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09DFA-CC2A-0930-2AD4-C56B265CA1E4}" v="5" dt="2026-02-09T13:39:30.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autoAdjust="0"/>
    <p:restoredTop sz="86410" autoAdjust="0"/>
  </p:normalViewPr>
  <p:slideViewPr>
    <p:cSldViewPr snapToGrid="0">
      <p:cViewPr varScale="1">
        <p:scale>
          <a:sx n="86" d="100"/>
          <a:sy n="86" d="100"/>
        </p:scale>
        <p:origin x="1984"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65F09DFA-CC2A-0930-2AD4-C56B265CA1E4}"/>
    <pc:docChg chg="modSld">
      <pc:chgData name="Alexander Deliukov" userId="S::alexander_think-e.be#ext#@flux50.onmicrosoft.com::bee075c1-faac-4166-8fcb-7b2057bad6f6" providerId="AD" clId="Web-{65F09DFA-CC2A-0930-2AD4-C56B265CA1E4}" dt="2026-02-09T13:39:30.989" v="3" actId="14100"/>
      <pc:docMkLst>
        <pc:docMk/>
      </pc:docMkLst>
      <pc:sldChg chg="addSp modSp">
        <pc:chgData name="Alexander Deliukov" userId="S::alexander_think-e.be#ext#@flux50.onmicrosoft.com::bee075c1-faac-4166-8fcb-7b2057bad6f6" providerId="AD" clId="Web-{65F09DFA-CC2A-0930-2AD4-C56B265CA1E4}" dt="2026-02-09T13:39:30.989" v="3" actId="14100"/>
        <pc:sldMkLst>
          <pc:docMk/>
          <pc:sldMk cId="2182810813" sldId="490"/>
        </pc:sldMkLst>
        <pc:picChg chg="add mod">
          <ac:chgData name="Alexander Deliukov" userId="S::alexander_think-e.be#ext#@flux50.onmicrosoft.com::bee075c1-faac-4166-8fcb-7b2057bad6f6" providerId="AD" clId="Web-{65F09DFA-CC2A-0930-2AD4-C56B265CA1E4}" dt="2026-02-09T13:39:30.989" v="3" actId="14100"/>
          <ac:picMkLst>
            <pc:docMk/>
            <pc:sldMk cId="2182810813" sldId="490"/>
            <ac:picMk id="2" creationId="{67CA6BEC-AE33-9F8A-9854-0E2973FE8F76}"/>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6T16:09:05.714" v="89"/>
      <pc:docMkLst>
        <pc:docMk/>
      </pc:docMkLst>
      <pc:sldChg chg="addSp delSp modSp mod">
        <pc:chgData name="Alexander Deliukov" userId="d5fda0f2-1d08-4016-b7e9-bb882f168707" providerId="ADAL" clId="{FE9DFF45-01DC-45CC-A80A-B50597210401}" dt="2026-01-26T15:44:31.157" v="81" actId="948"/>
        <pc:sldMkLst>
          <pc:docMk/>
          <pc:sldMk cId="2182810813" sldId="490"/>
        </pc:sldMkLst>
        <pc:spChg chg="add mod">
          <ac:chgData name="Alexander Deliukov" userId="d5fda0f2-1d08-4016-b7e9-bb882f168707" providerId="ADAL" clId="{FE9DFF45-01DC-45CC-A80A-B50597210401}" dt="2026-01-26T15:44:31.157" v="81" actId="948"/>
          <ac:spMkLst>
            <pc:docMk/>
            <pc:sldMk cId="2182810813" sldId="490"/>
            <ac:spMk id="6" creationId="{C4797432-602A-22B6-CD39-79D12AFBB08C}"/>
          </ac:spMkLst>
        </pc:spChg>
      </pc:sldChg>
      <pc:sldChg chg="addSp delSp modSp mod modAnim">
        <pc:chgData name="Alexander Deliukov" userId="d5fda0f2-1d08-4016-b7e9-bb882f168707" providerId="ADAL" clId="{FE9DFF45-01DC-45CC-A80A-B50597210401}" dt="2026-01-26T15:02:53.773" v="26" actId="1076"/>
        <pc:sldMkLst>
          <pc:docMk/>
          <pc:sldMk cId="3050364694" sldId="491"/>
        </pc:sldMkLst>
        <pc:spChg chg="mod">
          <ac:chgData name="Alexander Deliukov" userId="d5fda0f2-1d08-4016-b7e9-bb882f168707" providerId="ADAL" clId="{FE9DFF45-01DC-45CC-A80A-B50597210401}" dt="2026-01-26T15:02:05.611" v="13" actId="255"/>
          <ac:spMkLst>
            <pc:docMk/>
            <pc:sldMk cId="3050364694" sldId="491"/>
            <ac:spMk id="2" creationId="{0FE65402-2D24-4C0B-3A9B-70B199ADCEA8}"/>
          </ac:spMkLst>
        </pc:spChg>
        <pc:spChg chg="add mod">
          <ac:chgData name="Alexander Deliukov" userId="d5fda0f2-1d08-4016-b7e9-bb882f168707" providerId="ADAL" clId="{FE9DFF45-01DC-45CC-A80A-B50597210401}" dt="2026-01-26T15:02:53.773" v="26" actId="1076"/>
          <ac:spMkLst>
            <pc:docMk/>
            <pc:sldMk cId="3050364694" sldId="491"/>
            <ac:spMk id="6" creationId="{C4356211-E6D5-B3C7-8C36-412F4EB569E6}"/>
          </ac:spMkLst>
        </pc:spChg>
        <pc:picChg chg="mod">
          <ac:chgData name="Alexander Deliukov" userId="d5fda0f2-1d08-4016-b7e9-bb882f168707" providerId="ADAL" clId="{FE9DFF45-01DC-45CC-A80A-B50597210401}" dt="2026-01-26T15:02:51.732" v="25" actId="1076"/>
          <ac:picMkLst>
            <pc:docMk/>
            <pc:sldMk cId="3050364694" sldId="491"/>
            <ac:picMk id="5" creationId="{9994C1C7-3EAF-E573-6656-D72E6DDEC498}"/>
          </ac:picMkLst>
        </pc:picChg>
      </pc:sldChg>
      <pc:sldChg chg="addSp delSp modSp mod modAnim">
        <pc:chgData name="Alexander Deliukov" userId="d5fda0f2-1d08-4016-b7e9-bb882f168707" providerId="ADAL" clId="{FE9DFF45-01DC-45CC-A80A-B50597210401}" dt="2026-01-26T15:03:43.875" v="45" actId="1076"/>
        <pc:sldMkLst>
          <pc:docMk/>
          <pc:sldMk cId="2321901983" sldId="492"/>
        </pc:sldMkLst>
        <pc:spChg chg="mod">
          <ac:chgData name="Alexander Deliukov" userId="d5fda0f2-1d08-4016-b7e9-bb882f168707" providerId="ADAL" clId="{FE9DFF45-01DC-45CC-A80A-B50597210401}" dt="2026-01-26T15:03:43.875" v="45" actId="1076"/>
          <ac:spMkLst>
            <pc:docMk/>
            <pc:sldMk cId="2321901983" sldId="492"/>
            <ac:spMk id="2" creationId="{4D366B55-7ACA-91FD-62DA-6FBF6BEC8E01}"/>
          </ac:spMkLst>
        </pc:spChg>
        <pc:spChg chg="add mod">
          <ac:chgData name="Alexander Deliukov" userId="d5fda0f2-1d08-4016-b7e9-bb882f168707" providerId="ADAL" clId="{FE9DFF45-01DC-45CC-A80A-B50597210401}" dt="2026-01-26T15:03:40.720" v="44" actId="1076"/>
          <ac:spMkLst>
            <pc:docMk/>
            <pc:sldMk cId="2321901983" sldId="492"/>
            <ac:spMk id="5" creationId="{74E7C64A-DCEF-98AB-42C2-DDD9059C2FC2}"/>
          </ac:spMkLst>
        </pc:spChg>
      </pc:sldChg>
      <pc:sldChg chg="modSp mod">
        <pc:chgData name="Alexander Deliukov" userId="d5fda0f2-1d08-4016-b7e9-bb882f168707" providerId="ADAL" clId="{FE9DFF45-01DC-45CC-A80A-B50597210401}" dt="2026-01-26T15:03:52.373" v="46" actId="14100"/>
        <pc:sldMkLst>
          <pc:docMk/>
          <pc:sldMk cId="350121417" sldId="493"/>
        </pc:sldMkLst>
        <pc:spChg chg="mod">
          <ac:chgData name="Alexander Deliukov" userId="d5fda0f2-1d08-4016-b7e9-bb882f168707" providerId="ADAL" clId="{FE9DFF45-01DC-45CC-A80A-B50597210401}" dt="2026-01-26T15:03:52.373" v="46" actId="14100"/>
          <ac:spMkLst>
            <pc:docMk/>
            <pc:sldMk cId="350121417" sldId="493"/>
            <ac:spMk id="4" creationId="{F2AC6365-AC8F-EEA3-3FFE-BEAE5378AE21}"/>
          </ac:spMkLst>
        </pc:spChg>
      </pc:sldChg>
      <pc:sldChg chg="modSp">
        <pc:chgData name="Alexander Deliukov" userId="d5fda0f2-1d08-4016-b7e9-bb882f168707" providerId="ADAL" clId="{FE9DFF45-01DC-45CC-A80A-B50597210401}" dt="2026-01-26T15:04:01.189" v="47" actId="255"/>
        <pc:sldMkLst>
          <pc:docMk/>
          <pc:sldMk cId="234272375" sldId="495"/>
        </pc:sldMkLst>
        <pc:spChg chg="mod">
          <ac:chgData name="Alexander Deliukov" userId="d5fda0f2-1d08-4016-b7e9-bb882f168707" providerId="ADAL" clId="{FE9DFF45-01DC-45CC-A80A-B50597210401}" dt="2026-01-26T15:04:01.189" v="47" actId="255"/>
          <ac:spMkLst>
            <pc:docMk/>
            <pc:sldMk cId="234272375" sldId="495"/>
            <ac:spMk id="4" creationId="{CB33C395-3CC3-4B54-6421-D833B99114A3}"/>
          </ac:spMkLst>
        </pc:spChg>
      </pc:sldChg>
      <pc:sldChg chg="modSp">
        <pc:chgData name="Alexander Deliukov" userId="d5fda0f2-1d08-4016-b7e9-bb882f168707" providerId="ADAL" clId="{FE9DFF45-01DC-45CC-A80A-B50597210401}" dt="2026-01-26T15:04:09.214" v="48" actId="255"/>
        <pc:sldMkLst>
          <pc:docMk/>
          <pc:sldMk cId="1072086368" sldId="496"/>
        </pc:sldMkLst>
        <pc:spChg chg="mod">
          <ac:chgData name="Alexander Deliukov" userId="d5fda0f2-1d08-4016-b7e9-bb882f168707" providerId="ADAL" clId="{FE9DFF45-01DC-45CC-A80A-B50597210401}" dt="2026-01-26T15:04:09.214" v="48" actId="255"/>
          <ac:spMkLst>
            <pc:docMk/>
            <pc:sldMk cId="1072086368" sldId="496"/>
            <ac:spMk id="4" creationId="{C7C2E970-0435-BF0A-C4DE-9B0E5B726EAA}"/>
          </ac:spMkLst>
        </pc:spChg>
      </pc:sldChg>
      <pc:sldChg chg="modSp mod">
        <pc:chgData name="Alexander Deliukov" userId="d5fda0f2-1d08-4016-b7e9-bb882f168707" providerId="ADAL" clId="{FE9DFF45-01DC-45CC-A80A-B50597210401}" dt="2026-01-26T15:04:18.461" v="51" actId="1076"/>
        <pc:sldMkLst>
          <pc:docMk/>
          <pc:sldMk cId="1644831567" sldId="497"/>
        </pc:sldMkLst>
        <pc:spChg chg="mod">
          <ac:chgData name="Alexander Deliukov" userId="d5fda0f2-1d08-4016-b7e9-bb882f168707" providerId="ADAL" clId="{FE9DFF45-01DC-45CC-A80A-B50597210401}" dt="2026-01-26T15:04:18.461" v="51" actId="1076"/>
          <ac:spMkLst>
            <pc:docMk/>
            <pc:sldMk cId="1644831567" sldId="497"/>
            <ac:spMk id="4" creationId="{ED8AC423-6053-6115-75DE-1CF1651E26EA}"/>
          </ac:spMkLst>
        </pc:spChg>
      </pc:sldChg>
      <pc:sldChg chg="modSp mod">
        <pc:chgData name="Alexander Deliukov" userId="d5fda0f2-1d08-4016-b7e9-bb882f168707" providerId="ADAL" clId="{FE9DFF45-01DC-45CC-A80A-B50597210401}" dt="2026-01-26T15:04:38.548" v="58" actId="1076"/>
        <pc:sldMkLst>
          <pc:docMk/>
          <pc:sldMk cId="1490927046" sldId="498"/>
        </pc:sldMkLst>
        <pc:spChg chg="mod">
          <ac:chgData name="Alexander Deliukov" userId="d5fda0f2-1d08-4016-b7e9-bb882f168707" providerId="ADAL" clId="{FE9DFF45-01DC-45CC-A80A-B50597210401}" dt="2026-01-26T15:04:38.548" v="58" actId="1076"/>
          <ac:spMkLst>
            <pc:docMk/>
            <pc:sldMk cId="1490927046" sldId="498"/>
            <ac:spMk id="2" creationId="{672BCF2B-420A-9B63-8ABA-351FFBCB7178}"/>
          </ac:spMkLst>
        </pc:spChg>
      </pc:sldChg>
      <pc:sldChg chg="modSp mod">
        <pc:chgData name="Alexander Deliukov" userId="d5fda0f2-1d08-4016-b7e9-bb882f168707" providerId="ADAL" clId="{FE9DFF45-01DC-45CC-A80A-B50597210401}" dt="2026-01-26T15:04:35.090" v="57" actId="1076"/>
        <pc:sldMkLst>
          <pc:docMk/>
          <pc:sldMk cId="4214327926" sldId="499"/>
        </pc:sldMkLst>
        <pc:spChg chg="mod">
          <ac:chgData name="Alexander Deliukov" userId="d5fda0f2-1d08-4016-b7e9-bb882f168707" providerId="ADAL" clId="{FE9DFF45-01DC-45CC-A80A-B50597210401}" dt="2026-01-26T15:04:24.402" v="52" actId="255"/>
          <ac:spMkLst>
            <pc:docMk/>
            <pc:sldMk cId="4214327926" sldId="499"/>
            <ac:spMk id="4" creationId="{12E9D6D4-ADBC-D7EB-E231-9A2E3FFD7EF4}"/>
          </ac:spMkLst>
        </pc:spChg>
        <pc:spChg chg="mod">
          <ac:chgData name="Alexander Deliukov" userId="d5fda0f2-1d08-4016-b7e9-bb882f168707" providerId="ADAL" clId="{FE9DFF45-01DC-45CC-A80A-B50597210401}" dt="2026-01-26T15:04:35.090" v="57" actId="1076"/>
          <ac:spMkLst>
            <pc:docMk/>
            <pc:sldMk cId="4214327926" sldId="499"/>
            <ac:spMk id="5" creationId="{1099B5E6-89CE-0B23-B7C5-514CAFF0C26B}"/>
          </ac:spMkLst>
        </pc:spChg>
      </pc:sldChg>
      <pc:sldChg chg="modSp mod">
        <pc:chgData name="Alexander Deliukov" userId="d5fda0f2-1d08-4016-b7e9-bb882f168707" providerId="ADAL" clId="{FE9DFF45-01DC-45CC-A80A-B50597210401}" dt="2026-01-26T15:04:32.396" v="55" actId="1035"/>
        <pc:sldMkLst>
          <pc:docMk/>
          <pc:sldMk cId="3253696153" sldId="500"/>
        </pc:sldMkLst>
        <pc:spChg chg="mod">
          <ac:chgData name="Alexander Deliukov" userId="d5fda0f2-1d08-4016-b7e9-bb882f168707" providerId="ADAL" clId="{FE9DFF45-01DC-45CC-A80A-B50597210401}" dt="2026-01-26T15:04:28.204" v="53" actId="255"/>
          <ac:spMkLst>
            <pc:docMk/>
            <pc:sldMk cId="3253696153" sldId="500"/>
            <ac:spMk id="4" creationId="{5C0C52C0-5A7C-CDC7-4686-D3B4F7A5FCE8}"/>
          </ac:spMkLst>
        </pc:spChg>
        <pc:spChg chg="mod">
          <ac:chgData name="Alexander Deliukov" userId="d5fda0f2-1d08-4016-b7e9-bb882f168707" providerId="ADAL" clId="{FE9DFF45-01DC-45CC-A80A-B50597210401}" dt="2026-01-26T15:04:32.396" v="55" actId="1035"/>
          <ac:spMkLst>
            <pc:docMk/>
            <pc:sldMk cId="3253696153" sldId="500"/>
            <ac:spMk id="5" creationId="{C5929DDF-933C-A592-312E-5B6E95BE614C}"/>
          </ac:spMkLst>
        </pc:spChg>
      </pc:sldChg>
      <pc:sldChg chg="modSp mod">
        <pc:chgData name="Alexander Deliukov" userId="d5fda0f2-1d08-4016-b7e9-bb882f168707" providerId="ADAL" clId="{FE9DFF45-01DC-45CC-A80A-B50597210401}" dt="2026-01-26T15:04:43.351" v="59" actId="1076"/>
        <pc:sldMkLst>
          <pc:docMk/>
          <pc:sldMk cId="3808896903" sldId="501"/>
        </pc:sldMkLst>
        <pc:spChg chg="mod">
          <ac:chgData name="Alexander Deliukov" userId="d5fda0f2-1d08-4016-b7e9-bb882f168707" providerId="ADAL" clId="{FE9DFF45-01DC-45CC-A80A-B50597210401}" dt="2026-01-26T15:04:43.351" v="59" actId="1076"/>
          <ac:spMkLst>
            <pc:docMk/>
            <pc:sldMk cId="3808896903" sldId="501"/>
            <ac:spMk id="2" creationId="{4DD00715-BE5C-83B2-F029-DCC5FBD09A45}"/>
          </ac:spMkLst>
        </pc:spChg>
      </pc:sldChg>
      <pc:sldChg chg="modSp mod">
        <pc:chgData name="Alexander Deliukov" userId="d5fda0f2-1d08-4016-b7e9-bb882f168707" providerId="ADAL" clId="{FE9DFF45-01DC-45CC-A80A-B50597210401}" dt="2026-01-26T15:04:51.840" v="62" actId="122"/>
        <pc:sldMkLst>
          <pc:docMk/>
          <pc:sldMk cId="4092620527" sldId="502"/>
        </pc:sldMkLst>
        <pc:spChg chg="mod">
          <ac:chgData name="Alexander Deliukov" userId="d5fda0f2-1d08-4016-b7e9-bb882f168707" providerId="ADAL" clId="{FE9DFF45-01DC-45CC-A80A-B50597210401}" dt="2026-01-26T15:04:51.840" v="62" actId="122"/>
          <ac:spMkLst>
            <pc:docMk/>
            <pc:sldMk cId="4092620527" sldId="502"/>
            <ac:spMk id="4" creationId="{92FE9A94-DCC1-E1C5-4D79-C962BC490CDE}"/>
          </ac:spMkLst>
        </pc:spChg>
        <pc:spChg chg="mod">
          <ac:chgData name="Alexander Deliukov" userId="d5fda0f2-1d08-4016-b7e9-bb882f168707" providerId="ADAL" clId="{FE9DFF45-01DC-45CC-A80A-B50597210401}" dt="2026-01-26T15:04:46.877" v="60" actId="1076"/>
          <ac:spMkLst>
            <pc:docMk/>
            <pc:sldMk cId="4092620527" sldId="502"/>
            <ac:spMk id="6" creationId="{95BF94EC-4F6A-3196-D03D-D7C025FE001A}"/>
          </ac:spMkLst>
        </pc:spChg>
      </pc:sldChg>
      <pc:sldChg chg="modSp">
        <pc:chgData name="Alexander Deliukov" userId="d5fda0f2-1d08-4016-b7e9-bb882f168707" providerId="ADAL" clId="{FE9DFF45-01DC-45CC-A80A-B50597210401}" dt="2026-01-26T15:05:01.869" v="64" actId="255"/>
        <pc:sldMkLst>
          <pc:docMk/>
          <pc:sldMk cId="4173983033" sldId="504"/>
        </pc:sldMkLst>
        <pc:spChg chg="mod">
          <ac:chgData name="Alexander Deliukov" userId="d5fda0f2-1d08-4016-b7e9-bb882f168707" providerId="ADAL" clId="{FE9DFF45-01DC-45CC-A80A-B50597210401}" dt="2026-01-26T15:05:01.869" v="64" actId="255"/>
          <ac:spMkLst>
            <pc:docMk/>
            <pc:sldMk cId="4173983033" sldId="504"/>
            <ac:spMk id="4" creationId="{B86F7BA3-B558-E7EE-49BC-1EDCDFCA81CE}"/>
          </ac:spMkLst>
        </pc:spChg>
      </pc:sldChg>
      <pc:sldChg chg="modSp">
        <pc:chgData name="Alexander Deliukov" userId="d5fda0f2-1d08-4016-b7e9-bb882f168707" providerId="ADAL" clId="{FE9DFF45-01DC-45CC-A80A-B50597210401}" dt="2026-01-26T15:05:13.515" v="67" actId="255"/>
        <pc:sldMkLst>
          <pc:docMk/>
          <pc:sldMk cId="3726121655" sldId="506"/>
        </pc:sldMkLst>
        <pc:spChg chg="mod">
          <ac:chgData name="Alexander Deliukov" userId="d5fda0f2-1d08-4016-b7e9-bb882f168707" providerId="ADAL" clId="{FE9DFF45-01DC-45CC-A80A-B50597210401}" dt="2026-01-26T15:05:13.515" v="67" actId="255"/>
          <ac:spMkLst>
            <pc:docMk/>
            <pc:sldMk cId="3726121655" sldId="506"/>
            <ac:spMk id="4" creationId="{C48B4B3E-49EA-5666-7C14-9015697F413B}"/>
          </ac:spMkLst>
        </pc:spChg>
      </pc:sldChg>
      <pc:sldChg chg="modSp mod">
        <pc:chgData name="Alexander Deliukov" userId="d5fda0f2-1d08-4016-b7e9-bb882f168707" providerId="ADAL" clId="{FE9DFF45-01DC-45CC-A80A-B50597210401}" dt="2026-01-26T15:05:25.813" v="70" actId="14100"/>
        <pc:sldMkLst>
          <pc:docMk/>
          <pc:sldMk cId="1816942432" sldId="508"/>
        </pc:sldMkLst>
        <pc:spChg chg="mod">
          <ac:chgData name="Alexander Deliukov" userId="d5fda0f2-1d08-4016-b7e9-bb882f168707" providerId="ADAL" clId="{FE9DFF45-01DC-45CC-A80A-B50597210401}" dt="2026-01-26T15:05:25.813" v="70" actId="14100"/>
          <ac:spMkLst>
            <pc:docMk/>
            <pc:sldMk cId="1816942432" sldId="508"/>
            <ac:spMk id="2" creationId="{065F9EF5-F992-2D8D-AEDA-3763A83A7AC9}"/>
          </ac:spMkLst>
        </pc:spChg>
        <pc:spChg chg="mod">
          <ac:chgData name="Alexander Deliukov" userId="d5fda0f2-1d08-4016-b7e9-bb882f168707" providerId="ADAL" clId="{FE9DFF45-01DC-45CC-A80A-B50597210401}" dt="2026-01-26T15:05:20.096" v="68" actId="255"/>
          <ac:spMkLst>
            <pc:docMk/>
            <pc:sldMk cId="1816942432" sldId="508"/>
            <ac:spMk id="4" creationId="{B8F24D65-3C3C-DDDB-79E7-E2DA63900FA9}"/>
          </ac:spMkLst>
        </pc:spChg>
      </pc:sldChg>
      <pc:sldChg chg="modSp modNotes">
        <pc:chgData name="Alexander Deliukov" userId="d5fda0f2-1d08-4016-b7e9-bb882f168707" providerId="ADAL" clId="{FE9DFF45-01DC-45CC-A80A-B50597210401}" dt="2026-01-26T16:09:05.714" v="89"/>
        <pc:sldMkLst>
          <pc:docMk/>
          <pc:sldMk cId="3523170529" sldId="509"/>
        </pc:sldMkLst>
        <pc:spChg chg="mod">
          <ac:chgData name="Alexander Deliukov" userId="d5fda0f2-1d08-4016-b7e9-bb882f168707" providerId="ADAL" clId="{FE9DFF45-01DC-45CC-A80A-B50597210401}" dt="2026-01-26T16:09:05.714" v="89"/>
          <ac:spMkLst>
            <pc:docMk/>
            <pc:sldMk cId="3523170529" sldId="509"/>
            <ac:spMk id="2" creationId="{B2E5D389-4AB4-05CB-2627-3B5940B1F104}"/>
          </ac:spMkLst>
        </pc:spChg>
      </pc:sldChg>
      <pc:sldChg chg="modSp modNotes">
        <pc:chgData name="Alexander Deliukov" userId="d5fda0f2-1d08-4016-b7e9-bb882f168707" providerId="ADAL" clId="{FE9DFF45-01DC-45CC-A80A-B50597210401}" dt="2026-01-26T16:09:05.714" v="89"/>
        <pc:sldMkLst>
          <pc:docMk/>
          <pc:sldMk cId="3354369329" sldId="510"/>
        </pc:sldMkLst>
        <pc:spChg chg="mod">
          <ac:chgData name="Alexander Deliukov" userId="d5fda0f2-1d08-4016-b7e9-bb882f168707" providerId="ADAL" clId="{FE9DFF45-01DC-45CC-A80A-B50597210401}" dt="2026-01-26T16:09:05.714" v="89"/>
          <ac:spMkLst>
            <pc:docMk/>
            <pc:sldMk cId="3354369329" sldId="510"/>
            <ac:spMk id="2" creationId="{50A4C2ED-5847-9B13-6079-2F8B825EE275}"/>
          </ac:spMkLst>
        </pc:spChg>
      </pc:sldChg>
      <pc:sldChg chg="modSp modNotes">
        <pc:chgData name="Alexander Deliukov" userId="d5fda0f2-1d08-4016-b7e9-bb882f168707" providerId="ADAL" clId="{FE9DFF45-01DC-45CC-A80A-B50597210401}" dt="2026-01-26T16:09:05.714" v="89"/>
        <pc:sldMkLst>
          <pc:docMk/>
          <pc:sldMk cId="4173998956" sldId="511"/>
        </pc:sldMkLst>
        <pc:spChg chg="mod">
          <ac:chgData name="Alexander Deliukov" userId="d5fda0f2-1d08-4016-b7e9-bb882f168707" providerId="ADAL" clId="{FE9DFF45-01DC-45CC-A80A-B50597210401}" dt="2026-01-26T16:09:05.714" v="89"/>
          <ac:spMkLst>
            <pc:docMk/>
            <pc:sldMk cId="4173998956" sldId="511"/>
            <ac:spMk id="2" creationId="{E469A1A5-7D62-5065-F965-71945A64433A}"/>
          </ac:spMkLst>
        </pc:spChg>
        <pc:spChg chg="mod">
          <ac:chgData name="Alexander Deliukov" userId="d5fda0f2-1d08-4016-b7e9-bb882f168707" providerId="ADAL" clId="{FE9DFF45-01DC-45CC-A80A-B50597210401}" dt="2026-01-26T15:05:39.497" v="71" actId="255"/>
          <ac:spMkLst>
            <pc:docMk/>
            <pc:sldMk cId="4173998956" sldId="511"/>
            <ac:spMk id="4" creationId="{E919E744-63E1-3887-0405-F2C7008B6293}"/>
          </ac:spMkLst>
        </pc:spChg>
      </pc:sldChg>
      <pc:sldChg chg="addSp modSp mod modAnim">
        <pc:chgData name="Alexander Deliukov" userId="d5fda0f2-1d08-4016-b7e9-bb882f168707" providerId="ADAL" clId="{FE9DFF45-01DC-45CC-A80A-B50597210401}" dt="2026-01-26T15:05:44.102" v="72" actId="14100"/>
        <pc:sldMkLst>
          <pc:docMk/>
          <pc:sldMk cId="1440900034" sldId="513"/>
        </pc:sldMkLst>
        <pc:spChg chg="mod">
          <ac:chgData name="Alexander Deliukov" userId="d5fda0f2-1d08-4016-b7e9-bb882f168707" providerId="ADAL" clId="{FE9DFF45-01DC-45CC-A80A-B50597210401}" dt="2026-01-26T15:05:44.102" v="72" actId="14100"/>
          <ac:spMkLst>
            <pc:docMk/>
            <pc:sldMk cId="1440900034" sldId="513"/>
            <ac:spMk id="3" creationId="{43995B6D-14CF-00E9-418F-3CC7663F70EE}"/>
          </ac:spMkLst>
        </pc:spChg>
        <pc:spChg chg="mod">
          <ac:chgData name="Alexander Deliukov" userId="d5fda0f2-1d08-4016-b7e9-bb882f168707" providerId="ADAL" clId="{FE9DFF45-01DC-45CC-A80A-B50597210401}" dt="2026-01-26T15:01:43.122" v="12" actId="20577"/>
          <ac:spMkLst>
            <pc:docMk/>
            <pc:sldMk cId="1440900034" sldId="513"/>
            <ac:spMk id="4" creationId="{EA0E44BD-06F5-8C69-BD7A-153315BF10C2}"/>
          </ac:spMkLst>
        </pc:spChg>
      </pc:sldChg>
      <pc:sldChg chg="modSp mod">
        <pc:chgData name="Alexander Deliukov" userId="d5fda0f2-1d08-4016-b7e9-bb882f168707" providerId="ADAL" clId="{FE9DFF45-01DC-45CC-A80A-B50597210401}" dt="2026-01-26T15:05:58.201" v="75" actId="1076"/>
        <pc:sldMkLst>
          <pc:docMk/>
          <pc:sldMk cId="3909430446" sldId="514"/>
        </pc:sldMkLst>
        <pc:spChg chg="mod">
          <ac:chgData name="Alexander Deliukov" userId="d5fda0f2-1d08-4016-b7e9-bb882f168707" providerId="ADAL" clId="{FE9DFF45-01DC-45CC-A80A-B50597210401}" dt="2026-01-26T15:05:58.201" v="75" actId="1076"/>
          <ac:spMkLst>
            <pc:docMk/>
            <pc:sldMk cId="3909430446" sldId="514"/>
            <ac:spMk id="4" creationId="{1882F1BB-759E-6437-0077-30B98204AE19}"/>
          </ac:spMkLst>
        </pc:spChg>
        <pc:spChg chg="mod">
          <ac:chgData name="Alexander Deliukov" userId="d5fda0f2-1d08-4016-b7e9-bb882f168707" providerId="ADAL" clId="{FE9DFF45-01DC-45CC-A80A-B50597210401}" dt="2026-01-26T15:05:52.958" v="73" actId="14100"/>
          <ac:spMkLst>
            <pc:docMk/>
            <pc:sldMk cId="3909430446" sldId="514"/>
            <ac:spMk id="5" creationId="{3514CFD6-4894-70FC-4603-569CE5FF3804}"/>
          </ac:spMkLst>
        </pc:spChg>
      </pc:sldChg>
      <pc:sldChg chg="modSp">
        <pc:chgData name="Alexander Deliukov" userId="d5fda0f2-1d08-4016-b7e9-bb882f168707" providerId="ADAL" clId="{FE9DFF45-01DC-45CC-A80A-B50597210401}" dt="2026-01-26T15:06:02.756" v="76" actId="255"/>
        <pc:sldMkLst>
          <pc:docMk/>
          <pc:sldMk cId="2349510205" sldId="516"/>
        </pc:sldMkLst>
        <pc:spChg chg="mod">
          <ac:chgData name="Alexander Deliukov" userId="d5fda0f2-1d08-4016-b7e9-bb882f168707" providerId="ADAL" clId="{FE9DFF45-01DC-45CC-A80A-B50597210401}" dt="2026-01-26T15:06:02.756" v="76" actId="255"/>
          <ac:spMkLst>
            <pc:docMk/>
            <pc:sldMk cId="2349510205" sldId="516"/>
            <ac:spMk id="4" creationId="{45B97449-922D-18C4-57F0-B14AA2A3A218}"/>
          </ac:spMkLst>
        </pc:spChg>
      </pc:sldChg>
      <pc:sldChg chg="modSp mod">
        <pc:chgData name="Alexander Deliukov" userId="d5fda0f2-1d08-4016-b7e9-bb882f168707" providerId="ADAL" clId="{FE9DFF45-01DC-45CC-A80A-B50597210401}" dt="2026-01-26T15:06:17.563" v="80" actId="255"/>
        <pc:sldMkLst>
          <pc:docMk/>
          <pc:sldMk cId="431303904" sldId="517"/>
        </pc:sldMkLst>
        <pc:spChg chg="mod">
          <ac:chgData name="Alexander Deliukov" userId="d5fda0f2-1d08-4016-b7e9-bb882f168707" providerId="ADAL" clId="{FE9DFF45-01DC-45CC-A80A-B50597210401}" dt="2026-01-26T15:06:08.511" v="77" actId="255"/>
          <ac:spMkLst>
            <pc:docMk/>
            <pc:sldMk cId="431303904" sldId="517"/>
            <ac:spMk id="29" creationId="{4ECDE187-04E2-45C2-AB71-3163282F7484}"/>
          </ac:spMkLst>
        </pc:spChg>
        <pc:spChg chg="mod">
          <ac:chgData name="Alexander Deliukov" userId="d5fda0f2-1d08-4016-b7e9-bb882f168707" providerId="ADAL" clId="{FE9DFF45-01DC-45CC-A80A-B50597210401}" dt="2026-01-26T15:06:11.478" v="78" actId="255"/>
          <ac:spMkLst>
            <pc:docMk/>
            <pc:sldMk cId="431303904" sldId="517"/>
            <ac:spMk id="41" creationId="{D9C87595-16A2-4A0F-9DBB-4AF40FA3BA2C}"/>
          </ac:spMkLst>
        </pc:spChg>
        <pc:spChg chg="mod">
          <ac:chgData name="Alexander Deliukov" userId="d5fda0f2-1d08-4016-b7e9-bb882f168707" providerId="ADAL" clId="{FE9DFF45-01DC-45CC-A80A-B50597210401}" dt="2026-01-26T15:06:13.938" v="79" actId="255"/>
          <ac:spMkLst>
            <pc:docMk/>
            <pc:sldMk cId="431303904" sldId="517"/>
            <ac:spMk id="49" creationId="{E8F01505-D47E-4B07-82B8-EC043F5EC813}"/>
          </ac:spMkLst>
        </pc:spChg>
        <pc:spChg chg="mod">
          <ac:chgData name="Alexander Deliukov" userId="d5fda0f2-1d08-4016-b7e9-bb882f168707" providerId="ADAL" clId="{FE9DFF45-01DC-45CC-A80A-B50597210401}" dt="2026-01-26T15:06:17.563" v="80" actId="255"/>
          <ac:spMkLst>
            <pc:docMk/>
            <pc:sldMk cId="431303904" sldId="517"/>
            <ac:spMk id="60" creationId="{DB6D982A-54DA-4FCC-9383-F91FC1E1D9CE}"/>
          </ac:spMkLst>
        </pc:spChg>
      </pc:sldChg>
      <pc:sldChg chg="modSp mod modNotes">
        <pc:chgData name="Alexander Deliukov" userId="d5fda0f2-1d08-4016-b7e9-bb882f168707" providerId="ADAL" clId="{FE9DFF45-01DC-45CC-A80A-B50597210401}" dt="2026-01-26T16:09:05.714" v="89"/>
        <pc:sldMkLst>
          <pc:docMk/>
          <pc:sldMk cId="3506618443" sldId="518"/>
        </pc:sldMkLst>
        <pc:spChg chg="mod">
          <ac:chgData name="Alexander Deliukov" userId="d5fda0f2-1d08-4016-b7e9-bb882f168707" providerId="ADAL" clId="{FE9DFF45-01DC-45CC-A80A-B50597210401}" dt="2026-01-26T15:53:41.419" v="83" actId="14100"/>
          <ac:spMkLst>
            <pc:docMk/>
            <pc:sldMk cId="3506618443" sldId="518"/>
            <ac:spMk id="3" creationId="{AB75999A-CF5A-92DA-FB23-34E8AE93CF71}"/>
          </ac:spMkLst>
        </pc:spChg>
        <pc:spChg chg="mod">
          <ac:chgData name="Alexander Deliukov" userId="d5fda0f2-1d08-4016-b7e9-bb882f168707" providerId="ADAL" clId="{FE9DFF45-01DC-45CC-A80A-B50597210401}" dt="2026-01-26T16:09:05.714" v="89"/>
          <ac:spMkLst>
            <pc:docMk/>
            <pc:sldMk cId="3506618443" sldId="518"/>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Επεξεργασία στυλ κειμένου</a:t>
            </a:r>
          </a:p>
          <a:p>
            <a:pPr lvl="1"/>
            <a:r>
              <a:rPr lang="ko-KR" altLang="en-US"/>
              <a:t>Δεύτερο επίπεδο</a:t>
            </a:r>
          </a:p>
          <a:p>
            <a:pPr lvl="2"/>
            <a:r>
              <a:rPr lang="ko-KR" altLang="en-US"/>
              <a:t>Τρίτο επίπεδο</a:t>
            </a:r>
          </a:p>
          <a:p>
            <a:pPr lvl="3"/>
            <a:r>
              <a:rPr lang="ko-KR" altLang="en-US"/>
              <a:t>Τέταρτο επίπεδο</a:t>
            </a:r>
          </a:p>
          <a:p>
            <a:pPr lvl="4"/>
            <a:r>
              <a:rPr lang="ko-KR" altLang="en-US"/>
              <a:t>Πέμπτο επίπεδο</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ea.org/policies/15696-european-raw-materials-initiativ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ingle-market-economy.ec.europa.eu/sectors/raw-materials/areas-specific-interest/critical-raw-materials_en#critical-raw-materials-ac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slide" Target="../slid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notesMaster" Target="../notesMasters/notesMaster1.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irculareconomy.europa.eu/platform/sites/default/files/2023-06/Circular-energy-transition.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Κυκλικότητα και ψηφιακή ενεργειακή μετάβαση</a:t>
            </a:r>
          </a:p>
          <a:p>
            <a:pPr latinLnBrk="0" hangingPunct="0"/>
            <a:r>
              <a:rPr lang="en-GB" sz="1200" b="0" i="0" kern="1200" dirty="0">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εκτός εάν ορίζεται διαφορετικά.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7401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Πρωτοβουλίες της Ευρωπαϊκής Ένωσης για την προώθηση της κυκλικότητας στον τομέα της ενέργειας</a:t>
            </a:r>
          </a:p>
          <a:p>
            <a:pPr lvl="0" latinLnBrk="0">
              <a:buClr>
                <a:srgbClr val="000000"/>
              </a:buClr>
            </a:pPr>
            <a:r>
              <a:rPr lang="en-GB" sz="1200" b="1" noProof="0" dirty="0">
                <a:ea typeface="Public Sans"/>
                <a:cs typeface="Public Sans"/>
                <a:sym typeface="Public Sans"/>
              </a:rPr>
              <a:t>Σχεδιασμός για την κυκλικότητα</a:t>
            </a:r>
            <a:r>
              <a:rPr lang="en-GB" sz="1200" noProof="0" dirty="0">
                <a:ea typeface="Public Sans"/>
                <a:cs typeface="Public Sans"/>
                <a:sym typeface="Public Sans"/>
              </a:rPr>
              <a:t>: Σχεδιασμός τεχνολογιών ενέργειας με έμφαση στην ανθεκτικότητα, την επισκευασιμότητα και την ανακυκλωσιμότητα.</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Η οδηγία της ΕΕ για τον οικολογικό σχεδιασμό </a:t>
            </a:r>
            <a:r>
              <a:rPr lang="en-GB" sz="1200" noProof="0" dirty="0">
                <a:ea typeface="Public Sans"/>
                <a:cs typeface="Public Sans"/>
                <a:sym typeface="Public Sans"/>
              </a:rPr>
              <a:t>καθορίζει ελάχιστα πρότυπα ενεργειακής απόδοσης για τα προϊόντα που σχετίζονται με την ενέργεια και προωθεί τον σχεδιασμό ανθεκτικών και επισκευάσιμων προϊόντων.</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Αποδοτικότητα των υλικών</a:t>
            </a:r>
            <a:r>
              <a:rPr lang="en-GB" sz="1200" noProof="0" dirty="0">
                <a:ea typeface="Public Sans"/>
                <a:cs typeface="Public Sans"/>
                <a:sym typeface="Public Sans"/>
              </a:rPr>
              <a:t>: Μείωση της ποσότητας των υλικών που χρησιμοποιούνται στις τεχνολογίες και τις υποδομές ενέργειας.</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4"/>
              </a:rPr>
              <a:t>Η πρωτοβουλία της ΕΕ για τις πρώτες ύλες </a:t>
            </a:r>
            <a:r>
              <a:rPr lang="en-GB" sz="1200" noProof="0" dirty="0">
                <a:ea typeface="Public Sans"/>
                <a:cs typeface="Public Sans"/>
                <a:sym typeface="Public Sans"/>
              </a:rPr>
              <a:t>αποσκοπεί στη διασφάλιση της πρόσβασης σε κρίσιμες πρώτες ύλες, συμπεριλαμβανομένων εκείνων που χρησιμοποιούνται στις τεχνολογίες ανανεώσιμων πηγών ενέργειας, και στην προώθηση της αποδοτικής χρήσης τους.</a:t>
            </a:r>
            <a:endParaRPr lang="en-GB" sz="1200" noProof="0" dirty="0">
              <a:solidFill>
                <a:srgbClr val="2B2C30"/>
              </a:solidFill>
              <a:ea typeface="Public Sans"/>
              <a:cs typeface="Public Sans"/>
              <a:sym typeface="Public Sans"/>
            </a:endParaRPr>
          </a:p>
          <a:p>
            <a:endParaRPr lang="en-GB" dirty="0"/>
          </a:p>
          <a:p>
            <a:endParaRPr lang="en-GB" dirty="0"/>
          </a:p>
          <a:p>
            <a:endParaRPr lang="en-GB" dirty="0"/>
          </a:p>
          <a:p>
            <a:r>
              <a:rPr lang="en-GB" dirty="0"/>
              <a:t>https://commission.europa.eu/energy-climate-change-environment/standards-tools-and-labels/products-labelling-rules-and-requirements/ecodesign-sustainable-products-regulation_en</a:t>
            </a:r>
          </a:p>
          <a:p>
            <a:r>
              <a:rPr lang="en-GB" dirty="0"/>
              <a:t>https://www.iea.org/policies/15696-european-raw-materials-initiative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81405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Πρωτοβουλίες της Ευρωπαϊκής Ένωσης για την προώθηση της κυκλικότητας στον τομέα της ενέργειας</a:t>
            </a:r>
          </a:p>
          <a:p>
            <a:pPr lvl="0" latinLnBrk="0">
              <a:buClr>
                <a:srgbClr val="000000"/>
              </a:buClr>
            </a:pPr>
            <a:r>
              <a:rPr lang="en-GB" sz="1200" b="1" noProof="0" dirty="0">
                <a:ea typeface="Public Sans"/>
                <a:cs typeface="Public Sans"/>
                <a:sym typeface="Public Sans"/>
              </a:rPr>
              <a:t>Μείωση των αποβλήτων: </a:t>
            </a:r>
            <a:r>
              <a:rPr lang="en-GB" sz="1200" noProof="0" dirty="0">
                <a:ea typeface="Public Sans"/>
                <a:cs typeface="Public Sans"/>
                <a:sym typeface="Public Sans"/>
              </a:rPr>
              <a:t>Ελαχιστοποίηση της παραγωγής αποβλήτων κατά τη διάρκεια της κατασκευής, της λειτουργίας και της διαχείρισης στο τέλος του κύκλου ζωής των ενεργειακών τεχνολογιών.</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Η οδηγία-πλαίσιο της ΕΕ για τα απόβλητα </a:t>
            </a:r>
            <a:r>
              <a:rPr lang="en-GB" sz="1200" noProof="0" dirty="0">
                <a:ea typeface="Public Sans"/>
                <a:cs typeface="Public Sans"/>
                <a:sym typeface="Public Sans"/>
              </a:rPr>
              <a:t>θέτει στόχους για τη μείωση και την ανακύκλωση των αποβλήτων, συμπεριλαμβανομένων των αποβλήτων από ηλεκτρικό και ηλεκτρονικό εξοπλισμό (ΑΗΗΕ) και των μπαταριών.  </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Ανάκτηση πόρων: </a:t>
            </a:r>
            <a:r>
              <a:rPr lang="en-GB" sz="1200" noProof="0" dirty="0">
                <a:ea typeface="Public Sans"/>
                <a:cs typeface="Public Sans"/>
                <a:sym typeface="Public Sans"/>
              </a:rPr>
              <a:t>Ανάκτηση πολύτιμων υλικών από τεχνολογίες ενέργειας στο τέλος του κύκλου ζωής τους μέσω της ανακύκλωσης και της επαναχρησιμοποίησης.</a:t>
            </a:r>
          </a:p>
          <a:p>
            <a:pPr lvl="0" latinLnBrk="0">
              <a:buClr>
                <a:srgbClr val="000000"/>
              </a:buClr>
            </a:pPr>
            <a:endParaRPr lang="en-GB" sz="1200" noProof="0" dirty="0">
              <a:ea typeface="Public Sans"/>
              <a:cs typeface="Public Sans"/>
              <a:sym typeface="Public Sans"/>
            </a:endParaRPr>
          </a:p>
          <a:p>
            <a:pPr lvl="0" latinLnBrk="0"/>
            <a:r>
              <a:rPr lang="en-GB" sz="1200" u="sng" noProof="0" dirty="0">
                <a:solidFill>
                  <a:schemeClr val="hlink"/>
                </a:solidFill>
                <a:ea typeface="Public Sans"/>
                <a:cs typeface="Public Sans"/>
                <a:sym typeface="Public Sans"/>
                <a:hlinkClick r:id="rId4"/>
              </a:rPr>
              <a:t>Ο νόμος της ΕΕ</a:t>
            </a:r>
            <a:r>
              <a:rPr lang="en-GB" sz="1200" noProof="0" dirty="0">
                <a:ea typeface="Public Sans"/>
                <a:cs typeface="Public Sans"/>
                <a:sym typeface="Public Sans"/>
              </a:rPr>
              <a:t> για </a:t>
            </a:r>
            <a:r>
              <a:rPr lang="en-GB" sz="1200" u="sng" noProof="0" dirty="0">
                <a:solidFill>
                  <a:schemeClr val="hlink"/>
                </a:solidFill>
                <a:ea typeface="Public Sans"/>
                <a:cs typeface="Public Sans"/>
                <a:sym typeface="Public Sans"/>
                <a:hlinkClick r:id="rId4"/>
              </a:rPr>
              <a:t>τις κρίσιμες πρώτες ύλες </a:t>
            </a:r>
            <a:r>
              <a:rPr lang="en-GB" sz="1200" noProof="0" dirty="0">
                <a:ea typeface="Public Sans"/>
                <a:cs typeface="Public Sans"/>
                <a:sym typeface="Public Sans"/>
              </a:rPr>
              <a:t>αποσκοπεί στη διασφάλιση του εφοδιασμού με κρίσιμες πρώτες ύλες και στην προώθηση της ανάκτησης και ανακύκλωσής τους.</a:t>
            </a:r>
            <a:endParaRPr lang="en-GB" sz="1200" noProof="0" dirty="0">
              <a:solidFill>
                <a:srgbClr val="2B2C30"/>
              </a:solidFill>
              <a:ea typeface="Public Sans"/>
              <a:cs typeface="Public Sans"/>
              <a:sym typeface="Public Sans"/>
            </a:endParaRPr>
          </a:p>
          <a:p>
            <a:endParaRPr lang="en-GB" dirty="0"/>
          </a:p>
          <a:p>
            <a:endParaRPr lang="en-GB" dirty="0"/>
          </a:p>
          <a:p>
            <a:r>
              <a:rPr lang="en-GB" dirty="0"/>
              <a:t>https://environment.ec.europa.eu/topics/waste-and-recycling/waste-framework-directive_en</a:t>
            </a:r>
          </a:p>
          <a:p>
            <a:r>
              <a:rPr lang="en-GB" dirty="0" err="1"/>
              <a:t>https://single-market-economy.ec.europa.eu/sectors/raw-materials/areas-specific-interest/critical-raw-materials_en#critical-raw-materials-act</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42147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Η ψηφιακή ενεργειακή μετάβαση </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Πώς μεταμορφώνει η ψηφιοποίηση τον ενεργειακό τομέα;</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599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Η ψηφιακή ενεργειακή μετάβαση </a:t>
            </a:r>
            <a:endParaRPr lang="en-US" sz="1050" dirty="0">
              <a:solidFill>
                <a:schemeClr val="bg1"/>
              </a:solidFill>
            </a:endParaRPr>
          </a:p>
          <a:p>
            <a:pPr latinLnBrk="0"/>
            <a:r>
              <a:rPr lang="en-GB" sz="1200" dirty="0">
                <a:ea typeface="+mn-lt"/>
                <a:cs typeface="+mn-lt"/>
                <a:sym typeface="Public Sans"/>
              </a:rPr>
              <a:t>Η ψηφιοποίηση αλλάζει ριζικά τον ενεργειακό τομέα με τους εξής τρόπους: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Επιτρέποντας την ανάπτυξη έξυπνων δικτύων για βελτιστοποιημένες ροές ενέργειας.</a:t>
            </a:r>
          </a:p>
          <a:p>
            <a:pPr marL="342900" indent="-342900" latinLnBrk="0">
              <a:buFont typeface="Arial" panose="020B0604020202020204" pitchFamily="34" charset="0"/>
              <a:buChar char="•"/>
            </a:pPr>
            <a:r>
              <a:rPr lang="en-GB" sz="1200" dirty="0">
                <a:ea typeface="+mn-lt"/>
                <a:cs typeface="+mn-lt"/>
                <a:sym typeface="Public Sans"/>
              </a:rPr>
              <a:t>Ενσωματώνοντας ανανεώσιμες πηγές ενέργειας.</a:t>
            </a:r>
          </a:p>
          <a:p>
            <a:pPr marL="342900" indent="-342900" latinLnBrk="0">
              <a:buFont typeface="Arial" panose="020B0604020202020204" pitchFamily="34" charset="0"/>
              <a:buChar char="•"/>
            </a:pPr>
            <a:r>
              <a:rPr lang="en-GB" sz="1200" dirty="0">
                <a:ea typeface="+mn-lt"/>
                <a:cs typeface="+mn-lt"/>
                <a:sym typeface="Public Sans"/>
              </a:rPr>
              <a:t>Ενισχύοντας τη σταθερότητα του δικτύου.</a:t>
            </a:r>
          </a:p>
          <a:p>
            <a:pPr latinLnBrk="0"/>
            <a:endParaRPr lang="en-GB" sz="1200" dirty="0">
              <a:ea typeface="+mn-lt"/>
              <a:cs typeface="+mn-lt"/>
              <a:sym typeface="Public Sans"/>
            </a:endParaRPr>
          </a:p>
          <a:p>
            <a:pPr latinLnBrk="0"/>
            <a:r>
              <a:rPr lang="en-GB" sz="1200" dirty="0">
                <a:ea typeface="+mn-lt"/>
                <a:cs typeface="+mn-lt"/>
                <a:sym typeface="Public Sans"/>
              </a:rPr>
              <a:t>Η ανάλυση δεδομένων και η μηχανική μάθηση διαδραματίζουν καθοριστικό ρόλο στη βελτίωση της ενεργειακής απόδοσης με τους εξής τρόπους: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Την αναγνώριση της σπατάλης.</a:t>
            </a:r>
          </a:p>
          <a:p>
            <a:pPr marL="342900" indent="-342900" latinLnBrk="0">
              <a:buFont typeface="Arial" panose="020B0604020202020204" pitchFamily="34" charset="0"/>
              <a:buChar char="•"/>
            </a:pPr>
            <a:r>
              <a:rPr lang="en-GB" sz="1200" dirty="0">
                <a:ea typeface="+mn-lt"/>
                <a:cs typeface="+mn-lt"/>
                <a:sym typeface="Public Sans"/>
              </a:rPr>
              <a:t>Βελτιστοποίηση της κατανάλωσης.</a:t>
            </a:r>
          </a:p>
          <a:p>
            <a:pPr marL="342900" indent="-342900" latinLnBrk="0">
              <a:buFont typeface="Arial" panose="020B0604020202020204" pitchFamily="34" charset="0"/>
              <a:buChar char="•"/>
            </a:pPr>
            <a:r>
              <a:rPr lang="en-GB" sz="1200" dirty="0">
                <a:ea typeface="+mn-lt"/>
                <a:cs typeface="+mn-lt"/>
                <a:sym typeface="Public Sans"/>
              </a:rPr>
              <a:t>Την πρόβλεψη της ζήτησης.</a:t>
            </a:r>
          </a:p>
          <a:p>
            <a:pPr marL="342900" indent="-342900" latinLnBrk="0">
              <a:buFont typeface="Arial" panose="020B0604020202020204" pitchFamily="34" charset="0"/>
              <a:buChar char="•"/>
            </a:pPr>
            <a:r>
              <a:rPr lang="en-GB" sz="1200" dirty="0">
                <a:ea typeface="+mn-lt"/>
                <a:cs typeface="+mn-lt"/>
                <a:sym typeface="Public Sans"/>
              </a:rPr>
              <a:t>Την πρόβλεψη βλαβών του εξοπλισμού για τη βελτίωση των προγραμμάτων συντήρησης.</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28933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Συνέργειες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Πώς συνεργάζονται η κυκλικότητα και η ψηφιοποίηση για την επίτευξη ενός βιώσιμου μέλλοντος;</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80523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Συνέργειες </a:t>
            </a:r>
            <a:endParaRPr lang="en-US" sz="1050" dirty="0">
              <a:solidFill>
                <a:schemeClr val="bg1"/>
              </a:solidFill>
            </a:endParaRPr>
          </a:p>
          <a:p>
            <a:pPr lvl="0" latinLnBrk="0" hangingPunct="0"/>
            <a:r>
              <a:rPr lang="en-GB" sz="1200" dirty="0">
                <a:solidFill>
                  <a:srgbClr val="2B2C30"/>
                </a:solidFill>
                <a:ea typeface="Public Sans"/>
                <a:cs typeface="Public Sans"/>
                <a:sym typeface="Public Sans"/>
              </a:rPr>
              <a:t>Τόσο </a:t>
            </a:r>
            <a:r>
              <a:rPr lang="en-GB" sz="1200" noProof="0" dirty="0" err="1">
                <a:solidFill>
                  <a:srgbClr val="2B2C30"/>
                </a:solidFill>
                <a:ea typeface="Public Sans"/>
                <a:cs typeface="Public Sans"/>
                <a:sym typeface="Public Sans"/>
              </a:rPr>
              <a:t>η κυκλικότητα</a:t>
            </a:r>
            <a:r>
              <a:rPr lang="en-GB" sz="1200" dirty="0">
                <a:solidFill>
                  <a:srgbClr val="2B2C30"/>
                </a:solidFill>
                <a:ea typeface="Public Sans"/>
                <a:cs typeface="Public Sans"/>
                <a:sym typeface="Public Sans"/>
              </a:rPr>
              <a:t> </a:t>
            </a:r>
            <a:r>
              <a:rPr lang="en-GB" sz="1200" noProof="0" dirty="0">
                <a:solidFill>
                  <a:srgbClr val="2B2C30"/>
                </a:solidFill>
                <a:ea typeface="Public Sans"/>
                <a:cs typeface="Public Sans"/>
                <a:sym typeface="Public Sans"/>
              </a:rPr>
              <a:t>όσο και η ψηφιοποίηση είναι απαραίτητες για ένα βιώσιμο ενεργειακό μέλλον.  Οι ψηφιακές τεχνολογίες μπορούν να διευκολύνουν την εφαρμογή των αρχών της κυκλικής οικονομίας, ενώ η κυκλικότητα μπορεί να ενισχύσει τα οφέλη της ψηφιοποίησης.  Για παράδειγμα:</a:t>
            </a:r>
          </a:p>
          <a:p>
            <a:pPr lvl="0" latinLnBrk="0" hangingPunct="0"/>
            <a:endParaRPr lang="en-GB" sz="1200" noProof="0" dirty="0"/>
          </a:p>
          <a:p>
            <a:pPr marL="34290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Οι ψηφιακές πλατφόρμες </a:t>
            </a:r>
            <a:r>
              <a:rPr lang="en-GB" sz="1200" noProof="0" dirty="0">
                <a:solidFill>
                  <a:srgbClr val="2B2C30"/>
                </a:solidFill>
                <a:ea typeface="Public Sans"/>
                <a:cs typeface="Public Sans"/>
                <a:sym typeface="Public Sans"/>
              </a:rPr>
              <a:t>μπορούν να παρακολουθούν και να διαχειρίζονται τους πόρους καθ' όλη τη διάρκεια του κύκλου ζωής τους, επιτρέποντας την καλύτερη επαναχρησιμοποίηση και ανακύκλωση.</a:t>
            </a:r>
            <a:endParaRPr lang="en-GB" sz="12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Η ανάλυση δεδομένων </a:t>
            </a:r>
            <a:r>
              <a:rPr lang="en-GB" sz="1200" noProof="0" dirty="0">
                <a:solidFill>
                  <a:srgbClr val="2B2C30"/>
                </a:solidFill>
                <a:ea typeface="Public Sans"/>
                <a:cs typeface="Public Sans"/>
                <a:sym typeface="Public Sans"/>
              </a:rPr>
              <a:t>μπορεί να βελτιστοποιήσει την κατανάλωση ενέργειας και να μειώσει τα απόβλητα.</a:t>
            </a:r>
            <a:endParaRPr lang="en-GB" sz="12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Τα έξυπνα δίκτυα </a:t>
            </a:r>
            <a:r>
              <a:rPr lang="en-GB" sz="1200" noProof="0" dirty="0">
                <a:solidFill>
                  <a:srgbClr val="2B2C30"/>
                </a:solidFill>
                <a:ea typeface="Public Sans"/>
                <a:cs typeface="Public Sans"/>
                <a:sym typeface="Public Sans"/>
              </a:rPr>
              <a:t>μπορούν να διευκολύνουν την ενσωμάτωση ανανεώσιμων πηγών ενέργειας και να υποστηρίξουν την ανάπτυξη αποκεντρωμένων ενεργειακών συστημάτων.</a:t>
            </a:r>
          </a:p>
          <a:p>
            <a:pPr marL="342900" lvl="0" indent="-342900" latinLnBrk="0" hangingPunct="0">
              <a:buClr>
                <a:srgbClr val="000000"/>
              </a:buClr>
              <a:buSzPts val="2800"/>
              <a:buFont typeface="Arial" panose="020B0604020202020204" pitchFamily="34" charset="0"/>
              <a:buChar char="•"/>
            </a:pPr>
            <a:endParaRPr lang="en-GB" sz="1200" dirty="0">
              <a:solidFill>
                <a:srgbClr val="2B2C30"/>
              </a:solidFill>
              <a:sym typeface="Public Sans"/>
            </a:endParaRPr>
          </a:p>
          <a:p>
            <a:pPr lvl="0" latinLnBrk="0" hangingPunct="0">
              <a:buClr>
                <a:srgbClr val="000000"/>
              </a:buClr>
              <a:buSzPts val="2800"/>
            </a:pPr>
            <a:r>
              <a:rPr lang="en-GB" sz="1200" noProof="0" dirty="0"/>
              <a:t>Διαβάστε </a:t>
            </a:r>
            <a:r>
              <a:rPr lang="en-GB" sz="1200" noProof="0" dirty="0">
                <a:hlinkClick r:id="rId3"/>
              </a:rPr>
              <a:t>το έγγραφο εργασίας </a:t>
            </a:r>
            <a:r>
              <a:rPr lang="en-GB" sz="1200" noProof="0" dirty="0"/>
              <a:t>της Παγκόσμιας Συμμαχίας για την Κυκλική Οικονομία και την Αποδοτική Χρήση των Πόρων (GACERE) με τίτλο </a:t>
            </a:r>
            <a:r>
              <a:rPr lang="en-GB" sz="1200" noProof="0" dirty="0">
                <a:hlinkClick r:id="rId3"/>
              </a:rPr>
              <a:t>«Κυκλική οικονομία και ψηφιοποίηση</a:t>
            </a:r>
            <a:r>
              <a:rPr lang="en-GB" sz="1200" noProof="0" dirty="0"/>
              <a:t> 2025».</a:t>
            </a:r>
          </a:p>
          <a:p>
            <a:endParaRPr lang="en-GB" dirty="0"/>
          </a:p>
          <a:p>
            <a:endParaRPr lang="en-GB" dirty="0"/>
          </a:p>
          <a:p>
            <a:endParaRPr lang="en-GB" dirty="0"/>
          </a:p>
          <a:p>
            <a:r>
              <a:rPr lang="en-GB" dirty="0"/>
              <a:t>https://www.unido.org/sites/default/files/unido-publications/2025-06/Circular%20Economy%20and%20Digitalization.pdf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16368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Κυκλικότητα στον ψηφιακό ενεργειακό τομέα: Αποδοτική χρήση των πόρων</a:t>
            </a:r>
            <a:endParaRPr lang="en-US" sz="1050" dirty="0">
              <a:solidFill>
                <a:schemeClr val="bg1"/>
              </a:solidFill>
            </a:endParaRPr>
          </a:p>
          <a:p>
            <a:pPr algn="ctr" latinLnBrk="0"/>
            <a:r>
              <a:rPr lang="en-GB" sz="1200" i="1" noProof="0" dirty="0">
                <a:solidFill>
                  <a:schemeClr val="accent2"/>
                </a:solidFill>
              </a:rPr>
              <a:t>Πώς μπορούν να εφαρμοστούν οι αρχές της κυκλικής οικονομίας για τη μεγιστοποίηση της αποδοτικής χρήσης των πόρων;</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49639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Κυκλικότητα στον ψηφιακό ενεργειακό τομέα: Αποδοτική χρήση των πόρων</a:t>
            </a:r>
            <a:endParaRPr lang="en-US" sz="1050" dirty="0">
              <a:solidFill>
                <a:schemeClr val="bg1"/>
              </a:solidFill>
            </a:endParaRPr>
          </a:p>
          <a:p>
            <a:pPr lvl="0" latinLnBrk="0"/>
            <a:r>
              <a:rPr lang="en-GB" sz="1200" noProof="0" dirty="0">
                <a:solidFill>
                  <a:srgbClr val="2B2C30"/>
                </a:solidFill>
                <a:ea typeface="Public Sans"/>
                <a:cs typeface="Public Sans"/>
                <a:sym typeface="Public Sans"/>
              </a:rPr>
              <a:t>Οι αρχές της κυκλικής οικονομίας μπορούν να εφαρμοστούν σε όλη τη διαδικασία παραγωγής και κατανάλωσης ενέργειας, με στόχο την ελαχιστοποίηση των αποβλήτων και τη μεγιστοποίηση της χρήσης των πόρων. Αυτό περιλαμβάνει:</a:t>
            </a:r>
          </a:p>
          <a:p>
            <a:pPr lvl="0" latinLnBrk="0"/>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Σχεδιασμό με γνώμονα την κυκλικότητα.</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Αποδοτική χρήση των υλικών.</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Μείωση των αποβλήτων.</a:t>
            </a:r>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Ανάκτηση πόρων.</a:t>
            </a:r>
            <a:endParaRPr lang="en-GB" sz="1200" noProof="0" dirty="0"/>
          </a:p>
          <a:p>
            <a:pPr lvl="0" latinLnBrk="0"/>
            <a:endParaRPr lang="en-GB" sz="1200" noProof="0" dirty="0">
              <a:solidFill>
                <a:srgbClr val="2B2C30"/>
              </a:solidFill>
              <a:ea typeface="Public Sans"/>
              <a:cs typeface="Public Sans"/>
              <a:sym typeface="Public Sans"/>
            </a:endParaRPr>
          </a:p>
          <a:p>
            <a:pPr lvl="0" latinLnBrk="0"/>
            <a:r>
              <a:rPr lang="en-GB" sz="1200" noProof="0" dirty="0">
                <a:solidFill>
                  <a:srgbClr val="2B2C30"/>
                </a:solidFill>
                <a:ea typeface="Public Sans"/>
                <a:cs typeface="Public Sans"/>
                <a:sym typeface="Public Sans"/>
              </a:rPr>
              <a:t>Με την εφαρμογή αυτών των στρατηγικών, ο ενεργειακός τομέας μπορεί να μειώσει σημαντικά τον περιβαλλοντικό του αντίκτυπο και να βελτιώσει την αποδοτικότητα των πόρων.    </a:t>
            </a:r>
          </a:p>
          <a:p>
            <a:pPr lvl="0" latinLnBrk="0"/>
            <a:endParaRPr lang="en-GB" sz="1200" dirty="0">
              <a:solidFill>
                <a:srgbClr val="2B2C30"/>
              </a:solidFill>
              <a:sym typeface="Public Sans"/>
            </a:endParaRPr>
          </a:p>
          <a:p>
            <a:pPr lvl="0" latinLnBrk="0"/>
            <a:r>
              <a:rPr lang="en-GB" sz="1200" noProof="0" dirty="0">
                <a:solidFill>
                  <a:srgbClr val="2B2C30"/>
                </a:solidFill>
                <a:sym typeface="Public Sans"/>
              </a:rPr>
              <a:t>Εμπνευστείτε από </a:t>
            </a:r>
            <a:r>
              <a:rPr lang="en-GB" sz="1200" noProof="0" dirty="0">
                <a:solidFill>
                  <a:srgbClr val="2B2C30"/>
                </a:solidFill>
                <a:sym typeface="Public Sans"/>
                <a:hlinkClick r:id="rId3"/>
              </a:rPr>
              <a:t>τις επιτυχίες της κυκλικής οικονομίας </a:t>
            </a:r>
            <a:r>
              <a:rPr lang="en-GB" sz="1200" noProof="0" dirty="0">
                <a:solidFill>
                  <a:srgbClr val="2B2C30"/>
                </a:solidFill>
                <a:sym typeface="Public Sans"/>
              </a:rPr>
              <a:t>του έργου SMART CIRCUIT.</a:t>
            </a:r>
            <a:endParaRPr lang="en-GB" sz="1200" noProof="0" dirty="0"/>
          </a:p>
          <a:p>
            <a:endParaRPr lang="en-GB" dirty="0"/>
          </a:p>
          <a:p>
            <a:endParaRPr lang="en-GB" dirty="0"/>
          </a:p>
          <a:p>
            <a:r>
              <a:rPr lang="en-GB" dirty="0"/>
              <a:t>https://circulareconomy.europa.eu/platform/sites/default/files/2024-02/SMART-CIRCUIT_Circular-Success-Stories_brochure_fv.pdf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9855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Κυκλικότητα στον τομέα της ψηφιακής ενέργειας: Ανανεώσιμες πηγές ενέργειας και αποθήκευση ενέργειας</a:t>
            </a:r>
            <a:endParaRPr lang="en-US" sz="1050" dirty="0">
              <a:solidFill>
                <a:schemeClr val="bg1"/>
              </a:solidFill>
            </a:endParaRPr>
          </a:p>
          <a:p>
            <a:pPr algn="ctr" latinLnBrk="0"/>
            <a:r>
              <a:rPr lang="en-GB" sz="1200" i="1" noProof="0" dirty="0">
                <a:solidFill>
                  <a:schemeClr val="accent2"/>
                </a:solidFill>
              </a:rPr>
              <a:t>Πώς μπορεί να εφαρμοστεί η κυκλικότητα στις τεχνολογίες ανανεώσιμων πηγών ενέργειας και αποθήκευσης ενέργειας;</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84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Κυκλικότητα στον τομέα της ψηφιακής ενέργειας: Ανανεώσιμες πηγές ενέργειας και αποθήκευση ενέργειας</a:t>
            </a:r>
            <a:endParaRPr lang="en-US" sz="1050" dirty="0">
              <a:solidFill>
                <a:schemeClr val="bg1"/>
              </a:solidFill>
            </a:endParaRPr>
          </a:p>
          <a:p>
            <a:pPr lvl="0" latinLnBrk="0"/>
            <a:r>
              <a:rPr lang="en-GB" sz="1200" noProof="0" dirty="0">
                <a:ea typeface="Public Sans"/>
                <a:cs typeface="Public Sans"/>
                <a:sym typeface="Public Sans"/>
              </a:rPr>
              <a:t>Η κυκλικότητα μπορεί να εφαρμοστεί στην κατασκευή, την ανάπτυξη και τη διαχείριση του τέλους του κύκλου ζωής των τεχνολογιών ανανεώσιμων πηγών ενέργειας. Αυτό περιλαμβάνει:</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Βιώσιμη κατασκευή</a:t>
            </a:r>
            <a:r>
              <a:rPr lang="en-GB" sz="1200" noProof="0" dirty="0">
                <a:solidFill>
                  <a:srgbClr val="2B2C30"/>
                </a:solidFill>
                <a:ea typeface="Public Sans"/>
                <a:cs typeface="Public Sans"/>
                <a:sym typeface="Public Sans"/>
              </a:rPr>
              <a:t>: Χρήση ανακυκλωμένων υλικών και ανανεώσιμων πηγών ενέργειας στη διαδικασία κατασκευής.</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Αρθρωτός σχεδιασμός: </a:t>
            </a:r>
            <a:r>
              <a:rPr lang="en-GB" sz="1200" noProof="0" dirty="0">
                <a:solidFill>
                  <a:srgbClr val="2B2C30"/>
                </a:solidFill>
                <a:ea typeface="Public Sans"/>
                <a:cs typeface="Public Sans"/>
                <a:sym typeface="Public Sans"/>
              </a:rPr>
              <a:t>Σχεδιασμός τεχνολογιών ανανεώσιμων πηγών ενέργειας με αρθρωτά εξαρτήματα που μπορούν εύκολα να επισκευαστούν ή να αντικατασταθούν, παρατείνοντας έτσι τη διάρκεια ζωής τους.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Ανακύκλωση και επαναχρησιμοποίηση: </a:t>
            </a:r>
            <a:r>
              <a:rPr lang="en-GB" sz="1200" noProof="0" dirty="0">
                <a:solidFill>
                  <a:srgbClr val="2B2C30"/>
                </a:solidFill>
                <a:ea typeface="Public Sans"/>
                <a:cs typeface="Public Sans"/>
                <a:sym typeface="Public Sans"/>
              </a:rPr>
              <a:t>Ανάπτυξη αποτελεσματικών στρατηγικών ανακύκλωσης και επαναχρησιμοποίησης για τεχνολογίες ανανεώσιμων πηγών ενέργειας στο τέλος του κύκλου ζωής τους.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2013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t>Η έννοια της κυκλικότητας διαδραματίζει βασικό ρόλο στην ψηφιακή ενεργειακή μετάβαση. Η εφαρμογή των αρχών της κυκλικότητας μας επιτρέπει να χρησιμοποιούμε τους πόρους αποτελεσματικά και να μειώνουμε τα απόβλητα σε όλα τα στάδια του κύκλου ζωής ενός πόρου. Σε αυτή την παρουσίαση εξετάζουμε:</a:t>
            </a:r>
          </a:p>
          <a:p>
            <a:pPr latinLnBrk="0"/>
            <a:r>
              <a:rPr lang="en-US" sz="1200" dirty="0"/>
              <a:t> </a:t>
            </a:r>
            <a:endParaRPr lang="en-GB" sz="1200" dirty="0"/>
          </a:p>
          <a:p>
            <a:pPr marL="457200" lvl="0" indent="-457200" latinLnBrk="0">
              <a:buFont typeface="Arial" panose="020B0604020202020204" pitchFamily="34" charset="0"/>
              <a:buChar char="•"/>
            </a:pPr>
            <a:r>
              <a:rPr lang="en-US" sz="1200" dirty="0"/>
              <a:t>Τι είναι η κυκλικότητα και ποιος είναι ο ρόλος της στην ψηφιακή ενεργειακή μετάβαση.</a:t>
            </a:r>
            <a:endParaRPr lang="en-GB" sz="1200" dirty="0"/>
          </a:p>
          <a:p>
            <a:pPr marL="457200" lvl="0" indent="-457200" latinLnBrk="0">
              <a:buFont typeface="Arial" panose="020B0604020202020204" pitchFamily="34" charset="0"/>
              <a:buChar char="•"/>
            </a:pPr>
            <a:r>
              <a:rPr lang="en-US" sz="1200" dirty="0"/>
              <a:t>Πώς η κυκλικότητα μπορεί να συμβάλει σε ένα βιώσιμο μέλλον.</a:t>
            </a:r>
            <a:endParaRPr lang="en-GB" sz="1200" dirty="0"/>
          </a:p>
          <a:p>
            <a:pPr marL="457200" lvl="0" indent="-457200" latinLnBrk="0">
              <a:buFont typeface="Arial" panose="020B0604020202020204" pitchFamily="34" charset="0"/>
              <a:buChar char="•"/>
            </a:pPr>
            <a:r>
              <a:rPr lang="en-US" sz="1200" dirty="0"/>
              <a:t>Μερικά παραδείγματα κυκλικότητας και διαφορετικών τύπων ψηφιακών ενεργειακών τεχνολογιών.</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692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7. Ψηφιοποίηση της ενέργειας: Έξυπνα δίκτυα και </a:t>
            </a:r>
            <a:r>
              <a:rPr lang="en-GB" sz="1200" b="1" kern="1200" noProof="0" dirty="0" err="1">
                <a:solidFill>
                  <a:schemeClr val="bg1"/>
                </a:solidFill>
                <a:latin typeface="+mn-lt"/>
                <a:ea typeface="Public Sans"/>
                <a:cs typeface="Public Sans"/>
                <a:sym typeface="Public Sans"/>
              </a:rPr>
              <a:t>ανάλυση</a:t>
            </a:r>
            <a:r>
              <a:rPr lang="en-GB" sz="1200" b="1" kern="1200" noProof="0" dirty="0">
                <a:solidFill>
                  <a:schemeClr val="bg1"/>
                </a:solidFill>
                <a:latin typeface="+mn-lt"/>
                <a:ea typeface="Public Sans"/>
                <a:cs typeface="Public Sans"/>
                <a:sym typeface="Public Sans"/>
              </a:rPr>
              <a:t> δεδομένων</a:t>
            </a:r>
            <a:endParaRPr lang="en-GB" sz="1050" kern="1200" noProof="0" dirty="0">
              <a:solidFill>
                <a:schemeClr val="bg1"/>
              </a:solidFill>
              <a:latin typeface="+mn-lt"/>
              <a:ea typeface="+mn-ea"/>
              <a:cs typeface="+mn-cs"/>
            </a:endParaRPr>
          </a:p>
          <a:p>
            <a:pPr algn="ctr" latinLnBrk="0"/>
            <a:r>
              <a:rPr lang="en-GB" sz="1200" i="1" noProof="0" dirty="0">
                <a:solidFill>
                  <a:schemeClr val="accent2"/>
                </a:solidFill>
              </a:rPr>
              <a:t>Πώς μετασχηματίζουν οι ψηφιακές τεχνολογίες τον ενεργειακό τομέα;</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84928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Ψηφιοποίηση της ενέργειας: Έξυπνα δίκτυα και ανάλυση δεδομένων</a:t>
            </a:r>
            <a:endParaRPr lang="en-GB" sz="1050" dirty="0">
              <a:solidFill>
                <a:schemeClr val="bg1"/>
              </a:solidFill>
            </a:endParaRPr>
          </a:p>
          <a:p>
            <a:pPr lvl="0" latinLnBrk="0"/>
            <a:r>
              <a:rPr lang="en-GB" sz="1200" noProof="1">
                <a:latin typeface="Calibri"/>
                <a:ea typeface="Public Sans"/>
                <a:cs typeface="Public Sans"/>
                <a:sym typeface="Public Sans"/>
              </a:rPr>
              <a:t>Οι ψηφιακές τεχνολογίες επιτρέπουν την ανάπτυξη ευφυών ενεργειακών δικτύων, γνωστών ως </a:t>
            </a:r>
            <a:r>
              <a:rPr lang="en-GB" sz="1200" b="1" noProof="1">
                <a:latin typeface="Calibri"/>
                <a:ea typeface="Public Sans"/>
                <a:cs typeface="Public Sans"/>
                <a:sym typeface="Public Sans"/>
              </a:rPr>
              <a:t>έξυπνα δίκτυα</a:t>
            </a:r>
            <a:r>
              <a:rPr lang="en-GB" sz="1200" noProof="1">
                <a:latin typeface="Calibri"/>
                <a:ea typeface="Public Sans"/>
                <a:cs typeface="Public Sans"/>
                <a:sym typeface="Public Sans"/>
              </a:rPr>
              <a:t>. Τα έξυπνα δίκτυα μπορούν: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Βελτιστοποιούν τις ροές ενέργειας.</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Να ενσωματώνουν ανανεώσιμες πηγές ενέργειας.</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Να ενισχύσουν τη σταθερότητα του δικτύου.</a:t>
            </a:r>
            <a:endParaRPr lang="en-GB" sz="1200" noProof="1">
              <a:latin typeface="Calibri"/>
              <a:ea typeface="Public Sans"/>
              <a:cs typeface="Public Sans"/>
            </a:endParaRPr>
          </a:p>
          <a:p>
            <a:pPr lvl="0" latinLnBrk="0"/>
            <a:endParaRPr lang="en-GB" sz="1200" noProof="1">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46499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Ψηφιοποίηση της ενέργειας: Έξυπνα δίκτυα και ανάλυση δεδομένων</a:t>
            </a:r>
            <a:endParaRPr lang="en-GB" sz="1050" dirty="0">
              <a:solidFill>
                <a:schemeClr val="bg1"/>
              </a:solidFill>
            </a:endParaRPr>
          </a:p>
          <a:p>
            <a:pPr lvl="0" latinLnBrk="0"/>
            <a:r>
              <a:rPr lang="en-GB" sz="1200" noProof="1">
                <a:latin typeface="Calibri"/>
                <a:ea typeface="Public Sans"/>
                <a:cs typeface="Public Sans"/>
                <a:sym typeface="Public Sans"/>
              </a:rPr>
              <a:t>Η ανάλυση δεδομένων και η μηχανική μάθηση διαδραματίζουν ολοένα και πιο σημαντικό ρόλο στον τομέα της ενέργειας. Η ανάλυση δεδομένων και η μηχανική μάθηση μπορούν: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Ενεργοποιήσουν την ενεργειακή απόδοση, εντοπίζοντας τη σπατάλη ενέργειας και βελτιστοποιώντας τα πρότυπα κατανάλωσης ενέργειας.</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Χρησιμοποιήσουν την πρόβλεψη της ζήτησης για να εξασφαλίσουν αξιόπιστη παροχή ενέργειας.</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Χρησιμοποιήσουν την προληπτική συντήρηση για να προβλέψουν τις βλάβες του εξοπλισμού και να βελτιστοποιήσουν τα προγράμματα συντήρησης.</a:t>
            </a:r>
          </a:p>
          <a:p>
            <a:pPr lvl="0" latinLnBrk="0"/>
            <a:r>
              <a:rPr lang="en-GB" sz="1200" noProof="1">
                <a:latin typeface="Calibri"/>
                <a:ea typeface="Public Sans"/>
                <a:cs typeface="Public Sans"/>
                <a:sym typeface="Public Sans"/>
              </a:rPr>
              <a:t>  </a:t>
            </a:r>
          </a:p>
          <a:p>
            <a:pPr lvl="0" latinLnBrk="0"/>
            <a:r>
              <a:rPr lang="en-GB" sz="1200" noProof="1">
                <a:latin typeface="Calibri"/>
                <a:ea typeface="Public Sans"/>
                <a:cs typeface="Public Sans"/>
                <a:sym typeface="Public Sans"/>
              </a:rPr>
              <a:t>Αξιοποιώντας την ανάλυση δεδομένων, ο ενεργειακός τομέας μπορεί να βελτιώσει την αποδοτικότητα, να μειώσει το κόστος και να ενισχύσει την αξιοπιστία των ενεργειακών υπηρεσιών. </a:t>
            </a:r>
            <a:endParaRPr lang="en-GB" sz="1200" noProof="1">
              <a:latin typeface="Calibri"/>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5847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8. Ψηφιοποίηση της ενέργειας και blockchain </a:t>
            </a:r>
            <a:endParaRPr lang="en-GB" sz="1050" noProof="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Πώς μπορεί η τεχνολογία blockchain να ωφελήσει τον ενεργειακό τομέα;</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46643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Ψηφιοποίηση της ενέργειας και blockchain </a:t>
            </a:r>
            <a:endParaRPr lang="en-GB" sz="1050" dirty="0">
              <a:solidFill>
                <a:schemeClr val="bg1"/>
              </a:solidFill>
            </a:endParaRPr>
          </a:p>
          <a:p>
            <a:pPr latinLnBrk="0"/>
            <a:r>
              <a:rPr lang="en-GB" sz="1200" noProof="0" dirty="0">
                <a:ea typeface="+mn-lt"/>
                <a:cs typeface="+mn-lt"/>
                <a:sym typeface="Public Sans"/>
              </a:rPr>
              <a:t>Οι τεχνολογίες blockchain αποτελούν ένα πολύτιμο εργαλείο για την υποστήριξη της κυκλικότητας, καθώς:</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Την ενίσχυση της διαφάνειας, της ασφάλειας και της αποτελεσματικότητας στις ενεργειακές συναλλαγές και τη διαχείριση δεδομένων. </a:t>
            </a:r>
          </a:p>
          <a:p>
            <a:pPr latinLnBrk="0"/>
            <a:endParaRPr lang="en-GB" sz="1200" noProof="0" dirty="0">
              <a:ea typeface="+mn-lt"/>
              <a:cs typeface="+mn-lt"/>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201391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Ψηφιοποίηση της ενέργειας και blockchain </a:t>
            </a:r>
            <a:endParaRPr lang="en-GB" sz="1050" dirty="0">
              <a:solidFill>
                <a:schemeClr val="bg1"/>
              </a:solidFill>
            </a:endParaRPr>
          </a:p>
          <a:p>
            <a:pPr lvl="0" latinLnBrk="0"/>
            <a:r>
              <a:rPr lang="en-GB" sz="1200" noProof="0" dirty="0">
                <a:ea typeface="Public Sans"/>
                <a:cs typeface="Public Sans"/>
                <a:sym typeface="Public Sans"/>
              </a:rPr>
              <a:t>Στον τομέα της ενέργειας, η αλυσίδα μπλοκ μπορεί να χρησιμοποιηθεί για:</a:t>
            </a:r>
            <a:endParaRPr lang="en-GB" sz="1200" noProof="0" dirty="0"/>
          </a:p>
          <a:p>
            <a:pPr lvl="0" latinLnBrk="0"/>
            <a:endParaRPr lang="en-GB" sz="1200" b="1" noProof="0" dirty="0">
              <a:ea typeface="Public Sans"/>
              <a:cs typeface="Public Sans"/>
              <a:sym typeface="Public Sans"/>
            </a:endParaRPr>
          </a:p>
          <a:p>
            <a:pPr marL="342900" lvl="0" indent="-342900" latinLnBrk="0">
              <a:buFont typeface="Arial" panose="020B0604020202020204" pitchFamily="34" charset="0"/>
              <a:buChar char="•"/>
            </a:pPr>
            <a:r>
              <a:rPr lang="en-GB" sz="1200" b="1" noProof="0" dirty="0">
                <a:ea typeface="Public Sans"/>
                <a:cs typeface="Public Sans"/>
                <a:sym typeface="Public Sans"/>
              </a:rPr>
              <a:t>Εμπορία ενέργειας μεταξύ ομοτίμων: </a:t>
            </a:r>
            <a:r>
              <a:rPr lang="en-GB" sz="1200" noProof="0" dirty="0">
                <a:ea typeface="Public Sans"/>
                <a:cs typeface="Public Sans"/>
                <a:sym typeface="Public Sans"/>
              </a:rPr>
              <a:t>Διευκόλυνση της άμεσης εμπορίας ενέργειας μεταξύ καταναλωτών και παραγωγών-καταναλωτών.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Παρακολούθηση πιστοποιητικών ανανεώσιμης ενέργειας: </a:t>
            </a:r>
            <a:r>
              <a:rPr lang="en-GB" sz="1200" noProof="0" dirty="0">
                <a:ea typeface="Public Sans"/>
                <a:cs typeface="Public Sans"/>
                <a:sym typeface="Public Sans"/>
              </a:rPr>
              <a:t>Διασφάλιση της αυθεντικότητας και της ιχνηλασιμότητας των πιστοποιητικών ανανεώσιμης ενέργειας.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Διαχείριση δικτύου: </a:t>
            </a:r>
            <a:r>
              <a:rPr lang="en-GB" sz="1200" noProof="0" dirty="0">
                <a:ea typeface="Public Sans"/>
                <a:cs typeface="Public Sans"/>
                <a:sym typeface="Public Sans"/>
              </a:rPr>
              <a:t>Ενίσχυση της ασφάλειας και της αποδοτικότητας των λειτουργιών του δικτύου. Με την υιοθέτηση της τεχνολογίας blockchain, ο ενεργειακός τομέας μπορεί να ενισχύσει την εμπιστοσύνη, να μειώσει το κόστος των συναλλαγών και να προωθήσει την καινοτομία.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61061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Συνέργειες και ολοκληρωμένες λύσεις </a:t>
            </a:r>
            <a:endParaRPr lang="en-US" sz="1050" dirty="0">
              <a:solidFill>
                <a:schemeClr val="bg1"/>
              </a:solidFill>
            </a:endParaRPr>
          </a:p>
          <a:p>
            <a:pPr algn="ctr" latinLnBrk="0"/>
            <a:r>
              <a:rPr lang="en-GB" sz="1200" i="1" noProof="0" dirty="0">
                <a:solidFill>
                  <a:schemeClr val="accent2"/>
                </a:solidFill>
              </a:rPr>
              <a:t>Πώς συνδυάζονται η κυκλικότητα και η ψηφιοποίηση στον τομέα της ενέργειας;</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44523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Συνέργειες και ολοκληρωμένες λύσεις </a:t>
            </a:r>
            <a:endParaRPr lang="en-US" sz="1050" dirty="0">
              <a:solidFill>
                <a:schemeClr val="bg1"/>
              </a:solidFill>
            </a:endParaRPr>
          </a:p>
          <a:p>
            <a:pPr lvl="0" latinLnBrk="0"/>
            <a:r>
              <a:rPr lang="en-GB" sz="1200" noProof="0" dirty="0">
                <a:ea typeface="Public Sans"/>
                <a:cs typeface="Public Sans"/>
                <a:sym typeface="Public Sans"/>
              </a:rPr>
              <a:t>Η κυκλικότητα και η ψηφιοποίηση συνδυάζονται για τη δημιουργία καινοτόμων και βιώσιμων ενεργειακών λύσεων. </a:t>
            </a:r>
            <a:r>
              <a:rPr lang="en-GB" sz="1200" noProof="0" dirty="0">
                <a:solidFill>
                  <a:srgbClr val="2B2C30"/>
                </a:solidFill>
                <a:ea typeface="Public Sans"/>
                <a:cs typeface="Public Sans"/>
                <a:sym typeface="Public Sans"/>
              </a:rPr>
              <a:t>Παραδείγματα περιλαμβάνουν:</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Έξυπνα συστήματα διαχείρισης ενέργειας για το σπίτι: </a:t>
            </a:r>
            <a:r>
              <a:rPr lang="en-GB" sz="1200" noProof="0" dirty="0">
                <a:solidFill>
                  <a:srgbClr val="2B2C30"/>
                </a:solidFill>
                <a:ea typeface="Public Sans"/>
                <a:cs typeface="Public Sans"/>
                <a:sym typeface="Public Sans"/>
              </a:rPr>
              <a:t>Ενσωμάτωση έξυπνων μετρητών, συσκευών IoT και ανάλυσης δεδομένων για τη βελτιστοποίηση της κατανάλωσης ενέργειας στα σπίτια.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Εικονικά εργοστάσια παραγωγής ενέργειας: </a:t>
            </a:r>
            <a:r>
              <a:rPr lang="en-GB" sz="1200" noProof="0" dirty="0">
                <a:solidFill>
                  <a:srgbClr val="2B2C30"/>
                </a:solidFill>
                <a:ea typeface="Public Sans"/>
                <a:cs typeface="Public Sans"/>
                <a:sym typeface="Public Sans"/>
              </a:rPr>
              <a:t>Συγκέντρωση κατανεμημένων ενεργειακών πόρων, όπως ηλιακοί συλλέκτες σε στέγες και μπαταρίες ηλεκτρικών οχημάτων, για την παροχή υπηρεσιών δικτύου.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Κυκλικές ενεργειακές κοινότητες: </a:t>
            </a:r>
            <a:r>
              <a:rPr lang="en-GB" sz="1200" noProof="0" dirty="0">
                <a:solidFill>
                  <a:srgbClr val="2B2C30"/>
                </a:solidFill>
                <a:ea typeface="Public Sans"/>
                <a:cs typeface="Public Sans"/>
                <a:sym typeface="Public Sans"/>
              </a:rPr>
              <a:t>Δημιουργία τοπικών ενεργειακών συστημάτων που δίνουν προτεραιότητα στις ανανεώσιμες πηγές ενέργειας, την ενεργειακή απόδοση και την κοινή χρήση πόρων.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18648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Επόμενα βήματα</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Αν θέλετε να μάθετε περισσότερα για την ψηφιακή ενεργειακή μετάβαση και την κυκλικότητα, μπορεί να σας φανούν χρήσιμες οι παρακάτω πηγές: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Διαβάστε το άρθρο </a:t>
            </a:r>
            <a:r>
              <a:rPr lang="en-US" altLang="ko-KR" sz="1200" i="1" dirty="0">
                <a:solidFill>
                  <a:srgbClr val="373737"/>
                </a:solidFill>
                <a:ea typeface="맑은 고딕"/>
                <a:hlinkClick r:id="rId3"/>
              </a:rPr>
              <a:t>«Εξερευνώντας τη συνέργεια των ανανεώσιμων πηγών ενέργειας στο πλαίσιο της κυκλικής οικονομίας»...</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Διαβάστε </a:t>
            </a:r>
            <a:r>
              <a:rPr lang="en-US" sz="1200" i="1" dirty="0">
                <a:solidFill>
                  <a:srgbClr val="373737"/>
                </a:solidFill>
                <a:ea typeface="맑은 고딕"/>
                <a:hlinkClick r:id="rId4"/>
              </a:rPr>
              <a:t>«Από την LCA στον κυκλικό σχεδιασμό: Μια συγκριτική μελέτη ψηφιακών εργαλείων για το δομημένο περιβάλλον»</a:t>
            </a:r>
            <a:endParaRPr lang="ko-KR" altLang="en-US" sz="1200" i="1"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Διαβάστε </a:t>
            </a:r>
            <a:r>
              <a:rPr lang="en-GB" sz="1200" i="1" noProof="0" dirty="0">
                <a:solidFill>
                  <a:srgbClr val="373737"/>
                </a:solidFill>
                <a:hlinkClick r:id="rId5"/>
              </a:rPr>
              <a:t>«Η κυκλικότητα ως κινητήρια δύναμη της ενεργειακής μετάβασης στις δημόσιες μεταφορές – μια ματιά στο μέλλον</a:t>
            </a:r>
            <a:r>
              <a:rPr lang="en-GB" sz="1200" i="1" noProof="0" dirty="0">
                <a:solidFill>
                  <a:srgbClr val="373737"/>
                </a:solidFill>
              </a:rPr>
              <a:t>». </a:t>
            </a:r>
            <a:endParaRPr lang="en-GB" sz="1200" noProof="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Μάθετε περισσότερα για τα εκπαιδευτικά υλικά του έργου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62769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r>
              <a:rPr lang="en-GB" dirty="0"/>
              <a:t>Αυτή η παρουσίαση με τίτλο </a:t>
            </a:r>
            <a:r>
              <a:rPr lang="en-GB" i="1" dirty="0"/>
              <a:t>«Κυκλικότητα και ψηφιακή ενεργειακή μετάβαση» </a:t>
            </a:r>
            <a:r>
              <a:rPr lang="en-GB" dirty="0"/>
              <a:t>δημιουργήθηκε από το έργο Every1 και διαθέτει άδεια </a:t>
            </a:r>
            <a:r>
              <a:rPr lang="en-GB" dirty="0">
                <a:hlinkClick r:id="rId3"/>
              </a:rPr>
              <a:t>CC BY-SA 4.0</a:t>
            </a:r>
            <a:r>
              <a:rPr lang="en-GB" dirty="0"/>
              <a:t>, εκτός αν ορίζεται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i="1" dirty="0">
                <a:solidFill>
                  <a:schemeClr val="dk1"/>
                </a:solidFill>
                <a:ea typeface="Public Sans"/>
                <a:cs typeface="Public Sans"/>
                <a:sym typeface="Public Sans"/>
                <a:hlinkClick r:id="rId4"/>
              </a:rPr>
              <a:t>Circular </a:t>
            </a:r>
            <a:r>
              <a:rPr lang="en-US" dirty="0">
                <a:solidFill>
                  <a:schemeClr val="dk1"/>
                </a:solidFill>
                <a:ea typeface="Public Sans"/>
                <a:cs typeface="Public Sans"/>
                <a:sym typeface="Public Sans"/>
              </a:rPr>
              <a:t>από @ondasderuido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hlinkClick r:id="rId6"/>
              </a:rPr>
              <a:t>Circular lights </a:t>
            </a:r>
            <a:r>
              <a:rPr lang="en-US" dirty="0">
                <a:solidFill>
                  <a:schemeClr val="dk1"/>
                </a:solidFill>
                <a:ea typeface="Public Sans"/>
                <a:cs typeface="Public Sans"/>
                <a:sym typeface="Public Sans"/>
              </a:rPr>
              <a:t>από τον Hugh Bell με άδεια </a:t>
            </a:r>
            <a:r>
              <a:rPr lang="en-US" dirty="0">
                <a:solidFill>
                  <a:schemeClr val="dk1"/>
                </a:solidFill>
                <a:ea typeface="Public Sans"/>
                <a:cs typeface="Public Sans"/>
                <a:sym typeface="Public Sans"/>
                <a:hlinkClick r:id="rId7"/>
              </a:rPr>
              <a:t>CC BY-NC 2.0</a:t>
            </a:r>
            <a:r>
              <a:rPr lang="en-US" dirty="0">
                <a:solidFill>
                  <a:schemeClr val="dk1"/>
                </a:solidFill>
                <a:ea typeface="Public Sans"/>
                <a:cs typeface="Public Sans"/>
                <a:sym typeface="Public Sans"/>
              </a:rPr>
              <a:t>.</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1: </a:t>
            </a:r>
            <a:r>
              <a:rPr lang="en-US" dirty="0">
                <a:solidFill>
                  <a:schemeClr val="dk1"/>
                </a:solidFill>
                <a:ea typeface="Public Sans"/>
                <a:cs typeface="Public Sans"/>
                <a:sym typeface="Public Sans"/>
                <a:hlinkClick r:id="rId8"/>
              </a:rPr>
              <a:t>Reduce Reuse Recycle </a:t>
            </a:r>
            <a:r>
              <a:rPr lang="en-US" dirty="0">
                <a:solidFill>
                  <a:schemeClr val="dk1"/>
                </a:solidFill>
                <a:ea typeface="Public Sans"/>
                <a:cs typeface="Public Sans"/>
                <a:sym typeface="Public Sans"/>
              </a:rPr>
              <a:t>του Steve Snodgrass με άδεια </a:t>
            </a:r>
            <a:r>
              <a:rPr lang="en-US" dirty="0">
                <a:solidFill>
                  <a:schemeClr val="dk1"/>
                </a:solidFill>
                <a:ea typeface="Public Sans"/>
                <a:cs typeface="Public Sans"/>
                <a:sym typeface="Public Sans"/>
                <a:hlinkClick r:id="rId9"/>
              </a:rPr>
              <a:t>CC BY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Ερώτηση 2: </a:t>
            </a:r>
            <a:r>
              <a:rPr lang="en-US" sz="1200" dirty="0">
                <a:solidFill>
                  <a:schemeClr val="dk1"/>
                </a:solidFill>
                <a:ea typeface="Public Sans"/>
                <a:cs typeface="Public Sans"/>
                <a:sym typeface="Public Sans"/>
                <a:hlinkClick r:id="rId10"/>
              </a:rPr>
              <a:t>Circular Patterns </a:t>
            </a:r>
            <a:r>
              <a:rPr lang="en-US" sz="1200" dirty="0">
                <a:solidFill>
                  <a:schemeClr val="dk1"/>
                </a:solidFill>
                <a:ea typeface="Public Sans"/>
                <a:cs typeface="Public Sans"/>
                <a:sym typeface="Public Sans"/>
              </a:rPr>
              <a:t>του Henry Burrows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3: </a:t>
            </a:r>
            <a:r>
              <a:rPr lang="en-US" dirty="0">
                <a:solidFill>
                  <a:schemeClr val="dk1"/>
                </a:solidFill>
                <a:ea typeface="Public Sans"/>
                <a:cs typeface="Public Sans"/>
                <a:sym typeface="Public Sans"/>
                <a:hlinkClick r:id="rId11"/>
              </a:rPr>
              <a:t>data </a:t>
            </a:r>
            <a:r>
              <a:rPr lang="en-US" dirty="0">
                <a:solidFill>
                  <a:schemeClr val="dk1"/>
                </a:solidFill>
                <a:ea typeface="Public Sans"/>
                <a:cs typeface="Public Sans"/>
                <a:sym typeface="Public Sans"/>
              </a:rPr>
              <a:t>από τον Arismendy Polanco με άδεια </a:t>
            </a:r>
            <a:r>
              <a:rPr lang="en-US" dirty="0">
                <a:solidFill>
                  <a:schemeClr val="dk1"/>
                </a:solidFill>
                <a:ea typeface="Public Sans"/>
                <a:cs typeface="Public Sans"/>
                <a:sym typeface="Public Sans"/>
                <a:hlinkClick r:id="rId12"/>
              </a:rPr>
              <a:t>Public Domain Mark 1.0 Universal</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Ερώτηση 4: </a:t>
            </a:r>
            <a:r>
              <a:rPr lang="en-US" sz="1200" dirty="0">
                <a:solidFill>
                  <a:schemeClr val="dk1"/>
                </a:solidFill>
                <a:ea typeface="Public Sans"/>
                <a:cs typeface="Public Sans"/>
                <a:sym typeface="Public Sans"/>
                <a:hlinkClick r:id="rId13"/>
              </a:rPr>
              <a:t>Digital City </a:t>
            </a:r>
            <a:r>
              <a:rPr lang="en-US" sz="1200" dirty="0">
                <a:solidFill>
                  <a:schemeClr val="dk1"/>
                </a:solidFill>
                <a:ea typeface="Public Sans"/>
                <a:cs typeface="Public Sans"/>
                <a:sym typeface="Public Sans"/>
              </a:rPr>
              <a:t>από τον scratch-media με άδεια </a:t>
            </a:r>
            <a:r>
              <a:rPr lang="en-US" sz="1200" dirty="0">
                <a:solidFill>
                  <a:schemeClr val="dk1"/>
                </a:solidFill>
                <a:ea typeface="Public Sans"/>
                <a:cs typeface="Public Sans"/>
                <a:sym typeface="Public Sans"/>
                <a:hlinkClick r:id="rId14"/>
              </a:rPr>
              <a:t>CC BY-NC-ND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5: </a:t>
            </a:r>
            <a:r>
              <a:rPr lang="en-US" dirty="0">
                <a:solidFill>
                  <a:schemeClr val="dk1"/>
                </a:solidFill>
                <a:ea typeface="Public Sans"/>
                <a:cs typeface="Public Sans"/>
                <a:sym typeface="Public Sans"/>
                <a:hlinkClick r:id="rId15"/>
              </a:rPr>
              <a:t>Ένα ψηλό κτίριο με πολλά παράθυρα και το Bosco </a:t>
            </a:r>
            <a:r>
              <a:rPr lang="en-US" dirty="0" err="1">
                <a:solidFill>
                  <a:schemeClr val="dk1"/>
                </a:solidFill>
                <a:ea typeface="Public Sans"/>
                <a:cs typeface="Public Sans"/>
                <a:sym typeface="Public Sans"/>
                <a:hlinkClick r:id="rId15"/>
              </a:rPr>
              <a:t>Verticale </a:t>
            </a:r>
            <a:r>
              <a:rPr lang="en-US" dirty="0">
                <a:solidFill>
                  <a:schemeClr val="dk1"/>
                </a:solidFill>
                <a:ea typeface="Public Sans"/>
                <a:cs typeface="Public Sans"/>
                <a:sym typeface="Public Sans"/>
                <a:hlinkClick r:id="rId15"/>
              </a:rPr>
              <a:t>στο βάθος, </a:t>
            </a:r>
            <a:r>
              <a:rPr lang="en-US" dirty="0">
                <a:solidFill>
                  <a:schemeClr val="dk1"/>
                </a:solidFill>
                <a:ea typeface="Public Sans"/>
                <a:cs typeface="Public Sans"/>
                <a:sym typeface="Public Sans"/>
              </a:rPr>
              <a:t>από τον José </a:t>
            </a:r>
            <a:r>
              <a:rPr lang="en-US" dirty="0" err="1">
                <a:solidFill>
                  <a:schemeClr val="dk1"/>
                </a:solidFill>
                <a:ea typeface="Public Sans"/>
                <a:cs typeface="Public Sans"/>
                <a:sym typeface="Public Sans"/>
              </a:rPr>
              <a:t>Jóvena </a:t>
            </a:r>
            <a:r>
              <a:rPr lang="en-US" dirty="0">
                <a:solidFill>
                  <a:schemeClr val="dk1"/>
                </a:solidFill>
                <a:ea typeface="Public Sans"/>
                <a:cs typeface="Public Sans"/>
                <a:sym typeface="Public Sans"/>
              </a:rPr>
              <a:t>με </a:t>
            </a:r>
            <a:r>
              <a:rPr lang="en-US" dirty="0">
                <a:solidFill>
                  <a:schemeClr val="dk1"/>
                </a:solidFill>
                <a:ea typeface="Public Sans"/>
                <a:cs typeface="Public Sans"/>
                <a:sym typeface="Public Sans"/>
                <a:hlinkClick r:id="rId16"/>
              </a:rPr>
              <a:t>άδεια</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Ερώτηση 6: </a:t>
            </a:r>
            <a:r>
              <a:rPr lang="en-US" dirty="0">
                <a:solidFill>
                  <a:schemeClr val="dk1"/>
                </a:solidFill>
                <a:ea typeface="Public Sans"/>
                <a:cs typeface="Public Sans"/>
                <a:sym typeface="Public Sans"/>
                <a:hlinkClick r:id="rId17"/>
              </a:rPr>
              <a:t>Το Recycling </a:t>
            </a:r>
            <a:r>
              <a:rPr lang="en-US" dirty="0">
                <a:solidFill>
                  <a:schemeClr val="dk1"/>
                </a:solidFill>
                <a:ea typeface="Public Sans"/>
                <a:cs typeface="Public Sans"/>
                <a:sym typeface="Public Sans"/>
              </a:rPr>
              <a:t>του Andy Arthur διαθέτει άδεια </a:t>
            </a:r>
            <a:r>
              <a:rPr lang="en-US" dirty="0">
                <a:solidFill>
                  <a:schemeClr val="dk1"/>
                </a:solidFill>
                <a:ea typeface="Public Sans"/>
                <a:cs typeface="Public Sans"/>
                <a:sym typeface="Public Sans"/>
                <a:hlinkClick r:id="rId9"/>
              </a:rPr>
              <a:t>CC BY 2.0.</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err="1">
                <a:solidFill>
                  <a:schemeClr val="dk1"/>
                </a:solidFill>
                <a:ea typeface="Public Sans"/>
                <a:cs typeface="Public Sans"/>
                <a:sym typeface="Public Sans"/>
              </a:rPr>
              <a:t>Ερώτηση</a:t>
            </a:r>
            <a:r>
              <a:rPr lang="en-US" dirty="0">
                <a:solidFill>
                  <a:schemeClr val="dk1"/>
                </a:solidFill>
                <a:ea typeface="Public Sans"/>
                <a:cs typeface="Public Sans"/>
                <a:sym typeface="Public Sans"/>
              </a:rPr>
              <a:t> 7. Η εικόνα </a:t>
            </a:r>
            <a:r>
              <a:rPr lang="en-US" dirty="0">
                <a:solidFill>
                  <a:schemeClr val="dk1"/>
                </a:solidFill>
                <a:ea typeface="Public Sans"/>
                <a:cs typeface="Public Sans"/>
                <a:sym typeface="Public Sans"/>
                <a:hlinkClick r:id="rId18"/>
              </a:rPr>
              <a:t>«Data-Analytics» </a:t>
            </a:r>
            <a:r>
              <a:rPr lang="en-US" dirty="0">
                <a:solidFill>
                  <a:schemeClr val="dk1"/>
                </a:solidFill>
                <a:ea typeface="Public Sans"/>
                <a:cs typeface="Public Sans"/>
                <a:sym typeface="Public Sans"/>
              </a:rPr>
              <a:t>του </a:t>
            </a:r>
            <a:r>
              <a:rPr lang="en-US" dirty="0" err="1">
                <a:solidFill>
                  <a:schemeClr val="dk1"/>
                </a:solidFill>
                <a:ea typeface="Public Sans"/>
                <a:cs typeface="Public Sans"/>
                <a:sym typeface="Public Sans"/>
              </a:rPr>
              <a:t>Learntek </a:t>
            </a:r>
            <a:r>
              <a:rPr lang="en-US" dirty="0">
                <a:solidFill>
                  <a:schemeClr val="dk1"/>
                </a:solidFill>
                <a:ea typeface="Public Sans"/>
                <a:cs typeface="Public Sans"/>
                <a:sym typeface="Public Sans"/>
              </a:rPr>
              <a:t>έχει άδεια </a:t>
            </a:r>
            <a:r>
              <a:rPr lang="en-US" dirty="0">
                <a:solidFill>
                  <a:schemeClr val="dk1"/>
                </a:solidFill>
                <a:ea typeface="Public Sans"/>
                <a:cs typeface="Public Sans"/>
                <a:sym typeface="Public Sans"/>
                <a:hlinkClick r:id="rId19"/>
              </a:rPr>
              <a:t>CC0 1.0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Ερώτηση 8: </a:t>
            </a:r>
            <a:r>
              <a:rPr lang="en-US" sz="1200" dirty="0">
                <a:solidFill>
                  <a:schemeClr val="dk1"/>
                </a:solidFill>
                <a:ea typeface="Public Sans"/>
                <a:cs typeface="Public Sans"/>
                <a:sym typeface="Public Sans"/>
                <a:hlinkClick r:id="rId20"/>
              </a:rPr>
              <a:t>Το blockchains </a:t>
            </a:r>
            <a:r>
              <a:rPr lang="en-US" sz="1200" dirty="0">
                <a:solidFill>
                  <a:schemeClr val="dk1"/>
                </a:solidFill>
                <a:ea typeface="Public Sans"/>
                <a:cs typeface="Public Sans"/>
                <a:sym typeface="Public Sans"/>
              </a:rPr>
              <a:t>του Mario A.P. διαθέτει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9:</a:t>
            </a:r>
            <a:r>
              <a:rPr lang="en-US" dirty="0">
                <a:solidFill>
                  <a:schemeClr val="dk1"/>
                </a:solidFill>
                <a:ea typeface="Public Sans"/>
                <a:cs typeface="Public Sans"/>
                <a:sym typeface="Public Sans"/>
                <a:hlinkClick r:id="rId21"/>
              </a:rPr>
              <a:t> Άτομο που φυτεύει σε κρεμαστές γλάστρες </a:t>
            </a:r>
            <a:r>
              <a:rPr lang="en-US" dirty="0">
                <a:solidFill>
                  <a:schemeClr val="dk1"/>
                </a:solidFill>
                <a:ea typeface="Public Sans"/>
                <a:cs typeface="Public Sans"/>
                <a:sym typeface="Public Sans"/>
              </a:rPr>
              <a:t>από τον Daniel Funes Fuentes με </a:t>
            </a:r>
            <a:r>
              <a:rPr lang="en-US" dirty="0">
                <a:solidFill>
                  <a:schemeClr val="dk1"/>
                </a:solidFill>
                <a:ea typeface="Public Sans"/>
                <a:cs typeface="Public Sans"/>
                <a:sym typeface="Public Sans"/>
                <a:hlinkClick r:id="rId16"/>
              </a:rPr>
              <a:t>άδεια</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Η εξερεύνησή μας σχετικά με την κυκλικότητα είναι δομημένη σε εννέα ερωτήσεις. Αφιερώστε λίγο χρόνο για να σκεφτείτε κάθε ερώτηση, προτού προχωρήσετε στην επόμενη διαφάνεια. </a:t>
            </a:r>
          </a:p>
          <a:p>
            <a:pPr latinLnBrk="0"/>
            <a:endParaRPr lang="en-GB" sz="1200" noProof="0" dirty="0">
              <a:solidFill>
                <a:srgbClr val="2B2C30"/>
              </a:solidFill>
              <a:sym typeface="Public Sans"/>
            </a:endParaRPr>
          </a:p>
          <a:p>
            <a:pPr latinLnBrk="0"/>
            <a:r>
              <a:rPr lang="en-GB" sz="1200" dirty="0">
                <a:solidFill>
                  <a:srgbClr val="2B2C30"/>
                </a:solidFill>
                <a:sym typeface="Public Sans"/>
              </a:rPr>
              <a:t>Μπορείτε να επεξεργαστείτε κάθε ερώτηση με τη σειρά. Εναλλακτικά, μπορείτε να επιλέξετε μια συγκεκριμένη ερώτηση που θέλετε να εξερευνήσετε πρώτα μέσω του μενού.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48477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4B69-0203-F9BF-B499-1353677C4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F9463-E3C2-00D4-71A5-CA8BF619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25085-42F5-01C2-0689-94426CAA5E2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r>
              <a:rPr lang="en-US" dirty="0">
                <a:solidFill>
                  <a:schemeClr val="dk1"/>
                </a:solidFill>
                <a:ea typeface="Public Sans"/>
                <a:cs typeface="Public Sans"/>
                <a:sym typeface="Public Sans"/>
              </a:rPr>
              <a:t>Για την προετοιμασία αυτής της παρουσίασης χρησιμοποιήθηκαν οι ακόλουθες πηγές: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(Ιούνιος 2024) </a:t>
            </a:r>
            <a:r>
              <a:rPr lang="en-US" i="1" dirty="0">
                <a:solidFill>
                  <a:schemeClr val="dk1"/>
                </a:solidFill>
                <a:ea typeface="Public Sans"/>
                <a:cs typeface="Public Sans"/>
                <a:sym typeface="Public Sans"/>
              </a:rPr>
              <a:t>Στρατηγικές κυκλικότητας και βιώσιμη διαχείριση πόρων για τη διασφάλιση της μετάβασης στην καθαρή ενέργεια.</a:t>
            </a:r>
            <a:r>
              <a:rPr lang="en-US" dirty="0">
                <a:solidFill>
                  <a:schemeClr val="dk1"/>
                </a:solidFill>
                <a:ea typeface="Public Sans"/>
                <a:cs typeface="Public Sans"/>
                <a:sym typeface="Public Sans"/>
              </a:rPr>
              <a:t> Ινστιτούτο Ευρωπαϊκής Περιβαλλοντικής Πολιτικής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Για μια κυκλική ενεργειακή μετάβαση: Σχέδιο δράσης για τη βιομηχανία, τους υπεύθυνους χάραξης πολιτικής και τους επενδυτές.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46BDCE96-8F29-4E17-B80F-35319575A65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83981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Ευχαριστώ!</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41589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Εννέα ερωτήσεις σχετικά με </a:t>
            </a:r>
            <a:r>
              <a:rPr lang="en-GB" sz="1200" b="1" kern="1200" noProof="0" dirty="0" err="1">
                <a:solidFill>
                  <a:schemeClr val="bg1"/>
                </a:solidFill>
                <a:latin typeface="+mn-lt"/>
                <a:ea typeface="Public Sans"/>
                <a:cs typeface="Public Sans"/>
                <a:sym typeface="Public Sans"/>
              </a:rPr>
              <a:t>την ψηφιοποίηση </a:t>
            </a:r>
            <a:r>
              <a:rPr lang="en-GB" sz="1200" b="1" kern="1200" noProof="0" dirty="0">
                <a:solidFill>
                  <a:schemeClr val="bg1"/>
                </a:solidFill>
                <a:latin typeface="+mn-lt"/>
                <a:ea typeface="Public Sans"/>
                <a:cs typeface="Public Sans"/>
                <a:sym typeface="Public Sans"/>
              </a:rPr>
              <a:t>και την κυκλικότητα </a:t>
            </a:r>
            <a:r>
              <a:rPr lang="en-GB" sz="1200" b="1" kern="1200" noProof="0" dirty="0" err="1">
                <a:solidFill>
                  <a:schemeClr val="bg1"/>
                </a:solidFill>
                <a:latin typeface="+mn-lt"/>
                <a:ea typeface="Public Sans"/>
                <a:cs typeface="Public Sans"/>
                <a:sym typeface="Public Sans"/>
              </a:rPr>
              <a:t>στον τομέα της ενέργειας</a:t>
            </a:r>
            <a:r>
              <a:rPr lang="en-GB" sz="1200" b="1" kern="1200" noProof="0" dirty="0">
                <a:solidFill>
                  <a:schemeClr val="bg1"/>
                </a:solidFill>
                <a:latin typeface="+mn-lt"/>
                <a:ea typeface="Public Sans"/>
                <a:cs typeface="Public Sans"/>
                <a:sym typeface="Public Sans"/>
              </a:rPr>
              <a:t> </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Τι είναι η κυκλική οικονομία και πώς εφαρμόζεται στον τομέα της ενέργειας;</a:t>
            </a:r>
          </a:p>
          <a:p>
            <a:pPr marL="342900" indent="-342900" latinLnBrk="0">
              <a:buFont typeface="+mj-lt"/>
              <a:buAutoNum type="arabicPeriod"/>
            </a:pPr>
            <a:r>
              <a:rPr lang="en-GB" sz="1200" noProof="0" dirty="0">
                <a:ea typeface="Public Sans"/>
                <a:cs typeface="Public Sans"/>
                <a:sym typeface="Public Sans"/>
              </a:rPr>
              <a:t>Πώς υποστηρίζει η Ευρωπαϊκή Ένωση την κυκλικότητα στον ενεργειακό τομέα;</a:t>
            </a:r>
          </a:p>
          <a:p>
            <a:pPr marL="342900" indent="-342900" latinLnBrk="0">
              <a:buFont typeface="+mj-lt"/>
              <a:buAutoNum type="arabicPeriod"/>
            </a:pPr>
            <a:r>
              <a:rPr lang="en-GB" sz="1200" noProof="0" dirty="0">
                <a:ea typeface="Public Sans"/>
                <a:cs typeface="Public Sans"/>
                <a:sym typeface="Public Sans"/>
              </a:rPr>
              <a:t>Πώς μετασχηματίζει η ψηφιοποίηση τον ενεργειακό τομέα;</a:t>
            </a:r>
          </a:p>
          <a:p>
            <a:pPr marL="342900" indent="-342900" latinLnBrk="0">
              <a:buFont typeface="+mj-lt"/>
              <a:buAutoNum type="arabicPeriod"/>
            </a:pPr>
            <a:r>
              <a:rPr lang="en-GB" sz="1200" noProof="0" dirty="0">
                <a:ea typeface="Public Sans"/>
                <a:cs typeface="Public Sans"/>
                <a:sym typeface="Public Sans"/>
              </a:rPr>
              <a:t>Πώς συνεργάζονται η κυκλικότητα και η ψηφιοποίηση για την επίτευξη ενός βιώσιμου μέλλοντος;</a:t>
            </a:r>
          </a:p>
          <a:p>
            <a:pPr marL="342900" indent="-342900" latinLnBrk="0">
              <a:buFont typeface="+mj-lt"/>
              <a:buAutoNum type="arabicPeriod"/>
            </a:pPr>
            <a:r>
              <a:rPr lang="en-GB" sz="1200" dirty="0">
                <a:ea typeface="Public Sans"/>
                <a:cs typeface="Public Sans"/>
                <a:sym typeface="Public Sans"/>
              </a:rPr>
              <a:t>Πώς μπορούν να εφαρμοστούν οι αρχές της κυκλικής οικονομίας για τη μεγιστοποίηση της αποδοτικότητας των πόρων στον ενεργειακό τομέα;</a:t>
            </a:r>
          </a:p>
          <a:p>
            <a:pPr marL="342900" indent="-342900" latinLnBrk="0">
              <a:buFont typeface="+mj-lt"/>
              <a:buAutoNum type="arabicPeriod"/>
            </a:pPr>
            <a:r>
              <a:rPr lang="en-GB" sz="1200" dirty="0">
                <a:ea typeface="Public Sans"/>
                <a:cs typeface="Public Sans"/>
                <a:sym typeface="Public Sans"/>
              </a:rPr>
              <a:t>Πώς μπορεί να εφαρμοστεί η κυκλικότητα στις τεχνολογίες ανανεώσιμων πηγών ενέργειας και αποθήκευσης ενέργειας;</a:t>
            </a:r>
          </a:p>
          <a:p>
            <a:pPr marL="342900" indent="-342900" latinLnBrk="0">
              <a:buFont typeface="+mj-lt"/>
              <a:buAutoNum type="arabicPeriod"/>
            </a:pPr>
            <a:r>
              <a:rPr lang="en-GB" sz="1200" dirty="0">
                <a:ea typeface="Public Sans"/>
                <a:cs typeface="Public Sans"/>
                <a:sym typeface="Public Sans"/>
              </a:rPr>
              <a:t>Πώς μετασχηματίζουν οι ψηφιακές τεχνολογίες τον ενεργειακό τομέα;</a:t>
            </a:r>
          </a:p>
          <a:p>
            <a:pPr marL="342900" indent="-342900" latinLnBrk="0">
              <a:buFont typeface="+mj-lt"/>
              <a:buAutoNum type="arabicPeriod"/>
            </a:pPr>
            <a:r>
              <a:rPr lang="en-GB" sz="1200" dirty="0">
                <a:ea typeface="Public Sans"/>
                <a:cs typeface="Public Sans"/>
                <a:sym typeface="Public Sans"/>
              </a:rPr>
              <a:t>Πώς μπορεί η τεχνολογία blockchain να ωφελήσει τον ενεργειακό τομέα;</a:t>
            </a:r>
          </a:p>
          <a:p>
            <a:pPr marL="342900" indent="-342900" latinLnBrk="0">
              <a:buFont typeface="+mj-lt"/>
              <a:buAutoNum type="arabicPeriod"/>
            </a:pPr>
            <a:r>
              <a:rPr lang="en-GB" sz="1200" dirty="0">
                <a:ea typeface="Public Sans"/>
                <a:cs typeface="Public Sans"/>
                <a:sym typeface="Public Sans"/>
              </a:rPr>
              <a:t>Πώς συνδυάζονται η κυκλικότητα και η ψηφιοποίηση στον ενεργειακό τομέα;</a:t>
            </a:r>
          </a:p>
          <a:p>
            <a:pPr marL="342900" indent="-342900" latinLnBrk="0">
              <a:buFont typeface="+mj-lt"/>
              <a:buAutoNum type="arabicPeriod"/>
            </a:pPr>
            <a:endParaRPr lang="en-GB"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43258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Η κυκλική οικονομία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Τι είναι η κυκλική οικονομία και πώς εφαρμόζεται στον τομέα της ενέργειας;</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18764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Η κυκλική οικονομία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Στον τομέα της ενέργειας, η κυκλική οικονομία αντιπροσωπεύει μια στροφή από το μοντέλο «λήψη, παραγωγή, χρήση </a:t>
            </a:r>
            <a:r>
              <a:rPr lang="en-GB" sz="1200" dirty="0">
                <a:ea typeface="Public Sans"/>
                <a:cs typeface="Public Sans"/>
                <a:sym typeface="Public Sans"/>
              </a:rPr>
              <a:t>και </a:t>
            </a:r>
            <a:r>
              <a:rPr lang="en-GB" sz="1200" noProof="0" dirty="0">
                <a:ea typeface="Public Sans"/>
                <a:cs typeface="Public Sans"/>
                <a:sym typeface="Public Sans"/>
              </a:rPr>
              <a:t>απόρριψη».  Η κυκλική οικονομία δίνει έμφαση στην ελαχιστοποίηση των αποβλήτων και στη μεγιστοποίηση της χρήσης των πόρων.</a:t>
            </a:r>
          </a:p>
          <a:p>
            <a:pPr latinLnBrk="0"/>
            <a:endParaRPr lang="en-GB" sz="1200" dirty="0">
              <a:ea typeface="Public Sans"/>
              <a:cs typeface="Public Sans"/>
              <a:sym typeface="Public Sans"/>
            </a:endParaRPr>
          </a:p>
          <a:p>
            <a:pPr latinLnBrk="0"/>
            <a:r>
              <a:rPr lang="en-GB" sz="1200" dirty="0">
                <a:ea typeface="Public Sans"/>
                <a:cs typeface="Public Sans"/>
                <a:sym typeface="Public Sans"/>
              </a:rPr>
              <a:t>Η διάρκεια ζωής των ενεργειακών τεχνολογιών μπορεί να μεγιστοποιηθεί με την ελαχιστοποίηση της παραγωγής αποβλήτων και την ανάκτηση πολύτιμων υλικών. </a:t>
            </a:r>
            <a:r>
              <a:rPr lang="en-GB" sz="1200" dirty="0"/>
              <a:t>Η κυκλικότητα συμβάλλει στη μείωση του περιβαλλοντικού αντίκτυπου και υποστηρίζει τη μετάβαση προς ένα πιο βιώσιμο και ανθεκτικό ενεργειακό σύστημα.  </a:t>
            </a:r>
          </a:p>
          <a:p>
            <a:pPr latinLnBrk="0"/>
            <a:endParaRPr lang="en-GB" sz="1200" dirty="0"/>
          </a:p>
          <a:p>
            <a:pPr latinLnBrk="0"/>
            <a:r>
              <a:rPr lang="en-GB" sz="1200" dirty="0"/>
              <a:t>Οι ψηφιακές τεχνολογίες, όπως η ανάλυση δεδομένων, τα έξυπνα δίκτυα και η αλυσίδα μπλοκ, διαδραματίζουν καθοριστικό ρόλο στην ενεργοποίηση και βελτιστοποίηση των στρατηγικών κυκλικότητας στον ενεργειακό τομέα. </a:t>
            </a: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96745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Η κυκλική οικονομία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Οι βασικές αρχές της κυκλικής οικονομίας είναι:</a:t>
            </a:r>
          </a:p>
          <a:p>
            <a:pPr latinLnBrk="0"/>
            <a:endParaRPr lang="en-GB" sz="1200" noProof="0" dirty="0">
              <a:ea typeface="Public Sans"/>
              <a:cs typeface="Public Sans"/>
              <a:sym typeface="Public Sans"/>
            </a:endParaRPr>
          </a:p>
          <a:p>
            <a:pPr latinLnBrk="0"/>
            <a:r>
              <a:rPr lang="en-GB" sz="1200" b="1" noProof="0" dirty="0">
                <a:ea typeface="Public Sans"/>
                <a:cs typeface="Public Sans"/>
                <a:sym typeface="Public Sans"/>
              </a:rPr>
              <a:t>Μείωση: </a:t>
            </a:r>
            <a:r>
              <a:rPr lang="en-GB" sz="1200" noProof="0" dirty="0">
                <a:ea typeface="Public Sans"/>
                <a:cs typeface="Public Sans"/>
                <a:sym typeface="Public Sans"/>
              </a:rPr>
              <a:t>Ελαχιστοποίηση της κατανάλωσης ενέργειας και των αποβλήτων μέσω: </a:t>
            </a:r>
          </a:p>
          <a:p>
            <a:pPr latinLnBrk="0"/>
            <a:endParaRPr lang="en-GB" sz="1200" noProof="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a:ea typeface="Public Sans"/>
                <a:cs typeface="Public Sans"/>
                <a:sym typeface="Public Sans"/>
              </a:rPr>
              <a:t>Μέτρων </a:t>
            </a:r>
            <a:r>
              <a:rPr lang="en-GB" sz="1200" noProof="0" dirty="0" err="1">
                <a:ea typeface="Public Sans"/>
                <a:cs typeface="Public Sans"/>
                <a:sym typeface="Public Sans"/>
              </a:rPr>
              <a:t>ενεργειακής </a:t>
            </a:r>
            <a:r>
              <a:rPr lang="en-GB" sz="1200" noProof="0" dirty="0">
                <a:ea typeface="Public Sans"/>
                <a:cs typeface="Public Sans"/>
                <a:sym typeface="Public Sans"/>
              </a:rPr>
              <a:t>απόδοσης.</a:t>
            </a:r>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	Των κινήτρων για τη χρήση ενέργειας σε περιόδους εκτός αιχμής.</a:t>
            </a: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err="1">
                <a:ea typeface="Public Sans"/>
                <a:cs typeface="Public Sans"/>
                <a:sym typeface="Public Sans"/>
              </a:rPr>
              <a:t>Την υιοθέτηση </a:t>
            </a:r>
            <a:r>
              <a:rPr lang="en-GB" sz="1200" noProof="0" dirty="0">
                <a:ea typeface="Public Sans"/>
                <a:cs typeface="Public Sans"/>
                <a:sym typeface="Public Sans"/>
              </a:rPr>
              <a:t>τεχνολογιών βιώσιμης ενέργειας.</a:t>
            </a: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Επαναχρησιμοποίηση: </a:t>
            </a:r>
            <a:r>
              <a:rPr lang="en-GB" sz="1200" dirty="0">
                <a:ea typeface="Public Sans"/>
                <a:cs typeface="Public Sans"/>
                <a:sym typeface="Public Sans"/>
              </a:rPr>
              <a:t>Επαναχρησιμοποίηση ή εξεύρεση νέων εφαρμογών για τις ενεργειακές υποδομές και τα εξαρτήματά τους. Για παράδειγμα:</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Επαναχρησιμοποίηση παλαιών πτερυγίων ανεμογεννητριών για την κατασκευή πεζογεφυρών.</a:t>
            </a:r>
          </a:p>
          <a:p>
            <a:pPr marL="342900" indent="-342900" latinLnBrk="0">
              <a:buFont typeface="Arial" panose="020B0604020202020204" pitchFamily="34" charset="0"/>
              <a:buChar char="•"/>
            </a:pPr>
            <a:r>
              <a:rPr lang="en-GB" sz="1200" dirty="0">
                <a:ea typeface="Public Sans"/>
                <a:cs typeface="Public Sans"/>
                <a:sym typeface="Public Sans"/>
              </a:rPr>
              <a:t>Χρήση μπαταριών ηλεκτρικών οχημάτων για αποθήκευση ενέργειας σε κλίμακα δικτύου.</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24701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Κυκλική οικονομία </a:t>
            </a:r>
            <a:endParaRPr lang="en-US" sz="1050" kern="1200" dirty="0">
              <a:solidFill>
                <a:schemeClr val="bg1"/>
              </a:solidFill>
              <a:latin typeface="+mn-lt"/>
              <a:ea typeface="+mn-ea"/>
              <a:cs typeface="+mn-cs"/>
            </a:endParaRP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Ανακύκλωση: </a:t>
            </a:r>
            <a:r>
              <a:rPr lang="en-GB" sz="1200" dirty="0">
                <a:ea typeface="Public Sans"/>
                <a:cs typeface="Public Sans"/>
                <a:sym typeface="Public Sans"/>
              </a:rPr>
              <a:t>Ανάκτηση πολύτιμων υλικών από τεχνολογίες ενέργειας που έχουν φτάσει στο τέλος του κύκλου ζωής τους. Για παράδειγμα: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Ανακύκλωση ηλιακών πάνελ.</a:t>
            </a:r>
          </a:p>
          <a:p>
            <a:pPr marL="342900" indent="-342900" latinLnBrk="0">
              <a:buFont typeface="Arial" panose="020B0604020202020204" pitchFamily="34" charset="0"/>
              <a:buChar char="•"/>
            </a:pPr>
            <a:r>
              <a:rPr lang="en-GB" sz="1200" dirty="0">
                <a:ea typeface="Public Sans"/>
                <a:cs typeface="Public Sans"/>
                <a:sym typeface="Public Sans"/>
              </a:rPr>
              <a:t>Ανάκτηση σπάνιων γαιών από ανεμογεννήτριες.</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97892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Πρωτοβουλίες της Ευρωπαϊκής Ένωσης για την προώθηση της κυκλικότητας στον τομέα της ενέργειας</a:t>
            </a:r>
          </a:p>
          <a:p>
            <a:pPr algn="ctr" latinLnBrk="0"/>
            <a:r>
              <a:rPr lang="en-US" sz="1200" i="1" dirty="0">
                <a:solidFill>
                  <a:schemeClr val="accent2"/>
                </a:solidFill>
              </a:rPr>
              <a:t>Πώς υποστηρίζει η Ευρωπαϊκή Ένωση την κυκλικότητα στον τομέα της ενέργειας;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393581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607410" y="5975850"/>
            <a:ext cx="4977421" cy="861774"/>
          </a:xfrm>
          <a:prstGeom prst="rect">
            <a:avLst/>
          </a:prstGeom>
          <a:noFill/>
        </p:spPr>
        <p:txBody>
          <a:bodyPr wrap="square" rtlCol="0">
            <a:spAutoFit/>
          </a:bodyPr>
          <a:lstStyle/>
          <a:p>
            <a:pPr latinLnBrk="0" hangingPunct="0"/>
            <a:r>
              <a:rPr lang="el-GR" sz="1000" b="0" i="0" kern="1200" noProof="1">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l-GR"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el-GR" sz="1000" b="0" i="0" kern="1200" noProof="1">
                <a:solidFill>
                  <a:schemeClr val="tx1"/>
                </a:solidFill>
                <a:effectLst/>
                <a:latin typeface="+mn-lt"/>
                <a:ea typeface="+mn-ea"/>
                <a:cs typeface="+mn-cs"/>
              </a:rPr>
              <a:t>εκτός εάν ορίζεται διαφορετικά. </a:t>
            </a:r>
            <a:endParaRPr lang="el-GR" sz="1000" noProof="1"/>
          </a:p>
        </p:txBody>
      </p:sp>
      <p:pic>
        <p:nvPicPr>
          <p:cNvPr id="6" name="Picture 5">
            <a:extLst>
              <a:ext uri="{FF2B5EF4-FFF2-40B4-BE49-F238E27FC236}">
                <a16:creationId xmlns:a16="http://schemas.microsoft.com/office/drawing/2014/main" id="{BD45BBCD-66E6-C09F-9088-C6F0925422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232" y="6210794"/>
            <a:ext cx="2490178" cy="47074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www.iea.org/policies/15696-european-raw-materials-initiat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single-market-economy.ec.europa.eu/sectors/raw-materials/areas-specific-interest/critical-raw-materials_en#critical-raw-materials-a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notesSlide" Target="../notesSlides/not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slideLayout" Target="../slideLayouts/slideLayout2.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irculareconomy.europa.eu/platform/sites/default/files/2023-06/Circular-energy-transition.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797432-602A-22B6-CD39-79D12AFBB08C}"/>
              </a:ext>
            </a:extLst>
          </p:cNvPr>
          <p:cNvSpPr txBox="1">
            <a:spLocks noGrp="1"/>
          </p:cNvSpPr>
          <p:nvPr>
            <p:ph type="title" idx="4294967295"/>
          </p:nvPr>
        </p:nvSpPr>
        <p:spPr>
          <a:xfrm>
            <a:off x="565784" y="1997839"/>
            <a:ext cx="7465695"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6000" b="0" i="0" u="none" strike="noStrike" kern="1200" cap="none" spc="0" normalizeH="0" baseline="0" noProof="1">
                <a:ln>
                  <a:noFill/>
                </a:ln>
                <a:solidFill>
                  <a:srgbClr val="231F20"/>
                </a:solidFill>
                <a:effectLst/>
                <a:uLnTx/>
                <a:uFillTx/>
                <a:latin typeface="Calibri" panose="020F0502020204030204" pitchFamily="34" charset="0"/>
                <a:ea typeface="맑은 고딕" panose="020B0503020000020004" pitchFamily="34" charset="-127"/>
                <a:cs typeface="Arial" panose="020B0604020202020204" pitchFamily="34" charset="0"/>
              </a:rPr>
              <a:t>Κυκλικότητα και </a:t>
            </a:r>
            <a:br>
              <a:rPr kumimoji="0" lang="el-GR" sz="6000" b="0" i="0" u="none" strike="noStrike" kern="1200" cap="none" spc="0" normalizeH="0" baseline="0" noProof="1">
                <a:ln>
                  <a:noFill/>
                </a:ln>
                <a:solidFill>
                  <a:srgbClr val="231F20"/>
                </a:solidFill>
                <a:effectLst/>
                <a:uLnTx/>
                <a:uFillTx/>
                <a:latin typeface="Calibri" panose="020F0502020204030204" pitchFamily="34" charset="0"/>
                <a:ea typeface="맑은 고딕" panose="020B0503020000020004" pitchFamily="34" charset="-127"/>
                <a:cs typeface="Arial" panose="020B0604020202020204" pitchFamily="34" charset="0"/>
              </a:rPr>
            </a:br>
            <a:r>
              <a:rPr kumimoji="0" lang="el-GR" sz="6000" b="0" i="0" u="none" strike="noStrike" kern="1200" cap="none" spc="0" normalizeH="0" baseline="0" noProof="1">
                <a:ln>
                  <a:noFill/>
                </a:ln>
                <a:solidFill>
                  <a:srgbClr val="231F20"/>
                </a:solidFill>
                <a:effectLst/>
                <a:uLnTx/>
                <a:uFillTx/>
                <a:latin typeface="Calibri" panose="020F0502020204030204" pitchFamily="34" charset="0"/>
                <a:ea typeface="맑은 고딕" panose="020B0503020000020004" pitchFamily="34" charset="-127"/>
                <a:cs typeface="Arial" panose="020B0604020202020204" pitchFamily="34" charset="0"/>
              </a:rPr>
              <a:t>η ψηφιακή </a:t>
            </a:r>
            <a:br>
              <a:rPr kumimoji="0" lang="el-GR" sz="6000" b="0" i="0" u="none" strike="noStrike" kern="1200" cap="none" spc="0" normalizeH="0" baseline="0" noProof="1">
                <a:ln>
                  <a:noFill/>
                </a:ln>
                <a:solidFill>
                  <a:srgbClr val="231F20"/>
                </a:solidFill>
                <a:effectLst/>
                <a:uLnTx/>
                <a:uFillTx/>
                <a:latin typeface="Calibri" panose="020F0502020204030204" pitchFamily="34" charset="0"/>
                <a:ea typeface="맑은 고딕" panose="020B0503020000020004" pitchFamily="34" charset="-127"/>
                <a:cs typeface="Arial" panose="020B0604020202020204" pitchFamily="34" charset="0"/>
              </a:rPr>
            </a:br>
            <a:r>
              <a:rPr kumimoji="0" lang="el-GR" sz="6000" b="0" i="0" u="none" strike="noStrike" kern="1200" cap="none" spc="0" normalizeH="0" baseline="0" noProof="1">
                <a:ln>
                  <a:noFill/>
                </a:ln>
                <a:solidFill>
                  <a:srgbClr val="231F20"/>
                </a:solidFill>
                <a:effectLst/>
                <a:uLnTx/>
                <a:uFillTx/>
                <a:latin typeface="Calibri" panose="020F0502020204030204" pitchFamily="34" charset="0"/>
                <a:ea typeface="맑은 고딕" panose="020B0503020000020004" pitchFamily="34" charset="-127"/>
                <a:cs typeface="Arial" panose="020B0604020202020204" pitchFamily="34" charset="0"/>
              </a:rPr>
              <a:t>ενεργειακή μετάβαση</a:t>
            </a:r>
            <a:endParaRPr kumimoji="0" lang="el-GR" sz="6000" b="0" i="0" u="none" strike="noStrike" kern="1200" cap="none" spc="0" normalizeH="0" baseline="0" noProof="1">
              <a:ln>
                <a:noFill/>
              </a:ln>
              <a:solidFill>
                <a:schemeClr val="tx1"/>
              </a:solidFill>
              <a:effectLst/>
              <a:uLnTx/>
              <a:uFillTx/>
              <a:latin typeface="+mn-lt"/>
              <a:ea typeface="+mn-ea"/>
              <a:cs typeface="+mn-cs"/>
            </a:endParaRPr>
          </a:p>
        </p:txBody>
      </p:sp>
      <p:pic>
        <p:nvPicPr>
          <p:cNvPr id="3" name="Picture 2" descr="EVERY1 logo.">
            <a:extLst>
              <a:ext uri="{FF2B5EF4-FFF2-40B4-BE49-F238E27FC236}">
                <a16:creationId xmlns:a16="http://schemas.microsoft.com/office/drawing/2014/main" id="{59EE2B6D-35E4-4C91-CC80-BAA946F2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descr="A circular mirror reflecting the silhouette of a tree.">
            <a:extLst>
              <a:ext uri="{FF2B5EF4-FFF2-40B4-BE49-F238E27FC236}">
                <a16:creationId xmlns:a16="http://schemas.microsoft.com/office/drawing/2014/main" id="{B709A27C-2D44-C83A-FD7D-D74368945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787" y="2040882"/>
            <a:ext cx="4510213" cy="2996070"/>
          </a:xfrm>
          <a:prstGeom prst="rect">
            <a:avLst/>
          </a:prstGeom>
        </p:spPr>
      </p:pic>
    </p:spTree>
    <p:extLst>
      <p:ext uri="{BB962C8B-B14F-4D97-AF65-F5344CB8AC3E}">
        <p14:creationId xmlns:p14="http://schemas.microsoft.com/office/powerpoint/2010/main" val="218281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3682652" y="2182039"/>
            <a:ext cx="8131865" cy="4401205"/>
          </a:xfrm>
          <a:prstGeom prst="rect">
            <a:avLst/>
          </a:prstGeom>
          <a:noFill/>
        </p:spPr>
        <p:txBody>
          <a:bodyPr wrap="square" rtlCol="0">
            <a:spAutoFit/>
          </a:bodyPr>
          <a:lstStyle/>
          <a:p>
            <a:pPr lvl="0" latinLnBrk="0">
              <a:buClr>
                <a:srgbClr val="000000"/>
              </a:buClr>
            </a:pPr>
            <a:r>
              <a:rPr lang="en-GB" sz="2000" b="1" noProof="0" dirty="0">
                <a:ea typeface="Public Sans"/>
                <a:cs typeface="Public Sans"/>
                <a:sym typeface="Public Sans"/>
              </a:rPr>
              <a:t>Σχεδιασμός για κυκλικότητα</a:t>
            </a:r>
            <a:r>
              <a:rPr lang="en-GB" sz="2000" noProof="0" dirty="0">
                <a:ea typeface="Public Sans"/>
                <a:cs typeface="Public Sans"/>
                <a:sym typeface="Public Sans"/>
              </a:rPr>
              <a:t>: Σχεδιασμός τεχνολογιών ενέργειας με έμφαση στην ανθεκτικότητα, την επισκευασιμότητα και την ανακυκλωσιμότητα.</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3"/>
              </a:rPr>
              <a:t>Η οδηγία της ΕΕ για τον οικολογικό σχεδιασμό </a:t>
            </a:r>
            <a:r>
              <a:rPr lang="en-GB" sz="2000" noProof="0" dirty="0">
                <a:ea typeface="Public Sans"/>
                <a:cs typeface="Public Sans"/>
                <a:sym typeface="Public Sans"/>
              </a:rPr>
              <a:t>καθορίζει ελάχιστα πρότυπα ενεργειακής απόδοσης για τα προϊόντα που σχετίζονται με την ενέργεια και προωθεί τον σχεδιασμό ανθεκτικών και επισκευάσιμων προϊόντων.</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b="1" noProof="0" dirty="0">
                <a:ea typeface="Public Sans"/>
                <a:cs typeface="Public Sans"/>
                <a:sym typeface="Public Sans"/>
              </a:rPr>
              <a:t>Αποδοτικότητα των υλικών</a:t>
            </a:r>
            <a:r>
              <a:rPr lang="en-GB" sz="2000" noProof="0" dirty="0">
                <a:ea typeface="Public Sans"/>
                <a:cs typeface="Public Sans"/>
                <a:sym typeface="Public Sans"/>
              </a:rPr>
              <a:t>: Μείωση της ποσότητας των υλικών που χρησιμοποιούνται στις τεχνολογίες και τις υποδομές ενέργειας.</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4"/>
              </a:rPr>
              <a:t>Η πρωτοβουλία της ΕΕ για τις πρώτες ύλες </a:t>
            </a:r>
            <a:r>
              <a:rPr lang="en-GB" sz="2000" noProof="0" dirty="0">
                <a:ea typeface="Public Sans"/>
                <a:cs typeface="Public Sans"/>
                <a:sym typeface="Public Sans"/>
              </a:rPr>
              <a:t>αποσκοπεί στη διασφάλιση της πρόσβασης σε κρίσιμες πρώτες ύλες, συμπεριλαμβανομένων εκείνων που χρησιμοποιούνται στις τεχνολογίες ανανεώσιμων πηγών ενέργειας, και στην προώθηση της αποδοτικής χρήσης τους.</a:t>
            </a:r>
            <a:endParaRPr lang="en-GB" sz="2000" noProof="0" dirty="0">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A11C0E16-9631-44D5-06E1-B08BD5C8AD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1099B5E6-89CE-0B23-B7C5-514CAFF0C26B}"/>
              </a:ext>
            </a:extLst>
          </p:cNvPr>
          <p:cNvSpPr>
            <a:spLocks noGrp="1"/>
          </p:cNvSpPr>
          <p:nvPr>
            <p:ph type="title" idx="4294967295"/>
          </p:nvPr>
        </p:nvSpPr>
        <p:spPr>
          <a:xfrm>
            <a:off x="605790" y="349885"/>
            <a:ext cx="1098042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Πρωτοβουλίες της Ευρωπαϊκής Ένωσης για την προώθηση της κυκλικότητας στον ενεργειακό τομέα: Σχεδιασμός για κυκλικότητα και αποδοτικότητα των υλικών</a:t>
            </a:r>
            <a:endParaRPr lang="el-GR" noProof="1">
              <a:effectLst/>
            </a:endParaRPr>
          </a:p>
          <a:p>
            <a:endParaRPr lang="el-GR" noProof="1"/>
          </a:p>
        </p:txBody>
      </p:sp>
    </p:spTree>
    <p:extLst>
      <p:ext uri="{BB962C8B-B14F-4D97-AF65-F5344CB8AC3E}">
        <p14:creationId xmlns:p14="http://schemas.microsoft.com/office/powerpoint/2010/main" val="42143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F767-AB8C-4235-504F-39D40423E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0C52C0-5A7C-CDC7-4686-D3B4F7A5FCE8}"/>
              </a:ext>
            </a:extLst>
          </p:cNvPr>
          <p:cNvSpPr txBox="1"/>
          <p:nvPr/>
        </p:nvSpPr>
        <p:spPr>
          <a:xfrm>
            <a:off x="3620022" y="2155729"/>
            <a:ext cx="8194495" cy="4708981"/>
          </a:xfrm>
          <a:prstGeom prst="rect">
            <a:avLst/>
          </a:prstGeom>
          <a:noFill/>
        </p:spPr>
        <p:txBody>
          <a:bodyPr wrap="square" rtlCol="0">
            <a:spAutoFit/>
          </a:bodyPr>
          <a:lstStyle/>
          <a:p>
            <a:pPr lvl="0" latinLnBrk="0">
              <a:buClr>
                <a:srgbClr val="000000"/>
              </a:buClr>
            </a:pPr>
            <a:r>
              <a:rPr lang="en-GB" sz="2000" b="1" noProof="0" dirty="0">
                <a:ea typeface="Public Sans"/>
                <a:cs typeface="Public Sans"/>
                <a:sym typeface="Public Sans"/>
              </a:rPr>
              <a:t>Μείωση των αποβλήτων: </a:t>
            </a:r>
            <a:r>
              <a:rPr lang="en-GB" sz="2000" noProof="0" dirty="0">
                <a:ea typeface="Public Sans"/>
                <a:cs typeface="Public Sans"/>
                <a:sym typeface="Public Sans"/>
              </a:rPr>
              <a:t>Ελαχιστοποίηση της παραγωγής αποβλήτων κατά τη διάρκεια της κατασκευής, της λειτουργίας και της διαχείρισης στο τέλος του κύκλου ζωής των τεχνολογιών ενέργειας.</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3"/>
              </a:rPr>
              <a:t>Η οδηγία-πλαίσιο της ΕΕ για τα απόβλητα </a:t>
            </a:r>
            <a:r>
              <a:rPr lang="en-GB" sz="2000" noProof="0" dirty="0">
                <a:ea typeface="Public Sans"/>
                <a:cs typeface="Public Sans"/>
                <a:sym typeface="Public Sans"/>
              </a:rPr>
              <a:t>θέτει στόχους για τη μείωση και την ανακύκλωση των αποβλήτων, συμπεριλαμβανομένων των αποβλήτων από ηλεκτρικό και ηλεκτρονικό εξοπλισμό (ΑΗΗΕ) και των μπαταριών.  </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b="1" noProof="0" dirty="0">
                <a:ea typeface="Public Sans"/>
                <a:cs typeface="Public Sans"/>
                <a:sym typeface="Public Sans"/>
              </a:rPr>
              <a:t>Ανάκτηση πόρων: </a:t>
            </a:r>
            <a:r>
              <a:rPr lang="en-GB" sz="2000" noProof="0" dirty="0">
                <a:ea typeface="Public Sans"/>
                <a:cs typeface="Public Sans"/>
                <a:sym typeface="Public Sans"/>
              </a:rPr>
              <a:t>Ανάκτηση πολύτιμων υλικών από τεχνολογίες ενέργειας στο τέλος του κύκλου ζωής τους μέσω της ανακύκλωσης και της επαναχρησιμοποίησης.</a:t>
            </a:r>
          </a:p>
          <a:p>
            <a:pPr lvl="0" latinLnBrk="0">
              <a:buClr>
                <a:srgbClr val="000000"/>
              </a:buClr>
            </a:pPr>
            <a:endParaRPr lang="en-GB" sz="2000" noProof="0" dirty="0">
              <a:ea typeface="Public Sans"/>
              <a:cs typeface="Public Sans"/>
              <a:sym typeface="Public Sans"/>
            </a:endParaRPr>
          </a:p>
          <a:p>
            <a:pPr lvl="0" latinLnBrk="0"/>
            <a:r>
              <a:rPr lang="en-GB" sz="2000" u="sng" noProof="0" dirty="0">
                <a:solidFill>
                  <a:schemeClr val="hlink"/>
                </a:solidFill>
                <a:ea typeface="Public Sans"/>
                <a:cs typeface="Public Sans"/>
                <a:sym typeface="Public Sans"/>
                <a:hlinkClick r:id="rId4"/>
              </a:rPr>
              <a:t>Ο νόμος της ΕΕ</a:t>
            </a:r>
            <a:r>
              <a:rPr lang="en-GB" sz="2000" noProof="0" dirty="0">
                <a:ea typeface="Public Sans"/>
                <a:cs typeface="Public Sans"/>
                <a:sym typeface="Public Sans"/>
              </a:rPr>
              <a:t> για </a:t>
            </a:r>
            <a:r>
              <a:rPr lang="en-GB" sz="2000" u="sng" noProof="0" dirty="0">
                <a:solidFill>
                  <a:schemeClr val="hlink"/>
                </a:solidFill>
                <a:ea typeface="Public Sans"/>
                <a:cs typeface="Public Sans"/>
                <a:sym typeface="Public Sans"/>
                <a:hlinkClick r:id="rId4"/>
              </a:rPr>
              <a:t>τις κρίσιμες πρώτες ύλες </a:t>
            </a:r>
            <a:r>
              <a:rPr lang="en-GB" sz="2000" noProof="0" dirty="0">
                <a:ea typeface="Public Sans"/>
                <a:cs typeface="Public Sans"/>
                <a:sym typeface="Public Sans"/>
              </a:rPr>
              <a:t>αποσκοπεί στη διασφάλιση του εφοδιασμού με κρίσιμες πρώτες ύλες και στην προώθηση της ανάκτησης και ανακύκλωσής τους.</a:t>
            </a:r>
            <a:endParaRPr lang="en-GB" sz="2000" noProof="0" dirty="0">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502AEDF3-720B-BE5D-D5E4-4B7C241B6C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C5929DDF-933C-A592-312E-5B6E95BE614C}"/>
              </a:ext>
            </a:extLst>
          </p:cNvPr>
          <p:cNvSpPr>
            <a:spLocks noGrp="1"/>
          </p:cNvSpPr>
          <p:nvPr>
            <p:ph type="title" idx="4294967295"/>
          </p:nvPr>
        </p:nvSpPr>
        <p:spPr>
          <a:xfrm>
            <a:off x="521970" y="311785"/>
            <a:ext cx="1086612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Πρωτοβουλίες της Ευρωπαϊκής Ένωσης για την προώθηση της κυκλικότητας στον ενεργειακό τομέα: </a:t>
            </a:r>
            <a:r>
              <a:rPr lang="el-GR" sz="2800" b="1" kern="1200" baseline="0" noProof="1">
                <a:solidFill>
                  <a:srgbClr val="FFFFFF"/>
                </a:solidFill>
                <a:effectLst/>
                <a:latin typeface="Calibri" panose="020F0502020204030204" pitchFamily="34" charset="0"/>
                <a:ea typeface="Public Sans"/>
                <a:cs typeface="Public Sans"/>
              </a:rPr>
              <a:t>Μείωση </a:t>
            </a:r>
            <a:r>
              <a:rPr lang="el-GR" sz="2800" b="1" kern="1200" noProof="1">
                <a:solidFill>
                  <a:srgbClr val="FFFFFF"/>
                </a:solidFill>
                <a:effectLst/>
                <a:latin typeface="Calibri" panose="020F0502020204030204" pitchFamily="34" charset="0"/>
                <a:ea typeface="Public Sans"/>
                <a:cs typeface="Public Sans"/>
              </a:rPr>
              <a:t>των αποβλήτων </a:t>
            </a:r>
            <a:r>
              <a:rPr lang="el-GR" sz="2800" b="1" kern="1200" baseline="0" noProof="1">
                <a:solidFill>
                  <a:srgbClr val="FFFFFF"/>
                </a:solidFill>
                <a:effectLst/>
                <a:latin typeface="Calibri" panose="020F0502020204030204" pitchFamily="34" charset="0"/>
                <a:ea typeface="Public Sans"/>
                <a:cs typeface="Public Sans"/>
              </a:rPr>
              <a:t>και ανάκτηση πόρων</a:t>
            </a:r>
            <a:endParaRPr lang="el-GR" noProof="1">
              <a:effectLst/>
            </a:endParaRPr>
          </a:p>
          <a:p>
            <a:endParaRPr lang="el-GR" noProof="1"/>
          </a:p>
        </p:txBody>
      </p:sp>
    </p:spTree>
    <p:extLst>
      <p:ext uri="{BB962C8B-B14F-4D97-AF65-F5344CB8AC3E}">
        <p14:creationId xmlns:p14="http://schemas.microsoft.com/office/powerpoint/2010/main" val="32536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00715-BE5C-83B2-F029-DCC5FBD09A45}"/>
              </a:ext>
            </a:extLst>
          </p:cNvPr>
          <p:cNvSpPr>
            <a:spLocks noGrp="1"/>
          </p:cNvSpPr>
          <p:nvPr>
            <p:ph type="title" idx="4294967295"/>
          </p:nvPr>
        </p:nvSpPr>
        <p:spPr>
          <a:xfrm>
            <a:off x="838198" y="60134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Η ψηφιακή ενεργειακή μετάβαση </a:t>
            </a:r>
            <a:endParaRPr lang="el-GR" noProof="1">
              <a:effectLst/>
            </a:endParaRPr>
          </a:p>
          <a:p>
            <a:endParaRPr lang="el-G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131507"/>
            <a:ext cx="10421655" cy="2123658"/>
          </a:xfrm>
          <a:prstGeom prst="rect">
            <a:avLst/>
          </a:prstGeom>
          <a:noFill/>
        </p:spPr>
        <p:txBody>
          <a:bodyPr wrap="square" rtlCol="0">
            <a:spAutoFit/>
          </a:bodyPr>
          <a:lstStyle/>
          <a:p>
            <a:pPr algn="ctr" latinLnBrk="0"/>
            <a:r>
              <a:rPr lang="en-GB" sz="4400" i="1" noProof="0" dirty="0">
                <a:solidFill>
                  <a:schemeClr val="accent5"/>
                </a:solidFill>
              </a:rPr>
              <a:t>Πώς μεταμορφώνει η ψηφιοποίηση τον ενεργειακό τομέα;</a:t>
            </a:r>
          </a:p>
          <a:p>
            <a:pPr algn="ctr" latinLnBrk="0"/>
            <a:endParaRPr lang="en-GB" sz="4400" i="1" noProof="0" dirty="0">
              <a:solidFill>
                <a:schemeClr val="accent5"/>
              </a:solidFill>
            </a:endParaRPr>
          </a:p>
        </p:txBody>
      </p:sp>
    </p:spTree>
    <p:extLst>
      <p:ext uri="{BB962C8B-B14F-4D97-AF65-F5344CB8AC3E}">
        <p14:creationId xmlns:p14="http://schemas.microsoft.com/office/powerpoint/2010/main" val="38088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3444658" y="2090088"/>
            <a:ext cx="8517698" cy="4093428"/>
          </a:xfrm>
          <a:prstGeom prst="rect">
            <a:avLst/>
          </a:prstGeom>
          <a:noFill/>
        </p:spPr>
        <p:txBody>
          <a:bodyPr wrap="square" lIns="91440" tIns="45720" rIns="91440" bIns="45720" rtlCol="0" anchor="t">
            <a:spAutoFit/>
          </a:bodyPr>
          <a:lstStyle/>
          <a:p>
            <a:pPr latinLnBrk="0"/>
            <a:r>
              <a:rPr lang="en-GB" sz="2000" dirty="0">
                <a:ea typeface="+mn-lt"/>
                <a:cs typeface="+mn-lt"/>
                <a:sym typeface="Public Sans"/>
              </a:rPr>
              <a:t>Η ψηφιοποίηση αλλάζει ριζικά τον ενεργειακό τομέα με τους εξής τρόπους: </a:t>
            </a:r>
          </a:p>
          <a:p>
            <a:pPr marL="342900" indent="-342900" latinLnBrk="0">
              <a:buFont typeface="Arial" panose="020B0604020202020204" pitchFamily="34" charset="0"/>
              <a:buChar char="•"/>
            </a:pPr>
            <a:r>
              <a:rPr lang="en-GB" sz="2000" dirty="0">
                <a:ea typeface="+mn-lt"/>
                <a:cs typeface="+mn-lt"/>
                <a:sym typeface="Public Sans"/>
              </a:rPr>
              <a:t>Επιτρέποντας την ανάπτυξη έξυπνων δικτύων για βελτιστοποιημένες ροές ενέργειας.</a:t>
            </a:r>
          </a:p>
          <a:p>
            <a:pPr marL="342900" indent="-342900" latinLnBrk="0">
              <a:buFont typeface="Arial" panose="020B0604020202020204" pitchFamily="34" charset="0"/>
              <a:buChar char="•"/>
            </a:pPr>
            <a:r>
              <a:rPr lang="en-GB" sz="2000" dirty="0">
                <a:ea typeface="+mn-lt"/>
                <a:cs typeface="+mn-lt"/>
                <a:sym typeface="Public Sans"/>
              </a:rPr>
              <a:t>Ενσωματώνοντας ανανεώσιμες πηγές ενέργειας.</a:t>
            </a:r>
          </a:p>
          <a:p>
            <a:pPr marL="342900" indent="-342900" latinLnBrk="0">
              <a:buFont typeface="Arial" panose="020B0604020202020204" pitchFamily="34" charset="0"/>
              <a:buChar char="•"/>
            </a:pPr>
            <a:r>
              <a:rPr lang="en-GB" sz="2000" dirty="0">
                <a:ea typeface="+mn-lt"/>
                <a:cs typeface="+mn-lt"/>
                <a:sym typeface="Public Sans"/>
              </a:rPr>
              <a:t>Ενισχύοντας τη σταθερότητα του δικτύου.</a:t>
            </a:r>
          </a:p>
          <a:p>
            <a:pPr latinLnBrk="0"/>
            <a:endParaRPr lang="en-GB" sz="2000" dirty="0">
              <a:ea typeface="+mn-lt"/>
              <a:cs typeface="+mn-lt"/>
              <a:sym typeface="Public Sans"/>
            </a:endParaRPr>
          </a:p>
          <a:p>
            <a:pPr latinLnBrk="0"/>
            <a:r>
              <a:rPr lang="en-GB" sz="2000" dirty="0">
                <a:ea typeface="+mn-lt"/>
                <a:cs typeface="+mn-lt"/>
                <a:sym typeface="Public Sans"/>
              </a:rPr>
              <a:t>Η ανάλυση δεδομένων και η μηχανική μάθηση διαδραματίζουν καθοριστικό ρόλο στη βελτίωση της ενεργειακής απόδοσης με τους εξής τρόπους: </a:t>
            </a:r>
          </a:p>
          <a:p>
            <a:pPr marL="342900" indent="-342900" latinLnBrk="0">
              <a:buFont typeface="Arial" panose="020B0604020202020204" pitchFamily="34" charset="0"/>
              <a:buChar char="•"/>
            </a:pPr>
            <a:r>
              <a:rPr lang="en-GB" sz="2000" dirty="0">
                <a:ea typeface="+mn-lt"/>
                <a:cs typeface="+mn-lt"/>
                <a:sym typeface="Public Sans"/>
              </a:rPr>
              <a:t>Την αναγνώριση της σπατάλης.</a:t>
            </a:r>
          </a:p>
          <a:p>
            <a:pPr marL="342900" indent="-342900" latinLnBrk="0">
              <a:buFont typeface="Arial" panose="020B0604020202020204" pitchFamily="34" charset="0"/>
              <a:buChar char="•"/>
            </a:pPr>
            <a:r>
              <a:rPr lang="en-GB" sz="2000" dirty="0">
                <a:ea typeface="+mn-lt"/>
                <a:cs typeface="+mn-lt"/>
                <a:sym typeface="Public Sans"/>
              </a:rPr>
              <a:t>Βελτιστοποίηση της κατανάλωσης.</a:t>
            </a:r>
          </a:p>
          <a:p>
            <a:pPr marL="342900" indent="-342900" latinLnBrk="0">
              <a:buFont typeface="Arial" panose="020B0604020202020204" pitchFamily="34" charset="0"/>
              <a:buChar char="•"/>
            </a:pPr>
            <a:r>
              <a:rPr lang="en-GB" sz="2000" dirty="0">
                <a:ea typeface="+mn-lt"/>
                <a:cs typeface="+mn-lt"/>
                <a:sym typeface="Public Sans"/>
              </a:rPr>
              <a:t>Την πρόβλεψη της ζήτησης.</a:t>
            </a:r>
          </a:p>
          <a:p>
            <a:pPr marL="342900" indent="-342900" latinLnBrk="0">
              <a:buFont typeface="Arial" panose="020B0604020202020204" pitchFamily="34" charset="0"/>
              <a:buChar char="•"/>
            </a:pPr>
            <a:r>
              <a:rPr lang="en-GB" sz="2000" dirty="0">
                <a:ea typeface="+mn-lt"/>
                <a:cs typeface="+mn-lt"/>
                <a:sym typeface="Public Sans"/>
              </a:rPr>
              <a:t>Την πρόβλεψη βλαβών του εξοπλισμού για τη βελτίωση των προγραμμάτων συντήρησης.</a:t>
            </a:r>
            <a:endParaRPr lang="en-GB" sz="2000" dirty="0">
              <a:ea typeface="Calibri"/>
              <a:cs typeface="Calibri"/>
            </a:endParaRPr>
          </a:p>
        </p:txBody>
      </p:sp>
      <p:pic>
        <p:nvPicPr>
          <p:cNvPr id="5" name="Picture 4">
            <a:extLst>
              <a:ext uri="{FF2B5EF4-FFF2-40B4-BE49-F238E27FC236}">
                <a16:creationId xmlns:a16="http://schemas.microsoft.com/office/drawing/2014/main" id="{40D5985F-DCDC-EB0D-D8C1-BFF2129427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2304788"/>
            <a:ext cx="2746952" cy="1940035"/>
          </a:xfrm>
          <a:prstGeom prst="rect">
            <a:avLst/>
          </a:prstGeom>
        </p:spPr>
      </p:pic>
      <p:pic>
        <p:nvPicPr>
          <p:cNvPr id="3" name="Picture 2">
            <a:extLst>
              <a:ext uri="{FF2B5EF4-FFF2-40B4-BE49-F238E27FC236}">
                <a16:creationId xmlns:a16="http://schemas.microsoft.com/office/drawing/2014/main" id="{5FC94749-2180-DC0E-4625-85C5A078F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4439727"/>
            <a:ext cx="2746952" cy="1940035"/>
          </a:xfrm>
          <a:prstGeom prst="rect">
            <a:avLst/>
          </a:prstGeom>
        </p:spPr>
      </p:pic>
      <p:sp>
        <p:nvSpPr>
          <p:cNvPr id="6" name="Title 5">
            <a:extLst>
              <a:ext uri="{FF2B5EF4-FFF2-40B4-BE49-F238E27FC236}">
                <a16:creationId xmlns:a16="http://schemas.microsoft.com/office/drawing/2014/main" id="{95BF94EC-4F6A-3196-D03D-D7C025FE001A}"/>
              </a:ext>
            </a:extLst>
          </p:cNvPr>
          <p:cNvSpPr>
            <a:spLocks noGrp="1"/>
          </p:cNvSpPr>
          <p:nvPr>
            <p:ph type="title" idx="4294967295"/>
          </p:nvPr>
        </p:nvSpPr>
        <p:spPr>
          <a:xfrm>
            <a:off x="495300" y="569621"/>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Η ψηφιακή ενεργειακή μετάβαση:</a:t>
            </a:r>
            <a:r>
              <a:rPr lang="el-GR" sz="2800" b="1" kern="1200" baseline="0" noProof="1">
                <a:solidFill>
                  <a:srgbClr val="FFFFFF"/>
                </a:solidFill>
                <a:effectLst/>
                <a:latin typeface="Calibri" panose="020F0502020204030204" pitchFamily="34" charset="0"/>
                <a:ea typeface="Public Sans"/>
                <a:cs typeface="Public Sans"/>
              </a:rPr>
              <a:t> Ψηφιοποίηση και ανάλυση δεδομένων</a:t>
            </a:r>
            <a:endParaRPr lang="el-GR" noProof="1">
              <a:effectLst/>
            </a:endParaRPr>
          </a:p>
          <a:p>
            <a:endParaRPr lang="el-GR" noProof="1"/>
          </a:p>
        </p:txBody>
      </p:sp>
    </p:spTree>
    <p:extLst>
      <p:ext uri="{BB962C8B-B14F-4D97-AF65-F5344CB8AC3E}">
        <p14:creationId xmlns:p14="http://schemas.microsoft.com/office/powerpoint/2010/main" val="40926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5410-36F1-DC78-29D1-7D7BF934A630}"/>
              </a:ext>
            </a:extLst>
          </p:cNvPr>
          <p:cNvSpPr>
            <a:spLocks noGrp="1"/>
          </p:cNvSpPr>
          <p:nvPr>
            <p:ph type="title" idx="4294967295"/>
          </p:nvPr>
        </p:nvSpPr>
        <p:spPr>
          <a:xfrm>
            <a:off x="449580" y="788035"/>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4. Συνέργειες </a:t>
            </a:r>
            <a:endParaRPr lang="el-GR" noProof="1">
              <a:effectLst/>
            </a:endParaRPr>
          </a:p>
          <a:p>
            <a:endParaRPr lang="el-G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26511" y="3181611"/>
            <a:ext cx="10910168" cy="1569660"/>
          </a:xfrm>
          <a:prstGeom prst="rect">
            <a:avLst/>
          </a:prstGeom>
          <a:noFill/>
        </p:spPr>
        <p:txBody>
          <a:bodyPr wrap="square" rtlCol="0">
            <a:spAutoFit/>
          </a:bodyPr>
          <a:lstStyle/>
          <a:p>
            <a:pPr algn="ctr" latinLnBrk="0"/>
            <a:r>
              <a:rPr lang="en-GB" sz="4800" i="1" noProof="0" dirty="0">
                <a:solidFill>
                  <a:schemeClr val="accent2"/>
                </a:solidFill>
              </a:rPr>
              <a:t>Πώς συνεργάζονται η κυκλικότητα και η ψηφιοποίηση για την επίτευξη ενός βιώσιμου μέλλοντος;</a:t>
            </a:r>
            <a:endParaRPr lang="en-GB" sz="4000" i="1" noProof="0" dirty="0">
              <a:solidFill>
                <a:schemeClr val="accent2"/>
              </a:solidFill>
            </a:endParaRPr>
          </a:p>
        </p:txBody>
      </p:sp>
    </p:spTree>
    <p:extLst>
      <p:ext uri="{BB962C8B-B14F-4D97-AF65-F5344CB8AC3E}">
        <p14:creationId xmlns:p14="http://schemas.microsoft.com/office/powerpoint/2010/main" val="336125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655518" y="2091846"/>
            <a:ext cx="9351898" cy="4770537"/>
          </a:xfrm>
          <a:prstGeom prst="rect">
            <a:avLst/>
          </a:prstGeom>
          <a:noFill/>
        </p:spPr>
        <p:txBody>
          <a:bodyPr wrap="square" lIns="91440" tIns="45720" rIns="91440" bIns="45720" rtlCol="0" anchor="t">
            <a:spAutoFit/>
          </a:bodyPr>
          <a:lstStyle/>
          <a:p>
            <a:pPr lvl="0" latinLnBrk="0" hangingPunct="0"/>
            <a:r>
              <a:rPr lang="en-GB" sz="1900" dirty="0">
                <a:solidFill>
                  <a:srgbClr val="2B2C30"/>
                </a:solidFill>
                <a:ea typeface="Public Sans"/>
                <a:cs typeface="Public Sans"/>
                <a:sym typeface="Public Sans"/>
              </a:rPr>
              <a:t>Τόσο </a:t>
            </a:r>
            <a:r>
              <a:rPr lang="en-GB" sz="1900" noProof="0" dirty="0" err="1">
                <a:solidFill>
                  <a:srgbClr val="2B2C30"/>
                </a:solidFill>
                <a:ea typeface="Public Sans"/>
                <a:cs typeface="Public Sans"/>
                <a:sym typeface="Public Sans"/>
              </a:rPr>
              <a:t>η κυκλικότητα</a:t>
            </a:r>
            <a:r>
              <a:rPr lang="en-GB" sz="1900" dirty="0">
                <a:solidFill>
                  <a:srgbClr val="2B2C30"/>
                </a:solidFill>
                <a:ea typeface="Public Sans"/>
                <a:cs typeface="Public Sans"/>
                <a:sym typeface="Public Sans"/>
              </a:rPr>
              <a:t> </a:t>
            </a:r>
            <a:r>
              <a:rPr lang="en-GB" sz="1900" noProof="0" dirty="0">
                <a:solidFill>
                  <a:srgbClr val="2B2C30"/>
                </a:solidFill>
                <a:ea typeface="Public Sans"/>
                <a:cs typeface="Public Sans"/>
                <a:sym typeface="Public Sans"/>
              </a:rPr>
              <a:t>όσο και η ψηφιοποίηση είναι απαραίτητες για ένα βιώσιμο ενεργειακό μέλλον.  Οι ψηφιακές τεχνολογίες μπορούν να διευκολύνουν την εφαρμογή των αρχών της κυκλικής οικονομίας, ενώ η κυκλικότητα μπορεί να ενισχύσει τα οφέλη της ψηφιοποίησης.  Για παράδειγμα:</a:t>
            </a:r>
            <a:endParaRPr lang="en-GB" sz="1900" noProof="0" dirty="0"/>
          </a:p>
          <a:p>
            <a:pPr marL="342900" indent="-342900" latinLnBrk="0" hangingPunct="0">
              <a:buClr>
                <a:srgbClr val="000000"/>
              </a:buClr>
              <a:buSzPts val="2800"/>
              <a:buFont typeface="Arial" panose="020B0604020202020204" pitchFamily="34" charset="0"/>
              <a:buChar char="•"/>
            </a:pPr>
            <a:r>
              <a:rPr lang="en-GB" sz="1900" b="1" noProof="0" dirty="0">
                <a:solidFill>
                  <a:srgbClr val="2B2C30"/>
                </a:solidFill>
                <a:ea typeface="Public Sans"/>
                <a:cs typeface="Public Sans"/>
                <a:sym typeface="Public Sans"/>
              </a:rPr>
              <a:t>Οι ψηφιακές πλατφόρμες </a:t>
            </a:r>
            <a:r>
              <a:rPr lang="en-GB" sz="1900" noProof="0" dirty="0">
                <a:solidFill>
                  <a:srgbClr val="2B2C30"/>
                </a:solidFill>
                <a:ea typeface="Public Sans"/>
                <a:cs typeface="Public Sans"/>
                <a:sym typeface="Public Sans"/>
              </a:rPr>
              <a:t>μπορούν να παρακολουθούν και να διαχειρίζονται τους πόρους καθ' όλη τη διάρκεια του κύκλου ζωής τους, επιτρέποντας την καλύτερη επαναχρησιμοποίηση και ανακύκλωση.</a:t>
            </a:r>
            <a:endParaRPr lang="en-GB" sz="19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1900" b="1" noProof="0" dirty="0">
                <a:solidFill>
                  <a:srgbClr val="2B2C30"/>
                </a:solidFill>
                <a:ea typeface="Public Sans"/>
                <a:cs typeface="Public Sans"/>
                <a:sym typeface="Public Sans"/>
              </a:rPr>
              <a:t>Η ανάλυση δεδομένων </a:t>
            </a:r>
            <a:r>
              <a:rPr lang="en-GB" sz="1900" noProof="0" dirty="0">
                <a:solidFill>
                  <a:srgbClr val="2B2C30"/>
                </a:solidFill>
                <a:ea typeface="Public Sans"/>
                <a:cs typeface="Public Sans"/>
                <a:sym typeface="Public Sans"/>
              </a:rPr>
              <a:t>μπορεί να βελτιστοποιήσει την κατανάλωση ενέργειας και να μειώσει τα απόβλητα.</a:t>
            </a:r>
            <a:endParaRPr lang="en-GB" sz="19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1900" b="1" noProof="0" dirty="0">
                <a:solidFill>
                  <a:srgbClr val="2B2C30"/>
                </a:solidFill>
                <a:ea typeface="Public Sans"/>
                <a:cs typeface="Public Sans"/>
                <a:sym typeface="Public Sans"/>
              </a:rPr>
              <a:t>Τα έξυπνα δίκτυα </a:t>
            </a:r>
            <a:r>
              <a:rPr lang="en-GB" sz="1900" noProof="0" dirty="0">
                <a:solidFill>
                  <a:srgbClr val="2B2C30"/>
                </a:solidFill>
                <a:ea typeface="Public Sans"/>
                <a:cs typeface="Public Sans"/>
                <a:sym typeface="Public Sans"/>
              </a:rPr>
              <a:t>μπορούν να διευκολύνουν την ενσωμάτωση ανανεώσιμων πηγών ενέργειας και να υποστηρίξουν την ανάπτυξη αποκεντρωμένων ενεργειακών συστημάτων.</a:t>
            </a:r>
          </a:p>
          <a:p>
            <a:pPr marL="342900" lvl="0" indent="-342900" latinLnBrk="0" hangingPunct="0">
              <a:buClr>
                <a:srgbClr val="000000"/>
              </a:buClr>
              <a:buSzPts val="2800"/>
              <a:buFont typeface="Arial" panose="020B0604020202020204" pitchFamily="34" charset="0"/>
              <a:buChar char="•"/>
            </a:pPr>
            <a:endParaRPr lang="en-GB" sz="1900" dirty="0">
              <a:solidFill>
                <a:srgbClr val="2B2C30"/>
              </a:solidFill>
              <a:sym typeface="Public Sans"/>
            </a:endParaRPr>
          </a:p>
          <a:p>
            <a:pPr lvl="0" latinLnBrk="0" hangingPunct="0">
              <a:buClr>
                <a:srgbClr val="000000"/>
              </a:buClr>
              <a:buSzPts val="2800"/>
            </a:pPr>
            <a:r>
              <a:rPr lang="en-GB" sz="1900" noProof="0" dirty="0"/>
              <a:t>Διαβάστε </a:t>
            </a:r>
            <a:r>
              <a:rPr lang="en-GB" sz="1900" noProof="0" dirty="0">
                <a:hlinkClick r:id="rId3"/>
              </a:rPr>
              <a:t>το έγγραφο εργασίας </a:t>
            </a:r>
            <a:r>
              <a:rPr lang="en-GB" sz="1900" noProof="0" dirty="0"/>
              <a:t>της Παγκόσμιας Συμμαχίας για την Κυκλική Οικονομία και την Αποδοτική Χρήση των Πόρων (GACERE) με τίτλο </a:t>
            </a:r>
            <a:r>
              <a:rPr lang="en-GB" sz="1900" noProof="0" dirty="0">
                <a:hlinkClick r:id="rId3"/>
              </a:rPr>
              <a:t>«Κυκλική οικονομία και ψηφιοποίηση</a:t>
            </a:r>
            <a:r>
              <a:rPr lang="en-GB" sz="1900" noProof="0" dirty="0"/>
              <a:t> 2025».</a:t>
            </a:r>
          </a:p>
        </p:txBody>
      </p:sp>
      <p:pic>
        <p:nvPicPr>
          <p:cNvPr id="5" name="Picture 4">
            <a:extLst>
              <a:ext uri="{FF2B5EF4-FFF2-40B4-BE49-F238E27FC236}">
                <a16:creationId xmlns:a16="http://schemas.microsoft.com/office/drawing/2014/main" id="{AD0B650B-665B-6639-8D8C-E9C568DF1B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4" y="3429000"/>
            <a:ext cx="2410016" cy="1719197"/>
          </a:xfrm>
          <a:prstGeom prst="rect">
            <a:avLst/>
          </a:prstGeom>
        </p:spPr>
      </p:pic>
      <p:sp>
        <p:nvSpPr>
          <p:cNvPr id="2" name="Title 1">
            <a:extLst>
              <a:ext uri="{FF2B5EF4-FFF2-40B4-BE49-F238E27FC236}">
                <a16:creationId xmlns:a16="http://schemas.microsoft.com/office/drawing/2014/main" id="{2CD1E436-E5B9-4A54-276E-7C91E326A777}"/>
              </a:ext>
            </a:extLst>
          </p:cNvPr>
          <p:cNvSpPr>
            <a:spLocks noGrp="1"/>
          </p:cNvSpPr>
          <p:nvPr>
            <p:ph type="title" idx="4294967295"/>
          </p:nvPr>
        </p:nvSpPr>
        <p:spPr>
          <a:xfrm>
            <a:off x="381000" y="766283"/>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4. Συνέργειες: </a:t>
            </a:r>
            <a:r>
              <a:rPr lang="el-GR" sz="2800" b="1" kern="1200" baseline="0" noProof="1">
                <a:solidFill>
                  <a:srgbClr val="FFFFFF"/>
                </a:solidFill>
                <a:effectLst/>
                <a:latin typeface="Public Sans"/>
                <a:ea typeface="Public Sans"/>
                <a:cs typeface="Public Sans"/>
              </a:rPr>
              <a:t>Περισσότερες λεπτομέρειες</a:t>
            </a:r>
            <a:endParaRPr lang="el-GR" noProof="1">
              <a:effectLst/>
            </a:endParaRPr>
          </a:p>
          <a:p>
            <a:endParaRPr lang="el-GR" noProof="1"/>
          </a:p>
        </p:txBody>
      </p:sp>
    </p:spTree>
    <p:extLst>
      <p:ext uri="{BB962C8B-B14F-4D97-AF65-F5344CB8AC3E}">
        <p14:creationId xmlns:p14="http://schemas.microsoft.com/office/powerpoint/2010/main" val="41739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2BEEA-C51B-2D0C-26CC-43DD26BB0074}"/>
              </a:ext>
            </a:extLst>
          </p:cNvPr>
          <p:cNvSpPr>
            <a:spLocks noGrp="1"/>
          </p:cNvSpPr>
          <p:nvPr>
            <p:ph type="title" idx="4294967295"/>
          </p:nvPr>
        </p:nvSpPr>
        <p:spPr>
          <a:xfrm>
            <a:off x="392430" y="705283"/>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5. Κυκλικότητα στον ψηφιακό ενεργειακό τομέα: Αποδοτικότητα των πόρων</a:t>
            </a:r>
            <a:endParaRPr lang="el-GR" noProof="1">
              <a:effectLst/>
            </a:endParaRPr>
          </a:p>
          <a:p>
            <a:endParaRPr lang="el-G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651353" y="3181611"/>
            <a:ext cx="11163164" cy="2308324"/>
          </a:xfrm>
          <a:prstGeom prst="rect">
            <a:avLst/>
          </a:prstGeom>
          <a:noFill/>
        </p:spPr>
        <p:txBody>
          <a:bodyPr wrap="square" rtlCol="0">
            <a:spAutoFit/>
          </a:bodyPr>
          <a:lstStyle/>
          <a:p>
            <a:pPr algn="ctr" latinLnBrk="0"/>
            <a:r>
              <a:rPr lang="en-GB" sz="4800" i="1" noProof="0" dirty="0">
                <a:solidFill>
                  <a:schemeClr val="accent2"/>
                </a:solidFill>
              </a:rPr>
              <a:t>Πώς μπορούν να εφαρμοστούν οι αρχές της κυκλικής οικονομίας για τη μεγιστοποίηση της αποδοτικότητας των πόρων;</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10844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2204581" y="2073904"/>
            <a:ext cx="9987419" cy="4154984"/>
          </a:xfrm>
          <a:prstGeom prst="rect">
            <a:avLst/>
          </a:prstGeom>
          <a:noFill/>
        </p:spPr>
        <p:txBody>
          <a:bodyPr wrap="square" rtlCol="0">
            <a:spAutoFit/>
          </a:bodyPr>
          <a:lstStyle/>
          <a:p>
            <a:pPr lvl="0" latinLnBrk="0"/>
            <a:r>
              <a:rPr lang="en-GB" sz="2200" noProof="0" dirty="0">
                <a:solidFill>
                  <a:srgbClr val="2B2C30"/>
                </a:solidFill>
                <a:ea typeface="Public Sans"/>
                <a:cs typeface="Public Sans"/>
                <a:sym typeface="Public Sans"/>
              </a:rPr>
              <a:t>Οι αρχές της κυκλικής οικονομίας μπορούν να εφαρμοστούν σε όλη τη διαδικασία παραγωγής και κατανάλωσης ενέργειας, με στόχο την ελαχιστοποίηση των αποβλήτων και τη μεγιστοποίηση της χρήσης των πόρων. Αυτό περιλαμβάνει:</a:t>
            </a:r>
            <a:endParaRPr lang="en-GB" sz="2200" noProof="0" dirty="0"/>
          </a:p>
          <a:p>
            <a:pPr marL="457200" lvl="0" indent="-457200" latinLnBrk="0">
              <a:buClr>
                <a:srgbClr val="000000"/>
              </a:buClr>
              <a:buSzPts val="2800"/>
              <a:buFont typeface="Arial"/>
              <a:buChar char="•"/>
            </a:pPr>
            <a:r>
              <a:rPr lang="en-GB" sz="2200" b="1" noProof="0" dirty="0">
                <a:solidFill>
                  <a:srgbClr val="2B2C30"/>
                </a:solidFill>
                <a:ea typeface="Public Sans"/>
                <a:cs typeface="Public Sans"/>
                <a:sym typeface="Public Sans"/>
              </a:rPr>
              <a:t>Σχεδιασμό με γνώμονα την κυκλικότητα.</a:t>
            </a:r>
            <a:endParaRPr lang="en-GB" sz="2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2200" b="1" noProof="0" dirty="0">
                <a:solidFill>
                  <a:srgbClr val="2B2C30"/>
                </a:solidFill>
                <a:ea typeface="Public Sans"/>
                <a:cs typeface="Public Sans"/>
                <a:sym typeface="Public Sans"/>
              </a:rPr>
              <a:t>Αποδοτική χρήση των υλικών.</a:t>
            </a:r>
            <a:endParaRPr lang="en-GB" sz="2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2200" b="1" noProof="0" dirty="0">
                <a:solidFill>
                  <a:srgbClr val="2B2C30"/>
                </a:solidFill>
                <a:ea typeface="Public Sans"/>
                <a:cs typeface="Public Sans"/>
                <a:sym typeface="Public Sans"/>
              </a:rPr>
              <a:t>Μείωση των αποβλήτων.</a:t>
            </a:r>
            <a:endParaRPr lang="en-GB" sz="2200" noProof="0" dirty="0"/>
          </a:p>
          <a:p>
            <a:pPr marL="457200" lvl="0" indent="-457200" latinLnBrk="0">
              <a:buClr>
                <a:srgbClr val="000000"/>
              </a:buClr>
              <a:buSzPts val="2800"/>
              <a:buFont typeface="Arial"/>
              <a:buChar char="•"/>
            </a:pPr>
            <a:r>
              <a:rPr lang="en-GB" sz="2200" b="1" noProof="0" dirty="0">
                <a:solidFill>
                  <a:srgbClr val="2B2C30"/>
                </a:solidFill>
                <a:ea typeface="Public Sans"/>
                <a:cs typeface="Public Sans"/>
                <a:sym typeface="Public Sans"/>
              </a:rPr>
              <a:t>Ανάκτηση πόρων.</a:t>
            </a:r>
            <a:endParaRPr lang="en-GB" sz="2200" noProof="0" dirty="0"/>
          </a:p>
          <a:p>
            <a:pPr lvl="0" latinLnBrk="0"/>
            <a:endParaRPr lang="en-GB" sz="2200" noProof="0" dirty="0">
              <a:solidFill>
                <a:srgbClr val="2B2C30"/>
              </a:solidFill>
              <a:ea typeface="Public Sans"/>
              <a:cs typeface="Public Sans"/>
              <a:sym typeface="Public Sans"/>
            </a:endParaRPr>
          </a:p>
          <a:p>
            <a:pPr lvl="0" latinLnBrk="0"/>
            <a:r>
              <a:rPr lang="en-GB" sz="2200" noProof="0" dirty="0">
                <a:solidFill>
                  <a:srgbClr val="2B2C30"/>
                </a:solidFill>
                <a:ea typeface="Public Sans"/>
                <a:cs typeface="Public Sans"/>
                <a:sym typeface="Public Sans"/>
              </a:rPr>
              <a:t>Με την εφαρμογή αυτών των στρατηγικών, ο ενεργειακός τομέας μπορεί να μειώσει σημαντικά τον περιβαλλοντικό του αντίκτυπο και να βελτιώσει την αποδοτικότητα των πόρων.    </a:t>
            </a:r>
            <a:endParaRPr lang="en-GB" sz="2200" dirty="0">
              <a:solidFill>
                <a:srgbClr val="2B2C30"/>
              </a:solidFill>
              <a:sym typeface="Public Sans"/>
            </a:endParaRPr>
          </a:p>
          <a:p>
            <a:pPr lvl="0" latinLnBrk="0"/>
            <a:r>
              <a:rPr lang="en-GB" sz="2200" noProof="0" dirty="0">
                <a:solidFill>
                  <a:srgbClr val="2B2C30"/>
                </a:solidFill>
                <a:sym typeface="Public Sans"/>
              </a:rPr>
              <a:t>Εμπνευστείτε από </a:t>
            </a:r>
            <a:r>
              <a:rPr lang="en-GB" sz="2200" noProof="0" dirty="0">
                <a:solidFill>
                  <a:srgbClr val="2B2C30"/>
                </a:solidFill>
                <a:sym typeface="Public Sans"/>
                <a:hlinkClick r:id="rId3"/>
              </a:rPr>
              <a:t>τις επιτυχίες της κυκλικής οικονομίας </a:t>
            </a:r>
            <a:r>
              <a:rPr lang="en-GB" sz="2200" noProof="0" dirty="0">
                <a:solidFill>
                  <a:srgbClr val="2B2C30"/>
                </a:solidFill>
                <a:sym typeface="Public Sans"/>
              </a:rPr>
              <a:t>του έργου SMART CIRCUIT.</a:t>
            </a:r>
            <a:endParaRPr lang="en-GB" sz="2200" noProof="0" dirty="0"/>
          </a:p>
        </p:txBody>
      </p:sp>
      <p:pic>
        <p:nvPicPr>
          <p:cNvPr id="5" name="Picture 4">
            <a:extLst>
              <a:ext uri="{FF2B5EF4-FFF2-40B4-BE49-F238E27FC236}">
                <a16:creationId xmlns:a16="http://schemas.microsoft.com/office/drawing/2014/main" id="{22EBA538-3B5D-EA81-7754-3E88C88644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82" y="3056352"/>
            <a:ext cx="1722572" cy="2320478"/>
          </a:xfrm>
          <a:prstGeom prst="rect">
            <a:avLst/>
          </a:prstGeom>
        </p:spPr>
      </p:pic>
      <p:sp>
        <p:nvSpPr>
          <p:cNvPr id="2" name="Title 1">
            <a:extLst>
              <a:ext uri="{FF2B5EF4-FFF2-40B4-BE49-F238E27FC236}">
                <a16:creationId xmlns:a16="http://schemas.microsoft.com/office/drawing/2014/main" id="{3F9D34AA-40AE-AE0D-8869-608E957B435D}"/>
              </a:ext>
            </a:extLst>
          </p:cNvPr>
          <p:cNvSpPr>
            <a:spLocks noGrp="1"/>
          </p:cNvSpPr>
          <p:nvPr>
            <p:ph type="title" idx="4294967295"/>
          </p:nvPr>
        </p:nvSpPr>
        <p:spPr>
          <a:xfrm>
            <a:off x="495300" y="748341"/>
            <a:ext cx="1149477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5. Κυκλικότητα στον ψηφιακό ενεργειακό τομέα: Αποδοτικότητα των πόρων – Περισσότερες λεπτομέρειες</a:t>
            </a:r>
            <a:endParaRPr lang="el-GR" noProof="1">
              <a:effectLst/>
            </a:endParaRPr>
          </a:p>
          <a:p>
            <a:endParaRPr lang="el-GR" noProof="1"/>
          </a:p>
        </p:txBody>
      </p:sp>
    </p:spTree>
    <p:extLst>
      <p:ext uri="{BB962C8B-B14F-4D97-AF65-F5344CB8AC3E}">
        <p14:creationId xmlns:p14="http://schemas.microsoft.com/office/powerpoint/2010/main" val="3726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DB9E-8DE0-F308-0E29-9EEFB552BA0A}"/>
              </a:ext>
            </a:extLst>
          </p:cNvPr>
          <p:cNvSpPr>
            <a:spLocks noGrp="1"/>
          </p:cNvSpPr>
          <p:nvPr>
            <p:ph type="title" idx="4294967295"/>
          </p:nvPr>
        </p:nvSpPr>
        <p:spPr>
          <a:xfrm>
            <a:off x="392430" y="75374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6. Κυκλικότητα στον ψηφιακό ενεργειακό τομέα: Ανανεώσιμες πηγές ενέργειας και αποθήκευση ενέργειας</a:t>
            </a:r>
            <a:endParaRPr lang="el-GR" noProof="1">
              <a:effectLst/>
            </a:endParaRPr>
          </a:p>
          <a:p>
            <a:endParaRPr lang="el-GR"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676405" y="3266162"/>
            <a:ext cx="11138112" cy="2308324"/>
          </a:xfrm>
          <a:prstGeom prst="rect">
            <a:avLst/>
          </a:prstGeom>
          <a:noFill/>
        </p:spPr>
        <p:txBody>
          <a:bodyPr wrap="square" rtlCol="0">
            <a:spAutoFit/>
          </a:bodyPr>
          <a:lstStyle/>
          <a:p>
            <a:pPr algn="ctr" latinLnBrk="0"/>
            <a:r>
              <a:rPr lang="en-GB" sz="4800" i="1" noProof="0" dirty="0">
                <a:solidFill>
                  <a:schemeClr val="accent2"/>
                </a:solidFill>
              </a:rPr>
              <a:t>Πώς μπορεί να εφαρμοστεί η κυκλικότητα στις τεχνολογίες ανανεώσιμων πηγών ενέργειας και αποθήκευσης ενέργειας;</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412949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4308953" y="2267210"/>
            <a:ext cx="7603299" cy="4093428"/>
          </a:xfrm>
          <a:prstGeom prst="rect">
            <a:avLst/>
          </a:prstGeom>
          <a:noFill/>
        </p:spPr>
        <p:txBody>
          <a:bodyPr wrap="square" rtlCol="0">
            <a:spAutoFit/>
          </a:bodyPr>
          <a:lstStyle/>
          <a:p>
            <a:pPr lvl="0" latinLnBrk="0"/>
            <a:r>
              <a:rPr lang="en-GB" sz="2000" noProof="0" dirty="0">
                <a:ea typeface="Public Sans"/>
                <a:cs typeface="Public Sans"/>
                <a:sym typeface="Public Sans"/>
              </a:rPr>
              <a:t>Η κυκλικότητα μπορεί να εφαρμοστεί στην κατασκευή, την ανάπτυξη και τη διαχείριση του τέλους του κύκλου ζωής των τεχνολογιών ανανεώσιμων πηγών ενέργειας. Αυτό περιλαμβάνει:</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Βιώσιμη κατασκευή</a:t>
            </a:r>
            <a:r>
              <a:rPr lang="en-GB" sz="2000" noProof="0" dirty="0">
                <a:solidFill>
                  <a:srgbClr val="2B2C30"/>
                </a:solidFill>
                <a:ea typeface="Public Sans"/>
                <a:cs typeface="Public Sans"/>
                <a:sym typeface="Public Sans"/>
              </a:rPr>
              <a:t>: Χρήση ανακυκλωμένων υλικών και ανανεώσιμων πηγών ενέργειας στη διαδικασία κατασκευής.</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Αρθρωτός σχεδιασμός: </a:t>
            </a:r>
            <a:r>
              <a:rPr lang="en-GB" sz="2000" noProof="0" dirty="0">
                <a:solidFill>
                  <a:srgbClr val="2B2C30"/>
                </a:solidFill>
                <a:ea typeface="Public Sans"/>
                <a:cs typeface="Public Sans"/>
                <a:sym typeface="Public Sans"/>
              </a:rPr>
              <a:t>Σχεδιασμός τεχνολογιών ανανεώσιμων πηγών ενέργειας με αρθρωτά εξαρτήματα που μπορούν εύκολα να επισκευαστούν ή να αντικατασταθούν, παρατείνοντας έτσι τη διάρκεια ζωής τους.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Ανακύκλωση και επαναχρησιμοποίηση: </a:t>
            </a:r>
            <a:r>
              <a:rPr lang="en-GB" sz="2000" noProof="0" dirty="0">
                <a:solidFill>
                  <a:srgbClr val="2B2C30"/>
                </a:solidFill>
                <a:ea typeface="Public Sans"/>
                <a:cs typeface="Public Sans"/>
                <a:sym typeface="Public Sans"/>
              </a:rPr>
              <a:t>Ανάπτυξη αποτελεσματικών στρατηγικών ανακύκλωσης και επαναχρησιμοποίησης για τεχνολογίες ανανεώσιμων πηγών ενέργειας στο τέλος του κύκλου ζωής τους. </a:t>
            </a:r>
            <a:endParaRPr lang="en-GB" sz="2000" noProof="0" dirty="0"/>
          </a:p>
        </p:txBody>
      </p:sp>
      <p:pic>
        <p:nvPicPr>
          <p:cNvPr id="5" name="Picture 4">
            <a:extLst>
              <a:ext uri="{FF2B5EF4-FFF2-40B4-BE49-F238E27FC236}">
                <a16:creationId xmlns:a16="http://schemas.microsoft.com/office/drawing/2014/main" id="{08E3BCA5-7A1A-C5C9-2A37-22A1465AFC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5" y="2858802"/>
            <a:ext cx="3962400" cy="2971800"/>
          </a:xfrm>
          <a:prstGeom prst="rect">
            <a:avLst/>
          </a:prstGeom>
        </p:spPr>
      </p:pic>
      <p:sp>
        <p:nvSpPr>
          <p:cNvPr id="2" name="Title 1">
            <a:extLst>
              <a:ext uri="{FF2B5EF4-FFF2-40B4-BE49-F238E27FC236}">
                <a16:creationId xmlns:a16="http://schemas.microsoft.com/office/drawing/2014/main" id="{065F9EF5-F992-2D8D-AEDA-3763A83A7AC9}"/>
              </a:ext>
            </a:extLst>
          </p:cNvPr>
          <p:cNvSpPr>
            <a:spLocks noGrp="1"/>
          </p:cNvSpPr>
          <p:nvPr>
            <p:ph type="title" idx="4294967295"/>
          </p:nvPr>
        </p:nvSpPr>
        <p:spPr>
          <a:xfrm>
            <a:off x="506730" y="662305"/>
            <a:ext cx="1083183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6. Κυκλικότητα στον ψηφιακό ενεργειακό τομέα: Ανανεώσιμες πηγές ενέργειας και αποθήκευση ενέργειας – Περισσότερες λεπτομέρειες</a:t>
            </a:r>
            <a:endParaRPr lang="el-GR" noProof="1">
              <a:effectLst/>
            </a:endParaRPr>
          </a:p>
          <a:p>
            <a:endParaRPr lang="el-GR" noProof="1"/>
          </a:p>
        </p:txBody>
      </p:sp>
    </p:spTree>
    <p:extLst>
      <p:ext uri="{BB962C8B-B14F-4D97-AF65-F5344CB8AC3E}">
        <p14:creationId xmlns:p14="http://schemas.microsoft.com/office/powerpoint/2010/main" val="18169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4893647"/>
          </a:xfrm>
          <a:prstGeom prst="rect">
            <a:avLst/>
          </a:prstGeom>
          <a:noFill/>
        </p:spPr>
        <p:txBody>
          <a:bodyPr wrap="square" rtlCol="0">
            <a:spAutoFit/>
          </a:bodyPr>
          <a:lstStyle/>
          <a:p>
            <a:pPr latinLnBrk="0"/>
            <a:r>
              <a:rPr lang="en-US" sz="2400" dirty="0"/>
              <a:t>Η έννοια της κυκλικότητας διαδραματίζει βασικό ρόλο στην ψηφιακή ενεργειακή μετάβαση. Η εφαρμογή των αρχών της κυκλικότητας μας επιτρέπει να χρησιμοποιούμε τους πόρους αποτελεσματικά και να μειώνουμε τα απόβλητα σε όλα τα στάδια του κύκλου ζωής ενός πόρου. Σε αυτή την παρουσίαση εξετάζουμε:</a:t>
            </a:r>
          </a:p>
          <a:p>
            <a:pPr latinLnBrk="0"/>
            <a:r>
              <a:rPr lang="en-US" sz="2400" dirty="0"/>
              <a:t> </a:t>
            </a:r>
            <a:endParaRPr lang="en-GB" sz="2400" dirty="0"/>
          </a:p>
          <a:p>
            <a:pPr marL="457200" lvl="0" indent="-457200" latinLnBrk="0">
              <a:buFont typeface="Arial" panose="020B0604020202020204" pitchFamily="34" charset="0"/>
              <a:buChar char="•"/>
            </a:pPr>
            <a:r>
              <a:rPr lang="en-US" sz="2400" dirty="0"/>
              <a:t>Τι είναι η κυκλικότητα και ποιος είναι ο ρόλος της στην ψηφιακή ενεργειακή μετάβαση.</a:t>
            </a:r>
            <a:endParaRPr lang="en-GB" sz="2400" dirty="0"/>
          </a:p>
          <a:p>
            <a:pPr marL="457200" lvl="0" indent="-457200" latinLnBrk="0">
              <a:buFont typeface="Arial" panose="020B0604020202020204" pitchFamily="34" charset="0"/>
              <a:buChar char="•"/>
            </a:pPr>
            <a:r>
              <a:rPr lang="en-US" sz="2400" dirty="0"/>
              <a:t>Πώς η κυκλικότητα μπορεί να συμβάλει σε ένα βιώσιμο μέλλον.</a:t>
            </a:r>
            <a:endParaRPr lang="en-GB" sz="2400" dirty="0"/>
          </a:p>
          <a:p>
            <a:pPr marL="457200" lvl="0" indent="-457200" latinLnBrk="0">
              <a:buFont typeface="Arial" panose="020B0604020202020204" pitchFamily="34" charset="0"/>
              <a:buChar char="•"/>
            </a:pPr>
            <a:r>
              <a:rPr lang="en-US" sz="2400" dirty="0"/>
              <a:t>Μερικά παραδείγματα κυκλικότητας και διαφορετικών τύπων ψηφιακών ενεργειακών τεχνολογιών.</a:t>
            </a:r>
            <a:endParaRPr lang="en-GB" sz="2400" dirty="0"/>
          </a:p>
        </p:txBody>
      </p:sp>
      <p:pic>
        <p:nvPicPr>
          <p:cNvPr id="5" name="Picture 4">
            <a:extLst>
              <a:ext uri="{FF2B5EF4-FFF2-40B4-BE49-F238E27FC236}">
                <a16:creationId xmlns:a16="http://schemas.microsoft.com/office/drawing/2014/main" id="{9994C1C7-3EAF-E573-6656-D72E6DDEC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6" name="Title 5">
            <a:extLst>
              <a:ext uri="{FF2B5EF4-FFF2-40B4-BE49-F238E27FC236}">
                <a16:creationId xmlns:a16="http://schemas.microsoft.com/office/drawing/2014/main" id="{C4356211-E6D5-B3C7-8C36-412F4EB569E6}"/>
              </a:ext>
            </a:extLst>
          </p:cNvPr>
          <p:cNvSpPr txBox="1">
            <a:spLocks noGrp="1"/>
          </p:cNvSpPr>
          <p:nvPr>
            <p:ph type="title" idx="4294967295"/>
          </p:nvPr>
        </p:nvSpPr>
        <p:spPr>
          <a:xfrm>
            <a:off x="465010" y="333137"/>
            <a:ext cx="347453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1">
                <a:ln>
                  <a:noFill/>
                </a:ln>
                <a:solidFill>
                  <a:schemeClr val="bg1"/>
                </a:solidFill>
                <a:effectLst/>
                <a:uLnTx/>
                <a:uFillTx/>
                <a:latin typeface="+mn-lt"/>
                <a:ea typeface="+mn-ea"/>
                <a:cs typeface="+mn-cs"/>
              </a:rPr>
              <a:t>Εισαγωγή στην κυκλικότητα</a:t>
            </a:r>
            <a:endParaRPr kumimoji="0" lang="el-GR" sz="3200" b="0" i="0" u="none" strike="noStrike" kern="1200" cap="none" spc="0" normalizeH="0" baseline="0" noProof="1">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0503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D389-4AB4-05CB-2627-3B5940B1F104}"/>
              </a:ext>
            </a:extLst>
          </p:cNvPr>
          <p:cNvSpPr>
            <a:spLocks noGrp="1"/>
          </p:cNvSpPr>
          <p:nvPr>
            <p:ph type="title" idx="4294967295"/>
          </p:nvPr>
        </p:nvSpPr>
        <p:spPr>
          <a:xfrm>
            <a:off x="438150" y="705283"/>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Ψηφιοποίηση της ενέργειας: Έξυπνα δίκτυα και ανάλυση δεδομένων</a:t>
            </a:r>
            <a:endParaRPr lang="el-GR" noProof="1">
              <a:effectLst/>
            </a:endParaRPr>
          </a:p>
          <a:p>
            <a:endParaRPr lang="el-G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688933" y="3181611"/>
            <a:ext cx="10847538" cy="2308324"/>
          </a:xfrm>
          <a:prstGeom prst="rect">
            <a:avLst/>
          </a:prstGeom>
          <a:noFill/>
        </p:spPr>
        <p:txBody>
          <a:bodyPr wrap="square" rtlCol="0">
            <a:spAutoFit/>
          </a:bodyPr>
          <a:lstStyle/>
          <a:p>
            <a:pPr algn="ctr" latinLnBrk="0"/>
            <a:r>
              <a:rPr lang="en-GB" sz="4800" i="1" noProof="0" dirty="0">
                <a:solidFill>
                  <a:schemeClr val="accent2"/>
                </a:solidFill>
              </a:rPr>
              <a:t>Πώς μετασχηματίζουν οι ψηφιακές τεχνολογίες τον ενεργειακό τομέα;</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352317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3995803" y="3205975"/>
            <a:ext cx="8001782" cy="3046988"/>
          </a:xfrm>
          <a:prstGeom prst="rect">
            <a:avLst/>
          </a:prstGeom>
          <a:noFill/>
        </p:spPr>
        <p:txBody>
          <a:bodyPr wrap="square" lIns="91440" tIns="45720" rIns="91440" bIns="45720" rtlCol="0" anchor="t">
            <a:spAutoFit/>
          </a:bodyPr>
          <a:lstStyle/>
          <a:p>
            <a:pPr lvl="0" latinLnBrk="0"/>
            <a:r>
              <a:rPr lang="en-GB" sz="2400" noProof="1">
                <a:latin typeface="Calibri"/>
                <a:ea typeface="Public Sans"/>
                <a:cs typeface="Public Sans"/>
                <a:sym typeface="Public Sans"/>
              </a:rPr>
              <a:t>Οι ψηφιακές τεχνολογίες επιτρέπουν την ανάπτυξη ευφυών ενεργειακών δικτύων, γνωστών ως </a:t>
            </a:r>
            <a:r>
              <a:rPr lang="en-GB" sz="2400" b="1" noProof="1">
                <a:latin typeface="Calibri"/>
                <a:ea typeface="Public Sans"/>
                <a:cs typeface="Public Sans"/>
                <a:sym typeface="Public Sans"/>
              </a:rPr>
              <a:t>έξυπνα δίκτυα</a:t>
            </a:r>
            <a:r>
              <a:rPr lang="en-GB" sz="2400" noProof="1">
                <a:latin typeface="Calibri"/>
                <a:ea typeface="Public Sans"/>
                <a:cs typeface="Public Sans"/>
                <a:sym typeface="Public Sans"/>
              </a:rPr>
              <a:t>. Τα έξυπνα δίκτυα μπορούν: </a:t>
            </a:r>
          </a:p>
          <a:p>
            <a:pPr lvl="0" latinLnBrk="0"/>
            <a:endParaRPr lang="en-GB" sz="24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Βελτιστοποιούν τις ροές ενέργειας.</a:t>
            </a: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Να ενσωματώνουν ανανεώσιμες πηγές ενέργειας.</a:t>
            </a: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Να ενισχύσουν τη σταθερότητα του δικτύου.</a:t>
            </a:r>
            <a:endParaRPr lang="en-GB" sz="2400" noProof="1">
              <a:latin typeface="Calibri"/>
              <a:ea typeface="Public Sans"/>
              <a:cs typeface="Public Sans"/>
            </a:endParaRPr>
          </a:p>
          <a:p>
            <a:pPr lvl="0" latinLnBrk="0"/>
            <a:endParaRPr lang="en-GB" sz="2400" noProof="1">
              <a:ea typeface="Calibri"/>
              <a:cs typeface="Calibri"/>
            </a:endParaRPr>
          </a:p>
        </p:txBody>
      </p:sp>
      <p:pic>
        <p:nvPicPr>
          <p:cNvPr id="5" name="Picture 4">
            <a:extLst>
              <a:ext uri="{FF2B5EF4-FFF2-40B4-BE49-F238E27FC236}">
                <a16:creationId xmlns:a16="http://schemas.microsoft.com/office/drawing/2014/main" id="{057E30F7-80C2-1E84-F060-5A99F37521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50A4C2ED-5847-9B13-6079-2F8B825EE275}"/>
              </a:ext>
            </a:extLst>
          </p:cNvPr>
          <p:cNvSpPr>
            <a:spLocks noGrp="1"/>
          </p:cNvSpPr>
          <p:nvPr>
            <p:ph type="title" idx="4294967295"/>
          </p:nvPr>
        </p:nvSpPr>
        <p:spPr>
          <a:xfrm>
            <a:off x="506730" y="750053"/>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Ψηφιοποίηση της ενέργειας: Έξυπνα δίκτυα και ανάλυση δεδομένων – Έξυπνα δίκτυα</a:t>
            </a:r>
            <a:endParaRPr lang="el-GR" noProof="1">
              <a:effectLst/>
            </a:endParaRPr>
          </a:p>
          <a:p>
            <a:endParaRPr lang="el-GR" noProof="1"/>
          </a:p>
        </p:txBody>
      </p:sp>
    </p:spTree>
    <p:extLst>
      <p:ext uri="{BB962C8B-B14F-4D97-AF65-F5344CB8AC3E}">
        <p14:creationId xmlns:p14="http://schemas.microsoft.com/office/powerpoint/2010/main" val="33543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E889-B6D5-D09B-327A-BA3214D205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9E744-63E1-3887-0405-F2C7008B6293}"/>
              </a:ext>
            </a:extLst>
          </p:cNvPr>
          <p:cNvSpPr txBox="1"/>
          <p:nvPr/>
        </p:nvSpPr>
        <p:spPr>
          <a:xfrm>
            <a:off x="3995803" y="2190313"/>
            <a:ext cx="8001782" cy="4524315"/>
          </a:xfrm>
          <a:prstGeom prst="rect">
            <a:avLst/>
          </a:prstGeom>
          <a:noFill/>
        </p:spPr>
        <p:txBody>
          <a:bodyPr wrap="square" lIns="91440" tIns="45720" rIns="91440" bIns="45720" rtlCol="0" anchor="t">
            <a:spAutoFit/>
          </a:bodyPr>
          <a:lstStyle/>
          <a:p>
            <a:pPr lvl="0" latinLnBrk="0"/>
            <a:r>
              <a:rPr lang="en-GB" sz="2000" noProof="1">
                <a:latin typeface="Calibri"/>
                <a:ea typeface="Public Sans"/>
                <a:cs typeface="Public Sans"/>
                <a:sym typeface="Public Sans"/>
              </a:rPr>
              <a:t>Η ανάλυση δεδομένων και η μηχανική μάθηση διαδραματίζουν έναν ολοένα και πιο σημαντικό ρόλο στον τομέα της ενέργειας. Η ανάλυση δεδομένων και η μηχανική μάθηση μπορούν: </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Ενισχύσουν την ενεργειακή απόδοση, εντοπίζοντας τη σπατάλη ενέργειας και βελτιστοποιώντας τα πρότυπα κατανάλωσης ενέργειας.</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Χρησιμοποιήσουν την πρόβλεψη της ζήτησης για να εξασφαλίσουν αξιόπιστη παροχή ενέργειας.</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Χρησιμοποιήσουν την προληπτική συντήρηση για να προβλέψουν τις βλάβες του εξοπλισμού και να βελτιστοποιήσουν τα προγράμματα συντήρησης.</a:t>
            </a:r>
          </a:p>
          <a:p>
            <a:pPr lvl="0" latinLnBrk="0"/>
            <a:r>
              <a:rPr lang="en-GB" sz="2000" noProof="1">
                <a:latin typeface="Calibri"/>
                <a:ea typeface="Public Sans"/>
                <a:cs typeface="Public Sans"/>
                <a:sym typeface="Public Sans"/>
              </a:rPr>
              <a:t>  </a:t>
            </a:r>
          </a:p>
          <a:p>
            <a:pPr lvl="0" latinLnBrk="0"/>
            <a:r>
              <a:rPr lang="en-GB" sz="2000" noProof="1">
                <a:latin typeface="Calibri"/>
                <a:ea typeface="Public Sans"/>
                <a:cs typeface="Public Sans"/>
                <a:sym typeface="Public Sans"/>
              </a:rPr>
              <a:t>Αξιοποιώντας την ανάλυση δεδομένων, ο ενεργειακός τομέας μπορεί να βελτιώσει την αποδοτικότητα, να μειώσει το κόστος και να ενισχύσει την αξιοπιστία των ενεργειακών υπηρεσιών. </a:t>
            </a:r>
            <a:endParaRPr lang="en-GB" sz="2000" noProof="1">
              <a:latin typeface="Calibri"/>
              <a:ea typeface="Calibri"/>
              <a:cs typeface="Calibri"/>
            </a:endParaRPr>
          </a:p>
        </p:txBody>
      </p:sp>
      <p:pic>
        <p:nvPicPr>
          <p:cNvPr id="5" name="Picture 4">
            <a:extLst>
              <a:ext uri="{FF2B5EF4-FFF2-40B4-BE49-F238E27FC236}">
                <a16:creationId xmlns:a16="http://schemas.microsoft.com/office/drawing/2014/main" id="{E2344F2D-9B7B-1E7C-3A7A-627C38E7CF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E469A1A5-7D62-5065-F965-71945A64433A}"/>
              </a:ext>
            </a:extLst>
          </p:cNvPr>
          <p:cNvSpPr>
            <a:spLocks noGrp="1"/>
          </p:cNvSpPr>
          <p:nvPr>
            <p:ph type="title" idx="4294967295"/>
          </p:nvPr>
        </p:nvSpPr>
        <p:spPr>
          <a:xfrm>
            <a:off x="392430" y="750053"/>
            <a:ext cx="1107186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Ψηφιοποίηση της ενέργειας: Έξυπνα δίκτυα και ανάλυση δεδομένων – Ανάλυση δεδομένων</a:t>
            </a:r>
            <a:endParaRPr lang="el-GR" noProof="1">
              <a:effectLst/>
            </a:endParaRPr>
          </a:p>
          <a:p>
            <a:endParaRPr lang="el-GR" noProof="1"/>
          </a:p>
        </p:txBody>
      </p:sp>
    </p:spTree>
    <p:extLst>
      <p:ext uri="{BB962C8B-B14F-4D97-AF65-F5344CB8AC3E}">
        <p14:creationId xmlns:p14="http://schemas.microsoft.com/office/powerpoint/2010/main" val="41739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2B91-53D8-D923-E6D5-613BABE9E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F620-B929-1380-3266-8A9DCA3B77D9}"/>
              </a:ext>
            </a:extLst>
          </p:cNvPr>
          <p:cNvSpPr>
            <a:spLocks noGrp="1"/>
          </p:cNvSpPr>
          <p:nvPr>
            <p:ph type="title" idx="4294967295"/>
          </p:nvPr>
        </p:nvSpPr>
        <p:spPr>
          <a:xfrm>
            <a:off x="392430" y="74231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8. Ψηφιοποίηση της ενέργειας και blockchain </a:t>
            </a:r>
            <a:endParaRPr lang="el-GR" noProof="1">
              <a:effectLst/>
            </a:endParaRPr>
          </a:p>
          <a:p>
            <a:endParaRPr lang="el-GR" noProof="1"/>
          </a:p>
        </p:txBody>
      </p:sp>
      <p:sp>
        <p:nvSpPr>
          <p:cNvPr id="4" name="TextBox 3">
            <a:extLst>
              <a:ext uri="{FF2B5EF4-FFF2-40B4-BE49-F238E27FC236}">
                <a16:creationId xmlns:a16="http://schemas.microsoft.com/office/drawing/2014/main" id="{58CE8602-7EFC-B58B-3E3B-06665523C31F}"/>
              </a:ext>
            </a:extLst>
          </p:cNvPr>
          <p:cNvSpPr txBox="1"/>
          <p:nvPr/>
        </p:nvSpPr>
        <p:spPr>
          <a:xfrm>
            <a:off x="676405" y="3266162"/>
            <a:ext cx="11138112" cy="1569660"/>
          </a:xfrm>
          <a:prstGeom prst="rect">
            <a:avLst/>
          </a:prstGeom>
          <a:noFill/>
        </p:spPr>
        <p:txBody>
          <a:bodyPr wrap="square" rtlCol="0">
            <a:spAutoFit/>
          </a:bodyPr>
          <a:lstStyle/>
          <a:p>
            <a:pPr algn="ctr" latinLnBrk="0"/>
            <a:r>
              <a:rPr lang="en-GB" sz="4800" i="1" noProof="0" dirty="0">
                <a:solidFill>
                  <a:schemeClr val="accent2"/>
                </a:solidFill>
              </a:rPr>
              <a:t>Πώς μπορεί η τεχνολογία blockchain να ωφελήσει τον ενεργειακό τομέα;</a:t>
            </a:r>
          </a:p>
        </p:txBody>
      </p:sp>
    </p:spTree>
    <p:extLst>
      <p:ext uri="{BB962C8B-B14F-4D97-AF65-F5344CB8AC3E}">
        <p14:creationId xmlns:p14="http://schemas.microsoft.com/office/powerpoint/2010/main" val="86839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60F9-EE88-AD5C-0ED2-702F893B8E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0E44BD-06F5-8C69-BD7A-153315BF10C2}"/>
              </a:ext>
            </a:extLst>
          </p:cNvPr>
          <p:cNvSpPr txBox="1"/>
          <p:nvPr/>
        </p:nvSpPr>
        <p:spPr>
          <a:xfrm>
            <a:off x="4484318" y="3248125"/>
            <a:ext cx="7330199" cy="1938992"/>
          </a:xfrm>
          <a:prstGeom prst="rect">
            <a:avLst/>
          </a:prstGeom>
          <a:noFill/>
        </p:spPr>
        <p:txBody>
          <a:bodyPr wrap="square" lIns="91440" tIns="45720" rIns="91440" bIns="45720" rtlCol="0" anchor="t">
            <a:spAutoFit/>
          </a:bodyPr>
          <a:lstStyle/>
          <a:p>
            <a:pPr latinLnBrk="0"/>
            <a:r>
              <a:rPr lang="el-GR" sz="2400" dirty="0">
                <a:ea typeface="+mn-lt"/>
                <a:cs typeface="+mn-lt"/>
                <a:sym typeface="Public Sans"/>
              </a:rPr>
              <a:t>Οι τεχνολογίες blockchain αποτελούν ένα πολύτιμο εργαλείο για την υποστήριξη της κυκλικότητας, καθώς ενισχύουν τη διαφάνεια, την ασφάλεια και την αποτελεσματικότητα στις ενεργειακές συναλλαγές και τη διαχείριση δεδομένων.</a:t>
            </a:r>
          </a:p>
        </p:txBody>
      </p:sp>
      <p:pic>
        <p:nvPicPr>
          <p:cNvPr id="5" name="Picture 4">
            <a:extLst>
              <a:ext uri="{FF2B5EF4-FFF2-40B4-BE49-F238E27FC236}">
                <a16:creationId xmlns:a16="http://schemas.microsoft.com/office/drawing/2014/main" id="{9CA85008-8E10-5076-370B-3744391EEE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3" name="Title 2">
            <a:extLst>
              <a:ext uri="{FF2B5EF4-FFF2-40B4-BE49-F238E27FC236}">
                <a16:creationId xmlns:a16="http://schemas.microsoft.com/office/drawing/2014/main" id="{43995B6D-14CF-00E9-418F-3CC7663F70EE}"/>
              </a:ext>
            </a:extLst>
          </p:cNvPr>
          <p:cNvSpPr>
            <a:spLocks noGrp="1"/>
          </p:cNvSpPr>
          <p:nvPr>
            <p:ph type="title" idx="4294967295"/>
          </p:nvPr>
        </p:nvSpPr>
        <p:spPr>
          <a:xfrm>
            <a:off x="461010" y="890905"/>
            <a:ext cx="1089279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8. Ψηφιοποίηση της ενέργειας και blockchain – Τι </a:t>
            </a:r>
            <a:r>
              <a:rPr lang="el-GR" sz="2800" b="1" kern="1200" baseline="0" noProof="1">
                <a:solidFill>
                  <a:srgbClr val="FFFFFF"/>
                </a:solidFill>
                <a:effectLst/>
                <a:latin typeface="Calibri" panose="020F0502020204030204" pitchFamily="34" charset="0"/>
                <a:ea typeface="Public Sans"/>
                <a:cs typeface="Public Sans"/>
              </a:rPr>
              <a:t>είναι το blockchain;</a:t>
            </a:r>
            <a:endParaRPr lang="el-GR" noProof="1">
              <a:effectLst/>
            </a:endParaRPr>
          </a:p>
          <a:p>
            <a:endParaRPr lang="el-GR" noProof="1"/>
          </a:p>
        </p:txBody>
      </p:sp>
    </p:spTree>
    <p:extLst>
      <p:ext uri="{BB962C8B-B14F-4D97-AF65-F5344CB8AC3E}">
        <p14:creationId xmlns:p14="http://schemas.microsoft.com/office/powerpoint/2010/main" val="14409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E650-CA8F-9FD8-0C0B-F33E2147BC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82F1BB-759E-6437-0077-30B98204AE19}"/>
              </a:ext>
            </a:extLst>
          </p:cNvPr>
          <p:cNvSpPr txBox="1"/>
          <p:nvPr/>
        </p:nvSpPr>
        <p:spPr>
          <a:xfrm>
            <a:off x="4434214" y="2226296"/>
            <a:ext cx="7503090" cy="4401205"/>
          </a:xfrm>
          <a:prstGeom prst="rect">
            <a:avLst/>
          </a:prstGeom>
          <a:noFill/>
        </p:spPr>
        <p:txBody>
          <a:bodyPr wrap="square" lIns="91440" tIns="45720" rIns="91440" bIns="45720" rtlCol="0" anchor="t">
            <a:spAutoFit/>
          </a:bodyPr>
          <a:lstStyle/>
          <a:p>
            <a:pPr lvl="0" latinLnBrk="0"/>
            <a:r>
              <a:rPr lang="en-GB" sz="2000" noProof="0" dirty="0">
                <a:ea typeface="Public Sans"/>
                <a:cs typeface="Public Sans"/>
                <a:sym typeface="Public Sans"/>
              </a:rPr>
              <a:t>Στον τομέα της ενέργειας, η τεχνολογία blockchain μπορεί να χρησιμοποιηθεί για:</a:t>
            </a:r>
            <a:endParaRPr lang="en-GB" sz="2000" noProof="0" dirty="0"/>
          </a:p>
          <a:p>
            <a:pPr lvl="0" latinLnBrk="0"/>
            <a:endParaRPr lang="en-GB" sz="2000" b="1" noProof="0" dirty="0">
              <a:ea typeface="Public Sans"/>
              <a:cs typeface="Public Sans"/>
              <a:sym typeface="Public Sans"/>
            </a:endParaRPr>
          </a:p>
          <a:p>
            <a:pPr marL="342900" lvl="0" indent="-342900" latinLnBrk="0">
              <a:buFont typeface="Arial" panose="020B0604020202020204" pitchFamily="34" charset="0"/>
              <a:buChar char="•"/>
            </a:pPr>
            <a:r>
              <a:rPr lang="en-GB" sz="2000" b="1" noProof="0" dirty="0">
                <a:ea typeface="Public Sans"/>
                <a:cs typeface="Public Sans"/>
                <a:sym typeface="Public Sans"/>
              </a:rPr>
              <a:t>Εμπορία ενέργειας μεταξύ ομοτίμων: </a:t>
            </a:r>
            <a:r>
              <a:rPr lang="en-GB" sz="2000" noProof="0" dirty="0">
                <a:ea typeface="Public Sans"/>
                <a:cs typeface="Public Sans"/>
                <a:sym typeface="Public Sans"/>
              </a:rPr>
              <a:t>Διευκόλυνση της άμεσης εμπορίας ενέργειας μεταξύ καταναλωτών και παραγωγών-καταναλωτών.    </a:t>
            </a:r>
            <a:endParaRPr lang="en-GB" sz="2000" noProof="0" dirty="0"/>
          </a:p>
          <a:p>
            <a:pPr marL="342900" lvl="0" indent="-342900" latinLnBrk="0">
              <a:buFont typeface="Arial" panose="020B0604020202020204" pitchFamily="34" charset="0"/>
              <a:buChar char="•"/>
            </a:pPr>
            <a:r>
              <a:rPr lang="en-GB" sz="2000" b="1" noProof="0" dirty="0">
                <a:ea typeface="Public Sans"/>
                <a:cs typeface="Public Sans"/>
                <a:sym typeface="Public Sans"/>
              </a:rPr>
              <a:t>Παρακολούθηση πιστοποιητικών ανανεώσιμης ενέργειας: </a:t>
            </a:r>
            <a:r>
              <a:rPr lang="en-GB" sz="2000" noProof="0" dirty="0">
                <a:ea typeface="Public Sans"/>
                <a:cs typeface="Public Sans"/>
                <a:sym typeface="Public Sans"/>
              </a:rPr>
              <a:t>Διασφάλιση της αυθεντικότητας και της ιχνηλασιμότητας των πιστοποιητικών ανανεώσιμης ενέργειας.    </a:t>
            </a:r>
            <a:endParaRPr lang="en-GB" sz="2000" noProof="0" dirty="0"/>
          </a:p>
          <a:p>
            <a:pPr marL="342900" lvl="0" indent="-342900" latinLnBrk="0">
              <a:buFont typeface="Arial" panose="020B0604020202020204" pitchFamily="34" charset="0"/>
              <a:buChar char="•"/>
            </a:pPr>
            <a:r>
              <a:rPr lang="en-GB" sz="2000" b="1" noProof="0" dirty="0">
                <a:ea typeface="Public Sans"/>
                <a:cs typeface="Public Sans"/>
                <a:sym typeface="Public Sans"/>
              </a:rPr>
              <a:t>Διαχείριση δικτύου: </a:t>
            </a:r>
            <a:r>
              <a:rPr lang="en-GB" sz="2000" noProof="0" dirty="0">
                <a:ea typeface="Public Sans"/>
                <a:cs typeface="Public Sans"/>
                <a:sym typeface="Public Sans"/>
              </a:rPr>
              <a:t>Ενίσχυση της ασφάλειας και της αποδοτικότητας των λειτουργιών του δικτύου. Με την υιοθέτηση της τεχνολογίας blockchain, ο ενεργειακός τομέας μπορεί να ενισχύσει την εμπιστοσύνη, να μειώσει το κόστος των συναλλαγών και να προωθήσει την καινοτομία. </a:t>
            </a:r>
            <a:endParaRPr lang="en-GB" sz="2000" noProof="0" dirty="0"/>
          </a:p>
        </p:txBody>
      </p:sp>
      <p:pic>
        <p:nvPicPr>
          <p:cNvPr id="3" name="Picture 2">
            <a:extLst>
              <a:ext uri="{FF2B5EF4-FFF2-40B4-BE49-F238E27FC236}">
                <a16:creationId xmlns:a16="http://schemas.microsoft.com/office/drawing/2014/main" id="{F7758612-9B27-DB79-791A-E2B9916B99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5" name="Title 4">
            <a:extLst>
              <a:ext uri="{FF2B5EF4-FFF2-40B4-BE49-F238E27FC236}">
                <a16:creationId xmlns:a16="http://schemas.microsoft.com/office/drawing/2014/main" id="{3514CFD6-4894-70FC-4603-569CE5FF3804}"/>
              </a:ext>
            </a:extLst>
          </p:cNvPr>
          <p:cNvSpPr>
            <a:spLocks noGrp="1"/>
          </p:cNvSpPr>
          <p:nvPr>
            <p:ph type="title" idx="4294967295"/>
          </p:nvPr>
        </p:nvSpPr>
        <p:spPr>
          <a:xfrm>
            <a:off x="415290" y="799465"/>
            <a:ext cx="1135761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8. Ψηφιοποίηση της ενέργειας και blockchain – Το blockchain στον τομέα της ενέργειας</a:t>
            </a:r>
            <a:endParaRPr lang="el-GR" noProof="1">
              <a:effectLst/>
            </a:endParaRPr>
          </a:p>
          <a:p>
            <a:endParaRPr lang="el-GR" noProof="1"/>
          </a:p>
        </p:txBody>
      </p:sp>
    </p:spTree>
    <p:extLst>
      <p:ext uri="{BB962C8B-B14F-4D97-AF65-F5344CB8AC3E}">
        <p14:creationId xmlns:p14="http://schemas.microsoft.com/office/powerpoint/2010/main" val="39094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F56F-11B3-26A9-83E7-7A0D86C4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D914-6E1D-FE2B-6DDD-D833A01DBA66}"/>
              </a:ext>
            </a:extLst>
          </p:cNvPr>
          <p:cNvSpPr>
            <a:spLocks noGrp="1"/>
          </p:cNvSpPr>
          <p:nvPr>
            <p:ph type="title" idx="4294967295"/>
          </p:nvPr>
        </p:nvSpPr>
        <p:spPr>
          <a:xfrm>
            <a:off x="676405" y="73088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9. Συνέργειες και ολοκληρωμένες λύσεις </a:t>
            </a:r>
            <a:endParaRPr lang="el-GR" noProof="1">
              <a:effectLst/>
            </a:endParaRPr>
          </a:p>
          <a:p>
            <a:endParaRPr lang="el-GR" noProof="1"/>
          </a:p>
        </p:txBody>
      </p:sp>
      <p:sp>
        <p:nvSpPr>
          <p:cNvPr id="4" name="TextBox 3">
            <a:extLst>
              <a:ext uri="{FF2B5EF4-FFF2-40B4-BE49-F238E27FC236}">
                <a16:creationId xmlns:a16="http://schemas.microsoft.com/office/drawing/2014/main" id="{F924B47C-844C-9DED-88EB-FF77D79045FF}"/>
              </a:ext>
            </a:extLst>
          </p:cNvPr>
          <p:cNvSpPr txBox="1"/>
          <p:nvPr/>
        </p:nvSpPr>
        <p:spPr>
          <a:xfrm>
            <a:off x="676405" y="3266162"/>
            <a:ext cx="11138112" cy="2308324"/>
          </a:xfrm>
          <a:prstGeom prst="rect">
            <a:avLst/>
          </a:prstGeom>
          <a:noFill/>
        </p:spPr>
        <p:txBody>
          <a:bodyPr wrap="square" rtlCol="0">
            <a:spAutoFit/>
          </a:bodyPr>
          <a:lstStyle/>
          <a:p>
            <a:pPr algn="ctr" latinLnBrk="0"/>
            <a:r>
              <a:rPr lang="en-GB" sz="4800" i="1" noProof="0" dirty="0">
                <a:solidFill>
                  <a:schemeClr val="accent2"/>
                </a:solidFill>
              </a:rPr>
              <a:t>Πώς συνδυάζονται η κυκλικότητα και η ψηφιοποίηση στον τομέα της ενέργειας;</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68616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C3F4-8B82-1BFC-94A6-E2AA6704DE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B97449-922D-18C4-57F0-B14AA2A3A218}"/>
              </a:ext>
            </a:extLst>
          </p:cNvPr>
          <p:cNvSpPr txBox="1"/>
          <p:nvPr/>
        </p:nvSpPr>
        <p:spPr>
          <a:xfrm>
            <a:off x="4171167" y="2126125"/>
            <a:ext cx="7643350" cy="4524315"/>
          </a:xfrm>
          <a:prstGeom prst="rect">
            <a:avLst/>
          </a:prstGeom>
          <a:noFill/>
        </p:spPr>
        <p:txBody>
          <a:bodyPr wrap="square" rtlCol="0">
            <a:spAutoFit/>
          </a:bodyPr>
          <a:lstStyle/>
          <a:p>
            <a:pPr lvl="0" latinLnBrk="0"/>
            <a:r>
              <a:rPr lang="en-GB" sz="2000" noProof="0" dirty="0">
                <a:ea typeface="Public Sans"/>
                <a:cs typeface="Public Sans"/>
                <a:sym typeface="Public Sans"/>
              </a:rPr>
              <a:t>Η κυκλικότητα και η ψηφιοποίηση συνδυάζονται για τη δημιουργία καινοτόμων και βιώσιμων ενεργειακών λύσεων. </a:t>
            </a:r>
            <a:r>
              <a:rPr lang="en-GB" sz="2000" noProof="0" dirty="0">
                <a:solidFill>
                  <a:srgbClr val="2B2C30"/>
                </a:solidFill>
                <a:ea typeface="Public Sans"/>
                <a:cs typeface="Public Sans"/>
                <a:sym typeface="Public Sans"/>
              </a:rPr>
              <a:t>Παραδείγματα περιλαμβάνουν:</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Έξυπνα συστήματα διαχείρισης ενέργειας για το σπίτι: </a:t>
            </a:r>
            <a:r>
              <a:rPr lang="en-GB" sz="2000" noProof="0" dirty="0">
                <a:solidFill>
                  <a:srgbClr val="2B2C30"/>
                </a:solidFill>
                <a:ea typeface="Public Sans"/>
                <a:cs typeface="Public Sans"/>
                <a:sym typeface="Public Sans"/>
              </a:rPr>
              <a:t>Ενσωμάτωση έξυπνων μετρητών, συσκευών IoT και ανάλυσης δεδομένων για τη βελτιστοποίηση της κατανάλωσης ενέργειας στα σπίτια.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Εικονικά εργοστάσια παραγωγής ενέργειας: </a:t>
            </a:r>
            <a:r>
              <a:rPr lang="en-GB" sz="2000" noProof="0" dirty="0">
                <a:solidFill>
                  <a:srgbClr val="2B2C30"/>
                </a:solidFill>
                <a:ea typeface="Public Sans"/>
                <a:cs typeface="Public Sans"/>
                <a:sym typeface="Public Sans"/>
              </a:rPr>
              <a:t>Συγκέντρωση κατανεμημένων ενεργειακών πόρων, όπως ηλιακοί συλλέκτες σε στέγες και μπαταρίες ηλεκτρικών οχημάτων, για την παροχή υπηρεσιών δικτύου.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Κυκλικές ενεργειακές κοινότητες: </a:t>
            </a:r>
            <a:r>
              <a:rPr lang="en-GB" sz="2000" noProof="0" dirty="0">
                <a:solidFill>
                  <a:srgbClr val="2B2C30"/>
                </a:solidFill>
                <a:ea typeface="Public Sans"/>
                <a:cs typeface="Public Sans"/>
                <a:sym typeface="Public Sans"/>
              </a:rPr>
              <a:t>Δημιουργία τοπικών ενεργειακών συστημάτων που δίνουν προτεραιότητα στις ανανεώσιμες πηγές ενέργειας, την ενεργειακή απόδοση και την κοινή χρήση πόρων.   </a:t>
            </a:r>
            <a:endParaRPr lang="en-GB" sz="2000" noProof="0" dirty="0"/>
          </a:p>
        </p:txBody>
      </p:sp>
      <p:pic>
        <p:nvPicPr>
          <p:cNvPr id="5" name="Picture 4">
            <a:extLst>
              <a:ext uri="{FF2B5EF4-FFF2-40B4-BE49-F238E27FC236}">
                <a16:creationId xmlns:a16="http://schemas.microsoft.com/office/drawing/2014/main" id="{BED68B75-F143-2F42-652B-71785676BC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3" y="3106454"/>
            <a:ext cx="3845489" cy="2563659"/>
          </a:xfrm>
          <a:prstGeom prst="rect">
            <a:avLst/>
          </a:prstGeom>
        </p:spPr>
      </p:pic>
      <p:sp>
        <p:nvSpPr>
          <p:cNvPr id="3" name="Title 2">
            <a:extLst>
              <a:ext uri="{FF2B5EF4-FFF2-40B4-BE49-F238E27FC236}">
                <a16:creationId xmlns:a16="http://schemas.microsoft.com/office/drawing/2014/main" id="{377B7387-0F4F-71AD-3DA3-FE3439A49084}"/>
              </a:ext>
            </a:extLst>
          </p:cNvPr>
          <p:cNvSpPr>
            <a:spLocks noGrp="1"/>
          </p:cNvSpPr>
          <p:nvPr>
            <p:ph type="title" idx="4294967295"/>
          </p:nvPr>
        </p:nvSpPr>
        <p:spPr>
          <a:xfrm>
            <a:off x="529590" y="69659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9. Συνέργειες και ολοκληρωμένες λύσεις: </a:t>
            </a:r>
            <a:r>
              <a:rPr lang="el-GR" sz="2800" b="1" kern="1200" baseline="0" noProof="1">
                <a:solidFill>
                  <a:srgbClr val="FFFFFF"/>
                </a:solidFill>
                <a:effectLst/>
                <a:latin typeface="Calibri" panose="020F0502020204030204" pitchFamily="34" charset="0"/>
                <a:ea typeface="Public Sans"/>
                <a:cs typeface="Public Sans"/>
              </a:rPr>
              <a:t>Περισσότερες λεπτομέρειες</a:t>
            </a:r>
            <a:endParaRPr lang="el-GR" noProof="1">
              <a:effectLst/>
            </a:endParaRPr>
          </a:p>
          <a:p>
            <a:endParaRPr lang="el-GR" noProof="1"/>
          </a:p>
        </p:txBody>
      </p:sp>
    </p:spTree>
    <p:extLst>
      <p:ext uri="{BB962C8B-B14F-4D97-AF65-F5344CB8AC3E}">
        <p14:creationId xmlns:p14="http://schemas.microsoft.com/office/powerpoint/2010/main" val="23495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CFB409A3-5623-D0CF-445F-9201556440F9}"/>
              </a:ext>
            </a:extLst>
          </p:cNvPr>
          <p:cNvSpPr>
            <a:spLocks noGrp="1"/>
          </p:cNvSpPr>
          <p:nvPr>
            <p:ph type="title" idx="4294967295"/>
          </p:nvPr>
        </p:nvSpPr>
        <p:spPr>
          <a:xfrm>
            <a:off x="753706" y="780012"/>
            <a:ext cx="10515600" cy="1325563"/>
          </a:xfrm>
          <a:prstGeom prst="rect">
            <a:avLst/>
          </a:prstGeom>
        </p:spPr>
        <p:txBody>
          <a:bodyPr/>
          <a:lstStyle/>
          <a:p>
            <a:r>
              <a:rPr lang="el-GR" sz="2800" noProof="1">
                <a:solidFill>
                  <a:schemeClr val="tx2"/>
                </a:solidFill>
              </a:rPr>
              <a:t>Επόμενα βήματα</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Αν θέλετε να μάθετε περισσότερα για την ψηφιακή ενεργειακή μετάβαση και την κυκλικότητα, μπορεί να σας φανούν χρήσιμες οι ακόλουθες πηγές: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2031325"/>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rPr>
              <a:t>Διαβάστε το άρθρο </a:t>
            </a:r>
            <a:r>
              <a:rPr lang="en-US" altLang="ko-KR" i="1" dirty="0">
                <a:solidFill>
                  <a:srgbClr val="373737"/>
                </a:solidFill>
                <a:ea typeface="맑은 고딕"/>
                <a:hlinkClick r:id="rId3"/>
              </a:rPr>
              <a:t>«Εξερεύνηση της συνέργειας των ανανεώσιμων πηγών ενέργειας στο πλαίσιο της κυκλικής οικονομίας»...</a:t>
            </a:r>
            <a:endParaRPr lang="ko-KR" altLang="en-US"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589297"/>
            <a:ext cx="2364667" cy="2308324"/>
          </a:xfrm>
          <a:prstGeom prst="rect">
            <a:avLst/>
          </a:prstGeom>
          <a:noFill/>
        </p:spPr>
        <p:txBody>
          <a:bodyPr wrap="square" lIns="91440" tIns="45720" rIns="91440" bIns="45720" rtlCol="0" anchor="t" anchorCtr="0">
            <a:spAutoFit/>
          </a:bodyPr>
          <a:lstStyle/>
          <a:p>
            <a:pPr algn="ctr" latinLnBrk="0"/>
            <a:r>
              <a:rPr lang="en-US" altLang="ko-KR" dirty="0">
                <a:solidFill>
                  <a:srgbClr val="373737"/>
                </a:solidFill>
                <a:ea typeface="맑은 고딕"/>
              </a:rPr>
              <a:t>Διαβάστε </a:t>
            </a:r>
            <a:r>
              <a:rPr lang="en-US" i="1" dirty="0">
                <a:solidFill>
                  <a:srgbClr val="373737"/>
                </a:solidFill>
                <a:ea typeface="맑은 고딕"/>
                <a:hlinkClick r:id="rId4"/>
              </a:rPr>
              <a:t>«Από την ανάλυση κύκλου ζωής (LCA) στον κυκλικό σχεδιασμό: Μια συγκριτική μελέτη ψηφιακών εργαλείων για το δομημένο περιβάλλον»</a:t>
            </a:r>
            <a:endParaRPr lang="ko-KR" altLang="en-US" i="1"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89297"/>
            <a:ext cx="2338969" cy="2308324"/>
          </a:xfrm>
          <a:prstGeom prst="rect">
            <a:avLst/>
          </a:prstGeom>
          <a:noFill/>
        </p:spPr>
        <p:txBody>
          <a:bodyPr wrap="square" rtlCol="0" anchor="t" anchorCtr="0">
            <a:spAutoFit/>
          </a:bodyPr>
          <a:lstStyle/>
          <a:p>
            <a:pPr algn="ctr" latinLnBrk="0"/>
            <a:r>
              <a:rPr lang="en-GB" noProof="0" dirty="0">
                <a:solidFill>
                  <a:srgbClr val="373737"/>
                </a:solidFill>
              </a:rPr>
              <a:t>Διαβάστε </a:t>
            </a:r>
            <a:r>
              <a:rPr lang="en-GB" i="1" noProof="0" dirty="0">
                <a:solidFill>
                  <a:srgbClr val="373737"/>
                </a:solidFill>
                <a:hlinkClick r:id="rId5"/>
              </a:rPr>
              <a:t>«Η κυκλικότητα ως κινητήρια δύναμη της ενεργειακής μετάβασης στις δημόσιες μεταφορές – μια ματιά στο μέλλον</a:t>
            </a:r>
            <a:r>
              <a:rPr lang="en-GB" i="1" noProof="0" dirty="0">
                <a:solidFill>
                  <a:srgbClr val="373737"/>
                </a:solidFill>
              </a:rPr>
              <a:t>». </a:t>
            </a:r>
            <a:endParaRPr lang="en-GB" noProof="0"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71393" y="2063163"/>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200329"/>
          </a:xfrm>
          <a:prstGeom prst="rect">
            <a:avLst/>
          </a:prstGeom>
          <a:noFill/>
        </p:spPr>
        <p:txBody>
          <a:bodyPr wrap="square" rtlCol="0" anchor="t" anchorCtr="0">
            <a:spAutoFit/>
          </a:bodyPr>
          <a:lstStyle/>
          <a:p>
            <a:pPr algn="ctr"/>
            <a:r>
              <a:rPr lang="en-US" altLang="ko-KR" dirty="0">
                <a:solidFill>
                  <a:srgbClr val="373737"/>
                </a:solidFill>
                <a:hlinkClick r:id="rId6"/>
              </a:rPr>
              <a:t>Μάθετε περισσότερα για τα εκπαιδευτικά υλικά του έργου Every1.</a:t>
            </a:r>
            <a:endParaRPr lang="ko-KR" altLang="en-US" dirty="0">
              <a:solidFill>
                <a:srgbClr val="373737"/>
              </a:solidFill>
            </a:endParaRPr>
          </a:p>
        </p:txBody>
      </p:sp>
    </p:spTree>
    <p:extLst>
      <p:ext uri="{BB962C8B-B14F-4D97-AF65-F5344CB8AC3E}">
        <p14:creationId xmlns:p14="http://schemas.microsoft.com/office/powerpoint/2010/main" val="43130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75999A-CF5A-92DA-FB23-34E8AE93CF71}"/>
              </a:ext>
            </a:extLst>
          </p:cNvPr>
          <p:cNvSpPr>
            <a:spLocks noGrp="1"/>
          </p:cNvSpPr>
          <p:nvPr>
            <p:ph type="title" idx="4294967295"/>
          </p:nvPr>
        </p:nvSpPr>
        <p:spPr>
          <a:xfrm>
            <a:off x="152400" y="629203"/>
            <a:ext cx="3290789" cy="1325563"/>
          </a:xfrm>
          <a:prstGeom prst="rect">
            <a:avLst/>
          </a:prstGeom>
        </p:spPr>
        <p:txBody>
          <a:bodyPr/>
          <a:lstStyle/>
          <a:p>
            <a:r>
              <a:rPr lang="el-GR" sz="3200" noProof="1">
                <a:solidFill>
                  <a:schemeClr val="bg1"/>
                </a:solidFill>
              </a:rPr>
              <a:t>Ευχαριστίες 1</a:t>
            </a:r>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186309"/>
          </a:xfrm>
          <a:prstGeom prst="rect">
            <a:avLst/>
          </a:prstGeom>
          <a:noFill/>
        </p:spPr>
        <p:txBody>
          <a:bodyPr wrap="square" lIns="91440" tIns="45720" rIns="91440" bIns="45720" rtlCol="0" anchor="t">
            <a:spAutoFit/>
          </a:bodyPr>
          <a:lstStyle/>
          <a:p>
            <a:pPr latinLnBrk="0"/>
            <a:r>
              <a:rPr lang="en-GB" dirty="0"/>
              <a:t>Αυτή η παρουσίαση με τίτλο </a:t>
            </a:r>
            <a:r>
              <a:rPr lang="en-GB" i="1" dirty="0"/>
              <a:t>«</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Κυκλικότητ</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α και η ψηφιακή ενεργειακή μετάβαση</a:t>
            </a:r>
            <a:r>
              <a:rPr lang="en-GB" i="1" dirty="0"/>
              <a:t>» (Κυκλικότητα και ψηφιακή ενεργειακή μετάβαση) </a:t>
            </a:r>
            <a:r>
              <a:rPr lang="en-GB" dirty="0"/>
              <a:t>δημιουργήθηκε από το έργο Every1 και διαθέτει άδεια </a:t>
            </a:r>
            <a:r>
              <a:rPr lang="en-GB" dirty="0">
                <a:hlinkClick r:id="rId3"/>
              </a:rPr>
              <a:t>CC BY-SA 4.0</a:t>
            </a:r>
            <a:r>
              <a:rPr lang="en-GB" dirty="0"/>
              <a:t>, εκτός αν ορίζεται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i="1" dirty="0">
                <a:solidFill>
                  <a:schemeClr val="dk1"/>
                </a:solidFill>
                <a:ea typeface="Public Sans"/>
                <a:cs typeface="Public Sans"/>
                <a:sym typeface="Public Sans"/>
                <a:hlinkClick r:id="rId4"/>
              </a:rPr>
              <a:t>Circular </a:t>
            </a:r>
            <a:r>
              <a:rPr lang="en-US" dirty="0">
                <a:solidFill>
                  <a:schemeClr val="dk1"/>
                </a:solidFill>
                <a:ea typeface="Public Sans"/>
                <a:cs typeface="Public Sans"/>
                <a:sym typeface="Public Sans"/>
              </a:rPr>
              <a:t>από </a:t>
            </a:r>
            <a:r>
              <a:rPr lang="en-US" dirty="0" err="1">
                <a:solidFill>
                  <a:schemeClr val="dk1"/>
                </a:solidFill>
                <a:ea typeface="Public Sans"/>
                <a:cs typeface="Public Sans"/>
                <a:sym typeface="Public Sans"/>
              </a:rPr>
              <a:t>@ondasderuido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hlinkClick r:id="rId6"/>
              </a:rPr>
              <a:t>Circular lights </a:t>
            </a:r>
            <a:r>
              <a:rPr lang="en-US" dirty="0">
                <a:solidFill>
                  <a:schemeClr val="dk1"/>
                </a:solidFill>
                <a:ea typeface="Public Sans"/>
                <a:cs typeface="Public Sans"/>
                <a:sym typeface="Public Sans"/>
              </a:rPr>
              <a:t>από τον Hugh Bell με άδεια </a:t>
            </a:r>
            <a:r>
              <a:rPr lang="en-US" dirty="0">
                <a:solidFill>
                  <a:schemeClr val="dk1"/>
                </a:solidFill>
                <a:ea typeface="Public Sans"/>
                <a:cs typeface="Public Sans"/>
                <a:sym typeface="Public Sans"/>
                <a:hlinkClick r:id="rId7"/>
              </a:rPr>
              <a:t>CC BY-NC 2.0</a:t>
            </a:r>
            <a:r>
              <a:rPr lang="en-US" dirty="0">
                <a:solidFill>
                  <a:schemeClr val="dk1"/>
                </a:solidFill>
                <a:ea typeface="Public Sans"/>
                <a:cs typeface="Public Sans"/>
                <a:sym typeface="Public Sans"/>
              </a:rPr>
              <a:t>.</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1: </a:t>
            </a:r>
            <a:r>
              <a:rPr lang="en-US" dirty="0">
                <a:solidFill>
                  <a:schemeClr val="dk1"/>
                </a:solidFill>
                <a:ea typeface="Public Sans"/>
                <a:cs typeface="Public Sans"/>
                <a:sym typeface="Public Sans"/>
                <a:hlinkClick r:id="rId8"/>
              </a:rPr>
              <a:t>Reduce Reuse Recycle </a:t>
            </a:r>
            <a:r>
              <a:rPr lang="en-US" dirty="0">
                <a:solidFill>
                  <a:schemeClr val="dk1"/>
                </a:solidFill>
                <a:ea typeface="Public Sans"/>
                <a:cs typeface="Public Sans"/>
                <a:sym typeface="Public Sans"/>
              </a:rPr>
              <a:t>του Steve Snodgrass με άδεια </a:t>
            </a:r>
            <a:r>
              <a:rPr lang="en-US" dirty="0">
                <a:solidFill>
                  <a:schemeClr val="dk1"/>
                </a:solidFill>
                <a:ea typeface="Public Sans"/>
                <a:cs typeface="Public Sans"/>
                <a:sym typeface="Public Sans"/>
                <a:hlinkClick r:id="rId9"/>
              </a:rPr>
              <a:t>CC BY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Ερώτηση 2: </a:t>
            </a:r>
            <a:r>
              <a:rPr lang="en-US" sz="1800" dirty="0">
                <a:solidFill>
                  <a:schemeClr val="dk1"/>
                </a:solidFill>
                <a:ea typeface="Public Sans"/>
                <a:cs typeface="Public Sans"/>
                <a:sym typeface="Public Sans"/>
                <a:hlinkClick r:id="rId10"/>
              </a:rPr>
              <a:t>Circular Patterns </a:t>
            </a:r>
            <a:r>
              <a:rPr lang="en-US" sz="1800" dirty="0">
                <a:solidFill>
                  <a:schemeClr val="dk1"/>
                </a:solidFill>
                <a:ea typeface="Public Sans"/>
                <a:cs typeface="Public Sans"/>
                <a:sym typeface="Public Sans"/>
              </a:rPr>
              <a:t>του Henry Burrows με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3: </a:t>
            </a:r>
            <a:r>
              <a:rPr lang="en-US" dirty="0">
                <a:solidFill>
                  <a:schemeClr val="dk1"/>
                </a:solidFill>
                <a:ea typeface="Public Sans"/>
                <a:cs typeface="Public Sans"/>
                <a:sym typeface="Public Sans"/>
                <a:hlinkClick r:id="rId11"/>
              </a:rPr>
              <a:t>data </a:t>
            </a:r>
            <a:r>
              <a:rPr lang="en-US" dirty="0">
                <a:solidFill>
                  <a:schemeClr val="dk1"/>
                </a:solidFill>
                <a:ea typeface="Public Sans"/>
                <a:cs typeface="Public Sans"/>
                <a:sym typeface="Public Sans"/>
              </a:rPr>
              <a:t>από τον Arismendy Polanco με άδεια </a:t>
            </a:r>
            <a:r>
              <a:rPr lang="en-US" dirty="0">
                <a:solidFill>
                  <a:schemeClr val="dk1"/>
                </a:solidFill>
                <a:ea typeface="Public Sans"/>
                <a:cs typeface="Public Sans"/>
                <a:sym typeface="Public Sans"/>
                <a:hlinkClick r:id="rId12"/>
              </a:rPr>
              <a:t>Public Domain Mark 1.0 Universal</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Ερώτηση 4: </a:t>
            </a:r>
            <a:r>
              <a:rPr lang="en-US" sz="1800" dirty="0">
                <a:solidFill>
                  <a:schemeClr val="dk1"/>
                </a:solidFill>
                <a:ea typeface="Public Sans"/>
                <a:cs typeface="Public Sans"/>
                <a:sym typeface="Public Sans"/>
                <a:hlinkClick r:id="rId13"/>
              </a:rPr>
              <a:t>Digital City </a:t>
            </a:r>
            <a:r>
              <a:rPr lang="en-US" sz="1800" dirty="0">
                <a:solidFill>
                  <a:schemeClr val="dk1"/>
                </a:solidFill>
                <a:ea typeface="Public Sans"/>
                <a:cs typeface="Public Sans"/>
                <a:sym typeface="Public Sans"/>
              </a:rPr>
              <a:t>από τον scratch-media με άδεια </a:t>
            </a:r>
            <a:r>
              <a:rPr lang="en-US" sz="1800" dirty="0">
                <a:solidFill>
                  <a:schemeClr val="dk1"/>
                </a:solidFill>
                <a:ea typeface="Public Sans"/>
                <a:cs typeface="Public Sans"/>
                <a:sym typeface="Public Sans"/>
                <a:hlinkClick r:id="rId14"/>
              </a:rPr>
              <a:t>CC BY-NC-ND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5: </a:t>
            </a:r>
            <a:r>
              <a:rPr lang="en-US" dirty="0">
                <a:solidFill>
                  <a:schemeClr val="dk1"/>
                </a:solidFill>
                <a:ea typeface="Public Sans"/>
                <a:cs typeface="Public Sans"/>
                <a:sym typeface="Public Sans"/>
                <a:hlinkClick r:id="rId15"/>
              </a:rPr>
              <a:t>Ένα ψηλό κτίριο με πολλά παράθυρα και το Bosco </a:t>
            </a:r>
            <a:r>
              <a:rPr lang="en-US" dirty="0" err="1">
                <a:solidFill>
                  <a:schemeClr val="dk1"/>
                </a:solidFill>
                <a:ea typeface="Public Sans"/>
                <a:cs typeface="Public Sans"/>
                <a:sym typeface="Public Sans"/>
                <a:hlinkClick r:id="rId15"/>
              </a:rPr>
              <a:t>Verticale </a:t>
            </a:r>
            <a:r>
              <a:rPr lang="en-US" dirty="0">
                <a:solidFill>
                  <a:schemeClr val="dk1"/>
                </a:solidFill>
                <a:ea typeface="Public Sans"/>
                <a:cs typeface="Public Sans"/>
                <a:sym typeface="Public Sans"/>
                <a:hlinkClick r:id="rId15"/>
              </a:rPr>
              <a:t>στο βάθος, </a:t>
            </a:r>
            <a:r>
              <a:rPr lang="en-US" dirty="0">
                <a:solidFill>
                  <a:schemeClr val="dk1"/>
                </a:solidFill>
                <a:ea typeface="Public Sans"/>
                <a:cs typeface="Public Sans"/>
                <a:sym typeface="Public Sans"/>
              </a:rPr>
              <a:t>από τον José </a:t>
            </a:r>
            <a:r>
              <a:rPr lang="en-US" dirty="0" err="1">
                <a:solidFill>
                  <a:schemeClr val="dk1"/>
                </a:solidFill>
                <a:ea typeface="Public Sans"/>
                <a:cs typeface="Public Sans"/>
                <a:sym typeface="Public Sans"/>
              </a:rPr>
              <a:t>Jóvena </a:t>
            </a:r>
            <a:r>
              <a:rPr lang="en-US" dirty="0">
                <a:solidFill>
                  <a:schemeClr val="dk1"/>
                </a:solidFill>
                <a:ea typeface="Public Sans"/>
                <a:cs typeface="Public Sans"/>
                <a:sym typeface="Public Sans"/>
              </a:rPr>
              <a:t>με </a:t>
            </a:r>
            <a:r>
              <a:rPr lang="en-US" dirty="0">
                <a:solidFill>
                  <a:schemeClr val="dk1"/>
                </a:solidFill>
                <a:ea typeface="Public Sans"/>
                <a:cs typeface="Public Sans"/>
                <a:sym typeface="Public Sans"/>
                <a:hlinkClick r:id="rId16"/>
              </a:rPr>
              <a:t>άδεια 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Ερώτηση 6: </a:t>
            </a:r>
            <a:r>
              <a:rPr lang="en-US" dirty="0">
                <a:solidFill>
                  <a:schemeClr val="dk1"/>
                </a:solidFill>
                <a:ea typeface="Public Sans"/>
                <a:cs typeface="Public Sans"/>
                <a:sym typeface="Public Sans"/>
                <a:hlinkClick r:id="rId17"/>
              </a:rPr>
              <a:t>Το Recycling </a:t>
            </a:r>
            <a:r>
              <a:rPr lang="en-US" dirty="0">
                <a:solidFill>
                  <a:schemeClr val="dk1"/>
                </a:solidFill>
                <a:ea typeface="Public Sans"/>
                <a:cs typeface="Public Sans"/>
                <a:sym typeface="Public Sans"/>
              </a:rPr>
              <a:t>του Andy Arthur διαθέτει άδεια </a:t>
            </a:r>
            <a:r>
              <a:rPr lang="en-US" dirty="0">
                <a:solidFill>
                  <a:schemeClr val="dk1"/>
                </a:solidFill>
                <a:ea typeface="Public Sans"/>
                <a:cs typeface="Public Sans"/>
                <a:sym typeface="Public Sans"/>
                <a:hlinkClick r:id="rId9"/>
              </a:rPr>
              <a:t>CC BY 2.0.</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err="1">
                <a:solidFill>
                  <a:schemeClr val="dk1"/>
                </a:solidFill>
                <a:ea typeface="Public Sans"/>
                <a:cs typeface="Public Sans"/>
                <a:sym typeface="Public Sans"/>
              </a:rPr>
              <a:t>Ερώτηση</a:t>
            </a:r>
            <a:r>
              <a:rPr lang="en-US" dirty="0">
                <a:solidFill>
                  <a:schemeClr val="dk1"/>
                </a:solidFill>
                <a:ea typeface="Public Sans"/>
                <a:cs typeface="Public Sans"/>
                <a:sym typeface="Public Sans"/>
              </a:rPr>
              <a:t> 7. Η εικόνα </a:t>
            </a:r>
            <a:r>
              <a:rPr lang="en-US" dirty="0">
                <a:solidFill>
                  <a:schemeClr val="dk1"/>
                </a:solidFill>
                <a:ea typeface="Public Sans"/>
                <a:cs typeface="Public Sans"/>
                <a:sym typeface="Public Sans"/>
                <a:hlinkClick r:id="rId18"/>
              </a:rPr>
              <a:t>«Data-Analytics» </a:t>
            </a:r>
            <a:r>
              <a:rPr lang="en-US" dirty="0">
                <a:solidFill>
                  <a:schemeClr val="dk1"/>
                </a:solidFill>
                <a:ea typeface="Public Sans"/>
                <a:cs typeface="Public Sans"/>
                <a:sym typeface="Public Sans"/>
              </a:rPr>
              <a:t>του </a:t>
            </a:r>
            <a:r>
              <a:rPr lang="en-US" dirty="0" err="1">
                <a:solidFill>
                  <a:schemeClr val="dk1"/>
                </a:solidFill>
                <a:ea typeface="Public Sans"/>
                <a:cs typeface="Public Sans"/>
                <a:sym typeface="Public Sans"/>
              </a:rPr>
              <a:t>Learntek </a:t>
            </a:r>
            <a:r>
              <a:rPr lang="en-US" dirty="0">
                <a:solidFill>
                  <a:schemeClr val="dk1"/>
                </a:solidFill>
                <a:ea typeface="Public Sans"/>
                <a:cs typeface="Public Sans"/>
                <a:sym typeface="Public Sans"/>
              </a:rPr>
              <a:t>έχει άδεια </a:t>
            </a:r>
            <a:r>
              <a:rPr lang="en-US" dirty="0">
                <a:solidFill>
                  <a:schemeClr val="dk1"/>
                </a:solidFill>
                <a:ea typeface="Public Sans"/>
                <a:cs typeface="Public Sans"/>
                <a:sym typeface="Public Sans"/>
                <a:hlinkClick r:id="rId19"/>
              </a:rPr>
              <a:t>CC0 1.0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Ερώτηση 8: </a:t>
            </a:r>
            <a:r>
              <a:rPr lang="en-US" sz="1800" dirty="0">
                <a:solidFill>
                  <a:schemeClr val="dk1"/>
                </a:solidFill>
                <a:ea typeface="Public Sans"/>
                <a:cs typeface="Public Sans"/>
                <a:sym typeface="Public Sans"/>
                <a:hlinkClick r:id="rId20"/>
              </a:rPr>
              <a:t>Το blockchains </a:t>
            </a:r>
            <a:r>
              <a:rPr lang="en-US" sz="1800" dirty="0">
                <a:solidFill>
                  <a:schemeClr val="dk1"/>
                </a:solidFill>
                <a:ea typeface="Public Sans"/>
                <a:cs typeface="Public Sans"/>
                <a:sym typeface="Public Sans"/>
              </a:rPr>
              <a:t>του Mario A.P. διαθέτει άδεια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Ερώτηση 9:</a:t>
            </a:r>
            <a:r>
              <a:rPr lang="en-US" dirty="0">
                <a:solidFill>
                  <a:schemeClr val="dk1"/>
                </a:solidFill>
                <a:ea typeface="Public Sans"/>
                <a:cs typeface="Public Sans"/>
                <a:sym typeface="Public Sans"/>
                <a:hlinkClick r:id="rId21"/>
              </a:rPr>
              <a:t> Άτομο που φυτεύει σε κρεμαστές γλάστρες </a:t>
            </a:r>
            <a:r>
              <a:rPr lang="en-US" dirty="0">
                <a:solidFill>
                  <a:schemeClr val="dk1"/>
                </a:solidFill>
                <a:ea typeface="Public Sans"/>
                <a:cs typeface="Public Sans"/>
                <a:sym typeface="Public Sans"/>
              </a:rPr>
              <a:t>από τον Daniel Funes Fuentes με </a:t>
            </a:r>
            <a:r>
              <a:rPr lang="en-US" dirty="0">
                <a:solidFill>
                  <a:schemeClr val="dk1"/>
                </a:solidFill>
                <a:ea typeface="Public Sans"/>
                <a:cs typeface="Public Sans"/>
                <a:sym typeface="Public Sans"/>
                <a:hlinkClick r:id="rId16"/>
              </a:rPr>
              <a:t>άδεια Unsplash</a:t>
            </a:r>
            <a:r>
              <a:rPr lang="en-US" dirty="0">
                <a:solidFill>
                  <a:schemeClr val="dk1"/>
                </a:solidFill>
                <a:ea typeface="Public Sans"/>
                <a:cs typeface="Public Sans"/>
                <a:sym typeface="Public Sans"/>
              </a:rPr>
              <a:t>. </a:t>
            </a:r>
            <a:endParaRPr lang="en-GB" dirty="0"/>
          </a:p>
        </p:txBody>
      </p:sp>
    </p:spTree>
    <p:extLst>
      <p:ext uri="{BB962C8B-B14F-4D97-AF65-F5344CB8AC3E}">
        <p14:creationId xmlns:p14="http://schemas.microsoft.com/office/powerpoint/2010/main" val="350661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543390" y="659695"/>
            <a:ext cx="718823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Η εξερεύνησή μας σχετικά με την κυκλικότητα είναι δομημένη σε εννέα ερωτήσεις. Αφιερώστε λίγο χρόνο για να σκεφτείτε κάθε ερώτηση, προτού προχωρήσετε στην επόμενη διαφάνεια. </a:t>
            </a:r>
          </a:p>
          <a:p>
            <a:pPr latinLnBrk="0"/>
            <a:endParaRPr lang="en-GB" sz="3200" noProof="0" dirty="0">
              <a:solidFill>
                <a:srgbClr val="2B2C30"/>
              </a:solidFill>
              <a:sym typeface="Public Sans"/>
            </a:endParaRPr>
          </a:p>
          <a:p>
            <a:pPr latinLnBrk="0"/>
            <a:r>
              <a:rPr lang="en-GB" sz="3200" dirty="0">
                <a:solidFill>
                  <a:srgbClr val="2B2C30"/>
                </a:solidFill>
                <a:sym typeface="Public Sans"/>
              </a:rPr>
              <a:t>Μπορείτε να επεξεργαστείτε κάθε ερώτηση με τη σειρά. Εναλλακτικά, μπορείτε να επιλέξετε μια συγκεκριμένη ερώτηση που θέλετε να εξερευνήσετε πρώτα μέσω του μενού. </a:t>
            </a:r>
            <a:endParaRPr lang="en-GB" sz="3200" noProof="0" dirty="0"/>
          </a:p>
        </p:txBody>
      </p:sp>
      <p:pic>
        <p:nvPicPr>
          <p:cNvPr id="4" name="Picture 3">
            <a:extLst>
              <a:ext uri="{FF2B5EF4-FFF2-40B4-BE49-F238E27FC236}">
                <a16:creationId xmlns:a16="http://schemas.microsoft.com/office/drawing/2014/main" id="{F068A32B-C87F-B35A-1095-55F4C8E79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5" name="Title 4">
            <a:extLst>
              <a:ext uri="{FF2B5EF4-FFF2-40B4-BE49-F238E27FC236}">
                <a16:creationId xmlns:a16="http://schemas.microsoft.com/office/drawing/2014/main" id="{74E7C64A-DCEF-98AB-42C2-DDD9059C2FC2}"/>
              </a:ext>
            </a:extLst>
          </p:cNvPr>
          <p:cNvSpPr txBox="1">
            <a:spLocks noGrp="1"/>
          </p:cNvSpPr>
          <p:nvPr>
            <p:ph type="title" idx="4294967295"/>
          </p:nvPr>
        </p:nvSpPr>
        <p:spPr>
          <a:xfrm>
            <a:off x="289981" y="628233"/>
            <a:ext cx="347453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1">
                <a:ln>
                  <a:noFill/>
                </a:ln>
                <a:solidFill>
                  <a:schemeClr val="bg1"/>
                </a:solidFill>
                <a:effectLst/>
                <a:uLnTx/>
                <a:uFillTx/>
                <a:latin typeface="+mn-lt"/>
                <a:ea typeface="+mn-ea"/>
                <a:cs typeface="+mn-cs"/>
              </a:rPr>
              <a:t>Η κυκλικότητα σε 9 ερωτήσεις</a:t>
            </a:r>
            <a:endParaRPr kumimoji="0" lang="el-GR" sz="3200" b="0" i="0" u="none" strike="noStrike" kern="1200" cap="none" spc="0" normalizeH="0" baseline="0" noProof="1">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3219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5404-BA7E-0448-B30E-786DDE1991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F53919-07E3-A073-6B93-029FA4FF8CD7}"/>
              </a:ext>
            </a:extLst>
          </p:cNvPr>
          <p:cNvSpPr txBox="1"/>
          <p:nvPr/>
        </p:nvSpPr>
        <p:spPr>
          <a:xfrm>
            <a:off x="4258848" y="596486"/>
            <a:ext cx="7628351" cy="4524315"/>
          </a:xfrm>
          <a:prstGeom prst="rect">
            <a:avLst/>
          </a:prstGeom>
          <a:noFill/>
        </p:spPr>
        <p:txBody>
          <a:bodyPr wrap="square" lIns="91440" tIns="45720" rIns="91440" bIns="45720" rtlCol="0" anchor="t">
            <a:spAutoFit/>
          </a:bodyPr>
          <a:lstStyle/>
          <a:p>
            <a:pPr latinLnBrk="0"/>
            <a:r>
              <a:rPr lang="en-US" dirty="0">
                <a:solidFill>
                  <a:schemeClr val="dk1"/>
                </a:solidFill>
                <a:ea typeface="Public Sans"/>
                <a:cs typeface="Public Sans"/>
                <a:sym typeface="Public Sans"/>
              </a:rPr>
              <a:t>Για την προετοιμασία αυτής της παρουσίασης χρησιμοποιήθηκαν οι ακόλουθοι πόροι: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(Ιούνιος 2024) </a:t>
            </a:r>
            <a:r>
              <a:rPr lang="en-US" i="1" dirty="0">
                <a:solidFill>
                  <a:schemeClr val="dk1"/>
                </a:solidFill>
                <a:ea typeface="Public Sans"/>
                <a:cs typeface="Public Sans"/>
                <a:sym typeface="Public Sans"/>
              </a:rPr>
              <a:t>Στρατηγικές κυκλικότητας και βιώσιμη διαχείριση πόρων για τη διασφάλιση της μετάβασης στην καθαρή ενέργεια.</a:t>
            </a:r>
            <a:r>
              <a:rPr lang="en-US" dirty="0">
                <a:solidFill>
                  <a:schemeClr val="dk1"/>
                </a:solidFill>
                <a:ea typeface="Public Sans"/>
                <a:cs typeface="Public Sans"/>
                <a:sym typeface="Public Sans"/>
              </a:rPr>
              <a:t> Ινστιτούτο Ευρωπαϊκής Περιβαλλοντικής Πολιτικής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Για μια κυκλική ενεργειακή μετάβαση: Σχέδιο δράσης για τη βιομηχανία, τους υπεύθυνους χάραξης πολιτικής και τους επενδυτές.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C7AEBF70-853B-1EE7-4CB0-96CC741A9C71}"/>
              </a:ext>
            </a:extLst>
          </p:cNvPr>
          <p:cNvSpPr>
            <a:spLocks noGrp="1"/>
          </p:cNvSpPr>
          <p:nvPr>
            <p:ph type="title" idx="4294967295"/>
          </p:nvPr>
        </p:nvSpPr>
        <p:spPr>
          <a:xfrm>
            <a:off x="198120" y="596486"/>
            <a:ext cx="10515600" cy="1325563"/>
          </a:xfrm>
          <a:prstGeom prst="rect">
            <a:avLst/>
          </a:prstGeom>
        </p:spPr>
        <p:txBody>
          <a:bodyPr/>
          <a:lstStyle/>
          <a:p>
            <a:r>
              <a:rPr lang="el-GR" sz="3200" kern="1200" noProof="1">
                <a:solidFill>
                  <a:srgbClr val="FFFFFF"/>
                </a:solidFill>
                <a:effectLst/>
                <a:latin typeface="Calibri" panose="020F0502020204030204" pitchFamily="34" charset="0"/>
                <a:ea typeface="+mj-ea"/>
                <a:cs typeface="+mj-cs"/>
              </a:rPr>
              <a:t>Ευχαριστίες 2</a:t>
            </a:r>
            <a:endParaRPr lang="el-GR" noProof="1"/>
          </a:p>
        </p:txBody>
      </p:sp>
    </p:spTree>
    <p:extLst>
      <p:ext uri="{BB962C8B-B14F-4D97-AF65-F5344CB8AC3E}">
        <p14:creationId xmlns:p14="http://schemas.microsoft.com/office/powerpoint/2010/main" val="212973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F57D-BB7C-BA8B-5EBF-96BF5A6CBCBD}"/>
              </a:ext>
            </a:extLst>
          </p:cNvPr>
          <p:cNvSpPr>
            <a:spLocks noGrp="1"/>
          </p:cNvSpPr>
          <p:nvPr>
            <p:ph type="title" idx="4294967295"/>
          </p:nvPr>
        </p:nvSpPr>
        <p:spPr>
          <a:xfrm>
            <a:off x="3947160" y="3085465"/>
            <a:ext cx="4065270" cy="1325563"/>
          </a:xfrm>
          <a:prstGeom prst="rect">
            <a:avLst/>
          </a:prstGeom>
        </p:spPr>
        <p:txBody>
          <a:bodyPr/>
          <a:lstStyle/>
          <a:p>
            <a:r>
              <a:rPr lang="el-GR" sz="6000" noProof="1">
                <a:solidFill>
                  <a:schemeClr val="bg1"/>
                </a:solidFill>
              </a:rPr>
              <a:t>Ευχαριστώ!</a:t>
            </a:r>
          </a:p>
        </p:txBody>
      </p:sp>
    </p:spTree>
    <p:extLst>
      <p:ext uri="{BB962C8B-B14F-4D97-AF65-F5344CB8AC3E}">
        <p14:creationId xmlns:p14="http://schemas.microsoft.com/office/powerpoint/2010/main" val="284003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C6365-AC8F-EEA3-3FFE-BEAE5378AE21}"/>
              </a:ext>
            </a:extLst>
          </p:cNvPr>
          <p:cNvSpPr>
            <a:spLocks noGrp="1"/>
          </p:cNvSpPr>
          <p:nvPr>
            <p:ph type="title" idx="4294967295"/>
          </p:nvPr>
        </p:nvSpPr>
        <p:spPr>
          <a:xfrm>
            <a:off x="552450" y="662305"/>
            <a:ext cx="1100709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Εννέα ερωτήσεις σχετικά με την ψηφιοποίηση και την κυκλικότητα στον τομέα της ενέργειας </a:t>
            </a:r>
            <a:endParaRPr lang="el-GR" noProof="1">
              <a:effectLst/>
            </a:endParaRPr>
          </a:p>
          <a:p>
            <a:endParaRPr lang="el-G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Τι είναι η κυκλική οικονομία και πώς εφαρμόζεται στον τομέα της ενέργειας;</a:t>
            </a:r>
          </a:p>
          <a:p>
            <a:pPr marL="342900" indent="-342900" latinLnBrk="0">
              <a:buFont typeface="+mj-lt"/>
              <a:buAutoNum type="arabicPeriod"/>
            </a:pPr>
            <a:r>
              <a:rPr lang="en-GB" sz="2400" noProof="0" dirty="0">
                <a:ea typeface="Public Sans"/>
                <a:cs typeface="Public Sans"/>
                <a:sym typeface="Public Sans"/>
              </a:rPr>
              <a:t>Πώς υποστηρίζει η Ευρωπαϊκή Ένωση την κυκλικότητα στον ενεργειακό τομέα;</a:t>
            </a:r>
          </a:p>
          <a:p>
            <a:pPr marL="342900" indent="-342900" latinLnBrk="0">
              <a:buFont typeface="+mj-lt"/>
              <a:buAutoNum type="arabicPeriod"/>
            </a:pPr>
            <a:r>
              <a:rPr lang="en-GB" sz="2400" noProof="0" dirty="0">
                <a:ea typeface="Public Sans"/>
                <a:cs typeface="Public Sans"/>
                <a:sym typeface="Public Sans"/>
              </a:rPr>
              <a:t>Πώς μετασχηματίζει η ψηφιοποίηση τον ενεργειακό τομέα;</a:t>
            </a:r>
          </a:p>
          <a:p>
            <a:pPr marL="342900" indent="-342900" latinLnBrk="0">
              <a:buFont typeface="+mj-lt"/>
              <a:buAutoNum type="arabicPeriod"/>
            </a:pPr>
            <a:r>
              <a:rPr lang="en-GB" sz="2400" noProof="0" dirty="0">
                <a:ea typeface="Public Sans"/>
                <a:cs typeface="Public Sans"/>
                <a:sym typeface="Public Sans"/>
              </a:rPr>
              <a:t>Πώς συνεργάζονται η κυκλικότητα και η ψηφιοποίηση για την επίτευξη ενός βιώσιμου μέλλοντος;</a:t>
            </a:r>
          </a:p>
          <a:p>
            <a:pPr marL="342900" indent="-342900" latinLnBrk="0">
              <a:buFont typeface="+mj-lt"/>
              <a:buAutoNum type="arabicPeriod"/>
            </a:pPr>
            <a:r>
              <a:rPr lang="en-GB" sz="2400" dirty="0">
                <a:ea typeface="Public Sans"/>
                <a:cs typeface="Public Sans"/>
                <a:sym typeface="Public Sans"/>
              </a:rPr>
              <a:t>Πώς μπορούν να εφαρμοστούν οι αρχές της κυκλικής οικονομίας για τη μεγιστοποίηση της αποδοτικότητας των πόρων στον ενεργειακό τομέα;</a:t>
            </a:r>
          </a:p>
          <a:p>
            <a:pPr marL="342900" indent="-342900" latinLnBrk="0">
              <a:buFont typeface="+mj-lt"/>
              <a:buAutoNum type="arabicPeriod"/>
            </a:pPr>
            <a:r>
              <a:rPr lang="en-GB" sz="2400" dirty="0">
                <a:ea typeface="Public Sans"/>
                <a:cs typeface="Public Sans"/>
                <a:sym typeface="Public Sans"/>
              </a:rPr>
              <a:t>Πώς μπορεί η κυκλικότητα να εφαρμοστεί στις ανανεώσιμες πηγές ενέργειας και στις τεχνολογίες αποθήκευσης ενέργειας;</a:t>
            </a:r>
          </a:p>
          <a:p>
            <a:pPr marL="342900" indent="-342900" latinLnBrk="0">
              <a:buFont typeface="+mj-lt"/>
              <a:buAutoNum type="arabicPeriod"/>
            </a:pPr>
            <a:r>
              <a:rPr lang="en-GB" sz="2400" dirty="0">
                <a:ea typeface="Public Sans"/>
                <a:cs typeface="Public Sans"/>
                <a:sym typeface="Public Sans"/>
              </a:rPr>
              <a:t>Πώς μετασχηματίζουν οι ψηφιακές τεχνολογίες τον ενεργειακό τομέα;</a:t>
            </a:r>
          </a:p>
          <a:p>
            <a:pPr marL="342900" indent="-342900" latinLnBrk="0">
              <a:buFont typeface="+mj-lt"/>
              <a:buAutoNum type="arabicPeriod"/>
            </a:pPr>
            <a:r>
              <a:rPr lang="en-GB" sz="2400" dirty="0">
                <a:ea typeface="Public Sans"/>
                <a:cs typeface="Public Sans"/>
                <a:sym typeface="Public Sans"/>
              </a:rPr>
              <a:t>Πώς μπορεί η τεχνολογία blockchain να ωφελήσει τον ενεργειακό τομέα;</a:t>
            </a:r>
          </a:p>
          <a:p>
            <a:pPr marL="342900" indent="-342900" latinLnBrk="0">
              <a:buFont typeface="+mj-lt"/>
              <a:buAutoNum type="arabicPeriod"/>
            </a:pPr>
            <a:r>
              <a:rPr lang="en-GB" sz="2400" dirty="0">
                <a:ea typeface="Public Sans"/>
                <a:cs typeface="Public Sans"/>
                <a:sym typeface="Public Sans"/>
              </a:rPr>
              <a:t>Πώς συνδυάζονται η κυκλικότητα και η ψηφιοποίηση στον ενεργειακό τομέα;</a:t>
            </a:r>
          </a:p>
          <a:p>
            <a:pPr marL="342900" indent="-342900" latinLnBrk="0">
              <a:buFont typeface="+mj-lt"/>
              <a:buAutoNum type="arabicPeriod"/>
            </a:pPr>
            <a:endParaRPr lang="en-GB" sz="2400" dirty="0">
              <a:ea typeface="Public Sans"/>
              <a:cs typeface="Public Sans"/>
              <a:sym typeface="Public Sans"/>
            </a:endParaRPr>
          </a:p>
        </p:txBody>
      </p:sp>
    </p:spTree>
    <p:extLst>
      <p:ext uri="{BB962C8B-B14F-4D97-AF65-F5344CB8AC3E}">
        <p14:creationId xmlns:p14="http://schemas.microsoft.com/office/powerpoint/2010/main" val="35012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6826-8F84-B75A-61D9-AE3CD400DF6E}"/>
              </a:ext>
            </a:extLst>
          </p:cNvPr>
          <p:cNvSpPr>
            <a:spLocks noGrp="1"/>
          </p:cNvSpPr>
          <p:nvPr>
            <p:ph type="title" idx="4294967295"/>
          </p:nvPr>
        </p:nvSpPr>
        <p:spPr>
          <a:xfrm>
            <a:off x="483870" y="719455"/>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Η κυκλική οικονομία </a:t>
            </a:r>
            <a:endParaRPr lang="el-GR" noProof="1">
              <a:effectLst/>
            </a:endParaRPr>
          </a:p>
          <a:p>
            <a:endParaRPr lang="el-G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76823" y="3181611"/>
            <a:ext cx="10509336" cy="1569660"/>
          </a:xfrm>
          <a:prstGeom prst="rect">
            <a:avLst/>
          </a:prstGeom>
          <a:noFill/>
        </p:spPr>
        <p:txBody>
          <a:bodyPr wrap="square" rtlCol="0">
            <a:spAutoFit/>
          </a:bodyPr>
          <a:lstStyle/>
          <a:p>
            <a:pPr algn="ctr" latinLnBrk="0"/>
            <a:r>
              <a:rPr lang="en-US" sz="4800" i="1" dirty="0">
                <a:solidFill>
                  <a:schemeClr val="accent5"/>
                </a:solidFill>
              </a:rPr>
              <a:t>Τι είναι η κυκλική οικονομία και πώς εφαρμόζεται στον τομέα της ενέργειας;</a:t>
            </a:r>
          </a:p>
        </p:txBody>
      </p:sp>
    </p:spTree>
    <p:extLst>
      <p:ext uri="{BB962C8B-B14F-4D97-AF65-F5344CB8AC3E}">
        <p14:creationId xmlns:p14="http://schemas.microsoft.com/office/powerpoint/2010/main" val="8019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3234188" y="2153725"/>
            <a:ext cx="8690590" cy="4862870"/>
          </a:xfrm>
          <a:prstGeom prst="rect">
            <a:avLst/>
          </a:prstGeom>
          <a:noFill/>
        </p:spPr>
        <p:txBody>
          <a:bodyPr wrap="square" rtlCol="0">
            <a:spAutoFit/>
          </a:bodyPr>
          <a:lstStyle/>
          <a:p>
            <a:pPr latinLnBrk="0"/>
            <a:r>
              <a:rPr lang="en-GB" sz="2000" noProof="0" dirty="0">
                <a:ea typeface="Public Sans"/>
                <a:cs typeface="Public Sans"/>
                <a:sym typeface="Public Sans"/>
              </a:rPr>
              <a:t>Στον τομέα της ενέργειας, η κυκλική οικονομία αντιπροσωπεύει μια στροφή από το μοντέλο «λήψη, παραγωγή, χρήση </a:t>
            </a:r>
            <a:r>
              <a:rPr lang="en-GB" sz="2000" dirty="0">
                <a:ea typeface="Public Sans"/>
                <a:cs typeface="Public Sans"/>
                <a:sym typeface="Public Sans"/>
              </a:rPr>
              <a:t>και </a:t>
            </a:r>
            <a:r>
              <a:rPr lang="en-GB" sz="2000" noProof="0" dirty="0">
                <a:ea typeface="Public Sans"/>
                <a:cs typeface="Public Sans"/>
                <a:sym typeface="Public Sans"/>
              </a:rPr>
              <a:t>απόρριψη».  Η κυκλική οικονομία δίνει έμφαση στην ελαχιστοποίηση των αποβλήτων και στη μεγιστοποίηση της χρήσης των πόρων.</a:t>
            </a:r>
          </a:p>
          <a:p>
            <a:pPr latinLnBrk="0"/>
            <a:endParaRPr lang="en-GB" sz="2000" dirty="0">
              <a:ea typeface="Public Sans"/>
              <a:cs typeface="Public Sans"/>
              <a:sym typeface="Public Sans"/>
            </a:endParaRPr>
          </a:p>
          <a:p>
            <a:pPr latinLnBrk="0"/>
            <a:r>
              <a:rPr lang="en-GB" sz="2000" dirty="0">
                <a:ea typeface="Public Sans"/>
                <a:cs typeface="Public Sans"/>
                <a:sym typeface="Public Sans"/>
              </a:rPr>
              <a:t>Η διάρκεια ζωής των ενεργειακών τεχνολογιών μπορεί να μεγιστοποιηθεί με την ελαχιστοποίηση της παραγωγής αποβλήτων και την ανάκτηση πολύτιμων υλικών. </a:t>
            </a:r>
            <a:r>
              <a:rPr lang="en-GB" sz="2000" dirty="0"/>
              <a:t>Η κυκλικότητα συμβάλλει στη μείωση του περιβαλλοντικού αντίκτυπου και υποστηρίζει τη μετάβαση προς ένα πιο βιώσιμο και ανθεκτικό ενεργειακό σύστημα.  </a:t>
            </a:r>
          </a:p>
          <a:p>
            <a:pPr latinLnBrk="0"/>
            <a:endParaRPr lang="en-GB" sz="2000" dirty="0"/>
          </a:p>
          <a:p>
            <a:pPr latinLnBrk="0"/>
            <a:r>
              <a:rPr lang="en-GB" sz="2000" dirty="0"/>
              <a:t>Οι ψηφιακές τεχνολογίες, όπως η ανάλυση δεδομένων, τα έξυπνα δίκτυα και η αλυσίδα μπλοκ, διαδραματίζουν καθοριστικό ρόλο στην ενεργοποίηση και τη βελτιστοποίηση των στρατηγικών κυκλικότητας στον ενεργειακό τομέα. </a:t>
            </a:r>
          </a:p>
          <a:p>
            <a:pPr latinLnBrk="0"/>
            <a:endParaRPr lang="en-GB" sz="2000" noProof="0" dirty="0">
              <a:ea typeface="Public Sans"/>
              <a:cs typeface="Public Sans"/>
              <a:sym typeface="Public Sans"/>
            </a:endParaRPr>
          </a:p>
        </p:txBody>
      </p:sp>
      <p:pic>
        <p:nvPicPr>
          <p:cNvPr id="6" name="Picture 5">
            <a:extLst>
              <a:ext uri="{FF2B5EF4-FFF2-40B4-BE49-F238E27FC236}">
                <a16:creationId xmlns:a16="http://schemas.microsoft.com/office/drawing/2014/main" id="{A69BCC65-9414-544E-BB43-CAA44F617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01013AF1-DB87-308C-4487-ACF7C1B85A0C}"/>
              </a:ext>
            </a:extLst>
          </p:cNvPr>
          <p:cNvSpPr>
            <a:spLocks noGrp="1"/>
          </p:cNvSpPr>
          <p:nvPr>
            <p:ph type="title" idx="4294967295"/>
          </p:nvPr>
        </p:nvSpPr>
        <p:spPr>
          <a:xfrm>
            <a:off x="472440" y="828162"/>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Η κυκλική οικονομία: </a:t>
            </a:r>
            <a:r>
              <a:rPr lang="el-GR" sz="2800" b="1" kern="1200" baseline="0" noProof="1">
                <a:solidFill>
                  <a:srgbClr val="FFFFFF"/>
                </a:solidFill>
                <a:effectLst/>
                <a:latin typeface="Calibri" panose="020F0502020204030204" pitchFamily="34" charset="0"/>
                <a:ea typeface="Public Sans"/>
                <a:cs typeface="Public Sans"/>
              </a:rPr>
              <a:t>Εισαγωγή</a:t>
            </a:r>
            <a:endParaRPr lang="el-GR" noProof="1">
              <a:effectLst/>
            </a:endParaRPr>
          </a:p>
          <a:p>
            <a:endParaRPr lang="el-GR" noProof="1"/>
          </a:p>
        </p:txBody>
      </p:sp>
    </p:spTree>
    <p:extLst>
      <p:ext uri="{BB962C8B-B14F-4D97-AF65-F5344CB8AC3E}">
        <p14:creationId xmlns:p14="http://schemas.microsoft.com/office/powerpoint/2010/main" val="2342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6174-A9F9-2227-33C1-1A71A5395B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C2E970-0435-BF0A-C4DE-9B0E5B726EAA}"/>
              </a:ext>
            </a:extLst>
          </p:cNvPr>
          <p:cNvSpPr txBox="1"/>
          <p:nvPr/>
        </p:nvSpPr>
        <p:spPr>
          <a:xfrm>
            <a:off x="3269292" y="2079320"/>
            <a:ext cx="8745641" cy="4154984"/>
          </a:xfrm>
          <a:prstGeom prst="rect">
            <a:avLst/>
          </a:prstGeom>
          <a:noFill/>
        </p:spPr>
        <p:txBody>
          <a:bodyPr wrap="square" rtlCol="0">
            <a:spAutoFit/>
          </a:bodyPr>
          <a:lstStyle/>
          <a:p>
            <a:pPr latinLnBrk="0"/>
            <a:r>
              <a:rPr lang="en-GB" sz="2000" noProof="0" dirty="0">
                <a:ea typeface="Public Sans"/>
                <a:cs typeface="Public Sans"/>
                <a:sym typeface="Public Sans"/>
              </a:rPr>
              <a:t>Οι βασικές αρχές της κυκλικής οικονομίας είναι:</a:t>
            </a:r>
          </a:p>
          <a:p>
            <a:pPr latinLnBrk="0"/>
            <a:endParaRPr lang="en-GB" sz="2000" noProof="0" dirty="0">
              <a:ea typeface="Public Sans"/>
              <a:cs typeface="Public Sans"/>
              <a:sym typeface="Public Sans"/>
            </a:endParaRPr>
          </a:p>
          <a:p>
            <a:pPr latinLnBrk="0"/>
            <a:r>
              <a:rPr lang="en-GB" sz="2000" b="1" noProof="0" dirty="0">
                <a:ea typeface="Public Sans"/>
                <a:cs typeface="Public Sans"/>
                <a:sym typeface="Public Sans"/>
              </a:rPr>
              <a:t>Μείωση: </a:t>
            </a:r>
            <a:r>
              <a:rPr lang="en-GB" sz="2000" noProof="0" dirty="0">
                <a:ea typeface="Public Sans"/>
                <a:cs typeface="Public Sans"/>
                <a:sym typeface="Public Sans"/>
              </a:rPr>
              <a:t>Ελαχιστοποίηση της κατανάλωσης ενέργειας και των αποβλήτων μέσω: </a:t>
            </a:r>
          </a:p>
          <a:p>
            <a:pPr marL="342900" indent="-342900" latinLnBrk="0">
              <a:buFont typeface="Arial" panose="020B0604020202020204" pitchFamily="34" charset="0"/>
              <a:buChar char="•"/>
            </a:pPr>
            <a:r>
              <a:rPr lang="en-GB" sz="2000" dirty="0">
                <a:ea typeface="Public Sans"/>
                <a:cs typeface="Public Sans"/>
                <a:sym typeface="Public Sans"/>
              </a:rPr>
              <a:t>	</a:t>
            </a:r>
            <a:r>
              <a:rPr lang="en-GB" sz="2000" noProof="0" dirty="0">
                <a:ea typeface="Public Sans"/>
                <a:cs typeface="Public Sans"/>
                <a:sym typeface="Public Sans"/>
              </a:rPr>
              <a:t>Μέτρων </a:t>
            </a:r>
            <a:r>
              <a:rPr lang="en-GB" sz="2000" noProof="0" dirty="0" err="1">
                <a:ea typeface="Public Sans"/>
                <a:cs typeface="Public Sans"/>
                <a:sym typeface="Public Sans"/>
              </a:rPr>
              <a:t>ενεργειακής </a:t>
            </a:r>
            <a:r>
              <a:rPr lang="en-GB" sz="2000" noProof="0" dirty="0">
                <a:ea typeface="Public Sans"/>
                <a:cs typeface="Public Sans"/>
                <a:sym typeface="Public Sans"/>
              </a:rPr>
              <a:t>απόδοσης.</a:t>
            </a:r>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noProof="0" dirty="0">
                <a:ea typeface="Public Sans"/>
                <a:cs typeface="Public Sans"/>
                <a:sym typeface="Public Sans"/>
              </a:rPr>
              <a:t>	Των κινήτρων για τη χρήση ενέργειας σε περιόδους εκτός αιχμής.</a:t>
            </a:r>
          </a:p>
          <a:p>
            <a:pPr marL="342900" indent="-342900" latinLnBrk="0">
              <a:buFont typeface="Arial" panose="020B0604020202020204" pitchFamily="34" charset="0"/>
              <a:buChar char="•"/>
            </a:pPr>
            <a:r>
              <a:rPr lang="en-GB" sz="2000" dirty="0">
                <a:ea typeface="Public Sans"/>
                <a:cs typeface="Public Sans"/>
                <a:sym typeface="Public Sans"/>
              </a:rPr>
              <a:t>	</a:t>
            </a:r>
            <a:r>
              <a:rPr lang="en-GB" sz="2000" noProof="0" dirty="0" err="1">
                <a:ea typeface="Public Sans"/>
                <a:cs typeface="Public Sans"/>
                <a:sym typeface="Public Sans"/>
              </a:rPr>
              <a:t>Την υιοθέτηση </a:t>
            </a:r>
            <a:r>
              <a:rPr lang="en-GB" sz="2000" noProof="0" dirty="0">
                <a:ea typeface="Public Sans"/>
                <a:cs typeface="Public Sans"/>
                <a:sym typeface="Public Sans"/>
              </a:rPr>
              <a:t>τεχνολογιών βιώσιμης ενέργειας.</a:t>
            </a:r>
          </a:p>
          <a:p>
            <a:pPr latinLnBrk="0"/>
            <a:endParaRPr lang="en-GB" sz="2000" dirty="0">
              <a:ea typeface="Public Sans"/>
              <a:cs typeface="Public Sans"/>
              <a:sym typeface="Public Sans"/>
            </a:endParaRPr>
          </a:p>
          <a:p>
            <a:pPr latinLnBrk="0"/>
            <a:r>
              <a:rPr lang="en-GB" sz="2000" b="1" dirty="0">
                <a:ea typeface="Public Sans"/>
                <a:cs typeface="Public Sans"/>
                <a:sym typeface="Public Sans"/>
              </a:rPr>
              <a:t>Επαναχρησιμοποίηση: </a:t>
            </a:r>
            <a:r>
              <a:rPr lang="en-GB" sz="2000" dirty="0">
                <a:ea typeface="Public Sans"/>
                <a:cs typeface="Public Sans"/>
                <a:sym typeface="Public Sans"/>
              </a:rPr>
              <a:t>Επαναχρησιμοποίηση ή εξεύρεση νέων εφαρμογών για τις ενεργειακές υποδομές και τα εξαρτήματά τους. Για παράδειγμα:</a:t>
            </a:r>
          </a:p>
          <a:p>
            <a:pPr marL="342900" indent="-342900" latinLnBrk="0">
              <a:buFont typeface="Arial" panose="020B0604020202020204" pitchFamily="34" charset="0"/>
              <a:buChar char="•"/>
            </a:pPr>
            <a:r>
              <a:rPr lang="en-GB" sz="2000" dirty="0">
                <a:ea typeface="Public Sans"/>
                <a:cs typeface="Public Sans"/>
                <a:sym typeface="Public Sans"/>
              </a:rPr>
              <a:t>Επαναχρησιμοποίηση παλαιών πτερυγίων ανεμογεννητριών για την κατασκευή πεζογεφυρών.</a:t>
            </a:r>
          </a:p>
          <a:p>
            <a:pPr marL="342900" indent="-342900" latinLnBrk="0">
              <a:buFont typeface="Arial" panose="020B0604020202020204" pitchFamily="34" charset="0"/>
              <a:buChar char="•"/>
            </a:pPr>
            <a:r>
              <a:rPr lang="en-GB" sz="2000" dirty="0">
                <a:ea typeface="Public Sans"/>
                <a:cs typeface="Public Sans"/>
                <a:sym typeface="Public Sans"/>
              </a:rPr>
              <a:t>Χρήση μπαταριών ηλεκτρικών οχημάτων για αποθήκευση ενέργειας σε κλίμακα δικτύου.</a:t>
            </a:r>
          </a:p>
        </p:txBody>
      </p:sp>
      <p:pic>
        <p:nvPicPr>
          <p:cNvPr id="6" name="Picture 5">
            <a:extLst>
              <a:ext uri="{FF2B5EF4-FFF2-40B4-BE49-F238E27FC236}">
                <a16:creationId xmlns:a16="http://schemas.microsoft.com/office/drawing/2014/main" id="{C6D3F940-BC0C-318C-2A89-B6E315C9E7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82F961C6-79FB-7F18-2FD4-A3CDB6B4C187}"/>
              </a:ext>
            </a:extLst>
          </p:cNvPr>
          <p:cNvSpPr>
            <a:spLocks noGrp="1"/>
          </p:cNvSpPr>
          <p:nvPr>
            <p:ph type="title" idx="4294967295"/>
          </p:nvPr>
        </p:nvSpPr>
        <p:spPr>
          <a:xfrm>
            <a:off x="403860" y="753757"/>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Η κυκλική οικονομία: </a:t>
            </a:r>
            <a:r>
              <a:rPr lang="el-GR" sz="2800" b="1" kern="1200" baseline="0" noProof="1">
                <a:solidFill>
                  <a:srgbClr val="FFFFFF"/>
                </a:solidFill>
                <a:effectLst/>
                <a:latin typeface="Calibri" panose="020F0502020204030204" pitchFamily="34" charset="0"/>
                <a:ea typeface="Public Sans"/>
                <a:cs typeface="Public Sans"/>
              </a:rPr>
              <a:t>Μείωση, επαναχρησιμοποίηση</a:t>
            </a:r>
            <a:endParaRPr lang="el-GR" noProof="1">
              <a:effectLst/>
            </a:endParaRPr>
          </a:p>
          <a:p>
            <a:endParaRPr lang="el-GR" noProof="1"/>
          </a:p>
        </p:txBody>
      </p:sp>
    </p:spTree>
    <p:extLst>
      <p:ext uri="{BB962C8B-B14F-4D97-AF65-F5344CB8AC3E}">
        <p14:creationId xmlns:p14="http://schemas.microsoft.com/office/powerpoint/2010/main" val="10720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3568-8BC9-6369-048C-9B06399A0E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8AC423-6053-6115-75DE-1CF1651E26EA}"/>
              </a:ext>
            </a:extLst>
          </p:cNvPr>
          <p:cNvSpPr txBox="1"/>
          <p:nvPr/>
        </p:nvSpPr>
        <p:spPr>
          <a:xfrm>
            <a:off x="3383593" y="3066243"/>
            <a:ext cx="8745641" cy="2308324"/>
          </a:xfrm>
          <a:prstGeom prst="rect">
            <a:avLst/>
          </a:prstGeom>
          <a:noFill/>
        </p:spPr>
        <p:txBody>
          <a:bodyPr wrap="square" rtlCol="0">
            <a:spAutoFit/>
          </a:bodyPr>
          <a:lstStyle/>
          <a:p>
            <a:pPr latinLnBrk="0"/>
            <a:r>
              <a:rPr lang="en-GB" sz="2400" b="1" dirty="0" err="1">
                <a:ea typeface="Public Sans"/>
                <a:cs typeface="Public Sans"/>
                <a:sym typeface="Public Sans"/>
              </a:rPr>
              <a:t>Αν</a:t>
            </a:r>
            <a:r>
              <a:rPr lang="en-GB" sz="2400" b="1" dirty="0">
                <a:ea typeface="Public Sans"/>
                <a:cs typeface="Public Sans"/>
                <a:sym typeface="Public Sans"/>
              </a:rPr>
              <a:t>ακύκλωση: </a:t>
            </a:r>
            <a:r>
              <a:rPr lang="en-GB" sz="2400" dirty="0">
                <a:ea typeface="Public Sans"/>
                <a:cs typeface="Public Sans"/>
                <a:sym typeface="Public Sans"/>
              </a:rPr>
              <a:t>Ανάκτηση πολύτιμων υλικών από τεχνολογίες ενέργειας που έχουν φτάσει στο τέλος του κύκλου ζωής τους. Για παράδειγμα: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Ανακύκλωση ηλιακών πάνελ.</a:t>
            </a:r>
          </a:p>
          <a:p>
            <a:pPr marL="342900" indent="-342900" latinLnBrk="0">
              <a:buFont typeface="Arial" panose="020B0604020202020204" pitchFamily="34" charset="0"/>
              <a:buChar char="•"/>
            </a:pPr>
            <a:r>
              <a:rPr lang="en-GB" sz="2400" dirty="0">
                <a:ea typeface="Public Sans"/>
                <a:cs typeface="Public Sans"/>
                <a:sym typeface="Public Sans"/>
              </a:rPr>
              <a:t>Ανάκτηση σπάνιων γαιών από ανεμογεννήτριες.</a:t>
            </a:r>
          </a:p>
        </p:txBody>
      </p:sp>
      <p:pic>
        <p:nvPicPr>
          <p:cNvPr id="6" name="Picture 5">
            <a:extLst>
              <a:ext uri="{FF2B5EF4-FFF2-40B4-BE49-F238E27FC236}">
                <a16:creationId xmlns:a16="http://schemas.microsoft.com/office/drawing/2014/main" id="{B31B268F-F208-D31C-26F0-A520472AF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6A5E9ED0-E40E-4571-2BF7-C0C78A3333C9}"/>
              </a:ext>
            </a:extLst>
          </p:cNvPr>
          <p:cNvSpPr>
            <a:spLocks noGrp="1"/>
          </p:cNvSpPr>
          <p:nvPr>
            <p:ph type="title" idx="4294967295"/>
          </p:nvPr>
        </p:nvSpPr>
        <p:spPr>
          <a:xfrm>
            <a:off x="369570" y="788644"/>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Η κυκλική οικονομία: </a:t>
            </a:r>
            <a:r>
              <a:rPr lang="el-GR" sz="2800" b="1" kern="1200" baseline="0" noProof="1">
                <a:solidFill>
                  <a:srgbClr val="FFFFFF"/>
                </a:solidFill>
                <a:effectLst/>
                <a:latin typeface="Calibri" panose="020F0502020204030204" pitchFamily="34" charset="0"/>
                <a:ea typeface="Public Sans"/>
                <a:cs typeface="Public Sans"/>
              </a:rPr>
              <a:t>Ανακύκλωση</a:t>
            </a:r>
            <a:endParaRPr lang="el-GR" noProof="1">
              <a:effectLst/>
            </a:endParaRPr>
          </a:p>
          <a:p>
            <a:endParaRPr lang="el-GR" noProof="1"/>
          </a:p>
        </p:txBody>
      </p:sp>
    </p:spTree>
    <p:extLst>
      <p:ext uri="{BB962C8B-B14F-4D97-AF65-F5344CB8AC3E}">
        <p14:creationId xmlns:p14="http://schemas.microsoft.com/office/powerpoint/2010/main" val="16448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BCF2B-420A-9B63-8ABA-351FFBCB7178}"/>
              </a:ext>
            </a:extLst>
          </p:cNvPr>
          <p:cNvSpPr>
            <a:spLocks noGrp="1"/>
          </p:cNvSpPr>
          <p:nvPr>
            <p:ph type="title" idx="4294967295"/>
          </p:nvPr>
        </p:nvSpPr>
        <p:spPr>
          <a:xfrm>
            <a:off x="485775" y="461443"/>
            <a:ext cx="1122045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Πρωτοβουλίες της Ευρωπαϊκής Ένωσης για την προώθηση της κυκλικότητας στον τομέα της ενέργειας</a:t>
            </a:r>
            <a:endParaRPr lang="el-GR" noProof="1">
              <a:effectLst/>
            </a:endParaRPr>
          </a:p>
          <a:p>
            <a:endParaRPr lang="el-G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76197" y="3181611"/>
            <a:ext cx="10809962" cy="2308324"/>
          </a:xfrm>
          <a:prstGeom prst="rect">
            <a:avLst/>
          </a:prstGeom>
          <a:noFill/>
        </p:spPr>
        <p:txBody>
          <a:bodyPr wrap="square" rtlCol="0">
            <a:spAutoFit/>
          </a:bodyPr>
          <a:lstStyle/>
          <a:p>
            <a:pPr algn="ctr" latinLnBrk="0"/>
            <a:r>
              <a:rPr lang="en-US" sz="4800" i="1" dirty="0">
                <a:solidFill>
                  <a:schemeClr val="accent2"/>
                </a:solidFill>
              </a:rPr>
              <a:t>Πώς υποστηρίζει η Ευρωπαϊκή Ένωση την κυκλικότητα στον τομέα της ενέργειας;</a:t>
            </a:r>
          </a:p>
          <a:p>
            <a:pPr algn="ctr" latinLnBrk="0"/>
            <a:endParaRPr lang="en-US" sz="4800" i="1" dirty="0">
              <a:solidFill>
                <a:schemeClr val="accent2"/>
              </a:solidFill>
            </a:endParaRPr>
          </a:p>
        </p:txBody>
      </p:sp>
    </p:spTree>
    <p:extLst>
      <p:ext uri="{BB962C8B-B14F-4D97-AF65-F5344CB8AC3E}">
        <p14:creationId xmlns:p14="http://schemas.microsoft.com/office/powerpoint/2010/main" val="14909270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203736-7781-4AD1-A617-8143BBF807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376</TotalTime>
  <Words>4709</Words>
  <Application>Microsoft Macintosh PowerPoint</Application>
  <PresentationFormat>Widescreen</PresentationFormat>
  <Paragraphs>392</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Κυκλικότητα και  η ψηφιακή  ενεργειακή μετάβαση</vt:lpstr>
      <vt:lpstr>Εισαγωγή στην κυκλικότητα</vt:lpstr>
      <vt:lpstr>Η κυκλικότητα σε 9 ερωτήσεις</vt:lpstr>
      <vt:lpstr>Εννέα ερωτήσεις σχετικά με την ψηφιοποίηση και την κυκλικότητα στον τομέα της ενέργειας  </vt:lpstr>
      <vt:lpstr>1. Η κυκλική οικονομία  </vt:lpstr>
      <vt:lpstr>1. Η κυκλική οικονομία: Εισαγωγή </vt:lpstr>
      <vt:lpstr>1. Η κυκλική οικονομία: Μείωση, επαναχρησιμοποίηση </vt:lpstr>
      <vt:lpstr>1. Η κυκλική οικονομία: Ανακύκλωση </vt:lpstr>
      <vt:lpstr>2. Πρωτοβουλίες της Ευρωπαϊκής Ένωσης για την προώθηση της κυκλικότητας στον τομέα της ενέργειας </vt:lpstr>
      <vt:lpstr>2. Πρωτοβουλίες της Ευρωπαϊκής Ένωσης για την προώθηση της κυκλικότητας στον ενεργειακό τομέα: Σχεδιασμός για κυκλικότητα και αποδοτικότητα των υλικών </vt:lpstr>
      <vt:lpstr>2. Πρωτοβουλίες της Ευρωπαϊκής Ένωσης για την προώθηση της κυκλικότητας στον ενεργειακό τομέα: Μείωση των αποβλήτων και ανάκτηση πόρων </vt:lpstr>
      <vt:lpstr>3. Η ψηφιακή ενεργειακή μετάβαση  </vt:lpstr>
      <vt:lpstr>3. Η ψηφιακή ενεργειακή μετάβαση: Ψηφιοποίηση και ανάλυση δεδομένων </vt:lpstr>
      <vt:lpstr>4. Συνέργειες  </vt:lpstr>
      <vt:lpstr>4. Συνέργειες: Περισσότερες λεπτομέρειες </vt:lpstr>
      <vt:lpstr>5. Κυκλικότητα στον ψηφιακό ενεργειακό τομέα: Αποδοτικότητα των πόρων </vt:lpstr>
      <vt:lpstr>5. Κυκλικότητα στον ψηφιακό ενεργειακό τομέα: Αποδοτικότητα των πόρων – Περισσότερες λεπτομέρειες </vt:lpstr>
      <vt:lpstr>6. Κυκλικότητα στον ψηφιακό ενεργειακό τομέα: Ανανεώσιμες πηγές ενέργειας και αποθήκευση ενέργειας </vt:lpstr>
      <vt:lpstr>6. Κυκλικότητα στον ψηφιακό ενεργειακό τομέα: Ανανεώσιμες πηγές ενέργειας και αποθήκευση ενέργειας – Περισσότερες λεπτομέρειες </vt:lpstr>
      <vt:lpstr>7. Ψηφιοποίηση της ενέργειας: Έξυπνα δίκτυα και ανάλυση δεδομένων </vt:lpstr>
      <vt:lpstr>7. Ψηφιοποίηση της ενέργειας: Έξυπνα δίκτυα και ανάλυση δεδομένων – Έξυπνα δίκτυα </vt:lpstr>
      <vt:lpstr>7. Ψηφιοποίηση της ενέργειας: Έξυπνα δίκτυα και ανάλυση δεδομένων – Ανάλυση δεδομένων </vt:lpstr>
      <vt:lpstr>8. Ψηφιοποίηση της ενέργειας και blockchain  </vt:lpstr>
      <vt:lpstr>8. Ψηφιοποίηση της ενέργειας και blockchain – Τι είναι το blockchain; </vt:lpstr>
      <vt:lpstr>8. Ψηφιοποίηση της ενέργειας και blockchain – Το blockchain στον τομέα της ενέργειας </vt:lpstr>
      <vt:lpstr>9. Συνέργειες και ολοκληρωμένες λύσεις  </vt:lpstr>
      <vt:lpstr>9. Συνέργειες και ολοκληρωμένες λύσεις: Περισσότερες λεπτομέρειες </vt:lpstr>
      <vt:lpstr>Επόμενα βήματα</vt:lpstr>
      <vt:lpstr>Ευχαριστίες 1</vt:lpstr>
      <vt:lpstr>Ευχαριστίες 2</vt:lpstr>
      <vt:lpstr>Ευχαριστώ!</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52</cp:revision>
  <cp:lastPrinted>2025-03-21T11:31:47Z</cp:lastPrinted>
  <dcterms:created xsi:type="dcterms:W3CDTF">2019-04-06T05:20:47Z</dcterms:created>
  <dcterms:modified xsi:type="dcterms:W3CDTF">2026-03-09T10:57:02Z</dcterms:modified>
  <cp:category/>
</cp:coreProperties>
</file>