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embeddedFontLst>
    <p:embeddedFont>
      <p:font typeface="Open Sans ExtraBold"/>
      <p:bold r:id="rId31"/>
      <p:boldItalic r:id="rId32"/>
    </p:embeddedFont>
    <p:embeddedFont>
      <p:font typeface="Open Sans Light"/>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1" roundtripDataSignature="AMtx7mjd6vw13x60nPUlZOgvy+48lbf1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72E5F6-674F-42C0-A72B-715BF6625691}">
  <a:tblStyle styleId="{0372E5F6-674F-42C0-A72B-715BF662569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ExtraBold-bold.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Light-regular.fntdata"/><Relationship Id="rId10" Type="http://schemas.openxmlformats.org/officeDocument/2006/relationships/slide" Target="slides/slide4.xml"/><Relationship Id="rId32" Type="http://schemas.openxmlformats.org/officeDocument/2006/relationships/font" Target="fonts/OpenSansExtraBold-boldItalic.fntdata"/><Relationship Id="rId13" Type="http://schemas.openxmlformats.org/officeDocument/2006/relationships/slide" Target="slides/slide7.xml"/><Relationship Id="rId35" Type="http://schemas.openxmlformats.org/officeDocument/2006/relationships/font" Target="fonts/OpenSansLight-italic.fntdata"/><Relationship Id="rId12" Type="http://schemas.openxmlformats.org/officeDocument/2006/relationships/slide" Target="slides/slide6.xml"/><Relationship Id="rId34" Type="http://schemas.openxmlformats.org/officeDocument/2006/relationships/font" Target="fonts/OpenSansLight-bold.fntdata"/><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font" Target="fonts/OpenSansLight-boldItalic.fntdata"/><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rPr>
              <a:t>A load curve shows electricity demand variations in chronological order, that is, in the order that they happen, during a certain period. Load curves are useful for identifying patterns in electricity demand and understanding when demand is high.</a:t>
            </a:r>
            <a:endParaRPr/>
          </a:p>
          <a:p>
            <a:pPr indent="0" lvl="0" marL="0" rtl="0" algn="l">
              <a:spcBef>
                <a:spcPts val="360"/>
              </a:spcBef>
              <a:spcAft>
                <a:spcPts val="0"/>
              </a:spcAft>
              <a:buNone/>
            </a:pPr>
            <a:r>
              <a:rPr lang="en-GB" sz="1200">
                <a:solidFill>
                  <a:schemeClr val="dk1"/>
                </a:solidFill>
              </a:rPr>
              <a:t>A load duration curve shows the same electricity demand data ranked from highest to lowest demand instead of in chronological order. Load duration curves are useful for identifying the amount of time that the demand is within a certain range. This information is useful for determining how long you will need to run a generator that is built to meet the maximum demand, and how much electricity generation you will always have to run.</a:t>
            </a:r>
            <a:endParaRPr/>
          </a:p>
          <a:p>
            <a:pPr indent="0" lvl="0" marL="0" marR="0" rtl="0" algn="l">
              <a:lnSpc>
                <a:spcPct val="100000"/>
              </a:lnSpc>
              <a:spcBef>
                <a:spcPts val="0"/>
              </a:spcBef>
              <a:spcAft>
                <a:spcPts val="0"/>
              </a:spcAft>
              <a:buClr>
                <a:schemeClr val="dk1"/>
              </a:buClr>
              <a:buSzPts val="1200"/>
              <a:buFont typeface="Open Sans"/>
              <a:buNone/>
            </a:pPr>
            <a:r>
              <a:rPr lang="en-GB" sz="1200">
                <a:solidFill>
                  <a:schemeClr val="dk1"/>
                </a:solidFill>
                <a:latin typeface="Open Sans"/>
                <a:ea typeface="Open Sans"/>
                <a:cs typeface="Open Sans"/>
                <a:sym typeface="Open Sans"/>
              </a:rPr>
              <a:t>We can use the load duration curve to do quick analysis of demand </a:t>
            </a:r>
            <a:r>
              <a:rPr lang="en-GB">
                <a:latin typeface="Open Sans"/>
                <a:ea typeface="Open Sans"/>
                <a:cs typeface="Open Sans"/>
                <a:sym typeface="Open Sans"/>
              </a:rPr>
              <a:t>behaviour</a:t>
            </a:r>
            <a:r>
              <a:rPr lang="en-GB" sz="1200">
                <a:solidFill>
                  <a:schemeClr val="dk1"/>
                </a:solidFill>
                <a:latin typeface="Open Sans"/>
                <a:ea typeface="Open Sans"/>
                <a:cs typeface="Open Sans"/>
                <a:sym typeface="Open Sans"/>
              </a:rPr>
              <a:t> during the year. For example, we can easily see that demand is above </a:t>
            </a:r>
            <a:r>
              <a:rPr lang="en-GB">
                <a:latin typeface="Open Sans"/>
                <a:ea typeface="Open Sans"/>
                <a:cs typeface="Open Sans"/>
                <a:sym typeface="Open Sans"/>
              </a:rPr>
              <a:t>2,000</a:t>
            </a:r>
            <a:r>
              <a:rPr lang="en-GB" sz="1200">
                <a:solidFill>
                  <a:schemeClr val="dk1"/>
                </a:solidFill>
                <a:latin typeface="Open Sans"/>
                <a:ea typeface="Open Sans"/>
                <a:cs typeface="Open Sans"/>
                <a:sym typeface="Open Sans"/>
              </a:rPr>
              <a:t> megawatts, </a:t>
            </a:r>
            <a:r>
              <a:rPr lang="en-GB">
                <a:latin typeface="Open Sans"/>
                <a:ea typeface="Open Sans"/>
                <a:cs typeface="Open Sans"/>
                <a:sym typeface="Open Sans"/>
              </a:rPr>
              <a:t>or</a:t>
            </a:r>
            <a:r>
              <a:rPr lang="en-GB" sz="1200">
                <a:solidFill>
                  <a:schemeClr val="dk1"/>
                </a:solidFill>
                <a:latin typeface="Open Sans"/>
                <a:ea typeface="Open Sans"/>
                <a:cs typeface="Open Sans"/>
                <a:sym typeface="Open Sans"/>
              </a:rPr>
              <a:t> 70 percent of peak demand, for about </a:t>
            </a:r>
            <a:r>
              <a:rPr lang="en-GB">
                <a:latin typeface="Open Sans"/>
                <a:ea typeface="Open Sans"/>
                <a:cs typeface="Open Sans"/>
                <a:sym typeface="Open Sans"/>
              </a:rPr>
              <a:t>2,900</a:t>
            </a:r>
            <a:r>
              <a:rPr lang="en-GB" sz="1200">
                <a:solidFill>
                  <a:schemeClr val="dk1"/>
                </a:solidFill>
                <a:latin typeface="Open Sans"/>
                <a:ea typeface="Open Sans"/>
                <a:cs typeface="Open Sans"/>
                <a:sym typeface="Open Sans"/>
              </a:rPr>
              <a:t> hours (</a:t>
            </a:r>
            <a:r>
              <a:rPr lang="en-GB">
                <a:latin typeface="Open Sans"/>
                <a:ea typeface="Open Sans"/>
                <a:cs typeface="Open Sans"/>
                <a:sym typeface="Open Sans"/>
              </a:rPr>
              <a:t>2,918</a:t>
            </a:r>
            <a:r>
              <a:rPr lang="en-GB" sz="1200">
                <a:solidFill>
                  <a:schemeClr val="dk1"/>
                </a:solidFill>
                <a:latin typeface="Open Sans"/>
                <a:ea typeface="Open Sans"/>
                <a:cs typeface="Open Sans"/>
                <a:sym typeface="Open Sans"/>
              </a:rPr>
              <a:t> hours to be exact), or 33 percent of the year. This information could help in estimating how often the electricity system is under high stress to schedule infrastructure maintenance and replacement.</a:t>
            </a:r>
            <a:endParaRPr/>
          </a:p>
          <a:p>
            <a:pPr indent="0" lvl="0" marL="0" rtl="0" algn="l">
              <a:spcBef>
                <a:spcPts val="360"/>
              </a:spcBef>
              <a:spcAft>
                <a:spcPts val="0"/>
              </a:spcAft>
              <a:buNone/>
            </a:pPr>
            <a:r>
              <a:t/>
            </a:r>
            <a:endParaRPr sz="1200">
              <a:solidFill>
                <a:schemeClr val="dk1"/>
              </a:solidFill>
            </a:endParaRPr>
          </a:p>
        </p:txBody>
      </p:sp>
      <p:sp>
        <p:nvSpPr>
          <p:cNvPr id="246" name="Google Shape;24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This slide shows you where the </a:t>
            </a:r>
            <a:r>
              <a:rPr lang="en-GB">
                <a:latin typeface="Open Sans"/>
                <a:ea typeface="Open Sans"/>
                <a:cs typeface="Open Sans"/>
                <a:sym typeface="Open Sans"/>
              </a:rPr>
              <a:t>MAED-E.L. </a:t>
            </a:r>
            <a:r>
              <a:rPr lang="en-GB" sz="1200">
                <a:solidFill>
                  <a:schemeClr val="dk1"/>
                </a:solidFill>
                <a:latin typeface="Open Sans"/>
                <a:ea typeface="Open Sans"/>
                <a:cs typeface="Open Sans"/>
                <a:sym typeface="Open Sans"/>
              </a:rPr>
              <a:t>module fits into the electricity system planning process.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takes the projected annual demand from </a:t>
            </a:r>
            <a:r>
              <a:rPr lang="en-GB">
                <a:latin typeface="Open Sans"/>
                <a:ea typeface="Open Sans"/>
                <a:cs typeface="Open Sans"/>
                <a:sym typeface="Open Sans"/>
              </a:rPr>
              <a:t>MAED-D</a:t>
            </a:r>
            <a:r>
              <a:rPr lang="en-GB" sz="1200">
                <a:solidFill>
                  <a:schemeClr val="dk1"/>
                </a:solidFill>
                <a:latin typeface="Open Sans"/>
                <a:ea typeface="Open Sans"/>
                <a:cs typeface="Open Sans"/>
                <a:sym typeface="Open Sans"/>
              </a:rPr>
              <a:t>, covered earlier in this course, as an input. In the following slides, you will learn how to use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to create projections of hourly electricity demand.</a:t>
            </a:r>
            <a:r>
              <a:rPr lang="en-GB">
                <a:latin typeface="Open Sans"/>
                <a:ea typeface="Open Sans"/>
                <a:cs typeface="Open Sans"/>
                <a:sym typeface="Open Sans"/>
              </a:rPr>
              <a:t> </a:t>
            </a:r>
            <a:endParaRPr sz="1200">
              <a:solidFill>
                <a:schemeClr val="dk1"/>
              </a:solidFill>
            </a:endParaRPr>
          </a:p>
          <a:p>
            <a:pPr indent="0" lvl="0" marL="0" marR="0" rtl="0" algn="l">
              <a:lnSpc>
                <a:spcPct val="100000"/>
              </a:lnSpc>
              <a:spcBef>
                <a:spcPts val="0"/>
              </a:spcBef>
              <a:spcAft>
                <a:spcPts val="0"/>
              </a:spcAft>
              <a:buClr>
                <a:schemeClr val="dk1"/>
              </a:buClr>
              <a:buSzPts val="1200"/>
              <a:buFont typeface="Open Sans"/>
              <a:buNone/>
            </a:pPr>
            <a:r>
              <a:rPr lang="en-GB" sz="1200">
                <a:solidFill>
                  <a:schemeClr val="dk1"/>
                </a:solidFill>
              </a:rPr>
              <a:t>These projections can then be exported into the format used by WASP, the Wein Automatic System Planning Package, to help find the optimal expansion plan for an electric power generating system. Hourly demand projections can also be exported into Excel for use in the electricity system expansion planning software of your choice.</a:t>
            </a:r>
            <a:endParaRPr/>
          </a:p>
          <a:p>
            <a:pPr indent="0" lvl="0" marL="0" rtl="0" algn="l">
              <a:spcBef>
                <a:spcPts val="360"/>
              </a:spcBef>
              <a:spcAft>
                <a:spcPts val="0"/>
              </a:spcAft>
              <a:buNone/>
            </a:pPr>
            <a:r>
              <a:t/>
            </a:r>
            <a:endParaRPr sz="1200">
              <a:solidFill>
                <a:schemeClr val="dk1"/>
              </a:solidFill>
            </a:endParaRPr>
          </a:p>
        </p:txBody>
      </p:sp>
      <p:sp>
        <p:nvSpPr>
          <p:cNvPr id="272" name="Google Shape;27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The hourly electricity demand in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can be estimated for the economic sectors considered in </a:t>
            </a:r>
            <a:r>
              <a:rPr lang="en-GB">
                <a:latin typeface="Open Sans"/>
                <a:ea typeface="Open Sans"/>
                <a:cs typeface="Open Sans"/>
                <a:sym typeface="Open Sans"/>
              </a:rPr>
              <a:t>MAED-D</a:t>
            </a:r>
            <a:r>
              <a:rPr lang="en-GB" sz="1200">
                <a:solidFill>
                  <a:schemeClr val="dk1"/>
                </a:solidFill>
                <a:latin typeface="Open Sans"/>
                <a:ea typeface="Open Sans"/>
                <a:cs typeface="Open Sans"/>
                <a:sym typeface="Open Sans"/>
              </a:rPr>
              <a:t>: Industry, </a:t>
            </a:r>
            <a:r>
              <a:rPr lang="en-GB">
                <a:latin typeface="Open Sans"/>
                <a:ea typeface="Open Sans"/>
                <a:cs typeface="Open Sans"/>
                <a:sym typeface="Open Sans"/>
              </a:rPr>
              <a:t>Household, Service</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and Transport</a:t>
            </a:r>
            <a:r>
              <a:rPr lang="en-GB" sz="1200">
                <a:solidFill>
                  <a:schemeClr val="dk1"/>
                </a:solidFill>
                <a:latin typeface="Open Sans"/>
                <a:ea typeface="Open Sans"/>
                <a:cs typeface="Open Sans"/>
                <a:sym typeface="Open Sans"/>
              </a:rPr>
              <a:t>, or for sectors that the user defines in the case that is being developed in </a:t>
            </a:r>
            <a:r>
              <a:rPr lang="en-GB">
                <a:latin typeface="Open Sans"/>
                <a:ea typeface="Open Sans"/>
                <a:cs typeface="Open Sans"/>
                <a:sym typeface="Open Sans"/>
              </a:rPr>
              <a:t>MAED-E.L..</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MAED-E.L. </a:t>
            </a:r>
            <a:r>
              <a:rPr lang="en-GB" sz="1200">
                <a:solidFill>
                  <a:schemeClr val="dk1"/>
                </a:solidFill>
                <a:latin typeface="Open Sans"/>
                <a:ea typeface="Open Sans"/>
                <a:cs typeface="Open Sans"/>
                <a:sym typeface="Open Sans"/>
              </a:rPr>
              <a:t>also allows us to calculate the hourly electricity demand for clients within the sectors. This means that the user can split the annual energy demand of each sector into different subsectors or client groups in order to describe the differences in power demand and load patterns among these users.</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Splitting demand into sectors and clients allows us to account for how the predicted growth in demand in some industries and predicted decrease in demand</a:t>
            </a:r>
            <a:r>
              <a:rPr lang="en-GB">
                <a:latin typeface="Open Sans"/>
                <a:ea typeface="Open Sans"/>
                <a:cs typeface="Open Sans"/>
                <a:sym typeface="Open Sans"/>
              </a:rPr>
              <a:t> from</a:t>
            </a:r>
            <a:r>
              <a:rPr lang="en-GB" sz="1200">
                <a:solidFill>
                  <a:schemeClr val="dk1"/>
                </a:solidFill>
                <a:latin typeface="Open Sans"/>
                <a:ea typeface="Open Sans"/>
                <a:cs typeface="Open Sans"/>
                <a:sym typeface="Open Sans"/>
              </a:rPr>
              <a:t> other industries affects the national hourly demand profile.</a:t>
            </a:r>
            <a:endParaRPr/>
          </a:p>
          <a:p>
            <a:pPr indent="0" lvl="0" marL="0" rtl="0" algn="l">
              <a:spcBef>
                <a:spcPts val="360"/>
              </a:spcBef>
              <a:spcAft>
                <a:spcPts val="0"/>
              </a:spcAft>
              <a:buNone/>
            </a:pPr>
            <a:r>
              <a:t/>
            </a:r>
            <a:endParaRPr sz="1200">
              <a:solidFill>
                <a:schemeClr val="dk1"/>
              </a:solidFill>
            </a:endParaRPr>
          </a:p>
        </p:txBody>
      </p:sp>
      <p:sp>
        <p:nvSpPr>
          <p:cNvPr id="289" name="Google Shape;28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Using </a:t>
            </a:r>
            <a:r>
              <a:rPr lang="en-GB">
                <a:latin typeface="Open Sans"/>
                <a:ea typeface="Open Sans"/>
                <a:cs typeface="Open Sans"/>
                <a:sym typeface="Open Sans"/>
              </a:rPr>
              <a:t>MAED-E.L. </a:t>
            </a:r>
            <a:r>
              <a:rPr lang="en-GB" sz="1200">
                <a:solidFill>
                  <a:schemeClr val="dk1"/>
                </a:solidFill>
                <a:latin typeface="Open Sans"/>
                <a:ea typeface="Open Sans"/>
                <a:cs typeface="Open Sans"/>
                <a:sym typeface="Open Sans"/>
              </a:rPr>
              <a:t>to predict hourly electricity demand involves 3 steps.</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First, </a:t>
            </a:r>
            <a:r>
              <a:rPr lang="en-GB">
                <a:latin typeface="Open Sans"/>
                <a:ea typeface="Open Sans"/>
                <a:cs typeface="Open Sans"/>
                <a:sym typeface="Open Sans"/>
              </a:rPr>
              <a:t>the user reconstructs the</a:t>
            </a:r>
            <a:r>
              <a:rPr lang="en-GB" sz="1200">
                <a:solidFill>
                  <a:schemeClr val="dk1"/>
                </a:solidFill>
                <a:latin typeface="Open Sans"/>
                <a:ea typeface="Open Sans"/>
                <a:cs typeface="Open Sans"/>
                <a:sym typeface="Open Sans"/>
              </a:rPr>
              <a:t> hourly demand for a historical base year for which </a:t>
            </a:r>
            <a:r>
              <a:rPr lang="en-GB">
                <a:latin typeface="Open Sans"/>
                <a:ea typeface="Open Sans"/>
                <a:cs typeface="Open Sans"/>
                <a:sym typeface="Open Sans"/>
              </a:rPr>
              <a:t>they</a:t>
            </a:r>
            <a:r>
              <a:rPr lang="en-GB" sz="1200">
                <a:solidFill>
                  <a:schemeClr val="dk1"/>
                </a:solidFill>
                <a:latin typeface="Open Sans"/>
                <a:ea typeface="Open Sans"/>
                <a:cs typeface="Open Sans"/>
                <a:sym typeface="Open Sans"/>
              </a:rPr>
              <a:t> already have hourly demand data. This process involves using the demand data to calculate the modulating coefficients that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uses to represent hourly demand. </a:t>
            </a:r>
            <a:r>
              <a:rPr lang="en-GB">
                <a:latin typeface="Open Sans"/>
                <a:ea typeface="Open Sans"/>
                <a:cs typeface="Open Sans"/>
                <a:sym typeface="Open Sans"/>
              </a:rPr>
              <a:t>The user should</a:t>
            </a:r>
            <a:r>
              <a:rPr lang="en-GB" sz="1200">
                <a:solidFill>
                  <a:schemeClr val="dk1"/>
                </a:solidFill>
                <a:latin typeface="Open Sans"/>
                <a:ea typeface="Open Sans"/>
                <a:cs typeface="Open Sans"/>
                <a:sym typeface="Open Sans"/>
              </a:rPr>
              <a:t> ensure that the output from </a:t>
            </a:r>
            <a:r>
              <a:rPr lang="en-GB">
                <a:latin typeface="Open Sans"/>
                <a:ea typeface="Open Sans"/>
                <a:cs typeface="Open Sans"/>
                <a:sym typeface="Open Sans"/>
              </a:rPr>
              <a:t>MAED-E.L. matches</a:t>
            </a:r>
            <a:r>
              <a:rPr lang="en-GB" sz="1200">
                <a:solidFill>
                  <a:schemeClr val="dk1"/>
                </a:solidFill>
                <a:latin typeface="Open Sans"/>
                <a:ea typeface="Open Sans"/>
                <a:cs typeface="Open Sans"/>
                <a:sym typeface="Open Sans"/>
              </a:rPr>
              <a:t> the actual demand data</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understanding that there may be a</a:t>
            </a:r>
            <a:r>
              <a:rPr lang="en-GB" sz="1200">
                <a:solidFill>
                  <a:schemeClr val="dk1"/>
                </a:solidFill>
                <a:latin typeface="Open Sans"/>
                <a:ea typeface="Open Sans"/>
                <a:cs typeface="Open Sans"/>
                <a:sym typeface="Open Sans"/>
              </a:rPr>
              <a:t> margin of error.</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Next, the user should input their scenario assumptions into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Scenario assumptions include the sectors and clients to model, the time patterns that impact electricity consumption, and other information about electricity use.</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rPr>
              <a:t>Finally, one must analyse the hourly demand projections to ensure that they seem reasonable and agree with other demand projections, as well as understanding how your scenario assumptions impact projected demand.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In the remainder of this mini-lecture, you will learn how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represents hourly demand so you can reconstruct base year demand from hourly data.</a:t>
            </a:r>
            <a:endParaRPr>
              <a:latin typeface="Open Sans"/>
              <a:ea typeface="Open Sans"/>
              <a:cs typeface="Open Sans"/>
              <a:sym typeface="Open Sans"/>
            </a:endParaRPr>
          </a:p>
        </p:txBody>
      </p:sp>
      <p:sp>
        <p:nvSpPr>
          <p:cNvPr id="334" name="Google Shape;3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100">
                <a:solidFill>
                  <a:schemeClr val="dk1"/>
                </a:solidFill>
                <a:latin typeface="Open Sans"/>
                <a:ea typeface="Open Sans"/>
                <a:cs typeface="Open Sans"/>
                <a:sym typeface="Open Sans"/>
              </a:rPr>
              <a:t>The annual electricity demand of a given client is converted into the hourly electricity demand for that client using </a:t>
            </a:r>
            <a:r>
              <a:rPr lang="en-GB" sz="1100">
                <a:latin typeface="Open Sans"/>
                <a:ea typeface="Open Sans"/>
                <a:cs typeface="Open Sans"/>
                <a:sym typeface="Open Sans"/>
              </a:rPr>
              <a:t>the following</a:t>
            </a:r>
            <a:r>
              <a:rPr lang="en-GB" sz="1100">
                <a:solidFill>
                  <a:schemeClr val="dk1"/>
                </a:solidFill>
                <a:latin typeface="Open Sans"/>
                <a:ea typeface="Open Sans"/>
                <a:cs typeface="Open Sans"/>
                <a:sym typeface="Open Sans"/>
              </a:rPr>
              <a:t> factors:</a:t>
            </a:r>
            <a:endParaRPr/>
          </a:p>
          <a:p>
            <a:pPr indent="0" lvl="1" marL="457200" rtl="0" algn="l">
              <a:spcBef>
                <a:spcPts val="330"/>
              </a:spcBef>
              <a:spcAft>
                <a:spcPts val="0"/>
              </a:spcAft>
              <a:buNone/>
            </a:pPr>
            <a:r>
              <a:rPr lang="en-GB" sz="1100">
                <a:solidFill>
                  <a:schemeClr val="dk1"/>
                </a:solidFill>
              </a:rPr>
              <a:t>The demand growth during the course of the year.</a:t>
            </a:r>
            <a:endParaRPr/>
          </a:p>
          <a:p>
            <a:pPr indent="0" lvl="1" marL="457200" rtl="0" algn="l">
              <a:spcBef>
                <a:spcPts val="330"/>
              </a:spcBef>
              <a:spcAft>
                <a:spcPts val="0"/>
              </a:spcAft>
              <a:buNone/>
            </a:pPr>
            <a:r>
              <a:rPr lang="en-GB" sz="1100">
                <a:solidFill>
                  <a:schemeClr val="dk1"/>
                </a:solidFill>
                <a:latin typeface="Open Sans"/>
                <a:ea typeface="Open Sans"/>
                <a:cs typeface="Open Sans"/>
                <a:sym typeface="Open Sans"/>
              </a:rPr>
              <a:t>The variation by season, which could be semesters, quarters, months</a:t>
            </a:r>
            <a:r>
              <a:rPr lang="en-GB" sz="1100">
                <a:latin typeface="Open Sans"/>
                <a:ea typeface="Open Sans"/>
                <a:cs typeface="Open Sans"/>
                <a:sym typeface="Open Sans"/>
              </a:rPr>
              <a:t>,</a:t>
            </a:r>
            <a:r>
              <a:rPr lang="en-GB" sz="1100">
                <a:solidFill>
                  <a:schemeClr val="dk1"/>
                </a:solidFill>
                <a:latin typeface="Open Sans"/>
                <a:ea typeface="Open Sans"/>
                <a:cs typeface="Open Sans"/>
                <a:sym typeface="Open Sans"/>
              </a:rPr>
              <a:t> or weeks, or other time divisions during the year.</a:t>
            </a:r>
            <a:endParaRPr/>
          </a:p>
          <a:p>
            <a:pPr indent="0" lvl="1" marL="457200" rtl="0" algn="l">
              <a:spcBef>
                <a:spcPts val="330"/>
              </a:spcBef>
              <a:spcAft>
                <a:spcPts val="0"/>
              </a:spcAft>
              <a:buNone/>
            </a:pPr>
            <a:r>
              <a:rPr lang="en-GB" sz="1100">
                <a:solidFill>
                  <a:schemeClr val="dk1"/>
                </a:solidFill>
                <a:latin typeface="Open Sans"/>
                <a:ea typeface="Open Sans"/>
                <a:cs typeface="Open Sans"/>
                <a:sym typeface="Open Sans"/>
              </a:rPr>
              <a:t>The variation on different types of days, such as working days, weekend days, and holidays.</a:t>
            </a:r>
            <a:endParaRPr/>
          </a:p>
          <a:p>
            <a:pPr indent="0" lvl="1" marL="457200" rtl="0" algn="l">
              <a:spcBef>
                <a:spcPts val="330"/>
              </a:spcBef>
              <a:spcAft>
                <a:spcPts val="0"/>
              </a:spcAft>
              <a:buNone/>
            </a:pPr>
            <a:r>
              <a:rPr lang="en-GB" sz="1100">
                <a:solidFill>
                  <a:schemeClr val="dk1"/>
                </a:solidFill>
              </a:rPr>
              <a:t>The hourly variation at different times of day.</a:t>
            </a:r>
            <a:endParaRPr/>
          </a:p>
          <a:p>
            <a:pPr indent="0" lvl="0" marL="0" rtl="0" algn="l">
              <a:spcBef>
                <a:spcPts val="330"/>
              </a:spcBef>
              <a:spcAft>
                <a:spcPts val="0"/>
              </a:spcAft>
              <a:buNone/>
            </a:pPr>
            <a:r>
              <a:rPr lang="en-GB" sz="1100">
                <a:solidFill>
                  <a:schemeClr val="dk1"/>
                </a:solidFill>
                <a:latin typeface="Open Sans"/>
                <a:ea typeface="Open Sans"/>
                <a:cs typeface="Open Sans"/>
                <a:sym typeface="Open Sans"/>
              </a:rPr>
              <a:t>Each of these factors is represented by a load-modulating coefficient</a:t>
            </a:r>
            <a:r>
              <a:rPr lang="en-GB" sz="1100">
                <a:latin typeface="Open Sans"/>
                <a:ea typeface="Open Sans"/>
                <a:cs typeface="Open Sans"/>
                <a:sym typeface="Open Sans"/>
              </a:rPr>
              <a:t>.</a:t>
            </a:r>
            <a:r>
              <a:rPr lang="en-GB" sz="1100">
                <a:solidFill>
                  <a:schemeClr val="dk1"/>
                </a:solidFill>
                <a:latin typeface="Open Sans"/>
                <a:ea typeface="Open Sans"/>
                <a:cs typeface="Open Sans"/>
                <a:sym typeface="Open Sans"/>
              </a:rPr>
              <a:t> These load-modulating coefficients allow </a:t>
            </a:r>
            <a:r>
              <a:rPr lang="en-GB" sz="1100">
                <a:latin typeface="Open Sans"/>
                <a:ea typeface="Open Sans"/>
                <a:cs typeface="Open Sans"/>
                <a:sym typeface="Open Sans"/>
              </a:rPr>
              <a:t>MAED-E.L.</a:t>
            </a:r>
            <a:r>
              <a:rPr lang="en-GB" sz="1100">
                <a:solidFill>
                  <a:schemeClr val="dk1"/>
                </a:solidFill>
                <a:latin typeface="Open Sans"/>
                <a:ea typeface="Open Sans"/>
                <a:cs typeface="Open Sans"/>
                <a:sym typeface="Open Sans"/>
              </a:rPr>
              <a:t> to convert the annual electricity demand of a client into demand load of the client in a given hour, day</a:t>
            </a:r>
            <a:r>
              <a:rPr lang="en-GB" sz="1100">
                <a:latin typeface="Open Sans"/>
                <a:ea typeface="Open Sans"/>
                <a:cs typeface="Open Sans"/>
                <a:sym typeface="Open Sans"/>
              </a:rPr>
              <a:t>,</a:t>
            </a:r>
            <a:r>
              <a:rPr lang="en-GB" sz="1100">
                <a:solidFill>
                  <a:schemeClr val="dk1"/>
                </a:solidFill>
                <a:latin typeface="Open Sans"/>
                <a:ea typeface="Open Sans"/>
                <a:cs typeface="Open Sans"/>
                <a:sym typeface="Open Sans"/>
              </a:rPr>
              <a:t> and week of the year.</a:t>
            </a:r>
            <a:endParaRPr/>
          </a:p>
          <a:p>
            <a:pPr indent="0" lvl="1" marL="457200" rtl="0" algn="l">
              <a:spcBef>
                <a:spcPts val="330"/>
              </a:spcBef>
              <a:spcAft>
                <a:spcPts val="0"/>
              </a:spcAft>
              <a:buNone/>
            </a:pPr>
            <a:r>
              <a:rPr lang="en-GB" sz="1100">
                <a:solidFill>
                  <a:schemeClr val="dk1"/>
                </a:solidFill>
                <a:latin typeface="Open Sans"/>
                <a:ea typeface="Open Sans"/>
                <a:cs typeface="Open Sans"/>
                <a:sym typeface="Open Sans"/>
              </a:rPr>
              <a:t>The average growth rate of electricity demand can be found from the results of </a:t>
            </a:r>
            <a:r>
              <a:rPr lang="en-GB" sz="1100">
                <a:latin typeface="Open Sans"/>
                <a:ea typeface="Open Sans"/>
                <a:cs typeface="Open Sans"/>
                <a:sym typeface="Open Sans"/>
              </a:rPr>
              <a:t>MAED-D</a:t>
            </a:r>
            <a:r>
              <a:rPr lang="en-GB" sz="1100">
                <a:solidFill>
                  <a:schemeClr val="dk1"/>
                </a:solidFill>
                <a:latin typeface="Open Sans"/>
                <a:ea typeface="Open Sans"/>
                <a:cs typeface="Open Sans"/>
                <a:sym typeface="Open Sans"/>
              </a:rPr>
              <a:t> or can be defined by the user.</a:t>
            </a:r>
            <a:endParaRPr/>
          </a:p>
          <a:p>
            <a:pPr indent="0" lvl="1" marL="457200" rtl="0" algn="l">
              <a:spcBef>
                <a:spcPts val="330"/>
              </a:spcBef>
              <a:spcAft>
                <a:spcPts val="0"/>
              </a:spcAft>
              <a:buNone/>
            </a:pPr>
            <a:r>
              <a:rPr lang="en-GB" sz="1100">
                <a:solidFill>
                  <a:schemeClr val="dk1"/>
                </a:solidFill>
              </a:rPr>
              <a:t>The seasonal variation coefficients are defined for each week or other period in a year.</a:t>
            </a:r>
            <a:endParaRPr/>
          </a:p>
          <a:p>
            <a:pPr indent="0" lvl="1" marL="457200" rtl="0" algn="l">
              <a:spcBef>
                <a:spcPts val="330"/>
              </a:spcBef>
              <a:spcAft>
                <a:spcPts val="0"/>
              </a:spcAft>
              <a:buNone/>
            </a:pPr>
            <a:r>
              <a:rPr lang="en-GB" sz="1100">
                <a:solidFill>
                  <a:schemeClr val="dk1"/>
                </a:solidFill>
              </a:rPr>
              <a:t>The weekly variation coefficients are defined by days in each week.</a:t>
            </a:r>
            <a:endParaRPr/>
          </a:p>
          <a:p>
            <a:pPr indent="0" lvl="1" marL="457200" rtl="0" algn="l">
              <a:spcBef>
                <a:spcPts val="330"/>
              </a:spcBef>
              <a:spcAft>
                <a:spcPts val="0"/>
              </a:spcAft>
              <a:buNone/>
            </a:pPr>
            <a:r>
              <a:rPr lang="en-GB" sz="1100">
                <a:solidFill>
                  <a:schemeClr val="dk1"/>
                </a:solidFill>
                <a:latin typeface="Open Sans"/>
                <a:ea typeface="Open Sans"/>
                <a:cs typeface="Open Sans"/>
                <a:sym typeface="Open Sans"/>
              </a:rPr>
              <a:t>The daily variation coefficients are specified for 24 hours in each type of day defined.</a:t>
            </a:r>
            <a:endParaRPr sz="1100">
              <a:latin typeface="Open Sans"/>
              <a:ea typeface="Open Sans"/>
              <a:cs typeface="Open Sans"/>
              <a:sym typeface="Open Sans"/>
            </a:endParaRPr>
          </a:p>
          <a:p>
            <a:pPr indent="0" lvl="1" marL="457200" rtl="0" algn="l">
              <a:spcBef>
                <a:spcPts val="330"/>
              </a:spcBef>
              <a:spcAft>
                <a:spcPts val="0"/>
              </a:spcAft>
              <a:buNone/>
            </a:pPr>
            <a:r>
              <a:rPr lang="en-GB" sz="1100">
                <a:solidFill>
                  <a:schemeClr val="dk1"/>
                </a:solidFill>
                <a:latin typeface="Open Sans"/>
                <a:ea typeface="Open Sans"/>
                <a:cs typeface="Open Sans"/>
                <a:sym typeface="Open Sans"/>
              </a:rPr>
              <a:t>To find the electricity demand of a client for a particular hour, the product of all of these coefficients are multiplied by average electricity demand for that client and adjusted with annual demand growth. Therefore, knowing all these coefficients for a client in a year allows us to calculate the chronological hour-by-hour electricity demand for all the </a:t>
            </a:r>
            <a:r>
              <a:rPr lang="en-GB" sz="1100">
                <a:latin typeface="Open Sans"/>
                <a:ea typeface="Open Sans"/>
                <a:cs typeface="Open Sans"/>
                <a:sym typeface="Open Sans"/>
              </a:rPr>
              <a:t>8,760</a:t>
            </a:r>
            <a:r>
              <a:rPr lang="en-GB" sz="1100">
                <a:solidFill>
                  <a:schemeClr val="dk1"/>
                </a:solidFill>
                <a:latin typeface="Open Sans"/>
                <a:ea typeface="Open Sans"/>
                <a:cs typeface="Open Sans"/>
                <a:sym typeface="Open Sans"/>
              </a:rPr>
              <a:t> hours of that year. This calculation is repeated for each client, and the load </a:t>
            </a:r>
            <a:r>
              <a:rPr lang="en-GB" sz="1100">
                <a:latin typeface="Open Sans"/>
                <a:ea typeface="Open Sans"/>
                <a:cs typeface="Open Sans"/>
                <a:sym typeface="Open Sans"/>
              </a:rPr>
              <a:t>for the </a:t>
            </a:r>
            <a:r>
              <a:rPr lang="en-GB" sz="1100">
                <a:solidFill>
                  <a:schemeClr val="dk1"/>
                </a:solidFill>
                <a:latin typeface="Open Sans"/>
                <a:ea typeface="Open Sans"/>
                <a:cs typeface="Open Sans"/>
                <a:sym typeface="Open Sans"/>
              </a:rPr>
              <a:t>same hour for all clients in a </a:t>
            </a:r>
            <a:r>
              <a:rPr lang="en-GB" sz="1100">
                <a:latin typeface="Open Sans"/>
                <a:ea typeface="Open Sans"/>
                <a:cs typeface="Open Sans"/>
                <a:sym typeface="Open Sans"/>
              </a:rPr>
              <a:t>sector</a:t>
            </a:r>
            <a:r>
              <a:rPr lang="en-GB" sz="1100">
                <a:solidFill>
                  <a:schemeClr val="dk1"/>
                </a:solidFill>
                <a:latin typeface="Open Sans"/>
                <a:ea typeface="Open Sans"/>
                <a:cs typeface="Open Sans"/>
                <a:sym typeface="Open Sans"/>
              </a:rPr>
              <a:t> </a:t>
            </a:r>
            <a:r>
              <a:rPr lang="en-GB" sz="1100">
                <a:latin typeface="Open Sans"/>
                <a:ea typeface="Open Sans"/>
                <a:cs typeface="Open Sans"/>
                <a:sym typeface="Open Sans"/>
              </a:rPr>
              <a:t>can </a:t>
            </a:r>
            <a:r>
              <a:rPr lang="en-GB" sz="1100">
                <a:solidFill>
                  <a:schemeClr val="dk1"/>
                </a:solidFill>
                <a:latin typeface="Open Sans"/>
                <a:ea typeface="Open Sans"/>
                <a:cs typeface="Open Sans"/>
                <a:sym typeface="Open Sans"/>
              </a:rPr>
              <a:t>then be added to calculate the hourly electricity demand for that sector. Adding the demand from all sectors gives the total hourly load </a:t>
            </a:r>
            <a:r>
              <a:rPr lang="en-GB" sz="1100">
                <a:latin typeface="Open Sans"/>
                <a:ea typeface="Open Sans"/>
                <a:cs typeface="Open Sans"/>
                <a:sym typeface="Open Sans"/>
              </a:rPr>
              <a:t>values on</a:t>
            </a:r>
            <a:r>
              <a:rPr lang="en-GB" sz="1100">
                <a:solidFill>
                  <a:schemeClr val="dk1"/>
                </a:solidFill>
                <a:latin typeface="Open Sans"/>
                <a:ea typeface="Open Sans"/>
                <a:cs typeface="Open Sans"/>
                <a:sym typeface="Open Sans"/>
              </a:rPr>
              <a:t> the power system in a particular year.</a:t>
            </a:r>
            <a:endParaRPr/>
          </a:p>
          <a:p>
            <a:pPr indent="0" lvl="0" marL="0" rtl="0" algn="l">
              <a:spcBef>
                <a:spcPts val="360"/>
              </a:spcBef>
              <a:spcAft>
                <a:spcPts val="0"/>
              </a:spcAft>
              <a:buNone/>
            </a:pPr>
            <a:r>
              <a:t/>
            </a:r>
            <a:endParaRPr/>
          </a:p>
        </p:txBody>
      </p:sp>
      <p:sp>
        <p:nvSpPr>
          <p:cNvPr id="355" name="Google Shape;35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GB" sz="1200">
                <a:solidFill>
                  <a:schemeClr val="dk1"/>
                </a:solidFill>
              </a:rPr>
              <a:t>In the next mini-lecture, we will explore how to find these modulating coefficients from the hourly demand data for a base year. Before finding these coefficients, one must account for growth in demand over the base year. As shown in this load curve with weekly energy consumption for a year, electricity demand grows slightly throughout the year, shown by the red line. This growth may be due to factors like population growth, increased electrification, and growth in appliance use. </a:t>
            </a:r>
            <a:endParaRPr/>
          </a:p>
        </p:txBody>
      </p:sp>
      <p:sp>
        <p:nvSpPr>
          <p:cNvPr id="475" name="Google Shape;47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order to account for demand growth over the base year, we will use the growth trend deflator. The growth trend deflator for a given year is a single value that represents the demand growth between the year of interest and the next year. </a:t>
            </a:r>
            <a:r>
              <a:rPr lang="en-GB">
                <a:latin typeface="Open Sans"/>
                <a:ea typeface="Open Sans"/>
                <a:cs typeface="Open Sans"/>
                <a:sym typeface="Open Sans"/>
              </a:rPr>
              <a:t>The red line on the left graph shows the linear growth trend. To</a:t>
            </a:r>
            <a:r>
              <a:rPr lang="en-GB" sz="1200">
                <a:solidFill>
                  <a:schemeClr val="dk1"/>
                </a:solidFill>
                <a:latin typeface="Open Sans"/>
                <a:ea typeface="Open Sans"/>
                <a:cs typeface="Open Sans"/>
                <a:sym typeface="Open Sans"/>
              </a:rPr>
              <a:t> see the effect of removing this growth, compare the load curve on the left, which shows the weekly energy consumption and growth trend, and the graph on the right, which shows the same load curve with the growth trend removed</a:t>
            </a:r>
            <a:r>
              <a:rPr b="1" lang="en-GB" sz="1200">
                <a:solidFill>
                  <a:schemeClr val="dk1"/>
                </a:solidFill>
                <a:latin typeface="Open Sans"/>
                <a:ea typeface="Open Sans"/>
                <a:cs typeface="Open Sans"/>
                <a:sym typeface="Open Sans"/>
              </a:rPr>
              <a:t>.</a:t>
            </a:r>
            <a:r>
              <a:rPr lang="en-GB" sz="1200">
                <a:solidFill>
                  <a:schemeClr val="dk1"/>
                </a:solidFill>
                <a:latin typeface="Open Sans"/>
                <a:ea typeface="Open Sans"/>
                <a:cs typeface="Open Sans"/>
                <a:sym typeface="Open Sans"/>
              </a:rPr>
              <a:t> Accounting for load growth allows us to see trends more accurately, such as the high level of demand in the summer weeks and lower levels of demand in winter weeks.</a:t>
            </a:r>
            <a:endParaRPr/>
          </a:p>
        </p:txBody>
      </p:sp>
      <p:sp>
        <p:nvSpPr>
          <p:cNvPr id="487" name="Google Shape;48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the week has been selected as the elementary time unit for representing the seasonal variations, so the growth trend deflator as well as the seasonal coefficients should be calculated on a weekly basis. Because the first and last week of the year may not be complete weeks, 53 values for the growth trend deflator should be calculated.</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growth trend deflator</a:t>
            </a:r>
            <a:r>
              <a:rPr lang="en-GB">
                <a:latin typeface="Open Sans"/>
                <a:ea typeface="Open Sans"/>
                <a:cs typeface="Open Sans"/>
                <a:sym typeface="Open Sans"/>
              </a:rPr>
              <a:t> (or</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G.i.)</a:t>
            </a:r>
            <a:r>
              <a:rPr lang="en-GB" sz="1200">
                <a:solidFill>
                  <a:schemeClr val="dk1"/>
                </a:solidFill>
                <a:latin typeface="Open Sans"/>
                <a:ea typeface="Open Sans"/>
                <a:cs typeface="Open Sans"/>
                <a:sym typeface="Open Sans"/>
              </a:rPr>
              <a:t> for each week </a:t>
            </a:r>
            <a:r>
              <a:rPr lang="en-GB">
                <a:latin typeface="Open Sans"/>
                <a:ea typeface="Open Sans"/>
                <a:cs typeface="Open Sans"/>
                <a:sym typeface="Open Sans"/>
              </a:rPr>
              <a:t>i </a:t>
            </a:r>
            <a:r>
              <a:rPr lang="en-GB" sz="1200">
                <a:solidFill>
                  <a:schemeClr val="dk1"/>
                </a:solidFill>
                <a:latin typeface="Open Sans"/>
                <a:ea typeface="Open Sans"/>
                <a:cs typeface="Open Sans"/>
                <a:sym typeface="Open Sans"/>
              </a:rPr>
              <a:t>is calculated as shown in the first equation. i is the week number, and r is the average annual electricity demand growth rate, in percent, between the previous year, </a:t>
            </a:r>
            <a:r>
              <a:rPr lang="en-GB">
                <a:latin typeface="Open Sans"/>
                <a:ea typeface="Open Sans"/>
                <a:cs typeface="Open Sans"/>
                <a:sym typeface="Open Sans"/>
              </a:rPr>
              <a:t>A minus 1,</a:t>
            </a:r>
            <a:r>
              <a:rPr lang="en-GB" sz="1200">
                <a:solidFill>
                  <a:schemeClr val="dk1"/>
                </a:solidFill>
                <a:latin typeface="Open Sans"/>
                <a:ea typeface="Open Sans"/>
                <a:cs typeface="Open Sans"/>
                <a:sym typeface="Open Sans"/>
              </a:rPr>
              <a:t> and the current year, A.</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average annual electricity growth rate is specified </a:t>
            </a:r>
            <a:r>
              <a:rPr lang="en-GB">
                <a:latin typeface="Open Sans"/>
                <a:ea typeface="Open Sans"/>
                <a:cs typeface="Open Sans"/>
                <a:sym typeface="Open Sans"/>
              </a:rPr>
              <a:t>by</a:t>
            </a:r>
            <a:r>
              <a:rPr lang="en-GB" sz="1200">
                <a:solidFill>
                  <a:schemeClr val="dk1"/>
                </a:solidFill>
                <a:latin typeface="Open Sans"/>
                <a:ea typeface="Open Sans"/>
                <a:cs typeface="Open Sans"/>
                <a:sym typeface="Open Sans"/>
              </a:rPr>
              <a:t> the user for the first year and the </a:t>
            </a:r>
            <a:r>
              <a:rPr lang="en-GB">
                <a:latin typeface="Open Sans"/>
                <a:ea typeface="Open Sans"/>
                <a:cs typeface="Open Sans"/>
                <a:sym typeface="Open Sans"/>
              </a:rPr>
              <a:t>programme</a:t>
            </a:r>
            <a:r>
              <a:rPr lang="en-GB" sz="1200">
                <a:solidFill>
                  <a:schemeClr val="dk1"/>
                </a:solidFill>
                <a:latin typeface="Open Sans"/>
                <a:ea typeface="Open Sans"/>
                <a:cs typeface="Open Sans"/>
                <a:sym typeface="Open Sans"/>
              </a:rPr>
              <a:t> calculates it for the rest of the study years from the </a:t>
            </a:r>
            <a:r>
              <a:rPr lang="en-GB">
                <a:latin typeface="Open Sans"/>
                <a:ea typeface="Open Sans"/>
                <a:cs typeface="Open Sans"/>
                <a:sym typeface="Open Sans"/>
              </a:rPr>
              <a:t>MAED-D</a:t>
            </a:r>
            <a:r>
              <a:rPr lang="en-GB" sz="1200">
                <a:solidFill>
                  <a:schemeClr val="dk1"/>
                </a:solidFill>
                <a:latin typeface="Open Sans"/>
                <a:ea typeface="Open Sans"/>
                <a:cs typeface="Open Sans"/>
                <a:sym typeface="Open Sans"/>
              </a:rPr>
              <a:t> results.</a:t>
            </a:r>
            <a:endParaRPr/>
          </a:p>
        </p:txBody>
      </p:sp>
      <p:sp>
        <p:nvSpPr>
          <p:cNvPr id="501" name="Google Shape;50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this mini-lecture, we will use a number of subscripts to specify the time frame or client that a coefficient applies to. In order to avoid confusion, here is a preview of the subscripts that we will use in this lecture.</a:t>
            </a:r>
            <a:endParaRPr/>
          </a:p>
          <a:p>
            <a:pPr indent="0" lvl="0" marL="0" rtl="0" algn="l">
              <a:spcBef>
                <a:spcPts val="360"/>
              </a:spcBef>
              <a:spcAft>
                <a:spcPts val="0"/>
              </a:spcAft>
              <a:buNone/>
            </a:pPr>
            <a:r>
              <a:rPr lang="en-GB">
                <a:latin typeface="Open Sans"/>
                <a:ea typeface="Open Sans"/>
                <a:cs typeface="Open Sans"/>
                <a:sym typeface="Open Sans"/>
              </a:rPr>
              <a:t>i</a:t>
            </a:r>
            <a:r>
              <a:rPr lang="en-GB" sz="1200">
                <a:solidFill>
                  <a:schemeClr val="dk1"/>
                </a:solidFill>
                <a:latin typeface="Open Sans"/>
                <a:ea typeface="Open Sans"/>
                <a:cs typeface="Open Sans"/>
                <a:sym typeface="Open Sans"/>
              </a:rPr>
              <a:t> denotes the week number of the year, from 1 to 53 (accounting for incomplete weeks)</a:t>
            </a:r>
            <a:endParaRPr/>
          </a:p>
          <a:p>
            <a:pPr indent="0" lvl="0" marL="0" rtl="0" algn="l">
              <a:spcBef>
                <a:spcPts val="360"/>
              </a:spcBef>
              <a:spcAft>
                <a:spcPts val="0"/>
              </a:spcAft>
              <a:buNone/>
            </a:pPr>
            <a:r>
              <a:rPr lang="en-GB">
                <a:latin typeface="Open Sans"/>
                <a:ea typeface="Open Sans"/>
                <a:cs typeface="Open Sans"/>
                <a:sym typeface="Open Sans"/>
              </a:rPr>
              <a:t>i.d.</a:t>
            </a:r>
            <a:r>
              <a:rPr lang="en-GB" sz="1200">
                <a:solidFill>
                  <a:schemeClr val="dk1"/>
                </a:solidFill>
                <a:latin typeface="Open Sans"/>
                <a:ea typeface="Open Sans"/>
                <a:cs typeface="Open Sans"/>
                <a:sym typeface="Open Sans"/>
              </a:rPr>
              <a:t> denotes the day type of the week, 1 to 7.</a:t>
            </a:r>
            <a:endParaRPr/>
          </a:p>
          <a:p>
            <a:pPr indent="0" lvl="0" marL="0" rtl="0" algn="l">
              <a:spcBef>
                <a:spcPts val="360"/>
              </a:spcBef>
              <a:spcAft>
                <a:spcPts val="0"/>
              </a:spcAft>
              <a:buNone/>
            </a:pPr>
            <a:r>
              <a:rPr lang="en-GB">
                <a:latin typeface="Open Sans"/>
                <a:ea typeface="Open Sans"/>
                <a:cs typeface="Open Sans"/>
                <a:sym typeface="Open Sans"/>
              </a:rPr>
              <a:t>i.s.</a:t>
            </a:r>
            <a:r>
              <a:rPr lang="en-GB" sz="1200">
                <a:solidFill>
                  <a:schemeClr val="dk1"/>
                </a:solidFill>
                <a:latin typeface="Open Sans"/>
                <a:ea typeface="Open Sans"/>
                <a:cs typeface="Open Sans"/>
                <a:sym typeface="Open Sans"/>
              </a:rPr>
              <a:t> denotes the season of the year, as specified by the user. We’ll talk more about designating seasons next lecture.</a:t>
            </a:r>
            <a:endParaRPr/>
          </a:p>
          <a:p>
            <a:pPr indent="0" lvl="0" marL="0" rtl="0" algn="l">
              <a:spcBef>
                <a:spcPts val="360"/>
              </a:spcBef>
              <a:spcAft>
                <a:spcPts val="0"/>
              </a:spcAft>
              <a:buNone/>
            </a:pPr>
            <a:r>
              <a:rPr lang="en-GB">
                <a:latin typeface="Open Sans"/>
                <a:ea typeface="Open Sans"/>
                <a:cs typeface="Open Sans"/>
                <a:sym typeface="Open Sans"/>
              </a:rPr>
              <a:t>i.c.</a:t>
            </a:r>
            <a:r>
              <a:rPr lang="en-GB" sz="1200">
                <a:solidFill>
                  <a:schemeClr val="dk1"/>
                </a:solidFill>
                <a:latin typeface="Open Sans"/>
                <a:ea typeface="Open Sans"/>
                <a:cs typeface="Open Sans"/>
                <a:sym typeface="Open Sans"/>
              </a:rPr>
              <a:t> denotes the client that the coefficient applies to</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from the list of clients that the user inputs.</a:t>
            </a:r>
            <a:endParaRPr/>
          </a:p>
          <a:p>
            <a:pPr indent="0" lvl="0" marL="0" rtl="0" algn="l">
              <a:spcBef>
                <a:spcPts val="360"/>
              </a:spcBef>
              <a:spcAft>
                <a:spcPts val="0"/>
              </a:spcAft>
              <a:buNone/>
            </a:pPr>
            <a:r>
              <a:rPr lang="en-GB">
                <a:latin typeface="Open Sans"/>
                <a:ea typeface="Open Sans"/>
                <a:cs typeface="Open Sans"/>
                <a:sym typeface="Open Sans"/>
              </a:rPr>
              <a:t>h</a:t>
            </a:r>
            <a:r>
              <a:rPr lang="en-GB" sz="1200">
                <a:solidFill>
                  <a:schemeClr val="dk1"/>
                </a:solidFill>
                <a:latin typeface="Open Sans"/>
                <a:ea typeface="Open Sans"/>
                <a:cs typeface="Open Sans"/>
                <a:sym typeface="Open Sans"/>
              </a:rPr>
              <a:t> denotes the hour of the day, from 1 to 24.</a:t>
            </a:r>
            <a:endParaRPr/>
          </a:p>
        </p:txBody>
      </p:sp>
      <p:sp>
        <p:nvSpPr>
          <p:cNvPr id="515" name="Google Shape;51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In order to determine the seasonal coefficients for each week, the first step is to remove the growth trend.</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As shown in the first equation, we do this by dividing the electricity demand in week </a:t>
            </a:r>
            <a:r>
              <a:rPr lang="en-GB">
                <a:latin typeface="Open Sans"/>
                <a:ea typeface="Open Sans"/>
                <a:cs typeface="Open Sans"/>
                <a:sym typeface="Open Sans"/>
              </a:rPr>
              <a:t>i,</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E.i.,</a:t>
            </a:r>
            <a:r>
              <a:rPr lang="en-GB" sz="1200">
                <a:solidFill>
                  <a:schemeClr val="dk1"/>
                </a:solidFill>
                <a:latin typeface="Open Sans"/>
                <a:ea typeface="Open Sans"/>
                <a:cs typeface="Open Sans"/>
                <a:sym typeface="Open Sans"/>
              </a:rPr>
              <a:t> by the growth trend deflator for the same week, </a:t>
            </a:r>
            <a:r>
              <a:rPr lang="en-GB">
                <a:latin typeface="Open Sans"/>
                <a:ea typeface="Open Sans"/>
                <a:cs typeface="Open Sans"/>
                <a:sym typeface="Open Sans"/>
              </a:rPr>
              <a:t>G</a:t>
            </a:r>
            <a:r>
              <a:rPr lang="en-GB" sz="1200">
                <a:solidFill>
                  <a:schemeClr val="dk1"/>
                </a:solidFill>
                <a:latin typeface="Open Sans"/>
                <a:ea typeface="Open Sans"/>
                <a:cs typeface="Open Sans"/>
                <a:sym typeface="Open Sans"/>
              </a:rPr>
              <a:t>.</a:t>
            </a:r>
            <a:r>
              <a:rPr lang="en-GB">
                <a:latin typeface="Open Sans"/>
                <a:ea typeface="Open Sans"/>
                <a:cs typeface="Open Sans"/>
                <a:sym typeface="Open Sans"/>
              </a:rPr>
              <a:t>i..</a:t>
            </a:r>
            <a:r>
              <a:rPr lang="en-GB" sz="1200">
                <a:solidFill>
                  <a:schemeClr val="dk1"/>
                </a:solidFill>
                <a:latin typeface="Open Sans"/>
                <a:ea typeface="Open Sans"/>
                <a:cs typeface="Open Sans"/>
                <a:sym typeface="Open Sans"/>
              </a:rPr>
              <a:t> This calculation gives us a new value, </a:t>
            </a:r>
            <a:r>
              <a:rPr lang="en-GB">
                <a:latin typeface="Open Sans"/>
                <a:ea typeface="Open Sans"/>
                <a:cs typeface="Open Sans"/>
                <a:sym typeface="Open Sans"/>
              </a:rPr>
              <a:t>E.i prime</a:t>
            </a:r>
            <a:r>
              <a:rPr lang="en-GB" sz="1200">
                <a:solidFill>
                  <a:schemeClr val="dk1"/>
                </a:solidFill>
                <a:latin typeface="Open Sans"/>
                <a:ea typeface="Open Sans"/>
                <a:cs typeface="Open Sans"/>
                <a:sym typeface="Open Sans"/>
              </a:rPr>
              <a:t>,</a:t>
            </a:r>
            <a:r>
              <a:rPr lang="en-GB">
                <a:latin typeface="Open Sans"/>
                <a:ea typeface="Open Sans"/>
                <a:cs typeface="Open Sans"/>
                <a:sym typeface="Open Sans"/>
              </a:rPr>
              <a:t>  which is the electricity</a:t>
            </a:r>
            <a:r>
              <a:rPr lang="en-GB" sz="1200">
                <a:solidFill>
                  <a:schemeClr val="dk1"/>
                </a:solidFill>
                <a:latin typeface="Open Sans"/>
                <a:ea typeface="Open Sans"/>
                <a:cs typeface="Open Sans"/>
                <a:sym typeface="Open Sans"/>
              </a:rPr>
              <a:t> demand in week </a:t>
            </a:r>
            <a:r>
              <a:rPr lang="en-GB">
                <a:latin typeface="Open Sans"/>
                <a:ea typeface="Open Sans"/>
                <a:cs typeface="Open Sans"/>
                <a:sym typeface="Open Sans"/>
              </a:rPr>
              <a:t>i </a:t>
            </a:r>
            <a:r>
              <a:rPr lang="en-GB" sz="1200">
                <a:solidFill>
                  <a:schemeClr val="dk1"/>
                </a:solidFill>
                <a:latin typeface="Open Sans"/>
                <a:ea typeface="Open Sans"/>
                <a:cs typeface="Open Sans"/>
                <a:sym typeface="Open Sans"/>
              </a:rPr>
              <a:t>without the growth trend.</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Then, we calculate average weekly consumption for the year</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using these new values for the weekly electricity demand. Average weekly consumption, </a:t>
            </a:r>
            <a:r>
              <a:rPr lang="en-GB">
                <a:latin typeface="Open Sans"/>
                <a:ea typeface="Open Sans"/>
                <a:cs typeface="Open Sans"/>
                <a:sym typeface="Open Sans"/>
              </a:rPr>
              <a:t>A.W.C.,</a:t>
            </a:r>
            <a:r>
              <a:rPr lang="en-GB" sz="1200">
                <a:solidFill>
                  <a:schemeClr val="dk1"/>
                </a:solidFill>
                <a:latin typeface="Open Sans"/>
                <a:ea typeface="Open Sans"/>
                <a:cs typeface="Open Sans"/>
                <a:sym typeface="Open Sans"/>
              </a:rPr>
              <a:t> is the sum of the weekly electricity demand values for the entire year divided by the total number of weeks, 53.</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Once the average weekly consumption, </a:t>
            </a:r>
            <a:r>
              <a:rPr lang="en-GB">
                <a:latin typeface="Open Sans"/>
                <a:ea typeface="Open Sans"/>
                <a:cs typeface="Open Sans"/>
                <a:sym typeface="Open Sans"/>
              </a:rPr>
              <a:t>A.W.C.,</a:t>
            </a:r>
            <a:r>
              <a:rPr lang="en-GB" sz="1200">
                <a:solidFill>
                  <a:schemeClr val="dk1"/>
                </a:solidFill>
                <a:latin typeface="Open Sans"/>
                <a:ea typeface="Open Sans"/>
                <a:cs typeface="Open Sans"/>
                <a:sym typeface="Open Sans"/>
              </a:rPr>
              <a:t> and the weekly electricity demand, </a:t>
            </a:r>
            <a:r>
              <a:rPr lang="en-GB">
                <a:latin typeface="Open Sans"/>
                <a:ea typeface="Open Sans"/>
                <a:cs typeface="Open Sans"/>
                <a:sym typeface="Open Sans"/>
              </a:rPr>
              <a:t>E.i prime</a:t>
            </a:r>
            <a:r>
              <a:rPr lang="en-GB" sz="1200">
                <a:solidFill>
                  <a:schemeClr val="dk1"/>
                </a:solidFill>
                <a:latin typeface="Open Sans"/>
                <a:ea typeface="Open Sans"/>
                <a:cs typeface="Open Sans"/>
                <a:sym typeface="Open Sans"/>
              </a:rPr>
              <a:t>, are known, we can define the seasonal coefficients </a:t>
            </a:r>
            <a:r>
              <a:rPr lang="en-GB">
                <a:latin typeface="Open Sans"/>
                <a:ea typeface="Open Sans"/>
                <a:cs typeface="Open Sans"/>
                <a:sym typeface="Open Sans"/>
              </a:rPr>
              <a:t>S.i.,</a:t>
            </a:r>
            <a:r>
              <a:rPr lang="en-GB" sz="1200">
                <a:solidFill>
                  <a:schemeClr val="dk1"/>
                </a:solidFill>
                <a:latin typeface="Open Sans"/>
                <a:ea typeface="Open Sans"/>
                <a:cs typeface="Open Sans"/>
                <a:sym typeface="Open Sans"/>
              </a:rPr>
              <a:t> by dividing the electricity demand in each week by the average weekly consumption.</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overall summation of the seasonal coefficients must be equal to 53.</a:t>
            </a:r>
            <a:endParaRPr/>
          </a:p>
        </p:txBody>
      </p:sp>
      <p:sp>
        <p:nvSpPr>
          <p:cNvPr id="530" name="Google Shape;53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Open Sans"/>
              <a:buNone/>
            </a:pPr>
            <a:r>
              <a:rPr lang="en-GB">
                <a:latin typeface="Open Sans"/>
                <a:ea typeface="Open Sans"/>
                <a:cs typeface="Open Sans"/>
                <a:sym typeface="Open Sans"/>
              </a:rPr>
              <a:t>This lecture has four Intended Learning Outcomes:</a:t>
            </a:r>
            <a:endParaRPr/>
          </a:p>
          <a:p>
            <a:pPr indent="-311150" lvl="0" marL="457200" rtl="0" algn="l">
              <a:spcBef>
                <a:spcPts val="0"/>
              </a:spcBef>
              <a:spcAft>
                <a:spcPts val="0"/>
              </a:spcAft>
              <a:buClr>
                <a:srgbClr val="333333"/>
              </a:buClr>
              <a:buSzPts val="1300"/>
              <a:buFont typeface="Calibri"/>
              <a:buAutoNum type="arabicPeriod"/>
            </a:pPr>
            <a:r>
              <a:rPr lang="en-GB">
                <a:solidFill>
                  <a:srgbClr val="333333"/>
                </a:solidFill>
                <a:highlight>
                  <a:srgbClr val="FFFFFF"/>
                </a:highlight>
                <a:latin typeface="Open Sans"/>
                <a:ea typeface="Open Sans"/>
                <a:cs typeface="Open Sans"/>
                <a:sym typeface="Open Sans"/>
              </a:rPr>
              <a:t>Explain the importance of matching electricity supply and hourly demand</a:t>
            </a:r>
            <a:endParaRPr>
              <a:solidFill>
                <a:srgbClr val="333333"/>
              </a:solidFill>
              <a:highlight>
                <a:srgbClr val="FFFFFF"/>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Calibri"/>
              <a:buAutoNum type="arabicPeriod"/>
            </a:pPr>
            <a:r>
              <a:rPr lang="en-GB">
                <a:solidFill>
                  <a:srgbClr val="333333"/>
                </a:solidFill>
                <a:highlight>
                  <a:srgbClr val="FFFFFF"/>
                </a:highlight>
                <a:latin typeface="Open Sans"/>
                <a:ea typeface="Open Sans"/>
                <a:cs typeface="Open Sans"/>
                <a:sym typeface="Open Sans"/>
              </a:rPr>
              <a:t>Understand how MAED-E.L. can help with electric system expansion planning by predicting hourly electricity demand data</a:t>
            </a:r>
            <a:endParaRPr>
              <a:solidFill>
                <a:srgbClr val="333333"/>
              </a:solidFill>
              <a:highlight>
                <a:srgbClr val="FFFFFF"/>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Calibri"/>
              <a:buAutoNum type="arabicPeriod"/>
            </a:pPr>
            <a:r>
              <a:rPr lang="en-GB">
                <a:solidFill>
                  <a:srgbClr val="333333"/>
                </a:solidFill>
                <a:highlight>
                  <a:srgbClr val="FFFFFF"/>
                </a:highlight>
                <a:latin typeface="Open Sans"/>
                <a:ea typeface="Open Sans"/>
                <a:cs typeface="Open Sans"/>
                <a:sym typeface="Open Sans"/>
              </a:rPr>
              <a:t>account for MAED-D predicted growth trends in hourly demand data from a base year using the growth trend deflator</a:t>
            </a:r>
            <a:endParaRPr>
              <a:solidFill>
                <a:srgbClr val="333333"/>
              </a:solidFill>
              <a:highlight>
                <a:srgbClr val="FFFFFF"/>
              </a:highlight>
              <a:latin typeface="Open Sans"/>
              <a:ea typeface="Open Sans"/>
              <a:cs typeface="Open Sans"/>
              <a:sym typeface="Open Sans"/>
            </a:endParaRPr>
          </a:p>
          <a:p>
            <a:pPr indent="-298450" lvl="0" marL="457200" rtl="0" algn="l">
              <a:spcBef>
                <a:spcPts val="0"/>
              </a:spcBef>
              <a:spcAft>
                <a:spcPts val="0"/>
              </a:spcAft>
              <a:buClr>
                <a:srgbClr val="333333"/>
              </a:buClr>
              <a:buSzPts val="1100"/>
              <a:buFont typeface="Open Sans"/>
              <a:buAutoNum type="arabicPeriod"/>
            </a:pPr>
            <a:r>
              <a:rPr lang="en-GB">
                <a:solidFill>
                  <a:srgbClr val="333333"/>
                </a:solidFill>
                <a:highlight>
                  <a:srgbClr val="FFFFFF"/>
                </a:highlight>
                <a:latin typeface="Open Sans"/>
                <a:ea typeface="Open Sans"/>
                <a:cs typeface="Open Sans"/>
                <a:sym typeface="Open Sans"/>
              </a:rPr>
              <a:t>calculate seasonal, daily, and hourly modulating coefficients using hourly demand data from a base year</a:t>
            </a:r>
            <a:endParaRPr>
              <a:latin typeface="Open Sans"/>
              <a:ea typeface="Open Sans"/>
              <a:cs typeface="Open Sans"/>
              <a:sym typeface="Open Sans"/>
            </a:endParaRPr>
          </a:p>
          <a:p>
            <a:pPr indent="-228600" lvl="0" marL="457200" marR="0" rtl="0" algn="l">
              <a:lnSpc>
                <a:spcPct val="100000"/>
              </a:lnSpc>
              <a:spcBef>
                <a:spcPts val="0"/>
              </a:spcBef>
              <a:spcAft>
                <a:spcPts val="0"/>
              </a:spcAft>
              <a:buClr>
                <a:srgbClr val="333333"/>
              </a:buClr>
              <a:buSzPts val="1300"/>
              <a:buFont typeface="Calibri"/>
              <a:buNone/>
            </a:pPr>
            <a:r>
              <a:t/>
            </a:r>
            <a:endParaRPr>
              <a:solidFill>
                <a:srgbClr val="333333"/>
              </a:solidFill>
              <a:highlight>
                <a:srgbClr val="FFFFFF"/>
              </a:highlight>
            </a:endParaRPr>
          </a:p>
          <a:p>
            <a:pPr indent="0" lvl="0" marL="0" rtl="0" algn="l">
              <a:spcBef>
                <a:spcPts val="360"/>
              </a:spcBef>
              <a:spcAft>
                <a:spcPts val="0"/>
              </a:spcAft>
              <a:buNone/>
            </a:pPr>
            <a:r>
              <a:t/>
            </a:r>
            <a:endParaRPr/>
          </a:p>
        </p:txBody>
      </p:sp>
      <p:sp>
        <p:nvSpPr>
          <p:cNvPr id="119" name="Google Shape;11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Next, we calculate the daily coefficients. These coefficients reflect the fluctuations in electricity demand due to the type of day, such as Monday, Tuesday, weekday, or holiday. The daily coefficients should be defined for each day of the week.</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As shown in the first equation, the first step is to calculate the daily average electricity demand, </a:t>
            </a:r>
            <a:r>
              <a:rPr lang="en-GB">
                <a:latin typeface="Open Sans"/>
                <a:ea typeface="Open Sans"/>
                <a:cs typeface="Open Sans"/>
                <a:sym typeface="Open Sans"/>
              </a:rPr>
              <a:t>E average i</a:t>
            </a:r>
            <a:r>
              <a:rPr lang="en-GB" sz="1200">
                <a:solidFill>
                  <a:schemeClr val="dk1"/>
                </a:solidFill>
                <a:latin typeface="Open Sans"/>
                <a:ea typeface="Open Sans"/>
                <a:cs typeface="Open Sans"/>
                <a:sym typeface="Open Sans"/>
              </a:rPr>
              <a:t>, for the week i</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We find E</a:t>
            </a:r>
            <a:r>
              <a:rPr lang="en-GB">
                <a:latin typeface="Open Sans"/>
                <a:ea typeface="Open Sans"/>
                <a:cs typeface="Open Sans"/>
                <a:sym typeface="Open Sans"/>
              </a:rPr>
              <a:t> average i</a:t>
            </a:r>
            <a:r>
              <a:rPr lang="en-GB" sz="1200">
                <a:solidFill>
                  <a:schemeClr val="dk1"/>
                </a:solidFill>
                <a:latin typeface="Open Sans"/>
                <a:ea typeface="Open Sans"/>
                <a:cs typeface="Open Sans"/>
                <a:sym typeface="Open Sans"/>
              </a:rPr>
              <a:t> by dividing the electricity demand in week </a:t>
            </a:r>
            <a:r>
              <a:rPr lang="en-GB">
                <a:latin typeface="Open Sans"/>
                <a:ea typeface="Open Sans"/>
                <a:cs typeface="Open Sans"/>
                <a:sym typeface="Open Sans"/>
              </a:rPr>
              <a:t>i </a:t>
            </a:r>
            <a:r>
              <a:rPr lang="en-GB" sz="1200">
                <a:solidFill>
                  <a:schemeClr val="dk1"/>
                </a:solidFill>
                <a:latin typeface="Open Sans"/>
                <a:ea typeface="Open Sans"/>
                <a:cs typeface="Open Sans"/>
                <a:sym typeface="Open Sans"/>
              </a:rPr>
              <a:t>by 7, the number of days in a week.</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Then we find the daily coefficients, D</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i</a:t>
            </a:r>
            <a:r>
              <a:rPr lang="en-GB">
                <a:latin typeface="Open Sans"/>
                <a:ea typeface="Open Sans"/>
                <a:cs typeface="Open Sans"/>
                <a:sym typeface="Open Sans"/>
              </a:rPr>
              <a:t>.i.d., </a:t>
            </a:r>
            <a:r>
              <a:rPr lang="en-GB" sz="1200">
                <a:solidFill>
                  <a:schemeClr val="dk1"/>
                </a:solidFill>
                <a:latin typeface="Open Sans"/>
                <a:ea typeface="Open Sans"/>
                <a:cs typeface="Open Sans"/>
                <a:sym typeface="Open Sans"/>
              </a:rPr>
              <a:t> by dividing the electricity demand of the day </a:t>
            </a:r>
            <a:r>
              <a:rPr lang="en-GB">
                <a:latin typeface="Open Sans"/>
                <a:ea typeface="Open Sans"/>
                <a:cs typeface="Open Sans"/>
                <a:sym typeface="Open Sans"/>
              </a:rPr>
              <a:t>i.d.</a:t>
            </a:r>
            <a:r>
              <a:rPr lang="en-GB" sz="1200">
                <a:solidFill>
                  <a:schemeClr val="dk1"/>
                </a:solidFill>
                <a:latin typeface="Open Sans"/>
                <a:ea typeface="Open Sans"/>
                <a:cs typeface="Open Sans"/>
                <a:sym typeface="Open Sans"/>
              </a:rPr>
              <a:t> in week i</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E i.i.d.,</a:t>
            </a:r>
            <a:r>
              <a:rPr lang="en-GB" sz="1200">
                <a:solidFill>
                  <a:schemeClr val="dk1"/>
                </a:solidFill>
                <a:latin typeface="Open Sans"/>
                <a:ea typeface="Open Sans"/>
                <a:cs typeface="Open Sans"/>
                <a:sym typeface="Open Sans"/>
              </a:rPr>
              <a:t> by the daily average electricity demand of the week i</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E</a:t>
            </a:r>
            <a:r>
              <a:rPr lang="en-GB">
                <a:latin typeface="Open Sans"/>
                <a:ea typeface="Open Sans"/>
                <a:cs typeface="Open Sans"/>
                <a:sym typeface="Open Sans"/>
              </a:rPr>
              <a:t> average i</a:t>
            </a:r>
            <a:r>
              <a:rPr lang="en-GB" sz="1200">
                <a:solidFill>
                  <a:schemeClr val="dk1"/>
                </a:solidFill>
                <a:latin typeface="Open Sans"/>
                <a:ea typeface="Open Sans"/>
                <a:cs typeface="Open Sans"/>
                <a:sym typeface="Open Sans"/>
              </a:rPr>
              <a:t>, as shown in the second equation.</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As noted in the third equation, the sum of the daily coefficients in each week must be equal to 7.</a:t>
            </a:r>
            <a:endParaRPr/>
          </a:p>
          <a:p>
            <a:pPr indent="0" lvl="0" marL="0" rtl="0" algn="l">
              <a:spcBef>
                <a:spcPts val="360"/>
              </a:spcBef>
              <a:spcAft>
                <a:spcPts val="0"/>
              </a:spcAft>
              <a:buNone/>
            </a:pPr>
            <a:r>
              <a:t/>
            </a:r>
            <a:endParaRPr sz="1200">
              <a:solidFill>
                <a:schemeClr val="dk1"/>
              </a:solidFill>
            </a:endParaRPr>
          </a:p>
        </p:txBody>
      </p:sp>
      <p:sp>
        <p:nvSpPr>
          <p:cNvPr id="545" name="Google Shape;54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The objective of the hourly coefficients is to allocate the energy demand over the 24 hours of the day. For each hour of the day, a coefficient will be given according to the demand level in that hour.</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Thus, the hourly coefficient, capital H, is calculated as the average electricity demand, capital E, in the hour h of the day </a:t>
            </a:r>
            <a:r>
              <a:rPr lang="en-GB">
                <a:latin typeface="Open Sans"/>
                <a:ea typeface="Open Sans"/>
                <a:cs typeface="Open Sans"/>
                <a:sym typeface="Open Sans"/>
              </a:rPr>
              <a:t>i.d.,</a:t>
            </a:r>
            <a:r>
              <a:rPr lang="en-GB" sz="1200">
                <a:solidFill>
                  <a:schemeClr val="dk1"/>
                </a:solidFill>
                <a:latin typeface="Open Sans"/>
                <a:ea typeface="Open Sans"/>
                <a:cs typeface="Open Sans"/>
                <a:sym typeface="Open Sans"/>
              </a:rPr>
              <a:t> in season </a:t>
            </a:r>
            <a:r>
              <a:rPr lang="en-GB">
                <a:latin typeface="Open Sans"/>
                <a:ea typeface="Open Sans"/>
                <a:cs typeface="Open Sans"/>
                <a:sym typeface="Open Sans"/>
              </a:rPr>
              <a:t>i.s.</a:t>
            </a:r>
            <a:r>
              <a:rPr lang="en-GB" sz="1200">
                <a:solidFill>
                  <a:schemeClr val="dk1"/>
                </a:solidFill>
                <a:latin typeface="Open Sans"/>
                <a:ea typeface="Open Sans"/>
                <a:cs typeface="Open Sans"/>
                <a:sym typeface="Open Sans"/>
              </a:rPr>
              <a:t> for client </a:t>
            </a:r>
            <a:r>
              <a:rPr lang="en-GB">
                <a:latin typeface="Open Sans"/>
                <a:ea typeface="Open Sans"/>
                <a:cs typeface="Open Sans"/>
                <a:sym typeface="Open Sans"/>
              </a:rPr>
              <a:t>i.c.,</a:t>
            </a:r>
            <a:r>
              <a:rPr lang="en-GB" sz="1200">
                <a:solidFill>
                  <a:schemeClr val="dk1"/>
                </a:solidFill>
                <a:latin typeface="Open Sans"/>
                <a:ea typeface="Open Sans"/>
                <a:cs typeface="Open Sans"/>
                <a:sym typeface="Open Sans"/>
              </a:rPr>
              <a:t> divided by the average hourly electricity demand, capital E, of the day </a:t>
            </a:r>
            <a:r>
              <a:rPr lang="en-GB">
                <a:latin typeface="Open Sans"/>
                <a:ea typeface="Open Sans"/>
                <a:cs typeface="Open Sans"/>
                <a:sym typeface="Open Sans"/>
              </a:rPr>
              <a:t>i.d.,</a:t>
            </a:r>
            <a:r>
              <a:rPr lang="en-GB" sz="1200">
                <a:solidFill>
                  <a:schemeClr val="dk1"/>
                </a:solidFill>
                <a:latin typeface="Open Sans"/>
                <a:ea typeface="Open Sans"/>
                <a:cs typeface="Open Sans"/>
                <a:sym typeface="Open Sans"/>
              </a:rPr>
              <a:t> in season </a:t>
            </a:r>
            <a:r>
              <a:rPr lang="en-GB">
                <a:latin typeface="Open Sans"/>
                <a:ea typeface="Open Sans"/>
                <a:cs typeface="Open Sans"/>
                <a:sym typeface="Open Sans"/>
              </a:rPr>
              <a:t>i.s.</a:t>
            </a:r>
            <a:r>
              <a:rPr lang="en-GB" sz="1200">
                <a:solidFill>
                  <a:schemeClr val="dk1"/>
                </a:solidFill>
                <a:latin typeface="Open Sans"/>
                <a:ea typeface="Open Sans"/>
                <a:cs typeface="Open Sans"/>
                <a:sym typeface="Open Sans"/>
              </a:rPr>
              <a:t> for client </a:t>
            </a:r>
            <a:r>
              <a:rPr lang="en-GB">
                <a:latin typeface="Open Sans"/>
                <a:ea typeface="Open Sans"/>
                <a:cs typeface="Open Sans"/>
                <a:sym typeface="Open Sans"/>
              </a:rPr>
              <a:t>i.c..</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sum of the hourly coefficients of each day must be equal to 24.</a:t>
            </a:r>
            <a:endParaRPr/>
          </a:p>
        </p:txBody>
      </p:sp>
      <p:sp>
        <p:nvSpPr>
          <p:cNvPr id="560" name="Google Shape;56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Now we’ve seen how you can calculate coefficients to account for time variation in demand. </a:t>
            </a:r>
            <a:endParaRPr/>
          </a:p>
          <a:p>
            <a:pPr indent="0" lvl="0" marL="0" rtl="0" algn="l">
              <a:spcBef>
                <a:spcPts val="360"/>
              </a:spcBef>
              <a:spcAft>
                <a:spcPts val="0"/>
              </a:spcAft>
              <a:buNone/>
            </a:pPr>
            <a:r>
              <a:rPr lang="en-GB">
                <a:latin typeface="Open Sans"/>
                <a:ea typeface="Open Sans"/>
                <a:cs typeface="Open Sans"/>
                <a:sym typeface="Open Sans"/>
              </a:rPr>
              <a:t>The growth trend over the year is represented using the growth trend deflator capital G for each week i.</a:t>
            </a:r>
            <a:endParaRPr/>
          </a:p>
          <a:p>
            <a:pPr indent="0" lvl="0" marL="0" rtl="0" algn="l">
              <a:spcBef>
                <a:spcPts val="360"/>
              </a:spcBef>
              <a:spcAft>
                <a:spcPts val="0"/>
              </a:spcAft>
              <a:buNone/>
            </a:pPr>
            <a:r>
              <a:rPr lang="en-GB">
                <a:latin typeface="Open Sans"/>
                <a:ea typeface="Open Sans"/>
                <a:cs typeface="Open Sans"/>
                <a:sym typeface="Open Sans"/>
              </a:rPr>
              <a:t>Seasonal variations are accounted for with the seasonal coefficients capital S for each week i.</a:t>
            </a:r>
            <a:endParaRPr/>
          </a:p>
          <a:p>
            <a:pPr indent="0" lvl="0" marL="0" rtl="0" algn="l">
              <a:spcBef>
                <a:spcPts val="360"/>
              </a:spcBef>
              <a:spcAft>
                <a:spcPts val="0"/>
              </a:spcAft>
              <a:buNone/>
            </a:pPr>
            <a:r>
              <a:rPr lang="en-GB">
                <a:latin typeface="Open Sans"/>
                <a:ea typeface="Open Sans"/>
                <a:cs typeface="Open Sans"/>
                <a:sym typeface="Open Sans"/>
              </a:rPr>
              <a:t>Daily variations are represented using the daily coefficients capital D for each week i and each type of day i.d..</a:t>
            </a:r>
            <a:endParaRPr/>
          </a:p>
          <a:p>
            <a:pPr indent="0" lvl="0" marL="0" rtl="0" algn="l">
              <a:spcBef>
                <a:spcPts val="360"/>
              </a:spcBef>
              <a:spcAft>
                <a:spcPts val="0"/>
              </a:spcAft>
              <a:buNone/>
            </a:pPr>
            <a:r>
              <a:rPr lang="en-GB">
                <a:latin typeface="Open Sans"/>
                <a:ea typeface="Open Sans"/>
                <a:cs typeface="Open Sans"/>
                <a:sym typeface="Open Sans"/>
              </a:rPr>
              <a:t>Finally, hourly variations are accounted for with the hourly coefficients capital H for each of the 24 hours in a day h, each client i.c., each type of day i.d., and each season i.s..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latin typeface="Open Sans"/>
                <a:ea typeface="Open Sans"/>
                <a:cs typeface="Open Sans"/>
                <a:sym typeface="Open Sans"/>
              </a:rPr>
              <a:t>This concludes lecture 9 which provided an introduction to MAED-E.L. and the electricity demand curve.</a:t>
            </a:r>
            <a:endParaRPr/>
          </a:p>
          <a:p>
            <a:pPr indent="0" lvl="0" marL="0" rtl="0" algn="l">
              <a:spcBef>
                <a:spcPts val="360"/>
              </a:spcBef>
              <a:spcAft>
                <a:spcPts val="0"/>
              </a:spcAft>
              <a:buNone/>
            </a:pPr>
            <a:r>
              <a:rPr lang="en-GB">
                <a:latin typeface="Open Sans"/>
                <a:ea typeface="Open Sans"/>
                <a:cs typeface="Open Sans"/>
                <a:sym typeface="Open Sans"/>
              </a:rPr>
              <a:t>In the next lecture, you will learn how MAED-E.L. uses these coefficients to calculate hourly electricity demand profiles for each client, sector, and the entire system.</a:t>
            </a:r>
            <a:endParaRPr/>
          </a:p>
        </p:txBody>
      </p:sp>
      <p:sp>
        <p:nvSpPr>
          <p:cNvPr id="573" name="Google Shape;57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5" name="Google Shape;6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03" name="Google Shape;70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lang="en-GB" sz="1200">
                <a:solidFill>
                  <a:schemeClr val="dk1"/>
                </a:solidFill>
                <a:latin typeface="Open Sans"/>
                <a:ea typeface="Open Sans"/>
                <a:cs typeface="Open Sans"/>
                <a:sym typeface="Open Sans"/>
              </a:rPr>
              <a:t>Electricity is an energy vector, or way of moving energy from place to place, that is used to power many modern technologies</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from light bulbs to cell phones. One unique challenge of using electricity is </a:t>
            </a:r>
            <a:r>
              <a:rPr lang="en-GB">
                <a:latin typeface="Open Sans"/>
                <a:ea typeface="Open Sans"/>
                <a:cs typeface="Open Sans"/>
                <a:sym typeface="Open Sans"/>
              </a:rPr>
              <a:t>storage.</a:t>
            </a:r>
            <a:r>
              <a:rPr lang="en-GB" sz="1200">
                <a:solidFill>
                  <a:schemeClr val="dk1"/>
                </a:solidFill>
                <a:latin typeface="Open Sans"/>
                <a:ea typeface="Open Sans"/>
                <a:cs typeface="Open Sans"/>
                <a:sym typeface="Open Sans"/>
              </a:rPr>
              <a:t> Liquid fuels like petroleum and diesel can be stored in tanks until we are ready to use them, and buildings can be heated a few hours before we need them to be warm. However, electricity has to be used right away. This means that electricity has to be generated, transmitted, and distributed at exactly the same time that it is demanded.</a:t>
            </a:r>
            <a:endParaRPr/>
          </a:p>
          <a:p>
            <a:pPr indent="0" lvl="0" marL="0" rtl="0" algn="l">
              <a:spcBef>
                <a:spcPts val="360"/>
              </a:spcBef>
              <a:spcAft>
                <a:spcPts val="0"/>
              </a:spcAft>
              <a:buNone/>
            </a:pPr>
            <a:r>
              <a:t/>
            </a:r>
            <a:endParaRPr sz="1200">
              <a:solidFill>
                <a:schemeClr val="dk1"/>
              </a:solidFill>
            </a:endParaRPr>
          </a:p>
          <a:p>
            <a:pPr indent="0" lvl="0" marL="0" rtl="0" algn="l">
              <a:spcBef>
                <a:spcPts val="360"/>
              </a:spcBef>
              <a:spcAft>
                <a:spcPts val="0"/>
              </a:spcAft>
              <a:buNone/>
            </a:pPr>
            <a:r>
              <a:t/>
            </a:r>
            <a:endParaRPr sz="1200">
              <a:solidFill>
                <a:schemeClr val="dk1"/>
              </a:solidFill>
            </a:endParaRPr>
          </a:p>
        </p:txBody>
      </p:sp>
      <p:sp>
        <p:nvSpPr>
          <p:cNvPr id="139" name="Google Shape;13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Clr>
                <a:srgbClr val="000000"/>
              </a:buClr>
              <a:buSzPts val="1100"/>
              <a:buFont typeface="Arial"/>
              <a:buChar char="●"/>
            </a:pPr>
            <a:r>
              <a:rPr lang="en-GB">
                <a:latin typeface="Open Sans"/>
                <a:ea typeface="Open Sans"/>
                <a:cs typeface="Open Sans"/>
                <a:sym typeface="Open Sans"/>
              </a:rPr>
              <a:t>The</a:t>
            </a:r>
            <a:r>
              <a:rPr lang="en-GB" sz="1200">
                <a:solidFill>
                  <a:schemeClr val="dk1"/>
                </a:solidFill>
                <a:latin typeface="Open Sans"/>
                <a:ea typeface="Open Sans"/>
                <a:cs typeface="Open Sans"/>
                <a:sym typeface="Open Sans"/>
              </a:rPr>
              <a:t> electricity system must always supply enough electricity to meet demand</a:t>
            </a:r>
            <a:endParaRPr sz="1200">
              <a:solidFill>
                <a:schemeClr val="dk1"/>
              </a:solidFill>
            </a:endParaRPr>
          </a:p>
          <a:p>
            <a:pPr indent="-298450" lvl="0" marL="457200" marR="0" rtl="0" algn="l">
              <a:lnSpc>
                <a:spcPct val="100000"/>
              </a:lnSpc>
              <a:spcBef>
                <a:spcPts val="0"/>
              </a:spcBef>
              <a:spcAft>
                <a:spcPts val="0"/>
              </a:spcAft>
              <a:buClr>
                <a:srgbClr val="000000"/>
              </a:buClr>
              <a:buSzPts val="1100"/>
              <a:buFont typeface="Arial"/>
              <a:buChar char="●"/>
            </a:pPr>
            <a:r>
              <a:rPr lang="en-GB" sz="1200">
                <a:solidFill>
                  <a:schemeClr val="dk1"/>
                </a:solidFill>
                <a:latin typeface="Open Sans"/>
                <a:ea typeface="Open Sans"/>
                <a:cs typeface="Open Sans"/>
                <a:sym typeface="Open Sans"/>
              </a:rPr>
              <a:t>We have ways to store small amounts of electricity, and significant research efforts are focused on developing affordable technologies to store larger quantities of electricity. </a:t>
            </a:r>
            <a:endParaRPr/>
          </a:p>
          <a:p>
            <a:pPr indent="-298450" lvl="0" marL="457200" rtl="0" algn="l">
              <a:spcBef>
                <a:spcPts val="0"/>
              </a:spcBef>
              <a:spcAft>
                <a:spcPts val="0"/>
              </a:spcAft>
              <a:buClr>
                <a:srgbClr val="000000"/>
              </a:buClr>
              <a:buSzPts val="1100"/>
              <a:buFont typeface="Arial"/>
              <a:buChar char="●"/>
            </a:pPr>
            <a:r>
              <a:rPr lang="en-GB" sz="1200">
                <a:solidFill>
                  <a:schemeClr val="dk1"/>
                </a:solidFill>
                <a:latin typeface="Open Sans"/>
                <a:ea typeface="Open Sans"/>
                <a:cs typeface="Open Sans"/>
                <a:sym typeface="Open Sans"/>
              </a:rPr>
              <a:t>To decide how much electricity generation capacity to build, we need to know how much electricity demand </a:t>
            </a:r>
            <a:r>
              <a:rPr lang="en-GB">
                <a:latin typeface="Open Sans"/>
                <a:ea typeface="Open Sans"/>
                <a:cs typeface="Open Sans"/>
                <a:sym typeface="Open Sans"/>
              </a:rPr>
              <a:t>there is likely to be throughout </a:t>
            </a:r>
            <a:r>
              <a:rPr lang="en-GB" sz="1200">
                <a:solidFill>
                  <a:schemeClr val="dk1"/>
                </a:solidFill>
                <a:latin typeface="Open Sans"/>
                <a:ea typeface="Open Sans"/>
                <a:cs typeface="Open Sans"/>
                <a:sym typeface="Open Sans"/>
              </a:rPr>
              <a:t>the year. Knowing the average or total annual electricity demand is not sufficient. In order to know the generation and transmission capacities that will be required at each moment in time, we need to know electricity demand for each month, week, day, and hour.</a:t>
            </a:r>
            <a:r>
              <a:rPr lang="en-GB">
                <a:latin typeface="Open Sans"/>
                <a:ea typeface="Open Sans"/>
                <a:cs typeface="Open Sans"/>
                <a:sym typeface="Open Sans"/>
              </a:rPr>
              <a:t> </a:t>
            </a:r>
            <a:endParaRPr sz="1200">
              <a:solidFill>
                <a:schemeClr val="dk1"/>
              </a:solidFill>
            </a:endParaRPr>
          </a:p>
          <a:p>
            <a:pPr indent="-298450" lvl="0" marL="457200" rtl="0" algn="l">
              <a:spcBef>
                <a:spcPts val="0"/>
              </a:spcBef>
              <a:spcAft>
                <a:spcPts val="0"/>
              </a:spcAft>
              <a:buClr>
                <a:srgbClr val="000000"/>
              </a:buClr>
              <a:buSzPts val="1100"/>
              <a:buFont typeface="Arial"/>
              <a:buChar char="●"/>
            </a:pPr>
            <a:r>
              <a:rPr lang="en-GB" sz="1200">
                <a:solidFill>
                  <a:schemeClr val="dk1"/>
                </a:solidFill>
                <a:latin typeface="Open Sans"/>
                <a:ea typeface="Open Sans"/>
                <a:cs typeface="Open Sans"/>
                <a:sym typeface="Open Sans"/>
              </a:rPr>
              <a:t>These hourly patterns in electricity demand depend on different factors, like the geography and weather, the population’s lifestyle, electrification level, technologies, and working schedule within the economic sectors.</a:t>
            </a:r>
            <a:r>
              <a:rPr lang="en-GB">
                <a:latin typeface="Open Sans"/>
                <a:ea typeface="Open Sans"/>
                <a:cs typeface="Open Sans"/>
                <a:sym typeface="Open Sans"/>
              </a:rPr>
              <a:t> </a:t>
            </a:r>
            <a:endParaRPr sz="1200">
              <a:solidFill>
                <a:schemeClr val="dk1"/>
              </a:solidFill>
            </a:endParaRPr>
          </a:p>
          <a:p>
            <a:pPr indent="0" lvl="0" marL="158750" rtl="0" algn="l">
              <a:spcBef>
                <a:spcPts val="360"/>
              </a:spcBef>
              <a:spcAft>
                <a:spcPts val="0"/>
              </a:spcAft>
              <a:buClr>
                <a:schemeClr val="dk1"/>
              </a:buClr>
              <a:buSzPts val="1200"/>
              <a:buFont typeface="Open Sans"/>
              <a:buNone/>
            </a:pPr>
            <a:r>
              <a:t/>
            </a:r>
            <a:endParaRPr sz="1200">
              <a:solidFill>
                <a:schemeClr val="dk1"/>
              </a:solidFill>
            </a:endParaRPr>
          </a:p>
        </p:txBody>
      </p:sp>
      <p:sp>
        <p:nvSpPr>
          <p:cNvPr id="159" name="Google Shape;15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An example of the negative consequences of a demand and supply mismatch is as follows. </a:t>
            </a:r>
            <a:endParaRPr/>
          </a:p>
          <a:p>
            <a:pPr indent="0" lvl="0" marL="0" rtl="0" algn="l">
              <a:spcBef>
                <a:spcPts val="1000"/>
              </a:spcBef>
              <a:spcAft>
                <a:spcPts val="0"/>
              </a:spcAft>
              <a:buNone/>
            </a:pPr>
            <a:r>
              <a:rPr lang="en-GB">
                <a:latin typeface="Open Sans"/>
                <a:ea typeface="Open Sans"/>
                <a:cs typeface="Open Sans"/>
                <a:sym typeface="Open Sans"/>
              </a:rPr>
              <a:t>Large electricity grids transport alternating current and are designed for a specific current frequency.</a:t>
            </a:r>
            <a:endParaRPr/>
          </a:p>
          <a:p>
            <a:pPr indent="0" lvl="0" marL="0" rtl="0" algn="l">
              <a:spcBef>
                <a:spcPts val="1000"/>
              </a:spcBef>
              <a:spcAft>
                <a:spcPts val="0"/>
              </a:spcAft>
              <a:buNone/>
            </a:pPr>
            <a:r>
              <a:rPr lang="en-GB">
                <a:latin typeface="Open Sans"/>
                <a:ea typeface="Open Sans"/>
                <a:cs typeface="Open Sans"/>
                <a:sym typeface="Open Sans"/>
              </a:rPr>
              <a:t>If there is more electricity demand than supply, the frequency of the grid will drop.</a:t>
            </a:r>
            <a:endParaRPr/>
          </a:p>
          <a:p>
            <a:pPr indent="0" lvl="0" marL="0" rtl="0" algn="l">
              <a:spcBef>
                <a:spcPts val="1000"/>
              </a:spcBef>
              <a:spcAft>
                <a:spcPts val="0"/>
              </a:spcAft>
              <a:buNone/>
            </a:pPr>
            <a:r>
              <a:rPr lang="en-GB">
                <a:latin typeface="Open Sans"/>
                <a:ea typeface="Open Sans"/>
                <a:cs typeface="Open Sans"/>
                <a:sym typeface="Open Sans"/>
              </a:rPr>
              <a:t>If the frequency of the grid gets too low, generators may disconnect because they do not match the grid frequency well enough.</a:t>
            </a:r>
            <a:endParaRPr/>
          </a:p>
          <a:p>
            <a:pPr indent="0" lvl="0" marL="0" rtl="0" algn="l">
              <a:spcBef>
                <a:spcPts val="1000"/>
              </a:spcBef>
              <a:spcAft>
                <a:spcPts val="0"/>
              </a:spcAft>
              <a:buNone/>
            </a:pPr>
            <a:r>
              <a:rPr lang="en-GB">
                <a:latin typeface="Open Sans"/>
                <a:ea typeface="Open Sans"/>
                <a:cs typeface="Open Sans"/>
                <a:sym typeface="Open Sans"/>
              </a:rPr>
              <a:t>Generators disconnecting can cause blackouts that can go on for hours or even days until the generators are restarted.</a:t>
            </a:r>
            <a:endParaRPr/>
          </a:p>
          <a:p>
            <a:pPr indent="0" lvl="0" marL="0" rtl="0" algn="l">
              <a:spcBef>
                <a:spcPts val="1000"/>
              </a:spcBef>
              <a:spcAft>
                <a:spcPts val="0"/>
              </a:spcAft>
              <a:buNone/>
            </a:pPr>
            <a:r>
              <a:rPr lang="en-GB">
                <a:latin typeface="Open Sans"/>
                <a:ea typeface="Open Sans"/>
                <a:cs typeface="Open Sans"/>
                <a:sym typeface="Open Sans"/>
              </a:rPr>
              <a:t>To avoid blackouts, most grids have load shedding plans to disconnect electricity loads and reduce the demand. </a:t>
            </a:r>
            <a:endParaRPr/>
          </a:p>
          <a:p>
            <a:pPr indent="0" lvl="0" marL="0" rtl="0" algn="l">
              <a:spcBef>
                <a:spcPts val="1000"/>
              </a:spcBef>
              <a:spcAft>
                <a:spcPts val="0"/>
              </a:spcAft>
              <a:buNone/>
            </a:pPr>
            <a:r>
              <a:rPr lang="en-GB">
                <a:latin typeface="Open Sans"/>
                <a:ea typeface="Open Sans"/>
                <a:cs typeface="Open Sans"/>
                <a:sym typeface="Open Sans"/>
              </a:rPr>
              <a:t>Therefore, planning to match supply and demand is important for keeping the lights on.</a:t>
            </a:r>
            <a:endParaRPr/>
          </a:p>
          <a:p>
            <a:pPr indent="0" lvl="0" marL="0" rtl="0" algn="l">
              <a:spcBef>
                <a:spcPts val="360"/>
              </a:spcBef>
              <a:spcAft>
                <a:spcPts val="0"/>
              </a:spcAft>
              <a:buNone/>
            </a:pPr>
            <a:r>
              <a:t/>
            </a:r>
            <a:endParaRPr/>
          </a:p>
        </p:txBody>
      </p:sp>
      <p:sp>
        <p:nvSpPr>
          <p:cNvPr id="172" name="Google Shape;17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None/>
            </a:pPr>
            <a:r>
              <a:rPr lang="en-GB"/>
              <a:t>Renewable technologies like wind turbines and solar cells have become more important electricity generators as their prices have fallen and decision-makers work to reduce greenhouse gas emissions from fossil fuel powered generators. One of the biggest challenges for wind and solar is that they are intermittent, or non-continuous, sources of power. While electricity demand tends to follow a predictable pattern, wind and solar output changes with the weather and can be difficult to predict more than a few days in advance.</a:t>
            </a:r>
            <a:endParaRPr/>
          </a:p>
          <a:p>
            <a:pPr indent="-171450" lvl="0" marL="171450" rtl="0" algn="l">
              <a:spcBef>
                <a:spcPts val="0"/>
              </a:spcBef>
              <a:spcAft>
                <a:spcPts val="0"/>
              </a:spcAft>
              <a:buNone/>
            </a:pPr>
            <a:r>
              <a:rPr lang="en-GB"/>
              <a:t>On the left, you can see a graph of electricity demand for the first two weeks of the year, based on the example hourly demand data used in the hands-on exercises. As you can see, the demand follows a consistent pattern each day, with peaks in demand in the morning and evening and less electricity used overnight. Even though the amount of electricity demand changes a little bit from day to day, it is fairly predictable.</a:t>
            </a:r>
            <a:endParaRPr/>
          </a:p>
          <a:p>
            <a:pPr indent="-171450" lvl="0" marL="171450" rtl="0" algn="l">
              <a:spcBef>
                <a:spcPts val="0"/>
              </a:spcBef>
              <a:spcAft>
                <a:spcPts val="0"/>
              </a:spcAft>
              <a:buNone/>
            </a:pPr>
            <a:r>
              <a:rPr lang="en-GB">
                <a:latin typeface="Open Sans"/>
                <a:ea typeface="Open Sans"/>
                <a:cs typeface="Open Sans"/>
                <a:sym typeface="Open Sans"/>
              </a:rPr>
              <a:t>Compare the demand data to the graphs on the right. The top graph shows solar power generation from an example 1 kilo watt plant in Oxford, U.K., for the first two weeks of 2015. As you can see, the amount of solar power generated each day depends on whether the weather is clear or cloudy, and no solar power is generated once the sun has set. On a cloudy winter day in the Northern Hemisphere, there can be very little solar power. </a:t>
            </a:r>
            <a:endParaRPr/>
          </a:p>
          <a:p>
            <a:pPr indent="-171450" lvl="0" marL="171450" rtl="0" algn="l">
              <a:spcBef>
                <a:spcPts val="0"/>
              </a:spcBef>
              <a:spcAft>
                <a:spcPts val="0"/>
              </a:spcAft>
              <a:buNone/>
            </a:pPr>
            <a:r>
              <a:rPr lang="en-GB">
                <a:latin typeface="Open Sans"/>
                <a:ea typeface="Open Sans"/>
                <a:cs typeface="Open Sans"/>
                <a:sym typeface="Open Sans"/>
              </a:rPr>
              <a:t>The bottom right-hand graph shows wind power generation from an example 1 kilo watt plant in Oxford, U.K., for the first two weeks of 2019. The amount of wind power changes every few days, depending on whether the weather is windy or still. </a:t>
            </a:r>
            <a:endParaRPr/>
          </a:p>
          <a:p>
            <a:pPr indent="-171450" lvl="0" marL="171450" rtl="0" algn="l">
              <a:spcBef>
                <a:spcPts val="0"/>
              </a:spcBef>
              <a:spcAft>
                <a:spcPts val="0"/>
              </a:spcAft>
              <a:buNone/>
            </a:pPr>
            <a:r>
              <a:rPr lang="en-GB">
                <a:latin typeface="Open Sans"/>
                <a:ea typeface="Open Sans"/>
                <a:cs typeface="Open Sans"/>
                <a:sym typeface="Open Sans"/>
              </a:rPr>
              <a:t>As we try to meet more electricity demand using wind and solar resources, we have to figure out how to meet consistent demand patterns from intermittent generation.</a:t>
            </a:r>
            <a:endParaRPr/>
          </a:p>
        </p:txBody>
      </p:sp>
      <p:sp>
        <p:nvSpPr>
          <p:cNvPr id="181" name="Google Shape;18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One option for meeting consistent electricity demand patterns with intermittent wind and solar power is using electricity storage. Electricity storage allows us to store extra power from wind and solar generation to use when electricity demand is high and renewable output is low. </a:t>
            </a:r>
            <a:endParaRPr/>
          </a:p>
          <a:p>
            <a:pPr indent="0" lvl="0" marL="0" rtl="0" algn="l">
              <a:spcBef>
                <a:spcPts val="0"/>
              </a:spcBef>
              <a:spcAft>
                <a:spcPts val="0"/>
              </a:spcAft>
              <a:buClr>
                <a:schemeClr val="dk1"/>
              </a:buClr>
              <a:buSzPts val="1200"/>
              <a:buFont typeface="Open Sans"/>
              <a:buNone/>
            </a:pPr>
            <a:r>
              <a:t/>
            </a:r>
            <a:endParaRPr/>
          </a:p>
          <a:p>
            <a:pPr indent="0" lvl="0" marL="0" rtl="0" algn="l">
              <a:spcBef>
                <a:spcPts val="0"/>
              </a:spcBef>
              <a:spcAft>
                <a:spcPts val="0"/>
              </a:spcAft>
              <a:buClr>
                <a:schemeClr val="dk1"/>
              </a:buClr>
              <a:buSzPts val="1200"/>
              <a:buFont typeface="Open Sans"/>
              <a:buNone/>
            </a:pPr>
            <a:r>
              <a:rPr lang="en-GB">
                <a:latin typeface="Open Sans"/>
                <a:ea typeface="Open Sans"/>
                <a:cs typeface="Open Sans"/>
                <a:sym typeface="Open Sans"/>
              </a:rPr>
              <a:t>As mentioned earlier in this lecture, we do have some ways to store electricity. The most common storage technologies used in the electricity grid today are pumped hydro and small devices like lithium ion batteries. Pumped hydro technology is generally limited to geographies where water can be stored in an elevated reservoir. Lithium ion batteries are becoming more common on the electricity grid as their cost has dropped dramatically in the last decade. However, these devices are limited because they cannot store energy indefinitely over long periods of time. Some solutions for affordable, large-scale storage that researchers and entrepreneurs are working on include long-duration batteries, hydrogen and other clean fuels, thermal energy storage, compressed air storage, and other kinetic energy storage.</a:t>
            </a:r>
            <a:endParaRPr/>
          </a:p>
          <a:p>
            <a:pPr indent="0" lvl="0" marL="0" rtl="0" algn="l">
              <a:spcBef>
                <a:spcPts val="0"/>
              </a:spcBef>
              <a:spcAft>
                <a:spcPts val="0"/>
              </a:spcAft>
              <a:buClr>
                <a:schemeClr val="dk1"/>
              </a:buClr>
              <a:buSzPts val="1200"/>
              <a:buFont typeface="Open Sans"/>
              <a:buNone/>
            </a:pPr>
            <a:r>
              <a:t/>
            </a:r>
            <a:endParaRPr/>
          </a:p>
          <a:p>
            <a:pPr indent="0" lvl="0" marL="0" rtl="0" algn="l">
              <a:spcBef>
                <a:spcPts val="0"/>
              </a:spcBef>
              <a:spcAft>
                <a:spcPts val="0"/>
              </a:spcAft>
              <a:buClr>
                <a:schemeClr val="dk1"/>
              </a:buClr>
              <a:buSzPts val="1200"/>
              <a:buFont typeface="Open Sans"/>
              <a:buNone/>
            </a:pPr>
            <a:r>
              <a:rPr lang="en-GB">
                <a:latin typeface="Open Sans"/>
                <a:ea typeface="Open Sans"/>
                <a:cs typeface="Open Sans"/>
                <a:sym typeface="Open Sans"/>
              </a:rPr>
              <a:t>Another way to match electricity demand with supply from intermittent renewables is to shift the demand, often called load flexibility. While storage shifts electricity supply in time, load flexibility shifts electricity demand in time. This means that certain electricity-consuming activities, such as electric vehicle charging, space heating and cooling, water heating, laundry cycles, and even computation at data centres are rescheduled to happen when there is a lot of renewable electricity generation. Of course, there are certain electricity-consuming activities that customers may be resistant to rescheduling to match renewable generation, such as lighting and cooking. No one wants to be stuck in the dark or with a cold oven waiting for the wind to blow.</a:t>
            </a:r>
            <a:endParaRPr/>
          </a:p>
          <a:p>
            <a:pPr indent="0" lvl="0" marL="0" rtl="0" algn="l">
              <a:spcBef>
                <a:spcPts val="0"/>
              </a:spcBef>
              <a:spcAft>
                <a:spcPts val="0"/>
              </a:spcAft>
              <a:buClr>
                <a:schemeClr val="dk1"/>
              </a:buClr>
              <a:buSzPts val="1200"/>
              <a:buFont typeface="Open Sans"/>
              <a:buNone/>
            </a:pPr>
            <a:r>
              <a:t/>
            </a:r>
            <a:endParaRPr/>
          </a:p>
          <a:p>
            <a:pPr indent="0" lvl="0" marL="0" rtl="0" algn="l">
              <a:spcBef>
                <a:spcPts val="0"/>
              </a:spcBef>
              <a:spcAft>
                <a:spcPts val="0"/>
              </a:spcAft>
              <a:buClr>
                <a:schemeClr val="dk1"/>
              </a:buClr>
              <a:buSzPts val="1200"/>
              <a:buFont typeface="Open Sans"/>
              <a:buNone/>
            </a:pPr>
            <a:r>
              <a:rPr lang="en-GB">
                <a:latin typeface="Open Sans"/>
                <a:ea typeface="Open Sans"/>
                <a:cs typeface="Open Sans"/>
                <a:sym typeface="Open Sans"/>
              </a:rPr>
              <a:t>In order for load flexibility to be used in an electric system, smart communications systems are needed to allow loads to coordinate with the system. Policies that enable and reward load flexibility are also needed to encourage consumer participation. Data privacy policies are needed to ensure that electricity use information from homes and companies is not misused or stolen.</a:t>
            </a:r>
            <a:endParaRPr/>
          </a:p>
        </p:txBody>
      </p:sp>
      <p:sp>
        <p:nvSpPr>
          <p:cNvPr id="197" name="Google Shape;19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Now that we have covered the importance of understanding electricity demand profiles, we will consider MAED-E.L..</a:t>
            </a:r>
            <a:endParaRPr/>
          </a:p>
          <a:p>
            <a:pPr indent="0" lvl="0" marL="0" rtl="0" algn="l">
              <a:spcBef>
                <a:spcPts val="360"/>
              </a:spcBef>
              <a:spcAft>
                <a:spcPts val="0"/>
              </a:spcAft>
              <a:buNone/>
            </a:pP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is the second module of the MAED model. It converts projected annual electricity demand into predicted hourly electricity demand curves to help with electric system expansion planning.</a:t>
            </a:r>
            <a:endParaRPr/>
          </a:p>
        </p:txBody>
      </p:sp>
      <p:sp>
        <p:nvSpPr>
          <p:cNvPr id="223" name="Google Shape;22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Why do we need </a:t>
            </a:r>
            <a:r>
              <a:rPr lang="en-GB">
                <a:latin typeface="Open Sans"/>
                <a:ea typeface="Open Sans"/>
                <a:cs typeface="Open Sans"/>
                <a:sym typeface="Open Sans"/>
              </a:rPr>
              <a:t>MAED-E.L.</a:t>
            </a:r>
            <a:r>
              <a:rPr lang="en-GB" sz="1200">
                <a:solidFill>
                  <a:schemeClr val="dk1"/>
                </a:solidFill>
                <a:latin typeface="Open Sans"/>
                <a:ea typeface="Open Sans"/>
                <a:cs typeface="Open Sans"/>
                <a:sym typeface="Open Sans"/>
              </a:rPr>
              <a:t> to give us the hourly demand profile instead of just using the average electricity load for the year?</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annual electricity demand gives us the average electricity load level during the course of a year, as shown in red on this graph. If we only used this value to assess the graph shown, we would estimate that a capacity of </a:t>
            </a:r>
            <a:r>
              <a:rPr lang="en-GB">
                <a:latin typeface="Open Sans"/>
                <a:ea typeface="Open Sans"/>
                <a:cs typeface="Open Sans"/>
                <a:sym typeface="Open Sans"/>
              </a:rPr>
              <a:t>1,820</a:t>
            </a:r>
            <a:r>
              <a:rPr lang="en-GB" sz="1200">
                <a:solidFill>
                  <a:schemeClr val="dk1"/>
                </a:solidFill>
                <a:latin typeface="Open Sans"/>
                <a:ea typeface="Open Sans"/>
                <a:cs typeface="Open Sans"/>
                <a:sym typeface="Open Sans"/>
              </a:rPr>
              <a:t> mega watts would be sufficient to meet electricity demand for this year, without taking into account reserve capacity. This is the red line.</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However, this graph shows the importance of having more detailed information about hour-by-hour electricity load information, shown in blue on the graph. This data shows the huge range of electricity demand throughout the year. It is particularly important that</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for a large part of the year</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demand is above the average. If we built an electricity system with </a:t>
            </a:r>
            <a:r>
              <a:rPr lang="en-GB">
                <a:latin typeface="Open Sans"/>
                <a:ea typeface="Open Sans"/>
                <a:cs typeface="Open Sans"/>
                <a:sym typeface="Open Sans"/>
              </a:rPr>
              <a:t>1,820 </a:t>
            </a:r>
            <a:r>
              <a:rPr lang="en-GB" sz="1200">
                <a:solidFill>
                  <a:schemeClr val="dk1"/>
                </a:solidFill>
                <a:latin typeface="Open Sans"/>
                <a:ea typeface="Open Sans"/>
                <a:cs typeface="Open Sans"/>
                <a:sym typeface="Open Sans"/>
              </a:rPr>
              <a:t>megawatts of generation capacity, it would be unable to meet electricity demand for nearly half of the year!</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Also notice that the peak electricity demand reaches a maximum value of </a:t>
            </a:r>
            <a:r>
              <a:rPr lang="en-GB">
                <a:latin typeface="Open Sans"/>
                <a:ea typeface="Open Sans"/>
                <a:cs typeface="Open Sans"/>
                <a:sym typeface="Open Sans"/>
              </a:rPr>
              <a:t>2,866</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megawatts</a:t>
            </a:r>
            <a:r>
              <a:rPr lang="en-GB" sz="1200">
                <a:solidFill>
                  <a:schemeClr val="dk1"/>
                </a:solidFill>
                <a:latin typeface="Open Sans"/>
                <a:ea typeface="Open Sans"/>
                <a:cs typeface="Open Sans"/>
                <a:sym typeface="Open Sans"/>
              </a:rPr>
              <a:t>. This means that nearly </a:t>
            </a:r>
            <a:r>
              <a:rPr lang="en-GB">
                <a:latin typeface="Open Sans"/>
                <a:ea typeface="Open Sans"/>
                <a:cs typeface="Open Sans"/>
                <a:sym typeface="Open Sans"/>
              </a:rPr>
              <a:t>1,000</a:t>
            </a:r>
            <a:r>
              <a:rPr lang="en-GB" sz="1200">
                <a:solidFill>
                  <a:schemeClr val="dk1"/>
                </a:solidFill>
                <a:latin typeface="Open Sans"/>
                <a:ea typeface="Open Sans"/>
                <a:cs typeface="Open Sans"/>
                <a:sym typeface="Open Sans"/>
              </a:rPr>
              <a:t> megawatts more generation capacity is needed to meet peak demand than we estimated using just average electric load.</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As this example shows, using just the average electricity demand to calculate the capacity requirements for the electricity generation system will lead to an underestimation of real requirements. The large difference in generation capacity requirement estimates shows how important it is to use hourly electric load for electric system expansion planning. For this reason, hourly electricity demand is crucial input data for models that determine the necessary characteristics of the electricity generation system for system expansion planning.</a:t>
            </a:r>
            <a:endParaRPr/>
          </a:p>
        </p:txBody>
      </p:sp>
      <p:sp>
        <p:nvSpPr>
          <p:cNvPr id="234" name="Google Shape;23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nvSpPr>
        <p:spPr>
          <a:xfrm>
            <a:off x="11701463" y="6456363"/>
            <a:ext cx="45402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7" name="Google Shape;17;p26"/>
          <p:cNvSpPr txBox="1"/>
          <p:nvPr/>
        </p:nvSpPr>
        <p:spPr>
          <a:xfrm>
            <a:off x="11798300" y="6492875"/>
            <a:ext cx="3937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Open Sans"/>
                <a:ea typeface="Open Sans"/>
                <a:cs typeface="Open Sans"/>
                <a:sym typeface="Open Sans"/>
              </a:rPr>
              <a:t>‹#›</a:t>
            </a:fld>
            <a:endParaRPr b="0" i="0" sz="1200" u="none" cap="none" strike="noStrike">
              <a:solidFill>
                <a:srgbClr val="888888"/>
              </a:solidFill>
              <a:latin typeface="Open Sans"/>
              <a:ea typeface="Open Sans"/>
              <a:cs typeface="Open Sans"/>
              <a:sym typeface="Open Sans"/>
            </a:endParaRPr>
          </a:p>
        </p:txBody>
      </p:sp>
      <p:pic>
        <p:nvPicPr>
          <p:cNvPr descr="A picture containing background pattern&#10;&#10;Description automatically generated" id="18" name="Google Shape;18;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3" name="Google Shape;83;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9" name="Google Shape;89;p36"/>
          <p:cNvSpPr/>
          <p:nvPr>
            <p:ph idx="2" type="pic"/>
          </p:nvPr>
        </p:nvSpPr>
        <p:spPr>
          <a:xfrm>
            <a:off x="5183188" y="987425"/>
            <a:ext cx="6172200" cy="4873625"/>
          </a:xfrm>
          <a:prstGeom prst="rect">
            <a:avLst/>
          </a:prstGeom>
          <a:noFill/>
          <a:ln>
            <a:noFill/>
          </a:ln>
        </p:spPr>
      </p:sp>
      <p:sp>
        <p:nvSpPr>
          <p:cNvPr id="90" name="Google Shape;90;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3" name="Shape 23"/>
        <p:cNvGrpSpPr/>
        <p:nvPr/>
      </p:nvGrpSpPr>
      <p:grpSpPr>
        <a:xfrm>
          <a:off x="0" y="0"/>
          <a:ext cx="0" cy="0"/>
          <a:chOff x="0" y="0"/>
          <a:chExt cx="0" cy="0"/>
        </a:xfrm>
      </p:grpSpPr>
      <p:sp>
        <p:nvSpPr>
          <p:cNvPr id="24" name="Google Shape;2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a:solidFill>
                  <a:srgbClr val="888888"/>
                </a:solidFill>
                <a:latin typeface="Open Sans"/>
                <a:ea typeface="Open Sans"/>
                <a:cs typeface="Open Sans"/>
                <a:sym typeface="Open Sans"/>
              </a:defRPr>
            </a:lvl1pPr>
            <a:lvl2pPr indent="0" lvl="1" marL="0" algn="r">
              <a:spcBef>
                <a:spcPts val="0"/>
              </a:spcBef>
              <a:spcAft>
                <a:spcPts val="0"/>
              </a:spcAft>
              <a:buNone/>
              <a:defRPr b="0" i="0" sz="1200">
                <a:solidFill>
                  <a:srgbClr val="888888"/>
                </a:solidFill>
                <a:latin typeface="Open Sans"/>
                <a:ea typeface="Open Sans"/>
                <a:cs typeface="Open Sans"/>
                <a:sym typeface="Open Sans"/>
              </a:defRPr>
            </a:lvl2pPr>
            <a:lvl3pPr indent="0" lvl="2" marL="0" algn="r">
              <a:spcBef>
                <a:spcPts val="0"/>
              </a:spcBef>
              <a:spcAft>
                <a:spcPts val="0"/>
              </a:spcAft>
              <a:buNone/>
              <a:defRPr b="0" i="0" sz="1200">
                <a:solidFill>
                  <a:srgbClr val="888888"/>
                </a:solidFill>
                <a:latin typeface="Open Sans"/>
                <a:ea typeface="Open Sans"/>
                <a:cs typeface="Open Sans"/>
                <a:sym typeface="Open Sans"/>
              </a:defRPr>
            </a:lvl3pPr>
            <a:lvl4pPr indent="0" lvl="3" marL="0" algn="r">
              <a:spcBef>
                <a:spcPts val="0"/>
              </a:spcBef>
              <a:spcAft>
                <a:spcPts val="0"/>
              </a:spcAft>
              <a:buNone/>
              <a:defRPr b="0" i="0" sz="1200">
                <a:solidFill>
                  <a:srgbClr val="888888"/>
                </a:solidFill>
                <a:latin typeface="Open Sans"/>
                <a:ea typeface="Open Sans"/>
                <a:cs typeface="Open Sans"/>
                <a:sym typeface="Open Sans"/>
              </a:defRPr>
            </a:lvl4pPr>
            <a:lvl5pPr indent="0" lvl="4" marL="0" algn="r">
              <a:spcBef>
                <a:spcPts val="0"/>
              </a:spcBef>
              <a:spcAft>
                <a:spcPts val="0"/>
              </a:spcAft>
              <a:buNone/>
              <a:defRPr b="0" i="0" sz="1200">
                <a:solidFill>
                  <a:srgbClr val="888888"/>
                </a:solidFill>
                <a:latin typeface="Open Sans"/>
                <a:ea typeface="Open Sans"/>
                <a:cs typeface="Open Sans"/>
                <a:sym typeface="Open Sans"/>
              </a:defRPr>
            </a:lvl5pPr>
            <a:lvl6pPr indent="0" lvl="5" marL="0" algn="r">
              <a:spcBef>
                <a:spcPts val="0"/>
              </a:spcBef>
              <a:spcAft>
                <a:spcPts val="0"/>
              </a:spcAft>
              <a:buNone/>
              <a:defRPr b="0" i="0" sz="1200">
                <a:solidFill>
                  <a:srgbClr val="888888"/>
                </a:solidFill>
                <a:latin typeface="Open Sans"/>
                <a:ea typeface="Open Sans"/>
                <a:cs typeface="Open Sans"/>
                <a:sym typeface="Open Sans"/>
              </a:defRPr>
            </a:lvl6pPr>
            <a:lvl7pPr indent="0" lvl="6" marL="0" algn="r">
              <a:spcBef>
                <a:spcPts val="0"/>
              </a:spcBef>
              <a:spcAft>
                <a:spcPts val="0"/>
              </a:spcAft>
              <a:buNone/>
              <a:defRPr b="0" i="0" sz="1200">
                <a:solidFill>
                  <a:srgbClr val="888888"/>
                </a:solidFill>
                <a:latin typeface="Open Sans"/>
                <a:ea typeface="Open Sans"/>
                <a:cs typeface="Open Sans"/>
                <a:sym typeface="Open Sans"/>
              </a:defRPr>
            </a:lvl7pPr>
            <a:lvl8pPr indent="0" lvl="7" marL="0" algn="r">
              <a:spcBef>
                <a:spcPts val="0"/>
              </a:spcBef>
              <a:spcAft>
                <a:spcPts val="0"/>
              </a:spcAft>
              <a:buNone/>
              <a:defRPr b="0" i="0" sz="1200">
                <a:solidFill>
                  <a:srgbClr val="888888"/>
                </a:solidFill>
                <a:latin typeface="Open Sans"/>
                <a:ea typeface="Open Sans"/>
                <a:cs typeface="Open Sans"/>
                <a:sym typeface="Open Sans"/>
              </a:defRPr>
            </a:lvl8pPr>
            <a:lvl9pPr indent="0" lvl="8" marL="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pic>
        <p:nvPicPr>
          <p:cNvPr descr="Graphical user interface, text&#10;&#10;Description automatically generated" id="34" name="Google Shape;34;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29"/>
          <p:cNvSpPr txBox="1"/>
          <p:nvPr>
            <p:ph type="title"/>
          </p:nvPr>
        </p:nvSpPr>
        <p:spPr>
          <a:xfrm>
            <a:off x="838200" y="207808"/>
            <a:ext cx="10515600"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29"/>
          <p:cNvSpPr txBox="1"/>
          <p:nvPr>
            <p:ph idx="1"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37" name="Google Shape;3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pic>
        <p:nvPicPr>
          <p:cNvPr descr="Graphical user interface, text&#10;&#10;Description automatically generated" id="41" name="Google Shape;41;p30"/>
          <p:cNvPicPr preferRelativeResize="0"/>
          <p:nvPr/>
        </p:nvPicPr>
        <p:blipFill rotWithShape="1">
          <a:blip r:embed="rId2">
            <a:alphaModFix/>
          </a:blip>
          <a:srcRect b="0" l="0" r="0" t="0"/>
          <a:stretch/>
        </p:blipFill>
        <p:spPr>
          <a:xfrm>
            <a:off x="0" y="277813"/>
            <a:ext cx="12192000" cy="6858000"/>
          </a:xfrm>
          <a:prstGeom prst="rect">
            <a:avLst/>
          </a:prstGeom>
          <a:noFill/>
          <a:ln>
            <a:noFill/>
          </a:ln>
        </p:spPr>
      </p:pic>
      <p:sp>
        <p:nvSpPr>
          <p:cNvPr id="42" name="Google Shape;42;p30"/>
          <p:cNvSpPr txBox="1"/>
          <p:nvPr/>
        </p:nvSpPr>
        <p:spPr>
          <a:xfrm>
            <a:off x="887413" y="11113"/>
            <a:ext cx="7651750" cy="13700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b="0" i="0" sz="4400">
              <a:solidFill>
                <a:schemeClr val="dk1"/>
              </a:solidFill>
              <a:latin typeface="Open Sans"/>
              <a:ea typeface="Open Sans"/>
              <a:cs typeface="Open Sans"/>
              <a:sym typeface="Open Sans"/>
            </a:endParaRPr>
          </a:p>
        </p:txBody>
      </p:sp>
      <p:sp>
        <p:nvSpPr>
          <p:cNvPr id="43" name="Google Shape;43;p30"/>
          <p:cNvSpPr txBox="1"/>
          <p:nvPr/>
        </p:nvSpPr>
        <p:spPr>
          <a:xfrm>
            <a:off x="835025" y="46038"/>
            <a:ext cx="7651750" cy="136207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t/>
            </a:r>
            <a:endParaRPr b="0" i="0" sz="4400">
              <a:solidFill>
                <a:schemeClr val="dk1"/>
              </a:solidFill>
              <a:latin typeface="Open Sans"/>
              <a:ea typeface="Open Sans"/>
              <a:cs typeface="Open Sans"/>
              <a:sym typeface="Open Sans"/>
            </a:endParaRPr>
          </a:p>
        </p:txBody>
      </p:sp>
      <p:sp>
        <p:nvSpPr>
          <p:cNvPr id="44" name="Google Shape;4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0"/>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46" name="Google Shape;4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11785600" y="6497638"/>
            <a:ext cx="406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9" name="Shape 49"/>
        <p:cNvGrpSpPr/>
        <p:nvPr/>
      </p:nvGrpSpPr>
      <p:grpSpPr>
        <a:xfrm>
          <a:off x="0" y="0"/>
          <a:ext cx="0" cy="0"/>
          <a:chOff x="0" y="0"/>
          <a:chExt cx="0" cy="0"/>
        </a:xfrm>
      </p:grpSpPr>
      <p:pic>
        <p:nvPicPr>
          <p:cNvPr id="50" name="Google Shape;50;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1"/>
          <p:cNvSpPr txBox="1"/>
          <p:nvPr/>
        </p:nvSpPr>
        <p:spPr>
          <a:xfrm>
            <a:off x="865188" y="1425575"/>
            <a:ext cx="5992812" cy="348932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2000">
              <a:solidFill>
                <a:srgbClr val="9CC2E5"/>
              </a:solidFill>
              <a:latin typeface="Open Sans"/>
              <a:ea typeface="Open Sans"/>
              <a:cs typeface="Open Sans"/>
              <a:sym typeface="Open Sans"/>
            </a:endParaRPr>
          </a:p>
        </p:txBody>
      </p:sp>
      <p:sp>
        <p:nvSpPr>
          <p:cNvPr id="52" name="Google Shape;52;p31"/>
          <p:cNvSpPr txBox="1"/>
          <p:nvPr/>
        </p:nvSpPr>
        <p:spPr>
          <a:xfrm>
            <a:off x="987425" y="198438"/>
            <a:ext cx="10515600" cy="13255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Click to edit Master title style</a:t>
            </a:r>
            <a:endParaRPr b="0" i="0" sz="4400">
              <a:solidFill>
                <a:schemeClr val="dk1"/>
              </a:solidFill>
              <a:latin typeface="Open Sans"/>
              <a:ea typeface="Open Sans"/>
              <a:cs typeface="Open Sans"/>
              <a:sym typeface="Open Sans"/>
            </a:endParaRPr>
          </a:p>
        </p:txBody>
      </p:sp>
      <p:sp>
        <p:nvSpPr>
          <p:cNvPr id="53" name="Google Shape;53;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31"/>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56" name="Google Shape;5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image" Target="../media/image16.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 Id="rId4" Type="http://schemas.openxmlformats.org/officeDocument/2006/relationships/image" Target="../media/image24.png"/><Relationship Id="rId9" Type="http://schemas.openxmlformats.org/officeDocument/2006/relationships/image" Target="../media/image30.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27.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 Id="rId4" Type="http://schemas.openxmlformats.org/officeDocument/2006/relationships/image" Target="../media/image28.png"/><Relationship Id="rId9"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jpg"/><Relationship Id="rId4" Type="http://schemas.openxmlformats.org/officeDocument/2006/relationships/image" Target="../media/image39.png"/><Relationship Id="rId5" Type="http://schemas.openxmlformats.org/officeDocument/2006/relationships/image" Target="../media/image38.png"/><Relationship Id="rId6" Type="http://schemas.openxmlformats.org/officeDocument/2006/relationships/image" Target="../media/image41.png"/><Relationship Id="rId7"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 picture containing background pattern&#10;&#10;Description automatically generated" id="111" name="Google Shape;111;p1"/>
          <p:cNvPicPr preferRelativeResize="0"/>
          <p:nvPr/>
        </p:nvPicPr>
        <p:blipFill rotWithShape="1">
          <a:blip r:embed="rId3">
            <a:alphaModFix/>
          </a:blip>
          <a:srcRect b="0" l="0" r="0" t="0"/>
          <a:stretch/>
        </p:blipFill>
        <p:spPr>
          <a:xfrm>
            <a:off x="1186" y="2174"/>
            <a:ext cx="12193506" cy="6852602"/>
          </a:xfrm>
          <a:prstGeom prst="rect">
            <a:avLst/>
          </a:prstGeom>
          <a:noFill/>
          <a:ln>
            <a:noFill/>
          </a:ln>
        </p:spPr>
      </p:pic>
      <p:sp>
        <p:nvSpPr>
          <p:cNvPr id="112" name="Google Shape;112;p1"/>
          <p:cNvSpPr txBox="1"/>
          <p:nvPr/>
        </p:nvSpPr>
        <p:spPr>
          <a:xfrm>
            <a:off x="8856491"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2.0</a:t>
            </a:r>
            <a:endParaRPr b="0" i="0" sz="1050" u="none" cap="none" strike="noStrike">
              <a:solidFill>
                <a:schemeClr val="lt1"/>
              </a:solidFill>
              <a:latin typeface="Open Sans"/>
              <a:ea typeface="Open Sans"/>
              <a:cs typeface="Open Sans"/>
              <a:sym typeface="Open Sans"/>
            </a:endParaRPr>
          </a:p>
        </p:txBody>
      </p:sp>
      <p:sp>
        <p:nvSpPr>
          <p:cNvPr id="113" name="Google Shape;113;p1"/>
          <p:cNvSpPr txBox="1"/>
          <p:nvPr/>
        </p:nvSpPr>
        <p:spPr>
          <a:xfrm>
            <a:off x="610325" y="3590632"/>
            <a:ext cx="7288289" cy="280076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9</a:t>
            </a:r>
            <a:r>
              <a:rPr b="1" i="0" lang="en-GB" sz="4400" u="none" cap="none" strike="noStrike">
                <a:solidFill>
                  <a:schemeClr val="dk1"/>
                </a:solidFill>
                <a:latin typeface="Open Sans ExtraBold"/>
                <a:ea typeface="Open Sans ExtraBold"/>
                <a:cs typeface="Open Sans ExtraBold"/>
                <a:sym typeface="Open Sans ExtraBold"/>
              </a:rPr>
              <a:t> </a:t>
            </a:r>
            <a:br>
              <a:rPr b="1" i="0" lang="en-GB" sz="4400" u="none" cap="none" strike="noStrike">
                <a:solidFill>
                  <a:schemeClr val="dk1"/>
                </a:solidFill>
                <a:latin typeface="Open Sans ExtraBold"/>
                <a:ea typeface="Open Sans ExtraBold"/>
                <a:cs typeface="Open Sans ExtraBold"/>
                <a:sym typeface="Open Sans ExtraBold"/>
              </a:rPr>
            </a:br>
            <a:r>
              <a:rPr b="1" i="0" lang="en-GB" sz="4400" u="none" cap="none" strike="noStrike">
                <a:solidFill>
                  <a:schemeClr val="dk1"/>
                </a:solidFill>
                <a:latin typeface="Open Sans ExtraBold"/>
                <a:ea typeface="Open Sans ExtraBold"/>
                <a:cs typeface="Open Sans ExtraBold"/>
                <a:sym typeface="Open Sans ExtraBold"/>
              </a:rPr>
              <a:t>INTRODUCTION TO MAED-EL &amp; ELECTRICITY DEMAND CURVES</a:t>
            </a:r>
            <a:endParaRPr b="1" i="0" sz="4400" u="none" cap="none" strike="noStrike">
              <a:solidFill>
                <a:schemeClr val="dk1"/>
              </a:solidFill>
              <a:latin typeface="Open Sans ExtraBold"/>
              <a:ea typeface="Open Sans ExtraBold"/>
              <a:cs typeface="Open Sans ExtraBold"/>
              <a:sym typeface="Open Sans ExtraBold"/>
            </a:endParaRPr>
          </a:p>
        </p:txBody>
      </p:sp>
      <p:sp>
        <p:nvSpPr>
          <p:cNvPr id="114" name="Google Shape;114;p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15" name="Google Shape;115;p1"/>
          <p:cNvSpPr txBox="1"/>
          <p:nvPr/>
        </p:nvSpPr>
        <p:spPr>
          <a:xfrm>
            <a:off x="610325" y="2966810"/>
            <a:ext cx="2867661" cy="92333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Model for Analysis of Energy Demand</a:t>
            </a:r>
            <a:endParaRPr b="1" i="0" sz="1800" u="none" cap="none" strike="noStrike">
              <a:solidFill>
                <a:schemeClr val="dk1"/>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Graphical user interface, text&#10;&#10;Description automatically generated" id="248" name="Google Shape;248;p10"/>
          <p:cNvPicPr preferRelativeResize="0"/>
          <p:nvPr/>
        </p:nvPicPr>
        <p:blipFill rotWithShape="1">
          <a:blip r:embed="rId3">
            <a:alphaModFix/>
          </a:blip>
          <a:srcRect b="0" l="0" r="0" t="0"/>
          <a:stretch/>
        </p:blipFill>
        <p:spPr>
          <a:xfrm>
            <a:off x="0" y="1174"/>
            <a:ext cx="12192000" cy="6858000"/>
          </a:xfrm>
          <a:prstGeom prst="rect">
            <a:avLst/>
          </a:prstGeom>
          <a:noFill/>
          <a:ln>
            <a:noFill/>
          </a:ln>
        </p:spPr>
      </p:pic>
      <p:sp>
        <p:nvSpPr>
          <p:cNvPr id="249" name="Google Shape;249;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descr="Chart, line chart, histogram&#10;&#10;Description automatically generated" id="250" name="Google Shape;250;p10"/>
          <p:cNvPicPr preferRelativeResize="0"/>
          <p:nvPr/>
        </p:nvPicPr>
        <p:blipFill rotWithShape="1">
          <a:blip r:embed="rId4">
            <a:alphaModFix/>
          </a:blip>
          <a:srcRect b="0" l="0" r="0" t="0"/>
          <a:stretch/>
        </p:blipFill>
        <p:spPr>
          <a:xfrm>
            <a:off x="892339" y="2749945"/>
            <a:ext cx="3819942" cy="3000666"/>
          </a:xfrm>
          <a:prstGeom prst="rect">
            <a:avLst/>
          </a:prstGeom>
          <a:noFill/>
          <a:ln>
            <a:noFill/>
          </a:ln>
        </p:spPr>
      </p:pic>
      <p:sp>
        <p:nvSpPr>
          <p:cNvPr id="251" name="Google Shape;251;p10"/>
          <p:cNvSpPr/>
          <p:nvPr/>
        </p:nvSpPr>
        <p:spPr>
          <a:xfrm>
            <a:off x="4954751" y="3794691"/>
            <a:ext cx="1471087" cy="56214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52" name="Google Shape;252;p10"/>
          <p:cNvSpPr txBox="1"/>
          <p:nvPr/>
        </p:nvSpPr>
        <p:spPr>
          <a:xfrm>
            <a:off x="4632645" y="4417939"/>
            <a:ext cx="219654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Open Sans"/>
                <a:ea typeface="Open Sans"/>
                <a:cs typeface="Open Sans"/>
                <a:sym typeface="Open Sans"/>
              </a:rPr>
              <a:t>Same data, same axes</a:t>
            </a:r>
            <a:endParaRPr/>
          </a:p>
        </p:txBody>
      </p:sp>
      <p:sp>
        <p:nvSpPr>
          <p:cNvPr id="253" name="Google Shape;253;p10"/>
          <p:cNvSpPr txBox="1"/>
          <p:nvPr/>
        </p:nvSpPr>
        <p:spPr>
          <a:xfrm>
            <a:off x="1323814" y="2349835"/>
            <a:ext cx="295699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Open Sans"/>
                <a:ea typeface="Open Sans"/>
                <a:cs typeface="Open Sans"/>
                <a:sym typeface="Open Sans"/>
              </a:rPr>
              <a:t>Load curve</a:t>
            </a:r>
            <a:endParaRPr/>
          </a:p>
        </p:txBody>
      </p:sp>
      <p:sp>
        <p:nvSpPr>
          <p:cNvPr id="254" name="Google Shape;254;p10"/>
          <p:cNvSpPr txBox="1"/>
          <p:nvPr/>
        </p:nvSpPr>
        <p:spPr>
          <a:xfrm>
            <a:off x="6940977" y="2531412"/>
            <a:ext cx="417678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Open Sans"/>
                <a:ea typeface="Open Sans"/>
                <a:cs typeface="Open Sans"/>
                <a:sym typeface="Open Sans"/>
              </a:rPr>
              <a:t>Load duration curve</a:t>
            </a:r>
            <a:endParaRPr/>
          </a:p>
        </p:txBody>
      </p:sp>
      <p:sp>
        <p:nvSpPr>
          <p:cNvPr id="255" name="Google Shape;255;p10"/>
          <p:cNvSpPr txBox="1"/>
          <p:nvPr/>
        </p:nvSpPr>
        <p:spPr>
          <a:xfrm>
            <a:off x="577583" y="5784955"/>
            <a:ext cx="444945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Chronological order</a:t>
            </a:r>
            <a:endParaRPr/>
          </a:p>
        </p:txBody>
      </p:sp>
      <p:sp>
        <p:nvSpPr>
          <p:cNvPr id="256" name="Google Shape;256;p10"/>
          <p:cNvSpPr txBox="1"/>
          <p:nvPr/>
        </p:nvSpPr>
        <p:spPr>
          <a:xfrm>
            <a:off x="6753096" y="5784955"/>
            <a:ext cx="444945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Ranked by demand level</a:t>
            </a:r>
            <a:endParaRPr/>
          </a:p>
        </p:txBody>
      </p:sp>
      <p:grpSp>
        <p:nvGrpSpPr>
          <p:cNvPr id="257" name="Google Shape;257;p10"/>
          <p:cNvGrpSpPr/>
          <p:nvPr/>
        </p:nvGrpSpPr>
        <p:grpSpPr>
          <a:xfrm>
            <a:off x="7020347" y="2974282"/>
            <a:ext cx="4097414" cy="2685266"/>
            <a:chOff x="539552" y="1331913"/>
            <a:chExt cx="7729862" cy="4545359"/>
          </a:xfrm>
        </p:grpSpPr>
        <p:pic>
          <p:nvPicPr>
            <p:cNvPr id="258" name="Google Shape;258;p10"/>
            <p:cNvPicPr preferRelativeResize="0"/>
            <p:nvPr/>
          </p:nvPicPr>
          <p:blipFill rotWithShape="1">
            <a:blip r:embed="rId5">
              <a:alphaModFix/>
            </a:blip>
            <a:srcRect b="0" l="0" r="0" t="0"/>
            <a:stretch/>
          </p:blipFill>
          <p:spPr>
            <a:xfrm>
              <a:off x="539552" y="1331913"/>
              <a:ext cx="7729862" cy="4545359"/>
            </a:xfrm>
            <a:prstGeom prst="rect">
              <a:avLst/>
            </a:prstGeom>
            <a:noFill/>
            <a:ln>
              <a:noFill/>
            </a:ln>
          </p:spPr>
        </p:pic>
        <p:cxnSp>
          <p:nvCxnSpPr>
            <p:cNvPr id="259" name="Google Shape;259;p10"/>
            <p:cNvCxnSpPr/>
            <p:nvPr/>
          </p:nvCxnSpPr>
          <p:spPr>
            <a:xfrm>
              <a:off x="1331640" y="3045810"/>
              <a:ext cx="2232248" cy="0"/>
            </a:xfrm>
            <a:prstGeom prst="straightConnector1">
              <a:avLst/>
            </a:prstGeom>
            <a:solidFill>
              <a:srgbClr val="FF6600"/>
            </a:solidFill>
            <a:ln cap="flat" cmpd="sng" w="22225">
              <a:solidFill>
                <a:srgbClr val="FF0000"/>
              </a:solidFill>
              <a:prstDash val="solid"/>
              <a:round/>
              <a:headEnd len="sm" w="sm" type="none"/>
              <a:tailEnd len="sm" w="sm" type="none"/>
            </a:ln>
          </p:spPr>
        </p:cxnSp>
        <p:cxnSp>
          <p:nvCxnSpPr>
            <p:cNvPr id="260" name="Google Shape;260;p10"/>
            <p:cNvCxnSpPr/>
            <p:nvPr/>
          </p:nvCxnSpPr>
          <p:spPr>
            <a:xfrm rot="10800000">
              <a:off x="3563888" y="3045810"/>
              <a:ext cx="0" cy="2111382"/>
            </a:xfrm>
            <a:prstGeom prst="straightConnector1">
              <a:avLst/>
            </a:prstGeom>
            <a:solidFill>
              <a:srgbClr val="FF6600"/>
            </a:solidFill>
            <a:ln cap="flat" cmpd="sng" w="22225">
              <a:solidFill>
                <a:srgbClr val="B02633"/>
              </a:solidFill>
              <a:prstDash val="solid"/>
              <a:round/>
              <a:headEnd len="sm" w="sm" type="none"/>
              <a:tailEnd len="sm" w="sm" type="none"/>
            </a:ln>
          </p:spPr>
        </p:cxnSp>
      </p:grpSp>
      <p:pic>
        <p:nvPicPr>
          <p:cNvPr id="261" name="Google Shape;261;p10"/>
          <p:cNvPicPr preferRelativeResize="0"/>
          <p:nvPr/>
        </p:nvPicPr>
        <p:blipFill rotWithShape="1">
          <a:blip r:embed="rId6">
            <a:alphaModFix/>
          </a:blip>
          <a:srcRect b="0" l="0" r="0" t="0"/>
          <a:stretch/>
        </p:blipFill>
        <p:spPr>
          <a:xfrm>
            <a:off x="7454115" y="3405273"/>
            <a:ext cx="1211754" cy="595497"/>
          </a:xfrm>
          <a:prstGeom prst="rect">
            <a:avLst/>
          </a:prstGeom>
          <a:solidFill>
            <a:srgbClr val="B02633"/>
          </a:solidFill>
          <a:ln>
            <a:noFill/>
          </a:ln>
        </p:spPr>
      </p:pic>
      <p:sp>
        <p:nvSpPr>
          <p:cNvPr id="262" name="Google Shape;262;p10"/>
          <p:cNvSpPr txBox="1"/>
          <p:nvPr/>
        </p:nvSpPr>
        <p:spPr>
          <a:xfrm>
            <a:off x="8588040" y="3663548"/>
            <a:ext cx="13446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B02633"/>
                </a:solidFill>
                <a:latin typeface="Open Sans"/>
                <a:ea typeface="Open Sans"/>
                <a:cs typeface="Open Sans"/>
                <a:sym typeface="Open Sans"/>
              </a:rPr>
              <a:t>2000 MW</a:t>
            </a:r>
            <a:endParaRPr/>
          </a:p>
        </p:txBody>
      </p:sp>
      <p:cxnSp>
        <p:nvCxnSpPr>
          <p:cNvPr id="263" name="Google Shape;263;p10"/>
          <p:cNvCxnSpPr/>
          <p:nvPr/>
        </p:nvCxnSpPr>
        <p:spPr>
          <a:xfrm>
            <a:off x="4399766" y="3765472"/>
            <a:ext cx="4736" cy="9757"/>
          </a:xfrm>
          <a:prstGeom prst="straightConnector1">
            <a:avLst/>
          </a:prstGeom>
          <a:solidFill>
            <a:srgbClr val="FF6600"/>
          </a:solidFill>
          <a:ln cap="flat" cmpd="sng" w="22225">
            <a:solidFill>
              <a:srgbClr val="FF0000"/>
            </a:solidFill>
            <a:prstDash val="solid"/>
            <a:round/>
            <a:headEnd len="sm" w="sm" type="none"/>
            <a:tailEnd len="med" w="med" type="stealth"/>
          </a:ln>
        </p:spPr>
      </p:cxnSp>
      <p:grpSp>
        <p:nvGrpSpPr>
          <p:cNvPr id="264" name="Google Shape;264;p10"/>
          <p:cNvGrpSpPr/>
          <p:nvPr/>
        </p:nvGrpSpPr>
        <p:grpSpPr>
          <a:xfrm>
            <a:off x="8654434" y="4587815"/>
            <a:ext cx="1584027" cy="646331"/>
            <a:chOff x="3961766" y="368374"/>
            <a:chExt cx="2988299" cy="1094045"/>
          </a:xfrm>
        </p:grpSpPr>
        <p:sp>
          <p:nvSpPr>
            <p:cNvPr id="265" name="Google Shape;265;p10"/>
            <p:cNvSpPr txBox="1"/>
            <p:nvPr/>
          </p:nvSpPr>
          <p:spPr>
            <a:xfrm>
              <a:off x="4452286" y="368374"/>
              <a:ext cx="2497779" cy="10940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B02633"/>
                  </a:solidFill>
                  <a:latin typeface="Open Sans"/>
                  <a:ea typeface="Open Sans"/>
                  <a:cs typeface="Open Sans"/>
                  <a:sym typeface="Open Sans"/>
                </a:rPr>
                <a:t>2918 hours</a:t>
              </a:r>
              <a:endParaRPr/>
            </a:p>
          </p:txBody>
        </p:sp>
        <p:cxnSp>
          <p:nvCxnSpPr>
            <p:cNvPr id="266" name="Google Shape;266;p10"/>
            <p:cNvCxnSpPr/>
            <p:nvPr/>
          </p:nvCxnSpPr>
          <p:spPr>
            <a:xfrm flipH="1">
              <a:off x="3961766" y="1046016"/>
              <a:ext cx="576064" cy="328682"/>
            </a:xfrm>
            <a:prstGeom prst="straightConnector1">
              <a:avLst/>
            </a:prstGeom>
            <a:solidFill>
              <a:srgbClr val="FF6600"/>
            </a:solidFill>
            <a:ln cap="flat" cmpd="sng" w="22225">
              <a:solidFill>
                <a:srgbClr val="B02633"/>
              </a:solidFill>
              <a:prstDash val="solid"/>
              <a:round/>
              <a:headEnd len="sm" w="sm" type="none"/>
              <a:tailEnd len="med" w="med" type="stealth"/>
            </a:ln>
          </p:spPr>
        </p:cxnSp>
      </p:grpSp>
      <p:sp>
        <p:nvSpPr>
          <p:cNvPr id="267" name="Google Shape;267;p10"/>
          <p:cNvSpPr/>
          <p:nvPr/>
        </p:nvSpPr>
        <p:spPr>
          <a:xfrm>
            <a:off x="893841" y="1359856"/>
            <a:ext cx="6217920"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Load curves and load duration curves</a:t>
            </a:r>
            <a:endParaRPr/>
          </a:p>
        </p:txBody>
      </p:sp>
      <p:sp>
        <p:nvSpPr>
          <p:cNvPr id="268" name="Google Shape;268;p10"/>
          <p:cNvSpPr/>
          <p:nvPr/>
        </p:nvSpPr>
        <p:spPr>
          <a:xfrm>
            <a:off x="858079" y="345247"/>
            <a:ext cx="9548192"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9.2 Purpose of MAED-EL</a:t>
            </a:r>
            <a:endParaRPr b="0" i="0" sz="44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Graphical user interface, text&#10;&#10;Description automatically generated" id="274" name="Google Shape;274;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5" name="Google Shape;275;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276" name="Google Shape;276;p11"/>
          <p:cNvGrpSpPr/>
          <p:nvPr/>
        </p:nvGrpSpPr>
        <p:grpSpPr>
          <a:xfrm>
            <a:off x="2224358" y="3420262"/>
            <a:ext cx="7743281" cy="1497380"/>
            <a:chOff x="0" y="1542737"/>
            <a:chExt cx="7743281" cy="1497380"/>
          </a:xfrm>
        </p:grpSpPr>
        <p:sp>
          <p:nvSpPr>
            <p:cNvPr id="277" name="Google Shape;277;p11"/>
            <p:cNvSpPr/>
            <p:nvPr/>
          </p:nvSpPr>
          <p:spPr>
            <a:xfrm>
              <a:off x="0" y="1542737"/>
              <a:ext cx="2763837" cy="1488647"/>
            </a:xfrm>
            <a:prstGeom prst="chevron">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txBox="1"/>
            <p:nvPr/>
          </p:nvSpPr>
          <p:spPr>
            <a:xfrm>
              <a:off x="744324" y="1542737"/>
              <a:ext cx="1275190" cy="1488647"/>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MAED-D</a:t>
              </a:r>
              <a:endParaRPr/>
            </a:p>
            <a:p>
              <a:pPr indent="0" lvl="0" marL="0" marR="0" rtl="0" algn="ctr">
                <a:lnSpc>
                  <a:spcPct val="90000"/>
                </a:lnSpc>
                <a:spcBef>
                  <a:spcPts val="49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Projected annual demand</a:t>
              </a:r>
              <a:endParaRPr/>
            </a:p>
          </p:txBody>
        </p:sp>
        <p:sp>
          <p:nvSpPr>
            <p:cNvPr id="279" name="Google Shape;279;p11"/>
            <p:cNvSpPr/>
            <p:nvPr/>
          </p:nvSpPr>
          <p:spPr>
            <a:xfrm>
              <a:off x="2489722" y="1551470"/>
              <a:ext cx="2763837" cy="1488647"/>
            </a:xfrm>
            <a:prstGeom prst="chevron">
              <a:avLst>
                <a:gd fmla="val 5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txBox="1"/>
            <p:nvPr/>
          </p:nvSpPr>
          <p:spPr>
            <a:xfrm>
              <a:off x="3234046" y="1551470"/>
              <a:ext cx="1275190" cy="1488647"/>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MAED-EL</a:t>
              </a:r>
              <a:endParaRPr/>
            </a:p>
            <a:p>
              <a:pPr indent="0" lvl="0" marL="0" marR="0" rtl="0" algn="ctr">
                <a:lnSpc>
                  <a:spcPct val="90000"/>
                </a:lnSpc>
                <a:spcBef>
                  <a:spcPts val="49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Projected hourly demand</a:t>
              </a:r>
              <a:endParaRPr/>
            </a:p>
          </p:txBody>
        </p:sp>
        <p:sp>
          <p:nvSpPr>
            <p:cNvPr id="281" name="Google Shape;281;p11"/>
            <p:cNvSpPr/>
            <p:nvPr/>
          </p:nvSpPr>
          <p:spPr>
            <a:xfrm>
              <a:off x="4979444" y="1551470"/>
              <a:ext cx="2763837" cy="1488647"/>
            </a:xfrm>
            <a:prstGeom prst="chevron">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txBox="1"/>
            <p:nvPr/>
          </p:nvSpPr>
          <p:spPr>
            <a:xfrm>
              <a:off x="5723768" y="1551470"/>
              <a:ext cx="1275190" cy="1488647"/>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WASP</a:t>
              </a:r>
              <a:endParaRPr/>
            </a:p>
            <a:p>
              <a:pPr indent="0" lvl="0" marL="0" marR="0" rtl="0" algn="ctr">
                <a:lnSpc>
                  <a:spcPct val="90000"/>
                </a:lnSpc>
                <a:spcBef>
                  <a:spcPts val="49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Optimal electricity generation expansion plan</a:t>
              </a:r>
              <a:endParaRPr/>
            </a:p>
          </p:txBody>
        </p:sp>
      </p:grpSp>
      <p:sp>
        <p:nvSpPr>
          <p:cNvPr id="283" name="Google Shape;283;p11"/>
          <p:cNvSpPr txBox="1"/>
          <p:nvPr/>
        </p:nvSpPr>
        <p:spPr>
          <a:xfrm>
            <a:off x="3047999" y="2715588"/>
            <a:ext cx="6096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Open Sans"/>
                <a:ea typeface="Open Sans"/>
                <a:cs typeface="Open Sans"/>
                <a:sym typeface="Open Sans"/>
              </a:rPr>
              <a:t>Electricity System Planning</a:t>
            </a:r>
            <a:endParaRPr/>
          </a:p>
        </p:txBody>
      </p:sp>
      <p:sp>
        <p:nvSpPr>
          <p:cNvPr id="284" name="Google Shape;284;p11"/>
          <p:cNvSpPr/>
          <p:nvPr/>
        </p:nvSpPr>
        <p:spPr>
          <a:xfrm>
            <a:off x="907093" y="1379734"/>
            <a:ext cx="7553400"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Where MAED-EL fits into electricity system planning</a:t>
            </a:r>
            <a:endParaRPr/>
          </a:p>
        </p:txBody>
      </p:sp>
      <p:sp>
        <p:nvSpPr>
          <p:cNvPr id="285" name="Google Shape;285;p11"/>
          <p:cNvSpPr/>
          <p:nvPr/>
        </p:nvSpPr>
        <p:spPr>
          <a:xfrm>
            <a:off x="858079" y="345247"/>
            <a:ext cx="9548192"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9.2 Purpose of MAED-EL</a:t>
            </a:r>
            <a:endParaRPr b="0" i="0" sz="44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Graphical user interface, text&#10;&#10;Description automatically generated" id="291" name="Google Shape;291;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2" name="Google Shape;292;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3" name="Google Shape;293;p12"/>
          <p:cNvSpPr/>
          <p:nvPr/>
        </p:nvSpPr>
        <p:spPr>
          <a:xfrm>
            <a:off x="887214" y="1359856"/>
            <a:ext cx="8309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How MAED-EL models demand in an electricity system</a:t>
            </a:r>
            <a:endParaRPr/>
          </a:p>
        </p:txBody>
      </p:sp>
      <p:grpSp>
        <p:nvGrpSpPr>
          <p:cNvPr id="294" name="Google Shape;294;p12"/>
          <p:cNvGrpSpPr/>
          <p:nvPr/>
        </p:nvGrpSpPr>
        <p:grpSpPr>
          <a:xfrm>
            <a:off x="1019736" y="2607087"/>
            <a:ext cx="10534765" cy="2788009"/>
            <a:chOff x="0" y="828195"/>
            <a:chExt cx="10534765" cy="2788009"/>
          </a:xfrm>
        </p:grpSpPr>
        <p:sp>
          <p:nvSpPr>
            <p:cNvPr id="295" name="Google Shape;295;p12"/>
            <p:cNvSpPr/>
            <p:nvPr/>
          </p:nvSpPr>
          <p:spPr>
            <a:xfrm>
              <a:off x="0" y="2779802"/>
              <a:ext cx="10534765" cy="836402"/>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2"/>
            <p:cNvSpPr txBox="1"/>
            <p:nvPr/>
          </p:nvSpPr>
          <p:spPr>
            <a:xfrm>
              <a:off x="0" y="2779802"/>
              <a:ext cx="3160429" cy="836402"/>
            </a:xfrm>
            <a:prstGeom prst="rect">
              <a:avLst/>
            </a:prstGeom>
            <a:noFill/>
            <a:ln>
              <a:noFill/>
            </a:ln>
          </p:spPr>
          <p:txBody>
            <a:bodyPr anchorCtr="0" anchor="ctr" bIns="206225" lIns="206225" spcFirstLastPara="1" rIns="206225" wrap="square" tIns="206225">
              <a:noAutofit/>
            </a:bodyPr>
            <a:lstStyle/>
            <a:p>
              <a:pPr indent="0" lvl="0" marL="0" marR="0" rtl="0" algn="l">
                <a:lnSpc>
                  <a:spcPct val="90000"/>
                </a:lnSpc>
                <a:spcBef>
                  <a:spcPts val="0"/>
                </a:spcBef>
                <a:spcAft>
                  <a:spcPts val="0"/>
                </a:spcAft>
                <a:buClr>
                  <a:schemeClr val="dk1"/>
                </a:buClr>
                <a:buSzPts val="2900"/>
                <a:buFont typeface="Open Sans"/>
                <a:buNone/>
              </a:pPr>
              <a:r>
                <a:rPr b="0" i="0" lang="en-GB" sz="2900">
                  <a:solidFill>
                    <a:schemeClr val="dk1"/>
                  </a:solidFill>
                  <a:latin typeface="Open Sans"/>
                  <a:ea typeface="Open Sans"/>
                  <a:cs typeface="Open Sans"/>
                  <a:sym typeface="Open Sans"/>
                </a:rPr>
                <a:t>Client demand</a:t>
              </a:r>
              <a:endParaRPr/>
            </a:p>
          </p:txBody>
        </p:sp>
        <p:sp>
          <p:nvSpPr>
            <p:cNvPr id="297" name="Google Shape;297;p12"/>
            <p:cNvSpPr/>
            <p:nvPr/>
          </p:nvSpPr>
          <p:spPr>
            <a:xfrm>
              <a:off x="0" y="1803999"/>
              <a:ext cx="10534765" cy="836402"/>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2"/>
            <p:cNvSpPr txBox="1"/>
            <p:nvPr/>
          </p:nvSpPr>
          <p:spPr>
            <a:xfrm>
              <a:off x="0" y="1803999"/>
              <a:ext cx="3160429" cy="836402"/>
            </a:xfrm>
            <a:prstGeom prst="rect">
              <a:avLst/>
            </a:prstGeom>
            <a:noFill/>
            <a:ln>
              <a:noFill/>
            </a:ln>
          </p:spPr>
          <p:txBody>
            <a:bodyPr anchorCtr="0" anchor="ctr" bIns="206225" lIns="206225" spcFirstLastPara="1" rIns="206225" wrap="square" tIns="206225">
              <a:noAutofit/>
            </a:bodyPr>
            <a:lstStyle/>
            <a:p>
              <a:pPr indent="0" lvl="0" marL="0" marR="0" rtl="0" algn="l">
                <a:lnSpc>
                  <a:spcPct val="90000"/>
                </a:lnSpc>
                <a:spcBef>
                  <a:spcPts val="0"/>
                </a:spcBef>
                <a:spcAft>
                  <a:spcPts val="0"/>
                </a:spcAft>
                <a:buClr>
                  <a:schemeClr val="dk1"/>
                </a:buClr>
                <a:buSzPts val="2900"/>
                <a:buFont typeface="Open Sans"/>
                <a:buNone/>
              </a:pPr>
              <a:r>
                <a:rPr b="0" i="0" lang="en-GB" sz="2900">
                  <a:solidFill>
                    <a:schemeClr val="dk1"/>
                  </a:solidFill>
                  <a:latin typeface="Open Sans"/>
                  <a:ea typeface="Open Sans"/>
                  <a:cs typeface="Open Sans"/>
                  <a:sym typeface="Open Sans"/>
                </a:rPr>
                <a:t>Sector demand</a:t>
              </a:r>
              <a:endParaRPr/>
            </a:p>
          </p:txBody>
        </p:sp>
        <p:sp>
          <p:nvSpPr>
            <p:cNvPr id="299" name="Google Shape;299;p12"/>
            <p:cNvSpPr/>
            <p:nvPr/>
          </p:nvSpPr>
          <p:spPr>
            <a:xfrm>
              <a:off x="0" y="828195"/>
              <a:ext cx="10534765" cy="836402"/>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2"/>
            <p:cNvSpPr txBox="1"/>
            <p:nvPr/>
          </p:nvSpPr>
          <p:spPr>
            <a:xfrm>
              <a:off x="0" y="828195"/>
              <a:ext cx="3160429" cy="836402"/>
            </a:xfrm>
            <a:prstGeom prst="rect">
              <a:avLst/>
            </a:prstGeom>
            <a:noFill/>
            <a:ln>
              <a:noFill/>
            </a:ln>
          </p:spPr>
          <p:txBody>
            <a:bodyPr anchorCtr="0" anchor="ctr" bIns="206225" lIns="206225" spcFirstLastPara="1" rIns="206225" wrap="square" tIns="206225">
              <a:noAutofit/>
            </a:bodyPr>
            <a:lstStyle/>
            <a:p>
              <a:pPr indent="0" lvl="0" marL="0" marR="0" rtl="0" algn="l">
                <a:lnSpc>
                  <a:spcPct val="90000"/>
                </a:lnSpc>
                <a:spcBef>
                  <a:spcPts val="0"/>
                </a:spcBef>
                <a:spcAft>
                  <a:spcPts val="0"/>
                </a:spcAft>
                <a:buClr>
                  <a:schemeClr val="dk1"/>
                </a:buClr>
                <a:buSzPts val="2900"/>
                <a:buFont typeface="Open Sans"/>
                <a:buNone/>
              </a:pPr>
              <a:r>
                <a:rPr b="0" i="0" lang="en-GB" sz="2900">
                  <a:solidFill>
                    <a:schemeClr val="dk1"/>
                  </a:solidFill>
                  <a:latin typeface="Open Sans"/>
                  <a:ea typeface="Open Sans"/>
                  <a:cs typeface="Open Sans"/>
                  <a:sym typeface="Open Sans"/>
                </a:rPr>
                <a:t>National demand</a:t>
              </a:r>
              <a:endParaRPr/>
            </a:p>
          </p:txBody>
        </p:sp>
        <p:sp>
          <p:nvSpPr>
            <p:cNvPr id="301" name="Google Shape;301;p12"/>
            <p:cNvSpPr/>
            <p:nvPr/>
          </p:nvSpPr>
          <p:spPr>
            <a:xfrm>
              <a:off x="6559286" y="897896"/>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2"/>
            <p:cNvSpPr txBox="1"/>
            <p:nvPr/>
          </p:nvSpPr>
          <p:spPr>
            <a:xfrm>
              <a:off x="6579700" y="918310"/>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Nation</a:t>
              </a:r>
              <a:endParaRPr/>
            </a:p>
          </p:txBody>
        </p:sp>
        <p:sp>
          <p:nvSpPr>
            <p:cNvPr id="303" name="Google Shape;303;p12"/>
            <p:cNvSpPr/>
            <p:nvPr/>
          </p:nvSpPr>
          <p:spPr>
            <a:xfrm>
              <a:off x="5043306" y="1594898"/>
              <a:ext cx="2038731" cy="278800"/>
            </a:xfrm>
            <a:custGeom>
              <a:rect b="b" l="l" r="r" t="t"/>
              <a:pathLst>
                <a:path extrusionOk="0" h="120000" w="120000">
                  <a:moveTo>
                    <a:pt x="120000" y="0"/>
                  </a:moveTo>
                  <a:lnTo>
                    <a:pt x="120000" y="60000"/>
                  </a:lnTo>
                  <a:lnTo>
                    <a:pt x="0" y="60000"/>
                  </a:lnTo>
                  <a:lnTo>
                    <a:pt x="0" y="120000"/>
                  </a:lnTo>
                </a:path>
              </a:pathLst>
            </a:custGeom>
            <a:noFill/>
            <a:ln cap="flat" cmpd="sng" w="12700">
              <a:solidFill>
                <a:srgbClr val="487AA8"/>
              </a:solidFill>
              <a:prstDash val="solid"/>
              <a:miter lim="800000"/>
              <a:headEnd len="sm" w="sm" type="none"/>
              <a:tailEnd len="sm" w="sm" type="none"/>
            </a:ln>
          </p:spPr>
        </p:sp>
        <p:sp>
          <p:nvSpPr>
            <p:cNvPr id="304" name="Google Shape;304;p12"/>
            <p:cNvSpPr/>
            <p:nvPr/>
          </p:nvSpPr>
          <p:spPr>
            <a:xfrm>
              <a:off x="4520554" y="1873699"/>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
            <p:cNvSpPr txBox="1"/>
            <p:nvPr/>
          </p:nvSpPr>
          <p:spPr>
            <a:xfrm>
              <a:off x="4540968" y="1894113"/>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Industry</a:t>
              </a:r>
              <a:endParaRPr/>
            </a:p>
          </p:txBody>
        </p:sp>
        <p:sp>
          <p:nvSpPr>
            <p:cNvPr id="306" name="Google Shape;306;p12"/>
            <p:cNvSpPr/>
            <p:nvPr/>
          </p:nvSpPr>
          <p:spPr>
            <a:xfrm>
              <a:off x="3684152" y="2570701"/>
              <a:ext cx="1359154" cy="278800"/>
            </a:xfrm>
            <a:custGeom>
              <a:rect b="b" l="l" r="r" t="t"/>
              <a:pathLst>
                <a:path extrusionOk="0" h="120000" w="120000">
                  <a:moveTo>
                    <a:pt x="120000" y="0"/>
                  </a:moveTo>
                  <a:lnTo>
                    <a:pt x="120000" y="60000"/>
                  </a:lnTo>
                  <a:lnTo>
                    <a:pt x="0" y="60000"/>
                  </a:lnTo>
                  <a:lnTo>
                    <a:pt x="0" y="120000"/>
                  </a:lnTo>
                </a:path>
              </a:pathLst>
            </a:custGeom>
            <a:noFill/>
            <a:ln cap="flat" cmpd="sng" w="12700">
              <a:solidFill>
                <a:srgbClr val="528CBE"/>
              </a:solidFill>
              <a:prstDash val="solid"/>
              <a:miter lim="800000"/>
              <a:headEnd len="sm" w="sm" type="none"/>
              <a:tailEnd len="sm" w="sm" type="none"/>
            </a:ln>
          </p:spPr>
        </p:sp>
        <p:sp>
          <p:nvSpPr>
            <p:cNvPr id="307" name="Google Shape;307;p12"/>
            <p:cNvSpPr/>
            <p:nvPr/>
          </p:nvSpPr>
          <p:spPr>
            <a:xfrm>
              <a:off x="3161400" y="2849502"/>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2"/>
            <p:cNvSpPr txBox="1"/>
            <p:nvPr/>
          </p:nvSpPr>
          <p:spPr>
            <a:xfrm>
              <a:off x="3181814" y="2869916"/>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Steelmaking</a:t>
              </a:r>
              <a:endParaRPr/>
            </a:p>
          </p:txBody>
        </p:sp>
        <p:sp>
          <p:nvSpPr>
            <p:cNvPr id="309" name="Google Shape;309;p12"/>
            <p:cNvSpPr/>
            <p:nvPr/>
          </p:nvSpPr>
          <p:spPr>
            <a:xfrm>
              <a:off x="4997586" y="2570701"/>
              <a:ext cx="91440" cy="278800"/>
            </a:xfrm>
            <a:custGeom>
              <a:rect b="b" l="l" r="r" t="t"/>
              <a:pathLst>
                <a:path extrusionOk="0" h="120000" w="120000">
                  <a:moveTo>
                    <a:pt x="60000" y="0"/>
                  </a:moveTo>
                  <a:lnTo>
                    <a:pt x="60000" y="120000"/>
                  </a:lnTo>
                </a:path>
              </a:pathLst>
            </a:custGeom>
            <a:noFill/>
            <a:ln cap="flat" cmpd="sng" w="12700">
              <a:solidFill>
                <a:srgbClr val="528CBE"/>
              </a:solidFill>
              <a:prstDash val="solid"/>
              <a:miter lim="800000"/>
              <a:headEnd len="sm" w="sm" type="none"/>
              <a:tailEnd len="sm" w="sm" type="none"/>
            </a:ln>
          </p:spPr>
        </p:sp>
        <p:sp>
          <p:nvSpPr>
            <p:cNvPr id="310" name="Google Shape;310;p12"/>
            <p:cNvSpPr/>
            <p:nvPr/>
          </p:nvSpPr>
          <p:spPr>
            <a:xfrm>
              <a:off x="4520554" y="2849502"/>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txBox="1"/>
            <p:nvPr/>
          </p:nvSpPr>
          <p:spPr>
            <a:xfrm>
              <a:off x="4540968" y="2869916"/>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Agriculture</a:t>
              </a:r>
              <a:endParaRPr/>
            </a:p>
          </p:txBody>
        </p:sp>
        <p:sp>
          <p:nvSpPr>
            <p:cNvPr id="312" name="Google Shape;312;p12"/>
            <p:cNvSpPr/>
            <p:nvPr/>
          </p:nvSpPr>
          <p:spPr>
            <a:xfrm>
              <a:off x="5043306" y="2570701"/>
              <a:ext cx="1359154" cy="278800"/>
            </a:xfrm>
            <a:custGeom>
              <a:rect b="b" l="l" r="r" t="t"/>
              <a:pathLst>
                <a:path extrusionOk="0" h="120000" w="120000">
                  <a:moveTo>
                    <a:pt x="0" y="0"/>
                  </a:moveTo>
                  <a:lnTo>
                    <a:pt x="0" y="60000"/>
                  </a:lnTo>
                  <a:lnTo>
                    <a:pt x="120000" y="60000"/>
                  </a:lnTo>
                  <a:lnTo>
                    <a:pt x="120000" y="120000"/>
                  </a:lnTo>
                </a:path>
              </a:pathLst>
            </a:custGeom>
            <a:noFill/>
            <a:ln cap="flat" cmpd="sng" w="12700">
              <a:solidFill>
                <a:srgbClr val="528CBE"/>
              </a:solidFill>
              <a:prstDash val="solid"/>
              <a:miter lim="800000"/>
              <a:headEnd len="sm" w="sm" type="none"/>
              <a:tailEnd len="sm" w="sm" type="none"/>
            </a:ln>
          </p:spPr>
        </p:sp>
        <p:sp>
          <p:nvSpPr>
            <p:cNvPr id="313" name="Google Shape;313;p12"/>
            <p:cNvSpPr/>
            <p:nvPr/>
          </p:nvSpPr>
          <p:spPr>
            <a:xfrm>
              <a:off x="5879709" y="2849502"/>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txBox="1"/>
            <p:nvPr/>
          </p:nvSpPr>
          <p:spPr>
            <a:xfrm>
              <a:off x="5900123" y="2869916"/>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Other</a:t>
              </a:r>
              <a:endParaRPr/>
            </a:p>
          </p:txBody>
        </p:sp>
        <p:sp>
          <p:nvSpPr>
            <p:cNvPr id="315" name="Google Shape;315;p12"/>
            <p:cNvSpPr/>
            <p:nvPr/>
          </p:nvSpPr>
          <p:spPr>
            <a:xfrm>
              <a:off x="6402460" y="1594898"/>
              <a:ext cx="679577" cy="278800"/>
            </a:xfrm>
            <a:custGeom>
              <a:rect b="b" l="l" r="r" t="t"/>
              <a:pathLst>
                <a:path extrusionOk="0" h="120000" w="120000">
                  <a:moveTo>
                    <a:pt x="120000" y="0"/>
                  </a:moveTo>
                  <a:lnTo>
                    <a:pt x="120000" y="60000"/>
                  </a:lnTo>
                  <a:lnTo>
                    <a:pt x="0" y="60000"/>
                  </a:lnTo>
                  <a:lnTo>
                    <a:pt x="0" y="120000"/>
                  </a:lnTo>
                </a:path>
              </a:pathLst>
            </a:custGeom>
            <a:noFill/>
            <a:ln cap="flat" cmpd="sng" w="12700">
              <a:solidFill>
                <a:srgbClr val="487AA8"/>
              </a:solidFill>
              <a:prstDash val="solid"/>
              <a:miter lim="800000"/>
              <a:headEnd len="sm" w="sm" type="none"/>
              <a:tailEnd len="sm" w="sm" type="none"/>
            </a:ln>
          </p:spPr>
        </p:sp>
        <p:sp>
          <p:nvSpPr>
            <p:cNvPr id="316" name="Google Shape;316;p12"/>
            <p:cNvSpPr/>
            <p:nvPr/>
          </p:nvSpPr>
          <p:spPr>
            <a:xfrm>
              <a:off x="5879709" y="1873699"/>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
            <p:cNvSpPr txBox="1"/>
            <p:nvPr/>
          </p:nvSpPr>
          <p:spPr>
            <a:xfrm>
              <a:off x="5900123" y="1894113"/>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Household</a:t>
              </a:r>
              <a:endParaRPr/>
            </a:p>
          </p:txBody>
        </p:sp>
        <p:sp>
          <p:nvSpPr>
            <p:cNvPr id="318" name="Google Shape;318;p12"/>
            <p:cNvSpPr/>
            <p:nvPr/>
          </p:nvSpPr>
          <p:spPr>
            <a:xfrm>
              <a:off x="7082038" y="1594898"/>
              <a:ext cx="679577" cy="278800"/>
            </a:xfrm>
            <a:custGeom>
              <a:rect b="b" l="l" r="r" t="t"/>
              <a:pathLst>
                <a:path extrusionOk="0" h="120000" w="120000">
                  <a:moveTo>
                    <a:pt x="0" y="0"/>
                  </a:moveTo>
                  <a:lnTo>
                    <a:pt x="0" y="60000"/>
                  </a:lnTo>
                  <a:lnTo>
                    <a:pt x="120000" y="60000"/>
                  </a:lnTo>
                  <a:lnTo>
                    <a:pt x="120000" y="120000"/>
                  </a:lnTo>
                </a:path>
              </a:pathLst>
            </a:custGeom>
            <a:noFill/>
            <a:ln cap="flat" cmpd="sng" w="12700">
              <a:solidFill>
                <a:srgbClr val="487AA8"/>
              </a:solidFill>
              <a:prstDash val="solid"/>
              <a:miter lim="800000"/>
              <a:headEnd len="sm" w="sm" type="none"/>
              <a:tailEnd len="sm" w="sm" type="none"/>
            </a:ln>
          </p:spPr>
        </p:sp>
        <p:sp>
          <p:nvSpPr>
            <p:cNvPr id="319" name="Google Shape;319;p12"/>
            <p:cNvSpPr/>
            <p:nvPr/>
          </p:nvSpPr>
          <p:spPr>
            <a:xfrm>
              <a:off x="7238863" y="1873699"/>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
            <p:cNvSpPr txBox="1"/>
            <p:nvPr/>
          </p:nvSpPr>
          <p:spPr>
            <a:xfrm>
              <a:off x="7259277" y="1894113"/>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Service</a:t>
              </a:r>
              <a:endParaRPr/>
            </a:p>
          </p:txBody>
        </p:sp>
        <p:sp>
          <p:nvSpPr>
            <p:cNvPr id="321" name="Google Shape;321;p12"/>
            <p:cNvSpPr/>
            <p:nvPr/>
          </p:nvSpPr>
          <p:spPr>
            <a:xfrm>
              <a:off x="7082038" y="1594898"/>
              <a:ext cx="2038731" cy="278800"/>
            </a:xfrm>
            <a:custGeom>
              <a:rect b="b" l="l" r="r" t="t"/>
              <a:pathLst>
                <a:path extrusionOk="0" h="120000" w="120000">
                  <a:moveTo>
                    <a:pt x="0" y="0"/>
                  </a:moveTo>
                  <a:lnTo>
                    <a:pt x="0" y="60000"/>
                  </a:lnTo>
                  <a:lnTo>
                    <a:pt x="120000" y="60000"/>
                  </a:lnTo>
                  <a:lnTo>
                    <a:pt x="120000" y="120000"/>
                  </a:lnTo>
                </a:path>
              </a:pathLst>
            </a:custGeom>
            <a:noFill/>
            <a:ln cap="flat" cmpd="sng" w="12700">
              <a:solidFill>
                <a:srgbClr val="487AA8"/>
              </a:solidFill>
              <a:prstDash val="solid"/>
              <a:miter lim="800000"/>
              <a:headEnd len="sm" w="sm" type="none"/>
              <a:tailEnd len="sm" w="sm" type="none"/>
            </a:ln>
          </p:spPr>
        </p:sp>
        <p:sp>
          <p:nvSpPr>
            <p:cNvPr id="322" name="Google Shape;322;p12"/>
            <p:cNvSpPr/>
            <p:nvPr/>
          </p:nvSpPr>
          <p:spPr>
            <a:xfrm>
              <a:off x="8598018" y="1873699"/>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txBox="1"/>
            <p:nvPr/>
          </p:nvSpPr>
          <p:spPr>
            <a:xfrm>
              <a:off x="8618432" y="1894113"/>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Transport</a:t>
              </a:r>
              <a:endParaRPr/>
            </a:p>
          </p:txBody>
        </p:sp>
        <p:sp>
          <p:nvSpPr>
            <p:cNvPr id="324" name="Google Shape;324;p12"/>
            <p:cNvSpPr/>
            <p:nvPr/>
          </p:nvSpPr>
          <p:spPr>
            <a:xfrm>
              <a:off x="8441192" y="2570701"/>
              <a:ext cx="679577" cy="278800"/>
            </a:xfrm>
            <a:custGeom>
              <a:rect b="b" l="l" r="r" t="t"/>
              <a:pathLst>
                <a:path extrusionOk="0" h="120000" w="120000">
                  <a:moveTo>
                    <a:pt x="120000" y="0"/>
                  </a:moveTo>
                  <a:lnTo>
                    <a:pt x="120000" y="60000"/>
                  </a:lnTo>
                  <a:lnTo>
                    <a:pt x="0" y="60000"/>
                  </a:lnTo>
                  <a:lnTo>
                    <a:pt x="0" y="120000"/>
                  </a:lnTo>
                </a:path>
              </a:pathLst>
            </a:custGeom>
            <a:noFill/>
            <a:ln cap="flat" cmpd="sng" w="12700">
              <a:solidFill>
                <a:srgbClr val="528CBE"/>
              </a:solidFill>
              <a:prstDash val="solid"/>
              <a:miter lim="800000"/>
              <a:headEnd len="sm" w="sm" type="none"/>
              <a:tailEnd len="sm" w="sm" type="none"/>
            </a:ln>
          </p:spPr>
        </p:sp>
        <p:sp>
          <p:nvSpPr>
            <p:cNvPr id="325" name="Google Shape;325;p12"/>
            <p:cNvSpPr/>
            <p:nvPr/>
          </p:nvSpPr>
          <p:spPr>
            <a:xfrm>
              <a:off x="7918440" y="2849502"/>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
            <p:cNvSpPr txBox="1"/>
            <p:nvPr/>
          </p:nvSpPr>
          <p:spPr>
            <a:xfrm>
              <a:off x="7938854" y="2869916"/>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Personal</a:t>
              </a:r>
              <a:endParaRPr/>
            </a:p>
          </p:txBody>
        </p:sp>
        <p:sp>
          <p:nvSpPr>
            <p:cNvPr id="327" name="Google Shape;327;p12"/>
            <p:cNvSpPr/>
            <p:nvPr/>
          </p:nvSpPr>
          <p:spPr>
            <a:xfrm>
              <a:off x="9120769" y="2570701"/>
              <a:ext cx="679577" cy="278800"/>
            </a:xfrm>
            <a:custGeom>
              <a:rect b="b" l="l" r="r" t="t"/>
              <a:pathLst>
                <a:path extrusionOk="0" h="120000" w="120000">
                  <a:moveTo>
                    <a:pt x="0" y="0"/>
                  </a:moveTo>
                  <a:lnTo>
                    <a:pt x="0" y="60000"/>
                  </a:lnTo>
                  <a:lnTo>
                    <a:pt x="120000" y="60000"/>
                  </a:lnTo>
                  <a:lnTo>
                    <a:pt x="120000" y="120000"/>
                  </a:lnTo>
                </a:path>
              </a:pathLst>
            </a:custGeom>
            <a:noFill/>
            <a:ln cap="flat" cmpd="sng" w="12700">
              <a:solidFill>
                <a:srgbClr val="528CBE"/>
              </a:solidFill>
              <a:prstDash val="solid"/>
              <a:miter lim="800000"/>
              <a:headEnd len="sm" w="sm" type="none"/>
              <a:tailEnd len="sm" w="sm" type="none"/>
            </a:ln>
          </p:spPr>
        </p:sp>
        <p:sp>
          <p:nvSpPr>
            <p:cNvPr id="328" name="Google Shape;328;p12"/>
            <p:cNvSpPr/>
            <p:nvPr/>
          </p:nvSpPr>
          <p:spPr>
            <a:xfrm>
              <a:off x="9277595" y="2849502"/>
              <a:ext cx="1045503" cy="697002"/>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2"/>
            <p:cNvSpPr txBox="1"/>
            <p:nvPr/>
          </p:nvSpPr>
          <p:spPr>
            <a:xfrm>
              <a:off x="9298009" y="2869916"/>
              <a:ext cx="1004675" cy="65617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Open Sans Light"/>
                <a:buNone/>
              </a:pPr>
              <a:r>
                <a:rPr b="0" i="0" lang="en-GB" sz="1400">
                  <a:solidFill>
                    <a:schemeClr val="lt1"/>
                  </a:solidFill>
                  <a:latin typeface="Open Sans Light"/>
                  <a:ea typeface="Open Sans Light"/>
                  <a:cs typeface="Open Sans Light"/>
                  <a:sym typeface="Open Sans Light"/>
                </a:rPr>
                <a:t>Freight</a:t>
              </a:r>
              <a:endParaRPr/>
            </a:p>
          </p:txBody>
        </p:sp>
      </p:grpSp>
      <p:sp>
        <p:nvSpPr>
          <p:cNvPr id="330" name="Google Shape;330;p12"/>
          <p:cNvSpPr/>
          <p:nvPr/>
        </p:nvSpPr>
        <p:spPr>
          <a:xfrm>
            <a:off x="858079" y="345247"/>
            <a:ext cx="9548192"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9.2 Purpose of MAED-EL</a:t>
            </a:r>
            <a:endParaRPr b="0" i="0" sz="44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Graphical user interface, text&#10;&#10;Description automatically generated" id="336" name="Google Shape;336;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7" name="Google Shape;337;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338" name="Google Shape;338;p13"/>
          <p:cNvGrpSpPr/>
          <p:nvPr/>
        </p:nvGrpSpPr>
        <p:grpSpPr>
          <a:xfrm>
            <a:off x="4165845" y="3066137"/>
            <a:ext cx="3157942" cy="3157942"/>
            <a:chOff x="2575798" y="1543"/>
            <a:chExt cx="3157942" cy="3157942"/>
          </a:xfrm>
        </p:grpSpPr>
        <p:sp>
          <p:nvSpPr>
            <p:cNvPr id="339" name="Google Shape;339;p13"/>
            <p:cNvSpPr/>
            <p:nvPr/>
          </p:nvSpPr>
          <p:spPr>
            <a:xfrm>
              <a:off x="2575798" y="1543"/>
              <a:ext cx="3157942" cy="789485"/>
            </a:xfrm>
            <a:prstGeom prst="roundRect">
              <a:avLst>
                <a:gd fmla="val 10000" name="adj"/>
              </a:avLst>
            </a:prstGeom>
            <a:solidFill>
              <a:srgbClr val="64C8F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txBox="1"/>
            <p:nvPr/>
          </p:nvSpPr>
          <p:spPr>
            <a:xfrm>
              <a:off x="2598921" y="24666"/>
              <a:ext cx="3111696" cy="74323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Open Sans Light"/>
                <a:buNone/>
              </a:pPr>
              <a:r>
                <a:rPr b="0" i="0" lang="en-GB" sz="2000">
                  <a:solidFill>
                    <a:schemeClr val="lt1"/>
                  </a:solidFill>
                  <a:latin typeface="Open Sans Light"/>
                  <a:ea typeface="Open Sans Light"/>
                  <a:cs typeface="Open Sans Light"/>
                  <a:sym typeface="Open Sans Light"/>
                </a:rPr>
                <a:t>Reconstruction of base year hourly demand</a:t>
              </a:r>
              <a:endParaRPr/>
            </a:p>
          </p:txBody>
        </p:sp>
        <p:sp>
          <p:nvSpPr>
            <p:cNvPr id="341" name="Google Shape;341;p13"/>
            <p:cNvSpPr/>
            <p:nvPr/>
          </p:nvSpPr>
          <p:spPr>
            <a:xfrm rot="5400000">
              <a:off x="4006740" y="810766"/>
              <a:ext cx="296057" cy="355268"/>
            </a:xfrm>
            <a:prstGeom prst="rightArrow">
              <a:avLst>
                <a:gd fmla="val 60000" name="adj1"/>
                <a:gd fmla="val 50000" name="adj2"/>
              </a:avLst>
            </a:prstGeom>
            <a:solidFill>
              <a:srgbClr val="F4B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txBox="1"/>
            <p:nvPr/>
          </p:nvSpPr>
          <p:spPr>
            <a:xfrm>
              <a:off x="4048189" y="840372"/>
              <a:ext cx="213160" cy="2072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lt1"/>
                </a:solidFill>
                <a:latin typeface="Calibri"/>
                <a:ea typeface="Calibri"/>
                <a:cs typeface="Calibri"/>
                <a:sym typeface="Calibri"/>
              </a:endParaRPr>
            </a:p>
          </p:txBody>
        </p:sp>
        <p:sp>
          <p:nvSpPr>
            <p:cNvPr id="343" name="Google Shape;343;p13"/>
            <p:cNvSpPr/>
            <p:nvPr/>
          </p:nvSpPr>
          <p:spPr>
            <a:xfrm>
              <a:off x="2575798" y="1185771"/>
              <a:ext cx="3157942" cy="789485"/>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txBox="1"/>
            <p:nvPr/>
          </p:nvSpPr>
          <p:spPr>
            <a:xfrm>
              <a:off x="2598921" y="1208894"/>
              <a:ext cx="3111696" cy="74323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Open Sans Light"/>
                <a:buNone/>
              </a:pPr>
              <a:r>
                <a:rPr b="0" i="0" lang="en-GB" sz="2000">
                  <a:solidFill>
                    <a:schemeClr val="lt1"/>
                  </a:solidFill>
                  <a:latin typeface="Open Sans Light"/>
                  <a:ea typeface="Open Sans Light"/>
                  <a:cs typeface="Open Sans Light"/>
                  <a:sym typeface="Open Sans Light"/>
                </a:rPr>
                <a:t>Scenario development</a:t>
              </a:r>
              <a:endParaRPr/>
            </a:p>
          </p:txBody>
        </p:sp>
        <p:sp>
          <p:nvSpPr>
            <p:cNvPr id="345" name="Google Shape;345;p13"/>
            <p:cNvSpPr/>
            <p:nvPr/>
          </p:nvSpPr>
          <p:spPr>
            <a:xfrm rot="5400000">
              <a:off x="4006740" y="1994994"/>
              <a:ext cx="296057" cy="355268"/>
            </a:xfrm>
            <a:prstGeom prst="rightArrow">
              <a:avLst>
                <a:gd fmla="val 60000" name="adj1"/>
                <a:gd fmla="val 50000" name="adj2"/>
              </a:avLst>
            </a:prstGeom>
            <a:solidFill>
              <a:srgbClr val="F4B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txBox="1"/>
            <p:nvPr/>
          </p:nvSpPr>
          <p:spPr>
            <a:xfrm>
              <a:off x="4048189" y="2024600"/>
              <a:ext cx="213160" cy="2072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lt1"/>
                </a:solidFill>
                <a:latin typeface="Calibri"/>
                <a:ea typeface="Calibri"/>
                <a:cs typeface="Calibri"/>
                <a:sym typeface="Calibri"/>
              </a:endParaRPr>
            </a:p>
          </p:txBody>
        </p:sp>
        <p:sp>
          <p:nvSpPr>
            <p:cNvPr id="347" name="Google Shape;347;p13"/>
            <p:cNvSpPr/>
            <p:nvPr/>
          </p:nvSpPr>
          <p:spPr>
            <a:xfrm>
              <a:off x="2575798" y="2370000"/>
              <a:ext cx="3157942" cy="789485"/>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txBox="1"/>
            <p:nvPr/>
          </p:nvSpPr>
          <p:spPr>
            <a:xfrm>
              <a:off x="2598921" y="2393123"/>
              <a:ext cx="3111696" cy="74323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Open Sans Light"/>
                <a:buNone/>
              </a:pPr>
              <a:r>
                <a:rPr b="0" i="0" lang="en-GB" sz="2000">
                  <a:solidFill>
                    <a:schemeClr val="lt1"/>
                  </a:solidFill>
                  <a:latin typeface="Open Sans Light"/>
                  <a:ea typeface="Open Sans Light"/>
                  <a:cs typeface="Open Sans Light"/>
                  <a:sym typeface="Open Sans Light"/>
                </a:rPr>
                <a:t>Results analysis</a:t>
              </a:r>
              <a:endParaRPr/>
            </a:p>
          </p:txBody>
        </p:sp>
      </p:grpSp>
      <p:sp>
        <p:nvSpPr>
          <p:cNvPr id="349" name="Google Shape;349;p13"/>
          <p:cNvSpPr txBox="1"/>
          <p:nvPr/>
        </p:nvSpPr>
        <p:spPr>
          <a:xfrm>
            <a:off x="2080366" y="2555642"/>
            <a:ext cx="732610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Predicting hourly electricity demand in MAED-EL</a:t>
            </a:r>
            <a:endParaRPr sz="1800">
              <a:solidFill>
                <a:schemeClr val="dk1"/>
              </a:solidFill>
              <a:latin typeface="Open Sans"/>
              <a:ea typeface="Open Sans"/>
              <a:cs typeface="Open Sans"/>
              <a:sym typeface="Open Sans"/>
            </a:endParaRPr>
          </a:p>
        </p:txBody>
      </p:sp>
      <p:sp>
        <p:nvSpPr>
          <p:cNvPr id="350" name="Google Shape;350;p13"/>
          <p:cNvSpPr/>
          <p:nvPr/>
        </p:nvSpPr>
        <p:spPr>
          <a:xfrm>
            <a:off x="887214" y="1982708"/>
            <a:ext cx="8309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Steps for predicting hourly electricity demand</a:t>
            </a:r>
            <a:endParaRPr/>
          </a:p>
        </p:txBody>
      </p:sp>
      <p:sp>
        <p:nvSpPr>
          <p:cNvPr id="351" name="Google Shape;351;p13"/>
          <p:cNvSpPr txBox="1"/>
          <p:nvPr/>
        </p:nvSpPr>
        <p:spPr>
          <a:xfrm>
            <a:off x="860612" y="619125"/>
            <a:ext cx="949869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9.3 Representing </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hourly electricity demand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Graphical user interface, text&#10;&#10;Description automatically generated" id="357" name="Google Shape;357;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8" name="Google Shape;358;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359" name="Google Shape;359;p14"/>
          <p:cNvGrpSpPr/>
          <p:nvPr/>
        </p:nvGrpSpPr>
        <p:grpSpPr>
          <a:xfrm>
            <a:off x="1822291" y="1994965"/>
            <a:ext cx="8613427" cy="4113193"/>
            <a:chOff x="1810792" y="1617279"/>
            <a:chExt cx="9400177" cy="4490879"/>
          </a:xfrm>
        </p:grpSpPr>
        <p:grpSp>
          <p:nvGrpSpPr>
            <p:cNvPr id="360" name="Google Shape;360;p14"/>
            <p:cNvGrpSpPr/>
            <p:nvPr/>
          </p:nvGrpSpPr>
          <p:grpSpPr>
            <a:xfrm>
              <a:off x="4353237" y="5383001"/>
              <a:ext cx="6857732" cy="725157"/>
              <a:chOff x="672774" y="5216783"/>
              <a:chExt cx="7950851" cy="1015348"/>
            </a:xfrm>
          </p:grpSpPr>
          <p:sp>
            <p:nvSpPr>
              <p:cNvPr id="361" name="Google Shape;361;p14"/>
              <p:cNvSpPr txBox="1"/>
              <p:nvPr/>
            </p:nvSpPr>
            <p:spPr>
              <a:xfrm>
                <a:off x="3962400" y="5715001"/>
                <a:ext cx="3886200" cy="5171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Result: Hourly load</a:t>
                </a:r>
                <a:endParaRPr/>
              </a:p>
            </p:txBody>
          </p:sp>
          <p:cxnSp>
            <p:nvCxnSpPr>
              <p:cNvPr id="362" name="Google Shape;362;p14"/>
              <p:cNvCxnSpPr/>
              <p:nvPr/>
            </p:nvCxnSpPr>
            <p:spPr>
              <a:xfrm>
                <a:off x="672774" y="6139002"/>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363" name="Google Shape;363;p14"/>
              <p:cNvCxnSpPr/>
              <p:nvPr/>
            </p:nvCxnSpPr>
            <p:spPr>
              <a:xfrm flipH="1" rot="10800000">
                <a:off x="672774" y="5414401"/>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364" name="Google Shape;364;p14"/>
              <p:cNvCxnSpPr/>
              <p:nvPr/>
            </p:nvCxnSpPr>
            <p:spPr>
              <a:xfrm>
                <a:off x="672774" y="5612020"/>
                <a:ext cx="7877908" cy="1372"/>
              </a:xfrm>
              <a:prstGeom prst="straightConnector1">
                <a:avLst/>
              </a:prstGeom>
              <a:noFill/>
              <a:ln cap="flat" cmpd="sng" w="9525">
                <a:solidFill>
                  <a:schemeClr val="dk1"/>
                </a:solidFill>
                <a:prstDash val="dot"/>
                <a:round/>
                <a:headEnd len="med" w="med" type="none"/>
                <a:tailEnd len="med" w="med" type="none"/>
              </a:ln>
            </p:spPr>
          </p:cxnSp>
          <p:sp>
            <p:nvSpPr>
              <p:cNvPr id="365" name="Google Shape;365;p14"/>
              <p:cNvSpPr/>
              <p:nvPr/>
            </p:nvSpPr>
            <p:spPr>
              <a:xfrm>
                <a:off x="672774" y="5216783"/>
                <a:ext cx="2704991" cy="724600"/>
              </a:xfrm>
              <a:custGeom>
                <a:rect b="b" l="l" r="r" t="t"/>
                <a:pathLst>
                  <a:path extrusionOk="0" h="902" w="3690">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Open Sans"/>
                  <a:ea typeface="Open Sans"/>
                  <a:cs typeface="Open Sans"/>
                  <a:sym typeface="Open Sans"/>
                </a:endParaRPr>
              </a:p>
            </p:txBody>
          </p:sp>
        </p:grpSp>
        <p:grpSp>
          <p:nvGrpSpPr>
            <p:cNvPr id="366" name="Google Shape;366;p14"/>
            <p:cNvGrpSpPr/>
            <p:nvPr/>
          </p:nvGrpSpPr>
          <p:grpSpPr>
            <a:xfrm>
              <a:off x="4382587" y="2272362"/>
              <a:ext cx="6828382" cy="592290"/>
              <a:chOff x="599831" y="4360437"/>
              <a:chExt cx="7950851" cy="725973"/>
            </a:xfrm>
          </p:grpSpPr>
          <p:sp>
            <p:nvSpPr>
              <p:cNvPr id="367" name="Google Shape;367;p14"/>
              <p:cNvSpPr txBox="1"/>
              <p:nvPr/>
            </p:nvSpPr>
            <p:spPr>
              <a:xfrm>
                <a:off x="3962399" y="4624703"/>
                <a:ext cx="3918368" cy="4526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Growth trend</a:t>
                </a:r>
                <a:endParaRPr/>
              </a:p>
            </p:txBody>
          </p:sp>
          <p:cxnSp>
            <p:nvCxnSpPr>
              <p:cNvPr id="368" name="Google Shape;368;p14"/>
              <p:cNvCxnSpPr/>
              <p:nvPr/>
            </p:nvCxnSpPr>
            <p:spPr>
              <a:xfrm>
                <a:off x="599831" y="5085038"/>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369" name="Google Shape;369;p14"/>
              <p:cNvCxnSpPr/>
              <p:nvPr/>
            </p:nvCxnSpPr>
            <p:spPr>
              <a:xfrm flipH="1" rot="10800000">
                <a:off x="599831" y="4360437"/>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370" name="Google Shape;370;p14"/>
              <p:cNvCxnSpPr/>
              <p:nvPr/>
            </p:nvCxnSpPr>
            <p:spPr>
              <a:xfrm>
                <a:off x="599831" y="4689801"/>
                <a:ext cx="7877908" cy="1372"/>
              </a:xfrm>
              <a:prstGeom prst="straightConnector1">
                <a:avLst/>
              </a:prstGeom>
              <a:noFill/>
              <a:ln cap="flat" cmpd="sng" w="9525">
                <a:solidFill>
                  <a:schemeClr val="dk1"/>
                </a:solidFill>
                <a:prstDash val="dot"/>
                <a:round/>
                <a:headEnd len="med" w="med" type="none"/>
                <a:tailEnd len="med" w="med" type="none"/>
              </a:ln>
            </p:spPr>
          </p:cxnSp>
          <p:cxnSp>
            <p:nvCxnSpPr>
              <p:cNvPr id="371" name="Google Shape;371;p14"/>
              <p:cNvCxnSpPr/>
              <p:nvPr/>
            </p:nvCxnSpPr>
            <p:spPr>
              <a:xfrm flipH="1" rot="10800000">
                <a:off x="599831" y="4558056"/>
                <a:ext cx="7950851" cy="263491"/>
              </a:xfrm>
              <a:prstGeom prst="straightConnector1">
                <a:avLst/>
              </a:prstGeom>
              <a:noFill/>
              <a:ln cap="flat" cmpd="sng" w="9525">
                <a:solidFill>
                  <a:schemeClr val="dk1"/>
                </a:solidFill>
                <a:prstDash val="solid"/>
                <a:round/>
                <a:headEnd len="med" w="med" type="none"/>
                <a:tailEnd len="med" w="med" type="none"/>
              </a:ln>
            </p:spPr>
          </p:cxnSp>
          <p:cxnSp>
            <p:nvCxnSpPr>
              <p:cNvPr id="372" name="Google Shape;372;p14"/>
              <p:cNvCxnSpPr/>
              <p:nvPr/>
            </p:nvCxnSpPr>
            <p:spPr>
              <a:xfrm>
                <a:off x="2277533" y="5085038"/>
                <a:ext cx="72944" cy="1372"/>
              </a:xfrm>
              <a:prstGeom prst="straightConnector1">
                <a:avLst/>
              </a:prstGeom>
              <a:noFill/>
              <a:ln cap="flat" cmpd="sng" w="9525">
                <a:solidFill>
                  <a:schemeClr val="dk1"/>
                </a:solidFill>
                <a:prstDash val="solid"/>
                <a:round/>
                <a:headEnd len="med" w="med" type="none"/>
                <a:tailEnd len="med" w="med" type="none"/>
              </a:ln>
            </p:spPr>
          </p:cxnSp>
        </p:grpSp>
        <p:grpSp>
          <p:nvGrpSpPr>
            <p:cNvPr id="373" name="Google Shape;373;p14"/>
            <p:cNvGrpSpPr/>
            <p:nvPr/>
          </p:nvGrpSpPr>
          <p:grpSpPr>
            <a:xfrm>
              <a:off x="4382587" y="4618670"/>
              <a:ext cx="6828382" cy="646032"/>
              <a:chOff x="599831" y="3504092"/>
              <a:chExt cx="7950851" cy="791845"/>
            </a:xfrm>
          </p:grpSpPr>
          <p:sp>
            <p:nvSpPr>
              <p:cNvPr id="374" name="Google Shape;374;p14"/>
              <p:cNvSpPr txBox="1"/>
              <p:nvPr/>
            </p:nvSpPr>
            <p:spPr>
              <a:xfrm>
                <a:off x="3962400" y="3810000"/>
                <a:ext cx="3886200" cy="4526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Daily variations by hour</a:t>
                </a:r>
                <a:endParaRPr/>
              </a:p>
            </p:txBody>
          </p:sp>
          <p:cxnSp>
            <p:nvCxnSpPr>
              <p:cNvPr id="375" name="Google Shape;375;p14"/>
              <p:cNvCxnSpPr/>
              <p:nvPr/>
            </p:nvCxnSpPr>
            <p:spPr>
              <a:xfrm>
                <a:off x="599831" y="4294565"/>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376" name="Google Shape;376;p14"/>
              <p:cNvCxnSpPr/>
              <p:nvPr/>
            </p:nvCxnSpPr>
            <p:spPr>
              <a:xfrm flipH="1" rot="10800000">
                <a:off x="599831" y="3569964"/>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377" name="Google Shape;377;p14"/>
              <p:cNvCxnSpPr/>
              <p:nvPr/>
            </p:nvCxnSpPr>
            <p:spPr>
              <a:xfrm>
                <a:off x="599831" y="3899328"/>
                <a:ext cx="7877908" cy="1372"/>
              </a:xfrm>
              <a:prstGeom prst="straightConnector1">
                <a:avLst/>
              </a:prstGeom>
              <a:noFill/>
              <a:ln cap="flat" cmpd="sng" w="9525">
                <a:solidFill>
                  <a:schemeClr val="dk1"/>
                </a:solidFill>
                <a:prstDash val="dot"/>
                <a:round/>
                <a:headEnd len="med" w="med" type="none"/>
                <a:tailEnd len="med" w="med" type="none"/>
              </a:ln>
            </p:spPr>
          </p:cxnSp>
          <p:cxnSp>
            <p:nvCxnSpPr>
              <p:cNvPr id="378" name="Google Shape;378;p14"/>
              <p:cNvCxnSpPr/>
              <p:nvPr/>
            </p:nvCxnSpPr>
            <p:spPr>
              <a:xfrm flipH="1" rot="10800000">
                <a:off x="672774"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79" name="Google Shape;379;p14"/>
              <p:cNvCxnSpPr/>
              <p:nvPr/>
            </p:nvCxnSpPr>
            <p:spPr>
              <a:xfrm flipH="1" rot="10800000">
                <a:off x="745718"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80" name="Google Shape;380;p14"/>
              <p:cNvCxnSpPr/>
              <p:nvPr/>
            </p:nvCxnSpPr>
            <p:spPr>
              <a:xfrm flipH="1" rot="10800000">
                <a:off x="818662"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81" name="Google Shape;381;p14"/>
              <p:cNvCxnSpPr/>
              <p:nvPr/>
            </p:nvCxnSpPr>
            <p:spPr>
              <a:xfrm flipH="1" rot="10800000">
                <a:off x="891605"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82" name="Google Shape;382;p14"/>
              <p:cNvCxnSpPr/>
              <p:nvPr/>
            </p:nvCxnSpPr>
            <p:spPr>
              <a:xfrm flipH="1" rot="10800000">
                <a:off x="1037492"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83" name="Google Shape;383;p14"/>
              <p:cNvCxnSpPr/>
              <p:nvPr/>
            </p:nvCxnSpPr>
            <p:spPr>
              <a:xfrm flipH="1" rot="10800000">
                <a:off x="964549"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84" name="Google Shape;384;p14"/>
              <p:cNvCxnSpPr/>
              <p:nvPr/>
            </p:nvCxnSpPr>
            <p:spPr>
              <a:xfrm flipH="1" rot="10800000">
                <a:off x="1183379"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85" name="Google Shape;385;p14"/>
              <p:cNvCxnSpPr/>
              <p:nvPr/>
            </p:nvCxnSpPr>
            <p:spPr>
              <a:xfrm flipH="1" rot="10800000">
                <a:off x="1329267" y="3569964"/>
                <a:ext cx="1520" cy="724600"/>
              </a:xfrm>
              <a:prstGeom prst="straightConnector1">
                <a:avLst/>
              </a:prstGeom>
              <a:noFill/>
              <a:ln cap="rnd" cmpd="sng" w="9525">
                <a:solidFill>
                  <a:schemeClr val="dk1"/>
                </a:solidFill>
                <a:prstDash val="dot"/>
                <a:round/>
                <a:headEnd len="med" w="med" type="none"/>
                <a:tailEnd len="med" w="med" type="none"/>
              </a:ln>
            </p:spPr>
          </p:cxnSp>
          <p:cxnSp>
            <p:nvCxnSpPr>
              <p:cNvPr id="386" name="Google Shape;386;p14"/>
              <p:cNvCxnSpPr/>
              <p:nvPr/>
            </p:nvCxnSpPr>
            <p:spPr>
              <a:xfrm flipH="1" rot="10800000">
                <a:off x="1475154"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87" name="Google Shape;387;p14"/>
              <p:cNvCxnSpPr/>
              <p:nvPr/>
            </p:nvCxnSpPr>
            <p:spPr>
              <a:xfrm flipH="1" rot="10800000">
                <a:off x="1621041"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88" name="Google Shape;388;p14"/>
              <p:cNvCxnSpPr/>
              <p:nvPr/>
            </p:nvCxnSpPr>
            <p:spPr>
              <a:xfrm flipH="1" rot="10800000">
                <a:off x="1766928"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89" name="Google Shape;389;p14"/>
              <p:cNvCxnSpPr/>
              <p:nvPr/>
            </p:nvCxnSpPr>
            <p:spPr>
              <a:xfrm flipH="1" rot="10800000">
                <a:off x="1839872" y="3504092"/>
                <a:ext cx="1520" cy="790473"/>
              </a:xfrm>
              <a:prstGeom prst="straightConnector1">
                <a:avLst/>
              </a:prstGeom>
              <a:noFill/>
              <a:ln cap="rnd" cmpd="sng" w="9525">
                <a:solidFill>
                  <a:schemeClr val="dk1"/>
                </a:solidFill>
                <a:prstDash val="dot"/>
                <a:round/>
                <a:headEnd len="med" w="med" type="none"/>
                <a:tailEnd len="med" w="med" type="none"/>
              </a:ln>
            </p:spPr>
          </p:cxnSp>
          <p:cxnSp>
            <p:nvCxnSpPr>
              <p:cNvPr id="390" name="Google Shape;390;p14"/>
              <p:cNvCxnSpPr/>
              <p:nvPr/>
            </p:nvCxnSpPr>
            <p:spPr>
              <a:xfrm flipH="1" rot="10800000">
                <a:off x="1693985"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91" name="Google Shape;391;p14"/>
              <p:cNvCxnSpPr/>
              <p:nvPr/>
            </p:nvCxnSpPr>
            <p:spPr>
              <a:xfrm flipH="1" rot="10800000">
                <a:off x="1548097"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92" name="Google Shape;392;p14"/>
              <p:cNvCxnSpPr/>
              <p:nvPr/>
            </p:nvCxnSpPr>
            <p:spPr>
              <a:xfrm flipH="1" rot="10800000">
                <a:off x="1402210" y="3569964"/>
                <a:ext cx="1520" cy="724600"/>
              </a:xfrm>
              <a:prstGeom prst="straightConnector1">
                <a:avLst/>
              </a:prstGeom>
              <a:noFill/>
              <a:ln cap="rnd" cmpd="sng" w="9525">
                <a:solidFill>
                  <a:schemeClr val="dk1"/>
                </a:solidFill>
                <a:prstDash val="dot"/>
                <a:round/>
                <a:headEnd len="med" w="med" type="none"/>
                <a:tailEnd len="med" w="med" type="none"/>
              </a:ln>
            </p:spPr>
          </p:cxnSp>
          <p:cxnSp>
            <p:nvCxnSpPr>
              <p:cNvPr id="393" name="Google Shape;393;p14"/>
              <p:cNvCxnSpPr/>
              <p:nvPr/>
            </p:nvCxnSpPr>
            <p:spPr>
              <a:xfrm flipH="1" rot="10800000">
                <a:off x="1256323"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94" name="Google Shape;394;p14"/>
              <p:cNvCxnSpPr/>
              <p:nvPr/>
            </p:nvCxnSpPr>
            <p:spPr>
              <a:xfrm flipH="1" rot="10800000">
                <a:off x="1110436"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95" name="Google Shape;395;p14"/>
              <p:cNvCxnSpPr/>
              <p:nvPr/>
            </p:nvCxnSpPr>
            <p:spPr>
              <a:xfrm flipH="1" rot="10800000">
                <a:off x="1912815" y="3504092"/>
                <a:ext cx="1520" cy="790473"/>
              </a:xfrm>
              <a:prstGeom prst="straightConnector1">
                <a:avLst/>
              </a:prstGeom>
              <a:noFill/>
              <a:ln cap="rnd" cmpd="sng" w="9525">
                <a:solidFill>
                  <a:schemeClr val="dk1"/>
                </a:solidFill>
                <a:prstDash val="dot"/>
                <a:round/>
                <a:headEnd len="med" w="med" type="none"/>
                <a:tailEnd len="med" w="med" type="none"/>
              </a:ln>
            </p:spPr>
          </p:cxnSp>
          <p:cxnSp>
            <p:nvCxnSpPr>
              <p:cNvPr id="396" name="Google Shape;396;p14"/>
              <p:cNvCxnSpPr/>
              <p:nvPr/>
            </p:nvCxnSpPr>
            <p:spPr>
              <a:xfrm flipH="1" rot="10800000">
                <a:off x="1985759"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97" name="Google Shape;397;p14"/>
              <p:cNvCxnSpPr/>
              <p:nvPr/>
            </p:nvCxnSpPr>
            <p:spPr>
              <a:xfrm flipH="1" rot="10800000">
                <a:off x="2131646"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98" name="Google Shape;398;p14"/>
              <p:cNvCxnSpPr/>
              <p:nvPr/>
            </p:nvCxnSpPr>
            <p:spPr>
              <a:xfrm flipH="1" rot="10800000">
                <a:off x="2058703"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399" name="Google Shape;399;p14"/>
              <p:cNvCxnSpPr/>
              <p:nvPr/>
            </p:nvCxnSpPr>
            <p:spPr>
              <a:xfrm flipH="1" rot="10800000">
                <a:off x="2204590"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400" name="Google Shape;400;p14"/>
              <p:cNvCxnSpPr/>
              <p:nvPr/>
            </p:nvCxnSpPr>
            <p:spPr>
              <a:xfrm flipH="1" rot="10800000">
                <a:off x="2277533"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401" name="Google Shape;401;p14"/>
              <p:cNvCxnSpPr/>
              <p:nvPr/>
            </p:nvCxnSpPr>
            <p:spPr>
              <a:xfrm flipH="1" rot="10800000">
                <a:off x="2350477"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402" name="Google Shape;402;p14"/>
              <p:cNvCxnSpPr/>
              <p:nvPr/>
            </p:nvCxnSpPr>
            <p:spPr>
              <a:xfrm>
                <a:off x="599831" y="4096946"/>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03" name="Google Shape;403;p14"/>
              <p:cNvCxnSpPr/>
              <p:nvPr/>
            </p:nvCxnSpPr>
            <p:spPr>
              <a:xfrm>
                <a:off x="672774" y="4096946"/>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04" name="Google Shape;404;p14"/>
              <p:cNvCxnSpPr/>
              <p:nvPr/>
            </p:nvCxnSpPr>
            <p:spPr>
              <a:xfrm>
                <a:off x="891605" y="4294565"/>
                <a:ext cx="72944" cy="1372"/>
              </a:xfrm>
              <a:prstGeom prst="straightConnector1">
                <a:avLst/>
              </a:prstGeom>
              <a:noFill/>
              <a:ln cap="flat" cmpd="sng" w="9525">
                <a:solidFill>
                  <a:schemeClr val="dk1"/>
                </a:solidFill>
                <a:prstDash val="solid"/>
                <a:round/>
                <a:headEnd len="med" w="med" type="none"/>
                <a:tailEnd len="med" w="med" type="none"/>
              </a:ln>
            </p:spPr>
          </p:cxnSp>
          <p:cxnSp>
            <p:nvCxnSpPr>
              <p:cNvPr id="405" name="Google Shape;405;p14"/>
              <p:cNvCxnSpPr/>
              <p:nvPr/>
            </p:nvCxnSpPr>
            <p:spPr>
              <a:xfrm>
                <a:off x="745718" y="4031074"/>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06" name="Google Shape;406;p14"/>
              <p:cNvCxnSpPr/>
              <p:nvPr/>
            </p:nvCxnSpPr>
            <p:spPr>
              <a:xfrm>
                <a:off x="818662" y="4031074"/>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07" name="Google Shape;407;p14"/>
              <p:cNvCxnSpPr/>
              <p:nvPr/>
            </p:nvCxnSpPr>
            <p:spPr>
              <a:xfrm>
                <a:off x="891605" y="3965201"/>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08" name="Google Shape;408;p14"/>
              <p:cNvCxnSpPr/>
              <p:nvPr/>
            </p:nvCxnSpPr>
            <p:spPr>
              <a:xfrm>
                <a:off x="964549" y="3899328"/>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09" name="Google Shape;409;p14"/>
              <p:cNvCxnSpPr/>
              <p:nvPr/>
            </p:nvCxnSpPr>
            <p:spPr>
              <a:xfrm>
                <a:off x="1037492" y="3833455"/>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10" name="Google Shape;410;p14"/>
              <p:cNvCxnSpPr/>
              <p:nvPr/>
            </p:nvCxnSpPr>
            <p:spPr>
              <a:xfrm>
                <a:off x="1110436" y="3767583"/>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11" name="Google Shape;411;p14"/>
              <p:cNvCxnSpPr/>
              <p:nvPr/>
            </p:nvCxnSpPr>
            <p:spPr>
              <a:xfrm>
                <a:off x="1402210" y="4294565"/>
                <a:ext cx="72944" cy="1372"/>
              </a:xfrm>
              <a:prstGeom prst="straightConnector1">
                <a:avLst/>
              </a:prstGeom>
              <a:noFill/>
              <a:ln cap="flat" cmpd="sng" w="9525">
                <a:solidFill>
                  <a:schemeClr val="dk1"/>
                </a:solidFill>
                <a:prstDash val="solid"/>
                <a:round/>
                <a:headEnd len="med" w="med" type="none"/>
                <a:tailEnd len="med" w="med" type="none"/>
              </a:ln>
            </p:spPr>
          </p:cxnSp>
          <p:cxnSp>
            <p:nvCxnSpPr>
              <p:cNvPr id="412" name="Google Shape;412;p14"/>
              <p:cNvCxnSpPr/>
              <p:nvPr/>
            </p:nvCxnSpPr>
            <p:spPr>
              <a:xfrm>
                <a:off x="1183379" y="3701710"/>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13" name="Google Shape;413;p14"/>
              <p:cNvCxnSpPr/>
              <p:nvPr/>
            </p:nvCxnSpPr>
            <p:spPr>
              <a:xfrm>
                <a:off x="1256323" y="3635837"/>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14" name="Google Shape;414;p14"/>
              <p:cNvCxnSpPr/>
              <p:nvPr/>
            </p:nvCxnSpPr>
            <p:spPr>
              <a:xfrm>
                <a:off x="1329267" y="3569964"/>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15" name="Google Shape;415;p14"/>
              <p:cNvCxnSpPr/>
              <p:nvPr/>
            </p:nvCxnSpPr>
            <p:spPr>
              <a:xfrm>
                <a:off x="1402210" y="3635837"/>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16" name="Google Shape;416;p14"/>
              <p:cNvCxnSpPr/>
              <p:nvPr/>
            </p:nvCxnSpPr>
            <p:spPr>
              <a:xfrm>
                <a:off x="1475154" y="3701710"/>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17" name="Google Shape;417;p14"/>
              <p:cNvCxnSpPr/>
              <p:nvPr/>
            </p:nvCxnSpPr>
            <p:spPr>
              <a:xfrm>
                <a:off x="1548097" y="3767583"/>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18" name="Google Shape;418;p14"/>
              <p:cNvCxnSpPr/>
              <p:nvPr/>
            </p:nvCxnSpPr>
            <p:spPr>
              <a:xfrm>
                <a:off x="1693985" y="3767583"/>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19" name="Google Shape;419;p14"/>
              <p:cNvCxnSpPr/>
              <p:nvPr/>
            </p:nvCxnSpPr>
            <p:spPr>
              <a:xfrm>
                <a:off x="1621041" y="3833455"/>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20" name="Google Shape;420;p14"/>
              <p:cNvCxnSpPr/>
              <p:nvPr/>
            </p:nvCxnSpPr>
            <p:spPr>
              <a:xfrm>
                <a:off x="1766928" y="3701710"/>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21" name="Google Shape;421;p14"/>
              <p:cNvCxnSpPr/>
              <p:nvPr/>
            </p:nvCxnSpPr>
            <p:spPr>
              <a:xfrm>
                <a:off x="2131646" y="4294565"/>
                <a:ext cx="72944" cy="1372"/>
              </a:xfrm>
              <a:prstGeom prst="straightConnector1">
                <a:avLst/>
              </a:prstGeom>
              <a:noFill/>
              <a:ln cap="flat" cmpd="sng" w="9525">
                <a:solidFill>
                  <a:schemeClr val="dk1"/>
                </a:solidFill>
                <a:prstDash val="solid"/>
                <a:round/>
                <a:headEnd len="med" w="med" type="none"/>
                <a:tailEnd len="med" w="med" type="none"/>
              </a:ln>
            </p:spPr>
          </p:cxnSp>
          <p:cxnSp>
            <p:nvCxnSpPr>
              <p:cNvPr id="422" name="Google Shape;422;p14"/>
              <p:cNvCxnSpPr/>
              <p:nvPr/>
            </p:nvCxnSpPr>
            <p:spPr>
              <a:xfrm>
                <a:off x="1839872" y="3504092"/>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23" name="Google Shape;423;p14"/>
              <p:cNvCxnSpPr/>
              <p:nvPr/>
            </p:nvCxnSpPr>
            <p:spPr>
              <a:xfrm>
                <a:off x="1912815" y="3635837"/>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24" name="Google Shape;424;p14"/>
              <p:cNvCxnSpPr/>
              <p:nvPr/>
            </p:nvCxnSpPr>
            <p:spPr>
              <a:xfrm>
                <a:off x="1985759" y="3701710"/>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25" name="Google Shape;425;p14"/>
              <p:cNvCxnSpPr/>
              <p:nvPr/>
            </p:nvCxnSpPr>
            <p:spPr>
              <a:xfrm>
                <a:off x="2058703" y="3833455"/>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26" name="Google Shape;426;p14"/>
              <p:cNvCxnSpPr/>
              <p:nvPr/>
            </p:nvCxnSpPr>
            <p:spPr>
              <a:xfrm>
                <a:off x="2131646" y="3965201"/>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27" name="Google Shape;427;p14"/>
              <p:cNvCxnSpPr/>
              <p:nvPr/>
            </p:nvCxnSpPr>
            <p:spPr>
              <a:xfrm>
                <a:off x="2277533" y="4096946"/>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428" name="Google Shape;428;p14"/>
              <p:cNvCxnSpPr/>
              <p:nvPr/>
            </p:nvCxnSpPr>
            <p:spPr>
              <a:xfrm>
                <a:off x="2204590" y="4031074"/>
                <a:ext cx="72944" cy="1372"/>
              </a:xfrm>
              <a:prstGeom prst="straightConnector1">
                <a:avLst/>
              </a:prstGeom>
              <a:noFill/>
              <a:ln cap="flat" cmpd="sng" w="28575">
                <a:solidFill>
                  <a:schemeClr val="dk1"/>
                </a:solidFill>
                <a:prstDash val="solid"/>
                <a:round/>
                <a:headEnd len="med" w="med" type="none"/>
                <a:tailEnd len="med" w="med" type="none"/>
              </a:ln>
            </p:spPr>
          </p:cxnSp>
        </p:grpSp>
        <p:grpSp>
          <p:nvGrpSpPr>
            <p:cNvPr id="429" name="Google Shape;429;p14"/>
            <p:cNvGrpSpPr/>
            <p:nvPr/>
          </p:nvGrpSpPr>
          <p:grpSpPr>
            <a:xfrm>
              <a:off x="4354542" y="3643023"/>
              <a:ext cx="6856427" cy="745159"/>
              <a:chOff x="599831" y="2647746"/>
              <a:chExt cx="7950851" cy="725972"/>
            </a:xfrm>
          </p:grpSpPr>
          <p:cxnSp>
            <p:nvCxnSpPr>
              <p:cNvPr id="430" name="Google Shape;430;p14"/>
              <p:cNvCxnSpPr/>
              <p:nvPr/>
            </p:nvCxnSpPr>
            <p:spPr>
              <a:xfrm>
                <a:off x="818662" y="2845364"/>
                <a:ext cx="218831" cy="1372"/>
              </a:xfrm>
              <a:prstGeom prst="straightConnector1">
                <a:avLst/>
              </a:prstGeom>
              <a:noFill/>
              <a:ln cap="flat" cmpd="sng" w="28575">
                <a:solidFill>
                  <a:schemeClr val="dk1"/>
                </a:solidFill>
                <a:prstDash val="solid"/>
                <a:round/>
                <a:headEnd len="med" w="med" type="none"/>
                <a:tailEnd len="med" w="med" type="none"/>
              </a:ln>
            </p:spPr>
          </p:cxnSp>
          <p:cxnSp>
            <p:nvCxnSpPr>
              <p:cNvPr id="431" name="Google Shape;431;p14"/>
              <p:cNvCxnSpPr/>
              <p:nvPr/>
            </p:nvCxnSpPr>
            <p:spPr>
              <a:xfrm>
                <a:off x="1037492" y="2845364"/>
                <a:ext cx="218831" cy="1372"/>
              </a:xfrm>
              <a:prstGeom prst="straightConnector1">
                <a:avLst/>
              </a:prstGeom>
              <a:noFill/>
              <a:ln cap="flat" cmpd="sng" w="28575">
                <a:solidFill>
                  <a:schemeClr val="dk1"/>
                </a:solidFill>
                <a:prstDash val="solid"/>
                <a:round/>
                <a:headEnd len="med" w="med" type="none"/>
                <a:tailEnd len="med" w="med" type="none"/>
              </a:ln>
            </p:spPr>
          </p:cxnSp>
          <p:cxnSp>
            <p:nvCxnSpPr>
              <p:cNvPr id="432" name="Google Shape;432;p14"/>
              <p:cNvCxnSpPr/>
              <p:nvPr/>
            </p:nvCxnSpPr>
            <p:spPr>
              <a:xfrm>
                <a:off x="1256323" y="2845364"/>
                <a:ext cx="218831" cy="1372"/>
              </a:xfrm>
              <a:prstGeom prst="straightConnector1">
                <a:avLst/>
              </a:prstGeom>
              <a:noFill/>
              <a:ln cap="flat" cmpd="sng" w="28575">
                <a:solidFill>
                  <a:schemeClr val="dk1"/>
                </a:solidFill>
                <a:prstDash val="solid"/>
                <a:round/>
                <a:headEnd len="med" w="med" type="none"/>
                <a:tailEnd len="med" w="med" type="none"/>
              </a:ln>
            </p:spPr>
          </p:cxnSp>
          <p:cxnSp>
            <p:nvCxnSpPr>
              <p:cNvPr id="433" name="Google Shape;433;p14"/>
              <p:cNvCxnSpPr/>
              <p:nvPr/>
            </p:nvCxnSpPr>
            <p:spPr>
              <a:xfrm>
                <a:off x="1475154" y="2845364"/>
                <a:ext cx="218831" cy="1372"/>
              </a:xfrm>
              <a:prstGeom prst="straightConnector1">
                <a:avLst/>
              </a:prstGeom>
              <a:noFill/>
              <a:ln cap="flat" cmpd="sng" w="28575">
                <a:solidFill>
                  <a:schemeClr val="dk1"/>
                </a:solidFill>
                <a:prstDash val="solid"/>
                <a:round/>
                <a:headEnd len="med" w="med" type="none"/>
                <a:tailEnd len="med" w="med" type="none"/>
              </a:ln>
            </p:spPr>
          </p:cxnSp>
          <p:grpSp>
            <p:nvGrpSpPr>
              <p:cNvPr id="434" name="Google Shape;434;p14"/>
              <p:cNvGrpSpPr/>
              <p:nvPr/>
            </p:nvGrpSpPr>
            <p:grpSpPr>
              <a:xfrm>
                <a:off x="599831" y="2647746"/>
                <a:ext cx="7950851" cy="725972"/>
                <a:chOff x="599831" y="2647746"/>
                <a:chExt cx="7950851" cy="725972"/>
              </a:xfrm>
            </p:grpSpPr>
            <p:sp>
              <p:nvSpPr>
                <p:cNvPr id="435" name="Google Shape;435;p14"/>
                <p:cNvSpPr txBox="1"/>
                <p:nvPr/>
              </p:nvSpPr>
              <p:spPr>
                <a:xfrm>
                  <a:off x="3962401" y="2895600"/>
                  <a:ext cx="3886201" cy="3598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Weekly variations by day</a:t>
                  </a:r>
                  <a:endParaRPr/>
                </a:p>
              </p:txBody>
            </p:sp>
            <p:cxnSp>
              <p:nvCxnSpPr>
                <p:cNvPr id="436" name="Google Shape;436;p14"/>
                <p:cNvCxnSpPr/>
                <p:nvPr/>
              </p:nvCxnSpPr>
              <p:spPr>
                <a:xfrm>
                  <a:off x="599831" y="3372346"/>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437" name="Google Shape;437;p14"/>
                <p:cNvCxnSpPr/>
                <p:nvPr/>
              </p:nvCxnSpPr>
              <p:spPr>
                <a:xfrm flipH="1" rot="10800000">
                  <a:off x="599831" y="2647746"/>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438" name="Google Shape;438;p14"/>
                <p:cNvCxnSpPr/>
                <p:nvPr/>
              </p:nvCxnSpPr>
              <p:spPr>
                <a:xfrm>
                  <a:off x="599831" y="2977110"/>
                  <a:ext cx="7877908" cy="1372"/>
                </a:xfrm>
                <a:prstGeom prst="straightConnector1">
                  <a:avLst/>
                </a:prstGeom>
                <a:noFill/>
                <a:ln cap="flat" cmpd="sng" w="9525">
                  <a:solidFill>
                    <a:schemeClr val="dk1"/>
                  </a:solidFill>
                  <a:prstDash val="dot"/>
                  <a:round/>
                  <a:headEnd len="med" w="med" type="none"/>
                  <a:tailEnd len="med" w="med" type="none"/>
                </a:ln>
              </p:spPr>
            </p:cxnSp>
            <p:cxnSp>
              <p:nvCxnSpPr>
                <p:cNvPr id="439" name="Google Shape;439;p14"/>
                <p:cNvCxnSpPr/>
                <p:nvPr/>
              </p:nvCxnSpPr>
              <p:spPr>
                <a:xfrm flipH="1" rot="10800000">
                  <a:off x="818662"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440" name="Google Shape;440;p14"/>
                <p:cNvCxnSpPr/>
                <p:nvPr/>
              </p:nvCxnSpPr>
              <p:spPr>
                <a:xfrm flipH="1" rot="10800000">
                  <a:off x="1037492"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441" name="Google Shape;441;p14"/>
                <p:cNvCxnSpPr/>
                <p:nvPr/>
              </p:nvCxnSpPr>
              <p:spPr>
                <a:xfrm flipH="1" rot="10800000">
                  <a:off x="1256323"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442" name="Google Shape;442;p14"/>
                <p:cNvCxnSpPr/>
                <p:nvPr/>
              </p:nvCxnSpPr>
              <p:spPr>
                <a:xfrm flipH="1" rot="10800000">
                  <a:off x="1475154"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443" name="Google Shape;443;p14"/>
                <p:cNvCxnSpPr/>
                <p:nvPr/>
              </p:nvCxnSpPr>
              <p:spPr>
                <a:xfrm flipH="1" rot="10800000">
                  <a:off x="1693985"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444" name="Google Shape;444;p14"/>
                <p:cNvCxnSpPr/>
                <p:nvPr/>
              </p:nvCxnSpPr>
              <p:spPr>
                <a:xfrm flipH="1" rot="10800000">
                  <a:off x="1912815"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445" name="Google Shape;445;p14"/>
                <p:cNvCxnSpPr/>
                <p:nvPr/>
              </p:nvCxnSpPr>
              <p:spPr>
                <a:xfrm flipH="1" rot="10800000">
                  <a:off x="2131646"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446" name="Google Shape;446;p14"/>
                <p:cNvCxnSpPr/>
                <p:nvPr/>
              </p:nvCxnSpPr>
              <p:spPr>
                <a:xfrm>
                  <a:off x="599831" y="3042982"/>
                  <a:ext cx="218831" cy="1372"/>
                </a:xfrm>
                <a:prstGeom prst="straightConnector1">
                  <a:avLst/>
                </a:prstGeom>
                <a:noFill/>
                <a:ln cap="flat" cmpd="sng" w="28575">
                  <a:solidFill>
                    <a:schemeClr val="dk1"/>
                  </a:solidFill>
                  <a:prstDash val="solid"/>
                  <a:round/>
                  <a:headEnd len="med" w="med" type="none"/>
                  <a:tailEnd len="med" w="med" type="none"/>
                </a:ln>
              </p:spPr>
            </p:cxnSp>
            <p:cxnSp>
              <p:nvCxnSpPr>
                <p:cNvPr id="447" name="Google Shape;447;p14"/>
                <p:cNvCxnSpPr/>
                <p:nvPr/>
              </p:nvCxnSpPr>
              <p:spPr>
                <a:xfrm>
                  <a:off x="891605" y="3372346"/>
                  <a:ext cx="218831" cy="1372"/>
                </a:xfrm>
                <a:prstGeom prst="straightConnector1">
                  <a:avLst/>
                </a:prstGeom>
                <a:noFill/>
                <a:ln cap="flat" cmpd="sng" w="9525">
                  <a:solidFill>
                    <a:schemeClr val="dk1"/>
                  </a:solidFill>
                  <a:prstDash val="solid"/>
                  <a:round/>
                  <a:headEnd len="med" w="med" type="none"/>
                  <a:tailEnd len="med" w="med" type="none"/>
                </a:ln>
              </p:spPr>
            </p:cxnSp>
            <p:cxnSp>
              <p:nvCxnSpPr>
                <p:cNvPr id="448" name="Google Shape;448;p14"/>
                <p:cNvCxnSpPr/>
                <p:nvPr/>
              </p:nvCxnSpPr>
              <p:spPr>
                <a:xfrm>
                  <a:off x="1693985" y="3108855"/>
                  <a:ext cx="218831" cy="1372"/>
                </a:xfrm>
                <a:prstGeom prst="straightConnector1">
                  <a:avLst/>
                </a:prstGeom>
                <a:noFill/>
                <a:ln cap="flat" cmpd="sng" w="28575">
                  <a:solidFill>
                    <a:schemeClr val="dk1"/>
                  </a:solidFill>
                  <a:prstDash val="solid"/>
                  <a:round/>
                  <a:headEnd len="med" w="med" type="none"/>
                  <a:tailEnd len="med" w="med" type="none"/>
                </a:ln>
              </p:spPr>
            </p:cxnSp>
            <p:cxnSp>
              <p:nvCxnSpPr>
                <p:cNvPr id="449" name="Google Shape;449;p14"/>
                <p:cNvCxnSpPr/>
                <p:nvPr/>
              </p:nvCxnSpPr>
              <p:spPr>
                <a:xfrm>
                  <a:off x="1621041" y="3372346"/>
                  <a:ext cx="218831" cy="1372"/>
                </a:xfrm>
                <a:prstGeom prst="straightConnector1">
                  <a:avLst/>
                </a:prstGeom>
                <a:noFill/>
                <a:ln cap="flat" cmpd="sng" w="9525">
                  <a:solidFill>
                    <a:schemeClr val="dk1"/>
                  </a:solidFill>
                  <a:prstDash val="solid"/>
                  <a:round/>
                  <a:headEnd len="med" w="med" type="none"/>
                  <a:tailEnd len="med" w="med" type="none"/>
                </a:ln>
              </p:spPr>
            </p:cxnSp>
            <p:cxnSp>
              <p:nvCxnSpPr>
                <p:cNvPr id="450" name="Google Shape;450;p14"/>
                <p:cNvCxnSpPr/>
                <p:nvPr/>
              </p:nvCxnSpPr>
              <p:spPr>
                <a:xfrm>
                  <a:off x="1912815" y="3174728"/>
                  <a:ext cx="218831" cy="1372"/>
                </a:xfrm>
                <a:prstGeom prst="straightConnector1">
                  <a:avLst/>
                </a:prstGeom>
                <a:noFill/>
                <a:ln cap="flat" cmpd="sng" w="28575">
                  <a:solidFill>
                    <a:schemeClr val="dk1"/>
                  </a:solidFill>
                  <a:prstDash val="solid"/>
                  <a:round/>
                  <a:headEnd len="med" w="med" type="none"/>
                  <a:tailEnd len="med" w="med" type="none"/>
                </a:ln>
              </p:spPr>
            </p:cxnSp>
          </p:grpSp>
        </p:grpSp>
        <p:grpSp>
          <p:nvGrpSpPr>
            <p:cNvPr id="451" name="Google Shape;451;p14"/>
            <p:cNvGrpSpPr/>
            <p:nvPr/>
          </p:nvGrpSpPr>
          <p:grpSpPr>
            <a:xfrm>
              <a:off x="4382587" y="3038960"/>
              <a:ext cx="6828382" cy="478864"/>
              <a:chOff x="599831" y="1923146"/>
              <a:chExt cx="7950851" cy="586947"/>
            </a:xfrm>
          </p:grpSpPr>
          <p:cxnSp>
            <p:nvCxnSpPr>
              <p:cNvPr id="452" name="Google Shape;452;p14"/>
              <p:cNvCxnSpPr/>
              <p:nvPr/>
            </p:nvCxnSpPr>
            <p:spPr>
              <a:xfrm>
                <a:off x="599831" y="2120764"/>
                <a:ext cx="7877908" cy="1372"/>
              </a:xfrm>
              <a:prstGeom prst="straightConnector1">
                <a:avLst/>
              </a:prstGeom>
              <a:noFill/>
              <a:ln cap="flat" cmpd="sng" w="9525">
                <a:solidFill>
                  <a:schemeClr val="dk1"/>
                </a:solidFill>
                <a:prstDash val="dot"/>
                <a:round/>
                <a:headEnd len="med" w="med" type="none"/>
                <a:tailEnd len="med" w="med" type="none"/>
              </a:ln>
            </p:spPr>
          </p:cxnSp>
          <p:sp>
            <p:nvSpPr>
              <p:cNvPr id="453" name="Google Shape;453;p14"/>
              <p:cNvSpPr txBox="1"/>
              <p:nvPr/>
            </p:nvSpPr>
            <p:spPr>
              <a:xfrm>
                <a:off x="3962400" y="2057400"/>
                <a:ext cx="3886200" cy="4526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Seasonal variations</a:t>
                </a:r>
                <a:endParaRPr/>
              </a:p>
            </p:txBody>
          </p:sp>
          <p:cxnSp>
            <p:nvCxnSpPr>
              <p:cNvPr id="454" name="Google Shape;454;p14"/>
              <p:cNvCxnSpPr/>
              <p:nvPr/>
            </p:nvCxnSpPr>
            <p:spPr>
              <a:xfrm>
                <a:off x="599831" y="2449502"/>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455" name="Google Shape;455;p14"/>
              <p:cNvCxnSpPr/>
              <p:nvPr/>
            </p:nvCxnSpPr>
            <p:spPr>
              <a:xfrm flipH="1" rot="10800000">
                <a:off x="599831" y="1923146"/>
                <a:ext cx="1520" cy="526982"/>
              </a:xfrm>
              <a:prstGeom prst="straightConnector1">
                <a:avLst/>
              </a:prstGeom>
              <a:noFill/>
              <a:ln cap="flat" cmpd="sng" w="9525">
                <a:solidFill>
                  <a:schemeClr val="dk1"/>
                </a:solidFill>
                <a:prstDash val="solid"/>
                <a:round/>
                <a:headEnd len="med" w="med" type="none"/>
                <a:tailEnd len="med" w="med" type="triangle"/>
              </a:ln>
            </p:spPr>
          </p:cxnSp>
          <p:cxnSp>
            <p:nvCxnSpPr>
              <p:cNvPr id="456" name="Google Shape;456;p14"/>
              <p:cNvCxnSpPr/>
              <p:nvPr/>
            </p:nvCxnSpPr>
            <p:spPr>
              <a:xfrm flipH="1" rot="10800000">
                <a:off x="2131646" y="1989018"/>
                <a:ext cx="1520" cy="461109"/>
              </a:xfrm>
              <a:prstGeom prst="straightConnector1">
                <a:avLst/>
              </a:prstGeom>
              <a:noFill/>
              <a:ln cap="rnd" cmpd="sng" w="9525">
                <a:solidFill>
                  <a:schemeClr val="dk1"/>
                </a:solidFill>
                <a:prstDash val="dot"/>
                <a:round/>
                <a:headEnd len="med" w="med" type="none"/>
                <a:tailEnd len="med" w="med" type="none"/>
              </a:ln>
            </p:spPr>
          </p:cxnSp>
          <p:cxnSp>
            <p:nvCxnSpPr>
              <p:cNvPr id="457" name="Google Shape;457;p14"/>
              <p:cNvCxnSpPr/>
              <p:nvPr/>
            </p:nvCxnSpPr>
            <p:spPr>
              <a:xfrm flipH="1" rot="10800000">
                <a:off x="3663462" y="1989018"/>
                <a:ext cx="1520" cy="461109"/>
              </a:xfrm>
              <a:prstGeom prst="straightConnector1">
                <a:avLst/>
              </a:prstGeom>
              <a:noFill/>
              <a:ln cap="rnd" cmpd="sng" w="9525">
                <a:solidFill>
                  <a:schemeClr val="dk1"/>
                </a:solidFill>
                <a:prstDash val="dot"/>
                <a:round/>
                <a:headEnd len="med" w="med" type="none"/>
                <a:tailEnd len="med" w="med" type="none"/>
              </a:ln>
            </p:spPr>
          </p:cxnSp>
          <p:cxnSp>
            <p:nvCxnSpPr>
              <p:cNvPr id="458" name="Google Shape;458;p14"/>
              <p:cNvCxnSpPr/>
              <p:nvPr/>
            </p:nvCxnSpPr>
            <p:spPr>
              <a:xfrm>
                <a:off x="599831" y="2186637"/>
                <a:ext cx="1531815" cy="1372"/>
              </a:xfrm>
              <a:prstGeom prst="straightConnector1">
                <a:avLst/>
              </a:prstGeom>
              <a:noFill/>
              <a:ln cap="flat" cmpd="sng" w="28575">
                <a:solidFill>
                  <a:schemeClr val="dk1"/>
                </a:solidFill>
                <a:prstDash val="solid"/>
                <a:round/>
                <a:headEnd len="med" w="med" type="none"/>
                <a:tailEnd len="med" w="med" type="none"/>
              </a:ln>
            </p:spPr>
          </p:cxnSp>
          <p:cxnSp>
            <p:nvCxnSpPr>
              <p:cNvPr id="459" name="Google Shape;459;p14"/>
              <p:cNvCxnSpPr/>
              <p:nvPr/>
            </p:nvCxnSpPr>
            <p:spPr>
              <a:xfrm>
                <a:off x="3663462" y="2066321"/>
                <a:ext cx="1531815" cy="1372"/>
              </a:xfrm>
              <a:prstGeom prst="straightConnector1">
                <a:avLst/>
              </a:prstGeom>
              <a:noFill/>
              <a:ln cap="flat" cmpd="sng" w="28575">
                <a:solidFill>
                  <a:schemeClr val="dk1"/>
                </a:solidFill>
                <a:prstDash val="solid"/>
                <a:round/>
                <a:headEnd len="med" w="med" type="none"/>
                <a:tailEnd len="med" w="med" type="none"/>
              </a:ln>
            </p:spPr>
          </p:cxnSp>
          <p:cxnSp>
            <p:nvCxnSpPr>
              <p:cNvPr id="460" name="Google Shape;460;p14"/>
              <p:cNvCxnSpPr/>
              <p:nvPr/>
            </p:nvCxnSpPr>
            <p:spPr>
              <a:xfrm>
                <a:off x="2131646" y="2000448"/>
                <a:ext cx="1531815" cy="1372"/>
              </a:xfrm>
              <a:prstGeom prst="straightConnector1">
                <a:avLst/>
              </a:prstGeom>
              <a:noFill/>
              <a:ln cap="flat" cmpd="sng" w="28575">
                <a:solidFill>
                  <a:schemeClr val="dk1"/>
                </a:solidFill>
                <a:prstDash val="solid"/>
                <a:round/>
                <a:headEnd len="med" w="med" type="none"/>
                <a:tailEnd len="med" w="med" type="none"/>
              </a:ln>
            </p:spPr>
          </p:cxnSp>
        </p:grpSp>
        <p:grpSp>
          <p:nvGrpSpPr>
            <p:cNvPr id="461" name="Google Shape;461;p14"/>
            <p:cNvGrpSpPr/>
            <p:nvPr/>
          </p:nvGrpSpPr>
          <p:grpSpPr>
            <a:xfrm>
              <a:off x="4382587" y="1617279"/>
              <a:ext cx="6828382" cy="592289"/>
              <a:chOff x="599831" y="1144103"/>
              <a:chExt cx="7950851" cy="725972"/>
            </a:xfrm>
          </p:grpSpPr>
          <p:sp>
            <p:nvSpPr>
              <p:cNvPr id="462" name="Google Shape;462;p14"/>
              <p:cNvSpPr/>
              <p:nvPr/>
            </p:nvSpPr>
            <p:spPr>
              <a:xfrm>
                <a:off x="599831" y="1341721"/>
                <a:ext cx="7877908" cy="526982"/>
              </a:xfrm>
              <a:prstGeom prst="rect">
                <a:avLst/>
              </a:prstGeom>
              <a:solidFill>
                <a:srgbClr val="64C8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Open Sans"/>
                  <a:ea typeface="Open Sans"/>
                  <a:cs typeface="Open Sans"/>
                  <a:sym typeface="Open Sans"/>
                </a:endParaRPr>
              </a:p>
            </p:txBody>
          </p:sp>
          <p:cxnSp>
            <p:nvCxnSpPr>
              <p:cNvPr id="463" name="Google Shape;463;p14"/>
              <p:cNvCxnSpPr/>
              <p:nvPr/>
            </p:nvCxnSpPr>
            <p:spPr>
              <a:xfrm>
                <a:off x="599831" y="1868703"/>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464" name="Google Shape;464;p14"/>
              <p:cNvCxnSpPr/>
              <p:nvPr/>
            </p:nvCxnSpPr>
            <p:spPr>
              <a:xfrm flipH="1" rot="10800000">
                <a:off x="599831" y="1144103"/>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465" name="Google Shape;465;p14"/>
              <p:cNvCxnSpPr/>
              <p:nvPr/>
            </p:nvCxnSpPr>
            <p:spPr>
              <a:xfrm>
                <a:off x="599831" y="1341721"/>
                <a:ext cx="7877908" cy="1372"/>
              </a:xfrm>
              <a:prstGeom prst="straightConnector1">
                <a:avLst/>
              </a:prstGeom>
              <a:noFill/>
              <a:ln cap="flat" cmpd="sng" w="28575">
                <a:solidFill>
                  <a:schemeClr val="dk1"/>
                </a:solidFill>
                <a:prstDash val="solid"/>
                <a:round/>
                <a:headEnd len="med" w="med" type="none"/>
                <a:tailEnd len="med" w="med" type="none"/>
              </a:ln>
            </p:spPr>
          </p:cxnSp>
          <p:cxnSp>
            <p:nvCxnSpPr>
              <p:cNvPr id="466" name="Google Shape;466;p14"/>
              <p:cNvCxnSpPr/>
              <p:nvPr/>
            </p:nvCxnSpPr>
            <p:spPr>
              <a:xfrm>
                <a:off x="8477738" y="1341721"/>
                <a:ext cx="1520" cy="526982"/>
              </a:xfrm>
              <a:prstGeom prst="straightConnector1">
                <a:avLst/>
              </a:prstGeom>
              <a:noFill/>
              <a:ln cap="flat" cmpd="sng" w="9525">
                <a:solidFill>
                  <a:schemeClr val="dk1"/>
                </a:solidFill>
                <a:prstDash val="solid"/>
                <a:round/>
                <a:headEnd len="med" w="med" type="none"/>
                <a:tailEnd len="med" w="med" type="none"/>
              </a:ln>
            </p:spPr>
          </p:cxnSp>
        </p:grpSp>
        <p:sp>
          <p:nvSpPr>
            <p:cNvPr id="467" name="Google Shape;467;p14"/>
            <p:cNvSpPr txBox="1"/>
            <p:nvPr/>
          </p:nvSpPr>
          <p:spPr>
            <a:xfrm>
              <a:off x="6442783" y="1814131"/>
              <a:ext cx="470470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Input: Average annual demand</a:t>
              </a:r>
              <a:endParaRPr/>
            </a:p>
          </p:txBody>
        </p:sp>
        <p:sp>
          <p:nvSpPr>
            <p:cNvPr id="468" name="Google Shape;468;p14"/>
            <p:cNvSpPr/>
            <p:nvPr/>
          </p:nvSpPr>
          <p:spPr>
            <a:xfrm>
              <a:off x="3646689" y="2132300"/>
              <a:ext cx="462764" cy="3499927"/>
            </a:xfrm>
            <a:prstGeom prst="downArrow">
              <a:avLst>
                <a:gd fmla="val 50000" name="adj1"/>
                <a:gd fmla="val 50000" name="adj2"/>
              </a:avLst>
            </a:prstGeom>
            <a:solidFill>
              <a:srgbClr val="B026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69" name="Google Shape;469;p14"/>
            <p:cNvSpPr txBox="1"/>
            <p:nvPr/>
          </p:nvSpPr>
          <p:spPr>
            <a:xfrm>
              <a:off x="1810792" y="3481929"/>
              <a:ext cx="1922857" cy="90730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Open Sans"/>
                  <a:ea typeface="Open Sans"/>
                  <a:cs typeface="Open Sans"/>
                  <a:sym typeface="Open Sans"/>
                </a:rPr>
                <a:t>Increasing time detail</a:t>
              </a:r>
              <a:endParaRPr/>
            </a:p>
          </p:txBody>
        </p:sp>
      </p:grpSp>
      <p:sp>
        <p:nvSpPr>
          <p:cNvPr id="470" name="Google Shape;470;p14"/>
          <p:cNvSpPr/>
          <p:nvPr/>
        </p:nvSpPr>
        <p:spPr>
          <a:xfrm>
            <a:off x="874478" y="1946128"/>
            <a:ext cx="2603250" cy="91670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Steps for predicting hourly electricity demand</a:t>
            </a:r>
            <a:endParaRPr/>
          </a:p>
        </p:txBody>
      </p:sp>
      <p:sp>
        <p:nvSpPr>
          <p:cNvPr id="471" name="Google Shape;471;p14"/>
          <p:cNvSpPr txBox="1"/>
          <p:nvPr/>
        </p:nvSpPr>
        <p:spPr>
          <a:xfrm>
            <a:off x="860612" y="619125"/>
            <a:ext cx="949869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9.3 Representing </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hourly electricity demand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descr="Graphical user interface, text&#10;&#10;Description automatically generated" id="477" name="Google Shape;477;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8" name="Google Shape;478;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479" name="Google Shape;479;p15"/>
          <p:cNvGrpSpPr/>
          <p:nvPr/>
        </p:nvGrpSpPr>
        <p:grpSpPr>
          <a:xfrm>
            <a:off x="1002224" y="2523575"/>
            <a:ext cx="4865768" cy="3709430"/>
            <a:chOff x="1015476" y="2510323"/>
            <a:chExt cx="4865768" cy="3709430"/>
          </a:xfrm>
        </p:grpSpPr>
        <p:pic>
          <p:nvPicPr>
            <p:cNvPr id="480" name="Google Shape;480;p15"/>
            <p:cNvPicPr preferRelativeResize="0"/>
            <p:nvPr/>
          </p:nvPicPr>
          <p:blipFill rotWithShape="1">
            <a:blip r:embed="rId4">
              <a:alphaModFix/>
            </a:blip>
            <a:srcRect b="0" l="0" r="0" t="0"/>
            <a:stretch/>
          </p:blipFill>
          <p:spPr>
            <a:xfrm>
              <a:off x="1015476" y="2510323"/>
              <a:ext cx="4865768" cy="3237687"/>
            </a:xfrm>
            <a:prstGeom prst="rect">
              <a:avLst/>
            </a:prstGeom>
            <a:noFill/>
            <a:ln>
              <a:noFill/>
            </a:ln>
          </p:spPr>
        </p:pic>
        <p:sp>
          <p:nvSpPr>
            <p:cNvPr id="481" name="Google Shape;481;p15"/>
            <p:cNvSpPr txBox="1"/>
            <p:nvPr/>
          </p:nvSpPr>
          <p:spPr>
            <a:xfrm>
              <a:off x="1419034" y="5758088"/>
              <a:ext cx="405865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Open Sans"/>
                  <a:ea typeface="Open Sans"/>
                  <a:cs typeface="Open Sans"/>
                  <a:sym typeface="Open Sans"/>
                </a:rPr>
                <a:t>With growth trend</a:t>
              </a:r>
              <a:endParaRPr/>
            </a:p>
          </p:txBody>
        </p:sp>
      </p:grpSp>
      <p:sp>
        <p:nvSpPr>
          <p:cNvPr id="482" name="Google Shape;482;p15"/>
          <p:cNvSpPr/>
          <p:nvPr/>
        </p:nvSpPr>
        <p:spPr>
          <a:xfrm>
            <a:off x="887214" y="1936325"/>
            <a:ext cx="8309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Demand growth trend</a:t>
            </a:r>
            <a:endParaRPr/>
          </a:p>
        </p:txBody>
      </p:sp>
      <p:sp>
        <p:nvSpPr>
          <p:cNvPr id="483" name="Google Shape;483;p15"/>
          <p:cNvSpPr txBox="1"/>
          <p:nvPr/>
        </p:nvSpPr>
        <p:spPr>
          <a:xfrm>
            <a:off x="860612" y="619125"/>
            <a:ext cx="949869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9.3 Representing </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hourly electricity demand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descr="Graphical user interface, text&#10;&#10;Description automatically generated" id="489" name="Google Shape;489;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90" name="Google Shape;490;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491" name="Google Shape;491;p16"/>
          <p:cNvGrpSpPr/>
          <p:nvPr/>
        </p:nvGrpSpPr>
        <p:grpSpPr>
          <a:xfrm>
            <a:off x="1001120" y="2520715"/>
            <a:ext cx="10244471" cy="3709430"/>
            <a:chOff x="1001120" y="2520715"/>
            <a:chExt cx="10244471" cy="3709430"/>
          </a:xfrm>
        </p:grpSpPr>
        <p:pic>
          <p:nvPicPr>
            <p:cNvPr id="492" name="Google Shape;492;p16"/>
            <p:cNvPicPr preferRelativeResize="0"/>
            <p:nvPr/>
          </p:nvPicPr>
          <p:blipFill rotWithShape="1">
            <a:blip r:embed="rId4">
              <a:alphaModFix/>
            </a:blip>
            <a:srcRect b="0" l="0" r="0" t="0"/>
            <a:stretch/>
          </p:blipFill>
          <p:spPr>
            <a:xfrm>
              <a:off x="1001120" y="2520715"/>
              <a:ext cx="4865768" cy="3237687"/>
            </a:xfrm>
            <a:prstGeom prst="rect">
              <a:avLst/>
            </a:prstGeom>
            <a:noFill/>
            <a:ln>
              <a:noFill/>
            </a:ln>
          </p:spPr>
        </p:pic>
        <p:pic>
          <p:nvPicPr>
            <p:cNvPr id="493" name="Google Shape;493;p16"/>
            <p:cNvPicPr preferRelativeResize="0"/>
            <p:nvPr/>
          </p:nvPicPr>
          <p:blipFill rotWithShape="1">
            <a:blip r:embed="rId5">
              <a:alphaModFix/>
            </a:blip>
            <a:srcRect b="0" l="0" r="0" t="0"/>
            <a:stretch/>
          </p:blipFill>
          <p:spPr>
            <a:xfrm>
              <a:off x="6374786" y="2520715"/>
              <a:ext cx="4870805" cy="3237687"/>
            </a:xfrm>
            <a:prstGeom prst="rect">
              <a:avLst/>
            </a:prstGeom>
            <a:noFill/>
            <a:ln>
              <a:noFill/>
            </a:ln>
          </p:spPr>
        </p:pic>
        <p:sp>
          <p:nvSpPr>
            <p:cNvPr id="494" name="Google Shape;494;p16"/>
            <p:cNvSpPr txBox="1"/>
            <p:nvPr/>
          </p:nvSpPr>
          <p:spPr>
            <a:xfrm>
              <a:off x="1404677" y="5768480"/>
              <a:ext cx="405865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Open Sans"/>
                  <a:ea typeface="Open Sans"/>
                  <a:cs typeface="Open Sans"/>
                  <a:sym typeface="Open Sans"/>
                </a:rPr>
                <a:t>With growth trend</a:t>
              </a:r>
              <a:endParaRPr/>
            </a:p>
          </p:txBody>
        </p:sp>
        <p:sp>
          <p:nvSpPr>
            <p:cNvPr id="495" name="Google Shape;495;p16"/>
            <p:cNvSpPr txBox="1"/>
            <p:nvPr/>
          </p:nvSpPr>
          <p:spPr>
            <a:xfrm>
              <a:off x="6367670" y="5768480"/>
              <a:ext cx="48657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Open Sans"/>
                  <a:ea typeface="Open Sans"/>
                  <a:cs typeface="Open Sans"/>
                  <a:sym typeface="Open Sans"/>
                </a:rPr>
                <a:t>Without growth trend</a:t>
              </a:r>
              <a:endParaRPr/>
            </a:p>
          </p:txBody>
        </p:sp>
      </p:grpSp>
      <p:sp>
        <p:nvSpPr>
          <p:cNvPr id="496" name="Google Shape;496;p16"/>
          <p:cNvSpPr/>
          <p:nvPr/>
        </p:nvSpPr>
        <p:spPr>
          <a:xfrm>
            <a:off x="887214" y="1942951"/>
            <a:ext cx="8309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Growth trend deflator visualization</a:t>
            </a:r>
            <a:endParaRPr b="1" sz="2000">
              <a:solidFill>
                <a:srgbClr val="9CC2E5"/>
              </a:solidFill>
              <a:latin typeface="Open Sans"/>
              <a:ea typeface="Open Sans"/>
              <a:cs typeface="Open Sans"/>
              <a:sym typeface="Open Sans"/>
            </a:endParaRPr>
          </a:p>
        </p:txBody>
      </p:sp>
      <p:sp>
        <p:nvSpPr>
          <p:cNvPr id="497" name="Google Shape;497;p16"/>
          <p:cNvSpPr txBox="1"/>
          <p:nvPr/>
        </p:nvSpPr>
        <p:spPr>
          <a:xfrm>
            <a:off x="860612" y="619125"/>
            <a:ext cx="949869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9.3 Representing </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hourly electricity demand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descr="Graphical user interface, text&#10;&#10;Description automatically generated" id="503" name="Google Shape;503;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4" name="Google Shape;504;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05" name="Google Shape;505;p17"/>
          <p:cNvSpPr txBox="1"/>
          <p:nvPr/>
        </p:nvSpPr>
        <p:spPr>
          <a:xfrm>
            <a:off x="3616759" y="2109861"/>
            <a:ext cx="4536504" cy="122584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grpSp>
        <p:nvGrpSpPr>
          <p:cNvPr id="506" name="Google Shape;506;p17"/>
          <p:cNvGrpSpPr/>
          <p:nvPr/>
        </p:nvGrpSpPr>
        <p:grpSpPr>
          <a:xfrm>
            <a:off x="2816633" y="3721446"/>
            <a:ext cx="7820090" cy="2586187"/>
            <a:chOff x="1092777" y="4016338"/>
            <a:chExt cx="7820090" cy="2586187"/>
          </a:xfrm>
        </p:grpSpPr>
        <p:sp>
          <p:nvSpPr>
            <p:cNvPr id="507" name="Google Shape;507;p17"/>
            <p:cNvSpPr txBox="1"/>
            <p:nvPr/>
          </p:nvSpPr>
          <p:spPr>
            <a:xfrm>
              <a:off x="2477200" y="4016338"/>
              <a:ext cx="3367910" cy="969433"/>
            </a:xfrm>
            <a:prstGeom prst="rect">
              <a:avLst/>
            </a:prstGeom>
            <a:blipFill rotWithShape="1">
              <a:blip r:embed="rId5">
                <a:alphaModFix/>
              </a:blip>
              <a:stretch>
                <a:fillRect b="-384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08" name="Google Shape;508;p17"/>
            <p:cNvSpPr txBox="1"/>
            <p:nvPr/>
          </p:nvSpPr>
          <p:spPr>
            <a:xfrm>
              <a:off x="1092777" y="4299131"/>
              <a:ext cx="109677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000000"/>
                  </a:solidFill>
                  <a:latin typeface="Open Sans"/>
                  <a:ea typeface="Open Sans"/>
                  <a:cs typeface="Open Sans"/>
                  <a:sym typeface="Open Sans"/>
                </a:rPr>
                <a:t>Where:</a:t>
              </a:r>
              <a:endParaRPr/>
            </a:p>
          </p:txBody>
        </p:sp>
        <p:sp>
          <p:nvSpPr>
            <p:cNvPr id="509" name="Google Shape;509;p17"/>
            <p:cNvSpPr txBox="1"/>
            <p:nvPr/>
          </p:nvSpPr>
          <p:spPr>
            <a:xfrm>
              <a:off x="2189552" y="5279086"/>
              <a:ext cx="6723315" cy="1323439"/>
            </a:xfrm>
            <a:prstGeom prst="rect">
              <a:avLst/>
            </a:prstGeom>
            <a:blipFill rotWithShape="1">
              <a:blip r:embed="rId6">
                <a:alphaModFix/>
              </a:blip>
              <a:stretch>
                <a:fillRect b="-7618" l="-1131" r="0" t="-285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grpSp>
      <p:sp>
        <p:nvSpPr>
          <p:cNvPr id="510" name="Google Shape;510;p17"/>
          <p:cNvSpPr/>
          <p:nvPr/>
        </p:nvSpPr>
        <p:spPr>
          <a:xfrm>
            <a:off x="887214" y="1969456"/>
            <a:ext cx="8309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Growth trend deflator calculation</a:t>
            </a:r>
            <a:endParaRPr/>
          </a:p>
        </p:txBody>
      </p:sp>
      <p:sp>
        <p:nvSpPr>
          <p:cNvPr id="511" name="Google Shape;511;p17"/>
          <p:cNvSpPr txBox="1"/>
          <p:nvPr/>
        </p:nvSpPr>
        <p:spPr>
          <a:xfrm>
            <a:off x="860612" y="619125"/>
            <a:ext cx="949869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9.3 Representing </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hourly electricity demand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descr="Graphical user interface, text&#10;&#10;Description automatically generated" id="517" name="Google Shape;517;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18" name="Google Shape;518;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aphicFrame>
        <p:nvGraphicFramePr>
          <p:cNvPr id="519" name="Google Shape;519;p18"/>
          <p:cNvGraphicFramePr/>
          <p:nvPr/>
        </p:nvGraphicFramePr>
        <p:xfrm>
          <a:off x="2032000" y="2661704"/>
          <a:ext cx="3000000" cy="3000000"/>
        </p:xfrm>
        <a:graphic>
          <a:graphicData uri="http://schemas.openxmlformats.org/drawingml/2006/table">
            <a:tbl>
              <a:tblPr bandRow="1" firstRow="1">
                <a:noFill/>
                <a:tableStyleId>{0372E5F6-674F-42C0-A72B-715BF6625691}</a:tableStyleId>
              </a:tblPr>
              <a:tblGrid>
                <a:gridCol w="2709325"/>
                <a:gridCol w="2709325"/>
                <a:gridCol w="2709325"/>
              </a:tblGrid>
              <a:tr h="370850">
                <a:tc>
                  <a:txBody>
                    <a:bodyPr/>
                    <a:lstStyle/>
                    <a:p>
                      <a:pPr indent="0" lvl="0" marL="0" marR="0" rtl="0" algn="l">
                        <a:spcBef>
                          <a:spcPts val="0"/>
                        </a:spcBef>
                        <a:spcAft>
                          <a:spcPts val="0"/>
                        </a:spcAft>
                        <a:buNone/>
                      </a:pPr>
                      <a:r>
                        <a:rPr b="1" i="1" lang="en-GB" sz="2000" u="none" cap="none" strike="noStrike">
                          <a:latin typeface="Open Sans"/>
                          <a:ea typeface="Open Sans"/>
                          <a:cs typeface="Open Sans"/>
                          <a:sym typeface="Open Sans"/>
                        </a:rPr>
                        <a:t>Subscript</a:t>
                      </a:r>
                      <a:endParaRPr/>
                    </a:p>
                  </a:txBody>
                  <a:tcPr marT="45725" marB="45725" marR="91450" marL="91450"/>
                </a:tc>
                <a:tc>
                  <a:txBody>
                    <a:bodyPr/>
                    <a:lstStyle/>
                    <a:p>
                      <a:pPr indent="0" lvl="0" marL="0" marR="0" rtl="0" algn="l">
                        <a:spcBef>
                          <a:spcPts val="0"/>
                        </a:spcBef>
                        <a:spcAft>
                          <a:spcPts val="0"/>
                        </a:spcAft>
                        <a:buNone/>
                      </a:pPr>
                      <a:r>
                        <a:rPr b="1" i="1" lang="en-GB" sz="2000">
                          <a:solidFill>
                            <a:schemeClr val="dk1"/>
                          </a:solidFill>
                          <a:latin typeface="Open Sans"/>
                          <a:ea typeface="Open Sans"/>
                          <a:cs typeface="Open Sans"/>
                          <a:sym typeface="Open Sans"/>
                        </a:rPr>
                        <a:t>Meaning</a:t>
                      </a:r>
                      <a:endParaRPr/>
                    </a:p>
                  </a:txBody>
                  <a:tcPr marT="45725" marB="45725" marR="91450" marL="91450"/>
                </a:tc>
                <a:tc>
                  <a:txBody>
                    <a:bodyPr/>
                    <a:lstStyle/>
                    <a:p>
                      <a:pPr indent="0" lvl="0" marL="0" marR="0" rtl="0" algn="l">
                        <a:spcBef>
                          <a:spcPts val="0"/>
                        </a:spcBef>
                        <a:spcAft>
                          <a:spcPts val="0"/>
                        </a:spcAft>
                        <a:buNone/>
                      </a:pPr>
                      <a:r>
                        <a:rPr b="1" i="1" lang="en-GB" sz="2000">
                          <a:solidFill>
                            <a:schemeClr val="dk1"/>
                          </a:solidFill>
                          <a:latin typeface="Open Sans"/>
                          <a:ea typeface="Open Sans"/>
                          <a:cs typeface="Open Sans"/>
                          <a:sym typeface="Open Sans"/>
                        </a:rPr>
                        <a:t>Values</a:t>
                      </a:r>
                      <a:endParaRPr/>
                    </a:p>
                  </a:txBody>
                  <a:tcPr marT="45725" marB="45725" marR="91450" marL="91450"/>
                </a:tc>
              </a:tr>
              <a:tr h="370850">
                <a:tc>
                  <a:txBody>
                    <a:bodyPr/>
                    <a:lstStyle/>
                    <a:p>
                      <a:pPr indent="0" lvl="0" marL="0" marR="0" rtl="0" algn="l">
                        <a:spcBef>
                          <a:spcPts val="0"/>
                        </a:spcBef>
                        <a:spcAft>
                          <a:spcPts val="0"/>
                        </a:spcAft>
                        <a:buNone/>
                      </a:pPr>
                      <a:r>
                        <a:t/>
                      </a:r>
                      <a:endParaRPr b="0" i="0" sz="2000">
                        <a:latin typeface="Open Sans Light"/>
                        <a:ea typeface="Open Sans Light"/>
                        <a:cs typeface="Open Sans Light"/>
                        <a:sym typeface="Open Sans Light"/>
                      </a:endParaRPr>
                    </a:p>
                  </a:txBody>
                  <a:tcPr marT="45725" marB="45725" marR="91450" marL="91450"/>
                </a:tc>
                <a:tc>
                  <a:txBody>
                    <a:bodyPr/>
                    <a:lstStyle/>
                    <a:p>
                      <a:pPr indent="0" lvl="0" marL="0" marR="0" rtl="0" algn="l">
                        <a:spcBef>
                          <a:spcPts val="0"/>
                        </a:spcBef>
                        <a:spcAft>
                          <a:spcPts val="0"/>
                        </a:spcAft>
                        <a:buNone/>
                      </a:pPr>
                      <a:r>
                        <a:rPr b="0" i="0" lang="en-GB" sz="2000">
                          <a:latin typeface="Open Sans Light"/>
                          <a:ea typeface="Open Sans Light"/>
                          <a:cs typeface="Open Sans Light"/>
                          <a:sym typeface="Open Sans Light"/>
                        </a:rPr>
                        <a:t>Week number of year</a:t>
                      </a:r>
                      <a:endParaRPr/>
                    </a:p>
                  </a:txBody>
                  <a:tcPr marT="45725" marB="45725" marR="91450" marL="91450"/>
                </a:tc>
                <a:tc>
                  <a:txBody>
                    <a:bodyPr/>
                    <a:lstStyle/>
                    <a:p>
                      <a:pPr indent="0" lvl="0" marL="0" marR="0" rtl="0" algn="l">
                        <a:spcBef>
                          <a:spcPts val="0"/>
                        </a:spcBef>
                        <a:spcAft>
                          <a:spcPts val="0"/>
                        </a:spcAft>
                        <a:buNone/>
                      </a:pPr>
                      <a:r>
                        <a:rPr b="0" i="0" lang="en-GB" sz="2000">
                          <a:latin typeface="Open Sans Light"/>
                          <a:ea typeface="Open Sans Light"/>
                          <a:cs typeface="Open Sans Light"/>
                          <a:sym typeface="Open Sans Light"/>
                        </a:rPr>
                        <a:t>1…53</a:t>
                      </a:r>
                      <a:endParaRPr/>
                    </a:p>
                  </a:txBody>
                  <a:tcPr marT="45725" marB="45725" marR="91450" marL="91450"/>
                </a:tc>
              </a:tr>
              <a:tr h="370850">
                <a:tc>
                  <a:txBody>
                    <a:bodyPr/>
                    <a:lstStyle/>
                    <a:p>
                      <a:pPr indent="0" lvl="0" marL="0" marR="0" rtl="0" algn="l">
                        <a:spcBef>
                          <a:spcPts val="0"/>
                        </a:spcBef>
                        <a:spcAft>
                          <a:spcPts val="0"/>
                        </a:spcAft>
                        <a:buNone/>
                      </a:pPr>
                      <a:r>
                        <a:t/>
                      </a:r>
                      <a:endParaRPr b="0" i="0" sz="2000">
                        <a:latin typeface="Open Sans Light"/>
                        <a:ea typeface="Open Sans Light"/>
                        <a:cs typeface="Open Sans Light"/>
                        <a:sym typeface="Open Sans Light"/>
                      </a:endParaRPr>
                    </a:p>
                  </a:txBody>
                  <a:tcPr marT="45725" marB="45725" marR="91450" marL="91450"/>
                </a:tc>
                <a:tc>
                  <a:txBody>
                    <a:bodyPr/>
                    <a:lstStyle/>
                    <a:p>
                      <a:pPr indent="0" lvl="0" marL="0" marR="0" rtl="0" algn="l">
                        <a:spcBef>
                          <a:spcPts val="0"/>
                        </a:spcBef>
                        <a:spcAft>
                          <a:spcPts val="0"/>
                        </a:spcAft>
                        <a:buNone/>
                      </a:pPr>
                      <a:r>
                        <a:rPr b="0" i="0" lang="en-GB" sz="2000">
                          <a:latin typeface="Open Sans Light"/>
                          <a:ea typeface="Open Sans Light"/>
                          <a:cs typeface="Open Sans Light"/>
                          <a:sym typeface="Open Sans Light"/>
                        </a:rPr>
                        <a:t>Day type of week</a:t>
                      </a:r>
                      <a:endParaRPr/>
                    </a:p>
                  </a:txBody>
                  <a:tcPr marT="45725" marB="45725" marR="91450" marL="91450"/>
                </a:tc>
                <a:tc>
                  <a:txBody>
                    <a:bodyPr/>
                    <a:lstStyle/>
                    <a:p>
                      <a:pPr indent="0" lvl="0" marL="0" marR="0" rtl="0" algn="l">
                        <a:spcBef>
                          <a:spcPts val="0"/>
                        </a:spcBef>
                        <a:spcAft>
                          <a:spcPts val="0"/>
                        </a:spcAft>
                        <a:buNone/>
                      </a:pPr>
                      <a:r>
                        <a:rPr b="0" i="0" lang="en-GB" sz="2000">
                          <a:latin typeface="Open Sans Light"/>
                          <a:ea typeface="Open Sans Light"/>
                          <a:cs typeface="Open Sans Light"/>
                          <a:sym typeface="Open Sans Light"/>
                        </a:rPr>
                        <a:t>1…7</a:t>
                      </a:r>
                      <a:endParaRPr/>
                    </a:p>
                  </a:txBody>
                  <a:tcPr marT="45725" marB="45725" marR="91450" marL="91450"/>
                </a:tc>
              </a:tr>
              <a:tr h="370850">
                <a:tc>
                  <a:txBody>
                    <a:bodyPr/>
                    <a:lstStyle/>
                    <a:p>
                      <a:pPr indent="0" lvl="0" marL="0" marR="0" rtl="0" algn="l">
                        <a:spcBef>
                          <a:spcPts val="0"/>
                        </a:spcBef>
                        <a:spcAft>
                          <a:spcPts val="0"/>
                        </a:spcAft>
                        <a:buNone/>
                      </a:pPr>
                      <a:r>
                        <a:t/>
                      </a:r>
                      <a:endParaRPr b="0" i="0" sz="2000">
                        <a:latin typeface="Open Sans Light"/>
                        <a:ea typeface="Open Sans Light"/>
                        <a:cs typeface="Open Sans Light"/>
                        <a:sym typeface="Open Sans Light"/>
                      </a:endParaRPr>
                    </a:p>
                  </a:txBody>
                  <a:tcPr marT="45725" marB="45725" marR="91450" marL="91450"/>
                </a:tc>
                <a:tc>
                  <a:txBody>
                    <a:bodyPr/>
                    <a:lstStyle/>
                    <a:p>
                      <a:pPr indent="0" lvl="0" marL="0" marR="0" rtl="0" algn="l">
                        <a:spcBef>
                          <a:spcPts val="0"/>
                        </a:spcBef>
                        <a:spcAft>
                          <a:spcPts val="0"/>
                        </a:spcAft>
                        <a:buNone/>
                      </a:pPr>
                      <a:r>
                        <a:rPr b="0" i="0" lang="en-GB" sz="2000">
                          <a:latin typeface="Open Sans Light"/>
                          <a:ea typeface="Open Sans Light"/>
                          <a:cs typeface="Open Sans Light"/>
                          <a:sym typeface="Open Sans Light"/>
                        </a:rPr>
                        <a:t>Season of the year</a:t>
                      </a:r>
                      <a:endParaRPr/>
                    </a:p>
                  </a:txBody>
                  <a:tcPr marT="45725" marB="45725" marR="91450" marL="91450"/>
                </a:tc>
                <a:tc>
                  <a:txBody>
                    <a:bodyPr/>
                    <a:lstStyle/>
                    <a:p>
                      <a:pPr indent="0" lvl="0" marL="0" marR="0" rtl="0" algn="l">
                        <a:spcBef>
                          <a:spcPts val="0"/>
                        </a:spcBef>
                        <a:spcAft>
                          <a:spcPts val="0"/>
                        </a:spcAft>
                        <a:buNone/>
                      </a:pPr>
                      <a:r>
                        <a:rPr b="0" i="0" lang="en-GB" sz="2000">
                          <a:latin typeface="Open Sans Light"/>
                          <a:ea typeface="Open Sans Light"/>
                          <a:cs typeface="Open Sans Light"/>
                          <a:sym typeface="Open Sans Light"/>
                        </a:rPr>
                        <a:t>(specified by user)</a:t>
                      </a:r>
                      <a:endParaRPr/>
                    </a:p>
                  </a:txBody>
                  <a:tcPr marT="45725" marB="45725" marR="91450" marL="91450"/>
                </a:tc>
              </a:tr>
              <a:tr h="370850">
                <a:tc>
                  <a:txBody>
                    <a:bodyPr/>
                    <a:lstStyle/>
                    <a:p>
                      <a:pPr indent="0" lvl="0" marL="0" marR="0" rtl="0" algn="l">
                        <a:spcBef>
                          <a:spcPts val="0"/>
                        </a:spcBef>
                        <a:spcAft>
                          <a:spcPts val="0"/>
                        </a:spcAft>
                        <a:buNone/>
                      </a:pPr>
                      <a:r>
                        <a:t/>
                      </a:r>
                      <a:endParaRPr b="0" i="0" sz="2000">
                        <a:latin typeface="Open Sans Light"/>
                        <a:ea typeface="Open Sans Light"/>
                        <a:cs typeface="Open Sans Light"/>
                        <a:sym typeface="Open Sans Light"/>
                      </a:endParaRPr>
                    </a:p>
                  </a:txBody>
                  <a:tcPr marT="45725" marB="45725" marR="91450" marL="91450"/>
                </a:tc>
                <a:tc>
                  <a:txBody>
                    <a:bodyPr/>
                    <a:lstStyle/>
                    <a:p>
                      <a:pPr indent="0" lvl="0" marL="0" marR="0" rtl="0" algn="l">
                        <a:spcBef>
                          <a:spcPts val="0"/>
                        </a:spcBef>
                        <a:spcAft>
                          <a:spcPts val="0"/>
                        </a:spcAft>
                        <a:buNone/>
                      </a:pPr>
                      <a:r>
                        <a:rPr b="0" i="0" lang="en-GB" sz="2000">
                          <a:latin typeface="Open Sans Light"/>
                          <a:ea typeface="Open Sans Light"/>
                          <a:cs typeface="Open Sans Light"/>
                          <a:sym typeface="Open Sans Light"/>
                        </a:rPr>
                        <a:t>Client</a:t>
                      </a:r>
                      <a:endParaRPr/>
                    </a:p>
                  </a:txBody>
                  <a:tcPr marT="45725" marB="45725" marR="91450" marL="91450"/>
                </a:tc>
                <a:tc>
                  <a:txBody>
                    <a:bodyPr/>
                    <a:lstStyle/>
                    <a:p>
                      <a:pPr indent="0" lvl="0" marL="0" marR="0" rtl="0" algn="l">
                        <a:spcBef>
                          <a:spcPts val="0"/>
                        </a:spcBef>
                        <a:spcAft>
                          <a:spcPts val="0"/>
                        </a:spcAft>
                        <a:buNone/>
                      </a:pPr>
                      <a:r>
                        <a:rPr b="0" i="0" lang="en-GB" sz="2000">
                          <a:latin typeface="Open Sans Light"/>
                          <a:ea typeface="Open Sans Light"/>
                          <a:cs typeface="Open Sans Light"/>
                          <a:sym typeface="Open Sans Light"/>
                        </a:rPr>
                        <a:t>(names of clients)</a:t>
                      </a:r>
                      <a:endParaRPr/>
                    </a:p>
                  </a:txBody>
                  <a:tcPr marT="45725" marB="45725" marR="91450" marL="91450"/>
                </a:tc>
              </a:tr>
              <a:tr h="370850">
                <a:tc>
                  <a:txBody>
                    <a:bodyPr/>
                    <a:lstStyle/>
                    <a:p>
                      <a:pPr indent="0" lvl="0" marL="0" marR="0" rtl="0" algn="l">
                        <a:spcBef>
                          <a:spcPts val="0"/>
                        </a:spcBef>
                        <a:spcAft>
                          <a:spcPts val="0"/>
                        </a:spcAft>
                        <a:buNone/>
                      </a:pPr>
                      <a:r>
                        <a:t/>
                      </a:r>
                      <a:endParaRPr b="0" i="0" sz="2000">
                        <a:latin typeface="Open Sans Light"/>
                        <a:ea typeface="Open Sans Light"/>
                        <a:cs typeface="Open Sans Light"/>
                        <a:sym typeface="Open Sans Light"/>
                      </a:endParaRPr>
                    </a:p>
                  </a:txBody>
                  <a:tcPr marT="45725" marB="45725" marR="91450" marL="91450"/>
                </a:tc>
                <a:tc>
                  <a:txBody>
                    <a:bodyPr/>
                    <a:lstStyle/>
                    <a:p>
                      <a:pPr indent="0" lvl="0" marL="0" marR="0" rtl="0" algn="l">
                        <a:spcBef>
                          <a:spcPts val="0"/>
                        </a:spcBef>
                        <a:spcAft>
                          <a:spcPts val="0"/>
                        </a:spcAft>
                        <a:buNone/>
                      </a:pPr>
                      <a:r>
                        <a:rPr b="0" i="0" lang="en-GB" sz="2000">
                          <a:latin typeface="Open Sans Light"/>
                          <a:ea typeface="Open Sans Light"/>
                          <a:cs typeface="Open Sans Light"/>
                          <a:sym typeface="Open Sans Light"/>
                        </a:rPr>
                        <a:t>Hour of the day</a:t>
                      </a:r>
                      <a:endParaRPr/>
                    </a:p>
                  </a:txBody>
                  <a:tcPr marT="45725" marB="45725" marR="91450" marL="91450"/>
                </a:tc>
                <a:tc>
                  <a:txBody>
                    <a:bodyPr/>
                    <a:lstStyle/>
                    <a:p>
                      <a:pPr indent="0" lvl="0" marL="0" marR="0" rtl="0" algn="l">
                        <a:spcBef>
                          <a:spcPts val="0"/>
                        </a:spcBef>
                        <a:spcAft>
                          <a:spcPts val="0"/>
                        </a:spcAft>
                        <a:buNone/>
                      </a:pPr>
                      <a:r>
                        <a:rPr b="0" i="0" lang="en-GB" sz="2000">
                          <a:latin typeface="Open Sans Light"/>
                          <a:ea typeface="Open Sans Light"/>
                          <a:cs typeface="Open Sans Light"/>
                          <a:sym typeface="Open Sans Light"/>
                        </a:rPr>
                        <a:t>1…24</a:t>
                      </a:r>
                      <a:endParaRPr/>
                    </a:p>
                  </a:txBody>
                  <a:tcPr marT="45725" marB="45725" marR="91450" marL="91450"/>
                </a:tc>
              </a:tr>
            </a:tbl>
          </a:graphicData>
        </a:graphic>
      </p:graphicFrame>
      <p:sp>
        <p:nvSpPr>
          <p:cNvPr id="520" name="Google Shape;520;p18"/>
          <p:cNvSpPr txBox="1"/>
          <p:nvPr/>
        </p:nvSpPr>
        <p:spPr>
          <a:xfrm>
            <a:off x="2032000" y="3082111"/>
            <a:ext cx="2658534" cy="400110"/>
          </a:xfrm>
          <a:prstGeom prst="rect">
            <a:avLst/>
          </a:prstGeom>
          <a:noFill/>
          <a:ln>
            <a:noFill/>
          </a:ln>
        </p:spPr>
        <p:txBody>
          <a:bodyPr anchorCtr="0" anchor="t" bIns="45700" lIns="91425" spcFirstLastPara="1" rIns="91425" wrap="square" tIns="45700">
            <a:spAutoFit/>
          </a:bodyPr>
          <a:lstStyle/>
          <a:p>
            <a:pPr indent="0" lvl="0" marL="1076325" marR="0" rtl="0" algn="l">
              <a:spcBef>
                <a:spcPts val="0"/>
              </a:spcBef>
              <a:spcAft>
                <a:spcPts val="0"/>
              </a:spcAft>
              <a:buNone/>
            </a:pPr>
            <a:r>
              <a:rPr lang="en-GB" sz="2000">
                <a:solidFill>
                  <a:srgbClr val="000000"/>
                </a:solidFill>
                <a:latin typeface="Open Sans Light"/>
                <a:ea typeface="Open Sans Light"/>
                <a:cs typeface="Open Sans Light"/>
                <a:sym typeface="Open Sans Light"/>
              </a:rPr>
              <a:t>i</a:t>
            </a:r>
            <a:endParaRPr sz="2000">
              <a:solidFill>
                <a:srgbClr val="000000"/>
              </a:solidFill>
              <a:latin typeface="Open Sans Light"/>
              <a:ea typeface="Open Sans Light"/>
              <a:cs typeface="Open Sans Light"/>
              <a:sym typeface="Open Sans Light"/>
            </a:endParaRPr>
          </a:p>
        </p:txBody>
      </p:sp>
      <p:sp>
        <p:nvSpPr>
          <p:cNvPr id="521" name="Google Shape;521;p18"/>
          <p:cNvSpPr txBox="1"/>
          <p:nvPr/>
        </p:nvSpPr>
        <p:spPr>
          <a:xfrm>
            <a:off x="2054333" y="3470530"/>
            <a:ext cx="2658534" cy="400110"/>
          </a:xfrm>
          <a:prstGeom prst="rect">
            <a:avLst/>
          </a:prstGeom>
          <a:noFill/>
          <a:ln>
            <a:noFill/>
          </a:ln>
        </p:spPr>
        <p:txBody>
          <a:bodyPr anchorCtr="0" anchor="t" bIns="45700" lIns="91425" spcFirstLastPara="1" rIns="91425" wrap="square" tIns="45700">
            <a:spAutoFit/>
          </a:bodyPr>
          <a:lstStyle/>
          <a:p>
            <a:pPr indent="0" lvl="0" marL="1076325" marR="0" rtl="0" algn="l">
              <a:spcBef>
                <a:spcPts val="0"/>
              </a:spcBef>
              <a:spcAft>
                <a:spcPts val="0"/>
              </a:spcAft>
              <a:buNone/>
            </a:pPr>
            <a:r>
              <a:rPr lang="en-GB" sz="2000">
                <a:solidFill>
                  <a:srgbClr val="000000"/>
                </a:solidFill>
                <a:latin typeface="Open Sans Light"/>
                <a:ea typeface="Open Sans Light"/>
                <a:cs typeface="Open Sans Light"/>
                <a:sym typeface="Open Sans Light"/>
              </a:rPr>
              <a:t>id</a:t>
            </a:r>
            <a:endParaRPr/>
          </a:p>
        </p:txBody>
      </p:sp>
      <p:sp>
        <p:nvSpPr>
          <p:cNvPr id="522" name="Google Shape;522;p18"/>
          <p:cNvSpPr txBox="1"/>
          <p:nvPr/>
        </p:nvSpPr>
        <p:spPr>
          <a:xfrm>
            <a:off x="2054333" y="3875032"/>
            <a:ext cx="2658534" cy="400110"/>
          </a:xfrm>
          <a:prstGeom prst="rect">
            <a:avLst/>
          </a:prstGeom>
          <a:noFill/>
          <a:ln>
            <a:noFill/>
          </a:ln>
        </p:spPr>
        <p:txBody>
          <a:bodyPr anchorCtr="0" anchor="t" bIns="45700" lIns="91425" spcFirstLastPara="1" rIns="91425" wrap="square" tIns="45700">
            <a:spAutoFit/>
          </a:bodyPr>
          <a:lstStyle/>
          <a:p>
            <a:pPr indent="0" lvl="0" marL="1076325" marR="0" rtl="0" algn="l">
              <a:spcBef>
                <a:spcPts val="0"/>
              </a:spcBef>
              <a:spcAft>
                <a:spcPts val="0"/>
              </a:spcAft>
              <a:buNone/>
            </a:pPr>
            <a:r>
              <a:rPr lang="en-GB" sz="2000">
                <a:solidFill>
                  <a:srgbClr val="000000"/>
                </a:solidFill>
                <a:latin typeface="Open Sans Light"/>
                <a:ea typeface="Open Sans Light"/>
                <a:cs typeface="Open Sans Light"/>
                <a:sym typeface="Open Sans Light"/>
              </a:rPr>
              <a:t>is</a:t>
            </a:r>
            <a:endParaRPr/>
          </a:p>
        </p:txBody>
      </p:sp>
      <p:sp>
        <p:nvSpPr>
          <p:cNvPr id="523" name="Google Shape;523;p18"/>
          <p:cNvSpPr txBox="1"/>
          <p:nvPr/>
        </p:nvSpPr>
        <p:spPr>
          <a:xfrm>
            <a:off x="2032000" y="4248223"/>
            <a:ext cx="2658534" cy="400110"/>
          </a:xfrm>
          <a:prstGeom prst="rect">
            <a:avLst/>
          </a:prstGeom>
          <a:noFill/>
          <a:ln>
            <a:noFill/>
          </a:ln>
        </p:spPr>
        <p:txBody>
          <a:bodyPr anchorCtr="0" anchor="t" bIns="45700" lIns="91425" spcFirstLastPara="1" rIns="91425" wrap="square" tIns="45700">
            <a:spAutoFit/>
          </a:bodyPr>
          <a:lstStyle/>
          <a:p>
            <a:pPr indent="0" lvl="0" marL="1076325" marR="0" rtl="0" algn="l">
              <a:spcBef>
                <a:spcPts val="0"/>
              </a:spcBef>
              <a:spcAft>
                <a:spcPts val="0"/>
              </a:spcAft>
              <a:buNone/>
            </a:pPr>
            <a:r>
              <a:rPr lang="en-GB" sz="2000">
                <a:solidFill>
                  <a:srgbClr val="000000"/>
                </a:solidFill>
                <a:latin typeface="Open Sans Light"/>
                <a:ea typeface="Open Sans Light"/>
                <a:cs typeface="Open Sans Light"/>
                <a:sym typeface="Open Sans Light"/>
              </a:rPr>
              <a:t>ic</a:t>
            </a:r>
            <a:endParaRPr sz="2000">
              <a:solidFill>
                <a:srgbClr val="000000"/>
              </a:solidFill>
              <a:latin typeface="Open Sans Light"/>
              <a:ea typeface="Open Sans Light"/>
              <a:cs typeface="Open Sans Light"/>
              <a:sym typeface="Open Sans Light"/>
            </a:endParaRPr>
          </a:p>
        </p:txBody>
      </p:sp>
      <p:sp>
        <p:nvSpPr>
          <p:cNvPr id="524" name="Google Shape;524;p18"/>
          <p:cNvSpPr txBox="1"/>
          <p:nvPr/>
        </p:nvSpPr>
        <p:spPr>
          <a:xfrm>
            <a:off x="2054333" y="4658092"/>
            <a:ext cx="2658534" cy="400110"/>
          </a:xfrm>
          <a:prstGeom prst="rect">
            <a:avLst/>
          </a:prstGeom>
          <a:noFill/>
          <a:ln>
            <a:noFill/>
          </a:ln>
        </p:spPr>
        <p:txBody>
          <a:bodyPr anchorCtr="0" anchor="t" bIns="45700" lIns="91425" spcFirstLastPara="1" rIns="91425" wrap="square" tIns="45700">
            <a:spAutoFit/>
          </a:bodyPr>
          <a:lstStyle/>
          <a:p>
            <a:pPr indent="0" lvl="0" marL="1076325" marR="0" rtl="0" algn="l">
              <a:spcBef>
                <a:spcPts val="0"/>
              </a:spcBef>
              <a:spcAft>
                <a:spcPts val="0"/>
              </a:spcAft>
              <a:buNone/>
            </a:pPr>
            <a:r>
              <a:rPr lang="en-GB" sz="2000">
                <a:solidFill>
                  <a:srgbClr val="000000"/>
                </a:solidFill>
                <a:latin typeface="Open Sans Light"/>
                <a:ea typeface="Open Sans Light"/>
                <a:cs typeface="Open Sans Light"/>
                <a:sym typeface="Open Sans Light"/>
              </a:rPr>
              <a:t>h</a:t>
            </a:r>
            <a:endParaRPr/>
          </a:p>
        </p:txBody>
      </p:sp>
      <p:sp>
        <p:nvSpPr>
          <p:cNvPr id="525" name="Google Shape;525;p18"/>
          <p:cNvSpPr txBox="1"/>
          <p:nvPr>
            <p:ph type="title"/>
          </p:nvPr>
        </p:nvSpPr>
        <p:spPr>
          <a:xfrm>
            <a:off x="858078" y="345247"/>
            <a:ext cx="9892748"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9.4 Modulating coefficients</a:t>
            </a:r>
            <a:endParaRPr/>
          </a:p>
        </p:txBody>
      </p:sp>
      <p:sp>
        <p:nvSpPr>
          <p:cNvPr id="526" name="Google Shape;526;p18"/>
          <p:cNvSpPr/>
          <p:nvPr/>
        </p:nvSpPr>
        <p:spPr>
          <a:xfrm>
            <a:off x="873962" y="1373108"/>
            <a:ext cx="8309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Subscripts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descr="Graphical user interface, text&#10;&#10;Description automatically generated" id="532" name="Google Shape;532;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33" name="Google Shape;533;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34" name="Google Shape;534;p19"/>
          <p:cNvSpPr txBox="1"/>
          <p:nvPr/>
        </p:nvSpPr>
        <p:spPr>
          <a:xfrm>
            <a:off x="6133632" y="1843560"/>
            <a:ext cx="4750039" cy="3452227"/>
          </a:xfrm>
          <a:prstGeom prst="rect">
            <a:avLst/>
          </a:prstGeom>
          <a:blipFill rotWithShape="1">
            <a:blip r:embed="rId4">
              <a:alphaModFix/>
            </a:blip>
            <a:stretch>
              <a:fillRect b="0" l="-1066" r="0" t="-72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35" name="Google Shape;535;p19"/>
          <p:cNvSpPr txBox="1"/>
          <p:nvPr/>
        </p:nvSpPr>
        <p:spPr>
          <a:xfrm>
            <a:off x="1100097" y="3321012"/>
            <a:ext cx="3075522" cy="1396793"/>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36" name="Google Shape;536;p19"/>
          <p:cNvSpPr txBox="1"/>
          <p:nvPr/>
        </p:nvSpPr>
        <p:spPr>
          <a:xfrm>
            <a:off x="1648741" y="4994063"/>
            <a:ext cx="1978234" cy="1001877"/>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37" name="Google Shape;537;p19"/>
          <p:cNvSpPr txBox="1"/>
          <p:nvPr/>
        </p:nvSpPr>
        <p:spPr>
          <a:xfrm>
            <a:off x="7228329" y="4858064"/>
            <a:ext cx="1968424" cy="1137876"/>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38" name="Google Shape;538;p19"/>
          <p:cNvSpPr txBox="1"/>
          <p:nvPr/>
        </p:nvSpPr>
        <p:spPr>
          <a:xfrm>
            <a:off x="2747722" y="2174088"/>
            <a:ext cx="638188" cy="1034707"/>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39" name="Google Shape;539;p19"/>
          <p:cNvSpPr txBox="1"/>
          <p:nvPr/>
        </p:nvSpPr>
        <p:spPr>
          <a:xfrm>
            <a:off x="1606352" y="2488087"/>
            <a:ext cx="1048684" cy="554383"/>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40" name="Google Shape;540;p19"/>
          <p:cNvSpPr/>
          <p:nvPr/>
        </p:nvSpPr>
        <p:spPr>
          <a:xfrm>
            <a:off x="887214" y="1387854"/>
            <a:ext cx="8309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Seasonal coefficients</a:t>
            </a:r>
            <a:endParaRPr/>
          </a:p>
        </p:txBody>
      </p:sp>
      <p:sp>
        <p:nvSpPr>
          <p:cNvPr id="541" name="Google Shape;541;p19"/>
          <p:cNvSpPr txBox="1"/>
          <p:nvPr/>
        </p:nvSpPr>
        <p:spPr>
          <a:xfrm>
            <a:off x="858078" y="345247"/>
            <a:ext cx="9892748"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9.4 Modulating coefficients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Graphical user interface, text&#10;&#10;Description automatically generated" id="121" name="Google Shape;121;p2"/>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22" name="Google Shape;122;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23" name="Google Shape;12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Open Sans"/>
                <a:ea typeface="Open Sans"/>
                <a:cs typeface="Open Sans"/>
                <a:sym typeface="Open Sans"/>
              </a:rPr>
              <a:t>Mini Lecture Learning Objective</a:t>
            </a:r>
            <a:endParaRPr sz="2800">
              <a:solidFill>
                <a:schemeClr val="lt1"/>
              </a:solidFill>
              <a:latin typeface="Open Sans"/>
              <a:ea typeface="Open Sans"/>
              <a:cs typeface="Open Sans"/>
              <a:sym typeface="Open Sans"/>
            </a:endParaRPr>
          </a:p>
        </p:txBody>
      </p:sp>
      <p:sp>
        <p:nvSpPr>
          <p:cNvPr id="124" name="Google Shape;124;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
        <p:nvSpPr>
          <p:cNvPr id="125" name="Google Shape;125;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sp>
        <p:nvSpPr>
          <p:cNvPr id="126" name="Google Shape;126;p2"/>
          <p:cNvSpPr txBox="1"/>
          <p:nvPr/>
        </p:nvSpPr>
        <p:spPr>
          <a:xfrm>
            <a:off x="887214" y="-2611"/>
            <a:ext cx="98823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lang="en-GB" sz="4400" u="none">
                <a:solidFill>
                  <a:schemeClr val="dk1"/>
                </a:solidFill>
                <a:latin typeface="Open Sans"/>
                <a:ea typeface="Open Sans"/>
                <a:cs typeface="Open Sans"/>
                <a:sym typeface="Open Sans"/>
              </a:rPr>
              <a:t>Intended Learning Outcomes (ILOs)</a:t>
            </a:r>
            <a:endParaRPr/>
          </a:p>
        </p:txBody>
      </p:sp>
      <p:sp>
        <p:nvSpPr>
          <p:cNvPr id="127" name="Google Shape;127;p2"/>
          <p:cNvSpPr txBox="1"/>
          <p:nvPr/>
        </p:nvSpPr>
        <p:spPr>
          <a:xfrm>
            <a:off x="887215" y="1366464"/>
            <a:ext cx="6839091" cy="462383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333333"/>
              </a:buClr>
              <a:buSzPts val="1600"/>
              <a:buFont typeface="Arial"/>
              <a:buNone/>
            </a:pPr>
            <a:r>
              <a:rPr b="1" lang="en-GB" sz="2000" u="none">
                <a:solidFill>
                  <a:srgbClr val="9CC2E5"/>
                </a:solidFill>
                <a:latin typeface="Open Sans"/>
                <a:ea typeface="Open Sans"/>
                <a:cs typeface="Open Sans"/>
                <a:sym typeface="Open Sans"/>
              </a:rPr>
              <a:t>This lecture has four intended learning outcomes:</a:t>
            </a:r>
            <a:endParaRPr b="1" sz="2000" u="none">
              <a:solidFill>
                <a:srgbClr val="9CC2E5"/>
              </a:solidFill>
              <a:latin typeface="Open Sans"/>
              <a:ea typeface="Open Sans"/>
              <a:cs typeface="Open Sans"/>
              <a:sym typeface="Open Sans"/>
            </a:endParaRPr>
          </a:p>
          <a:p>
            <a:pPr indent="-342900" lvl="0" marL="342900" marR="0" rtl="0" algn="l">
              <a:lnSpc>
                <a:spcPct val="110000"/>
              </a:lnSpc>
              <a:spcBef>
                <a:spcPts val="2200"/>
              </a:spcBef>
              <a:spcAft>
                <a:spcPts val="0"/>
              </a:spcAft>
              <a:buClr>
                <a:schemeClr val="dk1"/>
              </a:buClr>
              <a:buSzPts val="2000"/>
              <a:buFont typeface="Arial"/>
              <a:buChar char="•"/>
            </a:pPr>
            <a:r>
              <a:rPr b="0" lang="en-GB" sz="2000" u="none">
                <a:solidFill>
                  <a:schemeClr val="dk1"/>
                </a:solidFill>
                <a:latin typeface="Open Sans"/>
                <a:ea typeface="Open Sans"/>
                <a:cs typeface="Open Sans"/>
                <a:sym typeface="Open Sans"/>
              </a:rPr>
              <a:t>ILO1: explain the importance of matching electricity supply and hourly demand</a:t>
            </a:r>
            <a:endParaRPr b="0" sz="2000" u="none">
              <a:solidFill>
                <a:schemeClr val="dk1"/>
              </a:solidFill>
              <a:latin typeface="Open Sans"/>
              <a:ea typeface="Open Sans"/>
              <a:cs typeface="Open Sans"/>
              <a:sym typeface="Open Sans"/>
            </a:endParaRPr>
          </a:p>
          <a:p>
            <a:pPr indent="-342900" lvl="0" marL="342900" marR="0" rtl="0" algn="l">
              <a:lnSpc>
                <a:spcPct val="110000"/>
              </a:lnSpc>
              <a:spcBef>
                <a:spcPts val="1000"/>
              </a:spcBef>
              <a:spcAft>
                <a:spcPts val="0"/>
              </a:spcAft>
              <a:buClr>
                <a:schemeClr val="dk1"/>
              </a:buClr>
              <a:buSzPts val="2000"/>
              <a:buFont typeface="Arial"/>
              <a:buChar char="•"/>
            </a:pPr>
            <a:r>
              <a:rPr b="0" lang="en-GB" sz="2000" u="none">
                <a:solidFill>
                  <a:schemeClr val="dk1"/>
                </a:solidFill>
                <a:latin typeface="Open Sans"/>
                <a:ea typeface="Open Sans"/>
                <a:cs typeface="Open Sans"/>
                <a:sym typeface="Open Sans"/>
              </a:rPr>
              <a:t>ILO2: understand how MAED-EL can help with electric system expansion planning by predicting hourly electricity demand data</a:t>
            </a:r>
            <a:endParaRPr b="0" sz="2000" u="none">
              <a:solidFill>
                <a:schemeClr val="dk1"/>
              </a:solidFill>
              <a:latin typeface="Open Sans"/>
              <a:ea typeface="Open Sans"/>
              <a:cs typeface="Open Sans"/>
              <a:sym typeface="Open Sans"/>
            </a:endParaRPr>
          </a:p>
          <a:p>
            <a:pPr indent="-342900" lvl="0" marL="342900" marR="0" rtl="0" algn="l">
              <a:lnSpc>
                <a:spcPct val="110000"/>
              </a:lnSpc>
              <a:spcBef>
                <a:spcPts val="1000"/>
              </a:spcBef>
              <a:spcAft>
                <a:spcPts val="0"/>
              </a:spcAft>
              <a:buClr>
                <a:schemeClr val="dk1"/>
              </a:buClr>
              <a:buSzPts val="2000"/>
              <a:buFont typeface="Arial"/>
              <a:buChar char="•"/>
            </a:pPr>
            <a:r>
              <a:rPr b="0" lang="en-GB" sz="2000" u="none">
                <a:solidFill>
                  <a:schemeClr val="dk1"/>
                </a:solidFill>
                <a:latin typeface="Open Sans"/>
                <a:ea typeface="Open Sans"/>
                <a:cs typeface="Open Sans"/>
                <a:sym typeface="Open Sans"/>
              </a:rPr>
              <a:t>ILO3: account for MAED-D predicted growth trends in hourly demand data from a base year using the growth trend deflator</a:t>
            </a:r>
            <a:endParaRPr/>
          </a:p>
          <a:p>
            <a:pPr indent="-342900" lvl="0" marL="342900" marR="0" rtl="0" algn="l">
              <a:lnSpc>
                <a:spcPct val="110000"/>
              </a:lnSpc>
              <a:spcBef>
                <a:spcPts val="1000"/>
              </a:spcBef>
              <a:spcAft>
                <a:spcPts val="0"/>
              </a:spcAft>
              <a:buClr>
                <a:schemeClr val="dk1"/>
              </a:buClr>
              <a:buSzPts val="2000"/>
              <a:buFont typeface="Arial"/>
              <a:buChar char="•"/>
            </a:pPr>
            <a:r>
              <a:rPr b="0" lang="en-GB" sz="2000" u="none">
                <a:solidFill>
                  <a:schemeClr val="dk1"/>
                </a:solidFill>
                <a:latin typeface="Open Sans"/>
                <a:ea typeface="Open Sans"/>
                <a:cs typeface="Open Sans"/>
                <a:sym typeface="Open Sans"/>
              </a:rPr>
              <a:t>ILO4: calculate seasonal, daily, and hourly modulating coefficients using hourly demand data from a base year</a:t>
            </a:r>
            <a:endParaRPr b="0" sz="2000" u="none">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2000"/>
              <a:buFont typeface="Arial"/>
              <a:buNone/>
            </a:pPr>
            <a:r>
              <a:t/>
            </a:r>
            <a:endParaRPr b="0" sz="2000" u="none">
              <a:solidFill>
                <a:schemeClr val="dk1"/>
              </a:solidFill>
              <a:latin typeface="Open Sans"/>
              <a:ea typeface="Open Sans"/>
              <a:cs typeface="Open Sans"/>
              <a:sym typeface="Open Sans"/>
            </a:endParaRPr>
          </a:p>
        </p:txBody>
      </p:sp>
      <p:grpSp>
        <p:nvGrpSpPr>
          <p:cNvPr id="128" name="Google Shape;128;p2"/>
          <p:cNvGrpSpPr/>
          <p:nvPr/>
        </p:nvGrpSpPr>
        <p:grpSpPr>
          <a:xfrm>
            <a:off x="8138124" y="2039006"/>
            <a:ext cx="3359151" cy="3589341"/>
            <a:chOff x="5322277" y="1528650"/>
            <a:chExt cx="3214025" cy="2447800"/>
          </a:xfrm>
        </p:grpSpPr>
        <p:sp>
          <p:nvSpPr>
            <p:cNvPr id="129" name="Google Shape;129;p2"/>
            <p:cNvSpPr/>
            <p:nvPr/>
          </p:nvSpPr>
          <p:spPr>
            <a:xfrm>
              <a:off x="5322277" y="15286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lang="en-GB" sz="1600" u="none">
                  <a:solidFill>
                    <a:schemeClr val="dk1"/>
                  </a:solidFill>
                  <a:latin typeface="Open Sans"/>
                  <a:ea typeface="Open Sans"/>
                  <a:cs typeface="Open Sans"/>
                  <a:sym typeface="Open Sans"/>
                </a:rPr>
                <a:t>9.1. Electricity supply and demand</a:t>
              </a:r>
              <a:endParaRPr b="0" sz="1600" u="none">
                <a:solidFill>
                  <a:schemeClr val="dk1"/>
                </a:solidFill>
                <a:latin typeface="Open Sans"/>
                <a:ea typeface="Open Sans"/>
                <a:cs typeface="Open Sans"/>
                <a:sym typeface="Open Sans"/>
              </a:endParaRPr>
            </a:p>
          </p:txBody>
        </p:sp>
        <p:sp>
          <p:nvSpPr>
            <p:cNvPr id="130" name="Google Shape;130;p2"/>
            <p:cNvSpPr/>
            <p:nvPr/>
          </p:nvSpPr>
          <p:spPr>
            <a:xfrm>
              <a:off x="5322277" y="22123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lang="en-GB" sz="1600" u="none">
                  <a:solidFill>
                    <a:schemeClr val="dk1"/>
                  </a:solidFill>
                  <a:latin typeface="Open Sans"/>
                  <a:ea typeface="Open Sans"/>
                  <a:cs typeface="Open Sans"/>
                  <a:sym typeface="Open Sans"/>
                </a:rPr>
                <a:t>9.2. Purpose of MAED-EL</a:t>
              </a:r>
              <a:endParaRPr/>
            </a:p>
          </p:txBody>
        </p:sp>
        <p:sp>
          <p:nvSpPr>
            <p:cNvPr id="131" name="Google Shape;131;p2"/>
            <p:cNvSpPr/>
            <p:nvPr/>
          </p:nvSpPr>
          <p:spPr>
            <a:xfrm>
              <a:off x="5322277" y="2861138"/>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lang="en-GB" sz="1600" u="none">
                  <a:solidFill>
                    <a:schemeClr val="dk1"/>
                  </a:solidFill>
                  <a:latin typeface="Open Sans"/>
                  <a:ea typeface="Open Sans"/>
                  <a:cs typeface="Open Sans"/>
                  <a:sym typeface="Open Sans"/>
                </a:rPr>
                <a:t>9.3 Representing hourly demand</a:t>
              </a:r>
              <a:endParaRPr b="0" sz="1600" u="none">
                <a:solidFill>
                  <a:schemeClr val="dk1"/>
                </a:solidFill>
                <a:latin typeface="Open Sans"/>
                <a:ea typeface="Open Sans"/>
                <a:cs typeface="Open Sans"/>
                <a:sym typeface="Open Sans"/>
              </a:endParaRPr>
            </a:p>
          </p:txBody>
        </p:sp>
        <p:sp>
          <p:nvSpPr>
            <p:cNvPr id="132" name="Google Shape;132;p2"/>
            <p:cNvSpPr/>
            <p:nvPr/>
          </p:nvSpPr>
          <p:spPr>
            <a:xfrm>
              <a:off x="5322277" y="35099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lang="en-GB" sz="1600" u="none">
                  <a:solidFill>
                    <a:schemeClr val="dk1"/>
                  </a:solidFill>
                  <a:latin typeface="Open Sans"/>
                  <a:ea typeface="Open Sans"/>
                  <a:cs typeface="Open Sans"/>
                  <a:sym typeface="Open Sans"/>
                </a:rPr>
                <a:t>9.4. Time coefficients</a:t>
              </a:r>
              <a:endParaRPr b="0" sz="1600" u="none">
                <a:solidFill>
                  <a:schemeClr val="dk1"/>
                </a:solidFill>
                <a:latin typeface="Open Sans"/>
                <a:ea typeface="Open Sans"/>
                <a:cs typeface="Open Sans"/>
                <a:sym typeface="Open Sans"/>
              </a:endParaRPr>
            </a:p>
          </p:txBody>
        </p:sp>
        <p:cxnSp>
          <p:nvCxnSpPr>
            <p:cNvPr id="133" name="Google Shape;133;p2"/>
            <p:cNvCxnSpPr>
              <a:stCxn id="129" idx="2"/>
              <a:endCxn id="130" idx="0"/>
            </p:cNvCxnSpPr>
            <p:nvPr/>
          </p:nvCxnSpPr>
          <p:spPr>
            <a:xfrm>
              <a:off x="6929290" y="1995150"/>
              <a:ext cx="0" cy="217200"/>
            </a:xfrm>
            <a:prstGeom prst="straightConnector1">
              <a:avLst/>
            </a:prstGeom>
            <a:noFill/>
            <a:ln cap="flat" cmpd="sng" w="9525">
              <a:solidFill>
                <a:schemeClr val="dk2"/>
              </a:solidFill>
              <a:prstDash val="solid"/>
              <a:round/>
              <a:headEnd len="med" w="med" type="none"/>
              <a:tailEnd len="med" w="med" type="triangle"/>
            </a:ln>
          </p:spPr>
        </p:cxnSp>
        <p:cxnSp>
          <p:nvCxnSpPr>
            <p:cNvPr id="134" name="Google Shape;134;p2"/>
            <p:cNvCxnSpPr>
              <a:stCxn id="130" idx="2"/>
              <a:endCxn id="131" idx="0"/>
            </p:cNvCxnSpPr>
            <p:nvPr/>
          </p:nvCxnSpPr>
          <p:spPr>
            <a:xfrm>
              <a:off x="6929290" y="2678850"/>
              <a:ext cx="0" cy="182400"/>
            </a:xfrm>
            <a:prstGeom prst="straightConnector1">
              <a:avLst/>
            </a:prstGeom>
            <a:noFill/>
            <a:ln cap="flat" cmpd="sng" w="9525">
              <a:solidFill>
                <a:schemeClr val="dk2"/>
              </a:solidFill>
              <a:prstDash val="solid"/>
              <a:round/>
              <a:headEnd len="med" w="med" type="none"/>
              <a:tailEnd len="med" w="med" type="triangle"/>
            </a:ln>
          </p:spPr>
        </p:cxnSp>
        <p:cxnSp>
          <p:nvCxnSpPr>
            <p:cNvPr id="135" name="Google Shape;135;p2"/>
            <p:cNvCxnSpPr>
              <a:stCxn id="131" idx="2"/>
              <a:endCxn id="132" idx="0"/>
            </p:cNvCxnSpPr>
            <p:nvPr/>
          </p:nvCxnSpPr>
          <p:spPr>
            <a:xfrm>
              <a:off x="6929290" y="3327638"/>
              <a:ext cx="0" cy="182400"/>
            </a:xfrm>
            <a:prstGeom prst="straightConnector1">
              <a:avLst/>
            </a:prstGeom>
            <a:noFill/>
            <a:ln cap="flat" cmpd="sng" w="9525">
              <a:solidFill>
                <a:schemeClr val="dk2"/>
              </a:solidFill>
              <a:prstDash val="solid"/>
              <a:round/>
              <a:headEnd len="med" w="med" type="none"/>
              <a:tailEnd len="med" w="med" type="triangle"/>
            </a:ln>
          </p:spPr>
        </p:cxn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descr="Graphical user interface, text&#10;&#10;Description automatically generated" id="547" name="Google Shape;547;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48" name="Google Shape;548;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49" name="Google Shape;549;p20"/>
          <p:cNvSpPr txBox="1"/>
          <p:nvPr/>
        </p:nvSpPr>
        <p:spPr>
          <a:xfrm>
            <a:off x="872588" y="2823006"/>
            <a:ext cx="1508490" cy="55823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50" name="Google Shape;550;p20"/>
          <p:cNvSpPr txBox="1"/>
          <p:nvPr/>
        </p:nvSpPr>
        <p:spPr>
          <a:xfrm>
            <a:off x="6281368" y="1843560"/>
            <a:ext cx="4139952" cy="2382255"/>
          </a:xfrm>
          <a:prstGeom prst="rect">
            <a:avLst/>
          </a:prstGeom>
          <a:blipFill rotWithShape="1">
            <a:blip r:embed="rId5">
              <a:alphaModFix/>
            </a:blip>
            <a:stretch>
              <a:fillRect b="-3835" l="-1470" r="0" t="-102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51" name="Google Shape;551;p20"/>
          <p:cNvSpPr txBox="1"/>
          <p:nvPr/>
        </p:nvSpPr>
        <p:spPr>
          <a:xfrm>
            <a:off x="792402" y="3861292"/>
            <a:ext cx="1565685" cy="564706"/>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52" name="Google Shape;552;p20"/>
          <p:cNvSpPr txBox="1"/>
          <p:nvPr/>
        </p:nvSpPr>
        <p:spPr>
          <a:xfrm>
            <a:off x="7032183" y="4794526"/>
            <a:ext cx="2638322" cy="1137876"/>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53" name="Google Shape;553;p20"/>
          <p:cNvSpPr txBox="1"/>
          <p:nvPr/>
        </p:nvSpPr>
        <p:spPr>
          <a:xfrm>
            <a:off x="2558900" y="2609131"/>
            <a:ext cx="597921" cy="897425"/>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54" name="Google Shape;554;p20"/>
          <p:cNvSpPr txBox="1"/>
          <p:nvPr/>
        </p:nvSpPr>
        <p:spPr>
          <a:xfrm>
            <a:off x="2558900" y="3655603"/>
            <a:ext cx="1534217" cy="1040157"/>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55" name="Google Shape;555;p20"/>
          <p:cNvSpPr/>
          <p:nvPr/>
        </p:nvSpPr>
        <p:spPr>
          <a:xfrm>
            <a:off x="894685" y="1365442"/>
            <a:ext cx="8309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Daily coefficients</a:t>
            </a:r>
            <a:endParaRPr/>
          </a:p>
        </p:txBody>
      </p:sp>
      <p:sp>
        <p:nvSpPr>
          <p:cNvPr id="556" name="Google Shape;556;p20"/>
          <p:cNvSpPr txBox="1"/>
          <p:nvPr/>
        </p:nvSpPr>
        <p:spPr>
          <a:xfrm>
            <a:off x="858078" y="345247"/>
            <a:ext cx="9892748"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9.4 Modulating coefficients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descr="Graphical user interface, text&#10;&#10;Description automatically generated" id="562" name="Google Shape;562;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63" name="Google Shape;563;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64" name="Google Shape;564;p21"/>
          <p:cNvSpPr txBox="1"/>
          <p:nvPr/>
        </p:nvSpPr>
        <p:spPr>
          <a:xfrm>
            <a:off x="887214" y="2406931"/>
            <a:ext cx="3176675" cy="56470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65" name="Google Shape;565;p21"/>
          <p:cNvSpPr txBox="1"/>
          <p:nvPr/>
        </p:nvSpPr>
        <p:spPr>
          <a:xfrm>
            <a:off x="6319768" y="2168849"/>
            <a:ext cx="5051294" cy="1968552"/>
          </a:xfrm>
          <a:prstGeom prst="rect">
            <a:avLst/>
          </a:prstGeom>
          <a:blipFill rotWithShape="1">
            <a:blip r:embed="rId5">
              <a:alphaModFix/>
            </a:blip>
            <a:stretch>
              <a:fillRect b="-4642" l="-1328" r="0" t="-154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66" name="Google Shape;566;p21"/>
          <p:cNvSpPr txBox="1"/>
          <p:nvPr/>
        </p:nvSpPr>
        <p:spPr>
          <a:xfrm>
            <a:off x="7490674" y="4615562"/>
            <a:ext cx="3096344" cy="1137876"/>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67" name="Google Shape;567;p21"/>
          <p:cNvSpPr txBox="1"/>
          <p:nvPr/>
        </p:nvSpPr>
        <p:spPr>
          <a:xfrm>
            <a:off x="3061523" y="2163273"/>
            <a:ext cx="3248683" cy="137916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68" name="Google Shape;568;p21"/>
          <p:cNvSpPr/>
          <p:nvPr/>
        </p:nvSpPr>
        <p:spPr>
          <a:xfrm>
            <a:off x="887214" y="1353230"/>
            <a:ext cx="8309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Hourly coefficients</a:t>
            </a:r>
            <a:endParaRPr/>
          </a:p>
        </p:txBody>
      </p:sp>
      <p:sp>
        <p:nvSpPr>
          <p:cNvPr id="569" name="Google Shape;569;p21"/>
          <p:cNvSpPr txBox="1"/>
          <p:nvPr/>
        </p:nvSpPr>
        <p:spPr>
          <a:xfrm>
            <a:off x="858078" y="345247"/>
            <a:ext cx="9892748"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9.4 Modulating coefficients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descr="Graphical user interface, text&#10;&#10;Description automatically generated" id="575" name="Google Shape;575;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76" name="Google Shape;576;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577" name="Google Shape;577;p22"/>
          <p:cNvGrpSpPr/>
          <p:nvPr/>
        </p:nvGrpSpPr>
        <p:grpSpPr>
          <a:xfrm>
            <a:off x="1947131" y="5508214"/>
            <a:ext cx="6857732" cy="725157"/>
            <a:chOff x="672774" y="5216783"/>
            <a:chExt cx="7950851" cy="1015348"/>
          </a:xfrm>
        </p:grpSpPr>
        <p:sp>
          <p:nvSpPr>
            <p:cNvPr id="578" name="Google Shape;578;p22"/>
            <p:cNvSpPr txBox="1"/>
            <p:nvPr/>
          </p:nvSpPr>
          <p:spPr>
            <a:xfrm>
              <a:off x="3962400" y="5715001"/>
              <a:ext cx="3886200" cy="5171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Result: Hourly load</a:t>
              </a:r>
              <a:endParaRPr/>
            </a:p>
          </p:txBody>
        </p:sp>
        <p:cxnSp>
          <p:nvCxnSpPr>
            <p:cNvPr id="579" name="Google Shape;579;p22"/>
            <p:cNvCxnSpPr/>
            <p:nvPr/>
          </p:nvCxnSpPr>
          <p:spPr>
            <a:xfrm>
              <a:off x="672774" y="6139002"/>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580" name="Google Shape;580;p22"/>
            <p:cNvCxnSpPr/>
            <p:nvPr/>
          </p:nvCxnSpPr>
          <p:spPr>
            <a:xfrm flipH="1" rot="10800000">
              <a:off x="672774" y="5414401"/>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581" name="Google Shape;581;p22"/>
            <p:cNvCxnSpPr/>
            <p:nvPr/>
          </p:nvCxnSpPr>
          <p:spPr>
            <a:xfrm>
              <a:off x="672774" y="5612020"/>
              <a:ext cx="7877908" cy="1372"/>
            </a:xfrm>
            <a:prstGeom prst="straightConnector1">
              <a:avLst/>
            </a:prstGeom>
            <a:noFill/>
            <a:ln cap="flat" cmpd="sng" w="9525">
              <a:solidFill>
                <a:schemeClr val="dk1"/>
              </a:solidFill>
              <a:prstDash val="dot"/>
              <a:round/>
              <a:headEnd len="med" w="med" type="none"/>
              <a:tailEnd len="med" w="med" type="none"/>
            </a:ln>
          </p:spPr>
        </p:cxnSp>
        <p:sp>
          <p:nvSpPr>
            <p:cNvPr id="582" name="Google Shape;582;p22"/>
            <p:cNvSpPr/>
            <p:nvPr/>
          </p:nvSpPr>
          <p:spPr>
            <a:xfrm>
              <a:off x="672774" y="5216783"/>
              <a:ext cx="2704991" cy="724600"/>
            </a:xfrm>
            <a:custGeom>
              <a:rect b="b" l="l" r="r" t="t"/>
              <a:pathLst>
                <a:path extrusionOk="0" h="902" w="3690">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Open Sans"/>
                <a:ea typeface="Open Sans"/>
                <a:cs typeface="Open Sans"/>
                <a:sym typeface="Open Sans"/>
              </a:endParaRPr>
            </a:p>
          </p:txBody>
        </p:sp>
      </p:grpSp>
      <p:grpSp>
        <p:nvGrpSpPr>
          <p:cNvPr id="583" name="Google Shape;583;p22"/>
          <p:cNvGrpSpPr/>
          <p:nvPr/>
        </p:nvGrpSpPr>
        <p:grpSpPr>
          <a:xfrm>
            <a:off x="2008640" y="2430625"/>
            <a:ext cx="6828382" cy="592290"/>
            <a:chOff x="599831" y="4360437"/>
            <a:chExt cx="7950851" cy="725973"/>
          </a:xfrm>
        </p:grpSpPr>
        <p:sp>
          <p:nvSpPr>
            <p:cNvPr id="584" name="Google Shape;584;p22"/>
            <p:cNvSpPr txBox="1"/>
            <p:nvPr/>
          </p:nvSpPr>
          <p:spPr>
            <a:xfrm>
              <a:off x="3962399" y="4624703"/>
              <a:ext cx="3918368" cy="4526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Growth trend</a:t>
              </a:r>
              <a:endParaRPr/>
            </a:p>
          </p:txBody>
        </p:sp>
        <p:cxnSp>
          <p:nvCxnSpPr>
            <p:cNvPr id="585" name="Google Shape;585;p22"/>
            <p:cNvCxnSpPr/>
            <p:nvPr/>
          </p:nvCxnSpPr>
          <p:spPr>
            <a:xfrm>
              <a:off x="599831" y="5085038"/>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586" name="Google Shape;586;p22"/>
            <p:cNvCxnSpPr/>
            <p:nvPr/>
          </p:nvCxnSpPr>
          <p:spPr>
            <a:xfrm flipH="1" rot="10800000">
              <a:off x="599831" y="4360437"/>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587" name="Google Shape;587;p22"/>
            <p:cNvCxnSpPr/>
            <p:nvPr/>
          </p:nvCxnSpPr>
          <p:spPr>
            <a:xfrm>
              <a:off x="599831" y="4689801"/>
              <a:ext cx="7877908" cy="1372"/>
            </a:xfrm>
            <a:prstGeom prst="straightConnector1">
              <a:avLst/>
            </a:prstGeom>
            <a:noFill/>
            <a:ln cap="flat" cmpd="sng" w="9525">
              <a:solidFill>
                <a:schemeClr val="dk1"/>
              </a:solidFill>
              <a:prstDash val="dot"/>
              <a:round/>
              <a:headEnd len="med" w="med" type="none"/>
              <a:tailEnd len="med" w="med" type="none"/>
            </a:ln>
          </p:spPr>
        </p:cxnSp>
        <p:cxnSp>
          <p:nvCxnSpPr>
            <p:cNvPr id="588" name="Google Shape;588;p22"/>
            <p:cNvCxnSpPr/>
            <p:nvPr/>
          </p:nvCxnSpPr>
          <p:spPr>
            <a:xfrm flipH="1" rot="10800000">
              <a:off x="599831" y="4558056"/>
              <a:ext cx="7950851" cy="263491"/>
            </a:xfrm>
            <a:prstGeom prst="straightConnector1">
              <a:avLst/>
            </a:prstGeom>
            <a:noFill/>
            <a:ln cap="flat" cmpd="sng" w="9525">
              <a:solidFill>
                <a:schemeClr val="dk1"/>
              </a:solidFill>
              <a:prstDash val="solid"/>
              <a:round/>
              <a:headEnd len="med" w="med" type="none"/>
              <a:tailEnd len="med" w="med" type="none"/>
            </a:ln>
          </p:spPr>
        </p:cxnSp>
        <p:cxnSp>
          <p:nvCxnSpPr>
            <p:cNvPr id="589" name="Google Shape;589;p22"/>
            <p:cNvCxnSpPr/>
            <p:nvPr/>
          </p:nvCxnSpPr>
          <p:spPr>
            <a:xfrm>
              <a:off x="2277533" y="5085038"/>
              <a:ext cx="72944" cy="1372"/>
            </a:xfrm>
            <a:prstGeom prst="straightConnector1">
              <a:avLst/>
            </a:prstGeom>
            <a:noFill/>
            <a:ln cap="flat" cmpd="sng" w="9525">
              <a:solidFill>
                <a:schemeClr val="dk1"/>
              </a:solidFill>
              <a:prstDash val="solid"/>
              <a:round/>
              <a:headEnd len="med" w="med" type="none"/>
              <a:tailEnd len="med" w="med" type="none"/>
            </a:ln>
          </p:spPr>
        </p:cxnSp>
      </p:grpSp>
      <p:grpSp>
        <p:nvGrpSpPr>
          <p:cNvPr id="590" name="Google Shape;590;p22"/>
          <p:cNvGrpSpPr/>
          <p:nvPr/>
        </p:nvGrpSpPr>
        <p:grpSpPr>
          <a:xfrm>
            <a:off x="1976481" y="4776933"/>
            <a:ext cx="6828382" cy="646032"/>
            <a:chOff x="599831" y="3504092"/>
            <a:chExt cx="7950851" cy="791845"/>
          </a:xfrm>
        </p:grpSpPr>
        <p:sp>
          <p:nvSpPr>
            <p:cNvPr id="591" name="Google Shape;591;p22"/>
            <p:cNvSpPr txBox="1"/>
            <p:nvPr/>
          </p:nvSpPr>
          <p:spPr>
            <a:xfrm>
              <a:off x="3962400" y="3810000"/>
              <a:ext cx="3886200" cy="4526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Daily variations by hour</a:t>
              </a:r>
              <a:endParaRPr/>
            </a:p>
          </p:txBody>
        </p:sp>
        <p:cxnSp>
          <p:nvCxnSpPr>
            <p:cNvPr id="592" name="Google Shape;592;p22"/>
            <p:cNvCxnSpPr/>
            <p:nvPr/>
          </p:nvCxnSpPr>
          <p:spPr>
            <a:xfrm>
              <a:off x="599831" y="4294565"/>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593" name="Google Shape;593;p22"/>
            <p:cNvCxnSpPr/>
            <p:nvPr/>
          </p:nvCxnSpPr>
          <p:spPr>
            <a:xfrm flipH="1" rot="10800000">
              <a:off x="599831" y="3569964"/>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594" name="Google Shape;594;p22"/>
            <p:cNvCxnSpPr/>
            <p:nvPr/>
          </p:nvCxnSpPr>
          <p:spPr>
            <a:xfrm>
              <a:off x="599831" y="3899328"/>
              <a:ext cx="7877908" cy="1372"/>
            </a:xfrm>
            <a:prstGeom prst="straightConnector1">
              <a:avLst/>
            </a:prstGeom>
            <a:noFill/>
            <a:ln cap="flat" cmpd="sng" w="9525">
              <a:solidFill>
                <a:schemeClr val="dk1"/>
              </a:solidFill>
              <a:prstDash val="dot"/>
              <a:round/>
              <a:headEnd len="med" w="med" type="none"/>
              <a:tailEnd len="med" w="med" type="none"/>
            </a:ln>
          </p:spPr>
        </p:cxnSp>
        <p:cxnSp>
          <p:nvCxnSpPr>
            <p:cNvPr id="595" name="Google Shape;595;p22"/>
            <p:cNvCxnSpPr/>
            <p:nvPr/>
          </p:nvCxnSpPr>
          <p:spPr>
            <a:xfrm flipH="1" rot="10800000">
              <a:off x="672774"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596" name="Google Shape;596;p22"/>
            <p:cNvCxnSpPr/>
            <p:nvPr/>
          </p:nvCxnSpPr>
          <p:spPr>
            <a:xfrm flipH="1" rot="10800000">
              <a:off x="745718"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597" name="Google Shape;597;p22"/>
            <p:cNvCxnSpPr/>
            <p:nvPr/>
          </p:nvCxnSpPr>
          <p:spPr>
            <a:xfrm flipH="1" rot="10800000">
              <a:off x="818662"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598" name="Google Shape;598;p22"/>
            <p:cNvCxnSpPr/>
            <p:nvPr/>
          </p:nvCxnSpPr>
          <p:spPr>
            <a:xfrm flipH="1" rot="10800000">
              <a:off x="891605"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599" name="Google Shape;599;p22"/>
            <p:cNvCxnSpPr/>
            <p:nvPr/>
          </p:nvCxnSpPr>
          <p:spPr>
            <a:xfrm flipH="1" rot="10800000">
              <a:off x="1037492"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00" name="Google Shape;600;p22"/>
            <p:cNvCxnSpPr/>
            <p:nvPr/>
          </p:nvCxnSpPr>
          <p:spPr>
            <a:xfrm flipH="1" rot="10800000">
              <a:off x="964549"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01" name="Google Shape;601;p22"/>
            <p:cNvCxnSpPr/>
            <p:nvPr/>
          </p:nvCxnSpPr>
          <p:spPr>
            <a:xfrm flipH="1" rot="10800000">
              <a:off x="1183379"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02" name="Google Shape;602;p22"/>
            <p:cNvCxnSpPr/>
            <p:nvPr/>
          </p:nvCxnSpPr>
          <p:spPr>
            <a:xfrm flipH="1" rot="10800000">
              <a:off x="1329267" y="3569964"/>
              <a:ext cx="1520" cy="724600"/>
            </a:xfrm>
            <a:prstGeom prst="straightConnector1">
              <a:avLst/>
            </a:prstGeom>
            <a:noFill/>
            <a:ln cap="rnd" cmpd="sng" w="9525">
              <a:solidFill>
                <a:schemeClr val="dk1"/>
              </a:solidFill>
              <a:prstDash val="dot"/>
              <a:round/>
              <a:headEnd len="med" w="med" type="none"/>
              <a:tailEnd len="med" w="med" type="none"/>
            </a:ln>
          </p:spPr>
        </p:cxnSp>
        <p:cxnSp>
          <p:nvCxnSpPr>
            <p:cNvPr id="603" name="Google Shape;603;p22"/>
            <p:cNvCxnSpPr/>
            <p:nvPr/>
          </p:nvCxnSpPr>
          <p:spPr>
            <a:xfrm flipH="1" rot="10800000">
              <a:off x="1475154"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04" name="Google Shape;604;p22"/>
            <p:cNvCxnSpPr/>
            <p:nvPr/>
          </p:nvCxnSpPr>
          <p:spPr>
            <a:xfrm flipH="1" rot="10800000">
              <a:off x="1621041"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05" name="Google Shape;605;p22"/>
            <p:cNvCxnSpPr/>
            <p:nvPr/>
          </p:nvCxnSpPr>
          <p:spPr>
            <a:xfrm flipH="1" rot="10800000">
              <a:off x="1766928"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06" name="Google Shape;606;p22"/>
            <p:cNvCxnSpPr/>
            <p:nvPr/>
          </p:nvCxnSpPr>
          <p:spPr>
            <a:xfrm flipH="1" rot="10800000">
              <a:off x="1839872" y="3504092"/>
              <a:ext cx="1520" cy="790473"/>
            </a:xfrm>
            <a:prstGeom prst="straightConnector1">
              <a:avLst/>
            </a:prstGeom>
            <a:noFill/>
            <a:ln cap="rnd" cmpd="sng" w="9525">
              <a:solidFill>
                <a:schemeClr val="dk1"/>
              </a:solidFill>
              <a:prstDash val="dot"/>
              <a:round/>
              <a:headEnd len="med" w="med" type="none"/>
              <a:tailEnd len="med" w="med" type="none"/>
            </a:ln>
          </p:spPr>
        </p:cxnSp>
        <p:cxnSp>
          <p:nvCxnSpPr>
            <p:cNvPr id="607" name="Google Shape;607;p22"/>
            <p:cNvCxnSpPr/>
            <p:nvPr/>
          </p:nvCxnSpPr>
          <p:spPr>
            <a:xfrm flipH="1" rot="10800000">
              <a:off x="1693985"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08" name="Google Shape;608;p22"/>
            <p:cNvCxnSpPr/>
            <p:nvPr/>
          </p:nvCxnSpPr>
          <p:spPr>
            <a:xfrm flipH="1" rot="10800000">
              <a:off x="1548097"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09" name="Google Shape;609;p22"/>
            <p:cNvCxnSpPr/>
            <p:nvPr/>
          </p:nvCxnSpPr>
          <p:spPr>
            <a:xfrm flipH="1" rot="10800000">
              <a:off x="1402210" y="3569964"/>
              <a:ext cx="1520" cy="724600"/>
            </a:xfrm>
            <a:prstGeom prst="straightConnector1">
              <a:avLst/>
            </a:prstGeom>
            <a:noFill/>
            <a:ln cap="rnd" cmpd="sng" w="9525">
              <a:solidFill>
                <a:schemeClr val="dk1"/>
              </a:solidFill>
              <a:prstDash val="dot"/>
              <a:round/>
              <a:headEnd len="med" w="med" type="none"/>
              <a:tailEnd len="med" w="med" type="none"/>
            </a:ln>
          </p:spPr>
        </p:cxnSp>
        <p:cxnSp>
          <p:nvCxnSpPr>
            <p:cNvPr id="610" name="Google Shape;610;p22"/>
            <p:cNvCxnSpPr/>
            <p:nvPr/>
          </p:nvCxnSpPr>
          <p:spPr>
            <a:xfrm flipH="1" rot="10800000">
              <a:off x="1256323"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11" name="Google Shape;611;p22"/>
            <p:cNvCxnSpPr/>
            <p:nvPr/>
          </p:nvCxnSpPr>
          <p:spPr>
            <a:xfrm flipH="1" rot="10800000">
              <a:off x="1110436"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12" name="Google Shape;612;p22"/>
            <p:cNvCxnSpPr/>
            <p:nvPr/>
          </p:nvCxnSpPr>
          <p:spPr>
            <a:xfrm flipH="1" rot="10800000">
              <a:off x="1912815" y="3504092"/>
              <a:ext cx="1520" cy="790473"/>
            </a:xfrm>
            <a:prstGeom prst="straightConnector1">
              <a:avLst/>
            </a:prstGeom>
            <a:noFill/>
            <a:ln cap="rnd" cmpd="sng" w="9525">
              <a:solidFill>
                <a:schemeClr val="dk1"/>
              </a:solidFill>
              <a:prstDash val="dot"/>
              <a:round/>
              <a:headEnd len="med" w="med" type="none"/>
              <a:tailEnd len="med" w="med" type="none"/>
            </a:ln>
          </p:spPr>
        </p:cxnSp>
        <p:cxnSp>
          <p:nvCxnSpPr>
            <p:cNvPr id="613" name="Google Shape;613;p22"/>
            <p:cNvCxnSpPr/>
            <p:nvPr/>
          </p:nvCxnSpPr>
          <p:spPr>
            <a:xfrm flipH="1" rot="10800000">
              <a:off x="1985759"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14" name="Google Shape;614;p22"/>
            <p:cNvCxnSpPr/>
            <p:nvPr/>
          </p:nvCxnSpPr>
          <p:spPr>
            <a:xfrm flipH="1" rot="10800000">
              <a:off x="2131646"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15" name="Google Shape;615;p22"/>
            <p:cNvCxnSpPr/>
            <p:nvPr/>
          </p:nvCxnSpPr>
          <p:spPr>
            <a:xfrm flipH="1" rot="10800000">
              <a:off x="2058703"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16" name="Google Shape;616;p22"/>
            <p:cNvCxnSpPr/>
            <p:nvPr/>
          </p:nvCxnSpPr>
          <p:spPr>
            <a:xfrm flipH="1" rot="10800000">
              <a:off x="2204590"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17" name="Google Shape;617;p22"/>
            <p:cNvCxnSpPr/>
            <p:nvPr/>
          </p:nvCxnSpPr>
          <p:spPr>
            <a:xfrm flipH="1" rot="10800000">
              <a:off x="2277533"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18" name="Google Shape;618;p22"/>
            <p:cNvCxnSpPr/>
            <p:nvPr/>
          </p:nvCxnSpPr>
          <p:spPr>
            <a:xfrm flipH="1" rot="10800000">
              <a:off x="2350477" y="3635837"/>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19" name="Google Shape;619;p22"/>
            <p:cNvCxnSpPr/>
            <p:nvPr/>
          </p:nvCxnSpPr>
          <p:spPr>
            <a:xfrm>
              <a:off x="599831" y="4096946"/>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20" name="Google Shape;620;p22"/>
            <p:cNvCxnSpPr/>
            <p:nvPr/>
          </p:nvCxnSpPr>
          <p:spPr>
            <a:xfrm>
              <a:off x="672774" y="4096946"/>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21" name="Google Shape;621;p22"/>
            <p:cNvCxnSpPr/>
            <p:nvPr/>
          </p:nvCxnSpPr>
          <p:spPr>
            <a:xfrm>
              <a:off x="891605" y="4294565"/>
              <a:ext cx="72944" cy="1372"/>
            </a:xfrm>
            <a:prstGeom prst="straightConnector1">
              <a:avLst/>
            </a:prstGeom>
            <a:noFill/>
            <a:ln cap="flat" cmpd="sng" w="9525">
              <a:solidFill>
                <a:schemeClr val="dk1"/>
              </a:solidFill>
              <a:prstDash val="solid"/>
              <a:round/>
              <a:headEnd len="med" w="med" type="none"/>
              <a:tailEnd len="med" w="med" type="none"/>
            </a:ln>
          </p:spPr>
        </p:cxnSp>
        <p:cxnSp>
          <p:nvCxnSpPr>
            <p:cNvPr id="622" name="Google Shape;622;p22"/>
            <p:cNvCxnSpPr/>
            <p:nvPr/>
          </p:nvCxnSpPr>
          <p:spPr>
            <a:xfrm>
              <a:off x="745718" y="4031074"/>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23" name="Google Shape;623;p22"/>
            <p:cNvCxnSpPr/>
            <p:nvPr/>
          </p:nvCxnSpPr>
          <p:spPr>
            <a:xfrm>
              <a:off x="818662" y="4031074"/>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24" name="Google Shape;624;p22"/>
            <p:cNvCxnSpPr/>
            <p:nvPr/>
          </p:nvCxnSpPr>
          <p:spPr>
            <a:xfrm>
              <a:off x="891605" y="3965201"/>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25" name="Google Shape;625;p22"/>
            <p:cNvCxnSpPr/>
            <p:nvPr/>
          </p:nvCxnSpPr>
          <p:spPr>
            <a:xfrm>
              <a:off x="964549" y="3899328"/>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26" name="Google Shape;626;p22"/>
            <p:cNvCxnSpPr/>
            <p:nvPr/>
          </p:nvCxnSpPr>
          <p:spPr>
            <a:xfrm>
              <a:off x="1037492" y="3833455"/>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27" name="Google Shape;627;p22"/>
            <p:cNvCxnSpPr/>
            <p:nvPr/>
          </p:nvCxnSpPr>
          <p:spPr>
            <a:xfrm>
              <a:off x="1110436" y="3767583"/>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28" name="Google Shape;628;p22"/>
            <p:cNvCxnSpPr/>
            <p:nvPr/>
          </p:nvCxnSpPr>
          <p:spPr>
            <a:xfrm>
              <a:off x="1402210" y="4294565"/>
              <a:ext cx="72944" cy="1372"/>
            </a:xfrm>
            <a:prstGeom prst="straightConnector1">
              <a:avLst/>
            </a:prstGeom>
            <a:noFill/>
            <a:ln cap="flat" cmpd="sng" w="9525">
              <a:solidFill>
                <a:schemeClr val="dk1"/>
              </a:solidFill>
              <a:prstDash val="solid"/>
              <a:round/>
              <a:headEnd len="med" w="med" type="none"/>
              <a:tailEnd len="med" w="med" type="none"/>
            </a:ln>
          </p:spPr>
        </p:cxnSp>
        <p:cxnSp>
          <p:nvCxnSpPr>
            <p:cNvPr id="629" name="Google Shape;629;p22"/>
            <p:cNvCxnSpPr/>
            <p:nvPr/>
          </p:nvCxnSpPr>
          <p:spPr>
            <a:xfrm>
              <a:off x="1183379" y="3701710"/>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30" name="Google Shape;630;p22"/>
            <p:cNvCxnSpPr/>
            <p:nvPr/>
          </p:nvCxnSpPr>
          <p:spPr>
            <a:xfrm>
              <a:off x="1256323" y="3635837"/>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31" name="Google Shape;631;p22"/>
            <p:cNvCxnSpPr/>
            <p:nvPr/>
          </p:nvCxnSpPr>
          <p:spPr>
            <a:xfrm>
              <a:off x="1329267" y="3569964"/>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32" name="Google Shape;632;p22"/>
            <p:cNvCxnSpPr/>
            <p:nvPr/>
          </p:nvCxnSpPr>
          <p:spPr>
            <a:xfrm>
              <a:off x="1402210" y="3635837"/>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33" name="Google Shape;633;p22"/>
            <p:cNvCxnSpPr/>
            <p:nvPr/>
          </p:nvCxnSpPr>
          <p:spPr>
            <a:xfrm>
              <a:off x="1475154" y="3701710"/>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34" name="Google Shape;634;p22"/>
            <p:cNvCxnSpPr/>
            <p:nvPr/>
          </p:nvCxnSpPr>
          <p:spPr>
            <a:xfrm>
              <a:off x="1548097" y="3767583"/>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35" name="Google Shape;635;p22"/>
            <p:cNvCxnSpPr/>
            <p:nvPr/>
          </p:nvCxnSpPr>
          <p:spPr>
            <a:xfrm>
              <a:off x="1693985" y="3767583"/>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36" name="Google Shape;636;p22"/>
            <p:cNvCxnSpPr/>
            <p:nvPr/>
          </p:nvCxnSpPr>
          <p:spPr>
            <a:xfrm>
              <a:off x="1621041" y="3833455"/>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37" name="Google Shape;637;p22"/>
            <p:cNvCxnSpPr/>
            <p:nvPr/>
          </p:nvCxnSpPr>
          <p:spPr>
            <a:xfrm>
              <a:off x="1766928" y="3701710"/>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38" name="Google Shape;638;p22"/>
            <p:cNvCxnSpPr/>
            <p:nvPr/>
          </p:nvCxnSpPr>
          <p:spPr>
            <a:xfrm>
              <a:off x="2131646" y="4294565"/>
              <a:ext cx="72944" cy="1372"/>
            </a:xfrm>
            <a:prstGeom prst="straightConnector1">
              <a:avLst/>
            </a:prstGeom>
            <a:noFill/>
            <a:ln cap="flat" cmpd="sng" w="9525">
              <a:solidFill>
                <a:schemeClr val="dk1"/>
              </a:solidFill>
              <a:prstDash val="solid"/>
              <a:round/>
              <a:headEnd len="med" w="med" type="none"/>
              <a:tailEnd len="med" w="med" type="none"/>
            </a:ln>
          </p:spPr>
        </p:cxnSp>
        <p:cxnSp>
          <p:nvCxnSpPr>
            <p:cNvPr id="639" name="Google Shape;639;p22"/>
            <p:cNvCxnSpPr/>
            <p:nvPr/>
          </p:nvCxnSpPr>
          <p:spPr>
            <a:xfrm>
              <a:off x="1839872" y="3504092"/>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40" name="Google Shape;640;p22"/>
            <p:cNvCxnSpPr/>
            <p:nvPr/>
          </p:nvCxnSpPr>
          <p:spPr>
            <a:xfrm>
              <a:off x="1912815" y="3635837"/>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41" name="Google Shape;641;p22"/>
            <p:cNvCxnSpPr/>
            <p:nvPr/>
          </p:nvCxnSpPr>
          <p:spPr>
            <a:xfrm>
              <a:off x="1985759" y="3701710"/>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42" name="Google Shape;642;p22"/>
            <p:cNvCxnSpPr/>
            <p:nvPr/>
          </p:nvCxnSpPr>
          <p:spPr>
            <a:xfrm>
              <a:off x="2058703" y="3833455"/>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43" name="Google Shape;643;p22"/>
            <p:cNvCxnSpPr/>
            <p:nvPr/>
          </p:nvCxnSpPr>
          <p:spPr>
            <a:xfrm>
              <a:off x="2131646" y="3965201"/>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44" name="Google Shape;644;p22"/>
            <p:cNvCxnSpPr/>
            <p:nvPr/>
          </p:nvCxnSpPr>
          <p:spPr>
            <a:xfrm>
              <a:off x="2277533" y="4096946"/>
              <a:ext cx="72944" cy="1372"/>
            </a:xfrm>
            <a:prstGeom prst="straightConnector1">
              <a:avLst/>
            </a:prstGeom>
            <a:noFill/>
            <a:ln cap="flat" cmpd="sng" w="28575">
              <a:solidFill>
                <a:schemeClr val="dk1"/>
              </a:solidFill>
              <a:prstDash val="solid"/>
              <a:round/>
              <a:headEnd len="med" w="med" type="none"/>
              <a:tailEnd len="med" w="med" type="none"/>
            </a:ln>
          </p:spPr>
        </p:cxnSp>
        <p:cxnSp>
          <p:nvCxnSpPr>
            <p:cNvPr id="645" name="Google Shape;645;p22"/>
            <p:cNvCxnSpPr/>
            <p:nvPr/>
          </p:nvCxnSpPr>
          <p:spPr>
            <a:xfrm>
              <a:off x="2204590" y="4031074"/>
              <a:ext cx="72944" cy="1372"/>
            </a:xfrm>
            <a:prstGeom prst="straightConnector1">
              <a:avLst/>
            </a:prstGeom>
            <a:noFill/>
            <a:ln cap="flat" cmpd="sng" w="28575">
              <a:solidFill>
                <a:schemeClr val="dk1"/>
              </a:solidFill>
              <a:prstDash val="solid"/>
              <a:round/>
              <a:headEnd len="med" w="med" type="none"/>
              <a:tailEnd len="med" w="med" type="none"/>
            </a:ln>
          </p:spPr>
        </p:cxnSp>
      </p:grpSp>
      <p:grpSp>
        <p:nvGrpSpPr>
          <p:cNvPr id="646" name="Google Shape;646;p22"/>
          <p:cNvGrpSpPr/>
          <p:nvPr/>
        </p:nvGrpSpPr>
        <p:grpSpPr>
          <a:xfrm>
            <a:off x="1976481" y="3801286"/>
            <a:ext cx="6856427" cy="745159"/>
            <a:chOff x="599831" y="2647746"/>
            <a:chExt cx="7950851" cy="725972"/>
          </a:xfrm>
        </p:grpSpPr>
        <p:cxnSp>
          <p:nvCxnSpPr>
            <p:cNvPr id="647" name="Google Shape;647;p22"/>
            <p:cNvCxnSpPr/>
            <p:nvPr/>
          </p:nvCxnSpPr>
          <p:spPr>
            <a:xfrm>
              <a:off x="818662" y="2845364"/>
              <a:ext cx="218831" cy="1372"/>
            </a:xfrm>
            <a:prstGeom prst="straightConnector1">
              <a:avLst/>
            </a:prstGeom>
            <a:noFill/>
            <a:ln cap="flat" cmpd="sng" w="28575">
              <a:solidFill>
                <a:schemeClr val="dk1"/>
              </a:solidFill>
              <a:prstDash val="solid"/>
              <a:round/>
              <a:headEnd len="med" w="med" type="none"/>
              <a:tailEnd len="med" w="med" type="none"/>
            </a:ln>
          </p:spPr>
        </p:cxnSp>
        <p:cxnSp>
          <p:nvCxnSpPr>
            <p:cNvPr id="648" name="Google Shape;648;p22"/>
            <p:cNvCxnSpPr/>
            <p:nvPr/>
          </p:nvCxnSpPr>
          <p:spPr>
            <a:xfrm>
              <a:off x="1037492" y="2845364"/>
              <a:ext cx="218831" cy="1372"/>
            </a:xfrm>
            <a:prstGeom prst="straightConnector1">
              <a:avLst/>
            </a:prstGeom>
            <a:noFill/>
            <a:ln cap="flat" cmpd="sng" w="28575">
              <a:solidFill>
                <a:schemeClr val="dk1"/>
              </a:solidFill>
              <a:prstDash val="solid"/>
              <a:round/>
              <a:headEnd len="med" w="med" type="none"/>
              <a:tailEnd len="med" w="med" type="none"/>
            </a:ln>
          </p:spPr>
        </p:cxnSp>
        <p:cxnSp>
          <p:nvCxnSpPr>
            <p:cNvPr id="649" name="Google Shape;649;p22"/>
            <p:cNvCxnSpPr/>
            <p:nvPr/>
          </p:nvCxnSpPr>
          <p:spPr>
            <a:xfrm>
              <a:off x="1256323" y="2845364"/>
              <a:ext cx="218831" cy="1372"/>
            </a:xfrm>
            <a:prstGeom prst="straightConnector1">
              <a:avLst/>
            </a:prstGeom>
            <a:noFill/>
            <a:ln cap="flat" cmpd="sng" w="28575">
              <a:solidFill>
                <a:schemeClr val="dk1"/>
              </a:solidFill>
              <a:prstDash val="solid"/>
              <a:round/>
              <a:headEnd len="med" w="med" type="none"/>
              <a:tailEnd len="med" w="med" type="none"/>
            </a:ln>
          </p:spPr>
        </p:cxnSp>
        <p:cxnSp>
          <p:nvCxnSpPr>
            <p:cNvPr id="650" name="Google Shape;650;p22"/>
            <p:cNvCxnSpPr/>
            <p:nvPr/>
          </p:nvCxnSpPr>
          <p:spPr>
            <a:xfrm>
              <a:off x="1475154" y="2845364"/>
              <a:ext cx="218831" cy="1372"/>
            </a:xfrm>
            <a:prstGeom prst="straightConnector1">
              <a:avLst/>
            </a:prstGeom>
            <a:noFill/>
            <a:ln cap="flat" cmpd="sng" w="28575">
              <a:solidFill>
                <a:schemeClr val="dk1"/>
              </a:solidFill>
              <a:prstDash val="solid"/>
              <a:round/>
              <a:headEnd len="med" w="med" type="none"/>
              <a:tailEnd len="med" w="med" type="none"/>
            </a:ln>
          </p:spPr>
        </p:cxnSp>
        <p:grpSp>
          <p:nvGrpSpPr>
            <p:cNvPr id="651" name="Google Shape;651;p22"/>
            <p:cNvGrpSpPr/>
            <p:nvPr/>
          </p:nvGrpSpPr>
          <p:grpSpPr>
            <a:xfrm>
              <a:off x="599831" y="2647746"/>
              <a:ext cx="7950851" cy="725972"/>
              <a:chOff x="599831" y="2647746"/>
              <a:chExt cx="7950851" cy="725972"/>
            </a:xfrm>
          </p:grpSpPr>
          <p:sp>
            <p:nvSpPr>
              <p:cNvPr id="652" name="Google Shape;652;p22"/>
              <p:cNvSpPr txBox="1"/>
              <p:nvPr/>
            </p:nvSpPr>
            <p:spPr>
              <a:xfrm>
                <a:off x="3962401" y="2895600"/>
                <a:ext cx="3886201" cy="3598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Weekly variations by day</a:t>
                </a:r>
                <a:endParaRPr/>
              </a:p>
            </p:txBody>
          </p:sp>
          <p:cxnSp>
            <p:nvCxnSpPr>
              <p:cNvPr id="653" name="Google Shape;653;p22"/>
              <p:cNvCxnSpPr/>
              <p:nvPr/>
            </p:nvCxnSpPr>
            <p:spPr>
              <a:xfrm>
                <a:off x="599831" y="3372346"/>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654" name="Google Shape;654;p22"/>
              <p:cNvCxnSpPr/>
              <p:nvPr/>
            </p:nvCxnSpPr>
            <p:spPr>
              <a:xfrm flipH="1" rot="10800000">
                <a:off x="599831" y="2647746"/>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655" name="Google Shape;655;p22"/>
              <p:cNvCxnSpPr/>
              <p:nvPr/>
            </p:nvCxnSpPr>
            <p:spPr>
              <a:xfrm>
                <a:off x="599831" y="2977110"/>
                <a:ext cx="7877908" cy="1372"/>
              </a:xfrm>
              <a:prstGeom prst="straightConnector1">
                <a:avLst/>
              </a:prstGeom>
              <a:noFill/>
              <a:ln cap="flat" cmpd="sng" w="9525">
                <a:solidFill>
                  <a:schemeClr val="dk1"/>
                </a:solidFill>
                <a:prstDash val="dot"/>
                <a:round/>
                <a:headEnd len="med" w="med" type="none"/>
                <a:tailEnd len="med" w="med" type="none"/>
              </a:ln>
            </p:spPr>
          </p:cxnSp>
          <p:cxnSp>
            <p:nvCxnSpPr>
              <p:cNvPr id="656" name="Google Shape;656;p22"/>
              <p:cNvCxnSpPr/>
              <p:nvPr/>
            </p:nvCxnSpPr>
            <p:spPr>
              <a:xfrm flipH="1" rot="10800000">
                <a:off x="818662"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57" name="Google Shape;657;p22"/>
              <p:cNvCxnSpPr/>
              <p:nvPr/>
            </p:nvCxnSpPr>
            <p:spPr>
              <a:xfrm flipH="1" rot="10800000">
                <a:off x="1037492"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58" name="Google Shape;658;p22"/>
              <p:cNvCxnSpPr/>
              <p:nvPr/>
            </p:nvCxnSpPr>
            <p:spPr>
              <a:xfrm flipH="1" rot="10800000">
                <a:off x="1256323"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59" name="Google Shape;659;p22"/>
              <p:cNvCxnSpPr/>
              <p:nvPr/>
            </p:nvCxnSpPr>
            <p:spPr>
              <a:xfrm flipH="1" rot="10800000">
                <a:off x="1475154"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60" name="Google Shape;660;p22"/>
              <p:cNvCxnSpPr/>
              <p:nvPr/>
            </p:nvCxnSpPr>
            <p:spPr>
              <a:xfrm flipH="1" rot="10800000">
                <a:off x="1693985"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61" name="Google Shape;661;p22"/>
              <p:cNvCxnSpPr/>
              <p:nvPr/>
            </p:nvCxnSpPr>
            <p:spPr>
              <a:xfrm flipH="1" rot="10800000">
                <a:off x="1912815"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62" name="Google Shape;662;p22"/>
              <p:cNvCxnSpPr/>
              <p:nvPr/>
            </p:nvCxnSpPr>
            <p:spPr>
              <a:xfrm flipH="1" rot="10800000">
                <a:off x="2131646" y="2713619"/>
                <a:ext cx="1520" cy="658727"/>
              </a:xfrm>
              <a:prstGeom prst="straightConnector1">
                <a:avLst/>
              </a:prstGeom>
              <a:noFill/>
              <a:ln cap="rnd" cmpd="sng" w="9525">
                <a:solidFill>
                  <a:schemeClr val="dk1"/>
                </a:solidFill>
                <a:prstDash val="dot"/>
                <a:round/>
                <a:headEnd len="med" w="med" type="none"/>
                <a:tailEnd len="med" w="med" type="none"/>
              </a:ln>
            </p:spPr>
          </p:cxnSp>
          <p:cxnSp>
            <p:nvCxnSpPr>
              <p:cNvPr id="663" name="Google Shape;663;p22"/>
              <p:cNvCxnSpPr/>
              <p:nvPr/>
            </p:nvCxnSpPr>
            <p:spPr>
              <a:xfrm>
                <a:off x="599831" y="3042982"/>
                <a:ext cx="218831" cy="1372"/>
              </a:xfrm>
              <a:prstGeom prst="straightConnector1">
                <a:avLst/>
              </a:prstGeom>
              <a:noFill/>
              <a:ln cap="flat" cmpd="sng" w="28575">
                <a:solidFill>
                  <a:schemeClr val="dk1"/>
                </a:solidFill>
                <a:prstDash val="solid"/>
                <a:round/>
                <a:headEnd len="med" w="med" type="none"/>
                <a:tailEnd len="med" w="med" type="none"/>
              </a:ln>
            </p:spPr>
          </p:cxnSp>
          <p:cxnSp>
            <p:nvCxnSpPr>
              <p:cNvPr id="664" name="Google Shape;664;p22"/>
              <p:cNvCxnSpPr/>
              <p:nvPr/>
            </p:nvCxnSpPr>
            <p:spPr>
              <a:xfrm>
                <a:off x="891605" y="3372346"/>
                <a:ext cx="218831" cy="1372"/>
              </a:xfrm>
              <a:prstGeom prst="straightConnector1">
                <a:avLst/>
              </a:prstGeom>
              <a:noFill/>
              <a:ln cap="flat" cmpd="sng" w="9525">
                <a:solidFill>
                  <a:schemeClr val="dk1"/>
                </a:solidFill>
                <a:prstDash val="solid"/>
                <a:round/>
                <a:headEnd len="med" w="med" type="none"/>
                <a:tailEnd len="med" w="med" type="none"/>
              </a:ln>
            </p:spPr>
          </p:cxnSp>
          <p:cxnSp>
            <p:nvCxnSpPr>
              <p:cNvPr id="665" name="Google Shape;665;p22"/>
              <p:cNvCxnSpPr/>
              <p:nvPr/>
            </p:nvCxnSpPr>
            <p:spPr>
              <a:xfrm>
                <a:off x="1693985" y="3108855"/>
                <a:ext cx="218831" cy="1372"/>
              </a:xfrm>
              <a:prstGeom prst="straightConnector1">
                <a:avLst/>
              </a:prstGeom>
              <a:noFill/>
              <a:ln cap="flat" cmpd="sng" w="28575">
                <a:solidFill>
                  <a:schemeClr val="dk1"/>
                </a:solidFill>
                <a:prstDash val="solid"/>
                <a:round/>
                <a:headEnd len="med" w="med" type="none"/>
                <a:tailEnd len="med" w="med" type="none"/>
              </a:ln>
            </p:spPr>
          </p:cxnSp>
          <p:cxnSp>
            <p:nvCxnSpPr>
              <p:cNvPr id="666" name="Google Shape;666;p22"/>
              <p:cNvCxnSpPr/>
              <p:nvPr/>
            </p:nvCxnSpPr>
            <p:spPr>
              <a:xfrm>
                <a:off x="1621041" y="3372346"/>
                <a:ext cx="218831" cy="1372"/>
              </a:xfrm>
              <a:prstGeom prst="straightConnector1">
                <a:avLst/>
              </a:prstGeom>
              <a:noFill/>
              <a:ln cap="flat" cmpd="sng" w="9525">
                <a:solidFill>
                  <a:schemeClr val="dk1"/>
                </a:solidFill>
                <a:prstDash val="solid"/>
                <a:round/>
                <a:headEnd len="med" w="med" type="none"/>
                <a:tailEnd len="med" w="med" type="none"/>
              </a:ln>
            </p:spPr>
          </p:cxnSp>
          <p:cxnSp>
            <p:nvCxnSpPr>
              <p:cNvPr id="667" name="Google Shape;667;p22"/>
              <p:cNvCxnSpPr/>
              <p:nvPr/>
            </p:nvCxnSpPr>
            <p:spPr>
              <a:xfrm>
                <a:off x="1912815" y="3174728"/>
                <a:ext cx="218831" cy="1372"/>
              </a:xfrm>
              <a:prstGeom prst="straightConnector1">
                <a:avLst/>
              </a:prstGeom>
              <a:noFill/>
              <a:ln cap="flat" cmpd="sng" w="28575">
                <a:solidFill>
                  <a:schemeClr val="dk1"/>
                </a:solidFill>
                <a:prstDash val="solid"/>
                <a:round/>
                <a:headEnd len="med" w="med" type="none"/>
                <a:tailEnd len="med" w="med" type="none"/>
              </a:ln>
            </p:spPr>
          </p:cxnSp>
        </p:grpSp>
      </p:grpSp>
      <p:grpSp>
        <p:nvGrpSpPr>
          <p:cNvPr id="668" name="Google Shape;668;p22"/>
          <p:cNvGrpSpPr/>
          <p:nvPr/>
        </p:nvGrpSpPr>
        <p:grpSpPr>
          <a:xfrm>
            <a:off x="1976481" y="3197223"/>
            <a:ext cx="6828382" cy="478864"/>
            <a:chOff x="599831" y="1923146"/>
            <a:chExt cx="7950851" cy="586947"/>
          </a:xfrm>
        </p:grpSpPr>
        <p:cxnSp>
          <p:nvCxnSpPr>
            <p:cNvPr id="669" name="Google Shape;669;p22"/>
            <p:cNvCxnSpPr/>
            <p:nvPr/>
          </p:nvCxnSpPr>
          <p:spPr>
            <a:xfrm>
              <a:off x="599831" y="2120764"/>
              <a:ext cx="7877908" cy="1372"/>
            </a:xfrm>
            <a:prstGeom prst="straightConnector1">
              <a:avLst/>
            </a:prstGeom>
            <a:noFill/>
            <a:ln cap="flat" cmpd="sng" w="9525">
              <a:solidFill>
                <a:schemeClr val="dk1"/>
              </a:solidFill>
              <a:prstDash val="dot"/>
              <a:round/>
              <a:headEnd len="med" w="med" type="none"/>
              <a:tailEnd len="med" w="med" type="none"/>
            </a:ln>
          </p:spPr>
        </p:cxnSp>
        <p:sp>
          <p:nvSpPr>
            <p:cNvPr id="670" name="Google Shape;670;p22"/>
            <p:cNvSpPr txBox="1"/>
            <p:nvPr/>
          </p:nvSpPr>
          <p:spPr>
            <a:xfrm>
              <a:off x="3962400" y="2057400"/>
              <a:ext cx="3886200" cy="4526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Seasonal variations</a:t>
              </a:r>
              <a:endParaRPr/>
            </a:p>
          </p:txBody>
        </p:sp>
        <p:cxnSp>
          <p:nvCxnSpPr>
            <p:cNvPr id="671" name="Google Shape;671;p22"/>
            <p:cNvCxnSpPr/>
            <p:nvPr/>
          </p:nvCxnSpPr>
          <p:spPr>
            <a:xfrm>
              <a:off x="599831" y="2449502"/>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672" name="Google Shape;672;p22"/>
            <p:cNvCxnSpPr/>
            <p:nvPr/>
          </p:nvCxnSpPr>
          <p:spPr>
            <a:xfrm flipH="1" rot="10800000">
              <a:off x="599831" y="1923146"/>
              <a:ext cx="1520" cy="526982"/>
            </a:xfrm>
            <a:prstGeom prst="straightConnector1">
              <a:avLst/>
            </a:prstGeom>
            <a:noFill/>
            <a:ln cap="flat" cmpd="sng" w="9525">
              <a:solidFill>
                <a:schemeClr val="dk1"/>
              </a:solidFill>
              <a:prstDash val="solid"/>
              <a:round/>
              <a:headEnd len="med" w="med" type="none"/>
              <a:tailEnd len="med" w="med" type="triangle"/>
            </a:ln>
          </p:spPr>
        </p:cxnSp>
        <p:cxnSp>
          <p:nvCxnSpPr>
            <p:cNvPr id="673" name="Google Shape;673;p22"/>
            <p:cNvCxnSpPr/>
            <p:nvPr/>
          </p:nvCxnSpPr>
          <p:spPr>
            <a:xfrm flipH="1" rot="10800000">
              <a:off x="2131646" y="1989018"/>
              <a:ext cx="1520" cy="461109"/>
            </a:xfrm>
            <a:prstGeom prst="straightConnector1">
              <a:avLst/>
            </a:prstGeom>
            <a:noFill/>
            <a:ln cap="rnd" cmpd="sng" w="9525">
              <a:solidFill>
                <a:schemeClr val="dk1"/>
              </a:solidFill>
              <a:prstDash val="dot"/>
              <a:round/>
              <a:headEnd len="med" w="med" type="none"/>
              <a:tailEnd len="med" w="med" type="none"/>
            </a:ln>
          </p:spPr>
        </p:cxnSp>
        <p:cxnSp>
          <p:nvCxnSpPr>
            <p:cNvPr id="674" name="Google Shape;674;p22"/>
            <p:cNvCxnSpPr/>
            <p:nvPr/>
          </p:nvCxnSpPr>
          <p:spPr>
            <a:xfrm flipH="1" rot="10800000">
              <a:off x="3663462" y="1989018"/>
              <a:ext cx="1520" cy="461109"/>
            </a:xfrm>
            <a:prstGeom prst="straightConnector1">
              <a:avLst/>
            </a:prstGeom>
            <a:noFill/>
            <a:ln cap="rnd" cmpd="sng" w="9525">
              <a:solidFill>
                <a:schemeClr val="dk1"/>
              </a:solidFill>
              <a:prstDash val="dot"/>
              <a:round/>
              <a:headEnd len="med" w="med" type="none"/>
              <a:tailEnd len="med" w="med" type="none"/>
            </a:ln>
          </p:spPr>
        </p:cxnSp>
        <p:cxnSp>
          <p:nvCxnSpPr>
            <p:cNvPr id="675" name="Google Shape;675;p22"/>
            <p:cNvCxnSpPr/>
            <p:nvPr/>
          </p:nvCxnSpPr>
          <p:spPr>
            <a:xfrm>
              <a:off x="599831" y="2186637"/>
              <a:ext cx="1531815" cy="1372"/>
            </a:xfrm>
            <a:prstGeom prst="straightConnector1">
              <a:avLst/>
            </a:prstGeom>
            <a:noFill/>
            <a:ln cap="flat" cmpd="sng" w="28575">
              <a:solidFill>
                <a:schemeClr val="dk1"/>
              </a:solidFill>
              <a:prstDash val="solid"/>
              <a:round/>
              <a:headEnd len="med" w="med" type="none"/>
              <a:tailEnd len="med" w="med" type="none"/>
            </a:ln>
          </p:spPr>
        </p:cxnSp>
        <p:cxnSp>
          <p:nvCxnSpPr>
            <p:cNvPr id="676" name="Google Shape;676;p22"/>
            <p:cNvCxnSpPr/>
            <p:nvPr/>
          </p:nvCxnSpPr>
          <p:spPr>
            <a:xfrm>
              <a:off x="3663462" y="2066321"/>
              <a:ext cx="1531815" cy="1372"/>
            </a:xfrm>
            <a:prstGeom prst="straightConnector1">
              <a:avLst/>
            </a:prstGeom>
            <a:noFill/>
            <a:ln cap="flat" cmpd="sng" w="28575">
              <a:solidFill>
                <a:schemeClr val="dk1"/>
              </a:solidFill>
              <a:prstDash val="solid"/>
              <a:round/>
              <a:headEnd len="med" w="med" type="none"/>
              <a:tailEnd len="med" w="med" type="none"/>
            </a:ln>
          </p:spPr>
        </p:cxnSp>
        <p:cxnSp>
          <p:nvCxnSpPr>
            <p:cNvPr id="677" name="Google Shape;677;p22"/>
            <p:cNvCxnSpPr/>
            <p:nvPr/>
          </p:nvCxnSpPr>
          <p:spPr>
            <a:xfrm>
              <a:off x="2131646" y="2000448"/>
              <a:ext cx="1531815" cy="1372"/>
            </a:xfrm>
            <a:prstGeom prst="straightConnector1">
              <a:avLst/>
            </a:prstGeom>
            <a:noFill/>
            <a:ln cap="flat" cmpd="sng" w="28575">
              <a:solidFill>
                <a:schemeClr val="dk1"/>
              </a:solidFill>
              <a:prstDash val="solid"/>
              <a:round/>
              <a:headEnd len="med" w="med" type="none"/>
              <a:tailEnd len="med" w="med" type="none"/>
            </a:ln>
          </p:spPr>
        </p:cxnSp>
      </p:grpSp>
      <p:grpSp>
        <p:nvGrpSpPr>
          <p:cNvPr id="678" name="Google Shape;678;p22"/>
          <p:cNvGrpSpPr/>
          <p:nvPr/>
        </p:nvGrpSpPr>
        <p:grpSpPr>
          <a:xfrm>
            <a:off x="2008640" y="1758951"/>
            <a:ext cx="6828382" cy="592289"/>
            <a:chOff x="599831" y="1144103"/>
            <a:chExt cx="7950851" cy="725972"/>
          </a:xfrm>
        </p:grpSpPr>
        <p:sp>
          <p:nvSpPr>
            <p:cNvPr id="679" name="Google Shape;679;p22"/>
            <p:cNvSpPr/>
            <p:nvPr/>
          </p:nvSpPr>
          <p:spPr>
            <a:xfrm>
              <a:off x="599831" y="1341721"/>
              <a:ext cx="7877908" cy="526982"/>
            </a:xfrm>
            <a:prstGeom prst="rect">
              <a:avLst/>
            </a:prstGeom>
            <a:solidFill>
              <a:srgbClr val="64C8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Open Sans"/>
                <a:ea typeface="Open Sans"/>
                <a:cs typeface="Open Sans"/>
                <a:sym typeface="Open Sans"/>
              </a:endParaRPr>
            </a:p>
          </p:txBody>
        </p:sp>
        <p:cxnSp>
          <p:nvCxnSpPr>
            <p:cNvPr id="680" name="Google Shape;680;p22"/>
            <p:cNvCxnSpPr/>
            <p:nvPr/>
          </p:nvCxnSpPr>
          <p:spPr>
            <a:xfrm>
              <a:off x="599831" y="1868703"/>
              <a:ext cx="7950851" cy="1372"/>
            </a:xfrm>
            <a:prstGeom prst="straightConnector1">
              <a:avLst/>
            </a:prstGeom>
            <a:noFill/>
            <a:ln cap="flat" cmpd="sng" w="9525">
              <a:solidFill>
                <a:schemeClr val="dk1"/>
              </a:solidFill>
              <a:prstDash val="solid"/>
              <a:round/>
              <a:headEnd len="med" w="med" type="none"/>
              <a:tailEnd len="med" w="med" type="triangle"/>
            </a:ln>
          </p:spPr>
        </p:cxnSp>
        <p:cxnSp>
          <p:nvCxnSpPr>
            <p:cNvPr id="681" name="Google Shape;681;p22"/>
            <p:cNvCxnSpPr/>
            <p:nvPr/>
          </p:nvCxnSpPr>
          <p:spPr>
            <a:xfrm flipH="1" rot="10800000">
              <a:off x="599831" y="1144103"/>
              <a:ext cx="1520" cy="724600"/>
            </a:xfrm>
            <a:prstGeom prst="straightConnector1">
              <a:avLst/>
            </a:prstGeom>
            <a:noFill/>
            <a:ln cap="flat" cmpd="sng" w="9525">
              <a:solidFill>
                <a:schemeClr val="dk1"/>
              </a:solidFill>
              <a:prstDash val="solid"/>
              <a:round/>
              <a:headEnd len="med" w="med" type="none"/>
              <a:tailEnd len="med" w="med" type="triangle"/>
            </a:ln>
          </p:spPr>
        </p:cxnSp>
        <p:cxnSp>
          <p:nvCxnSpPr>
            <p:cNvPr id="682" name="Google Shape;682;p22"/>
            <p:cNvCxnSpPr/>
            <p:nvPr/>
          </p:nvCxnSpPr>
          <p:spPr>
            <a:xfrm>
              <a:off x="599831" y="1341721"/>
              <a:ext cx="7877908" cy="1372"/>
            </a:xfrm>
            <a:prstGeom prst="straightConnector1">
              <a:avLst/>
            </a:prstGeom>
            <a:noFill/>
            <a:ln cap="flat" cmpd="sng" w="28575">
              <a:solidFill>
                <a:schemeClr val="dk1"/>
              </a:solidFill>
              <a:prstDash val="solid"/>
              <a:round/>
              <a:headEnd len="med" w="med" type="none"/>
              <a:tailEnd len="med" w="med" type="none"/>
            </a:ln>
          </p:spPr>
        </p:cxnSp>
        <p:cxnSp>
          <p:nvCxnSpPr>
            <p:cNvPr id="683" name="Google Shape;683;p22"/>
            <p:cNvCxnSpPr/>
            <p:nvPr/>
          </p:nvCxnSpPr>
          <p:spPr>
            <a:xfrm>
              <a:off x="8477738" y="1341721"/>
              <a:ext cx="1520" cy="526982"/>
            </a:xfrm>
            <a:prstGeom prst="straightConnector1">
              <a:avLst/>
            </a:prstGeom>
            <a:noFill/>
            <a:ln cap="flat" cmpd="sng" w="9525">
              <a:solidFill>
                <a:schemeClr val="dk1"/>
              </a:solidFill>
              <a:prstDash val="solid"/>
              <a:round/>
              <a:headEnd len="med" w="med" type="none"/>
              <a:tailEnd len="med" w="med" type="none"/>
            </a:ln>
          </p:spPr>
        </p:cxnSp>
      </p:grpSp>
      <p:sp>
        <p:nvSpPr>
          <p:cNvPr id="684" name="Google Shape;684;p22"/>
          <p:cNvSpPr txBox="1"/>
          <p:nvPr/>
        </p:nvSpPr>
        <p:spPr>
          <a:xfrm>
            <a:off x="4813080" y="1970946"/>
            <a:ext cx="381654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Input: Average annual demand</a:t>
            </a:r>
            <a:endParaRPr/>
          </a:p>
        </p:txBody>
      </p:sp>
      <p:sp>
        <p:nvSpPr>
          <p:cNvPr id="685" name="Google Shape;685;p22"/>
          <p:cNvSpPr/>
          <p:nvPr/>
        </p:nvSpPr>
        <p:spPr>
          <a:xfrm>
            <a:off x="8920437" y="2350121"/>
            <a:ext cx="462764" cy="3499927"/>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686" name="Google Shape;686;p22"/>
          <p:cNvSpPr txBox="1"/>
          <p:nvPr/>
        </p:nvSpPr>
        <p:spPr>
          <a:xfrm>
            <a:off x="9392208" y="3574357"/>
            <a:ext cx="171314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2400">
                <a:solidFill>
                  <a:schemeClr val="dk1"/>
                </a:solidFill>
                <a:latin typeface="Open Sans"/>
                <a:ea typeface="Open Sans"/>
                <a:cs typeface="Open Sans"/>
                <a:sym typeface="Open Sans"/>
              </a:rPr>
              <a:t>Increasing time detail</a:t>
            </a:r>
            <a:endParaRPr/>
          </a:p>
        </p:txBody>
      </p:sp>
      <p:sp>
        <p:nvSpPr>
          <p:cNvPr id="687" name="Google Shape;687;p22"/>
          <p:cNvSpPr txBox="1"/>
          <p:nvPr/>
        </p:nvSpPr>
        <p:spPr>
          <a:xfrm>
            <a:off x="823178" y="2406951"/>
            <a:ext cx="524906" cy="58477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688" name="Google Shape;688;p22"/>
          <p:cNvSpPr txBox="1"/>
          <p:nvPr/>
        </p:nvSpPr>
        <p:spPr>
          <a:xfrm>
            <a:off x="846669" y="3156809"/>
            <a:ext cx="537239" cy="58545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689" name="Google Shape;689;p22"/>
          <p:cNvSpPr txBox="1"/>
          <p:nvPr/>
        </p:nvSpPr>
        <p:spPr>
          <a:xfrm>
            <a:off x="625770" y="3920237"/>
            <a:ext cx="902900" cy="606384"/>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690" name="Google Shape;690;p22"/>
          <p:cNvSpPr txBox="1"/>
          <p:nvPr/>
        </p:nvSpPr>
        <p:spPr>
          <a:xfrm>
            <a:off x="219652" y="4776933"/>
            <a:ext cx="1664747" cy="606384"/>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691" name="Google Shape;691;p22"/>
          <p:cNvSpPr/>
          <p:nvPr/>
        </p:nvSpPr>
        <p:spPr>
          <a:xfrm>
            <a:off x="898963" y="1361361"/>
            <a:ext cx="8309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Steps for predicting hourly electricity demand</a:t>
            </a:r>
            <a:endParaRPr/>
          </a:p>
        </p:txBody>
      </p:sp>
      <p:sp>
        <p:nvSpPr>
          <p:cNvPr id="692" name="Google Shape;692;p22"/>
          <p:cNvSpPr txBox="1"/>
          <p:nvPr/>
        </p:nvSpPr>
        <p:spPr>
          <a:xfrm>
            <a:off x="858078" y="345247"/>
            <a:ext cx="9892748"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9.4 Modulating coefficients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descr="Graphical user interface, website&#10;&#10;Description automatically generated" id="697" name="Google Shape;697;p23"/>
          <p:cNvPicPr preferRelativeResize="0"/>
          <p:nvPr/>
        </p:nvPicPr>
        <p:blipFill rotWithShape="1">
          <a:blip r:embed="rId3">
            <a:alphaModFix/>
          </a:blip>
          <a:srcRect b="0" l="0" r="0" t="0"/>
          <a:stretch/>
        </p:blipFill>
        <p:spPr>
          <a:xfrm>
            <a:off x="708" y="-19299"/>
            <a:ext cx="12190521" cy="6892739"/>
          </a:xfrm>
          <a:prstGeom prst="rect">
            <a:avLst/>
          </a:prstGeom>
          <a:noFill/>
          <a:ln>
            <a:noFill/>
          </a:ln>
        </p:spPr>
      </p:pic>
      <p:sp>
        <p:nvSpPr>
          <p:cNvPr id="698" name="Google Shape;698;p23"/>
          <p:cNvSpPr txBox="1"/>
          <p:nvPr/>
        </p:nvSpPr>
        <p:spPr>
          <a:xfrm>
            <a:off x="9899301" y="5905083"/>
            <a:ext cx="19309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699" name="Google Shape;699;p23"/>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700" name="Google Shape;700;p23"/>
          <p:cNvSpPr txBox="1"/>
          <p:nvPr/>
        </p:nvSpPr>
        <p:spPr>
          <a:xfrm>
            <a:off x="8811492" y="4675914"/>
            <a:ext cx="323120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Welsch M., Hirmer S., 2023. Lecture 9: "INTRODUCTION TO MAED-EL &amp; ELECTRICITY DEMAND CURVES" , Energy Demands Projections with MAED (Model for Analysis of Energy Demand). Release Version 2.0.  [online presentation]. Climate Compatible Growth &amp; Programme and International Atomic Energy Agency.</a:t>
            </a:r>
            <a:endParaRPr sz="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descr="Graphical user interface, text" id="705" name="Google Shape;705;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06" name="Google Shape;706;p24"/>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Graphical user interface, text&#10;&#10;Description automatically generated" id="141" name="Google Shape;141;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42" name="Google Shape;142;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3" name="Google Shape;143;p3"/>
          <p:cNvSpPr/>
          <p:nvPr/>
        </p:nvSpPr>
        <p:spPr>
          <a:xfrm>
            <a:off x="861068" y="1940678"/>
            <a:ext cx="6217920"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The challenge of electricity use</a:t>
            </a:r>
            <a:endParaRPr/>
          </a:p>
        </p:txBody>
      </p:sp>
      <p:pic>
        <p:nvPicPr>
          <p:cNvPr id="144" name="Google Shape;144;p3"/>
          <p:cNvPicPr preferRelativeResize="0"/>
          <p:nvPr/>
        </p:nvPicPr>
        <p:blipFill rotWithShape="1">
          <a:blip r:embed="rId4">
            <a:alphaModFix/>
          </a:blip>
          <a:srcRect b="0" l="0" r="0" t="0"/>
          <a:stretch/>
        </p:blipFill>
        <p:spPr>
          <a:xfrm flipH="1">
            <a:off x="1114815" y="3101433"/>
            <a:ext cx="1515635" cy="957995"/>
          </a:xfrm>
          <a:prstGeom prst="rect">
            <a:avLst/>
          </a:prstGeom>
          <a:noFill/>
          <a:ln>
            <a:noFill/>
          </a:ln>
        </p:spPr>
      </p:pic>
      <p:sp>
        <p:nvSpPr>
          <p:cNvPr id="145" name="Google Shape;145;p3"/>
          <p:cNvSpPr txBox="1"/>
          <p:nvPr/>
        </p:nvSpPr>
        <p:spPr>
          <a:xfrm>
            <a:off x="808682" y="2420396"/>
            <a:ext cx="17991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Energy vector</a:t>
            </a:r>
            <a:endParaRPr/>
          </a:p>
        </p:txBody>
      </p:sp>
      <p:sp>
        <p:nvSpPr>
          <p:cNvPr id="146" name="Google Shape;146;p3"/>
          <p:cNvSpPr txBox="1"/>
          <p:nvPr/>
        </p:nvSpPr>
        <p:spPr>
          <a:xfrm>
            <a:off x="5589925" y="2414564"/>
            <a:ext cx="112924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Storage</a:t>
            </a:r>
            <a:endParaRPr/>
          </a:p>
        </p:txBody>
      </p:sp>
      <p:sp>
        <p:nvSpPr>
          <p:cNvPr id="147" name="Google Shape;147;p3"/>
          <p:cNvSpPr txBox="1"/>
          <p:nvPr/>
        </p:nvSpPr>
        <p:spPr>
          <a:xfrm>
            <a:off x="9342486" y="2412925"/>
            <a:ext cx="120263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End-use</a:t>
            </a:r>
            <a:endParaRPr/>
          </a:p>
        </p:txBody>
      </p:sp>
      <p:pic>
        <p:nvPicPr>
          <p:cNvPr descr="Icon&#10;&#10;Description automatically generated" id="148" name="Google Shape;148;p3"/>
          <p:cNvPicPr preferRelativeResize="0"/>
          <p:nvPr/>
        </p:nvPicPr>
        <p:blipFill rotWithShape="1">
          <a:blip r:embed="rId5">
            <a:alphaModFix/>
          </a:blip>
          <a:srcRect b="0" l="0" r="0" t="0"/>
          <a:stretch/>
        </p:blipFill>
        <p:spPr>
          <a:xfrm>
            <a:off x="5617520" y="2997681"/>
            <a:ext cx="1074058" cy="1099835"/>
          </a:xfrm>
          <a:prstGeom prst="rect">
            <a:avLst/>
          </a:prstGeom>
          <a:noFill/>
          <a:ln>
            <a:noFill/>
          </a:ln>
        </p:spPr>
      </p:pic>
      <p:pic>
        <p:nvPicPr>
          <p:cNvPr id="149" name="Google Shape;149;p3"/>
          <p:cNvPicPr preferRelativeResize="0"/>
          <p:nvPr/>
        </p:nvPicPr>
        <p:blipFill rotWithShape="1">
          <a:blip r:embed="rId6">
            <a:alphaModFix/>
          </a:blip>
          <a:srcRect b="0" l="0" r="0" t="0"/>
          <a:stretch/>
        </p:blipFill>
        <p:spPr>
          <a:xfrm>
            <a:off x="9582839" y="4529129"/>
            <a:ext cx="721927" cy="1140824"/>
          </a:xfrm>
          <a:prstGeom prst="rect">
            <a:avLst/>
          </a:prstGeom>
          <a:noFill/>
          <a:ln>
            <a:noFill/>
          </a:ln>
        </p:spPr>
      </p:pic>
      <p:pic>
        <p:nvPicPr>
          <p:cNvPr descr="A yellow letter on a black background&#10;&#10;Description automatically generated with low confidence" id="150" name="Google Shape;150;p3"/>
          <p:cNvPicPr preferRelativeResize="0"/>
          <p:nvPr/>
        </p:nvPicPr>
        <p:blipFill rotWithShape="1">
          <a:blip r:embed="rId7">
            <a:alphaModFix/>
          </a:blip>
          <a:srcRect b="0" l="0" r="0" t="0"/>
          <a:stretch/>
        </p:blipFill>
        <p:spPr>
          <a:xfrm>
            <a:off x="1429074" y="4473000"/>
            <a:ext cx="887117" cy="1263081"/>
          </a:xfrm>
          <a:prstGeom prst="rect">
            <a:avLst/>
          </a:prstGeom>
          <a:noFill/>
          <a:ln>
            <a:noFill/>
          </a:ln>
        </p:spPr>
      </p:pic>
      <p:sp>
        <p:nvSpPr>
          <p:cNvPr id="151" name="Google Shape;151;p3"/>
          <p:cNvSpPr/>
          <p:nvPr/>
        </p:nvSpPr>
        <p:spPr>
          <a:xfrm>
            <a:off x="2488670" y="3438410"/>
            <a:ext cx="2842194" cy="26431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52" name="Google Shape;152;p3"/>
          <p:cNvSpPr/>
          <p:nvPr/>
        </p:nvSpPr>
        <p:spPr>
          <a:xfrm>
            <a:off x="6629339" y="3438408"/>
            <a:ext cx="2134269" cy="26431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53" name="Google Shape;153;p3"/>
          <p:cNvSpPr/>
          <p:nvPr/>
        </p:nvSpPr>
        <p:spPr>
          <a:xfrm>
            <a:off x="2267660" y="4969823"/>
            <a:ext cx="7410967" cy="263477"/>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descr="A picture containing toy&#10;&#10;Description automatically generated" id="154" name="Google Shape;154;p3"/>
          <p:cNvPicPr preferRelativeResize="0"/>
          <p:nvPr/>
        </p:nvPicPr>
        <p:blipFill rotWithShape="1">
          <a:blip r:embed="rId8">
            <a:alphaModFix/>
          </a:blip>
          <a:srcRect b="0" l="0" r="0" t="0"/>
          <a:stretch/>
        </p:blipFill>
        <p:spPr>
          <a:xfrm>
            <a:off x="8763609" y="2990333"/>
            <a:ext cx="2360386" cy="1180193"/>
          </a:xfrm>
          <a:prstGeom prst="rect">
            <a:avLst/>
          </a:prstGeom>
          <a:noFill/>
          <a:ln>
            <a:noFill/>
          </a:ln>
        </p:spPr>
      </p:pic>
      <p:sp>
        <p:nvSpPr>
          <p:cNvPr id="155" name="Google Shape;155;p3"/>
          <p:cNvSpPr txBox="1"/>
          <p:nvPr>
            <p:ph type="title"/>
          </p:nvPr>
        </p:nvSpPr>
        <p:spPr>
          <a:xfrm>
            <a:off x="860612" y="619125"/>
            <a:ext cx="9498691"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9.1</a:t>
            </a:r>
            <a:br>
              <a:rPr lang="en-GB">
                <a:latin typeface="Open Sans"/>
                <a:ea typeface="Open Sans"/>
                <a:cs typeface="Open Sans"/>
                <a:sym typeface="Open Sans"/>
              </a:rPr>
            </a:br>
            <a:r>
              <a:rPr lang="en-GB">
                <a:latin typeface="Open Sans"/>
                <a:ea typeface="Open Sans"/>
                <a:cs typeface="Open Sans"/>
                <a:sym typeface="Open Sans"/>
              </a:rPr>
              <a:t>Electricity supply and demand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Graphical user interface, text&#10;&#10;Description automatically generated" id="161" name="Google Shape;161;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62" name="Google Shape;162;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3" name="Google Shape;163;p4"/>
          <p:cNvSpPr txBox="1"/>
          <p:nvPr/>
        </p:nvSpPr>
        <p:spPr>
          <a:xfrm>
            <a:off x="2170942" y="4545051"/>
            <a:ext cx="738583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a:solidFill>
                  <a:srgbClr val="9CC2E5"/>
                </a:solidFill>
                <a:latin typeface="Open Sans"/>
                <a:ea typeface="Open Sans"/>
                <a:cs typeface="Open Sans"/>
                <a:sym typeface="Open Sans"/>
              </a:rPr>
              <a:t>At all times!</a:t>
            </a:r>
            <a:endParaRPr/>
          </a:p>
        </p:txBody>
      </p:sp>
      <p:sp>
        <p:nvSpPr>
          <p:cNvPr id="164" name="Google Shape;164;p4"/>
          <p:cNvSpPr txBox="1"/>
          <p:nvPr/>
        </p:nvSpPr>
        <p:spPr>
          <a:xfrm>
            <a:off x="1700463" y="2502763"/>
            <a:ext cx="3452107" cy="175432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5400">
                <a:solidFill>
                  <a:srgbClr val="2E75B5"/>
                </a:solidFill>
                <a:latin typeface="Open Sans"/>
                <a:ea typeface="Open Sans"/>
                <a:cs typeface="Open Sans"/>
                <a:sym typeface="Open Sans"/>
              </a:rPr>
              <a:t>Electricity supply</a:t>
            </a:r>
            <a:endParaRPr/>
          </a:p>
        </p:txBody>
      </p:sp>
      <p:sp>
        <p:nvSpPr>
          <p:cNvPr id="165" name="Google Shape;165;p4"/>
          <p:cNvSpPr txBox="1"/>
          <p:nvPr/>
        </p:nvSpPr>
        <p:spPr>
          <a:xfrm>
            <a:off x="4997282" y="2964644"/>
            <a:ext cx="125757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a:solidFill>
                  <a:schemeClr val="dk1"/>
                </a:solidFill>
                <a:latin typeface="Open Sans"/>
                <a:ea typeface="Open Sans"/>
                <a:cs typeface="Open Sans"/>
                <a:sym typeface="Open Sans"/>
              </a:rPr>
              <a:t>=</a:t>
            </a:r>
            <a:endParaRPr sz="5400">
              <a:solidFill>
                <a:srgbClr val="385623"/>
              </a:solidFill>
              <a:latin typeface="Open Sans"/>
              <a:ea typeface="Open Sans"/>
              <a:cs typeface="Open Sans"/>
              <a:sym typeface="Open Sans"/>
            </a:endParaRPr>
          </a:p>
        </p:txBody>
      </p:sp>
      <p:sp>
        <p:nvSpPr>
          <p:cNvPr id="166" name="Google Shape;166;p4"/>
          <p:cNvSpPr txBox="1"/>
          <p:nvPr/>
        </p:nvSpPr>
        <p:spPr>
          <a:xfrm>
            <a:off x="6099567" y="2502763"/>
            <a:ext cx="366371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5400">
                <a:solidFill>
                  <a:srgbClr val="C00000"/>
                </a:solidFill>
                <a:latin typeface="Open Sans"/>
                <a:ea typeface="Open Sans"/>
                <a:cs typeface="Open Sans"/>
                <a:sym typeface="Open Sans"/>
              </a:rPr>
              <a:t>Electricity demand</a:t>
            </a:r>
            <a:endParaRPr/>
          </a:p>
        </p:txBody>
      </p:sp>
      <p:sp>
        <p:nvSpPr>
          <p:cNvPr id="167" name="Google Shape;167;p4"/>
          <p:cNvSpPr/>
          <p:nvPr/>
        </p:nvSpPr>
        <p:spPr>
          <a:xfrm>
            <a:off x="887215" y="1903195"/>
            <a:ext cx="6217920"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Electricity balance</a:t>
            </a:r>
            <a:endParaRPr/>
          </a:p>
        </p:txBody>
      </p:sp>
      <p:sp>
        <p:nvSpPr>
          <p:cNvPr id="168" name="Google Shape;168;p4"/>
          <p:cNvSpPr txBox="1"/>
          <p:nvPr/>
        </p:nvSpPr>
        <p:spPr>
          <a:xfrm>
            <a:off x="860612" y="619125"/>
            <a:ext cx="949869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9.1</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Electricity supply and demand </a:t>
            </a:r>
            <a:endParaRPr b="0" i="0" sz="44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Graphical user interface, text&#10;&#10;Description automatically generated" id="174" name="Google Shape;174;p5"/>
          <p:cNvPicPr preferRelativeResize="0"/>
          <p:nvPr/>
        </p:nvPicPr>
        <p:blipFill rotWithShape="1">
          <a:blip r:embed="rId3">
            <a:alphaModFix/>
          </a:blip>
          <a:srcRect b="0" l="0" r="0" t="0"/>
          <a:stretch/>
        </p:blipFill>
        <p:spPr>
          <a:xfrm>
            <a:off x="0" y="19455"/>
            <a:ext cx="12192000" cy="6858000"/>
          </a:xfrm>
          <a:prstGeom prst="rect">
            <a:avLst/>
          </a:prstGeom>
          <a:noFill/>
          <a:ln>
            <a:noFill/>
          </a:ln>
        </p:spPr>
      </p:pic>
      <p:sp>
        <p:nvSpPr>
          <p:cNvPr id="175" name="Google Shape;175;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6" name="Google Shape;176;p5"/>
          <p:cNvSpPr txBox="1"/>
          <p:nvPr>
            <p:ph idx="1" type="body"/>
          </p:nvPr>
        </p:nvSpPr>
        <p:spPr>
          <a:xfrm>
            <a:off x="844826" y="194489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rPr>
              <a:t>Consequences of mismatch </a:t>
            </a:r>
            <a:endParaRPr b="1" sz="2000">
              <a:solidFill>
                <a:srgbClr val="9CC2E5"/>
              </a:solidFill>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Large electricity grids transport alternating current and are designed for a specific </a:t>
            </a:r>
            <a:br>
              <a:rPr lang="en-GB" sz="2000">
                <a:latin typeface="Open Sans"/>
                <a:ea typeface="Open Sans"/>
                <a:cs typeface="Open Sans"/>
                <a:sym typeface="Open Sans"/>
              </a:rPr>
            </a:br>
            <a:r>
              <a:rPr lang="en-GB" sz="2000">
                <a:latin typeface="Open Sans"/>
                <a:ea typeface="Open Sans"/>
                <a:cs typeface="Open Sans"/>
                <a:sym typeface="Open Sans"/>
              </a:rPr>
              <a:t>current frequency</a:t>
            </a:r>
            <a:endParaRPr sz="2000"/>
          </a:p>
          <a:p>
            <a:pPr indent="-228600" lvl="1" marL="685800" rtl="0" algn="l">
              <a:lnSpc>
                <a:spcPct val="100000"/>
              </a:lnSpc>
              <a:spcBef>
                <a:spcPts val="500"/>
              </a:spcBef>
              <a:spcAft>
                <a:spcPts val="0"/>
              </a:spcAft>
              <a:buClr>
                <a:schemeClr val="dk1"/>
              </a:buClr>
              <a:buSzPts val="1600"/>
              <a:buChar char="•"/>
            </a:pPr>
            <a:r>
              <a:rPr lang="en-GB" sz="1600"/>
              <a:t>Depending on the country, this frequency may be 50 or 60 Hz</a:t>
            </a:r>
            <a:endParaRPr/>
          </a:p>
          <a:p>
            <a:pPr indent="-228600" lvl="0" marL="228600" rtl="0" algn="l">
              <a:lnSpc>
                <a:spcPct val="100000"/>
              </a:lnSpc>
              <a:spcBef>
                <a:spcPts val="1000"/>
              </a:spcBef>
              <a:spcAft>
                <a:spcPts val="0"/>
              </a:spcAft>
              <a:buClr>
                <a:schemeClr val="dk1"/>
              </a:buClr>
              <a:buSzPts val="2000"/>
              <a:buChar char="•"/>
            </a:pPr>
            <a:r>
              <a:rPr lang="en-GB" sz="2000"/>
              <a:t>If there is more electricity demand than supply, the frequency of the grid will drop</a:t>
            </a:r>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If the frequency of the grid gets low enough, generators will disconnect because </a:t>
            </a:r>
            <a:br>
              <a:rPr lang="en-GB" sz="2000">
                <a:latin typeface="Open Sans"/>
                <a:ea typeface="Open Sans"/>
                <a:cs typeface="Open Sans"/>
                <a:sym typeface="Open Sans"/>
              </a:rPr>
            </a:br>
            <a:r>
              <a:rPr lang="en-GB" sz="2000">
                <a:latin typeface="Open Sans"/>
                <a:ea typeface="Open Sans"/>
                <a:cs typeface="Open Sans"/>
                <a:sym typeface="Open Sans"/>
              </a:rPr>
              <a:t>they do not match the grid frequency well enough</a:t>
            </a:r>
            <a:endParaRPr sz="2000"/>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Generators disconnecting cause blackouts that can go on for hours or even days until the generators are restarted</a:t>
            </a:r>
            <a:endParaRPr/>
          </a:p>
          <a:p>
            <a:pPr indent="-228600" lvl="0" marL="228600" rtl="0" algn="l">
              <a:lnSpc>
                <a:spcPct val="100000"/>
              </a:lnSpc>
              <a:spcBef>
                <a:spcPts val="1000"/>
              </a:spcBef>
              <a:spcAft>
                <a:spcPts val="0"/>
              </a:spcAft>
              <a:buClr>
                <a:schemeClr val="dk1"/>
              </a:buClr>
              <a:buSzPts val="2000"/>
              <a:buChar char="•"/>
            </a:pPr>
            <a:r>
              <a:rPr lang="en-GB" sz="2000"/>
              <a:t>To avoid blackouts, most grids have load shedding plans to disconnect electricity loads</a:t>
            </a:r>
            <a:endParaRPr/>
          </a:p>
          <a:p>
            <a:pPr indent="-228600" lvl="0" marL="228600" rtl="0" algn="l">
              <a:lnSpc>
                <a:spcPct val="100000"/>
              </a:lnSpc>
              <a:spcBef>
                <a:spcPts val="1000"/>
              </a:spcBef>
              <a:spcAft>
                <a:spcPts val="0"/>
              </a:spcAft>
              <a:buClr>
                <a:schemeClr val="dk1"/>
              </a:buClr>
              <a:buSzPts val="2000"/>
              <a:buChar char="•"/>
            </a:pPr>
            <a:r>
              <a:rPr lang="en-GB" sz="2000"/>
              <a:t>Planning to match supply and demand is important for keeping the lights on!</a:t>
            </a:r>
            <a:endParaRPr/>
          </a:p>
        </p:txBody>
      </p:sp>
      <p:sp>
        <p:nvSpPr>
          <p:cNvPr id="177" name="Google Shape;177;p5"/>
          <p:cNvSpPr txBox="1"/>
          <p:nvPr/>
        </p:nvSpPr>
        <p:spPr>
          <a:xfrm>
            <a:off x="860612" y="619125"/>
            <a:ext cx="949869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9.1</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Electricity supply and demand </a:t>
            </a:r>
            <a:endParaRPr b="0" i="0" sz="44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Graphical user interface, text&#10;&#10;Description automatically generated" id="183" name="Google Shape;183;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4" name="Google Shape;184;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185" name="Google Shape;185;p6"/>
          <p:cNvGrpSpPr/>
          <p:nvPr/>
        </p:nvGrpSpPr>
        <p:grpSpPr>
          <a:xfrm>
            <a:off x="7260182" y="1925516"/>
            <a:ext cx="2856149" cy="4017219"/>
            <a:chOff x="7028269" y="1541203"/>
            <a:chExt cx="3419365" cy="4805722"/>
          </a:xfrm>
        </p:grpSpPr>
        <p:pic>
          <p:nvPicPr>
            <p:cNvPr id="186" name="Google Shape;186;p6"/>
            <p:cNvPicPr preferRelativeResize="0"/>
            <p:nvPr/>
          </p:nvPicPr>
          <p:blipFill rotWithShape="1">
            <a:blip r:embed="rId4">
              <a:alphaModFix/>
            </a:blip>
            <a:srcRect b="0" l="0" r="0" t="0"/>
            <a:stretch/>
          </p:blipFill>
          <p:spPr>
            <a:xfrm>
              <a:off x="7028269" y="4296215"/>
              <a:ext cx="3419365" cy="2050710"/>
            </a:xfrm>
            <a:prstGeom prst="rect">
              <a:avLst/>
            </a:prstGeom>
            <a:noFill/>
            <a:ln>
              <a:noFill/>
            </a:ln>
          </p:spPr>
        </p:pic>
        <p:pic>
          <p:nvPicPr>
            <p:cNvPr id="187" name="Google Shape;187;p6"/>
            <p:cNvPicPr preferRelativeResize="0"/>
            <p:nvPr/>
          </p:nvPicPr>
          <p:blipFill rotWithShape="1">
            <a:blip r:embed="rId5">
              <a:alphaModFix/>
            </a:blip>
            <a:srcRect b="0" l="0" r="0" t="0"/>
            <a:stretch/>
          </p:blipFill>
          <p:spPr>
            <a:xfrm>
              <a:off x="7028269" y="1541203"/>
              <a:ext cx="3419365" cy="2055256"/>
            </a:xfrm>
            <a:prstGeom prst="rect">
              <a:avLst/>
            </a:prstGeom>
            <a:noFill/>
            <a:ln>
              <a:noFill/>
            </a:ln>
          </p:spPr>
        </p:pic>
      </p:grpSp>
      <p:pic>
        <p:nvPicPr>
          <p:cNvPr id="188" name="Google Shape;188;p6"/>
          <p:cNvPicPr preferRelativeResize="0"/>
          <p:nvPr/>
        </p:nvPicPr>
        <p:blipFill rotWithShape="1">
          <a:blip r:embed="rId6">
            <a:alphaModFix/>
          </a:blip>
          <a:srcRect b="0" l="0" r="0" t="0"/>
          <a:stretch/>
        </p:blipFill>
        <p:spPr>
          <a:xfrm>
            <a:off x="1013111" y="2765879"/>
            <a:ext cx="4075427" cy="2452854"/>
          </a:xfrm>
          <a:prstGeom prst="rect">
            <a:avLst/>
          </a:prstGeom>
          <a:noFill/>
          <a:ln>
            <a:noFill/>
          </a:ln>
        </p:spPr>
      </p:pic>
      <p:sp>
        <p:nvSpPr>
          <p:cNvPr id="189" name="Google Shape;189;p6"/>
          <p:cNvSpPr txBox="1"/>
          <p:nvPr/>
        </p:nvSpPr>
        <p:spPr>
          <a:xfrm>
            <a:off x="5304342" y="3323074"/>
            <a:ext cx="1284021" cy="120032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7200">
                <a:solidFill>
                  <a:schemeClr val="dk1"/>
                </a:solidFill>
                <a:latin typeface="Open Sans"/>
                <a:ea typeface="Open Sans"/>
                <a:cs typeface="Open Sans"/>
                <a:sym typeface="Open Sans"/>
              </a:rPr>
              <a:t>=</a:t>
            </a:r>
            <a:endParaRPr baseline="30000" sz="7200">
              <a:solidFill>
                <a:schemeClr val="dk1"/>
              </a:solidFill>
              <a:latin typeface="Open Sans"/>
              <a:ea typeface="Open Sans"/>
              <a:cs typeface="Open Sans"/>
              <a:sym typeface="Open Sans"/>
            </a:endParaRPr>
          </a:p>
        </p:txBody>
      </p:sp>
      <p:sp>
        <p:nvSpPr>
          <p:cNvPr id="190" name="Google Shape;190;p6"/>
          <p:cNvSpPr txBox="1"/>
          <p:nvPr/>
        </p:nvSpPr>
        <p:spPr>
          <a:xfrm>
            <a:off x="8011980" y="3429630"/>
            <a:ext cx="128402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000">
                <a:solidFill>
                  <a:schemeClr val="dk1"/>
                </a:solidFill>
                <a:latin typeface="Open Sans"/>
                <a:ea typeface="Open Sans"/>
                <a:cs typeface="Open Sans"/>
                <a:sym typeface="Open Sans"/>
              </a:rPr>
              <a:t>+</a:t>
            </a:r>
            <a:endParaRPr baseline="30000" sz="6000">
              <a:solidFill>
                <a:schemeClr val="dk1"/>
              </a:solidFill>
              <a:latin typeface="Open Sans"/>
              <a:ea typeface="Open Sans"/>
              <a:cs typeface="Open Sans"/>
              <a:sym typeface="Open Sans"/>
            </a:endParaRPr>
          </a:p>
        </p:txBody>
      </p:sp>
      <p:sp>
        <p:nvSpPr>
          <p:cNvPr id="191" name="Google Shape;191;p6"/>
          <p:cNvSpPr/>
          <p:nvPr/>
        </p:nvSpPr>
        <p:spPr>
          <a:xfrm>
            <a:off x="893841" y="1942951"/>
            <a:ext cx="6217920"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Intermittent renewables</a:t>
            </a:r>
            <a:endParaRPr/>
          </a:p>
        </p:txBody>
      </p:sp>
      <p:sp>
        <p:nvSpPr>
          <p:cNvPr id="192" name="Google Shape;192;p6"/>
          <p:cNvSpPr/>
          <p:nvPr/>
        </p:nvSpPr>
        <p:spPr>
          <a:xfrm>
            <a:off x="6175706" y="3627773"/>
            <a:ext cx="46987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3600">
                <a:solidFill>
                  <a:srgbClr val="9CC2E5"/>
                </a:solidFill>
                <a:latin typeface="Open Sans"/>
                <a:ea typeface="Open Sans"/>
                <a:cs typeface="Open Sans"/>
                <a:sym typeface="Open Sans"/>
              </a:rPr>
              <a:t>?</a:t>
            </a:r>
            <a:endParaRPr/>
          </a:p>
        </p:txBody>
      </p:sp>
      <p:sp>
        <p:nvSpPr>
          <p:cNvPr id="193" name="Google Shape;193;p6"/>
          <p:cNvSpPr txBox="1"/>
          <p:nvPr/>
        </p:nvSpPr>
        <p:spPr>
          <a:xfrm>
            <a:off x="860612" y="619125"/>
            <a:ext cx="949869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9.1</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Electricity supply and demand </a:t>
            </a:r>
            <a:endParaRPr b="0" i="0" sz="44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Graphical user interface, text&#10;&#10;Description automatically generated" id="199" name="Google Shape;199;p7"/>
          <p:cNvPicPr preferRelativeResize="0"/>
          <p:nvPr/>
        </p:nvPicPr>
        <p:blipFill rotWithShape="1">
          <a:blip r:embed="rId3">
            <a:alphaModFix/>
          </a:blip>
          <a:srcRect b="0" l="0" r="0" t="0"/>
          <a:stretch/>
        </p:blipFill>
        <p:spPr>
          <a:xfrm>
            <a:off x="0" y="1223"/>
            <a:ext cx="12192000" cy="6858000"/>
          </a:xfrm>
          <a:prstGeom prst="rect">
            <a:avLst/>
          </a:prstGeom>
          <a:noFill/>
          <a:ln>
            <a:noFill/>
          </a:ln>
        </p:spPr>
      </p:pic>
      <p:sp>
        <p:nvSpPr>
          <p:cNvPr id="200" name="Google Shape;200;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grpSp>
        <p:nvGrpSpPr>
          <p:cNvPr id="201" name="Google Shape;201;p7"/>
          <p:cNvGrpSpPr/>
          <p:nvPr/>
        </p:nvGrpSpPr>
        <p:grpSpPr>
          <a:xfrm>
            <a:off x="2585348" y="2369276"/>
            <a:ext cx="6207049" cy="3955821"/>
            <a:chOff x="2340864" y="3512"/>
            <a:chExt cx="6207049" cy="3955821"/>
          </a:xfrm>
        </p:grpSpPr>
        <p:sp>
          <p:nvSpPr>
            <p:cNvPr id="202" name="Google Shape;202;p7"/>
            <p:cNvSpPr/>
            <p:nvPr/>
          </p:nvSpPr>
          <p:spPr>
            <a:xfrm>
              <a:off x="2340864" y="3512"/>
              <a:ext cx="2439210" cy="716436"/>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txBox="1"/>
            <p:nvPr/>
          </p:nvSpPr>
          <p:spPr>
            <a:xfrm>
              <a:off x="2361848" y="24496"/>
              <a:ext cx="2397242" cy="674468"/>
            </a:xfrm>
            <a:prstGeom prst="rect">
              <a:avLst/>
            </a:prstGeom>
            <a:noFill/>
            <a:ln>
              <a:noFill/>
            </a:ln>
          </p:spPr>
          <p:txBody>
            <a:bodyPr anchorCtr="0" anchor="ctr" bIns="19050" lIns="28575" spcFirstLastPara="1" rIns="28575" wrap="square" tIns="19050">
              <a:noAutofit/>
            </a:bodyPr>
            <a:lstStyle/>
            <a:p>
              <a:pPr indent="0" lvl="0" marL="0" marR="0" rtl="0" algn="ctr">
                <a:lnSpc>
                  <a:spcPct val="90000"/>
                </a:lnSpc>
                <a:spcBef>
                  <a:spcPts val="0"/>
                </a:spcBef>
                <a:spcAft>
                  <a:spcPts val="0"/>
                </a:spcAft>
                <a:buClr>
                  <a:schemeClr val="lt1"/>
                </a:buClr>
                <a:buSzPts val="1500"/>
                <a:buFont typeface="Open Sans Light"/>
                <a:buNone/>
              </a:pPr>
              <a:r>
                <a:rPr b="0" i="0" lang="en-GB" sz="1500">
                  <a:solidFill>
                    <a:schemeClr val="lt1"/>
                  </a:solidFill>
                  <a:latin typeface="Open Sans Light"/>
                  <a:ea typeface="Open Sans Light"/>
                  <a:cs typeface="Open Sans Light"/>
                  <a:sym typeface="Open Sans Light"/>
                </a:rPr>
                <a:t>Electricity storage</a:t>
              </a:r>
              <a:endParaRPr/>
            </a:p>
          </p:txBody>
        </p:sp>
        <p:sp>
          <p:nvSpPr>
            <p:cNvPr id="204" name="Google Shape;204;p7"/>
            <p:cNvSpPr/>
            <p:nvPr/>
          </p:nvSpPr>
          <p:spPr>
            <a:xfrm>
              <a:off x="2584785" y="719949"/>
              <a:ext cx="243921" cy="899400"/>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05" name="Google Shape;205;p7"/>
            <p:cNvSpPr/>
            <p:nvPr/>
          </p:nvSpPr>
          <p:spPr>
            <a:xfrm>
              <a:off x="2828706" y="899059"/>
              <a:ext cx="2680494" cy="1440582"/>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txBox="1"/>
            <p:nvPr/>
          </p:nvSpPr>
          <p:spPr>
            <a:xfrm>
              <a:off x="2870899" y="941252"/>
              <a:ext cx="2596108" cy="1356196"/>
            </a:xfrm>
            <a:prstGeom prst="rect">
              <a:avLst/>
            </a:prstGeom>
            <a:noFill/>
            <a:ln>
              <a:noFill/>
            </a:ln>
          </p:spPr>
          <p:txBody>
            <a:bodyPr anchorCtr="0" anchor="t" bIns="15225" lIns="22850" spcFirstLastPara="1" rIns="22850" wrap="square" tIns="15225">
              <a:noAutofit/>
            </a:bodyPr>
            <a:lstStyle/>
            <a:p>
              <a:pPr indent="0" lvl="0" marL="0" marR="0" rtl="0" algn="l">
                <a:lnSpc>
                  <a:spcPct val="100000"/>
                </a:lnSpc>
                <a:spcBef>
                  <a:spcPts val="0"/>
                </a:spcBef>
                <a:spcAft>
                  <a:spcPts val="0"/>
                </a:spcAft>
                <a:buClr>
                  <a:schemeClr val="dk1"/>
                </a:buClr>
                <a:buSzPts val="1200"/>
                <a:buFont typeface="Open Sans Light"/>
                <a:buNone/>
              </a:pPr>
              <a:r>
                <a:rPr b="0" i="0" lang="en-GB" sz="1200">
                  <a:solidFill>
                    <a:schemeClr val="dk1"/>
                  </a:solidFill>
                  <a:latin typeface="Open Sans Light"/>
                  <a:ea typeface="Open Sans Light"/>
                  <a:cs typeface="Open Sans Light"/>
                  <a:sym typeface="Open Sans Light"/>
                </a:rPr>
                <a:t>Current technology</a:t>
              </a:r>
              <a:endParaRPr/>
            </a:p>
            <a:p>
              <a:pPr indent="-114300" lvl="1" marL="114300" marR="0" rtl="0" algn="l">
                <a:lnSpc>
                  <a:spcPct val="100000"/>
                </a:lnSpc>
                <a:spcBef>
                  <a:spcPts val="20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Pumped hydro</a:t>
              </a:r>
              <a:endParaRPr/>
            </a:p>
            <a:p>
              <a:pPr indent="-114300" lvl="1" marL="114300" marR="0" rtl="0" algn="l">
                <a:lnSpc>
                  <a:spcPct val="100000"/>
                </a:lnSpc>
                <a:spcBef>
                  <a:spcPts val="20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Li-ion batteries</a:t>
              </a:r>
              <a:endParaRPr/>
            </a:p>
          </p:txBody>
        </p:sp>
        <p:sp>
          <p:nvSpPr>
            <p:cNvPr id="207" name="Google Shape;207;p7"/>
            <p:cNvSpPr/>
            <p:nvPr/>
          </p:nvSpPr>
          <p:spPr>
            <a:xfrm>
              <a:off x="2584785" y="719949"/>
              <a:ext cx="243921" cy="2519092"/>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08" name="Google Shape;208;p7"/>
            <p:cNvSpPr/>
            <p:nvPr/>
          </p:nvSpPr>
          <p:spPr>
            <a:xfrm>
              <a:off x="2828706" y="2518751"/>
              <a:ext cx="2680494" cy="1440582"/>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txBox="1"/>
            <p:nvPr/>
          </p:nvSpPr>
          <p:spPr>
            <a:xfrm>
              <a:off x="2870899" y="2560944"/>
              <a:ext cx="2596108" cy="1356196"/>
            </a:xfrm>
            <a:prstGeom prst="rect">
              <a:avLst/>
            </a:prstGeom>
            <a:noFill/>
            <a:ln>
              <a:noFill/>
            </a:ln>
          </p:spPr>
          <p:txBody>
            <a:bodyPr anchorCtr="0" anchor="t" bIns="15225" lIns="22850" spcFirstLastPara="1" rIns="22850" wrap="square" tIns="15225">
              <a:noAutofit/>
            </a:bodyPr>
            <a:lstStyle/>
            <a:p>
              <a:pPr indent="0" lvl="0" marL="0" marR="0" rtl="0" algn="l">
                <a:lnSpc>
                  <a:spcPct val="100000"/>
                </a:lnSpc>
                <a:spcBef>
                  <a:spcPts val="0"/>
                </a:spcBef>
                <a:spcAft>
                  <a:spcPts val="0"/>
                </a:spcAft>
                <a:buClr>
                  <a:schemeClr val="dk1"/>
                </a:buClr>
                <a:buSzPts val="1200"/>
                <a:buFont typeface="Open Sans Light"/>
                <a:buNone/>
              </a:pPr>
              <a:r>
                <a:rPr b="0" i="0" lang="en-GB" sz="1200">
                  <a:solidFill>
                    <a:schemeClr val="dk1"/>
                  </a:solidFill>
                  <a:latin typeface="Open Sans Light"/>
                  <a:ea typeface="Open Sans Light"/>
                  <a:cs typeface="Open Sans Light"/>
                  <a:sym typeface="Open Sans Light"/>
                </a:rPr>
                <a:t>Developing technology</a:t>
              </a:r>
              <a:endParaRPr/>
            </a:p>
            <a:p>
              <a:pPr indent="-114300" lvl="1" marL="114300" marR="0" rtl="0" algn="l">
                <a:lnSpc>
                  <a:spcPct val="90000"/>
                </a:lnSpc>
                <a:spcBef>
                  <a:spcPts val="20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Long-duration batteries</a:t>
              </a:r>
              <a:endParaRPr b="0" i="0" sz="1200" u="none" cap="none" strike="noStrike">
                <a:solidFill>
                  <a:schemeClr val="dk1"/>
                </a:solidFill>
                <a:latin typeface="Open Sans Light"/>
                <a:ea typeface="Open Sans Light"/>
                <a:cs typeface="Open Sans Light"/>
                <a:sym typeface="Open Sans Light"/>
              </a:endParaRPr>
            </a:p>
            <a:p>
              <a:pPr indent="-114300" lvl="1" marL="114300" marR="0" rtl="0" algn="l">
                <a:lnSpc>
                  <a:spcPct val="90000"/>
                </a:lnSpc>
                <a:spcBef>
                  <a:spcPts val="18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Hydrogen &amp; clean fuels</a:t>
              </a:r>
              <a:endParaRPr/>
            </a:p>
            <a:p>
              <a:pPr indent="-114300" lvl="1" marL="114300" marR="0" rtl="0" algn="l">
                <a:lnSpc>
                  <a:spcPct val="90000"/>
                </a:lnSpc>
                <a:spcBef>
                  <a:spcPts val="18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Thermal energy storage</a:t>
              </a:r>
              <a:endParaRPr/>
            </a:p>
            <a:p>
              <a:pPr indent="-114300" lvl="1" marL="114300" marR="0" rtl="0" algn="l">
                <a:lnSpc>
                  <a:spcPct val="90000"/>
                </a:lnSpc>
                <a:spcBef>
                  <a:spcPts val="18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Compressed air storage</a:t>
              </a:r>
              <a:endParaRPr b="0" i="0" sz="1200" u="none" cap="none" strike="noStrike">
                <a:solidFill>
                  <a:schemeClr val="dk1"/>
                </a:solidFill>
                <a:latin typeface="Open Sans Light"/>
                <a:ea typeface="Open Sans Light"/>
                <a:cs typeface="Open Sans Light"/>
                <a:sym typeface="Open Sans Light"/>
              </a:endParaRPr>
            </a:p>
            <a:p>
              <a:pPr indent="-114300" lvl="1" marL="114300" marR="0" rtl="0" algn="l">
                <a:lnSpc>
                  <a:spcPct val="90000"/>
                </a:lnSpc>
                <a:spcBef>
                  <a:spcPts val="18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Kinetic energy storage</a:t>
              </a:r>
              <a:endParaRPr b="0" i="0" sz="1200" u="none" cap="none" strike="noStrike">
                <a:solidFill>
                  <a:schemeClr val="dk1"/>
                </a:solidFill>
                <a:latin typeface="Open Sans Light"/>
                <a:ea typeface="Open Sans Light"/>
                <a:cs typeface="Open Sans Light"/>
                <a:sym typeface="Open Sans Light"/>
              </a:endParaRPr>
            </a:p>
          </p:txBody>
        </p:sp>
        <p:sp>
          <p:nvSpPr>
            <p:cNvPr id="210" name="Google Shape;210;p7"/>
            <p:cNvSpPr/>
            <p:nvPr/>
          </p:nvSpPr>
          <p:spPr>
            <a:xfrm>
              <a:off x="5379577" y="3512"/>
              <a:ext cx="2439210" cy="716436"/>
            </a:xfrm>
            <a:prstGeom prst="roundRect">
              <a:avLst>
                <a:gd fmla="val 10000" name="adj"/>
              </a:avLst>
            </a:prstGeom>
            <a:solidFill>
              <a:srgbClr val="B026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txBox="1"/>
            <p:nvPr/>
          </p:nvSpPr>
          <p:spPr>
            <a:xfrm>
              <a:off x="5400561" y="24496"/>
              <a:ext cx="2397242" cy="674468"/>
            </a:xfrm>
            <a:prstGeom prst="rect">
              <a:avLst/>
            </a:prstGeom>
            <a:noFill/>
            <a:ln>
              <a:noFill/>
            </a:ln>
          </p:spPr>
          <p:txBody>
            <a:bodyPr anchorCtr="0" anchor="ctr" bIns="19050" lIns="28575" spcFirstLastPara="1" rIns="28575" wrap="square" tIns="19050">
              <a:noAutofit/>
            </a:bodyPr>
            <a:lstStyle/>
            <a:p>
              <a:pPr indent="0" lvl="0" marL="0" marR="0" rtl="0" algn="ctr">
                <a:lnSpc>
                  <a:spcPct val="90000"/>
                </a:lnSpc>
                <a:spcBef>
                  <a:spcPts val="0"/>
                </a:spcBef>
                <a:spcAft>
                  <a:spcPts val="0"/>
                </a:spcAft>
                <a:buClr>
                  <a:schemeClr val="lt1"/>
                </a:buClr>
                <a:buSzPts val="1500"/>
                <a:buFont typeface="Open Sans Light"/>
                <a:buNone/>
              </a:pPr>
              <a:r>
                <a:rPr b="0" i="0" lang="en-GB" sz="1500">
                  <a:solidFill>
                    <a:schemeClr val="lt1"/>
                  </a:solidFill>
                  <a:latin typeface="Open Sans Light"/>
                  <a:ea typeface="Open Sans Light"/>
                  <a:cs typeface="Open Sans Light"/>
                  <a:sym typeface="Open Sans Light"/>
                </a:rPr>
                <a:t>Load flexibility</a:t>
              </a:r>
              <a:endParaRPr/>
            </a:p>
          </p:txBody>
        </p:sp>
        <p:sp>
          <p:nvSpPr>
            <p:cNvPr id="212" name="Google Shape;212;p7"/>
            <p:cNvSpPr/>
            <p:nvPr/>
          </p:nvSpPr>
          <p:spPr>
            <a:xfrm>
              <a:off x="5623498" y="719949"/>
              <a:ext cx="243921" cy="899400"/>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13" name="Google Shape;213;p7"/>
            <p:cNvSpPr/>
            <p:nvPr/>
          </p:nvSpPr>
          <p:spPr>
            <a:xfrm>
              <a:off x="5867419" y="899059"/>
              <a:ext cx="2680494" cy="1440582"/>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txBox="1"/>
            <p:nvPr/>
          </p:nvSpPr>
          <p:spPr>
            <a:xfrm>
              <a:off x="5909612" y="941252"/>
              <a:ext cx="2596108" cy="1356196"/>
            </a:xfrm>
            <a:prstGeom prst="rect">
              <a:avLst/>
            </a:prstGeom>
            <a:noFill/>
            <a:ln>
              <a:noFill/>
            </a:ln>
          </p:spPr>
          <p:txBody>
            <a:bodyPr anchorCtr="0" anchor="t" bIns="15225" lIns="22850" spcFirstLastPara="1" rIns="22850" wrap="square" tIns="15225">
              <a:noAutofit/>
            </a:bodyPr>
            <a:lstStyle/>
            <a:p>
              <a:pPr indent="0" lvl="0" marL="0" marR="0" rtl="0" algn="l">
                <a:lnSpc>
                  <a:spcPct val="100000"/>
                </a:lnSpc>
                <a:spcBef>
                  <a:spcPts val="0"/>
                </a:spcBef>
                <a:spcAft>
                  <a:spcPts val="0"/>
                </a:spcAft>
                <a:buClr>
                  <a:schemeClr val="dk1"/>
                </a:buClr>
                <a:buSzPts val="1200"/>
                <a:buFont typeface="Open Sans Light"/>
                <a:buNone/>
              </a:pPr>
              <a:r>
                <a:rPr b="0" i="0" lang="en-GB" sz="1200">
                  <a:solidFill>
                    <a:schemeClr val="dk1"/>
                  </a:solidFill>
                  <a:latin typeface="Open Sans Light"/>
                  <a:ea typeface="Open Sans Light"/>
                  <a:cs typeface="Open Sans Light"/>
                  <a:sym typeface="Open Sans Light"/>
                </a:rPr>
                <a:t>Shiftable loads</a:t>
              </a:r>
              <a:endParaRPr/>
            </a:p>
            <a:p>
              <a:pPr indent="-114300" lvl="1" marL="114300" marR="0" rtl="0" algn="l">
                <a:lnSpc>
                  <a:spcPct val="90000"/>
                </a:lnSpc>
                <a:spcBef>
                  <a:spcPts val="20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EV charging</a:t>
              </a:r>
              <a:endParaRPr/>
            </a:p>
            <a:p>
              <a:pPr indent="-114300" lvl="1" marL="114300" marR="0" rtl="0" algn="l">
                <a:lnSpc>
                  <a:spcPct val="90000"/>
                </a:lnSpc>
                <a:spcBef>
                  <a:spcPts val="18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Space heating and cooling</a:t>
              </a:r>
              <a:endParaRPr b="0" i="0" sz="1200" u="none" cap="none" strike="noStrike">
                <a:solidFill>
                  <a:schemeClr val="dk1"/>
                </a:solidFill>
                <a:latin typeface="Open Sans Light"/>
                <a:ea typeface="Open Sans Light"/>
                <a:cs typeface="Open Sans Light"/>
                <a:sym typeface="Open Sans Light"/>
              </a:endParaRPr>
            </a:p>
            <a:p>
              <a:pPr indent="-114300" lvl="1" marL="114300" marR="0" rtl="0" algn="l">
                <a:lnSpc>
                  <a:spcPct val="90000"/>
                </a:lnSpc>
                <a:spcBef>
                  <a:spcPts val="18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Water heating</a:t>
              </a:r>
              <a:endParaRPr/>
            </a:p>
            <a:p>
              <a:pPr indent="-114300" lvl="1" marL="114300" marR="0" rtl="0" algn="l">
                <a:lnSpc>
                  <a:spcPct val="90000"/>
                </a:lnSpc>
                <a:spcBef>
                  <a:spcPts val="18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Laundry cycles</a:t>
              </a:r>
              <a:endParaRPr/>
            </a:p>
            <a:p>
              <a:pPr indent="-114300" lvl="1" marL="114300" marR="0" rtl="0" algn="l">
                <a:lnSpc>
                  <a:spcPct val="90000"/>
                </a:lnSpc>
                <a:spcBef>
                  <a:spcPts val="18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Computation at data centres</a:t>
              </a:r>
              <a:endParaRPr b="0" i="0" sz="1200" u="none" cap="none" strike="noStrike">
                <a:solidFill>
                  <a:schemeClr val="dk1"/>
                </a:solidFill>
                <a:latin typeface="Open Sans Light"/>
                <a:ea typeface="Open Sans Light"/>
                <a:cs typeface="Open Sans Light"/>
                <a:sym typeface="Open Sans Light"/>
              </a:endParaRPr>
            </a:p>
          </p:txBody>
        </p:sp>
        <p:sp>
          <p:nvSpPr>
            <p:cNvPr id="215" name="Google Shape;215;p7"/>
            <p:cNvSpPr/>
            <p:nvPr/>
          </p:nvSpPr>
          <p:spPr>
            <a:xfrm>
              <a:off x="5623498" y="719949"/>
              <a:ext cx="243921" cy="2519092"/>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16" name="Google Shape;216;p7"/>
            <p:cNvSpPr/>
            <p:nvPr/>
          </p:nvSpPr>
          <p:spPr>
            <a:xfrm>
              <a:off x="5867419" y="2518751"/>
              <a:ext cx="2680494" cy="1440582"/>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txBox="1"/>
            <p:nvPr/>
          </p:nvSpPr>
          <p:spPr>
            <a:xfrm>
              <a:off x="5909612" y="2560944"/>
              <a:ext cx="2596108" cy="1356196"/>
            </a:xfrm>
            <a:prstGeom prst="rect">
              <a:avLst/>
            </a:prstGeom>
            <a:noFill/>
            <a:ln>
              <a:noFill/>
            </a:ln>
          </p:spPr>
          <p:txBody>
            <a:bodyPr anchorCtr="0" anchor="t" bIns="15225" lIns="22850" spcFirstLastPara="1" rIns="22850" wrap="square" tIns="15225">
              <a:noAutofit/>
            </a:bodyPr>
            <a:lstStyle/>
            <a:p>
              <a:pPr indent="0" lvl="0" marL="0" marR="0" rtl="0" algn="l">
                <a:lnSpc>
                  <a:spcPct val="100000"/>
                </a:lnSpc>
                <a:spcBef>
                  <a:spcPts val="0"/>
                </a:spcBef>
                <a:spcAft>
                  <a:spcPts val="0"/>
                </a:spcAft>
                <a:buClr>
                  <a:srgbClr val="000000"/>
                </a:buClr>
                <a:buSzPts val="2800"/>
                <a:buFont typeface="Arial"/>
                <a:buNone/>
              </a:pPr>
              <a:r>
                <a:rPr b="0" i="0" lang="en-GB" sz="1200">
                  <a:solidFill>
                    <a:schemeClr val="dk1"/>
                  </a:solidFill>
                  <a:latin typeface="Open Sans Light"/>
                  <a:ea typeface="Open Sans Light"/>
                  <a:cs typeface="Open Sans Light"/>
                  <a:sym typeface="Open Sans Light"/>
                </a:rPr>
                <a:t>Non-shiftable loads</a:t>
              </a:r>
              <a:endParaRPr b="0" i="0" sz="1200">
                <a:solidFill>
                  <a:schemeClr val="dk1"/>
                </a:solidFill>
                <a:latin typeface="Open Sans Light"/>
                <a:ea typeface="Open Sans Light"/>
                <a:cs typeface="Open Sans Light"/>
                <a:sym typeface="Open Sans Light"/>
              </a:endParaRPr>
            </a:p>
            <a:p>
              <a:pPr indent="-114300" lvl="1" marL="114300" marR="0" rtl="0" algn="l">
                <a:lnSpc>
                  <a:spcPct val="100000"/>
                </a:lnSpc>
                <a:spcBef>
                  <a:spcPts val="200"/>
                </a:spcBef>
                <a:spcAft>
                  <a:spcPts val="0"/>
                </a:spcAft>
                <a:buClr>
                  <a:srgbClr val="000000"/>
                </a:buClr>
                <a:buSzPts val="1200"/>
                <a:buFont typeface="Open Sans Light"/>
                <a:buChar char="•"/>
              </a:pPr>
              <a:r>
                <a:rPr b="0" i="0" lang="en-GB" sz="1200" u="none" cap="none" strike="noStrike">
                  <a:solidFill>
                    <a:srgbClr val="000000"/>
                  </a:solidFill>
                  <a:latin typeface="Open Sans Light"/>
                  <a:ea typeface="Open Sans Light"/>
                  <a:cs typeface="Open Sans Light"/>
                  <a:sym typeface="Open Sans Light"/>
                </a:rPr>
                <a:t>Lighting</a:t>
              </a:r>
              <a:endParaRPr/>
            </a:p>
            <a:p>
              <a:pPr indent="-114300" lvl="1" marL="114300" marR="0" rtl="0" algn="l">
                <a:lnSpc>
                  <a:spcPct val="100000"/>
                </a:lnSpc>
                <a:spcBef>
                  <a:spcPts val="200"/>
                </a:spcBef>
                <a:spcAft>
                  <a:spcPts val="0"/>
                </a:spcAft>
                <a:buClr>
                  <a:schemeClr val="dk1"/>
                </a:buClr>
                <a:buSzPts val="1200"/>
                <a:buFont typeface="Open Sans Light"/>
                <a:buChar char="•"/>
              </a:pPr>
              <a:r>
                <a:rPr b="0" i="0" lang="en-GB" sz="1200" u="none" cap="none" strike="noStrike">
                  <a:solidFill>
                    <a:schemeClr val="dk1"/>
                  </a:solidFill>
                  <a:latin typeface="Open Sans Light"/>
                  <a:ea typeface="Open Sans Light"/>
                  <a:cs typeface="Open Sans Light"/>
                  <a:sym typeface="Open Sans Light"/>
                </a:rPr>
                <a:t>Cooking</a:t>
              </a:r>
              <a:endParaRPr b="0" i="0" sz="1200" u="none" cap="none" strike="noStrike">
                <a:solidFill>
                  <a:srgbClr val="000000"/>
                </a:solidFill>
                <a:latin typeface="Open Sans Light"/>
                <a:ea typeface="Open Sans Light"/>
                <a:cs typeface="Open Sans Light"/>
                <a:sym typeface="Open Sans Light"/>
              </a:endParaRPr>
            </a:p>
          </p:txBody>
        </p:sp>
      </p:grpSp>
      <p:sp>
        <p:nvSpPr>
          <p:cNvPr id="218" name="Google Shape;218;p7"/>
          <p:cNvSpPr/>
          <p:nvPr/>
        </p:nvSpPr>
        <p:spPr>
          <a:xfrm>
            <a:off x="893841" y="1962830"/>
            <a:ext cx="6217920"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Electricity storage and load flexibility</a:t>
            </a:r>
            <a:endParaRPr/>
          </a:p>
        </p:txBody>
      </p:sp>
      <p:sp>
        <p:nvSpPr>
          <p:cNvPr id="219" name="Google Shape;219;p7"/>
          <p:cNvSpPr txBox="1"/>
          <p:nvPr/>
        </p:nvSpPr>
        <p:spPr>
          <a:xfrm>
            <a:off x="860612" y="619125"/>
            <a:ext cx="949869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9.1</a:t>
            </a:r>
            <a:br>
              <a:rPr b="0" i="0" lang="en-GB" sz="4400">
                <a:solidFill>
                  <a:schemeClr val="dk1"/>
                </a:solidFill>
                <a:latin typeface="Open Sans"/>
                <a:ea typeface="Open Sans"/>
                <a:cs typeface="Open Sans"/>
                <a:sym typeface="Open Sans"/>
              </a:rPr>
            </a:br>
            <a:r>
              <a:rPr b="0" i="0" lang="en-GB" sz="4400">
                <a:solidFill>
                  <a:schemeClr val="dk1"/>
                </a:solidFill>
                <a:latin typeface="Open Sans"/>
                <a:ea typeface="Open Sans"/>
                <a:cs typeface="Open Sans"/>
                <a:sym typeface="Open Sans"/>
              </a:rPr>
              <a:t>Electricity supply and demand </a:t>
            </a:r>
            <a:endParaRPr b="0" i="0" sz="44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Graphical user interface, text&#10;&#10;Description automatically generated" id="225" name="Google Shape;225;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6" name="Google Shape;226;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descr="MAED - Mozilla Firefox" id="227" name="Google Shape;227;p8"/>
          <p:cNvPicPr preferRelativeResize="0"/>
          <p:nvPr/>
        </p:nvPicPr>
        <p:blipFill rotWithShape="1">
          <a:blip r:embed="rId4">
            <a:alphaModFix/>
          </a:blip>
          <a:srcRect b="5163" l="1212" r="2422" t="3030"/>
          <a:stretch/>
        </p:blipFill>
        <p:spPr>
          <a:xfrm>
            <a:off x="3046286" y="1846286"/>
            <a:ext cx="5249278" cy="4156766"/>
          </a:xfrm>
          <a:prstGeom prst="rect">
            <a:avLst/>
          </a:prstGeom>
          <a:noFill/>
          <a:ln>
            <a:noFill/>
          </a:ln>
        </p:spPr>
      </p:pic>
      <p:sp>
        <p:nvSpPr>
          <p:cNvPr id="228" name="Google Shape;228;p8"/>
          <p:cNvSpPr/>
          <p:nvPr/>
        </p:nvSpPr>
        <p:spPr>
          <a:xfrm>
            <a:off x="5722017" y="5012342"/>
            <a:ext cx="2526740" cy="747725"/>
          </a:xfrm>
          <a:prstGeom prst="rect">
            <a:avLst/>
          </a:prstGeom>
          <a:noFill/>
          <a:ln cap="flat" cmpd="sng" w="28575">
            <a:solidFill>
              <a:srgbClr val="B026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229" name="Google Shape;229;p8"/>
          <p:cNvSpPr/>
          <p:nvPr/>
        </p:nvSpPr>
        <p:spPr>
          <a:xfrm>
            <a:off x="900467" y="1399612"/>
            <a:ext cx="6217920"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Intro to MAED-EL</a:t>
            </a:r>
            <a:endParaRPr b="1" sz="2000">
              <a:solidFill>
                <a:srgbClr val="9CC2E5"/>
              </a:solidFill>
              <a:latin typeface="Open Sans"/>
              <a:ea typeface="Open Sans"/>
              <a:cs typeface="Open Sans"/>
              <a:sym typeface="Open Sans"/>
            </a:endParaRPr>
          </a:p>
        </p:txBody>
      </p:sp>
      <p:sp>
        <p:nvSpPr>
          <p:cNvPr id="230" name="Google Shape;230;p8"/>
          <p:cNvSpPr/>
          <p:nvPr/>
        </p:nvSpPr>
        <p:spPr>
          <a:xfrm>
            <a:off x="858079" y="345247"/>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9.2 Purpose of MAED-EL</a:t>
            </a:r>
            <a:endParaRPr b="0" i="0" sz="44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Graphical user interface, text&#10;&#10;Description automatically generated" id="236" name="Google Shape;236;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7" name="Google Shape;237;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38" name="Google Shape;238;p9"/>
          <p:cNvPicPr preferRelativeResize="0"/>
          <p:nvPr/>
        </p:nvPicPr>
        <p:blipFill rotWithShape="1">
          <a:blip r:embed="rId4">
            <a:alphaModFix/>
          </a:blip>
          <a:srcRect b="0" l="0" r="0" t="0"/>
          <a:stretch/>
        </p:blipFill>
        <p:spPr>
          <a:xfrm>
            <a:off x="2889216" y="1797873"/>
            <a:ext cx="5586772" cy="4384930"/>
          </a:xfrm>
          <a:prstGeom prst="rect">
            <a:avLst/>
          </a:prstGeom>
          <a:noFill/>
          <a:ln>
            <a:noFill/>
          </a:ln>
        </p:spPr>
      </p:pic>
      <p:cxnSp>
        <p:nvCxnSpPr>
          <p:cNvPr id="239" name="Google Shape;239;p9"/>
          <p:cNvCxnSpPr/>
          <p:nvPr/>
        </p:nvCxnSpPr>
        <p:spPr>
          <a:xfrm>
            <a:off x="3401760" y="3686769"/>
            <a:ext cx="4929849" cy="0"/>
          </a:xfrm>
          <a:prstGeom prst="straightConnector1">
            <a:avLst/>
          </a:prstGeom>
          <a:solidFill>
            <a:srgbClr val="FF6600"/>
          </a:solidFill>
          <a:ln cap="flat" cmpd="sng" w="38100">
            <a:solidFill>
              <a:srgbClr val="B02633"/>
            </a:solidFill>
            <a:prstDash val="solid"/>
            <a:round/>
            <a:headEnd len="sm" w="sm" type="none"/>
            <a:tailEnd len="sm" w="sm" type="none"/>
          </a:ln>
        </p:spPr>
      </p:cxnSp>
      <p:sp>
        <p:nvSpPr>
          <p:cNvPr id="240" name="Google Shape;240;p9"/>
          <p:cNvSpPr txBox="1"/>
          <p:nvPr/>
        </p:nvSpPr>
        <p:spPr>
          <a:xfrm>
            <a:off x="3407763" y="3734895"/>
            <a:ext cx="11832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Open Sans"/>
                <a:ea typeface="Open Sans"/>
                <a:cs typeface="Open Sans"/>
                <a:sym typeface="Open Sans"/>
              </a:rPr>
              <a:t>1820 MW</a:t>
            </a:r>
            <a:endParaRPr/>
          </a:p>
        </p:txBody>
      </p:sp>
      <p:sp>
        <p:nvSpPr>
          <p:cNvPr id="241" name="Google Shape;241;p9"/>
          <p:cNvSpPr/>
          <p:nvPr/>
        </p:nvSpPr>
        <p:spPr>
          <a:xfrm>
            <a:off x="900467" y="1366482"/>
            <a:ext cx="6217920"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Annual vs. hourly demand</a:t>
            </a:r>
            <a:endParaRPr/>
          </a:p>
        </p:txBody>
      </p:sp>
      <p:sp>
        <p:nvSpPr>
          <p:cNvPr id="242" name="Google Shape;242;p9"/>
          <p:cNvSpPr/>
          <p:nvPr/>
        </p:nvSpPr>
        <p:spPr>
          <a:xfrm>
            <a:off x="858079" y="345247"/>
            <a:ext cx="9548192"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Lecture 9.2 Purpose of MAED-EL</a:t>
            </a:r>
            <a:endParaRPr b="0" i="0" sz="44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