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83" r:id="rId5"/>
    <p:sldId id="284" r:id="rId6"/>
    <p:sldId id="263" r:id="rId7"/>
    <p:sldId id="264" r:id="rId8"/>
    <p:sldId id="265" r:id="rId9"/>
    <p:sldId id="266" r:id="rId10"/>
    <p:sldId id="267" r:id="rId11"/>
    <p:sldId id="285" r:id="rId12"/>
    <p:sldId id="268" r:id="rId13"/>
    <p:sldId id="269" r:id="rId14"/>
    <p:sldId id="270" r:id="rId15"/>
    <p:sldId id="271" r:id="rId16"/>
    <p:sldId id="272" r:id="rId17"/>
    <p:sldId id="286" r:id="rId18"/>
    <p:sldId id="273" r:id="rId19"/>
    <p:sldId id="274" r:id="rId20"/>
    <p:sldId id="275" r:id="rId21"/>
    <p:sldId id="276" r:id="rId22"/>
    <p:sldId id="277" r:id="rId23"/>
    <p:sldId id="278" r:id="rId24"/>
    <p:sldId id="279" r:id="rId25"/>
    <p:sldId id="280" r:id="rId26"/>
    <p:sldId id="281" r:id="rId27"/>
    <p:sldId id="282" r:id="rId28"/>
    <p:sldId id="288"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vfXLbe2VnScujW37L8joQ==" hashData="hi5B6RVoFT4gec3lTOn11ihlIdTMyva9Zv6fJfUJz3LF4zkzD+y42sY7gQ5ue7w7WoWhOYaWMoqqwuOfQfNCZ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EFD"/>
    <a:srgbClr val="B3C8F3"/>
    <a:srgbClr val="BEFEFC"/>
    <a:srgbClr val="79FEFB"/>
    <a:srgbClr val="39F9F9"/>
    <a:srgbClr val="41E9F1"/>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0762" autoAdjust="0"/>
  </p:normalViewPr>
  <p:slideViewPr>
    <p:cSldViewPr snapToGrid="0">
      <p:cViewPr>
        <p:scale>
          <a:sx n="75" d="100"/>
          <a:sy n="75" d="100"/>
        </p:scale>
        <p:origin x="965" y="149"/>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320057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Según IRENA, se considera que un sistema de energía es flexible si puede </a:t>
            </a:r>
            <a:r>
              <a:rPr lang="en-GB" dirty="0"/>
              <a:t>hacer lo siguiente </a:t>
            </a:r>
            <a:r>
              <a:rPr lang="en-GB" sz="1200" kern="1200" dirty="0">
                <a:solidFill>
                  <a:schemeClr val="tx1"/>
                </a:solidFill>
                <a:effectLst/>
                <a:latin typeface="+mn-lt"/>
                <a:ea typeface="+mn-ea"/>
                <a:cs typeface="+mn-cs"/>
              </a:rPr>
              <a:t>de forma rentable, fiable y en todas las escalas de tiempo:</a:t>
            </a:r>
            <a:endParaRPr lang="en-GB" sz="1200" kern="1200" dirty="0">
              <a:solidFill>
                <a:schemeClr val="tx1"/>
              </a:solidFill>
              <a:effectLst/>
              <a:latin typeface="+mn-lt"/>
              <a:cs typeface="Calibri"/>
            </a:endParaRPr>
          </a:p>
          <a:p>
            <a:br>
              <a:rPr lang="en-GB" sz="1200" kern="1200" dirty="0">
                <a:solidFill>
                  <a:schemeClr val="tx1"/>
                </a:solidFill>
                <a:effectLst/>
                <a:latin typeface="+mn-lt"/>
                <a:ea typeface="+mn-ea"/>
                <a:cs typeface="+mn-cs"/>
              </a:rPr>
            </a:b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1) </a:t>
            </a:r>
            <a:r>
              <a:rPr lang="en-GB" dirty="0"/>
              <a:t>Evita la pérdida de </a:t>
            </a:r>
            <a:r>
              <a:rPr lang="en-GB" sz="1200" kern="1200" dirty="0">
                <a:solidFill>
                  <a:schemeClr val="tx1"/>
                </a:solidFill>
                <a:effectLst/>
                <a:latin typeface="+mn-lt"/>
                <a:ea typeface="+mn-ea"/>
                <a:cs typeface="+mn-cs"/>
              </a:rPr>
              <a:t>cargas y satisface la demanda máxima y las cargas netas máximas. Por lo tanto, la pérdida de carga es una de las medidas que se suelen utilizar para evaluar el riesgo de flexibilidad de un sistema o los escenarios de transición del sistema.</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2) Mantiene un equilibrio fiable de la oferta y la demanda en todo momento garantizando: </a:t>
            </a:r>
            <a:endParaRPr lang="en-GB" sz="1200" kern="1200" dirty="0">
              <a:solidFill>
                <a:schemeClr val="tx1"/>
              </a:solidFill>
              <a:effectLst/>
              <a:latin typeface="+mn-lt"/>
              <a:cs typeface="Calibri"/>
            </a:endParaRPr>
          </a:p>
          <a:p>
            <a:pPr lvl="1"/>
            <a:r>
              <a:rPr lang="en-GB" sz="1200" kern="1200" dirty="0">
                <a:solidFill>
                  <a:schemeClr val="tx1"/>
                </a:solidFill>
                <a:effectLst/>
                <a:latin typeface="+mn-lt"/>
                <a:ea typeface="+mn-ea"/>
                <a:cs typeface="+mn-cs"/>
              </a:rPr>
              <a:t>-la disponibilidad de una capacidad suficiente para aumentar y disminuir la demanda o la oferta</a:t>
            </a:r>
            <a:r>
              <a:rPr lang="en-GB" dirty="0"/>
              <a:t>,</a:t>
            </a:r>
            <a:r>
              <a:rPr lang="en-GB" sz="1200" kern="1200" dirty="0">
                <a:solidFill>
                  <a:schemeClr val="tx1"/>
                </a:solidFill>
                <a:effectLst/>
                <a:latin typeface="+mn-lt"/>
                <a:ea typeface="+mn-ea"/>
                <a:cs typeface="+mn-cs"/>
              </a:rPr>
              <a:t> o ambas</a:t>
            </a:r>
            <a:r>
              <a:rPr lang="en-GB" dirty="0"/>
              <a:t>, </a:t>
            </a:r>
            <a:r>
              <a:rPr lang="en-GB" sz="1200" kern="1200" dirty="0">
                <a:solidFill>
                  <a:schemeClr val="tx1"/>
                </a:solidFill>
                <a:effectLst/>
                <a:latin typeface="+mn-lt"/>
                <a:ea typeface="+mn-ea"/>
                <a:cs typeface="+mn-cs"/>
              </a:rPr>
              <a:t>mediante la garantía de una capacidad mínima de reserva y un límite mínimo de inercia. </a:t>
            </a:r>
            <a:endParaRPr lang="en-GB" sz="1200" kern="1200" dirty="0">
              <a:solidFill>
                <a:schemeClr val="tx1"/>
              </a:solidFill>
              <a:effectLst/>
              <a:latin typeface="+mn-lt"/>
              <a:cs typeface="Calibri"/>
            </a:endParaRPr>
          </a:p>
          <a:p>
            <a:pPr lvl="1"/>
            <a:r>
              <a:rPr lang="en-GB" sz="1200" kern="1200" dirty="0">
                <a:solidFill>
                  <a:schemeClr val="tx1"/>
                </a:solidFill>
                <a:effectLst/>
                <a:latin typeface="+mn-lt"/>
                <a:ea typeface="+mn-ea"/>
                <a:cs typeface="+mn-cs"/>
              </a:rPr>
              <a:t>-la disponibilidad de una capacidad adecuada de arranque rápido </a:t>
            </a:r>
            <a:endParaRPr lang="en-GB" sz="1200" kern="1200" dirty="0">
              <a:solidFill>
                <a:schemeClr val="tx1"/>
              </a:solidFill>
              <a:effectLst/>
              <a:latin typeface="+mn-lt"/>
              <a:cs typeface="Calibri"/>
            </a:endParaRPr>
          </a:p>
          <a:p>
            <a:pPr lvl="1"/>
            <a:r>
              <a:rPr lang="en-GB" sz="1200" kern="1200" dirty="0">
                <a:solidFill>
                  <a:schemeClr val="tx1"/>
                </a:solidFill>
                <a:effectLst/>
                <a:latin typeface="+mn-lt"/>
                <a:ea typeface="+mn-ea"/>
                <a:cs typeface="+mn-cs"/>
              </a:rPr>
              <a:t>-un </a:t>
            </a:r>
            <a:r>
              <a:rPr lang="en-GB" dirty="0"/>
              <a:t>sistema que </a:t>
            </a:r>
            <a:r>
              <a:rPr lang="en-GB" sz="1200" kern="1200" dirty="0">
                <a:solidFill>
                  <a:schemeClr val="tx1"/>
                </a:solidFill>
                <a:effectLst/>
                <a:latin typeface="+mn-lt"/>
                <a:ea typeface="+mn-ea"/>
                <a:cs typeface="+mn-cs"/>
              </a:rPr>
              <a:t>pueda funcionar con seguridad durante las cargas netas bajas</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La insuficiencia de las reservas es otra medida utilizada para evaluar los riesgos de flexibilidad de un sistema.</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3) Incorpora un potencial de almacenamiento adecuado mediante el acoplamiento de sectores y la inversión en capacidades de almacenamiento para equilibrar los periodos de generación de E.</a:t>
            </a:r>
            <a:r>
              <a:rPr lang="en-GB" dirty="0"/>
              <a:t>R.V. </a:t>
            </a:r>
            <a:r>
              <a:rPr lang="en-GB" sz="1200" kern="1200" dirty="0">
                <a:solidFill>
                  <a:schemeClr val="tx1"/>
                </a:solidFill>
                <a:effectLst/>
                <a:latin typeface="+mn-lt"/>
                <a:ea typeface="+mn-ea"/>
                <a:cs typeface="+mn-cs"/>
              </a:rPr>
              <a:t>alta y los periodos de demanda alta pero de generación de </a:t>
            </a:r>
            <a:r>
              <a:rPr lang="en-GB" dirty="0"/>
              <a:t>E.R.V</a:t>
            </a:r>
            <a:r>
              <a:rPr lang="en-GB" sz="1200" kern="1200" dirty="0">
                <a:solidFill>
                  <a:schemeClr val="tx1"/>
                </a:solidFill>
                <a:effectLst/>
                <a:latin typeface="+mn-lt"/>
                <a:ea typeface="+mn-ea"/>
                <a:cs typeface="+mn-cs"/>
              </a:rPr>
              <a:t>. baja y evitar las restricciones. El derrame de energía (</a:t>
            </a:r>
            <a:r>
              <a:rPr lang="en-GB" dirty="0"/>
              <a:t>es decir, la </a:t>
            </a:r>
            <a:r>
              <a:rPr lang="en-GB" sz="1200" kern="1200" dirty="0">
                <a:solidFill>
                  <a:schemeClr val="tx1"/>
                </a:solidFill>
                <a:effectLst/>
                <a:latin typeface="+mn-lt"/>
                <a:ea typeface="+mn-ea"/>
                <a:cs typeface="+mn-cs"/>
              </a:rPr>
              <a:t>cantidad de electricidad renovable variable que no se utiliza</a:t>
            </a:r>
            <a:r>
              <a:rPr lang="en-GB" dirty="0"/>
              <a:t>) </a:t>
            </a:r>
            <a:r>
              <a:rPr lang="en-GB" sz="1200" kern="1200" dirty="0">
                <a:solidFill>
                  <a:schemeClr val="tx1"/>
                </a:solidFill>
                <a:effectLst/>
                <a:latin typeface="+mn-lt"/>
                <a:ea typeface="+mn-ea"/>
                <a:cs typeface="+mn-cs"/>
              </a:rPr>
              <a:t>y la cantidad de recortes de energía son otras medidas que suelen utilizarse para evaluar la flexibilidad.</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4) Incorpora medidas de gestión de la demanda para ajustar la demanda a los periodos de escasez de suministro y de </a:t>
            </a:r>
            <a:r>
              <a:rPr lang="en-GB" dirty="0"/>
              <a:t>sobregeneración</a:t>
            </a:r>
            <a:r>
              <a:rPr lang="en-GB" sz="1200" kern="1200" dirty="0">
                <a:solidFill>
                  <a:schemeClr val="tx1"/>
                </a:solidFill>
                <a:effectLst/>
                <a:latin typeface="+mn-lt"/>
                <a:ea typeface="+mn-ea"/>
                <a:cs typeface="+mn-cs"/>
              </a:rPr>
              <a:t>.</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5) </a:t>
            </a:r>
            <a:r>
              <a:rPr lang="en-GB" dirty="0"/>
              <a:t>Garantiza </a:t>
            </a:r>
            <a:r>
              <a:rPr lang="en-GB" sz="1200" kern="1200" dirty="0">
                <a:solidFill>
                  <a:schemeClr val="tx1"/>
                </a:solidFill>
                <a:effectLst/>
                <a:latin typeface="+mn-lt"/>
                <a:ea typeface="+mn-ea"/>
                <a:cs typeface="+mn-cs"/>
              </a:rPr>
              <a:t>un suministro adecuado de servicios auxiliares para mantener las capacidades del sistema y mitigar posibles eventos </a:t>
            </a:r>
            <a:r>
              <a:rPr lang="en-GB" dirty="0"/>
              <a:t>desestabilizadores</a:t>
            </a:r>
            <a:r>
              <a:rPr lang="en-GB" sz="1200" kern="1200" dirty="0">
                <a:solidFill>
                  <a:schemeClr val="tx1"/>
                </a:solidFill>
                <a:effectLst/>
                <a:latin typeface="+mn-lt"/>
                <a:ea typeface="+mn-ea"/>
                <a:cs typeface="+mn-cs"/>
              </a:rPr>
              <a:t>.</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6) Mejora las prácticas de explotación e incorpora la reestructuración del mercado para liberar el potencial de flexibilidad de la red.</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97267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200" b="0" i="0" u="none" strike="noStrike" cap="none" dirty="0">
                <a:solidFill>
                  <a:srgbClr val="000000"/>
                </a:solidFill>
                <a:effectLst/>
                <a:latin typeface="Arial"/>
                <a:ea typeface="Arial"/>
                <a:cs typeface="Arial"/>
                <a:sym typeface="Arial"/>
              </a:rPr>
              <a:t>La flexibilidad en el sistema eléctrico se asocia tradicionalmente a las centrales térmicas despachables. Sin embargo, los sistemas eléctricos pueden utilizar una serie de recursos de flexibilidad para gestionar las variaciones de la carga neta. Sin embargo, los tipos y el potencial de estos recursos varían de una región a otra.</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Según IRENA, estas soluciones incluyen "la distribución geográfica de los generadores de electricidad renovable variable, la puesta en común de recursos, la reestructuración de los mercados para remunerar la flexibilidad, la mejora de la infraestructura de la red, el despliegue de tecnologías avanzadas de baterías, el desarrollo de programas de gestión de la demanda y la mejora de la capacidad de ciclado de los generadores térmicos. El acoplamiento sectorial también aporta flexibilidad al sistema con la conversión de la energía en calor, la conversión de la energía en gas y la explotación del potencial de almacenamiento a través de la carga de los </a:t>
            </a:r>
            <a:r>
              <a:rPr lang="en-GB" dirty="0">
                <a:solidFill>
                  <a:srgbClr val="000000"/>
                </a:solidFill>
                <a:latin typeface="Arial"/>
                <a:ea typeface="Arial"/>
                <a:cs typeface="Arial"/>
                <a:sym typeface="Arial"/>
              </a:rPr>
              <a:t>vehículos eléctricos</a:t>
            </a:r>
            <a:r>
              <a:rPr lang="en-GB" sz="1200" b="0" i="0" u="none" strike="noStrike" cap="none" dirty="0">
                <a:solidFill>
                  <a:srgbClr val="000000"/>
                </a:solidFill>
                <a:effectLst/>
                <a:latin typeface="Arial"/>
                <a:ea typeface="Arial"/>
                <a:cs typeface="Arial"/>
                <a:sym typeface="Arial"/>
              </a:rPr>
              <a:t>".</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Para acomodar de forma fiable una mayor proporción de energías renovables en el sistema eléctrico, debemos liberar todo el potencial de flexibilidad del sistema energético, y la flexibilidad debe aprovecharse en todos los sectores del sistema energético. Identificar el potencial y la disponibilidad de los recursos de flexibilidad en un sistema energético es fundamental para seguir </a:t>
            </a:r>
            <a:r>
              <a:rPr lang="en-GB" dirty="0">
                <a:solidFill>
                  <a:srgbClr val="000000"/>
                </a:solidFill>
                <a:latin typeface="Arial"/>
                <a:ea typeface="Arial"/>
                <a:cs typeface="Arial"/>
                <a:sym typeface="Arial"/>
              </a:rPr>
              <a:t>avanzando y </a:t>
            </a:r>
            <a:r>
              <a:rPr lang="en-GB" sz="1200" b="0" i="0" u="none" strike="noStrike" cap="none" dirty="0">
                <a:solidFill>
                  <a:srgbClr val="000000"/>
                </a:solidFill>
                <a:effectLst/>
                <a:latin typeface="Arial"/>
                <a:ea typeface="Arial"/>
                <a:cs typeface="Arial"/>
                <a:sym typeface="Arial"/>
              </a:rPr>
              <a:t>alcanzar los objetivos de la transición energética.</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815233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La flexibilidad de un sistema eléctrico depende de la evolución del mismo a lo largo del tiempo</a:t>
            </a:r>
            <a:r>
              <a:rPr lang="en-GB" dirty="0">
                <a:solidFill>
                  <a:srgbClr val="000000"/>
                </a:solidFill>
                <a:latin typeface="Arial"/>
                <a:ea typeface="Arial"/>
                <a:cs typeface="Arial"/>
                <a:sym typeface="Arial"/>
              </a:rPr>
              <a:t>, en </a:t>
            </a:r>
            <a:r>
              <a:rPr lang="en-GB" sz="1200" b="0" i="0" u="none" strike="noStrike" cap="none" dirty="0">
                <a:solidFill>
                  <a:srgbClr val="000000"/>
                </a:solidFill>
                <a:effectLst/>
                <a:latin typeface="Arial"/>
                <a:ea typeface="Arial"/>
                <a:cs typeface="Arial"/>
                <a:sym typeface="Arial"/>
              </a:rPr>
              <a:t>función de los recursos, las políticas y la trayectoria de crecimiento. El tamaño, el nivel de </a:t>
            </a:r>
            <a:r>
              <a:rPr lang="en-GB" dirty="0">
                <a:solidFill>
                  <a:srgbClr val="000000"/>
                </a:solidFill>
                <a:latin typeface="Arial"/>
                <a:ea typeface="Arial"/>
                <a:cs typeface="Arial"/>
                <a:sym typeface="Arial"/>
              </a:rPr>
              <a:t>modernización </a:t>
            </a:r>
            <a:r>
              <a:rPr lang="en-GB" sz="1200" b="0" i="0" u="none" strike="noStrike" cap="none" dirty="0">
                <a:solidFill>
                  <a:srgbClr val="000000"/>
                </a:solidFill>
                <a:effectLst/>
                <a:latin typeface="Arial"/>
                <a:ea typeface="Arial"/>
                <a:cs typeface="Arial"/>
                <a:sym typeface="Arial"/>
              </a:rPr>
              <a:t>de un sistema eléctrico y las perspectivas de crecimiento de la demanda son atributos clave de la flexibilidad. Por ejemplo, el crecimiento de la demanda se estanca en muchos sistemas grandes y modernos debido a la madurez de </a:t>
            </a:r>
            <a:r>
              <a:rPr lang="en-GB" dirty="0">
                <a:solidFill>
                  <a:srgbClr val="000000"/>
                </a:solidFill>
                <a:latin typeface="Arial"/>
                <a:ea typeface="Arial"/>
                <a:cs typeface="Arial"/>
                <a:sym typeface="Arial"/>
              </a:rPr>
              <a:t>la industrialización </a:t>
            </a:r>
            <a:r>
              <a:rPr lang="en-GB" sz="1200" b="0" i="0" u="none" strike="noStrike" cap="none" dirty="0">
                <a:solidFill>
                  <a:srgbClr val="000000"/>
                </a:solidFill>
                <a:effectLst/>
                <a:latin typeface="Arial"/>
                <a:ea typeface="Arial"/>
                <a:cs typeface="Arial"/>
                <a:sym typeface="Arial"/>
              </a:rPr>
              <a:t>y al énfasis en la eficiencia energética. Por lo tanto, el sistema se enfrenta a un exceso de capacidad que se construyó para apoyar el crecimiento de la demanda en el pasado, con muchas de las centrales térmicas depreciándose. Así, el sistema tiene que invertir en costosas opciones de readaptación, y la inversión en nuevos activos será más costosa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Sin embargo, en las regiones en desarrollo es más fácil planificar la flexibilidad. Hay que construir nueva capacidad para abastecer la creciente demanda, lo que ofrece la oportunidad de incorporar medidas de flexibilidad en el diseño del mercado y en los códigos de la red para los nuevos activos. </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La planificación de la flexibilidad es un proceso continuo y complejo de varios pasos y requiere tener en cuenta todas las fuentes posibles. Hay que tener en cuenta muchos factores diferentes que </a:t>
            </a:r>
            <a:r>
              <a:rPr lang="en-GB" dirty="0">
                <a:solidFill>
                  <a:srgbClr val="000000"/>
                </a:solidFill>
                <a:latin typeface="Arial"/>
                <a:ea typeface="Arial"/>
                <a:cs typeface="Arial"/>
                <a:sym typeface="Arial"/>
              </a:rPr>
              <a:t>forman </a:t>
            </a:r>
            <a:r>
              <a:rPr lang="en-GB" sz="1200" b="0" i="0" u="none" strike="noStrike" cap="none" dirty="0">
                <a:solidFill>
                  <a:srgbClr val="000000"/>
                </a:solidFill>
                <a:effectLst/>
                <a:latin typeface="Arial"/>
                <a:ea typeface="Arial"/>
                <a:cs typeface="Arial"/>
                <a:sym typeface="Arial"/>
              </a:rPr>
              <a:t>un complejo problema matemático que debe resolverse con las herramientas adecuadas. A medida que aumenta la cuota de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los sistemas de </a:t>
            </a:r>
            <a:r>
              <a:rPr lang="en-GB" sz="1200" b="0" i="0" u="none" strike="noStrike" cap="none" dirty="0">
                <a:solidFill>
                  <a:srgbClr val="000000"/>
                </a:solidFill>
                <a:effectLst/>
                <a:latin typeface="Arial"/>
                <a:ea typeface="Arial"/>
                <a:cs typeface="Arial"/>
                <a:sym typeface="Arial"/>
              </a:rPr>
              <a:t>energía pasan por una transición</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Es necesario un estudio detallado del sistema para considerar tanto los aspectos técnicos como los institucionales de la flexibilidad, mientras que las decisiones finales suelen tomarse basándose en los principios del menor coste. Es sensato planificar con antelación la flexibilidad en lugar de explorar inversiones subóptimas después de que surjan problemas de flexibilidad en un sistema eléctrico. A continuación, revisamos el método de evaluación de la flexibilidad esbozado por IRENA.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73369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El proceso de evaluación de la flexibilidad comienza con una evaluación de las carencias actuales de flexibilidad y se extiende hacia el futuro. Según el estado actual del sistema, las medidas de integración pueden ser necesarias para el futuro o pueden ser ya una cuestión urgente</a:t>
            </a:r>
            <a:r>
              <a:rPr lang="en-GB" dirty="0"/>
              <a:t>. Esto </a:t>
            </a:r>
            <a:r>
              <a:rPr lang="en-GB" sz="1200" kern="1200" dirty="0">
                <a:solidFill>
                  <a:schemeClr val="tx1"/>
                </a:solidFill>
                <a:effectLst/>
                <a:latin typeface="+mn-lt"/>
                <a:ea typeface="+mn-ea"/>
                <a:cs typeface="+mn-cs"/>
              </a:rPr>
              <a:t>modifica en gran medida la lista de opciones disponibles y los costes asociados. El método consta de tres pasos: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El primer paso consiste en evaluar </a:t>
            </a:r>
            <a:r>
              <a:rPr lang="en-GB" dirty="0"/>
              <a:t>la </a:t>
            </a:r>
            <a:r>
              <a:rPr lang="en-GB" sz="1200" kern="1200" dirty="0">
                <a:solidFill>
                  <a:schemeClr val="tx1"/>
                </a:solidFill>
                <a:effectLst/>
                <a:latin typeface="+mn-lt"/>
                <a:ea typeface="+mn-ea"/>
                <a:cs typeface="+mn-cs"/>
              </a:rPr>
              <a:t>situación actual de la flexibilidad e identificar formas baratas y sin inversión de desbloquear la flexibilidad existente mediante mejoras en las prácticas operativas y la reestructuración del mercado. El objetivo principal de </a:t>
            </a:r>
            <a:r>
              <a:rPr lang="en-GB" dirty="0"/>
              <a:t>la </a:t>
            </a:r>
            <a:r>
              <a:rPr lang="en-GB" sz="1200" kern="1200" dirty="0">
                <a:solidFill>
                  <a:schemeClr val="tx1"/>
                </a:solidFill>
                <a:effectLst/>
                <a:latin typeface="+mn-lt"/>
                <a:ea typeface="+mn-ea"/>
                <a:cs typeface="+mn-cs"/>
              </a:rPr>
              <a:t>evaluación de </a:t>
            </a:r>
            <a:r>
              <a:rPr lang="en-GB" dirty="0"/>
              <a:t>la flexibilidad </a:t>
            </a:r>
            <a:r>
              <a:rPr lang="en-GB" sz="1200" kern="1200" dirty="0">
                <a:solidFill>
                  <a:schemeClr val="tx1"/>
                </a:solidFill>
                <a:effectLst/>
                <a:latin typeface="+mn-lt"/>
                <a:ea typeface="+mn-ea"/>
                <a:cs typeface="+mn-cs"/>
              </a:rPr>
              <a:t>de un sistema existente es: </a:t>
            </a:r>
            <a:endParaRPr lang="en-GB" sz="1200" kern="1200" dirty="0">
              <a:solidFill>
                <a:schemeClr val="tx1"/>
              </a:solidFill>
              <a:effectLst/>
              <a:latin typeface="+mn-lt"/>
              <a:cs typeface="Calibri"/>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identificar las actuales lagunas de flexibilidad,</a:t>
            </a:r>
            <a:endParaRPr lang="en-GB" sz="120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Evaluar la cuota máxima de </a:t>
            </a:r>
            <a:r>
              <a:rPr lang="en-GB" dirty="0"/>
              <a:t>E.R.V. </a:t>
            </a:r>
            <a:r>
              <a:rPr lang="en-GB" sz="1200" kern="1200" dirty="0">
                <a:solidFill>
                  <a:schemeClr val="tx1"/>
                </a:solidFill>
                <a:effectLst/>
                <a:latin typeface="+mn-lt"/>
                <a:ea typeface="+mn-ea"/>
                <a:cs typeface="+mn-cs"/>
              </a:rPr>
              <a:t>que puede integrarse sin cambiar significativamente el componente </a:t>
            </a:r>
            <a:r>
              <a:rPr lang="en-GB" dirty="0"/>
              <a:t>no E.R.V. </a:t>
            </a:r>
            <a:r>
              <a:rPr lang="en-GB" sz="1200" kern="1200" dirty="0">
                <a:solidFill>
                  <a:schemeClr val="tx1"/>
                </a:solidFill>
                <a:effectLst/>
                <a:latin typeface="+mn-lt"/>
                <a:ea typeface="+mn-ea"/>
                <a:cs typeface="+mn-cs"/>
              </a:rPr>
              <a:t>de la red,</a:t>
            </a:r>
            <a:endParaRPr lang="en-GB" sz="120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estimar el tiempo que queda hasta que se agote la flexibilidad existente</a:t>
            </a:r>
            <a:endParaRPr lang="en-GB" sz="1200" kern="1200" dirty="0">
              <a:solidFill>
                <a:schemeClr val="tx1"/>
              </a:solidFill>
              <a:effectLst/>
              <a:latin typeface="+mn-lt"/>
              <a:cs typeface="Calibri"/>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identificar un conjunto de soluciones de mínimo coste para desbloquear la flexibilidad existente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 los siguientes pasos, si se identifican las lagunas de flexibilidad, se pueden simular y evaluar las medidas de mitigación para comprobar su eficacia y compararlas en función de sus costes y beneficios; de lo contrario, tras identificar una vía para explotar la flexibilidad existente, debería realizarse una evaluación a largo plazo para complementar el proceso de planificación. El principal objetivo de </a:t>
            </a:r>
            <a:r>
              <a:rPr lang="en-GB" dirty="0"/>
              <a:t>una evaluación de </a:t>
            </a:r>
            <a:r>
              <a:rPr lang="en-GB" sz="1200" kern="1200" dirty="0">
                <a:solidFill>
                  <a:schemeClr val="tx1"/>
                </a:solidFill>
                <a:effectLst/>
                <a:latin typeface="+mn-lt"/>
                <a:ea typeface="+mn-ea"/>
                <a:cs typeface="+mn-cs"/>
              </a:rPr>
              <a:t>la flexibilidad a largo plazo es identificar las futuras inversiones en generación, transmisión y almacenamiento y explorar todo el potencial de flexibilidad a largo plazo de los programas de gestión de la demanda y el acoplamiento de sectores. </a:t>
            </a:r>
            <a:endParaRPr lang="en-GB" sz="1200" kern="1200" dirty="0">
              <a:solidFill>
                <a:schemeClr val="tx1"/>
              </a:solidFill>
              <a:effectLst/>
              <a:latin typeface="+mn-lt"/>
              <a:cs typeface="Calibri"/>
            </a:endParaRP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 metodología sugiere el uso de una o varias herramientas con capacidades computacionales específicas, como la planificación geoespacial, la simulación del despacho y la ampliación de la capacidad a largo plazo. Estas herramientas pueden </a:t>
            </a:r>
            <a:r>
              <a:rPr lang="en-GB" dirty="0"/>
              <a:t>optimizar las </a:t>
            </a:r>
            <a:r>
              <a:rPr lang="en-GB" sz="1200" kern="1200" dirty="0">
                <a:solidFill>
                  <a:schemeClr val="tx1"/>
                </a:solidFill>
                <a:effectLst/>
                <a:latin typeface="+mn-lt"/>
                <a:ea typeface="+mn-ea"/>
                <a:cs typeface="+mn-cs"/>
              </a:rPr>
              <a:t>operaciones e inversiones del sistema a escalas de tiempo representativas de los mercados de electricidad. </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92286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06831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Actualmente, los generadores despachables son la mayor fuente de flexibilidad en el lado de la oferta. Según </a:t>
            </a:r>
            <a:r>
              <a:rPr lang="en-GB" dirty="0"/>
              <a:t>el I.E.A., </a:t>
            </a:r>
            <a:r>
              <a:rPr lang="en-GB" sz="1200" kern="1200" dirty="0">
                <a:solidFill>
                  <a:schemeClr val="tx1"/>
                </a:solidFill>
                <a:effectLst/>
                <a:latin typeface="+mn-lt"/>
                <a:ea typeface="+mn-ea"/>
                <a:cs typeface="+mn-cs"/>
              </a:rPr>
              <a:t>"un generador flexible es aquel que tiene una capacidad de rampa rápida, un nivel de funcionamiento mínimo bajo y tiempos de arranque y parada rápidos". Pueden identificarse tres grandes grupos de tecnologías de generación en función de su capacidad para modificar su producción:  </a:t>
            </a:r>
          </a:p>
          <a:p>
            <a:r>
              <a:rPr lang="en-GB" sz="1200" b="1" kern="1200" dirty="0">
                <a:solidFill>
                  <a:schemeClr val="tx1"/>
                </a:solidFill>
                <a:effectLst/>
                <a:latin typeface="+mn-lt"/>
                <a:ea typeface="+mn-ea"/>
                <a:cs typeface="+mn-cs"/>
              </a:rPr>
              <a:t>Las unidades de carga base </a:t>
            </a:r>
            <a:r>
              <a:rPr lang="en-GB" sz="1200" kern="1200" dirty="0">
                <a:solidFill>
                  <a:schemeClr val="tx1"/>
                </a:solidFill>
                <a:effectLst/>
                <a:latin typeface="+mn-lt"/>
                <a:ea typeface="+mn-ea"/>
                <a:cs typeface="+mn-cs"/>
              </a:rPr>
              <a:t>suelen tener una capacidad de ciclado limitada y no pueden aumentar o reducir su producción rápidamente. Las tecnologías de carga base suelen requerir una gran inversión inicial. Sin embargo, pueden producir grandes cantidades de energía a un coste de funcionamiento relativamente bajo. Por lo tanto, se utilizan para suministrar la parte no variable de la demanda de energía. </a:t>
            </a:r>
            <a:r>
              <a:rPr lang="en-GB" dirty="0"/>
              <a:t>Un ejemplo de </a:t>
            </a:r>
            <a:r>
              <a:rPr lang="en-GB" sz="1200" kern="1200" dirty="0">
                <a:solidFill>
                  <a:schemeClr val="tx1"/>
                </a:solidFill>
                <a:effectLst/>
                <a:latin typeface="+mn-lt"/>
                <a:ea typeface="+mn-ea"/>
                <a:cs typeface="+mn-cs"/>
              </a:rPr>
              <a:t>unidad de carga base es una central </a:t>
            </a:r>
            <a:r>
              <a:rPr lang="en-GB" dirty="0"/>
              <a:t>nuclear</a:t>
            </a:r>
            <a:r>
              <a:rPr lang="en-GB" sz="1200" kern="1200" dirty="0">
                <a:solidFill>
                  <a:schemeClr val="tx1"/>
                </a:solidFill>
                <a:effectLst/>
                <a:latin typeface="+mn-lt"/>
                <a:ea typeface="+mn-ea"/>
                <a:cs typeface="+mn-cs"/>
              </a:rPr>
              <a:t>.</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Los generadores de pico </a:t>
            </a:r>
            <a:r>
              <a:rPr lang="en-GB" sz="1200" kern="1200" dirty="0">
                <a:solidFill>
                  <a:schemeClr val="tx1"/>
                </a:solidFill>
                <a:effectLst/>
                <a:latin typeface="+mn-lt"/>
                <a:ea typeface="+mn-ea"/>
                <a:cs typeface="+mn-cs"/>
              </a:rPr>
              <a:t>suelen tener características tecno-económicas opuestas; requieren una inversión inicial más baja pero un coste de funcionamiento más elevado. Los generadores de pico tienen un funcionamiento muy flexible y se caracterizan por su rápida puesta en marcha y apagado, su rápida capacidad de rampa y su bajo nivel operativo mínimo. Por lo tanto, son adecuados para responder rápidamente a la variabilidad a corto plazo en las horas punta y a los errores de previsión. Los generadores de pico suelen tener factores de capacidad muy bajos y tienen un modelo de negocio diferente al de las unidades de carga base. Ejemplos de unidades de generación punta son las turbinas de gas de ciclo abierto y los generadores de combustión interna.</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Los generadores de mérito medio </a:t>
            </a:r>
            <a:r>
              <a:rPr lang="en-GB" sz="1200" kern="1200" dirty="0">
                <a:solidFill>
                  <a:schemeClr val="tx1"/>
                </a:solidFill>
                <a:effectLst/>
                <a:latin typeface="+mn-lt"/>
                <a:ea typeface="+mn-ea"/>
                <a:cs typeface="+mn-cs"/>
              </a:rPr>
              <a:t>pueden utilizarse como carga base o como carga de punta </a:t>
            </a:r>
            <a:r>
              <a:rPr lang="en-GB" dirty="0"/>
              <a:t>y </a:t>
            </a:r>
            <a:r>
              <a:rPr lang="en-GB" sz="1200" kern="1200" dirty="0">
                <a:solidFill>
                  <a:schemeClr val="tx1"/>
                </a:solidFill>
                <a:effectLst/>
                <a:latin typeface="+mn-lt"/>
                <a:ea typeface="+mn-ea"/>
                <a:cs typeface="+mn-cs"/>
              </a:rPr>
              <a:t>suelen tener una tasa de respuesta más lenta en comparación con los generadores de punta. Pueden proporcionar flexibilidad dentro de una hora y se utilizan para el seguimiento de la carga y el suministro de la demanda intermedia. Ejemplos de generadores intermedios son las turbinas de gas de ciclo combinado y la energía hidroeléctrica.</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298065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200" b="0" i="0" u="none" strike="noStrike" cap="none" dirty="0">
                <a:solidFill>
                  <a:srgbClr val="000000"/>
                </a:solidFill>
                <a:effectLst/>
                <a:latin typeface="Arial"/>
                <a:ea typeface="Arial"/>
                <a:cs typeface="Arial"/>
                <a:sym typeface="Arial"/>
              </a:rPr>
              <a:t>Cada vez hay más intentos de mejorar la flexibilidad que aportan las generaciones térmicas, ya que las fuentes de </a:t>
            </a:r>
            <a:r>
              <a:rPr lang="en-GB" dirty="0">
                <a:solidFill>
                  <a:srgbClr val="000000"/>
                </a:solidFill>
                <a:latin typeface="Arial"/>
                <a:ea typeface="Arial"/>
                <a:cs typeface="Arial"/>
                <a:sym typeface="Arial"/>
              </a:rPr>
              <a:t>E.R.V. se están </a:t>
            </a:r>
            <a:r>
              <a:rPr lang="en-GB" sz="1200" b="0" i="0" u="none" strike="noStrike" cap="none" dirty="0">
                <a:solidFill>
                  <a:srgbClr val="000000"/>
                </a:solidFill>
                <a:effectLst/>
                <a:latin typeface="Arial"/>
                <a:ea typeface="Arial"/>
                <a:cs typeface="Arial"/>
                <a:sym typeface="Arial"/>
              </a:rPr>
              <a:t>convirtiendo gradualmente en el pilar del sistema eléctrico. Los diseños modernos de los generadores térmicos ofrecen un mayor rendimiento, como una mayor velocidad de rampa y un arranque más rápido, especialmente en el caso de las tecnologías de carbón y gas.</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Las centrales nucleares tienen distintos niveles de flexibilidad, y algunas tienen la capacidad técnica de aumentar o disminuir la potencia con relativa rapidez. Según </a:t>
            </a:r>
            <a:r>
              <a:rPr lang="en-GB" dirty="0">
                <a:solidFill>
                  <a:srgbClr val="000000"/>
                </a:solidFill>
                <a:latin typeface="Arial"/>
                <a:ea typeface="Arial"/>
                <a:cs typeface="Arial"/>
                <a:sym typeface="Arial"/>
              </a:rPr>
              <a:t>I.E.A., </a:t>
            </a:r>
            <a:r>
              <a:rPr lang="en-GB" sz="1200" b="0" i="0" u="none" strike="noStrike" cap="none" dirty="0">
                <a:solidFill>
                  <a:srgbClr val="000000"/>
                </a:solidFill>
                <a:effectLst/>
                <a:latin typeface="Arial"/>
                <a:ea typeface="Arial"/>
                <a:cs typeface="Arial"/>
                <a:sym typeface="Arial"/>
              </a:rPr>
              <a:t>los datos de funcionamiento de algunas centrales nucleares </a:t>
            </a:r>
            <a:r>
              <a:rPr lang="en-GB" dirty="0">
                <a:solidFill>
                  <a:srgbClr val="000000"/>
                </a:solidFill>
                <a:latin typeface="Arial"/>
                <a:ea typeface="Arial"/>
                <a:cs typeface="Arial"/>
                <a:sym typeface="Arial"/>
              </a:rPr>
              <a:t>muestran </a:t>
            </a:r>
            <a:r>
              <a:rPr lang="en-GB" sz="1200" b="0" i="0" u="none" strike="noStrike" cap="none" dirty="0">
                <a:solidFill>
                  <a:srgbClr val="000000"/>
                </a:solidFill>
                <a:effectLst/>
                <a:latin typeface="Arial"/>
                <a:ea typeface="Arial"/>
                <a:cs typeface="Arial"/>
                <a:sym typeface="Arial"/>
              </a:rPr>
              <a:t>que, en el modo de seguimiento de la carga, pueden pasar del 30% al 100% en una hora (y viceversa). Sin embargo, esta capacidad puede limitarse a un uso de contingencia por razones económicas o de seguridad.</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En un sistema con una elevada proporción de E.R.V.</a:t>
            </a:r>
            <a:r>
              <a:rPr lang="en-GB" dirty="0">
                <a:solidFill>
                  <a:srgbClr val="000000"/>
                </a:solidFill>
                <a:latin typeface="Arial"/>
                <a:ea typeface="Arial"/>
                <a:cs typeface="Arial"/>
                <a:sym typeface="Arial"/>
              </a:rPr>
              <a:t>, la </a:t>
            </a:r>
            <a:r>
              <a:rPr lang="en-GB" sz="1200" b="0" i="0" u="none" strike="noStrike" cap="none" dirty="0">
                <a:solidFill>
                  <a:srgbClr val="000000"/>
                </a:solidFill>
                <a:effectLst/>
                <a:latin typeface="Arial"/>
                <a:ea typeface="Arial"/>
                <a:cs typeface="Arial"/>
                <a:sym typeface="Arial"/>
              </a:rPr>
              <a:t>reducción limitada de E.R.</a:t>
            </a:r>
            <a:r>
              <a:rPr lang="en-GB" dirty="0">
                <a:solidFill>
                  <a:srgbClr val="000000"/>
                </a:solidFill>
                <a:latin typeface="Arial"/>
                <a:ea typeface="Arial"/>
                <a:cs typeface="Arial"/>
                <a:sym typeface="Arial"/>
              </a:rPr>
              <a:t>V. </a:t>
            </a:r>
            <a:r>
              <a:rPr lang="en-GB" sz="1200" b="0" i="0" u="none" strike="noStrike" cap="none" dirty="0">
                <a:solidFill>
                  <a:srgbClr val="000000"/>
                </a:solidFill>
                <a:effectLst/>
                <a:latin typeface="Arial"/>
                <a:ea typeface="Arial"/>
                <a:cs typeface="Arial"/>
                <a:sym typeface="Arial"/>
              </a:rPr>
              <a:t>también puede ser una fuente de flexibilidad muy rentable y proporcionar una regulación a la baja. La dispersión geográfica de los recursos de E.R.V. también puede reducir la congestión en la transmisión y proporcionar más flexibilidad al sistema. En los mercados desregulados, la flexibilidad se está convirtiendo gradualmente en una importante fuente de ingresos, ya que los generadores deben responder a las señales de precios; por lo tanto, la flexibilidad se remunera. En los entornos regulados</a:t>
            </a:r>
            <a:r>
              <a:rPr lang="en-GB" dirty="0">
                <a:solidFill>
                  <a:srgbClr val="000000"/>
                </a:solidFill>
                <a:latin typeface="Arial"/>
                <a:ea typeface="Arial"/>
                <a:cs typeface="Arial"/>
                <a:sym typeface="Arial"/>
              </a:rPr>
              <a:t>, el </a:t>
            </a:r>
            <a:r>
              <a:rPr lang="en-GB" sz="1200" b="0" i="0" u="none" strike="noStrike" cap="none" dirty="0">
                <a:solidFill>
                  <a:srgbClr val="000000"/>
                </a:solidFill>
                <a:effectLst/>
                <a:latin typeface="Arial"/>
                <a:ea typeface="Arial"/>
                <a:cs typeface="Arial"/>
                <a:sym typeface="Arial"/>
              </a:rPr>
              <a:t>aumento de la flexibilidad de las centrales existentes mediante planes de adaptación está ganando atención como solución a </a:t>
            </a:r>
            <a:r>
              <a:rPr lang="en-GB" dirty="0">
                <a:solidFill>
                  <a:srgbClr val="000000"/>
                </a:solidFill>
                <a:latin typeface="Arial"/>
                <a:ea typeface="Arial"/>
                <a:cs typeface="Arial"/>
                <a:sym typeface="Arial"/>
              </a:rPr>
              <a:t>corto y medio plazo</a:t>
            </a:r>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 En resumen, hay cuatro preguntas clave a las que hay que responder para evaluar la flexibilidad proporcionada por los generadores despachables:</a:t>
            </a:r>
          </a:p>
          <a:p>
            <a:pPr marL="158750"/>
            <a:r>
              <a:rPr lang="en-GB" sz="1200" b="0" i="0" u="none" strike="noStrike" cap="none" dirty="0">
                <a:solidFill>
                  <a:srgbClr val="000000"/>
                </a:solidFill>
                <a:effectLst/>
                <a:latin typeface="Arial"/>
                <a:ea typeface="Arial"/>
                <a:cs typeface="Arial"/>
                <a:sym typeface="Arial"/>
              </a:rPr>
              <a:t>- ¿Cuál es la capacidad instalada de cada tecnología despachable? </a:t>
            </a:r>
          </a:p>
          <a:p>
            <a:pPr marL="158750"/>
            <a:r>
              <a:rPr lang="en-GB" sz="1200" b="0" i="0" u="none" strike="noStrike" cap="none" dirty="0">
                <a:solidFill>
                  <a:srgbClr val="000000"/>
                </a:solidFill>
                <a:effectLst/>
                <a:latin typeface="Arial"/>
                <a:ea typeface="Arial"/>
                <a:cs typeface="Arial"/>
                <a:sym typeface="Arial"/>
              </a:rPr>
              <a:t>- ¿A qué velocidad puede aumentar </a:t>
            </a:r>
            <a:r>
              <a:rPr lang="en-GB" dirty="0">
                <a:solidFill>
                  <a:srgbClr val="000000"/>
                </a:solidFill>
                <a:latin typeface="Arial"/>
                <a:ea typeface="Arial"/>
                <a:cs typeface="Arial"/>
                <a:sym typeface="Arial"/>
              </a:rPr>
              <a:t>o disminuir </a:t>
            </a:r>
            <a:r>
              <a:rPr lang="en-GB" sz="1200" b="0" i="0" u="none" strike="noStrike" cap="none" dirty="0">
                <a:solidFill>
                  <a:srgbClr val="000000"/>
                </a:solidFill>
                <a:effectLst/>
                <a:latin typeface="Arial"/>
                <a:ea typeface="Arial"/>
                <a:cs typeface="Arial"/>
                <a:sym typeface="Arial"/>
              </a:rPr>
              <a:t>su producción? </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 ¿Con qué rapidez puede ponerse en marcha </a:t>
            </a:r>
            <a:r>
              <a:rPr lang="en-GB" dirty="0">
                <a:solidFill>
                  <a:srgbClr val="000000"/>
                </a:solidFill>
                <a:latin typeface="Arial"/>
                <a:ea typeface="Arial"/>
                <a:cs typeface="Arial"/>
                <a:sym typeface="Arial"/>
              </a:rPr>
              <a:t>o apagarse</a:t>
            </a:r>
            <a:r>
              <a:rPr lang="en-GB" sz="1200" b="0" i="0" u="none" strike="noStrike" cap="none" dirty="0">
                <a:solidFill>
                  <a:srgbClr val="000000"/>
                </a:solidFill>
                <a:effectLst/>
                <a:latin typeface="Arial"/>
                <a:ea typeface="Arial"/>
                <a:cs typeface="Arial"/>
                <a:sym typeface="Arial"/>
              </a:rPr>
              <a:t>?</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¿Cuál es el nivel mínimo de salida estable?</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86742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El objetivo principal del almacenamiento de electricidad es desplazar el suministro de electricidad a lo largo del tiempo, almacenando la electricidad cuando su valor es el más bajo y descargándola cuando su valor es el más alto. El valor atribuido al almacenamiento de electricidad en este contexto procede de la reducción del coste global de generación al evitar la restricción de la V.R.E., reducir los ciclos de funcionamiento de las centrales térmicas y evitar el funcionamiento de los generadores más caros. El almacenamiento puede facilitar altas cuotas de V.R.</a:t>
            </a:r>
            <a:r>
              <a:rPr lang="en-GB" dirty="0">
                <a:solidFill>
                  <a:srgbClr val="000000"/>
                </a:solidFill>
                <a:latin typeface="Arial"/>
                <a:ea typeface="Arial"/>
                <a:cs typeface="Arial"/>
                <a:sym typeface="Arial"/>
              </a:rPr>
              <a:t>E. </a:t>
            </a:r>
            <a:r>
              <a:rPr lang="en-GB" sz="1200" b="0" i="0" u="none" strike="noStrike" cap="none" dirty="0">
                <a:solidFill>
                  <a:srgbClr val="000000"/>
                </a:solidFill>
                <a:effectLst/>
                <a:latin typeface="Arial"/>
                <a:ea typeface="Arial"/>
                <a:cs typeface="Arial"/>
                <a:sym typeface="Arial"/>
              </a:rPr>
              <a:t>al mitigar su impacto en las operaciones de la red. </a:t>
            </a:r>
            <a:r>
              <a:rPr lang="en-GB" dirty="0">
                <a:solidFill>
                  <a:srgbClr val="000000"/>
                </a:solidFill>
                <a:latin typeface="Arial"/>
                <a:ea typeface="Arial"/>
                <a:cs typeface="Arial"/>
                <a:sym typeface="Arial"/>
              </a:rPr>
              <a:t>Ya hemos comentado </a:t>
            </a:r>
            <a:r>
              <a:rPr lang="en-GB" sz="1200" b="0" i="0" u="none" strike="noStrike" cap="none" dirty="0">
                <a:solidFill>
                  <a:srgbClr val="000000"/>
                </a:solidFill>
                <a:effectLst/>
                <a:latin typeface="Arial"/>
                <a:ea typeface="Arial"/>
                <a:cs typeface="Arial"/>
                <a:sym typeface="Arial"/>
              </a:rPr>
              <a:t>que los impactos de los E.R.</a:t>
            </a:r>
            <a:r>
              <a:rPr lang="en-GB" dirty="0">
                <a:solidFill>
                  <a:srgbClr val="000000"/>
                </a:solidFill>
                <a:latin typeface="Arial"/>
                <a:ea typeface="Arial"/>
                <a:cs typeface="Arial"/>
                <a:sym typeface="Arial"/>
              </a:rPr>
              <a:t>V. </a:t>
            </a:r>
            <a:r>
              <a:rPr lang="en-GB" sz="1200" b="0" i="0" u="none" strike="noStrike" cap="none" dirty="0">
                <a:solidFill>
                  <a:srgbClr val="000000"/>
                </a:solidFill>
                <a:effectLst/>
                <a:latin typeface="Arial"/>
                <a:ea typeface="Arial"/>
                <a:cs typeface="Arial"/>
                <a:sym typeface="Arial"/>
              </a:rPr>
              <a:t>varían en diferentes escalas de tiempo. Por lo tanto, para </a:t>
            </a:r>
            <a:r>
              <a:rPr lang="en-GB" dirty="0">
                <a:solidFill>
                  <a:srgbClr val="000000"/>
                </a:solidFill>
                <a:latin typeface="Arial"/>
                <a:ea typeface="Arial"/>
                <a:cs typeface="Arial"/>
                <a:sym typeface="Arial"/>
              </a:rPr>
              <a:t>maximizar </a:t>
            </a:r>
            <a:r>
              <a:rPr lang="en-GB" sz="1200" b="0" i="0" u="none" strike="noStrike" cap="none" dirty="0">
                <a:solidFill>
                  <a:srgbClr val="000000"/>
                </a:solidFill>
                <a:effectLst/>
                <a:latin typeface="Arial"/>
                <a:ea typeface="Arial"/>
                <a:cs typeface="Arial"/>
                <a:sym typeface="Arial"/>
              </a:rPr>
              <a:t>su valor para el sistema eléctrico, las tecnologías de almacenamiento deben tener las características técnicas apropiadas a lo largo de diferentes escalas de tiempo, como un tiempo de respuesta rápido y la capacidad de proporcionar inercia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En la escala temporal más corta (segundos), las tecnologías de almacenamiento, como la hidroeléctrica de bombeo </a:t>
            </a:r>
            <a:r>
              <a:rPr lang="en-GB" sz="1200" b="0" i="0" u="none" strike="noStrike" cap="none" baseline="0" dirty="0">
                <a:solidFill>
                  <a:srgbClr val="000000"/>
                </a:solidFill>
                <a:effectLst/>
                <a:latin typeface="Arial"/>
                <a:ea typeface="Arial"/>
                <a:cs typeface="Arial"/>
                <a:sym typeface="Arial"/>
              </a:rPr>
              <a:t>y los </a:t>
            </a:r>
            <a:r>
              <a:rPr lang="en-GB" sz="1200" b="0" i="0" u="none" strike="noStrike" cap="none" dirty="0">
                <a:solidFill>
                  <a:srgbClr val="000000"/>
                </a:solidFill>
                <a:effectLst/>
                <a:latin typeface="Arial"/>
                <a:ea typeface="Arial"/>
                <a:cs typeface="Arial"/>
                <a:sym typeface="Arial"/>
              </a:rPr>
              <a:t>volantes de inercia síncronos, pueden proporcionar inercia y reducir la dependencia del sistema de los generadores térmicos para proporcionar inercia. A </a:t>
            </a:r>
            <a:r>
              <a:rPr lang="en-GB" dirty="0">
                <a:solidFill>
                  <a:srgbClr val="000000"/>
                </a:solidFill>
                <a:latin typeface="Arial"/>
                <a:ea typeface="Arial"/>
                <a:cs typeface="Arial"/>
                <a:sym typeface="Arial"/>
              </a:rPr>
              <a:t>una escala temporal de segundos </a:t>
            </a:r>
            <a:r>
              <a:rPr lang="en-GB" sz="1200" b="0" i="0" u="none" strike="noStrike" cap="none" dirty="0">
                <a:solidFill>
                  <a:srgbClr val="000000"/>
                </a:solidFill>
                <a:effectLst/>
                <a:latin typeface="Arial"/>
                <a:ea typeface="Arial"/>
                <a:cs typeface="Arial"/>
                <a:sym typeface="Arial"/>
              </a:rPr>
              <a:t>a minutos, el almacenamiento se utiliza principalmente para equilibrar y proporcionar reservas operativas. Las tecnologías como la hidroeléctrica de bombeo, la energía a gas y las baterías de larga duración de última generación se utilizan para equilibrar durante periodos más prolongados y entre estaciones.</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En resumen, hay cuatro preguntas clave que deben responderse para evaluar la flexibilidad proporcionada por una unidad de almacenamiento de energía:</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¿Cuál es la capacidad instalada de cada tipo de almacenamiento?</a:t>
            </a:r>
          </a:p>
          <a:p>
            <a:pPr marL="158750"/>
            <a:r>
              <a:rPr lang="en-GB" sz="1200" b="0" i="0" u="none" strike="noStrike" cap="none" dirty="0">
                <a:solidFill>
                  <a:srgbClr val="000000"/>
                </a:solidFill>
                <a:effectLst/>
                <a:latin typeface="Arial"/>
                <a:ea typeface="Arial"/>
                <a:cs typeface="Arial"/>
                <a:sym typeface="Arial"/>
              </a:rPr>
              <a:t>- ¿A qué velocidad se puede cargar </a:t>
            </a:r>
            <a:r>
              <a:rPr lang="en-GB" dirty="0">
                <a:solidFill>
                  <a:srgbClr val="000000"/>
                </a:solidFill>
                <a:latin typeface="Arial"/>
                <a:ea typeface="Arial"/>
                <a:cs typeface="Arial"/>
                <a:sym typeface="Arial"/>
              </a:rPr>
              <a:t>y descargar? </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¿Cuál es la capacidad máxima de almacenamiento de energía? </a:t>
            </a:r>
          </a:p>
          <a:p>
            <a:pPr marL="158750" indent="0" rtl="0">
              <a:buNone/>
            </a:pPr>
            <a:r>
              <a:rPr lang="en-GB" sz="1200" b="0" i="0" u="none" strike="noStrike" cap="none" dirty="0">
                <a:solidFill>
                  <a:srgbClr val="000000"/>
                </a:solidFill>
                <a:effectLst/>
                <a:latin typeface="Arial"/>
                <a:ea typeface="Arial"/>
                <a:cs typeface="Arial"/>
                <a:sym typeface="Arial"/>
              </a:rPr>
              <a:t>- ¿Puede la unidad de almacenamiento proporcionar inercia?</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439237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La flexibilidad de la red mediante la ampliación de la interconexión y las líneas de transmisión permite el uso compartido de recursos flexibles para gestionar la variabilidad entre las regiones conectadas. Así, mientras el almacenamiento equilibra la oferta y la demanda en el tiempo, la transmisión </a:t>
            </a:r>
            <a:r>
              <a:rPr lang="en-GB" b="0" dirty="0">
                <a:solidFill>
                  <a:srgbClr val="000000"/>
                </a:solidFill>
                <a:latin typeface="Arial"/>
                <a:ea typeface="Arial"/>
                <a:cs typeface="Arial"/>
                <a:sym typeface="Arial"/>
              </a:rPr>
              <a:t>y la </a:t>
            </a:r>
            <a:r>
              <a:rPr lang="en-GB" dirty="0">
                <a:solidFill>
                  <a:srgbClr val="000000"/>
                </a:solidFill>
                <a:latin typeface="Arial"/>
                <a:ea typeface="Arial"/>
                <a:cs typeface="Arial"/>
                <a:sym typeface="Arial"/>
              </a:rPr>
              <a:t>interconexión </a:t>
            </a:r>
            <a:r>
              <a:rPr lang="en-GB" sz="1200" b="0" i="0" u="none" strike="noStrike" cap="none" dirty="0">
                <a:solidFill>
                  <a:srgbClr val="000000"/>
                </a:solidFill>
                <a:effectLst/>
                <a:latin typeface="Arial"/>
                <a:ea typeface="Arial"/>
                <a:cs typeface="Arial"/>
                <a:sym typeface="Arial"/>
              </a:rPr>
              <a:t>lo hacen en el espacio. La flexibilidad de la red tiende un puente entre la flexibilidad de la oferta y la de la demanda.</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Por lo tanto, la baja flexibilidad de la red podría convertirse en un cuello de botella para la flexibilidad del sistema. Por ejemplo, en un sistema con alta flexibilidad del lado de la oferta, la congestión de la red podría seguir limitando la integración de altas cuotas de </a:t>
            </a:r>
            <a:r>
              <a:rPr lang="en-GB" dirty="0">
                <a:solidFill>
                  <a:srgbClr val="000000"/>
                </a:solidFill>
                <a:latin typeface="Arial"/>
                <a:ea typeface="Arial"/>
                <a:cs typeface="Arial"/>
                <a:sym typeface="Arial"/>
              </a:rPr>
              <a:t>V.R</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E. </a:t>
            </a:r>
            <a:r>
              <a:rPr lang="en-GB" sz="1200" b="0" i="0" u="none" strike="noStrike" cap="none" dirty="0">
                <a:solidFill>
                  <a:srgbClr val="000000"/>
                </a:solidFill>
                <a:effectLst/>
                <a:latin typeface="Arial"/>
                <a:ea typeface="Arial"/>
                <a:cs typeface="Arial"/>
                <a:sym typeface="Arial"/>
              </a:rPr>
              <a:t>Además, la inercia entre dos sistemas puede compartirse a través de conexiones síncronas (</a:t>
            </a:r>
            <a:r>
              <a:rPr lang="en-GB" b="0" dirty="0">
                <a:solidFill>
                  <a:srgbClr val="000000"/>
                </a:solidFill>
                <a:latin typeface="Arial"/>
                <a:ea typeface="Arial"/>
                <a:cs typeface="Arial"/>
                <a:sym typeface="Arial"/>
              </a:rPr>
              <a:t>mediante C.A.). Por </a:t>
            </a:r>
            <a:r>
              <a:rPr lang="en-GB" sz="1200" b="0" i="0" u="none" strike="noStrike" cap="none" dirty="0">
                <a:solidFill>
                  <a:srgbClr val="000000"/>
                </a:solidFill>
                <a:effectLst/>
                <a:latin typeface="Arial"/>
                <a:ea typeface="Arial"/>
                <a:cs typeface="Arial"/>
                <a:sym typeface="Arial"/>
              </a:rPr>
              <a:t>ejemplo, como la interconexión entre Irlanda y el Reino Unido es de corriente continua (</a:t>
            </a:r>
            <a:r>
              <a:rPr lang="en-GB" dirty="0">
                <a:solidFill>
                  <a:srgbClr val="000000"/>
                </a:solidFill>
                <a:latin typeface="Arial"/>
                <a:ea typeface="Arial"/>
                <a:cs typeface="Arial"/>
                <a:sym typeface="Arial"/>
              </a:rPr>
              <a:t>o D.C.), </a:t>
            </a:r>
            <a:r>
              <a:rPr lang="en-GB" sz="1200" b="0" i="0" u="none" strike="noStrike" cap="none" dirty="0">
                <a:solidFill>
                  <a:srgbClr val="000000"/>
                </a:solidFill>
                <a:effectLst/>
                <a:latin typeface="Arial"/>
                <a:ea typeface="Arial"/>
                <a:cs typeface="Arial"/>
                <a:sym typeface="Arial"/>
              </a:rPr>
              <a:t>las dos regiones no pueden compartir la inercia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La capacidad de flexibilidad máxima (rampa de potencia) que proporciona una </a:t>
            </a:r>
            <a:r>
              <a:rPr lang="en-GB" dirty="0">
                <a:solidFill>
                  <a:srgbClr val="000000"/>
                </a:solidFill>
                <a:latin typeface="Arial"/>
                <a:ea typeface="Arial"/>
                <a:cs typeface="Arial"/>
                <a:sym typeface="Arial"/>
              </a:rPr>
              <a:t>interconexión </a:t>
            </a:r>
            <a:r>
              <a:rPr lang="en-GB" b="0" dirty="0">
                <a:solidFill>
                  <a:srgbClr val="000000"/>
                </a:solidFill>
                <a:latin typeface="Arial"/>
                <a:ea typeface="Arial"/>
                <a:cs typeface="Arial"/>
                <a:sym typeface="Arial"/>
              </a:rPr>
              <a:t>o </a:t>
            </a:r>
            <a:r>
              <a:rPr lang="en-GB" sz="1200" b="0" i="0" u="none" strike="noStrike" cap="none" dirty="0">
                <a:solidFill>
                  <a:srgbClr val="000000"/>
                </a:solidFill>
                <a:effectLst/>
                <a:latin typeface="Arial"/>
                <a:ea typeface="Arial"/>
                <a:cs typeface="Arial"/>
                <a:sym typeface="Arial"/>
              </a:rPr>
              <a:t>línea de transmisión es aproximadamente igual al doble de su capacidad nominal</a:t>
            </a:r>
            <a:r>
              <a:rPr lang="en-GB" dirty="0">
                <a:solidFill>
                  <a:srgbClr val="000000"/>
                </a:solidFill>
                <a:latin typeface="Arial"/>
                <a:ea typeface="Arial"/>
                <a:cs typeface="Arial"/>
                <a:sym typeface="Arial"/>
              </a:rPr>
              <a:t>. </a:t>
            </a:r>
            <a:r>
              <a:rPr lang="en-GB" b="0" dirty="0">
                <a:solidFill>
                  <a:srgbClr val="000000"/>
                </a:solidFill>
                <a:latin typeface="Arial"/>
                <a:ea typeface="Arial"/>
                <a:cs typeface="Arial"/>
                <a:sym typeface="Arial"/>
              </a:rPr>
              <a:t>Esta capacidad nominal </a:t>
            </a:r>
            <a:r>
              <a:rPr lang="en-GB" sz="1200" b="0" i="0" u="none" strike="noStrike" cap="none" dirty="0">
                <a:solidFill>
                  <a:srgbClr val="000000"/>
                </a:solidFill>
                <a:effectLst/>
                <a:latin typeface="Arial"/>
                <a:ea typeface="Arial"/>
                <a:cs typeface="Arial"/>
                <a:sym typeface="Arial"/>
              </a:rPr>
              <a:t>es igual a la rampa de potencia global proporcionada si la línea de transmisión que exporta a máxima capacidad puede pasar a importar a máxima capacidad</a:t>
            </a:r>
            <a:r>
              <a:rPr lang="en-GB" b="0"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Por lo tanto</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hay tres preguntas clave a las que hay que responder para evaluar la flexibilidad que proporciona una línea de transmisión o de interconexión:</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 ¿Cuál es la capacidad de interconexión </a:t>
            </a:r>
            <a:r>
              <a:rPr lang="en-GB" dirty="0">
                <a:solidFill>
                  <a:srgbClr val="000000"/>
                </a:solidFill>
                <a:latin typeface="Arial"/>
                <a:ea typeface="Arial"/>
                <a:cs typeface="Arial"/>
                <a:sym typeface="Arial"/>
              </a:rPr>
              <a:t>y transmisión </a:t>
            </a:r>
            <a:r>
              <a:rPr lang="en-GB" sz="1200" b="0" i="0" u="none" strike="noStrike" cap="none" dirty="0">
                <a:solidFill>
                  <a:srgbClr val="000000"/>
                </a:solidFill>
                <a:effectLst/>
                <a:latin typeface="Arial"/>
                <a:ea typeface="Arial"/>
                <a:cs typeface="Arial"/>
                <a:sym typeface="Arial"/>
              </a:rPr>
              <a:t>a las regiones </a:t>
            </a:r>
            <a:r>
              <a:rPr lang="en-GB" dirty="0">
                <a:solidFill>
                  <a:srgbClr val="000000"/>
                </a:solidFill>
                <a:latin typeface="Arial"/>
                <a:ea typeface="Arial"/>
                <a:cs typeface="Arial"/>
                <a:sym typeface="Arial"/>
              </a:rPr>
              <a:t>y </a:t>
            </a:r>
            <a:r>
              <a:rPr lang="en-GB" sz="1200" b="0" i="0" u="none" strike="noStrike" cap="none" dirty="0">
                <a:solidFill>
                  <a:srgbClr val="000000"/>
                </a:solidFill>
                <a:effectLst/>
                <a:latin typeface="Arial"/>
                <a:ea typeface="Arial"/>
                <a:cs typeface="Arial"/>
                <a:sym typeface="Arial"/>
              </a:rPr>
              <a:t>países vecinos? </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¿Existe un límite en la velocidad a la que puede funcionar? </a:t>
            </a:r>
          </a:p>
          <a:p>
            <a:pPr marL="158750"/>
            <a:r>
              <a:rPr lang="en-GB" sz="1200" b="0" i="0" u="none" strike="noStrike" cap="none" dirty="0">
                <a:solidFill>
                  <a:srgbClr val="000000"/>
                </a:solidFill>
                <a:effectLst/>
                <a:latin typeface="Arial"/>
                <a:ea typeface="Arial"/>
                <a:cs typeface="Arial"/>
                <a:sym typeface="Arial"/>
              </a:rPr>
              <a:t>- ¿La conexión proporciona inercia al sistema?</a:t>
            </a:r>
            <a:endParaRPr lang="en-GB"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17927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La última fuente de flexibilidad en el lado de la oferta es la flexibilidad operativa, que tiene que ver con el marco regulador y el entorno de mercado que rodea al sistema eléctrico. La flexibilidad operativa incluye soluciones libres de inversión para desbloquear la flexibilidad del sistema mediante la mejora del funcionamiento de los activos del sistema eléctrico. Los marcos reguladores y de mercado actúan como inhibidores de la flexibilidad técnica existente en el lado de la oferta y la demanda. El despacho </a:t>
            </a:r>
            <a:r>
              <a:rPr lang="en-GB" b="0" dirty="0">
                <a:solidFill>
                  <a:srgbClr val="000000"/>
                </a:solidFill>
                <a:latin typeface="Arial"/>
                <a:ea typeface="Arial"/>
                <a:cs typeface="Arial"/>
                <a:sym typeface="Arial"/>
              </a:rPr>
              <a:t>centralizado </a:t>
            </a:r>
            <a:r>
              <a:rPr lang="en-GB" sz="1200" b="0" i="0" u="none" strike="noStrike" cap="none" dirty="0">
                <a:solidFill>
                  <a:srgbClr val="000000"/>
                </a:solidFill>
                <a:effectLst/>
                <a:latin typeface="Arial"/>
                <a:ea typeface="Arial"/>
                <a:cs typeface="Arial"/>
                <a:sym typeface="Arial"/>
              </a:rPr>
              <a:t>y la creación de un mercado basado en el mérito de los precios para programar los intercambios de electricidad son ejemplos de mecanismos de funcionamiento que podrían facilitar la inversión y la coordinación para desbloquear la flexibilidad del sistema eléctrico.</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La flexibilidad operativa también puede existir en diferentes escalas de tiempo para abordar diferentes problemas de flexibilidad. </a:t>
            </a:r>
            <a:r>
              <a:rPr lang="en-GB" b="0" dirty="0">
                <a:solidFill>
                  <a:srgbClr val="000000"/>
                </a:solidFill>
                <a:latin typeface="Arial"/>
                <a:ea typeface="Arial"/>
                <a:cs typeface="Arial"/>
                <a:sym typeface="Arial"/>
              </a:rPr>
              <a:t>A </a:t>
            </a:r>
            <a:r>
              <a:rPr lang="en-GB" sz="1200" b="0" i="0" u="none" strike="noStrike" cap="none" dirty="0">
                <a:solidFill>
                  <a:srgbClr val="000000"/>
                </a:solidFill>
                <a:effectLst/>
                <a:latin typeface="Arial"/>
                <a:ea typeface="Arial"/>
                <a:cs typeface="Arial"/>
                <a:sym typeface="Arial"/>
              </a:rPr>
              <a:t>medio y </a:t>
            </a:r>
            <a:r>
              <a:rPr lang="en-GB" b="0" dirty="0">
                <a:solidFill>
                  <a:srgbClr val="000000"/>
                </a:solidFill>
                <a:latin typeface="Arial"/>
                <a:ea typeface="Arial"/>
                <a:cs typeface="Arial"/>
                <a:sym typeface="Arial"/>
              </a:rPr>
              <a:t>corto plazo, </a:t>
            </a:r>
            <a:r>
              <a:rPr lang="en-GB" sz="1200" b="0" i="0" u="none" strike="noStrike" cap="none" dirty="0">
                <a:solidFill>
                  <a:srgbClr val="000000"/>
                </a:solidFill>
                <a:effectLst/>
                <a:latin typeface="Arial"/>
                <a:ea typeface="Arial"/>
                <a:cs typeface="Arial"/>
                <a:sym typeface="Arial"/>
              </a:rPr>
              <a:t>el uso de tecnologías modernas de previsión y la </a:t>
            </a:r>
            <a:r>
              <a:rPr lang="en-GB" b="0" dirty="0">
                <a:solidFill>
                  <a:srgbClr val="000000"/>
                </a:solidFill>
                <a:latin typeface="Arial"/>
                <a:ea typeface="Arial"/>
                <a:cs typeface="Arial"/>
                <a:sym typeface="Arial"/>
              </a:rPr>
              <a:t>reducción </a:t>
            </a:r>
            <a:r>
              <a:rPr lang="en-GB" sz="1200" b="0" i="0" u="none" strike="noStrike" cap="none" dirty="0">
                <a:solidFill>
                  <a:srgbClr val="000000"/>
                </a:solidFill>
                <a:effectLst/>
                <a:latin typeface="Arial"/>
                <a:ea typeface="Arial"/>
                <a:cs typeface="Arial"/>
                <a:sym typeface="Arial"/>
              </a:rPr>
              <a:t>del escalón temporal del equilibrio del mercado diario e intradiario son medidas operativas que pueden reducir el impacto de la incertidumbre de la </a:t>
            </a:r>
            <a:r>
              <a:rPr lang="en-GB" b="0" dirty="0">
                <a:solidFill>
                  <a:srgbClr val="000000"/>
                </a:solidFill>
                <a:latin typeface="Arial"/>
                <a:ea typeface="Arial"/>
                <a:cs typeface="Arial"/>
                <a:sym typeface="Arial"/>
              </a:rPr>
              <a:t>V.R.E. </a:t>
            </a:r>
            <a:r>
              <a:rPr lang="en-GB" sz="1200" b="0" i="0" u="none" strike="noStrike" cap="none" dirty="0">
                <a:solidFill>
                  <a:srgbClr val="000000"/>
                </a:solidFill>
                <a:effectLst/>
                <a:latin typeface="Arial"/>
                <a:ea typeface="Arial"/>
                <a:cs typeface="Arial"/>
                <a:sym typeface="Arial"/>
              </a:rPr>
              <a:t>en el sistema. A </a:t>
            </a:r>
            <a:r>
              <a:rPr lang="en-GB" dirty="0">
                <a:solidFill>
                  <a:srgbClr val="000000"/>
                </a:solidFill>
                <a:latin typeface="Arial"/>
                <a:ea typeface="Arial"/>
                <a:cs typeface="Arial"/>
                <a:sym typeface="Arial"/>
              </a:rPr>
              <a:t>largo plazo</a:t>
            </a:r>
            <a:r>
              <a:rPr lang="en-GB" sz="1200" b="0" i="0" u="none" strike="noStrike" cap="none" dirty="0">
                <a:solidFill>
                  <a:srgbClr val="000000"/>
                </a:solidFill>
                <a:effectLst/>
                <a:latin typeface="Arial"/>
                <a:ea typeface="Arial"/>
                <a:cs typeface="Arial"/>
                <a:sym typeface="Arial"/>
              </a:rPr>
              <a:t>, los reguladores pueden proporcionar mejores señales de precios a largo plazo para </a:t>
            </a:r>
            <a:r>
              <a:rPr lang="en-GB" dirty="0">
                <a:solidFill>
                  <a:srgbClr val="000000"/>
                </a:solidFill>
                <a:latin typeface="Arial"/>
                <a:ea typeface="Arial"/>
                <a:cs typeface="Arial"/>
                <a:sym typeface="Arial"/>
              </a:rPr>
              <a:t>incentivar </a:t>
            </a:r>
            <a:r>
              <a:rPr lang="en-GB" sz="1200" b="0" i="0" u="none" strike="noStrike" cap="none" dirty="0">
                <a:solidFill>
                  <a:srgbClr val="000000"/>
                </a:solidFill>
                <a:effectLst/>
                <a:latin typeface="Arial"/>
                <a:ea typeface="Arial"/>
                <a:cs typeface="Arial"/>
                <a:sym typeface="Arial"/>
              </a:rPr>
              <a:t>la inversión en recursos flexibles, aumentando la granularidad temporal y espacial de los mercados mayoristas o </a:t>
            </a:r>
            <a:r>
              <a:rPr lang="en-GB" b="0" dirty="0">
                <a:solidFill>
                  <a:srgbClr val="000000"/>
                </a:solidFill>
                <a:latin typeface="Arial"/>
                <a:ea typeface="Arial"/>
                <a:cs typeface="Arial"/>
                <a:sym typeface="Arial"/>
              </a:rPr>
              <a:t>reestructurando </a:t>
            </a:r>
            <a:r>
              <a:rPr lang="en-GB" sz="1200" b="0" i="0" u="none" strike="noStrike" cap="none" dirty="0">
                <a:solidFill>
                  <a:srgbClr val="000000"/>
                </a:solidFill>
                <a:effectLst/>
                <a:latin typeface="Arial"/>
                <a:ea typeface="Arial"/>
                <a:cs typeface="Arial"/>
                <a:sym typeface="Arial"/>
              </a:rPr>
              <a:t>el mercado de capacidad</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Por lo tanto, hay que responder a varias preguntas para evaluar el potencial de desbloqueo de la flexibilidad en el sistema eléctrico a través de medidas operativas como:</a:t>
            </a:r>
          </a:p>
          <a:p>
            <a:pPr marL="158750" indent="0" rtl="0">
              <a:buNone/>
            </a:pPr>
            <a:r>
              <a:rPr lang="en-GB" sz="1200" b="0" i="0" u="none" strike="noStrike" cap="none" dirty="0">
                <a:solidFill>
                  <a:srgbClr val="000000"/>
                </a:solidFill>
                <a:effectLst/>
                <a:latin typeface="Arial"/>
                <a:ea typeface="Arial"/>
                <a:cs typeface="Arial"/>
                <a:sym typeface="Arial"/>
              </a:rPr>
              <a:t>-¿El marco normativo y la estructura del mercado </a:t>
            </a:r>
            <a:r>
              <a:rPr lang="en-GB" dirty="0">
                <a:solidFill>
                  <a:srgbClr val="000000"/>
                </a:solidFill>
                <a:latin typeface="Arial"/>
                <a:ea typeface="Arial"/>
                <a:cs typeface="Arial"/>
                <a:sym typeface="Arial"/>
              </a:rPr>
              <a:t>incentivan </a:t>
            </a:r>
            <a:r>
              <a:rPr lang="en-GB" sz="1200" b="0" i="0" u="none" strike="noStrike" cap="none" dirty="0">
                <a:solidFill>
                  <a:srgbClr val="000000"/>
                </a:solidFill>
                <a:effectLst/>
                <a:latin typeface="Arial"/>
                <a:ea typeface="Arial"/>
                <a:cs typeface="Arial"/>
                <a:sym typeface="Arial"/>
              </a:rPr>
              <a:t>el intercambio de energía entre regiones?</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-¿La estructura del mercado </a:t>
            </a:r>
            <a:r>
              <a:rPr lang="en-GB" dirty="0">
                <a:solidFill>
                  <a:srgbClr val="000000"/>
                </a:solidFill>
                <a:latin typeface="Arial"/>
                <a:ea typeface="Arial"/>
                <a:cs typeface="Arial"/>
                <a:sym typeface="Arial"/>
              </a:rPr>
              <a:t>incentiva </a:t>
            </a:r>
            <a:r>
              <a:rPr lang="en-GB" sz="1200" b="0" i="0" u="none" strike="noStrike" cap="none" dirty="0">
                <a:solidFill>
                  <a:srgbClr val="000000"/>
                </a:solidFill>
                <a:effectLst/>
                <a:latin typeface="Arial"/>
                <a:ea typeface="Arial"/>
                <a:cs typeface="Arial"/>
                <a:sym typeface="Arial"/>
              </a:rPr>
              <a:t>la inversión en la generación flexible?</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-¿Puede reducirse el paso de tiempo para la planificación del día anterior y el equilibrio del mercado intradiario?</a:t>
            </a:r>
          </a:p>
          <a:p>
            <a:pPr marL="158750" indent="0" rtl="0">
              <a:buNone/>
            </a:pPr>
            <a:r>
              <a:rPr lang="en-GB" sz="1200" b="0" i="0" u="none" strike="noStrike" cap="none" dirty="0">
                <a:solidFill>
                  <a:srgbClr val="000000"/>
                </a:solidFill>
                <a:effectLst/>
                <a:latin typeface="Arial"/>
                <a:ea typeface="Arial"/>
                <a:cs typeface="Arial"/>
                <a:sym typeface="Arial"/>
              </a:rPr>
              <a:t>-¿Pueden incorporarse a la planificación del mercado unas mejores previsiones de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a:t>
            </a:r>
            <a:endParaRPr lang="en-GB"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63483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 final de la semana, serás capaz de:</a:t>
            </a:r>
            <a:endParaRPr lang="en-US" dirty="0"/>
          </a:p>
          <a:p>
            <a:endParaRPr lang="en-US" dirty="0"/>
          </a:p>
          <a:p>
            <a:pPr>
              <a:lnSpc>
                <a:spcPct val="150000"/>
              </a:lnSpc>
            </a:pPr>
            <a:r>
              <a:rPr lang="en-GB" dirty="0"/>
              <a:t>1) Comprender el reto de integrar las energías renovables en el sistema eléctrico.</a:t>
            </a:r>
            <a:endParaRPr lang="en-US" dirty="0"/>
          </a:p>
          <a:p>
            <a:pPr>
              <a:lnSpc>
                <a:spcPct val="150000"/>
              </a:lnSpc>
            </a:pPr>
            <a:r>
              <a:rPr lang="en-GB" dirty="0"/>
              <a:t>2) Comprender el valor de la flexibilidad en el sistema eléctrico y cómo planificarla.</a:t>
            </a:r>
            <a:endParaRPr lang="en-US" dirty="0"/>
          </a:p>
          <a:p>
            <a:pPr>
              <a:lnSpc>
                <a:spcPct val="150000"/>
              </a:lnSpc>
            </a:pPr>
            <a:r>
              <a:rPr lang="en-GB" dirty="0"/>
              <a:t>3) Identificar las fuentes de flexibilidad en el lado de la oferta y sus características requeridas.</a:t>
            </a:r>
            <a:endParaRPr lang="en-US" dirty="0"/>
          </a:p>
          <a:p>
            <a:pPr>
              <a:lnSpc>
                <a:spcPct val="150000"/>
              </a:lnSpc>
            </a:pPr>
            <a:r>
              <a:rPr lang="en-GB" dirty="0"/>
              <a:t>4) Identificar las fuentes de flexibilidad en el lado de la demanda y sus características requeridas.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899169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Tradicionalmente se consideraba que la demanda era inflexible en el sistema eléctrico, y los operadores del sistema eléctrico </a:t>
            </a:r>
            <a:r>
              <a:rPr lang="en-GB" dirty="0">
                <a:solidFill>
                  <a:srgbClr val="000000"/>
                </a:solidFill>
                <a:latin typeface="Arial"/>
                <a:ea typeface="Arial"/>
                <a:cs typeface="Arial"/>
                <a:sym typeface="Arial"/>
              </a:rPr>
              <a:t>ajustaban </a:t>
            </a:r>
            <a:r>
              <a:rPr lang="en-GB" sz="1200" b="0" i="0" u="none" strike="noStrike" cap="none" dirty="0">
                <a:solidFill>
                  <a:srgbClr val="000000"/>
                </a:solidFill>
                <a:effectLst/>
                <a:latin typeface="Arial"/>
                <a:ea typeface="Arial"/>
                <a:cs typeface="Arial"/>
                <a:sym typeface="Arial"/>
              </a:rPr>
              <a:t>la oferta para ajustarla a la demanda de electricidad. Sin embargo, a medida que aumenta la proporción de fuentes renovables variables, la </a:t>
            </a:r>
            <a:r>
              <a:rPr lang="en-GB" dirty="0">
                <a:solidFill>
                  <a:srgbClr val="000000"/>
                </a:solidFill>
                <a:latin typeface="Arial"/>
                <a:ea typeface="Arial"/>
                <a:cs typeface="Arial"/>
                <a:sym typeface="Arial"/>
              </a:rPr>
              <a:t>oferta se </a:t>
            </a:r>
            <a:r>
              <a:rPr lang="en-GB" sz="1200" b="0" i="0" u="none" strike="noStrike" cap="none" dirty="0">
                <a:solidFill>
                  <a:srgbClr val="000000"/>
                </a:solidFill>
                <a:effectLst/>
                <a:latin typeface="Arial"/>
                <a:ea typeface="Arial"/>
                <a:cs typeface="Arial"/>
                <a:sym typeface="Arial"/>
              </a:rPr>
              <a:t>vuelve menos flexible</a:t>
            </a:r>
            <a:r>
              <a:rPr lang="en-GB" dirty="0">
                <a:solidFill>
                  <a:srgbClr val="000000"/>
                </a:solidFill>
                <a:latin typeface="Arial"/>
                <a:ea typeface="Arial"/>
                <a:cs typeface="Arial"/>
                <a:sym typeface="Arial"/>
              </a:rPr>
              <a:t>. Por lo tanto, la </a:t>
            </a:r>
            <a:r>
              <a:rPr lang="en-GB" sz="1200" b="0" i="0" u="none" strike="noStrike" cap="none" dirty="0">
                <a:solidFill>
                  <a:srgbClr val="000000"/>
                </a:solidFill>
                <a:effectLst/>
                <a:latin typeface="Arial"/>
                <a:ea typeface="Arial"/>
                <a:cs typeface="Arial"/>
                <a:sym typeface="Arial"/>
              </a:rPr>
              <a:t>demanda debe ser más flexible. La flexibilidad de la demanda se refiere a la modificación o reducción de la demanda de los consumidores e implica la transición a un sistema </a:t>
            </a:r>
            <a:r>
              <a:rPr lang="en-GB" dirty="0">
                <a:solidFill>
                  <a:srgbClr val="000000"/>
                </a:solidFill>
                <a:latin typeface="Arial"/>
                <a:ea typeface="Arial"/>
                <a:cs typeface="Arial"/>
                <a:sym typeface="Arial"/>
              </a:rPr>
              <a:t>en el que </a:t>
            </a:r>
            <a:r>
              <a:rPr lang="en-GB" sz="1200" b="0" i="0" u="none" strike="noStrike" cap="none" dirty="0">
                <a:solidFill>
                  <a:srgbClr val="000000"/>
                </a:solidFill>
                <a:effectLst/>
                <a:latin typeface="Arial"/>
                <a:ea typeface="Arial"/>
                <a:cs typeface="Arial"/>
                <a:sym typeface="Arial"/>
              </a:rPr>
              <a:t>la demanda puede modificarse para adaptarse mejor a la oferta de electricidad</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dirty="0">
                <a:solidFill>
                  <a:srgbClr val="000000"/>
                </a:solidFill>
                <a:latin typeface="Arial"/>
                <a:ea typeface="Arial"/>
                <a:cs typeface="Arial"/>
                <a:sym typeface="Arial"/>
              </a:rPr>
              <a:t>I.E.A. clasifica </a:t>
            </a:r>
            <a:r>
              <a:rPr lang="en-GB" sz="1200" b="0" i="0" u="none" strike="noStrike" cap="none" dirty="0">
                <a:solidFill>
                  <a:srgbClr val="000000"/>
                </a:solidFill>
                <a:effectLst/>
                <a:latin typeface="Arial"/>
                <a:ea typeface="Arial"/>
                <a:cs typeface="Arial"/>
                <a:sym typeface="Arial"/>
              </a:rPr>
              <a:t>los recursos de flexibilidad del lado de la demanda como recursos gestionados y recursos sensibles. Los recursos </a:t>
            </a:r>
            <a:r>
              <a:rPr lang="en-GB" sz="1200" i="0" u="none" strike="noStrike" cap="none" dirty="0">
                <a:solidFill>
                  <a:srgbClr val="000000"/>
                </a:solidFill>
                <a:effectLst/>
                <a:latin typeface="Arial"/>
                <a:ea typeface="Arial"/>
                <a:cs typeface="Arial"/>
                <a:sym typeface="Arial"/>
              </a:rPr>
              <a:t>gestionados </a:t>
            </a:r>
            <a:r>
              <a:rPr lang="en-GB" sz="1200" b="0" i="0" u="none" strike="noStrike" cap="none" dirty="0">
                <a:solidFill>
                  <a:srgbClr val="000000"/>
                </a:solidFill>
                <a:effectLst/>
                <a:latin typeface="Arial"/>
                <a:ea typeface="Arial"/>
                <a:cs typeface="Arial"/>
                <a:sym typeface="Arial"/>
              </a:rPr>
              <a:t>son consumidores, normalmente industriales o comerciales, que ajustan su consumo de electricidad en función de acuerdos de control directo a largo plazo. Estos recursos son contratados de antemano por un operador del sistema para reducir su consumo durante un determinado número de horas al año. Esto implica que una determinada proporción de la demanda del consumidor puede posponerse sin que se produzcan dificultades económicas</a:t>
            </a:r>
            <a:r>
              <a:rPr lang="en-GB" dirty="0">
                <a:solidFill>
                  <a:srgbClr val="000000"/>
                </a:solidFill>
                <a:latin typeface="Arial"/>
                <a:ea typeface="Arial"/>
                <a:cs typeface="Arial"/>
                <a:sym typeface="Arial"/>
              </a:rPr>
              <a:t>. </a:t>
            </a:r>
            <a:endParaRPr lang="en-GB" dirty="0">
              <a:solidFill>
                <a:srgbClr val="000000"/>
              </a:solidFill>
              <a:latin typeface="Arial"/>
              <a:ea typeface="Arial"/>
              <a:cs typeface="Arial"/>
            </a:endParaRPr>
          </a:p>
          <a:p>
            <a:pPr marL="158750"/>
            <a:endParaRPr lang="en-GB" b="1" dirty="0">
              <a:solidFill>
                <a:srgbClr val="000000"/>
              </a:solidFill>
              <a:latin typeface="Arial"/>
              <a:ea typeface="Arial"/>
              <a:cs typeface="Arial"/>
              <a:sym typeface="Arial"/>
            </a:endParaRPr>
          </a:p>
          <a:p>
            <a:pPr marL="158750"/>
            <a:r>
              <a:rPr lang="en-GB" sz="1200" i="0" u="none" strike="noStrike" cap="none" dirty="0">
                <a:solidFill>
                  <a:srgbClr val="000000"/>
                </a:solidFill>
                <a:effectLst/>
                <a:latin typeface="Arial"/>
                <a:ea typeface="Arial"/>
                <a:cs typeface="Arial"/>
                <a:sym typeface="Arial"/>
              </a:rPr>
              <a:t>Un recurso sensible </a:t>
            </a:r>
            <a:r>
              <a:rPr lang="en-GB" sz="1200" b="0" i="0" u="none" strike="noStrike" cap="none" dirty="0">
                <a:solidFill>
                  <a:srgbClr val="000000"/>
                </a:solidFill>
                <a:effectLst/>
                <a:latin typeface="Arial"/>
                <a:ea typeface="Arial"/>
                <a:cs typeface="Arial"/>
                <a:sym typeface="Arial"/>
              </a:rPr>
              <a:t>es la proporción de la demanda del consumidor en la que el sistema puede confiar para responder dinámicamente, a través de señales de precios, a la escasez </a:t>
            </a:r>
            <a:r>
              <a:rPr lang="en-GB" b="0" dirty="0">
                <a:solidFill>
                  <a:srgbClr val="000000"/>
                </a:solidFill>
                <a:latin typeface="Arial"/>
                <a:ea typeface="Arial"/>
                <a:cs typeface="Arial"/>
                <a:sym typeface="Arial"/>
              </a:rPr>
              <a:t>o al </a:t>
            </a:r>
            <a:r>
              <a:rPr lang="en-GB" dirty="0">
                <a:solidFill>
                  <a:srgbClr val="000000"/>
                </a:solidFill>
                <a:latin typeface="Arial"/>
                <a:ea typeface="Arial"/>
                <a:cs typeface="Arial"/>
                <a:sym typeface="Arial"/>
              </a:rPr>
              <a:t>exceso </a:t>
            </a:r>
            <a:r>
              <a:rPr lang="en-GB" sz="1200" b="0" i="0" u="none" strike="noStrike" cap="none" dirty="0">
                <a:solidFill>
                  <a:srgbClr val="000000"/>
                </a:solidFill>
                <a:effectLst/>
                <a:latin typeface="Arial"/>
                <a:ea typeface="Arial"/>
                <a:cs typeface="Arial"/>
                <a:sym typeface="Arial"/>
              </a:rPr>
              <a:t>de electricidad, </a:t>
            </a:r>
            <a:r>
              <a:rPr lang="en-GB" b="0" dirty="0">
                <a:solidFill>
                  <a:srgbClr val="000000"/>
                </a:solidFill>
                <a:latin typeface="Arial"/>
                <a:ea typeface="Arial"/>
                <a:cs typeface="Arial"/>
                <a:sym typeface="Arial"/>
              </a:rPr>
              <a:t>disminuyendo o </a:t>
            </a:r>
            <a:r>
              <a:rPr lang="en-GB" dirty="0">
                <a:solidFill>
                  <a:srgbClr val="000000"/>
                </a:solidFill>
                <a:latin typeface="Arial"/>
                <a:ea typeface="Arial"/>
                <a:cs typeface="Arial"/>
                <a:sym typeface="Arial"/>
              </a:rPr>
              <a:t>aumentando </a:t>
            </a:r>
            <a:r>
              <a:rPr lang="en-GB" sz="1200" b="0" i="0" u="none" strike="noStrike" cap="none" dirty="0">
                <a:solidFill>
                  <a:srgbClr val="000000"/>
                </a:solidFill>
                <a:effectLst/>
                <a:latin typeface="Arial"/>
                <a:ea typeface="Arial"/>
                <a:cs typeface="Arial"/>
                <a:sym typeface="Arial"/>
              </a:rPr>
              <a:t>el consumo</a:t>
            </a:r>
            <a:r>
              <a:rPr lang="en-GB" dirty="0">
                <a:solidFill>
                  <a:srgbClr val="000000"/>
                </a:solidFill>
                <a:latin typeface="Arial"/>
                <a:ea typeface="Arial"/>
                <a:cs typeface="Arial"/>
                <a:sym typeface="Arial"/>
              </a:rPr>
              <a:t>. </a:t>
            </a:r>
            <a:endParaRPr lang="en-GB" dirty="0">
              <a:cs typeface="Calibri"/>
            </a:endParaRPr>
          </a:p>
          <a:p>
            <a:pPr marL="158750"/>
            <a:r>
              <a:rPr lang="en-GB" sz="1200" b="0" i="0" u="none" strike="noStrike" cap="none" dirty="0">
                <a:solidFill>
                  <a:srgbClr val="000000"/>
                </a:solidFill>
                <a:effectLst/>
                <a:latin typeface="Arial"/>
                <a:ea typeface="Arial"/>
                <a:cs typeface="Arial"/>
                <a:sym typeface="Arial"/>
              </a:rPr>
              <a:t>Por lo tanto, </a:t>
            </a:r>
            <a:r>
              <a:rPr lang="en-GB" dirty="0">
                <a:solidFill>
                  <a:srgbClr val="000000"/>
                </a:solidFill>
                <a:latin typeface="Arial"/>
                <a:ea typeface="Arial"/>
                <a:cs typeface="Arial"/>
                <a:sym typeface="Arial"/>
              </a:rPr>
              <a:t>hay </a:t>
            </a:r>
            <a:r>
              <a:rPr lang="en-GB" sz="1200" b="0" i="0" u="none" strike="noStrike" cap="none" dirty="0">
                <a:solidFill>
                  <a:srgbClr val="000000"/>
                </a:solidFill>
                <a:effectLst/>
                <a:latin typeface="Arial"/>
                <a:ea typeface="Arial"/>
                <a:cs typeface="Arial"/>
                <a:sym typeface="Arial"/>
              </a:rPr>
              <a:t>que responder a </a:t>
            </a:r>
            <a:r>
              <a:rPr lang="en-GB" dirty="0">
                <a:solidFill>
                  <a:srgbClr val="000000"/>
                </a:solidFill>
                <a:latin typeface="Arial"/>
                <a:ea typeface="Arial"/>
                <a:cs typeface="Arial"/>
                <a:sym typeface="Arial"/>
              </a:rPr>
              <a:t>tres </a:t>
            </a:r>
            <a:r>
              <a:rPr lang="en-GB" sz="1200" b="0" i="0" u="none" strike="noStrike" cap="none" dirty="0">
                <a:solidFill>
                  <a:srgbClr val="000000"/>
                </a:solidFill>
                <a:effectLst/>
                <a:latin typeface="Arial"/>
                <a:ea typeface="Arial"/>
                <a:cs typeface="Arial"/>
                <a:sym typeface="Arial"/>
              </a:rPr>
              <a:t>preguntas clave para evaluar la capacidad técnica de los recursos flexibles en el lado de la demanda: </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¿Cuál es el tamaño del recurso de la demanda en términos de la demanda total que se puede reducir o desplazar? </a:t>
            </a:r>
          </a:p>
          <a:p>
            <a:pPr marL="158750"/>
            <a:r>
              <a:rPr lang="en-GB" sz="1200" b="0" i="0" u="none" strike="noStrike" cap="none" dirty="0">
                <a:solidFill>
                  <a:srgbClr val="000000"/>
                </a:solidFill>
                <a:effectLst/>
                <a:latin typeface="Arial"/>
                <a:ea typeface="Arial"/>
                <a:cs typeface="Arial"/>
                <a:sym typeface="Arial"/>
              </a:rPr>
              <a:t>- ¿Con qué rapidez se puede </a:t>
            </a:r>
            <a:r>
              <a:rPr lang="en-GB" dirty="0">
                <a:solidFill>
                  <a:srgbClr val="000000"/>
                </a:solidFill>
                <a:latin typeface="Arial"/>
                <a:ea typeface="Arial"/>
                <a:cs typeface="Arial"/>
                <a:sym typeface="Arial"/>
              </a:rPr>
              <a:t>reducir </a:t>
            </a:r>
            <a:r>
              <a:rPr lang="en-GB" b="0" dirty="0">
                <a:solidFill>
                  <a:srgbClr val="000000"/>
                </a:solidFill>
                <a:latin typeface="Arial"/>
                <a:ea typeface="Arial"/>
                <a:cs typeface="Arial"/>
                <a:sym typeface="Arial"/>
              </a:rPr>
              <a:t>o </a:t>
            </a:r>
            <a:r>
              <a:rPr lang="en-GB" dirty="0">
                <a:solidFill>
                  <a:srgbClr val="000000"/>
                </a:solidFill>
                <a:latin typeface="Arial"/>
                <a:ea typeface="Arial"/>
                <a:cs typeface="Arial"/>
                <a:sym typeface="Arial"/>
              </a:rPr>
              <a:t>desplazar </a:t>
            </a:r>
            <a:r>
              <a:rPr lang="en-GB" sz="1200" b="0" i="0" u="none" strike="noStrike" cap="none" dirty="0">
                <a:solidFill>
                  <a:srgbClr val="000000"/>
                </a:solidFill>
                <a:effectLst/>
                <a:latin typeface="Arial"/>
                <a:ea typeface="Arial"/>
                <a:cs typeface="Arial"/>
                <a:sym typeface="Arial"/>
              </a:rPr>
              <a:t>la demanda?</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 ¿Existe un límite en la duración de la </a:t>
            </a:r>
            <a:r>
              <a:rPr lang="en-GB" dirty="0">
                <a:solidFill>
                  <a:srgbClr val="000000"/>
                </a:solidFill>
                <a:latin typeface="Arial"/>
                <a:ea typeface="Arial"/>
                <a:cs typeface="Arial"/>
                <a:sym typeface="Arial"/>
              </a:rPr>
              <a:t>reducción o el </a:t>
            </a:r>
            <a:r>
              <a:rPr lang="en-GB" sz="1200" b="0" i="0" u="none" strike="noStrike" cap="none" dirty="0">
                <a:solidFill>
                  <a:srgbClr val="000000"/>
                </a:solidFill>
                <a:effectLst/>
                <a:latin typeface="Arial"/>
                <a:ea typeface="Arial"/>
                <a:cs typeface="Arial"/>
                <a:sym typeface="Arial"/>
              </a:rPr>
              <a:t>desplazamiento?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702771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Los consumidores que participan en la respuesta </a:t>
            </a:r>
            <a:r>
              <a:rPr lang="en-GB" b="0" dirty="0">
                <a:solidFill>
                  <a:srgbClr val="000000"/>
                </a:solidFill>
                <a:latin typeface="Arial"/>
                <a:ea typeface="Arial"/>
                <a:cs typeface="Arial"/>
                <a:sym typeface="Arial"/>
              </a:rPr>
              <a:t>y la </a:t>
            </a:r>
            <a:r>
              <a:rPr lang="en-GB" dirty="0">
                <a:solidFill>
                  <a:srgbClr val="000000"/>
                </a:solidFill>
                <a:latin typeface="Arial"/>
                <a:ea typeface="Arial"/>
                <a:cs typeface="Arial"/>
                <a:sym typeface="Arial"/>
              </a:rPr>
              <a:t>gestión de </a:t>
            </a:r>
            <a:r>
              <a:rPr lang="en-GB" sz="1200" b="0" i="0" u="none" strike="noStrike" cap="none" dirty="0">
                <a:solidFill>
                  <a:srgbClr val="000000"/>
                </a:solidFill>
                <a:effectLst/>
                <a:latin typeface="Arial"/>
                <a:ea typeface="Arial"/>
                <a:cs typeface="Arial"/>
                <a:sym typeface="Arial"/>
              </a:rPr>
              <a:t>la demanda son de distintos tamaños, desde consumidores </a:t>
            </a:r>
            <a:r>
              <a:rPr lang="en-GB" dirty="0">
                <a:solidFill>
                  <a:srgbClr val="000000"/>
                </a:solidFill>
                <a:latin typeface="Arial"/>
                <a:ea typeface="Arial"/>
                <a:cs typeface="Arial"/>
                <a:sym typeface="Arial"/>
              </a:rPr>
              <a:t>residenciales </a:t>
            </a:r>
            <a:r>
              <a:rPr lang="en-GB" b="0" dirty="0">
                <a:solidFill>
                  <a:srgbClr val="000000"/>
                </a:solidFill>
                <a:latin typeface="Arial"/>
                <a:ea typeface="Arial"/>
                <a:cs typeface="Arial"/>
                <a:sym typeface="Arial"/>
              </a:rPr>
              <a:t>y </a:t>
            </a:r>
            <a:r>
              <a:rPr lang="en-GB" sz="1200" b="0" i="0" u="none" strike="noStrike" cap="none" dirty="0">
                <a:solidFill>
                  <a:srgbClr val="000000"/>
                </a:solidFill>
                <a:effectLst/>
                <a:latin typeface="Arial"/>
                <a:ea typeface="Arial"/>
                <a:cs typeface="Arial"/>
                <a:sym typeface="Arial"/>
              </a:rPr>
              <a:t>comerciales individuales hasta grandes consumidores industriales</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Están situados en diferentes zonas de la red eléctrica. Uno de los principales retos de la respuesta a la demanda es formar una coordinación de las cargas de diversos tamaños para cumplir con las tasas de respuesta requeridas o la reducción de la capacidad en diferentes nodos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dirty="0">
                <a:solidFill>
                  <a:srgbClr val="000000"/>
                </a:solidFill>
                <a:latin typeface="Arial"/>
                <a:ea typeface="Arial"/>
                <a:cs typeface="Arial"/>
                <a:sym typeface="Arial"/>
              </a:rPr>
              <a:t>Una </a:t>
            </a:r>
            <a:r>
              <a:rPr lang="en-GB" sz="1200" b="0" i="0" u="none" strike="noStrike" cap="none" dirty="0">
                <a:solidFill>
                  <a:srgbClr val="000000"/>
                </a:solidFill>
                <a:effectLst/>
                <a:latin typeface="Arial"/>
                <a:ea typeface="Arial"/>
                <a:cs typeface="Arial"/>
                <a:sym typeface="Arial"/>
              </a:rPr>
              <a:t>forma de </a:t>
            </a:r>
            <a:r>
              <a:rPr lang="en-GB" dirty="0">
                <a:solidFill>
                  <a:srgbClr val="000000"/>
                </a:solidFill>
                <a:latin typeface="Arial"/>
                <a:ea typeface="Arial"/>
                <a:cs typeface="Arial"/>
                <a:sym typeface="Arial"/>
              </a:rPr>
              <a:t>aumentar la </a:t>
            </a:r>
            <a:r>
              <a:rPr lang="en-GB" sz="1200" b="0" i="0" u="none" strike="noStrike" cap="none" dirty="0">
                <a:solidFill>
                  <a:srgbClr val="000000"/>
                </a:solidFill>
                <a:effectLst/>
                <a:latin typeface="Arial"/>
                <a:ea typeface="Arial"/>
                <a:cs typeface="Arial"/>
                <a:sym typeface="Arial"/>
              </a:rPr>
              <a:t>capacidad de respuesta es agregar la demanda de usuarios finales de distintos </a:t>
            </a:r>
            <a:r>
              <a:rPr lang="en-GB" dirty="0">
                <a:solidFill>
                  <a:srgbClr val="000000"/>
                </a:solidFill>
                <a:latin typeface="Arial"/>
                <a:ea typeface="Arial"/>
                <a:cs typeface="Arial"/>
                <a:sym typeface="Arial"/>
              </a:rPr>
              <a:t>tamaños </a:t>
            </a:r>
            <a:r>
              <a:rPr lang="en-GB" sz="1200" b="0" i="0" u="none" strike="noStrike" cap="none" dirty="0">
                <a:solidFill>
                  <a:srgbClr val="000000"/>
                </a:solidFill>
                <a:effectLst/>
                <a:latin typeface="Arial"/>
                <a:ea typeface="Arial"/>
                <a:cs typeface="Arial"/>
                <a:sym typeface="Arial"/>
              </a:rPr>
              <a:t>y formar un bloque de demanda mayor. Los agregadores son empresas que contratan con diferentes usuarios finales y propietarios de recursos energéticos distribuidos para controlar sus activos en su nombre. Los agregadores actúan entonces como participantes en el mercado de la electricidad y de los servicios auxiliares, controlando los activos pertenecientes a los usuarios finales y agregándolos para operar como un único bloque de respuesta a la demanda. Para ello, los agregadores podrían utilizar contadores inteligentes o aparatos inteligentes que puedan responder automáticamente a las señales de precios del sistema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Otra medida para facilitar la respuesta a la demanda es la adopción de las tarifas por tiempo de uso que cambian en función de los precios del mercado eléctrico para incentivar la reducción del consumo durante las horas punta. Las tarifas por tiempo de uso también pueden apoyar la </a:t>
            </a:r>
            <a:r>
              <a:rPr lang="en-GB" dirty="0">
                <a:solidFill>
                  <a:srgbClr val="000000"/>
                </a:solidFill>
                <a:latin typeface="Arial"/>
                <a:ea typeface="Arial"/>
                <a:cs typeface="Arial"/>
                <a:sym typeface="Arial"/>
              </a:rPr>
              <a:t>V.R.E. </a:t>
            </a:r>
            <a:r>
              <a:rPr lang="en-GB" sz="1200" b="0" i="0" u="none" strike="noStrike" cap="none" dirty="0">
                <a:solidFill>
                  <a:srgbClr val="000000"/>
                </a:solidFill>
                <a:effectLst/>
                <a:latin typeface="Arial"/>
                <a:ea typeface="Arial"/>
                <a:cs typeface="Arial"/>
                <a:sym typeface="Arial"/>
              </a:rPr>
              <a:t>aumentando la demanda durante la </a:t>
            </a:r>
            <a:r>
              <a:rPr lang="en-GB" dirty="0">
                <a:solidFill>
                  <a:srgbClr val="000000"/>
                </a:solidFill>
                <a:latin typeface="Arial"/>
                <a:ea typeface="Arial"/>
                <a:cs typeface="Arial"/>
                <a:sym typeface="Arial"/>
              </a:rPr>
              <a:t>sobregeneración </a:t>
            </a:r>
            <a:r>
              <a:rPr lang="en-GB" sz="1200" b="0" i="0" u="none" strike="noStrike" cap="none" dirty="0">
                <a:solidFill>
                  <a:srgbClr val="000000"/>
                </a:solidFill>
                <a:effectLst/>
                <a:latin typeface="Arial"/>
                <a:ea typeface="Arial"/>
                <a:cs typeface="Arial"/>
                <a:sym typeface="Arial"/>
              </a:rPr>
              <a:t>y ajustando la demanda para reducir las rampas de carga neta. Como resultado, se reduce la necesidad de capacidad de pico convencional en el sistema eléctrico y el ciclo de las generaciones térmicas. Como en el caso de otros recursos, existe un límite en la capacidad máxima de respuesta a la demanda. La eficacia económica y técnica de la respuesta a la demanda es </a:t>
            </a:r>
            <a:r>
              <a:rPr lang="en-GB" dirty="0">
                <a:solidFill>
                  <a:srgbClr val="000000"/>
                </a:solidFill>
                <a:latin typeface="Arial"/>
                <a:ea typeface="Arial"/>
                <a:cs typeface="Arial"/>
                <a:sym typeface="Arial"/>
              </a:rPr>
              <a:t>máxima </a:t>
            </a:r>
            <a:r>
              <a:rPr lang="en-GB" sz="1200" b="0" i="0" u="none" strike="noStrike" cap="none" dirty="0">
                <a:solidFill>
                  <a:srgbClr val="000000"/>
                </a:solidFill>
                <a:effectLst/>
                <a:latin typeface="Arial"/>
                <a:ea typeface="Arial"/>
                <a:cs typeface="Arial"/>
                <a:sym typeface="Arial"/>
              </a:rPr>
              <a:t>durante las primeras etapas y </a:t>
            </a:r>
            <a:r>
              <a:rPr lang="en-GB" dirty="0">
                <a:solidFill>
                  <a:srgbClr val="000000"/>
                </a:solidFill>
                <a:latin typeface="Arial"/>
                <a:ea typeface="Arial"/>
                <a:cs typeface="Arial"/>
                <a:sym typeface="Arial"/>
              </a:rPr>
              <a:t>disminuye </a:t>
            </a:r>
            <a:r>
              <a:rPr lang="en-GB" sz="1200" b="0" i="0" u="none" strike="noStrike" cap="none" dirty="0">
                <a:solidFill>
                  <a:srgbClr val="000000"/>
                </a:solidFill>
                <a:effectLst/>
                <a:latin typeface="Arial"/>
                <a:ea typeface="Arial"/>
                <a:cs typeface="Arial"/>
                <a:sym typeface="Arial"/>
              </a:rPr>
              <a:t>a medida que aumenta esta capacidad</a:t>
            </a:r>
            <a:r>
              <a:rPr lang="en-GB"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887761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La electrificación es una parte esencial de la transición energética. Si la electrificación y el acoplamiento de sectores se producen de forma controlable, la demanda electrificada puede ser una fuente de flexibilidad.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Acoplar los sectores del calor y la electricidad mediante la electrificación del calor puede aumentar la demanda de potencia máxima y los requisitos de rampa e imponer riesgos adicionales de fiabilidad en un sistema si no está bien planificado. Sin embargo, si la electrificación de la calefacción se hace de forma inteligente, puede contribuir a la integración de la </a:t>
            </a:r>
            <a:r>
              <a:rPr lang="en-GB" dirty="0"/>
              <a:t>E.R.V. </a:t>
            </a:r>
            <a:r>
              <a:rPr lang="en-GB" sz="1200" kern="1200" dirty="0">
                <a:solidFill>
                  <a:schemeClr val="tx1"/>
                </a:solidFill>
                <a:effectLst/>
                <a:latin typeface="+mn-lt"/>
                <a:ea typeface="+mn-ea"/>
                <a:cs typeface="+mn-cs"/>
              </a:rPr>
              <a:t>y a la </a:t>
            </a:r>
            <a:r>
              <a:rPr lang="en-GB" dirty="0"/>
              <a:t>descarbonización </a:t>
            </a:r>
            <a:r>
              <a:rPr lang="en-GB" sz="1200" kern="1200" dirty="0">
                <a:solidFill>
                  <a:schemeClr val="tx1"/>
                </a:solidFill>
                <a:effectLst/>
                <a:latin typeface="+mn-lt"/>
                <a:ea typeface="+mn-ea"/>
                <a:cs typeface="+mn-cs"/>
              </a:rPr>
              <a:t>de la red eléctrica. Un sistema de calefacción compuesto por una bomba de calor y un almacenamiento térmico puede aportar flexibilidad al sistema eléctrico generando calefacción en los momentos </a:t>
            </a:r>
            <a:r>
              <a:rPr lang="en-GB" dirty="0"/>
              <a:t>en que </a:t>
            </a:r>
            <a:r>
              <a:rPr lang="en-GB" sz="1200" kern="1200" dirty="0">
                <a:solidFill>
                  <a:schemeClr val="tx1"/>
                </a:solidFill>
                <a:effectLst/>
                <a:latin typeface="+mn-lt"/>
                <a:ea typeface="+mn-ea"/>
                <a:cs typeface="+mn-cs"/>
              </a:rPr>
              <a:t>hay abundante </a:t>
            </a:r>
            <a:r>
              <a:rPr lang="en-GB" b="0" dirty="0"/>
              <a:t>energía </a:t>
            </a:r>
            <a:r>
              <a:rPr lang="en-GB" sz="1200" kern="1200" dirty="0">
                <a:solidFill>
                  <a:schemeClr val="tx1"/>
                </a:solidFill>
                <a:effectLst/>
                <a:latin typeface="+mn-lt"/>
                <a:ea typeface="+mn-ea"/>
                <a:cs typeface="+mn-cs"/>
              </a:rPr>
              <a:t>renovable en el sistema y los precios de la electricidad son bajos</a:t>
            </a:r>
            <a:r>
              <a:rPr lang="en-GB" dirty="0"/>
              <a:t>. </a:t>
            </a:r>
            <a:r>
              <a:rPr lang="en-GB" b="0" dirty="0"/>
              <a:t>Esta energía puede almacenarse </a:t>
            </a:r>
            <a:r>
              <a:rPr lang="en-GB" sz="1200" b="0" kern="1200" dirty="0">
                <a:solidFill>
                  <a:schemeClr val="tx1"/>
                </a:solidFill>
                <a:effectLst/>
                <a:latin typeface="+mn-lt"/>
                <a:ea typeface="+mn-ea"/>
                <a:cs typeface="+mn-cs"/>
              </a:rPr>
              <a:t>en el almacenamiento térmico y </a:t>
            </a:r>
            <a:r>
              <a:rPr lang="en-GB" b="0" dirty="0"/>
              <a:t>utilizarse </a:t>
            </a:r>
            <a:r>
              <a:rPr lang="en-GB" sz="1200" kern="1200" dirty="0">
                <a:solidFill>
                  <a:schemeClr val="tx1"/>
                </a:solidFill>
                <a:effectLst/>
                <a:latin typeface="+mn-lt"/>
                <a:ea typeface="+mn-ea"/>
                <a:cs typeface="+mn-cs"/>
              </a:rPr>
              <a:t>posteriormente para abastecer la demanda de calor cuando la generación renovable variable es baja o los precios de la electricidad son altos.</a:t>
            </a:r>
            <a:endParaRPr lang="en-GB" sz="1200" kern="1200" dirty="0">
              <a:solidFill>
                <a:schemeClr val="tx1"/>
              </a:solidFill>
              <a:effectLst/>
              <a:latin typeface="+mn-lt"/>
              <a:cs typeface="Calibri"/>
            </a:endParaRPr>
          </a:p>
          <a:p>
            <a:endParaRPr lang="en-GB" sz="1200" kern="1200" dirty="0">
              <a:effectLst/>
              <a:cs typeface="+mn-lt"/>
            </a:endParaRPr>
          </a:p>
          <a:p>
            <a:r>
              <a:rPr lang="en-GB" sz="1200" kern="1200" dirty="0">
                <a:solidFill>
                  <a:schemeClr val="tx1"/>
                </a:solidFill>
                <a:effectLst/>
                <a:latin typeface="+mn-lt"/>
                <a:ea typeface="+mn-ea"/>
                <a:cs typeface="+mn-cs"/>
              </a:rPr>
              <a:t>El hidrógeno es otro vector energético de baja emisión de carbono que podría tener un papel clave en la profunda </a:t>
            </a:r>
            <a:r>
              <a:rPr lang="en-GB" dirty="0"/>
              <a:t>descarbonización </a:t>
            </a:r>
            <a:r>
              <a:rPr lang="en-GB" sz="1200" kern="1200" dirty="0">
                <a:solidFill>
                  <a:schemeClr val="tx1"/>
                </a:solidFill>
                <a:effectLst/>
                <a:latin typeface="+mn-lt"/>
                <a:ea typeface="+mn-ea"/>
                <a:cs typeface="+mn-cs"/>
              </a:rPr>
              <a:t>del sector energético. El hidrógeno puede producirse a partir de energía renovable mediante electrolizadores. Los electrolizadores son dispositivos que utilizan la electricidad para dividir el agua en hidrógeno y oxígeno. Los electrolizadores pueden proporcionar flexibilidad a la demanda y servicios de equilibrio ajustando la producción de hidrógeno para seguir a los generadores renovables variables en períodos de alta disponibilidad de recursos. El hidrógeno producido puede inyectarse en la red de gas y reducir la intensidad de carbono de la red de gas. También puede almacenarse en instalaciones subterráneas de almacenamiento de gas</a:t>
            </a:r>
            <a:r>
              <a:rPr lang="en-GB" dirty="0"/>
              <a:t>, </a:t>
            </a:r>
            <a:r>
              <a:rPr lang="en-GB" sz="1200" kern="1200" dirty="0">
                <a:solidFill>
                  <a:schemeClr val="tx1"/>
                </a:solidFill>
                <a:effectLst/>
                <a:latin typeface="+mn-lt"/>
                <a:ea typeface="+mn-ea"/>
                <a:cs typeface="+mn-cs"/>
              </a:rPr>
              <a:t>proporcionando un almacenamiento estacional barato para el </a:t>
            </a:r>
            <a:r>
              <a:rPr lang="en-GB" sz="1200" b="0" kern="1200" dirty="0">
                <a:solidFill>
                  <a:schemeClr val="tx1"/>
                </a:solidFill>
                <a:effectLst/>
                <a:latin typeface="+mn-lt"/>
                <a:ea typeface="+mn-ea"/>
                <a:cs typeface="+mn-cs"/>
              </a:rPr>
              <a:t>exceso de renovables.</a:t>
            </a:r>
            <a:endParaRPr lang="en-GB" sz="1200" b="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579000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 igual que la calefacción, la electrificación es una de las opciones clave para </a:t>
            </a:r>
            <a:r>
              <a:rPr lang="en-GB" dirty="0"/>
              <a:t>descarbonizar </a:t>
            </a:r>
            <a:r>
              <a:rPr lang="en-GB" sz="1200" kern="1200" dirty="0">
                <a:solidFill>
                  <a:schemeClr val="tx1"/>
                </a:solidFill>
                <a:effectLst/>
                <a:latin typeface="+mn-lt"/>
                <a:ea typeface="+mn-ea"/>
                <a:cs typeface="+mn-cs"/>
              </a:rPr>
              <a:t>el transporte. En este caso, el acoplamiento del sector se facilita a través de los vehículos eléctricos </a:t>
            </a:r>
            <a:r>
              <a:rPr lang="en-GB" dirty="0"/>
              <a:t>(o E</a:t>
            </a:r>
            <a:r>
              <a:rPr lang="en-GB" sz="1200" kern="1200" dirty="0">
                <a:solidFill>
                  <a:schemeClr val="tx1"/>
                </a:solidFill>
                <a:effectLst/>
                <a:latin typeface="+mn-lt"/>
                <a:ea typeface="+mn-ea"/>
                <a:cs typeface="+mn-cs"/>
              </a:rPr>
              <a:t>. </a:t>
            </a:r>
            <a:r>
              <a:rPr lang="en-GB" dirty="0"/>
              <a:t>V.). Los vehículos eléctricos </a:t>
            </a:r>
            <a:r>
              <a:rPr lang="en-GB" sz="1200" kern="1200" dirty="0">
                <a:solidFill>
                  <a:schemeClr val="tx1"/>
                </a:solidFill>
                <a:effectLst/>
                <a:latin typeface="+mn-lt"/>
                <a:ea typeface="+mn-ea"/>
                <a:cs typeface="+mn-cs"/>
              </a:rPr>
              <a:t>pueden tener diferentes estrategias de carga. </a:t>
            </a:r>
            <a:r>
              <a:rPr lang="en-GB" dirty="0"/>
              <a:t>Su </a:t>
            </a:r>
            <a:r>
              <a:rPr lang="en-GB" sz="1200" kern="1200" dirty="0">
                <a:solidFill>
                  <a:schemeClr val="tx1"/>
                </a:solidFill>
                <a:effectLst/>
                <a:latin typeface="+mn-lt"/>
                <a:ea typeface="+mn-ea"/>
                <a:cs typeface="+mn-cs"/>
              </a:rPr>
              <a:t>patrón de carga afectaría significativamente a las implicaciones de la electrificación del transporte para el sistema eléctrico. Las estrategias de carga pueden dividirse en dos grupos principales:</a:t>
            </a:r>
          </a:p>
          <a:p>
            <a:r>
              <a:rPr lang="en-GB" sz="1200" b="0" kern="1200" dirty="0">
                <a:solidFill>
                  <a:schemeClr val="tx1"/>
                </a:solidFill>
                <a:effectLst/>
                <a:latin typeface="+mn-lt"/>
                <a:ea typeface="+mn-ea"/>
                <a:cs typeface="+mn-cs"/>
              </a:rPr>
              <a:t>La carga incontrolada es una estrategia de carga inflexible e implica que </a:t>
            </a:r>
            <a:r>
              <a:rPr lang="en-GB" b="0" dirty="0"/>
              <a:t>los vehículos eléctricos </a:t>
            </a:r>
            <a:r>
              <a:rPr lang="en-GB" sz="1200" b="0" kern="1200" dirty="0">
                <a:solidFill>
                  <a:schemeClr val="tx1"/>
                </a:solidFill>
                <a:effectLst/>
                <a:latin typeface="+mn-lt"/>
                <a:ea typeface="+mn-ea"/>
                <a:cs typeface="+mn-cs"/>
              </a:rPr>
              <a:t>se cargarán a la máxima potencia cuando estén enchufados. Por lo tanto, se producirá un rápido aumento de la demanda de energía si se conectan muchos </a:t>
            </a:r>
            <a:r>
              <a:rPr lang="en-GB" b="0" dirty="0"/>
              <a:t>vehículos eléctricos </a:t>
            </a:r>
            <a:r>
              <a:rPr lang="en-GB" sz="1200" b="0" kern="1200" dirty="0">
                <a:solidFill>
                  <a:schemeClr val="tx1"/>
                </a:solidFill>
                <a:effectLst/>
                <a:latin typeface="+mn-lt"/>
                <a:ea typeface="+mn-ea"/>
                <a:cs typeface="+mn-cs"/>
              </a:rPr>
              <a:t>a la red, lo que supondrá un riesgo de fiabilidad para la red eléctrica. La carga incontrolada aumenta la demanda de potencia máxima y los requisitos de velocidad de rampa de la red eléctrica, lo que podría causar problemas de flexibilidad para la red eléctrica.</a:t>
            </a:r>
            <a:endParaRPr lang="en-GB" sz="1200" b="0" kern="1200" dirty="0">
              <a:solidFill>
                <a:schemeClr val="tx1"/>
              </a:solidFill>
              <a:effectLst/>
              <a:latin typeface="+mn-lt"/>
              <a:cs typeface="Calibri"/>
            </a:endParaRPr>
          </a:p>
          <a:p>
            <a:endParaRPr lang="en-GB" sz="1200" b="0" kern="1200" dirty="0">
              <a:solidFill>
                <a:schemeClr val="tx1"/>
              </a:solidFill>
              <a:effectLst/>
              <a:latin typeface="+mn-lt"/>
              <a:ea typeface="+mn-ea"/>
              <a:cs typeface="+mn-cs"/>
            </a:endParaRPr>
          </a:p>
          <a:p>
            <a:r>
              <a:rPr lang="en-GB" b="0" dirty="0"/>
              <a:t>El otro grupo se denomina carga inteligente. IRENA la </a:t>
            </a:r>
            <a:r>
              <a:rPr lang="en-GB" sz="1200" b="0" kern="1200" dirty="0">
                <a:solidFill>
                  <a:schemeClr val="tx1"/>
                </a:solidFill>
                <a:effectLst/>
                <a:latin typeface="+mn-lt"/>
                <a:ea typeface="+mn-ea"/>
                <a:cs typeface="+mn-cs"/>
              </a:rPr>
              <a:t>define como: "una forma de optimizar el proceso de carga según las limitaciones de la red de distribución y/o transmisión, la disponibilidad local de fuentes de energía renovables y las preferencias de los clientes". Si los </a:t>
            </a:r>
            <a:r>
              <a:rPr lang="en-GB" b="0" dirty="0"/>
              <a:t>vehículos eléctricos </a:t>
            </a:r>
            <a:r>
              <a:rPr lang="en-GB" sz="1200" b="0" kern="1200" dirty="0">
                <a:solidFill>
                  <a:schemeClr val="tx1"/>
                </a:solidFill>
                <a:effectLst/>
                <a:latin typeface="+mn-lt"/>
                <a:ea typeface="+mn-ea"/>
                <a:cs typeface="+mn-cs"/>
              </a:rPr>
              <a:t>se cargan de forma inteligente, pueden aportar flexibilidad a la demanda de la red eléctrica ajustando su carga a la disponibilidad de las fuentes renovables variables </a:t>
            </a:r>
            <a:r>
              <a:rPr lang="en-GB" sz="1200" kern="1200" dirty="0">
                <a:solidFill>
                  <a:schemeClr val="tx1"/>
                </a:solidFill>
                <a:effectLst/>
                <a:latin typeface="+mn-lt"/>
                <a:ea typeface="+mn-ea"/>
                <a:cs typeface="+mn-cs"/>
              </a:rPr>
              <a:t>y evitando las horas punta. Por lo tanto, la disponibilidad de la infraestructura para la carga inteligente de los </a:t>
            </a:r>
            <a:r>
              <a:rPr lang="en-GB" dirty="0"/>
              <a:t>vehículos eléctricos </a:t>
            </a:r>
            <a:r>
              <a:rPr lang="en-GB" sz="1200" kern="1200" dirty="0">
                <a:solidFill>
                  <a:schemeClr val="tx1"/>
                </a:solidFill>
                <a:effectLst/>
                <a:latin typeface="+mn-lt"/>
                <a:ea typeface="+mn-ea"/>
                <a:cs typeface="+mn-cs"/>
              </a:rPr>
              <a:t>reduce la tensión en la red eléctrica por la carga adicional para la electrificación del transporte. También podría facilitar la integración de una mayor cantidad de energía solar y eólica en el sistema eléctrico mediante el desplazamiento de la carga y el suministro de reservas.</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746193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200" b="0" i="0" u="none" strike="noStrike" cap="none" dirty="0">
                <a:solidFill>
                  <a:srgbClr val="000000"/>
                </a:solidFill>
                <a:effectLst/>
                <a:latin typeface="Arial"/>
                <a:ea typeface="Arial"/>
                <a:cs typeface="Arial"/>
                <a:sym typeface="Arial"/>
              </a:rPr>
              <a:t>Existen varias herramientas para la evaluación de la flexibilidad que utilizan diferentes métodos y tienen distintos niveles de complejidad. IRENA clasifica los diferentes enfoques para la evaluación de la flexibilidad en tres categorías de herramientas de evaluación</a:t>
            </a:r>
            <a:r>
              <a:rPr lang="en-GB" dirty="0">
                <a:solidFill>
                  <a:srgbClr val="000000"/>
                </a:solidFill>
                <a:latin typeface="Arial"/>
                <a:ea typeface="Arial"/>
                <a:cs typeface="Arial"/>
                <a:sym typeface="Arial"/>
              </a:rPr>
              <a:t>, en </a:t>
            </a:r>
            <a:r>
              <a:rPr lang="en-GB" sz="1200" b="0" i="0" u="none" strike="noStrike" cap="none" dirty="0">
                <a:solidFill>
                  <a:srgbClr val="000000"/>
                </a:solidFill>
                <a:effectLst/>
                <a:latin typeface="Arial"/>
                <a:ea typeface="Arial"/>
                <a:cs typeface="Arial"/>
                <a:sym typeface="Arial"/>
              </a:rPr>
              <a:t>función de su complejidad y su nivel de detalle:</a:t>
            </a:r>
          </a:p>
          <a:p>
            <a:pPr marL="158750"/>
            <a:r>
              <a:rPr lang="en-GB" sz="1200" b="0" i="0" u="none" strike="noStrike" cap="none" dirty="0">
                <a:solidFill>
                  <a:srgbClr val="000000"/>
                </a:solidFill>
                <a:effectLst/>
                <a:latin typeface="Arial"/>
                <a:ea typeface="Arial"/>
                <a:cs typeface="Arial"/>
                <a:sym typeface="Arial"/>
              </a:rPr>
              <a:t>- Las herramientas de nivel 1 proporcionan principalmente una comparación cualitativa de diferentes sistemas de energía y, por lo tanto</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no requieren muchos datos.</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 Las herramientas de nivel 2 comprueban la suficiencia de la flexibilidad sin realizar una </a:t>
            </a:r>
            <a:r>
              <a:rPr lang="en-GB" dirty="0">
                <a:solidFill>
                  <a:srgbClr val="000000"/>
                </a:solidFill>
                <a:latin typeface="Arial"/>
                <a:ea typeface="Arial"/>
                <a:cs typeface="Arial"/>
                <a:sym typeface="Arial"/>
              </a:rPr>
              <a:t>optimización </a:t>
            </a:r>
            <a:r>
              <a:rPr lang="en-GB" sz="1200" b="0" i="0" u="none" strike="noStrike" cap="none" dirty="0">
                <a:solidFill>
                  <a:srgbClr val="000000"/>
                </a:solidFill>
                <a:effectLst/>
                <a:latin typeface="Arial"/>
                <a:ea typeface="Arial"/>
                <a:cs typeface="Arial"/>
                <a:sym typeface="Arial"/>
              </a:rPr>
              <a:t>completa del sistema eléctrico. </a:t>
            </a:r>
            <a:r>
              <a:rPr lang="en-GB" dirty="0">
                <a:solidFill>
                  <a:srgbClr val="000000"/>
                </a:solidFill>
                <a:latin typeface="Arial"/>
                <a:ea typeface="Arial"/>
                <a:cs typeface="Arial"/>
                <a:sym typeface="Arial"/>
              </a:rPr>
              <a:t>Las herramientas de nivel </a:t>
            </a:r>
            <a:r>
              <a:rPr lang="en-GB" sz="1200" b="0" i="0" u="none" strike="noStrike" cap="none" dirty="0">
                <a:solidFill>
                  <a:srgbClr val="000000"/>
                </a:solidFill>
                <a:effectLst/>
                <a:latin typeface="Arial"/>
                <a:ea typeface="Arial"/>
                <a:cs typeface="Arial"/>
                <a:sym typeface="Arial"/>
              </a:rPr>
              <a:t>2 tienen como objetivo principal detectar los posibles problemas de flexibilidad utilizando series temporales y datos de despacho de una herramienta externa.</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 Las herramientas de nivel 3 se basan en modelos de compromiso y despacho de unidades </a:t>
            </a:r>
            <a:r>
              <a:rPr lang="en-GB" dirty="0">
                <a:solidFill>
                  <a:srgbClr val="000000"/>
                </a:solidFill>
                <a:latin typeface="Arial"/>
                <a:ea typeface="Arial"/>
                <a:cs typeface="Arial"/>
                <a:sym typeface="Arial"/>
              </a:rPr>
              <a:t>y </a:t>
            </a:r>
            <a:r>
              <a:rPr lang="en-GB" sz="1200" b="0" i="0" u="none" strike="noStrike" cap="none" dirty="0">
                <a:solidFill>
                  <a:srgbClr val="000000"/>
                </a:solidFill>
                <a:effectLst/>
                <a:latin typeface="Arial"/>
                <a:ea typeface="Arial"/>
                <a:cs typeface="Arial"/>
                <a:sym typeface="Arial"/>
              </a:rPr>
              <a:t>a veces se combinan con modelos de planificación de la capacidad. Estos modelos ofrecen una imagen detallada del funcionamiento y la evolución del sistema eléctrico en diferentes escenarios y proporcionan una base sólida para la evaluación de la flexibilidad. Sin embargo, los modelos de nivel 3 son complejos y requieren muchos datos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En este curso, utilizamos IRENA </a:t>
            </a:r>
            <a:r>
              <a:rPr lang="en-GB" sz="1200" b="0" i="0" u="none" strike="noStrike" cap="none" dirty="0" err="1">
                <a:solidFill>
                  <a:srgbClr val="000000"/>
                </a:solidFill>
                <a:effectLst/>
                <a:latin typeface="Arial"/>
                <a:ea typeface="Arial"/>
                <a:cs typeface="Arial"/>
                <a:sym typeface="Arial"/>
              </a:rPr>
              <a:t>FlexTool </a:t>
            </a:r>
            <a:r>
              <a:rPr lang="en-GB" sz="1200" b="0" i="0" u="none" strike="noStrike" cap="none" dirty="0">
                <a:solidFill>
                  <a:srgbClr val="000000"/>
                </a:solidFill>
                <a:effectLst/>
                <a:latin typeface="Arial"/>
                <a:ea typeface="Arial"/>
                <a:cs typeface="Arial"/>
                <a:sym typeface="Arial"/>
              </a:rPr>
              <a:t>para la evaluación de la flexibilidad en un sistema eléctrico. </a:t>
            </a:r>
            <a:r>
              <a:rPr lang="en-GB" sz="1200" b="0" i="0" u="none" strike="noStrike" cap="none" dirty="0" err="1">
                <a:solidFill>
                  <a:srgbClr val="000000"/>
                </a:solidFill>
                <a:effectLst/>
                <a:latin typeface="Arial"/>
                <a:ea typeface="Arial"/>
                <a:cs typeface="Arial"/>
                <a:sym typeface="Arial"/>
              </a:rPr>
              <a:t>FlexTool </a:t>
            </a:r>
            <a:r>
              <a:rPr lang="en-GB" sz="1200" b="0" i="0" u="none" strike="noStrike" cap="none" dirty="0">
                <a:solidFill>
                  <a:srgbClr val="000000"/>
                </a:solidFill>
                <a:effectLst/>
                <a:latin typeface="Arial"/>
                <a:ea typeface="Arial"/>
                <a:cs typeface="Arial"/>
                <a:sym typeface="Arial"/>
              </a:rPr>
              <a:t>es un modelo de nivel 3 y analiza las operaciones del sistema, la expansión de la capacidad </a:t>
            </a:r>
            <a:r>
              <a:rPr lang="en-GB" dirty="0">
                <a:solidFill>
                  <a:srgbClr val="000000"/>
                </a:solidFill>
                <a:latin typeface="Arial"/>
                <a:ea typeface="Arial"/>
                <a:cs typeface="Arial"/>
                <a:sym typeface="Arial"/>
              </a:rPr>
              <a:t>y la flexibilidad del sistema </a:t>
            </a:r>
            <a:r>
              <a:rPr lang="en-GB" sz="1200" b="0" i="0" u="none" strike="noStrike" cap="none" dirty="0">
                <a:solidFill>
                  <a:srgbClr val="000000"/>
                </a:solidFill>
                <a:effectLst/>
                <a:latin typeface="Arial"/>
                <a:ea typeface="Arial"/>
                <a:cs typeface="Arial"/>
                <a:sym typeface="Arial"/>
              </a:rPr>
              <a:t>en un horizonte de un año. </a:t>
            </a:r>
            <a:r>
              <a:rPr lang="en-GB" sz="1200" b="0" i="0" u="none" strike="noStrike" cap="none" dirty="0" err="1">
                <a:solidFill>
                  <a:srgbClr val="000000"/>
                </a:solidFill>
                <a:effectLst/>
                <a:latin typeface="Arial"/>
                <a:ea typeface="Arial"/>
                <a:cs typeface="Arial"/>
                <a:sym typeface="Arial"/>
              </a:rPr>
              <a:t>FlexTool se </a:t>
            </a:r>
            <a:r>
              <a:rPr lang="en-GB" sz="1200" b="0" i="0" u="none" strike="noStrike" cap="none" dirty="0">
                <a:solidFill>
                  <a:srgbClr val="000000"/>
                </a:solidFill>
                <a:effectLst/>
                <a:latin typeface="Arial"/>
                <a:ea typeface="Arial"/>
                <a:cs typeface="Arial"/>
                <a:sym typeface="Arial"/>
              </a:rPr>
              <a:t>basa en datos y utiliza una estructura de modelo general de compromiso unitario y planificación de la capacidad; por lo tanto, los datos de entrada tienen un papel importante a la hora de especificar lo que hace el modelo.</a:t>
            </a:r>
            <a:endParaRPr lang="en-GB"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1834933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3039892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La transición energética para mantener el aumento de la temperatura global por debajo de los 2 grados requiere importantes cambios estructurales en los sistemas eléctricos de todo el mundo. La electrificación de los sectores de uso final, como la industria, los edificios y el transporte, así como la </a:t>
            </a:r>
            <a:r>
              <a:rPr lang="en-GB" dirty="0">
                <a:solidFill>
                  <a:srgbClr val="000000"/>
                </a:solidFill>
                <a:latin typeface="Arial"/>
                <a:ea typeface="Arial"/>
                <a:cs typeface="Arial"/>
                <a:sym typeface="Arial"/>
              </a:rPr>
              <a:t>descarbonización </a:t>
            </a:r>
            <a:r>
              <a:rPr lang="en-GB" sz="1200" b="0" i="0" u="none" strike="noStrike" cap="none" dirty="0">
                <a:solidFill>
                  <a:srgbClr val="000000"/>
                </a:solidFill>
                <a:effectLst/>
                <a:latin typeface="Arial"/>
                <a:ea typeface="Arial"/>
                <a:cs typeface="Arial"/>
                <a:sym typeface="Arial"/>
              </a:rPr>
              <a:t>rigurosa del sector eléctrico son fundamentales para la transición energética. La </a:t>
            </a:r>
            <a:r>
              <a:rPr lang="en-GB" dirty="0">
                <a:solidFill>
                  <a:srgbClr val="000000"/>
                </a:solidFill>
                <a:latin typeface="Arial"/>
                <a:ea typeface="Arial"/>
                <a:cs typeface="Arial"/>
                <a:sym typeface="Arial"/>
              </a:rPr>
              <a:t>descarbonización del sector eléctrico </a:t>
            </a:r>
            <a:r>
              <a:rPr lang="en-GB" sz="1200" b="0" i="0" u="none" strike="noStrike" cap="none" dirty="0">
                <a:solidFill>
                  <a:srgbClr val="000000"/>
                </a:solidFill>
                <a:effectLst/>
                <a:latin typeface="Arial"/>
                <a:ea typeface="Arial"/>
                <a:cs typeface="Arial"/>
                <a:sym typeface="Arial"/>
              </a:rPr>
              <a:t>requiere una transformación de un sistema basado principalmente en los combustibles fósiles a </a:t>
            </a:r>
            <a:r>
              <a:rPr lang="en-GB" dirty="0">
                <a:solidFill>
                  <a:srgbClr val="000000"/>
                </a:solidFill>
                <a:latin typeface="Arial"/>
                <a:ea typeface="Arial"/>
                <a:cs typeface="Arial"/>
                <a:sym typeface="Arial"/>
              </a:rPr>
              <a:t>otro </a:t>
            </a:r>
            <a:r>
              <a:rPr lang="en-GB" sz="1200" b="0" i="0" u="none" strike="noStrike" cap="none" dirty="0">
                <a:solidFill>
                  <a:srgbClr val="000000"/>
                </a:solidFill>
                <a:effectLst/>
                <a:latin typeface="Arial"/>
                <a:ea typeface="Arial"/>
                <a:cs typeface="Arial"/>
                <a:sym typeface="Arial"/>
              </a:rPr>
              <a:t>basado en las energías renovables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a:br>
              <a:rPr lang="en-GB" dirty="0">
                <a:cs typeface="+mn-lt"/>
              </a:rPr>
            </a:br>
            <a:r>
              <a:rPr lang="en-GB" sz="1200" b="0" i="0" u="none" strike="noStrike" cap="none" dirty="0">
                <a:solidFill>
                  <a:srgbClr val="000000"/>
                </a:solidFill>
                <a:effectLst/>
                <a:latin typeface="Arial"/>
                <a:ea typeface="Arial"/>
                <a:cs typeface="Arial"/>
                <a:sym typeface="Arial"/>
              </a:rPr>
              <a:t>Las fuentes renovables variables</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principalmente la solar y la eólica, se han vuelto más baratas que las centrales térmicas y nucleares convencionales</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y su participación en la generación de energía </a:t>
            </a:r>
            <a:r>
              <a:rPr lang="en-GB" dirty="0">
                <a:solidFill>
                  <a:srgbClr val="000000"/>
                </a:solidFill>
                <a:latin typeface="Arial"/>
                <a:ea typeface="Arial"/>
                <a:cs typeface="Arial"/>
                <a:sym typeface="Arial"/>
              </a:rPr>
              <a:t>está </a:t>
            </a:r>
            <a:r>
              <a:rPr lang="en-GB" sz="1200" b="0" i="0" u="none" strike="noStrike" cap="none" dirty="0">
                <a:solidFill>
                  <a:srgbClr val="000000"/>
                </a:solidFill>
                <a:effectLst/>
                <a:latin typeface="Arial"/>
                <a:ea typeface="Arial"/>
                <a:cs typeface="Arial"/>
                <a:sym typeface="Arial"/>
              </a:rPr>
              <a:t>creciendo rápidamente. La integración </a:t>
            </a:r>
            <a:r>
              <a:rPr lang="en-GB" dirty="0">
                <a:solidFill>
                  <a:srgbClr val="000000"/>
                </a:solidFill>
                <a:latin typeface="Arial"/>
                <a:ea typeface="Arial"/>
                <a:cs typeface="Arial"/>
                <a:sym typeface="Arial"/>
              </a:rPr>
              <a:t>a gran escala </a:t>
            </a:r>
            <a:r>
              <a:rPr lang="en-GB" sz="1200" b="0" i="0" u="none" strike="noStrike" cap="none" dirty="0">
                <a:solidFill>
                  <a:srgbClr val="000000"/>
                </a:solidFill>
                <a:effectLst/>
                <a:latin typeface="Arial"/>
                <a:ea typeface="Arial"/>
                <a:cs typeface="Arial"/>
                <a:sym typeface="Arial"/>
              </a:rPr>
              <a:t>de estas energías renovables variables en el sistema eléctrico, aunque es un reto, es esencial para </a:t>
            </a:r>
            <a:r>
              <a:rPr lang="en-GB" dirty="0">
                <a:solidFill>
                  <a:srgbClr val="000000"/>
                </a:solidFill>
                <a:latin typeface="Arial"/>
                <a:ea typeface="Arial"/>
                <a:cs typeface="Arial"/>
                <a:sym typeface="Arial"/>
              </a:rPr>
              <a:t>descarbonizar </a:t>
            </a:r>
            <a:r>
              <a:rPr lang="en-GB" sz="1200" b="0" i="0" u="none" strike="noStrike" cap="none" dirty="0">
                <a:solidFill>
                  <a:srgbClr val="000000"/>
                </a:solidFill>
                <a:effectLst/>
                <a:latin typeface="Arial"/>
                <a:ea typeface="Arial"/>
                <a:cs typeface="Arial"/>
                <a:sym typeface="Arial"/>
              </a:rPr>
              <a:t>el sector eléctrico sin dejar de satisfacer la creciente demanda de energía. Además, la energía solar y la eólica son recursos autóctonos y su rápido crecimiento reduce la preocupación por la seguridad del combustible en muchas regiones. Sin embargo, la creciente penetración de las energías renovables variables en el sistema eléctrico, que se basa principalmente en la demanda inflexible y en la generación térmica </a:t>
            </a:r>
            <a:r>
              <a:rPr lang="en-GB" sz="1200" b="0" i="0" u="none" strike="noStrike" cap="none" dirty="0" err="1">
                <a:solidFill>
                  <a:srgbClr val="000000"/>
                </a:solidFill>
                <a:effectLst/>
                <a:latin typeface="Arial"/>
                <a:ea typeface="Arial"/>
                <a:cs typeface="Arial"/>
                <a:sym typeface="Arial"/>
              </a:rPr>
              <a:t>despachable</a:t>
            </a:r>
            <a:r>
              <a:rPr lang="en-GB" sz="1200" b="0" i="0" u="none" strike="noStrike" cap="none" dirty="0">
                <a:solidFill>
                  <a:srgbClr val="000000"/>
                </a:solidFill>
                <a:effectLst/>
                <a:latin typeface="Arial"/>
                <a:ea typeface="Arial"/>
                <a:cs typeface="Arial"/>
                <a:sym typeface="Arial"/>
              </a:rPr>
              <a:t>, está causando preocupaciones por el suministro fiable de electricidad. Por lo tanto, cada vez es más necesario aumentar la flexibilidad de los sistemas de energía para poder acomodar de forma fiable una mayor proporción de energías renovables variables</a:t>
            </a:r>
            <a:r>
              <a:rPr lang="en-GB" dirty="0">
                <a:solidFill>
                  <a:srgbClr val="000000"/>
                </a:solidFill>
                <a:latin typeface="Arial"/>
                <a:ea typeface="Arial"/>
                <a:cs typeface="Arial"/>
                <a:sym typeface="Arial"/>
              </a:rPr>
              <a:t>. </a:t>
            </a:r>
            <a:endParaRPr lang="en-GB" dirty="0">
              <a:effectLst/>
            </a:endParaRPr>
          </a:p>
          <a:p>
            <a:pPr marL="158750"/>
            <a:br>
              <a:rPr lang="en-GB" dirty="0">
                <a:cs typeface="+mn-lt"/>
              </a:rPr>
            </a:br>
            <a:r>
              <a:rPr lang="en-GB" sz="1200" b="0" i="0" u="none" strike="noStrike" cap="none" dirty="0">
                <a:solidFill>
                  <a:srgbClr val="000000"/>
                </a:solidFill>
                <a:effectLst/>
                <a:latin typeface="Arial"/>
                <a:ea typeface="Arial"/>
                <a:cs typeface="Arial"/>
                <a:sym typeface="Arial"/>
              </a:rPr>
              <a:t>Se espera que la proporción de la electricidad en la demanda total de energía final aumente del 20% en 2015 al 40% en 2050. </a:t>
            </a:r>
            <a:r>
              <a:rPr lang="en-GB" sz="1200" b="0" i="0" u="none" strike="noStrike" cap="none" baseline="0" dirty="0">
                <a:solidFill>
                  <a:srgbClr val="000000"/>
                </a:solidFill>
                <a:effectLst/>
                <a:latin typeface="Arial"/>
                <a:ea typeface="Arial"/>
                <a:cs typeface="Arial"/>
                <a:sym typeface="Arial"/>
              </a:rPr>
              <a:t>Según IRENA </a:t>
            </a:r>
            <a:r>
              <a:rPr lang="en-GB" sz="1200" b="0" i="0" u="none" strike="noStrike" cap="none" baseline="0" dirty="0" err="1">
                <a:solidFill>
                  <a:srgbClr val="000000"/>
                </a:solidFill>
                <a:effectLst/>
                <a:latin typeface="Arial"/>
                <a:ea typeface="Arial"/>
                <a:cs typeface="Arial"/>
                <a:sym typeface="Arial"/>
              </a:rPr>
              <a:t>REmap</a:t>
            </a:r>
            <a:r>
              <a:rPr lang="en-GB" dirty="0">
                <a:solidFill>
                  <a:srgbClr val="000000"/>
                </a:solidFill>
                <a:latin typeface="Arial"/>
                <a:ea typeface="Arial"/>
                <a:cs typeface="Arial"/>
                <a:sym typeface="Arial"/>
              </a:rPr>
              <a:t>, las </a:t>
            </a:r>
            <a:r>
              <a:rPr lang="en-GB" sz="1200" b="0" i="0" u="none" strike="noStrike" cap="none" baseline="0" dirty="0">
                <a:solidFill>
                  <a:srgbClr val="000000"/>
                </a:solidFill>
                <a:effectLst/>
                <a:latin typeface="Arial"/>
                <a:ea typeface="Arial"/>
                <a:cs typeface="Arial"/>
                <a:sym typeface="Arial"/>
              </a:rPr>
              <a:t>fuentes renovables suministrarán más del 86% de la </a:t>
            </a:r>
            <a:r>
              <a:rPr lang="en-GB" sz="1200" b="0" i="0" u="none" strike="noStrike" cap="none" dirty="0">
                <a:solidFill>
                  <a:srgbClr val="000000"/>
                </a:solidFill>
                <a:effectLst/>
                <a:latin typeface="Arial"/>
                <a:ea typeface="Arial"/>
                <a:cs typeface="Arial"/>
                <a:sym typeface="Arial"/>
              </a:rPr>
              <a:t>electricidad </a:t>
            </a:r>
            <a:r>
              <a:rPr lang="en-GB" sz="1200" b="0" i="0" u="none" strike="noStrike" cap="none" baseline="0" dirty="0">
                <a:solidFill>
                  <a:srgbClr val="000000"/>
                </a:solidFill>
                <a:effectLst/>
                <a:latin typeface="Arial"/>
                <a:ea typeface="Arial"/>
                <a:cs typeface="Arial"/>
                <a:sym typeface="Arial"/>
              </a:rPr>
              <a:t>mundial generada y las </a:t>
            </a:r>
            <a:r>
              <a:rPr lang="en-GB" sz="1200" b="0" i="0" u="none" strike="noStrike" cap="none" dirty="0">
                <a:solidFill>
                  <a:srgbClr val="000000"/>
                </a:solidFill>
                <a:effectLst/>
                <a:latin typeface="Arial"/>
                <a:ea typeface="Arial"/>
                <a:cs typeface="Arial"/>
                <a:sym typeface="Arial"/>
              </a:rPr>
              <a:t>fuentes renovables variables </a:t>
            </a:r>
            <a:r>
              <a:rPr lang="en-GB" dirty="0">
                <a:solidFill>
                  <a:srgbClr val="000000"/>
                </a:solidFill>
                <a:latin typeface="Arial"/>
                <a:ea typeface="Arial"/>
                <a:cs typeface="Arial"/>
                <a:sym typeface="Arial"/>
              </a:rPr>
              <a:t>suministrarán </a:t>
            </a:r>
            <a:r>
              <a:rPr lang="en-GB" sz="1200" b="0" i="0" u="none" strike="noStrike" cap="none" dirty="0">
                <a:solidFill>
                  <a:srgbClr val="000000"/>
                </a:solidFill>
                <a:effectLst/>
                <a:latin typeface="Arial"/>
                <a:ea typeface="Arial"/>
                <a:cs typeface="Arial"/>
                <a:sym typeface="Arial"/>
              </a:rPr>
              <a:t>más del 60% de la electricidad generada.</a:t>
            </a:r>
            <a:endParaRPr lang="en-GB" dirty="0">
              <a:effectLst/>
            </a:endParaRPr>
          </a:p>
          <a:p>
            <a:pPr marL="146050" indent="0">
              <a:buNone/>
            </a:pP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Los sistemas eléctricos deben gestionarse activamente para mantener un equilibrio constante entre la oferta y la demanda. Se trata de una tarea compleja, ya que la demanda varía continuamente y las previsiones de demanda suelen incluir errores. El nivel de incertidumbre aumenta en escalas de tiempo prolongadas y será mayor cuando los consumidores respondan a un estímulo inesperado y compartido, como una ola de frío en el clima. La otra gran fuente de incertidumbre es la pérdida de uno o varios generadores o líneas de transmisión. Por tanto, la variabilidad y la incertidumbre son </a:t>
            </a:r>
            <a:r>
              <a:rPr lang="en-GB" dirty="0">
                <a:solidFill>
                  <a:srgbClr val="000000"/>
                </a:solidFill>
                <a:latin typeface="Arial"/>
                <a:ea typeface="Arial"/>
                <a:cs typeface="Arial"/>
                <a:sym typeface="Arial"/>
              </a:rPr>
              <a:t>fenómenos </a:t>
            </a:r>
            <a:r>
              <a:rPr lang="en-GB" sz="1200" b="0" i="0" u="none" strike="noStrike" cap="none" dirty="0">
                <a:solidFill>
                  <a:srgbClr val="000000"/>
                </a:solidFill>
                <a:effectLst/>
                <a:latin typeface="Arial"/>
                <a:ea typeface="Arial"/>
                <a:cs typeface="Arial"/>
                <a:sym typeface="Arial"/>
              </a:rPr>
              <a:t>comunes en el funcionamiento del sistema eléctrico. En los actuales sistemas dominados por los combustibles fósiles, los desequilibrios resultantes de la variación de la demanda y la incertidumbre son gestionados principalmente por centrales térmicas despachables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La producción de recursos renovables variables aumenta y disminuye rápidamente en función de los recursos disponibles, y es difícil prever su producción. Por lo tanto, la integración de una mayor proporción de energía renovable variable en el sistema eléctrico introduce una variabilidad e incertidumbre adicionales, más que nuevas, en el sistema por el lado de la oferta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El reto del equilibrio del sistema y de la integración de las energías renovables suele evaluarse en tres escalas de tiempo: </a:t>
            </a:r>
          </a:p>
          <a:p>
            <a:pPr marL="158750" indent="0" rtl="0">
              <a:buNone/>
            </a:pPr>
            <a:r>
              <a:rPr lang="en-GB" sz="1200" b="0" i="0" u="none" strike="noStrike" cap="none" dirty="0">
                <a:solidFill>
                  <a:srgbClr val="000000"/>
                </a:solidFill>
                <a:effectLst/>
                <a:latin typeface="Arial"/>
                <a:ea typeface="Arial"/>
                <a:cs typeface="Arial"/>
                <a:sym typeface="Arial"/>
              </a:rPr>
              <a:t> - Estabilidad y resistencia: La capacidad instantánea del sistema para recuperarse de las perturbaciones y desequilibrios instantáneos de la oferta y la demanda y mantener la reserva de explotación y la inercia.</a:t>
            </a:r>
          </a:p>
          <a:p>
            <a:pPr marL="158750"/>
            <a:r>
              <a:rPr lang="en-GB" sz="1200" b="0" i="0" u="none" strike="noStrike" cap="none" dirty="0">
                <a:solidFill>
                  <a:srgbClr val="000000"/>
                </a:solidFill>
                <a:effectLst/>
                <a:latin typeface="Arial"/>
                <a:ea typeface="Arial"/>
                <a:cs typeface="Arial"/>
                <a:sym typeface="Arial"/>
              </a:rPr>
              <a:t>- Equilibrio y seguridad operativa: La capacidad del sistema para mantener el equilibrio de la demanda y la oferta, conocida como seguimiento de la carga. Incluye el equilibrio en tiempo real, intradiario y diario.</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Adecuación: La capacidad del sistema eléctrico para suministrar la demanda eléctrica máxima y agregada en todo momento en condiciones normales de funcionamiento.</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200" b="0" i="0" u="none" strike="noStrike" cap="none" dirty="0">
                <a:solidFill>
                  <a:srgbClr val="000000"/>
                </a:solidFill>
                <a:effectLst/>
                <a:latin typeface="Arial"/>
                <a:ea typeface="Arial"/>
                <a:cs typeface="Arial"/>
                <a:sym typeface="Arial"/>
              </a:rPr>
              <a:t>Tradicionalmente, los sistemas eléctricos se diseñan para hacer frente a las variaciones e incertidumbres de la demanda. El perfil de la demanda de electricidad depende de varios factores, como el clima local, el PIB y factores sociales y culturales. Sin embargo, la demanda de electricidad suele seguir un patrón regular en cada región. Por lo general, es más fácil prever las fluctuaciones de la demanda que las de la oferta variable de renovables.</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Una característica importante del sistema eléctrico es la carga neta. La carga neta es la demanda de energía después de tener en cuenta la producción renovable variable. Cuando la penetración de las energías renovables es baja, la diferencia entre la carga neta y la demanda de energía es insignificante. Sin embargo, a medida que aumenta la cuota de renovables, la diferencia entre ambas aumenta. El reto del equilibrio, por tanto, reside en la capacidad del sistema para reaccionar con la suficiente rapidez como para acomodar cambios tan amplios y rápidos y mantener la estabilidad del sistema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 El reto del equilibrio será mayor en los momentos en que la demanda de electricidad y la producción de las centrales eléctricas variables cambien simultáneamente en direcciones opuestas. Los dos casos extremos de esta situación son </a:t>
            </a:r>
            <a:r>
              <a:rPr lang="en-GB" dirty="0">
                <a:solidFill>
                  <a:srgbClr val="000000"/>
                </a:solidFill>
                <a:latin typeface="Arial"/>
                <a:ea typeface="Arial"/>
                <a:cs typeface="Arial"/>
                <a:sym typeface="Arial"/>
              </a:rPr>
              <a:t>los siguientes</a:t>
            </a:r>
            <a:r>
              <a:rPr lang="en-GB" sz="1200" b="0" i="0" u="none" strike="noStrike" cap="none" dirty="0">
                <a:solidFill>
                  <a:srgbClr val="000000"/>
                </a:solidFill>
                <a:effectLst/>
                <a:latin typeface="Arial"/>
                <a:ea typeface="Arial"/>
                <a:cs typeface="Arial"/>
                <a:sym typeface="Arial"/>
              </a:rPr>
              <a:t>:</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En los momentos en que la demanda de electricidad está cayendo al mínimo, mientras que la producción de las energías renovables variables está aumentando hasta el pico</a:t>
            </a:r>
          </a:p>
          <a:p>
            <a:pPr marL="158750" indent="0" rtl="0">
              <a:buNone/>
            </a:pPr>
            <a:r>
              <a:rPr lang="en-GB" sz="1200" b="0" i="0" u="none" strike="noStrike" cap="none" dirty="0">
                <a:solidFill>
                  <a:srgbClr val="000000"/>
                </a:solidFill>
                <a:effectLst/>
                <a:latin typeface="Arial"/>
                <a:ea typeface="Arial"/>
                <a:cs typeface="Arial"/>
                <a:sym typeface="Arial"/>
              </a:rPr>
              <a:t>-Cuando la demanda de electricidad aumenta hacia el pico mientras la producción de </a:t>
            </a:r>
            <a:r>
              <a:rPr lang="en-GB" dirty="0">
                <a:solidFill>
                  <a:srgbClr val="000000"/>
                </a:solidFill>
                <a:latin typeface="Arial"/>
                <a:ea typeface="Arial"/>
                <a:cs typeface="Arial"/>
                <a:sym typeface="Arial"/>
              </a:rPr>
              <a:t>V.R.E. </a:t>
            </a:r>
            <a:r>
              <a:rPr lang="en-GB" sz="1200" b="0" i="0" u="none" strike="noStrike" cap="none" dirty="0">
                <a:solidFill>
                  <a:srgbClr val="000000"/>
                </a:solidFill>
                <a:effectLst/>
                <a:latin typeface="Arial"/>
                <a:ea typeface="Arial"/>
                <a:cs typeface="Arial"/>
                <a:sym typeface="Arial"/>
              </a:rPr>
              <a:t>disminuye.</a:t>
            </a:r>
            <a:endParaRPr lang="en-GB"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68437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integración a gran escala de fuentes de electricidad renovables variables plantea cinco retos fundamentales: </a:t>
            </a:r>
            <a:endParaRPr lang="en-US" dirty="0"/>
          </a:p>
          <a:p>
            <a:r>
              <a:rPr lang="en-GB" dirty="0"/>
              <a:t> </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primera es que la </a:t>
            </a:r>
            <a:r>
              <a:rPr lang="en-GB" kern="1200" dirty="0">
                <a:effectLst/>
              </a:rPr>
              <a:t>frecuencia de </a:t>
            </a:r>
            <a:r>
              <a:rPr lang="en-GB" dirty="0"/>
              <a:t>aparición y la magnitud de los errores de previsión sobre la </a:t>
            </a:r>
            <a:r>
              <a:rPr lang="en-GB" kern="1200" dirty="0">
                <a:effectLst/>
              </a:rPr>
              <a:t>carga neta </a:t>
            </a:r>
            <a:r>
              <a:rPr lang="en-GB" dirty="0"/>
              <a:t>aumentan a medida que crece </a:t>
            </a:r>
            <a:r>
              <a:rPr lang="en-GB" kern="1200" dirty="0">
                <a:effectLst/>
              </a:rPr>
              <a:t>la </a:t>
            </a:r>
            <a:r>
              <a:rPr lang="en-GB" dirty="0"/>
              <a:t>cuota </a:t>
            </a:r>
            <a:r>
              <a:rPr lang="en-GB" kern="1200" dirty="0">
                <a:effectLst/>
              </a:rPr>
              <a:t>de </a:t>
            </a:r>
            <a:r>
              <a:rPr lang="en-GB" dirty="0"/>
              <a:t>V.R.E</a:t>
            </a:r>
            <a:r>
              <a:rPr lang="en-GB" kern="1200" dirty="0">
                <a:effectLst/>
              </a:rPr>
              <a:t>. </a:t>
            </a:r>
            <a:r>
              <a:rPr lang="en-GB" dirty="0"/>
              <a:t>Esto lleva a un mayor ciclado </a:t>
            </a:r>
            <a:r>
              <a:rPr lang="en-GB" kern="1200" dirty="0">
                <a:effectLst/>
              </a:rPr>
              <a:t>de la </a:t>
            </a:r>
            <a:r>
              <a:rPr lang="en-GB" dirty="0"/>
              <a:t>generación térmica y a la sobregeneración. En algunos casos, la potencia generada en </a:t>
            </a:r>
            <a:r>
              <a:rPr lang="en-GB" kern="1200" dirty="0">
                <a:effectLst/>
              </a:rPr>
              <a:t>el </a:t>
            </a:r>
            <a:r>
              <a:rPr lang="en-GB" dirty="0"/>
              <a:t>sistema </a:t>
            </a:r>
            <a:r>
              <a:rPr lang="en-GB" kern="1200" dirty="0">
                <a:effectLst/>
              </a:rPr>
              <a:t>es </a:t>
            </a:r>
            <a:r>
              <a:rPr lang="en-GB" dirty="0"/>
              <a:t>superior a la demanda, debido a las limitaciones técnicas de </a:t>
            </a:r>
            <a:r>
              <a:rPr lang="en-GB" kern="1200" dirty="0">
                <a:effectLst/>
              </a:rPr>
              <a:t>la tasa </a:t>
            </a:r>
            <a:r>
              <a:rPr lang="en-GB" dirty="0"/>
              <a:t>y a </a:t>
            </a:r>
            <a:r>
              <a:rPr lang="en-GB" kern="1200" dirty="0">
                <a:effectLst/>
              </a:rPr>
              <a:t>la </a:t>
            </a:r>
            <a:r>
              <a:rPr lang="en-GB" dirty="0"/>
              <a:t>medida en que </a:t>
            </a:r>
            <a:r>
              <a:rPr lang="en-GB" kern="1200" dirty="0">
                <a:effectLst/>
              </a:rPr>
              <a:t>los generadores térmicos </a:t>
            </a:r>
            <a:r>
              <a:rPr lang="en-GB" dirty="0"/>
              <a:t>pueden reducir su producción. Para mantener la frecuencia en su valor nominal</a:t>
            </a:r>
            <a:r>
              <a:rPr lang="en-GB" kern="1200" dirty="0">
                <a:effectLst/>
              </a:rPr>
              <a:t>, el </a:t>
            </a:r>
            <a:r>
              <a:rPr lang="en-GB" dirty="0"/>
              <a:t>operador del sistema tiene que restringir la generación de energía de las renovables variables.  </a:t>
            </a:r>
            <a:r>
              <a:rPr lang="en-GB" dirty="0">
                <a:solidFill>
                  <a:srgbClr val="000000"/>
                </a:solidFill>
                <a:latin typeface="Arial"/>
                <a:ea typeface="Arial"/>
                <a:cs typeface="Arial"/>
                <a:sym typeface="Arial"/>
              </a:rPr>
              <a:t>El recorte </a:t>
            </a:r>
            <a:r>
              <a:rPr lang="en-GB" sz="1200" b="0" i="0" u="none" strike="noStrike" cap="none" dirty="0">
                <a:solidFill>
                  <a:srgbClr val="000000"/>
                </a:solidFill>
                <a:effectLst/>
                <a:latin typeface="Arial"/>
                <a:ea typeface="Arial"/>
                <a:cs typeface="Arial"/>
                <a:sym typeface="Arial"/>
              </a:rPr>
              <a:t>es una medida de mitigación de riesgos que suele aplicarse cuando un sistema no puede hacer frente a los problemas de equilibrio por falta de flexibilidad. La restricción de la E.</a:t>
            </a:r>
            <a:r>
              <a:rPr lang="en-GB" dirty="0">
                <a:solidFill>
                  <a:srgbClr val="000000"/>
                </a:solidFill>
                <a:latin typeface="Arial"/>
                <a:ea typeface="Arial"/>
                <a:cs typeface="Arial"/>
                <a:sym typeface="Arial"/>
              </a:rPr>
              <a:t>R.V</a:t>
            </a:r>
            <a:r>
              <a:rPr lang="en-GB" sz="1200" b="0" i="0" u="none" strike="noStrike" cap="none" dirty="0">
                <a:solidFill>
                  <a:srgbClr val="000000"/>
                </a:solidFill>
                <a:effectLst/>
                <a:latin typeface="Arial"/>
                <a:ea typeface="Arial"/>
                <a:cs typeface="Arial"/>
                <a:sym typeface="Arial"/>
              </a:rPr>
              <a:t>. reduce el factor de capacidad de los generadores renovables y su atractivo económico; también reduce los beneficios de la </a:t>
            </a:r>
            <a:r>
              <a:rPr lang="en-GB" dirty="0">
                <a:solidFill>
                  <a:srgbClr val="000000"/>
                </a:solidFill>
                <a:latin typeface="Arial"/>
                <a:ea typeface="Arial"/>
                <a:cs typeface="Arial"/>
                <a:sym typeface="Arial"/>
              </a:rPr>
              <a:t>E.R.V</a:t>
            </a:r>
            <a:r>
              <a:rPr lang="en-GB" sz="1200" b="0" i="0" u="none" strike="noStrike" cap="none" dirty="0">
                <a:solidFill>
                  <a:srgbClr val="000000"/>
                </a:solidFill>
                <a:effectLst/>
                <a:latin typeface="Arial"/>
                <a:ea typeface="Arial"/>
                <a:cs typeface="Arial"/>
                <a:sym typeface="Arial"/>
              </a:rPr>
              <a:t>. en todo el sistema</a:t>
            </a:r>
            <a:r>
              <a:rPr lang="en-GB" dirty="0">
                <a:solidFill>
                  <a:srgbClr val="000000"/>
                </a:solidFill>
                <a:latin typeface="Arial"/>
                <a:ea typeface="Arial"/>
                <a:cs typeface="Arial"/>
                <a:sym typeface="Arial"/>
              </a:rPr>
              <a:t>. </a:t>
            </a:r>
            <a:endParaRPr lang="en-GB" b="0" dirty="0">
              <a:effectLst/>
            </a:endParaRPr>
          </a:p>
          <a:p>
            <a:r>
              <a:rPr lang="en-GB" dirty="0"/>
              <a:t> </a:t>
            </a:r>
            <a:endParaRPr lang="en-GB" dirty="0">
              <a:cs typeface="Calibri"/>
            </a:endParaRPr>
          </a:p>
          <a:p>
            <a:r>
              <a:rPr lang="en-GB" dirty="0"/>
              <a:t>La tasa de rampa resultante en </a:t>
            </a:r>
            <a:r>
              <a:rPr lang="en-GB" kern="1200" dirty="0">
                <a:effectLst/>
              </a:rPr>
              <a:t>la carga neta </a:t>
            </a:r>
            <a:r>
              <a:rPr lang="en-GB" dirty="0"/>
              <a:t>puede ser superior a la demanda </a:t>
            </a:r>
            <a:r>
              <a:rPr lang="en-GB" kern="1200" dirty="0">
                <a:effectLst/>
              </a:rPr>
              <a:t>y a la </a:t>
            </a:r>
            <a:r>
              <a:rPr lang="en-GB" dirty="0"/>
              <a:t>producción </a:t>
            </a:r>
            <a:r>
              <a:rPr lang="en-GB" kern="1200" dirty="0">
                <a:effectLst/>
              </a:rPr>
              <a:t>de renovables</a:t>
            </a:r>
            <a:r>
              <a:rPr lang="en-GB" dirty="0"/>
              <a:t>. A medida que aumenta la proporción de energías renovables variables</a:t>
            </a:r>
            <a:r>
              <a:rPr lang="en-GB" kern="1200" dirty="0">
                <a:effectLst/>
              </a:rPr>
              <a:t>, </a:t>
            </a:r>
            <a:r>
              <a:rPr lang="en-GB" dirty="0"/>
              <a:t>la tasa de rampa en la carga neta también aumenta. </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rgbClr val="000000"/>
                </a:solidFill>
                <a:effectLst/>
                <a:latin typeface="Arial"/>
                <a:ea typeface="Arial"/>
                <a:cs typeface="Arial"/>
                <a:sym typeface="Arial"/>
              </a:rPr>
              <a:t>Además de aumentar las tasas de rampa, el </a:t>
            </a:r>
            <a:r>
              <a:rPr lang="en-GB" dirty="0">
                <a:solidFill>
                  <a:srgbClr val="000000"/>
                </a:solidFill>
                <a:latin typeface="Arial"/>
                <a:ea typeface="Arial"/>
                <a:cs typeface="Arial"/>
                <a:sym typeface="Arial"/>
              </a:rPr>
              <a:t>V.R.E. </a:t>
            </a:r>
            <a:r>
              <a:rPr lang="en-GB" sz="1200" b="0" i="0" u="none" strike="noStrike" cap="none" dirty="0">
                <a:solidFill>
                  <a:srgbClr val="000000"/>
                </a:solidFill>
                <a:effectLst/>
                <a:latin typeface="Arial"/>
                <a:ea typeface="Arial"/>
                <a:cs typeface="Arial"/>
                <a:sym typeface="Arial"/>
              </a:rPr>
              <a:t>aumenta los rangos de rampa, que es la diferencia entre las cargas mínima y máxima. Por lo tanto, las unidades convencionales </a:t>
            </a:r>
            <a:r>
              <a:rPr lang="en-GB" sz="1200" b="0" i="0" u="none" strike="noStrike" cap="none" dirty="0" err="1">
                <a:solidFill>
                  <a:srgbClr val="000000"/>
                </a:solidFill>
                <a:effectLst/>
                <a:latin typeface="Arial"/>
                <a:ea typeface="Arial"/>
                <a:cs typeface="Arial"/>
                <a:sym typeface="Arial"/>
              </a:rPr>
              <a:t>despachables </a:t>
            </a:r>
            <a:r>
              <a:rPr lang="en-GB" sz="1200" b="0" i="0" u="none" strike="noStrike" cap="none" dirty="0">
                <a:solidFill>
                  <a:srgbClr val="000000"/>
                </a:solidFill>
                <a:effectLst/>
                <a:latin typeface="Arial"/>
                <a:ea typeface="Arial"/>
                <a:cs typeface="Arial"/>
                <a:sym typeface="Arial"/>
              </a:rPr>
              <a:t>tienen que realizar ciclos más rápidos y frecuentes para cumplir los nuevos requisitos de rampa. La capacidad de generación flexible debe ser suficiente para cubrir los requisitos de los rangos de rampa aumentados. Si el sistema </a:t>
            </a:r>
            <a:r>
              <a:rPr lang="en-GB" dirty="0">
                <a:solidFill>
                  <a:srgbClr val="000000"/>
                </a:solidFill>
                <a:latin typeface="Arial"/>
                <a:ea typeface="Arial"/>
                <a:cs typeface="Arial"/>
                <a:sym typeface="Arial"/>
              </a:rPr>
              <a:t>no puede hacer frente a los requisitos de rampa de </a:t>
            </a:r>
            <a:r>
              <a:rPr lang="en-GB" sz="1200" b="0" i="0" u="none" strike="noStrike" cap="none" dirty="0">
                <a:solidFill>
                  <a:srgbClr val="000000"/>
                </a:solidFill>
                <a:effectLst/>
                <a:latin typeface="Arial"/>
                <a:ea typeface="Arial"/>
                <a:cs typeface="Arial"/>
                <a:sym typeface="Arial"/>
              </a:rPr>
              <a:t>bajada de la carga neta, tiene que reducir la producción de </a:t>
            </a:r>
            <a:r>
              <a:rPr lang="en-GB" dirty="0">
                <a:solidFill>
                  <a:srgbClr val="000000"/>
                </a:solidFill>
                <a:latin typeface="Arial"/>
                <a:ea typeface="Arial"/>
                <a:cs typeface="Arial"/>
                <a:sym typeface="Arial"/>
              </a:rPr>
              <a:t>E.R.V. </a:t>
            </a:r>
            <a:r>
              <a:rPr lang="en-GB" sz="1200" b="0" i="0" u="none" strike="noStrike" cap="none" dirty="0">
                <a:solidFill>
                  <a:srgbClr val="000000"/>
                </a:solidFill>
                <a:effectLst/>
                <a:latin typeface="Arial"/>
                <a:ea typeface="Arial"/>
                <a:cs typeface="Arial"/>
                <a:sym typeface="Arial"/>
              </a:rPr>
              <a:t>Del mismo modo, si el sistema </a:t>
            </a:r>
            <a:r>
              <a:rPr lang="en-GB" dirty="0">
                <a:solidFill>
                  <a:srgbClr val="000000"/>
                </a:solidFill>
                <a:latin typeface="Arial"/>
                <a:ea typeface="Arial"/>
                <a:cs typeface="Arial"/>
                <a:sym typeface="Arial"/>
              </a:rPr>
              <a:t>no puede hacer frente al requisito de rampa de subida de carga neta, </a:t>
            </a:r>
            <a:r>
              <a:rPr lang="en-GB" sz="1200" b="0" i="0" u="none" strike="noStrike" cap="none" dirty="0">
                <a:solidFill>
                  <a:srgbClr val="000000"/>
                </a:solidFill>
                <a:effectLst/>
                <a:latin typeface="Arial"/>
                <a:ea typeface="Arial"/>
                <a:cs typeface="Arial"/>
                <a:sym typeface="Arial"/>
              </a:rPr>
              <a:t>podría provocar una pérdida de carga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22697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Para hacer frente a la incertidumbre, la regulación de los sistemas eléctricos requiere que se adquiera cierta cantidad de capacidad de reserva en cada momento. El primer objetivo de la capacidad de reserva es ayudar a la recuperación del sistema en caso de contingencia (</a:t>
            </a:r>
            <a:r>
              <a:rPr lang="en-GB" dirty="0">
                <a:solidFill>
                  <a:srgbClr val="000000"/>
                </a:solidFill>
                <a:latin typeface="Arial"/>
                <a:ea typeface="Arial"/>
                <a:cs typeface="Arial"/>
                <a:sym typeface="Arial"/>
              </a:rPr>
              <a:t>por ejemplo, </a:t>
            </a:r>
            <a:r>
              <a:rPr lang="en-GB" sz="1200" b="0" i="0" u="none" strike="noStrike" cap="none" dirty="0">
                <a:solidFill>
                  <a:srgbClr val="000000"/>
                </a:solidFill>
                <a:effectLst/>
                <a:latin typeface="Arial"/>
                <a:ea typeface="Arial"/>
                <a:cs typeface="Arial"/>
                <a:sym typeface="Arial"/>
              </a:rPr>
              <a:t>pérdida de generación</a:t>
            </a:r>
            <a:r>
              <a:rPr lang="en-GB" dirty="0">
                <a:solidFill>
                  <a:srgbClr val="000000"/>
                </a:solidFill>
                <a:latin typeface="Arial"/>
                <a:ea typeface="Arial"/>
                <a:cs typeface="Arial"/>
                <a:sym typeface="Arial"/>
              </a:rPr>
              <a:t>). Esto puede lograrse </a:t>
            </a:r>
            <a:r>
              <a:rPr lang="en-GB" sz="1200" b="0" i="0" u="none" strike="noStrike" cap="none" dirty="0">
                <a:solidFill>
                  <a:srgbClr val="000000"/>
                </a:solidFill>
                <a:effectLst/>
                <a:latin typeface="Arial"/>
                <a:ea typeface="Arial"/>
                <a:cs typeface="Arial"/>
                <a:sym typeface="Arial"/>
              </a:rPr>
              <a:t>mediante una reserva de contención de frecuencia de acción rápida para restablecer la frecuencia a su valor nominal. La segunda </a:t>
            </a:r>
            <a:r>
              <a:rPr lang="en-GB" dirty="0">
                <a:solidFill>
                  <a:srgbClr val="000000"/>
                </a:solidFill>
                <a:latin typeface="Arial"/>
                <a:ea typeface="Arial"/>
                <a:cs typeface="Arial"/>
                <a:sym typeface="Arial"/>
              </a:rPr>
              <a:t>finalidad de la capacidad de reserva es </a:t>
            </a:r>
            <a:r>
              <a:rPr lang="en-GB" sz="1200" b="0" i="0" u="none" strike="noStrike" cap="none" dirty="0">
                <a:solidFill>
                  <a:srgbClr val="000000"/>
                </a:solidFill>
                <a:effectLst/>
                <a:latin typeface="Arial"/>
                <a:ea typeface="Arial"/>
                <a:cs typeface="Arial"/>
                <a:sym typeface="Arial"/>
              </a:rPr>
              <a:t>compensar los errores de previsión de la demanda </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también llamada reserva de regulación</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A medida que aumenta la cuota de generación renovable variable, los errores de previsión de la E.R.</a:t>
            </a:r>
            <a:r>
              <a:rPr lang="en-GB" dirty="0">
                <a:solidFill>
                  <a:srgbClr val="000000"/>
                </a:solidFill>
                <a:latin typeface="Arial"/>
                <a:ea typeface="Arial"/>
                <a:cs typeface="Arial"/>
                <a:sym typeface="Arial"/>
              </a:rPr>
              <a:t>V. </a:t>
            </a:r>
            <a:r>
              <a:rPr lang="en-GB" sz="1200" b="0" i="0" u="none" strike="noStrike" cap="none" dirty="0">
                <a:solidFill>
                  <a:srgbClr val="000000"/>
                </a:solidFill>
                <a:effectLst/>
                <a:latin typeface="Arial"/>
                <a:ea typeface="Arial"/>
                <a:cs typeface="Arial"/>
                <a:sym typeface="Arial"/>
              </a:rPr>
              <a:t>(en lugar de los errores de previsión de la demanda) se convierten en la principal fuente de incertidumbre de la carga neta y, por tanto, en el principal motor de las necesidades de reserva de regulación</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endParaRPr lang="en-GB" dirty="0">
              <a:cs typeface="Calibri"/>
            </a:endParaRPr>
          </a:p>
          <a:p>
            <a:r>
              <a:rPr lang="en-GB" dirty="0"/>
              <a:t>Por último, una parte muy importante de la V.R.E. es que plantea riesgos de fiabilidad del sistema relacionados con la falta de inercia </a:t>
            </a:r>
            <a:r>
              <a:rPr lang="en-GB" kern="1200" dirty="0">
                <a:effectLst/>
              </a:rPr>
              <a:t>del mismo</a:t>
            </a:r>
            <a:r>
              <a:rPr lang="en-GB" dirty="0"/>
              <a:t>. La inercia del sistema eléctrico se </a:t>
            </a:r>
            <a:r>
              <a:rPr lang="en-GB" kern="1200" dirty="0">
                <a:effectLst/>
              </a:rPr>
              <a:t>refiere a </a:t>
            </a:r>
            <a:r>
              <a:rPr lang="en-GB" dirty="0"/>
              <a:t>la inercia instantánea total de los rotores giratorios </a:t>
            </a:r>
            <a:r>
              <a:rPr lang="en-GB" kern="1200" dirty="0">
                <a:effectLst/>
              </a:rPr>
              <a:t>de los </a:t>
            </a:r>
            <a:r>
              <a:rPr lang="en-GB" dirty="0"/>
              <a:t>generadores síncronos. Esta inercia ayuda a los generadores a resistir los cambios en su velocidad de rotación debidos a los desequilibrios del sistema y da a los operadores </a:t>
            </a:r>
            <a:r>
              <a:rPr lang="en-GB" kern="1200" dirty="0">
                <a:effectLst/>
              </a:rPr>
              <a:t>del sistema </a:t>
            </a:r>
            <a:r>
              <a:rPr lang="en-GB" dirty="0"/>
              <a:t>tiempo para activar los controles necesarios para recuperar el sistema. La inercia está relacionada </a:t>
            </a:r>
            <a:r>
              <a:rPr lang="en-GB" kern="1200" dirty="0">
                <a:effectLst/>
              </a:rPr>
              <a:t>con la </a:t>
            </a:r>
            <a:r>
              <a:rPr lang="en-GB" dirty="0"/>
              <a:t>cantidad de capacidad sincrónica convencional en línea en cada momento, </a:t>
            </a:r>
            <a:r>
              <a:rPr lang="en-GB" kern="1200" dirty="0">
                <a:effectLst/>
              </a:rPr>
              <a:t>y </a:t>
            </a:r>
            <a:r>
              <a:rPr lang="en-GB" dirty="0"/>
              <a:t>es inversamente proporcional a la tasa de cambio </a:t>
            </a:r>
            <a:r>
              <a:rPr lang="en-GB" kern="1200" dirty="0">
                <a:effectLst/>
              </a:rPr>
              <a:t>de la </a:t>
            </a:r>
            <a:r>
              <a:rPr lang="en-GB" dirty="0"/>
              <a:t>frecuencia. En </a:t>
            </a:r>
            <a:r>
              <a:rPr lang="en-GB" kern="1200" dirty="0">
                <a:effectLst/>
              </a:rPr>
              <a:t>otras palabras, </a:t>
            </a:r>
            <a:r>
              <a:rPr lang="en-GB" dirty="0"/>
              <a:t>cuanto menor sea la inercia, más rápido será el cambio de frecuencia y más difícil será </a:t>
            </a:r>
            <a:r>
              <a:rPr lang="en-GB" kern="1200" dirty="0">
                <a:effectLst/>
              </a:rPr>
              <a:t>mantener un </a:t>
            </a:r>
            <a:r>
              <a:rPr lang="en-GB" dirty="0"/>
              <a:t>funcionamiento </a:t>
            </a:r>
            <a:r>
              <a:rPr lang="en-GB" kern="1200" dirty="0">
                <a:effectLst/>
              </a:rPr>
              <a:t>fiable</a:t>
            </a:r>
            <a:r>
              <a:rPr lang="en-GB" dirty="0"/>
              <a:t>. El sistema eléctrico tiene requisitos específicos de inercia que imponen tener cierta capacidad sincrónica en línea. </a:t>
            </a:r>
            <a:endParaRPr lang="en-GB" dirty="0">
              <a:cs typeface="Calibri"/>
            </a:endParaRPr>
          </a:p>
          <a:p>
            <a:pPr marL="158750" indent="0" rtl="0">
              <a:buNone/>
            </a:pPr>
            <a:endParaRPr lang="en-GB"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21596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82867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La tasa, el </a:t>
            </a:r>
            <a:r>
              <a:rPr lang="en-GB" dirty="0">
                <a:solidFill>
                  <a:srgbClr val="000000"/>
                </a:solidFill>
                <a:latin typeface="Arial"/>
                <a:ea typeface="Arial"/>
                <a:cs typeface="Arial"/>
                <a:sym typeface="Arial"/>
              </a:rPr>
              <a:t>alcance, es decir, la diferencia entre el </a:t>
            </a:r>
            <a:r>
              <a:rPr lang="en-GB" sz="1200" b="0" i="0" u="none" strike="noStrike" cap="none" dirty="0">
                <a:solidFill>
                  <a:srgbClr val="000000"/>
                </a:solidFill>
                <a:effectLst/>
                <a:latin typeface="Arial"/>
                <a:ea typeface="Arial"/>
                <a:cs typeface="Arial"/>
                <a:sym typeface="Arial"/>
              </a:rPr>
              <a:t>mínimo y el </a:t>
            </a:r>
            <a:r>
              <a:rPr lang="en-GB" dirty="0">
                <a:solidFill>
                  <a:srgbClr val="000000"/>
                </a:solidFill>
                <a:latin typeface="Arial"/>
                <a:ea typeface="Arial"/>
                <a:cs typeface="Arial"/>
                <a:sym typeface="Arial"/>
              </a:rPr>
              <a:t>máximo, </a:t>
            </a:r>
            <a:r>
              <a:rPr lang="en-GB" sz="1200" b="0" i="0" u="none" strike="noStrike" cap="none" dirty="0">
                <a:solidFill>
                  <a:srgbClr val="000000"/>
                </a:solidFill>
                <a:effectLst/>
                <a:latin typeface="Arial"/>
                <a:ea typeface="Arial"/>
                <a:cs typeface="Arial"/>
                <a:sym typeface="Arial"/>
              </a:rPr>
              <a:t>y </a:t>
            </a:r>
            <a:r>
              <a:rPr lang="en-GB" dirty="0">
                <a:solidFill>
                  <a:srgbClr val="000000"/>
                </a:solidFill>
                <a:latin typeface="Arial"/>
                <a:ea typeface="Arial"/>
                <a:cs typeface="Arial"/>
                <a:sym typeface="Arial"/>
              </a:rPr>
              <a:t>la frecuencia </a:t>
            </a:r>
            <a:r>
              <a:rPr lang="en-GB" sz="1200" b="0" i="0" u="none" strike="noStrike" cap="none" dirty="0">
                <a:solidFill>
                  <a:srgbClr val="000000"/>
                </a:solidFill>
                <a:effectLst/>
                <a:latin typeface="Arial"/>
                <a:ea typeface="Arial"/>
                <a:cs typeface="Arial"/>
                <a:sym typeface="Arial"/>
              </a:rPr>
              <a:t>de las variaciones de la carga neta especifican los requisitos de flexibilidad del sistema. Una mayor penetración de las renovables variables aumenta uno o varios de estos factores. Por lo tanto, la estimación del perfil de la carga neta en función de los distintos porcentajes de renovables variables es un paso crucial </a:t>
            </a:r>
            <a:r>
              <a:rPr lang="en-GB" dirty="0">
                <a:solidFill>
                  <a:srgbClr val="000000"/>
                </a:solidFill>
                <a:latin typeface="Arial"/>
                <a:ea typeface="Arial"/>
                <a:cs typeface="Arial"/>
                <a:sym typeface="Arial"/>
              </a:rPr>
              <a:t>en la planificación </a:t>
            </a:r>
            <a:r>
              <a:rPr lang="en-GB" sz="1200" b="0" i="0" u="none" strike="noStrike" cap="none" dirty="0">
                <a:solidFill>
                  <a:srgbClr val="000000"/>
                </a:solidFill>
                <a:effectLst/>
                <a:latin typeface="Arial"/>
                <a:ea typeface="Arial"/>
                <a:cs typeface="Arial"/>
                <a:sym typeface="Arial"/>
              </a:rPr>
              <a:t>de la flexibilidad, ya que indica la parte de la carga que debe ser suministrada por generadores </a:t>
            </a:r>
            <a:r>
              <a:rPr lang="en-GB" sz="1200" b="0" i="0" u="none" strike="noStrike" cap="none" dirty="0" err="1">
                <a:solidFill>
                  <a:srgbClr val="000000"/>
                </a:solidFill>
                <a:effectLst/>
                <a:latin typeface="Arial"/>
                <a:ea typeface="Arial"/>
                <a:cs typeface="Arial"/>
                <a:sym typeface="Arial"/>
              </a:rPr>
              <a:t>despachables </a:t>
            </a:r>
            <a:r>
              <a:rPr lang="en-GB" sz="1200" b="0" i="0" u="none" strike="noStrike" cap="none" dirty="0">
                <a:solidFill>
                  <a:srgbClr val="000000"/>
                </a:solidFill>
                <a:effectLst/>
                <a:latin typeface="Arial"/>
                <a:ea typeface="Arial"/>
                <a:cs typeface="Arial"/>
                <a:sym typeface="Arial"/>
              </a:rPr>
              <a:t>(controlables).</a:t>
            </a:r>
          </a:p>
          <a:p>
            <a:pPr marL="158750" indent="0" rtl="0">
              <a:buNone/>
            </a:pPr>
            <a:endParaRPr lang="en-GB" dirty="0">
              <a:effectLst/>
            </a:endParaRPr>
          </a:p>
          <a:p>
            <a:pPr marL="158750" indent="0" rtl="0">
              <a:buNone/>
            </a:pPr>
            <a:r>
              <a:rPr lang="en-GB" sz="1200" b="0" i="0" u="none" strike="noStrike" cap="none" dirty="0">
                <a:solidFill>
                  <a:srgbClr val="000000"/>
                </a:solidFill>
                <a:effectLst/>
                <a:latin typeface="Arial"/>
                <a:ea typeface="Arial"/>
                <a:cs typeface="Arial"/>
                <a:sym typeface="Arial"/>
              </a:rPr>
              <a:t>Según la Agencia Internacional de la Energía, la flexibilidad del sistema eléctrico se refiere a</a:t>
            </a:r>
            <a:endParaRPr lang="en-GB" dirty="0">
              <a:effectLst/>
            </a:endParaRPr>
          </a:p>
          <a:p>
            <a:pPr marL="158750" indent="0" rtl="0">
              <a:buNone/>
            </a:pPr>
            <a:r>
              <a:rPr lang="en-GB" sz="1200" b="0" i="0" u="none" strike="noStrike" cap="none" dirty="0">
                <a:solidFill>
                  <a:srgbClr val="000000"/>
                </a:solidFill>
                <a:effectLst/>
                <a:latin typeface="Arial"/>
                <a:ea typeface="Arial"/>
                <a:cs typeface="Arial"/>
                <a:sym typeface="Arial"/>
              </a:rPr>
              <a:t>"La capacidad de un sistema eléctrico para gestionar de forma fiable y rentable la variabilidad e incertidumbre de la demanda y la oferta en todas las escalas temporales pertinentes".</a:t>
            </a:r>
            <a:endParaRPr lang="en-GB" sz="1200" b="0" i="0" u="none" strike="noStrike" cap="none" dirty="0">
              <a:solidFill>
                <a:srgbClr val="000000"/>
              </a:solidFill>
              <a:effectLst/>
              <a:latin typeface="Arial"/>
              <a:ea typeface="Arial"/>
              <a:cs typeface="Arial"/>
            </a:endParaRPr>
          </a:p>
          <a:p>
            <a:pPr marL="158750" indent="0" rtl="0">
              <a:buNone/>
            </a:pPr>
            <a:endParaRPr lang="en-GB" dirty="0">
              <a:effectLst/>
            </a:endParaRPr>
          </a:p>
          <a:p>
            <a:pPr marL="158750" indent="0" rtl="0">
              <a:buNone/>
            </a:pPr>
            <a:r>
              <a:rPr lang="en-GB" sz="1200" b="0" i="0" u="none" strike="noStrike" cap="none" dirty="0">
                <a:solidFill>
                  <a:srgbClr val="000000"/>
                </a:solidFill>
                <a:effectLst/>
                <a:latin typeface="Arial"/>
                <a:ea typeface="Arial"/>
                <a:cs typeface="Arial"/>
                <a:sym typeface="Arial"/>
              </a:rPr>
              <a:t>En otras palabras, expresa la capacidad de un sistema eléctrico para mantener un equilibrio fiable de la oferta y la demanda frente a desequilibrios rápidos, grandes e inesperados.</a:t>
            </a:r>
            <a:endParaRPr lang="en-GB" dirty="0">
              <a:effectLst/>
            </a:endParaRPr>
          </a:p>
          <a:p>
            <a:pPr marL="158750"/>
            <a:r>
              <a:rPr lang="en-GB" sz="1200" b="0" i="0" u="none" strike="noStrike" cap="none" dirty="0">
                <a:solidFill>
                  <a:srgbClr val="000000"/>
                </a:solidFill>
                <a:effectLst/>
                <a:latin typeface="Arial"/>
                <a:ea typeface="Arial"/>
                <a:cs typeface="Arial"/>
                <a:sym typeface="Arial"/>
              </a:rPr>
              <a:t>La flexibilidad se mide en términos de megavatios (</a:t>
            </a:r>
            <a:r>
              <a:rPr lang="en-GB" dirty="0">
                <a:solidFill>
                  <a:srgbClr val="000000"/>
                </a:solidFill>
                <a:latin typeface="Arial"/>
                <a:ea typeface="Arial"/>
                <a:cs typeface="Arial"/>
                <a:sym typeface="Arial"/>
              </a:rPr>
              <a:t>o MW) </a:t>
            </a:r>
            <a:r>
              <a:rPr lang="en-GB" sz="1200" b="0" i="0" u="none" strike="noStrike" cap="none" dirty="0">
                <a:solidFill>
                  <a:srgbClr val="000000"/>
                </a:solidFill>
                <a:effectLst/>
                <a:latin typeface="Arial"/>
                <a:ea typeface="Arial"/>
                <a:cs typeface="Arial"/>
                <a:sym typeface="Arial"/>
              </a:rPr>
              <a:t>disponibles para subir y bajar la potencia, a lo largo del tiempo.  Para integrar de forma fiable grandes capacidades de generación de electricidad renovable en el sistema eléctrico, los planificadores deben garantizar la disponibilidad </a:t>
            </a:r>
            <a:r>
              <a:rPr lang="en-GB" dirty="0">
                <a:solidFill>
                  <a:srgbClr val="000000"/>
                </a:solidFill>
                <a:latin typeface="Arial"/>
                <a:ea typeface="Arial"/>
                <a:cs typeface="Arial"/>
                <a:sym typeface="Arial"/>
              </a:rPr>
              <a:t>de </a:t>
            </a:r>
            <a:r>
              <a:rPr lang="en-GB" sz="1200" b="0" i="0" u="none" strike="noStrike" cap="none" dirty="0">
                <a:solidFill>
                  <a:srgbClr val="000000"/>
                </a:solidFill>
                <a:effectLst/>
                <a:latin typeface="Arial"/>
                <a:ea typeface="Arial"/>
                <a:cs typeface="Arial"/>
                <a:sym typeface="Arial"/>
              </a:rPr>
              <a:t>suficientes recursos de flexibilidad y capacidad de equilibrio.</a:t>
            </a:r>
            <a:endParaRPr lang="en-GB"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416845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4.jpeg"/><Relationship Id="rId10" Type="http://schemas.openxmlformats.org/officeDocument/2006/relationships/image" Target="../media/image13.png"/><Relationship Id="rId4" Type="http://schemas.openxmlformats.org/officeDocument/2006/relationships/notesSlide" Target="../notesSlides/notesSlide11.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www.irena.org/publications/2019/Feb/Innovation-landscape-for-a-renewable-powered-futur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oecd.org/publications/harnessing-variable-renewables-9789264111394-en.htm" TargetMode="External"/><Relationship Id="rId5" Type="http://schemas.openxmlformats.org/officeDocument/2006/relationships/hyperlink" Target="https://www.irena.org/publications/2019/Jun/Solutions-to-integrate-high-shares-of-variable-renewable-energy" TargetMode="External"/><Relationship Id="rId4" Type="http://schemas.openxmlformats.org/officeDocument/2006/relationships/hyperlink" Target="https://www.irena.org/publications/2018/Nov/Power-system-flexibility-for-the-energy-transition"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emf"/><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photos/smart-home-house-technology-3920905/"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jp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photos/ev-charging-vehicle-electric-5704430/"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jpg"/><Relationship Id="rId5" Type="http://schemas.openxmlformats.org/officeDocument/2006/relationships/image" Target="../media/image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2.emf"/><Relationship Id="rId5" Type="http://schemas.openxmlformats.org/officeDocument/2006/relationships/image" Target="../media/image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https://www.irena.org/-/media/Files/IRENA/Agency/Publication/2019/Sep/IRENA_Hydrogen_2019.pdf" TargetMode="External"/><Relationship Id="rId3" Type="http://schemas.openxmlformats.org/officeDocument/2006/relationships/image" Target="../media/image3.jpeg"/><Relationship Id="rId7" Type="http://schemas.openxmlformats.org/officeDocument/2006/relationships/hyperlink" Target="https://www.irena.org/publications/2019/Jun/Market-Design-Innovation-Landscape-brief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irena.org/media/Files/IRENA/Agency/Publication/2020/Jul/IRENA_Aggregators_2020.pdf?la=en&amp;hash=34E90050F80DD1B012F2E6C9E4C90EE11BED6A82" TargetMode="External"/><Relationship Id="rId5" Type="http://schemas.openxmlformats.org/officeDocument/2006/relationships/hyperlink" Target="https://www.irena.org/publications/2019/Dec/Demand-side-flexibility-for-power-sector-transformation" TargetMode="External"/><Relationship Id="rId4" Type="http://schemas.openxmlformats.org/officeDocument/2006/relationships/hyperlink" Target="https://www.irena.org/publications/2018/Nov/Power-system-flexibility-for-the-energy-transition"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hyperlink" Target="https://www.open.edu/openlearncreate/mod/quiz/view.php?id=174736"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JP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www.irena.org/publications/2018/Nov/Power-system-flexibility-for-the-energy-transition"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iea.org/reports/power-systems-in-transition" TargetMode="External"/><Relationship Id="rId5" Type="http://schemas.openxmlformats.org/officeDocument/2006/relationships/hyperlink" Target="https://www.oecd.org/publications/harnessing-variable-renewables-9789264111394-en.htm" TargetMode="External"/><Relationship Id="rId4" Type="http://schemas.openxmlformats.org/officeDocument/2006/relationships/hyperlink" Target="http://www.irena.org/publications/2019/Apr/Global-energy-transformation-A-roadmap-to-2050-2019Edition"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website&#10;&#10;Description automatically generated">
            <a:extLst>
              <a:ext uri="{FF2B5EF4-FFF2-40B4-BE49-F238E27FC236}">
                <a16:creationId xmlns:a16="http://schemas.microsoft.com/office/drawing/2014/main" id="{1999CA1A-8334-6B4A-B122-69DD16C1EF43}"/>
              </a:ext>
            </a:extLst>
          </p:cNvPr>
          <p:cNvPicPr>
            <a:picLocks noChangeAspect="1"/>
          </p:cNvPicPr>
          <p:nvPr/>
        </p:nvPicPr>
        <p:blipFill>
          <a:blip r:embed="rId5"/>
          <a:stretch>
            <a:fillRect/>
          </a:stretch>
        </p:blipFill>
        <p:spPr>
          <a:xfrm>
            <a:off x="0" y="0"/>
            <a:ext cx="12192000" cy="6866890"/>
          </a:xfrm>
          <a:prstGeom prst="rect">
            <a:avLst/>
          </a:prstGeom>
        </p:spPr>
      </p:pic>
      <p:sp>
        <p:nvSpPr>
          <p:cNvPr id="10" name="TextBox 1">
            <a:extLst>
              <a:ext uri="{FF2B5EF4-FFF2-40B4-BE49-F238E27FC236}">
                <a16:creationId xmlns:a16="http://schemas.microsoft.com/office/drawing/2014/main" id="{75600628-E243-544B-8E2D-C03B86ABDF48}"/>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67308" y="3725066"/>
            <a:ext cx="4125533"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Energía y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Modelización de la flexibilidad</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47853" y="4333346"/>
            <a:ext cx="6102125"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LECTURA 13</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FLEXIBILIDAD DEL SISTEMA ELÉCTRICO</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013BC643-1F7D-F04B-8AAD-34A0C80588A9}"/>
              </a:ext>
            </a:extLst>
          </p:cNvPr>
          <p:cNvSpPr/>
          <p:nvPr/>
        </p:nvSpPr>
        <p:spPr>
          <a:xfrm>
            <a:off x="6814394" y="49391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mp3" descr="Track2_Lecture13_Slide1.mp3">
            <a:hlinkClick r:id="" action="ppaction://media"/>
            <a:extLst>
              <a:ext uri="{FF2B5EF4-FFF2-40B4-BE49-F238E27FC236}">
                <a16:creationId xmlns:a16="http://schemas.microsoft.com/office/drawing/2014/main" id="{17D7E8C9-23BA-8B4B-95FF-1C0737A866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5759" y="4988775"/>
            <a:ext cx="812800" cy="812800"/>
          </a:xfrm>
          <a:prstGeom prst="rect">
            <a:avLst/>
          </a:prstGeom>
        </p:spPr>
      </p:pic>
    </p:spTree>
    <p:extLst>
      <p:ext uri="{BB962C8B-B14F-4D97-AF65-F5344CB8AC3E}">
        <p14:creationId xmlns:p14="http://schemas.microsoft.com/office/powerpoint/2010/main" val="9928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12683" y="921123"/>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13.2.2 Sistemas eléctricos flexibles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25356" y="-458111"/>
            <a:ext cx="10745152" cy="13792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Flexibilidad del sistema eléctrico</a:t>
            </a:r>
          </a:p>
        </p:txBody>
      </p:sp>
      <p:sp>
        <p:nvSpPr>
          <p:cNvPr id="7" name="Rounded Rectangle 4">
            <a:extLst>
              <a:ext uri="{FF2B5EF4-FFF2-40B4-BE49-F238E27FC236}">
                <a16:creationId xmlns:a16="http://schemas.microsoft.com/office/drawing/2014/main" id="{FBC74310-63E4-402A-B0D0-4611831CF88B}"/>
              </a:ext>
            </a:extLst>
          </p:cNvPr>
          <p:cNvSpPr/>
          <p:nvPr/>
        </p:nvSpPr>
        <p:spPr>
          <a:xfrm>
            <a:off x="527652" y="1321233"/>
            <a:ext cx="10642856" cy="4878851"/>
          </a:xfrm>
          <a:prstGeom prst="roundRect">
            <a:avLst>
              <a:gd name="adj" fmla="val 3826"/>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2">
            <a:extLst>
              <a:ext uri="{FF2B5EF4-FFF2-40B4-BE49-F238E27FC236}">
                <a16:creationId xmlns:a16="http://schemas.microsoft.com/office/drawing/2014/main" id="{94F976BC-2C95-4029-A836-9034DF813837}"/>
              </a:ext>
            </a:extLst>
          </p:cNvPr>
          <p:cNvSpPr txBox="1">
            <a:spLocks/>
          </p:cNvSpPr>
          <p:nvPr/>
        </p:nvSpPr>
        <p:spPr>
          <a:xfrm>
            <a:off x="527652" y="1443054"/>
            <a:ext cx="10226985" cy="37316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Evita la </a:t>
            </a:r>
            <a:r>
              <a:rPr lang="en-GB" sz="2000" b="1" dirty="0">
                <a:latin typeface="Open Sans"/>
                <a:ea typeface="Open Sans" panose="020B0606030504020204" pitchFamily="34" charset="0"/>
                <a:cs typeface="Open Sans" panose="020B0606030504020204" pitchFamily="34" charset="0"/>
                <a:sym typeface="Arial"/>
              </a:rPr>
              <a:t>pérdida de cargas </a:t>
            </a:r>
            <a:r>
              <a:rPr lang="en-GB" sz="2000" dirty="0">
                <a:latin typeface="Open Sans"/>
                <a:ea typeface="Open Sans" panose="020B0606030504020204" pitchFamily="34" charset="0"/>
                <a:cs typeface="Open Sans" panose="020B0606030504020204" pitchFamily="34" charset="0"/>
                <a:sym typeface="Arial"/>
              </a:rPr>
              <a:t>y satisface la demanda máxima y las cargas netas máximas.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Mantener </a:t>
            </a:r>
            <a:r>
              <a:rPr lang="en-GB" sz="2000" b="1" dirty="0">
                <a:latin typeface="Open Sans"/>
                <a:ea typeface="Open Sans" panose="020B0606030504020204" pitchFamily="34" charset="0"/>
                <a:cs typeface="Open Sans" panose="020B0606030504020204" pitchFamily="34" charset="0"/>
                <a:sym typeface="Arial"/>
              </a:rPr>
              <a:t>un equilibrio fiable </a:t>
            </a:r>
            <a:r>
              <a:rPr lang="en-GB" sz="2000" dirty="0">
                <a:latin typeface="Open Sans"/>
                <a:ea typeface="Open Sans" panose="020B0606030504020204" pitchFamily="34" charset="0"/>
                <a:cs typeface="Open Sans" panose="020B0606030504020204" pitchFamily="34" charset="0"/>
                <a:sym typeface="Arial"/>
              </a:rPr>
              <a:t>de la oferta y la demanda en todo momento. </a:t>
            </a:r>
            <a:endParaRPr lang="en-GB" sz="2000" dirty="0">
              <a:latin typeface="Open Sans"/>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Incorporar un potencial de almacenamiento adecuado mediante el </a:t>
            </a:r>
            <a:r>
              <a:rPr lang="en-GB" sz="2000" b="1" dirty="0">
                <a:latin typeface="Open Sans"/>
                <a:ea typeface="Open Sans" panose="020B0606030504020204" pitchFamily="34" charset="0"/>
                <a:cs typeface="Open Sans" panose="020B0606030504020204" pitchFamily="34" charset="0"/>
                <a:sym typeface="Arial"/>
              </a:rPr>
              <a:t>acoplamiento de sectores </a:t>
            </a:r>
            <a:r>
              <a:rPr lang="en-GB" sz="2000" dirty="0">
                <a:latin typeface="Open Sans"/>
                <a:ea typeface="Open Sans" panose="020B0606030504020204" pitchFamily="34" charset="0"/>
                <a:cs typeface="Open Sans" panose="020B0606030504020204" pitchFamily="34" charset="0"/>
                <a:sym typeface="Arial"/>
              </a:rPr>
              <a:t>y la inversión en </a:t>
            </a:r>
            <a:r>
              <a:rPr lang="en-GB" sz="2000" b="1" dirty="0">
                <a:latin typeface="Open Sans"/>
                <a:ea typeface="Open Sans" panose="020B0606030504020204" pitchFamily="34" charset="0"/>
                <a:cs typeface="Open Sans" panose="020B0606030504020204" pitchFamily="34" charset="0"/>
                <a:sym typeface="Arial"/>
              </a:rPr>
              <a:t>capacidades de almacenamiento </a:t>
            </a:r>
            <a:r>
              <a:rPr lang="en-GB" sz="2000" dirty="0">
                <a:latin typeface="Open Sans"/>
                <a:ea typeface="Open Sans" panose="020B0606030504020204" pitchFamily="34" charset="0"/>
                <a:cs typeface="Open Sans" panose="020B0606030504020204" pitchFamily="34" charset="0"/>
                <a:sym typeface="Arial"/>
              </a:rPr>
              <a:t>para equilibrar los períodos de alta generación de VRE y baja demanda, así como los períodos de alta demanda pero baja generación de VRE.</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Incorporar medidas de </a:t>
            </a:r>
            <a:r>
              <a:rPr lang="en-GB" sz="2000" b="1" dirty="0">
                <a:latin typeface="Open Sans"/>
                <a:ea typeface="Open Sans" panose="020B0606030504020204" pitchFamily="34" charset="0"/>
                <a:cs typeface="Open Sans" panose="020B0606030504020204" pitchFamily="34" charset="0"/>
                <a:sym typeface="Arial"/>
              </a:rPr>
              <a:t>gestión de la demanda para </a:t>
            </a:r>
            <a:r>
              <a:rPr lang="en-GB" sz="2000" dirty="0">
                <a:latin typeface="Open Sans"/>
                <a:ea typeface="Open Sans" panose="020B0606030504020204" pitchFamily="34" charset="0"/>
                <a:cs typeface="Open Sans" panose="020B0606030504020204" pitchFamily="34" charset="0"/>
                <a:sym typeface="Arial"/>
              </a:rPr>
              <a:t>ajustar la demanda en respuesta a los periodos de escasez de suministro y de sobregeneración.</a:t>
            </a:r>
            <a:endParaRPr lang="en-GB" sz="2000" dirty="0">
              <a:latin typeface="Open Sans"/>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Garantizar un </a:t>
            </a:r>
            <a:r>
              <a:rPr lang="en-GB" sz="2000" b="1" dirty="0">
                <a:latin typeface="Open Sans"/>
                <a:ea typeface="Open Sans" panose="020B0606030504020204" pitchFamily="34" charset="0"/>
                <a:cs typeface="Open Sans" panose="020B0606030504020204" pitchFamily="34" charset="0"/>
                <a:sym typeface="Arial"/>
              </a:rPr>
              <a:t>suministro </a:t>
            </a:r>
            <a:r>
              <a:rPr lang="en-GB" sz="2000" dirty="0">
                <a:latin typeface="Open Sans"/>
                <a:ea typeface="Open Sans" panose="020B0606030504020204" pitchFamily="34" charset="0"/>
                <a:cs typeface="Open Sans" panose="020B0606030504020204" pitchFamily="34" charset="0"/>
                <a:sym typeface="Arial"/>
              </a:rPr>
              <a:t>adecuado </a:t>
            </a:r>
            <a:r>
              <a:rPr lang="en-GB" sz="2000" b="1" dirty="0">
                <a:latin typeface="Open Sans"/>
                <a:ea typeface="Open Sans" panose="020B0606030504020204" pitchFamily="34" charset="0"/>
                <a:cs typeface="Open Sans" panose="020B0606030504020204" pitchFamily="34" charset="0"/>
                <a:sym typeface="Arial"/>
              </a:rPr>
              <a:t>de servicios auxiliares con el </a:t>
            </a:r>
            <a:r>
              <a:rPr lang="en-GB" sz="2000" dirty="0">
                <a:latin typeface="Open Sans"/>
                <a:ea typeface="Open Sans" panose="020B0606030504020204" pitchFamily="34" charset="0"/>
                <a:cs typeface="Open Sans" panose="020B0606030504020204" pitchFamily="34" charset="0"/>
                <a:sym typeface="Arial"/>
              </a:rPr>
              <a:t>fin de mantener las capacidades del sistema para mitigar los riesgos en caso de posibles eventos desestabilizadores.</a:t>
            </a:r>
            <a:endParaRPr lang="en-GB" sz="2000" dirty="0">
              <a:latin typeface="Open Sans"/>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Mejorar </a:t>
            </a:r>
            <a:r>
              <a:rPr lang="en-GB" sz="2000" b="1" dirty="0">
                <a:latin typeface="Open Sans"/>
                <a:ea typeface="Open Sans" panose="020B0606030504020204" pitchFamily="34" charset="0"/>
                <a:cs typeface="Open Sans" panose="020B0606030504020204" pitchFamily="34" charset="0"/>
                <a:sym typeface="Arial"/>
              </a:rPr>
              <a:t>las prácticas de explotación </a:t>
            </a:r>
            <a:r>
              <a:rPr lang="en-GB" sz="2000" dirty="0">
                <a:latin typeface="Open Sans"/>
                <a:ea typeface="Open Sans" panose="020B0606030504020204" pitchFamily="34" charset="0"/>
                <a:cs typeface="Open Sans" panose="020B0606030504020204" pitchFamily="34" charset="0"/>
                <a:sym typeface="Arial"/>
              </a:rPr>
              <a:t>e incorporar la </a:t>
            </a:r>
            <a:r>
              <a:rPr lang="en-GB" sz="2000" b="1" dirty="0">
                <a:latin typeface="Open Sans"/>
                <a:ea typeface="Open Sans" panose="020B0606030504020204" pitchFamily="34" charset="0"/>
                <a:cs typeface="Open Sans" panose="020B0606030504020204" pitchFamily="34" charset="0"/>
                <a:sym typeface="Arial"/>
              </a:rPr>
              <a:t>reestructuración del mercado </a:t>
            </a:r>
            <a:r>
              <a:rPr lang="en-GB" sz="2000" dirty="0">
                <a:latin typeface="Open Sans"/>
                <a:ea typeface="Open Sans" panose="020B0606030504020204" pitchFamily="34" charset="0"/>
                <a:cs typeface="Open Sans" panose="020B0606030504020204" pitchFamily="34" charset="0"/>
                <a:sym typeface="Arial"/>
              </a:rPr>
              <a:t>para liberar el potencial de flexibilidad.</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9A76FC93-CEA0-D34A-9550-4D3648F39B7C}"/>
              </a:ext>
            </a:extLst>
          </p:cNvPr>
          <p:cNvSpPr/>
          <p:nvPr/>
        </p:nvSpPr>
        <p:spPr>
          <a:xfrm>
            <a:off x="10268266" y="2487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0.mp3" descr="Track2_Lecture13_Slide10.mp3">
            <a:hlinkClick r:id="" action="ppaction://media"/>
            <a:extLst>
              <a:ext uri="{FF2B5EF4-FFF2-40B4-BE49-F238E27FC236}">
                <a16:creationId xmlns:a16="http://schemas.microsoft.com/office/drawing/2014/main" id="{5B977A52-8D87-D74F-919D-C2772D16CC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9631" y="320130"/>
            <a:ext cx="812800" cy="812800"/>
          </a:xfrm>
          <a:prstGeom prst="rect">
            <a:avLst/>
          </a:prstGeom>
        </p:spPr>
      </p:pic>
    </p:spTree>
    <p:extLst>
      <p:ext uri="{BB962C8B-B14F-4D97-AF65-F5344CB8AC3E}">
        <p14:creationId xmlns:p14="http://schemas.microsoft.com/office/powerpoint/2010/main" val="35125189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502875" y="804113"/>
            <a:ext cx="7026081"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13.2.3 Recursos de flexibilidad </a:t>
            </a:r>
            <a:r>
              <a:rPr lang="en-GB"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GB"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el</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sistema eléctrico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502875" y="-535605"/>
            <a:ext cx="110449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Flexibilidad del sistema eléctrico</a:t>
            </a:r>
          </a:p>
        </p:txBody>
      </p:sp>
      <p:sp>
        <p:nvSpPr>
          <p:cNvPr id="7" name="Google Shape;110;p16">
            <a:extLst>
              <a:ext uri="{FF2B5EF4-FFF2-40B4-BE49-F238E27FC236}">
                <a16:creationId xmlns:a16="http://schemas.microsoft.com/office/drawing/2014/main" id="{1FB1289E-909B-42FF-B359-DCCAADD8F2F7}"/>
              </a:ext>
            </a:extLst>
          </p:cNvPr>
          <p:cNvSpPr txBox="1">
            <a:spLocks/>
          </p:cNvSpPr>
          <p:nvPr/>
        </p:nvSpPr>
        <p:spPr>
          <a:xfrm>
            <a:off x="607713" y="1356116"/>
            <a:ext cx="4862583" cy="4013632"/>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SzPct val="125000"/>
            </a:pPr>
            <a:r>
              <a:rPr lang="en-US" sz="2000" dirty="0">
                <a:latin typeface="Open Sans"/>
                <a:ea typeface="Open Sans" panose="020B0606030504020204" pitchFamily="34" charset="0"/>
                <a:cs typeface="Open Sans" panose="020B0606030504020204" pitchFamily="34" charset="0"/>
              </a:rPr>
              <a:t>Los sistemas eléctricos pueden utilizar una serie de recursos de flexibilidad en la demanda, la oferta y el funcionamiento para gestionar las variaciones de la carga neta. </a:t>
            </a:r>
          </a:p>
          <a:p>
            <a:pPr marL="285750" indent="-285750">
              <a:spcAft>
                <a:spcPts val="1200"/>
              </a:spcAft>
              <a:buSzPct val="125000"/>
            </a:pPr>
            <a:r>
              <a:rPr lang="en-US" sz="2000" dirty="0">
                <a:latin typeface="Open Sans" panose="020B0606030504020204" pitchFamily="34" charset="0"/>
                <a:ea typeface="Open Sans" panose="020B0606030504020204" pitchFamily="34" charset="0"/>
                <a:cs typeface="Open Sans" panose="020B0606030504020204" pitchFamily="34" charset="0"/>
              </a:rPr>
              <a:t>El potencial y la disponibilidad de estas soluciones varían de una región a otra.</a:t>
            </a:r>
          </a:p>
          <a:p>
            <a:pPr marL="285750" indent="-285750">
              <a:spcAft>
                <a:spcPts val="1200"/>
              </a:spcAft>
              <a:buSzPct val="125000"/>
            </a:pPr>
            <a:r>
              <a:rPr lang="en-US" sz="2000" dirty="0">
                <a:latin typeface="Open Sans"/>
                <a:ea typeface="Open Sans" panose="020B0606030504020204" pitchFamily="34" charset="0"/>
                <a:cs typeface="Open Sans" panose="020B0606030504020204" pitchFamily="34" charset="0"/>
              </a:rPr>
              <a:t>Para alcanzar los objetivos de la transición energética, hay que aprovechar la flexibilidad en todos los sectores del sistema energético.</a:t>
            </a:r>
          </a:p>
        </p:txBody>
      </p:sp>
      <p:grpSp>
        <p:nvGrpSpPr>
          <p:cNvPr id="10" name="Group 9">
            <a:extLst>
              <a:ext uri="{FF2B5EF4-FFF2-40B4-BE49-F238E27FC236}">
                <a16:creationId xmlns:a16="http://schemas.microsoft.com/office/drawing/2014/main" id="{D46E58FC-1C79-4E71-9849-BA3C0FC29860}"/>
              </a:ext>
            </a:extLst>
          </p:cNvPr>
          <p:cNvGrpSpPr/>
          <p:nvPr/>
        </p:nvGrpSpPr>
        <p:grpSpPr>
          <a:xfrm>
            <a:off x="5272633" y="2021952"/>
            <a:ext cx="6275198" cy="4013632"/>
            <a:chOff x="3636430" y="1735888"/>
            <a:chExt cx="4713189" cy="3014567"/>
          </a:xfrm>
        </p:grpSpPr>
        <p:sp>
          <p:nvSpPr>
            <p:cNvPr id="11" name="Flowchart: Connector 10">
              <a:extLst>
                <a:ext uri="{FF2B5EF4-FFF2-40B4-BE49-F238E27FC236}">
                  <a16:creationId xmlns:a16="http://schemas.microsoft.com/office/drawing/2014/main" id="{28E1DD8B-7222-40D0-8935-4F57C9A0471A}"/>
                </a:ext>
              </a:extLst>
            </p:cNvPr>
            <p:cNvSpPr/>
            <p:nvPr/>
          </p:nvSpPr>
          <p:spPr>
            <a:xfrm>
              <a:off x="4857594" y="2697361"/>
              <a:ext cx="1024128" cy="1024128"/>
            </a:xfrm>
            <a:prstGeom prst="flowChartConnector">
              <a:avLst/>
            </a:prstGeom>
            <a:solidFill>
              <a:srgbClr val="DEFEFD"/>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a:extLst>
                <a:ext uri="{FF2B5EF4-FFF2-40B4-BE49-F238E27FC236}">
                  <a16:creationId xmlns:a16="http://schemas.microsoft.com/office/drawing/2014/main" id="{B9B69AD5-426E-4284-BDA0-155CBAE67829}"/>
                </a:ext>
              </a:extLst>
            </p:cNvPr>
            <p:cNvSpPr/>
            <p:nvPr/>
          </p:nvSpPr>
          <p:spPr>
            <a:xfrm>
              <a:off x="6462150" y="2848364"/>
              <a:ext cx="685976" cy="685681"/>
            </a:xfrm>
            <a:prstGeom prst="flowChartConnector">
              <a:avLst/>
            </a:prstGeom>
            <a:solidFill>
              <a:srgbClr val="DEFEF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6A638CC7-44C7-4A3D-B0AC-5798CABB1B09}"/>
                </a:ext>
              </a:extLst>
            </p:cNvPr>
            <p:cNvSpPr/>
            <p:nvPr/>
          </p:nvSpPr>
          <p:spPr>
            <a:xfrm>
              <a:off x="7041692" y="1955462"/>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a:extLst>
                <a:ext uri="{FF2B5EF4-FFF2-40B4-BE49-F238E27FC236}">
                  <a16:creationId xmlns:a16="http://schemas.microsoft.com/office/drawing/2014/main" id="{C6EAD12B-27B1-4CA9-A9E5-4BBF823F531D}"/>
                </a:ext>
              </a:extLst>
            </p:cNvPr>
            <p:cNvSpPr/>
            <p:nvPr/>
          </p:nvSpPr>
          <p:spPr>
            <a:xfrm>
              <a:off x="7586734" y="2848296"/>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a:extLst>
                <a:ext uri="{FF2B5EF4-FFF2-40B4-BE49-F238E27FC236}">
                  <a16:creationId xmlns:a16="http://schemas.microsoft.com/office/drawing/2014/main" id="{91DEAAB1-388F-436D-AEBB-D470D5A6D235}"/>
                </a:ext>
              </a:extLst>
            </p:cNvPr>
            <p:cNvSpPr/>
            <p:nvPr/>
          </p:nvSpPr>
          <p:spPr>
            <a:xfrm>
              <a:off x="7148126" y="3616400"/>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a:extLst>
                <a:ext uri="{FF2B5EF4-FFF2-40B4-BE49-F238E27FC236}">
                  <a16:creationId xmlns:a16="http://schemas.microsoft.com/office/drawing/2014/main" id="{6B695E8D-5BE0-4E4F-B942-8495CCCA2658}"/>
                </a:ext>
              </a:extLst>
            </p:cNvPr>
            <p:cNvSpPr/>
            <p:nvPr/>
          </p:nvSpPr>
          <p:spPr>
            <a:xfrm rot="16200000" flipH="1">
              <a:off x="4169496" y="1968329"/>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Connector 16">
              <a:extLst>
                <a:ext uri="{FF2B5EF4-FFF2-40B4-BE49-F238E27FC236}">
                  <a16:creationId xmlns:a16="http://schemas.microsoft.com/office/drawing/2014/main" id="{0AF70280-D9EC-4EEA-B0F8-61E550E4D12C}"/>
                </a:ext>
              </a:extLst>
            </p:cNvPr>
            <p:cNvSpPr/>
            <p:nvPr/>
          </p:nvSpPr>
          <p:spPr>
            <a:xfrm rot="16200000" flipH="1">
              <a:off x="3733010" y="2854480"/>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Connector 17">
              <a:extLst>
                <a:ext uri="{FF2B5EF4-FFF2-40B4-BE49-F238E27FC236}">
                  <a16:creationId xmlns:a16="http://schemas.microsoft.com/office/drawing/2014/main" id="{B7CD4E8D-E9D8-4A2C-92B4-17F59376B717}"/>
                </a:ext>
              </a:extLst>
            </p:cNvPr>
            <p:cNvSpPr/>
            <p:nvPr/>
          </p:nvSpPr>
          <p:spPr>
            <a:xfrm rot="16200000" flipH="1">
              <a:off x="4120423" y="3721637"/>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a:extLst>
                <a:ext uri="{FF2B5EF4-FFF2-40B4-BE49-F238E27FC236}">
                  <a16:creationId xmlns:a16="http://schemas.microsoft.com/office/drawing/2014/main" id="{85DF2631-B9C7-49A5-A730-4D1681DB4B07}"/>
                </a:ext>
              </a:extLst>
            </p:cNvPr>
            <p:cNvSpPr/>
            <p:nvPr/>
          </p:nvSpPr>
          <p:spPr>
            <a:xfrm rot="16200000" flipH="1">
              <a:off x="5020424" y="1736035"/>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a:extLst>
                <a:ext uri="{FF2B5EF4-FFF2-40B4-BE49-F238E27FC236}">
                  <a16:creationId xmlns:a16="http://schemas.microsoft.com/office/drawing/2014/main" id="{7EB1D231-4528-4325-B04C-DA919CBFB821}"/>
                </a:ext>
              </a:extLst>
            </p:cNvPr>
            <p:cNvSpPr/>
            <p:nvPr/>
          </p:nvSpPr>
          <p:spPr>
            <a:xfrm rot="16200000" flipH="1">
              <a:off x="5038382" y="4064626"/>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22787130-66A1-47A1-823E-19118F8267BD}"/>
                </a:ext>
              </a:extLst>
            </p:cNvPr>
            <p:cNvCxnSpPr>
              <a:stCxn id="11" idx="0"/>
              <a:endCxn id="19" idx="6"/>
            </p:cNvCxnSpPr>
            <p:nvPr/>
          </p:nvCxnSpPr>
          <p:spPr>
            <a:xfrm flipH="1" flipV="1">
              <a:off x="5363413" y="2421864"/>
              <a:ext cx="6245" cy="275497"/>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6564FB9-A7DD-469B-B808-762E69DBBADF}"/>
                </a:ext>
              </a:extLst>
            </p:cNvPr>
            <p:cNvCxnSpPr>
              <a:stCxn id="11" idx="1"/>
              <a:endCxn id="16" idx="5"/>
            </p:cNvCxnSpPr>
            <p:nvPr/>
          </p:nvCxnSpPr>
          <p:spPr>
            <a:xfrm flipH="1" flipV="1">
              <a:off x="4754909" y="2553699"/>
              <a:ext cx="252665" cy="293642"/>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243A8F2-5A11-468E-AA71-CDE2627DBD59}"/>
                </a:ext>
              </a:extLst>
            </p:cNvPr>
            <p:cNvCxnSpPr>
              <a:stCxn id="11" idx="2"/>
              <a:endCxn id="17" idx="4"/>
            </p:cNvCxnSpPr>
            <p:nvPr/>
          </p:nvCxnSpPr>
          <p:spPr>
            <a:xfrm flipH="1" flipV="1">
              <a:off x="4418839" y="3197321"/>
              <a:ext cx="438755" cy="12104"/>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44AD2C-67C4-49B6-88F1-B091C5461688}"/>
                </a:ext>
              </a:extLst>
            </p:cNvPr>
            <p:cNvCxnSpPr>
              <a:stCxn id="11" idx="4"/>
            </p:cNvCxnSpPr>
            <p:nvPr/>
          </p:nvCxnSpPr>
          <p:spPr>
            <a:xfrm flipH="1">
              <a:off x="5366324" y="3721489"/>
              <a:ext cx="3334" cy="362618"/>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FC06C75-ABC9-4ABB-8DB5-A8C6F3E90D9F}"/>
                </a:ext>
              </a:extLst>
            </p:cNvPr>
            <p:cNvCxnSpPr>
              <a:stCxn id="12" idx="7"/>
            </p:cNvCxnSpPr>
            <p:nvPr/>
          </p:nvCxnSpPr>
          <p:spPr>
            <a:xfrm flipV="1">
              <a:off x="7047667" y="2610840"/>
              <a:ext cx="184367" cy="33794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B2890B-D855-45F6-931C-FA887B2C827C}"/>
                </a:ext>
              </a:extLst>
            </p:cNvPr>
            <p:cNvCxnSpPr>
              <a:stCxn id="12" idx="6"/>
              <a:endCxn id="14" idx="2"/>
            </p:cNvCxnSpPr>
            <p:nvPr/>
          </p:nvCxnSpPr>
          <p:spPr>
            <a:xfrm flipV="1">
              <a:off x="7148126" y="3191137"/>
              <a:ext cx="438608" cy="68"/>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D64710E-F573-494A-AD75-AE28052C040A}"/>
                </a:ext>
              </a:extLst>
            </p:cNvPr>
            <p:cNvCxnSpPr>
              <a:stCxn id="12" idx="5"/>
              <a:endCxn id="15" idx="1"/>
            </p:cNvCxnSpPr>
            <p:nvPr/>
          </p:nvCxnSpPr>
          <p:spPr>
            <a:xfrm>
              <a:off x="7047667" y="3433629"/>
              <a:ext cx="200918" cy="283187"/>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D343068-59F2-4BD6-BE13-E33F5CB44894}"/>
                </a:ext>
              </a:extLst>
            </p:cNvPr>
            <p:cNvCxnSpPr>
              <a:stCxn id="11" idx="3"/>
              <a:endCxn id="18" idx="3"/>
            </p:cNvCxnSpPr>
            <p:nvPr/>
          </p:nvCxnSpPr>
          <p:spPr>
            <a:xfrm flipH="1">
              <a:off x="4705836" y="3571509"/>
              <a:ext cx="301738" cy="25044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BEA657E-8F37-421B-8EAA-E1CDB8164677}"/>
                </a:ext>
              </a:extLst>
            </p:cNvPr>
            <p:cNvCxnSpPr>
              <a:stCxn id="11" idx="6"/>
              <a:endCxn id="12" idx="2"/>
            </p:cNvCxnSpPr>
            <p:nvPr/>
          </p:nvCxnSpPr>
          <p:spPr>
            <a:xfrm flipV="1">
              <a:off x="5881722" y="3191205"/>
              <a:ext cx="580428" cy="1822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83ACB00-324E-4A69-B991-BFADE1D96BEF}"/>
                </a:ext>
              </a:extLst>
            </p:cNvPr>
            <p:cNvSpPr txBox="1"/>
            <p:nvPr/>
          </p:nvSpPr>
          <p:spPr>
            <a:xfrm>
              <a:off x="5006566" y="2851671"/>
              <a:ext cx="791248" cy="624147"/>
            </a:xfrm>
            <a:prstGeom prst="rect">
              <a:avLst/>
            </a:prstGeom>
            <a:noFill/>
          </p:spPr>
          <p:txBody>
            <a:bodyPr wrap="square" lIns="91440" tIns="45720" rIns="91440" bIns="45720" rtlCol="0" anchor="t">
              <a:spAutoFit/>
            </a:bodyPr>
            <a:lstStyle/>
            <a:p>
              <a:pPr algn="ctr"/>
              <a:r>
                <a:rPr lang="en-GB" sz="1600" b="1"/>
                <a:t>Flexibilidad del sistema eléctrico</a:t>
              </a:r>
              <a:endParaRPr lang="en-GB" sz="1600" b="1" dirty="0"/>
            </a:p>
          </p:txBody>
        </p:sp>
        <p:sp>
          <p:nvSpPr>
            <p:cNvPr id="31" name="TextBox 30">
              <a:extLst>
                <a:ext uri="{FF2B5EF4-FFF2-40B4-BE49-F238E27FC236}">
                  <a16:creationId xmlns:a16="http://schemas.microsoft.com/office/drawing/2014/main" id="{4D784DAE-BE4A-42B8-A3BC-6DF025EA9431}"/>
                </a:ext>
              </a:extLst>
            </p:cNvPr>
            <p:cNvSpPr txBox="1"/>
            <p:nvPr/>
          </p:nvSpPr>
          <p:spPr>
            <a:xfrm>
              <a:off x="6421225" y="2966659"/>
              <a:ext cx="791248" cy="416098"/>
            </a:xfrm>
            <a:prstGeom prst="rect">
              <a:avLst/>
            </a:prstGeom>
            <a:noFill/>
          </p:spPr>
          <p:txBody>
            <a:bodyPr wrap="square" rtlCol="0">
              <a:spAutoFit/>
            </a:bodyPr>
            <a:lstStyle/>
            <a:p>
              <a:pPr algn="ctr"/>
              <a:r>
                <a:rPr lang="en-GB" sz="1400" b="1" dirty="0"/>
                <a:t>Acoplamiento de sectores</a:t>
              </a:r>
            </a:p>
          </p:txBody>
        </p:sp>
        <p:sp>
          <p:nvSpPr>
            <p:cNvPr id="32" name="TextBox 31">
              <a:extLst>
                <a:ext uri="{FF2B5EF4-FFF2-40B4-BE49-F238E27FC236}">
                  <a16:creationId xmlns:a16="http://schemas.microsoft.com/office/drawing/2014/main" id="{880222EC-6C15-468A-9754-45A03A72114F}"/>
                </a:ext>
              </a:extLst>
            </p:cNvPr>
            <p:cNvSpPr txBox="1"/>
            <p:nvPr/>
          </p:nvSpPr>
          <p:spPr>
            <a:xfrm>
              <a:off x="4851926" y="4366359"/>
              <a:ext cx="1064131" cy="277399"/>
            </a:xfrm>
            <a:prstGeom prst="rect">
              <a:avLst/>
            </a:prstGeom>
            <a:noFill/>
          </p:spPr>
          <p:txBody>
            <a:bodyPr wrap="square" rtlCol="0">
              <a:spAutoFit/>
            </a:bodyPr>
            <a:lstStyle/>
            <a:p>
              <a:pPr algn="ctr"/>
              <a:r>
                <a:rPr lang="en-GB" sz="900" b="1" dirty="0"/>
                <a:t>Por el lado de la demanda</a:t>
              </a:r>
            </a:p>
            <a:p>
              <a:pPr algn="ctr"/>
              <a:r>
                <a:rPr lang="en-GB" sz="900" b="1" dirty="0"/>
                <a:t>Gestión</a:t>
              </a:r>
            </a:p>
          </p:txBody>
        </p:sp>
        <p:sp>
          <p:nvSpPr>
            <p:cNvPr id="33" name="TextBox 32">
              <a:extLst>
                <a:ext uri="{FF2B5EF4-FFF2-40B4-BE49-F238E27FC236}">
                  <a16:creationId xmlns:a16="http://schemas.microsoft.com/office/drawing/2014/main" id="{5B2939EB-BD75-436A-A82D-0F8AA609AB13}"/>
                </a:ext>
              </a:extLst>
            </p:cNvPr>
            <p:cNvSpPr txBox="1"/>
            <p:nvPr/>
          </p:nvSpPr>
          <p:spPr>
            <a:xfrm>
              <a:off x="4075998" y="4097243"/>
              <a:ext cx="791248" cy="196491"/>
            </a:xfrm>
            <a:prstGeom prst="rect">
              <a:avLst/>
            </a:prstGeom>
            <a:noFill/>
          </p:spPr>
          <p:txBody>
            <a:bodyPr wrap="square" rtlCol="0">
              <a:spAutoFit/>
            </a:bodyPr>
            <a:lstStyle/>
            <a:p>
              <a:pPr algn="ctr"/>
              <a:r>
                <a:rPr lang="en-GB" sz="1100" b="1" dirty="0"/>
                <a:t>Almacenamiento</a:t>
              </a:r>
            </a:p>
          </p:txBody>
        </p:sp>
        <p:sp>
          <p:nvSpPr>
            <p:cNvPr id="34" name="TextBox 33">
              <a:extLst>
                <a:ext uri="{FF2B5EF4-FFF2-40B4-BE49-F238E27FC236}">
                  <a16:creationId xmlns:a16="http://schemas.microsoft.com/office/drawing/2014/main" id="{A8E60EF6-EDD1-4493-9244-3BE0B4712994}"/>
                </a:ext>
              </a:extLst>
            </p:cNvPr>
            <p:cNvSpPr txBox="1"/>
            <p:nvPr/>
          </p:nvSpPr>
          <p:spPr>
            <a:xfrm>
              <a:off x="7095490" y="3934596"/>
              <a:ext cx="791248" cy="184932"/>
            </a:xfrm>
            <a:prstGeom prst="rect">
              <a:avLst/>
            </a:prstGeom>
            <a:noFill/>
          </p:spPr>
          <p:txBody>
            <a:bodyPr wrap="square" rtlCol="0">
              <a:spAutoFit/>
            </a:bodyPr>
            <a:lstStyle/>
            <a:p>
              <a:pPr algn="ctr"/>
              <a:r>
                <a:rPr lang="en-GB" sz="1000" b="1" dirty="0"/>
                <a:t>Vehículos eléctricos</a:t>
              </a:r>
            </a:p>
          </p:txBody>
        </p:sp>
        <p:sp>
          <p:nvSpPr>
            <p:cNvPr id="35" name="TextBox 34">
              <a:extLst>
                <a:ext uri="{FF2B5EF4-FFF2-40B4-BE49-F238E27FC236}">
                  <a16:creationId xmlns:a16="http://schemas.microsoft.com/office/drawing/2014/main" id="{1BD2EFCF-DF35-4A62-9234-495961DC9F06}"/>
                </a:ext>
              </a:extLst>
            </p:cNvPr>
            <p:cNvSpPr txBox="1"/>
            <p:nvPr/>
          </p:nvSpPr>
          <p:spPr>
            <a:xfrm>
              <a:off x="7558371" y="3248691"/>
              <a:ext cx="791248" cy="196491"/>
            </a:xfrm>
            <a:prstGeom prst="rect">
              <a:avLst/>
            </a:prstGeom>
            <a:noFill/>
          </p:spPr>
          <p:txBody>
            <a:bodyPr wrap="square" rtlCol="0">
              <a:spAutoFit/>
            </a:bodyPr>
            <a:lstStyle/>
            <a:p>
              <a:pPr algn="ctr"/>
              <a:r>
                <a:rPr lang="en-GB" sz="1100" b="1" dirty="0"/>
                <a:t>Gas</a:t>
              </a:r>
            </a:p>
          </p:txBody>
        </p:sp>
        <p:sp>
          <p:nvSpPr>
            <p:cNvPr id="36" name="TextBox 35">
              <a:extLst>
                <a:ext uri="{FF2B5EF4-FFF2-40B4-BE49-F238E27FC236}">
                  <a16:creationId xmlns:a16="http://schemas.microsoft.com/office/drawing/2014/main" id="{869E6C9A-278F-47F1-8F8E-74A208D65E75}"/>
                </a:ext>
              </a:extLst>
            </p:cNvPr>
            <p:cNvSpPr txBox="1"/>
            <p:nvPr/>
          </p:nvSpPr>
          <p:spPr>
            <a:xfrm>
              <a:off x="6989056" y="2368416"/>
              <a:ext cx="791248" cy="196491"/>
            </a:xfrm>
            <a:prstGeom prst="rect">
              <a:avLst/>
            </a:prstGeom>
            <a:noFill/>
          </p:spPr>
          <p:txBody>
            <a:bodyPr wrap="square" rtlCol="0">
              <a:spAutoFit/>
            </a:bodyPr>
            <a:lstStyle/>
            <a:p>
              <a:pPr algn="ctr"/>
              <a:r>
                <a:rPr lang="en-GB" sz="1100" b="1" dirty="0"/>
                <a:t>Calor</a:t>
              </a:r>
            </a:p>
          </p:txBody>
        </p:sp>
        <p:sp>
          <p:nvSpPr>
            <p:cNvPr id="37" name="TextBox 36">
              <a:extLst>
                <a:ext uri="{FF2B5EF4-FFF2-40B4-BE49-F238E27FC236}">
                  <a16:creationId xmlns:a16="http://schemas.microsoft.com/office/drawing/2014/main" id="{869F745D-B290-42EC-86C3-85E7A3F2049A}"/>
                </a:ext>
              </a:extLst>
            </p:cNvPr>
            <p:cNvSpPr txBox="1"/>
            <p:nvPr/>
          </p:nvSpPr>
          <p:spPr>
            <a:xfrm>
              <a:off x="3636430" y="3233530"/>
              <a:ext cx="876054" cy="190712"/>
            </a:xfrm>
            <a:prstGeom prst="rect">
              <a:avLst/>
            </a:prstGeom>
            <a:noFill/>
          </p:spPr>
          <p:txBody>
            <a:bodyPr wrap="square" rtlCol="0">
              <a:spAutoFit/>
            </a:bodyPr>
            <a:lstStyle/>
            <a:p>
              <a:pPr algn="ctr"/>
              <a:r>
                <a:rPr lang="en-GB" sz="1050" b="1" dirty="0"/>
                <a:t>Transmisión</a:t>
              </a:r>
            </a:p>
          </p:txBody>
        </p:sp>
        <p:sp>
          <p:nvSpPr>
            <p:cNvPr id="38" name="TextBox 37">
              <a:extLst>
                <a:ext uri="{FF2B5EF4-FFF2-40B4-BE49-F238E27FC236}">
                  <a16:creationId xmlns:a16="http://schemas.microsoft.com/office/drawing/2014/main" id="{1BE151B7-28FE-483E-8BC9-B19B1614F3E8}"/>
                </a:ext>
              </a:extLst>
            </p:cNvPr>
            <p:cNvSpPr txBox="1"/>
            <p:nvPr/>
          </p:nvSpPr>
          <p:spPr>
            <a:xfrm>
              <a:off x="4085488" y="2363082"/>
              <a:ext cx="876054" cy="190712"/>
            </a:xfrm>
            <a:prstGeom prst="rect">
              <a:avLst/>
            </a:prstGeom>
            <a:noFill/>
          </p:spPr>
          <p:txBody>
            <a:bodyPr wrap="square" rtlCol="0">
              <a:spAutoFit/>
            </a:bodyPr>
            <a:lstStyle/>
            <a:p>
              <a:pPr algn="ctr"/>
              <a:r>
                <a:rPr lang="en-GB" sz="1050" b="1" dirty="0"/>
                <a:t>Distribución</a:t>
              </a:r>
            </a:p>
          </p:txBody>
        </p:sp>
        <p:sp>
          <p:nvSpPr>
            <p:cNvPr id="39" name="TextBox 38">
              <a:extLst>
                <a:ext uri="{FF2B5EF4-FFF2-40B4-BE49-F238E27FC236}">
                  <a16:creationId xmlns:a16="http://schemas.microsoft.com/office/drawing/2014/main" id="{4322B39E-FF86-44A3-8C0E-C68F53593322}"/>
                </a:ext>
              </a:extLst>
            </p:cNvPr>
            <p:cNvSpPr txBox="1"/>
            <p:nvPr/>
          </p:nvSpPr>
          <p:spPr>
            <a:xfrm>
              <a:off x="4925385" y="2140738"/>
              <a:ext cx="876054" cy="190712"/>
            </a:xfrm>
            <a:prstGeom prst="rect">
              <a:avLst/>
            </a:prstGeom>
            <a:noFill/>
          </p:spPr>
          <p:txBody>
            <a:bodyPr wrap="square" rtlCol="0">
              <a:spAutoFit/>
            </a:bodyPr>
            <a:lstStyle/>
            <a:p>
              <a:pPr algn="ctr"/>
              <a:r>
                <a:rPr lang="en-GB" sz="1050" b="1" dirty="0"/>
                <a:t>Generación</a:t>
              </a:r>
            </a:p>
          </p:txBody>
        </p:sp>
        <p:pic>
          <p:nvPicPr>
            <p:cNvPr id="40" name="Picture 39">
              <a:extLst>
                <a:ext uri="{FF2B5EF4-FFF2-40B4-BE49-F238E27FC236}">
                  <a16:creationId xmlns:a16="http://schemas.microsoft.com/office/drawing/2014/main" id="{E59B4062-F03A-4F63-8E76-50E519CE1607}"/>
                </a:ext>
              </a:extLst>
            </p:cNvPr>
            <p:cNvPicPr>
              <a:picLocks noChangeAspect="1"/>
            </p:cNvPicPr>
            <p:nvPr/>
          </p:nvPicPr>
          <p:blipFill rotWithShape="1">
            <a:blip r:embed="rId6">
              <a:extLst>
                <a:ext uri="{28A0092B-C50C-407E-A947-70E740481C1C}">
                  <a14:useLocalDpi xmlns:a14="http://schemas.microsoft.com/office/drawing/2010/main" val="0"/>
                </a:ext>
              </a:extLst>
            </a:blip>
            <a:srcRect l="-2025" t="-13226" r="2025" b="13226"/>
            <a:stretch/>
          </p:blipFill>
          <p:spPr>
            <a:xfrm>
              <a:off x="4302777" y="2022605"/>
              <a:ext cx="419115" cy="348414"/>
            </a:xfrm>
            <a:prstGeom prst="rect">
              <a:avLst/>
            </a:prstGeom>
          </p:spPr>
        </p:pic>
        <p:pic>
          <p:nvPicPr>
            <p:cNvPr id="41" name="Picture 40">
              <a:extLst>
                <a:ext uri="{FF2B5EF4-FFF2-40B4-BE49-F238E27FC236}">
                  <a16:creationId xmlns:a16="http://schemas.microsoft.com/office/drawing/2014/main" id="{58188C91-E5A3-4BA3-A084-ABF83E508081}"/>
                </a:ext>
              </a:extLst>
            </p:cNvPr>
            <p:cNvPicPr>
              <a:picLocks noChangeAspect="1"/>
            </p:cNvPicPr>
            <p:nvPr/>
          </p:nvPicPr>
          <p:blipFill rotWithShape="1">
            <a:blip r:embed="rId7">
              <a:extLst>
                <a:ext uri="{28A0092B-C50C-407E-A947-70E740481C1C}">
                  <a14:useLocalDpi xmlns:a14="http://schemas.microsoft.com/office/drawing/2010/main" val="0"/>
                </a:ext>
              </a:extLst>
            </a:blip>
            <a:srcRect l="7690" t="4977" r="7155" b="24089"/>
            <a:stretch/>
          </p:blipFill>
          <p:spPr>
            <a:xfrm>
              <a:off x="7176275" y="2040898"/>
              <a:ext cx="404023" cy="336545"/>
            </a:xfrm>
            <a:prstGeom prst="rect">
              <a:avLst/>
            </a:prstGeom>
          </p:spPr>
        </p:pic>
        <p:pic>
          <p:nvPicPr>
            <p:cNvPr id="42" name="Picture 41">
              <a:extLst>
                <a:ext uri="{FF2B5EF4-FFF2-40B4-BE49-F238E27FC236}">
                  <a16:creationId xmlns:a16="http://schemas.microsoft.com/office/drawing/2014/main" id="{E077C372-CE53-459E-8FF5-EB7A5C9AE483}"/>
                </a:ext>
              </a:extLst>
            </p:cNvPr>
            <p:cNvPicPr>
              <a:picLocks noChangeAspect="1"/>
            </p:cNvPicPr>
            <p:nvPr/>
          </p:nvPicPr>
          <p:blipFill rotWithShape="1">
            <a:blip r:embed="rId8">
              <a:extLst>
                <a:ext uri="{28A0092B-C50C-407E-A947-70E740481C1C}">
                  <a14:useLocalDpi xmlns:a14="http://schemas.microsoft.com/office/drawing/2010/main" val="0"/>
                </a:ext>
              </a:extLst>
            </a:blip>
            <a:srcRect l="3556" t="-14400" r="-3556" b="14400"/>
            <a:stretch/>
          </p:blipFill>
          <p:spPr>
            <a:xfrm>
              <a:off x="5187782" y="1755238"/>
              <a:ext cx="432003" cy="400448"/>
            </a:xfrm>
            <a:prstGeom prst="rect">
              <a:avLst/>
            </a:prstGeom>
          </p:spPr>
        </p:pic>
        <p:pic>
          <p:nvPicPr>
            <p:cNvPr id="43" name="Picture 42">
              <a:extLst>
                <a:ext uri="{FF2B5EF4-FFF2-40B4-BE49-F238E27FC236}">
                  <a16:creationId xmlns:a16="http://schemas.microsoft.com/office/drawing/2014/main" id="{72252467-B8E5-421E-B62D-15581E9D3095}"/>
                </a:ext>
              </a:extLst>
            </p:cNvPr>
            <p:cNvPicPr>
              <a:picLocks noChangeAspect="1"/>
            </p:cNvPicPr>
            <p:nvPr/>
          </p:nvPicPr>
          <p:blipFill rotWithShape="1">
            <a:blip r:embed="rId9">
              <a:extLst>
                <a:ext uri="{28A0092B-C50C-407E-A947-70E740481C1C}">
                  <a14:useLocalDpi xmlns:a14="http://schemas.microsoft.com/office/drawing/2010/main" val="0"/>
                </a:ext>
              </a:extLst>
            </a:blip>
            <a:srcRect b="13066"/>
            <a:stretch/>
          </p:blipFill>
          <p:spPr>
            <a:xfrm>
              <a:off x="3875322" y="2899141"/>
              <a:ext cx="396813" cy="344963"/>
            </a:xfrm>
            <a:prstGeom prst="rect">
              <a:avLst/>
            </a:prstGeom>
          </p:spPr>
        </p:pic>
        <p:pic>
          <p:nvPicPr>
            <p:cNvPr id="44" name="Picture 43">
              <a:extLst>
                <a:ext uri="{FF2B5EF4-FFF2-40B4-BE49-F238E27FC236}">
                  <a16:creationId xmlns:a16="http://schemas.microsoft.com/office/drawing/2014/main" id="{1442ED87-F5C4-4386-9933-7327B604ED28}"/>
                </a:ext>
              </a:extLst>
            </p:cNvPr>
            <p:cNvPicPr>
              <a:picLocks noChangeAspect="1"/>
            </p:cNvPicPr>
            <p:nvPr/>
          </p:nvPicPr>
          <p:blipFill rotWithShape="1">
            <a:blip r:embed="rId10">
              <a:extLst>
                <a:ext uri="{28A0092B-C50C-407E-A947-70E740481C1C}">
                  <a14:useLocalDpi xmlns:a14="http://schemas.microsoft.com/office/drawing/2010/main" val="0"/>
                </a:ext>
              </a:extLst>
            </a:blip>
            <a:srcRect b="20533"/>
            <a:stretch/>
          </p:blipFill>
          <p:spPr>
            <a:xfrm>
              <a:off x="4259834" y="3787267"/>
              <a:ext cx="444238" cy="353022"/>
            </a:xfrm>
            <a:prstGeom prst="rect">
              <a:avLst/>
            </a:prstGeom>
          </p:spPr>
        </p:pic>
        <p:pic>
          <p:nvPicPr>
            <p:cNvPr id="45" name="Picture 44">
              <a:extLst>
                <a:ext uri="{FF2B5EF4-FFF2-40B4-BE49-F238E27FC236}">
                  <a16:creationId xmlns:a16="http://schemas.microsoft.com/office/drawing/2014/main" id="{896701B7-73CA-419B-947B-D143E0127FAE}"/>
                </a:ext>
              </a:extLst>
            </p:cNvPr>
            <p:cNvPicPr>
              <a:picLocks noChangeAspect="1"/>
            </p:cNvPicPr>
            <p:nvPr/>
          </p:nvPicPr>
          <p:blipFill rotWithShape="1">
            <a:blip r:embed="rId11">
              <a:extLst>
                <a:ext uri="{28A0092B-C50C-407E-A947-70E740481C1C}">
                  <a14:useLocalDpi xmlns:a14="http://schemas.microsoft.com/office/drawing/2010/main" val="0"/>
                </a:ext>
              </a:extLst>
            </a:blip>
            <a:srcRect b="20356"/>
            <a:stretch/>
          </p:blipFill>
          <p:spPr>
            <a:xfrm>
              <a:off x="5130476" y="4093250"/>
              <a:ext cx="489309" cy="314216"/>
            </a:xfrm>
            <a:prstGeom prst="rect">
              <a:avLst/>
            </a:prstGeom>
          </p:spPr>
        </p:pic>
        <p:pic>
          <p:nvPicPr>
            <p:cNvPr id="46" name="Picture 45">
              <a:extLst>
                <a:ext uri="{FF2B5EF4-FFF2-40B4-BE49-F238E27FC236}">
                  <a16:creationId xmlns:a16="http://schemas.microsoft.com/office/drawing/2014/main" id="{63D16C96-FB5A-4522-8A25-5353D1D9C3DA}"/>
                </a:ext>
              </a:extLst>
            </p:cNvPr>
            <p:cNvPicPr>
              <a:picLocks noChangeAspect="1"/>
            </p:cNvPicPr>
            <p:nvPr/>
          </p:nvPicPr>
          <p:blipFill rotWithShape="1">
            <a:blip r:embed="rId12">
              <a:extLst>
                <a:ext uri="{28A0092B-C50C-407E-A947-70E740481C1C}">
                  <a14:useLocalDpi xmlns:a14="http://schemas.microsoft.com/office/drawing/2010/main" val="0"/>
                </a:ext>
              </a:extLst>
            </a:blip>
            <a:srcRect b="20356"/>
            <a:stretch/>
          </p:blipFill>
          <p:spPr>
            <a:xfrm>
              <a:off x="7252744" y="3608565"/>
              <a:ext cx="476739" cy="379696"/>
            </a:xfrm>
            <a:prstGeom prst="rect">
              <a:avLst/>
            </a:prstGeom>
          </p:spPr>
        </p:pic>
        <p:sp>
          <p:nvSpPr>
            <p:cNvPr id="47" name="TextBox 46">
              <a:extLst>
                <a:ext uri="{FF2B5EF4-FFF2-40B4-BE49-F238E27FC236}">
                  <a16:creationId xmlns:a16="http://schemas.microsoft.com/office/drawing/2014/main" id="{49A88D7D-A45B-4347-9329-B1139C73BCD6}"/>
                </a:ext>
              </a:extLst>
            </p:cNvPr>
            <p:cNvSpPr txBox="1"/>
            <p:nvPr/>
          </p:nvSpPr>
          <p:spPr>
            <a:xfrm>
              <a:off x="7779720" y="2922216"/>
              <a:ext cx="491244" cy="346748"/>
            </a:xfrm>
            <a:prstGeom prst="rect">
              <a:avLst/>
            </a:prstGeom>
            <a:noFill/>
          </p:spPr>
          <p:txBody>
            <a:bodyPr wrap="square" rtlCol="0">
              <a:spAutoFit/>
            </a:bodyPr>
            <a:lstStyle/>
            <a:p>
              <a:r>
                <a:rPr lang="en-GB" sz="2400" b="1" dirty="0"/>
                <a:t>H</a:t>
              </a:r>
              <a:r>
                <a:rPr lang="en-GB" sz="2400" b="1" baseline="-25000" dirty="0"/>
                <a:t>2</a:t>
              </a:r>
            </a:p>
          </p:txBody>
        </p:sp>
      </p:grpSp>
      <p:sp>
        <p:nvSpPr>
          <p:cNvPr id="48" name="TextBox 47">
            <a:extLst>
              <a:ext uri="{FF2B5EF4-FFF2-40B4-BE49-F238E27FC236}">
                <a16:creationId xmlns:a16="http://schemas.microsoft.com/office/drawing/2014/main" id="{EBBA698C-A4B5-4A45-A331-924AE64DAAE7}"/>
              </a:ext>
            </a:extLst>
          </p:cNvPr>
          <p:cNvSpPr txBox="1"/>
          <p:nvPr/>
        </p:nvSpPr>
        <p:spPr>
          <a:xfrm>
            <a:off x="5755876" y="5994602"/>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2019b</a:t>
            </a:r>
          </a:p>
        </p:txBody>
      </p:sp>
      <p:sp>
        <p:nvSpPr>
          <p:cNvPr id="49" name="Oval 48">
            <a:extLst>
              <a:ext uri="{FF2B5EF4-FFF2-40B4-BE49-F238E27FC236}">
                <a16:creationId xmlns:a16="http://schemas.microsoft.com/office/drawing/2014/main" id="{05EA1A47-ADB4-444E-AC80-B67C749A5105}"/>
              </a:ext>
            </a:extLst>
          </p:cNvPr>
          <p:cNvSpPr/>
          <p:nvPr/>
        </p:nvSpPr>
        <p:spPr>
          <a:xfrm>
            <a:off x="9551164" y="9378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1.mp3" descr="Track2_Lecture13_Slide11.mp3">
            <a:hlinkClick r:id="" action="ppaction://media"/>
            <a:extLst>
              <a:ext uri="{FF2B5EF4-FFF2-40B4-BE49-F238E27FC236}">
                <a16:creationId xmlns:a16="http://schemas.microsoft.com/office/drawing/2014/main" id="{A8503639-E08B-F947-9586-37B4359AB60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622529" y="1007499"/>
            <a:ext cx="812800" cy="812800"/>
          </a:xfrm>
          <a:prstGeom prst="rect">
            <a:avLst/>
          </a:prstGeom>
        </p:spPr>
      </p:pic>
    </p:spTree>
    <p:extLst>
      <p:ext uri="{BB962C8B-B14F-4D97-AF65-F5344CB8AC3E}">
        <p14:creationId xmlns:p14="http://schemas.microsoft.com/office/powerpoint/2010/main" val="3811373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07333" y="1002400"/>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13.2.4 Planificación de la flexibilidad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662362" y="-490928"/>
            <a:ext cx="10205506" cy="13792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Flexibilidad del sistema eléctrico</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642" y="1805634"/>
            <a:ext cx="8654245" cy="4088156"/>
          </a:xfrm>
          <a:prstGeom prst="rect">
            <a:avLst/>
          </a:prstGeom>
        </p:spPr>
      </p:pic>
      <p:sp>
        <p:nvSpPr>
          <p:cNvPr id="11" name="TextBox 10">
            <a:extLst>
              <a:ext uri="{FF2B5EF4-FFF2-40B4-BE49-F238E27FC236}">
                <a16:creationId xmlns:a16="http://schemas.microsoft.com/office/drawing/2014/main" id="{EBBA698C-A4B5-4A45-A331-924AE64DAAE7}"/>
              </a:ext>
            </a:extLst>
          </p:cNvPr>
          <p:cNvSpPr txBox="1"/>
          <p:nvPr/>
        </p:nvSpPr>
        <p:spPr>
          <a:xfrm>
            <a:off x="1836642" y="5983480"/>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2019c</a:t>
            </a:r>
          </a:p>
        </p:txBody>
      </p:sp>
      <p:sp>
        <p:nvSpPr>
          <p:cNvPr id="10" name="Oval 9">
            <a:extLst>
              <a:ext uri="{FF2B5EF4-FFF2-40B4-BE49-F238E27FC236}">
                <a16:creationId xmlns:a16="http://schemas.microsoft.com/office/drawing/2014/main" id="{592369B6-86F2-6E46-8922-932B04FBBC53}"/>
              </a:ext>
            </a:extLst>
          </p:cNvPr>
          <p:cNvSpPr/>
          <p:nvPr/>
        </p:nvSpPr>
        <p:spPr>
          <a:xfrm>
            <a:off x="9535357" y="8341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3_Slide12.mp3" descr="Track2_Lecture13_Slide12.mp3">
            <a:hlinkClick r:id="" action="ppaction://media"/>
            <a:extLst>
              <a:ext uri="{FF2B5EF4-FFF2-40B4-BE49-F238E27FC236}">
                <a16:creationId xmlns:a16="http://schemas.microsoft.com/office/drawing/2014/main" id="{4CCE5D52-AF0B-CF48-9B86-48C62CE3BA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56119" y="908677"/>
            <a:ext cx="812800" cy="812800"/>
          </a:xfrm>
          <a:prstGeom prst="rect">
            <a:avLst/>
          </a:prstGeom>
        </p:spPr>
      </p:pic>
    </p:spTree>
    <p:extLst>
      <p:ext uri="{BB962C8B-B14F-4D97-AF65-F5344CB8AC3E}">
        <p14:creationId xmlns:p14="http://schemas.microsoft.com/office/powerpoint/2010/main" val="21189192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9162"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33333" y="927965"/>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13.2.5 Evaluación de la flexibilidad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365388" y="-428651"/>
            <a:ext cx="1126181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Flexibilidad del sistema eléctrico</a:t>
            </a:r>
          </a:p>
        </p:txBody>
      </p:sp>
      <p:grpSp>
        <p:nvGrpSpPr>
          <p:cNvPr id="7" name="Group 6">
            <a:extLst>
              <a:ext uri="{FF2B5EF4-FFF2-40B4-BE49-F238E27FC236}">
                <a16:creationId xmlns:a16="http://schemas.microsoft.com/office/drawing/2014/main" id="{3EB8BC62-4E8E-49FF-9C74-0DB61D66B3D3}"/>
              </a:ext>
            </a:extLst>
          </p:cNvPr>
          <p:cNvGrpSpPr/>
          <p:nvPr/>
        </p:nvGrpSpPr>
        <p:grpSpPr>
          <a:xfrm>
            <a:off x="963624" y="1369074"/>
            <a:ext cx="9879057" cy="4774516"/>
            <a:chOff x="393685" y="97621"/>
            <a:chExt cx="11448184" cy="7447819"/>
          </a:xfrm>
        </p:grpSpPr>
        <p:grpSp>
          <p:nvGrpSpPr>
            <p:cNvPr id="10" name="Group 9">
              <a:extLst>
                <a:ext uri="{FF2B5EF4-FFF2-40B4-BE49-F238E27FC236}">
                  <a16:creationId xmlns:a16="http://schemas.microsoft.com/office/drawing/2014/main" id="{DA91A86C-8A36-404E-988C-1C52A8DCD3BF}"/>
                </a:ext>
              </a:extLst>
            </p:cNvPr>
            <p:cNvGrpSpPr/>
            <p:nvPr/>
          </p:nvGrpSpPr>
          <p:grpSpPr>
            <a:xfrm>
              <a:off x="393685" y="4801641"/>
              <a:ext cx="11313110" cy="2743799"/>
              <a:chOff x="393685" y="4801641"/>
              <a:chExt cx="11313110" cy="2743799"/>
            </a:xfrm>
          </p:grpSpPr>
          <p:sp>
            <p:nvSpPr>
              <p:cNvPr id="22" name="Rectangle 21">
                <a:extLst>
                  <a:ext uri="{FF2B5EF4-FFF2-40B4-BE49-F238E27FC236}">
                    <a16:creationId xmlns:a16="http://schemas.microsoft.com/office/drawing/2014/main" id="{E897C4A9-1182-4004-A6AC-AE3830B63A38}"/>
                  </a:ext>
                </a:extLst>
              </p:cNvPr>
              <p:cNvSpPr/>
              <p:nvPr/>
            </p:nvSpPr>
            <p:spPr>
              <a:xfrm>
                <a:off x="393685" y="4828941"/>
                <a:ext cx="11313110" cy="2716499"/>
              </a:xfrm>
              <a:prstGeom prst="rect">
                <a:avLst/>
              </a:prstGeom>
              <a:solidFill>
                <a:srgbClr val="DCF8F5"/>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B9D709D-63E5-4723-9A4B-5164F9D02FA8}"/>
                  </a:ext>
                </a:extLst>
              </p:cNvPr>
              <p:cNvSpPr txBox="1"/>
              <p:nvPr/>
            </p:nvSpPr>
            <p:spPr>
              <a:xfrm>
                <a:off x="482826" y="4841620"/>
                <a:ext cx="3098306" cy="4080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Paso 3: Evaluar la flexibilidad futura</a:t>
                </a:r>
              </a:p>
            </p:txBody>
          </p:sp>
          <p:sp>
            <p:nvSpPr>
              <p:cNvPr id="24" name="TextBox 23">
                <a:extLst>
                  <a:ext uri="{FF2B5EF4-FFF2-40B4-BE49-F238E27FC236}">
                    <a16:creationId xmlns:a16="http://schemas.microsoft.com/office/drawing/2014/main" id="{5A11414C-A092-471F-B472-A85F5F163343}"/>
                  </a:ext>
                </a:extLst>
              </p:cNvPr>
              <p:cNvSpPr txBox="1"/>
              <p:nvPr/>
            </p:nvSpPr>
            <p:spPr>
              <a:xfrm>
                <a:off x="482826" y="5220342"/>
                <a:ext cx="3554791" cy="1464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 Optimizar el VRE mediante la optimización geoespacial</a:t>
                </a:r>
              </a:p>
              <a:p>
                <a:pPr marL="233363"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Optimizar la combinación de capacidades de VRE</a:t>
                </a:r>
              </a:p>
              <a:p>
                <a:pPr marL="233363"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Estimar la producción de VRE en función de la ubicación y los objetivos políticos</a:t>
                </a:r>
              </a:p>
              <a:p>
                <a:pPr marL="233363"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Estimación de la carga neta futura</a:t>
                </a:r>
              </a:p>
            </p:txBody>
          </p:sp>
          <p:sp>
            <p:nvSpPr>
              <p:cNvPr id="25" name="TextBox 24">
                <a:extLst>
                  <a:ext uri="{FF2B5EF4-FFF2-40B4-BE49-F238E27FC236}">
                    <a16:creationId xmlns:a16="http://schemas.microsoft.com/office/drawing/2014/main" id="{534DD4A5-13C2-42BC-83C7-CF112B9160E0}"/>
                  </a:ext>
                </a:extLst>
              </p:cNvPr>
              <p:cNvSpPr txBox="1"/>
              <p:nvPr/>
            </p:nvSpPr>
            <p:spPr>
              <a:xfrm>
                <a:off x="4352177" y="4801641"/>
                <a:ext cx="3978155" cy="2256489"/>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 Ampliación de la capacidad al menor coste para identificar los activos futuros</a:t>
                </a: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Estudiar la carga neta para evaluar las necesidades de la bicicleta</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Optimizar la combinación de capacidad no VRE en función de las tecnologías futuras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Identificar activos de flexibilidad adicionales (por ejemplo</a:t>
                </a:r>
                <a:r>
                  <a:rPr lang="en-US" sz="1100" dirty="0">
                    <a:latin typeface="Calibri" panose="020F0502020204030204"/>
                  </a:rPr>
                  <a:t>, </a:t>
                </a:r>
                <a:r>
                  <a:rPr kumimoji="0" lang="en-US" sz="1100" b="0" i="0" u="none" strike="noStrike" kern="1200" cap="none" spc="0" normalizeH="0" baseline="0" noProof="0" dirty="0">
                    <a:ln>
                      <a:noFill/>
                    </a:ln>
                    <a:effectLst/>
                    <a:uLnTx/>
                    <a:uFillTx/>
                    <a:latin typeface="Calibri" panose="020F0502020204030204"/>
                    <a:ea typeface="+mn-ea"/>
                    <a:cs typeface="+mn-cs"/>
                  </a:rPr>
                  <a:t>almacenamiento, DSM)</a:t>
                </a:r>
                <a:endParaRPr lang="en-US" sz="1100" b="0" i="0" u="none" strike="noStrike" kern="1200" cap="none" spc="0" normalizeH="0" baseline="0" noProof="0" dirty="0">
                  <a:ln>
                    <a:noFill/>
                  </a:ln>
                  <a:effectLst/>
                  <a:uLnTx/>
                  <a:uFillTx/>
                  <a:latin typeface="Calibri" panose="020F0502020204030204"/>
                  <a:cs typeface="Calibri"/>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Evaluar los beneficios del acoplamiento de sectores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p:txBody>
          </p:sp>
          <p:sp>
            <p:nvSpPr>
              <p:cNvPr id="26" name="TextBox 25">
                <a:extLst>
                  <a:ext uri="{FF2B5EF4-FFF2-40B4-BE49-F238E27FC236}">
                    <a16:creationId xmlns:a16="http://schemas.microsoft.com/office/drawing/2014/main" id="{87F6E91E-0831-40A9-877F-84F2D8405C38}"/>
                  </a:ext>
                </a:extLst>
              </p:cNvPr>
              <p:cNvSpPr txBox="1"/>
              <p:nvPr/>
            </p:nvSpPr>
            <p:spPr>
              <a:xfrm>
                <a:off x="8517048" y="4869984"/>
                <a:ext cx="3048228" cy="936202"/>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 Repita el paso 1</a:t>
                </a: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Evaluar la operatividad de los planes a largo plazo identificados </a:t>
                </a:r>
                <a:r>
                  <a:rPr lang="en-US" sz="1100" dirty="0">
                    <a:latin typeface="Calibri" panose="020F0502020204030204"/>
                  </a:rPr>
                  <a:t>en </a:t>
                </a:r>
                <a:r>
                  <a:rPr kumimoji="0" lang="en-US" sz="1100" b="0" i="0" u="none" strike="noStrike" kern="1200" cap="none" spc="0" normalizeH="0" baseline="0" noProof="0" dirty="0">
                    <a:ln>
                      <a:noFill/>
                    </a:ln>
                    <a:effectLst/>
                    <a:uLnTx/>
                    <a:uFillTx/>
                    <a:latin typeface="Calibri" panose="020F0502020204030204"/>
                    <a:ea typeface="+mn-ea"/>
                    <a:cs typeface="+mn-cs"/>
                  </a:rPr>
                  <a:t>los pasos anteriores</a:t>
                </a:r>
                <a:endParaRPr lang="en-US" sz="1100" b="0" i="0" u="none" strike="noStrike" kern="1200" cap="none" spc="0" normalizeH="0" baseline="0" noProof="0" dirty="0">
                  <a:ln>
                    <a:noFill/>
                  </a:ln>
                  <a:effectLst/>
                  <a:uLnTx/>
                  <a:uFillTx/>
                  <a:latin typeface="Calibri" panose="020F0502020204030204"/>
                  <a:cs typeface="Calibri"/>
                </a:endParaRPr>
              </a:p>
            </p:txBody>
          </p:sp>
        </p:grpSp>
        <p:grpSp>
          <p:nvGrpSpPr>
            <p:cNvPr id="11" name="Group 10">
              <a:extLst>
                <a:ext uri="{FF2B5EF4-FFF2-40B4-BE49-F238E27FC236}">
                  <a16:creationId xmlns:a16="http://schemas.microsoft.com/office/drawing/2014/main" id="{8CC9CEDD-971A-4D39-A7A2-53E0BD163EF9}"/>
                </a:ext>
              </a:extLst>
            </p:cNvPr>
            <p:cNvGrpSpPr/>
            <p:nvPr/>
          </p:nvGrpSpPr>
          <p:grpSpPr>
            <a:xfrm>
              <a:off x="438884" y="97624"/>
              <a:ext cx="4642142" cy="4328144"/>
              <a:chOff x="438884" y="97624"/>
              <a:chExt cx="4642142" cy="4328144"/>
            </a:xfrm>
          </p:grpSpPr>
          <p:sp>
            <p:nvSpPr>
              <p:cNvPr id="19" name="Rectangle 18">
                <a:extLst>
                  <a:ext uri="{FF2B5EF4-FFF2-40B4-BE49-F238E27FC236}">
                    <a16:creationId xmlns:a16="http://schemas.microsoft.com/office/drawing/2014/main" id="{C0655E36-344C-4F7A-A50F-814399D58459}"/>
                  </a:ext>
                </a:extLst>
              </p:cNvPr>
              <p:cNvSpPr/>
              <p:nvPr/>
            </p:nvSpPr>
            <p:spPr>
              <a:xfrm>
                <a:off x="439444" y="97624"/>
                <a:ext cx="4437784" cy="4328144"/>
              </a:xfrm>
              <a:prstGeom prst="rect">
                <a:avLst/>
              </a:prstGeom>
              <a:solidFill>
                <a:srgbClr val="DCF8F5"/>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CFAB616-44CE-4929-8896-006A5986FFC9}"/>
                  </a:ext>
                </a:extLst>
              </p:cNvPr>
              <p:cNvSpPr txBox="1"/>
              <p:nvPr/>
            </p:nvSpPr>
            <p:spPr>
              <a:xfrm>
                <a:off x="439444" y="105151"/>
                <a:ext cx="2356998" cy="4080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Paso 1: Evaluar la flexibilidad actual</a:t>
                </a:r>
              </a:p>
            </p:txBody>
          </p:sp>
          <p:sp>
            <p:nvSpPr>
              <p:cNvPr id="21" name="TextBox 20">
                <a:extLst>
                  <a:ext uri="{FF2B5EF4-FFF2-40B4-BE49-F238E27FC236}">
                    <a16:creationId xmlns:a16="http://schemas.microsoft.com/office/drawing/2014/main" id="{EE6D7F8D-D1F8-4EF1-BC31-087028129918}"/>
                  </a:ext>
                </a:extLst>
              </p:cNvPr>
              <p:cNvSpPr txBox="1"/>
              <p:nvPr/>
            </p:nvSpPr>
            <p:spPr>
              <a:xfrm>
                <a:off x="438884" y="452908"/>
                <a:ext cx="4642142" cy="3972860"/>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Calibri" panose="020F0502020204030204"/>
                    <a:ea typeface="+mn-ea"/>
                    <a:cs typeface="+mn-cs"/>
                  </a:rPr>
                  <a:t>1. </a:t>
                </a:r>
                <a:r>
                  <a:rPr lang="en-US" sz="1100" b="1" dirty="0">
                    <a:latin typeface="Calibri" panose="020F0502020204030204"/>
                  </a:rPr>
                  <a:t>Modelización de </a:t>
                </a:r>
                <a:r>
                  <a:rPr kumimoji="0" lang="en-US" sz="1100" b="1" i="0" u="none" strike="noStrike" kern="1200" cap="none" spc="0" normalizeH="0" baseline="0" noProof="0" dirty="0">
                    <a:ln>
                      <a:noFill/>
                    </a:ln>
                    <a:effectLst/>
                    <a:uLnTx/>
                    <a:uFillTx/>
                    <a:latin typeface="Calibri" panose="020F0502020204030204"/>
                    <a:ea typeface="+mn-ea"/>
                    <a:cs typeface="+mn-cs"/>
                  </a:rPr>
                  <a:t>los costes de producción</a:t>
                </a:r>
              </a:p>
              <a:p>
                <a:pPr marL="233045" marR="0" lvl="0"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Evaluar los niveles actuales de restricción y pérdida de carga</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Evaluar los incidentes de </a:t>
                </a:r>
                <a:r>
                  <a:rPr lang="en-US" sz="1100" dirty="0">
                    <a:latin typeface="Calibri" panose="020F0502020204030204"/>
                  </a:rPr>
                  <a:t>sobregeneración </a:t>
                </a:r>
                <a:r>
                  <a:rPr kumimoji="0" lang="en-US" sz="1100" b="0" i="0" u="none" strike="noStrike" kern="1200" cap="none" spc="0" normalizeH="0" baseline="0" noProof="0" dirty="0">
                    <a:ln>
                      <a:noFill/>
                    </a:ln>
                    <a:effectLst/>
                    <a:uLnTx/>
                    <a:uFillTx/>
                    <a:latin typeface="Calibri" panose="020F0502020204030204"/>
                    <a:ea typeface="+mn-ea"/>
                    <a:cs typeface="+mn-cs"/>
                  </a:rPr>
                  <a:t>y la fluctuación del precio</a:t>
                </a:r>
                <a:endParaRPr lang="en-US" sz="1100" b="0" i="0" u="none" strike="noStrike" kern="1200" cap="none" spc="0" normalizeH="0" baseline="0" noProof="0" dirty="0">
                  <a:ln>
                    <a:noFill/>
                  </a:ln>
                  <a:effectLst/>
                  <a:uLnTx/>
                  <a:uFillTx/>
                  <a:latin typeface="Calibri" panose="020F0502020204030204"/>
                  <a:cs typeface="Calibri"/>
                </a:endParaRPr>
              </a:p>
              <a:p>
                <a:pPr marL="233045" marR="0" lvl="0"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Evaluar los ciclos de las unidades (rampa de arranque e incidentes de generación mínima)</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Evaluar si las reservas de explotación son adecuadas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 Estudios de redes</a:t>
                </a: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Evaluar si el sistema puede regular eficazmente la frecuencia y los voltajes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Evaluar si el sistema puede recuperarse de eventos inesperados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Evaluar si el sistema tiene suficiente inercia</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Evaluar si los elementos de transmisión se sobrecargan</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p:txBody>
          </p:sp>
        </p:grpSp>
        <p:grpSp>
          <p:nvGrpSpPr>
            <p:cNvPr id="12" name="Group 11">
              <a:extLst>
                <a:ext uri="{FF2B5EF4-FFF2-40B4-BE49-F238E27FC236}">
                  <a16:creationId xmlns:a16="http://schemas.microsoft.com/office/drawing/2014/main" id="{8282B5BA-42BB-40C1-9418-868FAE4C5549}"/>
                </a:ext>
              </a:extLst>
            </p:cNvPr>
            <p:cNvGrpSpPr/>
            <p:nvPr/>
          </p:nvGrpSpPr>
          <p:grpSpPr>
            <a:xfrm>
              <a:off x="7700461" y="97621"/>
              <a:ext cx="4141408" cy="4244005"/>
              <a:chOff x="7699898" y="97621"/>
              <a:chExt cx="4141408" cy="4244005"/>
            </a:xfrm>
          </p:grpSpPr>
          <p:sp>
            <p:nvSpPr>
              <p:cNvPr id="16" name="Rectangle 15">
                <a:extLst>
                  <a:ext uri="{FF2B5EF4-FFF2-40B4-BE49-F238E27FC236}">
                    <a16:creationId xmlns:a16="http://schemas.microsoft.com/office/drawing/2014/main" id="{378A60CB-22AA-4DAE-BFFF-0075CEB82D74}"/>
                  </a:ext>
                </a:extLst>
              </p:cNvPr>
              <p:cNvSpPr/>
              <p:nvPr/>
            </p:nvSpPr>
            <p:spPr>
              <a:xfrm>
                <a:off x="7699898" y="97621"/>
                <a:ext cx="4052658" cy="4244001"/>
              </a:xfrm>
              <a:prstGeom prst="rect">
                <a:avLst/>
              </a:prstGeom>
              <a:solidFill>
                <a:srgbClr val="DCF8F5"/>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41320A9-8176-4F28-9180-0CB6AED75EB9}"/>
                  </a:ext>
                </a:extLst>
              </p:cNvPr>
              <p:cNvSpPr txBox="1"/>
              <p:nvPr/>
            </p:nvSpPr>
            <p:spPr>
              <a:xfrm>
                <a:off x="7785359" y="159190"/>
                <a:ext cx="3525148" cy="408088"/>
              </a:xfrm>
              <a:prstGeom prst="rect">
                <a:avLst/>
              </a:prstGeom>
              <a:solidFill>
                <a:srgbClr val="DCF8F5"/>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Paso 2: Colmar las lagunas siguiendo el enfoque del menor coste</a:t>
                </a:r>
              </a:p>
            </p:txBody>
          </p:sp>
          <p:sp>
            <p:nvSpPr>
              <p:cNvPr id="18" name="TextBox 17">
                <a:extLst>
                  <a:ext uri="{FF2B5EF4-FFF2-40B4-BE49-F238E27FC236}">
                    <a16:creationId xmlns:a16="http://schemas.microsoft.com/office/drawing/2014/main" id="{6F4060B9-57FC-4701-B2B9-C7EDD50CA30D}"/>
                  </a:ext>
                </a:extLst>
              </p:cNvPr>
              <p:cNvSpPr txBox="1"/>
              <p:nvPr/>
            </p:nvSpPr>
            <p:spPr>
              <a:xfrm>
                <a:off x="7785358" y="500794"/>
                <a:ext cx="4055948" cy="3840832"/>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 Desbloquear la flexibilidad existente</a:t>
                </a: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Cambios normativos y de mercado</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Envío de unidades por orden de mérito</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Formar al personal de las unidades generadoras para que operen las plantas de forma flexible</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Puesta en común con </a:t>
                </a:r>
                <a:r>
                  <a:rPr lang="en-US" sz="1100" dirty="0" err="1">
                    <a:latin typeface="Calibri" panose="020F0502020204030204"/>
                  </a:rPr>
                  <a:t>los vecinos</a:t>
                </a:r>
                <a:endParaRPr lang="en-US" sz="1100" b="0" i="0" u="none" strike="noStrike" kern="1200" cap="none" spc="0" normalizeH="0" baseline="0" noProof="0" dirty="0" err="1">
                  <a:ln>
                    <a:noFill/>
                  </a:ln>
                  <a:effectLst/>
                  <a:uLnTx/>
                  <a:uFillTx/>
                  <a:latin typeface="Calibri" panose="020F0502020204030204"/>
                  <a:cs typeface="Calibri"/>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Ajustar las reservas de explotación en función de las nuevas necesidades </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 Aplicar sistemas de gestión de la demanda (DSM)</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 Invertir en nuevos activos</a:t>
                </a:r>
                <a:endPar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33045" marR="0" lvl="1"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Mejora de la transmisión</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1"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Adaptar las unidades existentes </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1"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Invertir </a:t>
                </a:r>
                <a:r>
                  <a:rPr lang="en-US" sz="1100" dirty="0">
                    <a:latin typeface="Calibri" panose="020F0502020204030204"/>
                  </a:rPr>
                  <a:t>en </a:t>
                </a:r>
                <a:r>
                  <a:rPr kumimoji="0" lang="en-US" sz="1100" b="0" i="0" u="none" strike="noStrike" kern="1200" cap="none" spc="0" normalizeH="0" baseline="0" noProof="0" dirty="0">
                    <a:ln>
                      <a:noFill/>
                    </a:ln>
                    <a:effectLst/>
                    <a:uLnTx/>
                    <a:uFillTx/>
                    <a:latin typeface="Calibri" panose="020F0502020204030204"/>
                    <a:ea typeface="+mn-ea"/>
                    <a:cs typeface="+mn-cs"/>
                  </a:rPr>
                  <a:t>nueva generación y/o almacenamiento</a:t>
                </a:r>
                <a:endParaRPr lang="en-US" sz="1100" b="0" i="0" u="none" strike="noStrike" kern="1200" cap="none" spc="0" normalizeH="0" baseline="0" noProof="0" dirty="0">
                  <a:ln>
                    <a:noFill/>
                  </a:ln>
                  <a:effectLst/>
                  <a:uLnTx/>
                  <a:uFillTx/>
                  <a:latin typeface="Calibri" panose="020F0502020204030204"/>
                  <a:cs typeface="Calibri"/>
                </a:endParaRPr>
              </a:p>
            </p:txBody>
          </p:sp>
        </p:grpSp>
        <p:cxnSp>
          <p:nvCxnSpPr>
            <p:cNvPr id="13" name="Straight Arrow Connector 12">
              <a:extLst>
                <a:ext uri="{FF2B5EF4-FFF2-40B4-BE49-F238E27FC236}">
                  <a16:creationId xmlns:a16="http://schemas.microsoft.com/office/drawing/2014/main" id="{A11C6CE9-4665-4B59-9DB6-674923DE5665}"/>
                </a:ext>
              </a:extLst>
            </p:cNvPr>
            <p:cNvCxnSpPr>
              <a:cxnSpLocks/>
            </p:cNvCxnSpPr>
            <p:nvPr/>
          </p:nvCxnSpPr>
          <p:spPr>
            <a:xfrm>
              <a:off x="2260221" y="4425768"/>
              <a:ext cx="0" cy="403173"/>
            </a:xfrm>
            <a:prstGeom prst="straightConnector1">
              <a:avLst/>
            </a:prstGeom>
            <a:noFill/>
            <a:ln w="25400" cap="flat" cmpd="sng" algn="ctr">
              <a:solidFill>
                <a:sysClr val="windowText" lastClr="000000">
                  <a:lumMod val="75000"/>
                  <a:lumOff val="25000"/>
                </a:sysClr>
              </a:solidFill>
              <a:prstDash val="solid"/>
              <a:miter lim="800000"/>
              <a:tailEnd type="triangle" w="lg" len="med"/>
            </a:ln>
            <a:effectLst/>
          </p:spPr>
        </p:cxnSp>
        <p:cxnSp>
          <p:nvCxnSpPr>
            <p:cNvPr id="14" name="Straight Arrow Connector 13">
              <a:extLst>
                <a:ext uri="{FF2B5EF4-FFF2-40B4-BE49-F238E27FC236}">
                  <a16:creationId xmlns:a16="http://schemas.microsoft.com/office/drawing/2014/main" id="{E499D485-AC1C-4FBF-82E8-CEB36081DFEF}"/>
                </a:ext>
              </a:extLst>
            </p:cNvPr>
            <p:cNvCxnSpPr>
              <a:cxnSpLocks/>
            </p:cNvCxnSpPr>
            <p:nvPr/>
          </p:nvCxnSpPr>
          <p:spPr>
            <a:xfrm>
              <a:off x="4877227" y="2132334"/>
              <a:ext cx="2815687" cy="0"/>
            </a:xfrm>
            <a:prstGeom prst="straightConnector1">
              <a:avLst/>
            </a:prstGeom>
            <a:noFill/>
            <a:ln w="25400" cap="flat" cmpd="sng" algn="ctr">
              <a:solidFill>
                <a:sysClr val="windowText" lastClr="000000">
                  <a:lumMod val="75000"/>
                  <a:lumOff val="25000"/>
                </a:sysClr>
              </a:solidFill>
              <a:prstDash val="solid"/>
              <a:miter lim="800000"/>
              <a:tailEnd type="triangle" w="lg" len="med"/>
            </a:ln>
            <a:effectLst/>
          </p:spPr>
        </p:cxnSp>
        <p:sp>
          <p:nvSpPr>
            <p:cNvPr id="15" name="Rectangle 14">
              <a:extLst>
                <a:ext uri="{FF2B5EF4-FFF2-40B4-BE49-F238E27FC236}">
                  <a16:creationId xmlns:a16="http://schemas.microsoft.com/office/drawing/2014/main" id="{556E4362-3D96-4249-AA9A-13C6839EB182}"/>
                </a:ext>
              </a:extLst>
            </p:cNvPr>
            <p:cNvSpPr/>
            <p:nvPr/>
          </p:nvSpPr>
          <p:spPr>
            <a:xfrm>
              <a:off x="5169779" y="945219"/>
              <a:ext cx="1760926" cy="2023920"/>
            </a:xfrm>
            <a:prstGeom prst="rect">
              <a:avLst/>
            </a:prstGeom>
            <a:solidFill>
              <a:sysClr val="window" lastClr="FFFFFF"/>
            </a:solidFill>
            <a:ln w="254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 se identifican lagunas de flexibilidad, vaya al paso 2. Si no, ir directamente al paso 3 </a:t>
              </a:r>
            </a:p>
          </p:txBody>
        </p:sp>
      </p:grpSp>
      <p:sp>
        <p:nvSpPr>
          <p:cNvPr id="28" name="TextBox 27">
            <a:extLst>
              <a:ext uri="{FF2B5EF4-FFF2-40B4-BE49-F238E27FC236}">
                <a16:creationId xmlns:a16="http://schemas.microsoft.com/office/drawing/2014/main" id="{EBBA698C-A4B5-4A45-A331-924AE64DAAE7}"/>
              </a:ext>
            </a:extLst>
          </p:cNvPr>
          <p:cNvSpPr txBox="1"/>
          <p:nvPr/>
        </p:nvSpPr>
        <p:spPr>
          <a:xfrm>
            <a:off x="1002628" y="6116758"/>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2018a</a:t>
            </a:r>
          </a:p>
        </p:txBody>
      </p:sp>
      <p:sp>
        <p:nvSpPr>
          <p:cNvPr id="27" name="Oval 26">
            <a:extLst>
              <a:ext uri="{FF2B5EF4-FFF2-40B4-BE49-F238E27FC236}">
                <a16:creationId xmlns:a16="http://schemas.microsoft.com/office/drawing/2014/main" id="{A3FE5FB4-1BB5-F746-8785-9FE3A026C55B}"/>
              </a:ext>
            </a:extLst>
          </p:cNvPr>
          <p:cNvSpPr/>
          <p:nvPr/>
        </p:nvSpPr>
        <p:spPr>
          <a:xfrm>
            <a:off x="10429003" y="2080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3.mp3" descr="Track2_Lecture13_Slide13.mp3">
            <a:hlinkClick r:id="" action="ppaction://media"/>
            <a:extLst>
              <a:ext uri="{FF2B5EF4-FFF2-40B4-BE49-F238E27FC236}">
                <a16:creationId xmlns:a16="http://schemas.microsoft.com/office/drawing/2014/main" id="{BD3FF6A8-82E5-D44A-B903-61A7850245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0368" y="303725"/>
            <a:ext cx="812800" cy="812800"/>
          </a:xfrm>
          <a:prstGeom prst="rect">
            <a:avLst/>
          </a:prstGeom>
        </p:spPr>
      </p:pic>
    </p:spTree>
    <p:extLst>
      <p:ext uri="{BB962C8B-B14F-4D97-AF65-F5344CB8AC3E}">
        <p14:creationId xmlns:p14="http://schemas.microsoft.com/office/powerpoint/2010/main" val="15527957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8748"/>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47853" y="-270060"/>
            <a:ext cx="84091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13.2 Referencias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887215" y="1261081"/>
            <a:ext cx="8487179"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(2018a), "Power system flexibility for the energy transition, Part I: Overview for policy makers", 2018, Agencia Internacional de Energías Renovables,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https://www.irena.org/publications/2018/Nov/Power-system-flexibility-for-the-energy-transition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(2019b), "Solution to integrate high shares of variable renewable energy" (2019), Agencia Internacional de Energías Renovables, Abu Dhabi, </a:t>
            </a:r>
            <a:r>
              <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hlinkClick r:id="rId5"/>
              </a:rPr>
              <a:t>https://www.irena.org/publications/2019/Jun/Solutions-to-integrate-high-shares-of-variable-renewable-energy</a:t>
            </a: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AIE (2011), "Harnessing Variable Renewables: a guide to balancing Challenge" (2011), Agencia Internacional de la Energía (AIE). </a:t>
            </a:r>
            <a:r>
              <a:rPr lang="en-GB" sz="1600" dirty="0">
                <a:latin typeface="Open Sans" panose="020B0606030504020204" pitchFamily="34" charset="0"/>
                <a:ea typeface="Open Sans" panose="020B0606030504020204" pitchFamily="34" charset="0"/>
                <a:cs typeface="Open Sans" panose="020B0606030504020204" pitchFamily="34" charset="0"/>
                <a:hlinkClick r:id="rId6"/>
              </a:rPr>
              <a:t>https://www.oecd.org/publications/harnessing-variable-renewables-9789264111394-en.htm</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(2019c), "Innovation landscape for a renewable-powered future: Solutions to </a:t>
            </a:r>
            <a:r>
              <a:rPr lang="en-GB" sz="1600" dirty="0" err="1">
                <a:latin typeface="Open Sans" panose="020B0606030504020204" pitchFamily="34" charset="0"/>
                <a:ea typeface="Open Sans" panose="020B0606030504020204" pitchFamily="34" charset="0"/>
                <a:cs typeface="Open Sans" panose="020B0606030504020204" pitchFamily="34" charset="0"/>
              </a:rPr>
              <a:t>integratevariable </a:t>
            </a:r>
            <a:r>
              <a:rPr lang="en-GB" sz="1600" dirty="0">
                <a:latin typeface="Open Sans" panose="020B0606030504020204" pitchFamily="34" charset="0"/>
                <a:ea typeface="Open Sans" panose="020B0606030504020204" pitchFamily="34" charset="0"/>
                <a:cs typeface="Open Sans" panose="020B0606030504020204" pitchFamily="34" charset="0"/>
              </a:rPr>
              <a:t>renewables" (2019), Agencia Internacional de Energías Renovables,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7"/>
              </a:rPr>
              <a:t>https://www.irena.org/publications/2019/Feb/Innovation-landscape-for-a-renewable-powered-future</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4061923"/>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680" y="-68319"/>
            <a:ext cx="12201680" cy="6921679"/>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34914"/>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13.3.1 Generación flexible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97258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Flexibilidad de la oferta</a:t>
            </a:r>
          </a:p>
        </p:txBody>
      </p:sp>
      <p:grpSp>
        <p:nvGrpSpPr>
          <p:cNvPr id="15" name="Group 14">
            <a:extLst>
              <a:ext uri="{FF2B5EF4-FFF2-40B4-BE49-F238E27FC236}">
                <a16:creationId xmlns:a16="http://schemas.microsoft.com/office/drawing/2014/main" id="{675A24E4-E5CB-4F9D-A95B-DC70A16CD69F}"/>
              </a:ext>
            </a:extLst>
          </p:cNvPr>
          <p:cNvGrpSpPr/>
          <p:nvPr/>
        </p:nvGrpSpPr>
        <p:grpSpPr>
          <a:xfrm>
            <a:off x="887215" y="1715389"/>
            <a:ext cx="10277549" cy="4237468"/>
            <a:chOff x="822251" y="1850065"/>
            <a:chExt cx="7357855" cy="3062177"/>
          </a:xfrm>
        </p:grpSpPr>
        <p:grpSp>
          <p:nvGrpSpPr>
            <p:cNvPr id="16" name="Group 15">
              <a:extLst>
                <a:ext uri="{FF2B5EF4-FFF2-40B4-BE49-F238E27FC236}">
                  <a16:creationId xmlns:a16="http://schemas.microsoft.com/office/drawing/2014/main" id="{6B7411B9-6712-4513-AC8C-14621691BCA6}"/>
                </a:ext>
              </a:extLst>
            </p:cNvPr>
            <p:cNvGrpSpPr/>
            <p:nvPr/>
          </p:nvGrpSpPr>
          <p:grpSpPr>
            <a:xfrm>
              <a:off x="822251" y="1850065"/>
              <a:ext cx="7243381" cy="3062177"/>
              <a:chOff x="822251" y="1850065"/>
              <a:chExt cx="7243381" cy="3062177"/>
            </a:xfrm>
          </p:grpSpPr>
          <p:sp>
            <p:nvSpPr>
              <p:cNvPr id="18" name="Right Bracket 17">
                <a:extLst>
                  <a:ext uri="{FF2B5EF4-FFF2-40B4-BE49-F238E27FC236}">
                    <a16:creationId xmlns:a16="http://schemas.microsoft.com/office/drawing/2014/main" id="{429ABBBE-AC9B-4E18-B553-04A48A114E65}"/>
                  </a:ext>
                </a:extLst>
              </p:cNvPr>
              <p:cNvSpPr/>
              <p:nvPr/>
            </p:nvSpPr>
            <p:spPr>
              <a:xfrm>
                <a:off x="6302219" y="3314743"/>
                <a:ext cx="95948" cy="1336365"/>
              </a:xfrm>
              <a:prstGeom prst="rightBracket">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9" name="Group 18">
                <a:extLst>
                  <a:ext uri="{FF2B5EF4-FFF2-40B4-BE49-F238E27FC236}">
                    <a16:creationId xmlns:a16="http://schemas.microsoft.com/office/drawing/2014/main" id="{75CFFC82-0162-4061-852A-C28878C769E5}"/>
                  </a:ext>
                </a:extLst>
              </p:cNvPr>
              <p:cNvGrpSpPr/>
              <p:nvPr/>
            </p:nvGrpSpPr>
            <p:grpSpPr>
              <a:xfrm>
                <a:off x="822251" y="1850065"/>
                <a:ext cx="7243381" cy="3062177"/>
                <a:chOff x="822251" y="1850065"/>
                <a:chExt cx="7243381" cy="3062177"/>
              </a:xfrm>
            </p:grpSpPr>
            <p:pic>
              <p:nvPicPr>
                <p:cNvPr id="20" name="Picture 19">
                  <a:extLst>
                    <a:ext uri="{FF2B5EF4-FFF2-40B4-BE49-F238E27FC236}">
                      <a16:creationId xmlns:a16="http://schemas.microsoft.com/office/drawing/2014/main" id="{823C36A2-270F-45CB-8198-4A19EE0135B3}"/>
                    </a:ext>
                  </a:extLst>
                </p:cNvPr>
                <p:cNvPicPr>
                  <a:picLocks noChangeAspect="1"/>
                </p:cNvPicPr>
                <p:nvPr/>
              </p:nvPicPr>
              <p:blipFill rotWithShape="1">
                <a:blip r:embed="rId6"/>
                <a:srcRect l="2054" t="1842" r="673" b="1091"/>
                <a:stretch/>
              </p:blipFill>
              <p:spPr>
                <a:xfrm>
                  <a:off x="822251" y="1850065"/>
                  <a:ext cx="5443870" cy="3062177"/>
                </a:xfrm>
                <a:prstGeom prst="rect">
                  <a:avLst/>
                </a:prstGeom>
                <a:ln>
                  <a:noFill/>
                </a:ln>
              </p:spPr>
            </p:pic>
            <p:sp>
              <p:nvSpPr>
                <p:cNvPr id="21" name="TextBox 20">
                  <a:extLst>
                    <a:ext uri="{FF2B5EF4-FFF2-40B4-BE49-F238E27FC236}">
                      <a16:creationId xmlns:a16="http://schemas.microsoft.com/office/drawing/2014/main" id="{42AC2812-75C0-464F-9B77-A4F2D876A299}"/>
                    </a:ext>
                  </a:extLst>
                </p:cNvPr>
                <p:cNvSpPr txBox="1"/>
                <p:nvPr/>
              </p:nvSpPr>
              <p:spPr>
                <a:xfrm>
                  <a:off x="6236304" y="2376391"/>
                  <a:ext cx="1817325" cy="266895"/>
                </a:xfrm>
                <a:prstGeom prst="rect">
                  <a:avLst/>
                </a:prstGeom>
                <a:noFill/>
              </p:spPr>
              <p:txBody>
                <a:bodyPr wrap="square" rtlCol="0">
                  <a:spAutoFit/>
                </a:bodyPr>
                <a:lstStyle/>
                <a:p>
                  <a:r>
                    <a:rPr lang="en-GB" dirty="0">
                      <a:solidFill>
                        <a:schemeClr val="bg1">
                          <a:lumMod val="50000"/>
                        </a:schemeClr>
                      </a:solidFill>
                    </a:rPr>
                    <a:t>Generadores de pico</a:t>
                  </a:r>
                </a:p>
              </p:txBody>
            </p:sp>
            <p:sp>
              <p:nvSpPr>
                <p:cNvPr id="22" name="TextBox 21">
                  <a:extLst>
                    <a:ext uri="{FF2B5EF4-FFF2-40B4-BE49-F238E27FC236}">
                      <a16:creationId xmlns:a16="http://schemas.microsoft.com/office/drawing/2014/main" id="{F0C970FA-DDFB-4BA9-BDCA-38E83164D2CA}"/>
                    </a:ext>
                  </a:extLst>
                </p:cNvPr>
                <p:cNvSpPr txBox="1"/>
                <p:nvPr/>
              </p:nvSpPr>
              <p:spPr>
                <a:xfrm>
                  <a:off x="6248307" y="2835933"/>
                  <a:ext cx="1817325" cy="266895"/>
                </a:xfrm>
                <a:prstGeom prst="rect">
                  <a:avLst/>
                </a:prstGeom>
                <a:noFill/>
              </p:spPr>
              <p:txBody>
                <a:bodyPr wrap="square" rtlCol="0">
                  <a:spAutoFit/>
                </a:bodyPr>
                <a:lstStyle/>
                <a:p>
                  <a:r>
                    <a:rPr lang="en-GB" dirty="0"/>
                    <a:t>Generadores de mérito medio</a:t>
                  </a:r>
                </a:p>
              </p:txBody>
            </p:sp>
          </p:grpSp>
        </p:grpSp>
        <p:sp>
          <p:nvSpPr>
            <p:cNvPr id="17" name="TextBox 16">
              <a:extLst>
                <a:ext uri="{FF2B5EF4-FFF2-40B4-BE49-F238E27FC236}">
                  <a16:creationId xmlns:a16="http://schemas.microsoft.com/office/drawing/2014/main" id="{3BEBEFC5-403E-4FBB-A33D-AFF3BFA16816}"/>
                </a:ext>
              </a:extLst>
            </p:cNvPr>
            <p:cNvSpPr txBox="1"/>
            <p:nvPr/>
          </p:nvSpPr>
          <p:spPr>
            <a:xfrm>
              <a:off x="6362781" y="3671894"/>
              <a:ext cx="1817325" cy="266895"/>
            </a:xfrm>
            <a:prstGeom prst="rect">
              <a:avLst/>
            </a:prstGeom>
            <a:noFill/>
          </p:spPr>
          <p:txBody>
            <a:bodyPr wrap="square" rtlCol="0">
              <a:spAutoFit/>
            </a:bodyPr>
            <a:lstStyle/>
            <a:p>
              <a:r>
                <a:rPr lang="en-GB" dirty="0">
                  <a:solidFill>
                    <a:schemeClr val="bg2">
                      <a:lumMod val="50000"/>
                    </a:schemeClr>
                  </a:solidFill>
                </a:rPr>
                <a:t>Generadores de carga base</a:t>
              </a:r>
            </a:p>
          </p:txBody>
        </p:sp>
      </p:grpSp>
      <p:sp>
        <p:nvSpPr>
          <p:cNvPr id="14" name="Right Bracket 13"/>
          <p:cNvSpPr/>
          <p:nvPr/>
        </p:nvSpPr>
        <p:spPr>
          <a:xfrm>
            <a:off x="8226582" y="3123143"/>
            <a:ext cx="115144" cy="2603031"/>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Right Bracket 22"/>
          <p:cNvSpPr/>
          <p:nvPr/>
        </p:nvSpPr>
        <p:spPr>
          <a:xfrm>
            <a:off x="8226451" y="2586659"/>
            <a:ext cx="115275" cy="421443"/>
          </a:xfrm>
          <a:prstGeom prst="rightBracke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EBBA698C-A4B5-4A45-A331-924AE64DAAE7}"/>
              </a:ext>
            </a:extLst>
          </p:cNvPr>
          <p:cNvSpPr txBox="1"/>
          <p:nvPr/>
        </p:nvSpPr>
        <p:spPr>
          <a:xfrm>
            <a:off x="1311548" y="5952857"/>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2018a</a:t>
            </a:r>
          </a:p>
        </p:txBody>
      </p:sp>
      <p:sp>
        <p:nvSpPr>
          <p:cNvPr id="25" name="Oval 24">
            <a:extLst>
              <a:ext uri="{FF2B5EF4-FFF2-40B4-BE49-F238E27FC236}">
                <a16:creationId xmlns:a16="http://schemas.microsoft.com/office/drawing/2014/main" id="{CBFF4CDF-7E06-E946-852D-70B4D41BA6E4}"/>
              </a:ext>
            </a:extLst>
          </p:cNvPr>
          <p:cNvSpPr/>
          <p:nvPr/>
        </p:nvSpPr>
        <p:spPr>
          <a:xfrm>
            <a:off x="9541763" y="35430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5.mp3" descr="Track2_Lecture13_Slide15.mp3">
            <a:hlinkClick r:id="" action="ppaction://media"/>
            <a:extLst>
              <a:ext uri="{FF2B5EF4-FFF2-40B4-BE49-F238E27FC236}">
                <a16:creationId xmlns:a16="http://schemas.microsoft.com/office/drawing/2014/main" id="{BB2F7988-0F67-8447-9A29-CA7CE97195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71877" y="425666"/>
            <a:ext cx="812800" cy="812800"/>
          </a:xfrm>
          <a:prstGeom prst="rect">
            <a:avLst/>
          </a:prstGeom>
        </p:spPr>
      </p:pic>
    </p:spTree>
    <p:extLst>
      <p:ext uri="{BB962C8B-B14F-4D97-AF65-F5344CB8AC3E}">
        <p14:creationId xmlns:p14="http://schemas.microsoft.com/office/powerpoint/2010/main" val="7210030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13.3.2 Generación flexible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9107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Flexibilidad de la oferta</a:t>
            </a:r>
          </a:p>
        </p:txBody>
      </p:sp>
      <p:sp>
        <p:nvSpPr>
          <p:cNvPr id="7" name="TextBox 6">
            <a:extLst>
              <a:ext uri="{FF2B5EF4-FFF2-40B4-BE49-F238E27FC236}">
                <a16:creationId xmlns:a16="http://schemas.microsoft.com/office/drawing/2014/main" id="{71407528-366E-4FB2-9581-94A379A8D3E7}"/>
              </a:ext>
            </a:extLst>
          </p:cNvPr>
          <p:cNvSpPr txBox="1"/>
          <p:nvPr/>
        </p:nvSpPr>
        <p:spPr>
          <a:xfrm>
            <a:off x="411991" y="2046227"/>
            <a:ext cx="4159302" cy="3970318"/>
          </a:xfrm>
          <a:prstGeom prst="rect">
            <a:avLst/>
          </a:prstGeom>
          <a:noFill/>
        </p:spPr>
        <p:txBody>
          <a:bodyPr wrap="square" lIns="91440" tIns="45720" rIns="91440" bIns="45720" rtlCol="0" anchor="t">
            <a:spAutoFit/>
          </a:bodyPr>
          <a:lstStyle/>
          <a:p>
            <a:r>
              <a:rPr lang="en-GB" dirty="0">
                <a:latin typeface="Open Sans"/>
                <a:ea typeface="Open Sans" panose="020B0606030504020204" pitchFamily="34" charset="0"/>
                <a:cs typeface="Open Sans" panose="020B0606030504020204" pitchFamily="34" charset="0"/>
              </a:rPr>
              <a:t>Cuestiones clave sobre la flexibilidad que aporta la generación despachable al sistema:</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72745" indent="-285750">
              <a:buSzPct val="125000"/>
              <a:buFont typeface="Arial" panose="020B0604020202020204" pitchFamily="34" charset="0"/>
              <a:buChar char="•"/>
            </a:pPr>
            <a:r>
              <a:rPr lang="en-GB" dirty="0">
                <a:latin typeface="Open Sans"/>
                <a:ea typeface="Open Sans" panose="020B0606030504020204" pitchFamily="34" charset="0"/>
                <a:cs typeface="Open Sans" panose="020B0606030504020204" pitchFamily="34" charset="0"/>
              </a:rPr>
              <a:t>¿Cuál es la capacidad instalada de cada tecnología despachable? (MW)</a:t>
            </a:r>
          </a:p>
          <a:p>
            <a:pPr marL="372745" indent="-28575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 qué velocidad puede aumentar/disminuir su producción? (MW/minuto)</a:t>
            </a:r>
          </a:p>
          <a:p>
            <a:pPr marL="372745" indent="-285750">
              <a:buSzPct val="125000"/>
              <a:buFont typeface="Arial" panose="020B0604020202020204" pitchFamily="34" charset="0"/>
              <a:buChar char="•"/>
            </a:pPr>
            <a:r>
              <a:rPr lang="en-GB" dirty="0">
                <a:latin typeface="Open Sans"/>
                <a:ea typeface="Open Sans" panose="020B0606030504020204" pitchFamily="34" charset="0"/>
                <a:cs typeface="Open Sans" panose="020B0606030504020204" pitchFamily="34" charset="0"/>
              </a:rPr>
              <a:t>¿Con qué rapidez se puede poner en marcha/apagar?</a:t>
            </a:r>
          </a:p>
          <a:p>
            <a:pPr marL="372745" indent="-28575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¿Cuál es el nivel mínimo de salida estable?</a:t>
            </a:r>
          </a:p>
        </p:txBody>
      </p:sp>
      <p:pic>
        <p:nvPicPr>
          <p:cNvPr id="10" name="Picture 9">
            <a:extLst>
              <a:ext uri="{FF2B5EF4-FFF2-40B4-BE49-F238E27FC236}">
                <a16:creationId xmlns:a16="http://schemas.microsoft.com/office/drawing/2014/main" id="{9FAA062D-C41F-4C66-ABAE-C3BC053AC36D}"/>
              </a:ext>
            </a:extLst>
          </p:cNvPr>
          <p:cNvPicPr>
            <a:picLocks noChangeAspect="1"/>
          </p:cNvPicPr>
          <p:nvPr/>
        </p:nvPicPr>
        <p:blipFill>
          <a:blip r:embed="rId6"/>
          <a:stretch>
            <a:fillRect/>
          </a:stretch>
        </p:blipFill>
        <p:spPr>
          <a:xfrm>
            <a:off x="4571293" y="1961939"/>
            <a:ext cx="6819990" cy="3963415"/>
          </a:xfrm>
          <a:prstGeom prst="rect">
            <a:avLst/>
          </a:prstGeom>
        </p:spPr>
      </p:pic>
      <p:sp>
        <p:nvSpPr>
          <p:cNvPr id="11" name="TextBox 10">
            <a:extLst>
              <a:ext uri="{FF2B5EF4-FFF2-40B4-BE49-F238E27FC236}">
                <a16:creationId xmlns:a16="http://schemas.microsoft.com/office/drawing/2014/main" id="{EBBA698C-A4B5-4A45-A331-924AE64DAAE7}"/>
              </a:ext>
            </a:extLst>
          </p:cNvPr>
          <p:cNvSpPr txBox="1"/>
          <p:nvPr/>
        </p:nvSpPr>
        <p:spPr>
          <a:xfrm>
            <a:off x="4493469" y="6097564"/>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2018a</a:t>
            </a:r>
          </a:p>
        </p:txBody>
      </p:sp>
      <p:sp>
        <p:nvSpPr>
          <p:cNvPr id="12" name="Oval 11">
            <a:extLst>
              <a:ext uri="{FF2B5EF4-FFF2-40B4-BE49-F238E27FC236}">
                <a16:creationId xmlns:a16="http://schemas.microsoft.com/office/drawing/2014/main" id="{F14BD9D1-C95B-4A4F-BF46-2EF1F9281809}"/>
              </a:ext>
            </a:extLst>
          </p:cNvPr>
          <p:cNvSpPr/>
          <p:nvPr/>
        </p:nvSpPr>
        <p:spPr>
          <a:xfrm>
            <a:off x="9906510" y="46336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3_Slide16.mp3" descr="Track2_Lecture13_Slide16.mp3">
            <a:hlinkClick r:id="" action="ppaction://media"/>
            <a:extLst>
              <a:ext uri="{FF2B5EF4-FFF2-40B4-BE49-F238E27FC236}">
                <a16:creationId xmlns:a16="http://schemas.microsoft.com/office/drawing/2014/main" id="{F691FC1C-6341-8441-BD07-B168588982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77875" y="534732"/>
            <a:ext cx="812800" cy="812800"/>
          </a:xfrm>
          <a:prstGeom prst="rect">
            <a:avLst/>
          </a:prstGeom>
        </p:spPr>
      </p:pic>
    </p:spTree>
    <p:extLst>
      <p:ext uri="{BB962C8B-B14F-4D97-AF65-F5344CB8AC3E}">
        <p14:creationId xmlns:p14="http://schemas.microsoft.com/office/powerpoint/2010/main" val="1397153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935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42679" y="1143928"/>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13.3.3 Almacenamiento de energía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42679" y="-229598"/>
            <a:ext cx="787689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Flexibilidad de la oferta</a:t>
            </a:r>
          </a:p>
        </p:txBody>
      </p:sp>
      <p:grpSp>
        <p:nvGrpSpPr>
          <p:cNvPr id="7" name="Group 6">
            <a:extLst>
              <a:ext uri="{FF2B5EF4-FFF2-40B4-BE49-F238E27FC236}">
                <a16:creationId xmlns:a16="http://schemas.microsoft.com/office/drawing/2014/main" id="{882F2236-7E69-4BE3-BFF5-676598417EB9}"/>
              </a:ext>
            </a:extLst>
          </p:cNvPr>
          <p:cNvGrpSpPr/>
          <p:nvPr/>
        </p:nvGrpSpPr>
        <p:grpSpPr>
          <a:xfrm>
            <a:off x="2192602" y="1793954"/>
            <a:ext cx="7806796" cy="2120245"/>
            <a:chOff x="1891089" y="1927741"/>
            <a:chExt cx="5698311" cy="1142650"/>
          </a:xfrm>
        </p:grpSpPr>
        <p:sp>
          <p:nvSpPr>
            <p:cNvPr id="10" name="TextBox 9">
              <a:extLst>
                <a:ext uri="{FF2B5EF4-FFF2-40B4-BE49-F238E27FC236}">
                  <a16:creationId xmlns:a16="http://schemas.microsoft.com/office/drawing/2014/main" id="{9DFFD3ED-1A2D-4238-96E8-FD7AA1232121}"/>
                </a:ext>
              </a:extLst>
            </p:cNvPr>
            <p:cNvSpPr txBox="1"/>
            <p:nvPr/>
          </p:nvSpPr>
          <p:spPr>
            <a:xfrm>
              <a:off x="6484713" y="2893883"/>
              <a:ext cx="1104687" cy="140988"/>
            </a:xfrm>
            <a:prstGeom prst="rect">
              <a:avLst/>
            </a:prstGeom>
            <a:noFill/>
          </p:spPr>
          <p:txBody>
            <a:bodyPr wrap="square" rtlCol="0">
              <a:spAutoFit/>
            </a:bodyPr>
            <a:lstStyle/>
            <a:p>
              <a:r>
                <a:rPr lang="en-GB" sz="1100" dirty="0"/>
                <a:t>Meses</a:t>
              </a:r>
            </a:p>
          </p:txBody>
        </p:sp>
        <p:grpSp>
          <p:nvGrpSpPr>
            <p:cNvPr id="11" name="Group 10">
              <a:extLst>
                <a:ext uri="{FF2B5EF4-FFF2-40B4-BE49-F238E27FC236}">
                  <a16:creationId xmlns:a16="http://schemas.microsoft.com/office/drawing/2014/main" id="{6CE8C541-EEB0-483A-AE48-9868F64EAC00}"/>
                </a:ext>
              </a:extLst>
            </p:cNvPr>
            <p:cNvGrpSpPr/>
            <p:nvPr/>
          </p:nvGrpSpPr>
          <p:grpSpPr>
            <a:xfrm>
              <a:off x="1891089" y="1927741"/>
              <a:ext cx="5224643" cy="1142650"/>
              <a:chOff x="1809283" y="1771361"/>
              <a:chExt cx="5224643" cy="1142650"/>
            </a:xfrm>
          </p:grpSpPr>
          <p:cxnSp>
            <p:nvCxnSpPr>
              <p:cNvPr id="12" name="Straight Arrow Connector 11">
                <a:extLst>
                  <a:ext uri="{FF2B5EF4-FFF2-40B4-BE49-F238E27FC236}">
                    <a16:creationId xmlns:a16="http://schemas.microsoft.com/office/drawing/2014/main" id="{8BE3AB73-75CC-44FC-B493-50F72EE1067A}"/>
                  </a:ext>
                </a:extLst>
              </p:cNvPr>
              <p:cNvCxnSpPr/>
              <p:nvPr/>
            </p:nvCxnSpPr>
            <p:spPr>
              <a:xfrm>
                <a:off x="1919172" y="2747368"/>
                <a:ext cx="50192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8EAF0C-53A9-425E-8229-7FD72F43BF7D}"/>
                  </a:ext>
                </a:extLst>
              </p:cNvPr>
              <p:cNvSpPr txBox="1"/>
              <p:nvPr/>
            </p:nvSpPr>
            <p:spPr>
              <a:xfrm>
                <a:off x="1809283" y="2773023"/>
                <a:ext cx="1104687" cy="140988"/>
              </a:xfrm>
              <a:prstGeom prst="rect">
                <a:avLst/>
              </a:prstGeom>
              <a:noFill/>
            </p:spPr>
            <p:txBody>
              <a:bodyPr wrap="square" rtlCol="0">
                <a:spAutoFit/>
              </a:bodyPr>
              <a:lstStyle/>
              <a:p>
                <a:r>
                  <a:rPr lang="en-GB" sz="1100" dirty="0"/>
                  <a:t>Segundos</a:t>
                </a:r>
              </a:p>
            </p:txBody>
          </p:sp>
          <p:sp>
            <p:nvSpPr>
              <p:cNvPr id="14" name="TextBox 13">
                <a:extLst>
                  <a:ext uri="{FF2B5EF4-FFF2-40B4-BE49-F238E27FC236}">
                    <a16:creationId xmlns:a16="http://schemas.microsoft.com/office/drawing/2014/main" id="{E1972297-192F-41F6-8D91-94CF2CCCE559}"/>
                  </a:ext>
                </a:extLst>
              </p:cNvPr>
              <p:cNvSpPr txBox="1"/>
              <p:nvPr/>
            </p:nvSpPr>
            <p:spPr>
              <a:xfrm>
                <a:off x="3090195" y="2773023"/>
                <a:ext cx="1104687" cy="140988"/>
              </a:xfrm>
              <a:prstGeom prst="rect">
                <a:avLst/>
              </a:prstGeom>
              <a:noFill/>
            </p:spPr>
            <p:txBody>
              <a:bodyPr wrap="square" rtlCol="0">
                <a:spAutoFit/>
              </a:bodyPr>
              <a:lstStyle/>
              <a:p>
                <a:r>
                  <a:rPr lang="en-GB" sz="1100" dirty="0"/>
                  <a:t>Actas</a:t>
                </a:r>
              </a:p>
            </p:txBody>
          </p:sp>
          <p:sp>
            <p:nvSpPr>
              <p:cNvPr id="15" name="TextBox 14">
                <a:extLst>
                  <a:ext uri="{FF2B5EF4-FFF2-40B4-BE49-F238E27FC236}">
                    <a16:creationId xmlns:a16="http://schemas.microsoft.com/office/drawing/2014/main" id="{8EC7B504-CD1E-40D4-ACCE-9E56E410F0A7}"/>
                  </a:ext>
                </a:extLst>
              </p:cNvPr>
              <p:cNvSpPr txBox="1"/>
              <p:nvPr/>
            </p:nvSpPr>
            <p:spPr>
              <a:xfrm>
                <a:off x="4354309" y="2758868"/>
                <a:ext cx="1104687" cy="140988"/>
              </a:xfrm>
              <a:prstGeom prst="rect">
                <a:avLst/>
              </a:prstGeom>
              <a:noFill/>
            </p:spPr>
            <p:txBody>
              <a:bodyPr wrap="square" rtlCol="0">
                <a:spAutoFit/>
              </a:bodyPr>
              <a:lstStyle/>
              <a:p>
                <a:r>
                  <a:rPr lang="en-GB" sz="1100" dirty="0"/>
                  <a:t>Horas</a:t>
                </a:r>
              </a:p>
            </p:txBody>
          </p:sp>
          <p:sp>
            <p:nvSpPr>
              <p:cNvPr id="16" name="TextBox 15">
                <a:extLst>
                  <a:ext uri="{FF2B5EF4-FFF2-40B4-BE49-F238E27FC236}">
                    <a16:creationId xmlns:a16="http://schemas.microsoft.com/office/drawing/2014/main" id="{BA1025DB-8DFC-4145-BAD0-6ECC154F21C6}"/>
                  </a:ext>
                </a:extLst>
              </p:cNvPr>
              <p:cNvSpPr txBox="1"/>
              <p:nvPr/>
            </p:nvSpPr>
            <p:spPr>
              <a:xfrm>
                <a:off x="5475795" y="2756232"/>
                <a:ext cx="1104687" cy="140988"/>
              </a:xfrm>
              <a:prstGeom prst="rect">
                <a:avLst/>
              </a:prstGeom>
              <a:noFill/>
            </p:spPr>
            <p:txBody>
              <a:bodyPr wrap="square" rtlCol="0">
                <a:spAutoFit/>
              </a:bodyPr>
              <a:lstStyle/>
              <a:p>
                <a:r>
                  <a:rPr lang="en-GB" sz="1100" dirty="0"/>
                  <a:t>Días</a:t>
                </a:r>
              </a:p>
            </p:txBody>
          </p:sp>
          <p:grpSp>
            <p:nvGrpSpPr>
              <p:cNvPr id="17" name="Group 16">
                <a:extLst>
                  <a:ext uri="{FF2B5EF4-FFF2-40B4-BE49-F238E27FC236}">
                    <a16:creationId xmlns:a16="http://schemas.microsoft.com/office/drawing/2014/main" id="{0314F285-BFCE-4B50-BD50-767410A9217B}"/>
                  </a:ext>
                </a:extLst>
              </p:cNvPr>
              <p:cNvGrpSpPr/>
              <p:nvPr/>
            </p:nvGrpSpPr>
            <p:grpSpPr>
              <a:xfrm>
                <a:off x="1920790" y="1950744"/>
                <a:ext cx="887504" cy="94849"/>
                <a:chOff x="1958986" y="1916263"/>
                <a:chExt cx="1227464" cy="133878"/>
              </a:xfrm>
            </p:grpSpPr>
            <p:cxnSp>
              <p:nvCxnSpPr>
                <p:cNvPr id="43" name="Straight Connector 42">
                  <a:extLst>
                    <a:ext uri="{FF2B5EF4-FFF2-40B4-BE49-F238E27FC236}">
                      <a16:creationId xmlns:a16="http://schemas.microsoft.com/office/drawing/2014/main" id="{C0A53333-6EEF-477D-BE03-D05EC951ABC2}"/>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01F3C4-52D7-4B6F-98BE-EF194210C237}"/>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642F9A-AC79-4284-809B-BABC929E6F22}"/>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C4AFA65-D2CB-4595-82E2-432010EDDA65}"/>
                  </a:ext>
                </a:extLst>
              </p:cNvPr>
              <p:cNvGrpSpPr/>
              <p:nvPr/>
            </p:nvGrpSpPr>
            <p:grpSpPr>
              <a:xfrm>
                <a:off x="2832812" y="1951470"/>
                <a:ext cx="1047791" cy="91933"/>
                <a:chOff x="1958986" y="1916265"/>
                <a:chExt cx="1227464" cy="133876"/>
              </a:xfrm>
            </p:grpSpPr>
            <p:cxnSp>
              <p:nvCxnSpPr>
                <p:cNvPr id="40" name="Straight Connector 39">
                  <a:extLst>
                    <a:ext uri="{FF2B5EF4-FFF2-40B4-BE49-F238E27FC236}">
                      <a16:creationId xmlns:a16="http://schemas.microsoft.com/office/drawing/2014/main" id="{481782C7-CEB6-441D-B82B-1A66E479A48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19F434-88B7-47BC-A683-703958A164E3}"/>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A49405-F0E5-4503-9E10-0BB4909F8393}"/>
                    </a:ext>
                  </a:extLst>
                </p:cNvPr>
                <p:cNvCxnSpPr/>
                <p:nvPr/>
              </p:nvCxnSpPr>
              <p:spPr>
                <a:xfrm>
                  <a:off x="1958987" y="1916265"/>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B9C9211-E97B-4BBC-9D9F-9AA7ECD7E703}"/>
                  </a:ext>
                </a:extLst>
              </p:cNvPr>
              <p:cNvGrpSpPr/>
              <p:nvPr/>
            </p:nvGrpSpPr>
            <p:grpSpPr>
              <a:xfrm>
                <a:off x="3897741" y="1955117"/>
                <a:ext cx="1988515" cy="88280"/>
                <a:chOff x="1958986" y="1916263"/>
                <a:chExt cx="1227464" cy="133878"/>
              </a:xfrm>
            </p:grpSpPr>
            <p:cxnSp>
              <p:nvCxnSpPr>
                <p:cNvPr id="37" name="Straight Connector 36">
                  <a:extLst>
                    <a:ext uri="{FF2B5EF4-FFF2-40B4-BE49-F238E27FC236}">
                      <a16:creationId xmlns:a16="http://schemas.microsoft.com/office/drawing/2014/main" id="{4A0F175B-A7C8-474C-A062-FA5D89A8FAEC}"/>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F19358C-131F-43F9-B70A-B983BA5705B1}"/>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8E9C543-D17F-42FD-B65D-1EDF33861069}"/>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F77623C-EEB8-4E28-B7C0-FDB04CF70732}"/>
                  </a:ext>
                </a:extLst>
              </p:cNvPr>
              <p:cNvGrpSpPr/>
              <p:nvPr/>
            </p:nvGrpSpPr>
            <p:grpSpPr>
              <a:xfrm>
                <a:off x="5903394" y="1957246"/>
                <a:ext cx="925159" cy="82027"/>
                <a:chOff x="1958986" y="1916263"/>
                <a:chExt cx="1227464" cy="133878"/>
              </a:xfrm>
            </p:grpSpPr>
            <p:cxnSp>
              <p:nvCxnSpPr>
                <p:cNvPr id="34" name="Straight Connector 33">
                  <a:extLst>
                    <a:ext uri="{FF2B5EF4-FFF2-40B4-BE49-F238E27FC236}">
                      <a16:creationId xmlns:a16="http://schemas.microsoft.com/office/drawing/2014/main" id="{51C3A800-26FD-461F-80E9-EFB89AE8B2E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D1FA8A-C4FB-4B52-ADA8-0390992B5D74}"/>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B663CE-0E74-496F-9758-F423BCA04913}"/>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7B632176-9FFC-4A20-8F84-143004F07792}"/>
                  </a:ext>
                </a:extLst>
              </p:cNvPr>
              <p:cNvSpPr txBox="1"/>
              <p:nvPr/>
            </p:nvSpPr>
            <p:spPr>
              <a:xfrm>
                <a:off x="2012679" y="1771361"/>
                <a:ext cx="639497" cy="140988"/>
              </a:xfrm>
              <a:prstGeom prst="rect">
                <a:avLst/>
              </a:prstGeom>
              <a:noFill/>
            </p:spPr>
            <p:txBody>
              <a:bodyPr wrap="square" rtlCol="0">
                <a:spAutoFit/>
              </a:bodyPr>
              <a:lstStyle/>
              <a:p>
                <a:pPr algn="ctr"/>
                <a:r>
                  <a:rPr lang="en-GB" sz="1100" dirty="0"/>
                  <a:t>Reglamento</a:t>
                </a:r>
              </a:p>
            </p:txBody>
          </p:sp>
          <p:sp>
            <p:nvSpPr>
              <p:cNvPr id="22" name="TextBox 21">
                <a:extLst>
                  <a:ext uri="{FF2B5EF4-FFF2-40B4-BE49-F238E27FC236}">
                    <a16:creationId xmlns:a16="http://schemas.microsoft.com/office/drawing/2014/main" id="{4F77F037-178A-43A9-B4D5-2A86DCF6A828}"/>
                  </a:ext>
                </a:extLst>
              </p:cNvPr>
              <p:cNvSpPr txBox="1"/>
              <p:nvPr/>
            </p:nvSpPr>
            <p:spPr>
              <a:xfrm>
                <a:off x="3033269" y="1778720"/>
                <a:ext cx="639497" cy="136841"/>
              </a:xfrm>
              <a:prstGeom prst="rect">
                <a:avLst/>
              </a:prstGeom>
              <a:noFill/>
            </p:spPr>
            <p:txBody>
              <a:bodyPr wrap="square" rtlCol="0">
                <a:spAutoFit/>
              </a:bodyPr>
              <a:lstStyle/>
              <a:p>
                <a:pPr algn="ctr"/>
                <a:r>
                  <a:rPr lang="en-GB" sz="1050" dirty="0"/>
                  <a:t>Equilibrando</a:t>
                </a:r>
              </a:p>
            </p:txBody>
          </p:sp>
          <p:sp>
            <p:nvSpPr>
              <p:cNvPr id="23" name="TextBox 22">
                <a:extLst>
                  <a:ext uri="{FF2B5EF4-FFF2-40B4-BE49-F238E27FC236}">
                    <a16:creationId xmlns:a16="http://schemas.microsoft.com/office/drawing/2014/main" id="{C924E2C2-DC34-4340-84E3-BDBD2E0D59F5}"/>
                  </a:ext>
                </a:extLst>
              </p:cNvPr>
              <p:cNvSpPr txBox="1"/>
              <p:nvPr/>
            </p:nvSpPr>
            <p:spPr>
              <a:xfrm>
                <a:off x="4360181" y="1773434"/>
                <a:ext cx="958423" cy="136841"/>
              </a:xfrm>
              <a:prstGeom prst="rect">
                <a:avLst/>
              </a:prstGeom>
              <a:noFill/>
            </p:spPr>
            <p:txBody>
              <a:bodyPr wrap="square" rtlCol="0">
                <a:spAutoFit/>
              </a:bodyPr>
              <a:lstStyle/>
              <a:p>
                <a:pPr algn="ctr"/>
                <a:r>
                  <a:rPr lang="en-GB" sz="1050" dirty="0"/>
                  <a:t>Compromiso de la unidad</a:t>
                </a:r>
              </a:p>
            </p:txBody>
          </p:sp>
          <p:sp>
            <p:nvSpPr>
              <p:cNvPr id="24" name="TextBox 23">
                <a:extLst>
                  <a:ext uri="{FF2B5EF4-FFF2-40B4-BE49-F238E27FC236}">
                    <a16:creationId xmlns:a16="http://schemas.microsoft.com/office/drawing/2014/main" id="{712EB0A4-B00E-44EF-B928-AFC38760A699}"/>
                  </a:ext>
                </a:extLst>
              </p:cNvPr>
              <p:cNvSpPr txBox="1"/>
              <p:nvPr/>
            </p:nvSpPr>
            <p:spPr>
              <a:xfrm>
                <a:off x="5735759" y="1774520"/>
                <a:ext cx="1298167" cy="136841"/>
              </a:xfrm>
              <a:prstGeom prst="rect">
                <a:avLst/>
              </a:prstGeom>
              <a:noFill/>
            </p:spPr>
            <p:txBody>
              <a:bodyPr wrap="square" rtlCol="0">
                <a:spAutoFit/>
              </a:bodyPr>
              <a:lstStyle/>
              <a:p>
                <a:pPr algn="ctr"/>
                <a:r>
                  <a:rPr lang="en-GB" sz="1050" dirty="0"/>
                  <a:t>Equilibrio estacional</a:t>
                </a:r>
              </a:p>
            </p:txBody>
          </p:sp>
          <p:grpSp>
            <p:nvGrpSpPr>
              <p:cNvPr id="25" name="Group 24">
                <a:extLst>
                  <a:ext uri="{FF2B5EF4-FFF2-40B4-BE49-F238E27FC236}">
                    <a16:creationId xmlns:a16="http://schemas.microsoft.com/office/drawing/2014/main" id="{F8B0DAF0-E205-4783-9E4F-328DA643A40B}"/>
                  </a:ext>
                </a:extLst>
              </p:cNvPr>
              <p:cNvGrpSpPr/>
              <p:nvPr/>
            </p:nvGrpSpPr>
            <p:grpSpPr>
              <a:xfrm>
                <a:off x="3353833" y="2172387"/>
                <a:ext cx="1280160" cy="104487"/>
                <a:chOff x="1958986" y="1916263"/>
                <a:chExt cx="1227464" cy="133878"/>
              </a:xfrm>
            </p:grpSpPr>
            <p:cxnSp>
              <p:nvCxnSpPr>
                <p:cNvPr id="31" name="Straight Connector 30">
                  <a:extLst>
                    <a:ext uri="{FF2B5EF4-FFF2-40B4-BE49-F238E27FC236}">
                      <a16:creationId xmlns:a16="http://schemas.microsoft.com/office/drawing/2014/main" id="{57933225-4FD1-4EDF-B39D-B5C536EF407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E89319-B3DB-41D5-9AE2-9B69AEF01DD1}"/>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90B055D-260D-4EE8-A285-1FF303781A91}"/>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809DBA14-5AC3-4459-94B3-32030A6D8455}"/>
                  </a:ext>
                </a:extLst>
              </p:cNvPr>
              <p:cNvSpPr txBox="1"/>
              <p:nvPr/>
            </p:nvSpPr>
            <p:spPr>
              <a:xfrm>
                <a:off x="3558227" y="2045593"/>
                <a:ext cx="958423" cy="136841"/>
              </a:xfrm>
              <a:prstGeom prst="rect">
                <a:avLst/>
              </a:prstGeom>
              <a:noFill/>
            </p:spPr>
            <p:txBody>
              <a:bodyPr wrap="square" rtlCol="0">
                <a:spAutoFit/>
              </a:bodyPr>
              <a:lstStyle/>
              <a:p>
                <a:pPr algn="ctr"/>
                <a:r>
                  <a:rPr lang="en-GB" sz="1050" dirty="0"/>
                  <a:t>Carga siguiente</a:t>
                </a:r>
              </a:p>
            </p:txBody>
          </p:sp>
          <p:sp>
            <p:nvSpPr>
              <p:cNvPr id="27" name="TextBox 26">
                <a:extLst>
                  <a:ext uri="{FF2B5EF4-FFF2-40B4-BE49-F238E27FC236}">
                    <a16:creationId xmlns:a16="http://schemas.microsoft.com/office/drawing/2014/main" id="{3DC66E3B-8230-4F40-8117-2DE8E7C30E3F}"/>
                  </a:ext>
                </a:extLst>
              </p:cNvPr>
              <p:cNvSpPr txBox="1"/>
              <p:nvPr/>
            </p:nvSpPr>
            <p:spPr>
              <a:xfrm>
                <a:off x="1919171" y="2423302"/>
                <a:ext cx="3956713" cy="149281"/>
              </a:xfrm>
              <a:prstGeom prst="rect">
                <a:avLst/>
              </a:prstGeom>
              <a:solidFill>
                <a:srgbClr val="B3C8F3"/>
              </a:solidFill>
            </p:spPr>
            <p:txBody>
              <a:bodyPr wrap="square" lIns="36000" rIns="36000" rtlCol="0">
                <a:spAutoFit/>
              </a:bodyPr>
              <a:lstStyle/>
              <a:p>
                <a:r>
                  <a:rPr lang="en-GB" sz="1200" dirty="0"/>
                  <a:t>                                                                                                                 Hidroeléctrica de bombeo, CAES</a:t>
                </a:r>
              </a:p>
            </p:txBody>
          </p:sp>
          <p:sp>
            <p:nvSpPr>
              <p:cNvPr id="28" name="TextBox 27">
                <a:extLst>
                  <a:ext uri="{FF2B5EF4-FFF2-40B4-BE49-F238E27FC236}">
                    <a16:creationId xmlns:a16="http://schemas.microsoft.com/office/drawing/2014/main" id="{CA384978-1615-4713-B525-558E9208C6DF}"/>
                  </a:ext>
                </a:extLst>
              </p:cNvPr>
              <p:cNvSpPr txBox="1"/>
              <p:nvPr/>
            </p:nvSpPr>
            <p:spPr>
              <a:xfrm>
                <a:off x="5903393" y="2427362"/>
                <a:ext cx="962899" cy="149281"/>
              </a:xfrm>
              <a:prstGeom prst="rect">
                <a:avLst/>
              </a:prstGeom>
              <a:solidFill>
                <a:srgbClr val="39F9F9"/>
              </a:solidFill>
            </p:spPr>
            <p:txBody>
              <a:bodyPr wrap="square" lIns="36000" rIns="36000" rtlCol="0">
                <a:spAutoFit/>
              </a:bodyPr>
              <a:lstStyle/>
              <a:p>
                <a:r>
                  <a:rPr lang="en-GB" sz="1200" dirty="0"/>
                  <a:t>      Potencia al gas</a:t>
                </a:r>
              </a:p>
            </p:txBody>
          </p:sp>
          <p:sp>
            <p:nvSpPr>
              <p:cNvPr id="29" name="TextBox 28">
                <a:extLst>
                  <a:ext uri="{FF2B5EF4-FFF2-40B4-BE49-F238E27FC236}">
                    <a16:creationId xmlns:a16="http://schemas.microsoft.com/office/drawing/2014/main" id="{B45F98F4-8105-4C73-8C20-90775D65422E}"/>
                  </a:ext>
                </a:extLst>
              </p:cNvPr>
              <p:cNvSpPr txBox="1"/>
              <p:nvPr/>
            </p:nvSpPr>
            <p:spPr>
              <a:xfrm>
                <a:off x="2609527" y="2489560"/>
                <a:ext cx="1288213" cy="165868"/>
              </a:xfrm>
              <a:prstGeom prst="rect">
                <a:avLst/>
              </a:prstGeom>
              <a:solidFill>
                <a:srgbClr val="39F9F9"/>
              </a:solidFill>
            </p:spPr>
            <p:txBody>
              <a:bodyPr wrap="square" lIns="36000" rIns="36000" rtlCol="0">
                <a:spAutoFit/>
              </a:bodyPr>
              <a:lstStyle/>
              <a:p>
                <a:r>
                  <a:rPr lang="en-GB" sz="1400" dirty="0"/>
                  <a:t>                Baterías</a:t>
                </a:r>
              </a:p>
            </p:txBody>
          </p:sp>
          <p:sp>
            <p:nvSpPr>
              <p:cNvPr id="30" name="TextBox 29">
                <a:extLst>
                  <a:ext uri="{FF2B5EF4-FFF2-40B4-BE49-F238E27FC236}">
                    <a16:creationId xmlns:a16="http://schemas.microsoft.com/office/drawing/2014/main" id="{A70A48F8-C052-41EB-8DB0-DB4BFDD3C890}"/>
                  </a:ext>
                </a:extLst>
              </p:cNvPr>
              <p:cNvSpPr txBox="1"/>
              <p:nvPr/>
            </p:nvSpPr>
            <p:spPr>
              <a:xfrm>
                <a:off x="1919171" y="2494127"/>
                <a:ext cx="662847" cy="165868"/>
              </a:xfrm>
              <a:prstGeom prst="rect">
                <a:avLst/>
              </a:prstGeom>
              <a:solidFill>
                <a:srgbClr val="39F9F9"/>
              </a:solidFill>
            </p:spPr>
            <p:txBody>
              <a:bodyPr wrap="square" lIns="36000" rIns="36000" rtlCol="0">
                <a:spAutoFit/>
              </a:bodyPr>
              <a:lstStyle/>
              <a:p>
                <a:r>
                  <a:rPr lang="en-GB" sz="1400" dirty="0"/>
                  <a:t>   Volantes de inercia</a:t>
                </a:r>
              </a:p>
            </p:txBody>
          </p:sp>
        </p:grpSp>
      </p:grpSp>
      <p:sp>
        <p:nvSpPr>
          <p:cNvPr id="46" name="TextBox 45">
            <a:extLst>
              <a:ext uri="{FF2B5EF4-FFF2-40B4-BE49-F238E27FC236}">
                <a16:creationId xmlns:a16="http://schemas.microsoft.com/office/drawing/2014/main" id="{6D5D8011-107F-4088-93E6-DE9F518F2FDD}"/>
              </a:ext>
            </a:extLst>
          </p:cNvPr>
          <p:cNvSpPr txBox="1"/>
          <p:nvPr/>
        </p:nvSpPr>
        <p:spPr>
          <a:xfrm>
            <a:off x="1638462" y="4275075"/>
            <a:ext cx="9410898" cy="1477328"/>
          </a:xfrm>
          <a:prstGeom prst="rect">
            <a:avLst/>
          </a:prstGeom>
          <a:noFill/>
        </p:spPr>
        <p:txBody>
          <a:bodyPr wrap="square" lIns="91440" tIns="45720" rIns="91440" bIns="45720" rtlCol="0" anchor="t">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Preguntas clave sobre la flexibilidad que aporta el almacenamiento de energía al sistema:</a:t>
            </a:r>
          </a:p>
          <a:p>
            <a:pPr marL="445770" indent="-266700">
              <a:buSzPct val="125000"/>
              <a:buFont typeface="Arial" panose="020B0604020202020204" pitchFamily="34" charset="0"/>
              <a:buChar char="•"/>
            </a:pPr>
            <a:r>
              <a:rPr lang="en-GB" dirty="0">
                <a:latin typeface="Open Sans"/>
                <a:ea typeface="Open Sans" panose="020B0606030504020204" pitchFamily="34" charset="0"/>
                <a:cs typeface="Open Sans" panose="020B0606030504020204" pitchFamily="34" charset="0"/>
              </a:rPr>
              <a:t>¿Cuál es la capacidad instalada de cada tipo de almacenamiento? (MW)</a:t>
            </a:r>
          </a:p>
          <a:p>
            <a:pPr marL="445770"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La velocidad de carga/descarga (MW/minuto)</a:t>
            </a:r>
          </a:p>
          <a:p>
            <a:pPr marL="445770"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¿Cuál es la capacidad máxima de almacenamiento de energía? (MWh)</a:t>
            </a:r>
          </a:p>
          <a:p>
            <a:pPr marL="445770" indent="-266700">
              <a:buSzPct val="125000"/>
              <a:buFont typeface="Arial" panose="020B0604020202020204" pitchFamily="34" charset="0"/>
              <a:buChar char="•"/>
            </a:pPr>
            <a:r>
              <a:rPr lang="en-GB" dirty="0">
                <a:latin typeface="Open Sans"/>
                <a:ea typeface="Open Sans" panose="020B0606030504020204" pitchFamily="34" charset="0"/>
                <a:cs typeface="Open Sans" panose="020B0606030504020204" pitchFamily="34" charset="0"/>
              </a:rPr>
              <a:t>¿Tiene la unidad de almacenamiento la capacidad de proporcionar inercia al sistema?</a:t>
            </a:r>
          </a:p>
        </p:txBody>
      </p:sp>
      <p:sp>
        <p:nvSpPr>
          <p:cNvPr id="47" name="TextBox 46">
            <a:extLst>
              <a:ext uri="{FF2B5EF4-FFF2-40B4-BE49-F238E27FC236}">
                <a16:creationId xmlns:a16="http://schemas.microsoft.com/office/drawing/2014/main" id="{EBBA698C-A4B5-4A45-A331-924AE64DAAE7}"/>
              </a:ext>
            </a:extLst>
          </p:cNvPr>
          <p:cNvSpPr txBox="1"/>
          <p:nvPr/>
        </p:nvSpPr>
        <p:spPr>
          <a:xfrm>
            <a:off x="2227897" y="4043049"/>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bg2">
                    <a:lumMod val="50000"/>
                  </a:schemeClr>
                </a:solidFill>
                <a:latin typeface="Open Sans"/>
              </a:rPr>
              <a:t>Fuente:</a:t>
            </a:r>
            <a:r>
              <a:rPr lang="en-US" sz="1100" dirty="0">
                <a:solidFill>
                  <a:schemeClr val="bg2">
                    <a:lumMod val="50000"/>
                  </a:schemeClr>
                </a:solidFill>
                <a:latin typeface="Open Sans"/>
              </a:rPr>
              <a:t> IRENA 2020a, IRENA2018a</a:t>
            </a:r>
          </a:p>
        </p:txBody>
      </p:sp>
      <p:sp>
        <p:nvSpPr>
          <p:cNvPr id="48" name="Oval 47">
            <a:extLst>
              <a:ext uri="{FF2B5EF4-FFF2-40B4-BE49-F238E27FC236}">
                <a16:creationId xmlns:a16="http://schemas.microsoft.com/office/drawing/2014/main" id="{7C99823B-BB09-4A4D-AE2D-27838076904E}"/>
              </a:ext>
            </a:extLst>
          </p:cNvPr>
          <p:cNvSpPr/>
          <p:nvPr/>
        </p:nvSpPr>
        <p:spPr>
          <a:xfrm>
            <a:off x="9721570" y="4061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3_Slide17.mp3" descr="Track2_Lecture13_Slide17.mp3">
            <a:hlinkClick r:id="" action="ppaction://media"/>
            <a:extLst>
              <a:ext uri="{FF2B5EF4-FFF2-40B4-BE49-F238E27FC236}">
                <a16:creationId xmlns:a16="http://schemas.microsoft.com/office/drawing/2014/main" id="{BD90CF07-217C-CF4C-B028-AA5DD7AAB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2935" y="477507"/>
            <a:ext cx="812800" cy="812800"/>
          </a:xfrm>
          <a:prstGeom prst="rect">
            <a:avLst/>
          </a:prstGeom>
        </p:spPr>
      </p:pic>
    </p:spTree>
    <p:extLst>
      <p:ext uri="{BB962C8B-B14F-4D97-AF65-F5344CB8AC3E}">
        <p14:creationId xmlns:p14="http://schemas.microsoft.com/office/powerpoint/2010/main" val="39796665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36643"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13.3.4 Flexibilidad de la red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88361" y="-125348"/>
            <a:ext cx="800911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Flexibilidad de la oferta</a:t>
            </a:r>
          </a:p>
        </p:txBody>
      </p:sp>
      <p:grpSp>
        <p:nvGrpSpPr>
          <p:cNvPr id="7" name="Group 6">
            <a:extLst>
              <a:ext uri="{FF2B5EF4-FFF2-40B4-BE49-F238E27FC236}">
                <a16:creationId xmlns:a16="http://schemas.microsoft.com/office/drawing/2014/main" id="{D0F6ACA4-6A4D-4285-AE3C-A0466715AF17}"/>
              </a:ext>
            </a:extLst>
          </p:cNvPr>
          <p:cNvGrpSpPr/>
          <p:nvPr/>
        </p:nvGrpSpPr>
        <p:grpSpPr>
          <a:xfrm>
            <a:off x="2350602" y="1922943"/>
            <a:ext cx="7976291" cy="2359811"/>
            <a:chOff x="1861977" y="1853850"/>
            <a:chExt cx="5761199" cy="1127602"/>
          </a:xfrm>
        </p:grpSpPr>
        <p:grpSp>
          <p:nvGrpSpPr>
            <p:cNvPr id="10" name="Group 9">
              <a:extLst>
                <a:ext uri="{FF2B5EF4-FFF2-40B4-BE49-F238E27FC236}">
                  <a16:creationId xmlns:a16="http://schemas.microsoft.com/office/drawing/2014/main" id="{C857311D-B6D0-4622-AB45-F37640AE98CA}"/>
                </a:ext>
              </a:extLst>
            </p:cNvPr>
            <p:cNvGrpSpPr/>
            <p:nvPr/>
          </p:nvGrpSpPr>
          <p:grpSpPr>
            <a:xfrm>
              <a:off x="1861977" y="1853850"/>
              <a:ext cx="5194180" cy="1127602"/>
              <a:chOff x="1809283" y="1770428"/>
              <a:chExt cx="5194180" cy="1127602"/>
            </a:xfrm>
          </p:grpSpPr>
          <p:cxnSp>
            <p:nvCxnSpPr>
              <p:cNvPr id="12" name="Straight Arrow Connector 11">
                <a:extLst>
                  <a:ext uri="{FF2B5EF4-FFF2-40B4-BE49-F238E27FC236}">
                    <a16:creationId xmlns:a16="http://schemas.microsoft.com/office/drawing/2014/main" id="{F46AA30F-549C-4E17-BF73-09B2C5E2EE07}"/>
                  </a:ext>
                </a:extLst>
              </p:cNvPr>
              <p:cNvCxnSpPr/>
              <p:nvPr/>
            </p:nvCxnSpPr>
            <p:spPr>
              <a:xfrm>
                <a:off x="1919172" y="2747368"/>
                <a:ext cx="50192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4ED514-BB8A-427D-BBED-4DF6F20B0B9A}"/>
                  </a:ext>
                </a:extLst>
              </p:cNvPr>
              <p:cNvSpPr txBox="1"/>
              <p:nvPr/>
            </p:nvSpPr>
            <p:spPr>
              <a:xfrm>
                <a:off x="1809283" y="2773023"/>
                <a:ext cx="1104687" cy="125007"/>
              </a:xfrm>
              <a:prstGeom prst="rect">
                <a:avLst/>
              </a:prstGeom>
              <a:noFill/>
            </p:spPr>
            <p:txBody>
              <a:bodyPr wrap="square" rtlCol="0">
                <a:spAutoFit/>
              </a:bodyPr>
              <a:lstStyle/>
              <a:p>
                <a:r>
                  <a:rPr lang="en-GB" sz="1100" dirty="0"/>
                  <a:t>Segundos</a:t>
                </a:r>
              </a:p>
            </p:txBody>
          </p:sp>
          <p:sp>
            <p:nvSpPr>
              <p:cNvPr id="14" name="TextBox 13">
                <a:extLst>
                  <a:ext uri="{FF2B5EF4-FFF2-40B4-BE49-F238E27FC236}">
                    <a16:creationId xmlns:a16="http://schemas.microsoft.com/office/drawing/2014/main" id="{E47621E8-5DF1-4D96-8487-2E945E37E8B2}"/>
                  </a:ext>
                </a:extLst>
              </p:cNvPr>
              <p:cNvSpPr txBox="1"/>
              <p:nvPr/>
            </p:nvSpPr>
            <p:spPr>
              <a:xfrm>
                <a:off x="3090195" y="2773023"/>
                <a:ext cx="1104687" cy="125007"/>
              </a:xfrm>
              <a:prstGeom prst="rect">
                <a:avLst/>
              </a:prstGeom>
              <a:noFill/>
            </p:spPr>
            <p:txBody>
              <a:bodyPr wrap="square" rtlCol="0">
                <a:spAutoFit/>
              </a:bodyPr>
              <a:lstStyle/>
              <a:p>
                <a:r>
                  <a:rPr lang="en-GB" sz="1100" dirty="0"/>
                  <a:t>Actas</a:t>
                </a:r>
              </a:p>
            </p:txBody>
          </p:sp>
          <p:sp>
            <p:nvSpPr>
              <p:cNvPr id="15" name="TextBox 14">
                <a:extLst>
                  <a:ext uri="{FF2B5EF4-FFF2-40B4-BE49-F238E27FC236}">
                    <a16:creationId xmlns:a16="http://schemas.microsoft.com/office/drawing/2014/main" id="{9D10F4D0-8801-4FC7-B223-201500C13CB2}"/>
                  </a:ext>
                </a:extLst>
              </p:cNvPr>
              <p:cNvSpPr txBox="1"/>
              <p:nvPr/>
            </p:nvSpPr>
            <p:spPr>
              <a:xfrm>
                <a:off x="4354309" y="2758868"/>
                <a:ext cx="1104687" cy="125007"/>
              </a:xfrm>
              <a:prstGeom prst="rect">
                <a:avLst/>
              </a:prstGeom>
              <a:noFill/>
            </p:spPr>
            <p:txBody>
              <a:bodyPr wrap="square" rtlCol="0">
                <a:spAutoFit/>
              </a:bodyPr>
              <a:lstStyle/>
              <a:p>
                <a:r>
                  <a:rPr lang="en-GB" sz="1100" dirty="0"/>
                  <a:t>Horas</a:t>
                </a:r>
              </a:p>
            </p:txBody>
          </p:sp>
          <p:sp>
            <p:nvSpPr>
              <p:cNvPr id="16" name="TextBox 15">
                <a:extLst>
                  <a:ext uri="{FF2B5EF4-FFF2-40B4-BE49-F238E27FC236}">
                    <a16:creationId xmlns:a16="http://schemas.microsoft.com/office/drawing/2014/main" id="{60284CB6-C3EE-4EE4-AC7E-147C21CC6453}"/>
                  </a:ext>
                </a:extLst>
              </p:cNvPr>
              <p:cNvSpPr txBox="1"/>
              <p:nvPr/>
            </p:nvSpPr>
            <p:spPr>
              <a:xfrm>
                <a:off x="5475795" y="2756232"/>
                <a:ext cx="1104687" cy="125007"/>
              </a:xfrm>
              <a:prstGeom prst="rect">
                <a:avLst/>
              </a:prstGeom>
              <a:noFill/>
            </p:spPr>
            <p:txBody>
              <a:bodyPr wrap="square" rtlCol="0">
                <a:spAutoFit/>
              </a:bodyPr>
              <a:lstStyle/>
              <a:p>
                <a:r>
                  <a:rPr lang="en-GB" sz="1100" dirty="0"/>
                  <a:t>Días</a:t>
                </a:r>
              </a:p>
            </p:txBody>
          </p:sp>
          <p:grpSp>
            <p:nvGrpSpPr>
              <p:cNvPr id="17" name="Group 16">
                <a:extLst>
                  <a:ext uri="{FF2B5EF4-FFF2-40B4-BE49-F238E27FC236}">
                    <a16:creationId xmlns:a16="http://schemas.microsoft.com/office/drawing/2014/main" id="{B26AA804-B87D-4794-B679-4D685F6BFC8A}"/>
                  </a:ext>
                </a:extLst>
              </p:cNvPr>
              <p:cNvGrpSpPr/>
              <p:nvPr/>
            </p:nvGrpSpPr>
            <p:grpSpPr>
              <a:xfrm>
                <a:off x="1920790" y="1950744"/>
                <a:ext cx="887504" cy="94849"/>
                <a:chOff x="1958986" y="1916263"/>
                <a:chExt cx="1227464" cy="133878"/>
              </a:xfrm>
            </p:grpSpPr>
            <p:cxnSp>
              <p:nvCxnSpPr>
                <p:cNvPr id="40" name="Straight Connector 39">
                  <a:extLst>
                    <a:ext uri="{FF2B5EF4-FFF2-40B4-BE49-F238E27FC236}">
                      <a16:creationId xmlns:a16="http://schemas.microsoft.com/office/drawing/2014/main" id="{6DB9BC41-3FF0-41BB-9556-0FB0FE909F74}"/>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3162AF2-CCCA-4298-B751-608F93EC257F}"/>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138F16-5CA7-49A5-A41D-6533999AF596}"/>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8BE729D-7241-4340-BCF2-CD3D5FC8DE5F}"/>
                  </a:ext>
                </a:extLst>
              </p:cNvPr>
              <p:cNvGrpSpPr/>
              <p:nvPr/>
            </p:nvGrpSpPr>
            <p:grpSpPr>
              <a:xfrm>
                <a:off x="2832812" y="1951463"/>
                <a:ext cx="1047791" cy="91934"/>
                <a:chOff x="1958986" y="1916263"/>
                <a:chExt cx="1227464" cy="133878"/>
              </a:xfrm>
            </p:grpSpPr>
            <p:cxnSp>
              <p:nvCxnSpPr>
                <p:cNvPr id="37" name="Straight Connector 36">
                  <a:extLst>
                    <a:ext uri="{FF2B5EF4-FFF2-40B4-BE49-F238E27FC236}">
                      <a16:creationId xmlns:a16="http://schemas.microsoft.com/office/drawing/2014/main" id="{C821707E-E9DB-4A6E-BA9C-25671FB96268}"/>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305BFD-5345-4951-A075-E56FE600E49D}"/>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EB61FF8-1B2E-4F33-B715-113B23A2C431}"/>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78DB500-2C35-44DC-90B2-1F13475A8EEF}"/>
                  </a:ext>
                </a:extLst>
              </p:cNvPr>
              <p:cNvGrpSpPr/>
              <p:nvPr/>
            </p:nvGrpSpPr>
            <p:grpSpPr>
              <a:xfrm>
                <a:off x="3897741" y="1955117"/>
                <a:ext cx="1988515" cy="88280"/>
                <a:chOff x="1958986" y="1916263"/>
                <a:chExt cx="1227464" cy="133878"/>
              </a:xfrm>
            </p:grpSpPr>
            <p:cxnSp>
              <p:nvCxnSpPr>
                <p:cNvPr id="34" name="Straight Connector 33">
                  <a:extLst>
                    <a:ext uri="{FF2B5EF4-FFF2-40B4-BE49-F238E27FC236}">
                      <a16:creationId xmlns:a16="http://schemas.microsoft.com/office/drawing/2014/main" id="{1807577F-4F20-4C7B-876A-2A1FE21969D4}"/>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F2B3346-3CA5-4D97-8B63-4C5461606475}"/>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6CCF939-A861-4EB1-B9A5-847FCECB6A6F}"/>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5A87309-FFB4-4244-BEE9-47E270AF397B}"/>
                  </a:ext>
                </a:extLst>
              </p:cNvPr>
              <p:cNvGrpSpPr/>
              <p:nvPr/>
            </p:nvGrpSpPr>
            <p:grpSpPr>
              <a:xfrm>
                <a:off x="5903394" y="1957246"/>
                <a:ext cx="925159" cy="82027"/>
                <a:chOff x="1958986" y="1916263"/>
                <a:chExt cx="1227464" cy="133878"/>
              </a:xfrm>
            </p:grpSpPr>
            <p:cxnSp>
              <p:nvCxnSpPr>
                <p:cNvPr id="31" name="Straight Connector 30">
                  <a:extLst>
                    <a:ext uri="{FF2B5EF4-FFF2-40B4-BE49-F238E27FC236}">
                      <a16:creationId xmlns:a16="http://schemas.microsoft.com/office/drawing/2014/main" id="{0B2C5BCE-8E9D-4BCE-A575-9BAEC721E939}"/>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2946110-6E90-4BDB-822A-B986103FFB34}"/>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353A9AE-355B-40AC-9992-C2F8D53A62CD}"/>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20AA672-47DE-4078-BD18-917F367777B5}"/>
                  </a:ext>
                </a:extLst>
              </p:cNvPr>
              <p:cNvSpPr txBox="1"/>
              <p:nvPr/>
            </p:nvSpPr>
            <p:spPr>
              <a:xfrm>
                <a:off x="2012679" y="1771361"/>
                <a:ext cx="639497" cy="125007"/>
              </a:xfrm>
              <a:prstGeom prst="rect">
                <a:avLst/>
              </a:prstGeom>
              <a:noFill/>
            </p:spPr>
            <p:txBody>
              <a:bodyPr wrap="square" rtlCol="0">
                <a:spAutoFit/>
              </a:bodyPr>
              <a:lstStyle/>
              <a:p>
                <a:pPr algn="ctr"/>
                <a:r>
                  <a:rPr lang="en-GB" sz="1100" dirty="0"/>
                  <a:t>Reglamento</a:t>
                </a:r>
              </a:p>
            </p:txBody>
          </p:sp>
          <p:sp>
            <p:nvSpPr>
              <p:cNvPr id="22" name="TextBox 21">
                <a:extLst>
                  <a:ext uri="{FF2B5EF4-FFF2-40B4-BE49-F238E27FC236}">
                    <a16:creationId xmlns:a16="http://schemas.microsoft.com/office/drawing/2014/main" id="{FCDBBDC9-D200-4F4C-86C6-AA6B097CCEB7}"/>
                  </a:ext>
                </a:extLst>
              </p:cNvPr>
              <p:cNvSpPr txBox="1"/>
              <p:nvPr/>
            </p:nvSpPr>
            <p:spPr>
              <a:xfrm>
                <a:off x="3033269" y="1778720"/>
                <a:ext cx="639497" cy="125007"/>
              </a:xfrm>
              <a:prstGeom prst="rect">
                <a:avLst/>
              </a:prstGeom>
              <a:noFill/>
            </p:spPr>
            <p:txBody>
              <a:bodyPr wrap="square" rtlCol="0">
                <a:spAutoFit/>
              </a:bodyPr>
              <a:lstStyle/>
              <a:p>
                <a:pPr algn="ctr"/>
                <a:r>
                  <a:rPr lang="en-GB" sz="1100" dirty="0"/>
                  <a:t>Equilibrando</a:t>
                </a:r>
              </a:p>
            </p:txBody>
          </p:sp>
          <p:sp>
            <p:nvSpPr>
              <p:cNvPr id="23" name="TextBox 22">
                <a:extLst>
                  <a:ext uri="{FF2B5EF4-FFF2-40B4-BE49-F238E27FC236}">
                    <a16:creationId xmlns:a16="http://schemas.microsoft.com/office/drawing/2014/main" id="{C01D6BB4-7B59-46F2-ACD2-81AFCFD8512D}"/>
                  </a:ext>
                </a:extLst>
              </p:cNvPr>
              <p:cNvSpPr txBox="1"/>
              <p:nvPr/>
            </p:nvSpPr>
            <p:spPr>
              <a:xfrm>
                <a:off x="4500573" y="1781735"/>
                <a:ext cx="958423" cy="125007"/>
              </a:xfrm>
              <a:prstGeom prst="rect">
                <a:avLst/>
              </a:prstGeom>
              <a:noFill/>
            </p:spPr>
            <p:txBody>
              <a:bodyPr wrap="square" rtlCol="0">
                <a:spAutoFit/>
              </a:bodyPr>
              <a:lstStyle/>
              <a:p>
                <a:pPr algn="ctr"/>
                <a:r>
                  <a:rPr lang="en-GB" sz="1100" dirty="0"/>
                  <a:t>Compromiso de la unidad</a:t>
                </a:r>
              </a:p>
            </p:txBody>
          </p:sp>
          <p:sp>
            <p:nvSpPr>
              <p:cNvPr id="24" name="TextBox 23">
                <a:extLst>
                  <a:ext uri="{FF2B5EF4-FFF2-40B4-BE49-F238E27FC236}">
                    <a16:creationId xmlns:a16="http://schemas.microsoft.com/office/drawing/2014/main" id="{74C5DE57-0DCD-48D2-92BC-3214CAEF1BD7}"/>
                  </a:ext>
                </a:extLst>
              </p:cNvPr>
              <p:cNvSpPr txBox="1"/>
              <p:nvPr/>
            </p:nvSpPr>
            <p:spPr>
              <a:xfrm>
                <a:off x="5705296" y="1770428"/>
                <a:ext cx="1298167" cy="125007"/>
              </a:xfrm>
              <a:prstGeom prst="rect">
                <a:avLst/>
              </a:prstGeom>
              <a:noFill/>
            </p:spPr>
            <p:txBody>
              <a:bodyPr wrap="square" rtlCol="0">
                <a:spAutoFit/>
              </a:bodyPr>
              <a:lstStyle/>
              <a:p>
                <a:pPr algn="ctr"/>
                <a:r>
                  <a:rPr lang="en-GB" sz="1100" dirty="0"/>
                  <a:t>Equilibrio estacional</a:t>
                </a:r>
              </a:p>
            </p:txBody>
          </p:sp>
          <p:grpSp>
            <p:nvGrpSpPr>
              <p:cNvPr id="25" name="Group 24">
                <a:extLst>
                  <a:ext uri="{FF2B5EF4-FFF2-40B4-BE49-F238E27FC236}">
                    <a16:creationId xmlns:a16="http://schemas.microsoft.com/office/drawing/2014/main" id="{2822EACD-2374-47F7-A977-52663530CE0B}"/>
                  </a:ext>
                </a:extLst>
              </p:cNvPr>
              <p:cNvGrpSpPr/>
              <p:nvPr/>
            </p:nvGrpSpPr>
            <p:grpSpPr>
              <a:xfrm>
                <a:off x="3353833" y="2172387"/>
                <a:ext cx="1280160" cy="104487"/>
                <a:chOff x="1958986" y="1916263"/>
                <a:chExt cx="1227464" cy="133878"/>
              </a:xfrm>
            </p:grpSpPr>
            <p:cxnSp>
              <p:nvCxnSpPr>
                <p:cNvPr id="28" name="Straight Connector 27">
                  <a:extLst>
                    <a:ext uri="{FF2B5EF4-FFF2-40B4-BE49-F238E27FC236}">
                      <a16:creationId xmlns:a16="http://schemas.microsoft.com/office/drawing/2014/main" id="{21741C23-6A67-4E66-9086-144A40F8645F}"/>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9BB535-5C5F-4E3D-850C-DDEFDC31719E}"/>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BB27E4-FAC5-4469-A337-7FBE5EC2322A}"/>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225CFD4C-DA2A-4A2C-AD42-416A556E5808}"/>
                  </a:ext>
                </a:extLst>
              </p:cNvPr>
              <p:cNvSpPr txBox="1"/>
              <p:nvPr/>
            </p:nvSpPr>
            <p:spPr>
              <a:xfrm>
                <a:off x="3558227" y="2045593"/>
                <a:ext cx="958423" cy="125007"/>
              </a:xfrm>
              <a:prstGeom prst="rect">
                <a:avLst/>
              </a:prstGeom>
              <a:noFill/>
            </p:spPr>
            <p:txBody>
              <a:bodyPr wrap="square" rtlCol="0">
                <a:spAutoFit/>
              </a:bodyPr>
              <a:lstStyle/>
              <a:p>
                <a:pPr algn="ctr"/>
                <a:r>
                  <a:rPr lang="en-GB" sz="1100" dirty="0"/>
                  <a:t>Carga siguiente</a:t>
                </a:r>
              </a:p>
            </p:txBody>
          </p:sp>
          <p:sp>
            <p:nvSpPr>
              <p:cNvPr id="27" name="TextBox 26">
                <a:extLst>
                  <a:ext uri="{FF2B5EF4-FFF2-40B4-BE49-F238E27FC236}">
                    <a16:creationId xmlns:a16="http://schemas.microsoft.com/office/drawing/2014/main" id="{CC307BEA-605F-4E23-B339-3C26180E7E9C}"/>
                  </a:ext>
                </a:extLst>
              </p:cNvPr>
              <p:cNvSpPr txBox="1"/>
              <p:nvPr/>
            </p:nvSpPr>
            <p:spPr>
              <a:xfrm>
                <a:off x="1919173" y="2464066"/>
                <a:ext cx="3984222" cy="161773"/>
              </a:xfrm>
              <a:prstGeom prst="rect">
                <a:avLst/>
              </a:prstGeom>
              <a:solidFill>
                <a:srgbClr val="39F9F9"/>
              </a:solidFill>
            </p:spPr>
            <p:txBody>
              <a:bodyPr wrap="square" lIns="36000" rIns="36000" rtlCol="0">
                <a:spAutoFit/>
              </a:bodyPr>
              <a:lstStyle/>
              <a:p>
                <a:r>
                  <a:rPr lang="en-GB" sz="1600" dirty="0"/>
                  <a:t>                                                  Interconectores y transmisión</a:t>
                </a:r>
              </a:p>
            </p:txBody>
          </p:sp>
        </p:grpSp>
        <p:sp>
          <p:nvSpPr>
            <p:cNvPr id="11" name="TextBox 10">
              <a:extLst>
                <a:ext uri="{FF2B5EF4-FFF2-40B4-BE49-F238E27FC236}">
                  <a16:creationId xmlns:a16="http://schemas.microsoft.com/office/drawing/2014/main" id="{095E202A-2A10-45F1-A508-13A0D97ED166}"/>
                </a:ext>
              </a:extLst>
            </p:cNvPr>
            <p:cNvSpPr txBox="1"/>
            <p:nvPr/>
          </p:nvSpPr>
          <p:spPr>
            <a:xfrm>
              <a:off x="6518489" y="2848517"/>
              <a:ext cx="1104687" cy="125007"/>
            </a:xfrm>
            <a:prstGeom prst="rect">
              <a:avLst/>
            </a:prstGeom>
            <a:noFill/>
          </p:spPr>
          <p:txBody>
            <a:bodyPr wrap="square" rtlCol="0">
              <a:spAutoFit/>
            </a:bodyPr>
            <a:lstStyle/>
            <a:p>
              <a:r>
                <a:rPr lang="en-GB" sz="1100" dirty="0"/>
                <a:t>Meses</a:t>
              </a:r>
            </a:p>
          </p:txBody>
        </p:sp>
      </p:grpSp>
      <p:sp>
        <p:nvSpPr>
          <p:cNvPr id="43" name="TextBox 42">
            <a:extLst>
              <a:ext uri="{FF2B5EF4-FFF2-40B4-BE49-F238E27FC236}">
                <a16:creationId xmlns:a16="http://schemas.microsoft.com/office/drawing/2014/main" id="{A3D8DB09-D1D1-410B-AEE9-7BC2F54624E2}"/>
              </a:ext>
            </a:extLst>
          </p:cNvPr>
          <p:cNvSpPr txBox="1"/>
          <p:nvPr/>
        </p:nvSpPr>
        <p:spPr>
          <a:xfrm>
            <a:off x="1296720" y="4755729"/>
            <a:ext cx="9924824" cy="1477328"/>
          </a:xfrm>
          <a:prstGeom prst="rect">
            <a:avLst/>
          </a:prstGeom>
          <a:noFill/>
        </p:spPr>
        <p:txBody>
          <a:bodyPr wrap="square" rtlCol="0">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Preguntas clave sobre la flexibilidad proporcionada por la interconexión/transmisión en una región:</a:t>
            </a:r>
          </a:p>
          <a:p>
            <a:pPr marL="446088"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¿Cuál es la capacidad de interconexión/transmisión a las regiones/países vecinos? (MW)</a:t>
            </a:r>
          </a:p>
          <a:p>
            <a:pPr marL="446088"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¿Existe un límite en el ritmo de funcionamiento? (MW / minuto)</a:t>
            </a:r>
          </a:p>
          <a:p>
            <a:pPr marL="446088"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¿La conexión proporciona inercia al sistema? </a:t>
            </a:r>
          </a:p>
        </p:txBody>
      </p:sp>
      <p:sp>
        <p:nvSpPr>
          <p:cNvPr id="44" name="TextBox 43">
            <a:extLst>
              <a:ext uri="{FF2B5EF4-FFF2-40B4-BE49-F238E27FC236}">
                <a16:creationId xmlns:a16="http://schemas.microsoft.com/office/drawing/2014/main" id="{EBBA698C-A4B5-4A45-A331-924AE64DAAE7}"/>
              </a:ext>
            </a:extLst>
          </p:cNvPr>
          <p:cNvSpPr txBox="1"/>
          <p:nvPr/>
        </p:nvSpPr>
        <p:spPr>
          <a:xfrm>
            <a:off x="2350602" y="4285778"/>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bg2">
                    <a:lumMod val="50000"/>
                  </a:schemeClr>
                </a:solidFill>
                <a:latin typeface="Open Sans"/>
              </a:rPr>
              <a:t>Fuente:</a:t>
            </a:r>
            <a:r>
              <a:rPr lang="en-US" sz="1100" dirty="0">
                <a:solidFill>
                  <a:schemeClr val="bg2">
                    <a:lumMod val="50000"/>
                  </a:schemeClr>
                </a:solidFill>
                <a:latin typeface="Open Sans"/>
              </a:rPr>
              <a:t> IRENA 2018a</a:t>
            </a:r>
          </a:p>
        </p:txBody>
      </p:sp>
      <p:sp>
        <p:nvSpPr>
          <p:cNvPr id="45" name="Oval 44">
            <a:extLst>
              <a:ext uri="{FF2B5EF4-FFF2-40B4-BE49-F238E27FC236}">
                <a16:creationId xmlns:a16="http://schemas.microsoft.com/office/drawing/2014/main" id="{1A4FB8DD-5206-5348-BFFC-4C830E27F3C5}"/>
              </a:ext>
            </a:extLst>
          </p:cNvPr>
          <p:cNvSpPr/>
          <p:nvPr/>
        </p:nvSpPr>
        <p:spPr>
          <a:xfrm>
            <a:off x="9371363" y="3361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8.mp3" descr="Track2_Lecture13_Slide18.mp3">
            <a:hlinkClick r:id="" action="ppaction://media"/>
            <a:extLst>
              <a:ext uri="{FF2B5EF4-FFF2-40B4-BE49-F238E27FC236}">
                <a16:creationId xmlns:a16="http://schemas.microsoft.com/office/drawing/2014/main" id="{871F5018-6FE1-7347-BD43-A5EEAFFC02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99303" y="407488"/>
            <a:ext cx="812800" cy="812800"/>
          </a:xfrm>
          <a:prstGeom prst="rect">
            <a:avLst/>
          </a:prstGeom>
        </p:spPr>
      </p:pic>
    </p:spTree>
    <p:extLst>
      <p:ext uri="{BB962C8B-B14F-4D97-AF65-F5344CB8AC3E}">
        <p14:creationId xmlns:p14="http://schemas.microsoft.com/office/powerpoint/2010/main" val="24899976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38015" y="1087844"/>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13.3.5 Flexibilidad de funcionamiento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2446" y="-321133"/>
            <a:ext cx="857141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Flexibilidad de la oferta</a:t>
            </a:r>
          </a:p>
        </p:txBody>
      </p:sp>
      <p:grpSp>
        <p:nvGrpSpPr>
          <p:cNvPr id="7" name="Group 6">
            <a:extLst>
              <a:ext uri="{FF2B5EF4-FFF2-40B4-BE49-F238E27FC236}">
                <a16:creationId xmlns:a16="http://schemas.microsoft.com/office/drawing/2014/main" id="{2624A75F-49BD-4EB7-8A1A-48954C570D6A}"/>
              </a:ext>
            </a:extLst>
          </p:cNvPr>
          <p:cNvGrpSpPr/>
          <p:nvPr/>
        </p:nvGrpSpPr>
        <p:grpSpPr>
          <a:xfrm>
            <a:off x="1604554" y="1659525"/>
            <a:ext cx="9720423" cy="2302214"/>
            <a:chOff x="1861977" y="1853850"/>
            <a:chExt cx="5761199" cy="1136929"/>
          </a:xfrm>
        </p:grpSpPr>
        <p:grpSp>
          <p:nvGrpSpPr>
            <p:cNvPr id="10" name="Group 9">
              <a:extLst>
                <a:ext uri="{FF2B5EF4-FFF2-40B4-BE49-F238E27FC236}">
                  <a16:creationId xmlns:a16="http://schemas.microsoft.com/office/drawing/2014/main" id="{E9C916A1-5278-42DC-BE1F-CC23601F0C8F}"/>
                </a:ext>
              </a:extLst>
            </p:cNvPr>
            <p:cNvGrpSpPr/>
            <p:nvPr/>
          </p:nvGrpSpPr>
          <p:grpSpPr>
            <a:xfrm>
              <a:off x="1861977" y="1853850"/>
              <a:ext cx="5208860" cy="1136929"/>
              <a:chOff x="1809283" y="1770428"/>
              <a:chExt cx="5208860" cy="1136929"/>
            </a:xfrm>
          </p:grpSpPr>
          <p:cxnSp>
            <p:nvCxnSpPr>
              <p:cNvPr id="12" name="Straight Arrow Connector 11">
                <a:extLst>
                  <a:ext uri="{FF2B5EF4-FFF2-40B4-BE49-F238E27FC236}">
                    <a16:creationId xmlns:a16="http://schemas.microsoft.com/office/drawing/2014/main" id="{F35E7D40-B2DF-477B-8EA7-0273E20B499C}"/>
                  </a:ext>
                </a:extLst>
              </p:cNvPr>
              <p:cNvCxnSpPr/>
              <p:nvPr/>
            </p:nvCxnSpPr>
            <p:spPr>
              <a:xfrm>
                <a:off x="1919172" y="2747368"/>
                <a:ext cx="50192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72CC5A4-BB10-4BA3-B7EF-7F566CCC7FD8}"/>
                  </a:ext>
                </a:extLst>
              </p:cNvPr>
              <p:cNvSpPr txBox="1"/>
              <p:nvPr/>
            </p:nvSpPr>
            <p:spPr>
              <a:xfrm>
                <a:off x="1809283" y="2773023"/>
                <a:ext cx="1104687" cy="134334"/>
              </a:xfrm>
              <a:prstGeom prst="rect">
                <a:avLst/>
              </a:prstGeom>
              <a:noFill/>
            </p:spPr>
            <p:txBody>
              <a:bodyPr wrap="square" rtlCol="0">
                <a:spAutoFit/>
              </a:bodyPr>
              <a:lstStyle/>
              <a:p>
                <a:r>
                  <a:rPr lang="en-GB" sz="1100" dirty="0"/>
                  <a:t>Segundos</a:t>
                </a:r>
              </a:p>
            </p:txBody>
          </p:sp>
          <p:sp>
            <p:nvSpPr>
              <p:cNvPr id="14" name="TextBox 13">
                <a:extLst>
                  <a:ext uri="{FF2B5EF4-FFF2-40B4-BE49-F238E27FC236}">
                    <a16:creationId xmlns:a16="http://schemas.microsoft.com/office/drawing/2014/main" id="{481B5CFC-ED7F-4614-B66F-7088B3C3D105}"/>
                  </a:ext>
                </a:extLst>
              </p:cNvPr>
              <p:cNvSpPr txBox="1"/>
              <p:nvPr/>
            </p:nvSpPr>
            <p:spPr>
              <a:xfrm>
                <a:off x="3090195" y="2773023"/>
                <a:ext cx="1104687" cy="134334"/>
              </a:xfrm>
              <a:prstGeom prst="rect">
                <a:avLst/>
              </a:prstGeom>
              <a:noFill/>
            </p:spPr>
            <p:txBody>
              <a:bodyPr wrap="square" rtlCol="0">
                <a:spAutoFit/>
              </a:bodyPr>
              <a:lstStyle/>
              <a:p>
                <a:r>
                  <a:rPr lang="en-GB" sz="1100" dirty="0"/>
                  <a:t>Actas</a:t>
                </a:r>
              </a:p>
            </p:txBody>
          </p:sp>
          <p:sp>
            <p:nvSpPr>
              <p:cNvPr id="15" name="TextBox 14">
                <a:extLst>
                  <a:ext uri="{FF2B5EF4-FFF2-40B4-BE49-F238E27FC236}">
                    <a16:creationId xmlns:a16="http://schemas.microsoft.com/office/drawing/2014/main" id="{1710711A-9AF9-4AFA-A7F9-639E5D31A6DF}"/>
                  </a:ext>
                </a:extLst>
              </p:cNvPr>
              <p:cNvSpPr txBox="1"/>
              <p:nvPr/>
            </p:nvSpPr>
            <p:spPr>
              <a:xfrm>
                <a:off x="4354309" y="2758868"/>
                <a:ext cx="1104687" cy="134334"/>
              </a:xfrm>
              <a:prstGeom prst="rect">
                <a:avLst/>
              </a:prstGeom>
              <a:noFill/>
            </p:spPr>
            <p:txBody>
              <a:bodyPr wrap="square" rtlCol="0">
                <a:spAutoFit/>
              </a:bodyPr>
              <a:lstStyle/>
              <a:p>
                <a:r>
                  <a:rPr lang="en-GB" sz="1100" dirty="0"/>
                  <a:t>Horas</a:t>
                </a:r>
              </a:p>
            </p:txBody>
          </p:sp>
          <p:sp>
            <p:nvSpPr>
              <p:cNvPr id="16" name="TextBox 15">
                <a:extLst>
                  <a:ext uri="{FF2B5EF4-FFF2-40B4-BE49-F238E27FC236}">
                    <a16:creationId xmlns:a16="http://schemas.microsoft.com/office/drawing/2014/main" id="{5A938E29-810A-43A7-A564-F4B4D586417C}"/>
                  </a:ext>
                </a:extLst>
              </p:cNvPr>
              <p:cNvSpPr txBox="1"/>
              <p:nvPr/>
            </p:nvSpPr>
            <p:spPr>
              <a:xfrm>
                <a:off x="5475795" y="2756232"/>
                <a:ext cx="1104687" cy="134334"/>
              </a:xfrm>
              <a:prstGeom prst="rect">
                <a:avLst/>
              </a:prstGeom>
              <a:noFill/>
            </p:spPr>
            <p:txBody>
              <a:bodyPr wrap="square" rtlCol="0">
                <a:spAutoFit/>
              </a:bodyPr>
              <a:lstStyle/>
              <a:p>
                <a:r>
                  <a:rPr lang="en-GB" sz="1100" dirty="0"/>
                  <a:t>Días</a:t>
                </a:r>
              </a:p>
            </p:txBody>
          </p:sp>
          <p:grpSp>
            <p:nvGrpSpPr>
              <p:cNvPr id="17" name="Group 16">
                <a:extLst>
                  <a:ext uri="{FF2B5EF4-FFF2-40B4-BE49-F238E27FC236}">
                    <a16:creationId xmlns:a16="http://schemas.microsoft.com/office/drawing/2014/main" id="{3C9A1568-0906-4295-B69F-253CFCEE320D}"/>
                  </a:ext>
                </a:extLst>
              </p:cNvPr>
              <p:cNvGrpSpPr/>
              <p:nvPr/>
            </p:nvGrpSpPr>
            <p:grpSpPr>
              <a:xfrm>
                <a:off x="1920790" y="1950744"/>
                <a:ext cx="887504" cy="94849"/>
                <a:chOff x="1958986" y="1916263"/>
                <a:chExt cx="1227464" cy="133878"/>
              </a:xfrm>
            </p:grpSpPr>
            <p:cxnSp>
              <p:nvCxnSpPr>
                <p:cNvPr id="42" name="Straight Connector 41">
                  <a:extLst>
                    <a:ext uri="{FF2B5EF4-FFF2-40B4-BE49-F238E27FC236}">
                      <a16:creationId xmlns:a16="http://schemas.microsoft.com/office/drawing/2014/main" id="{92AC695D-C186-4A34-A0C5-E0DE4FE3DA70}"/>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04B6FD9-B99B-4CE0-8534-170DB00E6591}"/>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F9B8BF-96D8-4D51-AB3F-2D756FD39890}"/>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B7589A8-EBD1-4BB4-A8E4-0E692BDB25AD}"/>
                  </a:ext>
                </a:extLst>
              </p:cNvPr>
              <p:cNvGrpSpPr/>
              <p:nvPr/>
            </p:nvGrpSpPr>
            <p:grpSpPr>
              <a:xfrm>
                <a:off x="2832812" y="1951463"/>
                <a:ext cx="1047791" cy="91934"/>
                <a:chOff x="1958986" y="1916263"/>
                <a:chExt cx="1227464" cy="133878"/>
              </a:xfrm>
            </p:grpSpPr>
            <p:cxnSp>
              <p:nvCxnSpPr>
                <p:cNvPr id="39" name="Straight Connector 38">
                  <a:extLst>
                    <a:ext uri="{FF2B5EF4-FFF2-40B4-BE49-F238E27FC236}">
                      <a16:creationId xmlns:a16="http://schemas.microsoft.com/office/drawing/2014/main" id="{5A284CA5-0F3A-4097-AE65-2D8223419550}"/>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5EC9522-ACF1-48E4-999B-F39C96946979}"/>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C0CD618-FE51-4088-A2E2-309C61943AD2}"/>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E236502-5BAB-48AB-B00B-58D94146E583}"/>
                  </a:ext>
                </a:extLst>
              </p:cNvPr>
              <p:cNvGrpSpPr/>
              <p:nvPr/>
            </p:nvGrpSpPr>
            <p:grpSpPr>
              <a:xfrm>
                <a:off x="3897741" y="1955117"/>
                <a:ext cx="1988515" cy="88280"/>
                <a:chOff x="1958986" y="1916263"/>
                <a:chExt cx="1227464" cy="133878"/>
              </a:xfrm>
            </p:grpSpPr>
            <p:cxnSp>
              <p:nvCxnSpPr>
                <p:cNvPr id="36" name="Straight Connector 35">
                  <a:extLst>
                    <a:ext uri="{FF2B5EF4-FFF2-40B4-BE49-F238E27FC236}">
                      <a16:creationId xmlns:a16="http://schemas.microsoft.com/office/drawing/2014/main" id="{D25C60FB-FD49-4440-ABCE-5D6021827147}"/>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28D3AF5-E310-4612-84A3-8D0A143B5E48}"/>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B5DA6AE-5A8A-4D65-AA0E-FC2C48DE2E32}"/>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600DB69-FE63-458C-9404-373EDF7F897F}"/>
                  </a:ext>
                </a:extLst>
              </p:cNvPr>
              <p:cNvGrpSpPr/>
              <p:nvPr/>
            </p:nvGrpSpPr>
            <p:grpSpPr>
              <a:xfrm>
                <a:off x="5903394" y="1957246"/>
                <a:ext cx="925159" cy="82027"/>
                <a:chOff x="1958986" y="1916263"/>
                <a:chExt cx="1227464" cy="133878"/>
              </a:xfrm>
            </p:grpSpPr>
            <p:cxnSp>
              <p:nvCxnSpPr>
                <p:cNvPr id="33" name="Straight Connector 32">
                  <a:extLst>
                    <a:ext uri="{FF2B5EF4-FFF2-40B4-BE49-F238E27FC236}">
                      <a16:creationId xmlns:a16="http://schemas.microsoft.com/office/drawing/2014/main" id="{9BB8AC6F-881A-42D1-9004-E2737B0B07C6}"/>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D49767-3506-41DB-9174-5155AD3C51A8}"/>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090EDDE-0263-4F6B-AA4F-761A9015A631}"/>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9F04E969-340E-413E-BD12-041A02B23362}"/>
                  </a:ext>
                </a:extLst>
              </p:cNvPr>
              <p:cNvSpPr txBox="1"/>
              <p:nvPr/>
            </p:nvSpPr>
            <p:spPr>
              <a:xfrm>
                <a:off x="2012679" y="1771361"/>
                <a:ext cx="639497" cy="134334"/>
              </a:xfrm>
              <a:prstGeom prst="rect">
                <a:avLst/>
              </a:prstGeom>
              <a:noFill/>
            </p:spPr>
            <p:txBody>
              <a:bodyPr wrap="square" rtlCol="0">
                <a:spAutoFit/>
              </a:bodyPr>
              <a:lstStyle/>
              <a:p>
                <a:pPr algn="ctr"/>
                <a:r>
                  <a:rPr lang="en-GB" sz="1100" dirty="0"/>
                  <a:t>Reglamento</a:t>
                </a:r>
              </a:p>
            </p:txBody>
          </p:sp>
          <p:sp>
            <p:nvSpPr>
              <p:cNvPr id="22" name="TextBox 21">
                <a:extLst>
                  <a:ext uri="{FF2B5EF4-FFF2-40B4-BE49-F238E27FC236}">
                    <a16:creationId xmlns:a16="http://schemas.microsoft.com/office/drawing/2014/main" id="{AE6C5869-49B9-4BB3-B199-D35C0086C15B}"/>
                  </a:ext>
                </a:extLst>
              </p:cNvPr>
              <p:cNvSpPr txBox="1"/>
              <p:nvPr/>
            </p:nvSpPr>
            <p:spPr>
              <a:xfrm>
                <a:off x="3033269" y="1778720"/>
                <a:ext cx="639497" cy="134334"/>
              </a:xfrm>
              <a:prstGeom prst="rect">
                <a:avLst/>
              </a:prstGeom>
              <a:noFill/>
            </p:spPr>
            <p:txBody>
              <a:bodyPr wrap="square" rtlCol="0">
                <a:spAutoFit/>
              </a:bodyPr>
              <a:lstStyle/>
              <a:p>
                <a:pPr algn="ctr"/>
                <a:r>
                  <a:rPr lang="en-GB" sz="1100" dirty="0"/>
                  <a:t>Equilibrando</a:t>
                </a:r>
              </a:p>
            </p:txBody>
          </p:sp>
          <p:sp>
            <p:nvSpPr>
              <p:cNvPr id="23" name="TextBox 22">
                <a:extLst>
                  <a:ext uri="{FF2B5EF4-FFF2-40B4-BE49-F238E27FC236}">
                    <a16:creationId xmlns:a16="http://schemas.microsoft.com/office/drawing/2014/main" id="{67800E89-883D-4206-9C0A-6880412FF0AB}"/>
                  </a:ext>
                </a:extLst>
              </p:cNvPr>
              <p:cNvSpPr txBox="1"/>
              <p:nvPr/>
            </p:nvSpPr>
            <p:spPr>
              <a:xfrm>
                <a:off x="4500573" y="1781735"/>
                <a:ext cx="958423" cy="134334"/>
              </a:xfrm>
              <a:prstGeom prst="rect">
                <a:avLst/>
              </a:prstGeom>
              <a:noFill/>
            </p:spPr>
            <p:txBody>
              <a:bodyPr wrap="square" rtlCol="0">
                <a:spAutoFit/>
              </a:bodyPr>
              <a:lstStyle/>
              <a:p>
                <a:pPr algn="ctr"/>
                <a:r>
                  <a:rPr lang="en-GB" sz="1100" dirty="0"/>
                  <a:t>Compromiso de la unidad</a:t>
                </a:r>
              </a:p>
            </p:txBody>
          </p:sp>
          <p:sp>
            <p:nvSpPr>
              <p:cNvPr id="24" name="TextBox 23">
                <a:extLst>
                  <a:ext uri="{FF2B5EF4-FFF2-40B4-BE49-F238E27FC236}">
                    <a16:creationId xmlns:a16="http://schemas.microsoft.com/office/drawing/2014/main" id="{3A1D533A-0C14-492E-AF94-1098AB1E7C7B}"/>
                  </a:ext>
                </a:extLst>
              </p:cNvPr>
              <p:cNvSpPr txBox="1"/>
              <p:nvPr/>
            </p:nvSpPr>
            <p:spPr>
              <a:xfrm>
                <a:off x="5719976" y="1770428"/>
                <a:ext cx="1298167" cy="134334"/>
              </a:xfrm>
              <a:prstGeom prst="rect">
                <a:avLst/>
              </a:prstGeom>
              <a:noFill/>
            </p:spPr>
            <p:txBody>
              <a:bodyPr wrap="square" rtlCol="0">
                <a:spAutoFit/>
              </a:bodyPr>
              <a:lstStyle/>
              <a:p>
                <a:pPr algn="ctr"/>
                <a:r>
                  <a:rPr lang="en-GB" sz="1100" dirty="0"/>
                  <a:t>Equilibrio estacional</a:t>
                </a:r>
              </a:p>
            </p:txBody>
          </p:sp>
          <p:grpSp>
            <p:nvGrpSpPr>
              <p:cNvPr id="25" name="Group 24">
                <a:extLst>
                  <a:ext uri="{FF2B5EF4-FFF2-40B4-BE49-F238E27FC236}">
                    <a16:creationId xmlns:a16="http://schemas.microsoft.com/office/drawing/2014/main" id="{43BD6F55-920E-4485-A578-2C7F5909E12B}"/>
                  </a:ext>
                </a:extLst>
              </p:cNvPr>
              <p:cNvGrpSpPr/>
              <p:nvPr/>
            </p:nvGrpSpPr>
            <p:grpSpPr>
              <a:xfrm>
                <a:off x="3353833" y="2172387"/>
                <a:ext cx="1280160" cy="104487"/>
                <a:chOff x="1958986" y="1916263"/>
                <a:chExt cx="1227464" cy="133878"/>
              </a:xfrm>
            </p:grpSpPr>
            <p:cxnSp>
              <p:nvCxnSpPr>
                <p:cNvPr id="30" name="Straight Connector 29">
                  <a:extLst>
                    <a:ext uri="{FF2B5EF4-FFF2-40B4-BE49-F238E27FC236}">
                      <a16:creationId xmlns:a16="http://schemas.microsoft.com/office/drawing/2014/main" id="{2A156FA7-14D2-438A-ABE1-CBF0CCB9459C}"/>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1AA7BB0-F601-4EBA-A5B7-43DE8F2F038C}"/>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AF838A8-93C5-43D6-985E-5A696D164ABD}"/>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088B507-8A3C-4FC0-B394-A097C19177B6}"/>
                  </a:ext>
                </a:extLst>
              </p:cNvPr>
              <p:cNvSpPr txBox="1"/>
              <p:nvPr/>
            </p:nvSpPr>
            <p:spPr>
              <a:xfrm>
                <a:off x="3558227" y="2045593"/>
                <a:ext cx="958423" cy="134334"/>
              </a:xfrm>
              <a:prstGeom prst="rect">
                <a:avLst/>
              </a:prstGeom>
              <a:noFill/>
            </p:spPr>
            <p:txBody>
              <a:bodyPr wrap="square" rtlCol="0">
                <a:spAutoFit/>
              </a:bodyPr>
              <a:lstStyle/>
              <a:p>
                <a:pPr algn="ctr"/>
                <a:r>
                  <a:rPr lang="en-GB" sz="1100" dirty="0"/>
                  <a:t>Carga siguiente</a:t>
                </a:r>
              </a:p>
            </p:txBody>
          </p:sp>
          <p:sp>
            <p:nvSpPr>
              <p:cNvPr id="27" name="TextBox 26">
                <a:extLst>
                  <a:ext uri="{FF2B5EF4-FFF2-40B4-BE49-F238E27FC236}">
                    <a16:creationId xmlns:a16="http://schemas.microsoft.com/office/drawing/2014/main" id="{A66F8312-10C3-4B8C-A1C0-EC8F7DF6DEAD}"/>
                  </a:ext>
                </a:extLst>
              </p:cNvPr>
              <p:cNvSpPr txBox="1"/>
              <p:nvPr/>
            </p:nvSpPr>
            <p:spPr>
              <a:xfrm>
                <a:off x="1957745" y="2493085"/>
                <a:ext cx="4904710" cy="167192"/>
              </a:xfrm>
              <a:prstGeom prst="rect">
                <a:avLst/>
              </a:prstGeom>
              <a:solidFill>
                <a:srgbClr val="B3C8F3"/>
              </a:solidFill>
            </p:spPr>
            <p:txBody>
              <a:bodyPr wrap="square" lIns="36000" rIns="36000" rtlCol="0">
                <a:spAutoFit/>
              </a:bodyPr>
              <a:lstStyle/>
              <a:p>
                <a:r>
                  <a:rPr lang="en-GB" sz="1600" dirty="0"/>
                  <a:t>                                                                                                 Puesta en común de los recursos</a:t>
                </a:r>
              </a:p>
            </p:txBody>
          </p:sp>
          <p:sp>
            <p:nvSpPr>
              <p:cNvPr id="28" name="TextBox 27">
                <a:extLst>
                  <a:ext uri="{FF2B5EF4-FFF2-40B4-BE49-F238E27FC236}">
                    <a16:creationId xmlns:a16="http://schemas.microsoft.com/office/drawing/2014/main" id="{F78191E0-4670-4879-9FBC-78C73EA15D81}"/>
                  </a:ext>
                </a:extLst>
              </p:cNvPr>
              <p:cNvSpPr txBox="1"/>
              <p:nvPr/>
            </p:nvSpPr>
            <p:spPr>
              <a:xfrm>
                <a:off x="2737674" y="2299599"/>
                <a:ext cx="1116156" cy="212790"/>
              </a:xfrm>
              <a:prstGeom prst="rect">
                <a:avLst/>
              </a:prstGeom>
              <a:solidFill>
                <a:srgbClr val="39F9F9"/>
              </a:solidFill>
            </p:spPr>
            <p:txBody>
              <a:bodyPr wrap="square" lIns="36000" rIns="36000" rtlCol="0">
                <a:spAutoFit/>
              </a:bodyPr>
              <a:lstStyle/>
              <a:p>
                <a:r>
                  <a:rPr lang="en-GB" sz="1100" dirty="0"/>
                  <a:t>Mercado intradiario y mejora de las previsiones de VRE</a:t>
                </a:r>
              </a:p>
            </p:txBody>
          </p:sp>
          <p:sp>
            <p:nvSpPr>
              <p:cNvPr id="29" name="TextBox 28">
                <a:extLst>
                  <a:ext uri="{FF2B5EF4-FFF2-40B4-BE49-F238E27FC236}">
                    <a16:creationId xmlns:a16="http://schemas.microsoft.com/office/drawing/2014/main" id="{7CF10742-D5C2-4524-BAE5-9CE31A3DA938}"/>
                  </a:ext>
                </a:extLst>
              </p:cNvPr>
              <p:cNvSpPr txBox="1"/>
              <p:nvPr/>
            </p:nvSpPr>
            <p:spPr>
              <a:xfrm>
                <a:off x="3971617" y="2313266"/>
                <a:ext cx="1893150" cy="136794"/>
              </a:xfrm>
              <a:prstGeom prst="rect">
                <a:avLst/>
              </a:prstGeom>
              <a:solidFill>
                <a:srgbClr val="39F9F9"/>
              </a:solidFill>
            </p:spPr>
            <p:txBody>
              <a:bodyPr wrap="square" lIns="36000" rIns="36000" rtlCol="0">
                <a:spAutoFit/>
              </a:bodyPr>
              <a:lstStyle/>
              <a:p>
                <a:r>
                  <a:rPr lang="en-GB" sz="1200" dirty="0"/>
                  <a:t>Compromiso de la unidad hidrotérmica cooptimizada</a:t>
                </a:r>
              </a:p>
            </p:txBody>
          </p:sp>
        </p:grpSp>
        <p:sp>
          <p:nvSpPr>
            <p:cNvPr id="11" name="TextBox 10">
              <a:extLst>
                <a:ext uri="{FF2B5EF4-FFF2-40B4-BE49-F238E27FC236}">
                  <a16:creationId xmlns:a16="http://schemas.microsoft.com/office/drawing/2014/main" id="{8A52517B-8D3A-42AF-A0C4-310717197B5D}"/>
                </a:ext>
              </a:extLst>
            </p:cNvPr>
            <p:cNvSpPr txBox="1"/>
            <p:nvPr/>
          </p:nvSpPr>
          <p:spPr>
            <a:xfrm>
              <a:off x="6518489" y="2848517"/>
              <a:ext cx="1104687" cy="134334"/>
            </a:xfrm>
            <a:prstGeom prst="rect">
              <a:avLst/>
            </a:prstGeom>
            <a:noFill/>
          </p:spPr>
          <p:txBody>
            <a:bodyPr wrap="square" rtlCol="0">
              <a:spAutoFit/>
            </a:bodyPr>
            <a:lstStyle/>
            <a:p>
              <a:r>
                <a:rPr lang="en-GB" sz="1100" dirty="0"/>
                <a:t>Meses</a:t>
              </a:r>
            </a:p>
          </p:txBody>
        </p:sp>
      </p:grpSp>
      <p:sp>
        <p:nvSpPr>
          <p:cNvPr id="45" name="TextBox 44">
            <a:extLst>
              <a:ext uri="{FF2B5EF4-FFF2-40B4-BE49-F238E27FC236}">
                <a16:creationId xmlns:a16="http://schemas.microsoft.com/office/drawing/2014/main" id="{2A219B61-29B1-4EE1-B61D-DF3561006DBA}"/>
              </a:ext>
            </a:extLst>
          </p:cNvPr>
          <p:cNvSpPr txBox="1"/>
          <p:nvPr/>
        </p:nvSpPr>
        <p:spPr>
          <a:xfrm>
            <a:off x="1118821" y="4269237"/>
            <a:ext cx="10107326" cy="1661993"/>
          </a:xfrm>
          <a:prstGeom prst="rect">
            <a:avLst/>
          </a:prstGeom>
          <a:noFill/>
        </p:spPr>
        <p:txBody>
          <a:bodyPr wrap="square" lIns="91440" tIns="45720" rIns="91440" bIns="45720" rtlCol="0" anchor="t">
            <a:spAutoFit/>
          </a:bodyPr>
          <a:lstStyle/>
          <a:p>
            <a:r>
              <a:rPr lang="en-GB" sz="1700" dirty="0">
                <a:latin typeface="Open Sans" panose="020B0606030504020204" pitchFamily="34" charset="0"/>
                <a:ea typeface="Open Sans" panose="020B0606030504020204" pitchFamily="34" charset="0"/>
                <a:cs typeface="Open Sans" panose="020B0606030504020204" pitchFamily="34" charset="0"/>
              </a:rPr>
              <a:t>Ejemplos de preguntas clave sobre la flexibilidad que proporcionan las prácticas de funcionamiento en el sistema:</a:t>
            </a:r>
          </a:p>
          <a:p>
            <a:pPr marL="358775" indent="-179070">
              <a:buSzPct val="125000"/>
              <a:buFont typeface="Arial" panose="020B0604020202020204" pitchFamily="34" charset="0"/>
              <a:buChar char="•"/>
            </a:pPr>
            <a:r>
              <a:rPr lang="en-GB" sz="1700" dirty="0">
                <a:latin typeface="Open Sans" panose="020B0606030504020204" pitchFamily="34" charset="0"/>
                <a:ea typeface="Open Sans" panose="020B0606030504020204" pitchFamily="34" charset="0"/>
                <a:cs typeface="Open Sans" panose="020B0606030504020204" pitchFamily="34" charset="0"/>
              </a:rPr>
              <a:t>¿El marco normativo y la estructura del mercado fomentan el intercambio de energía entre regiones?</a:t>
            </a:r>
          </a:p>
          <a:p>
            <a:pPr marL="358775" indent="-179070">
              <a:buSzPct val="125000"/>
              <a:buFont typeface="Arial" panose="020B0604020202020204" pitchFamily="34" charset="0"/>
              <a:buChar char="•"/>
            </a:pPr>
            <a:r>
              <a:rPr lang="en-GB" sz="1700" dirty="0">
                <a:latin typeface="Open Sans"/>
                <a:ea typeface="Open Sans" panose="020B0606030504020204" pitchFamily="34" charset="0"/>
                <a:cs typeface="Open Sans" panose="020B0606030504020204" pitchFamily="34" charset="0"/>
              </a:rPr>
              <a:t>¿Incentiva la estructura actual del mercado la inversión en la generación flexible?</a:t>
            </a:r>
          </a:p>
          <a:p>
            <a:pPr marL="358775" indent="-179070">
              <a:buSzPct val="125000"/>
              <a:buFont typeface="Arial" panose="020B0604020202020204" pitchFamily="34" charset="0"/>
              <a:buChar char="•"/>
            </a:pPr>
            <a:r>
              <a:rPr lang="en-GB" sz="1700" dirty="0">
                <a:latin typeface="Open Sans"/>
                <a:ea typeface="Open Sans" panose="020B0606030504020204" pitchFamily="34" charset="0"/>
                <a:cs typeface="Open Sans" panose="020B0606030504020204" pitchFamily="34" charset="0"/>
              </a:rPr>
              <a:t>¿Puede reducirse el tiempo de planificación del día anterior y el equilibrio del mercado intradiario? </a:t>
            </a:r>
          </a:p>
          <a:p>
            <a:pPr marL="358775" indent="-179070">
              <a:buSzPct val="125000"/>
              <a:buFont typeface="Arial" panose="020B0604020202020204" pitchFamily="34" charset="0"/>
              <a:buChar char="•"/>
            </a:pPr>
            <a:r>
              <a:rPr lang="en-GB" sz="1700" dirty="0">
                <a:latin typeface="Open Sans" panose="020B0606030504020204" pitchFamily="34" charset="0"/>
                <a:ea typeface="Open Sans" panose="020B0606030504020204" pitchFamily="34" charset="0"/>
                <a:cs typeface="Open Sans" panose="020B0606030504020204" pitchFamily="34" charset="0"/>
              </a:rPr>
              <a:t>¿Pueden incorporarse a la planificación del mercado las previsiones mejoradas de VRE?</a:t>
            </a:r>
          </a:p>
        </p:txBody>
      </p:sp>
      <p:sp>
        <p:nvSpPr>
          <p:cNvPr id="46" name="TextBox 45">
            <a:extLst>
              <a:ext uri="{FF2B5EF4-FFF2-40B4-BE49-F238E27FC236}">
                <a16:creationId xmlns:a16="http://schemas.microsoft.com/office/drawing/2014/main" id="{EBBA698C-A4B5-4A45-A331-924AE64DAAE7}"/>
              </a:ext>
            </a:extLst>
          </p:cNvPr>
          <p:cNvSpPr txBox="1"/>
          <p:nvPr/>
        </p:nvSpPr>
        <p:spPr>
          <a:xfrm>
            <a:off x="1604554" y="3965450"/>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Open Sans"/>
              </a:rPr>
              <a:t>Fuente:</a:t>
            </a:r>
            <a:r>
              <a:rPr lang="en-US" sz="1100" dirty="0">
                <a:latin typeface="Open Sans"/>
              </a:rPr>
              <a:t> IRENA 2018a</a:t>
            </a:r>
          </a:p>
        </p:txBody>
      </p:sp>
      <p:sp>
        <p:nvSpPr>
          <p:cNvPr id="47" name="Oval 46">
            <a:extLst>
              <a:ext uri="{FF2B5EF4-FFF2-40B4-BE49-F238E27FC236}">
                <a16:creationId xmlns:a16="http://schemas.microsoft.com/office/drawing/2014/main" id="{2070B3DC-0CA9-C347-8E52-820F9BB5DCB6}"/>
              </a:ext>
            </a:extLst>
          </p:cNvPr>
          <p:cNvSpPr/>
          <p:nvPr/>
        </p:nvSpPr>
        <p:spPr>
          <a:xfrm>
            <a:off x="9818587" y="283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9.mp3" descr="Track2_Lecture13_Slide19.mp3">
            <a:hlinkClick r:id="" action="ppaction://media"/>
            <a:extLst>
              <a:ext uri="{FF2B5EF4-FFF2-40B4-BE49-F238E27FC236}">
                <a16:creationId xmlns:a16="http://schemas.microsoft.com/office/drawing/2014/main" id="{15749D5D-40A4-C64D-9290-FE19E082FE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89952" y="351774"/>
            <a:ext cx="812800" cy="812800"/>
          </a:xfrm>
          <a:prstGeom prst="rect">
            <a:avLst/>
          </a:prstGeom>
        </p:spPr>
      </p:pic>
    </p:spTree>
    <p:extLst>
      <p:ext uri="{BB962C8B-B14F-4D97-AF65-F5344CB8AC3E}">
        <p14:creationId xmlns:p14="http://schemas.microsoft.com/office/powerpoint/2010/main" val="28922948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Resultados del aprendizaje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0" y="1425005"/>
            <a:ext cx="6407199" cy="428983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Al final de la semana, serás capaz de:</a:t>
            </a:r>
          </a:p>
          <a:p>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fontAlgn="base">
              <a:lnSpc>
                <a:spcPct val="150000"/>
              </a:lnSpc>
            </a:pPr>
            <a:r>
              <a:rPr lang="en-GB" sz="2000" dirty="0">
                <a:latin typeface="Open Sans"/>
                <a:ea typeface="Open Sans" panose="020B0606030504020204" pitchFamily="34" charset="0"/>
                <a:cs typeface="Open Sans" panose="020B0606030504020204" pitchFamily="34" charset="0"/>
              </a:rPr>
              <a:t>OIT1: Comprender el reto de integrar las energías renovables en el sistema eléctrico</a:t>
            </a:r>
          </a:p>
          <a:p>
            <a:pPr fontAlgn="base">
              <a:lnSpc>
                <a:spcPct val="150000"/>
              </a:lnSpc>
            </a:pPr>
            <a:r>
              <a:rPr lang="en-GB" sz="2000" dirty="0">
                <a:latin typeface="Open Sans"/>
                <a:ea typeface="Open Sans" panose="020B0606030504020204" pitchFamily="34" charset="0"/>
                <a:cs typeface="Open Sans" panose="020B0606030504020204" pitchFamily="34" charset="0"/>
              </a:rPr>
              <a:t>OIT2: Comprender el valor de la flexibilidad en el sistema eléctrico y cómo planificarla</a:t>
            </a:r>
          </a:p>
          <a:p>
            <a:pPr fontAlgn="base">
              <a:lnSpc>
                <a:spcPct val="150000"/>
              </a:lnSpc>
            </a:pPr>
            <a:r>
              <a:rPr lang="en-GB" sz="2000" dirty="0">
                <a:latin typeface="Open Sans"/>
                <a:ea typeface="Open Sans" panose="020B0606030504020204" pitchFamily="34" charset="0"/>
                <a:cs typeface="Open Sans" panose="020B0606030504020204" pitchFamily="34" charset="0"/>
              </a:rPr>
              <a:t>OIT3: Identificar las fuentes de flexibilidad en el lado de la oferta y sus características requeridas </a:t>
            </a:r>
          </a:p>
          <a:p>
            <a:pPr fontAlgn="base">
              <a:lnSpc>
                <a:spcPct val="150000"/>
              </a:lnSpc>
            </a:pPr>
            <a:r>
              <a:rPr lang="en-GB" sz="2000" dirty="0">
                <a:latin typeface="Open Sans"/>
                <a:ea typeface="Open Sans" panose="020B0606030504020204" pitchFamily="34" charset="0"/>
                <a:cs typeface="Open Sans" panose="020B0606030504020204" pitchFamily="34" charset="0"/>
              </a:rPr>
              <a:t>OIT4: Identificar las fuentes de flexibilidad en el lado de la demanda y sus características requeridas</a:t>
            </a:r>
          </a:p>
        </p:txBody>
      </p:sp>
      <p:sp>
        <p:nvSpPr>
          <p:cNvPr id="11" name="Oval 10">
            <a:extLst>
              <a:ext uri="{FF2B5EF4-FFF2-40B4-BE49-F238E27FC236}">
                <a16:creationId xmlns:a16="http://schemas.microsoft.com/office/drawing/2014/main" id="{B8E1E5C4-A0BB-FB49-ABAE-4DED42DA66C7}"/>
              </a:ext>
            </a:extLst>
          </p:cNvPr>
          <p:cNvSpPr/>
          <p:nvPr/>
        </p:nvSpPr>
        <p:spPr>
          <a:xfrm>
            <a:off x="8714827" y="68965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2.mp3" descr="Track2_Lecture13_Slide2.mp3">
            <a:hlinkClick r:id="" action="ppaction://media"/>
            <a:extLst>
              <a:ext uri="{FF2B5EF4-FFF2-40B4-BE49-F238E27FC236}">
                <a16:creationId xmlns:a16="http://schemas.microsoft.com/office/drawing/2014/main" id="{55CF9353-2CB7-7B4C-963A-7EA1F5BF14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6192" y="727210"/>
            <a:ext cx="812800" cy="812800"/>
          </a:xfrm>
          <a:prstGeom prst="rect">
            <a:avLst/>
          </a:prstGeom>
        </p:spPr>
      </p:pic>
    </p:spTree>
    <p:extLst>
      <p:ext uri="{BB962C8B-B14F-4D97-AF65-F5344CB8AC3E}">
        <p14:creationId xmlns:p14="http://schemas.microsoft.com/office/powerpoint/2010/main" val="35266499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13.4.1 Recursos de flexibilidad en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 lado de</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la demanda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555394" y="-219792"/>
            <a:ext cx="922735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Flexibilidad de la demanda</a:t>
            </a:r>
          </a:p>
        </p:txBody>
      </p:sp>
      <p:sp>
        <p:nvSpPr>
          <p:cNvPr id="7" name="TextBox 6">
            <a:extLst>
              <a:ext uri="{FF2B5EF4-FFF2-40B4-BE49-F238E27FC236}">
                <a16:creationId xmlns:a16="http://schemas.microsoft.com/office/drawing/2014/main" id="{238A05AB-C2B2-44BA-B5B8-B0A9F3D13171}"/>
              </a:ext>
            </a:extLst>
          </p:cNvPr>
          <p:cNvSpPr txBox="1"/>
          <p:nvPr/>
        </p:nvSpPr>
        <p:spPr>
          <a:xfrm>
            <a:off x="1160697" y="4505059"/>
            <a:ext cx="10441012" cy="2031325"/>
          </a:xfrm>
          <a:prstGeom prst="rect">
            <a:avLst/>
          </a:prstGeom>
          <a:noFill/>
        </p:spPr>
        <p:txBody>
          <a:bodyPr wrap="square" lIns="91440" tIns="45720" rIns="91440" bIns="45720" rtlCol="0" anchor="t">
            <a:spAutoFit/>
          </a:bodyPr>
          <a:lstStyle/>
          <a:p>
            <a:pPr marL="146050"/>
            <a:r>
              <a:rPr lang="en-GB" dirty="0">
                <a:latin typeface="Open Sans"/>
                <a:ea typeface="Open Sans" panose="020B0606030504020204" pitchFamily="34" charset="0"/>
                <a:cs typeface="Open Sans" panose="020B0606030504020204" pitchFamily="34" charset="0"/>
              </a:rPr>
              <a:t>Por lo tanto, al igual que con otros recursos, es necesario responder a algunas preguntas clave para evaluar la capacidad técnica de los recursos de flexibilidad en el lado de la demanda: </a:t>
            </a:r>
          </a:p>
          <a:p>
            <a:pPr marL="537845" indent="-271145">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¿Cuál es el tamaño del recurso de la demanda en términos de la demanda total que se puede restringir o desplazar? (MW)</a:t>
            </a:r>
          </a:p>
          <a:p>
            <a:pPr marL="537845" indent="-271145">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¿Con qué rapidez se puede reducir/desplazar la demanda? (MW / minuto)</a:t>
            </a:r>
          </a:p>
          <a:p>
            <a:pPr marL="537845" indent="-271145">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¿Existe un límite en la duración del recorte/desplazamiento? (MWh)</a:t>
            </a:r>
          </a:p>
          <a:p>
            <a:pPr marL="285750" indent="-285750">
              <a:buFont typeface="Arial" panose="020B0604020202020204" pitchFamily="34" charset="0"/>
              <a:buChar char="•"/>
            </a:pPr>
            <a:endParaRPr lang="en-GB" dirty="0"/>
          </a:p>
        </p:txBody>
      </p:sp>
      <p:grpSp>
        <p:nvGrpSpPr>
          <p:cNvPr id="10" name="Group 9">
            <a:extLst>
              <a:ext uri="{FF2B5EF4-FFF2-40B4-BE49-F238E27FC236}">
                <a16:creationId xmlns:a16="http://schemas.microsoft.com/office/drawing/2014/main" id="{3E78285C-B1FF-4574-BFBD-CF05262AD893}"/>
              </a:ext>
            </a:extLst>
          </p:cNvPr>
          <p:cNvGrpSpPr/>
          <p:nvPr/>
        </p:nvGrpSpPr>
        <p:grpSpPr>
          <a:xfrm>
            <a:off x="1857629" y="1831320"/>
            <a:ext cx="9744080" cy="2322624"/>
            <a:chOff x="2085153" y="1922042"/>
            <a:chExt cx="5917765" cy="1140678"/>
          </a:xfrm>
        </p:grpSpPr>
        <p:grpSp>
          <p:nvGrpSpPr>
            <p:cNvPr id="11" name="Group 10">
              <a:extLst>
                <a:ext uri="{FF2B5EF4-FFF2-40B4-BE49-F238E27FC236}">
                  <a16:creationId xmlns:a16="http://schemas.microsoft.com/office/drawing/2014/main" id="{79F99C4F-A472-4726-961C-9BE77B923628}"/>
                </a:ext>
              </a:extLst>
            </p:cNvPr>
            <p:cNvGrpSpPr/>
            <p:nvPr/>
          </p:nvGrpSpPr>
          <p:grpSpPr>
            <a:xfrm>
              <a:off x="2085153" y="1922042"/>
              <a:ext cx="5180693" cy="1140678"/>
              <a:chOff x="1809283" y="1770428"/>
              <a:chExt cx="5180693" cy="1140678"/>
            </a:xfrm>
          </p:grpSpPr>
          <p:cxnSp>
            <p:nvCxnSpPr>
              <p:cNvPr id="16" name="Straight Arrow Connector 15">
                <a:extLst>
                  <a:ext uri="{FF2B5EF4-FFF2-40B4-BE49-F238E27FC236}">
                    <a16:creationId xmlns:a16="http://schemas.microsoft.com/office/drawing/2014/main" id="{FA011544-8308-4131-95BB-86E3044D7F58}"/>
                  </a:ext>
                </a:extLst>
              </p:cNvPr>
              <p:cNvCxnSpPr/>
              <p:nvPr/>
            </p:nvCxnSpPr>
            <p:spPr>
              <a:xfrm>
                <a:off x="1919172" y="2747368"/>
                <a:ext cx="50192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3B99D1-39DB-4BE7-ACD4-1E03BA3A7C37}"/>
                  </a:ext>
                </a:extLst>
              </p:cNvPr>
              <p:cNvSpPr txBox="1"/>
              <p:nvPr/>
            </p:nvSpPr>
            <p:spPr>
              <a:xfrm>
                <a:off x="1809283" y="2773023"/>
                <a:ext cx="1104687" cy="138083"/>
              </a:xfrm>
              <a:prstGeom prst="rect">
                <a:avLst/>
              </a:prstGeom>
              <a:noFill/>
            </p:spPr>
            <p:txBody>
              <a:bodyPr wrap="square" rtlCol="0">
                <a:spAutoFit/>
              </a:bodyPr>
              <a:lstStyle/>
              <a:p>
                <a:r>
                  <a:rPr lang="en-GB" sz="1100" dirty="0"/>
                  <a:t>Segundos</a:t>
                </a:r>
              </a:p>
            </p:txBody>
          </p:sp>
          <p:sp>
            <p:nvSpPr>
              <p:cNvPr id="18" name="TextBox 17">
                <a:extLst>
                  <a:ext uri="{FF2B5EF4-FFF2-40B4-BE49-F238E27FC236}">
                    <a16:creationId xmlns:a16="http://schemas.microsoft.com/office/drawing/2014/main" id="{B0AB87F5-1FBB-4C4C-B1E4-67DDA9208656}"/>
                  </a:ext>
                </a:extLst>
              </p:cNvPr>
              <p:cNvSpPr txBox="1"/>
              <p:nvPr/>
            </p:nvSpPr>
            <p:spPr>
              <a:xfrm>
                <a:off x="3090195" y="2773023"/>
                <a:ext cx="1104687" cy="138083"/>
              </a:xfrm>
              <a:prstGeom prst="rect">
                <a:avLst/>
              </a:prstGeom>
              <a:noFill/>
            </p:spPr>
            <p:txBody>
              <a:bodyPr wrap="square" rtlCol="0">
                <a:spAutoFit/>
              </a:bodyPr>
              <a:lstStyle/>
              <a:p>
                <a:r>
                  <a:rPr lang="en-GB" sz="1100" dirty="0"/>
                  <a:t>Actas</a:t>
                </a:r>
              </a:p>
            </p:txBody>
          </p:sp>
          <p:sp>
            <p:nvSpPr>
              <p:cNvPr id="19" name="TextBox 18">
                <a:extLst>
                  <a:ext uri="{FF2B5EF4-FFF2-40B4-BE49-F238E27FC236}">
                    <a16:creationId xmlns:a16="http://schemas.microsoft.com/office/drawing/2014/main" id="{60B1EB85-4443-45C9-94E7-41D734AE07F4}"/>
                  </a:ext>
                </a:extLst>
              </p:cNvPr>
              <p:cNvSpPr txBox="1"/>
              <p:nvPr/>
            </p:nvSpPr>
            <p:spPr>
              <a:xfrm>
                <a:off x="4354309" y="2758868"/>
                <a:ext cx="1104687" cy="138083"/>
              </a:xfrm>
              <a:prstGeom prst="rect">
                <a:avLst/>
              </a:prstGeom>
              <a:noFill/>
            </p:spPr>
            <p:txBody>
              <a:bodyPr wrap="square" rtlCol="0">
                <a:spAutoFit/>
              </a:bodyPr>
              <a:lstStyle/>
              <a:p>
                <a:r>
                  <a:rPr lang="en-GB" sz="1100" dirty="0"/>
                  <a:t>Horas</a:t>
                </a:r>
              </a:p>
            </p:txBody>
          </p:sp>
          <p:sp>
            <p:nvSpPr>
              <p:cNvPr id="20" name="TextBox 19">
                <a:extLst>
                  <a:ext uri="{FF2B5EF4-FFF2-40B4-BE49-F238E27FC236}">
                    <a16:creationId xmlns:a16="http://schemas.microsoft.com/office/drawing/2014/main" id="{B7C56E29-4994-4916-AABB-B7909EEAC2BF}"/>
                  </a:ext>
                </a:extLst>
              </p:cNvPr>
              <p:cNvSpPr txBox="1"/>
              <p:nvPr/>
            </p:nvSpPr>
            <p:spPr>
              <a:xfrm>
                <a:off x="5475795" y="2756232"/>
                <a:ext cx="1104687" cy="138083"/>
              </a:xfrm>
              <a:prstGeom prst="rect">
                <a:avLst/>
              </a:prstGeom>
              <a:noFill/>
            </p:spPr>
            <p:txBody>
              <a:bodyPr wrap="square" rtlCol="0">
                <a:spAutoFit/>
              </a:bodyPr>
              <a:lstStyle/>
              <a:p>
                <a:r>
                  <a:rPr lang="en-GB" sz="1100" dirty="0"/>
                  <a:t>Días</a:t>
                </a:r>
              </a:p>
            </p:txBody>
          </p:sp>
          <p:grpSp>
            <p:nvGrpSpPr>
              <p:cNvPr id="21" name="Group 20">
                <a:extLst>
                  <a:ext uri="{FF2B5EF4-FFF2-40B4-BE49-F238E27FC236}">
                    <a16:creationId xmlns:a16="http://schemas.microsoft.com/office/drawing/2014/main" id="{9D21DBA4-ACB3-4FF1-B0C0-0688B279A241}"/>
                  </a:ext>
                </a:extLst>
              </p:cNvPr>
              <p:cNvGrpSpPr/>
              <p:nvPr/>
            </p:nvGrpSpPr>
            <p:grpSpPr>
              <a:xfrm>
                <a:off x="1920790" y="1950744"/>
                <a:ext cx="887504" cy="94849"/>
                <a:chOff x="1958986" y="1916263"/>
                <a:chExt cx="1227464" cy="133878"/>
              </a:xfrm>
            </p:grpSpPr>
            <p:cxnSp>
              <p:nvCxnSpPr>
                <p:cNvPr id="45" name="Straight Connector 44">
                  <a:extLst>
                    <a:ext uri="{FF2B5EF4-FFF2-40B4-BE49-F238E27FC236}">
                      <a16:creationId xmlns:a16="http://schemas.microsoft.com/office/drawing/2014/main" id="{2D06982D-4780-4991-9C35-E1DCCDFE4AC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4C017B3-8D31-4F34-8AD5-8716492F4FAC}"/>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8859BB-1B3F-4A8C-B05E-5F79609DB9C5}"/>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BBF0D1A-51C6-451B-B9A8-9707A0772248}"/>
                  </a:ext>
                </a:extLst>
              </p:cNvPr>
              <p:cNvGrpSpPr/>
              <p:nvPr/>
            </p:nvGrpSpPr>
            <p:grpSpPr>
              <a:xfrm>
                <a:off x="2832812" y="1951463"/>
                <a:ext cx="1047791" cy="91934"/>
                <a:chOff x="1958986" y="1916263"/>
                <a:chExt cx="1227464" cy="133878"/>
              </a:xfrm>
            </p:grpSpPr>
            <p:cxnSp>
              <p:nvCxnSpPr>
                <p:cNvPr id="42" name="Straight Connector 41">
                  <a:extLst>
                    <a:ext uri="{FF2B5EF4-FFF2-40B4-BE49-F238E27FC236}">
                      <a16:creationId xmlns:a16="http://schemas.microsoft.com/office/drawing/2014/main" id="{01818E45-BDF4-46ED-94F6-038423AD251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4DED551-91D4-49AF-B148-408B92981B6A}"/>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95BAAFE-D1E7-4759-ABD1-6EA07BBD1C03}"/>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FA02C628-E8B1-40BD-97E0-B5E2FD8D9D9D}"/>
                  </a:ext>
                </a:extLst>
              </p:cNvPr>
              <p:cNvGrpSpPr/>
              <p:nvPr/>
            </p:nvGrpSpPr>
            <p:grpSpPr>
              <a:xfrm>
                <a:off x="3897741" y="1955117"/>
                <a:ext cx="1988515" cy="88280"/>
                <a:chOff x="1958986" y="1916263"/>
                <a:chExt cx="1227464" cy="133878"/>
              </a:xfrm>
            </p:grpSpPr>
            <p:cxnSp>
              <p:nvCxnSpPr>
                <p:cNvPr id="39" name="Straight Connector 38">
                  <a:extLst>
                    <a:ext uri="{FF2B5EF4-FFF2-40B4-BE49-F238E27FC236}">
                      <a16:creationId xmlns:a16="http://schemas.microsoft.com/office/drawing/2014/main" id="{222D783A-67B2-416E-9AC4-09052F3E6228}"/>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A00652-3B28-4A49-AA09-A2D3EDC065D9}"/>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8CACEE-434D-43CA-8F0E-BEFB080F2E2A}"/>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802ABFF-0231-48CE-A070-72380F51AEFD}"/>
                  </a:ext>
                </a:extLst>
              </p:cNvPr>
              <p:cNvGrpSpPr/>
              <p:nvPr/>
            </p:nvGrpSpPr>
            <p:grpSpPr>
              <a:xfrm>
                <a:off x="5903394" y="1957246"/>
                <a:ext cx="925159" cy="82027"/>
                <a:chOff x="1958986" y="1916263"/>
                <a:chExt cx="1227464" cy="133878"/>
              </a:xfrm>
            </p:grpSpPr>
            <p:cxnSp>
              <p:nvCxnSpPr>
                <p:cNvPr id="36" name="Straight Connector 35">
                  <a:extLst>
                    <a:ext uri="{FF2B5EF4-FFF2-40B4-BE49-F238E27FC236}">
                      <a16:creationId xmlns:a16="http://schemas.microsoft.com/office/drawing/2014/main" id="{E10EA68C-3F0A-47B0-8D4F-310A69919FB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8775978-354A-48B2-AE2D-DE2E44F815F9}"/>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1E0AA72-AA1C-4DCF-9597-E6FA498B76E9}"/>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CE69732D-FA59-4CD7-8FA6-CEF87BA23F2A}"/>
                  </a:ext>
                </a:extLst>
              </p:cNvPr>
              <p:cNvSpPr txBox="1"/>
              <p:nvPr/>
            </p:nvSpPr>
            <p:spPr>
              <a:xfrm>
                <a:off x="2012679" y="1771361"/>
                <a:ext cx="639497" cy="138083"/>
              </a:xfrm>
              <a:prstGeom prst="rect">
                <a:avLst/>
              </a:prstGeom>
              <a:noFill/>
            </p:spPr>
            <p:txBody>
              <a:bodyPr wrap="square" rtlCol="0">
                <a:spAutoFit/>
              </a:bodyPr>
              <a:lstStyle/>
              <a:p>
                <a:pPr algn="ctr"/>
                <a:r>
                  <a:rPr lang="en-GB" sz="1100" dirty="0"/>
                  <a:t>Reglamento</a:t>
                </a:r>
              </a:p>
            </p:txBody>
          </p:sp>
          <p:sp>
            <p:nvSpPr>
              <p:cNvPr id="26" name="TextBox 25">
                <a:extLst>
                  <a:ext uri="{FF2B5EF4-FFF2-40B4-BE49-F238E27FC236}">
                    <a16:creationId xmlns:a16="http://schemas.microsoft.com/office/drawing/2014/main" id="{236F4731-1615-4BFC-BC47-BAA8737CB3ED}"/>
                  </a:ext>
                </a:extLst>
              </p:cNvPr>
              <p:cNvSpPr txBox="1"/>
              <p:nvPr/>
            </p:nvSpPr>
            <p:spPr>
              <a:xfrm>
                <a:off x="3033269" y="1778720"/>
                <a:ext cx="639497" cy="138083"/>
              </a:xfrm>
              <a:prstGeom prst="rect">
                <a:avLst/>
              </a:prstGeom>
              <a:noFill/>
            </p:spPr>
            <p:txBody>
              <a:bodyPr wrap="square" rtlCol="0">
                <a:spAutoFit/>
              </a:bodyPr>
              <a:lstStyle/>
              <a:p>
                <a:pPr algn="ctr"/>
                <a:r>
                  <a:rPr lang="en-GB" sz="1100" dirty="0"/>
                  <a:t>Equilibrando</a:t>
                </a:r>
              </a:p>
            </p:txBody>
          </p:sp>
          <p:sp>
            <p:nvSpPr>
              <p:cNvPr id="27" name="TextBox 26">
                <a:extLst>
                  <a:ext uri="{FF2B5EF4-FFF2-40B4-BE49-F238E27FC236}">
                    <a16:creationId xmlns:a16="http://schemas.microsoft.com/office/drawing/2014/main" id="{31AAFB4D-3E70-4739-BD62-001A1EF3DF19}"/>
                  </a:ext>
                </a:extLst>
              </p:cNvPr>
              <p:cNvSpPr txBox="1"/>
              <p:nvPr/>
            </p:nvSpPr>
            <p:spPr>
              <a:xfrm>
                <a:off x="4500573" y="1781735"/>
                <a:ext cx="958423" cy="138083"/>
              </a:xfrm>
              <a:prstGeom prst="rect">
                <a:avLst/>
              </a:prstGeom>
              <a:noFill/>
            </p:spPr>
            <p:txBody>
              <a:bodyPr wrap="square" rtlCol="0">
                <a:spAutoFit/>
              </a:bodyPr>
              <a:lstStyle/>
              <a:p>
                <a:pPr algn="ctr"/>
                <a:r>
                  <a:rPr lang="en-GB" sz="1100" dirty="0"/>
                  <a:t>Compromiso de la unidad</a:t>
                </a:r>
              </a:p>
            </p:txBody>
          </p:sp>
          <p:sp>
            <p:nvSpPr>
              <p:cNvPr id="28" name="TextBox 27">
                <a:extLst>
                  <a:ext uri="{FF2B5EF4-FFF2-40B4-BE49-F238E27FC236}">
                    <a16:creationId xmlns:a16="http://schemas.microsoft.com/office/drawing/2014/main" id="{99B13755-478E-4534-B1D1-870F2E19C6BA}"/>
                  </a:ext>
                </a:extLst>
              </p:cNvPr>
              <p:cNvSpPr txBox="1"/>
              <p:nvPr/>
            </p:nvSpPr>
            <p:spPr>
              <a:xfrm>
                <a:off x="5691809" y="1770428"/>
                <a:ext cx="1298167" cy="138083"/>
              </a:xfrm>
              <a:prstGeom prst="rect">
                <a:avLst/>
              </a:prstGeom>
              <a:noFill/>
            </p:spPr>
            <p:txBody>
              <a:bodyPr wrap="square" rtlCol="0">
                <a:spAutoFit/>
              </a:bodyPr>
              <a:lstStyle/>
              <a:p>
                <a:pPr algn="ctr"/>
                <a:r>
                  <a:rPr lang="en-GB" sz="1100" dirty="0"/>
                  <a:t>Equilibrio estacional</a:t>
                </a:r>
              </a:p>
            </p:txBody>
          </p:sp>
          <p:grpSp>
            <p:nvGrpSpPr>
              <p:cNvPr id="29" name="Group 28">
                <a:extLst>
                  <a:ext uri="{FF2B5EF4-FFF2-40B4-BE49-F238E27FC236}">
                    <a16:creationId xmlns:a16="http://schemas.microsoft.com/office/drawing/2014/main" id="{FFF79616-6E05-4DE5-97F4-539C9E6500D9}"/>
                  </a:ext>
                </a:extLst>
              </p:cNvPr>
              <p:cNvGrpSpPr/>
              <p:nvPr/>
            </p:nvGrpSpPr>
            <p:grpSpPr>
              <a:xfrm>
                <a:off x="3353833" y="2147178"/>
                <a:ext cx="1280160" cy="106782"/>
                <a:chOff x="1958986" y="1883956"/>
                <a:chExt cx="1227464" cy="136818"/>
              </a:xfrm>
            </p:grpSpPr>
            <p:cxnSp>
              <p:nvCxnSpPr>
                <p:cNvPr id="33" name="Straight Connector 32">
                  <a:extLst>
                    <a:ext uri="{FF2B5EF4-FFF2-40B4-BE49-F238E27FC236}">
                      <a16:creationId xmlns:a16="http://schemas.microsoft.com/office/drawing/2014/main" id="{44159883-19EB-40E2-BF0C-4332E6CEEE27}"/>
                    </a:ext>
                  </a:extLst>
                </p:cNvPr>
                <p:cNvCxnSpPr/>
                <p:nvPr/>
              </p:nvCxnSpPr>
              <p:spPr>
                <a:xfrm>
                  <a:off x="1958986" y="1948053"/>
                  <a:ext cx="1221266" cy="3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59380A-348A-4EF6-B872-EA4ADA329A06}"/>
                    </a:ext>
                  </a:extLst>
                </p:cNvPr>
                <p:cNvCxnSpPr/>
                <p:nvPr/>
              </p:nvCxnSpPr>
              <p:spPr>
                <a:xfrm>
                  <a:off x="3183351" y="1889995"/>
                  <a:ext cx="3099" cy="1307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3F638CB-19E9-4802-B010-933F9650E965}"/>
                    </a:ext>
                  </a:extLst>
                </p:cNvPr>
                <p:cNvCxnSpPr/>
                <p:nvPr/>
              </p:nvCxnSpPr>
              <p:spPr>
                <a:xfrm>
                  <a:off x="1958986" y="1883956"/>
                  <a:ext cx="3099" cy="1307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B72EAED2-A79E-4416-9446-B9B5FA56B9D5}"/>
                  </a:ext>
                </a:extLst>
              </p:cNvPr>
              <p:cNvSpPr txBox="1"/>
              <p:nvPr/>
            </p:nvSpPr>
            <p:spPr>
              <a:xfrm>
                <a:off x="3547244" y="2038484"/>
                <a:ext cx="958423" cy="138083"/>
              </a:xfrm>
              <a:prstGeom prst="rect">
                <a:avLst/>
              </a:prstGeom>
              <a:noFill/>
            </p:spPr>
            <p:txBody>
              <a:bodyPr wrap="square" rtlCol="0">
                <a:spAutoFit/>
              </a:bodyPr>
              <a:lstStyle/>
              <a:p>
                <a:pPr algn="ctr"/>
                <a:r>
                  <a:rPr lang="en-GB" sz="1100" dirty="0"/>
                  <a:t>Carga siguiente</a:t>
                </a:r>
              </a:p>
            </p:txBody>
          </p:sp>
          <p:sp>
            <p:nvSpPr>
              <p:cNvPr id="31" name="TextBox 30">
                <a:extLst>
                  <a:ext uri="{FF2B5EF4-FFF2-40B4-BE49-F238E27FC236}">
                    <a16:creationId xmlns:a16="http://schemas.microsoft.com/office/drawing/2014/main" id="{72B1D808-5860-4AA7-95A8-8F9701D331B5}"/>
                  </a:ext>
                </a:extLst>
              </p:cNvPr>
              <p:cNvSpPr txBox="1"/>
              <p:nvPr/>
            </p:nvSpPr>
            <p:spPr>
              <a:xfrm>
                <a:off x="1925425" y="2501885"/>
                <a:ext cx="2512595" cy="138083"/>
              </a:xfrm>
              <a:prstGeom prst="rect">
                <a:avLst/>
              </a:prstGeom>
              <a:solidFill>
                <a:srgbClr val="B3C8F3"/>
              </a:solidFill>
            </p:spPr>
            <p:txBody>
              <a:bodyPr wrap="square" lIns="36000" rIns="36000" rtlCol="0">
                <a:spAutoFit/>
              </a:bodyPr>
              <a:lstStyle/>
              <a:p>
                <a:r>
                  <a:rPr lang="en-GB" sz="1100" dirty="0"/>
                  <a:t>               Los agregadores proporcionan flexibilidad a la demanda</a:t>
                </a:r>
              </a:p>
            </p:txBody>
          </p:sp>
          <p:sp>
            <p:nvSpPr>
              <p:cNvPr id="32" name="TextBox 31">
                <a:extLst>
                  <a:ext uri="{FF2B5EF4-FFF2-40B4-BE49-F238E27FC236}">
                    <a16:creationId xmlns:a16="http://schemas.microsoft.com/office/drawing/2014/main" id="{C30505F0-C979-4BE6-B4D4-1750E7A3F8A8}"/>
                  </a:ext>
                </a:extLst>
              </p:cNvPr>
              <p:cNvSpPr txBox="1"/>
              <p:nvPr/>
            </p:nvSpPr>
            <p:spPr>
              <a:xfrm>
                <a:off x="3437660" y="2283581"/>
                <a:ext cx="631013" cy="138083"/>
              </a:xfrm>
              <a:prstGeom prst="rect">
                <a:avLst/>
              </a:prstGeom>
              <a:solidFill>
                <a:srgbClr val="39F9F9"/>
              </a:solidFill>
            </p:spPr>
            <p:txBody>
              <a:bodyPr wrap="square" lIns="36000" rIns="36000" rtlCol="0">
                <a:spAutoFit/>
              </a:bodyPr>
              <a:lstStyle/>
              <a:p>
                <a:r>
                  <a:rPr lang="en-GB" sz="1100" dirty="0"/>
                  <a:t>          EVs</a:t>
                </a:r>
              </a:p>
            </p:txBody>
          </p:sp>
        </p:grpSp>
        <p:sp>
          <p:nvSpPr>
            <p:cNvPr id="12" name="TextBox 11">
              <a:extLst>
                <a:ext uri="{FF2B5EF4-FFF2-40B4-BE49-F238E27FC236}">
                  <a16:creationId xmlns:a16="http://schemas.microsoft.com/office/drawing/2014/main" id="{A27DC3BC-F998-43BE-92CC-28A2F67E7572}"/>
                </a:ext>
              </a:extLst>
            </p:cNvPr>
            <p:cNvSpPr txBox="1"/>
            <p:nvPr/>
          </p:nvSpPr>
          <p:spPr>
            <a:xfrm>
              <a:off x="4364856" y="2431146"/>
              <a:ext cx="1160693" cy="138083"/>
            </a:xfrm>
            <a:prstGeom prst="rect">
              <a:avLst/>
            </a:prstGeom>
            <a:solidFill>
              <a:srgbClr val="39F9F9"/>
            </a:solidFill>
          </p:spPr>
          <p:txBody>
            <a:bodyPr wrap="square" lIns="36000" rIns="36000" rtlCol="0">
              <a:spAutoFit/>
            </a:bodyPr>
            <a:lstStyle/>
            <a:p>
              <a:r>
                <a:rPr lang="en-GB" sz="1100" dirty="0"/>
                <a:t>           Energía para calentar</a:t>
              </a:r>
            </a:p>
          </p:txBody>
        </p:sp>
        <p:sp>
          <p:nvSpPr>
            <p:cNvPr id="13" name="TextBox 12">
              <a:extLst>
                <a:ext uri="{FF2B5EF4-FFF2-40B4-BE49-F238E27FC236}">
                  <a16:creationId xmlns:a16="http://schemas.microsoft.com/office/drawing/2014/main" id="{9D2BE178-5BC7-45A2-9A18-FACD091EB677}"/>
                </a:ext>
              </a:extLst>
            </p:cNvPr>
            <p:cNvSpPr txBox="1"/>
            <p:nvPr/>
          </p:nvSpPr>
          <p:spPr>
            <a:xfrm>
              <a:off x="5542453" y="2422965"/>
              <a:ext cx="1660911" cy="138083"/>
            </a:xfrm>
            <a:prstGeom prst="rect">
              <a:avLst/>
            </a:prstGeom>
            <a:solidFill>
              <a:srgbClr val="39F9F9"/>
            </a:solidFill>
          </p:spPr>
          <p:txBody>
            <a:bodyPr wrap="square" lIns="36000" rIns="36000" rtlCol="0">
              <a:spAutoFit/>
            </a:bodyPr>
            <a:lstStyle/>
            <a:p>
              <a:r>
                <a:rPr lang="en-GB" sz="1100" dirty="0"/>
                <a:t>                         Potencia al gas</a:t>
              </a:r>
            </a:p>
          </p:txBody>
        </p:sp>
        <p:sp>
          <p:nvSpPr>
            <p:cNvPr id="14" name="Rectangle 13">
              <a:extLst>
                <a:ext uri="{FF2B5EF4-FFF2-40B4-BE49-F238E27FC236}">
                  <a16:creationId xmlns:a16="http://schemas.microsoft.com/office/drawing/2014/main" id="{697B649F-190F-4719-A0D5-6E676B38E98B}"/>
                </a:ext>
              </a:extLst>
            </p:cNvPr>
            <p:cNvSpPr/>
            <p:nvPr/>
          </p:nvSpPr>
          <p:spPr>
            <a:xfrm>
              <a:off x="2199323" y="2366458"/>
              <a:ext cx="1410067" cy="256562"/>
            </a:xfrm>
            <a:prstGeom prst="rect">
              <a:avLst/>
            </a:prstGeom>
            <a:solidFill>
              <a:srgbClr val="B3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Respuesta a la demanda industrial/comercial que proporciona reserva</a:t>
              </a:r>
            </a:p>
          </p:txBody>
        </p:sp>
        <p:sp>
          <p:nvSpPr>
            <p:cNvPr id="15" name="TextBox 14">
              <a:extLst>
                <a:ext uri="{FF2B5EF4-FFF2-40B4-BE49-F238E27FC236}">
                  <a16:creationId xmlns:a16="http://schemas.microsoft.com/office/drawing/2014/main" id="{4EFC6D14-8325-4767-B098-A8E4278BE576}"/>
                </a:ext>
              </a:extLst>
            </p:cNvPr>
            <p:cNvSpPr txBox="1"/>
            <p:nvPr/>
          </p:nvSpPr>
          <p:spPr>
            <a:xfrm>
              <a:off x="6898231" y="2911589"/>
              <a:ext cx="1104687" cy="138083"/>
            </a:xfrm>
            <a:prstGeom prst="rect">
              <a:avLst/>
            </a:prstGeom>
            <a:noFill/>
          </p:spPr>
          <p:txBody>
            <a:bodyPr wrap="square" rtlCol="0">
              <a:spAutoFit/>
            </a:bodyPr>
            <a:lstStyle/>
            <a:p>
              <a:r>
                <a:rPr lang="en-GB" sz="1100" dirty="0"/>
                <a:t>Meses</a:t>
              </a:r>
            </a:p>
          </p:txBody>
        </p:sp>
      </p:grpSp>
      <p:sp>
        <p:nvSpPr>
          <p:cNvPr id="48" name="TextBox 47">
            <a:extLst>
              <a:ext uri="{FF2B5EF4-FFF2-40B4-BE49-F238E27FC236}">
                <a16:creationId xmlns:a16="http://schemas.microsoft.com/office/drawing/2014/main" id="{EBBA698C-A4B5-4A45-A331-924AE64DAAE7}"/>
              </a:ext>
            </a:extLst>
          </p:cNvPr>
          <p:cNvSpPr txBox="1"/>
          <p:nvPr/>
        </p:nvSpPr>
        <p:spPr>
          <a:xfrm>
            <a:off x="1857629" y="4175474"/>
            <a:ext cx="41593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bg2">
                    <a:lumMod val="50000"/>
                  </a:schemeClr>
                </a:solidFill>
                <a:latin typeface="Open Sans"/>
              </a:rPr>
              <a:t>Fuente:</a:t>
            </a:r>
            <a:r>
              <a:rPr lang="en-US" sz="1100" dirty="0">
                <a:solidFill>
                  <a:schemeClr val="bg2">
                    <a:lumMod val="50000"/>
                  </a:schemeClr>
                </a:solidFill>
                <a:latin typeface="Open Sans"/>
              </a:rPr>
              <a:t> IRENA 2018a, IRENA 2019e</a:t>
            </a:r>
          </a:p>
          <a:p>
            <a:endParaRPr lang="en-US" sz="1100" dirty="0">
              <a:solidFill>
                <a:schemeClr val="bg2">
                  <a:lumMod val="50000"/>
                </a:schemeClr>
              </a:solidFill>
              <a:latin typeface="Open Sans"/>
            </a:endParaRPr>
          </a:p>
        </p:txBody>
      </p:sp>
      <p:sp>
        <p:nvSpPr>
          <p:cNvPr id="49" name="Oval 48">
            <a:extLst>
              <a:ext uri="{FF2B5EF4-FFF2-40B4-BE49-F238E27FC236}">
                <a16:creationId xmlns:a16="http://schemas.microsoft.com/office/drawing/2014/main" id="{6F6AFB26-6995-6944-B05C-66C47CB7C0CE}"/>
              </a:ext>
            </a:extLst>
          </p:cNvPr>
          <p:cNvSpPr/>
          <p:nvPr/>
        </p:nvSpPr>
        <p:spPr>
          <a:xfrm>
            <a:off x="9347691" y="34557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Track2_Lecture13_Slide21.mp3" descr="Track2_Lecture13_Slide21.mp3">
            <a:hlinkClick r:id="" action="ppaction://media"/>
            <a:extLst>
              <a:ext uri="{FF2B5EF4-FFF2-40B4-BE49-F238E27FC236}">
                <a16:creationId xmlns:a16="http://schemas.microsoft.com/office/drawing/2014/main" id="{DAAED8D8-F7E6-C34C-A299-4B6B17C18A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6352" y="412313"/>
            <a:ext cx="812800" cy="812800"/>
          </a:xfrm>
          <a:prstGeom prst="rect">
            <a:avLst/>
          </a:prstGeom>
        </p:spPr>
      </p:pic>
    </p:spTree>
    <p:extLst>
      <p:ext uri="{BB962C8B-B14F-4D97-AF65-F5344CB8AC3E}">
        <p14:creationId xmlns:p14="http://schemas.microsoft.com/office/powerpoint/2010/main" val="15931132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21" fill="hold"/>
                                        <p:tgtEl>
                                          <p:spTgt spid="50"/>
                                        </p:tgtEl>
                                      </p:cBhvr>
                                    </p:cmd>
                                  </p:childTnLst>
                                </p:cTn>
                              </p:par>
                            </p:childTnLst>
                          </p:cTn>
                        </p:par>
                      </p:childTnLst>
                    </p:cTn>
                  </p:par>
                </p:childTnLst>
              </p:cTn>
              <p:nextCondLst>
                <p:cond evt="onClick" delay="0">
                  <p:tgtEl>
                    <p:spTgt spid="50"/>
                  </p:tgtEl>
                </p:cond>
              </p:nextCondLst>
            </p:seq>
            <p:audio>
              <p:cMediaNode vol="80000">
                <p:cTn id="7" fill="hold" display="0">
                  <p:stCondLst>
                    <p:cond delay="indefinite"/>
                  </p:stCondLst>
                  <p:endCondLst>
                    <p:cond evt="onStopAudio" delay="0">
                      <p:tgtEl>
                        <p:sldTgt/>
                      </p:tgtEl>
                    </p:cond>
                  </p:endCondLst>
                </p:cTn>
                <p:tgtEl>
                  <p:spTgt spid="5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74804" y="101457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13.4.2 Agregadores de demanda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39693" y="-294319"/>
            <a:ext cx="925015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Flexibilidad de la demanda</a:t>
            </a:r>
          </a:p>
        </p:txBody>
      </p:sp>
      <p:sp>
        <p:nvSpPr>
          <p:cNvPr id="10" name="Text Placeholder 1">
            <a:extLst>
              <a:ext uri="{FF2B5EF4-FFF2-40B4-BE49-F238E27FC236}">
                <a16:creationId xmlns:a16="http://schemas.microsoft.com/office/drawing/2014/main" id="{9BDC557C-7E2C-4805-A9B0-FAF2DEC9E2A4}"/>
              </a:ext>
            </a:extLst>
          </p:cNvPr>
          <p:cNvSpPr txBox="1">
            <a:spLocks/>
          </p:cNvSpPr>
          <p:nvPr/>
        </p:nvSpPr>
        <p:spPr>
          <a:xfrm>
            <a:off x="881850" y="2036396"/>
            <a:ext cx="9605175" cy="3964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2346" b="1829"/>
          <a:stretch/>
        </p:blipFill>
        <p:spPr>
          <a:xfrm>
            <a:off x="2854411" y="1851660"/>
            <a:ext cx="6774986" cy="4509430"/>
          </a:xfrm>
          <a:prstGeom prst="rect">
            <a:avLst/>
          </a:prstGeom>
        </p:spPr>
      </p:pic>
      <p:sp>
        <p:nvSpPr>
          <p:cNvPr id="11" name="TextBox 10">
            <a:extLst>
              <a:ext uri="{FF2B5EF4-FFF2-40B4-BE49-F238E27FC236}">
                <a16:creationId xmlns:a16="http://schemas.microsoft.com/office/drawing/2014/main" id="{EBBA698C-A4B5-4A45-A331-924AE64DAAE7}"/>
              </a:ext>
            </a:extLst>
          </p:cNvPr>
          <p:cNvSpPr txBox="1"/>
          <p:nvPr/>
        </p:nvSpPr>
        <p:spPr>
          <a:xfrm>
            <a:off x="2985118" y="5856790"/>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2019f</a:t>
            </a:r>
          </a:p>
        </p:txBody>
      </p:sp>
      <p:sp>
        <p:nvSpPr>
          <p:cNvPr id="12" name="Oval 11">
            <a:extLst>
              <a:ext uri="{FF2B5EF4-FFF2-40B4-BE49-F238E27FC236}">
                <a16:creationId xmlns:a16="http://schemas.microsoft.com/office/drawing/2014/main" id="{B087BDD0-35F5-1F41-B308-B6C3A1B2BE42}"/>
              </a:ext>
            </a:extLst>
          </p:cNvPr>
          <p:cNvSpPr/>
          <p:nvPr/>
        </p:nvSpPr>
        <p:spPr>
          <a:xfrm>
            <a:off x="10066001" y="2949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3_Slide22.mp3" descr="Track2_Lecture13_Slide22.mp3">
            <a:hlinkClick r:id="" action="ppaction://media"/>
            <a:extLst>
              <a:ext uri="{FF2B5EF4-FFF2-40B4-BE49-F238E27FC236}">
                <a16:creationId xmlns:a16="http://schemas.microsoft.com/office/drawing/2014/main" id="{9D374D0D-97BB-B747-97AA-894DC50B9A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37366" y="366346"/>
            <a:ext cx="812800" cy="812800"/>
          </a:xfrm>
          <a:prstGeom prst="rect">
            <a:avLst/>
          </a:prstGeom>
        </p:spPr>
      </p:pic>
    </p:spTree>
    <p:extLst>
      <p:ext uri="{BB962C8B-B14F-4D97-AF65-F5344CB8AC3E}">
        <p14:creationId xmlns:p14="http://schemas.microsoft.com/office/powerpoint/2010/main" val="18618169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8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27623" y="956332"/>
            <a:ext cx="9132146" cy="707886"/>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13.4.3 Acoplamiento de sectores: De la energía al calor y de la energía al gas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24654" y="-420376"/>
            <a:ext cx="913511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Flexibilidad de la demanda</a:t>
            </a:r>
          </a:p>
        </p:txBody>
      </p:sp>
      <p:pic>
        <p:nvPicPr>
          <p:cNvPr id="7" name="Picture 6">
            <a:extLst>
              <a:ext uri="{FF2B5EF4-FFF2-40B4-BE49-F238E27FC236}">
                <a16:creationId xmlns:a16="http://schemas.microsoft.com/office/drawing/2014/main" id="{3A183F78-42BB-4D39-83FE-A705E9F21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865" y="1897395"/>
            <a:ext cx="7226128" cy="4063807"/>
          </a:xfrm>
          <a:prstGeom prst="rect">
            <a:avLst/>
          </a:prstGeom>
        </p:spPr>
      </p:pic>
      <p:sp>
        <p:nvSpPr>
          <p:cNvPr id="10" name="TextBox 9">
            <a:extLst>
              <a:ext uri="{FF2B5EF4-FFF2-40B4-BE49-F238E27FC236}">
                <a16:creationId xmlns:a16="http://schemas.microsoft.com/office/drawing/2014/main" id="{EBBA698C-A4B5-4A45-A331-924AE64DAAE7}"/>
              </a:ext>
            </a:extLst>
          </p:cNvPr>
          <p:cNvSpPr txBox="1"/>
          <p:nvPr/>
        </p:nvSpPr>
        <p:spPr>
          <a:xfrm>
            <a:off x="1941584" y="5968546"/>
            <a:ext cx="559761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u="sng" dirty="0">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https://pixabay.com/photos/smart-home-house-technology-3920905/</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5E2274B1-3FB5-324C-ADEA-8D5C1633C91F}"/>
              </a:ext>
            </a:extLst>
          </p:cNvPr>
          <p:cNvSpPr/>
          <p:nvPr/>
        </p:nvSpPr>
        <p:spPr>
          <a:xfrm>
            <a:off x="10093694"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23.mp3" descr="Track2_Lecture13_Slide23.mp3">
            <a:hlinkClick r:id="" action="ppaction://media"/>
            <a:extLst>
              <a:ext uri="{FF2B5EF4-FFF2-40B4-BE49-F238E27FC236}">
                <a16:creationId xmlns:a16="http://schemas.microsoft.com/office/drawing/2014/main" id="{17867E8E-2F5E-114B-850C-7EF070FE65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65059" y="282777"/>
            <a:ext cx="812800" cy="812800"/>
          </a:xfrm>
          <a:prstGeom prst="rect">
            <a:avLst/>
          </a:prstGeom>
        </p:spPr>
      </p:pic>
    </p:spTree>
    <p:extLst>
      <p:ext uri="{BB962C8B-B14F-4D97-AF65-F5344CB8AC3E}">
        <p14:creationId xmlns:p14="http://schemas.microsoft.com/office/powerpoint/2010/main" val="22284577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56734" y="939114"/>
            <a:ext cx="6438145"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13.4.4 Acoplamiento de sectores: Potencia a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EV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65294" y="-394241"/>
            <a:ext cx="89171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Flexibilidad de la demanda</a:t>
            </a:r>
          </a:p>
        </p:txBody>
      </p:sp>
      <p:pic>
        <p:nvPicPr>
          <p:cNvPr id="7" name="Picture 6">
            <a:extLst>
              <a:ext uri="{FF2B5EF4-FFF2-40B4-BE49-F238E27FC236}">
                <a16:creationId xmlns:a16="http://schemas.microsoft.com/office/drawing/2014/main" id="{A3CA10B5-9C0E-4B94-97BD-C2944E0C7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7272" y="1482961"/>
            <a:ext cx="7815208" cy="4004939"/>
          </a:xfrm>
          <a:prstGeom prst="rect">
            <a:avLst/>
          </a:prstGeom>
        </p:spPr>
      </p:pic>
      <p:sp>
        <p:nvSpPr>
          <p:cNvPr id="10" name="TextBox 9">
            <a:extLst>
              <a:ext uri="{FF2B5EF4-FFF2-40B4-BE49-F238E27FC236}">
                <a16:creationId xmlns:a16="http://schemas.microsoft.com/office/drawing/2014/main" id="{EBBA698C-A4B5-4A45-A331-924AE64DAAE7}"/>
              </a:ext>
            </a:extLst>
          </p:cNvPr>
          <p:cNvSpPr txBox="1"/>
          <p:nvPr/>
        </p:nvSpPr>
        <p:spPr>
          <a:xfrm>
            <a:off x="1706604" y="5631637"/>
            <a:ext cx="76488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Fuente: </a:t>
            </a:r>
            <a:r>
              <a:rPr lang="en-GB" sz="1000" u="sng" dirty="0">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a:t>
            </a:r>
            <a:r>
              <a:rPr lang="en-US" sz="1000" b="1" dirty="0">
                <a:latin typeface="Open Sans" panose="020B0606030504020204" pitchFamily="34" charset="0"/>
                <a:ea typeface="Open Sans" panose="020B0606030504020204" pitchFamily="34" charset="0"/>
                <a:cs typeface="Open Sans" panose="020B0606030504020204" pitchFamily="34" charset="0"/>
              </a:rPr>
              <a:t>//pixabay.com/photos/ev-charging-vehicle-electric-5704430/ </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6E8CCFA9-8085-224B-9A96-ED3BB94B1A23}"/>
              </a:ext>
            </a:extLst>
          </p:cNvPr>
          <p:cNvSpPr/>
          <p:nvPr/>
        </p:nvSpPr>
        <p:spPr>
          <a:xfrm>
            <a:off x="10296606" y="6603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24.mp3" descr="Track2_Lecture13_Slide24.mp3">
            <a:hlinkClick r:id="" action="ppaction://media"/>
            <a:extLst>
              <a:ext uri="{FF2B5EF4-FFF2-40B4-BE49-F238E27FC236}">
                <a16:creationId xmlns:a16="http://schemas.microsoft.com/office/drawing/2014/main" id="{52F1D8D9-38A6-D641-8C0F-4298EF3A01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67971" y="731752"/>
            <a:ext cx="812800" cy="812800"/>
          </a:xfrm>
          <a:prstGeom prst="rect">
            <a:avLst/>
          </a:prstGeom>
        </p:spPr>
      </p:pic>
    </p:spTree>
    <p:extLst>
      <p:ext uri="{BB962C8B-B14F-4D97-AF65-F5344CB8AC3E}">
        <p14:creationId xmlns:p14="http://schemas.microsoft.com/office/powerpoint/2010/main" val="9319419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480814" y="921082"/>
            <a:ext cx="6905505"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13.4.5 Herramientas de evaluación de la flexibilidad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358894" y="-469159"/>
            <a:ext cx="101145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Flexibilidad del sistema eléctrico</a:t>
            </a:r>
          </a:p>
        </p:txBody>
      </p:sp>
      <p:sp>
        <p:nvSpPr>
          <p:cNvPr id="10" name="Google Shape;134;p19">
            <a:extLst>
              <a:ext uri="{FF2B5EF4-FFF2-40B4-BE49-F238E27FC236}">
                <a16:creationId xmlns:a16="http://schemas.microsoft.com/office/drawing/2014/main" id="{8008E615-9707-4CDE-99EB-9F074B988E91}"/>
              </a:ext>
            </a:extLst>
          </p:cNvPr>
          <p:cNvSpPr txBox="1">
            <a:spLocks/>
          </p:cNvSpPr>
          <p:nvPr/>
        </p:nvSpPr>
        <p:spPr>
          <a:xfrm>
            <a:off x="808484" y="1453969"/>
            <a:ext cx="10142734" cy="237234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5770" indent="-445770">
              <a:spcAft>
                <a:spcPts val="1200"/>
              </a:spcAft>
              <a:buFont typeface="Arial" panose="020B0604020202020204" pitchFamily="34" charset="0"/>
              <a:buNone/>
            </a:pPr>
            <a:r>
              <a:rPr lang="en-US" sz="1800" dirty="0">
                <a:latin typeface="Open Sans"/>
                <a:ea typeface="Open Sans" panose="020B0606030504020204" pitchFamily="34" charset="0"/>
                <a:cs typeface="Open Sans" panose="020B0606030504020204" pitchFamily="34" charset="0"/>
              </a:rPr>
              <a:t>Las herramientas de </a:t>
            </a:r>
            <a:r>
              <a:rPr lang="en-US" sz="1800" b="1" dirty="0">
                <a:latin typeface="Open Sans"/>
                <a:ea typeface="Open Sans" panose="020B0606030504020204" pitchFamily="34" charset="0"/>
                <a:cs typeface="Open Sans" panose="020B0606030504020204" pitchFamily="34" charset="0"/>
              </a:rPr>
              <a:t>nivel 1 </a:t>
            </a:r>
            <a:r>
              <a:rPr lang="en-US" sz="1800" dirty="0">
                <a:latin typeface="Open Sans"/>
                <a:ea typeface="Open Sans" panose="020B0606030504020204" pitchFamily="34" charset="0"/>
                <a:cs typeface="Open Sans" panose="020B0606030504020204" pitchFamily="34" charset="0"/>
              </a:rPr>
              <a:t>proporcionan principalmente una comparación cualitativa de diferentes sistemas de energía y, por lo tanto, no requieren muchos datos.</a:t>
            </a:r>
            <a:endParaRPr lang="en-US" dirty="0">
              <a:latin typeface="Open Sans"/>
            </a:endParaRPr>
          </a:p>
          <a:p>
            <a:pPr marL="445770" indent="-445770">
              <a:spcAft>
                <a:spcPts val="1200"/>
              </a:spcAft>
              <a:buFont typeface="Arial" panose="020B0604020202020204" pitchFamily="34" charset="0"/>
              <a:buNone/>
            </a:pPr>
            <a:r>
              <a:rPr lang="en-US" sz="1800" dirty="0">
                <a:latin typeface="Open Sans"/>
                <a:ea typeface="Open Sans" panose="020B0606030504020204" pitchFamily="34" charset="0"/>
                <a:cs typeface="Open Sans" panose="020B0606030504020204" pitchFamily="34" charset="0"/>
              </a:rPr>
              <a:t>Las herramientas de </a:t>
            </a:r>
            <a:r>
              <a:rPr lang="en-US" sz="1800" b="1" dirty="0">
                <a:latin typeface="Open Sans"/>
                <a:ea typeface="Open Sans" panose="020B0606030504020204" pitchFamily="34" charset="0"/>
                <a:cs typeface="Open Sans" panose="020B0606030504020204" pitchFamily="34" charset="0"/>
              </a:rPr>
              <a:t>nivel 2 </a:t>
            </a:r>
            <a:r>
              <a:rPr lang="en-US" sz="1800" dirty="0">
                <a:latin typeface="Open Sans"/>
                <a:ea typeface="Open Sans" panose="020B0606030504020204" pitchFamily="34" charset="0"/>
                <a:cs typeface="Open Sans" panose="020B0606030504020204" pitchFamily="34" charset="0"/>
              </a:rPr>
              <a:t>comprueban la suficiencia de la flexibilidad sin realizar una optimización completa del sistema eléctrico. Estas herramientas tienen como objetivo principal detectar los posibles problemas de flexibilidad, utilizando series temporales y datos de despacho de una herramienta externa.</a:t>
            </a:r>
          </a:p>
          <a:p>
            <a:pPr marL="445770" indent="-445770">
              <a:spcAft>
                <a:spcPts val="1200"/>
              </a:spcAft>
              <a:buNone/>
            </a:pPr>
            <a:r>
              <a:rPr lang="en-US" sz="1800" dirty="0">
                <a:latin typeface="Open Sans"/>
                <a:ea typeface="Open Sans" panose="020B0606030504020204" pitchFamily="34" charset="0"/>
                <a:cs typeface="Open Sans" panose="020B0606030504020204" pitchFamily="34" charset="0"/>
              </a:rPr>
              <a:t>Las herramientas de nivel 3 se basan en modelos de compromiso y despacho de unidades y a veces se combinan con modelos de planificación de la capacidad. Los modelos de nivel 3 son complejos y requieren muchos datos.</a:t>
            </a:r>
          </a:p>
        </p:txBody>
      </p:sp>
      <p:sp>
        <p:nvSpPr>
          <p:cNvPr id="11" name="TextBox 10">
            <a:extLst>
              <a:ext uri="{FF2B5EF4-FFF2-40B4-BE49-F238E27FC236}">
                <a16:creationId xmlns:a16="http://schemas.microsoft.com/office/drawing/2014/main" id="{867FA5A9-093E-4279-AA82-1D7C18F6D26B}"/>
              </a:ext>
            </a:extLst>
          </p:cNvPr>
          <p:cNvSpPr txBox="1"/>
          <p:nvPr/>
        </p:nvSpPr>
        <p:spPr>
          <a:xfrm>
            <a:off x="938015" y="4950261"/>
            <a:ext cx="8134865" cy="923330"/>
          </a:xfrm>
          <a:prstGeom prst="rect">
            <a:avLst/>
          </a:prstGeom>
          <a:noFill/>
        </p:spPr>
        <p:txBody>
          <a:bodyPr wrap="square" lIns="91440" tIns="45720" rIns="91440" bIns="45720" rtlCol="0" anchor="t">
            <a:spAutoFit/>
          </a:bodyPr>
          <a:lstStyle/>
          <a:p>
            <a:pPr>
              <a:lnSpc>
                <a:spcPct val="150000"/>
              </a:lnSpc>
            </a:pPr>
            <a:r>
              <a:rPr lang="en-GB" dirty="0">
                <a:latin typeface="Open Sans"/>
                <a:ea typeface="Open Sans" panose="020B0606030504020204" pitchFamily="34" charset="0"/>
                <a:cs typeface="Open Sans" panose="020B0606030504020204" pitchFamily="34" charset="0"/>
              </a:rPr>
              <a:t>El IRENA </a:t>
            </a:r>
            <a:r>
              <a:rPr lang="en-GB" dirty="0" err="1">
                <a:latin typeface="Open Sans"/>
                <a:ea typeface="Open Sans" panose="020B0606030504020204" pitchFamily="34" charset="0"/>
                <a:cs typeface="Open Sans" panose="020B0606030504020204" pitchFamily="34" charset="0"/>
              </a:rPr>
              <a:t>FlexTool </a:t>
            </a:r>
            <a:r>
              <a:rPr lang="en-GB" dirty="0">
                <a:latin typeface="Open Sans"/>
                <a:ea typeface="Open Sans" panose="020B0606030504020204" pitchFamily="34" charset="0"/>
                <a:cs typeface="Open Sans" panose="020B0606030504020204" pitchFamily="34" charset="0"/>
              </a:rPr>
              <a:t>es un modelo de nivel 3 y analiza las operaciones del sistema, la expansión de la capacidad y la flexibilidad del sistema en un horizonte de un año.</a:t>
            </a:r>
          </a:p>
        </p:txBody>
      </p:sp>
      <p:sp>
        <p:nvSpPr>
          <p:cNvPr id="12" name="Rounded Rectangle 4">
            <a:extLst>
              <a:ext uri="{FF2B5EF4-FFF2-40B4-BE49-F238E27FC236}">
                <a16:creationId xmlns:a16="http://schemas.microsoft.com/office/drawing/2014/main" id="{6E7706AF-52C7-42A1-BF0B-BBF52DBA490C}"/>
              </a:ext>
            </a:extLst>
          </p:cNvPr>
          <p:cNvSpPr/>
          <p:nvPr/>
        </p:nvSpPr>
        <p:spPr>
          <a:xfrm>
            <a:off x="650718" y="4857024"/>
            <a:ext cx="10300500" cy="1578826"/>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9">
            <a:extLst>
              <a:ext uri="{FF2B5EF4-FFF2-40B4-BE49-F238E27FC236}">
                <a16:creationId xmlns:a16="http://schemas.microsoft.com/office/drawing/2014/main" id="{C727CEB5-5F06-490F-8AB8-9AF3FCF3239F}"/>
              </a:ext>
            </a:extLst>
          </p:cNvPr>
          <p:cNvSpPr/>
          <p:nvPr/>
        </p:nvSpPr>
        <p:spPr>
          <a:xfrm>
            <a:off x="678623" y="1479586"/>
            <a:ext cx="10300499" cy="3127881"/>
          </a:xfrm>
          <a:prstGeom prst="roundRect">
            <a:avLst>
              <a:gd name="adj" fmla="val 7350"/>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F2AFA8F-071F-4C30-9AF2-656143A96539}"/>
              </a:ext>
            </a:extLst>
          </p:cNvPr>
          <p:cNvPicPr>
            <a:picLocks noChangeAspect="1"/>
          </p:cNvPicPr>
          <p:nvPr/>
        </p:nvPicPr>
        <p:blipFill>
          <a:blip r:embed="rId6"/>
          <a:stretch>
            <a:fillRect/>
          </a:stretch>
        </p:blipFill>
        <p:spPr>
          <a:xfrm>
            <a:off x="8684761" y="5189230"/>
            <a:ext cx="2032373" cy="895436"/>
          </a:xfrm>
          <a:prstGeom prst="rect">
            <a:avLst/>
          </a:prstGeom>
        </p:spPr>
      </p:pic>
      <p:sp>
        <p:nvSpPr>
          <p:cNvPr id="15" name="Oval 14">
            <a:extLst>
              <a:ext uri="{FF2B5EF4-FFF2-40B4-BE49-F238E27FC236}">
                <a16:creationId xmlns:a16="http://schemas.microsoft.com/office/drawing/2014/main" id="{5A604DC1-4E4B-3F4F-BEC8-DE3D58CB3D0A}"/>
              </a:ext>
            </a:extLst>
          </p:cNvPr>
          <p:cNvSpPr/>
          <p:nvPr/>
        </p:nvSpPr>
        <p:spPr>
          <a:xfrm>
            <a:off x="10473453" y="4221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25.mp3" descr="Track2_Lecture13_Slide25.mp3">
            <a:hlinkClick r:id="" action="ppaction://media"/>
            <a:extLst>
              <a:ext uri="{FF2B5EF4-FFF2-40B4-BE49-F238E27FC236}">
                <a16:creationId xmlns:a16="http://schemas.microsoft.com/office/drawing/2014/main" id="{9E6443C1-0036-9F47-A21E-996FFD5B1D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1251" y="500489"/>
            <a:ext cx="812800" cy="812800"/>
          </a:xfrm>
          <a:prstGeom prst="rect">
            <a:avLst/>
          </a:prstGeom>
        </p:spPr>
      </p:pic>
    </p:spTree>
    <p:extLst>
      <p:ext uri="{BB962C8B-B14F-4D97-AF65-F5344CB8AC3E}">
        <p14:creationId xmlns:p14="http://schemas.microsoft.com/office/powerpoint/2010/main" val="33771659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8748"/>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35496" y="-498457"/>
            <a:ext cx="91407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13.4 Referencias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575739" y="976873"/>
            <a:ext cx="10624517"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(2018a), "Power system flexibility for the energy transition, Part I: Overview for policy makers", 2018, Agencia Internacional de Energías Renovables,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https://www.irena.org/publications/2018/Nov/Power-system-flexibility-for-the-energy-transition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(2019e), "Demand-side flexibility for power sector transformation" (2019), Agencia Internacional de Energías Renovables,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5"/>
              </a:rPr>
              <a:t>https://www.irena.org/publications/2019/Dec/Demand-side-flexibility-for-power-sector-transformation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(2019f), "Innovation landscape brief: Aggregators" (2019), Agencia Internacional de Energías Renovables,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6"/>
              </a:rPr>
              <a:t>https://www.irena.org//media/Files/IRENA/Agency/Publication/2020/Jul/IRENA_Aggregators_2020.pdf?la=en&amp;hash=34E90050F80DD1B012F2E6C9E4C90EE11BED6A82</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(2019g), "Innovation landscape brief: Time-of-use tariff" (2019), Agencia Internacional de Energías Renovables,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7"/>
              </a:rPr>
              <a:t>https://www.irena.org/publications/2019/Jun/Market-Design-Innovation-Landscape-briefs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indent="-358775">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(2019h), "Hydrogen: A renewable energy perspective" (2019), Agencia Internacional de Energías Renovables,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8"/>
              </a:rPr>
              <a:t>https://www.irena.org/-/media/Files/IRENA/Agency/Publication/2019/Sep/IRENA_Hydrogen_2019.pdf</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4352107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454F3A60-3F0C-524C-8152-CE998C9EE2A6}"/>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BFC0F5A-5F9C-5542-858C-A7215D7A1DF2}"/>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9" name="TextBox 8">
            <a:extLst>
              <a:ext uri="{FF2B5EF4-FFF2-40B4-BE49-F238E27FC236}">
                <a16:creationId xmlns:a16="http://schemas.microsoft.com/office/drawing/2014/main" id="{27AC47BC-8511-BA4C-8A17-075C9F759B74}"/>
              </a:ext>
            </a:extLst>
          </p:cNvPr>
          <p:cNvSpPr txBox="1"/>
          <p:nvPr/>
        </p:nvSpPr>
        <p:spPr>
          <a:xfrm>
            <a:off x="8851067" y="4852880"/>
            <a:ext cx="292533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Por favor, utilice la siguiente cita: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13: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[presentación en línea]. Programa de Crecimiento Compatible con el Clima y la Agencia Internacional de Energías Renovables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grpSp>
        <p:nvGrpSpPr>
          <p:cNvPr id="3" name="Group 2">
            <a:extLst>
              <a:ext uri="{FF2B5EF4-FFF2-40B4-BE49-F238E27FC236}">
                <a16:creationId xmlns:a16="http://schemas.microsoft.com/office/drawing/2014/main" id="{BA32C4D5-7B82-C54F-B1CF-06584A2F9D2C}"/>
              </a:ext>
            </a:extLst>
          </p:cNvPr>
          <p:cNvGrpSpPr/>
          <p:nvPr/>
        </p:nvGrpSpPr>
        <p:grpSpPr>
          <a:xfrm>
            <a:off x="3339465" y="4126495"/>
            <a:ext cx="1877504" cy="558800"/>
            <a:chOff x="929196" y="5461000"/>
            <a:chExt cx="1877504" cy="558800"/>
          </a:xfrm>
        </p:grpSpPr>
        <p:sp>
          <p:nvSpPr>
            <p:cNvPr id="4" name="Rounded Rectangle 3">
              <a:hlinkClick r:id="rId3"/>
              <a:extLst>
                <a:ext uri="{FF2B5EF4-FFF2-40B4-BE49-F238E27FC236}">
                  <a16:creationId xmlns:a16="http://schemas.microsoft.com/office/drawing/2014/main" id="{E80DA738-0A49-9B44-A2F2-3732EDD25AF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9F98BB-7BD0-1F40-B37F-71933DD6610B}"/>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6" name="Rounded Rectangle 5">
              <a:hlinkClick r:id="rId4"/>
              <a:extLst>
                <a:ext uri="{FF2B5EF4-FFF2-40B4-BE49-F238E27FC236}">
                  <a16:creationId xmlns:a16="http://schemas.microsoft.com/office/drawing/2014/main" id="{B15B6A62-E057-9C4B-B969-0D318B464CA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9256247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2922" y="-2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Bodoni SvtyTwo ITC TT-Book"/>
              </a:rPr>
              <a:t>13.1.1 Aceleración del crecimiento de las energías renovables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85530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Desafío de la integración de la ERV</a:t>
            </a:r>
          </a:p>
        </p:txBody>
      </p:sp>
      <p:grpSp>
        <p:nvGrpSpPr>
          <p:cNvPr id="4" name="Group 3">
            <a:extLst>
              <a:ext uri="{FF2B5EF4-FFF2-40B4-BE49-F238E27FC236}">
                <a16:creationId xmlns:a16="http://schemas.microsoft.com/office/drawing/2014/main" id="{00AFF395-20CC-45E8-B93E-9148BFCB8C94}"/>
              </a:ext>
            </a:extLst>
          </p:cNvPr>
          <p:cNvGrpSpPr/>
          <p:nvPr/>
        </p:nvGrpSpPr>
        <p:grpSpPr>
          <a:xfrm>
            <a:off x="548648" y="1885182"/>
            <a:ext cx="11227346" cy="3803894"/>
            <a:chOff x="525998" y="2161493"/>
            <a:chExt cx="11227346" cy="3803894"/>
          </a:xfrm>
        </p:grpSpPr>
        <p:sp>
          <p:nvSpPr>
            <p:cNvPr id="10" name="Google Shape;102;p15">
              <a:extLst>
                <a:ext uri="{FF2B5EF4-FFF2-40B4-BE49-F238E27FC236}">
                  <a16:creationId xmlns:a16="http://schemas.microsoft.com/office/drawing/2014/main" id="{05BC8BFA-0F54-4B4D-A7CD-E1A7C978FEFC}"/>
                </a:ext>
              </a:extLst>
            </p:cNvPr>
            <p:cNvSpPr txBox="1">
              <a:spLocks/>
            </p:cNvSpPr>
            <p:nvPr/>
          </p:nvSpPr>
          <p:spPr>
            <a:xfrm>
              <a:off x="525998" y="2161493"/>
              <a:ext cx="5547351" cy="3604928"/>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215900">
                <a:buSzPct val="125000"/>
              </a:pPr>
              <a:r>
                <a:rPr lang="en-GB" sz="2000" dirty="0">
                  <a:latin typeface="Open Sans" panose="020B0606030504020204" pitchFamily="34" charset="0"/>
                  <a:ea typeface="Open Sans" panose="020B0606030504020204" pitchFamily="34" charset="0"/>
                  <a:cs typeface="Open Sans" panose="020B0606030504020204" pitchFamily="34" charset="0"/>
                </a:rPr>
                <a:t>Las energías renovables variables (ERV), principalmente la solar y la eólica, se han vuelto más baratas que las centrales térmicas y nucleares convencionales y su participación en la generación de energía está creciendo rápidamente.</a:t>
              </a:r>
            </a:p>
            <a:p>
              <a:pPr marL="361950" indent="-215900">
                <a:buSzPct val="125000"/>
              </a:pPr>
              <a:r>
                <a:rPr lang="en-GB" sz="2000" dirty="0">
                  <a:latin typeface="Open Sans" panose="020B0606030504020204" pitchFamily="34" charset="0"/>
                  <a:ea typeface="Open Sans" panose="020B0606030504020204" pitchFamily="34" charset="0"/>
                  <a:cs typeface="Open Sans" panose="020B0606030504020204" pitchFamily="34" charset="0"/>
                </a:rPr>
                <a:t>La energía solar y la eólica son recursos autóctonos, y su rápido crecimiento reduce la preocupación por la seguridad del combustible. Sin embargo, la creciente penetración de la energía solar y eólica en el sistema eléctrico está provocando problemas de fiabilidad en el suministro de electricidad. </a:t>
              </a:r>
            </a:p>
            <a:p>
              <a:pPr marL="146050" indent="0">
                <a:buFont typeface="Arial" panose="020B0604020202020204" pitchFamily="34" charse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146050" indent="0">
                <a:buFont typeface="Arial" panose="020B0604020202020204" pitchFamily="34" charse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146050" indent="0">
                <a:buFont typeface="Arial" panose="020B0604020202020204" pitchFamily="34" charse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5AB27C1-9677-4C1D-913C-B280B25D20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1343" y="2260318"/>
              <a:ext cx="5932001" cy="3705069"/>
            </a:xfrm>
            <a:prstGeom prst="rect">
              <a:avLst/>
            </a:prstGeom>
          </p:spPr>
        </p:pic>
      </p:grpSp>
      <p:sp>
        <p:nvSpPr>
          <p:cNvPr id="12" name="TextBox 11">
            <a:extLst>
              <a:ext uri="{FF2B5EF4-FFF2-40B4-BE49-F238E27FC236}">
                <a16:creationId xmlns:a16="http://schemas.microsoft.com/office/drawing/2014/main" id="{EBBA698C-A4B5-4A45-A331-924AE64DAAE7}"/>
              </a:ext>
            </a:extLst>
          </p:cNvPr>
          <p:cNvSpPr txBox="1"/>
          <p:nvPr/>
        </p:nvSpPr>
        <p:spPr>
          <a:xfrm>
            <a:off x="6118650" y="5849119"/>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2019a</a:t>
            </a:r>
          </a:p>
        </p:txBody>
      </p:sp>
      <p:sp>
        <p:nvSpPr>
          <p:cNvPr id="13" name="Oval 12">
            <a:extLst>
              <a:ext uri="{FF2B5EF4-FFF2-40B4-BE49-F238E27FC236}">
                <a16:creationId xmlns:a16="http://schemas.microsoft.com/office/drawing/2014/main" id="{AAD2A6CD-0675-BA45-808C-3B93CF83081E}"/>
              </a:ext>
            </a:extLst>
          </p:cNvPr>
          <p:cNvSpPr/>
          <p:nvPr/>
        </p:nvSpPr>
        <p:spPr>
          <a:xfrm>
            <a:off x="908681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3_Slide3.mp3" descr="Track2_Lecture13_Slide3.mp3">
            <a:hlinkClick r:id="" action="ppaction://media"/>
            <a:extLst>
              <a:ext uri="{FF2B5EF4-FFF2-40B4-BE49-F238E27FC236}">
                <a16:creationId xmlns:a16="http://schemas.microsoft.com/office/drawing/2014/main" id="{08103C10-1E9F-8342-8556-37F77D0639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8180" y="829985"/>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174412"/>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13.1.2 El reto de la integración del sistema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76009" y="-349511"/>
            <a:ext cx="10566847" cy="13792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Desafío de la integración de la ERV</a:t>
            </a:r>
          </a:p>
        </p:txBody>
      </p:sp>
      <p:sp>
        <p:nvSpPr>
          <p:cNvPr id="10" name="Google Shape;118;p17">
            <a:extLst>
              <a:ext uri="{FF2B5EF4-FFF2-40B4-BE49-F238E27FC236}">
                <a16:creationId xmlns:a16="http://schemas.microsoft.com/office/drawing/2014/main" id="{0010AC28-02EA-47E9-92CF-69F816859E74}"/>
              </a:ext>
            </a:extLst>
          </p:cNvPr>
          <p:cNvSpPr txBox="1">
            <a:spLocks/>
          </p:cNvSpPr>
          <p:nvPr/>
        </p:nvSpPr>
        <p:spPr>
          <a:xfrm>
            <a:off x="679542" y="4275584"/>
            <a:ext cx="10566848" cy="174478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SzPct val="135000"/>
              <a:buFont typeface="Arial" panose="020B0604020202020204" pitchFamily="34" charset="0"/>
              <a:buNone/>
            </a:pPr>
            <a:r>
              <a:rPr lang="en-GB" sz="1500" dirty="0">
                <a:latin typeface="Open Sans" panose="020B0606030504020204" pitchFamily="34" charset="0"/>
                <a:ea typeface="Open Sans" panose="020B0606030504020204" pitchFamily="34" charset="0"/>
                <a:cs typeface="Open Sans" panose="020B0606030504020204" pitchFamily="34" charset="0"/>
                <a:sym typeface="Arial"/>
              </a:rPr>
              <a:t>      El reto del equilibrio del sistema y de la integración de las energías renovables suele evaluarse en tres escalas de tiempo:  </a:t>
            </a:r>
            <a:endParaRPr lang="en-GB" sz="1500" dirty="0">
              <a:latin typeface="Open Sans" panose="020B0606030504020204" pitchFamily="34" charset="0"/>
              <a:ea typeface="Open Sans" panose="020B0606030504020204" pitchFamily="34" charset="0"/>
              <a:cs typeface="Open Sans" panose="020B0606030504020204" pitchFamily="34" charset="0"/>
            </a:endParaRPr>
          </a:p>
          <a:p>
            <a:pPr indent="-298450">
              <a:buSzPct val="150000"/>
            </a:pPr>
            <a:r>
              <a:rPr lang="en-GB" sz="1400" b="1" dirty="0">
                <a:latin typeface="Open Sans" panose="020B0606030504020204" pitchFamily="34" charset="0"/>
                <a:ea typeface="Open Sans" panose="020B0606030504020204" pitchFamily="34" charset="0"/>
                <a:cs typeface="Open Sans" panose="020B0606030504020204" pitchFamily="34" charset="0"/>
                <a:sym typeface="Arial"/>
              </a:rPr>
              <a:t>Estabilidad y resistencia:</a:t>
            </a:r>
            <a:r>
              <a:rPr lang="en-GB" sz="1400" dirty="0">
                <a:latin typeface="Open Sans" panose="020B0606030504020204" pitchFamily="34" charset="0"/>
                <a:ea typeface="Open Sans" panose="020B0606030504020204" pitchFamily="34" charset="0"/>
                <a:cs typeface="Open Sans" panose="020B0606030504020204" pitchFamily="34" charset="0"/>
                <a:sym typeface="Arial"/>
              </a:rPr>
              <a:t>  La capacidad del sistema para recuperarse de una perturbación (en segundos).</a:t>
            </a:r>
            <a:endParaRPr lang="en-GB" sz="1400" dirty="0">
              <a:latin typeface="Open Sans" panose="020B0606030504020204" pitchFamily="34" charset="0"/>
              <a:ea typeface="Open Sans" panose="020B0606030504020204" pitchFamily="34" charset="0"/>
              <a:cs typeface="Open Sans" panose="020B0606030504020204" pitchFamily="34" charset="0"/>
            </a:endParaRPr>
          </a:p>
          <a:p>
            <a:pPr indent="-298450">
              <a:buSzPct val="150000"/>
            </a:pPr>
            <a:r>
              <a:rPr lang="en-GB" sz="1400" b="1" dirty="0">
                <a:latin typeface="Open Sans" panose="020B0606030504020204" pitchFamily="34" charset="0"/>
                <a:ea typeface="Open Sans" panose="020B0606030504020204" pitchFamily="34" charset="0"/>
                <a:cs typeface="Open Sans" panose="020B0606030504020204" pitchFamily="34" charset="0"/>
                <a:sym typeface="Arial"/>
              </a:rPr>
              <a:t>Equilibrio y seguridad operativa:</a:t>
            </a:r>
            <a:r>
              <a:rPr lang="en-GB" sz="1400" dirty="0">
                <a:latin typeface="Open Sans" panose="020B0606030504020204" pitchFamily="34" charset="0"/>
                <a:ea typeface="Open Sans" panose="020B0606030504020204" pitchFamily="34" charset="0"/>
                <a:cs typeface="Open Sans" panose="020B0606030504020204" pitchFamily="34" charset="0"/>
                <a:sym typeface="Arial"/>
              </a:rPr>
              <a:t> La capacidad del sistema para conservar el equilibrio de la demanda (Minutos a días).</a:t>
            </a:r>
          </a:p>
          <a:p>
            <a:pPr indent="-298450">
              <a:buSzPct val="150000"/>
            </a:pPr>
            <a:r>
              <a:rPr lang="en-GB" sz="1400" b="1" dirty="0">
                <a:latin typeface="Open Sans" panose="020B0606030504020204" pitchFamily="34" charset="0"/>
                <a:ea typeface="Open Sans" panose="020B0606030504020204" pitchFamily="34" charset="0"/>
                <a:cs typeface="Open Sans" panose="020B0606030504020204" pitchFamily="34" charset="0"/>
                <a:sym typeface="Arial"/>
              </a:rPr>
              <a:t>Adecuación: </a:t>
            </a:r>
            <a:r>
              <a:rPr lang="en-GB" sz="1400" dirty="0">
                <a:latin typeface="Open Sans" panose="020B0606030504020204" pitchFamily="34" charset="0"/>
                <a:ea typeface="Open Sans" panose="020B0606030504020204" pitchFamily="34" charset="0"/>
                <a:cs typeface="Open Sans" panose="020B0606030504020204" pitchFamily="34" charset="0"/>
                <a:sym typeface="Arial"/>
              </a:rPr>
              <a:t>Capacidad del sistema eléctrico para abastecer la demanda eléctrica máxima y agregada de una zona en todo momento (Meses a años).</a:t>
            </a:r>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200"/>
              </a:spcAft>
            </a:pPr>
            <a:endParaRPr lang="en-GB" sz="1050" dirty="0">
              <a:latin typeface="Open Sans" panose="020B0606030504020204" pitchFamily="34" charset="0"/>
              <a:ea typeface="Open Sans" panose="020B0606030504020204" pitchFamily="34" charset="0"/>
              <a:cs typeface="Open Sans" panose="020B0606030504020204" pitchFamily="34" charset="0"/>
            </a:endParaRPr>
          </a:p>
          <a:p>
            <a:pPr marL="0" indent="0">
              <a:spcAft>
                <a:spcPts val="1200"/>
              </a:spcAft>
              <a:buFont typeface="Arial" panose="020B0604020202020204" pitchFamily="34" charset="0"/>
              <a:buNone/>
            </a:pPr>
            <a:endParaRPr lang="en-GB" sz="1050" dirty="0">
              <a:latin typeface="Open Sans" panose="020B0606030504020204" pitchFamily="34" charset="0"/>
              <a:ea typeface="Open Sans" panose="020B0606030504020204" pitchFamily="34" charset="0"/>
              <a:cs typeface="Open Sans" panose="020B0606030504020204" pitchFamily="34" charset="0"/>
            </a:endParaRPr>
          </a:p>
          <a:p>
            <a:pPr marL="0" indent="0">
              <a:spcAft>
                <a:spcPts val="1200"/>
              </a:spcAft>
              <a:buFont typeface="Arial" panose="020B0604020202020204" pitchFamily="34" charset="0"/>
              <a:buNone/>
            </a:pPr>
            <a:endParaRPr lang="en-GB" sz="105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roup 10">
            <a:extLst>
              <a:ext uri="{FF2B5EF4-FFF2-40B4-BE49-F238E27FC236}">
                <a16:creationId xmlns:a16="http://schemas.microsoft.com/office/drawing/2014/main" id="{114631E7-051D-4C54-8663-C65471AFE8AB}"/>
              </a:ext>
            </a:extLst>
          </p:cNvPr>
          <p:cNvGrpSpPr/>
          <p:nvPr/>
        </p:nvGrpSpPr>
        <p:grpSpPr>
          <a:xfrm>
            <a:off x="2631683" y="1742262"/>
            <a:ext cx="7397469" cy="2380095"/>
            <a:chOff x="2034977" y="2107364"/>
            <a:chExt cx="5505317" cy="1260079"/>
          </a:xfrm>
        </p:grpSpPr>
        <p:cxnSp>
          <p:nvCxnSpPr>
            <p:cNvPr id="12" name="Straight Arrow Connector 11">
              <a:extLst>
                <a:ext uri="{FF2B5EF4-FFF2-40B4-BE49-F238E27FC236}">
                  <a16:creationId xmlns:a16="http://schemas.microsoft.com/office/drawing/2014/main" id="{D8DC22F2-A9DD-4E30-A5CC-FF0C80879C3C}"/>
                </a:ext>
              </a:extLst>
            </p:cNvPr>
            <p:cNvCxnSpPr/>
            <p:nvPr/>
          </p:nvCxnSpPr>
          <p:spPr>
            <a:xfrm>
              <a:off x="2138954" y="3170420"/>
              <a:ext cx="47340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730554E-2ADD-484F-BBAD-0718AE9DB7A7}"/>
                </a:ext>
              </a:extLst>
            </p:cNvPr>
            <p:cNvCxnSpPr/>
            <p:nvPr/>
          </p:nvCxnSpPr>
          <p:spPr>
            <a:xfrm flipV="1">
              <a:off x="2138954" y="2173574"/>
              <a:ext cx="0" cy="9968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5CEF65-F4F3-433D-AA1A-A8F701BBFF5A}"/>
                </a:ext>
              </a:extLst>
            </p:cNvPr>
            <p:cNvCxnSpPr/>
            <p:nvPr/>
          </p:nvCxnSpPr>
          <p:spPr>
            <a:xfrm flipV="1">
              <a:off x="3379078" y="2173574"/>
              <a:ext cx="0" cy="9968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3CA400-D111-4A34-A17F-2C74063034B8}"/>
                </a:ext>
              </a:extLst>
            </p:cNvPr>
            <p:cNvCxnSpPr/>
            <p:nvPr/>
          </p:nvCxnSpPr>
          <p:spPr>
            <a:xfrm flipV="1">
              <a:off x="5385542" y="2173574"/>
              <a:ext cx="0" cy="9968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B6DA75-C75C-4BA4-9A17-A3CDF6FF5EE3}"/>
                </a:ext>
              </a:extLst>
            </p:cNvPr>
            <p:cNvCxnSpPr/>
            <p:nvPr/>
          </p:nvCxnSpPr>
          <p:spPr>
            <a:xfrm flipV="1">
              <a:off x="6703458" y="2173574"/>
              <a:ext cx="0" cy="99684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EB0BB2-0F13-4409-B953-15F28223E4E6}"/>
                </a:ext>
              </a:extLst>
            </p:cNvPr>
            <p:cNvSpPr txBox="1"/>
            <p:nvPr/>
          </p:nvSpPr>
          <p:spPr>
            <a:xfrm>
              <a:off x="2134116" y="2107364"/>
              <a:ext cx="1248824" cy="407360"/>
            </a:xfrm>
            <a:prstGeom prst="rect">
              <a:avLst/>
            </a:prstGeom>
            <a:noFill/>
          </p:spPr>
          <p:txBody>
            <a:bodyPr wrap="square" lIns="91440" tIns="45720" rIns="91440" bIns="45720" rtlCol="0" anchor="t">
              <a:spAutoFit/>
            </a:bodyPr>
            <a:lstStyle/>
            <a:p>
              <a:r>
                <a:rPr lang="en-GB" sz="1100" dirty="0" err="1"/>
                <a:t>Recuperación</a:t>
              </a:r>
              <a:r>
                <a:rPr lang="en-GB" sz="1100" dirty="0"/>
                <a:t> de las perturbaciones y equilibrio de los cambios rápidos imprevisibles</a:t>
              </a:r>
            </a:p>
          </p:txBody>
        </p:sp>
        <p:sp>
          <p:nvSpPr>
            <p:cNvPr id="18" name="TextBox 17">
              <a:extLst>
                <a:ext uri="{FF2B5EF4-FFF2-40B4-BE49-F238E27FC236}">
                  <a16:creationId xmlns:a16="http://schemas.microsoft.com/office/drawing/2014/main" id="{8AFA80FD-6B07-460B-BABC-AB33FF5D33B8}"/>
                </a:ext>
              </a:extLst>
            </p:cNvPr>
            <p:cNvSpPr txBox="1"/>
            <p:nvPr/>
          </p:nvSpPr>
          <p:spPr>
            <a:xfrm>
              <a:off x="2180704" y="2937260"/>
              <a:ext cx="1169331" cy="134429"/>
            </a:xfrm>
            <a:prstGeom prst="rect">
              <a:avLst/>
            </a:prstGeom>
            <a:solidFill>
              <a:srgbClr val="79FEFB"/>
            </a:solidFill>
          </p:spPr>
          <p:txBody>
            <a:bodyPr wrap="square" lIns="36000" rIns="36000" rtlCol="0">
              <a:spAutoFit/>
            </a:bodyPr>
            <a:lstStyle/>
            <a:p>
              <a:r>
                <a:rPr lang="en-GB" sz="1050" dirty="0"/>
                <a:t>Reserva de explotación e inercia</a:t>
              </a:r>
            </a:p>
          </p:txBody>
        </p:sp>
        <p:sp>
          <p:nvSpPr>
            <p:cNvPr id="19" name="TextBox 18">
              <a:extLst>
                <a:ext uri="{FF2B5EF4-FFF2-40B4-BE49-F238E27FC236}">
                  <a16:creationId xmlns:a16="http://schemas.microsoft.com/office/drawing/2014/main" id="{69B2F119-EF5D-4185-B940-D7017DE74739}"/>
                </a:ext>
              </a:extLst>
            </p:cNvPr>
            <p:cNvSpPr txBox="1"/>
            <p:nvPr/>
          </p:nvSpPr>
          <p:spPr>
            <a:xfrm>
              <a:off x="2034977" y="3233013"/>
              <a:ext cx="633047" cy="134429"/>
            </a:xfrm>
            <a:prstGeom prst="rect">
              <a:avLst/>
            </a:prstGeom>
            <a:noFill/>
          </p:spPr>
          <p:txBody>
            <a:bodyPr wrap="square" rtlCol="0">
              <a:spAutoFit/>
            </a:bodyPr>
            <a:lstStyle/>
            <a:p>
              <a:r>
                <a:rPr lang="en-GB" sz="1050" dirty="0"/>
                <a:t>Ahora</a:t>
              </a:r>
            </a:p>
          </p:txBody>
        </p:sp>
        <p:sp>
          <p:nvSpPr>
            <p:cNvPr id="20" name="TextBox 19">
              <a:extLst>
                <a:ext uri="{FF2B5EF4-FFF2-40B4-BE49-F238E27FC236}">
                  <a16:creationId xmlns:a16="http://schemas.microsoft.com/office/drawing/2014/main" id="{9C540C6E-9AA8-47D3-8115-2D2F85A09FF6}"/>
                </a:ext>
              </a:extLst>
            </p:cNvPr>
            <p:cNvSpPr txBox="1"/>
            <p:nvPr/>
          </p:nvSpPr>
          <p:spPr>
            <a:xfrm>
              <a:off x="2765463" y="3233013"/>
              <a:ext cx="1041908" cy="134429"/>
            </a:xfrm>
            <a:prstGeom prst="rect">
              <a:avLst/>
            </a:prstGeom>
            <a:noFill/>
          </p:spPr>
          <p:txBody>
            <a:bodyPr wrap="square" rtlCol="0">
              <a:spAutoFit/>
            </a:bodyPr>
            <a:lstStyle/>
            <a:p>
              <a:r>
                <a:rPr lang="en-GB" sz="1050" dirty="0"/>
                <a:t>Segundos</a:t>
              </a:r>
            </a:p>
          </p:txBody>
        </p:sp>
        <p:sp>
          <p:nvSpPr>
            <p:cNvPr id="21" name="TextBox 20">
              <a:extLst>
                <a:ext uri="{FF2B5EF4-FFF2-40B4-BE49-F238E27FC236}">
                  <a16:creationId xmlns:a16="http://schemas.microsoft.com/office/drawing/2014/main" id="{687537D7-D7CF-4984-AE90-89389E205EA6}"/>
                </a:ext>
              </a:extLst>
            </p:cNvPr>
            <p:cNvSpPr txBox="1"/>
            <p:nvPr/>
          </p:nvSpPr>
          <p:spPr>
            <a:xfrm>
              <a:off x="3388237" y="3233014"/>
              <a:ext cx="1041908" cy="134429"/>
            </a:xfrm>
            <a:prstGeom prst="rect">
              <a:avLst/>
            </a:prstGeom>
            <a:noFill/>
          </p:spPr>
          <p:txBody>
            <a:bodyPr wrap="square" rtlCol="0">
              <a:spAutoFit/>
            </a:bodyPr>
            <a:lstStyle/>
            <a:p>
              <a:r>
                <a:rPr lang="en-GB" sz="1050" dirty="0"/>
                <a:t>Actas</a:t>
              </a:r>
            </a:p>
          </p:txBody>
        </p:sp>
        <p:sp>
          <p:nvSpPr>
            <p:cNvPr id="22" name="TextBox 21">
              <a:extLst>
                <a:ext uri="{FF2B5EF4-FFF2-40B4-BE49-F238E27FC236}">
                  <a16:creationId xmlns:a16="http://schemas.microsoft.com/office/drawing/2014/main" id="{B994EC74-B032-48A2-BAA1-67AD2F35A514}"/>
                </a:ext>
              </a:extLst>
            </p:cNvPr>
            <p:cNvSpPr txBox="1"/>
            <p:nvPr/>
          </p:nvSpPr>
          <p:spPr>
            <a:xfrm>
              <a:off x="4127631" y="3230214"/>
              <a:ext cx="1041908" cy="134429"/>
            </a:xfrm>
            <a:prstGeom prst="rect">
              <a:avLst/>
            </a:prstGeom>
            <a:noFill/>
          </p:spPr>
          <p:txBody>
            <a:bodyPr wrap="square" rtlCol="0">
              <a:spAutoFit/>
            </a:bodyPr>
            <a:lstStyle/>
            <a:p>
              <a:r>
                <a:rPr lang="en-GB" sz="1050" dirty="0"/>
                <a:t>Horas</a:t>
              </a:r>
            </a:p>
          </p:txBody>
        </p:sp>
        <p:sp>
          <p:nvSpPr>
            <p:cNvPr id="23" name="TextBox 22">
              <a:extLst>
                <a:ext uri="{FF2B5EF4-FFF2-40B4-BE49-F238E27FC236}">
                  <a16:creationId xmlns:a16="http://schemas.microsoft.com/office/drawing/2014/main" id="{5488759A-028A-4273-B4C7-078952A2AB6E}"/>
                </a:ext>
              </a:extLst>
            </p:cNvPr>
            <p:cNvSpPr txBox="1"/>
            <p:nvPr/>
          </p:nvSpPr>
          <p:spPr>
            <a:xfrm>
              <a:off x="4679801" y="3225786"/>
              <a:ext cx="1041908" cy="134429"/>
            </a:xfrm>
            <a:prstGeom prst="rect">
              <a:avLst/>
            </a:prstGeom>
            <a:noFill/>
          </p:spPr>
          <p:txBody>
            <a:bodyPr wrap="square" rtlCol="0">
              <a:spAutoFit/>
            </a:bodyPr>
            <a:lstStyle/>
            <a:p>
              <a:r>
                <a:rPr lang="en-GB" sz="1050" dirty="0"/>
                <a:t>Días</a:t>
              </a:r>
            </a:p>
          </p:txBody>
        </p:sp>
        <p:sp>
          <p:nvSpPr>
            <p:cNvPr id="24" name="TextBox 23">
              <a:extLst>
                <a:ext uri="{FF2B5EF4-FFF2-40B4-BE49-F238E27FC236}">
                  <a16:creationId xmlns:a16="http://schemas.microsoft.com/office/drawing/2014/main" id="{B7325E9B-AF5C-4719-B078-422238B25557}"/>
                </a:ext>
              </a:extLst>
            </p:cNvPr>
            <p:cNvSpPr txBox="1"/>
            <p:nvPr/>
          </p:nvSpPr>
          <p:spPr>
            <a:xfrm>
              <a:off x="5645819" y="3233013"/>
              <a:ext cx="1041908" cy="134429"/>
            </a:xfrm>
            <a:prstGeom prst="rect">
              <a:avLst/>
            </a:prstGeom>
            <a:noFill/>
          </p:spPr>
          <p:txBody>
            <a:bodyPr wrap="square" rtlCol="0">
              <a:spAutoFit/>
            </a:bodyPr>
            <a:lstStyle/>
            <a:p>
              <a:r>
                <a:rPr lang="en-GB" sz="1050" dirty="0"/>
                <a:t>Meses</a:t>
              </a:r>
            </a:p>
          </p:txBody>
        </p:sp>
        <p:sp>
          <p:nvSpPr>
            <p:cNvPr id="25" name="TextBox 24">
              <a:extLst>
                <a:ext uri="{FF2B5EF4-FFF2-40B4-BE49-F238E27FC236}">
                  <a16:creationId xmlns:a16="http://schemas.microsoft.com/office/drawing/2014/main" id="{3BDA452D-55DF-4D0E-A17B-B5FD599CEB9E}"/>
                </a:ext>
              </a:extLst>
            </p:cNvPr>
            <p:cNvSpPr txBox="1"/>
            <p:nvPr/>
          </p:nvSpPr>
          <p:spPr>
            <a:xfrm>
              <a:off x="6498386" y="3217001"/>
              <a:ext cx="1041908" cy="134429"/>
            </a:xfrm>
            <a:prstGeom prst="rect">
              <a:avLst/>
            </a:prstGeom>
            <a:noFill/>
          </p:spPr>
          <p:txBody>
            <a:bodyPr wrap="square" rtlCol="0">
              <a:spAutoFit/>
            </a:bodyPr>
            <a:lstStyle/>
            <a:p>
              <a:r>
                <a:rPr lang="en-GB" sz="1050" dirty="0"/>
                <a:t>Años</a:t>
              </a:r>
            </a:p>
          </p:txBody>
        </p:sp>
        <p:sp>
          <p:nvSpPr>
            <p:cNvPr id="26" name="TextBox 25">
              <a:extLst>
                <a:ext uri="{FF2B5EF4-FFF2-40B4-BE49-F238E27FC236}">
                  <a16:creationId xmlns:a16="http://schemas.microsoft.com/office/drawing/2014/main" id="{20BC4D92-C8D0-4C3C-B7C9-0A9E71ECB064}"/>
                </a:ext>
              </a:extLst>
            </p:cNvPr>
            <p:cNvSpPr txBox="1"/>
            <p:nvPr/>
          </p:nvSpPr>
          <p:spPr>
            <a:xfrm>
              <a:off x="3458563" y="2107364"/>
              <a:ext cx="1577816" cy="317741"/>
            </a:xfrm>
            <a:prstGeom prst="rect">
              <a:avLst/>
            </a:prstGeom>
            <a:noFill/>
          </p:spPr>
          <p:txBody>
            <a:bodyPr wrap="square" rtlCol="0">
              <a:spAutoFit/>
            </a:bodyPr>
            <a:lstStyle/>
            <a:p>
              <a:r>
                <a:rPr lang="en-GB" sz="1100" dirty="0"/>
                <a:t>Seguimiento de la carga: equilibrar los errores de previsión (en carga y generación) y la variabilidad de la carga neta</a:t>
              </a:r>
            </a:p>
          </p:txBody>
        </p:sp>
        <p:sp>
          <p:nvSpPr>
            <p:cNvPr id="27" name="TextBox 26">
              <a:extLst>
                <a:ext uri="{FF2B5EF4-FFF2-40B4-BE49-F238E27FC236}">
                  <a16:creationId xmlns:a16="http://schemas.microsoft.com/office/drawing/2014/main" id="{6C489B56-E4D1-43A3-ADBE-7D38F600C338}"/>
                </a:ext>
              </a:extLst>
            </p:cNvPr>
            <p:cNvSpPr txBox="1"/>
            <p:nvPr/>
          </p:nvSpPr>
          <p:spPr>
            <a:xfrm>
              <a:off x="3413182" y="2538508"/>
              <a:ext cx="919864" cy="130355"/>
            </a:xfrm>
            <a:prstGeom prst="rect">
              <a:avLst/>
            </a:prstGeom>
            <a:solidFill>
              <a:srgbClr val="79FEFB"/>
            </a:solidFill>
          </p:spPr>
          <p:txBody>
            <a:bodyPr wrap="square" lIns="36000" rIns="36000" rtlCol="0">
              <a:spAutoFit/>
            </a:bodyPr>
            <a:lstStyle/>
            <a:p>
              <a:r>
                <a:rPr lang="en-GB" sz="1000" b="1" dirty="0"/>
                <a:t>Equilibrio en tiempo real</a:t>
              </a:r>
            </a:p>
          </p:txBody>
        </p:sp>
        <p:sp>
          <p:nvSpPr>
            <p:cNvPr id="28" name="TextBox 27">
              <a:extLst>
                <a:ext uri="{FF2B5EF4-FFF2-40B4-BE49-F238E27FC236}">
                  <a16:creationId xmlns:a16="http://schemas.microsoft.com/office/drawing/2014/main" id="{245D4870-4D39-4652-8553-02306FB1D267}"/>
                </a:ext>
              </a:extLst>
            </p:cNvPr>
            <p:cNvSpPr txBox="1"/>
            <p:nvPr/>
          </p:nvSpPr>
          <p:spPr>
            <a:xfrm>
              <a:off x="3962389" y="2741604"/>
              <a:ext cx="820626" cy="130355"/>
            </a:xfrm>
            <a:prstGeom prst="rect">
              <a:avLst/>
            </a:prstGeom>
            <a:solidFill>
              <a:srgbClr val="79FEFB"/>
            </a:solidFill>
          </p:spPr>
          <p:txBody>
            <a:bodyPr wrap="square" lIns="36000" rIns="36000" rtlCol="0">
              <a:spAutoFit/>
            </a:bodyPr>
            <a:lstStyle/>
            <a:p>
              <a:r>
                <a:rPr lang="en-GB" sz="1000" b="1" dirty="0"/>
                <a:t>Equilibrio intradiario</a:t>
              </a:r>
            </a:p>
          </p:txBody>
        </p:sp>
        <p:sp>
          <p:nvSpPr>
            <p:cNvPr id="29" name="TextBox 28">
              <a:extLst>
                <a:ext uri="{FF2B5EF4-FFF2-40B4-BE49-F238E27FC236}">
                  <a16:creationId xmlns:a16="http://schemas.microsoft.com/office/drawing/2014/main" id="{F66474F8-4F96-4AD5-A8CC-B26EBD7BEBB4}"/>
                </a:ext>
              </a:extLst>
            </p:cNvPr>
            <p:cNvSpPr txBox="1"/>
            <p:nvPr/>
          </p:nvSpPr>
          <p:spPr>
            <a:xfrm>
              <a:off x="4514172" y="2942420"/>
              <a:ext cx="846652" cy="211828"/>
            </a:xfrm>
            <a:prstGeom prst="rect">
              <a:avLst/>
            </a:prstGeom>
            <a:solidFill>
              <a:srgbClr val="79FEFB"/>
            </a:solidFill>
          </p:spPr>
          <p:txBody>
            <a:bodyPr wrap="square" lIns="36000" rIns="36000" rtlCol="0">
              <a:spAutoFit/>
            </a:bodyPr>
            <a:lstStyle/>
            <a:p>
              <a:r>
                <a:rPr lang="en-GB" sz="1000" b="1" dirty="0"/>
                <a:t>Balance diario</a:t>
              </a:r>
            </a:p>
          </p:txBody>
        </p:sp>
        <p:sp>
          <p:nvSpPr>
            <p:cNvPr id="30" name="TextBox 29">
              <a:extLst>
                <a:ext uri="{FF2B5EF4-FFF2-40B4-BE49-F238E27FC236}">
                  <a16:creationId xmlns:a16="http://schemas.microsoft.com/office/drawing/2014/main" id="{36329373-8888-456A-8488-CC7D042033C3}"/>
                </a:ext>
              </a:extLst>
            </p:cNvPr>
            <p:cNvSpPr txBox="1"/>
            <p:nvPr/>
          </p:nvSpPr>
          <p:spPr>
            <a:xfrm>
              <a:off x="5422380" y="2124899"/>
              <a:ext cx="1344851" cy="317741"/>
            </a:xfrm>
            <a:prstGeom prst="rect">
              <a:avLst/>
            </a:prstGeom>
            <a:noFill/>
          </p:spPr>
          <p:txBody>
            <a:bodyPr wrap="square" rtlCol="0">
              <a:spAutoFit/>
            </a:bodyPr>
            <a:lstStyle/>
            <a:p>
              <a:r>
                <a:rPr lang="en-GB" sz="1100" dirty="0"/>
                <a:t>Balance anual y estacional /Planificación de la capacidad</a:t>
              </a:r>
            </a:p>
          </p:txBody>
        </p:sp>
        <p:sp>
          <p:nvSpPr>
            <p:cNvPr id="31" name="TextBox 30">
              <a:extLst>
                <a:ext uri="{FF2B5EF4-FFF2-40B4-BE49-F238E27FC236}">
                  <a16:creationId xmlns:a16="http://schemas.microsoft.com/office/drawing/2014/main" id="{AA030EAB-F56A-4843-9D05-62F05933FF8E}"/>
                </a:ext>
              </a:extLst>
            </p:cNvPr>
            <p:cNvSpPr txBox="1"/>
            <p:nvPr/>
          </p:nvSpPr>
          <p:spPr>
            <a:xfrm>
              <a:off x="5963351" y="2926269"/>
              <a:ext cx="711795" cy="130355"/>
            </a:xfrm>
            <a:prstGeom prst="rect">
              <a:avLst/>
            </a:prstGeom>
            <a:solidFill>
              <a:srgbClr val="79FEFB"/>
            </a:solidFill>
          </p:spPr>
          <p:txBody>
            <a:bodyPr wrap="square" lIns="36000" rIns="36000" rtlCol="0">
              <a:spAutoFit/>
            </a:bodyPr>
            <a:lstStyle/>
            <a:p>
              <a:r>
                <a:rPr lang="en-GB" sz="1000" dirty="0"/>
                <a:t>Inversión</a:t>
              </a:r>
            </a:p>
          </p:txBody>
        </p:sp>
        <p:sp>
          <p:nvSpPr>
            <p:cNvPr id="32" name="TextBox 31">
              <a:extLst>
                <a:ext uri="{FF2B5EF4-FFF2-40B4-BE49-F238E27FC236}">
                  <a16:creationId xmlns:a16="http://schemas.microsoft.com/office/drawing/2014/main" id="{7FBA5681-97A4-47DB-AAF9-35FA25824D39}"/>
                </a:ext>
              </a:extLst>
            </p:cNvPr>
            <p:cNvSpPr txBox="1"/>
            <p:nvPr/>
          </p:nvSpPr>
          <p:spPr>
            <a:xfrm>
              <a:off x="5426944" y="2596445"/>
              <a:ext cx="904066" cy="211828"/>
            </a:xfrm>
            <a:prstGeom prst="rect">
              <a:avLst/>
            </a:prstGeom>
            <a:solidFill>
              <a:srgbClr val="79FEFB"/>
            </a:solidFill>
          </p:spPr>
          <p:txBody>
            <a:bodyPr wrap="square" lIns="36000" rIns="36000" rtlCol="0">
              <a:spAutoFit/>
            </a:bodyPr>
            <a:lstStyle/>
            <a:p>
              <a:r>
                <a:rPr lang="en-GB" sz="1000" dirty="0"/>
                <a:t>Programación de la hidrología/mantenimiento</a:t>
              </a:r>
            </a:p>
          </p:txBody>
        </p:sp>
      </p:grpSp>
      <p:sp>
        <p:nvSpPr>
          <p:cNvPr id="33" name="TextBox 32">
            <a:extLst>
              <a:ext uri="{FF2B5EF4-FFF2-40B4-BE49-F238E27FC236}">
                <a16:creationId xmlns:a16="http://schemas.microsoft.com/office/drawing/2014/main" id="{EBBA698C-A4B5-4A45-A331-924AE64DAAE7}"/>
              </a:ext>
            </a:extLst>
          </p:cNvPr>
          <p:cNvSpPr txBox="1"/>
          <p:nvPr/>
        </p:nvSpPr>
        <p:spPr>
          <a:xfrm>
            <a:off x="2622921" y="4174149"/>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bg2">
                    <a:lumMod val="50000"/>
                  </a:schemeClr>
                </a:solidFill>
                <a:latin typeface="Open Sans"/>
              </a:rPr>
              <a:t>Fuente:</a:t>
            </a:r>
            <a:r>
              <a:rPr lang="en-US" sz="1100" dirty="0">
                <a:solidFill>
                  <a:schemeClr val="bg2">
                    <a:lumMod val="50000"/>
                  </a:schemeClr>
                </a:solidFill>
                <a:latin typeface="Open Sans"/>
              </a:rPr>
              <a:t> IRENA 2018a</a:t>
            </a:r>
          </a:p>
        </p:txBody>
      </p:sp>
      <p:sp>
        <p:nvSpPr>
          <p:cNvPr id="34" name="Oval 33">
            <a:extLst>
              <a:ext uri="{FF2B5EF4-FFF2-40B4-BE49-F238E27FC236}">
                <a16:creationId xmlns:a16="http://schemas.microsoft.com/office/drawing/2014/main" id="{C3444AFC-3DD3-AD44-A2BE-03523030E5E8}"/>
              </a:ext>
            </a:extLst>
          </p:cNvPr>
          <p:cNvSpPr/>
          <p:nvPr/>
        </p:nvSpPr>
        <p:spPr>
          <a:xfrm>
            <a:off x="10064835" y="125726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4.mp3" descr="Track2_Lecture13_Slide4.mp3">
            <a:hlinkClick r:id="" action="ppaction://media"/>
            <a:extLst>
              <a:ext uri="{FF2B5EF4-FFF2-40B4-BE49-F238E27FC236}">
                <a16:creationId xmlns:a16="http://schemas.microsoft.com/office/drawing/2014/main" id="{CBEECF45-623F-5340-BB26-84CE3D3AB7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6200" y="1341316"/>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548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3714"/>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13.1.3 La carga neta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937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Desafío de la integración de la ERV</a:t>
            </a:r>
          </a:p>
        </p:txBody>
      </p:sp>
      <p:sp>
        <p:nvSpPr>
          <p:cNvPr id="7" name="Text Placeholder 1">
            <a:extLst>
              <a:ext uri="{FF2B5EF4-FFF2-40B4-BE49-F238E27FC236}">
                <a16:creationId xmlns:a16="http://schemas.microsoft.com/office/drawing/2014/main" id="{324AA4DD-D3D1-46B6-9514-A3460EF3CEC9}"/>
              </a:ext>
            </a:extLst>
          </p:cNvPr>
          <p:cNvSpPr txBox="1">
            <a:spLocks/>
          </p:cNvSpPr>
          <p:nvPr/>
        </p:nvSpPr>
        <p:spPr>
          <a:xfrm>
            <a:off x="777484" y="2298014"/>
            <a:ext cx="5074485" cy="32684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Open Sans"/>
                <a:ea typeface="Open Sans" panose="020B0606030504020204" pitchFamily="34" charset="0"/>
                <a:cs typeface="Open Sans" panose="020B0606030504020204" pitchFamily="34" charset="0"/>
              </a:rPr>
              <a:t>La carga neta es la demanda de energía después de contabilizar la producción renovable variable.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en-GB" sz="2000" dirty="0">
                <a:latin typeface="Open Sans"/>
                <a:ea typeface="Open Sans" panose="020B0606030504020204" pitchFamily="34" charset="0"/>
                <a:cs typeface="Open Sans" panose="020B0606030504020204" pitchFamily="34" charset="0"/>
                <a:sym typeface="Arial"/>
              </a:rPr>
              <a:t>A medida que aumenta la cuota de renovables, aumenta la diferencia entre la demanda de energía y la carga neta.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en-GB" sz="2000" dirty="0">
                <a:latin typeface="Open Sans"/>
                <a:ea typeface="Open Sans" panose="020B0606030504020204" pitchFamily="34" charset="0"/>
                <a:cs typeface="Open Sans" panose="020B0606030504020204" pitchFamily="34" charset="0"/>
                <a:sym typeface="Arial"/>
              </a:rPr>
              <a:t>El reto del equilibrio será mayor en los momentos en que la demanda de electricidad y la producción de las centrales eléctricas variables cambien simultáneamente en direcciones opuestas.</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1969" y="2642905"/>
            <a:ext cx="5634057" cy="2923590"/>
          </a:xfrm>
          <a:prstGeom prst="rect">
            <a:avLst/>
          </a:prstGeom>
        </p:spPr>
      </p:pic>
      <p:sp>
        <p:nvSpPr>
          <p:cNvPr id="12" name="TextBox 11">
            <a:extLst>
              <a:ext uri="{FF2B5EF4-FFF2-40B4-BE49-F238E27FC236}">
                <a16:creationId xmlns:a16="http://schemas.microsoft.com/office/drawing/2014/main" id="{EBBA698C-A4B5-4A45-A331-924AE64DAAE7}"/>
              </a:ext>
            </a:extLst>
          </p:cNvPr>
          <p:cNvSpPr txBox="1"/>
          <p:nvPr/>
        </p:nvSpPr>
        <p:spPr>
          <a:xfrm>
            <a:off x="6265449" y="5599524"/>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Open Sans"/>
              </a:rPr>
              <a:t>Fuente:</a:t>
            </a:r>
            <a:r>
              <a:rPr lang="en-US" sz="1100" dirty="0">
                <a:latin typeface="Open Sans"/>
              </a:rPr>
              <a:t> IRENA 2020a</a:t>
            </a:r>
          </a:p>
        </p:txBody>
      </p:sp>
      <p:sp>
        <p:nvSpPr>
          <p:cNvPr id="10" name="Oval 9">
            <a:extLst>
              <a:ext uri="{FF2B5EF4-FFF2-40B4-BE49-F238E27FC236}">
                <a16:creationId xmlns:a16="http://schemas.microsoft.com/office/drawing/2014/main" id="{2BAC87E8-FB0B-464D-A1C1-108FF517F9D3}"/>
              </a:ext>
            </a:extLst>
          </p:cNvPr>
          <p:cNvSpPr/>
          <p:nvPr/>
        </p:nvSpPr>
        <p:spPr>
          <a:xfrm>
            <a:off x="908681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3_Slide5.mp3" descr="Track2_Lecture13_Slide5.mp3">
            <a:hlinkClick r:id="" action="ppaction://media"/>
            <a:extLst>
              <a:ext uri="{FF2B5EF4-FFF2-40B4-BE49-F238E27FC236}">
                <a16:creationId xmlns:a16="http://schemas.microsoft.com/office/drawing/2014/main" id="{8C3FCB3A-199F-DB48-BCCB-1A808AF7DA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8180" y="829985"/>
            <a:ext cx="812800" cy="812800"/>
          </a:xfrm>
          <a:prstGeom prst="rect">
            <a:avLst/>
          </a:prstGeom>
        </p:spPr>
      </p:pic>
    </p:spTree>
    <p:extLst>
      <p:ext uri="{BB962C8B-B14F-4D97-AF65-F5344CB8AC3E}">
        <p14:creationId xmlns:p14="http://schemas.microsoft.com/office/powerpoint/2010/main" val="40135547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10256" y="991111"/>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13.1.4 </a:t>
            </a:r>
            <a:r>
              <a:rPr lang="en-GB"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Principales</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retos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la </a:t>
            </a:r>
            <a:r>
              <a:rPr lang="en-GB"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integración</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70120" y="-488709"/>
            <a:ext cx="1059092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Desafío de la integración de la ERV</a:t>
            </a:r>
          </a:p>
        </p:txBody>
      </p:sp>
      <p:sp>
        <p:nvSpPr>
          <p:cNvPr id="12" name="TextBox 11">
            <a:extLst>
              <a:ext uri="{FF2B5EF4-FFF2-40B4-BE49-F238E27FC236}">
                <a16:creationId xmlns:a16="http://schemas.microsoft.com/office/drawing/2014/main" id="{EBBA698C-A4B5-4A45-A331-924AE64DAAE7}"/>
              </a:ext>
            </a:extLst>
          </p:cNvPr>
          <p:cNvSpPr txBox="1"/>
          <p:nvPr/>
        </p:nvSpPr>
        <p:spPr>
          <a:xfrm>
            <a:off x="5594172" y="6033598"/>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Open Sans"/>
              </a:rPr>
              <a:t>Fuente:</a:t>
            </a:r>
            <a:r>
              <a:rPr lang="en-US" sz="1100" dirty="0">
                <a:latin typeface="Open Sans"/>
              </a:rPr>
              <a:t> IRENA 2018a</a:t>
            </a:r>
          </a:p>
        </p:txBody>
      </p:sp>
      <p:pic>
        <p:nvPicPr>
          <p:cNvPr id="11" name="Picture 10">
            <a:extLst>
              <a:ext uri="{FF2B5EF4-FFF2-40B4-BE49-F238E27FC236}">
                <a16:creationId xmlns:a16="http://schemas.microsoft.com/office/drawing/2014/main" id="{9B90CED0-3EC0-4598-A063-83B7A277E0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2702" y="1902077"/>
            <a:ext cx="6535435" cy="4084608"/>
          </a:xfrm>
          <a:prstGeom prst="rect">
            <a:avLst/>
          </a:prstGeom>
        </p:spPr>
      </p:pic>
      <p:sp>
        <p:nvSpPr>
          <p:cNvPr id="13" name="TextBox 12"/>
          <p:cNvSpPr txBox="1"/>
          <p:nvPr/>
        </p:nvSpPr>
        <p:spPr>
          <a:xfrm>
            <a:off x="710256" y="1561641"/>
            <a:ext cx="4232446" cy="5447645"/>
          </a:xfrm>
          <a:prstGeom prst="rect">
            <a:avLst/>
          </a:prstGeom>
          <a:noFill/>
        </p:spPr>
        <p:txBody>
          <a:bodyPr wrap="square" rtlCol="0">
            <a:spAutoFit/>
          </a:bodyPr>
          <a:lstStyle/>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Sobregeneración y evitar la reducción de la VRE</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Aumento de la velocidad de rampa</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Mayor alcance de la rampa</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Incertidumbre y errores de previsión</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Estabilidad del sistema y cumplimiento de los requisitos de inercia</a:t>
            </a:r>
          </a:p>
          <a:p>
            <a:pPr>
              <a:lnSpc>
                <a:spcPct val="150000"/>
              </a:lnSpc>
            </a:pPr>
            <a:endParaRPr lang="en-GB" sz="20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10" name="Oval 9">
            <a:extLst>
              <a:ext uri="{FF2B5EF4-FFF2-40B4-BE49-F238E27FC236}">
                <a16:creationId xmlns:a16="http://schemas.microsoft.com/office/drawing/2014/main" id="{285E3A07-ED4A-284F-9D5E-372E5E30C758}"/>
              </a:ext>
            </a:extLst>
          </p:cNvPr>
          <p:cNvSpPr/>
          <p:nvPr/>
        </p:nvSpPr>
        <p:spPr>
          <a:xfrm>
            <a:off x="9906692" y="85345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6.mp3" descr="Track2_Lecture13_Slide6.mp3">
            <a:hlinkClick r:id="" action="ppaction://media"/>
            <a:extLst>
              <a:ext uri="{FF2B5EF4-FFF2-40B4-BE49-F238E27FC236}">
                <a16:creationId xmlns:a16="http://schemas.microsoft.com/office/drawing/2014/main" id="{2D82C89E-34E6-2147-8B77-ADE705DFF0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78057" y="903093"/>
            <a:ext cx="812800" cy="812800"/>
          </a:xfrm>
          <a:prstGeom prst="rect">
            <a:avLst/>
          </a:prstGeom>
        </p:spPr>
      </p:pic>
    </p:spTree>
    <p:extLst>
      <p:ext uri="{BB962C8B-B14F-4D97-AF65-F5344CB8AC3E}">
        <p14:creationId xmlns:p14="http://schemas.microsoft.com/office/powerpoint/2010/main" val="14884005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22728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57714" y="1090207"/>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13.1.5 Principales retos de la integración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502204" y="-406822"/>
            <a:ext cx="10888779"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Desafío de la integración de la ERV</a:t>
            </a:r>
          </a:p>
        </p:txBody>
      </p:sp>
      <p:sp>
        <p:nvSpPr>
          <p:cNvPr id="10" name="TextBox 9"/>
          <p:cNvSpPr txBox="1"/>
          <p:nvPr/>
        </p:nvSpPr>
        <p:spPr>
          <a:xfrm>
            <a:off x="919295" y="1490317"/>
            <a:ext cx="4306950" cy="5447645"/>
          </a:xfrm>
          <a:prstGeom prst="rect">
            <a:avLst/>
          </a:prstGeom>
          <a:noFill/>
        </p:spPr>
        <p:txBody>
          <a:bodyPr wrap="square" rtlCol="0">
            <a:spAutoFit/>
          </a:bodyPr>
          <a:lstStyle/>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Sobregeneración y evitar la reducción de la VRE</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Aumento de la velocidad de rampa</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Mayor rango de rampa</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Incertidumbre y errores de previsión</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Estabilidad del sistema y cumplimiento de los requisitos de inercia</a:t>
            </a:r>
          </a:p>
          <a:p>
            <a:pPr>
              <a:lnSpc>
                <a:spcPct val="150000"/>
              </a:lnSpc>
            </a:pPr>
            <a:endParaRPr lang="en-GB" sz="20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14" name="TextBox 13">
            <a:extLst>
              <a:ext uri="{FF2B5EF4-FFF2-40B4-BE49-F238E27FC236}">
                <a16:creationId xmlns:a16="http://schemas.microsoft.com/office/drawing/2014/main" id="{EBBA698C-A4B5-4A45-A331-924AE64DAAE7}"/>
              </a:ext>
            </a:extLst>
          </p:cNvPr>
          <p:cNvSpPr txBox="1"/>
          <p:nvPr/>
        </p:nvSpPr>
        <p:spPr>
          <a:xfrm>
            <a:off x="5297610" y="6007501"/>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2018a</a:t>
            </a:r>
          </a:p>
        </p:txBody>
      </p:sp>
      <p:pic>
        <p:nvPicPr>
          <p:cNvPr id="12" name="Picture 11">
            <a:extLst>
              <a:ext uri="{FF2B5EF4-FFF2-40B4-BE49-F238E27FC236}">
                <a16:creationId xmlns:a16="http://schemas.microsoft.com/office/drawing/2014/main" id="{99CF4B4E-C805-49B9-A1E6-1E0E4E923E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160" y="2206857"/>
            <a:ext cx="6182545" cy="3720782"/>
          </a:xfrm>
          <a:prstGeom prst="rect">
            <a:avLst/>
          </a:prstGeom>
        </p:spPr>
      </p:pic>
      <p:sp>
        <p:nvSpPr>
          <p:cNvPr id="11" name="Oval 10">
            <a:extLst>
              <a:ext uri="{FF2B5EF4-FFF2-40B4-BE49-F238E27FC236}">
                <a16:creationId xmlns:a16="http://schemas.microsoft.com/office/drawing/2014/main" id="{AC18A21A-4758-FA45-809D-5523859BDAD0}"/>
              </a:ext>
            </a:extLst>
          </p:cNvPr>
          <p:cNvSpPr/>
          <p:nvPr/>
        </p:nvSpPr>
        <p:spPr>
          <a:xfrm>
            <a:off x="7820578" y="9975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7.mp3" descr="Track2_Lecture13_Slide7.mp3">
            <a:hlinkClick r:id="" action="ppaction://media"/>
            <a:extLst>
              <a:ext uri="{FF2B5EF4-FFF2-40B4-BE49-F238E27FC236}">
                <a16:creationId xmlns:a16="http://schemas.microsoft.com/office/drawing/2014/main" id="{756C2656-0AD4-A54C-8DBB-F0BF206100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1943" y="1068879"/>
            <a:ext cx="812800" cy="812800"/>
          </a:xfrm>
          <a:prstGeom prst="rect">
            <a:avLst/>
          </a:prstGeom>
        </p:spPr>
      </p:pic>
    </p:spTree>
    <p:extLst>
      <p:ext uri="{BB962C8B-B14F-4D97-AF65-F5344CB8AC3E}">
        <p14:creationId xmlns:p14="http://schemas.microsoft.com/office/powerpoint/2010/main" val="25924042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13.1 Referencias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887215" y="1590635"/>
            <a:ext cx="10105039"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(2019a), "Global energy transformation: A roadmap to 2050" (edición 2019), Agencia Internacional de Energías Renovables, Abu Dhabi, </a:t>
            </a:r>
            <a:r>
              <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rPr>
              <a:t>www.irena.org/publications/2019/Apr/Global-energy-transformation-A-roadmap-to-2050-2019Edition</a:t>
            </a: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AIE (2011), "Harnessing Variable Renewables: a guide to balancing Challenge" (2011), Agencia Internacional de la Energía (AIE). </a:t>
            </a:r>
            <a:r>
              <a:rPr lang="en-GB" sz="1600" dirty="0">
                <a:latin typeface="Open Sans" panose="020B0606030504020204" pitchFamily="34" charset="0"/>
                <a:ea typeface="Open Sans" panose="020B0606030504020204" pitchFamily="34" charset="0"/>
                <a:cs typeface="Open Sans" panose="020B0606030504020204" pitchFamily="34" charset="0"/>
                <a:hlinkClick r:id="rId5"/>
              </a:rPr>
              <a:t>https://www.oecd.org/publications/harnessing-variable-renewables-9789264111394-en.htm</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AIE (2020), "Power system in transition, Challenges and opportunities ahead for electricity security", 2020, Agencia Internacional de la Energía (AIE) </a:t>
            </a:r>
            <a:r>
              <a:rPr lang="en-GB" sz="1600" dirty="0">
                <a:latin typeface="Open Sans" panose="020B0606030504020204" pitchFamily="34" charset="0"/>
                <a:ea typeface="Open Sans" panose="020B0606030504020204" pitchFamily="34" charset="0"/>
                <a:cs typeface="Open Sans" panose="020B0606030504020204" pitchFamily="34" charset="0"/>
                <a:hlinkClick r:id="rId6"/>
              </a:rPr>
              <a:t>https://www.iea.org/reports/power-systems-in-transition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(2018a), "Power system flexibility for the energy transition, Part I: Overview for policy makers", 2018, Agencia Internacional de Energías Renovables,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7"/>
              </a:rPr>
              <a:t>https://www.irena.org/publications/2018/Nov/Power-system-flexibility-for-the-energy-transition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(2019b), "Solution to integrate high shares of variable renewable energy" (2019), Agencia Internacional de Energías Renovables, Abu Dhabi, </a:t>
            </a:r>
            <a:r>
              <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https://www.irena.org/publications/2019/Jun/Solutions-to-integrate-high-shares-of-variable-renewable-energy</a:t>
            </a:r>
          </a:p>
          <a:p>
            <a:pPr marL="271463"/>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63525"/>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77986128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13.2.1 Flexibilidad del sistema eléctrico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05952" y="-349736"/>
            <a:ext cx="9973290" cy="13792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Flexibilidad del sistema eléctrico</a:t>
            </a:r>
          </a:p>
        </p:txBody>
      </p:sp>
      <p:sp>
        <p:nvSpPr>
          <p:cNvPr id="11" name="Google Shape;126;p18">
            <a:extLst>
              <a:ext uri="{FF2B5EF4-FFF2-40B4-BE49-F238E27FC236}">
                <a16:creationId xmlns:a16="http://schemas.microsoft.com/office/drawing/2014/main" id="{3EDA4906-1E5B-4306-8D11-C30B48BBA9F1}"/>
              </a:ext>
            </a:extLst>
          </p:cNvPr>
          <p:cNvSpPr txBox="1">
            <a:spLocks/>
          </p:cNvSpPr>
          <p:nvPr/>
        </p:nvSpPr>
        <p:spPr>
          <a:xfrm>
            <a:off x="577185" y="2058996"/>
            <a:ext cx="10589352" cy="837092"/>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Open Sans" panose="020B0606030504020204" pitchFamily="34" charset="0"/>
                <a:ea typeface="Open Sans" panose="020B0606030504020204" pitchFamily="34" charset="0"/>
                <a:cs typeface="Open Sans" panose="020B0606030504020204" pitchFamily="34" charset="0"/>
              </a:rPr>
              <a:t>     La flexibilidad del sistema eléctrico se refiere a:</a:t>
            </a:r>
          </a:p>
        </p:txBody>
      </p:sp>
      <p:sp>
        <p:nvSpPr>
          <p:cNvPr id="12" name="Rectangle 11">
            <a:extLst>
              <a:ext uri="{FF2B5EF4-FFF2-40B4-BE49-F238E27FC236}">
                <a16:creationId xmlns:a16="http://schemas.microsoft.com/office/drawing/2014/main" id="{4E05CEAB-CD76-44D0-95B2-3A56D3C959A1}"/>
              </a:ext>
            </a:extLst>
          </p:cNvPr>
          <p:cNvSpPr/>
          <p:nvPr/>
        </p:nvSpPr>
        <p:spPr>
          <a:xfrm>
            <a:off x="887215" y="5072944"/>
            <a:ext cx="8431883" cy="707886"/>
          </a:xfrm>
          <a:prstGeom prst="rect">
            <a:avLst/>
          </a:prstGeom>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La flexibilidad se mide en términos de megavatios (MW) disponibles para aumentar o disminuir la potencia, a lo largo del tiempo.</a:t>
            </a:r>
          </a:p>
        </p:txBody>
      </p:sp>
      <p:sp>
        <p:nvSpPr>
          <p:cNvPr id="4" name="Rectangle: Rounded Corners 3">
            <a:extLst>
              <a:ext uri="{FF2B5EF4-FFF2-40B4-BE49-F238E27FC236}">
                <a16:creationId xmlns:a16="http://schemas.microsoft.com/office/drawing/2014/main" id="{1D40D6BD-B27C-43ED-9BEE-EA3A6B2224B8}"/>
              </a:ext>
            </a:extLst>
          </p:cNvPr>
          <p:cNvSpPr/>
          <p:nvPr/>
        </p:nvSpPr>
        <p:spPr>
          <a:xfrm>
            <a:off x="887215" y="3145794"/>
            <a:ext cx="8645891" cy="1557866"/>
          </a:xfrm>
          <a:prstGeom prst="roundRect">
            <a:avLst>
              <a:gd name="adj" fmla="val 10322"/>
            </a:avLst>
          </a:prstGeom>
          <a:solidFill>
            <a:srgbClr val="DEFEF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latin typeface="Open Sans"/>
                <a:ea typeface="Open Sans" panose="020B0606030504020204" pitchFamily="34" charset="0"/>
                <a:cs typeface="Open Sans" panose="020B0606030504020204" pitchFamily="34" charset="0"/>
              </a:rPr>
              <a:t> "La capacidad de un sistema eléctrico para gestionar de forma fiable y rentable la variabilidad e incertidumbre de la demanda y la oferta en todas las escalas temporales pertinentes"</a:t>
            </a:r>
          </a:p>
        </p:txBody>
      </p:sp>
      <p:sp>
        <p:nvSpPr>
          <p:cNvPr id="10" name="Oval 9">
            <a:extLst>
              <a:ext uri="{FF2B5EF4-FFF2-40B4-BE49-F238E27FC236}">
                <a16:creationId xmlns:a16="http://schemas.microsoft.com/office/drawing/2014/main" id="{CE18FCC9-372B-4F47-ACA3-4A349A88610C}"/>
              </a:ext>
            </a:extLst>
          </p:cNvPr>
          <p:cNvSpPr/>
          <p:nvPr/>
        </p:nvSpPr>
        <p:spPr>
          <a:xfrm>
            <a:off x="9533106" y="10294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9.mp3" descr="Track2_Lecture13_Slide9.mp3">
            <a:hlinkClick r:id="" action="ppaction://media"/>
            <a:extLst>
              <a:ext uri="{FF2B5EF4-FFF2-40B4-BE49-F238E27FC236}">
                <a16:creationId xmlns:a16="http://schemas.microsoft.com/office/drawing/2014/main" id="{974E595E-8188-6C46-980D-0FECA94F20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33106" y="1071328"/>
            <a:ext cx="812800" cy="812800"/>
          </a:xfrm>
          <a:prstGeom prst="rect">
            <a:avLst/>
          </a:prstGeom>
        </p:spPr>
      </p:pic>
    </p:spTree>
    <p:extLst>
      <p:ext uri="{BB962C8B-B14F-4D97-AF65-F5344CB8AC3E}">
        <p14:creationId xmlns:p14="http://schemas.microsoft.com/office/powerpoint/2010/main" val="6779195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E951D5-CE1D-4509-BD13-848C17BB6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35b8b66e-5759-43c1-a138-f967a8bf5a20"/>
    <ds:schemaRef ds:uri="http://purl.org/dc/terms/"/>
    <ds:schemaRef ds:uri="http://schemas.microsoft.com/office/2006/documentManagement/types"/>
    <ds:schemaRef ds:uri="0b696a8a-ab1a-459b-a09e-44df7cbe9330"/>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6878</TotalTime>
  <Words>9438</Words>
  <Application>Microsoft Office PowerPoint</Application>
  <PresentationFormat>Panorámica</PresentationFormat>
  <Paragraphs>497</Paragraphs>
  <Slides>26</Slides>
  <Notes>25</Notes>
  <HiddenSlides>0</HiddenSlides>
  <MMClips>22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Arial</vt:lpstr>
      <vt:lpstr>Calibri</vt:lpstr>
      <vt:lpstr>Calibri Light</vt:lpstr>
      <vt:lpstr>Open Sans</vt:lpstr>
      <vt:lpstr>Open Sans </vt:lpstr>
      <vt:lpstr>Open Sans ExtraBold</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docId:41927B1C3478F28E60D84EAF7C0D61A1</cp:keywords>
  <cp:lastModifiedBy>Diego Daniel Mora Gonzalez</cp:lastModifiedBy>
  <cp:revision>515</cp:revision>
  <dcterms:created xsi:type="dcterms:W3CDTF">2021-02-10T16:48:02Z</dcterms:created>
  <dcterms:modified xsi:type="dcterms:W3CDTF">2022-10-27T06:23:51Z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