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19" r:id="rId5"/>
    <p:sldId id="389" r:id="rId6"/>
    <p:sldId id="479" r:id="rId7"/>
    <p:sldId id="478" r:id="rId8"/>
    <p:sldId id="464" r:id="rId9"/>
    <p:sldId id="465" r:id="rId10"/>
    <p:sldId id="480" r:id="rId11"/>
    <p:sldId id="467" r:id="rId12"/>
    <p:sldId id="466" r:id="rId13"/>
    <p:sldId id="481" r:id="rId14"/>
    <p:sldId id="468" r:id="rId15"/>
    <p:sldId id="469" r:id="rId16"/>
    <p:sldId id="470" r:id="rId17"/>
    <p:sldId id="471" r:id="rId18"/>
    <p:sldId id="488" r:id="rId19"/>
    <p:sldId id="472" r:id="rId20"/>
    <p:sldId id="473" r:id="rId21"/>
    <p:sldId id="474" r:id="rId22"/>
    <p:sldId id="475" r:id="rId23"/>
    <p:sldId id="489" r:id="rId24"/>
    <p:sldId id="476" r:id="rId25"/>
    <p:sldId id="477" r:id="rId26"/>
    <p:sldId id="484" r:id="rId27"/>
    <p:sldId id="485" r:id="rId28"/>
    <p:sldId id="486" r:id="rId29"/>
    <p:sldId id="487" r:id="rId30"/>
    <p:sldId id="482" r:id="rId31"/>
    <p:sldId id="457" r:id="rId32"/>
    <p:sldId id="448" r:id="rId33"/>
    <p:sldId id="483" r:id="rId34"/>
    <p:sldId id="293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B28F0-82BB-CE01-D2B4-A0FAB2F4769E}" v="6" dt="2026-02-09T14:39:16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79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FB4B28F0-82BB-CE01-D2B4-A0FAB2F4769E}"/>
    <pc:docChg chg="modSld">
      <pc:chgData name="Alexander Deliukov" userId="S::alexander_think-e.be#ext#@flux50.onmicrosoft.com::bee075c1-faac-4166-8fcb-7b2057bad6f6" providerId="AD" clId="Web-{FB4B28F0-82BB-CE01-D2B4-A0FAB2F4769E}" dt="2026-02-09T14:39:16.265" v="4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FB4B28F0-82BB-CE01-D2B4-A0FAB2F4769E}" dt="2026-02-09T14:39:16.265" v="4" actId="14100"/>
        <pc:sldMkLst>
          <pc:docMk/>
          <pc:sldMk cId="2913447356" sldId="419"/>
        </pc:sldMkLst>
        <pc:picChg chg="add mod">
          <ac:chgData name="Alexander Deliukov" userId="S::alexander_think-e.be#ext#@flux50.onmicrosoft.com::bee075c1-faac-4166-8fcb-7b2057bad6f6" providerId="AD" clId="Web-{FB4B28F0-82BB-CE01-D2B4-A0FAB2F4769E}" dt="2026-02-09T14:39:16.265" v="4" actId="14100"/>
          <ac:picMkLst>
            <pc:docMk/>
            <pc:sldMk cId="2913447356" sldId="419"/>
            <ac:picMk id="4" creationId="{55708C1B-2445-C69C-B4E3-EE7AC94DAAEC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delSld modSld">
      <pc:chgData name="Alexander Deliukov" userId="d5fda0f2-1d08-4016-b7e9-bb882f168707" providerId="ADAL" clId="{FE9DFF45-01DC-45CC-A80A-B50597210401}" dt="2026-01-28T16:52:14.946" v="59" actId="1076"/>
      <pc:docMkLst>
        <pc:docMk/>
      </pc:docMkLst>
      <pc:sldChg chg="modSp">
        <pc:chgData name="Alexander Deliukov" userId="d5fda0f2-1d08-4016-b7e9-bb882f168707" providerId="ADAL" clId="{FE9DFF45-01DC-45CC-A80A-B50597210401}" dt="2026-01-28T16:49:52.360" v="31" actId="404"/>
        <pc:sldMkLst>
          <pc:docMk/>
          <pc:sldMk cId="4249142551" sldId="389"/>
        </pc:sldMkLst>
        <pc:spChg chg="mod">
          <ac:chgData name="Alexander Deliukov" userId="d5fda0f2-1d08-4016-b7e9-bb882f168707" providerId="ADAL" clId="{FE9DFF45-01DC-45CC-A80A-B50597210401}" dt="2026-01-28T16:49:52.360" v="31" actId="404"/>
          <ac:spMkLst>
            <pc:docMk/>
            <pc:sldMk cId="4249142551" sldId="389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8T16:47:41.455" v="3" actId="14100"/>
        <pc:sldMkLst>
          <pc:docMk/>
          <pc:sldMk cId="2913447356" sldId="419"/>
        </pc:sldMkLst>
        <pc:spChg chg="mod">
          <ac:chgData name="Alexander Deliukov" userId="d5fda0f2-1d08-4016-b7e9-bb882f168707" providerId="ADAL" clId="{FE9DFF45-01DC-45CC-A80A-B50597210401}" dt="2026-01-28T16:47:38.696" v="2" actId="1076"/>
          <ac:spMkLst>
            <pc:docMk/>
            <pc:sldMk cId="2913447356" sldId="419"/>
            <ac:spMk id="2" creationId="{0E75E0A9-143B-6D30-4111-A181D27A16B4}"/>
          </ac:spMkLst>
        </pc:spChg>
        <pc:spChg chg="mod">
          <ac:chgData name="Alexander Deliukov" userId="d5fda0f2-1d08-4016-b7e9-bb882f168707" providerId="ADAL" clId="{FE9DFF45-01DC-45CC-A80A-B50597210401}" dt="2026-01-28T16:47:41.455" v="3" actId="14100"/>
          <ac:spMkLst>
            <pc:docMk/>
            <pc:sldMk cId="2913447356" sldId="419"/>
            <ac:spMk id="22" creationId="{B48000D0-78FC-4E0F-A8E7-47504CE32604}"/>
          </ac:spMkLst>
        </pc:spChg>
      </pc:sldChg>
      <pc:sldChg chg="modSp mod">
        <pc:chgData name="Alexander Deliukov" userId="d5fda0f2-1d08-4016-b7e9-bb882f168707" providerId="ADAL" clId="{FE9DFF45-01DC-45CC-A80A-B50597210401}" dt="2026-01-28T16:49:46.508" v="30" actId="404"/>
        <pc:sldMkLst>
          <pc:docMk/>
          <pc:sldMk cId="2177672653" sldId="448"/>
        </pc:sldMkLst>
        <pc:spChg chg="mod">
          <ac:chgData name="Alexander Deliukov" userId="d5fda0f2-1d08-4016-b7e9-bb882f168707" providerId="ADAL" clId="{FE9DFF45-01DC-45CC-A80A-B50597210401}" dt="2026-01-28T16:49:46.508" v="30" actId="404"/>
          <ac:spMkLst>
            <pc:docMk/>
            <pc:sldMk cId="2177672653" sldId="448"/>
            <ac:spMk id="4" creationId="{B6E2F0C4-3708-062E-837B-49F21B8E51C4}"/>
          </ac:spMkLst>
        </pc:spChg>
      </pc:sldChg>
      <pc:sldChg chg="modSp mod">
        <pc:chgData name="Alexander Deliukov" userId="d5fda0f2-1d08-4016-b7e9-bb882f168707" providerId="ADAL" clId="{FE9DFF45-01DC-45CC-A80A-B50597210401}" dt="2026-01-28T16:52:14.946" v="59" actId="1076"/>
        <pc:sldMkLst>
          <pc:docMk/>
          <pc:sldMk cId="418412142" sldId="457"/>
        </pc:sldMkLst>
        <pc:spChg chg="mod">
          <ac:chgData name="Alexander Deliukov" userId="d5fda0f2-1d08-4016-b7e9-bb882f168707" providerId="ADAL" clId="{FE9DFF45-01DC-45CC-A80A-B50597210401}" dt="2026-01-28T16:52:14.946" v="59" actId="1076"/>
          <ac:spMkLst>
            <pc:docMk/>
            <pc:sldMk cId="418412142" sldId="457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6:51:58.920" v="51" actId="404"/>
          <ac:spMkLst>
            <pc:docMk/>
            <pc:sldMk cId="418412142" sldId="457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6:52:00.938" v="53" actId="404"/>
          <ac:spMkLst>
            <pc:docMk/>
            <pc:sldMk cId="418412142" sldId="457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8T16:52:06.734" v="57" actId="1076"/>
          <ac:spMkLst>
            <pc:docMk/>
            <pc:sldMk cId="418412142" sldId="457"/>
            <ac:spMk id="60" creationId="{DB6D982A-54DA-4FCC-9383-F91FC1E1D9CE}"/>
          </ac:spMkLst>
        </pc:spChg>
      </pc:sldChg>
      <pc:sldChg chg="modSp mod modNotesTx">
        <pc:chgData name="Alexander Deliukov" userId="d5fda0f2-1d08-4016-b7e9-bb882f168707" providerId="ADAL" clId="{FE9DFF45-01DC-45CC-A80A-B50597210401}" dt="2026-01-28T16:50:07.644" v="34" actId="1076"/>
        <pc:sldMkLst>
          <pc:docMk/>
          <pc:sldMk cId="3210229789" sldId="465"/>
        </pc:sldMkLst>
        <pc:spChg chg="mod">
          <ac:chgData name="Alexander Deliukov" userId="d5fda0f2-1d08-4016-b7e9-bb882f168707" providerId="ADAL" clId="{FE9DFF45-01DC-45CC-A80A-B50597210401}" dt="2026-01-28T16:50:07.644" v="34" actId="1076"/>
          <ac:spMkLst>
            <pc:docMk/>
            <pc:sldMk cId="3210229789" sldId="465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8T16:50:15.325" v="38" actId="1076"/>
        <pc:sldMkLst>
          <pc:docMk/>
          <pc:sldMk cId="1332863458" sldId="467"/>
        </pc:sldMkLst>
        <pc:spChg chg="mod">
          <ac:chgData name="Alexander Deliukov" userId="d5fda0f2-1d08-4016-b7e9-bb882f168707" providerId="ADAL" clId="{FE9DFF45-01DC-45CC-A80A-B50597210401}" dt="2026-01-28T16:50:15.325" v="38" actId="1076"/>
          <ac:spMkLst>
            <pc:docMk/>
            <pc:sldMk cId="1332863458" sldId="467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8T16:51:18.596" v="41" actId="1076"/>
        <pc:sldMkLst>
          <pc:docMk/>
          <pc:sldMk cId="328948774" sldId="469"/>
        </pc:sldMkLst>
        <pc:spChg chg="mod">
          <ac:chgData name="Alexander Deliukov" userId="d5fda0f2-1d08-4016-b7e9-bb882f168707" providerId="ADAL" clId="{FE9DFF45-01DC-45CC-A80A-B50597210401}" dt="2026-01-28T16:51:18.596" v="41" actId="1076"/>
          <ac:spMkLst>
            <pc:docMk/>
            <pc:sldMk cId="328948774" sldId="469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8T16:51:22.559" v="42" actId="1076"/>
        <pc:sldMkLst>
          <pc:docMk/>
          <pc:sldMk cId="339545118" sldId="471"/>
        </pc:sldMkLst>
        <pc:spChg chg="mod">
          <ac:chgData name="Alexander Deliukov" userId="d5fda0f2-1d08-4016-b7e9-bb882f168707" providerId="ADAL" clId="{FE9DFF45-01DC-45CC-A80A-B50597210401}" dt="2026-01-28T16:51:22.559" v="42" actId="1076"/>
          <ac:spMkLst>
            <pc:docMk/>
            <pc:sldMk cId="339545118" sldId="471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8T16:49:04.909" v="29" actId="20577"/>
        <pc:sldMkLst>
          <pc:docMk/>
          <pc:sldMk cId="2914804442" sldId="473"/>
        </pc:sldMkLst>
        <pc:spChg chg="mod">
          <ac:chgData name="Alexander Deliukov" userId="d5fda0f2-1d08-4016-b7e9-bb882f168707" providerId="ADAL" clId="{FE9DFF45-01DC-45CC-A80A-B50597210401}" dt="2026-01-28T16:49:04.909" v="29" actId="20577"/>
          <ac:spMkLst>
            <pc:docMk/>
            <pc:sldMk cId="2914804442" sldId="473"/>
            <ac:spMk id="2" creationId="{9893BE7B-D6F0-A70E-6B80-4287767EBF81}"/>
          </ac:spMkLst>
        </pc:spChg>
      </pc:sldChg>
      <pc:sldChg chg="modSp mod">
        <pc:chgData name="Alexander Deliukov" userId="d5fda0f2-1d08-4016-b7e9-bb882f168707" providerId="ADAL" clId="{FE9DFF45-01DC-45CC-A80A-B50597210401}" dt="2026-01-28T16:51:39.359" v="43" actId="1076"/>
        <pc:sldMkLst>
          <pc:docMk/>
          <pc:sldMk cId="1289165916" sldId="477"/>
        </pc:sldMkLst>
        <pc:spChg chg="mod">
          <ac:chgData name="Alexander Deliukov" userId="d5fda0f2-1d08-4016-b7e9-bb882f168707" providerId="ADAL" clId="{FE9DFF45-01DC-45CC-A80A-B50597210401}" dt="2026-01-28T16:51:39.359" v="43" actId="1076"/>
          <ac:spMkLst>
            <pc:docMk/>
            <pc:sldMk cId="1289165916" sldId="477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8T16:49:58.327" v="32" actId="948"/>
        <pc:sldMkLst>
          <pc:docMk/>
          <pc:sldMk cId="1398487772" sldId="478"/>
        </pc:sldMkLst>
        <pc:spChg chg="mod">
          <ac:chgData name="Alexander Deliukov" userId="d5fda0f2-1d08-4016-b7e9-bb882f168707" providerId="ADAL" clId="{FE9DFF45-01DC-45CC-A80A-B50597210401}" dt="2026-01-28T16:49:58.327" v="32" actId="948"/>
          <ac:spMkLst>
            <pc:docMk/>
            <pc:sldMk cId="1398487772" sldId="478"/>
            <ac:spMk id="5" creationId="{1E8AB00E-E665-351C-C31F-B49E67DDC928}"/>
          </ac:spMkLst>
        </pc:spChg>
      </pc:sldChg>
      <pc:sldChg chg="modSp mod">
        <pc:chgData name="Alexander Deliukov" userId="d5fda0f2-1d08-4016-b7e9-bb882f168707" providerId="ADAL" clId="{FE9DFF45-01DC-45CC-A80A-B50597210401}" dt="2026-01-28T16:50:11.307" v="36" actId="1076"/>
        <pc:sldMkLst>
          <pc:docMk/>
          <pc:sldMk cId="3415533204" sldId="480"/>
        </pc:sldMkLst>
        <pc:spChg chg="mod">
          <ac:chgData name="Alexander Deliukov" userId="d5fda0f2-1d08-4016-b7e9-bb882f168707" providerId="ADAL" clId="{FE9DFF45-01DC-45CC-A80A-B50597210401}" dt="2026-01-28T16:50:11.307" v="36" actId="1076"/>
          <ac:spMkLst>
            <pc:docMk/>
            <pc:sldMk cId="3415533204" sldId="480"/>
            <ac:spMk id="4" creationId="{1C04E45F-8E61-736D-EDC6-D6CD808CDE4A}"/>
          </ac:spMkLst>
        </pc:spChg>
      </pc:sldChg>
      <pc:sldChg chg="modSp mod">
        <pc:chgData name="Alexander Deliukov" userId="d5fda0f2-1d08-4016-b7e9-bb882f168707" providerId="ADAL" clId="{FE9DFF45-01DC-45CC-A80A-B50597210401}" dt="2026-01-28T16:51:13.035" v="39" actId="1076"/>
        <pc:sldMkLst>
          <pc:docMk/>
          <pc:sldMk cId="2058215367" sldId="481"/>
        </pc:sldMkLst>
        <pc:spChg chg="mod">
          <ac:chgData name="Alexander Deliukov" userId="d5fda0f2-1d08-4016-b7e9-bb882f168707" providerId="ADAL" clId="{FE9DFF45-01DC-45CC-A80A-B50597210401}" dt="2026-01-28T16:51:13.035" v="39" actId="1076"/>
          <ac:spMkLst>
            <pc:docMk/>
            <pc:sldMk cId="2058215367" sldId="481"/>
            <ac:spMk id="4" creationId="{207D8844-2B4C-B11F-71C8-B3C2B0231C0C}"/>
          </ac:spMkLst>
        </pc:spChg>
      </pc:sldChg>
      <pc:sldChg chg="modSp mod">
        <pc:chgData name="Alexander Deliukov" userId="d5fda0f2-1d08-4016-b7e9-bb882f168707" providerId="ADAL" clId="{FE9DFF45-01DC-45CC-A80A-B50597210401}" dt="2026-01-28T16:51:47.003" v="45" actId="14100"/>
        <pc:sldMkLst>
          <pc:docMk/>
          <pc:sldMk cId="1890186953" sldId="485"/>
        </pc:sldMkLst>
        <pc:spChg chg="mod">
          <ac:chgData name="Alexander Deliukov" userId="d5fda0f2-1d08-4016-b7e9-bb882f168707" providerId="ADAL" clId="{FE9DFF45-01DC-45CC-A80A-B50597210401}" dt="2026-01-28T16:51:47.003" v="45" actId="14100"/>
          <ac:spMkLst>
            <pc:docMk/>
            <pc:sldMk cId="1890186953" sldId="485"/>
            <ac:spMk id="3" creationId="{FCBADE57-0F24-6DE8-030F-5C11D171973D}"/>
          </ac:spMkLst>
        </pc:spChg>
        <pc:spChg chg="mod">
          <ac:chgData name="Alexander Deliukov" userId="d5fda0f2-1d08-4016-b7e9-bb882f168707" providerId="ADAL" clId="{FE9DFF45-01DC-45CC-A80A-B50597210401}" dt="2026-01-28T16:51:43.628" v="44" actId="404"/>
          <ac:spMkLst>
            <pc:docMk/>
            <pc:sldMk cId="1890186953" sldId="485"/>
            <ac:spMk id="4" creationId="{E53D2B15-797D-A347-3C71-3D31DAA7DB47}"/>
          </ac:spMkLst>
        </pc:spChg>
      </pc:sldChg>
      <pc:sldChg chg="modSp mod">
        <pc:chgData name="Alexander Deliukov" userId="d5fda0f2-1d08-4016-b7e9-bb882f168707" providerId="ADAL" clId="{FE9DFF45-01DC-45CC-A80A-B50597210401}" dt="2026-01-28T16:51:51.558" v="47" actId="1076"/>
        <pc:sldMkLst>
          <pc:docMk/>
          <pc:sldMk cId="3024823946" sldId="487"/>
        </pc:sldMkLst>
        <pc:spChg chg="mod">
          <ac:chgData name="Alexander Deliukov" userId="d5fda0f2-1d08-4016-b7e9-bb882f168707" providerId="ADAL" clId="{FE9DFF45-01DC-45CC-A80A-B50597210401}" dt="2026-01-28T16:51:51.558" v="47" actId="1076"/>
          <ac:spMkLst>
            <pc:docMk/>
            <pc:sldMk cId="3024823946" sldId="487"/>
            <ac:spMk id="4" creationId="{52829A5D-33BC-7C03-2E43-2ED9295807C9}"/>
          </ac:spMkLst>
        </pc:spChg>
      </pc:sldChg>
      <pc:sldChg chg="modSp modNotesTx">
        <pc:chgData name="Alexander Deliukov" userId="d5fda0f2-1d08-4016-b7e9-bb882f168707" providerId="ADAL" clId="{FE9DFF45-01DC-45CC-A80A-B50597210401}" dt="2026-01-28T16:48:36.623" v="23" actId="20577"/>
        <pc:sldMkLst>
          <pc:docMk/>
          <pc:sldMk cId="3760197567" sldId="488"/>
        </pc:sldMkLst>
        <pc:spChg chg="mod">
          <ac:chgData name="Alexander Deliukov" userId="d5fda0f2-1d08-4016-b7e9-bb882f168707" providerId="ADAL" clId="{FE9DFF45-01DC-45CC-A80A-B50597210401}" dt="2026-01-28T16:48:27.162" v="17" actId="20577"/>
          <ac:spMkLst>
            <pc:docMk/>
            <pc:sldMk cId="3760197567" sldId="488"/>
            <ac:spMk id="4" creationId="{96760903-6258-7299-0868-9637F35395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Mastertekststijl bewerken</a:t>
            </a:r>
          </a:p>
          <a:p>
            <a:pPr lvl="1"/>
            <a:r>
              <a:rPr lang="ko-KR" altLang="en-US"/>
              <a:t>Tweede niveau</a:t>
            </a:r>
          </a:p>
          <a:p>
            <a:pPr lvl="2"/>
            <a:r>
              <a:rPr lang="ko-KR" altLang="en-US"/>
              <a:t>Derde niveau</a:t>
            </a:r>
          </a:p>
          <a:p>
            <a:pPr lvl="3"/>
            <a:r>
              <a:rPr lang="ko-KR" altLang="en-US"/>
              <a:t>Vierde niveau</a:t>
            </a:r>
          </a:p>
          <a:p>
            <a:pPr lvl="4"/>
            <a:r>
              <a:rPr lang="ko-KR" altLang="en-US"/>
              <a:t>Vijfde niveau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ustercollaboration.eu/content/conducting-energy-audit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ergysavingtrust.org.uk/advice/lightin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Energie besparen en uw bedrijf energiezuiniger maken:</a:t>
            </a:r>
            <a:r>
              <a:rPr lang="en-GB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 10 eenvoudige stappen voor kmo's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project heeft financiering ontvangen van het Horizon-programma voor onderzoek en innovatie (2021-2027) van de Europese Unie in het kader van subsidieovereenkomst nr. 101075596. De verantwoordelijkheid voor de inhoud van dit materiaal ligt uitsluitend bij het Every1-project en geeft niet noodzakelijkerwijs de mening van de Europese Unie weer. De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gelicentieerd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onder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 CC BY-SA 4.0,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tenzij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vermeld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342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2: Aan de slag: Wat zijn de voordelen van energiezuiniger zijn?</a:t>
            </a:r>
          </a:p>
          <a:p>
            <a:pPr marL="0" marR="0" lvl="0" indent="0" algn="l" rtl="0" latinLnBrk="0">
              <a:buNone/>
            </a:pPr>
            <a:r>
              <a:rPr lang="en-US" sz="1200" b="1" dirty="0">
                <a:ea typeface="Public Sans"/>
                <a:cs typeface="Public Sans"/>
                <a:sym typeface="Public Sans"/>
              </a:rPr>
              <a:t>Door energiebesparende methoden en technologieën te gebruiken, kunt u:</a:t>
            </a:r>
          </a:p>
          <a:p>
            <a:pPr marL="0" marR="0" lvl="0" indent="0" algn="l" rtl="0" latinLnBrk="0">
              <a:buNone/>
            </a:pPr>
            <a:endParaRPr lang="en-GB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Geld besparen door minder energie te verbruiken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Energieverspilling verminderen en uw energierekening verlagen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Bijdragen aan een duurzamere samenleving en toekomst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44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3: Voer een energieaudit uit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Hoe voer ik een energieaudit uit?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97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3: Voer een energieaudit uit</a:t>
            </a:r>
          </a:p>
          <a:p>
            <a:endParaRPr lang="en-GB" dirty="0"/>
          </a:p>
          <a:p>
            <a:pPr latinLnBrk="0"/>
            <a:r>
              <a:rPr lang="en-US" sz="1200" b="1" dirty="0">
                <a:ea typeface="Public Sans"/>
                <a:sym typeface="Public Sans"/>
              </a:rPr>
              <a:t>"Energieaudits leveren aantoonbaar een potentiële gemiddelde besparing op van 18% van het totale energieverbruik." </a:t>
            </a:r>
            <a:r>
              <a:rPr lang="en-US" sz="1200" dirty="0">
                <a:ea typeface="Public Sans"/>
                <a:sym typeface="Public Sans"/>
              </a:rPr>
              <a:t>(</a:t>
            </a:r>
            <a:r>
              <a:rPr lang="en-US" sz="12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Europese Commissie</a:t>
            </a:r>
            <a:r>
              <a:rPr lang="en-US" sz="1200" dirty="0">
                <a:ea typeface="Public Sans"/>
                <a:sym typeface="Public Sans"/>
              </a:rPr>
              <a:t>) </a:t>
            </a:r>
          </a:p>
          <a:p>
            <a:pPr latinLnBrk="0"/>
            <a:endParaRPr lang="en-US" sz="12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Een energieaudit is een uitgebreide beoordeling van het energieverbruik van uw kmo.</a:t>
            </a: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Energieaudits kunnen intern of door een externe dienst worden uitgevoerd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Een energieaudit brengt inefficiënte praktijken, energieverslindende apparatuur en verbeterpunten in kaart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Auditors kunnen ook apparatuur identificeren die moet worden geüpgraded, inefficiënte operationele praktijken of energiebesparende technologieën voorstellen</a:t>
            </a:r>
          </a:p>
          <a:p>
            <a:pPr latinLnBrk="0"/>
            <a:endParaRPr lang="en-US" sz="1200" dirty="0">
              <a:ea typeface="Public Sans"/>
              <a:sym typeface="Public Sans"/>
            </a:endParaRPr>
          </a:p>
          <a:p>
            <a:pPr latinLnBrk="0"/>
            <a:r>
              <a:rPr lang="en-US" sz="1200" dirty="0">
                <a:sym typeface="Public Sans"/>
              </a:rPr>
              <a:t>Lees meer over </a:t>
            </a:r>
            <a:r>
              <a:rPr lang="en-US" sz="1200" dirty="0">
                <a:sym typeface="Public Sans"/>
                <a:hlinkClick r:id="rId4"/>
              </a:rPr>
              <a:t>het uitvoeren van een energieaudit</a:t>
            </a:r>
            <a:r>
              <a:rPr lang="en-US" sz="1200" dirty="0">
                <a:sym typeface="Public Sans"/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https://www.clustercollaboration.eu/content/conducting-energy-audit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86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Stap 4: Installeer een slimme meter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Wat zijn de voordelen van een slimme meter?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84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Stap 4: Installeer een slimme meter </a:t>
            </a:r>
          </a:p>
          <a:p>
            <a:pPr latinLnBrk="0"/>
            <a:r>
              <a:rPr lang="en-US" sz="1200" b="1" dirty="0"/>
              <a:t>"Slimme meters en regelingen kunnen, wanneer ze worden gebruikt om het energieverbruik te identificeren en te beheren, leiden tot een vermindering van het energieverbruik met wel 40%."</a:t>
            </a:r>
          </a:p>
          <a:p>
            <a:pPr latinLnBrk="0"/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Europese Commissie</a:t>
            </a:r>
            <a:r>
              <a:rPr lang="en-US" sz="1200" dirty="0"/>
              <a:t>)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Slimme meters geven u realtime gegevens over uw elektriciteitsverbruik, zodat u trends en patronen kunt identificeren in hoe en wanneer u elektriciteit gebruikt. Deze gegevens helpen u om gebieden te identificeren waar het verbruik onverwacht piekt of waar u apparaten tijdens daluren kunt gebruiken om de kosten te verlagen.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23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B71A7-B608-A0AD-9004-96187D7D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6B347-8BCF-3855-D31B-6C4AE4919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0CF72-BA8F-6B94-82CF-519780652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Stap 4: Installeer een slimme meter </a:t>
            </a:r>
          </a:p>
          <a:p>
            <a:pPr latinLnBrk="0" hangingPunct="0"/>
            <a:r>
              <a:rPr lang="en-US" sz="1200" dirty="0"/>
              <a:t>Veel nutsbedrijven bieden </a:t>
            </a:r>
            <a:r>
              <a:rPr lang="en-US" sz="1200" b="1" dirty="0"/>
              <a:t>tijdgebonden tarieven </a:t>
            </a:r>
            <a:r>
              <a:rPr lang="en-US" sz="1200" dirty="0"/>
              <a:t>aan, waarbij de kosten van elektriciteit variëren afhankelijk van het tijdstip van de dag. </a:t>
            </a:r>
          </a:p>
          <a:p>
            <a:pPr latinLnBrk="0" hangingPunct="0"/>
            <a:endParaRPr lang="en-GB" sz="1200" dirty="0"/>
          </a:p>
          <a:p>
            <a:pPr latinLnBrk="0" hangingPunct="0"/>
            <a:r>
              <a:rPr lang="en-US" sz="1200" dirty="0"/>
              <a:t>Tijdens piekuren gelden hogere tarieven vanwege de grotere vraag, terwijl tijdens daluren lagere tarieven gelden. </a:t>
            </a:r>
          </a:p>
          <a:p>
            <a:pPr latinLnBrk="0" hangingPunct="0"/>
            <a:endParaRPr lang="en-US" sz="1200" dirty="0"/>
          </a:p>
          <a:p>
            <a:pPr latinLnBrk="0" hangingPunct="0"/>
            <a:r>
              <a:rPr lang="en-US" sz="1200" dirty="0"/>
              <a:t>Als u inzicht heeft in het energieverbruikspatroon van </a:t>
            </a:r>
            <a:r>
              <a:rPr lang="en-US" sz="1200" dirty="0" err="1"/>
              <a:t>uw</a:t>
            </a:r>
            <a:r>
              <a:rPr lang="en-US" sz="1200" dirty="0"/>
              <a:t> </a:t>
            </a:r>
            <a:r>
              <a:rPr lang="en-US" sz="1200" dirty="0" err="1"/>
              <a:t>kmo-bedrijf</a:t>
            </a:r>
            <a:r>
              <a:rPr lang="en-US" sz="1200" dirty="0"/>
              <a:t> tijdens deze uren, kunt u energie-intensieve taken (bijvoorbeeld het opladen van elektrische voertuigen (EV's)) verplaatsen naar momenten waarop de kosten lager zijn.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FC381-2DAA-376F-C40E-9B8D6AF09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4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Stap 5: Bereken het energieverbruik van apparaten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Hoe bereken ik het energieverbruik van elk apparaat?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98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Stap 5: Bereken het energieverbruik van apparaten </a:t>
            </a: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Als uw kmo zich bezighoudt met productie of fabricage, zal het energieverbruik vooral afkomstig zijn van machines en gereedschappen. 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Een kmo met een kantoor heeft mogelijk een hoger energieverbruik door verlichting, verwarming/koeling en elektronische apparaten.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Door onderscheid te maken tussen apparaten kunt u uw inspanningen richten op de gebieden met het grootste potentieel voor energieoptimalisatie.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U kunt (draagbare) stekkerbare energieverbruikmeters gebruiken om het elektriciteitsverbruik voor elke categorie apparaten te monitoren.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229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Stap 6: Ontdek hoe u energie efficiënter kunt gebruiken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Welke praktische maatregelen kan ik nemen om energie efficiënter te gebruiken?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989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Stap 6: Onderzoek efficiënter energiegebruik</a:t>
            </a:r>
          </a:p>
          <a:p>
            <a:pPr latinLnBrk="0"/>
            <a:r>
              <a:rPr lang="en-US" sz="1200" b="1" dirty="0"/>
              <a:t>"Een gemiddeld klein bedrijf kan zijn energierekening met wel 30% verlagen door goede huishoudelijke en onderhoudsmaatregelen te nemen..." </a:t>
            </a:r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Europese Commissie</a:t>
            </a:r>
            <a:r>
              <a:rPr lang="en-US" sz="1200" dirty="0"/>
              <a:t>)</a:t>
            </a:r>
          </a:p>
          <a:p>
            <a:pPr latinLnBrk="0"/>
            <a:endParaRPr lang="en-US" sz="1200" dirty="0"/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LED-lampen </a:t>
            </a:r>
            <a:r>
              <a:rPr lang="en-US" sz="1200" dirty="0">
                <a:solidFill>
                  <a:srgbClr val="2B2C30"/>
                </a:solidFill>
              </a:rPr>
              <a:t>verbruiken 80% minder energie dan halogeenlampen en gaan 20 keer langer mee (bron: </a:t>
            </a:r>
            <a:r>
              <a:rPr lang="en-US" sz="12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1200" dirty="0">
                <a:solidFill>
                  <a:srgbClr val="2B2C30"/>
                </a:solidFill>
              </a:rPr>
              <a:t>).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Door de energie-efficiëntie</a:t>
            </a:r>
            <a:r>
              <a:rPr lang="en-US" sz="1200" b="1" dirty="0">
                <a:solidFill>
                  <a:srgbClr val="2B2C30"/>
                </a:solidFill>
              </a:rPr>
              <a:t> van motoraangedreven systemen </a:t>
            </a:r>
            <a:r>
              <a:rPr lang="en-US" sz="1200" dirty="0">
                <a:solidFill>
                  <a:srgbClr val="2B2C30"/>
                </a:solidFill>
              </a:rPr>
              <a:t>te verbeteren, wordt voor elke geïnvesteerde euro minstens 7 euro bespaard gedurende de levensduur van de apparatuur.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Energiezuinige </a:t>
            </a:r>
            <a:r>
              <a:rPr lang="en-US" sz="1200" b="1" dirty="0">
                <a:solidFill>
                  <a:srgbClr val="2B2C30"/>
                </a:solidFill>
              </a:rPr>
              <a:t>warmtepompen </a:t>
            </a:r>
            <a:r>
              <a:rPr lang="en-US" sz="1200" dirty="0">
                <a:solidFill>
                  <a:srgbClr val="2B2C30"/>
                </a:solidFill>
              </a:rPr>
              <a:t>kunnen vaak traditionele fossiele brandstofketels vervangen, waardoor de energie-efficiëntie meer dan vier keer zo hoog kan worden.</a:t>
            </a:r>
            <a:r>
              <a:rPr lang="en-US" sz="1200" dirty="0"/>
              <a:t> 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Bronnen: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Europese Commissie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https://energysavingtrust.org.uk/advice/lighting/</a:t>
            </a:r>
          </a:p>
          <a:p>
            <a:r>
              <a:rPr lang="en-GB" dirty="0" err="1"/>
              <a:t>https://energy.ec.europa.eu/topics/markets-and-consumers/actions-and-measures-energy-prices/coping-crisis_en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84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sz="1200" dirty="0">
                <a:solidFill>
                  <a:srgbClr val="2B2C30"/>
                </a:solidFill>
              </a:rPr>
              <a:t>Elk bedrijf gebruikt een reeks apparatuur die elektriciteit nodig heeft, of het nu gaat om verlichting, computers, machines of airconditioningsystemen. Voor </a:t>
            </a:r>
            <a:r>
              <a:rPr lang="en-GB" sz="1200" dirty="0">
                <a:solidFill>
                  <a:srgbClr val="2B2C30"/>
                </a:solidFill>
              </a:rPr>
              <a:t>kleine tot middelgrote ondernemingen (</a:t>
            </a:r>
            <a:r>
              <a:rPr lang="en-US" sz="1200" dirty="0">
                <a:solidFill>
                  <a:srgbClr val="2B2C30"/>
                </a:solidFill>
              </a:rPr>
              <a:t>kmo's) kunnen elektriciteitskosten een aanzienlijk deel van het exploitatiebudget uitmaken, en inefficiënt verbruik kan een negatieve invloed hebben op zowel de winstgevendheid als het beheer van de middelen.</a:t>
            </a:r>
            <a:endParaRPr lang="en-GB" sz="1200" dirty="0">
              <a:solidFill>
                <a:srgbClr val="2B2C30"/>
              </a:solidFill>
            </a:endParaRP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Als u een kmo beheert, vraagt u zich misschien af welke technologieën of activiteiten u kunnen helpen energie te besparen. Een belangrijke overweging is de kostprijs en waar u uw investeringen op moet richten om uw bedrijf efficiënter te maken.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93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B634-3C2F-E17B-34D2-E3800FD7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995E1-7799-62DB-9319-7E1D2001F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1D053-4190-3163-D73A-EA60D070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Stap 6: Ontdek efficiënter energiegebruik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De verwarmingskosten stijgen met 8% voor elke graad Celsius die de temperatuur stijgt. Slimme programmeerbare thermostaten kunnen tussen 5% en 15% op de verwarmingskosten besparen.</a:t>
            </a:r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Verlichting </a:t>
            </a:r>
            <a:r>
              <a:rPr lang="en-US" sz="1200" dirty="0">
                <a:solidFill>
                  <a:srgbClr val="2B2C30"/>
                </a:solidFill>
              </a:rPr>
              <a:t>kan verantwoordelijk zijn voor tot wel 40% van het energieverbruik van een gebouw. Door verlichtingsregelaars te gebruiken, kan het energieverbruik met meer dan een derde worden verminderd.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Het is gebleken dat </a:t>
            </a:r>
            <a:r>
              <a:rPr lang="en-US" sz="1200" b="1" dirty="0">
                <a:solidFill>
                  <a:srgbClr val="2B2C30"/>
                </a:solidFill>
              </a:rPr>
              <a:t>het isoleren </a:t>
            </a:r>
            <a:r>
              <a:rPr lang="en-US" sz="1200" dirty="0">
                <a:solidFill>
                  <a:srgbClr val="2B2C30"/>
                </a:solidFill>
              </a:rPr>
              <a:t>van leidingen het energieverlies met meer dan 75% vermindert. 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Door de compressorbelasting correct te dimensioneren en het juiste model </a:t>
            </a:r>
            <a:r>
              <a:rPr lang="en-US" sz="1200" b="1" dirty="0">
                <a:solidFill>
                  <a:srgbClr val="2B2C30"/>
                </a:solidFill>
              </a:rPr>
              <a:t>persluchtsysteem</a:t>
            </a:r>
            <a:r>
              <a:rPr lang="en-US" sz="1200" dirty="0">
                <a:solidFill>
                  <a:srgbClr val="2B2C30"/>
                </a:solidFill>
              </a:rPr>
              <a:t> te kiezen, kan het energieverbruik met meer dan 1/3 worden verminderd.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Bronnen: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Europese Commissie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B859C-0865-9EE1-BEC8-525C54D5D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649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7: Verhoog de energie-efficiëntie van uw apparatuur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Hoe verhoog ik de energie-efficiëntie van onze apparatuur?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848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7: Verhoog de energie-efficiëntie van uw apparatuur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Identificeer verouderde, energie-inefficiënte apparatuur. Oudere verlichtingssystemen, airconditioners en machines verbruiken bijvoorbeeld veel meer energie dan nieuwere, energiezuinige modellen.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Vervang, repareer of upgrade naar efficiëntere alternatieven. U kunt bijvoorbeeld </a:t>
            </a:r>
            <a:r>
              <a:rPr lang="en-US" sz="1200" dirty="0">
                <a:solidFill>
                  <a:srgbClr val="2B2C30"/>
                </a:solidFill>
              </a:rPr>
              <a:t>bewegingsdetectie</a:t>
            </a:r>
            <a:r>
              <a:rPr lang="en-US" sz="1200" dirty="0">
                <a:solidFill>
                  <a:srgbClr val="2B2C30"/>
                </a:solidFill>
                <a:ea typeface="Public Sans"/>
              </a:rPr>
              <a:t> gebruiken </a:t>
            </a:r>
            <a:r>
              <a:rPr lang="en-US" sz="1200" dirty="0">
                <a:solidFill>
                  <a:srgbClr val="2B2C30"/>
                </a:solidFill>
              </a:rPr>
              <a:t>voor verlichting of ervoor zorgen dat apparatuur na een bepaalde tijd in de energiebesparende modus gaat.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Gebruik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Topten.eu - De beste producten in Europa </a:t>
            </a:r>
            <a:r>
              <a:rPr lang="en-US" sz="1200" dirty="0">
                <a:solidFill>
                  <a:srgbClr val="2B2C30"/>
                </a:solidFill>
              </a:rPr>
              <a:t>om uw huidige apparatuur te vergelijken met andere beschikbare oplossingen.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51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8: Optimaliseer uw verwarmings- en koelsystemen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Hoe optimaliseer ik onze verwarmings- en koelsystemen?</a:t>
            </a:r>
            <a:endParaRPr lang="en-GB" sz="105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47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8: Optimaliseer uw verwarmings- en koelsystemen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Verwarmings- en koelsystemen behoren tot de grootste energieverbruikers in de meeste kmo's.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Door programmeerbare thermostaten te installeren, regelmatig onderhoud te laten uitvoeren of energiezuinige modellen te gebruiken, kunt u het verbruik helpen verminderen.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Overweeg om de instellingen aan te passen zodat verwarming/koeling alleen wordt gebruikt wanneer dat nodig is. Schakel bijvoorbeeld de verwarming of airconditioning uit wanneer er geen werknemers aanwezig zijn.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000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9: Stimuleer energiebesparende maatregelen onder werknemers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Hoe kan ik anderen aanmoedigen om energiebesparende maatregelen te nemen?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537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9: Stimuleer energiebesparende praktijken onder werknemers</a:t>
            </a:r>
          </a:p>
          <a:p>
            <a:endParaRPr lang="en-GB" dirty="0"/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Een cultuur van energiebewustzijn kan leiden tot een merkbare vermindering van het energieverbruik.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Het gedrag van werknemers kan een aanzienlijke invloed hebben op het energieverbruik. Moedig werknemers aan om: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Lichten uit te doen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Apparatuur uit het stopcontact te halen wanneer deze niet wordt gebruikt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Energiezuinige instellingen op computers en printers te gebruiken</a:t>
            </a:r>
          </a:p>
          <a:p>
            <a:pPr lvl="1" latinLnBrk="0"/>
            <a:endParaRPr lang="en-US" sz="2200" dirty="0"/>
          </a:p>
          <a:p>
            <a:pPr latinLnBrk="0"/>
            <a:r>
              <a:rPr lang="en-US" sz="2200" dirty="0">
                <a:solidFill>
                  <a:srgbClr val="2B2C30"/>
                </a:solidFill>
              </a:rPr>
              <a:t>Lees de </a:t>
            </a:r>
            <a:r>
              <a:rPr lang="en-US" sz="2200" dirty="0">
                <a:solidFill>
                  <a:srgbClr val="2B2C30"/>
                </a:solidFill>
                <a:hlinkClick r:id="rId3"/>
              </a:rPr>
              <a:t>gedragsveranderingen </a:t>
            </a:r>
            <a:r>
              <a:rPr lang="en-US" sz="2200" dirty="0">
                <a:solidFill>
                  <a:srgbClr val="2B2C30"/>
                </a:solidFill>
              </a:rPr>
              <a:t>van het Internationaal Energieagentschap.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https://www.iea.org/energy-system/energy-efficiency-and-demand/behavioural-changes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740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Stap 10: Bekijk nog wat extra bronnen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Waar kan ik meer informatie vinden?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76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Volgende stappen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Als u meer wilt weten over energie-efficiëntie, kunnen de volgende bronnen nuttig zijn: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Lees het artikel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Omgaan met de crisis: de veerkracht van kleine en middelgrote ondernemingen vergroten door energie-efficiëntie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Bekijk de30 minuten durende cursus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van Every1 over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4"/>
              </a:rPr>
              <a:t>energieverbruik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Lees het artikel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De voordelen van energie-efficiëntieverbeteringen voor bedrijven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Bekijk de 30 minuten durende cursus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van Every1 over </a:t>
            </a:r>
            <a:r>
              <a:rPr lang="en-GB" altLang="ko-KR" sz="1200" dirty="0">
                <a:solidFill>
                  <a:srgbClr val="373737"/>
                </a:solidFill>
                <a:ea typeface="맑은 고딕"/>
                <a:hlinkClick r:id="rId6"/>
              </a:rPr>
              <a:t>privacy, veiligheid en beveiliging in het digitale energielandschap.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651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Dankwoord</a:t>
            </a:r>
          </a:p>
          <a:p>
            <a:pPr latinLnBrk="0"/>
            <a:r>
              <a:rPr lang="en-GB" i="1" dirty="0"/>
              <a:t>Energie besparen en uw bedrijf energiezuiniger maken: 10 eenvoudige stappen </a:t>
            </a:r>
            <a:r>
              <a:rPr lang="en-GB" dirty="0"/>
              <a:t>bevat aanpassingen in stap 3, 4, 5 en 6 van geselecteerd materiaal uit </a:t>
            </a:r>
            <a:r>
              <a:rPr lang="en-GB" i="1" dirty="0">
                <a:hlinkClick r:id="rId3"/>
              </a:rPr>
              <a:t>Coping with the crisis: Increasing resilience in SMEs through energy efficiency </a:t>
            </a:r>
            <a:r>
              <a:rPr lang="en-GB" dirty="0"/>
              <a:t>(het 'oorspronkelijke werk') van de Europese Commissie, dat onder licentie </a:t>
            </a:r>
            <a:r>
              <a:rPr lang="en-GB" dirty="0">
                <a:hlinkClick r:id="rId4"/>
              </a:rPr>
              <a:t>CC BY 4.0 </a:t>
            </a:r>
            <a:r>
              <a:rPr lang="en-GB" dirty="0"/>
              <a:t>valt. </a:t>
            </a:r>
          </a:p>
          <a:p>
            <a:pPr latinLnBrk="0"/>
            <a:r>
              <a:rPr lang="en-GB" dirty="0"/>
              <a:t>Deze aanpassing is gemaakt en gepubliceerd door het Every1 Project (de 'aanpasser') en valt onder de licentie </a:t>
            </a:r>
            <a:r>
              <a:rPr lang="en-GB" dirty="0">
                <a:hlinkClick r:id="rId5"/>
              </a:rPr>
              <a:t>CC BY-SA 4.0</a:t>
            </a:r>
            <a:r>
              <a:rPr lang="en-GB" dirty="0"/>
              <a:t>, tenzij anders vermeld.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De afbeeldingen die in deze presentatie worden gebruikt, zijn als volgt: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Omslagafbeelding: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Elektriciteitsrekeningen met gloeilamp en rekenmachine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door Uswitch.com Images, </a:t>
            </a:r>
            <a:r>
              <a:rPr lang="en-GB" dirty="0">
                <a:solidFill>
                  <a:srgbClr val="242424"/>
                </a:solidFill>
              </a:rPr>
              <a:t>gelicentieerd onder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de inleidende tekst: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Papier naast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op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Stap 1: Aan de slag: wat moet ik weten?: </a:t>
            </a:r>
            <a:r>
              <a:rPr lang="en-US" i="1" dirty="0">
                <a:solidFill>
                  <a:schemeClr val="dk1"/>
                </a:solidFill>
                <a:cs typeface="Public Sans"/>
                <a:sym typeface="Public Sans"/>
              </a:rPr>
              <a:t>Zwarte stekkers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door </a:t>
            </a:r>
            <a:r>
              <a:rPr lang="en-US" sz="1200" u="sng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 op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2: Aan de slag: Wat zijn de kosten en baten van energiezuiniger zijn?: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Balancing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Scouse Smurf is gelicentieerd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onder CC BY-ND 2.0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3: Een energieaudit uitvoeren: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Energieaudit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EE-afbeeldingsdatabase is gelicentieerd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onder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4: Een slimme meter installeren: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British Gas Smart Meter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gelicentieerd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onder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5: Uw elektriciteitsverbruik per apparaat bepalen: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Energy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Maria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gelicentieerd onder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</a:rPr>
              <a:t>In deze korte presentatie gaan we in op: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Hoe u uw energieverbruik beter kunt begrijpen en waarom dit belangrijk is.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De voordelen van een efficiënter energieverbruik voor uw bedrijf.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10 mogelijke stappen om energie te besparen en uw bedrijf efficiënter te maken.</a:t>
            </a:r>
          </a:p>
          <a:p>
            <a:pPr marL="457200" indent="-457200" latinLnBrk="0">
              <a:buChar char="•"/>
            </a:pPr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Elke stap begint met een reflectieve vraag. Neem even de tijd om over elke vraag na te denken voordat u verdergaat.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389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202F-B461-F2E7-A9D5-C5628877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E90AC-6D9A-1D34-4D9B-914C6AECD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E8F83-A10E-BAC6-BE53-2316CAE6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Dankwoord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6: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Mogelijkheden onderzoeken om over te stappen op efficiënter energiegebruik: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Energie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gelicentieerd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onder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7: De energie-efficiëntie van uw apparatuur verhogen: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Computer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gelicentieerd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onder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2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8: Uw verwarmings- en koelsystemen optimaliseren: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Light Switch – 157/365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Niklas Morberg is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gelicentieerd onder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9</a:t>
            </a: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Stimuleer energiebesparende praktijken onder werknemers: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Daphne is </a:t>
            </a:r>
            <a:r>
              <a:rPr lang="en-GB" dirty="0">
                <a:solidFill>
                  <a:srgbClr val="242424"/>
                </a:solidFill>
              </a:rPr>
              <a:t>gelicentieerd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onder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De volgende bronnen zijn gebruikt om deze presentatie samen te stellen: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(n.d.)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De voordelen van energie-efficiëntieverbeteringen voor bedrijven.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(n.d.)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Wat zijn de kosten en baten van energie-efficiëntie?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9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DA55E-2DA7-FF66-CADB-5A611AD9F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650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Bedankt!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44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 eenvoudige stappen om energie te besparen en uw bedrijf energiezuiniger te maken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Aan de slag: wat moet ik weten?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Aan de slag: wat zijn de voordelen van energie-efficiëntie?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Voer een energieaudit uit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Installeer een slimme meter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Bereken het energieverbruik van apparaten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Ontdek hoe u energie efficiënter kunt gebruiken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Verhoog de energie-efficiëntie van uw apparatuur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Optimaliseer uw verwarmings- en koelsystemen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Moedig energiebesparende praktijken aan bij uw werknemers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Ontdek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nog meer bronnen</a:t>
            </a: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58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1: Aan de slag: wat moet ik weten?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Wat moet ik weten om aan de slag te gaan?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58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1: Aan de slag: wat moet ik weten? </a:t>
            </a:r>
          </a:p>
          <a:p>
            <a:pPr latinLnBrk="0"/>
            <a:r>
              <a:rPr lang="en-GB" sz="1200" b="1" noProof="0" dirty="0">
                <a:latin typeface="Calibri"/>
                <a:ea typeface="Public Sans"/>
                <a:cs typeface="Public Sans"/>
                <a:sym typeface="Public Sans"/>
              </a:rPr>
              <a:t>Het is belangrijk om te begrijpen hoe en wanneer u energie verbruikt</a:t>
            </a:r>
            <a:r>
              <a:rPr lang="en-GB" sz="1200" noProof="0" dirty="0">
                <a:latin typeface="Calibri"/>
                <a:ea typeface="Public Sans"/>
                <a:cs typeface="Public Sans"/>
                <a:sym typeface="Public Sans"/>
              </a:rPr>
              <a:t>. Zo kunt u: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Weloverwogen </a:t>
            </a:r>
            <a:r>
              <a:rPr lang="en-GB" sz="1200" b="1" noProof="0" dirty="0" err="1">
                <a:solidFill>
                  <a:srgbClr val="2B2C30"/>
                </a:solidFill>
              </a:rPr>
              <a:t>beslissingen</a:t>
            </a:r>
            <a:r>
              <a:rPr lang="en-GB" sz="1200" b="1" noProof="0" dirty="0">
                <a:solidFill>
                  <a:srgbClr val="2B2C30"/>
                </a:solidFill>
              </a:rPr>
              <a:t> </a:t>
            </a:r>
            <a:r>
              <a:rPr lang="en-GB" sz="1200" b="1" noProof="0" dirty="0" err="1">
                <a:solidFill>
                  <a:srgbClr val="2B2C30"/>
                </a:solidFill>
              </a:rPr>
              <a:t>te</a:t>
            </a:r>
            <a:r>
              <a:rPr lang="en-GB" sz="1200" b="1" noProof="0" dirty="0">
                <a:solidFill>
                  <a:srgbClr val="2B2C30"/>
                </a:solidFill>
              </a:rPr>
              <a:t> </a:t>
            </a:r>
            <a:r>
              <a:rPr lang="en-GB" sz="1200" b="1" noProof="0" dirty="0" err="1">
                <a:solidFill>
                  <a:srgbClr val="2B2C30"/>
                </a:solidFill>
              </a:rPr>
              <a:t>nemen</a:t>
            </a:r>
            <a:r>
              <a:rPr lang="en-GB" sz="1200" noProof="0" dirty="0">
                <a:solidFill>
                  <a:srgbClr val="2B2C30"/>
                </a:solidFill>
              </a:rPr>
              <a:t>.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Patronen te herkennen </a:t>
            </a:r>
            <a:r>
              <a:rPr lang="en-GB" sz="1200" noProof="0" dirty="0">
                <a:solidFill>
                  <a:srgbClr val="2B2C30"/>
                </a:solidFill>
              </a:rPr>
              <a:t>in </a:t>
            </a:r>
            <a:r>
              <a:rPr lang="en-GB" sz="1200" dirty="0">
                <a:solidFill>
                  <a:srgbClr val="2B2C30"/>
                </a:solidFill>
              </a:rPr>
              <a:t>hoe en wanneer energie wordt gebruikt.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Veranderingen doorvoeren </a:t>
            </a:r>
            <a:r>
              <a:rPr lang="en-GB" sz="1200" noProof="0" dirty="0">
                <a:solidFill>
                  <a:srgbClr val="2B2C30"/>
                </a:solidFill>
              </a:rPr>
              <a:t>om uw energieverbruik te optimaliseren. Dit </a:t>
            </a:r>
            <a:r>
              <a:rPr lang="en-GB" sz="1200" dirty="0">
                <a:solidFill>
                  <a:srgbClr val="2B2C30"/>
                </a:solidFill>
              </a:rPr>
              <a:t>kan </a:t>
            </a:r>
            <a:r>
              <a:rPr lang="en-GB" sz="1200" noProof="0" dirty="0">
                <a:solidFill>
                  <a:srgbClr val="2B2C30"/>
                </a:solidFill>
              </a:rPr>
              <a:t>de energie-efficiëntie </a:t>
            </a:r>
            <a:r>
              <a:rPr lang="en-GB" sz="1200" dirty="0">
                <a:solidFill>
                  <a:srgbClr val="2B2C30"/>
                </a:solidFill>
              </a:rPr>
              <a:t>verbeteren</a:t>
            </a:r>
            <a:r>
              <a:rPr lang="en-GB" sz="1200" noProof="0" dirty="0">
                <a:solidFill>
                  <a:srgbClr val="2B2C30"/>
                </a:solidFill>
              </a:rPr>
              <a:t>, de kosten verlagen en bijdragen aan duurzaamheidsinspanningen.</a:t>
            </a:r>
            <a:endParaRPr lang="en-GB" sz="12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Begrijpen welke apparatuur de meeste energie verbruikt en waarom. U kunt dan </a:t>
            </a:r>
            <a:r>
              <a:rPr lang="en-GB" sz="1200" b="1" noProof="0" dirty="0">
                <a:solidFill>
                  <a:srgbClr val="2B2C30"/>
                </a:solidFill>
              </a:rPr>
              <a:t>prioriteiten stellen voor </a:t>
            </a:r>
            <a:r>
              <a:rPr lang="en-GB" sz="1200" noProof="0" dirty="0">
                <a:solidFill>
                  <a:srgbClr val="2B2C30"/>
                </a:solidFill>
              </a:rPr>
              <a:t>verbeteringen of upgrades om de grootste besparingen te realiseren.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28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1: Aan de slag: wat moet ik weten? </a:t>
            </a:r>
          </a:p>
          <a:p>
            <a:pPr latinLnBrk="0"/>
            <a:r>
              <a:rPr lang="en-US" sz="2200" b="1" dirty="0">
                <a:ea typeface="Public Sans"/>
                <a:cs typeface="Public Sans"/>
                <a:sym typeface="Public Sans"/>
              </a:rPr>
              <a:t>Hoe krijg ik inzicht in hoe en wanneer we energie verbruiken?</a:t>
            </a:r>
          </a:p>
          <a:p>
            <a:pPr latinLnBrk="0"/>
            <a:endParaRPr lang="en-US" sz="22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Breng uw </a:t>
            </a:r>
            <a:r>
              <a:rPr lang="en-US" sz="2200" b="1" dirty="0">
                <a:solidFill>
                  <a:srgbClr val="2B2C30"/>
                </a:solidFill>
                <a:ea typeface="Public Sans"/>
                <a:cs typeface="Public Sans"/>
              </a:rPr>
              <a:t>elektriciteitsverbruikspatronen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 in kaart</a:t>
            </a:r>
            <a:r>
              <a:rPr lang="en-US" sz="2200" b="1" dirty="0">
                <a:solidFill>
                  <a:srgbClr val="2B2C30"/>
                </a:solidFill>
                <a:ea typeface="Public Sans"/>
                <a:cs typeface="Public Sans"/>
              </a:rPr>
              <a:t>.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Maakt u gebruik van: 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Energie-intensieve apparatuur? 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Piek- of dalstroom?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Inefficiënte praktijken? </a:t>
            </a:r>
          </a:p>
          <a:p>
            <a:pPr marL="914400" lvl="1" indent="-457200" latinLnBrk="0">
              <a:buChar char="•"/>
            </a:pPr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Lees dan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de gids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van The Energy Trust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over energie-efficiëntie op de werkplek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br>
              <a:rPr lang="en-GB" dirty="0"/>
            </a:br>
            <a:r>
              <a:rPr lang="en-GB" dirty="0"/>
              <a:t>https://energysavingtrust.org.uk/a-guide-energy-efficiency-in-the-workplace/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06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Stap 1: Aan de slag: wat moet ik weten? </a:t>
            </a:r>
          </a:p>
          <a:p>
            <a:pPr latinLnBrk="0"/>
            <a:r>
              <a:rPr lang="en-GB" sz="1200" b="1" noProof="1"/>
              <a:t>Nu ik begrijp hoe en wanneer we energie verbruiken, wat zijn dan mijn opties?</a:t>
            </a:r>
          </a:p>
          <a:p>
            <a:pPr latinLnBrk="0"/>
            <a:endParaRPr lang="en-GB" sz="12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Kleine aanpassingen doorvoeren</a:t>
            </a:r>
            <a:r>
              <a:rPr lang="en-GB" sz="1200" noProof="1">
                <a:solidFill>
                  <a:srgbClr val="2B2C30"/>
                </a:solidFill>
              </a:rPr>
              <a:t>: bijvoorbeeld energiezuinige apparaten gebruiken tijdens daluren, overstappen op energiezuinige apparaten of de verlichting optimaliseren.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Gebruik slimme digitale tools en apparaten: </a:t>
            </a:r>
            <a:r>
              <a:rPr lang="en-GB" sz="1200" noProof="1">
                <a:solidFill>
                  <a:srgbClr val="2B2C30"/>
                </a:solidFill>
              </a:rPr>
              <a:t>om het energieverbruik en de kosten te begrijpen en te beheren.</a:t>
            </a:r>
            <a:endParaRPr lang="en-GB" sz="12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Denk op langere termijn: </a:t>
            </a:r>
            <a:r>
              <a:rPr lang="en-GB" sz="1200" noProof="1">
                <a:solidFill>
                  <a:srgbClr val="2B2C30"/>
                </a:solidFill>
              </a:rPr>
              <a:t>maak plannen om over te stappen op energiezuinigere infrastructuur, machines of bouwtechnologie.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  <a:ea typeface="Public Sans"/>
                <a:cs typeface="Public Sans"/>
              </a:rPr>
              <a:t>Ontdek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tools en financieringsmogelijkheden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endParaRPr lang="en-GB" sz="1200" noProof="1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36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Stap 2: Aan de slag: Wat zijn de voordelen van energiezuiniger zijn?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Wat zijn de voordelen van energiezuiniger zijn?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8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DF394-4B71-7A00-7C95-F932B60096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" y="6151779"/>
            <a:ext cx="2432696" cy="509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4E489B-C71A-FC0F-C6CB-A40EB0F4025A}"/>
              </a:ext>
            </a:extLst>
          </p:cNvPr>
          <p:cNvSpPr txBox="1"/>
          <p:nvPr userDrawn="1"/>
        </p:nvSpPr>
        <p:spPr>
          <a:xfrm>
            <a:off x="2403231" y="5879145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nl-N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project heeft financiering ontvangen van het Horizon-programma voor onderzoek en innovatie (2021-2027) van de Europese Unie in het kader van subsidieovereenkomst nr. 101075596. De verantwoordelijkheid voor de inhoud van dit materiaal ligt uitsluitend bij het Every1-project en geeft niet noodzakelijkerwijs de mening van de Europese Unie weer. De presentatie is gelicentieerd </a:t>
            </a:r>
            <a:r>
              <a:rPr lang="nl-NL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onder CC BY-SA 4.0, </a:t>
            </a:r>
            <a:r>
              <a:rPr lang="nl-N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tenzij anders vermeld. </a:t>
            </a:r>
            <a:endParaRPr lang="nl-NL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www.clustercollaboration.eu/content/conducting-energy-audi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s://energysavingtrust.org.uk/advice/light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E0A9-143B-6D30-4111-A181D27A1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6954" y="1452235"/>
            <a:ext cx="6144491" cy="244920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nl-NL" sz="5200" noProof="1">
                <a:cs typeface="Arial" panose="020B0604020202020204" pitchFamily="34" charset="0"/>
              </a:rPr>
              <a:t>Energie besparen en uw bedrijf energiezuiniger maken:</a:t>
            </a:r>
            <a:br>
              <a:rPr lang="nl-NL" noProof="1">
                <a:cs typeface="Arial" panose="020B0604020202020204" pitchFamily="34" charset="0"/>
              </a:rPr>
            </a:br>
            <a:endParaRPr lang="nl-NL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000D0-78FC-4E0F-A8E7-47504CE32604}"/>
              </a:ext>
            </a:extLst>
          </p:cNvPr>
          <p:cNvSpPr txBox="1"/>
          <p:nvPr/>
        </p:nvSpPr>
        <p:spPr>
          <a:xfrm>
            <a:off x="815121" y="4572604"/>
            <a:ext cx="6294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3200" dirty="0">
                <a:solidFill>
                  <a:schemeClr val="tx2"/>
                </a:solidFill>
                <a:cs typeface="Arial" panose="020B0604020202020204" pitchFamily="34" charset="0"/>
              </a:rPr>
              <a:t>10 eenvoudige stappen voor kleine en middelgrote ondernemingen</a:t>
            </a:r>
            <a:endParaRPr lang="ko-KR" alt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1A4E8-9EBB-75E0-9296-B13F1784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29" y="2017643"/>
            <a:ext cx="4526071" cy="3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AD53B-0AFB-96DD-0E94-D10E707D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94EBC-FF78-9503-318D-B43BFAD755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218" y="6006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2: Aan de slag: de voordelen van energie-efficiëntie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D8844-2B4C-B11F-71C8-B3C2B0231C0C}"/>
              </a:ext>
            </a:extLst>
          </p:cNvPr>
          <p:cNvSpPr txBox="1"/>
          <p:nvPr/>
        </p:nvSpPr>
        <p:spPr>
          <a:xfrm>
            <a:off x="5160550" y="2383361"/>
            <a:ext cx="647995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latinLnBrk="0">
              <a:buNone/>
            </a:pPr>
            <a:r>
              <a:rPr lang="en-US" sz="2800" b="1" dirty="0">
                <a:ea typeface="Public Sans"/>
                <a:cs typeface="Public Sans"/>
                <a:sym typeface="Public Sans"/>
              </a:rPr>
              <a:t>Door energiebesparende methoden en technologieën te gebruiken, kunt u:</a:t>
            </a:r>
          </a:p>
          <a:p>
            <a:pPr marL="0" marR="0" lvl="0" indent="0" algn="l" rtl="0" latinLnBrk="0">
              <a:buNone/>
            </a:pPr>
            <a:endParaRPr lang="en-GB" sz="28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Geld besparen door minder energie te verbruiken.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</a:rPr>
              <a:t>Energieverspilling verminderen en uw energierekening verlagen.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Bijdragen aan een duurzamere samenleving en toekomst.</a:t>
            </a:r>
          </a:p>
          <a:p>
            <a:pPr latinLnBrk="0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2BACA9-3B2F-27D9-3E46-F9EA68DE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3" y="2708631"/>
            <a:ext cx="4577895" cy="34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C879-CE4F-D5D9-E1FE-1BF3718AC1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3: Voer een energieaudit uit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44241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Hoe voer ik een energieaudit uit?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C9DB7-8791-732A-65C2-2A53BCB5C6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3: Wat is een energieaudit?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3187830" y="2725297"/>
            <a:ext cx="84425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ea typeface="Public Sans"/>
                <a:sym typeface="Public Sans"/>
              </a:rPr>
              <a:t>"Energieaudits leveren aantoonbaar een potentiële gemiddelde besparing op van 18% van het totale energieverbruik." </a:t>
            </a:r>
            <a:r>
              <a:rPr lang="en-US" sz="2000" dirty="0">
                <a:ea typeface="Public Sans"/>
                <a:sym typeface="Public Sans"/>
              </a:rPr>
              <a:t>(</a:t>
            </a:r>
            <a:r>
              <a:rPr lang="en-US" sz="20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Europese Commissie</a:t>
            </a:r>
            <a:r>
              <a:rPr lang="en-US" sz="2000" dirty="0">
                <a:ea typeface="Public Sans"/>
                <a:sym typeface="Public Sans"/>
              </a:rPr>
              <a:t>) </a:t>
            </a:r>
            <a:endParaRPr lang="en-US" sz="20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Een energieaudit is een uitgebreide beoordeling van het energieverbruik van uw kmo.</a:t>
            </a: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Energieaudits kunnen intern of door een externe dienst worden uitgevoerd.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Een energieaudit brengt inefficiënte praktijken, energieverslindende apparatuur en verbeterpunten in kaart.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Auditors kunnen ook apparatuur identificeren die moet worden geüpgraded, inefficiënte operationele praktijken aan het licht brengen of energiebesparende technologieën voorstellen.</a:t>
            </a:r>
          </a:p>
          <a:p>
            <a:pPr latinLnBrk="0"/>
            <a:r>
              <a:rPr lang="en-US" sz="2000" dirty="0">
                <a:sym typeface="Public Sans"/>
              </a:rPr>
              <a:t>Lees meer over </a:t>
            </a:r>
            <a:r>
              <a:rPr lang="en-US" sz="2000" dirty="0">
                <a:sym typeface="Public Sans"/>
                <a:hlinkClick r:id="rId4"/>
              </a:rPr>
              <a:t>het uitvoeren van een energieaudit</a:t>
            </a:r>
            <a:r>
              <a:rPr lang="en-US" sz="2000" dirty="0">
                <a:sym typeface="Public Sans"/>
              </a:rPr>
              <a:t>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47352-EFFA-54B0-8A6D-5126C04AB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" y="3429000"/>
            <a:ext cx="2835476" cy="18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F80-C614-7C45-6DFD-076C4089A1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Stap 4: Installeer een slimme meter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Wat zijn de voordelen van een slimme meter?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C49B-67DC-C735-0511-755CAA1CE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Stap 4: Een slimme meter installeren: wat kunnen ze doen?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442489" y="2616160"/>
            <a:ext cx="9359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/>
              <a:t>"Slimme meters en regelingen kunnen, wanneer ze worden gebruikt om het energieverbruik te identificeren en te beheren, leiden tot een vermindering van het energieverbruik met wel 40%."</a:t>
            </a:r>
          </a:p>
          <a:p>
            <a:pPr latinLnBrk="0"/>
            <a:r>
              <a:rPr lang="en-US" sz="2400" dirty="0"/>
              <a:t>(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Europese Commissie</a:t>
            </a:r>
            <a:r>
              <a:rPr lang="en-US" sz="2400" dirty="0"/>
              <a:t>)</a:t>
            </a:r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</a:rPr>
              <a:t>Slimme meters geven u realtime gegevens over uw elektriciteitsverbruik, zodat u trends en patronen kunt identificeren in hoe en wanneer u elektriciteit gebruikt. Deze gegevens helpen u om gebieden te identificeren waar het verbruik onverwacht piekt of waar u apparaten tijdens daluren kunt gebruiken om de kosten te verlagen.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0EAF1-938C-C95F-E36F-05FCE56B3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236B2-56D8-0C1A-9A53-5BBDA775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3B28-B1B6-BF26-7067-554BE97EDA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Stap 4: Een slimme meter installeren: inzicht in de functies ervan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60903-6258-7299-0868-9637F35395F3}"/>
              </a:ext>
            </a:extLst>
          </p:cNvPr>
          <p:cNvSpPr txBox="1"/>
          <p:nvPr/>
        </p:nvSpPr>
        <p:spPr>
          <a:xfrm>
            <a:off x="2455101" y="2654988"/>
            <a:ext cx="9359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n-US" sz="2400" dirty="0"/>
              <a:t>Veel nutsbedrijven hanteren </a:t>
            </a:r>
            <a:r>
              <a:rPr lang="en-US" sz="2400" b="1" dirty="0"/>
              <a:t>een tijdgebonden tarief</a:t>
            </a:r>
            <a:r>
              <a:rPr lang="en-US" sz="2400" dirty="0"/>
              <a:t>, waarbij de kosten van elektriciteit variëren afhankelijk van het tijdstip van de dag. </a:t>
            </a:r>
          </a:p>
          <a:p>
            <a:pPr latinLnBrk="0" hangingPunct="0"/>
            <a:endParaRPr lang="en-GB" sz="2400" dirty="0"/>
          </a:p>
          <a:p>
            <a:pPr latinLnBrk="0" hangingPunct="0"/>
            <a:r>
              <a:rPr lang="en-US" sz="2400" dirty="0"/>
              <a:t>Tijdens piekuren gelden hogere tarieven vanwege de grotere vraag, terwijl tijdens daluren lagere tarieven gelden. </a:t>
            </a:r>
          </a:p>
          <a:p>
            <a:pPr latinLnBrk="0" hangingPunct="0"/>
            <a:endParaRPr lang="en-US" sz="2400" dirty="0"/>
          </a:p>
          <a:p>
            <a:pPr latinLnBrk="0" hangingPunct="0"/>
            <a:r>
              <a:rPr lang="en-US" sz="2400" dirty="0"/>
              <a:t>Als u inzicht heeft in het energieverbruikspatroon van </a:t>
            </a:r>
            <a:r>
              <a:rPr lang="en-US" sz="2400" dirty="0" err="1"/>
              <a:t>uw</a:t>
            </a:r>
            <a:r>
              <a:rPr lang="en-US" sz="2400" dirty="0"/>
              <a:t> </a:t>
            </a:r>
            <a:r>
              <a:rPr lang="en-US" sz="2400" dirty="0" err="1"/>
              <a:t>kmo-bedrijf</a:t>
            </a:r>
            <a:r>
              <a:rPr lang="en-US" sz="2400" dirty="0"/>
              <a:t> tijdens deze uren, kunt u energie-intensieve taken (bijvoorbeeld het opladen van elektrische voertuigen (EV's)) verplaatsen naar momenten waarop de kosten lager zijn.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AC025-FF3E-4E42-725D-ABF3DDD0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8A35-8C54-CAEA-8C0C-6984408E50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5: Bereken het energieverbruik van apparaten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Hoe bereken ik het energieverbruik van elk apparaat?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6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BE7B-D6F0-A70E-6B80-4287767EB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5: Bereken het energieverbruik van apparaten: hoe pak</a:t>
            </a:r>
            <a:r>
              <a:rPr lang="nl-NL" sz="2800" b="1" noProof="1">
                <a:solidFill>
                  <a:srgbClr val="FFFFFF"/>
                </a:solidFill>
                <a:latin typeface="Calibri" panose="020F0502020204030204" pitchFamily="34" charset="0"/>
                <a:ea typeface="Public Sans"/>
                <a:cs typeface="Public Sans"/>
              </a:rPr>
              <a:t>t u</a:t>
            </a:r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 dat aan?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659682" y="2267629"/>
            <a:ext cx="7154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1">
                <a:solidFill>
                  <a:srgbClr val="2B2C30"/>
                </a:solidFill>
              </a:rPr>
              <a:t>Als uw kmo zich bezighoudt met productie of fabricage, zal het energieverbruik meer geconcentreerd zijn op machines en gereedschappen. 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Een kmo met kantoren zal wellicht meer energie verbruiken voor verlichting, verwarming/koeling en elektronische apparaten.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Door onderscheid te maken tussen apparaten kunt u uw inspanningen richten op de gebieden met het grootste potentieel voor energieoptimalisatie.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U kunt (draagbare) stekkerbare energieverbruikmeters gebruiken om het elektriciteitsverbruik voor elke categorie apparaten te monitoren.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D1909-1C6F-5D9C-609E-4C604699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" y="2883851"/>
            <a:ext cx="4385088" cy="29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1970-A907-8C6F-86EB-ED4354EA29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Stap 6: Ontdek hoe u energie efficiënter kunt gebruiken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Welke praktische maatregelen kan ik nemen om energie efficiënter te gebruiken?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3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7CEC-3264-4868-18FB-B80167635F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Stap 6: Onderzoek efficiënter energiegebruik: geld besparen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3035300" y="2132878"/>
            <a:ext cx="88769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/>
              <a:t>"Een gemiddeld klein bedrijf kan zijn energierekening met wel 30% verlagen door goede huishoudelijke en onderhoudsmaatregelen te nemen..." </a:t>
            </a:r>
            <a:r>
              <a:rPr lang="en-US" sz="2400" dirty="0"/>
              <a:t>(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Europese Commissie</a:t>
            </a:r>
            <a:r>
              <a:rPr lang="en-US" sz="2400" dirty="0"/>
              <a:t>)</a:t>
            </a:r>
          </a:p>
          <a:p>
            <a:pPr marL="457200" indent="-457200" latinLnBrk="0">
              <a:buChar char="•"/>
            </a:pPr>
            <a:r>
              <a:rPr lang="en-US" sz="2400" b="1" dirty="0">
                <a:solidFill>
                  <a:srgbClr val="2B2C30"/>
                </a:solidFill>
              </a:rPr>
              <a:t>LED-lampen </a:t>
            </a:r>
            <a:r>
              <a:rPr lang="en-US" sz="2400" dirty="0">
                <a:solidFill>
                  <a:srgbClr val="2B2C30"/>
                </a:solidFill>
              </a:rPr>
              <a:t>verbruiken 80% minder energie dan halogeenlampen en gaan 20 keer langer mee (Bron: </a:t>
            </a:r>
            <a:r>
              <a:rPr lang="en-US" sz="24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2400" dirty="0">
                <a:solidFill>
                  <a:srgbClr val="2B2C30"/>
                </a:solidFill>
              </a:rPr>
              <a:t>)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Door de energie-efficiëntie</a:t>
            </a:r>
            <a:r>
              <a:rPr lang="en-US" sz="2400" b="1" dirty="0">
                <a:solidFill>
                  <a:srgbClr val="2B2C30"/>
                </a:solidFill>
              </a:rPr>
              <a:t> van motoraangedreven systemen </a:t>
            </a:r>
            <a:r>
              <a:rPr lang="en-US" sz="2400" dirty="0">
                <a:solidFill>
                  <a:srgbClr val="2B2C30"/>
                </a:solidFill>
              </a:rPr>
              <a:t>te verbeteren, wordt voor elke geïnvesteerde euro minstens 7 euro bespaard gedurende de levensduur van de apparatuur.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Energiezuinige </a:t>
            </a:r>
            <a:r>
              <a:rPr lang="en-US" sz="2400" b="1" dirty="0">
                <a:solidFill>
                  <a:srgbClr val="2B2C30"/>
                </a:solidFill>
              </a:rPr>
              <a:t>warmtepompen </a:t>
            </a:r>
            <a:r>
              <a:rPr lang="en-US" sz="2400" dirty="0">
                <a:solidFill>
                  <a:srgbClr val="2B2C30"/>
                </a:solidFill>
              </a:rPr>
              <a:t>kunnen vaak traditionele fossiele brandstofketels vervangen, waardoor de energie-efficiëntie meer dan vier keer zo hoog kan worden.</a:t>
            </a:r>
            <a:r>
              <a:rPr lang="en-US" sz="2400" dirty="0"/>
              <a:t> </a:t>
            </a:r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					Bronnen: </a:t>
            </a:r>
            <a:r>
              <a:rPr lang="en-US" sz="2400" dirty="0">
                <a:solidFill>
                  <a:srgbClr val="2B2C30"/>
                </a:solidFill>
                <a:hlinkClick r:id="rId3"/>
              </a:rPr>
              <a:t>Europese Commissie</a:t>
            </a:r>
            <a:endParaRPr lang="en-US" sz="2400" dirty="0">
              <a:solidFill>
                <a:srgbClr val="2B2C3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C08F5-6A51-2FA1-2022-FFEE80432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50141F-93B1-960B-8E42-66110792B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noProof="1">
                <a:solidFill>
                  <a:schemeClr val="bg1"/>
                </a:solidFill>
              </a:rPr>
              <a:t>Inleiding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13130" y="479719"/>
            <a:ext cx="76659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Elk bedrijf gebruikt een reeks apparatuur die elektriciteit nodig heeft, of het nu gaat om verlichting, computers, machines of airconditioningsystemen. Voor </a:t>
            </a:r>
            <a:r>
              <a:rPr lang="en-GB" sz="2400" dirty="0">
                <a:solidFill>
                  <a:srgbClr val="2B2C30"/>
                </a:solidFill>
              </a:rPr>
              <a:t>kleine tot middelgrote ondernemingen (</a:t>
            </a:r>
            <a:r>
              <a:rPr lang="en-US" sz="2400" dirty="0">
                <a:solidFill>
                  <a:srgbClr val="2B2C30"/>
                </a:solidFill>
              </a:rPr>
              <a:t>kmo's) kunnen elektriciteitskosten een aanzienlijk deel van het exploitatiebudget uitmaken, en inefficiënt verbruik kan een negatieve invloed hebben op zowel de winstgevendheid als het beheer van de middelen.</a:t>
            </a:r>
            <a:endParaRPr lang="en-GB" sz="2400" dirty="0">
              <a:solidFill>
                <a:srgbClr val="2B2C30"/>
              </a:solidFill>
            </a:endParaRPr>
          </a:p>
          <a:p>
            <a:pPr latinLnBrk="0"/>
            <a:endParaRPr lang="en-GB" sz="2400" dirty="0">
              <a:solidFill>
                <a:srgbClr val="2B2C30"/>
              </a:solidFill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</a:rPr>
              <a:t>Als u een kmo beheert, vraagt u zich misschien af welke technologieën of activiteiten u kunnen helpen energie te besparen. Een belangrijke overweging is de kostprijs en waar u uw investeringen op moet richten om uw bedrijf efficiënter te maken. 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DEE93-CF66-009F-729E-D57F5994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861B8-008F-5D99-45E1-AACF8FCBD5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Stap 6: Onderzoek efficiënter energiegebruik: energie besparen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DAB94-8235-F004-0337-1E0242C43580}"/>
              </a:ext>
            </a:extLst>
          </p:cNvPr>
          <p:cNvSpPr txBox="1"/>
          <p:nvPr/>
        </p:nvSpPr>
        <p:spPr>
          <a:xfrm>
            <a:off x="3178864" y="2043900"/>
            <a:ext cx="86356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De verwarmingskosten stijgen met 8% voor elke stijging van 1 graad Celsius. Slimme programmeerbare thermostaten kunnen tussen 5% en 15% op de verwarmingskosten besparen.</a:t>
            </a:r>
          </a:p>
          <a:p>
            <a:pPr marL="457200" indent="-457200" latinLnBrk="0">
              <a:buChar char="•"/>
            </a:pPr>
            <a:r>
              <a:rPr lang="en-US" sz="2400" b="1" dirty="0">
                <a:solidFill>
                  <a:srgbClr val="2B2C30"/>
                </a:solidFill>
              </a:rPr>
              <a:t>Verlichting </a:t>
            </a:r>
            <a:r>
              <a:rPr lang="en-US" sz="2400" dirty="0">
                <a:solidFill>
                  <a:srgbClr val="2B2C30"/>
                </a:solidFill>
              </a:rPr>
              <a:t>kan verantwoordelijk zijn voor tot wel 40% van het energieverbruik van een gebouw. Door verlichtingsregelaars te gebruiken, kan het energieverbruik met meer dan een derde worden verminderd.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Het is gebleken dat </a:t>
            </a:r>
            <a:r>
              <a:rPr lang="en-US" sz="2400" b="1" dirty="0">
                <a:solidFill>
                  <a:srgbClr val="2B2C30"/>
                </a:solidFill>
              </a:rPr>
              <a:t>het isoleren </a:t>
            </a:r>
            <a:r>
              <a:rPr lang="en-US" sz="2400" dirty="0">
                <a:solidFill>
                  <a:srgbClr val="2B2C30"/>
                </a:solidFill>
              </a:rPr>
              <a:t>van leidingen het energieverlies met meer dan 75% vermindert. </a:t>
            </a:r>
          </a:p>
          <a:p>
            <a:pPr marL="457200" indent="-457200" latinLnBrk="0">
              <a:buFontTx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Door de compressorbelasting correct te dimensioneren en het juiste model </a:t>
            </a:r>
            <a:r>
              <a:rPr lang="en-US" sz="2400" b="1" dirty="0">
                <a:solidFill>
                  <a:srgbClr val="2B2C30"/>
                </a:solidFill>
              </a:rPr>
              <a:t>persluchtsysteem</a:t>
            </a:r>
            <a:r>
              <a:rPr lang="en-US" sz="2400" dirty="0">
                <a:solidFill>
                  <a:srgbClr val="2B2C30"/>
                </a:solidFill>
              </a:rPr>
              <a:t> te kiezen, kan het energieverbruik met meer dan 1/3 worden verminderd.</a:t>
            </a: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					Bronnen: </a:t>
            </a:r>
            <a:r>
              <a:rPr lang="en-US" sz="2400" dirty="0">
                <a:solidFill>
                  <a:srgbClr val="2B2C30"/>
                </a:solidFill>
                <a:hlinkClick r:id="rId3"/>
              </a:rPr>
              <a:t>Europese Commissie</a:t>
            </a:r>
            <a:endParaRPr lang="en-US" sz="2400" dirty="0">
              <a:solidFill>
                <a:srgbClr val="2B2C3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418ED-256C-20C5-FB42-D0427EC9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A940-A1E4-3671-AF1B-623196CEF0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7: Verhoog de energie-efficiëntie van uw apparatuur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Hoe kan ik de energie-efficiëntie van onze apparatuur verhogen?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7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74DF-3C02-EE32-F4ED-907FBA11C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993582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7: Verhoog de energie-efficiëntie van uw apparatuur: hoe u dit kunt controleren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4716006" y="1990565"/>
            <a:ext cx="6951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</a:rPr>
              <a:t>Identificeer verouderde, energie-inefficiënte apparatuur. Oudere verlichtingssystemen, airconditioners en machines verbruiken bijvoorbeeld veel meer energie dan nieuwere, energiezuinige modellen.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</a:rPr>
              <a:t>Vervang, repareer of upgrade naar efficiëntere alternatieven. U kunt bijvoorbeeld </a:t>
            </a:r>
            <a:r>
              <a:rPr lang="en-US" sz="2400" dirty="0">
                <a:solidFill>
                  <a:srgbClr val="2B2C30"/>
                </a:solidFill>
              </a:rPr>
              <a:t>bewegingsdetectie</a:t>
            </a:r>
            <a:r>
              <a:rPr lang="en-US" sz="2400" dirty="0">
                <a:solidFill>
                  <a:srgbClr val="2B2C30"/>
                </a:solidFill>
                <a:ea typeface="Public Sans"/>
              </a:rPr>
              <a:t> gebruiken </a:t>
            </a:r>
            <a:r>
              <a:rPr lang="en-US" sz="2400" dirty="0">
                <a:solidFill>
                  <a:srgbClr val="2B2C30"/>
                </a:solidFill>
              </a:rPr>
              <a:t>voor verlichting of ervoor zorgen dat apparatuur na een bepaalde tijd in de energiebesparende modus gaat.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Gebruik </a:t>
            </a:r>
            <a:r>
              <a:rPr lang="en-US" sz="2400" dirty="0">
                <a:solidFill>
                  <a:srgbClr val="2B2C30"/>
                </a:solidFill>
                <a:hlinkClick r:id="rId3"/>
              </a:rPr>
              <a:t>Topten.eu - De beste producten in Europa </a:t>
            </a:r>
            <a:r>
              <a:rPr lang="en-US" sz="2400" dirty="0">
                <a:solidFill>
                  <a:srgbClr val="2B2C30"/>
                </a:solidFill>
              </a:rPr>
              <a:t>om uw huidige apparatuur te vergelijken met andere beschikbare oplossingen.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16563-FDEF-FB73-C9A0-A8E4A4501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688903"/>
            <a:ext cx="4237973" cy="31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41DE-795D-C567-C47E-E5BC41B9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B6D9-EB85-F536-8A2F-DF74902AB7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8: Optimaliseer uw verwarmings- en koelsystemen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81217-758C-DEC5-979B-FB6AA3B244DC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Hoe optimaliseer ik onze verwarmings- en koelsystemen?</a:t>
            </a:r>
            <a:endParaRPr lang="en-GB" sz="40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2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52211-C47C-944B-9A38-CF3AD09F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ADE57-0F24-6DE8-030F-5C11D17197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65125"/>
            <a:ext cx="1089134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8: Optimaliseer uw verwarmings- en koelsystemen: praktische tips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D2B15-797D-A347-3C71-3D31DAA7DB47}"/>
              </a:ext>
            </a:extLst>
          </p:cNvPr>
          <p:cNvSpPr txBox="1"/>
          <p:nvPr/>
        </p:nvSpPr>
        <p:spPr>
          <a:xfrm>
            <a:off x="5523978" y="2414790"/>
            <a:ext cx="6137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Verwarmings- en koelsystemen behoren tot de grootste energieverbruikers in de meeste kleine en middelgrote ondernemingen.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Door programmeerbare thermostaten te installeren, regelmatig onderhoud te laten uitvoeren of energiezuinige modellen te gebruiken, kan het verbruik worden verminderd.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Overweeg om de instellingen aan te passen zodat verwarming/koeling alleen wordt gebruikt wanneer dat nodig is. Schakel bijvoorbeeld de verwarming of airconditioning uit wanneer er geen werknemers aanwezig zijn.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1F232-47D1-275F-5A9E-BCEB8274C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" y="2597561"/>
            <a:ext cx="5162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E8E9-0717-7CB6-26BF-44DE671D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5B10-9F47-6770-71CF-9229049647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9: Stimuleer energiebesparende maatregelen onder werknemers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70677-4FEB-936C-2CE6-08A6124D6C3B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Hoe kan ik anderen aanmoedigen om energiebesparende maatregelen te nemen?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AB468-2635-DF9A-3F7D-B87BCB05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98A03-386D-0606-2F85-D80B0384AD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65125"/>
            <a:ext cx="10976317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9: Moedig energiebesparende praktijken aan onder werknemers: enkele tips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29A5D-33BC-7C03-2E43-2ED9295807C9}"/>
              </a:ext>
            </a:extLst>
          </p:cNvPr>
          <p:cNvSpPr txBox="1"/>
          <p:nvPr/>
        </p:nvSpPr>
        <p:spPr>
          <a:xfrm>
            <a:off x="4608570" y="2321722"/>
            <a:ext cx="72059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Een cultuur van energiebewustzijn kan leiden tot een merkbare vermindering van het energieverbruik.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Het gedrag van werknemers kan een aanzienlijke invloed hebben op het energieverbruik. Moedig werknemers aan om: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Lichten uit te doen.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Apparatuur uit het stopcontact te halen wanneer deze niet wordt gebruikt.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Energiezuinige instellingen op computers en printers te gebruiken.</a:t>
            </a:r>
          </a:p>
          <a:p>
            <a:pPr lvl="1" latinLnBrk="0"/>
            <a:endParaRPr lang="en-US" sz="2000" dirty="0"/>
          </a:p>
          <a:p>
            <a:pPr latinLnBrk="0"/>
            <a:r>
              <a:rPr lang="en-US" sz="2000" dirty="0">
                <a:solidFill>
                  <a:srgbClr val="2B2C30"/>
                </a:solidFill>
              </a:rPr>
              <a:t>Lees de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gedragsveranderingen </a:t>
            </a:r>
            <a:r>
              <a:rPr lang="en-US" sz="2000" dirty="0">
                <a:solidFill>
                  <a:srgbClr val="2B2C30"/>
                </a:solidFill>
              </a:rPr>
              <a:t>van het Internationaal Energieagentschap.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93916-F096-DC59-0409-F5E35654D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7" y="2837663"/>
            <a:ext cx="4086443" cy="30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01088-FC99-5CFA-5A9E-959A03FD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4304-C8CB-FFCB-2AC9-AE39DA894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Stap 10: Bekijk enkele aanvullende bronnen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77D7F-A7E2-174F-7928-DEC60B56402D}"/>
              </a:ext>
            </a:extLst>
          </p:cNvPr>
          <p:cNvSpPr txBox="1"/>
          <p:nvPr/>
        </p:nvSpPr>
        <p:spPr>
          <a:xfrm>
            <a:off x="1490597" y="3181611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Waar kan ik meer informatie vinden?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6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D278A-87C6-6AD3-2B11-71DA52D67F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874" y="36729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Volgende stappen: enkele aanvullende bronnen</a:t>
            </a:r>
            <a:endParaRPr lang="nl-NL" noProof="1">
              <a:solidFill>
                <a:schemeClr val="tx2"/>
              </a:solidFill>
              <a:effectLst/>
            </a:endParaRPr>
          </a:p>
          <a:p>
            <a:endParaRPr lang="nl-NL" noProof="1">
              <a:solidFill>
                <a:schemeClr val="tx2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Als u meer wilt weten over energie-efficiëntie, kunnen de volgende bronnen nuttig zijn: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895679" y="3580379"/>
            <a:ext cx="233831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Lees het artikel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  <a:hlinkClick r:id="rId3"/>
              </a:rPr>
              <a:t>Omgaan met de crisis: Vergroten van de veerkracht van kleine en middelgrote ondernemingen door energie-efficiëntie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857378"/>
            <a:ext cx="2364667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 Bekijk de30 minuten durende cursus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van Every1 over </a:t>
            </a:r>
            <a:r>
              <a:rPr lang="en-US" altLang="ko-KR" dirty="0">
                <a:solidFill>
                  <a:srgbClr val="373737"/>
                </a:solidFill>
                <a:ea typeface="맑은 고딕"/>
                <a:hlinkClick r:id="rId4"/>
              </a:rPr>
              <a:t>energieverbruik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829571"/>
            <a:ext cx="2338969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Lees het artikel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De voordelen van energie-efficiëntieverbeteringen voor bedrijven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8949640" y="3239637"/>
            <a:ext cx="2346681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Bekijk de 30 minuten durende cursus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van Every1 over </a:t>
            </a:r>
            <a:r>
              <a:rPr lang="en-GB" altLang="ko-KR" dirty="0">
                <a:solidFill>
                  <a:srgbClr val="373737"/>
                </a:solidFill>
                <a:ea typeface="맑은 고딕"/>
                <a:hlinkClick r:id="rId6"/>
              </a:rPr>
              <a:t>privacy, veiligheid en beveiliging in het digitale energielandschap.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1B6CAC-2B2C-3096-6D3B-A93A139BE4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618" y="1279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nl-N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Dankwoord 1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6322" y="197346"/>
            <a:ext cx="7540670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i="1" dirty="0"/>
              <a:t>Energie besparen en uw bedrijf energiezuiniger maken: 10 eenvoudige stappen </a:t>
            </a:r>
            <a:r>
              <a:rPr lang="en-GB" sz="1600" dirty="0"/>
              <a:t>bevat aanpassingen in stap 3, 4, 5 en 6 van geselecteerd materiaal uit </a:t>
            </a:r>
            <a:r>
              <a:rPr lang="en-GB" sz="1600" i="1" dirty="0">
                <a:hlinkClick r:id="rId3"/>
              </a:rPr>
              <a:t>Coping with the crisis: Increasing resilience in SMEs through energy efficiency </a:t>
            </a:r>
            <a:r>
              <a:rPr lang="en-GB" sz="1600" dirty="0"/>
              <a:t>(het 'oorspronkelijke werk') van de Europese Commissie, dat onder licentie </a:t>
            </a:r>
            <a:r>
              <a:rPr lang="en-GB" sz="1600" dirty="0">
                <a:hlinkClick r:id="rId4"/>
              </a:rPr>
              <a:t>CC BY 4.0 </a:t>
            </a:r>
            <a:r>
              <a:rPr lang="en-GB" sz="1600" dirty="0"/>
              <a:t>valt. </a:t>
            </a:r>
          </a:p>
          <a:p>
            <a:pPr latinLnBrk="0"/>
            <a:r>
              <a:rPr lang="en-GB" sz="1600" dirty="0"/>
              <a:t>Deze aanpassing is gemaakt en gepubliceerd door het Every1 Project (de 'aanpasser') en valt onder de licentie </a:t>
            </a:r>
            <a:r>
              <a:rPr lang="en-GB" sz="1600" dirty="0">
                <a:hlinkClick r:id="rId5"/>
              </a:rPr>
              <a:t>CC BY-SA 4.0</a:t>
            </a:r>
            <a:r>
              <a:rPr lang="en-GB" sz="1600" dirty="0"/>
              <a:t>, tenzij anders vermeld. </a:t>
            </a:r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De afbeeldingen die in deze presentatie worden gebruikt, zijn als volgt: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Omslagafbeelding: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Elektriciteitsrekeningen met gloeilamp en rekenmachine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GB" sz="16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Images, </a:t>
            </a:r>
            <a:r>
              <a:rPr lang="en-GB" sz="1600" dirty="0">
                <a:solidFill>
                  <a:srgbClr val="242424"/>
                </a:solidFill>
              </a:rPr>
              <a:t>gelicentieerd onder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 2.0</a:t>
            </a:r>
            <a:r>
              <a:rPr lang="en-GB" sz="1600" dirty="0">
                <a:solidFill>
                  <a:srgbClr val="242424"/>
                </a:solidFill>
              </a:rPr>
              <a:t>.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Afbeelding bij de inleidende tekst: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Papier naast </a:t>
            </a:r>
            <a:r>
              <a:rPr lang="en-US" sz="1600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op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cs typeface="Public Sans"/>
                <a:sym typeface="Public Sans"/>
              </a:rPr>
              <a:t>Stap 1: Aan de slag: wat moet ik weten?: </a:t>
            </a:r>
            <a:r>
              <a:rPr lang="en-US" sz="1600" i="1" dirty="0">
                <a:solidFill>
                  <a:schemeClr val="dk1"/>
                </a:solidFill>
                <a:cs typeface="Public Sans"/>
                <a:sym typeface="Public Sans"/>
              </a:rPr>
              <a:t>Zwarte stekkers </a:t>
            </a:r>
            <a:r>
              <a:rPr lang="en-US" sz="1600" dirty="0">
                <a:solidFill>
                  <a:schemeClr val="dk1"/>
                </a:solidFill>
                <a:cs typeface="Public Sans"/>
                <a:sym typeface="Public Sans"/>
              </a:rPr>
              <a:t>door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Stock op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2: Aan de slag: Wat zijn de kosten en baten van energiezuiniger zijn?: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Balancing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Scouse Smurf is gelicentieerd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onder CC BY-ND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3: Een energieaudit uitvoeren: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Energieaudit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EE-afbeeldingsdatabase is gelicentieerd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onder 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4: Een slimme meter installeren: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British Gas Smart Meter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gelicentieerd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onder 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5: Uw elektriciteitsverbruik per apparaat bepalen: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Energy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Maria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gelicentieerd onder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6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DCFC6A-C1DE-8BFA-D05C-84810EDD8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noProof="1">
                <a:solidFill>
                  <a:schemeClr val="bg1"/>
                </a:solidFill>
              </a:rPr>
              <a:t>Inhoud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536125" y="646590"/>
            <a:ext cx="73761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800" dirty="0">
                <a:solidFill>
                  <a:srgbClr val="2B2C30"/>
                </a:solidFill>
              </a:rPr>
              <a:t>In deze korte presentatie gaan we in op: </a:t>
            </a:r>
          </a:p>
          <a:p>
            <a:pPr latinLnBrk="0"/>
            <a:endParaRPr lang="en-GB" sz="28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Hoe u uw energieverbruik beter kunt begrijpen en waarom dit belangrijk is.</a:t>
            </a: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De voordelen van een efficiënter energieverbruik voor uw bedrijf.</a:t>
            </a: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10 mogelijke stappen om energie te besparen en uw bedrijf efficiënter te maken.</a:t>
            </a:r>
          </a:p>
          <a:p>
            <a:pPr marL="457200" indent="-457200" latinLnBrk="0">
              <a:buChar char="•"/>
            </a:pPr>
            <a:endParaRPr lang="en-GB" sz="2800" dirty="0">
              <a:solidFill>
                <a:srgbClr val="2B2C30"/>
              </a:solidFill>
            </a:endParaRPr>
          </a:p>
          <a:p>
            <a:pPr latinLnBrk="0"/>
            <a:r>
              <a:rPr lang="en-GB" sz="2800" dirty="0">
                <a:solidFill>
                  <a:srgbClr val="2B2C30"/>
                </a:solidFill>
              </a:rPr>
              <a:t>Elke stap begint met een reflectieve vraag. Neem even de tijd om over elke vraag na te denken voordat u verdergaat. 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4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006E7-DA10-BFE5-7330-6AF3552D2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0763F-E48D-63EA-BFF5-E228857C53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891" y="12933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Dankwoord 2</a:t>
            </a:r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32415-F51E-88B6-B057-0486FF1F5EB6}"/>
              </a:ext>
            </a:extLst>
          </p:cNvPr>
          <p:cNvSpPr txBox="1"/>
          <p:nvPr/>
        </p:nvSpPr>
        <p:spPr>
          <a:xfrm>
            <a:off x="4258848" y="394692"/>
            <a:ext cx="7628352" cy="4970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6: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Mogelijkheden onderzoeken om over te stappen op efficiënter energiegebruik: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Energie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gelicentieerd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onder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7: De energie-efficiëntie van uw apparatuur verhogen: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Computer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is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gelicentieerd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onder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8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 8: Uw verwarmings- en koelsystemen optimaliseren: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Light Switch – 157/365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Niklas Morberg is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gelicentieerd onder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Stap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9</a:t>
            </a: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Stimuleer energiebesparende praktijken onder werknemers: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door Daphne is </a:t>
            </a:r>
            <a:r>
              <a:rPr lang="en-GB" dirty="0">
                <a:solidFill>
                  <a:srgbClr val="242424"/>
                </a:solidFill>
              </a:rPr>
              <a:t>gelicentieerd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onder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De volgende bronnen zijn gebruikt om deze presentatie samen te stellen: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(n.d.)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De voordelen van energie-efficiëntieverbeteringen voor bedrijven.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(n.d.)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Wat zijn de kosten en baten van energie-efficiëntie?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11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51800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6DAB-F9F1-442E-E122-AD0FD28668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4418" y="2766218"/>
            <a:ext cx="6182096" cy="1325563"/>
          </a:xfrm>
          <a:prstGeom prst="rect">
            <a:avLst/>
          </a:prstGeom>
        </p:spPr>
        <p:txBody>
          <a:bodyPr/>
          <a:lstStyle/>
          <a:p>
            <a:r>
              <a:rPr lang="nl-NL" sz="6000" noProof="1">
                <a:solidFill>
                  <a:schemeClr val="bg1"/>
                </a:solidFill>
              </a:rPr>
              <a:t>Bedankt</a:t>
            </a:r>
            <a:r>
              <a:rPr lang="nl-NL" sz="6000" baseline="0" noProof="1">
                <a:solidFill>
                  <a:schemeClr val="bg1"/>
                </a:solidFill>
              </a:rPr>
              <a:t>!</a:t>
            </a:r>
            <a:endParaRPr lang="nl-NL" sz="6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8AB00E-E665-351C-C31F-B49E67DDC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1" y="545234"/>
            <a:ext cx="11578991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 eenvoudige stappen om energie te besparen en uw bedrijf energiezuiniger te maken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77482" y="2333685"/>
            <a:ext cx="114237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Aan de slag: wat moet ik weten?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Aan de slag: Wat zijn de voordelen van energiezuiniger zijn?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Voer een energieaudit uit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Installeer een slimme meter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Bereken het energieverbruik van apparaten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Ontdek hoe u energie efficiënter kunt gebruiken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Verhoog de energie-efficiëntie van uw apparatuur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Optimaliseer uw verwarmings- en koelsystemen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dirty="0">
                <a:ea typeface="Public Sans"/>
                <a:cs typeface="Public Sans"/>
                <a:sym typeface="Public Sans"/>
              </a:rPr>
              <a:t>Moedig energiebesparende praktijken aan bij uw werknemers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800" noProof="0" dirty="0">
                <a:ea typeface="Public Sans"/>
                <a:cs typeface="Public Sans"/>
                <a:sym typeface="Public Sans"/>
              </a:rPr>
              <a:t>Ontdek </a:t>
            </a:r>
            <a:r>
              <a:rPr lang="en-GB" sz="2800" dirty="0">
                <a:ea typeface="Public Sans"/>
                <a:cs typeface="Public Sans"/>
                <a:sym typeface="Public Sans"/>
              </a:rPr>
              <a:t>nog meer bronnen</a:t>
            </a:r>
            <a:endParaRPr lang="en-GB" sz="28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9848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19F8-AC66-84AE-95E2-F395690572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4127" y="614508"/>
            <a:ext cx="10515600" cy="867930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1: Aan de slag: wat moet ik weten?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Wat moet ik weten om aan de slag te gaan?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513E39-AB76-C65C-4627-7303A8260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109" y="600653"/>
            <a:ext cx="11253408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1: Aan de slag: wat moet ik weten over energieverbruik?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371582" y="2730420"/>
            <a:ext cx="7442935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b="1" noProof="0" dirty="0">
                <a:latin typeface="Calibri"/>
                <a:ea typeface="Public Sans"/>
                <a:cs typeface="Public Sans"/>
                <a:sym typeface="Public Sans"/>
              </a:rPr>
              <a:t>Het is belangrijk om te begrijpen hoe en wanneer u energie verbruikt</a:t>
            </a:r>
            <a:r>
              <a:rPr lang="en-GB" sz="2000" noProof="0" dirty="0">
                <a:latin typeface="Calibri"/>
                <a:ea typeface="Public Sans"/>
                <a:cs typeface="Public Sans"/>
                <a:sym typeface="Public Sans"/>
              </a:rPr>
              <a:t>. Dit stelt u in staat om: </a:t>
            </a:r>
            <a:endParaRPr lang="en-GB" sz="20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</a:rPr>
              <a:t>Weloverwogen </a:t>
            </a:r>
            <a:r>
              <a:rPr lang="en-GB" sz="2000" b="1" noProof="0" dirty="0" err="1">
                <a:solidFill>
                  <a:srgbClr val="2B2C30"/>
                </a:solidFill>
              </a:rPr>
              <a:t>beslissingen</a:t>
            </a:r>
            <a:r>
              <a:rPr lang="en-GB" sz="2000" b="1" noProof="0" dirty="0">
                <a:solidFill>
                  <a:srgbClr val="2B2C30"/>
                </a:solidFill>
              </a:rPr>
              <a:t> </a:t>
            </a:r>
            <a:r>
              <a:rPr lang="en-GB" sz="2000" b="1" noProof="0" dirty="0" err="1">
                <a:solidFill>
                  <a:srgbClr val="2B2C30"/>
                </a:solidFill>
              </a:rPr>
              <a:t>te</a:t>
            </a:r>
            <a:r>
              <a:rPr lang="en-GB" sz="2000" b="1" noProof="0" dirty="0">
                <a:solidFill>
                  <a:srgbClr val="2B2C30"/>
                </a:solidFill>
              </a:rPr>
              <a:t> </a:t>
            </a:r>
            <a:r>
              <a:rPr lang="en-GB" sz="2000" b="1" noProof="0" dirty="0" err="1">
                <a:solidFill>
                  <a:srgbClr val="2B2C30"/>
                </a:solidFill>
              </a:rPr>
              <a:t>nemen</a:t>
            </a:r>
            <a:r>
              <a:rPr lang="en-GB" sz="2000" noProof="0" dirty="0">
                <a:solidFill>
                  <a:srgbClr val="2B2C30"/>
                </a:solidFill>
              </a:rPr>
              <a:t>.</a:t>
            </a:r>
            <a:endParaRPr lang="en-GB" sz="20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</a:rPr>
              <a:t>Patronen te herkennen </a:t>
            </a:r>
            <a:r>
              <a:rPr lang="en-GB" sz="2000" noProof="0" dirty="0">
                <a:solidFill>
                  <a:srgbClr val="2B2C30"/>
                </a:solidFill>
              </a:rPr>
              <a:t>in </a:t>
            </a:r>
            <a:r>
              <a:rPr lang="en-GB" sz="2000" dirty="0">
                <a:solidFill>
                  <a:srgbClr val="2B2C30"/>
                </a:solidFill>
              </a:rPr>
              <a:t>hoe en wanneer energie wordt gebruikt.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</a:rPr>
              <a:t>Veranderingen doorvoeren </a:t>
            </a:r>
            <a:r>
              <a:rPr lang="en-GB" sz="2000" noProof="0" dirty="0">
                <a:solidFill>
                  <a:srgbClr val="2B2C30"/>
                </a:solidFill>
              </a:rPr>
              <a:t>om uw energieverbruik te optimaliseren. Dit </a:t>
            </a:r>
            <a:r>
              <a:rPr lang="en-GB" sz="2000" dirty="0">
                <a:solidFill>
                  <a:srgbClr val="2B2C30"/>
                </a:solidFill>
              </a:rPr>
              <a:t>kan </a:t>
            </a:r>
            <a:r>
              <a:rPr lang="en-GB" sz="2000" noProof="0" dirty="0">
                <a:solidFill>
                  <a:srgbClr val="2B2C30"/>
                </a:solidFill>
              </a:rPr>
              <a:t>de energie-efficiëntie </a:t>
            </a:r>
            <a:r>
              <a:rPr lang="en-GB" sz="2000" dirty="0">
                <a:solidFill>
                  <a:srgbClr val="2B2C30"/>
                </a:solidFill>
              </a:rPr>
              <a:t>verbeteren</a:t>
            </a:r>
            <a:r>
              <a:rPr lang="en-GB" sz="2000" noProof="0" dirty="0">
                <a:solidFill>
                  <a:srgbClr val="2B2C30"/>
                </a:solidFill>
              </a:rPr>
              <a:t>, de kosten verlagen en bijdragen aan duurzaamheidsinspanningen.</a:t>
            </a:r>
            <a:endParaRPr lang="en-GB" sz="20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Begrijpen welke apparatuur de meeste energie verbruikt en waarom. U kunt dan </a:t>
            </a:r>
            <a:r>
              <a:rPr lang="en-GB" sz="2000" b="1" noProof="0" dirty="0">
                <a:solidFill>
                  <a:srgbClr val="2B2C30"/>
                </a:solidFill>
              </a:rPr>
              <a:t>prioriteiten stellen voor </a:t>
            </a:r>
            <a:r>
              <a:rPr lang="en-GB" sz="2000" noProof="0" dirty="0">
                <a:solidFill>
                  <a:srgbClr val="2B2C30"/>
                </a:solidFill>
              </a:rPr>
              <a:t>verbeteringen of upgrades om de grootste besparingen te realiseren.</a:t>
            </a:r>
            <a:endParaRPr lang="en-GB" sz="2000" noProof="0" dirty="0"/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2ABE27B7-7E10-52F8-AA84-1D6C12A50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2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5661-079B-B442-CFC0-826C2D2A2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B0C8F0-C91F-EDC4-A517-5FA2EE302D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854" y="769133"/>
            <a:ext cx="11602993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1: Aan de slag: Wat moet ik weten over elektriciteitsverbruik?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4E45F-8E61-736D-EDC6-D6CD808CDE4A}"/>
              </a:ext>
            </a:extLst>
          </p:cNvPr>
          <p:cNvSpPr txBox="1"/>
          <p:nvPr/>
        </p:nvSpPr>
        <p:spPr>
          <a:xfrm>
            <a:off x="4214983" y="2731623"/>
            <a:ext cx="77285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ea typeface="Public Sans"/>
                <a:cs typeface="Public Sans"/>
                <a:sym typeface="Public Sans"/>
              </a:rPr>
              <a:t>Hoe krijg ik inzicht in hoe en wanneer we energie verbruiken?</a:t>
            </a:r>
          </a:p>
          <a:p>
            <a:pPr latinLnBrk="0"/>
            <a:endParaRPr lang="en-US" sz="20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Breng uw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elektriciteitsverbruikspatronen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 in kaart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.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Maakt u gebruik van: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Energie-intensieve apparatuur? </a:t>
            </a:r>
          </a:p>
          <a:p>
            <a:pPr marL="914400" lvl="1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Piek- of dalstroom?</a:t>
            </a:r>
          </a:p>
          <a:p>
            <a:pPr marL="914400" lvl="1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Inefficiënte praktijken? </a:t>
            </a:r>
          </a:p>
          <a:p>
            <a:pPr marL="914400" lvl="1" indent="-457200" latinLnBrk="0">
              <a:buChar char="•"/>
            </a:pPr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Lees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de gids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van The Energy Trust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over energie-efficiëntie op de werkplek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6B07569D-B7EF-C867-B1F1-1578EFB90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BAB1-C0C2-B30E-A8DA-575075A0F8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778343"/>
            <a:ext cx="11173691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1: Aan de slag: wat moet ik weten? Wat zijn mijn opties? 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321479" y="2595790"/>
            <a:ext cx="749303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b="1" noProof="1"/>
              <a:t>Nu ik begrijp hoe en wanneer we energie verbruiken, wat zijn dan mijn opties?</a:t>
            </a:r>
          </a:p>
          <a:p>
            <a:pPr latinLnBrk="0"/>
            <a:endParaRPr lang="en-GB" sz="20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Kleine aanpassingen doorvoeren</a:t>
            </a:r>
            <a:r>
              <a:rPr lang="en-GB" sz="2000" noProof="1">
                <a:solidFill>
                  <a:srgbClr val="2B2C30"/>
                </a:solidFill>
              </a:rPr>
              <a:t>: bijvoorbeeld energieverslindende apparaten gebruiken tijdens daluren, overstappen op energiezuinige apparaten of de verlichting optimaliseren.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Gebruik slimme digitale tools en apparaten: </a:t>
            </a:r>
            <a:r>
              <a:rPr lang="en-GB" sz="2000" noProof="1">
                <a:solidFill>
                  <a:srgbClr val="2B2C30"/>
                </a:solidFill>
              </a:rPr>
              <a:t>om het energieverbruik en de kosten te begrijpen en te beheren.</a:t>
            </a:r>
            <a:endParaRPr lang="en-GB" sz="20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Denk op langere termijn: </a:t>
            </a:r>
            <a:r>
              <a:rPr lang="en-GB" sz="2000" noProof="1">
                <a:solidFill>
                  <a:srgbClr val="2B2C30"/>
                </a:solidFill>
              </a:rPr>
              <a:t>maak plannen om over te stappen op energiezuinigere infrastructuur, machines of bouwtechnologie.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  <a:ea typeface="Public Sans"/>
                <a:cs typeface="Public Sans"/>
              </a:rPr>
              <a:t>Ontdek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tools en financieringsmogelijkheden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2000" dirty="0">
              <a:solidFill>
                <a:srgbClr val="2B2C30"/>
              </a:solidFill>
            </a:endParaRPr>
          </a:p>
          <a:p>
            <a:pPr latinLnBrk="0"/>
            <a:endParaRPr lang="en-GB" sz="2000" noProof="1">
              <a:solidFill>
                <a:srgbClr val="2B2C30"/>
              </a:solidFill>
              <a:ea typeface="Calibri"/>
              <a:cs typeface="Calibri"/>
            </a:endParaRPr>
          </a:p>
        </p:txBody>
      </p:sp>
      <p:pic>
        <p:nvPicPr>
          <p:cNvPr id="3" name="Google Shape;108;p3">
            <a:extLst>
              <a:ext uri="{FF2B5EF4-FFF2-40B4-BE49-F238E27FC236}">
                <a16:creationId xmlns:a16="http://schemas.microsoft.com/office/drawing/2014/main" id="{53D3E27E-704F-1594-9821-BD954C259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48AD18-2D82-167C-6F2C-8DBAC8C8BE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367" y="55908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nl-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Stap 2: Aan de slag: Wat zijn de voordelen van energiezuiniger zijn?</a:t>
            </a:r>
            <a:endParaRPr lang="nl-NL" noProof="1">
              <a:effectLst/>
            </a:endParaRPr>
          </a:p>
          <a:p>
            <a:endParaRPr lang="nl-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Wat zijn de voordelen van energiezuiniger zijn?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9878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31D09E-CBFD-43F7-B85D-8D20A6473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4365</Words>
  <Application>Microsoft Macintosh PowerPoint</Application>
  <PresentationFormat>Widescreen</PresentationFormat>
  <Paragraphs>378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Public Sans</vt:lpstr>
      <vt:lpstr>Every1 slide master</vt:lpstr>
      <vt:lpstr>Energie besparen en uw bedrijf energiezuiniger maken: </vt:lpstr>
      <vt:lpstr>Inleiding</vt:lpstr>
      <vt:lpstr>Inhoud</vt:lpstr>
      <vt:lpstr>10 eenvoudige stappen om energie te besparen en uw bedrijf energiezuiniger te maken </vt:lpstr>
      <vt:lpstr>Stap 1: Aan de slag: wat moet ik weten?  </vt:lpstr>
      <vt:lpstr>Stap 1: Aan de slag: wat moet ik weten over energieverbruik?  </vt:lpstr>
      <vt:lpstr>Stap 1: Aan de slag: Wat moet ik weten over elektriciteitsverbruik?  </vt:lpstr>
      <vt:lpstr>Stap 1: Aan de slag: wat moet ik weten? Wat zijn mijn opties?  </vt:lpstr>
      <vt:lpstr>Stap 2: Aan de slag: Wat zijn de voordelen van energiezuiniger zijn? </vt:lpstr>
      <vt:lpstr>Stap 2: Aan de slag: de voordelen van energie-efficiëntie  </vt:lpstr>
      <vt:lpstr>Stap 3: Voer een energieaudit uit </vt:lpstr>
      <vt:lpstr>Stap 3: Wat is een energieaudit? </vt:lpstr>
      <vt:lpstr>Stap 4: Installeer een slimme meter  </vt:lpstr>
      <vt:lpstr>Stap 4: Een slimme meter installeren: wat kunnen ze doen? </vt:lpstr>
      <vt:lpstr>Stap 4: Een slimme meter installeren: inzicht in de functies ervan </vt:lpstr>
      <vt:lpstr>Stap 5: Bereken het energieverbruik van apparaten  </vt:lpstr>
      <vt:lpstr>Stap 5: Bereken het energieverbruik van apparaten: hoe pakt u dat aan?  </vt:lpstr>
      <vt:lpstr>Stap 6: Ontdek hoe u energie efficiënter kunt gebruiken </vt:lpstr>
      <vt:lpstr>Stap 6: Onderzoek efficiënter energiegebruik: geld besparen </vt:lpstr>
      <vt:lpstr>Stap 6: Onderzoek efficiënter energiegebruik: energie besparen </vt:lpstr>
      <vt:lpstr>Stap 7: Verhoog de energie-efficiëntie van uw apparatuur  </vt:lpstr>
      <vt:lpstr>Stap 7: Verhoog de energie-efficiëntie van uw apparatuur: hoe u dit kunt controleren  </vt:lpstr>
      <vt:lpstr>Stap 8: Optimaliseer uw verwarmings- en koelsystemen </vt:lpstr>
      <vt:lpstr>Stap 8: Optimaliseer uw verwarmings- en koelsystemen: praktische tips </vt:lpstr>
      <vt:lpstr>Stap 9: Stimuleer energiebesparende maatregelen onder werknemers </vt:lpstr>
      <vt:lpstr>Stap 9: Moedig energiebesparende praktijken aan onder werknemers: enkele tips </vt:lpstr>
      <vt:lpstr>Stap 10: Bekijk enkele aanvullende bronnen </vt:lpstr>
      <vt:lpstr>Volgende stappen: enkele aanvullende bronnen </vt:lpstr>
      <vt:lpstr>Dankwoord 1 </vt:lpstr>
      <vt:lpstr>Dankwoord 2</vt:lpstr>
      <vt:lpstr>Bedankt!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2026-03-18T07:47:59Z</dcterms:modified>
  <cp:category/>
</cp:coreProperties>
</file>