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56" r:id="rId5"/>
    <p:sldId id="289" r:id="rId6"/>
    <p:sldId id="296" r:id="rId7"/>
    <p:sldId id="258" r:id="rId8"/>
    <p:sldId id="299" r:id="rId9"/>
    <p:sldId id="300" r:id="rId10"/>
    <p:sldId id="301" r:id="rId11"/>
    <p:sldId id="337" r:id="rId12"/>
    <p:sldId id="325" r:id="rId13"/>
    <p:sldId id="306" r:id="rId14"/>
    <p:sldId id="307" r:id="rId15"/>
    <p:sldId id="293" r:id="rId16"/>
    <p:sldId id="335" r:id="rId17"/>
    <p:sldId id="309" r:id="rId18"/>
    <p:sldId id="310" r:id="rId19"/>
    <p:sldId id="311" r:id="rId20"/>
    <p:sldId id="312" r:id="rId21"/>
    <p:sldId id="290" r:id="rId22"/>
    <p:sldId id="331" r:id="rId23"/>
    <p:sldId id="294" r:id="rId24"/>
    <p:sldId id="314" r:id="rId25"/>
    <p:sldId id="315" r:id="rId26"/>
    <p:sldId id="333" r:id="rId27"/>
    <p:sldId id="316" r:id="rId28"/>
    <p:sldId id="336"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5K7SOyxNYLtlBB1goKR77g==" hashData="XqVwF57UmfRun7XnRiaP0yHqXe7/MM7Xps4zdNqzvnU0M6pWkAfxpEyn9lTIAVEPNZCvptD5ZpNgNj8TsQjZO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erine Collett" initials="KC" lastIdx="23" clrIdx="0"/>
  <p:cmAuthor id="2" name="Flora Charbonnier" initials="F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2633"/>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75"/>
    <p:restoredTop sz="68785"/>
  </p:normalViewPr>
  <p:slideViewPr>
    <p:cSldViewPr snapToGrid="0" snapToObjects="1">
      <p:cViewPr varScale="1">
        <p:scale>
          <a:sx n="83" d="100"/>
          <a:sy n="83" d="100"/>
        </p:scale>
        <p:origin x="1696"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76511967571874"/>
          <c:y val="4.0921846879866462E-2"/>
          <c:w val="0.73844434981043006"/>
          <c:h val="0.77883782146534142"/>
        </c:manualLayout>
      </c:layout>
      <c:areaChart>
        <c:grouping val="stacked"/>
        <c:varyColors val="0"/>
        <c:ser>
          <c:idx val="0"/>
          <c:order val="0"/>
          <c:tx>
            <c:strRef>
              <c:f>Sheet1!$Q$6</c:f>
              <c:strCache>
                <c:ptCount val="1"/>
                <c:pt idx="0">
                  <c:v>Industria</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Sheet1!$Q$7:$Q$13</c:f>
              <c:numCache>
                <c:formatCode>General</c:formatCode>
                <c:ptCount val="7"/>
                <c:pt idx="0">
                  <c:v>150</c:v>
                </c:pt>
                <c:pt idx="1">
                  <c:v>165</c:v>
                </c:pt>
                <c:pt idx="2">
                  <c:v>180</c:v>
                </c:pt>
                <c:pt idx="3">
                  <c:v>200</c:v>
                </c:pt>
                <c:pt idx="4">
                  <c:v>220</c:v>
                </c:pt>
                <c:pt idx="5">
                  <c:v>250</c:v>
                </c:pt>
                <c:pt idx="6">
                  <c:v>280</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C327-4620-89C9-65C6D5F7E327}"/>
            </c:ext>
          </c:extLst>
        </c:ser>
        <c:ser>
          <c:idx val="1"/>
          <c:order val="1"/>
          <c:tx>
            <c:strRef>
              <c:f>Sheet1!$R$6</c:f>
              <c:strCache>
                <c:ptCount val="1"/>
                <c:pt idx="0">
                  <c:v>Agricultura</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Sheet1!$R$7:$R$13</c:f>
              <c:numCache>
                <c:formatCode>General</c:formatCode>
                <c:ptCount val="7"/>
                <c:pt idx="0">
                  <c:v>10</c:v>
                </c:pt>
                <c:pt idx="1">
                  <c:v>11.5</c:v>
                </c:pt>
                <c:pt idx="2">
                  <c:v>13</c:v>
                </c:pt>
                <c:pt idx="3">
                  <c:v>15</c:v>
                </c:pt>
                <c:pt idx="4">
                  <c:v>17</c:v>
                </c:pt>
                <c:pt idx="5">
                  <c:v>20</c:v>
                </c:pt>
                <c:pt idx="6">
                  <c:v>23</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C327-4620-89C9-65C6D5F7E327}"/>
            </c:ext>
          </c:extLst>
        </c:ser>
        <c:ser>
          <c:idx val="2"/>
          <c:order val="2"/>
          <c:tx>
            <c:strRef>
              <c:f>Sheet1!$S$6</c:f>
              <c:strCache>
                <c:ptCount val="1"/>
                <c:pt idx="0">
                  <c:v>Residencial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Sheet1!$S$7:$S$13</c:f>
              <c:numCache>
                <c:formatCode>General</c:formatCode>
                <c:ptCount val="7"/>
                <c:pt idx="0">
                  <c:v>90</c:v>
                </c:pt>
                <c:pt idx="1">
                  <c:v>99</c:v>
                </c:pt>
                <c:pt idx="2">
                  <c:v>108</c:v>
                </c:pt>
                <c:pt idx="3">
                  <c:v>120</c:v>
                </c:pt>
                <c:pt idx="4">
                  <c:v>132</c:v>
                </c:pt>
                <c:pt idx="5">
                  <c:v>150</c:v>
                </c:pt>
                <c:pt idx="6">
                  <c:v>168</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2-C327-4620-89C9-65C6D5F7E327}"/>
            </c:ext>
          </c:extLst>
        </c:ser>
        <c:ser>
          <c:idx val="3"/>
          <c:order val="3"/>
          <c:tx>
            <c:strRef>
              <c:f>Sheet1!$T$6</c:f>
              <c:strCache>
                <c:ptCount val="1"/>
                <c:pt idx="0">
                  <c:v>Comercial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Sheet1!$T$7:$T$13</c:f>
              <c:numCache>
                <c:formatCode>General</c:formatCode>
                <c:ptCount val="7"/>
                <c:pt idx="0">
                  <c:v>9</c:v>
                </c:pt>
                <c:pt idx="1">
                  <c:v>9.9</c:v>
                </c:pt>
                <c:pt idx="2">
                  <c:v>10.8</c:v>
                </c:pt>
                <c:pt idx="3">
                  <c:v>12</c:v>
                </c:pt>
                <c:pt idx="4">
                  <c:v>13.2</c:v>
                </c:pt>
                <c:pt idx="5">
                  <c:v>15</c:v>
                </c:pt>
                <c:pt idx="6">
                  <c:v>16.8</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3-C327-4620-89C9-65C6D5F7E327}"/>
            </c:ext>
          </c:extLst>
        </c:ser>
        <c:dLbls>
          <c:showLegendKey val="0"/>
          <c:showVal val="0"/>
          <c:showCatName val="0"/>
          <c:showSerName val="0"/>
          <c:showPercent val="0"/>
          <c:showBubbleSize val="0"/>
        </c:dLbls>
        <c:axId val="222436736"/>
        <c:axId val="222438528"/>
      </c:areaChart>
      <c:catAx>
        <c:axId val="222436736"/>
        <c:scaling>
          <c:orientation val="minMax"/>
        </c:scaling>
        <c:delete val="0"/>
        <c:axPos val="b"/>
        <c:numFmt formatCode="General" sourceLinked="1"/>
        <c:majorTickMark val="out"/>
        <c:minorTickMark val="none"/>
        <c:tickLblPos val="nextTo"/>
        <c:crossAx val="222438528"/>
        <c:crosses val="autoZero"/>
        <c:auto val="1"/>
        <c:lblAlgn val="ctr"/>
        <c:lblOffset val="100"/>
        <c:noMultiLvlLbl val="0"/>
      </c:catAx>
      <c:valAx>
        <c:axId val="222438528"/>
        <c:scaling>
          <c:orientation val="minMax"/>
        </c:scaling>
        <c:delete val="0"/>
        <c:axPos val="l"/>
        <c:majorGridlines>
          <c:spPr>
            <a:ln>
              <a:noFill/>
            </a:ln>
          </c:spPr>
        </c:majorGridlines>
        <c:title>
          <c:tx>
            <c:rich>
              <a:bodyPr rot="-5400000" vert="horz"/>
              <a:lstStyle/>
              <a:p>
                <a:pPr>
                  <a:defRPr sz="1400" b="0" i="0">
                    <a:latin typeface="Calibri" panose="020F0502020204030204" pitchFamily="34" charset="0"/>
                    <a:cs typeface="Calibri" panose="020F0502020204030204" pitchFamily="34" charset="0"/>
                  </a:defRPr>
                </a:pPr>
                <a:r>
                  <a:rPr lang="en-US" sz="1400" b="0" i="0">
                    <a:latin typeface="Open Sans" panose="020B0606030504020204" pitchFamily="34" charset="0"/>
                    <a:cs typeface="Open Sans" panose="020B0606030504020204" pitchFamily="34" charset="0"/>
                  </a:rPr>
                  <a:t>TJ</a:t>
                </a:r>
              </a:p>
            </c:rich>
          </c:tx>
          <c:layout>
            <c:manualLayout>
              <c:xMode val="edge"/>
              <c:yMode val="edge"/>
              <c:x val="0"/>
              <c:y val="0.37006629641643801"/>
            </c:manualLayout>
          </c:layout>
          <c:overlay val="0"/>
        </c:title>
        <c:numFmt formatCode="General" sourceLinked="1"/>
        <c:majorTickMark val="out"/>
        <c:minorTickMark val="none"/>
        <c:tickLblPos val="nextTo"/>
        <c:crossAx val="22243673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76511967571874"/>
          <c:y val="4.0921846879866462E-2"/>
          <c:w val="0.73844434981043006"/>
          <c:h val="0.77883782146534142"/>
        </c:manualLayout>
      </c:layout>
      <c:areaChart>
        <c:grouping val="stacked"/>
        <c:varyColors val="0"/>
        <c:ser>
          <c:idx val="0"/>
          <c:order val="0"/>
          <c:tx>
            <c:strRef>
              <c:f>Sheet1!$Q$6</c:f>
              <c:strCache>
                <c:ptCount val="1"/>
                <c:pt idx="0">
                  <c:v>Industria</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Sheet1!$Q$7:$Q$13</c:f>
              <c:numCache>
                <c:formatCode>General</c:formatCode>
                <c:ptCount val="7"/>
                <c:pt idx="0">
                  <c:v>150</c:v>
                </c:pt>
                <c:pt idx="1">
                  <c:v>165</c:v>
                </c:pt>
                <c:pt idx="2">
                  <c:v>180</c:v>
                </c:pt>
                <c:pt idx="3">
                  <c:v>200</c:v>
                </c:pt>
                <c:pt idx="4">
                  <c:v>220</c:v>
                </c:pt>
                <c:pt idx="5">
                  <c:v>250</c:v>
                </c:pt>
                <c:pt idx="6">
                  <c:v>280</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0-8FCB-5241-B7E7-6A59E9C5AFB1}"/>
            </c:ext>
          </c:extLst>
        </c:ser>
        <c:ser>
          <c:idx val="1"/>
          <c:order val="1"/>
          <c:tx>
            <c:strRef>
              <c:f>Sheet1!$R$6</c:f>
              <c:strCache>
                <c:ptCount val="1"/>
                <c:pt idx="0">
                  <c:v>Agricultura</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Sheet1!$R$7:$R$13</c:f>
              <c:numCache>
                <c:formatCode>General</c:formatCode>
                <c:ptCount val="7"/>
                <c:pt idx="0">
                  <c:v>10</c:v>
                </c:pt>
                <c:pt idx="1">
                  <c:v>11.5</c:v>
                </c:pt>
                <c:pt idx="2">
                  <c:v>13</c:v>
                </c:pt>
                <c:pt idx="3">
                  <c:v>15</c:v>
                </c:pt>
                <c:pt idx="4">
                  <c:v>17</c:v>
                </c:pt>
                <c:pt idx="5">
                  <c:v>20</c:v>
                </c:pt>
                <c:pt idx="6">
                  <c:v>23</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1-8FCB-5241-B7E7-6A59E9C5AFB1}"/>
            </c:ext>
          </c:extLst>
        </c:ser>
        <c:ser>
          <c:idx val="2"/>
          <c:order val="2"/>
          <c:tx>
            <c:strRef>
              <c:f>Sheet1!$S$6</c:f>
              <c:strCache>
                <c:ptCount val="1"/>
                <c:pt idx="0">
                  <c:v>Residencial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Sheet1!$S$7:$S$13</c:f>
              <c:numCache>
                <c:formatCode>General</c:formatCode>
                <c:ptCount val="7"/>
                <c:pt idx="0">
                  <c:v>90</c:v>
                </c:pt>
                <c:pt idx="1">
                  <c:v>99</c:v>
                </c:pt>
                <c:pt idx="2">
                  <c:v>108</c:v>
                </c:pt>
                <c:pt idx="3">
                  <c:v>120</c:v>
                </c:pt>
                <c:pt idx="4">
                  <c:v>132</c:v>
                </c:pt>
                <c:pt idx="5">
                  <c:v>150</c:v>
                </c:pt>
                <c:pt idx="6">
                  <c:v>168</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2-8FCB-5241-B7E7-6A59E9C5AFB1}"/>
            </c:ext>
          </c:extLst>
        </c:ser>
        <c:ser>
          <c:idx val="3"/>
          <c:order val="3"/>
          <c:tx>
            <c:strRef>
              <c:f>Sheet1!$T$6</c:f>
              <c:strCache>
                <c:ptCount val="1"/>
                <c:pt idx="0">
                  <c:v>Comercial</c:v>
                </c:pt>
              </c:strCache>
            </c:strRef>
          </c:tx>
          <c:cat>
            <c:numRef>
              <c:f>Sheet1!$P$7:$P$13</c:f>
              <c:numCache>
                <c:formatCode>General</c:formatCode>
                <c:ptCount val="7"/>
                <c:pt idx="0">
                  <c:v>1970</c:v>
                </c:pt>
                <c:pt idx="1">
                  <c:v>1980</c:v>
                </c:pt>
                <c:pt idx="2">
                  <c:v>1990</c:v>
                </c:pt>
                <c:pt idx="3">
                  <c:v>2000</c:v>
                </c:pt>
                <c:pt idx="4">
                  <c:v>2010</c:v>
                </c:pt>
                <c:pt idx="5">
                  <c:v>2020</c:v>
                </c:pt>
                <c:pt idx="6">
                  <c:v>2030</c:v>
                </c:pt>
              </c:numCache>
            </c:numRef>
          </c:cat>
          <c:val>
            <c:numRef>
              <c:f>Sheet1!$T$7:$T$13</c:f>
              <c:numCache>
                <c:formatCode>General</c:formatCode>
                <c:ptCount val="7"/>
                <c:pt idx="0">
                  <c:v>9</c:v>
                </c:pt>
                <c:pt idx="1">
                  <c:v>9.9</c:v>
                </c:pt>
                <c:pt idx="2">
                  <c:v>10.8</c:v>
                </c:pt>
                <c:pt idx="3">
                  <c:v>12</c:v>
                </c:pt>
                <c:pt idx="4">
                  <c:v>13.2</c:v>
                </c:pt>
                <c:pt idx="5">
                  <c:v>15</c:v>
                </c:pt>
                <c:pt idx="6">
                  <c:v>16.8</c:v>
                </c:pt>
              </c:numCache>
            </c:numRef>
          </c:val>
          <c:extLst xmlns:mc="http://schemas.openxmlformats.org/markup-compatibility/2006" xmlns:c14="http://schemas.microsoft.com/office/drawing/2007/8/2/chart" xmlns:c16="http://schemas.microsoft.com/office/drawing/2014/chart">
            <c:ext xmlns:c16="http://schemas.microsoft.com/office/drawing/2014/chart" uri="{C3380CC4-5D6E-409C-BE32-E72D297353CC}">
              <c16:uniqueId val="{00000003-8FCB-5241-B7E7-6A59E9C5AFB1}"/>
            </c:ext>
          </c:extLst>
        </c:ser>
        <c:dLbls>
          <c:showLegendKey val="0"/>
          <c:showVal val="0"/>
          <c:showCatName val="0"/>
          <c:showSerName val="0"/>
          <c:showPercent val="0"/>
          <c:showBubbleSize val="0"/>
        </c:dLbls>
        <c:axId val="222436736"/>
        <c:axId val="222438528"/>
      </c:areaChart>
      <c:catAx>
        <c:axId val="222436736"/>
        <c:scaling>
          <c:orientation val="minMax"/>
        </c:scaling>
        <c:delete val="0"/>
        <c:axPos val="b"/>
        <c:numFmt formatCode="General" sourceLinked="1"/>
        <c:majorTickMark val="out"/>
        <c:minorTickMark val="none"/>
        <c:tickLblPos val="nextTo"/>
        <c:crossAx val="222438528"/>
        <c:crosses val="autoZero"/>
        <c:auto val="1"/>
        <c:lblAlgn val="ctr"/>
        <c:lblOffset val="100"/>
        <c:noMultiLvlLbl val="0"/>
      </c:catAx>
      <c:valAx>
        <c:axId val="222438528"/>
        <c:scaling>
          <c:orientation val="minMax"/>
        </c:scaling>
        <c:delete val="0"/>
        <c:axPos val="l"/>
        <c:majorGridlines>
          <c:spPr>
            <a:ln>
              <a:noFill/>
            </a:ln>
          </c:spPr>
        </c:majorGridlines>
        <c:title>
          <c:tx>
            <c:rich>
              <a:bodyPr rot="-5400000" vert="horz"/>
              <a:lstStyle/>
              <a:p>
                <a:pPr>
                  <a:defRPr sz="1400" b="0" i="0">
                    <a:latin typeface="Calibri" panose="020F0502020204030204" pitchFamily="34" charset="0"/>
                    <a:cs typeface="Calibri" panose="020F0502020204030204" pitchFamily="34" charset="0"/>
                  </a:defRPr>
                </a:pPr>
                <a:r>
                  <a:rPr lang="en-US" sz="1400" b="0" i="0">
                    <a:latin typeface="Open Sans" panose="020B0606030504020204" pitchFamily="34" charset="0"/>
                    <a:cs typeface="Open Sans" panose="020B0606030504020204" pitchFamily="34" charset="0"/>
                  </a:rPr>
                  <a:t>TJ</a:t>
                </a:r>
              </a:p>
            </c:rich>
          </c:tx>
          <c:layout>
            <c:manualLayout>
              <c:xMode val="edge"/>
              <c:yMode val="edge"/>
              <c:x val="0"/>
              <c:y val="0.37006629641643801"/>
            </c:manualLayout>
          </c:layout>
          <c:overlay val="0"/>
        </c:title>
        <c:numFmt formatCode="General" sourceLinked="1"/>
        <c:majorTickMark val="out"/>
        <c:minorTickMark val="none"/>
        <c:tickLblPos val="nextTo"/>
        <c:crossAx val="222436736"/>
        <c:crosses val="autoZero"/>
        <c:crossBetween val="midCat"/>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dirty="0" err="1"/>
            <a:t>Análisis</a:t>
          </a:r>
          <a:r>
            <a:rPr lang="en-US" sz="1800" dirty="0"/>
            <a:t> del </a:t>
          </a:r>
          <a:r>
            <a:rPr lang="en-US" sz="1800" dirty="0" err="1"/>
            <a:t>sistema</a:t>
          </a:r>
          <a:r>
            <a:rPr lang="en-US" sz="1800" dirty="0"/>
            <a:t> </a:t>
          </a:r>
          <a:r>
            <a:rPr lang="en-US" sz="1800" dirty="0" err="1"/>
            <a:t>energético</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energía</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chemeClr val="bg1"/>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Análisis del </a:t>
          </a:r>
          <a:r>
            <a:rPr lang="en-US" sz="1000" b="0" i="0" kern="1200" dirty="0">
              <a:solidFill>
                <a:prstClr val="black"/>
              </a:solidFill>
              <a:latin typeface="Open Sans" panose="020B0606030504020204" pitchFamily="34" charset="0"/>
              <a:ea typeface="+mn-ea"/>
              <a:cs typeface="Open Sans" panose="020B0606030504020204" pitchFamily="34" charset="0"/>
            </a:rPr>
            <a:t>crecimiento económico</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Análisis de los recursos energéticos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Análisis de la demanda de energía</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Análisis de los recursos energéticos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Análisis de la demanda de energía</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Análisis de los recursos energéticos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Análisis de la demanda de energía</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Análisis de los recursos energéticos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a:t>
          </a:r>
          <a:r>
            <a:rPr lang="en-US" sz="1000" b="0" i="0" kern="1200" dirty="0">
              <a:latin typeface="Open Sans" panose="020B0606030504020204" pitchFamily="34" charset="0"/>
              <a:cs typeface="Open Sans" panose="020B0606030504020204" pitchFamily="34" charset="0"/>
            </a:rPr>
            <a:t>suministro de 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Análisis de la demanda de energía</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Análisis de los recursos energéticos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a:t>
          </a:r>
          <a:r>
            <a:rPr lang="en-US" sz="1000" b="0" i="0" kern="1200" dirty="0">
              <a:latin typeface="Open Sans" panose="020B0606030504020204" pitchFamily="34" charset="0"/>
              <a:cs typeface="Open Sans" panose="020B0606030504020204" pitchFamily="34" charset="0"/>
            </a:rPr>
            <a:t>suministro de 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Análisis de la demanda de energía</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dirty="0" err="1"/>
            <a:t>Análisis</a:t>
          </a:r>
          <a:r>
            <a:rPr lang="en-US" sz="1800" dirty="0"/>
            <a:t> del </a:t>
          </a:r>
          <a:r>
            <a:rPr lang="en-US" sz="1800" dirty="0" err="1"/>
            <a:t>sistema</a:t>
          </a:r>
          <a:r>
            <a:rPr lang="en-US" sz="1800" dirty="0"/>
            <a:t> </a:t>
          </a:r>
          <a:r>
            <a:rPr lang="en-US" sz="1800" dirty="0" err="1"/>
            <a:t>energético</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Análisis de los recursos energéticos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a:t>
          </a:r>
          <a:r>
            <a:rPr lang="en-US" sz="1000" b="0" i="0" kern="1200" dirty="0">
              <a:latin typeface="Open Sans" panose="020B0606030504020204" pitchFamily="34" charset="0"/>
              <a:cs typeface="Open Sans" panose="020B0606030504020204" pitchFamily="34" charset="0"/>
            </a:rPr>
            <a:t>suministro de 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Análisis de la demanda de energía</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Análisis de los recursos energéticos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a:t>
          </a:r>
          <a:r>
            <a:rPr lang="en-US" sz="1000" b="0" i="0" kern="1200" dirty="0">
              <a:latin typeface="Open Sans" panose="020B0606030504020204" pitchFamily="34" charset="0"/>
              <a:cs typeface="Open Sans" panose="020B0606030504020204" pitchFamily="34" charset="0"/>
            </a:rPr>
            <a:t>suministro de 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Análisis de la demanda de energía</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7.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dgm:t>
        <a:bodyPr/>
        <a:lstStyle/>
        <a:p>
          <a:r>
            <a:rPr lang="en-US" sz="1000" b="0" i="0" dirty="0">
              <a:latin typeface="Open Sans" panose="020B0606030504020204" pitchFamily="34" charset="0"/>
              <a:cs typeface="Open Sans" panose="020B0606030504020204" pitchFamily="34" charset="0"/>
            </a:rPr>
            <a:t>Análisis de los recursos energéticos</a:t>
          </a:r>
          <a:endParaRPr lang="en-GB" sz="1000" b="0" i="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a:t>
          </a:r>
          <a:r>
            <a:rPr lang="en-US" sz="1000" b="0" i="0" kern="1200" dirty="0">
              <a:latin typeface="Open Sans" panose="020B0606030504020204" pitchFamily="34" charset="0"/>
              <a:cs typeface="Open Sans" panose="020B0606030504020204" pitchFamily="34" charset="0"/>
            </a:rPr>
            <a:t>suministro de 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Análisis de la demanda de energía</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49501" y="1932825"/>
          <a:ext cx="986101" cy="928834"/>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4402" y="1421813"/>
          <a:ext cx="986101" cy="928834"/>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dirty="0" err="1"/>
            <a:t>Análisis</a:t>
          </a:r>
          <a:r>
            <a:rPr lang="en-US" sz="1800" dirty="0"/>
            <a:t> del </a:t>
          </a:r>
          <a:r>
            <a:rPr lang="en-US" sz="1800" dirty="0" err="1"/>
            <a:t>sistema</a:t>
          </a:r>
          <a:r>
            <a:rPr lang="en-US" sz="1800" dirty="0"/>
            <a:t> </a:t>
          </a:r>
          <a:r>
            <a:rPr lang="en-US" sz="1800" dirty="0" err="1"/>
            <a:t>energético</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solidFill>
          <a:srgbClr val="B02633"/>
        </a:soli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B02633"/>
        </a:soli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energía</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Análisis del </a:t>
          </a:r>
          <a:r>
            <a:rPr lang="en-US" sz="1000" b="0" i="0" kern="1200" dirty="0">
              <a:solidFill>
                <a:prstClr val="black"/>
              </a:solidFill>
              <a:latin typeface="Open Sans" panose="020B0606030504020204" pitchFamily="34" charset="0"/>
              <a:ea typeface="+mn-ea"/>
              <a:cs typeface="Open Sans" panose="020B0606030504020204" pitchFamily="34" charset="0"/>
            </a:rPr>
            <a:t>crecimiento económico</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dirty="0" err="1"/>
            <a:t>Análisis</a:t>
          </a:r>
          <a:r>
            <a:rPr lang="en-US" sz="1800" dirty="0"/>
            <a:t> del </a:t>
          </a:r>
          <a:r>
            <a:rPr lang="en-US" sz="1800" dirty="0" err="1"/>
            <a:t>sistema</a:t>
          </a:r>
          <a:r>
            <a:rPr lang="en-US" sz="1800" dirty="0"/>
            <a:t> </a:t>
          </a:r>
          <a:r>
            <a:rPr lang="en-US" sz="1800" dirty="0" err="1"/>
            <a:t>energético</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energía</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Análisis del </a:t>
          </a:r>
          <a:r>
            <a:rPr lang="en-US" sz="1000" b="0" i="0" kern="1200" dirty="0">
              <a:solidFill>
                <a:prstClr val="black"/>
              </a:solidFill>
              <a:latin typeface="Open Sans" panose="020B0606030504020204" pitchFamily="34" charset="0"/>
              <a:ea typeface="+mn-ea"/>
              <a:cs typeface="Open Sans" panose="020B0606030504020204" pitchFamily="34" charset="0"/>
            </a:rPr>
            <a:t>crecimiento económico</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energía</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Análisis del </a:t>
          </a:r>
          <a:r>
            <a:rPr lang="en-US" sz="1000" b="0" i="0" kern="1200" dirty="0">
              <a:solidFill>
                <a:prstClr val="black"/>
              </a:solidFill>
              <a:latin typeface="Open Sans" panose="020B0606030504020204" pitchFamily="34" charset="0"/>
              <a:ea typeface="+mn-ea"/>
              <a:cs typeface="Open Sans" panose="020B0606030504020204" pitchFamily="34" charset="0"/>
            </a:rPr>
            <a:t>crecimiento económico</a:t>
          </a:r>
          <a:endParaRPr lang="en-GB" sz="1000" b="0" i="0" kern="120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50076" y="-71709"/>
          <a:ext cx="984952" cy="927752"/>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dirty="0"/>
            <a:t>Análisis del sistema energético</a:t>
          </a:r>
          <a:endParaRPr lang="en-GB" sz="1800" dirty="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a:t>
          </a:r>
          <a:r>
            <a:rPr lang="en-US" sz="1000" b="0" i="0" kern="1200" dirty="0">
              <a:latin typeface="Open Sans" panose="020B0606030504020204" pitchFamily="34" charset="0"/>
              <a:cs typeface="Open Sans" panose="020B0606030504020204" pitchFamily="34" charset="0"/>
            </a:rPr>
            <a:t>energía</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a:t>
          </a:r>
          <a:r>
            <a:rPr lang="en-US" sz="1000" b="0" i="0" kern="1200" dirty="0">
              <a:latin typeface="Open Sans" panose="020B0606030504020204" pitchFamily="34" charset="0"/>
              <a:cs typeface="Open Sans" panose="020B0606030504020204" pitchFamily="34" charset="0"/>
            </a:rPr>
            <a:t>energía</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a:t>
          </a:r>
          <a:r>
            <a:rPr lang="en-US" sz="1000" b="0" i="0" kern="1200" dirty="0">
              <a:latin typeface="Open Sans" panose="020B0606030504020204" pitchFamily="34" charset="0"/>
              <a:cs typeface="Open Sans" panose="020B0606030504020204" pitchFamily="34" charset="0"/>
            </a:rPr>
            <a:t>energía</a:t>
          </a:r>
          <a:endParaRPr lang="en-GB" sz="1000" b="0" i="0" kern="1200" dirty="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a:xfrm>
          <a:off x="2734146" y="399322"/>
          <a:ext cx="984952" cy="927752"/>
        </a:xfrm>
        <a:prstGeom prst="ellipse">
          <a:avLst/>
        </a:prstGeom>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los recursos </a:t>
          </a:r>
          <a:r>
            <a:rPr lang="en-US" sz="1000" b="0" i="0" kern="1200" dirty="0">
              <a:latin typeface="Open Sans" panose="020B0606030504020204" pitchFamily="34" charset="0"/>
              <a:cs typeface="Open Sans" panose="020B0606030504020204" pitchFamily="34" charset="0"/>
            </a:rPr>
            <a:t>energéticos</a:t>
          </a:r>
          <a:endParaRPr lang="en-GB" sz="1000" b="0" i="0" kern="120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Análisis de la demanda de energía</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8EEC8B6A-2E48-41BE-963F-996472D4513D}" type="doc">
      <dgm:prSet loTypeId="urn:microsoft.com/office/officeart/2005/8/layout/radial3" loCatId="cycle" qsTypeId="urn:microsoft.com/office/officeart/2005/8/quickstyle/simple3" qsCatId="simple" csTypeId="urn:microsoft.com/office/officeart/2005/8/colors/accent0_1" csCatId="mainScheme" phldr="1"/>
      <dgm:spPr/>
      <dgm:t>
        <a:bodyPr/>
        <a:lstStyle/>
        <a:p>
          <a:endParaRPr lang="en-GB"/>
        </a:p>
      </dgm:t>
    </dgm:pt>
    <dgm:pt modelId="{8E7DA59E-E337-4A08-B999-CCD9557CC2FA}">
      <dgm:prSet phldrT="[Text]" custT="1"/>
      <dgm:spPr/>
      <dgm:t>
        <a:bodyPr/>
        <a:lstStyle/>
        <a:p>
          <a:r>
            <a:rPr lang="en-US" sz="1800"/>
            <a:t>Análisis del sistema energético</a:t>
          </a:r>
          <a:endParaRPr lang="en-GB" sz="1800"/>
        </a:p>
      </dgm:t>
    </dgm:pt>
    <dgm:pt modelId="{60422772-0E65-4E16-9D85-E1EF92A434D4}" type="parTrans" cxnId="{D420E887-3597-4405-85D9-415E1B2BC91E}">
      <dgm:prSet/>
      <dgm:spPr/>
      <dgm:t>
        <a:bodyPr/>
        <a:lstStyle/>
        <a:p>
          <a:endParaRPr lang="en-GB" sz="1400">
            <a:solidFill>
              <a:schemeClr val="tx1"/>
            </a:solidFill>
          </a:endParaRPr>
        </a:p>
      </dgm:t>
    </dgm:pt>
    <dgm:pt modelId="{BD9CB207-B438-4940-B23E-4DC84E8FD352}" type="sibTrans" cxnId="{D420E887-3597-4405-85D9-415E1B2BC91E}">
      <dgm:prSet/>
      <dgm:spPr/>
      <dgm:t>
        <a:bodyPr/>
        <a:lstStyle/>
        <a:p>
          <a:endParaRPr lang="en-GB" sz="1400">
            <a:solidFill>
              <a:schemeClr val="tx1"/>
            </a:solidFill>
          </a:endParaRPr>
        </a:p>
      </dgm:t>
    </dgm:pt>
    <dgm:pt modelId="{E20EE6AF-FBAA-4DB9-9382-4CC80FA42E50}">
      <dgm:prSet phldrT="[Text]" custT="1"/>
      <dgm:spPr>
        <a:solidFill>
          <a:srgbClr val="AF2533"/>
        </a:solidFill>
        <a:ln>
          <a:noFill/>
        </a:ln>
        <a:effectLst/>
        <a:scene3d>
          <a:camera prst="orthographicFront"/>
          <a:lightRig rig="flat" dir="t"/>
        </a:scene3d>
        <a:sp3d prstMaterial="dkEdge">
          <a:bevelT w="8200" h="38100"/>
        </a:sp3d>
      </dgm:spPr>
      <dgm:t>
        <a:bodyPr spcFirstLastPara="0" vert="horz" wrap="square" lIns="12700" tIns="12700" rIns="12700" bIns="12700" numCol="1" spcCol="1270" anchor="ctr" anchorCtr="0"/>
        <a:lstStyle/>
        <a:p>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los recursos </a:t>
          </a:r>
          <a:r>
            <a:rPr lang="en-US" sz="1000" b="0" i="0" kern="1200" dirty="0">
              <a:latin typeface="Open Sans" panose="020B0606030504020204" pitchFamily="34" charset="0"/>
              <a:cs typeface="Open Sans" panose="020B0606030504020204" pitchFamily="34" charset="0"/>
            </a:rPr>
            <a:t>energéticos</a:t>
          </a:r>
          <a:endParaRPr lang="en-GB" sz="1000" b="0" i="0" kern="1200" dirty="0">
            <a:latin typeface="Open Sans" panose="020B0606030504020204" pitchFamily="34" charset="0"/>
            <a:cs typeface="Open Sans" panose="020B0606030504020204" pitchFamily="34" charset="0"/>
          </a:endParaRPr>
        </a:p>
      </dgm:t>
    </dgm:pt>
    <dgm:pt modelId="{1D929B0E-12E3-4F6B-9BB4-5D4C5523DD7A}" type="parTrans" cxnId="{F979587C-6455-47F9-AD5C-ADB101C6C073}">
      <dgm:prSet/>
      <dgm:spPr/>
      <dgm:t>
        <a:bodyPr/>
        <a:lstStyle/>
        <a:p>
          <a:endParaRPr lang="en-GB" sz="1400">
            <a:solidFill>
              <a:schemeClr val="tx1"/>
            </a:solidFill>
          </a:endParaRPr>
        </a:p>
      </dgm:t>
    </dgm:pt>
    <dgm:pt modelId="{3CBA4EC0-1C34-476A-8B3D-3512E57FEC87}" type="sibTrans" cxnId="{F979587C-6455-47F9-AD5C-ADB101C6C073}">
      <dgm:prSet/>
      <dgm:spPr/>
      <dgm:t>
        <a:bodyPr/>
        <a:lstStyle/>
        <a:p>
          <a:endParaRPr lang="en-GB" sz="1400">
            <a:solidFill>
              <a:schemeClr val="tx1"/>
            </a:solidFill>
          </a:endParaRPr>
        </a:p>
      </dgm:t>
    </dgm:pt>
    <dgm:pt modelId="{78F0173A-F42D-45DC-8172-A8AF29C5EE6B}">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0B74091-A421-4E80-9DB0-689127E2C3CC}" type="parTrans" cxnId="{83E6EF35-0E34-4C6F-A23B-D0A65E2AC7E7}">
      <dgm:prSet/>
      <dgm:spPr/>
      <dgm:t>
        <a:bodyPr/>
        <a:lstStyle/>
        <a:p>
          <a:endParaRPr lang="en-GB" sz="1400">
            <a:solidFill>
              <a:schemeClr val="tx1"/>
            </a:solidFill>
          </a:endParaRPr>
        </a:p>
      </dgm:t>
    </dgm:pt>
    <dgm:pt modelId="{2EE33109-EAE0-45A4-BA39-B3C853E41CBE}" type="sibTrans" cxnId="{83E6EF35-0E34-4C6F-A23B-D0A65E2AC7E7}">
      <dgm:prSet/>
      <dgm:spPr/>
      <dgm:t>
        <a:bodyPr/>
        <a:lstStyle/>
        <a:p>
          <a:endParaRPr lang="en-GB" sz="1400">
            <a:solidFill>
              <a:schemeClr val="tx1"/>
            </a:solidFill>
          </a:endParaRPr>
        </a:p>
      </dgm:t>
    </dgm:pt>
    <dgm:pt modelId="{D8B02A71-1D42-498F-AB28-E0E66F7F3C4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D4793D54-C4EA-4E0A-A04B-A91E4D8E0F3B}" type="parTrans" cxnId="{3E76BFBE-6AD1-4075-8235-ABBC2EA4815C}">
      <dgm:prSet/>
      <dgm:spPr/>
      <dgm:t>
        <a:bodyPr/>
        <a:lstStyle/>
        <a:p>
          <a:endParaRPr lang="en-GB" sz="1400">
            <a:solidFill>
              <a:schemeClr val="tx1"/>
            </a:solidFill>
          </a:endParaRPr>
        </a:p>
      </dgm:t>
    </dgm:pt>
    <dgm:pt modelId="{33E9550B-9A83-488A-B72F-F100EAC6729B}" type="sibTrans" cxnId="{3E76BFBE-6AD1-4075-8235-ABBC2EA4815C}">
      <dgm:prSet/>
      <dgm:spPr/>
      <dgm:t>
        <a:bodyPr/>
        <a:lstStyle/>
        <a:p>
          <a:endParaRPr lang="en-GB" sz="1400">
            <a:solidFill>
              <a:schemeClr val="tx1"/>
            </a:solidFill>
          </a:endParaRPr>
        </a:p>
      </dgm:t>
    </dgm:pt>
    <dgm:pt modelId="{53E23043-F47C-4941-933E-759E8087CFC1}">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gm:t>
    </dgm:pt>
    <dgm:pt modelId="{4397B287-F88F-4F42-956A-A50C33798A24}" type="parTrans" cxnId="{285FB9DE-5CC2-409A-BC1E-1B9DA8242118}">
      <dgm:prSet/>
      <dgm:spPr/>
      <dgm:t>
        <a:bodyPr/>
        <a:lstStyle/>
        <a:p>
          <a:endParaRPr lang="en-GB" sz="1400">
            <a:solidFill>
              <a:schemeClr val="tx1"/>
            </a:solidFill>
          </a:endParaRPr>
        </a:p>
      </dgm:t>
    </dgm:pt>
    <dgm:pt modelId="{901FFECE-578B-4E38-8C46-A7D9698500E1}" type="sibTrans" cxnId="{285FB9DE-5CC2-409A-BC1E-1B9DA8242118}">
      <dgm:prSet/>
      <dgm:spPr/>
      <dgm:t>
        <a:bodyPr/>
        <a:lstStyle/>
        <a:p>
          <a:endParaRPr lang="en-GB" sz="1400">
            <a:solidFill>
              <a:schemeClr val="tx1"/>
            </a:solidFill>
          </a:endParaRPr>
        </a:p>
      </dgm:t>
    </dgm:pt>
    <dgm:pt modelId="{A7D38691-C4A7-4886-A271-83E33041B03E}">
      <dgm:prSet phldrT="[Text]" custT="1"/>
      <dgm:spPr/>
      <dgm:t>
        <a:bodyPr/>
        <a:lstStyle/>
        <a:p>
          <a:r>
            <a:rPr lang="en-US" sz="1000" b="0" i="0">
              <a:latin typeface="Open Sans" panose="020B0606030504020204" pitchFamily="34" charset="0"/>
              <a:cs typeface="Open Sans" panose="020B0606030504020204" pitchFamily="34" charset="0"/>
            </a:rPr>
            <a:t>Análisis de la demanda de energía</a:t>
          </a:r>
          <a:endParaRPr lang="en-GB" sz="1000" b="0" i="0">
            <a:latin typeface="Open Sans" panose="020B0606030504020204" pitchFamily="34" charset="0"/>
            <a:cs typeface="Open Sans" panose="020B0606030504020204" pitchFamily="34" charset="0"/>
          </a:endParaRPr>
        </a:p>
      </dgm:t>
    </dgm:pt>
    <dgm:pt modelId="{8556722E-0BD7-49BB-8041-0E477C3C40F8}" type="sibTrans" cxnId="{5BBB5486-AA65-4CB4-8114-19851E608592}">
      <dgm:prSet/>
      <dgm:spPr/>
      <dgm:t>
        <a:bodyPr/>
        <a:lstStyle/>
        <a:p>
          <a:endParaRPr lang="en-GB" sz="1400">
            <a:solidFill>
              <a:schemeClr val="tx1"/>
            </a:solidFill>
          </a:endParaRPr>
        </a:p>
      </dgm:t>
    </dgm:pt>
    <dgm:pt modelId="{E591CB6F-F666-4D39-8BC4-00F13070D3D2}" type="parTrans" cxnId="{5BBB5486-AA65-4CB4-8114-19851E608592}">
      <dgm:prSet/>
      <dgm:spPr/>
      <dgm:t>
        <a:bodyPr/>
        <a:lstStyle/>
        <a:p>
          <a:endParaRPr lang="en-GB" sz="1400">
            <a:solidFill>
              <a:schemeClr val="tx1"/>
            </a:solidFill>
          </a:endParaRPr>
        </a:p>
      </dgm:t>
    </dgm:pt>
    <dgm:pt modelId="{C236705C-77B2-4B56-86A6-E3325041CBDF}">
      <dgm:prSet phldrT="[Text]" custT="1"/>
      <dgm:spPr>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gm:spPr>
      <dgm:t>
        <a:bodyPr spcFirstLastPara="0" vert="horz" wrap="square" lIns="13970" tIns="13970" rIns="13970" bIns="13970" numCol="1" spcCol="1270" anchor="ctr" anchorCtr="0"/>
        <a:lstStyle/>
        <a:p>
          <a:r>
            <a:rPr lang="en-US" sz="1000" b="0" i="0" dirty="0">
              <a:latin typeface="Open Sans" panose="020B0606030504020204" pitchFamily="34" charset="0"/>
              <a:cs typeface="Open Sans" panose="020B0606030504020204" pitchFamily="34" charset="0"/>
            </a:rPr>
            <a:t>Análisis del crecimiento económico</a:t>
          </a:r>
          <a:endParaRPr lang="en-GB" sz="1000" b="0" i="0" dirty="0">
            <a:latin typeface="Open Sans" panose="020B0606030504020204" pitchFamily="34" charset="0"/>
            <a:cs typeface="Open Sans" panose="020B0606030504020204" pitchFamily="34" charset="0"/>
          </a:endParaRPr>
        </a:p>
      </dgm:t>
    </dgm:pt>
    <dgm:pt modelId="{2E491A78-AF39-4679-81F2-F8A09BC485B6}" type="sibTrans" cxnId="{641C4E78-1A63-469A-830F-CFBBC4499FFD}">
      <dgm:prSet/>
      <dgm:spPr/>
      <dgm:t>
        <a:bodyPr/>
        <a:lstStyle/>
        <a:p>
          <a:endParaRPr lang="en-GB" sz="1400">
            <a:solidFill>
              <a:schemeClr val="tx1"/>
            </a:solidFill>
          </a:endParaRPr>
        </a:p>
      </dgm:t>
    </dgm:pt>
    <dgm:pt modelId="{DA4E9351-C9C3-4040-B8AC-01042E309626}" type="parTrans" cxnId="{641C4E78-1A63-469A-830F-CFBBC4499FFD}">
      <dgm:prSet/>
      <dgm:spPr/>
      <dgm:t>
        <a:bodyPr/>
        <a:lstStyle/>
        <a:p>
          <a:endParaRPr lang="en-GB" sz="1400">
            <a:solidFill>
              <a:schemeClr val="tx1"/>
            </a:solidFill>
          </a:endParaRPr>
        </a:p>
      </dgm:t>
    </dgm:pt>
    <dgm:pt modelId="{DC02FDDD-4943-41FE-B906-EFFA333A0B2C}" type="pres">
      <dgm:prSet presAssocID="{8EEC8B6A-2E48-41BE-963F-996472D4513D}" presName="composite" presStyleCnt="0">
        <dgm:presLayoutVars>
          <dgm:chMax val="1"/>
          <dgm:dir/>
          <dgm:resizeHandles val="exact"/>
        </dgm:presLayoutVars>
      </dgm:prSet>
      <dgm:spPr/>
    </dgm:pt>
    <dgm:pt modelId="{851F3854-46AA-416B-8D95-117756634C7C}" type="pres">
      <dgm:prSet presAssocID="{8EEC8B6A-2E48-41BE-963F-996472D4513D}" presName="radial" presStyleCnt="0">
        <dgm:presLayoutVars>
          <dgm:animLvl val="ctr"/>
        </dgm:presLayoutVars>
      </dgm:prSet>
      <dgm:spPr/>
    </dgm:pt>
    <dgm:pt modelId="{7ED7B567-EF61-4518-BB90-07C4B52DBC81}" type="pres">
      <dgm:prSet presAssocID="{8E7DA59E-E337-4A08-B999-CCD9557CC2FA}" presName="centerShape" presStyleLbl="vennNode1" presStyleIdx="0" presStyleCnt="7"/>
      <dgm:spPr/>
    </dgm:pt>
    <dgm:pt modelId="{2777AD2B-0C77-4B28-BAFB-7FAB29D148E4}" type="pres">
      <dgm:prSet presAssocID="{C236705C-77B2-4B56-86A6-E3325041CBDF}" presName="node" presStyleLbl="vennNode1" presStyleIdx="1" presStyleCnt="7" custScaleX="125668" custScaleY="118370" custRadScaleRad="103858">
        <dgm:presLayoutVars>
          <dgm:bulletEnabled val="1"/>
        </dgm:presLayoutVars>
      </dgm:prSet>
      <dgm:spPr>
        <a:xfrm>
          <a:off x="1849501" y="-71793"/>
          <a:ext cx="986101" cy="928834"/>
        </a:xfrm>
        <a:prstGeom prst="ellipse">
          <a:avLst/>
        </a:prstGeom>
      </dgm:spPr>
    </dgm:pt>
    <dgm:pt modelId="{C1110071-BBC4-4269-97E8-F446A354ADC4}" type="pres">
      <dgm:prSet presAssocID="{A7D38691-C4A7-4886-A271-83E33041B03E}" presName="node" presStyleLbl="vennNode1" presStyleIdx="2" presStyleCnt="7" custScaleX="125668" custScaleY="118370" custRadScaleRad="101984" custRadScaleInc="-3129">
        <dgm:presLayoutVars>
          <dgm:bulletEnabled val="1"/>
        </dgm:presLayoutVars>
      </dgm:prSet>
      <dgm:spPr/>
    </dgm:pt>
    <dgm:pt modelId="{F29BA7FE-512A-4E7E-AC6A-FB66FFE050A8}" type="pres">
      <dgm:prSet presAssocID="{E20EE6AF-FBAA-4DB9-9382-4CC80FA42E50}" presName="node" presStyleLbl="vennNode1" presStyleIdx="3" presStyleCnt="7" custScaleX="125668" custScaleY="118370" custRadScaleRad="98128" custRadScaleInc="-3252">
        <dgm:presLayoutVars>
          <dgm:bulletEnabled val="1"/>
        </dgm:presLayoutVars>
      </dgm:prSet>
      <dgm:spPr>
        <a:xfrm>
          <a:off x="2734144" y="1420157"/>
          <a:ext cx="984952" cy="927752"/>
        </a:xfrm>
        <a:prstGeom prst="ellipse">
          <a:avLst/>
        </a:prstGeom>
      </dgm:spPr>
    </dgm:pt>
    <dgm:pt modelId="{3A79C04D-59EC-4D7C-AAD3-A899E2A94C6F}" type="pres">
      <dgm:prSet presAssocID="{78F0173A-F42D-45DC-8172-A8AF29C5EE6B}" presName="node" presStyleLbl="vennNode1" presStyleIdx="4" presStyleCnt="7" custScaleX="125668" custScaleY="118370" custRadScaleRad="96142">
        <dgm:presLayoutVars>
          <dgm:bulletEnabled val="1"/>
        </dgm:presLayoutVars>
      </dgm:prSet>
      <dgm:spPr>
        <a:xfrm>
          <a:off x="1850076" y="1930573"/>
          <a:ext cx="984952" cy="927752"/>
        </a:xfrm>
        <a:prstGeom prst="ellipse">
          <a:avLst/>
        </a:prstGeom>
      </dgm:spPr>
    </dgm:pt>
    <dgm:pt modelId="{73198BD2-E5AF-4670-9DEE-E3192A937260}" type="pres">
      <dgm:prSet presAssocID="{D8B02A71-1D42-498F-AB28-E0E66F7F3C4F}" presName="node" presStyleLbl="vennNode1" presStyleIdx="5" presStyleCnt="7" custScaleX="125668" custScaleY="118370" custRadScaleRad="98128" custRadScaleInc="3252">
        <dgm:presLayoutVars>
          <dgm:bulletEnabled val="1"/>
        </dgm:presLayoutVars>
      </dgm:prSet>
      <dgm:spPr>
        <a:xfrm>
          <a:off x="966007" y="1420157"/>
          <a:ext cx="984952" cy="927752"/>
        </a:xfrm>
        <a:prstGeom prst="ellipse">
          <a:avLst/>
        </a:prstGeom>
      </dgm:spPr>
    </dgm:pt>
    <dgm:pt modelId="{BF3DFF6E-C893-4B64-A602-7BFDB14460F7}" type="pres">
      <dgm:prSet presAssocID="{53E23043-F47C-4941-933E-759E8087CFC1}" presName="node" presStyleLbl="vennNode1" presStyleIdx="6" presStyleCnt="7" custScaleX="125668" custScaleY="118370">
        <dgm:presLayoutVars>
          <dgm:bulletEnabled val="1"/>
        </dgm:presLayoutVars>
      </dgm:prSet>
      <dgm:spPr>
        <a:xfrm>
          <a:off x="964403" y="439218"/>
          <a:ext cx="986101" cy="928834"/>
        </a:xfrm>
        <a:prstGeom prst="ellipse">
          <a:avLst/>
        </a:prstGeom>
      </dgm:spPr>
    </dgm:pt>
  </dgm:ptLst>
  <dgm:cxnLst>
    <dgm:cxn modelId="{5B595B10-27F1-44C6-94A7-D7A771C5A6F1}" type="presOf" srcId="{53E23043-F47C-4941-933E-759E8087CFC1}" destId="{BF3DFF6E-C893-4B64-A602-7BFDB14460F7}" srcOrd="0" destOrd="0" presId="urn:microsoft.com/office/officeart/2005/8/layout/radial3"/>
    <dgm:cxn modelId="{C1A88719-27A8-4F27-8B3D-B4CB6EC4405A}" type="presOf" srcId="{C236705C-77B2-4B56-86A6-E3325041CBDF}" destId="{2777AD2B-0C77-4B28-BAFB-7FAB29D148E4}" srcOrd="0" destOrd="0" presId="urn:microsoft.com/office/officeart/2005/8/layout/radial3"/>
    <dgm:cxn modelId="{83E6EF35-0E34-4C6F-A23B-D0A65E2AC7E7}" srcId="{8E7DA59E-E337-4A08-B999-CCD9557CC2FA}" destId="{78F0173A-F42D-45DC-8172-A8AF29C5EE6B}" srcOrd="3" destOrd="0" parTransId="{40B74091-A421-4E80-9DB0-689127E2C3CC}" sibTransId="{2EE33109-EAE0-45A4-BA39-B3C853E41CBE}"/>
    <dgm:cxn modelId="{8E4C6C47-C69D-4C9E-9423-614B77BE444A}" type="presOf" srcId="{8E7DA59E-E337-4A08-B999-CCD9557CC2FA}" destId="{7ED7B567-EF61-4518-BB90-07C4B52DBC81}" srcOrd="0" destOrd="0" presId="urn:microsoft.com/office/officeart/2005/8/layout/radial3"/>
    <dgm:cxn modelId="{D6852552-59FD-4081-9D4C-E85C6E82FFC5}" type="presOf" srcId="{E20EE6AF-FBAA-4DB9-9382-4CC80FA42E50}" destId="{F29BA7FE-512A-4E7E-AC6A-FB66FFE050A8}" srcOrd="0" destOrd="0" presId="urn:microsoft.com/office/officeart/2005/8/layout/radial3"/>
    <dgm:cxn modelId="{DB116C5F-39E5-45DE-8AAA-E61C8BBD7190}" type="presOf" srcId="{D8B02A71-1D42-498F-AB28-E0E66F7F3C4F}" destId="{73198BD2-E5AF-4670-9DEE-E3192A937260}" srcOrd="0" destOrd="0" presId="urn:microsoft.com/office/officeart/2005/8/layout/radial3"/>
    <dgm:cxn modelId="{641C4E78-1A63-469A-830F-CFBBC4499FFD}" srcId="{8E7DA59E-E337-4A08-B999-CCD9557CC2FA}" destId="{C236705C-77B2-4B56-86A6-E3325041CBDF}" srcOrd="0" destOrd="0" parTransId="{DA4E9351-C9C3-4040-B8AC-01042E309626}" sibTransId="{2E491A78-AF39-4679-81F2-F8A09BC485B6}"/>
    <dgm:cxn modelId="{F979587C-6455-47F9-AD5C-ADB101C6C073}" srcId="{8E7DA59E-E337-4A08-B999-CCD9557CC2FA}" destId="{E20EE6AF-FBAA-4DB9-9382-4CC80FA42E50}" srcOrd="2" destOrd="0" parTransId="{1D929B0E-12E3-4F6B-9BB4-5D4C5523DD7A}" sibTransId="{3CBA4EC0-1C34-476A-8B3D-3512E57FEC87}"/>
    <dgm:cxn modelId="{5BBB5486-AA65-4CB4-8114-19851E608592}" srcId="{8E7DA59E-E337-4A08-B999-CCD9557CC2FA}" destId="{A7D38691-C4A7-4886-A271-83E33041B03E}" srcOrd="1" destOrd="0" parTransId="{E591CB6F-F666-4D39-8BC4-00F13070D3D2}" sibTransId="{8556722E-0BD7-49BB-8041-0E477C3C40F8}"/>
    <dgm:cxn modelId="{D420E887-3597-4405-85D9-415E1B2BC91E}" srcId="{8EEC8B6A-2E48-41BE-963F-996472D4513D}" destId="{8E7DA59E-E337-4A08-B999-CCD9557CC2FA}" srcOrd="0" destOrd="0" parTransId="{60422772-0E65-4E16-9D85-E1EF92A434D4}" sibTransId="{BD9CB207-B438-4940-B23E-4DC84E8FD352}"/>
    <dgm:cxn modelId="{3E76BFBE-6AD1-4075-8235-ABBC2EA4815C}" srcId="{8E7DA59E-E337-4A08-B999-CCD9557CC2FA}" destId="{D8B02A71-1D42-498F-AB28-E0E66F7F3C4F}" srcOrd="4" destOrd="0" parTransId="{D4793D54-C4EA-4E0A-A04B-A91E4D8E0F3B}" sibTransId="{33E9550B-9A83-488A-B72F-F100EAC6729B}"/>
    <dgm:cxn modelId="{8F21B4D2-C4F4-446B-9404-B843319EBC67}" type="presOf" srcId="{A7D38691-C4A7-4886-A271-83E33041B03E}" destId="{C1110071-BBC4-4269-97E8-F446A354ADC4}" srcOrd="0" destOrd="0" presId="urn:microsoft.com/office/officeart/2005/8/layout/radial3"/>
    <dgm:cxn modelId="{FD5773DA-36EF-4F83-AB5C-5E47684EBCD2}" type="presOf" srcId="{78F0173A-F42D-45DC-8172-A8AF29C5EE6B}" destId="{3A79C04D-59EC-4D7C-AAD3-A899E2A94C6F}" srcOrd="0" destOrd="0" presId="urn:microsoft.com/office/officeart/2005/8/layout/radial3"/>
    <dgm:cxn modelId="{285FB9DE-5CC2-409A-BC1E-1B9DA8242118}" srcId="{8E7DA59E-E337-4A08-B999-CCD9557CC2FA}" destId="{53E23043-F47C-4941-933E-759E8087CFC1}" srcOrd="5" destOrd="0" parTransId="{4397B287-F88F-4F42-956A-A50C33798A24}" sibTransId="{901FFECE-578B-4E38-8C46-A7D9698500E1}"/>
    <dgm:cxn modelId="{60882CE0-C610-482A-9E04-84D819B7C75A}" type="presOf" srcId="{8EEC8B6A-2E48-41BE-963F-996472D4513D}" destId="{DC02FDDD-4943-41FE-B906-EFFA333A0B2C}" srcOrd="0" destOrd="0" presId="urn:microsoft.com/office/officeart/2005/8/layout/radial3"/>
    <dgm:cxn modelId="{65AB00F4-2941-45E0-9D51-D041A99FCE9F}" type="presParOf" srcId="{DC02FDDD-4943-41FE-B906-EFFA333A0B2C}" destId="{851F3854-46AA-416B-8D95-117756634C7C}" srcOrd="0" destOrd="0" presId="urn:microsoft.com/office/officeart/2005/8/layout/radial3"/>
    <dgm:cxn modelId="{C7A5C883-9B47-4763-B6F5-DC951C749FDD}" type="presParOf" srcId="{851F3854-46AA-416B-8D95-117756634C7C}" destId="{7ED7B567-EF61-4518-BB90-07C4B52DBC81}" srcOrd="0" destOrd="0" presId="urn:microsoft.com/office/officeart/2005/8/layout/radial3"/>
    <dgm:cxn modelId="{11EF90C4-5903-402C-AA3B-80F5482B1453}" type="presParOf" srcId="{851F3854-46AA-416B-8D95-117756634C7C}" destId="{2777AD2B-0C77-4B28-BAFB-7FAB29D148E4}" srcOrd="1" destOrd="0" presId="urn:microsoft.com/office/officeart/2005/8/layout/radial3"/>
    <dgm:cxn modelId="{220DC90D-B0FD-48E4-B24F-76BAC9297158}" type="presParOf" srcId="{851F3854-46AA-416B-8D95-117756634C7C}" destId="{C1110071-BBC4-4269-97E8-F446A354ADC4}" srcOrd="2" destOrd="0" presId="urn:microsoft.com/office/officeart/2005/8/layout/radial3"/>
    <dgm:cxn modelId="{C0E22E99-1E03-4CFA-97D1-9673F0B589A2}" type="presParOf" srcId="{851F3854-46AA-416B-8D95-117756634C7C}" destId="{F29BA7FE-512A-4E7E-AC6A-FB66FFE050A8}" srcOrd="3" destOrd="0" presId="urn:microsoft.com/office/officeart/2005/8/layout/radial3"/>
    <dgm:cxn modelId="{9796A069-74A8-4167-AC9E-310F945A26A0}" type="presParOf" srcId="{851F3854-46AA-416B-8D95-117756634C7C}" destId="{3A79C04D-59EC-4D7C-AAD3-A899E2A94C6F}" srcOrd="4" destOrd="0" presId="urn:microsoft.com/office/officeart/2005/8/layout/radial3"/>
    <dgm:cxn modelId="{99B057D4-A1D9-49F5-8F3C-026AD5D80ED1}" type="presParOf" srcId="{851F3854-46AA-416B-8D95-117756634C7C}" destId="{73198BD2-E5AF-4670-9DEE-E3192A937260}" srcOrd="5" destOrd="0" presId="urn:microsoft.com/office/officeart/2005/8/layout/radial3"/>
    <dgm:cxn modelId="{048D9C3F-6015-494B-94D2-61830ED0959C}" type="presParOf" srcId="{851F3854-46AA-416B-8D95-117756634C7C}" destId="{BF3DFF6E-C893-4B64-A602-7BFDB14460F7}" srcOrd="6" destOrd="0" presId="urn:microsoft.com/office/officeart/2005/8/layout/radial3"/>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655183" y="835092"/>
          <a:ext cx="2080405" cy="208040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Análisis</a:t>
          </a:r>
          <a:r>
            <a:rPr lang="en-US" sz="1800" kern="1200" dirty="0"/>
            <a:t> del </a:t>
          </a:r>
          <a:r>
            <a:rPr lang="en-US" sz="1800" kern="1200" dirty="0" err="1"/>
            <a:t>sistema</a:t>
          </a:r>
          <a:r>
            <a:rPr lang="en-US" sz="1800" kern="1200" dirty="0"/>
            <a:t> </a:t>
          </a:r>
          <a:r>
            <a:rPr lang="en-US" sz="1800" kern="1200" dirty="0" err="1"/>
            <a:t>energético</a:t>
          </a:r>
          <a:endParaRPr lang="en-GB" sz="1800" kern="1200" dirty="0"/>
        </a:p>
      </dsp:txBody>
      <dsp:txXfrm>
        <a:off x="1959851" y="1139760"/>
        <a:ext cx="1471069" cy="1471069"/>
      </dsp:txXfrm>
    </dsp:sp>
    <dsp:sp modelId="{2777AD2B-0C77-4B28-BAFB-7FAB29D148E4}">
      <dsp:nvSpPr>
        <dsp:cNvPr id="0" name=""/>
        <dsp:cNvSpPr/>
      </dsp:nvSpPr>
      <dsp:spPr>
        <a:xfrm>
          <a:off x="2041785" y="-95171"/>
          <a:ext cx="1307201" cy="1231287"/>
        </a:xfrm>
        <a:prstGeom prst="ellipse">
          <a:avLst/>
        </a:prstGeom>
        <a:solidFill>
          <a:schemeClr val="bg1"/>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a:t>
          </a:r>
          <a:r>
            <a:rPr lang="en-US" sz="1000" b="0" i="0" kern="1200" dirty="0">
              <a:solidFill>
                <a:prstClr val="black"/>
              </a:solidFill>
              <a:latin typeface="Open Sans" panose="020B0606030504020204" pitchFamily="34" charset="0"/>
              <a:ea typeface="+mn-ea"/>
              <a:cs typeface="Open Sans" panose="020B0606030504020204" pitchFamily="34" charset="0"/>
            </a:rPr>
            <a:t>crecimiento económico</a:t>
          </a:r>
          <a:endParaRPr lang="en-GB" sz="1000" b="0" i="0" kern="1200" dirty="0">
            <a:latin typeface="Open Sans" panose="020B0606030504020204" pitchFamily="34" charset="0"/>
            <a:cs typeface="Open Sans" panose="020B0606030504020204" pitchFamily="34" charset="0"/>
          </a:endParaRPr>
        </a:p>
      </dsp:txBody>
      <dsp:txXfrm>
        <a:off x="2233220" y="85147"/>
        <a:ext cx="924331" cy="870651"/>
      </dsp:txXfrm>
    </dsp:sp>
    <dsp:sp modelId="{C1110071-BBC4-4269-97E8-F446A354ADC4}">
      <dsp:nvSpPr>
        <dsp:cNvPr id="0" name=""/>
        <dsp:cNvSpPr/>
      </dsp:nvSpPr>
      <dsp:spPr>
        <a:xfrm>
          <a:off x="3215099" y="529969"/>
          <a:ext cx="1307201" cy="1231287"/>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energía</a:t>
          </a:r>
          <a:endParaRPr lang="en-GB" sz="1000" b="0" i="0" kern="1200" dirty="0">
            <a:latin typeface="Open Sans" panose="020B0606030504020204" pitchFamily="34" charset="0"/>
            <a:cs typeface="Open Sans" panose="020B0606030504020204" pitchFamily="34" charset="0"/>
          </a:endParaRPr>
        </a:p>
      </dsp:txBody>
      <dsp:txXfrm>
        <a:off x="3406534" y="710287"/>
        <a:ext cx="924331" cy="870651"/>
      </dsp:txXfrm>
    </dsp:sp>
    <dsp:sp modelId="{F29BA7FE-512A-4E7E-AC6A-FB66FFE050A8}">
      <dsp:nvSpPr>
        <dsp:cNvPr id="0" name=""/>
        <dsp:cNvSpPr/>
      </dsp:nvSpPr>
      <dsp:spPr>
        <a:xfrm>
          <a:off x="3215097" y="1884794"/>
          <a:ext cx="1307201" cy="1231287"/>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3406532" y="2065112"/>
        <a:ext cx="924331" cy="870651"/>
      </dsp:txXfrm>
    </dsp:sp>
    <dsp:sp modelId="{3A79C04D-59EC-4D7C-AAD3-A899E2A94C6F}">
      <dsp:nvSpPr>
        <dsp:cNvPr id="0" name=""/>
        <dsp:cNvSpPr/>
      </dsp:nvSpPr>
      <dsp:spPr>
        <a:xfrm>
          <a:off x="2041785" y="2562204"/>
          <a:ext cx="1307201" cy="1231287"/>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233220" y="2742522"/>
        <a:ext cx="924331" cy="870651"/>
      </dsp:txXfrm>
    </dsp:sp>
    <dsp:sp modelId="{73198BD2-E5AF-4670-9DEE-E3192A937260}">
      <dsp:nvSpPr>
        <dsp:cNvPr id="0" name=""/>
        <dsp:cNvSpPr/>
      </dsp:nvSpPr>
      <dsp:spPr>
        <a:xfrm>
          <a:off x="868474" y="1884794"/>
          <a:ext cx="1307201" cy="1231287"/>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059909" y="2065112"/>
        <a:ext cx="924331" cy="870651"/>
      </dsp:txXfrm>
    </dsp:sp>
    <dsp:sp modelId="{BF3DFF6E-C893-4B64-A602-7BFDB14460F7}">
      <dsp:nvSpPr>
        <dsp:cNvPr id="0" name=""/>
        <dsp:cNvSpPr/>
      </dsp:nvSpPr>
      <dsp:spPr>
        <a:xfrm>
          <a:off x="868474" y="582239"/>
          <a:ext cx="1307201" cy="1231287"/>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059909" y="762557"/>
        <a:ext cx="924331" cy="8706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Análisis de la demanda de energía</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los recursos energéticos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Análisis de la demanda de energía</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los recursos energéticos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Análisis de la demanda de energía</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los recursos energéticos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Análisis de la demanda de energía</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los recursos energéticos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a:t>
          </a:r>
          <a:r>
            <a:rPr lang="en-US" sz="1000" b="0" i="0" kern="1200" dirty="0">
              <a:latin typeface="Open Sans" panose="020B0606030504020204" pitchFamily="34" charset="0"/>
              <a:cs typeface="Open Sans" panose="020B0606030504020204" pitchFamily="34" charset="0"/>
            </a:rPr>
            <a:t>suministro de 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Análisis de la demanda de energía</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los recursos energéticos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a:t>
          </a:r>
          <a:r>
            <a:rPr lang="en-US" sz="1000" b="0" i="0" kern="1200" dirty="0">
              <a:latin typeface="Open Sans" panose="020B0606030504020204" pitchFamily="34" charset="0"/>
              <a:cs typeface="Open Sans" panose="020B0606030504020204" pitchFamily="34" charset="0"/>
            </a:rPr>
            <a:t>suministro de 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609034" y="696364"/>
          <a:ext cx="1734802" cy="173480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Análisis</a:t>
          </a:r>
          <a:r>
            <a:rPr lang="en-US" sz="1800" kern="1200" dirty="0"/>
            <a:t> del </a:t>
          </a:r>
          <a:r>
            <a:rPr lang="en-US" sz="1800" kern="1200" dirty="0" err="1"/>
            <a:t>sistema</a:t>
          </a:r>
          <a:r>
            <a:rPr lang="en-US" sz="1800" kern="1200" dirty="0"/>
            <a:t> </a:t>
          </a:r>
          <a:r>
            <a:rPr lang="en-US" sz="1800" kern="1200" dirty="0" err="1"/>
            <a:t>energético</a:t>
          </a:r>
          <a:endParaRPr lang="en-GB" sz="1800" kern="1200" dirty="0"/>
        </a:p>
      </dsp:txBody>
      <dsp:txXfrm>
        <a:off x="1863090" y="950420"/>
        <a:ext cx="1226690" cy="1226690"/>
      </dsp:txXfrm>
    </dsp:sp>
    <dsp:sp modelId="{2777AD2B-0C77-4B28-BAFB-7FAB29D148E4}">
      <dsp:nvSpPr>
        <dsp:cNvPr id="0" name=""/>
        <dsp:cNvSpPr/>
      </dsp:nvSpPr>
      <dsp:spPr>
        <a:xfrm>
          <a:off x="1931413" y="-79361"/>
          <a:ext cx="1090045" cy="102674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2091046" y="71002"/>
        <a:ext cx="770779" cy="726016"/>
      </dsp:txXfrm>
    </dsp:sp>
    <dsp:sp modelId="{C1110071-BBC4-4269-97E8-F446A354ADC4}">
      <dsp:nvSpPr>
        <dsp:cNvPr id="0" name=""/>
        <dsp:cNvSpPr/>
      </dsp:nvSpPr>
      <dsp:spPr>
        <a:xfrm>
          <a:off x="2909812" y="441929"/>
          <a:ext cx="1090045" cy="102674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Análisis de la demanda de energía</a:t>
          </a:r>
          <a:endParaRPr lang="en-GB" sz="1000" b="0" i="0" kern="1200">
            <a:latin typeface="Open Sans" panose="020B0606030504020204" pitchFamily="34" charset="0"/>
            <a:cs typeface="Open Sans" panose="020B0606030504020204" pitchFamily="34" charset="0"/>
          </a:endParaRPr>
        </a:p>
      </dsp:txBody>
      <dsp:txXfrm>
        <a:off x="3069445" y="592292"/>
        <a:ext cx="770779" cy="726016"/>
      </dsp:txXfrm>
    </dsp:sp>
    <dsp:sp modelId="{F29BA7FE-512A-4E7E-AC6A-FB66FFE050A8}">
      <dsp:nvSpPr>
        <dsp:cNvPr id="0" name=""/>
        <dsp:cNvSpPr/>
      </dsp:nvSpPr>
      <dsp:spPr>
        <a:xfrm>
          <a:off x="2909810" y="1571686"/>
          <a:ext cx="1090045" cy="102674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los recursos energéticos</a:t>
          </a:r>
          <a:endParaRPr lang="en-GB" sz="1000" b="0" i="0" kern="1200" dirty="0">
            <a:latin typeface="Open Sans" panose="020B0606030504020204" pitchFamily="34" charset="0"/>
            <a:cs typeface="Open Sans" panose="020B0606030504020204" pitchFamily="34" charset="0"/>
          </a:endParaRPr>
        </a:p>
      </dsp:txBody>
      <dsp:txXfrm>
        <a:off x="3069443" y="1722049"/>
        <a:ext cx="770779" cy="726016"/>
      </dsp:txXfrm>
    </dsp:sp>
    <dsp:sp modelId="{3A79C04D-59EC-4D7C-AAD3-A899E2A94C6F}">
      <dsp:nvSpPr>
        <dsp:cNvPr id="0" name=""/>
        <dsp:cNvSpPr/>
      </dsp:nvSpPr>
      <dsp:spPr>
        <a:xfrm>
          <a:off x="1931413" y="2136563"/>
          <a:ext cx="1090045" cy="102674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091046" y="2286926"/>
        <a:ext cx="770779" cy="726016"/>
      </dsp:txXfrm>
    </dsp:sp>
    <dsp:sp modelId="{73198BD2-E5AF-4670-9DEE-E3192A937260}">
      <dsp:nvSpPr>
        <dsp:cNvPr id="0" name=""/>
        <dsp:cNvSpPr/>
      </dsp:nvSpPr>
      <dsp:spPr>
        <a:xfrm>
          <a:off x="953015" y="1571686"/>
          <a:ext cx="1090045" cy="102674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a:t>
          </a:r>
          <a:r>
            <a:rPr lang="en-US" sz="1000" b="0" i="0" kern="1200" dirty="0">
              <a:latin typeface="Open Sans" panose="020B0606030504020204" pitchFamily="34" charset="0"/>
              <a:cs typeface="Open Sans" panose="020B0606030504020204" pitchFamily="34" charset="0"/>
            </a:rPr>
            <a:t>suministro de 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2648" y="1722049"/>
        <a:ext cx="770779" cy="726016"/>
      </dsp:txXfrm>
    </dsp:sp>
    <dsp:sp modelId="{BF3DFF6E-C893-4B64-A602-7BFDB14460F7}">
      <dsp:nvSpPr>
        <dsp:cNvPr id="0" name=""/>
        <dsp:cNvSpPr/>
      </dsp:nvSpPr>
      <dsp:spPr>
        <a:xfrm>
          <a:off x="953016" y="485516"/>
          <a:ext cx="1090045" cy="102674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2649" y="635879"/>
        <a:ext cx="770779" cy="7260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626772" y="644019"/>
          <a:ext cx="1604400" cy="1604400"/>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a:p>
      </dsp:txBody>
      <dsp:txXfrm>
        <a:off x="1861731" y="878978"/>
        <a:ext cx="1134482" cy="1134482"/>
      </dsp:txXfrm>
    </dsp:sp>
    <dsp:sp modelId="{2777AD2B-0C77-4B28-BAFB-7FAB29D148E4}">
      <dsp:nvSpPr>
        <dsp:cNvPr id="0" name=""/>
        <dsp:cNvSpPr/>
      </dsp:nvSpPr>
      <dsp:spPr>
        <a:xfrm>
          <a:off x="1924918" y="-73395"/>
          <a:ext cx="1008108" cy="94956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2072552" y="65665"/>
        <a:ext cx="712840" cy="671444"/>
      </dsp:txXfrm>
    </dsp:sp>
    <dsp:sp modelId="{C1110071-BBC4-4269-97E8-F446A354ADC4}">
      <dsp:nvSpPr>
        <dsp:cNvPr id="0" name=""/>
        <dsp:cNvSpPr/>
      </dsp:nvSpPr>
      <dsp:spPr>
        <a:xfrm>
          <a:off x="2829772" y="408710"/>
          <a:ext cx="1008108" cy="94956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Análisis de la demanda de energía</a:t>
          </a:r>
          <a:endParaRPr lang="en-GB" sz="1000" b="0" i="0" kern="1200">
            <a:latin typeface="Open Sans" panose="020B0606030504020204" pitchFamily="34" charset="0"/>
            <a:cs typeface="Open Sans" panose="020B0606030504020204" pitchFamily="34" charset="0"/>
          </a:endParaRPr>
        </a:p>
      </dsp:txBody>
      <dsp:txXfrm>
        <a:off x="2977406" y="547770"/>
        <a:ext cx="712840" cy="671444"/>
      </dsp:txXfrm>
    </dsp:sp>
    <dsp:sp modelId="{F29BA7FE-512A-4E7E-AC6A-FB66FFE050A8}">
      <dsp:nvSpPr>
        <dsp:cNvPr id="0" name=""/>
        <dsp:cNvSpPr/>
      </dsp:nvSpPr>
      <dsp:spPr>
        <a:xfrm>
          <a:off x="2829771" y="1453545"/>
          <a:ext cx="1008108" cy="94956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los recursos energéticos</a:t>
          </a:r>
          <a:endParaRPr lang="en-GB" sz="1000" b="0" i="0" kern="1200" dirty="0">
            <a:latin typeface="Open Sans" panose="020B0606030504020204" pitchFamily="34" charset="0"/>
            <a:cs typeface="Open Sans" panose="020B0606030504020204" pitchFamily="34" charset="0"/>
          </a:endParaRPr>
        </a:p>
      </dsp:txBody>
      <dsp:txXfrm>
        <a:off x="2977405" y="1592605"/>
        <a:ext cx="712840" cy="671444"/>
      </dsp:txXfrm>
    </dsp:sp>
    <dsp:sp modelId="{3A79C04D-59EC-4D7C-AAD3-A899E2A94C6F}">
      <dsp:nvSpPr>
        <dsp:cNvPr id="0" name=""/>
        <dsp:cNvSpPr/>
      </dsp:nvSpPr>
      <dsp:spPr>
        <a:xfrm>
          <a:off x="1924918" y="1975961"/>
          <a:ext cx="1008108" cy="94956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072552" y="2115021"/>
        <a:ext cx="712840" cy="671444"/>
      </dsp:txXfrm>
    </dsp:sp>
    <dsp:sp modelId="{73198BD2-E5AF-4670-9DEE-E3192A937260}">
      <dsp:nvSpPr>
        <dsp:cNvPr id="0" name=""/>
        <dsp:cNvSpPr/>
      </dsp:nvSpPr>
      <dsp:spPr>
        <a:xfrm>
          <a:off x="1020064" y="1453545"/>
          <a:ext cx="1008108" cy="94956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a:t>
          </a:r>
          <a:r>
            <a:rPr lang="en-US" sz="1000" b="0" i="0" kern="1200" dirty="0">
              <a:latin typeface="Open Sans" panose="020B0606030504020204" pitchFamily="34" charset="0"/>
              <a:cs typeface="Open Sans" panose="020B0606030504020204" pitchFamily="34" charset="0"/>
            </a:rPr>
            <a:t>suministro de 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67698" y="1592605"/>
        <a:ext cx="712840" cy="671444"/>
      </dsp:txXfrm>
    </dsp:sp>
    <dsp:sp modelId="{BF3DFF6E-C893-4B64-A602-7BFDB14460F7}">
      <dsp:nvSpPr>
        <dsp:cNvPr id="0" name=""/>
        <dsp:cNvSpPr/>
      </dsp:nvSpPr>
      <dsp:spPr>
        <a:xfrm>
          <a:off x="1020065" y="449021"/>
          <a:ext cx="1008108" cy="94956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67699" y="588081"/>
        <a:ext cx="712840" cy="67144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7864" y="629960"/>
          <a:ext cx="1569375" cy="156937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a:p>
      </dsp:txBody>
      <dsp:txXfrm>
        <a:off x="1787694" y="859790"/>
        <a:ext cx="1109715" cy="1109715"/>
      </dsp:txXfrm>
    </dsp:sp>
    <dsp:sp modelId="{2777AD2B-0C77-4B28-BAFB-7FAB29D148E4}">
      <dsp:nvSpPr>
        <dsp:cNvPr id="0" name=""/>
        <dsp:cNvSpPr/>
      </dsp:nvSpPr>
      <dsp:spPr>
        <a:xfrm>
          <a:off x="1849501" y="-7179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1993912" y="64232"/>
        <a:ext cx="697279" cy="656784"/>
      </dsp:txXfrm>
    </dsp:sp>
    <dsp:sp modelId="{C1110071-BBC4-4269-97E8-F446A354ADC4}">
      <dsp:nvSpPr>
        <dsp:cNvPr id="0" name=""/>
        <dsp:cNvSpPr/>
      </dsp:nvSpPr>
      <dsp:spPr>
        <a:xfrm>
          <a:off x="2734603" y="399787"/>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Análisis de la demanda de energía</a:t>
          </a:r>
          <a:endParaRPr lang="en-GB" sz="1000" b="0" i="0" kern="1200">
            <a:latin typeface="Open Sans" panose="020B0606030504020204" pitchFamily="34" charset="0"/>
            <a:cs typeface="Open Sans" panose="020B0606030504020204" pitchFamily="34" charset="0"/>
          </a:endParaRPr>
        </a:p>
      </dsp:txBody>
      <dsp:txXfrm>
        <a:off x="2879014" y="535812"/>
        <a:ext cx="697279" cy="656784"/>
      </dsp:txXfrm>
    </dsp:sp>
    <dsp:sp modelId="{F29BA7FE-512A-4E7E-AC6A-FB66FFE050A8}">
      <dsp:nvSpPr>
        <dsp:cNvPr id="0" name=""/>
        <dsp:cNvSpPr/>
      </dsp:nvSpPr>
      <dsp:spPr>
        <a:xfrm>
          <a:off x="2734601" y="1421813"/>
          <a:ext cx="986101" cy="928834"/>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los recursos energéticos</a:t>
          </a:r>
          <a:endParaRPr lang="en-GB" sz="1000" b="0" i="0" kern="1200" dirty="0">
            <a:latin typeface="Open Sans" panose="020B0606030504020204" pitchFamily="34" charset="0"/>
            <a:cs typeface="Open Sans" panose="020B0606030504020204" pitchFamily="34" charset="0"/>
          </a:endParaRPr>
        </a:p>
      </dsp:txBody>
      <dsp:txXfrm>
        <a:off x="2879012" y="1557838"/>
        <a:ext cx="697279" cy="656784"/>
      </dsp:txXfrm>
    </dsp:sp>
    <dsp:sp modelId="{3A79C04D-59EC-4D7C-AAD3-A899E2A94C6F}">
      <dsp:nvSpPr>
        <dsp:cNvPr id="0" name=""/>
        <dsp:cNvSpPr/>
      </dsp:nvSpPr>
      <dsp:spPr>
        <a:xfrm>
          <a:off x="1849501" y="1932825"/>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3912" y="2068850"/>
        <a:ext cx="697279" cy="656784"/>
      </dsp:txXfrm>
    </dsp:sp>
    <dsp:sp modelId="{73198BD2-E5AF-4670-9DEE-E3192A937260}">
      <dsp:nvSpPr>
        <dsp:cNvPr id="0" name=""/>
        <dsp:cNvSpPr/>
      </dsp:nvSpPr>
      <dsp:spPr>
        <a:xfrm>
          <a:off x="964402" y="1421813"/>
          <a:ext cx="986101" cy="928834"/>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a:t>
          </a:r>
          <a:r>
            <a:rPr lang="en-US" sz="1000" b="0" i="0" kern="1200" dirty="0">
              <a:latin typeface="Open Sans" panose="020B0606030504020204" pitchFamily="34" charset="0"/>
              <a:cs typeface="Open Sans" panose="020B0606030504020204" pitchFamily="34" charset="0"/>
            </a:rPr>
            <a:t>suministro de 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3" y="1557838"/>
        <a:ext cx="697279" cy="656784"/>
      </dsp:txXfrm>
    </dsp:sp>
    <dsp:sp modelId="{BF3DFF6E-C893-4B64-A602-7BFDB14460F7}">
      <dsp:nvSpPr>
        <dsp:cNvPr id="0" name=""/>
        <dsp:cNvSpPr/>
      </dsp:nvSpPr>
      <dsp:spPr>
        <a:xfrm>
          <a:off x="964403" y="439218"/>
          <a:ext cx="986101" cy="928834"/>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08814" y="575243"/>
        <a:ext cx="697279" cy="656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660510" y="937146"/>
          <a:ext cx="2334645" cy="233464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Análisis</a:t>
          </a:r>
          <a:r>
            <a:rPr lang="en-US" sz="1800" kern="1200" dirty="0"/>
            <a:t> del </a:t>
          </a:r>
          <a:r>
            <a:rPr lang="en-US" sz="1800" kern="1200" dirty="0" err="1"/>
            <a:t>sistema</a:t>
          </a:r>
          <a:r>
            <a:rPr lang="en-US" sz="1800" kern="1200" dirty="0"/>
            <a:t> </a:t>
          </a:r>
          <a:r>
            <a:rPr lang="en-US" sz="1800" kern="1200" dirty="0" err="1"/>
            <a:t>energético</a:t>
          </a:r>
          <a:endParaRPr lang="en-GB" sz="1800" kern="1200" dirty="0"/>
        </a:p>
      </dsp:txBody>
      <dsp:txXfrm>
        <a:off x="2002411" y="1279047"/>
        <a:ext cx="1650843" cy="1650843"/>
      </dsp:txXfrm>
    </dsp:sp>
    <dsp:sp modelId="{2777AD2B-0C77-4B28-BAFB-7FAB29D148E4}">
      <dsp:nvSpPr>
        <dsp:cNvPr id="0" name=""/>
        <dsp:cNvSpPr/>
      </dsp:nvSpPr>
      <dsp:spPr>
        <a:xfrm>
          <a:off x="2094357" y="-106801"/>
          <a:ext cx="1466951" cy="1381760"/>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a:t>
          </a:r>
          <a:r>
            <a:rPr lang="en-US" sz="1000" b="0" i="0" kern="1200" dirty="0">
              <a:solidFill>
                <a:prstClr val="black"/>
              </a:solidFill>
              <a:latin typeface="Open Sans" panose="020B0606030504020204" pitchFamily="34" charset="0"/>
              <a:ea typeface="+mn-ea"/>
              <a:cs typeface="Open Sans" panose="020B0606030504020204" pitchFamily="34" charset="0"/>
            </a:rPr>
            <a:t>crecimiento económico</a:t>
          </a:r>
          <a:endParaRPr lang="en-GB" sz="1000" b="0" i="0" kern="1200" dirty="0">
            <a:latin typeface="Open Sans" panose="020B0606030504020204" pitchFamily="34" charset="0"/>
            <a:cs typeface="Open Sans" panose="020B0606030504020204" pitchFamily="34" charset="0"/>
          </a:endParaRPr>
        </a:p>
      </dsp:txBody>
      <dsp:txXfrm>
        <a:off x="2309187" y="95553"/>
        <a:ext cx="1037291" cy="977052"/>
      </dsp:txXfrm>
    </dsp:sp>
    <dsp:sp modelId="{C1110071-BBC4-4269-97E8-F446A354ADC4}">
      <dsp:nvSpPr>
        <dsp:cNvPr id="0" name=""/>
        <dsp:cNvSpPr/>
      </dsp:nvSpPr>
      <dsp:spPr>
        <a:xfrm>
          <a:off x="3411058" y="594735"/>
          <a:ext cx="1466951" cy="1381760"/>
        </a:xfrm>
        <a:prstGeom prst="ellipse">
          <a:avLst/>
        </a:prstGeom>
        <a:solidFill>
          <a:srgbClr val="B026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energía</a:t>
          </a:r>
          <a:endParaRPr lang="en-GB" sz="1000" b="0" i="0" kern="1200" dirty="0">
            <a:latin typeface="Open Sans" panose="020B0606030504020204" pitchFamily="34" charset="0"/>
            <a:cs typeface="Open Sans" panose="020B0606030504020204" pitchFamily="34" charset="0"/>
          </a:endParaRPr>
        </a:p>
      </dsp:txBody>
      <dsp:txXfrm>
        <a:off x="3625888" y="797089"/>
        <a:ext cx="1037291" cy="977052"/>
      </dsp:txXfrm>
    </dsp:sp>
    <dsp:sp modelId="{F29BA7FE-512A-4E7E-AC6A-FB66FFE050A8}">
      <dsp:nvSpPr>
        <dsp:cNvPr id="0" name=""/>
        <dsp:cNvSpPr/>
      </dsp:nvSpPr>
      <dsp:spPr>
        <a:xfrm>
          <a:off x="3411055" y="2115129"/>
          <a:ext cx="1466951" cy="1381760"/>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3625885" y="2317483"/>
        <a:ext cx="1037291" cy="977052"/>
      </dsp:txXfrm>
    </dsp:sp>
    <dsp:sp modelId="{3A79C04D-59EC-4D7C-AAD3-A899E2A94C6F}">
      <dsp:nvSpPr>
        <dsp:cNvPr id="0" name=""/>
        <dsp:cNvSpPr/>
      </dsp:nvSpPr>
      <dsp:spPr>
        <a:xfrm>
          <a:off x="2094357" y="2875324"/>
          <a:ext cx="1466951" cy="1381760"/>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309187" y="3077678"/>
        <a:ext cx="1037291" cy="977052"/>
      </dsp:txXfrm>
    </dsp:sp>
    <dsp:sp modelId="{73198BD2-E5AF-4670-9DEE-E3192A937260}">
      <dsp:nvSpPr>
        <dsp:cNvPr id="0" name=""/>
        <dsp:cNvSpPr/>
      </dsp:nvSpPr>
      <dsp:spPr>
        <a:xfrm>
          <a:off x="777658" y="2115129"/>
          <a:ext cx="1466951" cy="1381760"/>
        </a:xfrm>
        <a:prstGeom prst="ellipse">
          <a:avLst/>
        </a:prstGeom>
        <a:solidFill>
          <a:srgbClr val="B026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992488" y="2317483"/>
        <a:ext cx="1037291" cy="977052"/>
      </dsp:txXfrm>
    </dsp:sp>
    <dsp:sp modelId="{BF3DFF6E-C893-4B64-A602-7BFDB14460F7}">
      <dsp:nvSpPr>
        <dsp:cNvPr id="0" name=""/>
        <dsp:cNvSpPr/>
      </dsp:nvSpPr>
      <dsp:spPr>
        <a:xfrm>
          <a:off x="777659" y="653393"/>
          <a:ext cx="1466951" cy="1381760"/>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992489" y="855747"/>
        <a:ext cx="1037291" cy="977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42974" y="723377"/>
          <a:ext cx="1802098" cy="1802098"/>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err="1"/>
            <a:t>Análisis</a:t>
          </a:r>
          <a:r>
            <a:rPr lang="en-US" sz="1800" kern="1200" dirty="0"/>
            <a:t> del </a:t>
          </a:r>
          <a:r>
            <a:rPr lang="en-US" sz="1800" kern="1200" dirty="0" err="1"/>
            <a:t>sistema</a:t>
          </a:r>
          <a:r>
            <a:rPr lang="en-US" sz="1800" kern="1200" dirty="0"/>
            <a:t> </a:t>
          </a:r>
          <a:r>
            <a:rPr lang="en-US" sz="1800" kern="1200" dirty="0" err="1"/>
            <a:t>energético</a:t>
          </a:r>
          <a:endParaRPr lang="en-GB" sz="1800" kern="1200" dirty="0"/>
        </a:p>
      </dsp:txBody>
      <dsp:txXfrm>
        <a:off x="1806885" y="987288"/>
        <a:ext cx="1274276" cy="1274276"/>
      </dsp:txXfrm>
    </dsp:sp>
    <dsp:sp modelId="{2777AD2B-0C77-4B28-BAFB-7FAB29D148E4}">
      <dsp:nvSpPr>
        <dsp:cNvPr id="0" name=""/>
        <dsp:cNvSpPr/>
      </dsp:nvSpPr>
      <dsp:spPr>
        <a:xfrm>
          <a:off x="1877858" y="-82439"/>
          <a:ext cx="1132330" cy="106657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a:t>
          </a:r>
          <a:r>
            <a:rPr lang="en-US" sz="1000" b="0" i="0" kern="1200" dirty="0">
              <a:solidFill>
                <a:prstClr val="black"/>
              </a:solidFill>
              <a:latin typeface="Open Sans" panose="020B0606030504020204" pitchFamily="34" charset="0"/>
              <a:ea typeface="+mn-ea"/>
              <a:cs typeface="Open Sans" panose="020B0606030504020204" pitchFamily="34" charset="0"/>
            </a:rPr>
            <a:t>crecimiento económico</a:t>
          </a:r>
          <a:endParaRPr lang="en-GB" sz="1000" b="0" i="0" kern="1200" dirty="0">
            <a:latin typeface="Open Sans" panose="020B0606030504020204" pitchFamily="34" charset="0"/>
            <a:cs typeface="Open Sans" panose="020B0606030504020204" pitchFamily="34" charset="0"/>
          </a:endParaRPr>
        </a:p>
      </dsp:txBody>
      <dsp:txXfrm>
        <a:off x="2043684" y="73757"/>
        <a:ext cx="800678" cy="754180"/>
      </dsp:txXfrm>
    </dsp:sp>
    <dsp:sp modelId="{C1110071-BBC4-4269-97E8-F446A354ADC4}">
      <dsp:nvSpPr>
        <dsp:cNvPr id="0" name=""/>
        <dsp:cNvSpPr/>
      </dsp:nvSpPr>
      <dsp:spPr>
        <a:xfrm>
          <a:off x="2894212" y="459072"/>
          <a:ext cx="1132330" cy="106657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energía</a:t>
          </a:r>
          <a:endParaRPr lang="en-GB" sz="1000" b="0" i="0" kern="1200" dirty="0">
            <a:latin typeface="Open Sans" panose="020B0606030504020204" pitchFamily="34" charset="0"/>
            <a:cs typeface="Open Sans" panose="020B0606030504020204" pitchFamily="34" charset="0"/>
          </a:endParaRPr>
        </a:p>
      </dsp:txBody>
      <dsp:txXfrm>
        <a:off x="3060038" y="615268"/>
        <a:ext cx="800678" cy="754180"/>
      </dsp:txXfrm>
    </dsp:sp>
    <dsp:sp modelId="{F29BA7FE-512A-4E7E-AC6A-FB66FFE050A8}">
      <dsp:nvSpPr>
        <dsp:cNvPr id="0" name=""/>
        <dsp:cNvSpPr/>
      </dsp:nvSpPr>
      <dsp:spPr>
        <a:xfrm>
          <a:off x="2894210" y="1632655"/>
          <a:ext cx="1132330" cy="106657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3060036" y="1788851"/>
        <a:ext cx="800678" cy="754180"/>
      </dsp:txXfrm>
    </dsp:sp>
    <dsp:sp modelId="{3A79C04D-59EC-4D7C-AAD3-A899E2A94C6F}">
      <dsp:nvSpPr>
        <dsp:cNvPr id="0" name=""/>
        <dsp:cNvSpPr/>
      </dsp:nvSpPr>
      <dsp:spPr>
        <a:xfrm>
          <a:off x="1877858" y="2219444"/>
          <a:ext cx="1132330" cy="106657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043684" y="2375640"/>
        <a:ext cx="800678" cy="754180"/>
      </dsp:txXfrm>
    </dsp:sp>
    <dsp:sp modelId="{73198BD2-E5AF-4670-9DEE-E3192A937260}">
      <dsp:nvSpPr>
        <dsp:cNvPr id="0" name=""/>
        <dsp:cNvSpPr/>
      </dsp:nvSpPr>
      <dsp:spPr>
        <a:xfrm>
          <a:off x="861507" y="1632655"/>
          <a:ext cx="1132330" cy="106657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027333" y="1788851"/>
        <a:ext cx="800678" cy="754180"/>
      </dsp:txXfrm>
    </dsp:sp>
    <dsp:sp modelId="{BF3DFF6E-C893-4B64-A602-7BFDB14460F7}">
      <dsp:nvSpPr>
        <dsp:cNvPr id="0" name=""/>
        <dsp:cNvSpPr/>
      </dsp:nvSpPr>
      <dsp:spPr>
        <a:xfrm>
          <a:off x="861507" y="504350"/>
          <a:ext cx="1132330" cy="106657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027333" y="660546"/>
        <a:ext cx="800678" cy="7541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dirty="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a:t>
          </a:r>
          <a:r>
            <a:rPr lang="en-US" sz="1000" b="0" i="0" kern="1200" dirty="0">
              <a:solidFill>
                <a:prstClr val="black"/>
              </a:solidFill>
              <a:latin typeface="Open Sans" panose="020B0606030504020204" pitchFamily="34" charset="0"/>
              <a:ea typeface="+mn-ea"/>
              <a:cs typeface="Open Sans" panose="020B0606030504020204" pitchFamily="34" charset="0"/>
            </a:rPr>
            <a:t>crecimiento económico</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energía</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621730" y="702708"/>
          <a:ext cx="1750605" cy="1750605"/>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Análisis del sistema energético</a:t>
          </a:r>
          <a:endParaRPr lang="en-GB" sz="1800" kern="1200" dirty="0"/>
        </a:p>
      </dsp:txBody>
      <dsp:txXfrm>
        <a:off x="1878100" y="959078"/>
        <a:ext cx="1237865" cy="1237865"/>
      </dsp:txXfrm>
    </dsp:sp>
    <dsp:sp modelId="{2777AD2B-0C77-4B28-BAFB-7FAB29D148E4}">
      <dsp:nvSpPr>
        <dsp:cNvPr id="0" name=""/>
        <dsp:cNvSpPr/>
      </dsp:nvSpPr>
      <dsp:spPr>
        <a:xfrm>
          <a:off x="1947045" y="-80084"/>
          <a:ext cx="1099975" cy="1036096"/>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2108133" y="71649"/>
        <a:ext cx="777799" cy="732630"/>
      </dsp:txXfrm>
    </dsp:sp>
    <dsp:sp modelId="{C1110071-BBC4-4269-97E8-F446A354ADC4}">
      <dsp:nvSpPr>
        <dsp:cNvPr id="0" name=""/>
        <dsp:cNvSpPr/>
      </dsp:nvSpPr>
      <dsp:spPr>
        <a:xfrm>
          <a:off x="2934357" y="445955"/>
          <a:ext cx="1099975" cy="1036096"/>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a:t>
          </a:r>
          <a:r>
            <a:rPr lang="en-US" sz="1000" b="0" i="0" kern="1200" dirty="0">
              <a:latin typeface="Open Sans" panose="020B0606030504020204" pitchFamily="34" charset="0"/>
              <a:cs typeface="Open Sans" panose="020B0606030504020204" pitchFamily="34" charset="0"/>
            </a:rPr>
            <a:t>energía</a:t>
          </a:r>
          <a:endParaRPr lang="en-GB" sz="1000" b="0" i="0" kern="1200" dirty="0">
            <a:latin typeface="Open Sans" panose="020B0606030504020204" pitchFamily="34" charset="0"/>
            <a:cs typeface="Open Sans" panose="020B0606030504020204" pitchFamily="34" charset="0"/>
          </a:endParaRPr>
        </a:p>
      </dsp:txBody>
      <dsp:txXfrm>
        <a:off x="3095445" y="597688"/>
        <a:ext cx="777799" cy="732630"/>
      </dsp:txXfrm>
    </dsp:sp>
    <dsp:sp modelId="{F29BA7FE-512A-4E7E-AC6A-FB66FFE050A8}">
      <dsp:nvSpPr>
        <dsp:cNvPr id="0" name=""/>
        <dsp:cNvSpPr/>
      </dsp:nvSpPr>
      <dsp:spPr>
        <a:xfrm>
          <a:off x="2934355" y="1586004"/>
          <a:ext cx="1099975" cy="1036096"/>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3095443" y="1737737"/>
        <a:ext cx="777799" cy="732630"/>
      </dsp:txXfrm>
    </dsp:sp>
    <dsp:sp modelId="{3A79C04D-59EC-4D7C-AAD3-A899E2A94C6F}">
      <dsp:nvSpPr>
        <dsp:cNvPr id="0" name=""/>
        <dsp:cNvSpPr/>
      </dsp:nvSpPr>
      <dsp:spPr>
        <a:xfrm>
          <a:off x="1947045" y="2156026"/>
          <a:ext cx="1099975" cy="1036096"/>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108133" y="2307759"/>
        <a:ext cx="777799" cy="732630"/>
      </dsp:txXfrm>
    </dsp:sp>
    <dsp:sp modelId="{73198BD2-E5AF-4670-9DEE-E3192A937260}">
      <dsp:nvSpPr>
        <dsp:cNvPr id="0" name=""/>
        <dsp:cNvSpPr/>
      </dsp:nvSpPr>
      <dsp:spPr>
        <a:xfrm>
          <a:off x="959734" y="1586004"/>
          <a:ext cx="1099975" cy="1036096"/>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20822" y="1737737"/>
        <a:ext cx="777799" cy="732630"/>
      </dsp:txXfrm>
    </dsp:sp>
    <dsp:sp modelId="{BF3DFF6E-C893-4B64-A602-7BFDB14460F7}">
      <dsp:nvSpPr>
        <dsp:cNvPr id="0" name=""/>
        <dsp:cNvSpPr/>
      </dsp:nvSpPr>
      <dsp:spPr>
        <a:xfrm>
          <a:off x="959735" y="489939"/>
          <a:ext cx="1099975" cy="1036096"/>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20823" y="641672"/>
        <a:ext cx="777799" cy="7326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a:t>
          </a:r>
          <a:r>
            <a:rPr lang="en-US" sz="1000" b="0" i="0" kern="1200" dirty="0">
              <a:latin typeface="Open Sans" panose="020B0606030504020204" pitchFamily="34" charset="0"/>
              <a:cs typeface="Open Sans" panose="020B0606030504020204" pitchFamily="34" charset="0"/>
            </a:rPr>
            <a:t>energía</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la demanda de </a:t>
          </a:r>
          <a:r>
            <a:rPr lang="en-US" sz="1000" b="0" i="0" kern="1200" dirty="0">
              <a:latin typeface="Open Sans" panose="020B0606030504020204" pitchFamily="34" charset="0"/>
              <a:cs typeface="Open Sans" panose="020B0606030504020204" pitchFamily="34" charset="0"/>
            </a:rPr>
            <a:t>energía</a:t>
          </a:r>
          <a:endParaRPr lang="en-GB" sz="1000" b="0" i="0" kern="1200" dirty="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los recursos energéticos</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Análisis de la demanda de energía</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los recursos </a:t>
          </a:r>
          <a:r>
            <a:rPr lang="en-US" sz="1000" b="0" i="0" kern="1200" dirty="0">
              <a:latin typeface="Open Sans" panose="020B0606030504020204" pitchFamily="34" charset="0"/>
              <a:cs typeface="Open Sans" panose="020B0606030504020204" pitchFamily="34" charset="0"/>
            </a:rPr>
            <a:t>energéticos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7B567-EF61-4518-BB90-07C4B52DBC81}">
      <dsp:nvSpPr>
        <dsp:cNvPr id="0" name=""/>
        <dsp:cNvSpPr/>
      </dsp:nvSpPr>
      <dsp:spPr>
        <a:xfrm>
          <a:off x="1558779" y="629226"/>
          <a:ext cx="1567546" cy="1567546"/>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Análisis del sistema energético</a:t>
          </a:r>
          <a:endParaRPr lang="en-GB" sz="1800" kern="1200"/>
        </a:p>
      </dsp:txBody>
      <dsp:txXfrm>
        <a:off x="1788341" y="858788"/>
        <a:ext cx="1108422" cy="1108422"/>
      </dsp:txXfrm>
    </dsp:sp>
    <dsp:sp modelId="{2777AD2B-0C77-4B28-BAFB-7FAB29D148E4}">
      <dsp:nvSpPr>
        <dsp:cNvPr id="0" name=""/>
        <dsp:cNvSpPr/>
      </dsp:nvSpPr>
      <dsp:spPr>
        <a:xfrm>
          <a:off x="1850076" y="-71709"/>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del crecimiento económico</a:t>
          </a:r>
          <a:endParaRPr lang="en-GB" sz="1000" b="0" i="0" kern="1200" dirty="0">
            <a:latin typeface="Open Sans" panose="020B0606030504020204" pitchFamily="34" charset="0"/>
            <a:cs typeface="Open Sans" panose="020B0606030504020204" pitchFamily="34" charset="0"/>
          </a:endParaRPr>
        </a:p>
      </dsp:txBody>
      <dsp:txXfrm>
        <a:off x="1994319" y="64157"/>
        <a:ext cx="696466" cy="656020"/>
      </dsp:txXfrm>
    </dsp:sp>
    <dsp:sp modelId="{C1110071-BBC4-4269-97E8-F446A354ADC4}">
      <dsp:nvSpPr>
        <dsp:cNvPr id="0" name=""/>
        <dsp:cNvSpPr/>
      </dsp:nvSpPr>
      <dsp:spPr>
        <a:xfrm>
          <a:off x="2734146" y="399322"/>
          <a:ext cx="984952" cy="927752"/>
        </a:xfrm>
        <a:prstGeom prst="ellipse">
          <a:avLst/>
        </a:prstGeom>
        <a:gradFill rotWithShape="0">
          <a:gsLst>
            <a:gs pos="0">
              <a:schemeClr val="lt1">
                <a:alpha val="50000"/>
                <a:hueOff val="0"/>
                <a:satOff val="0"/>
                <a:lumOff val="0"/>
                <a:alphaOff val="0"/>
                <a:lumMod val="110000"/>
                <a:satMod val="105000"/>
                <a:tint val="67000"/>
              </a:schemeClr>
            </a:gs>
            <a:gs pos="50000">
              <a:schemeClr val="lt1">
                <a:alpha val="50000"/>
                <a:hueOff val="0"/>
                <a:satOff val="0"/>
                <a:lumOff val="0"/>
                <a:alphaOff val="0"/>
                <a:lumMod val="105000"/>
                <a:satMod val="103000"/>
                <a:tint val="73000"/>
              </a:schemeClr>
            </a:gs>
            <a:gs pos="100000">
              <a:schemeClr val="l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a:latin typeface="Open Sans" panose="020B0606030504020204" pitchFamily="34" charset="0"/>
              <a:cs typeface="Open Sans" panose="020B0606030504020204" pitchFamily="34" charset="0"/>
            </a:rPr>
            <a:t>Análisis de la demanda de energía</a:t>
          </a:r>
          <a:endParaRPr lang="en-GB" sz="1000" b="0" i="0" kern="1200">
            <a:latin typeface="Open Sans" panose="020B0606030504020204" pitchFamily="34" charset="0"/>
            <a:cs typeface="Open Sans" panose="020B0606030504020204" pitchFamily="34" charset="0"/>
          </a:endParaRPr>
        </a:p>
      </dsp:txBody>
      <dsp:txXfrm>
        <a:off x="2878389" y="535188"/>
        <a:ext cx="696466" cy="656020"/>
      </dsp:txXfrm>
    </dsp:sp>
    <dsp:sp modelId="{F29BA7FE-512A-4E7E-AC6A-FB66FFE050A8}">
      <dsp:nvSpPr>
        <dsp:cNvPr id="0" name=""/>
        <dsp:cNvSpPr/>
      </dsp:nvSpPr>
      <dsp:spPr>
        <a:xfrm>
          <a:off x="2734144" y="1420157"/>
          <a:ext cx="984952" cy="927752"/>
        </a:xfrm>
        <a:prstGeom prst="ellipse">
          <a:avLst/>
        </a:prstGeom>
        <a:solidFill>
          <a:srgbClr val="AF2533"/>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Open Sans" panose="020B0606030504020204" pitchFamily="34" charset="0"/>
              <a:cs typeface="Open Sans" panose="020B0606030504020204" pitchFamily="34" charset="0"/>
            </a:rPr>
            <a:t>Análisis de </a:t>
          </a:r>
          <a:r>
            <a:rPr lang="en-US" sz="1000" b="0" i="0" kern="1200" dirty="0">
              <a:solidFill>
                <a:prstClr val="black"/>
              </a:solidFill>
              <a:latin typeface="Open Sans" panose="020B0606030504020204" pitchFamily="34" charset="0"/>
              <a:ea typeface="+mn-ea"/>
              <a:cs typeface="Open Sans" panose="020B0606030504020204" pitchFamily="34" charset="0"/>
            </a:rPr>
            <a:t>los recursos </a:t>
          </a:r>
          <a:r>
            <a:rPr lang="en-US" sz="1000" b="0" i="0" kern="1200" dirty="0">
              <a:latin typeface="Open Sans" panose="020B0606030504020204" pitchFamily="34" charset="0"/>
              <a:cs typeface="Open Sans" panose="020B0606030504020204" pitchFamily="34" charset="0"/>
            </a:rPr>
            <a:t>energéticos</a:t>
          </a:r>
          <a:endParaRPr lang="en-GB" sz="1000" b="0" i="0" kern="1200" dirty="0">
            <a:latin typeface="Open Sans" panose="020B0606030504020204" pitchFamily="34" charset="0"/>
            <a:cs typeface="Open Sans" panose="020B0606030504020204" pitchFamily="34" charset="0"/>
          </a:endParaRPr>
        </a:p>
      </dsp:txBody>
      <dsp:txXfrm>
        <a:off x="2878387" y="1556023"/>
        <a:ext cx="696466" cy="656020"/>
      </dsp:txXfrm>
    </dsp:sp>
    <dsp:sp modelId="{3A79C04D-59EC-4D7C-AAD3-A899E2A94C6F}">
      <dsp:nvSpPr>
        <dsp:cNvPr id="0" name=""/>
        <dsp:cNvSpPr/>
      </dsp:nvSpPr>
      <dsp:spPr>
        <a:xfrm>
          <a:off x="1850076" y="1930573"/>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7112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tecnología energética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994319" y="2066439"/>
        <a:ext cx="696466" cy="656020"/>
      </dsp:txXfrm>
    </dsp:sp>
    <dsp:sp modelId="{73198BD2-E5AF-4670-9DEE-E3192A937260}">
      <dsp:nvSpPr>
        <dsp:cNvPr id="0" name=""/>
        <dsp:cNvSpPr/>
      </dsp:nvSpPr>
      <dsp:spPr>
        <a:xfrm>
          <a:off x="966007" y="1420157"/>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la estrategia de suministro de </a:t>
          </a:r>
          <a:r>
            <a:rPr lang="en-US" sz="1000" b="0" i="0" kern="1200" dirty="0">
              <a:latin typeface="Open Sans" panose="020B0606030504020204" pitchFamily="34" charset="0"/>
              <a:cs typeface="Open Sans" panose="020B0606030504020204" pitchFamily="34" charset="0"/>
            </a:rPr>
            <a:t>energía</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0" y="1556023"/>
        <a:ext cx="696466" cy="656020"/>
      </dsp:txXfrm>
    </dsp:sp>
    <dsp:sp modelId="{BF3DFF6E-C893-4B64-A602-7BFDB14460F7}">
      <dsp:nvSpPr>
        <dsp:cNvPr id="0" name=""/>
        <dsp:cNvSpPr/>
      </dsp:nvSpPr>
      <dsp:spPr>
        <a:xfrm>
          <a:off x="966008" y="438706"/>
          <a:ext cx="984952" cy="927752"/>
        </a:xfrm>
        <a:prstGeom prst="ellipse">
          <a:avLst/>
        </a:prstGeom>
        <a:gradFill rotWithShape="0">
          <a:gsLst>
            <a:gs pos="0">
              <a:prstClr val="white">
                <a:alpha val="50000"/>
                <a:hueOff val="0"/>
                <a:satOff val="0"/>
                <a:lumOff val="0"/>
                <a:alphaOff val="0"/>
                <a:lumMod val="110000"/>
                <a:satMod val="105000"/>
                <a:tint val="67000"/>
              </a:prstClr>
            </a:gs>
            <a:gs pos="50000">
              <a:prstClr val="white">
                <a:alpha val="50000"/>
                <a:hueOff val="0"/>
                <a:satOff val="0"/>
                <a:lumOff val="0"/>
                <a:alphaOff val="0"/>
                <a:lumMod val="105000"/>
                <a:satMod val="103000"/>
                <a:tint val="73000"/>
              </a:prstClr>
            </a:gs>
            <a:gs pos="100000">
              <a:prstClr val="white">
                <a:alpha val="50000"/>
                <a:hueOff val="0"/>
                <a:satOff val="0"/>
                <a:lumOff val="0"/>
                <a:alphaOff val="0"/>
                <a:lumMod val="105000"/>
                <a:satMod val="109000"/>
                <a:tint val="81000"/>
              </a:prst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44500">
            <a:lnSpc>
              <a:spcPct val="90000"/>
            </a:lnSpc>
            <a:spcBef>
              <a:spcPct val="0"/>
            </a:spcBef>
            <a:spcAft>
              <a:spcPct val="35000"/>
            </a:spcAft>
            <a:buNone/>
          </a:pPr>
          <a:r>
            <a:rPr lang="en-US" sz="1000" b="0" i="0" kern="1200" dirty="0">
              <a:solidFill>
                <a:prstClr val="black"/>
              </a:solidFill>
              <a:latin typeface="Open Sans" panose="020B0606030504020204" pitchFamily="34" charset="0"/>
              <a:ea typeface="+mn-ea"/>
              <a:cs typeface="Open Sans" panose="020B0606030504020204" pitchFamily="34" charset="0"/>
            </a:rPr>
            <a:t>Análisis de impacto". </a:t>
          </a:r>
          <a:endParaRPr lang="en-GB" sz="1000" b="0" i="0" kern="1200" dirty="0">
            <a:solidFill>
              <a:prstClr val="black"/>
            </a:solidFill>
            <a:latin typeface="Open Sans" panose="020B0606030504020204" pitchFamily="34" charset="0"/>
            <a:ea typeface="+mn-ea"/>
            <a:cs typeface="Open Sans" panose="020B0606030504020204" pitchFamily="34" charset="0"/>
          </a:endParaRPr>
        </a:p>
      </dsp:txBody>
      <dsp:txXfrm>
        <a:off x="1110251" y="574572"/>
        <a:ext cx="696466" cy="65602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55905-F541-4F94-8841-7C2C6786D1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3" name="Date Placeholder 2">
            <a:extLst>
              <a:ext uri="{FF2B5EF4-FFF2-40B4-BE49-F238E27FC236}">
                <a16:creationId xmlns:a16="http://schemas.microsoft.com/office/drawing/2014/main" id="{E1FFB805-3238-4E1C-9316-3097958C1B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7F79426F-CB08-44B1-9C18-F07F3E038B1B}" type="datetimeFigureOut">
              <a:rPr lang="en-US"/>
              <a:t>11/8/22</a:t>
            </a:fld>
            <a:endParaRPr lang="en-US"/>
          </a:p>
        </p:txBody>
      </p:sp>
      <p:sp>
        <p:nvSpPr>
          <p:cNvPr id="4" name="Slide Image Placeholder 3">
            <a:extLst>
              <a:ext uri="{FF2B5EF4-FFF2-40B4-BE49-F238E27FC236}">
                <a16:creationId xmlns:a16="http://schemas.microsoft.com/office/drawing/2014/main" id="{CE9C8740-9C33-4360-B1B2-AD8E9C389B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57FCFA3-1512-407A-8713-A78BC5AEE62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Haga clic para editar los estilos de texto maestro</a:t>
            </a:r>
          </a:p>
          <a:p>
            <a:pPr lvl="1"/>
            <a:r>
              <a:rPr lang="en-GB" noProof="0"/>
              <a:t>Segundo nivel</a:t>
            </a:r>
          </a:p>
          <a:p>
            <a:pPr lvl="2"/>
            <a:r>
              <a:rPr lang="en-GB" noProof="0"/>
              <a:t>Tercer nivel</a:t>
            </a:r>
          </a:p>
          <a:p>
            <a:pPr lvl="3"/>
            <a:r>
              <a:rPr lang="en-GB" noProof="0"/>
              <a:t>Cuarto nivel</a:t>
            </a:r>
          </a:p>
          <a:p>
            <a:pPr lvl="4"/>
            <a:r>
              <a:rPr lang="en-GB" noProof="0"/>
              <a:t>Quinto nivel</a:t>
            </a:r>
            <a:endParaRPr lang="en-US" noProof="0"/>
          </a:p>
        </p:txBody>
      </p:sp>
      <p:sp>
        <p:nvSpPr>
          <p:cNvPr id="6" name="Footer Placeholder 5">
            <a:extLst>
              <a:ext uri="{FF2B5EF4-FFF2-40B4-BE49-F238E27FC236}">
                <a16:creationId xmlns:a16="http://schemas.microsoft.com/office/drawing/2014/main" id="{1AAA9953-0E07-41FD-8EAF-2A2D6DA2157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b="0" i="0" dirty="0">
                <a:latin typeface="Open Sans" panose="020B0606030504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3BA1074-B448-4BA0-BAD3-16EC51E71DF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Open Sans" panose="020B0606030504020204" pitchFamily="34" charset="0"/>
              </a:defRPr>
            </a:lvl1pPr>
          </a:lstStyle>
          <a:p>
            <a:pPr>
              <a:defRPr/>
            </a:pPr>
            <a:fld id="{D9B1C64B-2C89-4D73-B67D-9057020DA13B}"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0875AB3-D05F-4F87-B8FF-D8561620A8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5FA269CB-2CF9-4022-A24B-CE2C41B00A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Clase 2, visión general de la planificación energética y del análisis del sistema energético.</a:t>
            </a:r>
          </a:p>
        </p:txBody>
      </p:sp>
      <p:sp>
        <p:nvSpPr>
          <p:cNvPr id="16387" name="Slide Number Placeholder 3">
            <a:extLst>
              <a:ext uri="{FF2B5EF4-FFF2-40B4-BE49-F238E27FC236}">
                <a16:creationId xmlns:a16="http://schemas.microsoft.com/office/drawing/2014/main" id="{A940634B-574F-4981-8414-FC594C9295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718B384-6E8E-4BBF-BBA2-219E1ED2C1C0}" type="slidenum">
              <a:rPr lang="en-US" altLang="en-US">
                <a:latin typeface="Open Sans"/>
              </a:rPr>
              <a:t>1</a:t>
            </a:fld>
            <a:endParaRPr lang="en-US" altLang="en-US">
              <a:latin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401;gb649170e4b_0_179:notes">
            <a:extLst>
              <a:ext uri="{FF2B5EF4-FFF2-40B4-BE49-F238E27FC236}">
                <a16:creationId xmlns:a16="http://schemas.microsoft.com/office/drawing/2014/main" id="{BF4C5680-4B6A-4BC6-979D-7CACB1F5B8EE}"/>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02" name="Google Shape;402;gb649170e4b_0_179:notes">
            <a:extLst>
              <a:ext uri="{FF2B5EF4-FFF2-40B4-BE49-F238E27FC236}">
                <a16:creationId xmlns:a16="http://schemas.microsoft.com/office/drawing/2014/main" id="{49D100F5-614C-4C3C-81BB-C289E1DAB10D}"/>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US" dirty="0">
                <a:latin typeface="Open Sans"/>
              </a:rPr>
              <a:t>Este paso se centra en traducir el crecimiento económico en proyecciones de demanda energética. </a:t>
            </a:r>
          </a:p>
          <a:p>
            <a:pPr>
              <a:defRPr/>
            </a:pPr>
            <a:r>
              <a:rPr lang="en-US" dirty="0">
                <a:latin typeface="Open Sans"/>
              </a:rPr>
              <a:t>Existen dos enfoques principales para construir escenarios de demanda energética. </a:t>
            </a:r>
          </a:p>
          <a:p>
            <a:pPr>
              <a:defRPr/>
            </a:pPr>
            <a:r>
              <a:rPr lang="en-US" dirty="0">
                <a:latin typeface="Open Sans"/>
              </a:rPr>
              <a:t>El enfoque más común es proyectar la demanda de diferentes tipos de energía, por ejemplo, electricidad, combustibles fósiles y combustibles para motores.</a:t>
            </a:r>
          </a:p>
          <a:p>
            <a:pPr>
              <a:defRPr/>
            </a:pPr>
            <a:r>
              <a:rPr lang="en-US" dirty="0">
                <a:latin typeface="Open Sans"/>
              </a:rPr>
              <a:t>El segundo enfoque consiste en identificar la demanda de los distintos sectores, por ejemplo, la industria, la agricultura, los hogares, el comercio y el transporte. El análisis de la demanda energética se centra en las actividades de los distintos sectores.</a:t>
            </a:r>
          </a:p>
          <a:p>
            <a:pPr>
              <a:spcBef>
                <a:spcPts val="0"/>
              </a:spcBef>
              <a:spcAft>
                <a:spcPts val="0"/>
              </a:spcAft>
              <a:defRPr/>
            </a:pPr>
            <a:r>
              <a:rPr lang="en-US" dirty="0">
                <a:latin typeface="Open Sans"/>
              </a:rPr>
              <a:t>Dependiendo de las necesidades del análisis, la demanda de energía puede proyectarse a escalas de tiempo anuales, estacionales o incluso horarias. Cuanto menor sea la granularidad, mayores serán las necesidades de datos y la incertidumbre. Sin embargo, considerar únicamente la media anual sin analizar los picos estacionales y diarios puede llevar a una subestimación de las necesidades de infraestructura y suministro energético. La demanda de energía puede variar estacionalmente debido al clima que provoca la demanda de calefacción o refrigeración, o debido a la estacionalidad del turismo y la agricultura, por ejemplo. Las variaciones diarias pueden estar causadas por los patrones de trabajo, con picos a mitad y final del día, por el aumento de las necesidades de luz y calefacción por la noche, y por los procesos industriales con necesidades variables a lo largo del tiempo. La demanda suele ser mayor por la tarde y menor por la noche, pero esto varía a nivel nacional y regional.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355;gb649170e4b_0_155:notes">
            <a:extLst>
              <a:ext uri="{FF2B5EF4-FFF2-40B4-BE49-F238E27FC236}">
                <a16:creationId xmlns:a16="http://schemas.microsoft.com/office/drawing/2014/main" id="{143D819F-B459-44B7-8469-B61E6392A858}"/>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3010" name="Google Shape;356;gb649170e4b_0_155:notes">
            <a:extLst>
              <a:ext uri="{FF2B5EF4-FFF2-40B4-BE49-F238E27FC236}">
                <a16:creationId xmlns:a16="http://schemas.microsoft.com/office/drawing/2014/main" id="{D8F8D270-1D4D-49F6-AA25-25212423CE1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El análisis de la demanda energética traduce los escenarios de crecimiento económico y demográfico en proyecciones de crecimiento de la demanda energética.</a:t>
            </a:r>
            <a:endParaRPr lang="en-US" dirty="0">
              <a:latin typeface="Open Sans"/>
            </a:endParaRPr>
          </a:p>
          <a:p>
            <a:r>
              <a:rPr lang="en-GB" dirty="0">
                <a:latin typeface="Open Sans"/>
              </a:rPr>
              <a:t>Por ejemplo, el crecimiento de la P.D.G. implica el desarrollo industrial y, por tanto, el aumento de la demanda de energía industrial.</a:t>
            </a:r>
          </a:p>
          <a:p>
            <a:r>
              <a:rPr lang="en-GB" dirty="0">
                <a:latin typeface="Open Sans"/>
              </a:rPr>
              <a:t>Y el crecimiento de la población implica un aumento de las necesidades de energía en los hogares. </a:t>
            </a:r>
          </a:p>
          <a:p>
            <a:r>
              <a:rPr lang="en-GB" dirty="0">
                <a:latin typeface="Open Sans"/>
              </a:rPr>
              <a:t>La demanda industrial y la de los hogares presentan patrones muy diferentes.</a:t>
            </a:r>
          </a:p>
          <a:p>
            <a:pPr>
              <a:spcBef>
                <a:spcPct val="0"/>
              </a:spcBef>
            </a:pPr>
            <a:r>
              <a:rPr lang="en-GB" dirty="0">
                <a:latin typeface="Open Sans"/>
              </a:rPr>
              <a:t>Las distintas organizaciones basan sus previsiones en diferentes supuestos, por ejemplo, la disponibilidad y el coste de los suministros de petróleo y gas, la velocidad de despliegue de las nuevas tecnologías, el ritmo del cambio estructural en los países en desarrollo y el impacto de las políticas energéticas y medioambientales.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355;gb649170e4b_0_155:notes">
            <a:extLst>
              <a:ext uri="{FF2B5EF4-FFF2-40B4-BE49-F238E27FC236}">
                <a16:creationId xmlns:a16="http://schemas.microsoft.com/office/drawing/2014/main" id="{06D10315-28CE-4D6D-8200-78FF490261E5}"/>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6" name="Google Shape;356;gb649170e4b_0_155:notes">
            <a:extLst>
              <a:ext uri="{FF2B5EF4-FFF2-40B4-BE49-F238E27FC236}">
                <a16:creationId xmlns:a16="http://schemas.microsoft.com/office/drawing/2014/main" id="{540F5E42-5610-46DF-97B9-DD45CA7C085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La demanda de energía es una demanda derivada; no es una demanda de energía directamente, sino una demanda de servicios y bienes que finalmente deseamos. Los consumidores no están interesados principalmente en la energía (o motivados para ahorrarla)</a:t>
            </a:r>
            <a:endParaRPr lang="en-US" dirty="0">
              <a:latin typeface="Open Sans"/>
            </a:endParaRPr>
          </a:p>
          <a:p>
            <a:pPr>
              <a:defRPr/>
            </a:pPr>
            <a:r>
              <a:rPr lang="en-GB" dirty="0">
                <a:latin typeface="Open Sans"/>
              </a:rPr>
              <a:t>Por lo tanto, el análisis de la demanda energética debe ser primero un análisis de la demanda de bienes y servicios. Sólo en un segundo paso, el análisis de la demanda energética trata de traducir esas demandas primarias en la cantidad mínima de energía necesaria para satisfacerlas. </a:t>
            </a:r>
          </a:p>
          <a:p>
            <a:pPr marL="285750" indent="-285750">
              <a:buFont typeface="Arial"/>
              <a:buChar char="•"/>
              <a:defRPr/>
            </a:pPr>
            <a:r>
              <a:rPr lang="en-US" dirty="0">
                <a:latin typeface="Open Sans"/>
              </a:rPr>
              <a:t>Dada la demanda industrial y doméstica de servicios (calor, vapor, luz, movimiento de turbinas)</a:t>
            </a:r>
            <a:endParaRPr lang="en-GB" dirty="0">
              <a:latin typeface="Open Sans"/>
            </a:endParaRPr>
          </a:p>
          <a:p>
            <a:pPr marL="285750" indent="-285750">
              <a:buFont typeface="Arial"/>
              <a:buChar char="•"/>
              <a:defRPr/>
            </a:pPr>
            <a:r>
              <a:rPr lang="en-US" dirty="0">
                <a:latin typeface="Open Sans"/>
              </a:rPr>
              <a:t>Las políticas energéticas tratan de proporcionar servicios energéticos de forma fiable y económica teniendo en cuenta las limitaciones sociales, medioambientales, tecnológicas y de infraestructura</a:t>
            </a:r>
            <a:endParaRPr lang="en-GB" dirty="0">
              <a:latin typeface="Open Sans"/>
            </a:endParaRPr>
          </a:p>
          <a:p>
            <a:pPr marL="285750" indent="-285750">
              <a:buFont typeface="Arial"/>
              <a:buChar char="•"/>
              <a:defRPr/>
            </a:pPr>
            <a:r>
              <a:rPr lang="en-US" dirty="0">
                <a:latin typeface="Open Sans"/>
              </a:rPr>
              <a:t>El aumento de la productividad energética reduce la necesidad de recursos por unidad de servicio en términos de capital, emisiones, </a:t>
            </a:r>
            <a:r>
              <a:rPr lang="en-US" dirty="0" err="1">
                <a:latin typeface="Open Sans"/>
              </a:rPr>
              <a:t>mano de obra </a:t>
            </a:r>
            <a:r>
              <a:rPr lang="en-US" dirty="0">
                <a:latin typeface="Open Sans"/>
              </a:rPr>
              <a:t>y recursos sin disminuir la calidad del servicio requerido</a:t>
            </a:r>
            <a:endParaRPr lang="en-GB" dirty="0">
              <a:latin typeface="Open Sans"/>
            </a:endParaRPr>
          </a:p>
          <a:p>
            <a:pPr marL="285750" indent="-285750">
              <a:buFont typeface="Arial"/>
              <a:buChar char="•"/>
              <a:defRPr/>
            </a:pPr>
            <a:r>
              <a:rPr lang="en-GB" dirty="0">
                <a:latin typeface="Open Sans"/>
              </a:rPr>
              <a:t>Las tendencias en la demanda de servicios y las tendencias en el desarrollo tecnológico pueden compensarse mutuamente: los coches se han vuelto más eficientes, pero el número de coches vendidos, el peso medio de los nuevos vehículos y el número de kilómetros recorridos han aumentado, lo que conlleva una mayor demanda de energía para el transporte en coche.</a:t>
            </a:r>
          </a:p>
          <a:p>
            <a:pPr>
              <a:spcBef>
                <a:spcPts val="0"/>
              </a:spcBef>
              <a:spcAft>
                <a:spcPts val="0"/>
              </a:spcAft>
              <a:defRPr/>
            </a:pPr>
            <a:endParaRPr lang="en-GB" sz="1100" dirty="0">
              <a:solidFill>
                <a:srgbClr val="000000"/>
              </a:solidFill>
              <a:latin typeface="Open Sans"/>
              <a:ea typeface="Open Sans" panose="020B0606030504020204" pitchFamily="34" charset="0"/>
              <a:cs typeface="Open Sans" panose="020B0606030504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328;gb649170e4b_0_97:notes">
            <a:extLst>
              <a:ext uri="{FF2B5EF4-FFF2-40B4-BE49-F238E27FC236}">
                <a16:creationId xmlns:a16="http://schemas.microsoft.com/office/drawing/2014/main" id="{4E520E79-D125-4D12-98B1-717B28396FF2}"/>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3730" name="Google Shape;329;gb649170e4b_0_97:notes">
            <a:extLst>
              <a:ext uri="{FF2B5EF4-FFF2-40B4-BE49-F238E27FC236}">
                <a16:creationId xmlns:a16="http://schemas.microsoft.com/office/drawing/2014/main" id="{A755ABBE-F34F-459A-8DC7-F5BF3C060EB9}"/>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latin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355;gb649170e4b_0_155:notes">
            <a:extLst>
              <a:ext uri="{FF2B5EF4-FFF2-40B4-BE49-F238E27FC236}">
                <a16:creationId xmlns:a16="http://schemas.microsoft.com/office/drawing/2014/main" id="{5A7105EE-93E3-449C-B458-11A0208998C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7106" name="Google Shape;356;gb649170e4b_0_155:notes">
            <a:extLst>
              <a:ext uri="{FF2B5EF4-FFF2-40B4-BE49-F238E27FC236}">
                <a16:creationId xmlns:a16="http://schemas.microsoft.com/office/drawing/2014/main" id="{64F61320-888E-433A-A270-69217F7232C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 la tercera minilección veremos con más detalle los pasos del análisis de los recursos energéticos y del análisis tecnológico.</a:t>
            </a:r>
            <a:endParaRPr lang="en-US" dirty="0">
              <a:latin typeface="Open Sans"/>
            </a:endParaRPr>
          </a:p>
          <a:p>
            <a:r>
              <a:rPr lang="en-GB" dirty="0">
                <a:latin typeface="Open Sans"/>
              </a:rPr>
              <a:t>Este paso implica una evaluación de los recursos energéticos disponibles.  Hay que tener en cuenta lo siguiente:</a:t>
            </a:r>
            <a:endParaRPr lang="en-US" dirty="0">
              <a:latin typeface="Open Sans"/>
            </a:endParaRPr>
          </a:p>
          <a:p>
            <a:pPr marL="285750" indent="-285750">
              <a:buFont typeface="Arial"/>
              <a:buChar char="•"/>
            </a:pPr>
            <a:r>
              <a:rPr lang="en-GB" dirty="0">
                <a:latin typeface="Open Sans"/>
              </a:rPr>
              <a:t>Los combustibles fósiles, como el carbón, el petróleo y el gas natural, seguirán suministrando más del 80% de la energía mundial en 2020, según la referencia 1. </a:t>
            </a:r>
          </a:p>
          <a:p>
            <a:pPr marL="285750" indent="-285750">
              <a:buFont typeface="Arial"/>
              <a:buChar char="•"/>
            </a:pPr>
            <a:r>
              <a:rPr lang="en-GB" dirty="0">
                <a:latin typeface="Open Sans"/>
              </a:rPr>
              <a:t>Los recursos renovables, como la energía solar, la eólica, la biomasa y la hidráulica, representaban el 11% de la energía mundial en 2020, la mayor parte de la cual era hidroeléctrica.</a:t>
            </a:r>
          </a:p>
          <a:p>
            <a:pPr marL="285750" indent="-285750">
              <a:buFont typeface="Arial"/>
              <a:buChar char="•"/>
            </a:pPr>
            <a:r>
              <a:rPr lang="en-GB" dirty="0">
                <a:latin typeface="Open Sans"/>
              </a:rPr>
              <a:t>La fisión nuclear, que utiliza uranio y torio, representa el 4% de la energía mundial en 2020. Estos recursos son agotables; sin embargo, tecnologías como el enriquecimiento del uranio pueden aumentar la parte de los recursos existentes que puede utilizarse. A partir de 2050 podría haber reactores de fusión nuclear que utilizarían deuterio, que puede destilarse del agua y, por tanto, sería un recurso ampliamente disponible. </a:t>
            </a:r>
          </a:p>
          <a:p>
            <a:pPr marL="285750" indent="-285750">
              <a:buFont typeface="Arial"/>
              <a:buChar char="•"/>
            </a:pPr>
            <a:r>
              <a:rPr lang="en-GB" dirty="0">
                <a:latin typeface="Open Sans"/>
              </a:rPr>
              <a:t>Además de los recursos nacionales, hay que tener en cuenta los recursos energéticos disponibles a través de las importaciones o las interconexiones con los países vecinos. Esto es especialmente cierto en el caso de los recursos localizados, como el petróleo y el gas, que sólo se encuentran fácilmente en determinadas regiones del mundo. Los recursos energéticos renovables, como la energía solar, la hidráulica y la eólica, están más ampliamente distribuidos, aunque existen variaciones en el tiempo y el espacio. Además, el uso de la energía hidráulica es más económico en lugares con suficiente caudal de agua, mínima perturbación de la población y los ecosistemas locales y la presencia de formaciones geológicas que permitan la construcción de una presa.  </a:t>
            </a:r>
          </a:p>
          <a:p>
            <a:r>
              <a:rPr lang="en-GB" dirty="0">
                <a:latin typeface="Open Sans"/>
              </a:rPr>
              <a:t>El análisis de los recursos energéticos es clave en un contexto de creciente demanda de consumo de energía y objetivos de emisiones.</a:t>
            </a:r>
          </a:p>
          <a:p>
            <a:br>
              <a:rPr lang="en-US" dirty="0"/>
            </a:br>
            <a:br>
              <a:rPr lang="en-US" dirty="0"/>
            </a:br>
            <a:endParaRPr lang="en-US" dirty="0"/>
          </a:p>
          <a:p>
            <a:endParaRPr lang="en-GB" dirty="0"/>
          </a:p>
          <a:p>
            <a:pPr>
              <a:spcBef>
                <a:spcPct val="0"/>
              </a:spcBef>
            </a:pPr>
            <a:endParaRPr lang="en-GB" altLang="en-US" sz="1100" dirty="0">
              <a:latin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355;gb649170e4b_0_155:notes">
            <a:extLst>
              <a:ext uri="{FF2B5EF4-FFF2-40B4-BE49-F238E27FC236}">
                <a16:creationId xmlns:a16="http://schemas.microsoft.com/office/drawing/2014/main" id="{2838BE3C-6A0C-4C9D-B608-7F6635DE360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49154" name="Google Shape;356;gb649170e4b_0_155:notes">
            <a:extLst>
              <a:ext uri="{FF2B5EF4-FFF2-40B4-BE49-F238E27FC236}">
                <a16:creationId xmlns:a16="http://schemas.microsoft.com/office/drawing/2014/main" id="{18389409-EC8F-405E-B295-A6D3839A014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Para evaluar la situación de los recursos energéticos en un contexto específico, es necesario responder a estas preguntas: </a:t>
            </a:r>
            <a:endParaRPr lang="en-US" dirty="0">
              <a:latin typeface="Open Sans"/>
            </a:endParaRPr>
          </a:p>
          <a:p>
            <a:pPr marL="171450" indent="-171450">
              <a:buFont typeface="Arial"/>
              <a:buChar char="•"/>
            </a:pPr>
            <a:r>
              <a:rPr lang="en-GB" dirty="0">
                <a:latin typeface="Open Sans"/>
              </a:rPr>
              <a:t>¿Cuántos recursos energéticos hay en el país? El planificador energético debe considerar en primer lugar los recursos renovables, por ejemplo la disponibilidad de recursos solares y eólicos. Otros recursos renovables, como la biomasa, deben evaluarse, no sólo en términos de existencias, sino también en términos de flujos. Esto significa que la tasa de extracción no debe superar la tasa de renovación del recurso, para que su uso sea sostenible en el tiempo. Por último, hay que controlar las existencias de recursos agotables, como los minerales y los combustibles fósiles.</a:t>
            </a:r>
          </a:p>
          <a:p>
            <a:pPr marL="171450" indent="-171450">
              <a:buFont typeface="Arial"/>
              <a:buChar char="•"/>
            </a:pPr>
            <a:r>
              <a:rPr lang="en-GB" dirty="0">
                <a:latin typeface="Open Sans"/>
              </a:rPr>
              <a:t>¿Qué recursos energéticos son económicamente recuperables? Por ejemplo, puede haber reservas de petróleo que sean demasiado caras de recuperar dados los precios actuales del petróleo, sobre todo si se tienen en cuenta los costes climáticos, sociales y medioambientales que conlleva la emisión de gases de efecto invernadero a la atmósfera. Del mismo modo, puede haber ríos pero sin una ubicación potencial donde se pueda construir una presa dada la hidrología, las estructuras geológicas, la distribución de la población y las limitaciones medioambientales. </a:t>
            </a:r>
          </a:p>
          <a:p>
            <a:pPr marL="171450" indent="-171450">
              <a:buFont typeface="Arial"/>
              <a:buChar char="•"/>
            </a:pPr>
            <a:r>
              <a:rPr lang="en-GB" dirty="0"/>
              <a:t>¿Es posible importar recursos energéticos?</a:t>
            </a:r>
            <a:endParaRPr lang="en-GB" dirty="0">
              <a:latin typeface="Open Sans" panose="020B0606030504020204" pitchFamily="34" charset="0"/>
            </a:endParaRPr>
          </a:p>
          <a:p>
            <a:pPr marL="171450" indent="-171450">
              <a:buFont typeface="Arial"/>
              <a:buChar char="•"/>
            </a:pPr>
            <a:r>
              <a:rPr lang="en-US" dirty="0">
                <a:latin typeface="Open Sans"/>
              </a:rPr>
              <a:t>Hay que tener en cuenta tanto los recursos nacionales como los importados.</a:t>
            </a:r>
            <a:endParaRPr lang="en-GB" dirty="0">
              <a:latin typeface="Open Sans"/>
            </a:endParaRPr>
          </a:p>
          <a:p>
            <a:pPr>
              <a:spcBef>
                <a:spcPct val="0"/>
              </a:spcBef>
            </a:pPr>
            <a:r>
              <a:rPr lang="en-US" dirty="0">
                <a:latin typeface="Open Sans"/>
              </a:rPr>
              <a:t>La cantidad que un país puede importar también depende de su situación política. El uso de recursos energéticos renovables ampliamente disponibles puede ayudar a lograr la soberanía energética.</a:t>
            </a:r>
            <a:endParaRPr lang="en-GB" dirty="0">
              <a:latin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355;gb649170e4b_0_155:notes">
            <a:extLst>
              <a:ext uri="{FF2B5EF4-FFF2-40B4-BE49-F238E27FC236}">
                <a16:creationId xmlns:a16="http://schemas.microsoft.com/office/drawing/2014/main" id="{D2F0D4BA-1D79-483A-AA3C-0215425FD4F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1202" name="Google Shape;356;gb649170e4b_0_155:notes">
            <a:extLst>
              <a:ext uri="{FF2B5EF4-FFF2-40B4-BE49-F238E27FC236}">
                <a16:creationId xmlns:a16="http://schemas.microsoft.com/office/drawing/2014/main" id="{2EBAD0C1-2053-4DDF-AE78-A4808A247C9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El análisis de la tecnología energética implica considerar las tecnologías alternativas de suministro de energía que se necesitan para convertir los recursos energéticos primarios en formas de energía utilizables, que puedan ser entregadas a los consumidores. Hay que tener en cuenta el rendimiento, el coste y el impacto medioambiental de las alternativas.</a:t>
            </a:r>
            <a:endParaRPr lang="en-US" dirty="0">
              <a:latin typeface="Open Sans"/>
            </a:endParaRPr>
          </a:p>
          <a:p>
            <a:r>
              <a:rPr lang="en-GB" dirty="0">
                <a:latin typeface="Open Sans"/>
              </a:rPr>
              <a:t> </a:t>
            </a:r>
          </a:p>
          <a:p>
            <a:r>
              <a:rPr lang="en-GB" dirty="0">
                <a:latin typeface="Open Sans"/>
              </a:rPr>
              <a:t>Por ejemplo,</a:t>
            </a:r>
          </a:p>
          <a:p>
            <a:pPr marL="285750" indent="-285750">
              <a:buFont typeface="Arial"/>
              <a:buChar char="•"/>
            </a:pPr>
            <a:r>
              <a:rPr lang="en-GB" dirty="0">
                <a:latin typeface="Open Sans"/>
              </a:rPr>
              <a:t>centrales eléctricas que convierten el carbón, el gas, las astillas de madera o el uranio en electricidad, </a:t>
            </a:r>
          </a:p>
          <a:p>
            <a:pPr marL="285750" indent="-285750">
              <a:buFont typeface="Arial"/>
              <a:buChar char="•"/>
            </a:pPr>
            <a:r>
              <a:rPr lang="en-GB" dirty="0">
                <a:latin typeface="Open Sans"/>
              </a:rPr>
              <a:t>Refinerías que convierten el crudo en productos petrolíferos, </a:t>
            </a:r>
          </a:p>
          <a:p>
            <a:pPr marL="285750" indent="-285750">
              <a:buFont typeface="Arial"/>
              <a:buChar char="•"/>
            </a:pPr>
            <a:r>
              <a:rPr lang="en-GB" dirty="0">
                <a:latin typeface="Open Sans"/>
              </a:rPr>
              <a:t>plantas de etanol que convierten la biomasa en combustibles líquidos</a:t>
            </a:r>
          </a:p>
          <a:p>
            <a:pPr marL="285750" indent="-285750">
              <a:buFont typeface="Arial"/>
              <a:buChar char="•"/>
            </a:pPr>
            <a:r>
              <a:rPr lang="en-GB" dirty="0">
                <a:latin typeface="Open Sans"/>
              </a:rPr>
              <a:t>parques eólicos que convierten la energía cinética del viento en electricidad</a:t>
            </a:r>
          </a:p>
          <a:p>
            <a:pPr>
              <a:spcBef>
                <a:spcPct val="0"/>
              </a:spcBef>
            </a:pPr>
            <a:r>
              <a:rPr lang="en-GB" dirty="0">
                <a:latin typeface="Open Sans"/>
              </a:rPr>
              <a:t>Los sistemas de transporte y distribución también se incluyen en el análisis.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355;gb649170e4b_0_155:notes">
            <a:extLst>
              <a:ext uri="{FF2B5EF4-FFF2-40B4-BE49-F238E27FC236}">
                <a16:creationId xmlns:a16="http://schemas.microsoft.com/office/drawing/2014/main" id="{91198D0A-80F5-4A22-A32E-A8FB4946F049}"/>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3250" name="Google Shape;356;gb649170e4b_0_155:notes">
            <a:extLst>
              <a:ext uri="{FF2B5EF4-FFF2-40B4-BE49-F238E27FC236}">
                <a16:creationId xmlns:a16="http://schemas.microsoft.com/office/drawing/2014/main" id="{677942F9-430D-479E-9C0A-F4C34DBA830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El Análisis Tecnológico de la Energía está diseñado para evaluar el sistema de suministro. Con él, el planificador energético puede: </a:t>
            </a:r>
            <a:endParaRPr lang="en-US" dirty="0">
              <a:latin typeface="Open Sans"/>
            </a:endParaRPr>
          </a:p>
          <a:p>
            <a:pPr marL="171450" indent="-171450">
              <a:buFont typeface="Arial"/>
              <a:buChar char="•"/>
            </a:pPr>
            <a:r>
              <a:rPr lang="en-US" dirty="0">
                <a:latin typeface="Open Sans"/>
              </a:rPr>
              <a:t>Evaluar la estructura actual del sistema.</a:t>
            </a:r>
            <a:endParaRPr lang="en-GB" dirty="0">
              <a:latin typeface="Open Sans"/>
            </a:endParaRPr>
          </a:p>
          <a:p>
            <a:pPr marL="171450" indent="-171450">
              <a:buFont typeface="Arial"/>
              <a:buChar char="•"/>
            </a:pPr>
            <a:r>
              <a:rPr lang="en-GB" dirty="0">
                <a:latin typeface="Open Sans"/>
              </a:rPr>
              <a:t>Prever las ampliaciones y retiradas previstas.</a:t>
            </a:r>
          </a:p>
          <a:p>
            <a:pPr marL="171450" indent="-171450">
              <a:buFont typeface="Arial"/>
              <a:buChar char="•"/>
            </a:pPr>
            <a:r>
              <a:rPr lang="en-US" dirty="0">
                <a:latin typeface="Open Sans"/>
              </a:rPr>
              <a:t>Evaluar las nuevas tecnologías. </a:t>
            </a:r>
            <a:endParaRPr lang="en-GB" dirty="0">
              <a:latin typeface="Open Sans"/>
            </a:endParaRPr>
          </a:p>
          <a:p>
            <a:pPr marL="171450" indent="-171450">
              <a:buFont typeface="Arial"/>
              <a:buChar char="•"/>
            </a:pPr>
            <a:r>
              <a:rPr lang="en-GB" dirty="0">
                <a:latin typeface="Open Sans"/>
              </a:rPr>
              <a:t>La tarea consiste en encontrar la mejor manera de cubrir las necesidades de los consumidores utilizando los recursos energéticos y la tecnología disponibles.</a:t>
            </a:r>
          </a:p>
          <a:p>
            <a:pPr marL="171450" indent="-171450">
              <a:buFont typeface="Arial"/>
              <a:buChar char="•"/>
            </a:pPr>
            <a:endParaRPr lang="en-GB" dirty="0">
              <a:latin typeface="Open Sans"/>
            </a:endParaRPr>
          </a:p>
          <a:p>
            <a:r>
              <a:rPr lang="en-GB" dirty="0">
                <a:latin typeface="Open Sans"/>
              </a:rPr>
              <a:t>El creciente interés por el uso de energías renovables para la generación de electricidad exige datos sobre los costes actuales y previstos y sobre el rendimiento de las tecnologías renovables actuales y emergentes.</a:t>
            </a:r>
            <a:br>
              <a:rPr lang="en-GB" dirty="0"/>
            </a:br>
            <a:br>
              <a:rPr lang="en-GB" dirty="0"/>
            </a:br>
            <a:r>
              <a:rPr lang="en-GB" dirty="0">
                <a:latin typeface="Open Sans"/>
              </a:rPr>
              <a:t>Los beneficios de las energías renovables van más allá de la abundancia y la diversidad de los recursos. Las tecnologías de energías renovables pueden contribuir a la seguridad económica local y reducir los riesgos asociados a la fluctuación de los precios y el suministro de los combustibles fósiles. Los costes asociados al uso de tecnologías específicas también dependen de las decisiones políticas nacionales e internacionales que deberían reflejarse en la caracterización de la tecnología energética. Por ejemplo, la creación de mercados de carbono aumentará los costes totales del suministro de energía procedente de combustibles fósiles. Los costes totales también dependen de las nuevas estructuras de mercado. Por ejemplo, las tecnologías que pueden ayudar a mitigar las variaciones en el suministro de energía renovable, como las tecnologías de almacenamiento, proporcionarán fuentes de ingresos en los mercados de equilibrio energético. </a:t>
            </a:r>
            <a:endParaRPr lang="en-GB" dirty="0"/>
          </a:p>
          <a:p>
            <a:br>
              <a:rPr lang="en-US" dirty="0"/>
            </a:br>
            <a:br>
              <a:rPr lang="en-US" dirty="0"/>
            </a:br>
            <a:endParaRPr lang="en-US" dirty="0"/>
          </a:p>
          <a:p>
            <a:pPr>
              <a:spcBef>
                <a:spcPct val="0"/>
              </a:spcBef>
            </a:pPr>
            <a:endParaRPr lang="en-GB" altLang="en-US" sz="1100" dirty="0">
              <a:latin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355;gb649170e4b_0_155:notes">
            <a:extLst>
              <a:ext uri="{FF2B5EF4-FFF2-40B4-BE49-F238E27FC236}">
                <a16:creationId xmlns:a16="http://schemas.microsoft.com/office/drawing/2014/main" id="{82448922-EE6B-4ABC-AD71-CE33DA701AA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56" name="Google Shape;356;gb649170e4b_0_155:notes">
            <a:extLst>
              <a:ext uri="{FF2B5EF4-FFF2-40B4-BE49-F238E27FC236}">
                <a16:creationId xmlns:a16="http://schemas.microsoft.com/office/drawing/2014/main" id="{ED1DEB6D-F79E-4031-AEDD-27ED640FDF4E}"/>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GB" dirty="0">
                <a:latin typeface="Open Sans"/>
              </a:rPr>
              <a:t>Las tecnologías energéticas deben caracterizarse de forma coherente para poder comparar las alternativas. Hay que tener en cuenta: </a:t>
            </a:r>
            <a:endParaRPr lang="en-US" dirty="0">
              <a:latin typeface="Open Sans"/>
            </a:endParaRPr>
          </a:p>
          <a:p>
            <a:pPr marL="171450" indent="-171450">
              <a:buFont typeface="Arial"/>
              <a:buChar char="•"/>
              <a:defRPr/>
            </a:pPr>
            <a:r>
              <a:rPr lang="en-GB" dirty="0">
                <a:latin typeface="Open Sans"/>
              </a:rPr>
              <a:t>El rendimiento técnico, que incluye los insumos y los productos, la eficiencia de las tecnologías y la disponibilidad de cada alternativa. </a:t>
            </a:r>
          </a:p>
          <a:p>
            <a:pPr marL="171450" indent="-171450">
              <a:buFont typeface="Arial"/>
              <a:buChar char="•"/>
              <a:defRPr/>
            </a:pPr>
            <a:r>
              <a:rPr lang="en-GB" dirty="0">
                <a:latin typeface="Open Sans"/>
              </a:rPr>
              <a:t>Los costes de la tecnología: de capital y operativos. </a:t>
            </a:r>
          </a:p>
          <a:p>
            <a:pPr marL="171450" indent="-171450">
              <a:buFont typeface="Arial"/>
              <a:buChar char="•"/>
              <a:defRPr/>
            </a:pPr>
            <a:r>
              <a:rPr lang="en-GB" dirty="0">
                <a:latin typeface="Open Sans"/>
              </a:rPr>
              <a:t>Y su impacto medioambiental en el uso del suelo, el consumo de agua, las emisiones y los residuos.</a:t>
            </a:r>
            <a:br>
              <a:rPr lang="en-GB" dirty="0"/>
            </a:br>
            <a:br>
              <a:rPr lang="en-GB" dirty="0"/>
            </a:br>
            <a:r>
              <a:rPr lang="en-GB" dirty="0">
                <a:latin typeface="Open Sans"/>
              </a:rPr>
              <a:t>Puede ser un reto comparar tecnologías muy diferentes. Cuando se comparan tecnologías energéticas centralizadas y descentralizadas, hay que tener en cuenta las pérdidas de la red para que la comparación sea justa. Cuando se comparan varios impactos ambientales, cómo se pueden valorar las diferentes métricas. ¿Cómo se pueden comparar cuestiones más complejas, como el impacto en la salud de la población local como consecuencia de la contaminación? ¿Cómo afectará el deterioro de los ecosistemas al clima futuro? Para comparar los costes de las distintas tecnologías, hay que tener en cuenta el descuento de la inversión en el tiempo: los activos alimentados por combustibles fósiles que se quedan obsoletos muy rápidamente pueden ser una mala inversión, mientras que invertir en tecnologías que no están maduras o que no tienen mercados establecidos también conlleva un riesgo que debe tenerse en cuenta. Los análisis multicriterio son necesarios para adoptar un enfoque holístico en la evaluación de la tecnología.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328;gb649170e4b_0_97:notes">
            <a:extLst>
              <a:ext uri="{FF2B5EF4-FFF2-40B4-BE49-F238E27FC236}">
                <a16:creationId xmlns:a16="http://schemas.microsoft.com/office/drawing/2014/main" id="{F5258DF0-5409-4955-BC20-902ABA34AF2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7826" name="Google Shape;329;gb649170e4b_0_97:notes">
            <a:extLst>
              <a:ext uri="{FF2B5EF4-FFF2-40B4-BE49-F238E27FC236}">
                <a16:creationId xmlns:a16="http://schemas.microsoft.com/office/drawing/2014/main" id="{FB469DD9-8B1F-4ADF-B893-DBA6645B90D1}"/>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latin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5;gb649170e4b_0_246:notes">
            <a:extLst>
              <a:ext uri="{FF2B5EF4-FFF2-40B4-BE49-F238E27FC236}">
                <a16:creationId xmlns:a16="http://schemas.microsoft.com/office/drawing/2014/main" id="{BEE54E1F-7E51-4779-AD90-9757B18B8EA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96" name="Google Shape;96;gb649170e4b_0_246:notes">
            <a:extLst>
              <a:ext uri="{FF2B5EF4-FFF2-40B4-BE49-F238E27FC236}">
                <a16:creationId xmlns:a16="http://schemas.microsoft.com/office/drawing/2014/main" id="{BE24B1D0-10AE-4D27-BF7E-BAF40182213C}"/>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eaLnBrk="1" fontAlgn="auto" hangingPunct="1">
              <a:spcBef>
                <a:spcPts val="0"/>
              </a:spcBef>
              <a:spcAft>
                <a:spcPts val="0"/>
              </a:spcAft>
              <a:defRPr/>
            </a:pPr>
            <a:r>
              <a:rPr lang="en-GB" dirty="0">
                <a:latin typeface="Open Sans"/>
              </a:rPr>
              <a:t>Esta clase tiene cuatro resultados previstos para el alumno:</a:t>
            </a:r>
            <a:endParaRPr dirty="0">
              <a:latin typeface="Open Sans"/>
            </a:endParaRPr>
          </a:p>
          <a:p>
            <a:pPr eaLnBrk="1" fontAlgn="auto" hangingPunct="1">
              <a:spcBef>
                <a:spcPts val="120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entender qué es el análisis de sistemas energéticos</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aprender sobre el crecimiento económico y el análisis de la demanda de energía </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lnSpc>
                <a:spcPct val="114999"/>
              </a:lnSpc>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comprender cómo el análisis de los recursos y las tecnologías energéticas contribuye a la planificación energética</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buClr>
                <a:srgbClr val="333333"/>
              </a:buClr>
              <a:buFont typeface="Arial"/>
              <a:buChar char="●"/>
              <a:defRPr/>
            </a:pPr>
            <a:r>
              <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sym typeface="Arial"/>
              </a:rPr>
              <a:t>conocer las estrategias de suministro de energía y el análisis de su impacto</a:t>
            </a:r>
            <a:endParaRPr lang="en-GB" sz="1100" dirty="0">
              <a:solidFill>
                <a:srgbClr val="333333"/>
              </a:solidFill>
              <a:highlight>
                <a:srgbClr val="FFFFFF"/>
              </a:highlight>
              <a:latin typeface="Open Sans"/>
              <a:ea typeface="Open Sans" panose="020B0606030504020204" pitchFamily="34" charset="0"/>
              <a:cs typeface="Open Sans" panose="020B0606030504020204" pitchFamily="34" charset="0"/>
            </a:endParaRPr>
          </a:p>
          <a:p>
            <a:pPr eaLnBrk="1" fontAlgn="auto" hangingPunct="1">
              <a:spcBef>
                <a:spcPts val="0"/>
              </a:spcBef>
              <a:spcAft>
                <a:spcPts val="0"/>
              </a:spcAft>
              <a:defRPr/>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460;gb649170e4b_0_209:notes">
            <a:extLst>
              <a:ext uri="{FF2B5EF4-FFF2-40B4-BE49-F238E27FC236}">
                <a16:creationId xmlns:a16="http://schemas.microsoft.com/office/drawing/2014/main" id="{D8214353-74ED-47CB-BEDF-652815F73C4B}"/>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7346" name="Google Shape;461;gb649170e4b_0_209:notes">
            <a:extLst>
              <a:ext uri="{FF2B5EF4-FFF2-40B4-BE49-F238E27FC236}">
                <a16:creationId xmlns:a16="http://schemas.microsoft.com/office/drawing/2014/main" id="{95E405F3-DAC8-4B78-BA1D-270B998CA049}"/>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 la cuarta minilección veremos con más detalle los pasos del análisis del suministro de energía y del análisis de impacto.</a:t>
            </a:r>
            <a:endParaRPr lang="en-US" dirty="0">
              <a:latin typeface="Open Sans"/>
            </a:endParaRPr>
          </a:p>
          <a:p>
            <a:r>
              <a:rPr lang="en-GB" dirty="0">
                <a:latin typeface="Open Sans"/>
              </a:rPr>
              <a:t> </a:t>
            </a:r>
          </a:p>
          <a:p>
            <a:r>
              <a:rPr lang="en-GB" dirty="0">
                <a:latin typeface="Open Sans"/>
              </a:rPr>
              <a:t>El análisis de la estrategia de suministro de energía se dedica a averiguar el menor coste</a:t>
            </a:r>
          </a:p>
          <a:p>
            <a:pPr marL="171450" indent="-171450">
              <a:buFont typeface="Arial"/>
              <a:buChar char="•"/>
            </a:pPr>
            <a:r>
              <a:rPr lang="en-GB" dirty="0">
                <a:latin typeface="Open Sans"/>
              </a:rPr>
              <a:t>Sector del suministro de electricidad</a:t>
            </a:r>
          </a:p>
          <a:p>
            <a:pPr marL="171450" indent="-171450">
              <a:buFont typeface="Arial"/>
              <a:buChar char="•"/>
            </a:pPr>
            <a:r>
              <a:rPr lang="en-GB" dirty="0">
                <a:latin typeface="Open Sans"/>
              </a:rPr>
              <a:t>Uso de los recursos naturales</a:t>
            </a:r>
          </a:p>
          <a:p>
            <a:pPr marL="171450" indent="-171450">
              <a:buFont typeface="Arial"/>
              <a:buChar char="•"/>
            </a:pPr>
            <a:r>
              <a:rPr lang="en-GB" dirty="0">
                <a:latin typeface="Open Sans"/>
              </a:rPr>
              <a:t>Sistema total de suministro de energía</a:t>
            </a:r>
          </a:p>
          <a:p>
            <a:endParaRPr lang="en-GB" dirty="0">
              <a:latin typeface="Open Sans"/>
            </a:endParaRPr>
          </a:p>
          <a:p>
            <a:pPr>
              <a:buFont typeface="Arial"/>
            </a:pPr>
            <a:r>
              <a:rPr lang="en-GB" dirty="0">
                <a:latin typeface="Open Sans"/>
              </a:rPr>
              <a:t>Este paso reúne los diferentes componentes del análisis del sistema energético.</a:t>
            </a:r>
            <a:endParaRPr lang="en-GB" dirty="0"/>
          </a:p>
          <a:p>
            <a:r>
              <a:rPr lang="en-GB" dirty="0">
                <a:latin typeface="Open Sans"/>
              </a:rPr>
              <a:t>Los factores que hay que tener en cuenta a la hora de desarrollar una estrategia de suministro energético son económicos, logísticos, políticos, naturales, tecnológicos, relacionados con el mercado y reglamentarios. La seguridad del suministro energético es una cuestión tanto de política interna como de relaciones internacionales. Las estrategias energéticas sólidas deben lograr un equilibrio entre la seguridad energética, las preocupaciones económicas y la protección del medio ambiente. Un suministro energético más fiable puede tener algunas redundancias y, como tal, puede no ser la solución más eficiente desde el punto de vista económico. Pero un sistema energético no fiable puede acarrear importantes pérdidas económicas y obstaculizar el desarrollo de un país. Estas compensaciones deben considerarse cuidadosamente. Del mismo modo, las normas medioambientales más estrictas cuestan dinero, pero los daños medioambientales son más fáciles de evitar que de reparar, por lo que una buena protección del medio ambiente puede ser una inversión que merezca la pena. Los costes de las infraestructuras de transporte y logística son importantes. La optimización de las redes de suministro de energía es crucial para una determinada fuente de energía y una combinación de tecnologías. Esto incluye la elección de la ubicación de las fuentes de energía seleccionadas, el lugar de transformación de las formas de energía y el tipo de opciones de transporte que se utilizan.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453;gb649170e4b_0_215:notes">
            <a:extLst>
              <a:ext uri="{FF2B5EF4-FFF2-40B4-BE49-F238E27FC236}">
                <a16:creationId xmlns:a16="http://schemas.microsoft.com/office/drawing/2014/main" id="{20074C1A-A319-4DF0-B4C2-38C57D015A8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59394" name="Google Shape;454;gb649170e4b_0_215:notes">
            <a:extLst>
              <a:ext uri="{FF2B5EF4-FFF2-40B4-BE49-F238E27FC236}">
                <a16:creationId xmlns:a16="http://schemas.microsoft.com/office/drawing/2014/main" id="{090769EC-D72F-4101-A71E-ECBAB24E50BE}"/>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El análisis de la estrategia de suministro de energía es uno de los pasos más difíciles en el análisis del sistema energético. </a:t>
            </a:r>
          </a:p>
          <a:p>
            <a:r>
              <a:rPr lang="en-US" dirty="0">
                <a:latin typeface="Open Sans"/>
              </a:rPr>
              <a:t>La demanda futura de energía se construye a partir de diferentes escenarios de crecimiento de la P.D.G. y del crecimiento de la población, que son los dos motores de la demanda energética. </a:t>
            </a:r>
          </a:p>
          <a:p>
            <a:r>
              <a:rPr lang="en-US" dirty="0">
                <a:latin typeface="Open Sans"/>
              </a:rPr>
              <a:t>Los escenarios de crecimiento económico y demográfico se traducen en proyecciones de crecimiento de la demanda energética. A partir de estas proyecciones, se desarrollan diferentes escenarios. </a:t>
            </a:r>
          </a:p>
          <a:p>
            <a:pPr>
              <a:spcBef>
                <a:spcPct val="0"/>
              </a:spcBef>
            </a:pPr>
            <a:r>
              <a:rPr lang="en-US" dirty="0">
                <a:latin typeface="Open Sans"/>
              </a:rPr>
              <a:t>Por lo tanto, las opciones de suministro de energía tienen que ser probadas frente a diferentes escenarios para determinar qué opción sería más robusta y a qué coste. La robustez se refiere a la capacidad del sistema energético para cumplir sus objetivos en diferentes escenarios variables y dada la variabilidad de las posibles circunstancias. Hay un equilibrio entre la solución óptima en un determinado escenario y una solución robusta, que puede ser subóptima en determinados escenarios pero comportarse razonablemente en una amplia gama de escenarios.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460;gb649170e4b_0_209:notes">
            <a:extLst>
              <a:ext uri="{FF2B5EF4-FFF2-40B4-BE49-F238E27FC236}">
                <a16:creationId xmlns:a16="http://schemas.microsoft.com/office/drawing/2014/main" id="{8E95395C-45CA-4829-9FAC-31BEB7BF91BF}"/>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1442" name="Google Shape;461;gb649170e4b_0_209:notes">
            <a:extLst>
              <a:ext uri="{FF2B5EF4-FFF2-40B4-BE49-F238E27FC236}">
                <a16:creationId xmlns:a16="http://schemas.microsoft.com/office/drawing/2014/main" id="{9D53C67F-F164-4A0A-9E2C-61DC2B98AD3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sym typeface="Arial" panose="020B0604020202020204" pitchFamily="34" charset="0"/>
              </a:rPr>
              <a:t>A partir del análisis de los recursos energéticos y del análisis de la tecnología energética, se caracteriza el sistema de suministro de energía. Este es el lado izquierdo del sistema energético visualizado.</a:t>
            </a:r>
            <a:endParaRPr lang="en-US" dirty="0">
              <a:latin typeface="Open Sans"/>
            </a:endParaRPr>
          </a:p>
          <a:p>
            <a:r>
              <a:rPr lang="en-US" dirty="0">
                <a:latin typeface="Open Sans"/>
                <a:sym typeface="Arial" panose="020B0604020202020204" pitchFamily="34" charset="0"/>
              </a:rPr>
              <a:t>El análisis de la estrategia de suministro de energía se dedica a encontrar la mejor manera de cubrir las necesidades de los consumidores, el lado derecho del sistema energético desplegado, utilizando los recursos energéticos y la tecnología disponibles. </a:t>
            </a:r>
            <a:endParaRPr lang="en-GB" dirty="0">
              <a:latin typeface="Open Sans"/>
            </a:endParaRPr>
          </a:p>
          <a:p>
            <a:pPr>
              <a:spcBef>
                <a:spcPct val="0"/>
              </a:spcBef>
            </a:pPr>
            <a:r>
              <a:rPr lang="en-US" dirty="0">
                <a:latin typeface="Open Sans"/>
                <a:sym typeface="Arial" panose="020B0604020202020204" pitchFamily="34" charset="0"/>
              </a:rPr>
              <a:t>El planificador tiene que establecer el vínculo entre el sistema de suministro de energía presente y futuro y las necesidades de los consumidores, teniendo en cuenta al mismo tiempo la evolución de las limitaciones, como el cambio climático. </a:t>
            </a:r>
            <a:r>
              <a:rPr lang="en-GB" dirty="0">
                <a:latin typeface="Open Sans"/>
                <a:sym typeface="Arial" panose="020B0604020202020204" pitchFamily="34" charset="0"/>
              </a:rPr>
              <a:t>El planificador puede formular estrategias alternativas para el desarrollo sostenible del sector energético. En palabras sencillas, el planificador debe encontrar la vía de desarrollo menos costosa para un sistema de suministro energético que satisfaga una determinada demanda de energía. También debe tener en cuenta las características tecnoeconómicas y medioambientales de todas las opciones de suministro energético. </a:t>
            </a:r>
            <a:endParaRPr lang="en-US" dirty="0">
              <a:latin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7" name="Google Shape;460;gb649170e4b_0_209:notes">
            <a:extLst>
              <a:ext uri="{FF2B5EF4-FFF2-40B4-BE49-F238E27FC236}">
                <a16:creationId xmlns:a16="http://schemas.microsoft.com/office/drawing/2014/main" id="{A3F34C6B-4F9C-4C1E-B7BE-1AA42544AD5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80898" name="Google Shape;461;gb649170e4b_0_209:notes">
            <a:extLst>
              <a:ext uri="{FF2B5EF4-FFF2-40B4-BE49-F238E27FC236}">
                <a16:creationId xmlns:a16="http://schemas.microsoft.com/office/drawing/2014/main" id="{59ECB14B-ABA7-4235-A59C-159741B2F64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sz="1200" kern="1200" dirty="0">
                <a:solidFill>
                  <a:schemeClr val="tx1"/>
                </a:solidFill>
                <a:effectLst/>
                <a:latin typeface="Open Sans"/>
              </a:rPr>
              <a:t>Esta diapositiva explica por qué el análisis de impacto es tan importante para </a:t>
            </a:r>
            <a:r>
              <a:rPr lang="en-GB" dirty="0">
                <a:latin typeface="Open Sans"/>
              </a:rPr>
              <a:t>entender </a:t>
            </a:r>
            <a:r>
              <a:rPr lang="en-GB" sz="1200" kern="1200" dirty="0">
                <a:solidFill>
                  <a:schemeClr val="tx1"/>
                </a:solidFill>
                <a:effectLst/>
                <a:latin typeface="Open Sans"/>
              </a:rPr>
              <a:t>los sistemas energéticos.</a:t>
            </a:r>
          </a:p>
          <a:p>
            <a:endParaRPr lang="en-GB" sz="1200" kern="1200" dirty="0">
              <a:solidFill>
                <a:schemeClr val="tx1"/>
              </a:solidFill>
              <a:effectLst/>
              <a:latin typeface="Open Sans" panose="020B0606030504020204" pitchFamily="34" charset="0"/>
              <a:ea typeface="+mn-ea"/>
              <a:cs typeface="+mn-cs"/>
            </a:endParaRPr>
          </a:p>
          <a:p>
            <a:r>
              <a:rPr lang="en-GB" dirty="0">
                <a:latin typeface="Open Sans"/>
              </a:rPr>
              <a:t>El sistema energético no existe en el vacío. Es un componente de las sociedades humanas, que son un componente del mundo natural. Los sistemas energéticos son una herramienta al servicio de fines como la mejora de la vida humana. </a:t>
            </a:r>
            <a:endParaRPr lang="en-US" dirty="0">
              <a:latin typeface="Open Sans"/>
            </a:endParaRPr>
          </a:p>
          <a:p>
            <a:r>
              <a:rPr lang="en-GB" dirty="0">
                <a:latin typeface="Open Sans"/>
              </a:rPr>
              <a:t>Por ello, a la hora de diseñar los sistemas energéticos es fundamental evaluar las repercusiones de determinadas políticas en los sistemas más amplios de los que forman parte y comprender su impacto en el objetivo final: la preservación de los ecosistemas naturales, incluida la vida humana.</a:t>
            </a:r>
          </a:p>
          <a:p>
            <a:pPr>
              <a:spcBef>
                <a:spcPct val="0"/>
              </a:spcBef>
            </a:pPr>
            <a:r>
              <a:rPr lang="en-GB" dirty="0">
                <a:latin typeface="Open Sans"/>
              </a:rPr>
              <a:t>Todos estos componentes son interdependientes. En general, la financiación, la mano de obra y la aceptación pública son necesarias para que los sistemas energéticos funcionen bien, como se muestra en la parte izquierda del diagrama. Los sistemas energéticos sirven entonces para mejorar la vida humana, que a su vez está muy interrelacionada con la salud pública y el medio ambiente, como se muestra en la parte derecha del diagrama. Sin embargo, hay efectos de retroalimentación entre todos los componentes de este flujo lineal, como se demuestra en el diagrama. Hay que recordar cuál es el objetivo final de un sistema energético al entender los efectos de la red. Una intervención política del planificador energético tendrá efectos directos e indirectos en todos los componentes del diagrama.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Google Shape;460;gb649170e4b_0_209:notes">
            <a:extLst>
              <a:ext uri="{FF2B5EF4-FFF2-40B4-BE49-F238E27FC236}">
                <a16:creationId xmlns:a16="http://schemas.microsoft.com/office/drawing/2014/main" id="{C1ED00BB-D60F-4F1D-8F5D-78A6DCB3C55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4514" name="Google Shape;461;gb649170e4b_0_209:notes">
            <a:extLst>
              <a:ext uri="{FF2B5EF4-FFF2-40B4-BE49-F238E27FC236}">
                <a16:creationId xmlns:a16="http://schemas.microsoft.com/office/drawing/2014/main" id="{3E12EE7F-B419-40C4-A7DB-C174D03EC726}"/>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El análisis de impacto puede contemplar las repercusiones positivas y negativas a todos los niveles.</a:t>
            </a:r>
            <a:endParaRPr lang="en-US" dirty="0">
              <a:latin typeface="Open Sans"/>
            </a:endParaRPr>
          </a:p>
          <a:p>
            <a:r>
              <a:rPr lang="en-GB" dirty="0">
                <a:latin typeface="Open Sans"/>
              </a:rPr>
              <a:t> </a:t>
            </a:r>
          </a:p>
          <a:p>
            <a:r>
              <a:rPr lang="en-GB" dirty="0">
                <a:latin typeface="Open Sans"/>
              </a:rPr>
              <a:t>En primer lugar, a nivel local. Los sistemas energéticos son sistemas físicos distribuidos en el espacio, que tienen una serie de impactos a nivel local. Crean puestos de trabajo, pueden dañar el hábitat de los ecosistemas locales, aportan beneficios a las comunidades locales gracias al crecimiento económico, mejoran el acceso a la seguridad y la educación gracias a los servicios energéticos, afectan a la salud debido a la contaminación del aire y el agua, etc.</a:t>
            </a:r>
          </a:p>
          <a:p>
            <a:r>
              <a:rPr lang="en-GB" dirty="0">
                <a:latin typeface="Open Sans"/>
              </a:rPr>
              <a:t> </a:t>
            </a:r>
          </a:p>
          <a:p>
            <a:r>
              <a:rPr lang="en-GB" dirty="0">
                <a:latin typeface="Open Sans"/>
              </a:rPr>
              <a:t>En segundo lugar, a nivel nacional. Debe evaluarse el ajuste entre los sistemas energéticos y las políticas nacionales. Los países han acordado, por ejemplo, las Contribuciones Determinadas a Nivel Nacional (CDN) como parte del Acuerdo de París de 2016, que establece un presupuesto nacional de carbono al que contribuye el sistema energético. El desarrollo de los sistemas energéticos también tiene que ser coherente con las políticas nacionales sobre el uso del suelo, la salud y el crecimiento económico.</a:t>
            </a:r>
          </a:p>
          <a:p>
            <a:r>
              <a:rPr lang="en-GB" dirty="0">
                <a:latin typeface="Open Sans"/>
              </a:rPr>
              <a:t> </a:t>
            </a:r>
          </a:p>
          <a:p>
            <a:pPr>
              <a:spcBef>
                <a:spcPct val="0"/>
              </a:spcBef>
            </a:pPr>
            <a:r>
              <a:rPr lang="en-GB" dirty="0">
                <a:latin typeface="Open Sans"/>
              </a:rPr>
              <a:t>Por último, hay que evaluar los impactos de los sistemas energéticos en el sistema global. A diferencia de la contaminación local del agua y del aire, que tiene impactos locales y regionales, las emisiones de gases de efecto invernadero circulan por todo el planeta en la atmósfera, lo que provoca numerosos efectos directos e indirectos para todos los habitantes del planeta. La responsabilidad del planificador energético se extiende, pues, más allá de su propio país.</a:t>
            </a:r>
          </a:p>
          <a:p>
            <a:pPr>
              <a:spcBef>
                <a:spcPct val="0"/>
              </a:spcBef>
            </a:pPr>
            <a:endParaRPr lang="en-GB" dirty="0">
              <a:latin typeface="Open Sans"/>
            </a:endParaRPr>
          </a:p>
          <a:p>
            <a:r>
              <a:rPr lang="en-GB" dirty="0">
                <a:latin typeface="Open Sans"/>
              </a:rPr>
              <a:t>Con esto concluye la clase 2, que ha ofrecido una visión general de la planificación energética y el análisis de los sistemas energéticos.</a:t>
            </a:r>
          </a:p>
          <a:p>
            <a:pPr>
              <a:spcBef>
                <a:spcPct val="0"/>
              </a:spcBef>
            </a:pPr>
            <a:endParaRPr lang="en-GB" dirty="0">
              <a:latin typeface="Open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10;gb649170e4b_0_77:notes">
            <a:extLst>
              <a:ext uri="{FF2B5EF4-FFF2-40B4-BE49-F238E27FC236}">
                <a16:creationId xmlns:a16="http://schemas.microsoft.com/office/drawing/2014/main" id="{70A11EBD-0CF2-4E3F-AC5D-B74A7092D86A}"/>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2530" name="Google Shape;111;gb649170e4b_0_77:notes">
            <a:extLst>
              <a:ext uri="{FF2B5EF4-FFF2-40B4-BE49-F238E27FC236}">
                <a16:creationId xmlns:a16="http://schemas.microsoft.com/office/drawing/2014/main" id="{1BB92E56-E136-466B-8388-F65E85C7AAB4}"/>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US" dirty="0">
                <a:latin typeface="Open Sans"/>
              </a:rPr>
              <a:t>En la primera mini conferencia, definiremos qué es el análisis de sistemas energéticos.</a:t>
            </a:r>
          </a:p>
          <a:p>
            <a:r>
              <a:rPr lang="en-US" dirty="0">
                <a:latin typeface="Open Sans"/>
              </a:rPr>
              <a:t>El objetivo del Análisis del Sistema Energético es desarrollar una metodología para medir el impacto de las tecnologías en el uso de la energía y los materiales. </a:t>
            </a:r>
            <a:endParaRPr lang="en-US" dirty="0"/>
          </a:p>
          <a:p>
            <a:r>
              <a:rPr lang="en-US" dirty="0">
                <a:latin typeface="Open Sans"/>
              </a:rPr>
              <a:t>El análisis de los sistemas energéticos trata de comprender tanto el rendimiento de los procesos individuales como las interacciones entre las distintas tecnologías energéticas y los diferentes sectores energéticos, como el calor, la electricidad y el transporte.</a:t>
            </a:r>
          </a:p>
          <a:p>
            <a:r>
              <a:rPr lang="en-US" dirty="0">
                <a:latin typeface="Open Sans"/>
              </a:rPr>
              <a:t>El análisis del sistema energético ayuda a identificar los procesos o interacciones más y menos eficientes. Al hacerlo, puede revelar dónde se encuentran los mayores retos para los planificadores energéticos. Se pueden localizar oportunidades de investigación prometedoras para procesos de bajas emisiones y alta eficiencia e identificar las barreras para su aplicación a gran escala.</a:t>
            </a:r>
          </a:p>
          <a:p>
            <a:r>
              <a:rPr lang="en-US" dirty="0">
                <a:latin typeface="Open Sans"/>
              </a:rPr>
              <a:t>El análisis de los sistemas energéticos permite analizar la economía energética actual, explorar escenarios políticos futuros y modelizar las políticas pasadas para comprender las posibles causas de su fracaso. Comprender los resultados en materia de recursos, energía y economía allana el camino para encontrar soluciones.</a:t>
            </a:r>
          </a:p>
          <a:p>
            <a:r>
              <a:rPr lang="en-US" dirty="0">
                <a:latin typeface="Open Sans"/>
              </a:rPr>
              <a:t>Este análisis del sistema energético puede servir de base para la planificación energética. </a:t>
            </a:r>
          </a:p>
          <a:p>
            <a:r>
              <a:rPr lang="en-US" dirty="0">
                <a:latin typeface="Open Sans"/>
              </a:rPr>
              <a:t>El objetivo de la planificación energética es desarrollar políticas a largo plazo que ayuden a orientar el futuro de un sistema energético local, nacional, regional o incluso mundial. El principal objetivo de cualquier esfuerzo de planificación energética es proporcionar información a los responsables de la toma de decisiones para que actúen.</a:t>
            </a:r>
          </a:p>
          <a:p>
            <a:r>
              <a:rPr lang="en-US" dirty="0">
                <a:latin typeface="Open Sans"/>
              </a:rPr>
              <a:t>La planificación energética utiliza enfoques integrados. No sólo considera el suministro de energía para satisfacer la demanda prevista, sino también el papel de la eficiencia energética en la reducción de la demanda.</a:t>
            </a:r>
          </a:p>
          <a:p>
            <a:r>
              <a:rPr lang="en-US" dirty="0">
                <a:latin typeface="Open Sans"/>
              </a:rPr>
              <a:t>Esta planificación se basa en la comprensión del futuro consumo de energía, el crecimiento de la población y el desarrollo económico. Para poder tomar una decisión segura y justificada sobre el desarrollo del sistema energético, hay que conocer a fondo las particularidades del futuro consumo de energía y las mejores opciones de suministro energético.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0;gb649170e4b_0_77:notes">
            <a:extLst>
              <a:ext uri="{FF2B5EF4-FFF2-40B4-BE49-F238E27FC236}">
                <a16:creationId xmlns:a16="http://schemas.microsoft.com/office/drawing/2014/main" id="{AB3FEBDD-2FD4-4806-B297-A1E9D0715F2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4578" name="Google Shape;111;gb649170e4b_0_77:notes">
            <a:extLst>
              <a:ext uri="{FF2B5EF4-FFF2-40B4-BE49-F238E27FC236}">
                <a16:creationId xmlns:a16="http://schemas.microsoft.com/office/drawing/2014/main" id="{0197C7ED-CB89-41AA-A39B-C1A725EB87DC}"/>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noProof="0" dirty="0">
                <a:latin typeface="Open Sans"/>
              </a:rPr>
              <a:t>La planificación de su sistema energético le permite actuar con antelación. </a:t>
            </a:r>
            <a:endParaRPr lang="en-US" noProof="0" dirty="0">
              <a:latin typeface="Open Sans"/>
            </a:endParaRPr>
          </a:p>
          <a:p>
            <a:r>
              <a:rPr lang="en-GB" noProof="0" dirty="0">
                <a:latin typeface="Open Sans"/>
              </a:rPr>
              <a:t>Un sistema energético inadecuado limitaría el crecimiento y frenaría el desarrollo. El riesgo es que su sistema energético sea incapaz de sostener las necesidades del futuro o que lo que se empiece a construir ahora resulte ser la opción equivocada en el futuro. </a:t>
            </a:r>
          </a:p>
          <a:p>
            <a:r>
              <a:rPr lang="en-GB" noProof="0" dirty="0">
                <a:latin typeface="Open Sans"/>
              </a:rPr>
              <a:t>Teniendo en cuenta la importancia y el coste de las infraestructuras energéticas, un país tiene que tener una buena idea de sus necesidades futuras, para poder hacer la inversión adecuada hoy.</a:t>
            </a:r>
          </a:p>
          <a:p>
            <a:r>
              <a:rPr lang="en-GB" noProof="0" dirty="0">
                <a:latin typeface="Open Sans"/>
              </a:rPr>
              <a:t>Los contextos y las necesidades evolucionan; por ejemplo, en el contexto del cambio climático, la planificación energética es crucial para alinearse con los objetivos de 1,5 grados C.</a:t>
            </a:r>
          </a:p>
          <a:p>
            <a:r>
              <a:rPr lang="en-GB" noProof="0" dirty="0">
                <a:latin typeface="Open Sans"/>
              </a:rPr>
              <a:t>El calentamiento provocado por las emisiones antropogénicas desde el periodo preindustrial hasta el presente persistirá durante siglos o milenios y seguirá provocando nuevos cambios a largo plazo en el sistema climático, como la subida del nivel del mar, con los riesgos que ello conlleva. Estos riesgos dependen de la magnitud y el ritmo del calentamiento, de la ubicación geográfica, de los niveles de desarrollo y de la vulnerabilidad, así como de las opciones de adaptación y mitigación que se elijan y apliquen. Las vías que limitan el calentamiento global a 1,5 grados C sin rebasamiento o con un rebasamiento limitado requerirían transiciones rápidas y de gran alcance en la infraestructura energética y en otros sectores, como el transporte, los edificios y los sistemas industriales. Estas transiciones del sistema no tienen precedentes en términos de escala y hay que considerar una amplia cartera de opciones de mitigación.</a:t>
            </a:r>
          </a:p>
          <a:p>
            <a:pPr>
              <a:spcBef>
                <a:spcPct val="0"/>
              </a:spcBef>
            </a:pPr>
            <a:r>
              <a:rPr lang="en-GB" noProof="0" dirty="0">
                <a:latin typeface="Open Sans"/>
              </a:rPr>
              <a:t>Las oportunidades también varían en el tiempo. Tradicionalmente, la planificación energética se ha centrado en el suministro de energía. A medida que surgen los conceptos de gestión de la demanda y de planificación integrada de los recursos, se pone un nuevo énfasis en la necesidad de reducir o moldear la demanda de energía.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10;gb649170e4b_0_77:notes">
            <a:extLst>
              <a:ext uri="{FF2B5EF4-FFF2-40B4-BE49-F238E27FC236}">
                <a16:creationId xmlns:a16="http://schemas.microsoft.com/office/drawing/2014/main" id="{53E646E6-6298-4DFC-A5B0-832C54E08336}"/>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26626" name="Google Shape;111;gb649170e4b_0_77:notes">
            <a:extLst>
              <a:ext uri="{FF2B5EF4-FFF2-40B4-BE49-F238E27FC236}">
                <a16:creationId xmlns:a16="http://schemas.microsoft.com/office/drawing/2014/main" id="{3EA63529-55C0-4D48-A9DF-FA61B0A19A65}"/>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Uno de los principales retos de la planificación energética es asegurarse de que planificamos hoy para alcanzar los objetivos climáticos futuros. </a:t>
            </a:r>
            <a:endParaRPr lang="en-US" dirty="0">
              <a:latin typeface="Open Sans"/>
            </a:endParaRPr>
          </a:p>
          <a:p>
            <a:r>
              <a:rPr lang="en-US" dirty="0">
                <a:latin typeface="Open Sans"/>
              </a:rPr>
              <a:t>La energía barata fue un motor clave del crecimiento económico en la Era Industrial, sobre todo gracias al carbón.</a:t>
            </a:r>
            <a:endParaRPr lang="en-GB" dirty="0">
              <a:latin typeface="Open Sans"/>
            </a:endParaRPr>
          </a:p>
          <a:p>
            <a:r>
              <a:rPr lang="en-US" dirty="0">
                <a:latin typeface="Open Sans"/>
              </a:rPr>
              <a:t>El uso de combustibles fósiles conlleva ahora amenazas existenciales: Problemas medioambientales y climáticos, aumento de los costes de adquisición </a:t>
            </a:r>
            <a:r>
              <a:rPr lang="en-GB" dirty="0">
                <a:latin typeface="Open Sans"/>
              </a:rPr>
              <a:t>y </a:t>
            </a:r>
            <a:r>
              <a:rPr lang="en-US" dirty="0">
                <a:latin typeface="Open Sans"/>
              </a:rPr>
              <a:t>dependencia de otros países. </a:t>
            </a:r>
            <a:r>
              <a:rPr lang="en-GB" dirty="0">
                <a:latin typeface="Open Sans"/>
              </a:rPr>
              <a:t>Los fenómenos climáticos extremos repercuten en la salud, los medios de vida, la seguridad y el crecimiento económico. Hay que mitigar esos riesgos. El ser humano vive actualmente en una época de clima excepcionalmente suave que le ha permitido prosperar. Las emisiones de gases de efecto invernadero amenazan con poner fin a esta era. Los planificadores energéticos tienen un papel fundamental para preservar un entorno habitable.</a:t>
            </a:r>
          </a:p>
          <a:p>
            <a:r>
              <a:rPr lang="en-US" dirty="0">
                <a:latin typeface="Open Sans"/>
              </a:rPr>
              <a:t>La electrificación del suministro de energía primaria y la descarbonización del sector eléctrico son necesarias para limitar el calentamiento global antropogénico a 1,5 grados C por encima de los niveles preindustriales. Por lo tanto, las energías renovables tendrán que suministrar la mayor parte de la electricidad para 2050, si no antes. </a:t>
            </a:r>
            <a:endParaRPr lang="en-GB" dirty="0">
              <a:latin typeface="Open Sans"/>
            </a:endParaRPr>
          </a:p>
          <a:p>
            <a:r>
              <a:rPr lang="en-US" dirty="0">
                <a:latin typeface="Open Sans"/>
              </a:rPr>
              <a:t>Esto requiere la coordinación de los esfuerzos colectivos a todos los niveles, incluso dentro de los sistemas energéticos. Los planificadores energéticos tendrán que enfrentarse a retos como el de tener un control reducido sobre el suministro de energía</a:t>
            </a:r>
            <a:r>
              <a:rPr lang="en-GB" dirty="0">
                <a:latin typeface="Open Sans"/>
              </a:rPr>
              <a:t>. Por ejemplo, la energía solar </a:t>
            </a:r>
            <a:r>
              <a:rPr lang="en-US" dirty="0">
                <a:latin typeface="Open Sans"/>
              </a:rPr>
              <a:t>y la eólica son fuentes de energía no dispersables (es decir, son intermitentes): no podemos decidir cuándo brilla el sol o cuándo sopla el viento. Sin embargo, hay tecnologías, como el almacenamiento de energía, en las que los planificadores energéticos pueden invertir para integrar con éxito las energías renovables. </a:t>
            </a:r>
            <a:endParaRPr lang="en-GB" dirty="0">
              <a:latin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10;gb649170e4b_0_77:notes">
            <a:extLst>
              <a:ext uri="{FF2B5EF4-FFF2-40B4-BE49-F238E27FC236}">
                <a16:creationId xmlns:a16="http://schemas.microsoft.com/office/drawing/2014/main" id="{CAFA8233-C4A8-4783-BF17-FCEED8F04691}"/>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11" name="Google Shape;111;gb649170e4b_0_77:notes">
            <a:extLst>
              <a:ext uri="{FF2B5EF4-FFF2-40B4-BE49-F238E27FC236}">
                <a16:creationId xmlns:a16="http://schemas.microsoft.com/office/drawing/2014/main" id="{4B8F05CF-8F59-4A87-A932-A3A3B37C65C0}"/>
              </a:ext>
            </a:extLst>
          </p:cNvPr>
          <p:cNvSpPr txBox="1">
            <a:spLocks noGrp="1"/>
          </p:cNvSpPr>
          <p:nvPr>
            <p:ph type="body" idx="1"/>
          </p:nvPr>
        </p:nvSpPr>
        <p:spPr>
          <a:xfrm>
            <a:off x="685800" y="4343400"/>
            <a:ext cx="5486400" cy="4114800"/>
          </a:xfrm>
        </p:spPr>
        <p:txBody>
          <a:bodyPr spcFirstLastPara="1" wrap="square" lIns="91425" tIns="91425" rIns="91425" bIns="91425" anchor="t" anchorCtr="0">
            <a:noAutofit/>
          </a:bodyPr>
          <a:lstStyle/>
          <a:p>
            <a:pPr>
              <a:defRPr/>
            </a:pPr>
            <a:r>
              <a:rPr lang="en-US" dirty="0">
                <a:latin typeface="Open Sans"/>
              </a:rPr>
              <a:t>El análisis de los sistemas energéticos es complejo e implica una serie de componentes relacionados. Los pasos son los siguientes:</a:t>
            </a:r>
          </a:p>
          <a:p>
            <a:pPr>
              <a:defRPr/>
            </a:pPr>
            <a:r>
              <a:rPr lang="en-US" dirty="0">
                <a:latin typeface="Open Sans"/>
              </a:rPr>
              <a:t>Análisis del crecimiento económico: El crecimiento económico puede definirse como el aumento del valor de mercado de los bienes y servicios producidos por una economía a lo largo del tiempo.</a:t>
            </a:r>
          </a:p>
          <a:p>
            <a:pPr>
              <a:defRPr/>
            </a:pPr>
            <a:r>
              <a:rPr lang="en-US" dirty="0">
                <a:latin typeface="Open Sans"/>
              </a:rPr>
              <a:t>Análisis de la demanda energética: El análisis de la demanda energética va más allá del uso de los combustibles y se centra en los servicios que éstos proporcionan. Por ejemplo, al propietario de un coche le interesan más los </a:t>
            </a:r>
            <a:r>
              <a:rPr lang="en-US" dirty="0" err="1">
                <a:latin typeface="Open Sans"/>
              </a:rPr>
              <a:t>kilómetros de </a:t>
            </a:r>
            <a:r>
              <a:rPr lang="en-US" dirty="0">
                <a:latin typeface="Open Sans"/>
              </a:rPr>
              <a:t>movilidad que el suministro de petróleo. El análisis de la demanda energética examina la demanda de esos servicios a lo largo del tiempo y cómo se traducen en demanda de energía.</a:t>
            </a:r>
          </a:p>
          <a:p>
            <a:pPr>
              <a:defRPr/>
            </a:pPr>
            <a:r>
              <a:rPr lang="en-US" dirty="0">
                <a:latin typeface="Open Sans"/>
              </a:rPr>
              <a:t>A continuación, el análisis de los recursos energéticos examina cómo puede satisfacerse esta demanda de energía a partir de los recursos nacionales y externos que pueden explotarse. </a:t>
            </a:r>
          </a:p>
          <a:p>
            <a:pPr>
              <a:defRPr/>
            </a:pPr>
            <a:r>
              <a:rPr lang="en-US" dirty="0">
                <a:latin typeface="Open Sans"/>
              </a:rPr>
              <a:t>El análisis de las tecnologías energéticas evalúa las perspectivas de las tecnologías energéticas en evolución o emergentes y su posible impacto en el suministro de energía, la conversión de energía, el desarrollo económico y el medio ambiente.</a:t>
            </a:r>
          </a:p>
          <a:p>
            <a:pPr>
              <a:defRPr/>
            </a:pPr>
            <a:r>
              <a:rPr lang="en-US" dirty="0">
                <a:latin typeface="Open Sans"/>
              </a:rPr>
              <a:t>El análisis de la estrategia de suministro de energía tiene en cuenta los siguientes criterios que afectan a la forma de suministrar energía. Criterios políticos, por ejemplo si un país necesita tener soberanía energética y encontrar todos sus recursos localmente. Criterios tecnológicos, con tecnologías emergentes como el hidrógeno o los coches eléctricos que crean una demanda creciente de diferentes formas de energía. Criterios logísticos, como la transformación y el transporte de la energía. Y el contexto medioambiental, como la amenaza del cambio climático que reconfigura las estrategias de suministro energético hacia fuentes de energía bajas en carbono.</a:t>
            </a:r>
          </a:p>
          <a:p>
            <a:pPr>
              <a:defRPr/>
            </a:pPr>
            <a:r>
              <a:rPr lang="en-US" dirty="0">
                <a:latin typeface="Open Sans"/>
              </a:rPr>
              <a:t>El análisis de impacto examina el impacto más amplio de las decisiones relacionadas con la energía en lo siguiente La salud, por ejemplo, si las opciones tecnológicas provocan la emisión de sustancias químicas peligrosas. La sociedad, si las opciones energéticas exigen cambios de </a:t>
            </a:r>
            <a:r>
              <a:rPr lang="en-US" dirty="0" err="1">
                <a:latin typeface="Open Sans"/>
              </a:rPr>
              <a:t>comportamiento </a:t>
            </a:r>
            <a:r>
              <a:rPr lang="en-US" dirty="0">
                <a:latin typeface="Open Sans"/>
              </a:rPr>
              <a:t>y estructurales, como el uso del transporte público. El medio ambiente, a través de los impactos positivos o negativos en los ecosistemas. Y la economía, por ejemplo, a través de la creación de puestos de trabajo. </a:t>
            </a:r>
          </a:p>
          <a:p>
            <a:pPr>
              <a:lnSpc>
                <a:spcPct val="80000"/>
              </a:lnSpc>
              <a:spcBef>
                <a:spcPct val="0"/>
              </a:spcBef>
              <a:defRPr/>
            </a:pPr>
            <a:r>
              <a:rPr lang="en-US" dirty="0">
                <a:latin typeface="Open Sans"/>
              </a:rPr>
              <a:t>Dependiendo de la naturaleza del esfuerzo de planificación energética, estos pasos pueden ser modificados, pueden solaparse o pueden realizarse con diferentes niveles de detalle.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10;gb649170e4b_0_77:notes">
            <a:extLst>
              <a:ext uri="{FF2B5EF4-FFF2-40B4-BE49-F238E27FC236}">
                <a16:creationId xmlns:a16="http://schemas.microsoft.com/office/drawing/2014/main" id="{1DC09EB2-77C5-4360-9C8C-C4DE6A3584A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0722" name="Google Shape;111;gb649170e4b_0_77:notes">
            <a:extLst>
              <a:ext uri="{FF2B5EF4-FFF2-40B4-BE49-F238E27FC236}">
                <a16:creationId xmlns:a16="http://schemas.microsoft.com/office/drawing/2014/main" id="{2563FE7A-0515-4788-93C0-14B55AC18EA3}"/>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r>
              <a:rPr lang="en-US" dirty="0">
                <a:latin typeface="Open Sans"/>
              </a:rPr>
              <a:t>En este curso se consideran los pasos clave del análisis de sistemas energéticos:</a:t>
            </a:r>
            <a:endParaRPr lang="en-GB" altLang="en-US" dirty="0">
              <a:latin typeface="Open Sans"/>
            </a:endParaRPr>
          </a:p>
          <a:p>
            <a:r>
              <a:rPr lang="en-US" dirty="0">
                <a:latin typeface="Open Sans"/>
              </a:rPr>
              <a:t>Análisis del crecimiento económico: el crecimiento económico es un parámetro clave que genera una creciente demanda de energía. Esto sucede como resultado de la creciente disponibilidad de servicios como el acceso a la salud, la educación, el transporte y la mejora del nivel de vida, y el creciente desarrollo tecnológico y de infraestructuras que crea herramientas para satisfacer esta creciente demanda. Por otro lado, el suministro de energía es un factor clave para el crecimiento económico. </a:t>
            </a:r>
          </a:p>
          <a:p>
            <a:r>
              <a:rPr lang="en-US" dirty="0">
                <a:latin typeface="Open Sans"/>
              </a:rPr>
              <a:t>Análisis de la demanda de energía: todo el sistema energético está diseñado para satisfacer la demanda de energía. El análisis de la demanda energética tiene en cuenta la magnitud global de la demanda, las formas de energía demandadas, como el petróleo, la electricidad y el calor, y la distribución de la demanda en los territorios urbanos y rurales. Este análisis es clave para realizar el análisis del sistema energético. </a:t>
            </a:r>
          </a:p>
          <a:p>
            <a:r>
              <a:rPr lang="en-US" dirty="0">
                <a:latin typeface="Open Sans"/>
              </a:rPr>
              <a:t>Análisis de la estrategia de suministro de energía: el suministro de energía es el vínculo entre las fuentes de energía y el consumo de energía. La modelización de las diferentes opciones de abastecimiento y transporte de energía es clave para el análisis del sistema energético y la planificación energética.</a:t>
            </a:r>
          </a:p>
          <a:p>
            <a:pPr>
              <a:spcBef>
                <a:spcPct val="0"/>
              </a:spcBef>
            </a:pPr>
            <a:r>
              <a:rPr lang="en-US" dirty="0"/>
              <a:t>Todos los demás componentes del análisis del sistema energético pueden considerarse importantes dependiendo del contexto.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336;gb649170e4b_0_149:notes">
            <a:extLst>
              <a:ext uri="{FF2B5EF4-FFF2-40B4-BE49-F238E27FC236}">
                <a16:creationId xmlns:a16="http://schemas.microsoft.com/office/drawing/2014/main" id="{F2B297CD-67F7-9846-ACBB-1B081212DAE4}"/>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6866" name="Google Shape;337;gb649170e4b_0_149:notes">
            <a:extLst>
              <a:ext uri="{FF2B5EF4-FFF2-40B4-BE49-F238E27FC236}">
                <a16:creationId xmlns:a16="http://schemas.microsoft.com/office/drawing/2014/main" id="{342C1464-89D6-394C-B1F8-77EB1319C4FD}"/>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En la segunda minilección veremos con más detalle los pasos del análisis del crecimiento económico y del análisis de la demanda energética.</a:t>
            </a:r>
            <a:endParaRPr lang="en-US" dirty="0">
              <a:latin typeface="Open Sans"/>
            </a:endParaRPr>
          </a:p>
          <a:p>
            <a:r>
              <a:rPr lang="en-GB" dirty="0">
                <a:latin typeface="Open Sans"/>
              </a:rPr>
              <a:t>El análisis del crecimiento económico constituye la base del esfuerzo de planificación. La necesidad de energía dependerá en gran medida del nivel de crecimiento que se prevea.  Este paso incluye la consideración del crecimiento de la población, el desarrollo económico y los cambios estructurales tanto en la economía como en la demografía. Es importante conocer la forma en que crece la economía, los factores que impulsan ese crecimiento y las especificidades del crecimiento en un país.</a:t>
            </a:r>
            <a:endParaRPr lang="en-US" dirty="0">
              <a:latin typeface="Open Sans"/>
            </a:endParaRPr>
          </a:p>
          <a:p>
            <a:r>
              <a:rPr lang="en-GB" dirty="0">
                <a:latin typeface="Open Sans"/>
              </a:rPr>
              <a:t> </a:t>
            </a:r>
          </a:p>
          <a:p>
            <a:r>
              <a:rPr lang="en-GB" dirty="0">
                <a:latin typeface="Open Sans"/>
              </a:rPr>
              <a:t>La población y la renta son los dos motores más potentes de la demanda energética. Un mayor número de personas con más medios hará que aumente el consumo de energía. </a:t>
            </a:r>
          </a:p>
          <a:p>
            <a:r>
              <a:rPr lang="en-GB" dirty="0">
                <a:latin typeface="Open Sans"/>
              </a:rPr>
              <a:t>Desde 1990, la población mundial ha aumentado en 2.500 millones de personas hasta alcanzar los 7.800 millones. Se espera que esta cifra aumente a 9.800 millones en 2050. </a:t>
            </a:r>
          </a:p>
          <a:p>
            <a:r>
              <a:rPr lang="en-GB" dirty="0">
                <a:latin typeface="Open Sans"/>
              </a:rPr>
              <a:t>Al mismo tiempo, hay un rápido crecimiento de las economías de renta baja y media. La tasa de crecimiento de la población está disminuyendo, pero la tasa de crecimiento de los ingresos está aumentando. Esto es una gran noticia, ya que el nivel de vida aumenta para que los seres humanos puedan vivir más tiempo y con más salud. Pero este aumento de la demanda de energía debe ser planificado y acomodado. </a:t>
            </a:r>
          </a:p>
          <a:p>
            <a:r>
              <a:rPr lang="en-GB" dirty="0">
                <a:latin typeface="Open Sans"/>
              </a:rPr>
              <a:t>El crecimiento económico y la demanda de energía están vinculados por la intensidad energética, en unidades de energía por unidad de PIB. Es necesario desacoplar la P.D.G. y el uso de la energía, de manera que la demanda energética crezca más lentamente que la P.D.G. mundial. Según la referencia 1, la intensidad energética mundial por unidad de P.D.G. se redujo un 36,8% entre 1990 y 2019.  </a:t>
            </a:r>
          </a:p>
          <a:p>
            <a:endParaRPr lang="en-US" dirty="0"/>
          </a:p>
          <a:p>
            <a:pPr>
              <a:spcBef>
                <a:spcPct val="0"/>
              </a:spcBef>
            </a:pPr>
            <a:endParaRPr lang="en-GB" altLang="en-US" sz="1100" dirty="0"/>
          </a:p>
        </p:txBody>
      </p:sp>
    </p:spTree>
    <p:extLst>
      <p:ext uri="{BB962C8B-B14F-4D97-AF65-F5344CB8AC3E}">
        <p14:creationId xmlns:p14="http://schemas.microsoft.com/office/powerpoint/2010/main" val="499086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336;gb649170e4b_0_149:notes">
            <a:extLst>
              <a:ext uri="{FF2B5EF4-FFF2-40B4-BE49-F238E27FC236}">
                <a16:creationId xmlns:a16="http://schemas.microsoft.com/office/drawing/2014/main" id="{4C87240D-80F4-4E60-8C99-BE59DF5A1AC3}"/>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38914" name="Google Shape;337;gb649170e4b_0_149:notes">
            <a:extLst>
              <a:ext uri="{FF2B5EF4-FFF2-40B4-BE49-F238E27FC236}">
                <a16:creationId xmlns:a16="http://schemas.microsoft.com/office/drawing/2014/main" id="{606E7E86-D5CE-4C1E-BFA7-9473A22A1802}"/>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r>
              <a:rPr lang="en-GB" dirty="0">
                <a:latin typeface="Open Sans"/>
              </a:rPr>
              <a:t>Utilizando el análisis del crecimiento económico, el planificador energético puede:</a:t>
            </a:r>
            <a:endParaRPr lang="en-US" dirty="0">
              <a:latin typeface="Open Sans"/>
            </a:endParaRPr>
          </a:p>
          <a:p>
            <a:pPr marL="171450" indent="-171450">
              <a:buFont typeface="Arial"/>
              <a:buChar char="•"/>
            </a:pPr>
            <a:r>
              <a:rPr lang="en-US" dirty="0">
                <a:latin typeface="Open Sans"/>
              </a:rPr>
              <a:t>Determinar los niveles y patrones de crecimiento tanto de la economía como de la población. ¿En qué parte del país se prevé un crecimiento demográfico y económico? ¿Cómo afectan la población y el crecimiento económico a la demanda y el suministro de energía?</a:t>
            </a:r>
            <a:endParaRPr lang="en-GB" dirty="0">
              <a:latin typeface="Open Sans"/>
            </a:endParaRPr>
          </a:p>
          <a:p>
            <a:pPr marL="171450" indent="-171450">
              <a:buFont typeface="Arial"/>
              <a:buChar char="•"/>
            </a:pPr>
            <a:r>
              <a:rPr lang="en-US" dirty="0">
                <a:latin typeface="Open Sans"/>
              </a:rPr>
              <a:t>El planificador energético también puede definir las metas y objetivos de crecimiento. Los objetivos de crecimiento afectarán a las necesidades del sistema energético, y el desarrollo del sistema energético actuará como facilitador de los objetivos de crecimiento. Esta interdependencia debe tenerse en cuenta en el análisis del sistema energético. </a:t>
            </a:r>
            <a:endParaRPr lang="en-GB" dirty="0">
              <a:latin typeface="Open Sans"/>
            </a:endParaRPr>
          </a:p>
          <a:p>
            <a:pPr marL="171450" indent="-171450">
              <a:buFont typeface="Arial"/>
              <a:buChar char="•"/>
            </a:pPr>
            <a:r>
              <a:rPr lang="en-US" dirty="0">
                <a:latin typeface="Open Sans"/>
              </a:rPr>
              <a:t>El análisis también puede ayudar a determinar una política de desarrollo. La política de desarrollo nacional o internacional influirá en el lugar donde el planificador energético debe centrar sus esfuerzos. Si una política tiene como objetivo permitir el desarrollo económico de una región específica, es necesario disponer de un suministro energético fiable.</a:t>
            </a:r>
            <a:endParaRPr lang="en-GB" dirty="0">
              <a:latin typeface="Open Sans"/>
            </a:endParaRPr>
          </a:p>
          <a:p>
            <a:pPr marL="171450" indent="-171450">
              <a:buFont typeface="Arial"/>
              <a:buChar char="•"/>
            </a:pPr>
            <a:r>
              <a:rPr lang="en-US" dirty="0">
                <a:latin typeface="Open Sans"/>
              </a:rPr>
              <a:t>Por último, el análisis puede ayudar al planificador energético a comprender qué cuestiones sociales o culturales afectan a los sistemas energéticos actuales y futuros. Esto incluye los hábitos culturales en cuanto a la estructura de los hogares, el transporte, la cocina, la calefacción, la refrigeración, etc. ¿Está toda la población preparada para adoptar nuevas tecnologías energéticas? ¿Cómo se puede facilitar la aceptación por parte de la población? ¿Cómo puede el planificador energético adaptarse mejor a las pautas sociales y culturales existentes?</a:t>
            </a:r>
            <a:endParaRPr lang="en-GB" dirty="0">
              <a:latin typeface="Open Sans"/>
            </a:endParaRPr>
          </a:p>
          <a:p>
            <a:r>
              <a:rPr lang="en-GB" dirty="0">
                <a:latin typeface="Open Sans"/>
              </a:rPr>
              <a:t> </a:t>
            </a:r>
          </a:p>
          <a:p>
            <a:pPr>
              <a:spcBef>
                <a:spcPct val="0"/>
              </a:spcBef>
            </a:pPr>
            <a:r>
              <a:rPr lang="en-GB" dirty="0">
                <a:latin typeface="Open Sans"/>
              </a:rPr>
              <a:t>Todos estos criterios son inciertos. El planificador energético no puede utilizar un único dato y esperar obtener resultados sólidos. El uso de escenarios en el análisis económico busca desarrollar proyecciones de crecimiento global. Comprender la sensibilidad del sistema energético a diferentes insumos de crecimiento económico es clave para informar a los responsables políticos de la gama potencial de impactos de sus políticas. Volveremos a hablar de los escenarios más adelante.</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smtClean="0">
                <a:latin typeface="Open Sans" panose="020B0606030504020204" pitchFamily="34" charset="0"/>
              </a:rPr>
              <a:pPr fontAlgn="auto">
                <a:spcBef>
                  <a:spcPts val="0"/>
                </a:spcBef>
                <a:spcAft>
                  <a:spcPts val="0"/>
                </a:spcAft>
                <a:defRPr/>
              </a:pPr>
              <a:t>‹#›</a:t>
            </a:fld>
            <a:endParaRPr lang="en-US">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defRPr>
            </a:lvl1pPr>
          </a:lstStyle>
          <a:p>
            <a:pPr>
              <a:defRPr/>
            </a:pPr>
            <a:fld id="{BDFEE2A0-BA75-462B-B84F-D59CFC4AC0FD}" type="datetimeFigureOut">
              <a:rPr lang="en-US"/>
              <a:pPr>
                <a:defRPr/>
              </a:pPr>
              <a:t>11/8/22</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a:lvl1pPr>
          </a:lstStyle>
          <a:p>
            <a:pPr>
              <a:defRPr/>
            </a:pPr>
            <a:fld id="{4C6DC744-E759-4962-8640-6AB34CAFCB69}" type="datetimeFigureOut">
              <a:rPr lang="en-US"/>
              <a:pPr>
                <a:defRPr/>
              </a:pPr>
              <a:t>11/8/22</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a:lvl1pPr>
          </a:lstStyle>
          <a:p>
            <a:pPr>
              <a:defRPr/>
            </a:pPr>
            <a:fld id="{E867B7FD-D951-4D33-93CE-49DE56FE269A}" type="slidenum">
              <a:rPr lang="en-US"/>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a:lvl1pPr>
          </a:lstStyle>
          <a:p>
            <a:pPr>
              <a:defRPr/>
            </a:pPr>
            <a:fld id="{5D00AA64-8024-406E-8F7F-61C410ADA5CC}" type="datetimeFigureOut">
              <a:rPr lang="en-US"/>
              <a:pPr>
                <a:defRPr/>
              </a:pPr>
              <a:t>11/8/22</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a:lvl1pPr>
          </a:lstStyle>
          <a:p>
            <a:pPr>
              <a:defRPr/>
            </a:pPr>
            <a:fld id="{2FC186E6-F826-4A18-97DA-F9A2F193E2A1}" type="slidenum">
              <a:rPr lang="en-US"/>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a:lvl1pPr>
          </a:lstStyle>
          <a:p>
            <a:pPr>
              <a:defRPr/>
            </a:pPr>
            <a:fld id="{8C59BBF9-74D1-4EA9-8847-0C90DD0D1EB4}" type="datetimeFigureOut">
              <a:rPr lang="en-US"/>
              <a:pPr>
                <a:defRPr/>
              </a:pPr>
              <a:t>11/8/22</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a:lvl1pPr>
          </a:lstStyle>
          <a:p>
            <a:pPr>
              <a:defRPr/>
            </a:pPr>
            <a:fld id="{2C0E4B7E-050E-4CEC-8A24-7412036FB675}" type="slidenum">
              <a:rPr lang="en-US"/>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a:lvl1pPr>
          </a:lstStyle>
          <a:p>
            <a:pPr>
              <a:defRPr/>
            </a:pPr>
            <a:fld id="{7F3D7FF6-97A2-432E-8101-99E11A739477}" type="datetimeFigureOut">
              <a:rPr lang="en-US"/>
              <a:pPr>
                <a:defRPr/>
              </a:pPr>
              <a:t>11/8/22</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a:lvl1pPr>
          </a:lstStyle>
          <a:p>
            <a:pPr>
              <a:defRPr/>
            </a:pPr>
            <a:fld id="{B140C725-9315-4FAE-8470-E7079EE5FB65}" type="slidenum">
              <a:rPr lang="en-US"/>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a:latin typeface="Open Sans"/>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a:latin typeface="Open Sans"/>
            </a:endParaRPr>
          </a:p>
        </p:txBody>
      </p:sp>
      <p:sp>
        <p:nvSpPr>
          <p:cNvPr id="3" name="Content Placeholder 2"/>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7B88A716-CD3D-4843-93F1-1F683A7905A2}" type="datetimeFigureOut">
              <a:rPr lang="en-US"/>
              <a:pPr>
                <a:defRPr/>
              </a:pPr>
              <a:t>11/8/22</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defRPr>
            </a:lvl1pPr>
          </a:lstStyle>
          <a:p>
            <a:pPr>
              <a:defRPr/>
            </a:pPr>
            <a:fld id="{47E19023-B420-4766-B188-5B81DB68248C}" type="slidenum">
              <a:rPr lang="en-US"/>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1">
              <a:solidFill>
                <a:schemeClr val="accent5">
                  <a:lumMod val="60000"/>
                  <a:lumOff val="40000"/>
                </a:schemeClr>
              </a:solidFill>
              <a:latin typeface="Open Sans"/>
              <a:cs typeface="Calibri" panose="020F0502020204030204"/>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a:t>Click to edit Master title style</a:t>
            </a:r>
            <a:endParaRPr lang="en-US"/>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defRPr>
            </a:lvl1pPr>
          </a:lstStyle>
          <a:p>
            <a:pPr>
              <a:defRPr/>
            </a:pPr>
            <a:fld id="{A32E54A4-AC34-480D-8CF5-5A8173F9FFA0}" type="datetimeFigureOut">
              <a:rPr lang="en-US"/>
              <a:pPr>
                <a:defRPr/>
              </a:pPr>
              <a:t>11/8/22</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defRPr>
            </a:lvl1pPr>
          </a:lstStyle>
          <a:p>
            <a:pPr>
              <a:defRPr/>
            </a:pPr>
            <a:fld id="{61732825-D4E8-42F0-80DC-E3500B69BD1F}" type="slidenum">
              <a:rPr lang="en-US"/>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a:lvl1pPr>
          </a:lstStyle>
          <a:p>
            <a:pPr>
              <a:defRPr/>
            </a:pPr>
            <a:fld id="{29CC1C8A-829F-486A-9222-1930C2A4A234}" type="datetimeFigureOut">
              <a:rPr lang="en-US"/>
              <a:pPr>
                <a:defRPr/>
              </a:pPr>
              <a:t>11/8/22</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a:lvl1pPr>
          </a:lstStyle>
          <a:p>
            <a:pPr>
              <a:defRPr/>
            </a:pPr>
            <a:fld id="{51A0B8CC-343E-42DA-8E2A-FCFD82EDF053}" type="slidenum">
              <a:rPr lang="en-US"/>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a:lvl1pPr>
          </a:lstStyle>
          <a:p>
            <a:pPr>
              <a:defRPr/>
            </a:pPr>
            <a:fld id="{055D33A7-DC55-468F-BB04-51BAA9E80EEE}" type="datetimeFigureOut">
              <a:rPr lang="en-US"/>
              <a:pPr>
                <a:defRPr/>
              </a:pPr>
              <a:t>11/8/22</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a:lvl1pPr>
          </a:lstStyle>
          <a:p>
            <a:pPr>
              <a:defRPr/>
            </a:pPr>
            <a:fld id="{0CD65B42-BBDD-4606-B48F-BADA23212FF8}" type="slidenum">
              <a:rPr lang="en-US"/>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a:lvl1pPr>
          </a:lstStyle>
          <a:p>
            <a:pPr>
              <a:defRPr/>
            </a:pPr>
            <a:fld id="{600B5346-6676-4D1F-8813-5334D50A5F8F}" type="datetimeFigureOut">
              <a:rPr lang="en-US"/>
              <a:pPr>
                <a:defRPr/>
              </a:pPr>
              <a:t>11/8/22</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a:lvl1pPr>
          </a:lstStyle>
          <a:p>
            <a:pPr>
              <a:defRPr/>
            </a:pPr>
            <a:fld id="{E1F6B351-3C93-44C3-8C57-39E9F399D429}" type="slidenum">
              <a:rPr lang="en-US"/>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a:lvl1pPr>
          </a:lstStyle>
          <a:p>
            <a:pPr>
              <a:defRPr/>
            </a:pPr>
            <a:fld id="{DD1FCBAA-8979-4529-BD81-75B0E5C28C34}" type="datetimeFigureOut">
              <a:rPr lang="en-US"/>
              <a:pPr>
                <a:defRPr/>
              </a:pPr>
              <a:t>11/8/22</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a:lvl1pPr>
          </a:lstStyle>
          <a:p>
            <a:pPr>
              <a:defRPr/>
            </a:pPr>
            <a:fld id="{378235DA-E438-4A8C-8420-EFC0B04DF2A4}" type="slidenum">
              <a:rPr lang="en-US"/>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a:lvl1pPr>
          </a:lstStyle>
          <a:p>
            <a:pPr>
              <a:defRPr/>
            </a:pPr>
            <a:fld id="{A07D6DFC-3332-4E84-87C0-5ACB4C3D343B}" type="datetimeFigureOut">
              <a:rPr lang="en-US"/>
              <a:pPr>
                <a:defRPr/>
              </a:pPr>
              <a:t>11/8/22</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a:lvl1pPr>
          </a:lstStyle>
          <a:p>
            <a:pPr>
              <a:defRPr/>
            </a:pPr>
            <a:fld id="{15FAC9FB-9D01-4809-9F2F-D597455790DA}" type="slidenum">
              <a:rPr lang="en-US"/>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Haga clic para editar el estilo del título principal</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Haga clic para editar los estilos de texto maestro</a:t>
            </a:r>
          </a:p>
          <a:p>
            <a:pPr lvl="1"/>
            <a:r>
              <a:rPr lang="en-GB" altLang="en-US"/>
              <a:t>Segundo nivel</a:t>
            </a:r>
          </a:p>
          <a:p>
            <a:pPr lvl="2"/>
            <a:r>
              <a:rPr lang="en-GB" altLang="en-US"/>
              <a:t>Tercer nivel</a:t>
            </a:r>
          </a:p>
          <a:p>
            <a:pPr lvl="3"/>
            <a:r>
              <a:rPr lang="en-GB" altLang="en-US"/>
              <a:t>Cuarto nivel</a:t>
            </a:r>
          </a:p>
          <a:p>
            <a:pPr lvl="4"/>
            <a:r>
              <a:rPr lang="en-GB" altLang="en-US"/>
              <a:t>Quinto nivel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a:t>11/8/22</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diagramData" Target="../diagrams/data5.xml"/><Relationship Id="rId12" Type="http://schemas.openxmlformats.org/officeDocument/2006/relationships/image" Target="../media/image6.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chart" Target="../charts/chart2.xml"/><Relationship Id="rId11" Type="http://schemas.microsoft.com/office/2007/relationships/diagramDrawing" Target="../diagrams/drawing5.xml"/><Relationship Id="rId5" Type="http://schemas.openxmlformats.org/officeDocument/2006/relationships/chart" Target="../charts/chart1.xml"/><Relationship Id="rId10" Type="http://schemas.openxmlformats.org/officeDocument/2006/relationships/diagramColors" Target="../diagrams/colors5.xml"/><Relationship Id="rId4" Type="http://schemas.openxmlformats.org/officeDocument/2006/relationships/notesSlide" Target="../notesSlides/notesSlide10.xml"/><Relationship Id="rId9"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slideLayout" Target="../slideLayouts/slideLayout2.xml"/><Relationship Id="rId7" Type="http://schemas.openxmlformats.org/officeDocument/2006/relationships/diagramData" Target="../diagrams/data6.xml"/><Relationship Id="rId12" Type="http://schemas.openxmlformats.org/officeDocument/2006/relationships/image" Target="../media/image4.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8.png"/><Relationship Id="rId11" Type="http://schemas.microsoft.com/office/2007/relationships/diagramDrawing" Target="../diagrams/drawing6.xml"/><Relationship Id="rId5" Type="http://schemas.openxmlformats.org/officeDocument/2006/relationships/image" Target="../media/image7.png"/><Relationship Id="rId10" Type="http://schemas.openxmlformats.org/officeDocument/2006/relationships/diagramColors" Target="../diagrams/colors6.xml"/><Relationship Id="rId4" Type="http://schemas.openxmlformats.org/officeDocument/2006/relationships/notesSlide" Target="../notesSlides/notesSlide11.xml"/><Relationship Id="rId9"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12.xml"/><Relationship Id="rId9" Type="http://schemas.microsoft.com/office/2007/relationships/diagramDrawing" Target="../diagrams/drawing7.xml"/></Relationships>
</file>

<file path=ppt/slides/_rels/slide13.xml.rels><?xml version="1.0" encoding="UTF-8" standalone="yes"?>
<Relationships xmlns="http://schemas.openxmlformats.org/package/2006/relationships"><Relationship Id="rId3" Type="http://schemas.openxmlformats.org/officeDocument/2006/relationships/hyperlink" Target="http://applewebdata/DB778757-182F-499F-BE81-6BDF32279AA8#_ftnref1"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yearbook.enerdata.net/total-energy/world-energy-intensity-gdp-data.html" TargetMode="Externa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4.png"/><Relationship Id="rId4" Type="http://schemas.openxmlformats.org/officeDocument/2006/relationships/notesSlide" Target="../notesSlides/notesSlide14.xml"/><Relationship Id="rId9" Type="http://schemas.microsoft.com/office/2007/relationships/diagramDrawing" Target="../diagrams/drawing8.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4.png"/><Relationship Id="rId4" Type="http://schemas.openxmlformats.org/officeDocument/2006/relationships/notesSlide" Target="../notesSlides/notesSlide15.xml"/><Relationship Id="rId9" Type="http://schemas.microsoft.com/office/2007/relationships/diagramDrawing" Target="../diagrams/drawing9.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4.png"/><Relationship Id="rId4" Type="http://schemas.openxmlformats.org/officeDocument/2006/relationships/notesSlide" Target="../notesSlides/notesSlide16.xml"/><Relationship Id="rId9" Type="http://schemas.microsoft.com/office/2007/relationships/diagramDrawing" Target="../diagrams/drawing10.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diagramQuickStyle" Target="../diagrams/quickStyle11.xml"/><Relationship Id="rId12" Type="http://schemas.openxmlformats.org/officeDocument/2006/relationships/image" Target="../media/image11.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diagramLayout" Target="../diagrams/layout11.xml"/><Relationship Id="rId11" Type="http://schemas.openxmlformats.org/officeDocument/2006/relationships/image" Target="../media/image10.png"/><Relationship Id="rId5" Type="http://schemas.openxmlformats.org/officeDocument/2006/relationships/diagramData" Target="../diagrams/data11.xml"/><Relationship Id="rId10" Type="http://schemas.openxmlformats.org/officeDocument/2006/relationships/image" Target="../media/image9.png"/><Relationship Id="rId4" Type="http://schemas.openxmlformats.org/officeDocument/2006/relationships/notesSlide" Target="../notesSlides/notesSlide17.xml"/><Relationship Id="rId9" Type="http://schemas.microsoft.com/office/2007/relationships/diagramDrawing" Target="../diagrams/drawing11.xml"/><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xml"/><Relationship Id="rId7" Type="http://schemas.openxmlformats.org/officeDocument/2006/relationships/diagramQuickStyle" Target="../diagrams/quickStyle1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4.png"/><Relationship Id="rId4" Type="http://schemas.openxmlformats.org/officeDocument/2006/relationships/notesSlide" Target="../notesSlides/notesSlide18.xml"/><Relationship Id="rId9" Type="http://schemas.microsoft.com/office/2007/relationships/diagramDrawing" Target="../diagrams/drawing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forbes.com/sites/rrapier/2020/06/20/bp-review-new-highs-in-global-energy-consumption-and-carbon-emissions-in-2019/" TargetMode="External"/><Relationship Id="rId4" Type="http://schemas.openxmlformats.org/officeDocument/2006/relationships/hyperlink" Target="http://applewebdata/D09D8296-DE42-473A-9046-B3F97FE00320#_ftnref1"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xml"/><Relationship Id="rId7" Type="http://schemas.openxmlformats.org/officeDocument/2006/relationships/diagramQuickStyle" Target="../diagrams/quickStyle1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4.png"/><Relationship Id="rId4" Type="http://schemas.openxmlformats.org/officeDocument/2006/relationships/notesSlide" Target="../notesSlides/notesSlide20.xml"/><Relationship Id="rId9" Type="http://schemas.microsoft.com/office/2007/relationships/diagramDrawing" Target="../diagrams/drawing13.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slideLayout" Target="../slideLayouts/slideLayout2.xml"/><Relationship Id="rId7" Type="http://schemas.openxmlformats.org/officeDocument/2006/relationships/diagramLayout" Target="../diagrams/layout14.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diagramData" Target="../diagrams/data14.xml"/><Relationship Id="rId11" Type="http://schemas.openxmlformats.org/officeDocument/2006/relationships/image" Target="../media/image4.png"/><Relationship Id="rId5" Type="http://schemas.openxmlformats.org/officeDocument/2006/relationships/image" Target="../media/image7.png"/><Relationship Id="rId10" Type="http://schemas.microsoft.com/office/2007/relationships/diagramDrawing" Target="../diagrams/drawing14.xml"/><Relationship Id="rId4" Type="http://schemas.openxmlformats.org/officeDocument/2006/relationships/notesSlide" Target="../notesSlides/notesSlide21.xml"/><Relationship Id="rId9" Type="http://schemas.openxmlformats.org/officeDocument/2006/relationships/diagramColors" Target="../diagrams/colors14.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diagramQuickStyle" Target="../diagrams/quickStyle15.xml"/><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diagramLayout" Target="../diagrams/layout15.xml"/><Relationship Id="rId2" Type="http://schemas.openxmlformats.org/officeDocument/2006/relationships/audio" Target="../media/media20.mp3"/><Relationship Id="rId16" Type="http://schemas.openxmlformats.org/officeDocument/2006/relationships/image" Target="../media/image4.png"/><Relationship Id="rId1" Type="http://schemas.microsoft.com/office/2007/relationships/media" Target="../media/media20.mp3"/><Relationship Id="rId6" Type="http://schemas.openxmlformats.org/officeDocument/2006/relationships/image" Target="../media/image15.png"/><Relationship Id="rId11" Type="http://schemas.openxmlformats.org/officeDocument/2006/relationships/diagramData" Target="../diagrams/data15.xml"/><Relationship Id="rId5" Type="http://schemas.openxmlformats.org/officeDocument/2006/relationships/image" Target="../media/image14.png"/><Relationship Id="rId15" Type="http://schemas.microsoft.com/office/2007/relationships/diagramDrawing" Target="../diagrams/drawing15.xml"/><Relationship Id="rId10" Type="http://schemas.openxmlformats.org/officeDocument/2006/relationships/image" Target="../media/image19.png"/><Relationship Id="rId4" Type="http://schemas.openxmlformats.org/officeDocument/2006/relationships/notesSlide" Target="../notesSlides/notesSlide22.xml"/><Relationship Id="rId9" Type="http://schemas.openxmlformats.org/officeDocument/2006/relationships/image" Target="../media/image18.png"/><Relationship Id="rId14" Type="http://schemas.openxmlformats.org/officeDocument/2006/relationships/diagramColors" Target="../diagrams/colors15.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2.xml"/><Relationship Id="rId7" Type="http://schemas.openxmlformats.org/officeDocument/2006/relationships/diagramQuickStyle" Target="../diagrams/quickStyle16.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4.png"/><Relationship Id="rId4" Type="http://schemas.openxmlformats.org/officeDocument/2006/relationships/notesSlide" Target="../notesSlides/notesSlide23.xml"/><Relationship Id="rId9" Type="http://schemas.microsoft.com/office/2007/relationships/diagramDrawing" Target="../diagrams/drawing16.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2.xml"/><Relationship Id="rId7" Type="http://schemas.openxmlformats.org/officeDocument/2006/relationships/diagramQuickStyle" Target="../diagrams/quickStyle17.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diagramLayout" Target="../diagrams/layout17.xml"/><Relationship Id="rId5" Type="http://schemas.openxmlformats.org/officeDocument/2006/relationships/diagramData" Target="../diagrams/data17.xml"/><Relationship Id="rId10" Type="http://schemas.openxmlformats.org/officeDocument/2006/relationships/image" Target="../media/image4.png"/><Relationship Id="rId4" Type="http://schemas.openxmlformats.org/officeDocument/2006/relationships/notesSlide" Target="../notesSlides/notesSlide24.xml"/><Relationship Id="rId9" Type="http://schemas.microsoft.com/office/2007/relationships/diagramDrawing" Target="../diagrams/drawing17.xml"/></Relationships>
</file>

<file path=ppt/slides/_rels/slide25.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hyperlink" Target="https://www.open.edu/openlearncreate/mod/quiz/view.php?id=173944"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Data" Target="../diagrams/data2.xml"/><Relationship Id="rId5" Type="http://schemas.openxmlformats.org/officeDocument/2006/relationships/image" Target="../media/image4.png"/><Relationship Id="rId10" Type="http://schemas.microsoft.com/office/2007/relationships/diagramDrawing" Target="../diagrams/drawing2.xml"/><Relationship Id="rId4" Type="http://schemas.openxmlformats.org/officeDocument/2006/relationships/notesSlide" Target="../notesSlides/notesSlide7.xml"/><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4.xml"/><Relationship Id="rId11" Type="http://schemas.openxmlformats.org/officeDocument/2006/relationships/image" Target="../media/image4.png"/><Relationship Id="rId5" Type="http://schemas.openxmlformats.org/officeDocument/2006/relationships/image" Target="../media/image5.png"/><Relationship Id="rId10" Type="http://schemas.microsoft.com/office/2007/relationships/diagramDrawing" Target="../diagrams/drawing4.xml"/><Relationship Id="rId4" Type="http://schemas.openxmlformats.org/officeDocument/2006/relationships/notesSlide" Target="../notesSlides/notesSlide9.xml"/><Relationship Id="rId9" Type="http://schemas.openxmlformats.org/officeDocument/2006/relationships/diagramColors" Target="../diagrams/colors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721DA697-CAE0-4CE5-967C-6975847EAFBE}"/>
              </a:ext>
            </a:extLst>
          </p:cNvPr>
          <p:cNvPicPr>
            <a:picLocks noChangeAspect="1"/>
          </p:cNvPicPr>
          <p:nvPr/>
        </p:nvPicPr>
        <p:blipFill>
          <a:blip r:embed="rId5"/>
          <a:stretch>
            <a:fillRect/>
          </a:stretch>
        </p:blipFill>
        <p:spPr>
          <a:xfrm>
            <a:off x="0" y="0"/>
            <a:ext cx="12192000" cy="6858108"/>
          </a:xfrm>
          <a:prstGeom prst="rect">
            <a:avLst/>
          </a:prstGeom>
        </p:spPr>
      </p:pic>
      <p:sp>
        <p:nvSpPr>
          <p:cNvPr id="5" name="TextBox 3">
            <a:extLst>
              <a:ext uri="{FF2B5EF4-FFF2-40B4-BE49-F238E27FC236}">
                <a16:creationId xmlns:a16="http://schemas.microsoft.com/office/drawing/2014/main" id="{1B1B97D1-A975-476C-A2EB-0ABD531E195B}"/>
              </a:ext>
            </a:extLst>
          </p:cNvPr>
          <p:cNvSpPr txBox="1"/>
          <p:nvPr/>
        </p:nvSpPr>
        <p:spPr>
          <a:xfrm>
            <a:off x="599330" y="2460324"/>
            <a:ext cx="7211436" cy="4154984"/>
          </a:xfrm>
          <a:prstGeom prst="rect">
            <a:avLst/>
          </a:prstGeom>
          <a:noFill/>
        </p:spPr>
        <p:txBody>
          <a:bodyPr wrap="square" lIns="91440" tIns="45720" rIns="91440" bIns="45720" rtlCol="0" anchor="b">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ZA" sz="4400" b="1" dirty="0">
                <a:solidFill>
                  <a:schemeClr val="bg1"/>
                </a:solidFill>
                <a:latin typeface="Arial" panose="020B0604020202020204" pitchFamily="34" charset="0"/>
                <a:ea typeface="Open Sans ExtraBold" panose="020B0606030504020204" pitchFamily="34" charset="0"/>
                <a:cs typeface="Arial" panose="020B0604020202020204" pitchFamily="34" charset="0"/>
              </a:rPr>
              <a:t>LECTURA 2</a:t>
            </a:r>
            <a:br>
              <a:rPr lang="en-ZA" sz="4400" b="1" dirty="0">
                <a:latin typeface="Arial" panose="020B0604020202020204" pitchFamily="34" charset="0"/>
                <a:ea typeface="Open Sans ExtraBold" panose="020B0606030504020204" pitchFamily="34" charset="0"/>
                <a:cs typeface="Arial" panose="020B0604020202020204" pitchFamily="34" charset="0"/>
              </a:rPr>
            </a:br>
            <a:r>
              <a:rPr lang="en-ZA" sz="4400" b="1" dirty="0">
                <a:latin typeface="Arial" panose="020B0604020202020204" pitchFamily="34" charset="0"/>
                <a:ea typeface="Open Sans ExtraBold" panose="020B0606030504020204" pitchFamily="34" charset="0"/>
                <a:cs typeface="Arial" panose="020B0604020202020204" pitchFamily="34" charset="0"/>
              </a:rPr>
              <a:t>VISIÓN GENERAL DE LA PLANIFICACIÓN ENERGÉTICA Y DEL ANÁLISIS DEL SISTEMA ENERGÉTICO</a:t>
            </a:r>
          </a:p>
        </p:txBody>
      </p:sp>
      <p:sp>
        <p:nvSpPr>
          <p:cNvPr id="6" name="TextBox 1">
            <a:extLst>
              <a:ext uri="{FF2B5EF4-FFF2-40B4-BE49-F238E27FC236}">
                <a16:creationId xmlns:a16="http://schemas.microsoft.com/office/drawing/2014/main" id="{B2F305BA-D1FA-4620-8DD1-2A25CCBBEACF}"/>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7" name="TextBox 6">
            <a:extLst>
              <a:ext uri="{FF2B5EF4-FFF2-40B4-BE49-F238E27FC236}">
                <a16:creationId xmlns:a16="http://schemas.microsoft.com/office/drawing/2014/main" id="{EB6EF50A-65B9-3C4A-A2F2-B8A8AB81AE83}"/>
              </a:ext>
            </a:extLst>
          </p:cNvPr>
          <p:cNvSpPr txBox="1"/>
          <p:nvPr/>
        </p:nvSpPr>
        <p:spPr>
          <a:xfrm>
            <a:off x="745104" y="2037507"/>
            <a:ext cx="17771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Arial" panose="020B0604020202020204" pitchFamily="34" charset="0"/>
                <a:ea typeface="Open Sans ExtraBold" panose="020B0606030504020204" pitchFamily="34" charset="0"/>
                <a:cs typeface="Arial" panose="020B0604020202020204" pitchFamily="34" charset="0"/>
              </a:rPr>
              <a:t>EBS Y MAED</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Open Sans ExtraBold" panose="020B0606030504020204" pitchFamily="34" charset="0"/>
              <a:cs typeface="Arial" panose="020B0604020202020204" pitchFamily="34" charset="0"/>
            </a:endParaRPr>
          </a:p>
        </p:txBody>
      </p:sp>
      <p:sp>
        <p:nvSpPr>
          <p:cNvPr id="8" name="Oval 7">
            <a:extLst>
              <a:ext uri="{FF2B5EF4-FFF2-40B4-BE49-F238E27FC236}">
                <a16:creationId xmlns:a16="http://schemas.microsoft.com/office/drawing/2014/main" id="{385244C8-240D-A449-94D8-EA918F5DC929}"/>
              </a:ext>
            </a:extLst>
          </p:cNvPr>
          <p:cNvSpPr/>
          <p:nvPr/>
        </p:nvSpPr>
        <p:spPr>
          <a:xfrm>
            <a:off x="7203578" y="38577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7_Lecture2_Slide1.mp3" descr="Track7_Lecture2_Slide1.mp3">
            <a:hlinkClick r:id="" action="ppaction://media"/>
            <a:extLst>
              <a:ext uri="{FF2B5EF4-FFF2-40B4-BE49-F238E27FC236}">
                <a16:creationId xmlns:a16="http://schemas.microsoft.com/office/drawing/2014/main" id="{0D9DCA1B-8C7B-7749-8D55-0B33152B56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74943" y="3929117"/>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Chart 73">
            <a:extLst>
              <a:ext uri="{FF2B5EF4-FFF2-40B4-BE49-F238E27FC236}">
                <a16:creationId xmlns:a16="http://schemas.microsoft.com/office/drawing/2014/main" id="{8D4587C9-5493-431F-9D9F-96991AAC7428}"/>
              </a:ext>
            </a:extLst>
          </p:cNvPr>
          <p:cNvGraphicFramePr>
            <a:graphicFrameLocks/>
          </p:cNvGraphicFramePr>
          <p:nvPr>
            <p:extLst>
              <p:ext uri="{D42A27DB-BD31-4B8C-83A1-F6EECF244321}">
                <p14:modId xmlns:p14="http://schemas.microsoft.com/office/powerpoint/2010/main" val="2414902520"/>
              </p:ext>
            </p:extLst>
          </p:nvPr>
        </p:nvGraphicFramePr>
        <p:xfrm>
          <a:off x="645890" y="4538448"/>
          <a:ext cx="3405166" cy="2092152"/>
        </p:xfrm>
        <a:graphic>
          <a:graphicData uri="http://schemas.openxmlformats.org/drawingml/2006/chart">
            <c:chart xmlns:c="http://schemas.openxmlformats.org/drawingml/2006/chart" xmlns:r="http://schemas.openxmlformats.org/officeDocument/2006/relationships" r:id="rId5"/>
          </a:graphicData>
        </a:graphic>
      </p:graphicFrame>
      <p:sp>
        <p:nvSpPr>
          <p:cNvPr id="39940" name="TextBox 1">
            <a:extLst>
              <a:ext uri="{FF2B5EF4-FFF2-40B4-BE49-F238E27FC236}">
                <a16:creationId xmlns:a16="http://schemas.microsoft.com/office/drawing/2014/main" id="{EAB44EFF-7FC1-4DDD-940E-920FF37FA697}"/>
              </a:ext>
            </a:extLst>
          </p:cNvPr>
          <p:cNvSpPr txBox="1">
            <a:spLocks noChangeArrowheads="1"/>
          </p:cNvSpPr>
          <p:nvPr/>
        </p:nvSpPr>
        <p:spPr bwMode="auto">
          <a:xfrm>
            <a:off x="1455013" y="4471386"/>
            <a:ext cx="1366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400" dirty="0"/>
              <a:t>Comercial</a:t>
            </a:r>
          </a:p>
          <a:p>
            <a:pPr eaLnBrk="1" hangingPunct="1">
              <a:lnSpc>
                <a:spcPct val="100000"/>
              </a:lnSpc>
              <a:spcBef>
                <a:spcPct val="0"/>
              </a:spcBef>
              <a:buFontTx/>
              <a:buNone/>
            </a:pPr>
            <a:r>
              <a:rPr lang="en-GB" altLang="en-US" sz="1400" dirty="0"/>
              <a:t>Hogar</a:t>
            </a:r>
          </a:p>
          <a:p>
            <a:pPr eaLnBrk="1" hangingPunct="1">
              <a:lnSpc>
                <a:spcPct val="100000"/>
              </a:lnSpc>
              <a:spcBef>
                <a:spcPct val="0"/>
              </a:spcBef>
              <a:buFontTx/>
              <a:buNone/>
            </a:pPr>
            <a:r>
              <a:rPr lang="en-GB" altLang="en-US" sz="1400" dirty="0"/>
              <a:t>Agricultura</a:t>
            </a:r>
          </a:p>
          <a:p>
            <a:pPr eaLnBrk="1" hangingPunct="1">
              <a:lnSpc>
                <a:spcPct val="100000"/>
              </a:lnSpc>
              <a:spcBef>
                <a:spcPct val="0"/>
              </a:spcBef>
              <a:buFontTx/>
              <a:buNone/>
            </a:pPr>
            <a:r>
              <a:rPr lang="en-GB" altLang="en-US" sz="1400" dirty="0"/>
              <a:t>Industria</a:t>
            </a:r>
          </a:p>
        </p:txBody>
      </p:sp>
      <p:graphicFrame>
        <p:nvGraphicFramePr>
          <p:cNvPr id="116" name="Chart 115">
            <a:extLst>
              <a:ext uri="{FF2B5EF4-FFF2-40B4-BE49-F238E27FC236}">
                <a16:creationId xmlns:a16="http://schemas.microsoft.com/office/drawing/2014/main" id="{93D6056C-2EEC-4609-9D12-1DD4CB45EFD9}"/>
              </a:ext>
            </a:extLst>
          </p:cNvPr>
          <p:cNvGraphicFramePr>
            <a:graphicFrameLocks/>
          </p:cNvGraphicFramePr>
          <p:nvPr>
            <p:extLst>
              <p:ext uri="{D42A27DB-BD31-4B8C-83A1-F6EECF244321}">
                <p14:modId xmlns:p14="http://schemas.microsoft.com/office/powerpoint/2010/main" val="4245208447"/>
              </p:ext>
            </p:extLst>
          </p:nvPr>
        </p:nvGraphicFramePr>
        <p:xfrm>
          <a:off x="4051056" y="4620217"/>
          <a:ext cx="3402000" cy="2095200"/>
        </p:xfrm>
        <a:graphic>
          <a:graphicData uri="http://schemas.openxmlformats.org/drawingml/2006/chart">
            <c:chart xmlns:c="http://schemas.openxmlformats.org/drawingml/2006/chart" xmlns:r="http://schemas.openxmlformats.org/officeDocument/2006/relationships" r:id="rId6"/>
          </a:graphicData>
        </a:graphic>
      </p:graphicFrame>
      <p:sp>
        <p:nvSpPr>
          <p:cNvPr id="39943" name="TextBox 116">
            <a:extLst>
              <a:ext uri="{FF2B5EF4-FFF2-40B4-BE49-F238E27FC236}">
                <a16:creationId xmlns:a16="http://schemas.microsoft.com/office/drawing/2014/main" id="{77C6E369-4D27-40A6-8D41-E165A54E70F8}"/>
              </a:ext>
            </a:extLst>
          </p:cNvPr>
          <p:cNvSpPr txBox="1">
            <a:spLocks noChangeArrowheads="1"/>
          </p:cNvSpPr>
          <p:nvPr/>
        </p:nvSpPr>
        <p:spPr bwMode="auto">
          <a:xfrm>
            <a:off x="4961299" y="4471386"/>
            <a:ext cx="126571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400" dirty="0"/>
              <a:t>Biomasa</a:t>
            </a:r>
          </a:p>
          <a:p>
            <a:pPr eaLnBrk="1" hangingPunct="1">
              <a:lnSpc>
                <a:spcPct val="100000"/>
              </a:lnSpc>
              <a:spcBef>
                <a:spcPct val="0"/>
              </a:spcBef>
              <a:buFontTx/>
              <a:buNone/>
            </a:pPr>
            <a:r>
              <a:rPr lang="en-GB" altLang="en-US" sz="1400" dirty="0"/>
              <a:t>Renovables</a:t>
            </a:r>
          </a:p>
          <a:p>
            <a:pPr eaLnBrk="1" hangingPunct="1">
              <a:lnSpc>
                <a:spcPct val="100000"/>
              </a:lnSpc>
              <a:spcBef>
                <a:spcPct val="0"/>
              </a:spcBef>
              <a:buFontTx/>
              <a:buNone/>
            </a:pPr>
            <a:r>
              <a:rPr lang="en-GB" altLang="en-US" sz="1400" dirty="0"/>
              <a:t>Nuclear</a:t>
            </a:r>
          </a:p>
          <a:p>
            <a:pPr eaLnBrk="1" hangingPunct="1">
              <a:lnSpc>
                <a:spcPct val="100000"/>
              </a:lnSpc>
              <a:spcBef>
                <a:spcPct val="0"/>
              </a:spcBef>
              <a:buFontTx/>
              <a:buNone/>
            </a:pPr>
            <a:r>
              <a:rPr lang="en-GB" altLang="en-US" sz="1400" dirty="0"/>
              <a:t>Petróleo y gas</a:t>
            </a:r>
          </a:p>
        </p:txBody>
      </p:sp>
      <p:sp>
        <p:nvSpPr>
          <p:cNvPr id="39945" name="Slide Number Placeholder 5">
            <a:extLst>
              <a:ext uri="{FF2B5EF4-FFF2-40B4-BE49-F238E27FC236}">
                <a16:creationId xmlns:a16="http://schemas.microsoft.com/office/drawing/2014/main" id="{1D785145-533E-400F-9B67-700B956FED5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45C02815-A6FB-4771-985D-C93D6CDA61E9}" type="slidenum">
              <a:rPr lang="en-US" altLang="en-US" sz="1400" b="1">
                <a:solidFill>
                  <a:schemeClr val="bg1"/>
                </a:solidFill>
                <a:latin typeface="Open Sans ExtraBold"/>
                <a:ea typeface="Open Sans ExtraBold"/>
                <a:cs typeface="Open Sans ExtraBold"/>
              </a:rPr>
              <a:t>10</a:t>
            </a:fld>
            <a:endParaRPr lang="en-US" altLang="en-US" sz="1400" b="1">
              <a:solidFill>
                <a:schemeClr val="bg1"/>
              </a:solidFill>
              <a:latin typeface="Open Sans ExtraBold"/>
              <a:ea typeface="Open Sans ExtraBold"/>
              <a:cs typeface="Open Sans ExtraBold"/>
            </a:endParaRPr>
          </a:p>
        </p:txBody>
      </p:sp>
      <p:sp>
        <p:nvSpPr>
          <p:cNvPr id="23" name="Google Shape;361;p23">
            <a:extLst>
              <a:ext uri="{FF2B5EF4-FFF2-40B4-BE49-F238E27FC236}">
                <a16:creationId xmlns:a16="http://schemas.microsoft.com/office/drawing/2014/main" id="{36765548-DCDE-4F1C-903E-005C3790C934}"/>
              </a:ext>
            </a:extLst>
          </p:cNvPr>
          <p:cNvSpPr txBox="1"/>
          <p:nvPr/>
        </p:nvSpPr>
        <p:spPr>
          <a:xfrm>
            <a:off x="911435" y="1507988"/>
            <a:ext cx="8532264" cy="2420937"/>
          </a:xfrm>
          <a:prstGeom prst="rect">
            <a:avLst/>
          </a:prstGeom>
          <a:noFill/>
          <a:ln>
            <a:noFill/>
          </a:ln>
        </p:spPr>
        <p:txBody>
          <a:bodyPr spcFirstLastPara="1" lIns="121900" tIns="60933" rIns="121900" bIns="60933" anchor="t"/>
          <a:lstStyle/>
          <a:p>
            <a:pPr eaLnBrk="1" fontAlgn="ctr" hangingPunct="1">
              <a:spcBef>
                <a:spcPts val="1000"/>
              </a:spcBef>
              <a:buClr>
                <a:srgbClr val="333333"/>
              </a:buClr>
              <a:buSzPts val="1600"/>
              <a:defRPr/>
            </a:pPr>
            <a:r>
              <a:rPr lang="en-GB" sz="2000" b="1" dirty="0">
                <a:solidFill>
                  <a:schemeClr val="accent5">
                    <a:lumMod val="60000"/>
                    <a:lumOff val="40000"/>
                  </a:schemeClr>
                </a:solidFill>
                <a:latin typeface="Arial" panose="020B0604020202020204" pitchFamily="34" charset="0"/>
                <a:ea typeface="+mn-lt"/>
                <a:cs typeface="Arial" panose="020B0604020202020204" pitchFamily="34" charset="0"/>
              </a:rPr>
              <a:t>Traducir el crecimiento económico en proyecciones de demanda energética</a:t>
            </a:r>
            <a:endParaRPr lang="en-US" sz="2000" b="1" dirty="0">
              <a:solidFill>
                <a:schemeClr val="accent5">
                  <a:lumMod val="60000"/>
                  <a:lumOff val="40000"/>
                </a:schemeClr>
              </a:solidFill>
              <a:latin typeface="Arial" panose="020B0604020202020204" pitchFamily="34" charset="0"/>
              <a:ea typeface="+mn-lt"/>
              <a:cs typeface="Arial" panose="020B0604020202020204" pitchFamily="34" charset="0"/>
              <a:sym typeface="Calibri"/>
            </a:endParaRPr>
          </a:p>
          <a:p>
            <a:pPr marL="342900" indent="-342900" eaLnBrk="1" fontAlgn="ctr" hangingPunct="1">
              <a:spcBef>
                <a:spcPts val="500"/>
              </a:spcBef>
              <a:buClr>
                <a:srgbClr val="333333"/>
              </a:buClr>
              <a:buSzPts val="1600"/>
              <a:buFont typeface="Arial" panose="020B0604020202020204" pitchFamily="34" charset="0"/>
              <a:buChar char="•"/>
              <a:defRPr/>
            </a:pPr>
            <a:r>
              <a:rPr lang="en-US" sz="2000" dirty="0">
                <a:latin typeface="Arial" panose="020B0604020202020204" pitchFamily="34" charset="0"/>
                <a:ea typeface="Open Sans" panose="020B0606030504020204" pitchFamily="34" charset="0"/>
                <a:cs typeface="Arial" panose="020B0604020202020204" pitchFamily="34" charset="0"/>
                <a:sym typeface="Calibri"/>
              </a:rPr>
              <a:t>De la demanda de diferentes tipos de energía</a:t>
            </a:r>
            <a:endParaRPr lang="en-US" sz="2000" dirty="0">
              <a:latin typeface="Arial" panose="020B0604020202020204" pitchFamily="34" charset="0"/>
              <a:ea typeface="Open Sans" panose="020B0606030504020204" pitchFamily="34" charset="0"/>
              <a:cs typeface="Arial" panose="020B0604020202020204" pitchFamily="34" charset="0"/>
            </a:endParaRPr>
          </a:p>
          <a:p>
            <a:pPr marL="342900" indent="-342900" eaLnBrk="1" fontAlgn="ctr" hangingPunct="1">
              <a:spcBef>
                <a:spcPts val="500"/>
              </a:spcBef>
              <a:buClr>
                <a:srgbClr val="333333"/>
              </a:buClr>
              <a:buSzPts val="1600"/>
              <a:buFont typeface="Arial" panose="020B0604020202020204" pitchFamily="34" charset="0"/>
              <a:buChar char="•"/>
              <a:defRPr/>
            </a:pPr>
            <a:r>
              <a:rPr lang="en-US" sz="2000" dirty="0">
                <a:latin typeface="Arial" panose="020B0604020202020204" pitchFamily="34" charset="0"/>
                <a:ea typeface="Open Sans" panose="020B0606030504020204" pitchFamily="34" charset="0"/>
                <a:cs typeface="Arial" panose="020B0604020202020204" pitchFamily="34" charset="0"/>
                <a:sym typeface="Calibri"/>
              </a:rPr>
              <a:t>De la demanda de los diferentes sectores</a:t>
            </a:r>
            <a:endParaRPr lang="en-US" sz="2000" dirty="0">
              <a:latin typeface="Arial" panose="020B0604020202020204" pitchFamily="34" charset="0"/>
              <a:ea typeface="Open Sans" panose="020B0606030504020204" pitchFamily="34" charset="0"/>
              <a:cs typeface="Arial" panose="020B0604020202020204" pitchFamily="34" charset="0"/>
            </a:endParaRPr>
          </a:p>
          <a:p>
            <a:pPr eaLnBrk="1" fontAlgn="ctr" hangingPunct="1">
              <a:spcBef>
                <a:spcPts val="500"/>
              </a:spcBef>
              <a:buClr>
                <a:srgbClr val="333333"/>
              </a:buClr>
              <a:buSzPts val="1600"/>
              <a:defRPr/>
            </a:pPr>
            <a:r>
              <a:rPr lang="en-US" sz="2000" dirty="0">
                <a:latin typeface="Arial" panose="020B0604020202020204" pitchFamily="34" charset="0"/>
                <a:ea typeface="Open Sans" panose="020B0606030504020204" pitchFamily="34" charset="0"/>
                <a:cs typeface="Arial" panose="020B0604020202020204" pitchFamily="34" charset="0"/>
                <a:sym typeface="Calibri"/>
              </a:rPr>
              <a:t>Diferentes granularidades temporales:</a:t>
            </a:r>
            <a:endParaRPr lang="en-US" sz="2000" dirty="0">
              <a:latin typeface="Arial" panose="020B0604020202020204" pitchFamily="34" charset="0"/>
              <a:ea typeface="Open Sans" panose="020B0606030504020204" pitchFamily="34" charset="0"/>
              <a:cs typeface="Arial" panose="020B0604020202020204" pitchFamily="34" charset="0"/>
            </a:endParaRPr>
          </a:p>
          <a:p>
            <a:pPr marL="342900" lvl="1" indent="-342900" eaLnBrk="1" fontAlgn="ctr" hangingPunct="1">
              <a:spcBef>
                <a:spcPts val="500"/>
              </a:spcBef>
              <a:buClr>
                <a:srgbClr val="333333"/>
              </a:buClr>
              <a:buSzPts val="1600"/>
              <a:buFont typeface="Arial" panose="020B0604020202020204" pitchFamily="34" charset="0"/>
              <a:buChar char="•"/>
              <a:defRPr/>
            </a:pPr>
            <a:r>
              <a:rPr lang="en-US" sz="2000" dirty="0">
                <a:latin typeface="Arial" panose="020B0604020202020204" pitchFamily="34" charset="0"/>
                <a:ea typeface="Open Sans" panose="020B0606030504020204" pitchFamily="34" charset="0"/>
                <a:cs typeface="Arial" panose="020B0604020202020204" pitchFamily="34" charset="0"/>
                <a:sym typeface="Calibri"/>
              </a:rPr>
              <a:t>Anualmente: menos datos necesarios, menos incertidumbre</a:t>
            </a:r>
            <a:endParaRPr lang="en-US" sz="2000" dirty="0">
              <a:latin typeface="Arial" panose="020B0604020202020204" pitchFamily="34" charset="0"/>
              <a:ea typeface="Open Sans" panose="020B0606030504020204" pitchFamily="34" charset="0"/>
              <a:cs typeface="Arial" panose="020B0604020202020204" pitchFamily="34" charset="0"/>
            </a:endParaRPr>
          </a:p>
          <a:p>
            <a:pPr marL="342900" lvl="1" indent="-342900" eaLnBrk="1" fontAlgn="ctr" hangingPunct="1">
              <a:spcBef>
                <a:spcPts val="500"/>
              </a:spcBef>
              <a:buClr>
                <a:srgbClr val="333333"/>
              </a:buClr>
              <a:buSzPts val="1600"/>
              <a:buFont typeface="Arial" panose="020B0604020202020204" pitchFamily="34" charset="0"/>
              <a:buChar char="•"/>
              <a:defRPr/>
            </a:pPr>
            <a:r>
              <a:rPr lang="en-US" sz="2000" dirty="0">
                <a:latin typeface="Arial" panose="020B0604020202020204" pitchFamily="34" charset="0"/>
                <a:ea typeface="Open Sans" panose="020B0606030504020204" pitchFamily="34" charset="0"/>
                <a:cs typeface="Arial" panose="020B0604020202020204" pitchFamily="34" charset="0"/>
                <a:sym typeface="Calibri"/>
              </a:rPr>
              <a:t>Hora: mejor comprensión del suministro de energía y de las </a:t>
            </a:r>
            <a:br>
              <a:rPr lang="en-US" sz="2000" dirty="0">
                <a:latin typeface="Arial" panose="020B0604020202020204" pitchFamily="34" charset="0"/>
                <a:ea typeface="Open Sans" panose="020B0606030504020204" pitchFamily="34" charset="0"/>
                <a:cs typeface="Arial" panose="020B0604020202020204" pitchFamily="34" charset="0"/>
                <a:sym typeface="Calibri"/>
              </a:rPr>
            </a:br>
            <a:r>
              <a:rPr lang="en-US" sz="2000" dirty="0">
                <a:latin typeface="Arial" panose="020B0604020202020204" pitchFamily="34" charset="0"/>
                <a:ea typeface="Open Sans" panose="020B0606030504020204" pitchFamily="34" charset="0"/>
                <a:cs typeface="Arial" panose="020B0604020202020204" pitchFamily="34" charset="0"/>
                <a:sym typeface="Calibri"/>
              </a:rPr>
              <a:t>necesidades de infraestructura </a:t>
            </a:r>
            <a:endParaRPr lang="en-US" sz="2000" dirty="0">
              <a:solidFill>
                <a:schemeClr val="bg2"/>
              </a:solidFill>
              <a:latin typeface="Arial" panose="020B0604020202020204" pitchFamily="34" charset="0"/>
              <a:cs typeface="Arial" panose="020B0604020202020204" pitchFamily="34" charset="0"/>
            </a:endParaRPr>
          </a:p>
          <a:p>
            <a:pPr eaLnBrk="1" fontAlgn="auto" hangingPunct="1">
              <a:spcBef>
                <a:spcPts val="1333"/>
              </a:spcBef>
              <a:spcAft>
                <a:spcPts val="0"/>
              </a:spcAft>
              <a:buClr>
                <a:srgbClr val="000000"/>
              </a:buClr>
              <a:buSzPts val="2800"/>
              <a:defRPr/>
            </a:pPr>
            <a:endParaRPr sz="2000" dirty="0">
              <a:solidFill>
                <a:schemeClr val="bg2"/>
              </a:solidFill>
              <a:latin typeface="Arial" panose="020B0604020202020204" pitchFamily="34" charset="0"/>
              <a:ea typeface="Open Sans" panose="020B0606030504020204" pitchFamily="34" charset="0"/>
              <a:cs typeface="Arial" panose="020B0604020202020204" pitchFamily="34" charset="0"/>
            </a:endParaRPr>
          </a:p>
        </p:txBody>
      </p:sp>
      <p:sp>
        <p:nvSpPr>
          <p:cNvPr id="39948" name="Slide Number Placeholder 5">
            <a:extLst>
              <a:ext uri="{FF2B5EF4-FFF2-40B4-BE49-F238E27FC236}">
                <a16:creationId xmlns:a16="http://schemas.microsoft.com/office/drawing/2014/main" id="{1DCC4136-416C-43E4-8DF2-062CE40CC9B2}"/>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C19D177E-2F59-488D-A041-C403CFD1432B}" type="slidenum">
              <a:rPr lang="en-US" altLang="en-US" sz="1400" b="1">
                <a:solidFill>
                  <a:schemeClr val="bg1"/>
                </a:solidFill>
                <a:latin typeface="Open Sans ExtraBold"/>
                <a:ea typeface="Open Sans ExtraBold"/>
                <a:cs typeface="Open Sans ExtraBold"/>
              </a:rPr>
              <a:t>10</a:t>
            </a:fld>
            <a:endParaRPr lang="en-US" altLang="en-US" sz="1400" b="1">
              <a:solidFill>
                <a:schemeClr val="bg1"/>
              </a:solidFill>
              <a:latin typeface="Open Sans ExtraBold"/>
              <a:ea typeface="Open Sans ExtraBold"/>
              <a:cs typeface="Open Sans ExtraBold"/>
            </a:endParaRPr>
          </a:p>
        </p:txBody>
      </p:sp>
      <p:sp>
        <p:nvSpPr>
          <p:cNvPr id="7" name="Google Shape;339;p22">
            <a:extLst>
              <a:ext uri="{FF2B5EF4-FFF2-40B4-BE49-F238E27FC236}">
                <a16:creationId xmlns:a16="http://schemas.microsoft.com/office/drawing/2014/main" id="{033EA224-788B-4185-AC4F-E0645A14BEEC}"/>
              </a:ext>
            </a:extLst>
          </p:cNvPr>
          <p:cNvSpPr txBox="1">
            <a:spLocks noChangeArrowheads="1"/>
          </p:cNvSpPr>
          <p:nvPr/>
        </p:nvSpPr>
        <p:spPr bwMode="auto">
          <a:xfrm>
            <a:off x="450575" y="405187"/>
            <a:ext cx="11171582" cy="130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ea typeface="Open Sans"/>
                <a:cs typeface="Arial" panose="020B0604020202020204" pitchFamily="34" charset="0"/>
              </a:rPr>
              <a:t>Clase</a:t>
            </a:r>
            <a:r>
              <a:rPr lang="en-GB" altLang="en-US" dirty="0">
                <a:latin typeface="Arial" panose="020B0604020202020204" pitchFamily="34" charset="0"/>
                <a:ea typeface="Open Sans"/>
                <a:cs typeface="Arial" panose="020B0604020202020204" pitchFamily="34" charset="0"/>
              </a:rPr>
              <a:t> 2.2 - </a:t>
            </a:r>
            <a:r>
              <a:rPr lang="en-GB" altLang="en-US" dirty="0" err="1">
                <a:latin typeface="Arial" panose="020B0604020202020204" pitchFamily="34" charset="0"/>
                <a:ea typeface="Open Sans"/>
                <a:cs typeface="Arial" panose="020B0604020202020204" pitchFamily="34" charset="0"/>
              </a:rPr>
              <a:t>Energía</a:t>
            </a:r>
            <a:br>
              <a:rPr lang="en-GB" altLang="en-US" dirty="0">
                <a:latin typeface="Arial" panose="020B0604020202020204" pitchFamily="34" charset="0"/>
                <a:ea typeface="Open Sans"/>
                <a:cs typeface="Arial" panose="020B0604020202020204" pitchFamily="34" charset="0"/>
              </a:rPr>
            </a:br>
            <a:r>
              <a:rPr lang="en-GB" altLang="en-US" dirty="0" err="1">
                <a:latin typeface="Arial" panose="020B0604020202020204" pitchFamily="34" charset="0"/>
                <a:ea typeface="Open Sans"/>
                <a:cs typeface="Arial" panose="020B0604020202020204" pitchFamily="34" charset="0"/>
              </a:rPr>
              <a:t>Análisis</a:t>
            </a:r>
            <a:r>
              <a:rPr lang="en-GB" altLang="en-US" dirty="0">
                <a:latin typeface="Arial" panose="020B0604020202020204" pitchFamily="34" charset="0"/>
                <a:ea typeface="Open Sans"/>
                <a:cs typeface="Arial" panose="020B0604020202020204" pitchFamily="34" charset="0"/>
              </a:rPr>
              <a:t> de la </a:t>
            </a:r>
            <a:r>
              <a:rPr lang="en-GB" altLang="en-US" dirty="0" err="1">
                <a:latin typeface="Arial" panose="020B0604020202020204" pitchFamily="34" charset="0"/>
                <a:ea typeface="Open Sans"/>
                <a:cs typeface="Arial" panose="020B0604020202020204" pitchFamily="34" charset="0"/>
              </a:rPr>
              <a:t>demanda</a:t>
            </a:r>
            <a:endParaRPr lang="en-US" altLang="en-US" dirty="0">
              <a:latin typeface="Arial" panose="020B0604020202020204" pitchFamily="34" charset="0"/>
              <a:ea typeface="Open Sans"/>
              <a:cs typeface="Arial" panose="020B0604020202020204" pitchFamily="34" charset="0"/>
            </a:endParaRPr>
          </a:p>
        </p:txBody>
      </p:sp>
      <p:graphicFrame>
        <p:nvGraphicFramePr>
          <p:cNvPr id="13" name="Diagram 12">
            <a:extLst>
              <a:ext uri="{FF2B5EF4-FFF2-40B4-BE49-F238E27FC236}">
                <a16:creationId xmlns:a16="http://schemas.microsoft.com/office/drawing/2014/main" id="{7F26B9C9-CD46-F84E-BD7F-4F5A28343BE5}"/>
              </a:ext>
            </a:extLst>
          </p:cNvPr>
          <p:cNvGraphicFramePr/>
          <p:nvPr>
            <p:extLst>
              <p:ext uri="{D42A27DB-BD31-4B8C-83A1-F6EECF244321}">
                <p14:modId xmlns:p14="http://schemas.microsoft.com/office/powerpoint/2010/main" val="3467697146"/>
              </p:ext>
            </p:extLst>
          </p:nvPr>
        </p:nvGraphicFramePr>
        <p:xfrm>
          <a:off x="7637837" y="2093910"/>
          <a:ext cx="4994066" cy="31560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a:extLst>
              <a:ext uri="{FF2B5EF4-FFF2-40B4-BE49-F238E27FC236}">
                <a16:creationId xmlns:a16="http://schemas.microsoft.com/office/drawing/2014/main" id="{7F0C828D-7873-0F41-8B92-D5FF93C382A9}"/>
              </a:ext>
            </a:extLst>
          </p:cNvPr>
          <p:cNvPicPr>
            <a:picLocks noChangeAspect="1"/>
          </p:cNvPicPr>
          <p:nvPr/>
        </p:nvPicPr>
        <p:blipFill>
          <a:blip r:embed="rId12"/>
          <a:stretch>
            <a:fillRect/>
          </a:stretch>
        </p:blipFill>
        <p:spPr>
          <a:xfrm>
            <a:off x="1337061" y="4538448"/>
            <a:ext cx="144000" cy="787200"/>
          </a:xfrm>
          <a:prstGeom prst="rect">
            <a:avLst/>
          </a:prstGeom>
        </p:spPr>
      </p:pic>
      <p:pic>
        <p:nvPicPr>
          <p:cNvPr id="15" name="Picture 14">
            <a:extLst>
              <a:ext uri="{FF2B5EF4-FFF2-40B4-BE49-F238E27FC236}">
                <a16:creationId xmlns:a16="http://schemas.microsoft.com/office/drawing/2014/main" id="{32F1EBF5-8C55-3B45-AB11-32955CC9A3E6}"/>
              </a:ext>
            </a:extLst>
          </p:cNvPr>
          <p:cNvPicPr>
            <a:picLocks noChangeAspect="1"/>
          </p:cNvPicPr>
          <p:nvPr/>
        </p:nvPicPr>
        <p:blipFill>
          <a:blip r:embed="rId12"/>
          <a:stretch>
            <a:fillRect/>
          </a:stretch>
        </p:blipFill>
        <p:spPr>
          <a:xfrm>
            <a:off x="4788179" y="4562812"/>
            <a:ext cx="144000" cy="787200"/>
          </a:xfrm>
          <a:prstGeom prst="rect">
            <a:avLst/>
          </a:prstGeom>
        </p:spPr>
      </p:pic>
      <p:sp>
        <p:nvSpPr>
          <p:cNvPr id="14" name="Oval 13">
            <a:extLst>
              <a:ext uri="{FF2B5EF4-FFF2-40B4-BE49-F238E27FC236}">
                <a16:creationId xmlns:a16="http://schemas.microsoft.com/office/drawing/2014/main" id="{0A94146B-A91D-614B-A222-87E6D17AE8CA}"/>
              </a:ext>
            </a:extLst>
          </p:cNvPr>
          <p:cNvSpPr/>
          <p:nvPr/>
        </p:nvSpPr>
        <p:spPr>
          <a:xfrm>
            <a:off x="9372334" y="16585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0.mp3" descr="Track7_Lecture2_Slide10.mp3">
            <a:hlinkClick r:id="" action="ppaction://media"/>
            <a:extLst>
              <a:ext uri="{FF2B5EF4-FFF2-40B4-BE49-F238E27FC236}">
                <a16:creationId xmlns:a16="http://schemas.microsoft.com/office/drawing/2014/main" id="{0A7D42F8-E1F0-2848-A7C8-33656041290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443699" y="237216"/>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a:extLst>
              <a:ext uri="{FF2B5EF4-FFF2-40B4-BE49-F238E27FC236}">
                <a16:creationId xmlns:a16="http://schemas.microsoft.com/office/drawing/2014/main" id="{120D0C2F-9D88-44CE-9F1A-4613D6FE9E5B}"/>
              </a:ext>
            </a:extLst>
          </p:cNvPr>
          <p:cNvSpPr>
            <a:spLocks noGrp="1" noChangeArrowheads="1"/>
          </p:cNvSpPr>
          <p:nvPr>
            <p:ph type="body" idx="13"/>
          </p:nvPr>
        </p:nvSpPr>
        <p:spPr>
          <a:xfrm>
            <a:off x="732054" y="1705969"/>
            <a:ext cx="7683076" cy="1228725"/>
          </a:xfrm>
        </p:spPr>
        <p:txBody>
          <a:bodyPr>
            <a:noAutofit/>
          </a:bodyPr>
          <a:lstStyle/>
          <a:p>
            <a:pPr marL="193675" eaLnBrk="1" hangingPunct="1">
              <a:lnSpc>
                <a:spcPct val="100000"/>
              </a:lnSpc>
              <a:spcBef>
                <a:spcPct val="0"/>
              </a:spcBef>
              <a:spcAft>
                <a:spcPct val="0"/>
              </a:spcAft>
            </a:pPr>
            <a:r>
              <a:rPr lang="en-US" altLang="en-US" b="1" dirty="0">
                <a:solidFill>
                  <a:schemeClr val="accent5">
                    <a:lumMod val="60000"/>
                    <a:lumOff val="40000"/>
                  </a:schemeClr>
                </a:solidFill>
                <a:latin typeface="Arial" panose="020B0604020202020204" pitchFamily="34" charset="0"/>
                <a:ea typeface="+mn-lt"/>
                <a:cs typeface="Arial" panose="020B0604020202020204" pitchFamily="34" charset="0"/>
              </a:rPr>
              <a:t>Proyecciones de crecimiento de la demanda energética</a:t>
            </a:r>
          </a:p>
          <a:p>
            <a:pPr marL="193675">
              <a:lnSpc>
                <a:spcPct val="100000"/>
              </a:lnSpc>
              <a:spcBef>
                <a:spcPct val="0"/>
              </a:spcBef>
              <a:spcAft>
                <a:spcPct val="0"/>
              </a:spcAft>
            </a:pPr>
            <a:r>
              <a:rPr lang="en-US" altLang="en-US" dirty="0">
                <a:latin typeface="Arial" panose="020B0604020202020204" pitchFamily="34" charset="0"/>
                <a:ea typeface="Open Sans"/>
                <a:cs typeface="Arial" panose="020B0604020202020204" pitchFamily="34" charset="0"/>
              </a:rPr>
              <a:t>El análisis de la demanda energética traduce los escenarios de crecimiento económico y demográfico en proyecciones de crecimiento de la demanda energética.</a:t>
            </a:r>
            <a:endParaRPr lang="en-US" dirty="0">
              <a:latin typeface="Arial" panose="020B0604020202020204" pitchFamily="34" charset="0"/>
              <a:cs typeface="Arial" panose="020B0604020202020204" pitchFamily="34" charset="0"/>
            </a:endParaRPr>
          </a:p>
        </p:txBody>
      </p:sp>
      <p:sp>
        <p:nvSpPr>
          <p:cNvPr id="15" name="Rectangle 7">
            <a:extLst>
              <a:ext uri="{FF2B5EF4-FFF2-40B4-BE49-F238E27FC236}">
                <a16:creationId xmlns:a16="http://schemas.microsoft.com/office/drawing/2014/main" id="{2B071EA1-8514-45F5-9826-11F1AC45025A}"/>
              </a:ext>
            </a:extLst>
          </p:cNvPr>
          <p:cNvSpPr>
            <a:spLocks noChangeArrowheads="1"/>
          </p:cNvSpPr>
          <p:nvPr/>
        </p:nvSpPr>
        <p:spPr bwMode="auto">
          <a:xfrm>
            <a:off x="609378" y="4887913"/>
            <a:ext cx="1447613" cy="611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Población</a:t>
            </a:r>
          </a:p>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crecimiento</a:t>
            </a:r>
          </a:p>
        </p:txBody>
      </p:sp>
      <p:sp>
        <p:nvSpPr>
          <p:cNvPr id="16" name="Rectangle 6">
            <a:extLst>
              <a:ext uri="{FF2B5EF4-FFF2-40B4-BE49-F238E27FC236}">
                <a16:creationId xmlns:a16="http://schemas.microsoft.com/office/drawing/2014/main" id="{2FCB720C-04C7-42C0-9E8B-7BE7FDEF45FC}"/>
              </a:ext>
            </a:extLst>
          </p:cNvPr>
          <p:cNvSpPr>
            <a:spLocks noChangeArrowheads="1"/>
          </p:cNvSpPr>
          <p:nvPr/>
        </p:nvSpPr>
        <p:spPr bwMode="auto">
          <a:xfrm>
            <a:off x="1026797" y="3671887"/>
            <a:ext cx="1041400" cy="611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PIB</a:t>
            </a:r>
          </a:p>
          <a:p>
            <a:pPr algn="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crecimiento</a:t>
            </a:r>
          </a:p>
        </p:txBody>
      </p:sp>
      <p:sp>
        <p:nvSpPr>
          <p:cNvPr id="17" name="Rectangle 8">
            <a:extLst>
              <a:ext uri="{FF2B5EF4-FFF2-40B4-BE49-F238E27FC236}">
                <a16:creationId xmlns:a16="http://schemas.microsoft.com/office/drawing/2014/main" id="{B1189CE1-B42B-4C2B-AA0C-D78518B06693}"/>
              </a:ext>
            </a:extLst>
          </p:cNvPr>
          <p:cNvSpPr>
            <a:spLocks noChangeArrowheads="1"/>
          </p:cNvSpPr>
          <p:nvPr/>
        </p:nvSpPr>
        <p:spPr bwMode="auto">
          <a:xfrm>
            <a:off x="4297640" y="3548063"/>
            <a:ext cx="2963863" cy="858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a:ea typeface="Arial Unicode MS" panose="020B0604020202020204" pitchFamily="34" charset="-128"/>
                <a:cs typeface="Arial Unicode MS" panose="020B0604020202020204" pitchFamily="34" charset="-128"/>
              </a:rPr>
              <a:t>Demanda de energía industrial</a:t>
            </a:r>
          </a:p>
          <a:p>
            <a:pP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acero, cemento, procesamiento de alimentos, etc.</a:t>
            </a:r>
          </a:p>
        </p:txBody>
      </p:sp>
      <p:pic>
        <p:nvPicPr>
          <p:cNvPr id="18" name="Picture 10">
            <a:extLst>
              <a:ext uri="{FF2B5EF4-FFF2-40B4-BE49-F238E27FC236}">
                <a16:creationId xmlns:a16="http://schemas.microsoft.com/office/drawing/2014/main" id="{B949DF00-99DA-4AF9-A925-5A6CD05BE4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475" y="3449638"/>
            <a:ext cx="1289050" cy="1055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9">
            <a:extLst>
              <a:ext uri="{FF2B5EF4-FFF2-40B4-BE49-F238E27FC236}">
                <a16:creationId xmlns:a16="http://schemas.microsoft.com/office/drawing/2014/main" id="{E229BFB3-30D8-4248-BB5C-947D3430F867}"/>
              </a:ext>
            </a:extLst>
          </p:cNvPr>
          <p:cNvSpPr>
            <a:spLocks noChangeArrowheads="1"/>
          </p:cNvSpPr>
          <p:nvPr/>
        </p:nvSpPr>
        <p:spPr bwMode="auto">
          <a:xfrm>
            <a:off x="4240490" y="4764088"/>
            <a:ext cx="3003550" cy="858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dirty="0">
                <a:ea typeface="Arial Unicode MS" panose="020B0604020202020204" pitchFamily="34" charset="-128"/>
                <a:cs typeface="Arial Unicode MS" panose="020B0604020202020204" pitchFamily="34" charset="-128"/>
              </a:rPr>
              <a:t>Demanda energética de los hogares</a:t>
            </a:r>
          </a:p>
          <a:p>
            <a:pP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calefacción, refrigeración, alumbrado, refrigeración, etc.</a:t>
            </a:r>
          </a:p>
        </p:txBody>
      </p:sp>
      <p:sp>
        <p:nvSpPr>
          <p:cNvPr id="20" name="AutoShape 11">
            <a:extLst>
              <a:ext uri="{FF2B5EF4-FFF2-40B4-BE49-F238E27FC236}">
                <a16:creationId xmlns:a16="http://schemas.microsoft.com/office/drawing/2014/main" id="{63FD21F1-8EDE-4A79-878C-2902D0C3D8FF}"/>
              </a:ext>
            </a:extLst>
          </p:cNvPr>
          <p:cNvSpPr>
            <a:spLocks noChangeArrowheads="1"/>
          </p:cNvSpPr>
          <p:nvPr/>
        </p:nvSpPr>
        <p:spPr bwMode="auto">
          <a:xfrm>
            <a:off x="3495675" y="3821113"/>
            <a:ext cx="860425" cy="314325"/>
          </a:xfrm>
          <a:prstGeom prst="rightArrow">
            <a:avLst>
              <a:gd name="adj1" fmla="val 50000"/>
              <a:gd name="adj2" fmla="val 81272"/>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solidFill>
                <a:schemeClr val="bg2"/>
              </a:solidFill>
            </a:endParaRPr>
          </a:p>
        </p:txBody>
      </p:sp>
      <p:sp>
        <p:nvSpPr>
          <p:cNvPr id="21" name="AutoShape 12">
            <a:extLst>
              <a:ext uri="{FF2B5EF4-FFF2-40B4-BE49-F238E27FC236}">
                <a16:creationId xmlns:a16="http://schemas.microsoft.com/office/drawing/2014/main" id="{4111917B-5964-440E-9F47-98E6D33FA479}"/>
              </a:ext>
            </a:extLst>
          </p:cNvPr>
          <p:cNvSpPr>
            <a:spLocks noChangeArrowheads="1"/>
          </p:cNvSpPr>
          <p:nvPr/>
        </p:nvSpPr>
        <p:spPr bwMode="auto">
          <a:xfrm>
            <a:off x="3495675" y="5037138"/>
            <a:ext cx="860425" cy="314325"/>
          </a:xfrm>
          <a:prstGeom prst="rightArrow">
            <a:avLst>
              <a:gd name="adj1" fmla="val 50000"/>
              <a:gd name="adj2" fmla="val 81272"/>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solidFill>
                <a:schemeClr val="bg2"/>
              </a:solidFill>
            </a:endParaRPr>
          </a:p>
        </p:txBody>
      </p:sp>
      <p:pic>
        <p:nvPicPr>
          <p:cNvPr id="23" name="Picture 14" descr="Graph 2">
            <a:extLst>
              <a:ext uri="{FF2B5EF4-FFF2-40B4-BE49-F238E27FC236}">
                <a16:creationId xmlns:a16="http://schemas.microsoft.com/office/drawing/2014/main" id="{05961739-A618-4D2A-9CC8-BAA5C2713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465" y="3449638"/>
            <a:ext cx="128746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a:extLst>
              <a:ext uri="{FF2B5EF4-FFF2-40B4-BE49-F238E27FC236}">
                <a16:creationId xmlns:a16="http://schemas.microsoft.com/office/drawing/2014/main" id="{036EDE33-8262-4C49-9663-E22DCA19F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6775" y="4665663"/>
            <a:ext cx="1289050" cy="10556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4" descr="Graph 2">
            <a:extLst>
              <a:ext uri="{FF2B5EF4-FFF2-40B4-BE49-F238E27FC236}">
                <a16:creationId xmlns:a16="http://schemas.microsoft.com/office/drawing/2014/main" id="{9DAD15AF-2B86-4648-B791-6A44658ED9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465" y="4665663"/>
            <a:ext cx="1287463"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Slide Number Placeholder 5">
            <a:extLst>
              <a:ext uri="{FF2B5EF4-FFF2-40B4-BE49-F238E27FC236}">
                <a16:creationId xmlns:a16="http://schemas.microsoft.com/office/drawing/2014/main" id="{5C3B6183-0294-4E20-8A0A-A82F4AAC9A8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F0A8713-EEE5-403E-91F2-1C8C678C3A3F}" type="slidenum">
              <a:rPr lang="en-US" altLang="en-US" sz="1400" b="1">
                <a:solidFill>
                  <a:schemeClr val="bg1"/>
                </a:solidFill>
                <a:latin typeface="Open Sans ExtraBold"/>
                <a:ea typeface="Open Sans ExtraBold"/>
                <a:cs typeface="Open Sans ExtraBold"/>
              </a:rPr>
              <a:t>11</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4BD9A81-0E1E-44E1-84D7-D277C6EC299C}"/>
              </a:ext>
            </a:extLst>
          </p:cNvPr>
          <p:cNvSpPr txBox="1">
            <a:spLocks noChangeArrowheads="1"/>
          </p:cNvSpPr>
          <p:nvPr/>
        </p:nvSpPr>
        <p:spPr bwMode="auto">
          <a:xfrm>
            <a:off x="865094" y="405187"/>
            <a:ext cx="738663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ea typeface="Open Sans"/>
                <a:cs typeface="Arial" panose="020B0604020202020204" pitchFamily="34" charset="0"/>
              </a:rPr>
              <a:t>Clase</a:t>
            </a:r>
            <a:r>
              <a:rPr lang="en-GB" altLang="en-US" dirty="0">
                <a:latin typeface="Arial" panose="020B0604020202020204" pitchFamily="34" charset="0"/>
                <a:ea typeface="Open Sans"/>
                <a:cs typeface="Arial" panose="020B0604020202020204" pitchFamily="34" charset="0"/>
              </a:rPr>
              <a:t> 2.2 - </a:t>
            </a:r>
            <a:r>
              <a:rPr lang="en-GB" altLang="en-US" dirty="0" err="1">
                <a:latin typeface="Arial" panose="020B0604020202020204" pitchFamily="34" charset="0"/>
                <a:ea typeface="Open Sans"/>
                <a:cs typeface="Arial" panose="020B0604020202020204" pitchFamily="34" charset="0"/>
              </a:rPr>
              <a:t>Energía</a:t>
            </a:r>
            <a:br>
              <a:rPr lang="en-GB" altLang="en-US" dirty="0">
                <a:latin typeface="Arial" panose="020B0604020202020204" pitchFamily="34" charset="0"/>
                <a:ea typeface="Open Sans"/>
                <a:cs typeface="Arial" panose="020B0604020202020204" pitchFamily="34" charset="0"/>
              </a:rPr>
            </a:br>
            <a:r>
              <a:rPr lang="en-GB" altLang="en-US" dirty="0" err="1">
                <a:latin typeface="Arial" panose="020B0604020202020204" pitchFamily="34" charset="0"/>
                <a:ea typeface="Open Sans"/>
                <a:cs typeface="Arial" panose="020B0604020202020204" pitchFamily="34" charset="0"/>
              </a:rPr>
              <a:t>Análisis</a:t>
            </a:r>
            <a:r>
              <a:rPr lang="en-GB" altLang="en-US" dirty="0">
                <a:latin typeface="Arial" panose="020B0604020202020204" pitchFamily="34" charset="0"/>
                <a:ea typeface="Open Sans"/>
                <a:cs typeface="Arial" panose="020B0604020202020204" pitchFamily="34" charset="0"/>
              </a:rPr>
              <a:t> de la </a:t>
            </a:r>
            <a:r>
              <a:rPr lang="en-GB" altLang="en-US" dirty="0" err="1">
                <a:latin typeface="Arial" panose="020B0604020202020204" pitchFamily="34" charset="0"/>
                <a:ea typeface="Open Sans"/>
                <a:cs typeface="Arial" panose="020B0604020202020204" pitchFamily="34" charset="0"/>
              </a:rPr>
              <a:t>demanda</a:t>
            </a:r>
            <a:endParaRPr lang="en-US" altLang="en-US" dirty="0">
              <a:latin typeface="Arial" panose="020B0604020202020204" pitchFamily="34" charset="0"/>
              <a:ea typeface="Open Sans"/>
              <a:cs typeface="Arial" panose="020B0604020202020204" pitchFamily="34" charset="0"/>
            </a:endParaRPr>
          </a:p>
        </p:txBody>
      </p:sp>
      <p:graphicFrame>
        <p:nvGraphicFramePr>
          <p:cNvPr id="22" name="Diagram 21">
            <a:extLst>
              <a:ext uri="{FF2B5EF4-FFF2-40B4-BE49-F238E27FC236}">
                <a16:creationId xmlns:a16="http://schemas.microsoft.com/office/drawing/2014/main" id="{1C948983-36F2-4B4C-9D42-EC17CD6A58A3}"/>
              </a:ext>
            </a:extLst>
          </p:cNvPr>
          <p:cNvGraphicFramePr/>
          <p:nvPr>
            <p:extLst>
              <p:ext uri="{D42A27DB-BD31-4B8C-83A1-F6EECF244321}">
                <p14:modId xmlns:p14="http://schemas.microsoft.com/office/powerpoint/2010/main" val="2692196615"/>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4" name="Oval 23">
            <a:extLst>
              <a:ext uri="{FF2B5EF4-FFF2-40B4-BE49-F238E27FC236}">
                <a16:creationId xmlns:a16="http://schemas.microsoft.com/office/drawing/2014/main" id="{691B4C6A-D246-7B4A-9E94-3A93FDCA15DA}"/>
              </a:ext>
            </a:extLst>
          </p:cNvPr>
          <p:cNvSpPr/>
          <p:nvPr/>
        </p:nvSpPr>
        <p:spPr>
          <a:xfrm>
            <a:off x="9914591" y="31265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11.mp3" descr="Track7_Lecture2_Slide11.mp3">
            <a:hlinkClick r:id="" action="ppaction://media"/>
            <a:extLst>
              <a:ext uri="{FF2B5EF4-FFF2-40B4-BE49-F238E27FC236}">
                <a16:creationId xmlns:a16="http://schemas.microsoft.com/office/drawing/2014/main" id="{DF6AA5A9-4BC1-F64D-A56B-E61DABB494F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85956" y="38402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0D02F7-E68A-43BE-99D5-A8C4CB5FF517}"/>
              </a:ext>
            </a:extLst>
          </p:cNvPr>
          <p:cNvSpPr>
            <a:spLocks noGrp="1"/>
          </p:cNvSpPr>
          <p:nvPr>
            <p:ph type="body" idx="13"/>
          </p:nvPr>
        </p:nvSpPr>
        <p:spPr>
          <a:xfrm>
            <a:off x="583096" y="1579700"/>
            <a:ext cx="8282609" cy="5240200"/>
          </a:xfrm>
        </p:spPr>
        <p:txBody>
          <a:bodyPr>
            <a:normAutofit/>
          </a:bodyPr>
          <a:lstStyle/>
          <a:p>
            <a:pPr marL="0" eaLnBrk="1" fontAlgn="ctr" hangingPunct="1">
              <a:lnSpc>
                <a:spcPct val="100000"/>
              </a:lnSpc>
              <a:spcBef>
                <a:spcPts val="600"/>
              </a:spcBef>
              <a:buClr>
                <a:srgbClr val="333333"/>
              </a:buClr>
              <a:buSzPts val="1600"/>
              <a:defRPr/>
            </a:pPr>
            <a:r>
              <a:rPr lang="en-GB" b="1" dirty="0">
                <a:solidFill>
                  <a:schemeClr val="accent5">
                    <a:lumMod val="60000"/>
                    <a:lumOff val="40000"/>
                  </a:schemeClr>
                </a:solidFill>
                <a:latin typeface="Arial" panose="020B0604020202020204" pitchFamily="34" charset="0"/>
                <a:ea typeface="+mn-lt"/>
                <a:cs typeface="Arial" panose="020B0604020202020204" pitchFamily="34" charset="0"/>
              </a:rPr>
              <a:t>Demanda de energía: una </a:t>
            </a:r>
            <a:r>
              <a:rPr lang="en-GB" dirty="0">
                <a:latin typeface="Arial" panose="020B0604020202020204" pitchFamily="34" charset="0"/>
                <a:ea typeface="+mn-lt"/>
                <a:cs typeface="Arial" panose="020B0604020202020204" pitchFamily="34" charset="0"/>
              </a:rPr>
              <a:t>demanda</a:t>
            </a:r>
            <a:r>
              <a:rPr lang="en-GB" b="1" dirty="0">
                <a:solidFill>
                  <a:schemeClr val="accent5">
                    <a:lumMod val="60000"/>
                    <a:lumOff val="40000"/>
                  </a:schemeClr>
                </a:solidFill>
                <a:latin typeface="Arial" panose="020B0604020202020204" pitchFamily="34" charset="0"/>
                <a:ea typeface="+mn-lt"/>
                <a:cs typeface="Arial" panose="020B0604020202020204" pitchFamily="34" charset="0"/>
              </a:rPr>
              <a:t> derivada </a:t>
            </a:r>
            <a:endParaRPr lang="en-US" dirty="0">
              <a:latin typeface="Arial" panose="020B0604020202020204" pitchFamily="34" charset="0"/>
              <a:ea typeface="+mn-lt"/>
              <a:cs typeface="Arial" panose="020B0604020202020204" pitchFamily="34" charset="0"/>
            </a:endParaRPr>
          </a:p>
          <a:p>
            <a:pPr marL="0">
              <a:lnSpc>
                <a:spcPct val="100000"/>
              </a:lnSpc>
              <a:spcBef>
                <a:spcPts val="600"/>
              </a:spcBef>
              <a:buSzPts val="1600"/>
              <a:defRPr/>
            </a:pPr>
            <a:r>
              <a:rPr lang="en-GB" dirty="0">
                <a:latin typeface="Arial" panose="020B0604020202020204" pitchFamily="34" charset="0"/>
                <a:ea typeface="+mn-lt"/>
                <a:cs typeface="Arial" panose="020B0604020202020204" pitchFamily="34" charset="0"/>
              </a:rPr>
              <a:t>La demanda directa es de bienes y servicios; la indirecta es de energía</a:t>
            </a:r>
            <a:endParaRPr lang="en-US" dirty="0">
              <a:latin typeface="Arial" panose="020B0604020202020204" pitchFamily="34" charset="0"/>
              <a:cs typeface="Arial" panose="020B0604020202020204" pitchFamily="34" charset="0"/>
            </a:endParaRP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GB" sz="2000" dirty="0">
                <a:latin typeface="Arial" panose="020B0604020202020204" pitchFamily="34" charset="0"/>
                <a:ea typeface="+mn-lt"/>
                <a:cs typeface="Arial" panose="020B0604020202020204" pitchFamily="34" charset="0"/>
              </a:rPr>
              <a:t>Los consumidores no están interesados principalmente en la energía </a:t>
            </a:r>
            <a:br>
              <a:rPr lang="en-GB" sz="2000" dirty="0">
                <a:latin typeface="Arial" panose="020B0604020202020204" pitchFamily="34" charset="0"/>
                <a:ea typeface="+mn-lt"/>
                <a:cs typeface="Arial" panose="020B0604020202020204" pitchFamily="34" charset="0"/>
              </a:rPr>
            </a:br>
            <a:r>
              <a:rPr lang="en-GB" sz="2000" dirty="0">
                <a:latin typeface="Arial" panose="020B0604020202020204" pitchFamily="34" charset="0"/>
                <a:ea typeface="+mn-lt"/>
                <a:cs typeface="Arial" panose="020B0604020202020204" pitchFamily="34" charset="0"/>
              </a:rPr>
              <a:t>(o están motivados para ahorrar energía)</a:t>
            </a: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Arial" panose="020B0604020202020204" pitchFamily="34" charset="0"/>
                <a:ea typeface="+mn-lt"/>
                <a:cs typeface="Arial" panose="020B0604020202020204" pitchFamily="34" charset="0"/>
                <a:sym typeface="Calibri"/>
              </a:rPr>
              <a:t>Dada la demanda industrial y doméstica de servicios </a:t>
            </a:r>
            <a:br>
              <a:rPr lang="en-US" sz="2000" dirty="0">
                <a:latin typeface="Arial" panose="020B0604020202020204" pitchFamily="34" charset="0"/>
                <a:ea typeface="+mn-lt"/>
                <a:cs typeface="Arial" panose="020B0604020202020204" pitchFamily="34" charset="0"/>
              </a:rPr>
            </a:br>
            <a:r>
              <a:rPr lang="en-US" sz="2000" dirty="0">
                <a:latin typeface="Arial" panose="020B0604020202020204" pitchFamily="34" charset="0"/>
                <a:ea typeface="+mn-lt"/>
                <a:cs typeface="Arial" panose="020B0604020202020204" pitchFamily="34" charset="0"/>
                <a:sym typeface="Calibri"/>
              </a:rPr>
              <a:t>(calor, vapor, luz, movimiento de turbinas)...</a:t>
            </a:r>
            <a:endParaRPr lang="en-US" sz="2000" dirty="0">
              <a:latin typeface="Arial" panose="020B0604020202020204" pitchFamily="34" charset="0"/>
              <a:ea typeface="+mn-lt"/>
              <a:cs typeface="Arial" panose="020B0604020202020204" pitchFamily="34" charset="0"/>
            </a:endParaRP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Arial" panose="020B0604020202020204" pitchFamily="34" charset="0"/>
                <a:ea typeface="+mn-lt"/>
                <a:cs typeface="Arial" panose="020B0604020202020204" pitchFamily="34" charset="0"/>
                <a:sym typeface="Calibri"/>
              </a:rPr>
              <a:t>Las políticas energéticas tratan de proporcionar servicios de forma fiable y económica, teniendo en cuenta las limitaciones sociales, medioambientales, tecnológicas y de infraestructura</a:t>
            </a:r>
            <a:endParaRPr lang="en-US" sz="2000" dirty="0">
              <a:latin typeface="Arial" panose="020B0604020202020204" pitchFamily="34" charset="0"/>
              <a:ea typeface="+mn-lt"/>
              <a:cs typeface="Arial" panose="020B0604020202020204" pitchFamily="34" charset="0"/>
            </a:endParaRPr>
          </a:p>
          <a:p>
            <a:pPr marL="342900" lvl="1" indent="-342900" eaLnBrk="1" fontAlgn="ctr" hangingPunct="1">
              <a:lnSpc>
                <a:spcPct val="100000"/>
              </a:lnSpc>
              <a:spcBef>
                <a:spcPts val="600"/>
              </a:spcBef>
              <a:buClr>
                <a:srgbClr val="333333"/>
              </a:buClr>
              <a:buSzPts val="1600"/>
              <a:buFont typeface="Arial" panose="020B0604020202020204" pitchFamily="34" charset="0"/>
              <a:buChar char="•"/>
              <a:defRPr/>
            </a:pPr>
            <a:r>
              <a:rPr lang="en-US" sz="2000" dirty="0">
                <a:latin typeface="Arial" panose="020B0604020202020204" pitchFamily="34" charset="0"/>
                <a:ea typeface="+mn-lt"/>
                <a:cs typeface="Arial" panose="020B0604020202020204" pitchFamily="34" charset="0"/>
                <a:sym typeface="Calibri"/>
              </a:rPr>
              <a:t>El aumento de la productividad energética reduce las necesidades por </a:t>
            </a:r>
            <a:br>
              <a:rPr lang="en-US" sz="2000" dirty="0">
                <a:latin typeface="Arial" panose="020B0604020202020204" pitchFamily="34" charset="0"/>
                <a:ea typeface="+mn-lt"/>
                <a:cs typeface="Arial" panose="020B0604020202020204" pitchFamily="34" charset="0"/>
              </a:rPr>
            </a:br>
            <a:r>
              <a:rPr lang="en-US" sz="2000" dirty="0">
                <a:latin typeface="Arial" panose="020B0604020202020204" pitchFamily="34" charset="0"/>
                <a:ea typeface="+mn-lt"/>
                <a:cs typeface="Arial" panose="020B0604020202020204" pitchFamily="34" charset="0"/>
                <a:sym typeface="Calibri"/>
              </a:rPr>
              <a:t>unidad de servicio en capital, emisiones, </a:t>
            </a:r>
            <a:r>
              <a:rPr lang="en-US" sz="2000" dirty="0" err="1">
                <a:latin typeface="Arial" panose="020B0604020202020204" pitchFamily="34" charset="0"/>
                <a:ea typeface="+mn-lt"/>
                <a:cs typeface="Arial" panose="020B0604020202020204" pitchFamily="34" charset="0"/>
                <a:sym typeface="Calibri"/>
              </a:rPr>
              <a:t>mano de obra </a:t>
            </a:r>
            <a:r>
              <a:rPr lang="en-US" sz="2000" dirty="0">
                <a:latin typeface="Arial" panose="020B0604020202020204" pitchFamily="34" charset="0"/>
                <a:ea typeface="+mn-lt"/>
                <a:cs typeface="Arial" panose="020B0604020202020204" pitchFamily="34" charset="0"/>
                <a:sym typeface="Calibri"/>
              </a:rPr>
              <a:t>y recursos </a:t>
            </a:r>
            <a:br>
              <a:rPr lang="en-US" sz="2000" dirty="0">
                <a:latin typeface="Arial" panose="020B0604020202020204" pitchFamily="34" charset="0"/>
                <a:ea typeface="+mn-lt"/>
                <a:cs typeface="Arial" panose="020B0604020202020204" pitchFamily="34" charset="0"/>
                <a:sym typeface="Calibri"/>
              </a:rPr>
            </a:br>
            <a:r>
              <a:rPr lang="en-US" sz="2000" dirty="0">
                <a:latin typeface="Arial" panose="020B0604020202020204" pitchFamily="34" charset="0"/>
                <a:ea typeface="+mn-lt"/>
                <a:cs typeface="Arial" panose="020B0604020202020204" pitchFamily="34" charset="0"/>
                <a:sym typeface="Calibri"/>
              </a:rPr>
              <a:t>sin disminuir la calidad del servicio requerido</a:t>
            </a:r>
            <a:endParaRPr lang="en-US" sz="2000" dirty="0">
              <a:latin typeface="Arial" panose="020B0604020202020204" pitchFamily="34" charset="0"/>
              <a:ea typeface="+mn-lt"/>
              <a:cs typeface="Arial" panose="020B0604020202020204" pitchFamily="34" charset="0"/>
            </a:endParaRPr>
          </a:p>
        </p:txBody>
      </p:sp>
      <p:sp>
        <p:nvSpPr>
          <p:cNvPr id="44035" name="Slide Number Placeholder 5">
            <a:extLst>
              <a:ext uri="{FF2B5EF4-FFF2-40B4-BE49-F238E27FC236}">
                <a16:creationId xmlns:a16="http://schemas.microsoft.com/office/drawing/2014/main" id="{F30840A4-E8A0-44F2-B991-883E198A5987}"/>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685800"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670C976-1933-43AC-847C-B170192FDB68}" type="slidenum">
              <a:rPr lang="en-US" altLang="en-US" sz="1400" b="1">
                <a:solidFill>
                  <a:schemeClr val="bg1"/>
                </a:solidFill>
                <a:latin typeface="Open Sans ExtraBold"/>
                <a:ea typeface="Open Sans ExtraBold"/>
                <a:cs typeface="Open Sans ExtraBold"/>
              </a:rPr>
              <a:t>12</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6CE05C08-3BDE-4C84-8896-718217B74D58}"/>
              </a:ext>
            </a:extLst>
          </p:cNvPr>
          <p:cNvSpPr txBox="1">
            <a:spLocks noChangeArrowheads="1"/>
          </p:cNvSpPr>
          <p:nvPr/>
        </p:nvSpPr>
        <p:spPr bwMode="auto">
          <a:xfrm>
            <a:off x="583095" y="405187"/>
            <a:ext cx="791154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ea typeface="Open Sans"/>
                <a:cs typeface="Arial" panose="020B0604020202020204" pitchFamily="34" charset="0"/>
              </a:rPr>
              <a:t>Clase</a:t>
            </a:r>
            <a:r>
              <a:rPr lang="en-GB" altLang="en-US" dirty="0">
                <a:latin typeface="Arial" panose="020B0604020202020204" pitchFamily="34" charset="0"/>
                <a:ea typeface="Open Sans"/>
                <a:cs typeface="Arial" panose="020B0604020202020204" pitchFamily="34" charset="0"/>
              </a:rPr>
              <a:t> 2.2 - </a:t>
            </a:r>
            <a:r>
              <a:rPr lang="en-GB" altLang="en-US" dirty="0" err="1">
                <a:latin typeface="Arial" panose="020B0604020202020204" pitchFamily="34" charset="0"/>
                <a:ea typeface="Open Sans"/>
                <a:cs typeface="Arial" panose="020B0604020202020204" pitchFamily="34" charset="0"/>
              </a:rPr>
              <a:t>Energía</a:t>
            </a:r>
            <a:br>
              <a:rPr lang="en-GB" altLang="en-US" dirty="0">
                <a:latin typeface="Arial" panose="020B0604020202020204" pitchFamily="34" charset="0"/>
                <a:ea typeface="Open Sans"/>
                <a:cs typeface="Arial" panose="020B0604020202020204" pitchFamily="34" charset="0"/>
              </a:rPr>
            </a:br>
            <a:r>
              <a:rPr lang="en-GB" altLang="en-US" dirty="0" err="1">
                <a:latin typeface="Arial" panose="020B0604020202020204" pitchFamily="34" charset="0"/>
                <a:ea typeface="Open Sans"/>
                <a:cs typeface="Arial" panose="020B0604020202020204" pitchFamily="34" charset="0"/>
              </a:rPr>
              <a:t>Análisis</a:t>
            </a:r>
            <a:r>
              <a:rPr lang="en-GB" altLang="en-US" dirty="0">
                <a:latin typeface="Arial" panose="020B0604020202020204" pitchFamily="34" charset="0"/>
                <a:ea typeface="Open Sans"/>
                <a:cs typeface="Arial" panose="020B0604020202020204" pitchFamily="34" charset="0"/>
              </a:rPr>
              <a:t> de la </a:t>
            </a:r>
            <a:r>
              <a:rPr lang="en-GB" altLang="en-US" dirty="0" err="1">
                <a:latin typeface="Arial" panose="020B0604020202020204" pitchFamily="34" charset="0"/>
                <a:ea typeface="Open Sans"/>
                <a:cs typeface="Arial" panose="020B0604020202020204" pitchFamily="34" charset="0"/>
              </a:rPr>
              <a:t>demanda</a:t>
            </a:r>
            <a:endParaRPr lang="en-US" altLang="en-US" dirty="0">
              <a:latin typeface="Arial" panose="020B0604020202020204" pitchFamily="34" charset="0"/>
              <a:ea typeface="Open Sans"/>
              <a:cs typeface="Arial" panose="020B0604020202020204" pitchFamily="34" charset="0"/>
            </a:endParaRPr>
          </a:p>
        </p:txBody>
      </p:sp>
      <p:graphicFrame>
        <p:nvGraphicFramePr>
          <p:cNvPr id="6" name="Diagram 5">
            <a:extLst>
              <a:ext uri="{FF2B5EF4-FFF2-40B4-BE49-F238E27FC236}">
                <a16:creationId xmlns:a16="http://schemas.microsoft.com/office/drawing/2014/main" id="{5E33E74A-33CB-4447-91CF-E5A44A14EAA6}"/>
              </a:ext>
            </a:extLst>
          </p:cNvPr>
          <p:cNvGraphicFramePr/>
          <p:nvPr>
            <p:extLst>
              <p:ext uri="{D42A27DB-BD31-4B8C-83A1-F6EECF244321}">
                <p14:modId xmlns:p14="http://schemas.microsoft.com/office/powerpoint/2010/main" val="4073591609"/>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935EC7BD-6BCA-C542-A5AC-6550BE7E4F83}"/>
              </a:ext>
            </a:extLst>
          </p:cNvPr>
          <p:cNvSpPr/>
          <p:nvPr/>
        </p:nvSpPr>
        <p:spPr>
          <a:xfrm>
            <a:off x="10261144" y="1906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2.mp3" descr="Track7_Lecture2_Slide12.mp3">
            <a:hlinkClick r:id="" action="ppaction://media"/>
            <a:extLst>
              <a:ext uri="{FF2B5EF4-FFF2-40B4-BE49-F238E27FC236}">
                <a16:creationId xmlns:a16="http://schemas.microsoft.com/office/drawing/2014/main" id="{2B72381D-53E5-1746-92B2-9F86EDC3D74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32509" y="255168"/>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Google Shape;331;p21">
            <a:extLst>
              <a:ext uri="{FF2B5EF4-FFF2-40B4-BE49-F238E27FC236}">
                <a16:creationId xmlns:a16="http://schemas.microsoft.com/office/drawing/2014/main" id="{4460EB1F-0780-400E-BF8D-A3C9822ABC60}"/>
              </a:ext>
            </a:extLst>
          </p:cNvPr>
          <p:cNvSpPr>
            <a:spLocks noGrp="1" noChangeArrowheads="1"/>
          </p:cNvSpPr>
          <p:nvPr>
            <p:ph type="title"/>
          </p:nvPr>
        </p:nvSpPr>
        <p:spPr/>
        <p:txBody>
          <a:bodyPr lIns="121900" tIns="121900" rIns="121900" bIns="121900"/>
          <a:lstStyle/>
          <a:p>
            <a:r>
              <a:rPr lang="en-GB" altLang="en-US" dirty="0">
                <a:latin typeface="Arial" panose="020B0604020202020204" pitchFamily="34" charset="0"/>
                <a:cs typeface="Arial" panose="020B0604020202020204" pitchFamily="34" charset="0"/>
              </a:rPr>
              <a:t>Referencias</a:t>
            </a: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D0A6FD77-D985-4AFA-B407-F07A4F7AE233}"/>
              </a:ext>
            </a:extLst>
          </p:cNvPr>
          <p:cNvSpPr>
            <a:spLocks noGrp="1"/>
          </p:cNvSpPr>
          <p:nvPr>
            <p:ph type="body" idx="13"/>
          </p:nvPr>
        </p:nvSpPr>
        <p:spPr/>
        <p:txBody>
          <a:bodyPr>
            <a:normAutofit/>
          </a:bodyPr>
          <a:lstStyle/>
          <a:p>
            <a:pPr marL="0">
              <a:lnSpc>
                <a:spcPct val="100000"/>
              </a:lnSpc>
              <a:spcBef>
                <a:spcPct val="30000"/>
              </a:spcBef>
              <a:spcAft>
                <a:spcPct val="0"/>
              </a:spcAft>
            </a:pPr>
            <a:r>
              <a:rPr lang="en-GB" sz="1600" dirty="0">
                <a:latin typeface="Arial" panose="020B0604020202020204" pitchFamily="34" charset="0"/>
                <a:cs typeface="Arial" panose="020B0604020202020204" pitchFamily="34" charset="0"/>
                <a:hlinkClick r:id="rId3"/>
              </a:rPr>
              <a:t>[1] </a:t>
            </a:r>
            <a:r>
              <a:rPr lang="en-GB" sz="1600" dirty="0">
                <a:latin typeface="Arial" panose="020B0604020202020204" pitchFamily="34" charset="0"/>
                <a:cs typeface="Arial" panose="020B0604020202020204" pitchFamily="34" charset="0"/>
                <a:hlinkClick r:id="rId4"/>
              </a:rPr>
              <a:t>https://yearbook.enerdata.net/total-energy/world-energy-intensity-gdp-data.html</a:t>
            </a:r>
            <a:endParaRPr lang="en-GB" sz="1600" dirty="0">
              <a:latin typeface="Arial" panose="020B0604020202020204" pitchFamily="34" charset="0"/>
              <a:cs typeface="Arial" panose="020B0604020202020204" pitchFamily="34" charset="0"/>
            </a:endParaRPr>
          </a:p>
        </p:txBody>
      </p:sp>
      <p:sp>
        <p:nvSpPr>
          <p:cNvPr id="72707" name="Slide Number Placeholder 5">
            <a:extLst>
              <a:ext uri="{FF2B5EF4-FFF2-40B4-BE49-F238E27FC236}">
                <a16:creationId xmlns:a16="http://schemas.microsoft.com/office/drawing/2014/main" id="{F5178B9F-4DF2-47B8-8CDA-E278957B14F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962DB41-D6DC-4260-9302-3FCDCD5CE25D}" type="slidenum">
              <a:rPr lang="en-US" altLang="en-US" sz="1400" b="1">
                <a:solidFill>
                  <a:schemeClr val="bg1"/>
                </a:solidFill>
                <a:latin typeface="Open Sans ExtraBold"/>
                <a:ea typeface="Open Sans ExtraBold"/>
                <a:cs typeface="Open Sans ExtraBold"/>
              </a:rPr>
              <a:t>13</a:t>
            </a:fld>
            <a:endParaRPr lang="en-US" altLang="en-US" sz="1400" b="1">
              <a:solidFill>
                <a:schemeClr val="bg1"/>
              </a:solidFill>
              <a:latin typeface="Open Sans ExtraBold"/>
              <a:ea typeface="Open Sans ExtraBold"/>
              <a:cs typeface="Open Sans ExtraBold"/>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3786A7-6CE5-4A9D-942F-ECE4549DD94D}"/>
              </a:ext>
            </a:extLst>
          </p:cNvPr>
          <p:cNvSpPr>
            <a:spLocks noGrp="1"/>
          </p:cNvSpPr>
          <p:nvPr>
            <p:ph type="body" idx="13"/>
          </p:nvPr>
        </p:nvSpPr>
        <p:spPr>
          <a:xfrm>
            <a:off x="865095" y="2704710"/>
            <a:ext cx="6719887" cy="2460533"/>
          </a:xfrm>
        </p:spPr>
        <p:txBody>
          <a:bodyPr>
            <a:normAutofit fontScale="92500"/>
          </a:bodyPr>
          <a:lstStyle/>
          <a:p>
            <a:pPr marL="0" eaLnBrk="1" hangingPunct="1">
              <a:lnSpc>
                <a:spcPct val="100000"/>
              </a:lnSpc>
              <a:spcBef>
                <a:spcPts val="1000"/>
              </a:spcBef>
              <a:defRPr/>
            </a:pPr>
            <a:r>
              <a:rPr lang="en-US" b="1" dirty="0">
                <a:solidFill>
                  <a:schemeClr val="accent5">
                    <a:lumMod val="60000"/>
                    <a:lumOff val="40000"/>
                  </a:schemeClr>
                </a:solidFill>
                <a:latin typeface="Arial" panose="020B0604020202020204" pitchFamily="34" charset="0"/>
                <a:ea typeface="+mn-lt"/>
                <a:cs typeface="Arial" panose="020B0604020202020204" pitchFamily="34" charset="0"/>
              </a:rPr>
              <a:t>Recursos energéticos</a:t>
            </a:r>
          </a:p>
          <a:p>
            <a:pPr marL="342900" indent="-342900">
              <a:lnSpc>
                <a:spcPct val="100000"/>
              </a:lnSpc>
              <a:spcBef>
                <a:spcPts val="1000"/>
              </a:spcBef>
              <a:buFont typeface="Arial" panose="020B0604020202020204" pitchFamily="34" charset="0"/>
              <a:buChar char="•"/>
              <a:defRPr/>
            </a:pPr>
            <a:r>
              <a:rPr lang="en-US" dirty="0">
                <a:latin typeface="Arial" panose="020B0604020202020204" pitchFamily="34" charset="0"/>
                <a:ea typeface="+mn-lt"/>
                <a:cs typeface="Arial" panose="020B0604020202020204" pitchFamily="34" charset="0"/>
                <a:sym typeface="Calibri"/>
              </a:rPr>
              <a:t>Combustibles fósiles: carbón, petróleo, gas natural</a:t>
            </a:r>
            <a:endParaRPr lang="en-US" dirty="0">
              <a:latin typeface="Arial" panose="020B0604020202020204" pitchFamily="34" charset="0"/>
              <a:cs typeface="Arial" panose="020B0604020202020204" pitchFamily="34" charset="0"/>
            </a:endParaRPr>
          </a:p>
          <a:p>
            <a:pPr marL="342900" indent="-342900" eaLnBrk="1" hangingPunct="1">
              <a:lnSpc>
                <a:spcPct val="100000"/>
              </a:lnSpc>
              <a:spcBef>
                <a:spcPts val="1000"/>
              </a:spcBef>
              <a:buFont typeface="Arial" panose="020B0604020202020204" pitchFamily="34" charset="0"/>
              <a:buChar char="•"/>
              <a:defRPr/>
            </a:pPr>
            <a:r>
              <a:rPr lang="en-US" dirty="0">
                <a:latin typeface="Arial" panose="020B0604020202020204" pitchFamily="34" charset="0"/>
                <a:ea typeface="+mn-lt"/>
                <a:cs typeface="Arial" panose="020B0604020202020204" pitchFamily="34" charset="0"/>
                <a:sym typeface="Calibri"/>
              </a:rPr>
              <a:t>Recursos renovables: solar, eólica, biomasa, hidráulica</a:t>
            </a:r>
            <a:endParaRPr lang="en-US" dirty="0">
              <a:latin typeface="Arial" panose="020B0604020202020204" pitchFamily="34" charset="0"/>
              <a:ea typeface="+mn-lt"/>
              <a:cs typeface="Arial" panose="020B0604020202020204" pitchFamily="34" charset="0"/>
            </a:endParaRPr>
          </a:p>
          <a:p>
            <a:pPr marL="342900" indent="-342900" eaLnBrk="1" hangingPunct="1">
              <a:lnSpc>
                <a:spcPct val="100000"/>
              </a:lnSpc>
              <a:spcBef>
                <a:spcPts val="1000"/>
              </a:spcBef>
              <a:buFont typeface="Arial" panose="020B0604020202020204" pitchFamily="34" charset="0"/>
              <a:buChar char="•"/>
              <a:defRPr/>
            </a:pPr>
            <a:r>
              <a:rPr lang="en-US" dirty="0">
                <a:latin typeface="Arial" panose="020B0604020202020204" pitchFamily="34" charset="0"/>
                <a:ea typeface="+mn-lt"/>
                <a:cs typeface="Arial" panose="020B0604020202020204" pitchFamily="34" charset="0"/>
                <a:sym typeface="Calibri"/>
              </a:rPr>
              <a:t>Materiales nucleares: uranio, torio</a:t>
            </a:r>
            <a:endParaRPr lang="en-US" dirty="0">
              <a:latin typeface="Arial" panose="020B0604020202020204" pitchFamily="34" charset="0"/>
              <a:ea typeface="+mn-lt"/>
              <a:cs typeface="Arial" panose="020B0604020202020204" pitchFamily="34" charset="0"/>
            </a:endParaRPr>
          </a:p>
          <a:p>
            <a:pPr marL="342900" indent="-342900" eaLnBrk="1" hangingPunct="1">
              <a:lnSpc>
                <a:spcPct val="100000"/>
              </a:lnSpc>
              <a:spcBef>
                <a:spcPts val="1000"/>
              </a:spcBef>
              <a:buFont typeface="Arial" panose="020B0604020202020204" pitchFamily="34" charset="0"/>
              <a:buChar char="•"/>
              <a:defRPr/>
            </a:pPr>
            <a:r>
              <a:rPr lang="en-US" dirty="0">
                <a:latin typeface="Arial" panose="020B0604020202020204" pitchFamily="34" charset="0"/>
                <a:ea typeface="+mn-lt"/>
                <a:cs typeface="Arial" panose="020B0604020202020204" pitchFamily="34" charset="0"/>
                <a:sym typeface="Calibri"/>
              </a:rPr>
              <a:t>Importaciones</a:t>
            </a:r>
            <a:endParaRPr lang="en-US" dirty="0">
              <a:latin typeface="Arial" panose="020B0604020202020204" pitchFamily="34" charset="0"/>
              <a:ea typeface="+mn-lt"/>
              <a:cs typeface="Arial" panose="020B0604020202020204" pitchFamily="34" charset="0"/>
            </a:endParaRPr>
          </a:p>
          <a:p>
            <a:pPr marL="194310" eaLnBrk="1" hangingPunct="1">
              <a:lnSpc>
                <a:spcPct val="100000"/>
              </a:lnSpc>
              <a:defRPr/>
            </a:pPr>
            <a:endParaRPr lang="en-GB" dirty="0">
              <a:latin typeface="Arial" panose="020B0604020202020204" pitchFamily="34" charset="0"/>
              <a:cs typeface="Arial" panose="020B0604020202020204" pitchFamily="34" charset="0"/>
            </a:endParaRPr>
          </a:p>
        </p:txBody>
      </p:sp>
      <p:sp>
        <p:nvSpPr>
          <p:cNvPr id="46083" name="Slide Number Placeholder 5">
            <a:extLst>
              <a:ext uri="{FF2B5EF4-FFF2-40B4-BE49-F238E27FC236}">
                <a16:creationId xmlns:a16="http://schemas.microsoft.com/office/drawing/2014/main" id="{3E5D053E-35A0-451D-BB1D-FBE684B558B9}"/>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ECE3C1F-12D7-4DBE-99F3-E220A0916284}" type="slidenum">
              <a:rPr lang="en-US" altLang="en-US" sz="1400" b="1">
                <a:solidFill>
                  <a:schemeClr val="bg1"/>
                </a:solidFill>
                <a:latin typeface="Open Sans ExtraBold"/>
                <a:ea typeface="Open Sans ExtraBold"/>
                <a:cs typeface="Open Sans ExtraBold"/>
              </a:rPr>
              <a:t>14</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817F5505-BCA1-49B3-B1D5-52F22E81A78F}"/>
              </a:ext>
            </a:extLst>
          </p:cNvPr>
          <p:cNvSpPr txBox="1">
            <a:spLocks noChangeArrowheads="1"/>
          </p:cNvSpPr>
          <p:nvPr/>
        </p:nvSpPr>
        <p:spPr bwMode="auto">
          <a:xfrm>
            <a:off x="768776" y="1219089"/>
            <a:ext cx="8256604"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Arial" panose="020B0604020202020204" pitchFamily="34" charset="0"/>
                <a:ea typeface="Open Sans"/>
                <a:cs typeface="Arial" panose="020B0604020202020204" pitchFamily="34" charset="0"/>
              </a:rPr>
              <a:t>Clase </a:t>
            </a:r>
            <a:r>
              <a:rPr lang="en-GB" altLang="en-US" dirty="0">
                <a:latin typeface="Arial" panose="020B0604020202020204" pitchFamily="34" charset="0"/>
                <a:cs typeface="Arial" panose="020B0604020202020204" pitchFamily="34" charset="0"/>
              </a:rPr>
              <a:t>2.3 - </a:t>
            </a:r>
            <a:r>
              <a:rPr lang="en-GB" dirty="0">
                <a:latin typeface="Arial" panose="020B0604020202020204" pitchFamily="34" charset="0"/>
                <a:cs typeface="Arial" panose="020B0604020202020204" pitchFamily="34" charset="0"/>
              </a:rPr>
              <a:t>Recursos energéticos y análisis tecnológico</a:t>
            </a:r>
            <a:endParaRPr lang="en-US" dirty="0">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id="{6ED43DB5-F626-1947-BE8E-97D8B3302667}"/>
              </a:ext>
            </a:extLst>
          </p:cNvPr>
          <p:cNvGraphicFramePr/>
          <p:nvPr>
            <p:extLst>
              <p:ext uri="{D42A27DB-BD31-4B8C-83A1-F6EECF244321}">
                <p14:modId xmlns:p14="http://schemas.microsoft.com/office/powerpoint/2010/main" val="2651254641"/>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0BD03DEC-F4D2-7442-B5AE-7F68E9B03E93}"/>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4.mp3" descr="Track7_Lecture2_Slide14.mp3">
            <a:hlinkClick r:id="" action="ppaction://media"/>
            <a:extLst>
              <a:ext uri="{FF2B5EF4-FFF2-40B4-BE49-F238E27FC236}">
                <a16:creationId xmlns:a16="http://schemas.microsoft.com/office/drawing/2014/main" id="{03DDCF62-8B44-F347-A1B6-D8FAB3BA26A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7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0F0ACB-DA12-4668-B67B-C0A3E70298E8}"/>
              </a:ext>
            </a:extLst>
          </p:cNvPr>
          <p:cNvSpPr>
            <a:spLocks noGrp="1"/>
          </p:cNvSpPr>
          <p:nvPr>
            <p:ph type="body" idx="13"/>
          </p:nvPr>
        </p:nvSpPr>
        <p:spPr>
          <a:xfrm>
            <a:off x="675378" y="1907795"/>
            <a:ext cx="10252075" cy="4262438"/>
          </a:xfrm>
        </p:spPr>
        <p:txBody>
          <a:body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Arial" panose="020B0604020202020204" pitchFamily="34" charset="0"/>
                <a:ea typeface="+mn-lt"/>
                <a:cs typeface="Arial" panose="020B0604020202020204" pitchFamily="34" charset="0"/>
              </a:rPr>
              <a:t>Recursos nacionales e importados</a:t>
            </a:r>
          </a:p>
          <a:p>
            <a:pPr marL="342900" indent="-342900">
              <a:lnSpc>
                <a:spcPct val="100000"/>
              </a:lnSpc>
              <a:spcBef>
                <a:spcPts val="1000"/>
              </a:spcBef>
              <a:buSzPts val="1900"/>
              <a:buFont typeface="Arial" panose="020B0604020202020204" pitchFamily="34" charset="0"/>
              <a:buChar char="•"/>
              <a:defRPr/>
            </a:pPr>
            <a:r>
              <a:rPr lang="en-US" dirty="0">
                <a:latin typeface="Arial" panose="020B0604020202020204" pitchFamily="34" charset="0"/>
                <a:ea typeface="+mn-lt"/>
                <a:cs typeface="Arial" panose="020B0604020202020204" pitchFamily="34" charset="0"/>
                <a:sym typeface="Calibri"/>
              </a:rPr>
              <a:t>¿Cuántos recursos energéticos hay en mi país?</a:t>
            </a:r>
            <a:endParaRPr lang="en-US" dirty="0">
              <a:latin typeface="Arial" panose="020B0604020202020204" pitchFamily="34" charset="0"/>
              <a:cs typeface="Arial" panose="020B0604020202020204" pitchFamily="34" charset="0"/>
            </a:endParaRPr>
          </a:p>
          <a:p>
            <a:pPr marL="342900" indent="-342900" eaLnBrk="1" fontAlgn="auto" hangingPunct="1">
              <a:lnSpc>
                <a:spcPct val="100000"/>
              </a:lnSpc>
              <a:spcBef>
                <a:spcPts val="1000"/>
              </a:spcBef>
              <a:buSzPts val="1900"/>
              <a:buFont typeface="Arial" panose="020B0604020202020204" pitchFamily="34" charset="0"/>
              <a:buChar char="•"/>
              <a:defRPr/>
            </a:pPr>
            <a:r>
              <a:rPr lang="en-US" dirty="0">
                <a:latin typeface="Arial" panose="020B0604020202020204" pitchFamily="34" charset="0"/>
                <a:ea typeface="+mn-lt"/>
                <a:cs typeface="Arial" panose="020B0604020202020204" pitchFamily="34" charset="0"/>
                <a:sym typeface="Calibri"/>
              </a:rPr>
              <a:t>¿Qué recursos energéticos son económicamente recuperables?</a:t>
            </a:r>
            <a:endParaRPr lang="en-US" dirty="0">
              <a:latin typeface="Arial" panose="020B0604020202020204" pitchFamily="34" charset="0"/>
              <a:ea typeface="+mn-lt"/>
              <a:cs typeface="Arial" panose="020B0604020202020204" pitchFamily="34" charset="0"/>
            </a:endParaRPr>
          </a:p>
          <a:p>
            <a:pPr marL="342900" indent="-342900" eaLnBrk="1" fontAlgn="auto" hangingPunct="1">
              <a:lnSpc>
                <a:spcPct val="100000"/>
              </a:lnSpc>
              <a:spcBef>
                <a:spcPts val="1000"/>
              </a:spcBef>
              <a:buSzPts val="1900"/>
              <a:buFont typeface="Arial" panose="020B0604020202020204" pitchFamily="34" charset="0"/>
              <a:buChar char="•"/>
              <a:defRPr/>
            </a:pPr>
            <a:r>
              <a:rPr lang="en-US" dirty="0">
                <a:latin typeface="Arial" panose="020B0604020202020204" pitchFamily="34" charset="0"/>
                <a:ea typeface="+mn-lt"/>
                <a:cs typeface="Arial" panose="020B0604020202020204" pitchFamily="34" charset="0"/>
                <a:sym typeface="Calibri"/>
              </a:rPr>
              <a:t>¿Puedo importar lo que me falta?</a:t>
            </a:r>
            <a:endParaRPr lang="en-US" dirty="0">
              <a:latin typeface="Arial" panose="020B0604020202020204" pitchFamily="34" charset="0"/>
              <a:ea typeface="+mn-lt"/>
              <a:cs typeface="Arial" panose="020B0604020202020204" pitchFamily="34" charset="0"/>
            </a:endParaRPr>
          </a:p>
          <a:p>
            <a:pPr marL="0" eaLnBrk="1" fontAlgn="auto" hangingPunct="1">
              <a:lnSpc>
                <a:spcPct val="100000"/>
              </a:lnSpc>
              <a:spcBef>
                <a:spcPct val="20000"/>
              </a:spcBef>
              <a:buSzPts val="1900"/>
              <a:defRPr/>
            </a:pPr>
            <a:endParaRPr lang="en-US" dirty="0">
              <a:latin typeface="Arial" panose="020B0604020202020204" pitchFamily="34" charset="0"/>
              <a:cs typeface="Arial" panose="020B0604020202020204" pitchFamily="34" charset="0"/>
              <a:sym typeface="Calibri"/>
            </a:endParaRPr>
          </a:p>
          <a:p>
            <a:pPr marL="0" eaLnBrk="1" fontAlgn="auto" hangingPunct="1">
              <a:lnSpc>
                <a:spcPct val="100000"/>
              </a:lnSpc>
              <a:spcAft>
                <a:spcPts val="1200"/>
              </a:spcAft>
              <a:buClr>
                <a:srgbClr val="333333"/>
              </a:buClr>
              <a:buSzPts val="1600"/>
              <a:defRPr/>
            </a:pPr>
            <a:r>
              <a:rPr lang="en-US" dirty="0">
                <a:latin typeface="Arial" panose="020B0604020202020204" pitchFamily="34" charset="0"/>
                <a:ea typeface="+mn-lt"/>
                <a:cs typeface="Arial" panose="020B0604020202020204" pitchFamily="34" charset="0"/>
              </a:rPr>
              <a:t>Hay que tener en cuenta los recursos nacionales e importados</a:t>
            </a:r>
          </a:p>
        </p:txBody>
      </p:sp>
      <p:sp>
        <p:nvSpPr>
          <p:cNvPr id="48131" name="Slide Number Placeholder 5">
            <a:extLst>
              <a:ext uri="{FF2B5EF4-FFF2-40B4-BE49-F238E27FC236}">
                <a16:creationId xmlns:a16="http://schemas.microsoft.com/office/drawing/2014/main" id="{460CCE2E-988B-479F-9E01-3584E1A2B7A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E5A8EB3-BA07-4C7F-A40E-CE02866CC981}" type="slidenum">
              <a:rPr lang="en-US" altLang="en-US" sz="1400" b="1">
                <a:solidFill>
                  <a:schemeClr val="bg1"/>
                </a:solidFill>
                <a:latin typeface="Open Sans ExtraBold"/>
                <a:ea typeface="Open Sans ExtraBold"/>
                <a:cs typeface="Open Sans ExtraBold"/>
              </a:rPr>
              <a:t>15</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B1244190-C5E7-4490-975C-85C11A80B2FB}"/>
              </a:ext>
            </a:extLst>
          </p:cNvPr>
          <p:cNvSpPr txBox="1">
            <a:spLocks noChangeArrowheads="1"/>
          </p:cNvSpPr>
          <p:nvPr/>
        </p:nvSpPr>
        <p:spPr bwMode="auto">
          <a:xfrm>
            <a:off x="574747" y="687767"/>
            <a:ext cx="1043949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Arial" panose="020B0604020202020204" pitchFamily="34" charset="0"/>
                <a:ea typeface="Open Sans"/>
                <a:cs typeface="Arial" panose="020B0604020202020204" pitchFamily="34" charset="0"/>
              </a:rPr>
              <a:t>Clase </a:t>
            </a:r>
            <a:r>
              <a:rPr lang="en-GB" altLang="en-US" dirty="0">
                <a:latin typeface="Arial" panose="020B0604020202020204" pitchFamily="34" charset="0"/>
                <a:cs typeface="Arial" panose="020B0604020202020204" pitchFamily="34" charset="0"/>
              </a:rPr>
              <a:t>2.3 - </a:t>
            </a:r>
            <a:r>
              <a:rPr lang="en-GB" dirty="0">
                <a:latin typeface="Arial" panose="020B0604020202020204" pitchFamily="34" charset="0"/>
                <a:cs typeface="Arial" panose="020B0604020202020204" pitchFamily="34" charset="0"/>
              </a:rPr>
              <a:t>Recursos energéticos y análisis tecnológico</a:t>
            </a:r>
            <a:endParaRPr lang="en-US" dirty="0">
              <a:latin typeface="Arial" panose="020B0604020202020204" pitchFamily="34" charset="0"/>
              <a:cs typeface="Arial" panose="020B0604020202020204" pitchFamily="34" charset="0"/>
            </a:endParaRPr>
          </a:p>
        </p:txBody>
      </p:sp>
      <p:graphicFrame>
        <p:nvGraphicFramePr>
          <p:cNvPr id="7" name="Diagram 6">
            <a:extLst>
              <a:ext uri="{FF2B5EF4-FFF2-40B4-BE49-F238E27FC236}">
                <a16:creationId xmlns:a16="http://schemas.microsoft.com/office/drawing/2014/main" id="{07FC4D8C-BE19-684C-8156-F007D124C055}"/>
              </a:ext>
            </a:extLst>
          </p:cNvPr>
          <p:cNvGraphicFramePr/>
          <p:nvPr>
            <p:extLst>
              <p:ext uri="{D42A27DB-BD31-4B8C-83A1-F6EECF244321}">
                <p14:modId xmlns:p14="http://schemas.microsoft.com/office/powerpoint/2010/main" val="3668695783"/>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Oval 7">
            <a:extLst>
              <a:ext uri="{FF2B5EF4-FFF2-40B4-BE49-F238E27FC236}">
                <a16:creationId xmlns:a16="http://schemas.microsoft.com/office/drawing/2014/main" id="{8FD9BCB7-928E-8143-8CAB-655AEFE59702}"/>
              </a:ext>
            </a:extLst>
          </p:cNvPr>
          <p:cNvSpPr/>
          <p:nvPr/>
        </p:nvSpPr>
        <p:spPr>
          <a:xfrm>
            <a:off x="10661723" y="26918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5.mp3" descr="Track7_Lecture2_Slide15.mp3">
            <a:hlinkClick r:id="" action="ppaction://media"/>
            <a:extLst>
              <a:ext uri="{FF2B5EF4-FFF2-40B4-BE49-F238E27FC236}">
                <a16:creationId xmlns:a16="http://schemas.microsoft.com/office/drawing/2014/main" id="{311B014F-762B-F540-B7D5-2D5152BF3B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33088" y="335454"/>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Slide Number Placeholder 5">
            <a:extLst>
              <a:ext uri="{FF2B5EF4-FFF2-40B4-BE49-F238E27FC236}">
                <a16:creationId xmlns:a16="http://schemas.microsoft.com/office/drawing/2014/main" id="{FB9131B9-DA43-46AC-B632-6E2574825C8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BDCEA638-44A3-49EE-8B66-9112A9DB241D}" type="slidenum">
              <a:rPr lang="en-US" altLang="en-US" sz="1400" b="1">
                <a:solidFill>
                  <a:schemeClr val="bg1"/>
                </a:solidFill>
                <a:latin typeface="Open Sans ExtraBold"/>
                <a:ea typeface="Open Sans ExtraBold"/>
                <a:cs typeface="Open Sans ExtraBold"/>
              </a:rPr>
              <a:t>16</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575251E0-2015-4987-BE75-690FE479383E}"/>
              </a:ext>
            </a:extLst>
          </p:cNvPr>
          <p:cNvSpPr txBox="1">
            <a:spLocks noChangeArrowheads="1"/>
          </p:cNvSpPr>
          <p:nvPr/>
        </p:nvSpPr>
        <p:spPr bwMode="auto">
          <a:xfrm>
            <a:off x="865094" y="433941"/>
            <a:ext cx="10065665"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Arial" panose="020B0604020202020204" pitchFamily="34" charset="0"/>
                <a:ea typeface="Open Sans"/>
                <a:cs typeface="Arial" panose="020B0604020202020204" pitchFamily="34" charset="0"/>
              </a:rPr>
              <a:t>Clase </a:t>
            </a:r>
            <a:r>
              <a:rPr lang="en-GB" altLang="en-US" dirty="0">
                <a:latin typeface="Arial" panose="020B0604020202020204" pitchFamily="34" charset="0"/>
                <a:cs typeface="Arial" panose="020B0604020202020204" pitchFamily="34" charset="0"/>
              </a:rPr>
              <a:t>2.3 - </a:t>
            </a:r>
            <a:r>
              <a:rPr lang="en-GB" dirty="0">
                <a:latin typeface="Arial" panose="020B0604020202020204" pitchFamily="34" charset="0"/>
                <a:cs typeface="Arial" panose="020B0604020202020204" pitchFamily="34" charset="0"/>
              </a:rPr>
              <a:t>Recursos energéticos y análisis tecnológico</a:t>
            </a:r>
            <a:endParaRPr lang="en-US" dirty="0">
              <a:latin typeface="Arial" panose="020B0604020202020204" pitchFamily="34" charset="0"/>
              <a:cs typeface="Arial" panose="020B0604020202020204" pitchFamily="34" charset="0"/>
            </a:endParaRPr>
          </a:p>
        </p:txBody>
      </p:sp>
      <p:sp>
        <p:nvSpPr>
          <p:cNvPr id="11" name="Text Placeholder 1">
            <a:extLst>
              <a:ext uri="{FF2B5EF4-FFF2-40B4-BE49-F238E27FC236}">
                <a16:creationId xmlns:a16="http://schemas.microsoft.com/office/drawing/2014/main" id="{245D54BC-2F94-B94E-B31C-4580383AEB01}"/>
              </a:ext>
            </a:extLst>
          </p:cNvPr>
          <p:cNvSpPr txBox="1">
            <a:spLocks/>
          </p:cNvSpPr>
          <p:nvPr/>
        </p:nvSpPr>
        <p:spPr bwMode="auto">
          <a:xfrm>
            <a:off x="904831" y="1461675"/>
            <a:ext cx="9379991" cy="70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a:bodyPr>
          <a:lstStyle>
            <a:lvl1pPr marL="194729" lvl="0" indent="0" algn="l" rtl="0" eaLnBrk="0" fontAlgn="base" hangingPunct="0">
              <a:lnSpc>
                <a:spcPct val="90000"/>
              </a:lnSpc>
              <a:spcBef>
                <a:spcPts val="0"/>
              </a:spcBef>
              <a:spcAft>
                <a:spcPts val="0"/>
              </a:spcAft>
              <a:buSzPts val="1300"/>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19170" lvl="1" indent="-397923" algn="l" rtl="0" eaLnBrk="0" fontAlgn="base" hangingPunct="0">
              <a:lnSpc>
                <a:spcPct val="90000"/>
              </a:lnSpc>
              <a:spcBef>
                <a:spcPts val="0"/>
              </a:spcBef>
              <a:spcAft>
                <a:spcPts val="0"/>
              </a:spcAft>
              <a:buSzPts val="1100"/>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828754" lvl="2" indent="-397923" algn="l" rtl="0" eaLnBrk="0" fontAlgn="base" hangingPunct="0">
              <a:lnSpc>
                <a:spcPct val="90000"/>
              </a:lnSpc>
              <a:spcBef>
                <a:spcPts val="0"/>
              </a:spcBef>
              <a:spcAft>
                <a:spcPts val="0"/>
              </a:spcAft>
              <a:buSzPts val="11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38339" lvl="3"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47924" lvl="4"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Arial" panose="020B0604020202020204" pitchFamily="34" charset="0"/>
                <a:ea typeface="+mn-lt"/>
                <a:cs typeface="Arial" panose="020B0604020202020204" pitchFamily="34" charset="0"/>
              </a:rPr>
              <a:t>Tecnologías energéticas</a:t>
            </a:r>
            <a:endParaRPr lang="en-US" dirty="0">
              <a:latin typeface="Arial" panose="020B0604020202020204" pitchFamily="34" charset="0"/>
              <a:ea typeface="+mn-lt"/>
              <a:cs typeface="Arial" panose="020B0604020202020204" pitchFamily="34" charset="0"/>
            </a:endParaRPr>
          </a:p>
        </p:txBody>
      </p:sp>
      <p:graphicFrame>
        <p:nvGraphicFramePr>
          <p:cNvPr id="9" name="Diagram 8">
            <a:extLst>
              <a:ext uri="{FF2B5EF4-FFF2-40B4-BE49-F238E27FC236}">
                <a16:creationId xmlns:a16="http://schemas.microsoft.com/office/drawing/2014/main" id="{6B95D23B-EEF3-F443-A140-CB036B735FA0}"/>
              </a:ext>
            </a:extLst>
          </p:cNvPr>
          <p:cNvGraphicFramePr/>
          <p:nvPr>
            <p:extLst>
              <p:ext uri="{D42A27DB-BD31-4B8C-83A1-F6EECF244321}">
                <p14:modId xmlns:p14="http://schemas.microsoft.com/office/powerpoint/2010/main" val="4177418129"/>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2" name="Text Placeholder 1">
            <a:extLst>
              <a:ext uri="{FF2B5EF4-FFF2-40B4-BE49-F238E27FC236}">
                <a16:creationId xmlns:a16="http://schemas.microsoft.com/office/drawing/2014/main" id="{E985F25E-A2AD-46A2-AB5A-5F82C4409F9A}"/>
              </a:ext>
            </a:extLst>
          </p:cNvPr>
          <p:cNvSpPr txBox="1">
            <a:spLocks/>
          </p:cNvSpPr>
          <p:nvPr/>
        </p:nvSpPr>
        <p:spPr bwMode="auto">
          <a:xfrm>
            <a:off x="900349" y="1914453"/>
            <a:ext cx="758507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t" anchorCtr="0" compatLnSpc="1">
            <a:prstTxWarp prst="textNoShape">
              <a:avLst/>
            </a:prstTxWarp>
            <a:normAutofit/>
          </a:bodyPr>
          <a:lstStyle>
            <a:lvl1pPr marL="194729" lvl="0" indent="0" algn="l" rtl="0" eaLnBrk="0" fontAlgn="base" hangingPunct="0">
              <a:lnSpc>
                <a:spcPct val="90000"/>
              </a:lnSpc>
              <a:spcBef>
                <a:spcPts val="0"/>
              </a:spcBef>
              <a:spcAft>
                <a:spcPts val="0"/>
              </a:spcAft>
              <a:buSzPts val="1300"/>
              <a:buFont typeface="Arial" panose="020B0604020202020204" pitchFamily="34" charset="0"/>
              <a:buNone/>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1219170" lvl="1" indent="-397923" algn="l" rtl="0" eaLnBrk="0" fontAlgn="base" hangingPunct="0">
              <a:lnSpc>
                <a:spcPct val="90000"/>
              </a:lnSpc>
              <a:spcBef>
                <a:spcPts val="0"/>
              </a:spcBef>
              <a:spcAft>
                <a:spcPts val="0"/>
              </a:spcAft>
              <a:buSzPts val="1100"/>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828754" lvl="2" indent="-397923" algn="l" rtl="0" eaLnBrk="0" fontAlgn="base" hangingPunct="0">
              <a:lnSpc>
                <a:spcPct val="90000"/>
              </a:lnSpc>
              <a:spcBef>
                <a:spcPts val="0"/>
              </a:spcBef>
              <a:spcAft>
                <a:spcPts val="0"/>
              </a:spcAft>
              <a:buSzPts val="11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438339" lvl="3"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3047924" lvl="4" indent="-397923" algn="l" rtl="0" eaLnBrk="0" fontAlgn="base" hangingPunct="0">
              <a:lnSpc>
                <a:spcPct val="90000"/>
              </a:lnSpc>
              <a:spcBef>
                <a:spcPts val="0"/>
              </a:spcBef>
              <a:spcAft>
                <a:spcPts val="0"/>
              </a:spcAft>
              <a:buSzPts val="1100"/>
              <a:buFont typeface="Arial" panose="020B0604020202020204" pitchFamily="34" charset="0"/>
              <a:buChar char="○"/>
              <a:defRPr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657509" lvl="5"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6pPr>
            <a:lvl7pPr marL="4267093" lvl="6"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7pPr>
            <a:lvl8pPr marL="4876678" lvl="7"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8pPr>
            <a:lvl9pPr marL="5486263" lvl="8" indent="-397923" algn="l" defTabSz="914400" rtl="0" eaLnBrk="1" latinLnBrk="0" hangingPunct="1">
              <a:lnSpc>
                <a:spcPct val="90000"/>
              </a:lnSpc>
              <a:spcBef>
                <a:spcPts val="0"/>
              </a:spcBef>
              <a:spcAft>
                <a:spcPts val="0"/>
              </a:spcAft>
              <a:buSzPts val="1100"/>
              <a:buFont typeface="Arial" panose="020B0604020202020204" pitchFamily="34" charset="0"/>
              <a:buChar char="■"/>
              <a:defRPr sz="1800" kern="1200">
                <a:solidFill>
                  <a:schemeClr val="tx1"/>
                </a:solidFill>
                <a:latin typeface="+mn-lt"/>
                <a:ea typeface="+mn-ea"/>
                <a:cs typeface="+mn-cs"/>
              </a:defRPr>
            </a:lvl9pPr>
          </a:lstStyle>
          <a:p>
            <a:pPr marL="0">
              <a:lnSpc>
                <a:spcPct val="100000"/>
              </a:lnSpc>
              <a:spcBef>
                <a:spcPts val="1000"/>
              </a:spcBef>
              <a:buSzPts val="1900"/>
              <a:defRPr/>
            </a:pPr>
            <a:r>
              <a:rPr lang="en-US" dirty="0">
                <a:latin typeface="Arial" panose="020B0604020202020204" pitchFamily="34" charset="0"/>
                <a:ea typeface="+mn-lt"/>
                <a:cs typeface="Arial" panose="020B0604020202020204" pitchFamily="34" charset="0"/>
                <a:sym typeface="Calibri"/>
              </a:rPr>
              <a:t>El análisis de la tecnología energética considera las tecnologías alternativas de suministro de energía que son necesarias para convertir los recursos energéticos primarios en formas de energía utilizables</a:t>
            </a:r>
          </a:p>
          <a:p>
            <a:pPr marL="342900" indent="-342900">
              <a:lnSpc>
                <a:spcPct val="100000"/>
              </a:lnSpc>
              <a:spcBef>
                <a:spcPts val="1000"/>
              </a:spcBef>
              <a:buSzPts val="1900"/>
              <a:buChar char="•"/>
              <a:defRPr/>
            </a:pPr>
            <a:r>
              <a:rPr lang="en-US" dirty="0">
                <a:latin typeface="Arial" panose="020B0604020202020204" pitchFamily="34" charset="0"/>
                <a:ea typeface="+mn-lt"/>
                <a:cs typeface="Arial" panose="020B0604020202020204" pitchFamily="34" charset="0"/>
                <a:sym typeface="Calibri"/>
              </a:rPr>
              <a:t>Centrales eléctricas, refinerías, plantas de etanol, etc.</a:t>
            </a:r>
            <a:endParaRPr lang="en-US" dirty="0">
              <a:latin typeface="Arial" panose="020B0604020202020204" pitchFamily="34" charset="0"/>
              <a:ea typeface="+mn-lt"/>
              <a:cs typeface="Arial" panose="020B0604020202020204" pitchFamily="34" charset="0"/>
            </a:endParaRPr>
          </a:p>
          <a:p>
            <a:pPr marL="342900" indent="-342900">
              <a:lnSpc>
                <a:spcPct val="100000"/>
              </a:lnSpc>
              <a:spcBef>
                <a:spcPts val="1000"/>
              </a:spcBef>
              <a:buSzPts val="1900"/>
              <a:buChar char="•"/>
              <a:defRPr/>
            </a:pPr>
            <a:r>
              <a:rPr lang="en-US" dirty="0">
                <a:latin typeface="Arial" panose="020B0604020202020204" pitchFamily="34" charset="0"/>
                <a:cs typeface="Arial" panose="020B0604020202020204" pitchFamily="34" charset="0"/>
              </a:rPr>
              <a:t>Transporte y distribución</a:t>
            </a:r>
          </a:p>
          <a:p>
            <a:pPr marL="0">
              <a:lnSpc>
                <a:spcPct val="100000"/>
              </a:lnSpc>
              <a:spcBef>
                <a:spcPts val="1000"/>
              </a:spcBef>
              <a:buSzPts val="1900"/>
              <a:defRPr/>
            </a:pPr>
            <a:r>
              <a:rPr lang="en-US" dirty="0">
                <a:latin typeface="Arial" panose="020B0604020202020204" pitchFamily="34" charset="0"/>
                <a:ea typeface="+mn-lt"/>
                <a:cs typeface="Arial" panose="020B0604020202020204" pitchFamily="34" charset="0"/>
              </a:rPr>
              <a:t>Criterios</a:t>
            </a:r>
          </a:p>
          <a:p>
            <a:pPr marL="342900" indent="-342900">
              <a:lnSpc>
                <a:spcPct val="100000"/>
              </a:lnSpc>
              <a:spcBef>
                <a:spcPts val="1000"/>
              </a:spcBef>
              <a:buSzPts val="1900"/>
              <a:buChar char="•"/>
              <a:defRPr/>
            </a:pPr>
            <a:r>
              <a:rPr lang="en-US" dirty="0">
                <a:latin typeface="Arial" panose="020B0604020202020204" pitchFamily="34" charset="0"/>
                <a:ea typeface="+mn-lt"/>
                <a:cs typeface="Arial" panose="020B0604020202020204" pitchFamily="34" charset="0"/>
              </a:rPr>
              <a:t>El rendimiento</a:t>
            </a:r>
          </a:p>
          <a:p>
            <a:pPr marL="342900" indent="-342900">
              <a:lnSpc>
                <a:spcPct val="100000"/>
              </a:lnSpc>
              <a:spcBef>
                <a:spcPts val="1000"/>
              </a:spcBef>
              <a:buSzPts val="1900"/>
              <a:buChar char="•"/>
              <a:defRPr/>
            </a:pPr>
            <a:r>
              <a:rPr lang="en-US" dirty="0">
                <a:latin typeface="Arial" panose="020B0604020202020204" pitchFamily="34" charset="0"/>
                <a:ea typeface="+mn-lt"/>
                <a:cs typeface="Arial" panose="020B0604020202020204" pitchFamily="34" charset="0"/>
              </a:rPr>
              <a:t>Coste</a:t>
            </a:r>
          </a:p>
          <a:p>
            <a:pPr marL="342900" indent="-342900">
              <a:lnSpc>
                <a:spcPct val="100000"/>
              </a:lnSpc>
              <a:spcBef>
                <a:spcPts val="1000"/>
              </a:spcBef>
              <a:buSzPts val="1900"/>
              <a:buChar char="•"/>
              <a:defRPr/>
            </a:pPr>
            <a:r>
              <a:rPr lang="en-US" dirty="0">
                <a:latin typeface="Arial" panose="020B0604020202020204" pitchFamily="34" charset="0"/>
                <a:ea typeface="+mn-lt"/>
                <a:cs typeface="Arial" panose="020B0604020202020204" pitchFamily="34" charset="0"/>
              </a:rPr>
              <a:t>Impacto medioambiental</a:t>
            </a:r>
          </a:p>
        </p:txBody>
      </p:sp>
      <p:sp>
        <p:nvSpPr>
          <p:cNvPr id="10" name="Oval 9">
            <a:extLst>
              <a:ext uri="{FF2B5EF4-FFF2-40B4-BE49-F238E27FC236}">
                <a16:creationId xmlns:a16="http://schemas.microsoft.com/office/drawing/2014/main" id="{8635D50B-3266-9646-B177-4B987CD29427}"/>
              </a:ext>
            </a:extLst>
          </p:cNvPr>
          <p:cNvSpPr/>
          <p:nvPr/>
        </p:nvSpPr>
        <p:spPr>
          <a:xfrm>
            <a:off x="10213457" y="42400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16.mp3" descr="Track7_Lecture2_Slide16.mp3">
            <a:hlinkClick r:id="" action="ppaction://media"/>
            <a:extLst>
              <a:ext uri="{FF2B5EF4-FFF2-40B4-BE49-F238E27FC236}">
                <a16:creationId xmlns:a16="http://schemas.microsoft.com/office/drawing/2014/main" id="{7D0A965C-63C5-5841-A1C8-4EEDEB73AB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84822" y="501715"/>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1490BE5E-E553-6640-907B-05470FA4A86A}"/>
              </a:ext>
            </a:extLst>
          </p:cNvPr>
          <p:cNvGraphicFramePr/>
          <p:nvPr>
            <p:extLst>
              <p:ext uri="{D42A27DB-BD31-4B8C-83A1-F6EECF244321}">
                <p14:modId xmlns:p14="http://schemas.microsoft.com/office/powerpoint/2010/main" val="2161032927"/>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2227" name="Group 2">
            <a:extLst>
              <a:ext uri="{FF2B5EF4-FFF2-40B4-BE49-F238E27FC236}">
                <a16:creationId xmlns:a16="http://schemas.microsoft.com/office/drawing/2014/main" id="{0D45A544-8F5F-41D5-9C76-01B0244B5F44}"/>
              </a:ext>
            </a:extLst>
          </p:cNvPr>
          <p:cNvGrpSpPr>
            <a:grpSpLocks/>
          </p:cNvGrpSpPr>
          <p:nvPr/>
        </p:nvGrpSpPr>
        <p:grpSpPr bwMode="auto">
          <a:xfrm>
            <a:off x="527019" y="3959996"/>
            <a:ext cx="7923298" cy="2320925"/>
            <a:chOff x="504822" y="3753246"/>
            <a:chExt cx="8936040" cy="2320528"/>
          </a:xfrm>
        </p:grpSpPr>
        <p:sp>
          <p:nvSpPr>
            <p:cNvPr id="52230" name="Text Box 7">
              <a:extLst>
                <a:ext uri="{FF2B5EF4-FFF2-40B4-BE49-F238E27FC236}">
                  <a16:creationId xmlns:a16="http://schemas.microsoft.com/office/drawing/2014/main" id="{3E9C7D17-DA3E-4DB4-A243-4ACBDC68DAD3}"/>
                </a:ext>
              </a:extLst>
            </p:cNvPr>
            <p:cNvSpPr txBox="1">
              <a:spLocks noChangeArrowheads="1"/>
            </p:cNvSpPr>
            <p:nvPr/>
          </p:nvSpPr>
          <p:spPr bwMode="auto">
            <a:xfrm>
              <a:off x="606422" y="5200362"/>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Biomasa</a:t>
              </a:r>
            </a:p>
            <a:p>
              <a:pPr algn="r" eaLnBrk="1" hangingPunct="1"/>
              <a:r>
                <a:rPr lang="en-US" altLang="en-US" sz="1600">
                  <a:latin typeface="Open Sans"/>
                  <a:ea typeface="Arial Unicode MS" panose="020B0604020202020204" pitchFamily="34" charset="-128"/>
                  <a:cs typeface="Open Sans"/>
                </a:rPr>
                <a:t>cultivo</a:t>
              </a:r>
            </a:p>
          </p:txBody>
        </p:sp>
        <p:pic>
          <p:nvPicPr>
            <p:cNvPr id="52231" name="Picture 8" descr="Leaf with solid fill">
              <a:extLst>
                <a:ext uri="{FF2B5EF4-FFF2-40B4-BE49-F238E27FC236}">
                  <a16:creationId xmlns:a16="http://schemas.microsoft.com/office/drawing/2014/main" id="{93AF653E-7F9D-412A-8D7C-1CB2BDAB9A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4826" r="4826"/>
            <a:stretch>
              <a:fillRect/>
            </a:stretch>
          </p:blipFill>
          <p:spPr bwMode="auto">
            <a:xfrm>
              <a:off x="2093912" y="4911724"/>
              <a:ext cx="1049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Text Box 10">
              <a:extLst>
                <a:ext uri="{FF2B5EF4-FFF2-40B4-BE49-F238E27FC236}">
                  <a16:creationId xmlns:a16="http://schemas.microsoft.com/office/drawing/2014/main" id="{7C515AF4-DF9E-4138-B608-FBC1E26F0161}"/>
                </a:ext>
              </a:extLst>
            </p:cNvPr>
            <p:cNvSpPr txBox="1">
              <a:spLocks noChangeArrowheads="1"/>
            </p:cNvSpPr>
            <p:nvPr/>
          </p:nvSpPr>
          <p:spPr bwMode="auto">
            <a:xfrm>
              <a:off x="3227382" y="5200362"/>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Etanol</a:t>
              </a:r>
            </a:p>
            <a:p>
              <a:pPr algn="r" eaLnBrk="1" hangingPunct="1"/>
              <a:r>
                <a:rPr lang="en-US" altLang="en-US" sz="1600">
                  <a:latin typeface="Open Sans"/>
                  <a:ea typeface="Arial Unicode MS" panose="020B0604020202020204" pitchFamily="34" charset="-128"/>
                  <a:cs typeface="Open Sans"/>
                </a:rPr>
                <a:t>producción</a:t>
              </a:r>
            </a:p>
          </p:txBody>
        </p:sp>
        <p:pic>
          <p:nvPicPr>
            <p:cNvPr id="52233" name="Picture 12" descr="Factory with solid fill">
              <a:extLst>
                <a:ext uri="{FF2B5EF4-FFF2-40B4-BE49-F238E27FC236}">
                  <a16:creationId xmlns:a16="http://schemas.microsoft.com/office/drawing/2014/main" id="{6CD8E3FC-159C-4695-811B-5C577BA0BE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365" r="3365"/>
            <a:stretch>
              <a:fillRect/>
            </a:stretch>
          </p:blipFill>
          <p:spPr bwMode="auto">
            <a:xfrm>
              <a:off x="4635500" y="3753247"/>
              <a:ext cx="105568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Text Box 13">
              <a:extLst>
                <a:ext uri="{FF2B5EF4-FFF2-40B4-BE49-F238E27FC236}">
                  <a16:creationId xmlns:a16="http://schemas.microsoft.com/office/drawing/2014/main" id="{44AEDD64-0D22-4722-82D8-093EF2FC43D4}"/>
                </a:ext>
              </a:extLst>
            </p:cNvPr>
            <p:cNvSpPr txBox="1">
              <a:spLocks noChangeArrowheads="1"/>
            </p:cNvSpPr>
            <p:nvPr/>
          </p:nvSpPr>
          <p:spPr bwMode="auto">
            <a:xfrm>
              <a:off x="504822" y="4026803"/>
              <a:ext cx="162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dirty="0" err="1">
                  <a:latin typeface="Open Sans"/>
                  <a:ea typeface="Arial Unicode MS" panose="020B0604020202020204" pitchFamily="34" charset="-128"/>
                  <a:cs typeface="Open Sans"/>
                </a:rPr>
                <a:t>Aceite</a:t>
              </a:r>
              <a:endParaRPr lang="en-US" altLang="en-US" sz="1600" dirty="0">
                <a:latin typeface="Open Sans"/>
                <a:ea typeface="Arial Unicode MS" panose="020B0604020202020204" pitchFamily="34" charset="-128"/>
                <a:cs typeface="Open Sans"/>
              </a:endParaRPr>
            </a:p>
            <a:p>
              <a:pPr algn="r" eaLnBrk="1" hangingPunct="1"/>
              <a:r>
                <a:rPr lang="en-US" altLang="en-US" sz="1600" dirty="0" err="1">
                  <a:latin typeface="Open Sans"/>
                  <a:ea typeface="Arial Unicode MS" panose="020B0604020202020204" pitchFamily="34" charset="-128"/>
                  <a:cs typeface="Open Sans"/>
                </a:rPr>
                <a:t>producción</a:t>
              </a:r>
              <a:endParaRPr lang="en-US" altLang="en-US" sz="1600" dirty="0">
                <a:latin typeface="Open Sans"/>
                <a:ea typeface="Arial Unicode MS" panose="020B0604020202020204" pitchFamily="34" charset="-128"/>
                <a:cs typeface="Open Sans"/>
              </a:endParaRPr>
            </a:p>
          </p:txBody>
        </p:sp>
        <p:pic>
          <p:nvPicPr>
            <p:cNvPr id="52235" name="Picture 14" descr="Oil Rig with solid fill">
              <a:extLst>
                <a:ext uri="{FF2B5EF4-FFF2-40B4-BE49-F238E27FC236}">
                  <a16:creationId xmlns:a16="http://schemas.microsoft.com/office/drawing/2014/main" id="{D80F0C28-0B30-42DC-8386-410A789DCD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92325" y="3793728"/>
              <a:ext cx="105092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Text Box 15">
              <a:extLst>
                <a:ext uri="{FF2B5EF4-FFF2-40B4-BE49-F238E27FC236}">
                  <a16:creationId xmlns:a16="http://schemas.microsoft.com/office/drawing/2014/main" id="{48C0E334-9A78-49A0-AAEF-6EDC78F39675}"/>
                </a:ext>
              </a:extLst>
            </p:cNvPr>
            <p:cNvSpPr txBox="1">
              <a:spLocks noChangeArrowheads="1"/>
            </p:cNvSpPr>
            <p:nvPr/>
          </p:nvSpPr>
          <p:spPr bwMode="auto">
            <a:xfrm>
              <a:off x="3125782" y="4026803"/>
              <a:ext cx="162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dirty="0">
                  <a:latin typeface="Open Sans"/>
                  <a:ea typeface="Arial Unicode MS" panose="020B0604020202020204" pitchFamily="34" charset="-128"/>
                  <a:cs typeface="Open Sans"/>
                </a:rPr>
                <a:t>Petróleo</a:t>
              </a:r>
            </a:p>
            <a:p>
              <a:pPr algn="r" eaLnBrk="1" hangingPunct="1"/>
              <a:r>
                <a:rPr lang="en-US" altLang="en-US" sz="1600" dirty="0">
                  <a:latin typeface="Open Sans"/>
                  <a:ea typeface="Arial Unicode MS" panose="020B0604020202020204" pitchFamily="34" charset="-128"/>
                  <a:cs typeface="Open Sans"/>
                </a:rPr>
                <a:t>refinado</a:t>
              </a:r>
            </a:p>
          </p:txBody>
        </p:sp>
        <p:pic>
          <p:nvPicPr>
            <p:cNvPr id="52237" name="Picture 16" descr="Network diagram with solid fill">
              <a:extLst>
                <a:ext uri="{FF2B5EF4-FFF2-40B4-BE49-F238E27FC236}">
                  <a16:creationId xmlns:a16="http://schemas.microsoft.com/office/drawing/2014/main" id="{12BA4399-5F01-4D16-B5A5-B78546A648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645" r="3645"/>
            <a:stretch>
              <a:fillRect/>
            </a:stretch>
          </p:blipFill>
          <p:spPr bwMode="auto">
            <a:xfrm>
              <a:off x="6731000" y="3753246"/>
              <a:ext cx="104933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Text Box 17">
              <a:extLst>
                <a:ext uri="{FF2B5EF4-FFF2-40B4-BE49-F238E27FC236}">
                  <a16:creationId xmlns:a16="http://schemas.microsoft.com/office/drawing/2014/main" id="{A4EBD467-1820-4187-A731-414E865B1870}"/>
                </a:ext>
              </a:extLst>
            </p:cNvPr>
            <p:cNvSpPr txBox="1">
              <a:spLocks noChangeArrowheads="1"/>
            </p:cNvSpPr>
            <p:nvPr/>
          </p:nvSpPr>
          <p:spPr bwMode="auto">
            <a:xfrm>
              <a:off x="5440358" y="4149913"/>
              <a:ext cx="142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r>
                <a:rPr lang="en-US" altLang="en-US" sz="1600">
                  <a:latin typeface="Open Sans"/>
                  <a:ea typeface="Arial Unicode MS" panose="020B0604020202020204" pitchFamily="34" charset="-128"/>
                  <a:cs typeface="Open Sans"/>
                </a:rPr>
                <a:t>Tuberías</a:t>
              </a:r>
            </a:p>
          </p:txBody>
        </p:sp>
        <p:sp>
          <p:nvSpPr>
            <p:cNvPr id="52239" name="Oval 28">
              <a:extLst>
                <a:ext uri="{FF2B5EF4-FFF2-40B4-BE49-F238E27FC236}">
                  <a16:creationId xmlns:a16="http://schemas.microsoft.com/office/drawing/2014/main" id="{1AA4031B-6D9F-422E-8AA2-108AA43B7092}"/>
                </a:ext>
              </a:extLst>
            </p:cNvPr>
            <p:cNvSpPr>
              <a:spLocks noChangeAspect="1" noChangeArrowheads="1"/>
            </p:cNvSpPr>
            <p:nvPr/>
          </p:nvSpPr>
          <p:spPr bwMode="auto">
            <a:xfrm>
              <a:off x="7808909" y="5106212"/>
              <a:ext cx="1631953" cy="773075"/>
            </a:xfrm>
            <a:prstGeom prst="ellipse">
              <a:avLst/>
            </a:prstGeom>
            <a:solidFill>
              <a:srgbClr val="B02734">
                <a:alpha val="48627"/>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GB" altLang="en-US" sz="1600" dirty="0"/>
                <a:t>Consumidores</a:t>
              </a:r>
            </a:p>
          </p:txBody>
        </p:sp>
        <p:sp>
          <p:nvSpPr>
            <p:cNvPr id="26" name="AutoShape 30">
              <a:extLst>
                <a:ext uri="{FF2B5EF4-FFF2-40B4-BE49-F238E27FC236}">
                  <a16:creationId xmlns:a16="http://schemas.microsoft.com/office/drawing/2014/main" id="{3055D469-8254-4F18-92B2-C25AA0535645}"/>
                </a:ext>
              </a:extLst>
            </p:cNvPr>
            <p:cNvSpPr>
              <a:spLocks noChangeArrowheads="1"/>
            </p:cNvSpPr>
            <p:nvPr/>
          </p:nvSpPr>
          <p:spPr bwMode="auto">
            <a:xfrm rot="5400000">
              <a:off x="8051867" y="4000755"/>
              <a:ext cx="801551" cy="1150938"/>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bg1">
                <a:lumMod val="90000"/>
              </a:schemeClr>
            </a:solidFill>
            <a:ln w="9525">
              <a:noFill/>
              <a:miter lim="800000"/>
              <a:headEnd/>
              <a:tailEnd/>
            </a:ln>
            <a:effectLst/>
          </p:spPr>
          <p:txBody>
            <a:bodyPr wrap="none" anchor="ctr"/>
            <a:lstStyle/>
            <a:p>
              <a:pPr eaLnBrk="1" fontAlgn="auto" hangingPunct="1">
                <a:spcBef>
                  <a:spcPts val="0"/>
                </a:spcBef>
                <a:spcAft>
                  <a:spcPts val="0"/>
                </a:spcAft>
                <a:defRPr/>
              </a:pPr>
              <a:endParaRPr lang="en-GB" sz="1600">
                <a:latin typeface="Open Sans" panose="020B0606030504020204" pitchFamily="34" charset="0"/>
                <a:cs typeface="Open Sans" panose="020B0606030504020204" pitchFamily="34" charset="0"/>
              </a:endParaRPr>
            </a:p>
          </p:txBody>
        </p:sp>
        <p:sp>
          <p:nvSpPr>
            <p:cNvPr id="27" name="AutoShape 32">
              <a:extLst>
                <a:ext uri="{FF2B5EF4-FFF2-40B4-BE49-F238E27FC236}">
                  <a16:creationId xmlns:a16="http://schemas.microsoft.com/office/drawing/2014/main" id="{12878588-CFB2-4FE0-BE95-2393ADF5ED84}"/>
                </a:ext>
              </a:extLst>
            </p:cNvPr>
            <p:cNvSpPr>
              <a:spLocks noChangeArrowheads="1"/>
            </p:cNvSpPr>
            <p:nvPr/>
          </p:nvSpPr>
          <p:spPr bwMode="auto">
            <a:xfrm>
              <a:off x="5973761" y="5200798"/>
              <a:ext cx="1631950" cy="584100"/>
            </a:xfrm>
            <a:prstGeom prst="rightArrow">
              <a:avLst>
                <a:gd name="adj1" fmla="val 50000"/>
                <a:gd name="adj2" fmla="val 67185"/>
              </a:avLst>
            </a:prstGeom>
            <a:solidFill>
              <a:schemeClr val="bg1">
                <a:lumMod val="90000"/>
              </a:schemeClr>
            </a:solidFill>
            <a:ln w="9525">
              <a:noFill/>
              <a:miter lim="800000"/>
              <a:headEnd/>
              <a:tailEnd/>
            </a:ln>
            <a:effectLst/>
          </p:spPr>
          <p:txBody>
            <a:bodyPr wrap="none" anchor="ctr"/>
            <a:lstStyle/>
            <a:p>
              <a:pPr eaLnBrk="1" fontAlgn="auto" hangingPunct="1">
                <a:spcBef>
                  <a:spcPts val="0"/>
                </a:spcBef>
                <a:spcAft>
                  <a:spcPts val="0"/>
                </a:spcAft>
                <a:defRPr/>
              </a:pPr>
              <a:endParaRPr lang="en-GB" sz="1600">
                <a:latin typeface="Open Sans" panose="020B0606030504020204" pitchFamily="34" charset="0"/>
                <a:cs typeface="Open Sans" panose="020B0606030504020204" pitchFamily="34" charset="0"/>
              </a:endParaRPr>
            </a:p>
          </p:txBody>
        </p:sp>
        <p:pic>
          <p:nvPicPr>
            <p:cNvPr id="52242" name="Picture 12" descr="Factory with solid fill">
              <a:extLst>
                <a:ext uri="{FF2B5EF4-FFF2-40B4-BE49-F238E27FC236}">
                  <a16:creationId xmlns:a16="http://schemas.microsoft.com/office/drawing/2014/main" id="{164F9EAD-1778-4119-AB5E-B6626E78F8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365" r="3365"/>
            <a:stretch>
              <a:fillRect/>
            </a:stretch>
          </p:blipFill>
          <p:spPr bwMode="auto">
            <a:xfrm>
              <a:off x="4635500" y="4926805"/>
              <a:ext cx="105568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 Placeholder 1">
            <a:extLst>
              <a:ext uri="{FF2B5EF4-FFF2-40B4-BE49-F238E27FC236}">
                <a16:creationId xmlns:a16="http://schemas.microsoft.com/office/drawing/2014/main" id="{C594EBD6-B346-4E62-8051-E202FAA70224}"/>
              </a:ext>
            </a:extLst>
          </p:cNvPr>
          <p:cNvSpPr>
            <a:spLocks noGrp="1"/>
          </p:cNvSpPr>
          <p:nvPr>
            <p:ph type="body" idx="13"/>
          </p:nvPr>
        </p:nvSpPr>
        <p:spPr>
          <a:xfrm>
            <a:off x="910870" y="1462958"/>
            <a:ext cx="6486294" cy="2427210"/>
          </a:xfrm>
        </p:spPr>
        <p:txBody>
          <a:bodyPr>
            <a:noAutofit/>
          </a:bodyPr>
          <a:lstStyle/>
          <a:p>
            <a:pPr marL="0" eaLnBrk="1" fontAlgn="auto" hangingPunct="1">
              <a:lnSpc>
                <a:spcPct val="120000"/>
              </a:lnSpc>
              <a:spcBef>
                <a:spcPts val="500"/>
              </a:spcBef>
              <a:buSzPts val="1900"/>
              <a:defRPr/>
            </a:pPr>
            <a:r>
              <a:rPr lang="en-US" b="1" dirty="0">
                <a:solidFill>
                  <a:schemeClr val="accent5">
                    <a:lumMod val="60000"/>
                    <a:lumOff val="40000"/>
                  </a:schemeClr>
                </a:solidFill>
                <a:latin typeface="Arial" panose="020B0604020202020204" pitchFamily="34" charset="0"/>
                <a:ea typeface="+mn-lt"/>
                <a:cs typeface="Arial" panose="020B0604020202020204" pitchFamily="34" charset="0"/>
              </a:rPr>
              <a:t>Evaluación del sistema de suministro</a:t>
            </a:r>
          </a:p>
          <a:p>
            <a:pPr marL="0">
              <a:lnSpc>
                <a:spcPct val="120000"/>
              </a:lnSpc>
              <a:spcBef>
                <a:spcPts val="500"/>
              </a:spcBef>
              <a:buSzPts val="1900"/>
              <a:defRPr/>
            </a:pPr>
            <a:r>
              <a:rPr lang="en-US" dirty="0">
                <a:latin typeface="Arial" panose="020B0604020202020204" pitchFamily="34" charset="0"/>
                <a:ea typeface="+mn-lt"/>
                <a:cs typeface="Arial" panose="020B0604020202020204" pitchFamily="34" charset="0"/>
                <a:sym typeface="Calibri"/>
              </a:rPr>
              <a:t>El análisis de la tecnología energética está diseñado para evaluar el sistema de suministro</a:t>
            </a:r>
            <a:endParaRPr lang="en-US" dirty="0">
              <a:latin typeface="Arial" panose="020B0604020202020204" pitchFamily="34" charset="0"/>
              <a:cs typeface="Arial" panose="020B0604020202020204" pitchFamily="34" charset="0"/>
            </a:endParaRPr>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Arial" panose="020B0604020202020204" pitchFamily="34" charset="0"/>
                <a:ea typeface="+mn-lt"/>
                <a:cs typeface="Arial" panose="020B0604020202020204" pitchFamily="34" charset="0"/>
                <a:sym typeface="Calibri"/>
              </a:rPr>
              <a:t>Evaluar la estructura actual del sistema</a:t>
            </a:r>
            <a:endParaRPr lang="en-US" dirty="0">
              <a:latin typeface="Arial" panose="020B0604020202020204" pitchFamily="34" charset="0"/>
              <a:ea typeface="+mn-lt"/>
              <a:cs typeface="Arial" panose="020B0604020202020204" pitchFamily="34" charset="0"/>
            </a:endParaRPr>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Arial" panose="020B0604020202020204" pitchFamily="34" charset="0"/>
                <a:ea typeface="+mn-lt"/>
                <a:cs typeface="Arial" panose="020B0604020202020204" pitchFamily="34" charset="0"/>
                <a:sym typeface="Calibri"/>
              </a:rPr>
              <a:t>Prever las ampliaciones/jubilaciones previstas</a:t>
            </a:r>
            <a:endParaRPr lang="en-US" dirty="0">
              <a:latin typeface="Arial" panose="020B0604020202020204" pitchFamily="34" charset="0"/>
              <a:ea typeface="+mn-lt"/>
              <a:cs typeface="Arial" panose="020B0604020202020204" pitchFamily="34" charset="0"/>
            </a:endParaRPr>
          </a:p>
          <a:p>
            <a:pPr marL="342900" indent="-342900" eaLnBrk="1" fontAlgn="auto" hangingPunct="1">
              <a:lnSpc>
                <a:spcPct val="120000"/>
              </a:lnSpc>
              <a:spcBef>
                <a:spcPts val="500"/>
              </a:spcBef>
              <a:buSzPts val="1900"/>
              <a:buFont typeface="Arial" panose="020B0604020202020204" pitchFamily="34" charset="0"/>
              <a:buChar char="•"/>
              <a:defRPr/>
            </a:pPr>
            <a:r>
              <a:rPr lang="en-US" dirty="0">
                <a:latin typeface="Arial" panose="020B0604020202020204" pitchFamily="34" charset="0"/>
                <a:ea typeface="+mn-lt"/>
                <a:cs typeface="Arial" panose="020B0604020202020204" pitchFamily="34" charset="0"/>
                <a:sym typeface="Calibri"/>
              </a:rPr>
              <a:t>Nuevas tecnologías</a:t>
            </a:r>
            <a:endParaRPr lang="en-US" dirty="0">
              <a:latin typeface="Arial" panose="020B0604020202020204" pitchFamily="34" charset="0"/>
              <a:ea typeface="+mn-lt"/>
              <a:cs typeface="Arial" panose="020B0604020202020204" pitchFamily="34" charset="0"/>
            </a:endParaRPr>
          </a:p>
          <a:p>
            <a:pPr marL="194310" eaLnBrk="1" hangingPunct="1">
              <a:lnSpc>
                <a:spcPct val="120000"/>
              </a:lnSpc>
              <a:spcBef>
                <a:spcPts val="500"/>
              </a:spcBef>
              <a:defRPr/>
            </a:pPr>
            <a:endParaRPr lang="en-GB" dirty="0">
              <a:latin typeface="Arial" panose="020B0604020202020204" pitchFamily="34" charset="0"/>
              <a:cs typeface="Arial" panose="020B0604020202020204" pitchFamily="34" charset="0"/>
            </a:endParaRPr>
          </a:p>
        </p:txBody>
      </p:sp>
      <p:sp>
        <p:nvSpPr>
          <p:cNvPr id="52228" name="Slide Number Placeholder 5">
            <a:extLst>
              <a:ext uri="{FF2B5EF4-FFF2-40B4-BE49-F238E27FC236}">
                <a16:creationId xmlns:a16="http://schemas.microsoft.com/office/drawing/2014/main" id="{15F9F832-1E6C-4A24-8649-4DE93B337D9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6A665C76-2B28-4F53-8CC1-92B0532949A3}" type="slidenum">
              <a:rPr lang="en-US" altLang="en-US" sz="1400" b="1">
                <a:solidFill>
                  <a:schemeClr val="bg1"/>
                </a:solidFill>
                <a:latin typeface="Open Sans ExtraBold"/>
                <a:ea typeface="Open Sans ExtraBold"/>
                <a:cs typeface="Open Sans ExtraBold"/>
              </a:rPr>
              <a:t>17</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F99D0D7-FA9F-423F-8013-0CE32A999618}"/>
              </a:ext>
            </a:extLst>
          </p:cNvPr>
          <p:cNvSpPr txBox="1">
            <a:spLocks noChangeArrowheads="1"/>
          </p:cNvSpPr>
          <p:nvPr/>
        </p:nvSpPr>
        <p:spPr bwMode="auto">
          <a:xfrm>
            <a:off x="865094" y="433941"/>
            <a:ext cx="9540147"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Arial" panose="020B0604020202020204" pitchFamily="34" charset="0"/>
                <a:ea typeface="Open Sans"/>
                <a:cs typeface="Arial" panose="020B0604020202020204" pitchFamily="34" charset="0"/>
              </a:rPr>
              <a:t>Clase </a:t>
            </a:r>
            <a:r>
              <a:rPr lang="en-GB" altLang="en-US" dirty="0">
                <a:latin typeface="Arial" panose="020B0604020202020204" pitchFamily="34" charset="0"/>
                <a:cs typeface="Arial" panose="020B0604020202020204" pitchFamily="34" charset="0"/>
              </a:rPr>
              <a:t>2.3 - </a:t>
            </a:r>
            <a:r>
              <a:rPr lang="en-GB" dirty="0">
                <a:latin typeface="Arial" panose="020B0604020202020204" pitchFamily="34" charset="0"/>
                <a:cs typeface="Arial" panose="020B0604020202020204" pitchFamily="34" charset="0"/>
              </a:rPr>
              <a:t>Recursos energéticos y análisis tecnológico</a:t>
            </a:r>
            <a:endParaRPr lang="en-US" dirty="0">
              <a:latin typeface="Arial" panose="020B0604020202020204" pitchFamily="34" charset="0"/>
              <a:cs typeface="Arial" panose="020B0604020202020204" pitchFamily="34" charset="0"/>
            </a:endParaRPr>
          </a:p>
        </p:txBody>
      </p:sp>
      <p:sp>
        <p:nvSpPr>
          <p:cNvPr id="22" name="Oval 21">
            <a:extLst>
              <a:ext uri="{FF2B5EF4-FFF2-40B4-BE49-F238E27FC236}">
                <a16:creationId xmlns:a16="http://schemas.microsoft.com/office/drawing/2014/main" id="{0DD53023-50CD-EA4F-B737-7E336D4B13C8}"/>
              </a:ext>
            </a:extLst>
          </p:cNvPr>
          <p:cNvSpPr/>
          <p:nvPr/>
        </p:nvSpPr>
        <p:spPr>
          <a:xfrm>
            <a:off x="9025380"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17.mp3" descr="Track7_Lecture2_Slide17.mp3">
            <a:hlinkClick r:id="" action="ppaction://media"/>
            <a:extLst>
              <a:ext uri="{FF2B5EF4-FFF2-40B4-BE49-F238E27FC236}">
                <a16:creationId xmlns:a16="http://schemas.microsoft.com/office/drawing/2014/main" id="{2D297CB6-5243-CD46-A13F-24B4A16A5888}"/>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096745" y="5730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4733FF-7ED5-4E78-BEA9-CEED5EF50EA7}"/>
              </a:ext>
            </a:extLst>
          </p:cNvPr>
          <p:cNvSpPr>
            <a:spLocks noGrp="1"/>
          </p:cNvSpPr>
          <p:nvPr>
            <p:ph type="body" idx="13"/>
          </p:nvPr>
        </p:nvSpPr>
        <p:spPr>
          <a:xfrm>
            <a:off x="640509" y="1705713"/>
            <a:ext cx="6656387" cy="4262438"/>
          </a:xfrm>
        </p:spPr>
        <p:txBody>
          <a:bodyPr/>
          <a:lstStyle/>
          <a:p>
            <a:pPr marL="0" eaLnBrk="1" fontAlgn="auto" hangingPunct="1">
              <a:lnSpc>
                <a:spcPct val="100000"/>
              </a:lnSpc>
              <a:spcBef>
                <a:spcPts val="1000"/>
              </a:spcBef>
              <a:buSzPts val="1900"/>
              <a:defRPr/>
            </a:pPr>
            <a:r>
              <a:rPr lang="en-US" b="1" dirty="0">
                <a:solidFill>
                  <a:schemeClr val="accent5">
                    <a:lumMod val="60000"/>
                    <a:lumOff val="40000"/>
                  </a:schemeClr>
                </a:solidFill>
                <a:latin typeface="Arial" panose="020B0604020202020204" pitchFamily="34" charset="0"/>
                <a:ea typeface="+mn-lt"/>
                <a:cs typeface="Arial" panose="020B0604020202020204" pitchFamily="34" charset="0"/>
              </a:rPr>
              <a:t>Comparación de tecnologías energéticas</a:t>
            </a:r>
            <a:endParaRPr lang="en-US" b="1" dirty="0">
              <a:solidFill>
                <a:schemeClr val="accent5">
                  <a:lumMod val="60000"/>
                  <a:lumOff val="40000"/>
                </a:schemeClr>
              </a:solidFill>
              <a:latin typeface="Arial" panose="020B0604020202020204" pitchFamily="34" charset="0"/>
              <a:ea typeface="+mn-lt"/>
              <a:cs typeface="Arial" panose="020B0604020202020204" pitchFamily="34" charset="0"/>
              <a:sym typeface="Calibri"/>
            </a:endParaRPr>
          </a:p>
          <a:p>
            <a:pPr marL="0">
              <a:lnSpc>
                <a:spcPct val="100000"/>
              </a:lnSpc>
              <a:spcBef>
                <a:spcPts val="1000"/>
              </a:spcBef>
              <a:buSzPts val="1900"/>
              <a:defRPr/>
            </a:pPr>
            <a:r>
              <a:rPr lang="en-US" dirty="0">
                <a:latin typeface="Arial" panose="020B0604020202020204" pitchFamily="34" charset="0"/>
                <a:ea typeface="+mn-lt"/>
                <a:cs typeface="Arial" panose="020B0604020202020204" pitchFamily="34" charset="0"/>
                <a:sym typeface="Calibri"/>
              </a:rPr>
              <a:t>Comparación de alternativas en tecnologías energéticas: las tecnologías energéticas deben caracterizarse de forma coherente para permitir la comparación de alternativas.</a:t>
            </a:r>
            <a:endParaRPr lang="en-US" dirty="0">
              <a:latin typeface="Arial" panose="020B0604020202020204" pitchFamily="34" charset="0"/>
              <a:cs typeface="Arial" panose="020B0604020202020204" pitchFamily="34" charset="0"/>
            </a:endParaRPr>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Arial" panose="020B0604020202020204" pitchFamily="34" charset="0"/>
                <a:ea typeface="+mn-lt"/>
                <a:cs typeface="Arial" panose="020B0604020202020204" pitchFamily="34" charset="0"/>
              </a:rPr>
              <a:t>Rendimiento técnico: entradas, salidas, eficiencia, disponibilidad</a:t>
            </a:r>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Arial" panose="020B0604020202020204" pitchFamily="34" charset="0"/>
                <a:ea typeface="+mn-lt"/>
                <a:cs typeface="Arial" panose="020B0604020202020204" pitchFamily="34" charset="0"/>
              </a:rPr>
              <a:t>Economía: costes de capital, costes de funcionamiento</a:t>
            </a:r>
          </a:p>
          <a:p>
            <a:pPr marL="342900" indent="-342900" eaLnBrk="1" fontAlgn="auto" hangingPunct="1">
              <a:lnSpc>
                <a:spcPct val="100000"/>
              </a:lnSpc>
              <a:spcBef>
                <a:spcPts val="1000"/>
              </a:spcBef>
              <a:buSzPts val="1900"/>
              <a:buFont typeface="Arial" panose="020B0604020202020204" pitchFamily="34" charset="0"/>
              <a:buChar char="•"/>
              <a:defRPr/>
            </a:pPr>
            <a:r>
              <a:rPr lang="en-GB" dirty="0">
                <a:latin typeface="Arial" panose="020B0604020202020204" pitchFamily="34" charset="0"/>
                <a:ea typeface="+mn-lt"/>
                <a:cs typeface="Arial" panose="020B0604020202020204" pitchFamily="34" charset="0"/>
              </a:rPr>
              <a:t>Medio ambiente: agua, uso del suelo, emisiones, residuos </a:t>
            </a:r>
            <a:endParaRPr lang="en-US" dirty="0">
              <a:latin typeface="Arial" panose="020B0604020202020204" pitchFamily="34" charset="0"/>
              <a:ea typeface="+mn-lt"/>
              <a:cs typeface="Arial" panose="020B0604020202020204" pitchFamily="34" charset="0"/>
            </a:endParaRPr>
          </a:p>
          <a:p>
            <a:pPr marL="194310" eaLnBrk="1" hangingPunct="1">
              <a:lnSpc>
                <a:spcPct val="100000"/>
              </a:lnSpc>
              <a:spcBef>
                <a:spcPts val="1000"/>
              </a:spcBef>
              <a:defRPr/>
            </a:pPr>
            <a:endParaRPr lang="en-GB"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4FE91C7-6F92-4461-AC94-E4230E1A41DE}"/>
              </a:ext>
            </a:extLst>
          </p:cNvPr>
          <p:cNvSpPr/>
          <p:nvPr/>
        </p:nvSpPr>
        <p:spPr>
          <a:xfrm>
            <a:off x="3048000" y="2924175"/>
            <a:ext cx="6096000" cy="3282950"/>
          </a:xfrm>
          <a:prstGeom prst="rect">
            <a:avLst/>
          </a:prstGeom>
          <a:noFill/>
          <a:ln>
            <a:noFill/>
          </a:ln>
        </p:spPr>
        <p:txBody>
          <a:bodyPr spcFirstLastPara="1" lIns="121900" tIns="60933" rIns="121900" bIns="60933"/>
          <a:lstStyle/>
          <a:p>
            <a:pPr eaLnBrk="1" fontAlgn="auto" hangingPunct="1">
              <a:spcBef>
                <a:spcPct val="20000"/>
              </a:spcBef>
              <a:buSzPts val="1900"/>
              <a:defRPr/>
            </a:pPr>
            <a:endParaRPr lang="en-GB" sz="2133">
              <a:latin typeface="Open Sans" panose="020B0606030504020204" pitchFamily="34" charset="0"/>
              <a:cs typeface="Open Sans" panose="020B0606030504020204" pitchFamily="34" charset="0"/>
            </a:endParaRPr>
          </a:p>
        </p:txBody>
      </p:sp>
      <p:sp>
        <p:nvSpPr>
          <p:cNvPr id="54277" name="Slide Number Placeholder 5">
            <a:extLst>
              <a:ext uri="{FF2B5EF4-FFF2-40B4-BE49-F238E27FC236}">
                <a16:creationId xmlns:a16="http://schemas.microsoft.com/office/drawing/2014/main" id="{01386FDF-B491-4FAF-B104-9D2AAD77A4B5}"/>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B0FA7D21-F7F8-4BA3-91B4-8DF7FB5632B9}" type="slidenum">
              <a:rPr lang="en-US" altLang="en-US" sz="1400" b="1">
                <a:solidFill>
                  <a:schemeClr val="bg1"/>
                </a:solidFill>
                <a:latin typeface="Open Sans ExtraBold"/>
                <a:ea typeface="Open Sans ExtraBold"/>
                <a:cs typeface="Open Sans ExtraBold"/>
              </a:rPr>
              <a:t>18</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5A53CF76-6606-44B9-B5F0-3C119767FA8E}"/>
              </a:ext>
            </a:extLst>
          </p:cNvPr>
          <p:cNvSpPr txBox="1">
            <a:spLocks noChangeArrowheads="1"/>
          </p:cNvSpPr>
          <p:nvPr/>
        </p:nvSpPr>
        <p:spPr bwMode="auto">
          <a:xfrm>
            <a:off x="640509" y="513665"/>
            <a:ext cx="10910981"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a:latin typeface="Arial" panose="020B0604020202020204" pitchFamily="34" charset="0"/>
                <a:ea typeface="Open Sans"/>
                <a:cs typeface="Arial" panose="020B0604020202020204" pitchFamily="34" charset="0"/>
              </a:rPr>
              <a:t>Clase </a:t>
            </a:r>
            <a:r>
              <a:rPr lang="en-GB" altLang="en-US" dirty="0">
                <a:latin typeface="Arial" panose="020B0604020202020204" pitchFamily="34" charset="0"/>
                <a:cs typeface="Arial" panose="020B0604020202020204" pitchFamily="34" charset="0"/>
              </a:rPr>
              <a:t>2.3 - </a:t>
            </a:r>
            <a:r>
              <a:rPr lang="en-GB" dirty="0">
                <a:latin typeface="Arial" panose="020B0604020202020204" pitchFamily="34" charset="0"/>
                <a:cs typeface="Arial" panose="020B0604020202020204" pitchFamily="34" charset="0"/>
              </a:rPr>
              <a:t>Recursos energéticos y análisis tecnológico</a:t>
            </a:r>
            <a:endParaRPr lang="en-US" dirty="0">
              <a:latin typeface="Arial" panose="020B0604020202020204" pitchFamily="34" charset="0"/>
              <a:cs typeface="Arial" panose="020B0604020202020204" pitchFamily="34" charset="0"/>
            </a:endParaRPr>
          </a:p>
        </p:txBody>
      </p:sp>
      <p:graphicFrame>
        <p:nvGraphicFramePr>
          <p:cNvPr id="8" name="Diagram 7">
            <a:extLst>
              <a:ext uri="{FF2B5EF4-FFF2-40B4-BE49-F238E27FC236}">
                <a16:creationId xmlns:a16="http://schemas.microsoft.com/office/drawing/2014/main" id="{89E24D03-574C-EC45-9E00-9FB982567BF8}"/>
              </a:ext>
            </a:extLst>
          </p:cNvPr>
          <p:cNvGraphicFramePr/>
          <p:nvPr>
            <p:extLst>
              <p:ext uri="{D42A27DB-BD31-4B8C-83A1-F6EECF244321}">
                <p14:modId xmlns:p14="http://schemas.microsoft.com/office/powerpoint/2010/main" val="791745132"/>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Oval 8">
            <a:extLst>
              <a:ext uri="{FF2B5EF4-FFF2-40B4-BE49-F238E27FC236}">
                <a16:creationId xmlns:a16="http://schemas.microsoft.com/office/drawing/2014/main" id="{50E436C5-B40D-F444-A741-68EA83571433}"/>
              </a:ext>
            </a:extLst>
          </p:cNvPr>
          <p:cNvSpPr/>
          <p:nvPr/>
        </p:nvSpPr>
        <p:spPr>
          <a:xfrm>
            <a:off x="10244579" y="4339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18.mp3" descr="Track7_Lecture2_Slide18.mp3">
            <a:hlinkClick r:id="" action="ppaction://media"/>
            <a:extLst>
              <a:ext uri="{FF2B5EF4-FFF2-40B4-BE49-F238E27FC236}">
                <a16:creationId xmlns:a16="http://schemas.microsoft.com/office/drawing/2014/main" id="{C26DFB7F-6456-4C4C-B8C9-D4193899193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87309" y="501148"/>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sunburst chart&#10;&#10;Description automatically generated">
            <a:extLst>
              <a:ext uri="{FF2B5EF4-FFF2-40B4-BE49-F238E27FC236}">
                <a16:creationId xmlns:a16="http://schemas.microsoft.com/office/drawing/2014/main" id="{864F5C8A-4DCF-B343-8187-9F042640B5ED}"/>
              </a:ext>
            </a:extLst>
          </p:cNvPr>
          <p:cNvPicPr>
            <a:picLocks noChangeAspect="1"/>
          </p:cNvPicPr>
          <p:nvPr/>
        </p:nvPicPr>
        <p:blipFill>
          <a:blip r:embed="rId3"/>
          <a:stretch>
            <a:fillRect/>
          </a:stretch>
        </p:blipFill>
        <p:spPr>
          <a:xfrm>
            <a:off x="-22225" y="0"/>
            <a:ext cx="12192000" cy="6858000"/>
          </a:xfrm>
          <a:prstGeom prst="rect">
            <a:avLst/>
          </a:prstGeom>
        </p:spPr>
      </p:pic>
      <p:sp>
        <p:nvSpPr>
          <p:cNvPr id="76801" name="Google Shape;331;p21">
            <a:extLst>
              <a:ext uri="{FF2B5EF4-FFF2-40B4-BE49-F238E27FC236}">
                <a16:creationId xmlns:a16="http://schemas.microsoft.com/office/drawing/2014/main" id="{F1B75CDD-8E4F-4986-8CBA-3CA1559C2942}"/>
              </a:ext>
            </a:extLst>
          </p:cNvPr>
          <p:cNvSpPr>
            <a:spLocks noGrp="1" noChangeArrowheads="1"/>
          </p:cNvSpPr>
          <p:nvPr>
            <p:ph type="title"/>
          </p:nvPr>
        </p:nvSpPr>
        <p:spPr/>
        <p:txBody>
          <a:bodyPr lIns="121900" tIns="121900" rIns="121900" bIns="121900"/>
          <a:lstStyle/>
          <a:p>
            <a:r>
              <a:rPr lang="en-GB" altLang="en-US" dirty="0">
                <a:latin typeface="Arial" panose="020B0604020202020204" pitchFamily="34" charset="0"/>
                <a:cs typeface="Arial" panose="020B0604020202020204" pitchFamily="34" charset="0"/>
              </a:rPr>
              <a:t>Referencias</a:t>
            </a: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01EA9B7C-DAE8-4B39-A455-254D946A9D8F}"/>
              </a:ext>
            </a:extLst>
          </p:cNvPr>
          <p:cNvSpPr>
            <a:spLocks noGrp="1"/>
          </p:cNvSpPr>
          <p:nvPr>
            <p:ph type="body" idx="13"/>
          </p:nvPr>
        </p:nvSpPr>
        <p:spPr>
          <a:xfrm>
            <a:off x="887214" y="1533371"/>
            <a:ext cx="8588090" cy="4262298"/>
          </a:xfrm>
        </p:spPr>
        <p:txBody>
          <a:bodyPr>
            <a:normAutofit/>
          </a:bodyPr>
          <a:lstStyle/>
          <a:p>
            <a:pPr marL="194310"/>
            <a:r>
              <a:rPr lang="en-GB" sz="1600" dirty="0">
                <a:latin typeface="Arial" panose="020B0604020202020204" pitchFamily="34" charset="0"/>
                <a:cs typeface="Arial" panose="020B0604020202020204" pitchFamily="34" charset="0"/>
                <a:hlinkClick r:id="rId4"/>
              </a:rPr>
              <a:t>[1] </a:t>
            </a:r>
            <a:r>
              <a:rPr lang="en-GB" sz="1600" dirty="0">
                <a:latin typeface="Arial" panose="020B0604020202020204" pitchFamily="34" charset="0"/>
                <a:cs typeface="Arial" panose="020B0604020202020204" pitchFamily="34" charset="0"/>
                <a:hlinkClick r:id="rId5"/>
              </a:rPr>
              <a:t>https://www.forbes.com/sites/rrapier/2020/06/20/bp-review-new-highs-in-global-energy-consumption-and-carbon-emissions-in-2019/</a:t>
            </a:r>
            <a:endParaRPr lang="en-US" sz="1600" dirty="0">
              <a:latin typeface="Arial" panose="020B0604020202020204" pitchFamily="34" charset="0"/>
              <a:cs typeface="Arial" panose="020B0604020202020204" pitchFamily="34" charset="0"/>
            </a:endParaRPr>
          </a:p>
        </p:txBody>
      </p:sp>
      <p:sp>
        <p:nvSpPr>
          <p:cNvPr id="76803" name="Slide Number Placeholder 5">
            <a:extLst>
              <a:ext uri="{FF2B5EF4-FFF2-40B4-BE49-F238E27FC236}">
                <a16:creationId xmlns:a16="http://schemas.microsoft.com/office/drawing/2014/main" id="{F958B4BF-3423-42F3-9D22-3213B03082E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69B9864-A72A-4E27-96DF-C14B6E6DE24C}" type="slidenum">
              <a:rPr lang="en-US" altLang="en-US" sz="1400" b="1">
                <a:solidFill>
                  <a:schemeClr val="bg1"/>
                </a:solidFill>
                <a:latin typeface="Open Sans ExtraBold"/>
                <a:ea typeface="Open Sans ExtraBold"/>
                <a:cs typeface="Open Sans ExtraBold"/>
              </a:rPr>
              <a:t>19</a:t>
            </a:fld>
            <a:endParaRPr lang="en-US" altLang="en-US" sz="1400" b="1">
              <a:solidFill>
                <a:schemeClr val="bg1"/>
              </a:solidFill>
              <a:latin typeface="Open Sans ExtraBold"/>
              <a:ea typeface="Open Sans ExtraBold"/>
              <a:cs typeface="Open Sans ExtraBold"/>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Google Shape;98;p15">
            <a:extLst>
              <a:ext uri="{FF2B5EF4-FFF2-40B4-BE49-F238E27FC236}">
                <a16:creationId xmlns:a16="http://schemas.microsoft.com/office/drawing/2014/main" id="{17269629-B354-48FF-8C19-69CDE510F51A}"/>
              </a:ext>
            </a:extLst>
          </p:cNvPr>
          <p:cNvSpPr txBox="1">
            <a:spLocks noGrp="1"/>
          </p:cNvSpPr>
          <p:nvPr>
            <p:ph type="title"/>
          </p:nvPr>
        </p:nvSpPr>
        <p:spPr>
          <a:xfrm>
            <a:off x="970205" y="340816"/>
            <a:ext cx="7629939" cy="1325563"/>
          </a:xfrm>
        </p:spPr>
        <p:txBody>
          <a:bodyPr lIns="121900" tIns="121900" rIns="121900" bIns="121900" rtlCol="0"/>
          <a:lstStyle/>
          <a:p>
            <a:pPr eaLnBrk="1" fontAlgn="auto" hangingPunct="1">
              <a:defRPr/>
            </a:pPr>
            <a:r>
              <a:rPr lang="en-GB" dirty="0">
                <a:latin typeface="Arial" panose="020B0604020202020204" pitchFamily="34" charset="0"/>
                <a:ea typeface="+mn-ea"/>
                <a:cs typeface="Arial" panose="020B0604020202020204" pitchFamily="34" charset="0"/>
              </a:rPr>
              <a:t>Resultados de aprendizaje previstos (OIT)</a:t>
            </a:r>
          </a:p>
        </p:txBody>
      </p:sp>
      <p:sp>
        <p:nvSpPr>
          <p:cNvPr id="3" name="Text Placeholder 2">
            <a:extLst>
              <a:ext uri="{FF2B5EF4-FFF2-40B4-BE49-F238E27FC236}">
                <a16:creationId xmlns:a16="http://schemas.microsoft.com/office/drawing/2014/main" id="{56AA278A-9B72-493C-A970-091B76D3A3D2}"/>
              </a:ext>
            </a:extLst>
          </p:cNvPr>
          <p:cNvSpPr>
            <a:spLocks noGrp="1"/>
          </p:cNvSpPr>
          <p:nvPr>
            <p:ph type="body" idx="13"/>
          </p:nvPr>
        </p:nvSpPr>
        <p:spPr>
          <a:xfrm>
            <a:off x="970205" y="1714440"/>
            <a:ext cx="5128848" cy="4262298"/>
          </a:xfrm>
        </p:spPr>
        <p:txBody>
          <a:bodyPr spcFirstLastPara="1" vert="horz" wrap="square" lIns="91425" tIns="91425" rIns="91425" bIns="91425" numCol="1" anchor="t" anchorCtr="0" compatLnSpc="1">
            <a:prstTxWarp prst="textNoShape">
              <a:avLst/>
            </a:prstTxWarp>
            <a:normAutofit fontScale="92500" lnSpcReduction="20000"/>
          </a:bodyPr>
          <a:lstStyle/>
          <a:p>
            <a:pPr marL="0"/>
            <a:r>
              <a:rPr lang="en-GB" b="1" dirty="0">
                <a:solidFill>
                  <a:schemeClr val="accent5">
                    <a:lumMod val="60000"/>
                    <a:lumOff val="40000"/>
                  </a:schemeClr>
                </a:solidFill>
                <a:latin typeface="Arial" panose="020B0604020202020204" pitchFamily="34" charset="0"/>
                <a:cs typeface="Arial" panose="020B0604020202020204" pitchFamily="34" charset="0"/>
              </a:rPr>
              <a:t>Esta clase tiene cuatro resultados de aprendizaje previstos (OIT):</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pPr marL="0"/>
            <a:endParaRPr lang="en-GB" dirty="0">
              <a:latin typeface="Arial" panose="020B0604020202020204" pitchFamily="34" charset="0"/>
              <a:cs typeface="Arial" panose="020B0604020202020204" pitchFamily="34" charset="0"/>
            </a:endParaRPr>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OIT1: entender qué es el análisis del sistema energético</a:t>
            </a:r>
            <a:endParaRPr lang="en-US" dirty="0">
              <a:latin typeface="Arial" panose="020B0604020202020204" pitchFamily="34" charset="0"/>
              <a:cs typeface="Arial" panose="020B0604020202020204" pitchFamily="34" charset="0"/>
            </a:endParaRPr>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OIT2: aprender sobre el crecimiento económico y el análisis de la demanda de energía </a:t>
            </a:r>
          </a:p>
          <a:p>
            <a:pPr marL="342900" indent="-342900" eaLnBrk="1" fontAlgn="auto" hangingPunct="1">
              <a:lnSpc>
                <a:spcPct val="114999"/>
              </a:lnSpc>
              <a:spcBef>
                <a:spcPts val="10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OIT3: comprender cómo el análisis de los recursos y las tecnologías energéticas contribuye a la planificación energética</a:t>
            </a:r>
          </a:p>
          <a:p>
            <a:pPr marL="342900" indent="-342900" eaLnBrk="1" fontAlgn="auto" hangingPunct="1">
              <a:lnSpc>
                <a:spcPct val="100000"/>
              </a:lnSpc>
              <a:spcBef>
                <a:spcPts val="1000"/>
              </a:spcBef>
              <a:buClr>
                <a:srgbClr val="333333"/>
              </a:buClr>
              <a:buFont typeface="Arial" panose="020B0604020202020204" pitchFamily="34" charset="0"/>
              <a:buChar char="•"/>
              <a:defRPr/>
            </a:pPr>
            <a:r>
              <a:rPr lang="en-GB" dirty="0">
                <a:latin typeface="Arial" panose="020B0604020202020204" pitchFamily="34" charset="0"/>
                <a:cs typeface="Arial" panose="020B0604020202020204" pitchFamily="34" charset="0"/>
              </a:rPr>
              <a:t>OIT4: conocer las estrategias de suministro de energía y el análisis del impacto".</a:t>
            </a:r>
          </a:p>
          <a:p>
            <a:pPr marL="0">
              <a:spcBef>
                <a:spcPts val="1600"/>
              </a:spcBef>
            </a:pPr>
            <a:endParaRPr lang="en-US" dirty="0">
              <a:latin typeface="Arial" panose="020B0604020202020204" pitchFamily="34" charset="0"/>
              <a:cs typeface="Arial" panose="020B0604020202020204" pitchFamily="34" charset="0"/>
            </a:endParaRPr>
          </a:p>
          <a:p>
            <a:pPr marL="194310"/>
            <a:endParaRPr lang="en-GB" dirty="0">
              <a:latin typeface="Arial" panose="020B0604020202020204" pitchFamily="34" charset="0"/>
              <a:cs typeface="Arial" panose="020B0604020202020204" pitchFamily="34" charset="0"/>
            </a:endParaRPr>
          </a:p>
        </p:txBody>
      </p:sp>
      <p:grpSp>
        <p:nvGrpSpPr>
          <p:cNvPr id="17411" name="Google Shape;101;p15">
            <a:extLst>
              <a:ext uri="{FF2B5EF4-FFF2-40B4-BE49-F238E27FC236}">
                <a16:creationId xmlns:a16="http://schemas.microsoft.com/office/drawing/2014/main" id="{50AF0A54-DD91-4D21-AC26-B9FD7792B12E}"/>
              </a:ext>
            </a:extLst>
          </p:cNvPr>
          <p:cNvGrpSpPr>
            <a:grpSpLocks/>
          </p:cNvGrpSpPr>
          <p:nvPr/>
        </p:nvGrpSpPr>
        <p:grpSpPr bwMode="auto">
          <a:xfrm>
            <a:off x="6686550" y="1825625"/>
            <a:ext cx="4286250" cy="3589338"/>
            <a:chOff x="5322277" y="1528650"/>
            <a:chExt cx="3214025" cy="2447800"/>
          </a:xfrm>
        </p:grpSpPr>
        <p:sp>
          <p:nvSpPr>
            <p:cNvPr id="17413" name="Google Shape;102;p15">
              <a:extLst>
                <a:ext uri="{FF2B5EF4-FFF2-40B4-BE49-F238E27FC236}">
                  <a16:creationId xmlns:a16="http://schemas.microsoft.com/office/drawing/2014/main" id="{43DE169F-8A22-4F54-8370-B010F0F75E08}"/>
                </a:ext>
              </a:extLst>
            </p:cNvPr>
            <p:cNvSpPr>
              <a:spLocks noChangeArrowheads="1"/>
            </p:cNvSpPr>
            <p:nvPr/>
          </p:nvSpPr>
          <p:spPr bwMode="auto">
            <a:xfrm>
              <a:off x="5322277" y="15286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t>2.1. ¿Qué es el análisis del sistema energético?</a:t>
              </a:r>
              <a:endParaRPr lang="en-US" altLang="en-US" sz="1600" dirty="0"/>
            </a:p>
          </p:txBody>
        </p:sp>
        <p:sp>
          <p:nvSpPr>
            <p:cNvPr id="17414" name="Google Shape;103;p15">
              <a:extLst>
                <a:ext uri="{FF2B5EF4-FFF2-40B4-BE49-F238E27FC236}">
                  <a16:creationId xmlns:a16="http://schemas.microsoft.com/office/drawing/2014/main" id="{FF516A10-E762-428F-A161-36388C652F50}"/>
                </a:ext>
              </a:extLst>
            </p:cNvPr>
            <p:cNvSpPr>
              <a:spLocks noChangeArrowheads="1"/>
            </p:cNvSpPr>
            <p:nvPr/>
          </p:nvSpPr>
          <p:spPr bwMode="auto">
            <a:xfrm>
              <a:off x="5322277" y="22123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t>2.2. </a:t>
              </a:r>
              <a:r>
                <a:rPr lang="en-GB" altLang="en-US" sz="1600" dirty="0" err="1"/>
                <a:t>Cómo</a:t>
              </a:r>
              <a:r>
                <a:rPr lang="en-GB" altLang="en-US" sz="1600" dirty="0"/>
                <a:t> </a:t>
              </a:r>
              <a:r>
                <a:rPr lang="en-GB" altLang="en-US" sz="1600" dirty="0" err="1"/>
                <a:t>llevar</a:t>
              </a:r>
              <a:r>
                <a:rPr lang="en-GB" altLang="en-US" sz="1600" dirty="0"/>
                <a:t> a </a:t>
              </a:r>
              <a:r>
                <a:rPr lang="en-GB" altLang="en-US" sz="1600" dirty="0" err="1"/>
                <a:t>cabo</a:t>
              </a:r>
              <a:r>
                <a:rPr lang="en-GB" altLang="en-US" sz="1600" dirty="0"/>
                <a:t> </a:t>
              </a:r>
              <a:r>
                <a:rPr lang="en-GB" altLang="en-US" sz="1600" dirty="0" err="1"/>
                <a:t>el</a:t>
              </a:r>
              <a:r>
                <a:rPr lang="en-GB" altLang="en-US" sz="1600" dirty="0"/>
                <a:t> </a:t>
              </a:r>
              <a:r>
                <a:rPr lang="en-GB" altLang="en-US" sz="1600" dirty="0" err="1"/>
                <a:t>análisis</a:t>
              </a:r>
              <a:r>
                <a:rPr lang="en-GB" altLang="en-US" sz="1600" dirty="0"/>
                <a:t> del </a:t>
              </a:r>
              <a:r>
                <a:rPr lang="en-GB" altLang="en-US" sz="1600" dirty="0" err="1"/>
                <a:t>crecimiento</a:t>
              </a:r>
              <a:r>
                <a:rPr lang="en-GB" altLang="en-US" sz="1600" dirty="0"/>
                <a:t> </a:t>
              </a:r>
              <a:r>
                <a:rPr lang="en-GB" altLang="en-US" sz="1600" dirty="0" err="1"/>
                <a:t>económico</a:t>
              </a:r>
              <a:r>
                <a:rPr lang="en-GB" altLang="en-US" sz="1600" dirty="0"/>
                <a:t> y la </a:t>
              </a:r>
              <a:r>
                <a:rPr lang="en-GB" altLang="en-US" sz="1600" dirty="0" err="1"/>
                <a:t>demanda</a:t>
              </a:r>
              <a:r>
                <a:rPr lang="en-GB" altLang="en-US" sz="1600" dirty="0"/>
                <a:t> de </a:t>
              </a:r>
              <a:r>
                <a:rPr lang="en-GB" altLang="en-US" sz="1600" dirty="0" err="1"/>
                <a:t>energía</a:t>
              </a:r>
              <a:r>
                <a:rPr lang="en-GB" altLang="en-US" sz="1600" dirty="0"/>
                <a:t> </a:t>
              </a:r>
            </a:p>
          </p:txBody>
        </p:sp>
        <p:sp>
          <p:nvSpPr>
            <p:cNvPr id="17415" name="Google Shape;104;p15">
              <a:extLst>
                <a:ext uri="{FF2B5EF4-FFF2-40B4-BE49-F238E27FC236}">
                  <a16:creationId xmlns:a16="http://schemas.microsoft.com/office/drawing/2014/main" id="{D2280B66-129D-46C5-9D99-2DE8D5C0F5F5}"/>
                </a:ext>
              </a:extLst>
            </p:cNvPr>
            <p:cNvSpPr>
              <a:spLocks noChangeArrowheads="1"/>
            </p:cNvSpPr>
            <p:nvPr/>
          </p:nvSpPr>
          <p:spPr bwMode="auto">
            <a:xfrm>
              <a:off x="5322277" y="2861138"/>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1600" dirty="0"/>
                <a:t>2.3. Los recursos energéticos y la tecnología ayudan a realizar la planificación energética</a:t>
              </a:r>
              <a:endParaRPr lang="en-US" altLang="en-US" sz="1600" dirty="0"/>
            </a:p>
          </p:txBody>
        </p:sp>
        <p:sp>
          <p:nvSpPr>
            <p:cNvPr id="17416" name="Google Shape;105;p15">
              <a:extLst>
                <a:ext uri="{FF2B5EF4-FFF2-40B4-BE49-F238E27FC236}">
                  <a16:creationId xmlns:a16="http://schemas.microsoft.com/office/drawing/2014/main" id="{EB596C1E-F79E-4C65-B8F2-C5B8F6BC4800}"/>
                </a:ext>
              </a:extLst>
            </p:cNvPr>
            <p:cNvSpPr>
              <a:spLocks noChangeArrowheads="1"/>
            </p:cNvSpPr>
            <p:nvPr/>
          </p:nvSpPr>
          <p:spPr bwMode="auto">
            <a:xfrm>
              <a:off x="5322277" y="3509950"/>
              <a:ext cx="3214025" cy="466500"/>
            </a:xfrm>
            <a:prstGeom prst="roundRect">
              <a:avLst>
                <a:gd name="adj" fmla="val 16667"/>
              </a:avLst>
            </a:prstGeom>
            <a:solidFill>
              <a:schemeClr val="bg2"/>
            </a:solidFill>
            <a:ln w="9525">
              <a:solidFill>
                <a:schemeClr val="tx2"/>
              </a:solidFill>
              <a:round/>
              <a:headEnd type="none" w="sm" len="sm"/>
              <a:tailEnd type="none" w="sm" len="sm"/>
            </a:ln>
          </p:spPr>
          <p:txBody>
            <a:bodyPr lIns="121900" tIns="121900" rIns="121900" bIns="121900"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None/>
              </a:pPr>
              <a:r>
                <a:rPr lang="en-GB" altLang="en-US" sz="1600" dirty="0"/>
                <a:t>2.4. Estrategias de suministro de energía y análisis de impacto".</a:t>
              </a:r>
              <a:endParaRPr lang="en-US" altLang="en-US" sz="1600" dirty="0"/>
            </a:p>
          </p:txBody>
        </p:sp>
        <p:cxnSp>
          <p:nvCxnSpPr>
            <p:cNvPr id="17417" name="Google Shape;106;p15">
              <a:extLst>
                <a:ext uri="{FF2B5EF4-FFF2-40B4-BE49-F238E27FC236}">
                  <a16:creationId xmlns:a16="http://schemas.microsoft.com/office/drawing/2014/main" id="{84BDB13C-FFA0-4C75-A1AC-96BCF3C7EB47}"/>
                </a:ext>
              </a:extLst>
            </p:cNvPr>
            <p:cNvCxnSpPr>
              <a:cxnSpLocks/>
              <a:stCxn id="17413" idx="2"/>
              <a:endCxn id="17414" idx="0"/>
            </p:cNvCxnSpPr>
            <p:nvPr/>
          </p:nvCxnSpPr>
          <p:spPr bwMode="auto">
            <a:xfrm>
              <a:off x="6929290" y="1995150"/>
              <a:ext cx="0" cy="217200"/>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8" name="Google Shape;107;p15">
              <a:extLst>
                <a:ext uri="{FF2B5EF4-FFF2-40B4-BE49-F238E27FC236}">
                  <a16:creationId xmlns:a16="http://schemas.microsoft.com/office/drawing/2014/main" id="{3A9123C5-FE65-478A-B07F-D16BE6167BAA}"/>
                </a:ext>
              </a:extLst>
            </p:cNvPr>
            <p:cNvCxnSpPr>
              <a:cxnSpLocks/>
              <a:stCxn id="17414" idx="2"/>
              <a:endCxn id="17415" idx="0"/>
            </p:cNvCxnSpPr>
            <p:nvPr/>
          </p:nvCxnSpPr>
          <p:spPr bwMode="auto">
            <a:xfrm>
              <a:off x="6929290" y="2678850"/>
              <a:ext cx="0" cy="182288"/>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cxnSp>
          <p:nvCxnSpPr>
            <p:cNvPr id="17419" name="Google Shape;108;p15">
              <a:extLst>
                <a:ext uri="{FF2B5EF4-FFF2-40B4-BE49-F238E27FC236}">
                  <a16:creationId xmlns:a16="http://schemas.microsoft.com/office/drawing/2014/main" id="{F9EE0391-02BF-4681-B20F-4C1D82E09179}"/>
                </a:ext>
              </a:extLst>
            </p:cNvPr>
            <p:cNvCxnSpPr>
              <a:cxnSpLocks/>
              <a:stCxn id="17415" idx="2"/>
              <a:endCxn id="17416" idx="0"/>
            </p:cNvCxnSpPr>
            <p:nvPr/>
          </p:nvCxnSpPr>
          <p:spPr bwMode="auto">
            <a:xfrm>
              <a:off x="6929290" y="3327638"/>
              <a:ext cx="0" cy="182312"/>
            </a:xfrm>
            <a:prstGeom prst="straightConnector1">
              <a:avLst/>
            </a:prstGeom>
            <a:noFill/>
            <a:ln w="9525">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 name="Slide Number Placeholder 5">
            <a:extLst>
              <a:ext uri="{FF2B5EF4-FFF2-40B4-BE49-F238E27FC236}">
                <a16:creationId xmlns:a16="http://schemas.microsoft.com/office/drawing/2014/main" id="{E4F45989-E28A-40E4-BF67-99215BA67C3D}"/>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Oval 14">
            <a:extLst>
              <a:ext uri="{FF2B5EF4-FFF2-40B4-BE49-F238E27FC236}">
                <a16:creationId xmlns:a16="http://schemas.microsoft.com/office/drawing/2014/main" id="{D77FA7BD-A58D-7B4A-B7D5-0E1F8B9A2183}"/>
              </a:ext>
            </a:extLst>
          </p:cNvPr>
          <p:cNvSpPr/>
          <p:nvPr/>
        </p:nvSpPr>
        <p:spPr>
          <a:xfrm>
            <a:off x="10135846" y="27143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2.mp3" descr="Track7_Lecture2_Slide2.mp3">
            <a:hlinkClick r:id="" action="ppaction://media"/>
            <a:extLst>
              <a:ext uri="{FF2B5EF4-FFF2-40B4-BE49-F238E27FC236}">
                <a16:creationId xmlns:a16="http://schemas.microsoft.com/office/drawing/2014/main" id="{8A9F8805-13E1-7E41-8C25-4903EBEAB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7211" y="36779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B8BA53-A3D7-453B-BAC1-3AABD3404ECC}"/>
              </a:ext>
            </a:extLst>
          </p:cNvPr>
          <p:cNvSpPr>
            <a:spLocks noGrp="1"/>
          </p:cNvSpPr>
          <p:nvPr>
            <p:ph type="body" idx="13"/>
          </p:nvPr>
        </p:nvSpPr>
        <p:spPr>
          <a:xfrm>
            <a:off x="612213" y="2216562"/>
            <a:ext cx="7835168" cy="3596613"/>
          </a:xfrm>
        </p:spPr>
        <p:txBody>
          <a:bodyPr>
            <a:noAutofit/>
          </a:bodyPr>
          <a:lstStyle/>
          <a:p>
            <a:pPr marL="0" eaLnBrk="1" fontAlgn="auto" hangingPunct="1">
              <a:lnSpc>
                <a:spcPct val="110000"/>
              </a:lnSpc>
              <a:spcBef>
                <a:spcPts val="1000"/>
              </a:spcBef>
              <a:defRPr/>
            </a:pPr>
            <a:r>
              <a:rPr lang="en-GB" b="1" dirty="0">
                <a:solidFill>
                  <a:schemeClr val="accent5">
                    <a:lumMod val="60000"/>
                    <a:lumOff val="40000"/>
                  </a:schemeClr>
                </a:solidFill>
                <a:latin typeface="Arial" panose="020B0604020202020204" pitchFamily="34" charset="0"/>
                <a:ea typeface="+mn-lt"/>
                <a:cs typeface="Arial" panose="020B0604020202020204" pitchFamily="34" charset="0"/>
              </a:rPr>
              <a:t>Objetivo del análisis de la estrategia de suministro de energía</a:t>
            </a:r>
            <a:endParaRPr lang="en-US" dirty="0">
              <a:latin typeface="Arial" panose="020B0604020202020204" pitchFamily="34" charset="0"/>
              <a:cs typeface="Arial" panose="020B0604020202020204" pitchFamily="34" charset="0"/>
            </a:endParaRPr>
          </a:p>
          <a:p>
            <a:pPr marL="0">
              <a:lnSpc>
                <a:spcPct val="110000"/>
              </a:lnSpc>
              <a:spcBef>
                <a:spcPts val="1000"/>
              </a:spcBef>
              <a:defRPr/>
            </a:pPr>
            <a:r>
              <a:rPr lang="en-GB" dirty="0">
                <a:latin typeface="Arial" panose="020B0604020202020204" pitchFamily="34" charset="0"/>
                <a:ea typeface="+mn-lt"/>
                <a:cs typeface="Arial" panose="020B0604020202020204" pitchFamily="34" charset="0"/>
              </a:rPr>
              <a:t>El análisis de la estrategia de suministro de energía se dedica a encontrar el menor coste:</a:t>
            </a:r>
            <a:endParaRPr lang="en-GB" dirty="0">
              <a:latin typeface="Arial" panose="020B0604020202020204" pitchFamily="34" charset="0"/>
              <a:cs typeface="Arial" panose="020B0604020202020204" pitchFamily="34" charset="0"/>
            </a:endParaRPr>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Arial" panose="020B0604020202020204" pitchFamily="34" charset="0"/>
                <a:ea typeface="+mn-lt"/>
                <a:cs typeface="Arial" panose="020B0604020202020204" pitchFamily="34" charset="0"/>
              </a:rPr>
              <a:t>Sector del suministro de electricidad</a:t>
            </a:r>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Arial" panose="020B0604020202020204" pitchFamily="34" charset="0"/>
                <a:ea typeface="+mn-lt"/>
                <a:cs typeface="Arial" panose="020B0604020202020204" pitchFamily="34" charset="0"/>
              </a:rPr>
              <a:t>Uso de los recursos naturales</a:t>
            </a:r>
          </a:p>
          <a:p>
            <a:pPr marL="798195" lvl="1" indent="-342900" eaLnBrk="1" fontAlgn="auto" hangingPunct="1">
              <a:lnSpc>
                <a:spcPct val="110000"/>
              </a:lnSpc>
              <a:spcBef>
                <a:spcPts val="1000"/>
              </a:spcBef>
              <a:buFont typeface="Arial" panose="020B0604020202020204" pitchFamily="34" charset="0"/>
              <a:buChar char="•"/>
              <a:defRPr/>
            </a:pPr>
            <a:r>
              <a:rPr lang="en-GB" sz="2000" dirty="0">
                <a:latin typeface="Arial" panose="020B0604020202020204" pitchFamily="34" charset="0"/>
                <a:ea typeface="+mn-lt"/>
                <a:cs typeface="Arial" panose="020B0604020202020204" pitchFamily="34" charset="0"/>
              </a:rPr>
              <a:t>Sistema total de suministro de energía</a:t>
            </a:r>
          </a:p>
          <a:p>
            <a:pPr marL="455295" lvl="1" indent="0" eaLnBrk="1" fontAlgn="auto" hangingPunct="1">
              <a:lnSpc>
                <a:spcPct val="110000"/>
              </a:lnSpc>
              <a:spcBef>
                <a:spcPts val="1000"/>
              </a:spcBef>
              <a:buFont typeface="Arial" panose="020B0604020202020204" pitchFamily="34" charset="0"/>
              <a:buNone/>
              <a:defRPr/>
            </a:pPr>
            <a:endParaRPr lang="en-GB" sz="2000" dirty="0">
              <a:latin typeface="Arial" panose="020B0604020202020204" pitchFamily="34" charset="0"/>
              <a:ea typeface="+mn-lt"/>
              <a:cs typeface="Arial" panose="020B0604020202020204" pitchFamily="34" charset="0"/>
            </a:endParaRPr>
          </a:p>
          <a:p>
            <a:pPr marL="0" eaLnBrk="1" fontAlgn="auto" hangingPunct="1">
              <a:lnSpc>
                <a:spcPct val="110000"/>
              </a:lnSpc>
              <a:spcBef>
                <a:spcPts val="1000"/>
              </a:spcBef>
              <a:defRPr/>
            </a:pPr>
            <a:r>
              <a:rPr lang="en-GB" dirty="0">
                <a:latin typeface="Arial" panose="020B0604020202020204" pitchFamily="34" charset="0"/>
                <a:ea typeface="+mn-lt"/>
                <a:cs typeface="Arial" panose="020B0604020202020204" pitchFamily="34" charset="0"/>
              </a:rPr>
              <a:t>Este paso reúne los diferentes componentes del análisis del sistema energético.</a:t>
            </a:r>
          </a:p>
          <a:p>
            <a:pPr marL="194310" eaLnBrk="1" hangingPunct="1">
              <a:lnSpc>
                <a:spcPct val="110000"/>
              </a:lnSpc>
              <a:defRPr/>
            </a:pPr>
            <a:endParaRPr lang="en-GB" dirty="0">
              <a:latin typeface="Arial" panose="020B0604020202020204" pitchFamily="34" charset="0"/>
              <a:cs typeface="Arial" panose="020B0604020202020204" pitchFamily="34" charset="0"/>
            </a:endParaRPr>
          </a:p>
        </p:txBody>
      </p:sp>
      <p:sp>
        <p:nvSpPr>
          <p:cNvPr id="56323" name="AutoShape 4">
            <a:extLst>
              <a:ext uri="{FF2B5EF4-FFF2-40B4-BE49-F238E27FC236}">
                <a16:creationId xmlns:a16="http://schemas.microsoft.com/office/drawing/2014/main" id="{CE850981-EEAD-457B-9711-D7A124A879B8}"/>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Slide Number Placeholder 5">
            <a:extLst>
              <a:ext uri="{FF2B5EF4-FFF2-40B4-BE49-F238E27FC236}">
                <a16:creationId xmlns:a16="http://schemas.microsoft.com/office/drawing/2014/main" id="{80B790A4-CB87-44AA-9EC7-76429436B261}"/>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43971D86-16D1-423D-8602-6B7405E8B515}" type="slidenum">
              <a:rPr lang="en-US" altLang="en-US" sz="1400" b="1">
                <a:solidFill>
                  <a:schemeClr val="bg1"/>
                </a:solidFill>
                <a:latin typeface="Open Sans ExtraBold"/>
                <a:ea typeface="Open Sans ExtraBold"/>
                <a:cs typeface="Open Sans ExtraBold"/>
              </a:rPr>
              <a:t>20</a:t>
            </a:fld>
            <a:endParaRPr lang="en-US" altLang="en-US" sz="1400" b="1">
              <a:solidFill>
                <a:schemeClr val="bg1"/>
              </a:solidFill>
              <a:latin typeface="Open Sans ExtraBold"/>
              <a:ea typeface="Open Sans ExtraBold"/>
              <a:cs typeface="Open Sans ExtraBold"/>
            </a:endParaRPr>
          </a:p>
        </p:txBody>
      </p:sp>
      <p:sp>
        <p:nvSpPr>
          <p:cNvPr id="5" name="Google Shape;339;p22">
            <a:extLst>
              <a:ext uri="{FF2B5EF4-FFF2-40B4-BE49-F238E27FC236}">
                <a16:creationId xmlns:a16="http://schemas.microsoft.com/office/drawing/2014/main" id="{758FCD3A-E4C5-48B3-9343-9C31EE0D2C96}"/>
              </a:ext>
            </a:extLst>
          </p:cNvPr>
          <p:cNvSpPr txBox="1">
            <a:spLocks noChangeArrowheads="1"/>
          </p:cNvSpPr>
          <p:nvPr/>
        </p:nvSpPr>
        <p:spPr bwMode="auto">
          <a:xfrm>
            <a:off x="406400" y="1021770"/>
            <a:ext cx="10007587"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Arial" panose="020B0604020202020204" pitchFamily="34" charset="0"/>
                <a:ea typeface="Open Sans"/>
                <a:cs typeface="Arial" panose="020B0604020202020204" pitchFamily="34" charset="0"/>
              </a:rPr>
              <a:t>Conferencia </a:t>
            </a:r>
            <a:r>
              <a:rPr lang="en-GB" dirty="0">
                <a:latin typeface="Arial" panose="020B0604020202020204" pitchFamily="34" charset="0"/>
                <a:cs typeface="Arial" panose="020B0604020202020204" pitchFamily="34" charset="0"/>
              </a:rPr>
              <a:t>2.4 - "Estrategias de suministro de energía y análisis de impacto".</a:t>
            </a:r>
          </a:p>
        </p:txBody>
      </p:sp>
      <p:graphicFrame>
        <p:nvGraphicFramePr>
          <p:cNvPr id="8" name="Diagram 7">
            <a:extLst>
              <a:ext uri="{FF2B5EF4-FFF2-40B4-BE49-F238E27FC236}">
                <a16:creationId xmlns:a16="http://schemas.microsoft.com/office/drawing/2014/main" id="{816DFC18-446F-514E-8ACF-16DA93A322BF}"/>
              </a:ext>
            </a:extLst>
          </p:cNvPr>
          <p:cNvGraphicFramePr/>
          <p:nvPr>
            <p:extLst>
              <p:ext uri="{D42A27DB-BD31-4B8C-83A1-F6EECF244321}">
                <p14:modId xmlns:p14="http://schemas.microsoft.com/office/powerpoint/2010/main" val="2155162350"/>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ABFCE669-99E8-3F44-8B3A-430A8955C6CD}"/>
              </a:ext>
            </a:extLst>
          </p:cNvPr>
          <p:cNvSpPr/>
          <p:nvPr/>
        </p:nvSpPr>
        <p:spPr>
          <a:xfrm>
            <a:off x="10413987" y="19731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20.mp3" descr="Track7_Lecture2_Slide20.mp3">
            <a:hlinkClick r:id="" action="ppaction://media"/>
            <a:extLst>
              <a:ext uri="{FF2B5EF4-FFF2-40B4-BE49-F238E27FC236}">
                <a16:creationId xmlns:a16="http://schemas.microsoft.com/office/drawing/2014/main" id="{561B9AA4-45B9-1D4E-B623-9BF3E44E5C0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85352" y="2605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8">
            <a:extLst>
              <a:ext uri="{FF2B5EF4-FFF2-40B4-BE49-F238E27FC236}">
                <a16:creationId xmlns:a16="http://schemas.microsoft.com/office/drawing/2014/main" id="{E9F4AB3C-7996-453B-B3E3-F20D0D023004}"/>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5" name="Rectangle 8">
            <a:extLst>
              <a:ext uri="{FF2B5EF4-FFF2-40B4-BE49-F238E27FC236}">
                <a16:creationId xmlns:a16="http://schemas.microsoft.com/office/drawing/2014/main" id="{26807D2D-7352-4C0B-ACC8-B2D1DB8E9CBB}"/>
              </a:ext>
            </a:extLst>
          </p:cNvPr>
          <p:cNvSpPr>
            <a:spLocks noChangeArrowheads="1"/>
          </p:cNvSpPr>
          <p:nvPr/>
        </p:nvSpPr>
        <p:spPr bwMode="auto">
          <a:xfrm>
            <a:off x="5944859" y="3007783"/>
            <a:ext cx="1914525" cy="11033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dirty="0" err="1">
                <a:ea typeface="Arial Unicode MS" panose="020B0604020202020204" pitchFamily="34" charset="-128"/>
                <a:cs typeface="Arial Unicode MS" panose="020B0604020202020204" pitchFamily="34" charset="-128"/>
              </a:rPr>
              <a:t>Demanda</a:t>
            </a:r>
            <a:r>
              <a:rPr lang="en-US" altLang="en-US" sz="1600" u="sng" dirty="0">
                <a:ea typeface="Arial Unicode MS" panose="020B0604020202020204" pitchFamily="34" charset="-128"/>
                <a:cs typeface="Arial Unicode MS" panose="020B0604020202020204" pitchFamily="34" charset="-128"/>
              </a:rPr>
              <a:t> de </a:t>
            </a:r>
            <a:r>
              <a:rPr lang="en-US" altLang="en-US" sz="1600" u="sng" dirty="0" err="1">
                <a:ea typeface="Arial Unicode MS" panose="020B0604020202020204" pitchFamily="34" charset="-128"/>
                <a:cs typeface="Arial Unicode MS" panose="020B0604020202020204" pitchFamily="34" charset="-128"/>
              </a:rPr>
              <a:t>energía</a:t>
            </a:r>
            <a:r>
              <a:rPr lang="en-US" altLang="en-US" sz="1600" u="sng" dirty="0">
                <a:ea typeface="Arial Unicode MS" panose="020B0604020202020204" pitchFamily="34" charset="-128"/>
                <a:cs typeface="Arial Unicode MS" panose="020B0604020202020204" pitchFamily="34" charset="-128"/>
              </a:rPr>
              <a:t> industrial</a:t>
            </a:r>
          </a:p>
          <a:p>
            <a:pPr eaLnBrk="1" hangingPunct="1">
              <a:lnSpc>
                <a:spcPct val="100000"/>
              </a:lnSpc>
              <a:spcBef>
                <a:spcPct val="0"/>
              </a:spcBef>
              <a:buFontTx/>
              <a:buNone/>
            </a:pPr>
            <a:r>
              <a:rPr lang="en-US" altLang="en-US" sz="1600" dirty="0" err="1">
                <a:ea typeface="Arial Unicode MS" panose="020B0604020202020204" pitchFamily="34" charset="-128"/>
                <a:cs typeface="Arial Unicode MS" panose="020B0604020202020204" pitchFamily="34" charset="-128"/>
              </a:rPr>
              <a:t>Acero</a:t>
            </a:r>
            <a:r>
              <a:rPr lang="en-US" altLang="en-US" sz="1600" dirty="0">
                <a:ea typeface="Arial Unicode MS" panose="020B0604020202020204" pitchFamily="34" charset="-128"/>
                <a:cs typeface="Arial Unicode MS" panose="020B0604020202020204" pitchFamily="34" charset="-128"/>
              </a:rPr>
              <a:t>, </a:t>
            </a:r>
            <a:r>
              <a:rPr lang="en-US" altLang="en-US" sz="1600" dirty="0" err="1">
                <a:ea typeface="Arial Unicode MS" panose="020B0604020202020204" pitchFamily="34" charset="-128"/>
                <a:cs typeface="Arial Unicode MS" panose="020B0604020202020204" pitchFamily="34" charset="-128"/>
              </a:rPr>
              <a:t>cemento</a:t>
            </a:r>
            <a:r>
              <a:rPr lang="en-US" altLang="en-US" sz="1600" dirty="0">
                <a:ea typeface="Arial Unicode MS" panose="020B0604020202020204" pitchFamily="34" charset="-128"/>
                <a:cs typeface="Arial Unicode MS" panose="020B0604020202020204" pitchFamily="34" charset="-128"/>
              </a:rPr>
              <a:t>, </a:t>
            </a:r>
            <a:r>
              <a:rPr lang="en-US" altLang="en-US" sz="1600" dirty="0" err="1">
                <a:ea typeface="Arial Unicode MS" panose="020B0604020202020204" pitchFamily="34" charset="-128"/>
                <a:cs typeface="Arial Unicode MS" panose="020B0604020202020204" pitchFamily="34" charset="-128"/>
              </a:rPr>
              <a:t>procesamiento</a:t>
            </a:r>
            <a:r>
              <a:rPr lang="en-US" altLang="en-US" sz="1600" dirty="0">
                <a:ea typeface="Arial Unicode MS" panose="020B0604020202020204" pitchFamily="34" charset="-128"/>
                <a:cs typeface="Arial Unicode MS" panose="020B0604020202020204" pitchFamily="34" charset="-128"/>
              </a:rPr>
              <a:t> de </a:t>
            </a:r>
            <a:r>
              <a:rPr lang="en-US" altLang="en-US" sz="1600" dirty="0" err="1">
                <a:ea typeface="Arial Unicode MS" panose="020B0604020202020204" pitchFamily="34" charset="-128"/>
                <a:cs typeface="Arial Unicode MS" panose="020B0604020202020204" pitchFamily="34" charset="-128"/>
              </a:rPr>
              <a:t>alimentos</a:t>
            </a:r>
            <a:endParaRPr lang="en-US" altLang="en-US" sz="1600" dirty="0">
              <a:ea typeface="Arial Unicode MS" panose="020B0604020202020204" pitchFamily="34" charset="-128"/>
              <a:cs typeface="Arial Unicode MS" panose="020B0604020202020204" pitchFamily="34" charset="-128"/>
            </a:endParaRPr>
          </a:p>
        </p:txBody>
      </p:sp>
      <p:sp>
        <p:nvSpPr>
          <p:cNvPr id="66" name="Rectangle 9">
            <a:extLst>
              <a:ext uri="{FF2B5EF4-FFF2-40B4-BE49-F238E27FC236}">
                <a16:creationId xmlns:a16="http://schemas.microsoft.com/office/drawing/2014/main" id="{414395D5-A06B-41E0-A860-D10855B6F0FE}"/>
              </a:ext>
            </a:extLst>
          </p:cNvPr>
          <p:cNvSpPr>
            <a:spLocks noChangeArrowheads="1"/>
          </p:cNvSpPr>
          <p:nvPr/>
        </p:nvSpPr>
        <p:spPr bwMode="auto">
          <a:xfrm>
            <a:off x="6011534" y="4596870"/>
            <a:ext cx="1914525" cy="159701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US" altLang="en-US" sz="1600" u="sng" dirty="0">
                <a:ea typeface="Arial Unicode MS" panose="020B0604020202020204" pitchFamily="34" charset="-128"/>
                <a:cs typeface="Arial Unicode MS" panose="020B0604020202020204" pitchFamily="34" charset="-128"/>
              </a:rPr>
              <a:t>Demanda energética de los hogares</a:t>
            </a:r>
          </a:p>
          <a:p>
            <a:pPr eaLnBrk="1" hangingPunct="1">
              <a:lnSpc>
                <a:spcPct val="100000"/>
              </a:lnSpc>
              <a:spcBef>
                <a:spcPct val="0"/>
              </a:spcBef>
              <a:buFontTx/>
              <a:buNone/>
            </a:pPr>
            <a:r>
              <a:rPr lang="en-US" altLang="en-US" sz="1600" dirty="0">
                <a:ea typeface="Arial Unicode MS" panose="020B0604020202020204" pitchFamily="34" charset="-128"/>
                <a:cs typeface="Arial Unicode MS" panose="020B0604020202020204" pitchFamily="34" charset="-128"/>
              </a:rPr>
              <a:t>Calefacción, refrigeración, iluminación, refrigeración</a:t>
            </a:r>
          </a:p>
          <a:p>
            <a:pPr eaLnBrk="1" hangingPunct="1">
              <a:lnSpc>
                <a:spcPct val="100000"/>
              </a:lnSpc>
              <a:spcBef>
                <a:spcPct val="0"/>
              </a:spcBef>
              <a:buFontTx/>
              <a:buNone/>
            </a:pPr>
            <a:endParaRPr lang="en-US" altLang="en-US" sz="1600" dirty="0">
              <a:ea typeface="Arial Unicode MS" panose="020B0604020202020204" pitchFamily="34" charset="-128"/>
              <a:cs typeface="Arial Unicode MS" panose="020B0604020202020204" pitchFamily="34" charset="-128"/>
            </a:endParaRPr>
          </a:p>
        </p:txBody>
      </p:sp>
      <p:sp>
        <p:nvSpPr>
          <p:cNvPr id="70" name="Rectangle 6">
            <a:extLst>
              <a:ext uri="{FF2B5EF4-FFF2-40B4-BE49-F238E27FC236}">
                <a16:creationId xmlns:a16="http://schemas.microsoft.com/office/drawing/2014/main" id="{67BBC77F-B68C-4367-80D0-FF3164F80547}"/>
              </a:ext>
            </a:extLst>
          </p:cNvPr>
          <p:cNvSpPr>
            <a:spLocks noChangeArrowheads="1"/>
          </p:cNvSpPr>
          <p:nvPr/>
        </p:nvSpPr>
        <p:spPr bwMode="auto">
          <a:xfrm>
            <a:off x="1496684" y="2495020"/>
            <a:ext cx="958850" cy="6111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PIB</a:t>
            </a:r>
          </a:p>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Crecimiento</a:t>
            </a:r>
          </a:p>
        </p:txBody>
      </p:sp>
      <p:sp>
        <p:nvSpPr>
          <p:cNvPr id="71" name="Rectangle 7">
            <a:extLst>
              <a:ext uri="{FF2B5EF4-FFF2-40B4-BE49-F238E27FC236}">
                <a16:creationId xmlns:a16="http://schemas.microsoft.com/office/drawing/2014/main" id="{C25E81A6-C743-4B7C-9272-B147A6273434}"/>
              </a:ext>
            </a:extLst>
          </p:cNvPr>
          <p:cNvSpPr>
            <a:spLocks noChangeArrowheads="1"/>
          </p:cNvSpPr>
          <p:nvPr/>
        </p:nvSpPr>
        <p:spPr bwMode="auto">
          <a:xfrm>
            <a:off x="1336346" y="3282420"/>
            <a:ext cx="1279525" cy="612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Población</a:t>
            </a:r>
          </a:p>
          <a:p>
            <a:pPr algn="ctr" eaLnBrk="1" hangingPunct="1">
              <a:lnSpc>
                <a:spcPct val="100000"/>
              </a:lnSpc>
              <a:spcBef>
                <a:spcPct val="0"/>
              </a:spcBef>
              <a:buFontTx/>
              <a:buNone/>
            </a:pPr>
            <a:r>
              <a:rPr lang="en-US" altLang="en-US" sz="1600">
                <a:ea typeface="Arial Unicode MS" panose="020B0604020202020204" pitchFamily="34" charset="-128"/>
                <a:cs typeface="Arial Unicode MS" panose="020B0604020202020204" pitchFamily="34" charset="-128"/>
              </a:rPr>
              <a:t>Crecimiento</a:t>
            </a:r>
          </a:p>
        </p:txBody>
      </p:sp>
      <p:sp>
        <p:nvSpPr>
          <p:cNvPr id="72" name="Rectangle 7">
            <a:extLst>
              <a:ext uri="{FF2B5EF4-FFF2-40B4-BE49-F238E27FC236}">
                <a16:creationId xmlns:a16="http://schemas.microsoft.com/office/drawing/2014/main" id="{632A0372-20FF-4E2A-A224-25AC4DA02909}"/>
              </a:ext>
            </a:extLst>
          </p:cNvPr>
          <p:cNvSpPr>
            <a:spLocks noChangeArrowheads="1"/>
          </p:cNvSpPr>
          <p:nvPr/>
        </p:nvSpPr>
        <p:spPr bwMode="auto">
          <a:xfrm>
            <a:off x="1793546" y="2969683"/>
            <a:ext cx="365125" cy="395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800">
                <a:ea typeface="Arial Unicode MS" panose="020B0604020202020204" pitchFamily="34" charset="-128"/>
                <a:cs typeface="Arial Unicode MS" panose="020B0604020202020204" pitchFamily="34" charset="-128"/>
              </a:rPr>
              <a:t>x</a:t>
            </a:r>
          </a:p>
        </p:txBody>
      </p:sp>
      <p:pic>
        <p:nvPicPr>
          <p:cNvPr id="74" name="Picture 10">
            <a:extLst>
              <a:ext uri="{FF2B5EF4-FFF2-40B4-BE49-F238E27FC236}">
                <a16:creationId xmlns:a16="http://schemas.microsoft.com/office/drawing/2014/main" id="{7E34904A-885F-4BB8-86AC-7E277E329B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5534" y="3858683"/>
            <a:ext cx="1581150" cy="129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AutoShape 12">
            <a:extLst>
              <a:ext uri="{FF2B5EF4-FFF2-40B4-BE49-F238E27FC236}">
                <a16:creationId xmlns:a16="http://schemas.microsoft.com/office/drawing/2014/main" id="{477801BC-6D43-45E6-A9E6-AC7F969C37F0}"/>
              </a:ext>
            </a:extLst>
          </p:cNvPr>
          <p:cNvSpPr>
            <a:spLocks noChangeArrowheads="1"/>
          </p:cNvSpPr>
          <p:nvPr/>
        </p:nvSpPr>
        <p:spPr bwMode="auto">
          <a:xfrm>
            <a:off x="3074659" y="3854702"/>
            <a:ext cx="965200" cy="406400"/>
          </a:xfrm>
          <a:prstGeom prst="rightArrow">
            <a:avLst>
              <a:gd name="adj1" fmla="val 50000"/>
              <a:gd name="adj2" fmla="val 81201"/>
            </a:avLst>
          </a:prstGeom>
          <a:solidFill>
            <a:srgbClr val="B13F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1200"/>
          </a:p>
        </p:txBody>
      </p:sp>
      <p:pic>
        <p:nvPicPr>
          <p:cNvPr id="76" name="Picture 10">
            <a:extLst>
              <a:ext uri="{FF2B5EF4-FFF2-40B4-BE49-F238E27FC236}">
                <a16:creationId xmlns:a16="http://schemas.microsoft.com/office/drawing/2014/main" id="{00310B92-D148-4CDA-AE44-55F8CCDA84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821" y="3007783"/>
            <a:ext cx="1581150" cy="1295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0">
            <a:extLst>
              <a:ext uri="{FF2B5EF4-FFF2-40B4-BE49-F238E27FC236}">
                <a16:creationId xmlns:a16="http://schemas.microsoft.com/office/drawing/2014/main" id="{83A751CB-8002-400C-83D0-1C71367F5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821" y="4596870"/>
            <a:ext cx="1636713" cy="12969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81" name="Slide Number Placeholder 5">
            <a:extLst>
              <a:ext uri="{FF2B5EF4-FFF2-40B4-BE49-F238E27FC236}">
                <a16:creationId xmlns:a16="http://schemas.microsoft.com/office/drawing/2014/main" id="{5925065B-D422-4D6B-B7C8-63FA2C7853EE}"/>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4F452D9-C347-48BB-B0A8-69DBE73065C2}" type="slidenum">
              <a:rPr lang="en-US" altLang="en-US" sz="1400" b="1">
                <a:solidFill>
                  <a:schemeClr val="bg1"/>
                </a:solidFill>
                <a:latin typeface="Open Sans ExtraBold"/>
                <a:ea typeface="Open Sans ExtraBold"/>
                <a:cs typeface="Open Sans ExtraBold"/>
              </a:rPr>
              <a:t>21</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EEE17CED-3663-46CE-B34D-D91FCE38E45A}"/>
              </a:ext>
            </a:extLst>
          </p:cNvPr>
          <p:cNvSpPr txBox="1">
            <a:spLocks noChangeArrowheads="1"/>
          </p:cNvSpPr>
          <p:nvPr/>
        </p:nvSpPr>
        <p:spPr bwMode="auto">
          <a:xfrm>
            <a:off x="691305" y="819393"/>
            <a:ext cx="9628378"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Open Sans"/>
                <a:ea typeface="Open Sans"/>
                <a:cs typeface="Open Sans"/>
              </a:rPr>
              <a:t>Conferencia </a:t>
            </a:r>
            <a:r>
              <a:rPr lang="en-GB" dirty="0">
                <a:latin typeface="Open Sans"/>
              </a:rPr>
              <a:t>2.4 - "Estrategias de suministro de energía y análisis de impacto</a:t>
            </a:r>
            <a:r>
              <a:rPr lang="en-GB" dirty="0">
                <a:latin typeface="Arial" panose="020B0604020202020204" pitchFamily="34" charset="0"/>
                <a:cs typeface="Arial" panose="020B0604020202020204" pitchFamily="34" charset="0"/>
              </a:rPr>
              <a:t>".</a:t>
            </a:r>
          </a:p>
        </p:txBody>
      </p:sp>
      <p:sp>
        <p:nvSpPr>
          <p:cNvPr id="4" name="Text Placeholder 1">
            <a:extLst>
              <a:ext uri="{FF2B5EF4-FFF2-40B4-BE49-F238E27FC236}">
                <a16:creationId xmlns:a16="http://schemas.microsoft.com/office/drawing/2014/main" id="{DB49AD75-9553-465F-A0CD-8D27DFF1B6A3}"/>
              </a:ext>
            </a:extLst>
          </p:cNvPr>
          <p:cNvSpPr>
            <a:spLocks noGrp="1"/>
          </p:cNvSpPr>
          <p:nvPr>
            <p:ph type="body" idx="13"/>
          </p:nvPr>
        </p:nvSpPr>
        <p:spPr>
          <a:xfrm>
            <a:off x="922249" y="1904854"/>
            <a:ext cx="5980484" cy="3596613"/>
          </a:xfrm>
        </p:spPr>
        <p:txBody>
          <a:bodyPr>
            <a:normAutofit/>
          </a:bodyPr>
          <a:lstStyle/>
          <a:p>
            <a:pPr marL="0">
              <a:spcBef>
                <a:spcPts val="1000"/>
              </a:spcBef>
              <a:defRPr/>
            </a:pPr>
            <a:r>
              <a:rPr lang="en-GB" b="1" dirty="0">
                <a:solidFill>
                  <a:schemeClr val="accent5">
                    <a:lumMod val="60000"/>
                    <a:lumOff val="40000"/>
                  </a:schemeClr>
                </a:solidFill>
                <a:latin typeface="Arial" panose="020B0604020202020204" pitchFamily="34" charset="0"/>
                <a:ea typeface="+mn-lt"/>
                <a:cs typeface="Arial" panose="020B0604020202020204" pitchFamily="34" charset="0"/>
              </a:rPr>
              <a:t>Del escenario a la futura demanda de </a:t>
            </a:r>
            <a:r>
              <a:rPr lang="en-GB" b="1" dirty="0" err="1">
                <a:solidFill>
                  <a:schemeClr val="accent5">
                    <a:lumMod val="60000"/>
                    <a:lumOff val="40000"/>
                  </a:schemeClr>
                </a:solidFill>
                <a:latin typeface="Arial" panose="020B0604020202020204" pitchFamily="34" charset="0"/>
                <a:ea typeface="+mn-lt"/>
                <a:cs typeface="Arial" panose="020B0604020202020204" pitchFamily="34" charset="0"/>
              </a:rPr>
              <a:t>energía</a:t>
            </a:r>
            <a:endParaRPr lang="en-US" dirty="0">
              <a:solidFill>
                <a:schemeClr val="accent5">
                  <a:lumMod val="60000"/>
                  <a:lumOff val="40000"/>
                </a:schemeClr>
              </a:solidFill>
              <a:latin typeface="Arial" panose="020B0604020202020204" pitchFamily="34" charset="0"/>
              <a:cs typeface="Arial" panose="020B0604020202020204" pitchFamily="34" charset="0"/>
            </a:endParaRPr>
          </a:p>
        </p:txBody>
      </p:sp>
      <p:graphicFrame>
        <p:nvGraphicFramePr>
          <p:cNvPr id="17" name="Diagram 16">
            <a:extLst>
              <a:ext uri="{FF2B5EF4-FFF2-40B4-BE49-F238E27FC236}">
                <a16:creationId xmlns:a16="http://schemas.microsoft.com/office/drawing/2014/main" id="{AD993557-05D3-874C-B986-676D4CDD81DA}"/>
              </a:ext>
            </a:extLst>
          </p:cNvPr>
          <p:cNvGraphicFramePr/>
          <p:nvPr>
            <p:extLst>
              <p:ext uri="{D42A27DB-BD31-4B8C-83A1-F6EECF244321}">
                <p14:modId xmlns:p14="http://schemas.microsoft.com/office/powerpoint/2010/main" val="3980234319"/>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8" name="Oval 17">
            <a:extLst>
              <a:ext uri="{FF2B5EF4-FFF2-40B4-BE49-F238E27FC236}">
                <a16:creationId xmlns:a16="http://schemas.microsoft.com/office/drawing/2014/main" id="{5D132EA3-E61C-F541-92DA-01BD5EAF45A9}"/>
              </a:ext>
            </a:extLst>
          </p:cNvPr>
          <p:cNvSpPr/>
          <p:nvPr/>
        </p:nvSpPr>
        <p:spPr>
          <a:xfrm>
            <a:off x="10616530" y="1892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2_Slide21.mp3" descr="Track7_Lecture2_Slide21.mp3">
            <a:hlinkClick r:id="" action="ppaction://media"/>
            <a:extLst>
              <a:ext uri="{FF2B5EF4-FFF2-40B4-BE49-F238E27FC236}">
                <a16:creationId xmlns:a16="http://schemas.microsoft.com/office/drawing/2014/main" id="{513FFFF1-E252-3C46-A475-F3F1284D1E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87895" y="2605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241583-5A41-447B-8275-790F75F618AD}"/>
              </a:ext>
            </a:extLst>
          </p:cNvPr>
          <p:cNvSpPr>
            <a:spLocks noGrp="1"/>
          </p:cNvSpPr>
          <p:nvPr>
            <p:ph type="body" idx="13"/>
          </p:nvPr>
        </p:nvSpPr>
        <p:spPr>
          <a:xfrm>
            <a:off x="764548" y="1972703"/>
            <a:ext cx="8777088" cy="2050419"/>
          </a:xfrm>
        </p:spPr>
        <p:txBody>
          <a:bodyPr>
            <a:noAutofit/>
          </a:bodyPr>
          <a:lstStyle/>
          <a:p>
            <a:pPr marL="0" eaLnBrk="1" hangingPunct="1">
              <a:lnSpc>
                <a:spcPct val="120000"/>
              </a:lnSpc>
              <a:spcBef>
                <a:spcPts val="500"/>
              </a:spcBef>
              <a:defRPr/>
            </a:pPr>
            <a:r>
              <a:rPr lang="en-GB" altLang="en-US" b="1" dirty="0">
                <a:solidFill>
                  <a:schemeClr val="accent5">
                    <a:lumMod val="60000"/>
                    <a:lumOff val="40000"/>
                  </a:schemeClr>
                </a:solidFill>
                <a:latin typeface="Arial" panose="020B0604020202020204" pitchFamily="34" charset="0"/>
                <a:ea typeface="+mn-lt"/>
                <a:cs typeface="Arial" panose="020B0604020202020204" pitchFamily="34" charset="0"/>
              </a:rPr>
              <a:t>Del suministro de energía a las necesidades del consumidor</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pPr marL="342900" indent="-342900">
              <a:lnSpc>
                <a:spcPct val="120000"/>
              </a:lnSpc>
              <a:spcBef>
                <a:spcPts val="500"/>
              </a:spcBef>
              <a:buFont typeface="Arial" panose="020B0604020202020204" pitchFamily="34" charset="0"/>
              <a:buChar char="•"/>
              <a:defRPr/>
            </a:pPr>
            <a:r>
              <a:rPr lang="en-GB" altLang="en-US" dirty="0">
                <a:latin typeface="Arial" panose="020B0604020202020204" pitchFamily="34" charset="0"/>
                <a:ea typeface="+mn-lt"/>
                <a:cs typeface="Arial" panose="020B0604020202020204" pitchFamily="34" charset="0"/>
              </a:rPr>
              <a:t>Formular estrategias alternativas para el desarrollo energético sostenible</a:t>
            </a:r>
            <a:endParaRPr lang="en-US" altLang="en-US" dirty="0">
              <a:latin typeface="Arial" panose="020B0604020202020204" pitchFamily="34" charset="0"/>
              <a:ea typeface="+mn-lt"/>
              <a:cs typeface="Arial" panose="020B0604020202020204" pitchFamily="34" charset="0"/>
            </a:endParaRPr>
          </a:p>
          <a:p>
            <a:pPr marL="342900" indent="-342900" eaLnBrk="1" hangingPunct="1">
              <a:lnSpc>
                <a:spcPct val="120000"/>
              </a:lnSpc>
              <a:spcBef>
                <a:spcPts val="500"/>
              </a:spcBef>
              <a:buFont typeface="Arial" panose="020B0604020202020204" pitchFamily="34" charset="0"/>
              <a:buChar char="•"/>
              <a:defRPr/>
            </a:pPr>
            <a:r>
              <a:rPr lang="en-GB" altLang="en-US" dirty="0">
                <a:latin typeface="Arial" panose="020B0604020202020204" pitchFamily="34" charset="0"/>
                <a:ea typeface="+mn-lt"/>
                <a:cs typeface="Arial" panose="020B0604020202020204" pitchFamily="34" charset="0"/>
              </a:rPr>
              <a:t>Encontrar la vía de desarrollo menos costosa para satisfacer una determinada demanda de energía, dadas las características tecnoeconómicas y medioambientales de todas las opciones de suministro energético</a:t>
            </a:r>
            <a:endParaRPr lang="en-US" altLang="en-US" dirty="0">
              <a:latin typeface="Arial" panose="020B0604020202020204" pitchFamily="34" charset="0"/>
              <a:ea typeface="+mn-lt"/>
              <a:cs typeface="Arial" panose="020B0604020202020204" pitchFamily="34" charset="0"/>
            </a:endParaRPr>
          </a:p>
          <a:p>
            <a:pPr marL="194310" eaLnBrk="1" hangingPunct="1">
              <a:lnSpc>
                <a:spcPct val="120000"/>
              </a:lnSpc>
              <a:spcBef>
                <a:spcPts val="500"/>
              </a:spcBef>
              <a:defRPr/>
            </a:pPr>
            <a:endParaRPr lang="en-GB" dirty="0">
              <a:latin typeface="Arial" panose="020B0604020202020204" pitchFamily="34" charset="0"/>
              <a:cs typeface="Arial" panose="020B0604020202020204" pitchFamily="34" charset="0"/>
            </a:endParaRPr>
          </a:p>
        </p:txBody>
      </p:sp>
      <p:sp>
        <p:nvSpPr>
          <p:cNvPr id="60419" name="AutoShape 4">
            <a:extLst>
              <a:ext uri="{FF2B5EF4-FFF2-40B4-BE49-F238E27FC236}">
                <a16:creationId xmlns:a16="http://schemas.microsoft.com/office/drawing/2014/main" id="{E5735C66-792F-4695-BA7D-CB0C939ECCCF}"/>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60420" name="Group 8">
            <a:extLst>
              <a:ext uri="{FF2B5EF4-FFF2-40B4-BE49-F238E27FC236}">
                <a16:creationId xmlns:a16="http://schemas.microsoft.com/office/drawing/2014/main" id="{FC783A4E-CF62-4F23-8967-5F21E6DA474E}"/>
              </a:ext>
            </a:extLst>
          </p:cNvPr>
          <p:cNvGrpSpPr>
            <a:grpSpLocks/>
          </p:cNvGrpSpPr>
          <p:nvPr/>
        </p:nvGrpSpPr>
        <p:grpSpPr bwMode="auto">
          <a:xfrm>
            <a:off x="1345159" y="4042568"/>
            <a:ext cx="7198919" cy="2727325"/>
            <a:chOff x="1165438" y="3322637"/>
            <a:chExt cx="8007852" cy="3033713"/>
          </a:xfrm>
        </p:grpSpPr>
        <p:sp>
          <p:nvSpPr>
            <p:cNvPr id="26" name="AutoShape 12">
              <a:extLst>
                <a:ext uri="{FF2B5EF4-FFF2-40B4-BE49-F238E27FC236}">
                  <a16:creationId xmlns:a16="http://schemas.microsoft.com/office/drawing/2014/main" id="{748BBE91-F4AA-48DD-B887-928531B158D7}"/>
                </a:ext>
              </a:extLst>
            </p:cNvPr>
            <p:cNvSpPr>
              <a:spLocks noChangeArrowheads="1"/>
            </p:cNvSpPr>
            <p:nvPr/>
          </p:nvSpPr>
          <p:spPr bwMode="auto">
            <a:xfrm>
              <a:off x="4740822" y="4625827"/>
              <a:ext cx="1320882" cy="406143"/>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000">
                <a:latin typeface="Open Sans" panose="020B0606030504020204" pitchFamily="34" charset="0"/>
                <a:cs typeface="Open Sans" panose="020B0606030504020204" pitchFamily="34" charset="0"/>
              </a:endParaRPr>
            </a:p>
          </p:txBody>
        </p:sp>
        <p:sp>
          <p:nvSpPr>
            <p:cNvPr id="60424" name="Rectangle 6">
              <a:extLst>
                <a:ext uri="{FF2B5EF4-FFF2-40B4-BE49-F238E27FC236}">
                  <a16:creationId xmlns:a16="http://schemas.microsoft.com/office/drawing/2014/main" id="{C29E6C61-74C3-47A4-BBA5-566292F0BF9C}"/>
                </a:ext>
              </a:extLst>
            </p:cNvPr>
            <p:cNvSpPr>
              <a:spLocks noChangeArrowheads="1"/>
            </p:cNvSpPr>
            <p:nvPr/>
          </p:nvSpPr>
          <p:spPr bwMode="auto">
            <a:xfrm>
              <a:off x="1165438" y="4490234"/>
              <a:ext cx="2111014" cy="8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latin typeface="Open Sans"/>
                  <a:ea typeface="Arial Unicode MS"/>
                  <a:cs typeface="Open Sans"/>
                </a:rPr>
                <a:t>Suministro de energía </a:t>
              </a:r>
              <a:endParaRPr lang="en-US" dirty="0">
                <a:ea typeface="Arial Unicode MS"/>
              </a:endParaRPr>
            </a:p>
            <a:p>
              <a:pPr algn="ctr"/>
              <a:r>
                <a:rPr lang="en-US" altLang="en-US" sz="2000" dirty="0">
                  <a:latin typeface="Open Sans"/>
                  <a:ea typeface="Arial Unicode MS"/>
                  <a:cs typeface="Open Sans"/>
                </a:rPr>
                <a:t>sistema</a:t>
              </a:r>
              <a:endParaRPr lang="en-US" dirty="0">
                <a:ea typeface="Arial Unicode MS"/>
              </a:endParaRPr>
            </a:p>
          </p:txBody>
        </p:sp>
        <p:sp>
          <p:nvSpPr>
            <p:cNvPr id="60425" name="Rectangle 6">
              <a:extLst>
                <a:ext uri="{FF2B5EF4-FFF2-40B4-BE49-F238E27FC236}">
                  <a16:creationId xmlns:a16="http://schemas.microsoft.com/office/drawing/2014/main" id="{81B23B8E-1D35-4C98-B431-76C8037F6FF7}"/>
                </a:ext>
              </a:extLst>
            </p:cNvPr>
            <p:cNvSpPr>
              <a:spLocks noChangeArrowheads="1"/>
            </p:cNvSpPr>
            <p:nvPr/>
          </p:nvSpPr>
          <p:spPr bwMode="auto">
            <a:xfrm>
              <a:off x="7538158" y="4497587"/>
              <a:ext cx="1635132" cy="8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dirty="0">
                  <a:latin typeface="Open Sans"/>
                  <a:ea typeface="Arial Unicode MS"/>
                  <a:cs typeface="Open Sans"/>
                </a:rPr>
                <a:t>Consumidor </a:t>
              </a:r>
              <a:endParaRPr lang="en-US" dirty="0">
                <a:ea typeface="Arial Unicode MS"/>
              </a:endParaRPr>
            </a:p>
            <a:p>
              <a:pPr algn="ctr"/>
              <a:r>
                <a:rPr lang="en-US" altLang="en-US" sz="2000" dirty="0">
                  <a:latin typeface="Open Sans"/>
                  <a:ea typeface="Arial Unicode MS"/>
                  <a:cs typeface="Open Sans"/>
                </a:rPr>
                <a:t>necesita</a:t>
              </a:r>
              <a:endParaRPr lang="en-US" dirty="0">
                <a:ea typeface="Arial Unicode MS"/>
              </a:endParaRPr>
            </a:p>
          </p:txBody>
        </p:sp>
        <p:pic>
          <p:nvPicPr>
            <p:cNvPr id="60426" name="Graphic 2" descr="Hydropower with solid fill">
              <a:extLst>
                <a:ext uri="{FF2B5EF4-FFF2-40B4-BE49-F238E27FC236}">
                  <a16:creationId xmlns:a16="http://schemas.microsoft.com/office/drawing/2014/main" id="{FA8D0564-9470-4411-A5B6-3A9ED2EBA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6941" y="5395912"/>
              <a:ext cx="9588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Graphic 4" descr="Electric Tower with solid fill">
              <a:extLst>
                <a:ext uri="{FF2B5EF4-FFF2-40B4-BE49-F238E27FC236}">
                  <a16:creationId xmlns:a16="http://schemas.microsoft.com/office/drawing/2014/main" id="{2D83834E-4BCF-4EF7-8DDA-520B9A28C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291" y="436086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Graphic 6" descr="Raw Materials with solid fill">
              <a:extLst>
                <a:ext uri="{FF2B5EF4-FFF2-40B4-BE49-F238E27FC236}">
                  <a16:creationId xmlns:a16="http://schemas.microsoft.com/office/drawing/2014/main" id="{AE893FDA-2432-4F0C-9957-AF41AA553A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6941" y="3325812"/>
              <a:ext cx="95885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Graphic 33" descr="Car with solid fill">
              <a:extLst>
                <a:ext uri="{FF2B5EF4-FFF2-40B4-BE49-F238E27FC236}">
                  <a16:creationId xmlns:a16="http://schemas.microsoft.com/office/drawing/2014/main" id="{C270A4B1-B298-4D03-AA7C-87DE32E3D8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491" y="436086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Graphic 37" descr="Lights On with solid fill">
              <a:extLst>
                <a:ext uri="{FF2B5EF4-FFF2-40B4-BE49-F238E27FC236}">
                  <a16:creationId xmlns:a16="http://schemas.microsoft.com/office/drawing/2014/main" id="{C1CF4A92-B633-4D3B-9353-29D9FEC700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9491" y="3322637"/>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Graphic 39" descr="Production with solid fill">
              <a:extLst>
                <a:ext uri="{FF2B5EF4-FFF2-40B4-BE49-F238E27FC236}">
                  <a16:creationId xmlns:a16="http://schemas.microsoft.com/office/drawing/2014/main" id="{01328BF4-0D2D-445D-AFBE-EB38C288EF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9491" y="5395912"/>
              <a:ext cx="96043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22" name="Slide Number Placeholder 5">
            <a:extLst>
              <a:ext uri="{FF2B5EF4-FFF2-40B4-BE49-F238E27FC236}">
                <a16:creationId xmlns:a16="http://schemas.microsoft.com/office/drawing/2014/main" id="{5D358184-756B-4CD7-986D-09318316B81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AD805100-C76C-4CA7-9650-7DB6769EB74A}" type="slidenum">
              <a:rPr lang="en-US" altLang="en-US" sz="1400" b="1">
                <a:solidFill>
                  <a:schemeClr val="bg1"/>
                </a:solidFill>
                <a:latin typeface="Open Sans ExtraBold"/>
                <a:ea typeface="Open Sans ExtraBold"/>
                <a:cs typeface="Open Sans ExtraBold"/>
              </a:rPr>
              <a:t>22</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8C2D998A-7B84-4CCB-93C8-2AE2542BCD59}"/>
              </a:ext>
            </a:extLst>
          </p:cNvPr>
          <p:cNvSpPr txBox="1">
            <a:spLocks noChangeArrowheads="1"/>
          </p:cNvSpPr>
          <p:nvPr/>
        </p:nvSpPr>
        <p:spPr bwMode="auto">
          <a:xfrm>
            <a:off x="751991" y="881553"/>
            <a:ext cx="9802195"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Arial" panose="020B0604020202020204" pitchFamily="34" charset="0"/>
                <a:ea typeface="Open Sans"/>
                <a:cs typeface="Arial" panose="020B0604020202020204" pitchFamily="34" charset="0"/>
              </a:rPr>
              <a:t>Conferencia </a:t>
            </a:r>
            <a:r>
              <a:rPr lang="en-GB" dirty="0">
                <a:latin typeface="Arial" panose="020B0604020202020204" pitchFamily="34" charset="0"/>
                <a:cs typeface="Arial" panose="020B0604020202020204" pitchFamily="34" charset="0"/>
              </a:rPr>
              <a:t>2.4 - "Estrategias de suministro de energía y análisis de impacto".</a:t>
            </a:r>
          </a:p>
        </p:txBody>
      </p:sp>
      <p:graphicFrame>
        <p:nvGraphicFramePr>
          <p:cNvPr id="18" name="Diagram 17">
            <a:extLst>
              <a:ext uri="{FF2B5EF4-FFF2-40B4-BE49-F238E27FC236}">
                <a16:creationId xmlns:a16="http://schemas.microsoft.com/office/drawing/2014/main" id="{CC291EC4-CDA9-2143-93B9-C3991E112DD0}"/>
              </a:ext>
            </a:extLst>
          </p:cNvPr>
          <p:cNvGraphicFramePr/>
          <p:nvPr>
            <p:extLst>
              <p:ext uri="{D42A27DB-BD31-4B8C-83A1-F6EECF244321}">
                <p14:modId xmlns:p14="http://schemas.microsoft.com/office/powerpoint/2010/main" val="2025686086"/>
              </p:ext>
            </p:extLst>
          </p:nvPr>
        </p:nvGraphicFramePr>
        <p:xfrm>
          <a:off x="7563120" y="2844800"/>
          <a:ext cx="4952872" cy="312753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7" name="Oval 16">
            <a:extLst>
              <a:ext uri="{FF2B5EF4-FFF2-40B4-BE49-F238E27FC236}">
                <a16:creationId xmlns:a16="http://schemas.microsoft.com/office/drawing/2014/main" id="{4C45C824-64F5-1341-9964-57DA53D9CCAF}"/>
              </a:ext>
            </a:extLst>
          </p:cNvPr>
          <p:cNvSpPr/>
          <p:nvPr/>
        </p:nvSpPr>
        <p:spPr>
          <a:xfrm>
            <a:off x="10696043" y="1351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22.mp3" descr="Track7_Lecture2_Slide22.mp3">
            <a:hlinkClick r:id="" action="ppaction://media"/>
            <a:extLst>
              <a:ext uri="{FF2B5EF4-FFF2-40B4-BE49-F238E27FC236}">
                <a16:creationId xmlns:a16="http://schemas.microsoft.com/office/drawing/2014/main" id="{4F3871F3-000E-8C4B-8B63-B01B118EEA9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767408" y="1666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A877652E-D943-463E-9122-157F04037530}"/>
              </a:ext>
            </a:extLst>
          </p:cNvPr>
          <p:cNvSpPr>
            <a:spLocks noGrp="1"/>
          </p:cNvSpPr>
          <p:nvPr>
            <p:ph type="body" idx="13"/>
          </p:nvPr>
        </p:nvSpPr>
        <p:spPr>
          <a:xfrm>
            <a:off x="640045" y="1674410"/>
            <a:ext cx="9378598" cy="2892440"/>
          </a:xfrm>
        </p:spPr>
        <p:txBody>
          <a:bodyPr>
            <a:normAutofit lnSpcReduction="10000"/>
          </a:bodyPr>
          <a:lstStyle/>
          <a:p>
            <a:pPr marL="0">
              <a:spcBef>
                <a:spcPts val="600"/>
              </a:spcBef>
              <a:defRPr/>
            </a:pPr>
            <a:r>
              <a:rPr lang="en-GB" b="1" dirty="0">
                <a:solidFill>
                  <a:schemeClr val="accent5">
                    <a:lumMod val="60000"/>
                    <a:lumOff val="40000"/>
                  </a:schemeClr>
                </a:solidFill>
                <a:latin typeface="Arial" panose="020B0604020202020204" pitchFamily="34" charset="0"/>
                <a:cs typeface="Arial" panose="020B0604020202020204" pitchFamily="34" charset="0"/>
              </a:rPr>
              <a:t>Análisis de impacto". </a:t>
            </a:r>
            <a:endParaRPr lang="en-GB" dirty="0">
              <a:solidFill>
                <a:schemeClr val="accent5">
                  <a:lumMod val="60000"/>
                  <a:lumOff val="40000"/>
                </a:schemeClr>
              </a:solidFill>
              <a:latin typeface="Arial" panose="020B0604020202020204" pitchFamily="34" charset="0"/>
              <a:cs typeface="Arial" panose="020B0604020202020204" pitchFamily="34" charset="0"/>
            </a:endParaRPr>
          </a:p>
          <a:p>
            <a:pPr marL="342900" indent="-342900">
              <a:lnSpc>
                <a:spcPct val="110000"/>
              </a:lnSpc>
              <a:spcBef>
                <a:spcPts val="600"/>
              </a:spcBef>
              <a:buChar char="•"/>
              <a:defRPr/>
            </a:pPr>
            <a:r>
              <a:rPr lang="en-GB" dirty="0">
                <a:latin typeface="Arial" panose="020B0604020202020204" pitchFamily="34" charset="0"/>
                <a:cs typeface="Arial" panose="020B0604020202020204" pitchFamily="34" charset="0"/>
              </a:rPr>
              <a:t>El sistema energético no existe en el vacío. Es un componente</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de las sociedades humanas, que son un componente del mundo natural.</a:t>
            </a:r>
          </a:p>
          <a:p>
            <a:pPr marL="342900" indent="-342900" eaLnBrk="1" fontAlgn="auto" hangingPunct="1">
              <a:lnSpc>
                <a:spcPct val="110000"/>
              </a:lnSpc>
              <a:spcBef>
                <a:spcPts val="600"/>
              </a:spcBef>
              <a:buFont typeface="Arial" panose="020B0604020202020204" pitchFamily="34" charset="0"/>
              <a:buChar char="•"/>
              <a:defRPr/>
            </a:pPr>
            <a:r>
              <a:rPr lang="en-GB" dirty="0">
                <a:latin typeface="Arial" panose="020B0604020202020204" pitchFamily="34" charset="0"/>
                <a:cs typeface="Arial" panose="020B0604020202020204" pitchFamily="34" charset="0"/>
              </a:rPr>
              <a:t>El sistema energético es una herramienta al servicio de fines, como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como la mejora de la vida humana. </a:t>
            </a:r>
          </a:p>
          <a:p>
            <a:pPr marL="342900" indent="-342900" eaLnBrk="1" fontAlgn="auto" hangingPunct="1">
              <a:lnSpc>
                <a:spcPct val="110000"/>
              </a:lnSpc>
              <a:spcBef>
                <a:spcPts val="600"/>
              </a:spcBef>
              <a:buFont typeface="Arial" panose="020B0604020202020204" pitchFamily="34" charset="0"/>
              <a:buChar char="•"/>
              <a:defRPr/>
            </a:pPr>
            <a:r>
              <a:rPr lang="en-GB" dirty="0">
                <a:latin typeface="Arial" panose="020B0604020202020204" pitchFamily="34" charset="0"/>
                <a:cs typeface="Arial" panose="020B0604020202020204" pitchFamily="34" charset="0"/>
              </a:rPr>
              <a:t>Evaluar los efectos de retroalimentación de las políticas del sistema energético en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el sistema en general</a:t>
            </a:r>
          </a:p>
          <a:p>
            <a:pPr marL="380365" indent="-380365" eaLnBrk="1" fontAlgn="auto" hangingPunct="1">
              <a:lnSpc>
                <a:spcPct val="110000"/>
              </a:lnSpc>
              <a:spcBef>
                <a:spcPts val="600"/>
              </a:spcBef>
              <a:buSzPts val="190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229870" indent="-380365" eaLnBrk="1" fontAlgn="auto" hangingPunct="1">
              <a:lnSpc>
                <a:spcPct val="110000"/>
              </a:lnSpc>
              <a:spcBef>
                <a:spcPts val="600"/>
              </a:spcBef>
              <a:buSzPts val="1900"/>
              <a:buFont typeface="Arial"/>
              <a:buChar char="•"/>
              <a:defRPr/>
            </a:pPr>
            <a:endParaRPr lang="en-GB" dirty="0">
              <a:latin typeface="Arial" panose="020B0604020202020204" pitchFamily="34" charset="0"/>
              <a:cs typeface="Arial" panose="020B0604020202020204" pitchFamily="34" charset="0"/>
            </a:endParaRPr>
          </a:p>
          <a:p>
            <a:pPr marL="473710" indent="-397510" eaLnBrk="1" fontAlgn="auto" hangingPunct="1">
              <a:lnSpc>
                <a:spcPct val="110000"/>
              </a:lnSpc>
              <a:spcBef>
                <a:spcPts val="600"/>
              </a:spcBef>
              <a:buClr>
                <a:srgbClr val="000000"/>
              </a:buClr>
              <a:buSzPts val="1900"/>
              <a:buFont typeface="Arial"/>
              <a:buChar char="•"/>
              <a:defRPr/>
            </a:pPr>
            <a:endParaRPr lang="en-GB" dirty="0">
              <a:latin typeface="Arial" panose="020B0604020202020204" pitchFamily="34" charset="0"/>
              <a:cs typeface="Arial" panose="020B0604020202020204" pitchFamily="34" charset="0"/>
            </a:endParaRPr>
          </a:p>
          <a:p>
            <a:pPr marL="380365" indent="-380365" eaLnBrk="1" fontAlgn="auto" hangingPunct="1">
              <a:lnSpc>
                <a:spcPct val="110000"/>
              </a:lnSpc>
              <a:spcBef>
                <a:spcPts val="600"/>
              </a:spcBef>
              <a:buClr>
                <a:srgbClr val="000000"/>
              </a:buClr>
              <a:buSzPts val="2800"/>
              <a:buFont typeface="Arial" panose="020B0604020202020204" pitchFamily="34" charset="0"/>
              <a:buChar char="•"/>
              <a:defRPr/>
            </a:pPr>
            <a:endParaRPr lang="en-GB" dirty="0">
              <a:latin typeface="Arial" panose="020B0604020202020204" pitchFamily="34" charset="0"/>
              <a:cs typeface="Arial" panose="020B0604020202020204" pitchFamily="34" charset="0"/>
            </a:endParaRPr>
          </a:p>
          <a:p>
            <a:pPr marL="194310" eaLnBrk="1" hangingPunct="1">
              <a:lnSpc>
                <a:spcPct val="110000"/>
              </a:lnSpc>
              <a:spcBef>
                <a:spcPts val="600"/>
              </a:spcBef>
              <a:defRPr/>
            </a:pPr>
            <a:endParaRPr lang="en-GB" dirty="0">
              <a:latin typeface="Arial" panose="020B0604020202020204" pitchFamily="34" charset="0"/>
              <a:cs typeface="Arial" panose="020B0604020202020204" pitchFamily="34" charset="0"/>
            </a:endParaRPr>
          </a:p>
        </p:txBody>
      </p:sp>
      <p:grpSp>
        <p:nvGrpSpPr>
          <p:cNvPr id="62468" name="Group 82954">
            <a:extLst>
              <a:ext uri="{FF2B5EF4-FFF2-40B4-BE49-F238E27FC236}">
                <a16:creationId xmlns:a16="http://schemas.microsoft.com/office/drawing/2014/main" id="{54A06EB8-0F90-41B1-8AC2-377048E71C87}"/>
              </a:ext>
            </a:extLst>
          </p:cNvPr>
          <p:cNvGrpSpPr>
            <a:grpSpLocks/>
          </p:cNvGrpSpPr>
          <p:nvPr/>
        </p:nvGrpSpPr>
        <p:grpSpPr bwMode="auto">
          <a:xfrm>
            <a:off x="1276350" y="4419863"/>
            <a:ext cx="6463775" cy="1753034"/>
            <a:chOff x="1262155" y="3938557"/>
            <a:chExt cx="8039004" cy="2179354"/>
          </a:xfrm>
        </p:grpSpPr>
        <p:grpSp>
          <p:nvGrpSpPr>
            <p:cNvPr id="62470" name="Group 82953">
              <a:extLst>
                <a:ext uri="{FF2B5EF4-FFF2-40B4-BE49-F238E27FC236}">
                  <a16:creationId xmlns:a16="http://schemas.microsoft.com/office/drawing/2014/main" id="{CC1D0F2E-8078-4C44-9C85-E6E8ED14C01F}"/>
                </a:ext>
              </a:extLst>
            </p:cNvPr>
            <p:cNvGrpSpPr>
              <a:grpSpLocks/>
            </p:cNvGrpSpPr>
            <p:nvPr/>
          </p:nvGrpSpPr>
          <p:grpSpPr bwMode="auto">
            <a:xfrm>
              <a:off x="1262155" y="3938557"/>
              <a:ext cx="8039004" cy="2179354"/>
              <a:chOff x="1047843" y="3809602"/>
              <a:chExt cx="8501046" cy="2304612"/>
            </a:xfrm>
          </p:grpSpPr>
          <p:sp>
            <p:nvSpPr>
              <p:cNvPr id="41" name="TextBox 40">
                <a:extLst>
                  <a:ext uri="{FF2B5EF4-FFF2-40B4-BE49-F238E27FC236}">
                    <a16:creationId xmlns:a16="http://schemas.microsoft.com/office/drawing/2014/main" id="{B629AD83-37C1-4973-9381-A15E9D63A0F6}"/>
                  </a:ext>
                </a:extLst>
              </p:cNvPr>
              <p:cNvSpPr txBox="1">
                <a:spLocks/>
              </p:cNvSpPr>
              <p:nvPr/>
            </p:nvSpPr>
            <p:spPr>
              <a:xfrm>
                <a:off x="1069122" y="4008153"/>
                <a:ext cx="2078270" cy="616927"/>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Necesidades de financiación</a:t>
                </a:r>
              </a:p>
            </p:txBody>
          </p:sp>
          <p:sp>
            <p:nvSpPr>
              <p:cNvPr id="52" name="TextBox 51">
                <a:extLst>
                  <a:ext uri="{FF2B5EF4-FFF2-40B4-BE49-F238E27FC236}">
                    <a16:creationId xmlns:a16="http://schemas.microsoft.com/office/drawing/2014/main" id="{51D53E65-EDC8-494F-8CCB-8ED9F953BADB}"/>
                  </a:ext>
                </a:extLst>
              </p:cNvPr>
              <p:cNvSpPr txBox="1">
                <a:spLocks/>
              </p:cNvSpPr>
              <p:nvPr/>
            </p:nvSpPr>
            <p:spPr>
              <a:xfrm>
                <a:off x="1054936" y="4749175"/>
                <a:ext cx="2078270" cy="615155"/>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Necesidades de mano de obra</a:t>
                </a:r>
              </a:p>
            </p:txBody>
          </p:sp>
          <p:sp>
            <p:nvSpPr>
              <p:cNvPr id="53" name="TextBox 52">
                <a:extLst>
                  <a:ext uri="{FF2B5EF4-FFF2-40B4-BE49-F238E27FC236}">
                    <a16:creationId xmlns:a16="http://schemas.microsoft.com/office/drawing/2014/main" id="{0FEA0E20-58C2-4B02-A03A-B63BE7E44C60}"/>
                  </a:ext>
                </a:extLst>
              </p:cNvPr>
              <p:cNvSpPr txBox="1">
                <a:spLocks/>
              </p:cNvSpPr>
              <p:nvPr/>
            </p:nvSpPr>
            <p:spPr>
              <a:xfrm>
                <a:off x="1069122" y="5499060"/>
                <a:ext cx="2078270" cy="615154"/>
              </a:xfrm>
              <a:prstGeom prst="rect">
                <a:avLst/>
              </a:prstGeom>
              <a:solidFill>
                <a:schemeClr val="bg1">
                  <a:lumMod val="65000"/>
                </a:schemeClr>
              </a:solidFill>
            </p:spPr>
            <p:txBody>
              <a:bodyPr anchor="ctr"/>
              <a:lstStyle/>
              <a:p>
                <a:pPr algn="ctr">
                  <a:defRPr/>
                </a:pPr>
                <a:r>
                  <a:rPr lang="en-GB" sz="1100">
                    <a:latin typeface="Open Sans" panose="020B0606030504020204" pitchFamily="34" charset="0"/>
                    <a:ea typeface="Open Sans" panose="020B0606030504020204" pitchFamily="34" charset="0"/>
                    <a:cs typeface="Open Sans" panose="020B0606030504020204" pitchFamily="34" charset="0"/>
                  </a:rPr>
                  <a:t>Aceptación pública</a:t>
                </a:r>
              </a:p>
            </p:txBody>
          </p:sp>
          <p:cxnSp>
            <p:nvCxnSpPr>
              <p:cNvPr id="43" name="Elbow Connector 42">
                <a:extLst>
                  <a:ext uri="{FF2B5EF4-FFF2-40B4-BE49-F238E27FC236}">
                    <a16:creationId xmlns:a16="http://schemas.microsoft.com/office/drawing/2014/main" id="{BB726B8F-0ACA-438C-AE59-89F60D84E9E5}"/>
                  </a:ext>
                </a:extLst>
              </p:cNvPr>
              <p:cNvCxnSpPr>
                <a:endCxn id="52" idx="1"/>
              </p:cNvCxnSpPr>
              <p:nvPr/>
            </p:nvCxnSpPr>
            <p:spPr>
              <a:xfrm rot="5400000">
                <a:off x="712790" y="4715490"/>
                <a:ext cx="682520" cy="12413"/>
              </a:xfrm>
              <a:prstGeom prst="bentConnector4">
                <a:avLst>
                  <a:gd name="adj1" fmla="val 2330"/>
                  <a:gd name="adj2" fmla="val 2237504"/>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1BCACA2-DF5A-45E7-9C20-7A71963E6107}"/>
                  </a:ext>
                </a:extLst>
              </p:cNvPr>
              <p:cNvSpPr txBox="1">
                <a:spLocks/>
              </p:cNvSpPr>
              <p:nvPr/>
            </p:nvSpPr>
            <p:spPr>
              <a:xfrm>
                <a:off x="4188301" y="4727901"/>
                <a:ext cx="2078270" cy="616927"/>
              </a:xfrm>
              <a:prstGeom prst="rect">
                <a:avLst/>
              </a:prstGeom>
              <a:solidFill>
                <a:schemeClr val="bg1">
                  <a:lumMod val="65000"/>
                </a:schemeClr>
              </a:solidFill>
            </p:spPr>
            <p:txBody>
              <a:bodyPr anchor="ctr"/>
              <a:lstStyle/>
              <a:p>
                <a:pPr algn="ctr">
                  <a:defRPr/>
                </a:pPr>
                <a:r>
                  <a:rPr lang="en-GB" sz="1100" dirty="0">
                    <a:latin typeface="Open Sans" panose="020B0606030504020204" pitchFamily="34" charset="0"/>
                    <a:ea typeface="Open Sans" panose="020B0606030504020204" pitchFamily="34" charset="0"/>
                    <a:cs typeface="Open Sans" panose="020B0606030504020204" pitchFamily="34" charset="0"/>
                  </a:rPr>
                  <a:t>Sistema </a:t>
                </a:r>
                <a:r>
                  <a:rPr lang="en-GB" sz="1100" dirty="0" err="1">
                    <a:latin typeface="Open Sans" panose="020B0606030504020204" pitchFamily="34" charset="0"/>
                    <a:ea typeface="Open Sans" panose="020B0606030504020204" pitchFamily="34" charset="0"/>
                    <a:cs typeface="Open Sans" panose="020B0606030504020204" pitchFamily="34" charset="0"/>
                  </a:rPr>
                  <a:t>energético</a:t>
                </a:r>
                <a:endParaRPr lang="en-GB"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9" name="AutoShape 12">
                <a:extLst>
                  <a:ext uri="{FF2B5EF4-FFF2-40B4-BE49-F238E27FC236}">
                    <a16:creationId xmlns:a16="http://schemas.microsoft.com/office/drawing/2014/main" id="{72E9A947-35B2-4A74-B11A-032F72A5D4EE}"/>
                  </a:ext>
                </a:extLst>
              </p:cNvPr>
              <p:cNvSpPr>
                <a:spLocks noChangeArrowheads="1"/>
              </p:cNvSpPr>
              <p:nvPr/>
            </p:nvSpPr>
            <p:spPr bwMode="auto">
              <a:xfrm>
                <a:off x="3200590" y="4864406"/>
                <a:ext cx="899047" cy="405966"/>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1200">
                  <a:latin typeface="Open Sans" panose="020B0606030504020204" pitchFamily="34" charset="0"/>
                  <a:cs typeface="Open Sans" panose="020B0606030504020204" pitchFamily="34" charset="0"/>
                </a:endParaRPr>
              </a:p>
            </p:txBody>
          </p:sp>
          <p:cxnSp>
            <p:nvCxnSpPr>
              <p:cNvPr id="50" name="Elbow Connector 49">
                <a:extLst>
                  <a:ext uri="{FF2B5EF4-FFF2-40B4-BE49-F238E27FC236}">
                    <a16:creationId xmlns:a16="http://schemas.microsoft.com/office/drawing/2014/main" id="{F7FB45E8-C8D2-465D-AF4C-53C16493A5F3}"/>
                  </a:ext>
                </a:extLst>
              </p:cNvPr>
              <p:cNvCxnSpPr>
                <a:cxnSpLocks/>
                <a:endCxn id="41" idx="3"/>
              </p:cNvCxnSpPr>
              <p:nvPr/>
            </p:nvCxnSpPr>
            <p:spPr>
              <a:xfrm rot="10800000">
                <a:off x="3147392" y="4316617"/>
                <a:ext cx="1267887" cy="432558"/>
              </a:xfrm>
              <a:prstGeom prst="bentConnector3">
                <a:avLst>
                  <a:gd name="adj1" fmla="val 417"/>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1CC248F-262E-41C3-9D55-18AD745AD460}"/>
                  </a:ext>
                </a:extLst>
              </p:cNvPr>
              <p:cNvSpPr txBox="1">
                <a:spLocks/>
              </p:cNvSpPr>
              <p:nvPr/>
            </p:nvSpPr>
            <p:spPr>
              <a:xfrm>
                <a:off x="7458207" y="4206704"/>
                <a:ext cx="2078270" cy="615155"/>
              </a:xfrm>
              <a:prstGeom prst="rect">
                <a:avLst/>
              </a:prstGeom>
              <a:solidFill>
                <a:schemeClr val="bg1">
                  <a:lumMod val="65000"/>
                </a:schemeClr>
              </a:solidFill>
            </p:spPr>
            <p:txBody>
              <a:bodyPr lIns="91440" tIns="45720" rIns="91440" bIns="45720" anchor="ctr"/>
              <a:lstStyle/>
              <a:p>
                <a:pPr algn="ctr">
                  <a:defRPr/>
                </a:pPr>
                <a:r>
                  <a:rPr lang="en-GB" sz="1100">
                    <a:latin typeface="Open Sans"/>
                  </a:rPr>
                  <a:t>Medio ambiente</a:t>
                </a:r>
                <a:endParaRPr lang="en-US"/>
              </a:p>
            </p:txBody>
          </p:sp>
          <p:sp>
            <p:nvSpPr>
              <p:cNvPr id="68" name="TextBox 67">
                <a:extLst>
                  <a:ext uri="{FF2B5EF4-FFF2-40B4-BE49-F238E27FC236}">
                    <a16:creationId xmlns:a16="http://schemas.microsoft.com/office/drawing/2014/main" id="{C829FFFF-2BC7-419B-9006-2D1A09FAC716}"/>
                  </a:ext>
                </a:extLst>
              </p:cNvPr>
              <p:cNvSpPr txBox="1">
                <a:spLocks/>
              </p:cNvSpPr>
              <p:nvPr/>
            </p:nvSpPr>
            <p:spPr>
              <a:xfrm>
                <a:off x="7458207" y="5160459"/>
                <a:ext cx="2078270" cy="615155"/>
              </a:xfrm>
              <a:prstGeom prst="rect">
                <a:avLst/>
              </a:prstGeom>
              <a:solidFill>
                <a:schemeClr val="bg1">
                  <a:lumMod val="65000"/>
                </a:schemeClr>
              </a:solidFill>
            </p:spPr>
            <p:txBody>
              <a:bodyPr lIns="91440" tIns="45720" rIns="91440" bIns="45720" anchor="ctr"/>
              <a:lstStyle/>
              <a:p>
                <a:pPr algn="ctr">
                  <a:defRPr/>
                </a:pPr>
                <a:r>
                  <a:rPr lang="en-GB" sz="1100">
                    <a:latin typeface="Open Sans"/>
                    <a:ea typeface="Open Sans" panose="020B0606030504020204" pitchFamily="34" charset="0"/>
                    <a:cs typeface="Open Sans" panose="020B0606030504020204" pitchFamily="34" charset="0"/>
                  </a:rPr>
                  <a:t>Salud pública</a:t>
                </a:r>
              </a:p>
            </p:txBody>
          </p:sp>
          <p:sp>
            <p:nvSpPr>
              <p:cNvPr id="74" name="AutoShape 12">
                <a:extLst>
                  <a:ext uri="{FF2B5EF4-FFF2-40B4-BE49-F238E27FC236}">
                    <a16:creationId xmlns:a16="http://schemas.microsoft.com/office/drawing/2014/main" id="{FEC7F316-DAB6-4F80-99E7-6890CB921D4A}"/>
                  </a:ext>
                </a:extLst>
              </p:cNvPr>
              <p:cNvSpPr>
                <a:spLocks noChangeArrowheads="1"/>
              </p:cNvSpPr>
              <p:nvPr/>
            </p:nvSpPr>
            <p:spPr bwMode="auto">
              <a:xfrm>
                <a:off x="6362327" y="4850224"/>
                <a:ext cx="900820" cy="405966"/>
              </a:xfrm>
              <a:prstGeom prst="rightArrow">
                <a:avLst>
                  <a:gd name="adj1" fmla="val 50000"/>
                  <a:gd name="adj2" fmla="val 81250"/>
                </a:avLst>
              </a:prstGeom>
              <a:solidFill>
                <a:schemeClr val="bg1">
                  <a:lumMod val="50000"/>
                </a:schemeClr>
              </a:solidFill>
              <a:ln w="9525">
                <a:no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1200">
                  <a:latin typeface="Open Sans" panose="020B0606030504020204" pitchFamily="34" charset="0"/>
                  <a:cs typeface="Open Sans" panose="020B0606030504020204" pitchFamily="34" charset="0"/>
                </a:endParaRPr>
              </a:p>
            </p:txBody>
          </p:sp>
          <p:cxnSp>
            <p:nvCxnSpPr>
              <p:cNvPr id="76" name="Elbow Connector 75">
                <a:extLst>
                  <a:ext uri="{FF2B5EF4-FFF2-40B4-BE49-F238E27FC236}">
                    <a16:creationId xmlns:a16="http://schemas.microsoft.com/office/drawing/2014/main" id="{573A55BE-DEA0-455B-9F15-134DCBD62CA7}"/>
                  </a:ext>
                </a:extLst>
              </p:cNvPr>
              <p:cNvCxnSpPr>
                <a:cxnSpLocks/>
                <a:stCxn id="68" idx="3"/>
                <a:endCxn id="63" idx="3"/>
              </p:cNvCxnSpPr>
              <p:nvPr/>
            </p:nvCxnSpPr>
            <p:spPr>
              <a:xfrm flipV="1">
                <a:off x="9536477" y="4515168"/>
                <a:ext cx="12412" cy="951983"/>
              </a:xfrm>
              <a:prstGeom prst="bentConnector3">
                <a:avLst>
                  <a:gd name="adj1" fmla="val 180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896D4357-B53A-4E4F-8B5A-039F8CF2E157}"/>
                  </a:ext>
                </a:extLst>
              </p:cNvPr>
              <p:cNvCxnSpPr>
                <a:cxnSpLocks/>
                <a:endCxn id="53" idx="3"/>
              </p:cNvCxnSpPr>
              <p:nvPr/>
            </p:nvCxnSpPr>
            <p:spPr>
              <a:xfrm rot="10800000" flipV="1">
                <a:off x="3147392" y="5344828"/>
                <a:ext cx="1267887" cy="460922"/>
              </a:xfrm>
              <a:prstGeom prst="bentConnector3">
                <a:avLst>
                  <a:gd name="adj1" fmla="val -710"/>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12D0AFF0-B7D6-48CA-9263-80E17C7E61A5}"/>
                  </a:ext>
                </a:extLst>
              </p:cNvPr>
              <p:cNvCxnSpPr>
                <a:cxnSpLocks/>
                <a:stCxn id="53" idx="2"/>
                <a:endCxn id="68" idx="2"/>
              </p:cNvCxnSpPr>
              <p:nvPr/>
            </p:nvCxnSpPr>
            <p:spPr>
              <a:xfrm rot="5400000" flipH="1" flipV="1">
                <a:off x="5133500" y="2750371"/>
                <a:ext cx="338600" cy="6389085"/>
              </a:xfrm>
              <a:prstGeom prst="bentConnector3">
                <a:avLst>
                  <a:gd name="adj1" fmla="val -67516"/>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Elbow Connector 55">
                <a:extLst>
                  <a:ext uri="{FF2B5EF4-FFF2-40B4-BE49-F238E27FC236}">
                    <a16:creationId xmlns:a16="http://schemas.microsoft.com/office/drawing/2014/main" id="{2A0DDD56-7E2F-4255-B35E-980BC67A9D50}"/>
                  </a:ext>
                </a:extLst>
              </p:cNvPr>
              <p:cNvCxnSpPr>
                <a:cxnSpLocks/>
              </p:cNvCxnSpPr>
              <p:nvPr/>
            </p:nvCxnSpPr>
            <p:spPr>
              <a:xfrm rot="10800000">
                <a:off x="5858719" y="5344828"/>
                <a:ext cx="1599488" cy="154232"/>
              </a:xfrm>
              <a:prstGeom prst="bentConnector3">
                <a:avLst>
                  <a:gd name="adj1" fmla="val 100002"/>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E7BA048A-DE32-46AE-98A1-8FF7DAF164F6}"/>
                  </a:ext>
                </a:extLst>
              </p:cNvPr>
              <p:cNvCxnSpPr>
                <a:cxnSpLocks/>
                <a:stCxn id="63" idx="1"/>
              </p:cNvCxnSpPr>
              <p:nvPr/>
            </p:nvCxnSpPr>
            <p:spPr>
              <a:xfrm rot="10800000" flipV="1">
                <a:off x="5858719" y="4515168"/>
                <a:ext cx="1599488" cy="207416"/>
              </a:xfrm>
              <a:prstGeom prst="bentConnector3">
                <a:avLst>
                  <a:gd name="adj1" fmla="val 100002"/>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487" name="TextBox 25">
                <a:extLst>
                  <a:ext uri="{FF2B5EF4-FFF2-40B4-BE49-F238E27FC236}">
                    <a16:creationId xmlns:a16="http://schemas.microsoft.com/office/drawing/2014/main" id="{2EAD837D-62D4-4B55-B6B8-D27C093E3FC7}"/>
                  </a:ext>
                </a:extLst>
              </p:cNvPr>
              <p:cNvSpPr txBox="1">
                <a:spLocks noChangeArrowheads="1"/>
              </p:cNvSpPr>
              <p:nvPr/>
            </p:nvSpPr>
            <p:spPr bwMode="auto">
              <a:xfrm>
                <a:off x="4629879" y="3809602"/>
                <a:ext cx="1183911" cy="5260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GB" altLang="en-US" sz="900"/>
                  <a:t>Intervención política</a:t>
                </a:r>
              </a:p>
            </p:txBody>
          </p:sp>
          <p:sp>
            <p:nvSpPr>
              <p:cNvPr id="62488" name="TextBox 25">
                <a:extLst>
                  <a:ext uri="{FF2B5EF4-FFF2-40B4-BE49-F238E27FC236}">
                    <a16:creationId xmlns:a16="http://schemas.microsoft.com/office/drawing/2014/main" id="{29E5B598-4CDC-469E-A909-EB18D67DED48}"/>
                  </a:ext>
                </a:extLst>
              </p:cNvPr>
              <p:cNvSpPr txBox="1">
                <a:spLocks noChangeArrowheads="1"/>
              </p:cNvSpPr>
              <p:nvPr/>
            </p:nvSpPr>
            <p:spPr bwMode="auto">
              <a:xfrm>
                <a:off x="3380697" y="4158608"/>
                <a:ext cx="777566" cy="3034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900" dirty="0"/>
                  <a:t>permite</a:t>
                </a:r>
              </a:p>
            </p:txBody>
          </p:sp>
          <p:cxnSp>
            <p:nvCxnSpPr>
              <p:cNvPr id="77" name="Elbow Connector 76">
                <a:extLst>
                  <a:ext uri="{FF2B5EF4-FFF2-40B4-BE49-F238E27FC236}">
                    <a16:creationId xmlns:a16="http://schemas.microsoft.com/office/drawing/2014/main" id="{5628D7DB-A404-4B9C-8FB9-CBD104AC6250}"/>
                  </a:ext>
                </a:extLst>
              </p:cNvPr>
              <p:cNvCxnSpPr>
                <a:cxnSpLocks/>
                <a:stCxn id="58" idx="0"/>
                <a:endCxn id="62487" idx="2"/>
              </p:cNvCxnSpPr>
              <p:nvPr/>
            </p:nvCxnSpPr>
            <p:spPr>
              <a:xfrm rot="16200000" flipV="1">
                <a:off x="5028488" y="4528951"/>
                <a:ext cx="392297" cy="5601"/>
              </a:xfrm>
              <a:prstGeom prst="bentConnector3">
                <a:avLst>
                  <a:gd name="adj1" fmla="val 50000"/>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2471" name="TextBox 25">
              <a:extLst>
                <a:ext uri="{FF2B5EF4-FFF2-40B4-BE49-F238E27FC236}">
                  <a16:creationId xmlns:a16="http://schemas.microsoft.com/office/drawing/2014/main" id="{CE34328C-6B3B-495F-9ED2-62F93BDA26E5}"/>
                </a:ext>
              </a:extLst>
            </p:cNvPr>
            <p:cNvSpPr txBox="1">
              <a:spLocks noChangeArrowheads="1"/>
            </p:cNvSpPr>
            <p:nvPr/>
          </p:nvSpPr>
          <p:spPr bwMode="auto">
            <a:xfrm>
              <a:off x="6339475" y="4456126"/>
              <a:ext cx="622420" cy="2869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r>
                <a:rPr lang="en-GB" altLang="en-US" sz="900"/>
                <a:t>sirve</a:t>
              </a:r>
            </a:p>
          </p:txBody>
        </p:sp>
      </p:grpSp>
      <p:sp>
        <p:nvSpPr>
          <p:cNvPr id="62469" name="Slide Number Placeholder 5">
            <a:extLst>
              <a:ext uri="{FF2B5EF4-FFF2-40B4-BE49-F238E27FC236}">
                <a16:creationId xmlns:a16="http://schemas.microsoft.com/office/drawing/2014/main" id="{795A634D-6D70-4B51-9EDC-28C723C29C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38E89C7F-7DA5-4902-852D-70A25FBD4769}" type="slidenum">
              <a:rPr lang="en-US" altLang="en-US" sz="1400" b="1">
                <a:solidFill>
                  <a:schemeClr val="bg1"/>
                </a:solidFill>
                <a:latin typeface="Open Sans ExtraBold"/>
                <a:ea typeface="Open Sans ExtraBold"/>
                <a:cs typeface="Open Sans ExtraBold"/>
              </a:rPr>
              <a:t>23</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E165C171-0597-4F99-A513-F5F6CFFCDC6D}"/>
              </a:ext>
            </a:extLst>
          </p:cNvPr>
          <p:cNvSpPr txBox="1">
            <a:spLocks noChangeArrowheads="1"/>
          </p:cNvSpPr>
          <p:nvPr/>
        </p:nvSpPr>
        <p:spPr bwMode="auto">
          <a:xfrm>
            <a:off x="568680" y="700244"/>
            <a:ext cx="9208735"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Arial" panose="020B0604020202020204" pitchFamily="34" charset="0"/>
                <a:ea typeface="Open Sans"/>
                <a:cs typeface="Arial" panose="020B0604020202020204" pitchFamily="34" charset="0"/>
              </a:rPr>
              <a:t>Conferencia </a:t>
            </a:r>
            <a:r>
              <a:rPr lang="en-GB" dirty="0">
                <a:latin typeface="Arial" panose="020B0604020202020204" pitchFamily="34" charset="0"/>
                <a:cs typeface="Arial" panose="020B0604020202020204" pitchFamily="34" charset="0"/>
              </a:rPr>
              <a:t>2.4 - "Estrategias de suministro de energía y análisis de impacto".</a:t>
            </a:r>
          </a:p>
        </p:txBody>
      </p:sp>
      <p:graphicFrame>
        <p:nvGraphicFramePr>
          <p:cNvPr id="28" name="Diagram 27">
            <a:extLst>
              <a:ext uri="{FF2B5EF4-FFF2-40B4-BE49-F238E27FC236}">
                <a16:creationId xmlns:a16="http://schemas.microsoft.com/office/drawing/2014/main" id="{912EE08F-B722-8A42-8216-F5B8B20AAA64}"/>
              </a:ext>
            </a:extLst>
          </p:cNvPr>
          <p:cNvGraphicFramePr/>
          <p:nvPr>
            <p:extLst>
              <p:ext uri="{D42A27DB-BD31-4B8C-83A1-F6EECF244321}">
                <p14:modId xmlns:p14="http://schemas.microsoft.com/office/powerpoint/2010/main" val="3774508364"/>
              </p:ext>
            </p:extLst>
          </p:nvPr>
        </p:nvGraphicFramePr>
        <p:xfrm>
          <a:off x="7773962" y="3265316"/>
          <a:ext cx="4857945" cy="28924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Oval 26">
            <a:extLst>
              <a:ext uri="{FF2B5EF4-FFF2-40B4-BE49-F238E27FC236}">
                <a16:creationId xmlns:a16="http://schemas.microsoft.com/office/drawing/2014/main" id="{861438FC-68BB-CE46-9436-4711A618E3F5}"/>
              </a:ext>
            </a:extLst>
          </p:cNvPr>
          <p:cNvSpPr/>
          <p:nvPr/>
        </p:nvSpPr>
        <p:spPr>
          <a:xfrm>
            <a:off x="10253616" y="1545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2_Slide23.mp3" descr="Track7_Lecture2_Slide23.mp3">
            <a:hlinkClick r:id="" action="ppaction://media"/>
            <a:extLst>
              <a:ext uri="{FF2B5EF4-FFF2-40B4-BE49-F238E27FC236}">
                <a16:creationId xmlns:a16="http://schemas.microsoft.com/office/drawing/2014/main" id="{CB719FEB-84E7-A54F-A0A1-FEBF669320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24981" y="22591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3876F8-1735-46D4-8F96-EFDD84927AD6}"/>
              </a:ext>
            </a:extLst>
          </p:cNvPr>
          <p:cNvSpPr>
            <a:spLocks noGrp="1"/>
          </p:cNvSpPr>
          <p:nvPr>
            <p:ph type="body" idx="13"/>
          </p:nvPr>
        </p:nvSpPr>
        <p:spPr>
          <a:xfrm>
            <a:off x="822864" y="1879640"/>
            <a:ext cx="6475441" cy="4262438"/>
          </a:xfrm>
        </p:spPr>
        <p:txBody>
          <a:bodyPr>
            <a:normAutofit fontScale="92500" lnSpcReduction="20000"/>
          </a:bodyPr>
          <a:lstStyle/>
          <a:p>
            <a:pPr marL="0" eaLnBrk="1" hangingPunct="1">
              <a:lnSpc>
                <a:spcPct val="100000"/>
              </a:lnSpc>
              <a:spcBef>
                <a:spcPts val="1000"/>
              </a:spcBef>
              <a:defRPr/>
            </a:pPr>
            <a:r>
              <a:rPr lang="en-GB" b="1" dirty="0">
                <a:solidFill>
                  <a:schemeClr val="accent5">
                    <a:lumMod val="60000"/>
                    <a:lumOff val="40000"/>
                  </a:schemeClr>
                </a:solidFill>
                <a:latin typeface="Arial" panose="020B0604020202020204" pitchFamily="34" charset="0"/>
                <a:ea typeface="+mn-lt"/>
                <a:cs typeface="Arial" panose="020B0604020202020204" pitchFamily="34" charset="0"/>
              </a:rPr>
              <a:t>El "análisis de impacto" puede examinar las repercusiones a todos los niveles:</a:t>
            </a:r>
          </a:p>
          <a:p>
            <a:pPr marL="342900" indent="-342900" eaLnBrk="1" hangingPunct="1">
              <a:lnSpc>
                <a:spcPct val="100000"/>
              </a:lnSpc>
              <a:spcBef>
                <a:spcPts val="1000"/>
              </a:spcBef>
              <a:buFont typeface="Arial" panose="020B0604020202020204" pitchFamily="34" charset="0"/>
              <a:buChar char="•"/>
              <a:defRPr/>
            </a:pPr>
            <a:r>
              <a:rPr lang="en-GB" b="1" dirty="0">
                <a:latin typeface="Arial" panose="020B0604020202020204" pitchFamily="34" charset="0"/>
                <a:ea typeface="+mn-lt"/>
                <a:cs typeface="Arial" panose="020B0604020202020204" pitchFamily="34" charset="0"/>
              </a:rPr>
              <a:t>Local; por </a:t>
            </a:r>
            <a:r>
              <a:rPr lang="en-GB" dirty="0">
                <a:latin typeface="Arial" panose="020B0604020202020204" pitchFamily="34" charset="0"/>
                <a:ea typeface="+mn-lt"/>
                <a:cs typeface="Arial" panose="020B0604020202020204" pitchFamily="34" charset="0"/>
              </a:rPr>
              <a:t>ejemplo, la creación de empleo local, la pérdida de hábitat de los ecosistemas locales, los beneficios de los daños a las comunidades locales, la contaminación local del aire y del agua</a:t>
            </a:r>
          </a:p>
          <a:p>
            <a:pPr marL="342900" indent="-342900" eaLnBrk="1" hangingPunct="1">
              <a:lnSpc>
                <a:spcPct val="100000"/>
              </a:lnSpc>
              <a:spcBef>
                <a:spcPts val="1000"/>
              </a:spcBef>
              <a:buFont typeface="Arial" panose="020B0604020202020204" pitchFamily="34" charset="0"/>
              <a:buChar char="•"/>
              <a:defRPr/>
            </a:pPr>
            <a:r>
              <a:rPr lang="en-GB" b="1" dirty="0">
                <a:latin typeface="Arial" panose="020B0604020202020204" pitchFamily="34" charset="0"/>
                <a:ea typeface="+mn-lt"/>
                <a:cs typeface="Arial" panose="020B0604020202020204" pitchFamily="34" charset="0"/>
              </a:rPr>
              <a:t>Nacional: por </a:t>
            </a:r>
            <a:r>
              <a:rPr lang="en-GB" dirty="0">
                <a:latin typeface="Arial" panose="020B0604020202020204" pitchFamily="34" charset="0"/>
                <a:ea typeface="+mn-lt"/>
                <a:cs typeface="Arial" panose="020B0604020202020204" pitchFamily="34" charset="0"/>
              </a:rPr>
              <a:t>ejemplo, la contribución a las contribuciones determinadas a nivel nacional (NDC) establecidas en el acuerdo de París para gestionar a nivel nacional un presupuesto de carbono; el impacto de los sistemas energéticos en las políticas nacionales de uso del suelo, salud y crecimiento económico.</a:t>
            </a:r>
          </a:p>
          <a:p>
            <a:pPr marL="342900" indent="-342900" eaLnBrk="1" hangingPunct="1">
              <a:lnSpc>
                <a:spcPct val="100000"/>
              </a:lnSpc>
              <a:spcBef>
                <a:spcPts val="1000"/>
              </a:spcBef>
              <a:buFont typeface="Arial" panose="020B0604020202020204" pitchFamily="34" charset="0"/>
              <a:buChar char="•"/>
              <a:defRPr/>
            </a:pPr>
            <a:r>
              <a:rPr lang="en-US" b="1" dirty="0">
                <a:latin typeface="Arial" panose="020B0604020202020204" pitchFamily="34" charset="0"/>
                <a:ea typeface="+mn-lt"/>
                <a:cs typeface="Arial" panose="020B0604020202020204" pitchFamily="34" charset="0"/>
                <a:sym typeface="Calibri"/>
              </a:rPr>
              <a:t>Global: </a:t>
            </a:r>
            <a:r>
              <a:rPr lang="en-US" dirty="0">
                <a:latin typeface="Arial" panose="020B0604020202020204" pitchFamily="34" charset="0"/>
                <a:ea typeface="+mn-lt"/>
                <a:cs typeface="Arial" panose="020B0604020202020204" pitchFamily="34" charset="0"/>
                <a:sym typeface="Calibri"/>
              </a:rPr>
              <a:t>cambio climático global: las emisiones en cualquier parte del globo repercuten en el clima de forma global</a:t>
            </a:r>
            <a:endParaRPr lang="en-US" dirty="0">
              <a:latin typeface="Arial" panose="020B0604020202020204" pitchFamily="34" charset="0"/>
              <a:ea typeface="+mn-lt"/>
              <a:cs typeface="Arial" panose="020B0604020202020204" pitchFamily="34" charset="0"/>
            </a:endParaRPr>
          </a:p>
          <a:p>
            <a:pPr marL="194310" eaLnBrk="1" hangingPunct="1">
              <a:defRPr/>
            </a:pPr>
            <a:endParaRPr lang="en-GB" dirty="0">
              <a:latin typeface="Arial" panose="020B0604020202020204" pitchFamily="34" charset="0"/>
              <a:cs typeface="Arial" panose="020B0604020202020204" pitchFamily="34" charset="0"/>
            </a:endParaRPr>
          </a:p>
        </p:txBody>
      </p:sp>
      <p:sp>
        <p:nvSpPr>
          <p:cNvPr id="63491" name="AutoShape 4">
            <a:extLst>
              <a:ext uri="{FF2B5EF4-FFF2-40B4-BE49-F238E27FC236}">
                <a16:creationId xmlns:a16="http://schemas.microsoft.com/office/drawing/2014/main" id="{5C533134-AC91-4FF4-ADC5-98802478FF51}"/>
              </a:ext>
            </a:extLst>
          </p:cNvPr>
          <p:cNvSpPr>
            <a:spLocks noChangeAspect="1" noChangeArrowheads="1" noTextEdit="1"/>
          </p:cNvSpPr>
          <p:nvPr/>
        </p:nvSpPr>
        <p:spPr bwMode="auto">
          <a:xfrm>
            <a:off x="406400" y="2844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3492" name="Slide Number Placeholder 5">
            <a:extLst>
              <a:ext uri="{FF2B5EF4-FFF2-40B4-BE49-F238E27FC236}">
                <a16:creationId xmlns:a16="http://schemas.microsoft.com/office/drawing/2014/main" id="{A8968054-2C92-4148-8AD5-A636E28CB83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2CA8B297-A9A4-4271-A3F9-BC52E76B9AE1}" type="slidenum">
              <a:rPr lang="en-US" altLang="en-US" sz="1400" b="1" dirty="0">
                <a:solidFill>
                  <a:schemeClr val="bg1"/>
                </a:solidFill>
                <a:latin typeface="Open Sans ExtraBold"/>
                <a:ea typeface="Open Sans ExtraBold"/>
                <a:cs typeface="Open Sans ExtraBold"/>
              </a:rPr>
              <a:t>24</a:t>
            </a:fld>
            <a:endParaRPr lang="en-US" altLang="en-US" sz="1400" b="1">
              <a:solidFill>
                <a:schemeClr val="bg1"/>
              </a:solidFill>
              <a:latin typeface="Open Sans ExtraBold"/>
              <a:ea typeface="Open Sans ExtraBold"/>
              <a:cs typeface="Open Sans ExtraBold"/>
            </a:endParaRPr>
          </a:p>
        </p:txBody>
      </p:sp>
      <p:sp>
        <p:nvSpPr>
          <p:cNvPr id="3" name="Google Shape;339;p22">
            <a:extLst>
              <a:ext uri="{FF2B5EF4-FFF2-40B4-BE49-F238E27FC236}">
                <a16:creationId xmlns:a16="http://schemas.microsoft.com/office/drawing/2014/main" id="{5E81C950-77E8-4898-9E08-BAE98C3749C6}"/>
              </a:ext>
            </a:extLst>
          </p:cNvPr>
          <p:cNvSpPr txBox="1">
            <a:spLocks noChangeArrowheads="1"/>
          </p:cNvSpPr>
          <p:nvPr/>
        </p:nvSpPr>
        <p:spPr bwMode="auto">
          <a:xfrm>
            <a:off x="509535" y="817805"/>
            <a:ext cx="8453063" cy="127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r>
              <a:rPr lang="en-GB" dirty="0">
                <a:latin typeface="Arial" panose="020B0604020202020204" pitchFamily="34" charset="0"/>
                <a:ea typeface="Open Sans"/>
                <a:cs typeface="Arial" panose="020B0604020202020204" pitchFamily="34" charset="0"/>
              </a:rPr>
              <a:t>Conferencia </a:t>
            </a:r>
            <a:r>
              <a:rPr lang="en-GB" dirty="0">
                <a:latin typeface="Arial" panose="020B0604020202020204" pitchFamily="34" charset="0"/>
                <a:cs typeface="Arial" panose="020B0604020202020204" pitchFamily="34" charset="0"/>
              </a:rPr>
              <a:t>2.4 - "Estrategias de suministro de energía y análisis de impacto".</a:t>
            </a:r>
          </a:p>
        </p:txBody>
      </p:sp>
      <p:graphicFrame>
        <p:nvGraphicFramePr>
          <p:cNvPr id="8" name="Diagram 7">
            <a:extLst>
              <a:ext uri="{FF2B5EF4-FFF2-40B4-BE49-F238E27FC236}">
                <a16:creationId xmlns:a16="http://schemas.microsoft.com/office/drawing/2014/main" id="{536FF067-C8FC-5E4E-8F9C-C6CA681A64B0}"/>
              </a:ext>
            </a:extLst>
          </p:cNvPr>
          <p:cNvGraphicFramePr/>
          <p:nvPr>
            <p:extLst>
              <p:ext uri="{D42A27DB-BD31-4B8C-83A1-F6EECF244321}">
                <p14:modId xmlns:p14="http://schemas.microsoft.com/office/powerpoint/2010/main" val="2181716746"/>
              </p:ext>
            </p:extLst>
          </p:nvPr>
        </p:nvGraphicFramePr>
        <p:xfrm>
          <a:off x="7714769" y="2423932"/>
          <a:ext cx="4685105" cy="2829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Oval 6">
            <a:extLst>
              <a:ext uri="{FF2B5EF4-FFF2-40B4-BE49-F238E27FC236}">
                <a16:creationId xmlns:a16="http://schemas.microsoft.com/office/drawing/2014/main" id="{1F9BB96B-586C-8341-B26F-CCC4DBA26AF3}"/>
              </a:ext>
            </a:extLst>
          </p:cNvPr>
          <p:cNvSpPr/>
          <p:nvPr/>
        </p:nvSpPr>
        <p:spPr>
          <a:xfrm>
            <a:off x="8761225" y="5017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24.mp3" descr="Track7_Lecture2_Slide24.mp3">
            <a:hlinkClick r:id="" action="ppaction://media"/>
            <a:extLst>
              <a:ext uri="{FF2B5EF4-FFF2-40B4-BE49-F238E27FC236}">
                <a16:creationId xmlns:a16="http://schemas.microsoft.com/office/drawing/2014/main" id="{7D28E4E8-8EB7-2F42-97E4-87FDDC075E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2590" y="575989"/>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6E46C654-277E-6344-A619-006E630E6D66}"/>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CD76F829-9ECB-4E38-8F1F-7B5BC357DC3D}"/>
              </a:ext>
            </a:extLst>
          </p:cNvPr>
          <p:cNvSpPr txBox="1"/>
          <p:nvPr/>
        </p:nvSpPr>
        <p:spPr>
          <a:xfrm>
            <a:off x="8639813" y="4692435"/>
            <a:ext cx="3406949"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 </a:t>
            </a:r>
            <a:r>
              <a:rPr lang="en-US" sz="800" dirty="0">
                <a:solidFill>
                  <a:schemeClr val="bg1"/>
                </a:solidFill>
                <a:latin typeface="Open Sans"/>
                <a:ea typeface="+mn-lt"/>
                <a:cs typeface="+mn-lt"/>
              </a:rPr>
              <a:t>I., Hasanovic S., </a:t>
            </a:r>
            <a:r>
              <a:rPr lang="en-US" sz="800" dirty="0" err="1">
                <a:solidFill>
                  <a:schemeClr val="bg1"/>
                </a:solidFill>
                <a:latin typeface="Open Sans"/>
                <a:ea typeface="+mn-lt"/>
                <a:cs typeface="+mn-lt"/>
              </a:rPr>
              <a:t>Gritsevskyi </a:t>
            </a:r>
            <a:r>
              <a:rPr lang="en-US" sz="800" dirty="0">
                <a:solidFill>
                  <a:schemeClr val="bg1"/>
                </a:solidFill>
                <a:latin typeface="Open Sans"/>
                <a:ea typeface="+mn-lt"/>
                <a:cs typeface="+mn-lt"/>
              </a:rPr>
              <a:t>A, </a:t>
            </a:r>
            <a:r>
              <a:rPr lang="en-US" sz="800" dirty="0" err="1">
                <a:solidFill>
                  <a:schemeClr val="bg1"/>
                </a:solidFill>
                <a:latin typeface="Open Sans"/>
                <a:ea typeface="+mn-lt"/>
                <a:cs typeface="+mn-lt"/>
              </a:rPr>
              <a:t>Stankeviciute </a:t>
            </a:r>
            <a:r>
              <a:rPr lang="en-US" sz="800" dirty="0">
                <a:solidFill>
                  <a:schemeClr val="bg1"/>
                </a:solidFill>
                <a:latin typeface="Open Sans"/>
                <a:ea typeface="+mn-lt"/>
                <a:cs typeface="+mn-lt"/>
              </a:rPr>
              <a:t>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 </a:t>
            </a:r>
            <a:r>
              <a:rPr lang="en-US" sz="800" dirty="0">
                <a:solidFill>
                  <a:schemeClr val="bg1"/>
                </a:solidFill>
                <a:latin typeface="Open Sans"/>
                <a:ea typeface="+mn-lt"/>
                <a:cs typeface="+mn-lt"/>
              </a:rPr>
              <a:t>S., 2021. Conferencia 2: </a:t>
            </a:r>
            <a:r>
              <a:rPr lang="en-ZA" sz="800" dirty="0">
                <a:solidFill>
                  <a:schemeClr val="bg1"/>
                </a:solidFill>
                <a:latin typeface="Open Sans"/>
                <a:ea typeface="+mn-lt"/>
                <a:cs typeface="+mn-lt"/>
              </a:rPr>
              <a:t>Visión general de la planificación energética y el análisis del sistema energético</a:t>
            </a:r>
            <a:r>
              <a:rPr lang="en-US" sz="800" dirty="0">
                <a:solidFill>
                  <a:schemeClr val="bg1"/>
                </a:solidFill>
                <a:latin typeface="Open Sans"/>
                <a:ea typeface="+mn-lt"/>
                <a:cs typeface="+mn-lt"/>
              </a:rPr>
              <a:t>, estudio del balance energético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MAED (proyecciones de demanda). Versión 1.0.  [presentación en línea]. Programa de Crecimiento Compatible con el Clima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 el Organismo Internacional de Energía Atómica.</a:t>
            </a:r>
            <a:endParaRPr lang="en-US" sz="800">
              <a:solidFill>
                <a:schemeClr val="bg1"/>
              </a:solidFill>
              <a:cs typeface="Calibri"/>
            </a:endParaRPr>
          </a:p>
        </p:txBody>
      </p:sp>
      <p:sp>
        <p:nvSpPr>
          <p:cNvPr id="6" name="TextBox 3">
            <a:extLst>
              <a:ext uri="{FF2B5EF4-FFF2-40B4-BE49-F238E27FC236}">
                <a16:creationId xmlns:a16="http://schemas.microsoft.com/office/drawing/2014/main" id="{645BFEBE-6E19-4760-92AB-94BC71F01F15}"/>
              </a:ext>
            </a:extLst>
          </p:cNvPr>
          <p:cNvSpPr txBox="1"/>
          <p:nvPr/>
        </p:nvSpPr>
        <p:spPr>
          <a:xfrm>
            <a:off x="9899301" y="5905083"/>
            <a:ext cx="202273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Cursos CCG (esto le llevará </a:t>
            </a:r>
            <a:br>
              <a:rPr lang="en-US" sz="800" dirty="0">
                <a:latin typeface="Open Sans"/>
                <a:ea typeface="+mn-lt"/>
                <a:cs typeface="+mn-lt"/>
              </a:rPr>
            </a:br>
            <a:r>
              <a:rPr lang="en-US" sz="800" dirty="0">
                <a:solidFill>
                  <a:schemeClr val="bg1"/>
                </a:solidFill>
                <a:latin typeface="Open Sans"/>
                <a:ea typeface="+mn-lt"/>
                <a:cs typeface="+mn-lt"/>
              </a:rPr>
              <a:t>a la página web http://www.ClimateCompatibleGrowth.com/teachingmaterials)</a:t>
            </a:r>
          </a:p>
        </p:txBody>
      </p:sp>
      <p:grpSp>
        <p:nvGrpSpPr>
          <p:cNvPr id="7" name="Group 6">
            <a:extLst>
              <a:ext uri="{FF2B5EF4-FFF2-40B4-BE49-F238E27FC236}">
                <a16:creationId xmlns:a16="http://schemas.microsoft.com/office/drawing/2014/main" id="{EBEE4234-20CD-E34A-82CA-63157916A5AF}"/>
              </a:ext>
            </a:extLst>
          </p:cNvPr>
          <p:cNvGrpSpPr/>
          <p:nvPr/>
        </p:nvGrpSpPr>
        <p:grpSpPr>
          <a:xfrm>
            <a:off x="3339465" y="4105009"/>
            <a:ext cx="1877504" cy="558800"/>
            <a:chOff x="929196" y="5461000"/>
            <a:chExt cx="1877504" cy="558800"/>
          </a:xfrm>
        </p:grpSpPr>
        <p:sp>
          <p:nvSpPr>
            <p:cNvPr id="9" name="Rounded Rectangle 8">
              <a:hlinkClick r:id="rId3"/>
              <a:extLst>
                <a:ext uri="{FF2B5EF4-FFF2-40B4-BE49-F238E27FC236}">
                  <a16:creationId xmlns:a16="http://schemas.microsoft.com/office/drawing/2014/main" id="{6AEC91A6-60B7-3342-8E9C-5A447DC43B8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F630212-347A-0C4D-BF6D-2329ECB75A8E}"/>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1" name="Rounded Rectangle 10">
              <a:hlinkClick r:id="rId4"/>
              <a:extLst>
                <a:ext uri="{FF2B5EF4-FFF2-40B4-BE49-F238E27FC236}">
                  <a16:creationId xmlns:a16="http://schemas.microsoft.com/office/drawing/2014/main" id="{45358B47-C7E6-FD48-9E69-2DB5C59BB990}"/>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4697344"/>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Google Shape;113;p16">
            <a:extLst>
              <a:ext uri="{FF2B5EF4-FFF2-40B4-BE49-F238E27FC236}">
                <a16:creationId xmlns:a16="http://schemas.microsoft.com/office/drawing/2014/main" id="{33897C99-2967-44F2-BD1A-E23B842E01A4}"/>
              </a:ext>
            </a:extLst>
          </p:cNvPr>
          <p:cNvSpPr>
            <a:spLocks noGrp="1" noChangeArrowheads="1"/>
          </p:cNvSpPr>
          <p:nvPr>
            <p:ph type="title"/>
          </p:nvPr>
        </p:nvSpPr>
        <p:spPr>
          <a:xfrm>
            <a:off x="437322" y="223576"/>
            <a:ext cx="9268532" cy="1343491"/>
          </a:xfrm>
        </p:spPr>
        <p:txBody>
          <a:bodyPr lIns="121900" tIns="121900" rIns="121900" bIns="121900"/>
          <a:lstStyle/>
          <a:p>
            <a:pPr eaLnBrk="1" hangingPunct="1"/>
            <a:r>
              <a:rPr lang="en-GB" altLang="en-US" dirty="0">
                <a:latin typeface="Arial" panose="020B0604020202020204" pitchFamily="34" charset="0"/>
                <a:ea typeface="Open Sans"/>
                <a:cs typeface="Arial" panose="020B0604020202020204" pitchFamily="34" charset="0"/>
              </a:rPr>
              <a:t>Clase 2.1 - ¿Qué es el </a:t>
            </a:r>
            <a:br>
              <a:rPr lang="en-GB" altLang="en-US" dirty="0">
                <a:latin typeface="Arial" panose="020B0604020202020204" pitchFamily="34" charset="0"/>
                <a:ea typeface="Open Sans"/>
                <a:cs typeface="Arial" panose="020B0604020202020204" pitchFamily="34" charset="0"/>
              </a:rPr>
            </a:br>
            <a:r>
              <a:rPr lang="en-GB" altLang="en-US" dirty="0">
                <a:latin typeface="Arial" panose="020B0604020202020204" pitchFamily="34" charset="0"/>
                <a:ea typeface="Open Sans"/>
                <a:cs typeface="Arial" panose="020B0604020202020204" pitchFamily="34" charset="0"/>
              </a:rPr>
              <a:t>análisis del sistema energético</a:t>
            </a:r>
          </a:p>
        </p:txBody>
      </p:sp>
      <p:sp>
        <p:nvSpPr>
          <p:cNvPr id="115" name="Google Shape;115;p16">
            <a:extLst>
              <a:ext uri="{FF2B5EF4-FFF2-40B4-BE49-F238E27FC236}">
                <a16:creationId xmlns:a16="http://schemas.microsoft.com/office/drawing/2014/main" id="{00BCECBB-3355-482D-B837-0284A2B8BD89}"/>
              </a:ext>
            </a:extLst>
          </p:cNvPr>
          <p:cNvSpPr txBox="1"/>
          <p:nvPr/>
        </p:nvSpPr>
        <p:spPr>
          <a:xfrm>
            <a:off x="437322" y="1567067"/>
            <a:ext cx="11338671" cy="4584700"/>
          </a:xfrm>
          <a:prstGeom prst="rect">
            <a:avLst/>
          </a:prstGeom>
          <a:noFill/>
          <a:ln>
            <a:noFill/>
          </a:ln>
        </p:spPr>
        <p:txBody>
          <a:bodyPr spcFirstLastPara="1" lIns="121900" tIns="60933" rIns="121900" bIns="60933" anchor="t"/>
          <a:lstStyle/>
          <a:p>
            <a:pPr eaLnBrk="1" fontAlgn="auto" hangingPunct="1">
              <a:spcBef>
                <a:spcPts val="1000"/>
              </a:spcBef>
              <a:spcAft>
                <a:spcPts val="0"/>
              </a:spcAft>
              <a:defRPr/>
            </a:pPr>
            <a:r>
              <a:rPr lang="en-GB" b="1" dirty="0">
                <a:solidFill>
                  <a:schemeClr val="accent5">
                    <a:lumMod val="60000"/>
                    <a:lumOff val="40000"/>
                  </a:schemeClr>
                </a:solidFill>
                <a:latin typeface="Arial" panose="020B0604020202020204" pitchFamily="34" charset="0"/>
                <a:ea typeface="+mn-lt"/>
                <a:cs typeface="Arial" panose="020B0604020202020204" pitchFamily="34" charset="0"/>
              </a:rPr>
              <a:t>Análisis de sistemas energéticos y planificación energética</a:t>
            </a:r>
            <a:endParaRPr lang="en-US" dirty="0">
              <a:solidFill>
                <a:schemeClr val="accent5">
                  <a:lumMod val="60000"/>
                  <a:lumOff val="40000"/>
                </a:schemeClr>
              </a:solidFill>
              <a:latin typeface="Arial" panose="020B0604020202020204" pitchFamily="34" charset="0"/>
              <a:cs typeface="Arial" panose="020B0604020202020204" pitchFamily="34" charset="0"/>
            </a:endParaRPr>
          </a:p>
          <a:p>
            <a:pPr>
              <a:spcBef>
                <a:spcPts val="1000"/>
              </a:spcBef>
              <a:spcAft>
                <a:spcPts val="0"/>
              </a:spcAft>
              <a:defRPr/>
            </a:pPr>
            <a:r>
              <a:rPr lang="en-GB" b="1" dirty="0">
                <a:latin typeface="Arial" panose="020B0604020202020204" pitchFamily="34" charset="0"/>
                <a:ea typeface="+mn-lt"/>
                <a:cs typeface="Arial" panose="020B0604020202020204" pitchFamily="34" charset="0"/>
              </a:rPr>
              <a:t>Análisis del sistema energético...</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Arial" panose="020B0604020202020204" pitchFamily="34" charset="0"/>
                <a:ea typeface="Open Sans" panose="020B0606030504020204" pitchFamily="34" charset="0"/>
                <a:cs typeface="Arial" panose="020B0604020202020204" pitchFamily="34" charset="0"/>
              </a:rPr>
              <a:t>El objetivo del análisis del sistema energético es desarrollar una metodología para medir el impacto de las tecnologías en el uso de la energía y los materiales</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Arial" panose="020B0604020202020204" pitchFamily="34" charset="0"/>
                <a:ea typeface="Open Sans" panose="020B0606030504020204" pitchFamily="34" charset="0"/>
                <a:cs typeface="Arial" panose="020B0604020202020204" pitchFamily="34" charset="0"/>
              </a:rPr>
              <a:t>Comprender las interacciones entre las diferentes tecnologías energéticas y los diferentes sectores energéticos como el calor, la electricidad y el transporte</a:t>
            </a:r>
          </a:p>
          <a:p>
            <a:pPr eaLnBrk="1" fontAlgn="auto" hangingPunct="1">
              <a:spcBef>
                <a:spcPts val="1000"/>
              </a:spcBef>
              <a:spcAft>
                <a:spcPts val="0"/>
              </a:spcAft>
              <a:defRPr/>
            </a:pPr>
            <a:r>
              <a:rPr lang="en-GB" b="1" dirty="0">
                <a:latin typeface="Arial" panose="020B0604020202020204" pitchFamily="34" charset="0"/>
                <a:ea typeface="+mn-lt"/>
                <a:cs typeface="Arial" panose="020B0604020202020204" pitchFamily="34" charset="0"/>
              </a:rPr>
              <a:t>...informa la planificación energética</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Arial" panose="020B0604020202020204" pitchFamily="34" charset="0"/>
                <a:ea typeface="Open Sans" panose="020B0606030504020204" pitchFamily="34" charset="0"/>
                <a:cs typeface="Arial" panose="020B0604020202020204" pitchFamily="34" charset="0"/>
              </a:rPr>
              <a:t>Desarrollar políticas a largo plazo que ayuden a orientar los futuros sistemas energéticos locales, nacionales, regionales o mundiales</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Arial" panose="020B0604020202020204" pitchFamily="34" charset="0"/>
                <a:ea typeface="Open Sans" panose="020B0606030504020204" pitchFamily="34" charset="0"/>
                <a:cs typeface="Arial" panose="020B0604020202020204" pitchFamily="34" charset="0"/>
              </a:rPr>
              <a:t>La planificación energética utiliza enfoques integrados para considerar tanto el suministro de energía para satisfacer la demanda como el papel de la eficiencia energética para reducir la demanda </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dirty="0">
                <a:latin typeface="Arial" panose="020B0604020202020204" pitchFamily="34" charset="0"/>
                <a:ea typeface="Open Sans" panose="020B0606030504020204" pitchFamily="34" charset="0"/>
                <a:cs typeface="Arial" panose="020B0604020202020204" pitchFamily="34" charset="0"/>
              </a:rPr>
              <a:t>Basándose en la comprensión del futuro consumo de energía, el crecimiento de la población y el desarrollo económico</a:t>
            </a:r>
            <a:endParaRPr lang="en-GB"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GB" dirty="0">
              <a:latin typeface="Arial" panose="020B0604020202020204" pitchFamily="34" charset="0"/>
              <a:cs typeface="Arial" panose="020B0604020202020204" pitchFamily="34" charset="0"/>
            </a:endParaRPr>
          </a:p>
        </p:txBody>
      </p:sp>
      <p:sp>
        <p:nvSpPr>
          <p:cNvPr id="2" name="Slide Number Placeholder 5">
            <a:extLst>
              <a:ext uri="{FF2B5EF4-FFF2-40B4-BE49-F238E27FC236}">
                <a16:creationId xmlns:a16="http://schemas.microsoft.com/office/drawing/2014/main" id="{DC0D386D-0BA6-4232-B5F9-E017146B6E5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Oval 4">
            <a:extLst>
              <a:ext uri="{FF2B5EF4-FFF2-40B4-BE49-F238E27FC236}">
                <a16:creationId xmlns:a16="http://schemas.microsoft.com/office/drawing/2014/main" id="{3A358D64-83C9-CB40-8263-33C240179DD6}"/>
              </a:ext>
            </a:extLst>
          </p:cNvPr>
          <p:cNvSpPr/>
          <p:nvPr/>
        </p:nvSpPr>
        <p:spPr>
          <a:xfrm>
            <a:off x="10472986" y="16714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2_Slide3.mp3" descr="Track7_Lecture2_Slide3.mp3">
            <a:hlinkClick r:id="" action="ppaction://media"/>
            <a:extLst>
              <a:ext uri="{FF2B5EF4-FFF2-40B4-BE49-F238E27FC236}">
                <a16:creationId xmlns:a16="http://schemas.microsoft.com/office/drawing/2014/main" id="{8C1FE971-523D-314B-8095-1661FAFA4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3071" y="238511"/>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BEED846D-A27C-4CE9-83AC-578F822929F2}"/>
              </a:ext>
            </a:extLst>
          </p:cNvPr>
          <p:cNvSpPr txBox="1"/>
          <p:nvPr/>
        </p:nvSpPr>
        <p:spPr>
          <a:xfrm>
            <a:off x="887413" y="1703854"/>
            <a:ext cx="10096500" cy="4427538"/>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Arial" panose="020B0604020202020204" pitchFamily="34" charset="0"/>
                <a:cs typeface="Arial" panose="020B0604020202020204" pitchFamily="34" charset="0"/>
              </a:rPr>
              <a:t>Por qué es importante la planificación energética</a:t>
            </a:r>
            <a:endParaRPr lang="en-GB" altLang="en-US" sz="2000" b="1" dirty="0">
              <a:solidFill>
                <a:srgbClr val="9DC3E6"/>
              </a:solidFill>
              <a:latin typeface="Arial" panose="020B0604020202020204" pitchFamily="34" charset="0"/>
              <a:cs typeface="Arial" panose="020B0604020202020204" pitchFamily="34" charset="0"/>
              <a:sym typeface="Calibri" panose="020F0502020204030204" pitchFamily="34" charset="0"/>
            </a:endParaRPr>
          </a:p>
          <a:p>
            <a:pPr eaLnBrk="1" hangingPunct="1">
              <a:lnSpc>
                <a:spcPct val="100000"/>
              </a:lnSpc>
              <a:buClr>
                <a:srgbClr val="333333"/>
              </a:buClr>
              <a:buSzPts val="1600"/>
            </a:pPr>
            <a:r>
              <a:rPr lang="en-GB" altLang="en-US" sz="2000" dirty="0">
                <a:latin typeface="Arial" panose="020B0604020202020204" pitchFamily="34" charset="0"/>
                <a:cs typeface="Arial" panose="020B0604020202020204" pitchFamily="34" charset="0"/>
                <a:sym typeface="Calibri" panose="020F0502020204030204" pitchFamily="34" charset="0"/>
              </a:rPr>
              <a:t> Existe el riesgo de que, si no se actúa con antelación, el sistema energético no pueda satisfacer las necesidades del futuro</a:t>
            </a:r>
            <a:endParaRPr lang="en-GB" altLang="en-US" sz="2000" dirty="0">
              <a:latin typeface="Arial" panose="020B0604020202020204" pitchFamily="34" charset="0"/>
              <a:cs typeface="Arial" panose="020B0604020202020204" pitchFamily="34" charset="0"/>
            </a:endParaRPr>
          </a:p>
          <a:p>
            <a:pPr eaLnBrk="1" hangingPunct="1">
              <a:lnSpc>
                <a:spcPct val="100000"/>
              </a:lnSpc>
              <a:buClr>
                <a:srgbClr val="333333"/>
              </a:buClr>
              <a:buSzPts val="1600"/>
            </a:pPr>
            <a:r>
              <a:rPr lang="en-GB" altLang="en-US" sz="2000" dirty="0">
                <a:latin typeface="Arial" panose="020B0604020202020204" pitchFamily="34" charset="0"/>
                <a:cs typeface="Arial" panose="020B0604020202020204" pitchFamily="34" charset="0"/>
              </a:rPr>
              <a:t> Si no se planifica, se corre el riesgo de que lo que se empiece a construir hoy resulte ser la opción equivocada en el futuro</a:t>
            </a:r>
          </a:p>
          <a:p>
            <a:pPr eaLnBrk="1" hangingPunct="1">
              <a:lnSpc>
                <a:spcPct val="100000"/>
              </a:lnSpc>
              <a:buClr>
                <a:srgbClr val="333333"/>
              </a:buClr>
              <a:buSzPts val="1600"/>
            </a:pPr>
            <a:r>
              <a:rPr lang="en-GB" altLang="en-US" sz="2000" dirty="0">
                <a:latin typeface="Arial" panose="020B0604020202020204" pitchFamily="34" charset="0"/>
                <a:cs typeface="Arial" panose="020B0604020202020204" pitchFamily="34" charset="0"/>
              </a:rPr>
              <a:t> Los contextos y las necesidades evolucionan; por ejemplo, en el contexto del cambio climático, la planificación energética es crucial para alinearse con los objetivos de 1,5°C</a:t>
            </a:r>
          </a:p>
          <a:p>
            <a:pPr eaLnBrk="1" hangingPunct="1">
              <a:lnSpc>
                <a:spcPct val="100000"/>
              </a:lnSpc>
              <a:buClr>
                <a:srgbClr val="333333"/>
              </a:buClr>
              <a:buSzPts val="1600"/>
            </a:pPr>
            <a:r>
              <a:rPr lang="en-GB" altLang="en-US" sz="2000" dirty="0">
                <a:latin typeface="Arial" panose="020B0604020202020204" pitchFamily="34" charset="0"/>
                <a:cs typeface="Arial" panose="020B0604020202020204" pitchFamily="34" charset="0"/>
              </a:rPr>
              <a:t> Las oportunidades evolucionan; cada vez se hace más hincapié en la respuesta del lado de la demanda y en la planificación de los recursos integrados, que contempla tanto la oferta como la demanda. </a:t>
            </a:r>
          </a:p>
        </p:txBody>
      </p:sp>
      <p:sp>
        <p:nvSpPr>
          <p:cNvPr id="23555" name="Slide Number Placeholder 5">
            <a:extLst>
              <a:ext uri="{FF2B5EF4-FFF2-40B4-BE49-F238E27FC236}">
                <a16:creationId xmlns:a16="http://schemas.microsoft.com/office/drawing/2014/main" id="{8DB30429-043E-4990-B836-4DFAA12470DB}"/>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588C7470-C0CF-4BB3-B433-A41A94B359AD}" type="slidenum">
              <a:rPr lang="en-US" altLang="en-US" sz="1400" b="1">
                <a:solidFill>
                  <a:schemeClr val="bg1"/>
                </a:solidFill>
                <a:latin typeface="Open Sans ExtraBold"/>
                <a:ea typeface="Open Sans ExtraBold"/>
                <a:cs typeface="Open Sans ExtraBold"/>
              </a:rPr>
              <a:t>4</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5AA5E5DB-971B-4DA1-8A0C-1E7B180A61F5}"/>
              </a:ext>
            </a:extLst>
          </p:cNvPr>
          <p:cNvSpPr txBox="1">
            <a:spLocks noChangeArrowheads="1"/>
          </p:cNvSpPr>
          <p:nvPr/>
        </p:nvSpPr>
        <p:spPr bwMode="auto">
          <a:xfrm>
            <a:off x="856129" y="405187"/>
            <a:ext cx="8672184" cy="130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ea typeface="Open Sans"/>
                <a:cs typeface="Arial" panose="020B0604020202020204" pitchFamily="34" charset="0"/>
              </a:rPr>
              <a:t>Clase</a:t>
            </a:r>
            <a:r>
              <a:rPr lang="en-GB" altLang="en-US" dirty="0">
                <a:latin typeface="Arial" panose="020B0604020202020204" pitchFamily="34" charset="0"/>
                <a:ea typeface="Open Sans"/>
                <a:cs typeface="Arial" panose="020B0604020202020204" pitchFamily="34" charset="0"/>
              </a:rPr>
              <a:t> 2.1 - ¿</a:t>
            </a:r>
            <a:r>
              <a:rPr lang="en-GB" altLang="en-US" dirty="0" err="1">
                <a:latin typeface="Arial" panose="020B0604020202020204" pitchFamily="34" charset="0"/>
                <a:ea typeface="Open Sans"/>
                <a:cs typeface="Arial" panose="020B0604020202020204" pitchFamily="34" charset="0"/>
              </a:rPr>
              <a:t>Qué</a:t>
            </a:r>
            <a:r>
              <a:rPr lang="en-GB" altLang="en-US" dirty="0">
                <a:latin typeface="Arial" panose="020B0604020202020204" pitchFamily="34" charset="0"/>
                <a:ea typeface="Open Sans"/>
                <a:cs typeface="Arial" panose="020B0604020202020204" pitchFamily="34" charset="0"/>
              </a:rPr>
              <a:t> es </a:t>
            </a:r>
            <a:r>
              <a:rPr lang="en-GB" altLang="en-US" dirty="0" err="1">
                <a:latin typeface="Arial" panose="020B0604020202020204" pitchFamily="34" charset="0"/>
                <a:ea typeface="Open Sans"/>
                <a:cs typeface="Arial" panose="020B0604020202020204" pitchFamily="34" charset="0"/>
              </a:rPr>
              <a:t>el</a:t>
            </a:r>
            <a:r>
              <a:rPr lang="en-GB" altLang="en-US" dirty="0">
                <a:latin typeface="Arial" panose="020B0604020202020204" pitchFamily="34" charset="0"/>
                <a:ea typeface="Open Sans"/>
                <a:cs typeface="Arial" panose="020B0604020202020204" pitchFamily="34" charset="0"/>
              </a:rPr>
              <a:t> </a:t>
            </a:r>
            <a:br>
              <a:rPr lang="en-GB" altLang="en-US" dirty="0">
                <a:latin typeface="Arial" panose="020B0604020202020204" pitchFamily="34" charset="0"/>
                <a:ea typeface="Open Sans"/>
                <a:cs typeface="Arial" panose="020B0604020202020204" pitchFamily="34" charset="0"/>
              </a:rPr>
            </a:br>
            <a:r>
              <a:rPr lang="en-GB" altLang="en-US" dirty="0" err="1">
                <a:latin typeface="Arial" panose="020B0604020202020204" pitchFamily="34" charset="0"/>
                <a:ea typeface="Open Sans"/>
                <a:cs typeface="Arial" panose="020B0604020202020204" pitchFamily="34" charset="0"/>
              </a:rPr>
              <a:t>análisis</a:t>
            </a:r>
            <a:r>
              <a:rPr lang="en-GB" altLang="en-US" dirty="0">
                <a:latin typeface="Arial" panose="020B0604020202020204" pitchFamily="34" charset="0"/>
                <a:ea typeface="Open Sans"/>
                <a:cs typeface="Arial" panose="020B0604020202020204" pitchFamily="34" charset="0"/>
              </a:rPr>
              <a:t> del </a:t>
            </a:r>
            <a:r>
              <a:rPr lang="en-GB" altLang="en-US" dirty="0" err="1">
                <a:latin typeface="Arial" panose="020B0604020202020204" pitchFamily="34" charset="0"/>
                <a:ea typeface="Open Sans"/>
                <a:cs typeface="Arial" panose="020B0604020202020204" pitchFamily="34" charset="0"/>
              </a:rPr>
              <a:t>sistema</a:t>
            </a:r>
            <a:r>
              <a:rPr lang="en-GB" altLang="en-US" dirty="0">
                <a:latin typeface="Arial" panose="020B0604020202020204" pitchFamily="34" charset="0"/>
                <a:ea typeface="Open Sans"/>
                <a:cs typeface="Arial" panose="020B0604020202020204" pitchFamily="34" charset="0"/>
              </a:rPr>
              <a:t> </a:t>
            </a:r>
            <a:r>
              <a:rPr lang="en-GB" altLang="en-US" dirty="0" err="1">
                <a:latin typeface="Arial" panose="020B0604020202020204" pitchFamily="34" charset="0"/>
                <a:ea typeface="Open Sans"/>
                <a:cs typeface="Arial" panose="020B0604020202020204" pitchFamily="34" charset="0"/>
              </a:rPr>
              <a:t>energético</a:t>
            </a:r>
            <a:endParaRPr lang="en-GB" altLang="en-US" dirty="0">
              <a:latin typeface="Arial" panose="020B0604020202020204" pitchFamily="34" charset="0"/>
              <a:ea typeface="Open Sans"/>
              <a:cs typeface="Arial" panose="020B0604020202020204" pitchFamily="34" charset="0"/>
            </a:endParaRPr>
          </a:p>
        </p:txBody>
      </p:sp>
      <p:sp>
        <p:nvSpPr>
          <p:cNvPr id="5" name="Oval 4">
            <a:extLst>
              <a:ext uri="{FF2B5EF4-FFF2-40B4-BE49-F238E27FC236}">
                <a16:creationId xmlns:a16="http://schemas.microsoft.com/office/drawing/2014/main" id="{3A18A1EB-C973-1942-8448-B4B0FDD35885}"/>
              </a:ext>
            </a:extLst>
          </p:cNvPr>
          <p:cNvSpPr/>
          <p:nvPr/>
        </p:nvSpPr>
        <p:spPr>
          <a:xfrm>
            <a:off x="10324737" y="28277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4.mp3" descr="Track7_Lecture2_Slide4.mp3">
            <a:hlinkClick r:id="" action="ppaction://media"/>
            <a:extLst>
              <a:ext uri="{FF2B5EF4-FFF2-40B4-BE49-F238E27FC236}">
                <a16:creationId xmlns:a16="http://schemas.microsoft.com/office/drawing/2014/main" id="{0FC1E7A8-AECA-0F49-A448-600C02C20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6102" y="337554"/>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5875DE2B-1A42-48F6-873D-AC31210D5B67}"/>
              </a:ext>
            </a:extLst>
          </p:cNvPr>
          <p:cNvSpPr txBox="1"/>
          <p:nvPr/>
        </p:nvSpPr>
        <p:spPr>
          <a:xfrm>
            <a:off x="887413" y="1685925"/>
            <a:ext cx="10588970" cy="4799013"/>
          </a:xfrm>
          <a:prstGeom prst="rect">
            <a:avLst/>
          </a:prstGeom>
          <a:noFill/>
          <a:ln>
            <a:noFill/>
          </a:ln>
        </p:spPr>
        <p:txBody>
          <a:bodyPr lIns="121900" tIns="60933" rIns="121900" bIns="60933" anchor="t"/>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Aft>
                <a:spcPts val="1200"/>
              </a:spcAft>
              <a:buFontTx/>
              <a:buNone/>
            </a:pPr>
            <a:r>
              <a:rPr lang="en-GB" altLang="en-US" sz="2000" b="1" dirty="0">
                <a:solidFill>
                  <a:srgbClr val="9DC3E6"/>
                </a:solidFill>
                <a:latin typeface="Arial" panose="020B0604020202020204" pitchFamily="34" charset="0"/>
                <a:cs typeface="Arial" panose="020B0604020202020204" pitchFamily="34" charset="0"/>
              </a:rPr>
              <a:t>El reto principal de la planificación energética: alcanzar los objetivos climáticos</a:t>
            </a:r>
          </a:p>
          <a:p>
            <a:pPr eaLnBrk="1" fontAlgn="ctr" hangingPunct="1">
              <a:lnSpc>
                <a:spcPct val="100000"/>
              </a:lnSpc>
              <a:buClr>
                <a:srgbClr val="333333"/>
              </a:buClr>
              <a:buSzPts val="1600"/>
            </a:pPr>
            <a:r>
              <a:rPr lang="en-US" altLang="en-US" sz="2000" dirty="0">
                <a:latin typeface="Arial" panose="020B0604020202020204" pitchFamily="34" charset="0"/>
                <a:cs typeface="Arial" panose="020B0604020202020204" pitchFamily="34" charset="0"/>
              </a:rPr>
              <a:t> La energía barata fue un motor clave del crecimiento económico en la era industrial. </a:t>
            </a:r>
          </a:p>
          <a:p>
            <a:pPr eaLnBrk="1" fontAlgn="ctr" hangingPunct="1">
              <a:lnSpc>
                <a:spcPct val="100000"/>
              </a:lnSpc>
              <a:buClr>
                <a:srgbClr val="333333"/>
              </a:buClr>
              <a:buSzPts val="1600"/>
            </a:pPr>
            <a:r>
              <a:rPr lang="en-US" altLang="en-US" sz="2000" dirty="0">
                <a:latin typeface="Arial" panose="020B0604020202020204" pitchFamily="34" charset="0"/>
                <a:cs typeface="Arial" panose="020B0604020202020204" pitchFamily="34" charset="0"/>
              </a:rPr>
              <a:t> Los combustibles fósiles conllevan ahora amenazas existenciales: problemas medioambientales y climáticos, aumento del coste de adquisición </a:t>
            </a:r>
            <a:r>
              <a:rPr lang="en-GB" altLang="en-US" sz="2000" dirty="0">
                <a:latin typeface="Arial" panose="020B0604020202020204" pitchFamily="34" charset="0"/>
                <a:cs typeface="Arial" panose="020B0604020202020204" pitchFamily="34" charset="0"/>
              </a:rPr>
              <a:t>y </a:t>
            </a:r>
            <a:r>
              <a:rPr lang="en-US" altLang="en-US" sz="2000" dirty="0">
                <a:latin typeface="Arial" panose="020B0604020202020204" pitchFamily="34" charset="0"/>
                <a:cs typeface="Arial" panose="020B0604020202020204" pitchFamily="34" charset="0"/>
              </a:rPr>
              <a:t>dependencia de otros países.</a:t>
            </a:r>
            <a:endParaRPr lang="en-GB" altLang="en-US" sz="2000" dirty="0">
              <a:latin typeface="Arial" panose="020B0604020202020204" pitchFamily="34" charset="0"/>
              <a:cs typeface="Arial" panose="020B0604020202020204" pitchFamily="34" charset="0"/>
            </a:endParaRPr>
          </a:p>
          <a:p>
            <a:pPr eaLnBrk="1" fontAlgn="ctr" hangingPunct="1">
              <a:lnSpc>
                <a:spcPct val="100000"/>
              </a:lnSpc>
              <a:buClr>
                <a:srgbClr val="333333"/>
              </a:buClr>
              <a:buSzPts val="1600"/>
            </a:pPr>
            <a:r>
              <a:rPr lang="en-US" altLang="en-US" sz="2000" dirty="0">
                <a:latin typeface="Arial" panose="020B0604020202020204" pitchFamily="34" charset="0"/>
                <a:cs typeface="Arial" panose="020B0604020202020204" pitchFamily="34" charset="0"/>
              </a:rPr>
              <a:t> La </a:t>
            </a:r>
            <a:r>
              <a:rPr lang="en-US" altLang="en-US" sz="2000" b="1" dirty="0">
                <a:latin typeface="Arial" panose="020B0604020202020204" pitchFamily="34" charset="0"/>
                <a:cs typeface="Arial" panose="020B0604020202020204" pitchFamily="34" charset="0"/>
              </a:rPr>
              <a:t> electrificación </a:t>
            </a:r>
            <a:r>
              <a:rPr lang="en-US" altLang="en-US" sz="2000" dirty="0">
                <a:latin typeface="Arial" panose="020B0604020202020204" pitchFamily="34" charset="0"/>
                <a:cs typeface="Arial" panose="020B0604020202020204" pitchFamily="34" charset="0"/>
              </a:rPr>
              <a:t>del suministro de energía primaria y la </a:t>
            </a:r>
            <a:r>
              <a:rPr lang="en-US" altLang="en-US" sz="2000" b="1" dirty="0">
                <a:latin typeface="Arial" panose="020B0604020202020204" pitchFamily="34" charset="0"/>
                <a:cs typeface="Arial" panose="020B0604020202020204" pitchFamily="34" charset="0"/>
              </a:rPr>
              <a:t>descarbonización </a:t>
            </a:r>
            <a:r>
              <a:rPr lang="en-US" altLang="en-US" sz="2000" dirty="0">
                <a:latin typeface="Arial" panose="020B0604020202020204" pitchFamily="34" charset="0"/>
                <a:cs typeface="Arial" panose="020B0604020202020204" pitchFamily="34" charset="0"/>
              </a:rPr>
              <a:t>del sector eléctrico son necesarias para limitar el calentamiento global antropogénico a 1,5 °C por encima de los niveles preindustriales. Esto requerirá que la gran mayoría de la energía sea suministrada por recursos renovables en 2050. </a:t>
            </a:r>
          </a:p>
          <a:p>
            <a:pPr>
              <a:lnSpc>
                <a:spcPct val="100000"/>
              </a:lnSpc>
              <a:buClr>
                <a:srgbClr val="333333"/>
              </a:buClr>
              <a:buSzPts val="1600"/>
            </a:pPr>
            <a:r>
              <a:rPr lang="en-US" altLang="en-US" sz="2000" dirty="0">
                <a:latin typeface="Arial" panose="020B0604020202020204" pitchFamily="34" charset="0"/>
                <a:cs typeface="Arial" panose="020B0604020202020204" pitchFamily="34" charset="0"/>
              </a:rPr>
              <a:t> Alcanzar estos objetivos requiere la coordinación de esfuerzos colectivos a todos los niveles; un menor control sobre el suministro, </a:t>
            </a:r>
            <a:r>
              <a:rPr lang="en-GB" altLang="en-US" sz="2000" dirty="0">
                <a:latin typeface="Arial" panose="020B0604020202020204" pitchFamily="34" charset="0"/>
                <a:cs typeface="Arial" panose="020B0604020202020204" pitchFamily="34" charset="0"/>
              </a:rPr>
              <a:t>ya que </a:t>
            </a:r>
            <a:r>
              <a:rPr lang="en-US" altLang="en-US" sz="2000" dirty="0">
                <a:latin typeface="Arial" panose="020B0604020202020204" pitchFamily="34" charset="0"/>
                <a:cs typeface="Arial" panose="020B0604020202020204" pitchFamily="34" charset="0"/>
              </a:rPr>
              <a:t>el sol y el viento son </a:t>
            </a:r>
            <a:r>
              <a:rPr lang="en-US" altLang="en-US" sz="2000" b="1" dirty="0">
                <a:latin typeface="Arial" panose="020B0604020202020204" pitchFamily="34" charset="0"/>
                <a:cs typeface="Arial" panose="020B0604020202020204" pitchFamily="34" charset="0"/>
              </a:rPr>
              <a:t>fuentes de energía no despachables.</a:t>
            </a:r>
            <a:endParaRPr lang="en-US" dirty="0">
              <a:latin typeface="Arial" panose="020B0604020202020204" pitchFamily="34" charset="0"/>
              <a:cs typeface="Arial" panose="020B0604020202020204" pitchFamily="34" charset="0"/>
            </a:endParaRPr>
          </a:p>
          <a:p>
            <a:pPr eaLnBrk="1" fontAlgn="ctr" hangingPunct="1">
              <a:lnSpc>
                <a:spcPct val="100000"/>
              </a:lnSpc>
            </a:pPr>
            <a:endParaRPr lang="en-GB" altLang="en-US" sz="2100" dirty="0">
              <a:latin typeface="Arial" panose="020B0604020202020204" pitchFamily="34" charset="0"/>
              <a:cs typeface="Arial" panose="020B0604020202020204" pitchFamily="34" charset="0"/>
            </a:endParaRPr>
          </a:p>
          <a:p>
            <a:pPr eaLnBrk="1" hangingPunct="1">
              <a:lnSpc>
                <a:spcPct val="100000"/>
              </a:lnSpc>
            </a:pPr>
            <a:endParaRPr lang="en-GB" altLang="en-US" sz="2100" dirty="0">
              <a:latin typeface="Arial" panose="020B0604020202020204" pitchFamily="34" charset="0"/>
              <a:cs typeface="Arial" panose="020B0604020202020204" pitchFamily="34" charset="0"/>
            </a:endParaRPr>
          </a:p>
        </p:txBody>
      </p:sp>
      <p:sp>
        <p:nvSpPr>
          <p:cNvPr id="25603" name="Rectangle 3">
            <a:extLst>
              <a:ext uri="{FF2B5EF4-FFF2-40B4-BE49-F238E27FC236}">
                <a16:creationId xmlns:a16="http://schemas.microsoft.com/office/drawing/2014/main" id="{93408BA7-7267-4F92-96CD-F7B6DB936B40}"/>
              </a:ext>
            </a:extLst>
          </p:cNvPr>
          <p:cNvSpPr>
            <a:spLocks noChangeArrowheads="1"/>
          </p:cNvSpPr>
          <p:nvPr/>
        </p:nvSpPr>
        <p:spPr bwMode="auto">
          <a:xfrm>
            <a:off x="0" y="120650"/>
            <a:ext cx="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marL="742950" indent="-28575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marL="1143000"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marL="16002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marL="2057400"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hangingPunct="1">
              <a:lnSpc>
                <a:spcPct val="100000"/>
              </a:lnSpc>
              <a:spcBef>
                <a:spcPct val="0"/>
              </a:spcBef>
              <a:buFontTx/>
              <a:buNone/>
            </a:pPr>
            <a:endParaRPr lang="en-GB" altLang="en-US" sz="2400"/>
          </a:p>
        </p:txBody>
      </p:sp>
      <p:sp>
        <p:nvSpPr>
          <p:cNvPr id="25604" name="Slide Number Placeholder 5">
            <a:extLst>
              <a:ext uri="{FF2B5EF4-FFF2-40B4-BE49-F238E27FC236}">
                <a16:creationId xmlns:a16="http://schemas.microsoft.com/office/drawing/2014/main" id="{A4C0373D-7466-4920-A1F9-39506389BF5A}"/>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1B999670-5DFD-4243-928F-818FE3D9E194}" type="slidenum">
              <a:rPr lang="en-US" altLang="en-US" sz="1400" b="1">
                <a:solidFill>
                  <a:schemeClr val="bg1"/>
                </a:solidFill>
                <a:latin typeface="Open Sans ExtraBold"/>
                <a:ea typeface="Open Sans ExtraBold"/>
                <a:cs typeface="Open Sans ExtraBold"/>
              </a:rPr>
              <a:t>5</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F6E5C390-0FC0-4BB1-8239-00EBC8F08E52}"/>
              </a:ext>
            </a:extLst>
          </p:cNvPr>
          <p:cNvSpPr txBox="1">
            <a:spLocks noChangeArrowheads="1"/>
          </p:cNvSpPr>
          <p:nvPr/>
        </p:nvSpPr>
        <p:spPr bwMode="auto">
          <a:xfrm>
            <a:off x="830855" y="422363"/>
            <a:ext cx="9043245" cy="1307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ea typeface="Open Sans"/>
                <a:cs typeface="Arial" panose="020B0604020202020204" pitchFamily="34" charset="0"/>
              </a:rPr>
              <a:t>Clase</a:t>
            </a:r>
            <a:r>
              <a:rPr lang="en-GB" altLang="en-US" dirty="0">
                <a:latin typeface="Arial" panose="020B0604020202020204" pitchFamily="34" charset="0"/>
                <a:ea typeface="Open Sans"/>
                <a:cs typeface="Arial" panose="020B0604020202020204" pitchFamily="34" charset="0"/>
              </a:rPr>
              <a:t> 2.1 - ¿</a:t>
            </a:r>
            <a:r>
              <a:rPr lang="en-GB" altLang="en-US" dirty="0" err="1">
                <a:latin typeface="Arial" panose="020B0604020202020204" pitchFamily="34" charset="0"/>
                <a:ea typeface="Open Sans"/>
                <a:cs typeface="Arial" panose="020B0604020202020204" pitchFamily="34" charset="0"/>
              </a:rPr>
              <a:t>Qué</a:t>
            </a:r>
            <a:r>
              <a:rPr lang="en-GB" altLang="en-US" dirty="0">
                <a:latin typeface="Arial" panose="020B0604020202020204" pitchFamily="34" charset="0"/>
                <a:ea typeface="Open Sans"/>
                <a:cs typeface="Arial" panose="020B0604020202020204" pitchFamily="34" charset="0"/>
              </a:rPr>
              <a:t> es </a:t>
            </a:r>
            <a:r>
              <a:rPr lang="en-GB" altLang="en-US" dirty="0" err="1">
                <a:latin typeface="Arial" panose="020B0604020202020204" pitchFamily="34" charset="0"/>
                <a:ea typeface="Open Sans"/>
                <a:cs typeface="Arial" panose="020B0604020202020204" pitchFamily="34" charset="0"/>
              </a:rPr>
              <a:t>el</a:t>
            </a:r>
            <a:r>
              <a:rPr lang="en-GB" altLang="en-US" dirty="0">
                <a:latin typeface="Arial" panose="020B0604020202020204" pitchFamily="34" charset="0"/>
                <a:ea typeface="Open Sans"/>
                <a:cs typeface="Arial" panose="020B0604020202020204" pitchFamily="34" charset="0"/>
              </a:rPr>
              <a:t> </a:t>
            </a:r>
            <a:br>
              <a:rPr lang="en-GB" altLang="en-US" dirty="0">
                <a:latin typeface="Arial" panose="020B0604020202020204" pitchFamily="34" charset="0"/>
                <a:ea typeface="Open Sans"/>
                <a:cs typeface="Arial" panose="020B0604020202020204" pitchFamily="34" charset="0"/>
              </a:rPr>
            </a:br>
            <a:r>
              <a:rPr lang="en-GB" altLang="en-US" dirty="0" err="1">
                <a:latin typeface="Arial" panose="020B0604020202020204" pitchFamily="34" charset="0"/>
                <a:ea typeface="Open Sans"/>
                <a:cs typeface="Arial" panose="020B0604020202020204" pitchFamily="34" charset="0"/>
              </a:rPr>
              <a:t>análisis</a:t>
            </a:r>
            <a:r>
              <a:rPr lang="en-GB" altLang="en-US" dirty="0">
                <a:latin typeface="Arial" panose="020B0604020202020204" pitchFamily="34" charset="0"/>
                <a:ea typeface="Open Sans"/>
                <a:cs typeface="Arial" panose="020B0604020202020204" pitchFamily="34" charset="0"/>
              </a:rPr>
              <a:t> del </a:t>
            </a:r>
            <a:r>
              <a:rPr lang="en-GB" altLang="en-US" dirty="0" err="1">
                <a:latin typeface="Arial" panose="020B0604020202020204" pitchFamily="34" charset="0"/>
                <a:ea typeface="Open Sans"/>
                <a:cs typeface="Arial" panose="020B0604020202020204" pitchFamily="34" charset="0"/>
              </a:rPr>
              <a:t>sistema</a:t>
            </a:r>
            <a:r>
              <a:rPr lang="en-GB" altLang="en-US" dirty="0">
                <a:latin typeface="Arial" panose="020B0604020202020204" pitchFamily="34" charset="0"/>
                <a:ea typeface="Open Sans"/>
                <a:cs typeface="Arial" panose="020B0604020202020204" pitchFamily="34" charset="0"/>
              </a:rPr>
              <a:t> </a:t>
            </a:r>
            <a:r>
              <a:rPr lang="en-GB" altLang="en-US" dirty="0" err="1">
                <a:latin typeface="Arial" panose="020B0604020202020204" pitchFamily="34" charset="0"/>
                <a:ea typeface="Open Sans"/>
                <a:cs typeface="Arial" panose="020B0604020202020204" pitchFamily="34" charset="0"/>
              </a:rPr>
              <a:t>energético</a:t>
            </a:r>
            <a:endParaRPr lang="en-GB" altLang="en-US" dirty="0">
              <a:latin typeface="Arial" panose="020B0604020202020204" pitchFamily="34" charset="0"/>
              <a:ea typeface="Open Sans"/>
              <a:cs typeface="Arial" panose="020B0604020202020204" pitchFamily="34" charset="0"/>
            </a:endParaRPr>
          </a:p>
        </p:txBody>
      </p:sp>
      <p:sp>
        <p:nvSpPr>
          <p:cNvPr id="6" name="Oval 5">
            <a:extLst>
              <a:ext uri="{FF2B5EF4-FFF2-40B4-BE49-F238E27FC236}">
                <a16:creationId xmlns:a16="http://schemas.microsoft.com/office/drawing/2014/main" id="{604E5B4D-380A-AF41-B98E-ABA915F4AC4D}"/>
              </a:ext>
            </a:extLst>
          </p:cNvPr>
          <p:cNvSpPr/>
          <p:nvPr/>
        </p:nvSpPr>
        <p:spPr>
          <a:xfrm>
            <a:off x="10405615" y="19201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5.mp3" descr="Track7_Lecture2_Slide5.mp3">
            <a:hlinkClick r:id="" action="ppaction://media"/>
            <a:extLst>
              <a:ext uri="{FF2B5EF4-FFF2-40B4-BE49-F238E27FC236}">
                <a16:creationId xmlns:a16="http://schemas.microsoft.com/office/drawing/2014/main" id="{522DD38E-D3DF-1F41-901C-D4C01C353C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6980" y="26338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1E76E8E6-A7E1-4D57-AE1B-2113E3721D28}"/>
              </a:ext>
            </a:extLst>
          </p:cNvPr>
          <p:cNvSpPr txBox="1"/>
          <p:nvPr/>
        </p:nvSpPr>
        <p:spPr>
          <a:xfrm>
            <a:off x="630841" y="1511027"/>
            <a:ext cx="7542705" cy="1711155"/>
          </a:xfrm>
          <a:prstGeom prst="rect">
            <a:avLst/>
          </a:prstGeom>
          <a:noFill/>
          <a:ln>
            <a:noFill/>
          </a:ln>
        </p:spPr>
        <p:txBody>
          <a:bodyPr spcFirstLastPara="1" lIns="121900" tIns="60933" rIns="121900" bIns="60933" anchor="ctr"/>
          <a:lstStyle/>
          <a:p>
            <a:pPr eaLnBrk="1" fontAlgn="auto" hangingPunct="1">
              <a:spcBef>
                <a:spcPts val="0"/>
              </a:spcBef>
              <a:spcAft>
                <a:spcPts val="1200"/>
              </a:spcAft>
              <a:defRPr/>
            </a:pPr>
            <a:r>
              <a:rPr lang="en-GB" sz="2000" b="1" dirty="0">
                <a:solidFill>
                  <a:schemeClr val="accent5">
                    <a:lumMod val="60000"/>
                    <a:lumOff val="40000"/>
                  </a:schemeClr>
                </a:solidFill>
                <a:latin typeface="Arial" panose="020B0604020202020204" pitchFamily="34" charset="0"/>
                <a:ea typeface="+mn-lt"/>
                <a:cs typeface="Arial" panose="020B0604020202020204" pitchFamily="34" charset="0"/>
              </a:rPr>
              <a:t>Componentes del análisis del sistema energético</a:t>
            </a:r>
          </a:p>
          <a:p>
            <a:pPr eaLnBrk="1" fontAlgn="auto" hangingPunct="1">
              <a:spcBef>
                <a:spcPts val="0"/>
              </a:spcBef>
              <a:spcAft>
                <a:spcPts val="0"/>
              </a:spcAft>
              <a:defRPr/>
            </a:pPr>
            <a:endParaRPr lang="en-GB" sz="2133" dirty="0">
              <a:latin typeface="Arial" panose="020B0604020202020204" pitchFamily="34" charset="0"/>
              <a:cs typeface="Arial" panose="020B0604020202020204" pitchFamily="34" charset="0"/>
            </a:endParaRPr>
          </a:p>
        </p:txBody>
      </p:sp>
      <p:sp>
        <p:nvSpPr>
          <p:cNvPr id="27651" name="Slide Number Placeholder 5">
            <a:extLst>
              <a:ext uri="{FF2B5EF4-FFF2-40B4-BE49-F238E27FC236}">
                <a16:creationId xmlns:a16="http://schemas.microsoft.com/office/drawing/2014/main" id="{E385792D-ED8A-4F0C-B7D7-934977DF768C}"/>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11BDC78C-A3D6-408F-BF99-3A1F894A2DC6}" type="slidenum">
              <a:rPr lang="en-US" altLang="en-US" sz="1400" b="1">
                <a:solidFill>
                  <a:schemeClr val="bg1"/>
                </a:solidFill>
                <a:latin typeface="Open Sans ExtraBold"/>
                <a:ea typeface="Open Sans ExtraBold"/>
                <a:cs typeface="Open Sans ExtraBold"/>
              </a:rPr>
              <a:t>6</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ACFD51F6-C501-49C5-B72F-EB03AF77CBCB}"/>
              </a:ext>
            </a:extLst>
          </p:cNvPr>
          <p:cNvSpPr txBox="1">
            <a:spLocks noChangeArrowheads="1"/>
          </p:cNvSpPr>
          <p:nvPr/>
        </p:nvSpPr>
        <p:spPr bwMode="auto">
          <a:xfrm>
            <a:off x="630841" y="450010"/>
            <a:ext cx="8763690" cy="126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ea typeface="Open Sans"/>
                <a:cs typeface="Arial" panose="020B0604020202020204" pitchFamily="34" charset="0"/>
              </a:rPr>
              <a:t>Clase</a:t>
            </a:r>
            <a:r>
              <a:rPr lang="en-GB" altLang="en-US" dirty="0">
                <a:latin typeface="Arial" panose="020B0604020202020204" pitchFamily="34" charset="0"/>
                <a:ea typeface="Open Sans"/>
                <a:cs typeface="Arial" panose="020B0604020202020204" pitchFamily="34" charset="0"/>
              </a:rPr>
              <a:t> 2.1 - ¿</a:t>
            </a:r>
            <a:r>
              <a:rPr lang="en-GB" altLang="en-US" dirty="0" err="1">
                <a:latin typeface="Arial" panose="020B0604020202020204" pitchFamily="34" charset="0"/>
                <a:ea typeface="Open Sans"/>
                <a:cs typeface="Arial" panose="020B0604020202020204" pitchFamily="34" charset="0"/>
              </a:rPr>
              <a:t>Qué</a:t>
            </a:r>
            <a:r>
              <a:rPr lang="en-GB" altLang="en-US" dirty="0">
                <a:latin typeface="Arial" panose="020B0604020202020204" pitchFamily="34" charset="0"/>
                <a:ea typeface="Open Sans"/>
                <a:cs typeface="Arial" panose="020B0604020202020204" pitchFamily="34" charset="0"/>
              </a:rPr>
              <a:t> es </a:t>
            </a:r>
            <a:r>
              <a:rPr lang="en-GB" altLang="en-US" dirty="0" err="1">
                <a:latin typeface="Arial" panose="020B0604020202020204" pitchFamily="34" charset="0"/>
                <a:ea typeface="Open Sans"/>
                <a:cs typeface="Arial" panose="020B0604020202020204" pitchFamily="34" charset="0"/>
              </a:rPr>
              <a:t>el</a:t>
            </a:r>
            <a:r>
              <a:rPr lang="en-GB" altLang="en-US" dirty="0">
                <a:latin typeface="Arial" panose="020B0604020202020204" pitchFamily="34" charset="0"/>
                <a:ea typeface="Open Sans"/>
                <a:cs typeface="Arial" panose="020B0604020202020204" pitchFamily="34" charset="0"/>
              </a:rPr>
              <a:t> </a:t>
            </a:r>
            <a:br>
              <a:rPr lang="en-GB" altLang="en-US" dirty="0">
                <a:latin typeface="Arial" panose="020B0604020202020204" pitchFamily="34" charset="0"/>
                <a:ea typeface="Open Sans"/>
                <a:cs typeface="Arial" panose="020B0604020202020204" pitchFamily="34" charset="0"/>
              </a:rPr>
            </a:br>
            <a:r>
              <a:rPr lang="en-GB" altLang="en-US" dirty="0" err="1">
                <a:latin typeface="Arial" panose="020B0604020202020204" pitchFamily="34" charset="0"/>
                <a:ea typeface="Open Sans"/>
                <a:cs typeface="Arial" panose="020B0604020202020204" pitchFamily="34" charset="0"/>
              </a:rPr>
              <a:t>análisis</a:t>
            </a:r>
            <a:r>
              <a:rPr lang="en-GB" altLang="en-US" dirty="0">
                <a:latin typeface="Arial" panose="020B0604020202020204" pitchFamily="34" charset="0"/>
                <a:ea typeface="Open Sans"/>
                <a:cs typeface="Arial" panose="020B0604020202020204" pitchFamily="34" charset="0"/>
              </a:rPr>
              <a:t> del </a:t>
            </a:r>
            <a:r>
              <a:rPr lang="en-GB" altLang="en-US" dirty="0" err="1">
                <a:latin typeface="Arial" panose="020B0604020202020204" pitchFamily="34" charset="0"/>
                <a:ea typeface="Open Sans"/>
                <a:cs typeface="Arial" panose="020B0604020202020204" pitchFamily="34" charset="0"/>
              </a:rPr>
              <a:t>sistema</a:t>
            </a:r>
            <a:r>
              <a:rPr lang="en-GB" altLang="en-US" dirty="0">
                <a:latin typeface="Arial" panose="020B0604020202020204" pitchFamily="34" charset="0"/>
                <a:ea typeface="Open Sans"/>
                <a:cs typeface="Arial" panose="020B0604020202020204" pitchFamily="34" charset="0"/>
              </a:rPr>
              <a:t> </a:t>
            </a:r>
            <a:r>
              <a:rPr lang="en-GB" altLang="en-US" dirty="0" err="1">
                <a:latin typeface="Arial" panose="020B0604020202020204" pitchFamily="34" charset="0"/>
                <a:ea typeface="Open Sans"/>
                <a:cs typeface="Arial" panose="020B0604020202020204" pitchFamily="34" charset="0"/>
              </a:rPr>
              <a:t>energético</a:t>
            </a:r>
            <a:endParaRPr lang="en-GB" altLang="en-US" dirty="0">
              <a:latin typeface="Arial" panose="020B0604020202020204" pitchFamily="34" charset="0"/>
              <a:ea typeface="Open Sans"/>
              <a:cs typeface="Arial" panose="020B0604020202020204" pitchFamily="34" charset="0"/>
            </a:endParaRPr>
          </a:p>
        </p:txBody>
      </p:sp>
      <p:sp>
        <p:nvSpPr>
          <p:cNvPr id="6" name="Oval 5">
            <a:extLst>
              <a:ext uri="{FF2B5EF4-FFF2-40B4-BE49-F238E27FC236}">
                <a16:creationId xmlns:a16="http://schemas.microsoft.com/office/drawing/2014/main" id="{B570C591-50C8-6242-BFF6-52D1890EF393}"/>
              </a:ext>
            </a:extLst>
          </p:cNvPr>
          <p:cNvSpPr/>
          <p:nvPr/>
        </p:nvSpPr>
        <p:spPr>
          <a:xfrm>
            <a:off x="9691184" y="1121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7_Lecture2_Slide6.mp3" descr="Track7_Lecture2_Slide6.mp3">
            <a:hlinkClick r:id="" action="ppaction://media"/>
            <a:extLst>
              <a:ext uri="{FF2B5EF4-FFF2-40B4-BE49-F238E27FC236}">
                <a16:creationId xmlns:a16="http://schemas.microsoft.com/office/drawing/2014/main" id="{EED2EBF9-CAA9-954F-B380-D165C8944A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62549" y="183506"/>
            <a:ext cx="812800" cy="812800"/>
          </a:xfrm>
          <a:prstGeom prst="rect">
            <a:avLst/>
          </a:prstGeom>
        </p:spPr>
      </p:pic>
      <p:graphicFrame>
        <p:nvGraphicFramePr>
          <p:cNvPr id="2" name="Diagram 1">
            <a:extLst>
              <a:ext uri="{FF2B5EF4-FFF2-40B4-BE49-F238E27FC236}">
                <a16:creationId xmlns:a16="http://schemas.microsoft.com/office/drawing/2014/main" id="{4ABB8AE3-F066-3E81-D5EF-F30C9E91211B}"/>
              </a:ext>
            </a:extLst>
          </p:cNvPr>
          <p:cNvGraphicFramePr/>
          <p:nvPr>
            <p:extLst>
              <p:ext uri="{D42A27DB-BD31-4B8C-83A1-F6EECF244321}">
                <p14:modId xmlns:p14="http://schemas.microsoft.com/office/powerpoint/2010/main" val="2354906828"/>
              </p:ext>
            </p:extLst>
          </p:nvPr>
        </p:nvGraphicFramePr>
        <p:xfrm>
          <a:off x="3400613" y="2407904"/>
          <a:ext cx="5390773" cy="37505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115;p16">
            <a:extLst>
              <a:ext uri="{FF2B5EF4-FFF2-40B4-BE49-F238E27FC236}">
                <a16:creationId xmlns:a16="http://schemas.microsoft.com/office/drawing/2014/main" id="{F2351E02-037C-4A94-834D-2BD706C3A26F}"/>
              </a:ext>
            </a:extLst>
          </p:cNvPr>
          <p:cNvSpPr txBox="1"/>
          <p:nvPr/>
        </p:nvSpPr>
        <p:spPr>
          <a:xfrm>
            <a:off x="887413" y="1664713"/>
            <a:ext cx="5065153" cy="3280056"/>
          </a:xfrm>
          <a:prstGeom prst="rect">
            <a:avLst/>
          </a:prstGeom>
          <a:noFill/>
          <a:ln>
            <a:noFill/>
          </a:ln>
        </p:spPr>
        <p:txBody>
          <a:bodyPr spcFirstLastPara="1" lIns="121900" tIns="60933" rIns="121900" bIns="60933"/>
          <a:lstStyle/>
          <a:p>
            <a:pPr eaLnBrk="1" fontAlgn="auto" hangingPunct="1">
              <a:spcBef>
                <a:spcPts val="0"/>
              </a:spcBef>
              <a:spcAft>
                <a:spcPts val="1200"/>
              </a:spcAft>
              <a:buClr>
                <a:srgbClr val="333333"/>
              </a:buClr>
              <a:buSzPts val="1600"/>
              <a:defRPr/>
            </a:pPr>
            <a:r>
              <a:rPr lang="en-GB" sz="2000" b="1" dirty="0">
                <a:solidFill>
                  <a:schemeClr val="accent5">
                    <a:lumMod val="60000"/>
                    <a:lumOff val="40000"/>
                  </a:schemeClr>
                </a:solidFill>
                <a:latin typeface="Arial" panose="020B0604020202020204" pitchFamily="34" charset="0"/>
                <a:ea typeface="+mn-lt"/>
                <a:cs typeface="Arial" panose="020B0604020202020204" pitchFamily="34" charset="0"/>
              </a:rPr>
              <a:t>Los pasos clave en el análisis del sistema energético son:</a:t>
            </a:r>
            <a:endParaRPr lang="en-GB" sz="2000" dirty="0">
              <a:latin typeface="Arial" panose="020B0604020202020204" pitchFamily="34" charset="0"/>
              <a:ea typeface="Open Sans" panose="020B0606030504020204" pitchFamily="34" charset="0"/>
              <a:cs typeface="Arial" panose="020B0604020202020204" pitchFamily="34" charset="0"/>
            </a:endParaRPr>
          </a:p>
          <a:p>
            <a:pPr lvl="2" indent="-457200" eaLnBrk="1" fontAlgn="ctr" hangingPunct="1">
              <a:spcBef>
                <a:spcPts val="1000"/>
              </a:spcBef>
              <a:buClr>
                <a:srgbClr val="333333"/>
              </a:buClr>
              <a:buSzPts val="1600"/>
              <a:buFont typeface="+mj-lt"/>
              <a:buAutoNum type="arabicPeriod"/>
              <a:defRPr/>
            </a:pPr>
            <a:r>
              <a:rPr lang="en-GB" sz="2000" dirty="0">
                <a:latin typeface="Arial" panose="020B0604020202020204" pitchFamily="34" charset="0"/>
                <a:ea typeface="Open Sans" panose="020B0606030504020204" pitchFamily="34" charset="0"/>
                <a:cs typeface="Arial" panose="020B0604020202020204" pitchFamily="34" charset="0"/>
              </a:rPr>
              <a:t>Análisis del crecimiento económico</a:t>
            </a:r>
          </a:p>
          <a:p>
            <a:pPr lvl="2" indent="-457200" eaLnBrk="1" fontAlgn="ctr" hangingPunct="1">
              <a:spcBef>
                <a:spcPts val="1000"/>
              </a:spcBef>
              <a:buClr>
                <a:srgbClr val="333333"/>
              </a:buClr>
              <a:buSzPts val="1600"/>
              <a:buFont typeface="+mj-lt"/>
              <a:buAutoNum type="arabicPeriod"/>
              <a:defRPr/>
            </a:pPr>
            <a:r>
              <a:rPr lang="en-GB" sz="2000" dirty="0">
                <a:latin typeface="Arial" panose="020B0604020202020204" pitchFamily="34" charset="0"/>
                <a:ea typeface="Open Sans" panose="020B0606030504020204" pitchFamily="34" charset="0"/>
                <a:cs typeface="Arial" panose="020B0604020202020204" pitchFamily="34" charset="0"/>
                <a:sym typeface="Calibri"/>
              </a:rPr>
              <a:t>Análisis de la demanda de energía </a:t>
            </a:r>
            <a:endParaRPr lang="en-GB" sz="2000" dirty="0">
              <a:latin typeface="Arial" panose="020B0604020202020204" pitchFamily="34" charset="0"/>
              <a:ea typeface="Open Sans" panose="020B0606030504020204" pitchFamily="34" charset="0"/>
              <a:cs typeface="Arial" panose="020B0604020202020204" pitchFamily="34" charset="0"/>
            </a:endParaRPr>
          </a:p>
          <a:p>
            <a:pPr lvl="2" indent="-457200" eaLnBrk="1" fontAlgn="ctr" hangingPunct="1">
              <a:spcBef>
                <a:spcPts val="1000"/>
              </a:spcBef>
              <a:buClr>
                <a:srgbClr val="333333"/>
              </a:buClr>
              <a:buSzPts val="1600"/>
              <a:buFont typeface="+mj-lt"/>
              <a:buAutoNum type="arabicPeriod"/>
              <a:defRPr/>
            </a:pPr>
            <a:r>
              <a:rPr lang="en-GB" sz="2000" dirty="0">
                <a:latin typeface="Arial" panose="020B0604020202020204" pitchFamily="34" charset="0"/>
                <a:ea typeface="Open Sans" panose="020B0606030504020204" pitchFamily="34" charset="0"/>
                <a:cs typeface="Arial" panose="020B0604020202020204" pitchFamily="34" charset="0"/>
              </a:rPr>
              <a:t>Análisis de la estrategia de suministro de energía</a:t>
            </a:r>
            <a:endParaRPr lang="en-US" sz="2000" dirty="0">
              <a:latin typeface="Arial" panose="020B0604020202020204" pitchFamily="34" charset="0"/>
              <a:ea typeface="Open Sans" panose="020B0606030504020204" pitchFamily="34" charset="0"/>
              <a:cs typeface="Arial" panose="020B0604020202020204" pitchFamily="34" charset="0"/>
            </a:endParaRPr>
          </a:p>
          <a:p>
            <a:pPr marL="342900" lvl="1" indent="-342900" eaLnBrk="1" fontAlgn="ctr" hangingPunct="1">
              <a:spcBef>
                <a:spcPts val="1000"/>
              </a:spcBef>
              <a:buClr>
                <a:srgbClr val="333333"/>
              </a:buClr>
              <a:buSzPts val="1600"/>
              <a:buFont typeface="Arial" panose="020B0604020202020204" pitchFamily="34" charset="0"/>
              <a:buChar char="•"/>
              <a:defRPr/>
            </a:pPr>
            <a:endParaRPr lang="en-GB" sz="2000" dirty="0">
              <a:latin typeface="Arial" panose="020B0604020202020204" pitchFamily="34" charset="0"/>
              <a:ea typeface="Open Sans" panose="020B0606030504020204" pitchFamily="34" charset="0"/>
              <a:cs typeface="Arial" panose="020B0604020202020204" pitchFamily="34" charset="0"/>
            </a:endParaRPr>
          </a:p>
          <a:p>
            <a:pPr marL="0" lvl="1" eaLnBrk="1" fontAlgn="ctr" hangingPunct="1">
              <a:spcBef>
                <a:spcPts val="1000"/>
              </a:spcBef>
              <a:buClr>
                <a:srgbClr val="333333"/>
              </a:buClr>
              <a:buSzPts val="1600"/>
              <a:defRPr/>
            </a:pPr>
            <a:r>
              <a:rPr lang="en-GB" sz="2000" dirty="0">
                <a:latin typeface="Arial" panose="020B0604020202020204" pitchFamily="34" charset="0"/>
                <a:ea typeface="Open Sans" panose="020B0606030504020204" pitchFamily="34" charset="0"/>
                <a:cs typeface="Arial" panose="020B0604020202020204" pitchFamily="34" charset="0"/>
              </a:rPr>
              <a:t>Aunque todos los pasos pueden considerarse importantes dependiendo del contexto.</a:t>
            </a:r>
          </a:p>
          <a:p>
            <a:pPr marL="609585" indent="-507987" eaLnBrk="1" fontAlgn="auto" hangingPunct="1">
              <a:spcBef>
                <a:spcPts val="0"/>
              </a:spcBef>
              <a:spcAft>
                <a:spcPts val="0"/>
              </a:spcAft>
              <a:buSzPts val="1600"/>
              <a:buFont typeface="Arial"/>
              <a:buChar char="•"/>
              <a:defRPr/>
            </a:pPr>
            <a:endParaRPr lang="en-GB" sz="2133" dirty="0">
              <a:latin typeface="Arial" panose="020B0604020202020204" pitchFamily="34" charset="0"/>
              <a:cs typeface="Arial" panose="020B0604020202020204" pitchFamily="34" charset="0"/>
            </a:endParaRPr>
          </a:p>
        </p:txBody>
      </p:sp>
      <p:sp>
        <p:nvSpPr>
          <p:cNvPr id="29699" name="Slide Number Placeholder 5">
            <a:extLst>
              <a:ext uri="{FF2B5EF4-FFF2-40B4-BE49-F238E27FC236}">
                <a16:creationId xmlns:a16="http://schemas.microsoft.com/office/drawing/2014/main" id="{0F789B3D-14CB-4841-8E21-99377F9BBD43}"/>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88465812-1578-43AE-B8DD-E3643819BD8E}" type="slidenum">
              <a:rPr lang="en-US" altLang="en-US" sz="1400" b="1">
                <a:solidFill>
                  <a:schemeClr val="bg1"/>
                </a:solidFill>
                <a:latin typeface="Open Sans ExtraBold"/>
                <a:ea typeface="Open Sans ExtraBold"/>
                <a:cs typeface="Open Sans ExtraBold"/>
              </a:rPr>
              <a:t>7</a:t>
            </a:fld>
            <a:endParaRPr lang="en-US" altLang="en-US" sz="1400" b="1">
              <a:solidFill>
                <a:schemeClr val="bg1"/>
              </a:solidFill>
              <a:latin typeface="Open Sans ExtraBold"/>
              <a:ea typeface="Open Sans ExtraBold"/>
              <a:cs typeface="Open Sans ExtraBold"/>
            </a:endParaRPr>
          </a:p>
        </p:txBody>
      </p:sp>
      <p:sp>
        <p:nvSpPr>
          <p:cNvPr id="4" name="Google Shape;113;p16">
            <a:extLst>
              <a:ext uri="{FF2B5EF4-FFF2-40B4-BE49-F238E27FC236}">
                <a16:creationId xmlns:a16="http://schemas.microsoft.com/office/drawing/2014/main" id="{941961B0-950E-499D-82CA-5085CC62129C}"/>
              </a:ext>
            </a:extLst>
          </p:cNvPr>
          <p:cNvSpPr txBox="1">
            <a:spLocks noChangeArrowheads="1"/>
          </p:cNvSpPr>
          <p:nvPr/>
        </p:nvSpPr>
        <p:spPr bwMode="auto">
          <a:xfrm>
            <a:off x="693369" y="228273"/>
            <a:ext cx="8751697"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ea typeface="Open Sans"/>
                <a:cs typeface="Arial" panose="020B0604020202020204" pitchFamily="34" charset="0"/>
              </a:rPr>
              <a:t>Clase</a:t>
            </a:r>
            <a:r>
              <a:rPr lang="en-GB" altLang="en-US" dirty="0">
                <a:latin typeface="Arial" panose="020B0604020202020204" pitchFamily="34" charset="0"/>
                <a:ea typeface="Open Sans"/>
                <a:cs typeface="Arial" panose="020B0604020202020204" pitchFamily="34" charset="0"/>
              </a:rPr>
              <a:t> 2.1 - ¿</a:t>
            </a:r>
            <a:r>
              <a:rPr lang="en-GB" altLang="en-US" dirty="0" err="1">
                <a:latin typeface="Arial" panose="020B0604020202020204" pitchFamily="34" charset="0"/>
                <a:ea typeface="Open Sans"/>
                <a:cs typeface="Arial" panose="020B0604020202020204" pitchFamily="34" charset="0"/>
              </a:rPr>
              <a:t>Qué</a:t>
            </a:r>
            <a:r>
              <a:rPr lang="en-GB" altLang="en-US" dirty="0">
                <a:latin typeface="Arial" panose="020B0604020202020204" pitchFamily="34" charset="0"/>
                <a:ea typeface="Open Sans"/>
                <a:cs typeface="Arial" panose="020B0604020202020204" pitchFamily="34" charset="0"/>
              </a:rPr>
              <a:t> es </a:t>
            </a:r>
            <a:r>
              <a:rPr lang="en-GB" altLang="en-US" dirty="0" err="1">
                <a:latin typeface="Arial" panose="020B0604020202020204" pitchFamily="34" charset="0"/>
                <a:ea typeface="Open Sans"/>
                <a:cs typeface="Arial" panose="020B0604020202020204" pitchFamily="34" charset="0"/>
              </a:rPr>
              <a:t>el</a:t>
            </a:r>
            <a:r>
              <a:rPr lang="en-GB" altLang="en-US" dirty="0">
                <a:latin typeface="Arial" panose="020B0604020202020204" pitchFamily="34" charset="0"/>
                <a:ea typeface="Open Sans"/>
                <a:cs typeface="Arial" panose="020B0604020202020204" pitchFamily="34" charset="0"/>
              </a:rPr>
              <a:t> </a:t>
            </a:r>
            <a:br>
              <a:rPr lang="en-GB" altLang="en-US" dirty="0">
                <a:latin typeface="Arial" panose="020B0604020202020204" pitchFamily="34" charset="0"/>
                <a:ea typeface="Open Sans"/>
                <a:cs typeface="Arial" panose="020B0604020202020204" pitchFamily="34" charset="0"/>
              </a:rPr>
            </a:br>
            <a:r>
              <a:rPr lang="en-GB" altLang="en-US" dirty="0" err="1">
                <a:latin typeface="Arial" panose="020B0604020202020204" pitchFamily="34" charset="0"/>
                <a:ea typeface="Open Sans"/>
                <a:cs typeface="Arial" panose="020B0604020202020204" pitchFamily="34" charset="0"/>
              </a:rPr>
              <a:t>análisis</a:t>
            </a:r>
            <a:r>
              <a:rPr lang="en-GB" altLang="en-US" dirty="0">
                <a:latin typeface="Arial" panose="020B0604020202020204" pitchFamily="34" charset="0"/>
                <a:ea typeface="Open Sans"/>
                <a:cs typeface="Arial" panose="020B0604020202020204" pitchFamily="34" charset="0"/>
              </a:rPr>
              <a:t> del </a:t>
            </a:r>
            <a:r>
              <a:rPr lang="en-GB" altLang="en-US" dirty="0" err="1">
                <a:latin typeface="Arial" panose="020B0604020202020204" pitchFamily="34" charset="0"/>
                <a:ea typeface="Open Sans"/>
                <a:cs typeface="Arial" panose="020B0604020202020204" pitchFamily="34" charset="0"/>
              </a:rPr>
              <a:t>sistema</a:t>
            </a:r>
            <a:r>
              <a:rPr lang="en-GB" altLang="en-US" dirty="0">
                <a:latin typeface="Arial" panose="020B0604020202020204" pitchFamily="34" charset="0"/>
                <a:ea typeface="Open Sans"/>
                <a:cs typeface="Arial" panose="020B0604020202020204" pitchFamily="34" charset="0"/>
              </a:rPr>
              <a:t> </a:t>
            </a:r>
            <a:r>
              <a:rPr lang="en-GB" altLang="en-US" dirty="0" err="1">
                <a:latin typeface="Arial" panose="020B0604020202020204" pitchFamily="34" charset="0"/>
                <a:ea typeface="Open Sans"/>
                <a:cs typeface="Arial" panose="020B0604020202020204" pitchFamily="34" charset="0"/>
              </a:rPr>
              <a:t>energético</a:t>
            </a:r>
            <a:r>
              <a:rPr lang="en-GB" altLang="en-US" dirty="0">
                <a:latin typeface="Arial" panose="020B0604020202020204" pitchFamily="34" charset="0"/>
                <a:ea typeface="Open Sans"/>
                <a:cs typeface="Arial" panose="020B0604020202020204" pitchFamily="34" charset="0"/>
              </a:rPr>
              <a:t>?</a:t>
            </a:r>
          </a:p>
        </p:txBody>
      </p:sp>
      <p:sp>
        <p:nvSpPr>
          <p:cNvPr id="6" name="Oval 5">
            <a:extLst>
              <a:ext uri="{FF2B5EF4-FFF2-40B4-BE49-F238E27FC236}">
                <a16:creationId xmlns:a16="http://schemas.microsoft.com/office/drawing/2014/main" id="{CA3D9DA1-EEA0-FD4F-9DDC-AC56848961FB}"/>
              </a:ext>
            </a:extLst>
          </p:cNvPr>
          <p:cNvSpPr/>
          <p:nvPr/>
        </p:nvSpPr>
        <p:spPr>
          <a:xfrm>
            <a:off x="10040890" y="17106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7.mp3" descr="Track7_Lecture2_Slide7.mp3">
            <a:hlinkClick r:id="" action="ppaction://media"/>
            <a:extLst>
              <a:ext uri="{FF2B5EF4-FFF2-40B4-BE49-F238E27FC236}">
                <a16:creationId xmlns:a16="http://schemas.microsoft.com/office/drawing/2014/main" id="{63B62ABB-B377-1547-B0F3-9B6E5CF721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2255" y="228273"/>
            <a:ext cx="812800" cy="812800"/>
          </a:xfrm>
          <a:prstGeom prst="rect">
            <a:avLst/>
          </a:prstGeom>
        </p:spPr>
      </p:pic>
      <p:graphicFrame>
        <p:nvGraphicFramePr>
          <p:cNvPr id="2" name="Diagram 1">
            <a:extLst>
              <a:ext uri="{FF2B5EF4-FFF2-40B4-BE49-F238E27FC236}">
                <a16:creationId xmlns:a16="http://schemas.microsoft.com/office/drawing/2014/main" id="{540399C6-5A0C-0F8A-ADA3-7E85310C0075}"/>
              </a:ext>
            </a:extLst>
          </p:cNvPr>
          <p:cNvGraphicFramePr/>
          <p:nvPr>
            <p:extLst>
              <p:ext uri="{D42A27DB-BD31-4B8C-83A1-F6EECF244321}">
                <p14:modId xmlns:p14="http://schemas.microsoft.com/office/powerpoint/2010/main" val="2077061746"/>
              </p:ext>
            </p:extLst>
          </p:nvPr>
        </p:nvGraphicFramePr>
        <p:xfrm>
          <a:off x="5952565" y="1695914"/>
          <a:ext cx="5655666" cy="42089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4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Google Shape;339;p22">
            <a:extLst>
              <a:ext uri="{FF2B5EF4-FFF2-40B4-BE49-F238E27FC236}">
                <a16:creationId xmlns:a16="http://schemas.microsoft.com/office/drawing/2014/main" id="{EEFC2A72-8C08-E64B-8E44-D695A5A705A2}"/>
              </a:ext>
            </a:extLst>
          </p:cNvPr>
          <p:cNvSpPr>
            <a:spLocks noGrp="1" noChangeArrowheads="1"/>
          </p:cNvSpPr>
          <p:nvPr>
            <p:ph type="title"/>
          </p:nvPr>
        </p:nvSpPr>
        <p:spPr>
          <a:xfrm>
            <a:off x="476580" y="337791"/>
            <a:ext cx="9339470" cy="1325562"/>
          </a:xfrm>
        </p:spPr>
        <p:txBody>
          <a:bodyPr lIns="121900" tIns="121900" rIns="121900" bIns="121900"/>
          <a:lstStyle/>
          <a:p>
            <a:pPr eaLnBrk="1" hangingPunct="1"/>
            <a:r>
              <a:rPr lang="en-GB" altLang="en-US" dirty="0">
                <a:latin typeface="Arial" panose="020B0604020202020204" pitchFamily="34" charset="0"/>
                <a:cs typeface="Arial" panose="020B0604020202020204" pitchFamily="34" charset="0"/>
              </a:rPr>
              <a:t>Clase 2.2 - Análisis del crecimiento económico</a:t>
            </a:r>
            <a:endParaRPr lang="en-US" altLang="en-US" dirty="0">
              <a:latin typeface="Arial" panose="020B0604020202020204" pitchFamily="34" charset="0"/>
              <a:cs typeface="Arial" panose="020B0604020202020204" pitchFamily="34" charset="0"/>
            </a:endParaRPr>
          </a:p>
        </p:txBody>
      </p:sp>
      <p:grpSp>
        <p:nvGrpSpPr>
          <p:cNvPr id="35842" name="Group 26">
            <a:extLst>
              <a:ext uri="{FF2B5EF4-FFF2-40B4-BE49-F238E27FC236}">
                <a16:creationId xmlns:a16="http://schemas.microsoft.com/office/drawing/2014/main" id="{07B83A4F-8E41-0542-B672-A4B22613DE66}"/>
              </a:ext>
            </a:extLst>
          </p:cNvPr>
          <p:cNvGrpSpPr>
            <a:grpSpLocks/>
          </p:cNvGrpSpPr>
          <p:nvPr/>
        </p:nvGrpSpPr>
        <p:grpSpPr bwMode="auto">
          <a:xfrm>
            <a:off x="1833803" y="3984056"/>
            <a:ext cx="4590578" cy="2378004"/>
            <a:chOff x="1697850" y="1215336"/>
            <a:chExt cx="6995571" cy="5846112"/>
          </a:xfrm>
        </p:grpSpPr>
        <p:grpSp>
          <p:nvGrpSpPr>
            <p:cNvPr id="35847" name="Group 27">
              <a:extLst>
                <a:ext uri="{FF2B5EF4-FFF2-40B4-BE49-F238E27FC236}">
                  <a16:creationId xmlns:a16="http://schemas.microsoft.com/office/drawing/2014/main" id="{B097F353-1113-594C-AA28-4F6357502735}"/>
                </a:ext>
              </a:extLst>
            </p:cNvPr>
            <p:cNvGrpSpPr>
              <a:grpSpLocks noChangeAspect="1"/>
            </p:cNvGrpSpPr>
            <p:nvPr/>
          </p:nvGrpSpPr>
          <p:grpSpPr bwMode="auto">
            <a:xfrm>
              <a:off x="1697850" y="1215336"/>
              <a:ext cx="6995571" cy="5846112"/>
              <a:chOff x="1904468" y="1215428"/>
              <a:chExt cx="4814" cy="4023"/>
            </a:xfrm>
          </p:grpSpPr>
          <p:sp>
            <p:nvSpPr>
              <p:cNvPr id="35850" name="AutoShape 3">
                <a:extLst>
                  <a:ext uri="{FF2B5EF4-FFF2-40B4-BE49-F238E27FC236}">
                    <a16:creationId xmlns:a16="http://schemas.microsoft.com/office/drawing/2014/main" id="{F6B33124-7F24-9D47-987A-FCB433AAC7AD}"/>
                  </a:ext>
                </a:extLst>
              </p:cNvPr>
              <p:cNvSpPr>
                <a:spLocks noChangeAspect="1" noChangeArrowheads="1" noTextEdit="1"/>
              </p:cNvSpPr>
              <p:nvPr/>
            </p:nvSpPr>
            <p:spPr bwMode="auto">
              <a:xfrm>
                <a:off x="1904610" y="1215428"/>
                <a:ext cx="4560" cy="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en-GB"/>
              </a:p>
            </p:txBody>
          </p:sp>
          <p:sp>
            <p:nvSpPr>
              <p:cNvPr id="35851" name="Freeform 7">
                <a:extLst>
                  <a:ext uri="{FF2B5EF4-FFF2-40B4-BE49-F238E27FC236}">
                    <a16:creationId xmlns:a16="http://schemas.microsoft.com/office/drawing/2014/main" id="{2A907655-F590-2149-959A-20D731844462}"/>
                  </a:ext>
                </a:extLst>
              </p:cNvPr>
              <p:cNvSpPr>
                <a:spLocks noEditPoints="1"/>
              </p:cNvSpPr>
              <p:nvPr/>
            </p:nvSpPr>
            <p:spPr bwMode="auto">
              <a:xfrm>
                <a:off x="1905488" y="1215635"/>
                <a:ext cx="3518" cy="2388"/>
              </a:xfrm>
              <a:custGeom>
                <a:avLst/>
                <a:gdLst>
                  <a:gd name="T0" fmla="*/ 0 w 3518"/>
                  <a:gd name="T1" fmla="*/ 2384 h 2388"/>
                  <a:gd name="T2" fmla="*/ 3518 w 3518"/>
                  <a:gd name="T3" fmla="*/ 2384 h 2388"/>
                  <a:gd name="T4" fmla="*/ 3518 w 3518"/>
                  <a:gd name="T5" fmla="*/ 2388 h 2388"/>
                  <a:gd name="T6" fmla="*/ 0 w 3518"/>
                  <a:gd name="T7" fmla="*/ 2388 h 2388"/>
                  <a:gd name="T8" fmla="*/ 0 w 3518"/>
                  <a:gd name="T9" fmla="*/ 2384 h 2388"/>
                  <a:gd name="T10" fmla="*/ 0 w 3518"/>
                  <a:gd name="T11" fmla="*/ 1985 h 2388"/>
                  <a:gd name="T12" fmla="*/ 3518 w 3518"/>
                  <a:gd name="T13" fmla="*/ 1985 h 2388"/>
                  <a:gd name="T14" fmla="*/ 3518 w 3518"/>
                  <a:gd name="T15" fmla="*/ 1988 h 2388"/>
                  <a:gd name="T16" fmla="*/ 0 w 3518"/>
                  <a:gd name="T17" fmla="*/ 1988 h 2388"/>
                  <a:gd name="T18" fmla="*/ 0 w 3518"/>
                  <a:gd name="T19" fmla="*/ 1985 h 2388"/>
                  <a:gd name="T20" fmla="*/ 0 w 3518"/>
                  <a:gd name="T21" fmla="*/ 1589 h 2388"/>
                  <a:gd name="T22" fmla="*/ 3518 w 3518"/>
                  <a:gd name="T23" fmla="*/ 1589 h 2388"/>
                  <a:gd name="T24" fmla="*/ 3518 w 3518"/>
                  <a:gd name="T25" fmla="*/ 1593 h 2388"/>
                  <a:gd name="T26" fmla="*/ 0 w 3518"/>
                  <a:gd name="T27" fmla="*/ 1593 h 2388"/>
                  <a:gd name="T28" fmla="*/ 0 w 3518"/>
                  <a:gd name="T29" fmla="*/ 1589 h 2388"/>
                  <a:gd name="T30" fmla="*/ 0 w 3518"/>
                  <a:gd name="T31" fmla="*/ 1190 h 2388"/>
                  <a:gd name="T32" fmla="*/ 3518 w 3518"/>
                  <a:gd name="T33" fmla="*/ 1190 h 2388"/>
                  <a:gd name="T34" fmla="*/ 3518 w 3518"/>
                  <a:gd name="T35" fmla="*/ 1194 h 2388"/>
                  <a:gd name="T36" fmla="*/ 0 w 3518"/>
                  <a:gd name="T37" fmla="*/ 1194 h 2388"/>
                  <a:gd name="T38" fmla="*/ 0 w 3518"/>
                  <a:gd name="T39" fmla="*/ 1190 h 2388"/>
                  <a:gd name="T40" fmla="*/ 0 w 3518"/>
                  <a:gd name="T41" fmla="*/ 795 h 2388"/>
                  <a:gd name="T42" fmla="*/ 3518 w 3518"/>
                  <a:gd name="T43" fmla="*/ 795 h 2388"/>
                  <a:gd name="T44" fmla="*/ 3518 w 3518"/>
                  <a:gd name="T45" fmla="*/ 799 h 2388"/>
                  <a:gd name="T46" fmla="*/ 0 w 3518"/>
                  <a:gd name="T47" fmla="*/ 799 h 2388"/>
                  <a:gd name="T48" fmla="*/ 0 w 3518"/>
                  <a:gd name="T49" fmla="*/ 795 h 2388"/>
                  <a:gd name="T50" fmla="*/ 0 w 3518"/>
                  <a:gd name="T51" fmla="*/ 396 h 2388"/>
                  <a:gd name="T52" fmla="*/ 3518 w 3518"/>
                  <a:gd name="T53" fmla="*/ 396 h 2388"/>
                  <a:gd name="T54" fmla="*/ 3518 w 3518"/>
                  <a:gd name="T55" fmla="*/ 400 h 2388"/>
                  <a:gd name="T56" fmla="*/ 0 w 3518"/>
                  <a:gd name="T57" fmla="*/ 400 h 2388"/>
                  <a:gd name="T58" fmla="*/ 0 w 3518"/>
                  <a:gd name="T59" fmla="*/ 396 h 2388"/>
                  <a:gd name="T60" fmla="*/ 0 w 3518"/>
                  <a:gd name="T61" fmla="*/ 0 h 2388"/>
                  <a:gd name="T62" fmla="*/ 3518 w 3518"/>
                  <a:gd name="T63" fmla="*/ 0 h 2388"/>
                  <a:gd name="T64" fmla="*/ 3518 w 3518"/>
                  <a:gd name="T65" fmla="*/ 4 h 2388"/>
                  <a:gd name="T66" fmla="*/ 0 w 3518"/>
                  <a:gd name="T67" fmla="*/ 4 h 2388"/>
                  <a:gd name="T68" fmla="*/ 0 w 3518"/>
                  <a:gd name="T69" fmla="*/ 0 h 23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18" h="2388">
                    <a:moveTo>
                      <a:pt x="0" y="2384"/>
                    </a:moveTo>
                    <a:lnTo>
                      <a:pt x="3518" y="2384"/>
                    </a:lnTo>
                    <a:lnTo>
                      <a:pt x="3518" y="2388"/>
                    </a:lnTo>
                    <a:lnTo>
                      <a:pt x="0" y="2388"/>
                    </a:lnTo>
                    <a:lnTo>
                      <a:pt x="0" y="2384"/>
                    </a:lnTo>
                    <a:close/>
                    <a:moveTo>
                      <a:pt x="0" y="1985"/>
                    </a:moveTo>
                    <a:lnTo>
                      <a:pt x="3518" y="1985"/>
                    </a:lnTo>
                    <a:lnTo>
                      <a:pt x="3518" y="1988"/>
                    </a:lnTo>
                    <a:lnTo>
                      <a:pt x="0" y="1988"/>
                    </a:lnTo>
                    <a:lnTo>
                      <a:pt x="0" y="1985"/>
                    </a:lnTo>
                    <a:close/>
                    <a:moveTo>
                      <a:pt x="0" y="1589"/>
                    </a:moveTo>
                    <a:lnTo>
                      <a:pt x="3518" y="1589"/>
                    </a:lnTo>
                    <a:lnTo>
                      <a:pt x="3518" y="1593"/>
                    </a:lnTo>
                    <a:lnTo>
                      <a:pt x="0" y="1593"/>
                    </a:lnTo>
                    <a:lnTo>
                      <a:pt x="0" y="1589"/>
                    </a:lnTo>
                    <a:close/>
                    <a:moveTo>
                      <a:pt x="0" y="1190"/>
                    </a:moveTo>
                    <a:lnTo>
                      <a:pt x="3518" y="1190"/>
                    </a:lnTo>
                    <a:lnTo>
                      <a:pt x="3518" y="1194"/>
                    </a:lnTo>
                    <a:lnTo>
                      <a:pt x="0" y="1194"/>
                    </a:lnTo>
                    <a:lnTo>
                      <a:pt x="0" y="1190"/>
                    </a:lnTo>
                    <a:close/>
                    <a:moveTo>
                      <a:pt x="0" y="795"/>
                    </a:moveTo>
                    <a:lnTo>
                      <a:pt x="3518" y="795"/>
                    </a:lnTo>
                    <a:lnTo>
                      <a:pt x="3518" y="799"/>
                    </a:lnTo>
                    <a:lnTo>
                      <a:pt x="0" y="799"/>
                    </a:lnTo>
                    <a:lnTo>
                      <a:pt x="0" y="795"/>
                    </a:lnTo>
                    <a:close/>
                    <a:moveTo>
                      <a:pt x="0" y="396"/>
                    </a:moveTo>
                    <a:lnTo>
                      <a:pt x="3518" y="396"/>
                    </a:lnTo>
                    <a:lnTo>
                      <a:pt x="3518" y="400"/>
                    </a:lnTo>
                    <a:lnTo>
                      <a:pt x="0" y="400"/>
                    </a:lnTo>
                    <a:lnTo>
                      <a:pt x="0" y="396"/>
                    </a:lnTo>
                    <a:close/>
                    <a:moveTo>
                      <a:pt x="0" y="0"/>
                    </a:moveTo>
                    <a:lnTo>
                      <a:pt x="3518" y="0"/>
                    </a:lnTo>
                    <a:lnTo>
                      <a:pt x="3518" y="4"/>
                    </a:lnTo>
                    <a:lnTo>
                      <a:pt x="0" y="4"/>
                    </a:lnTo>
                    <a:lnTo>
                      <a:pt x="0" y="0"/>
                    </a:lnTo>
                    <a:close/>
                  </a:path>
                </a:pathLst>
              </a:custGeom>
              <a:solidFill>
                <a:srgbClr val="868686"/>
              </a:solidFill>
              <a:ln w="4" cap="flat">
                <a:solidFill>
                  <a:srgbClr val="868686"/>
                </a:solidFill>
                <a:prstDash val="solid"/>
                <a:bevel/>
                <a:headEnd/>
                <a:tailEnd/>
              </a:ln>
            </p:spPr>
            <p:txBody>
              <a:bodyPr lIns="121920" tIns="60960" rIns="121920" bIns="60960"/>
              <a:lstStyle/>
              <a:p>
                <a:endParaRPr lang="en-GB"/>
              </a:p>
            </p:txBody>
          </p:sp>
          <p:sp>
            <p:nvSpPr>
              <p:cNvPr id="35852" name="Rectangle 33">
                <a:extLst>
                  <a:ext uri="{FF2B5EF4-FFF2-40B4-BE49-F238E27FC236}">
                    <a16:creationId xmlns:a16="http://schemas.microsoft.com/office/drawing/2014/main" id="{5FE20A37-7C27-7A44-9E83-41CB960DD64A}"/>
                  </a:ext>
                </a:extLst>
              </p:cNvPr>
              <p:cNvSpPr>
                <a:spLocks noChangeArrowheads="1"/>
              </p:cNvSpPr>
              <p:nvPr/>
            </p:nvSpPr>
            <p:spPr bwMode="auto">
              <a:xfrm>
                <a:off x="1905482" y="1215637"/>
                <a:ext cx="11" cy="2779"/>
              </a:xfrm>
              <a:prstGeom prst="rect">
                <a:avLst/>
              </a:prstGeom>
              <a:solidFill>
                <a:srgbClr val="000000"/>
              </a:solidFill>
              <a:ln w="4">
                <a:solidFill>
                  <a:srgbClr val="000000"/>
                </a:solidFill>
                <a:bevel/>
                <a:headEnd/>
                <a:tailEnd/>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p>
            </p:txBody>
          </p:sp>
          <p:sp>
            <p:nvSpPr>
              <p:cNvPr id="35853" name="Freeform 9">
                <a:extLst>
                  <a:ext uri="{FF2B5EF4-FFF2-40B4-BE49-F238E27FC236}">
                    <a16:creationId xmlns:a16="http://schemas.microsoft.com/office/drawing/2014/main" id="{6E2536E4-0417-0943-AA80-7E98CA0432E7}"/>
                  </a:ext>
                </a:extLst>
              </p:cNvPr>
              <p:cNvSpPr>
                <a:spLocks noEditPoints="1"/>
              </p:cNvSpPr>
              <p:nvPr/>
            </p:nvSpPr>
            <p:spPr bwMode="auto">
              <a:xfrm>
                <a:off x="1905465" y="1215632"/>
                <a:ext cx="23" cy="2790"/>
              </a:xfrm>
              <a:custGeom>
                <a:avLst/>
                <a:gdLst>
                  <a:gd name="T0" fmla="*/ 0 w 23"/>
                  <a:gd name="T1" fmla="*/ 2778 h 2790"/>
                  <a:gd name="T2" fmla="*/ 23 w 23"/>
                  <a:gd name="T3" fmla="*/ 2778 h 2790"/>
                  <a:gd name="T4" fmla="*/ 23 w 23"/>
                  <a:gd name="T5" fmla="*/ 2790 h 2790"/>
                  <a:gd name="T6" fmla="*/ 0 w 23"/>
                  <a:gd name="T7" fmla="*/ 2790 h 2790"/>
                  <a:gd name="T8" fmla="*/ 0 w 23"/>
                  <a:gd name="T9" fmla="*/ 2778 h 2790"/>
                  <a:gd name="T10" fmla="*/ 0 w 23"/>
                  <a:gd name="T11" fmla="*/ 2383 h 2790"/>
                  <a:gd name="T12" fmla="*/ 23 w 23"/>
                  <a:gd name="T13" fmla="*/ 2383 h 2790"/>
                  <a:gd name="T14" fmla="*/ 23 w 23"/>
                  <a:gd name="T15" fmla="*/ 2395 h 2790"/>
                  <a:gd name="T16" fmla="*/ 0 w 23"/>
                  <a:gd name="T17" fmla="*/ 2395 h 2790"/>
                  <a:gd name="T18" fmla="*/ 0 w 23"/>
                  <a:gd name="T19" fmla="*/ 2383 h 2790"/>
                  <a:gd name="T20" fmla="*/ 0 w 23"/>
                  <a:gd name="T21" fmla="*/ 1984 h 2790"/>
                  <a:gd name="T22" fmla="*/ 23 w 23"/>
                  <a:gd name="T23" fmla="*/ 1984 h 2790"/>
                  <a:gd name="T24" fmla="*/ 23 w 23"/>
                  <a:gd name="T25" fmla="*/ 1995 h 2790"/>
                  <a:gd name="T26" fmla="*/ 0 w 23"/>
                  <a:gd name="T27" fmla="*/ 1995 h 2790"/>
                  <a:gd name="T28" fmla="*/ 0 w 23"/>
                  <a:gd name="T29" fmla="*/ 1984 h 2790"/>
                  <a:gd name="T30" fmla="*/ 0 w 23"/>
                  <a:gd name="T31" fmla="*/ 1588 h 2790"/>
                  <a:gd name="T32" fmla="*/ 23 w 23"/>
                  <a:gd name="T33" fmla="*/ 1588 h 2790"/>
                  <a:gd name="T34" fmla="*/ 23 w 23"/>
                  <a:gd name="T35" fmla="*/ 1600 h 2790"/>
                  <a:gd name="T36" fmla="*/ 0 w 23"/>
                  <a:gd name="T37" fmla="*/ 1600 h 2790"/>
                  <a:gd name="T38" fmla="*/ 0 w 23"/>
                  <a:gd name="T39" fmla="*/ 1588 h 2790"/>
                  <a:gd name="T40" fmla="*/ 0 w 23"/>
                  <a:gd name="T41" fmla="*/ 1189 h 2790"/>
                  <a:gd name="T42" fmla="*/ 23 w 23"/>
                  <a:gd name="T43" fmla="*/ 1189 h 2790"/>
                  <a:gd name="T44" fmla="*/ 23 w 23"/>
                  <a:gd name="T45" fmla="*/ 1201 h 2790"/>
                  <a:gd name="T46" fmla="*/ 0 w 23"/>
                  <a:gd name="T47" fmla="*/ 1201 h 2790"/>
                  <a:gd name="T48" fmla="*/ 0 w 23"/>
                  <a:gd name="T49" fmla="*/ 1189 h 2790"/>
                  <a:gd name="T50" fmla="*/ 0 w 23"/>
                  <a:gd name="T51" fmla="*/ 794 h 2790"/>
                  <a:gd name="T52" fmla="*/ 23 w 23"/>
                  <a:gd name="T53" fmla="*/ 794 h 2790"/>
                  <a:gd name="T54" fmla="*/ 23 w 23"/>
                  <a:gd name="T55" fmla="*/ 806 h 2790"/>
                  <a:gd name="T56" fmla="*/ 0 w 23"/>
                  <a:gd name="T57" fmla="*/ 806 h 2790"/>
                  <a:gd name="T58" fmla="*/ 0 w 23"/>
                  <a:gd name="T59" fmla="*/ 794 h 2790"/>
                  <a:gd name="T60" fmla="*/ 0 w 23"/>
                  <a:gd name="T61" fmla="*/ 395 h 2790"/>
                  <a:gd name="T62" fmla="*/ 23 w 23"/>
                  <a:gd name="T63" fmla="*/ 395 h 2790"/>
                  <a:gd name="T64" fmla="*/ 23 w 23"/>
                  <a:gd name="T65" fmla="*/ 407 h 2790"/>
                  <a:gd name="T66" fmla="*/ 0 w 23"/>
                  <a:gd name="T67" fmla="*/ 407 h 2790"/>
                  <a:gd name="T68" fmla="*/ 0 w 23"/>
                  <a:gd name="T69" fmla="*/ 395 h 2790"/>
                  <a:gd name="T70" fmla="*/ 0 w 23"/>
                  <a:gd name="T71" fmla="*/ 0 h 2790"/>
                  <a:gd name="T72" fmla="*/ 23 w 23"/>
                  <a:gd name="T73" fmla="*/ 0 h 2790"/>
                  <a:gd name="T74" fmla="*/ 23 w 23"/>
                  <a:gd name="T75" fmla="*/ 11 h 2790"/>
                  <a:gd name="T76" fmla="*/ 0 w 23"/>
                  <a:gd name="T77" fmla="*/ 11 h 2790"/>
                  <a:gd name="T78" fmla="*/ 0 w 23"/>
                  <a:gd name="T79" fmla="*/ 0 h 27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 h="2790">
                    <a:moveTo>
                      <a:pt x="0" y="2778"/>
                    </a:moveTo>
                    <a:lnTo>
                      <a:pt x="23" y="2778"/>
                    </a:lnTo>
                    <a:lnTo>
                      <a:pt x="23" y="2790"/>
                    </a:lnTo>
                    <a:lnTo>
                      <a:pt x="0" y="2790"/>
                    </a:lnTo>
                    <a:lnTo>
                      <a:pt x="0" y="2778"/>
                    </a:lnTo>
                    <a:close/>
                    <a:moveTo>
                      <a:pt x="0" y="2383"/>
                    </a:moveTo>
                    <a:lnTo>
                      <a:pt x="23" y="2383"/>
                    </a:lnTo>
                    <a:lnTo>
                      <a:pt x="23" y="2395"/>
                    </a:lnTo>
                    <a:lnTo>
                      <a:pt x="0" y="2395"/>
                    </a:lnTo>
                    <a:lnTo>
                      <a:pt x="0" y="2383"/>
                    </a:lnTo>
                    <a:close/>
                    <a:moveTo>
                      <a:pt x="0" y="1984"/>
                    </a:moveTo>
                    <a:lnTo>
                      <a:pt x="23" y="1984"/>
                    </a:lnTo>
                    <a:lnTo>
                      <a:pt x="23" y="1995"/>
                    </a:lnTo>
                    <a:lnTo>
                      <a:pt x="0" y="1995"/>
                    </a:lnTo>
                    <a:lnTo>
                      <a:pt x="0" y="1984"/>
                    </a:lnTo>
                    <a:close/>
                    <a:moveTo>
                      <a:pt x="0" y="1588"/>
                    </a:moveTo>
                    <a:lnTo>
                      <a:pt x="23" y="1588"/>
                    </a:lnTo>
                    <a:lnTo>
                      <a:pt x="23" y="1600"/>
                    </a:lnTo>
                    <a:lnTo>
                      <a:pt x="0" y="1600"/>
                    </a:lnTo>
                    <a:lnTo>
                      <a:pt x="0" y="1588"/>
                    </a:lnTo>
                    <a:close/>
                    <a:moveTo>
                      <a:pt x="0" y="1189"/>
                    </a:moveTo>
                    <a:lnTo>
                      <a:pt x="23" y="1189"/>
                    </a:lnTo>
                    <a:lnTo>
                      <a:pt x="23" y="1201"/>
                    </a:lnTo>
                    <a:lnTo>
                      <a:pt x="0" y="1201"/>
                    </a:lnTo>
                    <a:lnTo>
                      <a:pt x="0" y="1189"/>
                    </a:lnTo>
                    <a:close/>
                    <a:moveTo>
                      <a:pt x="0" y="794"/>
                    </a:moveTo>
                    <a:lnTo>
                      <a:pt x="23" y="794"/>
                    </a:lnTo>
                    <a:lnTo>
                      <a:pt x="23" y="806"/>
                    </a:lnTo>
                    <a:lnTo>
                      <a:pt x="0" y="806"/>
                    </a:lnTo>
                    <a:lnTo>
                      <a:pt x="0" y="794"/>
                    </a:lnTo>
                    <a:close/>
                    <a:moveTo>
                      <a:pt x="0" y="395"/>
                    </a:moveTo>
                    <a:lnTo>
                      <a:pt x="23" y="395"/>
                    </a:lnTo>
                    <a:lnTo>
                      <a:pt x="23" y="407"/>
                    </a:lnTo>
                    <a:lnTo>
                      <a:pt x="0" y="407"/>
                    </a:lnTo>
                    <a:lnTo>
                      <a:pt x="0" y="395"/>
                    </a:lnTo>
                    <a:close/>
                    <a:moveTo>
                      <a:pt x="0" y="0"/>
                    </a:moveTo>
                    <a:lnTo>
                      <a:pt x="23" y="0"/>
                    </a:lnTo>
                    <a:lnTo>
                      <a:pt x="23" y="11"/>
                    </a:lnTo>
                    <a:lnTo>
                      <a:pt x="0" y="11"/>
                    </a:lnTo>
                    <a:lnTo>
                      <a:pt x="0" y="0"/>
                    </a:lnTo>
                    <a:close/>
                  </a:path>
                </a:pathLst>
              </a:custGeom>
              <a:solidFill>
                <a:srgbClr val="000000"/>
              </a:solidFill>
              <a:ln w="4" cap="flat">
                <a:solidFill>
                  <a:srgbClr val="000000"/>
                </a:solidFill>
                <a:prstDash val="solid"/>
                <a:bevel/>
                <a:headEnd/>
                <a:tailEnd/>
              </a:ln>
            </p:spPr>
            <p:txBody>
              <a:bodyPr lIns="121920" tIns="60960" rIns="121920" bIns="60960"/>
              <a:lstStyle/>
              <a:p>
                <a:endParaRPr lang="en-GB"/>
              </a:p>
            </p:txBody>
          </p:sp>
          <p:sp>
            <p:nvSpPr>
              <p:cNvPr id="35854" name="Rectangle 35">
                <a:extLst>
                  <a:ext uri="{FF2B5EF4-FFF2-40B4-BE49-F238E27FC236}">
                    <a16:creationId xmlns:a16="http://schemas.microsoft.com/office/drawing/2014/main" id="{E8999F8A-4390-2846-9C4F-9A4B41B1C434}"/>
                  </a:ext>
                </a:extLst>
              </p:cNvPr>
              <p:cNvSpPr>
                <a:spLocks noChangeArrowheads="1"/>
              </p:cNvSpPr>
              <p:nvPr/>
            </p:nvSpPr>
            <p:spPr bwMode="auto">
              <a:xfrm>
                <a:off x="1905486" y="1218414"/>
                <a:ext cx="3518" cy="8"/>
              </a:xfrm>
              <a:prstGeom prst="rect">
                <a:avLst/>
              </a:prstGeom>
              <a:solidFill>
                <a:srgbClr val="000000"/>
              </a:solidFill>
              <a:ln w="4">
                <a:solidFill>
                  <a:srgbClr val="000000"/>
                </a:solidFill>
                <a:bevel/>
                <a:headEnd/>
                <a:tailEnd/>
              </a:ln>
            </p:spPr>
            <p:txBody>
              <a:bodyPr lIns="121920" tIns="60960" rIns="121920" bIns="60960"/>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p>
            </p:txBody>
          </p:sp>
          <p:sp>
            <p:nvSpPr>
              <p:cNvPr id="35855" name="Freeform 11">
                <a:extLst>
                  <a:ext uri="{FF2B5EF4-FFF2-40B4-BE49-F238E27FC236}">
                    <a16:creationId xmlns:a16="http://schemas.microsoft.com/office/drawing/2014/main" id="{B76EB3DF-8C6D-5840-832B-417B79D7F45A}"/>
                  </a:ext>
                </a:extLst>
              </p:cNvPr>
              <p:cNvSpPr>
                <a:spLocks noEditPoints="1"/>
              </p:cNvSpPr>
              <p:nvPr/>
            </p:nvSpPr>
            <p:spPr bwMode="auto">
              <a:xfrm>
                <a:off x="1905482" y="1218418"/>
                <a:ext cx="3525" cy="24"/>
              </a:xfrm>
              <a:custGeom>
                <a:avLst/>
                <a:gdLst>
                  <a:gd name="T0" fmla="*/ 7 w 3525"/>
                  <a:gd name="T1" fmla="*/ 0 h 24"/>
                  <a:gd name="T2" fmla="*/ 7 w 3525"/>
                  <a:gd name="T3" fmla="*/ 24 h 24"/>
                  <a:gd name="T4" fmla="*/ 0 w 3525"/>
                  <a:gd name="T5" fmla="*/ 24 h 24"/>
                  <a:gd name="T6" fmla="*/ 0 w 3525"/>
                  <a:gd name="T7" fmla="*/ 0 h 24"/>
                  <a:gd name="T8" fmla="*/ 7 w 3525"/>
                  <a:gd name="T9" fmla="*/ 0 h 24"/>
                  <a:gd name="T10" fmla="*/ 512 w 3525"/>
                  <a:gd name="T11" fmla="*/ 0 h 24"/>
                  <a:gd name="T12" fmla="*/ 512 w 3525"/>
                  <a:gd name="T13" fmla="*/ 24 h 24"/>
                  <a:gd name="T14" fmla="*/ 504 w 3525"/>
                  <a:gd name="T15" fmla="*/ 24 h 24"/>
                  <a:gd name="T16" fmla="*/ 504 w 3525"/>
                  <a:gd name="T17" fmla="*/ 0 h 24"/>
                  <a:gd name="T18" fmla="*/ 512 w 3525"/>
                  <a:gd name="T19" fmla="*/ 0 h 24"/>
                  <a:gd name="T20" fmla="*/ 1012 w 3525"/>
                  <a:gd name="T21" fmla="*/ 0 h 24"/>
                  <a:gd name="T22" fmla="*/ 1012 w 3525"/>
                  <a:gd name="T23" fmla="*/ 24 h 24"/>
                  <a:gd name="T24" fmla="*/ 1005 w 3525"/>
                  <a:gd name="T25" fmla="*/ 24 h 24"/>
                  <a:gd name="T26" fmla="*/ 1005 w 3525"/>
                  <a:gd name="T27" fmla="*/ 0 h 24"/>
                  <a:gd name="T28" fmla="*/ 1012 w 3525"/>
                  <a:gd name="T29" fmla="*/ 0 h 24"/>
                  <a:gd name="T30" fmla="*/ 1516 w 3525"/>
                  <a:gd name="T31" fmla="*/ 0 h 24"/>
                  <a:gd name="T32" fmla="*/ 1516 w 3525"/>
                  <a:gd name="T33" fmla="*/ 24 h 24"/>
                  <a:gd name="T34" fmla="*/ 1509 w 3525"/>
                  <a:gd name="T35" fmla="*/ 24 h 24"/>
                  <a:gd name="T36" fmla="*/ 1509 w 3525"/>
                  <a:gd name="T37" fmla="*/ 0 h 24"/>
                  <a:gd name="T38" fmla="*/ 1516 w 3525"/>
                  <a:gd name="T39" fmla="*/ 0 h 24"/>
                  <a:gd name="T40" fmla="*/ 2017 w 3525"/>
                  <a:gd name="T41" fmla="*/ 0 h 24"/>
                  <a:gd name="T42" fmla="*/ 2017 w 3525"/>
                  <a:gd name="T43" fmla="*/ 24 h 24"/>
                  <a:gd name="T44" fmla="*/ 2009 w 3525"/>
                  <a:gd name="T45" fmla="*/ 24 h 24"/>
                  <a:gd name="T46" fmla="*/ 2009 w 3525"/>
                  <a:gd name="T47" fmla="*/ 0 h 24"/>
                  <a:gd name="T48" fmla="*/ 2017 w 3525"/>
                  <a:gd name="T49" fmla="*/ 0 h 24"/>
                  <a:gd name="T50" fmla="*/ 2521 w 3525"/>
                  <a:gd name="T51" fmla="*/ 0 h 24"/>
                  <a:gd name="T52" fmla="*/ 2521 w 3525"/>
                  <a:gd name="T53" fmla="*/ 24 h 24"/>
                  <a:gd name="T54" fmla="*/ 2513 w 3525"/>
                  <a:gd name="T55" fmla="*/ 24 h 24"/>
                  <a:gd name="T56" fmla="*/ 2513 w 3525"/>
                  <a:gd name="T57" fmla="*/ 0 h 24"/>
                  <a:gd name="T58" fmla="*/ 2521 w 3525"/>
                  <a:gd name="T59" fmla="*/ 0 h 24"/>
                  <a:gd name="T60" fmla="*/ 3021 w 3525"/>
                  <a:gd name="T61" fmla="*/ 0 h 24"/>
                  <a:gd name="T62" fmla="*/ 3021 w 3525"/>
                  <a:gd name="T63" fmla="*/ 24 h 24"/>
                  <a:gd name="T64" fmla="*/ 3014 w 3525"/>
                  <a:gd name="T65" fmla="*/ 24 h 24"/>
                  <a:gd name="T66" fmla="*/ 3014 w 3525"/>
                  <a:gd name="T67" fmla="*/ 0 h 24"/>
                  <a:gd name="T68" fmla="*/ 3021 w 3525"/>
                  <a:gd name="T69" fmla="*/ 0 h 24"/>
                  <a:gd name="T70" fmla="*/ 3525 w 3525"/>
                  <a:gd name="T71" fmla="*/ 0 h 24"/>
                  <a:gd name="T72" fmla="*/ 3525 w 3525"/>
                  <a:gd name="T73" fmla="*/ 24 h 24"/>
                  <a:gd name="T74" fmla="*/ 3518 w 3525"/>
                  <a:gd name="T75" fmla="*/ 24 h 24"/>
                  <a:gd name="T76" fmla="*/ 3518 w 3525"/>
                  <a:gd name="T77" fmla="*/ 0 h 24"/>
                  <a:gd name="T78" fmla="*/ 3525 w 3525"/>
                  <a:gd name="T79" fmla="*/ 0 h 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25" h="24">
                    <a:moveTo>
                      <a:pt x="7" y="0"/>
                    </a:moveTo>
                    <a:lnTo>
                      <a:pt x="7" y="24"/>
                    </a:lnTo>
                    <a:lnTo>
                      <a:pt x="0" y="24"/>
                    </a:lnTo>
                    <a:lnTo>
                      <a:pt x="0" y="0"/>
                    </a:lnTo>
                    <a:lnTo>
                      <a:pt x="7" y="0"/>
                    </a:lnTo>
                    <a:close/>
                    <a:moveTo>
                      <a:pt x="512" y="0"/>
                    </a:moveTo>
                    <a:lnTo>
                      <a:pt x="512" y="24"/>
                    </a:lnTo>
                    <a:lnTo>
                      <a:pt x="504" y="24"/>
                    </a:lnTo>
                    <a:lnTo>
                      <a:pt x="504" y="0"/>
                    </a:lnTo>
                    <a:lnTo>
                      <a:pt x="512" y="0"/>
                    </a:lnTo>
                    <a:close/>
                    <a:moveTo>
                      <a:pt x="1012" y="0"/>
                    </a:moveTo>
                    <a:lnTo>
                      <a:pt x="1012" y="24"/>
                    </a:lnTo>
                    <a:lnTo>
                      <a:pt x="1005" y="24"/>
                    </a:lnTo>
                    <a:lnTo>
                      <a:pt x="1005" y="0"/>
                    </a:lnTo>
                    <a:lnTo>
                      <a:pt x="1012" y="0"/>
                    </a:lnTo>
                    <a:close/>
                    <a:moveTo>
                      <a:pt x="1516" y="0"/>
                    </a:moveTo>
                    <a:lnTo>
                      <a:pt x="1516" y="24"/>
                    </a:lnTo>
                    <a:lnTo>
                      <a:pt x="1509" y="24"/>
                    </a:lnTo>
                    <a:lnTo>
                      <a:pt x="1509" y="0"/>
                    </a:lnTo>
                    <a:lnTo>
                      <a:pt x="1516" y="0"/>
                    </a:lnTo>
                    <a:close/>
                    <a:moveTo>
                      <a:pt x="2017" y="0"/>
                    </a:moveTo>
                    <a:lnTo>
                      <a:pt x="2017" y="24"/>
                    </a:lnTo>
                    <a:lnTo>
                      <a:pt x="2009" y="24"/>
                    </a:lnTo>
                    <a:lnTo>
                      <a:pt x="2009" y="0"/>
                    </a:lnTo>
                    <a:lnTo>
                      <a:pt x="2017" y="0"/>
                    </a:lnTo>
                    <a:close/>
                    <a:moveTo>
                      <a:pt x="2521" y="0"/>
                    </a:moveTo>
                    <a:lnTo>
                      <a:pt x="2521" y="24"/>
                    </a:lnTo>
                    <a:lnTo>
                      <a:pt x="2513" y="24"/>
                    </a:lnTo>
                    <a:lnTo>
                      <a:pt x="2513" y="0"/>
                    </a:lnTo>
                    <a:lnTo>
                      <a:pt x="2521" y="0"/>
                    </a:lnTo>
                    <a:close/>
                    <a:moveTo>
                      <a:pt x="3021" y="0"/>
                    </a:moveTo>
                    <a:lnTo>
                      <a:pt x="3021" y="24"/>
                    </a:lnTo>
                    <a:lnTo>
                      <a:pt x="3014" y="24"/>
                    </a:lnTo>
                    <a:lnTo>
                      <a:pt x="3014" y="0"/>
                    </a:lnTo>
                    <a:lnTo>
                      <a:pt x="3021" y="0"/>
                    </a:lnTo>
                    <a:close/>
                    <a:moveTo>
                      <a:pt x="3525" y="0"/>
                    </a:moveTo>
                    <a:lnTo>
                      <a:pt x="3525" y="24"/>
                    </a:lnTo>
                    <a:lnTo>
                      <a:pt x="3518" y="24"/>
                    </a:lnTo>
                    <a:lnTo>
                      <a:pt x="3518" y="0"/>
                    </a:lnTo>
                    <a:lnTo>
                      <a:pt x="3525" y="0"/>
                    </a:lnTo>
                    <a:close/>
                  </a:path>
                </a:pathLst>
              </a:custGeom>
              <a:solidFill>
                <a:srgbClr val="000000"/>
              </a:solidFill>
              <a:ln w="4" cap="flat">
                <a:solidFill>
                  <a:srgbClr val="000000"/>
                </a:solidFill>
                <a:prstDash val="solid"/>
                <a:bevel/>
                <a:headEnd/>
                <a:tailEnd/>
              </a:ln>
            </p:spPr>
            <p:txBody>
              <a:bodyPr lIns="121920" tIns="60960" rIns="121920" bIns="60960"/>
              <a:lstStyle/>
              <a:p>
                <a:endParaRPr lang="en-GB"/>
              </a:p>
            </p:txBody>
          </p:sp>
          <p:sp>
            <p:nvSpPr>
              <p:cNvPr id="35856" name="Freeform 20">
                <a:extLst>
                  <a:ext uri="{FF2B5EF4-FFF2-40B4-BE49-F238E27FC236}">
                    <a16:creationId xmlns:a16="http://schemas.microsoft.com/office/drawing/2014/main" id="{B3C6BAB9-E52E-6243-BBCE-3FC85CCB26AD}"/>
                  </a:ext>
                </a:extLst>
              </p:cNvPr>
              <p:cNvSpPr>
                <a:spLocks noEditPoints="1"/>
              </p:cNvSpPr>
              <p:nvPr/>
            </p:nvSpPr>
            <p:spPr bwMode="auto">
              <a:xfrm>
                <a:off x="1907796" y="1216092"/>
                <a:ext cx="33" cy="36"/>
              </a:xfrm>
              <a:custGeom>
                <a:avLst/>
                <a:gdLst>
                  <a:gd name="T0" fmla="*/ 33 w 33"/>
                  <a:gd name="T1" fmla="*/ 36 h 36"/>
                  <a:gd name="T2" fmla="*/ 0 w 33"/>
                  <a:gd name="T3" fmla="*/ 0 h 36"/>
                  <a:gd name="T4" fmla="*/ 33 w 33"/>
                  <a:gd name="T5" fmla="*/ 36 h 36"/>
                  <a:gd name="T6" fmla="*/ 0 w 33"/>
                  <a:gd name="T7" fmla="*/ 36 h 36"/>
                  <a:gd name="T8" fmla="*/ 33 w 33"/>
                  <a:gd name="T9" fmla="*/ 0 h 36"/>
                  <a:gd name="T10" fmla="*/ 0 w 33"/>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6">
                    <a:moveTo>
                      <a:pt x="33" y="36"/>
                    </a:moveTo>
                    <a:lnTo>
                      <a:pt x="0" y="0"/>
                    </a:lnTo>
                    <a:lnTo>
                      <a:pt x="33" y="36"/>
                    </a:lnTo>
                    <a:close/>
                    <a:moveTo>
                      <a:pt x="0" y="36"/>
                    </a:moveTo>
                    <a:lnTo>
                      <a:pt x="33" y="0"/>
                    </a:lnTo>
                    <a:lnTo>
                      <a:pt x="0" y="36"/>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7" name="Freeform 24">
                <a:extLst>
                  <a:ext uri="{FF2B5EF4-FFF2-40B4-BE49-F238E27FC236}">
                    <a16:creationId xmlns:a16="http://schemas.microsoft.com/office/drawing/2014/main" id="{C673A85F-10D1-DE41-9B9A-F84CC73E7B27}"/>
                  </a:ext>
                </a:extLst>
              </p:cNvPr>
              <p:cNvSpPr>
                <a:spLocks noEditPoints="1"/>
              </p:cNvSpPr>
              <p:nvPr/>
            </p:nvSpPr>
            <p:spPr bwMode="auto">
              <a:xfrm>
                <a:off x="1907101" y="1217218"/>
                <a:ext cx="34" cy="36"/>
              </a:xfrm>
              <a:custGeom>
                <a:avLst/>
                <a:gdLst>
                  <a:gd name="T0" fmla="*/ 34 w 34"/>
                  <a:gd name="T1" fmla="*/ 36 h 36"/>
                  <a:gd name="T2" fmla="*/ 0 w 34"/>
                  <a:gd name="T3" fmla="*/ 0 h 36"/>
                  <a:gd name="T4" fmla="*/ 34 w 34"/>
                  <a:gd name="T5" fmla="*/ 36 h 36"/>
                  <a:gd name="T6" fmla="*/ 0 w 34"/>
                  <a:gd name="T7" fmla="*/ 36 h 36"/>
                  <a:gd name="T8" fmla="*/ 34 w 34"/>
                  <a:gd name="T9" fmla="*/ 0 h 36"/>
                  <a:gd name="T10" fmla="*/ 0 w 34"/>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6">
                    <a:moveTo>
                      <a:pt x="34" y="36"/>
                    </a:moveTo>
                    <a:lnTo>
                      <a:pt x="0" y="0"/>
                    </a:lnTo>
                    <a:lnTo>
                      <a:pt x="34" y="36"/>
                    </a:lnTo>
                    <a:close/>
                    <a:moveTo>
                      <a:pt x="0" y="36"/>
                    </a:moveTo>
                    <a:lnTo>
                      <a:pt x="34" y="0"/>
                    </a:lnTo>
                    <a:lnTo>
                      <a:pt x="0" y="36"/>
                    </a:lnTo>
                    <a:close/>
                  </a:path>
                </a:pathLst>
              </a:custGeom>
              <a:solidFill>
                <a:srgbClr val="00CC00"/>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8" name="Freeform 28">
                <a:extLst>
                  <a:ext uri="{FF2B5EF4-FFF2-40B4-BE49-F238E27FC236}">
                    <a16:creationId xmlns:a16="http://schemas.microsoft.com/office/drawing/2014/main" id="{D7037C88-9EC2-0D40-A553-0DC225AFFCC6}"/>
                  </a:ext>
                </a:extLst>
              </p:cNvPr>
              <p:cNvSpPr>
                <a:spLocks noEditPoints="1"/>
              </p:cNvSpPr>
              <p:nvPr/>
            </p:nvSpPr>
            <p:spPr bwMode="auto">
              <a:xfrm>
                <a:off x="1907415" y="1217199"/>
                <a:ext cx="33" cy="35"/>
              </a:xfrm>
              <a:custGeom>
                <a:avLst/>
                <a:gdLst>
                  <a:gd name="T0" fmla="*/ 33 w 33"/>
                  <a:gd name="T1" fmla="*/ 35 h 35"/>
                  <a:gd name="T2" fmla="*/ 0 w 33"/>
                  <a:gd name="T3" fmla="*/ 0 h 35"/>
                  <a:gd name="T4" fmla="*/ 33 w 33"/>
                  <a:gd name="T5" fmla="*/ 35 h 35"/>
                  <a:gd name="T6" fmla="*/ 0 w 33"/>
                  <a:gd name="T7" fmla="*/ 35 h 35"/>
                  <a:gd name="T8" fmla="*/ 33 w 33"/>
                  <a:gd name="T9" fmla="*/ 0 h 35"/>
                  <a:gd name="T10" fmla="*/ 0 w 33"/>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5">
                    <a:moveTo>
                      <a:pt x="33" y="35"/>
                    </a:moveTo>
                    <a:lnTo>
                      <a:pt x="0" y="0"/>
                    </a:lnTo>
                    <a:lnTo>
                      <a:pt x="33" y="35"/>
                    </a:lnTo>
                    <a:close/>
                    <a:moveTo>
                      <a:pt x="0" y="35"/>
                    </a:moveTo>
                    <a:lnTo>
                      <a:pt x="33" y="0"/>
                    </a:lnTo>
                    <a:lnTo>
                      <a:pt x="0" y="35"/>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59" name="Freeform 32">
                <a:extLst>
                  <a:ext uri="{FF2B5EF4-FFF2-40B4-BE49-F238E27FC236}">
                    <a16:creationId xmlns:a16="http://schemas.microsoft.com/office/drawing/2014/main" id="{0952027B-87B5-3940-8E86-70F87EBC19EA}"/>
                  </a:ext>
                </a:extLst>
              </p:cNvPr>
              <p:cNvSpPr>
                <a:spLocks noEditPoints="1"/>
              </p:cNvSpPr>
              <p:nvPr/>
            </p:nvSpPr>
            <p:spPr bwMode="auto">
              <a:xfrm>
                <a:off x="1906507" y="1216776"/>
                <a:ext cx="34" cy="39"/>
              </a:xfrm>
              <a:custGeom>
                <a:avLst/>
                <a:gdLst>
                  <a:gd name="T0" fmla="*/ 34 w 34"/>
                  <a:gd name="T1" fmla="*/ 39 h 39"/>
                  <a:gd name="T2" fmla="*/ 0 w 34"/>
                  <a:gd name="T3" fmla="*/ 0 h 39"/>
                  <a:gd name="T4" fmla="*/ 34 w 34"/>
                  <a:gd name="T5" fmla="*/ 39 h 39"/>
                  <a:gd name="T6" fmla="*/ 0 w 34"/>
                  <a:gd name="T7" fmla="*/ 39 h 39"/>
                  <a:gd name="T8" fmla="*/ 34 w 34"/>
                  <a:gd name="T9" fmla="*/ 0 h 39"/>
                  <a:gd name="T10" fmla="*/ 0 w 34"/>
                  <a:gd name="T11" fmla="*/ 39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9">
                    <a:moveTo>
                      <a:pt x="34" y="39"/>
                    </a:moveTo>
                    <a:lnTo>
                      <a:pt x="0" y="0"/>
                    </a:lnTo>
                    <a:lnTo>
                      <a:pt x="34" y="39"/>
                    </a:lnTo>
                    <a:close/>
                    <a:moveTo>
                      <a:pt x="0" y="39"/>
                    </a:moveTo>
                    <a:lnTo>
                      <a:pt x="34" y="0"/>
                    </a:lnTo>
                    <a:lnTo>
                      <a:pt x="0" y="39"/>
                    </a:lnTo>
                    <a:close/>
                  </a:path>
                </a:pathLst>
              </a:custGeom>
              <a:solidFill>
                <a:srgbClr val="C0504D"/>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0" name="Freeform 36">
                <a:extLst>
                  <a:ext uri="{FF2B5EF4-FFF2-40B4-BE49-F238E27FC236}">
                    <a16:creationId xmlns:a16="http://schemas.microsoft.com/office/drawing/2014/main" id="{742738E2-910B-2F40-AC6C-07E4C00899DF}"/>
                  </a:ext>
                </a:extLst>
              </p:cNvPr>
              <p:cNvSpPr>
                <a:spLocks noEditPoints="1"/>
              </p:cNvSpPr>
              <p:nvPr/>
            </p:nvSpPr>
            <p:spPr bwMode="auto">
              <a:xfrm>
                <a:off x="1905678" y="1218254"/>
                <a:ext cx="34" cy="35"/>
              </a:xfrm>
              <a:custGeom>
                <a:avLst/>
                <a:gdLst>
                  <a:gd name="T0" fmla="*/ 34 w 34"/>
                  <a:gd name="T1" fmla="*/ 35 h 35"/>
                  <a:gd name="T2" fmla="*/ 0 w 34"/>
                  <a:gd name="T3" fmla="*/ 0 h 35"/>
                  <a:gd name="T4" fmla="*/ 34 w 34"/>
                  <a:gd name="T5" fmla="*/ 35 h 35"/>
                  <a:gd name="T6" fmla="*/ 0 w 34"/>
                  <a:gd name="T7" fmla="*/ 35 h 35"/>
                  <a:gd name="T8" fmla="*/ 34 w 34"/>
                  <a:gd name="T9" fmla="*/ 0 h 35"/>
                  <a:gd name="T10" fmla="*/ 0 w 34"/>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5">
                    <a:moveTo>
                      <a:pt x="34" y="35"/>
                    </a:moveTo>
                    <a:lnTo>
                      <a:pt x="0" y="0"/>
                    </a:lnTo>
                    <a:lnTo>
                      <a:pt x="34" y="35"/>
                    </a:lnTo>
                    <a:close/>
                    <a:moveTo>
                      <a:pt x="0" y="35"/>
                    </a:moveTo>
                    <a:lnTo>
                      <a:pt x="34" y="0"/>
                    </a:lnTo>
                    <a:lnTo>
                      <a:pt x="0" y="35"/>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1" name="Freeform 40">
                <a:extLst>
                  <a:ext uri="{FF2B5EF4-FFF2-40B4-BE49-F238E27FC236}">
                    <a16:creationId xmlns:a16="http://schemas.microsoft.com/office/drawing/2014/main" id="{CF2BDD06-1465-BD4E-A8A2-ABBF03694BD6}"/>
                  </a:ext>
                </a:extLst>
              </p:cNvPr>
              <p:cNvSpPr>
                <a:spLocks noEditPoints="1"/>
              </p:cNvSpPr>
              <p:nvPr/>
            </p:nvSpPr>
            <p:spPr bwMode="auto">
              <a:xfrm>
                <a:off x="1906070" y="1217712"/>
                <a:ext cx="34" cy="36"/>
              </a:xfrm>
              <a:custGeom>
                <a:avLst/>
                <a:gdLst>
                  <a:gd name="T0" fmla="*/ 34 w 34"/>
                  <a:gd name="T1" fmla="*/ 36 h 36"/>
                  <a:gd name="T2" fmla="*/ 0 w 34"/>
                  <a:gd name="T3" fmla="*/ 0 h 36"/>
                  <a:gd name="T4" fmla="*/ 34 w 34"/>
                  <a:gd name="T5" fmla="*/ 36 h 36"/>
                  <a:gd name="T6" fmla="*/ 0 w 34"/>
                  <a:gd name="T7" fmla="*/ 36 h 36"/>
                  <a:gd name="T8" fmla="*/ 34 w 34"/>
                  <a:gd name="T9" fmla="*/ 0 h 36"/>
                  <a:gd name="T10" fmla="*/ 0 w 34"/>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36">
                    <a:moveTo>
                      <a:pt x="34" y="36"/>
                    </a:moveTo>
                    <a:lnTo>
                      <a:pt x="0" y="0"/>
                    </a:lnTo>
                    <a:lnTo>
                      <a:pt x="34" y="36"/>
                    </a:lnTo>
                    <a:close/>
                    <a:moveTo>
                      <a:pt x="0" y="36"/>
                    </a:moveTo>
                    <a:lnTo>
                      <a:pt x="34" y="0"/>
                    </a:lnTo>
                    <a:lnTo>
                      <a:pt x="0" y="36"/>
                    </a:lnTo>
                    <a:close/>
                  </a:path>
                </a:pathLst>
              </a:custGeom>
              <a:solidFill>
                <a:srgbClr val="8064A2"/>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2" name="Freeform 44">
                <a:extLst>
                  <a:ext uri="{FF2B5EF4-FFF2-40B4-BE49-F238E27FC236}">
                    <a16:creationId xmlns:a16="http://schemas.microsoft.com/office/drawing/2014/main" id="{BCE20B64-E3FD-A344-B9CE-9DB559C4D0E8}"/>
                  </a:ext>
                </a:extLst>
              </p:cNvPr>
              <p:cNvSpPr>
                <a:spLocks noEditPoints="1"/>
              </p:cNvSpPr>
              <p:nvPr/>
            </p:nvSpPr>
            <p:spPr bwMode="auto">
              <a:xfrm>
                <a:off x="1905697" y="1218274"/>
                <a:ext cx="33" cy="35"/>
              </a:xfrm>
              <a:custGeom>
                <a:avLst/>
                <a:gdLst>
                  <a:gd name="T0" fmla="*/ 33 w 33"/>
                  <a:gd name="T1" fmla="*/ 35 h 35"/>
                  <a:gd name="T2" fmla="*/ 0 w 33"/>
                  <a:gd name="T3" fmla="*/ 0 h 35"/>
                  <a:gd name="T4" fmla="*/ 33 w 33"/>
                  <a:gd name="T5" fmla="*/ 35 h 35"/>
                  <a:gd name="T6" fmla="*/ 0 w 33"/>
                  <a:gd name="T7" fmla="*/ 35 h 35"/>
                  <a:gd name="T8" fmla="*/ 33 w 33"/>
                  <a:gd name="T9" fmla="*/ 0 h 35"/>
                  <a:gd name="T10" fmla="*/ 0 w 33"/>
                  <a:gd name="T11" fmla="*/ 35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35">
                    <a:moveTo>
                      <a:pt x="33" y="35"/>
                    </a:moveTo>
                    <a:lnTo>
                      <a:pt x="0" y="0"/>
                    </a:lnTo>
                    <a:lnTo>
                      <a:pt x="33" y="35"/>
                    </a:lnTo>
                    <a:close/>
                    <a:moveTo>
                      <a:pt x="0" y="35"/>
                    </a:moveTo>
                    <a:lnTo>
                      <a:pt x="33" y="0"/>
                    </a:lnTo>
                    <a:lnTo>
                      <a:pt x="0" y="35"/>
                    </a:lnTo>
                    <a:close/>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3" name="Freeform 48">
                <a:extLst>
                  <a:ext uri="{FF2B5EF4-FFF2-40B4-BE49-F238E27FC236}">
                    <a16:creationId xmlns:a16="http://schemas.microsoft.com/office/drawing/2014/main" id="{ED8A5CED-6789-A848-90FA-E53124AD1064}"/>
                  </a:ext>
                </a:extLst>
              </p:cNvPr>
              <p:cNvSpPr>
                <a:spLocks noEditPoints="1"/>
              </p:cNvSpPr>
              <p:nvPr/>
            </p:nvSpPr>
            <p:spPr bwMode="auto">
              <a:xfrm>
                <a:off x="1906070" y="1218060"/>
                <a:ext cx="38" cy="36"/>
              </a:xfrm>
              <a:custGeom>
                <a:avLst/>
                <a:gdLst>
                  <a:gd name="T0" fmla="*/ 38 w 38"/>
                  <a:gd name="T1" fmla="*/ 36 h 36"/>
                  <a:gd name="T2" fmla="*/ 0 w 38"/>
                  <a:gd name="T3" fmla="*/ 0 h 36"/>
                  <a:gd name="T4" fmla="*/ 38 w 38"/>
                  <a:gd name="T5" fmla="*/ 36 h 36"/>
                  <a:gd name="T6" fmla="*/ 0 w 38"/>
                  <a:gd name="T7" fmla="*/ 36 h 36"/>
                  <a:gd name="T8" fmla="*/ 38 w 38"/>
                  <a:gd name="T9" fmla="*/ 0 h 36"/>
                  <a:gd name="T10" fmla="*/ 0 w 38"/>
                  <a:gd name="T11" fmla="*/ 36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 h="36">
                    <a:moveTo>
                      <a:pt x="38" y="36"/>
                    </a:moveTo>
                    <a:lnTo>
                      <a:pt x="0" y="0"/>
                    </a:lnTo>
                    <a:lnTo>
                      <a:pt x="38" y="36"/>
                    </a:lnTo>
                    <a:close/>
                    <a:moveTo>
                      <a:pt x="0" y="36"/>
                    </a:moveTo>
                    <a:lnTo>
                      <a:pt x="38" y="0"/>
                    </a:lnTo>
                    <a:lnTo>
                      <a:pt x="0" y="36"/>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en-GB"/>
              </a:p>
            </p:txBody>
          </p:sp>
          <p:sp>
            <p:nvSpPr>
              <p:cNvPr id="35864" name="Rectangle 45">
                <a:extLst>
                  <a:ext uri="{FF2B5EF4-FFF2-40B4-BE49-F238E27FC236}">
                    <a16:creationId xmlns:a16="http://schemas.microsoft.com/office/drawing/2014/main" id="{C7F99CAB-8F7B-5B45-B8E6-6CFB93CECAFC}"/>
                  </a:ext>
                </a:extLst>
              </p:cNvPr>
              <p:cNvSpPr>
                <a:spLocks noChangeArrowheads="1"/>
              </p:cNvSpPr>
              <p:nvPr/>
            </p:nvSpPr>
            <p:spPr bwMode="auto">
              <a:xfrm>
                <a:off x="1905346" y="1218375"/>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0</a:t>
                </a:r>
                <a:endParaRPr lang="en-US" altLang="en-US" sz="2400"/>
              </a:p>
            </p:txBody>
          </p:sp>
          <p:sp>
            <p:nvSpPr>
              <p:cNvPr id="35865" name="Rectangle 46">
                <a:extLst>
                  <a:ext uri="{FF2B5EF4-FFF2-40B4-BE49-F238E27FC236}">
                    <a16:creationId xmlns:a16="http://schemas.microsoft.com/office/drawing/2014/main" id="{C366E72B-FC8A-B740-B9B0-E2121C38AEA0}"/>
                  </a:ext>
                </a:extLst>
              </p:cNvPr>
              <p:cNvSpPr>
                <a:spLocks noChangeArrowheads="1"/>
              </p:cNvSpPr>
              <p:nvPr/>
            </p:nvSpPr>
            <p:spPr bwMode="auto">
              <a:xfrm>
                <a:off x="1905231" y="1217978"/>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50</a:t>
                </a:r>
                <a:endParaRPr lang="en-US" altLang="en-US" sz="2400"/>
              </a:p>
            </p:txBody>
          </p:sp>
          <p:sp>
            <p:nvSpPr>
              <p:cNvPr id="35866" name="Rectangle 47">
                <a:extLst>
                  <a:ext uri="{FF2B5EF4-FFF2-40B4-BE49-F238E27FC236}">
                    <a16:creationId xmlns:a16="http://schemas.microsoft.com/office/drawing/2014/main" id="{D491EB06-531C-3448-9A95-A07449F9DE90}"/>
                  </a:ext>
                </a:extLst>
              </p:cNvPr>
              <p:cNvSpPr>
                <a:spLocks noChangeArrowheads="1"/>
              </p:cNvSpPr>
              <p:nvPr/>
            </p:nvSpPr>
            <p:spPr bwMode="auto">
              <a:xfrm>
                <a:off x="1905189" y="1217581"/>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100</a:t>
                </a:r>
                <a:endParaRPr lang="en-US" altLang="en-US" sz="2400"/>
              </a:p>
            </p:txBody>
          </p:sp>
          <p:sp>
            <p:nvSpPr>
              <p:cNvPr id="35867" name="Rectangle 48">
                <a:extLst>
                  <a:ext uri="{FF2B5EF4-FFF2-40B4-BE49-F238E27FC236}">
                    <a16:creationId xmlns:a16="http://schemas.microsoft.com/office/drawing/2014/main" id="{A76091C2-62D3-5F49-B378-FAF76D420B15}"/>
                  </a:ext>
                </a:extLst>
              </p:cNvPr>
              <p:cNvSpPr>
                <a:spLocks noChangeArrowheads="1"/>
              </p:cNvSpPr>
              <p:nvPr/>
            </p:nvSpPr>
            <p:spPr bwMode="auto">
              <a:xfrm>
                <a:off x="1905189" y="1217184"/>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150</a:t>
                </a:r>
                <a:endParaRPr lang="en-US" altLang="en-US" sz="2400"/>
              </a:p>
            </p:txBody>
          </p:sp>
          <p:sp>
            <p:nvSpPr>
              <p:cNvPr id="35868" name="Rectangle 49">
                <a:extLst>
                  <a:ext uri="{FF2B5EF4-FFF2-40B4-BE49-F238E27FC236}">
                    <a16:creationId xmlns:a16="http://schemas.microsoft.com/office/drawing/2014/main" id="{801A4AFE-A8A7-384A-ACC3-536C486325DA}"/>
                  </a:ext>
                </a:extLst>
              </p:cNvPr>
              <p:cNvSpPr>
                <a:spLocks noChangeArrowheads="1"/>
              </p:cNvSpPr>
              <p:nvPr/>
            </p:nvSpPr>
            <p:spPr bwMode="auto">
              <a:xfrm>
                <a:off x="1905189" y="1216786"/>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200</a:t>
                </a:r>
                <a:endParaRPr lang="en-US" altLang="en-US" sz="2400"/>
              </a:p>
            </p:txBody>
          </p:sp>
          <p:sp>
            <p:nvSpPr>
              <p:cNvPr id="35869" name="Rectangle 50">
                <a:extLst>
                  <a:ext uri="{FF2B5EF4-FFF2-40B4-BE49-F238E27FC236}">
                    <a16:creationId xmlns:a16="http://schemas.microsoft.com/office/drawing/2014/main" id="{C6156317-43FB-8B4E-913C-A2C18DD71E2B}"/>
                  </a:ext>
                </a:extLst>
              </p:cNvPr>
              <p:cNvSpPr>
                <a:spLocks noChangeArrowheads="1"/>
              </p:cNvSpPr>
              <p:nvPr/>
            </p:nvSpPr>
            <p:spPr bwMode="auto">
              <a:xfrm>
                <a:off x="1905189" y="1216389"/>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250</a:t>
                </a:r>
                <a:endParaRPr lang="en-US" altLang="en-US" sz="2400"/>
              </a:p>
            </p:txBody>
          </p:sp>
          <p:sp>
            <p:nvSpPr>
              <p:cNvPr id="35870" name="Rectangle 51">
                <a:extLst>
                  <a:ext uri="{FF2B5EF4-FFF2-40B4-BE49-F238E27FC236}">
                    <a16:creationId xmlns:a16="http://schemas.microsoft.com/office/drawing/2014/main" id="{B18ABCD9-D3B6-4742-9160-0DBB155999C7}"/>
                  </a:ext>
                </a:extLst>
              </p:cNvPr>
              <p:cNvSpPr>
                <a:spLocks noChangeArrowheads="1"/>
              </p:cNvSpPr>
              <p:nvPr/>
            </p:nvSpPr>
            <p:spPr bwMode="auto">
              <a:xfrm>
                <a:off x="1905189" y="1215992"/>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300</a:t>
                </a:r>
                <a:endParaRPr lang="en-US" altLang="en-US" sz="2400"/>
              </a:p>
            </p:txBody>
          </p:sp>
          <p:sp>
            <p:nvSpPr>
              <p:cNvPr id="35871" name="Rectangle 52">
                <a:extLst>
                  <a:ext uri="{FF2B5EF4-FFF2-40B4-BE49-F238E27FC236}">
                    <a16:creationId xmlns:a16="http://schemas.microsoft.com/office/drawing/2014/main" id="{864AAC64-D901-714A-9E40-EFBBE833CEFE}"/>
                  </a:ext>
                </a:extLst>
              </p:cNvPr>
              <p:cNvSpPr>
                <a:spLocks noChangeArrowheads="1"/>
              </p:cNvSpPr>
              <p:nvPr/>
            </p:nvSpPr>
            <p:spPr bwMode="auto">
              <a:xfrm>
                <a:off x="1905189" y="1215595"/>
                <a:ext cx="277"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350</a:t>
                </a:r>
                <a:endParaRPr lang="en-US" altLang="en-US" sz="2400"/>
              </a:p>
            </p:txBody>
          </p:sp>
          <p:sp>
            <p:nvSpPr>
              <p:cNvPr id="35872" name="Rectangle 53">
                <a:extLst>
                  <a:ext uri="{FF2B5EF4-FFF2-40B4-BE49-F238E27FC236}">
                    <a16:creationId xmlns:a16="http://schemas.microsoft.com/office/drawing/2014/main" id="{4778F6A7-18BA-8D4D-BA4F-037977758435}"/>
                  </a:ext>
                </a:extLst>
              </p:cNvPr>
              <p:cNvSpPr>
                <a:spLocks noChangeArrowheads="1"/>
              </p:cNvSpPr>
              <p:nvPr/>
            </p:nvSpPr>
            <p:spPr bwMode="auto">
              <a:xfrm>
                <a:off x="1905447" y="1218483"/>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0</a:t>
                </a:r>
                <a:endParaRPr lang="en-US" altLang="en-US" sz="2400"/>
              </a:p>
            </p:txBody>
          </p:sp>
          <p:sp>
            <p:nvSpPr>
              <p:cNvPr id="35873" name="Rectangle 54">
                <a:extLst>
                  <a:ext uri="{FF2B5EF4-FFF2-40B4-BE49-F238E27FC236}">
                    <a16:creationId xmlns:a16="http://schemas.microsoft.com/office/drawing/2014/main" id="{F029883B-7863-E14A-8B1A-E46DBFE52E11}"/>
                  </a:ext>
                </a:extLst>
              </p:cNvPr>
              <p:cNvSpPr>
                <a:spLocks noChangeArrowheads="1"/>
              </p:cNvSpPr>
              <p:nvPr/>
            </p:nvSpPr>
            <p:spPr bwMode="auto">
              <a:xfrm>
                <a:off x="1905927" y="1218483"/>
                <a:ext cx="9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5</a:t>
                </a:r>
                <a:endParaRPr lang="en-US" altLang="en-US" sz="2400"/>
              </a:p>
            </p:txBody>
          </p:sp>
          <p:sp>
            <p:nvSpPr>
              <p:cNvPr id="35874" name="Rectangle 55">
                <a:extLst>
                  <a:ext uri="{FF2B5EF4-FFF2-40B4-BE49-F238E27FC236}">
                    <a16:creationId xmlns:a16="http://schemas.microsoft.com/office/drawing/2014/main" id="{42F2CE28-EE08-AB47-968F-8B6016EB2033}"/>
                  </a:ext>
                </a:extLst>
              </p:cNvPr>
              <p:cNvSpPr>
                <a:spLocks noChangeArrowheads="1"/>
              </p:cNvSpPr>
              <p:nvPr/>
            </p:nvSpPr>
            <p:spPr bwMode="auto">
              <a:xfrm>
                <a:off x="190640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10</a:t>
                </a:r>
                <a:endParaRPr lang="en-US" altLang="en-US" sz="2400"/>
              </a:p>
            </p:txBody>
          </p:sp>
          <p:sp>
            <p:nvSpPr>
              <p:cNvPr id="35875" name="Rectangle 56">
                <a:extLst>
                  <a:ext uri="{FF2B5EF4-FFF2-40B4-BE49-F238E27FC236}">
                    <a16:creationId xmlns:a16="http://schemas.microsoft.com/office/drawing/2014/main" id="{B5EB31AF-1B0C-5A4E-ABD7-36F41439B61E}"/>
                  </a:ext>
                </a:extLst>
              </p:cNvPr>
              <p:cNvSpPr>
                <a:spLocks noChangeArrowheads="1"/>
              </p:cNvSpPr>
              <p:nvPr/>
            </p:nvSpPr>
            <p:spPr bwMode="auto">
              <a:xfrm>
                <a:off x="1906896"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15</a:t>
                </a:r>
                <a:endParaRPr lang="en-US" altLang="en-US" sz="2400"/>
              </a:p>
            </p:txBody>
          </p:sp>
          <p:sp>
            <p:nvSpPr>
              <p:cNvPr id="35876" name="Rectangle 57">
                <a:extLst>
                  <a:ext uri="{FF2B5EF4-FFF2-40B4-BE49-F238E27FC236}">
                    <a16:creationId xmlns:a16="http://schemas.microsoft.com/office/drawing/2014/main" id="{19C970D2-4FE5-3049-B56E-54FD6EA8A9AE}"/>
                  </a:ext>
                </a:extLst>
              </p:cNvPr>
              <p:cNvSpPr>
                <a:spLocks noChangeArrowheads="1"/>
              </p:cNvSpPr>
              <p:nvPr/>
            </p:nvSpPr>
            <p:spPr bwMode="auto">
              <a:xfrm>
                <a:off x="190740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20</a:t>
                </a:r>
                <a:endParaRPr lang="en-US" altLang="en-US" sz="2400"/>
              </a:p>
            </p:txBody>
          </p:sp>
          <p:sp>
            <p:nvSpPr>
              <p:cNvPr id="35877" name="Rectangle 58">
                <a:extLst>
                  <a:ext uri="{FF2B5EF4-FFF2-40B4-BE49-F238E27FC236}">
                    <a16:creationId xmlns:a16="http://schemas.microsoft.com/office/drawing/2014/main" id="{83C310CF-1FFC-5442-A8BE-89E78FE63D7B}"/>
                  </a:ext>
                </a:extLst>
              </p:cNvPr>
              <p:cNvSpPr>
                <a:spLocks noChangeArrowheads="1"/>
              </p:cNvSpPr>
              <p:nvPr/>
            </p:nvSpPr>
            <p:spPr bwMode="auto">
              <a:xfrm>
                <a:off x="1907913"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dirty="0">
                    <a:solidFill>
                      <a:srgbClr val="000000"/>
                    </a:solidFill>
                  </a:rPr>
                  <a:t>25</a:t>
                </a:r>
                <a:endParaRPr lang="en-US" altLang="en-US" sz="2400" dirty="0"/>
              </a:p>
            </p:txBody>
          </p:sp>
          <p:sp>
            <p:nvSpPr>
              <p:cNvPr id="35878" name="Rectangle 59">
                <a:extLst>
                  <a:ext uri="{FF2B5EF4-FFF2-40B4-BE49-F238E27FC236}">
                    <a16:creationId xmlns:a16="http://schemas.microsoft.com/office/drawing/2014/main" id="{E0D222AD-16E2-D045-8A18-220163DACC96}"/>
                  </a:ext>
                </a:extLst>
              </p:cNvPr>
              <p:cNvSpPr>
                <a:spLocks noChangeArrowheads="1"/>
              </p:cNvSpPr>
              <p:nvPr/>
            </p:nvSpPr>
            <p:spPr bwMode="auto">
              <a:xfrm>
                <a:off x="1908418"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dirty="0">
                    <a:solidFill>
                      <a:srgbClr val="000000"/>
                    </a:solidFill>
                  </a:rPr>
                  <a:t>30</a:t>
                </a:r>
                <a:endParaRPr lang="en-US" altLang="en-US" sz="2400" dirty="0"/>
              </a:p>
            </p:txBody>
          </p:sp>
          <p:sp>
            <p:nvSpPr>
              <p:cNvPr id="35879" name="Rectangle 60">
                <a:extLst>
                  <a:ext uri="{FF2B5EF4-FFF2-40B4-BE49-F238E27FC236}">
                    <a16:creationId xmlns:a16="http://schemas.microsoft.com/office/drawing/2014/main" id="{7FE5944C-B663-6345-8557-49832589E34A}"/>
                  </a:ext>
                </a:extLst>
              </p:cNvPr>
              <p:cNvSpPr>
                <a:spLocks noChangeArrowheads="1"/>
              </p:cNvSpPr>
              <p:nvPr/>
            </p:nvSpPr>
            <p:spPr bwMode="auto">
              <a:xfrm>
                <a:off x="1908876" y="1218483"/>
                <a:ext cx="185"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35</a:t>
                </a:r>
                <a:endParaRPr lang="en-US" altLang="en-US" sz="2400"/>
              </a:p>
            </p:txBody>
          </p:sp>
          <p:sp>
            <p:nvSpPr>
              <p:cNvPr id="35880" name="Rectangle 61">
                <a:extLst>
                  <a:ext uri="{FF2B5EF4-FFF2-40B4-BE49-F238E27FC236}">
                    <a16:creationId xmlns:a16="http://schemas.microsoft.com/office/drawing/2014/main" id="{C04A98E0-5A9A-4B4E-A4E0-E7FDD13AAADC}"/>
                  </a:ext>
                </a:extLst>
              </p:cNvPr>
              <p:cNvSpPr>
                <a:spLocks noChangeArrowheads="1"/>
              </p:cNvSpPr>
              <p:nvPr/>
            </p:nvSpPr>
            <p:spPr bwMode="auto">
              <a:xfrm rot="-5400000">
                <a:off x="1902945" y="1216963"/>
                <a:ext cx="3627"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r>
                  <a:rPr lang="en-US" altLang="en-US" sz="1200">
                    <a:solidFill>
                      <a:srgbClr val="000000"/>
                    </a:solidFill>
                  </a:rPr>
                  <a:t>Consumo de energía per cápita</a:t>
                </a:r>
              </a:p>
              <a:p>
                <a:pPr algn="ctr" eaLnBrk="1" hangingPunct="1">
                  <a:lnSpc>
                    <a:spcPct val="100000"/>
                  </a:lnSpc>
                  <a:spcBef>
                    <a:spcPct val="0"/>
                  </a:spcBef>
                  <a:buFontTx/>
                  <a:buNone/>
                </a:pPr>
                <a:r>
                  <a:rPr lang="en-US" altLang="en-US" sz="1200">
                    <a:solidFill>
                      <a:srgbClr val="000000"/>
                    </a:solidFill>
                  </a:rPr>
                  <a:t> [10</a:t>
                </a:r>
                <a:r>
                  <a:rPr lang="en-US" altLang="en-US" sz="1200" baseline="30000">
                    <a:solidFill>
                      <a:srgbClr val="000000"/>
                    </a:solidFill>
                  </a:rPr>
                  <a:t>9</a:t>
                </a:r>
                <a:r>
                  <a:rPr lang="en-US" altLang="en-US" sz="1200">
                    <a:solidFill>
                      <a:srgbClr val="000000"/>
                    </a:solidFill>
                  </a:rPr>
                  <a:t> J/persona]</a:t>
                </a:r>
                <a:endParaRPr lang="en-US" altLang="en-US" sz="2400"/>
              </a:p>
            </p:txBody>
          </p:sp>
          <p:sp>
            <p:nvSpPr>
              <p:cNvPr id="35881" name="Rectangle 67">
                <a:extLst>
                  <a:ext uri="{FF2B5EF4-FFF2-40B4-BE49-F238E27FC236}">
                    <a16:creationId xmlns:a16="http://schemas.microsoft.com/office/drawing/2014/main" id="{0B238DDC-50CB-8A4E-BA71-FC1BD2CD5389}"/>
                  </a:ext>
                </a:extLst>
              </p:cNvPr>
              <p:cNvSpPr>
                <a:spLocks noChangeArrowheads="1"/>
              </p:cNvSpPr>
              <p:nvPr/>
            </p:nvSpPr>
            <p:spPr bwMode="auto">
              <a:xfrm>
                <a:off x="1904988" y="1218826"/>
                <a:ext cx="4294"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r>
                  <a:rPr lang="en-US" altLang="en-US" sz="1200" dirty="0">
                    <a:solidFill>
                      <a:srgbClr val="000000"/>
                    </a:solidFill>
                  </a:rPr>
                  <a:t>Producto interior bruto per cápita basado en la compra </a:t>
                </a:r>
              </a:p>
              <a:p>
                <a:pPr algn="ctr" eaLnBrk="1" hangingPunct="1">
                  <a:lnSpc>
                    <a:spcPct val="100000"/>
                  </a:lnSpc>
                  <a:spcBef>
                    <a:spcPct val="0"/>
                  </a:spcBef>
                  <a:buFontTx/>
                  <a:buNone/>
                </a:pPr>
                <a:r>
                  <a:rPr lang="en-US" altLang="en-US" sz="1200" dirty="0">
                    <a:solidFill>
                      <a:srgbClr val="000000"/>
                    </a:solidFill>
                  </a:rPr>
                  <a:t>Paridad de poder [Año 2000, miles de dólares constantes] </a:t>
                </a:r>
                <a:endParaRPr lang="en-US" altLang="en-US" sz="2400" dirty="0"/>
              </a:p>
            </p:txBody>
          </p:sp>
          <p:sp>
            <p:nvSpPr>
              <p:cNvPr id="35882" name="Rectangle 68">
                <a:extLst>
                  <a:ext uri="{FF2B5EF4-FFF2-40B4-BE49-F238E27FC236}">
                    <a16:creationId xmlns:a16="http://schemas.microsoft.com/office/drawing/2014/main" id="{F4763D30-1E92-504B-A961-59353899EDBF}"/>
                  </a:ext>
                </a:extLst>
              </p:cNvPr>
              <p:cNvSpPr>
                <a:spLocks noChangeArrowheads="1"/>
              </p:cNvSpPr>
              <p:nvPr/>
            </p:nvSpPr>
            <p:spPr bwMode="auto">
              <a:xfrm>
                <a:off x="1908265" y="1218618"/>
                <a:ext cx="5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a:t>
                </a:r>
                <a:endParaRPr lang="en-US" altLang="en-US" sz="2400"/>
              </a:p>
            </p:txBody>
          </p:sp>
          <p:sp>
            <p:nvSpPr>
              <p:cNvPr id="35883" name="Rectangle 70">
                <a:extLst>
                  <a:ext uri="{FF2B5EF4-FFF2-40B4-BE49-F238E27FC236}">
                    <a16:creationId xmlns:a16="http://schemas.microsoft.com/office/drawing/2014/main" id="{43E7EB3E-1D7B-F04B-B9D9-1855C00C226B}"/>
                  </a:ext>
                </a:extLst>
              </p:cNvPr>
              <p:cNvSpPr>
                <a:spLocks noChangeArrowheads="1"/>
              </p:cNvSpPr>
              <p:nvPr/>
            </p:nvSpPr>
            <p:spPr bwMode="auto">
              <a:xfrm>
                <a:off x="1908471" y="1218618"/>
                <a:ext cx="5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r>
                  <a:rPr lang="en-US" altLang="en-US" sz="1200">
                    <a:solidFill>
                      <a:srgbClr val="000000"/>
                    </a:solidFill>
                  </a:rPr>
                  <a:t>-</a:t>
                </a:r>
                <a:endParaRPr lang="en-US" altLang="en-US" sz="2400"/>
              </a:p>
            </p:txBody>
          </p:sp>
          <p:sp>
            <p:nvSpPr>
              <p:cNvPr id="35884" name="Rectangle 72">
                <a:extLst>
                  <a:ext uri="{FF2B5EF4-FFF2-40B4-BE49-F238E27FC236}">
                    <a16:creationId xmlns:a16="http://schemas.microsoft.com/office/drawing/2014/main" id="{15C1D494-1682-8C46-BF2C-10F4B121DB8D}"/>
                  </a:ext>
                </a:extLst>
              </p:cNvPr>
              <p:cNvSpPr>
                <a:spLocks noChangeArrowheads="1"/>
              </p:cNvSpPr>
              <p:nvPr/>
            </p:nvSpPr>
            <p:spPr bwMode="auto">
              <a:xfrm>
                <a:off x="1906742" y="1218795"/>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sp>
            <p:nvSpPr>
              <p:cNvPr id="35885" name="Rectangle 74">
                <a:extLst>
                  <a:ext uri="{FF2B5EF4-FFF2-40B4-BE49-F238E27FC236}">
                    <a16:creationId xmlns:a16="http://schemas.microsoft.com/office/drawing/2014/main" id="{3BC33CC3-6147-F846-ABCD-6A5ABD9828FB}"/>
                  </a:ext>
                </a:extLst>
              </p:cNvPr>
              <p:cNvSpPr>
                <a:spLocks noChangeArrowheads="1"/>
              </p:cNvSpPr>
              <p:nvPr/>
            </p:nvSpPr>
            <p:spPr bwMode="auto">
              <a:xfrm>
                <a:off x="1906296" y="1216879"/>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sp>
            <p:nvSpPr>
              <p:cNvPr id="35886" name="Rectangle 75">
                <a:extLst>
                  <a:ext uri="{FF2B5EF4-FFF2-40B4-BE49-F238E27FC236}">
                    <a16:creationId xmlns:a16="http://schemas.microsoft.com/office/drawing/2014/main" id="{5D6CFF62-526F-064E-B23F-03D2266E9D63}"/>
                  </a:ext>
                </a:extLst>
              </p:cNvPr>
              <p:cNvSpPr>
                <a:spLocks noChangeArrowheads="1"/>
              </p:cNvSpPr>
              <p:nvPr/>
            </p:nvSpPr>
            <p:spPr bwMode="auto">
              <a:xfrm>
                <a:off x="1905787" y="1218048"/>
                <a:ext cx="0"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eaLnBrk="1" hangingPunct="1">
                  <a:lnSpc>
                    <a:spcPct val="100000"/>
                  </a:lnSpc>
                  <a:spcBef>
                    <a:spcPct val="0"/>
                  </a:spcBef>
                  <a:buFontTx/>
                  <a:buNone/>
                </a:pPr>
                <a:endParaRPr lang="en-US" altLang="en-US" sz="2400"/>
              </a:p>
            </p:txBody>
          </p:sp>
        </p:grpSp>
        <p:sp>
          <p:nvSpPr>
            <p:cNvPr id="35848" name="Rectangle 28">
              <a:extLst>
                <a:ext uri="{FF2B5EF4-FFF2-40B4-BE49-F238E27FC236}">
                  <a16:creationId xmlns:a16="http://schemas.microsoft.com/office/drawing/2014/main" id="{9A415E85-1E13-DD4E-BC3C-D857AF22DB54}"/>
                </a:ext>
              </a:extLst>
            </p:cNvPr>
            <p:cNvSpPr>
              <a:spLocks noChangeArrowheads="1"/>
            </p:cNvSpPr>
            <p:nvPr/>
          </p:nvSpPr>
          <p:spPr bwMode="auto">
            <a:xfrm>
              <a:off x="6704477" y="2651670"/>
              <a:ext cx="259607" cy="216024"/>
            </a:xfrm>
            <a:prstGeom prst="rect">
              <a:avLst/>
            </a:prstGeom>
            <a:solidFill>
              <a:srgbClr val="C00000"/>
            </a:solidFill>
            <a:ln w="22225" algn="ctr">
              <a:solidFill>
                <a:srgbClr val="C00000"/>
              </a:solidFill>
              <a:round/>
              <a:headEnd/>
              <a:tailEnd/>
            </a:ln>
          </p:spPr>
          <p:txBody>
            <a:bodyPr wrap="none" lIns="121920" tIns="60960" rIns="121920" bIns="60960" anchor="ctr"/>
            <a:lstStyle>
              <a:lvl1pPr defTabSz="1217613">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defTabSz="1217613">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defTabSz="1217613">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defTabSz="1217613">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29718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marL="34290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marL="3886200" indent="-228600" defTabSz="1217613"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endParaRPr lang="en-GB" altLang="en-US" sz="2400">
                <a:solidFill>
                  <a:srgbClr val="FF0000"/>
                </a:solidFill>
              </a:endParaRPr>
            </a:p>
          </p:txBody>
        </p:sp>
        <p:cxnSp>
          <p:nvCxnSpPr>
            <p:cNvPr id="35849" name="Straight Arrow Connector 29">
              <a:extLst>
                <a:ext uri="{FF2B5EF4-FFF2-40B4-BE49-F238E27FC236}">
                  <a16:creationId xmlns:a16="http://schemas.microsoft.com/office/drawing/2014/main" id="{0097A3F8-04A2-0644-ADD9-866F0D1A925F}"/>
                </a:ext>
              </a:extLst>
            </p:cNvPr>
            <p:cNvCxnSpPr>
              <a:cxnSpLocks noChangeShapeType="1"/>
            </p:cNvCxnSpPr>
            <p:nvPr/>
          </p:nvCxnSpPr>
          <p:spPr bwMode="auto">
            <a:xfrm flipV="1">
              <a:off x="3785571" y="2867694"/>
              <a:ext cx="2855912" cy="2454399"/>
            </a:xfrm>
            <a:prstGeom prst="straightConnector1">
              <a:avLst/>
            </a:prstGeom>
            <a:noFill/>
            <a:ln w="22225" algn="ctr">
              <a:solidFill>
                <a:srgbClr val="C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5843" name="Rectangle 2">
            <a:extLst>
              <a:ext uri="{FF2B5EF4-FFF2-40B4-BE49-F238E27FC236}">
                <a16:creationId xmlns:a16="http://schemas.microsoft.com/office/drawing/2014/main" id="{B8CE9AE5-0A7D-9D4C-9826-C959BB40DE04}"/>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panose="020B0606030504020204" pitchFamily="34" charset="0"/>
            </a:endParaRPr>
          </a:p>
        </p:txBody>
      </p:sp>
      <p:sp>
        <p:nvSpPr>
          <p:cNvPr id="35844" name="Google Shape;115;p16">
            <a:extLst>
              <a:ext uri="{FF2B5EF4-FFF2-40B4-BE49-F238E27FC236}">
                <a16:creationId xmlns:a16="http://schemas.microsoft.com/office/drawing/2014/main" id="{778129E4-8BA0-9E41-8AEC-E8FF65A1A2BF}"/>
              </a:ext>
            </a:extLst>
          </p:cNvPr>
          <p:cNvSpPr txBox="1">
            <a:spLocks noChangeArrowheads="1"/>
          </p:cNvSpPr>
          <p:nvPr/>
        </p:nvSpPr>
        <p:spPr bwMode="auto">
          <a:xfrm>
            <a:off x="506252" y="1555476"/>
            <a:ext cx="7269162"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t"/>
          <a:lstStyle>
            <a:lvl1pPr>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fontAlgn="ctr" hangingPunct="1">
              <a:spcBef>
                <a:spcPts val="500"/>
              </a:spcBef>
              <a:buClr>
                <a:srgbClr val="333333"/>
              </a:buClr>
              <a:buSzPts val="1600"/>
            </a:pPr>
            <a:r>
              <a:rPr lang="en-GB" altLang="en-US" sz="2000" dirty="0">
                <a:latin typeface="Arial" panose="020B0604020202020204" pitchFamily="34" charset="0"/>
                <a:ea typeface="Open Sans" panose="020B0606030504020204" pitchFamily="34" charset="0"/>
                <a:cs typeface="Arial" panose="020B0604020202020204" pitchFamily="34" charset="0"/>
              </a:rPr>
              <a:t>El crecimiento económico es un motor de la demanda energética</a:t>
            </a:r>
            <a:endParaRPr lang="en-GB" altLang="en-US" sz="2000" dirty="0">
              <a:latin typeface="Arial" panose="020B0604020202020204" pitchFamily="34" charset="0"/>
              <a:ea typeface="Open Sans" panose="020B0606030504020204" pitchFamily="34" charset="0"/>
              <a:cs typeface="Arial" panose="020B0604020202020204" pitchFamily="34" charset="0"/>
              <a:sym typeface="Calibri" panose="020F0502020204030204" pitchFamily="34" charset="0"/>
            </a:endParaRPr>
          </a:p>
          <a:p>
            <a:pPr eaLnBrk="1" fontAlgn="ctr" hangingPunct="1">
              <a:spcBef>
                <a:spcPts val="500"/>
              </a:spcBef>
              <a:buClr>
                <a:srgbClr val="333333"/>
              </a:buClr>
              <a:buSzPts val="1600"/>
            </a:pPr>
            <a:r>
              <a:rPr lang="en-GB" altLang="en-US" sz="2000" dirty="0">
                <a:latin typeface="Arial" panose="020B0604020202020204" pitchFamily="34" charset="0"/>
                <a:ea typeface="Open Sans" panose="020B0606030504020204" pitchFamily="34" charset="0"/>
                <a:cs typeface="Arial" panose="020B0604020202020204" pitchFamily="34" charset="0"/>
              </a:rPr>
              <a:t>El crecimiento económico se traduce en...</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Arial" panose="020B0604020202020204" pitchFamily="34" charset="0"/>
                <a:ea typeface="Open Sans" panose="020B0606030504020204" pitchFamily="34" charset="0"/>
                <a:cs typeface="Arial" panose="020B0604020202020204" pitchFamily="34" charset="0"/>
              </a:rPr>
              <a:t>Aumento de la población</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Arial" panose="020B0604020202020204" pitchFamily="34" charset="0"/>
                <a:ea typeface="Open Sans" panose="020B0606030504020204" pitchFamily="34" charset="0"/>
                <a:cs typeface="Arial" panose="020B0604020202020204" pitchFamily="34" charset="0"/>
              </a:rPr>
              <a:t>Aumento del producto interior bruto (PIB) per cápita </a:t>
            </a:r>
          </a:p>
          <a:p>
            <a:pPr lvl="1" eaLnBrk="1" fontAlgn="ctr" hangingPunct="1">
              <a:spcBef>
                <a:spcPts val="500"/>
              </a:spcBef>
              <a:buClr>
                <a:srgbClr val="333333"/>
              </a:buClr>
              <a:buSzPts val="1600"/>
              <a:buFont typeface="Arial" panose="020B0604020202020204" pitchFamily="34" charset="0"/>
              <a:buChar char="•"/>
            </a:pPr>
            <a:r>
              <a:rPr lang="en-GB" altLang="en-US" sz="2000" dirty="0">
                <a:latin typeface="Arial" panose="020B0604020202020204" pitchFamily="34" charset="0"/>
                <a:ea typeface="Open Sans" panose="020B0606030504020204" pitchFamily="34" charset="0"/>
                <a:cs typeface="Arial" panose="020B0604020202020204" pitchFamily="34" charset="0"/>
              </a:rPr>
              <a:t>Aumento del consumo de energía per cápita</a:t>
            </a:r>
          </a:p>
          <a:p>
            <a:pPr eaLnBrk="1" fontAlgn="ctr" hangingPunct="1">
              <a:spcBef>
                <a:spcPts val="500"/>
              </a:spcBef>
              <a:buClr>
                <a:srgbClr val="333333"/>
              </a:buClr>
              <a:buSzPts val="1600"/>
            </a:pPr>
            <a:r>
              <a:rPr lang="en-GB" altLang="en-US" sz="2000" dirty="0">
                <a:latin typeface="Arial" panose="020B0604020202020204" pitchFamily="34" charset="0"/>
                <a:ea typeface="Open Sans" panose="020B0606030504020204" pitchFamily="34" charset="0"/>
                <a:cs typeface="Arial" panose="020B0604020202020204" pitchFamily="34" charset="0"/>
              </a:rPr>
              <a:t>... que impulsan la demanda de energía</a:t>
            </a:r>
          </a:p>
        </p:txBody>
      </p:sp>
      <p:sp>
        <p:nvSpPr>
          <p:cNvPr id="35845" name="Slide Number Placeholder 5">
            <a:extLst>
              <a:ext uri="{FF2B5EF4-FFF2-40B4-BE49-F238E27FC236}">
                <a16:creationId xmlns:a16="http://schemas.microsoft.com/office/drawing/2014/main" id="{CB913C3C-FD4A-DD43-A16A-A23C4F56D527}"/>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indent="-228600">
              <a:lnSpc>
                <a:spcPct val="90000"/>
              </a:lnSpc>
              <a:spcBef>
                <a:spcPts val="500"/>
              </a:spcBef>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panose="020B0606030504020204" pitchFamily="34" charset="0"/>
                <a:ea typeface="Open Sans" panose="020B0606030504020204" pitchFamily="34" charset="0"/>
                <a:cs typeface="Open Sans" panose="020B0606030504020204" pitchFamily="34" charset="0"/>
              </a:defRPr>
            </a:lvl9pPr>
          </a:lstStyle>
          <a:p>
            <a:pPr algn="ctr" eaLnBrk="1" hangingPunct="1">
              <a:lnSpc>
                <a:spcPct val="100000"/>
              </a:lnSpc>
              <a:spcBef>
                <a:spcPct val="0"/>
              </a:spcBef>
              <a:buFontTx/>
              <a:buNone/>
            </a:pPr>
            <a:fld id="{625777F6-A3AB-F247-9715-BF68028FFEC9}" type="slidenum">
              <a:rPr lang="en-US" alt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alt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48" name="Diagram 47">
            <a:extLst>
              <a:ext uri="{FF2B5EF4-FFF2-40B4-BE49-F238E27FC236}">
                <a16:creationId xmlns:a16="http://schemas.microsoft.com/office/drawing/2014/main" id="{37FDB294-E494-534C-B8AB-FB6D0DADF9AE}"/>
              </a:ext>
            </a:extLst>
          </p:cNvPr>
          <p:cNvGraphicFramePr/>
          <p:nvPr>
            <p:extLst>
              <p:ext uri="{D42A27DB-BD31-4B8C-83A1-F6EECF244321}">
                <p14:modId xmlns:p14="http://schemas.microsoft.com/office/powerpoint/2010/main" val="275685600"/>
              </p:ext>
            </p:extLst>
          </p:nvPr>
        </p:nvGraphicFramePr>
        <p:xfrm>
          <a:off x="7234933" y="1962330"/>
          <a:ext cx="4888048" cy="32488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9" name="Oval 48">
            <a:extLst>
              <a:ext uri="{FF2B5EF4-FFF2-40B4-BE49-F238E27FC236}">
                <a16:creationId xmlns:a16="http://schemas.microsoft.com/office/drawing/2014/main" id="{1D8068AA-4E0F-EC4E-83AD-6435C8CF8EB1}"/>
              </a:ext>
            </a:extLst>
          </p:cNvPr>
          <p:cNvSpPr/>
          <p:nvPr/>
        </p:nvSpPr>
        <p:spPr>
          <a:xfrm>
            <a:off x="9884789" y="3349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2_Slide8.mp3" descr="Track7_Lecture2_Slide8.mp3">
            <a:hlinkClick r:id="" action="ppaction://media"/>
            <a:extLst>
              <a:ext uri="{FF2B5EF4-FFF2-40B4-BE49-F238E27FC236}">
                <a16:creationId xmlns:a16="http://schemas.microsoft.com/office/drawing/2014/main" id="{50EF644F-F5A2-8346-A2C2-7216693C848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58780" y="406289"/>
            <a:ext cx="812800" cy="812800"/>
          </a:xfrm>
          <a:prstGeom prst="rect">
            <a:avLst/>
          </a:prstGeom>
        </p:spPr>
      </p:pic>
    </p:spTree>
    <p:extLst>
      <p:ext uri="{BB962C8B-B14F-4D97-AF65-F5344CB8AC3E}">
        <p14:creationId xmlns:p14="http://schemas.microsoft.com/office/powerpoint/2010/main" val="35889293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a:extLst>
              <a:ext uri="{FF2B5EF4-FFF2-40B4-BE49-F238E27FC236}">
                <a16:creationId xmlns:a16="http://schemas.microsoft.com/office/drawing/2014/main" id="{71C9375F-A436-4897-8748-905331E77D3A}"/>
              </a:ext>
            </a:extLst>
          </p:cNvPr>
          <p:cNvSpPr>
            <a:spLocks noChangeArrowheads="1"/>
          </p:cNvSpPr>
          <p:nvPr/>
        </p:nvSpPr>
        <p:spPr bwMode="auto">
          <a:xfrm>
            <a:off x="-439738" y="3173413"/>
            <a:ext cx="7932738"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GB" altLang="en-US">
              <a:latin typeface="Open Sans"/>
            </a:endParaRPr>
          </a:p>
        </p:txBody>
      </p:sp>
      <p:sp>
        <p:nvSpPr>
          <p:cNvPr id="37892" name="Google Shape;115;p16">
            <a:extLst>
              <a:ext uri="{FF2B5EF4-FFF2-40B4-BE49-F238E27FC236}">
                <a16:creationId xmlns:a16="http://schemas.microsoft.com/office/drawing/2014/main" id="{4ED2AB88-43E0-4229-95C4-CCF591876C65}"/>
              </a:ext>
            </a:extLst>
          </p:cNvPr>
          <p:cNvSpPr txBox="1">
            <a:spLocks noChangeArrowheads="1"/>
          </p:cNvSpPr>
          <p:nvPr/>
        </p:nvSpPr>
        <p:spPr bwMode="auto">
          <a:xfrm>
            <a:off x="4209900" y="1453633"/>
            <a:ext cx="4726414"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0" tIns="60933" rIns="121900" bIns="60933" anchor="t"/>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800100" indent="-3429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eaLnBrk="1" fontAlgn="ctr" hangingPunct="1">
              <a:spcBef>
                <a:spcPts val="1000"/>
              </a:spcBef>
              <a:buClr>
                <a:srgbClr val="333333"/>
              </a:buClr>
              <a:buSzPts val="1600"/>
            </a:pPr>
            <a:r>
              <a:rPr lang="en-US" altLang="en-US" sz="2000" b="1" dirty="0">
                <a:solidFill>
                  <a:schemeClr val="accent5">
                    <a:lumMod val="60000"/>
                    <a:lumOff val="40000"/>
                  </a:schemeClr>
                </a:solidFill>
                <a:latin typeface="Arial" panose="020B0604020202020204" pitchFamily="34" charset="0"/>
                <a:ea typeface="+mn-lt"/>
                <a:cs typeface="Arial" panose="020B0604020202020204" pitchFamily="34" charset="0"/>
              </a:rPr>
              <a:t>Escenarios de crecimiento económico</a:t>
            </a:r>
          </a:p>
          <a:p>
            <a:pPr>
              <a:spcBef>
                <a:spcPts val="1000"/>
              </a:spcBef>
              <a:buClr>
                <a:srgbClr val="333333"/>
              </a:buClr>
              <a:buSzPts val="1600"/>
              <a:buFont typeface="Arial" panose="020B0604020202020204" pitchFamily="34" charset="0"/>
              <a:buChar char="•"/>
            </a:pPr>
            <a:r>
              <a:rPr lang="en-US" altLang="en-US" sz="2000" dirty="0">
                <a:latin typeface="Arial" panose="020B0604020202020204" pitchFamily="34" charset="0"/>
                <a:ea typeface="Open Sans"/>
                <a:cs typeface="Arial" panose="020B0604020202020204" pitchFamily="34" charset="0"/>
                <a:sym typeface="Calibri" panose="020F0502020204030204" pitchFamily="34" charset="0"/>
              </a:rPr>
              <a:t>Determinar los niveles y patrones de crecimiento</a:t>
            </a:r>
            <a:endParaRPr lang="en-US" dirty="0">
              <a:latin typeface="Arial" panose="020B0604020202020204" pitchFamily="34" charset="0"/>
              <a:cs typeface="Arial" panose="020B0604020202020204" pitchFamily="34" charset="0"/>
            </a:endParaRPr>
          </a:p>
          <a:p>
            <a:pPr lvl="3" eaLnBrk="1" fontAlgn="ctr" hangingPunct="1">
              <a:spcBef>
                <a:spcPts val="1000"/>
              </a:spcBef>
              <a:buClr>
                <a:srgbClr val="333333"/>
              </a:buClr>
              <a:buSzPts val="1600"/>
              <a:buFont typeface="Arial" panose="020B0604020202020204" pitchFamily="34" charset="0"/>
              <a:buChar char="•"/>
            </a:pPr>
            <a:r>
              <a:rPr lang="en-US" altLang="en-US" sz="2000" dirty="0">
                <a:latin typeface="Arial" panose="020B0604020202020204" pitchFamily="34" charset="0"/>
                <a:ea typeface="Open Sans"/>
                <a:cs typeface="Arial" panose="020B0604020202020204" pitchFamily="34" charset="0"/>
                <a:sym typeface="Calibri" panose="020F0502020204030204" pitchFamily="34" charset="0"/>
              </a:rPr>
              <a:t>Economía</a:t>
            </a:r>
            <a:endParaRPr lang="en-US" altLang="en-US" sz="2000" dirty="0">
              <a:latin typeface="Arial" panose="020B0604020202020204" pitchFamily="34" charset="0"/>
              <a:ea typeface="Open Sans"/>
              <a:cs typeface="Arial" panose="020B0604020202020204" pitchFamily="34" charset="0"/>
            </a:endParaRPr>
          </a:p>
          <a:p>
            <a:pPr lvl="3" eaLnBrk="1" fontAlgn="ctr" hangingPunct="1">
              <a:spcBef>
                <a:spcPts val="1000"/>
              </a:spcBef>
              <a:buClr>
                <a:srgbClr val="333333"/>
              </a:buClr>
              <a:buSzPts val="1600"/>
              <a:buFont typeface="Arial" panose="020B0604020202020204" pitchFamily="34" charset="0"/>
              <a:buChar char="•"/>
            </a:pPr>
            <a:r>
              <a:rPr lang="en-US" altLang="en-US" sz="2000" dirty="0">
                <a:latin typeface="Arial" panose="020B0604020202020204" pitchFamily="34" charset="0"/>
                <a:ea typeface="Open Sans"/>
                <a:cs typeface="Arial" panose="020B0604020202020204" pitchFamily="34" charset="0"/>
                <a:sym typeface="Calibri" panose="020F0502020204030204" pitchFamily="34" charset="0"/>
              </a:rPr>
              <a:t>Población</a:t>
            </a:r>
            <a:endParaRPr lang="en-US" altLang="en-US" sz="2000" dirty="0">
              <a:latin typeface="Arial" panose="020B0604020202020204" pitchFamily="34" charset="0"/>
              <a:ea typeface="Open Sans"/>
              <a:cs typeface="Arial" panose="020B0604020202020204" pitchFamily="34" charset="0"/>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Arial" panose="020B0604020202020204" pitchFamily="34" charset="0"/>
                <a:ea typeface="Open Sans"/>
                <a:cs typeface="Arial" panose="020B0604020202020204" pitchFamily="34" charset="0"/>
                <a:sym typeface="Calibri" panose="020F0502020204030204" pitchFamily="34" charset="0"/>
              </a:rPr>
              <a:t>Establecer metas y objetivos de crecimiento</a:t>
            </a:r>
            <a:endParaRPr lang="en-US" altLang="en-US" sz="2000" dirty="0">
              <a:latin typeface="Arial" panose="020B0604020202020204" pitchFamily="34" charset="0"/>
              <a:ea typeface="Open Sans"/>
              <a:cs typeface="Arial" panose="020B0604020202020204" pitchFamily="34" charset="0"/>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Arial" panose="020B0604020202020204" pitchFamily="34" charset="0"/>
                <a:ea typeface="Open Sans"/>
                <a:cs typeface="Arial" panose="020B0604020202020204" pitchFamily="34" charset="0"/>
                <a:sym typeface="Calibri" panose="020F0502020204030204" pitchFamily="34" charset="0"/>
              </a:rPr>
              <a:t>Definir una política de desarrollo</a:t>
            </a:r>
            <a:endParaRPr lang="en-US" altLang="en-US" sz="2000" dirty="0">
              <a:latin typeface="Arial" panose="020B0604020202020204" pitchFamily="34" charset="0"/>
              <a:ea typeface="Open Sans"/>
              <a:cs typeface="Arial" panose="020B0604020202020204" pitchFamily="34" charset="0"/>
            </a:endParaRPr>
          </a:p>
          <a:p>
            <a:pPr eaLnBrk="1" fontAlgn="ctr" hangingPunct="1">
              <a:spcBef>
                <a:spcPts val="1000"/>
              </a:spcBef>
              <a:buClr>
                <a:srgbClr val="333333"/>
              </a:buClr>
              <a:buSzPts val="1600"/>
              <a:buFont typeface="Arial" panose="020B0604020202020204" pitchFamily="34" charset="0"/>
              <a:buChar char="•"/>
            </a:pPr>
            <a:r>
              <a:rPr lang="en-US" altLang="en-US" sz="2000" dirty="0">
                <a:latin typeface="Arial" panose="020B0604020202020204" pitchFamily="34" charset="0"/>
                <a:ea typeface="Open Sans"/>
                <a:cs typeface="Arial" panose="020B0604020202020204" pitchFamily="34" charset="0"/>
                <a:sym typeface="Calibri" panose="020F0502020204030204" pitchFamily="34" charset="0"/>
              </a:rPr>
              <a:t>Considerar las cuestiones sociales y culturales que afectan a los sistemas energéticos actuales y futuros</a:t>
            </a:r>
            <a:endParaRPr lang="en-US" altLang="en-US" sz="2000" dirty="0">
              <a:latin typeface="Arial" panose="020B0604020202020204" pitchFamily="34" charset="0"/>
              <a:ea typeface="Open Sans"/>
              <a:cs typeface="Arial" panose="020B0604020202020204" pitchFamily="34" charset="0"/>
            </a:endParaRPr>
          </a:p>
        </p:txBody>
      </p:sp>
      <p:pic>
        <p:nvPicPr>
          <p:cNvPr id="37904" name="Picture 66" descr="Graph">
            <a:extLst>
              <a:ext uri="{FF2B5EF4-FFF2-40B4-BE49-F238E27FC236}">
                <a16:creationId xmlns:a16="http://schemas.microsoft.com/office/drawing/2014/main" id="{D3662254-E0E7-41BD-AD8F-F5904DCEA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641" y="2931007"/>
            <a:ext cx="2796269" cy="202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2" name="Line 15">
            <a:extLst>
              <a:ext uri="{FF2B5EF4-FFF2-40B4-BE49-F238E27FC236}">
                <a16:creationId xmlns:a16="http://schemas.microsoft.com/office/drawing/2014/main" id="{3AD66425-EDA6-4305-89B2-4BB14CE0A288}"/>
              </a:ext>
            </a:extLst>
          </p:cNvPr>
          <p:cNvSpPr>
            <a:spLocks noChangeShapeType="1"/>
          </p:cNvSpPr>
          <p:nvPr/>
        </p:nvSpPr>
        <p:spPr bwMode="auto">
          <a:xfrm flipV="1">
            <a:off x="2452082" y="2956108"/>
            <a:ext cx="1381693" cy="80750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3" name="Text Box 16">
            <a:extLst>
              <a:ext uri="{FF2B5EF4-FFF2-40B4-BE49-F238E27FC236}">
                <a16:creationId xmlns:a16="http://schemas.microsoft.com/office/drawing/2014/main" id="{0DF9F23A-087C-4D4F-8916-401F06A229D2}"/>
              </a:ext>
            </a:extLst>
          </p:cNvPr>
          <p:cNvSpPr txBox="1">
            <a:spLocks noChangeArrowheads="1"/>
          </p:cNvSpPr>
          <p:nvPr/>
        </p:nvSpPr>
        <p:spPr bwMode="auto">
          <a:xfrm>
            <a:off x="3858973" y="2771775"/>
            <a:ext cx="142789"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A</a:t>
            </a:r>
          </a:p>
        </p:txBody>
      </p:sp>
      <p:sp>
        <p:nvSpPr>
          <p:cNvPr id="37910" name="Line 18">
            <a:extLst>
              <a:ext uri="{FF2B5EF4-FFF2-40B4-BE49-F238E27FC236}">
                <a16:creationId xmlns:a16="http://schemas.microsoft.com/office/drawing/2014/main" id="{DE7F7A3F-FE6F-4E02-B193-5F58992186CC}"/>
              </a:ext>
            </a:extLst>
          </p:cNvPr>
          <p:cNvSpPr>
            <a:spLocks noChangeShapeType="1"/>
          </p:cNvSpPr>
          <p:nvPr/>
        </p:nvSpPr>
        <p:spPr bwMode="auto">
          <a:xfrm flipV="1">
            <a:off x="2452082" y="3335218"/>
            <a:ext cx="1381693" cy="42836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11" name="Text Box 19">
            <a:extLst>
              <a:ext uri="{FF2B5EF4-FFF2-40B4-BE49-F238E27FC236}">
                <a16:creationId xmlns:a16="http://schemas.microsoft.com/office/drawing/2014/main" id="{890FBE24-FF86-461C-A260-700C5DED4B99}"/>
              </a:ext>
            </a:extLst>
          </p:cNvPr>
          <p:cNvSpPr txBox="1">
            <a:spLocks noChangeArrowheads="1"/>
          </p:cNvSpPr>
          <p:nvPr/>
        </p:nvSpPr>
        <p:spPr bwMode="auto">
          <a:xfrm>
            <a:off x="3873672" y="3134127"/>
            <a:ext cx="142789" cy="33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B</a:t>
            </a:r>
          </a:p>
        </p:txBody>
      </p:sp>
      <p:sp>
        <p:nvSpPr>
          <p:cNvPr id="37908" name="Line 21">
            <a:extLst>
              <a:ext uri="{FF2B5EF4-FFF2-40B4-BE49-F238E27FC236}">
                <a16:creationId xmlns:a16="http://schemas.microsoft.com/office/drawing/2014/main" id="{59AC1C14-735E-4FF0-B1C3-7CE1EE560AF4}"/>
              </a:ext>
            </a:extLst>
          </p:cNvPr>
          <p:cNvSpPr>
            <a:spLocks noChangeShapeType="1"/>
          </p:cNvSpPr>
          <p:nvPr/>
        </p:nvSpPr>
        <p:spPr bwMode="auto">
          <a:xfrm flipV="1">
            <a:off x="2452082" y="3624975"/>
            <a:ext cx="1381693" cy="142439"/>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9" name="Text Box 22">
            <a:extLst>
              <a:ext uri="{FF2B5EF4-FFF2-40B4-BE49-F238E27FC236}">
                <a16:creationId xmlns:a16="http://schemas.microsoft.com/office/drawing/2014/main" id="{0874FC84-5781-4394-86C1-027C75D90720}"/>
              </a:ext>
            </a:extLst>
          </p:cNvPr>
          <p:cNvSpPr txBox="1">
            <a:spLocks noChangeArrowheads="1"/>
          </p:cNvSpPr>
          <p:nvPr/>
        </p:nvSpPr>
        <p:spPr bwMode="auto">
          <a:xfrm>
            <a:off x="3873672" y="3460542"/>
            <a:ext cx="142789" cy="33829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50000"/>
              </a:spcBef>
              <a:buFontTx/>
              <a:buNone/>
            </a:pPr>
            <a:r>
              <a:rPr lang="en-GB" altLang="en-US" sz="1600" dirty="0">
                <a:solidFill>
                  <a:schemeClr val="accent1"/>
                </a:solidFill>
              </a:rPr>
              <a:t>C</a:t>
            </a:r>
          </a:p>
        </p:txBody>
      </p:sp>
      <p:sp>
        <p:nvSpPr>
          <p:cNvPr id="37894" name="Rectangle 38">
            <a:extLst>
              <a:ext uri="{FF2B5EF4-FFF2-40B4-BE49-F238E27FC236}">
                <a16:creationId xmlns:a16="http://schemas.microsoft.com/office/drawing/2014/main" id="{1B6F4995-F2FD-49B2-A5AA-B044486397BB}"/>
              </a:ext>
            </a:extLst>
          </p:cNvPr>
          <p:cNvSpPr>
            <a:spLocks noChangeArrowheads="1"/>
          </p:cNvSpPr>
          <p:nvPr/>
        </p:nvSpPr>
        <p:spPr bwMode="auto">
          <a:xfrm rot="16200000">
            <a:off x="137014" y="3630934"/>
            <a:ext cx="1141340" cy="61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solidFill>
                  <a:srgbClr val="1A1A1A"/>
                </a:solidFill>
                <a:latin typeface="Arial" panose="020B0604020202020204" pitchFamily="34" charset="0"/>
                <a:ea typeface="Arial Unicode MS" panose="020B0604020202020204" pitchFamily="34" charset="-128"/>
                <a:cs typeface="Arial" panose="020B0604020202020204" pitchFamily="34" charset="0"/>
              </a:rPr>
              <a:t>EL PIB,</a:t>
            </a:r>
          </a:p>
          <a:p>
            <a:pPr algn="ctr" eaLnBrk="1" hangingPunct="1">
              <a:lnSpc>
                <a:spcPct val="100000"/>
              </a:lnSpc>
              <a:spcBef>
                <a:spcPct val="0"/>
              </a:spcBef>
              <a:buFontTx/>
              <a:buNone/>
            </a:pPr>
            <a:r>
              <a:rPr lang="en-US" altLang="en-US" sz="1600">
                <a:solidFill>
                  <a:srgbClr val="1A1A1A"/>
                </a:solidFill>
                <a:latin typeface="Arial" panose="020B0604020202020204" pitchFamily="34" charset="0"/>
                <a:ea typeface="Arial Unicode MS" panose="020B0604020202020204" pitchFamily="34" charset="-128"/>
                <a:cs typeface="Arial" panose="020B0604020202020204" pitchFamily="34" charset="0"/>
              </a:rPr>
              <a:t>Población</a:t>
            </a:r>
          </a:p>
        </p:txBody>
      </p:sp>
      <p:grpSp>
        <p:nvGrpSpPr>
          <p:cNvPr id="37895" name="Group 83">
            <a:extLst>
              <a:ext uri="{FF2B5EF4-FFF2-40B4-BE49-F238E27FC236}">
                <a16:creationId xmlns:a16="http://schemas.microsoft.com/office/drawing/2014/main" id="{C5DAA1F9-DC45-4CE1-A3F2-35B031317161}"/>
              </a:ext>
            </a:extLst>
          </p:cNvPr>
          <p:cNvGrpSpPr>
            <a:grpSpLocks/>
          </p:cNvGrpSpPr>
          <p:nvPr/>
        </p:nvGrpSpPr>
        <p:grpSpPr bwMode="auto">
          <a:xfrm>
            <a:off x="1044065" y="4969672"/>
            <a:ext cx="3037417" cy="803838"/>
            <a:chOff x="2686299" y="5105395"/>
            <a:chExt cx="1435" cy="380"/>
          </a:xfrm>
        </p:grpSpPr>
        <p:sp>
          <p:nvSpPr>
            <p:cNvPr id="37901" name="Rectangle 40">
              <a:extLst>
                <a:ext uri="{FF2B5EF4-FFF2-40B4-BE49-F238E27FC236}">
                  <a16:creationId xmlns:a16="http://schemas.microsoft.com/office/drawing/2014/main" id="{26BDCC33-68E9-4CC2-ABDC-88A0AED7E0C0}"/>
                </a:ext>
              </a:extLst>
            </p:cNvPr>
            <p:cNvSpPr>
              <a:spLocks noChangeArrowheads="1"/>
            </p:cNvSpPr>
            <p:nvPr/>
          </p:nvSpPr>
          <p:spPr bwMode="auto">
            <a:xfrm>
              <a:off x="2686688" y="5105602"/>
              <a:ext cx="48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r>
                <a:rPr lang="en-US" altLang="en-US" sz="1600">
                  <a:latin typeface="Arial" panose="020B0604020202020204" pitchFamily="34" charset="0"/>
                  <a:cs typeface="Arial" panose="020B0604020202020204" pitchFamily="34" charset="0"/>
                </a:rPr>
                <a:t>TIEMPO</a:t>
              </a:r>
            </a:p>
          </p:txBody>
        </p:sp>
        <p:sp>
          <p:nvSpPr>
            <p:cNvPr id="37902" name="Rectangle 41">
              <a:extLst>
                <a:ext uri="{FF2B5EF4-FFF2-40B4-BE49-F238E27FC236}">
                  <a16:creationId xmlns:a16="http://schemas.microsoft.com/office/drawing/2014/main" id="{55D274A6-BFCD-4A3F-B588-846012C40F11}"/>
                </a:ext>
              </a:extLst>
            </p:cNvPr>
            <p:cNvSpPr>
              <a:spLocks noChangeArrowheads="1"/>
            </p:cNvSpPr>
            <p:nvPr/>
          </p:nvSpPr>
          <p:spPr bwMode="auto">
            <a:xfrm>
              <a:off x="2687129" y="5105395"/>
              <a:ext cx="605"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latin typeface="Arial" panose="020B0604020202020204" pitchFamily="34" charset="0"/>
                  <a:cs typeface="Arial" panose="020B0604020202020204" pitchFamily="34" charset="0"/>
                </a:rPr>
                <a:t>Proyectado</a:t>
              </a:r>
            </a:p>
          </p:txBody>
        </p:sp>
        <p:sp>
          <p:nvSpPr>
            <p:cNvPr id="37903" name="Rectangle 42">
              <a:extLst>
                <a:ext uri="{FF2B5EF4-FFF2-40B4-BE49-F238E27FC236}">
                  <a16:creationId xmlns:a16="http://schemas.microsoft.com/office/drawing/2014/main" id="{A4E741C7-F9E4-457A-B35B-32F3614B4F62}"/>
                </a:ext>
              </a:extLst>
            </p:cNvPr>
            <p:cNvSpPr>
              <a:spLocks noChangeArrowheads="1"/>
            </p:cNvSpPr>
            <p:nvPr/>
          </p:nvSpPr>
          <p:spPr bwMode="auto">
            <a:xfrm>
              <a:off x="2686299" y="5105395"/>
              <a:ext cx="49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latin typeface="Arial" panose="020B0604020202020204" pitchFamily="34" charset="0"/>
                  <a:cs typeface="Arial" panose="020B0604020202020204" pitchFamily="34" charset="0"/>
                </a:rPr>
                <a:t>Histórico</a:t>
              </a:r>
            </a:p>
          </p:txBody>
        </p:sp>
      </p:grpSp>
      <p:grpSp>
        <p:nvGrpSpPr>
          <p:cNvPr id="37896" name="Group 87">
            <a:extLst>
              <a:ext uri="{FF2B5EF4-FFF2-40B4-BE49-F238E27FC236}">
                <a16:creationId xmlns:a16="http://schemas.microsoft.com/office/drawing/2014/main" id="{DBC4D7E6-C9D2-4ABF-8B81-F79DC1A647FD}"/>
              </a:ext>
            </a:extLst>
          </p:cNvPr>
          <p:cNvGrpSpPr>
            <a:grpSpLocks/>
          </p:cNvGrpSpPr>
          <p:nvPr/>
        </p:nvGrpSpPr>
        <p:grpSpPr bwMode="auto">
          <a:xfrm>
            <a:off x="989820" y="2166795"/>
            <a:ext cx="3038475" cy="791191"/>
            <a:chOff x="6400431" y="2439260"/>
            <a:chExt cx="1435" cy="374"/>
          </a:xfrm>
        </p:grpSpPr>
        <p:sp>
          <p:nvSpPr>
            <p:cNvPr id="37899" name="Rectangle 44">
              <a:extLst>
                <a:ext uri="{FF2B5EF4-FFF2-40B4-BE49-F238E27FC236}">
                  <a16:creationId xmlns:a16="http://schemas.microsoft.com/office/drawing/2014/main" id="{9163F721-618A-475C-8459-055E0351080D}"/>
                </a:ext>
              </a:extLst>
            </p:cNvPr>
            <p:cNvSpPr>
              <a:spLocks noChangeArrowheads="1"/>
            </p:cNvSpPr>
            <p:nvPr/>
          </p:nvSpPr>
          <p:spPr bwMode="auto">
            <a:xfrm>
              <a:off x="6400431" y="2439260"/>
              <a:ext cx="143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0651" tIns="59267" rIns="120651" bIns="59267">
              <a:spAutoFit/>
            </a:bodyP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eaLnBrk="1" fontAlgn="ctr" hangingPunct="1">
                <a:buClr>
                  <a:srgbClr val="333333"/>
                </a:buClr>
                <a:buSzPts val="1600"/>
                <a:buFontTx/>
                <a:buNone/>
              </a:pPr>
              <a:r>
                <a:rPr lang="en-US" altLang="en-US" sz="1600">
                  <a:latin typeface="Arial" panose="020B0604020202020204" pitchFamily="34" charset="0"/>
                  <a:cs typeface="Arial" panose="020B0604020202020204" pitchFamily="34" charset="0"/>
                </a:rPr>
                <a:t>Los escenarios pueden utilizarse para abordar la incertidumbre</a:t>
              </a:r>
            </a:p>
          </p:txBody>
        </p:sp>
        <p:sp>
          <p:nvSpPr>
            <p:cNvPr id="37900" name="Freeform 12">
              <a:extLst>
                <a:ext uri="{FF2B5EF4-FFF2-40B4-BE49-F238E27FC236}">
                  <a16:creationId xmlns:a16="http://schemas.microsoft.com/office/drawing/2014/main" id="{AD5CB6AD-AEF2-4CB8-8403-4A9ECEEE4491}"/>
                </a:ext>
              </a:extLst>
            </p:cNvPr>
            <p:cNvSpPr>
              <a:spLocks/>
            </p:cNvSpPr>
            <p:nvPr/>
          </p:nvSpPr>
          <p:spPr bwMode="auto">
            <a:xfrm flipH="1" flipV="1">
              <a:off x="6401145" y="2439505"/>
              <a:ext cx="368" cy="116"/>
            </a:xfrm>
            <a:custGeom>
              <a:avLst/>
              <a:gdLst>
                <a:gd name="T0" fmla="*/ 0 w 648"/>
                <a:gd name="T1" fmla="*/ 0 h 486"/>
                <a:gd name="T2" fmla="*/ 106 w 648"/>
                <a:gd name="T3" fmla="*/ 111 h 486"/>
                <a:gd name="T4" fmla="*/ 118 w 648"/>
                <a:gd name="T5" fmla="*/ 62 h 486"/>
                <a:gd name="T6" fmla="*/ 187 w 648"/>
                <a:gd name="T7" fmla="*/ 107 h 48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8" h="486">
                  <a:moveTo>
                    <a:pt x="0" y="0"/>
                  </a:moveTo>
                  <a:cubicBezTo>
                    <a:pt x="61" y="74"/>
                    <a:pt x="296" y="402"/>
                    <a:pt x="365" y="444"/>
                  </a:cubicBezTo>
                  <a:cubicBezTo>
                    <a:pt x="434" y="486"/>
                    <a:pt x="364" y="251"/>
                    <a:pt x="411" y="249"/>
                  </a:cubicBezTo>
                  <a:cubicBezTo>
                    <a:pt x="458" y="247"/>
                    <a:pt x="599" y="392"/>
                    <a:pt x="648" y="429"/>
                  </a:cubicBezTo>
                </a:path>
              </a:pathLst>
            </a:custGeom>
            <a:noFill/>
            <a:ln w="19050" cmpd="sng">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Arial" panose="020B0604020202020204" pitchFamily="34" charset="0"/>
                <a:cs typeface="Arial" panose="020B0604020202020204" pitchFamily="34" charset="0"/>
              </a:endParaRPr>
            </a:p>
          </p:txBody>
        </p:sp>
      </p:grpSp>
      <p:sp>
        <p:nvSpPr>
          <p:cNvPr id="37897" name="Slide Number Placeholder 5">
            <a:extLst>
              <a:ext uri="{FF2B5EF4-FFF2-40B4-BE49-F238E27FC236}">
                <a16:creationId xmlns:a16="http://schemas.microsoft.com/office/drawing/2014/main" id="{3B958989-1485-48FE-99FE-006901C14600}"/>
              </a:ext>
            </a:extLst>
          </p:cNvPr>
          <p:cNvSpPr txBox="1">
            <a:spLocks noChangeArrowheads="1"/>
          </p:cNvSpPr>
          <p:nvPr/>
        </p:nvSpPr>
        <p:spPr bwMode="auto">
          <a:xfrm>
            <a:off x="11776075" y="6454775"/>
            <a:ext cx="393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Open Sans"/>
                <a:ea typeface="Open Sans"/>
                <a:cs typeface="Open Sans"/>
              </a:defRPr>
            </a:lvl1pPr>
            <a:lvl2pPr indent="-228600">
              <a:lnSpc>
                <a:spcPct val="90000"/>
              </a:lnSpc>
              <a:spcBef>
                <a:spcPts val="500"/>
              </a:spcBef>
              <a:buFont typeface="Arial" panose="020B0604020202020204" pitchFamily="34" charset="0"/>
              <a:buChar char="•"/>
              <a:defRPr sz="2400">
                <a:solidFill>
                  <a:schemeClr val="tx1"/>
                </a:solidFill>
                <a:latin typeface="Open Sans"/>
                <a:ea typeface="Open Sans"/>
                <a:cs typeface="Open Sans"/>
              </a:defRPr>
            </a:lvl2pPr>
            <a:lvl3pPr indent="-228600">
              <a:lnSpc>
                <a:spcPct val="90000"/>
              </a:lnSpc>
              <a:spcBef>
                <a:spcPts val="500"/>
              </a:spcBef>
              <a:buFont typeface="Arial" panose="020B0604020202020204" pitchFamily="34" charset="0"/>
              <a:buChar char="•"/>
              <a:defRPr sz="2000">
                <a:solidFill>
                  <a:schemeClr val="tx1"/>
                </a:solidFill>
                <a:latin typeface="Open Sans"/>
                <a:ea typeface="Open Sans"/>
                <a:cs typeface="Open Sans"/>
              </a:defRPr>
            </a:lvl3pPr>
            <a:lvl4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4pPr>
            <a:lvl5pPr indent="-228600">
              <a:lnSpc>
                <a:spcPct val="90000"/>
              </a:lnSpc>
              <a:spcBef>
                <a:spcPts val="500"/>
              </a:spcBef>
              <a:buFont typeface="Arial" panose="020B0604020202020204" pitchFamily="34" charset="0"/>
              <a:buChar char="•"/>
              <a:defRPr>
                <a:solidFill>
                  <a:schemeClr val="tx1"/>
                </a:solidFill>
                <a:latin typeface="Open Sans"/>
                <a:ea typeface="Open Sans"/>
                <a:cs typeface="Open Sans"/>
              </a:defRPr>
            </a:lvl5pPr>
            <a:lvl6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6pPr>
            <a:lvl7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7pPr>
            <a:lvl8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8pPr>
            <a:lvl9pPr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Open Sans"/>
                <a:ea typeface="Open Sans"/>
                <a:cs typeface="Open Sans"/>
              </a:defRPr>
            </a:lvl9pPr>
          </a:lstStyle>
          <a:p>
            <a:pPr algn="ctr" eaLnBrk="1" hangingPunct="1">
              <a:lnSpc>
                <a:spcPct val="100000"/>
              </a:lnSpc>
              <a:spcBef>
                <a:spcPct val="0"/>
              </a:spcBef>
              <a:buFontTx/>
              <a:buNone/>
            </a:pPr>
            <a:fld id="{C53464B3-FD56-40C9-8B39-9CDD36CB725A}" type="slidenum">
              <a:rPr lang="en-US" altLang="en-US" sz="1400" b="1">
                <a:solidFill>
                  <a:schemeClr val="bg1"/>
                </a:solidFill>
                <a:latin typeface="Open Sans ExtraBold"/>
                <a:ea typeface="Open Sans ExtraBold"/>
                <a:cs typeface="Open Sans ExtraBold"/>
              </a:rPr>
              <a:t>9</a:t>
            </a:fld>
            <a:endParaRPr lang="en-US" altLang="en-US" sz="1400" b="1">
              <a:solidFill>
                <a:schemeClr val="bg1"/>
              </a:solidFill>
              <a:latin typeface="Open Sans ExtraBold"/>
              <a:ea typeface="Open Sans ExtraBold"/>
              <a:cs typeface="Open Sans ExtraBold"/>
            </a:endParaRPr>
          </a:p>
        </p:txBody>
      </p:sp>
      <p:sp>
        <p:nvSpPr>
          <p:cNvPr id="4" name="Google Shape;339;p22">
            <a:extLst>
              <a:ext uri="{FF2B5EF4-FFF2-40B4-BE49-F238E27FC236}">
                <a16:creationId xmlns:a16="http://schemas.microsoft.com/office/drawing/2014/main" id="{15846B69-7DC4-49B1-BBD4-36AEA407A97F}"/>
              </a:ext>
            </a:extLst>
          </p:cNvPr>
          <p:cNvSpPr txBox="1">
            <a:spLocks noChangeArrowheads="1"/>
          </p:cNvSpPr>
          <p:nvPr/>
        </p:nvSpPr>
        <p:spPr bwMode="auto">
          <a:xfrm>
            <a:off x="874031" y="403226"/>
            <a:ext cx="935233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00" tIns="121900" rIns="121900" bIns="121900" numCol="1" anchor="b"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r>
              <a:rPr lang="en-GB" altLang="en-US" dirty="0" err="1">
                <a:latin typeface="Arial" panose="020B0604020202020204" pitchFamily="34" charset="0"/>
                <a:ea typeface="Open Sans"/>
                <a:cs typeface="Arial" panose="020B0604020202020204" pitchFamily="34" charset="0"/>
              </a:rPr>
              <a:t>Clase</a:t>
            </a:r>
            <a:r>
              <a:rPr lang="en-GB" altLang="en-US" dirty="0">
                <a:latin typeface="Arial" panose="020B0604020202020204" pitchFamily="34" charset="0"/>
                <a:ea typeface="Open Sans"/>
                <a:cs typeface="Arial" panose="020B0604020202020204" pitchFamily="34" charset="0"/>
              </a:rPr>
              <a:t> 2.2 - </a:t>
            </a:r>
            <a:r>
              <a:rPr lang="en-GB" altLang="en-US" dirty="0" err="1">
                <a:latin typeface="Arial" panose="020B0604020202020204" pitchFamily="34" charset="0"/>
                <a:ea typeface="Open Sans"/>
                <a:cs typeface="Arial" panose="020B0604020202020204" pitchFamily="34" charset="0"/>
              </a:rPr>
              <a:t>Análisis</a:t>
            </a:r>
            <a:r>
              <a:rPr lang="en-GB" altLang="en-US" dirty="0">
                <a:latin typeface="Arial" panose="020B0604020202020204" pitchFamily="34" charset="0"/>
                <a:ea typeface="Open Sans"/>
                <a:cs typeface="Arial" panose="020B0604020202020204" pitchFamily="34" charset="0"/>
              </a:rPr>
              <a:t> del </a:t>
            </a:r>
            <a:r>
              <a:rPr lang="en-GB" altLang="en-US" dirty="0" err="1">
                <a:latin typeface="Arial" panose="020B0604020202020204" pitchFamily="34" charset="0"/>
                <a:ea typeface="Open Sans"/>
                <a:cs typeface="Arial" panose="020B0604020202020204" pitchFamily="34" charset="0"/>
              </a:rPr>
              <a:t>crecimiento</a:t>
            </a:r>
            <a:r>
              <a:rPr lang="en-GB" altLang="en-US" dirty="0">
                <a:latin typeface="Arial" panose="020B0604020202020204" pitchFamily="34" charset="0"/>
                <a:ea typeface="Open Sans"/>
                <a:cs typeface="Arial" panose="020B0604020202020204" pitchFamily="34" charset="0"/>
              </a:rPr>
              <a:t> </a:t>
            </a:r>
            <a:r>
              <a:rPr lang="en-GB" altLang="en-US" dirty="0" err="1">
                <a:latin typeface="Arial" panose="020B0604020202020204" pitchFamily="34" charset="0"/>
                <a:ea typeface="Open Sans"/>
                <a:cs typeface="Arial" panose="020B0604020202020204" pitchFamily="34" charset="0"/>
              </a:rPr>
              <a:t>económico</a:t>
            </a:r>
            <a:endParaRPr lang="en-US" altLang="en-US" dirty="0">
              <a:latin typeface="Arial" panose="020B0604020202020204" pitchFamily="34" charset="0"/>
              <a:ea typeface="Open Sans"/>
              <a:cs typeface="Arial" panose="020B0604020202020204" pitchFamily="34" charset="0"/>
            </a:endParaRPr>
          </a:p>
        </p:txBody>
      </p:sp>
      <p:graphicFrame>
        <p:nvGraphicFramePr>
          <p:cNvPr id="26" name="Diagram 25">
            <a:extLst>
              <a:ext uri="{FF2B5EF4-FFF2-40B4-BE49-F238E27FC236}">
                <a16:creationId xmlns:a16="http://schemas.microsoft.com/office/drawing/2014/main" id="{C19A41A7-7F1F-7F4C-8F92-EDC56748A322}"/>
              </a:ext>
            </a:extLst>
          </p:cNvPr>
          <p:cNvGraphicFramePr/>
          <p:nvPr>
            <p:extLst>
              <p:ext uri="{D42A27DB-BD31-4B8C-83A1-F6EECF244321}">
                <p14:modId xmlns:p14="http://schemas.microsoft.com/office/powerpoint/2010/main" val="1940027317"/>
              </p:ext>
            </p:extLst>
          </p:nvPr>
        </p:nvGraphicFramePr>
        <p:xfrm>
          <a:off x="7714769" y="2423932"/>
          <a:ext cx="4685105" cy="2826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Oval 21">
            <a:extLst>
              <a:ext uri="{FF2B5EF4-FFF2-40B4-BE49-F238E27FC236}">
                <a16:creationId xmlns:a16="http://schemas.microsoft.com/office/drawing/2014/main" id="{D03E158B-112D-0846-87DD-6E0BE149222C}"/>
              </a:ext>
            </a:extLst>
          </p:cNvPr>
          <p:cNvSpPr/>
          <p:nvPr/>
        </p:nvSpPr>
        <p:spPr>
          <a:xfrm>
            <a:off x="10442741" y="183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2_Slide9.mp3" descr="Track7_Lecture2_Slide9.mp3">
            <a:hlinkClick r:id="" action="ppaction://media"/>
            <a:extLst>
              <a:ext uri="{FF2B5EF4-FFF2-40B4-BE49-F238E27FC236}">
                <a16:creationId xmlns:a16="http://schemas.microsoft.com/office/drawing/2014/main" id="{B7D12F17-522C-E64E-B53C-AAD4B61F167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14106" y="255168"/>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7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3C3D6DAF-0028-4AEE-9121-0286BF5E32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35b8b66e-5759-43c1-a138-f967a8bf5a20"/>
    <ds:schemaRef ds:uri="http://schemas.openxmlformats.org/package/2006/metadata/core-properties"/>
    <ds:schemaRef ds:uri="http://schemas.microsoft.com/office/2006/metadata/properties"/>
    <ds:schemaRef ds:uri="0b696a8a-ab1a-459b-a09e-44df7cbe9330"/>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456</TotalTime>
  <Words>8079</Words>
  <Application>Microsoft Macintosh PowerPoint</Application>
  <PresentationFormat>Widescreen</PresentationFormat>
  <Paragraphs>502</Paragraphs>
  <Slides>25</Slides>
  <Notes>24</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Open Sans</vt:lpstr>
      <vt:lpstr>Open Sans ExtraBold</vt:lpstr>
      <vt:lpstr>Office Theme</vt:lpstr>
      <vt:lpstr>PowerPoint Presentation</vt:lpstr>
      <vt:lpstr>Resultados de aprendizaje previstos (OIT)</vt:lpstr>
      <vt:lpstr>Clase 2.1 - ¿Qué es el  análisis del sistema energético</vt:lpstr>
      <vt:lpstr>PowerPoint Presentation</vt:lpstr>
      <vt:lpstr>PowerPoint Presentation</vt:lpstr>
      <vt:lpstr>PowerPoint Presentation</vt:lpstr>
      <vt:lpstr>PowerPoint Presentation</vt:lpstr>
      <vt:lpstr>Clase 2.2 - Análisis del crecimiento económico</vt:lpstr>
      <vt:lpstr>PowerPoint Presentation</vt:lpstr>
      <vt:lpstr>PowerPoint Presentation</vt:lpstr>
      <vt:lpstr>PowerPoint Presentation</vt:lpstr>
      <vt:lpstr>PowerPoint Presentation</vt:lpstr>
      <vt:lpstr>Referencias</vt:lpstr>
      <vt:lpstr>PowerPoint Presentation</vt:lpstr>
      <vt:lpstr>PowerPoint Presentation</vt:lpstr>
      <vt:lpstr>PowerPoint Presentation</vt:lpstr>
      <vt:lpstr>PowerPoint Presentation</vt:lpstr>
      <vt:lpstr>PowerPoint Presentation</vt:lpstr>
      <vt:lpstr>Referencias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docId:8D216CE77E35CEFDA9FBFC7BA201C503</cp:keywords>
  <cp:lastModifiedBy>Yeganyan, Rudolf</cp:lastModifiedBy>
  <cp:revision>806</cp:revision>
  <dcterms:created xsi:type="dcterms:W3CDTF">2021-02-10T16:48:02Z</dcterms:created>
  <dcterms:modified xsi:type="dcterms:W3CDTF">2022-11-08T15:24:44Z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