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7"/>
  </p:notesMasterIdLst>
  <p:sldIdLst>
    <p:sldId id="257" r:id="rId5"/>
    <p:sldId id="278" r:id="rId6"/>
    <p:sldId id="299" r:id="rId7"/>
    <p:sldId id="307" r:id="rId8"/>
    <p:sldId id="304" r:id="rId9"/>
    <p:sldId id="305" r:id="rId10"/>
    <p:sldId id="308" r:id="rId11"/>
    <p:sldId id="306" r:id="rId12"/>
    <p:sldId id="296" r:id="rId13"/>
    <p:sldId id="297" r:id="rId14"/>
    <p:sldId id="309" r:id="rId15"/>
    <p:sldId id="30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ckIV1q0PoV1LdlfVNrts8A==" hashData="LNYOwuoIbfIdysDcVJMkBfzr272inF8/17EQRsljdSov33ucuY6XgliGWfRmg+AVt/QQUpRYakV1icFKtNAP0Q=="/>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C8FF"/>
    <a:srgbClr val="8FD7FF"/>
    <a:srgbClr val="CEF5FF"/>
    <a:srgbClr val="B02635"/>
    <a:srgbClr val="CC4C58"/>
    <a:srgbClr val="D97D86"/>
    <a:srgbClr val="C6F5FE"/>
    <a:srgbClr val="B43441"/>
    <a:srgbClr val="B53240"/>
    <a:srgbClr val="63C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42"/>
    <p:restoredTop sz="68837" autoAdjust="0"/>
  </p:normalViewPr>
  <p:slideViewPr>
    <p:cSldViewPr snapToGrid="0">
      <p:cViewPr varScale="1">
        <p:scale>
          <a:sx n="78" d="100"/>
          <a:sy n="78" d="100"/>
        </p:scale>
        <p:origin x="2022" y="96"/>
      </p:cViewPr>
      <p:guideLst>
        <p:guide orient="horz" pos="2160"/>
        <p:guide pos="3840"/>
      </p:guideLst>
    </p:cSldViewPr>
  </p:slideViewPr>
  <p:notesTextViewPr>
    <p:cViewPr>
      <p:scale>
        <a:sx n="98" d="100"/>
        <a:sy n="98"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11/1/2024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dirty="0"/>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final step in the OnStove modelling process, is to generate results, interpret them and use them to guide decision-making. After this presentation you will be able </a:t>
            </a:r>
            <a:r>
              <a:rPr lang="en-US" baseline="0" dirty="0" err="1"/>
              <a:t>toä</a:t>
            </a:r>
            <a:r>
              <a:rPr lang="en-US" baseline="0" dirty="0"/>
              <a:t>:</a:t>
            </a:r>
          </a:p>
          <a:p>
            <a:pPr marL="228600" indent="-228600">
              <a:buAutoNum type="arabicPeriod"/>
            </a:pPr>
            <a:r>
              <a:rPr lang="en-US" baseline="0" dirty="0"/>
              <a:t>Understand the results presented by the </a:t>
            </a:r>
            <a:r>
              <a:rPr lang="en-US" baseline="0" dirty="0" err="1"/>
              <a:t>OnStove</a:t>
            </a:r>
            <a:r>
              <a:rPr lang="en-US" baseline="0" dirty="0"/>
              <a:t> cost-benefit model</a:t>
            </a:r>
          </a:p>
          <a:p>
            <a:pPr marL="228600" indent="-228600">
              <a:buAutoNum type="arabicPeriod"/>
            </a:pPr>
            <a:r>
              <a:rPr lang="en-US" baseline="0" dirty="0"/>
              <a:t>Use the outputs of the </a:t>
            </a:r>
            <a:r>
              <a:rPr lang="en-US" baseline="0" dirty="0" err="1"/>
              <a:t>OnStove</a:t>
            </a:r>
            <a:r>
              <a:rPr lang="en-US" baseline="0" dirty="0"/>
              <a:t> model to formulate policy-relevant questions and support clean cooking strategies</a:t>
            </a:r>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dirty="0"/>
          </a:p>
        </p:txBody>
      </p:sp>
    </p:spTree>
    <p:extLst>
      <p:ext uri="{BB962C8B-B14F-4D97-AF65-F5344CB8AC3E}">
        <p14:creationId xmlns:p14="http://schemas.microsoft.com/office/powerpoint/2010/main" val="4101674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baseline="0" dirty="0"/>
              <a:t>The main result of the </a:t>
            </a:r>
            <a:r>
              <a:rPr lang="en-GB" baseline="0" dirty="0" err="1"/>
              <a:t>OnStove</a:t>
            </a:r>
            <a:r>
              <a:rPr lang="en-GB" baseline="0" dirty="0"/>
              <a:t> model is in the form of a map showing the spatial distribution of stoves. This map has a resolution of 1 square kilometre and tells you which technologies ranked highest in every cell (i.e. every square kilometre) in terms of net-benefits. Reading this alone, however, can be misleading as the spatial distribution is basically showing area shares, but it does not consider the population density over each cell. It is important then to always read this map in combination with the bar-plot showing the aggregated population share of each stove.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685800" rtl="0" eaLnBrk="1" fontAlgn="auto" latinLnBrk="0" hangingPunct="1">
              <a:lnSpc>
                <a:spcPct val="100000"/>
              </a:lnSpc>
              <a:spcBef>
                <a:spcPts val="0"/>
              </a:spcBef>
              <a:spcAft>
                <a:spcPts val="0"/>
              </a:spcAft>
              <a:buClrTx/>
              <a:buSzTx/>
              <a:buFontTx/>
              <a:buNone/>
              <a:tabLst/>
              <a:defRPr/>
            </a:pPr>
            <a:r>
              <a:rPr lang="en-GB" baseline="0" dirty="0"/>
              <a:t>Moreover, in the box the total benefits attained across the region are presented. </a:t>
            </a:r>
            <a:r>
              <a:rPr lang="en-US" sz="1200" dirty="0">
                <a:latin typeface="Open Sans" panose="020B0606030504020204"/>
              </a:rPr>
              <a:t>These benefits are presented in terms of deaths avoided, health costs avoided, emissions avoided and time saved.</a:t>
            </a:r>
            <a:r>
              <a:rPr lang="en-US" sz="1200" baseline="0" dirty="0">
                <a:latin typeface="Open Sans" panose="020B0606030504020204"/>
              </a:rPr>
              <a:t> All the calculations in OnStove are relative</a:t>
            </a:r>
            <a:r>
              <a:rPr lang="en-US" sz="1200" dirty="0">
                <a:latin typeface="Open Sans" panose="020B0606030504020204"/>
              </a:rPr>
              <a:t> to the effects of the current cooking practices in the region. This means that these numbers can also be seen as the cost of inaction. </a:t>
            </a:r>
            <a:endParaRPr lang="en-GB" baseline="0"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685800" rtl="0" eaLnBrk="1" fontAlgn="auto" latinLnBrk="0" hangingPunct="1">
              <a:lnSpc>
                <a:spcPct val="100000"/>
              </a:lnSpc>
              <a:spcBef>
                <a:spcPts val="0"/>
              </a:spcBef>
              <a:spcAft>
                <a:spcPts val="0"/>
              </a:spcAft>
              <a:buClrTx/>
              <a:buSzTx/>
              <a:buFontTx/>
              <a:buNone/>
              <a:tabLst/>
              <a:defRPr/>
            </a:pPr>
            <a:r>
              <a:rPr lang="en-GB" baseline="0" dirty="0"/>
              <a:t>Due to this relative nature of the model, note how the optimal stove mix is very different from the current practices (no traditional stoves selected), meaning that no traditional stove achieved a net-benefit high enough to surpass a clean or transitional option, even if the costs are marginal.</a:t>
            </a:r>
            <a:endParaRPr lang="en-GB"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noProof="0" dirty="0"/>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dirty="0"/>
          </a:p>
        </p:txBody>
      </p:sp>
    </p:spTree>
    <p:extLst>
      <p:ext uri="{BB962C8B-B14F-4D97-AF65-F5344CB8AC3E}">
        <p14:creationId xmlns:p14="http://schemas.microsoft.com/office/powerpoint/2010/main" val="1162471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noProof="0" dirty="0"/>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dirty="0"/>
          </a:p>
        </p:txBody>
      </p:sp>
    </p:spTree>
    <p:extLst>
      <p:ext uri="{BB962C8B-B14F-4D97-AF65-F5344CB8AC3E}">
        <p14:creationId xmlns:p14="http://schemas.microsoft.com/office/powerpoint/2010/main" val="2154416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noProof="0" dirty="0"/>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dirty="0"/>
          </a:p>
        </p:txBody>
      </p:sp>
    </p:spTree>
    <p:extLst>
      <p:ext uri="{BB962C8B-B14F-4D97-AF65-F5344CB8AC3E}">
        <p14:creationId xmlns:p14="http://schemas.microsoft.com/office/powerpoint/2010/main" val="2595473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noProof="0" dirty="0"/>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dirty="0"/>
          </a:p>
        </p:txBody>
      </p:sp>
    </p:spTree>
    <p:extLst>
      <p:ext uri="{BB962C8B-B14F-4D97-AF65-F5344CB8AC3E}">
        <p14:creationId xmlns:p14="http://schemas.microsoft.com/office/powerpoint/2010/main" val="8818134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noProof="0" dirty="0"/>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dirty="0"/>
          </a:p>
        </p:txBody>
      </p:sp>
    </p:spTree>
    <p:extLst>
      <p:ext uri="{BB962C8B-B14F-4D97-AF65-F5344CB8AC3E}">
        <p14:creationId xmlns:p14="http://schemas.microsoft.com/office/powerpoint/2010/main" val="3867202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noProof="0" dirty="0"/>
              <a:t>Finally, OnStove can produce other spatially explicit results, such as the spatial distribution of net-benefits achieved by the transition or the total annualized costs. This datasets can be used in order to prioritize areas of action. For example, a policy centered in maximizing the benefits of a transition, would prioritize the areas with highest net-benefits achieved, whereas a policy prioritizing lower costs would star with the areas where less investment in´s needed.</a:t>
            </a:r>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dirty="0"/>
          </a:p>
        </p:txBody>
      </p:sp>
    </p:spTree>
    <p:extLst>
      <p:ext uri="{BB962C8B-B14F-4D97-AF65-F5344CB8AC3E}">
        <p14:creationId xmlns:p14="http://schemas.microsoft.com/office/powerpoint/2010/main" val="24319472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dirty="0"/>
          </a:p>
        </p:txBody>
      </p:sp>
    </p:spTree>
    <p:extLst>
      <p:ext uri="{BB962C8B-B14F-4D97-AF65-F5344CB8AC3E}">
        <p14:creationId xmlns:p14="http://schemas.microsoft.com/office/powerpoint/2010/main" val="41474773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dirty="0"/>
          </a:p>
        </p:txBody>
      </p:sp>
    </p:spTree>
    <p:extLst>
      <p:ext uri="{BB962C8B-B14F-4D97-AF65-F5344CB8AC3E}">
        <p14:creationId xmlns:p14="http://schemas.microsoft.com/office/powerpoint/2010/main" val="29812395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Title 1"/>
          <p:cNvSpPr>
            <a:spLocks noGrp="1"/>
          </p:cNvSpPr>
          <p:nvPr>
            <p:ph type="title" hasCustomPrompt="1"/>
          </p:nvPr>
        </p:nvSpPr>
        <p:spPr>
          <a:xfrm>
            <a:off x="805249" y="4443413"/>
            <a:ext cx="5587313" cy="1325004"/>
          </a:xfrm>
          <a:prstGeom prst="rect">
            <a:avLst/>
          </a:prstGeom>
        </p:spPr>
        <p:txBody>
          <a:bodyPr/>
          <a:lstStyle>
            <a:lvl1pPr>
              <a:defRPr b="1">
                <a:latin typeface="Open Sans ExtraBold" panose="020B0606030504020204"/>
              </a:defRPr>
            </a:lvl1pPr>
          </a:lstStyle>
          <a:p>
            <a:r>
              <a:rPr lang="en-US" dirty="0"/>
              <a:t>CLICK TO EDIT MASTER TITLE STYLE</a:t>
            </a:r>
            <a:endParaRPr lang="en-GB" dirty="0"/>
          </a:p>
        </p:txBody>
      </p:sp>
      <p:sp>
        <p:nvSpPr>
          <p:cNvPr id="12" name="Text Placeholder 3"/>
          <p:cNvSpPr>
            <a:spLocks noGrp="1"/>
          </p:cNvSpPr>
          <p:nvPr>
            <p:ph type="body" sz="quarter" idx="10"/>
          </p:nvPr>
        </p:nvSpPr>
        <p:spPr>
          <a:xfrm>
            <a:off x="804863" y="4052888"/>
            <a:ext cx="5588000" cy="390525"/>
          </a:xfrm>
          <a:prstGeom prst="rect">
            <a:avLst/>
          </a:prstGeom>
        </p:spPr>
        <p:txBody>
          <a:bodyPr/>
          <a:lstStyle>
            <a:lvl1pPr marL="0" indent="0">
              <a:buNone/>
              <a:defRPr sz="1800" b="1">
                <a:solidFill>
                  <a:schemeClr val="bg1"/>
                </a:solidFill>
                <a:latin typeface="Open Sans ExtraBold" panose="020B0606030504020204"/>
              </a:defRPr>
            </a:lvl1pPr>
          </a:lstStyle>
          <a:p>
            <a:pPr lvl="0"/>
            <a:r>
              <a:rPr lang="en-US" dirty="0"/>
              <a:t>Edit Master text styles</a:t>
            </a:r>
            <a:endParaRPr lang="en-GB" dirty="0"/>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a:xfrm>
            <a:off x="838200" y="1825625"/>
            <a:ext cx="105156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11/1/2024</a:t>
            </a:fld>
            <a:endParaRPr lang="en-US" dirty="0"/>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a:prstGeom prst="rect">
            <a:avLst/>
          </a:prstGeo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11/1/2024</a:t>
            </a:fld>
            <a:endParaRPr lang="en-US" dirty="0"/>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427761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dirty="0"/>
              <a:t>LECTURE NUMBER (WHITE) COURSE TITLE (BLACK)</a:t>
            </a:r>
            <a:endParaRPr lang="en-US" dirty="0"/>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dirty="0"/>
              <a:t>Version 1.0</a:t>
            </a:r>
            <a:endParaRPr lang="en-US" dirty="0"/>
          </a:p>
        </p:txBody>
      </p:sp>
      <p:pic>
        <p:nvPicPr>
          <p:cNvPr id="6" name="Picture 5">
            <a:extLst>
              <a:ext uri="{FF2B5EF4-FFF2-40B4-BE49-F238E27FC236}">
                <a16:creationId xmlns:a16="http://schemas.microsoft.com/office/drawing/2014/main" id="{A1F99227-50D2-1C46-AF8E-9827980BE985}"/>
              </a:ext>
            </a:extLst>
          </p:cNvPr>
          <p:cNvPicPr>
            <a:picLocks noChangeAspect="1"/>
          </p:cNvPicPr>
          <p:nvPr userDrawn="1"/>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203599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a:xfrm>
            <a:off x="838200" y="1825625"/>
            <a:ext cx="10515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11/1/2024</a:t>
            </a:fld>
            <a:endParaRPr lang="en-US" dirty="0"/>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11/1/2024</a:t>
            </a:fld>
            <a:endParaRPr lang="en-US" dirty="0"/>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11/1/2024</a:t>
            </a:fld>
            <a:endParaRPr lang="en-US" dirty="0"/>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11/1/2024</a:t>
            </a:fld>
            <a:endParaRPr lang="en-US" dirty="0"/>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11/1/2024</a:t>
            </a:fld>
            <a:endParaRPr lang="en-US" dirty="0"/>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11/1/2024</a:t>
            </a:fld>
            <a:endParaRPr lang="en-US" dirty="0"/>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11/1/2024</a:t>
            </a:fld>
            <a:endParaRPr lang="en-US" dirty="0"/>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userDrawn="1"/>
        </p:nvPicPr>
        <p:blipFill>
          <a:blip r:embed="rId14"/>
          <a:stretch>
            <a:fillRect/>
          </a:stretch>
        </p:blipFill>
        <p:spPr>
          <a:xfrm>
            <a:off x="-3565" y="-1605"/>
            <a:ext cx="12192000" cy="6858000"/>
          </a:xfrm>
          <a:prstGeom prst="rect">
            <a:avLst/>
          </a:prstGeom>
        </p:spPr>
      </p:pic>
      <p:sp>
        <p:nvSpPr>
          <p:cNvPr id="10"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hyperlink" Target="https://doi.org/10.1038/s41893-022-01039-8"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iea.org/reports/a-vision-for-clean-cooking-access-for-al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F1E9C-79C5-E84E-B08F-06797F27B6F6}"/>
              </a:ext>
            </a:extLst>
          </p:cNvPr>
          <p:cNvSpPr>
            <a:spLocks noGrp="1"/>
          </p:cNvSpPr>
          <p:nvPr>
            <p:ph type="ctrTitle"/>
          </p:nvPr>
        </p:nvSpPr>
        <p:spPr>
          <a:xfrm>
            <a:off x="747853" y="4156117"/>
            <a:ext cx="7029608" cy="1948751"/>
          </a:xfrm>
        </p:spPr>
        <p:txBody>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LECTURE 6 </a:t>
            </a:r>
            <a:br>
              <a:rPr lang="en-ZA" sz="4400" b="1" dirty="0">
                <a:solidFill>
                  <a:schemeClr val="bg1"/>
                </a:solidFill>
                <a:latin typeface="Open Sans ExtraBold"/>
                <a:ea typeface="Open Sans ExtraBold" panose="020B0606030504020204" pitchFamily="34" charset="0"/>
                <a:cs typeface="Open Sans ExtraBold" panose="020B0606030504020204" pitchFamily="34" charset="0"/>
              </a:rPr>
            </a:br>
            <a:r>
              <a:rPr lang="en-ZA" sz="4400" b="1" dirty="0">
                <a:latin typeface="Open Sans ExtraBold"/>
                <a:ea typeface="Open Sans ExtraBold" panose="020B0606030504020204" pitchFamily="34" charset="0"/>
                <a:cs typeface="Open Sans ExtraBold" panose="020B0606030504020204" pitchFamily="34" charset="0"/>
              </a:rPr>
              <a:t>RESULTS INTERPRETATION</a:t>
            </a:r>
          </a:p>
        </p:txBody>
      </p:sp>
      <p:sp>
        <p:nvSpPr>
          <p:cNvPr id="7" name="TextBox 6">
            <a:extLst>
              <a:ext uri="{FF2B5EF4-FFF2-40B4-BE49-F238E27FC236}">
                <a16:creationId xmlns:a16="http://schemas.microsoft.com/office/drawing/2014/main" id="{852439F6-8E4D-F9A3-1C4E-F47DFF0AB298}"/>
              </a:ext>
            </a:extLst>
          </p:cNvPr>
          <p:cNvSpPr txBox="1"/>
          <p:nvPr/>
        </p:nvSpPr>
        <p:spPr>
          <a:xfrm>
            <a:off x="8788857" y="3367815"/>
            <a:ext cx="162283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dirty="0">
                <a:solidFill>
                  <a:schemeClr val="bg1"/>
                </a:solidFill>
                <a:latin typeface="Open Sans"/>
                <a:ea typeface="+mn-lt"/>
                <a:cs typeface="+mn-lt"/>
              </a:rPr>
              <a:t>Supported by and in collaboration with Sustainable Energy for All. Consolidated by KTH</a:t>
            </a:r>
          </a:p>
        </p:txBody>
      </p:sp>
      <p:pic>
        <p:nvPicPr>
          <p:cNvPr id="5" name="Picture 4" descr="A white circle with white text&#10;&#10;Description automatically generated">
            <a:extLst>
              <a:ext uri="{FF2B5EF4-FFF2-40B4-BE49-F238E27FC236}">
                <a16:creationId xmlns:a16="http://schemas.microsoft.com/office/drawing/2014/main" id="{E8CE809F-6383-B2A8-E93B-406A533528A1}"/>
              </a:ext>
            </a:extLst>
          </p:cNvPr>
          <p:cNvPicPr>
            <a:picLocks noChangeAspect="1"/>
          </p:cNvPicPr>
          <p:nvPr/>
        </p:nvPicPr>
        <p:blipFill>
          <a:blip r:embed="rId2"/>
          <a:stretch>
            <a:fillRect/>
          </a:stretch>
        </p:blipFill>
        <p:spPr>
          <a:xfrm>
            <a:off x="10479687" y="3429000"/>
            <a:ext cx="566102" cy="569519"/>
          </a:xfrm>
          <a:prstGeom prst="rect">
            <a:avLst/>
          </a:prstGeom>
        </p:spPr>
      </p:pic>
      <p:pic>
        <p:nvPicPr>
          <p:cNvPr id="9" name="Picture 8">
            <a:extLst>
              <a:ext uri="{FF2B5EF4-FFF2-40B4-BE49-F238E27FC236}">
                <a16:creationId xmlns:a16="http://schemas.microsoft.com/office/drawing/2014/main" id="{FD65F1D4-7060-3D2D-8036-2253A18BBDF8}"/>
              </a:ext>
            </a:extLst>
          </p:cNvPr>
          <p:cNvPicPr>
            <a:picLocks noChangeAspect="1"/>
          </p:cNvPicPr>
          <p:nvPr/>
        </p:nvPicPr>
        <p:blipFill>
          <a:blip r:embed="rId3"/>
          <a:srcRect/>
          <a:stretch/>
        </p:blipFill>
        <p:spPr>
          <a:xfrm>
            <a:off x="11213730" y="3344046"/>
            <a:ext cx="620242" cy="698286"/>
          </a:xfrm>
          <a:prstGeom prst="rect">
            <a:avLst/>
          </a:prstGeom>
        </p:spPr>
      </p:pic>
      <p:sp>
        <p:nvSpPr>
          <p:cNvPr id="4" name="TextBox 3">
            <a:extLst>
              <a:ext uri="{FF2B5EF4-FFF2-40B4-BE49-F238E27FC236}">
                <a16:creationId xmlns:a16="http://schemas.microsoft.com/office/drawing/2014/main" id="{99489BD1-78D4-AE95-E82A-009E4805C885}"/>
              </a:ext>
            </a:extLst>
          </p:cNvPr>
          <p:cNvSpPr txBox="1"/>
          <p:nvPr/>
        </p:nvSpPr>
        <p:spPr>
          <a:xfrm>
            <a:off x="747853" y="3390440"/>
            <a:ext cx="3320805" cy="646331"/>
          </a:xfrm>
          <a:prstGeom prst="rect">
            <a:avLst/>
          </a:prstGeom>
          <a:noFill/>
        </p:spPr>
        <p:txBody>
          <a:bodyPr wrap="square" lIns="91440" tIns="45720" rIns="91440" bIns="45720" rtlCol="0" anchor="b">
            <a:spAutoFit/>
          </a:bodyPr>
          <a:lstStyle/>
          <a:p>
            <a:r>
              <a:rPr lang="en-US" b="1" dirty="0">
                <a:latin typeface="Open Sans ExtraBold" panose="020B0606030504020204"/>
              </a:rPr>
              <a:t>Geospatial Clean Cooking access modelling using </a:t>
            </a:r>
            <a:r>
              <a:rPr lang="en-US" b="1" dirty="0" err="1">
                <a:latin typeface="Open Sans ExtraBold" panose="020B0606030504020204"/>
              </a:rPr>
              <a:t>OnStove</a:t>
            </a:r>
            <a:endParaRPr lang="sv-SE" dirty="0">
              <a:effectLst/>
              <a:latin typeface="Open Sans ExtraBold" panose="020B0606030504020204"/>
            </a:endParaRPr>
          </a:p>
        </p:txBody>
      </p:sp>
      <p:sp>
        <p:nvSpPr>
          <p:cNvPr id="3" name="TextBox 2">
            <a:extLst>
              <a:ext uri="{FF2B5EF4-FFF2-40B4-BE49-F238E27FC236}">
                <a16:creationId xmlns:a16="http://schemas.microsoft.com/office/drawing/2014/main" id="{FBF760D3-ACEC-9397-E67E-633605DA905F}"/>
              </a:ext>
            </a:extLst>
          </p:cNvPr>
          <p:cNvSpPr txBox="1"/>
          <p:nvPr/>
        </p:nvSpPr>
        <p:spPr>
          <a:xfrm>
            <a:off x="747853" y="6163060"/>
            <a:ext cx="7711529" cy="30777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Open Sans "/>
                <a:ea typeface="Open Sans ExtraBold" panose="020B0606030504020204" pitchFamily="34" charset="0"/>
                <a:cs typeface="Open Sans ExtraBold" panose="020B0606030504020204" pitchFamily="34" charset="0"/>
              </a:rPr>
              <a:t>by B. Khavari and C. Ramirez</a:t>
            </a:r>
            <a:endParaRPr lang="it-IT" sz="1400" dirty="0">
              <a:latin typeface="Open Sans "/>
            </a:endParaRPr>
          </a:p>
        </p:txBody>
      </p:sp>
    </p:spTree>
    <p:extLst>
      <p:ext uri="{BB962C8B-B14F-4D97-AF65-F5344CB8AC3E}">
        <p14:creationId xmlns:p14="http://schemas.microsoft.com/office/powerpoint/2010/main" val="24284911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718081" y="2211605"/>
            <a:ext cx="5293587" cy="193273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GB" sz="4400" b="1" dirty="0">
                <a:latin typeface="Open Sans"/>
                <a:ea typeface="Open Sans" panose="020B0606030504020204" pitchFamily="34" charset="0"/>
                <a:cs typeface="Open Sans" panose="020B0606030504020204" pitchFamily="34" charset="0"/>
                <a:sym typeface="Bodoni SvtyTwo ITC TT-Book"/>
              </a:rPr>
              <a:t>Thank you </a:t>
            </a:r>
            <a:br>
              <a:rPr lang="en-GB" sz="4400" b="1"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for your attention </a:t>
            </a:r>
            <a:br>
              <a:rPr lang="en-GB" sz="4400"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in this lecture!</a:t>
            </a:r>
          </a:p>
        </p:txBody>
      </p:sp>
    </p:spTree>
    <p:extLst>
      <p:ext uri="{BB962C8B-B14F-4D97-AF65-F5344CB8AC3E}">
        <p14:creationId xmlns:p14="http://schemas.microsoft.com/office/powerpoint/2010/main" val="3023530777"/>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99" name="Google Shape;99;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100" name="Google Shape;100;p2"/>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02" name="Google Shape;102;p2"/>
          <p:cNvSpPr txBox="1"/>
          <p:nvPr/>
        </p:nvSpPr>
        <p:spPr>
          <a:xfrm>
            <a:off x="8765022" y="5114953"/>
            <a:ext cx="3321285"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a:solidFill>
                  <a:schemeClr val="lt1"/>
                </a:solidFill>
                <a:latin typeface="Open Sans"/>
                <a:ea typeface="Open Sans"/>
                <a:cs typeface="Open Sans"/>
                <a:sym typeface="Open Sans"/>
              </a:rPr>
              <a:t>Khavari B., </a:t>
            </a:r>
            <a:r>
              <a:rPr lang="en-US" sz="800" dirty="0">
                <a:solidFill>
                  <a:schemeClr val="lt1"/>
                </a:solidFill>
                <a:latin typeface="Open Sans"/>
                <a:ea typeface="Open Sans"/>
                <a:cs typeface="Open Sans"/>
                <a:sym typeface="Open Sans"/>
              </a:rPr>
              <a:t>Ramirez C., 2023.</a:t>
            </a:r>
            <a:br>
              <a:rPr lang="en-US" sz="800" dirty="0">
                <a:solidFill>
                  <a:schemeClr val="lt1"/>
                </a:solidFill>
                <a:latin typeface="Open Sans"/>
                <a:ea typeface="Open Sans"/>
                <a:cs typeface="Open Sans"/>
                <a:sym typeface="Open Sans"/>
              </a:rPr>
            </a:br>
            <a:r>
              <a:rPr lang="en-US" sz="800" dirty="0">
                <a:solidFill>
                  <a:schemeClr val="lt1"/>
                </a:solidFill>
                <a:latin typeface="Open Sans"/>
                <a:ea typeface="Open Sans"/>
                <a:cs typeface="Open Sans"/>
                <a:sym typeface="Open Sans"/>
              </a:rPr>
              <a:t>Lecture 6: Geospatial Clean Cooking access modelling using </a:t>
            </a:r>
            <a:r>
              <a:rPr lang="en-US" sz="800" dirty="0" err="1">
                <a:solidFill>
                  <a:schemeClr val="lt1"/>
                </a:solidFill>
                <a:latin typeface="Open Sans"/>
                <a:ea typeface="Open Sans"/>
                <a:cs typeface="Open Sans"/>
                <a:sym typeface="Open Sans"/>
              </a:rPr>
              <a:t>OnStove</a:t>
            </a:r>
            <a:r>
              <a:rPr lang="en-US" sz="800" dirty="0">
                <a:solidFill>
                  <a:schemeClr val="lt1"/>
                </a:solidFill>
                <a:latin typeface="Open Sans"/>
                <a:ea typeface="Open Sans"/>
                <a:cs typeface="Open Sans"/>
                <a:sym typeface="Open Sans"/>
              </a:rPr>
              <a:t>. Release Version 1.0  [online presentation]. Climate Compatible Growth Programme, Sustainable Energy for All, KTH</a:t>
            </a:r>
            <a:endParaRPr dirty="0"/>
          </a:p>
        </p:txBody>
      </p:sp>
      <p:sp>
        <p:nvSpPr>
          <p:cNvPr id="103" name="Google Shape;103;p2"/>
          <p:cNvSpPr txBox="1"/>
          <p:nvPr/>
        </p:nvSpPr>
        <p:spPr>
          <a:xfrm>
            <a:off x="9266839" y="2145904"/>
            <a:ext cx="2372017"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b="1" i="1">
                <a:solidFill>
                  <a:schemeClr val="lt1"/>
                </a:solidFill>
                <a:latin typeface="Open Sans"/>
                <a:ea typeface="Open Sans"/>
                <a:cs typeface="Open Sans"/>
                <a:sym typeface="Open Sans"/>
              </a:rPr>
              <a:t>Supported by and in collaboration with </a:t>
            </a:r>
            <a:endParaRPr/>
          </a:p>
          <a:p>
            <a:pPr marL="0" marR="0" lvl="0" indent="0" algn="ctr" rtl="0">
              <a:spcBef>
                <a:spcPts val="0"/>
              </a:spcBef>
              <a:spcAft>
                <a:spcPts val="0"/>
              </a:spcAft>
              <a:buNone/>
            </a:pPr>
            <a:r>
              <a:rPr lang="en-US" sz="900" b="1" i="1">
                <a:solidFill>
                  <a:schemeClr val="lt1"/>
                </a:solidFill>
                <a:latin typeface="Open Sans"/>
                <a:ea typeface="Open Sans"/>
                <a:cs typeface="Open Sans"/>
                <a:sym typeface="Open Sans"/>
              </a:rPr>
              <a:t>Sustainable Energy for All</a:t>
            </a:r>
            <a:endParaRPr/>
          </a:p>
        </p:txBody>
      </p:sp>
      <p:pic>
        <p:nvPicPr>
          <p:cNvPr id="105" name="Google Shape;105;p2" descr="A white circle with white text&#10;&#10;Description automatically generated"/>
          <p:cNvPicPr preferRelativeResize="0"/>
          <p:nvPr/>
        </p:nvPicPr>
        <p:blipFill rotWithShape="1">
          <a:blip r:embed="rId4">
            <a:alphaModFix/>
          </a:blip>
          <a:srcRect/>
          <a:stretch/>
        </p:blipFill>
        <p:spPr>
          <a:xfrm>
            <a:off x="10031199" y="2545843"/>
            <a:ext cx="843297" cy="848387"/>
          </a:xfrm>
          <a:prstGeom prst="rect">
            <a:avLst/>
          </a:prstGeom>
          <a:noFill/>
          <a:ln>
            <a:noFill/>
          </a:ln>
        </p:spPr>
      </p:pic>
      <p:sp>
        <p:nvSpPr>
          <p:cNvPr id="106" name="Google Shape;106;p2"/>
          <p:cNvSpPr/>
          <p:nvPr/>
        </p:nvSpPr>
        <p:spPr>
          <a:xfrm>
            <a:off x="8713694" y="107576"/>
            <a:ext cx="3478306" cy="720763"/>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7" name="Google Shape;107;p2"/>
          <p:cNvSpPr txBox="1"/>
          <p:nvPr/>
        </p:nvSpPr>
        <p:spPr>
          <a:xfrm>
            <a:off x="9266839" y="3495017"/>
            <a:ext cx="2372017"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a:solidFill>
                  <a:schemeClr val="lt1"/>
                </a:solidFill>
                <a:latin typeface="Open Sans"/>
                <a:ea typeface="Open Sans"/>
                <a:cs typeface="Open Sans"/>
                <a:sym typeface="Open Sans"/>
              </a:rPr>
              <a:t>Consolidated by Babak Khavari and Camilo Ramirez from the Royal Institute of Technology (KTH) in Stockholm</a:t>
            </a:r>
            <a:endParaRPr/>
          </a:p>
        </p:txBody>
      </p:sp>
      <p:pic>
        <p:nvPicPr>
          <p:cNvPr id="108" name="Google Shape;108;p2"/>
          <p:cNvPicPr preferRelativeResize="0"/>
          <p:nvPr/>
        </p:nvPicPr>
        <p:blipFill rotWithShape="1">
          <a:blip r:embed="rId5">
            <a:alphaModFix/>
          </a:blip>
          <a:srcRect/>
          <a:stretch/>
        </p:blipFill>
        <p:spPr>
          <a:xfrm>
            <a:off x="9990874" y="3991319"/>
            <a:ext cx="923946" cy="104020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extLst>
              <a:ext uri="{FF2B5EF4-FFF2-40B4-BE49-F238E27FC236}">
                <a16:creationId xmlns:a16="http://schemas.microsoft.com/office/drawing/2014/main" id="{7DB8B165-8936-6754-5FA6-64B9779D3B0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B5BB28-9FFE-F4B3-CE1B-3D5AAEA15C14}"/>
              </a:ext>
            </a:extLst>
          </p:cNvPr>
          <p:cNvSpPr txBox="1"/>
          <p:nvPr/>
        </p:nvSpPr>
        <p:spPr>
          <a:xfrm>
            <a:off x="2480931" y="2817629"/>
            <a:ext cx="6528390" cy="461665"/>
          </a:xfrm>
          <a:prstGeom prst="rect">
            <a:avLst/>
          </a:prstGeom>
          <a:noFill/>
        </p:spPr>
        <p:txBody>
          <a:bodyPr wrap="square" rtlCol="0">
            <a:spAutoFit/>
          </a:bodyPr>
          <a:lstStyle/>
          <a:p>
            <a:r>
              <a:rPr lang="en-GB" sz="2400" b="1" dirty="0">
                <a:solidFill>
                  <a:schemeClr val="accent1"/>
                </a:solidFill>
              </a:rPr>
              <a:t>This document was updated on 01.11.2024</a:t>
            </a:r>
          </a:p>
        </p:txBody>
      </p:sp>
    </p:spTree>
    <p:extLst>
      <p:ext uri="{BB962C8B-B14F-4D97-AF65-F5344CB8AC3E}">
        <p14:creationId xmlns:p14="http://schemas.microsoft.com/office/powerpoint/2010/main" val="35935087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2" name="Content Placeholder 1"/>
          <p:cNvSpPr>
            <a:spLocks noGrp="1"/>
          </p:cNvSpPr>
          <p:nvPr>
            <p:ph idx="1"/>
          </p:nvPr>
        </p:nvSpPr>
        <p:spPr>
          <a:xfrm>
            <a:off x="838200" y="1825625"/>
            <a:ext cx="8979568" cy="2950906"/>
          </a:xfrm>
        </p:spPr>
        <p:txBody>
          <a:bodyPr vert="horz" lIns="91440" tIns="45720" rIns="91440" bIns="45720" rtlCol="0" anchor="t">
            <a:normAutofit/>
          </a:bodyPr>
          <a:lstStyle/>
          <a:p>
            <a:pPr marL="457200" indent="-457200">
              <a:lnSpc>
                <a:spcPct val="100000"/>
              </a:lnSpc>
              <a:buFont typeface="+mj-lt"/>
              <a:buAutoNum type="arabicPeriod"/>
            </a:pPr>
            <a:r>
              <a:rPr lang="en-US" sz="2000" dirty="0">
                <a:latin typeface="Open Sans"/>
                <a:ea typeface="+mn-lt"/>
                <a:cs typeface="+mn-lt"/>
              </a:rPr>
              <a:t>ILO1: Understand the results presented by the </a:t>
            </a:r>
            <a:r>
              <a:rPr lang="en-US" sz="2000" dirty="0" err="1">
                <a:latin typeface="Open Sans"/>
                <a:ea typeface="+mn-lt"/>
                <a:cs typeface="+mn-lt"/>
              </a:rPr>
              <a:t>OnStove</a:t>
            </a:r>
            <a:r>
              <a:rPr lang="en-US" sz="2000" dirty="0">
                <a:latin typeface="Open Sans"/>
                <a:ea typeface="+mn-lt"/>
                <a:cs typeface="+mn-lt"/>
              </a:rPr>
              <a:t> cost-benefit model</a:t>
            </a:r>
          </a:p>
          <a:p>
            <a:pPr marL="457200" indent="-457200">
              <a:lnSpc>
                <a:spcPct val="100000"/>
              </a:lnSpc>
              <a:buFont typeface="+mj-lt"/>
              <a:buAutoNum type="arabicPeriod"/>
            </a:pPr>
            <a:r>
              <a:rPr lang="en-US" sz="2000" dirty="0">
                <a:latin typeface="Open Sans"/>
                <a:ea typeface="+mn-lt"/>
                <a:cs typeface="+mn-lt"/>
              </a:rPr>
              <a:t>ILO2: Use the outputs of the </a:t>
            </a:r>
            <a:r>
              <a:rPr lang="en-US" sz="2000" dirty="0" err="1">
                <a:latin typeface="Open Sans"/>
                <a:ea typeface="+mn-lt"/>
                <a:cs typeface="+mn-lt"/>
              </a:rPr>
              <a:t>OnStove</a:t>
            </a:r>
            <a:r>
              <a:rPr lang="en-US" sz="2000" dirty="0">
                <a:latin typeface="Open Sans"/>
                <a:ea typeface="+mn-lt"/>
                <a:cs typeface="+mn-lt"/>
              </a:rPr>
              <a:t> model to formulate policy-relevant questions and support clean cooking strategies</a:t>
            </a: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5" y="2640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Learning Outcomes</a:t>
            </a:r>
          </a:p>
        </p:txBody>
      </p:sp>
      <p:sp>
        <p:nvSpPr>
          <p:cNvPr id="8" name="Rectangle 7"/>
          <p:cNvSpPr/>
          <p:nvPr/>
        </p:nvSpPr>
        <p:spPr>
          <a:xfrm>
            <a:off x="887214" y="1411655"/>
            <a:ext cx="4354654" cy="400110"/>
          </a:xfrm>
          <a:prstGeom prst="rect">
            <a:avLst/>
          </a:prstGeom>
        </p:spPr>
        <p:txBody>
          <a:bodyPr wrap="none" lIns="91440" tIns="45720" rIns="91440" bIns="45720" anchor="t">
            <a:spAutoFit/>
          </a:bodyPr>
          <a:lstStyle/>
          <a:p>
            <a:pPr>
              <a:spcBef>
                <a:spcPts val="1000"/>
              </a:spcBef>
            </a:pPr>
            <a:r>
              <a:rPr lang="en-GB" sz="2000" b="1" dirty="0">
                <a:solidFill>
                  <a:schemeClr val="accent5">
                    <a:lumMod val="60000"/>
                    <a:lumOff val="40000"/>
                  </a:schemeClr>
                </a:solidFill>
                <a:latin typeface="Open Sans"/>
                <a:ea typeface="+mn-lt"/>
                <a:cs typeface="+mn-lt"/>
              </a:rPr>
              <a:t>By the end of this lecture, you will:</a:t>
            </a:r>
            <a:endParaRPr lang="en-US" sz="2000" b="1" dirty="0">
              <a:solidFill>
                <a:schemeClr val="accent5">
                  <a:lumMod val="60000"/>
                  <a:lumOff val="40000"/>
                </a:schemeClr>
              </a:solidFill>
              <a:latin typeface="Open Sans"/>
              <a:cs typeface="Calibri" panose="020F0502020204030204"/>
            </a:endParaRPr>
          </a:p>
        </p:txBody>
      </p:sp>
    </p:spTree>
    <p:extLst>
      <p:ext uri="{BB962C8B-B14F-4D97-AF65-F5344CB8AC3E}">
        <p14:creationId xmlns:p14="http://schemas.microsoft.com/office/powerpoint/2010/main" val="3688935345"/>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80263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6.1 Spatial technology mix</a:t>
            </a:r>
            <a:endParaRPr lang="en-GB" sz="4400" dirty="0">
              <a:latin typeface="Open Sans"/>
            </a:endParaRPr>
          </a:p>
        </p:txBody>
      </p:sp>
      <p:sp>
        <p:nvSpPr>
          <p:cNvPr id="12" name="Rectangle 11"/>
          <p:cNvSpPr/>
          <p:nvPr/>
        </p:nvSpPr>
        <p:spPr>
          <a:xfrm>
            <a:off x="6014552" y="6085070"/>
            <a:ext cx="5799662" cy="276999"/>
          </a:xfrm>
          <a:prstGeom prst="rect">
            <a:avLst/>
          </a:prstGeom>
        </p:spPr>
        <p:txBody>
          <a:bodyPr wrap="square">
            <a:spAutoFit/>
          </a:bodyPr>
          <a:lstStyle/>
          <a:p>
            <a:pPr algn="ctr"/>
            <a:r>
              <a:rPr lang="en-US" sz="1200" dirty="0"/>
              <a:t>Optimal clean cooking technology and distribution derived from </a:t>
            </a:r>
            <a:r>
              <a:rPr lang="en-US" sz="1200" dirty="0" err="1"/>
              <a:t>OnStove</a:t>
            </a:r>
            <a:r>
              <a:rPr lang="en-US" sz="1200" dirty="0"/>
              <a:t> (IEA, 2023)</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8980" y="1363319"/>
            <a:ext cx="5460643" cy="4783092"/>
          </a:xfrm>
          <a:prstGeom prst="rect">
            <a:avLst/>
          </a:prstGeom>
        </p:spPr>
      </p:pic>
      <p:sp>
        <p:nvSpPr>
          <p:cNvPr id="11" name="Content Placeholder 1"/>
          <p:cNvSpPr>
            <a:spLocks noGrp="1"/>
          </p:cNvSpPr>
          <p:nvPr>
            <p:ph idx="1"/>
          </p:nvPr>
        </p:nvSpPr>
        <p:spPr>
          <a:xfrm>
            <a:off x="1003177" y="2846230"/>
            <a:ext cx="5165803" cy="3445099"/>
          </a:xfrm>
        </p:spPr>
        <p:txBody>
          <a:bodyPr vert="horz" lIns="91440" tIns="45720" rIns="91440" bIns="45720" rtlCol="0" anchor="t">
            <a:normAutofit/>
          </a:bodyPr>
          <a:lstStyle/>
          <a:p>
            <a:r>
              <a:rPr lang="en-US" sz="1800" dirty="0">
                <a:latin typeface="Open Sans" panose="020B0606030504020204"/>
              </a:rPr>
              <a:t>The spatial technology mix needs to be read in combination with the stove share bar plot. The spatial distribution does not account for population density, showing a misleading view if seen alone.</a:t>
            </a:r>
          </a:p>
          <a:p>
            <a:r>
              <a:rPr lang="en-US" sz="1800" dirty="0">
                <a:latin typeface="Open Sans" panose="020B0606030504020204"/>
              </a:rPr>
              <a:t>The benefits presented in terms of deaths avoided, health costs avoided, emissions avoided and time saved, are relative to the effects of the current cooking practices in the region. This means that these numbers can also be seen as the cost of inaction. </a:t>
            </a:r>
          </a:p>
          <a:p>
            <a:endParaRPr lang="en-US" sz="1800" dirty="0">
              <a:latin typeface="Open Sans" panose="020B0606030504020204"/>
            </a:endParaRP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3000" y="4947214"/>
            <a:ext cx="2109110" cy="992937"/>
          </a:xfrm>
          <a:prstGeom prst="rect">
            <a:avLst/>
          </a:prstGeom>
          <a:solidFill>
            <a:schemeClr val="bg1"/>
          </a:solidFill>
        </p:spPr>
      </p:pic>
      <p:sp>
        <p:nvSpPr>
          <p:cNvPr id="4" name="Rectangle 3"/>
          <p:cNvSpPr/>
          <p:nvPr/>
        </p:nvSpPr>
        <p:spPr>
          <a:xfrm>
            <a:off x="1003177" y="1565481"/>
            <a:ext cx="5165803" cy="1200329"/>
          </a:xfrm>
          <a:prstGeom prst="rect">
            <a:avLst/>
          </a:prstGeom>
        </p:spPr>
        <p:txBody>
          <a:bodyPr wrap="square">
            <a:spAutoFit/>
          </a:bodyPr>
          <a:lstStyle/>
          <a:p>
            <a:pPr>
              <a:spcBef>
                <a:spcPts val="1000"/>
              </a:spcBef>
            </a:pPr>
            <a:r>
              <a:rPr lang="en-US" b="1" dirty="0">
                <a:solidFill>
                  <a:schemeClr val="accent5">
                    <a:lumMod val="60000"/>
                    <a:lumOff val="40000"/>
                  </a:schemeClr>
                </a:solidFill>
                <a:latin typeface="Open Sans"/>
                <a:ea typeface="+mn-lt"/>
                <a:cs typeface="+mn-lt"/>
              </a:rPr>
              <a:t>Main result map of the </a:t>
            </a:r>
            <a:r>
              <a:rPr lang="en-US" b="1" dirty="0" err="1">
                <a:solidFill>
                  <a:schemeClr val="accent5">
                    <a:lumMod val="60000"/>
                    <a:lumOff val="40000"/>
                  </a:schemeClr>
                </a:solidFill>
                <a:latin typeface="Open Sans"/>
                <a:ea typeface="+mn-lt"/>
                <a:cs typeface="+mn-lt"/>
              </a:rPr>
              <a:t>OnStove</a:t>
            </a:r>
            <a:r>
              <a:rPr lang="en-US" b="1" dirty="0">
                <a:solidFill>
                  <a:schemeClr val="accent5">
                    <a:lumMod val="60000"/>
                    <a:lumOff val="40000"/>
                  </a:schemeClr>
                </a:solidFill>
                <a:latin typeface="Open Sans"/>
                <a:ea typeface="+mn-lt"/>
                <a:cs typeface="+mn-lt"/>
              </a:rPr>
              <a:t> analysis, showing the spatial distribution of the maximized net-benefit technology mix and the annual benefits achieved by the transition</a:t>
            </a:r>
          </a:p>
        </p:txBody>
      </p:sp>
    </p:spTree>
    <p:extLst>
      <p:ext uri="{BB962C8B-B14F-4D97-AF65-F5344CB8AC3E}">
        <p14:creationId xmlns:p14="http://schemas.microsoft.com/office/powerpoint/2010/main" val="3993941391"/>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80263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6.1 Spatial technology mix</a:t>
            </a:r>
            <a:endParaRPr lang="en-GB" sz="4400" dirty="0">
              <a:latin typeface="Open Sans"/>
            </a:endParaRPr>
          </a:p>
        </p:txBody>
      </p:sp>
      <p:sp>
        <p:nvSpPr>
          <p:cNvPr id="12" name="Rectangle 11"/>
          <p:cNvSpPr/>
          <p:nvPr/>
        </p:nvSpPr>
        <p:spPr>
          <a:xfrm>
            <a:off x="5751443" y="6085070"/>
            <a:ext cx="6076023" cy="276999"/>
          </a:xfrm>
          <a:prstGeom prst="rect">
            <a:avLst/>
          </a:prstGeom>
        </p:spPr>
        <p:txBody>
          <a:bodyPr wrap="square">
            <a:spAutoFit/>
          </a:bodyPr>
          <a:lstStyle/>
          <a:p>
            <a:pPr algn="ctr"/>
            <a:r>
              <a:rPr lang="en-US" sz="1200" dirty="0"/>
              <a:t>Optimal clean cooking technology and distribution derived from </a:t>
            </a:r>
            <a:r>
              <a:rPr lang="en-US" sz="1200" dirty="0" err="1"/>
              <a:t>OnStove</a:t>
            </a:r>
            <a:r>
              <a:rPr lang="en-US" sz="1200" dirty="0"/>
              <a:t> (Khavari et.al., 2023)</a:t>
            </a:r>
          </a:p>
        </p:txBody>
      </p:sp>
      <p:sp>
        <p:nvSpPr>
          <p:cNvPr id="11" name="Content Placeholder 1"/>
          <p:cNvSpPr>
            <a:spLocks noGrp="1"/>
          </p:cNvSpPr>
          <p:nvPr>
            <p:ph idx="1"/>
          </p:nvPr>
        </p:nvSpPr>
        <p:spPr>
          <a:xfrm>
            <a:off x="1003177" y="2846230"/>
            <a:ext cx="5165803" cy="3445099"/>
          </a:xfrm>
        </p:spPr>
        <p:txBody>
          <a:bodyPr vert="horz" lIns="91440" tIns="45720" rIns="91440" bIns="45720" rtlCol="0" anchor="t">
            <a:normAutofit/>
          </a:bodyPr>
          <a:lstStyle/>
          <a:p>
            <a:r>
              <a:rPr lang="en-US" sz="1800" dirty="0">
                <a:latin typeface="Open Sans" panose="020B0606030504020204"/>
              </a:rPr>
              <a:t>When two technologies are presented in combination in the same cell, it does not indicates fuel stacking. Instead, it indicates that in such area it is not possible to supply clean cooking to all households with the highest net-benefit technology. This is due to supply constraints such as electricity access rates or biogas potential. Then, the second best technology is chosen to supply the remaining households.</a:t>
            </a:r>
          </a:p>
          <a:p>
            <a:endParaRPr lang="en-US" sz="1800" dirty="0">
              <a:latin typeface="Open Sans" panose="020B0606030504020204"/>
            </a:endParaRPr>
          </a:p>
        </p:txBody>
      </p:sp>
      <p:sp>
        <p:nvSpPr>
          <p:cNvPr id="4" name="Rectangle 3"/>
          <p:cNvSpPr/>
          <p:nvPr/>
        </p:nvSpPr>
        <p:spPr>
          <a:xfrm>
            <a:off x="1003177" y="1565481"/>
            <a:ext cx="5165803" cy="1200329"/>
          </a:xfrm>
          <a:prstGeom prst="rect">
            <a:avLst/>
          </a:prstGeom>
        </p:spPr>
        <p:txBody>
          <a:bodyPr wrap="square">
            <a:spAutoFit/>
          </a:bodyPr>
          <a:lstStyle/>
          <a:p>
            <a:pPr>
              <a:spcBef>
                <a:spcPts val="1000"/>
              </a:spcBef>
            </a:pPr>
            <a:r>
              <a:rPr lang="en-US" b="1" dirty="0">
                <a:solidFill>
                  <a:schemeClr val="accent5">
                    <a:lumMod val="60000"/>
                    <a:lumOff val="40000"/>
                  </a:schemeClr>
                </a:solidFill>
                <a:latin typeface="Open Sans"/>
                <a:ea typeface="+mn-lt"/>
                <a:cs typeface="+mn-lt"/>
              </a:rPr>
              <a:t>Main result map of the </a:t>
            </a:r>
            <a:r>
              <a:rPr lang="en-US" b="1" dirty="0" err="1">
                <a:solidFill>
                  <a:schemeClr val="accent5">
                    <a:lumMod val="60000"/>
                    <a:lumOff val="40000"/>
                  </a:schemeClr>
                </a:solidFill>
                <a:latin typeface="Open Sans"/>
                <a:ea typeface="+mn-lt"/>
                <a:cs typeface="+mn-lt"/>
              </a:rPr>
              <a:t>OnStove</a:t>
            </a:r>
            <a:r>
              <a:rPr lang="en-US" b="1" dirty="0">
                <a:solidFill>
                  <a:schemeClr val="accent5">
                    <a:lumMod val="60000"/>
                    <a:lumOff val="40000"/>
                  </a:schemeClr>
                </a:solidFill>
                <a:latin typeface="Open Sans"/>
                <a:ea typeface="+mn-lt"/>
                <a:cs typeface="+mn-lt"/>
              </a:rPr>
              <a:t> analysis, showing the spatial distribution of the maximized net-benefit technology mix and the annual benefits achieved by the transition</a:t>
            </a:r>
          </a:p>
        </p:txBody>
      </p:sp>
      <p:pic>
        <p:nvPicPr>
          <p:cNvPr id="10" name="Picture 9"/>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294782" y="1345905"/>
            <a:ext cx="5229156" cy="4699118"/>
          </a:xfrm>
          <a:prstGeom prst="rect">
            <a:avLst/>
          </a:prstGeom>
        </p:spPr>
      </p:pic>
    </p:spTree>
    <p:extLst>
      <p:ext uri="{BB962C8B-B14F-4D97-AF65-F5344CB8AC3E}">
        <p14:creationId xmlns:p14="http://schemas.microsoft.com/office/powerpoint/2010/main" val="124722112"/>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80263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6.2 Costs and benefits</a:t>
            </a:r>
            <a:endParaRPr lang="en-GB" sz="4400" dirty="0">
              <a:latin typeface="Open Sans"/>
            </a:endParaRPr>
          </a:p>
        </p:txBody>
      </p:sp>
      <p:sp>
        <p:nvSpPr>
          <p:cNvPr id="12" name="Rectangle 11"/>
          <p:cNvSpPr/>
          <p:nvPr/>
        </p:nvSpPr>
        <p:spPr>
          <a:xfrm>
            <a:off x="6014552" y="5932672"/>
            <a:ext cx="5799662" cy="276999"/>
          </a:xfrm>
          <a:prstGeom prst="rect">
            <a:avLst/>
          </a:prstGeom>
        </p:spPr>
        <p:txBody>
          <a:bodyPr wrap="square">
            <a:spAutoFit/>
          </a:bodyPr>
          <a:lstStyle/>
          <a:p>
            <a:pPr algn="ctr"/>
            <a:r>
              <a:rPr lang="en-US" sz="1200" dirty="0"/>
              <a:t>Total costs and benefits of the optimal clean cooking technology mix (IEA, 2023)</a:t>
            </a:r>
          </a:p>
        </p:txBody>
      </p:sp>
      <p:sp>
        <p:nvSpPr>
          <p:cNvPr id="11" name="Content Placeholder 1"/>
          <p:cNvSpPr>
            <a:spLocks noGrp="1"/>
          </p:cNvSpPr>
          <p:nvPr>
            <p:ph idx="1"/>
          </p:nvPr>
        </p:nvSpPr>
        <p:spPr>
          <a:xfrm>
            <a:off x="1003177" y="2935817"/>
            <a:ext cx="5165803" cy="3355513"/>
          </a:xfrm>
        </p:spPr>
        <p:txBody>
          <a:bodyPr vert="horz" lIns="91440" tIns="45720" rIns="91440" bIns="45720" rtlCol="0" anchor="t">
            <a:normAutofit/>
          </a:bodyPr>
          <a:lstStyle/>
          <a:p>
            <a:r>
              <a:rPr lang="en-GB" sz="1800" dirty="0">
                <a:latin typeface="Open Sans" panose="020B0606030504020204"/>
              </a:rPr>
              <a:t>The total costs and benefits per stove are presented in the form of a bar plot where negative values are seen as costs (relative to the baseline) and positive values as monetary gains or benefits (relative to the baseline).</a:t>
            </a:r>
          </a:p>
          <a:p>
            <a:r>
              <a:rPr lang="en-GB" sz="1800" dirty="0">
                <a:latin typeface="Open Sans" panose="020B0606030504020204"/>
              </a:rPr>
              <a:t>A cost e.g. fuel cost, can also be positive, meaning that the transition is less expensive regarding fuel expenses than the baseline. The same could happen to a benefit.</a:t>
            </a:r>
            <a:endParaRPr lang="en-US" sz="1800" dirty="0">
              <a:latin typeface="Open Sans" panose="020B0606030504020204"/>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6002" y="3867024"/>
            <a:ext cx="4516762" cy="2102946"/>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7063" y="1793626"/>
            <a:ext cx="3651202" cy="1718930"/>
          </a:xfrm>
          <a:prstGeom prst="rect">
            <a:avLst/>
          </a:prstGeom>
        </p:spPr>
      </p:pic>
      <p:sp>
        <p:nvSpPr>
          <p:cNvPr id="13" name="Rectangle 12"/>
          <p:cNvSpPr/>
          <p:nvPr/>
        </p:nvSpPr>
        <p:spPr>
          <a:xfrm>
            <a:off x="6021178" y="3546628"/>
            <a:ext cx="5799662" cy="276999"/>
          </a:xfrm>
          <a:prstGeom prst="rect">
            <a:avLst/>
          </a:prstGeom>
        </p:spPr>
        <p:txBody>
          <a:bodyPr wrap="square">
            <a:spAutoFit/>
          </a:bodyPr>
          <a:lstStyle/>
          <a:p>
            <a:pPr algn="ctr"/>
            <a:r>
              <a:rPr lang="en-US" sz="1200" dirty="0"/>
              <a:t>Optimal clean cooking technology shares derived from </a:t>
            </a:r>
            <a:r>
              <a:rPr lang="en-US" sz="1200" dirty="0" err="1"/>
              <a:t>OnStove</a:t>
            </a:r>
            <a:r>
              <a:rPr lang="en-US" sz="1200" dirty="0"/>
              <a:t> (IEA, 2023)</a:t>
            </a:r>
          </a:p>
        </p:txBody>
      </p:sp>
      <p:sp>
        <p:nvSpPr>
          <p:cNvPr id="14" name="Rectangle 13"/>
          <p:cNvSpPr/>
          <p:nvPr/>
        </p:nvSpPr>
        <p:spPr>
          <a:xfrm>
            <a:off x="1003177" y="1565481"/>
            <a:ext cx="5165803" cy="1200329"/>
          </a:xfrm>
          <a:prstGeom prst="rect">
            <a:avLst/>
          </a:prstGeom>
        </p:spPr>
        <p:txBody>
          <a:bodyPr wrap="square">
            <a:spAutoFit/>
          </a:bodyPr>
          <a:lstStyle/>
          <a:p>
            <a:pPr>
              <a:spcBef>
                <a:spcPts val="1000"/>
              </a:spcBef>
            </a:pPr>
            <a:r>
              <a:rPr lang="en-US" b="1" dirty="0" err="1">
                <a:solidFill>
                  <a:schemeClr val="accent5">
                    <a:lumMod val="60000"/>
                    <a:lumOff val="40000"/>
                  </a:schemeClr>
                </a:solidFill>
                <a:latin typeface="Open Sans"/>
                <a:ea typeface="+mn-lt"/>
                <a:cs typeface="+mn-lt"/>
              </a:rPr>
              <a:t>OnStove</a:t>
            </a:r>
            <a:r>
              <a:rPr lang="en-US" b="1" dirty="0">
                <a:solidFill>
                  <a:schemeClr val="accent5">
                    <a:lumMod val="60000"/>
                    <a:lumOff val="40000"/>
                  </a:schemeClr>
                </a:solidFill>
                <a:latin typeface="Open Sans"/>
                <a:ea typeface="+mn-lt"/>
                <a:cs typeface="+mn-lt"/>
              </a:rPr>
              <a:t> calculates the costs and benefits of transitioning to clean cooking alternatives relative to a baseline, i.e. the current cooking technologies used over the study area.</a:t>
            </a:r>
            <a:endParaRPr lang="en-US" b="1" i="1" dirty="0">
              <a:solidFill>
                <a:schemeClr val="accent5">
                  <a:lumMod val="60000"/>
                  <a:lumOff val="40000"/>
                </a:schemeClr>
              </a:solidFill>
              <a:latin typeface="Open Sans"/>
              <a:ea typeface="+mn-lt"/>
              <a:cs typeface="+mn-lt"/>
            </a:endParaRPr>
          </a:p>
        </p:txBody>
      </p:sp>
    </p:spTree>
    <p:extLst>
      <p:ext uri="{BB962C8B-B14F-4D97-AF65-F5344CB8AC3E}">
        <p14:creationId xmlns:p14="http://schemas.microsoft.com/office/powerpoint/2010/main" val="1547111190"/>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80263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6.3 Wealth distribution</a:t>
            </a:r>
            <a:endParaRPr lang="en-GB" sz="4400" dirty="0">
              <a:latin typeface="Open Sans"/>
            </a:endParaRPr>
          </a:p>
        </p:txBody>
      </p:sp>
      <p:sp>
        <p:nvSpPr>
          <p:cNvPr id="12" name="Rectangle 11"/>
          <p:cNvSpPr/>
          <p:nvPr/>
        </p:nvSpPr>
        <p:spPr>
          <a:xfrm>
            <a:off x="6021178" y="3546628"/>
            <a:ext cx="5799662" cy="276999"/>
          </a:xfrm>
          <a:prstGeom prst="rect">
            <a:avLst/>
          </a:prstGeom>
        </p:spPr>
        <p:txBody>
          <a:bodyPr wrap="square">
            <a:spAutoFit/>
          </a:bodyPr>
          <a:lstStyle/>
          <a:p>
            <a:pPr algn="ctr"/>
            <a:r>
              <a:rPr lang="en-US" sz="1200" dirty="0"/>
              <a:t>Optimal clean cooking technology shares derived from </a:t>
            </a:r>
            <a:r>
              <a:rPr lang="en-US" sz="1200" dirty="0" err="1"/>
              <a:t>OnStove</a:t>
            </a:r>
            <a:r>
              <a:rPr lang="en-US" sz="1200" dirty="0"/>
              <a:t> (IEA, 2023)</a:t>
            </a:r>
          </a:p>
        </p:txBody>
      </p:sp>
      <p:sp>
        <p:nvSpPr>
          <p:cNvPr id="11" name="Content Placeholder 1"/>
          <p:cNvSpPr>
            <a:spLocks noGrp="1"/>
          </p:cNvSpPr>
          <p:nvPr>
            <p:ph idx="1"/>
          </p:nvPr>
        </p:nvSpPr>
        <p:spPr>
          <a:xfrm>
            <a:off x="1003177" y="3133164"/>
            <a:ext cx="5165803" cy="3158165"/>
          </a:xfrm>
        </p:spPr>
        <p:txBody>
          <a:bodyPr vert="horz" lIns="91440" tIns="45720" rIns="91440" bIns="45720" rtlCol="0" anchor="t">
            <a:normAutofit lnSpcReduction="10000"/>
          </a:bodyPr>
          <a:lstStyle/>
          <a:p>
            <a:r>
              <a:rPr lang="en-US" sz="1800" dirty="0">
                <a:latin typeface="Open Sans" panose="020B0606030504020204"/>
              </a:rPr>
              <a:t>A wealth index is a composite measure used to assess the economic well-being or wealth of individuals, households, or populations. It typically takes into account various indicators related to income, assets, and living conditions to provide a more comprehensive picture of economic status than income alone.</a:t>
            </a:r>
          </a:p>
          <a:p>
            <a:r>
              <a:rPr lang="en-US" sz="1800" dirty="0">
                <a:latin typeface="Open Sans" panose="020B0606030504020204"/>
              </a:rPr>
              <a:t>The Relative Wealth Index predicts the spatial relative living standards using anonymized connectivity data, satellite imagery and other nontraditional data sources.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7063" y="1793626"/>
            <a:ext cx="3651202" cy="171893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7063" y="4003472"/>
            <a:ext cx="3422911" cy="1865380"/>
          </a:xfrm>
          <a:prstGeom prst="rect">
            <a:avLst/>
          </a:prstGeom>
        </p:spPr>
      </p:pic>
      <p:sp>
        <p:nvSpPr>
          <p:cNvPr id="10" name="Rectangle 9"/>
          <p:cNvSpPr/>
          <p:nvPr/>
        </p:nvSpPr>
        <p:spPr>
          <a:xfrm>
            <a:off x="5941665" y="5910197"/>
            <a:ext cx="5799662" cy="276999"/>
          </a:xfrm>
          <a:prstGeom prst="rect">
            <a:avLst/>
          </a:prstGeom>
        </p:spPr>
        <p:txBody>
          <a:bodyPr wrap="square">
            <a:spAutoFit/>
          </a:bodyPr>
          <a:lstStyle/>
          <a:p>
            <a:pPr algn="ctr"/>
            <a:r>
              <a:rPr lang="en-US" sz="1200" dirty="0"/>
              <a:t>Optimal clean cooking technology shares distributed over the wealth index (IEA, 2023)</a:t>
            </a:r>
          </a:p>
        </p:txBody>
      </p:sp>
      <p:sp>
        <p:nvSpPr>
          <p:cNvPr id="13" name="Rectangle 12"/>
          <p:cNvSpPr/>
          <p:nvPr/>
        </p:nvSpPr>
        <p:spPr>
          <a:xfrm>
            <a:off x="1003177" y="1565481"/>
            <a:ext cx="5165803" cy="1477328"/>
          </a:xfrm>
          <a:prstGeom prst="rect">
            <a:avLst/>
          </a:prstGeom>
        </p:spPr>
        <p:txBody>
          <a:bodyPr wrap="square">
            <a:spAutoFit/>
          </a:bodyPr>
          <a:lstStyle/>
          <a:p>
            <a:pPr>
              <a:spcBef>
                <a:spcPts val="1000"/>
              </a:spcBef>
            </a:pPr>
            <a:r>
              <a:rPr lang="en-US" b="1" dirty="0">
                <a:solidFill>
                  <a:schemeClr val="accent5">
                    <a:lumMod val="60000"/>
                    <a:lumOff val="40000"/>
                  </a:schemeClr>
                </a:solidFill>
                <a:latin typeface="Open Sans"/>
                <a:ea typeface="+mn-lt"/>
                <a:cs typeface="+mn-lt"/>
              </a:rPr>
              <a:t>The distribution of cooking technologies over the relative wealth index, shows a visual and fast indication if the recommended transition may be affordable to the majority of the population.</a:t>
            </a:r>
            <a:endParaRPr lang="en-US" b="1" i="1" dirty="0">
              <a:solidFill>
                <a:schemeClr val="accent5">
                  <a:lumMod val="60000"/>
                  <a:lumOff val="40000"/>
                </a:schemeClr>
              </a:solidFill>
              <a:latin typeface="Open Sans"/>
              <a:ea typeface="+mn-lt"/>
              <a:cs typeface="+mn-lt"/>
            </a:endParaRPr>
          </a:p>
        </p:txBody>
      </p:sp>
    </p:spTree>
    <p:extLst>
      <p:ext uri="{BB962C8B-B14F-4D97-AF65-F5344CB8AC3E}">
        <p14:creationId xmlns:p14="http://schemas.microsoft.com/office/powerpoint/2010/main" val="3415705196"/>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80263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6.3 Wealth distribution</a:t>
            </a:r>
            <a:endParaRPr lang="en-GB" sz="4400" dirty="0">
              <a:latin typeface="Open Sans"/>
            </a:endParaRPr>
          </a:p>
        </p:txBody>
      </p:sp>
      <p:sp>
        <p:nvSpPr>
          <p:cNvPr id="12" name="Rectangle 11"/>
          <p:cNvSpPr/>
          <p:nvPr/>
        </p:nvSpPr>
        <p:spPr>
          <a:xfrm>
            <a:off x="6021178" y="3546628"/>
            <a:ext cx="5799662" cy="276999"/>
          </a:xfrm>
          <a:prstGeom prst="rect">
            <a:avLst/>
          </a:prstGeom>
        </p:spPr>
        <p:txBody>
          <a:bodyPr wrap="square">
            <a:spAutoFit/>
          </a:bodyPr>
          <a:lstStyle/>
          <a:p>
            <a:pPr algn="ctr"/>
            <a:r>
              <a:rPr lang="en-US" sz="1200" dirty="0"/>
              <a:t>Optimal clean cooking technology shares derived from </a:t>
            </a:r>
            <a:r>
              <a:rPr lang="en-US" sz="1200" dirty="0" err="1"/>
              <a:t>OnStove</a:t>
            </a:r>
            <a:r>
              <a:rPr lang="en-US" sz="1200" dirty="0"/>
              <a:t> (IEA, 2023)</a:t>
            </a:r>
          </a:p>
        </p:txBody>
      </p:sp>
      <p:sp>
        <p:nvSpPr>
          <p:cNvPr id="11" name="Content Placeholder 1"/>
          <p:cNvSpPr>
            <a:spLocks noGrp="1"/>
          </p:cNvSpPr>
          <p:nvPr>
            <p:ph idx="1"/>
          </p:nvPr>
        </p:nvSpPr>
        <p:spPr>
          <a:xfrm>
            <a:off x="1003177" y="3133164"/>
            <a:ext cx="5165803" cy="3158165"/>
          </a:xfrm>
        </p:spPr>
        <p:txBody>
          <a:bodyPr vert="horz" lIns="91440" tIns="45720" rIns="91440" bIns="45720" rtlCol="0" anchor="t">
            <a:noAutofit/>
          </a:bodyPr>
          <a:lstStyle/>
          <a:p>
            <a:r>
              <a:rPr lang="en-US" sz="1700" dirty="0">
                <a:latin typeface="Open Sans" panose="020B0606030504020204"/>
              </a:rPr>
              <a:t>By looking at the distribution of households over the relative wealth, it can be seen how the different technologies fall within the distribution. For example, ICS technologies are mostly adopted in households below the first quantile of wealth, which present a realistic view as ICS technologies can be a more affordable solution to poorer households. </a:t>
            </a:r>
          </a:p>
          <a:p>
            <a:r>
              <a:rPr lang="en-US" sz="1700" dirty="0">
                <a:latin typeface="Open Sans" panose="020B0606030504020204"/>
              </a:rPr>
              <a:t>Moreover, electric stoves are adopted in the higher wealth quantiles, which indicates that this households could have a better economic capacity to pay for sustained use of electric cooking.</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7063" y="1793626"/>
            <a:ext cx="3651202" cy="171893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7063" y="4003472"/>
            <a:ext cx="3422911" cy="1865380"/>
          </a:xfrm>
          <a:prstGeom prst="rect">
            <a:avLst/>
          </a:prstGeom>
        </p:spPr>
      </p:pic>
      <p:sp>
        <p:nvSpPr>
          <p:cNvPr id="10" name="Rectangle 9"/>
          <p:cNvSpPr/>
          <p:nvPr/>
        </p:nvSpPr>
        <p:spPr>
          <a:xfrm>
            <a:off x="5941665" y="5910197"/>
            <a:ext cx="5799662" cy="276999"/>
          </a:xfrm>
          <a:prstGeom prst="rect">
            <a:avLst/>
          </a:prstGeom>
        </p:spPr>
        <p:txBody>
          <a:bodyPr wrap="square">
            <a:spAutoFit/>
          </a:bodyPr>
          <a:lstStyle/>
          <a:p>
            <a:pPr algn="ctr"/>
            <a:r>
              <a:rPr lang="en-US" sz="1200" dirty="0"/>
              <a:t>Optimal clean cooking technology shares distributed over the wealth index (IEA, 2023)</a:t>
            </a:r>
          </a:p>
        </p:txBody>
      </p:sp>
      <p:sp>
        <p:nvSpPr>
          <p:cNvPr id="13" name="Rectangle 12"/>
          <p:cNvSpPr/>
          <p:nvPr/>
        </p:nvSpPr>
        <p:spPr>
          <a:xfrm>
            <a:off x="1003177" y="1565481"/>
            <a:ext cx="5165803" cy="1477328"/>
          </a:xfrm>
          <a:prstGeom prst="rect">
            <a:avLst/>
          </a:prstGeom>
        </p:spPr>
        <p:txBody>
          <a:bodyPr wrap="square">
            <a:spAutoFit/>
          </a:bodyPr>
          <a:lstStyle/>
          <a:p>
            <a:pPr>
              <a:spcBef>
                <a:spcPts val="1000"/>
              </a:spcBef>
            </a:pPr>
            <a:r>
              <a:rPr lang="en-US" b="1" dirty="0">
                <a:solidFill>
                  <a:schemeClr val="accent5">
                    <a:lumMod val="60000"/>
                    <a:lumOff val="40000"/>
                  </a:schemeClr>
                </a:solidFill>
                <a:latin typeface="Open Sans"/>
                <a:ea typeface="+mn-lt"/>
                <a:cs typeface="+mn-lt"/>
              </a:rPr>
              <a:t>The distribution of cooking technologies over the relative wealth index, shows a visual and fast indication if the recommended transition may be affordable to the majority of the population.</a:t>
            </a:r>
            <a:endParaRPr lang="en-US" b="1" i="1" dirty="0">
              <a:solidFill>
                <a:schemeClr val="accent5">
                  <a:lumMod val="60000"/>
                  <a:lumOff val="40000"/>
                </a:schemeClr>
              </a:solidFill>
              <a:latin typeface="Open Sans"/>
              <a:ea typeface="+mn-lt"/>
              <a:cs typeface="+mn-lt"/>
            </a:endParaRPr>
          </a:p>
        </p:txBody>
      </p:sp>
    </p:spTree>
    <p:extLst>
      <p:ext uri="{BB962C8B-B14F-4D97-AF65-F5344CB8AC3E}">
        <p14:creationId xmlns:p14="http://schemas.microsoft.com/office/powerpoint/2010/main" val="1382614995"/>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80263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6.4 Other results</a:t>
            </a:r>
            <a:endParaRPr lang="en-GB" sz="4400" dirty="0">
              <a:latin typeface="Open Sans"/>
            </a:endParaRPr>
          </a:p>
        </p:txBody>
      </p:sp>
      <p:sp>
        <p:nvSpPr>
          <p:cNvPr id="12" name="Rectangle 11"/>
          <p:cNvSpPr/>
          <p:nvPr/>
        </p:nvSpPr>
        <p:spPr>
          <a:xfrm>
            <a:off x="1200375" y="5941503"/>
            <a:ext cx="4513219" cy="461665"/>
          </a:xfrm>
          <a:prstGeom prst="rect">
            <a:avLst/>
          </a:prstGeom>
        </p:spPr>
        <p:txBody>
          <a:bodyPr wrap="square">
            <a:spAutoFit/>
          </a:bodyPr>
          <a:lstStyle/>
          <a:p>
            <a:pPr algn="ctr"/>
            <a:r>
              <a:rPr lang="en-US" sz="1200" dirty="0"/>
              <a:t>Net-benefits of the optimal clean cooking technology mix derived from </a:t>
            </a:r>
            <a:r>
              <a:rPr lang="en-US" sz="1200" dirty="0" err="1"/>
              <a:t>OnStove</a:t>
            </a:r>
            <a:r>
              <a:rPr lang="en-US" sz="1200" dirty="0"/>
              <a:t> (IEA, 2023)</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594" y="1398487"/>
            <a:ext cx="4860000" cy="4603871"/>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2139" y="1398487"/>
            <a:ext cx="4860000" cy="4603871"/>
          </a:xfrm>
          <a:prstGeom prst="rect">
            <a:avLst/>
          </a:prstGeom>
        </p:spPr>
      </p:pic>
      <p:sp>
        <p:nvSpPr>
          <p:cNvPr id="14" name="Rectangle 13"/>
          <p:cNvSpPr/>
          <p:nvPr/>
        </p:nvSpPr>
        <p:spPr>
          <a:xfrm>
            <a:off x="6142139" y="5941503"/>
            <a:ext cx="5036973" cy="646331"/>
          </a:xfrm>
          <a:prstGeom prst="rect">
            <a:avLst/>
          </a:prstGeom>
        </p:spPr>
        <p:txBody>
          <a:bodyPr wrap="square">
            <a:spAutoFit/>
          </a:bodyPr>
          <a:lstStyle/>
          <a:p>
            <a:pPr algn="ctr"/>
            <a:r>
              <a:rPr lang="en-US" sz="1200" dirty="0"/>
              <a:t>Total annualized costs of the optimal clean cooking technology mix derived from </a:t>
            </a:r>
            <a:r>
              <a:rPr lang="en-US" sz="1200" dirty="0" err="1"/>
              <a:t>OnStove</a:t>
            </a:r>
            <a:r>
              <a:rPr lang="en-US" sz="1200" dirty="0"/>
              <a:t> (IEA, 2023)</a:t>
            </a:r>
          </a:p>
          <a:p>
            <a:pPr algn="ctr"/>
            <a:endParaRPr lang="en-US" sz="1200" dirty="0"/>
          </a:p>
        </p:txBody>
      </p:sp>
    </p:spTree>
    <p:extLst>
      <p:ext uri="{BB962C8B-B14F-4D97-AF65-F5344CB8AC3E}">
        <p14:creationId xmlns:p14="http://schemas.microsoft.com/office/powerpoint/2010/main" val="3636975453"/>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5" y="26400"/>
            <a:ext cx="1003333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References</a:t>
            </a:r>
            <a:endParaRPr lang="en-GB" sz="4400" dirty="0">
              <a:latin typeface="Open Sans"/>
            </a:endParaRPr>
          </a:p>
        </p:txBody>
      </p:sp>
      <p:sp>
        <p:nvSpPr>
          <p:cNvPr id="12" name="Content Placeholder 1"/>
          <p:cNvSpPr>
            <a:spLocks noGrp="1"/>
          </p:cNvSpPr>
          <p:nvPr>
            <p:ph idx="1"/>
          </p:nvPr>
        </p:nvSpPr>
        <p:spPr>
          <a:xfrm>
            <a:off x="838200" y="1825624"/>
            <a:ext cx="10606238" cy="4170915"/>
          </a:xfrm>
        </p:spPr>
        <p:txBody>
          <a:bodyPr vert="horz" lIns="91440" tIns="45720" rIns="91440" bIns="45720" rtlCol="0" anchor="t">
            <a:normAutofit/>
          </a:bodyPr>
          <a:lstStyle/>
          <a:p>
            <a:r>
              <a:rPr lang="sv-SE" sz="1800" dirty="0"/>
              <a:t>Khavari, B., Ramirez, C., Jeuland, M., &amp; </a:t>
            </a:r>
            <a:r>
              <a:rPr lang="sv-SE" sz="1800" dirty="0" err="1"/>
              <a:t>Fuso</a:t>
            </a:r>
            <a:r>
              <a:rPr lang="sv-SE" sz="1800" dirty="0"/>
              <a:t> </a:t>
            </a:r>
            <a:r>
              <a:rPr lang="sv-SE" sz="1800" dirty="0" err="1"/>
              <a:t>Nerini</a:t>
            </a:r>
            <a:r>
              <a:rPr lang="sv-SE" sz="1800" dirty="0"/>
              <a:t>, F. (2023). A geospatial approach to </a:t>
            </a:r>
            <a:r>
              <a:rPr lang="sv-SE" sz="1800" dirty="0" err="1"/>
              <a:t>understanding</a:t>
            </a:r>
            <a:r>
              <a:rPr lang="sv-SE" sz="1800" dirty="0"/>
              <a:t> </a:t>
            </a:r>
            <a:r>
              <a:rPr lang="sv-SE" sz="1800" dirty="0" err="1"/>
              <a:t>clean</a:t>
            </a:r>
            <a:r>
              <a:rPr lang="sv-SE" sz="1800" dirty="0"/>
              <a:t> </a:t>
            </a:r>
            <a:r>
              <a:rPr lang="sv-SE" sz="1800" dirty="0" err="1"/>
              <a:t>cooking</a:t>
            </a:r>
            <a:r>
              <a:rPr lang="sv-SE" sz="1800" dirty="0"/>
              <a:t> </a:t>
            </a:r>
            <a:r>
              <a:rPr lang="sv-SE" sz="1800" dirty="0" err="1"/>
              <a:t>challenges</a:t>
            </a:r>
            <a:r>
              <a:rPr lang="sv-SE" sz="1800" dirty="0"/>
              <a:t> in </a:t>
            </a:r>
            <a:r>
              <a:rPr lang="sv-SE" sz="1800" dirty="0" err="1"/>
              <a:t>sub-Saharan</a:t>
            </a:r>
            <a:r>
              <a:rPr lang="sv-SE" sz="1800" dirty="0"/>
              <a:t> </a:t>
            </a:r>
            <a:r>
              <a:rPr lang="sv-SE" sz="1800" dirty="0" err="1"/>
              <a:t>Africa</a:t>
            </a:r>
            <a:r>
              <a:rPr lang="sv-SE" sz="1800" dirty="0"/>
              <a:t>. </a:t>
            </a:r>
            <a:r>
              <a:rPr lang="sv-SE" sz="1800" i="1" dirty="0"/>
              <a:t>Nature Sustainability</a:t>
            </a:r>
            <a:r>
              <a:rPr lang="sv-SE" sz="1800" dirty="0"/>
              <a:t>. </a:t>
            </a:r>
            <a:r>
              <a:rPr lang="sv-SE" sz="1800" dirty="0">
                <a:hlinkClick r:id="rId3"/>
              </a:rPr>
              <a:t>https://doi.org/10.1038/s41893-022-01039-8</a:t>
            </a:r>
            <a:endParaRPr lang="sv-SE" sz="1800" dirty="0"/>
          </a:p>
          <a:p>
            <a:r>
              <a:rPr lang="en-US" sz="1800" dirty="0"/>
              <a:t>IEA. (2023). </a:t>
            </a:r>
            <a:r>
              <a:rPr lang="en-US" sz="1800" i="1" dirty="0"/>
              <a:t>A Vision for Clean Cooking Access for All</a:t>
            </a:r>
            <a:r>
              <a:rPr lang="en-US" sz="1800" dirty="0"/>
              <a:t>. IEA. </a:t>
            </a:r>
            <a:r>
              <a:rPr lang="en-US" sz="1800" dirty="0">
                <a:hlinkClick r:id="rId4"/>
              </a:rPr>
              <a:t>https://www.iea.org/reports/a-vision-for-clean-cooking-access-for-all</a:t>
            </a:r>
            <a:endParaRPr lang="en-US" sz="1800" dirty="0"/>
          </a:p>
        </p:txBody>
      </p:sp>
    </p:spTree>
    <p:extLst>
      <p:ext uri="{BB962C8B-B14F-4D97-AF65-F5344CB8AC3E}">
        <p14:creationId xmlns:p14="http://schemas.microsoft.com/office/powerpoint/2010/main" val="223741734"/>
      </p:ext>
    </p:extLst>
  </p:cSld>
  <p:clrMapOvr>
    <a:masterClrMapping/>
  </p:clrMapOvr>
  <p:transition spd="slow">
    <p:push/>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A82B7371D8E4D845AB2141135A9D5464" ma:contentTypeVersion="17" ma:contentTypeDescription="Skapa ett nytt dokument." ma:contentTypeScope="" ma:versionID="e46f461333597cc2ed6f951e4259248a">
  <xsd:schema xmlns:xsd="http://www.w3.org/2001/XMLSchema" xmlns:xs="http://www.w3.org/2001/XMLSchema" xmlns:p="http://schemas.microsoft.com/office/2006/metadata/properties" xmlns:ns3="2a4c2698-1ad2-4419-a691-7293414a1206" xmlns:ns4="68d613f7-1f7a-40bc-b91e-f6165451e0c5" targetNamespace="http://schemas.microsoft.com/office/2006/metadata/properties" ma:root="true" ma:fieldsID="a3eb353e0f5b7223490c8f53aff673e3" ns3:_="" ns4:_="">
    <xsd:import namespace="2a4c2698-1ad2-4419-a691-7293414a1206"/>
    <xsd:import namespace="68d613f7-1f7a-40bc-b91e-f6165451e0c5"/>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LengthInSeconds" minOccurs="0"/>
                <xsd:element ref="ns4:SharedWithUsers" minOccurs="0"/>
                <xsd:element ref="ns4:SharedWithDetails" minOccurs="0"/>
                <xsd:element ref="ns4:SharingHintHash" minOccurs="0"/>
                <xsd:element ref="ns3:MediaServiceDateTaken" minOccurs="0"/>
                <xsd:element ref="ns3:MediaServiceSearchProperties" minOccurs="0"/>
                <xsd:element ref="ns3:_activity" minOccurs="0"/>
                <xsd:element ref="ns3:MediaServiceObjectDetectorVersion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4c2698-1ad2-4419-a691-7293414a120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DateTaken" ma:index="20" nillable="true" ma:displayName="MediaServiceDateTaken" ma:hidden="true" ma:internalName="MediaServiceDateTake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Location" ma:index="24"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8d613f7-1f7a-40bc-b91e-f6165451e0c5" elementFormDefault="qualified">
    <xsd:import namespace="http://schemas.microsoft.com/office/2006/documentManagement/types"/>
    <xsd:import namespace="http://schemas.microsoft.com/office/infopath/2007/PartnerControls"/>
    <xsd:element name="SharedWithUsers" ma:index="17"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lat med information" ma:internalName="SharedWithDetails" ma:readOnly="true">
      <xsd:simpleType>
        <xsd:restriction base="dms:Note">
          <xsd:maxLength value="255"/>
        </xsd:restriction>
      </xsd:simpleType>
    </xsd:element>
    <xsd:element name="SharingHintHash" ma:index="19" nillable="true" ma:displayName="Delar tips,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2a4c2698-1ad2-4419-a691-7293414a1206"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26EBB0E-FEA4-479E-B5DE-E1BFD604D8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a4c2698-1ad2-4419-a691-7293414a1206"/>
    <ds:schemaRef ds:uri="68d613f7-1f7a-40bc-b91e-f6165451e0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7F587A4-2E70-45EC-BE7D-17F9D27F3F2F}">
  <ds:schemaRefs>
    <ds:schemaRef ds:uri="http://purl.org/dc/terms/"/>
    <ds:schemaRef ds:uri="http://schemas.openxmlformats.org/package/2006/metadata/core-properties"/>
    <ds:schemaRef ds:uri="http://purl.org/dc/dcmitype/"/>
    <ds:schemaRef ds:uri="http://schemas.microsoft.com/office/2006/documentManagement/types"/>
    <ds:schemaRef ds:uri="http://purl.org/dc/elements/1.1/"/>
    <ds:schemaRef ds:uri="http://schemas.microsoft.com/office/2006/metadata/properties"/>
    <ds:schemaRef ds:uri="2a4c2698-1ad2-4419-a691-7293414a1206"/>
    <ds:schemaRef ds:uri="http://schemas.microsoft.com/office/infopath/2007/PartnerControls"/>
    <ds:schemaRef ds:uri="68d613f7-1f7a-40bc-b91e-f6165451e0c5"/>
    <ds:schemaRef ds:uri="http://www.w3.org/XML/1998/namespace"/>
  </ds:schemaRefs>
</ds:datastoreItem>
</file>

<file path=customXml/itemProps3.xml><?xml version="1.0" encoding="utf-8"?>
<ds:datastoreItem xmlns:ds="http://schemas.openxmlformats.org/officeDocument/2006/customXml" ds:itemID="{2EB3F4BA-3ED4-445A-AA25-511F9A78EF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1293</TotalTime>
  <Words>1327</Words>
  <Application>Microsoft Office PowerPoint</Application>
  <PresentationFormat>Widescreen</PresentationFormat>
  <Paragraphs>65</Paragraphs>
  <Slides>12</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Open Sans</vt:lpstr>
      <vt:lpstr>Open Sans </vt:lpstr>
      <vt:lpstr>Open Sans ExtraBold</vt:lpstr>
      <vt:lpstr>Office Theme</vt:lpstr>
      <vt:lpstr>LECTURE 6  RESULTS INTERPRETATION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Ashutosh.Bhagurkar</cp:lastModifiedBy>
  <cp:revision>315</cp:revision>
  <dcterms:created xsi:type="dcterms:W3CDTF">2021-02-10T16:48:02Z</dcterms:created>
  <dcterms:modified xsi:type="dcterms:W3CDTF">2024-11-01T17:36:42Z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0x010100A82B7371D8E4D845AB2141135A9D5464</vt:lpwstr>
  </property>
</Properties>
</file>