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  <p188:author id="{F9C7A087-BD62-5D0B-D14B-4E3DE7FB128C}" name="Brent.Cunningham" initials="Br" userId="S::bc5835@open.ac.uk::74055d5a-e06d-41f7-9835-efab18c92af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B6C04C-6EBC-4B72-7047-E3899B2F62A9}" v="6" dt="2025-09-24T09:01:20.4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nt.Cunningham" userId="S::bc5835@open.ac.uk::74055d5a-e06d-41f7-9835-efab18c92af7" providerId="AD" clId="Web-{69B6C04C-6EBC-4B72-7047-E3899B2F62A9}"/>
    <pc:docChg chg="modSld">
      <pc:chgData name="Brent.Cunningham" userId="S::bc5835@open.ac.uk::74055d5a-e06d-41f7-9835-efab18c92af7" providerId="AD" clId="Web-{69B6C04C-6EBC-4B72-7047-E3899B2F62A9}" dt="2025-09-24T09:01:19.382" v="3" actId="20577"/>
      <pc:docMkLst>
        <pc:docMk/>
      </pc:docMkLst>
      <pc:sldChg chg="modSp">
        <pc:chgData name="Brent.Cunningham" userId="S::bc5835@open.ac.uk::74055d5a-e06d-41f7-9835-efab18c92af7" providerId="AD" clId="Web-{69B6C04C-6EBC-4B72-7047-E3899B2F62A9}" dt="2025-09-24T09:01:14.554" v="1" actId="20577"/>
        <pc:sldMkLst>
          <pc:docMk/>
          <pc:sldMk cId="540167010" sldId="268"/>
        </pc:sldMkLst>
        <pc:spChg chg="mod">
          <ac:chgData name="Brent.Cunningham" userId="S::bc5835@open.ac.uk::74055d5a-e06d-41f7-9835-efab18c92af7" providerId="AD" clId="Web-{69B6C04C-6EBC-4B72-7047-E3899B2F62A9}" dt="2025-09-24T09:01:14.554" v="1" actId="20577"/>
          <ac:spMkLst>
            <pc:docMk/>
            <pc:sldMk cId="540167010" sldId="268"/>
            <ac:spMk id="6" creationId="{DC1866F1-A433-E64B-BAEB-DA00E608B5CC}"/>
          </ac:spMkLst>
        </pc:spChg>
      </pc:sldChg>
      <pc:sldChg chg="modSp">
        <pc:chgData name="Brent.Cunningham" userId="S::bc5835@open.ac.uk::74055d5a-e06d-41f7-9835-efab18c92af7" providerId="AD" clId="Web-{69B6C04C-6EBC-4B72-7047-E3899B2F62A9}" dt="2025-09-24T09:01:19.382" v="3" actId="20577"/>
        <pc:sldMkLst>
          <pc:docMk/>
          <pc:sldMk cId="3701872733" sldId="269"/>
        </pc:sldMkLst>
        <pc:spChg chg="mod">
          <ac:chgData name="Brent.Cunningham" userId="S::bc5835@open.ac.uk::74055d5a-e06d-41f7-9835-efab18c92af7" providerId="AD" clId="Web-{69B6C04C-6EBC-4B72-7047-E3899B2F62A9}" dt="2025-09-24T09:01:19.382" v="3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9E59F-2A87-FBB9-FEE6-C9E9E16FD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854C7-7617-28D9-27F2-88C7D0489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4457B-CFDB-8702-C7E5-4C5F76B3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4A58F-7D6E-636B-1D02-1046B2DB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0DC39-854D-65E3-AAEA-88F53402E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2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E2F9-FD68-0541-5CCD-F181EA9D0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39C1A-0716-A291-2BB6-0A3F52A88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8E83C-07EA-7D57-AD85-3AC0B839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1D2AD-CDA8-D712-4C05-540836A0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57D40-BB85-22DD-D6EA-589FB330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1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6E7A0-8583-E117-0885-D7AED9D48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8FE3C6-11CC-067E-5EBC-3D52AAD84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A7FAC-F042-C0AE-327C-CBD2A80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D5DAF-7747-5AAD-43C0-8AB19C1A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FD723-98F3-1F9D-2083-FE68AD517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30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EB9F-EAD3-CD6E-BFF6-6B65B6C6C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7E5B5-577D-59A7-E7A4-0A5402968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A3E82-9367-5546-13F6-9B97F426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604C4-5005-B768-3EBD-A2311228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73AB-793D-5528-D125-EA9649E6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05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90B9-361C-30ED-EA56-4C82A734C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5A1DB-EFEF-2404-177B-989D33FD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BB0CD-5B39-5FEE-4DA9-3CA0B04A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26C74-320E-1ECC-B5E6-FAD4A9ED7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1B5EE-413C-3F45-A6B8-4B11FB4D0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04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3DAD9-48C7-1C63-D9C6-57F266EA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BA656-B6BE-F96F-0767-632127AEB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6F9E6-0F8B-E84B-DB5B-73F02BB22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6942C-BA76-BBE8-5C1B-D9DE10BE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06580-D8E7-4E40-E45F-73B99B27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A4ACF-5C16-2544-157F-F03EC4DB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27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DCF9-532A-1C3D-DAA3-83327E27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D0822-2A05-5B09-E560-61316298A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06CC9-70AB-9EE1-06F1-8856CADCB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A1791-0422-2911-2E04-C1A7A6A71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B653A1-2EF7-C038-9432-07CBD9D72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8E5E4D-84D9-CE11-A7F8-6C9F2D7B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BEFBB-D265-626E-6FAA-8CAA65A4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11FCEA-3325-3C9B-2487-C2D8FA978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6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F0F8E-9F7C-CED1-E76E-9C8C3AB5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7CAA00-40E6-BA6B-08A8-161B3D822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564AA-2871-CA0F-9709-0A231573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04396-E9F9-E75A-CAE7-B886AB10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4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E49B54-63AA-33DA-2CD7-601EA0E96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95BD02-005E-2172-0901-7E33FCBC3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12386-6580-534A-D894-039767DC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94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EB89D-5FF0-A3AA-D9BE-E443D33FF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018E-BEF7-1006-2FC8-E5BEE1EF8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5C3C2-A119-D294-1A07-BAE386F8A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DB05B-FB10-42D2-A5B6-B5784EB7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07167-A89C-16E7-C722-B3CC60FA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5BB59-376C-D9CC-4472-E5073B15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9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8C7A-7825-B91E-8F2F-B75204618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A5A523-0461-2371-6F98-818D114C2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F8DD2-363D-1B0A-E9C9-1CBE63993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AF3BA-48E7-62CB-27E0-38D25411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0B021-D6EC-6DD7-EBA1-1CE59A7F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F431C-07D8-8916-4295-8C655927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93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5485C-FFF7-A23E-1B18-0FD8BD905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73411-2D77-9258-E13D-D2E10D8DC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4F723-1273-83F1-2FFE-01C9D9497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7118E-0B53-5CA9-083F-E3597E9C2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96DEB-E949-3AA7-D4D4-AE5916A71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92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dair-institute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mmons.wikimedia.org/wiki/File:Timnit_Gebru_crop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lackinai.org/" TargetMode="External"/><Relationship Id="rId2" Type="http://schemas.openxmlformats.org/officeDocument/2006/relationships/hyperlink" Target="https://www.media.mit.edu/publications/gender-shades-intersectional-accuracy-disparities-in-commercial-gender-classification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l.acm.org/doi/10.1145/3442188.344592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open.edu/openlearncreate/diverse-computing-pioneers" TargetMode="External"/><Relationship Id="rId7" Type="http://schemas.openxmlformats.org/officeDocument/2006/relationships/image" Target="../media/image5.jpeg"/><Relationship Id="rId2" Type="http://schemas.openxmlformats.org/officeDocument/2006/relationships/hyperlink" Target="https://www.historyofdatascience.com/timnit-gebru-the-computer-scientist-fighting-for-a-fairer-world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800" dirty="0"/>
              <a:t>Timnit Gebru is a leading figure in AI Ethics.</a:t>
            </a:r>
          </a:p>
          <a:p>
            <a:pPr marL="0" indent="0">
              <a:buNone/>
            </a:pPr>
            <a:endParaRPr lang="en-US" sz="1800"/>
          </a:p>
          <a:p>
            <a:pPr marL="0" indent="0">
              <a:buNone/>
            </a:pPr>
            <a:r>
              <a:rPr lang="en-GB" sz="1800" dirty="0"/>
              <a:t>Gebru is commendable for her strong ethical stance in her AI work and wider life. </a:t>
            </a:r>
            <a:endParaRPr lang="en-US" sz="1800" dirty="0"/>
          </a:p>
          <a:p>
            <a:pPr marL="0" indent="0">
              <a:buNone/>
            </a:pPr>
            <a:r>
              <a:rPr lang="en-GB" sz="1800" dirty="0"/>
              <a:t>After leaving Google, Gebru founded the </a:t>
            </a:r>
            <a:r>
              <a:rPr lang="en-GB" sz="1800" dirty="0">
                <a:hlinkClick r:id="rId2"/>
              </a:rPr>
              <a:t>Distributed AI Research Institute</a:t>
            </a:r>
            <a:r>
              <a:rPr lang="en-GB" sz="1800" dirty="0"/>
              <a:t>, supporting independent, community-focused AI research away from Big Tech influence.</a:t>
            </a:r>
            <a:endParaRPr lang="en-US" sz="1800"/>
          </a:p>
          <a:p>
            <a:pPr marL="0" indent="0">
              <a:buNone/>
            </a:pPr>
            <a:endParaRPr lang="en-US" sz="2200"/>
          </a:p>
        </p:txBody>
      </p:sp>
      <p:pic>
        <p:nvPicPr>
          <p:cNvPr id="6" name="Content Placeholder 6" descr="A person with curly hair wearing glasses&#10;&#10;AI-generated content may be incorrect.">
            <a:extLst>
              <a:ext uri="{FF2B5EF4-FFF2-40B4-BE49-F238E27FC236}">
                <a16:creationId xmlns:a16="http://schemas.microsoft.com/office/drawing/2014/main" id="{D1760D39-F65C-1A89-DB30-FE405C6294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53"/>
          <a:stretch/>
        </p:blipFill>
        <p:spPr>
          <a:xfrm>
            <a:off x="0" y="0"/>
            <a:ext cx="4657344" cy="6569233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A12D25-254C-C1D7-89BB-8034D8776413}"/>
              </a:ext>
            </a:extLst>
          </p:cNvPr>
          <p:cNvSpPr txBox="1"/>
          <p:nvPr/>
        </p:nvSpPr>
        <p:spPr>
          <a:xfrm>
            <a:off x="-175" y="6571304"/>
            <a:ext cx="435707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ea typeface="+mn-lt"/>
                <a:cs typeface="+mn-lt"/>
              </a:rPr>
              <a:t>Image source: </a:t>
            </a:r>
            <a:r>
              <a:rPr lang="en-US" sz="1300" b="1" dirty="0">
                <a:solidFill>
                  <a:srgbClr val="002060"/>
                </a:solid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TechCrunch / Wikimedia Commons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64E47F7-6AE9-B002-09E8-A8A7540AAA5B}"/>
              </a:ext>
            </a:extLst>
          </p:cNvPr>
          <p:cNvSpPr txBox="1">
            <a:spLocks/>
          </p:cNvSpPr>
          <p:nvPr/>
        </p:nvSpPr>
        <p:spPr>
          <a:xfrm>
            <a:off x="5297762" y="329184"/>
            <a:ext cx="6251110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/>
              <a:t>Ethics and Accountability in AI: Timnit Gebru </a:t>
            </a:r>
            <a:r>
              <a:rPr lang="en-US" sz="3400" b="1">
                <a:latin typeface="Aptos"/>
              </a:rPr>
              <a:t>[1983</a:t>
            </a:r>
            <a:r>
              <a:rPr lang="en-US" sz="3400" b="1">
                <a:latin typeface="Aptos"/>
                <a:ea typeface="+mj-lt"/>
                <a:cs typeface="+mj-lt"/>
              </a:rPr>
              <a:t> – ]</a:t>
            </a:r>
            <a:endParaRPr lang="en-US" sz="3400" b="1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083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/>
              <a:t>Background</a:t>
            </a:r>
          </a:p>
          <a:p>
            <a:pPr marL="0" indent="0">
              <a:buNone/>
            </a:pPr>
            <a:r>
              <a:rPr lang="en-GB" sz="1800">
                <a:cs typeface="Arial"/>
              </a:rPr>
              <a:t>Timnit Gebru was born in Addis Ababa, Ethiopia in 1983 of Eritrean descent, and went to the US as a political refugee in 1999. </a:t>
            </a:r>
          </a:p>
          <a:p>
            <a:pPr marL="0" indent="0">
              <a:buNone/>
            </a:pPr>
            <a:r>
              <a:rPr lang="en-GB" sz="1800">
                <a:cs typeface="Arial"/>
              </a:rPr>
              <a:t>She went on to achieve bachelor’s and master’s degrees in electrical engineering at Stanford, and a Ph.D. from the Stanford Artificial Intelligence Laboratory</a:t>
            </a:r>
            <a:endParaRPr lang="en-GB" sz="1800"/>
          </a:p>
          <a:p>
            <a:pPr marL="0" indent="0">
              <a:buNone/>
            </a:pPr>
            <a:r>
              <a:rPr lang="en-GB" sz="1800" b="1"/>
              <a:t>Contributions</a:t>
            </a:r>
          </a:p>
          <a:p>
            <a:pPr marL="0" indent="0">
              <a:buNone/>
            </a:pPr>
            <a:r>
              <a:rPr lang="en-GB" sz="1800"/>
              <a:t>Dr. Gebru's career included research roles at Microsoft's and Google's ethical AI teams, focusing on algorithmic bias and AI ethics.</a:t>
            </a:r>
          </a:p>
          <a:p>
            <a:pPr marL="0" indent="0">
              <a:buNone/>
            </a:pPr>
            <a:r>
              <a:rPr lang="en-GB" sz="1800"/>
              <a:t>She co-authored the influential "</a:t>
            </a:r>
            <a:r>
              <a:rPr lang="en-GB" sz="1800">
                <a:hlinkClick r:id="rId2"/>
              </a:rPr>
              <a:t>Gender Shades</a:t>
            </a:r>
            <a:r>
              <a:rPr lang="en-GB" sz="1800"/>
              <a:t>" paper revealing bias in facial recognition systems and founded "</a:t>
            </a:r>
            <a:r>
              <a:rPr lang="en-GB" sz="1800">
                <a:hlinkClick r:id="rId3"/>
              </a:rPr>
              <a:t>Black in AI</a:t>
            </a:r>
            <a:r>
              <a:rPr lang="en-GB" sz="1800"/>
              <a:t>" to improve diversity in the field.</a:t>
            </a:r>
          </a:p>
          <a:p>
            <a:pPr marL="0" indent="0">
              <a:buNone/>
            </a:pPr>
            <a:r>
              <a:rPr lang="en-GB" sz="1800"/>
              <a:t>In 2020, she was controversially forced out of Google over a paper ('</a:t>
            </a:r>
            <a:r>
              <a:rPr lang="en-GB" sz="1800">
                <a:ea typeface="+mn-lt"/>
                <a:cs typeface="+mn-lt"/>
                <a:hlinkClick r:id="rId4"/>
              </a:rPr>
              <a:t>On the Dangers of Stochastic Parrots</a:t>
            </a:r>
            <a:r>
              <a:rPr lang="en-GB" sz="1800"/>
              <a:t>') addressing ethical risks of AI language models. She was later named one of Time's 100 Most Influential People of 2022.</a:t>
            </a:r>
          </a:p>
          <a:p>
            <a:pPr marL="0" indent="0">
              <a:buNone/>
            </a:pPr>
            <a:endParaRPr lang="en-GB" sz="200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1866F1-A433-E64B-BAEB-DA00E608B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Challenging Bias in AI Systems</a:t>
            </a:r>
          </a:p>
        </p:txBody>
      </p:sp>
    </p:spTree>
    <p:extLst>
      <p:ext uri="{BB962C8B-B14F-4D97-AF65-F5344CB8AC3E}">
        <p14:creationId xmlns:p14="http://schemas.microsoft.com/office/powerpoint/2010/main" val="54016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b="1"/>
              <a:t>Further Reading</a:t>
            </a:r>
            <a:endParaRPr lang="en-US" sz="1800"/>
          </a:p>
          <a:p>
            <a:pPr marL="0" indent="0">
              <a:buNone/>
            </a:pPr>
            <a:r>
              <a:rPr lang="en-GB" sz="1800">
                <a:cs typeface="Arial"/>
              </a:rPr>
              <a:t>Dataiku (2021) Timnit Gebru: The Computer Scientist Fighting for a Fairer World. Available at: </a:t>
            </a:r>
            <a:r>
              <a:rPr lang="en-GB" sz="1800" b="1">
                <a:cs typeface="Arial"/>
                <a:hlinkClick r:id="rId2"/>
              </a:rPr>
              <a:t>https://www.historyofdatascience.com/timnit-gebru-the-computer-scientist-fighting-for-a-fairer-world/</a:t>
            </a:r>
            <a:r>
              <a:rPr lang="en-GB" sz="1800" b="1">
                <a:cs typeface="Arial"/>
              </a:rPr>
              <a:t> </a:t>
            </a:r>
            <a:endParaRPr lang="en-GB" sz="1800"/>
          </a:p>
          <a:p>
            <a:pPr marL="0" indent="0">
              <a:buNone/>
            </a:pPr>
            <a:r>
              <a:rPr lang="en-GB" sz="1800" b="1"/>
              <a:t>The Project</a:t>
            </a:r>
          </a:p>
          <a:p>
            <a:pPr marL="0" indent="0">
              <a:buNone/>
            </a:pPr>
            <a:r>
              <a:rPr lang="en-GB" sz="1800"/>
              <a:t>This resource is part of the </a:t>
            </a:r>
            <a:r>
              <a:rPr lang="en-GB" sz="1800" b="1"/>
              <a:t>Diverse Computing Pioneers Project</a:t>
            </a:r>
            <a:r>
              <a:rPr lang="en-GB" sz="180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/>
              <a:t>More information </a:t>
            </a:r>
            <a:r>
              <a:rPr lang="en-GB" sz="1800">
                <a:ea typeface="+mn-lt"/>
                <a:cs typeface="+mn-lt"/>
              </a:rPr>
              <a:t>is available at: </a:t>
            </a:r>
            <a:r>
              <a:rPr lang="en-GB" sz="1800">
                <a:ea typeface="+mn-lt"/>
                <a:cs typeface="+mn-lt"/>
                <a:hlinkClick r:id="rId3"/>
              </a:rPr>
              <a:t>www.open.edu/openlearncreate/diverse-computing-pioneers</a:t>
            </a:r>
            <a:endParaRPr lang="en-GB" sz="1800"/>
          </a:p>
          <a:p>
            <a:pPr marL="0" indent="0">
              <a:buNone/>
            </a:pPr>
            <a:endParaRPr lang="en-GB" sz="2000"/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26" y="5544182"/>
            <a:ext cx="1199747" cy="1199747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&#10;&#10;AI-generated content may be incorrect.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066525" y="5544954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760" y="5573573"/>
            <a:ext cx="4636298" cy="114096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B7D6D1D6-9A59-09F3-18AF-18D428F57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Representation and Reform</a:t>
            </a:r>
          </a:p>
        </p:txBody>
      </p:sp>
    </p:spTree>
    <p:extLst>
      <p:ext uri="{BB962C8B-B14F-4D97-AF65-F5344CB8AC3E}">
        <p14:creationId xmlns:p14="http://schemas.microsoft.com/office/powerpoint/2010/main" val="370187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271A8C-435F-4317-97D9-D3FB77FE945D}">
  <ds:schemaRefs>
    <ds:schemaRef ds:uri="http://schemas.microsoft.com/office/2006/metadata/properties"/>
    <ds:schemaRef ds:uri="http://schemas.microsoft.com/office/infopath/2007/PartnerControls"/>
    <ds:schemaRef ds:uri="29232704-331d-4124-9428-a3a78b19a65d"/>
    <ds:schemaRef ds:uri="0b375246-e7a5-4cd3-9260-ba7fb55e9fdc"/>
  </ds:schemaRefs>
</ds:datastoreItem>
</file>

<file path=customXml/itemProps2.xml><?xml version="1.0" encoding="utf-8"?>
<ds:datastoreItem xmlns:ds="http://schemas.openxmlformats.org/officeDocument/2006/customXml" ds:itemID="{5C73DB2D-0837-4630-B2E9-2DC1D5B7A2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75246-e7a5-4cd3-9260-ba7fb55e9fdc"/>
    <ds:schemaRef ds:uri="29232704-331d-4124-9428-a3a78b19a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87D7B2-127F-4ACA-8927-0D4A08670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Challenging Bias in AI Systems</vt:lpstr>
      <vt:lpstr>Representation and Reform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Matiss Ipolito</dc:creator>
  <cp:revision>20</cp:revision>
  <dcterms:created xsi:type="dcterms:W3CDTF">2025-06-11T21:29:33Z</dcterms:created>
  <dcterms:modified xsi:type="dcterms:W3CDTF">2025-09-24T09:01:24Z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