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6"/>
  </p:notesMasterIdLst>
  <p:sldIdLst>
    <p:sldId id="328" r:id="rId5"/>
    <p:sldId id="264" r:id="rId6"/>
    <p:sldId id="272" r:id="rId7"/>
    <p:sldId id="295" r:id="rId8"/>
    <p:sldId id="296" r:id="rId9"/>
    <p:sldId id="297" r:id="rId10"/>
    <p:sldId id="298" r:id="rId11"/>
    <p:sldId id="277" r:id="rId12"/>
    <p:sldId id="278" r:id="rId13"/>
    <p:sldId id="299" r:id="rId14"/>
    <p:sldId id="300" r:id="rId15"/>
    <p:sldId id="301" r:id="rId16"/>
    <p:sldId id="302" r:id="rId17"/>
    <p:sldId id="330" r:id="rId18"/>
    <p:sldId id="331" r:id="rId19"/>
    <p:sldId id="285" r:id="rId20"/>
    <p:sldId id="280" r:id="rId21"/>
    <p:sldId id="303" r:id="rId22"/>
    <p:sldId id="305" r:id="rId23"/>
    <p:sldId id="306" r:id="rId24"/>
    <p:sldId id="310" r:id="rId25"/>
    <p:sldId id="311" r:id="rId26"/>
    <p:sldId id="289" r:id="rId27"/>
    <p:sldId id="319" r:id="rId28"/>
    <p:sldId id="327" r:id="rId29"/>
    <p:sldId id="318" r:id="rId30"/>
    <p:sldId id="313" r:id="rId31"/>
    <p:sldId id="308" r:id="rId32"/>
    <p:sldId id="309" r:id="rId33"/>
    <p:sldId id="294" r:id="rId34"/>
    <p:sldId id="329"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7S0dZHlbR9efq1yq2XcAiQ==" hashData="1BRF5TNoaX41kv3Xxo6gUdker0u6oTIrabB9nA13p4N/moJ1MIpZnq+W2pPJ2AlmXnnS2ZIABiIKIGlVVT5Szw=="/>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AF4564-B3F0-0C0B-184B-E68B101E2DE1}" name="Richardson, Emma J J" initials="ER" userId="S::ejr121@ic.ac.uk::cd282356-08e9-4b47-9ec2-0960e6b8e21d" providerId="AD"/>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55128" autoAdjust="0"/>
  </p:normalViewPr>
  <p:slideViewPr>
    <p:cSldViewPr snapToGrid="0">
      <p:cViewPr varScale="1">
        <p:scale>
          <a:sx n="26" d="100"/>
          <a:sy n="26" d="100"/>
        </p:scale>
        <p:origin x="218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addSld delSld modSld">
      <pc:chgData name="Fernando Antonio Plazas Niño" userId="3d3d64c24e009e97" providerId="LiveId" clId="{39828657-D055-4FFE-B629-2DD8EFAA0651}" dt="2026-01-24T20:26:06.413" v="147"/>
      <pc:docMkLst>
        <pc:docMk/>
      </pc:docMkLst>
      <pc:sldChg chg="modSp">
        <pc:chgData name="Fernando Antonio Plazas Niño" userId="3d3d64c24e009e97" providerId="LiveId" clId="{39828657-D055-4FFE-B629-2DD8EFAA0651}" dt="2026-01-24T20:02:09.395" v="5"/>
        <pc:sldMkLst>
          <pc:docMk/>
          <pc:sldMk cId="0" sldId="264"/>
        </pc:sldMkLst>
        <pc:spChg chg="mod">
          <ac:chgData name="Fernando Antonio Plazas Niño" userId="3d3d64c24e009e97" providerId="LiveId" clId="{39828657-D055-4FFE-B629-2DD8EFAA0651}" dt="2026-01-24T20:02:09.395" v="5"/>
          <ac:spMkLst>
            <pc:docMk/>
            <pc:sldMk cId="0" sldId="264"/>
            <ac:spMk id="6" creationId="{7898B265-18EB-84FA-C945-87B330A9D067}"/>
          </ac:spMkLst>
        </pc:spChg>
      </pc:sldChg>
      <pc:sldChg chg="add">
        <pc:chgData name="Fernando Antonio Plazas Niño" userId="3d3d64c24e009e97" providerId="LiveId" clId="{39828657-D055-4FFE-B629-2DD8EFAA0651}" dt="2026-01-24T20:26:06.413" v="147"/>
        <pc:sldMkLst>
          <pc:docMk/>
          <pc:sldMk cId="2172223504" sldId="280"/>
        </pc:sldMkLst>
      </pc:sldChg>
      <pc:sldChg chg="add">
        <pc:chgData name="Fernando Antonio Plazas Niño" userId="3d3d64c24e009e97" providerId="LiveId" clId="{39828657-D055-4FFE-B629-2DD8EFAA0651}" dt="2026-01-24T20:26:06.413" v="147"/>
        <pc:sldMkLst>
          <pc:docMk/>
          <pc:sldMk cId="2084459267" sldId="289"/>
        </pc:sldMkLst>
      </pc:sldChg>
      <pc:sldChg chg="modSp add del mod">
        <pc:chgData name="Fernando Antonio Plazas Niño" userId="3d3d64c24e009e97" providerId="LiveId" clId="{39828657-D055-4FFE-B629-2DD8EFAA0651}" dt="2026-01-24T20:26:06.413" v="147"/>
        <pc:sldMkLst>
          <pc:docMk/>
          <pc:sldMk cId="3918939115" sldId="294"/>
        </pc:sldMkLst>
        <pc:spChg chg="mod">
          <ac:chgData name="Fernando Antonio Plazas Niño" userId="3d3d64c24e009e97" providerId="LiveId" clId="{39828657-D055-4FFE-B629-2DD8EFAA0651}" dt="2026-01-24T20:04:04.554" v="72" actId="20577"/>
          <ac:spMkLst>
            <pc:docMk/>
            <pc:sldMk cId="3918939115" sldId="294"/>
            <ac:spMk id="2" creationId="{75F22BDD-0A4C-358E-365A-D43BE65C9463}"/>
          </ac:spMkLst>
        </pc:spChg>
      </pc:sldChg>
      <pc:sldChg chg="modSp">
        <pc:chgData name="Fernando Antonio Plazas Niño" userId="3d3d64c24e009e97" providerId="LiveId" clId="{39828657-D055-4FFE-B629-2DD8EFAA0651}" dt="2026-01-24T20:07:35.352" v="74" actId="20577"/>
        <pc:sldMkLst>
          <pc:docMk/>
          <pc:sldMk cId="2373833945" sldId="301"/>
        </pc:sldMkLst>
        <pc:spChg chg="mod">
          <ac:chgData name="Fernando Antonio Plazas Niño" userId="3d3d64c24e009e97" providerId="LiveId" clId="{39828657-D055-4FFE-B629-2DD8EFAA0651}" dt="2026-01-24T20:07:35.352" v="74" actId="20577"/>
          <ac:spMkLst>
            <pc:docMk/>
            <pc:sldMk cId="2373833945" sldId="301"/>
            <ac:spMk id="7" creationId="{402EA676-872F-9EB3-4F7F-F9B5A5731590}"/>
          </ac:spMkLst>
        </pc:spChg>
      </pc:sldChg>
      <pc:sldChg chg="add">
        <pc:chgData name="Fernando Antonio Plazas Niño" userId="3d3d64c24e009e97" providerId="LiveId" clId="{39828657-D055-4FFE-B629-2DD8EFAA0651}" dt="2026-01-24T20:26:06.413" v="147"/>
        <pc:sldMkLst>
          <pc:docMk/>
          <pc:sldMk cId="3461589072" sldId="303"/>
        </pc:sldMkLst>
      </pc:sldChg>
      <pc:sldChg chg="add">
        <pc:chgData name="Fernando Antonio Plazas Niño" userId="3d3d64c24e009e97" providerId="LiveId" clId="{39828657-D055-4FFE-B629-2DD8EFAA0651}" dt="2026-01-24T20:26:06.413" v="147"/>
        <pc:sldMkLst>
          <pc:docMk/>
          <pc:sldMk cId="2767723928" sldId="305"/>
        </pc:sldMkLst>
      </pc:sldChg>
      <pc:sldChg chg="add">
        <pc:chgData name="Fernando Antonio Plazas Niño" userId="3d3d64c24e009e97" providerId="LiveId" clId="{39828657-D055-4FFE-B629-2DD8EFAA0651}" dt="2026-01-24T20:26:06.413" v="147"/>
        <pc:sldMkLst>
          <pc:docMk/>
          <pc:sldMk cId="1136945088" sldId="306"/>
        </pc:sldMkLst>
      </pc:sldChg>
      <pc:sldChg chg="add">
        <pc:chgData name="Fernando Antonio Plazas Niño" userId="3d3d64c24e009e97" providerId="LiveId" clId="{39828657-D055-4FFE-B629-2DD8EFAA0651}" dt="2026-01-24T20:26:06.413" v="147"/>
        <pc:sldMkLst>
          <pc:docMk/>
          <pc:sldMk cId="3167702961" sldId="308"/>
        </pc:sldMkLst>
      </pc:sldChg>
      <pc:sldChg chg="modSp add del mod">
        <pc:chgData name="Fernando Antonio Plazas Niño" userId="3d3d64c24e009e97" providerId="LiveId" clId="{39828657-D055-4FFE-B629-2DD8EFAA0651}" dt="2026-01-24T20:26:06.413" v="147"/>
        <pc:sldMkLst>
          <pc:docMk/>
          <pc:sldMk cId="3902164328" sldId="309"/>
        </pc:sldMkLst>
        <pc:spChg chg="mod">
          <ac:chgData name="Fernando Antonio Plazas Niño" userId="3d3d64c24e009e97" providerId="LiveId" clId="{39828657-D055-4FFE-B629-2DD8EFAA0651}" dt="2026-01-24T20:03:58.444" v="67" actId="20577"/>
          <ac:spMkLst>
            <pc:docMk/>
            <pc:sldMk cId="3902164328" sldId="309"/>
            <ac:spMk id="2" creationId="{092AAEA8-7CBF-5FB2-C8C0-356AD75D681C}"/>
          </ac:spMkLst>
        </pc:spChg>
        <pc:spChg chg="mod">
          <ac:chgData name="Fernando Antonio Plazas Niño" userId="3d3d64c24e009e97" providerId="LiveId" clId="{39828657-D055-4FFE-B629-2DD8EFAA0651}" dt="2026-01-24T20:03:53.320" v="62" actId="20577"/>
          <ac:spMkLst>
            <pc:docMk/>
            <pc:sldMk cId="3902164328" sldId="309"/>
            <ac:spMk id="4" creationId="{B20DCF34-ABA3-9C23-CB58-A348A8A027E2}"/>
          </ac:spMkLst>
        </pc:spChg>
      </pc:sldChg>
      <pc:sldChg chg="add">
        <pc:chgData name="Fernando Antonio Plazas Niño" userId="3d3d64c24e009e97" providerId="LiveId" clId="{39828657-D055-4FFE-B629-2DD8EFAA0651}" dt="2026-01-24T20:26:06.413" v="147"/>
        <pc:sldMkLst>
          <pc:docMk/>
          <pc:sldMk cId="2480040589" sldId="310"/>
        </pc:sldMkLst>
      </pc:sldChg>
      <pc:sldChg chg="add">
        <pc:chgData name="Fernando Antonio Plazas Niño" userId="3d3d64c24e009e97" providerId="LiveId" clId="{39828657-D055-4FFE-B629-2DD8EFAA0651}" dt="2026-01-24T20:26:06.413" v="147"/>
        <pc:sldMkLst>
          <pc:docMk/>
          <pc:sldMk cId="1741499872" sldId="311"/>
        </pc:sldMkLst>
      </pc:sldChg>
      <pc:sldChg chg="modSp add del mod">
        <pc:chgData name="Fernando Antonio Plazas Niño" userId="3d3d64c24e009e97" providerId="LiveId" clId="{39828657-D055-4FFE-B629-2DD8EFAA0651}" dt="2026-01-24T20:26:06.413" v="147"/>
        <pc:sldMkLst>
          <pc:docMk/>
          <pc:sldMk cId="1052998086" sldId="313"/>
        </pc:sldMkLst>
        <pc:spChg chg="mod">
          <ac:chgData name="Fernando Antonio Plazas Niño" userId="3d3d64c24e009e97" providerId="LiveId" clId="{39828657-D055-4FFE-B629-2DD8EFAA0651}" dt="2026-01-24T20:03:25.707" v="45" actId="20577"/>
          <ac:spMkLst>
            <pc:docMk/>
            <pc:sldMk cId="1052998086" sldId="313"/>
            <ac:spMk id="2" creationId="{8621AE4C-12EA-AD4E-A463-5D35B0987F15}"/>
          </ac:spMkLst>
        </pc:spChg>
        <pc:spChg chg="mod">
          <ac:chgData name="Fernando Antonio Plazas Niño" userId="3d3d64c24e009e97" providerId="LiveId" clId="{39828657-D055-4FFE-B629-2DD8EFAA0651}" dt="2026-01-24T20:03:19.894" v="40" actId="20577"/>
          <ac:spMkLst>
            <pc:docMk/>
            <pc:sldMk cId="1052998086" sldId="313"/>
            <ac:spMk id="4" creationId="{CDA4A2C6-8913-817D-15C2-5445B62F29D7}"/>
          </ac:spMkLst>
        </pc:spChg>
      </pc:sldChg>
      <pc:sldChg chg="modSp add del mod">
        <pc:chgData name="Fernando Antonio Plazas Niño" userId="3d3d64c24e009e97" providerId="LiveId" clId="{39828657-D055-4FFE-B629-2DD8EFAA0651}" dt="2026-01-24T20:26:06.413" v="147"/>
        <pc:sldMkLst>
          <pc:docMk/>
          <pc:sldMk cId="1764800261" sldId="318"/>
        </pc:sldMkLst>
        <pc:spChg chg="mod">
          <ac:chgData name="Fernando Antonio Plazas Niño" userId="3d3d64c24e009e97" providerId="LiveId" clId="{39828657-D055-4FFE-B629-2DD8EFAA0651}" dt="2026-01-24T20:03:12.935" v="35" actId="20577"/>
          <ac:spMkLst>
            <pc:docMk/>
            <pc:sldMk cId="1764800261" sldId="318"/>
            <ac:spMk id="2" creationId="{AF8EF626-0075-4748-A11C-1E890929CA3B}"/>
          </ac:spMkLst>
        </pc:spChg>
        <pc:spChg chg="mod">
          <ac:chgData name="Fernando Antonio Plazas Niño" userId="3d3d64c24e009e97" providerId="LiveId" clId="{39828657-D055-4FFE-B629-2DD8EFAA0651}" dt="2026-01-24T20:03:07.362" v="30" actId="20577"/>
          <ac:spMkLst>
            <pc:docMk/>
            <pc:sldMk cId="1764800261" sldId="318"/>
            <ac:spMk id="4" creationId="{77F24F01-C547-91B1-B57A-C09B21CA1E97}"/>
          </ac:spMkLst>
        </pc:spChg>
      </pc:sldChg>
      <pc:sldChg chg="add">
        <pc:chgData name="Fernando Antonio Plazas Niño" userId="3d3d64c24e009e97" providerId="LiveId" clId="{39828657-D055-4FFE-B629-2DD8EFAA0651}" dt="2026-01-24T20:26:06.413" v="147"/>
        <pc:sldMkLst>
          <pc:docMk/>
          <pc:sldMk cId="2934210611" sldId="319"/>
        </pc:sldMkLst>
      </pc:sldChg>
      <pc:sldChg chg="add">
        <pc:chgData name="Fernando Antonio Plazas Niño" userId="3d3d64c24e009e97" providerId="LiveId" clId="{39828657-D055-4FFE-B629-2DD8EFAA0651}" dt="2026-01-24T20:26:06.413" v="147"/>
        <pc:sldMkLst>
          <pc:docMk/>
          <pc:sldMk cId="4084651103" sldId="327"/>
        </pc:sldMkLst>
      </pc:sldChg>
      <pc:sldChg chg="modSp mod">
        <pc:chgData name="Fernando Antonio Plazas Niño" userId="3d3d64c24e009e97" providerId="LiveId" clId="{39828657-D055-4FFE-B629-2DD8EFAA0651}" dt="2026-01-24T20:01:34.642" v="4" actId="1076"/>
        <pc:sldMkLst>
          <pc:docMk/>
          <pc:sldMk cId="3001480701" sldId="328"/>
        </pc:sldMkLst>
        <pc:spChg chg="mod">
          <ac:chgData name="Fernando Antonio Plazas Niño" userId="3d3d64c24e009e97" providerId="LiveId" clId="{39828657-D055-4FFE-B629-2DD8EFAA0651}" dt="2026-01-24T20:01:34.642" v="4" actId="1076"/>
          <ac:spMkLst>
            <pc:docMk/>
            <pc:sldMk cId="3001480701" sldId="328"/>
            <ac:spMk id="7" creationId="{4DDDC315-846A-9B10-9200-54B3635F840E}"/>
          </ac:spMkLst>
        </pc:spChg>
      </pc:sldChg>
      <pc:sldChg chg="addSp modSp mod modAnim">
        <pc:chgData name="Fernando Antonio Plazas Niño" userId="3d3d64c24e009e97" providerId="LiveId" clId="{39828657-D055-4FFE-B629-2DD8EFAA0651}" dt="2026-01-24T20:09:03.736" v="77" actId="1076"/>
        <pc:sldMkLst>
          <pc:docMk/>
          <pc:sldMk cId="3708886678" sldId="330"/>
        </pc:sldMkLst>
        <pc:picChg chg="add mod">
          <ac:chgData name="Fernando Antonio Plazas Niño" userId="3d3d64c24e009e97" providerId="LiveId" clId="{39828657-D055-4FFE-B629-2DD8EFAA0651}" dt="2026-01-24T20:09:03.736" v="77" actId="1076"/>
          <ac:picMkLst>
            <pc:docMk/>
            <pc:sldMk cId="3708886678" sldId="330"/>
            <ac:picMk id="2" creationId="{A547FDA3-C74F-C446-7A7D-F536437B2320}"/>
          </ac:picMkLst>
        </pc:picChg>
      </pc:sldChg>
      <pc:sldChg chg="addSp modSp mod modAnim modNotesTx">
        <pc:chgData name="Fernando Antonio Plazas Niño" userId="3d3d64c24e009e97" providerId="LiveId" clId="{39828657-D055-4FFE-B629-2DD8EFAA0651}" dt="2026-01-24T20:17:23.696" v="139" actId="1076"/>
        <pc:sldMkLst>
          <pc:docMk/>
          <pc:sldMk cId="3056346448" sldId="331"/>
        </pc:sldMkLst>
        <pc:graphicFrameChg chg="mod modGraphic">
          <ac:chgData name="Fernando Antonio Plazas Niño" userId="3d3d64c24e009e97" providerId="LiveId" clId="{39828657-D055-4FFE-B629-2DD8EFAA0651}" dt="2026-01-24T20:10:42.613" v="87" actId="1037"/>
          <ac:graphicFrameMkLst>
            <pc:docMk/>
            <pc:sldMk cId="3056346448" sldId="331"/>
            <ac:graphicFrameMk id="4" creationId="{B3D8E1FE-B1FA-7141-C865-CC824E8F78EF}"/>
          </ac:graphicFrameMkLst>
        </pc:graphicFrameChg>
        <pc:picChg chg="add mod">
          <ac:chgData name="Fernando Antonio Plazas Niño" userId="3d3d64c24e009e97" providerId="LiveId" clId="{39828657-D055-4FFE-B629-2DD8EFAA0651}" dt="2026-01-24T20:17:23.696" v="139" actId="1076"/>
          <ac:picMkLst>
            <pc:docMk/>
            <pc:sldMk cId="3056346448" sldId="331"/>
            <ac:picMk id="2" creationId="{53795836-13FC-4958-4E12-DAC1AD5F807C}"/>
          </ac:picMkLst>
        </pc:picChg>
      </pc:sldChg>
      <pc:sldChg chg="modSp add del mod">
        <pc:chgData name="Fernando Antonio Plazas Niño" userId="3d3d64c24e009e97" providerId="LiveId" clId="{39828657-D055-4FFE-B629-2DD8EFAA0651}" dt="2026-01-24T20:25:59.889" v="140" actId="47"/>
        <pc:sldMkLst>
          <pc:docMk/>
          <pc:sldMk cId="4206524852" sldId="336"/>
        </pc:sldMkLst>
        <pc:spChg chg="mod">
          <ac:chgData name="Fernando Antonio Plazas Niño" userId="3d3d64c24e009e97" providerId="LiveId" clId="{39828657-D055-4FFE-B629-2DD8EFAA0651}" dt="2026-01-24T20:02:48.137" v="15" actId="20577"/>
          <ac:spMkLst>
            <pc:docMk/>
            <pc:sldMk cId="4206524852" sldId="336"/>
            <ac:spMk id="7" creationId="{AB1E6755-3B2B-249C-1084-571FBDBB64E4}"/>
          </ac:spMkLst>
        </pc:spChg>
        <pc:spChg chg="mod">
          <ac:chgData name="Fernando Antonio Plazas Niño" userId="3d3d64c24e009e97" providerId="LiveId" clId="{39828657-D055-4FFE-B629-2DD8EFAA0651}" dt="2026-01-24T20:02:41.588" v="10" actId="20577"/>
          <ac:spMkLst>
            <pc:docMk/>
            <pc:sldMk cId="4206524852" sldId="336"/>
            <ac:spMk id="8" creationId="{876A1CAC-BD23-453D-A245-82BD3D7FD809}"/>
          </ac:spMkLst>
        </pc:spChg>
      </pc:sldChg>
      <pc:sldChg chg="modSp add del mod">
        <pc:chgData name="Fernando Antonio Plazas Niño" userId="3d3d64c24e009e97" providerId="LiveId" clId="{39828657-D055-4FFE-B629-2DD8EFAA0651}" dt="2026-01-24T20:26:02.302" v="144" actId="47"/>
        <pc:sldMkLst>
          <pc:docMk/>
          <pc:sldMk cId="3167702961" sldId="339"/>
        </pc:sldMkLst>
        <pc:spChg chg="mod">
          <ac:chgData name="Fernando Antonio Plazas Niño" userId="3d3d64c24e009e97" providerId="LiveId" clId="{39828657-D055-4FFE-B629-2DD8EFAA0651}" dt="2026-01-24T20:03:42.549" v="57" actId="20577"/>
          <ac:spMkLst>
            <pc:docMk/>
            <pc:sldMk cId="3167702961" sldId="339"/>
            <ac:spMk id="2" creationId="{7EBBDB9A-0784-83E3-ACDD-BCF3D876A827}"/>
          </ac:spMkLst>
        </pc:spChg>
        <pc:spChg chg="mod">
          <ac:chgData name="Fernando Antonio Plazas Niño" userId="3d3d64c24e009e97" providerId="LiveId" clId="{39828657-D055-4FFE-B629-2DD8EFAA0651}" dt="2026-01-24T20:03:34.288" v="50" actId="20577"/>
          <ac:spMkLst>
            <pc:docMk/>
            <pc:sldMk cId="3167702961" sldId="339"/>
            <ac:spMk id="4" creationId="{28997DD7-83C9-9F8A-B4B6-075DA8497CF9}"/>
          </ac:spMkLst>
        </pc:spChg>
      </pc:sldChg>
      <pc:sldChg chg="modSp add del mod">
        <pc:chgData name="Fernando Antonio Plazas Niño" userId="3d3d64c24e009e97" providerId="LiveId" clId="{39828657-D055-4FFE-B629-2DD8EFAA0651}" dt="2026-01-24T20:26:00.443" v="141" actId="47"/>
        <pc:sldMkLst>
          <pc:docMk/>
          <pc:sldMk cId="3472549310" sldId="2938"/>
        </pc:sldMkLst>
        <pc:spChg chg="mod">
          <ac:chgData name="Fernando Antonio Plazas Niño" userId="3d3d64c24e009e97" providerId="LiveId" clId="{39828657-D055-4FFE-B629-2DD8EFAA0651}" dt="2026-01-24T20:03:00.566" v="25" actId="20577"/>
          <ac:spMkLst>
            <pc:docMk/>
            <pc:sldMk cId="3472549310" sldId="2938"/>
            <ac:spMk id="3" creationId="{7E164523-804B-8FAC-2BD4-277865C1B5A4}"/>
          </ac:spMkLst>
        </pc:spChg>
        <pc:spChg chg="mod">
          <ac:chgData name="Fernando Antonio Plazas Niño" userId="3d3d64c24e009e97" providerId="LiveId" clId="{39828657-D055-4FFE-B629-2DD8EFAA0651}" dt="2026-01-24T20:02:54.132" v="20" actId="20577"/>
          <ac:spMkLst>
            <pc:docMk/>
            <pc:sldMk cId="3472549310" sldId="2938"/>
            <ac:spMk id="4" creationId="{587690EC-8D10-BEDF-14AD-8E67E642F1FF}"/>
          </ac:spMkLst>
        </pc:spChg>
      </pc:sldChg>
      <pc:sldMasterChg chg="delSldLayout">
        <pc:chgData name="Fernando Antonio Plazas Niño" userId="3d3d64c24e009e97" providerId="LiveId" clId="{39828657-D055-4FFE-B629-2DD8EFAA0651}" dt="2026-01-24T20:26:00.443" v="141" actId="47"/>
        <pc:sldMasterMkLst>
          <pc:docMk/>
          <pc:sldMasterMk cId="0" sldId="2147483648"/>
        </pc:sldMasterMkLst>
        <pc:sldLayoutChg chg="del">
          <pc:chgData name="Fernando Antonio Plazas Niño" userId="3d3d64c24e009e97" providerId="LiveId" clId="{39828657-D055-4FFE-B629-2DD8EFAA0651}" dt="2026-01-24T20:26:00.443" v="141" actId="47"/>
          <pc:sldLayoutMkLst>
            <pc:docMk/>
            <pc:sldMasterMk cId="0" sldId="2147483648"/>
            <pc:sldLayoutMk cId="2543528112" sldId="21474836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8519EE0-3A55-A473-9FBB-47A006ABDBF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5C0F051-8933-4B68-6982-58F319C44C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994159-8EBD-A654-98B2-04D8FDC80D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mentioned in the previous slide, different emissions are represented in different parts of the Reference Energy System.</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Fuel-dependent emissions, such as carbon dioxide, can be accounted for by primary energy supply technologies, such as the coal extraction and imports technologies. Therefore, we do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need to add a carbon dioxide emissions factor to coal power plant technologies, as their emissions are already represented in the coal primary fuel technologies.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contrast, technology-dependent emissions are accounted for by the emitting (i.e. fuel-burning) technologies. For example, to represent nitrous oxides emissions from power plants, we assign emissions factors to each power plant technology that produces nitrous oxides.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discuss emissions factors and the parameters used to represent emissions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more detail next.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4B176F54-943B-5301-5E75-4AC9D655DF8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97971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4DB128E-6879-E90E-511F-870DC9987A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2A8F6AD-E874-612D-4EBB-D34942B3B5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7114C07-4655-BA41-E0A2-91299978A0B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all emissions are accounted for using the same parameter: the Emission Activity Ratio. This parameter defines the rate of emission of a pollutant by a technology in units million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tonnes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 petajoule or gigawatt hour of energy. The Emission Activity Ratio is defined for each combination of technology and pollutant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For example, the Emission Activity Ratio for carbon dioxide (the pollutant) for the coal extraction technology (the technology) would be equal to the amount of carbon dioxide released (in million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tonnes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from burning 1 petajoule of coal.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technology-dependent emissions, instead of requiring one emission ratio per fuel and pollutant, we ideally need emissions data for each technology which emits the pollutant.  If this data is not available, we can estimate the emission activity ratio by dividing the average fuel emission factor by the technology efficiency. We will go through examples using these parameters in hands-on exercises.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39E7F9C5-D8D5-563D-C327-4413AB6E03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58344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DFC4E64-F887-D115-35F8-5AAC4E0AB78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8DC1E-3EED-DD17-FEB8-111671F48B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64C7008-7A12-1FF4-797E-12CA8DC6FB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shows some emissions factors for different fossil fuels and pollutants. These are the kind of data that we would use to define the Emission Activity Ratio in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OSeMOSYS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this case, we would use the emissions factors to define the Emission Activity Ratio for the technologies that produce the fuels listed, such as the coal extraction technology or coal imports technology. Looking at the data themselves, we can see that coal has the highest carbon dioxide emissions factor of the fuels listed, with oil products having slightly lower values and natural gas having the lowest. This is one of the reasons why coal power plants are often considered the most controversial in light of climate change goals, since coal has a very high carbon content.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3EC9474-8FBF-27C5-388E-9350D5FFC97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24862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To assign emissions to a particular technology you would have to assign the relevant emissions to the ‘Emissions Activity Ratio’ column on the far right of the technologies tab in the ‘Model Configuration’ page of </a:t>
            </a:r>
            <a:r>
              <a:rPr lang="en-GB" dirty="0" err="1"/>
              <a:t>OSeMOSYS</a:t>
            </a:r>
            <a:r>
              <a:rPr lang="en-GB" dirty="0"/>
              <a:t> MUIO.</a:t>
            </a:r>
            <a:br>
              <a:rPr lang="en-GB" dirty="0"/>
            </a:br>
            <a:br>
              <a:rPr lang="en-GB" dirty="0"/>
            </a:br>
            <a:r>
              <a:rPr lang="en-GB" dirty="0"/>
              <a:t>Then you will you will be able to enter emissions activity ratio data for all years in the modelling horizon for that technology in the interface.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401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Constraining emissions is a key feature in </a:t>
            </a:r>
            <a:r>
              <a:rPr lang="en-GB" b="1" dirty="0" err="1"/>
              <a:t>OSeMOSYS</a:t>
            </a:r>
            <a:r>
              <a:rPr lang="en-GB" dirty="0"/>
              <a:t> that allows users to model the environmental impact of different energy system pathways. As countries adopt climate targets, such as net-zero commitments or emissions reduction pledges under the Paris Agreement, it becomes essential to incorporate </a:t>
            </a:r>
            <a:r>
              <a:rPr lang="en-GB" b="1" dirty="0"/>
              <a:t>emission limits and penalties</a:t>
            </a:r>
            <a:r>
              <a:rPr lang="en-GB" dirty="0"/>
              <a:t> into energy system planning models.</a:t>
            </a:r>
          </a:p>
          <a:p>
            <a:r>
              <a:rPr lang="en-GB" dirty="0"/>
              <a:t>     </a:t>
            </a:r>
          </a:p>
          <a:p>
            <a:r>
              <a:rPr lang="en-GB" dirty="0"/>
              <a:t>      </a:t>
            </a:r>
            <a:r>
              <a:rPr lang="en-GB" dirty="0" err="1"/>
              <a:t>OSeMOSYS</a:t>
            </a:r>
            <a:r>
              <a:rPr lang="en-GB" dirty="0"/>
              <a:t> offers flexible tools to represent these constraints, helping users explore how different policy options—like carbon taxes or emission caps—can shape investment decisions and system operation.</a:t>
            </a:r>
          </a:p>
          <a:p>
            <a:r>
              <a:rPr lang="en-GB" dirty="0"/>
              <a:t> </a:t>
            </a:r>
          </a:p>
          <a:p>
            <a:pPr rtl="0"/>
            <a:r>
              <a:rPr lang="en-GB" dirty="0"/>
              <a:t>      </a:t>
            </a:r>
            <a:r>
              <a:rPr lang="en-GB" sz="1200" b="0" i="0" u="none" strike="noStrike" cap="none" dirty="0">
                <a:solidFill>
                  <a:schemeClr val="dk1"/>
                </a:solidFill>
                <a:effectLst/>
                <a:latin typeface="Calibri"/>
                <a:ea typeface="Calibri"/>
                <a:cs typeface="Calibri"/>
                <a:sym typeface="Calibri"/>
              </a:rPr>
              <a:t>The </a:t>
            </a:r>
            <a:r>
              <a:rPr lang="en-GB" sz="1200" b="0" i="1" u="none" strike="noStrike" cap="none" dirty="0">
                <a:solidFill>
                  <a:schemeClr val="dk1"/>
                </a:solidFill>
                <a:effectLst/>
                <a:latin typeface="Calibri"/>
                <a:ea typeface="Calibri"/>
                <a:cs typeface="Calibri"/>
                <a:sym typeface="Calibri"/>
              </a:rPr>
              <a:t>Annual Emission Limit</a:t>
            </a:r>
            <a:r>
              <a:rPr lang="en-GB" sz="1200" b="0" i="0" u="none" strike="noStrike" cap="none" dirty="0">
                <a:solidFill>
                  <a:schemeClr val="dk1"/>
                </a:solidFill>
                <a:effectLst/>
                <a:latin typeface="Calibri"/>
                <a:ea typeface="Calibri"/>
                <a:cs typeface="Calibri"/>
                <a:sym typeface="Calibri"/>
              </a:rPr>
              <a:t> parameter is used to set an upper limit on emissions in a particular year. It will set a total maximum allowable cap on emissions that cannot be exceeded. This parameter can for instance be used to model carbon mitigation scenarios. Greenhouse gas emission (GHG) mitigation goals are often specified as a target in a specific year (e.g. 30% reductions by 2030) and this parameter can be used to represent this. </a:t>
            </a: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a:t>
            </a:r>
          </a:p>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a:solidFill>
                  <a:schemeClr val="dk1"/>
                </a:solidFill>
                <a:effectLst/>
                <a:latin typeface="Calibri"/>
                <a:ea typeface="Calibri"/>
                <a:cs typeface="Calibri"/>
                <a:sym typeface="Calibri"/>
              </a:rPr>
              <a:t>Annual Emission Limit</a:t>
            </a:r>
            <a:r>
              <a:rPr lang="en-GB" sz="1200" b="0" i="0" u="none" strike="noStrike" cap="none" dirty="0">
                <a:solidFill>
                  <a:schemeClr val="dk1"/>
                </a:solidFill>
                <a:effectLst/>
                <a:latin typeface="Calibri"/>
                <a:ea typeface="Calibri"/>
                <a:cs typeface="Calibri"/>
                <a:sym typeface="Calibri"/>
              </a:rPr>
              <a:t> parameter is defined for each emission and can be changed from year to year. It is specified in the applicable units of that emission.  </a:t>
            </a:r>
            <a:endParaRPr lang="en-GB" b="0" dirty="0">
              <a:effectLst/>
            </a:endParaRPr>
          </a:p>
          <a:p>
            <a:pPr rtl="0"/>
            <a:br>
              <a:rPr lang="en-GB" dirty="0"/>
            </a:br>
            <a:r>
              <a:rPr lang="en-GB" sz="1200" b="0" i="0" u="none" strike="noStrike" cap="none" dirty="0">
                <a:solidFill>
                  <a:schemeClr val="dk1"/>
                </a:solidFill>
                <a:effectLst/>
                <a:latin typeface="Calibri"/>
                <a:ea typeface="Calibri"/>
                <a:cs typeface="Calibri"/>
                <a:sym typeface="Calibri"/>
              </a:rPr>
              <a:t>The </a:t>
            </a:r>
            <a:r>
              <a:rPr lang="en-GB" sz="1200" b="0" i="1" u="none" strike="noStrike" cap="none" dirty="0">
                <a:solidFill>
                  <a:schemeClr val="dk1"/>
                </a:solidFill>
                <a:effectLst/>
                <a:latin typeface="Calibri"/>
                <a:ea typeface="Calibri"/>
                <a:cs typeface="Calibri"/>
                <a:sym typeface="Calibri"/>
              </a:rPr>
              <a:t>Emissions Penalty</a:t>
            </a:r>
            <a:r>
              <a:rPr lang="en-GB" sz="1200" b="0" i="0" u="none" strike="noStrike" cap="none" dirty="0">
                <a:solidFill>
                  <a:schemeClr val="dk1"/>
                </a:solidFill>
                <a:effectLst/>
                <a:latin typeface="Calibri"/>
                <a:ea typeface="Calibri"/>
                <a:cs typeface="Calibri"/>
                <a:sym typeface="Calibri"/>
              </a:rPr>
              <a:t> parameter is used to assign a cost to the release of an emission. It can represent an actual charge such as a tax or penalty, or an external cost that is not formally monetized. A negative value can be used to represent a credit or subsidy. </a:t>
            </a:r>
            <a:endParaRPr lang="en-GB" b="0" dirty="0">
              <a:effectLst/>
            </a:endParaRPr>
          </a:p>
          <a:p>
            <a:r>
              <a:rPr lang="en-GB" sz="1200" b="0" i="0" u="none" strike="noStrike" cap="none" dirty="0">
                <a:solidFill>
                  <a:schemeClr val="dk1"/>
                </a:solidFill>
                <a:effectLst/>
                <a:latin typeface="Calibri"/>
                <a:ea typeface="Calibri"/>
                <a:cs typeface="Calibri"/>
                <a:sym typeface="Calibri"/>
              </a:rPr>
              <a:t>      </a:t>
            </a:r>
          </a:p>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a:solidFill>
                  <a:schemeClr val="dk1"/>
                </a:solidFill>
                <a:effectLst/>
                <a:latin typeface="Calibri"/>
                <a:ea typeface="Calibri"/>
                <a:cs typeface="Calibri"/>
                <a:sym typeface="Calibri"/>
              </a:rPr>
              <a:t>Emissions Penalty</a:t>
            </a:r>
            <a:r>
              <a:rPr lang="en-GB" sz="1200" b="0" i="0" u="none" strike="noStrike" cap="none" dirty="0">
                <a:solidFill>
                  <a:schemeClr val="dk1"/>
                </a:solidFill>
                <a:effectLst/>
                <a:latin typeface="Calibri"/>
                <a:ea typeface="Calibri"/>
                <a:cs typeface="Calibri"/>
                <a:sym typeface="Calibri"/>
              </a:rPr>
              <a:t>  parameter is defined for each emission and can be changed from year to year. It is specified in currency units per unit of emission (e.g. $/Million tonnes).  </a:t>
            </a:r>
            <a:br>
              <a:rPr lang="en-GB" sz="1200" b="0" i="0" u="none" strike="noStrike" cap="none" dirty="0">
                <a:solidFill>
                  <a:schemeClr val="dk1"/>
                </a:solidFill>
                <a:effectLst/>
                <a:latin typeface="Calibri"/>
                <a:ea typeface="Calibri"/>
                <a:cs typeface="Calibri"/>
                <a:sym typeface="Calibri"/>
              </a:rPr>
            </a:b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The parameter </a:t>
            </a:r>
            <a:r>
              <a:rPr lang="en-GB" sz="1200" b="0" i="1" u="none" strike="noStrike" cap="none" dirty="0">
                <a:solidFill>
                  <a:schemeClr val="dk1"/>
                </a:solidFill>
                <a:effectLst/>
                <a:latin typeface="Calibri"/>
                <a:ea typeface="Calibri"/>
                <a:cs typeface="Calibri"/>
                <a:sym typeface="Calibri"/>
              </a:rPr>
              <a:t>Model Period Emission Limit</a:t>
            </a:r>
            <a:r>
              <a:rPr lang="en-GB" sz="1200" b="0" i="0" u="none" strike="noStrike" cap="none" dirty="0">
                <a:solidFill>
                  <a:schemeClr val="dk1"/>
                </a:solidFill>
                <a:effectLst/>
                <a:latin typeface="Calibri"/>
                <a:ea typeface="Calibri"/>
                <a:cs typeface="Calibri"/>
                <a:sym typeface="Calibri"/>
              </a:rPr>
              <a:t> is used to set a cumulative limit on emissions over the entire model horizon (i.e. all years).  </a:t>
            </a: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The parameter can for instance be used to model carbon mitigation scenarios. Since climate change impacts are ultimately determined by total cumulative GHG, reducing total emissions over time is more important than reaching an emission target for a given year. This parameter therefore lets users directly limit GHG impacts on climate, while allowing for the emission reduction pathway to be optimized. </a:t>
            </a:r>
          </a:p>
          <a:p>
            <a:pPr rtl="0"/>
            <a:endParaRPr lang="en-GB" b="0" dirty="0">
              <a:effectLst/>
            </a:endParaRPr>
          </a:p>
          <a:p>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a:solidFill>
                  <a:schemeClr val="dk1"/>
                </a:solidFill>
                <a:effectLst/>
                <a:latin typeface="Calibri"/>
                <a:ea typeface="Calibri"/>
                <a:cs typeface="Calibri"/>
                <a:sym typeface="Calibri"/>
              </a:rPr>
              <a:t>Model Period Emission Limit</a:t>
            </a:r>
            <a:r>
              <a:rPr lang="en-GB" sz="1200" b="0" i="0" u="none" strike="noStrike" cap="none" dirty="0">
                <a:solidFill>
                  <a:schemeClr val="dk1"/>
                </a:solidFill>
                <a:effectLst/>
                <a:latin typeface="Calibri"/>
                <a:ea typeface="Calibri"/>
                <a:cs typeface="Calibri"/>
                <a:sym typeface="Calibri"/>
              </a:rPr>
              <a:t> parameter is time-independent and defined for each emission. It is specified in the applicable units of that emission.</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672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now look at the concept of the reserve margin in electricity systems. Reserve margin is defined as the planned excess supply capacity that is installed in comparison to the peak load (i.e. peak demand), in units of capacity such as megawatts or gigawatts. The aim of having a reserve margin is to ensure that there is always sufficient power supply to meet demand, even when demand is unexpectedly high or supply is unexpectedly low.</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Supply may be reduced, for example, if unfavorable weather conditions lead to particularly low renewable generation, if a power plant breaks down, or if a transmission line is damaged during a severe storm. If in these circumstances there is no reserve margin to increase supply, a significant imbalance may arise between available supply and demand for power, which can damage essential equipment. In these cases, load shedding is used to maintain balance between supply and demand, whereby parts of the power-distribution system are shut down, disconnecting sources of power demand. Load shedding protects equipment, but it means that some customers temporarily lose power, which can have important economic and social consequences. Hence, planning a reserve margin is essential to ensuring customers do not experience blackouts.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837ED75-9EB7-B63A-B0DF-42C3F6E6A21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44BB4D1-BD71-5488-CDA0-5F9899BC50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E68386F-2525-C055-962F-6D5C744171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slide shows how reserve margin is defined mathematically. We can calculate the available reserve margin for a given electricity system by taking the total generation capacity in megawatts and subtracting the expected peak demand in megawatts. This then gives us the amount of extra generation capacity available compared to the expected peak demand.</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Reserve margin is often expressed as a percentage of the expected peak demand. It can be calculated, as shown on this slide,  by dividing the reserve margin in megawatts by the expected peak demand in megawatts, and then multiplying by one hundred to give us a percentage. In long-term energy system planning, we often aim to maintain the reserve margin at a certain percentage of expected peak demand, with a typical value being 15%.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A672CA5-572A-662E-37BF-48B4B83A85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179679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F1A7908-F0EF-C078-B272-1634743013F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241F5BB-F3FD-D6D2-D17E-DDED467F08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75B8A22-FDDA-9B53-1D8E-8C0879D4B20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equation in the previous slide, we used the system’s total generation capacity to calculate the reserve margin. This assumed all megawatts of generation capacity contributed equally to the reserve margin. However, in practice, megawatts from different technologies do not contribute equally to the reserve margin. This is because different technologies have different performance characteristics and levels of control.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talking about reserve margin, it is useful to group technologies into two categories: dispatchable generation and non-dispatchable generation. Dispatchable technologies are those whose production rate can be controlled to adapt to demand and the needs of the electricity grid. Production can be switched on and off as well as ramped up and down. Examples of dispatchable technologies include gas and coal power plants as well as storage technologies such as batteries. These technologies can typically contribute up to 100% of their capacity to the reserve margin. This means that a 1 GW coal plant can contribute 1 GW to the reserve margin.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contrast, non-dispatchable technologies are those whose outputs cannot be controlled, because they depend on uncontrollable factors such as the weather. For example, the amount of electricity produced by a wind turbine at a given time is dependent on the windspeed conditions at that time, and the turbine cannot be controlled to produce more electricity if windspeed is low. Because non-dispatchable technologies cannot always be relied on to provide supply at any moment they may be needed, they contribute much less than 100% of their capacity to the reserve margin. This means that a 1 GW wind farm contributes far less than 1 GW to the reserve margin.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A738731-D090-E606-0EC5-72CEC482F44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969999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3D54318-92DC-C5A2-FF4E-7EFE0565670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3CB06B-FD88-37B4-8483-E56E4B157F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E08019A-F24E-66B5-EE7E-2CC2BBC6AC9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extent to which a technology can contribute to the reserve margin is measured using the concept of capacity credits. The capacity credit of a technology is the percentage of its total capacity that can contribute to the reserve margin. As explained in the previous slide, the capacity credit of dispatchable technologies like a coal power plant can be up to 100%, whereas for non-dispatchable technologies like wind power, this value could be between 0 and 20%. Capacity credits depending on the resource availability and characteristics of the country.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figure and the table in the slide shows the capacity credit of different technologies in an example system. Note that values will differ by system as well as by method used to calculate capacity credits. Nevertheless, there is still a clear divide as expected, where dispatchable technologies have much higher values than non-dispatchable technologies.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Note that methods to calculate capacity credits are not covered here as they are outside the scope of this course.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1CD0A9B-70FA-525C-4897-1AC20D5747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31454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Climate change is most often thought of as the rise in global temperatures since the 20th century, shown on this figure. This global warming has multiple impacts that are also elements of climate change, including sea level rise, ice mass loss, ocean acidification, changes in animal and plant life, and extreme weather conditions. Whilst there has historically been natural climate variability, the changes since the 20th century cannot be explained by this alone and are attributed directly or indirectly to human activities which have altered the composition of the atmosphere, in addition to the natural climate variability. These human activities are known as anthropogenic causes of climate change, which we will discuss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10380A-865F-C750-14B1-064B51785D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4B3051F-B96A-9035-D451-8500FD2851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61A7F2-9B89-1DBD-694F-80BD4EB465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Let’s now update our reserve margin equation from slide 10.3.2 to include capacity credits.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In the original equation, we used total generation capacity, which is found by summing the nameplate capacities of all technologies. To include capacity credits, we multiply each technology’s nameplate capacity by its capacity credit before the summation. This capacity-credit-adjusted capacity is called the effective capacity.</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The next slide illustrates this with a practical example.</a:t>
            </a:r>
          </a:p>
        </p:txBody>
      </p:sp>
      <p:sp>
        <p:nvSpPr>
          <p:cNvPr id="165" name="Google Shape;165;p13:notes">
            <a:extLst>
              <a:ext uri="{FF2B5EF4-FFF2-40B4-BE49-F238E27FC236}">
                <a16:creationId xmlns:a16="http://schemas.microsoft.com/office/drawing/2014/main" id="{F00AEEE9-C8F1-1D39-8306-F8F11538B2C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422701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343CAA-CC41-BE1D-CF18-68F942C04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1A66D12-9B2D-2CE6-CAC1-4E51C05E22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E3513D-58B3-F7B3-410D-9D2F233434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example, we consider a basic system comprising</a:t>
            </a:r>
          </a:p>
          <a:p>
            <a:r>
              <a:rPr lang="en-US" dirty="0"/>
              <a:t>•	a diesel power plant,</a:t>
            </a:r>
          </a:p>
          <a:p>
            <a:r>
              <a:rPr lang="en-US" dirty="0"/>
              <a:t>•	a solar power plant, </a:t>
            </a:r>
          </a:p>
          <a:p>
            <a:r>
              <a:rPr lang="en-US" dirty="0"/>
              <a:t>•	and a battery system.</a:t>
            </a:r>
          </a:p>
          <a:p>
            <a:endParaRPr lang="en-US" dirty="0"/>
          </a:p>
          <a:p>
            <a:r>
              <a:rPr lang="en-US" dirty="0"/>
              <a:t>The table shows each technology’s installed capacity as well as its capacity credit.</a:t>
            </a:r>
          </a:p>
          <a:p>
            <a:endParaRPr lang="en-US" dirty="0"/>
          </a:p>
          <a:p>
            <a:r>
              <a:rPr lang="en-US" dirty="0"/>
              <a:t>The system has a peak demand of 1 GW.</a:t>
            </a:r>
          </a:p>
          <a:p>
            <a:endParaRPr lang="en-US" dirty="0"/>
          </a:p>
          <a:p>
            <a:r>
              <a:rPr lang="en-US" dirty="0"/>
              <a:t>To calculate the reserve margin, we first calculate the total effective capacity. We do so by multiplying each technology’s installed capacity by its capacity credit to find each technology’s effective capacity, and then summing the technologies’ effective capacities to find the total. This gives a total effective capacity of 1.146 GW.</a:t>
            </a:r>
          </a:p>
          <a:p>
            <a:endParaRPr lang="en-US" dirty="0"/>
          </a:p>
          <a:p>
            <a:r>
              <a:rPr lang="en-US" dirty="0"/>
              <a:t>Then, we plug this into the reserve margin equation, which gives us a reserve margin 14.6%, which is a healthy reserve margin.</a:t>
            </a:r>
          </a:p>
          <a:p>
            <a:endParaRPr lang="en-US" dirty="0"/>
          </a:p>
          <a:p>
            <a:endParaRPr lang="en-US" dirty="0"/>
          </a:p>
        </p:txBody>
      </p:sp>
      <p:sp>
        <p:nvSpPr>
          <p:cNvPr id="165" name="Google Shape;165;p13:notes">
            <a:extLst>
              <a:ext uri="{FF2B5EF4-FFF2-40B4-BE49-F238E27FC236}">
                <a16:creationId xmlns:a16="http://schemas.microsoft.com/office/drawing/2014/main" id="{3B4F6750-9D7A-F846-44D3-06BA98848D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890216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B340949-E3B2-202E-C2F5-C9CFCDC734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E74BAE0-7CC7-0B3C-DCCE-D6F5530377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D76E560-2EA4-6F90-0CF8-507281964F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Most of the standard constraints in </a:t>
            </a:r>
            <a:r>
              <a:rPr lang="en-US" dirty="0" err="1"/>
              <a:t>OSeMOSYS</a:t>
            </a:r>
            <a:r>
              <a:rPr lang="en-US" dirty="0"/>
              <a:t> are inequalities. These include:</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Activity upper and lower limits</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Minimum and maximum capacities</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Minimum and maximum new capacities</a:t>
            </a:r>
          </a:p>
          <a:p>
            <a:endParaRPr lang="en-US" dirty="0"/>
          </a:p>
          <a:p>
            <a:r>
              <a:rPr lang="en-GB" sz="1200" dirty="0">
                <a:latin typeface="Open Sans" panose="020B0606030504020204" pitchFamily="34" charset="0"/>
                <a:ea typeface="Open Sans" panose="020B0606030504020204" pitchFamily="34" charset="0"/>
                <a:cs typeface="Open Sans" panose="020B0606030504020204" pitchFamily="34" charset="0"/>
              </a:rPr>
              <a:t>These are very useful in constraining individual technologies. For example, using </a:t>
            </a:r>
            <a:r>
              <a:rPr lang="en-GB" sz="1200" dirty="0" err="1">
                <a:latin typeface="Open Sans" panose="020B0606030504020204" pitchFamily="34" charset="0"/>
                <a:ea typeface="Open Sans" panose="020B0606030504020204" pitchFamily="34" charset="0"/>
                <a:cs typeface="Open Sans" panose="020B0606030504020204" pitchFamily="34" charset="0"/>
              </a:rPr>
              <a:t>TotalAnnualMaxCapacity</a:t>
            </a:r>
            <a:r>
              <a:rPr lang="en-GB" sz="1200" dirty="0">
                <a:latin typeface="Open Sans" panose="020B0606030504020204" pitchFamily="34" charset="0"/>
                <a:ea typeface="Open Sans" panose="020B0606030504020204" pitchFamily="34" charset="0"/>
                <a:cs typeface="Open Sans" panose="020B0606030504020204" pitchFamily="34" charset="0"/>
              </a:rPr>
              <a:t>, we can constrain PWRSOL001 capacity (GW) in each year.</a:t>
            </a:r>
            <a:br>
              <a:rPr lang="en-GB" sz="1200" dirty="0">
                <a:latin typeface="Open Sans" panose="020B0606030504020204" pitchFamily="34" charset="0"/>
                <a:ea typeface="Open Sans" panose="020B0606030504020204" pitchFamily="34" charset="0"/>
                <a:cs typeface="Open Sans" panose="020B0606030504020204" pitchFamily="34" charset="0"/>
              </a:rPr>
            </a:br>
            <a:br>
              <a:rPr lang="en-GB" sz="1200" dirty="0">
                <a:latin typeface="Open Sans" panose="020B0606030504020204" pitchFamily="34" charset="0"/>
                <a:ea typeface="Open Sans" panose="020B0606030504020204" pitchFamily="34" charset="0"/>
                <a:cs typeface="Open Sans" panose="020B0606030504020204" pitchFamily="34" charset="0"/>
              </a:rPr>
            </a:br>
            <a:r>
              <a:rPr lang="en-GB" sz="1200" dirty="0">
                <a:latin typeface="Open Sans" panose="020B0606030504020204" pitchFamily="34" charset="0"/>
                <a:ea typeface="Open Sans" panose="020B0606030504020204" pitchFamily="34" charset="0"/>
                <a:cs typeface="Open Sans" panose="020B0606030504020204" pitchFamily="34" charset="0"/>
              </a:rPr>
              <a:t>Note that all constraints can be expressed as inequalities that the model results must abide 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Let’s</a:t>
            </a:r>
            <a:r>
              <a:rPr lang="es-CO" sz="1200" dirty="0">
                <a:latin typeface="Open Sans" panose="020B0606030504020204" pitchFamily="34" charset="0"/>
                <a:ea typeface="Open Sans" panose="020B0606030504020204" pitchFamily="34" charset="0"/>
                <a:cs typeface="Open Sans" panose="020B0606030504020204" pitchFamily="34" charset="0"/>
              </a:rPr>
              <a:t> look at </a:t>
            </a:r>
            <a:r>
              <a:rPr lang="es-CO" sz="1200" dirty="0" err="1">
                <a:latin typeface="Open Sans" panose="020B0606030504020204" pitchFamily="34" charset="0"/>
                <a:ea typeface="Open Sans" panose="020B0606030504020204" pitchFamily="34" charset="0"/>
                <a:cs typeface="Open Sans" panose="020B0606030504020204" pitchFamily="34" charset="0"/>
              </a:rPr>
              <a:t>some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examples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with</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activity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limits</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Total Technology Annual Activity Upper Limit is an inequality that says that the Annual Activity of a specified technology in a specified year must be smaller than the value set by the user.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Total Technology Annual Activity Lower Limit is an inequality that says that the Annual Activity of a specified technology in a specified year must be </a:t>
            </a:r>
            <a:r>
              <a:rPr lang="en-GB" sz="1200" i="1" dirty="0">
                <a:latin typeface="Open Sans" panose="020B0606030504020204" pitchFamily="34" charset="0"/>
                <a:ea typeface="Open Sans" panose="020B0606030504020204" pitchFamily="34" charset="0"/>
                <a:cs typeface="Open Sans" panose="020B0606030504020204" pitchFamily="34" charset="0"/>
              </a:rPr>
              <a:t>larger</a:t>
            </a:r>
            <a:r>
              <a:rPr lang="en-GB" sz="1200" dirty="0">
                <a:latin typeface="Open Sans" panose="020B0606030504020204" pitchFamily="34" charset="0"/>
                <a:ea typeface="Open Sans" panose="020B0606030504020204" pitchFamily="34" charset="0"/>
                <a:cs typeface="Open Sans" panose="020B0606030504020204" pitchFamily="34" charset="0"/>
              </a:rPr>
              <a:t> than the value set by the user.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Total Technology Model Period Activity Lower Limit is an inequality that says that </a:t>
            </a:r>
            <a:r>
              <a:rPr lang="en-GB" sz="1200" i="1" dirty="0">
                <a:latin typeface="Open Sans" panose="020B0606030504020204" pitchFamily="34" charset="0"/>
                <a:ea typeface="Open Sans" panose="020B0606030504020204" pitchFamily="34" charset="0"/>
                <a:cs typeface="Open Sans" panose="020B0606030504020204" pitchFamily="34" charset="0"/>
              </a:rPr>
              <a:t>the sum across all model years </a:t>
            </a:r>
            <a:r>
              <a:rPr lang="en-GB" sz="1200" dirty="0">
                <a:latin typeface="Open Sans" panose="020B0606030504020204" pitchFamily="34" charset="0"/>
                <a:ea typeface="Open Sans" panose="020B0606030504020204" pitchFamily="34" charset="0"/>
                <a:cs typeface="Open Sans" panose="020B0606030504020204" pitchFamily="34" charset="0"/>
              </a:rPr>
              <a:t>of the Annual Activity of a specified technology must be smaller than the value set by the user.</a:t>
            </a:r>
            <a:endParaRPr lang="en-US" dirty="0"/>
          </a:p>
          <a:p>
            <a:endParaRPr lang="en-US" dirty="0"/>
          </a:p>
          <a:p>
            <a:r>
              <a:rPr lang="en-US" dirty="0"/>
              <a:t>In these standard constraints, the constraint already exists in the model for all technologies and years, and the user only needs to choose its value, i.e. the value of the limit.</a:t>
            </a:r>
          </a:p>
        </p:txBody>
      </p:sp>
      <p:sp>
        <p:nvSpPr>
          <p:cNvPr id="165" name="Google Shape;165;p13:notes">
            <a:extLst>
              <a:ext uri="{FF2B5EF4-FFF2-40B4-BE49-F238E27FC236}">
                <a16:creationId xmlns:a16="http://schemas.microsoft.com/office/drawing/2014/main" id="{4CD7FAF7-A93A-A025-B15A-F09E179C69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711137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8F5E580-0242-06F6-6C58-D4C5013518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378189D-6217-953A-0372-6F781A024D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09157F6-57BD-1867-4EFE-4F72BD9A25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Despite the standard </a:t>
            </a:r>
            <a:r>
              <a:rPr lang="en-GB" sz="2400" dirty="0" err="1">
                <a:latin typeface="Open Sans" panose="020B0606030504020204" pitchFamily="34" charset="0"/>
                <a:ea typeface="Open Sans" panose="020B0606030504020204" pitchFamily="34" charset="0"/>
                <a:cs typeface="Open Sans" panose="020B0606030504020204" pitchFamily="34" charset="0"/>
              </a:rPr>
              <a:t>contraints</a:t>
            </a:r>
            <a:r>
              <a:rPr lang="en-GB" sz="2400" dirty="0">
                <a:latin typeface="Open Sans" panose="020B0606030504020204" pitchFamily="34" charset="0"/>
                <a:ea typeface="Open Sans" panose="020B0606030504020204" pitchFamily="34" charset="0"/>
                <a:cs typeface="Open Sans" panose="020B0606030504020204" pitchFamily="34" charset="0"/>
              </a:rPr>
              <a:t>’ usefulness, they have several limitations.</a:t>
            </a:r>
          </a:p>
          <a:p>
            <a:pPr marL="800100" lvl="1"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Constraints can only be applied to individual technologies. In other words, constraints cannot be applied to groups of technologies, for instance limiting aggregate capacity of solar technologies to 10 GW</a:t>
            </a:r>
          </a:p>
          <a:p>
            <a:pPr marL="800100" lvl="1"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The constraints need to be absolute values such as gigawatts and petajoules. In other words, constraints cannot be relative/percentage values, such as limiting the activity of PWRCOA001 to 10% of total electricity production</a:t>
            </a:r>
            <a:endParaRPr lang="es-CO"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a:p>
            <a:r>
              <a:rPr lang="es-CO" sz="2400" dirty="0" err="1">
                <a:latin typeface="Open Sans" panose="020B0606030504020204" pitchFamily="34" charset="0"/>
                <a:ea typeface="Open Sans" panose="020B0606030504020204" pitchFamily="34" charset="0"/>
                <a:cs typeface="Open Sans" panose="020B0606030504020204" pitchFamily="34" charset="0"/>
              </a:rPr>
              <a:t>User-defined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constraints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overcome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both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of</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these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limitations</a:t>
            </a:r>
            <a:r>
              <a:rPr lang="es-CO" sz="2400" dirty="0">
                <a:latin typeface="Open Sans" panose="020B0606030504020204" pitchFamily="34" charset="0"/>
                <a:ea typeface="Open Sans" panose="020B0606030504020204" pitchFamily="34" charset="0"/>
                <a:cs typeface="Open Sans" panose="020B0606030504020204" pitchFamily="34" charset="0"/>
              </a:rPr>
              <a:t>.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s-CO"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65" name="Google Shape;165;p13:notes">
            <a:extLst>
              <a:ext uri="{FF2B5EF4-FFF2-40B4-BE49-F238E27FC236}">
                <a16:creationId xmlns:a16="http://schemas.microsoft.com/office/drawing/2014/main" id="{70C10FEE-C016-E139-8CAA-AF6B209431A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312337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E9601AC-5CC8-9D4C-CBF3-A2DA519BBFD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0F38E27-9F0F-7391-E1D8-5C552BCF06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 simple terms </a:t>
                </a:r>
                <a:r>
                  <a:rPr lang="es-CO" sz="1200" dirty="0" err="1">
                    <a:latin typeface="Open Sans" panose="020B0606030504020204" pitchFamily="34" charset="0"/>
                    <a:ea typeface="Open Sans" panose="020B0606030504020204" pitchFamily="34" charset="0"/>
                    <a:cs typeface="Open Sans" panose="020B0606030504020204" pitchFamily="34" charset="0"/>
                  </a:rPr>
                  <a:t>UDCs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have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following</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generation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equation</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sum </a:t>
                </a:r>
                <a:r>
                  <a:rPr lang="es-CO" sz="1200" dirty="0" err="1">
                    <a:latin typeface="Open Sans" panose="020B0606030504020204" pitchFamily="34" charset="0"/>
                    <a:ea typeface="Open Sans" panose="020B0606030504020204" pitchFamily="34" charset="0"/>
                    <a:cs typeface="Open Sans" panose="020B0606030504020204" pitchFamily="34" charset="0"/>
                  </a:rPr>
                  <a:t>for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all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technologies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of</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chosen</a:t>
                </a:r>
                <a:r>
                  <a:rPr lang="es-CO" sz="1200" dirty="0">
                    <a:latin typeface="Open Sans" panose="020B0606030504020204" pitchFamily="34" charset="0"/>
                    <a:ea typeface="Open Sans" panose="020B0606030504020204" pitchFamily="34" charset="0"/>
                    <a:cs typeface="Open Sans" panose="020B0606030504020204" pitchFamily="34" charset="0"/>
                  </a:rPr>
                  <a:t> variable </a:t>
                </a:r>
                <a:r>
                  <a:rPr lang="es-CO" sz="1200" dirty="0" err="1">
                    <a:latin typeface="Open Sans" panose="020B0606030504020204" pitchFamily="34" charset="0"/>
                    <a:ea typeface="Open Sans" panose="020B0606030504020204" pitchFamily="34" charset="0"/>
                    <a:cs typeface="Open Sans" panose="020B0606030504020204" pitchFamily="34" charset="0"/>
                  </a:rPr>
                  <a:t>multiplied</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mutiplier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must</a:t>
                </a:r>
                <a:r>
                  <a:rPr lang="es-CO" sz="1200" dirty="0">
                    <a:latin typeface="Open Sans" panose="020B0606030504020204" pitchFamily="34" charset="0"/>
                    <a:ea typeface="Open Sans" panose="020B0606030504020204" pitchFamily="34" charset="0"/>
                    <a:cs typeface="Open Sans" panose="020B0606030504020204" pitchFamily="34" charset="0"/>
                  </a:rPr>
                  <a:t> be </a:t>
                </a:r>
                <a:r>
                  <a:rPr lang="es-CO" sz="1200" dirty="0" err="1">
                    <a:latin typeface="Open Sans" panose="020B0606030504020204" pitchFamily="34" charset="0"/>
                    <a:ea typeface="Open Sans" panose="020B0606030504020204" pitchFamily="34" charset="0"/>
                    <a:cs typeface="Open Sans" panose="020B0606030504020204" pitchFamily="34" charset="0"/>
                  </a:rPr>
                  <a:t>less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than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simply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UDC </a:t>
                </a:r>
                <a:r>
                  <a:rPr lang="es-CO" sz="1200" dirty="0" err="1">
                    <a:latin typeface="Open Sans" panose="020B0606030504020204" pitchFamily="34" charset="0"/>
                    <a:ea typeface="Open Sans" panose="020B0606030504020204" pitchFamily="34" charset="0"/>
                    <a:cs typeface="Open Sans" panose="020B0606030504020204" pitchFamily="34" charset="0"/>
                  </a:rPr>
                  <a:t>constant</a:t>
                </a:r>
                <a:r>
                  <a:rPr lang="es-CO" sz="1200" dirty="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The summation symbol (</a:t>
                </a:r>
                <a14:m>
                  <m:oMath xmlns:m="http://schemas.openxmlformats.org/officeDocument/2006/math">
                    <m:nary>
                      <m:naryPr>
                        <m:chr m:val="∑"/>
                        <m:subHide m:val="on"/>
                        <m:supHide m:val="on"/>
                        <m:ctrlPr>
                          <a:rPr lang="en-GB" sz="1200" i="1" smtClean="0">
                            <a:latin typeface="Cambria Math" panose="02040503050406030204" pitchFamily="18" charset="0"/>
                            <a:ea typeface="Open Sans" panose="020B0606030504020204" pitchFamily="34" charset="0"/>
                            <a:cs typeface="Open Sans" panose="020B0606030504020204" pitchFamily="34" charset="0"/>
                          </a:rPr>
                        </m:ctrlPr>
                      </m:naryPr>
                      <m:sub/>
                      <m:sup/>
                      <m:e>
                        <m:r>
                          <a:rPr lang="en-GB" sz="1200" b="0" i="1" smtClean="0">
                            <a:latin typeface="Cambria Math" panose="02040503050406030204" pitchFamily="18" charset="0"/>
                            <a:ea typeface="Open Sans" panose="020B0606030504020204" pitchFamily="34" charset="0"/>
                            <a:cs typeface="Open Sans" panose="020B0606030504020204" pitchFamily="34" charset="0"/>
                          </a:rPr>
                          <m:t>)</m:t>
                        </m:r>
                      </m:e>
                    </m:nary>
                  </m:oMath>
                </a14:m>
                <a:r>
                  <a:rPr lang="en-GB" sz="1200" dirty="0">
                    <a:latin typeface="Open Sans" panose="020B0606030504020204" pitchFamily="34" charset="0"/>
                    <a:ea typeface="Open Sans" panose="020B0606030504020204" pitchFamily="34" charset="0"/>
                    <a:cs typeface="Open Sans" panose="020B0606030504020204" pitchFamily="34" charset="0"/>
                  </a:rPr>
                  <a:t> indicates that the expression in the parentheses (i.e. the multiplication of the two terms) is carried out for each technology (</a:t>
                </a:r>
                <a14:m>
                  <m:oMath xmlns:m="http://schemas.openxmlformats.org/officeDocument/2006/math">
                    <m:r>
                      <m:rPr>
                        <m:sty m:val="p"/>
                        <m:brk m:alnAt="23"/>
                      </m:rPr>
                      <a:rPr lang="en-GB" sz="1200" dirty="0">
                        <a:latin typeface="Cambria Math" panose="02040503050406030204" pitchFamily="18" charset="0"/>
                        <a:ea typeface="Cambria Math" panose="02040503050406030204" pitchFamily="18" charset="0"/>
                      </a:rPr>
                      <m:t>t</m:t>
                    </m:r>
                  </m:oMath>
                </a14:m>
                <a:r>
                  <a:rPr lang="en-GB" sz="1200" dirty="0">
                    <a:latin typeface="Open Sans" panose="020B0606030504020204" pitchFamily="34" charset="0"/>
                    <a:ea typeface="Open Sans" panose="020B0606030504020204" pitchFamily="34" charset="0"/>
                    <a:cs typeface="Open Sans" panose="020B0606030504020204" pitchFamily="34" charset="0"/>
                  </a:rPr>
                  <a:t>) in the model, and then the resulting values are summed.</a:t>
                </a:r>
              </a:p>
              <a:p>
                <a:endParaRPr lang="en-US" dirty="0"/>
              </a:p>
            </p:txBody>
          </p:sp>
        </mc:Choice>
        <mc:Fallback xmlns="">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 simple terms </a:t>
                </a:r>
                <a:r>
                  <a:rPr lang="es-CO" sz="1200" dirty="0" err="1">
                    <a:latin typeface="Open Sans" panose="020B0606030504020204" pitchFamily="34" charset="0"/>
                    <a:ea typeface="Open Sans" panose="020B0606030504020204" pitchFamily="34" charset="0"/>
                    <a:cs typeface="Open Sans" panose="020B0606030504020204" pitchFamily="34" charset="0"/>
                  </a:rPr>
                  <a:t>UDCs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have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following</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generation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equation</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sum </a:t>
                </a:r>
                <a:r>
                  <a:rPr lang="es-CO" sz="1200" dirty="0" err="1">
                    <a:latin typeface="Open Sans" panose="020B0606030504020204" pitchFamily="34" charset="0"/>
                    <a:ea typeface="Open Sans" panose="020B0606030504020204" pitchFamily="34" charset="0"/>
                    <a:cs typeface="Open Sans" panose="020B0606030504020204" pitchFamily="34" charset="0"/>
                  </a:rPr>
                  <a:t>for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all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technologies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of</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chosen</a:t>
                </a:r>
                <a:r>
                  <a:rPr lang="es-CO" sz="1200" dirty="0">
                    <a:latin typeface="Open Sans" panose="020B0606030504020204" pitchFamily="34" charset="0"/>
                    <a:ea typeface="Open Sans" panose="020B0606030504020204" pitchFamily="34" charset="0"/>
                    <a:cs typeface="Open Sans" panose="020B0606030504020204" pitchFamily="34" charset="0"/>
                  </a:rPr>
                  <a:t> variable </a:t>
                </a:r>
                <a:r>
                  <a:rPr lang="es-CO" sz="1200" dirty="0" err="1">
                    <a:latin typeface="Open Sans" panose="020B0606030504020204" pitchFamily="34" charset="0"/>
                    <a:ea typeface="Open Sans" panose="020B0606030504020204" pitchFamily="34" charset="0"/>
                    <a:cs typeface="Open Sans" panose="020B0606030504020204" pitchFamily="34" charset="0"/>
                  </a:rPr>
                  <a:t>multiplied</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mutiplier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must</a:t>
                </a:r>
                <a:r>
                  <a:rPr lang="es-CO" sz="1200" dirty="0">
                    <a:latin typeface="Open Sans" panose="020B0606030504020204" pitchFamily="34" charset="0"/>
                    <a:ea typeface="Open Sans" panose="020B0606030504020204" pitchFamily="34" charset="0"/>
                    <a:cs typeface="Open Sans" panose="020B0606030504020204" pitchFamily="34" charset="0"/>
                  </a:rPr>
                  <a:t> be </a:t>
                </a:r>
                <a:r>
                  <a:rPr lang="es-CO" sz="1200" dirty="0" err="1">
                    <a:latin typeface="Open Sans" panose="020B0606030504020204" pitchFamily="34" charset="0"/>
                    <a:ea typeface="Open Sans" panose="020B0606030504020204" pitchFamily="34" charset="0"/>
                    <a:cs typeface="Open Sans" panose="020B0606030504020204" pitchFamily="34" charset="0"/>
                  </a:rPr>
                  <a:t>less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than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simply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UDC </a:t>
                </a:r>
                <a:r>
                  <a:rPr lang="es-CO" sz="1200" dirty="0" err="1">
                    <a:latin typeface="Open Sans" panose="020B0606030504020204" pitchFamily="34" charset="0"/>
                    <a:ea typeface="Open Sans" panose="020B0606030504020204" pitchFamily="34" charset="0"/>
                    <a:cs typeface="Open Sans" panose="020B0606030504020204" pitchFamily="34" charset="0"/>
                  </a:rPr>
                  <a:t>constant</a:t>
                </a:r>
                <a:r>
                  <a:rPr lang="es-CO" sz="1200" dirty="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The summation symbol (</a:t>
                </a:r>
                <a:r>
                  <a:rPr lang="en-GB" sz="1200" i="0">
                    <a:latin typeface="Cambria Math" panose="02040503050406030204" pitchFamily="18" charset="0"/>
                    <a:ea typeface="Open Sans" panose="020B0606030504020204" pitchFamily="34" charset="0"/>
                    <a:cs typeface="Open Sans" panose="020B0606030504020204" pitchFamily="34" charset="0"/>
                  </a:rPr>
                  <a:t>∑</a:t>
                </a:r>
                <a:r>
                  <a:rPr lang="en-GB" sz="1200" b="0" i="0">
                    <a:latin typeface="Cambria Math" panose="02040503050406030204" pitchFamily="18" charset="0"/>
                    <a:ea typeface="Open Sans" panose="020B0606030504020204" pitchFamily="34" charset="0"/>
                    <a:cs typeface="Open Sans" panose="020B0606030504020204" pitchFamily="34" charset="0"/>
                  </a:rPr>
                  <a:t>▒)</a:t>
                </a:r>
                <a:r>
                  <a:rPr lang="en-GB" sz="1200" dirty="0">
                    <a:latin typeface="Open Sans" panose="020B0606030504020204" pitchFamily="34" charset="0"/>
                    <a:ea typeface="Open Sans" panose="020B0606030504020204" pitchFamily="34" charset="0"/>
                    <a:cs typeface="Open Sans" panose="020B0606030504020204" pitchFamily="34" charset="0"/>
                  </a:rPr>
                  <a:t> indicates that the expression in the parentheses (i.e. the multiplication of the two terms) is carried out for each technology (</a:t>
                </a:r>
                <a:r>
                  <a:rPr lang="en-GB" sz="1200" i="0" dirty="0">
                    <a:latin typeface="Cambria Math" panose="02040503050406030204" pitchFamily="18" charset="0"/>
                    <a:ea typeface="Cambria Math" panose="02040503050406030204" pitchFamily="18" charset="0"/>
                  </a:rPr>
                  <a:t>t</a:t>
                </a:r>
                <a:r>
                  <a:rPr lang="en-GB" sz="1200" dirty="0">
                    <a:latin typeface="Open Sans" panose="020B0606030504020204" pitchFamily="34" charset="0"/>
                    <a:ea typeface="Open Sans" panose="020B0606030504020204" pitchFamily="34" charset="0"/>
                    <a:cs typeface="Open Sans" panose="020B0606030504020204" pitchFamily="34" charset="0"/>
                  </a:rPr>
                  <a:t>) in the model, and then the resulting values are summed.</a:t>
                </a:r>
              </a:p>
              <a:p>
                <a:endParaRPr lang="en-US" dirty="0"/>
              </a:p>
            </p:txBody>
          </p:sp>
        </mc:Fallback>
      </mc:AlternateContent>
      <p:sp>
        <p:nvSpPr>
          <p:cNvPr id="165" name="Google Shape;165;p13:notes">
            <a:extLst>
              <a:ext uri="{FF2B5EF4-FFF2-40B4-BE49-F238E27FC236}">
                <a16:creationId xmlns:a16="http://schemas.microsoft.com/office/drawing/2014/main" id="{E3536B27-29AA-432A-B147-504FC51CC35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654947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B7B62D9-32C7-854C-48E1-6DB96781632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4F5A2F-4F75-ED1B-DC87-AB568C49D0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user can create as few or as many UDCs as they like. For each UDC created, the user must define the different elements of the UDC.</a:t>
                </a:r>
              </a:p>
              <a:p>
                <a:endParaRPr lang="en-US" dirty="0"/>
              </a:p>
              <a:p>
                <a:r>
                  <a:rPr lang="en-US" dirty="0"/>
                  <a:t>The user decides:</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which variable the constraint applies to, i.e. either new capacity, total capacity, or activity;</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 in the model;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14:m>
                  <m:oMath xmlns:m="http://schemas.openxmlformats.org/officeDocument/2006/math">
                    <m:r>
                      <a:rPr lang="es-CO" sz="1200" b="0" i="0" dirty="0" smtClean="0">
                        <a:latin typeface="Cambria Math" panose="02040503050406030204" pitchFamily="18" charset="0"/>
                        <a:ea typeface="Cambria Math" panose="02040503050406030204" pitchFamily="18" charset="0"/>
                        <a:cs typeface="Cambria Math" panose="02040503050406030204" pitchFamily="18" charset="0"/>
                      </a:rPr>
                      <m:t>≤</m:t>
                    </m:r>
                  </m:oMath>
                </a14:m>
                <a:r>
                  <a:rPr lang="en-GB" sz="1200" dirty="0">
                    <a:latin typeface="Open Sans" panose="020B0606030504020204" pitchFamily="34" charset="0"/>
                    <a:ea typeface="Open Sans" panose="020B0606030504020204" pitchFamily="34" charset="0"/>
                    <a:cs typeface="Open Sans" panose="020B0606030504020204" pitchFamily="34" charset="0"/>
                  </a:rPr>
                  <a:t>) or an equality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and finally, the value of the UDC constant.</a:t>
                </a:r>
                <a:endParaRPr lang="en-US" dirty="0"/>
              </a:p>
              <a:p>
                <a:endParaRPr lang="en-US" dirty="0"/>
              </a:p>
              <a:p>
                <a:r>
                  <a:rPr lang="en-US" dirty="0"/>
                  <a:t>Multipliers and UDC constants are time-dependent, i.e. they are defined for each year of the model period.</a:t>
                </a:r>
              </a:p>
              <a:p>
                <a:endParaRPr lang="en-US" dirty="0"/>
              </a:p>
              <a:p>
                <a:r>
                  <a:rPr lang="en-US" dirty="0"/>
                  <a:t>The model results must abide by the resulting equation.</a:t>
                </a:r>
              </a:p>
              <a:p>
                <a:endParaRPr lang="en-US" dirty="0"/>
              </a:p>
            </p:txBody>
          </p:sp>
        </mc:Choice>
        <mc:Fallback xmlns="">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user can create as few or as many UDCs as they like. For each UDC created, the user must define the different elements of the UDC.</a:t>
                </a:r>
              </a:p>
              <a:p>
                <a:endParaRPr lang="en-US" dirty="0"/>
              </a:p>
              <a:p>
                <a:r>
                  <a:rPr lang="en-US" dirty="0"/>
                  <a:t>The user decides:</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which variable the constraint applies to, i.e. either new capacity, total capacity, or activity;</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 in the model;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r>
                  <a:rPr lang="es-CO" sz="1200" b="0" i="0" dirty="0">
                    <a:latin typeface="Cambria Math" panose="02040503050406030204" pitchFamily="18" charset="0"/>
                    <a:ea typeface="Cambria Math" panose="02040503050406030204" pitchFamily="18" charset="0"/>
                    <a:cs typeface="Cambria Math" panose="02040503050406030204" pitchFamily="18" charset="0"/>
                  </a:rPr>
                  <a:t>≤</a:t>
                </a:r>
                <a:r>
                  <a:rPr lang="en-GB" sz="1200" dirty="0">
                    <a:latin typeface="Open Sans" panose="020B0606030504020204" pitchFamily="34" charset="0"/>
                    <a:ea typeface="Open Sans" panose="020B0606030504020204" pitchFamily="34" charset="0"/>
                    <a:cs typeface="Open Sans" panose="020B0606030504020204" pitchFamily="34" charset="0"/>
                  </a:rPr>
                  <a:t>) or an equality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and finally, the value of the UDC constant.</a:t>
                </a:r>
                <a:endParaRPr lang="en-US" dirty="0"/>
              </a:p>
              <a:p>
                <a:endParaRPr lang="en-US" dirty="0"/>
              </a:p>
              <a:p>
                <a:r>
                  <a:rPr lang="en-US" dirty="0"/>
                  <a:t>Multipliers and UDC constants are time-dependent, i.e. they are defined for each year of the model period.</a:t>
                </a:r>
              </a:p>
              <a:p>
                <a:endParaRPr lang="en-US" dirty="0"/>
              </a:p>
              <a:p>
                <a:r>
                  <a:rPr lang="en-US" dirty="0"/>
                  <a:t>The model results must abide by the resulting equation.</a:t>
                </a:r>
              </a:p>
              <a:p>
                <a:endParaRPr lang="en-US" dirty="0"/>
              </a:p>
              <a:p>
                <a:r>
                  <a:rPr lang="en-US" dirty="0"/>
                  <a:t>Let’s now look at some examples to better understand how the equation works in practice.</a:t>
                </a:r>
              </a:p>
            </p:txBody>
          </p:sp>
        </mc:Fallback>
      </mc:AlternateContent>
      <p:sp>
        <p:nvSpPr>
          <p:cNvPr id="165" name="Google Shape;165;p13:notes">
            <a:extLst>
              <a:ext uri="{FF2B5EF4-FFF2-40B4-BE49-F238E27FC236}">
                <a16:creationId xmlns:a16="http://schemas.microsoft.com/office/drawing/2014/main" id="{F7008B32-7773-497D-7DB9-458EE30A6D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2172798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A8BE922-0839-BDD8-6683-73BCE97587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1C1F2F4-6A65-25FC-2160-ABF022E8A9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C9A790-825A-2F02-D0E2-1C1A807AC2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the reserve margin, we need to determine a value in terms of capacity for total generation. In </a:t>
            </a:r>
            <a:r>
              <a:rPr lang="en-US" dirty="0" err="1"/>
              <a:t>OSeMOSYS</a:t>
            </a:r>
            <a:r>
              <a:rPr lang="en-US" dirty="0"/>
              <a:t>, this value is input through demand parameters (i.e., </a:t>
            </a:r>
            <a:r>
              <a:rPr lang="en-US" i="1" dirty="0" err="1"/>
              <a:t>SpecifiedAnnualDemand</a:t>
            </a:r>
            <a:r>
              <a:rPr lang="en-US" dirty="0"/>
              <a:t> and </a:t>
            </a:r>
            <a:r>
              <a:rPr lang="en-US" i="1" dirty="0" err="1"/>
              <a:t>SpecifiedDemandProfile</a:t>
            </a:r>
            <a:r>
              <a:rPr lang="en-US" dirty="0"/>
              <a:t>) in energy units, as previously studied. An alternative approach to link total generation with a capacity variable is through the transmission technology. Transmission is supplied by </a:t>
            </a:r>
            <a:r>
              <a:rPr lang="en-US" i="1" dirty="0"/>
              <a:t>ELC001</a:t>
            </a:r>
            <a:r>
              <a:rPr lang="en-US" dirty="0"/>
              <a:t>, representing electricity from power plants or total generation for our purposes.</a:t>
            </a:r>
          </a:p>
          <a:p>
            <a:r>
              <a:rPr lang="en-US" dirty="0"/>
              <a:t>However, to account for losses in the transmission stage, it is necessary to adjust the transmission capacity using the inverse of its efficiency. Note that we assume no installed overcapacity in transmission, as determined by the residual capacity, and the capacity factor for this technology is assumed to be 1.</a:t>
            </a:r>
          </a:p>
          <a:p>
            <a:r>
              <a:rPr lang="en-US" dirty="0"/>
              <a:t>The left side of the inequality therefore considers the product of transmission capacity, inverse of efficiency, and the planned reserve margin (expressed in decimal form). The right side of the inequality represents the contributions to the reserve margin from on-grid technologies, adjusted by their capacity credits. These contributions must be greater than the intended expected demand peak given by the reserve margin.</a:t>
            </a:r>
          </a:p>
          <a:p>
            <a:r>
              <a:rPr lang="en-US" dirty="0"/>
              <a:t>Finally, the inequality can be rewritten by moving the right-hand term to the left side, isolating a constant on the right-hand side. We will clarify the application of this concept with an example in the next slide.</a:t>
            </a:r>
          </a:p>
        </p:txBody>
      </p:sp>
      <p:sp>
        <p:nvSpPr>
          <p:cNvPr id="165" name="Google Shape;165;p13:notes">
            <a:extLst>
              <a:ext uri="{FF2B5EF4-FFF2-40B4-BE49-F238E27FC236}">
                <a16:creationId xmlns:a16="http://schemas.microsoft.com/office/drawing/2014/main" id="{93E41201-2DF2-5683-7B91-2D45ACEFB8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606326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343CAA-CC41-BE1D-CF18-68F942C04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1A66D12-9B2D-2CE6-CAC1-4E51C05E22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E3513D-58B3-F7B3-410D-9D2F233434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illustrative example, we consider a basic system comprising a diesel power plant, a solar power plant, and a battery system. The technical parameters include a transmission efficiency of 95% and a reserve margin of 15%.</a:t>
            </a:r>
          </a:p>
          <a:p>
            <a:r>
              <a:rPr lang="en-US" dirty="0"/>
              <a:t>Using the equation described in the previous slide, we substitute the values accordingly. First, the transmission capacity, referred to as ‘PWRTRN Capacity,’ is multiplied by the inverse of the efficiency (1/0.95) and by the sum of 1 plus the reserve margin, which is 1 + 0.15. Note that all percentages are expressed in decimal form for these calculations.</a:t>
            </a:r>
          </a:p>
          <a:p>
            <a:r>
              <a:rPr lang="en-US" dirty="0"/>
              <a:t>Next, we compute the sum of the products of the capacities of the power plants and their respective capacity credits. The capacity credits may vary depending on the system, and the values provided here are indicative. Again, percentages are expressed in decimal form, and the naming conventions are summarized for each power plant.</a:t>
            </a:r>
          </a:p>
          <a:p>
            <a:r>
              <a:rPr lang="en-US" dirty="0"/>
              <a:t>During the hands-on exercise, we will practice building and incorporating these inequalities in MUIO.</a:t>
            </a:r>
          </a:p>
        </p:txBody>
      </p:sp>
      <p:sp>
        <p:nvSpPr>
          <p:cNvPr id="165" name="Google Shape;165;p13:notes">
            <a:extLst>
              <a:ext uri="{FF2B5EF4-FFF2-40B4-BE49-F238E27FC236}">
                <a16:creationId xmlns:a16="http://schemas.microsoft.com/office/drawing/2014/main" id="{3B4F6750-9D7A-F846-44D3-06BA98848D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3890216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64EE89-B959-80E4-E4CD-6219327E0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B27D3-F140-54FD-773A-42FC50E096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A7C7FB6-5D8A-9ADC-6E70-A479A1DE5C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Human activities are thought to cause climate change through the greenhouse effect. This is where heat naturally radiating from the earth is trapped in the atmosphere due to the presence of greenhouse gases (GHGs). GHGs occur naturally. However, human activities have significantly increased their concentration in the atmosphere, hence amplifying the greenhouse effect and causing global warming. GHGs include carbon dioxide (CO2), methane (CH4), and nitrous oxides (NOx).  The concentrations of all these gases have increased significantly since the pre-industrial era.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capacity of a GHG or other agent to contribute to climate change is measured using the concept of radiative forcing. A positive radiative forcing indicates that the gas or agent increases global warming, with higher values signifying a greater effect. From this graph, we can see that all the GHGs mentioned above contribute to climate change. However, carbon dioxide is the focus of most analyses, because it has a large radiative forcing and it is the most emitted GHG by volume.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we will look at which human activities emit GHGs.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BA4B5A8-3049-DA65-AD55-539087EF34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13168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DDD366-D461-52F7-E151-E96646ABF50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ADEFC78-E9B2-199B-F257-23093F600E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9D2A1C-9EC0-BD3E-FE84-793367D178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introduces the links between human activities, global warming, and climate change effects. Several human activities, across multiple sectors, are responsible for emitting greenhouse gases. Most of these activities relate to the burning of fossil fuels, including electricity, heat production, cooking, and transportation. The retrieval, processing, and distribution of fossil fuels before they are used are also responsible for emitting greenhouse gases. Other activities creating significant levels of greenhouse gas emissions include industrial processes and agriculture, forestry, and land-use change.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8A728AF-992E-103C-C7DF-49578F1FC44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87430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2FB12A8-6FBC-4D3C-C0B9-1C241CFD55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F4AD4B-3983-8023-CB4F-A1140F4BC0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CCB519-F4B8-D87F-4671-84509DD0EB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chart shows that some countries emit more carbon dioxide than others. Emissions from China, the United States, and the European Union alone far outweigh those from all other countries combined. Developed countries are responsible for the majority of historical emissions, and it follows that they bear a large part of the responsibility for mitigating climate change. However, although many developing countries are taking steps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decarbonise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their economies, the pace of progress is insufficient to avoid dangerous levels of global warming. Furthermore, climate change is a global issue with global impacts, and there are opportunities for all countries to play a part in its mitigation. It is often thought that developing countries must choose between economic development and protecting the environment, but there is the opportunity to avoid mistakes made by developed countries and instead pursue sustainable, low-carbon economic growth. Renewable energy technologies are rapidly declining in cost, so developing countries could support growth with affordable low-carbon energy systems. Importantly, small shares of fossil generation could play a role in developing countries to stabilize the system and allow incorporation of variable renewables, especially since developing countries have historically had low emissions. This can be pictured as an intermediate step, where small shares of fossil fuels are used to support the system whilst shares of renewables are increased, after which the system would ideally become 100% renewable to meet climate change goals.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helpful in assessing the cost and emissions implications of such scenarios to support policymaking.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0E3F68F-4664-9E3B-10FF-5B1406016B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35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D66153-332C-E6CB-B7F0-32ABC2BB16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E6C6B3-4D99-E7B5-B836-FC88447288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D834ED8-5E9A-1A81-0D21-1EF72D52C9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Climate change and sea level rise impact all human, animal, and plant life. Many of these effects are already measurable and will continue to worsen. They include: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uninhabitable areas, causing displacement of communities and mass migration;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reduced biodiversity, increased species extinctions rates, and changes in life ecosystems;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poorer human health, for example due to rising temperatures in cities or reduced agricultural yields that threaten food supplies;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higher frequency of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extreme weather events such as floods and hurricanes, threatening lives and infrastructure;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Via these impacts, climate change will have enormous economic consequences, especially in the global south. For example, this graph shows that GDP in Africa, Asia, and South America is forecast to be up to 4% lower under a scenario with 2 degrees of warming relative to a scenario with no additional warming.</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The negative effects of climate change are grounds for rapid and extensive action on climate change, with the transformation of global energy systems being a key step due to the emissions they currently produce.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000CCAD-2895-91AE-0DCC-9EC0A358AA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06443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an effort to mitigate climate change and prevent the severe impacts mentioned previously, representatives from 195 nations at the 'COP' 21 in Paris agreed to a long-term goal of limiting the global average temperature rise to well below 2 degrees Celsius relative to pre-industrial levels. Achieving this goal will require a global transition to a low-carbon economy. The energy sector will play a crucial role, since it is responsible for a large share of total historical anthropogenic GHG emissions. In addition, it is important to reduce emissions of other pollutants such as nitrous oxides, which also have public health and environmental impacts.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Energy system modelling using tools like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support the transformation of energy systems by providing insights into the implications of different scenarios. In order to use modelling to support policymaking in line with climate change goals, it is crucial that we can represent emissions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448C95-8F76-239B-250C-E812AE64F3E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B39EB1E-A915-EB87-A6CF-6A9680DB5B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102518E-30BA-4D5F-E2F0-0861B1D7CF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energy system models, emissions are represented either in fuels or in technologies. Carbon dioxide emissions are usually modelled in fuels, because emissions can be estimated fairly accurately based on the total amount of fuels combusted and the average carbon content of those fuels. In contrast, some pollutants such as nitrous oxides, are commonly represented in technologies. This is because these emissions depend on the combustion technology and its operating conditions.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44A29F-B0DE-5AA2-CA42-BB7823CAC4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210325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5721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162705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hyperlink" Target="https://www.ipcc-nggip.iges.or.jp/EFDB/find_ef.php"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doi.org/10.5281/zenodo.4585676"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ipcc-nggip.iges.or.jp/EFDB/find_ef.php"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sv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notesSlide" Target="../notesSlides/notesSlide16.xm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30.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notesSlide" Target="../notesSlides/notesSlide20.xml"/><Relationship Id="rId9" Type="http://schemas.openxmlformats.org/officeDocument/2006/relationships/image" Target="../media/image3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doi.org/10.5281/zenodo.4585673"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esig.energy/new-design-principles-for-capacity-accreditation"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9.png"/><Relationship Id="rId5" Type="http://schemas.openxmlformats.org/officeDocument/2006/relationships/image" Target="../media/image330.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3.xml"/><Relationship Id="rId7" Type="http://schemas.openxmlformats.org/officeDocument/2006/relationships/hyperlink" Target="https://commons.wikimedia.org/w/index.php?curid=87410053"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hyperlink" Target="http://doi.org/10.5281/zenodo.4585597"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ClimateCompatibleGrowth/MUIO"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3.xml"/><Relationship Id="rId7" Type="http://schemas.openxmlformats.org/officeDocument/2006/relationships/hyperlink" Target="https://commons.wikimedia.org/w/index.php?curid=81034563"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hyperlink" Target="http://doi.org/10.5281/zenodo.4585597"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doi.org/10.5281/zenodo.4585597" TargetMode="External"/><Relationship Id="rId3" Type="http://schemas.openxmlformats.org/officeDocument/2006/relationships/slideLayout" Target="../slideLayouts/slideLayout3.xml"/><Relationship Id="rId7" Type="http://schemas.openxmlformats.org/officeDocument/2006/relationships/hyperlink" Target="https://creativecommons.org/licenses/by-sa/4.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ommons.wikimedia.org/w/index.php?curid=85514945" TargetMode="External"/><Relationship Id="rId5"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creativecommons.org/licenses/by-sa/4.0/"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ndex.php?curid=80085343" TargetMode="Externa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econimpact2c"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hyperlink" Target="http://doi.org/10.5281/zenodo.458559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97"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co-emissions-by-sector"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8.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1BC4391B-75E9-2E32-F50D-91770161F256}"/>
              </a:ext>
            </a:extLst>
          </p:cNvPr>
          <p:cNvSpPr txBox="1"/>
          <p:nvPr/>
        </p:nvSpPr>
        <p:spPr>
          <a:xfrm>
            <a:off x="299777" y="229883"/>
            <a:ext cx="3093912" cy="523220"/>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4DDDC315-846A-9B10-9200-54B3635F840E}"/>
              </a:ext>
            </a:extLst>
          </p:cNvPr>
          <p:cNvSpPr txBox="1"/>
          <p:nvPr/>
        </p:nvSpPr>
        <p:spPr>
          <a:xfrm>
            <a:off x="299777" y="947132"/>
            <a:ext cx="8113139"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10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EMISSIONS AND CAPACITY RESERVE REPRESENTATION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0014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805DF-312A-0E68-B2BD-BA359F5908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756CC8D-EC17-35F7-0924-3D52342BABC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F43C04C7-F13E-CF1E-63BD-B5C358927D7F}"/>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10.2.2 Introduction to Emissions Representation in Energy System Models  </a:t>
            </a:r>
          </a:p>
        </p:txBody>
      </p:sp>
      <p:sp>
        <p:nvSpPr>
          <p:cNvPr id="4" name="Title 10">
            <a:extLst>
              <a:ext uri="{FF2B5EF4-FFF2-40B4-BE49-F238E27FC236}">
                <a16:creationId xmlns:a16="http://schemas.microsoft.com/office/drawing/2014/main" id="{C95D59D2-1130-D6E3-00C8-B45FBD82FC21}"/>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5" name="Rectangle 4">
            <a:extLst>
              <a:ext uri="{FF2B5EF4-FFF2-40B4-BE49-F238E27FC236}">
                <a16:creationId xmlns:a16="http://schemas.microsoft.com/office/drawing/2014/main" id="{ACE44332-4EF3-5CA9-8D76-2ADF53739E59}"/>
              </a:ext>
            </a:extLst>
          </p:cNvPr>
          <p:cNvSpPr/>
          <p:nvPr/>
        </p:nvSpPr>
        <p:spPr>
          <a:xfrm>
            <a:off x="715856" y="1557499"/>
            <a:ext cx="10285520" cy="4708981"/>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Fuel-Dependent Emissions:</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Emissions that can be estimated fairly accurately based on the total amount of fuels combusted and the averaged carbon content of the fuels </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E.g., Carbon Dioxide</a:t>
            </a:r>
          </a:p>
          <a:p>
            <a:pPr marL="342900" indent="-342900">
              <a:spcAft>
                <a:spcPts val="1200"/>
              </a:spcAft>
              <a:buFont typeface="Arial"/>
              <a:buChar char="•"/>
            </a:pPr>
            <a:endParaRPr lang="en-ZA"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ZA" sz="2400" b="1" dirty="0">
                <a:solidFill>
                  <a:srgbClr val="000000"/>
                </a:solidFill>
                <a:latin typeface="Open Sans"/>
                <a:ea typeface="Open Sans" panose="020B0606030504020204" pitchFamily="34" charset="0"/>
                <a:cs typeface="Open Sans" panose="020B0606030504020204" pitchFamily="34" charset="0"/>
              </a:rPr>
              <a:t>Technology-Dependent Emissions</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Emissions depend significantly on the combustion technology and operating conditions used, such as the specific type of power plant</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E.g., Nitrous Oxides </a:t>
            </a:r>
          </a:p>
        </p:txBody>
      </p:sp>
      <p:pic>
        <p:nvPicPr>
          <p:cNvPr id="6" name="synthesize (21)">
            <a:hlinkClick r:id="" action="ppaction://media"/>
            <a:extLst>
              <a:ext uri="{FF2B5EF4-FFF2-40B4-BE49-F238E27FC236}">
                <a16:creationId xmlns:a16="http://schemas.microsoft.com/office/drawing/2014/main" id="{CB87775D-0292-D1CC-B51B-CB989438A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2743" y="111266"/>
            <a:ext cx="884979" cy="884979"/>
          </a:xfrm>
          <a:prstGeom prst="rect">
            <a:avLst/>
          </a:prstGeom>
        </p:spPr>
      </p:pic>
    </p:spTree>
    <p:extLst>
      <p:ext uri="{BB962C8B-B14F-4D97-AF65-F5344CB8AC3E}">
        <p14:creationId xmlns:p14="http://schemas.microsoft.com/office/powerpoint/2010/main" val="23215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72327E7-542B-4B5A-57F8-35B0BDEED2F3}"/>
            </a:ext>
          </a:extLst>
        </p:cNvPr>
        <p:cNvGrpSpPr/>
        <p:nvPr/>
      </p:nvGrpSpPr>
      <p:grpSpPr>
        <a:xfrm>
          <a:off x="0" y="0"/>
          <a:ext cx="0" cy="0"/>
          <a:chOff x="0" y="0"/>
          <a:chExt cx="0" cy="0"/>
        </a:xfrm>
      </p:grpSpPr>
      <p:pic>
        <p:nvPicPr>
          <p:cNvPr id="6" name="Picture 5" descr="A diagram of a computer&#10;&#10;Description automatically generated">
            <a:extLst>
              <a:ext uri="{FF2B5EF4-FFF2-40B4-BE49-F238E27FC236}">
                <a16:creationId xmlns:a16="http://schemas.microsoft.com/office/drawing/2014/main" id="{B760BC38-7080-0D53-0E75-231E7EFE247D}"/>
              </a:ext>
            </a:extLst>
          </p:cNvPr>
          <p:cNvPicPr>
            <a:picLocks noChangeAspect="1"/>
          </p:cNvPicPr>
          <p:nvPr/>
        </p:nvPicPr>
        <p:blipFill>
          <a:blip r:embed="rId5"/>
          <a:stretch>
            <a:fillRect/>
          </a:stretch>
        </p:blipFill>
        <p:spPr>
          <a:xfrm>
            <a:off x="544678" y="1305560"/>
            <a:ext cx="10767177" cy="5246052"/>
          </a:xfrm>
          <a:prstGeom prst="rect">
            <a:avLst/>
          </a:prstGeom>
        </p:spPr>
      </p:pic>
      <p:sp>
        <p:nvSpPr>
          <p:cNvPr id="3" name="Slide Number Placeholder 1">
            <a:extLst>
              <a:ext uri="{FF2B5EF4-FFF2-40B4-BE49-F238E27FC236}">
                <a16:creationId xmlns:a16="http://schemas.microsoft.com/office/drawing/2014/main" id="{D8192DFF-C0C7-BC89-6219-3CF367BA0E7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58C75934-E05B-766E-97FC-825D96DEDB86}"/>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10.2.3 Representing Emissions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149481A-0C91-EA1C-1A3B-9FDA088F162C}"/>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8" name="Rectangle: Rounded Corners 7">
            <a:extLst>
              <a:ext uri="{FF2B5EF4-FFF2-40B4-BE49-F238E27FC236}">
                <a16:creationId xmlns:a16="http://schemas.microsoft.com/office/drawing/2014/main" id="{56FC6965-7652-60D8-DF12-FDAF2D9A3BF8}"/>
              </a:ext>
            </a:extLst>
          </p:cNvPr>
          <p:cNvSpPr/>
          <p:nvPr/>
        </p:nvSpPr>
        <p:spPr>
          <a:xfrm>
            <a:off x="428625" y="2014537"/>
            <a:ext cx="1014413" cy="24003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Rounded Corners 8">
            <a:extLst>
              <a:ext uri="{FF2B5EF4-FFF2-40B4-BE49-F238E27FC236}">
                <a16:creationId xmlns:a16="http://schemas.microsoft.com/office/drawing/2014/main" id="{60300EF0-C339-3EDE-939A-2EC43BF368E9}"/>
              </a:ext>
            </a:extLst>
          </p:cNvPr>
          <p:cNvSpPr/>
          <p:nvPr/>
        </p:nvSpPr>
        <p:spPr>
          <a:xfrm>
            <a:off x="3824289" y="2166937"/>
            <a:ext cx="1014413" cy="22479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Box 9">
            <a:extLst>
              <a:ext uri="{FF2B5EF4-FFF2-40B4-BE49-F238E27FC236}">
                <a16:creationId xmlns:a16="http://schemas.microsoft.com/office/drawing/2014/main" id="{61D78648-E33E-1D17-1B4D-83459EA0BF95}"/>
              </a:ext>
            </a:extLst>
          </p:cNvPr>
          <p:cNvSpPr txBox="1"/>
          <p:nvPr/>
        </p:nvSpPr>
        <p:spPr>
          <a:xfrm>
            <a:off x="-114298" y="1399643"/>
            <a:ext cx="2071687" cy="507831"/>
          </a:xfrm>
          <a:prstGeom prst="rect">
            <a:avLst/>
          </a:prstGeom>
          <a:noFill/>
        </p:spPr>
        <p:txBody>
          <a:bodyPr wrap="square" rtlCol="0">
            <a:spAutoFit/>
          </a:bodyPr>
          <a:lstStyle/>
          <a:p>
            <a:pPr algn="ctr"/>
            <a:r>
              <a:rPr lang="es-CO" sz="900" b="1" dirty="0">
                <a:solidFill>
                  <a:srgbClr val="C00000"/>
                </a:solidFill>
              </a:rPr>
              <a:t>Fuel-</a:t>
            </a:r>
            <a:r>
              <a:rPr lang="es-CO" sz="900" b="1" dirty="0" err="1">
                <a:solidFill>
                  <a:srgbClr val="C00000"/>
                </a:solidFill>
              </a:rPr>
              <a:t>dependent</a:t>
            </a:r>
            <a:r>
              <a:rPr lang="es-CO" sz="900" b="1" dirty="0">
                <a:solidFill>
                  <a:srgbClr val="C00000"/>
                </a:solidFill>
              </a:rPr>
              <a:t> </a:t>
            </a:r>
            <a:r>
              <a:rPr lang="es-CO" sz="900" b="1" dirty="0" err="1">
                <a:solidFill>
                  <a:srgbClr val="C00000"/>
                </a:solidFill>
              </a:rPr>
              <a:t>emissions</a:t>
            </a:r>
            <a:r>
              <a:rPr lang="es-CO" sz="900" b="1" dirty="0">
                <a:solidFill>
                  <a:srgbClr val="C00000"/>
                </a:solidFill>
              </a:rPr>
              <a:t> are </a:t>
            </a:r>
            <a:r>
              <a:rPr lang="es-CO" sz="900" b="1" dirty="0" err="1">
                <a:solidFill>
                  <a:srgbClr val="C00000"/>
                </a:solidFill>
              </a:rPr>
              <a:t>accounted</a:t>
            </a:r>
            <a:r>
              <a:rPr lang="es-CO" sz="900" b="1" dirty="0">
                <a:solidFill>
                  <a:srgbClr val="C00000"/>
                </a:solidFill>
              </a:rPr>
              <a:t> </a:t>
            </a:r>
            <a:r>
              <a:rPr lang="es-CO" sz="900" b="1" dirty="0" err="1">
                <a:solidFill>
                  <a:srgbClr val="C00000"/>
                </a:solidFill>
              </a:rPr>
              <a:t>for</a:t>
            </a:r>
            <a:r>
              <a:rPr lang="es-CO" sz="900" b="1" dirty="0">
                <a:solidFill>
                  <a:srgbClr val="C00000"/>
                </a:solidFill>
              </a:rPr>
              <a:t> in </a:t>
            </a:r>
            <a:r>
              <a:rPr lang="es-CO" sz="900" b="1" dirty="0" err="1">
                <a:solidFill>
                  <a:srgbClr val="C00000"/>
                </a:solidFill>
              </a:rPr>
              <a:t>primary</a:t>
            </a:r>
            <a:r>
              <a:rPr lang="es-CO" sz="900" b="1" dirty="0">
                <a:solidFill>
                  <a:srgbClr val="C00000"/>
                </a:solidFill>
              </a:rPr>
              <a:t> </a:t>
            </a:r>
            <a:r>
              <a:rPr lang="es-CO" sz="900" b="1" dirty="0" err="1">
                <a:solidFill>
                  <a:srgbClr val="C00000"/>
                </a:solidFill>
              </a:rPr>
              <a:t>energy</a:t>
            </a:r>
            <a:r>
              <a:rPr lang="es-CO" sz="900" b="1" dirty="0">
                <a:solidFill>
                  <a:srgbClr val="C00000"/>
                </a:solidFill>
              </a:rPr>
              <a:t> </a:t>
            </a:r>
            <a:r>
              <a:rPr lang="es-CO" sz="900" b="1" dirty="0" err="1">
                <a:solidFill>
                  <a:srgbClr val="C00000"/>
                </a:solidFill>
              </a:rPr>
              <a:t>supply</a:t>
            </a:r>
            <a:r>
              <a:rPr lang="es-CO" sz="900" b="1" dirty="0">
                <a:solidFill>
                  <a:srgbClr val="C00000"/>
                </a:solidFill>
              </a:rPr>
              <a:t> </a:t>
            </a:r>
            <a:r>
              <a:rPr lang="es-CO" sz="900" b="1" dirty="0" err="1">
                <a:solidFill>
                  <a:srgbClr val="C00000"/>
                </a:solidFill>
              </a:rPr>
              <a:t>technologies</a:t>
            </a:r>
            <a:endParaRPr lang="es-CO" sz="900" b="1" dirty="0">
              <a:solidFill>
                <a:srgbClr val="C00000"/>
              </a:solidFill>
            </a:endParaRPr>
          </a:p>
        </p:txBody>
      </p:sp>
      <p:sp>
        <p:nvSpPr>
          <p:cNvPr id="11" name="TextBox 10">
            <a:extLst>
              <a:ext uri="{FF2B5EF4-FFF2-40B4-BE49-F238E27FC236}">
                <a16:creationId xmlns:a16="http://schemas.microsoft.com/office/drawing/2014/main" id="{EF804A88-812E-4B9D-3B75-A1B7E9847989}"/>
              </a:ext>
            </a:extLst>
          </p:cNvPr>
          <p:cNvSpPr txBox="1"/>
          <p:nvPr/>
        </p:nvSpPr>
        <p:spPr>
          <a:xfrm>
            <a:off x="3212764" y="1599665"/>
            <a:ext cx="2071687" cy="507831"/>
          </a:xfrm>
          <a:prstGeom prst="rect">
            <a:avLst/>
          </a:prstGeom>
          <a:noFill/>
        </p:spPr>
        <p:txBody>
          <a:bodyPr wrap="square" rtlCol="0">
            <a:spAutoFit/>
          </a:bodyPr>
          <a:lstStyle/>
          <a:p>
            <a:pPr algn="ctr"/>
            <a:r>
              <a:rPr lang="es-CO" sz="900" b="1" dirty="0" err="1">
                <a:solidFill>
                  <a:srgbClr val="C00000"/>
                </a:solidFill>
              </a:rPr>
              <a:t>Technology-dependent</a:t>
            </a:r>
            <a:r>
              <a:rPr lang="es-CO" sz="900" b="1" dirty="0">
                <a:solidFill>
                  <a:srgbClr val="C00000"/>
                </a:solidFill>
              </a:rPr>
              <a:t> </a:t>
            </a:r>
            <a:r>
              <a:rPr lang="es-CO" sz="900" b="1" dirty="0" err="1">
                <a:solidFill>
                  <a:srgbClr val="C00000"/>
                </a:solidFill>
              </a:rPr>
              <a:t>emissions</a:t>
            </a:r>
            <a:r>
              <a:rPr lang="es-CO" sz="900" b="1" dirty="0">
                <a:solidFill>
                  <a:srgbClr val="C00000"/>
                </a:solidFill>
              </a:rPr>
              <a:t> are </a:t>
            </a:r>
            <a:r>
              <a:rPr lang="es-CO" sz="900" b="1" dirty="0" err="1">
                <a:solidFill>
                  <a:srgbClr val="C00000"/>
                </a:solidFill>
              </a:rPr>
              <a:t>accounted</a:t>
            </a:r>
            <a:r>
              <a:rPr lang="es-CO" sz="900" b="1" dirty="0">
                <a:solidFill>
                  <a:srgbClr val="C00000"/>
                </a:solidFill>
              </a:rPr>
              <a:t> </a:t>
            </a:r>
            <a:r>
              <a:rPr lang="es-CO" sz="900" b="1" dirty="0" err="1">
                <a:solidFill>
                  <a:srgbClr val="C00000"/>
                </a:solidFill>
              </a:rPr>
              <a:t>for</a:t>
            </a:r>
            <a:r>
              <a:rPr lang="es-CO" sz="900" b="1" dirty="0">
                <a:solidFill>
                  <a:srgbClr val="C00000"/>
                </a:solidFill>
              </a:rPr>
              <a:t> in </a:t>
            </a:r>
            <a:r>
              <a:rPr lang="es-CO" sz="900" b="1" dirty="0" err="1">
                <a:solidFill>
                  <a:srgbClr val="C00000"/>
                </a:solidFill>
              </a:rPr>
              <a:t>technologies</a:t>
            </a:r>
            <a:r>
              <a:rPr lang="es-CO" sz="900" b="1" dirty="0">
                <a:solidFill>
                  <a:srgbClr val="C00000"/>
                </a:solidFill>
              </a:rPr>
              <a:t> </a:t>
            </a:r>
            <a:r>
              <a:rPr lang="es-CO" sz="900" b="1" dirty="0" err="1">
                <a:solidFill>
                  <a:srgbClr val="C00000"/>
                </a:solidFill>
              </a:rPr>
              <a:t>using</a:t>
            </a:r>
            <a:r>
              <a:rPr lang="es-CO" sz="900" b="1" dirty="0">
                <a:solidFill>
                  <a:srgbClr val="C00000"/>
                </a:solidFill>
              </a:rPr>
              <a:t> </a:t>
            </a:r>
            <a:r>
              <a:rPr lang="es-CO" sz="900" b="1" dirty="0" err="1">
                <a:solidFill>
                  <a:srgbClr val="C00000"/>
                </a:solidFill>
              </a:rPr>
              <a:t>fuels</a:t>
            </a:r>
            <a:r>
              <a:rPr lang="es-CO" sz="900" b="1" dirty="0">
                <a:solidFill>
                  <a:srgbClr val="C00000"/>
                </a:solidFill>
              </a:rPr>
              <a:t> </a:t>
            </a:r>
            <a:r>
              <a:rPr lang="es-CO" sz="900" b="1" dirty="0" err="1">
                <a:solidFill>
                  <a:srgbClr val="C00000"/>
                </a:solidFill>
              </a:rPr>
              <a:t>e.g</a:t>
            </a:r>
            <a:r>
              <a:rPr lang="es-CO" sz="900" b="1" dirty="0">
                <a:solidFill>
                  <a:srgbClr val="C00000"/>
                </a:solidFill>
              </a:rPr>
              <a:t>. </a:t>
            </a:r>
            <a:r>
              <a:rPr lang="es-CO" sz="900" b="1" dirty="0" err="1">
                <a:solidFill>
                  <a:srgbClr val="C00000"/>
                </a:solidFill>
              </a:rPr>
              <a:t>power</a:t>
            </a:r>
            <a:r>
              <a:rPr lang="es-CO" sz="900" b="1" dirty="0">
                <a:solidFill>
                  <a:srgbClr val="C00000"/>
                </a:solidFill>
              </a:rPr>
              <a:t> </a:t>
            </a:r>
            <a:r>
              <a:rPr lang="es-CO" sz="900" b="1" dirty="0" err="1">
                <a:solidFill>
                  <a:srgbClr val="C00000"/>
                </a:solidFill>
              </a:rPr>
              <a:t>plants</a:t>
            </a:r>
            <a:endParaRPr lang="es-CO" sz="900" b="1" dirty="0">
              <a:solidFill>
                <a:srgbClr val="C00000"/>
              </a:solidFill>
            </a:endParaRPr>
          </a:p>
        </p:txBody>
      </p:sp>
      <p:pic>
        <p:nvPicPr>
          <p:cNvPr id="5" name="synthesize (22)">
            <a:hlinkClick r:id="" action="ppaction://media"/>
            <a:extLst>
              <a:ext uri="{FF2B5EF4-FFF2-40B4-BE49-F238E27FC236}">
                <a16:creationId xmlns:a16="http://schemas.microsoft.com/office/drawing/2014/main" id="{B5C62237-878A-32B4-4EB4-6BB6D5FCF7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4183" y="200784"/>
            <a:ext cx="868826" cy="868826"/>
          </a:xfrm>
          <a:prstGeom prst="rect">
            <a:avLst/>
          </a:prstGeom>
        </p:spPr>
      </p:pic>
    </p:spTree>
    <p:extLst>
      <p:ext uri="{BB962C8B-B14F-4D97-AF65-F5344CB8AC3E}">
        <p14:creationId xmlns:p14="http://schemas.microsoft.com/office/powerpoint/2010/main" val="402999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466FD54-4479-B2A2-7E71-2026CF009A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5F3A77-FFA9-C3D4-2398-A071D51DC8E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E8C5A19F-94E2-AC7E-0FF8-75C6D3EEA617}"/>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10.2.4 Emission Activity Ratio</a:t>
            </a:r>
          </a:p>
        </p:txBody>
      </p:sp>
      <p:sp>
        <p:nvSpPr>
          <p:cNvPr id="4" name="Title 10">
            <a:extLst>
              <a:ext uri="{FF2B5EF4-FFF2-40B4-BE49-F238E27FC236}">
                <a16:creationId xmlns:a16="http://schemas.microsoft.com/office/drawing/2014/main" id="{64F5AE1B-38D8-352A-1786-95BD4EF5E9F8}"/>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6" name="TextBox 5">
            <a:extLst>
              <a:ext uri="{FF2B5EF4-FFF2-40B4-BE49-F238E27FC236}">
                <a16:creationId xmlns:a16="http://schemas.microsoft.com/office/drawing/2014/main" id="{888ED91B-9A2D-7E8F-83E8-F0CDC8CF63A4}"/>
              </a:ext>
            </a:extLst>
          </p:cNvPr>
          <p:cNvSpPr txBox="1"/>
          <p:nvPr/>
        </p:nvSpPr>
        <p:spPr>
          <a:xfrm>
            <a:off x="582415" y="1652914"/>
            <a:ext cx="10604697" cy="1200329"/>
          </a:xfrm>
          <a:prstGeom prst="rect">
            <a:avLst/>
          </a:prstGeom>
          <a:noFill/>
        </p:spPr>
        <p:txBody>
          <a:bodyPr wrap="square">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Emission Activity Ratio [</a:t>
            </a:r>
            <a:r>
              <a:rPr lang="en-ZA" sz="2400" b="1" dirty="0">
                <a:latin typeface="Open Sans"/>
                <a:ea typeface="Open Sans" panose="020B0606030504020204" pitchFamily="34" charset="0"/>
                <a:cs typeface="Open Sans" panose="020B0606030504020204" pitchFamily="34" charset="0"/>
              </a:rPr>
              <a:t>Mt</a:t>
            </a:r>
            <a:r>
              <a:rPr lang="en-ZA" sz="2400" b="1" dirty="0">
                <a:solidFill>
                  <a:srgbClr val="000000"/>
                </a:solidFill>
                <a:latin typeface="Open Sans"/>
                <a:ea typeface="Open Sans" panose="020B0606030504020204" pitchFamily="34" charset="0"/>
                <a:cs typeface="Open Sans" panose="020B0606030504020204" pitchFamily="34" charset="0"/>
              </a:rPr>
              <a:t>/</a:t>
            </a:r>
            <a:r>
              <a:rPr lang="en-ZA" sz="2400" b="1" dirty="0">
                <a:latin typeface="Open Sans"/>
                <a:ea typeface="Open Sans" panose="020B0606030504020204" pitchFamily="34" charset="0"/>
                <a:cs typeface="Open Sans" panose="020B0606030504020204" pitchFamily="34" charset="0"/>
              </a:rPr>
              <a:t>P</a:t>
            </a:r>
            <a:r>
              <a:rPr lang="en-ZA" sz="2400" b="1" dirty="0">
                <a:solidFill>
                  <a:srgbClr val="000000"/>
                </a:solidFill>
                <a:latin typeface="Open Sans"/>
                <a:ea typeface="Open Sans" panose="020B0606030504020204" pitchFamily="34" charset="0"/>
                <a:cs typeface="Open Sans" panose="020B0606030504020204" pitchFamily="34" charset="0"/>
              </a:rPr>
              <a:t>J]: </a:t>
            </a:r>
            <a:r>
              <a:rPr lang="en-ZA" sz="2400" dirty="0">
                <a:solidFill>
                  <a:srgbClr val="000000"/>
                </a:solidFill>
                <a:latin typeface="Open Sans"/>
                <a:ea typeface="Open Sans" panose="020B0606030504020204" pitchFamily="34" charset="0"/>
                <a:cs typeface="Open Sans" panose="020B0606030504020204" pitchFamily="34" charset="0"/>
              </a:rPr>
              <a:t>defines the rate of emission by each technology. We can estimate the emission activity ratio by dividing the input </a:t>
            </a:r>
            <a:r>
              <a:rPr lang="en-ZA" sz="2400" dirty="0">
                <a:latin typeface="Open Sans"/>
                <a:ea typeface="Open Sans" panose="020B0606030504020204" pitchFamily="34" charset="0"/>
                <a:cs typeface="Open Sans" panose="020B0606030504020204" pitchFamily="34" charset="0"/>
              </a:rPr>
              <a:t>fuel emission factor by the technology efficiency. </a:t>
            </a:r>
            <a:endParaRPr lang="en-ZA" sz="2400" dirty="0">
              <a:solidFill>
                <a:srgbClr val="000000"/>
              </a:solidFill>
              <a:latin typeface="Open Sans"/>
              <a:ea typeface="Open Sans" panose="020B0606030504020204" pitchFamily="34" charset="0"/>
              <a:cs typeface="Open Sans" panose="020B0606030504020204" pitchFamily="34" charset="0"/>
            </a:endParaRPr>
          </a:p>
        </p:txBody>
      </p:sp>
      <mc:AlternateContent xmlns:mc="http://schemas.openxmlformats.org/markup-compatibility/2006">
        <mc:Choice xmlns:a14="http://schemas.microsoft.com/office/drawing/2010/main" Requires="a14">
          <p:sp>
            <p:nvSpPr>
              <p:cNvPr id="7" name="CuadroTexto 5">
                <a:extLst>
                  <a:ext uri="{FF2B5EF4-FFF2-40B4-BE49-F238E27FC236}">
                    <a16:creationId xmlns:a16="http://schemas.microsoft.com/office/drawing/2014/main" id="{402EA676-872F-9EB3-4F7F-F9B5A5731590}"/>
                  </a:ext>
                </a:extLst>
              </p:cNvPr>
              <p:cNvSpPr txBox="1"/>
              <p:nvPr/>
            </p:nvSpPr>
            <p:spPr>
              <a:xfrm>
                <a:off x="-130195" y="3429000"/>
                <a:ext cx="11787027" cy="13066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600" i="1" smtClean="0">
                          <a:solidFill>
                            <a:schemeClr val="tx1"/>
                          </a:solidFill>
                          <a:latin typeface="Cambria Math" panose="02040503050406030204" pitchFamily="18" charset="0"/>
                        </a:rPr>
                        <m:t>𝐸𝑚𝑖𝑠𝑠𝑖𝑜𝑛</m:t>
                      </m:r>
                      <m:r>
                        <a:rPr lang="es-CO" sz="2600" i="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𝐴𝑐𝑡𝑖𝑣𝑖𝑡𝑦</m:t>
                      </m:r>
                      <m:r>
                        <a:rPr lang="es-CO" sz="2600" b="0" i="1" smtClean="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𝑅𝑎𝑡𝑖𝑜</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𝑀𝑡</m:t>
                              </m:r>
                            </m:num>
                            <m:den>
                              <m:r>
                                <a:rPr lang="es-CO" sz="2600" i="1">
                                  <a:solidFill>
                                    <a:schemeClr val="tx1"/>
                                  </a:solidFill>
                                  <a:latin typeface="Cambria Math" panose="02040503050406030204" pitchFamily="18" charset="0"/>
                                </a:rPr>
                                <m:t>𝑃𝐽</m:t>
                              </m:r>
                            </m:den>
                          </m:f>
                        </m:e>
                      </m:d>
                      <m:r>
                        <a:rPr lang="es-CO" sz="2600" i="0">
                          <a:solidFill>
                            <a:schemeClr val="tx1"/>
                          </a:solidFill>
                          <a:latin typeface="Cambria Math" panose="02040503050406030204" pitchFamily="18" charset="0"/>
                        </a:rPr>
                        <m:t>=</m:t>
                      </m:r>
                      <m:f>
                        <m:fPr>
                          <m:ctrlPr>
                            <a:rPr lang="es-CO" sz="2600" i="1">
                              <a:solidFill>
                                <a:schemeClr val="tx1"/>
                              </a:solidFill>
                              <a:latin typeface="Cambria Math" panose="02040503050406030204" pitchFamily="18" charset="0"/>
                            </a:rPr>
                          </m:ctrlPr>
                        </m:fPr>
                        <m:num>
                          <m:r>
                            <a:rPr lang="es-CO" sz="2600" i="1">
                              <a:solidFill>
                                <a:schemeClr val="tx1"/>
                              </a:solidFill>
                              <a:latin typeface="Cambria Math" panose="02040503050406030204" pitchFamily="18" charset="0"/>
                            </a:rPr>
                            <m:t>𝐹𝑢𝑒𝑙</m:t>
                          </m:r>
                          <m:r>
                            <a:rPr lang="es-CO" sz="2600" i="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𝑒</m:t>
                          </m:r>
                          <m:r>
                            <a:rPr lang="es-CO" sz="2600" i="1">
                              <a:solidFill>
                                <a:schemeClr val="tx1"/>
                              </a:solidFill>
                              <a:latin typeface="Cambria Math" panose="02040503050406030204" pitchFamily="18" charset="0"/>
                            </a:rPr>
                            <m:t>𝑚𝑖𝑠𝑠𝑖𝑜𝑛</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𝑓𝑎𝑐𝑡𝑜𝑟</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m:t>
                                  </m:r>
                                  <m:r>
                                    <a:rPr lang="es-CO" sz="2600" i="1">
                                      <a:solidFill>
                                        <a:schemeClr val="tx1"/>
                                      </a:solidFill>
                                      <a:latin typeface="Cambria Math" panose="02040503050406030204" pitchFamily="18" charset="0"/>
                                    </a:rPr>
                                    <m:t>𝑡</m:t>
                                  </m:r>
                                </m:num>
                                <m:den>
                                  <m:r>
                                    <a:rPr lang="es-CO" sz="2600" i="1">
                                      <a:solidFill>
                                        <a:schemeClr val="tx1"/>
                                      </a:solidFill>
                                      <a:latin typeface="Cambria Math" panose="02040503050406030204" pitchFamily="18" charset="0"/>
                                    </a:rPr>
                                    <m:t>𝑃𝐽</m:t>
                                  </m:r>
                                </m:den>
                              </m:f>
                            </m:e>
                          </m:d>
                        </m:num>
                        <m:den>
                          <m:r>
                            <a:rPr lang="es-CO" sz="2600" i="1">
                              <a:solidFill>
                                <a:schemeClr val="tx1"/>
                              </a:solidFill>
                              <a:latin typeface="Cambria Math" panose="02040503050406030204" pitchFamily="18" charset="0"/>
                            </a:rPr>
                            <m:t>𝑇𝑒𝑐h𝑛𝑜𝑙𝑜𝑔𝑦</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𝑒𝑓𝑓𝑖𝑐𝑖𝑒𝑛𝑐𝑦</m:t>
                          </m:r>
                        </m:den>
                      </m:f>
                    </m:oMath>
                  </m:oMathPara>
                </a14:m>
                <a:endParaRPr lang="es-CO" sz="2600" dirty="0">
                  <a:solidFill>
                    <a:schemeClr val="tx1"/>
                  </a:solidFill>
                </a:endParaRPr>
              </a:p>
            </p:txBody>
          </p:sp>
        </mc:Choice>
        <mc:Fallback>
          <p:sp>
            <p:nvSpPr>
              <p:cNvPr id="7" name="CuadroTexto 5">
                <a:extLst>
                  <a:ext uri="{FF2B5EF4-FFF2-40B4-BE49-F238E27FC236}">
                    <a16:creationId xmlns:a16="http://schemas.microsoft.com/office/drawing/2014/main" id="{402EA676-872F-9EB3-4F7F-F9B5A5731590}"/>
                  </a:ext>
                </a:extLst>
              </p:cNvPr>
              <p:cNvSpPr txBox="1">
                <a:spLocks noRot="1" noChangeAspect="1" noMove="1" noResize="1" noEditPoints="1" noAdjustHandles="1" noChangeArrowheads="1" noChangeShapeType="1" noTextEdit="1"/>
              </p:cNvSpPr>
              <p:nvPr/>
            </p:nvSpPr>
            <p:spPr>
              <a:xfrm>
                <a:off x="-130195" y="3429000"/>
                <a:ext cx="11787027" cy="1306640"/>
              </a:xfrm>
              <a:prstGeom prst="rect">
                <a:avLst/>
              </a:prstGeom>
              <a:blipFill>
                <a:blip r:embed="rId5"/>
                <a:stretch>
                  <a:fillRect/>
                </a:stretch>
              </a:blipFill>
            </p:spPr>
            <p:txBody>
              <a:bodyPr/>
              <a:lstStyle/>
              <a:p>
                <a:r>
                  <a:rPr lang="es-CO">
                    <a:noFill/>
                  </a:rPr>
                  <a:t> </a:t>
                </a:r>
              </a:p>
            </p:txBody>
          </p:sp>
        </mc:Fallback>
      </mc:AlternateContent>
      <p:sp>
        <p:nvSpPr>
          <p:cNvPr id="8" name="TextBox 7">
            <a:extLst>
              <a:ext uri="{FF2B5EF4-FFF2-40B4-BE49-F238E27FC236}">
                <a16:creationId xmlns:a16="http://schemas.microsoft.com/office/drawing/2014/main" id="{6F5869F9-F897-06A0-B02A-18F2BAD7D45D}"/>
              </a:ext>
            </a:extLst>
          </p:cNvPr>
          <p:cNvSpPr txBox="1"/>
          <p:nvPr/>
        </p:nvSpPr>
        <p:spPr>
          <a:xfrm>
            <a:off x="990600" y="5582546"/>
            <a:ext cx="10403114" cy="830997"/>
          </a:xfrm>
          <a:prstGeom prst="rect">
            <a:avLst/>
          </a:prstGeom>
          <a:noFill/>
        </p:spPr>
        <p:txBody>
          <a:bodyPr wrap="square">
            <a:spAutoFit/>
          </a:bodyPr>
          <a:lstStyle/>
          <a:p>
            <a:r>
              <a:rPr lang="en-US" sz="2400" dirty="0">
                <a:solidFill>
                  <a:srgbClr val="000000"/>
                </a:solidFill>
                <a:latin typeface="Open Sans"/>
                <a:ea typeface="Open Sans" panose="020B0606030504020204" pitchFamily="34" charset="0"/>
                <a:cs typeface="Open Sans" panose="020B0606030504020204" pitchFamily="34" charset="0"/>
              </a:rPr>
              <a:t>Note that for primary technologies, the emission activity ratio is equivalent to the fuel emission factor.</a:t>
            </a:r>
            <a:endParaRPr lang="es-CO" sz="2400" dirty="0"/>
          </a:p>
        </p:txBody>
      </p:sp>
      <p:pic>
        <p:nvPicPr>
          <p:cNvPr id="5" name="synthesize (23)">
            <a:hlinkClick r:id="" action="ppaction://media"/>
            <a:extLst>
              <a:ext uri="{FF2B5EF4-FFF2-40B4-BE49-F238E27FC236}">
                <a16:creationId xmlns:a16="http://schemas.microsoft.com/office/drawing/2014/main" id="{3EB024DD-0BFB-13DF-B2B9-BB78E092A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3371" y="256202"/>
            <a:ext cx="939527" cy="939527"/>
          </a:xfrm>
          <a:prstGeom prst="rect">
            <a:avLst/>
          </a:prstGeom>
        </p:spPr>
      </p:pic>
    </p:spTree>
    <p:extLst>
      <p:ext uri="{BB962C8B-B14F-4D97-AF65-F5344CB8AC3E}">
        <p14:creationId xmlns:p14="http://schemas.microsoft.com/office/powerpoint/2010/main" val="23738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A79E76-B32E-500B-45E7-8851503BB35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CCDB649-D8D6-E5A4-73A2-22A5CF01D2A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5D5D4216-CD14-E7E8-8C54-7E0869F8FABF}"/>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10.2.5 Example Emissions Factors</a:t>
            </a:r>
          </a:p>
        </p:txBody>
      </p:sp>
      <p:sp>
        <p:nvSpPr>
          <p:cNvPr id="4" name="Title 10">
            <a:extLst>
              <a:ext uri="{FF2B5EF4-FFF2-40B4-BE49-F238E27FC236}">
                <a16:creationId xmlns:a16="http://schemas.microsoft.com/office/drawing/2014/main" id="{B8C326F1-F445-03B7-D81C-970E3F19DB29}"/>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graphicFrame>
        <p:nvGraphicFramePr>
          <p:cNvPr id="5" name="Tabla 1">
            <a:extLst>
              <a:ext uri="{FF2B5EF4-FFF2-40B4-BE49-F238E27FC236}">
                <a16:creationId xmlns:a16="http://schemas.microsoft.com/office/drawing/2014/main" id="{8937E47A-530E-9B43-C415-23E6F0792210}"/>
              </a:ext>
            </a:extLst>
          </p:cNvPr>
          <p:cNvGraphicFramePr>
            <a:graphicFrameLocks noGrp="1"/>
          </p:cNvGraphicFramePr>
          <p:nvPr>
            <p:extLst>
              <p:ext uri="{D42A27DB-BD31-4B8C-83A1-F6EECF244321}">
                <p14:modId xmlns:p14="http://schemas.microsoft.com/office/powerpoint/2010/main" val="2464003811"/>
              </p:ext>
            </p:extLst>
          </p:nvPr>
        </p:nvGraphicFramePr>
        <p:xfrm>
          <a:off x="862545" y="1625067"/>
          <a:ext cx="9638766" cy="4027469"/>
        </p:xfrm>
        <a:graphic>
          <a:graphicData uri="http://schemas.openxmlformats.org/drawingml/2006/table">
            <a:tbl>
              <a:tblPr firstRow="1" firstCol="1" bandRow="1">
                <a:tableStyleId>{B8DA472E-C0B5-4FAA-A71B-45BBE6C39A2A}</a:tableStyleId>
              </a:tblPr>
              <a:tblGrid>
                <a:gridCol w="3222305">
                  <a:extLst>
                    <a:ext uri="{9D8B030D-6E8A-4147-A177-3AD203B41FA5}">
                      <a16:colId xmlns:a16="http://schemas.microsoft.com/office/drawing/2014/main" val="3296380538"/>
                    </a:ext>
                  </a:extLst>
                </a:gridCol>
                <a:gridCol w="3222305">
                  <a:extLst>
                    <a:ext uri="{9D8B030D-6E8A-4147-A177-3AD203B41FA5}">
                      <a16:colId xmlns:a16="http://schemas.microsoft.com/office/drawing/2014/main" val="2813672652"/>
                    </a:ext>
                  </a:extLst>
                </a:gridCol>
                <a:gridCol w="1597078">
                  <a:extLst>
                    <a:ext uri="{9D8B030D-6E8A-4147-A177-3AD203B41FA5}">
                      <a16:colId xmlns:a16="http://schemas.microsoft.com/office/drawing/2014/main" val="3098028479"/>
                    </a:ext>
                  </a:extLst>
                </a:gridCol>
                <a:gridCol w="1597078">
                  <a:extLst>
                    <a:ext uri="{9D8B030D-6E8A-4147-A177-3AD203B41FA5}">
                      <a16:colId xmlns:a16="http://schemas.microsoft.com/office/drawing/2014/main" val="2787351164"/>
                    </a:ext>
                  </a:extLst>
                </a:gridCol>
              </a:tblGrid>
              <a:tr h="411905">
                <a:tc rowSpan="2">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Fuel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Emission factor (kg/TJ)</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98572689"/>
                  </a:ext>
                </a:extLst>
              </a:tr>
              <a:tr h="732229">
                <a:tc vMerge="1">
                  <a:txBody>
                    <a:bodyPr/>
                    <a:lstStyle/>
                    <a:p>
                      <a:endParaRPr lang="es-CO"/>
                    </a:p>
                  </a:txBody>
                  <a:tcP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CO</a:t>
                      </a:r>
                      <a:r>
                        <a:rPr lang="es-CO" sz="2000" b="1" kern="0" baseline="-25000" dirty="0">
                          <a:effectLst/>
                          <a:latin typeface="Segoe UI" panose="020B0502040204020203" pitchFamily="34" charset="0"/>
                          <a:cs typeface="Segoe UI" panose="020B0502040204020203" pitchFamily="34" charset="0"/>
                        </a:rPr>
                        <a:t>2</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a:effectLst/>
                          <a:latin typeface="Segoe UI" panose="020B0502040204020203" pitchFamily="34" charset="0"/>
                          <a:cs typeface="Segoe UI" panose="020B0502040204020203" pitchFamily="34" charset="0"/>
                        </a:rPr>
                        <a:t>CH</a:t>
                      </a:r>
                      <a:r>
                        <a:rPr lang="es-CO" sz="2000" b="1" kern="0" baseline="-25000">
                          <a:effectLst/>
                          <a:latin typeface="Segoe UI" panose="020B0502040204020203" pitchFamily="34" charset="0"/>
                          <a:cs typeface="Segoe UI" panose="020B0502040204020203" pitchFamily="34" charset="0"/>
                        </a:rPr>
                        <a:t>4</a:t>
                      </a:r>
                      <a:endParaRPr lang="es-CO" sz="2000" b="1"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N</a:t>
                      </a:r>
                      <a:r>
                        <a:rPr lang="es-CO" sz="2000" b="1" kern="0" baseline="-25000" dirty="0">
                          <a:effectLst/>
                          <a:latin typeface="Segoe UI" panose="020B0502040204020203" pitchFamily="34" charset="0"/>
                          <a:cs typeface="Segoe UI" panose="020B0502040204020203" pitchFamily="34" charset="0"/>
                        </a:rPr>
                        <a:t>2</a:t>
                      </a:r>
                      <a:r>
                        <a:rPr lang="es-CO" sz="2000" b="1" kern="0" dirty="0">
                          <a:effectLst/>
                          <a:latin typeface="Segoe UI" panose="020B0502040204020203" pitchFamily="34" charset="0"/>
                          <a:cs typeface="Segoe UI" panose="020B0502040204020203" pitchFamily="34" charset="0"/>
                        </a:rPr>
                        <a:t>O</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913536263"/>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Coal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88136.0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1.5</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96704563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Fuel oil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80460.3</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0.6</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579083424"/>
                  </a:ext>
                </a:extLst>
              </a:tr>
              <a:tr h="411905">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Diesel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74233.4</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3.9</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3.9</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01571841"/>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Natural gas</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55539.1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92.0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04773150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Gasoline</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69323.7</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3.2</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51185832"/>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LPG</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67185.1</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0.1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442229638"/>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Jet fuel-Kerosene</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73939.6</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878476755"/>
                  </a:ext>
                </a:extLst>
              </a:tr>
            </a:tbl>
          </a:graphicData>
        </a:graphic>
      </p:graphicFrame>
      <p:sp>
        <p:nvSpPr>
          <p:cNvPr id="6" name="Rectangle 5">
            <a:extLst>
              <a:ext uri="{FF2B5EF4-FFF2-40B4-BE49-F238E27FC236}">
                <a16:creationId xmlns:a16="http://schemas.microsoft.com/office/drawing/2014/main" id="{43D1C5B7-1AB8-178A-728B-6E7854770761}"/>
              </a:ext>
            </a:extLst>
          </p:cNvPr>
          <p:cNvSpPr/>
          <p:nvPr/>
        </p:nvSpPr>
        <p:spPr>
          <a:xfrm>
            <a:off x="993704" y="6142138"/>
            <a:ext cx="1342034" cy="246221"/>
          </a:xfrm>
          <a:prstGeom prst="rect">
            <a:avLst/>
          </a:prstGeom>
        </p:spPr>
        <p:txBody>
          <a:bodyPr wrap="none">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a:solidFill>
                  <a:srgbClr val="000000"/>
                </a:solidFill>
                <a:latin typeface="Open Sans"/>
                <a:ea typeface="Open Sans" panose="020B0606030504020204" pitchFamily="34" charset="0"/>
                <a:cs typeface="Open Sans" panose="020B0606030504020204" pitchFamily="34" charset="0"/>
                <a:hlinkClick r:id="rId5"/>
              </a:rPr>
              <a:t>IPCC (2006)</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7" name="synthesize (24)">
            <a:hlinkClick r:id="" action="ppaction://media"/>
            <a:extLst>
              <a:ext uri="{FF2B5EF4-FFF2-40B4-BE49-F238E27FC236}">
                <a16:creationId xmlns:a16="http://schemas.microsoft.com/office/drawing/2014/main" id="{158DDA7B-C017-BF06-74FE-8A08F13F29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9895" y="183491"/>
            <a:ext cx="849313" cy="849313"/>
          </a:xfrm>
          <a:prstGeom prst="rect">
            <a:avLst/>
          </a:prstGeom>
        </p:spPr>
      </p:pic>
    </p:spTree>
    <p:extLst>
      <p:ext uri="{BB962C8B-B14F-4D97-AF65-F5344CB8AC3E}">
        <p14:creationId xmlns:p14="http://schemas.microsoft.com/office/powerpoint/2010/main" val="40427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A677813-27DD-6E8E-84DE-795081BAF48E}"/>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5" name="Rectangle 4">
            <a:extLst>
              <a:ext uri="{FF2B5EF4-FFF2-40B4-BE49-F238E27FC236}">
                <a16:creationId xmlns:a16="http://schemas.microsoft.com/office/drawing/2014/main" id="{C9C07A4A-2D8B-9169-CA78-2983DE87C6D0}"/>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10.2.6 Adding Emission Activity Ratios to the Model</a:t>
            </a:r>
          </a:p>
        </p:txBody>
      </p:sp>
      <p:pic>
        <p:nvPicPr>
          <p:cNvPr id="7" name="Picture 6">
            <a:extLst>
              <a:ext uri="{FF2B5EF4-FFF2-40B4-BE49-F238E27FC236}">
                <a16:creationId xmlns:a16="http://schemas.microsoft.com/office/drawing/2014/main" id="{8DECAE4D-A72E-4A4D-AA93-9BCBB1AA4DD7}"/>
              </a:ext>
            </a:extLst>
          </p:cNvPr>
          <p:cNvPicPr>
            <a:picLocks noChangeAspect="1"/>
          </p:cNvPicPr>
          <p:nvPr/>
        </p:nvPicPr>
        <p:blipFill>
          <a:blip r:embed="rId5"/>
          <a:stretch>
            <a:fillRect/>
          </a:stretch>
        </p:blipFill>
        <p:spPr>
          <a:xfrm>
            <a:off x="844062" y="1875692"/>
            <a:ext cx="9942197" cy="2742462"/>
          </a:xfrm>
          <a:prstGeom prst="rect">
            <a:avLst/>
          </a:prstGeom>
        </p:spPr>
      </p:pic>
      <p:pic>
        <p:nvPicPr>
          <p:cNvPr id="2" name="synthesize (2)">
            <a:hlinkClick r:id="" action="ppaction://media"/>
            <a:extLst>
              <a:ext uri="{FF2B5EF4-FFF2-40B4-BE49-F238E27FC236}">
                <a16:creationId xmlns:a16="http://schemas.microsoft.com/office/drawing/2014/main" id="{A547FDA3-C74F-C446-7A7D-F536437B23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72417" y="201838"/>
            <a:ext cx="1256145" cy="1256145"/>
          </a:xfrm>
          <a:prstGeom prst="rect">
            <a:avLst/>
          </a:prstGeom>
        </p:spPr>
      </p:pic>
    </p:spTree>
    <p:extLst>
      <p:ext uri="{BB962C8B-B14F-4D97-AF65-F5344CB8AC3E}">
        <p14:creationId xmlns:p14="http://schemas.microsoft.com/office/powerpoint/2010/main" val="370888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D8E1FE-B1FA-7141-C865-CC824E8F78EF}"/>
              </a:ext>
            </a:extLst>
          </p:cNvPr>
          <p:cNvGraphicFramePr>
            <a:graphicFrameLocks noGrp="1"/>
          </p:cNvGraphicFramePr>
          <p:nvPr>
            <p:extLst>
              <p:ext uri="{D42A27DB-BD31-4B8C-83A1-F6EECF244321}">
                <p14:modId xmlns:p14="http://schemas.microsoft.com/office/powerpoint/2010/main" val="187952987"/>
              </p:ext>
            </p:extLst>
          </p:nvPr>
        </p:nvGraphicFramePr>
        <p:xfrm>
          <a:off x="607042" y="1811227"/>
          <a:ext cx="10816332" cy="4512678"/>
        </p:xfrm>
        <a:graphic>
          <a:graphicData uri="http://schemas.openxmlformats.org/drawingml/2006/table">
            <a:tbl>
              <a:tblPr firstRow="1" bandRow="1">
                <a:tableStyleId>{B8DA472E-C0B5-4FAA-A71B-45BBE6C39A2A}</a:tableStyleId>
              </a:tblPr>
              <a:tblGrid>
                <a:gridCol w="4057723">
                  <a:extLst>
                    <a:ext uri="{9D8B030D-6E8A-4147-A177-3AD203B41FA5}">
                      <a16:colId xmlns:a16="http://schemas.microsoft.com/office/drawing/2014/main" val="3650415325"/>
                    </a:ext>
                  </a:extLst>
                </a:gridCol>
                <a:gridCol w="6758609">
                  <a:extLst>
                    <a:ext uri="{9D8B030D-6E8A-4147-A177-3AD203B41FA5}">
                      <a16:colId xmlns:a16="http://schemas.microsoft.com/office/drawing/2014/main" val="2846543423"/>
                    </a:ext>
                  </a:extLst>
                </a:gridCol>
              </a:tblGrid>
              <a:tr h="651782">
                <a:tc>
                  <a:txBody>
                    <a:bodyPr/>
                    <a:lstStyle/>
                    <a:p>
                      <a:r>
                        <a:rPr lang="en-GB" sz="2200" dirty="0"/>
                        <a:t>Emission Constraints</a:t>
                      </a:r>
                    </a:p>
                  </a:txBody>
                  <a:tcPr/>
                </a:tc>
                <a:tc>
                  <a:txBody>
                    <a:bodyPr/>
                    <a:lstStyle/>
                    <a:p>
                      <a:r>
                        <a:rPr lang="en-GB" sz="2200" dirty="0"/>
                        <a:t>Descriptions</a:t>
                      </a:r>
                    </a:p>
                  </a:txBody>
                  <a:tcPr/>
                </a:tc>
                <a:extLst>
                  <a:ext uri="{0D108BD9-81ED-4DB2-BD59-A6C34878D82A}">
                    <a16:rowId xmlns:a16="http://schemas.microsoft.com/office/drawing/2014/main" val="2980389097"/>
                  </a:ext>
                </a:extLst>
              </a:tr>
              <a:tr h="1331056">
                <a:tc>
                  <a:txBody>
                    <a:bodyPr/>
                    <a:lstStyle/>
                    <a:p>
                      <a:r>
                        <a:rPr lang="en-GB" sz="2200" dirty="0"/>
                        <a:t>Annual Emission Limit</a:t>
                      </a:r>
                    </a:p>
                  </a:txBody>
                  <a:tcPr/>
                </a:tc>
                <a:tc>
                  <a:txBody>
                    <a:bodyPr/>
                    <a:lstStyle/>
                    <a:p>
                      <a:pPr rtl="0"/>
                      <a:r>
                        <a:rPr lang="en-GB" sz="2200" b="0" i="0" u="none" strike="noStrike" cap="none" dirty="0">
                          <a:solidFill>
                            <a:schemeClr val="dk1"/>
                          </a:solidFill>
                          <a:effectLst/>
                          <a:latin typeface="Arial"/>
                          <a:ea typeface="Arial"/>
                          <a:cs typeface="Arial"/>
                          <a:sym typeface="Arial"/>
                        </a:rPr>
                        <a:t>Used to set an upper limit on emissions in a particular year. It will set a total maximum allowable cap on emissions that cannot be exceeded. </a:t>
                      </a:r>
                      <a:endParaRPr lang="en-GB" sz="2200" b="0" dirty="0">
                        <a:effectLst/>
                      </a:endParaRPr>
                    </a:p>
                  </a:txBody>
                  <a:tcPr/>
                </a:tc>
                <a:extLst>
                  <a:ext uri="{0D108BD9-81ED-4DB2-BD59-A6C34878D82A}">
                    <a16:rowId xmlns:a16="http://schemas.microsoft.com/office/drawing/2014/main" val="4283072604"/>
                  </a:ext>
                </a:extLst>
              </a:tr>
              <a:tr h="1638222">
                <a:tc>
                  <a:txBody>
                    <a:bodyPr/>
                    <a:lstStyle/>
                    <a:p>
                      <a:r>
                        <a:rPr lang="en-GB" sz="2200" dirty="0"/>
                        <a:t>Emissions Penalty</a:t>
                      </a:r>
                    </a:p>
                  </a:txBody>
                  <a:tcPr/>
                </a:tc>
                <a:tc>
                  <a:txBody>
                    <a:bodyPr/>
                    <a:lstStyle/>
                    <a:p>
                      <a:pPr rtl="0"/>
                      <a:r>
                        <a:rPr lang="en-GB" sz="2200" b="0" i="0" u="none" strike="noStrike" cap="none" dirty="0">
                          <a:solidFill>
                            <a:schemeClr val="dk1"/>
                          </a:solidFill>
                          <a:effectLst/>
                          <a:latin typeface="Arial"/>
                          <a:ea typeface="Arial"/>
                          <a:cs typeface="Arial"/>
                          <a:sym typeface="Arial"/>
                        </a:rPr>
                        <a:t>Used to assign a cost to the release of an emission. It can represent an actual charge such as a tax or penalty, or an external cost that is not formally monetized. A negative value can be used to represent a credit or subsidy. </a:t>
                      </a:r>
                      <a:endParaRPr lang="en-GB" sz="2200" b="0" dirty="0">
                        <a:effectLst/>
                      </a:endParaRPr>
                    </a:p>
                  </a:txBody>
                  <a:tcPr/>
                </a:tc>
                <a:extLst>
                  <a:ext uri="{0D108BD9-81ED-4DB2-BD59-A6C34878D82A}">
                    <a16:rowId xmlns:a16="http://schemas.microsoft.com/office/drawing/2014/main" val="4157209031"/>
                  </a:ext>
                </a:extLst>
              </a:tr>
              <a:tr h="716722">
                <a:tc>
                  <a:txBody>
                    <a:bodyPr/>
                    <a:lstStyle/>
                    <a:p>
                      <a:r>
                        <a:rPr lang="en-GB" sz="2200" dirty="0"/>
                        <a:t>Model Period Emission Limit</a:t>
                      </a:r>
                    </a:p>
                  </a:txBody>
                  <a:tcPr/>
                </a:tc>
                <a:tc>
                  <a:txBody>
                    <a:bodyPr/>
                    <a:lstStyle/>
                    <a:p>
                      <a:pPr rtl="0"/>
                      <a:r>
                        <a:rPr lang="en-GB" sz="2200" b="0" i="0" u="none" strike="noStrike" cap="none" dirty="0">
                          <a:solidFill>
                            <a:schemeClr val="dk1"/>
                          </a:solidFill>
                          <a:effectLst/>
                          <a:latin typeface="Arial"/>
                          <a:ea typeface="Arial"/>
                          <a:cs typeface="Arial"/>
                          <a:sym typeface="Arial"/>
                        </a:rPr>
                        <a:t>Used to set a cumulative limit on emissions over the entire model horizon (i.e. all years).  </a:t>
                      </a:r>
                      <a:endParaRPr lang="en-GB" sz="2200" b="0" dirty="0">
                        <a:effectLst/>
                      </a:endParaRPr>
                    </a:p>
                  </a:txBody>
                  <a:tcPr/>
                </a:tc>
                <a:extLst>
                  <a:ext uri="{0D108BD9-81ED-4DB2-BD59-A6C34878D82A}">
                    <a16:rowId xmlns:a16="http://schemas.microsoft.com/office/drawing/2014/main" val="2667429487"/>
                  </a:ext>
                </a:extLst>
              </a:tr>
            </a:tbl>
          </a:graphicData>
        </a:graphic>
      </p:graphicFrame>
      <p:sp>
        <p:nvSpPr>
          <p:cNvPr id="5" name="Title 10">
            <a:extLst>
              <a:ext uri="{FF2B5EF4-FFF2-40B4-BE49-F238E27FC236}">
                <a16:creationId xmlns:a16="http://schemas.microsoft.com/office/drawing/2014/main" id="{DEC2EBCD-EC3A-3762-28C2-4CD63990C349}"/>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6" name="Rectangle 5">
            <a:extLst>
              <a:ext uri="{FF2B5EF4-FFF2-40B4-BE49-F238E27FC236}">
                <a16:creationId xmlns:a16="http://schemas.microsoft.com/office/drawing/2014/main" id="{DB465907-8CF7-DF74-C4A7-280916ECFDBC}"/>
              </a:ext>
            </a:extLst>
          </p:cNvPr>
          <p:cNvSpPr/>
          <p:nvPr/>
        </p:nvSpPr>
        <p:spPr>
          <a:xfrm>
            <a:off x="620294" y="1243437"/>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10.2.7 Constraining Emissions</a:t>
            </a:r>
          </a:p>
        </p:txBody>
      </p:sp>
      <p:pic>
        <p:nvPicPr>
          <p:cNvPr id="2" name="synthesize (3)">
            <a:hlinkClick r:id="" action="ppaction://media"/>
            <a:extLst>
              <a:ext uri="{FF2B5EF4-FFF2-40B4-BE49-F238E27FC236}">
                <a16:creationId xmlns:a16="http://schemas.microsoft.com/office/drawing/2014/main" id="{53795836-13FC-4958-4E12-DAC1AD5F80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70340" y="297420"/>
            <a:ext cx="1102360" cy="1102360"/>
          </a:xfrm>
          <a:prstGeom prst="rect">
            <a:avLst/>
          </a:prstGeom>
        </p:spPr>
      </p:pic>
    </p:spTree>
    <p:extLst>
      <p:ext uri="{BB962C8B-B14F-4D97-AF65-F5344CB8AC3E}">
        <p14:creationId xmlns:p14="http://schemas.microsoft.com/office/powerpoint/2010/main" val="30563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Emissions representation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http://doi.org/10.5281/zenodo.4585676</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IPCC (2006) Guidelines for National Greenhouse Gas Inventories, Volume 2: Energy, Table 1.3; available from: </a:t>
            </a:r>
            <a:r>
              <a:rPr lang="en-GB" sz="2400" dirty="0">
                <a:latin typeface="Open Sans" panose="020B0606030504020204" pitchFamily="34" charset="0"/>
                <a:ea typeface="Open Sans" panose="020B0606030504020204" pitchFamily="34" charset="0"/>
                <a:cs typeface="Open Sans" panose="020B0606030504020204" pitchFamily="34" charset="0"/>
                <a:hlinkClick r:id="rId4"/>
              </a:rPr>
              <a:t>https://www.ipcc-nggip.iges.or.jp/EFDB/find_ef.php</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10.3.1 Introducing Reserve Margin</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BE4BA390-FEDE-B304-9161-9033EBA87C44}"/>
              </a:ext>
            </a:extLst>
          </p:cNvPr>
          <p:cNvSpPr/>
          <p:nvPr/>
        </p:nvSpPr>
        <p:spPr>
          <a:xfrm>
            <a:off x="472546" y="1391709"/>
            <a:ext cx="10171693" cy="830997"/>
          </a:xfrm>
          <a:prstGeom prst="rect">
            <a:avLst/>
          </a:prstGeom>
        </p:spPr>
        <p:txBody>
          <a:bodyPr wrap="square" lIns="91440" tIns="45720" rIns="91440" bIns="45720" anchor="t">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Reserve Margin:</a:t>
            </a:r>
            <a:r>
              <a:rPr lang="en-ZA" sz="2400" dirty="0">
                <a:solidFill>
                  <a:srgbClr val="000000"/>
                </a:solidFill>
                <a:latin typeface="Open Sans"/>
                <a:ea typeface="Open Sans" panose="020B0606030504020204" pitchFamily="34" charset="0"/>
                <a:cs typeface="Open Sans" panose="020B0606030504020204" pitchFamily="34" charset="0"/>
              </a:rPr>
              <a:t> planned excess supply capacity that is installed in comparison to the peak load (in MW or GW)</a:t>
            </a:r>
            <a:endParaRPr lang="en-US" sz="2400" dirty="0"/>
          </a:p>
        </p:txBody>
      </p:sp>
      <p:pic>
        <p:nvPicPr>
          <p:cNvPr id="12" name="Graphic 337" descr="Tick with solid fill">
            <a:extLst>
              <a:ext uri="{FF2B5EF4-FFF2-40B4-BE49-F238E27FC236}">
                <a16:creationId xmlns:a16="http://schemas.microsoft.com/office/drawing/2014/main" id="{AABA2769-157C-97EB-9B5E-06BA44AF44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634" y="2413054"/>
            <a:ext cx="914400" cy="914400"/>
          </a:xfrm>
          <a:prstGeom prst="rect">
            <a:avLst/>
          </a:prstGeom>
        </p:spPr>
      </p:pic>
      <p:pic>
        <p:nvPicPr>
          <p:cNvPr id="13" name="Graphic 339" descr="Upward trend with solid fill">
            <a:extLst>
              <a:ext uri="{FF2B5EF4-FFF2-40B4-BE49-F238E27FC236}">
                <a16:creationId xmlns:a16="http://schemas.microsoft.com/office/drawing/2014/main" id="{BA3D12D0-761A-647F-AF48-25367B91FC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634" y="5285210"/>
            <a:ext cx="914400" cy="914400"/>
          </a:xfrm>
          <a:prstGeom prst="rect">
            <a:avLst/>
          </a:prstGeom>
        </p:spPr>
      </p:pic>
      <p:pic>
        <p:nvPicPr>
          <p:cNvPr id="14" name="Graphic 340" descr="Cloud with solid fill">
            <a:extLst>
              <a:ext uri="{FF2B5EF4-FFF2-40B4-BE49-F238E27FC236}">
                <a16:creationId xmlns:a16="http://schemas.microsoft.com/office/drawing/2014/main" id="{DBD3C139-E5A9-97BF-A722-FEDD5F7A28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634" y="3822414"/>
            <a:ext cx="914400" cy="914400"/>
          </a:xfrm>
          <a:prstGeom prst="rect">
            <a:avLst/>
          </a:prstGeom>
        </p:spPr>
      </p:pic>
      <p:sp>
        <p:nvSpPr>
          <p:cNvPr id="15" name="Rectangle 14">
            <a:extLst>
              <a:ext uri="{FF2B5EF4-FFF2-40B4-BE49-F238E27FC236}">
                <a16:creationId xmlns:a16="http://schemas.microsoft.com/office/drawing/2014/main" id="{E3556BBF-7C51-5415-6278-A302D52389A1}"/>
              </a:ext>
            </a:extLst>
          </p:cNvPr>
          <p:cNvSpPr/>
          <p:nvPr/>
        </p:nvSpPr>
        <p:spPr>
          <a:xfrm>
            <a:off x="2093449" y="2419811"/>
            <a:ext cx="8690826" cy="830997"/>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Reserve Margin is important as it helps to ensure reliability by avoiding shortages in power supply </a:t>
            </a:r>
          </a:p>
        </p:txBody>
      </p:sp>
      <p:sp>
        <p:nvSpPr>
          <p:cNvPr id="16" name="Rectangle 15">
            <a:extLst>
              <a:ext uri="{FF2B5EF4-FFF2-40B4-BE49-F238E27FC236}">
                <a16:creationId xmlns:a16="http://schemas.microsoft.com/office/drawing/2014/main" id="{0DAAC332-796E-4190-C5A4-06E01B8A02AD}"/>
              </a:ext>
            </a:extLst>
          </p:cNvPr>
          <p:cNvSpPr/>
          <p:nvPr/>
        </p:nvSpPr>
        <p:spPr>
          <a:xfrm>
            <a:off x="2093449" y="3679450"/>
            <a:ext cx="9079014" cy="1200329"/>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Reserve Margin can protect against supply issues caused by the unavailability of renewable generation, e.g., due to weather or unexpectedly high demand</a:t>
            </a:r>
          </a:p>
        </p:txBody>
      </p:sp>
      <p:sp>
        <p:nvSpPr>
          <p:cNvPr id="17" name="Rectangle 16">
            <a:extLst>
              <a:ext uri="{FF2B5EF4-FFF2-40B4-BE49-F238E27FC236}">
                <a16:creationId xmlns:a16="http://schemas.microsoft.com/office/drawing/2014/main" id="{4EB413D1-EC88-6D62-B6A4-62BD41FFFBB5}"/>
              </a:ext>
            </a:extLst>
          </p:cNvPr>
          <p:cNvSpPr/>
          <p:nvPr/>
        </p:nvSpPr>
        <p:spPr>
          <a:xfrm>
            <a:off x="2093449" y="5232221"/>
            <a:ext cx="9194033" cy="1200329"/>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However, reliability cannot always be ensured, because it is difficult to precisely project future demand and there can be delays in building new capacity </a:t>
            </a:r>
          </a:p>
        </p:txBody>
      </p:sp>
      <p:pic>
        <p:nvPicPr>
          <p:cNvPr id="2" name="synthesize (25)">
            <a:hlinkClick r:id="" action="ppaction://media"/>
            <a:extLst>
              <a:ext uri="{FF2B5EF4-FFF2-40B4-BE49-F238E27FC236}">
                <a16:creationId xmlns:a16="http://schemas.microsoft.com/office/drawing/2014/main" id="{CC250C82-873C-3149-0297-0039B99E83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75754" y="54486"/>
            <a:ext cx="953664" cy="953664"/>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D0A6665-C236-BD61-F5DB-4810A9CC21D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91A465A-E554-365C-FD43-3DAB21D43A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898C3BDA-53C3-E305-9A11-59CC1D7B9E98}"/>
              </a:ext>
            </a:extLst>
          </p:cNvPr>
          <p:cNvSpPr/>
          <p:nvPr/>
        </p:nvSpPr>
        <p:spPr>
          <a:xfrm>
            <a:off x="472545" y="836044"/>
            <a:ext cx="96715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10.3.2 Defining the Reserve Margin Mathematically</a:t>
            </a:r>
          </a:p>
        </p:txBody>
      </p:sp>
      <p:sp>
        <p:nvSpPr>
          <p:cNvPr id="6" name="Title 10">
            <a:extLst>
              <a:ext uri="{FF2B5EF4-FFF2-40B4-BE49-F238E27FC236}">
                <a16:creationId xmlns:a16="http://schemas.microsoft.com/office/drawing/2014/main" id="{F511AE21-F8FA-E23B-8D25-1E9A7DF33432}"/>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Graphical user interface, text, application&#10;&#10;Description automatically generated">
            <a:extLst>
              <a:ext uri="{FF2B5EF4-FFF2-40B4-BE49-F238E27FC236}">
                <a16:creationId xmlns:a16="http://schemas.microsoft.com/office/drawing/2014/main" id="{FE093B8F-E45F-47CF-B6F3-B0002ADE1CB2}"/>
              </a:ext>
            </a:extLst>
          </p:cNvPr>
          <p:cNvPicPr>
            <a:picLocks noChangeAspect="1"/>
          </p:cNvPicPr>
          <p:nvPr/>
        </p:nvPicPr>
        <p:blipFill>
          <a:blip r:embed="rId5"/>
          <a:stretch>
            <a:fillRect/>
          </a:stretch>
        </p:blipFill>
        <p:spPr>
          <a:xfrm>
            <a:off x="619755" y="1450465"/>
            <a:ext cx="10638153" cy="4421696"/>
          </a:xfrm>
          <a:prstGeom prst="rect">
            <a:avLst/>
          </a:prstGeom>
        </p:spPr>
      </p:pic>
      <p:pic>
        <p:nvPicPr>
          <p:cNvPr id="4" name="synthesize (26)">
            <a:hlinkClick r:id="" action="ppaction://media"/>
            <a:extLst>
              <a:ext uri="{FF2B5EF4-FFF2-40B4-BE49-F238E27FC236}">
                <a16:creationId xmlns:a16="http://schemas.microsoft.com/office/drawing/2014/main" id="{41A8C82F-6DDD-26B9-A149-D36B0A9245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1646" y="97848"/>
            <a:ext cx="938251" cy="938251"/>
          </a:xfrm>
          <a:prstGeom prst="rect">
            <a:avLst/>
          </a:prstGeom>
        </p:spPr>
      </p:pic>
    </p:spTree>
    <p:extLst>
      <p:ext uri="{BB962C8B-B14F-4D97-AF65-F5344CB8AC3E}">
        <p14:creationId xmlns:p14="http://schemas.microsoft.com/office/powerpoint/2010/main" val="346158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41CCC31-A1DD-993B-7A9A-8ACA8116C2E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B053B53-CDE8-4866-198E-FAC43F25B8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6290BA7E-FB60-4487-16A6-6A3D7FB5C6D3}"/>
              </a:ext>
            </a:extLst>
          </p:cNvPr>
          <p:cNvSpPr/>
          <p:nvPr/>
        </p:nvSpPr>
        <p:spPr>
          <a:xfrm>
            <a:off x="472545" y="836044"/>
            <a:ext cx="90572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10.3.3 Which Technologies can Contribute to the Reserve Margin?</a:t>
            </a:r>
          </a:p>
        </p:txBody>
      </p:sp>
      <p:sp>
        <p:nvSpPr>
          <p:cNvPr id="6" name="Title 10">
            <a:extLst>
              <a:ext uri="{FF2B5EF4-FFF2-40B4-BE49-F238E27FC236}">
                <a16:creationId xmlns:a16="http://schemas.microsoft.com/office/drawing/2014/main" id="{04952723-920F-BE51-A93E-328C59BB761C}"/>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A picture containing sky, outdoor, outdoor object, cloudy&#10;&#10;Description automatically generated">
            <a:extLst>
              <a:ext uri="{FF2B5EF4-FFF2-40B4-BE49-F238E27FC236}">
                <a16:creationId xmlns:a16="http://schemas.microsoft.com/office/drawing/2014/main" id="{65C0E94E-33FD-0C1E-3879-D3056323D058}"/>
              </a:ext>
            </a:extLst>
          </p:cNvPr>
          <p:cNvPicPr>
            <a:picLocks noChangeAspect="1"/>
          </p:cNvPicPr>
          <p:nvPr/>
        </p:nvPicPr>
        <p:blipFill>
          <a:blip r:embed="rId5"/>
          <a:stretch>
            <a:fillRect/>
          </a:stretch>
        </p:blipFill>
        <p:spPr>
          <a:xfrm>
            <a:off x="4555918" y="2728716"/>
            <a:ext cx="3443286" cy="2450217"/>
          </a:xfrm>
          <a:prstGeom prst="rect">
            <a:avLst/>
          </a:prstGeom>
        </p:spPr>
      </p:pic>
      <p:pic>
        <p:nvPicPr>
          <p:cNvPr id="4" name="Picture 7" descr="A picture containing solar cell, outdoor, outdoor object, blue&#10;&#10;Description automatically generated">
            <a:extLst>
              <a:ext uri="{FF2B5EF4-FFF2-40B4-BE49-F238E27FC236}">
                <a16:creationId xmlns:a16="http://schemas.microsoft.com/office/drawing/2014/main" id="{597CE66B-1934-56D1-54EC-D5E10D89E6D7}"/>
              </a:ext>
            </a:extLst>
          </p:cNvPr>
          <p:cNvPicPr>
            <a:picLocks noChangeAspect="1"/>
          </p:cNvPicPr>
          <p:nvPr/>
        </p:nvPicPr>
        <p:blipFill>
          <a:blip r:embed="rId6"/>
          <a:stretch>
            <a:fillRect/>
          </a:stretch>
        </p:blipFill>
        <p:spPr>
          <a:xfrm>
            <a:off x="8248693" y="2728716"/>
            <a:ext cx="3443286" cy="2455964"/>
          </a:xfrm>
          <a:prstGeom prst="rect">
            <a:avLst/>
          </a:prstGeom>
        </p:spPr>
      </p:pic>
      <p:pic>
        <p:nvPicPr>
          <p:cNvPr id="7" name="Picture 8" descr="A picture containing building, outdoor&#10;&#10;Description automatically generated">
            <a:extLst>
              <a:ext uri="{FF2B5EF4-FFF2-40B4-BE49-F238E27FC236}">
                <a16:creationId xmlns:a16="http://schemas.microsoft.com/office/drawing/2014/main" id="{F591A3FA-742F-4AB3-E73F-50F52F90E49D}"/>
              </a:ext>
            </a:extLst>
          </p:cNvPr>
          <p:cNvPicPr>
            <a:picLocks noChangeAspect="1"/>
          </p:cNvPicPr>
          <p:nvPr/>
        </p:nvPicPr>
        <p:blipFill>
          <a:blip r:embed="rId7"/>
          <a:stretch>
            <a:fillRect/>
          </a:stretch>
        </p:blipFill>
        <p:spPr>
          <a:xfrm>
            <a:off x="195061" y="2704121"/>
            <a:ext cx="3678200" cy="2450217"/>
          </a:xfrm>
          <a:prstGeom prst="rect">
            <a:avLst/>
          </a:prstGeom>
        </p:spPr>
      </p:pic>
      <p:sp>
        <p:nvSpPr>
          <p:cNvPr id="8" name="Rectangle 7">
            <a:extLst>
              <a:ext uri="{FF2B5EF4-FFF2-40B4-BE49-F238E27FC236}">
                <a16:creationId xmlns:a16="http://schemas.microsoft.com/office/drawing/2014/main" id="{A291435D-A05E-6526-3488-332D189F2A86}"/>
              </a:ext>
            </a:extLst>
          </p:cNvPr>
          <p:cNvSpPr/>
          <p:nvPr/>
        </p:nvSpPr>
        <p:spPr>
          <a:xfrm>
            <a:off x="298239" y="1622360"/>
            <a:ext cx="3471844" cy="954107"/>
          </a:xfrm>
          <a:prstGeom prst="rect">
            <a:avLst/>
          </a:prstGeom>
        </p:spPr>
        <p:txBody>
          <a:bodyPr wrap="square" lIns="91440" tIns="45720" rIns="91440" bIns="45720" anchor="t">
            <a:spAutoFit/>
          </a:bodyPr>
          <a:lstStyle/>
          <a:p>
            <a:pPr algn="ctr">
              <a:spcAft>
                <a:spcPts val="1200"/>
              </a:spcAft>
            </a:pPr>
            <a:r>
              <a:rPr lang="en-ZA" sz="2800" b="1" dirty="0">
                <a:solidFill>
                  <a:srgbClr val="000000"/>
                </a:solidFill>
                <a:latin typeface="Open Sans"/>
                <a:ea typeface="Open Sans" panose="020B0606030504020204" pitchFamily="34" charset="0"/>
                <a:cs typeface="Open Sans" panose="020B0606030504020204" pitchFamily="34" charset="0"/>
              </a:rPr>
              <a:t>Dispatchable Generation</a:t>
            </a:r>
          </a:p>
        </p:txBody>
      </p:sp>
      <p:sp>
        <p:nvSpPr>
          <p:cNvPr id="9" name="Rectangle 8">
            <a:extLst>
              <a:ext uri="{FF2B5EF4-FFF2-40B4-BE49-F238E27FC236}">
                <a16:creationId xmlns:a16="http://schemas.microsoft.com/office/drawing/2014/main" id="{79B2D64D-19D2-F090-0831-EECB4BEE1050}"/>
              </a:ext>
            </a:extLst>
          </p:cNvPr>
          <p:cNvSpPr/>
          <p:nvPr/>
        </p:nvSpPr>
        <p:spPr>
          <a:xfrm>
            <a:off x="5955394" y="1635907"/>
            <a:ext cx="4003806" cy="954107"/>
          </a:xfrm>
          <a:prstGeom prst="rect">
            <a:avLst/>
          </a:prstGeom>
        </p:spPr>
        <p:txBody>
          <a:bodyPr wrap="square" lIns="91440" tIns="45720" rIns="91440" bIns="45720" anchor="t">
            <a:spAutoFit/>
          </a:bodyPr>
          <a:lstStyle/>
          <a:p>
            <a:pPr algn="ctr">
              <a:spcAft>
                <a:spcPts val="1200"/>
              </a:spcAft>
            </a:pPr>
            <a:r>
              <a:rPr lang="en-ZA" sz="2800" b="1" dirty="0">
                <a:solidFill>
                  <a:srgbClr val="000000"/>
                </a:solidFill>
                <a:latin typeface="Open Sans"/>
                <a:ea typeface="Open Sans" panose="020B0606030504020204" pitchFamily="34" charset="0"/>
                <a:cs typeface="Open Sans" panose="020B0606030504020204" pitchFamily="34" charset="0"/>
              </a:rPr>
              <a:t>Non-Dispatchable Generation</a:t>
            </a:r>
          </a:p>
        </p:txBody>
      </p:sp>
      <p:pic>
        <p:nvPicPr>
          <p:cNvPr id="10" name="synthesize (27)">
            <a:hlinkClick r:id="" action="ppaction://media"/>
            <a:extLst>
              <a:ext uri="{FF2B5EF4-FFF2-40B4-BE49-F238E27FC236}">
                <a16:creationId xmlns:a16="http://schemas.microsoft.com/office/drawing/2014/main" id="{9D81CD45-6403-E0F5-C2F8-7656D01B76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2457" y="147085"/>
            <a:ext cx="845552" cy="845552"/>
          </a:xfrm>
          <a:prstGeom prst="rect">
            <a:avLst/>
          </a:prstGeom>
        </p:spPr>
      </p:pic>
    </p:spTree>
    <p:extLst>
      <p:ext uri="{BB962C8B-B14F-4D97-AF65-F5344CB8AC3E}">
        <p14:creationId xmlns:p14="http://schemas.microsoft.com/office/powerpoint/2010/main" val="276772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880197"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cs typeface="Calibri"/>
              </a:rPr>
              <a:t>ILO1 : Learn the importance of emissions accounting and the anthropogenic nature of climate change</a:t>
            </a:r>
          </a:p>
          <a:p>
            <a:pPr>
              <a:spcBef>
                <a:spcPts val="1000"/>
              </a:spcBef>
            </a:pPr>
            <a:r>
              <a:rPr lang="en-US" sz="2400" dirty="0">
                <a:latin typeface="Open Sans"/>
                <a:cs typeface="Calibri"/>
              </a:rPr>
              <a:t>ILO2: Learn how to represent emissions and how to constrain emission levels in </a:t>
            </a:r>
            <a:r>
              <a:rPr lang="en-US" sz="2400" dirty="0" err="1">
                <a:latin typeface="Open Sans"/>
                <a:cs typeface="Calibri"/>
              </a:rPr>
              <a:t>OSeMOSYS</a:t>
            </a:r>
            <a:r>
              <a:rPr lang="en-US" sz="2400" dirty="0">
                <a:latin typeface="Open Sans"/>
                <a:cs typeface="Calibri"/>
              </a:rPr>
              <a:t> in line with climate targets</a:t>
            </a:r>
          </a:p>
          <a:p>
            <a:pPr>
              <a:spcBef>
                <a:spcPts val="1000"/>
              </a:spcBef>
            </a:pPr>
            <a:r>
              <a:rPr lang="en-US" sz="2400" dirty="0">
                <a:latin typeface="Open Sans"/>
                <a:cs typeface="Calibri"/>
              </a:rPr>
              <a:t>ILO3: Understand the importance of reserve margin in the energy system</a:t>
            </a:r>
          </a:p>
          <a:p>
            <a:pPr>
              <a:spcBef>
                <a:spcPts val="1000"/>
              </a:spcBef>
            </a:pPr>
            <a:r>
              <a:rPr lang="en-US" sz="2400" dirty="0">
                <a:latin typeface="Open Sans"/>
                <a:cs typeface="Calibri"/>
              </a:rPr>
              <a:t>ILO4: Learn how to represent reserve margin in </a:t>
            </a:r>
            <a:r>
              <a:rPr lang="en-US" sz="2400" dirty="0" err="1">
                <a:latin typeface="Open Sans"/>
                <a:cs typeface="Calibri"/>
              </a:rPr>
              <a:t>OSeMOSYS</a:t>
            </a:r>
            <a:endParaRPr lang="en-US" sz="2400"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D356387-2046-F53D-6C54-EE7E7D6BDD5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C432C79-BD78-ED2D-6674-CE58523B048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5" name="Rectangle 4">
            <a:extLst>
              <a:ext uri="{FF2B5EF4-FFF2-40B4-BE49-F238E27FC236}">
                <a16:creationId xmlns:a16="http://schemas.microsoft.com/office/drawing/2014/main" id="{B5D4CC7E-7AA2-C033-7E23-43DABECE1517}"/>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10.3.4 Capacity Credits &amp; Variable Renewables</a:t>
            </a:r>
          </a:p>
        </p:txBody>
      </p:sp>
      <p:sp>
        <p:nvSpPr>
          <p:cNvPr id="6" name="Title 10">
            <a:extLst>
              <a:ext uri="{FF2B5EF4-FFF2-40B4-BE49-F238E27FC236}">
                <a16:creationId xmlns:a16="http://schemas.microsoft.com/office/drawing/2014/main" id="{6F23B2EF-2892-D5AE-BC81-2AA7D7CFA760}"/>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099D18D-F1A8-7B6F-FFE1-F38CB698C998}"/>
              </a:ext>
            </a:extLst>
          </p:cNvPr>
          <p:cNvSpPr/>
          <p:nvPr/>
        </p:nvSpPr>
        <p:spPr>
          <a:xfrm>
            <a:off x="256472" y="1446040"/>
            <a:ext cx="6106750" cy="1200329"/>
          </a:xfrm>
          <a:prstGeom prst="rect">
            <a:avLst/>
          </a:prstGeom>
        </p:spPr>
        <p:txBody>
          <a:bodyPr wrap="square" lIns="91440" tIns="45720" rIns="91440" bIns="45720" anchor="t">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Credits: </a:t>
            </a:r>
            <a:r>
              <a:rPr lang="en-ZA" sz="2400" dirty="0">
                <a:solidFill>
                  <a:srgbClr val="000000"/>
                </a:solidFill>
                <a:latin typeface="Open Sans"/>
                <a:ea typeface="Open Sans" panose="020B0606030504020204" pitchFamily="34" charset="0"/>
                <a:cs typeface="Open Sans" panose="020B0606030504020204" pitchFamily="34" charset="0"/>
              </a:rPr>
              <a:t>measure to what extent each technology can contribute to the reserve margin</a:t>
            </a:r>
          </a:p>
        </p:txBody>
      </p:sp>
      <p:pic>
        <p:nvPicPr>
          <p:cNvPr id="7" name="Picture 6" descr="A graph of a performance&#10;&#10;Description automatically generated with medium confidence">
            <a:extLst>
              <a:ext uri="{FF2B5EF4-FFF2-40B4-BE49-F238E27FC236}">
                <a16:creationId xmlns:a16="http://schemas.microsoft.com/office/drawing/2014/main" id="{C4904F75-5C3E-7CF2-A59B-BAD09D2A5B0A}"/>
              </a:ext>
            </a:extLst>
          </p:cNvPr>
          <p:cNvPicPr>
            <a:picLocks noChangeAspect="1"/>
          </p:cNvPicPr>
          <p:nvPr/>
        </p:nvPicPr>
        <p:blipFill>
          <a:blip r:embed="rId5"/>
          <a:stretch>
            <a:fillRect/>
          </a:stretch>
        </p:blipFill>
        <p:spPr>
          <a:xfrm>
            <a:off x="7716033" y="817096"/>
            <a:ext cx="3733017" cy="5658685"/>
          </a:xfrm>
          <a:prstGeom prst="rect">
            <a:avLst/>
          </a:prstGeom>
        </p:spPr>
      </p:pic>
      <p:sp>
        <p:nvSpPr>
          <p:cNvPr id="8" name="Rectangle 7">
            <a:extLst>
              <a:ext uri="{FF2B5EF4-FFF2-40B4-BE49-F238E27FC236}">
                <a16:creationId xmlns:a16="http://schemas.microsoft.com/office/drawing/2014/main" id="{32119AE4-07E9-ECCC-E371-C025BB6827B2}"/>
              </a:ext>
            </a:extLst>
          </p:cNvPr>
          <p:cNvSpPr/>
          <p:nvPr/>
        </p:nvSpPr>
        <p:spPr>
          <a:xfrm>
            <a:off x="5498049" y="6306978"/>
            <a:ext cx="3282696"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Source: </a:t>
            </a:r>
            <a:r>
              <a:rPr lang="en-US" sz="1000" dirty="0">
                <a:latin typeface="Open Sans"/>
                <a:ea typeface="Open Sans" panose="020B0606030504020204" pitchFamily="34" charset="0"/>
                <a:cs typeface="Open Sans" panose="020B0606030504020204" pitchFamily="34" charset="0"/>
              </a:rPr>
              <a:t>Energy Systems Integration Group (2023</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7EC9E138-9207-DE1E-4FFE-55607B0F0F83}"/>
              </a:ext>
            </a:extLst>
          </p:cNvPr>
          <p:cNvGraphicFramePr>
            <a:graphicFrameLocks noGrp="1"/>
          </p:cNvGraphicFramePr>
          <p:nvPr/>
        </p:nvGraphicFramePr>
        <p:xfrm>
          <a:off x="658768" y="2865650"/>
          <a:ext cx="6368333" cy="3156310"/>
        </p:xfrm>
        <a:graphic>
          <a:graphicData uri="http://schemas.openxmlformats.org/drawingml/2006/table">
            <a:tbl>
              <a:tblPr firstRow="1" firstCol="1" bandRow="1"/>
              <a:tblGrid>
                <a:gridCol w="3944584">
                  <a:extLst>
                    <a:ext uri="{9D8B030D-6E8A-4147-A177-3AD203B41FA5}">
                      <a16:colId xmlns:a16="http://schemas.microsoft.com/office/drawing/2014/main" val="3229084224"/>
                    </a:ext>
                  </a:extLst>
                </a:gridCol>
                <a:gridCol w="2423749">
                  <a:extLst>
                    <a:ext uri="{9D8B030D-6E8A-4147-A177-3AD203B41FA5}">
                      <a16:colId xmlns:a16="http://schemas.microsoft.com/office/drawing/2014/main" val="1314185743"/>
                    </a:ext>
                  </a:extLst>
                </a:gridCol>
              </a:tblGrid>
              <a:tr h="315631">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Technology</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Capacity credit</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78017274"/>
                  </a:ext>
                </a:extLst>
              </a:tr>
              <a:tr h="315631">
                <a:tc>
                  <a:txBody>
                    <a:bodyPr/>
                    <a:lstStyle/>
                    <a:p>
                      <a:pPr algn="ctr"/>
                      <a:r>
                        <a:rPr lang="es-CO" sz="1800" kern="100" dirty="0">
                          <a:effectLst/>
                          <a:latin typeface="Open Sans" panose="020B0606030504020204" pitchFamily="34" charset="0"/>
                          <a:ea typeface="Open Sans" panose="020B0606030504020204" pitchFamily="34" charset="0"/>
                          <a:cs typeface="Open Sans" panose="020B0606030504020204" pitchFamily="34" charset="0"/>
                        </a:rPr>
                        <a:t>Nuclear</a:t>
                      </a:r>
                    </a:p>
                  </a:txBody>
                  <a:tcPr marL="68580" marR="68580" marT="0" marB="0" anchor="ctr"/>
                </a:tc>
                <a:tc>
                  <a:txBody>
                    <a:bodyPr/>
                    <a:lstStyle/>
                    <a:p>
                      <a:pPr algn="ctr"/>
                      <a:r>
                        <a:rPr lang="es-CO" sz="1800" kern="100" dirty="0">
                          <a:effectLst/>
                          <a:latin typeface="Open Sans" panose="020B0606030504020204" pitchFamily="34" charset="0"/>
                          <a:ea typeface="Open Sans" panose="020B0606030504020204" pitchFamily="34" charset="0"/>
                          <a:cs typeface="Open Sans" panose="020B0606030504020204" pitchFamily="34" charset="0"/>
                        </a:rPr>
                        <a:t>91%</a:t>
                      </a:r>
                    </a:p>
                  </a:txBody>
                  <a:tcPr marL="68580" marR="68580" marT="0" marB="0" anchor="ctr"/>
                </a:tc>
                <a:extLst>
                  <a:ext uri="{0D108BD9-81ED-4DB2-BD59-A6C34878D82A}">
                    <a16:rowId xmlns:a16="http://schemas.microsoft.com/office/drawing/2014/main" val="1897802962"/>
                  </a:ext>
                </a:extLst>
              </a:tr>
              <a:tr h="315631">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Steam turbine</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82%</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55489154"/>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Combined-cycle plant</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78%</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00351030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Combustion turbine</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92%</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883891779"/>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Hydro</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100%</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52653863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Wind</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14%</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901180413"/>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Solar PV</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17%</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4098738155"/>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Distributed energy resources</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9%</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89093390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Batteries</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96%</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696505554"/>
                  </a:ext>
                </a:extLst>
              </a:tr>
            </a:tbl>
          </a:graphicData>
        </a:graphic>
      </p:graphicFrame>
      <p:pic>
        <p:nvPicPr>
          <p:cNvPr id="2" name="synthesize (28)">
            <a:hlinkClick r:id="" action="ppaction://media"/>
            <a:extLst>
              <a:ext uri="{FF2B5EF4-FFF2-40B4-BE49-F238E27FC236}">
                <a16:creationId xmlns:a16="http://schemas.microsoft.com/office/drawing/2014/main" id="{C4493885-BC10-2AD8-CFA6-6D0C640CB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4709" y="0"/>
            <a:ext cx="925531" cy="925531"/>
          </a:xfrm>
          <a:prstGeom prst="rect">
            <a:avLst/>
          </a:prstGeom>
        </p:spPr>
      </p:pic>
    </p:spTree>
    <p:extLst>
      <p:ext uri="{BB962C8B-B14F-4D97-AF65-F5344CB8AC3E}">
        <p14:creationId xmlns:p14="http://schemas.microsoft.com/office/powerpoint/2010/main" val="113694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426F1C-BD3F-2922-ED9B-CE7CBC71CE5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E699782-B697-A733-9A25-6C2E98CE1ED8}"/>
              </a:ext>
            </a:extLst>
          </p:cNvPr>
          <p:cNvSpPr txBox="1">
            <a:spLocks/>
          </p:cNvSpPr>
          <p:nvPr/>
        </p:nvSpPr>
        <p:spPr>
          <a:xfrm>
            <a:off x="1174115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5" name="Rectangle 4">
            <a:extLst>
              <a:ext uri="{FF2B5EF4-FFF2-40B4-BE49-F238E27FC236}">
                <a16:creationId xmlns:a16="http://schemas.microsoft.com/office/drawing/2014/main" id="{77EF471A-EC84-7F4F-BCD1-07C9498FD42E}"/>
              </a:ext>
            </a:extLst>
          </p:cNvPr>
          <p:cNvSpPr/>
          <p:nvPr/>
        </p:nvSpPr>
        <p:spPr>
          <a:xfrm>
            <a:off x="472545" y="836044"/>
            <a:ext cx="96715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10.3.5 Defining the Reserve Margin Mathematically with Capacity Credits</a:t>
            </a:r>
          </a:p>
        </p:txBody>
      </p:sp>
      <p:sp>
        <p:nvSpPr>
          <p:cNvPr id="6" name="Title 10">
            <a:extLst>
              <a:ext uri="{FF2B5EF4-FFF2-40B4-BE49-F238E27FC236}">
                <a16:creationId xmlns:a16="http://schemas.microsoft.com/office/drawing/2014/main" id="{3C5A503D-D427-EB9B-61A8-5140E66AB426}"/>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Graphical user interface, text, application&#10;&#10;Description automatically generated">
            <a:extLst>
              <a:ext uri="{FF2B5EF4-FFF2-40B4-BE49-F238E27FC236}">
                <a16:creationId xmlns:a16="http://schemas.microsoft.com/office/drawing/2014/main" id="{4AE3CA4F-83A3-4B00-8B99-D167DA27A413}"/>
              </a:ext>
            </a:extLst>
          </p:cNvPr>
          <p:cNvPicPr>
            <a:picLocks noChangeAspect="1"/>
          </p:cNvPicPr>
          <p:nvPr/>
        </p:nvPicPr>
        <p:blipFill>
          <a:blip r:embed="rId5"/>
          <a:srcRect t="24928" b="46883"/>
          <a:stretch/>
        </p:blipFill>
        <p:spPr>
          <a:xfrm>
            <a:off x="3117581" y="1344365"/>
            <a:ext cx="7039089" cy="82475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1A00E5D-CAE9-B2CA-2558-AE4ADD96B783}"/>
                  </a:ext>
                </a:extLst>
              </p:cNvPr>
              <p:cNvSpPr txBox="1"/>
              <p:nvPr/>
            </p:nvSpPr>
            <p:spPr>
              <a:xfrm>
                <a:off x="2533651" y="2591781"/>
                <a:ext cx="7448550" cy="746936"/>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r>
                        <m:rPr>
                          <m:sty m:val="p"/>
                        </m:rPr>
                        <a:rPr lang="en-GB" sz="2000" b="0" i="0" smtClean="0">
                          <a:solidFill>
                            <a:srgbClr val="0173B5"/>
                          </a:solidFill>
                          <a:latin typeface="Cambria Math" panose="02040503050406030204" pitchFamily="18" charset="0"/>
                        </a:rPr>
                        <m:t>A</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Total</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generation</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m:t>
                      </m:r>
                      <m:nary>
                        <m:naryPr>
                          <m:chr m:val="∑"/>
                          <m:supHide m:val="on"/>
                          <m:ctrlPr>
                            <a:rPr lang="en-GB" sz="2000" i="1">
                              <a:solidFill>
                                <a:srgbClr val="0173B5"/>
                              </a:solidFill>
                              <a:latin typeface="Cambria Math" panose="02040503050406030204" pitchFamily="18" charset="0"/>
                            </a:rPr>
                          </m:ctrlPr>
                        </m:naryPr>
                        <m:sub>
                          <m:r>
                            <m:rPr>
                              <m:sty m:val="p"/>
                              <m:brk m:alnAt="7"/>
                            </m:rPr>
                            <a:rPr lang="en-GB" sz="2000" i="0">
                              <a:solidFill>
                                <a:srgbClr val="0173B5"/>
                              </a:solidFill>
                              <a:latin typeface="Cambria Math" panose="02040503050406030204" pitchFamily="18" charset="0"/>
                            </a:rPr>
                            <m:t>t</m:t>
                          </m:r>
                        </m:sub>
                        <m:sup/>
                        <m:e>
                          <m:sSub>
                            <m:sSubPr>
                              <m:ctrlPr>
                                <a:rPr lang="en-GB" sz="2000" i="1">
                                  <a:solidFill>
                                    <a:srgbClr val="0173B5"/>
                                  </a:solidFill>
                                  <a:latin typeface="Cambria Math" panose="02040503050406030204" pitchFamily="18" charset="0"/>
                                </a:rPr>
                              </m:ctrlPr>
                            </m:sSubPr>
                            <m:e>
                              <m:r>
                                <m:rPr>
                                  <m:sty m:val="p"/>
                                </m:rPr>
                                <a:rPr lang="en-GB" sz="2000">
                                  <a:solidFill>
                                    <a:srgbClr val="0173B5"/>
                                  </a:solidFill>
                                  <a:latin typeface="Cambria Math" panose="02040503050406030204" pitchFamily="18" charset="0"/>
                                </a:rPr>
                                <m:t>Capacity</m:t>
                              </m:r>
                            </m:e>
                            <m:sub>
                              <m:r>
                                <m:rPr>
                                  <m:sty m:val="p"/>
                                </m:rPr>
                                <a:rPr lang="en-GB" sz="2000">
                                  <a:solidFill>
                                    <a:srgbClr val="0173B5"/>
                                  </a:solidFill>
                                  <a:latin typeface="Cambria Math" panose="02040503050406030204" pitchFamily="18" charset="0"/>
                                </a:rPr>
                                <m:t>t</m:t>
                              </m:r>
                            </m:sub>
                          </m:sSub>
                        </m:e>
                      </m:nary>
                    </m:oMath>
                  </m:oMathPara>
                </a14:m>
                <a:endParaRPr lang="en-GB" sz="2000" b="0" dirty="0">
                  <a:solidFill>
                    <a:srgbClr val="0173B5"/>
                  </a:solidFill>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D1A00E5D-CAE9-B2CA-2558-AE4ADD96B783}"/>
                  </a:ext>
                </a:extLst>
              </p:cNvPr>
              <p:cNvSpPr txBox="1">
                <a:spLocks noRot="1" noChangeAspect="1" noMove="1" noResize="1" noEditPoints="1" noAdjustHandles="1" noChangeArrowheads="1" noChangeShapeType="1" noTextEdit="1"/>
              </p:cNvSpPr>
              <p:nvPr/>
            </p:nvSpPr>
            <p:spPr>
              <a:xfrm>
                <a:off x="2533651" y="2591781"/>
                <a:ext cx="7448550" cy="746936"/>
              </a:xfrm>
              <a:prstGeom prst="rect">
                <a:avLst/>
              </a:prstGeom>
              <a:blipFill>
                <a:blip r:embed="rId6"/>
                <a:stretch>
                  <a:fillRect t="-146667" b="-200000"/>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B8B476BF-B4E1-09A9-4C66-F38C3A0F35C6}"/>
              </a:ext>
            </a:extLst>
          </p:cNvPr>
          <p:cNvSpPr txBox="1"/>
          <p:nvPr/>
        </p:nvSpPr>
        <p:spPr>
          <a:xfrm>
            <a:off x="571500" y="1438287"/>
            <a:ext cx="33147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Original equation:</a:t>
            </a:r>
          </a:p>
        </p:txBody>
      </p:sp>
      <p:sp>
        <p:nvSpPr>
          <p:cNvPr id="14" name="TextBox 13">
            <a:extLst>
              <a:ext uri="{FF2B5EF4-FFF2-40B4-BE49-F238E27FC236}">
                <a16:creationId xmlns:a16="http://schemas.microsoft.com/office/drawing/2014/main" id="{A8F7FEC3-11C0-F1F8-2CD8-653C75FEAB48}"/>
              </a:ext>
            </a:extLst>
          </p:cNvPr>
          <p:cNvSpPr txBox="1"/>
          <p:nvPr/>
        </p:nvSpPr>
        <p:spPr>
          <a:xfrm>
            <a:off x="571500" y="2688790"/>
            <a:ext cx="26670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Edit to equation:</a:t>
            </a:r>
          </a:p>
        </p:txBody>
      </p:sp>
      <p:sp>
        <p:nvSpPr>
          <p:cNvPr id="15" name="TextBox 14">
            <a:extLst>
              <a:ext uri="{FF2B5EF4-FFF2-40B4-BE49-F238E27FC236}">
                <a16:creationId xmlns:a16="http://schemas.microsoft.com/office/drawing/2014/main" id="{F7893BE7-2324-B160-DBCF-809EA73949F6}"/>
              </a:ext>
            </a:extLst>
          </p:cNvPr>
          <p:cNvSpPr txBox="1"/>
          <p:nvPr/>
        </p:nvSpPr>
        <p:spPr>
          <a:xfrm>
            <a:off x="571500" y="5448048"/>
            <a:ext cx="33147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Updated equation: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FA5C021-C955-E68A-59F2-8B5941BD5DA0}"/>
                  </a:ext>
                </a:extLst>
              </p:cNvPr>
              <p:cNvSpPr txBox="1"/>
              <p:nvPr/>
            </p:nvSpPr>
            <p:spPr>
              <a:xfrm>
                <a:off x="2800348" y="5374119"/>
                <a:ext cx="8905876" cy="6027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Reserve</m:t>
                      </m:r>
                      <m:r>
                        <a:rPr lang="en-GB" sz="2000" b="0" i="0" smtClean="0">
                          <a:latin typeface="Cambria Math" panose="02040503050406030204" pitchFamily="18" charset="0"/>
                        </a:rPr>
                        <m:t> </m:t>
                      </m:r>
                      <m:r>
                        <m:rPr>
                          <m:sty m:val="p"/>
                        </m:rPr>
                        <a:rPr lang="en-GB" sz="2000" b="0" i="0" smtClean="0">
                          <a:latin typeface="Cambria Math" panose="02040503050406030204" pitchFamily="18" charset="0"/>
                        </a:rPr>
                        <m:t>Margin</m:t>
                      </m:r>
                      <m:r>
                        <a:rPr lang="en-GB" sz="2000" b="0" i="0" smtClean="0">
                          <a:latin typeface="Cambria Math" panose="02040503050406030204" pitchFamily="18" charset="0"/>
                        </a:rPr>
                        <m:t> </m:t>
                      </m:r>
                      <m:d>
                        <m:dPr>
                          <m:ctrlPr>
                            <a:rPr lang="en-GB" sz="2000" b="0" i="1" smtClean="0">
                              <a:latin typeface="Cambria Math" panose="02040503050406030204" pitchFamily="18" charset="0"/>
                            </a:rPr>
                          </m:ctrlPr>
                        </m:dPr>
                        <m:e>
                          <m:r>
                            <a:rPr lang="en-GB" sz="2000" b="0" i="0" smtClean="0">
                              <a:latin typeface="Cambria Math" panose="02040503050406030204" pitchFamily="18" charset="0"/>
                            </a:rPr>
                            <m:t>%</m:t>
                          </m:r>
                        </m:e>
                      </m:d>
                      <m:r>
                        <a:rPr lang="en-GB" sz="2000" b="0" i="0" smtClean="0">
                          <a:latin typeface="Cambria Math" panose="02040503050406030204" pitchFamily="18" charset="0"/>
                        </a:rPr>
                        <m:t>= </m:t>
                      </m:r>
                      <m:f>
                        <m:fPr>
                          <m:ctrlPr>
                            <a:rPr lang="en-GB" sz="2000" b="0" i="1" smtClean="0">
                              <a:latin typeface="Cambria Math" panose="02040503050406030204" pitchFamily="18" charset="0"/>
                            </a:rPr>
                          </m:ctrlPr>
                        </m:fPr>
                        <m:num>
                          <m:nary>
                            <m:naryPr>
                              <m:chr m:val="∑"/>
                              <m:supHide m:val="on"/>
                              <m:ctrlPr>
                                <a:rPr lang="en-GB" sz="2000" i="1" smtClean="0">
                                  <a:solidFill>
                                    <a:srgbClr val="0173B5"/>
                                  </a:solidFill>
                                  <a:latin typeface="Cambria Math" panose="02040503050406030204" pitchFamily="18" charset="0"/>
                                </a:rPr>
                              </m:ctrlPr>
                            </m:naryPr>
                            <m:sub>
                              <m:r>
                                <m:rPr>
                                  <m:sty m:val="p"/>
                                  <m:brk m:alnAt="7"/>
                                </m:rPr>
                                <a:rPr lang="en-GB" sz="2000" i="0">
                                  <a:solidFill>
                                    <a:srgbClr val="0173B5"/>
                                  </a:solidFill>
                                  <a:latin typeface="Cambria Math" panose="02040503050406030204" pitchFamily="18" charset="0"/>
                                </a:rPr>
                                <m:t>t</m:t>
                              </m:r>
                            </m:sub>
                            <m:sup/>
                            <m:e>
                              <m:d>
                                <m:dPr>
                                  <m:ctrlPr>
                                    <a:rPr lang="en-GB" sz="2000" i="1">
                                      <a:solidFill>
                                        <a:srgbClr val="0173B5"/>
                                      </a:solidFill>
                                      <a:latin typeface="Cambria Math" panose="02040503050406030204" pitchFamily="18" charset="0"/>
                                    </a:rPr>
                                  </m:ctrlPr>
                                </m:dPr>
                                <m:e>
                                  <m:sSub>
                                    <m:sSubPr>
                                      <m:ctrlPr>
                                        <a:rPr lang="en-GB" sz="2000" i="1">
                                          <a:solidFill>
                                            <a:srgbClr val="0173B5"/>
                                          </a:solidFill>
                                          <a:latin typeface="Cambria Math" panose="02040503050406030204" pitchFamily="18" charset="0"/>
                                        </a:rPr>
                                      </m:ctrlPr>
                                    </m:sSubPr>
                                    <m:e>
                                      <m:r>
                                        <m:rPr>
                                          <m:sty m:val="p"/>
                                        </m:rPr>
                                        <a:rPr lang="en-GB" sz="2000" i="0">
                                          <a:solidFill>
                                            <a:srgbClr val="0173B5"/>
                                          </a:solidFill>
                                          <a:latin typeface="Cambria Math" panose="02040503050406030204" pitchFamily="18" charset="0"/>
                                        </a:rPr>
                                        <m:t>Capacity</m:t>
                                      </m:r>
                                    </m:e>
                                    <m:sub>
                                      <m:r>
                                        <m:rPr>
                                          <m:sty m:val="p"/>
                                        </m:rPr>
                                        <a:rPr lang="en-GB" sz="2000" i="0">
                                          <a:solidFill>
                                            <a:srgbClr val="0173B5"/>
                                          </a:solidFill>
                                          <a:latin typeface="Cambria Math" panose="02040503050406030204" pitchFamily="18" charset="0"/>
                                        </a:rPr>
                                        <m:t>t</m:t>
                                      </m:r>
                                    </m:sub>
                                  </m:sSub>
                                  <m:r>
                                    <a:rPr lang="en-GB" sz="2000" i="0">
                                      <a:solidFill>
                                        <a:srgbClr val="0173B5"/>
                                      </a:solidFill>
                                      <a:latin typeface="Cambria Math" panose="02040503050406030204" pitchFamily="18" charset="0"/>
                                      <a:ea typeface="Cambria Math" panose="02040503050406030204" pitchFamily="18" charset="0"/>
                                    </a:rPr>
                                    <m:t>×</m:t>
                                  </m:r>
                                  <m:sSub>
                                    <m:sSubPr>
                                      <m:ctrlPr>
                                        <a:rPr lang="en-GB" sz="2000" i="1">
                                          <a:solidFill>
                                            <a:srgbClr val="0173B5"/>
                                          </a:solidFill>
                                          <a:latin typeface="Cambria Math" panose="02040503050406030204" pitchFamily="18" charset="0"/>
                                        </a:rPr>
                                      </m:ctrlPr>
                                    </m:sSubPr>
                                    <m:e>
                                      <m:r>
                                        <m:rPr>
                                          <m:sty m:val="p"/>
                                        </m:rPr>
                                        <a:rPr lang="en-GB" sz="2000" i="0">
                                          <a:solidFill>
                                            <a:srgbClr val="0173B5"/>
                                          </a:solidFill>
                                          <a:latin typeface="Cambria Math" panose="02040503050406030204" pitchFamily="18" charset="0"/>
                                        </a:rPr>
                                        <m:t>Capacity</m:t>
                                      </m:r>
                                      <m:r>
                                        <a:rPr lang="en-GB" sz="2000" i="0">
                                          <a:solidFill>
                                            <a:srgbClr val="0173B5"/>
                                          </a:solidFill>
                                          <a:latin typeface="Cambria Math" panose="02040503050406030204" pitchFamily="18" charset="0"/>
                                        </a:rPr>
                                        <m:t> </m:t>
                                      </m:r>
                                      <m:r>
                                        <m:rPr>
                                          <m:sty m:val="p"/>
                                        </m:rPr>
                                        <a:rPr lang="en-GB" sz="2000" i="0">
                                          <a:solidFill>
                                            <a:srgbClr val="0173B5"/>
                                          </a:solidFill>
                                          <a:latin typeface="Cambria Math" panose="02040503050406030204" pitchFamily="18" charset="0"/>
                                        </a:rPr>
                                        <m:t>Credit</m:t>
                                      </m:r>
                                    </m:e>
                                    <m:sub>
                                      <m:r>
                                        <m:rPr>
                                          <m:sty m:val="p"/>
                                        </m:rPr>
                                        <a:rPr lang="en-GB" sz="2000" i="0">
                                          <a:solidFill>
                                            <a:srgbClr val="0173B5"/>
                                          </a:solidFill>
                                          <a:latin typeface="Cambria Math" panose="02040503050406030204" pitchFamily="18" charset="0"/>
                                        </a:rPr>
                                        <m:t>t</m:t>
                                      </m:r>
                                    </m:sub>
                                  </m:sSub>
                                </m:e>
                              </m:d>
                            </m:e>
                          </m:nary>
                          <m:r>
                            <a:rPr lang="en-GB" sz="2000" b="0" i="0" smtClean="0">
                              <a:latin typeface="Cambria Math" panose="02040503050406030204" pitchFamily="18" charset="0"/>
                            </a:rPr>
                            <m:t> −</m:t>
                          </m:r>
                          <m:r>
                            <m:rPr>
                              <m:sty m:val="p"/>
                            </m:rPr>
                            <a:rPr lang="en-GB" sz="2000" b="0" i="0" smtClean="0">
                              <a:solidFill>
                                <a:srgbClr val="C31423"/>
                              </a:solidFill>
                              <a:latin typeface="Cambria Math" panose="02040503050406030204" pitchFamily="18" charset="0"/>
                            </a:rPr>
                            <m:t>B</m:t>
                          </m:r>
                        </m:num>
                        <m:den>
                          <m:r>
                            <m:rPr>
                              <m:sty m:val="p"/>
                            </m:rPr>
                            <a:rPr lang="en-GB" sz="2000" b="0" i="0" smtClean="0">
                              <a:solidFill>
                                <a:srgbClr val="C31423"/>
                              </a:solidFill>
                              <a:latin typeface="Cambria Math" panose="02040503050406030204" pitchFamily="18" charset="0"/>
                            </a:rPr>
                            <m:t>B</m:t>
                          </m:r>
                        </m:den>
                      </m:f>
                      <m:r>
                        <a:rPr lang="en-GB" sz="2000" b="0" i="0" smtClean="0">
                          <a:latin typeface="Cambria Math" panose="02040503050406030204" pitchFamily="18" charset="0"/>
                        </a:rPr>
                        <m:t> </m:t>
                      </m:r>
                      <m:r>
                        <a:rPr lang="en-GB" sz="2000" b="0" i="0" smtClean="0">
                          <a:latin typeface="Cambria Math" panose="02040503050406030204" pitchFamily="18" charset="0"/>
                          <a:ea typeface="Cambria Math" panose="02040503050406030204" pitchFamily="18" charset="0"/>
                        </a:rPr>
                        <m:t>× 100</m:t>
                      </m:r>
                    </m:oMath>
                  </m:oMathPara>
                </a14:m>
                <a:endParaRPr lang="en-GB" sz="2000" dirty="0"/>
              </a:p>
            </p:txBody>
          </p:sp>
        </mc:Choice>
        <mc:Fallback xmlns="">
          <p:sp>
            <p:nvSpPr>
              <p:cNvPr id="16" name="TextBox 15">
                <a:extLst>
                  <a:ext uri="{FF2B5EF4-FFF2-40B4-BE49-F238E27FC236}">
                    <a16:creationId xmlns:a16="http://schemas.microsoft.com/office/drawing/2014/main" id="{2FA5C021-C955-E68A-59F2-8B5941BD5DA0}"/>
                  </a:ext>
                </a:extLst>
              </p:cNvPr>
              <p:cNvSpPr txBox="1">
                <a:spLocks noRot="1" noChangeAspect="1" noMove="1" noResize="1" noEditPoints="1" noAdjustHandles="1" noChangeArrowheads="1" noChangeShapeType="1" noTextEdit="1"/>
              </p:cNvSpPr>
              <p:nvPr/>
            </p:nvSpPr>
            <p:spPr>
              <a:xfrm>
                <a:off x="2800348" y="5374119"/>
                <a:ext cx="8905876" cy="602729"/>
              </a:xfrm>
              <a:prstGeom prst="rect">
                <a:avLst/>
              </a:prstGeom>
              <a:blipFill>
                <a:blip r:embed="rId7"/>
                <a:stretch>
                  <a:fillRect t="-87500" b="-77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162C723-F83A-DAAD-92A4-E72AEB86D88E}"/>
                  </a:ext>
                </a:extLst>
              </p:cNvPr>
              <p:cNvSpPr txBox="1"/>
              <p:nvPr/>
            </p:nvSpPr>
            <p:spPr>
              <a:xfrm>
                <a:off x="3067050" y="3348999"/>
                <a:ext cx="8769350" cy="839269"/>
              </a:xfrm>
              <a:prstGeom prst="rect">
                <a:avLst/>
              </a:prstGeom>
              <a:noFill/>
            </p:spPr>
            <p:txBody>
              <a:bodyPr wrap="square">
                <a:spAutoFit/>
              </a:bodyPr>
              <a:lstStyle/>
              <a:p>
                <a:pPr lvl="2"/>
                <a14:m>
                  <m:oMathPara xmlns:m="http://schemas.openxmlformats.org/officeDocument/2006/math">
                    <m:oMathParaPr>
                      <m:jc m:val="centerGroup"/>
                    </m:oMathParaPr>
                    <m:oMath xmlns:m="http://schemas.openxmlformats.org/officeDocument/2006/math">
                      <m:r>
                        <m:rPr>
                          <m:sty m:val="p"/>
                        </m:rPr>
                        <a:rPr lang="en-GB" sz="2000" b="0" i="0" smtClean="0">
                          <a:solidFill>
                            <a:srgbClr val="0173B5"/>
                          </a:solidFill>
                          <a:latin typeface="Cambria Math" panose="02040503050406030204" pitchFamily="18" charset="0"/>
                        </a:rPr>
                        <m:t>New</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A</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Total</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effective</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 </m:t>
                      </m:r>
                      <m:nary>
                        <m:naryPr>
                          <m:chr m:val="∑"/>
                          <m:supHide m:val="on"/>
                          <m:ctrlPr>
                            <a:rPr lang="en-GB" sz="2000" b="0" i="1" smtClean="0">
                              <a:solidFill>
                                <a:srgbClr val="0173B5"/>
                              </a:solidFill>
                              <a:latin typeface="Cambria Math" panose="02040503050406030204" pitchFamily="18" charset="0"/>
                            </a:rPr>
                          </m:ctrlPr>
                        </m:naryPr>
                        <m:sub>
                          <m:r>
                            <m:rPr>
                              <m:sty m:val="p"/>
                              <m:brk m:alnAt="7"/>
                            </m:rPr>
                            <a:rPr lang="en-GB" sz="2000" b="0" i="0" smtClean="0">
                              <a:solidFill>
                                <a:srgbClr val="0173B5"/>
                              </a:solidFill>
                              <a:latin typeface="Cambria Math" panose="02040503050406030204" pitchFamily="18" charset="0"/>
                            </a:rPr>
                            <m:t>t</m:t>
                          </m:r>
                        </m:sub>
                        <m:sup/>
                        <m:e>
                          <m:d>
                            <m:dPr>
                              <m:ctrlPr>
                                <a:rPr lang="en-GB" sz="2000" b="0" i="1" smtClean="0">
                                  <a:solidFill>
                                    <a:srgbClr val="0173B5"/>
                                  </a:solidFill>
                                  <a:latin typeface="Cambria Math" panose="02040503050406030204" pitchFamily="18" charset="0"/>
                                </a:rPr>
                              </m:ctrlPr>
                            </m:dPr>
                            <m:e>
                              <m:sSub>
                                <m:sSubPr>
                                  <m:ctrlPr>
                                    <a:rPr lang="en-GB" sz="2000" b="0" i="1" smtClean="0">
                                      <a:solidFill>
                                        <a:srgbClr val="0173B5"/>
                                      </a:solidFill>
                                      <a:latin typeface="Cambria Math" panose="02040503050406030204" pitchFamily="18" charset="0"/>
                                    </a:rPr>
                                  </m:ctrlPr>
                                </m:sSubPr>
                                <m:e>
                                  <m:r>
                                    <m:rPr>
                                      <m:sty m:val="p"/>
                                    </m:rPr>
                                    <a:rPr lang="en-GB" sz="2000" b="0" i="0" smtClean="0">
                                      <a:solidFill>
                                        <a:srgbClr val="0173B5"/>
                                      </a:solidFill>
                                      <a:latin typeface="Cambria Math" panose="02040503050406030204" pitchFamily="18" charset="0"/>
                                    </a:rPr>
                                    <m:t>Capacity</m:t>
                                  </m:r>
                                </m:e>
                                <m:sub>
                                  <m:r>
                                    <m:rPr>
                                      <m:sty m:val="p"/>
                                    </m:rPr>
                                    <a:rPr lang="en-GB" sz="2000" b="0" i="0" smtClean="0">
                                      <a:solidFill>
                                        <a:srgbClr val="0173B5"/>
                                      </a:solidFill>
                                      <a:latin typeface="Cambria Math" panose="02040503050406030204" pitchFamily="18" charset="0"/>
                                    </a:rPr>
                                    <m:t>t</m:t>
                                  </m:r>
                                </m:sub>
                              </m:sSub>
                              <m:r>
                                <a:rPr lang="en-GB" sz="2000" b="0" i="0" smtClean="0">
                                  <a:solidFill>
                                    <a:srgbClr val="0173B5"/>
                                  </a:solidFill>
                                  <a:latin typeface="Cambria Math" panose="02040503050406030204" pitchFamily="18" charset="0"/>
                                </a:rPr>
                                <m:t> </m:t>
                              </m:r>
                              <m:r>
                                <a:rPr lang="en-GB" sz="2000" b="0" i="0" smtClean="0">
                                  <a:solidFill>
                                    <a:srgbClr val="0173B5"/>
                                  </a:solidFill>
                                  <a:latin typeface="Cambria Math" panose="02040503050406030204" pitchFamily="18" charset="0"/>
                                  <a:ea typeface="Cambria Math" panose="02040503050406030204" pitchFamily="18" charset="0"/>
                                </a:rPr>
                                <m:t>× </m:t>
                              </m:r>
                              <m:sSub>
                                <m:sSubPr>
                                  <m:ctrlPr>
                                    <a:rPr lang="en-GB" sz="2000" i="1">
                                      <a:solidFill>
                                        <a:srgbClr val="0173B5"/>
                                      </a:solidFill>
                                      <a:latin typeface="Cambria Math" panose="02040503050406030204" pitchFamily="18" charset="0"/>
                                    </a:rPr>
                                  </m:ctrlPr>
                                </m:sSubPr>
                                <m:e>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Credit</m:t>
                                  </m:r>
                                </m:e>
                                <m:sub>
                                  <m:r>
                                    <m:rPr>
                                      <m:sty m:val="p"/>
                                    </m:rPr>
                                    <a:rPr lang="en-GB" sz="2000" b="0" i="0" smtClean="0">
                                      <a:solidFill>
                                        <a:srgbClr val="0173B5"/>
                                      </a:solidFill>
                                      <a:latin typeface="Cambria Math" panose="02040503050406030204" pitchFamily="18" charset="0"/>
                                    </a:rPr>
                                    <m:t>t</m:t>
                                  </m:r>
                                </m:sub>
                              </m:sSub>
                            </m:e>
                          </m:d>
                        </m:e>
                      </m:nary>
                    </m:oMath>
                  </m:oMathPara>
                </a14:m>
                <a:endParaRPr lang="en-GB" sz="2000" dirty="0"/>
              </a:p>
            </p:txBody>
          </p:sp>
        </mc:Choice>
        <mc:Fallback xmlns="">
          <p:sp>
            <p:nvSpPr>
              <p:cNvPr id="18" name="TextBox 17">
                <a:extLst>
                  <a:ext uri="{FF2B5EF4-FFF2-40B4-BE49-F238E27FC236}">
                    <a16:creationId xmlns:a16="http://schemas.microsoft.com/office/drawing/2014/main" id="{0162C723-F83A-DAAD-92A4-E72AEB86D88E}"/>
                  </a:ext>
                </a:extLst>
              </p:cNvPr>
              <p:cNvSpPr txBox="1">
                <a:spLocks noRot="1" noChangeAspect="1" noMove="1" noResize="1" noEditPoints="1" noAdjustHandles="1" noChangeArrowheads="1" noChangeShapeType="1" noTextEdit="1"/>
              </p:cNvSpPr>
              <p:nvPr/>
            </p:nvSpPr>
            <p:spPr>
              <a:xfrm>
                <a:off x="3067050" y="3348999"/>
                <a:ext cx="8769350" cy="839269"/>
              </a:xfrm>
              <a:prstGeom prst="rect">
                <a:avLst/>
              </a:prstGeom>
              <a:blipFill>
                <a:blip r:embed="rId8"/>
                <a:stretch>
                  <a:fillRect t="-123881" b="-1746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D044964-2E1D-008C-2EBD-8184F0DF4FB1}"/>
                  </a:ext>
                </a:extLst>
              </p:cNvPr>
              <p:cNvSpPr txBox="1"/>
              <p:nvPr/>
            </p:nvSpPr>
            <p:spPr>
              <a:xfrm>
                <a:off x="3524250" y="4286837"/>
                <a:ext cx="6096000" cy="400110"/>
              </a:xfrm>
              <a:prstGeom prst="rect">
                <a:avLst/>
              </a:prstGeom>
              <a:noFill/>
            </p:spPr>
            <p:txBody>
              <a:bodyPr wrap="square">
                <a:spAutoFit/>
              </a:bodyPr>
              <a:lstStyle/>
              <a:p>
                <a:pPr lvl="2"/>
                <a:r>
                  <a:rPr lang="en-GB" sz="2000" dirty="0"/>
                  <a:t>Where </a:t>
                </a:r>
                <a14:m>
                  <m:oMath xmlns:m="http://schemas.openxmlformats.org/officeDocument/2006/math">
                    <m:r>
                      <m:rPr>
                        <m:sty m:val="p"/>
                        <m:brk m:alnAt="7"/>
                      </m:rPr>
                      <a:rPr lang="en-GB" sz="2000" i="0" smtClean="0">
                        <a:solidFill>
                          <a:srgbClr val="0173B5"/>
                        </a:solidFill>
                        <a:latin typeface="Cambria Math" panose="02040503050406030204" pitchFamily="18" charset="0"/>
                      </a:rPr>
                      <m:t>t</m:t>
                    </m:r>
                  </m:oMath>
                </a14:m>
                <a:r>
                  <a:rPr lang="en-GB" sz="2000" dirty="0"/>
                  <a:t> is technology </a:t>
                </a:r>
              </a:p>
            </p:txBody>
          </p:sp>
        </mc:Choice>
        <mc:Fallback xmlns="">
          <p:sp>
            <p:nvSpPr>
              <p:cNvPr id="19" name="TextBox 18">
                <a:extLst>
                  <a:ext uri="{FF2B5EF4-FFF2-40B4-BE49-F238E27FC236}">
                    <a16:creationId xmlns:a16="http://schemas.microsoft.com/office/drawing/2014/main" id="{6D044964-2E1D-008C-2EBD-8184F0DF4FB1}"/>
                  </a:ext>
                </a:extLst>
              </p:cNvPr>
              <p:cNvSpPr txBox="1">
                <a:spLocks noRot="1" noChangeAspect="1" noMove="1" noResize="1" noEditPoints="1" noAdjustHandles="1" noChangeArrowheads="1" noChangeShapeType="1" noTextEdit="1"/>
              </p:cNvSpPr>
              <p:nvPr/>
            </p:nvSpPr>
            <p:spPr>
              <a:xfrm>
                <a:off x="3524250" y="4286837"/>
                <a:ext cx="6096000" cy="400110"/>
              </a:xfrm>
              <a:prstGeom prst="rect">
                <a:avLst/>
              </a:prstGeom>
              <a:blipFill>
                <a:blip r:embed="rId9"/>
                <a:stretch>
                  <a:fillRect l="-1040" t="-6061" b="-24242"/>
                </a:stretch>
              </a:blipFill>
            </p:spPr>
            <p:txBody>
              <a:bodyPr/>
              <a:lstStyle/>
              <a:p>
                <a:r>
                  <a:rPr lang="en-GB">
                    <a:noFill/>
                  </a:rPr>
                  <a:t> </a:t>
                </a:r>
              </a:p>
            </p:txBody>
          </p:sp>
        </mc:Fallback>
      </mc:AlternateContent>
      <p:pic>
        <p:nvPicPr>
          <p:cNvPr id="7" name="synthesize (29)">
            <a:hlinkClick r:id="" action="ppaction://media"/>
            <a:extLst>
              <a:ext uri="{FF2B5EF4-FFF2-40B4-BE49-F238E27FC236}">
                <a16:creationId xmlns:a16="http://schemas.microsoft.com/office/drawing/2014/main" id="{0B1EE457-F2B4-7A86-5A85-BDF91B6ABB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82201" y="64927"/>
            <a:ext cx="858993" cy="858993"/>
          </a:xfrm>
          <a:prstGeom prst="rect">
            <a:avLst/>
          </a:prstGeom>
        </p:spPr>
      </p:pic>
    </p:spTree>
    <p:extLst>
      <p:ext uri="{BB962C8B-B14F-4D97-AF65-F5344CB8AC3E}">
        <p14:creationId xmlns:p14="http://schemas.microsoft.com/office/powerpoint/2010/main" val="24800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1E8FC3-D24F-BD7E-C470-EA6A61E027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9E9E196-829D-016B-9987-3BAD7E6AFD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092AAEA8-7CBF-5FB2-C8C0-356AD75D681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10.3.6 Reserve Margin Example Calculation</a:t>
            </a:r>
          </a:p>
        </p:txBody>
      </p:sp>
      <p:sp>
        <p:nvSpPr>
          <p:cNvPr id="4" name="Title 10">
            <a:extLst>
              <a:ext uri="{FF2B5EF4-FFF2-40B4-BE49-F238E27FC236}">
                <a16:creationId xmlns:a16="http://schemas.microsoft.com/office/drawing/2014/main" id="{B20DCF34-ABA3-9C23-CB58-A348A8A027E2}"/>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B849856-5D37-303D-298E-A59E0A1862DF}"/>
              </a:ext>
            </a:extLst>
          </p:cNvPr>
          <p:cNvSpPr txBox="1"/>
          <p:nvPr/>
        </p:nvSpPr>
        <p:spPr>
          <a:xfrm>
            <a:off x="643006" y="1595833"/>
            <a:ext cx="10905988" cy="830997"/>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Consider a system with three technologies (see table), and a peak demand of 1 GW. </a:t>
            </a:r>
          </a:p>
        </p:txBody>
      </p:sp>
      <p:graphicFrame>
        <p:nvGraphicFramePr>
          <p:cNvPr id="7" name="Table 6">
            <a:extLst>
              <a:ext uri="{FF2B5EF4-FFF2-40B4-BE49-F238E27FC236}">
                <a16:creationId xmlns:a16="http://schemas.microsoft.com/office/drawing/2014/main" id="{86CE0776-B966-15C1-FDAA-60A9212B5390}"/>
              </a:ext>
            </a:extLst>
          </p:cNvPr>
          <p:cNvGraphicFramePr>
            <a:graphicFrameLocks noGrp="1"/>
          </p:cNvGraphicFramePr>
          <p:nvPr/>
        </p:nvGraphicFramePr>
        <p:xfrm>
          <a:off x="7888356" y="2529244"/>
          <a:ext cx="3909944" cy="2405560"/>
        </p:xfrm>
        <a:graphic>
          <a:graphicData uri="http://schemas.openxmlformats.org/drawingml/2006/table">
            <a:tbl>
              <a:tblPr firstRow="1" bandRow="1"/>
              <a:tblGrid>
                <a:gridCol w="1623462">
                  <a:extLst>
                    <a:ext uri="{9D8B030D-6E8A-4147-A177-3AD203B41FA5}">
                      <a16:colId xmlns:a16="http://schemas.microsoft.com/office/drawing/2014/main" val="1550078630"/>
                    </a:ext>
                  </a:extLst>
                </a:gridCol>
                <a:gridCol w="1143241">
                  <a:extLst>
                    <a:ext uri="{9D8B030D-6E8A-4147-A177-3AD203B41FA5}">
                      <a16:colId xmlns:a16="http://schemas.microsoft.com/office/drawing/2014/main" val="1175048870"/>
                    </a:ext>
                  </a:extLst>
                </a:gridCol>
                <a:gridCol w="1143241">
                  <a:extLst>
                    <a:ext uri="{9D8B030D-6E8A-4147-A177-3AD203B41FA5}">
                      <a16:colId xmlns:a16="http://schemas.microsoft.com/office/drawing/2014/main" val="2345729436"/>
                    </a:ext>
                  </a:extLst>
                </a:gridCol>
              </a:tblGrid>
              <a:tr h="809316">
                <a:tc>
                  <a:txBody>
                    <a:bodyPr/>
                    <a:lstStyle/>
                    <a:p>
                      <a:pPr algn="ctr"/>
                      <a:r>
                        <a:rPr lang="es-CO" sz="1800" b="1" dirty="0" err="1">
                          <a:latin typeface="Aptos" panose="020B0004020202020204" pitchFamily="34" charset="0"/>
                        </a:rPr>
                        <a:t>Technology</a:t>
                      </a:r>
                      <a:endParaRPr lang="es-CO" sz="1800" b="1" dirty="0">
                        <a:latin typeface="Aptos" panose="020B0004020202020204" pitchFamily="34" charset="0"/>
                      </a:endParaRPr>
                    </a:p>
                  </a:txBody>
                  <a:tcPr anchor="ctr"/>
                </a:tc>
                <a:tc>
                  <a:txBody>
                    <a:bodyPr/>
                    <a:lstStyle/>
                    <a:p>
                      <a:pPr algn="ctr"/>
                      <a:r>
                        <a:rPr lang="es-CO" sz="1800" b="1" dirty="0" err="1">
                          <a:latin typeface="Aptos" panose="020B0004020202020204" pitchFamily="34" charset="0"/>
                        </a:rPr>
                        <a:t>Capacity</a:t>
                      </a:r>
                      <a:r>
                        <a:rPr lang="es-CO" sz="1800" b="1" dirty="0">
                          <a:latin typeface="Aptos" panose="020B0004020202020204" pitchFamily="34" charset="0"/>
                        </a:rPr>
                        <a:t> (GW)</a:t>
                      </a:r>
                    </a:p>
                  </a:txBody>
                  <a:tcPr anchor="ctr"/>
                </a:tc>
                <a:tc>
                  <a:txBody>
                    <a:bodyPr/>
                    <a:lstStyle/>
                    <a:p>
                      <a:pPr algn="ctr"/>
                      <a:r>
                        <a:rPr lang="es-CO" sz="1800" b="1" dirty="0" err="1">
                          <a:latin typeface="Aptos" panose="020B0004020202020204" pitchFamily="34" charset="0"/>
                        </a:rPr>
                        <a:t>Capacity</a:t>
                      </a:r>
                      <a:r>
                        <a:rPr lang="es-CO" sz="1800" b="1" dirty="0">
                          <a:latin typeface="Aptos" panose="020B0004020202020204" pitchFamily="34" charset="0"/>
                        </a:rPr>
                        <a:t> </a:t>
                      </a:r>
                      <a:r>
                        <a:rPr lang="es-CO" sz="1800" b="1" dirty="0" err="1">
                          <a:latin typeface="Aptos" panose="020B0004020202020204" pitchFamily="34" charset="0"/>
                        </a:rPr>
                        <a:t>credit</a:t>
                      </a:r>
                      <a:endParaRPr lang="es-CO" sz="1800" b="1" dirty="0">
                        <a:latin typeface="Aptos" panose="020B0004020202020204" pitchFamily="34" charset="0"/>
                      </a:endParaRPr>
                    </a:p>
                  </a:txBody>
                  <a:tcPr anchor="ctr"/>
                </a:tc>
                <a:extLst>
                  <a:ext uri="{0D108BD9-81ED-4DB2-BD59-A6C34878D82A}">
                    <a16:rowId xmlns:a16="http://schemas.microsoft.com/office/drawing/2014/main" val="4252383846"/>
                  </a:ext>
                </a:extLst>
              </a:tr>
              <a:tr h="478082">
                <a:tc>
                  <a:txBody>
                    <a:bodyPr/>
                    <a:lstStyle/>
                    <a:p>
                      <a:pPr algn="ctr"/>
                      <a:r>
                        <a:rPr lang="es-CO" sz="1800" b="1" dirty="0">
                          <a:latin typeface="Aptos" panose="020B0004020202020204" pitchFamily="34" charset="0"/>
                        </a:rPr>
                        <a:t>Diesel</a:t>
                      </a:r>
                    </a:p>
                  </a:txBody>
                  <a:tcPr anchor="ctr"/>
                </a:tc>
                <a:tc>
                  <a:txBody>
                    <a:bodyPr/>
                    <a:lstStyle/>
                    <a:p>
                      <a:pPr algn="ctr"/>
                      <a:r>
                        <a:rPr lang="es-CO" sz="1800" b="1" dirty="0">
                          <a:latin typeface="Aptos" panose="020B0004020202020204" pitchFamily="34" charset="0"/>
                        </a:rPr>
                        <a:t>1</a:t>
                      </a:r>
                    </a:p>
                  </a:txBody>
                  <a:tcPr anchor="ctr"/>
                </a:tc>
                <a:tc>
                  <a:txBody>
                    <a:bodyPr/>
                    <a:lstStyle/>
                    <a:p>
                      <a:pPr algn="ctr"/>
                      <a:r>
                        <a:rPr lang="es-CO" sz="1800" b="1" dirty="0">
                          <a:latin typeface="Aptos" panose="020B0004020202020204" pitchFamily="34" charset="0"/>
                        </a:rPr>
                        <a:t>90%</a:t>
                      </a:r>
                    </a:p>
                  </a:txBody>
                  <a:tcPr anchor="ctr"/>
                </a:tc>
                <a:extLst>
                  <a:ext uri="{0D108BD9-81ED-4DB2-BD59-A6C34878D82A}">
                    <a16:rowId xmlns:a16="http://schemas.microsoft.com/office/drawing/2014/main" val="1809077884"/>
                  </a:ext>
                </a:extLst>
              </a:tr>
              <a:tr h="478082">
                <a:tc>
                  <a:txBody>
                    <a:bodyPr/>
                    <a:lstStyle/>
                    <a:p>
                      <a:pPr algn="ctr"/>
                      <a:r>
                        <a:rPr lang="es-CO" sz="1800" b="1" dirty="0">
                          <a:latin typeface="Aptos" panose="020B0004020202020204" pitchFamily="34" charset="0"/>
                        </a:rPr>
                        <a:t>Solar PV</a:t>
                      </a:r>
                    </a:p>
                  </a:txBody>
                  <a:tcPr anchor="ctr"/>
                </a:tc>
                <a:tc>
                  <a:txBody>
                    <a:bodyPr/>
                    <a:lstStyle/>
                    <a:p>
                      <a:pPr algn="ctr"/>
                      <a:r>
                        <a:rPr lang="es-CO" sz="1800" b="1" dirty="0">
                          <a:latin typeface="Aptos" panose="020B0004020202020204" pitchFamily="34" charset="0"/>
                        </a:rPr>
                        <a:t>1</a:t>
                      </a:r>
                    </a:p>
                  </a:txBody>
                  <a:tcPr anchor="ctr"/>
                </a:tc>
                <a:tc>
                  <a:txBody>
                    <a:bodyPr/>
                    <a:lstStyle/>
                    <a:p>
                      <a:pPr algn="ctr"/>
                      <a:r>
                        <a:rPr lang="es-CO" sz="1800" b="1" dirty="0">
                          <a:latin typeface="Aptos" panose="020B0004020202020204" pitchFamily="34" charset="0"/>
                        </a:rPr>
                        <a:t>9%</a:t>
                      </a:r>
                    </a:p>
                  </a:txBody>
                  <a:tcPr anchor="ctr"/>
                </a:tc>
                <a:extLst>
                  <a:ext uri="{0D108BD9-81ED-4DB2-BD59-A6C34878D82A}">
                    <a16:rowId xmlns:a16="http://schemas.microsoft.com/office/drawing/2014/main" val="4059228256"/>
                  </a:ext>
                </a:extLst>
              </a:tr>
              <a:tr h="478082">
                <a:tc>
                  <a:txBody>
                    <a:bodyPr/>
                    <a:lstStyle/>
                    <a:p>
                      <a:pPr algn="ctr"/>
                      <a:r>
                        <a:rPr lang="es-CO" sz="1800" b="1" dirty="0" err="1">
                          <a:latin typeface="Aptos" panose="020B0004020202020204" pitchFamily="34" charset="0"/>
                        </a:rPr>
                        <a:t>Battery</a:t>
                      </a:r>
                      <a:r>
                        <a:rPr lang="es-CO" sz="1800" b="1" dirty="0">
                          <a:latin typeface="Aptos" panose="020B0004020202020204" pitchFamily="34" charset="0"/>
                        </a:rPr>
                        <a:t> </a:t>
                      </a:r>
                      <a:r>
                        <a:rPr lang="es-CO" sz="1800" b="1" dirty="0" err="1">
                          <a:latin typeface="Aptos" panose="020B0004020202020204" pitchFamily="34" charset="0"/>
                        </a:rPr>
                        <a:t>system</a:t>
                      </a:r>
                      <a:endParaRPr lang="es-CO" sz="1800" b="1" dirty="0">
                        <a:latin typeface="Aptos" panose="020B0004020202020204" pitchFamily="34" charset="0"/>
                      </a:endParaRPr>
                    </a:p>
                  </a:txBody>
                  <a:tcPr anchor="ctr"/>
                </a:tc>
                <a:tc>
                  <a:txBody>
                    <a:bodyPr/>
                    <a:lstStyle/>
                    <a:p>
                      <a:pPr algn="ctr"/>
                      <a:r>
                        <a:rPr lang="es-CO" sz="1800" b="1" dirty="0">
                          <a:latin typeface="Aptos" panose="020B0004020202020204" pitchFamily="34" charset="0"/>
                        </a:rPr>
                        <a:t>0.2</a:t>
                      </a:r>
                    </a:p>
                  </a:txBody>
                  <a:tcPr anchor="ctr"/>
                </a:tc>
                <a:tc>
                  <a:txBody>
                    <a:bodyPr/>
                    <a:lstStyle/>
                    <a:p>
                      <a:pPr algn="ctr"/>
                      <a:r>
                        <a:rPr lang="es-CO" sz="1800" b="1" dirty="0">
                          <a:latin typeface="Aptos" panose="020B0004020202020204" pitchFamily="34" charset="0"/>
                        </a:rPr>
                        <a:t>78%</a:t>
                      </a:r>
                    </a:p>
                  </a:txBody>
                  <a:tcPr anchor="ctr"/>
                </a:tc>
                <a:extLst>
                  <a:ext uri="{0D108BD9-81ED-4DB2-BD59-A6C34878D82A}">
                    <a16:rowId xmlns:a16="http://schemas.microsoft.com/office/drawing/2014/main" val="3036251484"/>
                  </a:ext>
                </a:extLst>
              </a:tr>
            </a:tbl>
          </a:graphicData>
        </a:graphic>
      </p:graphicFrame>
      <p:sp>
        <p:nvSpPr>
          <p:cNvPr id="9" name="TextBox 8">
            <a:extLst>
              <a:ext uri="{FF2B5EF4-FFF2-40B4-BE49-F238E27FC236}">
                <a16:creationId xmlns:a16="http://schemas.microsoft.com/office/drawing/2014/main" id="{9FDFF840-CFA7-0697-87B2-5F082551C470}"/>
              </a:ext>
            </a:extLst>
          </p:cNvPr>
          <p:cNvSpPr txBox="1"/>
          <p:nvPr/>
        </p:nvSpPr>
        <p:spPr>
          <a:xfrm>
            <a:off x="643006" y="2693748"/>
            <a:ext cx="6619286" cy="461665"/>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Total effective capacity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13A4AB-C816-314A-6FB9-F6275A64DA51}"/>
                  </a:ext>
                </a:extLst>
              </p:cNvPr>
              <p:cNvSpPr txBox="1"/>
              <p:nvPr/>
            </p:nvSpPr>
            <p:spPr>
              <a:xfrm>
                <a:off x="701472" y="5811536"/>
                <a:ext cx="7571785" cy="627031"/>
              </a:xfrm>
              <a:prstGeom prst="rect">
                <a:avLst/>
              </a:prstGeom>
              <a:noFill/>
            </p:spPr>
            <p:txBody>
              <a:bodyPr wrap="square">
                <a:spAutoFit/>
              </a:bodyPr>
              <a:lstStyle/>
              <a:p>
                <a:r>
                  <a:rPr lang="en-GB" sz="2400" dirty="0"/>
                  <a:t>Reserve Margin (%) </a:t>
                </a:r>
                <a14:m>
                  <m:oMath xmlns:m="http://schemas.openxmlformats.org/officeDocument/2006/math">
                    <m:r>
                      <a:rPr lang="en-GB" sz="2400" b="0" i="1" smtClean="0">
                        <a:latin typeface="Cambria Math" panose="02040503050406030204" pitchFamily="18" charset="0"/>
                      </a:rPr>
                      <m:t>= </m:t>
                    </m:r>
                    <m:f>
                      <m:fPr>
                        <m:ctrlPr>
                          <a:rPr lang="en-GB" sz="2400" b="0" i="1" smtClean="0">
                            <a:latin typeface="Cambria Math" panose="02040503050406030204" pitchFamily="18" charset="0"/>
                          </a:rPr>
                        </m:ctrlPr>
                      </m:fPr>
                      <m:num>
                        <m:r>
                          <a:rPr lang="en-GB" sz="2400" b="0" i="0" smtClean="0">
                            <a:latin typeface="Cambria Math" panose="02040503050406030204" pitchFamily="18" charset="0"/>
                          </a:rPr>
                          <m:t> </m:t>
                        </m:r>
                        <m:r>
                          <a:rPr lang="en-GB" sz="2400" b="0" i="0" smtClean="0">
                            <a:solidFill>
                              <a:srgbClr val="0173B5"/>
                            </a:solidFill>
                            <a:latin typeface="Cambria Math" panose="02040503050406030204" pitchFamily="18" charset="0"/>
                          </a:rPr>
                          <m:t>1.146 </m:t>
                        </m:r>
                        <m:r>
                          <m:rPr>
                            <m:sty m:val="p"/>
                          </m:rPr>
                          <a:rPr lang="en-GB" sz="2400" b="0" i="0" smtClean="0">
                            <a:solidFill>
                              <a:srgbClr val="0173B5"/>
                            </a:solidFill>
                            <a:latin typeface="Cambria Math" panose="02040503050406030204" pitchFamily="18" charset="0"/>
                          </a:rPr>
                          <m:t>GW</m:t>
                        </m:r>
                        <m:r>
                          <a:rPr lang="en-GB" sz="2400" b="0" i="0" smtClean="0">
                            <a:latin typeface="Cambria Math" panose="02040503050406030204" pitchFamily="18" charset="0"/>
                          </a:rPr>
                          <m:t> − </m:t>
                        </m:r>
                        <m:r>
                          <a:rPr lang="en-GB" sz="2400" b="0" i="0" smtClean="0">
                            <a:solidFill>
                              <a:srgbClr val="C31423"/>
                            </a:solidFill>
                            <a:latin typeface="Cambria Math" panose="02040503050406030204" pitchFamily="18" charset="0"/>
                          </a:rPr>
                          <m:t>1 </m:t>
                        </m:r>
                        <m:r>
                          <m:rPr>
                            <m:sty m:val="p"/>
                          </m:rPr>
                          <a:rPr lang="en-GB" sz="2400" b="0" i="0" smtClean="0">
                            <a:solidFill>
                              <a:srgbClr val="C31423"/>
                            </a:solidFill>
                            <a:latin typeface="Cambria Math" panose="02040503050406030204" pitchFamily="18" charset="0"/>
                          </a:rPr>
                          <m:t>GW</m:t>
                        </m:r>
                      </m:num>
                      <m:den>
                        <m:r>
                          <a:rPr lang="en-GB" sz="2400" b="0" i="0" smtClean="0">
                            <a:solidFill>
                              <a:srgbClr val="C31423"/>
                            </a:solidFill>
                            <a:latin typeface="Cambria Math" panose="02040503050406030204" pitchFamily="18" charset="0"/>
                          </a:rPr>
                          <m:t>1 </m:t>
                        </m:r>
                        <m:r>
                          <m:rPr>
                            <m:sty m:val="p"/>
                          </m:rPr>
                          <a:rPr lang="en-GB" sz="2400" b="0" i="0" smtClean="0">
                            <a:solidFill>
                              <a:srgbClr val="C31423"/>
                            </a:solidFill>
                            <a:latin typeface="Cambria Math" panose="02040503050406030204" pitchFamily="18" charset="0"/>
                          </a:rPr>
                          <m:t>GW</m:t>
                        </m:r>
                      </m:den>
                    </m:f>
                    <m:r>
                      <a:rPr lang="en-GB" sz="2400" b="0" i="0" smtClean="0">
                        <a:latin typeface="Cambria Math" panose="02040503050406030204" pitchFamily="18" charset="0"/>
                      </a:rPr>
                      <m:t> </m:t>
                    </m:r>
                    <m:r>
                      <a:rPr lang="en-GB" sz="2400" b="0" i="0" smtClean="0">
                        <a:latin typeface="Cambria Math" panose="02040503050406030204" pitchFamily="18" charset="0"/>
                        <a:ea typeface="Cambria Math" panose="02040503050406030204" pitchFamily="18" charset="0"/>
                      </a:rPr>
                      <m:t>× 100=14.6</m:t>
                    </m:r>
                    <m:r>
                      <a:rPr lang="en-GB" sz="2400" b="0" i="1" smtClean="0">
                        <a:latin typeface="Cambria Math" panose="02040503050406030204" pitchFamily="18" charset="0"/>
                        <a:ea typeface="Cambria Math" panose="02040503050406030204" pitchFamily="18" charset="0"/>
                      </a:rPr>
                      <m:t>%</m:t>
                    </m:r>
                  </m:oMath>
                </a14:m>
                <a:endParaRPr lang="en-GB" sz="2400" dirty="0"/>
              </a:p>
            </p:txBody>
          </p:sp>
        </mc:Choice>
        <mc:Fallback xmlns="">
          <p:sp>
            <p:nvSpPr>
              <p:cNvPr id="11" name="TextBox 10">
                <a:extLst>
                  <a:ext uri="{FF2B5EF4-FFF2-40B4-BE49-F238E27FC236}">
                    <a16:creationId xmlns:a16="http://schemas.microsoft.com/office/drawing/2014/main" id="{C113A4AB-C816-314A-6FB9-F6275A64DA51}"/>
                  </a:ext>
                </a:extLst>
              </p:cNvPr>
              <p:cNvSpPr txBox="1">
                <a:spLocks noRot="1" noChangeAspect="1" noMove="1" noResize="1" noEditPoints="1" noAdjustHandles="1" noChangeArrowheads="1" noChangeShapeType="1" noTextEdit="1"/>
              </p:cNvSpPr>
              <p:nvPr/>
            </p:nvSpPr>
            <p:spPr>
              <a:xfrm>
                <a:off x="701472" y="5811536"/>
                <a:ext cx="7571785" cy="627031"/>
              </a:xfrm>
              <a:prstGeom prst="rect">
                <a:avLst/>
              </a:prstGeom>
              <a:blipFill>
                <a:blip r:embed="rId5"/>
                <a:stretch>
                  <a:fillRect l="-1340" b="-1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16D141B-12E2-545D-53AE-5D646AF71CAE}"/>
                  </a:ext>
                </a:extLst>
              </p:cNvPr>
              <p:cNvSpPr txBox="1"/>
              <p:nvPr/>
            </p:nvSpPr>
            <p:spPr>
              <a:xfrm>
                <a:off x="941783" y="3257827"/>
                <a:ext cx="7331474" cy="2564163"/>
              </a:xfrm>
              <a:prstGeom prst="rect">
                <a:avLst/>
              </a:prstGeom>
              <a:noFill/>
            </p:spPr>
            <p:txBody>
              <a:bodyPr wrap="square">
                <a:spAutoFit/>
              </a:bodyPr>
              <a:lstStyle/>
              <a:p>
                <a:r>
                  <a:rPr lang="en-GB" sz="2200" dirty="0">
                    <a:solidFill>
                      <a:srgbClr val="0173B5"/>
                    </a:solidFill>
                  </a:rPr>
                  <a:t> </a:t>
                </a:r>
                <a14:m>
                  <m:oMath xmlns:m="http://schemas.openxmlformats.org/officeDocument/2006/math">
                    <m:d>
                      <m:dPr>
                        <m:ctrlPr>
                          <a:rPr lang="en-GB" sz="2200" i="1" smtClean="0">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Diesel</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Diesel</m:t>
                            </m:r>
                          </m:sub>
                        </m:sSub>
                      </m:e>
                    </m:d>
                    <m:r>
                      <a:rPr lang="en-GB" sz="2200" i="0" smtClean="0">
                        <a:solidFill>
                          <a:srgbClr val="0173B5"/>
                        </a:solidFill>
                        <a:latin typeface="Cambria Math" panose="02040503050406030204" pitchFamily="18" charset="0"/>
                      </a:rPr>
                      <m:t>+</m:t>
                    </m:r>
                    <m:r>
                      <a:rPr lang="en-GB" sz="2200" b="0" i="0" smtClean="0">
                        <a:solidFill>
                          <a:srgbClr val="0173B5"/>
                        </a:solidFill>
                        <a:latin typeface="Cambria Math" panose="02040503050406030204" pitchFamily="18" charset="0"/>
                      </a:rPr>
                      <m:t> </m:t>
                    </m:r>
                    <m:d>
                      <m:dPr>
                        <m:ctrlPr>
                          <a:rPr lang="en-GB" sz="2200" i="1">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Solar</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PV</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Solar</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PV</m:t>
                            </m:r>
                          </m:sub>
                        </m:sSub>
                      </m:e>
                    </m:d>
                    <m:r>
                      <a:rPr lang="en-GB" sz="2200" b="0" i="0" smtClean="0">
                        <a:solidFill>
                          <a:srgbClr val="0173B5"/>
                        </a:solidFill>
                        <a:latin typeface="Cambria Math" panose="02040503050406030204" pitchFamily="18" charset="0"/>
                      </a:rPr>
                      <m:t>+ </m:t>
                    </m:r>
                    <m:d>
                      <m:dPr>
                        <m:ctrlPr>
                          <a:rPr lang="en-GB" sz="2200" i="1">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Battery</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system</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Battery</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system</m:t>
                            </m:r>
                          </m:sub>
                        </m:sSub>
                      </m:e>
                    </m:d>
                  </m:oMath>
                </a14:m>
                <a:endParaRPr lang="en-GB" sz="2200" dirty="0">
                  <a:solidFill>
                    <a:srgbClr val="0173B5"/>
                  </a:solidFill>
                  <a:latin typeface="Open Sans" panose="020B0606030504020204" pitchFamily="34" charset="0"/>
                </a:endParaRPr>
              </a:p>
              <a:p>
                <a:endParaRPr lang="en-US" sz="2200" dirty="0">
                  <a:solidFill>
                    <a:srgbClr val="0173B5"/>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rgbClr val="0173B5"/>
                    </a:solidFill>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d>
                      <m:dPr>
                        <m:ctrlPr>
                          <a:rPr lang="en-GB" sz="2200" i="1" smtClean="0">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1 </m:t>
                        </m:r>
                        <m:r>
                          <m:rPr>
                            <m:sty m:val="p"/>
                          </m:rPr>
                          <a:rPr lang="en-GB" sz="2200" b="0" i="0" smtClean="0">
                            <a:solidFill>
                              <a:srgbClr val="0173B5"/>
                            </a:solidFill>
                            <a:latin typeface="Cambria Math" panose="02040503050406030204" pitchFamily="18" charset="0"/>
                          </a:rPr>
                          <m:t>GW</m:t>
                        </m:r>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r>
                          <a:rPr lang="en-GB" sz="2200" b="0" i="0" smtClean="0">
                            <a:solidFill>
                              <a:srgbClr val="0173B5"/>
                            </a:solidFill>
                            <a:latin typeface="Cambria Math" panose="02040503050406030204" pitchFamily="18" charset="0"/>
                            <a:ea typeface="Cambria Math" panose="02040503050406030204" pitchFamily="18" charset="0"/>
                          </a:rPr>
                          <m:t>90%</m:t>
                        </m:r>
                      </m:e>
                    </m:d>
                    <m:r>
                      <a:rPr lang="en-GB" sz="2200" i="0">
                        <a:solidFill>
                          <a:srgbClr val="0173B5"/>
                        </a:solidFill>
                        <a:latin typeface="Cambria Math" panose="02040503050406030204" pitchFamily="18" charset="0"/>
                      </a:rPr>
                      <m:t>+</m:t>
                    </m:r>
                    <m:d>
                      <m:dPr>
                        <m:ctrlPr>
                          <a:rPr lang="en-GB" sz="2200" i="1">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1 </m:t>
                        </m:r>
                        <m:r>
                          <m:rPr>
                            <m:sty m:val="p"/>
                          </m:rPr>
                          <a:rPr lang="en-GB" sz="2200" b="0" i="0" smtClean="0">
                            <a:solidFill>
                              <a:srgbClr val="0173B5"/>
                            </a:solidFill>
                            <a:latin typeface="Cambria Math" panose="02040503050406030204" pitchFamily="18" charset="0"/>
                          </a:rPr>
                          <m:t>GW</m:t>
                        </m:r>
                        <m:r>
                          <a:rPr lang="en-GB" sz="2200" b="0" i="0" smtClean="0">
                            <a:solidFill>
                              <a:srgbClr val="0173B5"/>
                            </a:solidFill>
                            <a:latin typeface="Cambria Math" panose="02040503050406030204" pitchFamily="18" charset="0"/>
                          </a:rPr>
                          <m:t> × 9%</m:t>
                        </m:r>
                      </m:e>
                    </m:d>
                    <m:r>
                      <a:rPr lang="en-GB" sz="2200" b="0" i="0" smtClean="0">
                        <a:solidFill>
                          <a:srgbClr val="0173B5"/>
                        </a:solidFill>
                        <a:latin typeface="Cambria Math" panose="02040503050406030204" pitchFamily="18" charset="0"/>
                      </a:rPr>
                      <m:t>+</m:t>
                    </m:r>
                    <m:d>
                      <m:dPr>
                        <m:ctrlPr>
                          <a:rPr lang="en-GB" sz="2200" i="1">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0.2 </m:t>
                        </m:r>
                        <m:r>
                          <m:rPr>
                            <m:sty m:val="p"/>
                          </m:rPr>
                          <a:rPr lang="en-GB" sz="2200" b="0" i="0" smtClean="0">
                            <a:solidFill>
                              <a:srgbClr val="0173B5"/>
                            </a:solidFill>
                            <a:latin typeface="Cambria Math" panose="02040503050406030204" pitchFamily="18" charset="0"/>
                          </a:rPr>
                          <m:t>GW</m:t>
                        </m:r>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r>
                          <a:rPr lang="en-GB" sz="2200" b="0" i="0" smtClean="0">
                            <a:solidFill>
                              <a:srgbClr val="0173B5"/>
                            </a:solidFill>
                            <a:latin typeface="Cambria Math" panose="02040503050406030204" pitchFamily="18" charset="0"/>
                            <a:ea typeface="Cambria Math" panose="02040503050406030204" pitchFamily="18" charset="0"/>
                          </a:rPr>
                          <m:t>78%</m:t>
                        </m:r>
                      </m:e>
                    </m:d>
                  </m:oMath>
                </a14:m>
                <a:endParaRPr lang="en-GB" sz="2200" dirty="0">
                  <a:solidFill>
                    <a:srgbClr val="0173B5"/>
                  </a:solidFill>
                  <a:latin typeface="Open Sans" panose="020B0606030504020204" pitchFamily="34" charset="0"/>
                </a:endParaRPr>
              </a:p>
              <a:p>
                <a:endParaRPr lang="en-GB" sz="2200" dirty="0">
                  <a:solidFill>
                    <a:srgbClr val="0173B5"/>
                  </a:solidFill>
                  <a:latin typeface="Open Sans" panose="020B0606030504020204" pitchFamily="34" charset="0"/>
                </a:endParaRPr>
              </a:p>
              <a:p>
                <a:r>
                  <a:rPr lang="en-GB" sz="2200" dirty="0">
                    <a:solidFill>
                      <a:srgbClr val="0173B5"/>
                    </a:solidFill>
                    <a:latin typeface="Open Sans" panose="020B0606030504020204" pitchFamily="34" charset="0"/>
                  </a:rPr>
                  <a:t>= </a:t>
                </a:r>
                <a:r>
                  <a:rPr lang="en-GB" sz="2200" dirty="0">
                    <a:solidFill>
                      <a:srgbClr val="0173B5"/>
                    </a:solidFill>
                    <a:latin typeface="Cambria Math" panose="02040503050406030204" pitchFamily="18" charset="0"/>
                    <a:ea typeface="Cambria Math" panose="02040503050406030204" pitchFamily="18" charset="0"/>
                  </a:rPr>
                  <a:t>1.146 GW</a:t>
                </a:r>
              </a:p>
            </p:txBody>
          </p:sp>
        </mc:Choice>
        <mc:Fallback xmlns="">
          <p:sp>
            <p:nvSpPr>
              <p:cNvPr id="13" name="TextBox 12">
                <a:extLst>
                  <a:ext uri="{FF2B5EF4-FFF2-40B4-BE49-F238E27FC236}">
                    <a16:creationId xmlns:a16="http://schemas.microsoft.com/office/drawing/2014/main" id="{716D141B-12E2-545D-53AE-5D646AF71CAE}"/>
                  </a:ext>
                </a:extLst>
              </p:cNvPr>
              <p:cNvSpPr txBox="1">
                <a:spLocks noRot="1" noChangeAspect="1" noMove="1" noResize="1" noEditPoints="1" noAdjustHandles="1" noChangeArrowheads="1" noChangeShapeType="1" noTextEdit="1"/>
              </p:cNvSpPr>
              <p:nvPr/>
            </p:nvSpPr>
            <p:spPr>
              <a:xfrm>
                <a:off x="941783" y="3257827"/>
                <a:ext cx="7331474" cy="2564163"/>
              </a:xfrm>
              <a:prstGeom prst="rect">
                <a:avLst/>
              </a:prstGeom>
              <a:blipFill>
                <a:blip r:embed="rId6"/>
                <a:stretch>
                  <a:fillRect l="-864" b="-1970"/>
                </a:stretch>
              </a:blipFill>
            </p:spPr>
            <p:txBody>
              <a:bodyPr/>
              <a:lstStyle/>
              <a:p>
                <a:r>
                  <a:rPr lang="en-GB">
                    <a:noFill/>
                  </a:rPr>
                  <a:t> </a:t>
                </a:r>
              </a:p>
            </p:txBody>
          </p:sp>
        </mc:Fallback>
      </mc:AlternateContent>
      <p:pic>
        <p:nvPicPr>
          <p:cNvPr id="6" name="synthesize (30)">
            <a:hlinkClick r:id="" action="ppaction://media"/>
            <a:extLst>
              <a:ext uri="{FF2B5EF4-FFF2-40B4-BE49-F238E27FC236}">
                <a16:creationId xmlns:a16="http://schemas.microsoft.com/office/drawing/2014/main" id="{75A97E60-430B-3EDD-E7DD-000BE5E4B6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3328" y="180510"/>
            <a:ext cx="909411" cy="909411"/>
          </a:xfrm>
          <a:prstGeom prst="rect">
            <a:avLst/>
          </a:prstGeom>
        </p:spPr>
      </p:pic>
    </p:spTree>
    <p:extLst>
      <p:ext uri="{BB962C8B-B14F-4D97-AF65-F5344CB8AC3E}">
        <p14:creationId xmlns:p14="http://schemas.microsoft.com/office/powerpoint/2010/main" val="17414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Implementing capacity reserve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http://doi.org/10.5281/zenodo.4585673</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 Energy Systems Integration Group. 2023. Ensuring Efficient Reliability: New Design Principles for Capacity Accreditation. A Report of the Redefining Resource Adequacy Task Force. Reston, VA. </a:t>
            </a:r>
            <a:r>
              <a:rPr lang="en-US" sz="2400" dirty="0">
                <a:latin typeface="Open Sans" panose="020B0606030504020204" pitchFamily="34" charset="0"/>
                <a:ea typeface="Open Sans" panose="020B0606030504020204" pitchFamily="34" charset="0"/>
                <a:cs typeface="Open Sans" panose="020B0606030504020204" pitchFamily="34" charset="0"/>
                <a:hlinkClick r:id="rId4"/>
              </a:rPr>
              <a:t>https://www.esig.energy/new-design-principles-for-capacity-accreditation</a:t>
            </a:r>
            <a:r>
              <a:rPr lang="en-US" sz="2400" dirty="0">
                <a:latin typeface="Open Sans" panose="020B0606030504020204" pitchFamily="34" charset="0"/>
                <a:ea typeface="Open Sans" panose="020B0606030504020204" pitchFamily="34" charset="0"/>
                <a:cs typeface="Open Sans" panose="020B0606030504020204" pitchFamily="34" charset="0"/>
              </a:rPr>
              <a:t>. </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DEA6B8-1892-5832-F527-20A0865EC09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D7BA644-D887-F4BD-A836-14FF3C07276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E0D81344-A773-AEC7-355C-606A0FB4DD5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10.4.1 Refresher of standard constraints</a:t>
            </a:r>
          </a:p>
        </p:txBody>
      </p:sp>
      <p:sp>
        <p:nvSpPr>
          <p:cNvPr id="4" name="Title 10">
            <a:extLst>
              <a:ext uri="{FF2B5EF4-FFF2-40B4-BE49-F238E27FC236}">
                <a16:creationId xmlns:a16="http://schemas.microsoft.com/office/drawing/2014/main" id="{3E89F46D-0C46-1AD5-541A-B36A22143678}"/>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85D7CA1-94C5-C552-96AC-897A1052A677}"/>
                  </a:ext>
                </a:extLst>
              </p:cNvPr>
              <p:cNvSpPr txBox="1"/>
              <p:nvPr/>
            </p:nvSpPr>
            <p:spPr>
              <a:xfrm>
                <a:off x="643006" y="1710137"/>
                <a:ext cx="11155294" cy="5220340"/>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Standard constraints in OSeMOSYS are very useful for constraining individual technologies. Note that they can be expressed as inequalities, e.g.:</a:t>
                </a:r>
                <a:endParaRPr lang="es-CO" sz="2400" dirty="0">
                  <a:latin typeface="Open Sans" panose="020B0606030504020204" pitchFamily="34" charset="0"/>
                  <a:ea typeface="Open Sans" panose="020B0606030504020204" pitchFamily="34" charset="0"/>
                  <a:cs typeface="Open Sans" panose="020B0606030504020204" pitchFamily="34" charset="0"/>
                </a:endParaRPr>
              </a:p>
              <a:p>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Technology Annual Activity Upper Limit</a:t>
                </a:r>
              </a:p>
              <a:p>
                <a:pPr>
                  <a:lnSpc>
                    <a:spcPct val="150000"/>
                  </a:lnSpc>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m:rPr>
                              <m:sty m:val="p"/>
                            </m:rPr>
                            <a:rPr lang="en-GB" sz="2400">
                              <a:latin typeface="Cambria Math" panose="02040503050406030204" pitchFamily="18" charset="0"/>
                              <a:ea typeface="Cambria Math" panose="02040503050406030204" pitchFamily="18" charset="0"/>
                              <a:cs typeface="Cambria Math" panose="02040503050406030204" pitchFamily="18" charset="0"/>
                            </a:rPr>
                            <m:t>AnnualActivity</m:t>
                          </m:r>
                        </m:e>
                        <m:sub>
                          <m:r>
                            <a:rPr lang="en-GB" sz="2400" b="0" i="1" smtClean="0">
                              <a:latin typeface="Cambria Math" panose="02040503050406030204" pitchFamily="18" charset="0"/>
                              <a:ea typeface="Cambria Math" panose="02040503050406030204" pitchFamily="18" charset="0"/>
                            </a:rPr>
                            <m:t>𝑡</m:t>
                          </m:r>
                        </m:sub>
                      </m:sSub>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Upper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Limit</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Technology Annual Activity Lower Limit</a:t>
                </a:r>
              </a:p>
              <a:p>
                <a:pPr>
                  <a:lnSpc>
                    <a:spcPct val="150000"/>
                  </a:lnSpc>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ea typeface="Cambria Math" panose="02040503050406030204" pitchFamily="18" charset="0"/>
                            </a:rPr>
                          </m:ctrlPr>
                        </m:sSubPr>
                        <m:e>
                          <m:r>
                            <m:rPr>
                              <m:sty m:val="p"/>
                            </m:rPr>
                            <a:rPr lang="en-GB" sz="2400">
                              <a:latin typeface="Cambria Math" panose="02040503050406030204" pitchFamily="18" charset="0"/>
                              <a:ea typeface="Cambria Math" panose="02040503050406030204" pitchFamily="18" charset="0"/>
                              <a:cs typeface="Cambria Math" panose="02040503050406030204" pitchFamily="18" charset="0"/>
                            </a:rPr>
                            <m:t>AnnualActivity</m:t>
                          </m:r>
                        </m:e>
                        <m:sub>
                          <m:r>
                            <a:rPr lang="en-GB" sz="2400" i="1">
                              <a:latin typeface="Cambria Math" panose="02040503050406030204" pitchFamily="18" charset="0"/>
                              <a:ea typeface="Cambria Math" panose="02040503050406030204" pitchFamily="18" charset="0"/>
                            </a:rPr>
                            <m:t>𝑡</m:t>
                          </m:r>
                        </m:sub>
                      </m:sSub>
                      <m:r>
                        <a:rPr lang="es-CO" sz="240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Lower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Limit</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Technology Model Period Activity Upper Limit</a:t>
                </a:r>
              </a:p>
              <a:p>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rPr>
                            <a:rPr lang="en-GB" sz="2400" b="0" i="0" dirty="0" smtClean="0">
                              <a:latin typeface="Cambria Math" panose="02040503050406030204" pitchFamily="18" charset="0"/>
                              <a:ea typeface="Cambria Math" panose="02040503050406030204" pitchFamily="18" charset="0"/>
                            </a:rPr>
                            <m:t>y</m:t>
                          </m:r>
                        </m:sub>
                        <m:sup/>
                        <m:e>
                          <m:r>
                            <a:rPr lang="en-GB" sz="2400" b="0" i="0" dirty="0" smtClean="0">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m:rPr>
                                  <m:sty m:val="p"/>
                                </m:rPr>
                                <a:rPr lang="en-GB" sz="2400">
                                  <a:latin typeface="Cambria Math" panose="02040503050406030204" pitchFamily="18" charset="0"/>
                                  <a:ea typeface="Cambria Math" panose="02040503050406030204" pitchFamily="18" charset="0"/>
                                  <a:cs typeface="Cambria Math" panose="02040503050406030204" pitchFamily="18" charset="0"/>
                                </a:rPr>
                                <m:t>AnnualActivity</m:t>
                              </m:r>
                            </m:e>
                            <m:sub>
                              <m:r>
                                <a:rPr lang="en-GB" sz="2400" i="1">
                                  <a:latin typeface="Cambria Math" panose="02040503050406030204" pitchFamily="18" charset="0"/>
                                  <a:ea typeface="Cambria Math" panose="02040503050406030204" pitchFamily="18" charset="0"/>
                                </a:rPr>
                                <m:t>𝑡</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𝑦</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Upper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Limit</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TextBox 4">
                <a:extLst>
                  <a:ext uri="{FF2B5EF4-FFF2-40B4-BE49-F238E27FC236}">
                    <a16:creationId xmlns:a16="http://schemas.microsoft.com/office/drawing/2014/main" id="{D85D7CA1-94C5-C552-96AC-897A1052A677}"/>
                  </a:ext>
                </a:extLst>
              </p:cNvPr>
              <p:cNvSpPr txBox="1">
                <a:spLocks noRot="1" noChangeAspect="1" noMove="1" noResize="1" noEditPoints="1" noAdjustHandles="1" noChangeArrowheads="1" noChangeShapeType="1" noTextEdit="1"/>
              </p:cNvSpPr>
              <p:nvPr/>
            </p:nvSpPr>
            <p:spPr>
              <a:xfrm>
                <a:off x="643006" y="1710137"/>
                <a:ext cx="11155294" cy="5220340"/>
              </a:xfrm>
              <a:prstGeom prst="rect">
                <a:avLst/>
              </a:prstGeom>
              <a:blipFill>
                <a:blip r:embed="rId5"/>
                <a:stretch>
                  <a:fillRect l="-796" t="-971" r="-1479" b="-25971"/>
                </a:stretch>
              </a:blipFill>
            </p:spPr>
            <p:txBody>
              <a:bodyPr/>
              <a:lstStyle/>
              <a:p>
                <a:r>
                  <a:rPr lang="en-GB">
                    <a:noFill/>
                  </a:rPr>
                  <a:t> </a:t>
                </a:r>
              </a:p>
            </p:txBody>
          </p:sp>
        </mc:Fallback>
      </mc:AlternateContent>
      <p:pic>
        <p:nvPicPr>
          <p:cNvPr id="6" name="synthesize (31)">
            <a:hlinkClick r:id="" action="ppaction://media"/>
            <a:extLst>
              <a:ext uri="{FF2B5EF4-FFF2-40B4-BE49-F238E27FC236}">
                <a16:creationId xmlns:a16="http://schemas.microsoft.com/office/drawing/2014/main" id="{49F7AF3A-A5EA-903A-0A58-24A45E5087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4915" y="253399"/>
            <a:ext cx="994351" cy="994351"/>
          </a:xfrm>
          <a:prstGeom prst="rect">
            <a:avLst/>
          </a:prstGeom>
        </p:spPr>
      </p:pic>
    </p:spTree>
    <p:extLst>
      <p:ext uri="{BB962C8B-B14F-4D97-AF65-F5344CB8AC3E}">
        <p14:creationId xmlns:p14="http://schemas.microsoft.com/office/powerpoint/2010/main" val="293421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EFF1E60-6153-3963-8AE8-99FC2FD6BBE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0CE033-6322-5AFC-5CD4-399DF4A9769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9098D751-22F8-99BF-BC63-A7640FA8D01A}"/>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10.4.2 Why UDCs?</a:t>
            </a:r>
          </a:p>
        </p:txBody>
      </p:sp>
      <p:sp>
        <p:nvSpPr>
          <p:cNvPr id="4" name="Title 10">
            <a:extLst>
              <a:ext uri="{FF2B5EF4-FFF2-40B4-BE49-F238E27FC236}">
                <a16:creationId xmlns:a16="http://schemas.microsoft.com/office/drawing/2014/main" id="{2DB98FC8-D487-059A-4F35-6F8C18850EE4}"/>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4507B1E-895B-D565-4D1A-5B30C76AF178}"/>
              </a:ext>
            </a:extLst>
          </p:cNvPr>
          <p:cNvSpPr txBox="1"/>
          <p:nvPr/>
        </p:nvSpPr>
        <p:spPr>
          <a:xfrm>
            <a:off x="643006" y="1710137"/>
            <a:ext cx="10905988" cy="4154984"/>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However, the standard constraints have several limitations:</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Constraints can only be applied to individual technologies, and not groups of technologies</a:t>
            </a:r>
          </a:p>
          <a:p>
            <a:pPr lvl="2"/>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The constraints need to be absolute values (GW, PJ), and cannot be relative values (% of other technologies’ GW/PJ)</a:t>
            </a:r>
          </a:p>
          <a:p>
            <a:endParaRPr lang="es-CO" sz="2400" dirty="0">
              <a:latin typeface="Open Sans" panose="020B0606030504020204" pitchFamily="34" charset="0"/>
              <a:ea typeface="Open Sans" panose="020B0606030504020204" pitchFamily="34" charset="0"/>
              <a:cs typeface="Open Sans" panose="020B0606030504020204" pitchFamily="34" charset="0"/>
            </a:endParaRPr>
          </a:p>
          <a:p>
            <a:r>
              <a:rPr lang="es-CO" sz="2400" dirty="0" err="1">
                <a:latin typeface="Open Sans" panose="020B0606030504020204" pitchFamily="34" charset="0"/>
                <a:ea typeface="Open Sans" panose="020B0606030504020204" pitchFamily="34" charset="0"/>
                <a:cs typeface="Open Sans" panose="020B0606030504020204" pitchFamily="34" charset="0"/>
              </a:rPr>
              <a:t>User-defined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constraints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overcome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both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of</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these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limitations</a:t>
            </a:r>
            <a:r>
              <a:rPr lang="es-CO" sz="2400" dirty="0">
                <a:latin typeface="Open Sans" panose="020B0606030504020204" pitchFamily="34" charset="0"/>
                <a:ea typeface="Open Sans" panose="020B0606030504020204" pitchFamily="34" charset="0"/>
                <a:cs typeface="Open Sans" panose="020B0606030504020204" pitchFamily="34" charset="0"/>
              </a:rPr>
              <a:t>.</a:t>
            </a:r>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synthesize (32)">
            <a:hlinkClick r:id="" action="ppaction://media"/>
            <a:extLst>
              <a:ext uri="{FF2B5EF4-FFF2-40B4-BE49-F238E27FC236}">
                <a16:creationId xmlns:a16="http://schemas.microsoft.com/office/drawing/2014/main" id="{D8321A03-EAB4-85E1-2E64-A77FDEC6C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7166" y="234107"/>
            <a:ext cx="915216" cy="915216"/>
          </a:xfrm>
          <a:prstGeom prst="rect">
            <a:avLst/>
          </a:prstGeom>
        </p:spPr>
      </p:pic>
    </p:spTree>
    <p:extLst>
      <p:ext uri="{BB962C8B-B14F-4D97-AF65-F5344CB8AC3E}">
        <p14:creationId xmlns:p14="http://schemas.microsoft.com/office/powerpoint/2010/main" val="40846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4CF90D9-5D20-35ED-53A9-B28C8BDE38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6EDE160-56AB-3F56-C2F4-D90CBC02FC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AF8EF626-0075-4748-A11C-1E890929CA3B}"/>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10.4.3 UDC general equation</a:t>
            </a:r>
          </a:p>
        </p:txBody>
      </p:sp>
      <p:sp>
        <p:nvSpPr>
          <p:cNvPr id="4" name="Title 10">
            <a:extLst>
              <a:ext uri="{FF2B5EF4-FFF2-40B4-BE49-F238E27FC236}">
                <a16:creationId xmlns:a16="http://schemas.microsoft.com/office/drawing/2014/main" id="{77F24F01-C547-91B1-B57A-C09B21CA1E9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B0C8E7EB-45A1-2142-8F96-A7BF3CEECEB0}"/>
              </a:ext>
            </a:extLst>
          </p:cNvPr>
          <p:cNvSpPr txBox="1"/>
          <p:nvPr/>
        </p:nvSpPr>
        <p:spPr>
          <a:xfrm>
            <a:off x="643006" y="1710137"/>
            <a:ext cx="10905988" cy="461665"/>
          </a:xfrm>
          <a:prstGeom prst="rect">
            <a:avLst/>
          </a:prstGeom>
          <a:noFill/>
        </p:spPr>
        <p:txBody>
          <a:bodyPr wrap="square">
            <a:spAutoFit/>
          </a:bodyPr>
          <a:lstStyle/>
          <a:p>
            <a:r>
              <a:rPr lang="es-CO" sz="2400" dirty="0">
                <a:latin typeface="Open Sans" panose="020B0606030504020204" pitchFamily="34" charset="0"/>
                <a:ea typeface="Open Sans" panose="020B0606030504020204" pitchFamily="34" charset="0"/>
                <a:cs typeface="Open Sans" panose="020B0606030504020204" pitchFamily="34" charset="0"/>
              </a:rPr>
              <a:t>In simple </a:t>
            </a:r>
            <a:r>
              <a:rPr lang="es-CO" sz="2400" dirty="0" err="1">
                <a:latin typeface="Open Sans" panose="020B0606030504020204" pitchFamily="34" charset="0"/>
                <a:ea typeface="Open Sans" panose="020B0606030504020204" pitchFamily="34" charset="0"/>
                <a:cs typeface="Open Sans" panose="020B0606030504020204" pitchFamily="34" charset="0"/>
              </a:rPr>
              <a:t>terms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have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following</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generation</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equation</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6AC7BE-B9F5-B710-7A68-B3AD63B4FB21}"/>
                  </a:ext>
                </a:extLst>
              </p:cNvPr>
              <p:cNvSpPr txBox="1"/>
              <p:nvPr/>
            </p:nvSpPr>
            <p:spPr>
              <a:xfrm>
                <a:off x="1385682" y="2656402"/>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
          <p:sp>
            <p:nvSpPr>
              <p:cNvPr id="6" name="TextBox 5">
                <a:extLst>
                  <a:ext uri="{FF2B5EF4-FFF2-40B4-BE49-F238E27FC236}">
                    <a16:creationId xmlns:a16="http://schemas.microsoft.com/office/drawing/2014/main" id="{836AC7BE-B9F5-B710-7A68-B3AD63B4FB21}"/>
                  </a:ext>
                </a:extLst>
              </p:cNvPr>
              <p:cNvSpPr txBox="1">
                <a:spLocks noRot="1" noChangeAspect="1" noMove="1" noResize="1" noEditPoints="1" noAdjustHandles="1" noChangeArrowheads="1" noChangeShapeType="1" noTextEdit="1"/>
              </p:cNvSpPr>
              <p:nvPr/>
            </p:nvSpPr>
            <p:spPr>
              <a:xfrm>
                <a:off x="1385682" y="2656402"/>
                <a:ext cx="9088645" cy="1153777"/>
              </a:xfrm>
              <a:prstGeom prst="rect">
                <a:avLst/>
              </a:prstGeom>
              <a:blipFill>
                <a:blip r:embed="rId5"/>
                <a:stretch>
                  <a:fillRect l="-5439" t="-107692" b="-147253"/>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D8644451-802F-3793-3208-AA4B09773777}"/>
              </a:ext>
            </a:extLst>
          </p:cNvPr>
          <p:cNvSpPr txBox="1"/>
          <p:nvPr/>
        </p:nvSpPr>
        <p:spPr>
          <a:xfrm>
            <a:off x="895350" y="3901369"/>
            <a:ext cx="9353550" cy="461665"/>
          </a:xfrm>
          <a:prstGeom prst="rect">
            <a:avLst/>
          </a:prstGeom>
          <a:noFill/>
        </p:spPr>
        <p:txBody>
          <a:bodyPr wrap="square" rtlCol="0">
            <a:spAutoFit/>
          </a:bodyPr>
          <a:lstStyle/>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33)">
            <a:hlinkClick r:id="" action="ppaction://media"/>
            <a:extLst>
              <a:ext uri="{FF2B5EF4-FFF2-40B4-BE49-F238E27FC236}">
                <a16:creationId xmlns:a16="http://schemas.microsoft.com/office/drawing/2014/main" id="{5248E282-5729-A28D-6F38-0384DDEB8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3921" y="335033"/>
            <a:ext cx="928279" cy="928279"/>
          </a:xfrm>
          <a:prstGeom prst="rect">
            <a:avLst/>
          </a:prstGeom>
        </p:spPr>
      </p:pic>
    </p:spTree>
    <p:extLst>
      <p:ext uri="{BB962C8B-B14F-4D97-AF65-F5344CB8AC3E}">
        <p14:creationId xmlns:p14="http://schemas.microsoft.com/office/powerpoint/2010/main" val="17648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70EC3EF-E2AD-E189-559C-C7B40B88415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BD4CF2D-D63C-744D-BF9C-398028D4015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Rectangle 1">
            <a:extLst>
              <a:ext uri="{FF2B5EF4-FFF2-40B4-BE49-F238E27FC236}">
                <a16:creationId xmlns:a16="http://schemas.microsoft.com/office/drawing/2014/main" id="{8621AE4C-12EA-AD4E-A463-5D35B0987F15}"/>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10.4.4 UDC general equation</a:t>
            </a:r>
          </a:p>
        </p:txBody>
      </p:sp>
      <p:sp>
        <p:nvSpPr>
          <p:cNvPr id="4" name="Title 10">
            <a:extLst>
              <a:ext uri="{FF2B5EF4-FFF2-40B4-BE49-F238E27FC236}">
                <a16:creationId xmlns:a16="http://schemas.microsoft.com/office/drawing/2014/main" id="{CDA4A2C6-8913-817D-15C2-5445B62F29D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33293B77-6D76-130B-F5DE-8F01061F17D0}"/>
              </a:ext>
            </a:extLst>
          </p:cNvPr>
          <p:cNvSpPr txBox="1"/>
          <p:nvPr/>
        </p:nvSpPr>
        <p:spPr>
          <a:xfrm>
            <a:off x="643006" y="1710137"/>
            <a:ext cx="10905988" cy="461665"/>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To create and customise the UDC, the user chooses</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AD924C-8A38-7681-9DBE-0E840A4F00D7}"/>
                  </a:ext>
                </a:extLst>
              </p:cNvPr>
              <p:cNvSpPr txBox="1"/>
              <p:nvPr/>
            </p:nvSpPr>
            <p:spPr>
              <a:xfrm>
                <a:off x="1385682" y="2312534"/>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
          <p:sp>
            <p:nvSpPr>
              <p:cNvPr id="6" name="TextBox 5">
                <a:extLst>
                  <a:ext uri="{FF2B5EF4-FFF2-40B4-BE49-F238E27FC236}">
                    <a16:creationId xmlns:a16="http://schemas.microsoft.com/office/drawing/2014/main" id="{3AAD924C-8A38-7681-9DBE-0E840A4F00D7}"/>
                  </a:ext>
                </a:extLst>
              </p:cNvPr>
              <p:cNvSpPr txBox="1">
                <a:spLocks noRot="1" noChangeAspect="1" noMove="1" noResize="1" noEditPoints="1" noAdjustHandles="1" noChangeArrowheads="1" noChangeShapeType="1" noTextEdit="1"/>
              </p:cNvSpPr>
              <p:nvPr/>
            </p:nvSpPr>
            <p:spPr>
              <a:xfrm>
                <a:off x="1385682" y="2312534"/>
                <a:ext cx="9088645" cy="1153777"/>
              </a:xfrm>
              <a:prstGeom prst="rect">
                <a:avLst/>
              </a:prstGeom>
              <a:blipFill>
                <a:blip r:embed="rId5"/>
                <a:stretch>
                  <a:fillRect l="-5439" t="-104301" b="-144086"/>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971AF72A-4019-EC73-0B7B-8E02340097F9}"/>
              </a:ext>
            </a:extLst>
          </p:cNvPr>
          <p:cNvSpPr txBox="1"/>
          <p:nvPr/>
        </p:nvSpPr>
        <p:spPr>
          <a:xfrm>
            <a:off x="934118" y="3952626"/>
            <a:ext cx="3314700" cy="2308324"/>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which variable the constraint applies to</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New capacity,</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capacity, or</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Activity</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29FDAC-5C92-A0B6-04F1-1F705BD0B2AD}"/>
                  </a:ext>
                </a:extLst>
              </p:cNvPr>
              <p:cNvSpPr txBox="1"/>
              <p:nvPr/>
            </p:nvSpPr>
            <p:spPr>
              <a:xfrm>
                <a:off x="7030686" y="3952626"/>
                <a:ext cx="2019300" cy="1938992"/>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14:m>
                  <m:oMath xmlns:m="http://schemas.openxmlformats.org/officeDocument/2006/math">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m:t>
                    </m:r>
                  </m:oMath>
                </a14:m>
                <a:r>
                  <a:rPr lang="en-GB" sz="2400" dirty="0">
                    <a:latin typeface="Open Sans" panose="020B0606030504020204" pitchFamily="34" charset="0"/>
                    <a:ea typeface="Open Sans" panose="020B0606030504020204" pitchFamily="34" charset="0"/>
                    <a:cs typeface="Open Sans" panose="020B0606030504020204" pitchFamily="34" charset="0"/>
                  </a:rPr>
                  <a:t>) or an equality (=).</a:t>
                </a:r>
              </a:p>
            </p:txBody>
          </p:sp>
        </mc:Choice>
        <mc:Fallback xmlns="">
          <p:sp>
            <p:nvSpPr>
              <p:cNvPr id="11" name="TextBox 10">
                <a:extLst>
                  <a:ext uri="{FF2B5EF4-FFF2-40B4-BE49-F238E27FC236}">
                    <a16:creationId xmlns:a16="http://schemas.microsoft.com/office/drawing/2014/main" id="{C429FDAC-5C92-A0B6-04F1-1F705BD0B2AD}"/>
                  </a:ext>
                </a:extLst>
              </p:cNvPr>
              <p:cNvSpPr txBox="1">
                <a:spLocks noRot="1" noChangeAspect="1" noMove="1" noResize="1" noEditPoints="1" noAdjustHandles="1" noChangeArrowheads="1" noChangeShapeType="1" noTextEdit="1"/>
              </p:cNvSpPr>
              <p:nvPr/>
            </p:nvSpPr>
            <p:spPr>
              <a:xfrm>
                <a:off x="7030686" y="3952626"/>
                <a:ext cx="2019300" cy="1938992"/>
              </a:xfrm>
              <a:prstGeom prst="rect">
                <a:avLst/>
              </a:prstGeom>
              <a:blipFill>
                <a:blip r:embed="rId6"/>
                <a:stretch>
                  <a:fillRect l="-4375" t="-2614" r="-8750" b="-6536"/>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067507B9-1525-F961-303A-BE7ADCCA68C4}"/>
              </a:ext>
            </a:extLst>
          </p:cNvPr>
          <p:cNvSpPr txBox="1"/>
          <p:nvPr/>
        </p:nvSpPr>
        <p:spPr>
          <a:xfrm>
            <a:off x="9431271" y="3952626"/>
            <a:ext cx="2019300" cy="1200329"/>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 value of the UDC constant</a:t>
            </a:r>
          </a:p>
        </p:txBody>
      </p:sp>
      <p:sp>
        <p:nvSpPr>
          <p:cNvPr id="13" name="TextBox 12">
            <a:extLst>
              <a:ext uri="{FF2B5EF4-FFF2-40B4-BE49-F238E27FC236}">
                <a16:creationId xmlns:a16="http://schemas.microsoft.com/office/drawing/2014/main" id="{004DAF14-0BE2-2393-B91C-889D2C1A7F41}"/>
              </a:ext>
            </a:extLst>
          </p:cNvPr>
          <p:cNvSpPr txBox="1"/>
          <p:nvPr/>
        </p:nvSpPr>
        <p:spPr>
          <a:xfrm>
            <a:off x="4630102" y="3952626"/>
            <a:ext cx="2019300" cy="1938992"/>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a:t>
            </a:r>
          </a:p>
        </p:txBody>
      </p:sp>
      <p:cxnSp>
        <p:nvCxnSpPr>
          <p:cNvPr id="17" name="Straight Arrow Connector 16">
            <a:extLst>
              <a:ext uri="{FF2B5EF4-FFF2-40B4-BE49-F238E27FC236}">
                <a16:creationId xmlns:a16="http://schemas.microsoft.com/office/drawing/2014/main" id="{77376F95-11DA-4694-8C46-56F6B11F88AC}"/>
              </a:ext>
            </a:extLst>
          </p:cNvPr>
          <p:cNvCxnSpPr>
            <a:cxnSpLocks/>
            <a:endCxn id="13" idx="0"/>
          </p:cNvCxnSpPr>
          <p:nvPr/>
        </p:nvCxnSpPr>
        <p:spPr>
          <a:xfrm flipH="1">
            <a:off x="5639752" y="3217822"/>
            <a:ext cx="112187"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926809F-5DE8-9B32-60AE-C77CEF738F8B}"/>
              </a:ext>
            </a:extLst>
          </p:cNvPr>
          <p:cNvCxnSpPr>
            <a:cxnSpLocks/>
            <a:endCxn id="9" idx="0"/>
          </p:cNvCxnSpPr>
          <p:nvPr/>
        </p:nvCxnSpPr>
        <p:spPr>
          <a:xfrm flipH="1">
            <a:off x="2591468" y="3231065"/>
            <a:ext cx="1028984"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A9EEF6C-C3A8-5C26-961E-B2EBB546B442}"/>
              </a:ext>
            </a:extLst>
          </p:cNvPr>
          <p:cNvCxnSpPr>
            <a:cxnSpLocks/>
            <a:endCxn id="11" idx="0"/>
          </p:cNvCxnSpPr>
          <p:nvPr/>
        </p:nvCxnSpPr>
        <p:spPr>
          <a:xfrm>
            <a:off x="7291641" y="3231065"/>
            <a:ext cx="748695"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0BE0347-7C34-846E-6E83-07782F474205}"/>
              </a:ext>
            </a:extLst>
          </p:cNvPr>
          <p:cNvCxnSpPr>
            <a:cxnSpLocks/>
            <a:endCxn id="12" idx="0"/>
          </p:cNvCxnSpPr>
          <p:nvPr/>
        </p:nvCxnSpPr>
        <p:spPr>
          <a:xfrm>
            <a:off x="8882984" y="3217822"/>
            <a:ext cx="1557937"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 name="synthesize (34)">
            <a:hlinkClick r:id="" action="ppaction://media"/>
            <a:extLst>
              <a:ext uri="{FF2B5EF4-FFF2-40B4-BE49-F238E27FC236}">
                <a16:creationId xmlns:a16="http://schemas.microsoft.com/office/drawing/2014/main" id="{DAABD44A-84A5-9294-3A28-D76CE2D59F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4396" y="206291"/>
            <a:ext cx="1072539" cy="1072539"/>
          </a:xfrm>
          <a:prstGeom prst="rect">
            <a:avLst/>
          </a:prstGeom>
        </p:spPr>
      </p:pic>
    </p:spTree>
    <p:extLst>
      <p:ext uri="{BB962C8B-B14F-4D97-AF65-F5344CB8AC3E}">
        <p14:creationId xmlns:p14="http://schemas.microsoft.com/office/powerpoint/2010/main" val="10529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EC9469-993A-6918-8F0A-44A2C6BAD34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1BDD010-8212-A46D-F8CC-9BA67687967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2" name="Rectangle 1">
            <a:extLst>
              <a:ext uri="{FF2B5EF4-FFF2-40B4-BE49-F238E27FC236}">
                <a16:creationId xmlns:a16="http://schemas.microsoft.com/office/drawing/2014/main" id="{7EBBDB9A-0784-83E3-ACDD-BCF3D876A827}"/>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10.4.5 Reserve Margin Representation Part 1</a:t>
            </a:r>
          </a:p>
        </p:txBody>
      </p:sp>
      <p:sp>
        <p:nvSpPr>
          <p:cNvPr id="4" name="Title 10">
            <a:extLst>
              <a:ext uri="{FF2B5EF4-FFF2-40B4-BE49-F238E27FC236}">
                <a16:creationId xmlns:a16="http://schemas.microsoft.com/office/drawing/2014/main" id="{28997DD7-83C9-9F8A-B4B6-075DA8497CF9}"/>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9EFC6FC2-958A-3325-96B6-3B72FFE3BA7A}"/>
              </a:ext>
            </a:extLst>
          </p:cNvPr>
          <p:cNvSpPr txBox="1"/>
          <p:nvPr/>
        </p:nvSpPr>
        <p:spPr>
          <a:xfrm>
            <a:off x="643006" y="1710137"/>
            <a:ext cx="10905988" cy="830997"/>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Assuming a capacity factor of 1 for transmission technology, transmission capacity can serve as a proxy for the required total generation capacity.</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72BB43-DC22-E7E8-9C9C-6D04C5A1C98E}"/>
                  </a:ext>
                </a:extLst>
              </p:cNvPr>
              <p:cNvSpPr txBox="1"/>
              <p:nvPr/>
            </p:nvSpPr>
            <p:spPr>
              <a:xfrm>
                <a:off x="-362643" y="2590882"/>
                <a:ext cx="12357793" cy="158222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s-CO" sz="2200" b="0" i="1" smtClean="0">
                          <a:latin typeface="Cambria Math" panose="02040503050406030204" pitchFamily="18" charset="0"/>
                        </a:rPr>
                        <m:t>𝑇𝑟𝑎𝑛𝑠𝑚𝑖𝑠𝑠𝑖𝑜𝑛</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m:t>
                      </m:r>
                      <m:d>
                        <m:dPr>
                          <m:ctrlPr>
                            <a:rPr lang="es-CO" sz="2200" b="0" i="1" smtClean="0">
                              <a:latin typeface="Cambria Math" panose="02040503050406030204" pitchFamily="18" charset="0"/>
                            </a:rPr>
                          </m:ctrlPr>
                        </m:dPr>
                        <m:e>
                          <m:f>
                            <m:fPr>
                              <m:ctrlPr>
                                <a:rPr lang="es-CO" sz="2200" b="0" i="1" smtClean="0">
                                  <a:latin typeface="Cambria Math" panose="02040503050406030204" pitchFamily="18" charset="0"/>
                                </a:rPr>
                              </m:ctrlPr>
                            </m:fPr>
                            <m:num>
                              <m:r>
                                <a:rPr lang="es-CO" sz="2200" b="0" i="1" smtClean="0">
                                  <a:latin typeface="Cambria Math" panose="02040503050406030204" pitchFamily="18" charset="0"/>
                                </a:rPr>
                                <m:t>1</m:t>
                              </m:r>
                            </m:num>
                            <m:den>
                              <m:r>
                                <a:rPr lang="es-CO" sz="2200" b="0" i="1" smtClean="0">
                                  <a:latin typeface="Cambria Math" panose="02040503050406030204" pitchFamily="18" charset="0"/>
                                </a:rPr>
                                <m:t>𝑇𝑟𝑎𝑛𝑠𝑚𝑖𝑠𝑠𝑖𝑜𝑛</m:t>
                              </m:r>
                              <m:r>
                                <a:rPr lang="es-CO" sz="2200" b="0" i="1" smtClean="0">
                                  <a:latin typeface="Cambria Math" panose="02040503050406030204" pitchFamily="18" charset="0"/>
                                </a:rPr>
                                <m:t> </m:t>
                              </m:r>
                              <m:r>
                                <a:rPr lang="es-CO" sz="2200" b="0" i="1" smtClean="0">
                                  <a:latin typeface="Cambria Math" panose="02040503050406030204" pitchFamily="18" charset="0"/>
                                </a:rPr>
                                <m:t>𝑒𝑓𝑓𝑖𝑐𝑖𝑒𝑛𝑐𝑦</m:t>
                              </m:r>
                            </m:den>
                          </m:f>
                        </m:e>
                      </m:d>
                      <m:r>
                        <a:rPr lang="es-CO" sz="2200" b="0" i="1" smtClean="0">
                          <a:latin typeface="Cambria Math" panose="02040503050406030204" pitchFamily="18" charset="0"/>
                        </a:rPr>
                        <m:t>∗</m:t>
                      </m:r>
                      <m:d>
                        <m:dPr>
                          <m:ctrlPr>
                            <a:rPr lang="es-CO" sz="2200" i="1" smtClean="0">
                              <a:latin typeface="Cambria Math" panose="02040503050406030204" pitchFamily="18" charset="0"/>
                            </a:rPr>
                          </m:ctrlPr>
                        </m:dPr>
                        <m:e>
                          <m:r>
                            <a:rPr lang="es-CO" sz="2200" b="0" i="1" smtClean="0">
                              <a:latin typeface="Cambria Math" panose="02040503050406030204" pitchFamily="18" charset="0"/>
                            </a:rPr>
                            <m:t>1+</m:t>
                          </m:r>
                          <m:r>
                            <a:rPr lang="es-CO" sz="2200" b="0" i="1" smtClean="0">
                              <a:latin typeface="Cambria Math" panose="02040503050406030204" pitchFamily="18" charset="0"/>
                            </a:rPr>
                            <m:t>𝑅𝑒𝑠𝑒𝑟𝑣𝑒</m:t>
                          </m:r>
                          <m:r>
                            <a:rPr lang="es-CO" sz="2200" b="0" i="1" smtClean="0">
                              <a:latin typeface="Cambria Math" panose="02040503050406030204" pitchFamily="18" charset="0"/>
                            </a:rPr>
                            <m:t> </m:t>
                          </m:r>
                          <m:r>
                            <a:rPr lang="es-CO" sz="2200" b="0" i="1" smtClean="0">
                              <a:latin typeface="Cambria Math" panose="02040503050406030204" pitchFamily="18" charset="0"/>
                            </a:rPr>
                            <m:t>𝑀𝑎𝑟𝑔𝑖𝑛</m:t>
                          </m:r>
                        </m:e>
                      </m:d>
                      <m:r>
                        <a:rPr lang="es-CO" sz="2200" b="0" i="1" smtClean="0">
                          <a:latin typeface="Cambria Math" panose="02040503050406030204" pitchFamily="18" charset="0"/>
                        </a:rPr>
                        <m:t>&lt;</m:t>
                      </m:r>
                      <m:nary>
                        <m:naryPr>
                          <m:chr m:val="∑"/>
                          <m:supHide m:val="on"/>
                          <m:ctrlPr>
                            <a:rPr lang="es-CO" sz="2200" i="1" smtClean="0">
                              <a:latin typeface="Cambria Math" panose="02040503050406030204" pitchFamily="18" charset="0"/>
                            </a:rPr>
                          </m:ctrlPr>
                        </m:naryPr>
                        <m:sub>
                          <m:r>
                            <m:rPr>
                              <m:brk m:alnAt="7"/>
                            </m:rPr>
                            <a:rPr lang="es-CO" sz="2200" b="0" i="1" smtClean="0">
                              <a:latin typeface="Cambria Math" panose="02040503050406030204" pitchFamily="18" charset="0"/>
                            </a:rPr>
                            <m:t>𝑡</m:t>
                          </m:r>
                        </m:sub>
                        <m:sup/>
                        <m:e>
                          <m:d>
                            <m:dPr>
                              <m:ctrlPr>
                                <a:rPr lang="es-CO" sz="2200" i="1" smtClean="0">
                                  <a:latin typeface="Cambria Math" panose="02040503050406030204" pitchFamily="18" charset="0"/>
                                </a:rPr>
                              </m:ctrlPr>
                            </m:dPr>
                            <m:e>
                              <m:r>
                                <a:rPr lang="es-CO" sz="2200" b="0" i="1" smtClean="0">
                                  <a:latin typeface="Cambria Math" panose="02040503050406030204" pitchFamily="18" charset="0"/>
                                </a:rPr>
                                <m:t>𝑂𝑛</m:t>
                              </m:r>
                              <m:r>
                                <a:rPr lang="es-CO" sz="2200" b="0" i="1" smtClean="0">
                                  <a:latin typeface="Cambria Math" panose="02040503050406030204" pitchFamily="18" charset="0"/>
                                </a:rPr>
                                <m:t>−</m:t>
                              </m:r>
                              <m:r>
                                <a:rPr lang="es-CO" sz="2200" b="0" i="1" smtClean="0">
                                  <a:latin typeface="Cambria Math" panose="02040503050406030204" pitchFamily="18" charset="0"/>
                                </a:rPr>
                                <m:t>𝑔𝑟𝑖𝑑</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𝑐𝑎𝑝𝑎𝑐𝑖𝑡𝑦</m:t>
                              </m:r>
                              <m:r>
                                <a:rPr lang="es-CO" sz="2200" b="0" i="1" smtClean="0">
                                  <a:latin typeface="Cambria Math" panose="02040503050406030204" pitchFamily="18" charset="0"/>
                                </a:rPr>
                                <m:t>∗</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r>
                                <a:rPr lang="es-CO" sz="2200" b="0" i="1" smtClean="0">
                                  <a:latin typeface="Cambria Math" panose="02040503050406030204" pitchFamily="18" charset="0"/>
                                </a:rPr>
                                <m:t>𝑐𝑟𝑒𝑑𝑖𝑡</m:t>
                              </m:r>
                            </m:e>
                          </m:d>
                        </m:e>
                      </m:nary>
                    </m:oMath>
                  </m:oMathPara>
                </a14:m>
                <a:endParaRPr lang="es-CO" sz="2200" dirty="0"/>
              </a:p>
            </p:txBody>
          </p:sp>
        </mc:Choice>
        <mc:Fallback xmlns="">
          <p:sp>
            <p:nvSpPr>
              <p:cNvPr id="6" name="TextBox 5">
                <a:extLst>
                  <a:ext uri="{FF2B5EF4-FFF2-40B4-BE49-F238E27FC236}">
                    <a16:creationId xmlns:a16="http://schemas.microsoft.com/office/drawing/2014/main" id="{C872BB43-DC22-E7E8-9C9C-6D04C5A1C98E}"/>
                  </a:ext>
                </a:extLst>
              </p:cNvPr>
              <p:cNvSpPr txBox="1">
                <a:spLocks noRot="1" noChangeAspect="1" noMove="1" noResize="1" noEditPoints="1" noAdjustHandles="1" noChangeArrowheads="1" noChangeShapeType="1" noTextEdit="1"/>
              </p:cNvSpPr>
              <p:nvPr/>
            </p:nvSpPr>
            <p:spPr>
              <a:xfrm>
                <a:off x="-362643" y="2590882"/>
                <a:ext cx="12357793" cy="1582228"/>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8E86C80-CA1D-5725-BB73-D0A824989899}"/>
                  </a:ext>
                </a:extLst>
              </p:cNvPr>
              <p:cNvSpPr txBox="1"/>
              <p:nvPr/>
            </p:nvSpPr>
            <p:spPr>
              <a:xfrm>
                <a:off x="-249306" y="4908382"/>
                <a:ext cx="11798300" cy="158222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s-CO" sz="2200" i="1" smtClean="0">
                          <a:latin typeface="Cambria Math" panose="02040503050406030204" pitchFamily="18" charset="0"/>
                        </a:rPr>
                        <m:t>𝑇𝑟𝑎𝑛𝑠𝑚𝑖𝑠𝑠𝑖𝑜𝑛</m:t>
                      </m:r>
                      <m:r>
                        <a:rPr lang="es-CO" sz="2200" i="1" smtClean="0">
                          <a:latin typeface="Cambria Math" panose="02040503050406030204" pitchFamily="18" charset="0"/>
                        </a:rPr>
                        <m:t> </m:t>
                      </m:r>
                      <m:r>
                        <a:rPr lang="es-CO" sz="2200" i="1" smtClean="0">
                          <a:latin typeface="Cambria Math" panose="02040503050406030204" pitchFamily="18" charset="0"/>
                        </a:rPr>
                        <m:t>𝐶𝑎𝑝𝑎𝑐𝑖𝑡𝑦</m:t>
                      </m:r>
                      <m:r>
                        <a:rPr lang="es-CO" sz="2200" i="1" smtClean="0">
                          <a:latin typeface="Cambria Math" panose="02040503050406030204" pitchFamily="18" charset="0"/>
                        </a:rPr>
                        <m:t>∗</m:t>
                      </m:r>
                      <m:d>
                        <m:dPr>
                          <m:ctrlPr>
                            <a:rPr lang="es-CO" sz="2200" i="1">
                              <a:latin typeface="Cambria Math" panose="02040503050406030204" pitchFamily="18" charset="0"/>
                            </a:rPr>
                          </m:ctrlPr>
                        </m:dPr>
                        <m:e>
                          <m:f>
                            <m:fPr>
                              <m:ctrlPr>
                                <a:rPr lang="es-CO" sz="2200" i="1">
                                  <a:latin typeface="Cambria Math" panose="02040503050406030204" pitchFamily="18" charset="0"/>
                                </a:rPr>
                              </m:ctrlPr>
                            </m:fPr>
                            <m:num>
                              <m:r>
                                <a:rPr lang="es-CO" sz="2200" i="1">
                                  <a:latin typeface="Cambria Math" panose="02040503050406030204" pitchFamily="18" charset="0"/>
                                </a:rPr>
                                <m:t>1</m:t>
                              </m:r>
                            </m:num>
                            <m:den>
                              <m:r>
                                <a:rPr lang="es-CO" sz="2200" i="1">
                                  <a:latin typeface="Cambria Math" panose="02040503050406030204" pitchFamily="18" charset="0"/>
                                </a:rPr>
                                <m:t>𝑇𝑟𝑎𝑛𝑠𝑚𝑖𝑠𝑠𝑖𝑜𝑛</m:t>
                              </m:r>
                              <m:r>
                                <a:rPr lang="es-CO" sz="2200" i="1">
                                  <a:latin typeface="Cambria Math" panose="02040503050406030204" pitchFamily="18" charset="0"/>
                                </a:rPr>
                                <m:t> </m:t>
                              </m:r>
                              <m:r>
                                <a:rPr lang="es-CO" sz="2200" i="1">
                                  <a:latin typeface="Cambria Math" panose="02040503050406030204" pitchFamily="18" charset="0"/>
                                </a:rPr>
                                <m:t>𝑒𝑓𝑓𝑖𝑐𝑖𝑒𝑛𝑐𝑦</m:t>
                              </m:r>
                            </m:den>
                          </m:f>
                        </m:e>
                      </m:d>
                      <m:r>
                        <a:rPr lang="es-CO" sz="2200" i="1">
                          <a:latin typeface="Cambria Math" panose="02040503050406030204" pitchFamily="18" charset="0"/>
                        </a:rPr>
                        <m:t>∗</m:t>
                      </m:r>
                      <m:d>
                        <m:dPr>
                          <m:ctrlPr>
                            <a:rPr lang="es-CO" sz="2200" i="1">
                              <a:latin typeface="Cambria Math" panose="02040503050406030204" pitchFamily="18" charset="0"/>
                            </a:rPr>
                          </m:ctrlPr>
                        </m:dPr>
                        <m:e>
                          <m:r>
                            <a:rPr lang="es-CO" sz="2200" i="1">
                              <a:latin typeface="Cambria Math" panose="02040503050406030204" pitchFamily="18" charset="0"/>
                            </a:rPr>
                            <m:t>1+</m:t>
                          </m:r>
                          <m:r>
                            <a:rPr lang="es-CO" sz="2200" i="1">
                              <a:latin typeface="Cambria Math" panose="02040503050406030204" pitchFamily="18" charset="0"/>
                            </a:rPr>
                            <m:t>𝑅𝑒𝑠𝑒𝑟𝑣𝑒</m:t>
                          </m:r>
                          <m:r>
                            <a:rPr lang="es-CO" sz="2200" i="1">
                              <a:latin typeface="Cambria Math" panose="02040503050406030204" pitchFamily="18" charset="0"/>
                            </a:rPr>
                            <m:t> </m:t>
                          </m:r>
                          <m:r>
                            <a:rPr lang="es-CO" sz="2200" i="1">
                              <a:latin typeface="Cambria Math" panose="02040503050406030204" pitchFamily="18" charset="0"/>
                            </a:rPr>
                            <m:t>𝑀𝑎𝑟𝑔𝑖𝑛</m:t>
                          </m:r>
                        </m:e>
                      </m:d>
                      <m:r>
                        <a:rPr lang="es-CO" sz="2200" b="0" i="1" smtClean="0">
                          <a:latin typeface="Cambria Math" panose="02040503050406030204" pitchFamily="18" charset="0"/>
                        </a:rPr>
                        <m:t>−</m:t>
                      </m:r>
                      <m:nary>
                        <m:naryPr>
                          <m:chr m:val="∑"/>
                          <m:supHide m:val="on"/>
                          <m:ctrlPr>
                            <a:rPr lang="es-CO" sz="2200" b="0" i="1" smtClean="0">
                              <a:latin typeface="Cambria Math" panose="02040503050406030204" pitchFamily="18" charset="0"/>
                            </a:rPr>
                          </m:ctrlPr>
                        </m:naryPr>
                        <m:sub>
                          <m:r>
                            <m:rPr>
                              <m:brk m:alnAt="7"/>
                            </m:rPr>
                            <a:rPr lang="es-CO" sz="2200" b="0" i="1" smtClean="0">
                              <a:latin typeface="Cambria Math" panose="02040503050406030204" pitchFamily="18" charset="0"/>
                            </a:rPr>
                            <m:t>𝑡</m:t>
                          </m:r>
                        </m:sub>
                        <m:sup/>
                        <m:e>
                          <m:d>
                            <m:dPr>
                              <m:ctrlPr>
                                <a:rPr lang="es-CO" sz="2200" b="0" i="1" smtClean="0">
                                  <a:latin typeface="Cambria Math" panose="02040503050406030204" pitchFamily="18" charset="0"/>
                                </a:rPr>
                              </m:ctrlPr>
                            </m:dPr>
                            <m:e>
                              <m:r>
                                <a:rPr lang="es-CO" sz="2200" b="0" i="1" smtClean="0">
                                  <a:latin typeface="Cambria Math" panose="02040503050406030204" pitchFamily="18" charset="0"/>
                                </a:rPr>
                                <m:t>𝑂𝑛</m:t>
                              </m:r>
                              <m:r>
                                <a:rPr lang="es-CO" sz="2200" b="0" i="1" smtClean="0">
                                  <a:latin typeface="Cambria Math" panose="02040503050406030204" pitchFamily="18" charset="0"/>
                                </a:rPr>
                                <m:t>−</m:t>
                              </m:r>
                              <m:r>
                                <a:rPr lang="es-CO" sz="2200" b="0" i="1" smtClean="0">
                                  <a:latin typeface="Cambria Math" panose="02040503050406030204" pitchFamily="18" charset="0"/>
                                </a:rPr>
                                <m:t>𝑔𝑟𝑖𝑑</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𝑐𝑎𝑝𝑎𝑐𝑖𝑡𝑦</m:t>
                              </m:r>
                              <m:r>
                                <a:rPr lang="es-CO" sz="2200" b="0" i="1" smtClean="0">
                                  <a:latin typeface="Cambria Math" panose="02040503050406030204" pitchFamily="18" charset="0"/>
                                </a:rPr>
                                <m:t>∗</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r>
                                <a:rPr lang="es-CO" sz="2200" b="0" i="1" smtClean="0">
                                  <a:latin typeface="Cambria Math" panose="02040503050406030204" pitchFamily="18" charset="0"/>
                                </a:rPr>
                                <m:t>𝑐𝑟𝑒𝑑𝑖𝑡</m:t>
                              </m:r>
                            </m:e>
                          </m:d>
                        </m:e>
                      </m:nary>
                      <m:r>
                        <a:rPr lang="es-CO" sz="2200" b="0" i="1" smtClean="0">
                          <a:latin typeface="Cambria Math" panose="02040503050406030204" pitchFamily="18" charset="0"/>
                        </a:rPr>
                        <m:t>&lt;0</m:t>
                      </m:r>
                    </m:oMath>
                  </m:oMathPara>
                </a14:m>
                <a:endParaRPr lang="es-CO" sz="2200" dirty="0"/>
              </a:p>
            </p:txBody>
          </p:sp>
        </mc:Choice>
        <mc:Fallback xmlns="">
          <p:sp>
            <p:nvSpPr>
              <p:cNvPr id="7" name="TextBox 6">
                <a:extLst>
                  <a:ext uri="{FF2B5EF4-FFF2-40B4-BE49-F238E27FC236}">
                    <a16:creationId xmlns:a16="http://schemas.microsoft.com/office/drawing/2014/main" id="{28E86C80-CA1D-5725-BB73-D0A824989899}"/>
                  </a:ext>
                </a:extLst>
              </p:cNvPr>
              <p:cNvSpPr txBox="1">
                <a:spLocks noRot="1" noChangeAspect="1" noMove="1" noResize="1" noEditPoints="1" noAdjustHandles="1" noChangeArrowheads="1" noChangeShapeType="1" noTextEdit="1"/>
              </p:cNvSpPr>
              <p:nvPr/>
            </p:nvSpPr>
            <p:spPr>
              <a:xfrm>
                <a:off x="-249306" y="4908382"/>
                <a:ext cx="11798300" cy="1582228"/>
              </a:xfrm>
              <a:prstGeom prst="rect">
                <a:avLst/>
              </a:prstGeom>
              <a:blipFill>
                <a:blip r:embed="rId6"/>
                <a:stretch>
                  <a:fillRect/>
                </a:stretch>
              </a:blipFill>
            </p:spPr>
            <p:txBody>
              <a:bodyPr/>
              <a:lstStyle/>
              <a:p>
                <a:r>
                  <a:rPr lang="es-CO">
                    <a:noFill/>
                  </a:rPr>
                  <a:t> </a:t>
                </a:r>
              </a:p>
            </p:txBody>
          </p:sp>
        </mc:Fallback>
      </mc:AlternateContent>
      <p:sp>
        <p:nvSpPr>
          <p:cNvPr id="8" name="TextBox 7">
            <a:extLst>
              <a:ext uri="{FF2B5EF4-FFF2-40B4-BE49-F238E27FC236}">
                <a16:creationId xmlns:a16="http://schemas.microsoft.com/office/drawing/2014/main" id="{0B052C21-C91E-670E-F814-1B0B7A1B6D4B}"/>
              </a:ext>
            </a:extLst>
          </p:cNvPr>
          <p:cNvSpPr txBox="1"/>
          <p:nvPr/>
        </p:nvSpPr>
        <p:spPr>
          <a:xfrm>
            <a:off x="643006" y="4346965"/>
            <a:ext cx="10905988" cy="461665"/>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Reorganizing to adhere to the standard format of UDC:</a:t>
            </a:r>
            <a:r>
              <a:rPr lang="es-CO" sz="2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9" name="synthesize (35)">
            <a:hlinkClick r:id="" action="ppaction://media"/>
            <a:extLst>
              <a:ext uri="{FF2B5EF4-FFF2-40B4-BE49-F238E27FC236}">
                <a16:creationId xmlns:a16="http://schemas.microsoft.com/office/drawing/2014/main" id="{D45DB399-6FFF-1296-4C6B-989089DB5D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14708" y="226111"/>
            <a:ext cx="902154" cy="902154"/>
          </a:xfrm>
          <a:prstGeom prst="rect">
            <a:avLst/>
          </a:prstGeom>
        </p:spPr>
      </p:pic>
    </p:spTree>
    <p:extLst>
      <p:ext uri="{BB962C8B-B14F-4D97-AF65-F5344CB8AC3E}">
        <p14:creationId xmlns:p14="http://schemas.microsoft.com/office/powerpoint/2010/main" val="31677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1E8FC3-D24F-BD7E-C470-EA6A61E027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9E9E196-829D-016B-9987-3BAD7E6AFD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2" name="Rectangle 1">
            <a:extLst>
              <a:ext uri="{FF2B5EF4-FFF2-40B4-BE49-F238E27FC236}">
                <a16:creationId xmlns:a16="http://schemas.microsoft.com/office/drawing/2014/main" id="{092AAEA8-7CBF-5FB2-C8C0-356AD75D681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10.4.6 Reserve Margin Representation Part 2</a:t>
            </a:r>
          </a:p>
        </p:txBody>
      </p:sp>
      <p:sp>
        <p:nvSpPr>
          <p:cNvPr id="4" name="Title 10">
            <a:extLst>
              <a:ext uri="{FF2B5EF4-FFF2-40B4-BE49-F238E27FC236}">
                <a16:creationId xmlns:a16="http://schemas.microsoft.com/office/drawing/2014/main" id="{B20DCF34-ABA3-9C23-CB58-A348A8A027E2}"/>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B849856-5D37-303D-298E-A59E0A1862DF}"/>
              </a:ext>
            </a:extLst>
          </p:cNvPr>
          <p:cNvSpPr txBox="1"/>
          <p:nvPr/>
        </p:nvSpPr>
        <p:spPr>
          <a:xfrm>
            <a:off x="643006" y="1595833"/>
            <a:ext cx="10905988" cy="1938992"/>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Let’s consider a scenario with a diesel power plant (PWRDSL), a solar power plant (PWRSOL), and a battery system (PWRBATT). The capacity credits are detailed in the accompanying table. Given a transmission technology (PWRTRN) efficiency of 95% and a reserve margin of 15%, the inequality would be as follows:</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80ABC4-3D26-31CE-C52E-3294D0125352}"/>
                  </a:ext>
                </a:extLst>
              </p:cNvPr>
              <p:cNvSpPr txBox="1"/>
              <p:nvPr/>
            </p:nvSpPr>
            <p:spPr>
              <a:xfrm>
                <a:off x="472694" y="3824884"/>
                <a:ext cx="6446698" cy="20808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600" b="0" i="1" smtClean="0">
                          <a:latin typeface="Cambria Math" panose="02040503050406030204" pitchFamily="18" charset="0"/>
                        </a:rPr>
                        <m:t>𝑃𝑊𝑅𝑇𝑅𝑁</m:t>
                      </m:r>
                      <m:r>
                        <a:rPr lang="es-CO" sz="2600" b="0" i="1" smtClean="0">
                          <a:latin typeface="Cambria Math" panose="02040503050406030204" pitchFamily="18" charset="0"/>
                        </a:rPr>
                        <m:t> </m:t>
                      </m:r>
                      <m:r>
                        <a:rPr lang="es-CO" sz="2600" b="0" i="1" smtClean="0">
                          <a:latin typeface="Cambria Math" panose="02040503050406030204" pitchFamily="18" charset="0"/>
                        </a:rPr>
                        <m:t>𝐶𝑎𝑝𝑎𝑐𝑖𝑡𝑦</m:t>
                      </m:r>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f>
                            <m:fPr>
                              <m:ctrlPr>
                                <a:rPr lang="es-CO" sz="2600" b="0" i="1" smtClean="0">
                                  <a:latin typeface="Cambria Math" panose="02040503050406030204" pitchFamily="18" charset="0"/>
                                </a:rPr>
                              </m:ctrlPr>
                            </m:fPr>
                            <m:num>
                              <m:r>
                                <a:rPr lang="es-CO" sz="2600" b="0" i="1" smtClean="0">
                                  <a:latin typeface="Cambria Math" panose="02040503050406030204" pitchFamily="18" charset="0"/>
                                </a:rPr>
                                <m:t>1</m:t>
                              </m:r>
                            </m:num>
                            <m:den>
                              <m:r>
                                <a:rPr lang="es-CO" sz="2600" b="0" i="1" smtClean="0">
                                  <a:latin typeface="Cambria Math" panose="02040503050406030204" pitchFamily="18" charset="0"/>
                                </a:rPr>
                                <m:t>0.95</m:t>
                              </m:r>
                            </m:den>
                          </m:f>
                        </m:e>
                      </m:d>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r>
                            <a:rPr lang="es-CO" sz="2600" b="0" i="1" smtClean="0">
                              <a:latin typeface="Cambria Math" panose="02040503050406030204" pitchFamily="18" charset="0"/>
                            </a:rPr>
                            <m:t>1+1.15</m:t>
                          </m:r>
                        </m:e>
                      </m:d>
                      <m:r>
                        <a:rPr lang="es-CO" sz="2600" b="0" i="1" smtClean="0">
                          <a:latin typeface="Cambria Math" panose="02040503050406030204" pitchFamily="18" charset="0"/>
                        </a:rPr>
                        <m:t>−</m:t>
                      </m:r>
                      <m:d>
                        <m:dPr>
                          <m:begChr m:val="["/>
                          <m:endChr m:val="]"/>
                          <m:ctrlPr>
                            <a:rPr lang="es-CO" sz="2600" b="0" i="1" smtClean="0">
                              <a:latin typeface="Cambria Math" panose="02040503050406030204" pitchFamily="18" charset="0"/>
                            </a:rPr>
                          </m:ctrlPr>
                        </m:dPr>
                        <m:e>
                          <m:r>
                            <a:rPr lang="es-CO" sz="2600" b="0" i="1" smtClean="0">
                              <a:latin typeface="Cambria Math" panose="02040503050406030204" pitchFamily="18" charset="0"/>
                            </a:rPr>
                            <m:t>0.9∗</m:t>
                          </m:r>
                          <m:r>
                            <a:rPr lang="es-CO" sz="2600" i="1">
                              <a:latin typeface="Cambria Math" panose="02040503050406030204" pitchFamily="18" charset="0"/>
                            </a:rPr>
                            <m:t>𝑃𝑊𝑅𝐷𝑆𝐿</m:t>
                          </m:r>
                          <m:r>
                            <a:rPr lang="es-CO" sz="2600" i="1">
                              <a:latin typeface="Cambria Math" panose="02040503050406030204" pitchFamily="18" charset="0"/>
                            </a:rPr>
                            <m:t> </m:t>
                          </m:r>
                          <m:r>
                            <a:rPr lang="es-CO" sz="2600" i="1">
                              <a:latin typeface="Cambria Math" panose="02040503050406030204" pitchFamily="18" charset="0"/>
                            </a:rPr>
                            <m:t>𝐶𝑎𝑝𝑎𝑐𝑖𝑡𝑦</m:t>
                          </m:r>
                          <m:r>
                            <a:rPr lang="es-CO" sz="2600" b="0" i="1" smtClean="0">
                              <a:latin typeface="Cambria Math" panose="02040503050406030204" pitchFamily="18" charset="0"/>
                            </a:rPr>
                            <m:t>+</m:t>
                          </m:r>
                          <m:r>
                            <a:rPr lang="es-CO" sz="2600" i="1">
                              <a:latin typeface="Cambria Math" panose="02040503050406030204" pitchFamily="18" charset="0"/>
                            </a:rPr>
                            <m:t>0.</m:t>
                          </m:r>
                          <m:r>
                            <a:rPr lang="es-CO" sz="2600" b="0" i="1" smtClean="0">
                              <a:latin typeface="Cambria Math" panose="02040503050406030204" pitchFamily="18" charset="0"/>
                            </a:rPr>
                            <m:t>09</m:t>
                          </m:r>
                          <m:r>
                            <a:rPr lang="es-CO" sz="2600" i="1">
                              <a:latin typeface="Cambria Math" panose="02040503050406030204" pitchFamily="18" charset="0"/>
                            </a:rPr>
                            <m:t>∗</m:t>
                          </m:r>
                          <m:r>
                            <a:rPr lang="es-CO" sz="2600" i="1">
                              <a:latin typeface="Cambria Math" panose="02040503050406030204" pitchFamily="18" charset="0"/>
                            </a:rPr>
                            <m:t>𝑃𝑊𝑅𝑆𝑂𝐿</m:t>
                          </m:r>
                          <m:r>
                            <a:rPr lang="es-CO" sz="2600" i="1">
                              <a:latin typeface="Cambria Math" panose="02040503050406030204" pitchFamily="18" charset="0"/>
                            </a:rPr>
                            <m:t> </m:t>
                          </m:r>
                          <m:r>
                            <a:rPr lang="es-CO" sz="2600" i="1">
                              <a:latin typeface="Cambria Math" panose="02040503050406030204" pitchFamily="18" charset="0"/>
                            </a:rPr>
                            <m:t>𝐶𝑎𝑝𝑎𝑐𝑖𝑡𝑦</m:t>
                          </m:r>
                          <m:r>
                            <a:rPr lang="es-CO" sz="2600" b="0" i="1" smtClean="0">
                              <a:latin typeface="Cambria Math" panose="02040503050406030204" pitchFamily="18" charset="0"/>
                            </a:rPr>
                            <m:t>+0.78</m:t>
                          </m:r>
                          <m:r>
                            <a:rPr lang="es-CO" sz="2600" i="1">
                              <a:latin typeface="Cambria Math" panose="02040503050406030204" pitchFamily="18" charset="0"/>
                            </a:rPr>
                            <m:t>∗</m:t>
                          </m:r>
                          <m:r>
                            <a:rPr lang="es-CO" sz="2600" i="1">
                              <a:latin typeface="Cambria Math" panose="02040503050406030204" pitchFamily="18" charset="0"/>
                            </a:rPr>
                            <m:t>𝑃𝑊𝑅𝐵𝐸𝑆𝑆</m:t>
                          </m:r>
                        </m:e>
                      </m:d>
                      <m:r>
                        <a:rPr lang="es-CO" sz="2600" b="0" i="1" smtClean="0">
                          <a:latin typeface="Cambria Math" panose="02040503050406030204" pitchFamily="18" charset="0"/>
                        </a:rPr>
                        <m:t>&lt;0</m:t>
                      </m:r>
                    </m:oMath>
                  </m:oMathPara>
                </a14:m>
                <a:endParaRPr lang="es-CO" sz="2600" dirty="0"/>
              </a:p>
            </p:txBody>
          </p:sp>
        </mc:Choice>
        <mc:Fallback xmlns="">
          <p:sp>
            <p:nvSpPr>
              <p:cNvPr id="6" name="TextBox 5">
                <a:extLst>
                  <a:ext uri="{FF2B5EF4-FFF2-40B4-BE49-F238E27FC236}">
                    <a16:creationId xmlns:a16="http://schemas.microsoft.com/office/drawing/2014/main" id="{ED80ABC4-3D26-31CE-C52E-3294D0125352}"/>
                  </a:ext>
                </a:extLst>
              </p:cNvPr>
              <p:cNvSpPr txBox="1">
                <a:spLocks noRot="1" noChangeAspect="1" noMove="1" noResize="1" noEditPoints="1" noAdjustHandles="1" noChangeArrowheads="1" noChangeShapeType="1" noTextEdit="1"/>
              </p:cNvSpPr>
              <p:nvPr/>
            </p:nvSpPr>
            <p:spPr>
              <a:xfrm>
                <a:off x="472694" y="3824884"/>
                <a:ext cx="6446698" cy="2080891"/>
              </a:xfrm>
              <a:prstGeom prst="rect">
                <a:avLst/>
              </a:prstGeom>
              <a:blipFill>
                <a:blip r:embed="rId5"/>
                <a:stretch>
                  <a:fillRect/>
                </a:stretch>
              </a:blipFill>
            </p:spPr>
            <p:txBody>
              <a:bodyPr/>
              <a:lstStyle/>
              <a:p>
                <a:r>
                  <a:rPr lang="es-CO">
                    <a:noFill/>
                  </a:rPr>
                  <a:t> </a:t>
                </a:r>
              </a:p>
            </p:txBody>
          </p:sp>
        </mc:Fallback>
      </mc:AlternateContent>
      <p:graphicFrame>
        <p:nvGraphicFramePr>
          <p:cNvPr id="7" name="Table 6">
            <a:extLst>
              <a:ext uri="{FF2B5EF4-FFF2-40B4-BE49-F238E27FC236}">
                <a16:creationId xmlns:a16="http://schemas.microsoft.com/office/drawing/2014/main" id="{86CE0776-B966-15C1-FDAA-60A9212B5390}"/>
              </a:ext>
            </a:extLst>
          </p:cNvPr>
          <p:cNvGraphicFramePr>
            <a:graphicFrameLocks noGrp="1"/>
          </p:cNvGraphicFramePr>
          <p:nvPr/>
        </p:nvGraphicFramePr>
        <p:xfrm>
          <a:off x="7109274" y="3429000"/>
          <a:ext cx="4610032" cy="2929575"/>
        </p:xfrm>
        <a:graphic>
          <a:graphicData uri="http://schemas.openxmlformats.org/drawingml/2006/table">
            <a:tbl>
              <a:tblPr firstRow="1" bandRow="1"/>
              <a:tblGrid>
                <a:gridCol w="2705101">
                  <a:extLst>
                    <a:ext uri="{9D8B030D-6E8A-4147-A177-3AD203B41FA5}">
                      <a16:colId xmlns:a16="http://schemas.microsoft.com/office/drawing/2014/main" val="1550078630"/>
                    </a:ext>
                  </a:extLst>
                </a:gridCol>
                <a:gridCol w="1904931">
                  <a:extLst>
                    <a:ext uri="{9D8B030D-6E8A-4147-A177-3AD203B41FA5}">
                      <a16:colId xmlns:a16="http://schemas.microsoft.com/office/drawing/2014/main" val="2345729436"/>
                    </a:ext>
                  </a:extLst>
                </a:gridCol>
              </a:tblGrid>
              <a:tr h="702205">
                <a:tc>
                  <a:txBody>
                    <a:bodyPr/>
                    <a:lstStyle/>
                    <a:p>
                      <a:pPr algn="ctr"/>
                      <a:r>
                        <a:rPr lang="es-CO" sz="2400" b="1" dirty="0" err="1">
                          <a:latin typeface="Aptos" panose="020B0004020202020204" pitchFamily="34" charset="0"/>
                        </a:rPr>
                        <a:t>Technology</a:t>
                      </a:r>
                      <a:endParaRPr lang="es-CO" sz="2400" b="1" dirty="0">
                        <a:latin typeface="Aptos" panose="020B0004020202020204" pitchFamily="34" charset="0"/>
                      </a:endParaRPr>
                    </a:p>
                  </a:txBody>
                  <a:tcPr anchor="ctr"/>
                </a:tc>
                <a:tc>
                  <a:txBody>
                    <a:bodyPr/>
                    <a:lstStyle/>
                    <a:p>
                      <a:pPr algn="ctr"/>
                      <a:r>
                        <a:rPr lang="es-CO" sz="2400" b="1" dirty="0" err="1">
                          <a:latin typeface="Aptos" panose="020B0004020202020204" pitchFamily="34" charset="0"/>
                        </a:rPr>
                        <a:t>Capacity</a:t>
                      </a:r>
                      <a:r>
                        <a:rPr lang="es-CO" sz="2400" b="1" dirty="0">
                          <a:latin typeface="Aptos" panose="020B0004020202020204" pitchFamily="34" charset="0"/>
                        </a:rPr>
                        <a:t> </a:t>
                      </a:r>
                      <a:r>
                        <a:rPr lang="es-CO" sz="2400" b="1" dirty="0" err="1">
                          <a:latin typeface="Aptos" panose="020B0004020202020204" pitchFamily="34" charset="0"/>
                        </a:rPr>
                        <a:t>credit</a:t>
                      </a:r>
                      <a:endParaRPr lang="es-CO" sz="2400" b="1" dirty="0">
                        <a:latin typeface="Aptos" panose="020B0004020202020204" pitchFamily="34" charset="0"/>
                      </a:endParaRPr>
                    </a:p>
                  </a:txBody>
                  <a:tcPr anchor="ctr"/>
                </a:tc>
                <a:extLst>
                  <a:ext uri="{0D108BD9-81ED-4DB2-BD59-A6C34878D82A}">
                    <a16:rowId xmlns:a16="http://schemas.microsoft.com/office/drawing/2014/main" val="4252383846"/>
                  </a:ext>
                </a:extLst>
              </a:tr>
              <a:tr h="702205">
                <a:tc>
                  <a:txBody>
                    <a:bodyPr/>
                    <a:lstStyle/>
                    <a:p>
                      <a:pPr algn="ctr"/>
                      <a:r>
                        <a:rPr lang="es-CO" sz="2400" b="1" dirty="0">
                          <a:latin typeface="Aptos" panose="020B0004020202020204" pitchFamily="34" charset="0"/>
                        </a:rPr>
                        <a:t>Diesel PP</a:t>
                      </a:r>
                    </a:p>
                  </a:txBody>
                  <a:tcPr anchor="ctr"/>
                </a:tc>
                <a:tc>
                  <a:txBody>
                    <a:bodyPr/>
                    <a:lstStyle/>
                    <a:p>
                      <a:pPr algn="ctr"/>
                      <a:r>
                        <a:rPr lang="es-CO" sz="2400" b="1" dirty="0">
                          <a:latin typeface="Aptos" panose="020B0004020202020204" pitchFamily="34" charset="0"/>
                        </a:rPr>
                        <a:t>90%</a:t>
                      </a:r>
                    </a:p>
                  </a:txBody>
                  <a:tcPr anchor="ctr"/>
                </a:tc>
                <a:extLst>
                  <a:ext uri="{0D108BD9-81ED-4DB2-BD59-A6C34878D82A}">
                    <a16:rowId xmlns:a16="http://schemas.microsoft.com/office/drawing/2014/main" val="1809077884"/>
                  </a:ext>
                </a:extLst>
              </a:tr>
              <a:tr h="702205">
                <a:tc>
                  <a:txBody>
                    <a:bodyPr/>
                    <a:lstStyle/>
                    <a:p>
                      <a:pPr algn="ctr"/>
                      <a:r>
                        <a:rPr lang="es-CO" sz="2400" b="1" dirty="0">
                          <a:latin typeface="Aptos" panose="020B0004020202020204" pitchFamily="34" charset="0"/>
                        </a:rPr>
                        <a:t>Solar PP</a:t>
                      </a:r>
                    </a:p>
                  </a:txBody>
                  <a:tcPr anchor="ctr"/>
                </a:tc>
                <a:tc>
                  <a:txBody>
                    <a:bodyPr/>
                    <a:lstStyle/>
                    <a:p>
                      <a:pPr algn="ctr"/>
                      <a:r>
                        <a:rPr lang="es-CO" sz="2400" b="1" dirty="0">
                          <a:latin typeface="Aptos" panose="020B0004020202020204" pitchFamily="34" charset="0"/>
                        </a:rPr>
                        <a:t>9%</a:t>
                      </a:r>
                    </a:p>
                  </a:txBody>
                  <a:tcPr anchor="ctr"/>
                </a:tc>
                <a:extLst>
                  <a:ext uri="{0D108BD9-81ED-4DB2-BD59-A6C34878D82A}">
                    <a16:rowId xmlns:a16="http://schemas.microsoft.com/office/drawing/2014/main" val="4059228256"/>
                  </a:ext>
                </a:extLst>
              </a:tr>
              <a:tr h="702205">
                <a:tc>
                  <a:txBody>
                    <a:bodyPr/>
                    <a:lstStyle/>
                    <a:p>
                      <a:pPr algn="ctr"/>
                      <a:r>
                        <a:rPr lang="es-CO" sz="2400" b="1" dirty="0" err="1">
                          <a:latin typeface="Aptos" panose="020B0004020202020204" pitchFamily="34" charset="0"/>
                        </a:rPr>
                        <a:t>Battery</a:t>
                      </a:r>
                      <a:r>
                        <a:rPr lang="es-CO" sz="2400" b="1" dirty="0">
                          <a:latin typeface="Aptos" panose="020B0004020202020204" pitchFamily="34" charset="0"/>
                        </a:rPr>
                        <a:t> </a:t>
                      </a:r>
                      <a:r>
                        <a:rPr lang="es-CO" sz="2400" b="1" dirty="0" err="1">
                          <a:latin typeface="Aptos" panose="020B0004020202020204" pitchFamily="34" charset="0"/>
                        </a:rPr>
                        <a:t>system</a:t>
                      </a:r>
                      <a:endParaRPr lang="es-CO" sz="2400" b="1" dirty="0">
                        <a:latin typeface="Aptos" panose="020B0004020202020204" pitchFamily="34" charset="0"/>
                      </a:endParaRPr>
                    </a:p>
                  </a:txBody>
                  <a:tcPr anchor="ctr"/>
                </a:tc>
                <a:tc>
                  <a:txBody>
                    <a:bodyPr/>
                    <a:lstStyle/>
                    <a:p>
                      <a:pPr algn="ctr"/>
                      <a:r>
                        <a:rPr lang="es-CO" sz="2400" b="1" dirty="0">
                          <a:latin typeface="Aptos" panose="020B0004020202020204" pitchFamily="34" charset="0"/>
                        </a:rPr>
                        <a:t>78%</a:t>
                      </a:r>
                    </a:p>
                  </a:txBody>
                  <a:tcPr anchor="ctr"/>
                </a:tc>
                <a:extLst>
                  <a:ext uri="{0D108BD9-81ED-4DB2-BD59-A6C34878D82A}">
                    <a16:rowId xmlns:a16="http://schemas.microsoft.com/office/drawing/2014/main" val="3036251484"/>
                  </a:ext>
                </a:extLst>
              </a:tr>
            </a:tbl>
          </a:graphicData>
        </a:graphic>
      </p:graphicFrame>
      <p:pic>
        <p:nvPicPr>
          <p:cNvPr id="8" name="synthesize (36)">
            <a:hlinkClick r:id="" action="ppaction://media"/>
            <a:extLst>
              <a:ext uri="{FF2B5EF4-FFF2-40B4-BE49-F238E27FC236}">
                <a16:creationId xmlns:a16="http://schemas.microsoft.com/office/drawing/2014/main" id="{44B12E8A-3FF6-9D51-0369-CD0BF99F2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1645" y="234704"/>
            <a:ext cx="889091" cy="889091"/>
          </a:xfrm>
          <a:prstGeom prst="rect">
            <a:avLst/>
          </a:prstGeom>
        </p:spPr>
      </p:pic>
    </p:spTree>
    <p:extLst>
      <p:ext uri="{BB962C8B-B14F-4D97-AF65-F5344CB8AC3E}">
        <p14:creationId xmlns:p14="http://schemas.microsoft.com/office/powerpoint/2010/main" val="39021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Graphic 11">
            <a:extLst>
              <a:ext uri="{FF2B5EF4-FFF2-40B4-BE49-F238E27FC236}">
                <a16:creationId xmlns:a16="http://schemas.microsoft.com/office/drawing/2014/main" id="{B28DF98D-0DC1-1742-3268-92A01B193E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9247" y="1377648"/>
            <a:ext cx="6429015" cy="489079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10.1.1 What is Climate Change?</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5" name="Rectangle 4">
            <a:extLst>
              <a:ext uri="{FF2B5EF4-FFF2-40B4-BE49-F238E27FC236}">
                <a16:creationId xmlns:a16="http://schemas.microsoft.com/office/drawing/2014/main" id="{C22BC1AE-0458-B299-8DC3-862BC5A402DB}"/>
              </a:ext>
            </a:extLst>
          </p:cNvPr>
          <p:cNvSpPr/>
          <p:nvPr/>
        </p:nvSpPr>
        <p:spPr>
          <a:xfrm>
            <a:off x="2547403" y="6308361"/>
            <a:ext cx="244972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61F5BAC-D275-F3B2-FA7B-CE49A0FA46FE}"/>
              </a:ext>
            </a:extLst>
          </p:cNvPr>
          <p:cNvSpPr/>
          <p:nvPr/>
        </p:nvSpPr>
        <p:spPr>
          <a:xfrm>
            <a:off x="9936003" y="6282727"/>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14)">
            <a:hlinkClick r:id="" action="ppaction://media"/>
            <a:extLst>
              <a:ext uri="{FF2B5EF4-FFF2-40B4-BE49-F238E27FC236}">
                <a16:creationId xmlns:a16="http://schemas.microsoft.com/office/drawing/2014/main" id="{DE44FB91-0E0C-24F1-A264-1DC1FF21E5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pic>
        <p:nvPicPr>
          <p:cNvPr id="9" name="synthesize (17)">
            <a:hlinkClick r:id="" action="ppaction://media"/>
            <a:extLst>
              <a:ext uri="{FF2B5EF4-FFF2-40B4-BE49-F238E27FC236}">
                <a16:creationId xmlns:a16="http://schemas.microsoft.com/office/drawing/2014/main" id="{5F341A4D-2BB3-7BAE-8AF6-C72835FEFB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63812" y="929900"/>
            <a:ext cx="759700" cy="75970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10.4 References</a:t>
            </a:r>
          </a:p>
        </p:txBody>
      </p:sp>
      <p:sp>
        <p:nvSpPr>
          <p:cNvPr id="6" name="TextBox 5">
            <a:extLst>
              <a:ext uri="{FF2B5EF4-FFF2-40B4-BE49-F238E27FC236}">
                <a16:creationId xmlns:a16="http://schemas.microsoft.com/office/drawing/2014/main" id="{A81A288A-59E4-8B38-1785-40B1D014EB67}"/>
              </a:ext>
            </a:extLst>
          </p:cNvPr>
          <p:cNvSpPr txBox="1"/>
          <p:nvPr/>
        </p:nvSpPr>
        <p:spPr>
          <a:xfrm>
            <a:off x="732235" y="1837522"/>
            <a:ext cx="10797778" cy="863378"/>
          </a:xfrm>
          <a:prstGeom prst="rect">
            <a:avLst/>
          </a:prstGeom>
          <a:noFill/>
        </p:spPr>
        <p:txBody>
          <a:bodyPr wrap="square">
            <a:spAutoFit/>
          </a:bodyPr>
          <a:lstStyle/>
          <a:p>
            <a:pPr marL="98425" indent="-6350">
              <a:lnSpc>
                <a:spcPct val="107000"/>
              </a:lnSpc>
              <a:spcAft>
                <a:spcPts val="690"/>
              </a:spcAft>
            </a:pPr>
            <a:r>
              <a:rPr lang="en-US" sz="2400" dirty="0">
                <a:solidFill>
                  <a:srgbClr val="000000"/>
                </a:solidFill>
                <a:effectLst/>
                <a:latin typeface="Open Sans" panose="020B0606030504020204" pitchFamily="34" charset="0"/>
                <a:ea typeface="Open Sans" panose="020B0606030504020204" pitchFamily="34" charset="0"/>
              </a:rPr>
              <a:t>1. Climate Compatible Growth. (2024). MUIO (Version v5.0.0). GitHub. </a:t>
            </a:r>
            <a:r>
              <a:rPr lang="en-US" sz="2400" u="sng" dirty="0">
                <a:solidFill>
                  <a:srgbClr val="000000"/>
                </a:solidFill>
                <a:effectLst/>
                <a:latin typeface="Open Sans" panose="020B0606030504020204" pitchFamily="34" charset="0"/>
                <a:ea typeface="Open Sans" panose="020B0606030504020204" pitchFamily="34" charset="0"/>
                <a:hlinkClick r:id="rId3"/>
              </a:rPr>
              <a:t>https://github.com/ClimateCompatibleGrowth/MUIO</a:t>
            </a:r>
            <a:r>
              <a:rPr lang="en-US" sz="2400" dirty="0">
                <a:solidFill>
                  <a:srgbClr val="000000"/>
                </a:solidFill>
                <a:effectLst/>
                <a:latin typeface="Open Sans" panose="020B0606030504020204" pitchFamily="34" charset="0"/>
                <a:ea typeface="Open Sans" panose="020B0606030504020204" pitchFamily="34" charset="0"/>
              </a:rPr>
              <a:t> </a:t>
            </a:r>
            <a:endParaRPr lang="es-CO" sz="2400" dirty="0">
              <a:solidFill>
                <a:srgbClr val="000000"/>
              </a:solidFill>
              <a:effectLst/>
              <a:latin typeface="Open Sans" panose="020B0606030504020204" pitchFamily="34" charset="0"/>
              <a:ea typeface="Open Sans" panose="020B0606030504020204" pitchFamily="34" charset="0"/>
            </a:endParaRPr>
          </a:p>
        </p:txBody>
      </p:sp>
    </p:spTree>
    <p:extLst>
      <p:ext uri="{BB962C8B-B14F-4D97-AF65-F5344CB8AC3E}">
        <p14:creationId xmlns:p14="http://schemas.microsoft.com/office/powerpoint/2010/main" val="3918939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966462"/>
            <a:ext cx="2339789" cy="1384995"/>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Emma Richardson,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D205D63-3BC0-F21A-111A-F2136A10D486}"/>
            </a:ext>
          </a:extLst>
        </p:cNvPr>
        <p:cNvGrpSpPr/>
        <p:nvPr/>
      </p:nvGrpSpPr>
      <p:grpSpPr>
        <a:xfrm>
          <a:off x="0" y="0"/>
          <a:ext cx="0" cy="0"/>
          <a:chOff x="0" y="0"/>
          <a:chExt cx="0" cy="0"/>
        </a:xfrm>
      </p:grpSpPr>
      <p:pic>
        <p:nvPicPr>
          <p:cNvPr id="2" name="Graphic 2">
            <a:extLst>
              <a:ext uri="{FF2B5EF4-FFF2-40B4-BE49-F238E27FC236}">
                <a16:creationId xmlns:a16="http://schemas.microsoft.com/office/drawing/2014/main" id="{7D86FD5E-051F-96B9-B3F4-82A1436C52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8116" y="1374889"/>
            <a:ext cx="5860579" cy="4968317"/>
          </a:xfrm>
          <a:prstGeom prst="rect">
            <a:avLst/>
          </a:prstGeom>
        </p:spPr>
      </p:pic>
      <p:sp>
        <p:nvSpPr>
          <p:cNvPr id="3" name="Slide Number Placeholder 1">
            <a:extLst>
              <a:ext uri="{FF2B5EF4-FFF2-40B4-BE49-F238E27FC236}">
                <a16:creationId xmlns:a16="http://schemas.microsoft.com/office/drawing/2014/main" id="{F308B553-DC01-9F15-BB77-C1E937FFEE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7F270F87-D3F2-3E53-65C6-53BCF8C18DDA}"/>
              </a:ext>
            </a:extLst>
          </p:cNvPr>
          <p:cNvSpPr/>
          <p:nvPr/>
        </p:nvSpPr>
        <p:spPr>
          <a:xfrm>
            <a:off x="343847" y="995986"/>
            <a:ext cx="87144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10.1.2 Global Warming </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and the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Greenhouse Effect </a:t>
            </a:r>
          </a:p>
        </p:txBody>
      </p:sp>
      <p:sp>
        <p:nvSpPr>
          <p:cNvPr id="8" name="Title 10">
            <a:extLst>
              <a:ext uri="{FF2B5EF4-FFF2-40B4-BE49-F238E27FC236}">
                <a16:creationId xmlns:a16="http://schemas.microsoft.com/office/drawing/2014/main" id="{74897860-8073-E180-89BF-DB2A7542EBE8}"/>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A0E88FCA-A3CF-09CF-7054-8FF108C4EC16}"/>
              </a:ext>
            </a:extLst>
          </p:cNvPr>
          <p:cNvSpPr/>
          <p:nvPr/>
        </p:nvSpPr>
        <p:spPr>
          <a:xfrm>
            <a:off x="2851700" y="6305824"/>
            <a:ext cx="346863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(Femke </a:t>
            </a:r>
            <a:r>
              <a:rPr lang="en-ZA" sz="1000" dirty="0" err="1">
                <a:latin typeface="Open Sans"/>
                <a:ea typeface="Open Sans" panose="020B0606030504020204" pitchFamily="34" charset="0"/>
                <a:cs typeface="Open Sans" panose="020B0606030504020204" pitchFamily="34" charset="0"/>
              </a:rPr>
              <a:t>Nijsse</a:t>
            </a:r>
            <a:r>
              <a:rPr lang="en-ZA" sz="1000" dirty="0">
                <a:latin typeface="Open Sans"/>
                <a:ea typeface="Open Sans" panose="020B0606030504020204" pitchFamily="34" charset="0"/>
                <a:cs typeface="Open Sans" panose="020B0606030504020204" pitchFamily="34" charset="0"/>
              </a:rPr>
              <a:t> &amp; Eric Fisk,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41E68A1A-6DA9-6E5A-3F24-BFFDAA983E7B}"/>
              </a:ext>
            </a:extLst>
          </p:cNvPr>
          <p:cNvSpPr/>
          <p:nvPr/>
        </p:nvSpPr>
        <p:spPr>
          <a:xfrm>
            <a:off x="9936003" y="632558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5)">
            <a:hlinkClick r:id="" action="ppaction://media"/>
            <a:extLst>
              <a:ext uri="{FF2B5EF4-FFF2-40B4-BE49-F238E27FC236}">
                <a16:creationId xmlns:a16="http://schemas.microsoft.com/office/drawing/2014/main" id="{453E2B3A-97DA-9430-E677-A3630E63D4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93977" y="995986"/>
            <a:ext cx="929517" cy="929517"/>
          </a:xfrm>
          <a:prstGeom prst="rect">
            <a:avLst/>
          </a:prstGeom>
        </p:spPr>
      </p:pic>
    </p:spTree>
    <p:extLst>
      <p:ext uri="{BB962C8B-B14F-4D97-AF65-F5344CB8AC3E}">
        <p14:creationId xmlns:p14="http://schemas.microsoft.com/office/powerpoint/2010/main" val="32769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2E60A01-E217-D4D6-ACA3-983373985641}"/>
            </a:ext>
          </a:extLst>
        </p:cNvPr>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E9D1B081-3607-7030-C0D5-76C5835F9803}"/>
              </a:ext>
            </a:extLst>
          </p:cNvPr>
          <p:cNvPicPr>
            <a:picLocks noChangeAspect="1"/>
          </p:cNvPicPr>
          <p:nvPr/>
        </p:nvPicPr>
        <p:blipFill>
          <a:blip r:embed="rId5"/>
          <a:srcRect t="3104" b="4147"/>
          <a:stretch/>
        </p:blipFill>
        <p:spPr>
          <a:xfrm>
            <a:off x="1740200" y="1450844"/>
            <a:ext cx="8161040" cy="4906651"/>
          </a:xfrm>
          <a:prstGeom prst="rect">
            <a:avLst/>
          </a:prstGeom>
        </p:spPr>
      </p:pic>
      <p:sp>
        <p:nvSpPr>
          <p:cNvPr id="3" name="Slide Number Placeholder 1">
            <a:extLst>
              <a:ext uri="{FF2B5EF4-FFF2-40B4-BE49-F238E27FC236}">
                <a16:creationId xmlns:a16="http://schemas.microsoft.com/office/drawing/2014/main" id="{72893E61-479E-B2E2-64D8-24C4848EEE2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F44DB23-7B93-BCB3-E817-3C5FCD069F08}"/>
              </a:ext>
            </a:extLst>
          </p:cNvPr>
          <p:cNvSpPr/>
          <p:nvPr/>
        </p:nvSpPr>
        <p:spPr>
          <a:xfrm>
            <a:off x="343847" y="995986"/>
            <a:ext cx="89430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10.1.3 Introduction to Anthropogenic Causes of Climate Change</a:t>
            </a:r>
          </a:p>
        </p:txBody>
      </p:sp>
      <p:sp>
        <p:nvSpPr>
          <p:cNvPr id="8" name="Title 10">
            <a:extLst>
              <a:ext uri="{FF2B5EF4-FFF2-40B4-BE49-F238E27FC236}">
                <a16:creationId xmlns:a16="http://schemas.microsoft.com/office/drawing/2014/main" id="{17DABD59-8FBD-13E5-D274-C57034D6ACD1}"/>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9A74DC72-458C-0A8C-368C-8F088A074BEE}"/>
              </a:ext>
            </a:extLst>
          </p:cNvPr>
          <p:cNvSpPr/>
          <p:nvPr/>
        </p:nvSpPr>
        <p:spPr>
          <a:xfrm>
            <a:off x="1668760" y="6293513"/>
            <a:ext cx="2888035" cy="270843"/>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(RCraig09,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5E33F46C-D509-50C1-E53D-F80E2DDD7E6A}"/>
              </a:ext>
            </a:extLst>
          </p:cNvPr>
          <p:cNvSpPr/>
          <p:nvPr/>
        </p:nvSpPr>
        <p:spPr>
          <a:xfrm>
            <a:off x="9978867" y="6311306"/>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8"/>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6)">
            <a:hlinkClick r:id="" action="ppaction://media"/>
            <a:extLst>
              <a:ext uri="{FF2B5EF4-FFF2-40B4-BE49-F238E27FC236}">
                <a16:creationId xmlns:a16="http://schemas.microsoft.com/office/drawing/2014/main" id="{BCAB5958-3D79-264F-32FF-5574361339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9553" y="939371"/>
            <a:ext cx="762067" cy="762067"/>
          </a:xfrm>
          <a:prstGeom prst="rect">
            <a:avLst/>
          </a:prstGeom>
        </p:spPr>
      </p:pic>
    </p:spTree>
    <p:extLst>
      <p:ext uri="{BB962C8B-B14F-4D97-AF65-F5344CB8AC3E}">
        <p14:creationId xmlns:p14="http://schemas.microsoft.com/office/powerpoint/2010/main" val="60461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4070F53-1DDC-A611-B473-FF00BC3F7153}"/>
            </a:ext>
          </a:extLst>
        </p:cNvPr>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7ED79DF7-B820-FC64-1DD4-AA1CF4F1D651}"/>
              </a:ext>
            </a:extLst>
          </p:cNvPr>
          <p:cNvPicPr>
            <a:picLocks noChangeAspect="1"/>
          </p:cNvPicPr>
          <p:nvPr/>
        </p:nvPicPr>
        <p:blipFill>
          <a:blip r:embed="rId5"/>
          <a:stretch>
            <a:fillRect/>
          </a:stretch>
        </p:blipFill>
        <p:spPr>
          <a:xfrm>
            <a:off x="1208145" y="1290776"/>
            <a:ext cx="9462389" cy="4994693"/>
          </a:xfrm>
          <a:prstGeom prst="rect">
            <a:avLst/>
          </a:prstGeom>
        </p:spPr>
      </p:pic>
      <p:sp>
        <p:nvSpPr>
          <p:cNvPr id="3" name="Slide Number Placeholder 1">
            <a:extLst>
              <a:ext uri="{FF2B5EF4-FFF2-40B4-BE49-F238E27FC236}">
                <a16:creationId xmlns:a16="http://schemas.microsoft.com/office/drawing/2014/main" id="{B40E929D-FBDA-15D3-5A9C-51BD7C19DDF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BD333D6B-042D-1B2D-804F-2F8C3D02870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10.1.4 Carbon Dioxide Emissions by Country</a:t>
            </a:r>
          </a:p>
        </p:txBody>
      </p:sp>
      <p:sp>
        <p:nvSpPr>
          <p:cNvPr id="8" name="Title 10">
            <a:extLst>
              <a:ext uri="{FF2B5EF4-FFF2-40B4-BE49-F238E27FC236}">
                <a16:creationId xmlns:a16="http://schemas.microsoft.com/office/drawing/2014/main" id="{C7FEE893-FE8C-7517-9F17-0DCBA2DDFFEB}"/>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76F04383-B03F-AE9B-6160-6B5A842A980E}"/>
              </a:ext>
            </a:extLst>
          </p:cNvPr>
          <p:cNvSpPr/>
          <p:nvPr/>
        </p:nvSpPr>
        <p:spPr>
          <a:xfrm>
            <a:off x="1555085" y="6267857"/>
            <a:ext cx="2881028"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Tomastvivlaren</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18)">
            <a:hlinkClick r:id="" action="ppaction://media"/>
            <a:extLst>
              <a:ext uri="{FF2B5EF4-FFF2-40B4-BE49-F238E27FC236}">
                <a16:creationId xmlns:a16="http://schemas.microsoft.com/office/drawing/2014/main" id="{0976B6BF-47D7-9DA0-6561-59D932F646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83855" y="912661"/>
            <a:ext cx="762067" cy="762067"/>
          </a:xfrm>
          <a:prstGeom prst="rect">
            <a:avLst/>
          </a:prstGeom>
        </p:spPr>
      </p:pic>
    </p:spTree>
    <p:extLst>
      <p:ext uri="{BB962C8B-B14F-4D97-AF65-F5344CB8AC3E}">
        <p14:creationId xmlns:p14="http://schemas.microsoft.com/office/powerpoint/2010/main" val="292148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905BE4E-03F6-2304-E41B-535D4EF2537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655775E-8435-BED8-68A2-396EB80083D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5DA1DDBE-8643-37D2-1A20-0C70FADC3A0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10.1.5 Effects of Climate Change </a:t>
            </a:r>
          </a:p>
        </p:txBody>
      </p:sp>
      <p:sp>
        <p:nvSpPr>
          <p:cNvPr id="8" name="Title 10">
            <a:extLst>
              <a:ext uri="{FF2B5EF4-FFF2-40B4-BE49-F238E27FC236}">
                <a16:creationId xmlns:a16="http://schemas.microsoft.com/office/drawing/2014/main" id="{2CF32EBE-713C-DDCE-34D4-FCB89929F50A}"/>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pic>
        <p:nvPicPr>
          <p:cNvPr id="2" name="Graphic 2">
            <a:extLst>
              <a:ext uri="{FF2B5EF4-FFF2-40B4-BE49-F238E27FC236}">
                <a16:creationId xmlns:a16="http://schemas.microsoft.com/office/drawing/2014/main" id="{5679EEBA-33BD-2E4B-2A54-77C87B5D5F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9351" y="1285877"/>
            <a:ext cx="6890931" cy="4893534"/>
          </a:xfrm>
          <a:prstGeom prst="rect">
            <a:avLst/>
          </a:prstGeom>
        </p:spPr>
      </p:pic>
      <p:sp>
        <p:nvSpPr>
          <p:cNvPr id="4" name="Rectangle 3">
            <a:extLst>
              <a:ext uri="{FF2B5EF4-FFF2-40B4-BE49-F238E27FC236}">
                <a16:creationId xmlns:a16="http://schemas.microsoft.com/office/drawing/2014/main" id="{E42F8182-ECAC-0457-52D7-9027712F2DB2}"/>
              </a:ext>
            </a:extLst>
          </p:cNvPr>
          <p:cNvSpPr/>
          <p:nvPr/>
        </p:nvSpPr>
        <p:spPr>
          <a:xfrm>
            <a:off x="8441666" y="6258956"/>
            <a:ext cx="289861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25E98A62-98BA-D380-DC82-3D66D19FFAEE}"/>
              </a:ext>
            </a:extLst>
          </p:cNvPr>
          <p:cNvSpPr/>
          <p:nvPr/>
        </p:nvSpPr>
        <p:spPr>
          <a:xfrm>
            <a:off x="343847" y="1740736"/>
            <a:ext cx="6217920" cy="3877985"/>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Global temperature rise</a:t>
            </a:r>
            <a:endParaRPr lang="en-ZA" sz="2200" b="1" dirty="0">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Sea level rise</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Ocean acidification</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Extreme weather events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Reduced biodiversity</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Human health impacts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Reduced agricultural yields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Economic consequences </a:t>
            </a:r>
          </a:p>
        </p:txBody>
      </p:sp>
      <p:sp>
        <p:nvSpPr>
          <p:cNvPr id="6" name="Rectangle 5">
            <a:extLst>
              <a:ext uri="{FF2B5EF4-FFF2-40B4-BE49-F238E27FC236}">
                <a16:creationId xmlns:a16="http://schemas.microsoft.com/office/drawing/2014/main" id="{4554ACE3-91D1-446E-1360-02AB4E70A150}"/>
              </a:ext>
            </a:extLst>
          </p:cNvPr>
          <p:cNvSpPr/>
          <p:nvPr/>
        </p:nvSpPr>
        <p:spPr>
          <a:xfrm>
            <a:off x="440363" y="631967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9)">
            <a:hlinkClick r:id="" action="ppaction://media"/>
            <a:extLst>
              <a:ext uri="{FF2B5EF4-FFF2-40B4-BE49-F238E27FC236}">
                <a16:creationId xmlns:a16="http://schemas.microsoft.com/office/drawing/2014/main" id="{2DC8B9A9-E8E6-859F-184C-F761B5F92A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4423" y="912660"/>
            <a:ext cx="852255" cy="852255"/>
          </a:xfrm>
          <a:prstGeom prst="rect">
            <a:avLst/>
          </a:prstGeom>
        </p:spPr>
      </p:pic>
    </p:spTree>
    <p:extLst>
      <p:ext uri="{BB962C8B-B14F-4D97-AF65-F5344CB8AC3E}">
        <p14:creationId xmlns:p14="http://schemas.microsoft.com/office/powerpoint/2010/main" val="17251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737657"/>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http://doi.org/10.5281/zenodo.4585597</a:t>
            </a:r>
            <a:r>
              <a:rPr lang="en-GB"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a:cs typeface="Calibri"/>
            </a:endParaRPr>
          </a:p>
          <a:p>
            <a:pPr marL="342900" indent="-342900">
              <a:buAutoNum type="arabicPeriod"/>
            </a:pPr>
            <a:endParaRPr lang="en-GB" sz="2400" dirty="0">
              <a:latin typeface="Open Sans"/>
              <a:cs typeface="Calibri"/>
            </a:endParaRPr>
          </a:p>
          <a:p>
            <a:endParaRPr lang="en-US" sz="2400" dirty="0">
              <a:latin typeface="Open Sans"/>
              <a:cs typeface="Calibri"/>
            </a:endParaRPr>
          </a:p>
          <a:p>
            <a:pPr marL="342900" indent="-342900">
              <a:buFontTx/>
              <a:buAutoNum type="arabicPeriod"/>
            </a:pPr>
            <a:endParaRPr lang="en-US" sz="2400" dirty="0">
              <a:latin typeface="Open Sans"/>
            </a:endParaRPr>
          </a:p>
          <a:p>
            <a:pPr marL="342900" indent="-342900">
              <a:buFontTx/>
              <a:buAutoNum type="arabicPeriod"/>
            </a:pPr>
            <a:endParaRPr lang="en-US" sz="2400" dirty="0">
              <a:latin typeface="Open Sans"/>
            </a:endParaRPr>
          </a:p>
          <a:p>
            <a:pPr marL="342900" indent="-342900">
              <a:buAutoNum type="arabicPeriod"/>
            </a:pPr>
            <a:endParaRPr lang="en-US" sz="2400" dirty="0">
              <a:latin typeface="Open Sans"/>
              <a:cs typeface="Calibri" panose="020F0502020204030204"/>
            </a:endParaRPr>
          </a:p>
          <a:p>
            <a:pPr marL="342900" indent="-342900">
              <a:buAutoNum type="arabicPeriod"/>
            </a:pPr>
            <a:endParaRPr lang="en-GB" sz="2400" dirty="0">
              <a:latin typeface="Open Sans"/>
              <a:cs typeface="Calibri" panose="020F0502020204030204"/>
            </a:endParaRPr>
          </a:p>
          <a:p>
            <a:pPr marL="342900" indent="-342900">
              <a:buAutoNum type="arabicPeriod"/>
            </a:pPr>
            <a:endParaRPr lang="en-US" sz="24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Graphic 9">
            <a:extLst>
              <a:ext uri="{FF2B5EF4-FFF2-40B4-BE49-F238E27FC236}">
                <a16:creationId xmlns:a16="http://schemas.microsoft.com/office/drawing/2014/main" id="{605D37CB-5E10-968A-05A5-C8A6D7E2D1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2048" y="1347833"/>
            <a:ext cx="7017678" cy="501210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10.2.1 The Need for Emissions Representation in Energy System Models</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8" name="Rectangle 7">
            <a:extLst>
              <a:ext uri="{FF2B5EF4-FFF2-40B4-BE49-F238E27FC236}">
                <a16:creationId xmlns:a16="http://schemas.microsoft.com/office/drawing/2014/main" id="{6EF1FAA0-03E6-C94E-2A23-D1C5B004CE92}"/>
              </a:ext>
            </a:extLst>
          </p:cNvPr>
          <p:cNvSpPr/>
          <p:nvPr/>
        </p:nvSpPr>
        <p:spPr>
          <a:xfrm>
            <a:off x="866736" y="6311832"/>
            <a:ext cx="2857344" cy="24972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0)">
            <a:hlinkClick r:id="" action="ppaction://media"/>
            <a:extLst>
              <a:ext uri="{FF2B5EF4-FFF2-40B4-BE49-F238E27FC236}">
                <a16:creationId xmlns:a16="http://schemas.microsoft.com/office/drawing/2014/main" id="{F4960D25-D627-B59C-CFAC-E58DFF7963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31808" y="192696"/>
            <a:ext cx="795835" cy="7958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0C255870-DA96-4151-A661-4686FCF25A58}"/>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5174</TotalTime>
  <Words>5821</Words>
  <Application>Microsoft Office PowerPoint</Application>
  <PresentationFormat>Widescreen</PresentationFormat>
  <Paragraphs>428</Paragraphs>
  <Slides>31</Slides>
  <Notes>30</Notes>
  <HiddenSlides>0</HiddenSlides>
  <MMClips>25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Aptos</vt:lpstr>
      <vt:lpstr>Arial</vt:lpstr>
      <vt:lpstr>Calibri</vt:lpstr>
      <vt:lpstr>Calibri Light</vt:lpstr>
      <vt:lpstr>Cambria Math</vt:lpstr>
      <vt:lpstr>Helvetica Neue</vt:lpstr>
      <vt:lpstr>Open Sans</vt:lpstr>
      <vt:lpstr>Open Sans ExtraBold</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117</cp:revision>
  <dcterms:created xsi:type="dcterms:W3CDTF">2019-06-09T10:25:43Z</dcterms:created>
  <dcterms:modified xsi:type="dcterms:W3CDTF">2026-01-24T20:26:32Z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