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embeddedFontLst>
    <p:embeddedFont>
      <p:font typeface="Lato" panose="020F0502020204030203" pitchFamily="34" charset="0"/>
      <p:regular r:id="rId30"/>
      <p:bold r:id="rId31"/>
      <p:italic r:id="rId32"/>
      <p:boldItalic r:id="rId33"/>
    </p:embeddedFont>
    <p:embeddedFont>
      <p:font typeface="Open Sans" panose="020B0606030504020204" pitchFamily="34" charset="0"/>
      <p:regular r:id="rId34"/>
      <p:bold r:id="rId35"/>
      <p:italic r:id="rId36"/>
      <p:boldItalic r:id="rId37"/>
    </p:embeddedFont>
    <p:embeddedFont>
      <p:font typeface="Open Sans ExtraBold" panose="020B0606030504020204" pitchFamily="34" charset="0"/>
      <p:bold r:id="rId38"/>
      <p:italic r:id="rId39"/>
      <p:boldItalic r:id="rId40"/>
    </p:embeddedFont>
    <p:embeddedFont>
      <p:font typeface="Open Sans SemiBold" panose="020B0606030504020204" pitchFamily="34" charset="0"/>
      <p:regular r:id="rId41"/>
      <p:bold r:id="rId42"/>
      <p:italic r:id="rId43"/>
      <p:boldItalic r:id="rId44"/>
    </p:embeddedFont>
    <p:embeddedFont>
      <p:font typeface="Quattrocento Sans" panose="020B0502050000020003" pitchFamily="34" charset="0"/>
      <p:regular r:id="rId45"/>
      <p:bold r:id="rId46"/>
      <p:italic r:id="rId47"/>
      <p:boldItalic r:id="rId48"/>
    </p:embeddedFont>
    <p:embeddedFont>
      <p:font typeface="Roboto" panose="02000000000000000000" pitchFamily="2"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08utuwzyhMXE9QGcV7o7LA==" hashData="ADxs83H8MNwsbjyKNMPGlYp2tZM5cNQkHVXOnKF2cm2Nz5EQEvCq7wdEdHxhySFdhMFzATEcSsx8uduaXkS0zQ=="/>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i75bUPFQaCU8qQRRPCEV2Rt3R5i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81"/>
  </p:normalViewPr>
  <p:slideViewPr>
    <p:cSldViewPr snapToGrid="0">
      <p:cViewPr varScale="1">
        <p:scale>
          <a:sx n="116" d="100"/>
          <a:sy n="116" d="100"/>
        </p:scale>
        <p:origin x="65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customschemas.google.com/relationships/presentationmetadata" Target="meta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font" Target="fonts/font12.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font" Target="fonts/font20.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font" Target="fonts/font23.fntdata"/></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Roboto" panose="02000000000000000000"/>
                <a:ea typeface="+mn-ea"/>
                <a:cs typeface="+mn-cs"/>
              </a:defRPr>
            </a:pPr>
            <a:r>
              <a:rPr lang="en-US" sz="2000" baseline="0" dirty="0">
                <a:latin typeface="Roboto" panose="02000000000000000000"/>
              </a:rPr>
              <a:t>Émissions de</a:t>
            </a:r>
            <a:r>
              <a:rPr lang="en-US" sz="2000" dirty="0">
                <a:latin typeface="Roboto" panose="02000000000000000000"/>
              </a:rPr>
              <a:t> GES </a:t>
            </a:r>
            <a:r>
              <a:rPr lang="en-US" sz="2000" baseline="0" dirty="0">
                <a:latin typeface="Roboto" panose="02000000000000000000"/>
              </a:rPr>
              <a:t>par secteur</a:t>
            </a:r>
            <a:endParaRPr lang="en-US" sz="2000" dirty="0">
              <a:latin typeface="Roboto" panose="02000000000000000000"/>
            </a:endParaRPr>
          </a:p>
        </c:rich>
      </c:tx>
      <c:layout>
        <c:manualLayout>
          <c:xMode val="edge"/>
          <c:yMode val="edge"/>
          <c:x val="0.26093786506335664"/>
          <c:y val="1.1433260480057401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Roboto" panose="02000000000000000000"/>
              <a:ea typeface="+mn-ea"/>
              <a:cs typeface="+mn-cs"/>
            </a:defRPr>
          </a:pPr>
          <a:endParaRPr lang="en-AM"/>
        </a:p>
      </c:txPr>
    </c:title>
    <c:autoTitleDeleted val="0"/>
    <c:plotArea>
      <c:layout/>
      <c:pieChart>
        <c:varyColors val="1"/>
        <c:ser>
          <c:idx val="0"/>
          <c:order val="0"/>
          <c:dPt>
            <c:idx val="0"/>
            <c:bubble3D val="0"/>
            <c:spPr>
              <a:solidFill>
                <a:schemeClr val="accent1"/>
              </a:solidFill>
              <a:ln w="19050">
                <a:solidFill>
                  <a:schemeClr val="lt1"/>
                </a:solid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C3B-43DD-9B39-42A5C2A8B352}"/>
              </c:ext>
            </c:extLst>
          </c:dPt>
          <c:dPt>
            <c:idx val="1"/>
            <c:bubble3D val="0"/>
            <c:spPr>
              <a:solidFill>
                <a:schemeClr val="accent2"/>
              </a:solidFill>
              <a:ln w="19050">
                <a:solidFill>
                  <a:schemeClr val="lt1"/>
                </a:solid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C3B-43DD-9B39-42A5C2A8B352}"/>
              </c:ext>
            </c:extLst>
          </c:dPt>
          <c:dPt>
            <c:idx val="2"/>
            <c:bubble3D val="0"/>
            <c:spPr>
              <a:solidFill>
                <a:schemeClr val="accent3"/>
              </a:solidFill>
              <a:ln w="19050">
                <a:solidFill>
                  <a:schemeClr val="lt1"/>
                </a:solid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C3B-43DD-9B39-42A5C2A8B352}"/>
              </c:ext>
            </c:extLst>
          </c:dPt>
          <c:dPt>
            <c:idx val="3"/>
            <c:bubble3D val="0"/>
            <c:spPr>
              <a:solidFill>
                <a:schemeClr val="accent4"/>
              </a:solidFill>
              <a:ln w="19050">
                <a:solidFill>
                  <a:schemeClr val="lt1"/>
                </a:solid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C3B-43DD-9B39-42A5C2A8B352}"/>
              </c:ext>
            </c:extLst>
          </c:dPt>
          <c:dPt>
            <c:idx val="4"/>
            <c:bubble3D val="0"/>
            <c:spPr>
              <a:solidFill>
                <a:schemeClr val="accent5"/>
              </a:solidFill>
              <a:ln w="19050">
                <a:solidFill>
                  <a:schemeClr val="lt1"/>
                </a:solid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C3B-43DD-9B39-42A5C2A8B352}"/>
              </c:ext>
            </c:extLst>
          </c:dPt>
          <c:dPt>
            <c:idx val="5"/>
            <c:bubble3D val="0"/>
            <c:spPr>
              <a:solidFill>
                <a:schemeClr val="accent6"/>
              </a:solidFill>
              <a:ln w="19050">
                <a:solidFill>
                  <a:schemeClr val="lt1"/>
                </a:solid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C3B-43DD-9B39-42A5C2A8B352}"/>
              </c:ext>
            </c:extLst>
          </c:dPt>
          <c:dLbls>
            <c:dLbl>
              <c:idx val="0"/>
              <c:layout>
                <c:manualLayout>
                  <c:x val="-6.770102392110143E-3"/>
                  <c:y val="-1.442931487987088E-2"/>
                </c:manualLayout>
              </c:layout>
              <c:showLegendKey val="0"/>
              <c:showVal val="0"/>
              <c:showCatName val="0"/>
              <c:showSerName val="0"/>
              <c:showPercent val="1"/>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1-4C3B-43DD-9B39-42A5C2A8B352}"/>
                </c:ext>
              </c:extLst>
            </c:dLbl>
            <c:dLbl>
              <c:idx val="1"/>
              <c:layout>
                <c:manualLayout>
                  <c:x val="1.4193194147789063E-2"/>
                  <c:y val="4.026398228114703E-3"/>
                </c:manualLayout>
              </c:layout>
              <c:showLegendKey val="0"/>
              <c:showVal val="0"/>
              <c:showCatName val="0"/>
              <c:showSerName val="0"/>
              <c:showPercent val="1"/>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3-4C3B-43DD-9B39-42A5C2A8B352}"/>
                </c:ext>
              </c:extLst>
            </c:dLbl>
            <c:dLbl>
              <c:idx val="2"/>
              <c:layout>
                <c:manualLayout>
                  <c:x val="1.9158136482939632E-2"/>
                  <c:y val="4.5629192184310297E-3"/>
                </c:manualLayout>
              </c:layout>
              <c:showLegendKey val="0"/>
              <c:showVal val="0"/>
              <c:showCatName val="0"/>
              <c:showSerName val="0"/>
              <c:showPercent val="1"/>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5-4C3B-43DD-9B39-42A5C2A8B352}"/>
                </c:ext>
              </c:extLst>
            </c:dLbl>
            <c:dLbl>
              <c:idx val="3"/>
              <c:layout>
                <c:manualLayout>
                  <c:x val="1.0938757655293089E-2"/>
                  <c:y val="7.115048118985127E-3"/>
                </c:manualLayout>
              </c:layout>
              <c:showLegendKey val="0"/>
              <c:showVal val="0"/>
              <c:showCatName val="0"/>
              <c:showSerName val="0"/>
              <c:showPercent val="1"/>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4C3B-43DD-9B39-42A5C2A8B352}"/>
                </c:ext>
              </c:extLst>
            </c:dLbl>
            <c:dLbl>
              <c:idx val="4"/>
              <c:layout>
                <c:manualLayout>
                  <c:x val="3.1592300962379701E-3"/>
                  <c:y val="2.1446850393700787E-2"/>
                </c:manualLayout>
              </c:layout>
              <c:showLegendKey val="0"/>
              <c:showVal val="0"/>
              <c:showCatName val="0"/>
              <c:showSerName val="0"/>
              <c:showPercent val="1"/>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4C3B-43DD-9B39-42A5C2A8B352}"/>
                </c:ext>
              </c:extLst>
            </c:dLbl>
            <c:dLbl>
              <c:idx val="5"/>
              <c:layout>
                <c:manualLayout>
                  <c:x val="-1.5798118985126865E-2"/>
                  <c:y val="1.292286380869058E-3"/>
                </c:manualLayout>
              </c:layout>
              <c:showLegendKey val="0"/>
              <c:showVal val="0"/>
              <c:showCatName val="0"/>
              <c:showSerName val="0"/>
              <c:showPercent val="1"/>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B-4C3B-43DD-9B39-42A5C2A8B35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AM"/>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Sheet1!$L$3:$L$8</c:f>
              <c:strCache>
                <c:ptCount val="6"/>
                <c:pt idx="0">
                  <c:v>International bunkers</c:v>
                </c:pt>
                <c:pt idx="1">
                  <c:v>Waste</c:v>
                </c:pt>
                <c:pt idx="2">
                  <c:v>Land-use change and forestry</c:v>
                </c:pt>
                <c:pt idx="3">
                  <c:v>Agriculture</c:v>
                </c:pt>
                <c:pt idx="4">
                  <c:v>Industry</c:v>
                </c:pt>
                <c:pt idx="5">
                  <c:v>Energy</c:v>
                </c:pt>
              </c:strCache>
            </c:strRef>
          </c:cat>
          <c:val>
            <c:numRef>
              <c:f>Sheet1!$M$3:$M$8</c:f>
              <c:numCache>
                <c:formatCode>General</c:formatCode>
                <c:ptCount val="6"/>
                <c:pt idx="0">
                  <c:v>2.1</c:v>
                </c:pt>
                <c:pt idx="1">
                  <c:v>3.2</c:v>
                </c:pt>
                <c:pt idx="2">
                  <c:v>12.2</c:v>
                </c:pt>
                <c:pt idx="3">
                  <c:v>13.8</c:v>
                </c:pt>
                <c:pt idx="4">
                  <c:v>4.3</c:v>
                </c:pt>
                <c:pt idx="5">
                  <c:v>64.400000000000006</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C3B-43DD-9B39-42A5C2A8B352}"/>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3338874795873112"/>
          <c:y val="0.34253913359742366"/>
          <c:w val="0.35860380364307376"/>
          <c:h val="0.4063875915814292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Roboto" panose="02000000000000000000"/>
              <a:ea typeface="+mn-ea"/>
              <a:cs typeface="+mn-cs"/>
            </a:defRPr>
          </a:pPr>
          <a:endParaRPr lang="en-AM"/>
        </a:p>
      </c:txPr>
    </c:legend>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AM"/>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 name="Google Shape;7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US" sz="1800">
                <a:latin typeface="Calibri"/>
                <a:ea typeface="Calibri"/>
                <a:cs typeface="Calibri"/>
                <a:sym typeface="Calibri"/>
              </a:rPr>
              <a:t>Le secteur industriel est responsable d'environ 20 % des prélèvements d'eau dans le monde. Cette part tend à être plus faible dans les pays à faible revenu dont la base industrielle est plus limitée, et plus élevée dans les pays à revenu élevé. La majeure partie de ces prélèvements est destinée au secteur de l'électricité, comme indiqué dans la diapositive précédente, mais d'autres applications liées à l'énergie nécessitent également de l'eau de refroidissement. De la même manière que l'eau est utilisée pour refroidir les centrales thermiques, d'autres utilisations thermiques industrielles, telles que la chaleur de la vapeur dans le secteur manufacturier, nécessitent également de l'eau pour le refroidissement. Les applications du secteur de l'énergie </a:t>
            </a:r>
            <a:r>
              <a:rPr lang="en-US"/>
              <a:t>peuvent être particulièrement gourmandes en vapeur, </a:t>
            </a:r>
            <a:r>
              <a:rPr lang="en-US" sz="1800">
                <a:latin typeface="Calibri"/>
                <a:ea typeface="Calibri"/>
                <a:cs typeface="Calibri"/>
                <a:sym typeface="Calibri"/>
              </a:rPr>
              <a:t>comme les raffineries de pétrole qui transforment le pétrole brut en produits pétroliers et les raffineries de biocarburants.  L'eau est également nécessaire pour l'extraction des combustibles primaires, comme dans les mines de charbon, l'extraction du pétrole - en particulier pour la récupération assistée du pétrole </a:t>
            </a:r>
            <a:r>
              <a:rPr lang="en-US"/>
              <a:t>- </a:t>
            </a:r>
            <a:r>
              <a:rPr lang="en-US" sz="1800">
                <a:latin typeface="Calibri"/>
                <a:ea typeface="Calibri"/>
                <a:cs typeface="Calibri"/>
                <a:sym typeface="Calibri"/>
              </a:rPr>
              <a:t>et la production de gaz naturel. L'eau est également nécessaire pour le contrôle des émissions, comme la désulfuration des gaz de combustion des combustibles fossiles.   </a:t>
            </a:r>
            <a:endParaRPr sz="1800">
              <a:latin typeface="Calibri"/>
              <a:ea typeface="Calibri"/>
              <a:cs typeface="Calibri"/>
              <a:sym typeface="Calibri"/>
            </a:endParaRPr>
          </a:p>
          <a:p>
            <a:pPr marL="0" lvl="0" indent="0" algn="l" rtl="0">
              <a:spcBef>
                <a:spcPts val="800"/>
              </a:spcBef>
              <a:spcAft>
                <a:spcPts val="0"/>
              </a:spcAft>
              <a:buNone/>
            </a:pPr>
            <a:endParaRPr/>
          </a:p>
        </p:txBody>
      </p:sp>
      <p:sp>
        <p:nvSpPr>
          <p:cNvPr id="154" name="Google Shape;15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US" sz="1800">
                <a:latin typeface="Calibri"/>
                <a:ea typeface="Calibri"/>
                <a:cs typeface="Calibri"/>
                <a:sym typeface="Calibri"/>
              </a:rPr>
              <a:t>Inversement, l'énergie, en particulier l'électricité, est nécessaire pour faire fonctionner l'infrastructure de l'eau. Environ 4 % de la demande mondiale d'électricité - et des parts nettement plus élevées dans certaines régions </a:t>
            </a:r>
            <a:r>
              <a:rPr lang="en-US"/>
              <a:t>- </a:t>
            </a:r>
            <a:r>
              <a:rPr lang="en-US" sz="1800">
                <a:latin typeface="Calibri"/>
                <a:ea typeface="Calibri"/>
                <a:cs typeface="Calibri"/>
                <a:sym typeface="Calibri"/>
              </a:rPr>
              <a:t>sont utilisés dans la chaîne d'approvisionnement en eau. </a:t>
            </a:r>
            <a:endParaRPr/>
          </a:p>
          <a:p>
            <a:pPr marL="0" lvl="0" indent="0" algn="l" rtl="0">
              <a:lnSpc>
                <a:spcPct val="107000"/>
              </a:lnSpc>
              <a:spcBef>
                <a:spcPts val="800"/>
              </a:spcBef>
              <a:spcAft>
                <a:spcPts val="0"/>
              </a:spcAft>
              <a:buNone/>
            </a:pPr>
            <a:r>
              <a:rPr lang="en-US" sz="1800">
                <a:latin typeface="Calibri"/>
                <a:ea typeface="Calibri"/>
                <a:cs typeface="Calibri"/>
                <a:sym typeface="Calibri"/>
              </a:rPr>
              <a:t>L'acheminement de l'eau depuis la source jusqu'au centre de consommation en est un élément essentiel. Les besoins en énergie sont largement déterminés par la distance et le terrain sur lesquels l'eau doit être transportée, et varient donc considérablement d'un système à l'autre. En particulier, pour les systèmes où l'eau doit être transportée en altitude, le coût énergétique de l'approvisionnement en eau sera élevé. Inversement, si la source d'eau est plus élevée que le centre de la demande, les forces gravitationnelles peuvent suffire à l'acheminement.  Si les eaux souterraines sont utilisées comme source d'eau, que ce soit pour l'approvisionnement public en eau ou pour l'irrigation, l'eau doit d'abord être pompée jusqu'à la surface, ce qui entraîne une demande d'énergie proportionnelle à la profondeur de la source d'eau.   </a:t>
            </a:r>
            <a:endParaRPr sz="1800">
              <a:latin typeface="Calibri"/>
              <a:ea typeface="Calibri"/>
              <a:cs typeface="Calibri"/>
              <a:sym typeface="Calibri"/>
            </a:endParaRPr>
          </a:p>
          <a:p>
            <a:pPr marL="0" lvl="0" indent="0" algn="l" rtl="0">
              <a:lnSpc>
                <a:spcPct val="107000"/>
              </a:lnSpc>
              <a:spcBef>
                <a:spcPts val="800"/>
              </a:spcBef>
              <a:spcAft>
                <a:spcPts val="0"/>
              </a:spcAft>
              <a:buNone/>
            </a:pPr>
            <a:r>
              <a:rPr lang="en-US" sz="1800">
                <a:latin typeface="Calibri"/>
                <a:ea typeface="Calibri"/>
                <a:cs typeface="Calibri"/>
                <a:sym typeface="Calibri"/>
              </a:rPr>
              <a:t>Une fois l'eau acheminée vers un système public d'approvisionnement en eau ou un autre réseau de distribution d'eau, de l'énergie de pompage est généralement encore nécessaire pour l'acheminer vers les utilisateurs finaux. Le coût énergétique de la distribution de l'eau est très spécifique au site, la topographie et la distance étant les principaux facteurs déterminants.    </a:t>
            </a:r>
            <a:endParaRPr sz="1800">
              <a:latin typeface="Calibri"/>
              <a:ea typeface="Calibri"/>
              <a:cs typeface="Calibri"/>
              <a:sym typeface="Calibri"/>
            </a:endParaRPr>
          </a:p>
          <a:p>
            <a:pPr marL="0" lvl="0" indent="0" algn="l" rtl="0">
              <a:spcBef>
                <a:spcPts val="800"/>
              </a:spcBef>
              <a:spcAft>
                <a:spcPts val="0"/>
              </a:spcAft>
              <a:buNone/>
            </a:pPr>
            <a:endParaRPr/>
          </a:p>
        </p:txBody>
      </p:sp>
      <p:sp>
        <p:nvSpPr>
          <p:cNvPr id="162" name="Google Shape;16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US" sz="1800">
                <a:latin typeface="Calibri"/>
                <a:ea typeface="Calibri"/>
                <a:cs typeface="Calibri"/>
                <a:sym typeface="Calibri"/>
              </a:rPr>
              <a:t>L'énergie est également utilisée pour traiter l'eau afin de la rendre propre à la consommation humaine. Les besoins en énergie sont largement déterminés par la qualité de la source d'eau, les sources d'eau de haute qualité nécessitant relativement peu d'énergie, tandis que la demande d'énergie augmente progressivement avec les sources de moindre qualité. Un cas extrême est celui de l'eau de mer, qui doit être dessalée avant de pouvoir être utilisée pour l'approvisionnement public en eau.  Dans certaines régions où l'eau est rare, comme au Moyen-Orient, ce </a:t>
            </a:r>
            <a:r>
              <a:rPr lang="en-US" sz="1800" b="0">
                <a:latin typeface="Calibri"/>
                <a:ea typeface="Calibri"/>
                <a:cs typeface="Calibri"/>
                <a:sym typeface="Calibri"/>
              </a:rPr>
              <a:t>processus </a:t>
            </a:r>
            <a:r>
              <a:rPr lang="en-US" sz="1800">
                <a:latin typeface="Calibri"/>
                <a:ea typeface="Calibri"/>
                <a:cs typeface="Calibri"/>
                <a:sym typeface="Calibri"/>
              </a:rPr>
              <a:t>très </a:t>
            </a:r>
            <a:r>
              <a:rPr lang="en-US" sz="1800" b="0">
                <a:latin typeface="Calibri"/>
                <a:ea typeface="Calibri"/>
                <a:cs typeface="Calibri"/>
                <a:sym typeface="Calibri"/>
              </a:rPr>
              <a:t>énergivore est utilisé pour garantir un approvisionnement en eau suffisant à la population. Différentes technologies de dessalement sont utilisées. Elles reposent principalement sur deux processus. Le premier est la distillation, telle que la distillation flash à plusieurs étapes, qui nécessite de l'énergie pour chauffer l'eau afin de produire de la vapeur d'eau. Le second est le processus membranaire, tel que l'osmose inverse, qui est plus économe en énergie et constitue la technologie la plus largement utilisée aujourd'hui.  </a:t>
            </a:r>
            <a:endParaRPr/>
          </a:p>
          <a:p>
            <a:pPr marL="0" lvl="0" indent="0" algn="l" rtl="0">
              <a:lnSpc>
                <a:spcPct val="107000"/>
              </a:lnSpc>
              <a:spcBef>
                <a:spcPts val="800"/>
              </a:spcBef>
              <a:spcAft>
                <a:spcPts val="0"/>
              </a:spcAft>
              <a:buNone/>
            </a:pPr>
            <a:endParaRPr sz="1800" b="0">
              <a:latin typeface="Calibri"/>
              <a:ea typeface="Calibri"/>
              <a:cs typeface="Calibri"/>
              <a:sym typeface="Calibri"/>
            </a:endParaRPr>
          </a:p>
          <a:p>
            <a:pPr marL="0" marR="0" lvl="0" indent="0" algn="l" rtl="0">
              <a:lnSpc>
                <a:spcPct val="107000"/>
              </a:lnSpc>
              <a:spcBef>
                <a:spcPts val="800"/>
              </a:spcBef>
              <a:spcAft>
                <a:spcPts val="0"/>
              </a:spcAft>
              <a:buNone/>
            </a:pPr>
            <a:r>
              <a:rPr lang="en-US" sz="1800">
                <a:latin typeface="Calibri"/>
                <a:ea typeface="Calibri"/>
                <a:cs typeface="Calibri"/>
                <a:sym typeface="Calibri"/>
              </a:rPr>
              <a:t>De l'énergie est également nécessaire pour traiter les eaux usées provenant des systèmes d'eau industriels et publics avant qu'elles ne soient renvoyées dans l'environnement. </a:t>
            </a:r>
            <a:endParaRPr/>
          </a:p>
          <a:p>
            <a:pPr marL="0" lvl="0" indent="0" algn="l" rtl="0">
              <a:spcBef>
                <a:spcPts val="800"/>
              </a:spcBef>
              <a:spcAft>
                <a:spcPts val="0"/>
              </a:spcAft>
              <a:buNone/>
            </a:pPr>
            <a:endParaRPr/>
          </a:p>
        </p:txBody>
      </p:sp>
      <p:sp>
        <p:nvSpPr>
          <p:cNvPr id="170" name="Google Shape;17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US" sz="1800">
                <a:latin typeface="Calibri"/>
                <a:ea typeface="Calibri"/>
                <a:cs typeface="Calibri"/>
                <a:sym typeface="Calibri"/>
              </a:rPr>
              <a:t>Ces liens mettent en évidence un certain nombre d'incidences intersectorielles que les décideurs doivent prendre en compte lors de l'élaboration des politiques et des stratégies, si l'on veut gérer efficacement les objectifs en matière de sécurité énergétique et hydrique. </a:t>
            </a:r>
            <a:endParaRPr sz="1800">
              <a:latin typeface="Calibri"/>
              <a:ea typeface="Calibri"/>
              <a:cs typeface="Calibri"/>
              <a:sym typeface="Calibri"/>
            </a:endParaRPr>
          </a:p>
          <a:p>
            <a:pPr marL="0" lvl="0" indent="0" algn="l" rtl="0">
              <a:lnSpc>
                <a:spcPct val="107000"/>
              </a:lnSpc>
              <a:spcBef>
                <a:spcPts val="800"/>
              </a:spcBef>
              <a:spcAft>
                <a:spcPts val="0"/>
              </a:spcAft>
              <a:buNone/>
            </a:pPr>
            <a:r>
              <a:rPr lang="en-US" sz="1800">
                <a:latin typeface="Calibri"/>
                <a:ea typeface="Calibri"/>
                <a:cs typeface="Calibri"/>
                <a:sym typeface="Calibri"/>
              </a:rPr>
              <a:t>Une liste non exhaustive de ces utilisations pourrait inclure les prélèvements d'eau à des fins énergétiques. Ceux-ci doivent être considérés en relation avec d'autres utilisations avec lesquelles ils peuvent être en concurrence pour des ressources limitées. L'eau destinée aux applications énergétiques peut être prélevée dans des sources qui servent également à l'agriculture ou à l'approvisionnement public en eau. Cela peut compromettre la sécurité alimentaire si l'approvisionnement global est insuffisant. </a:t>
            </a:r>
            <a:endParaRPr sz="1800">
              <a:latin typeface="Calibri"/>
              <a:ea typeface="Calibri"/>
              <a:cs typeface="Calibri"/>
              <a:sym typeface="Calibri"/>
            </a:endParaRPr>
          </a:p>
          <a:p>
            <a:pPr marL="0" lvl="0" indent="0" algn="l" rtl="0">
              <a:lnSpc>
                <a:spcPct val="107000"/>
              </a:lnSpc>
              <a:spcBef>
                <a:spcPts val="800"/>
              </a:spcBef>
              <a:spcAft>
                <a:spcPts val="0"/>
              </a:spcAft>
              <a:buNone/>
            </a:pPr>
            <a:r>
              <a:rPr lang="en-US" sz="1800">
                <a:latin typeface="Calibri"/>
                <a:ea typeface="Calibri"/>
                <a:cs typeface="Calibri"/>
                <a:sym typeface="Calibri"/>
              </a:rPr>
              <a:t>Au-delà de la concurrence directe, il peut y avoir d'autres formes d'interactions préjudiciables.  C'est le cas, par exemple, des barrages qui servent à la fois à la production d'électricité et à l'irrigation. Le calendrier idéal des lâchers d'eau peut différer selon les applications, ce qui implique des compromis que les exploitants doivent gérer. </a:t>
            </a:r>
            <a:endParaRPr sz="1800">
              <a:latin typeface="Calibri"/>
              <a:ea typeface="Calibri"/>
              <a:cs typeface="Calibri"/>
              <a:sym typeface="Calibri"/>
            </a:endParaRPr>
          </a:p>
          <a:p>
            <a:pPr marL="0" marR="0" lvl="0" indent="0" algn="l" rtl="0">
              <a:lnSpc>
                <a:spcPct val="107000"/>
              </a:lnSpc>
              <a:spcBef>
                <a:spcPts val="800"/>
              </a:spcBef>
              <a:spcAft>
                <a:spcPts val="0"/>
              </a:spcAft>
              <a:buNone/>
            </a:pPr>
            <a:r>
              <a:rPr lang="en-US" sz="1800">
                <a:latin typeface="Calibri"/>
                <a:ea typeface="Calibri"/>
                <a:cs typeface="Calibri"/>
                <a:sym typeface="Calibri"/>
              </a:rPr>
              <a:t>En outre, il existe un lien important entre le choix de la technologie de production d'électricité et l'intensité de la consommation d'eau. Comme nous l'avons souligné précédemment, les technologies de production d'électricité à faible teneur en carbone peuvent être à la fois économes en eau et intensives en eau. Le choix du type de technologie de production d'électricité permettra donc de déterminer si le passage à l'énergie propre améliorera la sécurité de l'eau ou lui sera préjudiciable. </a:t>
            </a:r>
            <a:endParaRPr/>
          </a:p>
          <a:p>
            <a:pPr marL="0" lvl="0" indent="0" algn="l" rtl="0">
              <a:lnSpc>
                <a:spcPct val="107000"/>
              </a:lnSpc>
              <a:spcBef>
                <a:spcPts val="800"/>
              </a:spcBef>
              <a:spcAft>
                <a:spcPts val="0"/>
              </a:spcAft>
              <a:buNone/>
            </a:pPr>
            <a:endParaRPr sz="1800">
              <a:latin typeface="Calibri"/>
              <a:ea typeface="Calibri"/>
              <a:cs typeface="Calibri"/>
              <a:sym typeface="Calibri"/>
            </a:endParaRPr>
          </a:p>
          <a:p>
            <a:pPr marL="0" lvl="0" indent="0" algn="l" rtl="0">
              <a:lnSpc>
                <a:spcPct val="107000"/>
              </a:lnSpc>
              <a:spcBef>
                <a:spcPts val="800"/>
              </a:spcBef>
              <a:spcAft>
                <a:spcPts val="0"/>
              </a:spcAft>
              <a:buNone/>
            </a:pPr>
            <a:r>
              <a:rPr lang="en-US" sz="1800">
                <a:latin typeface="Calibri"/>
                <a:ea typeface="Calibri"/>
                <a:cs typeface="Calibri"/>
                <a:sym typeface="Calibri"/>
              </a:rPr>
              <a:t>En outre, plusieurs tendances font augmenter l'intensité énergétique de l'approvisionnement en eau. L'urbanisation implique le regroupement des populations dans des centres de demande, ce qui entraîne une concentration de la demande, souvent loin des ressources en eau. Cela augmente la distance sur laquelle l'eau doit être transportée. De même, des niveaux de demande plus élevés et la concentration de la demande peuvent nécessiter l'utilisation de ressources en eau de moindre qualité dont le traitement nécessitera plus d'énergie. Enfin, l'élargissement de l'accès à l'eau potable et les préoccupations environnementales sont susceptibles d'accroître le niveau et l'étendue du traitement de l'eau.  </a:t>
            </a:r>
            <a:endParaRPr sz="1800">
              <a:latin typeface="Calibri"/>
              <a:ea typeface="Calibri"/>
              <a:cs typeface="Calibri"/>
              <a:sym typeface="Calibri"/>
            </a:endParaRPr>
          </a:p>
          <a:p>
            <a:pPr marL="0" lvl="0" indent="0" algn="l" rtl="0">
              <a:spcBef>
                <a:spcPts val="800"/>
              </a:spcBef>
              <a:spcAft>
                <a:spcPts val="0"/>
              </a:spcAft>
              <a:buNone/>
            </a:pPr>
            <a:endParaRPr/>
          </a:p>
        </p:txBody>
      </p:sp>
      <p:sp>
        <p:nvSpPr>
          <p:cNvPr id="180" name="Google Shape;18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US" sz="1800">
                <a:latin typeface="Calibri"/>
                <a:ea typeface="Calibri"/>
                <a:cs typeface="Calibri"/>
                <a:sym typeface="Calibri"/>
              </a:rPr>
              <a:t>La bioénergie est une source d'énergie importante, ce qui signifie par extension que la terre est importante pour l'approvisionnement en énergie. Environ 10 exajoules d'énergie - ce qui équivaut à environ 10 % de l'approvisionnement total en énergie primaire dans le monde </a:t>
            </a:r>
            <a:r>
              <a:rPr lang="en-US"/>
              <a:t>- </a:t>
            </a:r>
            <a:r>
              <a:rPr lang="en-US" sz="1800">
                <a:latin typeface="Calibri"/>
                <a:ea typeface="Calibri"/>
                <a:cs typeface="Calibri"/>
                <a:sym typeface="Calibri"/>
              </a:rPr>
              <a:t>se présentent sous la forme de bioénergie. La biomasse est utilisée pour un large éventail d'applications énergétiques par les ménages, les industries et les compagnies d'électricité. </a:t>
            </a:r>
            <a:endParaRPr sz="1800">
              <a:latin typeface="Calibri"/>
              <a:ea typeface="Calibri"/>
              <a:cs typeface="Calibri"/>
              <a:sym typeface="Calibri"/>
            </a:endParaRPr>
          </a:p>
          <a:p>
            <a:pPr marL="0" marR="0" lvl="0" indent="0" algn="l" rtl="0">
              <a:lnSpc>
                <a:spcPct val="107000"/>
              </a:lnSpc>
              <a:spcBef>
                <a:spcPts val="800"/>
              </a:spcBef>
              <a:spcAft>
                <a:spcPts val="0"/>
              </a:spcAft>
              <a:buNone/>
            </a:pPr>
            <a:r>
              <a:rPr lang="en-US" sz="1800">
                <a:latin typeface="Calibri"/>
                <a:ea typeface="Calibri"/>
                <a:cs typeface="Calibri"/>
                <a:sym typeface="Calibri"/>
              </a:rPr>
              <a:t>Par exemple, près de deux tiers de la population mondiale n'ont pas accès à des combustibles modernes et sûrs pour cuisiner. Beaucoup de ces personnes dépendent de la biomasse sous forme de bois de chauffage ou de charbon de bois pour leurs besoins énergétiques. Dans de nombreux pays en développement, la biomasse est la plus grande source d'énergie, dominée par les utilisations résidentielles. </a:t>
            </a:r>
            <a:endParaRPr/>
          </a:p>
          <a:p>
            <a:pPr marL="0" lvl="0" indent="0" algn="l" rtl="0">
              <a:lnSpc>
                <a:spcPct val="107000"/>
              </a:lnSpc>
              <a:spcBef>
                <a:spcPts val="800"/>
              </a:spcBef>
              <a:spcAft>
                <a:spcPts val="0"/>
              </a:spcAft>
              <a:buNone/>
            </a:pPr>
            <a:r>
              <a:rPr lang="en-US" sz="1800">
                <a:latin typeface="Calibri"/>
                <a:ea typeface="Calibri"/>
                <a:cs typeface="Calibri"/>
                <a:sym typeface="Calibri"/>
              </a:rPr>
              <a:t>La biomasse est utilisée pour produire environ 500 térawattheures d'électricité, ce qui correspond à environ 2 % de l'approvisionnement mondial en électricité. La cogénération d'électricité à partir d'installations industrielles, telles que les sucreries ou les usines de pâte à papier, joue un rôle important à cet égard. Toutefois, la cocombustion dans les centrales électriques au charbon ou les centrales électriques dédiées à la biomasse y contribuent également. </a:t>
            </a:r>
            <a:endParaRPr sz="1800">
              <a:latin typeface="Calibri"/>
              <a:ea typeface="Calibri"/>
              <a:cs typeface="Calibri"/>
              <a:sym typeface="Calibri"/>
            </a:endParaRPr>
          </a:p>
          <a:p>
            <a:pPr marL="0" lvl="0" indent="0" algn="l" rtl="0">
              <a:spcBef>
                <a:spcPts val="800"/>
              </a:spcBef>
              <a:spcAft>
                <a:spcPts val="0"/>
              </a:spcAft>
              <a:buNone/>
            </a:pPr>
            <a:endParaRPr/>
          </a:p>
        </p:txBody>
      </p:sp>
      <p:sp>
        <p:nvSpPr>
          <p:cNvPr id="195" name="Google Shape;19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US" sz="1800">
                <a:latin typeface="Calibri"/>
                <a:ea typeface="Calibri"/>
                <a:cs typeface="Calibri"/>
                <a:sym typeface="Calibri"/>
              </a:rPr>
              <a:t>Un aspect de la bioénergie qui a reçu beaucoup d'attention est l'utilisation accrue de biocarburants liquides pour les mélanger à l'essence et au diesel. </a:t>
            </a:r>
            <a:endParaRPr sz="1800">
              <a:latin typeface="Calibri"/>
              <a:ea typeface="Calibri"/>
              <a:cs typeface="Calibri"/>
              <a:sym typeface="Calibri"/>
            </a:endParaRPr>
          </a:p>
          <a:p>
            <a:pPr marL="0" marR="0" lvl="0" indent="0" algn="l" rtl="0">
              <a:lnSpc>
                <a:spcPct val="107000"/>
              </a:lnSpc>
              <a:spcBef>
                <a:spcPts val="800"/>
              </a:spcBef>
              <a:spcAft>
                <a:spcPts val="0"/>
              </a:spcAft>
              <a:buNone/>
            </a:pPr>
            <a:endParaRPr sz="1800">
              <a:latin typeface="Calibri"/>
              <a:ea typeface="Calibri"/>
              <a:cs typeface="Calibri"/>
              <a:sym typeface="Calibri"/>
            </a:endParaRPr>
          </a:p>
          <a:p>
            <a:pPr marL="0" lvl="0" indent="0" algn="l" rtl="0">
              <a:lnSpc>
                <a:spcPct val="107000"/>
              </a:lnSpc>
              <a:spcBef>
                <a:spcPts val="800"/>
              </a:spcBef>
              <a:spcAft>
                <a:spcPts val="0"/>
              </a:spcAft>
              <a:buNone/>
            </a:pPr>
            <a:r>
              <a:rPr lang="en-US" sz="1800">
                <a:latin typeface="Calibri"/>
                <a:ea typeface="Calibri"/>
                <a:cs typeface="Calibri"/>
                <a:sym typeface="Calibri"/>
              </a:rPr>
              <a:t>Au cours des deux dernières décennies, de nombreux pays ont encouragé l'augmentation de la production de biocarburants par le biais de mandats, de subventions ou d'autres mesures de soutien. L'objectif de ces politiques est de réduire la dépendance à l'égard des importations de carburants pétroliers tels que l'essence, le diesel et le kérosène, et d'améliorer ainsi la balance des paiements et la sécurité énergétique. La réduction des émissions de gaz à effet de serre a également joué un rôle important dans certains cas, tout comme la volonté de soutenir les revenus des agriculteurs en leur offrant un marché supplémentaire pour leurs récoltes. </a:t>
            </a:r>
            <a:endParaRPr sz="1800">
              <a:latin typeface="Calibri"/>
              <a:ea typeface="Calibri"/>
              <a:cs typeface="Calibri"/>
              <a:sym typeface="Calibri"/>
            </a:endParaRPr>
          </a:p>
          <a:p>
            <a:pPr marL="0" marR="0" lvl="0" indent="0" algn="l" rtl="0">
              <a:lnSpc>
                <a:spcPct val="107000"/>
              </a:lnSpc>
              <a:spcBef>
                <a:spcPts val="800"/>
              </a:spcBef>
              <a:spcAft>
                <a:spcPts val="0"/>
              </a:spcAft>
              <a:buNone/>
            </a:pPr>
            <a:endParaRPr sz="1800">
              <a:latin typeface="Calibri"/>
              <a:ea typeface="Calibri"/>
              <a:cs typeface="Calibri"/>
              <a:sym typeface="Calibri"/>
            </a:endParaRPr>
          </a:p>
          <a:p>
            <a:pPr marL="0" lvl="0" indent="0" algn="l" rtl="0">
              <a:lnSpc>
                <a:spcPct val="107000"/>
              </a:lnSpc>
              <a:spcBef>
                <a:spcPts val="800"/>
              </a:spcBef>
              <a:spcAft>
                <a:spcPts val="0"/>
              </a:spcAft>
              <a:buNone/>
            </a:pPr>
            <a:r>
              <a:rPr lang="en-US" sz="1800">
                <a:latin typeface="Calibri"/>
                <a:ea typeface="Calibri"/>
                <a:cs typeface="Calibri"/>
                <a:sym typeface="Calibri"/>
              </a:rPr>
              <a:t>Environ 15 % du maïs et 20 % de la canne à sucre sont aujourd'hui utilisés pour produire du bioéthanol en remplacement de l'essence, et environ 15 % des graines oléagineuses sont aujourd'hui utilisées pour produire du biodiesel en remplacement. Ces chiffres témoignent de l'augmentation de l'empreinte foncière et du lien entre les marchés des terres, des cultures et de l'énergie.  </a:t>
            </a:r>
            <a:endParaRPr sz="1800">
              <a:latin typeface="Calibri"/>
              <a:ea typeface="Calibri"/>
              <a:cs typeface="Calibri"/>
              <a:sym typeface="Calibri"/>
            </a:endParaRPr>
          </a:p>
          <a:p>
            <a:pPr marL="0" lvl="0" indent="0" algn="l" rtl="0">
              <a:spcBef>
                <a:spcPts val="800"/>
              </a:spcBef>
              <a:spcAft>
                <a:spcPts val="0"/>
              </a:spcAft>
              <a:buNone/>
            </a:pPr>
            <a:endParaRPr/>
          </a:p>
        </p:txBody>
      </p:sp>
      <p:sp>
        <p:nvSpPr>
          <p:cNvPr id="203" name="Google Shape;20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US" sz="1800">
                <a:latin typeface="Calibri"/>
                <a:ea typeface="Calibri"/>
                <a:cs typeface="Calibri"/>
                <a:sym typeface="Calibri"/>
              </a:rPr>
              <a:t>L'énergie est nécessaire pour produire des cultures, du bétail et d'autres produits agricoles, tels que les fibres et les combustibles. La mécanisation et l'utilisation d'intrants à forte intensité énergétique, tels que les engrais et les pesticides, ont été les principaux moteurs de la forte augmentation de la productivité dans l'agriculture au cours du siècle dernier. </a:t>
            </a:r>
            <a:endParaRPr sz="1800">
              <a:latin typeface="Calibri"/>
              <a:ea typeface="Calibri"/>
              <a:cs typeface="Calibri"/>
              <a:sym typeface="Calibri"/>
            </a:endParaRPr>
          </a:p>
          <a:p>
            <a:pPr marL="0" lvl="0" indent="0" algn="l" rtl="0">
              <a:lnSpc>
                <a:spcPct val="107000"/>
              </a:lnSpc>
              <a:spcBef>
                <a:spcPts val="800"/>
              </a:spcBef>
              <a:spcAft>
                <a:spcPts val="0"/>
              </a:spcAft>
              <a:buNone/>
            </a:pPr>
            <a:r>
              <a:rPr lang="en-US" sz="1800">
                <a:latin typeface="Calibri"/>
                <a:ea typeface="Calibri"/>
                <a:cs typeface="Calibri"/>
                <a:sym typeface="Calibri"/>
              </a:rPr>
              <a:t>Les carburants pétroliers, l'électricité et la biomasse sont utilisés pour alimenter les machines agricoles, telles que les tracteurs, les moissonneuses-batteuses et d'autres équipements destinés à la préparation des champs, à la récolte, au séchage et au traitement des cultures. L'électricité est également nécessaire pour faire fonctionner les pompes qui soulèvent, transportent et pressurisent l'eau pour irriguer les champs. En outre, l'énergie est également nécessaire pour chauffer ou refroidir les bâtiments agricoles et pour assurer l'éclairage intérieur et extérieur. </a:t>
            </a:r>
            <a:endParaRPr sz="1800">
              <a:latin typeface="Calibri"/>
              <a:ea typeface="Calibri"/>
              <a:cs typeface="Calibri"/>
              <a:sym typeface="Calibri"/>
            </a:endParaRPr>
          </a:p>
          <a:p>
            <a:pPr marL="0" marR="0" lvl="0" indent="0" algn="l" rtl="0">
              <a:lnSpc>
                <a:spcPct val="107000"/>
              </a:lnSpc>
              <a:spcBef>
                <a:spcPts val="800"/>
              </a:spcBef>
              <a:spcAft>
                <a:spcPts val="0"/>
              </a:spcAft>
              <a:buNone/>
            </a:pPr>
            <a:r>
              <a:rPr lang="en-US" sz="1800">
                <a:latin typeface="Calibri"/>
                <a:ea typeface="Calibri"/>
                <a:cs typeface="Calibri"/>
                <a:sym typeface="Calibri"/>
              </a:rPr>
              <a:t>Bien qu'elles consomment beaucoup moins d'énergie que la production végétale au niveau mondial, les exploitations d'élevage ont besoin d'intrants énergétiques pour les systèmes de ventilation, la réfrigération, l'éclairage, le chauffage, l'abreuvement, les moteurs et le traitement des déchets,</a:t>
            </a:r>
            <a:endParaRPr/>
          </a:p>
          <a:p>
            <a:pPr marL="0" marR="0" lvl="0" indent="0" algn="l" rtl="0">
              <a:lnSpc>
                <a:spcPct val="107000"/>
              </a:lnSpc>
              <a:spcBef>
                <a:spcPts val="800"/>
              </a:spcBef>
              <a:spcAft>
                <a:spcPts val="0"/>
              </a:spcAft>
              <a:buNone/>
            </a:pPr>
            <a:r>
              <a:rPr lang="en-US" sz="1800">
                <a:latin typeface="Calibri"/>
                <a:ea typeface="Calibri"/>
                <a:cs typeface="Calibri"/>
                <a:sym typeface="Calibri"/>
              </a:rPr>
              <a:t>Au total, cela représente environ 9 exajoules d'énergie, soit l'équivalent de 2,2 % de la demande mondiale d'énergie finale. </a:t>
            </a:r>
            <a:endParaRPr/>
          </a:p>
          <a:p>
            <a:pPr marL="0" lvl="0" indent="0" algn="l" rtl="0">
              <a:spcBef>
                <a:spcPts val="800"/>
              </a:spcBef>
              <a:spcAft>
                <a:spcPts val="0"/>
              </a:spcAft>
              <a:buNone/>
            </a:pPr>
            <a:endParaRPr/>
          </a:p>
        </p:txBody>
      </p:sp>
      <p:sp>
        <p:nvSpPr>
          <p:cNvPr id="211" name="Google Shape;21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800">
                <a:latin typeface="Calibri"/>
                <a:ea typeface="Calibri"/>
                <a:cs typeface="Calibri"/>
                <a:sym typeface="Calibri"/>
              </a:rPr>
              <a:t>Au-delà des utilisations directes dans l'agriculture, l'énergie est également utilisée tout au long de la chaîne de valeur alimentaire. </a:t>
            </a:r>
            <a:endParaRPr/>
          </a:p>
          <a:p>
            <a:pPr marL="0" lvl="0" indent="0" algn="l" rtl="0">
              <a:lnSpc>
                <a:spcPct val="107000"/>
              </a:lnSpc>
              <a:spcBef>
                <a:spcPts val="800"/>
              </a:spcBef>
              <a:spcAft>
                <a:spcPts val="0"/>
              </a:spcAft>
              <a:buNone/>
            </a:pPr>
            <a:r>
              <a:rPr lang="en-US" sz="1800">
                <a:latin typeface="Calibri"/>
                <a:ea typeface="Calibri"/>
                <a:cs typeface="Calibri"/>
                <a:sym typeface="Calibri"/>
              </a:rPr>
              <a:t>De nombreux intrants de l'agriculture moderne sont gourmands en énergie. La production d'engrais, par exemple, nécessite de grandes quantités d'énergie et est responsable d'environ 1,2 % de la demande mondiale d'énergie. La fabrication d'autres intrants, tels que les pesticides, nécessite également beaucoup d'énergie. </a:t>
            </a:r>
            <a:endParaRPr sz="1800">
              <a:latin typeface="Calibri"/>
              <a:ea typeface="Calibri"/>
              <a:cs typeface="Calibri"/>
              <a:sym typeface="Calibri"/>
            </a:endParaRPr>
          </a:p>
          <a:p>
            <a:pPr marL="0" marR="0" lvl="0" indent="0" algn="l" rtl="0">
              <a:lnSpc>
                <a:spcPct val="107000"/>
              </a:lnSpc>
              <a:spcBef>
                <a:spcPts val="800"/>
              </a:spcBef>
              <a:spcAft>
                <a:spcPts val="0"/>
              </a:spcAft>
              <a:buNone/>
            </a:pPr>
            <a:r>
              <a:rPr lang="en-US" sz="1800">
                <a:latin typeface="Calibri"/>
                <a:ea typeface="Calibri"/>
                <a:cs typeface="Calibri"/>
                <a:sym typeface="Calibri"/>
              </a:rPr>
              <a:t> </a:t>
            </a:r>
            <a:endParaRPr/>
          </a:p>
          <a:p>
            <a:pPr marL="0" lvl="0" indent="0" algn="l" rtl="0">
              <a:lnSpc>
                <a:spcPct val="107000"/>
              </a:lnSpc>
              <a:spcBef>
                <a:spcPts val="800"/>
              </a:spcBef>
              <a:spcAft>
                <a:spcPts val="0"/>
              </a:spcAft>
              <a:buNone/>
            </a:pPr>
            <a:r>
              <a:rPr lang="en-US" sz="1800">
                <a:latin typeface="Calibri"/>
                <a:ea typeface="Calibri"/>
                <a:cs typeface="Calibri"/>
                <a:sym typeface="Calibri"/>
              </a:rPr>
              <a:t>L'énergie sous forme de combustibles liquides est nécessaire pour le transport des cultures et des produits alimentaires à différents stades de la chaîne de valeur. Il peut s'agir du transport des exploitations agricoles vers les marchés ou pour une transformation plus poussée, puis vers les grossistes ou les détaillants et enfin vers les foyers. </a:t>
            </a:r>
            <a:endParaRPr sz="1800">
              <a:latin typeface="Calibri"/>
              <a:ea typeface="Calibri"/>
              <a:cs typeface="Calibri"/>
              <a:sym typeface="Calibri"/>
            </a:endParaRPr>
          </a:p>
          <a:p>
            <a:pPr marL="0" marR="0" lvl="0" indent="0" algn="l" rtl="0">
              <a:lnSpc>
                <a:spcPct val="107000"/>
              </a:lnSpc>
              <a:spcBef>
                <a:spcPts val="800"/>
              </a:spcBef>
              <a:spcAft>
                <a:spcPts val="0"/>
              </a:spcAft>
              <a:buNone/>
            </a:pPr>
            <a:endParaRPr sz="1800">
              <a:latin typeface="Calibri"/>
              <a:ea typeface="Calibri"/>
              <a:cs typeface="Calibri"/>
              <a:sym typeface="Calibri"/>
            </a:endParaRPr>
          </a:p>
          <a:p>
            <a:pPr marL="0" lvl="0" indent="0" algn="l" rtl="0">
              <a:lnSpc>
                <a:spcPct val="107000"/>
              </a:lnSpc>
              <a:spcBef>
                <a:spcPts val="800"/>
              </a:spcBef>
              <a:spcAft>
                <a:spcPts val="0"/>
              </a:spcAft>
              <a:buNone/>
            </a:pPr>
            <a:r>
              <a:rPr lang="en-US" sz="1800">
                <a:latin typeface="Calibri"/>
                <a:ea typeface="Calibri"/>
                <a:cs typeface="Calibri"/>
                <a:sym typeface="Calibri"/>
              </a:rPr>
              <a:t>Le secteur de l'industrie alimentaire, qui transforme les produits agricoles en produits destinés à la consommation intermédiaire ou finale, a également besoin d'énergie pour fonctionner. Il comprend les laiteries, les minoteries, les usines de transformation de la viande, les boulangeries et bien d'autres installations. </a:t>
            </a:r>
            <a:endParaRPr sz="1800">
              <a:latin typeface="Calibri"/>
              <a:ea typeface="Calibri"/>
              <a:cs typeface="Calibri"/>
              <a:sym typeface="Calibri"/>
            </a:endParaRPr>
          </a:p>
          <a:p>
            <a:pPr marL="0" marR="0" lvl="0" indent="0" algn="l" rtl="0">
              <a:lnSpc>
                <a:spcPct val="107000"/>
              </a:lnSpc>
              <a:spcBef>
                <a:spcPts val="800"/>
              </a:spcBef>
              <a:spcAft>
                <a:spcPts val="0"/>
              </a:spcAft>
              <a:buNone/>
            </a:pPr>
            <a:endParaRPr sz="1800">
              <a:latin typeface="Calibri"/>
              <a:ea typeface="Calibri"/>
              <a:cs typeface="Calibri"/>
              <a:sym typeface="Calibri"/>
            </a:endParaRPr>
          </a:p>
          <a:p>
            <a:pPr marL="0" lvl="0" indent="0" algn="l" rtl="0">
              <a:lnSpc>
                <a:spcPct val="107000"/>
              </a:lnSpc>
              <a:spcBef>
                <a:spcPts val="800"/>
              </a:spcBef>
              <a:spcAft>
                <a:spcPts val="0"/>
              </a:spcAft>
              <a:buNone/>
            </a:pPr>
            <a:r>
              <a:rPr lang="en-US" sz="1800">
                <a:latin typeface="Calibri"/>
                <a:ea typeface="Calibri"/>
                <a:cs typeface="Calibri"/>
                <a:sym typeface="Calibri"/>
              </a:rPr>
              <a:t>Tout au long des différentes étapes, de l'énergie est nécessaire pour la réfrigération afin d'empêcher les produits de se détériorer, ainsi que pour d'autres services du bâtiment tels que la ventilation, le chauffage et l'éclairage. </a:t>
            </a:r>
            <a:endParaRPr sz="1800">
              <a:latin typeface="Calibri"/>
              <a:ea typeface="Calibri"/>
              <a:cs typeface="Calibri"/>
              <a:sym typeface="Calibri"/>
            </a:endParaRPr>
          </a:p>
          <a:p>
            <a:pPr marL="0" marR="0" lvl="0" indent="0" algn="l" rtl="0">
              <a:lnSpc>
                <a:spcPct val="107000"/>
              </a:lnSpc>
              <a:spcBef>
                <a:spcPts val="800"/>
              </a:spcBef>
              <a:spcAft>
                <a:spcPts val="0"/>
              </a:spcAft>
              <a:buNone/>
            </a:pPr>
            <a:endParaRPr sz="1800">
              <a:latin typeface="Calibri"/>
              <a:ea typeface="Calibri"/>
              <a:cs typeface="Calibri"/>
              <a:sym typeface="Calibri"/>
            </a:endParaRPr>
          </a:p>
          <a:p>
            <a:pPr marL="0" marR="0" lvl="0" indent="0" algn="l" rtl="0">
              <a:lnSpc>
                <a:spcPct val="107000"/>
              </a:lnSpc>
              <a:spcBef>
                <a:spcPts val="800"/>
              </a:spcBef>
              <a:spcAft>
                <a:spcPts val="0"/>
              </a:spcAft>
              <a:buNone/>
            </a:pPr>
            <a:r>
              <a:rPr lang="en-US" sz="1800">
                <a:latin typeface="Calibri"/>
                <a:ea typeface="Calibri"/>
                <a:cs typeface="Calibri"/>
                <a:sym typeface="Calibri"/>
              </a:rPr>
              <a:t>Enfin, la préparation et la cuisson des aliments nécessitent de l'énergie. </a:t>
            </a:r>
            <a:endParaRPr/>
          </a:p>
          <a:p>
            <a:pPr marL="0" marR="0" lvl="0" indent="0" algn="l" rtl="0">
              <a:lnSpc>
                <a:spcPct val="107000"/>
              </a:lnSpc>
              <a:spcBef>
                <a:spcPts val="800"/>
              </a:spcBef>
              <a:spcAft>
                <a:spcPts val="0"/>
              </a:spcAft>
              <a:buNone/>
            </a:pPr>
            <a:endParaRPr sz="1800">
              <a:latin typeface="Calibri"/>
              <a:ea typeface="Calibri"/>
              <a:cs typeface="Calibri"/>
              <a:sym typeface="Calibri"/>
            </a:endParaRPr>
          </a:p>
          <a:p>
            <a:pPr marL="0" marR="0" lvl="0" indent="0" algn="l" rtl="0">
              <a:lnSpc>
                <a:spcPct val="107000"/>
              </a:lnSpc>
              <a:spcBef>
                <a:spcPts val="800"/>
              </a:spcBef>
              <a:spcAft>
                <a:spcPts val="0"/>
              </a:spcAft>
              <a:buNone/>
            </a:pPr>
            <a:r>
              <a:rPr lang="en-US" sz="1800">
                <a:latin typeface="Calibri"/>
                <a:ea typeface="Calibri"/>
                <a:cs typeface="Calibri"/>
                <a:sym typeface="Calibri"/>
              </a:rPr>
              <a:t>Au total, l'Organisation des Nations unies pour l'alimentation et l'agriculture estime que l'ensemble de la chaîne de valeur alimentaire consomme environ 30 % de la demande mondiale d'énergie finale.  </a:t>
            </a:r>
            <a:endParaRPr/>
          </a:p>
          <a:p>
            <a:pPr marL="0" lvl="0" indent="0" algn="l" rtl="0">
              <a:spcBef>
                <a:spcPts val="800"/>
              </a:spcBef>
              <a:spcAft>
                <a:spcPts val="0"/>
              </a:spcAft>
              <a:buNone/>
            </a:pPr>
            <a:endParaRPr/>
          </a:p>
        </p:txBody>
      </p:sp>
      <p:sp>
        <p:nvSpPr>
          <p:cNvPr id="219" name="Google Shape;21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US" sz="1800">
                <a:latin typeface="Calibri"/>
                <a:ea typeface="Calibri"/>
                <a:cs typeface="Calibri"/>
                <a:sym typeface="Calibri"/>
              </a:rPr>
              <a:t>L'utilisation de terres agricoles et de cultures vivrières pour produire des biocarburants est une préoccupation majeure de la politique foncière et énergétique. Souvent appelé le "débat nourriture contre carburant", le problème est que les politiques en matière de biocarburants augmentent les pressions commerciales sur les terres agricoles et créent une concurrence directe pour les terres cultivées entre l'énergie et l'alimentation, ce qui pourrait compromettre la sécurité alimentaire. La question de savoir s'il est stratégique et éthique de détourner ainsi des denrées alimentaires à des fins énergétiques a incité de nombreux pays à réduire ou à inverser la tendance en faveur des biocarburants.  </a:t>
            </a:r>
            <a:endParaRPr sz="1800">
              <a:latin typeface="Calibri"/>
              <a:ea typeface="Calibri"/>
              <a:cs typeface="Calibri"/>
              <a:sym typeface="Calibri"/>
            </a:endParaRPr>
          </a:p>
          <a:p>
            <a:pPr marL="0" marR="0" lvl="0" indent="0" algn="l" rtl="0">
              <a:lnSpc>
                <a:spcPct val="107000"/>
              </a:lnSpc>
              <a:spcBef>
                <a:spcPts val="800"/>
              </a:spcBef>
              <a:spcAft>
                <a:spcPts val="0"/>
              </a:spcAft>
              <a:buNone/>
            </a:pPr>
            <a:endParaRPr sz="1800">
              <a:latin typeface="Calibri"/>
              <a:ea typeface="Calibri"/>
              <a:cs typeface="Calibri"/>
              <a:sym typeface="Calibri"/>
            </a:endParaRPr>
          </a:p>
          <a:p>
            <a:pPr marL="0" marR="0" lvl="0" indent="0" algn="l" rtl="0">
              <a:lnSpc>
                <a:spcPct val="107000"/>
              </a:lnSpc>
              <a:spcBef>
                <a:spcPts val="800"/>
              </a:spcBef>
              <a:spcAft>
                <a:spcPts val="0"/>
              </a:spcAft>
              <a:buNone/>
            </a:pPr>
            <a:r>
              <a:rPr lang="en-US" sz="1800">
                <a:latin typeface="Calibri"/>
                <a:ea typeface="Calibri"/>
                <a:cs typeface="Calibri"/>
                <a:sym typeface="Calibri"/>
              </a:rPr>
              <a:t>La récolte durable de bioénergie pouvant en principe être neutre en carbone, la bioénergie est considérée comme une option de réduction des émissions pour de nombreux secteurs et applications. L'utilisation de la biomasse et des terres qui ne sont pas utilisées pour la production alimentaire permet de gérer les effets négatifs sur la sécurité alimentaire. </a:t>
            </a:r>
            <a:endParaRPr/>
          </a:p>
          <a:p>
            <a:pPr marL="0" marR="0" lvl="0" indent="0" algn="l" rtl="0">
              <a:lnSpc>
                <a:spcPct val="107000"/>
              </a:lnSpc>
              <a:spcBef>
                <a:spcPts val="800"/>
              </a:spcBef>
              <a:spcAft>
                <a:spcPts val="0"/>
              </a:spcAft>
              <a:buNone/>
            </a:pPr>
            <a:endParaRPr sz="1800">
              <a:latin typeface="Calibri"/>
              <a:ea typeface="Calibri"/>
              <a:cs typeface="Calibri"/>
              <a:sym typeface="Calibri"/>
            </a:endParaRPr>
          </a:p>
          <a:p>
            <a:pPr marL="0" lvl="0" indent="0" algn="l" rtl="0">
              <a:lnSpc>
                <a:spcPct val="107000"/>
              </a:lnSpc>
              <a:spcBef>
                <a:spcPts val="800"/>
              </a:spcBef>
              <a:spcAft>
                <a:spcPts val="0"/>
              </a:spcAft>
              <a:buNone/>
            </a:pPr>
            <a:r>
              <a:rPr lang="en-US" sz="1800" b="0">
                <a:latin typeface="Calibri"/>
                <a:ea typeface="Calibri"/>
                <a:cs typeface="Calibri"/>
                <a:sym typeface="Calibri"/>
              </a:rPr>
              <a:t>Environ 14 % des denrées alimentaires produites sont perdues entre la récolte et la vente au détail. Des quantités importantes sont également gaspillées dans le secteur de la vente au détail ou au niveau de la consommation. Étant donné la contribution significative de la chaîne de valeur alimentaire à la demande d'énergie et aux émissions de gaz à effet de serre, la réduction des pertes et des déchets alimentaires pourrait avoir des effets bénéfiques importants sur la sécurité énergétique et le climat.  </a:t>
            </a:r>
            <a:endParaRPr sz="1800" b="0">
              <a:latin typeface="Calibri"/>
              <a:ea typeface="Calibri"/>
              <a:cs typeface="Calibri"/>
              <a:sym typeface="Calibri"/>
            </a:endParaRPr>
          </a:p>
          <a:p>
            <a:pPr marL="0" marR="0" lvl="0" indent="0" algn="l" rtl="0">
              <a:lnSpc>
                <a:spcPct val="107000"/>
              </a:lnSpc>
              <a:spcBef>
                <a:spcPts val="800"/>
              </a:spcBef>
              <a:spcAft>
                <a:spcPts val="0"/>
              </a:spcAft>
              <a:buNone/>
            </a:pPr>
            <a:endParaRPr sz="1800">
              <a:latin typeface="Calibri"/>
              <a:ea typeface="Calibri"/>
              <a:cs typeface="Calibri"/>
              <a:sym typeface="Calibri"/>
            </a:endParaRPr>
          </a:p>
          <a:p>
            <a:pPr marL="0" lvl="0" indent="0" algn="l" rtl="0">
              <a:lnSpc>
                <a:spcPct val="107000"/>
              </a:lnSpc>
              <a:spcBef>
                <a:spcPts val="800"/>
              </a:spcBef>
              <a:spcAft>
                <a:spcPts val="0"/>
              </a:spcAft>
              <a:buNone/>
            </a:pPr>
            <a:r>
              <a:rPr lang="en-US" sz="1800">
                <a:latin typeface="Calibri"/>
                <a:ea typeface="Calibri"/>
                <a:cs typeface="Calibri"/>
                <a:sym typeface="Calibri"/>
              </a:rPr>
              <a:t>La bioénergie a une empreinte foncière importante par rapport à la plupart des autres sources d'énergie et peut avoir un impact significatif sur l'utilisation et la couverture des sols. La surexploitation des ressources en bois de chauffage ou le défrichement des forêts pour les plantations de palmiers à huile ou d'autres opérations liées aux biocarburants peuvent être des facteurs importants de déforestation. </a:t>
            </a:r>
            <a:endParaRPr sz="1800">
              <a:latin typeface="Calibri"/>
              <a:ea typeface="Calibri"/>
              <a:cs typeface="Calibri"/>
              <a:sym typeface="Calibri"/>
            </a:endParaRPr>
          </a:p>
          <a:p>
            <a:pPr marL="0" lvl="0" indent="0" algn="l" rtl="0">
              <a:spcBef>
                <a:spcPts val="800"/>
              </a:spcBef>
              <a:spcAft>
                <a:spcPts val="0"/>
              </a:spcAft>
              <a:buNone/>
            </a:pPr>
            <a:endParaRPr/>
          </a:p>
        </p:txBody>
      </p:sp>
      <p:sp>
        <p:nvSpPr>
          <p:cNvPr id="227" name="Google Shape;22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À la fin de cette conférence, vous serez en mesure de.. :</a:t>
            </a:r>
            <a:endParaRPr/>
          </a:p>
          <a:p>
            <a:pPr marL="0" lvl="0" indent="0" algn="l" rtl="0">
              <a:spcBef>
                <a:spcPts val="0"/>
              </a:spcBef>
              <a:spcAft>
                <a:spcPts val="0"/>
              </a:spcAft>
              <a:buNone/>
            </a:pPr>
            <a:r>
              <a:rPr lang="en-US">
                <a:latin typeface="Open Sans SemiBold"/>
                <a:ea typeface="Open Sans SemiBold"/>
                <a:cs typeface="Open Sans SemiBold"/>
                <a:sym typeface="Open Sans SemiBold"/>
              </a:rPr>
              <a:t>1 : Se familiariser avec la contribution de l'utilisation des terres, du changement d'affectation des terres et du secteur de l'énergie au changement climatique, ainsi qu'avec la vulnérabilité des systèmes terrestres, énergétiques et hydriques au changement climatique.</a:t>
            </a:r>
            <a:endParaRPr/>
          </a:p>
          <a:p>
            <a:pPr marL="0" lvl="0" indent="0" algn="l" rtl="0">
              <a:spcBef>
                <a:spcPts val="0"/>
              </a:spcBef>
              <a:spcAft>
                <a:spcPts val="0"/>
              </a:spcAft>
              <a:buNone/>
            </a:pPr>
            <a:r>
              <a:rPr lang="en-US"/>
              <a:t>2 : Apprendre comment les systèmes d'énergie et d'eau sont liés et quelles sont les questions politiques qui en découlent.</a:t>
            </a:r>
            <a:endParaRPr/>
          </a:p>
          <a:p>
            <a:pPr marL="0" lvl="0" indent="0" algn="l" rtl="0">
              <a:spcBef>
                <a:spcPts val="0"/>
              </a:spcBef>
              <a:spcAft>
                <a:spcPts val="0"/>
              </a:spcAft>
              <a:buNone/>
            </a:pPr>
            <a:r>
              <a:rPr lang="en-US">
                <a:latin typeface="Open Sans SemiBold"/>
                <a:ea typeface="Open Sans SemiBold"/>
                <a:cs typeface="Open Sans SemiBold"/>
                <a:sym typeface="Open Sans SemiBold"/>
              </a:rPr>
              <a:t>3 : Apprendre comment les systèmes énergétiques et terrestres sont liés et quelles sont les questions politiques qui en découlent.</a:t>
            </a:r>
            <a:endParaRPr/>
          </a:p>
          <a:p>
            <a:pPr marL="0" lvl="0" indent="0" algn="l" rtl="0">
              <a:spcBef>
                <a:spcPts val="0"/>
              </a:spcBef>
              <a:spcAft>
                <a:spcPts val="0"/>
              </a:spcAft>
              <a:buNone/>
            </a:pPr>
            <a:r>
              <a:rPr lang="en-US"/>
              <a:t>4 : Apprendre comment les systèmes terrestres et aquatiques sont liés entre eux et quelles sont les questions politiques qui en découlent.</a:t>
            </a:r>
            <a:endParaRPr/>
          </a:p>
          <a:p>
            <a:pPr marL="0" lvl="0" indent="0" algn="l" rtl="0">
              <a:spcBef>
                <a:spcPts val="0"/>
              </a:spcBef>
              <a:spcAft>
                <a:spcPts val="0"/>
              </a:spcAft>
              <a:buNone/>
            </a:pPr>
            <a:endParaRPr/>
          </a:p>
        </p:txBody>
      </p:sp>
      <p:sp>
        <p:nvSpPr>
          <p:cNvPr id="85" name="Google Shape;8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800">
                <a:latin typeface="Calibri"/>
                <a:ea typeface="Calibri"/>
                <a:cs typeface="Calibri"/>
                <a:sym typeface="Calibri"/>
              </a:rPr>
              <a:t>Un lien important entre la terre et l'eau est le rôle important de l'utilisation et de la couverture des sols pour l'hydrologie d'un bassin versant. Comme nous l'avons vu au cours 7, les différentes couvertures terrestres ont des bilans hydriques différents et une modification de la couverture terrestre aura donc une incidence sur les flux d'eau. </a:t>
            </a:r>
            <a:endParaRPr/>
          </a:p>
          <a:p>
            <a:pPr marL="0" marR="0" lvl="0" indent="0" algn="l" rtl="0">
              <a:lnSpc>
                <a:spcPct val="107000"/>
              </a:lnSpc>
              <a:spcBef>
                <a:spcPts val="800"/>
              </a:spcBef>
              <a:spcAft>
                <a:spcPts val="0"/>
              </a:spcAft>
              <a:buNone/>
            </a:pPr>
            <a:endParaRPr sz="1800">
              <a:latin typeface="Calibri"/>
              <a:ea typeface="Calibri"/>
              <a:cs typeface="Calibri"/>
              <a:sym typeface="Calibri"/>
            </a:endParaRPr>
          </a:p>
          <a:p>
            <a:pPr marL="0" lvl="0" indent="0" algn="l" rtl="0">
              <a:lnSpc>
                <a:spcPct val="107000"/>
              </a:lnSpc>
              <a:spcBef>
                <a:spcPts val="800"/>
              </a:spcBef>
              <a:spcAft>
                <a:spcPts val="0"/>
              </a:spcAft>
              <a:buNone/>
            </a:pPr>
            <a:r>
              <a:rPr lang="en-US" sz="1800">
                <a:latin typeface="Calibri"/>
                <a:ea typeface="Calibri"/>
                <a:cs typeface="Calibri"/>
                <a:sym typeface="Calibri"/>
              </a:rPr>
              <a:t>Par exemple, les terres naturelles telles que les forêts et les prairies ont des propriétés hydrologiques très différentes de celles des terres bâties, telles que les villes, les routes ou d'autres infrastructures, dont la majeure partie de la surface est recouverte d'asphalte ou de béton.  Les terres recouvertes de végétation consomment plus d'eau par évapotranspiration pour assurer la croissance des plantes et permettent à une plus grande quantité d'eau d'être stockée dans le sol ou de s'infiltrer dans les nappes phréatiques. Pour les terrains bâtis, la surface est moins perméable et l'évapotranspiration est plus faible ; cependant, cela signifie que le ruissellement sera plus important car moins d'eau est absorbée par le sol et les plantes. Les villes disposent généralement d'infrastructures spécifiques pour gérer les précipitations, évacuer les eaux de ruissellement et prévenir les inondations.  </a:t>
            </a:r>
            <a:endParaRPr sz="1800">
              <a:latin typeface="Calibri"/>
              <a:ea typeface="Calibri"/>
              <a:cs typeface="Calibri"/>
              <a:sym typeface="Calibri"/>
            </a:endParaRPr>
          </a:p>
          <a:p>
            <a:pPr marL="0" lvl="0" indent="0" algn="l" rtl="0">
              <a:spcBef>
                <a:spcPts val="800"/>
              </a:spcBef>
              <a:spcAft>
                <a:spcPts val="0"/>
              </a:spcAft>
              <a:buNone/>
            </a:pPr>
            <a:endParaRPr/>
          </a:p>
        </p:txBody>
      </p:sp>
      <p:sp>
        <p:nvSpPr>
          <p:cNvPr id="242" name="Google Shape;24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US" sz="1800">
                <a:latin typeface="Calibri"/>
                <a:ea typeface="Calibri"/>
                <a:cs typeface="Calibri"/>
                <a:sym typeface="Calibri"/>
              </a:rPr>
              <a:t>Pratiquement tous les éléments centraux de la gestion des bassins versants, tels que l'hydrologie, la disponibilité de l'eau, la qualité de l'eau, les fonctions de l'écosystème, la productivité des terres, la morphologie des cours d'eau et la protection contre les inondations, sont influencés par l'utilisation des terres et les changements d'utilisation des terres. Il s'ensuit que la gestion durable des bassins versants nécessite une vision large et intégrée des activités dans un bassin versant, y compris la manière dont les terres sont utilisées et converties. </a:t>
            </a:r>
            <a:endParaRPr sz="1800">
              <a:latin typeface="Calibri"/>
              <a:ea typeface="Calibri"/>
              <a:cs typeface="Calibri"/>
              <a:sym typeface="Calibri"/>
            </a:endParaRPr>
          </a:p>
          <a:p>
            <a:pPr marL="0" marR="0" lvl="0" indent="0" algn="l" rtl="0">
              <a:lnSpc>
                <a:spcPct val="107000"/>
              </a:lnSpc>
              <a:spcBef>
                <a:spcPts val="800"/>
              </a:spcBef>
              <a:spcAft>
                <a:spcPts val="0"/>
              </a:spcAft>
              <a:buNone/>
            </a:pPr>
            <a:endParaRPr sz="1800">
              <a:latin typeface="Calibri"/>
              <a:ea typeface="Calibri"/>
              <a:cs typeface="Calibri"/>
              <a:sym typeface="Calibri"/>
            </a:endParaRPr>
          </a:p>
          <a:p>
            <a:pPr marL="0" lvl="0" indent="0" algn="l" rtl="0">
              <a:lnSpc>
                <a:spcPct val="107000"/>
              </a:lnSpc>
              <a:spcBef>
                <a:spcPts val="800"/>
              </a:spcBef>
              <a:spcAft>
                <a:spcPts val="0"/>
              </a:spcAft>
              <a:buNone/>
            </a:pPr>
            <a:r>
              <a:rPr lang="en-US" sz="1800">
                <a:latin typeface="Calibri"/>
                <a:ea typeface="Calibri"/>
                <a:cs typeface="Calibri"/>
                <a:sym typeface="Calibri"/>
              </a:rPr>
              <a:t>Cependant, la gestion des bassins versants n'est pas le fait d'une seule entité ou d'un seul acteur. Les agences gouvernementales, les municipalités, les acteurs et entités privés et individuels mènent tous des activités qui influencent l'occupation des sols et l'hydrologie dans le bassin versant. Le défi n'est donc pas seulement de gérer les éléments hydrologiques et biophysiques du bassin versant, mais aussi l'interaction entre une série d'acteurs différents ayant des points de vue et des priorités différents. Des outils et des actions physiques, réglementaires et économiques peuvent être utilisés pour gérer et influencer le comportement et les décisions de ces parties prenantes dans la poursuite d'une utilisation durable des terres et des ressources en eau du bassin versant. </a:t>
            </a:r>
            <a:endParaRPr sz="1800">
              <a:latin typeface="Calibri"/>
              <a:ea typeface="Calibri"/>
              <a:cs typeface="Calibri"/>
              <a:sym typeface="Calibri"/>
            </a:endParaRPr>
          </a:p>
          <a:p>
            <a:pPr marL="0" lvl="0" indent="0" algn="l" rtl="0">
              <a:spcBef>
                <a:spcPts val="800"/>
              </a:spcBef>
              <a:spcAft>
                <a:spcPts val="0"/>
              </a:spcAft>
              <a:buNone/>
            </a:pPr>
            <a:endParaRPr/>
          </a:p>
        </p:txBody>
      </p:sp>
      <p:sp>
        <p:nvSpPr>
          <p:cNvPr id="252" name="Google Shape;252;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800">
                <a:latin typeface="Calibri"/>
                <a:ea typeface="Calibri"/>
                <a:cs typeface="Calibri"/>
                <a:sym typeface="Calibri"/>
              </a:rPr>
              <a:t>Au-delà des liens entre l'occupation des sols et la gestion des bassins versants, l'utilisation des sols - en particulier les cultures - est une grande consommatrice d'eau. Environ 70 % des prélèvements d'eau dans le monde sont effectués à des fins agricoles. La majeure partie de cette eau est utilisée pour l'irrigation des cultures, bien que l'eau utilisée pour soutenir les populations de bétail soit également un facteur important. </a:t>
            </a:r>
            <a:endParaRPr/>
          </a:p>
          <a:p>
            <a:pPr marL="0" marR="0" lvl="0" indent="0" algn="l" rtl="0">
              <a:lnSpc>
                <a:spcPct val="107000"/>
              </a:lnSpc>
              <a:spcBef>
                <a:spcPts val="800"/>
              </a:spcBef>
              <a:spcAft>
                <a:spcPts val="0"/>
              </a:spcAft>
              <a:buNone/>
            </a:pPr>
            <a:endParaRPr sz="1800">
              <a:latin typeface="Calibri"/>
              <a:ea typeface="Calibri"/>
              <a:cs typeface="Calibri"/>
              <a:sym typeface="Calibri"/>
            </a:endParaRPr>
          </a:p>
          <a:p>
            <a:pPr marL="0" lvl="0" indent="0" algn="l" rtl="0">
              <a:lnSpc>
                <a:spcPct val="107000"/>
              </a:lnSpc>
              <a:spcBef>
                <a:spcPts val="800"/>
              </a:spcBef>
              <a:spcAft>
                <a:spcPts val="0"/>
              </a:spcAft>
              <a:buNone/>
            </a:pPr>
            <a:r>
              <a:rPr lang="en-US" sz="1800">
                <a:latin typeface="Calibri"/>
                <a:ea typeface="Calibri"/>
                <a:cs typeface="Calibri"/>
                <a:sym typeface="Calibri"/>
              </a:rPr>
              <a:t>Environ 20 % des terres cultivées dans le monde sont irriguées et 40 % de toutes les cultures sont produites sur des terres cultivées, ce qui illustre à la fois l'étendue de l'irrigation en tant qu'outil d'amélioration de la productivité des terres et l'efficacité de cet outil. L'approvisionnement en eau est essentiel pour la croissance des plantes, et l'irrigation peut garantir un approvisionnement en eau adéquat pour soutenir la croissance des plantes, même par temps sec. </a:t>
            </a:r>
            <a:endParaRPr sz="1800">
              <a:latin typeface="Calibri"/>
              <a:ea typeface="Calibri"/>
              <a:cs typeface="Calibri"/>
              <a:sym typeface="Calibri"/>
            </a:endParaRPr>
          </a:p>
          <a:p>
            <a:pPr marL="0" marR="0" lvl="0" indent="0" algn="l" rtl="0">
              <a:lnSpc>
                <a:spcPct val="107000"/>
              </a:lnSpc>
              <a:spcBef>
                <a:spcPts val="800"/>
              </a:spcBef>
              <a:spcAft>
                <a:spcPts val="0"/>
              </a:spcAft>
              <a:buNone/>
            </a:pPr>
            <a:endParaRPr sz="1800">
              <a:latin typeface="Calibri"/>
              <a:ea typeface="Calibri"/>
              <a:cs typeface="Calibri"/>
              <a:sym typeface="Calibri"/>
            </a:endParaRPr>
          </a:p>
          <a:p>
            <a:pPr marL="0" lvl="0" indent="0" algn="l" rtl="0">
              <a:lnSpc>
                <a:spcPct val="107000"/>
              </a:lnSpc>
              <a:spcBef>
                <a:spcPts val="800"/>
              </a:spcBef>
              <a:spcAft>
                <a:spcPts val="0"/>
              </a:spcAft>
              <a:buNone/>
            </a:pPr>
            <a:r>
              <a:rPr lang="en-US" sz="1800">
                <a:latin typeface="Calibri"/>
                <a:ea typeface="Calibri"/>
                <a:cs typeface="Calibri"/>
                <a:sym typeface="Calibri"/>
              </a:rPr>
              <a:t>L'eau d'irrigation peut être puisée dans les ressources en eau de surface telles que les rivières, les ruisseaux ou les lacs. Des barrages sont souvent construits pour fournir de l'eau d'irrigation en cas de besoin. Dans les régions où l'eau de surface n'est pas disponible, ou lorsqu'il est moins cher ou plus pratique d'utiliser l'eau souterraine, des puits peuvent être utilisés pour fournir de l'eau. </a:t>
            </a:r>
            <a:endParaRPr sz="1800">
              <a:latin typeface="Calibri"/>
              <a:ea typeface="Calibri"/>
              <a:cs typeface="Calibri"/>
              <a:sym typeface="Calibri"/>
            </a:endParaRPr>
          </a:p>
          <a:p>
            <a:pPr marL="0" lvl="0" indent="0" algn="l" rtl="0">
              <a:spcBef>
                <a:spcPts val="800"/>
              </a:spcBef>
              <a:spcAft>
                <a:spcPts val="0"/>
              </a:spcAft>
              <a:buNone/>
            </a:pPr>
            <a:endParaRPr/>
          </a:p>
        </p:txBody>
      </p:sp>
      <p:sp>
        <p:nvSpPr>
          <p:cNvPr id="262" name="Google Shape;26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US" sz="1800">
                <a:latin typeface="Calibri"/>
                <a:ea typeface="Calibri"/>
                <a:cs typeface="Calibri"/>
                <a:sym typeface="Calibri"/>
              </a:rPr>
              <a:t>La question centrale de la gestion des liens entre la terre et l'eau est la relation étroite entre l'utilisation des terres et l'hydrologie et le rôle intégral que joue l'utilisation des terres dans la gestion intégrée des bassins versants, la protection des ressources naturelles et le développement durable de manière plus générale, comme cela a été discuté dans les diapositives précédentes ainsi que dans le cours 7. </a:t>
            </a:r>
            <a:endParaRPr sz="1800">
              <a:latin typeface="Calibri"/>
              <a:ea typeface="Calibri"/>
              <a:cs typeface="Calibri"/>
              <a:sym typeface="Calibri"/>
            </a:endParaRPr>
          </a:p>
          <a:p>
            <a:pPr marL="0" marR="0" lvl="0" indent="0" algn="l" rtl="0">
              <a:lnSpc>
                <a:spcPct val="107000"/>
              </a:lnSpc>
              <a:spcBef>
                <a:spcPts val="800"/>
              </a:spcBef>
              <a:spcAft>
                <a:spcPts val="0"/>
              </a:spcAft>
              <a:buNone/>
            </a:pPr>
            <a:endParaRPr sz="1800" b="0">
              <a:latin typeface="Calibri"/>
              <a:ea typeface="Calibri"/>
              <a:cs typeface="Calibri"/>
              <a:sym typeface="Calibri"/>
            </a:endParaRPr>
          </a:p>
          <a:p>
            <a:pPr marL="0" lvl="0" indent="0" algn="l" rtl="0">
              <a:lnSpc>
                <a:spcPct val="107000"/>
              </a:lnSpc>
              <a:spcBef>
                <a:spcPts val="800"/>
              </a:spcBef>
              <a:spcAft>
                <a:spcPts val="0"/>
              </a:spcAft>
              <a:buNone/>
            </a:pPr>
            <a:r>
              <a:rPr lang="en-US" sz="1800" b="0">
                <a:latin typeface="Calibri"/>
                <a:ea typeface="Calibri"/>
                <a:cs typeface="Calibri"/>
                <a:sym typeface="Calibri"/>
              </a:rPr>
              <a:t>Par ailleurs, il existe une concurrence pour l'eau entre l'agriculture, qui détient souvent des droits d'utilisation de l'eau, et d'autres utilisations. Ces autres utilisations ont souvent une valeur plus élevée, si la valeur est mesurée en termes de valeur monétaire marginale pour les utilisations productives ou par la volonté de payer pour cela. </a:t>
            </a:r>
            <a:endParaRPr sz="1800" b="0">
              <a:latin typeface="Calibri"/>
              <a:ea typeface="Calibri"/>
              <a:cs typeface="Calibri"/>
              <a:sym typeface="Calibri"/>
            </a:endParaRPr>
          </a:p>
          <a:p>
            <a:pPr marL="0" marR="0" lvl="0" indent="0" algn="l" rtl="0">
              <a:lnSpc>
                <a:spcPct val="107000"/>
              </a:lnSpc>
              <a:spcBef>
                <a:spcPts val="800"/>
              </a:spcBef>
              <a:spcAft>
                <a:spcPts val="0"/>
              </a:spcAft>
              <a:buNone/>
            </a:pPr>
            <a:endParaRPr sz="1800" b="1">
              <a:latin typeface="Calibri"/>
              <a:ea typeface="Calibri"/>
              <a:cs typeface="Calibri"/>
              <a:sym typeface="Calibri"/>
            </a:endParaRPr>
          </a:p>
          <a:p>
            <a:pPr marL="0" lvl="0" indent="0" algn="l" rtl="0">
              <a:lnSpc>
                <a:spcPct val="107000"/>
              </a:lnSpc>
              <a:spcBef>
                <a:spcPts val="800"/>
              </a:spcBef>
              <a:spcAft>
                <a:spcPts val="0"/>
              </a:spcAft>
              <a:buNone/>
            </a:pPr>
            <a:r>
              <a:rPr lang="en-US" sz="1800">
                <a:latin typeface="Calibri"/>
                <a:ea typeface="Calibri"/>
                <a:cs typeface="Calibri"/>
                <a:sym typeface="Calibri"/>
              </a:rPr>
              <a:t>Dans le même ordre d'idées, il existe également des compromis entre la sécurité de l'eau et la sécurité alimentaire, où une production alimentaire supplémentaire, ou la sécurité de la production, peut être obtenue au détriment de la sécurité et de la disponibilité de l'eau pour d'autres utilisations. </a:t>
            </a:r>
            <a:endParaRPr sz="1800">
              <a:latin typeface="Calibri"/>
              <a:ea typeface="Calibri"/>
              <a:cs typeface="Calibri"/>
              <a:sym typeface="Calibri"/>
            </a:endParaRPr>
          </a:p>
          <a:p>
            <a:pPr marL="0" marR="0" lvl="0" indent="0" algn="l" rtl="0">
              <a:lnSpc>
                <a:spcPct val="107000"/>
              </a:lnSpc>
              <a:spcBef>
                <a:spcPts val="800"/>
              </a:spcBef>
              <a:spcAft>
                <a:spcPts val="0"/>
              </a:spcAft>
              <a:buNone/>
            </a:pPr>
            <a:endParaRPr sz="1800">
              <a:latin typeface="Calibri"/>
              <a:ea typeface="Calibri"/>
              <a:cs typeface="Calibri"/>
              <a:sym typeface="Calibri"/>
            </a:endParaRPr>
          </a:p>
          <a:p>
            <a:pPr marL="0" lvl="0" indent="0" algn="l" rtl="0">
              <a:lnSpc>
                <a:spcPct val="107000"/>
              </a:lnSpc>
              <a:spcBef>
                <a:spcPts val="800"/>
              </a:spcBef>
              <a:spcAft>
                <a:spcPts val="0"/>
              </a:spcAft>
              <a:buNone/>
            </a:pPr>
            <a:r>
              <a:rPr lang="en-US" sz="1800">
                <a:latin typeface="Calibri"/>
                <a:ea typeface="Calibri"/>
                <a:cs typeface="Calibri"/>
                <a:sym typeface="Calibri"/>
              </a:rPr>
              <a:t>La dégradation des sols résultant d'une utilisation non durable des terres peut également avoir des répercussions sur un bassin hydrographique. L'érosion et la dégradation des sols peuvent avoir un impact négatif sur la qualité de l'eau, endommager les habitats de la faune et de la flore, augmenter le débit des sédiments et l'envasement, et réduire la protection naturelle contre les inondations.  </a:t>
            </a:r>
            <a:endParaRPr sz="1800">
              <a:latin typeface="Calibri"/>
              <a:ea typeface="Calibri"/>
              <a:cs typeface="Calibri"/>
              <a:sym typeface="Calibri"/>
            </a:endParaRPr>
          </a:p>
          <a:p>
            <a:pPr marL="0" lvl="0" indent="0" algn="l" rtl="0">
              <a:spcBef>
                <a:spcPts val="800"/>
              </a:spcBef>
              <a:spcAft>
                <a:spcPts val="0"/>
              </a:spcAft>
              <a:buNone/>
            </a:pPr>
            <a:endParaRPr/>
          </a:p>
        </p:txBody>
      </p:sp>
      <p:sp>
        <p:nvSpPr>
          <p:cNvPr id="271" name="Google Shape;271;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800">
                <a:latin typeface="Calibri"/>
                <a:ea typeface="Calibri"/>
                <a:cs typeface="Calibri"/>
                <a:sym typeface="Calibri"/>
              </a:rPr>
              <a:t>Les conférences précédentes ont introduit des thèmes centraux dans l'analyse et la politique de l'énergie, de la terre et de l'eau. Cette conférence a exploré les liens entre ces systèmes et la manière dont les actions et les décisions prises pour atteindre des objectifs dans un secteur peuvent avoir des conséquences dans d'autres secteurs. </a:t>
            </a:r>
            <a:endParaRPr/>
          </a:p>
          <a:p>
            <a:pPr marL="0" marR="0" lvl="0" indent="0" algn="l" rtl="0">
              <a:lnSpc>
                <a:spcPct val="107000"/>
              </a:lnSpc>
              <a:spcBef>
                <a:spcPts val="800"/>
              </a:spcBef>
              <a:spcAft>
                <a:spcPts val="0"/>
              </a:spcAft>
              <a:buNone/>
            </a:pPr>
            <a:endParaRPr sz="1800">
              <a:latin typeface="Calibri"/>
              <a:ea typeface="Calibri"/>
              <a:cs typeface="Calibri"/>
              <a:sym typeface="Calibri"/>
            </a:endParaRPr>
          </a:p>
          <a:p>
            <a:pPr marL="0" marR="0" lvl="0" indent="0" algn="l" rtl="0">
              <a:lnSpc>
                <a:spcPct val="107000"/>
              </a:lnSpc>
              <a:spcBef>
                <a:spcPts val="800"/>
              </a:spcBef>
              <a:spcAft>
                <a:spcPts val="0"/>
              </a:spcAft>
              <a:buNone/>
            </a:pPr>
            <a:r>
              <a:rPr lang="en-US" sz="1800">
                <a:latin typeface="Calibri"/>
                <a:ea typeface="Calibri"/>
                <a:cs typeface="Calibri"/>
                <a:sym typeface="Calibri"/>
              </a:rPr>
              <a:t>Les principaux enseignements sont les suivants :</a:t>
            </a:r>
            <a:endParaRPr/>
          </a:p>
          <a:p>
            <a:pPr marL="0" marR="0" lvl="0" indent="0" algn="l" rtl="0">
              <a:lnSpc>
                <a:spcPct val="107000"/>
              </a:lnSpc>
              <a:spcBef>
                <a:spcPts val="800"/>
              </a:spcBef>
              <a:spcAft>
                <a:spcPts val="0"/>
              </a:spcAft>
              <a:buNone/>
            </a:pPr>
            <a:r>
              <a:rPr lang="en-US" sz="1800">
                <a:latin typeface="Calibri"/>
                <a:ea typeface="Calibri"/>
                <a:cs typeface="Calibri"/>
                <a:sym typeface="Calibri"/>
              </a:rPr>
              <a:t>L'énergie, l'agriculture, le changement d'affectation des terres et la sylviculture sont les principales sources d'émissions de gaz à effet de serre, représentant plus de 90 % des émissions anthropiques totales. Une action significative pour réduire les émissions et limiter le changement climatique devra donc cibler ces secteurs. </a:t>
            </a:r>
            <a:endParaRPr/>
          </a:p>
          <a:p>
            <a:pPr marL="0" marR="0" lvl="0" indent="0" algn="l" rtl="0">
              <a:lnSpc>
                <a:spcPct val="107000"/>
              </a:lnSpc>
              <a:spcBef>
                <a:spcPts val="800"/>
              </a:spcBef>
              <a:spcAft>
                <a:spcPts val="0"/>
              </a:spcAft>
              <a:buNone/>
            </a:pPr>
            <a:endParaRPr sz="1800">
              <a:latin typeface="Calibri"/>
              <a:ea typeface="Calibri"/>
              <a:cs typeface="Calibri"/>
              <a:sym typeface="Calibri"/>
            </a:endParaRPr>
          </a:p>
          <a:p>
            <a:pPr marL="0" marR="0" lvl="0" indent="0" algn="l" rtl="0">
              <a:lnSpc>
                <a:spcPct val="107000"/>
              </a:lnSpc>
              <a:spcBef>
                <a:spcPts val="800"/>
              </a:spcBef>
              <a:spcAft>
                <a:spcPts val="0"/>
              </a:spcAft>
              <a:buNone/>
            </a:pPr>
            <a:r>
              <a:rPr lang="en-US" sz="1800">
                <a:latin typeface="Calibri"/>
                <a:ea typeface="Calibri"/>
                <a:cs typeface="Calibri"/>
                <a:sym typeface="Calibri"/>
              </a:rPr>
              <a:t>Les systèmes terrestres, énergétiques et hydriques sont très vulnérables aux changements climatiques tels que la modification des régimes de précipitations, l'augmentation des températures, l'accroissement de la fréquence des phénomènes météorologiques extrêmes et l'élévation du niveau des mers. Pour rendre nos sociétés et nos économies plus résilientes face au changement climatique, des mesures doivent être prises dans ces secteurs pour s'adapter à ces changements. </a:t>
            </a:r>
            <a:endParaRPr/>
          </a:p>
          <a:p>
            <a:pPr marL="0" marR="0" lvl="0" indent="0" algn="l" rtl="0">
              <a:lnSpc>
                <a:spcPct val="107000"/>
              </a:lnSpc>
              <a:spcBef>
                <a:spcPts val="800"/>
              </a:spcBef>
              <a:spcAft>
                <a:spcPts val="0"/>
              </a:spcAft>
              <a:buNone/>
            </a:pPr>
            <a:endParaRPr sz="1800">
              <a:latin typeface="Calibri"/>
              <a:ea typeface="Calibri"/>
              <a:cs typeface="Calibri"/>
              <a:sym typeface="Calibri"/>
            </a:endParaRPr>
          </a:p>
          <a:p>
            <a:pPr marL="0" marR="0" lvl="0" indent="0" algn="l" rtl="0">
              <a:lnSpc>
                <a:spcPct val="107000"/>
              </a:lnSpc>
              <a:spcBef>
                <a:spcPts val="800"/>
              </a:spcBef>
              <a:spcAft>
                <a:spcPts val="0"/>
              </a:spcAft>
              <a:buNone/>
            </a:pPr>
            <a:r>
              <a:rPr lang="en-US" sz="1800">
                <a:latin typeface="Calibri"/>
                <a:ea typeface="Calibri"/>
                <a:cs typeface="Calibri"/>
                <a:sym typeface="Calibri"/>
              </a:rPr>
              <a:t>Les systèmes fonciers, énergétiques et hydriques sont liés et dépendants les uns des autres. L'énergie est nécessaire pour traiter et distribuer l'eau, l'eau est nécessaire pour convertir l'énergie, l'eau est nécessaire pour cultiver, la terre est nécessaire pour fournir de la bioénergie et l'utilisation des terres est un élément essentiel de la gestion des bassins versants et des ressources en eau. La sécurité alimentaire, énergétique et hydrique est donc indissociable et le développement durable nécessite une approche intégrée et cohérente de la formulation des politiques et des stratégies. </a:t>
            </a:r>
            <a:endParaRPr/>
          </a:p>
          <a:p>
            <a:pPr marL="0" marR="0" lvl="0" indent="0" algn="l" rtl="0">
              <a:lnSpc>
                <a:spcPct val="107000"/>
              </a:lnSpc>
              <a:spcBef>
                <a:spcPts val="800"/>
              </a:spcBef>
              <a:spcAft>
                <a:spcPts val="0"/>
              </a:spcAft>
              <a:buNone/>
            </a:pPr>
            <a:endParaRPr sz="1800">
              <a:latin typeface="Calibri"/>
              <a:ea typeface="Calibri"/>
              <a:cs typeface="Calibri"/>
              <a:sym typeface="Calibri"/>
            </a:endParaRPr>
          </a:p>
          <a:p>
            <a:pPr marL="0" lvl="0" indent="0" algn="l" rtl="0">
              <a:spcBef>
                <a:spcPts val="800"/>
              </a:spcBef>
              <a:spcAft>
                <a:spcPts val="0"/>
              </a:spcAft>
              <a:buNone/>
            </a:pPr>
            <a:r>
              <a:rPr lang="en-US" sz="1800">
                <a:latin typeface="Calibri"/>
                <a:ea typeface="Calibri"/>
                <a:cs typeface="Calibri"/>
                <a:sym typeface="Calibri"/>
              </a:rPr>
              <a:t>Ceci conclut le cours 8 sur les liens entre le climat, la terre, l'énergie et l'eau. La conférence 9 examinera de plus près le changement climatique.</a:t>
            </a:r>
            <a:endParaRPr/>
          </a:p>
        </p:txBody>
      </p:sp>
      <p:sp>
        <p:nvSpPr>
          <p:cNvPr id="279" name="Google Shape;279;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US" sz="1800">
                <a:latin typeface="Calibri"/>
                <a:ea typeface="Calibri"/>
                <a:cs typeface="Calibri"/>
                <a:sym typeface="Calibri"/>
              </a:rPr>
              <a:t>L'objectif principal de l'analyse avec le modèle CLEWs est l'étude des interactions entre les systèmes terrestres, énergétiques et hydriques, ainsi que l'impact sur le changement climatique et la vulnérabilité au changement climatique. Cela signifie qu'il peut être utilisé pour informer des politiques et des stratégies cohérentes et cohésives dans ces domaines. Dans les conférences précédentes, ces systèmes ont été abordés individuellement, alors que cette conférence explore plus en détail les liens entre eux. </a:t>
            </a:r>
            <a:endParaRPr sz="1800">
              <a:latin typeface="Calibri"/>
              <a:ea typeface="Calibri"/>
              <a:cs typeface="Calibri"/>
              <a:sym typeface="Calibri"/>
            </a:endParaRPr>
          </a:p>
          <a:p>
            <a:pPr marL="0" marR="0" lvl="0" indent="0" algn="l" rtl="0">
              <a:lnSpc>
                <a:spcPct val="107000"/>
              </a:lnSpc>
              <a:spcBef>
                <a:spcPts val="800"/>
              </a:spcBef>
              <a:spcAft>
                <a:spcPts val="0"/>
              </a:spcAft>
              <a:buNone/>
            </a:pPr>
            <a:endParaRPr sz="1800">
              <a:latin typeface="Calibri"/>
              <a:ea typeface="Calibri"/>
              <a:cs typeface="Calibri"/>
              <a:sym typeface="Calibri"/>
            </a:endParaRPr>
          </a:p>
          <a:p>
            <a:pPr marL="0" lvl="0" indent="0" algn="l" rtl="0">
              <a:lnSpc>
                <a:spcPct val="107000"/>
              </a:lnSpc>
              <a:spcBef>
                <a:spcPts val="800"/>
              </a:spcBef>
              <a:spcAft>
                <a:spcPts val="0"/>
              </a:spcAft>
              <a:buNone/>
            </a:pPr>
            <a:r>
              <a:rPr lang="en-US" sz="1800">
                <a:latin typeface="Calibri"/>
                <a:ea typeface="Calibri"/>
                <a:cs typeface="Calibri"/>
                <a:sym typeface="Calibri"/>
              </a:rPr>
              <a:t>Les liens font référence aux interactions entre ces systèmes, où les développements dans un secteur affectent les développements dans un autre. Comme nous le verrons dans ce cours, ces interactions peuvent être synergiques - c'est-à-dire qu'une intervention a un impact positif dans plus d'un domaine - ou il peut y avoir des compromis </a:t>
            </a:r>
            <a:r>
              <a:rPr lang="en-US"/>
              <a:t>- </a:t>
            </a:r>
            <a:r>
              <a:rPr lang="en-US" sz="1800">
                <a:latin typeface="Calibri"/>
                <a:ea typeface="Calibri"/>
                <a:cs typeface="Calibri"/>
                <a:sym typeface="Calibri"/>
              </a:rPr>
              <a:t>lorsque l'action dans un domaine va à l'encontre des objectifs politiques dans un autre domaine. L'objectif ultime de l'analyse CLEWs est d'étudier les moyens de tirer parti des synergies et de minimiser les compromis afin de mettre en place des stratégies globales cohérentes et efficaces en faveur du développement durable. </a:t>
            </a:r>
            <a:endParaRPr sz="1800">
              <a:latin typeface="Calibri"/>
              <a:ea typeface="Calibri"/>
              <a:cs typeface="Calibri"/>
              <a:sym typeface="Calibri"/>
            </a:endParaRPr>
          </a:p>
          <a:p>
            <a:pPr marL="0" lvl="0" indent="0" algn="l" rtl="0">
              <a:spcBef>
                <a:spcPts val="800"/>
              </a:spcBef>
              <a:spcAft>
                <a:spcPts val="0"/>
              </a:spcAft>
              <a:buNone/>
            </a:pPr>
            <a:endParaRPr/>
          </a:p>
        </p:txBody>
      </p:sp>
      <p:sp>
        <p:nvSpPr>
          <p:cNvPr id="94" name="Google Shape;9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US" sz="1800">
                <a:latin typeface="Calibri"/>
                <a:ea typeface="Calibri"/>
                <a:cs typeface="Calibri"/>
                <a:sym typeface="Calibri"/>
              </a:rPr>
              <a:t>Ce diagramme illustre de nombreux liens qui seront abordés plus en détail dans ce cours. Il montre comment les systèmes sont liés entre eux et comment chacun dépend des autres. L'énergie est utilisée pour la préparation des terres et la transformation des cultures, ainsi que pour faire fonctionner les infrastructures hydrauliques. La terre est étroitement liée à l'eau par le biais du lien entre la couverture terrestre et l'hydrologie et fournit de la bioénergie comme carburant pour les applications énergétiques. L'eau est utilisée pour l'irrigation de l'agriculture ainsi que pour l'hydroélectricité, le refroidissement et d'autres applications du système énergétique. Dans le même temps, ces secteurs contribuent au changement climatique en tant que sources majeures d'émissions de gaz à effet de serre et sont également très vulnérables aux changements climatiques. </a:t>
            </a:r>
            <a:endParaRPr sz="1800">
              <a:latin typeface="Calibri"/>
              <a:ea typeface="Calibri"/>
              <a:cs typeface="Calibri"/>
              <a:sym typeface="Calibri"/>
            </a:endParaRPr>
          </a:p>
          <a:p>
            <a:pPr marL="0" marR="0" lvl="0" indent="0" algn="l" rtl="0">
              <a:lnSpc>
                <a:spcPct val="107000"/>
              </a:lnSpc>
              <a:spcBef>
                <a:spcPts val="800"/>
              </a:spcBef>
              <a:spcAft>
                <a:spcPts val="0"/>
              </a:spcAft>
              <a:buNone/>
            </a:pPr>
            <a:r>
              <a:rPr lang="en-US" sz="1800">
                <a:latin typeface="Calibri"/>
                <a:ea typeface="Calibri"/>
                <a:cs typeface="Calibri"/>
                <a:sym typeface="Calibri"/>
              </a:rPr>
              <a:t>Il est donc évident que les changements ou les perturbations introduits dans un domaine peuvent avoir des répercussions sur d'autres, et que ces effets se répercuteront sur les systèmes intégrés. Ces dépendances intersectorielles peuvent être à la fois synergiques et antagonistes, ce qui signifie que les mesures prises pour atteindre les objectifs politiques dans un domaine ou un secteur peuvent favoriser ou entraver les progrès dans un autre domaine ou secteur. L'objectif de cette conférence est d'aider à détailler les principaux liens qui existent entre ces secteurs afin de fournir la base d'une approche systématique pour identifier les liens pertinents entre les secteurs et les domaines pour une politique ou une intervention spécifique à l'étude.</a:t>
            </a:r>
            <a:endParaRPr/>
          </a:p>
          <a:p>
            <a:pPr marL="0" lvl="0" indent="0" algn="l" rtl="0">
              <a:spcBef>
                <a:spcPts val="800"/>
              </a:spcBef>
              <a:spcAft>
                <a:spcPts val="0"/>
              </a:spcAft>
              <a:buNone/>
            </a:pPr>
            <a:endParaRPr/>
          </a:p>
        </p:txBody>
      </p:sp>
      <p:sp>
        <p:nvSpPr>
          <p:cNvPr id="103" name="Google Shape;10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US" sz="1800">
                <a:latin typeface="Calibri"/>
                <a:ea typeface="Calibri"/>
                <a:cs typeface="Calibri"/>
                <a:sym typeface="Calibri"/>
              </a:rPr>
              <a:t>Le diagramme de la diapositive montre la répartition des émissions de gaz à effet de serre par secteur. Les secteurs de l'énergie, de l'agriculture et du changement d'affectation des sols sont les principaux responsables des émissions anthropiques de gaz à effet de serre et toute stratégie efficace visant à réduire considérablement les émissions devra cibler l'ensemble de ces secteurs. Ensemble, ils sont responsables de plus de 90 % des émissions. </a:t>
            </a:r>
            <a:endParaRPr/>
          </a:p>
          <a:p>
            <a:pPr marL="0" lvl="0" indent="0" algn="l" rtl="0">
              <a:lnSpc>
                <a:spcPct val="107000"/>
              </a:lnSpc>
              <a:spcBef>
                <a:spcPts val="800"/>
              </a:spcBef>
              <a:spcAft>
                <a:spcPts val="0"/>
              </a:spcAft>
              <a:buNone/>
            </a:pPr>
            <a:endParaRPr sz="1800">
              <a:latin typeface="Calibri"/>
              <a:ea typeface="Calibri"/>
              <a:cs typeface="Calibri"/>
              <a:sym typeface="Calibri"/>
            </a:endParaRPr>
          </a:p>
          <a:p>
            <a:pPr marL="0" lvl="0" indent="0" algn="l" rtl="0">
              <a:lnSpc>
                <a:spcPct val="107000"/>
              </a:lnSpc>
              <a:spcBef>
                <a:spcPts val="800"/>
              </a:spcBef>
              <a:spcAft>
                <a:spcPts val="0"/>
              </a:spcAft>
              <a:buNone/>
            </a:pPr>
            <a:r>
              <a:rPr lang="en-US" sz="1800">
                <a:latin typeface="Calibri"/>
                <a:ea typeface="Calibri"/>
                <a:cs typeface="Calibri"/>
                <a:sym typeface="Calibri"/>
              </a:rPr>
              <a:t>La plus grande source individuelle d'émissions de gaz à effet de serre est le secteur de l'énergie, qui est responsable de près de deux tiers de toutes les émissions. Le dioxyde de carbone est libéré lors de la combustion de combustibles fossiles tels que le charbon, le gaz naturel et les produits pétroliers. </a:t>
            </a:r>
            <a:endParaRPr sz="1800">
              <a:latin typeface="Calibri"/>
              <a:ea typeface="Calibri"/>
              <a:cs typeface="Calibri"/>
              <a:sym typeface="Calibri"/>
            </a:endParaRPr>
          </a:p>
          <a:p>
            <a:pPr marL="0" lvl="0" indent="0" algn="l" rtl="0">
              <a:lnSpc>
                <a:spcPct val="107000"/>
              </a:lnSpc>
              <a:spcBef>
                <a:spcPts val="800"/>
              </a:spcBef>
              <a:spcAft>
                <a:spcPts val="0"/>
              </a:spcAft>
              <a:buNone/>
            </a:pPr>
            <a:r>
              <a:rPr lang="en-US" sz="1800">
                <a:latin typeface="Calibri"/>
                <a:ea typeface="Calibri"/>
                <a:cs typeface="Calibri"/>
                <a:sym typeface="Calibri"/>
              </a:rPr>
              <a:t>Les émissions agricoles représentent environ 14 % du total. La plus grande source d'émissions provient de la gestion des sols, mais la fermentation entérique </a:t>
            </a:r>
            <a:r>
              <a:rPr lang="en-US"/>
              <a:t>- la </a:t>
            </a:r>
            <a:r>
              <a:rPr lang="en-US" sz="1800">
                <a:latin typeface="Calibri"/>
                <a:ea typeface="Calibri"/>
                <a:cs typeface="Calibri"/>
                <a:sym typeface="Calibri"/>
              </a:rPr>
              <a:t>libération du méthane produit pendant le processus digestif du bétail et la gestion du fumier </a:t>
            </a:r>
            <a:r>
              <a:rPr lang="en-US"/>
              <a:t>- </a:t>
            </a:r>
            <a:r>
              <a:rPr lang="en-US" sz="1800">
                <a:latin typeface="Calibri"/>
                <a:ea typeface="Calibri"/>
                <a:cs typeface="Calibri"/>
                <a:sym typeface="Calibri"/>
              </a:rPr>
              <a:t>est également une source importante. Contrairement au secteur de l'énergie, où les émissions de dioxyde de carbone constituent la grande majorité des émissions de gaz à effet de serre, le méthane et l'oxyde nitreux représentent une grande partie des émissions provenant de l'agriculture. </a:t>
            </a:r>
            <a:endParaRPr sz="1800">
              <a:latin typeface="Calibri"/>
              <a:ea typeface="Calibri"/>
              <a:cs typeface="Calibri"/>
              <a:sym typeface="Calibri"/>
            </a:endParaRPr>
          </a:p>
          <a:p>
            <a:pPr marL="0" marR="0" lvl="0" indent="0" algn="l" rtl="0">
              <a:lnSpc>
                <a:spcPct val="107000"/>
              </a:lnSpc>
              <a:spcBef>
                <a:spcPts val="800"/>
              </a:spcBef>
              <a:spcAft>
                <a:spcPts val="0"/>
              </a:spcAft>
              <a:buNone/>
            </a:pPr>
            <a:r>
              <a:rPr lang="en-US" sz="1800">
                <a:latin typeface="Calibri"/>
                <a:ea typeface="Calibri"/>
                <a:cs typeface="Calibri"/>
                <a:sym typeface="Calibri"/>
              </a:rPr>
              <a:t>Lorsque les puits de carbone naturels tels que les forêts et les zones humides sont détruits, une grande partie du carbone stocké est libérée dans l'atmosphère. Ces émissions sont imputables au changement d'affectation des sols et représentent environ 12 % des émissions totales de gaz à effet de serre.</a:t>
            </a:r>
            <a:endParaRPr/>
          </a:p>
          <a:p>
            <a:pPr marL="0" lvl="0" indent="0" algn="l" rtl="0">
              <a:spcBef>
                <a:spcPts val="800"/>
              </a:spcBef>
              <a:spcAft>
                <a:spcPts val="0"/>
              </a:spcAft>
              <a:buNone/>
            </a:pPr>
            <a:endParaRPr/>
          </a:p>
        </p:txBody>
      </p:sp>
      <p:sp>
        <p:nvSpPr>
          <p:cNvPr id="112" name="Google Shape;11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US" sz="1800">
                <a:latin typeface="Calibri"/>
                <a:ea typeface="Calibri"/>
                <a:cs typeface="Calibri"/>
                <a:sym typeface="Calibri"/>
              </a:rPr>
              <a:t>Parallèlement à la manière dont l'exploitation des terres, de l'énergie et des ressources en eau contribue au changement climatique et à la mesure dans laquelle elle le fait, les systèmes qui y sont liés sont également très vulnérables aux changements climatiques. </a:t>
            </a:r>
            <a:endParaRPr sz="1800">
              <a:latin typeface="Calibri"/>
              <a:ea typeface="Calibri"/>
              <a:cs typeface="Calibri"/>
              <a:sym typeface="Calibri"/>
            </a:endParaRPr>
          </a:p>
          <a:p>
            <a:pPr marL="0" marR="0" lvl="0" indent="0" algn="l" rtl="0">
              <a:lnSpc>
                <a:spcPct val="107000"/>
              </a:lnSpc>
              <a:spcBef>
                <a:spcPts val="800"/>
              </a:spcBef>
              <a:spcAft>
                <a:spcPts val="0"/>
              </a:spcAft>
              <a:buNone/>
            </a:pPr>
            <a:endParaRPr sz="1800">
              <a:latin typeface="Calibri"/>
              <a:ea typeface="Calibri"/>
              <a:cs typeface="Calibri"/>
              <a:sym typeface="Calibri"/>
            </a:endParaRPr>
          </a:p>
          <a:p>
            <a:pPr marL="0" lvl="0" indent="0" algn="l" rtl="0">
              <a:lnSpc>
                <a:spcPct val="107000"/>
              </a:lnSpc>
              <a:spcBef>
                <a:spcPts val="800"/>
              </a:spcBef>
              <a:spcAft>
                <a:spcPts val="0"/>
              </a:spcAft>
              <a:buNone/>
            </a:pPr>
            <a:r>
              <a:rPr lang="en-US" sz="1800">
                <a:latin typeface="Calibri"/>
                <a:ea typeface="Calibri"/>
                <a:cs typeface="Calibri"/>
                <a:sym typeface="Calibri"/>
              </a:rPr>
              <a:t>L'un des principaux aspects de la manière dont le changement climatique est susceptible d'être ressenti est son impact sur le cycle de l'eau, qui </a:t>
            </a:r>
            <a:r>
              <a:rPr lang="en-US"/>
              <a:t>- </a:t>
            </a:r>
            <a:r>
              <a:rPr lang="en-US" sz="1800">
                <a:latin typeface="Calibri"/>
                <a:ea typeface="Calibri"/>
                <a:cs typeface="Calibri"/>
                <a:sym typeface="Calibri"/>
              </a:rPr>
              <a:t>comme nous le verrons dans cette conférence </a:t>
            </a:r>
            <a:r>
              <a:rPr lang="en-US"/>
              <a:t>- </a:t>
            </a:r>
            <a:r>
              <a:rPr lang="en-US" sz="1800">
                <a:latin typeface="Calibri"/>
                <a:ea typeface="Calibri"/>
                <a:cs typeface="Calibri"/>
                <a:sym typeface="Calibri"/>
              </a:rPr>
              <a:t>aura également des répercussions dans les autres secteurs. Les changements dans le cycle de l'eau peuvent affecter l'ampleur et le calendrier des précipitations, avec de sérieuses ramifications pour la gestion des bassins versants, la production agricole et la production d'énergie hydroélectrique. Les phénomènes météorologiques extrêmes peuvent menacer les infrastructures hydrauliques et énergétiques, et les inondations comme les sécheresses peuvent endommager les cultures et compromettre la sécurité alimentaire et les moyens de subsistance. </a:t>
            </a:r>
            <a:endParaRPr sz="1800">
              <a:latin typeface="Calibri"/>
              <a:ea typeface="Calibri"/>
              <a:cs typeface="Calibri"/>
              <a:sym typeface="Calibri"/>
            </a:endParaRPr>
          </a:p>
          <a:p>
            <a:pPr marL="0" marR="0" lvl="0" indent="0" algn="l" rtl="0">
              <a:lnSpc>
                <a:spcPct val="107000"/>
              </a:lnSpc>
              <a:spcBef>
                <a:spcPts val="800"/>
              </a:spcBef>
              <a:spcAft>
                <a:spcPts val="0"/>
              </a:spcAft>
              <a:buNone/>
            </a:pPr>
            <a:endParaRPr sz="1800">
              <a:latin typeface="Calibri"/>
              <a:ea typeface="Calibri"/>
              <a:cs typeface="Calibri"/>
              <a:sym typeface="Calibri"/>
            </a:endParaRPr>
          </a:p>
          <a:p>
            <a:pPr marL="0" marR="0" lvl="0" indent="0" algn="l" rtl="0">
              <a:lnSpc>
                <a:spcPct val="107000"/>
              </a:lnSpc>
              <a:spcBef>
                <a:spcPts val="800"/>
              </a:spcBef>
              <a:spcAft>
                <a:spcPts val="0"/>
              </a:spcAft>
              <a:buNone/>
            </a:pPr>
            <a:r>
              <a:rPr lang="en-US" sz="1800">
                <a:latin typeface="Calibri"/>
                <a:ea typeface="Calibri"/>
                <a:cs typeface="Calibri"/>
                <a:sym typeface="Calibri"/>
              </a:rPr>
              <a:t>Les changements de température peuvent avoir un impact sur l'aptitude et la productivité des cultures, ainsi que sur la demande d'énergie pour le refroidissement et le chauffage des bâtiments.</a:t>
            </a:r>
            <a:endParaRPr/>
          </a:p>
          <a:p>
            <a:pPr marL="0" marR="0" lvl="0" indent="0" algn="l" rtl="0">
              <a:lnSpc>
                <a:spcPct val="107000"/>
              </a:lnSpc>
              <a:spcBef>
                <a:spcPts val="800"/>
              </a:spcBef>
              <a:spcAft>
                <a:spcPts val="0"/>
              </a:spcAft>
              <a:buNone/>
            </a:pPr>
            <a:endParaRPr sz="1800">
              <a:latin typeface="Calibri"/>
              <a:ea typeface="Calibri"/>
              <a:cs typeface="Calibri"/>
              <a:sym typeface="Calibri"/>
            </a:endParaRPr>
          </a:p>
          <a:p>
            <a:pPr marL="0" lvl="0" indent="0" algn="l" rtl="0">
              <a:lnSpc>
                <a:spcPct val="107000"/>
              </a:lnSpc>
              <a:spcBef>
                <a:spcPts val="800"/>
              </a:spcBef>
              <a:spcAft>
                <a:spcPts val="0"/>
              </a:spcAft>
              <a:buNone/>
            </a:pPr>
            <a:r>
              <a:rPr lang="en-US" sz="1800">
                <a:latin typeface="Calibri"/>
                <a:ea typeface="Calibri"/>
                <a:cs typeface="Calibri"/>
                <a:sym typeface="Calibri"/>
              </a:rPr>
              <a:t>L'élévation du niveau de la mer peut avoir des répercussions majeures sur l'utilisation des sols, car les régions côtières sont inondées ou doivent être protégées. Cela s'étendra aux infrastructures d'énergie et d'eau. Les ressources en eau peuvent également être affectées, car l'eau de mer est poussée vers le haut des rivières, apportant de l'eau salée dans les rivières et les lacs actuellement utilisés comme ressources en eau. Cela pourrait également entraîner une intrusion saline dans les aquifères. </a:t>
            </a:r>
            <a:endParaRPr sz="1800">
              <a:latin typeface="Calibri"/>
              <a:ea typeface="Calibri"/>
              <a:cs typeface="Calibri"/>
              <a:sym typeface="Calibri"/>
            </a:endParaRPr>
          </a:p>
          <a:p>
            <a:pPr marL="0" lvl="0" indent="0" algn="l" rtl="0">
              <a:spcBef>
                <a:spcPts val="800"/>
              </a:spcBef>
              <a:spcAft>
                <a:spcPts val="0"/>
              </a:spcAft>
              <a:buNone/>
            </a:pPr>
            <a:endParaRPr/>
          </a:p>
        </p:txBody>
      </p:sp>
      <p:sp>
        <p:nvSpPr>
          <p:cNvPr id="122" name="Google Shape;12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US" sz="1800">
                <a:latin typeface="Calibri"/>
                <a:ea typeface="Calibri"/>
                <a:cs typeface="Calibri"/>
                <a:sym typeface="Calibri"/>
              </a:rPr>
              <a:t>Les politiques relatives au changement climatique se divisent généralement en deux catégories : l'atténuation et l'adaptation. </a:t>
            </a:r>
            <a:endParaRPr sz="1800">
              <a:latin typeface="Calibri"/>
              <a:ea typeface="Calibri"/>
              <a:cs typeface="Calibri"/>
              <a:sym typeface="Calibri"/>
            </a:endParaRPr>
          </a:p>
          <a:p>
            <a:pPr marL="0" marR="0" lvl="0" indent="0" algn="l" rtl="0">
              <a:lnSpc>
                <a:spcPct val="107000"/>
              </a:lnSpc>
              <a:spcBef>
                <a:spcPts val="800"/>
              </a:spcBef>
              <a:spcAft>
                <a:spcPts val="0"/>
              </a:spcAft>
              <a:buNone/>
            </a:pPr>
            <a:endParaRPr sz="1800">
              <a:latin typeface="Calibri"/>
              <a:ea typeface="Calibri"/>
              <a:cs typeface="Calibri"/>
              <a:sym typeface="Calibri"/>
            </a:endParaRPr>
          </a:p>
          <a:p>
            <a:pPr marL="0" lvl="0" indent="0" algn="l" rtl="0">
              <a:lnSpc>
                <a:spcPct val="107000"/>
              </a:lnSpc>
              <a:spcBef>
                <a:spcPts val="800"/>
              </a:spcBef>
              <a:spcAft>
                <a:spcPts val="0"/>
              </a:spcAft>
              <a:buNone/>
            </a:pPr>
            <a:r>
              <a:rPr lang="en-US" sz="1800">
                <a:latin typeface="Calibri"/>
                <a:ea typeface="Calibri"/>
                <a:cs typeface="Calibri"/>
                <a:sym typeface="Calibri"/>
              </a:rPr>
              <a:t>L'atténuation vise à éviter ou à limiter les changements climatiques en réduisant les émissions. La principale stratégie consiste à réduire la combustion de combustibles fossiles en adoptant des solutions de remplacement à faible teneur en carbone ou sans carbone pour la production d'électricité, les transports, l'industrie, l'agriculture et les bâtiments. Une meilleure gestion des sols et des pratiques agricoles durables, la limitation de la destruction des puits de carbone naturels, tels que les forêts et les zones humides, et l'adoption d'un régime alimentaire plus végétal sont également des stratégies qui peuvent contribuer à réduire les émissions. La séquestration - l'élimination du carbone de l'atmosphère par la reforestation et la promotion d'autres puits naturels ou de moyens artificiels </a:t>
            </a:r>
            <a:r>
              <a:rPr lang="en-US"/>
              <a:t>- </a:t>
            </a:r>
            <a:r>
              <a:rPr lang="en-US" sz="1800">
                <a:latin typeface="Calibri"/>
                <a:ea typeface="Calibri"/>
                <a:cs typeface="Calibri"/>
                <a:sym typeface="Calibri"/>
              </a:rPr>
              <a:t>est une autre stratégie viable d'atténuation du climat. </a:t>
            </a:r>
            <a:endParaRPr sz="1800">
              <a:latin typeface="Calibri"/>
              <a:ea typeface="Calibri"/>
              <a:cs typeface="Calibri"/>
              <a:sym typeface="Calibri"/>
            </a:endParaRPr>
          </a:p>
          <a:p>
            <a:pPr marL="0" marR="0" lvl="0" indent="0" algn="l" rtl="0">
              <a:lnSpc>
                <a:spcPct val="107000"/>
              </a:lnSpc>
              <a:spcBef>
                <a:spcPts val="800"/>
              </a:spcBef>
              <a:spcAft>
                <a:spcPts val="0"/>
              </a:spcAft>
              <a:buNone/>
            </a:pPr>
            <a:endParaRPr sz="1800">
              <a:latin typeface="Calibri"/>
              <a:ea typeface="Calibri"/>
              <a:cs typeface="Calibri"/>
              <a:sym typeface="Calibri"/>
            </a:endParaRPr>
          </a:p>
          <a:p>
            <a:pPr marL="0" lvl="0" indent="0" algn="l" rtl="0">
              <a:lnSpc>
                <a:spcPct val="107000"/>
              </a:lnSpc>
              <a:spcBef>
                <a:spcPts val="800"/>
              </a:spcBef>
              <a:spcAft>
                <a:spcPts val="0"/>
              </a:spcAft>
              <a:buNone/>
            </a:pPr>
            <a:r>
              <a:rPr lang="en-US" sz="1800">
                <a:latin typeface="Calibri"/>
                <a:ea typeface="Calibri"/>
                <a:cs typeface="Calibri"/>
                <a:sym typeface="Calibri"/>
              </a:rPr>
              <a:t>L'adaptation au climat désigne les stratégies et les actions visant à se préparer et à s'adapter au changement climatique. Il peut s'agir de renforcer les infrastructures et les habitations pour faire face aux phénomènes météorologiques extrêmes, d'investir dans la préparation aux catastrophes naturelles, de développer des variantes de cultures et des pratiques agricoles mieux adaptées pour faire face à des températures plus élevées et à des précipitations plus irrégulières, ainsi que d'une multitude d'autres mesures. L'objectif est de rendre nos économies et nos sociétés plus résilientes et plus robustes face aux changements climatiques. </a:t>
            </a:r>
            <a:endParaRPr sz="1800">
              <a:latin typeface="Calibri"/>
              <a:ea typeface="Calibri"/>
              <a:cs typeface="Calibri"/>
              <a:sym typeface="Calibri"/>
            </a:endParaRPr>
          </a:p>
          <a:p>
            <a:pPr marL="0" lvl="0" indent="0" algn="l" rtl="0">
              <a:spcBef>
                <a:spcPts val="800"/>
              </a:spcBef>
              <a:spcAft>
                <a:spcPts val="0"/>
              </a:spcAft>
              <a:buNone/>
            </a:pPr>
            <a:endParaRPr/>
          </a:p>
        </p:txBody>
      </p:sp>
      <p:sp>
        <p:nvSpPr>
          <p:cNvPr id="131" name="Google Shape;13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US" sz="1800">
                <a:latin typeface="Calibri"/>
                <a:ea typeface="Calibri"/>
                <a:cs typeface="Calibri"/>
                <a:sym typeface="Calibri"/>
              </a:rPr>
              <a:t>L'eau est nécessaire à la conversion de l'énergie. L'exemple le plus clair est l'utilisation de l'énergie hydroélectrique pour la production d'électricité. Les centrales hydroélectriques produisent environ 16 % de l'électricité dans le monde, mais la dépendance varie considérablement d'un pays à l'autre et d'une région à l'autre, car le potentiel dépend fortement de la disponibilité de l'eau et de la topographie. Lorsque le potentiel hydroélectrique existe, il s'agit souvent d'une source d'électricité privilégiée. Dans 51 pays, l'hydroélectricité contribue à plus de 50 % de l'approvisionnement en électricité, et dans 23 pays, à plus de 75 %. Dans 5 pays, elle est pratiquement la seule source d'électricité.  </a:t>
            </a:r>
            <a:endParaRPr sz="1800">
              <a:latin typeface="Calibri"/>
              <a:ea typeface="Calibri"/>
              <a:cs typeface="Calibri"/>
              <a:sym typeface="Calibri"/>
            </a:endParaRPr>
          </a:p>
          <a:p>
            <a:pPr marL="0" marR="0" lvl="0" indent="0" algn="l" rtl="0">
              <a:lnSpc>
                <a:spcPct val="107000"/>
              </a:lnSpc>
              <a:spcBef>
                <a:spcPts val="800"/>
              </a:spcBef>
              <a:spcAft>
                <a:spcPts val="0"/>
              </a:spcAft>
              <a:buNone/>
            </a:pPr>
            <a:endParaRPr sz="1800">
              <a:latin typeface="Calibri"/>
              <a:ea typeface="Calibri"/>
              <a:cs typeface="Calibri"/>
              <a:sym typeface="Calibri"/>
            </a:endParaRPr>
          </a:p>
          <a:p>
            <a:pPr marL="0" lvl="0" indent="0" algn="l" rtl="0">
              <a:lnSpc>
                <a:spcPct val="107000"/>
              </a:lnSpc>
              <a:spcBef>
                <a:spcPts val="800"/>
              </a:spcBef>
              <a:spcAft>
                <a:spcPts val="0"/>
              </a:spcAft>
              <a:buNone/>
            </a:pPr>
            <a:r>
              <a:rPr lang="en-US" sz="1800">
                <a:latin typeface="Calibri"/>
                <a:ea typeface="Calibri"/>
                <a:cs typeface="Calibri"/>
                <a:sym typeface="Calibri"/>
              </a:rPr>
              <a:t>Cependant, l'eau est également nécessaire pour d'autres types de production d'électricité. Les centrales thermiques à cycle de vapeur, telles que les centrales au charbon, au gaz naturel, solaires thermiques, géothermiques ou nucléaires, ont besoin de grandes quantités d'eau pour le refroidissement. La quantité d'eau nécessaire varie selon la technologie. Une centrale moderne à cycle combiné, par exemple, peut n'utiliser qu'un tiers de l'eau d'une centrale à charbon sous-critique par unité d'électricité produite. Il existe donc un lien évident entre le choix de la technologie dans le secteur de l'électricité et l'empreinte hydrique de la production d'électricité. </a:t>
            </a:r>
            <a:endParaRPr sz="1800">
              <a:latin typeface="Calibri"/>
              <a:ea typeface="Calibri"/>
              <a:cs typeface="Calibri"/>
              <a:sym typeface="Calibri"/>
            </a:endParaRPr>
          </a:p>
          <a:p>
            <a:pPr marL="0" lvl="0" indent="0" algn="l" rtl="0">
              <a:spcBef>
                <a:spcPts val="800"/>
              </a:spcBef>
              <a:spcAft>
                <a:spcPts val="0"/>
              </a:spcAft>
              <a:buNone/>
            </a:pPr>
            <a:endParaRPr/>
          </a:p>
        </p:txBody>
      </p:sp>
      <p:sp>
        <p:nvSpPr>
          <p:cNvPr id="146" name="Google Shape;14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4"/>
        <p:cNvGrpSpPr/>
        <p:nvPr/>
      </p:nvGrpSpPr>
      <p:grpSpPr>
        <a:xfrm>
          <a:off x="0" y="0"/>
          <a:ext cx="0" cy="0"/>
          <a:chOff x="0" y="0"/>
          <a:chExt cx="0" cy="0"/>
        </a:xfrm>
      </p:grpSpPr>
      <p:pic>
        <p:nvPicPr>
          <p:cNvPr id="15" name="Google Shape;15;p29" descr="A picture containing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6" name="Google Shape;16;p29"/>
          <p:cNvSpPr txBox="1">
            <a:spLocks noGrp="1"/>
          </p:cNvSpPr>
          <p:nvPr>
            <p:ph type="ctrTitle"/>
          </p:nvPr>
        </p:nvSpPr>
        <p:spPr>
          <a:xfrm>
            <a:off x="651352" y="4301318"/>
            <a:ext cx="6663847" cy="194875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Open Sans ExtraBold"/>
              <a:buNone/>
              <a:defRPr sz="4000" b="1" i="0">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688931" y="3374796"/>
            <a:ext cx="2846121" cy="95480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1000"/>
              </a:spcBef>
              <a:spcAft>
                <a:spcPts val="0"/>
              </a:spcAft>
              <a:buClr>
                <a:schemeClr val="dk1"/>
              </a:buClr>
              <a:buSzPts val="1800"/>
              <a:buNone/>
              <a:defRPr sz="1800" b="1" i="0">
                <a:solidFill>
                  <a:schemeClr val="dk1"/>
                </a:solidFill>
                <a:latin typeface="Open Sans ExtraBold"/>
                <a:ea typeface="Open Sans ExtraBold"/>
                <a:cs typeface="Open Sans ExtraBold"/>
                <a:sym typeface="Open Sans ExtraBold"/>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9"/>
          <p:cNvSpPr txBox="1"/>
          <p:nvPr/>
        </p:nvSpPr>
        <p:spPr>
          <a:xfrm>
            <a:off x="8455068" y="6112701"/>
            <a:ext cx="3736932"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a:solidFill>
                  <a:schemeClr val="lt1"/>
                </a:solidFill>
                <a:latin typeface="Open Sans"/>
                <a:ea typeface="Open Sans"/>
                <a:cs typeface="Open Sans"/>
                <a:sym typeface="Open Sans"/>
              </a:rPr>
              <a:t>Version 1.0</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65"/>
        <p:cNvGrpSpPr/>
        <p:nvPr/>
      </p:nvGrpSpPr>
      <p:grpSpPr>
        <a:xfrm>
          <a:off x="0" y="0"/>
          <a:ext cx="0" cy="0"/>
          <a:chOff x="0" y="0"/>
          <a:chExt cx="0" cy="0"/>
        </a:xfrm>
      </p:grpSpPr>
      <p:pic>
        <p:nvPicPr>
          <p:cNvPr id="66" name="Google Shape;66;p38"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7" name="Google Shape;67;p38"/>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grpSp>
        <p:nvGrpSpPr>
          <p:cNvPr id="68" name="Google Shape;68;p38"/>
          <p:cNvGrpSpPr/>
          <p:nvPr/>
        </p:nvGrpSpPr>
        <p:grpSpPr>
          <a:xfrm>
            <a:off x="10464504" y="866053"/>
            <a:ext cx="955530" cy="955530"/>
            <a:chOff x="9022202" y="727174"/>
            <a:chExt cx="955530" cy="955530"/>
          </a:xfrm>
        </p:grpSpPr>
        <p:sp>
          <p:nvSpPr>
            <p:cNvPr id="69" name="Google Shape;69;p38"/>
            <p:cNvSpPr/>
            <p:nvPr/>
          </p:nvSpPr>
          <p:spPr>
            <a:xfrm>
              <a:off x="9022202" y="727174"/>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70" name="Google Shape;70;p38" descr="Track5_Lecture1_Slide25.mp3"/>
            <p:cNvPicPr preferRelativeResize="0"/>
            <p:nvPr/>
          </p:nvPicPr>
          <p:blipFill rotWithShape="1">
            <a:blip r:embed="rId3">
              <a:alphaModFix/>
            </a:blip>
            <a:srcRect/>
            <a:stretch/>
          </p:blipFill>
          <p:spPr>
            <a:xfrm>
              <a:off x="9093567" y="798539"/>
              <a:ext cx="812800" cy="812800"/>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71"/>
        <p:cNvGrpSpPr/>
        <p:nvPr/>
      </p:nvGrpSpPr>
      <p:grpSpPr>
        <a:xfrm>
          <a:off x="0" y="0"/>
          <a:ext cx="0" cy="0"/>
          <a:chOff x="0" y="0"/>
          <a:chExt cx="0" cy="0"/>
        </a:xfrm>
      </p:grpSpPr>
      <p:sp>
        <p:nvSpPr>
          <p:cNvPr id="72" name="Google Shape;72;p39"/>
          <p:cNvSpPr txBox="1"/>
          <p:nvPr/>
        </p:nvSpPr>
        <p:spPr>
          <a:xfrm>
            <a:off x="9836954" y="5970068"/>
            <a:ext cx="2071027" cy="584775"/>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800" b="0" i="0" u="none" strike="noStrike" cap="none">
                <a:solidFill>
                  <a:schemeClr val="lt1"/>
                </a:solidFill>
                <a:latin typeface="Open Sans"/>
                <a:ea typeface="Open Sans"/>
                <a:cs typeface="Open Sans"/>
                <a:sym typeface="Open Sans"/>
              </a:rPr>
              <a:t>CCG courses (this will take </a:t>
            </a:r>
            <a:br>
              <a:rPr lang="en-US" sz="800" b="0" i="0" u="none" strike="noStrike" cap="none">
                <a:solidFill>
                  <a:schemeClr val="lt1"/>
                </a:solidFill>
                <a:latin typeface="Open Sans"/>
                <a:ea typeface="Open Sans"/>
                <a:cs typeface="Open Sans"/>
                <a:sym typeface="Open Sans"/>
              </a:rPr>
            </a:br>
            <a:r>
              <a:rPr lang="en-US" sz="800" b="0" i="0" u="none" strike="noStrike" cap="none">
                <a:solidFill>
                  <a:schemeClr val="lt1"/>
                </a:solidFill>
                <a:latin typeface="Open Sans"/>
                <a:ea typeface="Open Sans"/>
                <a:cs typeface="Open Sans"/>
                <a:sym typeface="Open Sans"/>
              </a:rPr>
              <a:t>you to the website link http://www.ClimateCompatibleGrowth.com/teachingmaterials)</a:t>
            </a:r>
            <a:endParaRPr/>
          </a:p>
        </p:txBody>
      </p:sp>
      <p:sp>
        <p:nvSpPr>
          <p:cNvPr id="73" name="Google Shape;73;p39"/>
          <p:cNvSpPr txBox="1">
            <a:spLocks noGrp="1"/>
          </p:cNvSpPr>
          <p:nvPr>
            <p:ph type="body" idx="1"/>
          </p:nvPr>
        </p:nvSpPr>
        <p:spPr>
          <a:xfrm>
            <a:off x="9069867" y="4619674"/>
            <a:ext cx="2441575" cy="1130300"/>
          </a:xfrm>
          <a:prstGeom prst="rect">
            <a:avLst/>
          </a:prstGeom>
          <a:noFill/>
          <a:ln>
            <a:noFill/>
          </a:ln>
        </p:spPr>
        <p:txBody>
          <a:bodyPr spcFirstLastPara="1" wrap="square" lIns="91425" tIns="45700" rIns="91425" bIns="45700" anchor="t" anchorCtr="0">
            <a:normAutofit/>
          </a:bodyPr>
          <a:lstStyle>
            <a:lvl1pPr marL="457200" marR="0" lvl="0" indent="-228600" algn="ctr">
              <a:lnSpc>
                <a:spcPct val="100000"/>
              </a:lnSpc>
              <a:spcBef>
                <a:spcPts val="1000"/>
              </a:spcBef>
              <a:spcAft>
                <a:spcPts val="0"/>
              </a:spcAft>
              <a:buClr>
                <a:schemeClr val="lt1"/>
              </a:buClr>
              <a:buSzPts val="800"/>
              <a:buFont typeface="Arial"/>
              <a:buNone/>
              <a:defRPr sz="800" b="0" i="0">
                <a:solidFill>
                  <a:schemeClr val="lt1"/>
                </a:solidFill>
                <a:latin typeface="Open Sans"/>
                <a:ea typeface="Open Sans"/>
                <a:cs typeface="Open Sans"/>
                <a:sym typeface="Open Sans"/>
              </a:defRPr>
            </a:lvl1pPr>
            <a:lvl2pPr marL="914400" lvl="1" indent="-228600" algn="ctr">
              <a:lnSpc>
                <a:spcPct val="10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2pPr>
            <a:lvl3pPr marL="1371600" lvl="2" indent="-228600" algn="ctr">
              <a:lnSpc>
                <a:spcPct val="10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3pPr>
            <a:lvl4pPr marL="1828800" lvl="3" indent="-228600" algn="ctr">
              <a:lnSpc>
                <a:spcPct val="10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4pPr>
            <a:lvl5pPr marL="2286000" lvl="4" indent="-228600" algn="ctr">
              <a:lnSpc>
                <a:spcPct val="10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39"/>
          <p:cNvSpPr>
            <a:spLocks noGrp="1"/>
          </p:cNvSpPr>
          <p:nvPr>
            <p:ph type="pic" idx="2"/>
          </p:nvPr>
        </p:nvSpPr>
        <p:spPr>
          <a:xfrm>
            <a:off x="9069866" y="5674936"/>
            <a:ext cx="753583" cy="797302"/>
          </a:xfrm>
          <a:prstGeom prst="rect">
            <a:avLst/>
          </a:prstGeom>
          <a:noFill/>
          <a:ln w="9525" cap="flat" cmpd="sng">
            <a:solidFill>
              <a:schemeClr val="lt1"/>
            </a:solidFill>
            <a:prstDash val="solid"/>
            <a:round/>
            <a:headEnd type="none" w="sm" len="sm"/>
            <a:tailEnd type="none" w="sm" len="sm"/>
          </a:ln>
        </p:spPr>
      </p:sp>
      <p:sp>
        <p:nvSpPr>
          <p:cNvPr id="75" name="Google Shape;75;p39"/>
          <p:cNvSpPr>
            <a:spLocks noGrp="1"/>
          </p:cNvSpPr>
          <p:nvPr>
            <p:ph type="pic" idx="3"/>
          </p:nvPr>
        </p:nvSpPr>
        <p:spPr>
          <a:xfrm>
            <a:off x="9899650" y="2865438"/>
            <a:ext cx="931863" cy="820737"/>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30"/>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0"/>
          <p:cNvSpPr txBox="1">
            <a:spLocks noGrp="1"/>
          </p:cNvSpPr>
          <p:nvPr>
            <p:ph type="body" idx="1"/>
          </p:nvPr>
        </p:nvSpPr>
        <p:spPr>
          <a:xfrm>
            <a:off x="663880" y="2582945"/>
            <a:ext cx="10514556" cy="342193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200"/>
              </a:spcBef>
              <a:spcAft>
                <a:spcPts val="0"/>
              </a:spcAft>
              <a:buClr>
                <a:schemeClr val="dk1"/>
              </a:buClr>
              <a:buSzPts val="2000"/>
              <a:buChar char="•"/>
              <a:defRPr sz="2000" b="1"/>
            </a:lvl1pPr>
            <a:lvl2pPr marL="914400" lvl="1" indent="-330200" algn="l">
              <a:lnSpc>
                <a:spcPct val="100000"/>
              </a:lnSpc>
              <a:spcBef>
                <a:spcPts val="500"/>
              </a:spcBef>
              <a:spcAft>
                <a:spcPts val="0"/>
              </a:spcAft>
              <a:buClr>
                <a:schemeClr val="dk1"/>
              </a:buClr>
              <a:buSzPts val="1600"/>
              <a:buChar char="•"/>
              <a:defRPr sz="1600"/>
            </a:lvl2pPr>
            <a:lvl3pPr marL="1371600" lvl="2" indent="-330200" algn="l">
              <a:lnSpc>
                <a:spcPct val="100000"/>
              </a:lnSpc>
              <a:spcBef>
                <a:spcPts val="500"/>
              </a:spcBef>
              <a:spcAft>
                <a:spcPts val="0"/>
              </a:spcAft>
              <a:buClr>
                <a:schemeClr val="dk1"/>
              </a:buClr>
              <a:buSzPts val="1600"/>
              <a:buChar char="•"/>
              <a:defRPr sz="1600"/>
            </a:lvl3pPr>
            <a:lvl4pPr marL="1828800" lvl="3" indent="-330200" algn="l">
              <a:lnSpc>
                <a:spcPct val="100000"/>
              </a:lnSpc>
              <a:spcBef>
                <a:spcPts val="500"/>
              </a:spcBef>
              <a:spcAft>
                <a:spcPts val="0"/>
              </a:spcAft>
              <a:buClr>
                <a:schemeClr val="dk1"/>
              </a:buClr>
              <a:buSzPts val="1600"/>
              <a:buChar char="•"/>
              <a:defRPr sz="1600"/>
            </a:lvl4pPr>
            <a:lvl5pPr marL="2286000" lvl="4" indent="-330200" algn="l">
              <a:lnSpc>
                <a:spcPct val="10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0"/>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1pPr>
            <a:lvl2pPr marL="0" lvl="1"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2pPr>
            <a:lvl3pPr marL="0" lvl="2"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3pPr>
            <a:lvl4pPr marL="0" lvl="3"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4pPr>
            <a:lvl5pPr marL="0" lvl="4"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5pPr>
            <a:lvl6pPr marL="0" lvl="5"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6pPr>
            <a:lvl7pPr marL="0" lvl="6"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7pPr>
            <a:lvl8pPr marL="0" lvl="7"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8pPr>
            <a:lvl9pPr marL="0" lvl="8"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9pPr>
          </a:lstStyle>
          <a:p>
            <a:pPr marL="0" lvl="0" indent="0" algn="ctr" rtl="0">
              <a:spcBef>
                <a:spcPts val="0"/>
              </a:spcBef>
              <a:spcAft>
                <a:spcPts val="0"/>
              </a:spcAft>
              <a:buNone/>
            </a:pPr>
            <a:fld id="{00000000-1234-1234-1234-123412341234}" type="slidenum">
              <a:rPr lang="en-US"/>
              <a:t>‹#›</a:t>
            </a:fld>
            <a:endParaRPr/>
          </a:p>
        </p:txBody>
      </p:sp>
      <p:sp>
        <p:nvSpPr>
          <p:cNvPr id="23" name="Google Shape;23;p30"/>
          <p:cNvSpPr txBox="1">
            <a:spLocks noGrp="1"/>
          </p:cNvSpPr>
          <p:nvPr>
            <p:ph type="body" idx="2"/>
          </p:nvPr>
        </p:nvSpPr>
        <p:spPr>
          <a:xfrm>
            <a:off x="663575" y="2016027"/>
            <a:ext cx="4389438" cy="439247"/>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Clr>
                <a:srgbClr val="9CC2E5"/>
              </a:buClr>
              <a:buSzPts val="2000"/>
              <a:buNone/>
              <a:defRPr b="1" i="0">
                <a:solidFill>
                  <a:srgbClr val="9CC2E5"/>
                </a:solidFill>
                <a:latin typeface="Open Sans SemiBold"/>
                <a:ea typeface="Open Sans SemiBold"/>
                <a:cs typeface="Open Sans SemiBold"/>
                <a:sym typeface="Open Sans SemiBold"/>
              </a:defRPr>
            </a:lvl1pPr>
            <a:lvl2pPr marL="914400" lvl="1" indent="-228600" algn="l">
              <a:lnSpc>
                <a:spcPct val="100000"/>
              </a:lnSpc>
              <a:spcBef>
                <a:spcPts val="500"/>
              </a:spcBef>
              <a:spcAft>
                <a:spcPts val="0"/>
              </a:spcAft>
              <a:buClr>
                <a:schemeClr val="dk1"/>
              </a:buClr>
              <a:buSzPts val="1600"/>
              <a:buNone/>
              <a:defRPr b="1" i="0">
                <a:latin typeface="Quattrocento Sans"/>
                <a:ea typeface="Quattrocento Sans"/>
                <a:cs typeface="Quattrocento Sans"/>
                <a:sym typeface="Quattrocento Sans"/>
              </a:defRPr>
            </a:lvl2pPr>
            <a:lvl3pPr marL="1371600" lvl="2" indent="-228600" algn="l">
              <a:lnSpc>
                <a:spcPct val="100000"/>
              </a:lnSpc>
              <a:spcBef>
                <a:spcPts val="500"/>
              </a:spcBef>
              <a:spcAft>
                <a:spcPts val="0"/>
              </a:spcAft>
              <a:buClr>
                <a:schemeClr val="dk1"/>
              </a:buClr>
              <a:buSzPts val="1600"/>
              <a:buNone/>
              <a:defRPr b="1" i="0">
                <a:latin typeface="Quattrocento Sans"/>
                <a:ea typeface="Quattrocento Sans"/>
                <a:cs typeface="Quattrocento Sans"/>
                <a:sym typeface="Quattrocento Sans"/>
              </a:defRPr>
            </a:lvl3pPr>
            <a:lvl4pPr marL="1828800" lvl="3" indent="-228600" algn="l">
              <a:lnSpc>
                <a:spcPct val="100000"/>
              </a:lnSpc>
              <a:spcBef>
                <a:spcPts val="500"/>
              </a:spcBef>
              <a:spcAft>
                <a:spcPts val="0"/>
              </a:spcAft>
              <a:buClr>
                <a:schemeClr val="dk1"/>
              </a:buClr>
              <a:buSzPts val="1600"/>
              <a:buNone/>
              <a:defRPr b="1" i="0">
                <a:latin typeface="Quattrocento Sans"/>
                <a:ea typeface="Quattrocento Sans"/>
                <a:cs typeface="Quattrocento Sans"/>
                <a:sym typeface="Quattrocento Sans"/>
              </a:defRPr>
            </a:lvl4pPr>
            <a:lvl5pPr marL="2286000" lvl="4" indent="-228600" algn="l">
              <a:lnSpc>
                <a:spcPct val="100000"/>
              </a:lnSpc>
              <a:spcBef>
                <a:spcPts val="500"/>
              </a:spcBef>
              <a:spcAft>
                <a:spcPts val="0"/>
              </a:spcAft>
              <a:buClr>
                <a:schemeClr val="dk1"/>
              </a:buClr>
              <a:buSzPts val="1600"/>
              <a:buNone/>
              <a:defRPr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0"/>
          <p:cNvSpPr txBox="1">
            <a:spLocks noGrp="1"/>
          </p:cNvSpPr>
          <p:nvPr>
            <p:ph type="body" idx="3"/>
          </p:nvPr>
        </p:nvSpPr>
        <p:spPr>
          <a:xfrm>
            <a:off x="8455844" y="5788058"/>
            <a:ext cx="3262886" cy="603315"/>
          </a:xfrm>
          <a:prstGeom prst="rect">
            <a:avLst/>
          </a:prstGeom>
          <a:noFill/>
          <a:ln>
            <a:noFill/>
          </a:ln>
        </p:spPr>
        <p:txBody>
          <a:bodyPr spcFirstLastPara="1" wrap="square" lIns="91425" tIns="45700" rIns="91425" bIns="45700" anchor="b" anchorCtr="0">
            <a:normAutofit/>
          </a:bodyPr>
          <a:lstStyle>
            <a:lvl1pPr marL="457200" lvl="0" indent="-228600" algn="r">
              <a:lnSpc>
                <a:spcPct val="100000"/>
              </a:lnSpc>
              <a:spcBef>
                <a:spcPts val="1000"/>
              </a:spcBef>
              <a:spcAft>
                <a:spcPts val="0"/>
              </a:spcAft>
              <a:buClr>
                <a:schemeClr val="dk1"/>
              </a:buClr>
              <a:buSzPts val="1400"/>
              <a:buNone/>
              <a:defRPr sz="1400" b="0" i="1">
                <a:latin typeface="Open Sans"/>
                <a:ea typeface="Open Sans"/>
                <a:cs typeface="Open Sans"/>
                <a:sym typeface="Open Sans"/>
              </a:defRPr>
            </a:lvl1pPr>
            <a:lvl2pPr marL="914400" lvl="1" indent="-228600" algn="l">
              <a:lnSpc>
                <a:spcPct val="100000"/>
              </a:lnSpc>
              <a:spcBef>
                <a:spcPts val="500"/>
              </a:spcBef>
              <a:spcAft>
                <a:spcPts val="0"/>
              </a:spcAft>
              <a:buClr>
                <a:schemeClr val="dk1"/>
              </a:buClr>
              <a:buSzPts val="1600"/>
              <a:buNone/>
              <a:defRPr/>
            </a:lvl2pPr>
            <a:lvl3pPr marL="1371600" lvl="2" indent="-228600" algn="l">
              <a:lnSpc>
                <a:spcPct val="100000"/>
              </a:lnSpc>
              <a:spcBef>
                <a:spcPts val="500"/>
              </a:spcBef>
              <a:spcAft>
                <a:spcPts val="0"/>
              </a:spcAft>
              <a:buClr>
                <a:schemeClr val="dk1"/>
              </a:buClr>
              <a:buSzPts val="1600"/>
              <a:buNone/>
              <a:defRPr/>
            </a:lvl3pPr>
            <a:lvl4pPr marL="1828800" lvl="3" indent="-228600" algn="l">
              <a:lnSpc>
                <a:spcPct val="100000"/>
              </a:lnSpc>
              <a:spcBef>
                <a:spcPts val="500"/>
              </a:spcBef>
              <a:spcAft>
                <a:spcPts val="0"/>
              </a:spcAft>
              <a:buClr>
                <a:schemeClr val="dk1"/>
              </a:buClr>
              <a:buSzPts val="1600"/>
              <a:buNone/>
              <a:defRPr/>
            </a:lvl4pPr>
            <a:lvl5pPr marL="2286000" lvl="4" indent="-228600" algn="l">
              <a:lnSpc>
                <a:spcPct val="10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25"/>
        <p:cNvGrpSpPr/>
        <p:nvPr/>
      </p:nvGrpSpPr>
      <p:grpSpPr>
        <a:xfrm>
          <a:off x="0" y="0"/>
          <a:ext cx="0" cy="0"/>
          <a:chOff x="0" y="0"/>
          <a:chExt cx="0" cy="0"/>
        </a:xfrm>
      </p:grpSpPr>
      <p:sp>
        <p:nvSpPr>
          <p:cNvPr id="26" name="Google Shape;26;p31"/>
          <p:cNvSpPr txBox="1">
            <a:spLocks noGrp="1"/>
          </p:cNvSpPr>
          <p:nvPr>
            <p:ph type="title"/>
          </p:nvPr>
        </p:nvSpPr>
        <p:spPr>
          <a:xfrm>
            <a:off x="663575" y="675243"/>
            <a:ext cx="9423105"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1"/>
          <p:cNvSpPr txBox="1">
            <a:spLocks noGrp="1"/>
          </p:cNvSpPr>
          <p:nvPr>
            <p:ph type="body" idx="1"/>
          </p:nvPr>
        </p:nvSpPr>
        <p:spPr>
          <a:xfrm>
            <a:off x="663575" y="2455273"/>
            <a:ext cx="10626096" cy="45515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000"/>
              <a:buNone/>
              <a:defRPr sz="2000" b="1" i="0">
                <a:latin typeface="Open Sans SemiBold"/>
                <a:ea typeface="Open Sans SemiBold"/>
                <a:cs typeface="Open Sans SemiBold"/>
                <a:sym typeface="Open Sans SemiBold"/>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8" name="Google Shape;28;p31"/>
          <p:cNvSpPr txBox="1">
            <a:spLocks noGrp="1"/>
          </p:cNvSpPr>
          <p:nvPr>
            <p:ph type="body" idx="2"/>
          </p:nvPr>
        </p:nvSpPr>
        <p:spPr>
          <a:xfrm>
            <a:off x="663575" y="2910427"/>
            <a:ext cx="10626096" cy="3160435"/>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rgbClr val="2E75B5"/>
              </a:buClr>
              <a:buSzPts val="2000"/>
              <a:buChar char="•"/>
              <a:defRPr sz="2000" b="1" i="0">
                <a:solidFill>
                  <a:srgbClr val="2E75B5"/>
                </a:solidFill>
                <a:latin typeface="Open Sans SemiBold"/>
                <a:ea typeface="Open Sans SemiBold"/>
                <a:cs typeface="Open Sans SemiBold"/>
                <a:sym typeface="Open Sans SemiBold"/>
              </a:defRPr>
            </a:lvl1pPr>
            <a:lvl2pPr marL="914400" lvl="1" indent="-330200" algn="l">
              <a:lnSpc>
                <a:spcPct val="100000"/>
              </a:lnSpc>
              <a:spcBef>
                <a:spcPts val="500"/>
              </a:spcBef>
              <a:spcAft>
                <a:spcPts val="0"/>
              </a:spcAft>
              <a:buClr>
                <a:schemeClr val="dk1"/>
              </a:buClr>
              <a:buSzPts val="1600"/>
              <a:buChar char="•"/>
              <a:defRPr sz="1600" b="0" i="0">
                <a:latin typeface="Open Sans"/>
                <a:ea typeface="Open Sans"/>
                <a:cs typeface="Open Sans"/>
                <a:sym typeface="Open Sans"/>
              </a:defRPr>
            </a:lvl2pPr>
            <a:lvl3pPr marL="1371600" lvl="2" indent="-330200" algn="l">
              <a:lnSpc>
                <a:spcPct val="100000"/>
              </a:lnSpc>
              <a:spcBef>
                <a:spcPts val="500"/>
              </a:spcBef>
              <a:spcAft>
                <a:spcPts val="0"/>
              </a:spcAft>
              <a:buClr>
                <a:schemeClr val="dk1"/>
              </a:buClr>
              <a:buSzPts val="1600"/>
              <a:buChar char="•"/>
              <a:defRPr>
                <a:latin typeface="Open Sans"/>
                <a:ea typeface="Open Sans"/>
                <a:cs typeface="Open Sans"/>
                <a:sym typeface="Open Sans"/>
              </a:defRPr>
            </a:lvl3pPr>
            <a:lvl4pPr marL="1828800" lvl="3" indent="-330200" algn="l">
              <a:lnSpc>
                <a:spcPct val="100000"/>
              </a:lnSpc>
              <a:spcBef>
                <a:spcPts val="500"/>
              </a:spcBef>
              <a:spcAft>
                <a:spcPts val="0"/>
              </a:spcAft>
              <a:buClr>
                <a:schemeClr val="dk1"/>
              </a:buClr>
              <a:buSzPts val="1600"/>
              <a:buChar char="•"/>
              <a:defRPr>
                <a:latin typeface="Open Sans"/>
                <a:ea typeface="Open Sans"/>
                <a:cs typeface="Open Sans"/>
                <a:sym typeface="Open Sans"/>
              </a:defRPr>
            </a:lvl4pPr>
            <a:lvl5pPr marL="2286000" lvl="4" indent="-330200" algn="l">
              <a:lnSpc>
                <a:spcPct val="100000"/>
              </a:lnSpc>
              <a:spcBef>
                <a:spcPts val="500"/>
              </a:spcBef>
              <a:spcAft>
                <a:spcPts val="0"/>
              </a:spcAft>
              <a:buClr>
                <a:schemeClr val="dk1"/>
              </a:buClr>
              <a:buSzPts val="1600"/>
              <a:buChar char="•"/>
              <a:defRPr>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1"/>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30" name="Google Shape;30;p31"/>
          <p:cNvSpPr txBox="1">
            <a:spLocks noGrp="1"/>
          </p:cNvSpPr>
          <p:nvPr>
            <p:ph type="body" idx="3"/>
          </p:nvPr>
        </p:nvSpPr>
        <p:spPr>
          <a:xfrm>
            <a:off x="8465269" y="5750351"/>
            <a:ext cx="3262821" cy="641022"/>
          </a:xfrm>
          <a:prstGeom prst="rect">
            <a:avLst/>
          </a:prstGeom>
          <a:noFill/>
          <a:ln>
            <a:noFill/>
          </a:ln>
        </p:spPr>
        <p:txBody>
          <a:bodyPr spcFirstLastPara="1" wrap="square" lIns="91425" tIns="45700" rIns="91425" bIns="45700" anchor="b" anchorCtr="0">
            <a:normAutofit/>
          </a:bodyPr>
          <a:lstStyle>
            <a:lvl1pPr marL="457200" lvl="0" indent="-228600" algn="r">
              <a:lnSpc>
                <a:spcPct val="100000"/>
              </a:lnSpc>
              <a:spcBef>
                <a:spcPts val="1000"/>
              </a:spcBef>
              <a:spcAft>
                <a:spcPts val="0"/>
              </a:spcAft>
              <a:buClr>
                <a:schemeClr val="dk1"/>
              </a:buClr>
              <a:buSzPts val="1400"/>
              <a:buFont typeface="Open Sans"/>
              <a:buNone/>
              <a:defRPr sz="1400" b="0" i="1">
                <a:solidFill>
                  <a:schemeClr val="dk1"/>
                </a:solidFill>
                <a:latin typeface="Open Sans"/>
                <a:ea typeface="Open Sans"/>
                <a:cs typeface="Open Sans"/>
                <a:sym typeface="Open Sans"/>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1"/>
          <p:cNvSpPr txBox="1">
            <a:spLocks noGrp="1"/>
          </p:cNvSpPr>
          <p:nvPr>
            <p:ph type="body" idx="4"/>
          </p:nvPr>
        </p:nvSpPr>
        <p:spPr>
          <a:xfrm>
            <a:off x="663575" y="2016028"/>
            <a:ext cx="4171950" cy="439246"/>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Clr>
                <a:srgbClr val="9CC2E5"/>
              </a:buClr>
              <a:buSzPts val="2000"/>
              <a:buFont typeface="Open Sans SemiBold"/>
              <a:buNone/>
              <a:defRPr b="1" i="0">
                <a:solidFill>
                  <a:srgbClr val="9CC2E5"/>
                </a:solidFill>
                <a:latin typeface="Open Sans SemiBold"/>
                <a:ea typeface="Open Sans SemiBold"/>
                <a:cs typeface="Open Sans SemiBold"/>
                <a:sym typeface="Open Sans SemiBold"/>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31"/>
          <p:cNvSpPr txBox="1">
            <a:spLocks noGrp="1"/>
          </p:cNvSpPr>
          <p:nvPr>
            <p:ph type="body" idx="5"/>
          </p:nvPr>
        </p:nvSpPr>
        <p:spPr>
          <a:xfrm>
            <a:off x="663575" y="6127955"/>
            <a:ext cx="2500158" cy="26341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rgbClr val="1D1C1D"/>
              </a:buClr>
              <a:buSzPts val="1000"/>
              <a:buFont typeface="Open Sans"/>
              <a:buNone/>
              <a:defRPr sz="1000" b="0" i="0">
                <a:solidFill>
                  <a:srgbClr val="1D1C1D"/>
                </a:solidFill>
                <a:latin typeface="Open Sans"/>
                <a:ea typeface="Open Sans"/>
                <a:cs typeface="Open Sans"/>
                <a:sym typeface="Open Sans"/>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3"/>
        <p:cNvGrpSpPr/>
        <p:nvPr/>
      </p:nvGrpSpPr>
      <p:grpSpPr>
        <a:xfrm>
          <a:off x="0" y="0"/>
          <a:ext cx="0" cy="0"/>
          <a:chOff x="0" y="0"/>
          <a:chExt cx="0" cy="0"/>
        </a:xfrm>
      </p:grpSpPr>
      <p:sp>
        <p:nvSpPr>
          <p:cNvPr id="34" name="Google Shape;34;p32"/>
          <p:cNvSpPr>
            <a:spLocks noGrp="1"/>
          </p:cNvSpPr>
          <p:nvPr>
            <p:ph type="pic" idx="2"/>
          </p:nvPr>
        </p:nvSpPr>
        <p:spPr>
          <a:xfrm>
            <a:off x="0" y="1306513"/>
            <a:ext cx="12192000" cy="5551487"/>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5"/>
        <p:cNvGrpSpPr/>
        <p:nvPr/>
      </p:nvGrpSpPr>
      <p:grpSpPr>
        <a:xfrm>
          <a:off x="0" y="0"/>
          <a:ext cx="0" cy="0"/>
          <a:chOff x="0" y="0"/>
          <a:chExt cx="0" cy="0"/>
        </a:xfrm>
      </p:grpSpPr>
      <p:pic>
        <p:nvPicPr>
          <p:cNvPr id="36" name="Google Shape;36;p33" descr="Graphical user interface,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7" name="Google Shape;37;p33"/>
          <p:cNvSpPr txBox="1">
            <a:spLocks noGrp="1"/>
          </p:cNvSpPr>
          <p:nvPr>
            <p:ph type="title"/>
          </p:nvPr>
        </p:nvSpPr>
        <p:spPr>
          <a:xfrm>
            <a:off x="663880" y="681037"/>
            <a:ext cx="960191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3"/>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39" name="Google Shape;39;p33"/>
          <p:cNvSpPr txBox="1">
            <a:spLocks noGrp="1"/>
          </p:cNvSpPr>
          <p:nvPr>
            <p:ph type="body" idx="1"/>
          </p:nvPr>
        </p:nvSpPr>
        <p:spPr>
          <a:xfrm>
            <a:off x="663575" y="2082799"/>
            <a:ext cx="5432425" cy="4006915"/>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1000"/>
              </a:spcBef>
              <a:spcAft>
                <a:spcPts val="0"/>
              </a:spcAft>
              <a:buClr>
                <a:schemeClr val="dk1"/>
              </a:buClr>
              <a:buSzPts val="1600"/>
              <a:buFont typeface="Calibri"/>
              <a:buAutoNum type="arabicPeriod"/>
              <a:defRPr sz="1600" b="0" i="0">
                <a:latin typeface="Open Sans"/>
                <a:ea typeface="Open Sans"/>
                <a:cs typeface="Open Sans"/>
                <a:sym typeface="Open Sans"/>
              </a:defRPr>
            </a:lvl1pPr>
            <a:lvl2pPr marL="914400" lvl="1" indent="-330200" algn="l">
              <a:lnSpc>
                <a:spcPct val="100000"/>
              </a:lnSpc>
              <a:spcBef>
                <a:spcPts val="500"/>
              </a:spcBef>
              <a:spcAft>
                <a:spcPts val="0"/>
              </a:spcAft>
              <a:buClr>
                <a:schemeClr val="dk1"/>
              </a:buClr>
              <a:buSzPts val="1600"/>
              <a:buFont typeface="Calibri"/>
              <a:buAutoNum type="arabicPeriod"/>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40"/>
        <p:cNvGrpSpPr/>
        <p:nvPr/>
      </p:nvGrpSpPr>
      <p:grpSpPr>
        <a:xfrm>
          <a:off x="0" y="0"/>
          <a:ext cx="0" cy="0"/>
          <a:chOff x="0" y="0"/>
          <a:chExt cx="0" cy="0"/>
        </a:xfrm>
      </p:grpSpPr>
      <p:sp>
        <p:nvSpPr>
          <p:cNvPr id="41" name="Google Shape;41;p34"/>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pic>
        <p:nvPicPr>
          <p:cNvPr id="42" name="Google Shape;42;p34"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43" name="Google Shape;43;p34" descr="A screenshot of a computer&#10;&#10;Description automatically generated with low confidence"/>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44"/>
        <p:cNvGrpSpPr/>
        <p:nvPr/>
      </p:nvGrpSpPr>
      <p:grpSpPr>
        <a:xfrm>
          <a:off x="0" y="0"/>
          <a:ext cx="0" cy="0"/>
          <a:chOff x="0" y="0"/>
          <a:chExt cx="0" cy="0"/>
        </a:xfrm>
      </p:grpSpPr>
      <p:pic>
        <p:nvPicPr>
          <p:cNvPr id="45" name="Google Shape;45;p35"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6" name="Google Shape;46;p35"/>
          <p:cNvSpPr txBox="1">
            <a:spLocks noGrp="1"/>
          </p:cNvSpPr>
          <p:nvPr>
            <p:ph type="title"/>
          </p:nvPr>
        </p:nvSpPr>
        <p:spPr>
          <a:xfrm>
            <a:off x="641023" y="707009"/>
            <a:ext cx="10793690" cy="50904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5800"/>
              <a:buFont typeface="Open Sans"/>
              <a:buNone/>
              <a:defRPr sz="5800" b="0"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5"/>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8"/>
        <p:cNvGrpSpPr/>
        <p:nvPr/>
      </p:nvGrpSpPr>
      <p:grpSpPr>
        <a:xfrm>
          <a:off x="0" y="0"/>
          <a:ext cx="0" cy="0"/>
          <a:chOff x="0" y="0"/>
          <a:chExt cx="0" cy="0"/>
        </a:xfrm>
      </p:grpSpPr>
      <p:sp>
        <p:nvSpPr>
          <p:cNvPr id="49" name="Google Shape;49;p36"/>
          <p:cNvSpPr txBox="1">
            <a:spLocks noGrp="1"/>
          </p:cNvSpPr>
          <p:nvPr>
            <p:ph type="body" idx="1"/>
          </p:nvPr>
        </p:nvSpPr>
        <p:spPr>
          <a:xfrm>
            <a:off x="663574" y="2158738"/>
            <a:ext cx="5181600" cy="391212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30200" algn="l">
              <a:lnSpc>
                <a:spcPct val="100000"/>
              </a:lnSpc>
              <a:spcBef>
                <a:spcPts val="500"/>
              </a:spcBef>
              <a:spcAft>
                <a:spcPts val="0"/>
              </a:spcAft>
              <a:buClr>
                <a:schemeClr val="dk1"/>
              </a:buClr>
              <a:buSzPts val="1600"/>
              <a:buChar char="•"/>
              <a:defRPr sz="1600" b="0" i="0">
                <a:latin typeface="Open Sans"/>
                <a:ea typeface="Open Sans"/>
                <a:cs typeface="Open Sans"/>
                <a:sym typeface="Open Sans"/>
              </a:defRPr>
            </a:lvl2pPr>
            <a:lvl3pPr marL="1371600" lvl="2" indent="-330200" algn="l">
              <a:lnSpc>
                <a:spcPct val="100000"/>
              </a:lnSpc>
              <a:spcBef>
                <a:spcPts val="500"/>
              </a:spcBef>
              <a:spcAft>
                <a:spcPts val="0"/>
              </a:spcAft>
              <a:buClr>
                <a:schemeClr val="dk1"/>
              </a:buClr>
              <a:buSzPts val="1600"/>
              <a:buChar char="•"/>
              <a:defRPr sz="1600"/>
            </a:lvl3pPr>
            <a:lvl4pPr marL="1828800" lvl="3" indent="-330200" algn="l">
              <a:lnSpc>
                <a:spcPct val="100000"/>
              </a:lnSpc>
              <a:spcBef>
                <a:spcPts val="500"/>
              </a:spcBef>
              <a:spcAft>
                <a:spcPts val="0"/>
              </a:spcAft>
              <a:buClr>
                <a:schemeClr val="dk1"/>
              </a:buClr>
              <a:buSzPts val="1600"/>
              <a:buChar char="•"/>
              <a:defRPr sz="1600"/>
            </a:lvl4pPr>
            <a:lvl5pPr marL="2286000" lvl="4" indent="-330200" algn="l">
              <a:lnSpc>
                <a:spcPct val="10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6"/>
          <p:cNvSpPr txBox="1">
            <a:spLocks noGrp="1"/>
          </p:cNvSpPr>
          <p:nvPr>
            <p:ph type="body" idx="2"/>
          </p:nvPr>
        </p:nvSpPr>
        <p:spPr>
          <a:xfrm>
            <a:off x="5997574" y="2158738"/>
            <a:ext cx="5181600" cy="391212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30200" algn="l">
              <a:lnSpc>
                <a:spcPct val="100000"/>
              </a:lnSpc>
              <a:spcBef>
                <a:spcPts val="500"/>
              </a:spcBef>
              <a:spcAft>
                <a:spcPts val="0"/>
              </a:spcAft>
              <a:buClr>
                <a:schemeClr val="dk1"/>
              </a:buClr>
              <a:buSzPts val="1600"/>
              <a:buChar char="•"/>
              <a:defRPr sz="1600" b="0"/>
            </a:lvl2pPr>
            <a:lvl3pPr marL="1371600" lvl="2" indent="-330200" algn="l">
              <a:lnSpc>
                <a:spcPct val="100000"/>
              </a:lnSpc>
              <a:spcBef>
                <a:spcPts val="500"/>
              </a:spcBef>
              <a:spcAft>
                <a:spcPts val="0"/>
              </a:spcAft>
              <a:buClr>
                <a:schemeClr val="dk1"/>
              </a:buClr>
              <a:buSzPts val="1600"/>
              <a:buChar char="•"/>
              <a:defRPr sz="1600"/>
            </a:lvl3pPr>
            <a:lvl4pPr marL="1828800" lvl="3" indent="-330200" algn="l">
              <a:lnSpc>
                <a:spcPct val="100000"/>
              </a:lnSpc>
              <a:spcBef>
                <a:spcPts val="500"/>
              </a:spcBef>
              <a:spcAft>
                <a:spcPts val="0"/>
              </a:spcAft>
              <a:buClr>
                <a:schemeClr val="dk1"/>
              </a:buClr>
              <a:buSzPts val="1600"/>
              <a:buChar char="•"/>
              <a:defRPr sz="1600"/>
            </a:lvl4pPr>
            <a:lvl5pPr marL="2286000" lvl="4" indent="-330200" algn="l">
              <a:lnSpc>
                <a:spcPct val="10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6"/>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52" name="Google Shape;52;p36"/>
          <p:cNvSpPr txBox="1">
            <a:spLocks noGrp="1"/>
          </p:cNvSpPr>
          <p:nvPr>
            <p:ph type="title"/>
          </p:nvPr>
        </p:nvSpPr>
        <p:spPr>
          <a:xfrm>
            <a:off x="663574" y="675243"/>
            <a:ext cx="9423105"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36"/>
          <p:cNvSpPr txBox="1">
            <a:spLocks noGrp="1"/>
          </p:cNvSpPr>
          <p:nvPr>
            <p:ph type="body" idx="3"/>
          </p:nvPr>
        </p:nvSpPr>
        <p:spPr>
          <a:xfrm>
            <a:off x="8465269" y="5750351"/>
            <a:ext cx="3262821" cy="641022"/>
          </a:xfrm>
          <a:prstGeom prst="rect">
            <a:avLst/>
          </a:prstGeom>
          <a:noFill/>
          <a:ln>
            <a:noFill/>
          </a:ln>
        </p:spPr>
        <p:txBody>
          <a:bodyPr spcFirstLastPara="1" wrap="square" lIns="91425" tIns="45700" rIns="91425" bIns="45700" anchor="b" anchorCtr="0">
            <a:normAutofit/>
          </a:bodyPr>
          <a:lstStyle>
            <a:lvl1pPr marL="457200" lvl="0" indent="-228600" algn="r">
              <a:lnSpc>
                <a:spcPct val="100000"/>
              </a:lnSpc>
              <a:spcBef>
                <a:spcPts val="1000"/>
              </a:spcBef>
              <a:spcAft>
                <a:spcPts val="0"/>
              </a:spcAft>
              <a:buClr>
                <a:schemeClr val="dk1"/>
              </a:buClr>
              <a:buSzPts val="1400"/>
              <a:buFont typeface="Open Sans"/>
              <a:buNone/>
              <a:defRPr sz="1400" b="0" i="1">
                <a:solidFill>
                  <a:schemeClr val="dk1"/>
                </a:solidFill>
                <a:latin typeface="Open Sans"/>
                <a:ea typeface="Open Sans"/>
                <a:cs typeface="Open Sans"/>
                <a:sym typeface="Open Sans"/>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36"/>
          <p:cNvSpPr txBox="1">
            <a:spLocks noGrp="1"/>
          </p:cNvSpPr>
          <p:nvPr>
            <p:ph type="body" idx="4"/>
          </p:nvPr>
        </p:nvSpPr>
        <p:spPr>
          <a:xfrm>
            <a:off x="663575" y="6127955"/>
            <a:ext cx="2500158" cy="26341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rgbClr val="1D1C1D"/>
              </a:buClr>
              <a:buSzPts val="1000"/>
              <a:buFont typeface="Open Sans"/>
              <a:buNone/>
              <a:defRPr sz="1000" b="0" i="0">
                <a:solidFill>
                  <a:srgbClr val="1D1C1D"/>
                </a:solidFill>
                <a:latin typeface="Open Sans"/>
                <a:ea typeface="Open Sans"/>
                <a:cs typeface="Open Sans"/>
                <a:sym typeface="Open Sans"/>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5"/>
        <p:cNvGrpSpPr/>
        <p:nvPr/>
      </p:nvGrpSpPr>
      <p:grpSpPr>
        <a:xfrm>
          <a:off x="0" y="0"/>
          <a:ext cx="0" cy="0"/>
          <a:chOff x="0" y="0"/>
          <a:chExt cx="0" cy="0"/>
        </a:xfrm>
      </p:grpSpPr>
      <p:sp>
        <p:nvSpPr>
          <p:cNvPr id="56" name="Google Shape;56;p37"/>
          <p:cNvSpPr txBox="1">
            <a:spLocks noGrp="1"/>
          </p:cNvSpPr>
          <p:nvPr>
            <p:ph type="title"/>
          </p:nvPr>
        </p:nvSpPr>
        <p:spPr>
          <a:xfrm>
            <a:off x="663575" y="675243"/>
            <a:ext cx="9423105"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7"/>
          <p:cNvSpPr txBox="1">
            <a:spLocks noGrp="1"/>
          </p:cNvSpPr>
          <p:nvPr>
            <p:ph type="body" idx="1"/>
          </p:nvPr>
        </p:nvSpPr>
        <p:spPr>
          <a:xfrm>
            <a:off x="663575" y="2455273"/>
            <a:ext cx="5157787" cy="45515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000"/>
              <a:buNone/>
              <a:defRPr sz="2000" b="1" i="0">
                <a:latin typeface="Open Sans SemiBold"/>
                <a:ea typeface="Open Sans SemiBold"/>
                <a:cs typeface="Open Sans SemiBold"/>
                <a:sym typeface="Open Sans SemiBold"/>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37"/>
          <p:cNvSpPr txBox="1">
            <a:spLocks noGrp="1"/>
          </p:cNvSpPr>
          <p:nvPr>
            <p:ph type="body" idx="2"/>
          </p:nvPr>
        </p:nvSpPr>
        <p:spPr>
          <a:xfrm>
            <a:off x="663575" y="2910427"/>
            <a:ext cx="5157787" cy="3160435"/>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rgbClr val="C00000"/>
              </a:buClr>
              <a:buSzPts val="2000"/>
              <a:buChar char="•"/>
              <a:defRPr sz="2000" b="1" i="0">
                <a:solidFill>
                  <a:srgbClr val="C00000"/>
                </a:solidFill>
                <a:latin typeface="Open Sans SemiBold"/>
                <a:ea typeface="Open Sans SemiBold"/>
                <a:cs typeface="Open Sans SemiBold"/>
                <a:sym typeface="Open Sans SemiBold"/>
              </a:defRPr>
            </a:lvl1pPr>
            <a:lvl2pPr marL="914400" lvl="1" indent="-330200" algn="l">
              <a:lnSpc>
                <a:spcPct val="100000"/>
              </a:lnSpc>
              <a:spcBef>
                <a:spcPts val="500"/>
              </a:spcBef>
              <a:spcAft>
                <a:spcPts val="0"/>
              </a:spcAft>
              <a:buClr>
                <a:schemeClr val="dk1"/>
              </a:buClr>
              <a:buSzPts val="1600"/>
              <a:buChar char="•"/>
              <a:defRPr sz="1600" b="0" i="0">
                <a:latin typeface="Open Sans"/>
                <a:ea typeface="Open Sans"/>
                <a:cs typeface="Open Sans"/>
                <a:sym typeface="Open Sans"/>
              </a:defRPr>
            </a:lvl2pPr>
            <a:lvl3pPr marL="1371600" lvl="2" indent="-330200" algn="l">
              <a:lnSpc>
                <a:spcPct val="100000"/>
              </a:lnSpc>
              <a:spcBef>
                <a:spcPts val="500"/>
              </a:spcBef>
              <a:spcAft>
                <a:spcPts val="0"/>
              </a:spcAft>
              <a:buClr>
                <a:schemeClr val="dk1"/>
              </a:buClr>
              <a:buSzPts val="1600"/>
              <a:buChar char="•"/>
              <a:defRPr sz="1600">
                <a:latin typeface="Open Sans"/>
                <a:ea typeface="Open Sans"/>
                <a:cs typeface="Open Sans"/>
                <a:sym typeface="Open Sans"/>
              </a:defRPr>
            </a:lvl3pPr>
            <a:lvl4pPr marL="1828800" lvl="3" indent="-330200" algn="l">
              <a:lnSpc>
                <a:spcPct val="100000"/>
              </a:lnSpc>
              <a:spcBef>
                <a:spcPts val="500"/>
              </a:spcBef>
              <a:spcAft>
                <a:spcPts val="0"/>
              </a:spcAft>
              <a:buClr>
                <a:schemeClr val="dk1"/>
              </a:buClr>
              <a:buSzPts val="1600"/>
              <a:buChar char="•"/>
              <a:defRPr sz="1600">
                <a:latin typeface="Open Sans"/>
                <a:ea typeface="Open Sans"/>
                <a:cs typeface="Open Sans"/>
                <a:sym typeface="Open Sans"/>
              </a:defRPr>
            </a:lvl4pPr>
            <a:lvl5pPr marL="2286000" lvl="4" indent="-330200" algn="l">
              <a:lnSpc>
                <a:spcPct val="100000"/>
              </a:lnSpc>
              <a:spcBef>
                <a:spcPts val="500"/>
              </a:spcBef>
              <a:spcAft>
                <a:spcPts val="0"/>
              </a:spcAft>
              <a:buClr>
                <a:schemeClr val="dk1"/>
              </a:buClr>
              <a:buSzPts val="1600"/>
              <a:buChar char="•"/>
              <a:defRPr sz="160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37"/>
          <p:cNvSpPr txBox="1">
            <a:spLocks noGrp="1"/>
          </p:cNvSpPr>
          <p:nvPr>
            <p:ph type="body" idx="3"/>
          </p:nvPr>
        </p:nvSpPr>
        <p:spPr>
          <a:xfrm>
            <a:off x="6172200" y="2455273"/>
            <a:ext cx="5183188" cy="45515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000"/>
              <a:buNone/>
              <a:defRPr sz="2000" b="1"/>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p37"/>
          <p:cNvSpPr txBox="1">
            <a:spLocks noGrp="1"/>
          </p:cNvSpPr>
          <p:nvPr>
            <p:ph type="body" idx="4"/>
          </p:nvPr>
        </p:nvSpPr>
        <p:spPr>
          <a:xfrm>
            <a:off x="6172200" y="2910427"/>
            <a:ext cx="5183188" cy="3160435"/>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rgbClr val="2E75B5"/>
              </a:buClr>
              <a:buSzPts val="2000"/>
              <a:buChar char="•"/>
              <a:defRPr>
                <a:solidFill>
                  <a:srgbClr val="2E75B5"/>
                </a:solidFill>
              </a:defRPr>
            </a:lvl1pPr>
            <a:lvl2pPr marL="914400" lvl="1" indent="-330200" algn="l">
              <a:lnSpc>
                <a:spcPct val="100000"/>
              </a:lnSpc>
              <a:spcBef>
                <a:spcPts val="500"/>
              </a:spcBef>
              <a:spcAft>
                <a:spcPts val="0"/>
              </a:spcAft>
              <a:buClr>
                <a:schemeClr val="dk1"/>
              </a:buClr>
              <a:buSzPts val="1600"/>
              <a:buChar char="•"/>
              <a:defRPr sz="1600" b="0" i="0">
                <a:latin typeface="Open Sans"/>
                <a:ea typeface="Open Sans"/>
                <a:cs typeface="Open Sans"/>
                <a:sym typeface="Open Sans"/>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37"/>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62" name="Google Shape;62;p37"/>
          <p:cNvSpPr txBox="1">
            <a:spLocks noGrp="1"/>
          </p:cNvSpPr>
          <p:nvPr>
            <p:ph type="body" idx="5"/>
          </p:nvPr>
        </p:nvSpPr>
        <p:spPr>
          <a:xfrm>
            <a:off x="8465269" y="5750351"/>
            <a:ext cx="3262821" cy="641022"/>
          </a:xfrm>
          <a:prstGeom prst="rect">
            <a:avLst/>
          </a:prstGeom>
          <a:noFill/>
          <a:ln>
            <a:noFill/>
          </a:ln>
        </p:spPr>
        <p:txBody>
          <a:bodyPr spcFirstLastPara="1" wrap="square" lIns="91425" tIns="45700" rIns="91425" bIns="45700" anchor="b" anchorCtr="0">
            <a:normAutofit/>
          </a:bodyPr>
          <a:lstStyle>
            <a:lvl1pPr marL="457200" lvl="0" indent="-228600" algn="r">
              <a:lnSpc>
                <a:spcPct val="100000"/>
              </a:lnSpc>
              <a:spcBef>
                <a:spcPts val="1000"/>
              </a:spcBef>
              <a:spcAft>
                <a:spcPts val="0"/>
              </a:spcAft>
              <a:buClr>
                <a:schemeClr val="dk1"/>
              </a:buClr>
              <a:buSzPts val="1400"/>
              <a:buFont typeface="Open Sans"/>
              <a:buNone/>
              <a:defRPr sz="1400" b="0" i="1">
                <a:solidFill>
                  <a:schemeClr val="dk1"/>
                </a:solidFill>
                <a:latin typeface="Open Sans"/>
                <a:ea typeface="Open Sans"/>
                <a:cs typeface="Open Sans"/>
                <a:sym typeface="Open Sans"/>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37"/>
          <p:cNvSpPr txBox="1">
            <a:spLocks noGrp="1"/>
          </p:cNvSpPr>
          <p:nvPr>
            <p:ph type="body" idx="6"/>
          </p:nvPr>
        </p:nvSpPr>
        <p:spPr>
          <a:xfrm>
            <a:off x="663575" y="2016028"/>
            <a:ext cx="4171950" cy="439246"/>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Clr>
                <a:srgbClr val="9CC2E5"/>
              </a:buClr>
              <a:buSzPts val="2000"/>
              <a:buFont typeface="Open Sans SemiBold"/>
              <a:buNone/>
              <a:defRPr b="1" i="0">
                <a:solidFill>
                  <a:srgbClr val="9CC2E5"/>
                </a:solidFill>
                <a:latin typeface="Open Sans SemiBold"/>
                <a:ea typeface="Open Sans SemiBold"/>
                <a:cs typeface="Open Sans SemiBold"/>
                <a:sym typeface="Open Sans SemiBold"/>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37"/>
          <p:cNvSpPr txBox="1">
            <a:spLocks noGrp="1"/>
          </p:cNvSpPr>
          <p:nvPr>
            <p:ph type="body" idx="7"/>
          </p:nvPr>
        </p:nvSpPr>
        <p:spPr>
          <a:xfrm>
            <a:off x="663575" y="6127955"/>
            <a:ext cx="2500158" cy="26341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rgbClr val="1D1C1D"/>
              </a:buClr>
              <a:buSzPts val="1000"/>
              <a:buFont typeface="Open Sans"/>
              <a:buNone/>
              <a:defRPr sz="1000" b="0" i="0">
                <a:solidFill>
                  <a:srgbClr val="1D1C1D"/>
                </a:solidFill>
                <a:latin typeface="Open Sans"/>
                <a:ea typeface="Open Sans"/>
                <a:cs typeface="Open Sans"/>
                <a:sym typeface="Open Sans"/>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8" descr="Graphical user interface, text&#10;&#10;Description automatically generated"/>
          <p:cNvPicPr preferRelativeResize="0"/>
          <p:nvPr/>
        </p:nvPicPr>
        <p:blipFill rotWithShape="1">
          <a:blip r:embed="rId13">
            <a:alphaModFix/>
          </a:blip>
          <a:srcRect/>
          <a:stretch/>
        </p:blipFill>
        <p:spPr>
          <a:xfrm>
            <a:off x="0" y="0"/>
            <a:ext cx="12192000" cy="6858000"/>
          </a:xfrm>
          <a:prstGeom prst="rect">
            <a:avLst/>
          </a:prstGeom>
          <a:noFill/>
          <a:ln>
            <a:noFill/>
          </a:ln>
        </p:spPr>
      </p:pic>
      <p:sp>
        <p:nvSpPr>
          <p:cNvPr id="11" name="Google Shape;11;p28"/>
          <p:cNvSpPr txBox="1">
            <a:spLocks noGrp="1"/>
          </p:cNvSpPr>
          <p:nvPr>
            <p:ph type="title"/>
          </p:nvPr>
        </p:nvSpPr>
        <p:spPr>
          <a:xfrm>
            <a:off x="663880" y="681037"/>
            <a:ext cx="10689920" cy="1325563"/>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8"/>
          <p:cNvSpPr txBox="1">
            <a:spLocks noGrp="1"/>
          </p:cNvSpPr>
          <p:nvPr>
            <p:ph type="body" idx="1"/>
          </p:nvPr>
        </p:nvSpPr>
        <p:spPr>
          <a:xfrm>
            <a:off x="663880" y="2558970"/>
            <a:ext cx="10689920" cy="3721689"/>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00000"/>
              </a:lnSpc>
              <a:spcBef>
                <a:spcPts val="1000"/>
              </a:spcBef>
              <a:spcAft>
                <a:spcPts val="0"/>
              </a:spcAft>
              <a:buClr>
                <a:schemeClr val="dk1"/>
              </a:buClr>
              <a:buSzPts val="2000"/>
              <a:buFont typeface="Arial"/>
              <a:buChar char="•"/>
              <a:defRPr sz="2000" b="1" i="0" u="none" strike="noStrike" cap="none">
                <a:solidFill>
                  <a:schemeClr val="dk1"/>
                </a:solidFill>
                <a:latin typeface="Open Sans SemiBold"/>
                <a:ea typeface="Open Sans SemiBold"/>
                <a:cs typeface="Open Sans SemiBold"/>
                <a:sym typeface="Open Sans SemiBold"/>
              </a:defRPr>
            </a:lvl1pPr>
            <a:lvl2pPr marL="914400" marR="0" lvl="1"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2pPr>
            <a:lvl3pPr marL="1371600" marR="0" lvl="2"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3pPr>
            <a:lvl4pPr marL="1828800" marR="0" lvl="3"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4pPr>
            <a:lvl5pPr marL="2286000" marR="0" lvl="4"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chemeClr val="lt1"/>
                </a:solidFill>
                <a:latin typeface="Open Sans"/>
                <a:ea typeface="Open Sans"/>
                <a:cs typeface="Open Sans"/>
                <a:sym typeface="Open Sans"/>
              </a:defRPr>
            </a:lvl1pPr>
            <a:lvl2pPr marL="0" marR="0" lvl="1" indent="0" algn="ctr" rtl="0">
              <a:spcBef>
                <a:spcPts val="0"/>
              </a:spcBef>
              <a:buNone/>
              <a:defRPr sz="1400" b="1" i="0" u="none" strike="noStrike" cap="none">
                <a:solidFill>
                  <a:schemeClr val="lt1"/>
                </a:solidFill>
                <a:latin typeface="Open Sans"/>
                <a:ea typeface="Open Sans"/>
                <a:cs typeface="Open Sans"/>
                <a:sym typeface="Open Sans"/>
              </a:defRPr>
            </a:lvl2pPr>
            <a:lvl3pPr marL="0" marR="0" lvl="2" indent="0" algn="ctr" rtl="0">
              <a:spcBef>
                <a:spcPts val="0"/>
              </a:spcBef>
              <a:buNone/>
              <a:defRPr sz="1400" b="1" i="0" u="none" strike="noStrike" cap="none">
                <a:solidFill>
                  <a:schemeClr val="lt1"/>
                </a:solidFill>
                <a:latin typeface="Open Sans"/>
                <a:ea typeface="Open Sans"/>
                <a:cs typeface="Open Sans"/>
                <a:sym typeface="Open Sans"/>
              </a:defRPr>
            </a:lvl3pPr>
            <a:lvl4pPr marL="0" marR="0" lvl="3" indent="0" algn="ctr" rtl="0">
              <a:spcBef>
                <a:spcPts val="0"/>
              </a:spcBef>
              <a:buNone/>
              <a:defRPr sz="1400" b="1" i="0" u="none" strike="noStrike" cap="none">
                <a:solidFill>
                  <a:schemeClr val="lt1"/>
                </a:solidFill>
                <a:latin typeface="Open Sans"/>
                <a:ea typeface="Open Sans"/>
                <a:cs typeface="Open Sans"/>
                <a:sym typeface="Open Sans"/>
              </a:defRPr>
            </a:lvl4pPr>
            <a:lvl5pPr marL="0" marR="0" lvl="4" indent="0" algn="ctr" rtl="0">
              <a:spcBef>
                <a:spcPts val="0"/>
              </a:spcBef>
              <a:buNone/>
              <a:defRPr sz="1400" b="1" i="0" u="none" strike="noStrike" cap="none">
                <a:solidFill>
                  <a:schemeClr val="lt1"/>
                </a:solidFill>
                <a:latin typeface="Open Sans"/>
                <a:ea typeface="Open Sans"/>
                <a:cs typeface="Open Sans"/>
                <a:sym typeface="Open Sans"/>
              </a:defRPr>
            </a:lvl5pPr>
            <a:lvl6pPr marL="0" marR="0" lvl="5" indent="0" algn="ctr" rtl="0">
              <a:spcBef>
                <a:spcPts val="0"/>
              </a:spcBef>
              <a:buNone/>
              <a:defRPr sz="1400" b="1" i="0" u="none" strike="noStrike" cap="none">
                <a:solidFill>
                  <a:schemeClr val="lt1"/>
                </a:solidFill>
                <a:latin typeface="Open Sans"/>
                <a:ea typeface="Open Sans"/>
                <a:cs typeface="Open Sans"/>
                <a:sym typeface="Open Sans"/>
              </a:defRPr>
            </a:lvl6pPr>
            <a:lvl7pPr marL="0" marR="0" lvl="6" indent="0" algn="ctr" rtl="0">
              <a:spcBef>
                <a:spcPts val="0"/>
              </a:spcBef>
              <a:buNone/>
              <a:defRPr sz="1400" b="1" i="0" u="none" strike="noStrike" cap="none">
                <a:solidFill>
                  <a:schemeClr val="lt1"/>
                </a:solidFill>
                <a:latin typeface="Open Sans"/>
                <a:ea typeface="Open Sans"/>
                <a:cs typeface="Open Sans"/>
                <a:sym typeface="Open Sans"/>
              </a:defRPr>
            </a:lvl7pPr>
            <a:lvl8pPr marL="0" marR="0" lvl="7" indent="0" algn="ctr" rtl="0">
              <a:spcBef>
                <a:spcPts val="0"/>
              </a:spcBef>
              <a:buNone/>
              <a:defRPr sz="1400" b="1" i="0" u="none" strike="noStrike" cap="none">
                <a:solidFill>
                  <a:schemeClr val="lt1"/>
                </a:solidFill>
                <a:latin typeface="Open Sans"/>
                <a:ea typeface="Open Sans"/>
                <a:cs typeface="Open Sans"/>
                <a:sym typeface="Open Sans"/>
              </a:defRPr>
            </a:lvl8pPr>
            <a:lvl9pPr marL="0" marR="0" lvl="8" indent="0" algn="ctr" rtl="0">
              <a:spcBef>
                <a:spcPts val="0"/>
              </a:spcBef>
              <a:buNone/>
              <a:defRPr sz="1400" b="1" i="0" u="none" strike="noStrike" cap="none">
                <a:solidFill>
                  <a:schemeClr val="lt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flickr.com/photos/10816734@N03/8206741606"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hyperlink" Target="https://creativecommons.org/licenses/by-nc-nd/2.0/?ref=ccsearch&amp;atype=rich" TargetMode="External"/><Relationship Id="rId4" Type="http://schemas.openxmlformats.org/officeDocument/2006/relationships/hyperlink" Target="https://www.flickr.com/photos/10816734@N03"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ember-climate.org/data/"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unstats.un.org/sdgs/report/2020/The-Sustainable-Development-Goals-Report-2020.pdf"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hyperlink" Target="http://www.fao.org/3/i2454e/i2454e.pdf" TargetMode="External"/><Relationship Id="rId4" Type="http://schemas.openxmlformats.org/officeDocument/2006/relationships/hyperlink" Target="https://unstats.un.org/sdgs/indicators/databas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s://commons.wikimedia.org/wiki/File:Natural_%26_impervious_cover_diagrams_EPA.jp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flickr.com/photos/50534569@N00/1206975922"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0.jpg"/><Relationship Id="rId5" Type="http://schemas.openxmlformats.org/officeDocument/2006/relationships/hyperlink" Target="https://creativecommons.org/licenses/by-nc-nd/2.0/?ref=ccsearch&amp;atype=rich" TargetMode="External"/><Relationship Id="rId4" Type="http://schemas.openxmlformats.org/officeDocument/2006/relationships/hyperlink" Target="https://www.flickr.com/photos/50534569@N0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commons.wikimedia.org/wiki/File:Natural_%26_impervious_cover_diagrams_EPA.jpg"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www.fao.org/aquastat/statistics/query/results.html"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climatewatchdata.org/"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
          <p:cNvSpPr txBox="1">
            <a:spLocks noGrp="1"/>
          </p:cNvSpPr>
          <p:nvPr>
            <p:ph type="ctrTitle"/>
          </p:nvPr>
        </p:nvSpPr>
        <p:spPr>
          <a:xfrm>
            <a:off x="651352" y="4301318"/>
            <a:ext cx="7029608" cy="194875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Open Sans ExtraBold"/>
              <a:buNone/>
            </a:pPr>
            <a:r>
              <a:rPr lang="en-US">
                <a:solidFill>
                  <a:schemeClr val="lt1"/>
                </a:solidFill>
              </a:rPr>
              <a:t>LECTURE 8</a:t>
            </a:r>
            <a:br>
              <a:rPr lang="en-US"/>
            </a:br>
            <a:r>
              <a:rPr lang="en-US"/>
              <a:t>Les interconnexions</a:t>
            </a:r>
            <a:endParaRPr/>
          </a:p>
        </p:txBody>
      </p:sp>
      <p:sp>
        <p:nvSpPr>
          <p:cNvPr id="81" name="Google Shape;81;p1"/>
          <p:cNvSpPr txBox="1"/>
          <p:nvPr/>
        </p:nvSpPr>
        <p:spPr>
          <a:xfrm>
            <a:off x="688925" y="4572000"/>
            <a:ext cx="2902500" cy="389700"/>
          </a:xfrm>
          <a:prstGeom prst="rect">
            <a:avLst/>
          </a:prstGeom>
          <a:noFill/>
          <a:ln>
            <a:noFill/>
          </a:ln>
        </p:spPr>
        <p:txBody>
          <a:bodyPr spcFirstLastPara="1" wrap="square" lIns="91425" tIns="45700" rIns="91425" bIns="45700" anchor="b" anchorCtr="0">
            <a:norm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Open Sans ExtraBold"/>
                <a:ea typeface="Open Sans ExtraBold"/>
                <a:cs typeface="Open Sans ExtraBold"/>
                <a:sym typeface="Open Sans ExtraBold"/>
              </a:rPr>
              <a:t>Introduction aux CLEW</a:t>
            </a:r>
            <a:endParaRPr sz="1800" b="1" i="0" u="none" strike="noStrike" cap="none">
              <a:solidFill>
                <a:schemeClr val="dk1"/>
              </a:solidFill>
              <a:latin typeface="Open Sans ExtraBold"/>
              <a:ea typeface="Open Sans ExtraBold"/>
              <a:cs typeface="Open Sans ExtraBold"/>
              <a:sym typeface="Open Sans ExtraBo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0"/>
          <p:cNvSpPr txBox="1">
            <a:spLocks noGrp="1"/>
          </p:cNvSpPr>
          <p:nvPr>
            <p:ph type="title"/>
          </p:nvPr>
        </p:nvSpPr>
        <p:spPr>
          <a:xfrm>
            <a:off x="663575" y="370450"/>
            <a:ext cx="107964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latin typeface="Open Sans"/>
                <a:ea typeface="Open Sans"/>
                <a:cs typeface="Open Sans"/>
                <a:sym typeface="Open Sans"/>
              </a:rPr>
              <a:t>8.2 Interactions entre l'énergie et l'eau</a:t>
            </a:r>
            <a:endParaRPr/>
          </a:p>
        </p:txBody>
      </p:sp>
      <p:sp>
        <p:nvSpPr>
          <p:cNvPr id="157" name="Google Shape;157;p10"/>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10</a:t>
            </a:fld>
            <a:endParaRPr/>
          </a:p>
        </p:txBody>
      </p:sp>
      <p:sp>
        <p:nvSpPr>
          <p:cNvPr id="158" name="Google Shape;158;p10"/>
          <p:cNvSpPr/>
          <p:nvPr/>
        </p:nvSpPr>
        <p:spPr>
          <a:xfrm>
            <a:off x="694050" y="1762695"/>
            <a:ext cx="9769200" cy="301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a:solidFill>
                  <a:srgbClr val="012169"/>
                </a:solidFill>
                <a:latin typeface="Open Sans"/>
                <a:ea typeface="Open Sans"/>
                <a:cs typeface="Open Sans"/>
                <a:sym typeface="Open Sans"/>
              </a:rPr>
              <a:t>L'eau est nécessaire à la transformation de l'énergie</a:t>
            </a:r>
            <a:endParaRPr/>
          </a:p>
          <a:p>
            <a:pPr marL="0" marR="0" lvl="0" indent="0" algn="l" rtl="0">
              <a:spcBef>
                <a:spcPts val="600"/>
              </a:spcBef>
              <a:spcAft>
                <a:spcPts val="0"/>
              </a:spcAft>
              <a:buNone/>
            </a:pPr>
            <a:r>
              <a:rPr lang="en-US" sz="2000" b="0" i="0" u="none" strike="noStrike" cap="none">
                <a:solidFill>
                  <a:schemeClr val="dk1"/>
                </a:solidFill>
                <a:latin typeface="Open Sans"/>
                <a:ea typeface="Open Sans"/>
                <a:cs typeface="Open Sans"/>
                <a:sym typeface="Open Sans"/>
              </a:rPr>
              <a:t>Environ 20 % des prélèvements d'eau douce dans le monde sont effectués à des fins industrielles, la majorité d'entre eux étant liés à l'utilisation et à la conversion de l'énergie. </a:t>
            </a:r>
            <a:endParaRPr sz="2000" b="0" i="0" u="none" strike="noStrike" cap="none">
              <a:solidFill>
                <a:schemeClr val="dk1"/>
              </a:solidFill>
              <a:latin typeface="Open Sans"/>
              <a:ea typeface="Open Sans"/>
              <a:cs typeface="Open Sans"/>
              <a:sym typeface="Open Sans"/>
            </a:endParaRPr>
          </a:p>
          <a:p>
            <a:pPr marL="742950" marR="0" lvl="1" indent="-285750" algn="l" rtl="0">
              <a:spcBef>
                <a:spcPts val="60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Refroidissement des processus thermiques dans le secteur manufacturier, </a:t>
            </a:r>
            <a:endParaRPr/>
          </a:p>
          <a:p>
            <a:pPr marL="742950" marR="0" lvl="1" indent="-285750" algn="l" rtl="0">
              <a:spcBef>
                <a:spcPts val="60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Raffinage et conversion des combustibles,</a:t>
            </a:r>
            <a:endParaRPr/>
          </a:p>
          <a:p>
            <a:pPr marL="742950" marR="0" lvl="1" indent="-285750" algn="l" rtl="0">
              <a:spcBef>
                <a:spcPts val="60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Production de biocarburants </a:t>
            </a:r>
            <a:endParaRPr/>
          </a:p>
          <a:p>
            <a:pPr marL="742950" marR="0" lvl="1" indent="-285750" algn="l" rtl="0">
              <a:spcBef>
                <a:spcPts val="60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Extraction de combustibles primaires, </a:t>
            </a:r>
            <a:endParaRPr/>
          </a:p>
          <a:p>
            <a:pPr marL="742950" marR="0" lvl="1" indent="-285750" algn="l" rtl="0">
              <a:spcBef>
                <a:spcPts val="60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Contrôle des émissions</a:t>
            </a:r>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1"/>
          <p:cNvSpPr txBox="1">
            <a:spLocks noGrp="1"/>
          </p:cNvSpPr>
          <p:nvPr>
            <p:ph type="title"/>
          </p:nvPr>
        </p:nvSpPr>
        <p:spPr>
          <a:xfrm>
            <a:off x="663575" y="370450"/>
            <a:ext cx="104988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latin typeface="Open Sans"/>
                <a:ea typeface="Open Sans"/>
                <a:cs typeface="Open Sans"/>
                <a:sym typeface="Open Sans"/>
              </a:rPr>
              <a:t>8.2 Interactions entre l'énergie et l'eau</a:t>
            </a:r>
            <a:endParaRPr/>
          </a:p>
        </p:txBody>
      </p:sp>
      <p:sp>
        <p:nvSpPr>
          <p:cNvPr id="165" name="Google Shape;165;p11"/>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11</a:t>
            </a:fld>
            <a:endParaRPr/>
          </a:p>
        </p:txBody>
      </p:sp>
      <p:sp>
        <p:nvSpPr>
          <p:cNvPr id="166" name="Google Shape;166;p11"/>
          <p:cNvSpPr/>
          <p:nvPr/>
        </p:nvSpPr>
        <p:spPr>
          <a:xfrm>
            <a:off x="694049" y="1762695"/>
            <a:ext cx="10852500" cy="3939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a:solidFill>
                  <a:srgbClr val="012169"/>
                </a:solidFill>
                <a:latin typeface="Open Sans"/>
                <a:ea typeface="Open Sans"/>
                <a:cs typeface="Open Sans"/>
                <a:sym typeface="Open Sans"/>
              </a:rPr>
              <a:t>L'énergie est nécessaire pour l'approvisionnement et l'acheminement de l'eau </a:t>
            </a:r>
            <a:endParaRPr/>
          </a:p>
          <a:p>
            <a:pPr marL="0" marR="0" lvl="0" indent="0" algn="l" rtl="0">
              <a:spcBef>
                <a:spcPts val="600"/>
              </a:spcBef>
              <a:spcAft>
                <a:spcPts val="0"/>
              </a:spcAft>
              <a:buNone/>
            </a:pPr>
            <a:r>
              <a:rPr lang="en-US" sz="2000" b="0" i="0" u="none" strike="noStrike" cap="none">
                <a:solidFill>
                  <a:srgbClr val="021318"/>
                </a:solidFill>
                <a:latin typeface="Open Sans"/>
                <a:ea typeface="Open Sans"/>
                <a:cs typeface="Open Sans"/>
                <a:sym typeface="Open Sans"/>
              </a:rPr>
              <a:t>La chaîne d'approvisionnement en eau consomme beaucoup d'énergie (4 % de la consommation d'électricité dans le monde, jusqu'à 10 % au Moyen-Orient et en Inde).</a:t>
            </a:r>
            <a:endParaRPr/>
          </a:p>
          <a:p>
            <a:pPr marL="0" marR="0" lvl="0" indent="0" algn="l" rtl="0">
              <a:spcBef>
                <a:spcPts val="600"/>
              </a:spcBef>
              <a:spcAft>
                <a:spcPts val="0"/>
              </a:spcAft>
              <a:buNone/>
            </a:pPr>
            <a:r>
              <a:rPr lang="en-US" sz="2000" b="1" i="0" u="none" strike="noStrike" cap="none">
                <a:solidFill>
                  <a:srgbClr val="021318"/>
                </a:solidFill>
                <a:latin typeface="Open Sans"/>
                <a:ea typeface="Open Sans"/>
                <a:cs typeface="Open Sans"/>
                <a:sym typeface="Open Sans"/>
              </a:rPr>
              <a:t>Approvisionnement : </a:t>
            </a:r>
            <a:endParaRPr/>
          </a:p>
          <a:p>
            <a:pPr marL="799465" marR="0" lvl="1" indent="-342900" algn="l" rtl="0">
              <a:spcBef>
                <a:spcPts val="600"/>
              </a:spcBef>
              <a:spcAft>
                <a:spcPts val="0"/>
              </a:spcAft>
              <a:buClr>
                <a:srgbClr val="021318"/>
              </a:buClr>
              <a:buSzPts val="2000"/>
              <a:buFont typeface="Arial"/>
              <a:buChar char="•"/>
            </a:pPr>
            <a:r>
              <a:rPr lang="en-US" sz="2000" b="0" i="0" u="none" strike="noStrike" cap="none">
                <a:solidFill>
                  <a:srgbClr val="021318"/>
                </a:solidFill>
                <a:latin typeface="Open Sans"/>
                <a:ea typeface="Open Sans"/>
                <a:cs typeface="Open Sans"/>
                <a:sym typeface="Open Sans"/>
              </a:rPr>
              <a:t>Eaux de surface : 0-2 400 kWh par million de litres pour le transport, en fonction de la distance et du dénivelé [3].</a:t>
            </a:r>
            <a:endParaRPr/>
          </a:p>
          <a:p>
            <a:pPr marL="799465" marR="0" lvl="1" indent="-342900" algn="l" rtl="0">
              <a:spcBef>
                <a:spcPts val="600"/>
              </a:spcBef>
              <a:spcAft>
                <a:spcPts val="0"/>
              </a:spcAft>
              <a:buClr>
                <a:srgbClr val="021318"/>
              </a:buClr>
              <a:buSzPts val="2000"/>
              <a:buFont typeface="Arial"/>
              <a:buChar char="•"/>
            </a:pPr>
            <a:r>
              <a:rPr lang="en-US" sz="2000" b="0" i="0" u="none" strike="noStrike" cap="none">
                <a:solidFill>
                  <a:srgbClr val="021318"/>
                </a:solidFill>
                <a:latin typeface="Open Sans"/>
                <a:ea typeface="Open Sans"/>
                <a:cs typeface="Open Sans"/>
                <a:sym typeface="Open Sans"/>
              </a:rPr>
              <a:t>Eaux souterraines : Varie en fonction de la profondeur (par exemple, 140 kWh par million de litres à 35 mètres et 530 kWh par million de litres à 120 mètres) [3].</a:t>
            </a:r>
            <a:endParaRPr sz="2000" b="0" i="0" u="none" strike="noStrike" cap="none">
              <a:solidFill>
                <a:schemeClr val="dk1"/>
              </a:solidFill>
              <a:latin typeface="Open Sans"/>
              <a:ea typeface="Open Sans"/>
              <a:cs typeface="Open Sans"/>
              <a:sym typeface="Open Sans"/>
            </a:endParaRPr>
          </a:p>
          <a:p>
            <a:pPr marL="0" marR="0" lvl="0" indent="0" algn="l" rtl="0">
              <a:spcBef>
                <a:spcPts val="600"/>
              </a:spcBef>
              <a:spcAft>
                <a:spcPts val="0"/>
              </a:spcAft>
              <a:buNone/>
            </a:pPr>
            <a:r>
              <a:rPr lang="en-US" sz="2000" b="1" i="0" u="none" strike="noStrike" cap="none">
                <a:solidFill>
                  <a:srgbClr val="021318"/>
                </a:solidFill>
                <a:latin typeface="Open Sans"/>
                <a:ea typeface="Open Sans"/>
                <a:cs typeface="Open Sans"/>
                <a:sym typeface="Open Sans"/>
              </a:rPr>
              <a:t>Distribution : </a:t>
            </a:r>
            <a:endParaRPr/>
          </a:p>
          <a:p>
            <a:pPr marL="799465" marR="0" lvl="1" indent="-342900" algn="l" rtl="0">
              <a:spcBef>
                <a:spcPts val="600"/>
              </a:spcBef>
              <a:spcAft>
                <a:spcPts val="0"/>
              </a:spcAft>
              <a:buClr>
                <a:srgbClr val="021318"/>
              </a:buClr>
              <a:buSzPts val="2000"/>
              <a:buFont typeface="Arial"/>
              <a:buChar char="•"/>
            </a:pPr>
            <a:r>
              <a:rPr lang="en-US" sz="2000" b="0" i="0" u="none" strike="noStrike" cap="none">
                <a:solidFill>
                  <a:srgbClr val="021318"/>
                </a:solidFill>
                <a:latin typeface="Open Sans"/>
                <a:ea typeface="Open Sans"/>
                <a:cs typeface="Open Sans"/>
                <a:sym typeface="Open Sans"/>
              </a:rPr>
              <a:t>Moyenne de 290 kWh par million de litres, mais varie fortement en fonction de la distance et du dénivelé [3].</a:t>
            </a:r>
            <a:endParaRPr sz="2000" b="0" i="0" u="none" strike="noStrike" cap="none">
              <a:solidFill>
                <a:srgbClr val="021318"/>
              </a:solidFill>
              <a:latin typeface="Open Sans"/>
              <a:ea typeface="Open Sans"/>
              <a:cs typeface="Open Sans"/>
              <a:sym typeface="Open Sans"/>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2"/>
          <p:cNvSpPr txBox="1">
            <a:spLocks noGrp="1"/>
          </p:cNvSpPr>
          <p:nvPr>
            <p:ph type="title"/>
          </p:nvPr>
        </p:nvSpPr>
        <p:spPr>
          <a:xfrm>
            <a:off x="663574" y="675250"/>
            <a:ext cx="77646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latin typeface="Open Sans"/>
                <a:ea typeface="Open Sans"/>
                <a:cs typeface="Open Sans"/>
                <a:sym typeface="Open Sans"/>
              </a:rPr>
              <a:t>8.2 Interactions entre l'énergie et l'eau</a:t>
            </a:r>
            <a:endParaRPr/>
          </a:p>
        </p:txBody>
      </p:sp>
      <p:sp>
        <p:nvSpPr>
          <p:cNvPr id="173" name="Google Shape;173;p12"/>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12</a:t>
            </a:fld>
            <a:endParaRPr/>
          </a:p>
        </p:txBody>
      </p:sp>
      <p:sp>
        <p:nvSpPr>
          <p:cNvPr id="174" name="Google Shape;174;p12"/>
          <p:cNvSpPr txBox="1"/>
          <p:nvPr/>
        </p:nvSpPr>
        <p:spPr>
          <a:xfrm>
            <a:off x="7413253" y="5814467"/>
            <a:ext cx="4310743" cy="582411"/>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000"/>
              <a:buFont typeface="Open Sans"/>
              <a:buNone/>
            </a:pPr>
            <a:r>
              <a:rPr lang="en-US" sz="1000" b="1" i="0" u="sng" strike="noStrike" cap="none">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Source de la photo : </a:t>
            </a:r>
            <a:r>
              <a:rPr lang="en-US" sz="1000" b="0" i="0" u="sng" strike="noStrike" cap="none">
                <a:solidFill>
                  <a:srgbClr val="0563C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"National Water and Sanitation Program brings better water and sanitation services to rural parts of Azerbaijan" </a:t>
            </a:r>
            <a:r>
              <a:rPr lang="en-US" sz="1000" b="0" i="0" u="none" strike="noStrike" cap="none">
                <a:solidFill>
                  <a:schemeClr val="dk1"/>
                </a:solidFill>
                <a:latin typeface="Open Sans"/>
                <a:ea typeface="Open Sans"/>
                <a:cs typeface="Open Sans"/>
                <a:sym typeface="Open Sans"/>
              </a:rPr>
              <a:t>par </a:t>
            </a:r>
            <a:r>
              <a:rPr lang="en-US" sz="1000" b="0" i="0" u="sng" strike="noStrike" cap="none">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World Bank Photo Collection </a:t>
            </a:r>
            <a:r>
              <a:rPr lang="en-US" sz="1000" b="0" i="0" u="none" strike="noStrike" cap="none">
                <a:solidFill>
                  <a:schemeClr val="dk1"/>
                </a:solidFill>
                <a:latin typeface="Open Sans"/>
                <a:ea typeface="Open Sans"/>
                <a:cs typeface="Open Sans"/>
                <a:sym typeface="Open Sans"/>
              </a:rPr>
              <a:t>est sous licence </a:t>
            </a:r>
            <a:r>
              <a:rPr lang="en-US" sz="1000" b="0" i="0" u="sng" strike="noStrike" cap="none">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 BY-NC-ND 2.0</a:t>
            </a:r>
            <a:endParaRPr sz="1000" b="0" i="0" u="none" strike="noStrike" cap="none">
              <a:solidFill>
                <a:schemeClr val="dk1"/>
              </a:solidFill>
              <a:latin typeface="Open Sans"/>
              <a:ea typeface="Open Sans"/>
              <a:cs typeface="Open Sans"/>
              <a:sym typeface="Open Sans"/>
            </a:endParaRPr>
          </a:p>
        </p:txBody>
      </p:sp>
      <p:pic>
        <p:nvPicPr>
          <p:cNvPr id="175" name="Google Shape;175;p12"/>
          <p:cNvPicPr preferRelativeResize="0"/>
          <p:nvPr/>
        </p:nvPicPr>
        <p:blipFill rotWithShape="1">
          <a:blip r:embed="rId6">
            <a:alphaModFix/>
          </a:blip>
          <a:srcRect/>
          <a:stretch/>
        </p:blipFill>
        <p:spPr>
          <a:xfrm>
            <a:off x="7501043" y="2944151"/>
            <a:ext cx="4236931" cy="2884178"/>
          </a:xfrm>
          <a:prstGeom prst="rect">
            <a:avLst/>
          </a:prstGeom>
          <a:noFill/>
          <a:ln>
            <a:noFill/>
          </a:ln>
        </p:spPr>
      </p:pic>
      <p:sp>
        <p:nvSpPr>
          <p:cNvPr id="176" name="Google Shape;176;p12"/>
          <p:cNvSpPr/>
          <p:nvPr/>
        </p:nvSpPr>
        <p:spPr>
          <a:xfrm>
            <a:off x="694050" y="2067495"/>
            <a:ext cx="5937094"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a:solidFill>
                  <a:srgbClr val="012169"/>
                </a:solidFill>
                <a:latin typeface="Open Sans"/>
                <a:ea typeface="Open Sans"/>
                <a:cs typeface="Open Sans"/>
                <a:sym typeface="Open Sans"/>
              </a:rPr>
              <a:t>Le traitement de l'eau nécessite de l'énergie</a:t>
            </a:r>
            <a:endParaRPr/>
          </a:p>
          <a:p>
            <a:pPr marL="0" marR="0" lvl="0" indent="0" algn="l" rtl="0">
              <a:spcBef>
                <a:spcPts val="600"/>
              </a:spcBef>
              <a:spcAft>
                <a:spcPts val="0"/>
              </a:spcAft>
              <a:buNone/>
            </a:pPr>
            <a:r>
              <a:rPr lang="en-US" sz="2000" b="1" i="0" u="none" strike="noStrike" cap="none">
                <a:solidFill>
                  <a:srgbClr val="021318"/>
                </a:solidFill>
                <a:latin typeface="Open Sans"/>
                <a:ea typeface="Open Sans"/>
                <a:cs typeface="Open Sans"/>
                <a:sym typeface="Open Sans"/>
              </a:rPr>
              <a:t>Traitement : </a:t>
            </a:r>
            <a:endParaRPr/>
          </a:p>
          <a:p>
            <a:pPr marL="799465" marR="0" lvl="1" indent="-342900" algn="l" rtl="0">
              <a:spcBef>
                <a:spcPts val="600"/>
              </a:spcBef>
              <a:spcAft>
                <a:spcPts val="0"/>
              </a:spcAft>
              <a:buClr>
                <a:srgbClr val="021318"/>
              </a:buClr>
              <a:buSzPts val="2000"/>
              <a:buFont typeface="Arial"/>
              <a:buChar char="•"/>
            </a:pPr>
            <a:r>
              <a:rPr lang="en-US" sz="2000" b="0" i="0" u="none" strike="noStrike" cap="none">
                <a:solidFill>
                  <a:srgbClr val="021318"/>
                </a:solidFill>
                <a:latin typeface="Open Sans"/>
                <a:ea typeface="Open Sans"/>
                <a:cs typeface="Open Sans"/>
                <a:sym typeface="Open Sans"/>
              </a:rPr>
              <a:t>26 kWh par million de litres pour les eaux souterraines de haute qualité </a:t>
            </a:r>
            <a:endParaRPr/>
          </a:p>
          <a:p>
            <a:pPr marL="799465" marR="0" lvl="1" indent="-342900" algn="l" rtl="0">
              <a:spcBef>
                <a:spcPts val="600"/>
              </a:spcBef>
              <a:spcAft>
                <a:spcPts val="0"/>
              </a:spcAft>
              <a:buClr>
                <a:srgbClr val="021318"/>
              </a:buClr>
              <a:buSzPts val="2000"/>
              <a:buFont typeface="Arial"/>
              <a:buChar char="•"/>
            </a:pPr>
            <a:r>
              <a:rPr lang="en-US" sz="2000" b="0" i="0" u="none" strike="noStrike" cap="none">
                <a:solidFill>
                  <a:srgbClr val="021318"/>
                </a:solidFill>
                <a:latin typeface="Open Sans"/>
                <a:ea typeface="Open Sans"/>
                <a:cs typeface="Open Sans"/>
                <a:sym typeface="Open Sans"/>
              </a:rPr>
              <a:t>300-1400 kWh par million de litres pour le dessalement des eaux souterraines saumâtres </a:t>
            </a:r>
            <a:endParaRPr sz="2000" b="0" i="0" u="none" strike="noStrike" cap="none">
              <a:solidFill>
                <a:srgbClr val="021318"/>
              </a:solidFill>
              <a:latin typeface="Open Sans"/>
              <a:ea typeface="Open Sans"/>
              <a:cs typeface="Open Sans"/>
              <a:sym typeface="Open Sans"/>
            </a:endParaRPr>
          </a:p>
          <a:p>
            <a:pPr marL="799465" marR="0" lvl="1" indent="-342900" algn="l" rtl="0">
              <a:spcBef>
                <a:spcPts val="600"/>
              </a:spcBef>
              <a:spcAft>
                <a:spcPts val="0"/>
              </a:spcAft>
              <a:buClr>
                <a:srgbClr val="021318"/>
              </a:buClr>
              <a:buSzPts val="2000"/>
              <a:buFont typeface="Arial"/>
              <a:buChar char="•"/>
            </a:pPr>
            <a:r>
              <a:rPr lang="en-US" sz="2000" b="0" i="0" u="none" strike="noStrike" cap="none">
                <a:solidFill>
                  <a:srgbClr val="021318"/>
                </a:solidFill>
                <a:latin typeface="Open Sans"/>
                <a:ea typeface="Open Sans"/>
                <a:cs typeface="Open Sans"/>
                <a:sym typeface="Open Sans"/>
              </a:rPr>
              <a:t>3 600-4 500 kwh par million de litres pour le dessalement de l'eau de mer </a:t>
            </a:r>
            <a:endParaRPr sz="2000" b="0" i="0" u="none" strike="noStrike" cap="none">
              <a:solidFill>
                <a:srgbClr val="021318"/>
              </a:solidFill>
              <a:latin typeface="Open Sans"/>
              <a:ea typeface="Open Sans"/>
              <a:cs typeface="Open Sans"/>
              <a:sym typeface="Open Sans"/>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3"/>
          <p:cNvSpPr txBox="1">
            <a:spLocks noGrp="1"/>
          </p:cNvSpPr>
          <p:nvPr>
            <p:ph type="title"/>
          </p:nvPr>
        </p:nvSpPr>
        <p:spPr>
          <a:xfrm>
            <a:off x="663575" y="-315350"/>
            <a:ext cx="104898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latin typeface="Open Sans"/>
                <a:ea typeface="Open Sans"/>
                <a:cs typeface="Open Sans"/>
                <a:sym typeface="Open Sans"/>
              </a:rPr>
              <a:t>8.2 Interactions entre l'énergie et l'eau</a:t>
            </a:r>
            <a:endParaRPr/>
          </a:p>
        </p:txBody>
      </p:sp>
      <p:sp>
        <p:nvSpPr>
          <p:cNvPr id="183" name="Google Shape;183;p13"/>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13</a:t>
            </a:fld>
            <a:endParaRPr/>
          </a:p>
        </p:txBody>
      </p:sp>
      <p:sp>
        <p:nvSpPr>
          <p:cNvPr id="184" name="Google Shape;184;p13"/>
          <p:cNvSpPr/>
          <p:nvPr/>
        </p:nvSpPr>
        <p:spPr>
          <a:xfrm>
            <a:off x="679672" y="1048141"/>
            <a:ext cx="11096700" cy="4093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a:solidFill>
                  <a:srgbClr val="9CC2E5"/>
                </a:solidFill>
                <a:latin typeface="Open Sans SemiBold"/>
                <a:ea typeface="Open Sans SemiBold"/>
                <a:cs typeface="Open Sans SemiBold"/>
                <a:sym typeface="Open Sans SemiBold"/>
              </a:rPr>
              <a:t>Questions politiques sélectionnées pour les liens entre l'énergie et l'eau</a:t>
            </a:r>
            <a:endParaRPr/>
          </a:p>
          <a:p>
            <a:pPr marL="742950" marR="0" lvl="1" indent="-285750" algn="l" rtl="0">
              <a:spcBef>
                <a:spcPts val="60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Le calendrier et l'ampleur des prélèvements et des rejets d'eau pour les applications énergétiques peuvent entrer en concurrence avec d'autres utilisations ou les interrompre.</a:t>
            </a:r>
            <a:endParaRPr/>
          </a:p>
          <a:p>
            <a:pPr marL="742950" marR="0" lvl="1" indent="-285750" algn="l" rtl="0">
              <a:spcBef>
                <a:spcPts val="60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Il existe des liens importants entre le choix des technologies dans le secteur de l'électricité et la demande en eau </a:t>
            </a:r>
            <a:endParaRPr/>
          </a:p>
          <a:p>
            <a:pPr marL="1200150" marR="0" lvl="2" indent="-285750" algn="l" rtl="0">
              <a:spcBef>
                <a:spcPts val="60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Certaines technologies à faible teneur en carbone (par exemple, l'énergie solaire photovoltaïque ou éolienne) ont une faible empreinte sur l'eau.</a:t>
            </a:r>
            <a:endParaRPr/>
          </a:p>
          <a:p>
            <a:pPr marL="1200150" marR="0" lvl="2" indent="-285750" algn="l" rtl="0">
              <a:spcBef>
                <a:spcPts val="60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D'autres ont une empreinte hydrique importante (par exemple, le nucléaire, la géothermie et l'énergie solaire thermique).</a:t>
            </a:r>
            <a:endParaRPr/>
          </a:p>
          <a:p>
            <a:pPr marL="742950" marR="0" lvl="1" indent="-285750" algn="l" rtl="0">
              <a:spcBef>
                <a:spcPts val="60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 Plusieurs facteurs peuvent entraîner une augmentation de l'intensité énergétique de l'approvisionnement en eau</a:t>
            </a:r>
            <a:endParaRPr/>
          </a:p>
          <a:p>
            <a:pPr marL="1200150" marR="0" lvl="2" indent="-285750" algn="l" rtl="0">
              <a:spcBef>
                <a:spcPts val="60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Urbanisation</a:t>
            </a:r>
            <a:endParaRPr/>
          </a:p>
          <a:p>
            <a:pPr marL="1200150" marR="0" lvl="2" indent="-285750" algn="l" rtl="0">
              <a:spcBef>
                <a:spcPts val="60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Sources d'eau de moindre qualité</a:t>
            </a:r>
            <a:endParaRPr/>
          </a:p>
          <a:p>
            <a:pPr marL="1200150" marR="0" lvl="2" indent="-285750" algn="l" rtl="0">
              <a:spcBef>
                <a:spcPts val="60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Plus de traitement de l'eau</a:t>
            </a:r>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4"/>
          <p:cNvSpPr txBox="1">
            <a:spLocks noGrp="1"/>
          </p:cNvSpPr>
          <p:nvPr>
            <p:ph type="title"/>
          </p:nvPr>
        </p:nvSpPr>
        <p:spPr>
          <a:xfrm>
            <a:off x="663880" y="681037"/>
            <a:ext cx="960191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Lecture 8.2 Références</a:t>
            </a:r>
            <a:endParaRPr/>
          </a:p>
        </p:txBody>
      </p:sp>
      <p:sp>
        <p:nvSpPr>
          <p:cNvPr id="190" name="Google Shape;190;p14"/>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14</a:t>
            </a:fld>
            <a:endParaRPr/>
          </a:p>
        </p:txBody>
      </p:sp>
      <p:sp>
        <p:nvSpPr>
          <p:cNvPr id="191" name="Google Shape;191;p14"/>
          <p:cNvSpPr txBox="1"/>
          <p:nvPr/>
        </p:nvSpPr>
        <p:spPr>
          <a:xfrm>
            <a:off x="663575" y="2082799"/>
            <a:ext cx="5432400" cy="40068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0000"/>
              </a:buClr>
              <a:buSzPts val="1600"/>
              <a:buFont typeface="Calibri"/>
              <a:buAutoNum type="arabicPeriod"/>
            </a:pPr>
            <a:r>
              <a:rPr lang="en-US" sz="1600">
                <a:solidFill>
                  <a:srgbClr val="000000"/>
                </a:solidFill>
                <a:latin typeface="Open Sans"/>
                <a:ea typeface="Open Sans"/>
                <a:cs typeface="Open Sans"/>
                <a:sym typeface="Open Sans"/>
              </a:rPr>
              <a:t>BP (2021), </a:t>
            </a:r>
            <a:r>
              <a:rPr lang="en-US" sz="1600">
                <a:solidFill>
                  <a:srgbClr val="333333"/>
                </a:solidFill>
                <a:latin typeface="Lato"/>
                <a:ea typeface="Lato"/>
                <a:cs typeface="Lato"/>
                <a:sym typeface="Lato"/>
              </a:rPr>
              <a:t>BP Statistical Review of World Energy 2021 and Ember </a:t>
            </a:r>
            <a:r>
              <a:rPr lang="en-US" sz="1600" u="sng">
                <a:solidFill>
                  <a:srgbClr val="333333"/>
                </a:solidFill>
                <a:latin typeface="Lato"/>
                <a:ea typeface="Lato"/>
                <a:cs typeface="Lato"/>
                <a:sym typeface="Lato"/>
                <a:hlinkClick r:id="rId3">
                  <a:extLst>
                    <a:ext uri="{A12FA001-AC4F-418D-AE19-62706E023703}">
                      <ahyp:hlinkClr xmlns:ahyp="http://schemas.microsoft.com/office/drawing/2018/hyperlinkcolor" val="tx"/>
                    </a:ext>
                  </a:extLst>
                </a:hlinkClick>
              </a:rPr>
              <a:t>https://ember-climate.org/data/</a:t>
            </a:r>
            <a:endParaRPr sz="1600">
              <a:solidFill>
                <a:srgbClr val="333333"/>
              </a:solidFill>
              <a:latin typeface="Lato"/>
              <a:ea typeface="Lato"/>
              <a:cs typeface="Lato"/>
              <a:sym typeface="Lato"/>
            </a:endParaRPr>
          </a:p>
          <a:p>
            <a:pPr marL="342900" lvl="0" indent="-342900" algn="l" rtl="0">
              <a:spcBef>
                <a:spcPts val="1000"/>
              </a:spcBef>
              <a:spcAft>
                <a:spcPts val="0"/>
              </a:spcAft>
              <a:buClr>
                <a:srgbClr val="333333"/>
              </a:buClr>
              <a:buSzPts val="1600"/>
              <a:buFont typeface="Calibri"/>
              <a:buAutoNum type="arabicPeriod"/>
            </a:pPr>
            <a:r>
              <a:rPr lang="en-US" sz="1600">
                <a:solidFill>
                  <a:srgbClr val="333333"/>
                </a:solidFill>
                <a:latin typeface="Lato"/>
                <a:ea typeface="Lato"/>
                <a:cs typeface="Lato"/>
                <a:sym typeface="Lato"/>
              </a:rPr>
              <a:t>World Economic Forum (2011), Water Security: The Water-Food-Energy-Climate Nexus </a:t>
            </a:r>
            <a:endParaRPr sz="1600">
              <a:solidFill>
                <a:srgbClr val="000000"/>
              </a:solidFill>
              <a:latin typeface="Open Sans"/>
              <a:ea typeface="Open Sans"/>
              <a:cs typeface="Open Sans"/>
              <a:sym typeface="Open Sans"/>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5"/>
          <p:cNvSpPr txBox="1">
            <a:spLocks noGrp="1"/>
          </p:cNvSpPr>
          <p:nvPr>
            <p:ph type="title"/>
          </p:nvPr>
        </p:nvSpPr>
        <p:spPr>
          <a:xfrm>
            <a:off x="663575" y="675250"/>
            <a:ext cx="93708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latin typeface="Open Sans"/>
                <a:ea typeface="Open Sans"/>
                <a:cs typeface="Open Sans"/>
                <a:sym typeface="Open Sans"/>
              </a:rPr>
              <a:t>8.3 Liens entre l'énergie et les terres?</a:t>
            </a:r>
            <a:endParaRPr/>
          </a:p>
        </p:txBody>
      </p:sp>
      <p:sp>
        <p:nvSpPr>
          <p:cNvPr id="198" name="Google Shape;198;p15"/>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15</a:t>
            </a:fld>
            <a:endParaRPr/>
          </a:p>
        </p:txBody>
      </p:sp>
      <p:sp>
        <p:nvSpPr>
          <p:cNvPr id="199" name="Google Shape;199;p15"/>
          <p:cNvSpPr/>
          <p:nvPr/>
        </p:nvSpPr>
        <p:spPr>
          <a:xfrm>
            <a:off x="683777" y="2067495"/>
            <a:ext cx="9667790"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a:solidFill>
                  <a:srgbClr val="012169"/>
                </a:solidFill>
                <a:latin typeface="Open Sans"/>
                <a:ea typeface="Open Sans"/>
                <a:cs typeface="Open Sans"/>
                <a:sym typeface="Open Sans"/>
              </a:rPr>
              <a:t>Les terres sont utilisées pour fournir de l'énergie sous forme de biomasse solide.</a:t>
            </a:r>
            <a:endParaRPr/>
          </a:p>
          <a:p>
            <a:pPr marL="285750" marR="0" lvl="0" indent="-285750" algn="l" rtl="0">
              <a:spcBef>
                <a:spcPts val="60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La bioénergie représente un peu plus de 10 % (60 EJ) de l'approvisionnement total en énergie primaire dans le monde [1]</a:t>
            </a:r>
            <a:endParaRPr/>
          </a:p>
          <a:p>
            <a:pPr marL="285750" marR="0" lvl="0" indent="-285750" algn="l" rtl="0">
              <a:spcBef>
                <a:spcPts val="60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35 % de la population mondiale </a:t>
            </a:r>
            <a:r>
              <a:rPr lang="en-US" sz="2000" b="1" i="0" u="none" strike="noStrike" cap="none">
                <a:solidFill>
                  <a:schemeClr val="dk1"/>
                </a:solidFill>
                <a:latin typeface="Open Sans"/>
                <a:ea typeface="Open Sans"/>
                <a:cs typeface="Open Sans"/>
                <a:sym typeface="Open Sans"/>
              </a:rPr>
              <a:t>n'a pas accès à une énergie sûre et propre </a:t>
            </a:r>
            <a:r>
              <a:rPr lang="en-US" sz="2000" b="0" i="0" u="none" strike="noStrike" cap="none">
                <a:solidFill>
                  <a:schemeClr val="dk1"/>
                </a:solidFill>
                <a:latin typeface="Open Sans"/>
                <a:ea typeface="Open Sans"/>
                <a:cs typeface="Open Sans"/>
                <a:sym typeface="Open Sans"/>
              </a:rPr>
              <a:t>pour cuisiner et beaucoup dépendent du bois de chauffage et du charbon de bois pour leurs besoins énergétiques [2,3].</a:t>
            </a:r>
            <a:endParaRPr/>
          </a:p>
          <a:p>
            <a:pPr marL="0" marR="0" lvl="0" indent="0" algn="l" rtl="0">
              <a:spcBef>
                <a:spcPts val="600"/>
              </a:spcBef>
              <a:spcAft>
                <a:spcPts val="0"/>
              </a:spcAft>
              <a:buNone/>
            </a:pPr>
            <a:r>
              <a:rPr lang="en-US" sz="2000" b="1" i="0" u="none" strike="noStrike" cap="none">
                <a:solidFill>
                  <a:srgbClr val="012169"/>
                </a:solidFill>
                <a:latin typeface="Open Sans"/>
                <a:ea typeface="Open Sans"/>
                <a:cs typeface="Open Sans"/>
                <a:sym typeface="Open Sans"/>
              </a:rPr>
              <a:t>Les terres sont utilisées pour produire de la bioénergie destinée à la production d'électricité.</a:t>
            </a:r>
            <a:endParaRPr/>
          </a:p>
          <a:p>
            <a:pPr marL="285750" marR="0" lvl="0" indent="-285750" algn="l" rtl="0">
              <a:spcBef>
                <a:spcPts val="60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Environ 500 TWh d'électricité sont produits chaque année à partir de la biomasse. Cela équivaut à environ 2 % de la production mondiale d'électricité [1]</a:t>
            </a:r>
            <a:endParaRPr sz="2000" b="0" i="0" u="none" strike="noStrike" cap="none">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6"/>
          <p:cNvSpPr txBox="1">
            <a:spLocks noGrp="1"/>
          </p:cNvSpPr>
          <p:nvPr>
            <p:ph type="title"/>
          </p:nvPr>
        </p:nvSpPr>
        <p:spPr>
          <a:xfrm>
            <a:off x="663575" y="141850"/>
            <a:ext cx="105528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latin typeface="Open Sans"/>
                <a:ea typeface="Open Sans"/>
                <a:cs typeface="Open Sans"/>
                <a:sym typeface="Open Sans"/>
              </a:rPr>
              <a:t>8.3 Liens entre l'énergie et les terres</a:t>
            </a:r>
            <a:endParaRPr/>
          </a:p>
        </p:txBody>
      </p:sp>
      <p:sp>
        <p:nvSpPr>
          <p:cNvPr id="206" name="Google Shape;206;p16"/>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16</a:t>
            </a:fld>
            <a:endParaRPr/>
          </a:p>
        </p:txBody>
      </p:sp>
      <p:sp>
        <p:nvSpPr>
          <p:cNvPr id="207" name="Google Shape;207;p16"/>
          <p:cNvSpPr/>
          <p:nvPr/>
        </p:nvSpPr>
        <p:spPr>
          <a:xfrm>
            <a:off x="683777" y="1534095"/>
            <a:ext cx="9667800" cy="3324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a:solidFill>
                  <a:srgbClr val="012169"/>
                </a:solidFill>
                <a:latin typeface="Open Sans"/>
                <a:ea typeface="Open Sans"/>
                <a:cs typeface="Open Sans"/>
                <a:sym typeface="Open Sans"/>
              </a:rPr>
              <a:t>Les terres sont utilisées pour fournir de l'énergie sous forme de biocarburants liquides. </a:t>
            </a:r>
            <a:endParaRPr/>
          </a:p>
          <a:p>
            <a:pPr marL="285750" marR="0" lvl="0" indent="-285750" algn="l" rtl="0">
              <a:spcBef>
                <a:spcPts val="60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De nombreux pays ont mis en place des mandats, des subventions ou d'autres mesures de soutien pour augmenter la production de biocarburants dans le but de.. :</a:t>
            </a:r>
            <a:endParaRPr/>
          </a:p>
          <a:p>
            <a:pPr marL="742950" marR="0" lvl="1" indent="-285750" algn="l" rtl="0">
              <a:spcBef>
                <a:spcPts val="60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Réduire la dépendance à l'égard des importations de combustibles liquides</a:t>
            </a:r>
            <a:endParaRPr/>
          </a:p>
          <a:p>
            <a:pPr marL="742950" marR="0" lvl="1" indent="-285750" algn="l" rtl="0">
              <a:spcBef>
                <a:spcPts val="60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Réduire les émissions de gaz à effet de serre </a:t>
            </a:r>
            <a:endParaRPr/>
          </a:p>
          <a:p>
            <a:pPr marL="742950" marR="0" lvl="1" indent="-285750" algn="l" rtl="0">
              <a:spcBef>
                <a:spcPts val="60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Augmenter le revenu des agriculteurs</a:t>
            </a:r>
            <a:endParaRPr sz="2000" b="0" i="0" u="none" strike="noStrike" cap="none">
              <a:solidFill>
                <a:schemeClr val="dk1"/>
              </a:solidFill>
              <a:latin typeface="Open Sans"/>
              <a:ea typeface="Open Sans"/>
              <a:cs typeface="Open Sans"/>
              <a:sym typeface="Open Sans"/>
            </a:endParaRPr>
          </a:p>
          <a:p>
            <a:pPr marL="285750" marR="0" lvl="0" indent="-285750" algn="l" rtl="0">
              <a:spcBef>
                <a:spcPts val="60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Environ 15 % du maïs récolté et plus de 20 % de la canne à sucre sont utilisés pour produire du bioéthanol. </a:t>
            </a:r>
            <a:endParaRPr/>
          </a:p>
          <a:p>
            <a:pPr marL="285750" marR="0" lvl="0" indent="-285750" algn="l" rtl="0">
              <a:spcBef>
                <a:spcPts val="60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Environ 15 % des graines oléagineuses récoltées sont utilisées pour produire du biodiesel.</a:t>
            </a:r>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7"/>
          <p:cNvSpPr txBox="1">
            <a:spLocks noGrp="1"/>
          </p:cNvSpPr>
          <p:nvPr>
            <p:ph type="title"/>
          </p:nvPr>
        </p:nvSpPr>
        <p:spPr>
          <a:xfrm>
            <a:off x="663574" y="-10550"/>
            <a:ext cx="106701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latin typeface="Open Sans"/>
                <a:ea typeface="Open Sans"/>
                <a:cs typeface="Open Sans"/>
                <a:sym typeface="Open Sans"/>
              </a:rPr>
              <a:t>8.3 Liens entre l'énergie et les terres</a:t>
            </a:r>
            <a:endParaRPr/>
          </a:p>
        </p:txBody>
      </p:sp>
      <p:sp>
        <p:nvSpPr>
          <p:cNvPr id="214" name="Google Shape;214;p17"/>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17</a:t>
            </a:fld>
            <a:endParaRPr/>
          </a:p>
        </p:txBody>
      </p:sp>
      <p:sp>
        <p:nvSpPr>
          <p:cNvPr id="215" name="Google Shape;215;p17"/>
          <p:cNvSpPr/>
          <p:nvPr/>
        </p:nvSpPr>
        <p:spPr>
          <a:xfrm>
            <a:off x="683777" y="1381695"/>
            <a:ext cx="9667800" cy="4093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a:solidFill>
                  <a:srgbClr val="9CC2E5"/>
                </a:solidFill>
                <a:latin typeface="Open Sans SemiBold"/>
                <a:ea typeface="Open Sans SemiBold"/>
                <a:cs typeface="Open Sans SemiBold"/>
                <a:sym typeface="Open Sans SemiBold"/>
              </a:rPr>
              <a:t>L'énergie sous forme d'électricité ou de carburant est utilisée directement dans l'agriculture pour.. :</a:t>
            </a:r>
            <a:endParaRPr/>
          </a:p>
          <a:p>
            <a:pPr marL="342900" marR="0" lvl="0" indent="-342900" algn="l" rtl="0">
              <a:spcBef>
                <a:spcPts val="600"/>
              </a:spcBef>
              <a:spcAft>
                <a:spcPts val="0"/>
              </a:spcAft>
              <a:buClr>
                <a:srgbClr val="021318"/>
              </a:buClr>
              <a:buSzPts val="2000"/>
              <a:buFont typeface="Arial"/>
              <a:buChar char="•"/>
            </a:pPr>
            <a:r>
              <a:rPr lang="en-US" sz="2000" b="0" i="0" u="none" strike="noStrike" cap="none">
                <a:solidFill>
                  <a:srgbClr val="021318"/>
                </a:solidFill>
                <a:latin typeface="Open Sans"/>
                <a:ea typeface="Open Sans"/>
                <a:cs typeface="Open Sans"/>
                <a:sym typeface="Open Sans"/>
              </a:rPr>
              <a:t>Alimenter les machines agricoles pour la préparation des champs, la récolte, le séchage et la transformation des récoltes.</a:t>
            </a:r>
            <a:endParaRPr/>
          </a:p>
          <a:p>
            <a:pPr marL="342900" marR="0" lvl="0" indent="-342900" algn="l" rtl="0">
              <a:spcBef>
                <a:spcPts val="600"/>
              </a:spcBef>
              <a:spcAft>
                <a:spcPts val="0"/>
              </a:spcAft>
              <a:buClr>
                <a:srgbClr val="021318"/>
              </a:buClr>
              <a:buSzPts val="2000"/>
              <a:buFont typeface="Arial"/>
              <a:buChar char="•"/>
            </a:pPr>
            <a:r>
              <a:rPr lang="en-US" sz="2000" b="0" i="0" u="none" strike="noStrike" cap="none">
                <a:solidFill>
                  <a:srgbClr val="021318"/>
                </a:solidFill>
                <a:latin typeface="Open Sans"/>
                <a:ea typeface="Open Sans"/>
                <a:cs typeface="Open Sans"/>
                <a:sym typeface="Open Sans"/>
              </a:rPr>
              <a:t>Pomper l'eau pour l'irrigation</a:t>
            </a:r>
            <a:endParaRPr/>
          </a:p>
          <a:p>
            <a:pPr marL="342900" marR="0" lvl="0" indent="-342900" algn="l" rtl="0">
              <a:spcBef>
                <a:spcPts val="600"/>
              </a:spcBef>
              <a:spcAft>
                <a:spcPts val="0"/>
              </a:spcAft>
              <a:buClr>
                <a:srgbClr val="021318"/>
              </a:buClr>
              <a:buSzPts val="2000"/>
              <a:buFont typeface="Arial"/>
              <a:buChar char="•"/>
            </a:pPr>
            <a:r>
              <a:rPr lang="en-US" sz="2000" b="0" i="0" u="none" strike="noStrike" cap="none">
                <a:solidFill>
                  <a:srgbClr val="021318"/>
                </a:solidFill>
                <a:latin typeface="Open Sans"/>
                <a:ea typeface="Open Sans"/>
                <a:cs typeface="Open Sans"/>
                <a:sym typeface="Open Sans"/>
              </a:rPr>
              <a:t>Chauffer ou refroidir les bâtiments</a:t>
            </a:r>
            <a:endParaRPr/>
          </a:p>
          <a:p>
            <a:pPr marL="342900" marR="0" lvl="0" indent="-342900" algn="l" rtl="0">
              <a:spcBef>
                <a:spcPts val="600"/>
              </a:spcBef>
              <a:spcAft>
                <a:spcPts val="0"/>
              </a:spcAft>
              <a:buClr>
                <a:srgbClr val="021318"/>
              </a:buClr>
              <a:buSzPts val="2000"/>
              <a:buFont typeface="Arial"/>
              <a:buChar char="•"/>
            </a:pPr>
            <a:r>
              <a:rPr lang="en-US" sz="2000" b="0" i="0" u="none" strike="noStrike" cap="none">
                <a:solidFill>
                  <a:srgbClr val="021318"/>
                </a:solidFill>
                <a:latin typeface="Open Sans"/>
                <a:ea typeface="Open Sans"/>
                <a:cs typeface="Open Sans"/>
                <a:sym typeface="Open Sans"/>
              </a:rPr>
              <a:t>Eclairage</a:t>
            </a:r>
            <a:endParaRPr/>
          </a:p>
          <a:p>
            <a:pPr marL="342900" marR="0" lvl="0" indent="-215900" algn="l" rtl="0">
              <a:spcBef>
                <a:spcPts val="600"/>
              </a:spcBef>
              <a:spcAft>
                <a:spcPts val="0"/>
              </a:spcAft>
              <a:buClr>
                <a:schemeClr val="dk1"/>
              </a:buClr>
              <a:buSzPts val="2000"/>
              <a:buFont typeface="Arial"/>
              <a:buNone/>
            </a:pPr>
            <a:endParaRPr sz="2000" b="0" i="0" u="none" strike="noStrike" cap="none">
              <a:solidFill>
                <a:srgbClr val="021318"/>
              </a:solidFill>
              <a:latin typeface="Open Sans"/>
              <a:ea typeface="Open Sans"/>
              <a:cs typeface="Open Sans"/>
              <a:sym typeface="Open Sans"/>
            </a:endParaRPr>
          </a:p>
          <a:p>
            <a:pPr marL="0" marR="0" lvl="0" indent="0" algn="l" rtl="0">
              <a:spcBef>
                <a:spcPts val="600"/>
              </a:spcBef>
              <a:spcAft>
                <a:spcPts val="0"/>
              </a:spcAft>
              <a:buNone/>
            </a:pPr>
            <a:r>
              <a:rPr lang="en-US" sz="2000" b="0" i="0" u="none" strike="noStrike" cap="none">
                <a:solidFill>
                  <a:srgbClr val="021318"/>
                </a:solidFill>
                <a:latin typeface="Open Sans"/>
                <a:ea typeface="Open Sans"/>
                <a:cs typeface="Open Sans"/>
                <a:sym typeface="Open Sans"/>
              </a:rPr>
              <a:t>Les exploitations d'élevage consomment de l'énergie directe pour les systèmes de ventilation, la réfrigération, l'éclairage, le chauffage, l'abreuvement, les moteurs et le traitement des déchets.</a:t>
            </a:r>
            <a:endParaRPr/>
          </a:p>
          <a:p>
            <a:pPr marL="0" marR="0" lvl="0" indent="0" algn="l" rtl="0">
              <a:spcBef>
                <a:spcPts val="600"/>
              </a:spcBef>
              <a:spcAft>
                <a:spcPts val="0"/>
              </a:spcAft>
              <a:buNone/>
            </a:pPr>
            <a:endParaRPr sz="2000" b="0" i="0" u="none" strike="noStrike" cap="none">
              <a:solidFill>
                <a:srgbClr val="021318"/>
              </a:solidFill>
              <a:latin typeface="Open Sans"/>
              <a:ea typeface="Open Sans"/>
              <a:cs typeface="Open Sans"/>
              <a:sym typeface="Open Sans"/>
            </a:endParaRPr>
          </a:p>
          <a:p>
            <a:pPr marL="0" marR="0" lvl="0" indent="0" algn="l" rtl="0">
              <a:spcBef>
                <a:spcPts val="600"/>
              </a:spcBef>
              <a:spcAft>
                <a:spcPts val="0"/>
              </a:spcAft>
              <a:buNone/>
            </a:pPr>
            <a:r>
              <a:rPr lang="en-US" sz="2000" b="0" i="0" u="none" strike="noStrike" cap="none">
                <a:solidFill>
                  <a:srgbClr val="021318"/>
                </a:solidFill>
                <a:latin typeface="Open Sans"/>
                <a:ea typeface="Open Sans"/>
                <a:cs typeface="Open Sans"/>
                <a:sym typeface="Open Sans"/>
              </a:rPr>
              <a:t>En 2018, environ 2,2 % de la demande finale d'énergie a été utilisée directement dans l'agriculture [1]</a:t>
            </a:r>
            <a:endParaRPr sz="2000" b="0" i="0" u="none" strike="noStrike" cap="none">
              <a:solidFill>
                <a:srgbClr val="021318"/>
              </a:solidFill>
              <a:latin typeface="Open Sans"/>
              <a:ea typeface="Open Sans"/>
              <a:cs typeface="Open Sans"/>
              <a:sym typeface="Open Sans"/>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8"/>
          <p:cNvSpPr txBox="1">
            <a:spLocks noGrp="1"/>
          </p:cNvSpPr>
          <p:nvPr>
            <p:ph type="title"/>
          </p:nvPr>
        </p:nvSpPr>
        <p:spPr>
          <a:xfrm>
            <a:off x="663574" y="370450"/>
            <a:ext cx="98220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latin typeface="Open Sans"/>
                <a:ea typeface="Open Sans"/>
                <a:cs typeface="Open Sans"/>
                <a:sym typeface="Open Sans"/>
              </a:rPr>
              <a:t>8.3 Liens entre l'énergie et les terres</a:t>
            </a:r>
            <a:endParaRPr/>
          </a:p>
        </p:txBody>
      </p:sp>
      <p:sp>
        <p:nvSpPr>
          <p:cNvPr id="222" name="Google Shape;222;p18"/>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18</a:t>
            </a:fld>
            <a:endParaRPr/>
          </a:p>
        </p:txBody>
      </p:sp>
      <p:sp>
        <p:nvSpPr>
          <p:cNvPr id="223" name="Google Shape;223;p18"/>
          <p:cNvSpPr/>
          <p:nvPr/>
        </p:nvSpPr>
        <p:spPr>
          <a:xfrm>
            <a:off x="683777" y="1762695"/>
            <a:ext cx="9667800" cy="3400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a:solidFill>
                  <a:srgbClr val="9CC2E5"/>
                </a:solidFill>
                <a:latin typeface="Open Sans SemiBold"/>
                <a:ea typeface="Open Sans SemiBold"/>
                <a:cs typeface="Open Sans SemiBold"/>
                <a:sym typeface="Open Sans SemiBold"/>
              </a:rPr>
              <a:t>L'énergie sous forme d'électricité et de carburant est utilisée dans la chaîne de valeur alimentaire pour.. :</a:t>
            </a:r>
            <a:endParaRPr/>
          </a:p>
          <a:p>
            <a:pPr marL="342900" marR="0" lvl="0" indent="-342900" algn="l" rtl="0">
              <a:spcBef>
                <a:spcPts val="600"/>
              </a:spcBef>
              <a:spcAft>
                <a:spcPts val="0"/>
              </a:spcAft>
              <a:buClr>
                <a:srgbClr val="021318"/>
              </a:buClr>
              <a:buSzPts val="2000"/>
              <a:buFont typeface="Arial"/>
              <a:buChar char="•"/>
            </a:pPr>
            <a:r>
              <a:rPr lang="en-US" sz="2000" b="0" i="0" u="none" strike="noStrike" cap="none">
                <a:solidFill>
                  <a:srgbClr val="021318"/>
                </a:solidFill>
                <a:latin typeface="Open Sans"/>
                <a:ea typeface="Open Sans"/>
                <a:cs typeface="Open Sans"/>
                <a:sym typeface="Open Sans"/>
              </a:rPr>
              <a:t>Produire des engrais, des pesticides et d'autres intrants agricoles</a:t>
            </a:r>
            <a:endParaRPr/>
          </a:p>
          <a:p>
            <a:pPr marL="342900" marR="0" lvl="0" indent="-342900" algn="l" rtl="0">
              <a:spcBef>
                <a:spcPts val="600"/>
              </a:spcBef>
              <a:spcAft>
                <a:spcPts val="0"/>
              </a:spcAft>
              <a:buClr>
                <a:srgbClr val="021318"/>
              </a:buClr>
              <a:buSzPts val="2000"/>
              <a:buFont typeface="Arial"/>
              <a:buChar char="•"/>
            </a:pPr>
            <a:r>
              <a:rPr lang="en-US" sz="2000" b="0" i="0" u="none" strike="noStrike" cap="none">
                <a:solidFill>
                  <a:srgbClr val="021318"/>
                </a:solidFill>
                <a:latin typeface="Open Sans"/>
                <a:ea typeface="Open Sans"/>
                <a:cs typeface="Open Sans"/>
                <a:sym typeface="Open Sans"/>
              </a:rPr>
              <a:t>Transport de cultures et de produits alimentaires</a:t>
            </a:r>
            <a:endParaRPr/>
          </a:p>
          <a:p>
            <a:pPr marL="342900" marR="0" lvl="0" indent="-342900" algn="l" rtl="0">
              <a:spcBef>
                <a:spcPts val="600"/>
              </a:spcBef>
              <a:spcAft>
                <a:spcPts val="0"/>
              </a:spcAft>
              <a:buClr>
                <a:srgbClr val="021318"/>
              </a:buClr>
              <a:buSzPts val="2000"/>
              <a:buFont typeface="Arial"/>
              <a:buChar char="•"/>
            </a:pPr>
            <a:r>
              <a:rPr lang="en-US" sz="2000" b="0" i="0" u="none" strike="noStrike" cap="none">
                <a:solidFill>
                  <a:srgbClr val="021318"/>
                </a:solidFill>
                <a:latin typeface="Open Sans"/>
                <a:ea typeface="Open Sans"/>
                <a:cs typeface="Open Sans"/>
                <a:sym typeface="Open Sans"/>
              </a:rPr>
              <a:t>Aliments transformés (par exemple, produits laitiers, meunerie, etc.)</a:t>
            </a:r>
            <a:endParaRPr/>
          </a:p>
          <a:p>
            <a:pPr marL="342900" marR="0" lvl="0" indent="-342900" algn="l" rtl="0">
              <a:spcBef>
                <a:spcPts val="600"/>
              </a:spcBef>
              <a:spcAft>
                <a:spcPts val="0"/>
              </a:spcAft>
              <a:buClr>
                <a:srgbClr val="021318"/>
              </a:buClr>
              <a:buSzPts val="2000"/>
              <a:buFont typeface="Arial"/>
              <a:buChar char="•"/>
            </a:pPr>
            <a:r>
              <a:rPr lang="en-US" sz="2000" b="0" i="0" u="none" strike="noStrike" cap="none">
                <a:solidFill>
                  <a:srgbClr val="021318"/>
                </a:solidFill>
                <a:latin typeface="Open Sans"/>
                <a:ea typeface="Open Sans"/>
                <a:cs typeface="Open Sans"/>
                <a:sym typeface="Open Sans"/>
              </a:rPr>
              <a:t>Réfrigération</a:t>
            </a:r>
            <a:endParaRPr/>
          </a:p>
          <a:p>
            <a:pPr marL="342900" marR="0" lvl="0" indent="-342900" algn="l" rtl="0">
              <a:spcBef>
                <a:spcPts val="600"/>
              </a:spcBef>
              <a:spcAft>
                <a:spcPts val="0"/>
              </a:spcAft>
              <a:buClr>
                <a:srgbClr val="021318"/>
              </a:buClr>
              <a:buSzPts val="2000"/>
              <a:buFont typeface="Arial"/>
              <a:buChar char="•"/>
            </a:pPr>
            <a:r>
              <a:rPr lang="en-US" sz="2000" b="0" i="0" u="none" strike="noStrike" cap="none">
                <a:solidFill>
                  <a:srgbClr val="021318"/>
                </a:solidFill>
                <a:latin typeface="Open Sans"/>
                <a:ea typeface="Open Sans"/>
                <a:cs typeface="Open Sans"/>
                <a:sym typeface="Open Sans"/>
              </a:rPr>
              <a:t>Préparation/cuisson </a:t>
            </a:r>
            <a:endParaRPr sz="2000" b="0" i="0" u="none" strike="noStrike" cap="none">
              <a:solidFill>
                <a:srgbClr val="021318"/>
              </a:solidFill>
              <a:latin typeface="Open Sans"/>
              <a:ea typeface="Open Sans"/>
              <a:cs typeface="Open Sans"/>
              <a:sym typeface="Open Sans"/>
            </a:endParaRPr>
          </a:p>
          <a:p>
            <a:pPr marL="0" marR="0" lvl="0" indent="0" algn="l" rtl="0">
              <a:spcBef>
                <a:spcPts val="600"/>
              </a:spcBef>
              <a:spcAft>
                <a:spcPts val="0"/>
              </a:spcAft>
              <a:buNone/>
            </a:pPr>
            <a:endParaRPr sz="2000" b="0" i="0" u="none" strike="noStrike" cap="none">
              <a:solidFill>
                <a:srgbClr val="021318"/>
              </a:solidFill>
              <a:latin typeface="Open Sans"/>
              <a:ea typeface="Open Sans"/>
              <a:cs typeface="Open Sans"/>
              <a:sym typeface="Open Sans"/>
            </a:endParaRPr>
          </a:p>
          <a:p>
            <a:pPr marL="0" marR="0" lvl="0" indent="0" algn="l" rtl="0">
              <a:spcBef>
                <a:spcPts val="600"/>
              </a:spcBef>
              <a:spcAft>
                <a:spcPts val="0"/>
              </a:spcAft>
              <a:buNone/>
            </a:pPr>
            <a:r>
              <a:rPr lang="en-US" sz="2000" b="0" i="0" u="none" strike="noStrike" cap="none">
                <a:solidFill>
                  <a:srgbClr val="021318"/>
                </a:solidFill>
                <a:latin typeface="Open Sans"/>
                <a:ea typeface="Open Sans"/>
                <a:cs typeface="Open Sans"/>
                <a:sym typeface="Open Sans"/>
              </a:rPr>
              <a:t>Au total, la FAO estime que l'utilisation directe et indirecte de l'énergie liée à la chaîne de valeur alimentaire représente environ 30 % de la consommation totale d'énergie [4]</a:t>
            </a:r>
            <a:endParaRPr sz="2000" b="0" i="0" u="none" strike="noStrike" cap="none">
              <a:solidFill>
                <a:srgbClr val="021318"/>
              </a:solidFill>
              <a:latin typeface="Open Sans"/>
              <a:ea typeface="Open Sans"/>
              <a:cs typeface="Open Sans"/>
              <a:sym typeface="Open Sans"/>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9"/>
          <p:cNvSpPr txBox="1">
            <a:spLocks noGrp="1"/>
          </p:cNvSpPr>
          <p:nvPr>
            <p:ph type="title"/>
          </p:nvPr>
        </p:nvSpPr>
        <p:spPr>
          <a:xfrm>
            <a:off x="663575" y="446650"/>
            <a:ext cx="101469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latin typeface="Open Sans"/>
                <a:ea typeface="Open Sans"/>
                <a:cs typeface="Open Sans"/>
                <a:sym typeface="Open Sans"/>
              </a:rPr>
              <a:t>8.3 Liens entre l'énergie et les terres</a:t>
            </a:r>
            <a:endParaRPr/>
          </a:p>
        </p:txBody>
      </p:sp>
      <p:sp>
        <p:nvSpPr>
          <p:cNvPr id="230" name="Google Shape;230;p19"/>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19</a:t>
            </a:fld>
            <a:endParaRPr/>
          </a:p>
        </p:txBody>
      </p:sp>
      <p:sp>
        <p:nvSpPr>
          <p:cNvPr id="231" name="Google Shape;231;p19"/>
          <p:cNvSpPr/>
          <p:nvPr/>
        </p:nvSpPr>
        <p:spPr>
          <a:xfrm>
            <a:off x="683777" y="1838895"/>
            <a:ext cx="9667800" cy="2554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a:solidFill>
                  <a:srgbClr val="9CC2E5"/>
                </a:solidFill>
                <a:latin typeface="Open Sans SemiBold"/>
                <a:ea typeface="Open Sans SemiBold"/>
                <a:cs typeface="Open Sans SemiBold"/>
                <a:sym typeface="Open Sans SemiBold"/>
              </a:rPr>
              <a:t>Questions politiques sélectionnées pour les liens entre l'énergie et les terres:</a:t>
            </a:r>
            <a:endParaRPr/>
          </a:p>
          <a:p>
            <a:pPr marL="342900" marR="0" lvl="0" indent="-342900" algn="l" rtl="0">
              <a:spcBef>
                <a:spcPts val="600"/>
              </a:spcBef>
              <a:spcAft>
                <a:spcPts val="0"/>
              </a:spcAft>
              <a:buClr>
                <a:srgbClr val="021318"/>
              </a:buClr>
              <a:buSzPts val="2000"/>
              <a:buFont typeface="Arial"/>
              <a:buChar char="•"/>
            </a:pPr>
            <a:r>
              <a:rPr lang="en-US" sz="2000" b="0" i="0" u="none" strike="noStrike" cap="none">
                <a:solidFill>
                  <a:srgbClr val="021318"/>
                </a:solidFill>
                <a:latin typeface="Open Sans"/>
                <a:ea typeface="Open Sans"/>
                <a:cs typeface="Open Sans"/>
                <a:sym typeface="Open Sans"/>
              </a:rPr>
              <a:t>Nourriture contre carburant. Concurrence pour les terres (et l'eau) entre l'énergie et d'autres utilisations et impacts négatifs potentiels sur la sécurité alimentaire (et de l'eau).</a:t>
            </a:r>
            <a:endParaRPr/>
          </a:p>
          <a:p>
            <a:pPr marL="342900" marR="0" lvl="0" indent="-342900" algn="l" rtl="0">
              <a:spcBef>
                <a:spcPts val="600"/>
              </a:spcBef>
              <a:spcAft>
                <a:spcPts val="0"/>
              </a:spcAft>
              <a:buClr>
                <a:srgbClr val="021318"/>
              </a:buClr>
              <a:buSzPts val="2000"/>
              <a:buFont typeface="Arial"/>
              <a:buChar char="•"/>
            </a:pPr>
            <a:r>
              <a:rPr lang="en-US" sz="2000" b="0" i="0" u="none" strike="noStrike" cap="none">
                <a:solidFill>
                  <a:srgbClr val="021318"/>
                </a:solidFill>
                <a:latin typeface="Open Sans"/>
                <a:ea typeface="Open Sans"/>
                <a:cs typeface="Open Sans"/>
                <a:sym typeface="Open Sans"/>
              </a:rPr>
              <a:t>La bioénergie comme stratégie de réduction des émissions de carbone</a:t>
            </a:r>
            <a:endParaRPr/>
          </a:p>
          <a:p>
            <a:pPr marL="342900" marR="0" lvl="0" indent="-342900" algn="l" rtl="0">
              <a:spcBef>
                <a:spcPts val="600"/>
              </a:spcBef>
              <a:spcAft>
                <a:spcPts val="0"/>
              </a:spcAft>
              <a:buClr>
                <a:srgbClr val="021318"/>
              </a:buClr>
              <a:buSzPts val="2000"/>
              <a:buFont typeface="Arial"/>
              <a:buChar char="•"/>
            </a:pPr>
            <a:r>
              <a:rPr lang="en-US" sz="2000" b="0" i="0" u="none" strike="noStrike" cap="none">
                <a:solidFill>
                  <a:srgbClr val="021318"/>
                </a:solidFill>
                <a:latin typeface="Open Sans"/>
                <a:ea typeface="Open Sans"/>
                <a:cs typeface="Open Sans"/>
                <a:sym typeface="Open Sans"/>
              </a:rPr>
              <a:t>Pertes et déchets alimentaires et impact sur la consommation d'énergie et les émissions</a:t>
            </a:r>
            <a:endParaRPr/>
          </a:p>
          <a:p>
            <a:pPr marL="342900" marR="0" lvl="0" indent="-342900" algn="l" rtl="0">
              <a:spcBef>
                <a:spcPts val="600"/>
              </a:spcBef>
              <a:spcAft>
                <a:spcPts val="0"/>
              </a:spcAft>
              <a:buClr>
                <a:srgbClr val="021318"/>
              </a:buClr>
              <a:buSzPts val="2000"/>
              <a:buFont typeface="Arial"/>
              <a:buChar char="•"/>
            </a:pPr>
            <a:r>
              <a:rPr lang="en-US" sz="2000" b="0" i="0" u="none" strike="noStrike" cap="none">
                <a:solidFill>
                  <a:srgbClr val="021318"/>
                </a:solidFill>
                <a:latin typeface="Open Sans"/>
                <a:ea typeface="Open Sans"/>
                <a:cs typeface="Open Sans"/>
                <a:sym typeface="Open Sans"/>
              </a:rPr>
              <a:t>Déforestation due à l'exploitation non durable de la biomasse ou à la conversion des terres pour des applications énergétiques</a:t>
            </a:r>
            <a:endParaRPr sz="2000" b="0" i="0" u="none" strike="noStrike" cap="none">
              <a:solidFill>
                <a:srgbClr val="021318"/>
              </a:solidFill>
              <a:latin typeface="Open Sans"/>
              <a:ea typeface="Open Sans"/>
              <a:cs typeface="Open Sans"/>
              <a:sym typeface="Open Sans"/>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663880" y="452437"/>
            <a:ext cx="94572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Résultats de l'apprentissage</a:t>
            </a:r>
            <a:endParaRPr/>
          </a:p>
        </p:txBody>
      </p:sp>
      <p:sp>
        <p:nvSpPr>
          <p:cNvPr id="88" name="Google Shape;88;p2"/>
          <p:cNvSpPr txBox="1">
            <a:spLocks noGrp="1"/>
          </p:cNvSpPr>
          <p:nvPr>
            <p:ph type="body" idx="1"/>
          </p:nvPr>
        </p:nvSpPr>
        <p:spPr>
          <a:xfrm>
            <a:off x="663580" y="2483695"/>
            <a:ext cx="10514700" cy="3421800"/>
          </a:xfrm>
          <a:prstGeom prst="rect">
            <a:avLst/>
          </a:prstGeom>
          <a:noFill/>
          <a:ln>
            <a:noFill/>
          </a:ln>
        </p:spPr>
        <p:txBody>
          <a:bodyPr spcFirstLastPara="1" wrap="square" lIns="91425" tIns="45700" rIns="91425" bIns="45700" anchor="t" anchorCtr="0">
            <a:normAutofit fontScale="25000" lnSpcReduction="20000"/>
          </a:bodyPr>
          <a:lstStyle/>
          <a:p>
            <a:pPr marL="228600" lvl="0" indent="-216364" algn="l" rtl="0">
              <a:lnSpc>
                <a:spcPct val="100000"/>
              </a:lnSpc>
              <a:spcBef>
                <a:spcPts val="0"/>
              </a:spcBef>
              <a:spcAft>
                <a:spcPts val="0"/>
              </a:spcAft>
              <a:buClr>
                <a:schemeClr val="dk1"/>
              </a:buClr>
              <a:buSzPct val="100000"/>
              <a:buChar char="•"/>
            </a:pPr>
            <a:r>
              <a:rPr lang="en-US" sz="7229">
                <a:latin typeface="Open Sans SemiBold"/>
                <a:ea typeface="Open Sans SemiBold"/>
                <a:cs typeface="Open Sans SemiBold"/>
                <a:sym typeface="Open Sans SemiBold"/>
              </a:rPr>
              <a:t>OIT1: se familiariser avec la contribution de l'utilisation des terres, du changement d'affectation des terres et du secteur de l'énergie au changement climatique, ainsi qu'avec la vulnérabilité des systèmes fonciers, énergétiques et hydriques au changement climatique.</a:t>
            </a:r>
            <a:endParaRPr sz="7229"/>
          </a:p>
          <a:p>
            <a:pPr marL="228600" lvl="0" indent="-216364" algn="l" rtl="0">
              <a:lnSpc>
                <a:spcPct val="100000"/>
              </a:lnSpc>
              <a:spcBef>
                <a:spcPts val="1200"/>
              </a:spcBef>
              <a:spcAft>
                <a:spcPts val="0"/>
              </a:spcAft>
              <a:buClr>
                <a:schemeClr val="dk1"/>
              </a:buClr>
              <a:buSzPct val="100000"/>
              <a:buChar char="•"/>
            </a:pPr>
            <a:r>
              <a:rPr lang="en-US" sz="7229"/>
              <a:t>OIT2: Apprendre comment les systèmes de l'énergie et de l'eau sont liés et quelles sont les questions politiques qui en découlent.</a:t>
            </a:r>
            <a:endParaRPr sz="7229"/>
          </a:p>
          <a:p>
            <a:pPr marL="228600" lvl="0" indent="-216364" algn="l" rtl="0">
              <a:lnSpc>
                <a:spcPct val="100000"/>
              </a:lnSpc>
              <a:spcBef>
                <a:spcPts val="1200"/>
              </a:spcBef>
              <a:spcAft>
                <a:spcPts val="0"/>
              </a:spcAft>
              <a:buClr>
                <a:schemeClr val="dk1"/>
              </a:buClr>
              <a:buSzPct val="100000"/>
              <a:buChar char="•"/>
            </a:pPr>
            <a:r>
              <a:rPr lang="en-US" sz="7229">
                <a:latin typeface="Open Sans SemiBold"/>
                <a:ea typeface="Open Sans SemiBold"/>
                <a:cs typeface="Open Sans SemiBold"/>
                <a:sym typeface="Open Sans SemiBold"/>
              </a:rPr>
              <a:t>OIT3: Apprendre comment les systèmes énergétiques et terrestres sont liés entre eux et quelles sont les questions politiques qui en découlent.</a:t>
            </a:r>
            <a:endParaRPr sz="7229"/>
          </a:p>
          <a:p>
            <a:pPr marL="228600" lvl="0" indent="-216364" algn="l" rtl="0">
              <a:lnSpc>
                <a:spcPct val="100000"/>
              </a:lnSpc>
              <a:spcBef>
                <a:spcPts val="1200"/>
              </a:spcBef>
              <a:spcAft>
                <a:spcPts val="0"/>
              </a:spcAft>
              <a:buClr>
                <a:schemeClr val="dk1"/>
              </a:buClr>
              <a:buSzPct val="100000"/>
              <a:buChar char="•"/>
            </a:pPr>
            <a:r>
              <a:rPr lang="en-US" sz="7229"/>
              <a:t>OIT4: apprendre comment les systèmes terrestres et aquatiques sont liés entre eux et quelles sont les questions politiques qui en découlent.</a:t>
            </a:r>
            <a:endParaRPr sz="7229"/>
          </a:p>
          <a:p>
            <a:pPr marL="228600" lvl="0" indent="-101600" algn="l" rtl="0">
              <a:lnSpc>
                <a:spcPct val="100000"/>
              </a:lnSpc>
              <a:spcBef>
                <a:spcPts val="1200"/>
              </a:spcBef>
              <a:spcAft>
                <a:spcPts val="0"/>
              </a:spcAft>
              <a:buClr>
                <a:schemeClr val="dk1"/>
              </a:buClr>
              <a:buSzPct val="100000"/>
              <a:buNone/>
            </a:pPr>
            <a:endParaRPr/>
          </a:p>
          <a:p>
            <a:pPr marL="228600" lvl="0" indent="-101600" algn="l" rtl="0">
              <a:lnSpc>
                <a:spcPct val="100000"/>
              </a:lnSpc>
              <a:spcBef>
                <a:spcPts val="1200"/>
              </a:spcBef>
              <a:spcAft>
                <a:spcPts val="0"/>
              </a:spcAft>
              <a:buClr>
                <a:schemeClr val="dk1"/>
              </a:buClr>
              <a:buSzPct val="100000"/>
              <a:buNone/>
            </a:pPr>
            <a:endParaRPr/>
          </a:p>
          <a:p>
            <a:pPr marL="228600" lvl="0" indent="-101600" algn="l" rtl="0">
              <a:lnSpc>
                <a:spcPct val="100000"/>
              </a:lnSpc>
              <a:spcBef>
                <a:spcPts val="1200"/>
              </a:spcBef>
              <a:spcAft>
                <a:spcPts val="0"/>
              </a:spcAft>
              <a:buClr>
                <a:schemeClr val="dk1"/>
              </a:buClr>
              <a:buSzPct val="100000"/>
              <a:buNone/>
            </a:pPr>
            <a:endParaRPr/>
          </a:p>
        </p:txBody>
      </p:sp>
      <p:sp>
        <p:nvSpPr>
          <p:cNvPr id="89" name="Google Shape;89;p2"/>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a:t>
            </a:fld>
            <a:endParaRPr/>
          </a:p>
        </p:txBody>
      </p:sp>
      <p:sp>
        <p:nvSpPr>
          <p:cNvPr id="90" name="Google Shape;90;p2"/>
          <p:cNvSpPr txBox="1">
            <a:spLocks noGrp="1"/>
          </p:cNvSpPr>
          <p:nvPr>
            <p:ph type="body" idx="2"/>
          </p:nvPr>
        </p:nvSpPr>
        <p:spPr>
          <a:xfrm>
            <a:off x="663575" y="1787525"/>
            <a:ext cx="7367400" cy="439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None/>
            </a:pPr>
            <a:r>
              <a:rPr lang="en-US"/>
              <a:t>À la fin de cette conférence, vous serez en mesure de</a:t>
            </a:r>
            <a:endParaRPr/>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0"/>
          <p:cNvSpPr txBox="1">
            <a:spLocks noGrp="1"/>
          </p:cNvSpPr>
          <p:nvPr>
            <p:ph type="title"/>
          </p:nvPr>
        </p:nvSpPr>
        <p:spPr>
          <a:xfrm>
            <a:off x="663880" y="681037"/>
            <a:ext cx="960191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Lecture 8.3 Références</a:t>
            </a:r>
            <a:endParaRPr/>
          </a:p>
        </p:txBody>
      </p:sp>
      <p:sp>
        <p:nvSpPr>
          <p:cNvPr id="237" name="Google Shape;237;p20"/>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20</a:t>
            </a:fld>
            <a:endParaRPr/>
          </a:p>
        </p:txBody>
      </p:sp>
      <p:sp>
        <p:nvSpPr>
          <p:cNvPr id="238" name="Google Shape;238;p20"/>
          <p:cNvSpPr txBox="1"/>
          <p:nvPr/>
        </p:nvSpPr>
        <p:spPr>
          <a:xfrm>
            <a:off x="663575" y="2082799"/>
            <a:ext cx="5432400" cy="4006800"/>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rgbClr val="000000"/>
              </a:buClr>
              <a:buSzPts val="1600"/>
              <a:buFont typeface="Calibri"/>
              <a:buAutoNum type="arabicPeriod"/>
            </a:pPr>
            <a:r>
              <a:rPr lang="en-US" sz="1600">
                <a:solidFill>
                  <a:srgbClr val="000000"/>
                </a:solidFill>
                <a:latin typeface="Open Sans"/>
                <a:ea typeface="Open Sans"/>
                <a:cs typeface="Open Sans"/>
                <a:sym typeface="Open Sans"/>
              </a:rPr>
              <a:t>International Energy Agency (2020), World Energy Balances </a:t>
            </a:r>
            <a:endParaRPr sz="1600">
              <a:solidFill>
                <a:srgbClr val="000000"/>
              </a:solidFill>
              <a:latin typeface="Open Sans"/>
              <a:ea typeface="Open Sans"/>
              <a:cs typeface="Open Sans"/>
              <a:sym typeface="Open Sans"/>
            </a:endParaRPr>
          </a:p>
          <a:p>
            <a:pPr marL="342900" lvl="0" indent="-342900" algn="l" rtl="0">
              <a:spcBef>
                <a:spcPts val="1000"/>
              </a:spcBef>
              <a:spcAft>
                <a:spcPts val="0"/>
              </a:spcAft>
              <a:buClr>
                <a:srgbClr val="000000"/>
              </a:buClr>
              <a:buSzPts val="1600"/>
              <a:buFont typeface="Calibri"/>
              <a:buAutoNum type="arabicPeriod"/>
            </a:pPr>
            <a:r>
              <a:rPr lang="en-US" sz="1600">
                <a:solidFill>
                  <a:srgbClr val="000000"/>
                </a:solidFill>
                <a:latin typeface="Open Sans"/>
                <a:ea typeface="Open Sans"/>
                <a:cs typeface="Open Sans"/>
                <a:sym typeface="Open Sans"/>
              </a:rPr>
              <a:t>United Nations (2020), The Sustainable Development Goals Report 2020, </a:t>
            </a:r>
            <a:r>
              <a:rPr lang="en-US" sz="1600" u="sng">
                <a:solidFill>
                  <a:srgbClr val="0563C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https://unstats.un.org/sdgs/report/2020/The-Sustainable-Development-Goals-Report-2020.pdf</a:t>
            </a:r>
            <a:r>
              <a:rPr lang="en-US" sz="1600">
                <a:solidFill>
                  <a:srgbClr val="000000"/>
                </a:solidFill>
                <a:latin typeface="Open Sans"/>
                <a:ea typeface="Open Sans"/>
                <a:cs typeface="Open Sans"/>
                <a:sym typeface="Open Sans"/>
              </a:rPr>
              <a:t> </a:t>
            </a:r>
            <a:endParaRPr sz="1600">
              <a:solidFill>
                <a:srgbClr val="000000"/>
              </a:solidFill>
              <a:latin typeface="Open Sans"/>
              <a:ea typeface="Open Sans"/>
              <a:cs typeface="Open Sans"/>
              <a:sym typeface="Open Sans"/>
            </a:endParaRPr>
          </a:p>
          <a:p>
            <a:pPr marL="342900" lvl="0" indent="-342900" algn="l" rtl="0">
              <a:spcBef>
                <a:spcPts val="1000"/>
              </a:spcBef>
              <a:spcAft>
                <a:spcPts val="0"/>
              </a:spcAft>
              <a:buClr>
                <a:srgbClr val="000000"/>
              </a:buClr>
              <a:buSzPts val="1600"/>
              <a:buFont typeface="Calibri"/>
              <a:buAutoNum type="arabicPeriod"/>
            </a:pPr>
            <a:r>
              <a:rPr lang="en-US" sz="1600">
                <a:solidFill>
                  <a:srgbClr val="000000"/>
                </a:solidFill>
                <a:latin typeface="Open Sans"/>
                <a:ea typeface="Open Sans"/>
                <a:cs typeface="Open Sans"/>
                <a:sym typeface="Open Sans"/>
              </a:rPr>
              <a:t>United Nations, SDG Indicators - United Nations Global SDG database </a:t>
            </a:r>
            <a:r>
              <a:rPr lang="en-US" sz="1600" u="sng">
                <a:solidFill>
                  <a:srgbClr val="0563C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https://unstats.un.org/sdgs/indicators/database/</a:t>
            </a:r>
            <a:endParaRPr sz="1600">
              <a:solidFill>
                <a:srgbClr val="000000"/>
              </a:solidFill>
              <a:latin typeface="Open Sans"/>
              <a:ea typeface="Open Sans"/>
              <a:cs typeface="Open Sans"/>
              <a:sym typeface="Open Sans"/>
            </a:endParaRPr>
          </a:p>
          <a:p>
            <a:pPr marL="342900" lvl="0" indent="-342900" algn="l" rtl="0">
              <a:spcBef>
                <a:spcPts val="1000"/>
              </a:spcBef>
              <a:spcAft>
                <a:spcPts val="0"/>
              </a:spcAft>
              <a:buClr>
                <a:srgbClr val="000000"/>
              </a:buClr>
              <a:buSzPts val="1600"/>
              <a:buFont typeface="Calibri"/>
              <a:buAutoNum type="arabicPeriod"/>
            </a:pPr>
            <a:r>
              <a:rPr lang="en-US" sz="1600">
                <a:solidFill>
                  <a:srgbClr val="000000"/>
                </a:solidFill>
                <a:latin typeface="Open Sans"/>
                <a:ea typeface="Open Sans"/>
                <a:cs typeface="Open Sans"/>
                <a:sym typeface="Open Sans"/>
              </a:rPr>
              <a:t>Food and Agriculture Organization (2011), “Energy-Smart” Food For People And Climate </a:t>
            </a:r>
            <a:r>
              <a:rPr lang="en-US" sz="1600" u="sng">
                <a:solidFill>
                  <a:srgbClr val="0563C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http://www.fao.org/3/i2454e/i2454e.pdf</a:t>
            </a:r>
            <a:r>
              <a:rPr lang="en-US" sz="1600">
                <a:solidFill>
                  <a:srgbClr val="000000"/>
                </a:solidFill>
                <a:latin typeface="Open Sans"/>
                <a:ea typeface="Open Sans"/>
                <a:cs typeface="Open Sans"/>
                <a:sym typeface="Open Sans"/>
              </a:rPr>
              <a:t> </a:t>
            </a:r>
            <a:endParaRPr sz="1600">
              <a:solidFill>
                <a:srgbClr val="000000"/>
              </a:solidFill>
              <a:latin typeface="Open Sans"/>
              <a:ea typeface="Open Sans"/>
              <a:cs typeface="Open Sans"/>
              <a:sym typeface="Open Sans"/>
            </a:endParaRPr>
          </a:p>
          <a:p>
            <a:pPr marL="342900" lvl="0" indent="-241300" algn="l" rtl="0">
              <a:spcBef>
                <a:spcPts val="1000"/>
              </a:spcBef>
              <a:spcAft>
                <a:spcPts val="0"/>
              </a:spcAft>
              <a:buNone/>
            </a:pPr>
            <a:endParaRPr sz="1600">
              <a:solidFill>
                <a:srgbClr val="000000"/>
              </a:solidFill>
              <a:latin typeface="Open Sans"/>
              <a:ea typeface="Open Sans"/>
              <a:cs typeface="Open Sans"/>
              <a:sym typeface="Open Sans"/>
            </a:endParaRPr>
          </a:p>
          <a:p>
            <a:pPr marL="342900" lvl="0" indent="-241300" algn="l" rtl="0">
              <a:spcBef>
                <a:spcPts val="1000"/>
              </a:spcBef>
              <a:spcAft>
                <a:spcPts val="0"/>
              </a:spcAft>
              <a:buNone/>
            </a:pPr>
            <a:endParaRPr sz="1600">
              <a:solidFill>
                <a:srgbClr val="000000"/>
              </a:solidFill>
              <a:latin typeface="Open Sans"/>
              <a:ea typeface="Open Sans"/>
              <a:cs typeface="Open Sans"/>
              <a:sym typeface="Open Sans"/>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1"/>
          <p:cNvSpPr txBox="1">
            <a:spLocks noGrp="1"/>
          </p:cNvSpPr>
          <p:nvPr>
            <p:ph type="title"/>
          </p:nvPr>
        </p:nvSpPr>
        <p:spPr>
          <a:xfrm>
            <a:off x="663575" y="-162950"/>
            <a:ext cx="91272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latin typeface="Open Sans"/>
                <a:ea typeface="Open Sans"/>
                <a:cs typeface="Open Sans"/>
                <a:sym typeface="Open Sans"/>
              </a:rPr>
              <a:t>8.4 Liens entre la terre et l'eau</a:t>
            </a:r>
            <a:endParaRPr/>
          </a:p>
        </p:txBody>
      </p:sp>
      <p:sp>
        <p:nvSpPr>
          <p:cNvPr id="245" name="Google Shape;245;p21"/>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21</a:t>
            </a:fld>
            <a:endParaRPr/>
          </a:p>
        </p:txBody>
      </p:sp>
      <p:sp>
        <p:nvSpPr>
          <p:cNvPr id="246" name="Google Shape;246;p21"/>
          <p:cNvSpPr/>
          <p:nvPr/>
        </p:nvSpPr>
        <p:spPr>
          <a:xfrm>
            <a:off x="683038" y="1226241"/>
            <a:ext cx="8593500" cy="2169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a:solidFill>
                  <a:srgbClr val="9CC2E5"/>
                </a:solidFill>
                <a:latin typeface="Open Sans SemiBold"/>
                <a:ea typeface="Open Sans SemiBold"/>
                <a:cs typeface="Open Sans SemiBold"/>
                <a:sym typeface="Open Sans SemiBold"/>
              </a:rPr>
              <a:t>L'utilisation des sols est étroitement liée à l'utilisation de l'eau et au cycle de l'eau:</a:t>
            </a:r>
            <a:endParaRPr/>
          </a:p>
          <a:p>
            <a:pPr marL="342900" marR="0" lvl="0" indent="-342900" algn="l" rtl="0">
              <a:spcBef>
                <a:spcPts val="600"/>
              </a:spcBef>
              <a:spcAft>
                <a:spcPts val="0"/>
              </a:spcAft>
              <a:buClr>
                <a:srgbClr val="021318"/>
              </a:buClr>
              <a:buSzPts val="2000"/>
              <a:buFont typeface="Arial"/>
              <a:buChar char="•"/>
            </a:pPr>
            <a:r>
              <a:rPr lang="en-US" sz="2000" b="0" i="0" u="none" strike="noStrike" cap="none">
                <a:solidFill>
                  <a:srgbClr val="021318"/>
                </a:solidFill>
                <a:latin typeface="Open Sans"/>
                <a:ea typeface="Open Sans"/>
                <a:cs typeface="Open Sans"/>
                <a:sym typeface="Open Sans"/>
              </a:rPr>
              <a:t>Le bilan hydrique est étroitement lié à l'utilisation des sols (voir chapitre 7).</a:t>
            </a:r>
            <a:endParaRPr/>
          </a:p>
          <a:p>
            <a:pPr marL="342900" marR="0" lvl="0" indent="-342900" algn="l" rtl="0">
              <a:spcBef>
                <a:spcPts val="600"/>
              </a:spcBef>
              <a:spcAft>
                <a:spcPts val="0"/>
              </a:spcAft>
              <a:buClr>
                <a:srgbClr val="021318"/>
              </a:buClr>
              <a:buSzPts val="2000"/>
              <a:buFont typeface="Arial"/>
              <a:buChar char="•"/>
            </a:pPr>
            <a:r>
              <a:rPr lang="en-US" sz="2000" b="0" i="0" u="none" strike="noStrike" cap="none">
                <a:solidFill>
                  <a:srgbClr val="021318"/>
                </a:solidFill>
                <a:latin typeface="Open Sans"/>
                <a:ea typeface="Open Sans"/>
                <a:cs typeface="Open Sans"/>
                <a:sym typeface="Open Sans"/>
              </a:rPr>
              <a:t>L'évapotranspiration, le ruissellement, l'infiltration des eaux souterraines et la capacité de stockage dépendent tous de la couverture végétale.</a:t>
            </a:r>
            <a:endParaRPr/>
          </a:p>
          <a:p>
            <a:pPr marL="342900" marR="0" lvl="0" indent="-342900" algn="l" rtl="0">
              <a:spcBef>
                <a:spcPts val="600"/>
              </a:spcBef>
              <a:spcAft>
                <a:spcPts val="0"/>
              </a:spcAft>
              <a:buClr>
                <a:srgbClr val="021318"/>
              </a:buClr>
              <a:buSzPts val="2000"/>
              <a:buFont typeface="Arial"/>
              <a:buChar char="•"/>
            </a:pPr>
            <a:r>
              <a:rPr lang="en-US" sz="2000" b="0" i="0" u="none" strike="noStrike" cap="none">
                <a:solidFill>
                  <a:srgbClr val="021318"/>
                </a:solidFill>
                <a:latin typeface="Open Sans"/>
                <a:ea typeface="Open Sans"/>
                <a:cs typeface="Open Sans"/>
                <a:sym typeface="Open Sans"/>
              </a:rPr>
              <a:t>Le type d'utilisation des sols et le changement d'affectation des sols auront par conséquent des répercussions majeures sur l'hydrologie d'un bassin versant.</a:t>
            </a:r>
            <a:endParaRPr sz="2000" b="0" i="0" u="none" strike="noStrike" cap="none">
              <a:solidFill>
                <a:srgbClr val="021318"/>
              </a:solidFill>
              <a:latin typeface="Open Sans"/>
              <a:ea typeface="Open Sans"/>
              <a:cs typeface="Open Sans"/>
              <a:sym typeface="Open Sans"/>
            </a:endParaRPr>
          </a:p>
        </p:txBody>
      </p:sp>
      <p:pic>
        <p:nvPicPr>
          <p:cNvPr id="247" name="Google Shape;247;p21"/>
          <p:cNvPicPr preferRelativeResize="0"/>
          <p:nvPr/>
        </p:nvPicPr>
        <p:blipFill rotWithShape="1">
          <a:blip r:embed="rId3">
            <a:alphaModFix/>
          </a:blip>
          <a:srcRect t="10754"/>
          <a:stretch/>
        </p:blipFill>
        <p:spPr>
          <a:xfrm>
            <a:off x="7080285" y="4436470"/>
            <a:ext cx="4519912" cy="1942794"/>
          </a:xfrm>
          <a:prstGeom prst="rect">
            <a:avLst/>
          </a:prstGeom>
          <a:noFill/>
          <a:ln>
            <a:noFill/>
          </a:ln>
        </p:spPr>
      </p:pic>
      <p:sp>
        <p:nvSpPr>
          <p:cNvPr id="248" name="Google Shape;248;p21"/>
          <p:cNvSpPr txBox="1"/>
          <p:nvPr/>
        </p:nvSpPr>
        <p:spPr>
          <a:xfrm>
            <a:off x="54150" y="5927975"/>
            <a:ext cx="7026000" cy="446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000"/>
              <a:buFont typeface="Open Sans"/>
              <a:buNone/>
            </a:pPr>
            <a:r>
              <a:rPr lang="en-US" sz="1000" b="1" i="0" u="none" strike="noStrike" cap="none">
                <a:solidFill>
                  <a:schemeClr val="dk1"/>
                </a:solidFill>
                <a:latin typeface="Open Sans"/>
                <a:ea typeface="Open Sans"/>
                <a:cs typeface="Open Sans"/>
                <a:sym typeface="Open Sans"/>
              </a:rPr>
              <a:t>Source de la photo :  </a:t>
            </a:r>
            <a:r>
              <a:rPr lang="en-US" sz="1000" b="0" i="0" u="none" strike="noStrike" cap="none">
                <a:solidFill>
                  <a:schemeClr val="dk1"/>
                </a:solidFill>
                <a:latin typeface="Open Sans"/>
                <a:ea typeface="Open Sans"/>
                <a:cs typeface="Open Sans"/>
                <a:sym typeface="Open Sans"/>
              </a:rPr>
              <a:t>Agence américaine pour la protection de l'environnement, </a:t>
            </a:r>
            <a:r>
              <a:rPr lang="en-US" sz="1000" b="0" i="0" u="sng" strike="noStrike" cap="none">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diagrammes de couverture naturelle et imperméable</a:t>
            </a:r>
            <a:r>
              <a:rPr lang="en-US" sz="1000" b="0" i="0" u="none" strike="noStrike" cap="none">
                <a:solidFill>
                  <a:schemeClr val="dk1"/>
                </a:solidFill>
                <a:latin typeface="Open Sans"/>
                <a:ea typeface="Open Sans"/>
                <a:cs typeface="Open Sans"/>
                <a:sym typeface="Open Sans"/>
              </a:rPr>
              <a:t>, domaine public, via Wikimedia Commons</a:t>
            </a:r>
            <a:endParaRPr/>
          </a:p>
        </p:txBody>
      </p:sp>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2"/>
          <p:cNvSpPr txBox="1">
            <a:spLocks noGrp="1"/>
          </p:cNvSpPr>
          <p:nvPr>
            <p:ph type="title"/>
          </p:nvPr>
        </p:nvSpPr>
        <p:spPr>
          <a:xfrm>
            <a:off x="663574" y="446650"/>
            <a:ext cx="92715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latin typeface="Open Sans"/>
                <a:ea typeface="Open Sans"/>
                <a:cs typeface="Open Sans"/>
                <a:sym typeface="Open Sans"/>
              </a:rPr>
              <a:t>8.4 Liens entre la terre et l'eau</a:t>
            </a:r>
            <a:endParaRPr/>
          </a:p>
        </p:txBody>
      </p:sp>
      <p:sp>
        <p:nvSpPr>
          <p:cNvPr id="255" name="Google Shape;255;p22"/>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22</a:t>
            </a:fld>
            <a:endParaRPr/>
          </a:p>
        </p:txBody>
      </p:sp>
      <p:sp>
        <p:nvSpPr>
          <p:cNvPr id="256" name="Google Shape;256;p22"/>
          <p:cNvSpPr txBox="1"/>
          <p:nvPr/>
        </p:nvSpPr>
        <p:spPr>
          <a:xfrm>
            <a:off x="7751078" y="4736713"/>
            <a:ext cx="3664528" cy="417779"/>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000"/>
              <a:buFont typeface="Open Sans"/>
              <a:buNone/>
            </a:pPr>
            <a:r>
              <a:rPr lang="en-US" sz="1000" b="1" i="0" u="none" strike="noStrike" cap="none">
                <a:solidFill>
                  <a:schemeClr val="dk1"/>
                </a:solidFill>
                <a:latin typeface="Open Sans"/>
                <a:ea typeface="Open Sans"/>
                <a:cs typeface="Open Sans"/>
                <a:sym typeface="Open Sans"/>
              </a:rPr>
              <a:t>Source de la photo :  "</a:t>
            </a:r>
            <a:r>
              <a:rPr lang="en-US" sz="1000" b="0" i="0" u="sng" strike="noStrike" cap="none">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Hola Valley, Norway</a:t>
            </a:r>
            <a:r>
              <a:rPr lang="en-US" sz="1000" b="0" i="0" u="none" strike="noStrike" cap="none">
                <a:solidFill>
                  <a:schemeClr val="dk1"/>
                </a:solidFill>
                <a:latin typeface="Open Sans"/>
                <a:ea typeface="Open Sans"/>
                <a:cs typeface="Open Sans"/>
                <a:sym typeface="Open Sans"/>
              </a:rPr>
              <a:t>" par </a:t>
            </a:r>
            <a:r>
              <a:rPr lang="en-US" sz="1000" b="0" i="0" u="sng" strike="noStrike" cap="none">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Jon Ragnarsson </a:t>
            </a:r>
            <a:r>
              <a:rPr lang="en-US" sz="1000" b="0" i="0" u="none" strike="noStrike" cap="none">
                <a:solidFill>
                  <a:schemeClr val="dk1"/>
                </a:solidFill>
                <a:latin typeface="Open Sans"/>
                <a:ea typeface="Open Sans"/>
                <a:cs typeface="Open Sans"/>
                <a:sym typeface="Open Sans"/>
              </a:rPr>
              <a:t>est sous licence </a:t>
            </a:r>
            <a:r>
              <a:rPr lang="en-US" sz="1000" b="0" i="0" u="sng" strike="noStrike" cap="none">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 BY-NC-ND 2.0</a:t>
            </a:r>
            <a:endParaRPr sz="400" b="0" i="0" u="none" strike="noStrike" cap="none">
              <a:solidFill>
                <a:schemeClr val="dk1"/>
              </a:solidFill>
              <a:latin typeface="Open Sans"/>
              <a:ea typeface="Open Sans"/>
              <a:cs typeface="Open Sans"/>
              <a:sym typeface="Open Sans"/>
            </a:endParaRPr>
          </a:p>
        </p:txBody>
      </p:sp>
      <p:pic>
        <p:nvPicPr>
          <p:cNvPr id="257" name="Google Shape;257;p22"/>
          <p:cNvPicPr preferRelativeResize="0"/>
          <p:nvPr/>
        </p:nvPicPr>
        <p:blipFill rotWithShape="1">
          <a:blip r:embed="rId6">
            <a:alphaModFix/>
          </a:blip>
          <a:srcRect/>
          <a:stretch/>
        </p:blipFill>
        <p:spPr>
          <a:xfrm>
            <a:off x="7852392" y="2172667"/>
            <a:ext cx="3406060" cy="2554545"/>
          </a:xfrm>
          <a:prstGeom prst="rect">
            <a:avLst/>
          </a:prstGeom>
          <a:noFill/>
          <a:ln>
            <a:noFill/>
          </a:ln>
        </p:spPr>
      </p:pic>
      <p:sp>
        <p:nvSpPr>
          <p:cNvPr id="258" name="Google Shape;258;p22"/>
          <p:cNvSpPr/>
          <p:nvPr/>
        </p:nvSpPr>
        <p:spPr>
          <a:xfrm>
            <a:off x="683038" y="1835841"/>
            <a:ext cx="7012200" cy="2785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a:solidFill>
                  <a:srgbClr val="9CC2E5"/>
                </a:solidFill>
                <a:latin typeface="Open Sans SemiBold"/>
                <a:ea typeface="Open Sans SemiBold"/>
                <a:cs typeface="Open Sans SemiBold"/>
                <a:sym typeface="Open Sans SemiBold"/>
              </a:rPr>
              <a:t>L'utilisation des sols fait partie intégrante de la gestion des bassins versants</a:t>
            </a:r>
            <a:endParaRPr sz="2000" b="1" i="0" u="none" strike="noStrike" cap="none">
              <a:solidFill>
                <a:srgbClr val="9CC2E5"/>
              </a:solidFill>
              <a:latin typeface="Open Sans SemiBold"/>
              <a:ea typeface="Open Sans SemiBold"/>
              <a:cs typeface="Open Sans SemiBold"/>
              <a:sym typeface="Open Sans SemiBold"/>
            </a:endParaRPr>
          </a:p>
          <a:p>
            <a:pPr marL="342900" marR="0" lvl="0" indent="-342900" algn="l" rtl="0">
              <a:spcBef>
                <a:spcPts val="600"/>
              </a:spcBef>
              <a:spcAft>
                <a:spcPts val="0"/>
              </a:spcAft>
              <a:buClr>
                <a:srgbClr val="021318"/>
              </a:buClr>
              <a:buSzPts val="2000"/>
              <a:buFont typeface="Arial"/>
              <a:buChar char="•"/>
            </a:pPr>
            <a:r>
              <a:rPr lang="en-US" sz="2000" b="0" i="0" u="none" strike="noStrike" cap="none">
                <a:solidFill>
                  <a:srgbClr val="021318"/>
                </a:solidFill>
                <a:latin typeface="Open Sans"/>
                <a:ea typeface="Open Sans"/>
                <a:cs typeface="Open Sans"/>
                <a:sym typeface="Open Sans"/>
              </a:rPr>
              <a:t>L'utilisation des sols influence l'hydrologie, la disponibilité et la qualité de l'eau, les fonctions des écosystèmes, la productivité des terres, la morphologie des cours d'eau et la protection contre les inondations.</a:t>
            </a:r>
            <a:endParaRPr/>
          </a:p>
          <a:p>
            <a:pPr marL="342900" marR="0" lvl="0" indent="-342900" algn="l" rtl="0">
              <a:spcBef>
                <a:spcPts val="600"/>
              </a:spcBef>
              <a:spcAft>
                <a:spcPts val="0"/>
              </a:spcAft>
              <a:buClr>
                <a:srgbClr val="021318"/>
              </a:buClr>
              <a:buSzPts val="2000"/>
              <a:buFont typeface="Arial"/>
              <a:buChar char="•"/>
            </a:pPr>
            <a:r>
              <a:rPr lang="en-US" sz="2000" b="0" i="0" u="none" strike="noStrike" cap="none">
                <a:solidFill>
                  <a:srgbClr val="021318"/>
                </a:solidFill>
                <a:latin typeface="Open Sans"/>
                <a:ea typeface="Open Sans"/>
                <a:cs typeface="Open Sans"/>
                <a:sym typeface="Open Sans"/>
              </a:rPr>
              <a:t>La gestion durable d'un bassin versant nécessite une vision large et intégrée des activités qui s'y déroulent.</a:t>
            </a:r>
            <a:endParaRPr/>
          </a:p>
          <a:p>
            <a:pPr marL="342900" marR="0" lvl="0" indent="-342900" algn="l" rtl="0">
              <a:spcBef>
                <a:spcPts val="600"/>
              </a:spcBef>
              <a:spcAft>
                <a:spcPts val="0"/>
              </a:spcAft>
              <a:buClr>
                <a:srgbClr val="021318"/>
              </a:buClr>
              <a:buSzPts val="2000"/>
              <a:buFont typeface="Arial"/>
              <a:buChar char="•"/>
            </a:pPr>
            <a:r>
              <a:rPr lang="en-US" sz="2000" b="0" i="0" u="none" strike="noStrike" cap="none">
                <a:solidFill>
                  <a:srgbClr val="021318"/>
                </a:solidFill>
                <a:latin typeface="Open Sans"/>
                <a:ea typeface="Open Sans"/>
                <a:cs typeface="Open Sans"/>
                <a:sym typeface="Open Sans"/>
              </a:rPr>
              <a:t>Cela comprend la réglementation et la gestion de l'utilisation et de l'occupation des sols.</a:t>
            </a:r>
            <a:endParaRPr/>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3"/>
          <p:cNvSpPr txBox="1">
            <a:spLocks noGrp="1"/>
          </p:cNvSpPr>
          <p:nvPr>
            <p:ph type="title"/>
          </p:nvPr>
        </p:nvSpPr>
        <p:spPr>
          <a:xfrm>
            <a:off x="663574" y="-162950"/>
            <a:ext cx="93618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latin typeface="Open Sans"/>
                <a:ea typeface="Open Sans"/>
                <a:cs typeface="Open Sans"/>
                <a:sym typeface="Open Sans"/>
              </a:rPr>
              <a:t>8.4 Liens entre la terre et l'eau</a:t>
            </a:r>
            <a:endParaRPr/>
          </a:p>
        </p:txBody>
      </p:sp>
      <p:sp>
        <p:nvSpPr>
          <p:cNvPr id="265" name="Google Shape;265;p23"/>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23</a:t>
            </a:fld>
            <a:endParaRPr/>
          </a:p>
        </p:txBody>
      </p:sp>
      <p:sp>
        <p:nvSpPr>
          <p:cNvPr id="266" name="Google Shape;266;p23"/>
          <p:cNvSpPr txBox="1"/>
          <p:nvPr/>
        </p:nvSpPr>
        <p:spPr>
          <a:xfrm>
            <a:off x="7432605" y="5959997"/>
            <a:ext cx="4594197" cy="446629"/>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000"/>
              <a:buFont typeface="Open Sans"/>
              <a:buNone/>
            </a:pPr>
            <a:r>
              <a:rPr lang="en-US" sz="1000" b="1" i="0" u="none" strike="noStrike" cap="none">
                <a:solidFill>
                  <a:schemeClr val="dk1"/>
                </a:solidFill>
                <a:latin typeface="Open Sans"/>
                <a:ea typeface="Open Sans"/>
                <a:cs typeface="Open Sans"/>
                <a:sym typeface="Open Sans"/>
              </a:rPr>
              <a:t>Source de la photo :  </a:t>
            </a:r>
            <a:r>
              <a:rPr lang="en-US" sz="1000" b="0" i="0" u="none" strike="noStrike" cap="none">
                <a:solidFill>
                  <a:schemeClr val="dk1"/>
                </a:solidFill>
                <a:latin typeface="Open Sans"/>
                <a:ea typeface="Open Sans"/>
                <a:cs typeface="Open Sans"/>
                <a:sym typeface="Open Sans"/>
              </a:rPr>
              <a:t>Agence américaine pour la protection de l'environnement, </a:t>
            </a:r>
            <a:r>
              <a:rPr lang="en-US" sz="1000" b="0" i="0" u="sng" strike="noStrike" cap="none">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diagrammes des couvertures naturelles et imperméables</a:t>
            </a:r>
            <a:r>
              <a:rPr lang="en-US" sz="1000" b="0" i="0" u="none" strike="noStrike" cap="none">
                <a:solidFill>
                  <a:schemeClr val="dk1"/>
                </a:solidFill>
                <a:latin typeface="Open Sans"/>
                <a:ea typeface="Open Sans"/>
                <a:cs typeface="Open Sans"/>
                <a:sym typeface="Open Sans"/>
              </a:rPr>
              <a:t>, domaine public, via Wikimedia Commons.</a:t>
            </a:r>
            <a:endParaRPr/>
          </a:p>
        </p:txBody>
      </p:sp>
      <p:sp>
        <p:nvSpPr>
          <p:cNvPr id="267" name="Google Shape;267;p23"/>
          <p:cNvSpPr/>
          <p:nvPr/>
        </p:nvSpPr>
        <p:spPr>
          <a:xfrm>
            <a:off x="683039" y="1226241"/>
            <a:ext cx="6366900" cy="417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a:solidFill>
                  <a:srgbClr val="9CC2E5"/>
                </a:solidFill>
                <a:latin typeface="Open Sans SemiBold"/>
                <a:ea typeface="Open Sans SemiBold"/>
                <a:cs typeface="Open Sans SemiBold"/>
                <a:sym typeface="Open Sans SemiBold"/>
              </a:rPr>
              <a:t>L'agriculture est à l'origine d'une grande partie de la production agricole :</a:t>
            </a:r>
            <a:endParaRPr/>
          </a:p>
          <a:p>
            <a:pPr marL="342900" marR="0" lvl="0" indent="-342900" algn="l" rtl="0">
              <a:spcBef>
                <a:spcPts val="600"/>
              </a:spcBef>
              <a:spcAft>
                <a:spcPts val="0"/>
              </a:spcAft>
              <a:buClr>
                <a:srgbClr val="021318"/>
              </a:buClr>
              <a:buSzPts val="2000"/>
              <a:buFont typeface="Arial"/>
              <a:buChar char="•"/>
            </a:pPr>
            <a:r>
              <a:rPr lang="en-US" sz="2000" b="0" i="0" u="none" strike="noStrike" cap="none">
                <a:solidFill>
                  <a:srgbClr val="021318"/>
                </a:solidFill>
                <a:latin typeface="Open Sans"/>
                <a:ea typeface="Open Sans"/>
                <a:cs typeface="Open Sans"/>
                <a:sym typeface="Open Sans"/>
              </a:rPr>
              <a:t>Environ 70 % des prélèvements d'eau douce dans le monde sont destinés à l'agriculture [1]</a:t>
            </a:r>
            <a:endParaRPr/>
          </a:p>
          <a:p>
            <a:pPr marL="342900" marR="0" lvl="0" indent="-342900" algn="l" rtl="0">
              <a:spcBef>
                <a:spcPts val="600"/>
              </a:spcBef>
              <a:spcAft>
                <a:spcPts val="0"/>
              </a:spcAft>
              <a:buClr>
                <a:srgbClr val="021318"/>
              </a:buClr>
              <a:buSzPts val="2000"/>
              <a:buFont typeface="Arial"/>
              <a:buChar char="•"/>
            </a:pPr>
            <a:r>
              <a:rPr lang="en-US" sz="2000" b="0" i="0" u="none" strike="noStrike" cap="none">
                <a:solidFill>
                  <a:srgbClr val="021318"/>
                </a:solidFill>
                <a:latin typeface="Open Sans"/>
                <a:ea typeface="Open Sans"/>
                <a:cs typeface="Open Sans"/>
                <a:sym typeface="Open Sans"/>
              </a:rPr>
              <a:t>La majeure partie de ces fonds est destinée à l'irrigation des terres cultivées afin d'accroître la productivité et de se protéger contre les sécheresses.</a:t>
            </a:r>
            <a:endParaRPr/>
          </a:p>
          <a:p>
            <a:pPr marL="342900" marR="0" lvl="0" indent="-342900" algn="l" rtl="0">
              <a:spcBef>
                <a:spcPts val="600"/>
              </a:spcBef>
              <a:spcAft>
                <a:spcPts val="0"/>
              </a:spcAft>
              <a:buClr>
                <a:srgbClr val="021318"/>
              </a:buClr>
              <a:buSzPts val="2000"/>
              <a:buFont typeface="Arial"/>
              <a:buChar char="•"/>
            </a:pPr>
            <a:r>
              <a:rPr lang="en-US" sz="2000" b="0" i="0" u="none" strike="noStrike" cap="none">
                <a:solidFill>
                  <a:srgbClr val="021318"/>
                </a:solidFill>
                <a:latin typeface="Open Sans"/>
                <a:ea typeface="Open Sans"/>
                <a:cs typeface="Open Sans"/>
                <a:sym typeface="Open Sans"/>
              </a:rPr>
              <a:t>L'agriculture irriguée représente 20 % des terres cultivées et 40 % de la production alimentaire mondiale [2]</a:t>
            </a:r>
            <a:endParaRPr/>
          </a:p>
          <a:p>
            <a:pPr marL="342900" marR="0" lvl="0" indent="-342900" algn="l" rtl="0">
              <a:spcBef>
                <a:spcPts val="600"/>
              </a:spcBef>
              <a:spcAft>
                <a:spcPts val="0"/>
              </a:spcAft>
              <a:buClr>
                <a:srgbClr val="021318"/>
              </a:buClr>
              <a:buSzPts val="2000"/>
              <a:buFont typeface="Arial"/>
              <a:buChar char="•"/>
            </a:pPr>
            <a:r>
              <a:rPr lang="en-US" sz="2000" b="0" i="0" u="none" strike="noStrike" cap="none">
                <a:solidFill>
                  <a:srgbClr val="021318"/>
                </a:solidFill>
                <a:latin typeface="Open Sans"/>
                <a:ea typeface="Open Sans"/>
                <a:cs typeface="Open Sans"/>
                <a:sym typeface="Open Sans"/>
              </a:rPr>
              <a:t>Les prélèvements d'eau proviennent à la fois des eaux de surface et des eaux souterraines.</a:t>
            </a:r>
            <a:endParaRPr/>
          </a:p>
          <a:p>
            <a:pPr marL="342900" marR="0" lvl="0" indent="-342900" algn="l" rtl="0">
              <a:spcBef>
                <a:spcPts val="600"/>
              </a:spcBef>
              <a:spcAft>
                <a:spcPts val="0"/>
              </a:spcAft>
              <a:buClr>
                <a:srgbClr val="021318"/>
              </a:buClr>
              <a:buSzPts val="2000"/>
              <a:buFont typeface="Arial"/>
              <a:buChar char="•"/>
            </a:pPr>
            <a:r>
              <a:rPr lang="en-US" sz="2000" b="0" i="0" u="none" strike="noStrike" cap="none">
                <a:solidFill>
                  <a:srgbClr val="021318"/>
                </a:solidFill>
                <a:latin typeface="Open Sans"/>
                <a:ea typeface="Open Sans"/>
                <a:cs typeface="Open Sans"/>
                <a:sym typeface="Open Sans"/>
              </a:rPr>
              <a:t>L'eau est également prélevée pour soutenir les populations de bétail</a:t>
            </a:r>
            <a:endParaRPr/>
          </a:p>
        </p:txBody>
      </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4"/>
          <p:cNvSpPr txBox="1">
            <a:spLocks noGrp="1"/>
          </p:cNvSpPr>
          <p:nvPr>
            <p:ph type="title"/>
          </p:nvPr>
        </p:nvSpPr>
        <p:spPr>
          <a:xfrm>
            <a:off x="663574" y="446650"/>
            <a:ext cx="83691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latin typeface="Open Sans"/>
                <a:ea typeface="Open Sans"/>
                <a:cs typeface="Open Sans"/>
                <a:sym typeface="Open Sans"/>
              </a:rPr>
              <a:t>8.4 Liens entre la terre et l'eau</a:t>
            </a:r>
            <a:endParaRPr/>
          </a:p>
        </p:txBody>
      </p:sp>
      <p:sp>
        <p:nvSpPr>
          <p:cNvPr id="274" name="Google Shape;274;p24"/>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24</a:t>
            </a:fld>
            <a:endParaRPr/>
          </a:p>
        </p:txBody>
      </p:sp>
      <p:sp>
        <p:nvSpPr>
          <p:cNvPr id="275" name="Google Shape;275;p24"/>
          <p:cNvSpPr/>
          <p:nvPr/>
        </p:nvSpPr>
        <p:spPr>
          <a:xfrm>
            <a:off x="683039" y="1835841"/>
            <a:ext cx="7525500" cy="2862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a:solidFill>
                  <a:srgbClr val="9CC2E5"/>
                </a:solidFill>
                <a:latin typeface="Open Sans SemiBold"/>
                <a:ea typeface="Open Sans SemiBold"/>
                <a:cs typeface="Open Sans SemiBold"/>
                <a:sym typeface="Open Sans SemiBold"/>
              </a:rPr>
              <a:t>Questions politiques sélectionnées pour les liens entre la terre et l'eau:</a:t>
            </a:r>
            <a:endParaRPr/>
          </a:p>
          <a:p>
            <a:pPr marL="342900" marR="0" lvl="0" indent="-342900" algn="l" rtl="0">
              <a:spcBef>
                <a:spcPts val="600"/>
              </a:spcBef>
              <a:spcAft>
                <a:spcPts val="0"/>
              </a:spcAft>
              <a:buClr>
                <a:srgbClr val="021318"/>
              </a:buClr>
              <a:buSzPts val="2000"/>
              <a:buFont typeface="Arial"/>
              <a:buChar char="•"/>
            </a:pPr>
            <a:r>
              <a:rPr lang="en-US" sz="2000" b="0" i="0" u="none" strike="noStrike" cap="none">
                <a:solidFill>
                  <a:srgbClr val="021318"/>
                </a:solidFill>
                <a:latin typeface="Open Sans"/>
                <a:ea typeface="Open Sans"/>
                <a:cs typeface="Open Sans"/>
                <a:sym typeface="Open Sans"/>
              </a:rPr>
              <a:t>Hydrologie, disponibilité de l'eau, qualité de l'eau, fonctions des écosystèmes, productivité des terres, morphologie des cours d'eau et utilisation des terres en tant que parties intégrantes de la gestion des bassins versants.</a:t>
            </a:r>
            <a:endParaRPr/>
          </a:p>
          <a:p>
            <a:pPr marL="342900" marR="0" lvl="0" indent="-342900" algn="l" rtl="0">
              <a:spcBef>
                <a:spcPts val="600"/>
              </a:spcBef>
              <a:spcAft>
                <a:spcPts val="0"/>
              </a:spcAft>
              <a:buClr>
                <a:srgbClr val="021318"/>
              </a:buClr>
              <a:buSzPts val="2000"/>
              <a:buFont typeface="Arial"/>
              <a:buChar char="•"/>
            </a:pPr>
            <a:r>
              <a:rPr lang="en-US" sz="2000" b="0" i="0" u="none" strike="noStrike" cap="none">
                <a:solidFill>
                  <a:srgbClr val="021318"/>
                </a:solidFill>
                <a:latin typeface="Open Sans"/>
                <a:ea typeface="Open Sans"/>
                <a:cs typeface="Open Sans"/>
                <a:sym typeface="Open Sans"/>
              </a:rPr>
              <a:t>Concurrence pour l'eau</a:t>
            </a:r>
            <a:endParaRPr/>
          </a:p>
          <a:p>
            <a:pPr marL="342900" marR="0" lvl="0" indent="-342900" algn="l" rtl="0">
              <a:spcBef>
                <a:spcPts val="600"/>
              </a:spcBef>
              <a:spcAft>
                <a:spcPts val="0"/>
              </a:spcAft>
              <a:buClr>
                <a:srgbClr val="021318"/>
              </a:buClr>
              <a:buSzPts val="2000"/>
              <a:buFont typeface="Arial"/>
              <a:buChar char="•"/>
            </a:pPr>
            <a:r>
              <a:rPr lang="en-US" sz="2000" b="0" i="0" u="none" strike="noStrike" cap="none">
                <a:solidFill>
                  <a:srgbClr val="021318"/>
                </a:solidFill>
                <a:latin typeface="Open Sans"/>
                <a:ea typeface="Open Sans"/>
                <a:cs typeface="Open Sans"/>
                <a:sym typeface="Open Sans"/>
              </a:rPr>
              <a:t>Compromis entre sécurité alimentaire et sécurité de l'eau</a:t>
            </a:r>
            <a:endParaRPr/>
          </a:p>
          <a:p>
            <a:pPr marL="342900" marR="0" lvl="0" indent="-342900" algn="l" rtl="0">
              <a:spcBef>
                <a:spcPts val="600"/>
              </a:spcBef>
              <a:spcAft>
                <a:spcPts val="0"/>
              </a:spcAft>
              <a:buClr>
                <a:srgbClr val="021318"/>
              </a:buClr>
              <a:buSzPts val="2000"/>
              <a:buFont typeface="Arial"/>
              <a:buChar char="•"/>
            </a:pPr>
            <a:r>
              <a:rPr lang="en-US" sz="2000" b="0" i="0" u="none" strike="noStrike" cap="none">
                <a:solidFill>
                  <a:srgbClr val="021318"/>
                </a:solidFill>
                <a:latin typeface="Open Sans"/>
                <a:ea typeface="Open Sans"/>
                <a:cs typeface="Open Sans"/>
                <a:sym typeface="Open Sans"/>
              </a:rPr>
              <a:t>Dégradation des sols</a:t>
            </a:r>
            <a:endParaRPr/>
          </a:p>
        </p:txBody>
      </p:sp>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5"/>
          <p:cNvSpPr txBox="1">
            <a:spLocks noGrp="1"/>
          </p:cNvSpPr>
          <p:nvPr>
            <p:ph type="title"/>
          </p:nvPr>
        </p:nvSpPr>
        <p:spPr>
          <a:xfrm>
            <a:off x="663574" y="675250"/>
            <a:ext cx="87663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latin typeface="Open Sans"/>
                <a:ea typeface="Open Sans"/>
                <a:cs typeface="Open Sans"/>
                <a:sym typeface="Open Sans"/>
              </a:rPr>
              <a:t>8.4 Liens entre la terre et l'eau</a:t>
            </a:r>
            <a:endParaRPr/>
          </a:p>
        </p:txBody>
      </p:sp>
      <p:sp>
        <p:nvSpPr>
          <p:cNvPr id="282" name="Google Shape;282;p25"/>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25</a:t>
            </a:fld>
            <a:endParaRPr/>
          </a:p>
        </p:txBody>
      </p:sp>
      <p:sp>
        <p:nvSpPr>
          <p:cNvPr id="283" name="Google Shape;283;p25"/>
          <p:cNvSpPr/>
          <p:nvPr/>
        </p:nvSpPr>
        <p:spPr>
          <a:xfrm>
            <a:off x="683039" y="2064441"/>
            <a:ext cx="7525621" cy="29392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a:solidFill>
                  <a:srgbClr val="9CC2E5"/>
                </a:solidFill>
                <a:latin typeface="Open Sans SemiBold"/>
                <a:ea typeface="Open Sans SemiBold"/>
                <a:cs typeface="Open Sans SemiBold"/>
                <a:sym typeface="Open Sans SemiBold"/>
              </a:rPr>
              <a:t>Résumé de la conférence 8 sur les interconnexions :</a:t>
            </a:r>
            <a:endParaRPr/>
          </a:p>
          <a:p>
            <a:pPr marL="342900" marR="0" lvl="0" indent="-342900" algn="l" rtl="0">
              <a:spcBef>
                <a:spcPts val="600"/>
              </a:spcBef>
              <a:spcAft>
                <a:spcPts val="0"/>
              </a:spcAft>
              <a:buClr>
                <a:srgbClr val="021318"/>
              </a:buClr>
              <a:buSzPts val="2000"/>
              <a:buFont typeface="Arial"/>
              <a:buChar char="•"/>
            </a:pPr>
            <a:r>
              <a:rPr lang="en-US" sz="2000" b="0" i="0" u="none" strike="noStrike" cap="none">
                <a:solidFill>
                  <a:srgbClr val="021318"/>
                </a:solidFill>
                <a:latin typeface="Open Sans"/>
                <a:ea typeface="Open Sans"/>
                <a:cs typeface="Open Sans"/>
                <a:sym typeface="Open Sans"/>
              </a:rPr>
              <a:t>L'énergie, l'utilisation des sols et le changement d'affectation des sols sont des facteurs importants du changement climatique.</a:t>
            </a:r>
            <a:endParaRPr/>
          </a:p>
          <a:p>
            <a:pPr marL="342900" marR="0" lvl="0" indent="-342900" algn="l" rtl="0">
              <a:spcBef>
                <a:spcPts val="600"/>
              </a:spcBef>
              <a:spcAft>
                <a:spcPts val="0"/>
              </a:spcAft>
              <a:buClr>
                <a:srgbClr val="021318"/>
              </a:buClr>
              <a:buSzPts val="2000"/>
              <a:buFont typeface="Arial"/>
              <a:buChar char="•"/>
            </a:pPr>
            <a:r>
              <a:rPr lang="en-US" sz="2000" b="0" i="0" u="none" strike="noStrike" cap="none">
                <a:solidFill>
                  <a:srgbClr val="021318"/>
                </a:solidFill>
                <a:latin typeface="Open Sans"/>
                <a:ea typeface="Open Sans"/>
                <a:cs typeface="Open Sans"/>
                <a:sym typeface="Open Sans"/>
              </a:rPr>
              <a:t>Les systèmes fonciers, énergétiques et hydriques sont très vulnérables aux changements climatiques</a:t>
            </a:r>
            <a:endParaRPr/>
          </a:p>
          <a:p>
            <a:pPr marL="342900" marR="0" lvl="0" indent="-342900" algn="l" rtl="0">
              <a:spcBef>
                <a:spcPts val="600"/>
              </a:spcBef>
              <a:spcAft>
                <a:spcPts val="0"/>
              </a:spcAft>
              <a:buClr>
                <a:srgbClr val="021318"/>
              </a:buClr>
              <a:buSzPts val="2000"/>
              <a:buFont typeface="Arial"/>
              <a:buChar char="•"/>
            </a:pPr>
            <a:r>
              <a:rPr lang="en-US" sz="2000" b="0" i="0" u="none" strike="noStrike" cap="none">
                <a:solidFill>
                  <a:srgbClr val="021318"/>
                </a:solidFill>
                <a:latin typeface="Open Sans"/>
                <a:ea typeface="Open Sans"/>
                <a:cs typeface="Open Sans"/>
                <a:sym typeface="Open Sans"/>
              </a:rPr>
              <a:t>Les systèmes terrestres, énergétiques et hydriques sont étroitement liés. </a:t>
            </a:r>
            <a:endParaRPr/>
          </a:p>
          <a:p>
            <a:pPr marL="342900" marR="0" lvl="0" indent="-215900" algn="l" rtl="0">
              <a:spcBef>
                <a:spcPts val="600"/>
              </a:spcBef>
              <a:spcAft>
                <a:spcPts val="0"/>
              </a:spcAft>
              <a:buClr>
                <a:schemeClr val="dk1"/>
              </a:buClr>
              <a:buSzPts val="2000"/>
              <a:buFont typeface="Arial"/>
              <a:buNone/>
            </a:pPr>
            <a:endParaRPr sz="2000" b="0" i="0" u="none" strike="noStrike" cap="none">
              <a:solidFill>
                <a:srgbClr val="021318"/>
              </a:solidFill>
              <a:latin typeface="Open Sans"/>
              <a:ea typeface="Open Sans"/>
              <a:cs typeface="Open Sans"/>
              <a:sym typeface="Open Sans"/>
            </a:endParaRPr>
          </a:p>
          <a:p>
            <a:pPr marL="342900" marR="0" lvl="0" indent="-215900" algn="l" rtl="0">
              <a:spcBef>
                <a:spcPts val="600"/>
              </a:spcBef>
              <a:spcAft>
                <a:spcPts val="0"/>
              </a:spcAft>
              <a:buClr>
                <a:schemeClr val="dk1"/>
              </a:buClr>
              <a:buSzPts val="2000"/>
              <a:buFont typeface="Arial"/>
              <a:buNone/>
            </a:pPr>
            <a:endParaRPr sz="2000" b="0" i="0" u="none" strike="noStrike" cap="none">
              <a:solidFill>
                <a:srgbClr val="021318"/>
              </a:solidFill>
              <a:latin typeface="Open Sans"/>
              <a:ea typeface="Open Sans"/>
              <a:cs typeface="Open Sans"/>
              <a:sym typeface="Open Sans"/>
            </a:endParaRPr>
          </a:p>
        </p:txBody>
      </p:sp>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6"/>
          <p:cNvSpPr txBox="1">
            <a:spLocks noGrp="1"/>
          </p:cNvSpPr>
          <p:nvPr>
            <p:ph type="title"/>
          </p:nvPr>
        </p:nvSpPr>
        <p:spPr>
          <a:xfrm>
            <a:off x="663880" y="681037"/>
            <a:ext cx="960191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Lecture 8.4 Références</a:t>
            </a:r>
            <a:endParaRPr/>
          </a:p>
        </p:txBody>
      </p:sp>
      <p:sp>
        <p:nvSpPr>
          <p:cNvPr id="289" name="Google Shape;289;p26"/>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26</a:t>
            </a:fld>
            <a:endParaRPr/>
          </a:p>
        </p:txBody>
      </p:sp>
      <p:sp>
        <p:nvSpPr>
          <p:cNvPr id="290" name="Google Shape;290;p26"/>
          <p:cNvSpPr txBox="1"/>
          <p:nvPr/>
        </p:nvSpPr>
        <p:spPr>
          <a:xfrm>
            <a:off x="663575" y="2082799"/>
            <a:ext cx="5432400" cy="40068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0000"/>
              </a:buClr>
              <a:buSzPts val="1600"/>
              <a:buFont typeface="Calibri"/>
              <a:buAutoNum type="arabicPeriod"/>
            </a:pPr>
            <a:r>
              <a:rPr lang="en-US" sz="1600">
                <a:solidFill>
                  <a:srgbClr val="000000"/>
                </a:solidFill>
                <a:latin typeface="Open Sans"/>
                <a:ea typeface="Open Sans"/>
                <a:cs typeface="Open Sans"/>
                <a:sym typeface="Open Sans"/>
              </a:rPr>
              <a:t>Food and Agriculture Organization, AquaStat Database, </a:t>
            </a:r>
            <a:r>
              <a:rPr lang="en-US" sz="1600" u="sng">
                <a:solidFill>
                  <a:srgbClr val="0563C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http://www.fao.org/aquastat/statistics/query/results.html</a:t>
            </a:r>
            <a:endParaRPr sz="1600">
              <a:solidFill>
                <a:srgbClr val="000000"/>
              </a:solidFill>
              <a:latin typeface="Open Sans"/>
              <a:ea typeface="Open Sans"/>
              <a:cs typeface="Open Sans"/>
              <a:sym typeface="Open Sans"/>
            </a:endParaRPr>
          </a:p>
          <a:p>
            <a:pPr marL="342900" lvl="0" indent="-342900" algn="l" rtl="0">
              <a:spcBef>
                <a:spcPts val="1000"/>
              </a:spcBef>
              <a:spcAft>
                <a:spcPts val="0"/>
              </a:spcAft>
              <a:buClr>
                <a:srgbClr val="000000"/>
              </a:buClr>
              <a:buSzPts val="1600"/>
              <a:buFont typeface="Calibri"/>
              <a:buAutoNum type="arabicPeriod"/>
            </a:pPr>
            <a:r>
              <a:rPr lang="en-US" sz="1600">
                <a:solidFill>
                  <a:srgbClr val="000000"/>
                </a:solidFill>
                <a:latin typeface="Open Sans"/>
                <a:ea typeface="Open Sans"/>
                <a:cs typeface="Open Sans"/>
                <a:sym typeface="Open Sans"/>
              </a:rPr>
              <a:t>UNESCO (2014), The United Nations world water development report 2014: water and energy; facts and figures</a:t>
            </a:r>
            <a:endParaRPr sz="1600">
              <a:solidFill>
                <a:srgbClr val="000000"/>
              </a:solidFill>
              <a:latin typeface="Open Sans"/>
              <a:ea typeface="Open Sans"/>
              <a:cs typeface="Open Sans"/>
              <a:sym typeface="Open Sans"/>
            </a:endParaRP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7"/>
          <p:cNvSpPr txBox="1"/>
          <p:nvPr/>
        </p:nvSpPr>
        <p:spPr>
          <a:xfrm>
            <a:off x="9899301" y="5884143"/>
            <a:ext cx="204374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0" i="0" u="none" strike="noStrike" cap="none">
                <a:solidFill>
                  <a:schemeClr val="lt1"/>
                </a:solidFill>
                <a:latin typeface="Open Sans"/>
                <a:ea typeface="Open Sans"/>
                <a:cs typeface="Open Sans"/>
                <a:sym typeface="Open Sans"/>
              </a:rPr>
              <a:t>Cours de la GCC (cela vous amènera </a:t>
            </a:r>
            <a:br>
              <a:rPr lang="en-US" sz="800" b="0" i="0" u="none" strike="noStrike" cap="none">
                <a:solidFill>
                  <a:schemeClr val="lt1"/>
                </a:solidFill>
                <a:latin typeface="Open Sans"/>
                <a:ea typeface="Open Sans"/>
                <a:cs typeface="Open Sans"/>
                <a:sym typeface="Open Sans"/>
              </a:rPr>
            </a:br>
            <a:r>
              <a:rPr lang="en-US" sz="800" b="0" i="0" u="none" strike="noStrike" cap="none">
                <a:solidFill>
                  <a:schemeClr val="lt1"/>
                </a:solidFill>
                <a:latin typeface="Open Sans"/>
                <a:ea typeface="Open Sans"/>
                <a:cs typeface="Open Sans"/>
                <a:sym typeface="Open Sans"/>
              </a:rPr>
              <a:t>au lien du site web http://www.ClimateCompatibleGrowth.com/teachingmaterials)</a:t>
            </a:r>
            <a:endParaRPr/>
          </a:p>
        </p:txBody>
      </p:sp>
      <p:sp>
        <p:nvSpPr>
          <p:cNvPr id="297" name="Google Shape;297;p27"/>
          <p:cNvSpPr txBox="1"/>
          <p:nvPr/>
        </p:nvSpPr>
        <p:spPr>
          <a:xfrm>
            <a:off x="397050" y="4245075"/>
            <a:ext cx="5045400" cy="801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US" sz="900">
                <a:solidFill>
                  <a:srgbClr val="000000"/>
                </a:solidFill>
                <a:latin typeface="Open Sans"/>
                <a:ea typeface="Open Sans"/>
                <a:cs typeface="Open Sans"/>
                <a:sym typeface="Open Sans"/>
              </a:rPr>
              <a:t>“This material was translated in French by Pacifique Koshikwinja from the </a:t>
            </a:r>
            <a:r>
              <a:rPr lang="en-US" sz="900">
                <a:latin typeface="Open Sans"/>
                <a:ea typeface="Open Sans"/>
                <a:cs typeface="Open Sans"/>
                <a:sym typeface="Open Sans"/>
              </a:rPr>
              <a:t>Université Catholique de Bukavu</a:t>
            </a:r>
            <a:r>
              <a:rPr lang="en-US" sz="900">
                <a:solidFill>
                  <a:srgbClr val="000000"/>
                </a:solidFill>
                <a:latin typeface="Open Sans"/>
                <a:ea typeface="Open Sans"/>
                <a:cs typeface="Open Sans"/>
                <a:sym typeface="Open Sans"/>
              </a:rPr>
              <a:t> as part of the work of the RE-INTEGRATE project. The RE-INTEGRATE project has received funding from the European Union's HORIZON EUROPE Research and Innovation Programme under grant agreement No 101118217.”</a:t>
            </a:r>
            <a:endParaRPr sz="900">
              <a:solidFill>
                <a:srgbClr val="000000"/>
              </a:solidFill>
              <a:latin typeface="Open Sans"/>
              <a:ea typeface="Open Sans"/>
              <a:cs typeface="Open Sans"/>
              <a:sym typeface="Open Sans"/>
            </a:endParaRPr>
          </a:p>
        </p:txBody>
      </p:sp>
      <p:pic>
        <p:nvPicPr>
          <p:cNvPr id="298" name="Google Shape;298;p27"/>
          <p:cNvPicPr preferRelativeResize="0"/>
          <p:nvPr/>
        </p:nvPicPr>
        <p:blipFill>
          <a:blip r:embed="rId3">
            <a:alphaModFix/>
          </a:blip>
          <a:stretch>
            <a:fillRect/>
          </a:stretch>
        </p:blipFill>
        <p:spPr>
          <a:xfrm>
            <a:off x="5376100" y="4273575"/>
            <a:ext cx="1663150" cy="584699"/>
          </a:xfrm>
          <a:prstGeom prst="rect">
            <a:avLst/>
          </a:prstGeom>
          <a:noFill/>
          <a:ln>
            <a:noFill/>
          </a:ln>
        </p:spPr>
      </p:pic>
      <p:pic>
        <p:nvPicPr>
          <p:cNvPr id="299" name="Google Shape;299;p27"/>
          <p:cNvPicPr preferRelativeResize="0"/>
          <p:nvPr/>
        </p:nvPicPr>
        <p:blipFill rotWithShape="1">
          <a:blip r:embed="rId4">
            <a:alphaModFix/>
          </a:blip>
          <a:srcRect l="11449" t="7571" r="12476" b="17907"/>
          <a:stretch/>
        </p:blipFill>
        <p:spPr>
          <a:xfrm>
            <a:off x="7201650" y="4322688"/>
            <a:ext cx="754200" cy="486475"/>
          </a:xfrm>
          <a:prstGeom prst="rect">
            <a:avLst/>
          </a:prstGeom>
          <a:noFill/>
          <a:ln>
            <a:noFill/>
          </a:ln>
        </p:spPr>
      </p:pic>
      <p:sp>
        <p:nvSpPr>
          <p:cNvPr id="300" name="Google Shape;300;p27"/>
          <p:cNvSpPr txBox="1"/>
          <p:nvPr/>
        </p:nvSpPr>
        <p:spPr>
          <a:xfrm>
            <a:off x="8850829" y="4918751"/>
            <a:ext cx="30084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0" i="0" u="none" strike="noStrike" cap="none">
                <a:solidFill>
                  <a:srgbClr val="FFFFFF"/>
                </a:solidFill>
                <a:latin typeface="Open Sans"/>
                <a:ea typeface="Open Sans"/>
                <a:cs typeface="Open Sans"/>
                <a:sym typeface="Open Sans"/>
              </a:rPr>
              <a:t>Alfstad T., Shivakumar A. (UNDESA)., Niet T. (SFU)., Gardumi F., Sridharan V. (KTH)., 2021. Lecture 8: Interlinkages. Release Version 1.0.  [online presentation]. Climate Compatible Growth Programme, United Nations Development Program and United Nations Department of Economic and Social Affairs.</a:t>
            </a:r>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663575" y="675243"/>
            <a:ext cx="9423105"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8.1 Liens entre les CLEWs</a:t>
            </a:r>
            <a:endParaRPr/>
          </a:p>
        </p:txBody>
      </p:sp>
      <p:sp>
        <p:nvSpPr>
          <p:cNvPr id="97" name="Google Shape;97;p3"/>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a:t>
            </a:fld>
            <a:endParaRPr/>
          </a:p>
        </p:txBody>
      </p:sp>
      <p:sp>
        <p:nvSpPr>
          <p:cNvPr id="98" name="Google Shape;98;p3"/>
          <p:cNvSpPr txBox="1">
            <a:spLocks noGrp="1"/>
          </p:cNvSpPr>
          <p:nvPr>
            <p:ph type="body" idx="4"/>
          </p:nvPr>
        </p:nvSpPr>
        <p:spPr>
          <a:xfrm>
            <a:off x="663575" y="2016025"/>
            <a:ext cx="11004000" cy="75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CC2E5"/>
              </a:buClr>
              <a:buSzPts val="2000"/>
              <a:buFont typeface="Open Sans SemiBold"/>
              <a:buNone/>
            </a:pPr>
            <a:r>
              <a:rPr lang="en-US" b="0">
                <a:latin typeface="Open Sans SemiBold"/>
                <a:ea typeface="Open Sans SemiBold"/>
                <a:cs typeface="Open Sans SemiBold"/>
                <a:sym typeface="Open Sans SemiBold"/>
              </a:rPr>
              <a:t>Il existe des liens entre les systèmes climatiques, terrestres, énergétiques et hydriques. </a:t>
            </a:r>
            <a:endParaRPr b="0"/>
          </a:p>
        </p:txBody>
      </p:sp>
      <p:sp>
        <p:nvSpPr>
          <p:cNvPr id="99" name="Google Shape;99;p3"/>
          <p:cNvSpPr/>
          <p:nvPr/>
        </p:nvSpPr>
        <p:spPr>
          <a:xfrm>
            <a:off x="217500" y="2786899"/>
            <a:ext cx="10182927" cy="1862048"/>
          </a:xfrm>
          <a:prstGeom prst="rect">
            <a:avLst/>
          </a:prstGeom>
          <a:noFill/>
          <a:ln>
            <a:noFill/>
          </a:ln>
        </p:spPr>
        <p:txBody>
          <a:bodyPr spcFirstLastPara="1" wrap="square" lIns="91425" tIns="45700" rIns="91425" bIns="45700" anchor="t" anchorCtr="0">
            <a:spAutoFit/>
          </a:bodyPr>
          <a:lstStyle/>
          <a:p>
            <a:pPr marL="742950" marR="0" lvl="1"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Des rétroactions positives et négatives peuvent exister entre les objectifs des différents secteurs.</a:t>
            </a:r>
            <a:endParaRPr/>
          </a:p>
          <a:p>
            <a:pPr marL="742950" marR="0" lvl="1" indent="-285750" algn="l" rtl="0">
              <a:spcBef>
                <a:spcPts val="180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L'objectif de l'analyse de CLEW est d'étudier et d'évaluer ces liens afin de les gérer au mieux pour protéger notre environnement, tout en assurant la sécurité alimentaire, énergétique et hydrique. </a:t>
            </a:r>
            <a:endParaRPr sz="2000" b="0" i="0" u="none" strike="noStrike" cap="none">
              <a:solidFill>
                <a:schemeClr val="dk1"/>
              </a:solidFill>
              <a:latin typeface="Open Sans"/>
              <a:ea typeface="Open Sans"/>
              <a:cs typeface="Open Sans"/>
              <a:sym typeface="Open Sans"/>
            </a:endParaRPr>
          </a:p>
          <a:p>
            <a:pPr marL="742950" marR="0" lvl="1" indent="-158750" algn="l" rtl="0">
              <a:spcBef>
                <a:spcPts val="0"/>
              </a:spcBef>
              <a:spcAft>
                <a:spcPts val="0"/>
              </a:spcAft>
              <a:buClr>
                <a:schemeClr val="dk1"/>
              </a:buClr>
              <a:buSzPts val="2000"/>
              <a:buFont typeface="Arial"/>
              <a:buNone/>
            </a:pPr>
            <a:endParaRPr sz="2000" b="0" i="0" u="none" strike="noStrike" cap="none">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a:spLocks noGrp="1"/>
          </p:cNvSpPr>
          <p:nvPr>
            <p:ph type="title"/>
          </p:nvPr>
        </p:nvSpPr>
        <p:spPr>
          <a:xfrm>
            <a:off x="663575" y="675243"/>
            <a:ext cx="9423105"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8.1 Liens entre les CLEWs</a:t>
            </a:r>
            <a:endParaRPr/>
          </a:p>
        </p:txBody>
      </p:sp>
      <p:pic>
        <p:nvPicPr>
          <p:cNvPr id="106" name="Google Shape;106;p4"/>
          <p:cNvPicPr preferRelativeResize="0"/>
          <p:nvPr/>
        </p:nvPicPr>
        <p:blipFill rotWithShape="1">
          <a:blip r:embed="rId3">
            <a:alphaModFix/>
          </a:blip>
          <a:srcRect/>
          <a:stretch/>
        </p:blipFill>
        <p:spPr>
          <a:xfrm>
            <a:off x="2689412" y="2520804"/>
            <a:ext cx="6199689" cy="3806138"/>
          </a:xfrm>
          <a:prstGeom prst="rect">
            <a:avLst/>
          </a:prstGeom>
          <a:noFill/>
          <a:ln>
            <a:noFill/>
          </a:ln>
        </p:spPr>
      </p:pic>
      <p:sp>
        <p:nvSpPr>
          <p:cNvPr id="107" name="Google Shape;107;p4"/>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a:t>
            </a:fld>
            <a:endParaRPr/>
          </a:p>
        </p:txBody>
      </p:sp>
      <p:sp>
        <p:nvSpPr>
          <p:cNvPr id="108" name="Google Shape;108;p4"/>
          <p:cNvSpPr txBox="1"/>
          <p:nvPr/>
        </p:nvSpPr>
        <p:spPr>
          <a:xfrm>
            <a:off x="663575" y="2016028"/>
            <a:ext cx="9806654" cy="755093"/>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CC2E5"/>
              </a:buClr>
              <a:buSzPts val="2000"/>
              <a:buFont typeface="Open Sans SemiBold"/>
              <a:buNone/>
            </a:pPr>
            <a:r>
              <a:rPr lang="en-US" sz="2000" b="0" i="0" u="none" strike="noStrike" cap="none">
                <a:solidFill>
                  <a:srgbClr val="9CC2E5"/>
                </a:solidFill>
                <a:latin typeface="Open Sans SemiBold"/>
                <a:ea typeface="Open Sans SemiBold"/>
                <a:cs typeface="Open Sans SemiBold"/>
                <a:sym typeface="Open Sans SemiBold"/>
              </a:rPr>
              <a:t>Il existe des liens entre les systèmes climatiques, terrestres, énergétiques et hydriques. </a:t>
            </a:r>
            <a:endParaRPr sz="2000" b="0" i="0" u="none" strike="noStrike" cap="none">
              <a:solidFill>
                <a:srgbClr val="9CC2E5"/>
              </a:solidFill>
              <a:latin typeface="Open Sans SemiBold"/>
              <a:ea typeface="Open Sans SemiBold"/>
              <a:cs typeface="Open Sans SemiBold"/>
              <a:sym typeface="Open Sans SemiBold"/>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5"/>
          <p:cNvSpPr txBox="1"/>
          <p:nvPr/>
        </p:nvSpPr>
        <p:spPr>
          <a:xfrm>
            <a:off x="172616" y="663546"/>
            <a:ext cx="6394500" cy="2283600"/>
          </a:xfrm>
          <a:prstGeom prst="rect">
            <a:avLst/>
          </a:prstGeom>
          <a:noFill/>
          <a:ln>
            <a:noFill/>
          </a:ln>
        </p:spPr>
        <p:txBody>
          <a:bodyPr spcFirstLastPara="1" wrap="square" lIns="91425" tIns="45700" rIns="91425" bIns="45700" anchor="t" anchorCtr="0">
            <a:noAutofit/>
          </a:bodyPr>
          <a:lstStyle/>
          <a:p>
            <a:pPr marL="228600" marR="0" lvl="0" indent="-76200" algn="l" rtl="0">
              <a:lnSpc>
                <a:spcPct val="90000"/>
              </a:lnSpc>
              <a:spcBef>
                <a:spcPts val="0"/>
              </a:spcBef>
              <a:spcAft>
                <a:spcPts val="0"/>
              </a:spcAft>
              <a:buClr>
                <a:schemeClr val="dk1"/>
              </a:buClr>
              <a:buSzPts val="2400"/>
              <a:buFont typeface="Arial"/>
              <a:buNone/>
            </a:pPr>
            <a:endParaRPr sz="2400" b="0" i="0" u="none" strike="noStrike" cap="none">
              <a:solidFill>
                <a:srgbClr val="021318"/>
              </a:solidFill>
              <a:highlight>
                <a:srgbClr val="FFFF00"/>
              </a:highlight>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graphicFrame>
        <p:nvGraphicFramePr>
          <p:cNvPr id="115" name="Google Shape;115;p5"/>
          <p:cNvGraphicFramePr/>
          <p:nvPr/>
        </p:nvGraphicFramePr>
        <p:xfrm>
          <a:off x="1337930" y="3076713"/>
          <a:ext cx="9516140" cy="3454049"/>
        </p:xfrm>
        <a:graphic>
          <a:graphicData uri="http://schemas.openxmlformats.org/drawingml/2006/chart">
            <c:chart xmlns:c="http://schemas.openxmlformats.org/drawingml/2006/chart" xmlns:r="http://schemas.openxmlformats.org/officeDocument/2006/relationships" r:id="rId3"/>
          </a:graphicData>
        </a:graphic>
      </p:graphicFrame>
      <p:sp>
        <p:nvSpPr>
          <p:cNvPr id="116" name="Google Shape;116;p5"/>
          <p:cNvSpPr/>
          <p:nvPr/>
        </p:nvSpPr>
        <p:spPr>
          <a:xfrm>
            <a:off x="681295" y="2141508"/>
            <a:ext cx="110451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strike="noStrike" cap="none">
                <a:solidFill>
                  <a:schemeClr val="dk1"/>
                </a:solidFill>
                <a:latin typeface="Open Sans"/>
                <a:ea typeface="Open Sans"/>
                <a:cs typeface="Open Sans"/>
                <a:sym typeface="Open Sans"/>
              </a:rPr>
              <a:t>L'énergie, l'agriculture, le changement d'affectation des terres et la sylviculture sont responsables de plus de 90 % des émissions de GES [1]</a:t>
            </a:r>
            <a:endParaRPr/>
          </a:p>
        </p:txBody>
      </p:sp>
      <p:sp>
        <p:nvSpPr>
          <p:cNvPr id="117" name="Google Shape;117;p5"/>
          <p:cNvSpPr txBox="1"/>
          <p:nvPr/>
        </p:nvSpPr>
        <p:spPr>
          <a:xfrm>
            <a:off x="663575" y="65088"/>
            <a:ext cx="9423300" cy="13257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b="0" i="0" u="none" strike="noStrike" cap="none">
                <a:solidFill>
                  <a:schemeClr val="dk1"/>
                </a:solidFill>
                <a:latin typeface="Open Sans"/>
                <a:ea typeface="Open Sans"/>
                <a:cs typeface="Open Sans"/>
                <a:sym typeface="Open Sans"/>
              </a:rPr>
              <a:t>8.1 Liens entre les CLEWs</a:t>
            </a:r>
            <a:endParaRPr/>
          </a:p>
        </p:txBody>
      </p:sp>
      <p:sp>
        <p:nvSpPr>
          <p:cNvPr id="118" name="Google Shape;118;p5"/>
          <p:cNvSpPr txBox="1"/>
          <p:nvPr/>
        </p:nvSpPr>
        <p:spPr>
          <a:xfrm>
            <a:off x="663575" y="1406428"/>
            <a:ext cx="9806700" cy="75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CC2E5"/>
              </a:buClr>
              <a:buSzPts val="2000"/>
              <a:buFont typeface="Open Sans SemiBold"/>
              <a:buNone/>
            </a:pPr>
            <a:r>
              <a:rPr lang="en-US" sz="2000" b="0" i="0" u="none" strike="noStrike" cap="none">
                <a:solidFill>
                  <a:srgbClr val="9CC2E5"/>
                </a:solidFill>
                <a:latin typeface="Open Sans SemiBold"/>
                <a:ea typeface="Open Sans SemiBold"/>
                <a:cs typeface="Open Sans SemiBold"/>
                <a:sym typeface="Open Sans SemiBold"/>
              </a:rPr>
              <a:t>Il existe des liens entre les systèmes climatiques, terrestres, énergétiques et hydriques. </a:t>
            </a:r>
            <a:endParaRPr sz="2000" b="0" i="0" u="none" strike="noStrike" cap="none">
              <a:solidFill>
                <a:srgbClr val="9CC2E5"/>
              </a:solidFill>
              <a:latin typeface="Open Sans SemiBold"/>
              <a:ea typeface="Open Sans SemiBold"/>
              <a:cs typeface="Open Sans SemiBold"/>
              <a:sym typeface="Open Sans SemiBold"/>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6"/>
          <p:cNvSpPr txBox="1">
            <a:spLocks noGrp="1"/>
          </p:cNvSpPr>
          <p:nvPr>
            <p:ph type="title"/>
          </p:nvPr>
        </p:nvSpPr>
        <p:spPr>
          <a:xfrm>
            <a:off x="663575" y="-10557"/>
            <a:ext cx="94230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8.1 Liens entre les CLEWs</a:t>
            </a:r>
            <a:endParaRPr/>
          </a:p>
        </p:txBody>
      </p:sp>
      <p:sp>
        <p:nvSpPr>
          <p:cNvPr id="125" name="Google Shape;125;p6"/>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6</a:t>
            </a:fld>
            <a:endParaRPr/>
          </a:p>
        </p:txBody>
      </p:sp>
      <p:sp>
        <p:nvSpPr>
          <p:cNvPr id="126" name="Google Shape;126;p6"/>
          <p:cNvSpPr/>
          <p:nvPr/>
        </p:nvSpPr>
        <p:spPr>
          <a:xfrm>
            <a:off x="607174" y="1905265"/>
            <a:ext cx="9535800" cy="4462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strike="noStrike" cap="none">
                <a:solidFill>
                  <a:srgbClr val="C8102E"/>
                </a:solidFill>
                <a:latin typeface="Open Sans"/>
                <a:ea typeface="Open Sans"/>
                <a:cs typeface="Open Sans"/>
                <a:sym typeface="Open Sans"/>
              </a:rPr>
              <a:t>Cycle de l'eau</a:t>
            </a:r>
            <a:endParaRPr sz="2000" b="0" i="0" u="none" strike="noStrike" cap="none">
              <a:solidFill>
                <a:schemeClr val="dk1"/>
              </a:solidFill>
              <a:latin typeface="Open Sans"/>
              <a:ea typeface="Open Sans"/>
              <a:cs typeface="Open Sans"/>
              <a:sym typeface="Open Sans"/>
            </a:endParaRPr>
          </a:p>
          <a:p>
            <a:pPr marL="742950" marR="0" lvl="1" indent="-285750" algn="l" rtl="0">
              <a:spcBef>
                <a:spcPts val="600"/>
              </a:spcBef>
              <a:spcAft>
                <a:spcPts val="0"/>
              </a:spcAft>
              <a:buClr>
                <a:schemeClr val="dk1"/>
              </a:buClr>
              <a:buSzPts val="1600"/>
              <a:buFont typeface="Arial"/>
              <a:buChar char="•"/>
            </a:pPr>
            <a:r>
              <a:rPr lang="en-US" sz="1600" b="0" i="0" u="none" strike="noStrike" cap="none">
                <a:solidFill>
                  <a:schemeClr val="dk1"/>
                </a:solidFill>
                <a:latin typeface="Open Sans"/>
                <a:ea typeface="Open Sans"/>
                <a:cs typeface="Open Sans"/>
                <a:sym typeface="Open Sans"/>
              </a:rPr>
              <a:t>L'ampleur et le moment des précipitations peuvent changer </a:t>
            </a:r>
            <a:endParaRPr/>
          </a:p>
          <a:p>
            <a:pPr marL="742950" marR="0" lvl="1" indent="-285750" algn="l" rtl="0">
              <a:spcBef>
                <a:spcPts val="600"/>
              </a:spcBef>
              <a:spcAft>
                <a:spcPts val="0"/>
              </a:spcAft>
              <a:buClr>
                <a:schemeClr val="dk1"/>
              </a:buClr>
              <a:buSzPts val="1600"/>
              <a:buFont typeface="Arial"/>
              <a:buChar char="•"/>
            </a:pPr>
            <a:r>
              <a:rPr lang="en-US" sz="1600" b="0" i="0" u="none" strike="noStrike" cap="none">
                <a:solidFill>
                  <a:schemeClr val="dk1"/>
                </a:solidFill>
                <a:latin typeface="Open Sans"/>
                <a:ea typeface="Open Sans"/>
                <a:cs typeface="Open Sans"/>
                <a:sym typeface="Open Sans"/>
              </a:rPr>
              <a:t>Augmentation de la fréquence des phénomènes météorologiques extrêmes </a:t>
            </a:r>
            <a:endParaRPr/>
          </a:p>
          <a:p>
            <a:pPr marL="742950" marR="0" lvl="1" indent="-285750" algn="l" rtl="0">
              <a:spcBef>
                <a:spcPts val="600"/>
              </a:spcBef>
              <a:spcAft>
                <a:spcPts val="0"/>
              </a:spcAft>
              <a:buClr>
                <a:schemeClr val="dk1"/>
              </a:buClr>
              <a:buSzPts val="1600"/>
              <a:buFont typeface="Arial"/>
              <a:buChar char="•"/>
            </a:pPr>
            <a:r>
              <a:rPr lang="en-US" sz="1600" b="0" i="0" u="none" strike="noStrike" cap="none">
                <a:solidFill>
                  <a:schemeClr val="dk1"/>
                </a:solidFill>
                <a:latin typeface="Open Sans"/>
                <a:ea typeface="Open Sans"/>
                <a:cs typeface="Open Sans"/>
                <a:sym typeface="Open Sans"/>
              </a:rPr>
              <a:t>Impacts sur l'aptitude et la productivité des cultures</a:t>
            </a:r>
            <a:endParaRPr/>
          </a:p>
          <a:p>
            <a:pPr marL="742950" marR="0" lvl="1" indent="-285750" algn="l" rtl="0">
              <a:spcBef>
                <a:spcPts val="600"/>
              </a:spcBef>
              <a:spcAft>
                <a:spcPts val="0"/>
              </a:spcAft>
              <a:buClr>
                <a:schemeClr val="dk1"/>
              </a:buClr>
              <a:buSzPts val="1600"/>
              <a:buFont typeface="Arial"/>
              <a:buChar char="•"/>
            </a:pPr>
            <a:r>
              <a:rPr lang="en-US" sz="1600" b="0" i="0" u="none" strike="noStrike" cap="none">
                <a:solidFill>
                  <a:schemeClr val="dk1"/>
                </a:solidFill>
                <a:latin typeface="Open Sans"/>
                <a:ea typeface="Open Sans"/>
                <a:cs typeface="Open Sans"/>
                <a:sym typeface="Open Sans"/>
              </a:rPr>
              <a:t>Impacts sur l'hydroélectricité</a:t>
            </a:r>
            <a:endParaRPr/>
          </a:p>
          <a:p>
            <a:pPr marL="0" marR="0" lvl="0" indent="0" algn="l" rtl="0">
              <a:spcBef>
                <a:spcPts val="600"/>
              </a:spcBef>
              <a:spcAft>
                <a:spcPts val="0"/>
              </a:spcAft>
              <a:buNone/>
            </a:pPr>
            <a:r>
              <a:rPr lang="en-US" sz="2000" b="0" i="0" u="none" strike="noStrike" cap="none">
                <a:solidFill>
                  <a:srgbClr val="C8102E"/>
                </a:solidFill>
                <a:latin typeface="Open Sans"/>
                <a:ea typeface="Open Sans"/>
                <a:cs typeface="Open Sans"/>
                <a:sym typeface="Open Sans"/>
              </a:rPr>
              <a:t>Changements de température</a:t>
            </a:r>
            <a:endParaRPr/>
          </a:p>
          <a:p>
            <a:pPr marL="742950" marR="0" lvl="1" indent="-285750" algn="l" rtl="0">
              <a:spcBef>
                <a:spcPts val="600"/>
              </a:spcBef>
              <a:spcAft>
                <a:spcPts val="0"/>
              </a:spcAft>
              <a:buClr>
                <a:schemeClr val="dk1"/>
              </a:buClr>
              <a:buSzPts val="1600"/>
              <a:buFont typeface="Arial"/>
              <a:buChar char="•"/>
            </a:pPr>
            <a:r>
              <a:rPr lang="en-US" sz="1600" b="0" i="0" u="none" strike="noStrike" cap="none">
                <a:solidFill>
                  <a:schemeClr val="dk1"/>
                </a:solidFill>
                <a:latin typeface="Open Sans"/>
                <a:ea typeface="Open Sans"/>
                <a:cs typeface="Open Sans"/>
                <a:sym typeface="Open Sans"/>
              </a:rPr>
              <a:t>Impact sur l'adéquation et la productivité des cultures</a:t>
            </a:r>
            <a:endParaRPr/>
          </a:p>
          <a:p>
            <a:pPr marL="742950" marR="0" lvl="1" indent="-285750" algn="l" rtl="0">
              <a:spcBef>
                <a:spcPts val="600"/>
              </a:spcBef>
              <a:spcAft>
                <a:spcPts val="0"/>
              </a:spcAft>
              <a:buClr>
                <a:schemeClr val="dk1"/>
              </a:buClr>
              <a:buSzPts val="1600"/>
              <a:buFont typeface="Arial"/>
              <a:buChar char="•"/>
            </a:pPr>
            <a:r>
              <a:rPr lang="en-US" sz="1600" b="0" i="0" u="none" strike="noStrike" cap="none">
                <a:solidFill>
                  <a:schemeClr val="dk1"/>
                </a:solidFill>
                <a:latin typeface="Open Sans"/>
                <a:ea typeface="Open Sans"/>
                <a:cs typeface="Open Sans"/>
                <a:sym typeface="Open Sans"/>
              </a:rPr>
              <a:t>Impact sur la demande d'énergie</a:t>
            </a:r>
            <a:endParaRPr/>
          </a:p>
          <a:p>
            <a:pPr marL="0" marR="0" lvl="0" indent="0" algn="l" rtl="0">
              <a:spcBef>
                <a:spcPts val="600"/>
              </a:spcBef>
              <a:spcAft>
                <a:spcPts val="0"/>
              </a:spcAft>
              <a:buNone/>
            </a:pPr>
            <a:r>
              <a:rPr lang="en-US" sz="2000" b="0" i="0" u="none" strike="noStrike" cap="none">
                <a:solidFill>
                  <a:srgbClr val="C8102E"/>
                </a:solidFill>
                <a:latin typeface="Open Sans"/>
                <a:ea typeface="Open Sans"/>
                <a:cs typeface="Open Sans"/>
                <a:sym typeface="Open Sans"/>
              </a:rPr>
              <a:t>L'élévation du niveau de la mer</a:t>
            </a:r>
            <a:endParaRPr/>
          </a:p>
          <a:p>
            <a:pPr marL="742950" marR="0" lvl="1" indent="-285750" algn="l" rtl="0">
              <a:spcBef>
                <a:spcPts val="600"/>
              </a:spcBef>
              <a:spcAft>
                <a:spcPts val="0"/>
              </a:spcAft>
              <a:buClr>
                <a:schemeClr val="dk1"/>
              </a:buClr>
              <a:buSzPts val="1600"/>
              <a:buFont typeface="Arial"/>
              <a:buChar char="•"/>
            </a:pPr>
            <a:r>
              <a:rPr lang="en-US" sz="1600" b="0" i="0" u="none" strike="noStrike" cap="none">
                <a:solidFill>
                  <a:schemeClr val="dk1"/>
                </a:solidFill>
                <a:latin typeface="Open Sans"/>
                <a:ea typeface="Open Sans"/>
                <a:cs typeface="Open Sans"/>
                <a:sym typeface="Open Sans"/>
              </a:rPr>
              <a:t>Impact sur l'utilisation des sols</a:t>
            </a:r>
            <a:endParaRPr/>
          </a:p>
          <a:p>
            <a:pPr marL="742950" marR="0" lvl="1" indent="-285750" algn="l" rtl="0">
              <a:spcBef>
                <a:spcPts val="600"/>
              </a:spcBef>
              <a:spcAft>
                <a:spcPts val="0"/>
              </a:spcAft>
              <a:buClr>
                <a:schemeClr val="dk1"/>
              </a:buClr>
              <a:buSzPts val="1600"/>
              <a:buFont typeface="Arial"/>
              <a:buChar char="•"/>
            </a:pPr>
            <a:r>
              <a:rPr lang="en-US" sz="1600" b="0" i="0" u="none" strike="noStrike" cap="none">
                <a:solidFill>
                  <a:schemeClr val="dk1"/>
                </a:solidFill>
                <a:latin typeface="Open Sans"/>
                <a:ea typeface="Open Sans"/>
                <a:cs typeface="Open Sans"/>
                <a:sym typeface="Open Sans"/>
              </a:rPr>
              <a:t>Impact sur les infrastructures</a:t>
            </a:r>
            <a:endParaRPr/>
          </a:p>
          <a:p>
            <a:pPr marL="742950" marR="0" lvl="1" indent="-285750" algn="l" rtl="0">
              <a:spcBef>
                <a:spcPts val="600"/>
              </a:spcBef>
              <a:spcAft>
                <a:spcPts val="0"/>
              </a:spcAft>
              <a:buClr>
                <a:schemeClr val="dk1"/>
              </a:buClr>
              <a:buSzPts val="1600"/>
              <a:buFont typeface="Arial"/>
              <a:buChar char="•"/>
            </a:pPr>
            <a:r>
              <a:rPr lang="en-US" sz="1600" b="0" i="0" u="none" strike="noStrike" cap="none">
                <a:solidFill>
                  <a:schemeClr val="dk1"/>
                </a:solidFill>
                <a:latin typeface="Open Sans"/>
                <a:ea typeface="Open Sans"/>
                <a:cs typeface="Open Sans"/>
                <a:sym typeface="Open Sans"/>
              </a:rPr>
              <a:t>Impact sur les ressources en eau</a:t>
            </a:r>
            <a:endParaRPr/>
          </a:p>
          <a:p>
            <a:pPr marL="742950" marR="0" lvl="1" indent="-158750" algn="l" rtl="0">
              <a:spcBef>
                <a:spcPts val="600"/>
              </a:spcBef>
              <a:spcAft>
                <a:spcPts val="0"/>
              </a:spcAft>
              <a:buClr>
                <a:schemeClr val="dk1"/>
              </a:buClr>
              <a:buSzPts val="2000"/>
              <a:buFont typeface="Arial"/>
              <a:buNone/>
            </a:pPr>
            <a:endParaRPr sz="2000" b="0" i="0" u="none" strike="noStrike" cap="none">
              <a:solidFill>
                <a:schemeClr val="dk1"/>
              </a:solidFill>
              <a:latin typeface="Open Sans"/>
              <a:ea typeface="Open Sans"/>
              <a:cs typeface="Open Sans"/>
              <a:sym typeface="Open Sans"/>
            </a:endParaRPr>
          </a:p>
        </p:txBody>
      </p:sp>
      <p:sp>
        <p:nvSpPr>
          <p:cNvPr id="127" name="Google Shape;127;p6"/>
          <p:cNvSpPr txBox="1"/>
          <p:nvPr/>
        </p:nvSpPr>
        <p:spPr>
          <a:xfrm>
            <a:off x="607174" y="1118289"/>
            <a:ext cx="9806700" cy="75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CC2E5"/>
              </a:buClr>
              <a:buSzPts val="2000"/>
              <a:buFont typeface="Open Sans SemiBold"/>
              <a:buNone/>
            </a:pPr>
            <a:r>
              <a:rPr lang="en-US" sz="2000" b="0" i="0" u="none" strike="noStrike" cap="none">
                <a:solidFill>
                  <a:srgbClr val="9CC2E5"/>
                </a:solidFill>
                <a:latin typeface="Open Sans SemiBold"/>
                <a:ea typeface="Open Sans SemiBold"/>
                <a:cs typeface="Open Sans SemiBold"/>
                <a:sym typeface="Open Sans SemiBold"/>
              </a:rPr>
              <a:t>Impact du changement climatique sur la sécurité alimentaire, énergétique et hydrique</a:t>
            </a:r>
            <a:endParaRPr sz="2000" b="0" i="0" u="none" strike="noStrike" cap="none">
              <a:solidFill>
                <a:srgbClr val="9CC2E5"/>
              </a:solidFill>
              <a:latin typeface="Open Sans SemiBold"/>
              <a:ea typeface="Open Sans SemiBold"/>
              <a:cs typeface="Open Sans SemiBold"/>
              <a:sym typeface="Open Sans SemiBold"/>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7"/>
          <p:cNvSpPr txBox="1">
            <a:spLocks noGrp="1"/>
          </p:cNvSpPr>
          <p:nvPr>
            <p:ph type="title"/>
          </p:nvPr>
        </p:nvSpPr>
        <p:spPr>
          <a:xfrm>
            <a:off x="663575" y="141843"/>
            <a:ext cx="94230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8.1 Liens entre les CLEWs</a:t>
            </a:r>
            <a:endParaRPr/>
          </a:p>
        </p:txBody>
      </p:sp>
      <p:sp>
        <p:nvSpPr>
          <p:cNvPr id="134" name="Google Shape;134;p7"/>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7</a:t>
            </a:fld>
            <a:endParaRPr/>
          </a:p>
        </p:txBody>
      </p:sp>
      <p:sp>
        <p:nvSpPr>
          <p:cNvPr id="135" name="Google Shape;135;p7"/>
          <p:cNvSpPr/>
          <p:nvPr/>
        </p:nvSpPr>
        <p:spPr>
          <a:xfrm>
            <a:off x="663574" y="1466850"/>
            <a:ext cx="10852500" cy="3862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a:solidFill>
                  <a:srgbClr val="9CC2E5"/>
                </a:solidFill>
                <a:latin typeface="Open Sans SemiBold"/>
                <a:ea typeface="Open Sans SemiBold"/>
                <a:cs typeface="Open Sans SemiBold"/>
                <a:sym typeface="Open Sans SemiBold"/>
              </a:rPr>
              <a:t>Questions politiques sélectionnées pour l'interaction du climat avec les systèmes terrestres, énergétiques et hydriques</a:t>
            </a:r>
            <a:endParaRPr/>
          </a:p>
          <a:p>
            <a:pPr marL="0" marR="0" lvl="0" indent="0" algn="l" rtl="0">
              <a:spcBef>
                <a:spcPts val="600"/>
              </a:spcBef>
              <a:spcAft>
                <a:spcPts val="0"/>
              </a:spcAft>
              <a:buNone/>
            </a:pPr>
            <a:endParaRPr sz="2000" b="1" i="0" u="none" strike="noStrike" cap="none">
              <a:solidFill>
                <a:srgbClr val="9CC2E5"/>
              </a:solidFill>
              <a:latin typeface="Open Sans SemiBold"/>
              <a:ea typeface="Open Sans SemiBold"/>
              <a:cs typeface="Open Sans SemiBold"/>
              <a:sym typeface="Open Sans SemiBold"/>
            </a:endParaRPr>
          </a:p>
          <a:p>
            <a:pPr marL="0" marR="0" lvl="0" indent="0" algn="l" rtl="0">
              <a:spcBef>
                <a:spcPts val="600"/>
              </a:spcBef>
              <a:spcAft>
                <a:spcPts val="0"/>
              </a:spcAft>
              <a:buNone/>
            </a:pPr>
            <a:r>
              <a:rPr lang="en-US" sz="2000" b="1" i="0" u="none" strike="noStrike" cap="none">
                <a:solidFill>
                  <a:srgbClr val="012169"/>
                </a:solidFill>
                <a:latin typeface="Open Sans"/>
                <a:ea typeface="Open Sans"/>
                <a:cs typeface="Open Sans"/>
                <a:sym typeface="Open Sans"/>
              </a:rPr>
              <a:t>Atténuation du changement climatique</a:t>
            </a:r>
            <a:endParaRPr/>
          </a:p>
          <a:p>
            <a:pPr marL="742950" marR="0" lvl="1" indent="-285750" algn="l" rtl="0">
              <a:spcBef>
                <a:spcPts val="60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Réduire les émissions provenant des combustibles fossiles</a:t>
            </a:r>
            <a:endParaRPr/>
          </a:p>
          <a:p>
            <a:pPr marL="742950" marR="0" lvl="1" indent="-285750" algn="l" rtl="0">
              <a:spcBef>
                <a:spcPts val="60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Réduire les émissions liées à l'utilisation des terres et au changement d'affectation des terres</a:t>
            </a:r>
            <a:endParaRPr/>
          </a:p>
          <a:p>
            <a:pPr marL="742950" marR="0" lvl="1" indent="-285750" algn="l" rtl="0">
              <a:spcBef>
                <a:spcPts val="60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Séquestrer le carbone</a:t>
            </a:r>
            <a:endParaRPr/>
          </a:p>
          <a:p>
            <a:pPr marL="0" marR="0" lvl="0" indent="0" algn="l" rtl="0">
              <a:spcBef>
                <a:spcPts val="600"/>
              </a:spcBef>
              <a:spcAft>
                <a:spcPts val="0"/>
              </a:spcAft>
              <a:buNone/>
            </a:pPr>
            <a:r>
              <a:rPr lang="en-US" sz="2000" b="1" i="0" u="none" strike="noStrike" cap="none">
                <a:solidFill>
                  <a:srgbClr val="012169"/>
                </a:solidFill>
                <a:latin typeface="Open Sans"/>
                <a:ea typeface="Open Sans"/>
                <a:cs typeface="Open Sans"/>
                <a:sym typeface="Open Sans"/>
              </a:rPr>
              <a:t>Adaptation au changement climatique</a:t>
            </a:r>
            <a:endParaRPr/>
          </a:p>
          <a:p>
            <a:pPr marL="742950" marR="0" lvl="1" indent="-285750" algn="l" rtl="0">
              <a:spcBef>
                <a:spcPts val="60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Réduire la vulnérabilité des infrastructures</a:t>
            </a:r>
            <a:endParaRPr/>
          </a:p>
          <a:p>
            <a:pPr marL="742950" marR="0" lvl="1" indent="-285750" algn="l" rtl="0">
              <a:spcBef>
                <a:spcPts val="60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Accroître la résilience climatique</a:t>
            </a:r>
            <a:endParaRPr/>
          </a:p>
          <a:p>
            <a:pPr marL="742950" marR="0" lvl="1" indent="-158750" algn="l" rtl="0">
              <a:spcBef>
                <a:spcPts val="600"/>
              </a:spcBef>
              <a:spcAft>
                <a:spcPts val="0"/>
              </a:spcAft>
              <a:buClr>
                <a:schemeClr val="dk1"/>
              </a:buClr>
              <a:buSzPts val="2000"/>
              <a:buFont typeface="Arial"/>
              <a:buNone/>
            </a:pPr>
            <a:endParaRPr sz="2000" b="0" i="0" u="none" strike="noStrike" cap="none">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8"/>
          <p:cNvSpPr txBox="1">
            <a:spLocks noGrp="1"/>
          </p:cNvSpPr>
          <p:nvPr>
            <p:ph type="title"/>
          </p:nvPr>
        </p:nvSpPr>
        <p:spPr>
          <a:xfrm>
            <a:off x="663880" y="681037"/>
            <a:ext cx="960191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t>Lecture 8.1 Références</a:t>
            </a:r>
            <a:endParaRPr/>
          </a:p>
        </p:txBody>
      </p:sp>
      <p:sp>
        <p:nvSpPr>
          <p:cNvPr id="141" name="Google Shape;141;p8"/>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8</a:t>
            </a:fld>
            <a:endParaRPr/>
          </a:p>
        </p:txBody>
      </p:sp>
      <p:sp>
        <p:nvSpPr>
          <p:cNvPr id="142" name="Google Shape;142;p8"/>
          <p:cNvSpPr txBox="1"/>
          <p:nvPr/>
        </p:nvSpPr>
        <p:spPr>
          <a:xfrm>
            <a:off x="663575" y="2082799"/>
            <a:ext cx="5432400" cy="40068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0000"/>
              </a:buClr>
              <a:buSzPts val="1600"/>
              <a:buFont typeface="Calibri"/>
              <a:buAutoNum type="arabicPeriod"/>
            </a:pPr>
            <a:r>
              <a:rPr lang="en-US" sz="1600">
                <a:solidFill>
                  <a:srgbClr val="000000"/>
                </a:solidFill>
                <a:latin typeface="Open Sans"/>
                <a:ea typeface="Open Sans"/>
                <a:cs typeface="Open Sans"/>
                <a:sym typeface="Open Sans"/>
              </a:rPr>
              <a:t>World Resources Institute, ClimateWatch, </a:t>
            </a:r>
            <a:r>
              <a:rPr lang="en-US" sz="1600" u="sng">
                <a:solidFill>
                  <a:srgbClr val="0563C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https://www.climatewatchdata.org/</a:t>
            </a:r>
            <a:r>
              <a:rPr lang="en-US" sz="1600">
                <a:solidFill>
                  <a:srgbClr val="000000"/>
                </a:solidFill>
                <a:latin typeface="Open Sans"/>
                <a:ea typeface="Open Sans"/>
                <a:cs typeface="Open Sans"/>
                <a:sym typeface="Open Sans"/>
              </a:rPr>
              <a:t> </a:t>
            </a:r>
            <a:endParaRPr sz="1600">
              <a:solidFill>
                <a:srgbClr val="000000"/>
              </a:solidFill>
              <a:latin typeface="Open Sans"/>
              <a:ea typeface="Open Sans"/>
              <a:cs typeface="Open Sans"/>
              <a:sym typeface="Open Sans"/>
            </a:endParaRPr>
          </a:p>
          <a:p>
            <a:pPr marL="342900" lvl="0" indent="-241300" algn="l" rtl="0">
              <a:spcBef>
                <a:spcPts val="1000"/>
              </a:spcBef>
              <a:spcAft>
                <a:spcPts val="0"/>
              </a:spcAft>
              <a:buNone/>
            </a:pPr>
            <a:endParaRPr sz="1600">
              <a:solidFill>
                <a:srgbClr val="000000"/>
              </a:solidFill>
              <a:latin typeface="Open Sans"/>
              <a:ea typeface="Open Sans"/>
              <a:cs typeface="Open Sans"/>
              <a:sym typeface="Open Sans"/>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9"/>
          <p:cNvSpPr txBox="1">
            <a:spLocks noGrp="1"/>
          </p:cNvSpPr>
          <p:nvPr>
            <p:ph type="title"/>
          </p:nvPr>
        </p:nvSpPr>
        <p:spPr>
          <a:xfrm>
            <a:off x="663575" y="370450"/>
            <a:ext cx="104535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latin typeface="Open Sans"/>
                <a:ea typeface="Open Sans"/>
                <a:cs typeface="Open Sans"/>
                <a:sym typeface="Open Sans"/>
              </a:rPr>
              <a:t>8.2 Interactions entre l'énergie et l'eau</a:t>
            </a:r>
            <a:endParaRPr/>
          </a:p>
        </p:txBody>
      </p:sp>
      <p:sp>
        <p:nvSpPr>
          <p:cNvPr id="149" name="Google Shape;149;p9"/>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9</a:t>
            </a:fld>
            <a:endParaRPr/>
          </a:p>
        </p:txBody>
      </p:sp>
      <p:sp>
        <p:nvSpPr>
          <p:cNvPr id="150" name="Google Shape;150;p9"/>
          <p:cNvSpPr/>
          <p:nvPr/>
        </p:nvSpPr>
        <p:spPr>
          <a:xfrm>
            <a:off x="694049" y="1762695"/>
            <a:ext cx="10852500" cy="3785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a:solidFill>
                  <a:srgbClr val="012169"/>
                </a:solidFill>
                <a:latin typeface="Open Sans"/>
                <a:ea typeface="Open Sans"/>
                <a:cs typeface="Open Sans"/>
                <a:sym typeface="Open Sans"/>
              </a:rPr>
              <a:t>L'eau est nécessaire à la transformation de l'énergie </a:t>
            </a:r>
            <a:endParaRPr/>
          </a:p>
          <a:p>
            <a:pPr marL="0" marR="0" lvl="0" indent="0" algn="l" rtl="0">
              <a:spcBef>
                <a:spcPts val="600"/>
              </a:spcBef>
              <a:spcAft>
                <a:spcPts val="0"/>
              </a:spcAft>
              <a:buNone/>
            </a:pPr>
            <a:r>
              <a:rPr lang="en-US" sz="2000" b="0" i="0" u="none" strike="noStrike" cap="none">
                <a:solidFill>
                  <a:schemeClr val="dk1"/>
                </a:solidFill>
                <a:latin typeface="Open Sans"/>
                <a:ea typeface="Open Sans"/>
                <a:cs typeface="Open Sans"/>
                <a:sym typeface="Open Sans"/>
              </a:rPr>
              <a:t>L'hydroélectricité contribue largement à la production mondiale d'électricité [1]</a:t>
            </a:r>
            <a:endParaRPr sz="2000" b="0" i="0" u="none" strike="noStrike" cap="none">
              <a:solidFill>
                <a:schemeClr val="dk1"/>
              </a:solidFill>
              <a:latin typeface="Open Sans"/>
              <a:ea typeface="Open Sans"/>
              <a:cs typeface="Open Sans"/>
              <a:sym typeface="Open Sans"/>
            </a:endParaRPr>
          </a:p>
          <a:p>
            <a:pPr marL="342900" marR="0" lvl="0" indent="-342900" algn="l" rtl="0">
              <a:spcBef>
                <a:spcPts val="60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Contribue à hauteur de 16 % à l'approvisionnement mondial en électricité</a:t>
            </a:r>
            <a:endParaRPr/>
          </a:p>
          <a:p>
            <a:pPr marL="342900" marR="0" lvl="0" indent="-342900" algn="l" rtl="0">
              <a:spcBef>
                <a:spcPts val="60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Contribue pour plus de 50 % à l'approvisionnement en électricité dans 51 pays</a:t>
            </a:r>
            <a:endParaRPr/>
          </a:p>
          <a:p>
            <a:pPr marL="342900" marR="0" lvl="0" indent="-342900" algn="l" rtl="0">
              <a:spcBef>
                <a:spcPts val="60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Contribue pour plus de 75 % à l'approvisionnement en électricité dans 23 pays</a:t>
            </a:r>
            <a:endParaRPr/>
          </a:p>
          <a:p>
            <a:pPr marL="342900" marR="0" lvl="0" indent="-342900" algn="l" rtl="0">
              <a:spcBef>
                <a:spcPts val="60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Est la seule source d'électricité (&gt;99%) dans 5 pays </a:t>
            </a:r>
            <a:endParaRPr/>
          </a:p>
          <a:p>
            <a:pPr marL="0" marR="0" lvl="0" indent="0" algn="l" rtl="0">
              <a:spcBef>
                <a:spcPts val="600"/>
              </a:spcBef>
              <a:spcAft>
                <a:spcPts val="0"/>
              </a:spcAft>
              <a:buNone/>
            </a:pPr>
            <a:r>
              <a:rPr lang="en-US" sz="2000" b="0" i="0" u="none" strike="noStrike" cap="none">
                <a:solidFill>
                  <a:schemeClr val="dk1"/>
                </a:solidFill>
                <a:latin typeface="Open Sans"/>
                <a:ea typeface="Open Sans"/>
                <a:cs typeface="Open Sans"/>
                <a:sym typeface="Open Sans"/>
              </a:rPr>
              <a:t>L'eau est nécessaire pour refroidir les technologies de production d'énergie thermique telles que le charbon, le gaz naturel, l'énergie solaire thermique, l'énergie géothermique et les centrales nucléaires.  </a:t>
            </a:r>
            <a:endParaRPr sz="2000" b="0" i="0" u="none" strike="noStrike" cap="none">
              <a:solidFill>
                <a:schemeClr val="dk1"/>
              </a:solidFill>
              <a:latin typeface="Open Sans"/>
              <a:ea typeface="Open Sans"/>
              <a:cs typeface="Open Sans"/>
              <a:sym typeface="Open Sans"/>
            </a:endParaRPr>
          </a:p>
          <a:p>
            <a:pPr marL="342900" marR="0" lvl="0" indent="-342900" algn="l" rtl="0">
              <a:spcBef>
                <a:spcPts val="60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L'intensité de l'eau varie considérablement d'une technologie à l'autre</a:t>
            </a:r>
            <a:endParaRPr/>
          </a:p>
          <a:p>
            <a:pPr marL="0" marR="0" lvl="0" indent="0" algn="l" rtl="0">
              <a:spcBef>
                <a:spcPts val="600"/>
              </a:spcBef>
              <a:spcAft>
                <a:spcPts val="0"/>
              </a:spcAft>
              <a:buNone/>
            </a:pPr>
            <a:endParaRPr sz="2000" b="0" i="0" u="none" strike="noStrike" cap="none">
              <a:solidFill>
                <a:schemeClr val="dk1"/>
              </a:solidFill>
              <a:latin typeface="Open Sans"/>
              <a:ea typeface="Open Sans"/>
              <a:cs typeface="Open Sans"/>
              <a:sym typeface="Open Sans"/>
            </a:endParaRPr>
          </a:p>
        </p:txBody>
      </p:sp>
    </p:spTree>
  </p:cSld>
  <p:clrMapOvr>
    <a:masterClrMapping/>
  </p:clrMapOvr>
  <p:transition spd="slow">
    <p:push/>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7367</Words>
  <Application>Microsoft Macintosh PowerPoint</Application>
  <PresentationFormat>Widescreen</PresentationFormat>
  <Paragraphs>319</Paragraphs>
  <Slides>27</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Lato</vt:lpstr>
      <vt:lpstr>Arial</vt:lpstr>
      <vt:lpstr>Quattrocento Sans</vt:lpstr>
      <vt:lpstr>Open Sans SemiBold</vt:lpstr>
      <vt:lpstr>Roboto</vt:lpstr>
      <vt:lpstr>Open Sans ExtraBold</vt:lpstr>
      <vt:lpstr>Calibri</vt:lpstr>
      <vt:lpstr>Open Sans</vt:lpstr>
      <vt:lpstr>Office Theme</vt:lpstr>
      <vt:lpstr>LECTURE 8 Les interconnexions</vt:lpstr>
      <vt:lpstr>Résultats de l'apprentissage</vt:lpstr>
      <vt:lpstr>8.1 Liens entre les CLEWs</vt:lpstr>
      <vt:lpstr>8.1 Liens entre les CLEWs</vt:lpstr>
      <vt:lpstr>PowerPoint Presentation</vt:lpstr>
      <vt:lpstr>8.1 Liens entre les CLEWs</vt:lpstr>
      <vt:lpstr>8.1 Liens entre les CLEWs</vt:lpstr>
      <vt:lpstr>Lecture 8.1 Références</vt:lpstr>
      <vt:lpstr>8.2 Interactions entre l'énergie et l'eau</vt:lpstr>
      <vt:lpstr>8.2 Interactions entre l'énergie et l'eau</vt:lpstr>
      <vt:lpstr>8.2 Interactions entre l'énergie et l'eau</vt:lpstr>
      <vt:lpstr>8.2 Interactions entre l'énergie et l'eau</vt:lpstr>
      <vt:lpstr>8.2 Interactions entre l'énergie et l'eau</vt:lpstr>
      <vt:lpstr>Lecture 8.2 Références</vt:lpstr>
      <vt:lpstr>8.3 Liens entre l'énergie et les terres?</vt:lpstr>
      <vt:lpstr>8.3 Liens entre l'énergie et les terres</vt:lpstr>
      <vt:lpstr>8.3 Liens entre l'énergie et les terres</vt:lpstr>
      <vt:lpstr>8.3 Liens entre l'énergie et les terres</vt:lpstr>
      <vt:lpstr>8.3 Liens entre l'énergie et les terres</vt:lpstr>
      <vt:lpstr>Lecture 8.3 Références</vt:lpstr>
      <vt:lpstr>8.4 Liens entre la terre et l'eau</vt:lpstr>
      <vt:lpstr>8.4 Liens entre la terre et l'eau</vt:lpstr>
      <vt:lpstr>8.4 Liens entre la terre et l'eau</vt:lpstr>
      <vt:lpstr>8.4 Liens entre la terre et l'eau</vt:lpstr>
      <vt:lpstr>8.4 Liens entre la terre et l'eau</vt:lpstr>
      <vt:lpstr>Lecture 8.4 Références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Sarel Greyling</dc:creator>
  <cp:lastModifiedBy>Yeganyan, Rudolf</cp:lastModifiedBy>
  <cp:revision>1</cp:revision>
  <dcterms:created xsi:type="dcterms:W3CDTF">2021-04-22T09:38:07Z</dcterms:created>
  <dcterms:modified xsi:type="dcterms:W3CDTF">2024-06-20T13:34:57Z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