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31"/>
  </p:notesMasterIdLst>
  <p:sldIdLst>
    <p:sldId id="2141411786" r:id="rId7"/>
    <p:sldId id="259" r:id="rId8"/>
    <p:sldId id="2141411716" r:id="rId9"/>
    <p:sldId id="260" r:id="rId10"/>
    <p:sldId id="261" r:id="rId11"/>
    <p:sldId id="2141411762" r:id="rId12"/>
    <p:sldId id="2141411717" r:id="rId13"/>
    <p:sldId id="2141411777" r:id="rId14"/>
    <p:sldId id="2141411755" r:id="rId15"/>
    <p:sldId id="2141411760" r:id="rId16"/>
    <p:sldId id="2141411728" r:id="rId17"/>
    <p:sldId id="2141411759" r:id="rId18"/>
    <p:sldId id="263" r:id="rId19"/>
    <p:sldId id="2141411724" r:id="rId20"/>
    <p:sldId id="2141411746" r:id="rId21"/>
    <p:sldId id="2141411722" r:id="rId22"/>
    <p:sldId id="2141411753" r:id="rId23"/>
    <p:sldId id="2141411723" r:id="rId24"/>
    <p:sldId id="2141411745" r:id="rId25"/>
    <p:sldId id="2141411771" r:id="rId26"/>
    <p:sldId id="2141411737" r:id="rId27"/>
    <p:sldId id="2141411778" r:id="rId28"/>
    <p:sldId id="2141411783" r:id="rId29"/>
    <p:sldId id="21414117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zqFRQ8e4j7iaU1HE8y1Lw==" hashData="IttsY1vieFx4zUilGMxdYhpvGM03Ln9t5/evOP1xWg25tNpt30eNe1eNEkHtXV8+K60fd7Xj9r8Of5aDfEaR+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 id="{B69C7BFF-EA5F-4845-E1B6-524BDCE80585}" name="Andrea Wainer" initials="AW" userId="S::andrea.wainer@ren21.net::0fb8cd56-97b5-4b00-9bcd-3a16b2f82a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680"/>
    <a:srgbClr val="01AD6D"/>
    <a:srgbClr val="57C931"/>
    <a:srgbClr val="00A685"/>
    <a:srgbClr val="008A99"/>
    <a:srgbClr val="0092A2"/>
    <a:srgbClr val="00A09C"/>
    <a:srgbClr val="009DAD"/>
    <a:srgbClr val="00AD6C"/>
    <a:srgbClr val="F97A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DF9635-5AC7-48EF-8E02-6267190AC06B}" v="4" dt="2023-10-23T22:27:16.6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84" autoAdjust="0"/>
  </p:normalViewPr>
  <p:slideViewPr>
    <p:cSldViewPr snapToGrid="0">
      <p:cViewPr varScale="1">
        <p:scale>
          <a:sx n="106" d="100"/>
          <a:sy n="106" d="100"/>
        </p:scale>
        <p:origin x="792" y="108"/>
      </p:cViewPr>
      <p:guideLst/>
    </p:cSldViewPr>
  </p:slideViewPr>
  <p:notesTextViewPr>
    <p:cViewPr>
      <p:scale>
        <a:sx n="100" d="100"/>
        <a:sy n="100" d="100"/>
      </p:scale>
      <p:origin x="0" y="0"/>
    </p:cViewPr>
  </p:notesTextViewPr>
  <p:notesViewPr>
    <p:cSldViewPr snapToGrid="0">
      <p:cViewPr varScale="1">
        <p:scale>
          <a:sx n="81" d="100"/>
          <a:sy n="81" d="100"/>
        </p:scale>
        <p:origin x="1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Quiros" userId="c6e0c9a6bf53ef3c" providerId="LiveId" clId="{7ADF9635-5AC7-48EF-8E02-6267190AC06B}"/>
    <pc:docChg chg="custSel modSld modMainMaster">
      <pc:chgData name="Jairo Quiros" userId="c6e0c9a6bf53ef3c" providerId="LiveId" clId="{7ADF9635-5AC7-48EF-8E02-6267190AC06B}" dt="2023-10-23T22:27:16.683" v="70"/>
      <pc:docMkLst>
        <pc:docMk/>
      </pc:docMkLst>
      <pc:sldChg chg="addSp delSp modSp mod">
        <pc:chgData name="Jairo Quiros" userId="c6e0c9a6bf53ef3c" providerId="LiveId" clId="{7ADF9635-5AC7-48EF-8E02-6267190AC06B}" dt="2023-10-23T22:27:07.185" v="68"/>
        <pc:sldMkLst>
          <pc:docMk/>
          <pc:sldMk cId="996270381" sldId="2141411784"/>
        </pc:sldMkLst>
        <pc:spChg chg="mod">
          <ac:chgData name="Jairo Quiros" userId="c6e0c9a6bf53ef3c" providerId="LiveId" clId="{7ADF9635-5AC7-48EF-8E02-6267190AC06B}" dt="2023-10-22T09:18:50.693" v="15" actId="20577"/>
          <ac:spMkLst>
            <pc:docMk/>
            <pc:sldMk cId="996270381" sldId="2141411784"/>
            <ac:spMk id="2" creationId="{5D3F1E9C-79C5-E84E-B08F-06797F27B6F6}"/>
          </ac:spMkLst>
        </pc:spChg>
        <pc:spChg chg="del">
          <ac:chgData name="Jairo Quiros" userId="c6e0c9a6bf53ef3c" providerId="LiveId" clId="{7ADF9635-5AC7-48EF-8E02-6267190AC06B}" dt="2023-10-22T09:18:42.634" v="12" actId="478"/>
          <ac:spMkLst>
            <pc:docMk/>
            <pc:sldMk cId="996270381" sldId="2141411784"/>
            <ac:spMk id="3" creationId="{67152F7C-4392-D042-93ED-48A50946CFDD}"/>
          </ac:spMkLst>
        </pc:spChg>
        <pc:spChg chg="add del mod">
          <ac:chgData name="Jairo Quiros" userId="c6e0c9a6bf53ef3c" providerId="LiveId" clId="{7ADF9635-5AC7-48EF-8E02-6267190AC06B}" dt="2023-10-22T09:18:44.210" v="13" actId="478"/>
          <ac:spMkLst>
            <pc:docMk/>
            <pc:sldMk cId="996270381" sldId="2141411784"/>
            <ac:spMk id="8" creationId="{38B794AA-8AED-AB95-041B-8BB82B6692A1}"/>
          </ac:spMkLst>
        </pc:spChg>
        <pc:picChg chg="add mod">
          <ac:chgData name="Jairo Quiros" userId="c6e0c9a6bf53ef3c" providerId="LiveId" clId="{7ADF9635-5AC7-48EF-8E02-6267190AC06B}" dt="2023-10-23T22:27:07.185" v="68"/>
          <ac:picMkLst>
            <pc:docMk/>
            <pc:sldMk cId="996270381" sldId="2141411784"/>
            <ac:picMk id="3" creationId="{3283A8C5-EE38-C63A-E8FB-9C30A07D6F8B}"/>
          </ac:picMkLst>
        </pc:picChg>
        <pc:picChg chg="del">
          <ac:chgData name="Jairo Quiros" userId="c6e0c9a6bf53ef3c" providerId="LiveId" clId="{7ADF9635-5AC7-48EF-8E02-6267190AC06B}" dt="2023-10-23T22:27:06.912" v="67" actId="478"/>
          <ac:picMkLst>
            <pc:docMk/>
            <pc:sldMk cId="996270381" sldId="2141411784"/>
            <ac:picMk id="5" creationId="{AD590227-F5B1-B5CC-CE5F-EDA473ED96F5}"/>
          </ac:picMkLst>
        </pc:picChg>
      </pc:sldChg>
      <pc:sldChg chg="addSp delSp modSp mod">
        <pc:chgData name="Jairo Quiros" userId="c6e0c9a6bf53ef3c" providerId="LiveId" clId="{7ADF9635-5AC7-48EF-8E02-6267190AC06B}" dt="2023-10-23T22:27:16.683" v="70"/>
        <pc:sldMkLst>
          <pc:docMk/>
          <pc:sldMk cId="644641627" sldId="2141411785"/>
        </pc:sldMkLst>
        <pc:spChg chg="mod">
          <ac:chgData name="Jairo Quiros" userId="c6e0c9a6bf53ef3c" providerId="LiveId" clId="{7ADF9635-5AC7-48EF-8E02-6267190AC06B}" dt="2023-10-22T09:20:23.984" v="62" actId="20577"/>
          <ac:spMkLst>
            <pc:docMk/>
            <pc:sldMk cId="644641627" sldId="2141411785"/>
            <ac:spMk id="6" creationId="{F86BE729-03A1-22F5-69BF-1FBAEEBA5FAA}"/>
          </ac:spMkLst>
        </pc:spChg>
        <pc:picChg chg="add mod">
          <ac:chgData name="Jairo Quiros" userId="c6e0c9a6bf53ef3c" providerId="LiveId" clId="{7ADF9635-5AC7-48EF-8E02-6267190AC06B}" dt="2023-10-23T22:27:16.683" v="70"/>
          <ac:picMkLst>
            <pc:docMk/>
            <pc:sldMk cId="644641627" sldId="2141411785"/>
            <ac:picMk id="9" creationId="{CD5AE05E-756A-AD80-8270-2FEEBA047D02}"/>
          </ac:picMkLst>
        </pc:picChg>
        <pc:picChg chg="del">
          <ac:chgData name="Jairo Quiros" userId="c6e0c9a6bf53ef3c" providerId="LiveId" clId="{7ADF9635-5AC7-48EF-8E02-6267190AC06B}" dt="2023-10-23T22:27:16.359" v="69" actId="478"/>
          <ac:picMkLst>
            <pc:docMk/>
            <pc:sldMk cId="644641627" sldId="2141411785"/>
            <ac:picMk id="12" creationId="{585DF062-A72D-369E-DA6E-1A9081F592F6}"/>
          </ac:picMkLst>
        </pc:picChg>
      </pc:sldChg>
      <pc:sldMasterChg chg="modSldLayout">
        <pc:chgData name="Jairo Quiros" userId="c6e0c9a6bf53ef3c" providerId="LiveId" clId="{7ADF9635-5AC7-48EF-8E02-6267190AC06B}" dt="2023-10-23T22:26:52.841" v="66"/>
        <pc:sldMasterMkLst>
          <pc:docMk/>
          <pc:sldMasterMk cId="495285279" sldId="2147483660"/>
        </pc:sldMasterMkLst>
        <pc:sldLayoutChg chg="addSp delSp modSp mod">
          <pc:chgData name="Jairo Quiros" userId="c6e0c9a6bf53ef3c" providerId="LiveId" clId="{7ADF9635-5AC7-48EF-8E02-6267190AC06B}" dt="2023-10-23T22:26:52.841" v="66"/>
          <pc:sldLayoutMkLst>
            <pc:docMk/>
            <pc:sldMasterMk cId="495285279" sldId="2147483660"/>
            <pc:sldLayoutMk cId="2875400971" sldId="2147483662"/>
          </pc:sldLayoutMkLst>
          <pc:spChg chg="del">
            <ac:chgData name="Jairo Quiros" userId="c6e0c9a6bf53ef3c" providerId="LiveId" clId="{7ADF9635-5AC7-48EF-8E02-6267190AC06B}" dt="2023-10-23T22:26:52.613" v="65" actId="478"/>
            <ac:spMkLst>
              <pc:docMk/>
              <pc:sldMasterMk cId="495285279" sldId="2147483660"/>
              <pc:sldLayoutMk cId="2875400971" sldId="2147483662"/>
              <ac:spMk id="2" creationId="{35E4B0DE-EE44-08A6-0FF5-1CA221EE6C69}"/>
            </ac:spMkLst>
          </pc:spChg>
          <pc:grpChg chg="add mod">
            <ac:chgData name="Jairo Quiros" userId="c6e0c9a6bf53ef3c" providerId="LiveId" clId="{7ADF9635-5AC7-48EF-8E02-6267190AC06B}" dt="2023-10-23T22:26:52.841" v="66"/>
            <ac:grpSpMkLst>
              <pc:docMk/>
              <pc:sldMasterMk cId="495285279" sldId="2147483660"/>
              <pc:sldLayoutMk cId="2875400971" sldId="2147483662"/>
              <ac:grpSpMk id="6" creationId="{7B3E421D-C127-1BA7-7EE1-2F7E772B53BA}"/>
            </ac:grpSpMkLst>
          </pc:grpChg>
          <pc:picChg chg="del">
            <ac:chgData name="Jairo Quiros" userId="c6e0c9a6bf53ef3c" providerId="LiveId" clId="{7ADF9635-5AC7-48EF-8E02-6267190AC06B}" dt="2023-10-23T22:26:52.613" v="65" actId="478"/>
            <ac:picMkLst>
              <pc:docMk/>
              <pc:sldMasterMk cId="495285279" sldId="2147483660"/>
              <pc:sldLayoutMk cId="2875400971" sldId="2147483662"/>
              <ac:picMk id="3" creationId="{CFF79C88-1CAD-34EF-7B1C-C1E7587D2A00}"/>
            </ac:picMkLst>
          </pc:picChg>
          <pc:picChg chg="del">
            <ac:chgData name="Jairo Quiros" userId="c6e0c9a6bf53ef3c" providerId="LiveId" clId="{7ADF9635-5AC7-48EF-8E02-6267190AC06B}" dt="2023-10-23T22:26:52.613" v="65" actId="478"/>
            <ac:picMkLst>
              <pc:docMk/>
              <pc:sldMasterMk cId="495285279" sldId="2147483660"/>
              <pc:sldLayoutMk cId="2875400971" sldId="2147483662"/>
              <ac:picMk id="4" creationId="{B15F8D50-F370-FDE5-CAC5-437053DAB780}"/>
            </ac:picMkLst>
          </pc:picChg>
          <pc:picChg chg="del">
            <ac:chgData name="Jairo Quiros" userId="c6e0c9a6bf53ef3c" providerId="LiveId" clId="{7ADF9635-5AC7-48EF-8E02-6267190AC06B}" dt="2023-10-23T22:26:52.613" v="65" actId="478"/>
            <ac:picMkLst>
              <pc:docMk/>
              <pc:sldMasterMk cId="495285279" sldId="2147483660"/>
              <pc:sldLayoutMk cId="2875400971" sldId="2147483662"/>
              <ac:picMk id="5" creationId="{B043A1A9-CA32-F2C9-6698-1A420E6BCC88}"/>
            </ac:picMkLst>
          </pc:picChg>
          <pc:picChg chg="mod">
            <ac:chgData name="Jairo Quiros" userId="c6e0c9a6bf53ef3c" providerId="LiveId" clId="{7ADF9635-5AC7-48EF-8E02-6267190AC06B}" dt="2023-10-23T22:26:52.841" v="66"/>
            <ac:picMkLst>
              <pc:docMk/>
              <pc:sldMasterMk cId="495285279" sldId="2147483660"/>
              <pc:sldLayoutMk cId="2875400971" sldId="2147483662"/>
              <ac:picMk id="7" creationId="{59431FD7-F1F4-7672-A4AA-8C50A353052D}"/>
            </ac:picMkLst>
          </pc:picChg>
          <pc:picChg chg="mod">
            <ac:chgData name="Jairo Quiros" userId="c6e0c9a6bf53ef3c" providerId="LiveId" clId="{7ADF9635-5AC7-48EF-8E02-6267190AC06B}" dt="2023-10-23T22:26:52.841" v="66"/>
            <ac:picMkLst>
              <pc:docMk/>
              <pc:sldMasterMk cId="495285279" sldId="2147483660"/>
              <pc:sldLayoutMk cId="2875400971" sldId="2147483662"/>
              <ac:picMk id="8" creationId="{945C8894-8AF7-607C-640E-97C36E2A945A}"/>
            </ac:picMkLst>
          </pc:picChg>
          <pc:picChg chg="add mod">
            <ac:chgData name="Jairo Quiros" userId="c6e0c9a6bf53ef3c" providerId="LiveId" clId="{7ADF9635-5AC7-48EF-8E02-6267190AC06B}" dt="2023-10-23T22:26:52.841" v="66"/>
            <ac:picMkLst>
              <pc:docMk/>
              <pc:sldMasterMk cId="495285279" sldId="2147483660"/>
              <pc:sldLayoutMk cId="2875400971" sldId="2147483662"/>
              <ac:picMk id="10" creationId="{01EA5A5D-2350-7509-ED70-5E48BA140E17}"/>
            </ac:picMkLst>
          </pc:picChg>
        </pc:sldLayoutChg>
      </pc:sldMasterChg>
      <pc:sldMasterChg chg="modSldLayout">
        <pc:chgData name="Jairo Quiros" userId="c6e0c9a6bf53ef3c" providerId="LiveId" clId="{7ADF9635-5AC7-48EF-8E02-6267190AC06B}" dt="2023-10-23T22:26:48.424" v="64"/>
        <pc:sldMasterMkLst>
          <pc:docMk/>
          <pc:sldMasterMk cId="3168349961" sldId="2147483697"/>
        </pc:sldMasterMkLst>
        <pc:sldLayoutChg chg="addSp delSp modSp mod">
          <pc:chgData name="Jairo Quiros" userId="c6e0c9a6bf53ef3c" providerId="LiveId" clId="{7ADF9635-5AC7-48EF-8E02-6267190AC06B}" dt="2023-10-23T22:26:48.424" v="64"/>
          <pc:sldLayoutMkLst>
            <pc:docMk/>
            <pc:sldMasterMk cId="3168349961" sldId="2147483697"/>
            <pc:sldLayoutMk cId="3263398136" sldId="2147483699"/>
          </pc:sldLayoutMkLst>
          <pc:spChg chg="del">
            <ac:chgData name="Jairo Quiros" userId="c6e0c9a6bf53ef3c" providerId="LiveId" clId="{7ADF9635-5AC7-48EF-8E02-6267190AC06B}" dt="2023-10-23T22:26:48.135" v="63" actId="478"/>
            <ac:spMkLst>
              <pc:docMk/>
              <pc:sldMasterMk cId="3168349961" sldId="2147483697"/>
              <pc:sldLayoutMk cId="3263398136" sldId="2147483699"/>
              <ac:spMk id="2" creationId="{35E4B0DE-EE44-08A6-0FF5-1CA221EE6C69}"/>
            </ac:spMkLst>
          </pc:spChg>
          <pc:grpChg chg="add mod">
            <ac:chgData name="Jairo Quiros" userId="c6e0c9a6bf53ef3c" providerId="LiveId" clId="{7ADF9635-5AC7-48EF-8E02-6267190AC06B}" dt="2023-10-23T22:26:48.424" v="64"/>
            <ac:grpSpMkLst>
              <pc:docMk/>
              <pc:sldMasterMk cId="3168349961" sldId="2147483697"/>
              <pc:sldLayoutMk cId="3263398136" sldId="2147483699"/>
              <ac:grpSpMk id="6" creationId="{658F98CF-E902-AD1F-4D09-6D665EF83CD3}"/>
            </ac:grpSpMkLst>
          </pc:grpChg>
          <pc:picChg chg="del">
            <ac:chgData name="Jairo Quiros" userId="c6e0c9a6bf53ef3c" providerId="LiveId" clId="{7ADF9635-5AC7-48EF-8E02-6267190AC06B}" dt="2023-10-23T22:26:48.135" v="63" actId="478"/>
            <ac:picMkLst>
              <pc:docMk/>
              <pc:sldMasterMk cId="3168349961" sldId="2147483697"/>
              <pc:sldLayoutMk cId="3263398136" sldId="2147483699"/>
              <ac:picMk id="3" creationId="{CFF79C88-1CAD-34EF-7B1C-C1E7587D2A00}"/>
            </ac:picMkLst>
          </pc:picChg>
          <pc:picChg chg="del">
            <ac:chgData name="Jairo Quiros" userId="c6e0c9a6bf53ef3c" providerId="LiveId" clId="{7ADF9635-5AC7-48EF-8E02-6267190AC06B}" dt="2023-10-23T22:26:48.135" v="63" actId="478"/>
            <ac:picMkLst>
              <pc:docMk/>
              <pc:sldMasterMk cId="3168349961" sldId="2147483697"/>
              <pc:sldLayoutMk cId="3263398136" sldId="2147483699"/>
              <ac:picMk id="4" creationId="{B15F8D50-F370-FDE5-CAC5-437053DAB780}"/>
            </ac:picMkLst>
          </pc:picChg>
          <pc:picChg chg="del">
            <ac:chgData name="Jairo Quiros" userId="c6e0c9a6bf53ef3c" providerId="LiveId" clId="{7ADF9635-5AC7-48EF-8E02-6267190AC06B}" dt="2023-10-23T22:26:48.135" v="63" actId="478"/>
            <ac:picMkLst>
              <pc:docMk/>
              <pc:sldMasterMk cId="3168349961" sldId="2147483697"/>
              <pc:sldLayoutMk cId="3263398136" sldId="2147483699"/>
              <ac:picMk id="5" creationId="{B043A1A9-CA32-F2C9-6698-1A420E6BCC88}"/>
            </ac:picMkLst>
          </pc:picChg>
          <pc:picChg chg="mod">
            <ac:chgData name="Jairo Quiros" userId="c6e0c9a6bf53ef3c" providerId="LiveId" clId="{7ADF9635-5AC7-48EF-8E02-6267190AC06B}" dt="2023-10-23T22:26:48.424" v="64"/>
            <ac:picMkLst>
              <pc:docMk/>
              <pc:sldMasterMk cId="3168349961" sldId="2147483697"/>
              <pc:sldLayoutMk cId="3263398136" sldId="2147483699"/>
              <ac:picMk id="7" creationId="{0C525CFF-1E39-1334-B8CA-5C5F4FEAC17A}"/>
            </ac:picMkLst>
          </pc:picChg>
          <pc:picChg chg="mod">
            <ac:chgData name="Jairo Quiros" userId="c6e0c9a6bf53ef3c" providerId="LiveId" clId="{7ADF9635-5AC7-48EF-8E02-6267190AC06B}" dt="2023-10-23T22:26:48.424" v="64"/>
            <ac:picMkLst>
              <pc:docMk/>
              <pc:sldMasterMk cId="3168349961" sldId="2147483697"/>
              <pc:sldLayoutMk cId="3263398136" sldId="2147483699"/>
              <ac:picMk id="8" creationId="{9388C37D-FD9F-1151-4647-2BBE3A88E28C}"/>
            </ac:picMkLst>
          </pc:picChg>
          <pc:picChg chg="add mod">
            <ac:chgData name="Jairo Quiros" userId="c6e0c9a6bf53ef3c" providerId="LiveId" clId="{7ADF9635-5AC7-48EF-8E02-6267190AC06B}" dt="2023-10-23T22:26:48.424" v="64"/>
            <ac:picMkLst>
              <pc:docMk/>
              <pc:sldMasterMk cId="3168349961" sldId="2147483697"/>
              <pc:sldLayoutMk cId="3263398136" sldId="2147483699"/>
              <ac:picMk id="10" creationId="{02387789-4348-5075-4505-62FEA4C06680}"/>
            </ac:picMkLst>
          </pc:picChg>
        </pc:sldLayoutChg>
      </pc:sldMasterChg>
    </pc:docChg>
  </pc:docChgLst>
  <pc:docChgLst>
    <pc:chgData name="Helena Walters" userId="0082c520-c2c8-4944-9e5a-2aa07d58029d" providerId="ADAL" clId="{B73ACFAE-6AB9-4050-AEF8-A961578038F5}"/>
    <pc:docChg chg="custSel addSld delSld modSld">
      <pc:chgData name="Helena Walters" userId="0082c520-c2c8-4944-9e5a-2aa07d58029d" providerId="ADAL" clId="{B73ACFAE-6AB9-4050-AEF8-A961578038F5}" dt="2023-11-07T16:31:47.770" v="10" actId="1035"/>
      <pc:docMkLst>
        <pc:docMk/>
      </pc:docMkLst>
      <pc:sldChg chg="del">
        <pc:chgData name="Helena Walters" userId="0082c520-c2c8-4944-9e5a-2aa07d58029d" providerId="ADAL" clId="{B73ACFAE-6AB9-4050-AEF8-A961578038F5}" dt="2023-11-07T16:31:40.313" v="7" actId="47"/>
        <pc:sldMkLst>
          <pc:docMk/>
          <pc:sldMk cId="996270381" sldId="2141411784"/>
        </pc:sldMkLst>
      </pc:sldChg>
      <pc:sldChg chg="modSp add mod modNotesTx">
        <pc:chgData name="Helena Walters" userId="0082c520-c2c8-4944-9e5a-2aa07d58029d" providerId="ADAL" clId="{B73ACFAE-6AB9-4050-AEF8-A961578038F5}" dt="2023-11-07T16:31:47.770" v="10" actId="1035"/>
        <pc:sldMkLst>
          <pc:docMk/>
          <pc:sldMk cId="649803068" sldId="2141411786"/>
        </pc:sldMkLst>
        <pc:spChg chg="mod">
          <ac:chgData name="Helena Walters" userId="0082c520-c2c8-4944-9e5a-2aa07d58029d" providerId="ADAL" clId="{B73ACFAE-6AB9-4050-AEF8-A961578038F5}" dt="2023-11-07T16:31:47.770" v="10" actId="1035"/>
          <ac:spMkLst>
            <pc:docMk/>
            <pc:sldMk cId="649803068" sldId="2141411786"/>
            <ac:spMk id="3" creationId="{67152F7C-4392-D042-93ED-48A50946CFDD}"/>
          </ac:spMkLst>
        </pc:spChg>
        <pc:spChg chg="mod">
          <ac:chgData name="Helena Walters" userId="0082c520-c2c8-4944-9e5a-2aa07d58029d" providerId="ADAL" clId="{B73ACFAE-6AB9-4050-AEF8-A961578038F5}" dt="2023-11-07T16:31:04.366" v="1" actId="27636"/>
          <ac:spMkLst>
            <pc:docMk/>
            <pc:sldMk cId="649803068" sldId="2141411786"/>
            <ac:spMk id="6" creationId="{8EF35676-49DE-E547-B19F-0A8B69E1FA3A}"/>
          </ac:spMkLst>
        </pc:spChg>
      </pc:sldChg>
    </pc:docChg>
  </pc:docChgLst>
  <pc:docChgLst>
    <pc:chgData name="Luscombe, Hannah" userId="S::hannah.luscombe21_imperial.ac.uk#ext#@lunet.onmicrosoft.com::d35edef0-9233-47ab-942d-06daaf3ad7c9" providerId="AD" clId="Web-{40C313D9-E77D-F03A-EF9F-F4DBFF0262AF}"/>
    <pc:docChg chg="modSld">
      <pc:chgData name="Luscombe, Hannah" userId="S::hannah.luscombe21_imperial.ac.uk#ext#@lunet.onmicrosoft.com::d35edef0-9233-47ab-942d-06daaf3ad7c9" providerId="AD" clId="Web-{40C313D9-E77D-F03A-EF9F-F4DBFF0262AF}" dt="2023-10-26T14:49:26.918" v="1"/>
      <pc:docMkLst>
        <pc:docMk/>
      </pc:docMkLst>
      <pc:sldChg chg="modNotes">
        <pc:chgData name="Luscombe, Hannah" userId="S::hannah.luscombe21_imperial.ac.uk#ext#@lunet.onmicrosoft.com::d35edef0-9233-47ab-942d-06daaf3ad7c9" providerId="AD" clId="Web-{40C313D9-E77D-F03A-EF9F-F4DBFF0262AF}" dt="2023-10-26T14:49:26.918" v="1"/>
        <pc:sldMkLst>
          <pc:docMk/>
          <pc:sldMk cId="314989160" sldId="214141172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F7D00B-0F36-C54B-B49E-E25D45E7E0C3}" type="doc">
      <dgm:prSet loTypeId="urn:microsoft.com/office/officeart/2008/layout/VerticalCurvedList" loCatId="" qsTypeId="urn:microsoft.com/office/officeart/2005/8/quickstyle/simple1" qsCatId="simple" csTypeId="urn:microsoft.com/office/officeart/2005/8/colors/accent0_3" csCatId="mainScheme" phldr="1"/>
      <dgm:spPr/>
      <dgm:t>
        <a:bodyPr/>
        <a:lstStyle/>
        <a:p>
          <a:endParaRPr lang="en-GB"/>
        </a:p>
      </dgm:t>
    </dgm:pt>
    <dgm:pt modelId="{614E0486-1C29-1B4E-823F-D83884173266}">
      <dgm:prSet phldrT="[Text]"/>
      <dgm:spPr/>
      <dgm:t>
        <a:bodyPr/>
        <a:lstStyle/>
        <a:p>
          <a:pPr>
            <a:buFont typeface="+mj-lt"/>
            <a:buAutoNum type="arabicPeriod"/>
          </a:pPr>
          <a:r>
            <a:rPr lang="en-GB" b="0" i="0" u="none" strike="noStrike" dirty="0">
              <a:effectLst/>
              <a:latin typeface="Arial" panose="020B0604020202020204" pitchFamily="34" charset="0"/>
              <a:cs typeface="Arial" panose="020B0604020202020204" pitchFamily="34" charset="0"/>
            </a:rPr>
            <a:t>Understand the </a:t>
          </a:r>
          <a:r>
            <a:rPr lang="en-GB" b="1" i="0" u="none" strike="noStrike" dirty="0">
              <a:effectLst/>
              <a:latin typeface="Arial" panose="020B0604020202020204" pitchFamily="34" charset="0"/>
              <a:cs typeface="Arial" panose="020B0604020202020204" pitchFamily="34" charset="0"/>
            </a:rPr>
            <a:t>supply chain transition </a:t>
          </a:r>
          <a:r>
            <a:rPr lang="en-GB" b="0" i="0" u="none" strike="noStrike" dirty="0">
              <a:effectLst/>
              <a:latin typeface="Arial" panose="020B0604020202020204" pitchFamily="34" charset="0"/>
              <a:cs typeface="Arial" panose="020B0604020202020204" pitchFamily="34" charset="0"/>
            </a:rPr>
            <a:t>to achieve net-zero emissions, including the </a:t>
          </a:r>
          <a:r>
            <a:rPr lang="en-GB" b="1" i="0" u="none" strike="noStrike" dirty="0">
              <a:effectLst/>
              <a:latin typeface="Arial" panose="020B0604020202020204" pitchFamily="34" charset="0"/>
              <a:cs typeface="Arial" panose="020B0604020202020204" pitchFamily="34" charset="0"/>
            </a:rPr>
            <a:t>scale-up requirements</a:t>
          </a:r>
          <a:r>
            <a:rPr lang="en-GB" b="0" i="0" u="none" strike="noStrike" dirty="0">
              <a:effectLst/>
              <a:latin typeface="Arial" panose="020B0604020202020204" pitchFamily="34" charset="0"/>
              <a:cs typeface="Arial" panose="020B0604020202020204" pitchFamily="34" charset="0"/>
            </a:rPr>
            <a:t>, </a:t>
          </a:r>
          <a:r>
            <a:rPr lang="en-GB" b="1" i="0" u="none" strike="noStrike" dirty="0">
              <a:effectLst/>
              <a:latin typeface="Arial" panose="020B0604020202020204" pitchFamily="34" charset="0"/>
              <a:cs typeface="Arial" panose="020B0604020202020204" pitchFamily="34" charset="0"/>
            </a:rPr>
            <a:t>risks</a:t>
          </a:r>
          <a:r>
            <a:rPr lang="en-GB" b="0" i="0" u="none" strike="noStrike" dirty="0">
              <a:effectLst/>
              <a:latin typeface="Arial" panose="020B0604020202020204" pitchFamily="34" charset="0"/>
              <a:cs typeface="Arial" panose="020B0604020202020204" pitchFamily="34" charset="0"/>
            </a:rPr>
            <a:t>, and </a:t>
          </a:r>
          <a:r>
            <a:rPr lang="en-GB" b="1" i="0" u="none" strike="noStrike" dirty="0">
              <a:effectLst/>
              <a:latin typeface="Arial" panose="020B0604020202020204" pitchFamily="34" charset="0"/>
              <a:cs typeface="Arial" panose="020B0604020202020204" pitchFamily="34" charset="0"/>
            </a:rPr>
            <a:t>solutions</a:t>
          </a:r>
          <a:r>
            <a:rPr lang="en-GB" b="0" i="0" u="none" strike="noStrike" dirty="0">
              <a:effectLst/>
              <a:latin typeface="Arial" panose="020B0604020202020204" pitchFamily="34" charset="0"/>
              <a:cs typeface="Arial" panose="020B0604020202020204" pitchFamily="34" charset="0"/>
            </a:rPr>
            <a:t>.  </a:t>
          </a:r>
          <a:endParaRPr lang="en-GB" dirty="0"/>
        </a:p>
      </dgm:t>
    </dgm:pt>
    <dgm:pt modelId="{628152F4-14A5-D644-A710-E37CC7492A05}" type="parTrans" cxnId="{ACF9D55D-C57E-3249-B795-8B064B2984F3}">
      <dgm:prSet/>
      <dgm:spPr/>
      <dgm:t>
        <a:bodyPr/>
        <a:lstStyle/>
        <a:p>
          <a:endParaRPr lang="en-GB"/>
        </a:p>
      </dgm:t>
    </dgm:pt>
    <dgm:pt modelId="{FB9837E2-D603-E242-BFC6-2C8E97D804F9}" type="sibTrans" cxnId="{ACF9D55D-C57E-3249-B795-8B064B2984F3}">
      <dgm:prSet/>
      <dgm:spPr/>
      <dgm:t>
        <a:bodyPr/>
        <a:lstStyle/>
        <a:p>
          <a:endParaRPr lang="en-GB"/>
        </a:p>
      </dgm:t>
    </dgm:pt>
    <dgm:pt modelId="{F0241349-AD01-C449-A4FE-25540984FAD8}">
      <dgm:prSet phldrT="[Text]"/>
      <dgm:spPr/>
      <dgm:t>
        <a:bodyPr/>
        <a:lstStyle/>
        <a:p>
          <a:pPr>
            <a:buFont typeface="+mj-lt"/>
            <a:buAutoNum type="arabicPeriod"/>
          </a:pPr>
          <a:r>
            <a:rPr lang="en-GB" b="0" i="0" u="none" strike="noStrike" dirty="0">
              <a:effectLst/>
              <a:latin typeface="Arial" panose="020B0604020202020204" pitchFamily="34" charset="0"/>
              <a:cs typeface="Arial" panose="020B0604020202020204" pitchFamily="34" charset="0"/>
            </a:rPr>
            <a:t>Understand the </a:t>
          </a:r>
          <a:r>
            <a:rPr lang="en-GB" b="1" i="0" u="none" strike="noStrike" dirty="0">
              <a:effectLst/>
              <a:latin typeface="Arial" panose="020B0604020202020204" pitchFamily="34" charset="0"/>
              <a:cs typeface="Arial" panose="020B0604020202020204" pitchFamily="34" charset="0"/>
            </a:rPr>
            <a:t>workforce transition</a:t>
          </a:r>
          <a:r>
            <a:rPr lang="en-GB" b="0" i="0" u="none" strike="noStrike" dirty="0">
              <a:effectLst/>
              <a:latin typeface="Arial" panose="020B0604020202020204" pitchFamily="34" charset="0"/>
              <a:cs typeface="Arial" panose="020B0604020202020204" pitchFamily="34" charset="0"/>
            </a:rPr>
            <a:t> to achieve net-zero emissions, including </a:t>
          </a:r>
          <a:r>
            <a:rPr lang="en-GB" b="1" i="0" u="none" strike="noStrike" dirty="0">
              <a:effectLst/>
              <a:latin typeface="Arial" panose="020B0604020202020204" pitchFamily="34" charset="0"/>
              <a:cs typeface="Arial" panose="020B0604020202020204" pitchFamily="34" charset="0"/>
            </a:rPr>
            <a:t>skills gap analysis</a:t>
          </a:r>
          <a:r>
            <a:rPr lang="en-GB" b="0" i="0" u="none" strike="noStrike" dirty="0">
              <a:effectLst/>
              <a:latin typeface="Arial" panose="020B0604020202020204" pitchFamily="34" charset="0"/>
              <a:cs typeface="Arial" panose="020B0604020202020204" pitchFamily="34" charset="0"/>
            </a:rPr>
            <a:t>, </a:t>
          </a:r>
          <a:r>
            <a:rPr lang="en-GB" b="1" i="0" u="none" strike="noStrike" dirty="0">
              <a:effectLst/>
              <a:latin typeface="Arial" panose="020B0604020202020204" pitchFamily="34" charset="0"/>
              <a:cs typeface="Arial" panose="020B0604020202020204" pitchFamily="34" charset="0"/>
            </a:rPr>
            <a:t>training needs</a:t>
          </a:r>
          <a:r>
            <a:rPr lang="en-GB" b="0" i="0" u="none" strike="noStrike" dirty="0">
              <a:effectLst/>
              <a:latin typeface="Arial" panose="020B0604020202020204" pitchFamily="34" charset="0"/>
              <a:cs typeface="Arial" panose="020B0604020202020204" pitchFamily="34" charset="0"/>
            </a:rPr>
            <a:t>, and job creation </a:t>
          </a:r>
          <a:r>
            <a:rPr lang="en-GB" b="1" i="0" u="none" strike="noStrike" dirty="0">
              <a:effectLst/>
              <a:latin typeface="Arial" panose="020B0604020202020204" pitchFamily="34" charset="0"/>
              <a:cs typeface="Arial" panose="020B0604020202020204" pitchFamily="34" charset="0"/>
            </a:rPr>
            <a:t>opportunities</a:t>
          </a:r>
          <a:r>
            <a:rPr lang="en-GB" b="0" i="0" u="none" strike="noStrike" dirty="0">
              <a:effectLst/>
              <a:latin typeface="Arial" panose="020B0604020202020204" pitchFamily="34" charset="0"/>
              <a:cs typeface="Arial" panose="020B0604020202020204" pitchFamily="34" charset="0"/>
            </a:rPr>
            <a:t>.  </a:t>
          </a:r>
          <a:endParaRPr lang="en-GB" dirty="0"/>
        </a:p>
      </dgm:t>
    </dgm:pt>
    <dgm:pt modelId="{1494E076-706D-4940-A407-CCE63E4BEC4E}" type="parTrans" cxnId="{CD063155-FF2E-8F4D-ADAA-3E7AA7769FE6}">
      <dgm:prSet/>
      <dgm:spPr/>
      <dgm:t>
        <a:bodyPr/>
        <a:lstStyle/>
        <a:p>
          <a:endParaRPr lang="en-GB"/>
        </a:p>
      </dgm:t>
    </dgm:pt>
    <dgm:pt modelId="{B39AA583-F18B-5A49-B771-56122D274479}" type="sibTrans" cxnId="{CD063155-FF2E-8F4D-ADAA-3E7AA7769FE6}">
      <dgm:prSet/>
      <dgm:spPr/>
      <dgm:t>
        <a:bodyPr/>
        <a:lstStyle/>
        <a:p>
          <a:endParaRPr lang="en-GB"/>
        </a:p>
      </dgm:t>
    </dgm:pt>
    <dgm:pt modelId="{C8EDC015-D28E-9C46-BD67-171EA369EAFB}">
      <dgm:prSet/>
      <dgm:spPr/>
      <dgm:t>
        <a:bodyPr/>
        <a:lstStyle/>
        <a:p>
          <a:pPr>
            <a:buFont typeface="+mj-lt"/>
            <a:buAutoNum type="arabicPeriod"/>
          </a:pPr>
          <a:r>
            <a:rPr lang="en-GB" b="0" i="0" u="none" strike="noStrike" dirty="0">
              <a:effectLst/>
              <a:latin typeface="Arial" panose="020B0604020202020204" pitchFamily="34" charset="0"/>
              <a:cs typeface="Arial" panose="020B0604020202020204" pitchFamily="34" charset="0"/>
            </a:rPr>
            <a:t>Develop a clear understanding of what </a:t>
          </a:r>
          <a:r>
            <a:rPr lang="en-GB" b="1" i="0" u="none" strike="noStrike" dirty="0">
              <a:effectLst/>
              <a:latin typeface="Arial" panose="020B0604020202020204" pitchFamily="34" charset="0"/>
              <a:cs typeface="Arial" panose="020B0604020202020204" pitchFamily="34" charset="0"/>
            </a:rPr>
            <a:t>policy instruments </a:t>
          </a:r>
          <a:r>
            <a:rPr lang="en-GB" b="0" i="0" u="none" strike="noStrike" dirty="0">
              <a:effectLst/>
              <a:latin typeface="Arial" panose="020B0604020202020204" pitchFamily="34" charset="0"/>
              <a:cs typeface="Arial" panose="020B0604020202020204" pitchFamily="34" charset="0"/>
            </a:rPr>
            <a:t>could be put in place, learning from best practice case studies.  </a:t>
          </a:r>
          <a:endParaRPr lang="en-GB" dirty="0"/>
        </a:p>
      </dgm:t>
    </dgm:pt>
    <dgm:pt modelId="{EE0D65C1-508D-8648-A64E-799E73668D84}" type="parTrans" cxnId="{CB8B0E1A-A3CA-3E4B-B830-92675F8F5F04}">
      <dgm:prSet/>
      <dgm:spPr/>
      <dgm:t>
        <a:bodyPr/>
        <a:lstStyle/>
        <a:p>
          <a:endParaRPr lang="en-GB"/>
        </a:p>
      </dgm:t>
    </dgm:pt>
    <dgm:pt modelId="{09E1606B-A109-DC40-8A72-E417EE54EDE5}" type="sibTrans" cxnId="{CB8B0E1A-A3CA-3E4B-B830-92675F8F5F04}">
      <dgm:prSet/>
      <dgm:spPr/>
      <dgm:t>
        <a:bodyPr/>
        <a:lstStyle/>
        <a:p>
          <a:endParaRPr lang="en-GB"/>
        </a:p>
      </dgm:t>
    </dgm:pt>
    <dgm:pt modelId="{792D4B1F-9732-9F4F-B231-16E498199E9E}" type="pres">
      <dgm:prSet presAssocID="{22F7D00B-0F36-C54B-B49E-E25D45E7E0C3}" presName="Name0" presStyleCnt="0">
        <dgm:presLayoutVars>
          <dgm:chMax val="7"/>
          <dgm:chPref val="7"/>
          <dgm:dir/>
        </dgm:presLayoutVars>
      </dgm:prSet>
      <dgm:spPr/>
    </dgm:pt>
    <dgm:pt modelId="{08090315-9D24-BD40-B4A1-92B4442680E9}" type="pres">
      <dgm:prSet presAssocID="{22F7D00B-0F36-C54B-B49E-E25D45E7E0C3}" presName="Name1" presStyleCnt="0"/>
      <dgm:spPr/>
    </dgm:pt>
    <dgm:pt modelId="{DAFFB3FB-274E-004B-93B9-BE5FF7527659}" type="pres">
      <dgm:prSet presAssocID="{22F7D00B-0F36-C54B-B49E-E25D45E7E0C3}" presName="cycle" presStyleCnt="0"/>
      <dgm:spPr/>
    </dgm:pt>
    <dgm:pt modelId="{959A9A73-DFD0-3F48-9133-DC0CF88E8D84}" type="pres">
      <dgm:prSet presAssocID="{22F7D00B-0F36-C54B-B49E-E25D45E7E0C3}" presName="srcNode" presStyleLbl="node1" presStyleIdx="0" presStyleCnt="3"/>
      <dgm:spPr/>
    </dgm:pt>
    <dgm:pt modelId="{11BB4FBB-EAFA-1943-934F-3B140064E5BB}" type="pres">
      <dgm:prSet presAssocID="{22F7D00B-0F36-C54B-B49E-E25D45E7E0C3}" presName="conn" presStyleLbl="parChTrans1D2" presStyleIdx="0" presStyleCnt="1"/>
      <dgm:spPr/>
    </dgm:pt>
    <dgm:pt modelId="{42F1744B-42D7-4149-A73E-55B13159A144}" type="pres">
      <dgm:prSet presAssocID="{22F7D00B-0F36-C54B-B49E-E25D45E7E0C3}" presName="extraNode" presStyleLbl="node1" presStyleIdx="0" presStyleCnt="3"/>
      <dgm:spPr/>
    </dgm:pt>
    <dgm:pt modelId="{EBCE7136-B82C-EF47-BC41-755A6814A278}" type="pres">
      <dgm:prSet presAssocID="{22F7D00B-0F36-C54B-B49E-E25D45E7E0C3}" presName="dstNode" presStyleLbl="node1" presStyleIdx="0" presStyleCnt="3"/>
      <dgm:spPr/>
    </dgm:pt>
    <dgm:pt modelId="{2420C6B9-06E6-6F4D-B3BD-D783FADE3BC9}" type="pres">
      <dgm:prSet presAssocID="{614E0486-1C29-1B4E-823F-D83884173266}" presName="text_1" presStyleLbl="node1" presStyleIdx="0" presStyleCnt="3">
        <dgm:presLayoutVars>
          <dgm:bulletEnabled val="1"/>
        </dgm:presLayoutVars>
      </dgm:prSet>
      <dgm:spPr/>
    </dgm:pt>
    <dgm:pt modelId="{2D37D9DF-FEEC-6542-99A6-3332E252D3BD}" type="pres">
      <dgm:prSet presAssocID="{614E0486-1C29-1B4E-823F-D83884173266}" presName="accent_1" presStyleCnt="0"/>
      <dgm:spPr/>
    </dgm:pt>
    <dgm:pt modelId="{DB7B1B38-5D45-F445-B309-A9B19E3D18E0}" type="pres">
      <dgm:prSet presAssocID="{614E0486-1C29-1B4E-823F-D83884173266}" presName="accentRepeatNode" presStyleLbl="solidFgAcc1" presStyleIdx="0" presStyleCnt="3"/>
      <dgm:spPr/>
    </dgm:pt>
    <dgm:pt modelId="{02CCDA98-A495-F745-8549-5E35C705F5F6}" type="pres">
      <dgm:prSet presAssocID="{F0241349-AD01-C449-A4FE-25540984FAD8}" presName="text_2" presStyleLbl="node1" presStyleIdx="1" presStyleCnt="3">
        <dgm:presLayoutVars>
          <dgm:bulletEnabled val="1"/>
        </dgm:presLayoutVars>
      </dgm:prSet>
      <dgm:spPr/>
    </dgm:pt>
    <dgm:pt modelId="{5A0C2E04-CDDF-CE42-9F37-E4FCA6C7537E}" type="pres">
      <dgm:prSet presAssocID="{F0241349-AD01-C449-A4FE-25540984FAD8}" presName="accent_2" presStyleCnt="0"/>
      <dgm:spPr/>
    </dgm:pt>
    <dgm:pt modelId="{89013611-D305-E14D-B8F8-6AED704EEE46}" type="pres">
      <dgm:prSet presAssocID="{F0241349-AD01-C449-A4FE-25540984FAD8}" presName="accentRepeatNode" presStyleLbl="solidFgAcc1" presStyleIdx="1" presStyleCnt="3"/>
      <dgm:spPr/>
    </dgm:pt>
    <dgm:pt modelId="{F86759D6-E44F-0642-8626-CB903D204004}" type="pres">
      <dgm:prSet presAssocID="{C8EDC015-D28E-9C46-BD67-171EA369EAFB}" presName="text_3" presStyleLbl="node1" presStyleIdx="2" presStyleCnt="3">
        <dgm:presLayoutVars>
          <dgm:bulletEnabled val="1"/>
        </dgm:presLayoutVars>
      </dgm:prSet>
      <dgm:spPr/>
    </dgm:pt>
    <dgm:pt modelId="{1B6B3B15-8D28-D84C-AE59-2A73178E9659}" type="pres">
      <dgm:prSet presAssocID="{C8EDC015-D28E-9C46-BD67-171EA369EAFB}" presName="accent_3" presStyleCnt="0"/>
      <dgm:spPr/>
    </dgm:pt>
    <dgm:pt modelId="{10F3786D-8DBA-A04B-8F11-EF0BD7423D54}" type="pres">
      <dgm:prSet presAssocID="{C8EDC015-D28E-9C46-BD67-171EA369EAFB}" presName="accentRepeatNode" presStyleLbl="solidFgAcc1" presStyleIdx="2" presStyleCnt="3"/>
      <dgm:spPr/>
    </dgm:pt>
  </dgm:ptLst>
  <dgm:cxnLst>
    <dgm:cxn modelId="{CB8B0E1A-A3CA-3E4B-B830-92675F8F5F04}" srcId="{22F7D00B-0F36-C54B-B49E-E25D45E7E0C3}" destId="{C8EDC015-D28E-9C46-BD67-171EA369EAFB}" srcOrd="2" destOrd="0" parTransId="{EE0D65C1-508D-8648-A64E-799E73668D84}" sibTransId="{09E1606B-A109-DC40-8A72-E417EE54EDE5}"/>
    <dgm:cxn modelId="{DC0C731C-41F1-F84F-BD1B-0506DC664DA3}" type="presOf" srcId="{614E0486-1C29-1B4E-823F-D83884173266}" destId="{2420C6B9-06E6-6F4D-B3BD-D783FADE3BC9}" srcOrd="0" destOrd="0" presId="urn:microsoft.com/office/officeart/2008/layout/VerticalCurvedList"/>
    <dgm:cxn modelId="{ACF9D55D-C57E-3249-B795-8B064B2984F3}" srcId="{22F7D00B-0F36-C54B-B49E-E25D45E7E0C3}" destId="{614E0486-1C29-1B4E-823F-D83884173266}" srcOrd="0" destOrd="0" parTransId="{628152F4-14A5-D644-A710-E37CC7492A05}" sibTransId="{FB9837E2-D603-E242-BFC6-2C8E97D804F9}"/>
    <dgm:cxn modelId="{CD063155-FF2E-8F4D-ADAA-3E7AA7769FE6}" srcId="{22F7D00B-0F36-C54B-B49E-E25D45E7E0C3}" destId="{F0241349-AD01-C449-A4FE-25540984FAD8}" srcOrd="1" destOrd="0" parTransId="{1494E076-706D-4940-A407-CCE63E4BEC4E}" sibTransId="{B39AA583-F18B-5A49-B771-56122D274479}"/>
    <dgm:cxn modelId="{5F07947C-C240-8044-97A2-96EA71542448}" type="presOf" srcId="{22F7D00B-0F36-C54B-B49E-E25D45E7E0C3}" destId="{792D4B1F-9732-9F4F-B231-16E498199E9E}" srcOrd="0" destOrd="0" presId="urn:microsoft.com/office/officeart/2008/layout/VerticalCurvedList"/>
    <dgm:cxn modelId="{924B407E-D8D4-B946-9F26-23CF66F9D86F}" type="presOf" srcId="{FB9837E2-D603-E242-BFC6-2C8E97D804F9}" destId="{11BB4FBB-EAFA-1943-934F-3B140064E5BB}" srcOrd="0" destOrd="0" presId="urn:microsoft.com/office/officeart/2008/layout/VerticalCurvedList"/>
    <dgm:cxn modelId="{2E1CC09F-0224-654B-8A68-2C31834CD530}" type="presOf" srcId="{F0241349-AD01-C449-A4FE-25540984FAD8}" destId="{02CCDA98-A495-F745-8549-5E35C705F5F6}" srcOrd="0" destOrd="0" presId="urn:microsoft.com/office/officeart/2008/layout/VerticalCurvedList"/>
    <dgm:cxn modelId="{AF8EF1B9-63AA-D54D-B8A2-5C7063796BD4}" type="presOf" srcId="{C8EDC015-D28E-9C46-BD67-171EA369EAFB}" destId="{F86759D6-E44F-0642-8626-CB903D204004}" srcOrd="0" destOrd="0" presId="urn:microsoft.com/office/officeart/2008/layout/VerticalCurvedList"/>
    <dgm:cxn modelId="{C8D1402C-D88A-C845-A0EE-BDB9EBFB61CE}" type="presParOf" srcId="{792D4B1F-9732-9F4F-B231-16E498199E9E}" destId="{08090315-9D24-BD40-B4A1-92B4442680E9}" srcOrd="0" destOrd="0" presId="urn:microsoft.com/office/officeart/2008/layout/VerticalCurvedList"/>
    <dgm:cxn modelId="{9CE2D1CD-C8E0-8941-8A88-2EBE915BDD80}" type="presParOf" srcId="{08090315-9D24-BD40-B4A1-92B4442680E9}" destId="{DAFFB3FB-274E-004B-93B9-BE5FF7527659}" srcOrd="0" destOrd="0" presId="urn:microsoft.com/office/officeart/2008/layout/VerticalCurvedList"/>
    <dgm:cxn modelId="{C03AB9A1-9A33-024F-9F63-A987D75A79AD}" type="presParOf" srcId="{DAFFB3FB-274E-004B-93B9-BE5FF7527659}" destId="{959A9A73-DFD0-3F48-9133-DC0CF88E8D84}" srcOrd="0" destOrd="0" presId="urn:microsoft.com/office/officeart/2008/layout/VerticalCurvedList"/>
    <dgm:cxn modelId="{A646EBE7-3EA5-D644-9E95-620013A05700}" type="presParOf" srcId="{DAFFB3FB-274E-004B-93B9-BE5FF7527659}" destId="{11BB4FBB-EAFA-1943-934F-3B140064E5BB}" srcOrd="1" destOrd="0" presId="urn:microsoft.com/office/officeart/2008/layout/VerticalCurvedList"/>
    <dgm:cxn modelId="{FE917E17-502C-D846-BB6A-6AE6F1B5F141}" type="presParOf" srcId="{DAFFB3FB-274E-004B-93B9-BE5FF7527659}" destId="{42F1744B-42D7-4149-A73E-55B13159A144}" srcOrd="2" destOrd="0" presId="urn:microsoft.com/office/officeart/2008/layout/VerticalCurvedList"/>
    <dgm:cxn modelId="{9BF83CB4-A2CD-F64A-A908-DD0F838726F9}" type="presParOf" srcId="{DAFFB3FB-274E-004B-93B9-BE5FF7527659}" destId="{EBCE7136-B82C-EF47-BC41-755A6814A278}" srcOrd="3" destOrd="0" presId="urn:microsoft.com/office/officeart/2008/layout/VerticalCurvedList"/>
    <dgm:cxn modelId="{0AC80455-1C98-0C4E-BD2B-DC1AA2923287}" type="presParOf" srcId="{08090315-9D24-BD40-B4A1-92B4442680E9}" destId="{2420C6B9-06E6-6F4D-B3BD-D783FADE3BC9}" srcOrd="1" destOrd="0" presId="urn:microsoft.com/office/officeart/2008/layout/VerticalCurvedList"/>
    <dgm:cxn modelId="{4EC25911-1DE5-E24E-8F66-347BF0D9D455}" type="presParOf" srcId="{08090315-9D24-BD40-B4A1-92B4442680E9}" destId="{2D37D9DF-FEEC-6542-99A6-3332E252D3BD}" srcOrd="2" destOrd="0" presId="urn:microsoft.com/office/officeart/2008/layout/VerticalCurvedList"/>
    <dgm:cxn modelId="{DC88D04F-DE97-564E-BBA4-94D77AA48379}" type="presParOf" srcId="{2D37D9DF-FEEC-6542-99A6-3332E252D3BD}" destId="{DB7B1B38-5D45-F445-B309-A9B19E3D18E0}" srcOrd="0" destOrd="0" presId="urn:microsoft.com/office/officeart/2008/layout/VerticalCurvedList"/>
    <dgm:cxn modelId="{4F87DB64-A363-DA41-9EE2-9C52F2D402BB}" type="presParOf" srcId="{08090315-9D24-BD40-B4A1-92B4442680E9}" destId="{02CCDA98-A495-F745-8549-5E35C705F5F6}" srcOrd="3" destOrd="0" presId="urn:microsoft.com/office/officeart/2008/layout/VerticalCurvedList"/>
    <dgm:cxn modelId="{0209EDFB-B0FC-E744-87ED-DFF8C1B5D42C}" type="presParOf" srcId="{08090315-9D24-BD40-B4A1-92B4442680E9}" destId="{5A0C2E04-CDDF-CE42-9F37-E4FCA6C7537E}" srcOrd="4" destOrd="0" presId="urn:microsoft.com/office/officeart/2008/layout/VerticalCurvedList"/>
    <dgm:cxn modelId="{F786F0D3-D3EA-4D4E-968A-A67C7B4CB50D}" type="presParOf" srcId="{5A0C2E04-CDDF-CE42-9F37-E4FCA6C7537E}" destId="{89013611-D305-E14D-B8F8-6AED704EEE46}" srcOrd="0" destOrd="0" presId="urn:microsoft.com/office/officeart/2008/layout/VerticalCurvedList"/>
    <dgm:cxn modelId="{8183EDCB-DFC4-674F-BE89-8C81C54D8CED}" type="presParOf" srcId="{08090315-9D24-BD40-B4A1-92B4442680E9}" destId="{F86759D6-E44F-0642-8626-CB903D204004}" srcOrd="5" destOrd="0" presId="urn:microsoft.com/office/officeart/2008/layout/VerticalCurvedList"/>
    <dgm:cxn modelId="{4E5CA726-1F6F-324C-89AE-8CA6105A7705}" type="presParOf" srcId="{08090315-9D24-BD40-B4A1-92B4442680E9}" destId="{1B6B3B15-8D28-D84C-AE59-2A73178E9659}" srcOrd="6" destOrd="0" presId="urn:microsoft.com/office/officeart/2008/layout/VerticalCurvedList"/>
    <dgm:cxn modelId="{0480A0D2-0080-0F44-9E62-5BE3E61316A2}" type="presParOf" srcId="{1B6B3B15-8D28-D84C-AE59-2A73178E9659}" destId="{10F3786D-8DBA-A04B-8F11-EF0BD7423D5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4B0D4-F680-43B2-AF24-F7C5675BB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565CEC-24AD-4AA9-AE8A-DD91AD4EE138}">
      <dgm:prSet phldrT="[Text]" phldr="0" custT="1"/>
      <dgm:spPr/>
      <dgm:t>
        <a:bodyPr/>
        <a:lstStyle/>
        <a:p>
          <a:pPr algn="just" rtl="0"/>
          <a:r>
            <a:rPr lang="en-GB" sz="2000" dirty="0">
              <a:latin typeface="+mn-lt"/>
            </a:rPr>
            <a:t>Scale-up Requirements</a:t>
          </a:r>
          <a:endParaRPr lang="en-US" sz="2000" dirty="0">
            <a:latin typeface="+mn-lt"/>
          </a:endParaRPr>
        </a:p>
      </dgm:t>
    </dgm:pt>
    <dgm:pt modelId="{DA8D2D17-6A63-48E1-B1F8-7DF40EF68096}" type="parTrans" cxnId="{C7E2F2CA-84A9-4516-9975-A37765261D03}">
      <dgm:prSet/>
      <dgm:spPr/>
      <dgm:t>
        <a:bodyPr/>
        <a:lstStyle/>
        <a:p>
          <a:pPr algn="just"/>
          <a:endParaRPr lang="en-US">
            <a:latin typeface="+mn-lt"/>
          </a:endParaRPr>
        </a:p>
      </dgm:t>
    </dgm:pt>
    <dgm:pt modelId="{E67CA2A8-700E-46F4-8363-2E239476ABB1}" type="sibTrans" cxnId="{C7E2F2CA-84A9-4516-9975-A37765261D03}">
      <dgm:prSet/>
      <dgm:spPr/>
      <dgm:t>
        <a:bodyPr/>
        <a:lstStyle/>
        <a:p>
          <a:pPr algn="just"/>
          <a:endParaRPr lang="en-US">
            <a:latin typeface="+mn-lt"/>
          </a:endParaRPr>
        </a:p>
      </dgm:t>
    </dgm:pt>
    <dgm:pt modelId="{B2C83010-05D2-4FEE-A5D0-B1E61BC154B7}">
      <dgm:prSet phldr="0" custT="1"/>
      <dgm:spPr/>
      <dgm:t>
        <a:bodyPr/>
        <a:lstStyle/>
        <a:p>
          <a:pPr algn="just" rtl="0"/>
          <a:r>
            <a:rPr lang="en-GB" sz="2000" dirty="0">
              <a:latin typeface="+mn-lt"/>
            </a:rPr>
            <a:t>Market Responsiveness</a:t>
          </a:r>
          <a:endParaRPr lang="en-US" sz="2000" dirty="0">
            <a:latin typeface="+mn-lt"/>
          </a:endParaRPr>
        </a:p>
      </dgm:t>
    </dgm:pt>
    <dgm:pt modelId="{E4DF564E-8167-42B6-BAC5-64DFA6514CD6}" type="parTrans" cxnId="{F61337C5-DDC7-49F1-8F62-FCAAB0CDFB4F}">
      <dgm:prSet/>
      <dgm:spPr/>
      <dgm:t>
        <a:bodyPr/>
        <a:lstStyle/>
        <a:p>
          <a:pPr algn="just"/>
          <a:endParaRPr lang="en-GB">
            <a:latin typeface="+mn-lt"/>
          </a:endParaRPr>
        </a:p>
      </dgm:t>
    </dgm:pt>
    <dgm:pt modelId="{6CF31CCC-3561-4B7E-9ADA-306F22B953B5}" type="sibTrans" cxnId="{F61337C5-DDC7-49F1-8F62-FCAAB0CDFB4F}">
      <dgm:prSet/>
      <dgm:spPr/>
      <dgm:t>
        <a:bodyPr/>
        <a:lstStyle/>
        <a:p>
          <a:pPr algn="just"/>
          <a:endParaRPr lang="en-GB">
            <a:latin typeface="+mn-lt"/>
          </a:endParaRPr>
        </a:p>
      </dgm:t>
    </dgm:pt>
    <dgm:pt modelId="{C6F340C8-30A3-914F-BA9C-B8C3C0E7F1E1}">
      <dgm:prSet phldrT="[Text]" phldr="0" custT="1"/>
      <dgm:spPr/>
      <dgm:t>
        <a:bodyPr/>
        <a:lstStyle/>
        <a:p>
          <a:pPr algn="just">
            <a:buFont typeface="Arial" panose="020B0604020202020204" pitchFamily="34" charset="0"/>
            <a:buChar char="•"/>
          </a:pPr>
          <a:r>
            <a:rPr lang="en-GB" sz="1800" dirty="0"/>
            <a:t>Assess the scale-up requirement for new sources of supply (mines, factories, etc.)</a:t>
          </a:r>
          <a:endParaRPr lang="en-US" sz="1800" dirty="0">
            <a:latin typeface="+mn-lt"/>
          </a:endParaRPr>
        </a:p>
      </dgm:t>
    </dgm:pt>
    <dgm:pt modelId="{5A2CD0FB-D978-B64D-AFD1-B1BD21FF3902}" type="parTrans" cxnId="{6504FBB7-5C7D-6241-8F34-A050FF2E134B}">
      <dgm:prSet/>
      <dgm:spPr/>
      <dgm:t>
        <a:bodyPr/>
        <a:lstStyle/>
        <a:p>
          <a:endParaRPr lang="en-GB"/>
        </a:p>
      </dgm:t>
    </dgm:pt>
    <dgm:pt modelId="{95145D3B-B451-6B44-8CD1-F50061859892}" type="sibTrans" cxnId="{6504FBB7-5C7D-6241-8F34-A050FF2E134B}">
      <dgm:prSet/>
      <dgm:spPr/>
      <dgm:t>
        <a:bodyPr/>
        <a:lstStyle/>
        <a:p>
          <a:endParaRPr lang="en-GB"/>
        </a:p>
      </dgm:t>
    </dgm:pt>
    <dgm:pt modelId="{48129A0C-DD9D-8649-A139-2B80C443CDE5}">
      <dgm:prSet phldr="0" custT="1"/>
      <dgm:spPr/>
      <dgm:t>
        <a:bodyPr/>
        <a:lstStyle/>
        <a:p>
          <a:pPr algn="just" rtl="0"/>
          <a:r>
            <a:rPr lang="en-GB" sz="1800" b="0" i="0" u="none" strike="noStrike" dirty="0">
              <a:effectLst/>
            </a:rPr>
            <a:t>Consider the maturity of the market within the international trading system  </a:t>
          </a:r>
          <a:endParaRPr lang="en-US" sz="1800" dirty="0">
            <a:latin typeface="+mn-lt"/>
          </a:endParaRPr>
        </a:p>
      </dgm:t>
    </dgm:pt>
    <dgm:pt modelId="{0EC24106-B464-A144-A3BA-1AF9C9CF0786}" type="parTrans" cxnId="{F0DB2015-5853-F749-9D19-10EEEEDF3C33}">
      <dgm:prSet/>
      <dgm:spPr/>
      <dgm:t>
        <a:bodyPr/>
        <a:lstStyle/>
        <a:p>
          <a:endParaRPr lang="en-GB"/>
        </a:p>
      </dgm:t>
    </dgm:pt>
    <dgm:pt modelId="{3C7C9FA9-FB95-5A47-838D-039E53B216E3}" type="sibTrans" cxnId="{F0DB2015-5853-F749-9D19-10EEEEDF3C33}">
      <dgm:prSet/>
      <dgm:spPr/>
      <dgm:t>
        <a:bodyPr/>
        <a:lstStyle/>
        <a:p>
          <a:endParaRPr lang="en-GB"/>
        </a:p>
      </dgm:t>
    </dgm:pt>
    <dgm:pt modelId="{5A27FC4D-1A1A-3246-8D10-B37E4C0C61DC}">
      <dgm:prSet custT="1"/>
      <dgm:spPr/>
      <dgm:t>
        <a:bodyPr/>
        <a:lstStyle/>
        <a:p>
          <a:pPr algn="just" rtl="0"/>
          <a:r>
            <a:rPr lang="en-GB" sz="1800" b="0" i="0" u="none" strike="noStrike" dirty="0">
              <a:effectLst/>
            </a:rPr>
            <a:t>Evaluate the speed of scaling </a:t>
          </a:r>
          <a:r>
            <a:rPr lang="en-GB" sz="1800" dirty="0"/>
            <a:t>up to meet growing demand- accelerating deployment calls for shorter lead times and assessing vulnerabilities in supply chains</a:t>
          </a:r>
        </a:p>
      </dgm:t>
    </dgm:pt>
    <dgm:pt modelId="{CE470E6F-F19B-6F48-8B34-EFDE7AFB1321}" type="parTrans" cxnId="{0E0F4FFD-9B89-FB4C-AAF1-3875915A5D0D}">
      <dgm:prSet/>
      <dgm:spPr/>
      <dgm:t>
        <a:bodyPr/>
        <a:lstStyle/>
        <a:p>
          <a:endParaRPr lang="en-GB"/>
        </a:p>
      </dgm:t>
    </dgm:pt>
    <dgm:pt modelId="{61A28A41-FB4E-2B40-A398-C5273C893F4D}" type="sibTrans" cxnId="{0E0F4FFD-9B89-FB4C-AAF1-3875915A5D0D}">
      <dgm:prSet/>
      <dgm:spPr/>
      <dgm:t>
        <a:bodyPr/>
        <a:lstStyle/>
        <a:p>
          <a:endParaRPr lang="en-GB"/>
        </a:p>
      </dgm:t>
    </dgm:pt>
    <dgm:pt modelId="{7F82215A-9A01-C644-AD3E-2B081872F3F6}">
      <dgm:prSet custT="1"/>
      <dgm:spPr/>
      <dgm:t>
        <a:bodyPr/>
        <a:lstStyle/>
        <a:p>
          <a:pPr algn="just" rtl="0"/>
          <a:r>
            <a:rPr lang="en-US" sz="1800" dirty="0"/>
            <a:t>Understand how supply and demand dynamics impact market stability</a:t>
          </a:r>
        </a:p>
      </dgm:t>
    </dgm:pt>
    <dgm:pt modelId="{2FF3BC8C-FD8E-2648-AB1C-0C26AC0396D6}" type="parTrans" cxnId="{772A30F2-485E-8D40-A402-27A1CCB9E5C2}">
      <dgm:prSet/>
      <dgm:spPr/>
      <dgm:t>
        <a:bodyPr/>
        <a:lstStyle/>
        <a:p>
          <a:endParaRPr lang="en-GB"/>
        </a:p>
      </dgm:t>
    </dgm:pt>
    <dgm:pt modelId="{8A585757-46F2-EB41-BB07-A38F79DFC699}" type="sibTrans" cxnId="{772A30F2-485E-8D40-A402-27A1CCB9E5C2}">
      <dgm:prSet/>
      <dgm:spPr/>
      <dgm:t>
        <a:bodyPr/>
        <a:lstStyle/>
        <a:p>
          <a:endParaRPr lang="en-GB"/>
        </a:p>
      </dgm:t>
    </dgm:pt>
    <dgm:pt modelId="{55564B0E-CA40-9949-A2AA-460E68984925}">
      <dgm:prSet custT="1"/>
      <dgm:spPr/>
      <dgm:t>
        <a:bodyPr/>
        <a:lstStyle/>
        <a:p>
          <a:pPr algn="just" rtl="0"/>
          <a:r>
            <a:rPr lang="en-US" sz="1800" dirty="0"/>
            <a:t>Evaluate the market’s ability to adapt to changing circumstances</a:t>
          </a:r>
          <a:endParaRPr lang="en-GB" sz="1800" dirty="0"/>
        </a:p>
      </dgm:t>
    </dgm:pt>
    <dgm:pt modelId="{7ABEA583-6647-4F41-8E3F-37BC4082E4D8}" type="parTrans" cxnId="{801B5E0A-9789-404F-A268-4037F823F3A6}">
      <dgm:prSet/>
      <dgm:spPr/>
      <dgm:t>
        <a:bodyPr/>
        <a:lstStyle/>
        <a:p>
          <a:endParaRPr lang="en-GB"/>
        </a:p>
      </dgm:t>
    </dgm:pt>
    <dgm:pt modelId="{91C15DE1-D092-0D4C-8C7C-B3D84DFE5299}" type="sibTrans" cxnId="{801B5E0A-9789-404F-A268-4037F823F3A6}">
      <dgm:prSet/>
      <dgm:spPr/>
      <dgm:t>
        <a:bodyPr/>
        <a:lstStyle/>
        <a:p>
          <a:endParaRPr lang="en-GB"/>
        </a:p>
      </dgm:t>
    </dgm:pt>
    <dgm:pt modelId="{8FFFA812-4C06-E74A-8BE2-A3827476B24F}">
      <dgm:prSet custT="1"/>
      <dgm:spPr/>
      <dgm:t>
        <a:bodyPr/>
        <a:lstStyle/>
        <a:p>
          <a:pPr algn="just" rtl="0"/>
          <a:r>
            <a:rPr lang="en-GB" sz="1800" dirty="0"/>
            <a:t>More Investments are needed urgently to avoid bottlenecks</a:t>
          </a:r>
        </a:p>
      </dgm:t>
    </dgm:pt>
    <dgm:pt modelId="{08FB6D60-C7BB-CD49-991A-799542C157A9}" type="parTrans" cxnId="{9CF2825F-FAA5-1944-BC35-AC54D088F9B8}">
      <dgm:prSet/>
      <dgm:spPr/>
      <dgm:t>
        <a:bodyPr/>
        <a:lstStyle/>
        <a:p>
          <a:endParaRPr lang="en-GB"/>
        </a:p>
      </dgm:t>
    </dgm:pt>
    <dgm:pt modelId="{A65475B7-B1FF-0C42-A78A-A301AAB633A5}" type="sibTrans" cxnId="{9CF2825F-FAA5-1944-BC35-AC54D088F9B8}">
      <dgm:prSet/>
      <dgm:spPr/>
      <dgm:t>
        <a:bodyPr/>
        <a:lstStyle/>
        <a:p>
          <a:endParaRPr lang="en-GB"/>
        </a:p>
      </dgm:t>
    </dgm:pt>
    <dgm:pt modelId="{AF15544C-6856-7343-BAD8-CF6147A18BFD}">
      <dgm:prSet custT="1"/>
      <dgm:spPr/>
      <dgm:t>
        <a:bodyPr/>
        <a:lstStyle/>
        <a:p>
          <a:pPr algn="just" rtl="0"/>
          <a:endParaRPr lang="en-GB" sz="1800" b="0" i="0" u="none" strike="noStrike" dirty="0">
            <a:effectLst/>
          </a:endParaRPr>
        </a:p>
      </dgm:t>
    </dgm:pt>
    <dgm:pt modelId="{5DFC633A-3096-984A-A023-D4C9C2C68744}" type="parTrans" cxnId="{569231A0-4021-1B42-BA8C-D05366B2CA53}">
      <dgm:prSet/>
      <dgm:spPr/>
      <dgm:t>
        <a:bodyPr/>
        <a:lstStyle/>
        <a:p>
          <a:endParaRPr lang="en-GB"/>
        </a:p>
      </dgm:t>
    </dgm:pt>
    <dgm:pt modelId="{67A8F1DE-1228-6A42-8588-6F5B099AA58B}" type="sibTrans" cxnId="{569231A0-4021-1B42-BA8C-D05366B2CA53}">
      <dgm:prSet/>
      <dgm:spPr/>
      <dgm:t>
        <a:bodyPr/>
        <a:lstStyle/>
        <a:p>
          <a:endParaRPr lang="en-GB"/>
        </a:p>
      </dgm:t>
    </dgm:pt>
    <dgm:pt modelId="{BC5862A1-B98E-4346-AED1-40DA75D16E8B}">
      <dgm:prSet custT="1"/>
      <dgm:spPr/>
      <dgm:t>
        <a:bodyPr/>
        <a:lstStyle/>
        <a:p>
          <a:pPr algn="just"/>
          <a:r>
            <a:rPr lang="en-GB" sz="1800" b="0" i="0" u="none" dirty="0"/>
            <a:t>Understand the local supply chain capacity and capability for some technologies, offshore wind for example, due to the size and scale of the components, assembly needs to take place near to the installation, deep water ports are needed, specific boats and barges are needed.</a:t>
          </a:r>
          <a:endParaRPr lang="en-GB" sz="1800" dirty="0"/>
        </a:p>
      </dgm:t>
    </dgm:pt>
    <dgm:pt modelId="{04AA9284-F0D7-C441-8DC5-FC423FC49F3E}" type="parTrans" cxnId="{1261575B-5114-F84D-8FE5-EBC8CAE2BBC7}">
      <dgm:prSet/>
      <dgm:spPr/>
      <dgm:t>
        <a:bodyPr/>
        <a:lstStyle/>
        <a:p>
          <a:endParaRPr lang="en-GB"/>
        </a:p>
      </dgm:t>
    </dgm:pt>
    <dgm:pt modelId="{86D5A2DD-3DCF-1945-890F-DC7E7927BCF5}" type="sibTrans" cxnId="{1261575B-5114-F84D-8FE5-EBC8CAE2BBC7}">
      <dgm:prSet/>
      <dgm:spPr/>
      <dgm:t>
        <a:bodyPr/>
        <a:lstStyle/>
        <a:p>
          <a:endParaRPr lang="en-GB"/>
        </a:p>
      </dgm:t>
    </dgm:pt>
    <dgm:pt modelId="{4E66D897-AD08-7F4A-9DBD-D77D8E35715E}">
      <dgm:prSet phldr="0" custT="1"/>
      <dgm:spPr/>
      <dgm:t>
        <a:bodyPr/>
        <a:lstStyle/>
        <a:p>
          <a:pPr algn="just" rtl="0"/>
          <a:r>
            <a:rPr lang="en-US" sz="1800" dirty="0" err="1"/>
            <a:t>Analyse</a:t>
          </a:r>
          <a:r>
            <a:rPr lang="en-US" sz="1800" dirty="0"/>
            <a:t> the market’s responsiveness to price signals</a:t>
          </a:r>
          <a:endParaRPr lang="en-US" sz="1800" dirty="0">
            <a:latin typeface="+mn-lt"/>
          </a:endParaRPr>
        </a:p>
      </dgm:t>
    </dgm:pt>
    <dgm:pt modelId="{6393613A-8626-E743-9787-B553E7A264BA}" type="parTrans" cxnId="{C59650DA-A049-C141-BBDF-91C5FA5693F9}">
      <dgm:prSet/>
      <dgm:spPr/>
      <dgm:t>
        <a:bodyPr/>
        <a:lstStyle/>
        <a:p>
          <a:endParaRPr lang="en-GB"/>
        </a:p>
      </dgm:t>
    </dgm:pt>
    <dgm:pt modelId="{C0F4CA6E-0CBA-AC41-8244-2D8B5AB3C39B}" type="sibTrans" cxnId="{C59650DA-A049-C141-BBDF-91C5FA5693F9}">
      <dgm:prSet/>
      <dgm:spPr/>
      <dgm:t>
        <a:bodyPr/>
        <a:lstStyle/>
        <a:p>
          <a:endParaRPr lang="en-GB"/>
        </a:p>
      </dgm:t>
    </dgm:pt>
    <dgm:pt modelId="{3D66836B-03ED-8A48-8C78-E3B8963DF5F4}">
      <dgm:prSet custT="1"/>
      <dgm:spPr/>
      <dgm:t>
        <a:bodyPr/>
        <a:lstStyle/>
        <a:p>
          <a:pPr algn="just" rtl="0"/>
          <a:r>
            <a:rPr lang="en-GB" sz="1800" dirty="0"/>
            <a:t>Understand that the required resources for grid development come from relatively few suppliers with long lead times</a:t>
          </a:r>
        </a:p>
      </dgm:t>
    </dgm:pt>
    <dgm:pt modelId="{BC96AA56-90C9-C642-AC78-F84A60DF52FF}" type="parTrans" cxnId="{8A0C8FC9-E223-5D4D-A318-F75318CDAC30}">
      <dgm:prSet/>
      <dgm:spPr/>
      <dgm:t>
        <a:bodyPr/>
        <a:lstStyle/>
        <a:p>
          <a:endParaRPr lang="en-GB"/>
        </a:p>
      </dgm:t>
    </dgm:pt>
    <dgm:pt modelId="{7E744917-ABEE-3449-9F9E-B53CEC58DC7B}" type="sibTrans" cxnId="{8A0C8FC9-E223-5D4D-A318-F75318CDAC30}">
      <dgm:prSet/>
      <dgm:spPr/>
      <dgm:t>
        <a:bodyPr/>
        <a:lstStyle/>
        <a:p>
          <a:endParaRPr lang="en-GB"/>
        </a:p>
      </dgm:t>
    </dgm:pt>
    <dgm:pt modelId="{D1FF4B01-BC41-42E6-888F-07718704503B}" type="pres">
      <dgm:prSet presAssocID="{B5E4B0D4-F680-43B2-AF24-F7C5675BBFC0}" presName="linear" presStyleCnt="0">
        <dgm:presLayoutVars>
          <dgm:animLvl val="lvl"/>
          <dgm:resizeHandles val="exact"/>
        </dgm:presLayoutVars>
      </dgm:prSet>
      <dgm:spPr/>
    </dgm:pt>
    <dgm:pt modelId="{79DA7B11-308D-4585-9CA5-B9E5361792B2}" type="pres">
      <dgm:prSet presAssocID="{0A565CEC-24AD-4AA9-AE8A-DD91AD4EE138}" presName="parentText" presStyleLbl="node1" presStyleIdx="0" presStyleCnt="2" custScaleY="38292">
        <dgm:presLayoutVars>
          <dgm:chMax val="0"/>
          <dgm:bulletEnabled val="1"/>
        </dgm:presLayoutVars>
      </dgm:prSet>
      <dgm:spPr/>
    </dgm:pt>
    <dgm:pt modelId="{40B721BD-5B89-4EC0-ACC4-DC06EE00A5A2}" type="pres">
      <dgm:prSet presAssocID="{0A565CEC-24AD-4AA9-AE8A-DD91AD4EE138}" presName="childText" presStyleLbl="revTx" presStyleIdx="0" presStyleCnt="2">
        <dgm:presLayoutVars>
          <dgm:bulletEnabled val="1"/>
        </dgm:presLayoutVars>
      </dgm:prSet>
      <dgm:spPr/>
    </dgm:pt>
    <dgm:pt modelId="{438BAE5E-59BE-4080-BFE0-CF67CC2117D0}" type="pres">
      <dgm:prSet presAssocID="{B2C83010-05D2-4FEE-A5D0-B1E61BC154B7}" presName="parentText" presStyleLbl="node1" presStyleIdx="1" presStyleCnt="2" custScaleY="38648">
        <dgm:presLayoutVars>
          <dgm:chMax val="0"/>
          <dgm:bulletEnabled val="1"/>
        </dgm:presLayoutVars>
      </dgm:prSet>
      <dgm:spPr/>
    </dgm:pt>
    <dgm:pt modelId="{192AB134-6E03-4AF6-B291-3C1931B249AD}" type="pres">
      <dgm:prSet presAssocID="{B2C83010-05D2-4FEE-A5D0-B1E61BC154B7}" presName="childText" presStyleLbl="revTx" presStyleIdx="1" presStyleCnt="2">
        <dgm:presLayoutVars>
          <dgm:bulletEnabled val="1"/>
        </dgm:presLayoutVars>
      </dgm:prSet>
      <dgm:spPr/>
    </dgm:pt>
  </dgm:ptLst>
  <dgm:cxnLst>
    <dgm:cxn modelId="{801B5E0A-9789-404F-A268-4037F823F3A6}" srcId="{B2C83010-05D2-4FEE-A5D0-B1E61BC154B7}" destId="{55564B0E-CA40-9949-A2AA-460E68984925}" srcOrd="3" destOrd="0" parTransId="{7ABEA583-6647-4F41-8E3F-37BC4082E4D8}" sibTransId="{91C15DE1-D092-0D4C-8C7C-B3D84DFE5299}"/>
    <dgm:cxn modelId="{F0DB2015-5853-F749-9D19-10EEEEDF3C33}" srcId="{B2C83010-05D2-4FEE-A5D0-B1E61BC154B7}" destId="{48129A0C-DD9D-8649-A139-2B80C443CDE5}" srcOrd="0" destOrd="0" parTransId="{0EC24106-B464-A144-A3BA-1AF9C9CF0786}" sibTransId="{3C7C9FA9-FB95-5A47-838D-039E53B216E3}"/>
    <dgm:cxn modelId="{4924401A-07B7-7E4B-AFD0-284ECE49FFC5}" type="presOf" srcId="{55564B0E-CA40-9949-A2AA-460E68984925}" destId="{192AB134-6E03-4AF6-B291-3C1931B249AD}" srcOrd="0" destOrd="3" presId="urn:microsoft.com/office/officeart/2005/8/layout/vList2"/>
    <dgm:cxn modelId="{735FA92F-0836-40FE-9004-96F87BD14D97}" type="presOf" srcId="{0A565CEC-24AD-4AA9-AE8A-DD91AD4EE138}" destId="{79DA7B11-308D-4585-9CA5-B9E5361792B2}" srcOrd="0" destOrd="0" presId="urn:microsoft.com/office/officeart/2005/8/layout/vList2"/>
    <dgm:cxn modelId="{1261575B-5114-F84D-8FE5-EBC8CAE2BBC7}" srcId="{0A565CEC-24AD-4AA9-AE8A-DD91AD4EE138}" destId="{BC5862A1-B98E-4346-AED1-40DA75D16E8B}" srcOrd="3" destOrd="0" parTransId="{04AA9284-F0D7-C441-8DC5-FC423FC49F3E}" sibTransId="{86D5A2DD-3DCF-1945-890F-DC7E7927BCF5}"/>
    <dgm:cxn modelId="{9CF2825F-FAA5-1944-BC35-AC54D088F9B8}" srcId="{0A565CEC-24AD-4AA9-AE8A-DD91AD4EE138}" destId="{8FFFA812-4C06-E74A-8BE2-A3827476B24F}" srcOrd="2" destOrd="0" parTransId="{08FB6D60-C7BB-CD49-991A-799542C157A9}" sibTransId="{A65475B7-B1FF-0C42-A78A-A301AAB633A5}"/>
    <dgm:cxn modelId="{CAA40D60-2DA7-5848-B738-47E0C2658C76}" type="presOf" srcId="{3D66836B-03ED-8A48-8C78-E3B8963DF5F4}" destId="{192AB134-6E03-4AF6-B291-3C1931B249AD}" srcOrd="0" destOrd="4" presId="urn:microsoft.com/office/officeart/2005/8/layout/vList2"/>
    <dgm:cxn modelId="{73D2AC61-BF4D-C849-986B-DADA4A39A2D0}" type="presOf" srcId="{5A27FC4D-1A1A-3246-8D10-B37E4C0C61DC}" destId="{40B721BD-5B89-4EC0-ACC4-DC06EE00A5A2}" srcOrd="0" destOrd="1" presId="urn:microsoft.com/office/officeart/2005/8/layout/vList2"/>
    <dgm:cxn modelId="{9958C64C-B470-0E4F-883A-7DFE56EDCE21}" type="presOf" srcId="{AF15544C-6856-7343-BAD8-CF6147A18BFD}" destId="{40B721BD-5B89-4EC0-ACC4-DC06EE00A5A2}" srcOrd="0" destOrd="4" presId="urn:microsoft.com/office/officeart/2005/8/layout/vList2"/>
    <dgm:cxn modelId="{0E01A882-6D22-E548-9DB7-926EED24409E}" type="presOf" srcId="{C6F340C8-30A3-914F-BA9C-B8C3C0E7F1E1}" destId="{40B721BD-5B89-4EC0-ACC4-DC06EE00A5A2}" srcOrd="0" destOrd="0" presId="urn:microsoft.com/office/officeart/2005/8/layout/vList2"/>
    <dgm:cxn modelId="{CA710189-57F0-4A7F-B870-B4608E66B9D5}" type="presOf" srcId="{B5E4B0D4-F680-43B2-AF24-F7C5675BBFC0}" destId="{D1FF4B01-BC41-42E6-888F-07718704503B}" srcOrd="0" destOrd="0" presId="urn:microsoft.com/office/officeart/2005/8/layout/vList2"/>
    <dgm:cxn modelId="{569231A0-4021-1B42-BA8C-D05366B2CA53}" srcId="{0A565CEC-24AD-4AA9-AE8A-DD91AD4EE138}" destId="{AF15544C-6856-7343-BAD8-CF6147A18BFD}" srcOrd="4" destOrd="0" parTransId="{5DFC633A-3096-984A-A023-D4C9C2C68744}" sibTransId="{67A8F1DE-1228-6A42-8588-6F5B099AA58B}"/>
    <dgm:cxn modelId="{5274D5A4-4D57-6549-A2BF-39B702F4D57C}" type="presOf" srcId="{8FFFA812-4C06-E74A-8BE2-A3827476B24F}" destId="{40B721BD-5B89-4EC0-ACC4-DC06EE00A5A2}" srcOrd="0" destOrd="2" presId="urn:microsoft.com/office/officeart/2005/8/layout/vList2"/>
    <dgm:cxn modelId="{DB50A1B6-F770-42CA-8505-DE02E3FBE00D}" type="presOf" srcId="{B2C83010-05D2-4FEE-A5D0-B1E61BC154B7}" destId="{438BAE5E-59BE-4080-BFE0-CF67CC2117D0}" srcOrd="0" destOrd="0" presId="urn:microsoft.com/office/officeart/2005/8/layout/vList2"/>
    <dgm:cxn modelId="{6504FBB7-5C7D-6241-8F34-A050FF2E134B}" srcId="{0A565CEC-24AD-4AA9-AE8A-DD91AD4EE138}" destId="{C6F340C8-30A3-914F-BA9C-B8C3C0E7F1E1}" srcOrd="0" destOrd="0" parTransId="{5A2CD0FB-D978-B64D-AFD1-B1BD21FF3902}" sibTransId="{95145D3B-B451-6B44-8CD1-F50061859892}"/>
    <dgm:cxn modelId="{1127ABB9-5074-9043-B25E-033FB94D5FB6}" type="presOf" srcId="{BC5862A1-B98E-4346-AED1-40DA75D16E8B}" destId="{40B721BD-5B89-4EC0-ACC4-DC06EE00A5A2}" srcOrd="0" destOrd="3" presId="urn:microsoft.com/office/officeart/2005/8/layout/vList2"/>
    <dgm:cxn modelId="{F61337C5-DDC7-49F1-8F62-FCAAB0CDFB4F}" srcId="{B5E4B0D4-F680-43B2-AF24-F7C5675BBFC0}" destId="{B2C83010-05D2-4FEE-A5D0-B1E61BC154B7}" srcOrd="1" destOrd="0" parTransId="{E4DF564E-8167-42B6-BAC5-64DFA6514CD6}" sibTransId="{6CF31CCC-3561-4B7E-9ADA-306F22B953B5}"/>
    <dgm:cxn modelId="{F5612AC6-BC9D-6943-9206-AB8D9C0A48C9}" type="presOf" srcId="{7F82215A-9A01-C644-AD3E-2B081872F3F6}" destId="{192AB134-6E03-4AF6-B291-3C1931B249AD}" srcOrd="0" destOrd="2" presId="urn:microsoft.com/office/officeart/2005/8/layout/vList2"/>
    <dgm:cxn modelId="{8A0C8FC9-E223-5D4D-A318-F75318CDAC30}" srcId="{B2C83010-05D2-4FEE-A5D0-B1E61BC154B7}" destId="{3D66836B-03ED-8A48-8C78-E3B8963DF5F4}" srcOrd="4" destOrd="0" parTransId="{BC96AA56-90C9-C642-AC78-F84A60DF52FF}" sibTransId="{7E744917-ABEE-3449-9F9E-B53CEC58DC7B}"/>
    <dgm:cxn modelId="{C7E2F2CA-84A9-4516-9975-A37765261D03}" srcId="{B5E4B0D4-F680-43B2-AF24-F7C5675BBFC0}" destId="{0A565CEC-24AD-4AA9-AE8A-DD91AD4EE138}" srcOrd="0" destOrd="0" parTransId="{DA8D2D17-6A63-48E1-B1F8-7DF40EF68096}" sibTransId="{E67CA2A8-700E-46F4-8363-2E239476ABB1}"/>
    <dgm:cxn modelId="{76225BD0-BDD0-6245-84C5-3A4F29586D29}" type="presOf" srcId="{48129A0C-DD9D-8649-A139-2B80C443CDE5}" destId="{192AB134-6E03-4AF6-B291-3C1931B249AD}" srcOrd="0" destOrd="0" presId="urn:microsoft.com/office/officeart/2005/8/layout/vList2"/>
    <dgm:cxn modelId="{C59650DA-A049-C141-BBDF-91C5FA5693F9}" srcId="{B2C83010-05D2-4FEE-A5D0-B1E61BC154B7}" destId="{4E66D897-AD08-7F4A-9DBD-D77D8E35715E}" srcOrd="1" destOrd="0" parTransId="{6393613A-8626-E743-9787-B553E7A264BA}" sibTransId="{C0F4CA6E-0CBA-AC41-8244-2D8B5AB3C39B}"/>
    <dgm:cxn modelId="{E9279BDF-82F6-FD46-9A07-1CDFB2DD2442}" type="presOf" srcId="{4E66D897-AD08-7F4A-9DBD-D77D8E35715E}" destId="{192AB134-6E03-4AF6-B291-3C1931B249AD}" srcOrd="0" destOrd="1" presId="urn:microsoft.com/office/officeart/2005/8/layout/vList2"/>
    <dgm:cxn modelId="{772A30F2-485E-8D40-A402-27A1CCB9E5C2}" srcId="{B2C83010-05D2-4FEE-A5D0-B1E61BC154B7}" destId="{7F82215A-9A01-C644-AD3E-2B081872F3F6}" srcOrd="2" destOrd="0" parTransId="{2FF3BC8C-FD8E-2648-AB1C-0C26AC0396D6}" sibTransId="{8A585757-46F2-EB41-BB07-A38F79DFC699}"/>
    <dgm:cxn modelId="{0E0F4FFD-9B89-FB4C-AAF1-3875915A5D0D}" srcId="{0A565CEC-24AD-4AA9-AE8A-DD91AD4EE138}" destId="{5A27FC4D-1A1A-3246-8D10-B37E4C0C61DC}" srcOrd="1" destOrd="0" parTransId="{CE470E6F-F19B-6F48-8B34-EFDE7AFB1321}" sibTransId="{61A28A41-FB4E-2B40-A398-C5273C893F4D}"/>
    <dgm:cxn modelId="{EA091127-9939-468B-86DB-11646140B8DA}" type="presParOf" srcId="{D1FF4B01-BC41-42E6-888F-07718704503B}" destId="{79DA7B11-308D-4585-9CA5-B9E5361792B2}" srcOrd="0" destOrd="0" presId="urn:microsoft.com/office/officeart/2005/8/layout/vList2"/>
    <dgm:cxn modelId="{F1670547-B17F-43F8-A50F-B41232ECC8F4}" type="presParOf" srcId="{D1FF4B01-BC41-42E6-888F-07718704503B}" destId="{40B721BD-5B89-4EC0-ACC4-DC06EE00A5A2}" srcOrd="1" destOrd="0" presId="urn:microsoft.com/office/officeart/2005/8/layout/vList2"/>
    <dgm:cxn modelId="{6F3B6BA3-62F7-4F71-9079-08AF7B779586}" type="presParOf" srcId="{D1FF4B01-BC41-42E6-888F-07718704503B}" destId="{438BAE5E-59BE-4080-BFE0-CF67CC2117D0}" srcOrd="2" destOrd="0" presId="urn:microsoft.com/office/officeart/2005/8/layout/vList2"/>
    <dgm:cxn modelId="{85649355-A00E-4ACD-8F84-E265B260B1F4}" type="presParOf" srcId="{D1FF4B01-BC41-42E6-888F-07718704503B}" destId="{192AB134-6E03-4AF6-B291-3C1931B249A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4B0D4-F680-43B2-AF24-F7C5675BB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565CEC-24AD-4AA9-AE8A-DD91AD4EE138}">
      <dgm:prSet phldrT="[Text]" phldr="0" custT="1"/>
      <dgm:spPr/>
      <dgm:t>
        <a:bodyPr/>
        <a:lstStyle/>
        <a:p>
          <a:pPr algn="just" rtl="0"/>
          <a:r>
            <a:rPr lang="en-GB" sz="2000" dirty="0">
              <a:latin typeface="+mn-lt"/>
            </a:rPr>
            <a:t>Alternative Solutions</a:t>
          </a:r>
          <a:endParaRPr lang="en-US" sz="2000" dirty="0">
            <a:latin typeface="+mn-lt"/>
          </a:endParaRPr>
        </a:p>
      </dgm:t>
    </dgm:pt>
    <dgm:pt modelId="{DA8D2D17-6A63-48E1-B1F8-7DF40EF68096}" type="parTrans" cxnId="{C7E2F2CA-84A9-4516-9975-A37765261D03}">
      <dgm:prSet/>
      <dgm:spPr/>
      <dgm:t>
        <a:bodyPr/>
        <a:lstStyle/>
        <a:p>
          <a:pPr algn="just"/>
          <a:endParaRPr lang="en-US">
            <a:latin typeface="+mn-lt"/>
          </a:endParaRPr>
        </a:p>
      </dgm:t>
    </dgm:pt>
    <dgm:pt modelId="{E67CA2A8-700E-46F4-8363-2E239476ABB1}" type="sibTrans" cxnId="{C7E2F2CA-84A9-4516-9975-A37765261D03}">
      <dgm:prSet/>
      <dgm:spPr/>
      <dgm:t>
        <a:bodyPr/>
        <a:lstStyle/>
        <a:p>
          <a:pPr algn="just"/>
          <a:endParaRPr lang="en-US">
            <a:latin typeface="+mn-lt"/>
          </a:endParaRPr>
        </a:p>
      </dgm:t>
    </dgm:pt>
    <dgm:pt modelId="{91F5EB83-6540-4C56-B58F-8B7ACE800E8F}">
      <dgm:prSet phldrT="[Text]" phldr="0" custT="1"/>
      <dgm:spPr/>
      <dgm:t>
        <a:bodyPr/>
        <a:lstStyle/>
        <a:p>
          <a:pPr algn="just" rtl="0"/>
          <a:r>
            <a:rPr lang="en-GB" sz="1800" dirty="0">
              <a:latin typeface="+mn-lt"/>
            </a:rPr>
            <a:t>Identify alternative materials or substitutes for the element in question</a:t>
          </a:r>
          <a:endParaRPr lang="en-US" sz="1800" dirty="0">
            <a:latin typeface="+mn-lt"/>
          </a:endParaRPr>
        </a:p>
      </dgm:t>
    </dgm:pt>
    <dgm:pt modelId="{F594AB46-C12B-4840-AD84-F768F66E7106}" type="parTrans" cxnId="{865CEBF1-D5B6-46D9-A8CD-4FDB4145D246}">
      <dgm:prSet/>
      <dgm:spPr/>
      <dgm:t>
        <a:bodyPr/>
        <a:lstStyle/>
        <a:p>
          <a:pPr algn="just"/>
          <a:endParaRPr lang="en-US">
            <a:latin typeface="+mn-lt"/>
          </a:endParaRPr>
        </a:p>
      </dgm:t>
    </dgm:pt>
    <dgm:pt modelId="{00143785-21E2-43D2-8918-CF422AE9E32C}" type="sibTrans" cxnId="{865CEBF1-D5B6-46D9-A8CD-4FDB4145D246}">
      <dgm:prSet/>
      <dgm:spPr/>
      <dgm:t>
        <a:bodyPr/>
        <a:lstStyle/>
        <a:p>
          <a:pPr algn="just"/>
          <a:endParaRPr lang="en-US">
            <a:latin typeface="+mn-lt"/>
          </a:endParaRPr>
        </a:p>
      </dgm:t>
    </dgm:pt>
    <dgm:pt modelId="{D77F1ED6-F903-4612-A101-EA360C78EE6F}">
      <dgm:prSet phldr="0" custT="1"/>
      <dgm:spPr/>
      <dgm:t>
        <a:bodyPr/>
        <a:lstStyle/>
        <a:p>
          <a:pPr algn="just" rtl="0"/>
          <a:r>
            <a:rPr lang="en-GB" sz="1800" dirty="0">
              <a:latin typeface="+mn-lt"/>
            </a:rPr>
            <a:t>Explore the possibility of converting or leveraging existing infrastructure</a:t>
          </a:r>
          <a:endParaRPr lang="en-US" sz="1800" dirty="0">
            <a:latin typeface="+mn-lt"/>
          </a:endParaRPr>
        </a:p>
      </dgm:t>
    </dgm:pt>
    <dgm:pt modelId="{12F9D694-8A7B-46DA-97FB-403E5DAF973C}" type="parTrans" cxnId="{D75055CF-43BB-4900-A30E-7A05C3B20AE8}">
      <dgm:prSet/>
      <dgm:spPr/>
      <dgm:t>
        <a:bodyPr/>
        <a:lstStyle/>
        <a:p>
          <a:pPr algn="just"/>
          <a:endParaRPr lang="en-GB">
            <a:latin typeface="+mn-lt"/>
          </a:endParaRPr>
        </a:p>
      </dgm:t>
    </dgm:pt>
    <dgm:pt modelId="{3736F229-E341-4A2F-98E2-288AB1740734}" type="sibTrans" cxnId="{D75055CF-43BB-4900-A30E-7A05C3B20AE8}">
      <dgm:prSet/>
      <dgm:spPr/>
      <dgm:t>
        <a:bodyPr/>
        <a:lstStyle/>
        <a:p>
          <a:pPr algn="just"/>
          <a:endParaRPr lang="en-GB">
            <a:latin typeface="+mn-lt"/>
          </a:endParaRPr>
        </a:p>
      </dgm:t>
    </dgm:pt>
    <dgm:pt modelId="{B2C83010-05D2-4FEE-A5D0-B1E61BC154B7}">
      <dgm:prSet phldr="0" custT="1"/>
      <dgm:spPr/>
      <dgm:t>
        <a:bodyPr/>
        <a:lstStyle/>
        <a:p>
          <a:pPr algn="just" rtl="0"/>
          <a:r>
            <a:rPr lang="en-GB" sz="2000" dirty="0">
              <a:latin typeface="+mn-lt"/>
            </a:rPr>
            <a:t>Infrastructure Conversion and Recycling</a:t>
          </a:r>
          <a:endParaRPr lang="en-US" sz="2000" dirty="0">
            <a:latin typeface="+mn-lt"/>
          </a:endParaRPr>
        </a:p>
      </dgm:t>
    </dgm:pt>
    <dgm:pt modelId="{E4DF564E-8167-42B6-BAC5-64DFA6514CD6}" type="parTrans" cxnId="{F61337C5-DDC7-49F1-8F62-FCAAB0CDFB4F}">
      <dgm:prSet/>
      <dgm:spPr/>
      <dgm:t>
        <a:bodyPr/>
        <a:lstStyle/>
        <a:p>
          <a:pPr algn="just"/>
          <a:endParaRPr lang="en-GB">
            <a:latin typeface="+mn-lt"/>
          </a:endParaRPr>
        </a:p>
      </dgm:t>
    </dgm:pt>
    <dgm:pt modelId="{6CF31CCC-3561-4B7E-9ADA-306F22B953B5}" type="sibTrans" cxnId="{F61337C5-DDC7-49F1-8F62-FCAAB0CDFB4F}">
      <dgm:prSet/>
      <dgm:spPr/>
      <dgm:t>
        <a:bodyPr/>
        <a:lstStyle/>
        <a:p>
          <a:pPr algn="just"/>
          <a:endParaRPr lang="en-GB">
            <a:latin typeface="+mn-lt"/>
          </a:endParaRPr>
        </a:p>
      </dgm:t>
    </dgm:pt>
    <dgm:pt modelId="{5678D0A1-B150-8142-A9DC-FFC907D9B4C9}">
      <dgm:prSet custT="1"/>
      <dgm:spPr/>
      <dgm:t>
        <a:bodyPr/>
        <a:lstStyle/>
        <a:p>
          <a:pPr algn="just" rtl="0"/>
          <a:r>
            <a:rPr lang="en-GB" sz="1800" dirty="0">
              <a:latin typeface="+mn-lt"/>
            </a:rPr>
            <a:t>Assess the feasibility and readiness of alternative solutions</a:t>
          </a:r>
        </a:p>
      </dgm:t>
    </dgm:pt>
    <dgm:pt modelId="{C281E779-B0F3-0F44-9330-09B758D11D09}" type="parTrans" cxnId="{C0F5461D-B251-CE4A-AABD-297919040B84}">
      <dgm:prSet/>
      <dgm:spPr/>
      <dgm:t>
        <a:bodyPr/>
        <a:lstStyle/>
        <a:p>
          <a:pPr algn="just"/>
          <a:endParaRPr lang="en-GB">
            <a:latin typeface="+mn-lt"/>
          </a:endParaRPr>
        </a:p>
      </dgm:t>
    </dgm:pt>
    <dgm:pt modelId="{3578A60B-FD81-5C45-B21E-420CEDD75C60}" type="sibTrans" cxnId="{C0F5461D-B251-CE4A-AABD-297919040B84}">
      <dgm:prSet/>
      <dgm:spPr/>
      <dgm:t>
        <a:bodyPr/>
        <a:lstStyle/>
        <a:p>
          <a:pPr algn="just"/>
          <a:endParaRPr lang="en-GB">
            <a:latin typeface="+mn-lt"/>
          </a:endParaRPr>
        </a:p>
      </dgm:t>
    </dgm:pt>
    <dgm:pt modelId="{1E893976-576A-A14C-AA17-F22E98BD3FBF}">
      <dgm:prSet custT="1"/>
      <dgm:spPr/>
      <dgm:t>
        <a:bodyPr/>
        <a:lstStyle/>
        <a:p>
          <a:pPr algn="just" rtl="0"/>
          <a:r>
            <a:rPr lang="en-GB" sz="1800" dirty="0">
              <a:latin typeface="+mn-lt"/>
            </a:rPr>
            <a:t>Consider the level of advancement and potential scalability of alternatives</a:t>
          </a:r>
        </a:p>
      </dgm:t>
    </dgm:pt>
    <dgm:pt modelId="{11470DD7-3159-7541-A0D6-76B9C999628E}" type="parTrans" cxnId="{7DD91247-FD05-7541-A36A-313B00928C49}">
      <dgm:prSet/>
      <dgm:spPr/>
      <dgm:t>
        <a:bodyPr/>
        <a:lstStyle/>
        <a:p>
          <a:pPr algn="just"/>
          <a:endParaRPr lang="en-GB">
            <a:latin typeface="+mn-lt"/>
          </a:endParaRPr>
        </a:p>
      </dgm:t>
    </dgm:pt>
    <dgm:pt modelId="{FFE6ACD5-0BAC-3F48-9F15-6973BBFE9076}" type="sibTrans" cxnId="{7DD91247-FD05-7541-A36A-313B00928C49}">
      <dgm:prSet/>
      <dgm:spPr/>
      <dgm:t>
        <a:bodyPr/>
        <a:lstStyle/>
        <a:p>
          <a:pPr algn="just"/>
          <a:endParaRPr lang="en-GB">
            <a:latin typeface="+mn-lt"/>
          </a:endParaRPr>
        </a:p>
      </dgm:t>
    </dgm:pt>
    <dgm:pt modelId="{6DEB1AE9-875C-9F40-8DB8-9562853408F6}">
      <dgm:prSet custT="1"/>
      <dgm:spPr/>
      <dgm:t>
        <a:bodyPr/>
        <a:lstStyle/>
        <a:p>
          <a:pPr algn="just" rtl="0"/>
          <a:r>
            <a:rPr lang="en-GB" sz="1800" dirty="0">
              <a:latin typeface="+mn-lt"/>
            </a:rPr>
            <a:t>Assess the potential for using recycled materials in the supply chain</a:t>
          </a:r>
        </a:p>
      </dgm:t>
    </dgm:pt>
    <dgm:pt modelId="{B4EAC8D4-1A0C-3141-8B41-F2511D0896F7}" type="parTrans" cxnId="{551AD9B2-D9EF-8749-BF89-ED33754CAA0A}">
      <dgm:prSet/>
      <dgm:spPr/>
      <dgm:t>
        <a:bodyPr/>
        <a:lstStyle/>
        <a:p>
          <a:pPr algn="just"/>
          <a:endParaRPr lang="en-GB">
            <a:latin typeface="+mn-lt"/>
          </a:endParaRPr>
        </a:p>
      </dgm:t>
    </dgm:pt>
    <dgm:pt modelId="{FFF66C9F-6B90-2A4D-8667-D7D1F7A58FFF}" type="sibTrans" cxnId="{551AD9B2-D9EF-8749-BF89-ED33754CAA0A}">
      <dgm:prSet/>
      <dgm:spPr/>
      <dgm:t>
        <a:bodyPr/>
        <a:lstStyle/>
        <a:p>
          <a:pPr algn="just"/>
          <a:endParaRPr lang="en-GB">
            <a:latin typeface="+mn-lt"/>
          </a:endParaRPr>
        </a:p>
      </dgm:t>
    </dgm:pt>
    <dgm:pt modelId="{610D55B8-B305-4F4D-9FC5-E0B0CB44C513}">
      <dgm:prSet custT="1"/>
      <dgm:spPr/>
      <dgm:t>
        <a:bodyPr/>
        <a:lstStyle/>
        <a:p>
          <a:pPr algn="just" rtl="0"/>
          <a:r>
            <a:rPr lang="en-GB" sz="1800" dirty="0">
              <a:latin typeface="+mn-lt"/>
            </a:rPr>
            <a:t>Consider the availability of latent capacity or inventory that can be utilised</a:t>
          </a:r>
        </a:p>
      </dgm:t>
    </dgm:pt>
    <dgm:pt modelId="{CFEAEDCE-234B-694F-A41B-EDA3ADFA26BB}" type="parTrans" cxnId="{FEE03A1B-4218-994F-8369-46B52A4ACD50}">
      <dgm:prSet/>
      <dgm:spPr/>
      <dgm:t>
        <a:bodyPr/>
        <a:lstStyle/>
        <a:p>
          <a:pPr algn="just"/>
          <a:endParaRPr lang="en-GB">
            <a:latin typeface="+mn-lt"/>
          </a:endParaRPr>
        </a:p>
      </dgm:t>
    </dgm:pt>
    <dgm:pt modelId="{F4306E8F-A3FA-7747-9D41-C1DE2DFF4C49}" type="sibTrans" cxnId="{FEE03A1B-4218-994F-8369-46B52A4ACD50}">
      <dgm:prSet/>
      <dgm:spPr/>
      <dgm:t>
        <a:bodyPr/>
        <a:lstStyle/>
        <a:p>
          <a:pPr algn="just"/>
          <a:endParaRPr lang="en-GB">
            <a:latin typeface="+mn-lt"/>
          </a:endParaRPr>
        </a:p>
      </dgm:t>
    </dgm:pt>
    <dgm:pt modelId="{E0984222-D2E3-8241-849B-34AF17ABA089}">
      <dgm:prSet custT="1"/>
      <dgm:spPr/>
      <dgm:t>
        <a:bodyPr/>
        <a:lstStyle/>
        <a:p>
          <a:pPr algn="just" rtl="0"/>
          <a:r>
            <a:rPr lang="en-GB" sz="1800" b="0" i="0" u="none" strike="noStrike" dirty="0">
              <a:effectLst/>
              <a:latin typeface="+mn-lt"/>
            </a:rPr>
            <a:t>Can the materials be directly substituted with alternatives? (i.e., synthetic for natural graphite)</a:t>
          </a:r>
          <a:endParaRPr lang="en-US" sz="1800" dirty="0">
            <a:latin typeface="+mn-lt"/>
          </a:endParaRPr>
        </a:p>
      </dgm:t>
    </dgm:pt>
    <dgm:pt modelId="{0C4C5CAE-46FC-9B45-AB3C-B1A7AD6AC61D}" type="parTrans" cxnId="{00B8E508-593C-E947-A689-74EDDA5801A6}">
      <dgm:prSet/>
      <dgm:spPr/>
      <dgm:t>
        <a:bodyPr/>
        <a:lstStyle/>
        <a:p>
          <a:pPr algn="just"/>
          <a:endParaRPr lang="en-GB">
            <a:latin typeface="+mn-lt"/>
          </a:endParaRPr>
        </a:p>
      </dgm:t>
    </dgm:pt>
    <dgm:pt modelId="{BC55E13F-7942-8346-BF2F-A6009C5DAC62}" type="sibTrans" cxnId="{00B8E508-593C-E947-A689-74EDDA5801A6}">
      <dgm:prSet/>
      <dgm:spPr/>
      <dgm:t>
        <a:bodyPr/>
        <a:lstStyle/>
        <a:p>
          <a:pPr algn="just"/>
          <a:endParaRPr lang="en-GB">
            <a:latin typeface="+mn-lt"/>
          </a:endParaRPr>
        </a:p>
      </dgm:t>
    </dgm:pt>
    <dgm:pt modelId="{D3DF0AA0-28FF-5840-A635-D7A5D8DF2F3B}">
      <dgm:prSet custT="1"/>
      <dgm:spPr/>
      <dgm:t>
        <a:bodyPr/>
        <a:lstStyle/>
        <a:p>
          <a:pPr algn="just" rtl="0"/>
          <a:r>
            <a:rPr lang="en-GB" sz="1800" b="0" i="0" u="none" strike="noStrike" dirty="0">
              <a:effectLst/>
              <a:latin typeface="+mn-lt"/>
            </a:rPr>
            <a:t>How advanced are the alternatives? </a:t>
          </a:r>
          <a:endParaRPr lang="en-US" sz="1800" dirty="0">
            <a:latin typeface="+mn-lt"/>
          </a:endParaRPr>
        </a:p>
      </dgm:t>
    </dgm:pt>
    <dgm:pt modelId="{7E68F2FA-8D14-AA40-B423-48A26C2D5B06}" type="parTrans" cxnId="{8FECFB4E-FFF4-1E4A-9FF3-CF0CFF1185BB}">
      <dgm:prSet/>
      <dgm:spPr/>
      <dgm:t>
        <a:bodyPr/>
        <a:lstStyle/>
        <a:p>
          <a:pPr algn="just"/>
          <a:endParaRPr lang="en-GB">
            <a:latin typeface="+mn-lt"/>
          </a:endParaRPr>
        </a:p>
      </dgm:t>
    </dgm:pt>
    <dgm:pt modelId="{A4A51072-C52B-3041-89CD-39A269B7B2AE}" type="sibTrans" cxnId="{8FECFB4E-FFF4-1E4A-9FF3-CF0CFF1185BB}">
      <dgm:prSet/>
      <dgm:spPr/>
      <dgm:t>
        <a:bodyPr/>
        <a:lstStyle/>
        <a:p>
          <a:pPr algn="just"/>
          <a:endParaRPr lang="en-GB">
            <a:latin typeface="+mn-lt"/>
          </a:endParaRPr>
        </a:p>
      </dgm:t>
    </dgm:pt>
    <dgm:pt modelId="{DE556E0D-DF5B-2E4B-80FF-72D976FA671B}">
      <dgm:prSet custT="1"/>
      <dgm:spPr/>
      <dgm:t>
        <a:bodyPr/>
        <a:lstStyle/>
        <a:p>
          <a:pPr algn="just" rtl="0"/>
          <a:endParaRPr lang="en-US" sz="1800" dirty="0">
            <a:latin typeface="+mn-lt"/>
          </a:endParaRPr>
        </a:p>
      </dgm:t>
    </dgm:pt>
    <dgm:pt modelId="{DA0B3C6A-1D7D-5F43-882B-90CD45CAD5AB}" type="parTrans" cxnId="{64CE5391-ADC7-9842-9D9F-BB506FEB0122}">
      <dgm:prSet/>
      <dgm:spPr/>
      <dgm:t>
        <a:bodyPr/>
        <a:lstStyle/>
        <a:p>
          <a:pPr algn="just"/>
          <a:endParaRPr lang="en-GB"/>
        </a:p>
      </dgm:t>
    </dgm:pt>
    <dgm:pt modelId="{FF88619B-D858-2946-B9F0-4694DA3CA975}" type="sibTrans" cxnId="{64CE5391-ADC7-9842-9D9F-BB506FEB0122}">
      <dgm:prSet/>
      <dgm:spPr/>
      <dgm:t>
        <a:bodyPr/>
        <a:lstStyle/>
        <a:p>
          <a:pPr algn="just"/>
          <a:endParaRPr lang="en-GB"/>
        </a:p>
      </dgm:t>
    </dgm:pt>
    <dgm:pt modelId="{C6F340C8-30A3-914F-BA9C-B8C3C0E7F1E1}">
      <dgm:prSet phldrT="[Text]" phldr="0" custT="1"/>
      <dgm:spPr/>
      <dgm:t>
        <a:bodyPr/>
        <a:lstStyle/>
        <a:p>
          <a:pPr algn="just" rtl="0"/>
          <a:endParaRPr lang="en-US" sz="1800" dirty="0">
            <a:latin typeface="+mn-lt"/>
          </a:endParaRPr>
        </a:p>
      </dgm:t>
    </dgm:pt>
    <dgm:pt modelId="{5A2CD0FB-D978-B64D-AFD1-B1BD21FF3902}" type="parTrans" cxnId="{6504FBB7-5C7D-6241-8F34-A050FF2E134B}">
      <dgm:prSet/>
      <dgm:spPr/>
      <dgm:t>
        <a:bodyPr/>
        <a:lstStyle/>
        <a:p>
          <a:endParaRPr lang="en-GB"/>
        </a:p>
      </dgm:t>
    </dgm:pt>
    <dgm:pt modelId="{95145D3B-B451-6B44-8CD1-F50061859892}" type="sibTrans" cxnId="{6504FBB7-5C7D-6241-8F34-A050FF2E134B}">
      <dgm:prSet/>
      <dgm:spPr/>
      <dgm:t>
        <a:bodyPr/>
        <a:lstStyle/>
        <a:p>
          <a:endParaRPr lang="en-GB"/>
        </a:p>
      </dgm:t>
    </dgm:pt>
    <dgm:pt modelId="{48129A0C-DD9D-8649-A139-2B80C443CDE5}">
      <dgm:prSet phldr="0" custT="1"/>
      <dgm:spPr/>
      <dgm:t>
        <a:bodyPr/>
        <a:lstStyle/>
        <a:p>
          <a:pPr algn="just" rtl="0"/>
          <a:endParaRPr lang="en-US" sz="1800" dirty="0">
            <a:latin typeface="+mn-lt"/>
          </a:endParaRPr>
        </a:p>
      </dgm:t>
    </dgm:pt>
    <dgm:pt modelId="{0EC24106-B464-A144-A3BA-1AF9C9CF0786}" type="parTrans" cxnId="{F0DB2015-5853-F749-9D19-10EEEEDF3C33}">
      <dgm:prSet/>
      <dgm:spPr/>
      <dgm:t>
        <a:bodyPr/>
        <a:lstStyle/>
        <a:p>
          <a:endParaRPr lang="en-GB"/>
        </a:p>
      </dgm:t>
    </dgm:pt>
    <dgm:pt modelId="{3C7C9FA9-FB95-5A47-838D-039E53B216E3}" type="sibTrans" cxnId="{F0DB2015-5853-F749-9D19-10EEEEDF3C33}">
      <dgm:prSet/>
      <dgm:spPr/>
      <dgm:t>
        <a:bodyPr/>
        <a:lstStyle/>
        <a:p>
          <a:endParaRPr lang="en-GB"/>
        </a:p>
      </dgm:t>
    </dgm:pt>
    <dgm:pt modelId="{6D0FFEBE-2DC6-4F49-A46B-5C19734F504C}">
      <dgm:prSet custT="1"/>
      <dgm:spPr/>
      <dgm:t>
        <a:bodyPr/>
        <a:lstStyle/>
        <a:p>
          <a:pPr algn="just" rtl="0"/>
          <a:endParaRPr lang="en-US" sz="1800" dirty="0">
            <a:latin typeface="+mn-lt"/>
          </a:endParaRPr>
        </a:p>
      </dgm:t>
    </dgm:pt>
    <dgm:pt modelId="{74703BB1-A3D3-7D42-9480-42F5E142038F}" type="parTrans" cxnId="{6011AE83-BF9B-EB4A-AB71-249EBC425FC4}">
      <dgm:prSet/>
      <dgm:spPr/>
      <dgm:t>
        <a:bodyPr/>
        <a:lstStyle/>
        <a:p>
          <a:endParaRPr lang="en-GB"/>
        </a:p>
      </dgm:t>
    </dgm:pt>
    <dgm:pt modelId="{2DCE8C60-CF5F-B54B-89FC-38989358542B}" type="sibTrans" cxnId="{6011AE83-BF9B-EB4A-AB71-249EBC425FC4}">
      <dgm:prSet/>
      <dgm:spPr/>
      <dgm:t>
        <a:bodyPr/>
        <a:lstStyle/>
        <a:p>
          <a:endParaRPr lang="en-GB"/>
        </a:p>
      </dgm:t>
    </dgm:pt>
    <dgm:pt modelId="{D1FF4B01-BC41-42E6-888F-07718704503B}" type="pres">
      <dgm:prSet presAssocID="{B5E4B0D4-F680-43B2-AF24-F7C5675BBFC0}" presName="linear" presStyleCnt="0">
        <dgm:presLayoutVars>
          <dgm:animLvl val="lvl"/>
          <dgm:resizeHandles val="exact"/>
        </dgm:presLayoutVars>
      </dgm:prSet>
      <dgm:spPr/>
    </dgm:pt>
    <dgm:pt modelId="{79DA7B11-308D-4585-9CA5-B9E5361792B2}" type="pres">
      <dgm:prSet presAssocID="{0A565CEC-24AD-4AA9-AE8A-DD91AD4EE138}" presName="parentText" presStyleLbl="node1" presStyleIdx="0" presStyleCnt="2" custScaleY="38292">
        <dgm:presLayoutVars>
          <dgm:chMax val="0"/>
          <dgm:bulletEnabled val="1"/>
        </dgm:presLayoutVars>
      </dgm:prSet>
      <dgm:spPr/>
    </dgm:pt>
    <dgm:pt modelId="{40B721BD-5B89-4EC0-ACC4-DC06EE00A5A2}" type="pres">
      <dgm:prSet presAssocID="{0A565CEC-24AD-4AA9-AE8A-DD91AD4EE138}" presName="childText" presStyleLbl="revTx" presStyleIdx="0" presStyleCnt="2">
        <dgm:presLayoutVars>
          <dgm:bulletEnabled val="1"/>
        </dgm:presLayoutVars>
      </dgm:prSet>
      <dgm:spPr/>
    </dgm:pt>
    <dgm:pt modelId="{438BAE5E-59BE-4080-BFE0-CF67CC2117D0}" type="pres">
      <dgm:prSet presAssocID="{B2C83010-05D2-4FEE-A5D0-B1E61BC154B7}" presName="parentText" presStyleLbl="node1" presStyleIdx="1" presStyleCnt="2" custScaleY="38648">
        <dgm:presLayoutVars>
          <dgm:chMax val="0"/>
          <dgm:bulletEnabled val="1"/>
        </dgm:presLayoutVars>
      </dgm:prSet>
      <dgm:spPr/>
    </dgm:pt>
    <dgm:pt modelId="{192AB134-6E03-4AF6-B291-3C1931B249AD}" type="pres">
      <dgm:prSet presAssocID="{B2C83010-05D2-4FEE-A5D0-B1E61BC154B7}" presName="childText" presStyleLbl="revTx" presStyleIdx="1" presStyleCnt="2">
        <dgm:presLayoutVars>
          <dgm:bulletEnabled val="1"/>
        </dgm:presLayoutVars>
      </dgm:prSet>
      <dgm:spPr/>
    </dgm:pt>
  </dgm:ptLst>
  <dgm:cxnLst>
    <dgm:cxn modelId="{00B8E508-593C-E947-A689-74EDDA5801A6}" srcId="{0A565CEC-24AD-4AA9-AE8A-DD91AD4EE138}" destId="{E0984222-D2E3-8241-849B-34AF17ABA089}" srcOrd="4" destOrd="0" parTransId="{0C4C5CAE-46FC-9B45-AB3C-B1A7AD6AC61D}" sibTransId="{BC55E13F-7942-8346-BF2F-A6009C5DAC62}"/>
    <dgm:cxn modelId="{407F8109-2300-404B-A9CB-76C14D546A28}" type="presOf" srcId="{91F5EB83-6540-4C56-B58F-8B7ACE800E8F}" destId="{40B721BD-5B89-4EC0-ACC4-DC06EE00A5A2}" srcOrd="0" destOrd="1" presId="urn:microsoft.com/office/officeart/2005/8/layout/vList2"/>
    <dgm:cxn modelId="{EC39B414-B95B-6E42-8C7D-EBCBB80E552A}" type="presOf" srcId="{1E893976-576A-A14C-AA17-F22E98BD3FBF}" destId="{40B721BD-5B89-4EC0-ACC4-DC06EE00A5A2}" srcOrd="0" destOrd="3" presId="urn:microsoft.com/office/officeart/2005/8/layout/vList2"/>
    <dgm:cxn modelId="{F0DB2015-5853-F749-9D19-10EEEEDF3C33}" srcId="{B2C83010-05D2-4FEE-A5D0-B1E61BC154B7}" destId="{48129A0C-DD9D-8649-A139-2B80C443CDE5}" srcOrd="0" destOrd="0" parTransId="{0EC24106-B464-A144-A3BA-1AF9C9CF0786}" sibTransId="{3C7C9FA9-FB95-5A47-838D-039E53B216E3}"/>
    <dgm:cxn modelId="{FEE03A1B-4218-994F-8369-46B52A4ACD50}" srcId="{B2C83010-05D2-4FEE-A5D0-B1E61BC154B7}" destId="{610D55B8-B305-4F4D-9FC5-E0B0CB44C513}" srcOrd="3" destOrd="0" parTransId="{CFEAEDCE-234B-694F-A41B-EDA3ADFA26BB}" sibTransId="{F4306E8F-A3FA-7747-9D41-C1DE2DFF4C49}"/>
    <dgm:cxn modelId="{C0F5461D-B251-CE4A-AABD-297919040B84}" srcId="{0A565CEC-24AD-4AA9-AE8A-DD91AD4EE138}" destId="{5678D0A1-B150-8142-A9DC-FFC907D9B4C9}" srcOrd="2" destOrd="0" parTransId="{C281E779-B0F3-0F44-9330-09B758D11D09}" sibTransId="{3578A60B-FD81-5C45-B21E-420CEDD75C60}"/>
    <dgm:cxn modelId="{C65DCF22-8C18-C34D-BB1E-2500307D4BE3}" type="presOf" srcId="{6DEB1AE9-875C-9F40-8DB8-9562853408F6}" destId="{192AB134-6E03-4AF6-B291-3C1931B249AD}" srcOrd="0" destOrd="2" presId="urn:microsoft.com/office/officeart/2005/8/layout/vList2"/>
    <dgm:cxn modelId="{735FA92F-0836-40FE-9004-96F87BD14D97}" type="presOf" srcId="{0A565CEC-24AD-4AA9-AE8A-DD91AD4EE138}" destId="{79DA7B11-308D-4585-9CA5-B9E5361792B2}" srcOrd="0" destOrd="0" presId="urn:microsoft.com/office/officeart/2005/8/layout/vList2"/>
    <dgm:cxn modelId="{19E10D36-77A5-EA4E-A186-9307C087D3CB}" type="presOf" srcId="{E0984222-D2E3-8241-849B-34AF17ABA089}" destId="{40B721BD-5B89-4EC0-ACC4-DC06EE00A5A2}" srcOrd="0" destOrd="4" presId="urn:microsoft.com/office/officeart/2005/8/layout/vList2"/>
    <dgm:cxn modelId="{02E21F40-201C-4A47-8EC0-D5BD25D66D2C}" type="presOf" srcId="{D77F1ED6-F903-4612-A101-EA360C78EE6F}" destId="{192AB134-6E03-4AF6-B291-3C1931B249AD}" srcOrd="0" destOrd="1" presId="urn:microsoft.com/office/officeart/2005/8/layout/vList2"/>
    <dgm:cxn modelId="{F896485C-61E9-9F45-9323-F3CE9612731A}" type="presOf" srcId="{5678D0A1-B150-8142-A9DC-FFC907D9B4C9}" destId="{40B721BD-5B89-4EC0-ACC4-DC06EE00A5A2}" srcOrd="0" destOrd="2" presId="urn:microsoft.com/office/officeart/2005/8/layout/vList2"/>
    <dgm:cxn modelId="{7DD91247-FD05-7541-A36A-313B00928C49}" srcId="{0A565CEC-24AD-4AA9-AE8A-DD91AD4EE138}" destId="{1E893976-576A-A14C-AA17-F22E98BD3FBF}" srcOrd="3" destOrd="0" parTransId="{11470DD7-3159-7541-A0D6-76B9C999628E}" sibTransId="{FFE6ACD5-0BAC-3F48-9F15-6973BBFE9076}"/>
    <dgm:cxn modelId="{8FECFB4E-FFF4-1E4A-9FF3-CF0CFF1185BB}" srcId="{0A565CEC-24AD-4AA9-AE8A-DD91AD4EE138}" destId="{D3DF0AA0-28FF-5840-A635-D7A5D8DF2F3B}" srcOrd="5" destOrd="0" parTransId="{7E68F2FA-8D14-AA40-B423-48A26C2D5B06}" sibTransId="{A4A51072-C52B-3041-89CD-39A269B7B2AE}"/>
    <dgm:cxn modelId="{60447A7A-5119-0446-986B-AB603E2C288B}" type="presOf" srcId="{DE556E0D-DF5B-2E4B-80FF-72D976FA671B}" destId="{40B721BD-5B89-4EC0-ACC4-DC06EE00A5A2}" srcOrd="0" destOrd="7" presId="urn:microsoft.com/office/officeart/2005/8/layout/vList2"/>
    <dgm:cxn modelId="{0E01A882-6D22-E548-9DB7-926EED24409E}" type="presOf" srcId="{C6F340C8-30A3-914F-BA9C-B8C3C0E7F1E1}" destId="{40B721BD-5B89-4EC0-ACC4-DC06EE00A5A2}" srcOrd="0" destOrd="0" presId="urn:microsoft.com/office/officeart/2005/8/layout/vList2"/>
    <dgm:cxn modelId="{6011AE83-BF9B-EB4A-AB71-249EBC425FC4}" srcId="{0A565CEC-24AD-4AA9-AE8A-DD91AD4EE138}" destId="{6D0FFEBE-2DC6-4F49-A46B-5C19734F504C}" srcOrd="6" destOrd="0" parTransId="{74703BB1-A3D3-7D42-9480-42F5E142038F}" sibTransId="{2DCE8C60-CF5F-B54B-89FC-38989358542B}"/>
    <dgm:cxn modelId="{CA710189-57F0-4A7F-B870-B4608E66B9D5}" type="presOf" srcId="{B5E4B0D4-F680-43B2-AF24-F7C5675BBFC0}" destId="{D1FF4B01-BC41-42E6-888F-07718704503B}" srcOrd="0" destOrd="0" presId="urn:microsoft.com/office/officeart/2005/8/layout/vList2"/>
    <dgm:cxn modelId="{64CE5391-ADC7-9842-9D9F-BB506FEB0122}" srcId="{0A565CEC-24AD-4AA9-AE8A-DD91AD4EE138}" destId="{DE556E0D-DF5B-2E4B-80FF-72D976FA671B}" srcOrd="7" destOrd="0" parTransId="{DA0B3C6A-1D7D-5F43-882B-90CD45CAD5AB}" sibTransId="{FF88619B-D858-2946-B9F0-4694DA3CA975}"/>
    <dgm:cxn modelId="{E1D0E29C-09D9-7A44-80F2-70921D2E7F15}" type="presOf" srcId="{D3DF0AA0-28FF-5840-A635-D7A5D8DF2F3B}" destId="{40B721BD-5B89-4EC0-ACC4-DC06EE00A5A2}" srcOrd="0" destOrd="5" presId="urn:microsoft.com/office/officeart/2005/8/layout/vList2"/>
    <dgm:cxn modelId="{551AD9B2-D9EF-8749-BF89-ED33754CAA0A}" srcId="{B2C83010-05D2-4FEE-A5D0-B1E61BC154B7}" destId="{6DEB1AE9-875C-9F40-8DB8-9562853408F6}" srcOrd="2" destOrd="0" parTransId="{B4EAC8D4-1A0C-3141-8B41-F2511D0896F7}" sibTransId="{FFF66C9F-6B90-2A4D-8667-D7D1F7A58FFF}"/>
    <dgm:cxn modelId="{DB50A1B6-F770-42CA-8505-DE02E3FBE00D}" type="presOf" srcId="{B2C83010-05D2-4FEE-A5D0-B1E61BC154B7}" destId="{438BAE5E-59BE-4080-BFE0-CF67CC2117D0}" srcOrd="0" destOrd="0" presId="urn:microsoft.com/office/officeart/2005/8/layout/vList2"/>
    <dgm:cxn modelId="{6504FBB7-5C7D-6241-8F34-A050FF2E134B}" srcId="{0A565CEC-24AD-4AA9-AE8A-DD91AD4EE138}" destId="{C6F340C8-30A3-914F-BA9C-B8C3C0E7F1E1}" srcOrd="0" destOrd="0" parTransId="{5A2CD0FB-D978-B64D-AFD1-B1BD21FF3902}" sibTransId="{95145D3B-B451-6B44-8CD1-F50061859892}"/>
    <dgm:cxn modelId="{F61337C5-DDC7-49F1-8F62-FCAAB0CDFB4F}" srcId="{B5E4B0D4-F680-43B2-AF24-F7C5675BBFC0}" destId="{B2C83010-05D2-4FEE-A5D0-B1E61BC154B7}" srcOrd="1" destOrd="0" parTransId="{E4DF564E-8167-42B6-BAC5-64DFA6514CD6}" sibTransId="{6CF31CCC-3561-4B7E-9ADA-306F22B953B5}"/>
    <dgm:cxn modelId="{C7E2F2CA-84A9-4516-9975-A37765261D03}" srcId="{B5E4B0D4-F680-43B2-AF24-F7C5675BBFC0}" destId="{0A565CEC-24AD-4AA9-AE8A-DD91AD4EE138}" srcOrd="0" destOrd="0" parTransId="{DA8D2D17-6A63-48E1-B1F8-7DF40EF68096}" sibTransId="{E67CA2A8-700E-46F4-8363-2E239476ABB1}"/>
    <dgm:cxn modelId="{7AE64FCB-20BC-E840-AFC8-6ED56962F32B}" type="presOf" srcId="{610D55B8-B305-4F4D-9FC5-E0B0CB44C513}" destId="{192AB134-6E03-4AF6-B291-3C1931B249AD}" srcOrd="0" destOrd="3" presId="urn:microsoft.com/office/officeart/2005/8/layout/vList2"/>
    <dgm:cxn modelId="{D75055CF-43BB-4900-A30E-7A05C3B20AE8}" srcId="{B2C83010-05D2-4FEE-A5D0-B1E61BC154B7}" destId="{D77F1ED6-F903-4612-A101-EA360C78EE6F}" srcOrd="1" destOrd="0" parTransId="{12F9D694-8A7B-46DA-97FB-403E5DAF973C}" sibTransId="{3736F229-E341-4A2F-98E2-288AB1740734}"/>
    <dgm:cxn modelId="{76225BD0-BDD0-6245-84C5-3A4F29586D29}" type="presOf" srcId="{48129A0C-DD9D-8649-A139-2B80C443CDE5}" destId="{192AB134-6E03-4AF6-B291-3C1931B249AD}" srcOrd="0" destOrd="0" presId="urn:microsoft.com/office/officeart/2005/8/layout/vList2"/>
    <dgm:cxn modelId="{27FC85D6-4960-6A47-8051-D82189B1026A}" type="presOf" srcId="{6D0FFEBE-2DC6-4F49-A46B-5C19734F504C}" destId="{40B721BD-5B89-4EC0-ACC4-DC06EE00A5A2}" srcOrd="0" destOrd="6" presId="urn:microsoft.com/office/officeart/2005/8/layout/vList2"/>
    <dgm:cxn modelId="{865CEBF1-D5B6-46D9-A8CD-4FDB4145D246}" srcId="{0A565CEC-24AD-4AA9-AE8A-DD91AD4EE138}" destId="{91F5EB83-6540-4C56-B58F-8B7ACE800E8F}" srcOrd="1" destOrd="0" parTransId="{F594AB46-C12B-4840-AD84-F768F66E7106}" sibTransId="{00143785-21E2-43D2-8918-CF422AE9E32C}"/>
    <dgm:cxn modelId="{EA091127-9939-468B-86DB-11646140B8DA}" type="presParOf" srcId="{D1FF4B01-BC41-42E6-888F-07718704503B}" destId="{79DA7B11-308D-4585-9CA5-B9E5361792B2}" srcOrd="0" destOrd="0" presId="urn:microsoft.com/office/officeart/2005/8/layout/vList2"/>
    <dgm:cxn modelId="{F1670547-B17F-43F8-A50F-B41232ECC8F4}" type="presParOf" srcId="{D1FF4B01-BC41-42E6-888F-07718704503B}" destId="{40B721BD-5B89-4EC0-ACC4-DC06EE00A5A2}" srcOrd="1" destOrd="0" presId="urn:microsoft.com/office/officeart/2005/8/layout/vList2"/>
    <dgm:cxn modelId="{6F3B6BA3-62F7-4F71-9079-08AF7B779586}" type="presParOf" srcId="{D1FF4B01-BC41-42E6-888F-07718704503B}" destId="{438BAE5E-59BE-4080-BFE0-CF67CC2117D0}" srcOrd="2" destOrd="0" presId="urn:microsoft.com/office/officeart/2005/8/layout/vList2"/>
    <dgm:cxn modelId="{85649355-A00E-4ACD-8F84-E265B260B1F4}" type="presParOf" srcId="{D1FF4B01-BC41-42E6-888F-07718704503B}" destId="{192AB134-6E03-4AF6-B291-3C1931B249A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B4FBB-EAFA-1943-934F-3B140064E5BB}">
      <dsp:nvSpPr>
        <dsp:cNvPr id="0" name=""/>
        <dsp:cNvSpPr/>
      </dsp:nvSpPr>
      <dsp:spPr>
        <a:xfrm>
          <a:off x="-6125176" y="-937410"/>
          <a:ext cx="7293488" cy="7293488"/>
        </a:xfrm>
        <a:prstGeom prst="blockArc">
          <a:avLst>
            <a:gd name="adj1" fmla="val 18900000"/>
            <a:gd name="adj2" fmla="val 2700000"/>
            <a:gd name="adj3" fmla="val 29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0C6B9-06E6-6F4D-B3BD-D783FADE3BC9}">
      <dsp:nvSpPr>
        <dsp:cNvPr id="0" name=""/>
        <dsp:cNvSpPr/>
      </dsp:nvSpPr>
      <dsp:spPr>
        <a:xfrm>
          <a:off x="752110" y="541866"/>
          <a:ext cx="10772899" cy="10837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0" i="0" u="none" strike="noStrike" kern="1200" dirty="0">
              <a:effectLst/>
              <a:latin typeface="Arial" panose="020B0604020202020204" pitchFamily="34" charset="0"/>
              <a:cs typeface="Arial" panose="020B0604020202020204" pitchFamily="34" charset="0"/>
            </a:rPr>
            <a:t>Understand the </a:t>
          </a:r>
          <a:r>
            <a:rPr lang="en-GB" sz="2400" b="1" i="0" u="none" strike="noStrike" kern="1200" dirty="0">
              <a:effectLst/>
              <a:latin typeface="Arial" panose="020B0604020202020204" pitchFamily="34" charset="0"/>
              <a:cs typeface="Arial" panose="020B0604020202020204" pitchFamily="34" charset="0"/>
            </a:rPr>
            <a:t>supply chain transition </a:t>
          </a:r>
          <a:r>
            <a:rPr lang="en-GB" sz="2400" b="0" i="0" u="none" strike="noStrike" kern="1200" dirty="0">
              <a:effectLst/>
              <a:latin typeface="Arial" panose="020B0604020202020204" pitchFamily="34" charset="0"/>
              <a:cs typeface="Arial" panose="020B0604020202020204" pitchFamily="34" charset="0"/>
            </a:rPr>
            <a:t>to achieve net-zero emissions, including the </a:t>
          </a:r>
          <a:r>
            <a:rPr lang="en-GB" sz="2400" b="1" i="0" u="none" strike="noStrike" kern="1200" dirty="0">
              <a:effectLst/>
              <a:latin typeface="Arial" panose="020B0604020202020204" pitchFamily="34" charset="0"/>
              <a:cs typeface="Arial" panose="020B0604020202020204" pitchFamily="34" charset="0"/>
            </a:rPr>
            <a:t>scale-up requirements</a:t>
          </a:r>
          <a:r>
            <a:rPr lang="en-GB" sz="2400" b="0" i="0" u="none" strike="noStrike" kern="1200" dirty="0">
              <a:effectLst/>
              <a:latin typeface="Arial" panose="020B0604020202020204" pitchFamily="34" charset="0"/>
              <a:cs typeface="Arial" panose="020B0604020202020204" pitchFamily="34" charset="0"/>
            </a:rPr>
            <a:t>, </a:t>
          </a:r>
          <a:r>
            <a:rPr lang="en-GB" sz="2400" b="1" i="0" u="none" strike="noStrike" kern="1200" dirty="0">
              <a:effectLst/>
              <a:latin typeface="Arial" panose="020B0604020202020204" pitchFamily="34" charset="0"/>
              <a:cs typeface="Arial" panose="020B0604020202020204" pitchFamily="34" charset="0"/>
            </a:rPr>
            <a:t>risks</a:t>
          </a:r>
          <a:r>
            <a:rPr lang="en-GB" sz="2400" b="0" i="0" u="none" strike="noStrike" kern="1200" dirty="0">
              <a:effectLst/>
              <a:latin typeface="Arial" panose="020B0604020202020204" pitchFamily="34" charset="0"/>
              <a:cs typeface="Arial" panose="020B0604020202020204" pitchFamily="34" charset="0"/>
            </a:rPr>
            <a:t>, and </a:t>
          </a:r>
          <a:r>
            <a:rPr lang="en-GB" sz="2400" b="1" i="0" u="none" strike="noStrike" kern="1200" dirty="0">
              <a:effectLst/>
              <a:latin typeface="Arial" panose="020B0604020202020204" pitchFamily="34" charset="0"/>
              <a:cs typeface="Arial" panose="020B0604020202020204" pitchFamily="34" charset="0"/>
            </a:rPr>
            <a:t>solutions</a:t>
          </a:r>
          <a:r>
            <a:rPr lang="en-GB" sz="2400" b="0" i="0" u="none" strike="noStrike" kern="1200" dirty="0">
              <a:effectLst/>
              <a:latin typeface="Arial" panose="020B0604020202020204" pitchFamily="34" charset="0"/>
              <a:cs typeface="Arial" panose="020B0604020202020204" pitchFamily="34" charset="0"/>
            </a:rPr>
            <a:t>.  </a:t>
          </a:r>
          <a:endParaRPr lang="en-GB" sz="2400" kern="1200" dirty="0"/>
        </a:p>
      </dsp:txBody>
      <dsp:txXfrm>
        <a:off x="752110" y="541866"/>
        <a:ext cx="10772899" cy="1083733"/>
      </dsp:txXfrm>
    </dsp:sp>
    <dsp:sp modelId="{DB7B1B38-5D45-F445-B309-A9B19E3D18E0}">
      <dsp:nvSpPr>
        <dsp:cNvPr id="0" name=""/>
        <dsp:cNvSpPr/>
      </dsp:nvSpPr>
      <dsp:spPr>
        <a:xfrm>
          <a:off x="74777" y="406400"/>
          <a:ext cx="1354666" cy="135466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CDA98-A495-F745-8549-5E35C705F5F6}">
      <dsp:nvSpPr>
        <dsp:cNvPr id="0" name=""/>
        <dsp:cNvSpPr/>
      </dsp:nvSpPr>
      <dsp:spPr>
        <a:xfrm>
          <a:off x="1146048" y="2167466"/>
          <a:ext cx="10378962" cy="10837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0" i="0" u="none" strike="noStrike" kern="1200" dirty="0">
              <a:effectLst/>
              <a:latin typeface="Arial" panose="020B0604020202020204" pitchFamily="34" charset="0"/>
              <a:cs typeface="Arial" panose="020B0604020202020204" pitchFamily="34" charset="0"/>
            </a:rPr>
            <a:t>Understand the </a:t>
          </a:r>
          <a:r>
            <a:rPr lang="en-GB" sz="2400" b="1" i="0" u="none" strike="noStrike" kern="1200" dirty="0">
              <a:effectLst/>
              <a:latin typeface="Arial" panose="020B0604020202020204" pitchFamily="34" charset="0"/>
              <a:cs typeface="Arial" panose="020B0604020202020204" pitchFamily="34" charset="0"/>
            </a:rPr>
            <a:t>workforce transition</a:t>
          </a:r>
          <a:r>
            <a:rPr lang="en-GB" sz="2400" b="0" i="0" u="none" strike="noStrike" kern="1200" dirty="0">
              <a:effectLst/>
              <a:latin typeface="Arial" panose="020B0604020202020204" pitchFamily="34" charset="0"/>
              <a:cs typeface="Arial" panose="020B0604020202020204" pitchFamily="34" charset="0"/>
            </a:rPr>
            <a:t> to achieve net-zero emissions, including </a:t>
          </a:r>
          <a:r>
            <a:rPr lang="en-GB" sz="2400" b="1" i="0" u="none" strike="noStrike" kern="1200" dirty="0">
              <a:effectLst/>
              <a:latin typeface="Arial" panose="020B0604020202020204" pitchFamily="34" charset="0"/>
              <a:cs typeface="Arial" panose="020B0604020202020204" pitchFamily="34" charset="0"/>
            </a:rPr>
            <a:t>skills gap analysis</a:t>
          </a:r>
          <a:r>
            <a:rPr lang="en-GB" sz="2400" b="0" i="0" u="none" strike="noStrike" kern="1200" dirty="0">
              <a:effectLst/>
              <a:latin typeface="Arial" panose="020B0604020202020204" pitchFamily="34" charset="0"/>
              <a:cs typeface="Arial" panose="020B0604020202020204" pitchFamily="34" charset="0"/>
            </a:rPr>
            <a:t>, </a:t>
          </a:r>
          <a:r>
            <a:rPr lang="en-GB" sz="2400" b="1" i="0" u="none" strike="noStrike" kern="1200" dirty="0">
              <a:effectLst/>
              <a:latin typeface="Arial" panose="020B0604020202020204" pitchFamily="34" charset="0"/>
              <a:cs typeface="Arial" panose="020B0604020202020204" pitchFamily="34" charset="0"/>
            </a:rPr>
            <a:t>training needs</a:t>
          </a:r>
          <a:r>
            <a:rPr lang="en-GB" sz="2400" b="0" i="0" u="none" strike="noStrike" kern="1200" dirty="0">
              <a:effectLst/>
              <a:latin typeface="Arial" panose="020B0604020202020204" pitchFamily="34" charset="0"/>
              <a:cs typeface="Arial" panose="020B0604020202020204" pitchFamily="34" charset="0"/>
            </a:rPr>
            <a:t>, and job creation </a:t>
          </a:r>
          <a:r>
            <a:rPr lang="en-GB" sz="2400" b="1" i="0" u="none" strike="noStrike" kern="1200" dirty="0">
              <a:effectLst/>
              <a:latin typeface="Arial" panose="020B0604020202020204" pitchFamily="34" charset="0"/>
              <a:cs typeface="Arial" panose="020B0604020202020204" pitchFamily="34" charset="0"/>
            </a:rPr>
            <a:t>opportunities</a:t>
          </a:r>
          <a:r>
            <a:rPr lang="en-GB" sz="2400" b="0" i="0" u="none" strike="noStrike" kern="1200" dirty="0">
              <a:effectLst/>
              <a:latin typeface="Arial" panose="020B0604020202020204" pitchFamily="34" charset="0"/>
              <a:cs typeface="Arial" panose="020B0604020202020204" pitchFamily="34" charset="0"/>
            </a:rPr>
            <a:t>.  </a:t>
          </a:r>
          <a:endParaRPr lang="en-GB" sz="2400" kern="1200" dirty="0"/>
        </a:p>
      </dsp:txBody>
      <dsp:txXfrm>
        <a:off x="1146048" y="2167466"/>
        <a:ext cx="10378962" cy="1083733"/>
      </dsp:txXfrm>
    </dsp:sp>
    <dsp:sp modelId="{89013611-D305-E14D-B8F8-6AED704EEE46}">
      <dsp:nvSpPr>
        <dsp:cNvPr id="0" name=""/>
        <dsp:cNvSpPr/>
      </dsp:nvSpPr>
      <dsp:spPr>
        <a:xfrm>
          <a:off x="468714" y="2032000"/>
          <a:ext cx="1354666" cy="135466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6759D6-E44F-0642-8626-CB903D204004}">
      <dsp:nvSpPr>
        <dsp:cNvPr id="0" name=""/>
        <dsp:cNvSpPr/>
      </dsp:nvSpPr>
      <dsp:spPr>
        <a:xfrm>
          <a:off x="752110" y="3793066"/>
          <a:ext cx="10772899" cy="108373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GB" sz="2400" b="0" i="0" u="none" strike="noStrike" kern="1200" dirty="0">
              <a:effectLst/>
              <a:latin typeface="Arial" panose="020B0604020202020204" pitchFamily="34" charset="0"/>
              <a:cs typeface="Arial" panose="020B0604020202020204" pitchFamily="34" charset="0"/>
            </a:rPr>
            <a:t>Develop a clear understanding of what </a:t>
          </a:r>
          <a:r>
            <a:rPr lang="en-GB" sz="2400" b="1" i="0" u="none" strike="noStrike" kern="1200" dirty="0">
              <a:effectLst/>
              <a:latin typeface="Arial" panose="020B0604020202020204" pitchFamily="34" charset="0"/>
              <a:cs typeface="Arial" panose="020B0604020202020204" pitchFamily="34" charset="0"/>
            </a:rPr>
            <a:t>policy instruments </a:t>
          </a:r>
          <a:r>
            <a:rPr lang="en-GB" sz="2400" b="0" i="0" u="none" strike="noStrike" kern="1200" dirty="0">
              <a:effectLst/>
              <a:latin typeface="Arial" panose="020B0604020202020204" pitchFamily="34" charset="0"/>
              <a:cs typeface="Arial" panose="020B0604020202020204" pitchFamily="34" charset="0"/>
            </a:rPr>
            <a:t>could be put in place, learning from best practice case studies.  </a:t>
          </a:r>
          <a:endParaRPr lang="en-GB" sz="2400" kern="1200" dirty="0"/>
        </a:p>
      </dsp:txBody>
      <dsp:txXfrm>
        <a:off x="752110" y="3793066"/>
        <a:ext cx="10772899" cy="1083733"/>
      </dsp:txXfrm>
    </dsp:sp>
    <dsp:sp modelId="{10F3786D-8DBA-A04B-8F11-EF0BD7423D54}">
      <dsp:nvSpPr>
        <dsp:cNvPr id="0" name=""/>
        <dsp:cNvSpPr/>
      </dsp:nvSpPr>
      <dsp:spPr>
        <a:xfrm>
          <a:off x="74777" y="3657600"/>
          <a:ext cx="1354666" cy="135466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7B11-308D-4585-9CA5-B9E5361792B2}">
      <dsp:nvSpPr>
        <dsp:cNvPr id="0" name=""/>
        <dsp:cNvSpPr/>
      </dsp:nvSpPr>
      <dsp:spPr>
        <a:xfrm>
          <a:off x="0" y="6048"/>
          <a:ext cx="10970308" cy="3010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latin typeface="+mn-lt"/>
            </a:rPr>
            <a:t>Scale-up Requirements</a:t>
          </a:r>
          <a:endParaRPr lang="en-US" sz="2000" kern="1200" dirty="0">
            <a:latin typeface="+mn-lt"/>
          </a:endParaRPr>
        </a:p>
      </dsp:txBody>
      <dsp:txXfrm>
        <a:off x="14697" y="20745"/>
        <a:ext cx="10940914" cy="271673"/>
      </dsp:txXfrm>
    </dsp:sp>
    <dsp:sp modelId="{40B721BD-5B89-4EC0-ACC4-DC06EE00A5A2}">
      <dsp:nvSpPr>
        <dsp:cNvPr id="0" name=""/>
        <dsp:cNvSpPr/>
      </dsp:nvSpPr>
      <dsp:spPr>
        <a:xfrm>
          <a:off x="0" y="307115"/>
          <a:ext cx="10970308"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07" tIns="22860" rIns="128016" bIns="22860" numCol="1" spcCol="1270" anchor="t" anchorCtr="0">
          <a:noAutofit/>
        </a:bodyPr>
        <a:lstStyle/>
        <a:p>
          <a:pPr marL="171450" lvl="1" indent="-171450" algn="just" defTabSz="800100">
            <a:lnSpc>
              <a:spcPct val="90000"/>
            </a:lnSpc>
            <a:spcBef>
              <a:spcPct val="0"/>
            </a:spcBef>
            <a:spcAft>
              <a:spcPct val="20000"/>
            </a:spcAft>
            <a:buFont typeface="Arial" panose="020B0604020202020204" pitchFamily="34" charset="0"/>
            <a:buChar char="•"/>
          </a:pPr>
          <a:r>
            <a:rPr lang="en-GB" sz="1800" kern="1200" dirty="0"/>
            <a:t>Assess the scale-up requirement for new sources of supply (mines, factories, etc.)</a:t>
          </a: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b="0" i="0" u="none" strike="noStrike" kern="1200" dirty="0">
              <a:effectLst/>
            </a:rPr>
            <a:t>Evaluate the speed of scaling </a:t>
          </a:r>
          <a:r>
            <a:rPr lang="en-GB" sz="1800" kern="1200" dirty="0"/>
            <a:t>up to meet growing demand- accelerating deployment calls for shorter lead times and assessing vulnerabilities in supply chains</a:t>
          </a:r>
        </a:p>
        <a:p>
          <a:pPr marL="171450" lvl="1" indent="-171450" algn="just" defTabSz="800100" rtl="0">
            <a:lnSpc>
              <a:spcPct val="90000"/>
            </a:lnSpc>
            <a:spcBef>
              <a:spcPct val="0"/>
            </a:spcBef>
            <a:spcAft>
              <a:spcPct val="20000"/>
            </a:spcAft>
            <a:buChar char="•"/>
          </a:pPr>
          <a:r>
            <a:rPr lang="en-GB" sz="1800" kern="1200" dirty="0"/>
            <a:t>More Investments are needed urgently to avoid bottlenecks</a:t>
          </a:r>
        </a:p>
        <a:p>
          <a:pPr marL="171450" lvl="1" indent="-171450" algn="just" defTabSz="800100">
            <a:lnSpc>
              <a:spcPct val="90000"/>
            </a:lnSpc>
            <a:spcBef>
              <a:spcPct val="0"/>
            </a:spcBef>
            <a:spcAft>
              <a:spcPct val="20000"/>
            </a:spcAft>
            <a:buChar char="•"/>
          </a:pPr>
          <a:r>
            <a:rPr lang="en-GB" sz="1800" b="0" i="0" u="none" kern="1200" dirty="0"/>
            <a:t>Understand the local supply chain capacity and capability for some technologies, offshore wind for example, due to the size and scale of the components, assembly needs to take place near to the installation, deep water ports are needed, specific boats and barges are needed.</a:t>
          </a:r>
          <a:endParaRPr lang="en-GB" sz="1800" kern="1200" dirty="0"/>
        </a:p>
        <a:p>
          <a:pPr marL="171450" lvl="1" indent="-171450" algn="just" defTabSz="800100" rtl="0">
            <a:lnSpc>
              <a:spcPct val="90000"/>
            </a:lnSpc>
            <a:spcBef>
              <a:spcPct val="0"/>
            </a:spcBef>
            <a:spcAft>
              <a:spcPct val="20000"/>
            </a:spcAft>
            <a:buChar char="•"/>
          </a:pPr>
          <a:endParaRPr lang="en-GB" sz="1800" b="0" i="0" u="none" strike="noStrike" kern="1200" dirty="0">
            <a:effectLst/>
          </a:endParaRPr>
        </a:p>
      </dsp:txBody>
      <dsp:txXfrm>
        <a:off x="0" y="307115"/>
        <a:ext cx="10970308" cy="2173500"/>
      </dsp:txXfrm>
    </dsp:sp>
    <dsp:sp modelId="{438BAE5E-59BE-4080-BFE0-CF67CC2117D0}">
      <dsp:nvSpPr>
        <dsp:cNvPr id="0" name=""/>
        <dsp:cNvSpPr/>
      </dsp:nvSpPr>
      <dsp:spPr>
        <a:xfrm>
          <a:off x="0" y="2480615"/>
          <a:ext cx="10970308" cy="3038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latin typeface="+mn-lt"/>
            </a:rPr>
            <a:t>Market Responsiveness</a:t>
          </a:r>
          <a:endParaRPr lang="en-US" sz="2000" kern="1200" dirty="0">
            <a:latin typeface="+mn-lt"/>
          </a:endParaRPr>
        </a:p>
      </dsp:txBody>
      <dsp:txXfrm>
        <a:off x="14834" y="2495449"/>
        <a:ext cx="10940640" cy="274198"/>
      </dsp:txXfrm>
    </dsp:sp>
    <dsp:sp modelId="{192AB134-6E03-4AF6-B291-3C1931B249AD}">
      <dsp:nvSpPr>
        <dsp:cNvPr id="0" name=""/>
        <dsp:cNvSpPr/>
      </dsp:nvSpPr>
      <dsp:spPr>
        <a:xfrm>
          <a:off x="0" y="2784481"/>
          <a:ext cx="10970308"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07" tIns="22860" rIns="128016" bIns="22860" numCol="1" spcCol="1270" anchor="t" anchorCtr="0">
          <a:noAutofit/>
        </a:bodyPr>
        <a:lstStyle/>
        <a:p>
          <a:pPr marL="171450" lvl="1" indent="-171450" algn="just" defTabSz="800100" rtl="0">
            <a:lnSpc>
              <a:spcPct val="90000"/>
            </a:lnSpc>
            <a:spcBef>
              <a:spcPct val="0"/>
            </a:spcBef>
            <a:spcAft>
              <a:spcPct val="20000"/>
            </a:spcAft>
            <a:buChar char="•"/>
          </a:pPr>
          <a:r>
            <a:rPr lang="en-GB" sz="1800" b="0" i="0" u="none" strike="noStrike" kern="1200" dirty="0">
              <a:effectLst/>
            </a:rPr>
            <a:t>Consider the maturity of the market within the international trading system  </a:t>
          </a:r>
          <a:endParaRPr lang="en-US" sz="1800" kern="1200" dirty="0">
            <a:latin typeface="+mn-lt"/>
          </a:endParaRPr>
        </a:p>
        <a:p>
          <a:pPr marL="171450" lvl="1" indent="-171450" algn="just" defTabSz="800100" rtl="0">
            <a:lnSpc>
              <a:spcPct val="90000"/>
            </a:lnSpc>
            <a:spcBef>
              <a:spcPct val="0"/>
            </a:spcBef>
            <a:spcAft>
              <a:spcPct val="20000"/>
            </a:spcAft>
            <a:buChar char="•"/>
          </a:pPr>
          <a:r>
            <a:rPr lang="en-US" sz="1800" kern="1200" dirty="0" err="1"/>
            <a:t>Analyse</a:t>
          </a:r>
          <a:r>
            <a:rPr lang="en-US" sz="1800" kern="1200" dirty="0"/>
            <a:t> the market’s responsiveness to price signals</a:t>
          </a:r>
          <a:endParaRPr lang="en-US" sz="1800" kern="1200" dirty="0">
            <a:latin typeface="+mn-lt"/>
          </a:endParaRPr>
        </a:p>
        <a:p>
          <a:pPr marL="171450" lvl="1" indent="-171450" algn="just" defTabSz="800100" rtl="0">
            <a:lnSpc>
              <a:spcPct val="90000"/>
            </a:lnSpc>
            <a:spcBef>
              <a:spcPct val="0"/>
            </a:spcBef>
            <a:spcAft>
              <a:spcPct val="20000"/>
            </a:spcAft>
            <a:buChar char="•"/>
          </a:pPr>
          <a:r>
            <a:rPr lang="en-US" sz="1800" kern="1200" dirty="0"/>
            <a:t>Understand how supply and demand dynamics impact market stability</a:t>
          </a:r>
        </a:p>
        <a:p>
          <a:pPr marL="171450" lvl="1" indent="-171450" algn="just" defTabSz="800100" rtl="0">
            <a:lnSpc>
              <a:spcPct val="90000"/>
            </a:lnSpc>
            <a:spcBef>
              <a:spcPct val="0"/>
            </a:spcBef>
            <a:spcAft>
              <a:spcPct val="20000"/>
            </a:spcAft>
            <a:buChar char="•"/>
          </a:pPr>
          <a:r>
            <a:rPr lang="en-US" sz="1800" kern="1200" dirty="0"/>
            <a:t>Evaluate the market’s ability to adapt to changing circumstances</a:t>
          </a:r>
          <a:endParaRPr lang="en-GB" sz="1800" kern="1200" dirty="0"/>
        </a:p>
        <a:p>
          <a:pPr marL="171450" lvl="1" indent="-171450" algn="just" defTabSz="800100" rtl="0">
            <a:lnSpc>
              <a:spcPct val="90000"/>
            </a:lnSpc>
            <a:spcBef>
              <a:spcPct val="0"/>
            </a:spcBef>
            <a:spcAft>
              <a:spcPct val="20000"/>
            </a:spcAft>
            <a:buChar char="•"/>
          </a:pPr>
          <a:r>
            <a:rPr lang="en-GB" sz="1800" kern="1200" dirty="0"/>
            <a:t>Understand that the required resources for grid development come from relatively few suppliers with long lead times</a:t>
          </a:r>
        </a:p>
      </dsp:txBody>
      <dsp:txXfrm>
        <a:off x="0" y="2784481"/>
        <a:ext cx="10970308" cy="1695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7B11-308D-4585-9CA5-B9E5361792B2}">
      <dsp:nvSpPr>
        <dsp:cNvPr id="0" name=""/>
        <dsp:cNvSpPr/>
      </dsp:nvSpPr>
      <dsp:spPr>
        <a:xfrm>
          <a:off x="0" y="8858"/>
          <a:ext cx="10970308" cy="4659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latin typeface="+mn-lt"/>
            </a:rPr>
            <a:t>Alternative Solutions</a:t>
          </a:r>
          <a:endParaRPr lang="en-US" sz="2000" kern="1200" dirty="0">
            <a:latin typeface="+mn-lt"/>
          </a:endParaRPr>
        </a:p>
      </dsp:txBody>
      <dsp:txXfrm>
        <a:off x="22745" y="31603"/>
        <a:ext cx="10924818" cy="420447"/>
      </dsp:txXfrm>
    </dsp:sp>
    <dsp:sp modelId="{40B721BD-5B89-4EC0-ACC4-DC06EE00A5A2}">
      <dsp:nvSpPr>
        <dsp:cNvPr id="0" name=""/>
        <dsp:cNvSpPr/>
      </dsp:nvSpPr>
      <dsp:spPr>
        <a:xfrm>
          <a:off x="0" y="474795"/>
          <a:ext cx="10970308" cy="235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07" tIns="22860" rIns="128016" bIns="22860" numCol="1" spcCol="1270" anchor="t" anchorCtr="0">
          <a:noAutofit/>
        </a:bodyPr>
        <a:lstStyle/>
        <a:p>
          <a:pPr marL="171450" lvl="1" indent="-171450" algn="just" defTabSz="800100" rtl="0">
            <a:lnSpc>
              <a:spcPct val="90000"/>
            </a:lnSpc>
            <a:spcBef>
              <a:spcPct val="0"/>
            </a:spcBef>
            <a:spcAft>
              <a:spcPct val="20000"/>
            </a:spcAft>
            <a:buChar char="•"/>
          </a:pP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kern="1200" dirty="0">
              <a:latin typeface="+mn-lt"/>
            </a:rPr>
            <a:t>Identify alternative materials or substitutes for the element in question</a:t>
          </a: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kern="1200" dirty="0">
              <a:latin typeface="+mn-lt"/>
            </a:rPr>
            <a:t>Assess the feasibility and readiness of alternative solutions</a:t>
          </a:r>
        </a:p>
        <a:p>
          <a:pPr marL="171450" lvl="1" indent="-171450" algn="just" defTabSz="800100" rtl="0">
            <a:lnSpc>
              <a:spcPct val="90000"/>
            </a:lnSpc>
            <a:spcBef>
              <a:spcPct val="0"/>
            </a:spcBef>
            <a:spcAft>
              <a:spcPct val="20000"/>
            </a:spcAft>
            <a:buChar char="•"/>
          </a:pPr>
          <a:r>
            <a:rPr lang="en-GB" sz="1800" kern="1200" dirty="0">
              <a:latin typeface="+mn-lt"/>
            </a:rPr>
            <a:t>Consider the level of advancement and potential scalability of alternatives</a:t>
          </a:r>
        </a:p>
        <a:p>
          <a:pPr marL="171450" lvl="1" indent="-171450" algn="just" defTabSz="800100" rtl="0">
            <a:lnSpc>
              <a:spcPct val="90000"/>
            </a:lnSpc>
            <a:spcBef>
              <a:spcPct val="0"/>
            </a:spcBef>
            <a:spcAft>
              <a:spcPct val="20000"/>
            </a:spcAft>
            <a:buChar char="•"/>
          </a:pPr>
          <a:r>
            <a:rPr lang="en-GB" sz="1800" b="0" i="0" u="none" strike="noStrike" kern="1200" dirty="0">
              <a:effectLst/>
              <a:latin typeface="+mn-lt"/>
            </a:rPr>
            <a:t>Can the materials be directly substituted with alternatives? (i.e., synthetic for natural graphite)</a:t>
          </a: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b="0" i="0" u="none" strike="noStrike" kern="1200" dirty="0">
              <a:effectLst/>
              <a:latin typeface="+mn-lt"/>
            </a:rPr>
            <a:t>How advanced are the alternatives? </a:t>
          </a:r>
          <a:endParaRPr lang="en-US" sz="1800" kern="1200" dirty="0">
            <a:latin typeface="+mn-lt"/>
          </a:endParaRPr>
        </a:p>
        <a:p>
          <a:pPr marL="171450" lvl="1" indent="-171450" algn="just" defTabSz="800100" rtl="0">
            <a:lnSpc>
              <a:spcPct val="90000"/>
            </a:lnSpc>
            <a:spcBef>
              <a:spcPct val="0"/>
            </a:spcBef>
            <a:spcAft>
              <a:spcPct val="20000"/>
            </a:spcAft>
            <a:buChar char="•"/>
          </a:pPr>
          <a:endParaRPr lang="en-US" sz="1800" kern="1200" dirty="0">
            <a:latin typeface="+mn-lt"/>
          </a:endParaRPr>
        </a:p>
        <a:p>
          <a:pPr marL="171450" lvl="1" indent="-171450" algn="just" defTabSz="800100" rtl="0">
            <a:lnSpc>
              <a:spcPct val="90000"/>
            </a:lnSpc>
            <a:spcBef>
              <a:spcPct val="0"/>
            </a:spcBef>
            <a:spcAft>
              <a:spcPct val="20000"/>
            </a:spcAft>
            <a:buChar char="•"/>
          </a:pPr>
          <a:endParaRPr lang="en-US" sz="1800" kern="1200" dirty="0">
            <a:latin typeface="+mn-lt"/>
          </a:endParaRPr>
        </a:p>
      </dsp:txBody>
      <dsp:txXfrm>
        <a:off x="0" y="474795"/>
        <a:ext cx="10970308" cy="2354625"/>
      </dsp:txXfrm>
    </dsp:sp>
    <dsp:sp modelId="{438BAE5E-59BE-4080-BFE0-CF67CC2117D0}">
      <dsp:nvSpPr>
        <dsp:cNvPr id="0" name=""/>
        <dsp:cNvSpPr/>
      </dsp:nvSpPr>
      <dsp:spPr>
        <a:xfrm>
          <a:off x="0" y="2829420"/>
          <a:ext cx="10970308" cy="470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GB" sz="2000" kern="1200" dirty="0">
              <a:latin typeface="+mn-lt"/>
            </a:rPr>
            <a:t>Infrastructure Conversion and Recycling</a:t>
          </a:r>
          <a:endParaRPr lang="en-US" sz="2000" kern="1200" dirty="0">
            <a:latin typeface="+mn-lt"/>
          </a:endParaRPr>
        </a:p>
      </dsp:txBody>
      <dsp:txXfrm>
        <a:off x="22957" y="2852377"/>
        <a:ext cx="10924394" cy="424354"/>
      </dsp:txXfrm>
    </dsp:sp>
    <dsp:sp modelId="{192AB134-6E03-4AF6-B291-3C1931B249AD}">
      <dsp:nvSpPr>
        <dsp:cNvPr id="0" name=""/>
        <dsp:cNvSpPr/>
      </dsp:nvSpPr>
      <dsp:spPr>
        <a:xfrm>
          <a:off x="0" y="3299689"/>
          <a:ext cx="10970308"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07" tIns="22860" rIns="128016" bIns="22860" numCol="1" spcCol="1270" anchor="t" anchorCtr="0">
          <a:noAutofit/>
        </a:bodyPr>
        <a:lstStyle/>
        <a:p>
          <a:pPr marL="171450" lvl="1" indent="-171450" algn="just" defTabSz="800100" rtl="0">
            <a:lnSpc>
              <a:spcPct val="90000"/>
            </a:lnSpc>
            <a:spcBef>
              <a:spcPct val="0"/>
            </a:spcBef>
            <a:spcAft>
              <a:spcPct val="20000"/>
            </a:spcAft>
            <a:buChar char="•"/>
          </a:pP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kern="1200" dirty="0">
              <a:latin typeface="+mn-lt"/>
            </a:rPr>
            <a:t>Explore the possibility of converting or leveraging existing infrastructure</a:t>
          </a:r>
          <a:endParaRPr lang="en-US" sz="1800" kern="1200" dirty="0">
            <a:latin typeface="+mn-lt"/>
          </a:endParaRPr>
        </a:p>
        <a:p>
          <a:pPr marL="171450" lvl="1" indent="-171450" algn="just" defTabSz="800100" rtl="0">
            <a:lnSpc>
              <a:spcPct val="90000"/>
            </a:lnSpc>
            <a:spcBef>
              <a:spcPct val="0"/>
            </a:spcBef>
            <a:spcAft>
              <a:spcPct val="20000"/>
            </a:spcAft>
            <a:buChar char="•"/>
          </a:pPr>
          <a:r>
            <a:rPr lang="en-GB" sz="1800" kern="1200" dirty="0">
              <a:latin typeface="+mn-lt"/>
            </a:rPr>
            <a:t>Assess the potential for using recycled materials in the supply chain</a:t>
          </a:r>
        </a:p>
        <a:p>
          <a:pPr marL="171450" lvl="1" indent="-171450" algn="just" defTabSz="800100" rtl="0">
            <a:lnSpc>
              <a:spcPct val="90000"/>
            </a:lnSpc>
            <a:spcBef>
              <a:spcPct val="0"/>
            </a:spcBef>
            <a:spcAft>
              <a:spcPct val="20000"/>
            </a:spcAft>
            <a:buChar char="•"/>
          </a:pPr>
          <a:r>
            <a:rPr lang="en-GB" sz="1800" kern="1200" dirty="0">
              <a:latin typeface="+mn-lt"/>
            </a:rPr>
            <a:t>Consider the availability of latent capacity or inventory that can be utilised</a:t>
          </a:r>
        </a:p>
      </dsp:txBody>
      <dsp:txXfrm>
        <a:off x="0" y="3299689"/>
        <a:ext cx="10970308" cy="117731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u="none" strike="noStrike" dirty="0">
                <a:effectLst/>
                <a:latin typeface="Söhne"/>
              </a:rPr>
              <a:t>Welcome to this presentation on supply chains and the workforce. </a:t>
            </a:r>
          </a:p>
          <a:p>
            <a:pPr marL="171450" indent="-171450" algn="l">
              <a:buFont typeface="Arial" panose="020B0604020202020204" pitchFamily="34" charset="0"/>
              <a:buChar char="•"/>
            </a:pPr>
            <a:r>
              <a:rPr lang="en-GB" b="0" i="0" u="none" strike="noStrike" dirty="0">
                <a:effectLst/>
                <a:latin typeface="Söhne"/>
              </a:rPr>
              <a:t>As we envision a future that is sustainable, efficient, and environmentally responsible, it becomes really important to address the complex web of activities involved in the procurement, production, and distribution of energy resources. This is where supply chains come into play.</a:t>
            </a:r>
          </a:p>
          <a:p>
            <a:pPr marL="171450" indent="-171450" algn="l">
              <a:buFont typeface="Arial" panose="020B0604020202020204" pitchFamily="34" charset="0"/>
              <a:buChar char="•"/>
            </a:pPr>
            <a:r>
              <a:rPr lang="en-GB" b="0" i="0" u="none" strike="noStrike" dirty="0">
                <a:effectLst/>
                <a:latin typeface="Söhne"/>
              </a:rPr>
              <a:t>Supply chains encompass the interconnected network of organizations, resources, technologies, and processes that collaborate to deliver goods and services to end consumers. In the context of the energy sector, supply chains play a vital role in ensuring the reliable and efficient flow of energy resources from their source to the point of consumption. This brings us to the second focus of the lecture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dirty="0">
                <a:effectLst/>
                <a:latin typeface="Söhne"/>
              </a:rPr>
              <a:t>the workforce is the driving force behind the successful implementation and operation of any energy system. A well-equipped and skilled workforce is crucial to navigate the complexities of energy supply chains. We must ensure that the workforce is equipped with the necessary knowledge, skills, and training to adapt to these evolving demands. The workforce needs to be agile, capable of harnessing the potential of new technologies, and embracing innovative solutions that drive the energy transition forward.</a:t>
            </a:r>
          </a:p>
          <a:p>
            <a:pPr marL="171450" indent="-171450" algn="l">
              <a:buFont typeface="Arial" panose="020B0604020202020204" pitchFamily="34" charset="0"/>
              <a:buChar char="•"/>
            </a:pPr>
            <a:r>
              <a:rPr lang="en-GB" b="0" i="0" u="none" strike="noStrike" dirty="0">
                <a:effectLst/>
                <a:latin typeface="Söhne"/>
              </a:rPr>
              <a:t>From engineers and technicians who design and maintain infrastructure to logistics professionals who optimize transportation and storage, every role within the workforce contributes to the smooth functioning of the energy ecosystem.</a:t>
            </a:r>
          </a:p>
          <a:p>
            <a:pPr marL="171450" indent="-171450" algn="l">
              <a:buFont typeface="Arial" panose="020B0604020202020204" pitchFamily="34" charset="0"/>
              <a:buChar char="•"/>
            </a:pPr>
            <a:r>
              <a:rPr lang="en-GB" b="0" i="0" u="none" strike="noStrike" dirty="0">
                <a:solidFill>
                  <a:srgbClr val="222222"/>
                </a:solidFill>
                <a:effectLst/>
                <a:latin typeface="Roboto" panose="02000000000000000000" pitchFamily="2" charset="0"/>
              </a:rPr>
              <a:t>Getting to net zero will require astonishing growth in solar, wind, and other renewables, plus systems to store energy and feed the grid. This clean energy boom will mean manufacturing new technology in enormous quantities. Supply chains—material, production, and distribution networks—are only as strong as their weakest links. So this kind of brings us to the next slide on making sure that our future supply chains are sustainable, resilient and reliable</a:t>
            </a:r>
            <a:r>
              <a:rPr lang="en-GB" b="0" i="0" u="none" strike="noStrike" dirty="0">
                <a:solidFill>
                  <a:srgbClr val="222222"/>
                </a:solidFill>
                <a:effectLst/>
                <a:latin typeface="Söhne"/>
              </a:rPr>
              <a:t>.</a:t>
            </a:r>
            <a:endParaRPr lang="en-GB" b="0" i="0" u="none" strike="noStrike" dirty="0">
              <a:solidFill>
                <a:srgbClr val="222222"/>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u="none" strike="noStrike" dirty="0">
                <a:solidFill>
                  <a:srgbClr val="374151"/>
                </a:solidFill>
                <a:effectLst/>
                <a:latin typeface="Söhne"/>
              </a:rPr>
              <a:t>In addition to addressing supply chain risks and vulnerabilities, it is important to consider alternative solutions that can mitigate these challenges.</a:t>
            </a:r>
          </a:p>
          <a:p>
            <a:pPr marL="171450" indent="-171450" algn="l">
              <a:buFont typeface="Arial" panose="020B0604020202020204" pitchFamily="34" charset="0"/>
              <a:buChar char="•"/>
            </a:pPr>
            <a:r>
              <a:rPr lang="en-GB" b="0" i="0" u="none" strike="noStrike" dirty="0">
                <a:solidFill>
                  <a:srgbClr val="374151"/>
                </a:solidFill>
                <a:effectLst/>
                <a:latin typeface="Söhne"/>
              </a:rPr>
              <a:t>In summary, key considerations when identifying alternative solutions include the process of identifying alternative materials or substitutes involves conducting research to find viable options, assessing their feasibility and readiness, evaluating their advancement and scalability, analysing direct substitution possibilities, and considering the level of development required for integration into the supply chain. This comprehensive approach helps determine the most suitable alternatives and their potential for long-term sustainability.</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Alongside exploring alternative solutions, it is important to consider infrastructure conversion and recycling as strategies to enhance supply chain resilience. Including:</a:t>
            </a:r>
          </a:p>
          <a:p>
            <a:pPr marL="228600" indent="-228600" algn="l">
              <a:buFont typeface="+mj-lt"/>
              <a:buAutoNum type="arabicPeriod"/>
            </a:pPr>
            <a:r>
              <a:rPr lang="en-GB" b="0" i="0" u="none" strike="noStrike" dirty="0">
                <a:solidFill>
                  <a:srgbClr val="374151"/>
                </a:solidFill>
                <a:effectLst/>
                <a:latin typeface="Söhne"/>
              </a:rPr>
              <a:t>Conversion of existing infrastructure: Explore the possibility of converting or leveraging existing infrastructure. This entails repurposing or modifying existing facilities or systems to accommodate the changing needs of the supply chain. This approach can potentially save time and resources.</a:t>
            </a:r>
          </a:p>
          <a:p>
            <a:pPr marL="228600" indent="-228600" algn="l">
              <a:buFont typeface="+mj-lt"/>
              <a:buAutoNum type="arabicPeriod"/>
            </a:pPr>
            <a:r>
              <a:rPr lang="en-GB" b="0" i="0" u="none" strike="noStrike" dirty="0">
                <a:solidFill>
                  <a:srgbClr val="374151"/>
                </a:solidFill>
                <a:effectLst/>
                <a:latin typeface="Söhne"/>
              </a:rPr>
              <a:t>Use of recycled materials: Assess the potential for incorporating recycled materials into the supply chain. Recycling can help reduce dependence on virgin materials and mitigate environmental impacts. Evaluate the availability and quality of recycled materials and their suitability for the specific supply chain requirements.</a:t>
            </a:r>
          </a:p>
          <a:p>
            <a:pPr marL="228600" indent="-228600" algn="l">
              <a:buFont typeface="+mj-lt"/>
              <a:buAutoNum type="arabicPeriod"/>
            </a:pPr>
            <a:r>
              <a:rPr lang="en-GB" b="0" i="0" u="none" strike="noStrike" dirty="0">
                <a:solidFill>
                  <a:srgbClr val="374151"/>
                </a:solidFill>
                <a:effectLst/>
                <a:latin typeface="Söhne"/>
              </a:rPr>
              <a:t>Utilizing latent capacity or inventory: Consider the availability of latent capacity or inventory that can be utilized. This involves identifying underutilized resources or existing inventory that can be repurposed or redistributed to meet the demands of the supply chain.</a:t>
            </a:r>
          </a:p>
          <a:p>
            <a:pPr algn="l"/>
            <a:r>
              <a:rPr lang="en-GB" b="0" i="0" u="none" strike="noStrike" dirty="0">
                <a:solidFill>
                  <a:srgbClr val="374151"/>
                </a:solidFill>
                <a:effectLst/>
                <a:latin typeface="Söhne"/>
              </a:rPr>
              <a:t>By exploring alternative solutions and considering infrastructure conversion and recycling, we can diversify supply chain options, reduce reliance on specific materials, and enhance the sustainability and resilience of the overall system.</a:t>
            </a:r>
          </a:p>
          <a:p>
            <a:pPr marL="171450" indent="-171450">
              <a:buFont typeface="Arial"/>
              <a:buChar char="•"/>
            </a:pPr>
            <a:endParaRPr lang="en-GB" dirty="0">
              <a:cs typeface="Calibri"/>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330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Supply Chain Management (SCM) involves coordinating activities to provide a final product or service, starting from raw materials to end customer delivery and, eventually, product recycling, remanufacturing, or disposal. It's crucial for borrowers procuring goods from manufacturers relying on input materials from various suppliers. This applies not only to manufacturing but also to infrastructure and construction projects.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SCM aims to enhance supply chain resilience, addressing disruptions, transportation challenges, and environmental and social sustainability. It also monitors project performance. The World Bank's report introduces SCM practices, highlighting its relevance throughout the procurement lifecycle to improve supply chain resilience and reduce risks. Borrowers can benefit from tools and approaches for mapping supply chains, identifying weaknesses, and enhancing resilience and security in the increasingly complex global supply chain landscape. Managing these supply chains is vital, considering their vulnerability to shocks and crises.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This guidance supports successful project outcomes by incorporating best practice SCM, emphasizing the need for borrowers to understand and manage the full chain of supply chain activities effectively and safely.</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08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u="none" strike="noStrike" dirty="0">
                <a:solidFill>
                  <a:srgbClr val="374151"/>
                </a:solidFill>
                <a:effectLst/>
                <a:latin typeface="Söhne"/>
              </a:rPr>
              <a:t>In alignment with the findings of the Energy Technology Perspectives report from 2023, there are vital policy recommendations for governments to consider. These recommendations are instrumental in mitigating the risks and vulnerabilities associated with significant supply disruptions while expediting the deployment of clean energy technologies.</a:t>
            </a:r>
          </a:p>
          <a:p>
            <a:pPr algn="l"/>
            <a:endParaRPr lang="en-GB" sz="2800" b="0" i="0" u="none" strike="noStrike" dirty="0">
              <a:solidFill>
                <a:srgbClr val="374151"/>
              </a:solidFill>
              <a:effectLst/>
              <a:latin typeface="Söhne"/>
            </a:endParaRPr>
          </a:p>
          <a:p>
            <a:pPr algn="l"/>
            <a:r>
              <a:rPr lang="en-GB" sz="2800" b="0" i="0" u="none" strike="noStrike" dirty="0">
                <a:solidFill>
                  <a:srgbClr val="374151"/>
                </a:solidFill>
                <a:effectLst/>
                <a:latin typeface="Söhne"/>
              </a:rPr>
              <a:t>The core objectives of these policy recommendations are to empower policymakers with effective tools. These tools will enable them to accelerate the transition towards clean energy by proactively addressing bottlenecks, fostering secure and diversified supply chains, enhancing resilience by minimizing input requirements, and establishing sustainable supply chains that address emissions and other adverse environmental and social impacts.</a:t>
            </a:r>
          </a:p>
          <a:p>
            <a:pPr algn="l"/>
            <a:endParaRPr lang="en-GB" sz="2800" b="0" i="0" u="none" strike="noStrike" dirty="0">
              <a:solidFill>
                <a:srgbClr val="374151"/>
              </a:solidFill>
              <a:effectLst/>
              <a:latin typeface="Söhne"/>
            </a:endParaRPr>
          </a:p>
          <a:p>
            <a:pPr algn="l"/>
            <a:r>
              <a:rPr lang="en-GB" sz="2800" b="0" i="0" u="none" strike="noStrike" dirty="0">
                <a:solidFill>
                  <a:srgbClr val="374151"/>
                </a:solidFill>
                <a:effectLst/>
                <a:latin typeface="Söhne"/>
              </a:rPr>
              <a:t>The table presented here provides a concise summary of these crucial policy recommendations. However, for more comprehensive insights and real-world case studies illustrating how governments are already implementing these actions, I would encourage you to refer to the full report. The report serves as a valuable resource for policymakers seeking guidance on how to shape the future of clean energy technology deployment and secure the resilience and sustainability of energy supply chains.</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371446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GB" sz="1200" b="0" dirty="0">
                <a:solidFill>
                  <a:srgbClr val="191919"/>
                </a:solidFill>
                <a:effectLst/>
                <a:latin typeface="HelveticaNeueLT"/>
              </a:rPr>
              <a:t>Emerging employment and skills gaps are one of the biggest obstacles to reaching net zero, and </a:t>
            </a:r>
            <a:r>
              <a:rPr lang="en-GB" sz="1200" b="0" i="0" u="none" strike="noStrike" dirty="0">
                <a:solidFill>
                  <a:srgbClr val="374151"/>
                </a:solidFill>
                <a:effectLst/>
                <a:latin typeface="Söhne"/>
              </a:rPr>
              <a:t>t</a:t>
            </a:r>
            <a:r>
              <a:rPr lang="en-GB" b="0" i="0" u="none" strike="noStrike" dirty="0">
                <a:solidFill>
                  <a:srgbClr val="374151"/>
                </a:solidFill>
                <a:effectLst/>
                <a:latin typeface="Söhne"/>
              </a:rPr>
              <a:t>he success of supply chain transformation heavily relies on the workforce's readiness, skills, and adaptability.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GB" b="0" i="0" u="none" strike="noStrike" dirty="0">
              <a:solidFill>
                <a:srgbClr val="374151"/>
              </a:solidFill>
              <a:effectLst/>
              <a:latin typeface="Söhne"/>
            </a:endParaRPr>
          </a:p>
          <a:p>
            <a:pPr marL="171450" lvl="0" indent="-171450" algn="l" rtl="0">
              <a:spcBef>
                <a:spcPts val="0"/>
              </a:spcBef>
              <a:spcAft>
                <a:spcPts val="0"/>
              </a:spcAft>
              <a:buClr>
                <a:schemeClr val="dk1"/>
              </a:buClr>
              <a:buSzPts val="1200"/>
              <a:buFont typeface="Arial" panose="020B0604020202020204" pitchFamily="34" charset="0"/>
              <a:buChar char="•"/>
            </a:pPr>
            <a:r>
              <a:rPr lang="en-GB" b="0" i="0" u="none" strike="noStrike" dirty="0">
                <a:solidFill>
                  <a:srgbClr val="374151"/>
                </a:solidFill>
                <a:effectLst/>
                <a:latin typeface="Söhne"/>
              </a:rPr>
              <a:t>it is crucial to develop strategies that address the workforce transition to achieve net zero emissions, including conducting a skills gap analysis, identifying training needs, and creating job opportunities. </a:t>
            </a:r>
          </a:p>
          <a:p>
            <a:pPr marL="171450" lvl="0" indent="-171450" algn="l" rtl="0">
              <a:spcBef>
                <a:spcPts val="0"/>
              </a:spcBef>
              <a:spcAft>
                <a:spcPts val="0"/>
              </a:spcAft>
              <a:buClr>
                <a:schemeClr val="dk1"/>
              </a:buClr>
              <a:buSzPts val="1200"/>
              <a:buFont typeface="Arial" panose="020B0604020202020204" pitchFamily="34" charset="0"/>
              <a:buChar char="•"/>
            </a:pPr>
            <a:endParaRPr lang="en-GB" b="0" i="0" u="none" strike="noStrike" dirty="0">
              <a:solidFill>
                <a:srgbClr val="374151"/>
              </a:solidFill>
              <a:effectLst/>
              <a:latin typeface="Söhne"/>
            </a:endParaRPr>
          </a:p>
          <a:p>
            <a:pPr marL="171450" lvl="0" indent="-171450" algn="l" rtl="0">
              <a:spcBef>
                <a:spcPts val="0"/>
              </a:spcBef>
              <a:spcAft>
                <a:spcPts val="0"/>
              </a:spcAft>
              <a:buClr>
                <a:schemeClr val="dk1"/>
              </a:buClr>
              <a:buSzPts val="1200"/>
              <a:buFont typeface="Arial" panose="020B0604020202020204" pitchFamily="34" charset="0"/>
              <a:buChar char="•"/>
            </a:pPr>
            <a:endParaRPr lang="en-GB" b="0" i="0" u="none" strike="noStrike" dirty="0">
              <a:solidFill>
                <a:srgbClr val="374151"/>
              </a:solidFill>
              <a:effectLst/>
              <a:latin typeface="Söhne"/>
            </a:endParaRPr>
          </a:p>
          <a:p>
            <a:pPr marL="171450" lvl="0" indent="-171450" algn="l" rtl="0">
              <a:spcBef>
                <a:spcPts val="0"/>
              </a:spcBef>
              <a:spcAft>
                <a:spcPts val="0"/>
              </a:spcAft>
              <a:buClr>
                <a:schemeClr val="dk1"/>
              </a:buClr>
              <a:buSzPts val="1200"/>
              <a:buFont typeface="Arial" panose="020B0604020202020204" pitchFamily="34" charset="0"/>
              <a:buChar char="•"/>
            </a:pPr>
            <a:endParaRPr dirty="0"/>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414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just" fontAlgn="base"/>
            <a:r>
              <a:rPr lang="en-GB" b="0" i="0" u="none" strike="noStrike" dirty="0">
                <a:effectLst/>
              </a:rPr>
              <a:t>Employment is a top concern in regard to </a:t>
            </a:r>
            <a:r>
              <a:rPr lang="en-GB" b="0" i="0" u="none" strike="noStrike" dirty="0"/>
              <a:t>a c</a:t>
            </a:r>
            <a:r>
              <a:rPr lang="en-GB" sz="1200" dirty="0">
                <a:effectLst/>
              </a:rPr>
              <a:t>lean energy transition and efforts to decarbonise energy.</a:t>
            </a:r>
            <a:r>
              <a:rPr lang="en-GB" sz="1200" dirty="0"/>
              <a:t> </a:t>
            </a:r>
            <a:r>
              <a:rPr lang="en-GB" b="0" i="0" u="none" strike="noStrike" dirty="0">
                <a:effectLst/>
              </a:rPr>
              <a:t>The transition </a:t>
            </a:r>
            <a:r>
              <a:rPr lang="en-GB" sz="1200" dirty="0">
                <a:effectLst/>
              </a:rPr>
              <a:t>will rely on the workers currently employed in the energy sector and the ability of the energy sector to attract and train new workers. </a:t>
            </a:r>
            <a:r>
              <a:rPr lang="en-GB" dirty="0"/>
              <a:t>T</a:t>
            </a:r>
            <a:r>
              <a:rPr lang="en-GB" sz="1200" dirty="0">
                <a:effectLst/>
              </a:rPr>
              <a:t>his change requires many more workers than today, and while some jobs will be lost, many more will be created. </a:t>
            </a:r>
            <a:r>
              <a:rPr lang="en-GB" sz="1200" dirty="0"/>
              <a:t>D</a:t>
            </a:r>
            <a:r>
              <a:rPr lang="en-GB" b="0" i="0" u="none" strike="noStrike" dirty="0">
                <a:effectLst/>
              </a:rPr>
              <a:t>ifferent countries and regions have different starting points and </a:t>
            </a:r>
            <a:r>
              <a:rPr lang="en-GB" b="0" i="0" u="none" strike="noStrike" dirty="0"/>
              <a:t>t</a:t>
            </a:r>
            <a:r>
              <a:rPr lang="en-GB" sz="1200" dirty="0">
                <a:effectLst/>
              </a:rPr>
              <a:t>he new jobs will not always be in the places where jobs are lost, </a:t>
            </a:r>
            <a:r>
              <a:rPr lang="en-GB" b="0" i="0" u="none" strike="noStrike" dirty="0">
                <a:effectLst/>
              </a:rPr>
              <a:t>with uneven impacts across sectors, communities, regions and countries</a:t>
            </a:r>
          </a:p>
          <a:p>
            <a:pPr algn="just" fontAlgn="base"/>
            <a:endParaRPr lang="en-GB" dirty="0"/>
          </a:p>
          <a:p>
            <a:pPr algn="just"/>
            <a:r>
              <a:rPr lang="en-GB" sz="1200" dirty="0">
                <a:effectLst/>
              </a:rPr>
              <a:t>With strategic foresight and commitment to achieving just and people-centred transitions, policy makers and industry decision makers can provide the support workers need to transition out of declining industries and maximise opportunities for additional good quality jobs across different regions. This can be done by capitalising on existing strengths, infrastructure and skill sets; promoting innovation; and identifying opportunities in new and emerging areas.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337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GB" b="0" i="0" u="none" strike="noStrike" dirty="0">
                <a:solidFill>
                  <a:srgbClr val="374151"/>
                </a:solidFill>
                <a:effectLst/>
                <a:latin typeface="Söhne"/>
              </a:rPr>
              <a:t>The energy workforce of today represents a relatively skilled set of workers, but the transition towards clean energy industries requires an even higher share of skilled employees.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191919"/>
                </a:solidFill>
                <a:effectLst/>
                <a:latin typeface="HelveticaNeueLT"/>
              </a:rPr>
              <a:t>And we are currently experiencing, a retirement crunch, competition for talent, a shortfall in the skills pipeline and a lack of diversity and this threatens our ability to build the workforce we need </a:t>
            </a:r>
            <a:endParaRPr lang="en-GB" b="0" i="0" u="none" strike="noStrike" dirty="0">
              <a:solidFill>
                <a:srgbClr val="374151"/>
              </a:solidFill>
              <a:effectLst/>
              <a:latin typeface="Söhne"/>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u="none" strike="noStrike" dirty="0">
                <a:solidFill>
                  <a:srgbClr val="374151"/>
                </a:solidFill>
                <a:effectLst/>
                <a:latin typeface="Söhne"/>
              </a:rPr>
              <a:t>To effectively address this shift, it is crucial to quantify </a:t>
            </a:r>
            <a:r>
              <a:rPr lang="en-GB" sz="1200" b="0" dirty="0">
                <a:solidFill>
                  <a:srgbClr val="191919"/>
                </a:solidFill>
                <a:effectLst/>
                <a:latin typeface="HelveticaNeueLT"/>
              </a:rPr>
              <a:t>the future levels of employment needed to operate, manage and maintain the network of increasingly clean energy generation, transmission and distribution. </a:t>
            </a:r>
            <a:endParaRPr lang="en-GB" sz="1200" b="0" i="0" u="none" strike="noStrike" dirty="0">
              <a:solidFill>
                <a:srgbClr val="374151"/>
              </a:solidFill>
              <a:effectLst/>
              <a:latin typeface="Söhne"/>
            </a:endParaRPr>
          </a:p>
          <a:p>
            <a:pPr marL="171450" indent="-171450" algn="l">
              <a:buFont typeface="Arial" panose="020B0604020202020204" pitchFamily="34" charset="0"/>
              <a:buChar char="•"/>
            </a:pPr>
            <a:r>
              <a:rPr lang="en-GB" b="0" i="0" u="none" strike="noStrike" dirty="0">
                <a:solidFill>
                  <a:srgbClr val="374151"/>
                </a:solidFill>
                <a:effectLst/>
                <a:latin typeface="Söhne"/>
              </a:rPr>
              <a:t>By doing so, governments can gain a better understanding of future employment opportunities and plan for education and training programs accordingly.</a:t>
            </a:r>
          </a:p>
          <a:p>
            <a:pPr algn="l"/>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249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latin typeface="Graphik"/>
              </a:rPr>
              <a:t>Quantifying the potential for new jobs and identify needed skills, will also help to identify areas for </a:t>
            </a:r>
            <a:r>
              <a:rPr lang="en-GB" b="0" i="0" u="none" strike="noStrike" dirty="0" err="1">
                <a:solidFill>
                  <a:srgbClr val="000000"/>
                </a:solidFill>
                <a:effectLst/>
                <a:latin typeface="Graphik"/>
              </a:rPr>
              <a:t>opportunities</a:t>
            </a:r>
            <a:r>
              <a:rPr lang="en-GB" b="0" i="0" u="none" strike="noStrike" dirty="0" err="1">
                <a:solidFill>
                  <a:srgbClr val="374151"/>
                </a:solidFill>
                <a:effectLst/>
                <a:latin typeface="Söhne"/>
              </a:rPr>
              <a:t>The</a:t>
            </a:r>
            <a:r>
              <a:rPr lang="en-GB" b="0" i="0" u="none" strike="noStrike" dirty="0">
                <a:solidFill>
                  <a:srgbClr val="374151"/>
                </a:solidFill>
                <a:effectLst/>
                <a:latin typeface="Söhne"/>
              </a:rPr>
              <a:t> demand for net-zero roles will span various skill levels—new entrants, recent graduates, and experienced hires. As we progress towards net zero, new roles will emerge, focusing on cutting-edge expertise, such as carbon capture scientists, clean gas specialists, renewable energy engineers, and heat pump and EV charge point installers.</a:t>
            </a:r>
          </a:p>
          <a:p>
            <a:endParaRPr lang="en-GB" dirty="0"/>
          </a:p>
          <a:p>
            <a:pPr algn="l"/>
            <a:r>
              <a:rPr lang="en-GB" b="0" i="0" u="none" strike="noStrike" dirty="0">
                <a:solidFill>
                  <a:srgbClr val="374151"/>
                </a:solidFill>
                <a:effectLst/>
                <a:latin typeface="Söhne"/>
              </a:rPr>
              <a:t>Our efforts will yield net gains in overall employment, creating a substantial number of quality jobs through investments in environmentally sustainable production. Job quality and incomes will improve significantly, driven by more efficient processes and the expansion of greener products and services in sectors like agriculture, construction, recycling, and tourism.</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Furthermore, these efforts will promote social inclusion by enhancing access to affordable, environmentally sustainable energy and offering payments for environmental services. This is particularly relevant to women and residents in rural areas.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It's worth noting that a massive retraining or immigration of existing adult workers can be challenging and politically complex. Alternatively, adjusting and enhancing the education system to align with the future job market can be a more manageable and politically feasible approach.</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554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Once granular skills data is obtained from skills gap analysis, decision-makers can design training programs to match workers with jobs in emerging sectors and technologies, a critical step in the energy transition. Education and training institutions play a pivotal role in this process by providing the necessary training and development opportunities.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To minimize adverse impacts on local employment, it's imperative to prioritize skills retraining and upskilling. Adequate investment and collaboration with educational institutions are essential components. Retaining and retraining the existing energy sector workforce is crucial, ensuring individuals of all ages and backgrounds can contribute to the journey to net zero. Equally important is focusing on educating younger generations in clean energy fields to build the workforce of the future.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Anticipating skills requirements and understanding </a:t>
            </a:r>
            <a:r>
              <a:rPr lang="en-GB" sz="2800" dirty="0" err="1"/>
              <a:t>labor</a:t>
            </a:r>
            <a:r>
              <a:rPr lang="en-GB" sz="2800" dirty="0"/>
              <a:t> market outcomes are essential for effective </a:t>
            </a:r>
            <a:r>
              <a:rPr lang="en-GB" sz="2800" dirty="0" err="1"/>
              <a:t>labor</a:t>
            </a:r>
            <a:r>
              <a:rPr lang="en-GB" sz="2800" dirty="0"/>
              <a:t> market interventions. Providing comprehensive employment services, including job matching, promoting employee well-being, facilitating on and off-job training, and offering employment safety nets, is vital. Measures to facilitate </a:t>
            </a:r>
            <a:r>
              <a:rPr lang="en-GB" sz="2800" dirty="0" err="1"/>
              <a:t>labor</a:t>
            </a:r>
            <a:r>
              <a:rPr lang="en-GB" sz="2800" dirty="0"/>
              <a:t> mobility, such as relocation grants, should also be considered.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Recognizing that reskilling and adjustments take time and may not always succeed, interim support is necessary. This includes unemployment insurance and other social protection measures, particularly for vulnerable workers and their communities.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Policies and programs should </a:t>
            </a:r>
            <a:r>
              <a:rPr lang="en-GB" sz="2800" dirty="0" err="1"/>
              <a:t>center</a:t>
            </a:r>
            <a:r>
              <a:rPr lang="en-GB" sz="2800" dirty="0"/>
              <a:t> on vocational training, curricula development, teacher training, leveraging information and communications technology (ICT), fostering public-private partnerships, and promoting the recruitment of underrepresented groups, such as women, into the clean energy workforce.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By addressing these aspects, policymakers can create a robust framework for workforce development that aligns with the demands of the energy transition while ensuring inclusivity and social protection for all.</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242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GB" sz="1200" b="0" dirty="0">
                <a:solidFill>
                  <a:srgbClr val="1C2BBC"/>
                </a:solidFill>
                <a:effectLst/>
                <a:latin typeface="Arial" panose="020B0604020202020204" pitchFamily="34" charset="0"/>
                <a:cs typeface="Arial" panose="020B0604020202020204" pitchFamily="34" charset="0"/>
              </a:rPr>
              <a:t>The concept of a "just transition" is a framework conceived by the trade union movement. It encompasses a range of social interventions essential for safeguarding workers' rights and livelihoods when economies make the shift toward sustainable production, primarily aimed at combatting climate change and preserving biodiversity.</a:t>
            </a:r>
            <a:endParaRPr lang="en-GB" sz="1200" b="0">
              <a:solidFill>
                <a:srgbClr val="1C2BBC"/>
              </a:solidFill>
              <a:effectLst/>
              <a:latin typeface="Arial" panose="020B0604020202020204" pitchFamily="34" charset="0"/>
              <a:cs typeface="Arial" panose="020B0604020202020204" pitchFamily="34" charset="0"/>
            </a:endParaRPr>
          </a:p>
          <a:p>
            <a:endParaRPr lang="en-GB" sz="1200" b="0" dirty="0">
              <a:solidFill>
                <a:srgbClr val="1C2BBC"/>
              </a:solidFill>
              <a:effectLst/>
              <a:latin typeface="Arial" panose="020B0604020202020204" pitchFamily="34" charset="0"/>
              <a:cs typeface="Arial" panose="020B0604020202020204" pitchFamily="34" charset="0"/>
            </a:endParaRPr>
          </a:p>
          <a:p>
            <a:r>
              <a:rPr lang="en-GB" sz="1200" b="0" dirty="0">
                <a:solidFill>
                  <a:srgbClr val="1C2BBC"/>
                </a:solidFill>
                <a:effectLst/>
                <a:latin typeface="Arial"/>
                <a:cs typeface="Arial"/>
              </a:rPr>
              <a:t>Linking skills development with the just transition planning agenda is pivotal. Ensuring an appropriate number of skilled individuals to support the energy transition is a key element of a just transition. Skill development efforts should be directed at workers and communities currently in carbon-intensive sectors, providing them with access to new </a:t>
            </a:r>
            <a:r>
              <a:rPr lang="en-GB" sz="1200" b="0" err="1">
                <a:solidFill>
                  <a:srgbClr val="1C2BBC"/>
                </a:solidFill>
                <a:effectLst/>
                <a:latin typeface="Arial"/>
                <a:cs typeface="Arial"/>
              </a:rPr>
              <a:t>labor</a:t>
            </a:r>
            <a:r>
              <a:rPr lang="en-GB" sz="1200" b="0" dirty="0">
                <a:solidFill>
                  <a:srgbClr val="1C2BBC"/>
                </a:solidFill>
                <a:effectLst/>
                <a:latin typeface="Arial"/>
                <a:cs typeface="Arial"/>
              </a:rPr>
              <a:t> market opportunities. Furthermore, extending green job opportunities to underrepresented groups, such as women and young people, will enhance the inclusivity of the energy transition.</a:t>
            </a:r>
            <a:endParaRPr lang="en-GB" sz="1200" b="0">
              <a:solidFill>
                <a:srgbClr val="1C2BBC"/>
              </a:solidFill>
              <a:effectLst/>
              <a:latin typeface="Arial"/>
              <a:cs typeface="Arial"/>
            </a:endParaRPr>
          </a:p>
          <a:p>
            <a:endParaRPr lang="en-GB" sz="1200" b="0" dirty="0">
              <a:solidFill>
                <a:srgbClr val="1C2BBC"/>
              </a:solidFill>
              <a:effectLst/>
              <a:latin typeface="Arial" panose="020B0604020202020204" pitchFamily="34" charset="0"/>
              <a:cs typeface="Arial" panose="020B0604020202020204" pitchFamily="34" charset="0"/>
            </a:endParaRPr>
          </a:p>
          <a:p>
            <a:r>
              <a:rPr lang="en-GB" sz="1200" b="0" dirty="0">
                <a:solidFill>
                  <a:srgbClr val="1C2BBC"/>
                </a:solidFill>
                <a:effectLst/>
                <a:latin typeface="Arial" panose="020B0604020202020204" pitchFamily="34" charset="0"/>
                <a:cs typeface="Arial" panose="020B0604020202020204" pitchFamily="34" charset="0"/>
              </a:rPr>
              <a:t>Green skills will be needed across various educational institutions and training forms, including formal education, technical and vocational education and training (TVET), and on-the-job training. Present initiatives are fragmented and would benefit from a comprehensive national green skills agenda aligned with industry needs.</a:t>
            </a:r>
            <a:endParaRPr lang="en-GB" sz="1200" b="0">
              <a:solidFill>
                <a:srgbClr val="1C2BBC"/>
              </a:solidFill>
              <a:effectLst/>
              <a:latin typeface="Arial" panose="020B0604020202020204" pitchFamily="34" charset="0"/>
              <a:cs typeface="Arial" panose="020B0604020202020204" pitchFamily="34" charset="0"/>
            </a:endParaRPr>
          </a:p>
          <a:p>
            <a:endParaRPr lang="en-GB" sz="1200" b="0" dirty="0">
              <a:solidFill>
                <a:srgbClr val="1C2BBC"/>
              </a:solidFill>
              <a:effectLst/>
              <a:latin typeface="Arial" panose="020B0604020202020204" pitchFamily="34" charset="0"/>
              <a:cs typeface="Arial" panose="020B0604020202020204" pitchFamily="34" charset="0"/>
            </a:endParaRPr>
          </a:p>
          <a:p>
            <a:r>
              <a:rPr lang="en-GB" sz="1200" b="0" dirty="0">
                <a:solidFill>
                  <a:srgbClr val="1C2BBC"/>
                </a:solidFill>
                <a:effectLst/>
                <a:latin typeface="Arial" panose="020B0604020202020204" pitchFamily="34" charset="0"/>
                <a:cs typeface="Arial" panose="020B0604020202020204" pitchFamily="34" charset="0"/>
              </a:rPr>
              <a:t>Relevant questions to consider include identifying the workers and communities affected by the shift away from fossil fuels and designing the energy transition to ensure a just transition for them. Strategies for retraining, reskilling, and supporting transition into new sectors, along with financial assistance and collaboration with </a:t>
            </a:r>
            <a:r>
              <a:rPr lang="en-GB" sz="1200" b="0" dirty="0" err="1">
                <a:solidFill>
                  <a:srgbClr val="1C2BBC"/>
                </a:solidFill>
                <a:effectLst/>
                <a:latin typeface="Arial" panose="020B0604020202020204" pitchFamily="34" charset="0"/>
                <a:cs typeface="Arial" panose="020B0604020202020204" pitchFamily="34" charset="0"/>
              </a:rPr>
              <a:t>labor</a:t>
            </a:r>
            <a:r>
              <a:rPr lang="en-GB" sz="1200" b="0" dirty="0">
                <a:solidFill>
                  <a:srgbClr val="1C2BBC"/>
                </a:solidFill>
                <a:effectLst/>
                <a:latin typeface="Arial" panose="020B0604020202020204" pitchFamily="34" charset="0"/>
                <a:cs typeface="Arial" panose="020B0604020202020204" pitchFamily="34" charset="0"/>
              </a:rPr>
              <a:t> unions and community representatives, are essential components of a just transition. Developing inclusive policies and programs that consider diverse perspectives is paramount to achieving a fair and equitable energy transition.</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60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Here are actionable steps to support a just transition in the power sector:</a:t>
            </a:r>
          </a:p>
          <a:p>
            <a:endParaRPr lang="en-GB" dirty="0">
              <a:latin typeface="Arial" panose="020B0604020202020204" pitchFamily="34" charset="0"/>
              <a:cs typeface="Arial" panose="020B0604020202020204" pitchFamily="34" charset="0"/>
            </a:endParaRPr>
          </a:p>
          <a:p>
            <a:pPr marL="228600" indent="-228600">
              <a:buFont typeface="+mj-lt"/>
              <a:buAutoNum type="arabicPeriod"/>
            </a:pPr>
            <a:r>
              <a:rPr lang="en-GB" dirty="0">
                <a:latin typeface="Arial" panose="020B0604020202020204" pitchFamily="34" charset="0"/>
                <a:cs typeface="Arial" panose="020B0604020202020204" pitchFamily="34" charset="0"/>
              </a:rPr>
              <a:t>Develop a Time-Bound Net Zero Action Plan: Craft a well-defined, time-bound action plan for achieving net-zero emissions in the power sector. This plan should prioritize fairness and equity throughout the transition.</a:t>
            </a:r>
          </a:p>
          <a:p>
            <a:pPr marL="228600" indent="-228600">
              <a:buFont typeface="+mj-lt"/>
              <a:buAutoNum type="arabicPeriod"/>
            </a:pPr>
            <a:r>
              <a:rPr lang="en-GB" dirty="0">
                <a:latin typeface="Arial" panose="020B0604020202020204" pitchFamily="34" charset="0"/>
                <a:cs typeface="Arial" panose="020B0604020202020204" pitchFamily="34" charset="0"/>
              </a:rPr>
              <a:t>Prioritize 'Just Transition' in Economic Planning: Explicitly prioritize the concept of a 'Just Transition' in economic strategic planning, especially at the local level. Collaborate with relevant bodies to embed this concept into the core of economic strategies.</a:t>
            </a:r>
          </a:p>
          <a:p>
            <a:pPr marL="228600" indent="-228600">
              <a:buFont typeface="+mj-lt"/>
              <a:buAutoNum type="arabicPeriod"/>
            </a:pPr>
            <a:r>
              <a:rPr lang="en-GB" dirty="0">
                <a:latin typeface="Arial" panose="020B0604020202020204" pitchFamily="34" charset="0"/>
                <a:cs typeface="Arial" panose="020B0604020202020204" pitchFamily="34" charset="0"/>
              </a:rPr>
              <a:t>Establish Skills Assessment Framework: Create a skills assessment framework that simplifies the identification and transferability of common skills and certifications. This will facilitate the transition of workers into new roles.</a:t>
            </a:r>
          </a:p>
          <a:p>
            <a:pPr marL="228600" indent="-228600">
              <a:buFont typeface="+mj-lt"/>
              <a:buAutoNum type="arabicPeriod"/>
            </a:pPr>
            <a:r>
              <a:rPr lang="en-GB" dirty="0">
                <a:latin typeface="Arial" panose="020B0604020202020204" pitchFamily="34" charset="0"/>
                <a:cs typeface="Arial" panose="020B0604020202020204" pitchFamily="34" charset="0"/>
              </a:rPr>
              <a:t>Conduct National Skills Review: Undertake a comprehensive national skills review and study to identify and address skills gaps for the future low-carbon economy. This ensures that the workforce is adequately prepared.</a:t>
            </a:r>
          </a:p>
          <a:p>
            <a:pPr marL="228600" indent="-228600">
              <a:buFont typeface="+mj-lt"/>
              <a:buAutoNum type="arabicPeriod"/>
            </a:pPr>
            <a:r>
              <a:rPr lang="en-GB" dirty="0">
                <a:latin typeface="Arial" panose="020B0604020202020204" pitchFamily="34" charset="0"/>
                <a:cs typeface="Arial" panose="020B0604020202020204" pitchFamily="34" charset="0"/>
              </a:rPr>
              <a:t>Structured Training Programs: Develop structured training programs that enhance essential shared skills required for the energy transition. These programs will prepare workers for new opportunities.</a:t>
            </a:r>
          </a:p>
          <a:p>
            <a:pPr marL="228600" indent="-228600">
              <a:buFont typeface="+mj-lt"/>
              <a:buAutoNum type="arabicPeriod"/>
            </a:pPr>
            <a:r>
              <a:rPr lang="en-GB" dirty="0">
                <a:latin typeface="Arial" panose="020B0604020202020204" pitchFamily="34" charset="0"/>
                <a:cs typeface="Arial" panose="020B0604020202020204" pitchFamily="34" charset="0"/>
              </a:rPr>
              <a:t>Support Skills Matching: Create a platform or portal for low-carbon jobs that welcomes individuals with high-carbon experience. This supports skills matching and eases the transition for workers.</a:t>
            </a:r>
          </a:p>
          <a:p>
            <a:pPr marL="228600" indent="-228600">
              <a:buFont typeface="+mj-lt"/>
              <a:buAutoNum type="arabicPeriod"/>
            </a:pPr>
            <a:r>
              <a:rPr lang="en-GB" dirty="0">
                <a:latin typeface="Arial" panose="020B0604020202020204" pitchFamily="34" charset="0"/>
                <a:cs typeface="Arial" panose="020B0604020202020204" pitchFamily="34" charset="0"/>
              </a:rPr>
              <a:t>Facilitate Social Dialogue: Promote social dialogue and collaboration among industry, trade unions, and environmental organizations. Establish a 'Just Transition Commission' to facilitate these important discussions.</a:t>
            </a:r>
          </a:p>
          <a:p>
            <a:pPr marL="228600" indent="-228600">
              <a:buFont typeface="+mj-lt"/>
              <a:buAutoNum type="arabicPeriod"/>
            </a:pPr>
            <a:r>
              <a:rPr lang="en-GB" dirty="0">
                <a:latin typeface="Arial" panose="020B0604020202020204" pitchFamily="34" charset="0"/>
                <a:cs typeface="Arial" panose="020B0604020202020204" pitchFamily="34" charset="0"/>
              </a:rPr>
              <a:t>Establish a Just Transition Fund: Work in consultation with high-carbon workers and industry to establish a 'Just Transition Fund.' Ensure efficient utilization of training resources to support affected workers during the transition.</a:t>
            </a:r>
          </a:p>
          <a:p>
            <a:pPr marL="228600" indent="-228600">
              <a:buFont typeface="+mj-lt"/>
              <a:buAutoNum type="arabicPeriod"/>
            </a:pPr>
            <a:r>
              <a:rPr lang="en-GB" dirty="0">
                <a:latin typeface="Arial" panose="020B0604020202020204" pitchFamily="34" charset="0"/>
                <a:cs typeface="Arial" panose="020B0604020202020204" pitchFamily="34" charset="0"/>
              </a:rPr>
              <a:t>By implementing these measures, we can ensure that the shift toward a low-carbon economy in the power sector is fair, inclusive, and supportive of workers and communities.</a:t>
            </a:r>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213936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This lecture is structured into several sections for a systematic approach to understanding supply chains and the workforce in the energy sector. Here's an overview of what each section covers:</a:t>
            </a:r>
          </a:p>
          <a:p>
            <a:pPr algn="l"/>
            <a:endParaRPr lang="en-GB" b="0" i="0" u="none" strike="noStrike" dirty="0">
              <a:solidFill>
                <a:srgbClr val="374151"/>
              </a:solidFill>
              <a:effectLst/>
              <a:latin typeface="Söhne"/>
            </a:endParaRPr>
          </a:p>
          <a:p>
            <a:pPr marL="228600" indent="-228600" algn="l">
              <a:buFont typeface="+mj-lt"/>
              <a:buAutoNum type="arabicPeriod"/>
            </a:pPr>
            <a:r>
              <a:rPr lang="en-GB" b="0" i="0" u="none" strike="noStrike" dirty="0">
                <a:solidFill>
                  <a:srgbClr val="374151"/>
                </a:solidFill>
                <a:effectLst/>
                <a:latin typeface="Söhne"/>
              </a:rPr>
              <a:t>Learning Objectives: We'll start by outlining the key learning objectives for this session.</a:t>
            </a:r>
          </a:p>
          <a:p>
            <a:pPr marL="228600" indent="-228600" algn="l">
              <a:buFont typeface="+mj-lt"/>
              <a:buAutoNum type="arabicPeriod"/>
            </a:pPr>
            <a:r>
              <a:rPr lang="en-GB" b="0" i="0" u="none" strike="noStrike" dirty="0">
                <a:solidFill>
                  <a:srgbClr val="374151"/>
                </a:solidFill>
                <a:effectLst/>
                <a:latin typeface="Söhne"/>
              </a:rPr>
              <a:t>Fundamentals of Supply Chains: This section provides an overview of secure, resilient, and sustainable clean energy technology supply chains.</a:t>
            </a:r>
          </a:p>
          <a:p>
            <a:pPr marL="228600" indent="-228600" algn="l">
              <a:buFont typeface="+mj-lt"/>
              <a:buAutoNum type="arabicPeriod"/>
            </a:pPr>
            <a:r>
              <a:rPr lang="en-GB" b="0" i="0" u="none" strike="noStrike" dirty="0">
                <a:solidFill>
                  <a:srgbClr val="374151"/>
                </a:solidFill>
                <a:effectLst/>
                <a:latin typeface="Söhne"/>
              </a:rPr>
              <a:t>Supply Chain Requirements: We'll explore the essential elements that contribute to efficient and sustainable supply chains.</a:t>
            </a:r>
          </a:p>
          <a:p>
            <a:pPr marL="228600" indent="-228600" algn="l">
              <a:buFont typeface="+mj-lt"/>
              <a:buAutoNum type="arabicPeriod"/>
            </a:pPr>
            <a:r>
              <a:rPr lang="en-GB" b="0" i="0" u="none" strike="noStrike" dirty="0">
                <a:solidFill>
                  <a:srgbClr val="374151"/>
                </a:solidFill>
                <a:effectLst/>
                <a:latin typeface="Söhne"/>
              </a:rPr>
              <a:t>Challenges in Supply Chains: Recognizing potential risks that can disrupt supply chain operations and how to manage them effectively.</a:t>
            </a:r>
          </a:p>
          <a:p>
            <a:pPr marL="228600" indent="-228600" algn="l">
              <a:buFont typeface="+mj-lt"/>
              <a:buAutoNum type="arabicPeriod"/>
            </a:pPr>
            <a:r>
              <a:rPr lang="en-GB" b="0" i="0" u="none" strike="noStrike" dirty="0">
                <a:solidFill>
                  <a:srgbClr val="374151"/>
                </a:solidFill>
                <a:effectLst/>
                <a:latin typeface="Söhne"/>
              </a:rPr>
              <a:t>Supply Chain Management: Understanding principles and strategies to optimize supply chain operations, enhance efficiency, and reduce costs.</a:t>
            </a:r>
          </a:p>
          <a:p>
            <a:pPr marL="228600" indent="-228600" algn="l">
              <a:buFont typeface="+mj-lt"/>
              <a:buAutoNum type="arabicPeriod"/>
            </a:pPr>
            <a:r>
              <a:rPr lang="en-GB" b="0" i="0" u="none" strike="noStrike" dirty="0">
                <a:solidFill>
                  <a:srgbClr val="374151"/>
                </a:solidFill>
                <a:effectLst/>
                <a:latin typeface="Söhne"/>
              </a:rPr>
              <a:t>Workforce Landscape: An overview of the diverse roles, responsibilities, and contributions of individuals in the energy sector.</a:t>
            </a:r>
          </a:p>
          <a:p>
            <a:pPr marL="228600" indent="-228600" algn="l">
              <a:buFont typeface="+mj-lt"/>
              <a:buAutoNum type="arabicPeriod"/>
            </a:pPr>
            <a:r>
              <a:rPr lang="en-GB" b="0" i="0" u="none" strike="noStrike" dirty="0">
                <a:solidFill>
                  <a:srgbClr val="374151"/>
                </a:solidFill>
                <a:effectLst/>
                <a:latin typeface="Söhne"/>
              </a:rPr>
              <a:t>Skills Gap: Discussing the disparity between industry-required skills and workforce skills and identifying opportunities for bridging this gap.</a:t>
            </a:r>
          </a:p>
          <a:p>
            <a:pPr marL="228600" indent="-228600" algn="l">
              <a:buFont typeface="+mj-lt"/>
              <a:buAutoNum type="arabicPeriod"/>
            </a:pPr>
            <a:r>
              <a:rPr lang="en-GB" b="0" i="0" u="none" strike="noStrike" dirty="0">
                <a:solidFill>
                  <a:srgbClr val="374151"/>
                </a:solidFill>
                <a:effectLst/>
                <a:latin typeface="Söhne"/>
              </a:rPr>
              <a:t>Workforce Opportunities: Exploring emerging trends and areas for contributing to sustainable energy solutions.</a:t>
            </a:r>
          </a:p>
          <a:p>
            <a:pPr marL="228600" indent="-228600" algn="l">
              <a:buFont typeface="+mj-lt"/>
              <a:buAutoNum type="arabicPeriod"/>
            </a:pPr>
            <a:r>
              <a:rPr lang="en-GB" b="0" i="0" u="none" strike="noStrike" dirty="0">
                <a:solidFill>
                  <a:srgbClr val="374151"/>
                </a:solidFill>
                <a:effectLst/>
                <a:latin typeface="Söhne"/>
              </a:rPr>
              <a:t>Workforce Development: The importance of ongoing learning, professional development, and training programs for individuals and organizations in the energy transition.</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259333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dirty="0">
                <a:latin typeface="Arial" panose="020B0604020202020204" pitchFamily="34" charset="0"/>
                <a:cs typeface="Arial" panose="020B0604020202020204" pitchFamily="34" charset="0"/>
              </a:rPr>
              <a:t>In this discussion section, we will introduce several critical questions that lie at the heart of strategic mineral supply chains and the transition to a sustainable energy future. </a:t>
            </a:r>
            <a:endParaRPr dirty="0">
              <a:latin typeface="Arial" panose="020B0604020202020204" pitchFamily="34" charset="0"/>
              <a:cs typeface="Arial" panose="020B0604020202020204" pitchFamily="34" charset="0"/>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84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Arial" panose="020B0604020202020204" pitchFamily="34" charset="0"/>
                <a:cs typeface="Arial" panose="020B0604020202020204" pitchFamily="34" charset="0"/>
              </a:rPr>
              <a:t>In the realm of supply chain and workforce considerations, there are several vital questions to ponder:</a:t>
            </a:r>
          </a:p>
          <a:p>
            <a:pPr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Existing Initiatives and Commitments: Reflect on the current initiatives and commitments in your country. What steps have been taken, and what progress has been made?</a:t>
            </a:r>
          </a:p>
          <a:p>
            <a:pPr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Contributions for Progress: Consider how your country, or an international initiative you lead or support, can contribute further to advancing this year. Are additional funding, resources, or commitments required to drive meaningful progress?</a:t>
            </a:r>
          </a:p>
          <a:p>
            <a:pPr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Ministerial Role: Contemplate the role of high-level ministers in facilitating a just and successful workforce transition. How can they play a pivotal role in driving this transition forward?</a:t>
            </a:r>
          </a:p>
          <a:p>
            <a:pPr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Engagement and Progress: Explore how ministers can actively engage and drive progress. What topics should they be briefed on and discuss? What aspects of this transition will excite and motivate them to take action?</a:t>
            </a:r>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2631850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Market Structure of Strategic Minerals: Explore the current market structure for each strategic mineral. What are the dominant players, and how do market dynamics influence supply and pricing?</a:t>
            </a:r>
          </a:p>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Contract Structures: </a:t>
            </a:r>
            <a:r>
              <a:rPr lang="en-GB" b="0" i="0" u="none" strike="noStrike" dirty="0" err="1">
                <a:solidFill>
                  <a:srgbClr val="374151"/>
                </a:solidFill>
                <a:effectLst/>
                <a:latin typeface="Arial" panose="020B0604020202020204" pitchFamily="34" charset="0"/>
                <a:cs typeface="Arial" panose="020B0604020202020204" pitchFamily="34" charset="0"/>
              </a:rPr>
              <a:t>Analyze</a:t>
            </a:r>
            <a:r>
              <a:rPr lang="en-GB" b="0" i="0" u="none" strike="noStrike" dirty="0">
                <a:solidFill>
                  <a:srgbClr val="374151"/>
                </a:solidFill>
                <a:effectLst/>
                <a:latin typeface="Arial" panose="020B0604020202020204" pitchFamily="34" charset="0"/>
                <a:cs typeface="Arial" panose="020B0604020202020204" pitchFamily="34" charset="0"/>
              </a:rPr>
              <a:t> how contracts for these minerals are structured. Are they predominantly long-term or short-term agreements? What implications do these structures have on supply stability?</a:t>
            </a:r>
          </a:p>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Determinants of New Production: Consider the factors that determine the potential for new production of strategic minerals. What economic, technical, and geopolitical variables come into play?</a:t>
            </a:r>
          </a:p>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Overcoming Barriers: Contemplate how international collaboration can help overcome economic, political, and technical barriers to increasing supply or reducing demand for these minerals. What strategies and partnerships can be leveraged?</a:t>
            </a:r>
          </a:p>
          <a:p>
            <a:pPr marL="228600" indent="-228600" algn="l">
              <a:buFont typeface="+mj-lt"/>
              <a:buAutoNum type="arabicPeriod"/>
            </a:pPr>
            <a:r>
              <a:rPr lang="en-GB" b="0" i="0" u="none" strike="noStrike" dirty="0">
                <a:solidFill>
                  <a:srgbClr val="374151"/>
                </a:solidFill>
                <a:effectLst/>
                <a:latin typeface="Arial" panose="020B0604020202020204" pitchFamily="34" charset="0"/>
                <a:cs typeface="Arial" panose="020B0604020202020204" pitchFamily="34" charset="0"/>
              </a:rPr>
              <a:t>Role of Low-Carbon Institutions: Explore the potential contributions of low-carbon institutions like the CCG (Clean Energy Ministerial) and IEA (International Energy Agency) to economies. How can these organizations support the transition to a low-carbon future and address supply chain challenges?</a:t>
            </a:r>
          </a:p>
          <a:p>
            <a:pPr algn="l"/>
            <a:endParaRPr lang="en-GB" b="0" i="0" u="none" strike="noStrike" dirty="0">
              <a:solidFill>
                <a:srgbClr val="374151"/>
              </a:solidFill>
              <a:effectLst/>
              <a:latin typeface="Arial" panose="020B0604020202020204" pitchFamily="34" charset="0"/>
              <a:cs typeface="Arial" panose="020B0604020202020204" pitchFamily="34" charset="0"/>
            </a:endParaRPr>
          </a:p>
          <a:p>
            <a:pPr algn="l"/>
            <a:r>
              <a:rPr lang="en-GB" b="0" i="0" u="none" strike="noStrike" dirty="0">
                <a:solidFill>
                  <a:srgbClr val="374151"/>
                </a:solidFill>
                <a:effectLst/>
                <a:latin typeface="Arial" panose="020B0604020202020204" pitchFamily="34" charset="0"/>
                <a:cs typeface="Arial" panose="020B0604020202020204" pitchFamily="34" charset="0"/>
              </a:rPr>
              <a:t>These questions encourage critical thinking and discussions surrounding the complexities of strategic minerals, supply chain dynamics, and international collaboration for a sustainable energy future.</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22</a:t>
            </a:fld>
            <a:endParaRPr lang="en-GB"/>
          </a:p>
        </p:txBody>
      </p:sp>
    </p:spTree>
    <p:extLst>
      <p:ext uri="{BB962C8B-B14F-4D97-AF65-F5344CB8AC3E}">
        <p14:creationId xmlns:p14="http://schemas.microsoft.com/office/powerpoint/2010/main" val="185899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In this session, you will achieve the following learning objectives</a:t>
            </a:r>
          </a:p>
          <a:p>
            <a:pPr marL="228600" indent="-228600" algn="l">
              <a:buFont typeface="+mj-lt"/>
              <a:buAutoNum type="arabicPeriod"/>
            </a:pPr>
            <a:r>
              <a:rPr lang="en-GB" b="0" i="0" u="none" strike="noStrike" dirty="0">
                <a:solidFill>
                  <a:srgbClr val="374151"/>
                </a:solidFill>
                <a:effectLst/>
                <a:latin typeface="Söhne"/>
              </a:rPr>
              <a:t>Supply Chain Transition: Gain insights into transitioning energy sector supply chains toward achieving net zero emissions. Explore scale-up requirements, potential risks, and viable solutions for this transformative process</a:t>
            </a:r>
          </a:p>
          <a:p>
            <a:pPr marL="228600" indent="-228600" algn="l">
              <a:buFont typeface="+mj-lt"/>
              <a:buAutoNum type="arabicPeriod"/>
            </a:pPr>
            <a:r>
              <a:rPr lang="en-GB" b="0" i="0" u="none" strike="noStrike" dirty="0">
                <a:solidFill>
                  <a:srgbClr val="374151"/>
                </a:solidFill>
                <a:effectLst/>
                <a:latin typeface="Söhne"/>
              </a:rPr>
              <a:t>Workforce Transition: Understand the workforce's role in achieving net zero emissions, including skills gap analysis and necessary training. Discover job creation opportunities as the energy sector evolves</a:t>
            </a:r>
          </a:p>
          <a:p>
            <a:pPr marL="228600" indent="-228600" algn="l">
              <a:buFont typeface="+mj-lt"/>
              <a:buAutoNum type="arabicPeriod"/>
            </a:pPr>
            <a:r>
              <a:rPr lang="en-GB" b="0" i="0" u="none" strike="noStrike" dirty="0">
                <a:solidFill>
                  <a:srgbClr val="374151"/>
                </a:solidFill>
                <a:effectLst/>
                <a:latin typeface="Söhne"/>
              </a:rPr>
              <a:t>Policy Instruments: Develop a clear understanding of policy instruments' significance in the energy transition. Explore various policy frameworks and best practice case studies to learn how to effectively support supply chain and workforce transitions.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9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algn="l"/>
            <a:r>
              <a:rPr lang="en-GB" b="0" i="0" u="none" strike="noStrike" dirty="0">
                <a:effectLst/>
                <a:latin typeface="Söhne"/>
              </a:rPr>
              <a:t>Throughout this presentation, we will shine a spotlight on the critical role of supply chains and the workforce in achieving our energy transition goals. We will examine the challenges they face, the opportunities they present, and the strategies required to build resilient and agile supply chains supported by a skilled and adaptable workforce.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374151"/>
                </a:solidFill>
                <a:effectLst/>
                <a:latin typeface="Söhne"/>
              </a:rPr>
              <a:t>This lecture is divided into two sections: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u="none" strike="noStrike" dirty="0">
                <a:solidFill>
                  <a:srgbClr val="374151"/>
                </a:solidFill>
                <a:effectLst/>
                <a:latin typeface="Söhne"/>
              </a:rPr>
              <a:t>Supply Chain Focus: In this initial segment, we delve into specific supply chain topics, including the attributes of secure and sustainable supply chains, the risks inherent in supply chains, and the fundamentals of supply chain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u="none" strike="noStrike" dirty="0">
                <a:solidFill>
                  <a:srgbClr val="374151"/>
                </a:solidFill>
                <a:effectLst/>
                <a:latin typeface="Söhne"/>
              </a:rPr>
              <a:t>Workforce Landscape: The second section shifts its focus to the workforce landscape, addressing issues such as the skills gap, opportunities within the energy transition, and the significance of workforce development and training.</a:t>
            </a: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Secure, resilient, and sustainable clean energy supply chains are vital in the global energy transition. The Covid-19 pandemic and events in Ukraine have strained these supply chains, causing spikes in oil, gas, and coal prices and shortages of critical minerals. In the context of the global energy transition, the focus is on establishing secure, resilient, and sustainable clean energy supply chains. These supply chains play a central role in scaling up the deployment of clean energy technologies worldwide, which is critical for mitigating the adverse impacts of climate change.</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Characteristics of these supply chains include:</a:t>
            </a:r>
          </a:p>
          <a:p>
            <a:pPr marL="228600" indent="-228600" algn="l">
              <a:buFont typeface="+mj-lt"/>
              <a:buAutoNum type="arabicPeriod"/>
            </a:pPr>
            <a:r>
              <a:rPr lang="en-GB" b="0" i="0" u="none" strike="noStrike" dirty="0">
                <a:solidFill>
                  <a:srgbClr val="374151"/>
                </a:solidFill>
                <a:effectLst/>
                <a:latin typeface="Söhne"/>
              </a:rPr>
              <a:t>Secure: They must ensure an ample, reliable, and uninterrupted supply of essential inputs while maintaining stable and affordable prices.</a:t>
            </a:r>
          </a:p>
          <a:p>
            <a:pPr marL="228600" indent="-228600" algn="l">
              <a:buFont typeface="+mj-lt"/>
              <a:buAutoNum type="arabicPeriod"/>
            </a:pPr>
            <a:r>
              <a:rPr lang="en-GB" b="0" i="0" u="none" strike="noStrike" dirty="0">
                <a:solidFill>
                  <a:srgbClr val="374151"/>
                </a:solidFill>
                <a:effectLst/>
                <a:latin typeface="Söhne"/>
              </a:rPr>
              <a:t>Resilient: These supply chains need to be adaptable and capable of responding swiftly to disruptions. Achieving resilience involves diversifying markets, suppliers, and technologies, as well as fostering interconnectedness across supply chains.</a:t>
            </a:r>
          </a:p>
          <a:p>
            <a:pPr marL="228600" indent="-228600" algn="l">
              <a:buFont typeface="+mj-lt"/>
              <a:buAutoNum type="arabicPeriod"/>
            </a:pPr>
            <a:r>
              <a:rPr lang="en-GB" b="0" i="0" u="none" strike="noStrike" dirty="0">
                <a:solidFill>
                  <a:srgbClr val="374151"/>
                </a:solidFill>
                <a:effectLst/>
                <a:latin typeface="Söhne"/>
              </a:rPr>
              <a:t>Sustainable: Sustainability entails keeping greenhouse gas (GHG) emissions as low as possible, aligning with net-zero pathways. ESG (Environmental, Social, and Governance) considerations should be integrated throughout the supply chain, and responsible use of natural resources should be prioritized. This includes promoting circularity and end-of-life stewardship.</a:t>
            </a:r>
          </a:p>
          <a:p>
            <a:pPr marL="228600" indent="-228600" algn="l">
              <a:buFont typeface="+mj-lt"/>
              <a:buAutoNum type="arabicPeriod"/>
            </a:pPr>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a:p>
            <a:pPr algn="l"/>
            <a:endParaRPr lang="en-GB" b="0" i="0" u="none" strike="noStrike" dirty="0">
              <a:solidFill>
                <a:srgbClr val="374151"/>
              </a:solidFill>
              <a:effectLst/>
              <a:latin typeface="Söhne"/>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720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As we strive for net-zero emissions, there's a substantial surge in demand for essential transition technologies. To manage this demand effectively, governments must proactively develop procurement strategies. Here are key considerations for these strategies:</a:t>
            </a:r>
          </a:p>
          <a:p>
            <a:pPr algn="l">
              <a:buFont typeface="+mj-lt"/>
              <a:buAutoNum type="arabicPeriod"/>
            </a:pPr>
            <a:endParaRPr lang="en-GB" b="1" i="0" u="none" strike="noStrike" dirty="0">
              <a:solidFill>
                <a:srgbClr val="374151"/>
              </a:solidFill>
              <a:effectLst/>
              <a:latin typeface="Söhne"/>
            </a:endParaRPr>
          </a:p>
          <a:p>
            <a:pPr marL="228600" indent="-228600" algn="l">
              <a:buFont typeface="+mj-lt"/>
              <a:buAutoNum type="arabicPeriod"/>
            </a:pPr>
            <a:r>
              <a:rPr lang="en-GB" b="1" i="0" u="none" strike="noStrike" dirty="0">
                <a:solidFill>
                  <a:srgbClr val="374151"/>
                </a:solidFill>
                <a:effectLst/>
                <a:latin typeface="Söhne"/>
              </a:rPr>
              <a:t>Scale and Timeline</a:t>
            </a:r>
            <a:r>
              <a:rPr lang="en-GB" b="0" i="0" u="none" strike="noStrike" dirty="0">
                <a:solidFill>
                  <a:srgbClr val="374151"/>
                </a:solidFill>
                <a:effectLst/>
                <a:latin typeface="Söhne"/>
              </a:rPr>
              <a:t>: Governments need to assess the scale and timeline for deploying key technologies like wind, solar, batteries, and grid infrastructure. This assessment provides a roadmap for procurement planning, determining how much of each technology should be deployed and within what timeframe.</a:t>
            </a:r>
          </a:p>
          <a:p>
            <a:pPr marL="228600" indent="-228600" algn="l">
              <a:buFont typeface="+mj-lt"/>
              <a:buAutoNum type="arabicPeriod"/>
            </a:pPr>
            <a:r>
              <a:rPr lang="en-GB" b="1" i="0" u="none" strike="noStrike" dirty="0">
                <a:solidFill>
                  <a:srgbClr val="374151"/>
                </a:solidFill>
                <a:effectLst/>
                <a:latin typeface="Söhne"/>
              </a:rPr>
              <a:t>Global, Regional, and Local Markets</a:t>
            </a:r>
            <a:r>
              <a:rPr lang="en-GB" b="0" i="0" u="none" strike="noStrike" dirty="0">
                <a:solidFill>
                  <a:srgbClr val="374151"/>
                </a:solidFill>
                <a:effectLst/>
                <a:latin typeface="Söhne"/>
              </a:rPr>
              <a:t>: After determining the scale and timeline, governments must explore global, regional, and local markets to identify potential suppliers. Evaluating the strengths and capabilities of different markets is vital to establish a diversified and reliable supply chain.</a:t>
            </a:r>
          </a:p>
          <a:p>
            <a:pPr marL="228600" indent="-228600" algn="l">
              <a:buFont typeface="+mj-lt"/>
              <a:buAutoNum type="arabicPeriod"/>
            </a:pPr>
            <a:r>
              <a:rPr lang="en-GB" b="1" i="0" u="none" strike="noStrike" dirty="0">
                <a:solidFill>
                  <a:srgbClr val="374151"/>
                </a:solidFill>
                <a:effectLst/>
                <a:latin typeface="Söhne"/>
              </a:rPr>
              <a:t>Addressing Capacity Gaps</a:t>
            </a:r>
            <a:r>
              <a:rPr lang="en-GB" b="0" i="0" u="none" strike="noStrike" dirty="0">
                <a:solidFill>
                  <a:srgbClr val="374151"/>
                </a:solidFill>
                <a:effectLst/>
                <a:latin typeface="Söhne"/>
              </a:rPr>
              <a:t>: In cases where demand surpasses immediate supply capabilities, governments must take prompt action to secure orders and bridge capacity gaps. Strategies include engaging with technology providers and manufacturers, forming partnerships with other governments or organizations, and incentivizing local production capacity investments.</a:t>
            </a:r>
          </a:p>
          <a:p>
            <a:pPr marL="228600" indent="-228600" algn="l">
              <a:buFont typeface="+mj-lt"/>
              <a:buAutoNum type="arabicPeriod"/>
            </a:pPr>
            <a:r>
              <a:rPr lang="en-GB" b="1" i="0" u="none" strike="noStrike" dirty="0">
                <a:solidFill>
                  <a:srgbClr val="374151"/>
                </a:solidFill>
                <a:effectLst/>
                <a:latin typeface="Söhne"/>
              </a:rPr>
              <a:t>Building Local Capacity</a:t>
            </a:r>
            <a:r>
              <a:rPr lang="en-GB" b="0" i="0" u="none" strike="noStrike" dirty="0">
                <a:solidFill>
                  <a:srgbClr val="374151"/>
                </a:solidFill>
                <a:effectLst/>
                <a:latin typeface="Söhne"/>
              </a:rPr>
              <a:t>: To enhance supply chain resilience and reduce external dependency, governments can invest in local capacity for key technologies. This involves supporting domestic industries, facilitating technology transfer, fostering research and development, and offering incentives for local manufacturing and production.</a:t>
            </a:r>
          </a:p>
          <a:p>
            <a:pPr marL="228600" indent="-228600" algn="l">
              <a:buFont typeface="+mj-lt"/>
              <a:buAutoNum type="arabicPeriod"/>
            </a:pPr>
            <a:r>
              <a:rPr lang="en-GB" b="1" i="0" u="none" strike="noStrike" dirty="0">
                <a:solidFill>
                  <a:srgbClr val="374151"/>
                </a:solidFill>
                <a:effectLst/>
                <a:latin typeface="Söhne"/>
              </a:rPr>
              <a:t>Collaboration with the Supply Chain</a:t>
            </a:r>
            <a:r>
              <a:rPr lang="en-GB" b="0" i="0" u="none" strike="noStrike" dirty="0">
                <a:solidFill>
                  <a:srgbClr val="374151"/>
                </a:solidFill>
                <a:effectLst/>
                <a:latin typeface="Söhne"/>
              </a:rPr>
              <a:t>: Effective technology procurement hinges on close collaboration with the supply chain. Governments should work closely with technology providers, manufacturers, and suppliers to understand their capabilities, address challenges, and establish mutually beneficial partnerships. This collaboration ensures a smooth and efficient supply chain capable of meeting the demands of the net-zero transition.</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By considering these factors and formulating a comprehensive procurement strategy, governments can proactively secure key technologies, promote local capacity development, and establish resilient supply chains. These efforts are pivotal in achieving the ambitious goals of the net-zero transition, paving the way for a sustainable, low-carbon future.</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120802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Effectively navigating the challenges and opportunities within clean energy supply chains requires careful consideration of several key factors:</a:t>
            </a:r>
          </a:p>
          <a:p>
            <a:pPr algn="l"/>
            <a:endParaRPr lang="en-GB" b="1" i="0" u="none" strike="noStrike" dirty="0">
              <a:solidFill>
                <a:srgbClr val="374151"/>
              </a:solidFill>
              <a:effectLst/>
              <a:latin typeface="Söhne"/>
            </a:endParaRPr>
          </a:p>
          <a:p>
            <a:pPr marL="228600" indent="-228600" algn="l">
              <a:buFont typeface="+mj-lt"/>
              <a:buAutoNum type="arabicPeriod"/>
            </a:pPr>
            <a:r>
              <a:rPr lang="en-GB" b="1" i="0" u="none" strike="noStrike" dirty="0">
                <a:solidFill>
                  <a:srgbClr val="374151"/>
                </a:solidFill>
                <a:effectLst/>
                <a:latin typeface="Söhne"/>
              </a:rPr>
              <a:t>Scale-up Requirements</a:t>
            </a:r>
            <a:r>
              <a:rPr lang="en-GB" b="0" i="0" u="none" strike="noStrike" dirty="0">
                <a:solidFill>
                  <a:srgbClr val="374151"/>
                </a:solidFill>
                <a:effectLst/>
                <a:latin typeface="Söhne"/>
              </a:rPr>
              <a:t>: Assessing scale-up needs for new supply sources, such as mines and factories, is crucial. This involves determining the required capacity to meet growing demand while identifying potential bottlenecks. Speeding up the scaling-up process is vital to minimize supply chain vulnerabilities, necessitating urgent investments in infrastructure expansion. Understanding local supply chain capacity and capabilities is essential, as specific technologies like offshore wind require assembly near installation sites, demanding infrastructure like deep-water ports and specialized vessels.</a:t>
            </a:r>
          </a:p>
          <a:p>
            <a:pPr marL="228600" indent="-228600" algn="l">
              <a:buFont typeface="+mj-lt"/>
              <a:buAutoNum type="arabicPeriod"/>
            </a:pPr>
            <a:r>
              <a:rPr lang="en-GB" b="1" i="0" u="none" strike="noStrike" dirty="0">
                <a:solidFill>
                  <a:srgbClr val="374151"/>
                </a:solidFill>
                <a:effectLst/>
                <a:latin typeface="Söhne"/>
              </a:rPr>
              <a:t>Market Responsiveness</a:t>
            </a:r>
            <a:r>
              <a:rPr lang="en-GB" b="0" i="0" u="none" strike="noStrike" dirty="0">
                <a:solidFill>
                  <a:srgbClr val="374151"/>
                </a:solidFill>
                <a:effectLst/>
                <a:latin typeface="Söhne"/>
              </a:rPr>
              <a:t>: </a:t>
            </a:r>
            <a:r>
              <a:rPr lang="en-GB" b="0" i="0" u="none" strike="noStrike" dirty="0" err="1">
                <a:solidFill>
                  <a:srgbClr val="374151"/>
                </a:solidFill>
                <a:effectLst/>
                <a:latin typeface="Söhne"/>
              </a:rPr>
              <a:t>Analyzing</a:t>
            </a:r>
            <a:r>
              <a:rPr lang="en-GB" b="0" i="0" u="none" strike="noStrike" dirty="0">
                <a:solidFill>
                  <a:srgbClr val="374151"/>
                </a:solidFill>
                <a:effectLst/>
                <a:latin typeface="Söhne"/>
              </a:rPr>
              <a:t> the maturity of international markets and their responsiveness to price signals is essential. Understanding market dynamics, supply, and demand enables us to anticipate market stability and identify challenges or opportunities. Assessing a market's ability to adapt to changing circumstances is vital, especially for resources with limited suppliers and long lead times, like grid development components.</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To bridge production gaps, substantial investments are required. In 2021, investments for mining, critical materials production, and clean energy technology manufacturing for the necessary capacity by 2030 </a:t>
            </a:r>
            <a:r>
              <a:rPr lang="en-GB" b="0" i="0" u="none" strike="noStrike" dirty="0" err="1">
                <a:solidFill>
                  <a:srgbClr val="374151"/>
                </a:solidFill>
                <a:effectLst/>
                <a:latin typeface="Söhne"/>
              </a:rPr>
              <a:t>totaled</a:t>
            </a:r>
            <a:r>
              <a:rPr lang="en-GB" b="0" i="0" u="none" strike="noStrike" dirty="0">
                <a:solidFill>
                  <a:srgbClr val="374151"/>
                </a:solidFill>
                <a:effectLst/>
                <a:latin typeface="Söhne"/>
              </a:rPr>
              <a:t> approximately USD 1.2 trillion. Already announced projects cover around 60% of this amount, leaving significant gaps, particularly in critical mineral mining and certain technology manufacturing. Despite feasibility, the timeframe is tight, with most investments needed between 2023 and 2025, averaging over USD 270 billion annually during this period. This represents a substantial portion of the oil and gas industry's capital spending and nearly seven times the average annual investment in clean energy supply chains between 2016 and 2021.</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219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Supply chain risks impact procurement, manufacturing, logistics, and construction, posing significant disruptions to key energy transition technologies. Assessing the risk profile of each supply chain element is crucial for bolstering security, resilience, and sustainability and developing policies to address vulnerabilities. These profiles vary by country, region, and specific supply chain and evolve over time with the emergence of new technologies and materials, and maturation of existing technologies and markets.</a:t>
            </a:r>
          </a:p>
          <a:p>
            <a:pPr algn="l"/>
            <a:endParaRPr lang="en-GB" b="0" i="0" u="none" strike="noStrike" dirty="0">
              <a:solidFill>
                <a:srgbClr val="374151"/>
              </a:solidFill>
              <a:effectLst/>
              <a:latin typeface="Söhne"/>
            </a:endParaRPr>
          </a:p>
          <a:p>
            <a:pPr marL="228600" indent="-228600" algn="l">
              <a:buFont typeface="+mj-lt"/>
              <a:buAutoNum type="arabicPeriod"/>
            </a:pPr>
            <a:r>
              <a:rPr lang="en-GB" b="1" i="0" u="none" strike="noStrike" dirty="0">
                <a:solidFill>
                  <a:srgbClr val="374151"/>
                </a:solidFill>
                <a:effectLst/>
                <a:latin typeface="Söhne"/>
              </a:rPr>
              <a:t>Volume Shortage</a:t>
            </a:r>
            <a:r>
              <a:rPr lang="en-GB" b="0" i="0" u="none" strike="noStrike" dirty="0">
                <a:solidFill>
                  <a:srgbClr val="374151"/>
                </a:solidFill>
                <a:effectLst/>
                <a:latin typeface="Söhne"/>
              </a:rPr>
              <a:t>: Occurs when the supply chain can't deliver materials or components at the required scale, due to extended lead times or fundamental capacity constraints in mining or production.</a:t>
            </a:r>
          </a:p>
          <a:p>
            <a:pPr marL="228600" indent="-228600" algn="l">
              <a:buFont typeface="+mj-lt"/>
              <a:buAutoNum type="arabicPeriod"/>
            </a:pPr>
            <a:r>
              <a:rPr lang="en-GB" b="1" i="0" u="none" strike="noStrike" dirty="0">
                <a:solidFill>
                  <a:srgbClr val="374151"/>
                </a:solidFill>
                <a:effectLst/>
                <a:latin typeface="Söhne"/>
              </a:rPr>
              <a:t>Price Volatility</a:t>
            </a:r>
            <a:r>
              <a:rPr lang="en-GB" b="0" i="0" u="none" strike="noStrike" dirty="0">
                <a:solidFill>
                  <a:srgbClr val="374151"/>
                </a:solidFill>
                <a:effectLst/>
                <a:latin typeface="Söhne"/>
              </a:rPr>
              <a:t>: Materials or components exposed to market forces experience consistently rising or unpredictable prices, impacting cost predictability.</a:t>
            </a:r>
          </a:p>
          <a:p>
            <a:pPr marL="228600" indent="-228600" algn="l">
              <a:buFont typeface="+mj-lt"/>
              <a:buAutoNum type="arabicPeriod"/>
            </a:pPr>
            <a:r>
              <a:rPr lang="en-GB" b="1" i="0" u="none" strike="noStrike" dirty="0">
                <a:solidFill>
                  <a:srgbClr val="374151"/>
                </a:solidFill>
                <a:effectLst/>
                <a:latin typeface="Söhne"/>
              </a:rPr>
              <a:t>Geographical Sourcing Dependency</a:t>
            </a:r>
            <a:r>
              <a:rPr lang="en-GB" b="0" i="0" u="none" strike="noStrike" dirty="0">
                <a:solidFill>
                  <a:srgbClr val="374151"/>
                </a:solidFill>
                <a:effectLst/>
                <a:latin typeface="Söhne"/>
              </a:rPr>
              <a:t>: When production of materials or components is heavily concentrated in a region susceptible to geopolitical, social, regulatory, or other factors that could disrupt trade flows.</a:t>
            </a:r>
          </a:p>
          <a:p>
            <a:pPr marL="228600" indent="-228600" algn="l">
              <a:buFont typeface="+mj-lt"/>
              <a:buAutoNum type="arabicPeriod"/>
            </a:pPr>
            <a:r>
              <a:rPr lang="en-GB" b="1" i="0" u="none" strike="noStrike" dirty="0">
                <a:solidFill>
                  <a:srgbClr val="374151"/>
                </a:solidFill>
                <a:effectLst/>
                <a:latin typeface="Söhne"/>
              </a:rPr>
              <a:t>Long Lead Times</a:t>
            </a:r>
            <a:r>
              <a:rPr lang="en-GB" b="0" i="0" u="none" strike="noStrike" dirty="0">
                <a:solidFill>
                  <a:srgbClr val="374151"/>
                </a:solidFill>
                <a:effectLst/>
                <a:latin typeface="Söhne"/>
              </a:rPr>
              <a:t>: Materials or components with extended procurement times may delay project timelines, affecting overall efficiency.</a:t>
            </a:r>
          </a:p>
          <a:p>
            <a:pPr marL="228600" indent="-228600" algn="l">
              <a:buFont typeface="+mj-lt"/>
              <a:buAutoNum type="arabicPeriod"/>
            </a:pPr>
            <a:r>
              <a:rPr lang="en-GB" b="1" i="0" u="none" strike="noStrike" dirty="0">
                <a:solidFill>
                  <a:srgbClr val="374151"/>
                </a:solidFill>
                <a:effectLst/>
                <a:latin typeface="Söhne"/>
              </a:rPr>
              <a:t>Quality</a:t>
            </a:r>
            <a:r>
              <a:rPr lang="en-GB" b="0" i="0" u="none" strike="noStrike" dirty="0">
                <a:solidFill>
                  <a:srgbClr val="374151"/>
                </a:solidFill>
                <a:effectLst/>
                <a:latin typeface="Söhne"/>
              </a:rPr>
              <a:t>: A surge in demand may compromise quality due to reduced quality controls aimed at expediting production.</a:t>
            </a:r>
          </a:p>
          <a:p>
            <a:pPr algn="l"/>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Understanding and mitigating these risks is vital for ensuring a secure and resilient supply chain, especially as the energy transition progresses, and supply chains continue to evolve.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1297441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algn="l"/>
            <a:r>
              <a:rPr lang="en-GB" sz="4000" b="0" i="0" u="none" strike="noStrike" dirty="0">
                <a:solidFill>
                  <a:srgbClr val="374151"/>
                </a:solidFill>
                <a:effectLst/>
                <a:latin typeface="Söhne"/>
              </a:rPr>
              <a:t>Governments and businesses can use a risk assessment framework developed by the International Energy Agency (IEA) to evaluate supply chain risks and vulnerabilities. This framework assesses the likelihood and impact of clean energy and technology supply chains failing to expand securely, resiliently, and sustainably to meet climate goals. It focuses on the gap between near-term scaling prospects and ambitious climate objectives.</a:t>
            </a:r>
          </a:p>
          <a:p>
            <a:endParaRPr lang="en-GB" sz="4000" dirty="0"/>
          </a:p>
          <a:p>
            <a:pPr algn="l"/>
            <a:r>
              <a:rPr lang="en-GB" sz="5400" b="0" i="0" u="none" strike="noStrike" dirty="0">
                <a:solidFill>
                  <a:srgbClr val="374151"/>
                </a:solidFill>
                <a:effectLst/>
                <a:latin typeface="Söhne"/>
              </a:rPr>
              <a:t>The risk assessment framework considers indicators like expansion lead times and investment gaps to represent risk magnitude. For instance, the supply of lithium, vital for batteries, is concentrated and vulnerable to disruptions. Long lead times for new mines pose challenges. Similarly, solar PV manufacturing's concentration in a few countries makes it susceptible to supply disruptions.</a:t>
            </a:r>
          </a:p>
          <a:p>
            <a:pPr algn="l"/>
            <a:endParaRPr lang="en-GB" sz="5400" b="0" i="0" u="none" strike="noStrike" dirty="0">
              <a:solidFill>
                <a:srgbClr val="374151"/>
              </a:solidFill>
              <a:effectLst/>
              <a:latin typeface="Söhne"/>
            </a:endParaRPr>
          </a:p>
          <a:p>
            <a:r>
              <a:rPr lang="en-GB" sz="4000" b="0" i="0" u="none" strike="noStrike" dirty="0">
                <a:solidFill>
                  <a:srgbClr val="374151"/>
                </a:solidFill>
                <a:effectLst/>
                <a:latin typeface="Söhne"/>
              </a:rPr>
              <a:t>The IEA's risk assessment framework assesses short to medium-term risks in global, national, or regional clean energy and technology supply chains. It focuses on understanding deployment delays and the global implications of not achieving security, resilience, and sustainability. By using this framework, stakeholders can identify and mitigate risks, ensuring a secure, resilient, and sustainable clean energy transition. </a:t>
            </a:r>
          </a:p>
          <a:p>
            <a:endParaRPr lang="en-GB" sz="4000" b="0" i="0" u="none" strike="noStrike" dirty="0">
              <a:solidFill>
                <a:srgbClr val="374151"/>
              </a:solidFill>
              <a:effectLst/>
              <a:latin typeface="Söhne"/>
            </a:endParaRPr>
          </a:p>
          <a:p>
            <a:r>
              <a:rPr lang="en-GB" sz="4000" b="0" i="0" u="none" strike="noStrike" dirty="0">
                <a:solidFill>
                  <a:srgbClr val="374151"/>
                </a:solidFill>
                <a:effectLst/>
                <a:latin typeface="Söhne"/>
              </a:rPr>
              <a:t>Key indicators, like expansion lead times and investment gaps, represent risk magnitude. For example, the concentrated supply of lithium, crucial for batteries, faces large investment needs and vulnerability to disruptions. Similar vulnerabilities exist in solar PV manufacturing, mainly located in a few countries.</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574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658F98CF-E902-AD1F-4D09-6D665EF83CD3}"/>
              </a:ext>
            </a:extLst>
          </p:cNvPr>
          <p:cNvGrpSpPr>
            <a:grpSpLocks noChangeAspect="1"/>
          </p:cNvGrpSpPr>
          <p:nvPr userDrawn="1"/>
        </p:nvGrpSpPr>
        <p:grpSpPr>
          <a:xfrm>
            <a:off x="9055065" y="276080"/>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0C525CFF-1E39-1334-B8CA-5C5F4FEAC1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9388C37D-FD9F-1151-4647-2BBE3A88E2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02387789-4348-5075-4505-62FEA4C06680}"/>
              </a:ext>
            </a:extLst>
          </p:cNvPr>
          <p:cNvPicPr>
            <a:picLocks noChangeAspect="1"/>
          </p:cNvPicPr>
          <p:nvPr userDrawn="1"/>
        </p:nvPicPr>
        <p:blipFill rotWithShape="1">
          <a:blip r:embed="rId3"/>
          <a:srcRect l="72969" t="6111" r="1015" b="55139"/>
          <a:stretch/>
        </p:blipFill>
        <p:spPr>
          <a:xfrm>
            <a:off x="10504156" y="185243"/>
            <a:ext cx="1097280" cy="919342"/>
          </a:xfrm>
          <a:prstGeom prst="rect">
            <a:avLst/>
          </a:prstGeom>
        </p:spPr>
      </p:pic>
    </p:spTree>
    <p:extLst>
      <p:ext uri="{BB962C8B-B14F-4D97-AF65-F5344CB8AC3E}">
        <p14:creationId xmlns:p14="http://schemas.microsoft.com/office/powerpoint/2010/main" val="326339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86685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7B3E421D-C127-1BA7-7EE1-2F7E772B53BA}"/>
              </a:ext>
            </a:extLst>
          </p:cNvPr>
          <p:cNvGrpSpPr>
            <a:grpSpLocks noChangeAspect="1"/>
          </p:cNvGrpSpPr>
          <p:nvPr userDrawn="1"/>
        </p:nvGrpSpPr>
        <p:grpSpPr>
          <a:xfrm>
            <a:off x="9055065" y="276080"/>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59431FD7-F1F4-7672-A4AA-8C50A35305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945C8894-8AF7-607C-640E-97C36E2A94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01EA5A5D-2350-7509-ED70-5E48BA140E17}"/>
              </a:ext>
            </a:extLst>
          </p:cNvPr>
          <p:cNvPicPr>
            <a:picLocks noChangeAspect="1"/>
          </p:cNvPicPr>
          <p:nvPr userDrawn="1"/>
        </p:nvPicPr>
        <p:blipFill rotWithShape="1">
          <a:blip r:embed="rId3"/>
          <a:srcRect l="72969" t="6111" r="1015" b="55139"/>
          <a:stretch/>
        </p:blipFill>
        <p:spPr>
          <a:xfrm>
            <a:off x="10504156" y="185243"/>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11/10/2023</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192837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D552-2563-A23C-E73C-41EE833D633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5532A55-300D-6AF5-EFC2-F5BAE3FB45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2EA51217-195F-92F7-F217-96B0E9F6287C}"/>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9498731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699" r:id="rId1"/>
    <p:sldLayoutId id="214748370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01"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02"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421387"/>
            <a:ext cx="7892284" cy="1948751"/>
          </a:xfrm>
        </p:spPr>
        <p:txBody>
          <a:bodyPr>
            <a:normAutofit fontScale="90000"/>
          </a:bodyPr>
          <a:lstStyle/>
          <a:p>
            <a:r>
              <a:rPr lang="en-US" sz="6700" dirty="0">
                <a:solidFill>
                  <a:schemeClr val="bg1"/>
                </a:solidFill>
              </a:rPr>
              <a:t>Lecture 8 </a:t>
            </a:r>
            <a:br>
              <a:rPr lang="en-US" dirty="0"/>
            </a:br>
            <a:r>
              <a:rPr lang="en-US" dirty="0"/>
              <a:t>Supply Chain and the Workforce </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96297"/>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649803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srgbClr val="242424"/>
              </a:solidFill>
              <a:effectLst/>
              <a:uLnTx/>
              <a:uFillTx/>
              <a:latin typeface="Arial"/>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b="1" dirty="0"/>
              <a:t>Alternatives</a:t>
            </a:r>
            <a:endParaRPr lang="en-GB" dirty="0">
              <a:cs typeface="Calibri"/>
            </a:endParaRPr>
          </a:p>
        </p:txBody>
      </p:sp>
      <p:graphicFrame>
        <p:nvGraphicFramePr>
          <p:cNvPr id="2" name="Diagram 3">
            <a:extLst>
              <a:ext uri="{FF2B5EF4-FFF2-40B4-BE49-F238E27FC236}">
                <a16:creationId xmlns:a16="http://schemas.microsoft.com/office/drawing/2014/main" id="{A8AB6DFD-5C85-A52D-4F84-ABB21E8600B3}"/>
              </a:ext>
            </a:extLst>
          </p:cNvPr>
          <p:cNvGraphicFramePr/>
          <p:nvPr/>
        </p:nvGraphicFramePr>
        <p:xfrm>
          <a:off x="629480" y="1522896"/>
          <a:ext cx="10970308" cy="448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3641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D0680"/>
                </a:solidFill>
                <a:effectLst/>
                <a:uLnTx/>
                <a:uFillTx/>
                <a:ea typeface="+mn-ea"/>
                <a:cs typeface="Arial"/>
              </a:rPr>
              <a:t>What: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rPr>
              <a:t>The coordination of activities needed to provide a final product or service</a:t>
            </a:r>
            <a:endParaRPr kumimoji="0" lang="en-GB" b="1" i="0" u="none" strike="noStrike" kern="1200" cap="none" spc="0" normalizeH="0" baseline="0" noProof="0" dirty="0">
              <a:ln>
                <a:noFill/>
              </a:ln>
              <a:solidFill>
                <a:srgbClr val="0D0680"/>
              </a:solidFill>
              <a:effectLst/>
              <a:uLnTx/>
              <a:uFillTx/>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D0680"/>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D0680"/>
                </a:solidFill>
                <a:effectLst/>
                <a:uLnTx/>
                <a:uFillTx/>
                <a:ea typeface="+mn-ea"/>
                <a:cs typeface="Arial"/>
              </a:rPr>
              <a:t>Objectives:</a:t>
            </a:r>
            <a:endParaRPr lang="en-GB" dirty="0">
              <a:solidFill>
                <a:srgbClr val="242424"/>
              </a:solidFill>
              <a:cs typeface="Arial"/>
            </a:endParaRPr>
          </a:p>
          <a:p>
            <a:pPr marL="285750" indent="-285750" algn="just">
              <a:buFont typeface="Arial" panose="020B0604020202020204" pitchFamily="34" charset="0"/>
              <a:buChar char="•"/>
            </a:pPr>
            <a:r>
              <a:rPr lang="en-GB" dirty="0">
                <a:effectLst/>
              </a:rPr>
              <a:t>Making the supply chain more resilient (e.g., creating a supply chain that can withstand shocks and disruptions) </a:t>
            </a:r>
          </a:p>
          <a:p>
            <a:pPr marL="285750" indent="-285750" algn="just">
              <a:buFont typeface="Arial" panose="020B0604020202020204" pitchFamily="34" charset="0"/>
              <a:buChar char="•"/>
            </a:pPr>
            <a:r>
              <a:rPr lang="en-GB" dirty="0">
                <a:effectLst/>
              </a:rPr>
              <a:t>Responding to supply chain disruptions (e.g., caused by COVID-19, natural catastrophes, delays at customs) and market distortions (e.g., a constrained global supply) </a:t>
            </a:r>
          </a:p>
          <a:p>
            <a:pPr marL="285750" indent="-285750" algn="just">
              <a:buFont typeface="Arial" panose="020B0604020202020204" pitchFamily="34" charset="0"/>
              <a:buChar char="•"/>
            </a:pPr>
            <a:r>
              <a:rPr lang="en-GB" dirty="0">
                <a:effectLst/>
              </a:rPr>
              <a:t>Addressing transportation challenges and delays (e.g., posed by more complex logistics arrange- </a:t>
            </a:r>
            <a:r>
              <a:rPr lang="en-GB" dirty="0" err="1">
                <a:effectLst/>
              </a:rPr>
              <a:t>ments</a:t>
            </a:r>
            <a:r>
              <a:rPr lang="en-GB" dirty="0">
                <a:effectLst/>
              </a:rPr>
              <a:t> and higher costs) </a:t>
            </a:r>
          </a:p>
          <a:p>
            <a:pPr marL="285750" indent="-285750" algn="just">
              <a:buFont typeface="Arial" panose="020B0604020202020204" pitchFamily="34" charset="0"/>
              <a:buChar char="•"/>
            </a:pPr>
            <a:r>
              <a:rPr lang="en-GB" dirty="0">
                <a:effectLst/>
              </a:rPr>
              <a:t>Managing increased delivery lead times (e.g., due to supply shortages or capacity limitations) </a:t>
            </a:r>
          </a:p>
          <a:p>
            <a:pPr marL="285750" indent="-285750" algn="just">
              <a:buFont typeface="Arial" panose="020B0604020202020204" pitchFamily="34" charset="0"/>
              <a:buChar char="•"/>
            </a:pPr>
            <a:r>
              <a:rPr lang="en-GB" dirty="0">
                <a:effectLst/>
              </a:rPr>
              <a:t>Promoting environmental and social sustainability through the supply chain (e.g., </a:t>
            </a:r>
            <a:r>
              <a:rPr lang="en-GB" dirty="0">
                <a:solidFill>
                  <a:srgbClr val="000000"/>
                </a:solidFill>
                <a:effectLst/>
                <a:latin typeface="Helvetica" pitchFamily="2" charset="0"/>
              </a:rPr>
              <a:t>Free, Previous and Informed Consent (FPIC) of affected communities, Strategic Environmental Assessments (SEAs), Environmental, Social and/or Human Rights Impact Assessments (ESHIAs), and human rights and environmental due diligence (</a:t>
            </a:r>
            <a:r>
              <a:rPr lang="en-GB" dirty="0" err="1">
                <a:solidFill>
                  <a:srgbClr val="000000"/>
                </a:solidFill>
                <a:effectLst/>
                <a:latin typeface="Helvetica" pitchFamily="2" charset="0"/>
              </a:rPr>
              <a:t>mHREDD</a:t>
            </a:r>
            <a:r>
              <a:rPr lang="en-GB" dirty="0">
                <a:effectLst/>
              </a:rPr>
              <a:t>) </a:t>
            </a:r>
          </a:p>
          <a:p>
            <a:pPr marL="285750" indent="-285750" algn="just">
              <a:buFont typeface="Arial" panose="020B0604020202020204" pitchFamily="34" charset="0"/>
              <a:buChar char="•"/>
            </a:pPr>
            <a:r>
              <a:rPr lang="en-GB" dirty="0">
                <a:effectLst/>
              </a:rPr>
              <a:t>Monitoring project performance and completion according to specifications (e.g., on-time and on-budget performance, which can also be determined by the supply chain) </a:t>
            </a: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443198"/>
          </a:xfrm>
        </p:spPr>
        <p:txBody>
          <a:bodyPr/>
          <a:lstStyle/>
          <a:p>
            <a:r>
              <a:rPr lang="en-GB" b="1" dirty="0"/>
              <a:t>Supply Chain Management</a:t>
            </a:r>
          </a:p>
        </p:txBody>
      </p:sp>
      <p:sp>
        <p:nvSpPr>
          <p:cNvPr id="2" name="TextBox 1">
            <a:extLst>
              <a:ext uri="{FF2B5EF4-FFF2-40B4-BE49-F238E27FC236}">
                <a16:creationId xmlns:a16="http://schemas.microsoft.com/office/drawing/2014/main" id="{1E60B533-0367-1D1D-7432-A4B8524F313C}"/>
              </a:ext>
            </a:extLst>
          </p:cNvPr>
          <p:cNvSpPr txBox="1"/>
          <p:nvPr/>
        </p:nvSpPr>
        <p:spPr>
          <a:xfrm>
            <a:off x="7714593" y="6611779"/>
            <a:ext cx="4477407" cy="246221"/>
          </a:xfrm>
          <a:prstGeom prst="rect">
            <a:avLst/>
          </a:prstGeom>
          <a:noFill/>
        </p:spPr>
        <p:txBody>
          <a:bodyPr wrap="square" rtlCol="0">
            <a:spAutoFit/>
          </a:bodyPr>
          <a:lstStyle/>
          <a:p>
            <a:pPr algn="r"/>
            <a:r>
              <a:rPr lang="en-GB" sz="1000" i="1" dirty="0">
                <a:latin typeface="Arial" panose="020B0604020202020204" pitchFamily="34" charset="0"/>
                <a:cs typeface="Arial" panose="020B0604020202020204" pitchFamily="34" charset="0"/>
              </a:rPr>
              <a:t>Source: Supply Chain Management (WBG, 2023)</a:t>
            </a:r>
          </a:p>
        </p:txBody>
      </p:sp>
    </p:spTree>
    <p:extLst>
      <p:ext uri="{BB962C8B-B14F-4D97-AF65-F5344CB8AC3E}">
        <p14:creationId xmlns:p14="http://schemas.microsoft.com/office/powerpoint/2010/main" val="119491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390B-B4B3-13FD-6E8C-0D20D3FCF1DF}"/>
              </a:ext>
            </a:extLst>
          </p:cNvPr>
          <p:cNvSpPr>
            <a:spLocks noGrp="1"/>
          </p:cNvSpPr>
          <p:nvPr>
            <p:ph type="title"/>
          </p:nvPr>
        </p:nvSpPr>
        <p:spPr>
          <a:xfrm>
            <a:off x="629400" y="476496"/>
            <a:ext cx="8103896" cy="443198"/>
          </a:xfrm>
        </p:spPr>
        <p:txBody>
          <a:bodyPr/>
          <a:lstStyle/>
          <a:p>
            <a:r>
              <a:rPr lang="en-GB" sz="3200" b="1" dirty="0">
                <a:solidFill>
                  <a:srgbClr val="0D0680"/>
                </a:solidFill>
                <a:latin typeface="+mj-lt"/>
              </a:rPr>
              <a:t>What can you do to support this</a:t>
            </a:r>
            <a:endParaRPr lang="en-GB" dirty="0">
              <a:solidFill>
                <a:srgbClr val="0D0680"/>
              </a:solidFill>
            </a:endParaRPr>
          </a:p>
        </p:txBody>
      </p:sp>
      <p:sp>
        <p:nvSpPr>
          <p:cNvPr id="6" name="TextBox 5">
            <a:extLst>
              <a:ext uri="{FF2B5EF4-FFF2-40B4-BE49-F238E27FC236}">
                <a16:creationId xmlns:a16="http://schemas.microsoft.com/office/drawing/2014/main" id="{9F6B92E3-9272-FA70-0720-D8A4808ABAC2}"/>
              </a:ext>
            </a:extLst>
          </p:cNvPr>
          <p:cNvSpPr txBox="1"/>
          <p:nvPr/>
        </p:nvSpPr>
        <p:spPr>
          <a:xfrm>
            <a:off x="7714593" y="6611779"/>
            <a:ext cx="4477407" cy="246221"/>
          </a:xfrm>
          <a:prstGeom prst="rect">
            <a:avLst/>
          </a:prstGeom>
          <a:noFill/>
        </p:spPr>
        <p:txBody>
          <a:bodyPr wrap="square" rtlCol="0">
            <a:spAutoFit/>
          </a:bodyPr>
          <a:lstStyle/>
          <a:p>
            <a:pPr algn="r"/>
            <a:r>
              <a:rPr lang="en-GB" sz="1000" i="1" dirty="0">
                <a:latin typeface="Arial" panose="020B0604020202020204" pitchFamily="34" charset="0"/>
                <a:cs typeface="Arial" panose="020B0604020202020204" pitchFamily="34" charset="0"/>
              </a:rPr>
              <a:t>Source: Energy </a:t>
            </a:r>
            <a:r>
              <a:rPr lang="en-GB" sz="1000" i="1" dirty="0">
                <a:effectLst/>
                <a:latin typeface="Arial" panose="020B0604020202020204" pitchFamily="34" charset="0"/>
                <a:cs typeface="Arial" panose="020B0604020202020204" pitchFamily="34" charset="0"/>
              </a:rPr>
              <a:t>Technology Perspectives 2023 </a:t>
            </a:r>
            <a:r>
              <a:rPr lang="en-GB" sz="1000" i="1" dirty="0">
                <a:latin typeface="Arial" panose="020B0604020202020204" pitchFamily="34" charset="0"/>
                <a:cs typeface="Arial" panose="020B0604020202020204" pitchFamily="34" charset="0"/>
              </a:rPr>
              <a:t>(IEA, 2023)</a:t>
            </a:r>
          </a:p>
        </p:txBody>
      </p:sp>
      <p:graphicFrame>
        <p:nvGraphicFramePr>
          <p:cNvPr id="7" name="Table 5">
            <a:extLst>
              <a:ext uri="{FF2B5EF4-FFF2-40B4-BE49-F238E27FC236}">
                <a16:creationId xmlns:a16="http://schemas.microsoft.com/office/drawing/2014/main" id="{62CD0E5A-A0B3-8AC8-D97F-EF002619468D}"/>
              </a:ext>
            </a:extLst>
          </p:cNvPr>
          <p:cNvGraphicFramePr>
            <a:graphicFrameLocks noGrp="1"/>
          </p:cNvGraphicFramePr>
          <p:nvPr/>
        </p:nvGraphicFramePr>
        <p:xfrm>
          <a:off x="629400" y="1324689"/>
          <a:ext cx="10506712" cy="4968240"/>
        </p:xfrm>
        <a:graphic>
          <a:graphicData uri="http://schemas.openxmlformats.org/drawingml/2006/table">
            <a:tbl>
              <a:tblPr firstRow="1" bandRow="1">
                <a:tableStyleId>{5C22544A-7EE6-4342-B048-85BDC9FD1C3A}</a:tableStyleId>
              </a:tblPr>
              <a:tblGrid>
                <a:gridCol w="2513193">
                  <a:extLst>
                    <a:ext uri="{9D8B030D-6E8A-4147-A177-3AD203B41FA5}">
                      <a16:colId xmlns:a16="http://schemas.microsoft.com/office/drawing/2014/main" val="2474056727"/>
                    </a:ext>
                  </a:extLst>
                </a:gridCol>
                <a:gridCol w="7993519">
                  <a:extLst>
                    <a:ext uri="{9D8B030D-6E8A-4147-A177-3AD203B41FA5}">
                      <a16:colId xmlns:a16="http://schemas.microsoft.com/office/drawing/2014/main" val="261914058"/>
                    </a:ext>
                  </a:extLst>
                </a:gridCol>
              </a:tblGrid>
              <a:tr h="416865">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400" dirty="0"/>
                        <a:t>Recommendations for secure, resilient and sustainable supply chains</a:t>
                      </a:r>
                    </a:p>
                  </a:txBody>
                  <a:tcPr/>
                </a:tc>
                <a:tc hMerge="1">
                  <a:txBody>
                    <a:bodyPr/>
                    <a:lstStyle/>
                    <a:p>
                      <a:pPr algn="ctr"/>
                      <a:endParaRPr lang="en-GB" sz="2400" dirty="0"/>
                    </a:p>
                  </a:txBody>
                  <a:tcPr/>
                </a:tc>
                <a:extLst>
                  <a:ext uri="{0D108BD9-81ED-4DB2-BD59-A6C34878D82A}">
                    <a16:rowId xmlns:a16="http://schemas.microsoft.com/office/drawing/2014/main" val="1858859318"/>
                  </a:ext>
                </a:extLst>
              </a:tr>
              <a:tr h="1045394">
                <a:tc>
                  <a:txBody>
                    <a:bodyPr/>
                    <a:lstStyle/>
                    <a:p>
                      <a:pPr algn="ctr"/>
                      <a:r>
                        <a:rPr lang="en-GB" sz="1800" b="1" dirty="0"/>
                        <a:t>Accelerate the clean energy transition</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b="0" i="0" u="none" strike="noStrike" cap="none" dirty="0">
                          <a:solidFill>
                            <a:schemeClr val="dk1"/>
                          </a:solidFill>
                          <a:effectLst/>
                          <a:latin typeface="+mn-lt"/>
                          <a:ea typeface="+mn-ea"/>
                          <a:cs typeface="+mn-cs"/>
                          <a:sym typeface="Arial"/>
                        </a:rPr>
                        <a:t>Review permitting and approval processes</a:t>
                      </a:r>
                      <a:endParaRPr lang="en-GB" sz="17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b="0" i="0" u="none" strike="noStrike" cap="none" dirty="0">
                          <a:solidFill>
                            <a:schemeClr val="dk1"/>
                          </a:solidFill>
                          <a:effectLst/>
                          <a:latin typeface="+mn-lt"/>
                          <a:ea typeface="+mn-ea"/>
                          <a:cs typeface="+mn-cs"/>
                          <a:sym typeface="Arial"/>
                        </a:rPr>
                        <a:t>Prioritise and co-ordinate the rollout of enabling infrastructure </a:t>
                      </a:r>
                      <a:endParaRPr lang="en-GB" sz="17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b="0" i="0" u="none" strike="noStrike" cap="none" dirty="0">
                          <a:solidFill>
                            <a:schemeClr val="dk1"/>
                          </a:solidFill>
                          <a:effectLst/>
                          <a:latin typeface="+mn-lt"/>
                          <a:ea typeface="+mn-ea"/>
                          <a:cs typeface="+mn-cs"/>
                          <a:sym typeface="Arial"/>
                        </a:rPr>
                        <a:t>Support recruitment, training and accreditation programmes </a:t>
                      </a:r>
                      <a:endParaRPr lang="en-GB" sz="1700" dirty="0"/>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b="0" i="0" u="none" strike="noStrike" cap="none" dirty="0">
                          <a:solidFill>
                            <a:schemeClr val="dk1"/>
                          </a:solidFill>
                          <a:effectLst/>
                          <a:latin typeface="+mn-lt"/>
                          <a:ea typeface="+mn-ea"/>
                          <a:cs typeface="+mn-cs"/>
                          <a:sym typeface="Arial"/>
                        </a:rPr>
                        <a:t>Step up innovation programmes</a:t>
                      </a:r>
                      <a:endParaRPr lang="en-GB" sz="1700" dirty="0"/>
                    </a:p>
                  </a:txBody>
                  <a:tcPr anchor="ctr">
                    <a:solidFill>
                      <a:schemeClr val="accent5"/>
                    </a:solidFill>
                  </a:tcPr>
                </a:tc>
                <a:extLst>
                  <a:ext uri="{0D108BD9-81ED-4DB2-BD59-A6C34878D82A}">
                    <a16:rowId xmlns:a16="http://schemas.microsoft.com/office/drawing/2014/main" val="2047913287"/>
                  </a:ext>
                </a:extLst>
              </a:tr>
              <a:tr h="676481">
                <a:tc>
                  <a:txBody>
                    <a:bodyPr/>
                    <a:lstStyle/>
                    <a:p>
                      <a:pPr algn="ctr"/>
                      <a:r>
                        <a:rPr lang="en-GB" sz="1800" b="1" dirty="0"/>
                        <a:t>Secure supply chains</a:t>
                      </a:r>
                    </a:p>
                  </a:txBody>
                  <a:tcPr anchor="ctr"/>
                </a:tc>
                <a:tc>
                  <a:txBody>
                    <a:bodyPr/>
                    <a:lstStyle/>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Develop geological surveys for critical mineral resources</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Consider critical mineral stockpiles</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Design industrial strategies to incentivise investment</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Co-ordinate supply chain assessments</a:t>
                      </a:r>
                    </a:p>
                  </a:txBody>
                  <a:tcPr anchor="ctr">
                    <a:solidFill>
                      <a:schemeClr val="accent5"/>
                    </a:solidFill>
                  </a:tcPr>
                </a:tc>
                <a:extLst>
                  <a:ext uri="{0D108BD9-81ED-4DB2-BD59-A6C34878D82A}">
                    <a16:rowId xmlns:a16="http://schemas.microsoft.com/office/drawing/2014/main" val="1460167787"/>
                  </a:ext>
                </a:extLst>
              </a:tr>
              <a:tr h="27603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t>Boost resilience</a:t>
                      </a:r>
                    </a:p>
                  </a:txBody>
                  <a:tcPr anchor="ctr"/>
                </a:tc>
                <a:tc>
                  <a:txBody>
                    <a:bodyPr/>
                    <a:lstStyle/>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Review design and manufacturing regulations</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Promote repairability and longer lifetimes</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Explore opportunities to repurpose infrastructure</a:t>
                      </a:r>
                    </a:p>
                    <a:p>
                      <a:pPr marL="285750" indent="-285750">
                        <a:buFont typeface="Arial" panose="020B0604020202020204" pitchFamily="34" charset="0"/>
                        <a:buChar char="•"/>
                      </a:pPr>
                      <a:r>
                        <a:rPr lang="en-GB" sz="1700" b="0" i="0" u="none" strike="noStrike" cap="none" dirty="0">
                          <a:solidFill>
                            <a:schemeClr val="dk1"/>
                          </a:solidFill>
                          <a:effectLst/>
                          <a:latin typeface="+mn-lt"/>
                          <a:ea typeface="+mn-ea"/>
                          <a:cs typeface="+mn-cs"/>
                          <a:sym typeface="Arial"/>
                        </a:rPr>
                        <a:t>Leverage competitive advantages</a:t>
                      </a:r>
                    </a:p>
                  </a:txBody>
                  <a:tcPr anchor="ctr">
                    <a:solidFill>
                      <a:schemeClr val="accent5"/>
                    </a:solidFill>
                  </a:tcPr>
                </a:tc>
                <a:extLst>
                  <a:ext uri="{0D108BD9-81ED-4DB2-BD59-A6C34878D82A}">
                    <a16:rowId xmlns:a16="http://schemas.microsoft.com/office/drawing/2014/main" val="3556350051"/>
                  </a:ext>
                </a:extLst>
              </a:tr>
              <a:tr h="747951">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t>Establish sustainability</a:t>
                      </a:r>
                    </a:p>
                  </a:txBody>
                  <a:tcPr anchor="ct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dirty="0">
                          <a:effectLst/>
                        </a:rPr>
                        <a:t>Increase material reuse, recyclability and recycling rates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dirty="0">
                          <a:effectLst/>
                        </a:rPr>
                        <a:t>Adopt standards for clean technologies and traceability</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dirty="0">
                          <a:effectLst/>
                        </a:rPr>
                        <a:t>Consider ESG regulations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700" dirty="0">
                          <a:effectLst/>
                        </a:rPr>
                        <a:t>Support near zero emission material production</a:t>
                      </a:r>
                    </a:p>
                  </a:txBody>
                  <a:tcPr anchor="ctr">
                    <a:solidFill>
                      <a:schemeClr val="accent5"/>
                    </a:solidFill>
                  </a:tcPr>
                </a:tc>
                <a:extLst>
                  <a:ext uri="{0D108BD9-81ED-4DB2-BD59-A6C34878D82A}">
                    <a16:rowId xmlns:a16="http://schemas.microsoft.com/office/drawing/2014/main" val="3219658161"/>
                  </a:ext>
                </a:extLst>
              </a:tr>
            </a:tbl>
          </a:graphicData>
        </a:graphic>
      </p:graphicFrame>
    </p:spTree>
    <p:extLst>
      <p:ext uri="{BB962C8B-B14F-4D97-AF65-F5344CB8AC3E}">
        <p14:creationId xmlns:p14="http://schemas.microsoft.com/office/powerpoint/2010/main" val="3300503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Net Zero Playbook</a:t>
            </a: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Workforce</a:t>
            </a:r>
          </a:p>
        </p:txBody>
      </p:sp>
    </p:spTree>
    <p:extLst>
      <p:ext uri="{BB962C8B-B14F-4D97-AF65-F5344CB8AC3E}">
        <p14:creationId xmlns:p14="http://schemas.microsoft.com/office/powerpoint/2010/main" val="1067583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Overview</a:t>
            </a:r>
          </a:p>
        </p:txBody>
      </p:sp>
      <p:sp>
        <p:nvSpPr>
          <p:cNvPr id="4" name="TextBox 3">
            <a:extLst>
              <a:ext uri="{FF2B5EF4-FFF2-40B4-BE49-F238E27FC236}">
                <a16:creationId xmlns:a16="http://schemas.microsoft.com/office/drawing/2014/main" id="{92F93EA1-0BA8-33CA-AC37-EADE94A6AC5A}"/>
              </a:ext>
            </a:extLst>
          </p:cNvPr>
          <p:cNvSpPr txBox="1"/>
          <p:nvPr/>
        </p:nvSpPr>
        <p:spPr>
          <a:xfrm>
            <a:off x="571756" y="1343984"/>
            <a:ext cx="8161540" cy="3693319"/>
          </a:xfrm>
          <a:prstGeom prst="rect">
            <a:avLst/>
          </a:prstGeom>
          <a:noFill/>
        </p:spPr>
        <p:txBody>
          <a:bodyPr wrap="square">
            <a:spAutoFit/>
          </a:bodyPr>
          <a:lstStyle/>
          <a:p>
            <a:pPr algn="just" fontAlgn="base"/>
            <a:r>
              <a:rPr lang="en-GB" b="1" i="0" u="none" strike="noStrike" dirty="0">
                <a:solidFill>
                  <a:srgbClr val="0D0680"/>
                </a:solidFill>
                <a:effectLst/>
              </a:rPr>
              <a:t>WHAT: </a:t>
            </a:r>
          </a:p>
          <a:p>
            <a:pPr marL="285750" indent="-285750" algn="just" fontAlgn="base">
              <a:buFont typeface="Arial" panose="020B0604020202020204" pitchFamily="34" charset="0"/>
              <a:buChar char="•"/>
            </a:pPr>
            <a:r>
              <a:rPr lang="en-GB" b="0" i="0" u="none" strike="noStrike" dirty="0">
                <a:effectLst/>
              </a:rPr>
              <a:t>Employment is a top concern with regard to </a:t>
            </a:r>
            <a:r>
              <a:rPr lang="en-GB" dirty="0">
                <a:effectLst/>
              </a:rPr>
              <a:t>the</a:t>
            </a:r>
            <a:r>
              <a:rPr lang="en-GB" b="0" i="0" u="none" strike="noStrike" dirty="0"/>
              <a:t> c</a:t>
            </a:r>
            <a:r>
              <a:rPr lang="en-GB" dirty="0">
                <a:effectLst/>
              </a:rPr>
              <a:t>lean energy transition and efforts to decarbonise</a:t>
            </a:r>
            <a:endParaRPr lang="en-GB" dirty="0"/>
          </a:p>
          <a:p>
            <a:pPr marL="285750" indent="-285750" algn="just" fontAlgn="base">
              <a:buFont typeface="Arial" panose="020B0604020202020204" pitchFamily="34" charset="0"/>
              <a:buChar char="•"/>
            </a:pPr>
            <a:r>
              <a:rPr lang="en-GB" dirty="0">
                <a:effectLst/>
              </a:rPr>
              <a:t>The success of the transition will rest on the shoulders of the workforce</a:t>
            </a:r>
            <a:endParaRPr lang="en-GB" dirty="0"/>
          </a:p>
          <a:p>
            <a:pPr marL="285750" indent="-285750" algn="just" fontAlgn="base">
              <a:buFont typeface="Arial" panose="020B0604020202020204" pitchFamily="34" charset="0"/>
              <a:buChar char="•"/>
            </a:pPr>
            <a:r>
              <a:rPr lang="en-GB" dirty="0"/>
              <a:t>D</a:t>
            </a:r>
            <a:r>
              <a:rPr lang="en-GB" b="0" i="0" u="none" strike="noStrike" dirty="0">
                <a:effectLst/>
              </a:rPr>
              <a:t>ifferent countries and regions have different starting points</a:t>
            </a:r>
          </a:p>
          <a:p>
            <a:pPr marL="285750" indent="-285750" algn="just" fontAlgn="base">
              <a:buFont typeface="Arial" panose="020B0604020202020204" pitchFamily="34" charset="0"/>
              <a:buChar char="•"/>
            </a:pPr>
            <a:r>
              <a:rPr lang="en-GB" dirty="0"/>
              <a:t>There will be uneven impacts across sectors, communities, </a:t>
            </a:r>
          </a:p>
          <a:p>
            <a:pPr algn="just" fontAlgn="base"/>
            <a:r>
              <a:rPr lang="en-GB" dirty="0"/>
              <a:t>     regions and countries</a:t>
            </a:r>
          </a:p>
          <a:p>
            <a:pPr algn="just" fontAlgn="base"/>
            <a:endParaRPr lang="en-GB" dirty="0"/>
          </a:p>
          <a:p>
            <a:pPr algn="just" fontAlgn="base"/>
            <a:endParaRPr lang="en-GB" dirty="0"/>
          </a:p>
          <a:p>
            <a:pPr algn="just"/>
            <a:r>
              <a:rPr lang="en-GB" b="1" dirty="0">
                <a:solidFill>
                  <a:srgbClr val="0D0680"/>
                </a:solidFill>
              </a:rPr>
              <a:t>HOW:</a:t>
            </a:r>
          </a:p>
          <a:p>
            <a:pPr marL="285750" indent="-285750" algn="just">
              <a:buFont typeface="Arial" panose="020B0604020202020204" pitchFamily="34" charset="0"/>
              <a:buChar char="•"/>
            </a:pPr>
            <a:r>
              <a:rPr lang="en-GB" dirty="0"/>
              <a:t>C</a:t>
            </a:r>
            <a:r>
              <a:rPr lang="en-GB" dirty="0">
                <a:effectLst/>
              </a:rPr>
              <a:t>apitalising on existing strengths, infrastructure and </a:t>
            </a:r>
          </a:p>
          <a:p>
            <a:pPr algn="just"/>
            <a:r>
              <a:rPr lang="en-GB" dirty="0">
                <a:effectLst/>
              </a:rPr>
              <a:t>     skill sets; promoting innovation; and identifying </a:t>
            </a:r>
          </a:p>
          <a:p>
            <a:pPr algn="just"/>
            <a:r>
              <a:rPr lang="en-GB" dirty="0">
                <a:effectLst/>
              </a:rPr>
              <a:t>     opportunities in new and emerging areas. </a:t>
            </a:r>
          </a:p>
        </p:txBody>
      </p:sp>
      <p:pic>
        <p:nvPicPr>
          <p:cNvPr id="11" name="Graphic 10">
            <a:extLst>
              <a:ext uri="{FF2B5EF4-FFF2-40B4-BE49-F238E27FC236}">
                <a16:creationId xmlns:a16="http://schemas.microsoft.com/office/drawing/2014/main" id="{E35D5774-3C67-993C-BE93-1D4020BB92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0380" y="1983773"/>
            <a:ext cx="4765178" cy="4629298"/>
          </a:xfrm>
          <a:prstGeom prst="rect">
            <a:avLst/>
          </a:prstGeom>
        </p:spPr>
      </p:pic>
      <p:sp>
        <p:nvSpPr>
          <p:cNvPr id="12" name="TextBox 11">
            <a:extLst>
              <a:ext uri="{FF2B5EF4-FFF2-40B4-BE49-F238E27FC236}">
                <a16:creationId xmlns:a16="http://schemas.microsoft.com/office/drawing/2014/main" id="{EA8F318C-568A-F512-82CD-22901ABDF3D2}"/>
              </a:ext>
            </a:extLst>
          </p:cNvPr>
          <p:cNvSpPr txBox="1"/>
          <p:nvPr/>
        </p:nvSpPr>
        <p:spPr>
          <a:xfrm>
            <a:off x="10155160" y="6613071"/>
            <a:ext cx="2085827" cy="246221"/>
          </a:xfrm>
          <a:prstGeom prst="rect">
            <a:avLst/>
          </a:prstGeom>
          <a:noFill/>
        </p:spPr>
        <p:txBody>
          <a:bodyPr wrap="none" rtlCol="0">
            <a:spAutoFit/>
          </a:bodyPr>
          <a:lstStyle/>
          <a:p>
            <a:r>
              <a:rPr lang="en-GB" sz="1000" i="1" dirty="0"/>
              <a:t>Image: https://</a:t>
            </a:r>
            <a:r>
              <a:rPr lang="en-GB" sz="1000" i="1" dirty="0" err="1"/>
              <a:t>www.juliusedu.com</a:t>
            </a:r>
            <a:endParaRPr lang="en-GB" sz="1000" i="1" dirty="0"/>
          </a:p>
        </p:txBody>
      </p:sp>
    </p:spTree>
    <p:extLst>
      <p:ext uri="{BB962C8B-B14F-4D97-AF65-F5344CB8AC3E}">
        <p14:creationId xmlns:p14="http://schemas.microsoft.com/office/powerpoint/2010/main" val="2657452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Skills Gap</a:t>
            </a:r>
          </a:p>
        </p:txBody>
      </p:sp>
      <p:sp>
        <p:nvSpPr>
          <p:cNvPr id="4" name="TextBox 3">
            <a:extLst>
              <a:ext uri="{FF2B5EF4-FFF2-40B4-BE49-F238E27FC236}">
                <a16:creationId xmlns:a16="http://schemas.microsoft.com/office/drawing/2014/main" id="{31000991-A426-C9F4-4AA3-D361959E135B}"/>
              </a:ext>
            </a:extLst>
          </p:cNvPr>
          <p:cNvSpPr txBox="1"/>
          <p:nvPr/>
        </p:nvSpPr>
        <p:spPr>
          <a:xfrm>
            <a:off x="571756" y="1244245"/>
            <a:ext cx="11048488" cy="1200329"/>
          </a:xfrm>
          <a:prstGeom prst="rect">
            <a:avLst/>
          </a:prstGeom>
          <a:noFill/>
        </p:spPr>
        <p:txBody>
          <a:bodyPr wrap="square">
            <a:spAutoFit/>
          </a:bodyPr>
          <a:lstStyle/>
          <a:p>
            <a:r>
              <a:rPr lang="en-GB" b="1" dirty="0">
                <a:solidFill>
                  <a:srgbClr val="0D0680"/>
                </a:solidFill>
              </a:rPr>
              <a:t>WHAT: </a:t>
            </a:r>
            <a:r>
              <a:rPr lang="en-GB" dirty="0"/>
              <a:t>N</a:t>
            </a:r>
            <a:r>
              <a:rPr lang="en-GB" b="0" i="0" u="none" strike="noStrike" dirty="0">
                <a:effectLst/>
              </a:rPr>
              <a:t>eed to quantify the potential for new jobs and identify skills required to help governments understand future employment opportunities and plan for education and training. </a:t>
            </a:r>
          </a:p>
          <a:p>
            <a:endParaRPr lang="en-GB" dirty="0"/>
          </a:p>
          <a:p>
            <a:r>
              <a:rPr lang="en-GB" b="1" dirty="0">
                <a:solidFill>
                  <a:srgbClr val="0D0680"/>
                </a:solidFill>
              </a:rPr>
              <a:t>HOW:</a:t>
            </a:r>
          </a:p>
        </p:txBody>
      </p:sp>
      <p:grpSp>
        <p:nvGrpSpPr>
          <p:cNvPr id="27" name="Group 26">
            <a:extLst>
              <a:ext uri="{FF2B5EF4-FFF2-40B4-BE49-F238E27FC236}">
                <a16:creationId xmlns:a16="http://schemas.microsoft.com/office/drawing/2014/main" id="{F625A54E-A1B2-C048-FCBC-70912F3E47F1}"/>
              </a:ext>
            </a:extLst>
          </p:cNvPr>
          <p:cNvGrpSpPr/>
          <p:nvPr/>
        </p:nvGrpSpPr>
        <p:grpSpPr>
          <a:xfrm>
            <a:off x="1189552" y="2421773"/>
            <a:ext cx="9833351" cy="4184597"/>
            <a:chOff x="1189552" y="2361813"/>
            <a:chExt cx="9833351" cy="4184597"/>
          </a:xfrm>
        </p:grpSpPr>
        <p:grpSp>
          <p:nvGrpSpPr>
            <p:cNvPr id="23" name="Group 22">
              <a:extLst>
                <a:ext uri="{FF2B5EF4-FFF2-40B4-BE49-F238E27FC236}">
                  <a16:creationId xmlns:a16="http://schemas.microsoft.com/office/drawing/2014/main" id="{95BF3174-D779-5687-5632-7049920FE9A6}"/>
                </a:ext>
              </a:extLst>
            </p:cNvPr>
            <p:cNvGrpSpPr/>
            <p:nvPr/>
          </p:nvGrpSpPr>
          <p:grpSpPr>
            <a:xfrm>
              <a:off x="1189553" y="2361813"/>
              <a:ext cx="9833350" cy="2280465"/>
              <a:chOff x="1340818" y="4127579"/>
              <a:chExt cx="9833350" cy="2280465"/>
            </a:xfrm>
          </p:grpSpPr>
          <p:sp>
            <p:nvSpPr>
              <p:cNvPr id="8" name="Freeform: Shape 57">
                <a:extLst>
                  <a:ext uri="{FF2B5EF4-FFF2-40B4-BE49-F238E27FC236}">
                    <a16:creationId xmlns:a16="http://schemas.microsoft.com/office/drawing/2014/main" id="{48BA4A97-0BF3-5862-1572-1A1D1FDA7359}"/>
                  </a:ext>
                </a:extLst>
              </p:cNvPr>
              <p:cNvSpPr/>
              <p:nvPr/>
            </p:nvSpPr>
            <p:spPr>
              <a:xfrm>
                <a:off x="8993530" y="4966505"/>
                <a:ext cx="254436" cy="576072"/>
              </a:xfrm>
              <a:custGeom>
                <a:avLst/>
                <a:gdLst>
                  <a:gd name="connsiteX0" fmla="*/ 0 w 254436"/>
                  <a:gd name="connsiteY0" fmla="*/ 0 h 589861"/>
                  <a:gd name="connsiteX1" fmla="*/ 166218 w 254436"/>
                  <a:gd name="connsiteY1" fmla="*/ 0 h 589861"/>
                  <a:gd name="connsiteX2" fmla="*/ 253299 w 254436"/>
                  <a:gd name="connsiteY2" fmla="*/ 259531 h 589861"/>
                  <a:gd name="connsiteX3" fmla="*/ 165872 w 254436"/>
                  <a:gd name="connsiteY3" fmla="*/ 589861 h 589861"/>
                  <a:gd name="connsiteX4" fmla="*/ 0 w 254436"/>
                  <a:gd name="connsiteY4" fmla="*/ 589861 h 58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36" h="589861">
                    <a:moveTo>
                      <a:pt x="0" y="0"/>
                    </a:moveTo>
                    <a:lnTo>
                      <a:pt x="166218" y="0"/>
                    </a:lnTo>
                    <a:cubicBezTo>
                      <a:pt x="215905" y="75535"/>
                      <a:pt x="247240" y="164219"/>
                      <a:pt x="253299" y="259531"/>
                    </a:cubicBezTo>
                    <a:cubicBezTo>
                      <a:pt x="260917" y="379354"/>
                      <a:pt x="230101" y="493602"/>
                      <a:pt x="165872" y="589861"/>
                    </a:cubicBezTo>
                    <a:lnTo>
                      <a:pt x="0" y="589861"/>
                    </a:lnTo>
                    <a:close/>
                  </a:path>
                </a:pathLst>
              </a:custGeom>
              <a:solidFill>
                <a:schemeClr val="accent6"/>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9" name="Freeform: Shape 54">
                <a:extLst>
                  <a:ext uri="{FF2B5EF4-FFF2-40B4-BE49-F238E27FC236}">
                    <a16:creationId xmlns:a16="http://schemas.microsoft.com/office/drawing/2014/main" id="{732BB23A-1F3B-F016-BCFD-91751E0E2E0B}"/>
                  </a:ext>
                </a:extLst>
              </p:cNvPr>
              <p:cNvSpPr/>
              <p:nvPr/>
            </p:nvSpPr>
            <p:spPr>
              <a:xfrm>
                <a:off x="6937574" y="4966505"/>
                <a:ext cx="268834" cy="576072"/>
              </a:xfrm>
              <a:custGeom>
                <a:avLst/>
                <a:gdLst>
                  <a:gd name="connsiteX0" fmla="*/ 0 w 268834"/>
                  <a:gd name="connsiteY0" fmla="*/ 0 h 589861"/>
                  <a:gd name="connsiteX1" fmla="*/ 180616 w 268834"/>
                  <a:gd name="connsiteY1" fmla="*/ 0 h 589861"/>
                  <a:gd name="connsiteX2" fmla="*/ 267697 w 268834"/>
                  <a:gd name="connsiteY2" fmla="*/ 259531 h 589861"/>
                  <a:gd name="connsiteX3" fmla="*/ 180270 w 268834"/>
                  <a:gd name="connsiteY3" fmla="*/ 589861 h 589861"/>
                  <a:gd name="connsiteX4" fmla="*/ 0 w 268834"/>
                  <a:gd name="connsiteY4" fmla="*/ 589861 h 58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4" h="589861">
                    <a:moveTo>
                      <a:pt x="0" y="0"/>
                    </a:moveTo>
                    <a:lnTo>
                      <a:pt x="180616" y="0"/>
                    </a:lnTo>
                    <a:cubicBezTo>
                      <a:pt x="230303" y="75535"/>
                      <a:pt x="261638" y="164219"/>
                      <a:pt x="267697" y="259531"/>
                    </a:cubicBezTo>
                    <a:cubicBezTo>
                      <a:pt x="275315" y="379354"/>
                      <a:pt x="244499" y="493602"/>
                      <a:pt x="180270" y="589861"/>
                    </a:cubicBezTo>
                    <a:lnTo>
                      <a:pt x="0" y="589861"/>
                    </a:lnTo>
                    <a:close/>
                  </a:path>
                </a:pathLst>
              </a:custGeom>
              <a:solidFill>
                <a:schemeClr val="accent2"/>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0" name="Freeform: Shape 44">
                <a:extLst>
                  <a:ext uri="{FF2B5EF4-FFF2-40B4-BE49-F238E27FC236}">
                    <a16:creationId xmlns:a16="http://schemas.microsoft.com/office/drawing/2014/main" id="{EA47ED9B-8418-0A51-BE19-47EF44CC77C1}"/>
                  </a:ext>
                </a:extLst>
              </p:cNvPr>
              <p:cNvSpPr/>
              <p:nvPr/>
            </p:nvSpPr>
            <p:spPr>
              <a:xfrm>
                <a:off x="4857850" y="4966505"/>
                <a:ext cx="292427" cy="576072"/>
              </a:xfrm>
              <a:custGeom>
                <a:avLst/>
                <a:gdLst>
                  <a:gd name="connsiteX0" fmla="*/ 0 w 292427"/>
                  <a:gd name="connsiteY0" fmla="*/ 0 h 589861"/>
                  <a:gd name="connsiteX1" fmla="*/ 204209 w 292427"/>
                  <a:gd name="connsiteY1" fmla="*/ 0 h 589861"/>
                  <a:gd name="connsiteX2" fmla="*/ 291290 w 292427"/>
                  <a:gd name="connsiteY2" fmla="*/ 259531 h 589861"/>
                  <a:gd name="connsiteX3" fmla="*/ 203863 w 292427"/>
                  <a:gd name="connsiteY3" fmla="*/ 589861 h 589861"/>
                  <a:gd name="connsiteX4" fmla="*/ 0 w 292427"/>
                  <a:gd name="connsiteY4" fmla="*/ 589861 h 58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427" h="589861">
                    <a:moveTo>
                      <a:pt x="0" y="0"/>
                    </a:moveTo>
                    <a:lnTo>
                      <a:pt x="204209" y="0"/>
                    </a:lnTo>
                    <a:cubicBezTo>
                      <a:pt x="253896" y="75535"/>
                      <a:pt x="285231" y="164219"/>
                      <a:pt x="291290" y="259531"/>
                    </a:cubicBezTo>
                    <a:cubicBezTo>
                      <a:pt x="298908" y="379354"/>
                      <a:pt x="268092" y="493602"/>
                      <a:pt x="203863" y="589861"/>
                    </a:cubicBezTo>
                    <a:lnTo>
                      <a:pt x="0" y="589861"/>
                    </a:lnTo>
                    <a:close/>
                  </a:path>
                </a:pathLst>
              </a:custGeom>
              <a:solidFill>
                <a:schemeClr val="tx2"/>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2" name="Shape">
                <a:extLst>
                  <a:ext uri="{FF2B5EF4-FFF2-40B4-BE49-F238E27FC236}">
                    <a16:creationId xmlns:a16="http://schemas.microsoft.com/office/drawing/2014/main" id="{F3043808-E947-61ED-8B1A-2B3EF8BBF577}"/>
                  </a:ext>
                </a:extLst>
              </p:cNvPr>
              <p:cNvSpPr/>
              <p:nvPr/>
            </p:nvSpPr>
            <p:spPr>
              <a:xfrm>
                <a:off x="7459470" y="4127579"/>
                <a:ext cx="3714698" cy="2253925"/>
              </a:xfrm>
              <a:custGeom>
                <a:avLst/>
                <a:gdLst/>
                <a:ahLst/>
                <a:cxnLst>
                  <a:cxn ang="0">
                    <a:pos x="wd2" y="hd2"/>
                  </a:cxn>
                  <a:cxn ang="5400000">
                    <a:pos x="wd2" y="hd2"/>
                  </a:cxn>
                  <a:cxn ang="10800000">
                    <a:pos x="wd2" y="hd2"/>
                  </a:cxn>
                  <a:cxn ang="16200000">
                    <a:pos x="wd2" y="hd2"/>
                  </a:cxn>
                </a:cxnLst>
                <a:rect l="0" t="0" r="r" b="b"/>
                <a:pathLst>
                  <a:path w="21457" h="21425" extrusionOk="0">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92A2"/>
              </a:solidFill>
              <a:ln w="12700">
                <a:miter lim="400000"/>
              </a:ln>
            </p:spPr>
            <p:txBody>
              <a:bodyPr lIns="38100" tIns="38100" rIns="38100" bIns="38100" anchor="ctr"/>
              <a:lstStyle/>
              <a:p>
                <a:pPr>
                  <a:defRPr sz="3000">
                    <a:solidFill>
                      <a:srgbClr val="FFFFFF"/>
                    </a:solidFill>
                  </a:defRPr>
                </a:pPr>
                <a:endParaRPr/>
              </a:p>
            </p:txBody>
          </p:sp>
          <p:sp>
            <p:nvSpPr>
              <p:cNvPr id="13" name="Shape">
                <a:extLst>
                  <a:ext uri="{FF2B5EF4-FFF2-40B4-BE49-F238E27FC236}">
                    <a16:creationId xmlns:a16="http://schemas.microsoft.com/office/drawing/2014/main" id="{D36489D9-65EE-12E0-51E2-67D18FDB108D}"/>
                  </a:ext>
                </a:extLst>
              </p:cNvPr>
              <p:cNvSpPr/>
              <p:nvPr/>
            </p:nvSpPr>
            <p:spPr>
              <a:xfrm>
                <a:off x="5418898" y="4127579"/>
                <a:ext cx="3714698" cy="2253925"/>
              </a:xfrm>
              <a:custGeom>
                <a:avLst/>
                <a:gdLst/>
                <a:ahLst/>
                <a:cxnLst>
                  <a:cxn ang="0">
                    <a:pos x="wd2" y="hd2"/>
                  </a:cxn>
                  <a:cxn ang="5400000">
                    <a:pos x="wd2" y="hd2"/>
                  </a:cxn>
                  <a:cxn ang="10800000">
                    <a:pos x="wd2" y="hd2"/>
                  </a:cxn>
                  <a:cxn ang="16200000">
                    <a:pos x="wd2" y="hd2"/>
                  </a:cxn>
                </a:cxnLst>
                <a:rect l="0" t="0" r="r" b="b"/>
                <a:pathLst>
                  <a:path w="21457" h="21425" extrusionOk="0">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09C"/>
              </a:solidFill>
              <a:ln w="12700">
                <a:miter lim="400000"/>
              </a:ln>
            </p:spPr>
            <p:txBody>
              <a:bodyPr lIns="38100" tIns="38100" rIns="38100" bIns="38100" anchor="ctr"/>
              <a:lstStyle/>
              <a:p>
                <a:pPr>
                  <a:defRPr sz="3000">
                    <a:solidFill>
                      <a:srgbClr val="FFFFFF"/>
                    </a:solidFill>
                  </a:defRPr>
                </a:pPr>
                <a:endParaRPr/>
              </a:p>
            </p:txBody>
          </p:sp>
          <p:sp>
            <p:nvSpPr>
              <p:cNvPr id="14" name="Shape">
                <a:extLst>
                  <a:ext uri="{FF2B5EF4-FFF2-40B4-BE49-F238E27FC236}">
                    <a16:creationId xmlns:a16="http://schemas.microsoft.com/office/drawing/2014/main" id="{AC0E154A-C189-94C2-D89E-12E173975088}"/>
                  </a:ext>
                </a:extLst>
              </p:cNvPr>
              <p:cNvSpPr/>
              <p:nvPr/>
            </p:nvSpPr>
            <p:spPr>
              <a:xfrm>
                <a:off x="3377340" y="4127579"/>
                <a:ext cx="3714698" cy="2253925"/>
              </a:xfrm>
              <a:custGeom>
                <a:avLst/>
                <a:gdLst/>
                <a:ahLst/>
                <a:cxnLst>
                  <a:cxn ang="0">
                    <a:pos x="wd2" y="hd2"/>
                  </a:cxn>
                  <a:cxn ang="5400000">
                    <a:pos x="wd2" y="hd2"/>
                  </a:cxn>
                  <a:cxn ang="10800000">
                    <a:pos x="wd2" y="hd2"/>
                  </a:cxn>
                  <a:cxn ang="16200000">
                    <a:pos x="wd2" y="hd2"/>
                  </a:cxn>
                </a:cxnLst>
                <a:rect l="0" t="0" r="r" b="b"/>
                <a:pathLst>
                  <a:path w="21457" h="21425" extrusionOk="0">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685"/>
              </a:solidFill>
              <a:ln w="12700">
                <a:miter lim="400000"/>
              </a:ln>
            </p:spPr>
            <p:txBody>
              <a:bodyPr lIns="38100" tIns="38100" rIns="38100" bIns="38100" anchor="ctr"/>
              <a:lstStyle/>
              <a:p>
                <a:pPr>
                  <a:defRPr sz="3000">
                    <a:solidFill>
                      <a:srgbClr val="FFFFFF"/>
                    </a:solidFill>
                  </a:defRPr>
                </a:pPr>
                <a:endParaRPr dirty="0"/>
              </a:p>
            </p:txBody>
          </p:sp>
          <p:sp>
            <p:nvSpPr>
              <p:cNvPr id="15" name="Freeform: Shape 16">
                <a:extLst>
                  <a:ext uri="{FF2B5EF4-FFF2-40B4-BE49-F238E27FC236}">
                    <a16:creationId xmlns:a16="http://schemas.microsoft.com/office/drawing/2014/main" id="{33527D14-80B5-0B30-3D79-F5282B857A83}"/>
                  </a:ext>
                </a:extLst>
              </p:cNvPr>
              <p:cNvSpPr/>
              <p:nvPr/>
            </p:nvSpPr>
            <p:spPr>
              <a:xfrm>
                <a:off x="3377164" y="4629568"/>
                <a:ext cx="686501" cy="1249947"/>
              </a:xfrm>
              <a:custGeom>
                <a:avLst/>
                <a:gdLst>
                  <a:gd name="connsiteX0" fmla="*/ 405765 w 686501"/>
                  <a:gd name="connsiteY0" fmla="*/ 299701 h 1249947"/>
                  <a:gd name="connsiteX1" fmla="*/ 405849 w 686501"/>
                  <a:gd name="connsiteY1" fmla="*/ 301013 h 1249947"/>
                  <a:gd name="connsiteX2" fmla="*/ 413886 w 686501"/>
                  <a:gd name="connsiteY2" fmla="*/ 302245 h 1249947"/>
                  <a:gd name="connsiteX3" fmla="*/ 190680 w 686501"/>
                  <a:gd name="connsiteY3" fmla="*/ 0 h 1249947"/>
                  <a:gd name="connsiteX4" fmla="*/ 202669 w 686501"/>
                  <a:gd name="connsiteY4" fmla="*/ 16502 h 1249947"/>
                  <a:gd name="connsiteX5" fmla="*/ 293039 w 686501"/>
                  <a:gd name="connsiteY5" fmla="*/ 128856 h 1249947"/>
                  <a:gd name="connsiteX6" fmla="*/ 635189 w 686501"/>
                  <a:gd name="connsiteY6" fmla="*/ 315688 h 1249947"/>
                  <a:gd name="connsiteX7" fmla="*/ 684341 w 686501"/>
                  <a:gd name="connsiteY7" fmla="*/ 320702 h 1249947"/>
                  <a:gd name="connsiteX8" fmla="*/ 677425 w 686501"/>
                  <a:gd name="connsiteY8" fmla="*/ 329158 h 1249947"/>
                  <a:gd name="connsiteX9" fmla="*/ 589492 w 686501"/>
                  <a:gd name="connsiteY9" fmla="*/ 329158 h 1249947"/>
                  <a:gd name="connsiteX10" fmla="*/ 589456 w 686501"/>
                  <a:gd name="connsiteY10" fmla="*/ 329154 h 1249947"/>
                  <a:gd name="connsiteX11" fmla="*/ 589493 w 686501"/>
                  <a:gd name="connsiteY11" fmla="*/ 329160 h 1249947"/>
                  <a:gd name="connsiteX12" fmla="*/ 677426 w 686501"/>
                  <a:gd name="connsiteY12" fmla="*/ 329160 h 1249947"/>
                  <a:gd name="connsiteX13" fmla="*/ 674997 w 686501"/>
                  <a:gd name="connsiteY13" fmla="*/ 334474 h 1249947"/>
                  <a:gd name="connsiteX14" fmla="*/ 591249 w 686501"/>
                  <a:gd name="connsiteY14" fmla="*/ 659805 h 1249947"/>
                  <a:gd name="connsiteX15" fmla="*/ 686501 w 686501"/>
                  <a:gd name="connsiteY15" fmla="*/ 931337 h 1249947"/>
                  <a:gd name="connsiteX16" fmla="*/ 683650 w 686501"/>
                  <a:gd name="connsiteY16" fmla="*/ 927645 h 1249947"/>
                  <a:gd name="connsiteX17" fmla="*/ 634832 w 686501"/>
                  <a:gd name="connsiteY17" fmla="*/ 932571 h 1249947"/>
                  <a:gd name="connsiteX18" fmla="*/ 292000 w 686501"/>
                  <a:gd name="connsiteY18" fmla="*/ 1118900 h 1249947"/>
                  <a:gd name="connsiteX19" fmla="*/ 204400 w 686501"/>
                  <a:gd name="connsiteY19" fmla="*/ 1228624 h 1249947"/>
                  <a:gd name="connsiteX20" fmla="*/ 189185 w 686501"/>
                  <a:gd name="connsiteY20" fmla="*/ 1249947 h 1249947"/>
                  <a:gd name="connsiteX21" fmla="*/ 186545 w 686501"/>
                  <a:gd name="connsiteY21" fmla="*/ 1246480 h 1249947"/>
                  <a:gd name="connsiteX22" fmla="*/ 113350 w 686501"/>
                  <a:gd name="connsiteY22" fmla="*/ 1119005 h 1249947"/>
                  <a:gd name="connsiteX23" fmla="*/ 116242 w 686501"/>
                  <a:gd name="connsiteY23" fmla="*/ 1116592 h 1249947"/>
                  <a:gd name="connsiteX24" fmla="*/ 73169 w 686501"/>
                  <a:gd name="connsiteY24" fmla="*/ 1024322 h 1249947"/>
                  <a:gd name="connsiteX25" fmla="*/ 2285 w 686501"/>
                  <a:gd name="connsiteY25" fmla="*/ 697257 h 1249947"/>
                  <a:gd name="connsiteX26" fmla="*/ 72638 w 686501"/>
                  <a:gd name="connsiteY26" fmla="*/ 226970 h 1249947"/>
                  <a:gd name="connsiteX27" fmla="*/ 115317 w 686501"/>
                  <a:gd name="connsiteY27" fmla="*/ 129646 h 1249947"/>
                  <a:gd name="connsiteX28" fmla="*/ 165005 w 686501"/>
                  <a:gd name="connsiteY28" fmla="*/ 171059 h 1249947"/>
                  <a:gd name="connsiteX29" fmla="*/ 165005 w 686501"/>
                  <a:gd name="connsiteY29" fmla="*/ 171058 h 1249947"/>
                  <a:gd name="connsiteX30" fmla="*/ 114118 w 686501"/>
                  <a:gd name="connsiteY30" fmla="*/ 128646 h 124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86501" h="1249947">
                    <a:moveTo>
                      <a:pt x="405765" y="299701"/>
                    </a:moveTo>
                    <a:lnTo>
                      <a:pt x="405849" y="301013"/>
                    </a:lnTo>
                    <a:lnTo>
                      <a:pt x="413886" y="302245"/>
                    </a:lnTo>
                    <a:close/>
                    <a:moveTo>
                      <a:pt x="190680" y="0"/>
                    </a:moveTo>
                    <a:lnTo>
                      <a:pt x="202669" y="16502"/>
                    </a:lnTo>
                    <a:cubicBezTo>
                      <a:pt x="228983" y="57530"/>
                      <a:pt x="259453" y="94982"/>
                      <a:pt x="293039" y="128856"/>
                    </a:cubicBezTo>
                    <a:cubicBezTo>
                      <a:pt x="386395" y="223458"/>
                      <a:pt x="505266" y="288886"/>
                      <a:pt x="635189" y="315688"/>
                    </a:cubicBezTo>
                    <a:lnTo>
                      <a:pt x="684341" y="320702"/>
                    </a:lnTo>
                    <a:lnTo>
                      <a:pt x="677425" y="329158"/>
                    </a:lnTo>
                    <a:lnTo>
                      <a:pt x="589492" y="329158"/>
                    </a:lnTo>
                    <a:lnTo>
                      <a:pt x="589456" y="329154"/>
                    </a:lnTo>
                    <a:lnTo>
                      <a:pt x="589493" y="329160"/>
                    </a:lnTo>
                    <a:lnTo>
                      <a:pt x="677426" y="329160"/>
                    </a:lnTo>
                    <a:lnTo>
                      <a:pt x="674997" y="334474"/>
                    </a:lnTo>
                    <a:cubicBezTo>
                      <a:pt x="613095" y="430047"/>
                      <a:pt x="583718" y="542322"/>
                      <a:pt x="591249" y="659805"/>
                    </a:cubicBezTo>
                    <a:cubicBezTo>
                      <a:pt x="597741" y="760285"/>
                      <a:pt x="632036" y="853353"/>
                      <a:pt x="686501" y="931337"/>
                    </a:cubicBezTo>
                    <a:lnTo>
                      <a:pt x="683650" y="927645"/>
                    </a:lnTo>
                    <a:lnTo>
                      <a:pt x="634832" y="932571"/>
                    </a:lnTo>
                    <a:cubicBezTo>
                      <a:pt x="504584" y="959146"/>
                      <a:pt x="385097" y="1024140"/>
                      <a:pt x="292000" y="1118900"/>
                    </a:cubicBezTo>
                    <a:cubicBezTo>
                      <a:pt x="259453" y="1152038"/>
                      <a:pt x="230022" y="1188543"/>
                      <a:pt x="204400" y="1228624"/>
                    </a:cubicBezTo>
                    <a:lnTo>
                      <a:pt x="189185" y="1249947"/>
                    </a:lnTo>
                    <a:lnTo>
                      <a:pt x="186545" y="1246480"/>
                    </a:lnTo>
                    <a:cubicBezTo>
                      <a:pt x="159497" y="1205760"/>
                      <a:pt x="135021" y="1163189"/>
                      <a:pt x="113350" y="1119005"/>
                    </a:cubicBezTo>
                    <a:lnTo>
                      <a:pt x="116242" y="1116592"/>
                    </a:lnTo>
                    <a:lnTo>
                      <a:pt x="73169" y="1024322"/>
                    </a:lnTo>
                    <a:cubicBezTo>
                      <a:pt x="34079" y="921602"/>
                      <a:pt x="9600" y="811730"/>
                      <a:pt x="2285" y="697257"/>
                    </a:cubicBezTo>
                    <a:cubicBezTo>
                      <a:pt x="-8016" y="535458"/>
                      <a:pt x="16697" y="375316"/>
                      <a:pt x="72638" y="226970"/>
                    </a:cubicBezTo>
                    <a:lnTo>
                      <a:pt x="115317" y="129646"/>
                    </a:lnTo>
                    <a:lnTo>
                      <a:pt x="165005" y="171059"/>
                    </a:lnTo>
                    <a:lnTo>
                      <a:pt x="165005" y="171058"/>
                    </a:lnTo>
                    <a:lnTo>
                      <a:pt x="114118" y="128646"/>
                    </a:lnTo>
                    <a:close/>
                  </a:path>
                </a:pathLst>
              </a:custGeom>
              <a:solidFill>
                <a:schemeClr val="tx1">
                  <a:alpha val="21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6" name="Freeform: Shape 17">
                <a:extLst>
                  <a:ext uri="{FF2B5EF4-FFF2-40B4-BE49-F238E27FC236}">
                    <a16:creationId xmlns:a16="http://schemas.microsoft.com/office/drawing/2014/main" id="{94D93FA4-3A57-7FB8-8C09-97C4F86A4F4D}"/>
                  </a:ext>
                </a:extLst>
              </p:cNvPr>
              <p:cNvSpPr/>
              <p:nvPr/>
            </p:nvSpPr>
            <p:spPr>
              <a:xfrm>
                <a:off x="5532215" y="4620144"/>
                <a:ext cx="570466" cy="1268794"/>
              </a:xfrm>
              <a:custGeom>
                <a:avLst/>
                <a:gdLst>
                  <a:gd name="connsiteX0" fmla="*/ 475950 w 570466"/>
                  <a:gd name="connsiteY0" fmla="*/ 929211 h 1268794"/>
                  <a:gd name="connsiteX1" fmla="*/ 563882 w 570466"/>
                  <a:gd name="connsiteY1" fmla="*/ 929211 h 1268794"/>
                  <a:gd name="connsiteX2" fmla="*/ 570255 w 570466"/>
                  <a:gd name="connsiteY2" fmla="*/ 936845 h 1268794"/>
                  <a:gd name="connsiteX3" fmla="*/ 500595 w 570466"/>
                  <a:gd name="connsiteY3" fmla="*/ 950243 h 1268794"/>
                  <a:gd name="connsiteX4" fmla="*/ 104303 w 570466"/>
                  <a:gd name="connsiteY4" fmla="*/ 1238501 h 1268794"/>
                  <a:gd name="connsiteX5" fmla="*/ 82667 w 570466"/>
                  <a:gd name="connsiteY5" fmla="*/ 1268794 h 1268794"/>
                  <a:gd name="connsiteX6" fmla="*/ 73195 w 570466"/>
                  <a:gd name="connsiteY6" fmla="*/ 1256357 h 1268794"/>
                  <a:gd name="connsiteX7" fmla="*/ 0 w 570466"/>
                  <a:gd name="connsiteY7" fmla="*/ 1128882 h 1268794"/>
                  <a:gd name="connsiteX8" fmla="*/ 475950 w 570466"/>
                  <a:gd name="connsiteY8" fmla="*/ 929211 h 1268794"/>
                  <a:gd name="connsiteX9" fmla="*/ 83208 w 570466"/>
                  <a:gd name="connsiteY9" fmla="*/ 0 h 1268794"/>
                  <a:gd name="connsiteX10" fmla="*/ 102383 w 570466"/>
                  <a:gd name="connsiteY10" fmla="*/ 26379 h 1268794"/>
                  <a:gd name="connsiteX11" fmla="*/ 500106 w 570466"/>
                  <a:gd name="connsiteY11" fmla="*/ 317462 h 1268794"/>
                  <a:gd name="connsiteX12" fmla="*/ 570466 w 570466"/>
                  <a:gd name="connsiteY12" fmla="*/ 331221 h 1268794"/>
                  <a:gd name="connsiteX13" fmla="*/ 564074 w 570466"/>
                  <a:gd name="connsiteY13" fmla="*/ 339035 h 1268794"/>
                  <a:gd name="connsiteX14" fmla="*/ 476142 w 570466"/>
                  <a:gd name="connsiteY14" fmla="*/ 339035 h 1268794"/>
                  <a:gd name="connsiteX15" fmla="*/ 768 w 570466"/>
                  <a:gd name="connsiteY15" fmla="*/ 138523 h 126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466" h="1268794">
                    <a:moveTo>
                      <a:pt x="475950" y="929211"/>
                    </a:moveTo>
                    <a:lnTo>
                      <a:pt x="563882" y="929211"/>
                    </a:lnTo>
                    <a:lnTo>
                      <a:pt x="570255" y="936845"/>
                    </a:lnTo>
                    <a:lnTo>
                      <a:pt x="500595" y="950243"/>
                    </a:lnTo>
                    <a:cubicBezTo>
                      <a:pt x="338691" y="992095"/>
                      <a:pt x="196172" y="1093877"/>
                      <a:pt x="104303" y="1238501"/>
                    </a:cubicBezTo>
                    <a:lnTo>
                      <a:pt x="82667" y="1268794"/>
                    </a:lnTo>
                    <a:lnTo>
                      <a:pt x="73195" y="1256357"/>
                    </a:lnTo>
                    <a:cubicBezTo>
                      <a:pt x="46147" y="1215637"/>
                      <a:pt x="21671" y="1173066"/>
                      <a:pt x="0" y="1128882"/>
                    </a:cubicBezTo>
                    <a:cubicBezTo>
                      <a:pt x="124027" y="1002536"/>
                      <a:pt x="295093" y="929211"/>
                      <a:pt x="475950" y="929211"/>
                    </a:cubicBezTo>
                    <a:close/>
                    <a:moveTo>
                      <a:pt x="83208" y="0"/>
                    </a:moveTo>
                    <a:lnTo>
                      <a:pt x="102383" y="26379"/>
                    </a:lnTo>
                    <a:cubicBezTo>
                      <a:pt x="195404" y="171398"/>
                      <a:pt x="337779" y="274817"/>
                      <a:pt x="500106" y="317462"/>
                    </a:cubicBezTo>
                    <a:lnTo>
                      <a:pt x="570466" y="331221"/>
                    </a:lnTo>
                    <a:lnTo>
                      <a:pt x="564074" y="339035"/>
                    </a:lnTo>
                    <a:lnTo>
                      <a:pt x="476142" y="339035"/>
                    </a:lnTo>
                    <a:cubicBezTo>
                      <a:pt x="295093" y="339035"/>
                      <a:pt x="125371" y="264553"/>
                      <a:pt x="768" y="138523"/>
                    </a:cubicBezTo>
                    <a:close/>
                  </a:path>
                </a:pathLst>
              </a:custGeom>
              <a:solidFill>
                <a:schemeClr val="tx1">
                  <a:alpha val="21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7" name="Freeform: Shape 18">
                <a:extLst>
                  <a:ext uri="{FF2B5EF4-FFF2-40B4-BE49-F238E27FC236}">
                    <a16:creationId xmlns:a16="http://schemas.microsoft.com/office/drawing/2014/main" id="{14EDDDE2-537D-FA31-D844-38055B8BFAE5}"/>
                  </a:ext>
                </a:extLst>
              </p:cNvPr>
              <p:cNvSpPr/>
              <p:nvPr/>
            </p:nvSpPr>
            <p:spPr>
              <a:xfrm>
                <a:off x="7573916" y="4620143"/>
                <a:ext cx="570464" cy="1268797"/>
              </a:xfrm>
              <a:custGeom>
                <a:avLst/>
                <a:gdLst>
                  <a:gd name="connsiteX0" fmla="*/ 475933 w 570464"/>
                  <a:gd name="connsiteY0" fmla="*/ 929213 h 1268797"/>
                  <a:gd name="connsiteX1" fmla="*/ 563863 w 570464"/>
                  <a:gd name="connsiteY1" fmla="*/ 929213 h 1268797"/>
                  <a:gd name="connsiteX2" fmla="*/ 570244 w 570464"/>
                  <a:gd name="connsiteY2" fmla="*/ 936849 h 1268797"/>
                  <a:gd name="connsiteX3" fmla="*/ 500593 w 570464"/>
                  <a:gd name="connsiteY3" fmla="*/ 950245 h 1268797"/>
                  <a:gd name="connsiteX4" fmla="*/ 104302 w 570464"/>
                  <a:gd name="connsiteY4" fmla="*/ 1238503 h 1268797"/>
                  <a:gd name="connsiteX5" fmla="*/ 82665 w 570464"/>
                  <a:gd name="connsiteY5" fmla="*/ 1268797 h 1268797"/>
                  <a:gd name="connsiteX6" fmla="*/ 73193 w 570464"/>
                  <a:gd name="connsiteY6" fmla="*/ 1256359 h 1268797"/>
                  <a:gd name="connsiteX7" fmla="*/ 0 w 570464"/>
                  <a:gd name="connsiteY7" fmla="*/ 1128884 h 1268797"/>
                  <a:gd name="connsiteX8" fmla="*/ 475933 w 570464"/>
                  <a:gd name="connsiteY8" fmla="*/ 929213 h 1268797"/>
                  <a:gd name="connsiteX9" fmla="*/ 83206 w 570464"/>
                  <a:gd name="connsiteY9" fmla="*/ 0 h 1268797"/>
                  <a:gd name="connsiteX10" fmla="*/ 102382 w 570464"/>
                  <a:gd name="connsiteY10" fmla="*/ 26381 h 1268797"/>
                  <a:gd name="connsiteX11" fmla="*/ 500104 w 570464"/>
                  <a:gd name="connsiteY11" fmla="*/ 317464 h 1268797"/>
                  <a:gd name="connsiteX12" fmla="*/ 570464 w 570464"/>
                  <a:gd name="connsiteY12" fmla="*/ 331223 h 1268797"/>
                  <a:gd name="connsiteX13" fmla="*/ 564055 w 570464"/>
                  <a:gd name="connsiteY13" fmla="*/ 339037 h 1268797"/>
                  <a:gd name="connsiteX14" fmla="*/ 476125 w 570464"/>
                  <a:gd name="connsiteY14" fmla="*/ 339037 h 1268797"/>
                  <a:gd name="connsiteX15" fmla="*/ 768 w 570464"/>
                  <a:gd name="connsiteY15" fmla="*/ 138525 h 126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0464" h="1268797">
                    <a:moveTo>
                      <a:pt x="475933" y="929213"/>
                    </a:moveTo>
                    <a:lnTo>
                      <a:pt x="563863" y="929213"/>
                    </a:lnTo>
                    <a:lnTo>
                      <a:pt x="570244" y="936849"/>
                    </a:lnTo>
                    <a:lnTo>
                      <a:pt x="500593" y="950245"/>
                    </a:lnTo>
                    <a:cubicBezTo>
                      <a:pt x="338689" y="992097"/>
                      <a:pt x="196171" y="1093879"/>
                      <a:pt x="104302" y="1238503"/>
                    </a:cubicBezTo>
                    <a:lnTo>
                      <a:pt x="82665" y="1268797"/>
                    </a:lnTo>
                    <a:lnTo>
                      <a:pt x="73193" y="1256359"/>
                    </a:lnTo>
                    <a:cubicBezTo>
                      <a:pt x="46146" y="1215639"/>
                      <a:pt x="21671" y="1173068"/>
                      <a:pt x="0" y="1128884"/>
                    </a:cubicBezTo>
                    <a:cubicBezTo>
                      <a:pt x="124023" y="1002538"/>
                      <a:pt x="295082" y="929213"/>
                      <a:pt x="475933" y="929213"/>
                    </a:cubicBezTo>
                    <a:close/>
                    <a:moveTo>
                      <a:pt x="83206" y="0"/>
                    </a:moveTo>
                    <a:lnTo>
                      <a:pt x="102382" y="26381"/>
                    </a:lnTo>
                    <a:cubicBezTo>
                      <a:pt x="195403" y="171400"/>
                      <a:pt x="337777" y="274819"/>
                      <a:pt x="500104" y="317464"/>
                    </a:cubicBezTo>
                    <a:lnTo>
                      <a:pt x="570464" y="331223"/>
                    </a:lnTo>
                    <a:lnTo>
                      <a:pt x="564055" y="339037"/>
                    </a:lnTo>
                    <a:lnTo>
                      <a:pt x="476125" y="339037"/>
                    </a:lnTo>
                    <a:cubicBezTo>
                      <a:pt x="295082" y="339037"/>
                      <a:pt x="125367" y="264555"/>
                      <a:pt x="768" y="138525"/>
                    </a:cubicBezTo>
                    <a:close/>
                  </a:path>
                </a:pathLst>
              </a:custGeom>
              <a:solidFill>
                <a:schemeClr val="tx1">
                  <a:alpha val="21000"/>
                </a:schemeClr>
              </a:solidFill>
              <a:ln w="12700">
                <a:miter lim="400000"/>
              </a:ln>
            </p:spPr>
            <p:txBody>
              <a:bodyPr wrap="square" lIns="38100" tIns="38100" rIns="38100" bIns="38100" anchor="ctr">
                <a:noAutofit/>
              </a:bodyPr>
              <a:lstStyle/>
              <a:p>
                <a:pPr>
                  <a:defRPr sz="3000">
                    <a:solidFill>
                      <a:srgbClr val="FFFFFF"/>
                    </a:solidFill>
                  </a:defRPr>
                </a:pPr>
                <a:endParaRPr/>
              </a:p>
            </p:txBody>
          </p:sp>
          <p:sp>
            <p:nvSpPr>
              <p:cNvPr id="18" name="Shape">
                <a:extLst>
                  <a:ext uri="{FF2B5EF4-FFF2-40B4-BE49-F238E27FC236}">
                    <a16:creationId xmlns:a16="http://schemas.microsoft.com/office/drawing/2014/main" id="{E34DBD4F-3E24-3682-3C75-FCF357B9D108}"/>
                  </a:ext>
                </a:extLst>
              </p:cNvPr>
              <p:cNvSpPr/>
              <p:nvPr/>
            </p:nvSpPr>
            <p:spPr>
              <a:xfrm>
                <a:off x="1340818" y="4154119"/>
                <a:ext cx="3714698" cy="2253925"/>
              </a:xfrm>
              <a:custGeom>
                <a:avLst/>
                <a:gdLst/>
                <a:ahLst/>
                <a:cxnLst>
                  <a:cxn ang="0">
                    <a:pos x="wd2" y="hd2"/>
                  </a:cxn>
                  <a:cxn ang="5400000">
                    <a:pos x="wd2" y="hd2"/>
                  </a:cxn>
                  <a:cxn ang="10800000">
                    <a:pos x="wd2" y="hd2"/>
                  </a:cxn>
                  <a:cxn ang="16200000">
                    <a:pos x="wd2" y="hd2"/>
                  </a:cxn>
                </a:cxnLst>
                <a:rect l="0" t="0" r="r" b="b"/>
                <a:pathLst>
                  <a:path w="21457" h="21425" extrusionOk="0">
                    <a:moveTo>
                      <a:pt x="21450" y="10376"/>
                    </a:moveTo>
                    <a:lnTo>
                      <a:pt x="21450" y="10376"/>
                    </a:lnTo>
                    <a:cubicBezTo>
                      <a:pt x="21415" y="9470"/>
                      <a:pt x="21234" y="8627"/>
                      <a:pt x="20947" y="7909"/>
                    </a:cubicBezTo>
                    <a:lnTo>
                      <a:pt x="15765" y="7909"/>
                    </a:lnTo>
                    <a:lnTo>
                      <a:pt x="15257" y="7909"/>
                    </a:lnTo>
                    <a:cubicBezTo>
                      <a:pt x="14212" y="7909"/>
                      <a:pt x="13231" y="7203"/>
                      <a:pt x="12512" y="6004"/>
                    </a:cubicBezTo>
                    <a:cubicBezTo>
                      <a:pt x="12318" y="5682"/>
                      <a:pt x="12142" y="5326"/>
                      <a:pt x="11990" y="4936"/>
                    </a:cubicBezTo>
                    <a:cubicBezTo>
                      <a:pt x="10904" y="2152"/>
                      <a:pt x="9056" y="247"/>
                      <a:pt x="6933" y="22"/>
                    </a:cubicBezTo>
                    <a:cubicBezTo>
                      <a:pt x="5064" y="-175"/>
                      <a:pt x="3232" y="962"/>
                      <a:pt x="1908" y="3139"/>
                    </a:cubicBezTo>
                    <a:cubicBezTo>
                      <a:pt x="584" y="5318"/>
                      <a:pt x="-106" y="8331"/>
                      <a:pt x="13" y="11407"/>
                    </a:cubicBezTo>
                    <a:cubicBezTo>
                      <a:pt x="221" y="16764"/>
                      <a:pt x="2832" y="21061"/>
                      <a:pt x="6086" y="21404"/>
                    </a:cubicBezTo>
                    <a:cubicBezTo>
                      <a:pt x="6225" y="21419"/>
                      <a:pt x="6365" y="21425"/>
                      <a:pt x="6503" y="21425"/>
                    </a:cubicBezTo>
                    <a:cubicBezTo>
                      <a:pt x="8226" y="21425"/>
                      <a:pt x="9886" y="20301"/>
                      <a:pt x="11111" y="18285"/>
                    </a:cubicBezTo>
                    <a:cubicBezTo>
                      <a:pt x="11450" y="17727"/>
                      <a:pt x="11748" y="17113"/>
                      <a:pt x="12000" y="16458"/>
                    </a:cubicBezTo>
                    <a:cubicBezTo>
                      <a:pt x="12148" y="16077"/>
                      <a:pt x="12318" y="15730"/>
                      <a:pt x="12506" y="15415"/>
                    </a:cubicBezTo>
                    <a:cubicBezTo>
                      <a:pt x="13223" y="14214"/>
                      <a:pt x="14211" y="13516"/>
                      <a:pt x="15256" y="13516"/>
                    </a:cubicBezTo>
                    <a:lnTo>
                      <a:pt x="15763" y="13516"/>
                    </a:lnTo>
                    <a:lnTo>
                      <a:pt x="20945" y="13516"/>
                    </a:lnTo>
                    <a:cubicBezTo>
                      <a:pt x="21316" y="12601"/>
                      <a:pt x="21494" y="11515"/>
                      <a:pt x="21450" y="10376"/>
                    </a:cubicBezTo>
                    <a:close/>
                    <a:moveTo>
                      <a:pt x="8701" y="14320"/>
                    </a:moveTo>
                    <a:cubicBezTo>
                      <a:pt x="8061" y="15374"/>
                      <a:pt x="7209" y="15901"/>
                      <a:pt x="6305" y="15806"/>
                    </a:cubicBezTo>
                    <a:cubicBezTo>
                      <a:pt x="4757" y="15644"/>
                      <a:pt x="3515" y="13598"/>
                      <a:pt x="3415" y="11051"/>
                    </a:cubicBezTo>
                    <a:cubicBezTo>
                      <a:pt x="3357" y="9562"/>
                      <a:pt x="3678" y="8161"/>
                      <a:pt x="4318" y="7107"/>
                    </a:cubicBezTo>
                    <a:cubicBezTo>
                      <a:pt x="4910" y="6134"/>
                      <a:pt x="5680" y="5609"/>
                      <a:pt x="6507" y="5609"/>
                    </a:cubicBezTo>
                    <a:cubicBezTo>
                      <a:pt x="6577" y="5609"/>
                      <a:pt x="6646" y="5612"/>
                      <a:pt x="6716" y="5620"/>
                    </a:cubicBezTo>
                    <a:cubicBezTo>
                      <a:pt x="8263" y="5782"/>
                      <a:pt x="9505" y="7828"/>
                      <a:pt x="9605" y="10375"/>
                    </a:cubicBezTo>
                    <a:lnTo>
                      <a:pt x="9605" y="10375"/>
                    </a:lnTo>
                    <a:cubicBezTo>
                      <a:pt x="9663" y="11867"/>
                      <a:pt x="9341" y="13266"/>
                      <a:pt x="8701" y="14320"/>
                    </a:cubicBezTo>
                    <a:close/>
                  </a:path>
                </a:pathLst>
              </a:custGeom>
              <a:solidFill>
                <a:srgbClr val="00AD6C"/>
              </a:solidFill>
              <a:ln w="12700">
                <a:miter lim="400000"/>
              </a:ln>
            </p:spPr>
            <p:txBody>
              <a:bodyPr lIns="38100" tIns="38100" rIns="38100" bIns="38100" anchor="ctr"/>
              <a:lstStyle/>
              <a:p>
                <a:pPr>
                  <a:defRPr sz="3000">
                    <a:solidFill>
                      <a:srgbClr val="FFFFFF"/>
                    </a:solidFill>
                  </a:defRPr>
                </a:pPr>
                <a:endParaRPr dirty="0"/>
              </a:p>
            </p:txBody>
          </p:sp>
        </p:grpSp>
        <p:sp>
          <p:nvSpPr>
            <p:cNvPr id="21" name="TextBox 20">
              <a:extLst>
                <a:ext uri="{FF2B5EF4-FFF2-40B4-BE49-F238E27FC236}">
                  <a16:creationId xmlns:a16="http://schemas.microsoft.com/office/drawing/2014/main" id="{084F3B9B-4F8B-780D-8E2A-2747FA04A379}"/>
                </a:ext>
              </a:extLst>
            </p:cNvPr>
            <p:cNvSpPr txBox="1"/>
            <p:nvPr/>
          </p:nvSpPr>
          <p:spPr>
            <a:xfrm>
              <a:off x="1189552" y="5069082"/>
              <a:ext cx="1913412" cy="1477328"/>
            </a:xfrm>
            <a:prstGeom prst="rect">
              <a:avLst/>
            </a:prstGeom>
            <a:noFill/>
          </p:spPr>
          <p:txBody>
            <a:bodyPr wrap="square" lIns="0" rIns="0" rtlCol="0" anchor="t">
              <a:spAutoFit/>
            </a:bodyPr>
            <a:lstStyle/>
            <a:p>
              <a:pPr algn="just"/>
              <a:r>
                <a:rPr lang="en-GB" dirty="0"/>
                <a:t>Identify w</a:t>
              </a:r>
              <a:r>
                <a:rPr lang="en-GB" sz="1800" b="0" i="0" u="none" strike="noStrike" dirty="0">
                  <a:effectLst/>
                </a:rPr>
                <a:t>here jobs will be gained, and where will they be lost. </a:t>
              </a:r>
            </a:p>
            <a:p>
              <a:pPr algn="just"/>
              <a:endParaRPr lang="en-US" noProof="1">
                <a:solidFill>
                  <a:schemeClr val="tx1">
                    <a:lumMod val="65000"/>
                    <a:lumOff val="35000"/>
                  </a:schemeClr>
                </a:solidFill>
              </a:endParaRPr>
            </a:p>
          </p:txBody>
        </p:sp>
        <p:sp>
          <p:nvSpPr>
            <p:cNvPr id="24" name="TextBox 23">
              <a:extLst>
                <a:ext uri="{FF2B5EF4-FFF2-40B4-BE49-F238E27FC236}">
                  <a16:creationId xmlns:a16="http://schemas.microsoft.com/office/drawing/2014/main" id="{3B956042-1A4B-21A6-782E-1128166985F5}"/>
                </a:ext>
              </a:extLst>
            </p:cNvPr>
            <p:cNvSpPr txBox="1"/>
            <p:nvPr/>
          </p:nvSpPr>
          <p:spPr>
            <a:xfrm>
              <a:off x="3346392" y="5069080"/>
              <a:ext cx="1913412" cy="1477328"/>
            </a:xfrm>
            <a:prstGeom prst="rect">
              <a:avLst/>
            </a:prstGeom>
            <a:noFill/>
          </p:spPr>
          <p:txBody>
            <a:bodyPr wrap="square" lIns="0" rIns="0" rtlCol="0" anchor="t">
              <a:spAutoFit/>
            </a:bodyPr>
            <a:lstStyle/>
            <a:p>
              <a:pPr algn="just"/>
              <a:r>
                <a:rPr lang="en-GB" dirty="0"/>
                <a:t>Assess </a:t>
              </a:r>
              <a:r>
                <a:rPr lang="en-GB" sz="1800" b="0" i="0" u="none" strike="noStrike" dirty="0">
                  <a:effectLst/>
                </a:rPr>
                <a:t>the skills of the current workforce in the energy sector</a:t>
              </a:r>
            </a:p>
            <a:p>
              <a:endParaRPr lang="en-US" noProof="1">
                <a:solidFill>
                  <a:schemeClr val="tx1">
                    <a:lumMod val="65000"/>
                    <a:lumOff val="35000"/>
                  </a:schemeClr>
                </a:solidFill>
              </a:endParaRPr>
            </a:p>
          </p:txBody>
        </p:sp>
        <p:sp>
          <p:nvSpPr>
            <p:cNvPr id="25" name="TextBox 24">
              <a:extLst>
                <a:ext uri="{FF2B5EF4-FFF2-40B4-BE49-F238E27FC236}">
                  <a16:creationId xmlns:a16="http://schemas.microsoft.com/office/drawing/2014/main" id="{A2DB3F5D-E291-E6E7-DCC7-F99F7237ABB7}"/>
                </a:ext>
              </a:extLst>
            </p:cNvPr>
            <p:cNvSpPr txBox="1"/>
            <p:nvPr/>
          </p:nvSpPr>
          <p:spPr>
            <a:xfrm>
              <a:off x="5503233" y="5069080"/>
              <a:ext cx="1913412" cy="1477328"/>
            </a:xfrm>
            <a:prstGeom prst="rect">
              <a:avLst/>
            </a:prstGeom>
            <a:noFill/>
          </p:spPr>
          <p:txBody>
            <a:bodyPr wrap="square" lIns="0" rIns="0" rtlCol="0" anchor="t">
              <a:spAutoFit/>
            </a:bodyPr>
            <a:lstStyle/>
            <a:p>
              <a:pPr algn="just"/>
              <a:r>
                <a:rPr lang="en-GB" dirty="0"/>
                <a:t>Analyse the skills required in the emerging sectors and technologies</a:t>
              </a:r>
            </a:p>
            <a:p>
              <a:pPr algn="just"/>
              <a:endParaRPr lang="en-US" noProof="1">
                <a:solidFill>
                  <a:schemeClr val="tx1">
                    <a:lumMod val="65000"/>
                    <a:lumOff val="35000"/>
                  </a:schemeClr>
                </a:solidFill>
              </a:endParaRPr>
            </a:p>
          </p:txBody>
        </p:sp>
        <p:sp>
          <p:nvSpPr>
            <p:cNvPr id="26" name="TextBox 25">
              <a:extLst>
                <a:ext uri="{FF2B5EF4-FFF2-40B4-BE49-F238E27FC236}">
                  <a16:creationId xmlns:a16="http://schemas.microsoft.com/office/drawing/2014/main" id="{5643816E-C700-2863-3CE7-02F6BAB29F12}"/>
                </a:ext>
              </a:extLst>
            </p:cNvPr>
            <p:cNvSpPr txBox="1"/>
            <p:nvPr/>
          </p:nvSpPr>
          <p:spPr>
            <a:xfrm>
              <a:off x="7660074" y="5069080"/>
              <a:ext cx="1913412" cy="1477328"/>
            </a:xfrm>
            <a:prstGeom prst="rect">
              <a:avLst/>
            </a:prstGeom>
            <a:noFill/>
          </p:spPr>
          <p:txBody>
            <a:bodyPr wrap="square" lIns="0" rIns="0" rtlCol="0" anchor="t">
              <a:spAutoFit/>
            </a:bodyPr>
            <a:lstStyle/>
            <a:p>
              <a:pPr algn="just"/>
              <a:r>
                <a:rPr lang="en-GB" dirty="0"/>
                <a:t>Identify gaps that need to be filled for a net zero energy system</a:t>
              </a:r>
            </a:p>
            <a:p>
              <a:pPr algn="just"/>
              <a:endParaRPr lang="en-US" noProof="1">
                <a:solidFill>
                  <a:schemeClr val="tx1">
                    <a:lumMod val="65000"/>
                    <a:lumOff val="35000"/>
                  </a:schemeClr>
                </a:solidFill>
              </a:endParaRPr>
            </a:p>
          </p:txBody>
        </p:sp>
      </p:grpSp>
      <p:grpSp>
        <p:nvGrpSpPr>
          <p:cNvPr id="32" name="Group 31">
            <a:extLst>
              <a:ext uri="{FF2B5EF4-FFF2-40B4-BE49-F238E27FC236}">
                <a16:creationId xmlns:a16="http://schemas.microsoft.com/office/drawing/2014/main" id="{4B06773D-5024-23E2-6177-3AC8869455E9}"/>
              </a:ext>
            </a:extLst>
          </p:cNvPr>
          <p:cNvGrpSpPr/>
          <p:nvPr/>
        </p:nvGrpSpPr>
        <p:grpSpPr>
          <a:xfrm>
            <a:off x="1189552" y="4814236"/>
            <a:ext cx="8383934" cy="646333"/>
            <a:chOff x="1189552" y="4814236"/>
            <a:chExt cx="8383934" cy="646333"/>
          </a:xfrm>
        </p:grpSpPr>
        <p:sp>
          <p:nvSpPr>
            <p:cNvPr id="28" name="TextBox 27">
              <a:extLst>
                <a:ext uri="{FF2B5EF4-FFF2-40B4-BE49-F238E27FC236}">
                  <a16:creationId xmlns:a16="http://schemas.microsoft.com/office/drawing/2014/main" id="{8B6DA39C-7801-6007-247D-258A6DFD350B}"/>
                </a:ext>
              </a:extLst>
            </p:cNvPr>
            <p:cNvSpPr txBox="1"/>
            <p:nvPr/>
          </p:nvSpPr>
          <p:spPr>
            <a:xfrm>
              <a:off x="1189552" y="4814238"/>
              <a:ext cx="1913412" cy="646331"/>
            </a:xfrm>
            <a:prstGeom prst="rect">
              <a:avLst/>
            </a:prstGeom>
            <a:noFill/>
          </p:spPr>
          <p:txBody>
            <a:bodyPr wrap="square" lIns="0" rIns="0" rtlCol="0" anchor="t">
              <a:spAutoFit/>
            </a:bodyPr>
            <a:lstStyle/>
            <a:p>
              <a:pPr algn="ctr"/>
              <a:r>
                <a:rPr lang="en-GB" b="1" dirty="0">
                  <a:solidFill>
                    <a:srgbClr val="0D0680"/>
                  </a:solidFill>
                </a:rPr>
                <a:t>1.</a:t>
              </a:r>
              <a:endParaRPr lang="en-GB" sz="1800" b="1" i="0" u="none" strike="noStrike" dirty="0">
                <a:solidFill>
                  <a:srgbClr val="0D0680"/>
                </a:solidFill>
                <a:effectLst/>
              </a:endParaRPr>
            </a:p>
            <a:p>
              <a:pPr algn="ctr"/>
              <a:endParaRPr lang="en-US" b="1" noProof="1">
                <a:solidFill>
                  <a:srgbClr val="0D0680"/>
                </a:solidFill>
              </a:endParaRPr>
            </a:p>
          </p:txBody>
        </p:sp>
        <p:sp>
          <p:nvSpPr>
            <p:cNvPr id="29" name="TextBox 28">
              <a:extLst>
                <a:ext uri="{FF2B5EF4-FFF2-40B4-BE49-F238E27FC236}">
                  <a16:creationId xmlns:a16="http://schemas.microsoft.com/office/drawing/2014/main" id="{2E1A3638-744F-52D0-F0E0-86C3D714A9C5}"/>
                </a:ext>
              </a:extLst>
            </p:cNvPr>
            <p:cNvSpPr txBox="1"/>
            <p:nvPr/>
          </p:nvSpPr>
          <p:spPr>
            <a:xfrm>
              <a:off x="3346392" y="4814236"/>
              <a:ext cx="1913412" cy="646331"/>
            </a:xfrm>
            <a:prstGeom prst="rect">
              <a:avLst/>
            </a:prstGeom>
            <a:noFill/>
          </p:spPr>
          <p:txBody>
            <a:bodyPr wrap="square" lIns="0" rIns="0" rtlCol="0" anchor="t">
              <a:spAutoFit/>
            </a:bodyPr>
            <a:lstStyle/>
            <a:p>
              <a:pPr algn="ctr"/>
              <a:r>
                <a:rPr lang="en-GB" b="1" dirty="0">
                  <a:solidFill>
                    <a:srgbClr val="0D0680"/>
                  </a:solidFill>
                </a:rPr>
                <a:t>2.</a:t>
              </a:r>
              <a:endParaRPr lang="en-GB" sz="1800" b="1" i="0" u="none" strike="noStrike" dirty="0">
                <a:solidFill>
                  <a:srgbClr val="0D0680"/>
                </a:solidFill>
                <a:effectLst/>
              </a:endParaRPr>
            </a:p>
            <a:p>
              <a:pPr algn="ctr"/>
              <a:endParaRPr lang="en-US" b="1" noProof="1">
                <a:solidFill>
                  <a:srgbClr val="0D0680"/>
                </a:solidFill>
              </a:endParaRPr>
            </a:p>
          </p:txBody>
        </p:sp>
        <p:sp>
          <p:nvSpPr>
            <p:cNvPr id="30" name="TextBox 29">
              <a:extLst>
                <a:ext uri="{FF2B5EF4-FFF2-40B4-BE49-F238E27FC236}">
                  <a16:creationId xmlns:a16="http://schemas.microsoft.com/office/drawing/2014/main" id="{25E5273D-CD1A-D45C-22F4-20C1FE100757}"/>
                </a:ext>
              </a:extLst>
            </p:cNvPr>
            <p:cNvSpPr txBox="1"/>
            <p:nvPr/>
          </p:nvSpPr>
          <p:spPr>
            <a:xfrm>
              <a:off x="5503233" y="4814236"/>
              <a:ext cx="1913412" cy="646331"/>
            </a:xfrm>
            <a:prstGeom prst="rect">
              <a:avLst/>
            </a:prstGeom>
            <a:noFill/>
          </p:spPr>
          <p:txBody>
            <a:bodyPr wrap="square" lIns="0" rIns="0" rtlCol="0" anchor="t">
              <a:spAutoFit/>
            </a:bodyPr>
            <a:lstStyle/>
            <a:p>
              <a:pPr algn="ctr"/>
              <a:r>
                <a:rPr lang="en-GB" b="1" dirty="0">
                  <a:solidFill>
                    <a:srgbClr val="0D0680"/>
                  </a:solidFill>
                </a:rPr>
                <a:t>3.</a:t>
              </a:r>
            </a:p>
            <a:p>
              <a:pPr algn="ctr"/>
              <a:endParaRPr lang="en-US" b="1" noProof="1">
                <a:solidFill>
                  <a:srgbClr val="0D0680"/>
                </a:solidFill>
              </a:endParaRPr>
            </a:p>
          </p:txBody>
        </p:sp>
        <p:sp>
          <p:nvSpPr>
            <p:cNvPr id="31" name="TextBox 30">
              <a:extLst>
                <a:ext uri="{FF2B5EF4-FFF2-40B4-BE49-F238E27FC236}">
                  <a16:creationId xmlns:a16="http://schemas.microsoft.com/office/drawing/2014/main" id="{A9C07A74-C150-AD98-12AF-FF567EDAB716}"/>
                </a:ext>
              </a:extLst>
            </p:cNvPr>
            <p:cNvSpPr txBox="1"/>
            <p:nvPr/>
          </p:nvSpPr>
          <p:spPr>
            <a:xfrm>
              <a:off x="7660074" y="4814236"/>
              <a:ext cx="1913412" cy="646331"/>
            </a:xfrm>
            <a:prstGeom prst="rect">
              <a:avLst/>
            </a:prstGeom>
            <a:noFill/>
          </p:spPr>
          <p:txBody>
            <a:bodyPr wrap="square" lIns="0" rIns="0" rtlCol="0" anchor="t">
              <a:spAutoFit/>
            </a:bodyPr>
            <a:lstStyle/>
            <a:p>
              <a:pPr algn="ctr"/>
              <a:r>
                <a:rPr lang="en-GB" b="1" dirty="0">
                  <a:solidFill>
                    <a:srgbClr val="0D0680"/>
                  </a:solidFill>
                </a:rPr>
                <a:t>4.</a:t>
              </a:r>
            </a:p>
            <a:p>
              <a:pPr algn="ctr"/>
              <a:endParaRPr lang="en-US" b="1" noProof="1">
                <a:solidFill>
                  <a:srgbClr val="0D0680"/>
                </a:solidFill>
              </a:endParaRPr>
            </a:p>
          </p:txBody>
        </p:sp>
      </p:grpSp>
    </p:spTree>
    <p:extLst>
      <p:ext uri="{BB962C8B-B14F-4D97-AF65-F5344CB8AC3E}">
        <p14:creationId xmlns:p14="http://schemas.microsoft.com/office/powerpoint/2010/main" val="2824030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Opportunities</a:t>
            </a:r>
          </a:p>
        </p:txBody>
      </p:sp>
      <p:sp>
        <p:nvSpPr>
          <p:cNvPr id="4" name="TextBox 3">
            <a:extLst>
              <a:ext uri="{FF2B5EF4-FFF2-40B4-BE49-F238E27FC236}">
                <a16:creationId xmlns:a16="http://schemas.microsoft.com/office/drawing/2014/main" id="{31000991-A426-C9F4-4AA3-D361959E135B}"/>
              </a:ext>
            </a:extLst>
          </p:cNvPr>
          <p:cNvSpPr txBox="1"/>
          <p:nvPr/>
        </p:nvSpPr>
        <p:spPr>
          <a:xfrm>
            <a:off x="571756" y="1244245"/>
            <a:ext cx="6557674" cy="5355312"/>
          </a:xfrm>
          <a:prstGeom prst="rect">
            <a:avLst/>
          </a:prstGeom>
          <a:noFill/>
        </p:spPr>
        <p:txBody>
          <a:bodyPr wrap="square">
            <a:spAutoFit/>
          </a:bodyPr>
          <a:lstStyle/>
          <a:p>
            <a:pPr algn="l"/>
            <a:r>
              <a:rPr lang="en-GB" b="1" i="0" u="none" strike="noStrike" dirty="0">
                <a:solidFill>
                  <a:srgbClr val="0D0680"/>
                </a:solidFill>
                <a:effectLst/>
                <a:cs typeface="Calibri" panose="020F0502020204030204" pitchFamily="34" charset="0"/>
              </a:rPr>
              <a:t>Key Questions:</a:t>
            </a:r>
          </a:p>
          <a:p>
            <a:r>
              <a:rPr lang="en-GB" sz="1800" b="0" i="0" u="none" strike="noStrike" dirty="0">
                <a:effectLst/>
              </a:rPr>
              <a:t>What are the job creation and employment opportunities that will arise from the energy transition? </a:t>
            </a:r>
          </a:p>
          <a:p>
            <a:r>
              <a:rPr lang="en-GB" sz="1800" b="0" i="0" u="none" strike="noStrike" dirty="0">
                <a:effectLst/>
              </a:rPr>
              <a:t>How can these be maximized to benefit the workforce and the wider economy?  </a:t>
            </a:r>
          </a:p>
          <a:p>
            <a:pPr algn="l"/>
            <a:endParaRPr lang="en-GB" b="0" i="0" u="none" strike="noStrike" dirty="0">
              <a:effectLst/>
              <a:cs typeface="Calibri" panose="020F0502020204030204" pitchFamily="34" charset="0"/>
            </a:endParaRPr>
          </a:p>
          <a:p>
            <a:pPr marL="285750" indent="-285750" algn="l">
              <a:buFont typeface="Arial" panose="020B0604020202020204" pitchFamily="34" charset="0"/>
              <a:buChar char="•"/>
            </a:pPr>
            <a:r>
              <a:rPr lang="en-GB" b="0" i="0" u="none" strike="noStrike" dirty="0">
                <a:effectLst/>
                <a:cs typeface="Calibri" panose="020F0502020204030204" pitchFamily="34" charset="0"/>
              </a:rPr>
              <a:t>Highlight job creation and employment opportunities in the energy transition</a:t>
            </a:r>
          </a:p>
          <a:p>
            <a:pPr marL="285750" indent="-285750" algn="l">
              <a:buFont typeface="Arial" panose="020B0604020202020204" pitchFamily="34" charset="0"/>
              <a:buChar char="•"/>
            </a:pPr>
            <a:r>
              <a:rPr lang="en-GB" b="0" i="0" u="none" strike="noStrike" dirty="0">
                <a:effectLst/>
                <a:cs typeface="Calibri" panose="020F0502020204030204" pitchFamily="34" charset="0"/>
              </a:rPr>
              <a:t>Identify potential sectors for growth and expansion</a:t>
            </a:r>
          </a:p>
          <a:p>
            <a:pPr marL="285750" indent="-285750" algn="l">
              <a:buFont typeface="Arial" panose="020B0604020202020204" pitchFamily="34" charset="0"/>
              <a:buChar char="•"/>
            </a:pPr>
            <a:r>
              <a:rPr lang="en-GB" b="0" i="0" u="none" strike="noStrike" dirty="0">
                <a:effectLst/>
                <a:cs typeface="Calibri" panose="020F0502020204030204" pitchFamily="34" charset="0"/>
              </a:rPr>
              <a:t>Maximize opportunities for workforce development and economic growth</a:t>
            </a:r>
          </a:p>
          <a:p>
            <a:pPr marL="285750" indent="-285750">
              <a:buFont typeface="Arial" panose="020B0604020202020204" pitchFamily="34" charset="0"/>
              <a:buChar char="•"/>
            </a:pPr>
            <a:r>
              <a:rPr lang="en-GB" sz="1800" dirty="0">
                <a:effectLst/>
                <a:ea typeface="Times New Roman" panose="02020603050405020304" pitchFamily="18" charset="0"/>
              </a:rPr>
              <a:t>Many of the workforce who will design and build the infrastructure to reach Net Zero are likely still in school, and some have not even started yet</a:t>
            </a:r>
            <a:r>
              <a:rPr lang="en-GB" dirty="0">
                <a:effectLst/>
                <a:ea typeface="Times New Roman" panose="02020603050405020304" pitchFamily="18" charset="0"/>
              </a:rPr>
              <a:t>.</a:t>
            </a:r>
          </a:p>
          <a:p>
            <a:pPr marL="285750" indent="-285750">
              <a:buFont typeface="Arial" panose="020B0604020202020204" pitchFamily="34" charset="0"/>
              <a:buChar char="•"/>
            </a:pPr>
            <a:r>
              <a:rPr lang="en-GB" dirty="0">
                <a:solidFill>
                  <a:srgbClr val="000000"/>
                </a:solidFill>
              </a:rPr>
              <a:t>Growth of traditional skills, e.g., increased demand for welding within the hydrogen sector</a:t>
            </a:r>
          </a:p>
          <a:p>
            <a:pPr marL="285750" indent="-285750" algn="l">
              <a:buFont typeface="Arial" panose="020B0604020202020204" pitchFamily="34" charset="0"/>
              <a:buChar char="•"/>
            </a:pPr>
            <a:endParaRPr lang="en-GB" b="0" i="0" u="none" strike="noStrike" dirty="0">
              <a:effectLst/>
              <a:cs typeface="Calibri" panose="020F0502020204030204" pitchFamily="34" charset="0"/>
            </a:endParaRPr>
          </a:p>
          <a:p>
            <a:endParaRPr lang="en-GB" sz="1800" b="0" i="0" u="none" strike="noStrike" dirty="0">
              <a:effectLst/>
            </a:endParaRPr>
          </a:p>
          <a:p>
            <a:endParaRPr lang="en-GB" dirty="0"/>
          </a:p>
        </p:txBody>
      </p:sp>
      <p:pic>
        <p:nvPicPr>
          <p:cNvPr id="2" name="Graphic 1">
            <a:extLst>
              <a:ext uri="{FF2B5EF4-FFF2-40B4-BE49-F238E27FC236}">
                <a16:creationId xmlns:a16="http://schemas.microsoft.com/office/drawing/2014/main" id="{B62A5EA7-0161-6899-1B24-C11FCA06F9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9430" y="2023303"/>
            <a:ext cx="4997254" cy="4805561"/>
          </a:xfrm>
          <a:prstGeom prst="rect">
            <a:avLst/>
          </a:prstGeom>
        </p:spPr>
      </p:pic>
    </p:spTree>
    <p:extLst>
      <p:ext uri="{BB962C8B-B14F-4D97-AF65-F5344CB8AC3E}">
        <p14:creationId xmlns:p14="http://schemas.microsoft.com/office/powerpoint/2010/main" val="40348359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Workforce Development Training</a:t>
            </a:r>
          </a:p>
        </p:txBody>
      </p:sp>
      <p:grpSp>
        <p:nvGrpSpPr>
          <p:cNvPr id="89" name="Group 88">
            <a:extLst>
              <a:ext uri="{FF2B5EF4-FFF2-40B4-BE49-F238E27FC236}">
                <a16:creationId xmlns:a16="http://schemas.microsoft.com/office/drawing/2014/main" id="{7581094A-43CA-43D6-8808-A375E951DB5E}"/>
              </a:ext>
            </a:extLst>
          </p:cNvPr>
          <p:cNvGrpSpPr/>
          <p:nvPr/>
        </p:nvGrpSpPr>
        <p:grpSpPr>
          <a:xfrm>
            <a:off x="474191" y="1701039"/>
            <a:ext cx="11243618" cy="1992512"/>
            <a:chOff x="555019" y="1695058"/>
            <a:chExt cx="11243618" cy="1992512"/>
          </a:xfrm>
        </p:grpSpPr>
        <p:grpSp>
          <p:nvGrpSpPr>
            <p:cNvPr id="75" name="Group 74">
              <a:extLst>
                <a:ext uri="{FF2B5EF4-FFF2-40B4-BE49-F238E27FC236}">
                  <a16:creationId xmlns:a16="http://schemas.microsoft.com/office/drawing/2014/main" id="{A57C366E-6F82-CC91-E935-1C4B36E36ABB}"/>
                </a:ext>
              </a:extLst>
            </p:cNvPr>
            <p:cNvGrpSpPr/>
            <p:nvPr/>
          </p:nvGrpSpPr>
          <p:grpSpPr>
            <a:xfrm>
              <a:off x="555019" y="1733871"/>
              <a:ext cx="7601484" cy="1953699"/>
              <a:chOff x="244068" y="1695058"/>
              <a:chExt cx="10835211" cy="2712720"/>
            </a:xfrm>
          </p:grpSpPr>
          <p:sp>
            <p:nvSpPr>
              <p:cNvPr id="43" name="Freeform: Shape 14">
                <a:extLst>
                  <a:ext uri="{FF2B5EF4-FFF2-40B4-BE49-F238E27FC236}">
                    <a16:creationId xmlns:a16="http://schemas.microsoft.com/office/drawing/2014/main" id="{D522E743-A390-5F82-5A96-374EE516E55D}"/>
                  </a:ext>
                </a:extLst>
              </p:cNvPr>
              <p:cNvSpPr/>
              <p:nvPr/>
            </p:nvSpPr>
            <p:spPr>
              <a:xfrm>
                <a:off x="346161" y="1792258"/>
                <a:ext cx="731520" cy="73152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1</a:t>
                </a:r>
              </a:p>
            </p:txBody>
          </p:sp>
          <p:sp>
            <p:nvSpPr>
              <p:cNvPr id="44" name="Freeform: Shape 18">
                <a:extLst>
                  <a:ext uri="{FF2B5EF4-FFF2-40B4-BE49-F238E27FC236}">
                    <a16:creationId xmlns:a16="http://schemas.microsoft.com/office/drawing/2014/main" id="{8972CC02-9088-0094-02E5-EAE538A0F5F3}"/>
                  </a:ext>
                </a:extLst>
              </p:cNvPr>
              <p:cNvSpPr/>
              <p:nvPr/>
            </p:nvSpPr>
            <p:spPr>
              <a:xfrm>
                <a:off x="404354" y="2519015"/>
                <a:ext cx="1737360" cy="1737360"/>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Shape">
                <a:extLst>
                  <a:ext uri="{FF2B5EF4-FFF2-40B4-BE49-F238E27FC236}">
                    <a16:creationId xmlns:a16="http://schemas.microsoft.com/office/drawing/2014/main" id="{B7210B66-E32D-4E29-6EB6-C9FD92B42C35}"/>
                  </a:ext>
                </a:extLst>
              </p:cNvPr>
              <p:cNvSpPr/>
              <p:nvPr/>
            </p:nvSpPr>
            <p:spPr>
              <a:xfrm>
                <a:off x="244068" y="1695058"/>
                <a:ext cx="3054443" cy="2712720"/>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chemeClr val="accent6">
                  <a:lumMod val="75000"/>
                </a:schemeClr>
              </a:solidFill>
              <a:ln w="12700">
                <a:miter lim="400000"/>
              </a:ln>
            </p:spPr>
            <p:txBody>
              <a:bodyPr lIns="38100" tIns="38100" rIns="38100" bIns="38100" anchor="ctr"/>
              <a:lstStyle/>
              <a:p>
                <a:pPr>
                  <a:defRPr sz="3000">
                    <a:solidFill>
                      <a:srgbClr val="FFFFFF"/>
                    </a:solidFill>
                  </a:defRPr>
                </a:pPr>
                <a:endParaRPr/>
              </a:p>
            </p:txBody>
          </p:sp>
          <p:sp>
            <p:nvSpPr>
              <p:cNvPr id="48" name="Freeform: Shape 15">
                <a:extLst>
                  <a:ext uri="{FF2B5EF4-FFF2-40B4-BE49-F238E27FC236}">
                    <a16:creationId xmlns:a16="http://schemas.microsoft.com/office/drawing/2014/main" id="{CA453D07-6899-8DA3-A4A8-82CC68792743}"/>
                  </a:ext>
                </a:extLst>
              </p:cNvPr>
              <p:cNvSpPr/>
              <p:nvPr/>
            </p:nvSpPr>
            <p:spPr>
              <a:xfrm>
                <a:off x="2941470" y="1792258"/>
                <a:ext cx="731520" cy="73152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2</a:t>
                </a:r>
              </a:p>
            </p:txBody>
          </p:sp>
          <p:sp>
            <p:nvSpPr>
              <p:cNvPr id="49" name="Freeform: Shape 19">
                <a:extLst>
                  <a:ext uri="{FF2B5EF4-FFF2-40B4-BE49-F238E27FC236}">
                    <a16:creationId xmlns:a16="http://schemas.microsoft.com/office/drawing/2014/main" id="{4EF1601F-1BBB-EA72-2575-A40EF8E30871}"/>
                  </a:ext>
                </a:extLst>
              </p:cNvPr>
              <p:cNvSpPr/>
              <p:nvPr/>
            </p:nvSpPr>
            <p:spPr>
              <a:xfrm>
                <a:off x="2993615" y="2519015"/>
                <a:ext cx="1737360" cy="1737360"/>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Shape">
                <a:extLst>
                  <a:ext uri="{FF2B5EF4-FFF2-40B4-BE49-F238E27FC236}">
                    <a16:creationId xmlns:a16="http://schemas.microsoft.com/office/drawing/2014/main" id="{EF64868C-0C23-ED6B-8E55-60831CE2679B}"/>
                  </a:ext>
                </a:extLst>
              </p:cNvPr>
              <p:cNvSpPr/>
              <p:nvPr/>
            </p:nvSpPr>
            <p:spPr>
              <a:xfrm>
                <a:off x="2837657" y="1695058"/>
                <a:ext cx="3054443" cy="2712720"/>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AD6C"/>
              </a:solidFill>
              <a:ln w="12700">
                <a:miter lim="400000"/>
              </a:ln>
            </p:spPr>
            <p:txBody>
              <a:bodyPr lIns="38100" tIns="38100" rIns="38100" bIns="38100" anchor="ctr"/>
              <a:lstStyle/>
              <a:p>
                <a:pPr>
                  <a:defRPr sz="3000">
                    <a:solidFill>
                      <a:srgbClr val="FFFFFF"/>
                    </a:solidFill>
                  </a:defRPr>
                </a:pPr>
                <a:endParaRPr/>
              </a:p>
            </p:txBody>
          </p:sp>
          <p:sp>
            <p:nvSpPr>
              <p:cNvPr id="53" name="Freeform: Shape 16">
                <a:extLst>
                  <a:ext uri="{FF2B5EF4-FFF2-40B4-BE49-F238E27FC236}">
                    <a16:creationId xmlns:a16="http://schemas.microsoft.com/office/drawing/2014/main" id="{C5A41C50-1015-DB0F-C881-1FFB40A3951B}"/>
                  </a:ext>
                </a:extLst>
              </p:cNvPr>
              <p:cNvSpPr/>
              <p:nvPr/>
            </p:nvSpPr>
            <p:spPr>
              <a:xfrm>
                <a:off x="5536779" y="1792258"/>
                <a:ext cx="731520" cy="73152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3</a:t>
                </a:r>
              </a:p>
            </p:txBody>
          </p:sp>
          <p:sp>
            <p:nvSpPr>
              <p:cNvPr id="54" name="Freeform: Shape 20">
                <a:extLst>
                  <a:ext uri="{FF2B5EF4-FFF2-40B4-BE49-F238E27FC236}">
                    <a16:creationId xmlns:a16="http://schemas.microsoft.com/office/drawing/2014/main" id="{09887216-44CD-25F0-7305-F76E677E5F10}"/>
                  </a:ext>
                </a:extLst>
              </p:cNvPr>
              <p:cNvSpPr/>
              <p:nvPr/>
            </p:nvSpPr>
            <p:spPr>
              <a:xfrm>
                <a:off x="5582876" y="2519015"/>
                <a:ext cx="1737360" cy="1737360"/>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Shape">
                <a:extLst>
                  <a:ext uri="{FF2B5EF4-FFF2-40B4-BE49-F238E27FC236}">
                    <a16:creationId xmlns:a16="http://schemas.microsoft.com/office/drawing/2014/main" id="{6CF73310-F6BC-6F6D-B365-416A3DC7DE6E}"/>
                  </a:ext>
                </a:extLst>
              </p:cNvPr>
              <p:cNvSpPr/>
              <p:nvPr/>
            </p:nvSpPr>
            <p:spPr>
              <a:xfrm>
                <a:off x="5431246" y="1695058"/>
                <a:ext cx="3054443" cy="2712720"/>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22"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12" y="20260"/>
                    </a:moveTo>
                    <a:cubicBezTo>
                      <a:pt x="3904" y="20260"/>
                      <a:pt x="1190" y="17205"/>
                      <a:pt x="1190" y="13479"/>
                    </a:cubicBezTo>
                    <a:cubicBezTo>
                      <a:pt x="1190" y="9753"/>
                      <a:pt x="3904" y="6698"/>
                      <a:pt x="7212" y="6698"/>
                    </a:cubicBezTo>
                    <a:cubicBezTo>
                      <a:pt x="10521" y="6698"/>
                      <a:pt x="13235" y="9753"/>
                      <a:pt x="13235" y="13479"/>
                    </a:cubicBezTo>
                    <a:cubicBezTo>
                      <a:pt x="13235" y="17247"/>
                      <a:pt x="10558" y="20260"/>
                      <a:pt x="7212" y="20260"/>
                    </a:cubicBezTo>
                    <a:close/>
                  </a:path>
                </a:pathLst>
              </a:custGeom>
              <a:solidFill>
                <a:srgbClr val="00A685"/>
              </a:solidFill>
              <a:ln w="12700">
                <a:miter lim="400000"/>
              </a:ln>
            </p:spPr>
            <p:txBody>
              <a:bodyPr lIns="38100" tIns="38100" rIns="38100" bIns="38100" anchor="ctr"/>
              <a:lstStyle/>
              <a:p>
                <a:pPr>
                  <a:defRPr sz="3000">
                    <a:solidFill>
                      <a:srgbClr val="FFFFFF"/>
                    </a:solidFill>
                  </a:defRPr>
                </a:pPr>
                <a:endParaRPr/>
              </a:p>
            </p:txBody>
          </p:sp>
          <p:sp>
            <p:nvSpPr>
              <p:cNvPr id="58" name="Freeform: Shape 17">
                <a:extLst>
                  <a:ext uri="{FF2B5EF4-FFF2-40B4-BE49-F238E27FC236}">
                    <a16:creationId xmlns:a16="http://schemas.microsoft.com/office/drawing/2014/main" id="{41E8C983-FC90-ED65-E4FA-6C0D994C72F6}"/>
                  </a:ext>
                </a:extLst>
              </p:cNvPr>
              <p:cNvSpPr/>
              <p:nvPr/>
            </p:nvSpPr>
            <p:spPr>
              <a:xfrm>
                <a:off x="8132089" y="1792258"/>
                <a:ext cx="731520" cy="73152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4</a:t>
                </a:r>
              </a:p>
            </p:txBody>
          </p:sp>
          <p:sp>
            <p:nvSpPr>
              <p:cNvPr id="59" name="Freeform: Shape 21">
                <a:extLst>
                  <a:ext uri="{FF2B5EF4-FFF2-40B4-BE49-F238E27FC236}">
                    <a16:creationId xmlns:a16="http://schemas.microsoft.com/office/drawing/2014/main" id="{944E9FC9-8151-1665-76F7-694280E566A5}"/>
                  </a:ext>
                </a:extLst>
              </p:cNvPr>
              <p:cNvSpPr/>
              <p:nvPr/>
            </p:nvSpPr>
            <p:spPr>
              <a:xfrm>
                <a:off x="8172139" y="2519015"/>
                <a:ext cx="1737360" cy="1737360"/>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Shape">
                <a:extLst>
                  <a:ext uri="{FF2B5EF4-FFF2-40B4-BE49-F238E27FC236}">
                    <a16:creationId xmlns:a16="http://schemas.microsoft.com/office/drawing/2014/main" id="{EF11AA7B-5754-631C-C8FE-742C1B00AEA6}"/>
                  </a:ext>
                </a:extLst>
              </p:cNvPr>
              <p:cNvSpPr/>
              <p:nvPr/>
            </p:nvSpPr>
            <p:spPr>
              <a:xfrm>
                <a:off x="8024836" y="1695058"/>
                <a:ext cx="3054443" cy="2712720"/>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22" y="21600"/>
                      <a:pt x="14425" y="17958"/>
                      <a:pt x="14425" y="13479"/>
                    </a:cubicBezTo>
                    <a:close/>
                    <a:moveTo>
                      <a:pt x="892" y="3726"/>
                    </a:moveTo>
                    <a:cubicBezTo>
                      <a:pt x="892" y="2219"/>
                      <a:pt x="1971" y="1005"/>
                      <a:pt x="3309" y="1005"/>
                    </a:cubicBezTo>
                    <a:cubicBezTo>
                      <a:pt x="4647" y="1005"/>
                      <a:pt x="5725" y="2219"/>
                      <a:pt x="5725" y="3726"/>
                    </a:cubicBezTo>
                    <a:cubicBezTo>
                      <a:pt x="5725" y="5233"/>
                      <a:pt x="4647" y="6447"/>
                      <a:pt x="3309" y="6447"/>
                    </a:cubicBezTo>
                    <a:cubicBezTo>
                      <a:pt x="1971" y="6447"/>
                      <a:pt x="892" y="5191"/>
                      <a:pt x="892" y="3726"/>
                    </a:cubicBezTo>
                    <a:close/>
                    <a:moveTo>
                      <a:pt x="7212" y="20260"/>
                    </a:moveTo>
                    <a:cubicBezTo>
                      <a:pt x="3904" y="20260"/>
                      <a:pt x="1190" y="17205"/>
                      <a:pt x="1190" y="13479"/>
                    </a:cubicBezTo>
                    <a:cubicBezTo>
                      <a:pt x="1190" y="9753"/>
                      <a:pt x="3904" y="6698"/>
                      <a:pt x="7212" y="6698"/>
                    </a:cubicBezTo>
                    <a:cubicBezTo>
                      <a:pt x="10521" y="6698"/>
                      <a:pt x="13235" y="9753"/>
                      <a:pt x="13235" y="13479"/>
                    </a:cubicBezTo>
                    <a:cubicBezTo>
                      <a:pt x="13235" y="17247"/>
                      <a:pt x="10558" y="20260"/>
                      <a:pt x="7212" y="20260"/>
                    </a:cubicBezTo>
                    <a:close/>
                  </a:path>
                </a:pathLst>
              </a:custGeom>
              <a:solidFill>
                <a:srgbClr val="00A09C"/>
              </a:solidFill>
              <a:ln w="12700">
                <a:miter lim="400000"/>
              </a:ln>
            </p:spPr>
            <p:txBody>
              <a:bodyPr lIns="38100" tIns="38100" rIns="38100" bIns="38100" anchor="ctr"/>
              <a:lstStyle/>
              <a:p>
                <a:pPr>
                  <a:defRPr sz="3000">
                    <a:solidFill>
                      <a:srgbClr val="FFFFFF"/>
                    </a:solidFill>
                  </a:defRPr>
                </a:pPr>
                <a:endParaRPr/>
              </a:p>
            </p:txBody>
          </p:sp>
        </p:grpSp>
        <p:sp>
          <p:nvSpPr>
            <p:cNvPr id="77" name="Freeform: Shape 14">
              <a:extLst>
                <a:ext uri="{FF2B5EF4-FFF2-40B4-BE49-F238E27FC236}">
                  <a16:creationId xmlns:a16="http://schemas.microsoft.com/office/drawing/2014/main" id="{10C87155-CA2E-D6DF-9F9E-27BF11489C50}"/>
                </a:ext>
              </a:extLst>
            </p:cNvPr>
            <p:cNvSpPr/>
            <p:nvPr/>
          </p:nvSpPr>
          <p:spPr>
            <a:xfrm>
              <a:off x="7907863" y="1765061"/>
              <a:ext cx="513201" cy="52684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5</a:t>
              </a:r>
            </a:p>
          </p:txBody>
        </p:sp>
        <p:sp>
          <p:nvSpPr>
            <p:cNvPr id="78" name="Freeform: Shape 18">
              <a:extLst>
                <a:ext uri="{FF2B5EF4-FFF2-40B4-BE49-F238E27FC236}">
                  <a16:creationId xmlns:a16="http://schemas.microsoft.com/office/drawing/2014/main" id="{91C0E59A-4D0C-ACB3-488E-D6FFF0DFC0B4}"/>
                </a:ext>
              </a:extLst>
            </p:cNvPr>
            <p:cNvSpPr/>
            <p:nvPr/>
          </p:nvSpPr>
          <p:spPr>
            <a:xfrm>
              <a:off x="7948688" y="2288471"/>
              <a:ext cx="1218852" cy="1251245"/>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Shape">
              <a:extLst>
                <a:ext uri="{FF2B5EF4-FFF2-40B4-BE49-F238E27FC236}">
                  <a16:creationId xmlns:a16="http://schemas.microsoft.com/office/drawing/2014/main" id="{B253A78C-010A-5170-ABE0-AAB4DB516762}"/>
                </a:ext>
              </a:extLst>
            </p:cNvPr>
            <p:cNvSpPr/>
            <p:nvPr/>
          </p:nvSpPr>
          <p:spPr>
            <a:xfrm>
              <a:off x="7836239" y="1695058"/>
              <a:ext cx="2142856" cy="1953699"/>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92A2"/>
            </a:solidFill>
            <a:ln w="12700">
              <a:miter lim="400000"/>
            </a:ln>
          </p:spPr>
          <p:txBody>
            <a:bodyPr lIns="38100" tIns="38100" rIns="38100" bIns="38100" anchor="ctr"/>
            <a:lstStyle/>
            <a:p>
              <a:pPr>
                <a:defRPr sz="3000">
                  <a:solidFill>
                    <a:srgbClr val="FFFFFF"/>
                  </a:solidFill>
                </a:defRPr>
              </a:pPr>
              <a:endParaRPr/>
            </a:p>
          </p:txBody>
        </p:sp>
        <p:sp>
          <p:nvSpPr>
            <p:cNvPr id="80" name="Freeform: Shape 15">
              <a:extLst>
                <a:ext uri="{FF2B5EF4-FFF2-40B4-BE49-F238E27FC236}">
                  <a16:creationId xmlns:a16="http://schemas.microsoft.com/office/drawing/2014/main" id="{57AE1744-28B6-91F7-5EE8-7017C9234E5F}"/>
                </a:ext>
              </a:extLst>
            </p:cNvPr>
            <p:cNvSpPr/>
            <p:nvPr/>
          </p:nvSpPr>
          <p:spPr>
            <a:xfrm>
              <a:off x="9728612" y="1765061"/>
              <a:ext cx="513201" cy="526840"/>
            </a:xfrm>
            <a:custGeom>
              <a:avLst/>
              <a:gdLst>
                <a:gd name="connsiteX0" fmla="*/ 341787 w 683432"/>
                <a:gd name="connsiteY0" fmla="*/ 0 h 683455"/>
                <a:gd name="connsiteX1" fmla="*/ 683432 w 683432"/>
                <a:gd name="connsiteY1" fmla="*/ 341727 h 683455"/>
                <a:gd name="connsiteX2" fmla="*/ 341787 w 683432"/>
                <a:gd name="connsiteY2" fmla="*/ 683455 h 683455"/>
                <a:gd name="connsiteX3" fmla="*/ 0 w 683432"/>
                <a:gd name="connsiteY3" fmla="*/ 341727 h 683455"/>
                <a:gd name="connsiteX4" fmla="*/ 341787 w 683432"/>
                <a:gd name="connsiteY4" fmla="*/ 0 h 683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432" h="683455">
                  <a:moveTo>
                    <a:pt x="341787" y="0"/>
                  </a:moveTo>
                  <a:cubicBezTo>
                    <a:pt x="530993" y="0"/>
                    <a:pt x="683432" y="152465"/>
                    <a:pt x="683432" y="341727"/>
                  </a:cubicBezTo>
                  <a:cubicBezTo>
                    <a:pt x="683432" y="530990"/>
                    <a:pt x="530993" y="683455"/>
                    <a:pt x="341787" y="683455"/>
                  </a:cubicBezTo>
                  <a:cubicBezTo>
                    <a:pt x="152440" y="683455"/>
                    <a:pt x="0" y="525715"/>
                    <a:pt x="0" y="341727"/>
                  </a:cubicBezTo>
                  <a:cubicBezTo>
                    <a:pt x="0" y="152465"/>
                    <a:pt x="152440" y="0"/>
                    <a:pt x="341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b="1" dirty="0">
                  <a:solidFill>
                    <a:schemeClr val="tx1"/>
                  </a:solidFill>
                </a:rPr>
                <a:t>6</a:t>
              </a:r>
            </a:p>
          </p:txBody>
        </p:sp>
        <p:sp>
          <p:nvSpPr>
            <p:cNvPr id="81" name="Freeform: Shape 19">
              <a:extLst>
                <a:ext uri="{FF2B5EF4-FFF2-40B4-BE49-F238E27FC236}">
                  <a16:creationId xmlns:a16="http://schemas.microsoft.com/office/drawing/2014/main" id="{AA718344-776A-B640-7D63-9D70C5FC310B}"/>
                </a:ext>
              </a:extLst>
            </p:cNvPr>
            <p:cNvSpPr/>
            <p:nvPr/>
          </p:nvSpPr>
          <p:spPr>
            <a:xfrm>
              <a:off x="9765194" y="2288471"/>
              <a:ext cx="1218852" cy="1251245"/>
            </a:xfrm>
            <a:custGeom>
              <a:avLst/>
              <a:gdLst>
                <a:gd name="connsiteX0" fmla="*/ 851709 w 1703277"/>
                <a:gd name="connsiteY0" fmla="*/ 0 h 1703236"/>
                <a:gd name="connsiteX1" fmla="*/ 1703277 w 1703277"/>
                <a:gd name="connsiteY1" fmla="*/ 851618 h 1703236"/>
                <a:gd name="connsiteX2" fmla="*/ 851709 w 1703277"/>
                <a:gd name="connsiteY2" fmla="*/ 1703236 h 1703236"/>
                <a:gd name="connsiteX3" fmla="*/ 0 w 1703277"/>
                <a:gd name="connsiteY3" fmla="*/ 851618 h 1703236"/>
                <a:gd name="connsiteX4" fmla="*/ 851709 w 1703277"/>
                <a:gd name="connsiteY4" fmla="*/ 0 h 170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77" h="1703236">
                  <a:moveTo>
                    <a:pt x="851709" y="0"/>
                  </a:moveTo>
                  <a:cubicBezTo>
                    <a:pt x="1319492" y="0"/>
                    <a:pt x="1703277" y="383674"/>
                    <a:pt x="1703277" y="851618"/>
                  </a:cubicBezTo>
                  <a:cubicBezTo>
                    <a:pt x="1703277" y="1324837"/>
                    <a:pt x="1319492" y="1703236"/>
                    <a:pt x="851709" y="1703236"/>
                  </a:cubicBezTo>
                  <a:cubicBezTo>
                    <a:pt x="383786" y="1703236"/>
                    <a:pt x="0" y="1319562"/>
                    <a:pt x="0" y="851618"/>
                  </a:cubicBezTo>
                  <a:cubicBezTo>
                    <a:pt x="0" y="383674"/>
                    <a:pt x="383786" y="0"/>
                    <a:pt x="8517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Shape">
              <a:extLst>
                <a:ext uri="{FF2B5EF4-FFF2-40B4-BE49-F238E27FC236}">
                  <a16:creationId xmlns:a16="http://schemas.microsoft.com/office/drawing/2014/main" id="{C4ADF0B0-C45E-9FF3-8DF5-716AD94E1DBF}"/>
                </a:ext>
              </a:extLst>
            </p:cNvPr>
            <p:cNvSpPr/>
            <p:nvPr/>
          </p:nvSpPr>
          <p:spPr>
            <a:xfrm>
              <a:off x="9655781" y="1695058"/>
              <a:ext cx="2142856" cy="1953699"/>
            </a:xfrm>
            <a:custGeom>
              <a:avLst/>
              <a:gdLst/>
              <a:ahLst/>
              <a:cxnLst>
                <a:cxn ang="0">
                  <a:pos x="wd2" y="hd2"/>
                </a:cxn>
                <a:cxn ang="5400000">
                  <a:pos x="wd2" y="hd2"/>
                </a:cxn>
                <a:cxn ang="10800000">
                  <a:pos x="wd2" y="hd2"/>
                </a:cxn>
                <a:cxn ang="16200000">
                  <a:pos x="wd2" y="hd2"/>
                </a:cxn>
              </a:cxnLst>
              <a:rect l="0" t="0" r="r" b="b"/>
              <a:pathLst>
                <a:path w="21600" h="21600" extrusionOk="0">
                  <a:moveTo>
                    <a:pt x="14425" y="13479"/>
                  </a:moveTo>
                  <a:cubicBezTo>
                    <a:pt x="14425" y="9000"/>
                    <a:pt x="11190" y="5358"/>
                    <a:pt x="7212" y="5358"/>
                  </a:cubicBezTo>
                  <a:cubicBezTo>
                    <a:pt x="6841" y="5358"/>
                    <a:pt x="6506" y="5400"/>
                    <a:pt x="6134" y="5442"/>
                  </a:cubicBezTo>
                  <a:cubicBezTo>
                    <a:pt x="6395" y="4898"/>
                    <a:pt x="6543" y="4312"/>
                    <a:pt x="6543" y="3684"/>
                  </a:cubicBezTo>
                  <a:cubicBezTo>
                    <a:pt x="6543" y="1633"/>
                    <a:pt x="5093" y="0"/>
                    <a:pt x="3272" y="0"/>
                  </a:cubicBezTo>
                  <a:cubicBezTo>
                    <a:pt x="1450" y="0"/>
                    <a:pt x="0" y="1633"/>
                    <a:pt x="0" y="3684"/>
                  </a:cubicBezTo>
                  <a:cubicBezTo>
                    <a:pt x="0" y="5442"/>
                    <a:pt x="1078" y="6907"/>
                    <a:pt x="2565" y="7284"/>
                  </a:cubicBezTo>
                  <a:cubicBezTo>
                    <a:pt x="1004" y="8791"/>
                    <a:pt x="0" y="10967"/>
                    <a:pt x="0" y="13479"/>
                  </a:cubicBezTo>
                  <a:cubicBezTo>
                    <a:pt x="0" y="17958"/>
                    <a:pt x="3234" y="21600"/>
                    <a:pt x="7212" y="21600"/>
                  </a:cubicBezTo>
                  <a:lnTo>
                    <a:pt x="21600" y="21600"/>
                  </a:lnTo>
                  <a:cubicBezTo>
                    <a:pt x="17659" y="21600"/>
                    <a:pt x="14425" y="17958"/>
                    <a:pt x="14425" y="13479"/>
                  </a:cubicBezTo>
                  <a:close/>
                  <a:moveTo>
                    <a:pt x="892" y="3726"/>
                  </a:moveTo>
                  <a:cubicBezTo>
                    <a:pt x="892" y="2219"/>
                    <a:pt x="1970" y="1005"/>
                    <a:pt x="3309" y="1005"/>
                  </a:cubicBezTo>
                  <a:cubicBezTo>
                    <a:pt x="4647" y="1005"/>
                    <a:pt x="5725" y="2219"/>
                    <a:pt x="5725" y="3726"/>
                  </a:cubicBezTo>
                  <a:cubicBezTo>
                    <a:pt x="5725" y="5233"/>
                    <a:pt x="4647" y="6447"/>
                    <a:pt x="3309" y="6447"/>
                  </a:cubicBezTo>
                  <a:cubicBezTo>
                    <a:pt x="1970" y="6447"/>
                    <a:pt x="892" y="5191"/>
                    <a:pt x="892" y="3726"/>
                  </a:cubicBezTo>
                  <a:close/>
                  <a:moveTo>
                    <a:pt x="7250" y="20260"/>
                  </a:moveTo>
                  <a:cubicBezTo>
                    <a:pt x="3941" y="20260"/>
                    <a:pt x="1227" y="17205"/>
                    <a:pt x="1227" y="13479"/>
                  </a:cubicBezTo>
                  <a:cubicBezTo>
                    <a:pt x="1227" y="9753"/>
                    <a:pt x="3941" y="6698"/>
                    <a:pt x="7250" y="6698"/>
                  </a:cubicBezTo>
                  <a:cubicBezTo>
                    <a:pt x="10558" y="6698"/>
                    <a:pt x="13272" y="9753"/>
                    <a:pt x="13272" y="13479"/>
                  </a:cubicBezTo>
                  <a:cubicBezTo>
                    <a:pt x="13272" y="17247"/>
                    <a:pt x="10558" y="20260"/>
                    <a:pt x="7250" y="20260"/>
                  </a:cubicBezTo>
                  <a:close/>
                </a:path>
              </a:pathLst>
            </a:custGeom>
            <a:solidFill>
              <a:srgbClr val="008A99"/>
            </a:solidFill>
            <a:ln w="12700">
              <a:miter lim="400000"/>
            </a:ln>
          </p:spPr>
          <p:txBody>
            <a:bodyPr lIns="38100" tIns="38100" rIns="38100" bIns="38100" anchor="ctr"/>
            <a:lstStyle/>
            <a:p>
              <a:pPr>
                <a:defRPr sz="3000">
                  <a:solidFill>
                    <a:srgbClr val="FFFFFF"/>
                  </a:solidFill>
                </a:defRPr>
              </a:pPr>
              <a:endParaRPr/>
            </a:p>
          </p:txBody>
        </p:sp>
      </p:grpSp>
      <p:sp>
        <p:nvSpPr>
          <p:cNvPr id="90" name="TextBox 89">
            <a:extLst>
              <a:ext uri="{FF2B5EF4-FFF2-40B4-BE49-F238E27FC236}">
                <a16:creationId xmlns:a16="http://schemas.microsoft.com/office/drawing/2014/main" id="{D961D08D-A626-D44B-143E-54C3C4F70AD5}"/>
              </a:ext>
            </a:extLst>
          </p:cNvPr>
          <p:cNvSpPr txBox="1"/>
          <p:nvPr/>
        </p:nvSpPr>
        <p:spPr>
          <a:xfrm>
            <a:off x="586640" y="3790987"/>
            <a:ext cx="1568445" cy="1754326"/>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Establish comprehensive workforce development programs</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3F967E8E-4FBA-F990-F311-1071B36EAC2B}"/>
              </a:ext>
            </a:extLst>
          </p:cNvPr>
          <p:cNvSpPr txBox="1"/>
          <p:nvPr/>
        </p:nvSpPr>
        <p:spPr>
          <a:xfrm>
            <a:off x="2458539" y="3775044"/>
            <a:ext cx="1710130" cy="2308324"/>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Establish partnerships with educational </a:t>
            </a:r>
            <a:r>
              <a:rPr lang="en-GB" sz="1800" dirty="0" err="1">
                <a:effectLst/>
                <a:latin typeface="Arial" panose="020B0604020202020204" pitchFamily="34" charset="0"/>
                <a:ea typeface="Calibri" panose="020F0502020204030204" pitchFamily="34" charset="0"/>
                <a:cs typeface="Arial" panose="020B0604020202020204" pitchFamily="34" charset="0"/>
              </a:rPr>
              <a:t>centers</a:t>
            </a:r>
            <a:r>
              <a:rPr lang="en-GB" sz="1800" dirty="0">
                <a:effectLst/>
                <a:latin typeface="Arial" panose="020B0604020202020204" pitchFamily="34" charset="0"/>
                <a:ea typeface="Calibri" panose="020F0502020204030204" pitchFamily="34" charset="0"/>
                <a:cs typeface="Arial" panose="020B0604020202020204" pitchFamily="34" charset="0"/>
              </a:rPr>
              <a:t> to develop specialized programs</a:t>
            </a:r>
          </a:p>
          <a:p>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6BA4B54A-A3EC-382A-BE64-A88E42F13E22}"/>
              </a:ext>
            </a:extLst>
          </p:cNvPr>
          <p:cNvSpPr txBox="1"/>
          <p:nvPr/>
        </p:nvSpPr>
        <p:spPr>
          <a:xfrm>
            <a:off x="4302469" y="3790987"/>
            <a:ext cx="1694673" cy="2308324"/>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Align curricula with industry needs and provide targeted training for displaced workers</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6F11090E-8285-E139-F7DA-A039EB66BEE0}"/>
              </a:ext>
            </a:extLst>
          </p:cNvPr>
          <p:cNvSpPr txBox="1"/>
          <p:nvPr/>
        </p:nvSpPr>
        <p:spPr>
          <a:xfrm>
            <a:off x="6036160" y="3790987"/>
            <a:ext cx="1694673" cy="2031325"/>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Offer financial assistance and incentives for participation in training programs</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7164A78A-E610-2BAB-AB5E-D72EF7200EE5}"/>
              </a:ext>
            </a:extLst>
          </p:cNvPr>
          <p:cNvSpPr txBox="1"/>
          <p:nvPr/>
        </p:nvSpPr>
        <p:spPr>
          <a:xfrm>
            <a:off x="9875430" y="3775044"/>
            <a:ext cx="1920994" cy="1754326"/>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Continuously adapt strategies based on feedback and lessons learned</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D814EEA0-B284-FA28-912C-AE23A4274C8F}"/>
              </a:ext>
            </a:extLst>
          </p:cNvPr>
          <p:cNvSpPr txBox="1"/>
          <p:nvPr/>
        </p:nvSpPr>
        <p:spPr>
          <a:xfrm>
            <a:off x="7867860" y="3775044"/>
            <a:ext cx="1920994" cy="2585323"/>
          </a:xfrm>
          <a:prstGeom prst="rect">
            <a:avLst/>
          </a:prstGeom>
          <a:noFill/>
        </p:spPr>
        <p:txBody>
          <a:bodyPr wrap="square" lIns="0" rIns="0" rtlCol="0" anchor="t">
            <a:spAutoFit/>
          </a:bodyPr>
          <a:lstStyle/>
          <a:p>
            <a:pPr lvl="0">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Establish monitoring and evaluation mechanisms to assess the effectiveness of workforce initiatives</a:t>
            </a:r>
          </a:p>
          <a:p>
            <a:pPr algn="just"/>
            <a:endParaRPr lang="en-US"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104" name="Graphic 103" descr="Bank check outline">
            <a:extLst>
              <a:ext uri="{FF2B5EF4-FFF2-40B4-BE49-F238E27FC236}">
                <a16:creationId xmlns:a16="http://schemas.microsoft.com/office/drawing/2014/main" id="{AD903607-A595-2BD7-D6AA-4BECB775B1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8386" y="2499120"/>
            <a:ext cx="914400" cy="914400"/>
          </a:xfrm>
          <a:prstGeom prst="rect">
            <a:avLst/>
          </a:prstGeom>
        </p:spPr>
      </p:pic>
      <p:pic>
        <p:nvPicPr>
          <p:cNvPr id="106" name="Graphic 105" descr="Clipboard outline">
            <a:extLst>
              <a:ext uri="{FF2B5EF4-FFF2-40B4-BE49-F238E27FC236}">
                <a16:creationId xmlns:a16="http://schemas.microsoft.com/office/drawing/2014/main" id="{9E704D8F-21B4-75F0-8AE0-645929A375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5771" y="2462874"/>
            <a:ext cx="914400" cy="914400"/>
          </a:xfrm>
          <a:prstGeom prst="rect">
            <a:avLst/>
          </a:prstGeom>
        </p:spPr>
      </p:pic>
      <p:pic>
        <p:nvPicPr>
          <p:cNvPr id="108" name="Graphic 107" descr="Construction worker male outline">
            <a:extLst>
              <a:ext uri="{FF2B5EF4-FFF2-40B4-BE49-F238E27FC236}">
                <a16:creationId xmlns:a16="http://schemas.microsoft.com/office/drawing/2014/main" id="{C3CA6325-849F-378D-64D8-3CC3FB458B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68843" y="2460991"/>
            <a:ext cx="914400" cy="914400"/>
          </a:xfrm>
          <a:prstGeom prst="rect">
            <a:avLst/>
          </a:prstGeom>
        </p:spPr>
      </p:pic>
      <p:pic>
        <p:nvPicPr>
          <p:cNvPr id="110" name="Graphic 109" descr="List outline">
            <a:extLst>
              <a:ext uri="{FF2B5EF4-FFF2-40B4-BE49-F238E27FC236}">
                <a16:creationId xmlns:a16="http://schemas.microsoft.com/office/drawing/2014/main" id="{0D8D1BB2-9675-17E3-1650-F5713AED67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6070" y="2499120"/>
            <a:ext cx="914400" cy="914400"/>
          </a:xfrm>
          <a:prstGeom prst="rect">
            <a:avLst/>
          </a:prstGeom>
        </p:spPr>
      </p:pic>
      <p:pic>
        <p:nvPicPr>
          <p:cNvPr id="114" name="Graphic 113" descr="Arrow circle outline">
            <a:extLst>
              <a:ext uri="{FF2B5EF4-FFF2-40B4-BE49-F238E27FC236}">
                <a16:creationId xmlns:a16="http://schemas.microsoft.com/office/drawing/2014/main" id="{2B45F48A-ED12-ACA2-8C73-8F621A19861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6592" y="2460991"/>
            <a:ext cx="914400" cy="914400"/>
          </a:xfrm>
          <a:prstGeom prst="rect">
            <a:avLst/>
          </a:prstGeom>
        </p:spPr>
      </p:pic>
      <p:pic>
        <p:nvPicPr>
          <p:cNvPr id="116" name="Graphic 115" descr="Classroom outline">
            <a:extLst>
              <a:ext uri="{FF2B5EF4-FFF2-40B4-BE49-F238E27FC236}">
                <a16:creationId xmlns:a16="http://schemas.microsoft.com/office/drawing/2014/main" id="{73C345AC-F8D7-D09D-96E5-A125741F653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43147" y="2458129"/>
            <a:ext cx="914400" cy="914400"/>
          </a:xfrm>
          <a:prstGeom prst="rect">
            <a:avLst/>
          </a:prstGeom>
        </p:spPr>
      </p:pic>
    </p:spTree>
    <p:extLst>
      <p:ext uri="{BB962C8B-B14F-4D97-AF65-F5344CB8AC3E}">
        <p14:creationId xmlns:p14="http://schemas.microsoft.com/office/powerpoint/2010/main" val="2949464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Just Transition</a:t>
            </a:r>
          </a:p>
        </p:txBody>
      </p:sp>
      <p:sp>
        <p:nvSpPr>
          <p:cNvPr id="4" name="TextBox 3">
            <a:extLst>
              <a:ext uri="{FF2B5EF4-FFF2-40B4-BE49-F238E27FC236}">
                <a16:creationId xmlns:a16="http://schemas.microsoft.com/office/drawing/2014/main" id="{31000991-A426-C9F4-4AA3-D361959E135B}"/>
              </a:ext>
            </a:extLst>
          </p:cNvPr>
          <p:cNvSpPr txBox="1"/>
          <p:nvPr/>
        </p:nvSpPr>
        <p:spPr>
          <a:xfrm>
            <a:off x="571756" y="1244245"/>
            <a:ext cx="11048488" cy="4524315"/>
          </a:xfrm>
          <a:prstGeom prst="rect">
            <a:avLst/>
          </a:prstGeom>
          <a:noFill/>
        </p:spPr>
        <p:txBody>
          <a:bodyPr wrap="square">
            <a:spAutoFit/>
          </a:bodyPr>
          <a:lstStyle/>
          <a:p>
            <a:pPr algn="just"/>
            <a:r>
              <a:rPr lang="en-GB" sz="1800" b="1" i="0" u="none" strike="noStrike" dirty="0">
                <a:solidFill>
                  <a:srgbClr val="0D0680"/>
                </a:solidFill>
                <a:effectLst/>
              </a:rPr>
              <a:t>WHAT: </a:t>
            </a:r>
            <a:r>
              <a:rPr lang="en-GB" b="0" i="0" u="none" strike="noStrike" dirty="0">
                <a:effectLst/>
              </a:rPr>
              <a:t>Just transition is a framework developed by the trade union movement to encompass a range of social interventions needed to secure workers’ rights and livelihoods when economies are shifting to sustainable production, primarily combating climate change and protecting biodiversity. </a:t>
            </a:r>
          </a:p>
          <a:p>
            <a:endParaRPr lang="en-GB" sz="1800" dirty="0"/>
          </a:p>
          <a:p>
            <a:r>
              <a:rPr lang="en-GB" b="1" i="0" u="none" strike="noStrike" dirty="0">
                <a:solidFill>
                  <a:srgbClr val="0D0680"/>
                </a:solidFill>
                <a:effectLst/>
              </a:rPr>
              <a:t>Pertinent</a:t>
            </a:r>
            <a:r>
              <a:rPr lang="en-GB" b="1" dirty="0">
                <a:solidFill>
                  <a:srgbClr val="0D0680"/>
                </a:solidFill>
              </a:rPr>
              <a:t> Questions:</a:t>
            </a:r>
            <a:endParaRPr lang="en-GB" sz="1800" b="1" i="0" u="none" strike="noStrike" dirty="0">
              <a:solidFill>
                <a:srgbClr val="0D0680"/>
              </a:solidFill>
              <a:effectLst/>
            </a:endParaRPr>
          </a:p>
          <a:p>
            <a:pPr marL="285750" indent="-285750">
              <a:buFont typeface="Arial" panose="020B0604020202020204" pitchFamily="34" charset="0"/>
              <a:buChar char="•"/>
            </a:pPr>
            <a:r>
              <a:rPr lang="en-GB" sz="1800" b="0" i="0" u="none" strike="noStrike" dirty="0">
                <a:solidFill>
                  <a:srgbClr val="000000"/>
                </a:solidFill>
                <a:effectLst/>
              </a:rPr>
              <a:t>Which workers and communities may be affected by the shift away from fossil fuels, and how? </a:t>
            </a:r>
            <a:endParaRPr lang="en-GB" dirty="0">
              <a:solidFill>
                <a:srgbClr val="000000"/>
              </a:solidFill>
            </a:endParaRPr>
          </a:p>
          <a:p>
            <a:pPr marL="285750" indent="-285750">
              <a:buFont typeface="Arial" panose="020B0604020202020204" pitchFamily="34" charset="0"/>
              <a:buChar char="•"/>
            </a:pPr>
            <a:r>
              <a:rPr lang="en-GB" sz="1800" b="0" i="0" u="none" strike="noStrike" dirty="0">
                <a:solidFill>
                  <a:srgbClr val="000000"/>
                </a:solidFill>
                <a:effectLst/>
              </a:rPr>
              <a:t>How could the energy transition be designed to help ensure a just transition for them? </a:t>
            </a:r>
            <a:endParaRPr lang="en-GB" dirty="0">
              <a:cs typeface="Calibri" panose="020F0502020204030204" pitchFamily="34" charset="0"/>
            </a:endParaRPr>
          </a:p>
          <a:p>
            <a:pPr marL="285750" indent="-285750" algn="l">
              <a:buFont typeface="Arial" panose="020B0604020202020204" pitchFamily="34" charset="0"/>
              <a:buChar char="•"/>
            </a:pPr>
            <a:r>
              <a:rPr lang="en-GB" b="0" i="0" u="none" strike="noStrike" dirty="0">
                <a:effectLst/>
                <a:cs typeface="Calibri" panose="020F0502020204030204" pitchFamily="34" charset="0"/>
              </a:rPr>
              <a:t>Identify workers and communities affected by the shift away from fossil fuels</a:t>
            </a:r>
          </a:p>
          <a:p>
            <a:pPr marL="285750" indent="-285750" algn="l">
              <a:buFont typeface="Arial" panose="020B0604020202020204" pitchFamily="34" charset="0"/>
              <a:buChar char="•"/>
            </a:pPr>
            <a:r>
              <a:rPr lang="en-GB" b="0" i="0" u="none" strike="noStrike" dirty="0">
                <a:effectLst/>
                <a:cs typeface="Calibri" panose="020F0502020204030204" pitchFamily="34" charset="0"/>
              </a:rPr>
              <a:t>Develop strategies for a just transition to support affected workers</a:t>
            </a:r>
          </a:p>
          <a:p>
            <a:pPr marL="285750" indent="-285750" algn="l">
              <a:buFont typeface="Arial" panose="020B0604020202020204" pitchFamily="34" charset="0"/>
              <a:buChar char="•"/>
            </a:pPr>
            <a:r>
              <a:rPr lang="en-GB" b="0" i="0" u="none" strike="noStrike" dirty="0">
                <a:effectLst/>
                <a:cs typeface="Calibri" panose="020F0502020204030204" pitchFamily="34" charset="0"/>
              </a:rPr>
              <a:t>Provide retraining, reskilling, and support for transition into new sectors</a:t>
            </a:r>
            <a:endParaRPr lang="en-GB" dirty="0">
              <a:cs typeface="Calibri" panose="020F0502020204030204" pitchFamily="34" charset="0"/>
            </a:endParaRPr>
          </a:p>
          <a:p>
            <a:pPr marL="285750" indent="-285750" algn="l">
              <a:buFont typeface="Arial" panose="020B0604020202020204" pitchFamily="34" charset="0"/>
              <a:buChar char="•"/>
            </a:pPr>
            <a:r>
              <a:rPr lang="en-GB" b="0" i="0" u="none" strike="noStrike" dirty="0">
                <a:effectLst/>
                <a:cs typeface="Calibri" panose="020F0502020204030204" pitchFamily="34" charset="0"/>
              </a:rPr>
              <a:t>Allocate funds to support workers and communities affected by the energy transition</a:t>
            </a:r>
          </a:p>
          <a:p>
            <a:pPr marL="285750" indent="-285750" algn="l">
              <a:buFont typeface="Arial" panose="020B0604020202020204" pitchFamily="34" charset="0"/>
              <a:buChar char="•"/>
            </a:pPr>
            <a:r>
              <a:rPr lang="en-GB" b="0" i="0" u="none" strike="noStrike" dirty="0">
                <a:effectLst/>
                <a:cs typeface="Calibri" panose="020F0502020204030204" pitchFamily="34" charset="0"/>
              </a:rPr>
              <a:t>Invest in community development and infrastructure projects</a:t>
            </a:r>
          </a:p>
          <a:p>
            <a:pPr marL="285750" indent="-285750" algn="l">
              <a:buFont typeface="Arial" panose="020B0604020202020204" pitchFamily="34" charset="0"/>
              <a:buChar char="•"/>
            </a:pPr>
            <a:r>
              <a:rPr lang="en-GB" b="0" i="0" u="none" strike="noStrike" dirty="0">
                <a:effectLst/>
                <a:cs typeface="Calibri" panose="020F0502020204030204" pitchFamily="34" charset="0"/>
              </a:rPr>
              <a:t>Provide financial assistance for workforce retraining and job placement</a:t>
            </a:r>
            <a:endParaRPr lang="en-GB" dirty="0">
              <a:cs typeface="Calibri" panose="020F0502020204030204" pitchFamily="34" charset="0"/>
            </a:endParaRPr>
          </a:p>
          <a:p>
            <a:pPr marL="285750" indent="-285750" algn="l">
              <a:buFont typeface="Arial" panose="020B0604020202020204" pitchFamily="34" charset="0"/>
              <a:buChar char="•"/>
            </a:pPr>
            <a:r>
              <a:rPr lang="en-GB" b="0" i="0" u="none" strike="noStrike" dirty="0">
                <a:effectLst/>
                <a:cs typeface="Calibri" panose="020F0502020204030204" pitchFamily="34" charset="0"/>
              </a:rPr>
              <a:t>Engage with labour unions, industry associations, and community representatives</a:t>
            </a:r>
          </a:p>
          <a:p>
            <a:pPr marL="285750" indent="-285750" algn="l">
              <a:buFont typeface="Arial" panose="020B0604020202020204" pitchFamily="34" charset="0"/>
              <a:buChar char="•"/>
            </a:pPr>
            <a:r>
              <a:rPr lang="en-GB" b="0" i="0" u="none" strike="noStrike" dirty="0">
                <a:effectLst/>
                <a:cs typeface="Calibri" panose="020F0502020204030204" pitchFamily="34" charset="0"/>
              </a:rPr>
              <a:t>Foster dialogue and collaboration to address workforce concerns</a:t>
            </a:r>
          </a:p>
          <a:p>
            <a:pPr marL="285750" indent="-285750" algn="l">
              <a:buFont typeface="Arial" panose="020B0604020202020204" pitchFamily="34" charset="0"/>
              <a:buChar char="•"/>
            </a:pPr>
            <a:r>
              <a:rPr lang="en-GB" b="0" i="0" u="none" strike="noStrike" dirty="0">
                <a:effectLst/>
                <a:cs typeface="Calibri" panose="020F0502020204030204" pitchFamily="34" charset="0"/>
              </a:rPr>
              <a:t>Develop inclusive policies and programs that consider diverse perspectives</a:t>
            </a:r>
          </a:p>
        </p:txBody>
      </p:sp>
    </p:spTree>
    <p:extLst>
      <p:ext uri="{BB962C8B-B14F-4D97-AF65-F5344CB8AC3E}">
        <p14:creationId xmlns:p14="http://schemas.microsoft.com/office/powerpoint/2010/main" val="314989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9390B-B4B3-13FD-6E8C-0D20D3FCF1DF}"/>
              </a:ext>
            </a:extLst>
          </p:cNvPr>
          <p:cNvSpPr>
            <a:spLocks noGrp="1"/>
          </p:cNvSpPr>
          <p:nvPr>
            <p:ph type="title"/>
          </p:nvPr>
        </p:nvSpPr>
        <p:spPr>
          <a:xfrm>
            <a:off x="629400" y="476496"/>
            <a:ext cx="8103896" cy="443198"/>
          </a:xfrm>
        </p:spPr>
        <p:txBody>
          <a:bodyPr/>
          <a:lstStyle/>
          <a:p>
            <a:r>
              <a:rPr lang="en-GB" sz="3200" b="1" dirty="0">
                <a:solidFill>
                  <a:srgbClr val="0D0680"/>
                </a:solidFill>
                <a:latin typeface="+mj-lt"/>
              </a:rPr>
              <a:t>What can you do to support this</a:t>
            </a:r>
            <a:endParaRPr lang="en-GB" dirty="0">
              <a:solidFill>
                <a:srgbClr val="0D0680"/>
              </a:solidFill>
            </a:endParaRPr>
          </a:p>
        </p:txBody>
      </p:sp>
      <p:sp>
        <p:nvSpPr>
          <p:cNvPr id="3" name="Text Placeholder 2">
            <a:extLst>
              <a:ext uri="{FF2B5EF4-FFF2-40B4-BE49-F238E27FC236}">
                <a16:creationId xmlns:a16="http://schemas.microsoft.com/office/drawing/2014/main" id="{A19346A3-5CA8-ECA0-ABD4-E0A7E6E8C088}"/>
              </a:ext>
            </a:extLst>
          </p:cNvPr>
          <p:cNvSpPr>
            <a:spLocks noGrp="1"/>
          </p:cNvSpPr>
          <p:nvPr>
            <p:ph type="body" idx="1"/>
          </p:nvPr>
        </p:nvSpPr>
        <p:spPr/>
        <p:txBody>
          <a:bodyPr/>
          <a:lstStyle/>
          <a:p>
            <a:pPr>
              <a:buFont typeface="Arial" panose="020B0604020202020204" pitchFamily="34" charset="0"/>
              <a:buChar char="•"/>
            </a:pPr>
            <a:r>
              <a:rPr lang="en-GB" sz="1800" dirty="0">
                <a:solidFill>
                  <a:schemeClr val="tx1"/>
                </a:solidFill>
                <a:effectLst/>
              </a:rPr>
              <a:t>Develop a time-bound net </a:t>
            </a:r>
            <a:r>
              <a:rPr lang="en-GB" sz="1800" dirty="0">
                <a:solidFill>
                  <a:schemeClr val="tx1"/>
                </a:solidFill>
              </a:rPr>
              <a:t>z</a:t>
            </a:r>
            <a:r>
              <a:rPr lang="en-GB" sz="1800" dirty="0">
                <a:solidFill>
                  <a:schemeClr val="tx1"/>
                </a:solidFill>
                <a:effectLst/>
              </a:rPr>
              <a:t>ero action plan for a just transition in the power sector</a:t>
            </a:r>
          </a:p>
          <a:p>
            <a:pPr>
              <a:buFont typeface="Arial" panose="020B0604020202020204" pitchFamily="34" charset="0"/>
              <a:buChar char="•"/>
            </a:pPr>
            <a:r>
              <a:rPr lang="en-GB" sz="1800" dirty="0">
                <a:solidFill>
                  <a:schemeClr val="tx1"/>
                </a:solidFill>
              </a:rPr>
              <a:t>Explicitly prioritise the ‘Just Transition’ in economic strategic planning, particularly at the local level and work with bodies to embed the concept</a:t>
            </a:r>
            <a:endParaRPr lang="en-GB" sz="1800" dirty="0">
              <a:solidFill>
                <a:schemeClr val="tx1"/>
              </a:solidFill>
              <a:effectLst/>
            </a:endParaRPr>
          </a:p>
          <a:p>
            <a:pPr>
              <a:buFont typeface="Arial" panose="020B0604020202020204" pitchFamily="34" charset="0"/>
              <a:buChar char="•"/>
            </a:pPr>
            <a:r>
              <a:rPr lang="en-GB" sz="1800" b="0" i="0" u="none" strike="noStrike" dirty="0">
                <a:solidFill>
                  <a:schemeClr val="tx1"/>
                </a:solidFill>
                <a:effectLst/>
              </a:rPr>
              <a:t>Establish a skills assessment framework to facilitate the identification and transferability of common skills and certifications.</a:t>
            </a:r>
          </a:p>
          <a:p>
            <a:pPr>
              <a:buFont typeface="Arial" panose="020B0604020202020204" pitchFamily="34" charset="0"/>
              <a:buChar char="•"/>
            </a:pPr>
            <a:r>
              <a:rPr lang="en-GB" sz="1800" b="0" i="0" u="none" strike="noStrike" dirty="0">
                <a:solidFill>
                  <a:schemeClr val="tx1"/>
                </a:solidFill>
                <a:effectLst/>
              </a:rPr>
              <a:t>Conduct a comprehensive national skills review and study to address skills gaps for the future low-carbon economy.</a:t>
            </a:r>
          </a:p>
          <a:p>
            <a:pPr>
              <a:buFont typeface="Arial" panose="020B0604020202020204" pitchFamily="34" charset="0"/>
              <a:buChar char="•"/>
            </a:pPr>
            <a:r>
              <a:rPr lang="en-GB" sz="1800" b="0" i="0" u="none" strike="noStrike" dirty="0">
                <a:solidFill>
                  <a:schemeClr val="tx1"/>
                </a:solidFill>
                <a:effectLst/>
              </a:rPr>
              <a:t>Develop structured training programs to enhance key shared skills.</a:t>
            </a:r>
          </a:p>
          <a:p>
            <a:pPr>
              <a:buFont typeface="Arial" panose="020B0604020202020204" pitchFamily="34" charset="0"/>
              <a:buChar char="•"/>
            </a:pPr>
            <a:r>
              <a:rPr lang="en-GB" sz="1800" b="0" i="0" u="none" strike="noStrike" dirty="0">
                <a:solidFill>
                  <a:schemeClr val="tx1"/>
                </a:solidFill>
                <a:effectLst/>
              </a:rPr>
              <a:t>Provide support for skills matching, such as creating a portal for low-carbon jobs that welcomes individuals with high-carbon experience.</a:t>
            </a:r>
            <a:endParaRPr lang="en-GB" sz="1800" dirty="0">
              <a:solidFill>
                <a:schemeClr val="tx1"/>
              </a:solidFill>
              <a:effectLst/>
            </a:endParaRPr>
          </a:p>
          <a:p>
            <a:pPr>
              <a:buFont typeface="Arial" panose="020B0604020202020204" pitchFamily="34" charset="0"/>
              <a:buChar char="•"/>
            </a:pPr>
            <a:r>
              <a:rPr lang="en-GB" sz="1800" dirty="0">
                <a:solidFill>
                  <a:schemeClr val="tx1"/>
                </a:solidFill>
                <a:effectLst/>
              </a:rPr>
              <a:t>Provide social dialogue and collaboration between industry, trade unions and environmental organisations by establishing a Just Transition Commission</a:t>
            </a:r>
          </a:p>
          <a:p>
            <a:pPr algn="l">
              <a:buFont typeface="Arial" panose="020B0604020202020204" pitchFamily="34" charset="0"/>
              <a:buChar char="•"/>
            </a:pPr>
            <a:r>
              <a:rPr lang="en-GB" sz="1800" b="0" i="0" u="none" strike="noStrike" dirty="0">
                <a:solidFill>
                  <a:schemeClr val="tx1"/>
                </a:solidFill>
                <a:effectLst/>
              </a:rPr>
              <a:t>Build a Just Transition Fund in consultation with high-carbon workers and industry, ensuring efficient utilization of training resources.</a:t>
            </a:r>
          </a:p>
        </p:txBody>
      </p:sp>
    </p:spTree>
    <p:extLst>
      <p:ext uri="{BB962C8B-B14F-4D97-AF65-F5344CB8AC3E}">
        <p14:creationId xmlns:p14="http://schemas.microsoft.com/office/powerpoint/2010/main" val="800623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666-4F02-68DD-64DE-2AF9B4F24C43}"/>
              </a:ext>
            </a:extLst>
          </p:cNvPr>
          <p:cNvSpPr>
            <a:spLocks noGrp="1"/>
          </p:cNvSpPr>
          <p:nvPr>
            <p:ph type="title"/>
          </p:nvPr>
        </p:nvSpPr>
        <p:spPr/>
        <p:txBody>
          <a:bodyPr/>
          <a:lstStyle/>
          <a:p>
            <a:r>
              <a:rPr lang="en-GB" b="1" dirty="0"/>
              <a:t>Agenda</a:t>
            </a:r>
          </a:p>
        </p:txBody>
      </p:sp>
      <p:sp>
        <p:nvSpPr>
          <p:cNvPr id="7" name="Text Placeholder 6">
            <a:extLst>
              <a:ext uri="{FF2B5EF4-FFF2-40B4-BE49-F238E27FC236}">
                <a16:creationId xmlns:a16="http://schemas.microsoft.com/office/drawing/2014/main" id="{9FFA3FD5-CC74-73AE-DFA9-917E9E19DEB9}"/>
              </a:ext>
            </a:extLst>
          </p:cNvPr>
          <p:cNvSpPr>
            <a:spLocks noGrp="1"/>
          </p:cNvSpPr>
          <p:nvPr>
            <p:ph type="body" idx="1"/>
          </p:nvPr>
        </p:nvSpPr>
        <p:spPr>
          <a:xfrm>
            <a:off x="629399" y="1252729"/>
            <a:ext cx="10933801" cy="5351272"/>
          </a:xfrm>
        </p:spPr>
        <p:txBody>
          <a:bodyPr/>
          <a:lstStyle/>
          <a:p>
            <a:pPr marL="101600" indent="0" algn="just">
              <a:buNone/>
            </a:pPr>
            <a:r>
              <a:rPr lang="en-US" sz="1800" b="1" dirty="0"/>
              <a:t>Lecture Summary: </a:t>
            </a:r>
            <a:r>
              <a:rPr lang="en-US" sz="1800" dirty="0"/>
              <a:t>This lecture aims to provide energy sector specialists with a primer on supply chains and the workforce, to understand better requirements, risks and solutions to the energy transition. The lecture will include discussion points and be structure as follows:</a:t>
            </a:r>
          </a:p>
          <a:p>
            <a:pPr marL="101600" indent="0" algn="just">
              <a:buNone/>
            </a:pPr>
            <a:endParaRPr lang="en-US" sz="1800" b="1" dirty="0"/>
          </a:p>
          <a:p>
            <a:pPr marL="558800" lvl="1" indent="0" algn="just">
              <a:buNone/>
            </a:pPr>
            <a:r>
              <a:rPr lang="en-US" sz="1800" b="1" dirty="0">
                <a:solidFill>
                  <a:srgbClr val="0D0680"/>
                </a:solidFill>
              </a:rPr>
              <a:t>Learning Objectives</a:t>
            </a:r>
          </a:p>
          <a:p>
            <a:pPr marL="558800" lvl="1" indent="0" algn="just">
              <a:buNone/>
            </a:pPr>
            <a:r>
              <a:rPr lang="en-US" sz="1800" b="1" dirty="0">
                <a:solidFill>
                  <a:srgbClr val="0D0680"/>
                </a:solidFill>
              </a:rPr>
              <a:t>Supply Chain</a:t>
            </a:r>
          </a:p>
          <a:p>
            <a:pPr marL="914400" lvl="2" indent="0" algn="just">
              <a:buNone/>
            </a:pPr>
            <a:r>
              <a:rPr lang="en-US" sz="1800" dirty="0"/>
              <a:t>Overview</a:t>
            </a:r>
          </a:p>
          <a:p>
            <a:pPr marL="914400" lvl="2" indent="0" algn="just">
              <a:buNone/>
            </a:pPr>
            <a:r>
              <a:rPr lang="en-US" sz="1800" dirty="0"/>
              <a:t>Requirements</a:t>
            </a:r>
          </a:p>
          <a:p>
            <a:pPr marL="914400" lvl="2" indent="0" algn="just">
              <a:buNone/>
            </a:pPr>
            <a:r>
              <a:rPr lang="en-US" sz="1800" dirty="0"/>
              <a:t>Risks</a:t>
            </a:r>
          </a:p>
          <a:p>
            <a:pPr marL="914400" lvl="2" indent="0" algn="just">
              <a:buNone/>
            </a:pPr>
            <a:r>
              <a:rPr lang="en-US" sz="1800" dirty="0"/>
              <a:t>Management</a:t>
            </a:r>
          </a:p>
          <a:p>
            <a:pPr marL="558800" lvl="1" indent="0" algn="just">
              <a:buNone/>
            </a:pPr>
            <a:r>
              <a:rPr lang="en-US" sz="1800" b="1" dirty="0">
                <a:solidFill>
                  <a:srgbClr val="0D0680"/>
                </a:solidFill>
              </a:rPr>
              <a:t>Workforce</a:t>
            </a:r>
          </a:p>
          <a:p>
            <a:pPr marL="914400" lvl="2" indent="0" algn="just">
              <a:buNone/>
            </a:pPr>
            <a:r>
              <a:rPr lang="en-US" sz="1800" dirty="0"/>
              <a:t>Overview</a:t>
            </a:r>
          </a:p>
          <a:p>
            <a:pPr marL="914400" lvl="2" indent="0" algn="just">
              <a:buNone/>
            </a:pPr>
            <a:r>
              <a:rPr lang="en-US" sz="1800" dirty="0"/>
              <a:t>Skills Gap </a:t>
            </a:r>
          </a:p>
          <a:p>
            <a:pPr marL="914400" lvl="2" indent="0" algn="just">
              <a:buNone/>
            </a:pPr>
            <a:r>
              <a:rPr lang="en-US" sz="1800" dirty="0"/>
              <a:t>Opportunities</a:t>
            </a:r>
          </a:p>
          <a:p>
            <a:pPr marL="914400" lvl="2" indent="0" algn="just">
              <a:buNone/>
            </a:pPr>
            <a:r>
              <a:rPr lang="en-US" sz="1800" dirty="0"/>
              <a:t>Workforce Development and Training</a:t>
            </a:r>
          </a:p>
          <a:p>
            <a:pPr marL="914400" lvl="2" indent="0" algn="just">
              <a:buNone/>
            </a:pPr>
            <a:r>
              <a:rPr lang="en-US" sz="1800" dirty="0"/>
              <a:t>Just Transition</a:t>
            </a:r>
          </a:p>
          <a:p>
            <a:pPr marL="558800" lvl="1" indent="0" algn="just">
              <a:buNone/>
            </a:pPr>
            <a:r>
              <a:rPr lang="en-US" sz="1800" b="1" dirty="0">
                <a:solidFill>
                  <a:srgbClr val="0D0680"/>
                </a:solidFill>
              </a:rPr>
              <a:t>Resources</a:t>
            </a:r>
          </a:p>
        </p:txBody>
      </p:sp>
    </p:spTree>
    <p:extLst>
      <p:ext uri="{BB962C8B-B14F-4D97-AF65-F5344CB8AC3E}">
        <p14:creationId xmlns:p14="http://schemas.microsoft.com/office/powerpoint/2010/main" val="4124859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Net Zero Playbook</a:t>
            </a:r>
            <a:endParaRPr kumimoji="0" sz="1800" b="0" i="0" u="none" strike="noStrike" kern="1200" cap="none" spc="0" normalizeH="0" baseline="0" noProof="0" dirty="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latin typeface="Trebuchet MS" panose="020B0703020202090204" pitchFamily="34" charset="0"/>
              </a:rPr>
              <a:t>Discussion</a:t>
            </a:r>
          </a:p>
        </p:txBody>
      </p:sp>
    </p:spTree>
    <p:extLst>
      <p:ext uri="{BB962C8B-B14F-4D97-AF65-F5344CB8AC3E}">
        <p14:creationId xmlns:p14="http://schemas.microsoft.com/office/powerpoint/2010/main" val="2489246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9522-C8B7-93F8-4402-A47C40F51E3C}"/>
              </a:ext>
            </a:extLst>
          </p:cNvPr>
          <p:cNvSpPr>
            <a:spLocks noGrp="1"/>
          </p:cNvSpPr>
          <p:nvPr>
            <p:ph type="title"/>
          </p:nvPr>
        </p:nvSpPr>
        <p:spPr>
          <a:xfrm>
            <a:off x="629400" y="476496"/>
            <a:ext cx="8103896" cy="443198"/>
          </a:xfrm>
        </p:spPr>
        <p:txBody>
          <a:bodyPr/>
          <a:lstStyle/>
          <a:p>
            <a:r>
              <a:rPr lang="en-GB" b="1"/>
              <a:t>Discussion questions </a:t>
            </a:r>
          </a:p>
        </p:txBody>
      </p:sp>
      <p:sp>
        <p:nvSpPr>
          <p:cNvPr id="3" name="TextBox 2">
            <a:extLst>
              <a:ext uri="{FF2B5EF4-FFF2-40B4-BE49-F238E27FC236}">
                <a16:creationId xmlns:a16="http://schemas.microsoft.com/office/drawing/2014/main" id="{47A00D4B-B6EB-FDA1-AC55-7E1772F0F423}"/>
              </a:ext>
            </a:extLst>
          </p:cNvPr>
          <p:cNvSpPr txBox="1"/>
          <p:nvPr/>
        </p:nvSpPr>
        <p:spPr>
          <a:xfrm>
            <a:off x="365993" y="1449117"/>
            <a:ext cx="11400190" cy="4893647"/>
          </a:xfrm>
          <a:prstGeom prst="rect">
            <a:avLst/>
          </a:prstGeom>
          <a:noFill/>
        </p:spPr>
        <p:txBody>
          <a:bodyPr wrap="square" lIns="91440" tIns="45720" rIns="91440" bIns="45720" rtlCol="0" anchor="t">
            <a:spAutoFit/>
          </a:bodyPr>
          <a:lstStyle/>
          <a:p>
            <a:pPr algn="just"/>
            <a:r>
              <a:rPr lang="en-IE" sz="2400" dirty="0">
                <a:ea typeface="+mn-lt"/>
                <a:cs typeface="+mn-lt"/>
              </a:rPr>
              <a:t>In the context of supply chain and the workforce: </a:t>
            </a:r>
            <a:endParaRPr lang="en-US" sz="2400" dirty="0">
              <a:ea typeface="+mn-lt"/>
              <a:cs typeface="+mn-lt"/>
            </a:endParaRPr>
          </a:p>
          <a:p>
            <a:pPr algn="just"/>
            <a:endParaRPr lang="en-IE" sz="2400" dirty="0">
              <a:ea typeface="+mn-lt"/>
              <a:cs typeface="+mn-lt"/>
            </a:endParaRPr>
          </a:p>
          <a:p>
            <a:pPr marL="342900" indent="-342900" algn="just">
              <a:buFont typeface="Arial" panose="020B0604020202020204" pitchFamily="34" charset="0"/>
              <a:buChar char="•"/>
            </a:pPr>
            <a:r>
              <a:rPr lang="en-IE" sz="2400" dirty="0">
                <a:ea typeface="+mn-lt"/>
                <a:cs typeface="+mn-lt"/>
              </a:rPr>
              <a:t>What current initiatives and commitments exist within your country?</a:t>
            </a:r>
          </a:p>
          <a:p>
            <a:pPr algn="just"/>
            <a:endParaRPr lang="en-GB" sz="2400" dirty="0"/>
          </a:p>
          <a:p>
            <a:pPr marL="342900" indent="-342900" algn="just">
              <a:buFont typeface="Arial" panose="020B0604020202020204" pitchFamily="34" charset="0"/>
              <a:buChar char="•"/>
            </a:pPr>
            <a:r>
              <a:rPr lang="en-IE" sz="2400" dirty="0">
                <a:ea typeface="+mn-lt"/>
                <a:cs typeface="+mn-lt"/>
              </a:rPr>
              <a:t>How can your country, or an international initiative you lead or support, further contribute to driving progress this year? For example, what additional funding, resources or commitments are needed.</a:t>
            </a:r>
          </a:p>
          <a:p>
            <a:pPr marL="342900" indent="-342900" algn="just">
              <a:buFont typeface="Arial" panose="020B0604020202020204" pitchFamily="34" charset="0"/>
              <a:buChar char="•"/>
            </a:pPr>
            <a:endParaRPr lang="en-IE" sz="2400" dirty="0">
              <a:ea typeface="+mn-lt"/>
              <a:cs typeface="+mn-lt"/>
            </a:endParaRPr>
          </a:p>
          <a:p>
            <a:pPr marL="342900" indent="-342900" algn="just">
              <a:buFont typeface="Arial" panose="020B0604020202020204" pitchFamily="34" charset="0"/>
              <a:buChar char="•"/>
            </a:pPr>
            <a:r>
              <a:rPr lang="en-GB" sz="2400" dirty="0">
                <a:sym typeface="Arial"/>
              </a:rPr>
              <a:t>What is the role of high-level ministers in facilitating a just and successful workforce transition?</a:t>
            </a:r>
            <a:endParaRPr lang="en-IE" sz="2400" dirty="0">
              <a:ea typeface="+mn-lt"/>
              <a:cs typeface="+mn-lt"/>
            </a:endParaRPr>
          </a:p>
          <a:p>
            <a:pPr algn="just"/>
            <a:endParaRPr lang="en-IE" sz="2400" dirty="0">
              <a:ea typeface="+mn-lt"/>
              <a:cs typeface="+mn-lt"/>
            </a:endParaRPr>
          </a:p>
          <a:p>
            <a:pPr marL="342900" indent="-342900" algn="just">
              <a:buFont typeface="Arial" panose="020B0604020202020204" pitchFamily="34" charset="0"/>
              <a:buChar char="•"/>
            </a:pPr>
            <a:r>
              <a:rPr lang="en-IE" sz="2400" dirty="0">
                <a:ea typeface="+mn-lt"/>
                <a:cs typeface="+mn-lt"/>
              </a:rPr>
              <a:t>How can Ministers engage with and drive progress – what aspects should they be briefed on and discuss? What will excite and engage them? </a:t>
            </a:r>
          </a:p>
        </p:txBody>
      </p:sp>
    </p:spTree>
    <p:extLst>
      <p:ext uri="{BB962C8B-B14F-4D97-AF65-F5344CB8AC3E}">
        <p14:creationId xmlns:p14="http://schemas.microsoft.com/office/powerpoint/2010/main" val="1269067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366E-CBA3-C5DE-5525-589B9952F8B7}"/>
              </a:ext>
            </a:extLst>
          </p:cNvPr>
          <p:cNvSpPr>
            <a:spLocks noGrp="1"/>
          </p:cNvSpPr>
          <p:nvPr>
            <p:ph type="title"/>
          </p:nvPr>
        </p:nvSpPr>
        <p:spPr/>
        <p:txBody>
          <a:bodyPr/>
          <a:lstStyle/>
          <a:p>
            <a:r>
              <a:rPr lang="en-GB" b="1" dirty="0"/>
              <a:t>Discussion Points</a:t>
            </a:r>
          </a:p>
        </p:txBody>
      </p:sp>
      <p:sp>
        <p:nvSpPr>
          <p:cNvPr id="3" name="Text Placeholder 2">
            <a:extLst>
              <a:ext uri="{FF2B5EF4-FFF2-40B4-BE49-F238E27FC236}">
                <a16:creationId xmlns:a16="http://schemas.microsoft.com/office/drawing/2014/main" id="{CB34927A-39D9-574D-8A91-FE5C3DF30DCD}"/>
              </a:ext>
            </a:extLst>
          </p:cNvPr>
          <p:cNvSpPr>
            <a:spLocks noGrp="1"/>
          </p:cNvSpPr>
          <p:nvPr>
            <p:ph type="body" idx="1"/>
          </p:nvPr>
        </p:nvSpPr>
        <p:spPr/>
        <p:txBody>
          <a:bodyPr/>
          <a:lstStyle/>
          <a:p>
            <a:pPr algn="l" rtl="0" fontAlgn="base">
              <a:spcBef>
                <a:spcPts val="100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cs typeface="Arial" panose="020B0604020202020204" pitchFamily="34" charset="0"/>
              </a:rPr>
              <a:t>What is the current market structure of each strategic mineral? How are contracts structured: long vs. short term? What are the variables that determine the potential for new production? </a:t>
            </a:r>
          </a:p>
          <a:p>
            <a:pPr algn="l" rtl="0" fontAlgn="base">
              <a:spcBef>
                <a:spcPts val="100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cs typeface="Arial" panose="020B0604020202020204" pitchFamily="34" charset="0"/>
              </a:rPr>
              <a:t>How could the economic and political barriers to increasing supply, or the technical barriers to reducing demand, be overcome through international collaboration? </a:t>
            </a:r>
            <a:endParaRPr lang="en-GB" sz="2400" dirty="0">
              <a:solidFill>
                <a:srgbClr val="000000"/>
              </a:solidFill>
              <a:latin typeface="Arial" panose="020B0604020202020204" pitchFamily="34" charset="0"/>
              <a:cs typeface="Arial" panose="020B0604020202020204" pitchFamily="34" charset="0"/>
            </a:endParaRPr>
          </a:p>
          <a:p>
            <a:pPr algn="l" rtl="0" fontAlgn="base">
              <a:spcBef>
                <a:spcPts val="1000"/>
              </a:spcBef>
              <a:spcAft>
                <a:spcPts val="0"/>
              </a:spcAft>
              <a:buFont typeface="Arial" panose="020B0604020202020204" pitchFamily="34" charset="0"/>
              <a:buChar char="•"/>
            </a:pPr>
            <a:r>
              <a:rPr lang="en-GB" sz="2400" b="0" i="0" u="none" strike="noStrike" dirty="0">
                <a:solidFill>
                  <a:srgbClr val="000000"/>
                </a:solidFill>
                <a:effectLst/>
                <a:latin typeface="Arial" panose="020B0604020202020204" pitchFamily="34" charset="0"/>
                <a:cs typeface="Arial" panose="020B0604020202020204" pitchFamily="34" charset="0"/>
              </a:rPr>
              <a:t>What could low-carbon institutions offer the economies, i.e., CCG, IEA, etc?</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2ACB340A-89F5-143F-BCCF-B4F6FAA5166D}"/>
              </a:ext>
            </a:extLst>
          </p:cNvPr>
          <p:cNvSpPr txBox="1">
            <a:spLocks/>
          </p:cNvSpPr>
          <p:nvPr/>
        </p:nvSpPr>
        <p:spPr>
          <a:xfrm>
            <a:off x="7510653" y="5731561"/>
            <a:ext cx="4051948" cy="443198"/>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2"/>
              </a:buClr>
              <a:buSzPts val="3400"/>
              <a:buFont typeface="Trebuchet MS"/>
              <a:buNone/>
              <a:defRPr sz="3200" b="0" i="0" u="none" strike="noStrike" cap="none">
                <a:solidFill>
                  <a:srgbClr val="0D0780"/>
                </a:solidFill>
                <a:latin typeface="+mj-lt"/>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en-GB" kern="0" dirty="0"/>
              <a:t>Other reflections…</a:t>
            </a:r>
          </a:p>
        </p:txBody>
      </p:sp>
    </p:spTree>
    <p:extLst>
      <p:ext uri="{BB962C8B-B14F-4D97-AF65-F5344CB8AC3E}">
        <p14:creationId xmlns:p14="http://schemas.microsoft.com/office/powerpoint/2010/main" val="2758287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0366E-CBA3-C5DE-5525-589B9952F8B7}"/>
              </a:ext>
            </a:extLst>
          </p:cNvPr>
          <p:cNvSpPr>
            <a:spLocks noGrp="1"/>
          </p:cNvSpPr>
          <p:nvPr>
            <p:ph type="title"/>
          </p:nvPr>
        </p:nvSpPr>
        <p:spPr/>
        <p:txBody>
          <a:bodyPr/>
          <a:lstStyle/>
          <a:p>
            <a:r>
              <a:rPr lang="en-GB" b="1" dirty="0"/>
              <a:t>Acknowledgements</a:t>
            </a:r>
          </a:p>
        </p:txBody>
      </p:sp>
      <p:sp>
        <p:nvSpPr>
          <p:cNvPr id="3" name="Text Placeholder 2">
            <a:extLst>
              <a:ext uri="{FF2B5EF4-FFF2-40B4-BE49-F238E27FC236}">
                <a16:creationId xmlns:a16="http://schemas.microsoft.com/office/drawing/2014/main" id="{CB34927A-39D9-574D-8A91-FE5C3DF30DCD}"/>
              </a:ext>
            </a:extLst>
          </p:cNvPr>
          <p:cNvSpPr>
            <a:spLocks noGrp="1"/>
          </p:cNvSpPr>
          <p:nvPr>
            <p:ph type="body" idx="1"/>
          </p:nvPr>
        </p:nvSpPr>
        <p:spPr/>
        <p:txBody>
          <a:bodyPr/>
          <a:lstStyle/>
          <a:p>
            <a:pPr algn="l" rtl="0" fontAlgn="base">
              <a:spcBef>
                <a:spcPts val="1000"/>
              </a:spcBef>
              <a:spcAft>
                <a:spcPts val="0"/>
              </a:spcAft>
              <a:buFont typeface="Arial" panose="020B0604020202020204" pitchFamily="34" charset="0"/>
              <a:buChar char="•"/>
            </a:pPr>
            <a:r>
              <a:rPr lang="en-GB" sz="1800" dirty="0"/>
              <a:t>Ben Marshall- HVDC Centre</a:t>
            </a:r>
          </a:p>
          <a:p>
            <a:pPr algn="l" rtl="0" fontAlgn="base">
              <a:spcBef>
                <a:spcPts val="1000"/>
              </a:spcBef>
              <a:spcAft>
                <a:spcPts val="0"/>
              </a:spcAft>
              <a:buFont typeface="Arial" panose="020B0604020202020204" pitchFamily="34" charset="0"/>
              <a:buChar char="•"/>
            </a:pPr>
            <a:r>
              <a:rPr lang="en-GB" sz="1800" dirty="0"/>
              <a:t>Andrea </a:t>
            </a:r>
            <a:r>
              <a:rPr lang="en-GB" sz="1800" dirty="0" err="1"/>
              <a:t>Wainer</a:t>
            </a:r>
            <a:r>
              <a:rPr lang="en-GB" sz="1800" dirty="0"/>
              <a:t>- ren21</a:t>
            </a:r>
            <a:br>
              <a:rPr lang="en-GB" sz="1800" dirty="0">
                <a:cs typeface="Arial" panose="020B0604020202020204" pitchFamily="34" charset="0"/>
              </a:rPr>
            </a:br>
            <a:endParaRPr lang="en-GB" sz="1800" dirty="0">
              <a:cs typeface="Arial" panose="020B0604020202020204" pitchFamily="34" charset="0"/>
            </a:endParaRPr>
          </a:p>
        </p:txBody>
      </p:sp>
    </p:spTree>
    <p:extLst>
      <p:ext uri="{BB962C8B-B14F-4D97-AF65-F5344CB8AC3E}">
        <p14:creationId xmlns:p14="http://schemas.microsoft.com/office/powerpoint/2010/main" val="3359754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Luscombe, H.,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8: Supply Chain and the Workforce.</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Hannah Luscombe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2A84EF3-1674-12EF-43B3-C021AF82CFB3}"/>
              </a:ext>
            </a:extLst>
          </p:cNvPr>
          <p:cNvGraphicFramePr/>
          <p:nvPr>
            <p:extLst>
              <p:ext uri="{D42A27DB-BD31-4B8C-83A1-F6EECF244321}">
                <p14:modId xmlns:p14="http://schemas.microsoft.com/office/powerpoint/2010/main" val="1714094191"/>
              </p:ext>
            </p:extLst>
          </p:nvPr>
        </p:nvGraphicFramePr>
        <p:xfrm>
          <a:off x="0" y="1057867"/>
          <a:ext cx="1159978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Learning Objectives</a:t>
            </a:r>
          </a:p>
        </p:txBody>
      </p:sp>
      <p:pic>
        <p:nvPicPr>
          <p:cNvPr id="7" name="Graphic 6" descr="Connected with solid fill">
            <a:extLst>
              <a:ext uri="{FF2B5EF4-FFF2-40B4-BE49-F238E27FC236}">
                <a16:creationId xmlns:a16="http://schemas.microsoft.com/office/drawing/2014/main" id="{A5A98E9A-D93F-A559-7A7B-08212EAC18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8630" y="1713316"/>
            <a:ext cx="914400" cy="914400"/>
          </a:xfrm>
          <a:prstGeom prst="rect">
            <a:avLst/>
          </a:prstGeom>
        </p:spPr>
      </p:pic>
      <p:pic>
        <p:nvPicPr>
          <p:cNvPr id="15" name="Graphic 14" descr="List with solid fill">
            <a:extLst>
              <a:ext uri="{FF2B5EF4-FFF2-40B4-BE49-F238E27FC236}">
                <a16:creationId xmlns:a16="http://schemas.microsoft.com/office/drawing/2014/main" id="{FF9981A7-3323-EC10-EA21-800766E4D5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6617" y="4938209"/>
            <a:ext cx="914400" cy="914400"/>
          </a:xfrm>
          <a:prstGeom prst="rect">
            <a:avLst/>
          </a:prstGeom>
        </p:spPr>
      </p:pic>
      <p:pic>
        <p:nvPicPr>
          <p:cNvPr id="16" name="Graphic 15" descr="Customer review outline">
            <a:extLst>
              <a:ext uri="{FF2B5EF4-FFF2-40B4-BE49-F238E27FC236}">
                <a16:creationId xmlns:a16="http://schemas.microsoft.com/office/drawing/2014/main" id="{45A090A3-E132-C747-1894-A1290743FCA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117" y="3457005"/>
            <a:ext cx="770965" cy="770965"/>
          </a:xfrm>
          <a:prstGeom prst="rect">
            <a:avLst/>
          </a:prstGeom>
        </p:spPr>
      </p:pic>
    </p:spTree>
    <p:extLst>
      <p:ext uri="{BB962C8B-B14F-4D97-AF65-F5344CB8AC3E}">
        <p14:creationId xmlns:p14="http://schemas.microsoft.com/office/powerpoint/2010/main" val="2138587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Trebuchet MS"/>
                <a:ea typeface="Trebuchet MS"/>
                <a:cs typeface="Trebuchet MS"/>
                <a:sym typeface="Trebuchet MS"/>
              </a:rPr>
              <a:t>Net Zero Playbook</a:t>
            </a: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dirty="0"/>
              <a:t>Supply Chain</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Overview</a:t>
            </a:r>
          </a:p>
        </p:txBody>
      </p:sp>
      <p:sp>
        <p:nvSpPr>
          <p:cNvPr id="7" name="TextBox 6">
            <a:extLst>
              <a:ext uri="{FF2B5EF4-FFF2-40B4-BE49-F238E27FC236}">
                <a16:creationId xmlns:a16="http://schemas.microsoft.com/office/drawing/2014/main" id="{E137E150-27D8-488D-B481-A95D930C0263}"/>
              </a:ext>
            </a:extLst>
          </p:cNvPr>
          <p:cNvSpPr txBox="1"/>
          <p:nvPr/>
        </p:nvSpPr>
        <p:spPr>
          <a:xfrm>
            <a:off x="571756" y="1343984"/>
            <a:ext cx="11074853" cy="2585323"/>
          </a:xfrm>
          <a:prstGeom prst="rect">
            <a:avLst/>
          </a:prstGeom>
          <a:noFill/>
        </p:spPr>
        <p:txBody>
          <a:bodyPr wrap="square">
            <a:spAutoFit/>
          </a:bodyPr>
          <a:lstStyle/>
          <a:p>
            <a:pPr algn="just"/>
            <a:r>
              <a:rPr lang="en-GB" b="1" i="0" u="none" strike="noStrike" cap="none" dirty="0">
                <a:solidFill>
                  <a:srgbClr val="0D0680"/>
                </a:solidFill>
                <a:ea typeface="+mn-ea"/>
                <a:cs typeface="+mn-cs"/>
                <a:sym typeface="Arial"/>
              </a:rPr>
              <a:t>What: </a:t>
            </a:r>
          </a:p>
          <a:p>
            <a:pPr marL="285750" indent="-285750" algn="just">
              <a:buFont typeface="Arial" panose="020B0604020202020204" pitchFamily="34" charset="0"/>
              <a:buChar char="•"/>
            </a:pPr>
            <a:r>
              <a:rPr lang="en-GB" dirty="0">
                <a:effectLst/>
              </a:rPr>
              <a:t>Secure, resilient and sustainable clean energy supply chains are central to the global energy transition</a:t>
            </a:r>
          </a:p>
          <a:p>
            <a:pPr marL="285750" indent="-285750" algn="just">
              <a:buFont typeface="Arial" panose="020B0604020202020204" pitchFamily="34" charset="0"/>
              <a:buChar char="•"/>
            </a:pPr>
            <a:r>
              <a:rPr lang="en-GB" sz="1800" dirty="0">
                <a:effectLst/>
              </a:rPr>
              <a:t>The deployment of clean energy technologies needs to be scaled up rapidly around the world to avert the worst effects of climate change. </a:t>
            </a:r>
          </a:p>
          <a:p>
            <a:pPr marL="285750" indent="-285750" algn="just">
              <a:buFont typeface="Arial" panose="020B0604020202020204" pitchFamily="34" charset="0"/>
              <a:buChar char="•"/>
            </a:pPr>
            <a:endParaRPr lang="en-GB" dirty="0">
              <a:sym typeface="Arial"/>
            </a:endParaRPr>
          </a:p>
          <a:p>
            <a:pPr algn="just"/>
            <a:r>
              <a:rPr lang="en-GB" b="1" i="0" u="none" strike="noStrike" cap="none" dirty="0">
                <a:solidFill>
                  <a:srgbClr val="0D0680"/>
                </a:solidFill>
                <a:ea typeface="+mn-ea"/>
                <a:cs typeface="+mn-cs"/>
                <a:sym typeface="Arial"/>
              </a:rPr>
              <a:t>How: </a:t>
            </a:r>
            <a:r>
              <a:rPr lang="en-GB" sz="1800" b="1" dirty="0">
                <a:effectLst/>
              </a:rPr>
              <a:t>Characteristics of secure, resilient and sustainable clean energy technology supply chains </a:t>
            </a:r>
          </a:p>
          <a:p>
            <a:pPr algn="just"/>
            <a:endParaRPr lang="en-GB" b="1" dirty="0"/>
          </a:p>
          <a:p>
            <a:pPr algn="just"/>
            <a:endParaRPr lang="en-GB" dirty="0"/>
          </a:p>
          <a:p>
            <a:pPr algn="just"/>
            <a:endParaRPr lang="en-GB" i="0" u="none" strike="noStrike" cap="none" dirty="0">
              <a:ea typeface="+mn-ea"/>
              <a:cs typeface="+mn-cs"/>
              <a:sym typeface="Arial"/>
            </a:endParaRPr>
          </a:p>
        </p:txBody>
      </p:sp>
      <p:graphicFrame>
        <p:nvGraphicFramePr>
          <p:cNvPr id="8" name="Table 8">
            <a:extLst>
              <a:ext uri="{FF2B5EF4-FFF2-40B4-BE49-F238E27FC236}">
                <a16:creationId xmlns:a16="http://schemas.microsoft.com/office/drawing/2014/main" id="{7EA814AF-10E2-F0AE-0F87-039172B7A49E}"/>
              </a:ext>
            </a:extLst>
          </p:cNvPr>
          <p:cNvGraphicFramePr>
            <a:graphicFrameLocks noGrp="1"/>
          </p:cNvGraphicFramePr>
          <p:nvPr>
            <p:extLst>
              <p:ext uri="{D42A27DB-BD31-4B8C-83A1-F6EECF244321}">
                <p14:modId xmlns:p14="http://schemas.microsoft.com/office/powerpoint/2010/main" val="1647103862"/>
              </p:ext>
            </p:extLst>
          </p:nvPr>
        </p:nvGraphicFramePr>
        <p:xfrm>
          <a:off x="629400" y="3505799"/>
          <a:ext cx="10990845" cy="2249594"/>
        </p:xfrm>
        <a:graphic>
          <a:graphicData uri="http://schemas.openxmlformats.org/drawingml/2006/table">
            <a:tbl>
              <a:tblPr firstRow="1" bandRow="1">
                <a:tableStyleId>{69CF1AB2-1976-4502-BF36-3FF5EA218861}</a:tableStyleId>
              </a:tblPr>
              <a:tblGrid>
                <a:gridCol w="2687994">
                  <a:extLst>
                    <a:ext uri="{9D8B030D-6E8A-4147-A177-3AD203B41FA5}">
                      <a16:colId xmlns:a16="http://schemas.microsoft.com/office/drawing/2014/main" val="41315367"/>
                    </a:ext>
                  </a:extLst>
                </a:gridCol>
                <a:gridCol w="8302851">
                  <a:extLst>
                    <a:ext uri="{9D8B030D-6E8A-4147-A177-3AD203B41FA5}">
                      <a16:colId xmlns:a16="http://schemas.microsoft.com/office/drawing/2014/main" val="2903633581"/>
                    </a:ext>
                  </a:extLst>
                </a:gridCol>
              </a:tblGrid>
              <a:tr h="359834">
                <a:tc>
                  <a:txBody>
                    <a:bodyPr/>
                    <a:lstStyle/>
                    <a:p>
                      <a:r>
                        <a:rPr lang="en-GB" sz="1600" b="1" dirty="0">
                          <a:solidFill>
                            <a:schemeClr val="tx1"/>
                          </a:solidFill>
                        </a:rPr>
                        <a:t>Secure</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b="0" u="none" strike="noStrike" cap="none" dirty="0">
                          <a:solidFill>
                            <a:schemeClr val="tx1"/>
                          </a:solidFill>
                          <a:effectLst/>
                          <a:sym typeface="Arial"/>
                        </a:rPr>
                        <a:t>Adequate, reliable and uninterrupted supply of inputs Stable and affordable prices </a:t>
                      </a:r>
                      <a:endParaRPr lang="en-GB" sz="1600" b="0" dirty="0">
                        <a:solidFill>
                          <a:schemeClr val="tx1"/>
                        </a:solidFill>
                        <a:effectLst/>
                      </a:endParaRPr>
                    </a:p>
                  </a:txBody>
                  <a:tcPr/>
                </a:tc>
                <a:extLst>
                  <a:ext uri="{0D108BD9-81ED-4DB2-BD59-A6C34878D82A}">
                    <a16:rowId xmlns:a16="http://schemas.microsoft.com/office/drawing/2014/main" val="4131883139"/>
                  </a:ext>
                </a:extLst>
              </a:tr>
              <a:tr h="687211">
                <a:tc>
                  <a:txBody>
                    <a:bodyPr/>
                    <a:lstStyle/>
                    <a:p>
                      <a:r>
                        <a:rPr lang="en-GB" sz="1600" b="1" dirty="0">
                          <a:solidFill>
                            <a:schemeClr val="tx1"/>
                          </a:solidFill>
                        </a:rPr>
                        <a:t>Resilient</a:t>
                      </a:r>
                    </a:p>
                  </a:txBody>
                  <a:tcPr/>
                </a:tc>
                <a:tc>
                  <a:txBody>
                    <a:bodyPr/>
                    <a:lstStyle/>
                    <a:p>
                      <a:r>
                        <a:rPr lang="en-GB" sz="1600" b="0" u="none" strike="noStrike" cap="none" dirty="0">
                          <a:solidFill>
                            <a:schemeClr val="tx1"/>
                          </a:solidFill>
                          <a:effectLst/>
                          <a:sym typeface="Arial"/>
                        </a:rPr>
                        <a:t>Able to respond and quickly adjust to disruptions </a:t>
                      </a:r>
                    </a:p>
                    <a:p>
                      <a:r>
                        <a:rPr lang="en-GB" sz="1600" b="0" u="none" strike="noStrike" cap="none" dirty="0">
                          <a:solidFill>
                            <a:schemeClr val="tx1"/>
                          </a:solidFill>
                          <a:effectLst/>
                          <a:sym typeface="Arial"/>
                        </a:rPr>
                        <a:t>Diversity in market, suppliers and technologies </a:t>
                      </a:r>
                      <a:endParaRPr lang="en-GB" sz="1600" b="0" dirty="0">
                        <a:solidFill>
                          <a:schemeClr val="tx1"/>
                        </a:solidFill>
                      </a:endParaRPr>
                    </a:p>
                    <a:p>
                      <a:r>
                        <a:rPr lang="en-GB" sz="1600" b="0" u="none" strike="noStrike" cap="none" dirty="0">
                          <a:solidFill>
                            <a:schemeClr val="tx1"/>
                          </a:solidFill>
                          <a:effectLst/>
                          <a:sym typeface="Arial"/>
                        </a:rPr>
                        <a:t>Interconnection across supply chains </a:t>
                      </a:r>
                      <a:endParaRPr lang="en-GB" sz="1600" b="0" dirty="0">
                        <a:solidFill>
                          <a:schemeClr val="tx1"/>
                        </a:solidFill>
                      </a:endParaRPr>
                    </a:p>
                  </a:txBody>
                  <a:tcPr/>
                </a:tc>
                <a:extLst>
                  <a:ext uri="{0D108BD9-81ED-4DB2-BD59-A6C34878D82A}">
                    <a16:rowId xmlns:a16="http://schemas.microsoft.com/office/drawing/2014/main" val="1779825900"/>
                  </a:ext>
                </a:extLst>
              </a:tr>
              <a:tr h="687211">
                <a:tc>
                  <a:txBody>
                    <a:bodyPr/>
                    <a:lstStyle/>
                    <a:p>
                      <a:r>
                        <a:rPr lang="en-GB" sz="1600" b="1" dirty="0">
                          <a:solidFill>
                            <a:schemeClr val="tx1"/>
                          </a:solidFill>
                        </a:rPr>
                        <a:t>Sustainable</a:t>
                      </a:r>
                    </a:p>
                  </a:txBody>
                  <a:tcPr/>
                </a:tc>
                <a:tc>
                  <a:txBody>
                    <a:bodyPr/>
                    <a:lstStyle/>
                    <a:p>
                      <a:r>
                        <a:rPr lang="en-GB" sz="1600" b="0" u="none" strike="noStrike" cap="none" dirty="0">
                          <a:solidFill>
                            <a:schemeClr val="tx1"/>
                          </a:solidFill>
                          <a:effectLst/>
                          <a:sym typeface="Arial"/>
                        </a:rPr>
                        <a:t>GHG emissions as low as possible and consistent with net zero pathways </a:t>
                      </a:r>
                      <a:endParaRPr lang="en-GB" sz="1600" b="0" dirty="0">
                        <a:solidFill>
                          <a:schemeClr val="tx1"/>
                        </a:solidFill>
                        <a:effectLst/>
                      </a:endParaRPr>
                    </a:p>
                    <a:p>
                      <a:r>
                        <a:rPr lang="en-GB" sz="1600" b="0" u="none" strike="noStrike" cap="none" dirty="0">
                          <a:solidFill>
                            <a:schemeClr val="tx1"/>
                          </a:solidFill>
                          <a:effectLst/>
                          <a:sym typeface="Arial"/>
                        </a:rPr>
                        <a:t>Recognition and adoption of ESG requirements along all aspects of the supply chain </a:t>
                      </a:r>
                      <a:endParaRPr lang="en-GB" sz="1600" b="0" dirty="0">
                        <a:solidFill>
                          <a:schemeClr val="tx1"/>
                        </a:solidFill>
                        <a:effectLst/>
                      </a:endParaRPr>
                    </a:p>
                    <a:p>
                      <a:r>
                        <a:rPr lang="en-GB" sz="1600" b="0" u="none" strike="noStrike" cap="none" dirty="0">
                          <a:solidFill>
                            <a:schemeClr val="tx1"/>
                          </a:solidFill>
                          <a:effectLst/>
                          <a:sym typeface="Arial"/>
                        </a:rPr>
                        <a:t>Efficient and responsible use of natural resources, including through promotion of circularity and end-of-life stewardship </a:t>
                      </a:r>
                      <a:endParaRPr lang="en-GB" sz="1600" b="0" dirty="0">
                        <a:solidFill>
                          <a:schemeClr val="tx1"/>
                        </a:solidFill>
                        <a:effectLst/>
                      </a:endParaRPr>
                    </a:p>
                  </a:txBody>
                  <a:tcPr/>
                </a:tc>
                <a:extLst>
                  <a:ext uri="{0D108BD9-81ED-4DB2-BD59-A6C34878D82A}">
                    <a16:rowId xmlns:a16="http://schemas.microsoft.com/office/drawing/2014/main" val="1058185815"/>
                  </a:ext>
                </a:extLst>
              </a:tr>
            </a:tbl>
          </a:graphicData>
        </a:graphic>
      </p:graphicFrame>
      <p:sp>
        <p:nvSpPr>
          <p:cNvPr id="9" name="TextBox 8">
            <a:extLst>
              <a:ext uri="{FF2B5EF4-FFF2-40B4-BE49-F238E27FC236}">
                <a16:creationId xmlns:a16="http://schemas.microsoft.com/office/drawing/2014/main" id="{1FD4E283-BFCF-33D3-2EA7-23D87A26636D}"/>
              </a:ext>
            </a:extLst>
          </p:cNvPr>
          <p:cNvSpPr txBox="1"/>
          <p:nvPr/>
        </p:nvSpPr>
        <p:spPr>
          <a:xfrm>
            <a:off x="8770871" y="6611779"/>
            <a:ext cx="3421129" cy="246221"/>
          </a:xfrm>
          <a:prstGeom prst="rect">
            <a:avLst/>
          </a:prstGeom>
          <a:noFill/>
        </p:spPr>
        <p:txBody>
          <a:bodyPr wrap="none" rtlCol="0">
            <a:spAutoFit/>
          </a:bodyPr>
          <a:lstStyle/>
          <a:p>
            <a:pPr algn="r"/>
            <a:r>
              <a:rPr lang="en-GB" sz="1000" i="1" dirty="0"/>
              <a:t>Source: </a:t>
            </a:r>
            <a:r>
              <a:rPr lang="en-GB" sz="1000" i="1" dirty="0">
                <a:effectLst/>
              </a:rPr>
              <a:t>Securing clean energy technology supply chains </a:t>
            </a:r>
            <a:endParaRPr lang="en-GB" sz="1000" i="1" dirty="0"/>
          </a:p>
        </p:txBody>
      </p:sp>
    </p:spTree>
    <p:extLst>
      <p:ext uri="{BB962C8B-B14F-4D97-AF65-F5344CB8AC3E}">
        <p14:creationId xmlns:p14="http://schemas.microsoft.com/office/powerpoint/2010/main" val="5162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81E34-E860-F21E-10FD-6E76C2DE9B15}"/>
              </a:ext>
            </a:extLst>
          </p:cNvPr>
          <p:cNvSpPr>
            <a:spLocks noGrp="1"/>
          </p:cNvSpPr>
          <p:nvPr>
            <p:ph type="title"/>
          </p:nvPr>
        </p:nvSpPr>
        <p:spPr/>
        <p:txBody>
          <a:bodyPr/>
          <a:lstStyle/>
          <a:p>
            <a:r>
              <a:rPr lang="en-GB" b="1" dirty="0"/>
              <a:t>Requirements</a:t>
            </a:r>
          </a:p>
        </p:txBody>
      </p:sp>
      <p:sp>
        <p:nvSpPr>
          <p:cNvPr id="3" name="Text Placeholder 2">
            <a:extLst>
              <a:ext uri="{FF2B5EF4-FFF2-40B4-BE49-F238E27FC236}">
                <a16:creationId xmlns:a16="http://schemas.microsoft.com/office/drawing/2014/main" id="{6F09E445-A51E-2DBD-B2B5-30B4006F324D}"/>
              </a:ext>
            </a:extLst>
          </p:cNvPr>
          <p:cNvSpPr>
            <a:spLocks noGrp="1"/>
          </p:cNvSpPr>
          <p:nvPr>
            <p:ph type="body" idx="1"/>
          </p:nvPr>
        </p:nvSpPr>
        <p:spPr/>
        <p:txBody>
          <a:bodyPr/>
          <a:lstStyle/>
          <a:p>
            <a:pPr marL="101600" indent="0">
              <a:buNone/>
            </a:pPr>
            <a:r>
              <a:rPr lang="en-GB" b="0" i="0" u="none" strike="noStrike" dirty="0">
                <a:solidFill>
                  <a:schemeClr val="tx1"/>
                </a:solidFill>
                <a:effectLst/>
                <a:latin typeface="Arial" panose="020B0604020202020204" pitchFamily="34" charset="0"/>
              </a:rPr>
              <a:t>There will be a high demand for technologies required to reach net zero and governments must get onto the front foot to ensure they have a strategy to procure key technologies.</a:t>
            </a:r>
            <a:endParaRPr lang="en-GB" dirty="0">
              <a:solidFill>
                <a:schemeClr val="tx1"/>
              </a:solidFill>
            </a:endParaRPr>
          </a:p>
          <a:p>
            <a:pPr marL="101600" indent="0">
              <a:buNone/>
            </a:pPr>
            <a:endParaRPr lang="en-GB" b="0" i="0" u="none" strike="noStrike" dirty="0">
              <a:solidFill>
                <a:schemeClr val="tx1"/>
              </a:solidFill>
              <a:effectLst/>
              <a:latin typeface="Arial" panose="020B0604020202020204" pitchFamily="34" charset="0"/>
            </a:endParaRPr>
          </a:p>
          <a:p>
            <a:pPr marL="101600" indent="0">
              <a:buNone/>
            </a:pPr>
            <a:r>
              <a:rPr lang="en-GB" b="1" dirty="0">
                <a:solidFill>
                  <a:srgbClr val="0D0680"/>
                </a:solidFill>
                <a:latin typeface="Arial" panose="020B0604020202020204" pitchFamily="34" charset="0"/>
              </a:rPr>
              <a:t>Considerations:</a:t>
            </a:r>
          </a:p>
          <a:p>
            <a:pPr marL="444500" indent="-342900">
              <a:buFont typeface="Arial" panose="020B0604020202020204" pitchFamily="34" charset="0"/>
              <a:buChar char="•"/>
            </a:pPr>
            <a:r>
              <a:rPr lang="en-GB" b="0" i="0" u="none" strike="noStrike" dirty="0">
                <a:solidFill>
                  <a:schemeClr val="tx1"/>
                </a:solidFill>
                <a:effectLst/>
                <a:latin typeface="Arial" panose="020B0604020202020204" pitchFamily="34" charset="0"/>
              </a:rPr>
              <a:t>How much of x (wind, solar, battery, grid) do we need to build by when? </a:t>
            </a:r>
          </a:p>
          <a:p>
            <a:pPr marL="444500" indent="-342900">
              <a:buFont typeface="Arial" panose="020B0604020202020204" pitchFamily="34" charset="0"/>
              <a:buChar char="•"/>
            </a:pPr>
            <a:r>
              <a:rPr lang="en-GB" b="0" i="0" u="none" strike="noStrike" dirty="0">
                <a:solidFill>
                  <a:schemeClr val="tx1"/>
                </a:solidFill>
                <a:effectLst/>
                <a:latin typeface="Arial" panose="020B0604020202020204" pitchFamily="34" charset="0"/>
              </a:rPr>
              <a:t>Where can I get it from? </a:t>
            </a:r>
          </a:p>
          <a:p>
            <a:pPr marL="444500" indent="-342900">
              <a:buFont typeface="Arial" panose="020B0604020202020204" pitchFamily="34" charset="0"/>
              <a:buChar char="•"/>
            </a:pPr>
            <a:r>
              <a:rPr lang="en-GB" b="0" i="0" u="none" strike="noStrike" dirty="0">
                <a:solidFill>
                  <a:schemeClr val="tx1"/>
                </a:solidFill>
                <a:effectLst/>
                <a:latin typeface="Arial" panose="020B0604020202020204" pitchFamily="34" charset="0"/>
              </a:rPr>
              <a:t>Global, regional, local markets? </a:t>
            </a:r>
          </a:p>
          <a:p>
            <a:pPr marL="444500" indent="-342900">
              <a:buFont typeface="Arial" panose="020B0604020202020204" pitchFamily="34" charset="0"/>
              <a:buChar char="•"/>
            </a:pPr>
            <a:r>
              <a:rPr lang="en-GB" b="0" i="0" u="none" strike="noStrike" dirty="0">
                <a:solidFill>
                  <a:schemeClr val="tx1"/>
                </a:solidFill>
                <a:effectLst/>
                <a:latin typeface="Arial" panose="020B0604020202020204" pitchFamily="34" charset="0"/>
              </a:rPr>
              <a:t>If there is a capacity gap, what can I do to a) secure orders b) build local capacity c) work with supply chain etc. </a:t>
            </a:r>
          </a:p>
          <a:p>
            <a:pPr marL="101600" indent="0">
              <a:buNone/>
            </a:pPr>
            <a:endParaRPr lang="en-GB" dirty="0">
              <a:solidFill>
                <a:schemeClr val="tx1"/>
              </a:solidFill>
              <a:latin typeface="Arial" panose="020B0604020202020204" pitchFamily="34" charset="0"/>
            </a:endParaRPr>
          </a:p>
        </p:txBody>
      </p:sp>
    </p:spTree>
    <p:extLst>
      <p:ext uri="{BB962C8B-B14F-4D97-AF65-F5344CB8AC3E}">
        <p14:creationId xmlns:p14="http://schemas.microsoft.com/office/powerpoint/2010/main" val="2861995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Requirements</a:t>
            </a:r>
          </a:p>
        </p:txBody>
      </p:sp>
      <p:graphicFrame>
        <p:nvGraphicFramePr>
          <p:cNvPr id="2" name="Diagram 3">
            <a:extLst>
              <a:ext uri="{FF2B5EF4-FFF2-40B4-BE49-F238E27FC236}">
                <a16:creationId xmlns:a16="http://schemas.microsoft.com/office/drawing/2014/main" id="{8F4BBE4F-068D-64D7-965E-EC2C967170EA}"/>
              </a:ext>
            </a:extLst>
          </p:cNvPr>
          <p:cNvGraphicFramePr/>
          <p:nvPr>
            <p:extLst>
              <p:ext uri="{D42A27DB-BD31-4B8C-83A1-F6EECF244321}">
                <p14:modId xmlns:p14="http://schemas.microsoft.com/office/powerpoint/2010/main" val="3642715815"/>
              </p:ext>
            </p:extLst>
          </p:nvPr>
        </p:nvGraphicFramePr>
        <p:xfrm>
          <a:off x="592292" y="1343984"/>
          <a:ext cx="10970308" cy="4485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981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138C-960C-554A-5E16-FB2CACD3CDB6}"/>
              </a:ext>
            </a:extLst>
          </p:cNvPr>
          <p:cNvSpPr>
            <a:spLocks noGrp="1"/>
          </p:cNvSpPr>
          <p:nvPr>
            <p:ph type="title"/>
          </p:nvPr>
        </p:nvSpPr>
        <p:spPr/>
        <p:txBody>
          <a:bodyPr/>
          <a:lstStyle/>
          <a:p>
            <a:r>
              <a:rPr lang="en-GB" b="1" dirty="0"/>
              <a:t>Risks</a:t>
            </a:r>
          </a:p>
        </p:txBody>
      </p:sp>
      <p:sp>
        <p:nvSpPr>
          <p:cNvPr id="3" name="TextBox 2">
            <a:extLst>
              <a:ext uri="{FF2B5EF4-FFF2-40B4-BE49-F238E27FC236}">
                <a16:creationId xmlns:a16="http://schemas.microsoft.com/office/drawing/2014/main" id="{9EFC6700-222D-B6EC-9B32-708ADBFC593E}"/>
              </a:ext>
            </a:extLst>
          </p:cNvPr>
          <p:cNvSpPr txBox="1"/>
          <p:nvPr/>
        </p:nvSpPr>
        <p:spPr>
          <a:xfrm>
            <a:off x="629400" y="1382751"/>
            <a:ext cx="10575331" cy="3108543"/>
          </a:xfrm>
          <a:prstGeom prst="rect">
            <a:avLst/>
          </a:prstGeom>
          <a:noFill/>
        </p:spPr>
        <p:txBody>
          <a:bodyPr wrap="none" rtlCol="0">
            <a:spAutoFit/>
          </a:bodyPr>
          <a:lstStyle/>
          <a:p>
            <a:r>
              <a:rPr lang="en-GB" sz="2800" b="1" dirty="0"/>
              <a:t>Supply chains are associated with five areas of potential risk</a:t>
            </a:r>
          </a:p>
          <a:p>
            <a:endParaRPr lang="en-GB" sz="2800" dirty="0"/>
          </a:p>
          <a:p>
            <a:pPr marL="342900" indent="-342900">
              <a:buAutoNum type="arabicPeriod"/>
            </a:pPr>
            <a:r>
              <a:rPr lang="en-GB" sz="2800" dirty="0"/>
              <a:t>Volume Shortage</a:t>
            </a:r>
          </a:p>
          <a:p>
            <a:pPr marL="342900" indent="-342900">
              <a:buAutoNum type="arabicPeriod"/>
            </a:pPr>
            <a:r>
              <a:rPr lang="en-GB" sz="2800" dirty="0"/>
              <a:t>Price Volatility</a:t>
            </a:r>
          </a:p>
          <a:p>
            <a:pPr marL="342900" indent="-342900">
              <a:buAutoNum type="arabicPeriod"/>
            </a:pPr>
            <a:r>
              <a:rPr lang="en-GB" sz="2800" dirty="0"/>
              <a:t>Geographical-sourcing dependency</a:t>
            </a:r>
          </a:p>
          <a:p>
            <a:pPr marL="342900" indent="-342900">
              <a:buAutoNum type="arabicPeriod"/>
            </a:pPr>
            <a:r>
              <a:rPr lang="en-GB" sz="2800" dirty="0"/>
              <a:t>Long lead times</a:t>
            </a:r>
          </a:p>
          <a:p>
            <a:pPr marL="342900" indent="-342900">
              <a:buAutoNum type="arabicPeriod"/>
            </a:pPr>
            <a:r>
              <a:rPr lang="en-GB" sz="2800" dirty="0"/>
              <a:t>Quality</a:t>
            </a:r>
          </a:p>
        </p:txBody>
      </p:sp>
    </p:spTree>
    <p:extLst>
      <p:ext uri="{BB962C8B-B14F-4D97-AF65-F5344CB8AC3E}">
        <p14:creationId xmlns:p14="http://schemas.microsoft.com/office/powerpoint/2010/main" val="1387854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AC6324-A30B-4D0C-B68C-B3BAD684B54A}"/>
              </a:ext>
            </a:extLst>
          </p:cNvPr>
          <p:cNvSpPr txBox="1"/>
          <p:nvPr/>
        </p:nvSpPr>
        <p:spPr>
          <a:xfrm>
            <a:off x="592212" y="1343984"/>
            <a:ext cx="110280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42424"/>
              </a:solidFill>
              <a:effectLst/>
              <a:uLnTx/>
              <a:uFillTx/>
              <a:latin typeface="Arial"/>
              <a:ea typeface="+mn-ea"/>
              <a:cs typeface="Arial"/>
            </a:endParaRPr>
          </a:p>
        </p:txBody>
      </p:sp>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p:txBody>
          <a:bodyPr/>
          <a:lstStyle/>
          <a:p>
            <a:r>
              <a:rPr lang="en-GB" b="1" dirty="0"/>
              <a:t>Risks</a:t>
            </a:r>
          </a:p>
        </p:txBody>
      </p:sp>
      <p:graphicFrame>
        <p:nvGraphicFramePr>
          <p:cNvPr id="2" name="Table 5">
            <a:extLst>
              <a:ext uri="{FF2B5EF4-FFF2-40B4-BE49-F238E27FC236}">
                <a16:creationId xmlns:a16="http://schemas.microsoft.com/office/drawing/2014/main" id="{068FB7C3-6036-85C2-6ACC-113EEC16E197}"/>
              </a:ext>
            </a:extLst>
          </p:cNvPr>
          <p:cNvGraphicFramePr>
            <a:graphicFrameLocks noGrp="1"/>
          </p:cNvGraphicFramePr>
          <p:nvPr/>
        </p:nvGraphicFramePr>
        <p:xfrm>
          <a:off x="629400" y="1324689"/>
          <a:ext cx="10970388" cy="4916529"/>
        </p:xfrm>
        <a:graphic>
          <a:graphicData uri="http://schemas.openxmlformats.org/drawingml/2006/table">
            <a:tbl>
              <a:tblPr firstRow="1" bandRow="1">
                <a:tableStyleId>{5C22544A-7EE6-4342-B048-85BDC9FD1C3A}</a:tableStyleId>
              </a:tblPr>
              <a:tblGrid>
                <a:gridCol w="463676">
                  <a:extLst>
                    <a:ext uri="{9D8B030D-6E8A-4147-A177-3AD203B41FA5}">
                      <a16:colId xmlns:a16="http://schemas.microsoft.com/office/drawing/2014/main" val="3867910061"/>
                    </a:ext>
                  </a:extLst>
                </a:gridCol>
                <a:gridCol w="5253356">
                  <a:extLst>
                    <a:ext uri="{9D8B030D-6E8A-4147-A177-3AD203B41FA5}">
                      <a16:colId xmlns:a16="http://schemas.microsoft.com/office/drawing/2014/main" val="2474056727"/>
                    </a:ext>
                  </a:extLst>
                </a:gridCol>
                <a:gridCol w="5253356">
                  <a:extLst>
                    <a:ext uri="{9D8B030D-6E8A-4147-A177-3AD203B41FA5}">
                      <a16:colId xmlns:a16="http://schemas.microsoft.com/office/drawing/2014/main" val="261914058"/>
                    </a:ext>
                  </a:extLst>
                </a:gridCol>
              </a:tblGrid>
              <a:tr h="416865">
                <a:tc gridSpan="3">
                  <a:txBody>
                    <a:bodyPr/>
                    <a:lstStyle/>
                    <a:p>
                      <a:pPr algn="ctr"/>
                      <a:r>
                        <a:rPr lang="en-GB" sz="2400" dirty="0"/>
                        <a:t>Supply Chain Risk Assessment Framework</a:t>
                      </a:r>
                    </a:p>
                  </a:txBody>
                  <a:tcPr anchor="ctr"/>
                </a:tc>
                <a:tc hMerge="1">
                  <a:txBody>
                    <a:bodyPr/>
                    <a:lstStyle/>
                    <a:p>
                      <a:pPr algn="ctr"/>
                      <a:endParaRPr lang="en-GB" sz="2400" dirty="0"/>
                    </a:p>
                  </a:txBody>
                  <a:tcPr/>
                </a:tc>
                <a:tc hMerge="1">
                  <a:txBody>
                    <a:bodyPr/>
                    <a:lstStyle/>
                    <a:p>
                      <a:pPr algn="ctr"/>
                      <a:endParaRPr lang="en-GB" sz="2400" dirty="0"/>
                    </a:p>
                  </a:txBody>
                  <a:tcPr/>
                </a:tc>
                <a:extLst>
                  <a:ext uri="{0D108BD9-81ED-4DB2-BD59-A6C34878D82A}">
                    <a16:rowId xmlns:a16="http://schemas.microsoft.com/office/drawing/2014/main" val="1858859318"/>
                  </a:ext>
                </a:extLst>
              </a:tr>
              <a:tr h="898249">
                <a:tc gridSpan="3">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000" b="1" i="0" u="none" strike="noStrike" cap="none" dirty="0">
                          <a:solidFill>
                            <a:schemeClr val="dk1"/>
                          </a:solidFill>
                          <a:effectLst/>
                          <a:latin typeface="+mn-lt"/>
                          <a:ea typeface="+mn-ea"/>
                          <a:cs typeface="+mn-cs"/>
                          <a:sym typeface="Arial"/>
                        </a:rPr>
                        <a:t>Accelerating clean energy transitions</a:t>
                      </a:r>
                      <a:r>
                        <a:rPr lang="en-GB" sz="2000" b="0" i="0" u="none" strike="noStrike" cap="none" dirty="0">
                          <a:solidFill>
                            <a:schemeClr val="dk1"/>
                          </a:solidFill>
                          <a:effectLst/>
                          <a:latin typeface="+mn-lt"/>
                          <a:ea typeface="+mn-ea"/>
                          <a:cs typeface="+mn-cs"/>
                          <a:sym typeface="Arial"/>
                        </a:rPr>
                        <a:t>: What is the risk of a supply chain element failing to scale up at the pace required to meet the trajectory?</a:t>
                      </a:r>
                      <a:endParaRPr lang="en-GB" sz="2000" dirty="0">
                        <a:effectLst/>
                      </a:endParaRPr>
                    </a:p>
                  </a:txBody>
                  <a:tcPr anchor="ct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400" dirty="0">
                        <a:effectLst/>
                      </a:endParaRPr>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400" dirty="0">
                        <a:effectLst/>
                      </a:endParaRPr>
                    </a:p>
                  </a:txBody>
                  <a:tcPr/>
                </a:tc>
                <a:extLst>
                  <a:ext uri="{0D108BD9-81ED-4DB2-BD59-A6C34878D82A}">
                    <a16:rowId xmlns:a16="http://schemas.microsoft.com/office/drawing/2014/main" val="146303163"/>
                  </a:ext>
                </a:extLst>
              </a:tr>
              <a:tr h="17805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effectLst/>
                        </a:rPr>
                        <a:t>Questions</a:t>
                      </a:r>
                    </a:p>
                  </a:txBody>
                  <a:tcPr vert="vert27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chemeClr val="dk1"/>
                          </a:solidFill>
                          <a:effectLst/>
                          <a:latin typeface="+mn-lt"/>
                          <a:ea typeface="+mn-ea"/>
                          <a:cs typeface="+mn-cs"/>
                          <a:sym typeface="Arial"/>
                        </a:rPr>
                        <a:t>What is the investment gap to match NZE Scenario needs in 2030? </a:t>
                      </a:r>
                      <a:endParaRPr lang="en-GB" sz="1800" dirty="0">
                        <a:effectLst/>
                      </a:endParaRPr>
                    </a:p>
                    <a:p>
                      <a:pPr algn="ctr"/>
                      <a:endParaRPr lang="en-GB" sz="1800" b="1" dirty="0"/>
                    </a:p>
                    <a:p>
                      <a:pPr algn="ctr"/>
                      <a:endParaRPr lang="en-GB" sz="1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chemeClr val="dk1"/>
                          </a:solidFill>
                          <a:effectLst/>
                          <a:latin typeface="+mn-lt"/>
                          <a:ea typeface="+mn-ea"/>
                          <a:cs typeface="+mn-cs"/>
                          <a:sym typeface="Arial"/>
                        </a:rPr>
                        <a:t>What are the lead times to develop additional mining, material production, manufacturing capacity and infrastructure?</a:t>
                      </a:r>
                      <a:endParaRPr lang="en-GB" sz="1800" dirty="0">
                        <a:effectLst/>
                      </a:endParaRPr>
                    </a:p>
                  </a:txBody>
                  <a:tcPr anchor="ctr">
                    <a:solidFill>
                      <a:schemeClr val="accent5"/>
                    </a:solidFill>
                  </a:tcPr>
                </a:tc>
                <a:extLst>
                  <a:ext uri="{0D108BD9-81ED-4DB2-BD59-A6C34878D82A}">
                    <a16:rowId xmlns:a16="http://schemas.microsoft.com/office/drawing/2014/main" val="2047913287"/>
                  </a:ext>
                </a:extLst>
              </a:tr>
              <a:tr h="17805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1" dirty="0">
                          <a:effectLst/>
                        </a:rPr>
                        <a:t>Consequences</a:t>
                      </a:r>
                    </a:p>
                  </a:txBody>
                  <a:tcPr vert="vert27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chemeClr val="dk1"/>
                          </a:solidFill>
                          <a:effectLst/>
                          <a:latin typeface="+mn-lt"/>
                          <a:ea typeface="+mn-ea"/>
                          <a:cs typeface="+mn-cs"/>
                          <a:sym typeface="Arial"/>
                        </a:rPr>
                        <a:t>The impact of failing to scale up will be lower if the investment gap between the expected throughput capacity and that required to match a targeted clean energy transition trajectory is relatively small. </a:t>
                      </a:r>
                      <a:endParaRPr lang="en-GB" sz="1800" dirty="0">
                        <a:effectLs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800" b="0" i="0" u="none" strike="noStrike" cap="none" dirty="0">
                          <a:solidFill>
                            <a:schemeClr val="dk1"/>
                          </a:solidFill>
                          <a:effectLst/>
                          <a:latin typeface="+mn-lt"/>
                          <a:ea typeface="+mn-ea"/>
                          <a:cs typeface="+mn-cs"/>
                          <a:sym typeface="Arial"/>
                        </a:rPr>
                        <a:t>Longer lead times and labour shortages increase the probability of not scaling up quickly enough. Technologies at earlier development stages are most at risk.</a:t>
                      </a:r>
                      <a:endParaRPr lang="en-GB" sz="1800" dirty="0">
                        <a:effectLst/>
                      </a:endParaRPr>
                    </a:p>
                  </a:txBody>
                  <a:tcPr anchor="ctr">
                    <a:solidFill>
                      <a:schemeClr val="accent5"/>
                    </a:solidFill>
                  </a:tcPr>
                </a:tc>
                <a:extLst>
                  <a:ext uri="{0D108BD9-81ED-4DB2-BD59-A6C34878D82A}">
                    <a16:rowId xmlns:a16="http://schemas.microsoft.com/office/drawing/2014/main" val="1460167787"/>
                  </a:ext>
                </a:extLst>
              </a:tr>
            </a:tbl>
          </a:graphicData>
        </a:graphic>
      </p:graphicFrame>
      <p:sp>
        <p:nvSpPr>
          <p:cNvPr id="6" name="TextBox 5">
            <a:extLst>
              <a:ext uri="{FF2B5EF4-FFF2-40B4-BE49-F238E27FC236}">
                <a16:creationId xmlns:a16="http://schemas.microsoft.com/office/drawing/2014/main" id="{E434CD23-64AF-804F-841F-8643E2524BA8}"/>
              </a:ext>
            </a:extLst>
          </p:cNvPr>
          <p:cNvSpPr txBox="1"/>
          <p:nvPr/>
        </p:nvSpPr>
        <p:spPr>
          <a:xfrm>
            <a:off x="7714593" y="6611779"/>
            <a:ext cx="4477407" cy="246221"/>
          </a:xfrm>
          <a:prstGeom prst="rect">
            <a:avLst/>
          </a:prstGeom>
          <a:noFill/>
        </p:spPr>
        <p:txBody>
          <a:bodyPr wrap="square" rtlCol="0">
            <a:spAutoFit/>
          </a:bodyPr>
          <a:lstStyle/>
          <a:p>
            <a:pPr algn="r"/>
            <a:r>
              <a:rPr lang="en-GB" sz="1000" i="1" dirty="0">
                <a:latin typeface="Arial" panose="020B0604020202020204" pitchFamily="34" charset="0"/>
                <a:cs typeface="Arial" panose="020B0604020202020204" pitchFamily="34" charset="0"/>
              </a:rPr>
              <a:t>Source: Energy </a:t>
            </a:r>
            <a:r>
              <a:rPr lang="en-GB" sz="1000" i="1" dirty="0">
                <a:effectLst/>
                <a:latin typeface="Arial" panose="020B0604020202020204" pitchFamily="34" charset="0"/>
                <a:cs typeface="Arial" panose="020B0604020202020204" pitchFamily="34" charset="0"/>
              </a:rPr>
              <a:t>Technology Perspectives 2023 </a:t>
            </a:r>
            <a:r>
              <a:rPr lang="en-GB" sz="1000" i="1" dirty="0">
                <a:latin typeface="Arial" panose="020B0604020202020204" pitchFamily="34" charset="0"/>
                <a:cs typeface="Arial" panose="020B0604020202020204" pitchFamily="34" charset="0"/>
              </a:rPr>
              <a:t>(IEA, 2023)</a:t>
            </a:r>
          </a:p>
        </p:txBody>
      </p:sp>
    </p:spTree>
    <p:extLst>
      <p:ext uri="{BB962C8B-B14F-4D97-AF65-F5344CB8AC3E}">
        <p14:creationId xmlns:p14="http://schemas.microsoft.com/office/powerpoint/2010/main" val="2093196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2.xml><?xml version="1.0" encoding="utf-8"?>
<ds:datastoreItem xmlns:ds="http://schemas.openxmlformats.org/officeDocument/2006/customXml" ds:itemID="{22898148-E755-4E4D-A5B1-95483911B114}">
  <ds:schemaRefs>
    <ds:schemaRef ds:uri="http://purl.org/dc/dcmitype/"/>
    <ds:schemaRef ds:uri="0b696a8a-ab1a-459b-a09e-44df7cbe9330"/>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35b8b66e-5759-43c1-a138-f967a8bf5a20"/>
    <ds:schemaRef ds:uri="http://purl.org/dc/elements/1.1/"/>
  </ds:schemaRefs>
</ds:datastoreItem>
</file>

<file path=customXml/itemProps3.xml><?xml version="1.0" encoding="utf-8"?>
<ds:datastoreItem xmlns:ds="http://schemas.openxmlformats.org/officeDocument/2006/customXml" ds:itemID="{9FC96819-EDF8-41AA-86A4-D93D23A23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17219</TotalTime>
  <Words>6811</Words>
  <Application>Microsoft Office PowerPoint</Application>
  <PresentationFormat>Widescreen</PresentationFormat>
  <Paragraphs>388</Paragraphs>
  <Slides>24</Slides>
  <Notes>23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Calibri</vt:lpstr>
      <vt:lpstr>Graphik</vt:lpstr>
      <vt:lpstr>Helvetica</vt:lpstr>
      <vt:lpstr>HelveticaNeueLT</vt:lpstr>
      <vt:lpstr>Open Sans</vt:lpstr>
      <vt:lpstr>Open Sans ExtraBold</vt:lpstr>
      <vt:lpstr>Roboto</vt:lpstr>
      <vt:lpstr>Söhne</vt:lpstr>
      <vt:lpstr>Trebuchet MS</vt:lpstr>
      <vt:lpstr>Simple Light</vt:lpstr>
      <vt:lpstr>UCCC UK 2020 Grid 16:9 - 11991</vt:lpstr>
      <vt:lpstr>1_Simple Light</vt:lpstr>
      <vt:lpstr>Lecture 8  Supply Chain and the Workforce </vt:lpstr>
      <vt:lpstr>Agenda</vt:lpstr>
      <vt:lpstr>Learning Objectives</vt:lpstr>
      <vt:lpstr>Supply Chain</vt:lpstr>
      <vt:lpstr>Overview</vt:lpstr>
      <vt:lpstr>Requirements</vt:lpstr>
      <vt:lpstr>Requirements</vt:lpstr>
      <vt:lpstr>Risks</vt:lpstr>
      <vt:lpstr>Risks</vt:lpstr>
      <vt:lpstr>Alternatives</vt:lpstr>
      <vt:lpstr>Supply Chain Management</vt:lpstr>
      <vt:lpstr>What can you do to support this</vt:lpstr>
      <vt:lpstr>Workforce</vt:lpstr>
      <vt:lpstr>Overview</vt:lpstr>
      <vt:lpstr>Skills Gap</vt:lpstr>
      <vt:lpstr>Opportunities</vt:lpstr>
      <vt:lpstr>Workforce Development Training</vt:lpstr>
      <vt:lpstr>Just Transition</vt:lpstr>
      <vt:lpstr>What can you do to support this</vt:lpstr>
      <vt:lpstr>Discussion</vt:lpstr>
      <vt:lpstr>Discussion questions </vt:lpstr>
      <vt:lpstr>Discussion Points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133</cp:revision>
  <dcterms:created xsi:type="dcterms:W3CDTF">2023-03-02T11:39:23Z</dcterms:created>
  <dcterms:modified xsi:type="dcterms:W3CDTF">2023-11-10T15:23:58Z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