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4D767-3414-9DEC-AFF6-09A41DF5E126}" v="6" dt="2026-02-09T13:59:02.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86422" autoAdjust="0"/>
  </p:normalViewPr>
  <p:slideViewPr>
    <p:cSldViewPr snapToGrid="0">
      <p:cViewPr varScale="1">
        <p:scale>
          <a:sx n="92" d="100"/>
          <a:sy n="92" d="100"/>
        </p:scale>
        <p:origin x="352" y="184"/>
      </p:cViewPr>
      <p:guideLst/>
    </p:cSldViewPr>
  </p:slideViewPr>
  <p:outlineViewPr>
    <p:cViewPr>
      <p:scale>
        <a:sx n="33" d="100"/>
        <a:sy n="33" d="100"/>
      </p:scale>
      <p:origin x="0" y="-87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02:55.856" v="55"/>
      <pc:docMkLst>
        <pc:docMk/>
      </pc:docMkLst>
      <pc:sldChg chg="modSp mod">
        <pc:chgData name="Alexander Deliukov" userId="d5fda0f2-1d08-4016-b7e9-bb882f168707" providerId="ADAL" clId="{FE9DFF45-01DC-45CC-A80A-B50597210401}" dt="2026-01-27T15:00:29.662" v="17" actId="120"/>
        <pc:sldMkLst>
          <pc:docMk/>
          <pc:sldMk cId="762437489" sldId="626"/>
        </pc:sldMkLst>
        <pc:spChg chg="mod">
          <ac:chgData name="Alexander Deliukov" userId="d5fda0f2-1d08-4016-b7e9-bb882f168707" providerId="ADAL" clId="{FE9DFF45-01DC-45CC-A80A-B50597210401}" dt="2026-01-27T15:00:29.662" v="17" actId="120"/>
          <ac:spMkLst>
            <pc:docMk/>
            <pc:sldMk cId="762437489" sldId="626"/>
            <ac:spMk id="2" creationId="{FFC334A6-DBAB-A543-12EB-79F451596E4F}"/>
          </ac:spMkLst>
        </pc:spChg>
      </pc:sldChg>
      <pc:sldChg chg="modSp">
        <pc:chgData name="Alexander Deliukov" userId="d5fda0f2-1d08-4016-b7e9-bb882f168707" providerId="ADAL" clId="{FE9DFF45-01DC-45CC-A80A-B50597210401}" dt="2026-01-27T15:01:15.774" v="31" actId="404"/>
        <pc:sldMkLst>
          <pc:docMk/>
          <pc:sldMk cId="3547527" sldId="627"/>
        </pc:sldMkLst>
        <pc:spChg chg="mod">
          <ac:chgData name="Alexander Deliukov" userId="d5fda0f2-1d08-4016-b7e9-bb882f168707" providerId="ADAL" clId="{FE9DFF45-01DC-45CC-A80A-B50597210401}" dt="2026-01-27T15:01:15.774" v="31" actId="404"/>
          <ac:spMkLst>
            <pc:docMk/>
            <pc:sldMk cId="3547527" sldId="627"/>
            <ac:spMk id="2" creationId="{0FE65402-2D24-4C0B-3A9B-70B199ADCEA8}"/>
          </ac:spMkLst>
        </pc:spChg>
      </pc:sldChg>
      <pc:sldChg chg="modSp mod">
        <pc:chgData name="Alexander Deliukov" userId="d5fda0f2-1d08-4016-b7e9-bb882f168707" providerId="ADAL" clId="{FE9DFF45-01DC-45CC-A80A-B50597210401}" dt="2026-01-27T15:01:03.018" v="30" actId="14100"/>
        <pc:sldMkLst>
          <pc:docMk/>
          <pc:sldMk cId="2090023336" sldId="628"/>
        </pc:sldMkLst>
        <pc:spChg chg="mod">
          <ac:chgData name="Alexander Deliukov" userId="d5fda0f2-1d08-4016-b7e9-bb882f168707" providerId="ADAL" clId="{FE9DFF45-01DC-45CC-A80A-B50597210401}" dt="2026-01-27T15:01:03.018" v="30" actId="14100"/>
          <ac:spMkLst>
            <pc:docMk/>
            <pc:sldMk cId="2090023336" sldId="628"/>
            <ac:spMk id="5" creationId="{30E6374C-C291-6834-91B4-BD411A47047F}"/>
          </ac:spMkLst>
        </pc:spChg>
      </pc:sldChg>
      <pc:sldChg chg="modSp mod">
        <pc:chgData name="Alexander Deliukov" userId="d5fda0f2-1d08-4016-b7e9-bb882f168707" providerId="ADAL" clId="{FE9DFF45-01DC-45CC-A80A-B50597210401}" dt="2026-01-27T15:01:22.787" v="32" actId="1076"/>
        <pc:sldMkLst>
          <pc:docMk/>
          <pc:sldMk cId="1634192365" sldId="630"/>
        </pc:sldMkLst>
        <pc:spChg chg="mod">
          <ac:chgData name="Alexander Deliukov" userId="d5fda0f2-1d08-4016-b7e9-bb882f168707" providerId="ADAL" clId="{FE9DFF45-01DC-45CC-A80A-B50597210401}" dt="2026-01-27T15:01:22.787" v="32" actId="1076"/>
          <ac:spMkLst>
            <pc:docMk/>
            <pc:sldMk cId="1634192365" sldId="630"/>
            <ac:spMk id="4" creationId="{3ECF41D1-D927-3D59-52A9-A0E9BBB94037}"/>
          </ac:spMkLst>
        </pc:spChg>
      </pc:sldChg>
      <pc:sldChg chg="modSp">
        <pc:chgData name="Alexander Deliukov" userId="d5fda0f2-1d08-4016-b7e9-bb882f168707" providerId="ADAL" clId="{FE9DFF45-01DC-45CC-A80A-B50597210401}" dt="2026-01-27T15:01:28.187" v="33" actId="404"/>
        <pc:sldMkLst>
          <pc:docMk/>
          <pc:sldMk cId="349749265" sldId="631"/>
        </pc:sldMkLst>
        <pc:spChg chg="mod">
          <ac:chgData name="Alexander Deliukov" userId="d5fda0f2-1d08-4016-b7e9-bb882f168707" providerId="ADAL" clId="{FE9DFF45-01DC-45CC-A80A-B50597210401}" dt="2026-01-27T15:01:28.187" v="33" actId="404"/>
          <ac:spMkLst>
            <pc:docMk/>
            <pc:sldMk cId="349749265" sldId="631"/>
            <ac:spMk id="4" creationId="{CB33C395-3CC3-4B54-6421-D833B99114A3}"/>
          </ac:spMkLst>
        </pc:spChg>
      </pc:sldChg>
      <pc:sldChg chg="modSp mod">
        <pc:chgData name="Alexander Deliukov" userId="d5fda0f2-1d08-4016-b7e9-bb882f168707" providerId="ADAL" clId="{FE9DFF45-01DC-45CC-A80A-B50597210401}" dt="2026-01-27T15:01:36.621" v="35" actId="1076"/>
        <pc:sldMkLst>
          <pc:docMk/>
          <pc:sldMk cId="924459838" sldId="633"/>
        </pc:sldMkLst>
        <pc:spChg chg="mod">
          <ac:chgData name="Alexander Deliukov" userId="d5fda0f2-1d08-4016-b7e9-bb882f168707" providerId="ADAL" clId="{FE9DFF45-01DC-45CC-A80A-B50597210401}" dt="2026-01-27T15:01:36.621" v="35" actId="1076"/>
          <ac:spMkLst>
            <pc:docMk/>
            <pc:sldMk cId="924459838" sldId="633"/>
            <ac:spMk id="4" creationId="{12E9D6D4-ADBC-D7EB-E231-9A2E3FFD7EF4}"/>
          </ac:spMkLst>
        </pc:spChg>
      </pc:sldChg>
      <pc:sldChg chg="modSp">
        <pc:chgData name="Alexander Deliukov" userId="d5fda0f2-1d08-4016-b7e9-bb882f168707" providerId="ADAL" clId="{FE9DFF45-01DC-45CC-A80A-B50597210401}" dt="2026-01-27T15:01:42.017" v="36" actId="404"/>
        <pc:sldMkLst>
          <pc:docMk/>
          <pc:sldMk cId="3304620497" sldId="635"/>
        </pc:sldMkLst>
        <pc:spChg chg="mod">
          <ac:chgData name="Alexander Deliukov" userId="d5fda0f2-1d08-4016-b7e9-bb882f168707" providerId="ADAL" clId="{FE9DFF45-01DC-45CC-A80A-B50597210401}" dt="2026-01-27T15:01:42.017" v="36" actId="404"/>
          <ac:spMkLst>
            <pc:docMk/>
            <pc:sldMk cId="3304620497" sldId="635"/>
            <ac:spMk id="4" creationId="{92FE9A94-DCC1-E1C5-4D79-C962BC490CDE}"/>
          </ac:spMkLst>
        </pc:spChg>
      </pc:sldChg>
      <pc:sldChg chg="modSp mod">
        <pc:chgData name="Alexander Deliukov" userId="d5fda0f2-1d08-4016-b7e9-bb882f168707" providerId="ADAL" clId="{FE9DFF45-01DC-45CC-A80A-B50597210401}" dt="2026-01-27T15:02:00.431" v="38" actId="1076"/>
        <pc:sldMkLst>
          <pc:docMk/>
          <pc:sldMk cId="473064951" sldId="637"/>
        </pc:sldMkLst>
        <pc:spChg chg="mod">
          <ac:chgData name="Alexander Deliukov" userId="d5fda0f2-1d08-4016-b7e9-bb882f168707" providerId="ADAL" clId="{FE9DFF45-01DC-45CC-A80A-B50597210401}" dt="2026-01-27T15:02:00.431" v="38" actId="1076"/>
          <ac:spMkLst>
            <pc:docMk/>
            <pc:sldMk cId="473064951" sldId="637"/>
            <ac:spMk id="4" creationId="{B86F7BA3-B558-E7EE-49BC-1EDCDFCA81CE}"/>
          </ac:spMkLst>
        </pc:spChg>
      </pc:sldChg>
      <pc:sldChg chg="modSp mod">
        <pc:chgData name="Alexander Deliukov" userId="d5fda0f2-1d08-4016-b7e9-bb882f168707" providerId="ADAL" clId="{FE9DFF45-01DC-45CC-A80A-B50597210401}" dt="2026-01-27T15:02:05.320" v="39" actId="1076"/>
        <pc:sldMkLst>
          <pc:docMk/>
          <pc:sldMk cId="542654583" sldId="639"/>
        </pc:sldMkLst>
        <pc:spChg chg="mod">
          <ac:chgData name="Alexander Deliukov" userId="d5fda0f2-1d08-4016-b7e9-bb882f168707" providerId="ADAL" clId="{FE9DFF45-01DC-45CC-A80A-B50597210401}" dt="2026-01-27T15:02:05.320" v="39" actId="1076"/>
          <ac:spMkLst>
            <pc:docMk/>
            <pc:sldMk cId="542654583" sldId="639"/>
            <ac:spMk id="4" creationId="{C48B4B3E-49EA-5666-7C14-9015697F413B}"/>
          </ac:spMkLst>
        </pc:spChg>
      </pc:sldChg>
      <pc:sldChg chg="modSp mod">
        <pc:chgData name="Alexander Deliukov" userId="d5fda0f2-1d08-4016-b7e9-bb882f168707" providerId="ADAL" clId="{FE9DFF45-01DC-45CC-A80A-B50597210401}" dt="2026-01-27T15:02:14.178" v="43" actId="1076"/>
        <pc:sldMkLst>
          <pc:docMk/>
          <pc:sldMk cId="1258875290" sldId="641"/>
        </pc:sldMkLst>
        <pc:spChg chg="mod">
          <ac:chgData name="Alexander Deliukov" userId="d5fda0f2-1d08-4016-b7e9-bb882f168707" providerId="ADAL" clId="{FE9DFF45-01DC-45CC-A80A-B50597210401}" dt="2026-01-27T15:02:11.497" v="42" actId="1076"/>
          <ac:spMkLst>
            <pc:docMk/>
            <pc:sldMk cId="1258875290" sldId="641"/>
            <ac:spMk id="2" creationId="{D814CFAE-2A20-93D4-EA4F-0AC98D5534E3}"/>
          </ac:spMkLst>
        </pc:spChg>
        <pc:spChg chg="mod">
          <ac:chgData name="Alexander Deliukov" userId="d5fda0f2-1d08-4016-b7e9-bb882f168707" providerId="ADAL" clId="{FE9DFF45-01DC-45CC-A80A-B50597210401}" dt="2026-01-27T15:02:14.178" v="43" actId="1076"/>
          <ac:spMkLst>
            <pc:docMk/>
            <pc:sldMk cId="1258875290" sldId="641"/>
            <ac:spMk id="4" creationId="{5B37293F-24F8-0380-1F80-AE575BD0E6B4}"/>
          </ac:spMkLst>
        </pc:spChg>
      </pc:sldChg>
      <pc:sldChg chg="modSp mod">
        <pc:chgData name="Alexander Deliukov" userId="d5fda0f2-1d08-4016-b7e9-bb882f168707" providerId="ADAL" clId="{FE9DFF45-01DC-45CC-A80A-B50597210401}" dt="2026-01-27T15:02:20.164" v="45" actId="1076"/>
        <pc:sldMkLst>
          <pc:docMk/>
          <pc:sldMk cId="1833866021" sldId="643"/>
        </pc:sldMkLst>
        <pc:spChg chg="mod">
          <ac:chgData name="Alexander Deliukov" userId="d5fda0f2-1d08-4016-b7e9-bb882f168707" providerId="ADAL" clId="{FE9DFF45-01DC-45CC-A80A-B50597210401}" dt="2026-01-27T15:02:20.164" v="45" actId="1076"/>
          <ac:spMkLst>
            <pc:docMk/>
            <pc:sldMk cId="1833866021" sldId="643"/>
            <ac:spMk id="4" creationId="{C6FF838B-BFE6-EDA6-76BC-6105074602D6}"/>
          </ac:spMkLst>
        </pc:spChg>
      </pc:sldChg>
      <pc:sldChg chg="modSp mod">
        <pc:chgData name="Alexander Deliukov" userId="d5fda0f2-1d08-4016-b7e9-bb882f168707" providerId="ADAL" clId="{FE9DFF45-01DC-45CC-A80A-B50597210401}" dt="2026-01-27T15:02:24.064" v="46" actId="14100"/>
        <pc:sldMkLst>
          <pc:docMk/>
          <pc:sldMk cId="1732057522" sldId="644"/>
        </pc:sldMkLst>
        <pc:spChg chg="mod">
          <ac:chgData name="Alexander Deliukov" userId="d5fda0f2-1d08-4016-b7e9-bb882f168707" providerId="ADAL" clId="{FE9DFF45-01DC-45CC-A80A-B50597210401}" dt="2026-01-27T15:02:24.064" v="46" actId="14100"/>
          <ac:spMkLst>
            <pc:docMk/>
            <pc:sldMk cId="1732057522" sldId="644"/>
            <ac:spMk id="4" creationId="{3DEE6772-2864-A659-EF4C-1D84F481CA30}"/>
          </ac:spMkLst>
        </pc:spChg>
      </pc:sldChg>
      <pc:sldChg chg="modSp">
        <pc:chgData name="Alexander Deliukov" userId="d5fda0f2-1d08-4016-b7e9-bb882f168707" providerId="ADAL" clId="{FE9DFF45-01DC-45CC-A80A-B50597210401}" dt="2026-01-27T15:02:28.046" v="47" actId="404"/>
        <pc:sldMkLst>
          <pc:docMk/>
          <pc:sldMk cId="315731832" sldId="645"/>
        </pc:sldMkLst>
        <pc:spChg chg="mod">
          <ac:chgData name="Alexander Deliukov" userId="d5fda0f2-1d08-4016-b7e9-bb882f168707" providerId="ADAL" clId="{FE9DFF45-01DC-45CC-A80A-B50597210401}" dt="2026-01-27T15:02:28.046" v="47" actId="404"/>
          <ac:spMkLst>
            <pc:docMk/>
            <pc:sldMk cId="315731832" sldId="645"/>
            <ac:spMk id="4" creationId="{18C55726-5E4A-A0F6-F79D-6164468DD29C}"/>
          </ac:spMkLst>
        </pc:spChg>
      </pc:sldChg>
      <pc:sldChg chg="modSp mod">
        <pc:chgData name="Alexander Deliukov" userId="d5fda0f2-1d08-4016-b7e9-bb882f168707" providerId="ADAL" clId="{FE9DFF45-01DC-45CC-A80A-B50597210401}" dt="2026-01-27T15:02:35.057" v="49" actId="1076"/>
        <pc:sldMkLst>
          <pc:docMk/>
          <pc:sldMk cId="1661331381" sldId="647"/>
        </pc:sldMkLst>
        <pc:spChg chg="mod">
          <ac:chgData name="Alexander Deliukov" userId="d5fda0f2-1d08-4016-b7e9-bb882f168707" providerId="ADAL" clId="{FE9DFF45-01DC-45CC-A80A-B50597210401}" dt="2026-01-27T15:02:35.057" v="49" actId="1076"/>
          <ac:spMkLst>
            <pc:docMk/>
            <pc:sldMk cId="1661331381" sldId="647"/>
            <ac:spMk id="4" creationId="{98F002ED-7076-C12C-76BA-4FEBBC6F2705}"/>
          </ac:spMkLst>
        </pc:spChg>
      </pc:sldChg>
      <pc:sldChg chg="modSp mod">
        <pc:chgData name="Alexander Deliukov" userId="d5fda0f2-1d08-4016-b7e9-bb882f168707" providerId="ADAL" clId="{FE9DFF45-01DC-45CC-A80A-B50597210401}" dt="2026-01-27T15:02:55.856" v="55"/>
        <pc:sldMkLst>
          <pc:docMk/>
          <pc:sldMk cId="3900357193" sldId="648"/>
        </pc:sldMkLst>
        <pc:spChg chg="mod">
          <ac:chgData name="Alexander Deliukov" userId="d5fda0f2-1d08-4016-b7e9-bb882f168707" providerId="ADAL" clId="{FE9DFF45-01DC-45CC-A80A-B50597210401}" dt="2026-01-27T15:02:39.739" v="50"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5:02:55.856" v="55"/>
          <ac:spMkLst>
            <pc:docMk/>
            <pc:sldMk cId="3900357193" sldId="648"/>
            <ac:spMk id="41" creationId="{D9C87595-16A2-4A0F-9DBB-4AF40FA3BA2C}"/>
          </ac:spMkLst>
        </pc:spChg>
        <pc:spChg chg="mod">
          <ac:chgData name="Alexander Deliukov" userId="d5fda0f2-1d08-4016-b7e9-bb882f168707" providerId="ADAL" clId="{FE9DFF45-01DC-45CC-A80A-B50597210401}" dt="2026-01-27T15:02:44.322" v="53" actId="1076"/>
          <ac:spMkLst>
            <pc:docMk/>
            <pc:sldMk cId="3900357193" sldId="648"/>
            <ac:spMk id="43" creationId="{D8C4E46F-1B05-476B-90D3-800B8F061E5E}"/>
          </ac:spMkLst>
        </pc:spChg>
        <pc:spChg chg="mod">
          <ac:chgData name="Alexander Deliukov" userId="d5fda0f2-1d08-4016-b7e9-bb882f168707" providerId="ADAL" clId="{FE9DFF45-01DC-45CC-A80A-B50597210401}" dt="2026-01-27T15:02:48.497" v="54" actId="1076"/>
          <ac:spMkLst>
            <pc:docMk/>
            <pc:sldMk cId="3900357193" sldId="648"/>
            <ac:spMk id="49" creationId="{E8F01505-D47E-4B07-82B8-EC043F5EC813}"/>
          </ac:spMkLst>
        </pc:spChg>
      </pc:sldChg>
      <pc:sldChg chg="modSp mod">
        <pc:chgData name="Alexander Deliukov" userId="d5fda0f2-1d08-4016-b7e9-bb882f168707" providerId="ADAL" clId="{FE9DFF45-01DC-45CC-A80A-B50597210401}" dt="2026-01-27T15:00:40.978" v="19" actId="20577"/>
        <pc:sldMkLst>
          <pc:docMk/>
          <pc:sldMk cId="1215475497" sldId="649"/>
        </pc:sldMkLst>
        <pc:spChg chg="mod">
          <ac:chgData name="Alexander Deliukov" userId="d5fda0f2-1d08-4016-b7e9-bb882f168707" providerId="ADAL" clId="{FE9DFF45-01DC-45CC-A80A-B50597210401}" dt="2026-01-27T15:00:40.978" v="19" actId="20577"/>
          <ac:spMkLst>
            <pc:docMk/>
            <pc:sldMk cId="1215475497" sldId="649"/>
            <ac:spMk id="4" creationId="{B6E2F0C4-3708-062E-837B-49F21B8E51C4}"/>
          </ac:spMkLst>
        </pc:spChg>
      </pc:sldChg>
    </pc:docChg>
  </pc:docChgLst>
  <pc:docChgLst>
    <pc:chgData name="Alexander Deliukov" userId="S::alexander_think-e.be#ext#@flux50.onmicrosoft.com::bee075c1-faac-4166-8fcb-7b2057bad6f6" providerId="AD" clId="Web-{B4E4D767-3414-9DEC-AFF6-09A41DF5E126}"/>
    <pc:docChg chg="modSld">
      <pc:chgData name="Alexander Deliukov" userId="S::alexander_think-e.be#ext#@flux50.onmicrosoft.com::bee075c1-faac-4166-8fcb-7b2057bad6f6" providerId="AD" clId="Web-{B4E4D767-3414-9DEC-AFF6-09A41DF5E126}" dt="2026-02-09T13:59:02.099" v="4" actId="14100"/>
      <pc:docMkLst>
        <pc:docMk/>
      </pc:docMkLst>
      <pc:sldChg chg="addSp modSp">
        <pc:chgData name="Alexander Deliukov" userId="S::alexander_think-e.be#ext#@flux50.onmicrosoft.com::bee075c1-faac-4166-8fcb-7b2057bad6f6" providerId="AD" clId="Web-{B4E4D767-3414-9DEC-AFF6-09A41DF5E126}" dt="2026-02-09T13:59:02.099" v="4" actId="14100"/>
        <pc:sldMkLst>
          <pc:docMk/>
          <pc:sldMk cId="762437489" sldId="626"/>
        </pc:sldMkLst>
        <pc:picChg chg="add mod">
          <ac:chgData name="Alexander Deliukov" userId="S::alexander_think-e.be#ext#@flux50.onmicrosoft.com::bee075c1-faac-4166-8fcb-7b2057bad6f6" providerId="AD" clId="Web-{B4E4D767-3414-9DEC-AFF6-09A41DF5E126}" dt="2026-02-09T13:59:02.099" v="4" actId="14100"/>
          <ac:picMkLst>
            <pc:docMk/>
            <pc:sldMk cId="762437489" sldId="626"/>
            <ac:picMk id="4" creationId="{988A1044-2466-D3F5-C07D-BEF5339895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Participez à la transition énergétique numérique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étapes faciles pour les propriétaires et les bailleurs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Devenir un prosommateur</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Un prosommateur est une personne qui produit et consomme de l'énergie. </a:t>
            </a:r>
          </a:p>
          <a:p>
            <a:pPr marL="457200" indent="-457200" latinLnBrk="0">
              <a:buChar char="•"/>
            </a:pPr>
            <a:r>
              <a:rPr lang="en-US" sz="1200" dirty="0">
                <a:solidFill>
                  <a:srgbClr val="2B2C30"/>
                </a:solidFill>
                <a:ea typeface="Public Sans"/>
                <a:cs typeface="Segoe UI"/>
              </a:rPr>
              <a:t>Par exemple, si vous investissez dans des systèmes d'énergie renouvelable, tels que des panneaux solaires, vous produirez votre propre électricité. Cela réduit votre dépendance au réseau électrique. Vous pourrez également revendre votre surplus d'énergie aux compagnies d'électricité.</a:t>
            </a:r>
          </a:p>
          <a:p>
            <a:pPr marL="457200" indent="-457200" latinLnBrk="0">
              <a:buChar char="•"/>
            </a:pPr>
            <a:r>
              <a:rPr lang="en-US" sz="1200" dirty="0">
                <a:solidFill>
                  <a:srgbClr val="2B2C30"/>
                </a:solidFill>
                <a:ea typeface="Public Sans"/>
                <a:cs typeface="Segoe UI"/>
              </a:rPr>
              <a:t>L'installation de panneaux solaires peut augmenter la valeur de votre propriété. </a:t>
            </a:r>
          </a:p>
          <a:p>
            <a:pPr marL="457200" indent="-457200" latinLnBrk="0">
              <a:buChar char="•"/>
            </a:pPr>
            <a:r>
              <a:rPr lang="en-US" sz="1200" dirty="0">
                <a:solidFill>
                  <a:srgbClr val="2B2C30"/>
                </a:solidFill>
                <a:ea typeface="Public Sans"/>
                <a:cs typeface="Segoe UI"/>
              </a:rPr>
              <a:t>Si vous êtes propriétaire, l'installation de panneaux solaires peut également attirer des locataires soucieux de l'environnement.</a:t>
            </a:r>
          </a:p>
          <a:p>
            <a:pPr marL="457200" indent="-457200" latinLnBrk="0">
              <a:buFontTx/>
              <a:buChar char="•"/>
            </a:pPr>
            <a:r>
              <a:rPr lang="en-US" sz="1200" dirty="0">
                <a:solidFill>
                  <a:srgbClr val="2B2C30"/>
                </a:solidFill>
                <a:ea typeface="Public Sans"/>
                <a:cs typeface="Segoe UI"/>
              </a:rPr>
              <a:t>Vous pouvez utiliser le </a:t>
            </a:r>
            <a:r>
              <a:rPr lang="en-US" sz="1200" dirty="0">
                <a:solidFill>
                  <a:srgbClr val="2B2C30"/>
                </a:solidFill>
                <a:ea typeface="Public Sans"/>
                <a:cs typeface="Segoe UI"/>
                <a:hlinkClick r:id="rId3"/>
              </a:rPr>
              <a:t>calculateur de panneaux solaires</a:t>
            </a:r>
            <a:r>
              <a:rPr lang="en-US" sz="1200" dirty="0">
                <a:solidFill>
                  <a:srgbClr val="2B2C30"/>
                </a:solidFill>
                <a:ea typeface="Public Sans"/>
                <a:cs typeface="Segoe UI"/>
              </a:rPr>
              <a:t> de l'Energy Saving Trust pour déterminer si les panneaux solaires pourraient vous convenir.</a:t>
            </a:r>
          </a:p>
          <a:p>
            <a:pPr latinLnBrk="0"/>
            <a:endParaRPr lang="en-US" sz="1200" dirty="0"/>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Travailler ensemble : les communautés énergétiques </a:t>
            </a:r>
            <a:endParaRPr lang="en-US" sz="1050" dirty="0">
              <a:solidFill>
                <a:schemeClr val="bg1"/>
              </a:solidFill>
            </a:endParaRPr>
          </a:p>
          <a:p>
            <a:pPr algn="ctr" latinLnBrk="0"/>
            <a:r>
              <a:rPr lang="en-US" sz="1200" i="1" dirty="0">
                <a:solidFill>
                  <a:schemeClr val="accent2"/>
                </a:solidFill>
              </a:rPr>
              <a:t>Comment l'adhésion à une communauté énergétique peut-elle améliorer l'efficacité énergétique et réduire les coûts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Travailler ensemble : les communautés énergétiques </a:t>
            </a:r>
            <a:endParaRPr lang="en-US" sz="1050" dirty="0">
              <a:solidFill>
                <a:schemeClr val="bg1"/>
              </a:solidFill>
            </a:endParaRPr>
          </a:p>
          <a:p>
            <a:pPr marL="342900" indent="-342900" latinLnBrk="0">
              <a:buFont typeface="Arial" panose="020B0604020202020204" pitchFamily="34" charset="0"/>
              <a:buChar char="•"/>
            </a:pPr>
            <a:r>
              <a:rPr lang="en-US" sz="1200" dirty="0">
                <a:solidFill>
                  <a:srgbClr val="2B2C30"/>
                </a:solidFill>
                <a:ea typeface="Public Sans"/>
                <a:cs typeface="Segoe UI"/>
              </a:rPr>
              <a:t>Les communautés énergétiques investissent collectivement dans des projets d'énergie renouvelable, partagent leurs ressources et s'entraident pour réduire leur consommation d'énergie. </a:t>
            </a:r>
          </a:p>
          <a:p>
            <a:pPr marL="342900" indent="-342900" latinLnBrk="0">
              <a:buFont typeface="Arial" panose="020B0604020202020204" pitchFamily="34" charset="0"/>
              <a:buChar char="•"/>
            </a:pPr>
            <a:r>
              <a:rPr lang="en-US" sz="1200" dirty="0">
                <a:solidFill>
                  <a:srgbClr val="2B2C30"/>
                </a:solidFill>
                <a:ea typeface="Public Sans"/>
                <a:cs typeface="Segoe UI"/>
                <a:hlinkClick r:id="rId3"/>
              </a:rPr>
              <a:t>Il existe des milliers de communautés énergétiques à travers l'Europe</a:t>
            </a:r>
            <a:r>
              <a:rPr lang="en-US" sz="1200" dirty="0">
                <a:solidFill>
                  <a:srgbClr val="2B2C30"/>
                </a:solidFill>
                <a:ea typeface="Public Sans"/>
                <a:cs typeface="Segoe UI"/>
              </a:rPr>
              <a:t>.</a:t>
            </a:r>
          </a:p>
          <a:p>
            <a:pPr marL="342900" indent="-342900" latinLnBrk="0">
              <a:buFont typeface="Arial" panose="020B0604020202020204" pitchFamily="34" charset="0"/>
              <a:buChar char="•"/>
            </a:pPr>
            <a:r>
              <a:rPr lang="en-US" sz="1200" dirty="0">
                <a:solidFill>
                  <a:srgbClr val="2B2C30"/>
                </a:solidFill>
                <a:ea typeface="Public Sans"/>
                <a:cs typeface="Segoe UI"/>
              </a:rPr>
              <a:t>Rejoignez ou créez une communauté énergétique pour collaborer avec vos voisins sur des initiatives d'économie d'énergie. </a:t>
            </a:r>
            <a:endParaRPr lang="en-US" sz="1200" dirty="0">
              <a:ea typeface="Public Sans"/>
            </a:endParaRPr>
          </a:p>
          <a:p>
            <a:pPr marL="342900" indent="-342900" latinLnBrk="0">
              <a:buFont typeface="Arial" panose="020B0604020202020204" pitchFamily="34" charset="0"/>
              <a:buChar char="•"/>
            </a:pPr>
            <a:r>
              <a:rPr lang="en-US" sz="1200" dirty="0">
                <a:solidFill>
                  <a:srgbClr val="2B2C30"/>
                </a:solidFill>
                <a:ea typeface="Public Sans"/>
                <a:cs typeface="Segoe UI"/>
              </a:rPr>
              <a:t>En travaillant ensemble, les membres peuvent bénéficier d'un partage des connaissances, d'un pouvoir d'achat groupé et de négociations collectives pour obtenir de meilleurs tarifs énergétiques.</a:t>
            </a:r>
            <a:r>
              <a:rPr lang="en-US" sz="1200" dirty="0">
                <a:solidFill>
                  <a:srgbClr val="2B2C30"/>
                </a:solidFill>
                <a:ea typeface="Public Sans"/>
                <a:cs typeface="Public Sans"/>
              </a:rPr>
              <a:t> </a:t>
            </a:r>
            <a:endParaRPr lang="en-US" sz="1200" dirty="0"/>
          </a:p>
          <a:p>
            <a:pPr marL="342900" indent="-342900" latinLnBrk="0">
              <a:buFont typeface="Arial" panose="020B0604020202020204" pitchFamily="34" charset="0"/>
              <a:buChar char="•"/>
            </a:pP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Aider les autres à économiser l'énergie</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Comment pouvez-vous aider les autres à adopter des pratiques économes en énergie ?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Aider les autres à économiser l'énergie</a:t>
            </a:r>
            <a:endParaRPr lang="en-US" sz="1050" dirty="0">
              <a:solidFill>
                <a:schemeClr val="bg1"/>
              </a:solidFill>
            </a:endParaRPr>
          </a:p>
          <a:p>
            <a:pPr marL="457200" indent="-457200" latinLnBrk="0">
              <a:buChar char="•"/>
            </a:pPr>
            <a:r>
              <a:rPr lang="en-GB" sz="1200" noProof="0" dirty="0">
                <a:solidFill>
                  <a:srgbClr val="2B2C30"/>
                </a:solidFill>
                <a:ea typeface="Public Sans"/>
                <a:cs typeface="Segoe UI"/>
              </a:rPr>
              <a:t>Encouragez les personnes avec lesquelles vous vivez ou vos locataires à comprendre comment et quand ils consomment de l'énergie. </a:t>
            </a:r>
          </a:p>
          <a:p>
            <a:pPr marL="457200" indent="-457200" latinLnBrk="0">
              <a:buChar char="•"/>
            </a:pPr>
            <a:r>
              <a:rPr lang="en-GB" sz="1200" noProof="0" dirty="0">
                <a:solidFill>
                  <a:srgbClr val="2B2C30"/>
                </a:solidFill>
                <a:ea typeface="Public Sans"/>
                <a:cs typeface="Segoe UI"/>
              </a:rPr>
              <a:t>On n'est jamais trop jeune pour penser aux économies d'énergie ! Lisez quelques </a:t>
            </a:r>
            <a:r>
              <a:rPr lang="en-GB" sz="1200" noProof="0" dirty="0">
                <a:solidFill>
                  <a:srgbClr val="2B2C30"/>
                </a:solidFill>
                <a:ea typeface="Public Sans"/>
                <a:cs typeface="Segoe UI"/>
                <a:hlinkClick r:id="rId3"/>
              </a:rPr>
              <a:t>conseils d'économies d'énergie pour les enfants </a:t>
            </a:r>
            <a:r>
              <a:rPr lang="en-GB" sz="1200" noProof="0" dirty="0">
                <a:solidFill>
                  <a:srgbClr val="2B2C30"/>
                </a:solidFill>
                <a:ea typeface="Public Sans"/>
                <a:cs typeface="Segoe UI"/>
              </a:rPr>
              <a:t>ou consultez cet article de BBC Bitesize sur </a:t>
            </a:r>
            <a:r>
              <a:rPr lang="en-GB" sz="1200" noProof="0" dirty="0">
                <a:solidFill>
                  <a:srgbClr val="2B2C30"/>
                </a:solidFill>
                <a:ea typeface="Public Sans"/>
                <a:cs typeface="Segoe UI"/>
                <a:hlinkClick r:id="rId4"/>
              </a:rPr>
              <a:t>les économies d'énergie</a:t>
            </a:r>
            <a:r>
              <a:rPr lang="en-GB" sz="1200" noProof="0" dirty="0">
                <a:solidFill>
                  <a:srgbClr val="2B2C30"/>
                </a:solidFill>
                <a:ea typeface="Public Sans"/>
                <a:cs typeface="Segoe UI"/>
              </a:rPr>
              <a:t>.</a:t>
            </a:r>
          </a:p>
          <a:p>
            <a:pPr marL="457200" indent="-457200" latinLnBrk="0">
              <a:buChar char="•"/>
            </a:pPr>
            <a:r>
              <a:rPr lang="en-GB" sz="1200" noProof="0" dirty="0">
                <a:solidFill>
                  <a:srgbClr val="2B2C30"/>
                </a:solidFill>
                <a:ea typeface="Public Sans"/>
                <a:cs typeface="Segoe UI"/>
              </a:rPr>
              <a:t>Si vous êtes propriétaire, vous pouvez envisager d'offrir des incitations aux locataires qui participent activement à des initiatives d'économie d'énergie, telles que des réductions de loyer ou des crédits sur les factures d'électricité. </a:t>
            </a:r>
            <a:endParaRPr lang="en-GB" sz="1200" noProof="0" dirty="0">
              <a:ea typeface="Public Sans"/>
            </a:endParaRPr>
          </a:p>
          <a:p>
            <a:pPr latinLnBrk="0"/>
            <a:endParaRPr lang="en-GB" sz="1200" noProof="0" dirty="0">
              <a:solidFill>
                <a:srgbClr val="2B2C30"/>
              </a:solidFill>
              <a:ea typeface="Public Sans"/>
              <a:cs typeface="Public Sans"/>
            </a:endParaRPr>
          </a:p>
          <a:p>
            <a:endParaRPr lang="en-GB" dirty="0"/>
          </a:p>
          <a:p>
            <a:endParaRPr lang="en-GB" dirty="0"/>
          </a:p>
          <a:p>
            <a:r>
              <a:rPr lang="en-GB" dirty="0"/>
              <a:t>https://www.glasgowsciencecentre.org/our-blog/energy-saving-tips-for-kids</a:t>
            </a:r>
          </a:p>
          <a:p>
            <a:r>
              <a:rPr lang="en-GB" dirty="0"/>
              <a:t>https://www.bbc.co.uk/bitesize/articles/zxxg3j6#zsmjh4j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Aménagement paysager écoénergétique </a:t>
            </a:r>
            <a:endParaRPr lang="en-US" sz="1050" kern="1200" dirty="0">
              <a:solidFill>
                <a:schemeClr val="bg1"/>
              </a:solidFill>
              <a:latin typeface="+mn-lt"/>
              <a:ea typeface="+mn-ea"/>
              <a:cs typeface="+mn-cs"/>
            </a:endParaRPr>
          </a:p>
          <a:p>
            <a:pPr algn="ctr" latinLnBrk="0"/>
            <a:r>
              <a:rPr lang="en-US" sz="1200" i="1" dirty="0">
                <a:solidFill>
                  <a:schemeClr val="accent2"/>
                </a:solidFill>
              </a:rPr>
              <a:t>Comment un aménagement paysager économe en énergie peut-il réduire les coûts énergétiques et améliorer le confort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Aménagement paysager économe en énergie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200" dirty="0">
                <a:solidFill>
                  <a:srgbClr val="2B2C30"/>
                </a:solidFill>
                <a:ea typeface="Public Sans"/>
                <a:cs typeface="Segoe UI"/>
              </a:rPr>
              <a:t>L'aménagement paysager des espaces extérieurs peut permettre de réduire la consommation d'énergie tout en améliorant le confort et la biodiversité. </a:t>
            </a:r>
          </a:p>
          <a:p>
            <a:pPr marL="342900" indent="-342900" latinLnBrk="0">
              <a:buFont typeface="Arial" panose="020B0604020202020204" pitchFamily="34" charset="0"/>
              <a:buChar char="•"/>
            </a:pPr>
            <a:r>
              <a:rPr lang="en-US" sz="2200" dirty="0">
                <a:solidFill>
                  <a:srgbClr val="2B2C30"/>
                </a:solidFill>
                <a:ea typeface="Public Sans"/>
                <a:cs typeface="Segoe UI"/>
              </a:rPr>
              <a:t>Par exemple : </a:t>
            </a:r>
          </a:p>
          <a:p>
            <a:pPr marL="800100" lvl="1" indent="-342900" latinLnBrk="0">
              <a:buFont typeface="Arial" panose="020B0604020202020204" pitchFamily="34" charset="0"/>
              <a:buChar char="•"/>
            </a:pPr>
            <a:r>
              <a:rPr lang="en-US" sz="2200" dirty="0">
                <a:solidFill>
                  <a:srgbClr val="2B2C30"/>
                </a:solidFill>
                <a:ea typeface="Public Sans"/>
                <a:cs typeface="Segoe UI"/>
              </a:rPr>
              <a:t>La plantation d'arbres peut contribuer à rafraîchir les bâtiments </a:t>
            </a:r>
          </a:p>
          <a:p>
            <a:pPr marL="800100" lvl="1" indent="-342900" latinLnBrk="0">
              <a:buFont typeface="Arial" panose="020B0604020202020204" pitchFamily="34" charset="0"/>
              <a:buChar char="•"/>
            </a:pPr>
            <a:r>
              <a:rPr lang="en-US" sz="2200" dirty="0">
                <a:solidFill>
                  <a:srgbClr val="2B2C30"/>
                </a:solidFill>
                <a:ea typeface="Public Sans"/>
                <a:cs typeface="Segoe UI"/>
              </a:rPr>
              <a:t>L'utilisation de plantes résistantes à la sécheresse peut réduire la consommation d'eau</a:t>
            </a:r>
          </a:p>
          <a:p>
            <a:pPr marL="342900" indent="-342900" latinLnBrk="0">
              <a:buFont typeface="Arial" panose="020B0604020202020204" pitchFamily="34" charset="0"/>
              <a:buChar char="•"/>
            </a:pPr>
            <a:r>
              <a:rPr lang="en-US" sz="2200" dirty="0">
                <a:solidFill>
                  <a:srgbClr val="2B2C30"/>
                </a:solidFill>
                <a:ea typeface="Public Sans"/>
                <a:cs typeface="Segoe UI"/>
              </a:rPr>
              <a:t>L'aménagement paysager peut également être utilisé pour améliorer l'isolation et réduire les besoins en chauffage et en climatisation. </a:t>
            </a:r>
          </a:p>
          <a:p>
            <a:pPr marL="342900" indent="-342900" latinLnBrk="0">
              <a:buFont typeface="Arial" panose="020B0604020202020204" pitchFamily="34" charset="0"/>
              <a:buChar char="•"/>
            </a:pPr>
            <a:r>
              <a:rPr lang="en-US" sz="2200" dirty="0">
                <a:solidFill>
                  <a:srgbClr val="2B2C30"/>
                </a:solidFill>
                <a:ea typeface="Public Sans"/>
                <a:cs typeface="Segoe UI"/>
                <a:hlinkClick r:id="rId3"/>
              </a:rPr>
              <a:t>En savoir plus sur l'aménagement paysager économe en énergie</a:t>
            </a:r>
            <a:r>
              <a:rPr lang="en-US" sz="2200" dirty="0">
                <a:solidFill>
                  <a:srgbClr val="2B2C30"/>
                </a:solidFill>
                <a:ea typeface="Public Sans"/>
                <a:cs typeface="Segoe UI"/>
              </a:rPr>
              <a:t>. </a:t>
            </a:r>
            <a:endParaRPr lang="en-US" sz="2200" dirty="0">
              <a:solidFill>
                <a:srgbClr val="2B2C30"/>
              </a:solidFill>
              <a:cs typeface="Segoe UI"/>
            </a:endParaRPr>
          </a:p>
          <a:p>
            <a:endParaRPr lang="en-GB" dirty="0"/>
          </a:p>
          <a:p>
            <a:endParaRPr lang="en-GB" dirty="0"/>
          </a:p>
          <a:p>
            <a:r>
              <a:rPr lang="en-GB" dirty="0"/>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Entretien et inspections réguliers</a:t>
            </a:r>
            <a:endParaRPr lang="en-US" sz="1050" kern="1200" dirty="0">
              <a:solidFill>
                <a:schemeClr val="bg1"/>
              </a:solidFill>
              <a:latin typeface="+mn-lt"/>
              <a:ea typeface="+mn-ea"/>
              <a:cs typeface="+mn-cs"/>
            </a:endParaRPr>
          </a:p>
          <a:p>
            <a:pPr algn="ctr" latinLnBrk="0"/>
            <a:r>
              <a:rPr lang="en-US" sz="1200" i="1" dirty="0">
                <a:solidFill>
                  <a:schemeClr val="accent2"/>
                </a:solidFill>
              </a:rPr>
              <a:t>Pourquoi l'entretien et les inspections réguliers sont-ils importants pour l'efficacité énergétique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Entretien et inspections réguliers</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Il est important d'entretenir votre maison ou votre propriété. </a:t>
            </a:r>
          </a:p>
          <a:p>
            <a:pPr marL="457200" indent="-457200" latinLnBrk="0">
              <a:buChar char="•"/>
            </a:pPr>
            <a:r>
              <a:rPr lang="en-US" sz="1200" dirty="0">
                <a:solidFill>
                  <a:srgbClr val="2B2C30"/>
                </a:solidFill>
                <a:ea typeface="Public Sans"/>
                <a:cs typeface="Segoe UI"/>
              </a:rPr>
              <a:t>Vous devriez envisager un entretien et des inspections réguliers des systèmes de chauffage, de ventilation et de climatisation (CVC), de l'isolation et des fenêtres afin de vous assurer qu'ils fonctionnent efficacement. </a:t>
            </a:r>
          </a:p>
          <a:p>
            <a:pPr marL="457200" indent="-457200" latinLnBrk="0">
              <a:buChar char="•"/>
            </a:pPr>
            <a:r>
              <a:rPr lang="en-US" sz="1200" dirty="0">
                <a:solidFill>
                  <a:srgbClr val="2B2C30"/>
                </a:solidFill>
                <a:ea typeface="Public Sans"/>
                <a:cs typeface="Segoe UI"/>
              </a:rPr>
              <a:t>Résolvez rapidement tout problème afin d'éviter le gaspillage d'énergie et de maintenir les performances optimales de votre maison.</a:t>
            </a:r>
          </a:p>
          <a:p>
            <a:pPr marL="457200" indent="-457200" latinLnBrk="0">
              <a:buChar char="•"/>
            </a:pPr>
            <a:r>
              <a:rPr lang="en-US" sz="1200" dirty="0" err="1">
                <a:solidFill>
                  <a:srgbClr val="2B2C30"/>
                </a:solidFill>
                <a:cs typeface="Segoe UI"/>
              </a:rPr>
              <a:t>Privilégiez </a:t>
            </a:r>
            <a:r>
              <a:rPr lang="en-US" sz="1200" dirty="0">
                <a:solidFill>
                  <a:srgbClr val="2B2C30"/>
                </a:solidFill>
                <a:cs typeface="Segoe UI"/>
              </a:rPr>
              <a:t>l'efficacité énergétique lorsque vous envisagez des rénovations, de nouveaux systèmes ou de nouveaux appareils électroménagers.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Passez à un éclairage économe en énergie </a:t>
            </a:r>
            <a:endParaRPr lang="en-US" sz="1050" kern="1200" dirty="0">
              <a:solidFill>
                <a:schemeClr val="bg1"/>
              </a:solidFill>
              <a:latin typeface="+mn-lt"/>
              <a:ea typeface="+mn-ea"/>
              <a:cs typeface="+mn-cs"/>
            </a:endParaRPr>
          </a:p>
          <a:p>
            <a:pPr algn="ctr" latinLnBrk="0"/>
            <a:r>
              <a:rPr lang="en-US" sz="1200" i="1" dirty="0">
                <a:solidFill>
                  <a:schemeClr val="accent2"/>
                </a:solidFill>
              </a:rPr>
              <a:t>Quels sont les avantages d'un éclairage intelligent et économe en énergie ?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Lorsque vous êtes propriétaire de votre logement ou que vous louez votre bien immobilier à des locataires, vous vous demandez peut-être comment et pourquoi vous devriez vous impliquer dans la transition énergétique numérique. </a:t>
            </a:r>
          </a:p>
          <a:p>
            <a:pPr latinLnBrk="0"/>
            <a:endParaRPr lang="en-GB" sz="1200" dirty="0"/>
          </a:p>
          <a:p>
            <a:pPr latinLnBrk="0"/>
            <a:r>
              <a:rPr lang="en-GB" sz="1200" dirty="0"/>
              <a:t>La transition énergétique numérique vous permet, à vous et à vos locataires, de mieux comprendre votre consommation d'énergie. Grâce à cette compréhension, nous pouvons prendre des décisions éclairées sur la manière d'économiser l'énergie, sans inconvénient ni sacrifice de confort. Investir dans votre propriété peut également vous permettre de réaliser d'importantes économies à long terme ! </a:t>
            </a:r>
          </a:p>
          <a:p>
            <a:pPr latinLnBrk="0"/>
            <a:endParaRPr lang="en-GB" sz="1200" dirty="0"/>
          </a:p>
          <a:p>
            <a:pPr latinLnBrk="0"/>
            <a:r>
              <a:rPr lang="en-GB" sz="1200" dirty="0"/>
              <a:t>Dans cette brève présentation, nous aborderons les points suivants : </a:t>
            </a:r>
          </a:p>
          <a:p>
            <a:pPr latinLnBrk="0"/>
            <a:endParaRPr lang="en-GB" sz="1200" dirty="0"/>
          </a:p>
          <a:p>
            <a:pPr marL="457200" indent="-457200" latinLnBrk="0">
              <a:buChar char="•"/>
            </a:pPr>
            <a:r>
              <a:rPr lang="en-GB" sz="1200" dirty="0"/>
              <a:t>Pourquoi vous devriez investir dans les technologies énergétiques numériques. </a:t>
            </a:r>
          </a:p>
          <a:p>
            <a:pPr marL="457200" indent="-457200" latinLnBrk="0">
              <a:buChar char="•"/>
            </a:pPr>
            <a:r>
              <a:rPr lang="en-GB" sz="1200" dirty="0"/>
              <a:t>Les opportunités et les avantages d'investir dans votre propriété. </a:t>
            </a:r>
          </a:p>
          <a:p>
            <a:pPr marL="457200" indent="-457200" latinLnBrk="0">
              <a:buChar char="•"/>
            </a:pPr>
            <a:r>
              <a:rPr lang="en-GB" sz="1200" dirty="0"/>
              <a:t>Les mesures simples que vous pouvez prendre pour comprendre et réduire votre consommation d'énergie et potentiellement réaliser des économies.</a:t>
            </a:r>
          </a:p>
          <a:p>
            <a:pPr marL="457200" indent="-457200" latinLnBrk="0">
              <a:buChar char="•"/>
            </a:pPr>
            <a:r>
              <a:rPr lang="en-GB" sz="1200" dirty="0"/>
              <a:t>Si vous louez votre bien immobilier, comment vous pouvez aider vos locataires à économiser de l'énergie. </a:t>
            </a:r>
          </a:p>
          <a:p>
            <a:pPr latinLnBrk="0"/>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Passez à un éclairage économe en énergie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Les ampoules à diodes électroluminescentes (LED) consomment beaucoup moins d'énergie et ont une durée de vie plus longue, ce qui réduit les coûts d'entretien et la consommation d'énergie.</a:t>
            </a:r>
          </a:p>
          <a:p>
            <a:pPr marL="457200" indent="-457200" latinLnBrk="0">
              <a:buFontTx/>
              <a:buChar char="•"/>
            </a:pPr>
            <a:r>
              <a:rPr lang="en-US" sz="1200" dirty="0">
                <a:solidFill>
                  <a:srgbClr val="2B2C30"/>
                </a:solidFill>
                <a:ea typeface="Public Sans"/>
                <a:cs typeface="Segoe UI"/>
              </a:rPr>
              <a:t>Envisagez de remplacer les ampoules à incandescence traditionnelles par un éclairage LED intelligent et économe en énergie. </a:t>
            </a:r>
          </a:p>
          <a:p>
            <a:pPr marL="457200" indent="-457200" latinLnBrk="0">
              <a:buChar char="•"/>
            </a:pPr>
            <a:r>
              <a:rPr lang="en-US" sz="1200" dirty="0">
                <a:solidFill>
                  <a:srgbClr val="2B2C30"/>
                </a:solidFill>
                <a:cs typeface="Segoe UI"/>
              </a:rPr>
              <a:t>Les ampoules intelligentes peuvent contribuer à une prise de conscience accrue de la consommation d'énergie et encourager les économies d'énergie, car elles peuvent être contrôlées à distance.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Mise en œuvre de solutions d'énergie renouvelable </a:t>
            </a:r>
            <a:endParaRPr lang="en-US" sz="1050" kern="1200" dirty="0">
              <a:solidFill>
                <a:schemeClr val="bg1"/>
              </a:solidFill>
              <a:latin typeface="+mn-lt"/>
              <a:ea typeface="+mn-ea"/>
              <a:cs typeface="+mn-cs"/>
            </a:endParaRPr>
          </a:p>
          <a:p>
            <a:pPr algn="ctr" latinLnBrk="0"/>
            <a:r>
              <a:rPr lang="en-US" sz="1200" i="1" dirty="0">
                <a:solidFill>
                  <a:schemeClr val="accent2"/>
                </a:solidFill>
              </a:rPr>
              <a:t>Quels sont les avantages de la mise en œuvre de solutions d'énergie renouvelable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Mise en œuvre de solutions d'énergie renouvelable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Les solutions d'énergie renouvelable, telles que l'installation de panneaux solaires ou d'éoliennes, favorisent la production d'énergie propre.</a:t>
            </a:r>
          </a:p>
          <a:p>
            <a:pPr marL="457200" indent="-457200" latinLnBrk="0">
              <a:buChar char="•"/>
            </a:pPr>
            <a:r>
              <a:rPr lang="en-US" sz="1200" dirty="0">
                <a:solidFill>
                  <a:srgbClr val="2B2C30"/>
                </a:solidFill>
                <a:ea typeface="Public Sans"/>
                <a:cs typeface="Segoe UI"/>
              </a:rPr>
              <a:t>Réduire la dépendance au réseau électrique et diminuer les coûts énergétiques permet de réaliser des économies. </a:t>
            </a:r>
          </a:p>
          <a:p>
            <a:pPr marL="457200" indent="-457200" latinLnBrk="0">
              <a:buChar char="•"/>
            </a:pPr>
            <a:r>
              <a:rPr lang="en-US" sz="1200" dirty="0">
                <a:solidFill>
                  <a:srgbClr val="2B2C30"/>
                </a:solidFill>
                <a:ea typeface="Public Sans"/>
                <a:cs typeface="Segoe UI"/>
              </a:rPr>
              <a:t>Les solutions d'énergie renouvelable peuvent séduire les locataires soucieux de l'environnement ou les acheteurs potentiels lorsque vous vendez votre maison.</a:t>
            </a:r>
          </a:p>
          <a:p>
            <a:pPr marL="457200" indent="-457200" latinLnBrk="0">
              <a:buChar char="•"/>
            </a:pPr>
            <a:r>
              <a:rPr lang="en-US" sz="1200" dirty="0">
                <a:solidFill>
                  <a:srgbClr val="2B2C30"/>
                </a:solidFill>
                <a:ea typeface="Public Sans"/>
                <a:cs typeface="Segoe UI"/>
              </a:rPr>
              <a:t>Vous trouverez des conseils pertinents pour tous les propriétaires dans la rubrique </a:t>
            </a:r>
            <a:r>
              <a:rPr lang="en-US" sz="1200" dirty="0">
                <a:solidFill>
                  <a:srgbClr val="2B2C30"/>
                </a:solidFill>
                <a:ea typeface="Public Sans"/>
                <a:cs typeface="Segoe UI"/>
                <a:hlinkClick r:id="rId3"/>
              </a:rPr>
              <a:t>Comment les propriétaires peuvent créer des propriétés écoénergétiques.</a:t>
            </a:r>
          </a:p>
          <a:p>
            <a:endParaRPr lang="en-GB" dirty="0"/>
          </a:p>
          <a:p>
            <a:r>
              <a:rPr lang="en-GB" dirty="0"/>
              <a:t>https://www.renewableenergyhub.co.uk/blog/how-landlords-can-create-energy-efficient-properties </a:t>
            </a:r>
          </a:p>
          <a:p>
            <a:r>
              <a:rPr lang="en-GB" dirty="0"/>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la transition énergétique numérique,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Consultez la série de cours courts proposés par Every1 : </a:t>
            </a:r>
            <a:r>
              <a:rPr lang="en-US" altLang="ko-KR" sz="1200" i="1" dirty="0">
                <a:solidFill>
                  <a:srgbClr val="373737"/>
                </a:solidFill>
                <a:ea typeface="맑은 고딕"/>
                <a:hlinkClick r:id="rId3"/>
              </a:rPr>
              <a:t>Digital Energy Essentials </a:t>
            </a:r>
            <a:r>
              <a:rPr lang="en-US" altLang="ko-KR" sz="1200" i="1" dirty="0">
                <a:solidFill>
                  <a:srgbClr val="373737"/>
                </a:solidFill>
                <a:ea typeface="맑은 고딕"/>
              </a:rPr>
              <a:t>(Les bases de l'énergie numérique).</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 brochure d'information d'Every1 intitulée « </a:t>
            </a:r>
            <a:r>
              <a:rPr lang="en-US" altLang="ko-KR" sz="1200" i="1" dirty="0">
                <a:solidFill>
                  <a:srgbClr val="373737"/>
                </a:solidFill>
                <a:hlinkClick r:id="rId4"/>
              </a:rPr>
              <a:t>Qu'est-ce qu'une communauté énergétique et pourquoi devrais-je y adhérer ?</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d'Energy Monitor intitulé « </a:t>
            </a:r>
            <a:r>
              <a:rPr lang="en-US" altLang="ko-KR" sz="1200" i="1" dirty="0">
                <a:solidFill>
                  <a:srgbClr val="373737"/>
                </a:solidFill>
                <a:hlinkClick r:id="rId5"/>
              </a:rPr>
              <a:t>Dissiper les mythes autour des technologies d'énergie renouvelable </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Découvrez les supports pédagogiques du projet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Participez à la transition énergétique numérique : 10 étapes faciles pour les propriétaires et les bailleurs »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hlinkClick r:id="rId4"/>
              </a:rPr>
              <a:t>maison </a:t>
            </a:r>
            <a:r>
              <a:rPr lang="en-US" dirty="0">
                <a:solidFill>
                  <a:schemeClr val="dk1"/>
                </a:solidFill>
                <a:ea typeface="Public Sans"/>
                <a:cs typeface="Public Sans"/>
                <a:sym typeface="Public Sans"/>
              </a:rPr>
              <a:t>de Loraine et Mark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Papier à côté </a:t>
            </a:r>
            <a:r>
              <a:rPr lang="en-US" i="1" dirty="0" err="1">
                <a:solidFill>
                  <a:schemeClr val="dk1"/>
                </a:solidFill>
                <a:ea typeface="Public Sans"/>
                <a:cs typeface="Public Sans"/>
                <a:sym typeface="Public Sans"/>
              </a:rPr>
              <a:t>d'un Macbook </a:t>
            </a:r>
            <a:r>
              <a:rPr lang="en-US" dirty="0">
                <a:solidFill>
                  <a:schemeClr val="dk1"/>
                </a:solidFill>
                <a:ea typeface="Public Sans"/>
                <a:cs typeface="Public Sans"/>
                <a:sym typeface="Public Sans"/>
              </a:rPr>
              <a:t>par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Pourquoi investir dans </a:t>
            </a:r>
            <a:r>
              <a:rPr lang="en-US" dirty="0">
                <a:solidFill>
                  <a:schemeClr val="dk1"/>
                </a:solidFill>
                <a:ea typeface="Public Sans"/>
                <a:cs typeface="Public Sans"/>
                <a:sym typeface="Public Sans"/>
              </a:rPr>
              <a:t>les technologies</a:t>
            </a:r>
            <a:r>
              <a:rPr lang="en-US" sz="1200" dirty="0">
                <a:solidFill>
                  <a:schemeClr val="dk1"/>
                </a:solidFill>
                <a:ea typeface="Public Sans"/>
                <a:cs typeface="Public Sans"/>
                <a:sym typeface="Public Sans"/>
              </a:rPr>
              <a:t> numériques </a:t>
            </a:r>
            <a:r>
              <a:rPr lang="en-US" dirty="0">
                <a:solidFill>
                  <a:schemeClr val="dk1"/>
                </a:solidFill>
                <a:ea typeface="Public Sans"/>
                <a:cs typeface="Public Sans"/>
                <a:sym typeface="Public Sans"/>
              </a:rPr>
              <a:t>? :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Comprendre votre propre consommation d'énergie : </a:t>
            </a:r>
            <a:r>
              <a:rPr lang="en-GB" dirty="0">
                <a:solidFill>
                  <a:srgbClr val="242424"/>
                </a:solidFill>
                <a:hlinkClick r:id="rId8"/>
              </a:rPr>
              <a:t>Daily net metering.png </a:t>
            </a:r>
            <a:r>
              <a:rPr lang="en-GB" dirty="0">
                <a:solidFill>
                  <a:srgbClr val="242424"/>
                </a:solidFill>
              </a:rPr>
              <a:t>par Delphi234 est sous licence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Devenir prosommateur : </a:t>
            </a:r>
            <a:r>
              <a:rPr lang="en-GB" dirty="0">
                <a:solidFill>
                  <a:srgbClr val="242424"/>
                </a:solidFill>
                <a:hlinkClick r:id="rId10"/>
              </a:rPr>
              <a:t>Énergie solaire, Amersfoort </a:t>
            </a:r>
            <a:r>
              <a:rPr lang="en-GB" dirty="0">
                <a:solidFill>
                  <a:srgbClr val="242424"/>
                </a:solidFill>
              </a:rPr>
              <a:t>par Eneco Group est sous licence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Travailler ensemble : Groupes énergétiques collectifs : </a:t>
            </a:r>
            <a:r>
              <a:rPr lang="en-GB" dirty="0">
                <a:solidFill>
                  <a:srgbClr val="242424"/>
                </a:solidFill>
                <a:hlinkClick r:id="rId12"/>
              </a:rPr>
              <a:t>Rapport sur les communautés énergétiques.jpg </a:t>
            </a:r>
            <a:r>
              <a:rPr lang="en-GB" dirty="0">
                <a:solidFill>
                  <a:srgbClr val="242424"/>
                </a:solidFill>
              </a:rPr>
              <a:t>par le Centre commun de recherche (CCR) est sous licence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Aider les autres à économiser l'énergie : </a:t>
            </a:r>
            <a:r>
              <a:rPr lang="en-GB" sz="1200" dirty="0">
                <a:solidFill>
                  <a:srgbClr val="242424"/>
                </a:solidFill>
                <a:ea typeface="Public Sans"/>
                <a:cs typeface="Public Sans"/>
                <a:sym typeface="Public Sans"/>
                <a:hlinkClick r:id="rId13"/>
              </a:rPr>
              <a:t>factures d'électricité avec ampoule et calculatrice </a:t>
            </a:r>
            <a:r>
              <a:rPr lang="en-GB" sz="1200" dirty="0">
                <a:solidFill>
                  <a:srgbClr val="242424"/>
                </a:solidFill>
                <a:ea typeface="Public Sans"/>
                <a:cs typeface="Public Sans"/>
                <a:sym typeface="Public Sans"/>
              </a:rPr>
              <a:t>par Uswitch.com Images est </a:t>
            </a:r>
            <a:r>
              <a:rPr lang="en-GB" dirty="0">
                <a:solidFill>
                  <a:srgbClr val="242424"/>
                </a:solidFill>
              </a:rPr>
              <a:t>sous licence </a:t>
            </a:r>
            <a:r>
              <a:rPr lang="en-GB" noProof="0" dirty="0">
                <a:solidFill>
                  <a:schemeClr val="dk1"/>
                </a:solidFill>
                <a:ea typeface="Public Sans"/>
                <a:cs typeface="Public Sans"/>
                <a:sym typeface="Public Sans"/>
                <a:hlinkClick r:id="rId11"/>
              </a:rPr>
              <a:t>CC BY 2.0</a:t>
            </a:r>
            <a:r>
              <a:rPr lang="en-GB" dirty="0">
                <a:solidFill>
                  <a:srgbClr val="242424"/>
                </a:solidFill>
              </a:rPr>
              <a:t>. Cette image a été recadrée.</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Aménagement paysager écoénergétique : </a:t>
            </a:r>
            <a:r>
              <a:rPr lang="en-GB" dirty="0">
                <a:solidFill>
                  <a:schemeClr val="dk1"/>
                </a:solidFill>
                <a:ea typeface="Public Sans"/>
                <a:cs typeface="Public Sans"/>
                <a:sym typeface="Public Sans"/>
                <a:hlinkClick r:id="rId3"/>
              </a:rPr>
              <a:t>gratte-ciel résidentiels à forêt verticale à Milan, Italie</a:t>
            </a:r>
            <a:r>
              <a:rPr lang="en-GB" dirty="0">
                <a:solidFill>
                  <a:schemeClr val="dk1"/>
                </a:solidFill>
                <a:ea typeface="Public Sans"/>
                <a:cs typeface="Public Sans"/>
                <a:sym typeface="Public Sans"/>
              </a:rPr>
              <a:t>, par Sophie Otto sur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Entretien et inspections réguliers : </a:t>
            </a:r>
            <a:r>
              <a:rPr lang="en-GB" dirty="0">
                <a:solidFill>
                  <a:schemeClr val="dk1"/>
                </a:solidFill>
                <a:ea typeface="Public Sans"/>
                <a:cs typeface="Public Sans"/>
                <a:sym typeface="Public Sans"/>
                <a:hlinkClick r:id="rId5"/>
              </a:rPr>
              <a:t>climatisation PASECO </a:t>
            </a:r>
            <a:r>
              <a:rPr lang="en-GB" dirty="0">
                <a:solidFill>
                  <a:schemeClr val="dk1"/>
                </a:solidFill>
                <a:ea typeface="Public Sans"/>
                <a:cs typeface="Public Sans"/>
                <a:sym typeface="Public Sans"/>
              </a:rPr>
              <a:t>par HS You sous licence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Passer à un éclairage économe en énergie : </a:t>
            </a:r>
            <a:r>
              <a:rPr lang="en-GB" noProof="0" dirty="0">
                <a:solidFill>
                  <a:schemeClr val="dk1"/>
                </a:solidFill>
                <a:ea typeface="Public Sans"/>
                <a:cs typeface="Public Sans"/>
                <a:sym typeface="Public Sans"/>
                <a:hlinkClick r:id="rId7"/>
              </a:rPr>
              <a:t>ampoule </a:t>
            </a:r>
            <a:r>
              <a:rPr lang="en-GB" noProof="0" dirty="0" err="1">
                <a:solidFill>
                  <a:schemeClr val="dk1"/>
                </a:solidFill>
                <a:ea typeface="Public Sans"/>
                <a:cs typeface="Public Sans"/>
                <a:sym typeface="Public Sans"/>
                <a:hlinkClick r:id="rId7"/>
              </a:rPr>
              <a:t>Wi-Fi</a:t>
            </a:r>
            <a:r>
              <a:rPr lang="en-GB" noProof="0" dirty="0">
                <a:solidFill>
                  <a:schemeClr val="dk1"/>
                </a:solidFill>
                <a:ea typeface="Public Sans"/>
                <a:cs typeface="Public Sans"/>
                <a:sym typeface="Public Sans"/>
                <a:hlinkClick r:id="rId7"/>
              </a:rPr>
              <a:t> UMAX U-Smart </a:t>
            </a:r>
            <a:r>
              <a:rPr lang="en-GB" noProof="0" dirty="0">
                <a:solidFill>
                  <a:schemeClr val="dk1"/>
                </a:solidFill>
                <a:ea typeface="Public Sans"/>
                <a:cs typeface="Public Sans"/>
                <a:sym typeface="Public Sans"/>
              </a:rPr>
              <a:t>par Jirka Matousek est sous licence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Mise en œuvre de solutions d'énergie renouvelable : </a:t>
            </a:r>
            <a:r>
              <a:rPr lang="en-GB" dirty="0">
                <a:solidFill>
                  <a:schemeClr val="dk1"/>
                </a:solidFill>
                <a:ea typeface="Public Sans"/>
                <a:cs typeface="Public Sans"/>
                <a:sym typeface="Public Sans"/>
                <a:hlinkClick r:id="rId9"/>
              </a:rPr>
              <a:t>Clean energy at work for </a:t>
            </a:r>
            <a:r>
              <a:rPr lang="en-GB" dirty="0" err="1">
                <a:solidFill>
                  <a:schemeClr val="dk1"/>
                </a:solidFill>
                <a:ea typeface="Public Sans"/>
                <a:cs typeface="Public Sans"/>
                <a:sym typeface="Public Sans"/>
                <a:hlinkClick r:id="rId9"/>
              </a:rPr>
              <a:t>earthday</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par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de chaque étape commence par une question de réflexion. Prenez le temps de réfléchir à chaque question avant de passer à la diapositive suivante.</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suivre chaque étape dans l'ordre. Vous pouvez également sélectionner une étape particulière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étapes faciles pour les propriétaires et les bailleurs</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Pourquoi investir dans les technologies énergétiques numériques ?</a:t>
            </a:r>
          </a:p>
          <a:p>
            <a:pPr marL="342900" indent="-342900" latinLnBrk="0">
              <a:buFont typeface="+mj-lt"/>
              <a:buAutoNum type="arabicPeriod"/>
            </a:pPr>
            <a:r>
              <a:rPr lang="en-GB" sz="1200" noProof="0" dirty="0">
                <a:ea typeface="Public Sans"/>
                <a:cs typeface="Public Sans"/>
                <a:sym typeface="Public Sans"/>
              </a:rPr>
              <a:t>Comprendre votre propre consommation d'énergie.</a:t>
            </a:r>
          </a:p>
          <a:p>
            <a:pPr marL="342900" indent="-342900" latinLnBrk="0">
              <a:buFont typeface="+mj-lt"/>
              <a:buAutoNum type="arabicPeriod"/>
            </a:pPr>
            <a:r>
              <a:rPr lang="en-GB" sz="1200" noProof="0" dirty="0">
                <a:ea typeface="Public Sans"/>
                <a:cs typeface="Public Sans"/>
                <a:sym typeface="Public Sans"/>
              </a:rPr>
              <a:t>Devenir un prosommateur.</a:t>
            </a:r>
          </a:p>
          <a:p>
            <a:pPr marL="342900" indent="-342900" latinLnBrk="0">
              <a:buFont typeface="+mj-lt"/>
              <a:buAutoNum type="arabicPeriod"/>
            </a:pPr>
            <a:r>
              <a:rPr lang="en-GB" sz="1200" noProof="0" dirty="0">
                <a:ea typeface="Public Sans"/>
                <a:cs typeface="Public Sans"/>
                <a:sym typeface="Public Sans"/>
              </a:rPr>
              <a:t>Travailler ensemble : les communautés énergétiques.</a:t>
            </a:r>
          </a:p>
          <a:p>
            <a:pPr marL="342900" indent="-342900" latinLnBrk="0">
              <a:buFont typeface="+mj-lt"/>
              <a:buAutoNum type="arabicPeriod"/>
            </a:pPr>
            <a:r>
              <a:rPr lang="en-GB" sz="1200" noProof="0" dirty="0">
                <a:ea typeface="Public Sans"/>
                <a:cs typeface="Public Sans"/>
                <a:sym typeface="Public Sans"/>
              </a:rPr>
              <a:t>Aider les autres à économiser l'énergie.</a:t>
            </a:r>
          </a:p>
          <a:p>
            <a:pPr marL="342900" indent="-342900" latinLnBrk="0">
              <a:buFont typeface="+mj-lt"/>
              <a:buAutoNum type="arabicPeriod"/>
            </a:pPr>
            <a:r>
              <a:rPr lang="en-GB" sz="1200" noProof="0" dirty="0">
                <a:ea typeface="Public Sans"/>
                <a:cs typeface="Public Sans"/>
                <a:sym typeface="Public Sans"/>
              </a:rPr>
              <a:t>Aménagement paysager économe en énergie.</a:t>
            </a:r>
          </a:p>
          <a:p>
            <a:pPr marL="342900" indent="-342900" latinLnBrk="0">
              <a:buFont typeface="+mj-lt"/>
              <a:buAutoNum type="arabicPeriod"/>
            </a:pPr>
            <a:r>
              <a:rPr lang="en-GB" sz="1200" noProof="0" dirty="0">
                <a:ea typeface="Public Sans"/>
                <a:cs typeface="Public Sans"/>
                <a:sym typeface="Public Sans"/>
              </a:rPr>
              <a:t>Effectuer régulièrement l'entretien et les inspections.</a:t>
            </a:r>
          </a:p>
          <a:p>
            <a:pPr marL="342900" indent="-342900" latinLnBrk="0">
              <a:buFont typeface="+mj-lt"/>
              <a:buAutoNum type="arabicPeriod"/>
            </a:pPr>
            <a:r>
              <a:rPr lang="en-GB" sz="1200" noProof="0" dirty="0">
                <a:ea typeface="Public Sans"/>
                <a:cs typeface="Public Sans"/>
                <a:sym typeface="Public Sans"/>
              </a:rPr>
              <a:t>Passer à un éclairage économe en énergie.</a:t>
            </a:r>
          </a:p>
          <a:p>
            <a:pPr marL="342900" indent="-342900" latinLnBrk="0">
              <a:buFont typeface="+mj-lt"/>
              <a:buAutoNum type="arabicPeriod"/>
            </a:pPr>
            <a:r>
              <a:rPr lang="en-GB" sz="1200" noProof="0" dirty="0">
                <a:ea typeface="Public Sans"/>
                <a:cs typeface="Public Sans"/>
                <a:sym typeface="Public Sans"/>
              </a:rPr>
              <a:t> Mettre en œuvre des solutions d'énergie renouvelable.</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Pourquoi investir dans les technologies énergétiques numériques ?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5"/>
                </a:solidFill>
              </a:rPr>
              <a:t>Comment les technologies énergétiques numériques peuvent-elles vous aider à optimiser votre consommation d'énergie et à réduire vos coûts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Pourquoi investir dans les technologies énergétiques numériques ? </a:t>
            </a:r>
            <a:endParaRPr lang="en-US" sz="1050" kern="1200" dirty="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Les technologies énergétiques numériques comprennent les compteurs intelligents, les systèmes de gestion de l'énergie et les thermostats intelligents.</a:t>
            </a:r>
          </a:p>
          <a:p>
            <a:pPr marL="457200" indent="-457200" latinLnBrk="0">
              <a:buChar char="•"/>
            </a:pPr>
            <a:r>
              <a:rPr lang="en-GB" sz="1200" noProof="1">
                <a:solidFill>
                  <a:srgbClr val="2B2C30"/>
                </a:solidFill>
                <a:ea typeface="Public Sans"/>
                <a:cs typeface="Segoe UI"/>
              </a:rPr>
              <a:t>Les technologies énergétiques numériques fournissent des données en temps réel sur la consommation d'énergie, qui peuvent être utilisées pour surveiller et optimiser la consommation d'énergie à distance, par exemple à l'aide d'applications pour smartphone. </a:t>
            </a:r>
          </a:p>
          <a:p>
            <a:pPr marL="457200" indent="-457200" latinLnBrk="0">
              <a:buChar char="•"/>
            </a:pPr>
            <a:r>
              <a:rPr lang="en-GB" sz="1200" dirty="0">
                <a:solidFill>
                  <a:srgbClr val="2B2C30"/>
                </a:solidFill>
                <a:cs typeface="Segoe UI"/>
              </a:rPr>
              <a:t>Il peut y avoir des moments de la journée où vous consommez plus d'énergie. Les technologies énergétiques numériques vous permettent d'identifier les tendances et les possibilités de réduire votre consommation.</a:t>
            </a:r>
          </a:p>
          <a:p>
            <a:pPr marL="457200" indent="-457200" latinLnBrk="0">
              <a:buChar char="•"/>
            </a:pPr>
            <a:r>
              <a:rPr lang="en-GB" sz="1200" noProof="1">
                <a:solidFill>
                  <a:srgbClr val="2B2C30"/>
                </a:solidFill>
                <a:ea typeface="Public Sans"/>
                <a:cs typeface="Segoe UI"/>
              </a:rPr>
              <a:t>Si vous êtes propriétaire, ces types de technologies peuvent améliorer la satisfaction de vos locataires en leur fournissant des outils leur permettant de mieux comprendre et gérer leur propre consommation d'énergie.</a:t>
            </a:r>
            <a:endParaRPr lang="en-GB" sz="1200" noProof="1">
              <a:solidFill>
                <a:srgbClr val="2B2C30"/>
              </a:solidFill>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Comprendre votre propre consommation d'énergie</a:t>
            </a:r>
            <a:endParaRPr lang="en-US" sz="1050" kern="1200" dirty="0">
              <a:solidFill>
                <a:schemeClr val="bg1"/>
              </a:solidFill>
              <a:latin typeface="+mn-lt"/>
              <a:ea typeface="+mn-ea"/>
              <a:cs typeface="+mn-cs"/>
            </a:endParaRPr>
          </a:p>
          <a:p>
            <a:pPr algn="ctr" latinLnBrk="0"/>
            <a:r>
              <a:rPr lang="en-GB" sz="1200" i="1" dirty="0">
                <a:solidFill>
                  <a:schemeClr val="accent5"/>
                </a:solidFill>
              </a:rPr>
              <a:t>En quoi le fait de comprendre votre consommation d'énergie peut-il vous aider à économiser de l'énergie et à réduire vos factures d'électricité ?</a:t>
            </a:r>
          </a:p>
          <a:p>
            <a:pPr algn="ctr" latinLnBrk="0"/>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Comprendre votre propre consommation d'énergie</a:t>
            </a:r>
            <a:endParaRPr lang="en-US" sz="1050" kern="1200" dirty="0">
              <a:solidFill>
                <a:schemeClr val="bg1"/>
              </a:solidFill>
              <a:latin typeface="+mn-lt"/>
              <a:ea typeface="+mn-ea"/>
              <a:cs typeface="+mn-cs"/>
            </a:endParaRPr>
          </a:p>
          <a:p>
            <a:pPr marL="457200" indent="-457200" latinLnBrk="0">
              <a:buFontTx/>
              <a:buChar char="•"/>
            </a:pPr>
            <a:r>
              <a:rPr lang="en-GB" sz="2200" dirty="0">
                <a:solidFill>
                  <a:srgbClr val="2B2C30"/>
                </a:solidFill>
                <a:cs typeface="Segoe UI"/>
              </a:rPr>
              <a:t>Un compteur intelligent vous permet, ainsi qu'à votre fournisseur d'énergie, de surveiller et d'analyser vos habitudes de consommation d'énergie en temps réel. </a:t>
            </a:r>
            <a:endParaRPr lang="en-GB" sz="2200" noProof="0" dirty="0">
              <a:solidFill>
                <a:srgbClr val="2B2C30"/>
              </a:solidFill>
              <a:ea typeface="Public Sans"/>
              <a:cs typeface="Segoe UI"/>
            </a:endParaRPr>
          </a:p>
          <a:p>
            <a:pPr marL="457200" indent="-457200" latinLnBrk="0">
              <a:buFontTx/>
              <a:buChar char="•"/>
            </a:pPr>
            <a:r>
              <a:rPr lang="en-GB" sz="2200" dirty="0">
                <a:solidFill>
                  <a:srgbClr val="2B2C30"/>
                </a:solidFill>
                <a:ea typeface="Public Sans"/>
                <a:cs typeface="Segoe UI"/>
              </a:rPr>
              <a:t>Vous pouvez </a:t>
            </a:r>
            <a:r>
              <a:rPr lang="en-GB" sz="2200" noProof="0" dirty="0">
                <a:solidFill>
                  <a:srgbClr val="2B2C30"/>
                </a:solidFill>
                <a:ea typeface="Public Sans"/>
                <a:cs typeface="Segoe UI"/>
              </a:rPr>
              <a:t>examiner les données pour identifier les tendances, les périodes de pointe et les domaines dans lesquels l'énergie </a:t>
            </a:r>
            <a:r>
              <a:rPr lang="en-GB" sz="2200" dirty="0">
                <a:solidFill>
                  <a:srgbClr val="2B2C30"/>
                </a:solidFill>
                <a:ea typeface="Public Sans"/>
                <a:cs typeface="Segoe UI"/>
              </a:rPr>
              <a:t>pourrait être utilisée plus efficacement</a:t>
            </a:r>
            <a:r>
              <a:rPr lang="en-GB" sz="2200" noProof="0" dirty="0">
                <a:solidFill>
                  <a:srgbClr val="2B2C30"/>
                </a:solidFill>
                <a:ea typeface="Public Sans"/>
                <a:cs typeface="Segoe UI"/>
              </a:rPr>
              <a:t>. </a:t>
            </a:r>
          </a:p>
          <a:p>
            <a:pPr marL="457200" indent="-457200" latinLnBrk="0">
              <a:buFontTx/>
              <a:buChar char="•"/>
            </a:pPr>
            <a:r>
              <a:rPr lang="en-GB" sz="2200" dirty="0">
                <a:solidFill>
                  <a:srgbClr val="2B2C30"/>
                </a:solidFill>
                <a:ea typeface="Public Sans"/>
                <a:cs typeface="Segoe UI"/>
              </a:rPr>
              <a:t>Vous pouvez </a:t>
            </a:r>
            <a:r>
              <a:rPr lang="en-GB" sz="2200" noProof="0" dirty="0">
                <a:solidFill>
                  <a:srgbClr val="2B2C30"/>
                </a:solidFill>
                <a:ea typeface="Public Sans"/>
                <a:cs typeface="Segoe UI"/>
              </a:rPr>
              <a:t>utiliser ces informations pour mettre en œuvre des mesures d'économie d'énergie, sans </a:t>
            </a:r>
            <a:r>
              <a:rPr lang="en-GB" sz="2200" dirty="0">
                <a:solidFill>
                  <a:srgbClr val="2B2C30"/>
                </a:solidFill>
                <a:cs typeface="Segoe UI"/>
              </a:rPr>
              <a:t>réduire votre confort ou votre commodité. Par exemple : </a:t>
            </a:r>
          </a:p>
          <a:p>
            <a:pPr marL="914400" lvl="1" indent="-457200" latinLnBrk="0">
              <a:buFontTx/>
              <a:buChar char="•"/>
            </a:pPr>
            <a:r>
              <a:rPr lang="en-GB" sz="2200" dirty="0">
                <a:solidFill>
                  <a:srgbClr val="2B2C30"/>
                </a:solidFill>
                <a:cs typeface="Segoe UI"/>
                <a:hlinkClick r:id="rId3"/>
              </a:rPr>
              <a:t>Débrancher les appareils lorsqu'ils ne sont pas utilisés, plutôt que de les laisser en veille</a:t>
            </a:r>
            <a:r>
              <a:rPr lang="en-GB" sz="2200" dirty="0">
                <a:solidFill>
                  <a:srgbClr val="2B2C30"/>
                </a:solidFill>
                <a:cs typeface="Segoe UI"/>
              </a:rPr>
              <a:t>, permet de réduire la consommation d'énergie. </a:t>
            </a:r>
          </a:p>
          <a:p>
            <a:pPr marL="914400" lvl="1" indent="-457200" latinLnBrk="0">
              <a:buFontTx/>
              <a:buChar char="•"/>
            </a:pPr>
            <a:r>
              <a:rPr lang="en-GB" sz="2200" dirty="0">
                <a:solidFill>
                  <a:srgbClr val="2B2C30"/>
                </a:solidFill>
                <a:cs typeface="Segoe UI"/>
                <a:hlinkClick r:id="rId4"/>
              </a:rPr>
              <a:t>Les multiprises intelligentes </a:t>
            </a:r>
            <a:r>
              <a:rPr lang="en-GB" sz="2200" dirty="0">
                <a:solidFill>
                  <a:srgbClr val="2B2C30"/>
                </a:solidFill>
                <a:cs typeface="Segoe UI"/>
              </a:rPr>
              <a:t>peuvent également vous aider à gérer plusieurs appareils de manière plus efficace. </a:t>
            </a:r>
            <a:endParaRPr lang="en-GB" sz="2200" noProof="0" dirty="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err="1"/>
              <a:t>https://science.howstuffworks.com/environmental/green-tech/sustainable/smart-power-strip.htm</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Devenir prosommateur</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Quels sont les avantages d'être un prosommateur et d'investir dans des systèmes d'énergie renouvelable ?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552505C7-1AB7-1EA7-BE41-0544AE97D4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
        <p:nvSpPr>
          <p:cNvPr id="6" name="TextBox 5">
            <a:extLst>
              <a:ext uri="{FF2B5EF4-FFF2-40B4-BE49-F238E27FC236}">
                <a16:creationId xmlns:a16="http://schemas.microsoft.com/office/drawing/2014/main" id="{3145B905-F36A-8A4B-B7D3-FF1040C406AB}"/>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777446" cy="5470773"/>
          </a:xfrm>
          <a:prstGeom prst="rect">
            <a:avLst/>
          </a:prstGeom>
        </p:spPr>
        <p:txBody>
          <a:bodyPr/>
          <a:lstStyle/>
          <a:p>
            <a:pPr lvl="0" latinLnBrk="0">
              <a:defRPr/>
            </a:pPr>
            <a:r>
              <a:rPr lang="fr-FR" sz="6000" noProof="1"/>
              <a:t>Participez à la Transition énergétique : 9 étapes faciles pour les propriétaires et bailleurs</a:t>
            </a:r>
            <a:endParaRPr lang="fr-FR" sz="6000" noProof="1">
              <a:effectLst/>
            </a:endParaRP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Devenir un prosommateur</a:t>
            </a:r>
            <a:endParaRPr lang="en-GB" dirty="0">
              <a:effectLst/>
            </a:endParaRPr>
          </a:p>
          <a:p>
            <a:endParaRPr lang="en-GB" dirty="0"/>
          </a:p>
        </p:txBody>
      </p:sp>
      <p:sp>
        <p:nvSpPr>
          <p:cNvPr id="4" name="TextBox 3">
            <a:extLst>
              <a:ext uri="{FF2B5EF4-FFF2-40B4-BE49-F238E27FC236}">
                <a16:creationId xmlns:a16="http://schemas.microsoft.com/office/drawing/2014/main" id="{92FE9A94-DCC1-E1C5-4D79-C962BC490CDE}"/>
              </a:ext>
            </a:extLst>
          </p:cNvPr>
          <p:cNvSpPr txBox="1"/>
          <p:nvPr/>
        </p:nvSpPr>
        <p:spPr>
          <a:xfrm>
            <a:off x="4491346" y="1946048"/>
            <a:ext cx="7700654" cy="5155257"/>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Un prosommateur est une personne qui produit et consomme de l'énergie. </a:t>
            </a:r>
          </a:p>
          <a:p>
            <a:pPr marL="457200" indent="-457200" latinLnBrk="0">
              <a:buChar char="•"/>
            </a:pPr>
            <a:r>
              <a:rPr lang="en-US" sz="2000" dirty="0">
                <a:solidFill>
                  <a:srgbClr val="2B2C30"/>
                </a:solidFill>
                <a:ea typeface="Public Sans"/>
                <a:cs typeface="Segoe UI"/>
              </a:rPr>
              <a:t>Par exemple, si vous investissez dans des systèmes d'énergie renouvelable, tels que des panneaux solaires, vous produirez votre propre électricité. Cela réduit votre dépendance au réseau électrique. Vous pourrez également revendre votre surplus d'énergie aux compagnies d'électricité.</a:t>
            </a:r>
          </a:p>
          <a:p>
            <a:pPr marL="457200" indent="-457200" latinLnBrk="0">
              <a:buChar char="•"/>
            </a:pPr>
            <a:r>
              <a:rPr lang="en-US" sz="2000" dirty="0">
                <a:solidFill>
                  <a:srgbClr val="2B2C30"/>
                </a:solidFill>
                <a:ea typeface="Public Sans"/>
                <a:cs typeface="Segoe UI"/>
              </a:rPr>
              <a:t>L'installation de panneaux solaires peut augmenter la valeur de votre propriété. </a:t>
            </a:r>
          </a:p>
          <a:p>
            <a:pPr marL="457200" indent="-457200" latinLnBrk="0">
              <a:buChar char="•"/>
            </a:pPr>
            <a:r>
              <a:rPr lang="en-US" sz="2000" dirty="0">
                <a:solidFill>
                  <a:srgbClr val="2B2C30"/>
                </a:solidFill>
                <a:ea typeface="Public Sans"/>
                <a:cs typeface="Segoe UI"/>
              </a:rPr>
              <a:t>Si vous êtes propriétaire, l'installation de panneaux solaires peut également attirer des locataires soucieux de l'environnement.</a:t>
            </a:r>
          </a:p>
          <a:p>
            <a:pPr marL="457200" indent="-457200" latinLnBrk="0">
              <a:buFontTx/>
              <a:buChar char="•"/>
            </a:pPr>
            <a:r>
              <a:rPr lang="en-US" sz="2000" dirty="0">
                <a:solidFill>
                  <a:srgbClr val="2B2C30"/>
                </a:solidFill>
                <a:ea typeface="Public Sans"/>
                <a:cs typeface="Segoe UI"/>
              </a:rPr>
              <a:t>Vous pouvez utiliser le </a:t>
            </a:r>
            <a:r>
              <a:rPr lang="en-US" sz="2000" dirty="0">
                <a:solidFill>
                  <a:srgbClr val="2B2C30"/>
                </a:solidFill>
                <a:ea typeface="Public Sans"/>
                <a:cs typeface="Segoe UI"/>
                <a:hlinkClick r:id="rId3"/>
              </a:rPr>
              <a:t>calculateur de panneaux solaires</a:t>
            </a:r>
            <a:r>
              <a:rPr lang="en-US" sz="2000" dirty="0">
                <a:solidFill>
                  <a:srgbClr val="2B2C30"/>
                </a:solidFill>
                <a:ea typeface="Public Sans"/>
                <a:cs typeface="Segoe UI"/>
              </a:rPr>
              <a:t> de l'Energy Saving Trust pour déterminer si les panneaux solaires pourraient vous convenir.</a:t>
            </a:r>
          </a:p>
          <a:p>
            <a:pPr latinLnBrk="0"/>
            <a:endParaRPr lang="en-US" sz="2000" dirty="0"/>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Travailler ensemble : les communautés énergétiques - Introduction</a:t>
            </a:r>
            <a:endParaRPr lang="en-GB" dirty="0">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dirty="0">
                <a:solidFill>
                  <a:schemeClr val="accent2"/>
                </a:solidFill>
              </a:rPr>
              <a:t>Comment l'adhésion à une communauté énergétique peut-elle améliorer l'efficacité énergétique et réduire les coûts ?</a:t>
            </a:r>
          </a:p>
          <a:p>
            <a:pPr algn="ctr" latinLnBrk="0"/>
            <a:endParaRPr lang="en-US" sz="4800" i="1" dirty="0">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Travailler ensemble : les communautés énergétiques </a:t>
            </a:r>
            <a:endParaRPr lang="en-GB" dirty="0">
              <a:effectLst/>
            </a:endParaRPr>
          </a:p>
          <a:p>
            <a:endParaRPr lang="en-GB" dirty="0"/>
          </a:p>
        </p:txBody>
      </p:sp>
      <p:sp>
        <p:nvSpPr>
          <p:cNvPr id="4" name="TextBox 3">
            <a:extLst>
              <a:ext uri="{FF2B5EF4-FFF2-40B4-BE49-F238E27FC236}">
                <a16:creationId xmlns:a16="http://schemas.microsoft.com/office/drawing/2014/main" id="{B86F7BA3-B558-E7EE-49BC-1EDCDFCA81CE}"/>
              </a:ext>
            </a:extLst>
          </p:cNvPr>
          <p:cNvSpPr txBox="1"/>
          <p:nvPr/>
        </p:nvSpPr>
        <p:spPr>
          <a:xfrm>
            <a:off x="5483068" y="2191000"/>
            <a:ext cx="6504749" cy="440120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Les communautés énergétiques investissent collectivement dans des projets d'énergie renouvelable, partagent leurs ressources et s'entraident pour réduire leur consommation d'énergie.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Il existe des milliers de communautés énergétiques à travers l'Europe</a:t>
            </a:r>
            <a:r>
              <a:rPr lang="en-US" sz="2000" dirty="0">
                <a:solidFill>
                  <a:srgbClr val="2B2C30"/>
                </a:solidFill>
                <a:ea typeface="Public Sans"/>
                <a:cs typeface="Segoe UI"/>
              </a:rPr>
              <a:t>.</a:t>
            </a:r>
          </a:p>
          <a:p>
            <a:pPr marL="342900" indent="-342900" latinLnBrk="0">
              <a:buFont typeface="Arial" panose="020B0604020202020204" pitchFamily="34" charset="0"/>
              <a:buChar char="•"/>
            </a:pPr>
            <a:r>
              <a:rPr lang="en-US" sz="2000" dirty="0">
                <a:solidFill>
                  <a:srgbClr val="2B2C30"/>
                </a:solidFill>
                <a:ea typeface="Public Sans"/>
                <a:cs typeface="Segoe UI"/>
              </a:rPr>
              <a:t>Rejoignez ou créez une communauté énergétique pour collaborer avec vos voisins à des initiatives d'économie d'énergie. </a:t>
            </a:r>
            <a:endParaRPr lang="en-US" sz="2000" dirty="0">
              <a:ea typeface="Public Sans"/>
            </a:endParaRPr>
          </a:p>
          <a:p>
            <a:pPr marL="342900" indent="-342900" latinLnBrk="0">
              <a:buFont typeface="Arial" panose="020B0604020202020204" pitchFamily="34" charset="0"/>
              <a:buChar char="•"/>
            </a:pPr>
            <a:r>
              <a:rPr lang="en-US" sz="2000" dirty="0">
                <a:solidFill>
                  <a:srgbClr val="2B2C30"/>
                </a:solidFill>
                <a:ea typeface="Public Sans"/>
                <a:cs typeface="Segoe UI"/>
              </a:rPr>
              <a:t>En travaillant ensemble, les membres peuvent bénéficier d'un partage des connaissances, d'un pouvoir d'achat groupé et de négociations collectives pour obtenir de meilleurs tarifs énergétiques.</a:t>
            </a:r>
            <a:r>
              <a:rPr lang="en-US" sz="2000" dirty="0">
                <a:solidFill>
                  <a:srgbClr val="2B2C30"/>
                </a:solidFill>
                <a:ea typeface="Public Sans"/>
                <a:cs typeface="Public Sans"/>
              </a:rPr>
              <a:t> </a:t>
            </a:r>
            <a:endParaRPr lang="en-US" sz="2000" dirty="0"/>
          </a:p>
          <a:p>
            <a:pPr marL="342900" indent="-342900" latinLnBrk="0">
              <a:buFont typeface="Arial" panose="020B0604020202020204" pitchFamily="34" charset="0"/>
              <a:buChar char="•"/>
            </a:pPr>
            <a:endParaRPr lang="en-GB" sz="2000" noProof="0" dirty="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Encourager les autres à économiser l'énergie - Introduction</a:t>
            </a:r>
            <a:endParaRPr lang="en-GB" dirty="0">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1569660"/>
          </a:xfrm>
          <a:prstGeom prst="rect">
            <a:avLst/>
          </a:prstGeom>
          <a:noFill/>
        </p:spPr>
        <p:txBody>
          <a:bodyPr wrap="square" rtlCol="0">
            <a:spAutoFit/>
          </a:bodyPr>
          <a:lstStyle/>
          <a:p>
            <a:pPr algn="ctr" latinLnBrk="0"/>
            <a:r>
              <a:rPr lang="en-US" sz="4800" i="1" dirty="0">
                <a:solidFill>
                  <a:schemeClr val="accent2"/>
                </a:solidFill>
              </a:rPr>
              <a:t>Comment pouvez-vous aider les autres à adopter des pratiques économes en énergie ?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Aider les autres à économiser l'énergie</a:t>
            </a:r>
            <a:endParaRPr lang="en-GB" dirty="0">
              <a:effectLst/>
            </a:endParaRPr>
          </a:p>
          <a:p>
            <a:endParaRPr lang="en-GB" dirty="0"/>
          </a:p>
        </p:txBody>
      </p:sp>
      <p:sp>
        <p:nvSpPr>
          <p:cNvPr id="4" name="TextBox 3">
            <a:extLst>
              <a:ext uri="{FF2B5EF4-FFF2-40B4-BE49-F238E27FC236}">
                <a16:creationId xmlns:a16="http://schemas.microsoft.com/office/drawing/2014/main" id="{C48B4B3E-49EA-5666-7C14-9015697F413B}"/>
              </a:ext>
            </a:extLst>
          </p:cNvPr>
          <p:cNvSpPr txBox="1"/>
          <p:nvPr/>
        </p:nvSpPr>
        <p:spPr>
          <a:xfrm>
            <a:off x="4083827" y="2307681"/>
            <a:ext cx="7675982" cy="3785652"/>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Encouragez les personnes avec lesquelles vous vivez ou vos locataires à comprendre comment et quand ils consomment de l'énergie. </a:t>
            </a:r>
          </a:p>
          <a:p>
            <a:pPr marL="457200" indent="-457200" latinLnBrk="0">
              <a:buChar char="•"/>
            </a:pPr>
            <a:r>
              <a:rPr lang="en-GB" sz="2400" noProof="0" dirty="0">
                <a:solidFill>
                  <a:srgbClr val="2B2C30"/>
                </a:solidFill>
                <a:ea typeface="Public Sans"/>
                <a:cs typeface="Segoe UI"/>
              </a:rPr>
              <a:t>On n'est jamais trop jeune pour penser aux économies d'énergie ! Lisez quelques </a:t>
            </a:r>
            <a:r>
              <a:rPr lang="en-GB" sz="2400" noProof="0" dirty="0">
                <a:solidFill>
                  <a:srgbClr val="2B2C30"/>
                </a:solidFill>
                <a:ea typeface="Public Sans"/>
                <a:cs typeface="Segoe UI"/>
                <a:hlinkClick r:id="rId3"/>
              </a:rPr>
              <a:t>conseils d'économies d'énergie pour les enfants </a:t>
            </a:r>
            <a:r>
              <a:rPr lang="en-GB" sz="2400" noProof="0" dirty="0">
                <a:solidFill>
                  <a:srgbClr val="2B2C30"/>
                </a:solidFill>
                <a:ea typeface="Public Sans"/>
                <a:cs typeface="Segoe UI"/>
              </a:rPr>
              <a:t>ou consultez cet article de BBC Bitesize sur </a:t>
            </a:r>
            <a:r>
              <a:rPr lang="en-GB" sz="2400" noProof="0" dirty="0">
                <a:solidFill>
                  <a:srgbClr val="2B2C30"/>
                </a:solidFill>
                <a:ea typeface="Public Sans"/>
                <a:cs typeface="Segoe UI"/>
                <a:hlinkClick r:id="rId4"/>
              </a:rPr>
              <a:t>les économies d'énergie</a:t>
            </a:r>
            <a:r>
              <a:rPr lang="en-GB" sz="2400" noProof="0" dirty="0">
                <a:solidFill>
                  <a:srgbClr val="2B2C30"/>
                </a:solidFill>
                <a:ea typeface="Public Sans"/>
                <a:cs typeface="Segoe UI"/>
              </a:rPr>
              <a:t>.</a:t>
            </a:r>
          </a:p>
          <a:p>
            <a:pPr marL="457200" indent="-457200" latinLnBrk="0">
              <a:buChar char="•"/>
            </a:pPr>
            <a:r>
              <a:rPr lang="en-GB" sz="2400" noProof="0" dirty="0">
                <a:solidFill>
                  <a:srgbClr val="2B2C30"/>
                </a:solidFill>
                <a:ea typeface="Public Sans"/>
                <a:cs typeface="Segoe UI"/>
              </a:rPr>
              <a:t>Si vous êtes propriétaire, vous pouvez envisager d'offrir des incitations aux locataires qui participent activement à des initiatives d'économie d'énergie, telles que des réductions de loyer ou des crédits sur les factures d'électricité. </a:t>
            </a:r>
            <a:endParaRPr lang="en-GB" sz="2400" noProof="0" dirty="0">
              <a:ea typeface="Public Sans"/>
            </a:endParaRPr>
          </a:p>
          <a:p>
            <a:pPr latinLnBrk="0"/>
            <a:endParaRPr lang="en-GB" sz="2400" noProof="0" dirty="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Aménagement paysager économe en énergie - Introduction</a:t>
            </a:r>
            <a:endParaRPr lang="en-GB" dirty="0">
              <a:effectLst/>
            </a:endParaRPr>
          </a:p>
          <a:p>
            <a:endParaRPr lang="en-GB" dirty="0"/>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Comment un aménagement paysager économe en énergie peut-il réduire les coûts énergétiques et améliorer le confort ?</a:t>
            </a:r>
          </a:p>
          <a:p>
            <a:pPr algn="ctr" latinLnBrk="0"/>
            <a:endParaRPr lang="en-US" sz="4800" i="1" dirty="0">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Aménagement paysager économe en énergie </a:t>
            </a:r>
            <a:endParaRPr lang="en-GB" dirty="0">
              <a:effectLst/>
            </a:endParaRPr>
          </a:p>
          <a:p>
            <a:endParaRPr lang="en-GB" dirty="0"/>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315950"/>
            <a:ext cx="6075123"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La manière dont nous aménageons les espaces extérieurs peut réduire la consommation d'énergie tout en augmentant le confort et la biodiversité. </a:t>
            </a:r>
          </a:p>
          <a:p>
            <a:pPr marL="342900" indent="-342900" latinLnBrk="0">
              <a:buFont typeface="Arial" panose="020B0604020202020204" pitchFamily="34" charset="0"/>
              <a:buChar char="•"/>
            </a:pPr>
            <a:r>
              <a:rPr lang="en-US" sz="2000" dirty="0">
                <a:solidFill>
                  <a:srgbClr val="2B2C30"/>
                </a:solidFill>
                <a:ea typeface="Public Sans"/>
                <a:cs typeface="Segoe UI"/>
              </a:rPr>
              <a:t>Par exemple : </a:t>
            </a:r>
          </a:p>
          <a:p>
            <a:pPr marL="800100" lvl="1" indent="-342900" latinLnBrk="0">
              <a:buFont typeface="Arial" panose="020B0604020202020204" pitchFamily="34" charset="0"/>
              <a:buChar char="•"/>
            </a:pPr>
            <a:r>
              <a:rPr lang="en-US" sz="2000" dirty="0">
                <a:solidFill>
                  <a:srgbClr val="2B2C30"/>
                </a:solidFill>
                <a:ea typeface="Public Sans"/>
                <a:cs typeface="Segoe UI"/>
              </a:rPr>
              <a:t>La plantation d'arbres peut contribuer à rafraîchir les bâtiments </a:t>
            </a:r>
          </a:p>
          <a:p>
            <a:pPr marL="800100" lvl="1" indent="-342900" latinLnBrk="0">
              <a:buFont typeface="Arial" panose="020B0604020202020204" pitchFamily="34" charset="0"/>
              <a:buChar char="•"/>
            </a:pPr>
            <a:r>
              <a:rPr lang="en-US" sz="2000" dirty="0">
                <a:solidFill>
                  <a:srgbClr val="2B2C30"/>
                </a:solidFill>
                <a:ea typeface="Public Sans"/>
                <a:cs typeface="Segoe UI"/>
              </a:rPr>
              <a:t>L'utilisation de plantes résistantes à la sécheresse peut réduire la consommation d'eau</a:t>
            </a:r>
          </a:p>
          <a:p>
            <a:pPr marL="342900" indent="-342900" latinLnBrk="0">
              <a:buFont typeface="Arial" panose="020B0604020202020204" pitchFamily="34" charset="0"/>
              <a:buChar char="•"/>
            </a:pPr>
            <a:r>
              <a:rPr lang="en-US" sz="2000" dirty="0">
                <a:solidFill>
                  <a:srgbClr val="2B2C30"/>
                </a:solidFill>
                <a:ea typeface="Public Sans"/>
                <a:cs typeface="Segoe UI"/>
              </a:rPr>
              <a:t>L'aménagement paysager peut également être utilisé pour améliorer l'isolation et réduire les besoins en chauffage et en climatisation.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En savoir plus sur l'aménagement paysager économe en énergie</a:t>
            </a:r>
            <a:r>
              <a:rPr lang="en-US" sz="2000" dirty="0">
                <a:solidFill>
                  <a:srgbClr val="2B2C30"/>
                </a:solidFill>
                <a:ea typeface="Public Sans"/>
                <a:cs typeface="Segoe UI"/>
              </a:rPr>
              <a:t>. </a:t>
            </a:r>
            <a:endParaRPr lang="en-US" sz="2000" dirty="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Entretien et inspections réguliers - Introduction</a:t>
            </a:r>
            <a:endParaRPr lang="en-GB" dirty="0">
              <a:effectLst/>
            </a:endParaRPr>
          </a:p>
          <a:p>
            <a:endParaRPr lang="en-GB" dirty="0"/>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Pourquoi l'entretien et l'inspection réguliers sont-ils importants pour l'efficacité énergétique ?</a:t>
            </a:r>
          </a:p>
          <a:p>
            <a:pPr algn="ctr" latinLnBrk="0"/>
            <a:endParaRPr lang="en-US" sz="4800" i="1" dirty="0">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FF838B-BFE6-EDA6-76BC-6105074602D6}"/>
              </a:ext>
            </a:extLst>
          </p:cNvPr>
          <p:cNvSpPr txBox="1"/>
          <p:nvPr/>
        </p:nvSpPr>
        <p:spPr>
          <a:xfrm>
            <a:off x="4896067" y="2279942"/>
            <a:ext cx="6726476"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Il est important d'entretenir votre maison ou votre propriété. </a:t>
            </a:r>
          </a:p>
          <a:p>
            <a:pPr marL="457200" indent="-457200" latinLnBrk="0">
              <a:buChar char="•"/>
            </a:pPr>
            <a:r>
              <a:rPr lang="en-US" sz="2000" dirty="0">
                <a:solidFill>
                  <a:srgbClr val="2B2C30"/>
                </a:solidFill>
                <a:ea typeface="Public Sans"/>
                <a:cs typeface="Segoe UI"/>
              </a:rPr>
              <a:t>Vous devriez envisager un entretien et des inspections réguliers des systèmes de chauffage, de ventilation et de climatisation (CVC), de l'isolation et des fenêtres afin de vous assurer qu'ils fonctionnent efficacement. </a:t>
            </a:r>
          </a:p>
          <a:p>
            <a:pPr marL="457200" indent="-457200" latinLnBrk="0">
              <a:buChar char="•"/>
            </a:pPr>
            <a:r>
              <a:rPr lang="en-US" sz="2000" dirty="0">
                <a:solidFill>
                  <a:srgbClr val="2B2C30"/>
                </a:solidFill>
                <a:ea typeface="Public Sans"/>
                <a:cs typeface="Segoe UI"/>
              </a:rPr>
              <a:t>Réglez rapidement tout problème afin d'éviter le gaspillage d'énergie et de maintenir les performances optimales de votre maison.</a:t>
            </a:r>
          </a:p>
          <a:p>
            <a:pPr marL="457200" indent="-457200" latinLnBrk="0">
              <a:buChar char="•"/>
            </a:pPr>
            <a:r>
              <a:rPr lang="en-US" sz="2000" dirty="0">
                <a:solidFill>
                  <a:srgbClr val="2B2C30"/>
                </a:solidFill>
                <a:cs typeface="Segoe UI"/>
              </a:rPr>
              <a:t>Privilégiez l'efficacité énergétique lorsque vous envisagez des rénovations, de nouveaux systèmes ou de nouveaux appareils électroménagers.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Entretien et inspections réguliers</a:t>
            </a:r>
            <a:endParaRPr lang="en-GB" dirty="0">
              <a:effectLst/>
            </a:endParaRPr>
          </a:p>
          <a:p>
            <a:endParaRPr lang="en-GB" dirty="0"/>
          </a:p>
        </p:txBody>
      </p:sp>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8. Passer à un éclairage économe en énergie - Introduction</a:t>
            </a:r>
            <a:endParaRPr lang="en-GB" dirty="0">
              <a:effectLst/>
            </a:endParaRPr>
          </a:p>
          <a:p>
            <a:endParaRPr lang="en-GB" dirty="0"/>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261006" cy="2308324"/>
          </a:xfrm>
          <a:prstGeom prst="rect">
            <a:avLst/>
          </a:prstGeom>
          <a:noFill/>
        </p:spPr>
        <p:txBody>
          <a:bodyPr wrap="square" rtlCol="0">
            <a:spAutoFit/>
          </a:bodyPr>
          <a:lstStyle/>
          <a:p>
            <a:pPr algn="ctr" latinLnBrk="0"/>
            <a:r>
              <a:rPr lang="en-US" sz="4800" i="1" dirty="0">
                <a:solidFill>
                  <a:schemeClr val="accent2"/>
                </a:solidFill>
              </a:rPr>
              <a:t>Quels sont les avantages de passer à un éclairage intelligent et économe en énergie ? </a:t>
            </a:r>
          </a:p>
          <a:p>
            <a:pPr algn="ctr" latinLnBrk="0"/>
            <a:endParaRPr lang="en-US" sz="4800" i="1" dirty="0">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en-GB" sz="2800" b="1" dirty="0">
                <a:solidFill>
                  <a:schemeClr val="bg1"/>
                </a:solidFill>
              </a:rPr>
              <a:t>Introduction</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6463308"/>
          </a:xfrm>
          <a:prstGeom prst="rect">
            <a:avLst/>
          </a:prstGeom>
          <a:noFill/>
        </p:spPr>
        <p:txBody>
          <a:bodyPr wrap="square" rtlCol="0">
            <a:spAutoFit/>
          </a:bodyPr>
          <a:lstStyle/>
          <a:p>
            <a:pPr latinLnBrk="0"/>
            <a:r>
              <a:rPr lang="en-GB" sz="2000" dirty="0"/>
              <a:t>Lorsque vous êtes propriétaire de votre logement ou que vous louez votre bien immobilier à des locataires, vous vous demandez peut-être comment et pourquoi vous devriez vous impliquer dans la transition énergétique numérique. </a:t>
            </a:r>
          </a:p>
          <a:p>
            <a:pPr latinLnBrk="0"/>
            <a:endParaRPr lang="en-GB" sz="700" dirty="0"/>
          </a:p>
          <a:p>
            <a:pPr latinLnBrk="0"/>
            <a:r>
              <a:rPr lang="en-GB" sz="2000" dirty="0"/>
              <a:t>La transition énergétique numérique vous permet, à vous et à vos locataires, de mieux comprendre votre consommation d'énergie. Grâce à cette compréhension, nous pouvons prendre des décisions éclairées sur la manière d'économiser l'énergie, sans inconvénient ni sacrifice de confort. Investir dans votre propriété peut également vous permettre de réaliser d'importantes économies à long terme ! </a:t>
            </a:r>
          </a:p>
          <a:p>
            <a:pPr latinLnBrk="0"/>
            <a:endParaRPr lang="en-GB" sz="700" dirty="0"/>
          </a:p>
          <a:p>
            <a:pPr latinLnBrk="0"/>
            <a:r>
              <a:rPr lang="en-GB" sz="2000" dirty="0"/>
              <a:t>Dans cette brève présentation, nous aborderons les points suivants : </a:t>
            </a:r>
          </a:p>
          <a:p>
            <a:pPr marL="457200" indent="-457200" latinLnBrk="0">
              <a:buChar char="•"/>
            </a:pPr>
            <a:r>
              <a:rPr lang="en-GB" sz="2000" dirty="0"/>
              <a:t>Pourquoi vous devriez investir dans les technologies énergétiques numériques. </a:t>
            </a:r>
          </a:p>
          <a:p>
            <a:pPr marL="457200" indent="-457200" latinLnBrk="0">
              <a:buChar char="•"/>
            </a:pPr>
            <a:r>
              <a:rPr lang="en-GB" sz="2000" dirty="0"/>
              <a:t>Les opportunités et les avantages d'investir dans votre propriété. </a:t>
            </a:r>
          </a:p>
          <a:p>
            <a:pPr marL="457200" indent="-457200" latinLnBrk="0">
              <a:buChar char="•"/>
            </a:pPr>
            <a:r>
              <a:rPr lang="en-GB" sz="2000" dirty="0"/>
              <a:t>Les mesures simples que vous pouvez prendre pour comprendre et réduire votre consommation d'énergie et potentiellement réaliser des économies.</a:t>
            </a:r>
          </a:p>
          <a:p>
            <a:pPr marL="457200" indent="-457200" latinLnBrk="0">
              <a:buChar char="•"/>
            </a:pPr>
            <a:r>
              <a:rPr lang="en-GB" sz="2000" dirty="0"/>
              <a:t>Si vous louez votre bien immobilier, comment vous pouvez aider vos locataires à économiser de l'énergie.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3" y="704759"/>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8. Passez à un éclairage économe en énergie </a:t>
            </a:r>
            <a:endParaRPr lang="en-GB" dirty="0">
              <a:effectLst/>
            </a:endParaRPr>
          </a:p>
          <a:p>
            <a:endParaRPr lang="en-GB" dirty="0"/>
          </a:p>
        </p:txBody>
      </p:sp>
      <p:sp>
        <p:nvSpPr>
          <p:cNvPr id="4" name="TextBox 3">
            <a:extLst>
              <a:ext uri="{FF2B5EF4-FFF2-40B4-BE49-F238E27FC236}">
                <a16:creationId xmlns:a16="http://schemas.microsoft.com/office/drawing/2014/main" id="{18C55726-5E4A-A0F6-F79D-6164468DD29C}"/>
              </a:ext>
            </a:extLst>
          </p:cNvPr>
          <p:cNvSpPr txBox="1"/>
          <p:nvPr/>
        </p:nvSpPr>
        <p:spPr>
          <a:xfrm>
            <a:off x="5917232" y="2434812"/>
            <a:ext cx="5897285"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Les ampoules à diodes électroluminescentes (DEL) consomment beaucoup moins d'énergie et ont une durée de vie plus longue, ce qui réduit les coûts d'entretien et la consommation d'énergie.</a:t>
            </a:r>
          </a:p>
          <a:p>
            <a:pPr marL="457200" indent="-457200" latinLnBrk="0">
              <a:buFontTx/>
              <a:buChar char="•"/>
            </a:pPr>
            <a:r>
              <a:rPr lang="en-US" sz="2000" dirty="0">
                <a:solidFill>
                  <a:srgbClr val="2B2C30"/>
                </a:solidFill>
                <a:ea typeface="Public Sans"/>
                <a:cs typeface="Segoe UI"/>
              </a:rPr>
              <a:t>Envisagez de remplacer les ampoules à incandescence traditionnelles par un éclairage LED intelligent et économe en énergie. </a:t>
            </a:r>
          </a:p>
          <a:p>
            <a:pPr marL="457200" indent="-457200" latinLnBrk="0">
              <a:buChar char="•"/>
            </a:pPr>
            <a:r>
              <a:rPr lang="en-US" sz="2000" dirty="0">
                <a:solidFill>
                  <a:srgbClr val="2B2C30"/>
                </a:solidFill>
                <a:cs typeface="Segoe UI"/>
              </a:rPr>
              <a:t>Les ampoules intelligentes peuvent contribuer à une meilleure prise de conscience de la consommation d'énergie et encourager les économies d'énergie, car elles peuvent être contrôlées à distance.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Mise en œuvre de solutions d'énergie renouvelable </a:t>
            </a:r>
            <a:endParaRPr lang="en-GB" dirty="0">
              <a:effectLst/>
            </a:endParaRPr>
          </a:p>
          <a:p>
            <a:endParaRPr lang="en-GB" dirty="0"/>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dirty="0">
                <a:solidFill>
                  <a:schemeClr val="accent2"/>
                </a:solidFill>
              </a:rPr>
              <a:t>Quels sont les avantages de la mise en œuvre de solutions d'énergie renouvelable ?</a:t>
            </a:r>
          </a:p>
          <a:p>
            <a:pPr algn="ctr" latinLnBrk="0"/>
            <a:endParaRPr lang="en-US" sz="4800" i="1" dirty="0">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Mise en œuvre de solutions </a:t>
            </a:r>
            <a:r>
              <a:rPr lang="en-US" sz="2800" b="1" kern="1200" dirty="0" err="1">
                <a:solidFill>
                  <a:srgbClr val="FFFFFF"/>
                </a:solidFill>
                <a:effectLst/>
                <a:latin typeface="Calibri" panose="020F0502020204030204" pitchFamily="34" charset="0"/>
                <a:ea typeface="Public Sans"/>
                <a:cs typeface="Public Sans"/>
              </a:rPr>
              <a:t>d'énergie</a:t>
            </a:r>
            <a:r>
              <a:rPr lang="en-US" sz="2800" b="1" kern="1200" dirty="0">
                <a:solidFill>
                  <a:srgbClr val="FFFFFF"/>
                </a:solidFill>
                <a:effectLst/>
                <a:latin typeface="Calibri" panose="020F0502020204030204" pitchFamily="34" charset="0"/>
                <a:ea typeface="Public Sans"/>
                <a:cs typeface="Public Sans"/>
              </a:rPr>
              <a:t> </a:t>
            </a:r>
            <a:r>
              <a:rPr lang="en-US" sz="2800" b="1" kern="1200" dirty="0" err="1">
                <a:solidFill>
                  <a:srgbClr val="FFFFFF"/>
                </a:solidFill>
                <a:effectLst/>
                <a:latin typeface="Calibri" panose="020F0502020204030204" pitchFamily="34" charset="0"/>
                <a:ea typeface="Public Sans"/>
                <a:cs typeface="Public Sans"/>
              </a:rPr>
              <a:t>renouvelable</a:t>
            </a:r>
            <a:endParaRPr lang="en-GB" dirty="0">
              <a:effectLst/>
            </a:endParaRPr>
          </a:p>
        </p:txBody>
      </p:sp>
      <p:sp>
        <p:nvSpPr>
          <p:cNvPr id="4" name="TextBox 3">
            <a:extLst>
              <a:ext uri="{FF2B5EF4-FFF2-40B4-BE49-F238E27FC236}">
                <a16:creationId xmlns:a16="http://schemas.microsoft.com/office/drawing/2014/main" id="{98F002ED-7076-C12C-76BA-4FEBBC6F2705}"/>
              </a:ext>
            </a:extLst>
          </p:cNvPr>
          <p:cNvSpPr txBox="1"/>
          <p:nvPr/>
        </p:nvSpPr>
        <p:spPr>
          <a:xfrm>
            <a:off x="5599134" y="2082573"/>
            <a:ext cx="6075123" cy="452431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Les solutions d'énergie renouvelable, telles que l'installation de panneaux solaires ou d'éoliennes, favorisent la production d'énergie propre.</a:t>
            </a:r>
          </a:p>
          <a:p>
            <a:pPr marL="457200" indent="-457200" latinLnBrk="0">
              <a:buChar char="•"/>
            </a:pPr>
            <a:r>
              <a:rPr lang="en-US" sz="2000" dirty="0">
                <a:solidFill>
                  <a:srgbClr val="2B2C30"/>
                </a:solidFill>
                <a:ea typeface="Public Sans"/>
                <a:cs typeface="Segoe UI"/>
              </a:rPr>
              <a:t>En réduisant votre dépendance au réseau électrique et vos coûts énergétiques, vous pouvez réaliser des économies. </a:t>
            </a:r>
          </a:p>
          <a:p>
            <a:pPr marL="457200" indent="-457200" latinLnBrk="0">
              <a:buChar char="•"/>
            </a:pPr>
            <a:r>
              <a:rPr lang="en-US" sz="2000" dirty="0">
                <a:solidFill>
                  <a:srgbClr val="2B2C30"/>
                </a:solidFill>
                <a:ea typeface="Public Sans"/>
                <a:cs typeface="Segoe UI"/>
              </a:rPr>
              <a:t>Les solutions d'énergie renouvelable peuvent séduire les locataires soucieux de l'environnement ou les acheteurs potentiels lorsque vous vendez votre maison.</a:t>
            </a:r>
          </a:p>
          <a:p>
            <a:pPr marL="457200" indent="-457200" latinLnBrk="0">
              <a:buChar char="•"/>
            </a:pPr>
            <a:r>
              <a:rPr lang="en-US" sz="2000" dirty="0">
                <a:solidFill>
                  <a:srgbClr val="2B2C30"/>
                </a:solidFill>
                <a:ea typeface="Public Sans"/>
                <a:cs typeface="Segoe UI"/>
              </a:rPr>
              <a:t>Vous trouverez des conseils pertinents pour tous les propriétaires dans la rubrique </a:t>
            </a:r>
            <a:r>
              <a:rPr lang="en-US" sz="2000" dirty="0">
                <a:solidFill>
                  <a:srgbClr val="2B2C30"/>
                </a:solidFill>
                <a:ea typeface="Public Sans"/>
                <a:cs typeface="Segoe UI"/>
                <a:hlinkClick r:id="rId3"/>
              </a:rPr>
              <a:t>Comment les propriétaires peuvent créer des propriétés écoénergétiques.</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la transition énergétique numérique,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9909" y="3306373"/>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Consultez la série de cours courts proposés par Every1 : </a:t>
            </a:r>
            <a:r>
              <a:rPr lang="en-US" altLang="ko-KR" sz="2200" i="1" dirty="0">
                <a:solidFill>
                  <a:srgbClr val="373737"/>
                </a:solidFill>
                <a:ea typeface="맑은 고딕"/>
                <a:hlinkClick r:id="rId3"/>
              </a:rPr>
              <a:t>Les bases de l'énergie numérique</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85419" y="3058095"/>
            <a:ext cx="2364667" cy="2800767"/>
          </a:xfrm>
          <a:prstGeom prst="rect">
            <a:avLst/>
          </a:prstGeom>
          <a:noFill/>
        </p:spPr>
        <p:txBody>
          <a:bodyPr wrap="square" rtlCol="0" anchor="t" anchorCtr="0">
            <a:spAutoFit/>
          </a:bodyPr>
          <a:lstStyle/>
          <a:p>
            <a:pPr algn="ctr"/>
            <a:r>
              <a:rPr lang="en-US" altLang="ko-KR" sz="2200" dirty="0">
                <a:solidFill>
                  <a:srgbClr val="373737"/>
                </a:solidFill>
              </a:rPr>
              <a:t>Lisez la brochure d'information d'Every1 intitulée « </a:t>
            </a:r>
            <a:r>
              <a:rPr lang="en-US" altLang="ko-KR" sz="2200" i="1" dirty="0">
                <a:solidFill>
                  <a:srgbClr val="373737"/>
                </a:solidFill>
                <a:hlinkClick r:id="rId4"/>
              </a:rPr>
              <a:t>Qu'est-ce qu'une communauté énergétique et pourquoi devrais-je y </a:t>
            </a:r>
            <a:r>
              <a:rPr lang="en-US" altLang="ko-KR" sz="2200" i="1" dirty="0" err="1">
                <a:solidFill>
                  <a:srgbClr val="373737"/>
                </a:solidFill>
                <a:hlinkClick r:id="rId4"/>
              </a:rPr>
              <a:t>adhérer</a:t>
            </a:r>
            <a:r>
              <a:rPr lang="en-US" altLang="ko-KR" sz="2200" i="1" dirty="0">
                <a:solidFill>
                  <a:srgbClr val="373737"/>
                </a:solidFill>
                <a:hlinkClick r:id="rId4"/>
              </a:rPr>
              <a:t> ?</a:t>
            </a:r>
            <a:r>
              <a:rPr lang="en-US" altLang="ko-KR" sz="2200" i="1" dirty="0">
                <a:solidFill>
                  <a:srgbClr val="373737"/>
                </a:solidFill>
              </a:rPr>
              <a:t> »</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263930"/>
            <a:ext cx="2338969" cy="2123658"/>
          </a:xfrm>
          <a:prstGeom prst="rect">
            <a:avLst/>
          </a:prstGeom>
          <a:noFill/>
        </p:spPr>
        <p:txBody>
          <a:bodyPr wrap="square" rtlCol="0" anchor="t" anchorCtr="0">
            <a:spAutoFit/>
          </a:bodyPr>
          <a:lstStyle/>
          <a:p>
            <a:pPr algn="ctr"/>
            <a:r>
              <a:rPr lang="en-US" altLang="ko-KR" sz="2200" dirty="0">
                <a:solidFill>
                  <a:srgbClr val="373737"/>
                </a:solidFill>
              </a:rPr>
              <a:t>Lisez l'article d'Energy Monitor intitulé « </a:t>
            </a:r>
            <a:r>
              <a:rPr lang="en-US" altLang="ko-KR" sz="2200" i="1" dirty="0">
                <a:solidFill>
                  <a:srgbClr val="373737"/>
                </a:solidFill>
                <a:hlinkClick r:id="rId5"/>
              </a:rPr>
              <a:t>Dissiper les mythes autour des technologies d'énergie renouvelable </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Découvrez les supports pédagogiques du projet Every1.</a:t>
            </a:r>
            <a:endParaRPr lang="ko-KR" altLang="en-US" sz="2200" dirty="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6186309"/>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a:t>
            </a:r>
            <a:r>
              <a:rPr lang="fr-FR" dirty="0"/>
              <a:t>Participez à la Transition énergétique : 9 étapes faciles pour les propriétaires et bailleurs </a:t>
            </a:r>
            <a:r>
              <a:rPr lang="en-GB" i="1" dirty="0"/>
              <a:t>»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hlinkClick r:id="rId4"/>
              </a:rPr>
              <a:t>maison </a:t>
            </a:r>
            <a:r>
              <a:rPr lang="en-US" dirty="0">
                <a:solidFill>
                  <a:schemeClr val="dk1"/>
                </a:solidFill>
                <a:ea typeface="Public Sans"/>
                <a:cs typeface="Public Sans"/>
                <a:sym typeface="Public Sans"/>
              </a:rPr>
              <a:t>de Loraine et Mark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Papier à côté </a:t>
            </a:r>
            <a:r>
              <a:rPr lang="en-US" i="1" dirty="0" err="1">
                <a:solidFill>
                  <a:schemeClr val="dk1"/>
                </a:solidFill>
                <a:ea typeface="Public Sans"/>
                <a:cs typeface="Public Sans"/>
                <a:sym typeface="Public Sans"/>
              </a:rPr>
              <a:t>d'un Macbook </a:t>
            </a:r>
            <a:r>
              <a:rPr lang="en-US" dirty="0">
                <a:solidFill>
                  <a:schemeClr val="dk1"/>
                </a:solidFill>
                <a:ea typeface="Public Sans"/>
                <a:cs typeface="Public Sans"/>
                <a:sym typeface="Public Sans"/>
              </a:rPr>
              <a:t>par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sz="18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Pourquoi investir dans </a:t>
            </a:r>
            <a:r>
              <a:rPr lang="en-US" dirty="0">
                <a:solidFill>
                  <a:schemeClr val="dk1"/>
                </a:solidFill>
                <a:ea typeface="Public Sans"/>
                <a:cs typeface="Public Sans"/>
                <a:sym typeface="Public Sans"/>
              </a:rPr>
              <a:t>les technologies</a:t>
            </a:r>
            <a:r>
              <a:rPr lang="en-US" sz="1800" dirty="0">
                <a:solidFill>
                  <a:schemeClr val="dk1"/>
                </a:solidFill>
                <a:ea typeface="Public Sans"/>
                <a:cs typeface="Public Sans"/>
                <a:sym typeface="Public Sans"/>
              </a:rPr>
              <a:t> numériques </a:t>
            </a:r>
            <a:r>
              <a:rPr lang="en-US" dirty="0">
                <a:solidFill>
                  <a:schemeClr val="dk1"/>
                </a:solidFill>
                <a:ea typeface="Public Sans"/>
                <a:cs typeface="Public Sans"/>
                <a:sym typeface="Public Sans"/>
              </a:rPr>
              <a:t>? : </a:t>
            </a:r>
            <a:r>
              <a:rPr lang="en-GB" b="0" i="0" dirty="0">
                <a:solidFill>
                  <a:srgbClr val="242424"/>
                </a:solidFill>
                <a:effectLst/>
                <a:hlinkClick r:id="rId7"/>
              </a:rPr>
              <a:t>Compteur d'énergie Vorarlberger Kraftwerke (électrique) - compteur intelligent - 02ASD </a:t>
            </a:r>
            <a:r>
              <a:rPr lang="en-GB" b="0" i="0" dirty="0">
                <a:solidFill>
                  <a:srgbClr val="242424"/>
                </a:solidFill>
                <a:effectLst/>
              </a:rPr>
              <a:t>par </a:t>
            </a:r>
            <a:r>
              <a:rPr lang="en-GB" b="0" i="0" dirty="0" err="1">
                <a:solidFill>
                  <a:srgbClr val="242424"/>
                </a:solidFill>
                <a:effectLst/>
              </a:rPr>
              <a:t>Asurnipal </a:t>
            </a:r>
            <a:r>
              <a:rPr lang="en-GB" b="0" i="0" dirty="0">
                <a:solidFill>
                  <a:srgbClr val="242424"/>
                </a:solidFill>
                <a:effectLst/>
              </a:rPr>
              <a:t>est sous licence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Comprendre votre propre consommation d'énergie : </a:t>
            </a:r>
            <a:r>
              <a:rPr lang="en-GB" dirty="0">
                <a:solidFill>
                  <a:srgbClr val="242424"/>
                </a:solidFill>
                <a:hlinkClick r:id="rId8"/>
              </a:rPr>
              <a:t>Daily net metering.png </a:t>
            </a:r>
            <a:r>
              <a:rPr lang="en-GB" dirty="0">
                <a:solidFill>
                  <a:srgbClr val="242424"/>
                </a:solidFill>
              </a:rPr>
              <a:t>par Delphi234 est sous licence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Devenir prosommateur : </a:t>
            </a:r>
            <a:r>
              <a:rPr lang="en-GB" dirty="0">
                <a:solidFill>
                  <a:srgbClr val="242424"/>
                </a:solidFill>
                <a:hlinkClick r:id="rId10"/>
              </a:rPr>
              <a:t>Énergie solaire, Amersfoort </a:t>
            </a:r>
            <a:r>
              <a:rPr lang="en-GB" dirty="0">
                <a:solidFill>
                  <a:srgbClr val="242424"/>
                </a:solidFill>
              </a:rPr>
              <a:t>par Eneco Group est sous licence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Travailler ensemble : Groupes énergétiques collectifs : </a:t>
            </a:r>
            <a:r>
              <a:rPr lang="en-GB" dirty="0">
                <a:solidFill>
                  <a:srgbClr val="242424"/>
                </a:solidFill>
                <a:hlinkClick r:id="rId12"/>
              </a:rPr>
              <a:t>Rapport sur les communautés énergétiques.jpg </a:t>
            </a:r>
            <a:r>
              <a:rPr lang="en-GB" dirty="0">
                <a:solidFill>
                  <a:srgbClr val="242424"/>
                </a:solidFill>
              </a:rPr>
              <a:t>par le Centre commun de recherche (CCR) est sous licence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Aider les autres à économiser l'énergie : </a:t>
            </a:r>
            <a:r>
              <a:rPr lang="en-GB" sz="1800" dirty="0">
                <a:solidFill>
                  <a:srgbClr val="242424"/>
                </a:solidFill>
                <a:ea typeface="Public Sans"/>
                <a:cs typeface="Public Sans"/>
                <a:sym typeface="Public Sans"/>
                <a:hlinkClick r:id="rId13"/>
              </a:rPr>
              <a:t>factures d'électricité avec ampoule et calculatrice </a:t>
            </a:r>
            <a:r>
              <a:rPr lang="en-GB" sz="1800" dirty="0">
                <a:solidFill>
                  <a:srgbClr val="242424"/>
                </a:solidFill>
                <a:ea typeface="Public Sans"/>
                <a:cs typeface="Public Sans"/>
                <a:sym typeface="Public Sans"/>
              </a:rPr>
              <a:t>par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est </a:t>
            </a:r>
            <a:r>
              <a:rPr lang="en-GB" dirty="0">
                <a:solidFill>
                  <a:srgbClr val="242424"/>
                </a:solidFill>
              </a:rPr>
              <a:t>sous licence </a:t>
            </a:r>
            <a:r>
              <a:rPr lang="en-GB" noProof="0" dirty="0">
                <a:solidFill>
                  <a:schemeClr val="dk1"/>
                </a:solidFill>
                <a:ea typeface="Public Sans"/>
                <a:cs typeface="Public Sans"/>
                <a:sym typeface="Public Sans"/>
                <a:hlinkClick r:id="rId11"/>
              </a:rPr>
              <a:t>CC BY 2.0</a:t>
            </a:r>
            <a:r>
              <a:rPr lang="en-GB" dirty="0">
                <a:solidFill>
                  <a:srgbClr val="242424"/>
                </a:solidFill>
              </a:rPr>
              <a:t>. Cette image a été recadrée.</a:t>
            </a:r>
          </a:p>
        </p:txBody>
      </p:sp>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1</a:t>
            </a:r>
            <a:endParaRPr lang="en-GB" dirty="0">
              <a:effectLst/>
            </a:endParaRPr>
          </a:p>
          <a:p>
            <a:endParaRPr lang="en-GB" dirty="0"/>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chemeClr val="dk1"/>
                </a:solidFill>
                <a:ea typeface="Public Sans"/>
                <a:cs typeface="Public Sans"/>
                <a:sym typeface="Public Sans"/>
              </a:rPr>
              <a:t>Aménagement paysager écoénergétique : </a:t>
            </a:r>
            <a:r>
              <a:rPr lang="en-GB" dirty="0">
                <a:solidFill>
                  <a:schemeClr val="dk1"/>
                </a:solidFill>
                <a:ea typeface="Public Sans"/>
                <a:cs typeface="Public Sans"/>
                <a:sym typeface="Public Sans"/>
                <a:hlinkClick r:id="rId3"/>
              </a:rPr>
              <a:t>gratte-ciel résidentiels à forêt verticale à Milan, Italie</a:t>
            </a:r>
            <a:r>
              <a:rPr lang="en-GB" dirty="0">
                <a:solidFill>
                  <a:schemeClr val="dk1"/>
                </a:solidFill>
                <a:ea typeface="Public Sans"/>
                <a:cs typeface="Public Sans"/>
                <a:sym typeface="Public Sans"/>
              </a:rPr>
              <a:t>, par Sophie Otto sur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Entretien et inspections réguliers : </a:t>
            </a:r>
            <a:r>
              <a:rPr lang="en-GB" dirty="0">
                <a:solidFill>
                  <a:schemeClr val="dk1"/>
                </a:solidFill>
                <a:ea typeface="Public Sans"/>
                <a:cs typeface="Public Sans"/>
                <a:sym typeface="Public Sans"/>
                <a:hlinkClick r:id="rId5"/>
              </a:rPr>
              <a:t>climatisation PASECO </a:t>
            </a:r>
            <a:r>
              <a:rPr lang="en-GB" dirty="0">
                <a:solidFill>
                  <a:schemeClr val="dk1"/>
                </a:solidFill>
                <a:ea typeface="Public Sans"/>
                <a:cs typeface="Public Sans"/>
                <a:sym typeface="Public Sans"/>
              </a:rPr>
              <a:t>par HS You sous licence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Passer à un éclairage économe en énergie : </a:t>
            </a:r>
            <a:r>
              <a:rPr lang="en-GB" noProof="0" dirty="0">
                <a:solidFill>
                  <a:schemeClr val="dk1"/>
                </a:solidFill>
                <a:ea typeface="Public Sans"/>
                <a:cs typeface="Public Sans"/>
                <a:sym typeface="Public Sans"/>
                <a:hlinkClick r:id="rId7"/>
              </a:rPr>
              <a:t>ampoule Wi-Fi UMAX U-Smart </a:t>
            </a:r>
            <a:r>
              <a:rPr lang="en-GB" noProof="0" dirty="0">
                <a:solidFill>
                  <a:schemeClr val="dk1"/>
                </a:solidFill>
                <a:ea typeface="Public Sans"/>
                <a:cs typeface="Public Sans"/>
                <a:sym typeface="Public Sans"/>
              </a:rPr>
              <a:t>par Jirka Matousek sous licence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Mise en œuvre de solutions d'énergie renouvelable : </a:t>
            </a:r>
            <a:r>
              <a:rPr lang="en-GB" dirty="0">
                <a:solidFill>
                  <a:schemeClr val="dk1"/>
                </a:solidFill>
                <a:ea typeface="Public Sans"/>
                <a:cs typeface="Public Sans"/>
                <a:sym typeface="Public Sans"/>
                <a:hlinkClick r:id="rId9"/>
              </a:rPr>
              <a:t>Clean energy at work for </a:t>
            </a:r>
            <a:r>
              <a:rPr lang="en-GB" dirty="0" err="1">
                <a:solidFill>
                  <a:schemeClr val="dk1"/>
                </a:solidFill>
                <a:ea typeface="Public Sans"/>
                <a:cs typeface="Public Sans"/>
                <a:sym typeface="Public Sans"/>
                <a:hlinkClick r:id="rId9"/>
              </a:rPr>
              <a:t>earthday</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par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2800" b="1" kern="1200" dirty="0">
                <a:solidFill>
                  <a:schemeClr val="bg1"/>
                </a:solidFill>
                <a:effectLst/>
              </a:rPr>
              <a:t>Remerciements 2</a:t>
            </a:r>
            <a:endParaRPr lang="en-GB" sz="2800" b="1" dirty="0">
              <a:solidFill>
                <a:schemeClr val="bg1"/>
              </a:solidFill>
              <a:effectLst/>
            </a:endParaRPr>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Merci !</a:t>
            </a:r>
            <a:endParaRPr lang="en-GB" dirty="0">
              <a:effectLst/>
            </a:endParaRPr>
          </a:p>
          <a:p>
            <a:endParaRPr lang="en-GB" dirty="0"/>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Notre exploration de chaque étape commence par une question de réflexion. Prenez le temps de réfléchir à chaque question avant de passer à la diapositive suivante.</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suivre chaque étape dans l'ordre. Vous pouvez également sélectionner une étape particulière que vous souhaitez explorer en premier via le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6" y="594231"/>
            <a:ext cx="3049945" cy="1325563"/>
          </a:xfrm>
          <a:prstGeom prst="rect">
            <a:avLst/>
          </a:prstGeom>
        </p:spPr>
        <p:txBody>
          <a:bodyPr/>
          <a:lstStyle/>
          <a:p>
            <a:pPr latinLnBrk="0"/>
            <a:r>
              <a:rPr lang="en-GB" sz="2800" b="1" dirty="0">
                <a:solidFill>
                  <a:schemeClr val="bg1"/>
                </a:solidFill>
              </a:rPr>
              <a:t>Cette presentation </a:t>
            </a:r>
            <a:r>
              <a:rPr lang="en-GB" sz="2800" b="1" dirty="0" err="1">
                <a:solidFill>
                  <a:schemeClr val="bg1"/>
                </a:solidFill>
              </a:rPr>
              <a:t>aborde</a:t>
            </a:r>
            <a:endParaRPr lang="en-GB" sz="2800" b="1" dirty="0">
              <a:solidFill>
                <a:schemeClr val="bg1"/>
              </a:solidFill>
            </a:endParaRPr>
          </a:p>
        </p:txBody>
      </p:sp>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9 étapes faciles pour les propriétaires et les bailleurs</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Pourquoi investir dans les technologies énergétiques numériques ?</a:t>
            </a:r>
          </a:p>
          <a:p>
            <a:pPr marL="342900" indent="-342900" latinLnBrk="0">
              <a:buFont typeface="+mj-lt"/>
              <a:buAutoNum type="arabicPeriod"/>
            </a:pPr>
            <a:r>
              <a:rPr lang="en-GB" sz="2400" noProof="0" dirty="0">
                <a:ea typeface="Public Sans"/>
                <a:cs typeface="Public Sans"/>
                <a:sym typeface="Public Sans"/>
              </a:rPr>
              <a:t>Comprendre votre propre consommation d'énergie.</a:t>
            </a:r>
          </a:p>
          <a:p>
            <a:pPr marL="342900" indent="-342900" latinLnBrk="0">
              <a:buFont typeface="+mj-lt"/>
              <a:buAutoNum type="arabicPeriod"/>
            </a:pPr>
            <a:r>
              <a:rPr lang="en-GB" sz="2400" noProof="0" dirty="0">
                <a:ea typeface="Public Sans"/>
                <a:cs typeface="Public Sans"/>
                <a:sym typeface="Public Sans"/>
              </a:rPr>
              <a:t>Devenir un prosommateur.</a:t>
            </a:r>
          </a:p>
          <a:p>
            <a:pPr marL="342900" indent="-342900" latinLnBrk="0">
              <a:buFont typeface="+mj-lt"/>
              <a:buAutoNum type="arabicPeriod"/>
            </a:pPr>
            <a:r>
              <a:rPr lang="en-GB" sz="2400" noProof="0" dirty="0">
                <a:ea typeface="Public Sans"/>
                <a:cs typeface="Public Sans"/>
                <a:sym typeface="Public Sans"/>
              </a:rPr>
              <a:t>Travailler ensemble : les communautés énergétiques.</a:t>
            </a:r>
          </a:p>
          <a:p>
            <a:pPr marL="342900" indent="-342900" latinLnBrk="0">
              <a:buFont typeface="+mj-lt"/>
              <a:buAutoNum type="arabicPeriod"/>
            </a:pPr>
            <a:r>
              <a:rPr lang="en-GB" sz="2400" noProof="0" dirty="0">
                <a:ea typeface="Public Sans"/>
                <a:cs typeface="Public Sans"/>
                <a:sym typeface="Public Sans"/>
              </a:rPr>
              <a:t>Aider les autres à économiser l'énergie.</a:t>
            </a:r>
          </a:p>
          <a:p>
            <a:pPr marL="342900" indent="-342900" latinLnBrk="0">
              <a:buFont typeface="+mj-lt"/>
              <a:buAutoNum type="arabicPeriod"/>
            </a:pPr>
            <a:r>
              <a:rPr lang="en-GB" sz="2400" noProof="0" dirty="0">
                <a:ea typeface="Public Sans"/>
                <a:cs typeface="Public Sans"/>
                <a:sym typeface="Public Sans"/>
              </a:rPr>
              <a:t>Aménagement paysager économe en énergie.</a:t>
            </a:r>
          </a:p>
          <a:p>
            <a:pPr marL="342900" indent="-342900" latinLnBrk="0">
              <a:buFont typeface="+mj-lt"/>
              <a:buAutoNum type="arabicPeriod"/>
            </a:pPr>
            <a:r>
              <a:rPr lang="en-GB" sz="2400" noProof="0" dirty="0">
                <a:ea typeface="Public Sans"/>
                <a:cs typeface="Public Sans"/>
                <a:sym typeface="Public Sans"/>
              </a:rPr>
              <a:t>Effectuer régulièrement l'entretien et les inspections.</a:t>
            </a:r>
          </a:p>
          <a:p>
            <a:pPr marL="342900" indent="-342900" latinLnBrk="0">
              <a:buFont typeface="+mj-lt"/>
              <a:buAutoNum type="arabicPeriod"/>
            </a:pPr>
            <a:r>
              <a:rPr lang="en-GB" sz="2400" noProof="0" dirty="0">
                <a:ea typeface="Public Sans"/>
                <a:cs typeface="Public Sans"/>
                <a:sym typeface="Public Sans"/>
              </a:rPr>
              <a:t>Passer à un éclairage économe en énergie.</a:t>
            </a:r>
          </a:p>
          <a:p>
            <a:pPr marL="342900" indent="-342900" latinLnBrk="0">
              <a:buFont typeface="+mj-lt"/>
              <a:buAutoNum type="arabicPeriod"/>
            </a:pPr>
            <a:r>
              <a:rPr lang="en-GB" sz="2400" noProof="0" dirty="0">
                <a:ea typeface="Public Sans"/>
                <a:cs typeface="Public Sans"/>
                <a:sym typeface="Public Sans"/>
              </a:rPr>
              <a:t> Mettre en œuvre des solutions d'énergie renouvelable.</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Pourquoi investir dans les technologies énergétiques numériques ? - Introduction </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2654875"/>
            <a:ext cx="9594937" cy="2308324"/>
          </a:xfrm>
          <a:prstGeom prst="rect">
            <a:avLst/>
          </a:prstGeom>
          <a:noFill/>
        </p:spPr>
        <p:txBody>
          <a:bodyPr wrap="square" rtlCol="0">
            <a:spAutoFit/>
          </a:bodyPr>
          <a:lstStyle/>
          <a:p>
            <a:pPr algn="ctr" latinLnBrk="0"/>
            <a:r>
              <a:rPr lang="en-GB" sz="4800" i="1" noProof="0" dirty="0">
                <a:solidFill>
                  <a:schemeClr val="accent5"/>
                </a:solidFill>
              </a:rPr>
              <a:t>Comment les technologies énergétiques numériques peuvent-elles vous aider à optimiser votre consommation d'énergie et à réduire vos coûts ?</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Pourquoi investir dans les technologies énergétiques numériques ? </a:t>
            </a:r>
            <a:endParaRPr lang="en-GB" dirty="0">
              <a:effectLst/>
            </a:endParaRPr>
          </a:p>
          <a:p>
            <a:endParaRPr lang="en-GB" dirty="0"/>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119407"/>
            <a:ext cx="7906396" cy="4708981"/>
          </a:xfrm>
          <a:prstGeom prst="rect">
            <a:avLst/>
          </a:prstGeom>
          <a:noFill/>
        </p:spPr>
        <p:txBody>
          <a:bodyPr wrap="square" rtlCol="0">
            <a:spAutoFit/>
          </a:bodyPr>
          <a:lstStyle/>
          <a:p>
            <a:pPr marL="457200" indent="-457200" latinLnBrk="0">
              <a:buChar char="•"/>
            </a:pPr>
            <a:r>
              <a:rPr lang="en-GB" sz="2000" noProof="1">
                <a:solidFill>
                  <a:srgbClr val="2B2C30"/>
                </a:solidFill>
                <a:ea typeface="Public Sans"/>
                <a:cs typeface="Segoe UI"/>
              </a:rPr>
              <a:t>Les technologies énergétiques numériques comprennent les compteurs intelligents, les systèmes de gestion de l'énergie et les thermostats intelligents.</a:t>
            </a:r>
          </a:p>
          <a:p>
            <a:pPr marL="457200" indent="-457200" latinLnBrk="0">
              <a:buChar char="•"/>
            </a:pPr>
            <a:r>
              <a:rPr lang="en-GB" sz="2000" noProof="1">
                <a:solidFill>
                  <a:srgbClr val="2B2C30"/>
                </a:solidFill>
                <a:ea typeface="Public Sans"/>
                <a:cs typeface="Segoe UI"/>
              </a:rPr>
              <a:t>Les technologies énergétiques numériques fournissent des données en temps réel sur la consommation d'énergie, qui peuvent être utilisées pour surveiller et optimiser la consommation d'énergie à distance, par exemple à l'aide d'applications pour smartphones. </a:t>
            </a:r>
          </a:p>
          <a:p>
            <a:pPr marL="457200" indent="-457200" latinLnBrk="0">
              <a:buChar char="•"/>
            </a:pPr>
            <a:r>
              <a:rPr lang="en-GB" sz="2000" dirty="0">
                <a:solidFill>
                  <a:srgbClr val="2B2C30"/>
                </a:solidFill>
                <a:cs typeface="Segoe UI"/>
              </a:rPr>
              <a:t>Il peut y avoir des moments de la journée où vous consommez plus d'énergie. Les technologies énergétiques numériques vous permettent d'identifier les tendances et les possibilités de réduire votre consommation.</a:t>
            </a:r>
          </a:p>
          <a:p>
            <a:pPr marL="457200" indent="-457200" latinLnBrk="0">
              <a:buChar char="•"/>
            </a:pPr>
            <a:r>
              <a:rPr lang="en-GB" sz="2000" noProof="1">
                <a:solidFill>
                  <a:srgbClr val="2B2C30"/>
                </a:solidFill>
                <a:ea typeface="Public Sans"/>
                <a:cs typeface="Segoe UI"/>
              </a:rPr>
              <a:t>Si vous êtes propriétaire, ces types de technologies peuvent améliorer la satisfaction de vos locataires en leur fournissant des outils leur permettant de mieux comprendre et gérer leur propre consommation d'énergie.</a:t>
            </a:r>
            <a:endParaRPr lang="en-GB" sz="2000"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Comprendre votre propre consommation d'énergie - Introduction</a:t>
            </a:r>
            <a:endParaRPr lang="en-GB" dirty="0">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dirty="0">
                <a:solidFill>
                  <a:schemeClr val="accent5"/>
                </a:solidFill>
              </a:rPr>
              <a:t>Comment la compréhension de votre consommation d'énergie peut-elle vous aider à économiser de l'énergie et à réduire vos factures d'électricité ?</a:t>
            </a:r>
          </a:p>
          <a:p>
            <a:pPr algn="ctr" latinLnBrk="0"/>
            <a:endParaRPr lang="en-GB" sz="4800" i="1" dirty="0">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Comprendre votre propre consommation d'énergie</a:t>
            </a:r>
            <a:endParaRPr lang="en-GB" dirty="0">
              <a:effectLst/>
            </a:endParaRPr>
          </a:p>
          <a:p>
            <a:endParaRPr lang="en-GB" dirty="0"/>
          </a:p>
        </p:txBody>
      </p:sp>
      <p:sp>
        <p:nvSpPr>
          <p:cNvPr id="4" name="TextBox 3">
            <a:extLst>
              <a:ext uri="{FF2B5EF4-FFF2-40B4-BE49-F238E27FC236}">
                <a16:creationId xmlns:a16="http://schemas.microsoft.com/office/drawing/2014/main" id="{12E9D6D4-ADBC-D7EB-E231-9A2E3FFD7EF4}"/>
              </a:ext>
            </a:extLst>
          </p:cNvPr>
          <p:cNvSpPr txBox="1"/>
          <p:nvPr/>
        </p:nvSpPr>
        <p:spPr>
          <a:xfrm>
            <a:off x="4300994" y="2190721"/>
            <a:ext cx="7756023" cy="4401205"/>
          </a:xfrm>
          <a:prstGeom prst="rect">
            <a:avLst/>
          </a:prstGeom>
          <a:noFill/>
        </p:spPr>
        <p:txBody>
          <a:bodyPr wrap="square" rtlCol="0">
            <a:spAutoFit/>
          </a:bodyPr>
          <a:lstStyle/>
          <a:p>
            <a:pPr marL="457200" indent="-457200" latinLnBrk="0">
              <a:buFontTx/>
              <a:buChar char="•"/>
            </a:pPr>
            <a:r>
              <a:rPr lang="en-GB" sz="2000" dirty="0">
                <a:solidFill>
                  <a:srgbClr val="2B2C30"/>
                </a:solidFill>
                <a:cs typeface="Segoe UI"/>
              </a:rPr>
              <a:t>Un compteur intelligent vous permet, ainsi qu'à votre fournisseur d'énergie, de surveiller et d'analyser vos habitudes de consommation d'énergie en temps réel. </a:t>
            </a:r>
            <a:endParaRPr lang="en-GB" sz="2000" noProof="0" dirty="0">
              <a:solidFill>
                <a:srgbClr val="2B2C30"/>
              </a:solidFill>
              <a:ea typeface="Public Sans"/>
              <a:cs typeface="Segoe UI"/>
            </a:endParaRPr>
          </a:p>
          <a:p>
            <a:pPr marL="457200" indent="-457200" latinLnBrk="0">
              <a:buFontTx/>
              <a:buChar char="•"/>
            </a:pPr>
            <a:r>
              <a:rPr lang="en-GB" sz="2000" dirty="0">
                <a:solidFill>
                  <a:srgbClr val="2B2C30"/>
                </a:solidFill>
                <a:ea typeface="Public Sans"/>
                <a:cs typeface="Segoe UI"/>
              </a:rPr>
              <a:t>Vous pouvez </a:t>
            </a:r>
            <a:r>
              <a:rPr lang="en-GB" sz="2000" noProof="0" dirty="0">
                <a:solidFill>
                  <a:srgbClr val="2B2C30"/>
                </a:solidFill>
                <a:ea typeface="Public Sans"/>
                <a:cs typeface="Segoe UI"/>
              </a:rPr>
              <a:t>examiner les données pour identifier les tendances, les pics de consommation et les domaines dans lesquels l'énergie </a:t>
            </a:r>
            <a:r>
              <a:rPr lang="en-GB" sz="2000" dirty="0">
                <a:solidFill>
                  <a:srgbClr val="2B2C30"/>
                </a:solidFill>
                <a:ea typeface="Public Sans"/>
                <a:cs typeface="Segoe UI"/>
              </a:rPr>
              <a:t>pourrait être utilisée plus efficacement</a:t>
            </a:r>
            <a:r>
              <a:rPr lang="en-GB" sz="2000" noProof="0" dirty="0">
                <a:solidFill>
                  <a:srgbClr val="2B2C30"/>
                </a:solidFill>
                <a:ea typeface="Public Sans"/>
                <a:cs typeface="Segoe UI"/>
              </a:rPr>
              <a:t>. </a:t>
            </a:r>
          </a:p>
          <a:p>
            <a:pPr marL="457200" indent="-457200" latinLnBrk="0">
              <a:buFontTx/>
              <a:buChar char="•"/>
            </a:pPr>
            <a:r>
              <a:rPr lang="en-GB" sz="2000" dirty="0">
                <a:solidFill>
                  <a:srgbClr val="2B2C30"/>
                </a:solidFill>
                <a:ea typeface="Public Sans"/>
                <a:cs typeface="Segoe UI"/>
              </a:rPr>
              <a:t>Vous pouvez </a:t>
            </a:r>
            <a:r>
              <a:rPr lang="en-GB" sz="2000" noProof="0" dirty="0">
                <a:solidFill>
                  <a:srgbClr val="2B2C30"/>
                </a:solidFill>
                <a:ea typeface="Public Sans"/>
                <a:cs typeface="Segoe UI"/>
              </a:rPr>
              <a:t>utiliser ces informations pour mettre en œuvre des mesures d'économie d'énergie, sans </a:t>
            </a:r>
            <a:r>
              <a:rPr lang="en-GB" sz="2000" dirty="0">
                <a:solidFill>
                  <a:srgbClr val="2B2C30"/>
                </a:solidFill>
                <a:cs typeface="Segoe UI"/>
              </a:rPr>
              <a:t>réduire votre confort ou votre commodité. Par exemple : </a:t>
            </a:r>
          </a:p>
          <a:p>
            <a:pPr marL="914400" lvl="1" indent="-457200" latinLnBrk="0">
              <a:buFontTx/>
              <a:buChar char="•"/>
            </a:pPr>
            <a:r>
              <a:rPr lang="en-GB" sz="2000" dirty="0">
                <a:solidFill>
                  <a:srgbClr val="2B2C30"/>
                </a:solidFill>
                <a:cs typeface="Segoe UI"/>
                <a:hlinkClick r:id="rId3"/>
              </a:rPr>
              <a:t>Débrancher les appareils lorsqu'ils ne sont pas utilisés, plutôt que de les laisser en veille</a:t>
            </a:r>
            <a:r>
              <a:rPr lang="en-GB" sz="2000" dirty="0">
                <a:solidFill>
                  <a:srgbClr val="2B2C30"/>
                </a:solidFill>
                <a:cs typeface="Segoe UI"/>
              </a:rPr>
              <a:t>, permet de réduire la consommation d'énergie. </a:t>
            </a:r>
          </a:p>
          <a:p>
            <a:pPr marL="914400" lvl="1" indent="-457200" latinLnBrk="0">
              <a:buFontTx/>
              <a:buChar char="•"/>
            </a:pPr>
            <a:r>
              <a:rPr lang="en-GB" sz="2000" dirty="0">
                <a:solidFill>
                  <a:srgbClr val="2B2C30"/>
                </a:solidFill>
                <a:cs typeface="Segoe UI"/>
                <a:hlinkClick r:id="rId4"/>
              </a:rPr>
              <a:t>Les multiprises intelligentes </a:t>
            </a:r>
            <a:r>
              <a:rPr lang="en-GB" sz="2000" dirty="0">
                <a:solidFill>
                  <a:srgbClr val="2B2C30"/>
                </a:solidFill>
                <a:cs typeface="Segoe UI"/>
              </a:rPr>
              <a:t>peuvent également vous aider à gérer plusieurs appareils de manière plus efficace. </a:t>
            </a:r>
            <a:endParaRPr lang="en-GB" sz="2000" noProof="0" dirty="0">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Devenir prosommateur - Introduction</a:t>
            </a:r>
            <a:endParaRPr lang="en-GB" dirty="0">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dirty="0">
                <a:solidFill>
                  <a:schemeClr val="accent5"/>
                </a:solidFill>
              </a:rPr>
              <a:t>Quels sont les avantages d'être un prosommateur et d'investir dans des systèmes d'énergie renouvelable ?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120C7207-E634-4B82-BB1D-3D6F957C7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371</TotalTime>
  <Words>3770</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Participez à la Transition énergétique : 9 étapes faciles pour les propriétaires et bailleurs</vt:lpstr>
      <vt:lpstr>Introduction</vt:lpstr>
      <vt:lpstr>Cette presentation aborde</vt:lpstr>
      <vt:lpstr>9 étapes faciles pour les propriétaires et les bailleurs </vt:lpstr>
      <vt:lpstr>1. Pourquoi investir dans les technologies énergétiques numériques ? - Introduction  </vt:lpstr>
      <vt:lpstr>1. Pourquoi investir dans les technologies énergétiques numériques ?  </vt:lpstr>
      <vt:lpstr>2. Comprendre votre propre consommation d'énergie - Introduction </vt:lpstr>
      <vt:lpstr>2. Comprendre votre propre consommation d'énergie </vt:lpstr>
      <vt:lpstr>3. Devenir prosommateur - Introduction </vt:lpstr>
      <vt:lpstr>3. Devenir un prosommateur </vt:lpstr>
      <vt:lpstr>4. Travailler ensemble : les communautés énergétiques - Introduction </vt:lpstr>
      <vt:lpstr>4. Travailler ensemble : les communautés énergétiques  </vt:lpstr>
      <vt:lpstr>5. Encourager les autres à économiser l'énergie - Introduction </vt:lpstr>
      <vt:lpstr>5. Aider les autres à économiser l'énergie </vt:lpstr>
      <vt:lpstr>6. Aménagement paysager économe en énergie - Introduction </vt:lpstr>
      <vt:lpstr>6. Aménagement paysager économe en énergie  </vt:lpstr>
      <vt:lpstr>7. Entretien et inspections réguliers - Introduction </vt:lpstr>
      <vt:lpstr>7. Entretien et inspections réguliers </vt:lpstr>
      <vt:lpstr>8. Passer à un éclairage économe en énergie - Introduction </vt:lpstr>
      <vt:lpstr>8. Passez à un éclairage économe en énergie  </vt:lpstr>
      <vt:lpstr>9. Mise en œuvre de solutions d'énergie renouvelable  </vt:lpstr>
      <vt:lpstr>9. Mise en œuvre de solutions d'énergie renouvelable</vt:lpstr>
      <vt:lpstr>Prochaines étapes </vt:lpstr>
      <vt:lpstr>Remerciements 1 </vt:lpstr>
      <vt:lpstr>Remerciements 2</vt:lpstr>
      <vt:lpstr>Merci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2026-03-15T09:50:17Z</dcterms:modified>
  <cp:category/>
</cp:coreProperties>
</file>