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1.xml" ContentType="application/vnd.openxmlformats-officedocument.presentationml.slideLayout+xml"/>
  <Override PartName="/ppt/slideLayouts/slideLayout23.xml" ContentType="application/vnd.openxmlformats-officedocument.presentationml.slideLayout+xml"/>
  <Override PartName="/ppt/slideLayouts/slideLayout20.xml" ContentType="application/vnd.openxmlformats-officedocument.presentationml.slideLayout+xml"/>
  <Override PartName="/ppt/slideLayouts/slideLayout22.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281" r:id="rId3"/>
    <p:sldId id="257" r:id="rId4"/>
    <p:sldId id="259" r:id="rId5"/>
    <p:sldId id="282" r:id="rId6"/>
    <p:sldId id="283" r:id="rId7"/>
    <p:sldId id="284" r:id="rId8"/>
    <p:sldId id="285" r:id="rId9"/>
    <p:sldId id="286" r:id="rId10"/>
    <p:sldId id="287" r:id="rId11"/>
    <p:sldId id="288" r:id="rId12"/>
    <p:sldId id="289" r:id="rId13"/>
    <p:sldId id="290" r:id="rId14"/>
    <p:sldId id="258" r:id="rId15"/>
    <p:sldId id="291" r:id="rId16"/>
    <p:sldId id="292" r:id="rId17"/>
    <p:sldId id="293" r:id="rId18"/>
    <p:sldId id="29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1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ustomXml" Target="../customXml/item3.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ustomXml" Target="../customXml/item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7" name="Picture 16" descr="A picture containing drawing&#10;&#10;Description automatically generated">
            <a:extLst>
              <a:ext uri="{FF2B5EF4-FFF2-40B4-BE49-F238E27FC236}">
                <a16:creationId xmlns:a16="http://schemas.microsoft.com/office/drawing/2014/main" id="{A53E2ADF-473E-4DA7-AF9C-423E023C7F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30" y="4086603"/>
            <a:ext cx="2743200" cy="2771397"/>
          </a:xfrm>
          <a:prstGeom prst="rect">
            <a:avLst/>
          </a:prstGeom>
        </p:spPr>
      </p:pic>
      <p:pic>
        <p:nvPicPr>
          <p:cNvPr id="15" name="Picture 14" descr="A close up of a logo&#10;&#10;Description automatically generated">
            <a:extLst>
              <a:ext uri="{FF2B5EF4-FFF2-40B4-BE49-F238E27FC236}">
                <a16:creationId xmlns:a16="http://schemas.microsoft.com/office/drawing/2014/main" id="{354C8420-F3C4-4AD7-9F4C-54151C5B91E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4145" y="0"/>
            <a:ext cx="2637855" cy="2668385"/>
          </a:xfrm>
          <a:prstGeom prst="rect">
            <a:avLst/>
          </a:prstGeom>
        </p:spPr>
      </p:pic>
      <p:sp>
        <p:nvSpPr>
          <p:cNvPr id="2" name="Title 1">
            <a:extLst>
              <a:ext uri="{FF2B5EF4-FFF2-40B4-BE49-F238E27FC236}">
                <a16:creationId xmlns:a16="http://schemas.microsoft.com/office/drawing/2014/main" id="{30D8384D-DD9E-4F4F-8530-D8DD96B211D3}"/>
              </a:ext>
            </a:extLst>
          </p:cNvPr>
          <p:cNvSpPr>
            <a:spLocks noGrp="1"/>
          </p:cNvSpPr>
          <p:nvPr>
            <p:ph type="ctrTitle"/>
          </p:nvPr>
        </p:nvSpPr>
        <p:spPr>
          <a:xfrm>
            <a:off x="1519770" y="289092"/>
            <a:ext cx="9144000" cy="2387600"/>
          </a:xfrm>
        </p:spPr>
        <p:txBody>
          <a:bodyPr anchor="b">
            <a:normAutofit/>
          </a:bodyPr>
          <a:lstStyle>
            <a:lvl1pPr algn="ctr">
              <a:defRPr sz="44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2D1FD934-18FC-48E4-A957-CC87A942C831}"/>
              </a:ext>
            </a:extLst>
          </p:cNvPr>
          <p:cNvSpPr>
            <a:spLocks noGrp="1"/>
          </p:cNvSpPr>
          <p:nvPr>
            <p:ph type="subTitle" idx="1"/>
          </p:nvPr>
        </p:nvSpPr>
        <p:spPr>
          <a:xfrm>
            <a:off x="1548939" y="277915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297A7015-B78C-4322-BDC2-1AD85A0A458F}"/>
              </a:ext>
            </a:extLst>
          </p:cNvPr>
          <p:cNvSpPr>
            <a:spLocks noGrp="1"/>
          </p:cNvSpPr>
          <p:nvPr>
            <p:ph type="dt" sz="half" idx="10"/>
          </p:nvPr>
        </p:nvSpPr>
        <p:spPr>
          <a:xfrm>
            <a:off x="1364170" y="6019898"/>
            <a:ext cx="2570329" cy="365125"/>
          </a:xfrm>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5181DA80-937D-4BC5-AA42-8545060AEFCE}"/>
              </a:ext>
            </a:extLst>
          </p:cNvPr>
          <p:cNvSpPr>
            <a:spLocks noGrp="1"/>
          </p:cNvSpPr>
          <p:nvPr>
            <p:ph type="ftr" sz="quarter" idx="11"/>
          </p:nvPr>
        </p:nvSpPr>
        <p:spPr>
          <a:xfrm>
            <a:off x="4034370" y="6018090"/>
            <a:ext cx="4114800" cy="365125"/>
          </a:xfrm>
        </p:spPr>
        <p:txBody>
          <a:bodyPr/>
          <a:lstStyle/>
          <a:p>
            <a:endParaRPr lang="en-GB"/>
          </a:p>
        </p:txBody>
      </p:sp>
      <p:sp>
        <p:nvSpPr>
          <p:cNvPr id="6" name="Slide Number Placeholder 5">
            <a:extLst>
              <a:ext uri="{FF2B5EF4-FFF2-40B4-BE49-F238E27FC236}">
                <a16:creationId xmlns:a16="http://schemas.microsoft.com/office/drawing/2014/main" id="{8E9C8654-1E1F-42DD-8326-C610114125ED}"/>
              </a:ext>
            </a:extLst>
          </p:cNvPr>
          <p:cNvSpPr>
            <a:spLocks noGrp="1"/>
          </p:cNvSpPr>
          <p:nvPr>
            <p:ph type="sldNum" sz="quarter" idx="12"/>
          </p:nvPr>
        </p:nvSpPr>
        <p:spPr/>
        <p:txBody>
          <a:bodyPr/>
          <a:lstStyle/>
          <a:p>
            <a:fld id="{D789C580-C195-4E0E-862B-B6949D7BE131}" type="slidenum">
              <a:rPr lang="en-GB" smtClean="0"/>
              <a:t>‹#›</a:t>
            </a:fld>
            <a:endParaRPr lang="en-GB"/>
          </a:p>
        </p:txBody>
      </p:sp>
      <p:grpSp>
        <p:nvGrpSpPr>
          <p:cNvPr id="7" name="Group 6">
            <a:extLst>
              <a:ext uri="{FF2B5EF4-FFF2-40B4-BE49-F238E27FC236}">
                <a16:creationId xmlns:a16="http://schemas.microsoft.com/office/drawing/2014/main" id="{B35A9DC7-EF79-4552-AB76-9C979E5C8BDD}"/>
              </a:ext>
            </a:extLst>
          </p:cNvPr>
          <p:cNvGrpSpPr/>
          <p:nvPr userDrawn="1"/>
        </p:nvGrpSpPr>
        <p:grpSpPr>
          <a:xfrm>
            <a:off x="-107301" y="176528"/>
            <a:ext cx="12299301" cy="6897920"/>
            <a:chOff x="-232593" y="-188800"/>
            <a:chExt cx="9384213" cy="5489733"/>
          </a:xfrm>
        </p:grpSpPr>
        <p:pic>
          <p:nvPicPr>
            <p:cNvPr id="8" name="Picture 5">
              <a:extLst>
                <a:ext uri="{FF2B5EF4-FFF2-40B4-BE49-F238E27FC236}">
                  <a16:creationId xmlns:a16="http://schemas.microsoft.com/office/drawing/2014/main" id="{1D25077C-2315-4E29-B599-6C5678449D3D}"/>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019800" y="2177269"/>
              <a:ext cx="3131820" cy="29461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8">
              <a:extLst>
                <a:ext uri="{FF2B5EF4-FFF2-40B4-BE49-F238E27FC236}">
                  <a16:creationId xmlns:a16="http://schemas.microsoft.com/office/drawing/2014/main" id="{6B5A57D0-EDAD-45E2-BC94-5343F5A1470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52600" y="4833800"/>
              <a:ext cx="4191000" cy="292891"/>
            </a:xfrm>
            <a:prstGeom prst="rect">
              <a:avLst/>
            </a:prstGeom>
          </p:spPr>
        </p:pic>
        <p:pic>
          <p:nvPicPr>
            <p:cNvPr id="10" name="Picture 9" descr="A close up of a logo&#10;&#10;Description automatically generated">
              <a:extLst>
                <a:ext uri="{FF2B5EF4-FFF2-40B4-BE49-F238E27FC236}">
                  <a16:creationId xmlns:a16="http://schemas.microsoft.com/office/drawing/2014/main" id="{46AFD2F7-DB16-4BF9-BCC3-4B2F4206ED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44534" y="-188800"/>
              <a:ext cx="533400" cy="564599"/>
            </a:xfrm>
            <a:prstGeom prst="rect">
              <a:avLst/>
            </a:prstGeom>
          </p:spPr>
        </p:pic>
        <p:sp>
          <p:nvSpPr>
            <p:cNvPr id="11" name="Text Box 7">
              <a:extLst>
                <a:ext uri="{FF2B5EF4-FFF2-40B4-BE49-F238E27FC236}">
                  <a16:creationId xmlns:a16="http://schemas.microsoft.com/office/drawing/2014/main" id="{D475F83A-EF2E-42A7-9CE2-3DB4CA46289D}"/>
                </a:ext>
              </a:extLst>
            </p:cNvPr>
            <p:cNvSpPr txBox="1">
              <a:spLocks noChangeArrowheads="1"/>
            </p:cNvSpPr>
            <p:nvPr/>
          </p:nvSpPr>
          <p:spPr bwMode="auto">
            <a:xfrm>
              <a:off x="8007855" y="-186046"/>
              <a:ext cx="853478" cy="279546"/>
            </a:xfrm>
            <a:prstGeom prst="rect">
              <a:avLst/>
            </a:prstGeom>
            <a:noFill/>
            <a:ln w="9525">
              <a:no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Funded by: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Picture 11" descr="A close up of a logo&#10;&#10;Description automatically generated">
              <a:extLst>
                <a:ext uri="{FF2B5EF4-FFF2-40B4-BE49-F238E27FC236}">
                  <a16:creationId xmlns:a16="http://schemas.microsoft.com/office/drawing/2014/main" id="{C0329F0B-7C74-4FBB-A8FA-9D6BE4780F0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2593" y="4157933"/>
              <a:ext cx="1143000" cy="1143000"/>
            </a:xfrm>
            <a:prstGeom prst="rect">
              <a:avLst/>
            </a:prstGeom>
          </p:spPr>
        </p:pic>
      </p:grpSp>
    </p:spTree>
    <p:extLst>
      <p:ext uri="{BB962C8B-B14F-4D97-AF65-F5344CB8AC3E}">
        <p14:creationId xmlns:p14="http://schemas.microsoft.com/office/powerpoint/2010/main" val="3752345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23221-199C-4F5A-8C26-7ED5ECEE52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763315A-7F4B-41C5-B4F5-90D855B9FE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F3DDDD4-28AF-4D3F-A335-1F4EB9E2A7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A43688-BC21-4715-AF72-6384D6112A1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6" name="Footer Placeholder 5">
            <a:extLst>
              <a:ext uri="{FF2B5EF4-FFF2-40B4-BE49-F238E27FC236}">
                <a16:creationId xmlns:a16="http://schemas.microsoft.com/office/drawing/2014/main" id="{8D36027F-5EB0-4818-B5EB-7E2F4BCD91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6D0FB21-8A61-427B-93AB-C692A54E738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28028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951D-0F06-4754-ADD7-CFC618DA6E6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6A574A-6EE1-41D2-98D8-E888D86770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77F473-BE0F-4396-8F57-02DBCA7FD45F}"/>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A316F187-4517-4293-885B-B796AD0B56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B99528-2F69-4B86-BA21-21BE1D6F211C}"/>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058961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FE8183-4F0F-481C-8758-D46C7E29727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00937E-C70B-4BB7-BD2E-3B060ACCD1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D165E1-A48F-49C0-B0D9-56BFBBB78527}"/>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CFC5B356-95E4-41F7-AC33-D27421A062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FBD91A-E741-4600-97F9-8F453ED5D420}"/>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1948233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8BDEC-702D-42E1-8803-CF8FFCDA57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B32F348-B336-4B1B-9E23-2C3115326A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8B427D9-D26C-4D28-ADCA-6E2BBBCBD725}"/>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A7F48B70-C79E-4EC1-83F5-A92E89C832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B6EF88-3785-448C-8BD7-490206C063D0}"/>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18423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A78FE-DC31-4246-B749-10296C0C77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403B2C-245B-4F3E-BD34-DF49F007F9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AF53B6-7691-476F-85B1-20E1118BFEDB}"/>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83D61F98-3853-4FEC-8AE1-E9FC277323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B6D9D9-5631-4DCA-9295-50BFFAA00B5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86064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DF369-3506-4F64-81DA-0F1A3F300C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ADF79AF-539F-4E46-8E5B-73CB1839BC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352FF6-2753-47BE-A6B1-404575120644}"/>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7CB64568-EE20-4793-9A14-3E5861F9A9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F71A2A-6231-4067-AC68-15488D61820F}"/>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198851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55A4-8558-4313-9AA0-141085A742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93F0B7-E383-49D0-ADCE-A7FB7DB9AC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B96B5D-601F-4B33-A6DE-9A2DB05381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976399C-1128-42FB-AB7A-6761B13AA26B}"/>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6" name="Footer Placeholder 5">
            <a:extLst>
              <a:ext uri="{FF2B5EF4-FFF2-40B4-BE49-F238E27FC236}">
                <a16:creationId xmlns:a16="http://schemas.microsoft.com/office/drawing/2014/main" id="{62ABF26D-D056-477A-998D-BB2336CFBC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985F61A-DCED-4A53-88D6-C646551F3A6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339467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CF77A-1F77-4293-81FE-F7E4B1A34C6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45BEC36-65B4-474A-8145-020C1F9DB3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369300-8F25-47D0-ABC0-E50A41013F8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320D149-C292-4F9B-9442-FAA7619402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C64248-33AA-4C20-BDCE-E29DD8427C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87B9AD8-2868-40DE-9EDA-10D2B5323DB5}"/>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8" name="Footer Placeholder 7">
            <a:extLst>
              <a:ext uri="{FF2B5EF4-FFF2-40B4-BE49-F238E27FC236}">
                <a16:creationId xmlns:a16="http://schemas.microsoft.com/office/drawing/2014/main" id="{07479F4D-DB63-45A2-98C6-61E7502B587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D3D7CBC-14E4-42A8-8B2E-7EED4360C51B}"/>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837033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5C1E2-296C-4468-8CF7-15784510E6D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3E7E66-9873-4267-AC60-B98C4F61E759}"/>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4" name="Footer Placeholder 3">
            <a:extLst>
              <a:ext uri="{FF2B5EF4-FFF2-40B4-BE49-F238E27FC236}">
                <a16:creationId xmlns:a16="http://schemas.microsoft.com/office/drawing/2014/main" id="{010EF5A4-A17D-4B7E-BE12-0E7B5A329E0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06877D9-521B-4067-9BDE-DF3EA202E6A9}"/>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9896997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F886BA-E060-4392-92C8-2AF722800FC8}"/>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3" name="Footer Placeholder 2">
            <a:extLst>
              <a:ext uri="{FF2B5EF4-FFF2-40B4-BE49-F238E27FC236}">
                <a16:creationId xmlns:a16="http://schemas.microsoft.com/office/drawing/2014/main" id="{14BFE3F3-FC7F-4F46-BD73-C24C07BBF1E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FDEF5DA-E008-426F-AD4C-4C14C06C14A7}"/>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198335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dobe Kaiti Std R" pitchFamily="18" charset="-128"/>
                <a:ea typeface="Adobe Kaiti Std R" pitchFamily="18" charset="-128"/>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dobe Kaiti Std R" pitchFamily="18" charset="-128"/>
                <a:ea typeface="Adobe Kaiti Std R" pitchFamily="18" charset="-128"/>
              </a:defRPr>
            </a:lvl1pPr>
            <a:lvl2pPr>
              <a:defRPr>
                <a:latin typeface="Adobe Kaiti Std R" pitchFamily="18" charset="-128"/>
                <a:ea typeface="Adobe Kaiti Std R" pitchFamily="18" charset="-128"/>
              </a:defRPr>
            </a:lvl2pPr>
            <a:lvl3pPr>
              <a:defRPr>
                <a:latin typeface="Adobe Kaiti Std R" pitchFamily="18" charset="-128"/>
                <a:ea typeface="Adobe Kaiti Std R" pitchFamily="18" charset="-128"/>
              </a:defRPr>
            </a:lvl3pPr>
            <a:lvl4pPr>
              <a:defRPr>
                <a:latin typeface="Adobe Kaiti Std R" pitchFamily="18" charset="-128"/>
                <a:ea typeface="Adobe Kaiti Std R" pitchFamily="18" charset="-128"/>
              </a:defRPr>
            </a:lvl4pPr>
            <a:lvl5pPr>
              <a:defRPr>
                <a:latin typeface="Adobe Kaiti Std R" pitchFamily="18" charset="-128"/>
                <a:ea typeface="Adobe Kaiti Std R" pitchFamily="18" charset="-12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638A88-5B97-41EE-B129-2D4EBEC3E2C7}"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ECCE8-CD04-4158-86EA-2ED06E688D22}" type="slidenum">
              <a:rPr lang="en-US" smtClean="0"/>
              <a:t>‹#›</a:t>
            </a:fld>
            <a:endParaRPr lang="en-US"/>
          </a:p>
        </p:txBody>
      </p:sp>
      <p:pic>
        <p:nvPicPr>
          <p:cNvPr id="2050" name="Picture 2" descr="D:\JOB\British Council\TREE\template\NewTemplate\PowerPoint Template_FA.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8541"/>
            <a:ext cx="12192000" cy="6875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6864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3AAF0-5DCC-498D-A09C-33BE8D9CD1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ED3C4A9-5FE1-46BD-8BA4-3533760855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E84E529-CADA-4DEF-921D-5D662FE20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9D2CCD-14D6-4A78-AAEE-211474B7A335}"/>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6" name="Footer Placeholder 5">
            <a:extLst>
              <a:ext uri="{FF2B5EF4-FFF2-40B4-BE49-F238E27FC236}">
                <a16:creationId xmlns:a16="http://schemas.microsoft.com/office/drawing/2014/main" id="{7AA1F20F-76D4-4162-9F3D-3CF9FA477BC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CE22E2C-0306-41F7-8414-55E96E6E8FD1}"/>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550688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68F9F-0F14-4ADF-BC80-2BC565830B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D3BCCDC-2EA8-469D-83E0-F6CAC68E4F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7E250EC-DFC7-4D88-B878-41606F0F8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8A6C4A-0B4A-4764-91DF-CF8DC3C59274}"/>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6" name="Footer Placeholder 5">
            <a:extLst>
              <a:ext uri="{FF2B5EF4-FFF2-40B4-BE49-F238E27FC236}">
                <a16:creationId xmlns:a16="http://schemas.microsoft.com/office/drawing/2014/main" id="{B1ACEC32-EDBB-4E51-8EAD-2881B0113F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4E240AF-463A-4B37-8E4B-909ADCC89A1A}"/>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39773016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CCCE-2144-4339-9523-66AD7D288C4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CBEF86-7BA0-4C50-9FE5-C9A03E29CD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74C426-6EEB-45AB-8623-96EC7E110EF7}"/>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F8C784B5-06AB-44C8-8D3C-52A40FE8C5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ACE7A8-1C16-417C-9641-8D934D163CB3}"/>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42849591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60185D-7C1F-45B3-92AF-7413E78506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A14A01-09D7-45AD-B5CE-03D05A3FD63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56115D-C40A-4111-8E52-629DBCB361D4}"/>
              </a:ext>
            </a:extLst>
          </p:cNvPr>
          <p:cNvSpPr>
            <a:spLocks noGrp="1"/>
          </p:cNvSpPr>
          <p:nvPr>
            <p:ph type="dt" sz="half" idx="10"/>
          </p:nvPr>
        </p:nvSpPr>
        <p:spPr/>
        <p:txBody>
          <a:body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D85E9287-B0A2-4C50-8137-738283D99C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5C2F18-B3AC-4D4E-9D9C-987E42C4419C}"/>
              </a:ext>
            </a:extLst>
          </p:cNvPr>
          <p:cNvSpPr>
            <a:spLocks noGrp="1"/>
          </p:cNvSpPr>
          <p:nvPr>
            <p:ph type="sldNum" sz="quarter" idx="12"/>
          </p:nvPr>
        </p:nvSpPr>
        <p:spPr/>
        <p:txBody>
          <a:bodyPr/>
          <a:lstStyle/>
          <a:p>
            <a:fld id="{2DB7FD4F-572C-4EB8-AF74-8486ADAB0290}" type="slidenum">
              <a:rPr lang="en-GB" smtClean="0"/>
              <a:t>‹#›</a:t>
            </a:fld>
            <a:endParaRPr lang="en-GB"/>
          </a:p>
        </p:txBody>
      </p:sp>
    </p:spTree>
    <p:extLst>
      <p:ext uri="{BB962C8B-B14F-4D97-AF65-F5344CB8AC3E}">
        <p14:creationId xmlns:p14="http://schemas.microsoft.com/office/powerpoint/2010/main" val="1329554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11919-D54D-445E-AF8D-F63E78450C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8BE2A0D-BB05-4D84-B8AE-0C291CDDDE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B9B084-06CE-4A5E-96A2-3A0F63A84F99}"/>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208187F4-F991-4706-A873-1F1FEE6036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602EA0-8B7E-4D69-ADE3-3CCA159A4B78}"/>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565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4D441-0F9F-44C8-80D3-FCF2834FBE4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55316469-5FBD-4673-98D3-EF45D7A0AC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64C6F1-F2BE-4846-B5A9-4F36801B0C88}"/>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5" name="Footer Placeholder 4">
            <a:extLst>
              <a:ext uri="{FF2B5EF4-FFF2-40B4-BE49-F238E27FC236}">
                <a16:creationId xmlns:a16="http://schemas.microsoft.com/office/drawing/2014/main" id="{3D4C30DC-F0D7-44D3-8188-F8C0EA627E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4EB9CB-98D1-49EA-AEFC-7099CA7F0519}"/>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012073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66090-B1BE-49D2-BA1D-061B4A574C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69DE2A-577C-4E09-BB12-B6B05DC367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FD6E129-0064-4AFA-A1F7-C086E1BF5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FB872A2-84E8-4BEA-BABC-4CFC52C8677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6" name="Footer Placeholder 5">
            <a:extLst>
              <a:ext uri="{FF2B5EF4-FFF2-40B4-BE49-F238E27FC236}">
                <a16:creationId xmlns:a16="http://schemas.microsoft.com/office/drawing/2014/main" id="{3757AB9B-7CA3-4EE4-8089-E116AEC459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5FB988-C59B-443B-B469-3C33D9172BA6}"/>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239054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1FA31-8F5F-4AE6-AFAE-D213D04D0BC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45C78AE-769C-4AEF-B73D-87575A6E62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1E1BB4A-00AB-4EBE-9C6D-6FF13EB5FD1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AA02CD5-A81B-4B59-AB36-FBCF25713A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DFDB1B-2B42-42EE-A455-234309995A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0A5143-722A-4A21-B251-EB7528DF9FFB}"/>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8" name="Footer Placeholder 7">
            <a:extLst>
              <a:ext uri="{FF2B5EF4-FFF2-40B4-BE49-F238E27FC236}">
                <a16:creationId xmlns:a16="http://schemas.microsoft.com/office/drawing/2014/main" id="{3EA43845-1EFD-4B76-8611-6D188C9DB5C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8FEE79C-82FF-4D09-B45B-EF98D134BC4D}"/>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43112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FE4D2-A39B-404F-A614-3A9563E4840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DDC2D0A-83AB-46B1-A564-5577A5135A0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4" name="Footer Placeholder 3">
            <a:extLst>
              <a:ext uri="{FF2B5EF4-FFF2-40B4-BE49-F238E27FC236}">
                <a16:creationId xmlns:a16="http://schemas.microsoft.com/office/drawing/2014/main" id="{08DAA7C4-0B45-461E-9A00-01E519D1BB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AF83951-FB7C-4948-8BCA-E6934590F61A}"/>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914010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0CEFA4E-F8BE-4820-A841-AA3215DB05F5}"/>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3" name="Footer Placeholder 2">
            <a:extLst>
              <a:ext uri="{FF2B5EF4-FFF2-40B4-BE49-F238E27FC236}">
                <a16:creationId xmlns:a16="http://schemas.microsoft.com/office/drawing/2014/main" id="{22F02813-7FFC-4AB6-B67A-5E7D4B521E5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6790F-8239-45AB-80C1-E7FCBEF64007}"/>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339962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B4162-2845-42ED-9CAD-A8AAF0F545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0BA11CB-79EC-4730-9AB7-90B21B48CA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D4F9DDE-EDDE-4752-9E18-717BD59CBE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7170B1-C9AE-4A07-B407-8E3838B06D5A}"/>
              </a:ext>
            </a:extLst>
          </p:cNvPr>
          <p:cNvSpPr>
            <a:spLocks noGrp="1"/>
          </p:cNvSpPr>
          <p:nvPr>
            <p:ph type="dt" sz="half" idx="10"/>
          </p:nvPr>
        </p:nvSpPr>
        <p:spPr/>
        <p:txBody>
          <a:bodyPr/>
          <a:lstStyle/>
          <a:p>
            <a:fld id="{60F24D0B-8C35-4C37-8895-78F4822E62D5}" type="datetimeFigureOut">
              <a:rPr lang="en-GB" smtClean="0"/>
              <a:t>09/03/2021</a:t>
            </a:fld>
            <a:endParaRPr lang="en-GB"/>
          </a:p>
        </p:txBody>
      </p:sp>
      <p:sp>
        <p:nvSpPr>
          <p:cNvPr id="6" name="Footer Placeholder 5">
            <a:extLst>
              <a:ext uri="{FF2B5EF4-FFF2-40B4-BE49-F238E27FC236}">
                <a16:creationId xmlns:a16="http://schemas.microsoft.com/office/drawing/2014/main" id="{075DDEB0-6151-4494-9CE7-E4B4D2C0485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D18D4C-DAE2-4015-88D2-0C2121F81785}"/>
              </a:ext>
            </a:extLst>
          </p:cNvPr>
          <p:cNvSpPr>
            <a:spLocks noGrp="1"/>
          </p:cNvSpPr>
          <p:nvPr>
            <p:ph type="sldNum" sz="quarter" idx="12"/>
          </p:nvPr>
        </p:nvSpPr>
        <p:spPr/>
        <p:txBody>
          <a:bodyPr/>
          <a:lstStyle/>
          <a:p>
            <a:fld id="{D789C580-C195-4E0E-862B-B6949D7BE131}" type="slidenum">
              <a:rPr lang="en-GB" smtClean="0"/>
              <a:t>‹#›</a:t>
            </a:fld>
            <a:endParaRPr lang="en-GB"/>
          </a:p>
        </p:txBody>
      </p:sp>
    </p:spTree>
    <p:extLst>
      <p:ext uri="{BB962C8B-B14F-4D97-AF65-F5344CB8AC3E}">
        <p14:creationId xmlns:p14="http://schemas.microsoft.com/office/powerpoint/2010/main" val="2732404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EE57F1-2E6F-4AF5-8438-FAE18A0E67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466CCA10-D5EF-4AC8-8BCE-CAA2760309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98BF725-9856-48B6-BE22-1F67755B99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ource Sans Pro" panose="020B0503030403020204" pitchFamily="34" charset="0"/>
                <a:ea typeface="Source Sans Pro" panose="020B0503030403020204" pitchFamily="34" charset="0"/>
              </a:defRPr>
            </a:lvl1pPr>
          </a:lstStyle>
          <a:p>
            <a:fld id="{60F24D0B-8C35-4C37-8895-78F4822E62D5}" type="datetimeFigureOut">
              <a:rPr lang="en-GB" smtClean="0"/>
              <a:pPr/>
              <a:t>09/03/2021</a:t>
            </a:fld>
            <a:endParaRPr lang="en-GB" dirty="0"/>
          </a:p>
        </p:txBody>
      </p:sp>
      <p:sp>
        <p:nvSpPr>
          <p:cNvPr id="5" name="Footer Placeholder 4">
            <a:extLst>
              <a:ext uri="{FF2B5EF4-FFF2-40B4-BE49-F238E27FC236}">
                <a16:creationId xmlns:a16="http://schemas.microsoft.com/office/drawing/2014/main" id="{9A18E479-9CAC-41F4-AFAC-3AC6FF8A6A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ource Sans Pro" panose="020B0503030403020204" pitchFamily="34" charset="0"/>
                <a:ea typeface="Source Sans Pro" panose="020B0503030403020204" pitchFamily="34" charset="0"/>
              </a:defRPr>
            </a:lvl1pPr>
          </a:lstStyle>
          <a:p>
            <a:endParaRPr lang="en-GB" dirty="0"/>
          </a:p>
        </p:txBody>
      </p:sp>
      <p:sp>
        <p:nvSpPr>
          <p:cNvPr id="6" name="Slide Number Placeholder 5">
            <a:extLst>
              <a:ext uri="{FF2B5EF4-FFF2-40B4-BE49-F238E27FC236}">
                <a16:creationId xmlns:a16="http://schemas.microsoft.com/office/drawing/2014/main" id="{6796F948-5663-4536-A206-7DE8C81743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ource Sans Pro" panose="020B0503030403020204" pitchFamily="34" charset="0"/>
                <a:ea typeface="Source Sans Pro" panose="020B0503030403020204" pitchFamily="34" charset="0"/>
              </a:defRPr>
            </a:lvl1pPr>
          </a:lstStyle>
          <a:p>
            <a:fld id="{D789C580-C195-4E0E-862B-B6949D7BE131}" type="slidenum">
              <a:rPr lang="en-GB" smtClean="0"/>
              <a:pPr/>
              <a:t>‹#›</a:t>
            </a:fld>
            <a:endParaRPr lang="en-GB" dirty="0"/>
          </a:p>
        </p:txBody>
      </p:sp>
    </p:spTree>
    <p:extLst>
      <p:ext uri="{BB962C8B-B14F-4D97-AF65-F5344CB8AC3E}">
        <p14:creationId xmlns:p14="http://schemas.microsoft.com/office/powerpoint/2010/main" val="3594459200"/>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Source Sans Pro" panose="020B0503030403020204" pitchFamily="34" charset="0"/>
          <a:ea typeface="Source Sans Pro" panose="020B050303040302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970534-4871-491D-A043-6C8684B91C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A54498-B837-4A13-9960-EC28BBBF59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A40ED7-4A89-4F24-9519-9E8CC0BDE9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1EB49-D4EA-42D7-8146-36A92E13F1D3}" type="datetimeFigureOut">
              <a:rPr lang="en-GB" smtClean="0"/>
              <a:t>09/03/2021</a:t>
            </a:fld>
            <a:endParaRPr lang="en-GB"/>
          </a:p>
        </p:txBody>
      </p:sp>
      <p:sp>
        <p:nvSpPr>
          <p:cNvPr id="5" name="Footer Placeholder 4">
            <a:extLst>
              <a:ext uri="{FF2B5EF4-FFF2-40B4-BE49-F238E27FC236}">
                <a16:creationId xmlns:a16="http://schemas.microsoft.com/office/drawing/2014/main" id="{2CA66D2B-5591-4804-9759-156307019D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C0C180D-1FB9-4EAE-903F-28FDC942ED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B7FD4F-572C-4EB8-AF74-8486ADAB0290}" type="slidenum">
              <a:rPr lang="en-GB" smtClean="0"/>
              <a:t>‹#›</a:t>
            </a:fld>
            <a:endParaRPr lang="en-GB"/>
          </a:p>
        </p:txBody>
      </p:sp>
    </p:spTree>
    <p:extLst>
      <p:ext uri="{BB962C8B-B14F-4D97-AF65-F5344CB8AC3E}">
        <p14:creationId xmlns:p14="http://schemas.microsoft.com/office/powerpoint/2010/main" val="330368172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english-e-reader.net/book/the-firm-john-grisha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B2A4B2D7-51E0-4DC6-8AA3-C42DBEAF1B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5305" y="457200"/>
            <a:ext cx="3292370" cy="537688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2B54018-01B9-448A-B128-A18A5479911D}"/>
              </a:ext>
            </a:extLst>
          </p:cNvPr>
          <p:cNvSpPr txBox="1"/>
          <p:nvPr/>
        </p:nvSpPr>
        <p:spPr>
          <a:xfrm>
            <a:off x="4829175" y="781050"/>
            <a:ext cx="6524625" cy="560153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noFill/>
                </a:ln>
                <a:solidFill>
                  <a:prstClr val="black"/>
                </a:solidFill>
                <a:effectLst/>
                <a:uLnTx/>
                <a:uFillTx/>
                <a:latin typeface="Calibri" panose="020F0502020204030204"/>
                <a:ea typeface="+mn-ea"/>
                <a:cs typeface="+mn-cs"/>
              </a:rPr>
              <a:t>Extended Reading Intermediate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rPr>
              <a:t>THE FIRM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6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Calibri" panose="020F0502020204030204"/>
                <a:ea typeface="+mn-ea"/>
                <a:cs typeface="+mn-cs"/>
              </a:rPr>
              <a:t>Chapter 7</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Adapted from the novel by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black"/>
                </a:solidFill>
                <a:effectLst/>
                <a:uLnTx/>
                <a:uFillTx/>
                <a:latin typeface="Calibri" panose="020F0502020204030204"/>
                <a:ea typeface="+mn-ea"/>
                <a:cs typeface="+mn-cs"/>
              </a:rPr>
              <a:t>John Grisham</a:t>
            </a:r>
          </a:p>
        </p:txBody>
      </p:sp>
    </p:spTree>
    <p:extLst>
      <p:ext uri="{BB962C8B-B14F-4D97-AF65-F5344CB8AC3E}">
        <p14:creationId xmlns:p14="http://schemas.microsoft.com/office/powerpoint/2010/main" val="330748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F35900-D705-4D55-94AF-7DBD96A68825}"/>
              </a:ext>
            </a:extLst>
          </p:cNvPr>
          <p:cNvSpPr txBox="1"/>
          <p:nvPr/>
        </p:nvSpPr>
        <p:spPr>
          <a:xfrm>
            <a:off x="349857" y="275476"/>
            <a:ext cx="11492286" cy="6307048"/>
          </a:xfrm>
          <a:prstGeom prst="rect">
            <a:avLst/>
          </a:prstGeom>
          <a:noFill/>
        </p:spPr>
        <p:txBody>
          <a:bodyPr wrap="square">
            <a:spAutoFit/>
          </a:bodyPr>
          <a:lstStyle/>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'How many of our clients have the courts found guilty?' Mitch asked.</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'Not a single one.'</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'What about Marty and Joe? What did happen?'</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'That's a good question. We don't know. It's true that it was possibly not an accident. The boatman who was with them seems to have been a drug smuggler, according to the police.'</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 don't think we'll ever know,' McKnight added. 'We're trying to protect their families, so we're calling it an accident.'</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'Don't mention any of this to anyone,' Locke said. 'Not even your wife. If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 contacts you again, let us know immediately. Understand?'</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'Yes, sir.' Mitch nodded.</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The grandfatherly warmth returned to Oliver Lambert's face. He smiled and said, 'Mitch, we know this is frightening, but we're used to it. We can look after it. Leave it to us, and don't worry. And stay away from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1786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F35900-D705-4D55-94AF-7DBD96A68825}"/>
              </a:ext>
            </a:extLst>
          </p:cNvPr>
          <p:cNvSpPr txBox="1"/>
          <p:nvPr/>
        </p:nvSpPr>
        <p:spPr>
          <a:xfrm>
            <a:off x="349857" y="63110"/>
            <a:ext cx="11492286" cy="6731779"/>
          </a:xfrm>
          <a:prstGeom prst="rect">
            <a:avLst/>
          </a:prstGeom>
          <a:noFill/>
        </p:spPr>
        <p:txBody>
          <a:bodyPr wrap="square">
            <a:spAutoFit/>
          </a:bodyPr>
          <a:lstStyle/>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'Further contact with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 will put your future in the firm at risk,' Locke said.</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 understand,' Mitch said.</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'That's all, Mitch,' Lambert said. 'You and Lamar can go back to work now.'</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As soon as they were out of the room Lambert called </a:t>
            </a:r>
            <a:r>
              <a:rPr lang="en-GB" sz="2400" dirty="0" err="1">
                <a:solidFill>
                  <a:srgbClr val="000000"/>
                </a:solidFill>
                <a:effectLst/>
                <a:ea typeface="Times New Roman" panose="02020603050405020304" pitchFamily="18" charset="0"/>
                <a:cs typeface="Times New Roman" panose="02020603050405020304" pitchFamily="18" charset="0"/>
              </a:rPr>
              <a:t>DeVasher</a:t>
            </a:r>
            <a:r>
              <a:rPr lang="en-GB" sz="2400" dirty="0">
                <a:solidFill>
                  <a:srgbClr val="000000"/>
                </a:solidFill>
                <a:effectLst/>
                <a:ea typeface="Times New Roman" panose="02020603050405020304" pitchFamily="18" charset="0"/>
                <a:cs typeface="Times New Roman" panose="02020603050405020304" pitchFamily="18" charset="0"/>
              </a:rPr>
              <a:t> on the phone. Within two minutes Lambert and Locke were sitting in </a:t>
            </a:r>
            <a:r>
              <a:rPr lang="en-GB" sz="2400" dirty="0" err="1">
                <a:solidFill>
                  <a:srgbClr val="000000"/>
                </a:solidFill>
                <a:effectLst/>
                <a:ea typeface="Times New Roman" panose="02020603050405020304" pitchFamily="18" charset="0"/>
                <a:cs typeface="Times New Roman" panose="02020603050405020304" pitchFamily="18" charset="0"/>
              </a:rPr>
              <a:t>DeVasher's</a:t>
            </a:r>
            <a:r>
              <a:rPr lang="en-GB" sz="2400" dirty="0">
                <a:solidFill>
                  <a:srgbClr val="000000"/>
                </a:solidFill>
                <a:effectLst/>
                <a:ea typeface="Times New Roman" panose="02020603050405020304" pitchFamily="18" charset="0"/>
                <a:cs typeface="Times New Roman" panose="02020603050405020304" pitchFamily="18" charset="0"/>
              </a:rPr>
              <a:t> office.</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'Did you listen?' Locke asked.</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'Yeah, of course. We heard every word the boy said. You handled it very well. I think he's frightened and will run from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 But I've got to tell </a:t>
            </a:r>
            <a:r>
              <a:rPr lang="en-GB" sz="2400" dirty="0" err="1">
                <a:solidFill>
                  <a:srgbClr val="000000"/>
                </a:solidFill>
                <a:effectLst/>
                <a:ea typeface="Times New Roman" panose="02020603050405020304" pitchFamily="18" charset="0"/>
                <a:cs typeface="Times New Roman" panose="02020603050405020304" pitchFamily="18" charset="0"/>
              </a:rPr>
              <a:t>Lazarov</a:t>
            </a:r>
            <a:r>
              <a:rPr lang="en-GB" sz="2400" dirty="0">
                <a:solidFill>
                  <a:srgbClr val="000000"/>
                </a:solidFill>
                <a:effectLst/>
                <a:ea typeface="Times New Roman" panose="02020603050405020304" pitchFamily="18" charset="0"/>
                <a:cs typeface="Times New Roman" panose="02020603050405020304" pitchFamily="18" charset="0"/>
              </a:rPr>
              <a:t>: he's the boss. I hope I can still persuade him not to kill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'God, yes,' Lambert said. 'But why did they choose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do you think?'</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'Because he's young and because he's a good person - the kind of person who wouldn't like what's going on here. I suggest you keep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so busy he doesn't have time to think. And it would be a good idea for Quin to get closer to him, too, so that if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does want to tell anyone anything he'll naturally turn to Quin.'</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0046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F35900-D705-4D55-94AF-7DBD96A68825}"/>
              </a:ext>
            </a:extLst>
          </p:cNvPr>
          <p:cNvSpPr txBox="1"/>
          <p:nvPr/>
        </p:nvSpPr>
        <p:spPr>
          <a:xfrm>
            <a:off x="349857" y="460675"/>
            <a:ext cx="11492286" cy="3345916"/>
          </a:xfrm>
          <a:prstGeom prst="rect">
            <a:avLst/>
          </a:prstGeom>
          <a:noFill/>
        </p:spPr>
        <p:txBody>
          <a:bodyPr wrap="square">
            <a:spAutoFit/>
          </a:bodyPr>
          <a:lstStyle/>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'Did he tell his wife last night?' asked Locke.</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'We're checking the tapes now,' </a:t>
            </a:r>
            <a:r>
              <a:rPr lang="en-GB" sz="2400" dirty="0" err="1">
                <a:solidFill>
                  <a:srgbClr val="000000"/>
                </a:solidFill>
                <a:effectLst/>
                <a:ea typeface="Times New Roman" panose="02020603050405020304" pitchFamily="18" charset="0"/>
                <a:cs typeface="Times New Roman" panose="02020603050405020304" pitchFamily="18" charset="0"/>
              </a:rPr>
              <a:t>DeVasher</a:t>
            </a:r>
            <a:r>
              <a:rPr lang="en-GB" sz="2400" dirty="0">
                <a:solidFill>
                  <a:srgbClr val="000000"/>
                </a:solidFill>
                <a:effectLst/>
                <a:ea typeface="Times New Roman" panose="02020603050405020304" pitchFamily="18" charset="0"/>
                <a:cs typeface="Times New Roman" panose="02020603050405020304" pitchFamily="18" charset="0"/>
              </a:rPr>
              <a:t> said. 'It'll take about an hour. We've got so many bugs in this city, it takes six computers to find anything. I'll let you know if I find anything. But he and his wife don't talk that much anymore.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had better visit the Caymans, though. Can you arrange it?'</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'Of course,' said Lambert. 'But why?'</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'I'll tell you later.'</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07235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42A1CE-9ACA-4ED0-9059-E411EDEABBD7}"/>
              </a:ext>
            </a:extLst>
          </p:cNvPr>
          <p:cNvSpPr txBox="1"/>
          <p:nvPr/>
        </p:nvSpPr>
        <p:spPr>
          <a:xfrm>
            <a:off x="500932" y="63611"/>
            <a:ext cx="11624807" cy="7786747"/>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This is a key chapter and turning point. </a:t>
            </a:r>
          </a:p>
          <a:p>
            <a:r>
              <a:rPr lang="en-GB" sz="2800" b="1" dirty="0">
                <a:latin typeface="Gadugi" panose="020B0502040204020203" pitchFamily="34" charset="0"/>
                <a:ea typeface="Gadugi" panose="020B0502040204020203" pitchFamily="34" charset="0"/>
              </a:rPr>
              <a:t>To check your understanding, re-read and decide whether the following sentences are true or false:</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1 15 lawyers at the Firm have died in the last 5 years.</a:t>
            </a:r>
          </a:p>
          <a:p>
            <a:r>
              <a:rPr lang="en-GB" sz="2800" dirty="0">
                <a:latin typeface="Gadugi" panose="020B0502040204020203" pitchFamily="34" charset="0"/>
                <a:ea typeface="Gadugi" panose="020B0502040204020203" pitchFamily="34" charset="0"/>
              </a:rPr>
              <a:t>2 The law firm are happy with Mitch’s work and pay him bonuses.</a:t>
            </a:r>
          </a:p>
          <a:p>
            <a:r>
              <a:rPr lang="en-GB" sz="2800" dirty="0">
                <a:latin typeface="Gadugi" panose="020B0502040204020203" pitchFamily="34" charset="0"/>
                <a:ea typeface="Gadugi" panose="020B0502040204020203" pitchFamily="34" charset="0"/>
              </a:rPr>
              <a:t>3 Abby got a job in a university.</a:t>
            </a:r>
          </a:p>
          <a:p>
            <a:r>
              <a:rPr lang="en-GB" sz="2800" dirty="0">
                <a:latin typeface="Gadugi" panose="020B0502040204020203" pitchFamily="34" charset="0"/>
                <a:ea typeface="Gadugi" panose="020B0502040204020203" pitchFamily="34" charset="0"/>
              </a:rPr>
              <a:t>4 The FBI agent </a:t>
            </a:r>
            <a:r>
              <a:rPr lang="en-GB" sz="2800" dirty="0" err="1">
                <a:latin typeface="Gadugi" panose="020B0502040204020203" pitchFamily="34" charset="0"/>
                <a:ea typeface="Gadugi" panose="020B0502040204020203" pitchFamily="34" charset="0"/>
              </a:rPr>
              <a:t>Tarrance</a:t>
            </a:r>
            <a:r>
              <a:rPr lang="en-GB" sz="2800" dirty="0">
                <a:latin typeface="Gadugi" panose="020B0502040204020203" pitchFamily="34" charset="0"/>
                <a:ea typeface="Gadugi" panose="020B0502040204020203" pitchFamily="34" charset="0"/>
              </a:rPr>
              <a:t> warned Mitch that his workplace and home were bugged (with secret microphones).</a:t>
            </a:r>
          </a:p>
          <a:p>
            <a:r>
              <a:rPr lang="en-GB" sz="2800" dirty="0">
                <a:latin typeface="Gadugi" panose="020B0502040204020203" pitchFamily="34" charset="0"/>
                <a:ea typeface="Gadugi" panose="020B0502040204020203" pitchFamily="34" charset="0"/>
              </a:rPr>
              <a:t>5 Mitch didn’t believe him.</a:t>
            </a:r>
          </a:p>
          <a:p>
            <a:r>
              <a:rPr lang="en-GB" sz="2800" dirty="0">
                <a:latin typeface="Gadugi" panose="020B0502040204020203" pitchFamily="34" charset="0"/>
                <a:ea typeface="Gadugi" panose="020B0502040204020203" pitchFamily="34" charset="0"/>
              </a:rPr>
              <a:t>6 The senior partners at the law firm asked Mitch a lot of questions about </a:t>
            </a:r>
            <a:r>
              <a:rPr lang="en-GB" sz="2800" dirty="0" err="1">
                <a:latin typeface="Gadugi" panose="020B0502040204020203" pitchFamily="34" charset="0"/>
                <a:ea typeface="Gadugi" panose="020B0502040204020203" pitchFamily="34" charset="0"/>
              </a:rPr>
              <a:t>Tarrance</a:t>
            </a:r>
            <a:r>
              <a:rPr lang="en-GB" sz="2800" dirty="0">
                <a:latin typeface="Gadugi" panose="020B0502040204020203" pitchFamily="34" charset="0"/>
                <a:ea typeface="Gadugi" panose="020B0502040204020203" pitchFamily="34" charset="0"/>
              </a:rPr>
              <a:t>.</a:t>
            </a:r>
          </a:p>
          <a:p>
            <a:r>
              <a:rPr lang="en-GB" sz="2800" dirty="0">
                <a:latin typeface="Gadugi" panose="020B0502040204020203" pitchFamily="34" charset="0"/>
                <a:ea typeface="Gadugi" panose="020B0502040204020203" pitchFamily="34" charset="0"/>
              </a:rPr>
              <a:t>7 Mitch answered every question truthfully.</a:t>
            </a:r>
          </a:p>
          <a:p>
            <a:r>
              <a:rPr lang="en-GB" sz="2800" dirty="0">
                <a:latin typeface="Gadugi" panose="020B0502040204020203" pitchFamily="34" charset="0"/>
                <a:ea typeface="Gadugi" panose="020B0502040204020203" pitchFamily="34" charset="0"/>
              </a:rPr>
              <a:t>8 </a:t>
            </a:r>
            <a:r>
              <a:rPr lang="en-GB" sz="2800" dirty="0" err="1">
                <a:latin typeface="Gadugi" panose="020B0502040204020203" pitchFamily="34" charset="0"/>
                <a:ea typeface="Gadugi" panose="020B0502040204020203" pitchFamily="34" charset="0"/>
              </a:rPr>
              <a:t>Tarrance’s</a:t>
            </a:r>
            <a:r>
              <a:rPr lang="en-GB" sz="2800" dirty="0">
                <a:latin typeface="Gadugi" panose="020B0502040204020203" pitchFamily="34" charset="0"/>
                <a:ea typeface="Gadugi" panose="020B0502040204020203" pitchFamily="34" charset="0"/>
              </a:rPr>
              <a:t> life may be in danger.</a:t>
            </a:r>
          </a:p>
          <a:p>
            <a:endParaRPr lang="en-GB" dirty="0"/>
          </a:p>
          <a:p>
            <a:endParaRPr lang="en-GB" dirty="0"/>
          </a:p>
          <a:p>
            <a:endParaRPr lang="en-GB" dirty="0"/>
          </a:p>
          <a:p>
            <a:endParaRPr lang="en-GB" dirty="0"/>
          </a:p>
          <a:p>
            <a:endParaRPr lang="en-GB" dirty="0"/>
          </a:p>
          <a:p>
            <a:r>
              <a:rPr lang="en-GB" dirty="0"/>
              <a:t> </a:t>
            </a:r>
          </a:p>
        </p:txBody>
      </p:sp>
    </p:spTree>
    <p:extLst>
      <p:ext uri="{BB962C8B-B14F-4D97-AF65-F5344CB8AC3E}">
        <p14:creationId xmlns:p14="http://schemas.microsoft.com/office/powerpoint/2010/main" val="3054906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42A1CE-9ACA-4ED0-9059-E411EDEABBD7}"/>
              </a:ext>
            </a:extLst>
          </p:cNvPr>
          <p:cNvSpPr txBox="1"/>
          <p:nvPr/>
        </p:nvSpPr>
        <p:spPr>
          <a:xfrm>
            <a:off x="500932" y="63611"/>
            <a:ext cx="11624807" cy="5970865"/>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After reading, make notes or discuss with a partner:</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1 How do you think Mitch is feeling after the meeting with </a:t>
            </a:r>
            <a:r>
              <a:rPr lang="en-GB" sz="2800" dirty="0" err="1">
                <a:latin typeface="Gadugi" panose="020B0502040204020203" pitchFamily="34" charset="0"/>
                <a:ea typeface="Gadugi" panose="020B0502040204020203" pitchFamily="34" charset="0"/>
              </a:rPr>
              <a:t>Tarrance</a:t>
            </a:r>
            <a:r>
              <a:rPr lang="en-GB" sz="2800" dirty="0">
                <a:latin typeface="Gadugi" panose="020B0502040204020203" pitchFamily="34" charset="0"/>
                <a:ea typeface="Gadugi" panose="020B0502040204020203" pitchFamily="34" charset="0"/>
              </a:rPr>
              <a:t>? 											Why?</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2 Do you think it was a good idea or a bad idea for Mitch to tell Quin     	about the meeting with </a:t>
            </a:r>
            <a:r>
              <a:rPr lang="en-GB" sz="2800" dirty="0" err="1">
                <a:latin typeface="Gadugi" panose="020B0502040204020203" pitchFamily="34" charset="0"/>
                <a:ea typeface="Gadugi" panose="020B0502040204020203" pitchFamily="34" charset="0"/>
              </a:rPr>
              <a:t>Tarrance</a:t>
            </a:r>
            <a:r>
              <a:rPr lang="en-GB" sz="2800" dirty="0">
                <a:latin typeface="Gadugi" panose="020B0502040204020203" pitchFamily="34" charset="0"/>
                <a:ea typeface="Gadugi" panose="020B0502040204020203" pitchFamily="34" charset="0"/>
              </a:rPr>
              <a:t>? Why?</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3 Who do you think Mitch will help - </a:t>
            </a:r>
            <a:r>
              <a:rPr lang="en-GB" sz="2800" dirty="0" err="1">
                <a:latin typeface="Gadugi" panose="020B0502040204020203" pitchFamily="34" charset="0"/>
                <a:ea typeface="Gadugi" panose="020B0502040204020203" pitchFamily="34" charset="0"/>
              </a:rPr>
              <a:t>Tarrance</a:t>
            </a:r>
            <a:r>
              <a:rPr lang="en-GB" sz="2800" dirty="0">
                <a:latin typeface="Gadugi" panose="020B0502040204020203" pitchFamily="34" charset="0"/>
                <a:ea typeface="Gadugi" panose="020B0502040204020203" pitchFamily="34" charset="0"/>
              </a:rPr>
              <a:t> and the FBI?  Or the Firm? 										Why?</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4 Do you believe that the Firm is just helping clients to minimise their    	tax?  </a:t>
            </a:r>
            <a:endParaRPr lang="en-GB" dirty="0"/>
          </a:p>
          <a:p>
            <a:r>
              <a:rPr lang="en-GB" dirty="0"/>
              <a:t> </a:t>
            </a:r>
          </a:p>
        </p:txBody>
      </p:sp>
    </p:spTree>
    <p:extLst>
      <p:ext uri="{BB962C8B-B14F-4D97-AF65-F5344CB8AC3E}">
        <p14:creationId xmlns:p14="http://schemas.microsoft.com/office/powerpoint/2010/main" val="1700077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42A1CE-9ACA-4ED0-9059-E411EDEABBD7}"/>
              </a:ext>
            </a:extLst>
          </p:cNvPr>
          <p:cNvSpPr txBox="1"/>
          <p:nvPr/>
        </p:nvSpPr>
        <p:spPr>
          <a:xfrm>
            <a:off x="413468" y="731521"/>
            <a:ext cx="11624807" cy="2246769"/>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Role-play: Work with a partner</a:t>
            </a:r>
          </a:p>
          <a:p>
            <a:endParaRPr lang="en-GB" sz="2800" b="1"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Do you think Mitch will tell Abby about the FBI agent?</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Role-play their conversation</a:t>
            </a:r>
            <a:endParaRPr lang="en-GB" dirty="0"/>
          </a:p>
        </p:txBody>
      </p:sp>
    </p:spTree>
    <p:extLst>
      <p:ext uri="{BB962C8B-B14F-4D97-AF65-F5344CB8AC3E}">
        <p14:creationId xmlns:p14="http://schemas.microsoft.com/office/powerpoint/2010/main" val="3095799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42A1CE-9ACA-4ED0-9059-E411EDEABBD7}"/>
              </a:ext>
            </a:extLst>
          </p:cNvPr>
          <p:cNvSpPr txBox="1"/>
          <p:nvPr/>
        </p:nvSpPr>
        <p:spPr>
          <a:xfrm>
            <a:off x="413468" y="731521"/>
            <a:ext cx="11624807" cy="3539430"/>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Research activity</a:t>
            </a:r>
          </a:p>
          <a:p>
            <a:endParaRPr lang="en-GB" sz="2800" b="1"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Do you believe that </a:t>
            </a:r>
            <a:r>
              <a:rPr lang="en-GB" sz="2800" dirty="0" err="1">
                <a:latin typeface="Gadugi" panose="020B0502040204020203" pitchFamily="34" charset="0"/>
                <a:ea typeface="Gadugi" panose="020B0502040204020203" pitchFamily="34" charset="0"/>
              </a:rPr>
              <a:t>Bendini</a:t>
            </a:r>
            <a:r>
              <a:rPr lang="en-GB" sz="2800" dirty="0">
                <a:latin typeface="Gadugi" panose="020B0502040204020203" pitchFamily="34" charset="0"/>
                <a:ea typeface="Gadugi" panose="020B0502040204020203" pitchFamily="34" charset="0"/>
              </a:rPr>
              <a:t>, Lambert &amp; Locke is a normal law firm? Why does </a:t>
            </a:r>
            <a:r>
              <a:rPr lang="en-GB" sz="2800" dirty="0" err="1">
                <a:latin typeface="Gadugi" panose="020B0502040204020203" pitchFamily="34" charset="0"/>
                <a:ea typeface="Gadugi" panose="020B0502040204020203" pitchFamily="34" charset="0"/>
              </a:rPr>
              <a:t>Lazarov</a:t>
            </a:r>
            <a:r>
              <a:rPr lang="en-GB" sz="2800" dirty="0">
                <a:latin typeface="Gadugi" panose="020B0502040204020203" pitchFamily="34" charset="0"/>
                <a:ea typeface="Gadugi" panose="020B0502040204020203" pitchFamily="34" charset="0"/>
              </a:rPr>
              <a:t> – in Chicago – make a lot of their decisions?</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What do you know about the Mafia?</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Find out some information online, make notes and share your findings.</a:t>
            </a:r>
            <a:endParaRPr lang="en-GB" dirty="0"/>
          </a:p>
        </p:txBody>
      </p:sp>
    </p:spTree>
    <p:extLst>
      <p:ext uri="{BB962C8B-B14F-4D97-AF65-F5344CB8AC3E}">
        <p14:creationId xmlns:p14="http://schemas.microsoft.com/office/powerpoint/2010/main" val="2448982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42A1CE-9ACA-4ED0-9059-E411EDEABBD7}"/>
              </a:ext>
            </a:extLst>
          </p:cNvPr>
          <p:cNvSpPr txBox="1"/>
          <p:nvPr/>
        </p:nvSpPr>
        <p:spPr>
          <a:xfrm>
            <a:off x="413468" y="731521"/>
            <a:ext cx="11624807" cy="4832092"/>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What do you think is going to happen in the rest of the story? </a:t>
            </a:r>
          </a:p>
          <a:p>
            <a:endParaRPr lang="en-GB" sz="2800" b="1"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Follow the link to continue reading the story from chapter 8 to 25</a:t>
            </a:r>
          </a:p>
          <a:p>
            <a:r>
              <a:rPr lang="en-GB" sz="2800" dirty="0">
                <a:latin typeface="Gadugi" panose="020B0502040204020203" pitchFamily="34" charset="0"/>
                <a:ea typeface="Gadugi" panose="020B0502040204020203" pitchFamily="34" charset="0"/>
                <a:hlinkClick r:id="rId2"/>
              </a:rPr>
              <a:t>https://english-e-reader.net/book/the-firm-john-grisham</a:t>
            </a:r>
            <a:r>
              <a:rPr lang="en-GB" sz="2800" dirty="0">
                <a:latin typeface="Gadugi" panose="020B0502040204020203" pitchFamily="34" charset="0"/>
                <a:ea typeface="Gadugi" panose="020B0502040204020203" pitchFamily="34" charset="0"/>
              </a:rPr>
              <a:t> </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If you can download a word document or PDF, your facilitator will also share the story with you in this form. </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For each chapter, write 2 or 3 sentences summarising events.</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There will be some activities to do at the end</a:t>
            </a:r>
            <a:endParaRPr lang="en-GB" dirty="0"/>
          </a:p>
        </p:txBody>
      </p:sp>
    </p:spTree>
    <p:extLst>
      <p:ext uri="{BB962C8B-B14F-4D97-AF65-F5344CB8AC3E}">
        <p14:creationId xmlns:p14="http://schemas.microsoft.com/office/powerpoint/2010/main" val="1678548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05980E-7713-43C6-BF3E-D9B6D3D38913}"/>
              </a:ext>
            </a:extLst>
          </p:cNvPr>
          <p:cNvSpPr txBox="1"/>
          <p:nvPr/>
        </p:nvSpPr>
        <p:spPr>
          <a:xfrm>
            <a:off x="397565" y="326003"/>
            <a:ext cx="11266998" cy="4832092"/>
          </a:xfrm>
          <a:prstGeom prst="rect">
            <a:avLst/>
          </a:prstGeom>
          <a:noFill/>
        </p:spPr>
        <p:txBody>
          <a:bodyPr wrap="square" rtlCol="0">
            <a:spAutoFit/>
          </a:bodyPr>
          <a:lstStyle/>
          <a:p>
            <a:r>
              <a:rPr lang="en-GB" sz="2800" b="1" dirty="0">
                <a:latin typeface="Gadugi" panose="020B0502040204020203" pitchFamily="34" charset="0"/>
                <a:ea typeface="Gadugi" panose="020B0502040204020203" pitchFamily="34" charset="0"/>
              </a:rPr>
              <a:t>Before reading Chapter 7</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Mitch has been working at the Firm for a few weeks. What are the good things about working there? What things are not so good?</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What did you discover about the FBI? Share your ideas with a partner.</a:t>
            </a:r>
          </a:p>
          <a:p>
            <a:endParaRPr lang="en-GB" sz="2800" dirty="0">
              <a:latin typeface="Gadugi" panose="020B0502040204020203" pitchFamily="34" charset="0"/>
              <a:ea typeface="Gadugi" panose="020B0502040204020203" pitchFamily="34" charset="0"/>
            </a:endParaRP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In chapter 7 Mitch is approached by the FBI.</a:t>
            </a:r>
          </a:p>
          <a:p>
            <a:endParaRPr lang="en-GB" sz="2800" dirty="0">
              <a:latin typeface="Gadugi" panose="020B0502040204020203" pitchFamily="34" charset="0"/>
              <a:ea typeface="Gadugi" panose="020B0502040204020203" pitchFamily="34" charset="0"/>
            </a:endParaRPr>
          </a:p>
          <a:p>
            <a:r>
              <a:rPr lang="en-GB" sz="2800" dirty="0">
                <a:latin typeface="Gadugi" panose="020B0502040204020203" pitchFamily="34" charset="0"/>
                <a:ea typeface="Gadugi" panose="020B0502040204020203" pitchFamily="34" charset="0"/>
              </a:rPr>
              <a:t>How do you think he will react? What will he do?</a:t>
            </a:r>
          </a:p>
        </p:txBody>
      </p:sp>
      <p:pic>
        <p:nvPicPr>
          <p:cNvPr id="5" name="Picture 2" descr="Federal Bureau of Investigation - Wikipedia">
            <a:extLst>
              <a:ext uri="{FF2B5EF4-FFF2-40B4-BE49-F238E27FC236}">
                <a16:creationId xmlns:a16="http://schemas.microsoft.com/office/drawing/2014/main" id="{5FDD1181-42AF-455C-AEFF-86E09FD053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63708" y="3332924"/>
            <a:ext cx="3100855" cy="31990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9584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F35900-D705-4D55-94AF-7DBD96A68825}"/>
              </a:ext>
            </a:extLst>
          </p:cNvPr>
          <p:cNvSpPr txBox="1"/>
          <p:nvPr/>
        </p:nvSpPr>
        <p:spPr>
          <a:xfrm>
            <a:off x="421419" y="163684"/>
            <a:ext cx="11410122" cy="5967467"/>
          </a:xfrm>
          <a:prstGeom prst="rect">
            <a:avLst/>
          </a:prstGeom>
          <a:noFill/>
        </p:spPr>
        <p:txBody>
          <a:bodyPr wrap="square">
            <a:spAutoFit/>
          </a:bodyPr>
          <a:lstStyle/>
          <a:p>
            <a:pPr algn="ctr">
              <a:lnSpc>
                <a:spcPct val="115000"/>
              </a:lnSpc>
              <a:spcAft>
                <a:spcPts val="800"/>
              </a:spcAft>
            </a:pPr>
            <a:r>
              <a:rPr lang="en-GB" sz="2400" b="1" kern="1800" dirty="0">
                <a:solidFill>
                  <a:srgbClr val="000000"/>
                </a:solidFill>
                <a:effectLst/>
                <a:ea typeface="Times New Roman" panose="02020603050405020304" pitchFamily="18" charset="0"/>
                <a:cs typeface="Arial" panose="020B0604020202020204" pitchFamily="34" charset="0"/>
              </a:rPr>
              <a:t>CHAPTER SEVEN</a:t>
            </a:r>
            <a:r>
              <a:rPr lang="en-GB" sz="2400" b="1" kern="1800" dirty="0">
                <a:solidFill>
                  <a:srgbClr val="000000"/>
                </a:solidFill>
                <a:ea typeface="Times New Roman" panose="02020603050405020304" pitchFamily="18" charset="0"/>
                <a:cs typeface="Times New Roman" panose="02020603050405020304" pitchFamily="18" charset="0"/>
              </a:rPr>
              <a:t>       </a:t>
            </a:r>
            <a:r>
              <a:rPr lang="en-GB" sz="2400" b="1" kern="1800" dirty="0">
                <a:ea typeface="Times New Roman" panose="02020603050405020304" pitchFamily="18" charset="0"/>
                <a:cs typeface="Times New Roman" panose="02020603050405020304" pitchFamily="18" charset="0"/>
              </a:rPr>
              <a:t>  </a:t>
            </a:r>
            <a:r>
              <a:rPr lang="en-GB" sz="2800" b="1" dirty="0" err="1">
                <a:solidFill>
                  <a:srgbClr val="000000"/>
                </a:solidFill>
                <a:effectLst/>
                <a:ea typeface="Times New Roman" panose="02020603050405020304" pitchFamily="18" charset="0"/>
                <a:cs typeface="Arial" panose="020B0604020202020204" pitchFamily="34" charset="0"/>
              </a:rPr>
              <a:t>Tarrance</a:t>
            </a:r>
            <a:endParaRPr lang="en-GB" sz="2800" b="1"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On the first Monday in August a general meeting was called in the main library on the first floor. Every member was there. The mood was quiet and sad. Beth </a:t>
            </a:r>
            <a:r>
              <a:rPr lang="en-GB" sz="2400" dirty="0" err="1">
                <a:solidFill>
                  <a:srgbClr val="000000"/>
                </a:solidFill>
                <a:effectLst/>
                <a:ea typeface="Times New Roman" panose="02020603050405020304" pitchFamily="18" charset="0"/>
                <a:cs typeface="Times New Roman" panose="02020603050405020304" pitchFamily="18" charset="0"/>
              </a:rPr>
              <a:t>Kozinski</a:t>
            </a:r>
            <a:r>
              <a:rPr lang="en-GB" sz="2400" dirty="0">
                <a:solidFill>
                  <a:srgbClr val="000000"/>
                </a:solidFill>
                <a:effectLst/>
                <a:ea typeface="Times New Roman" panose="02020603050405020304" pitchFamily="18" charset="0"/>
                <a:cs typeface="Times New Roman" panose="02020603050405020304" pitchFamily="18" charset="0"/>
              </a:rPr>
              <a:t> and Laura Hodge were politely brought in by Oliver Lambert. They were seated at the front of the room. In front of them, on the wall, were pictures of their husbands.</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Oliver Lambert stood with his back to the wall and gave a speech. He almost whispered at first, but the power of his voice made every sound clear throughout the room. He looked at the two widows and told of the deep sadness the firm felt, and how they would always be taken care of as long as there was a firm. He talked of Marty and Joe, of their first few years with the firm, of their importance to the firm. He spoke of their love for their families.</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The widows held hands and cried softly. </a:t>
            </a:r>
            <a:r>
              <a:rPr lang="en-GB" sz="2400" dirty="0" err="1">
                <a:solidFill>
                  <a:srgbClr val="000000"/>
                </a:solidFill>
                <a:effectLst/>
                <a:ea typeface="Times New Roman" panose="02020603050405020304" pitchFamily="18" charset="0"/>
                <a:cs typeface="Times New Roman" panose="02020603050405020304" pitchFamily="18" charset="0"/>
              </a:rPr>
              <a:t>Kozinski's</a:t>
            </a:r>
            <a:r>
              <a:rPr lang="en-GB" sz="2400" dirty="0">
                <a:solidFill>
                  <a:srgbClr val="000000"/>
                </a:solidFill>
                <a:effectLst/>
                <a:ea typeface="Times New Roman" panose="02020603050405020304" pitchFamily="18" charset="0"/>
                <a:cs typeface="Times New Roman" panose="02020603050405020304" pitchFamily="18" charset="0"/>
              </a:rPr>
              <a:t> and Hodge's closest friends, like Lamar Quin and Doug Turney, were wiping their eyes.</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4459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F35900-D705-4D55-94AF-7DBD96A68825}"/>
              </a:ext>
            </a:extLst>
          </p:cNvPr>
          <p:cNvSpPr txBox="1"/>
          <p:nvPr/>
        </p:nvSpPr>
        <p:spPr>
          <a:xfrm>
            <a:off x="421419" y="163684"/>
            <a:ext cx="11410122" cy="6336094"/>
          </a:xfrm>
          <a:prstGeom prst="rect">
            <a:avLst/>
          </a:prstGeom>
          <a:noFill/>
        </p:spPr>
        <p:txBody>
          <a:bodyPr wrap="square">
            <a:spAutoFit/>
          </a:bodyPr>
          <a:lstStyle/>
          <a:p>
            <a:pPr>
              <a:lnSpc>
                <a:spcPct val="115000"/>
              </a:lnSpc>
              <a:spcAft>
                <a:spcPts val="800"/>
              </a:spcAft>
            </a:pPr>
            <a:r>
              <a:rPr lang="en-GB" sz="2400" dirty="0">
                <a:solidFill>
                  <a:srgbClr val="000000"/>
                </a:solidFill>
                <a:effectLst/>
                <a:latin typeface="Calibri (Body)"/>
                <a:ea typeface="Times New Roman" panose="02020603050405020304" pitchFamily="18" charset="0"/>
                <a:cs typeface="Times New Roman" panose="02020603050405020304" pitchFamily="18" charset="0"/>
              </a:rPr>
              <a:t>After the speech Mitch went over to look at the pictures. There were three other pictures on the wall as well. One was of a woman; underneath the picture were the words 'Alice Knauss, 1948-1977'. He had heard about her: the only woman ever to become a member of the firm, she was killed in a car crash just three years after joining. The other two pictures were of Robert </a:t>
            </a:r>
            <a:r>
              <a:rPr lang="en-GB" sz="2400" dirty="0" err="1">
                <a:solidFill>
                  <a:srgbClr val="000000"/>
                </a:solidFill>
                <a:effectLst/>
                <a:latin typeface="Calibri (Body)"/>
                <a:ea typeface="Times New Roman" panose="02020603050405020304" pitchFamily="18" charset="0"/>
                <a:cs typeface="Times New Roman" panose="02020603050405020304" pitchFamily="18" charset="0"/>
              </a:rPr>
              <a:t>Lamm</a:t>
            </a:r>
            <a:r>
              <a:rPr lang="en-GB" sz="2400" dirty="0">
                <a:solidFill>
                  <a:srgbClr val="000000"/>
                </a:solidFill>
                <a:effectLst/>
                <a:latin typeface="Calibri (Body)"/>
                <a:ea typeface="Times New Roman" panose="02020603050405020304" pitchFamily="18" charset="0"/>
                <a:cs typeface="Times New Roman" panose="02020603050405020304" pitchFamily="18" charset="0"/>
              </a:rPr>
              <a:t> and John </a:t>
            </a:r>
            <a:r>
              <a:rPr lang="en-GB" sz="2400" dirty="0" err="1">
                <a:solidFill>
                  <a:srgbClr val="000000"/>
                </a:solidFill>
                <a:effectLst/>
                <a:latin typeface="Calibri (Body)"/>
                <a:ea typeface="Times New Roman" panose="02020603050405020304" pitchFamily="18" charset="0"/>
                <a:cs typeface="Times New Roman" panose="02020603050405020304" pitchFamily="18" charset="0"/>
              </a:rPr>
              <a:t>Mickel</a:t>
            </a:r>
            <a:r>
              <a:rPr lang="en-GB" sz="2400" dirty="0">
                <a:solidFill>
                  <a:srgbClr val="000000"/>
                </a:solidFill>
                <a:effectLst/>
                <a:latin typeface="Calibri (Body)"/>
                <a:ea typeface="Times New Roman" panose="02020603050405020304" pitchFamily="18" charset="0"/>
                <a:cs typeface="Times New Roman" panose="02020603050405020304" pitchFamily="18" charset="0"/>
              </a:rPr>
              <a:t>. He asked Avery about them. </a:t>
            </a:r>
            <a:r>
              <a:rPr lang="en-GB" sz="2400" dirty="0" err="1">
                <a:solidFill>
                  <a:srgbClr val="000000"/>
                </a:solidFill>
                <a:effectLst/>
                <a:latin typeface="Calibri (Body)"/>
                <a:ea typeface="Times New Roman" panose="02020603050405020304" pitchFamily="18" charset="0"/>
                <a:cs typeface="Times New Roman" panose="02020603050405020304" pitchFamily="18" charset="0"/>
              </a:rPr>
              <a:t>Lamm</a:t>
            </a:r>
            <a:r>
              <a:rPr lang="en-GB" sz="2400" dirty="0">
                <a:solidFill>
                  <a:srgbClr val="000000"/>
                </a:solidFill>
                <a:effectLst/>
                <a:latin typeface="Calibri (Body)"/>
                <a:ea typeface="Times New Roman" panose="02020603050405020304" pitchFamily="18" charset="0"/>
                <a:cs typeface="Times New Roman" panose="02020603050405020304" pitchFamily="18" charset="0"/>
              </a:rPr>
              <a:t> was out hunting in Arkansas one day in 1970 and didn't return. He was found eventually with a bullet in his head. Everyone supposed it was a hunting accident. </a:t>
            </a:r>
            <a:r>
              <a:rPr lang="en-GB" sz="2400" dirty="0" err="1">
                <a:solidFill>
                  <a:srgbClr val="000000"/>
                </a:solidFill>
                <a:effectLst/>
                <a:latin typeface="Calibri (Body)"/>
                <a:ea typeface="Times New Roman" panose="02020603050405020304" pitchFamily="18" charset="0"/>
                <a:cs typeface="Times New Roman" panose="02020603050405020304" pitchFamily="18" charset="0"/>
              </a:rPr>
              <a:t>Mickel</a:t>
            </a:r>
            <a:r>
              <a:rPr lang="en-GB" sz="2400" dirty="0">
                <a:solidFill>
                  <a:srgbClr val="000000"/>
                </a:solidFill>
                <a:effectLst/>
                <a:latin typeface="Calibri (Body)"/>
                <a:ea typeface="Times New Roman" panose="02020603050405020304" pitchFamily="18" charset="0"/>
                <a:cs typeface="Times New Roman" panose="02020603050405020304" pitchFamily="18" charset="0"/>
              </a:rPr>
              <a:t> shot himself in 1984. Five dead lawyers in fifteen years. It was a dangerous place to work.</a:t>
            </a: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a:t>
            </a:r>
            <a:endParaRPr lang="en-GB" sz="2400" dirty="0">
              <a:effectLst/>
              <a:ea typeface="Calibri" panose="020F0502020204030204" pitchFamily="34" charset="0"/>
              <a:cs typeface="Times New Roman" panose="02020603050405020304" pitchFamily="18" charset="0"/>
            </a:endParaRPr>
          </a:p>
          <a:p>
            <a:r>
              <a:rPr lang="en-GB" sz="2400" dirty="0">
                <a:solidFill>
                  <a:srgbClr val="000000"/>
                </a:solidFill>
                <a:effectLst/>
                <a:ea typeface="Times New Roman" panose="02020603050405020304" pitchFamily="18" charset="0"/>
              </a:rPr>
              <a:t>Mitch was always the first to arrive at the office and often the last to leave as well. The partners were delighted with his progress and rewarded him with extra money. </a:t>
            </a:r>
          </a:p>
          <a:p>
            <a:r>
              <a:rPr lang="en-GB" sz="2400" dirty="0">
                <a:solidFill>
                  <a:srgbClr val="000000"/>
                </a:solidFill>
                <a:effectLst/>
                <a:ea typeface="Times New Roman" panose="02020603050405020304" pitchFamily="18" charset="0"/>
                <a:cs typeface="Times New Roman" panose="02020603050405020304" pitchFamily="18" charset="0"/>
              </a:rPr>
              <a:t>Abby got a job as a teacher at a local school, so that she wasn't just sitting around the house, bored. Mitch's ability to work long hours was already a legend, but she didn't want to be married to a legend; she wanted a flesh-and-blood person next to her.</a:t>
            </a:r>
            <a:endParaRPr lang="en-GB" sz="2400" dirty="0">
              <a:effectLst/>
              <a:ea typeface="Calibri" panose="020F0502020204030204" pitchFamily="34" charset="0"/>
              <a:cs typeface="Times New Roman" panose="02020603050405020304" pitchFamily="18" charset="0"/>
            </a:endParaRPr>
          </a:p>
          <a:p>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6034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F35900-D705-4D55-94AF-7DBD96A68825}"/>
              </a:ext>
            </a:extLst>
          </p:cNvPr>
          <p:cNvSpPr txBox="1"/>
          <p:nvPr/>
        </p:nvSpPr>
        <p:spPr>
          <a:xfrm>
            <a:off x="278296" y="123927"/>
            <a:ext cx="11410122" cy="6204455"/>
          </a:xfrm>
          <a:prstGeom prst="rect">
            <a:avLst/>
          </a:prstGeom>
          <a:noFill/>
        </p:spPr>
        <p:txBody>
          <a:bodyPr wrap="square">
            <a:spAutoFit/>
          </a:bodyPr>
          <a:lstStyle/>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Recently Mitch had started having his lunch sometimes in a small cafe about half a mile from the </a:t>
            </a:r>
            <a:r>
              <a:rPr lang="en-GB" sz="2400" dirty="0" err="1">
                <a:solidFill>
                  <a:srgbClr val="000000"/>
                </a:solidFill>
                <a:effectLst/>
                <a:ea typeface="Times New Roman" panose="02020603050405020304" pitchFamily="18" charset="0"/>
                <a:cs typeface="Times New Roman" panose="02020603050405020304" pitchFamily="18" charset="0"/>
              </a:rPr>
              <a:t>Bendini</a:t>
            </a:r>
            <a:r>
              <a:rPr lang="en-GB" sz="2400" dirty="0">
                <a:solidFill>
                  <a:srgbClr val="000000"/>
                </a:solidFill>
                <a:effectLst/>
                <a:ea typeface="Times New Roman" panose="02020603050405020304" pitchFamily="18" charset="0"/>
                <a:cs typeface="Times New Roman" panose="02020603050405020304" pitchFamily="18" charset="0"/>
              </a:rPr>
              <a:t> Building. It was a dark hole in the wall with few customers and bad food. He liked it because no one else from the firm went there, so he could sit quietly and read legal documents while he ate. He could always bill the client for his time.</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One day while he was there a stranger approached his table and stood next to it. Mitch put down his document. 'Can I help you?' he asked.</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The stranger said, 'You're </a:t>
            </a:r>
            <a:r>
              <a:rPr lang="en-GB" sz="2400" dirty="0" err="1">
                <a:solidFill>
                  <a:srgbClr val="000000"/>
                </a:solidFill>
                <a:effectLst/>
                <a:ea typeface="Times New Roman" panose="02020603050405020304" pitchFamily="18" charset="0"/>
                <a:cs typeface="Times New Roman" panose="02020603050405020304" pitchFamily="18" charset="0"/>
              </a:rPr>
              <a:t>McDeere</a:t>
            </a:r>
            <a:r>
              <a:rPr lang="en-GB" sz="2400" dirty="0">
                <a:solidFill>
                  <a:srgbClr val="000000"/>
                </a:solidFill>
                <a:effectLst/>
                <a:ea typeface="Times New Roman" panose="02020603050405020304" pitchFamily="18" charset="0"/>
                <a:cs typeface="Times New Roman" panose="02020603050405020304" pitchFamily="18" charset="0"/>
              </a:rPr>
              <a:t>, aren't you?'</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Mitch studied him. Judging by his accent, he was from New York. He was about forty, with short hair, and was wearing a cheap suit.</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'Yeah,' he said. 'Who are you?'</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In reply the man pulled a badge out of his pocket. 'Wayne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 FBI.' He waited for a reaction.</a:t>
            </a: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'Sit down,' Mitch said.</a:t>
            </a:r>
            <a:r>
              <a:rPr lang="en-GB" sz="2400" dirty="0">
                <a:ea typeface="Times New Roman" panose="02020603050405020304" pitchFamily="18" charset="0"/>
                <a:cs typeface="Times New Roman" panose="02020603050405020304" pitchFamily="18" charset="0"/>
              </a:rPr>
              <a:t>    </a:t>
            </a:r>
            <a:r>
              <a:rPr lang="en-GB" sz="2400" dirty="0">
                <a:solidFill>
                  <a:srgbClr val="000000"/>
                </a:solidFill>
                <a:effectLst/>
                <a:ea typeface="Times New Roman" panose="02020603050405020304" pitchFamily="18" charset="0"/>
              </a:rPr>
              <a:t>'Thanks.’</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61081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F35900-D705-4D55-94AF-7DBD96A68825}"/>
              </a:ext>
            </a:extLst>
          </p:cNvPr>
          <p:cNvSpPr txBox="1"/>
          <p:nvPr/>
        </p:nvSpPr>
        <p:spPr>
          <a:xfrm>
            <a:off x="164327" y="0"/>
            <a:ext cx="11704320" cy="6426375"/>
          </a:xfrm>
          <a:prstGeom prst="rect">
            <a:avLst/>
          </a:prstGeom>
          <a:noFill/>
        </p:spPr>
        <p:txBody>
          <a:bodyPr wrap="square">
            <a:spAutoFit/>
          </a:bodyPr>
          <a:lstStyle/>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Sitting down,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 said, 'I heard you were the new man at </a:t>
            </a:r>
            <a:r>
              <a:rPr lang="en-GB" sz="2400" dirty="0" err="1">
                <a:solidFill>
                  <a:srgbClr val="000000"/>
                </a:solidFill>
                <a:effectLst/>
                <a:ea typeface="Times New Roman" panose="02020603050405020304" pitchFamily="18" charset="0"/>
                <a:cs typeface="Times New Roman" panose="02020603050405020304" pitchFamily="18" charset="0"/>
              </a:rPr>
              <a:t>Bendini</a:t>
            </a:r>
            <a:r>
              <a:rPr lang="en-GB" sz="2400" dirty="0">
                <a:solidFill>
                  <a:srgbClr val="000000"/>
                </a:solidFill>
                <a:effectLst/>
                <a:ea typeface="Times New Roman" panose="02020603050405020304" pitchFamily="18" charset="0"/>
                <a:cs typeface="Times New Roman" panose="02020603050405020304" pitchFamily="18" charset="0"/>
              </a:rPr>
              <a:t>, Lambert &amp; Locke.'</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'Why would that interest the FBI?'</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'We watch that firm quite closely.’</a:t>
            </a:r>
            <a:r>
              <a:rPr lang="en-GB" sz="2400" dirty="0">
                <a:ea typeface="Times New Roman" panose="02020603050405020304" pitchFamily="18" charset="0"/>
                <a:cs typeface="Times New Roman" panose="02020603050405020304" pitchFamily="18" charset="0"/>
              </a:rPr>
              <a:t>                  </a:t>
            </a:r>
            <a:r>
              <a:rPr lang="en-GB" sz="2400" dirty="0">
                <a:solidFill>
                  <a:srgbClr val="000000"/>
                </a:solidFill>
                <a:effectLst/>
                <a:ea typeface="Times New Roman" panose="02020603050405020304" pitchFamily="18" charset="0"/>
                <a:cs typeface="Times New Roman" panose="02020603050405020304" pitchFamily="18" charset="0"/>
              </a:rPr>
              <a:t>'Why?'</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 can't tell you at the moment. We have our reasons, but I didn't come here to talk about them. I came here to meet you, and to warn you about the firm.'</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'I'm listening,' Mitch said.</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'Three things. First, don't trust anyone. Second, every word you say, at home or in the office, is probably being recorded.'</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Mitch watched and listened carefully;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 was enjoying this. 'And the third thing?'</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'Money doesn't grow on trees.'</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'What do you mean by that?'</a:t>
            </a:r>
            <a:endParaRPr lang="en-GB" sz="2400" dirty="0">
              <a:effectLst/>
              <a:ea typeface="Calibri" panose="020F0502020204030204" pitchFamily="34" charset="0"/>
              <a:cs typeface="Times New Roman" panose="02020603050405020304" pitchFamily="18" charset="0"/>
            </a:endParaRPr>
          </a:p>
          <a:p>
            <a:r>
              <a:rPr lang="en-GB" sz="2400" dirty="0">
                <a:solidFill>
                  <a:srgbClr val="000000"/>
                </a:solidFill>
                <a:effectLst/>
                <a:ea typeface="Times New Roman" panose="02020603050405020304" pitchFamily="18" charset="0"/>
              </a:rPr>
              <a:t>'I can't say more at the moment. I think you and I will become very close. I want you to trust me, and I know I'll have to earn your trust. So I don't want to move too fast. </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67633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F35900-D705-4D55-94AF-7DBD96A68825}"/>
              </a:ext>
            </a:extLst>
          </p:cNvPr>
          <p:cNvSpPr txBox="1"/>
          <p:nvPr/>
        </p:nvSpPr>
        <p:spPr>
          <a:xfrm>
            <a:off x="243840" y="279422"/>
            <a:ext cx="11704320" cy="6424003"/>
          </a:xfrm>
          <a:prstGeom prst="rect">
            <a:avLst/>
          </a:prstGeom>
          <a:noFill/>
        </p:spPr>
        <p:txBody>
          <a:bodyPr wrap="square">
            <a:spAutoFit/>
          </a:bodyPr>
          <a:lstStyle/>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We can't meet at your office or at my office, and we can't talk on the phone. So from time to time I'll come and find you. For now, just remember those three things, and be careful. Here's my home phone number. You won't want to call me yet, but you'll need it sometime. But call me only from a pay phone. If I'm not in, leave a message on the machine.' Mitch put it in his shirt pocket.</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'There's one other thing,'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 said as he stood up. 'You had better know that Hodge's and </a:t>
            </a:r>
            <a:r>
              <a:rPr lang="en-GB" sz="2400" dirty="0" err="1">
                <a:solidFill>
                  <a:srgbClr val="000000"/>
                </a:solidFill>
                <a:effectLst/>
                <a:ea typeface="Times New Roman" panose="02020603050405020304" pitchFamily="18" charset="0"/>
                <a:cs typeface="Times New Roman" panose="02020603050405020304" pitchFamily="18" charset="0"/>
              </a:rPr>
              <a:t>Kozinski's</a:t>
            </a:r>
            <a:r>
              <a:rPr lang="en-GB" sz="2400" dirty="0">
                <a:solidFill>
                  <a:srgbClr val="000000"/>
                </a:solidFill>
                <a:effectLst/>
                <a:ea typeface="Times New Roman" panose="02020603050405020304" pitchFamily="18" charset="0"/>
                <a:cs typeface="Times New Roman" panose="02020603050405020304" pitchFamily="18" charset="0"/>
              </a:rPr>
              <a:t> deaths weren't accidental.' He looked down at Mitch with both hands in his pockets, smiled, and left before Mitch could ask any more questions.</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a:t>
            </a:r>
          </a:p>
          <a:p>
            <a:pPr>
              <a:lnSpc>
                <a:spcPct val="115000"/>
              </a:lnSpc>
              <a:spcAft>
                <a:spcPts val="800"/>
              </a:spcAft>
            </a:pPr>
            <a:r>
              <a:rPr lang="en-GB" sz="2400" dirty="0">
                <a:solidFill>
                  <a:srgbClr val="000000"/>
                </a:solidFill>
                <a:effectLst/>
                <a:ea typeface="Times New Roman" panose="02020603050405020304" pitchFamily="18" charset="0"/>
              </a:rPr>
              <a:t>The next day Mitch had an opportunity to go and see Lamar. He walked into his office and closed the door. 'We need to talk,' he said. If he believed </a:t>
            </a:r>
            <a:r>
              <a:rPr lang="en-GB" sz="2400" dirty="0" err="1">
                <a:solidFill>
                  <a:srgbClr val="000000"/>
                </a:solidFill>
                <a:effectLst/>
                <a:ea typeface="Times New Roman" panose="02020603050405020304" pitchFamily="18" charset="0"/>
              </a:rPr>
              <a:t>Tarrance</a:t>
            </a:r>
            <a:r>
              <a:rPr lang="en-GB" sz="2400" dirty="0">
                <a:solidFill>
                  <a:srgbClr val="000000"/>
                </a:solidFill>
                <a:effectLst/>
                <a:ea typeface="Times New Roman" panose="02020603050405020304" pitchFamily="18" charset="0"/>
              </a:rPr>
              <a:t>, the office was bugged and the conversation would be recorded. He was not sure whom to believe. </a:t>
            </a:r>
            <a:r>
              <a:rPr lang="en-GB" sz="2400" dirty="0">
                <a:solidFill>
                  <a:srgbClr val="000000"/>
                </a:solidFill>
                <a:effectLst/>
                <a:ea typeface="Times New Roman" panose="02020603050405020304" pitchFamily="18" charset="0"/>
                <a:cs typeface="Times New Roman" panose="02020603050405020304" pitchFamily="18" charset="0"/>
              </a:rPr>
              <a:t>'You sound serious,' Lamar said. 'Did you ever hear of someone called Wayne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a:t>
            </a:r>
            <a:r>
              <a:rPr lang="en-GB" sz="2400" dirty="0">
                <a:ea typeface="Times New Roman" panose="02020603050405020304" pitchFamily="18" charset="0"/>
                <a:cs typeface="Times New Roman" panose="02020603050405020304" pitchFamily="18" charset="0"/>
              </a:rPr>
              <a:t>   </a:t>
            </a:r>
            <a:r>
              <a:rPr lang="en-GB" sz="2400" dirty="0">
                <a:solidFill>
                  <a:srgbClr val="000000"/>
                </a:solidFill>
                <a:effectLst/>
                <a:ea typeface="Times New Roman" panose="02020603050405020304" pitchFamily="18" charset="0"/>
                <a:cs typeface="Times New Roman" panose="02020603050405020304" pitchFamily="18" charset="0"/>
              </a:rPr>
              <a:t>'No.'</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'FBI.'</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8267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F35900-D705-4D55-94AF-7DBD96A68825}"/>
              </a:ext>
            </a:extLst>
          </p:cNvPr>
          <p:cNvSpPr txBox="1"/>
          <p:nvPr/>
        </p:nvSpPr>
        <p:spPr>
          <a:xfrm>
            <a:off x="418768" y="23629"/>
            <a:ext cx="11492286" cy="6834371"/>
          </a:xfrm>
          <a:prstGeom prst="rect">
            <a:avLst/>
          </a:prstGeom>
          <a:noFill/>
        </p:spPr>
        <p:txBody>
          <a:bodyPr wrap="square">
            <a:spAutoFit/>
          </a:bodyPr>
          <a:lstStyle/>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Lamar closed his eyes. 'FBI,' he whispered.</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'That's right. He had a badge and everything.'</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'Where did you meet him?'</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'He found me in Lansky's Cafe on Union Street. He knew who I was.'</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'Have you told Avery?'</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'No. No one except you. I'm not sure what to do.' Lamar picked up the phone and spoke to Avery Tolleson. Within a few minutes Mitch and Lamar were up in Lambert's office. Avery, Lambert, Royce McKnight, Harold O'Kane and Nathan Locke were there, sitting around a conference table. 'Have a seat,' said Locke with a false smile. 'What's that?' Mitch pointed to a tape recorder in the centre of the table.</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'We don't want to miss anything,' Locke said.</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'OK,' Mitch said. He repeated his conversation with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a:t>
            </a: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Locke stared at Mitch with his dark eyes while he was speaking, and as soon as he had finished he asked, 'Have you ever seen this man before?'</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15559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F35900-D705-4D55-94AF-7DBD96A68825}"/>
              </a:ext>
            </a:extLst>
          </p:cNvPr>
          <p:cNvSpPr txBox="1"/>
          <p:nvPr/>
        </p:nvSpPr>
        <p:spPr>
          <a:xfrm>
            <a:off x="418768" y="23629"/>
            <a:ext cx="11492286" cy="6729406"/>
          </a:xfrm>
          <a:prstGeom prst="rect">
            <a:avLst/>
          </a:prstGeom>
          <a:noFill/>
        </p:spPr>
        <p:txBody>
          <a:bodyPr wrap="square">
            <a:spAutoFit/>
          </a:bodyPr>
          <a:lstStyle/>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'Never.'</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'Whom did you tell?'</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'Only Lamar.'</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'Your wife?'</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'No.'</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'Did he leave you a phone number to call?'</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'No.'</a:t>
            </a:r>
            <a:endParaRPr lang="en-GB" sz="2400" dirty="0">
              <a:effectLst/>
              <a:ea typeface="Calibri" panose="020F0502020204030204" pitchFamily="34" charset="0"/>
              <a:cs typeface="Times New Roman" panose="02020603050405020304" pitchFamily="18" charset="0"/>
            </a:endParaRPr>
          </a:p>
          <a:p>
            <a:pPr>
              <a:lnSpc>
                <a:spcPct val="115000"/>
              </a:lnSpc>
              <a:spcAft>
                <a:spcPts val="800"/>
              </a:spcAft>
            </a:pPr>
            <a:r>
              <a:rPr lang="en-GB" sz="2400" dirty="0">
                <a:solidFill>
                  <a:srgbClr val="000000"/>
                </a:solidFill>
                <a:effectLst/>
                <a:ea typeface="Times New Roman" panose="02020603050405020304" pitchFamily="18" charset="0"/>
                <a:cs typeface="Times New Roman" panose="02020603050405020304" pitchFamily="18" charset="0"/>
              </a:rPr>
              <a:t>The tape recorder was switched off. Locke walked to the window. 'Mitch,' he said, 'we've had trouble with the FBI and the tax people for several years now. Some of our clients like us to take risks for them. We do things for them which are not quite illegal, but which are close to the edge. And like any firm of tax lawyers with clients as rich as ours, the FBI occasionally has to investigate some of our clients. Naturally, they investigate us at the same time. </a:t>
            </a:r>
            <a:r>
              <a:rPr lang="en-GB" sz="2400" dirty="0" err="1">
                <a:solidFill>
                  <a:srgbClr val="000000"/>
                </a:solidFill>
                <a:effectLst/>
                <a:ea typeface="Times New Roman" panose="02020603050405020304" pitchFamily="18" charset="0"/>
                <a:cs typeface="Times New Roman" panose="02020603050405020304" pitchFamily="18" charset="0"/>
              </a:rPr>
              <a:t>Tarrance</a:t>
            </a:r>
            <a:r>
              <a:rPr lang="en-GB" sz="2400" dirty="0">
                <a:solidFill>
                  <a:srgbClr val="000000"/>
                </a:solidFill>
                <a:effectLst/>
                <a:ea typeface="Times New Roman" panose="02020603050405020304" pitchFamily="18" charset="0"/>
                <a:cs typeface="Times New Roman" panose="02020603050405020304" pitchFamily="18" charset="0"/>
              </a:rPr>
              <a:t> is new down here, and he's trying to score a big win. He's dangerous. You are not to speak to him again.'</a:t>
            </a:r>
            <a:endParaRPr lang="en-GB"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6827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4BBA6E0D0580B499C4F0BCC264DE0E2" ma:contentTypeVersion="11" ma:contentTypeDescription="Create a new document." ma:contentTypeScope="" ma:versionID="6d039c66ea0a0979006085c107a09080">
  <xsd:schema xmlns:xsd="http://www.w3.org/2001/XMLSchema" xmlns:xs="http://www.w3.org/2001/XMLSchema" xmlns:p="http://schemas.microsoft.com/office/2006/metadata/properties" xmlns:ns2="fd4bc9ef-c111-460f-808e-4de0462dc25a" xmlns:ns3="61ceb53a-92cc-40c1-a438-9322f3340fc8" targetNamespace="http://schemas.microsoft.com/office/2006/metadata/properties" ma:root="true" ma:fieldsID="1df7bece127ec23c170544967699d91b" ns2:_="" ns3:_="">
    <xsd:import namespace="fd4bc9ef-c111-460f-808e-4de0462dc25a"/>
    <xsd:import namespace="61ceb53a-92cc-40c1-a438-9322f3340fc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4bc9ef-c111-460f-808e-4de0462dc2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1ceb53a-92cc-40c1-a438-9322f3340fc8"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895D2F0-4D5F-42D4-8179-D65701329080}"/>
</file>

<file path=customXml/itemProps2.xml><?xml version="1.0" encoding="utf-8"?>
<ds:datastoreItem xmlns:ds="http://schemas.openxmlformats.org/officeDocument/2006/customXml" ds:itemID="{7A834529-2B72-4B2C-9660-639FF3796C15}"/>
</file>

<file path=customXml/itemProps3.xml><?xml version="1.0" encoding="utf-8"?>
<ds:datastoreItem xmlns:ds="http://schemas.openxmlformats.org/officeDocument/2006/customXml" ds:itemID="{470E9AE0-2511-4DCA-A054-59C3818A1AD0}"/>
</file>

<file path=docProps/app.xml><?xml version="1.0" encoding="utf-8"?>
<Properties xmlns="http://schemas.openxmlformats.org/officeDocument/2006/extended-properties" xmlns:vt="http://schemas.openxmlformats.org/officeDocument/2006/docPropsVTypes">
  <TotalTime>271</TotalTime>
  <Words>2306</Words>
  <Application>Microsoft Office PowerPoint</Application>
  <PresentationFormat>Widescreen</PresentationFormat>
  <Paragraphs>138</Paragraphs>
  <Slides>17</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17</vt:i4>
      </vt:variant>
    </vt:vector>
  </HeadingPairs>
  <TitlesOfParts>
    <vt:vector size="26" baseType="lpstr">
      <vt:lpstr>Adobe Kaiti Std R</vt:lpstr>
      <vt:lpstr>Arial</vt:lpstr>
      <vt:lpstr>Calibri</vt:lpstr>
      <vt:lpstr>Calibri (Body)</vt:lpstr>
      <vt:lpstr>Calibri Light</vt:lpstr>
      <vt:lpstr>Gadugi</vt:lpstr>
      <vt:lpstr>Source Sans Pro</vt: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Carey, Thomas (Myanmar)</dc:creator>
  <cp:lastModifiedBy>Philippa Burrows</cp:lastModifiedBy>
  <cp:revision>20</cp:revision>
  <dcterms:created xsi:type="dcterms:W3CDTF">2020-03-10T09:03:07Z</dcterms:created>
  <dcterms:modified xsi:type="dcterms:W3CDTF">2021-03-09T12:27:09Z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0x010100B4BBA6E0D0580B499C4F0BCC264DE0E2</vt:lpwstr>
  </property>
</Properties>
</file>