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  <p188:author id="{9DAF47B9-233B-59E9-81AD-F2F07D3AD55F}" name="Elizabeth.Simpson" initials="El" userId="S::es23676@open.ac.uk::b984c68f-e7f2-4a14-821c-76f06e079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75AD70-DC23-C7D5-CAA0-3D5361867662}" v="27" dt="2025-09-20T19:28:43.756"/>
    <p1510:client id="{AE640DF4-B7FE-0E78-7F59-5668BF56E07D}" v="4" dt="2025-09-20T16:10:15.704"/>
    <p1510:client id="{EDBB6705-E6FE-A1E1-A729-108A665649BA}" v="5" dt="2025-09-20T18:02:10.378"/>
    <p1510:client id="{F3EAE40A-E634-86D4-9110-B4E31F571262}" v="4" dt="2025-09-21T08:36:05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21/09/2025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Ricardo_Baeza-Yates_portrait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cs.ucla.edu/~miodrag/cs259-security/baeza-yates99modern.pdf" TargetMode="External"/><Relationship Id="rId2" Type="http://schemas.openxmlformats.org/officeDocument/2006/relationships/hyperlink" Target="https://cs.uwaterloo.ca/research/tr/1989/CS-89-17b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bsc.es/" TargetMode="External"/><Relationship Id="rId4" Type="http://schemas.openxmlformats.org/officeDocument/2006/relationships/hyperlink" Target="https://ai.northeastern.edu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open.edu/openlearncreate/diverse-computing-pioneers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web.archive.org/web/20250621223237/https:/ai.northeastern.edu/our-people/ricardo-baeza-yat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dirty="0"/>
              <a:t>Ricardo Baeza-Yates is a pioneering computer scientist who specialises in algorithms, data structures, web searching, and information retrieval. </a:t>
            </a: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1800" dirty="0"/>
              <a:t>His research uniquely positions him to critically analyse algorithmic bias and fairness within artificial intelligence, as he helps define global frameworks for ethical and responsible AI. </a:t>
            </a:r>
          </a:p>
        </p:txBody>
      </p:sp>
      <p:pic>
        <p:nvPicPr>
          <p:cNvPr id="6" name="Content Placeholder 6" descr="A person with a beard smiling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499" r="11499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ea typeface="+mn-lt"/>
                <a:cs typeface="+mn-lt"/>
              </a:rPr>
              <a:t>Image source: </a:t>
            </a:r>
            <a:r>
              <a:rPr lang="en-US" sz="1300" b="1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LilyOfTheWest / Wikimedia Commons</a:t>
            </a:r>
            <a:endParaRPr lang="en-US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73521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Building Trustworthy Search Systems: </a:t>
            </a:r>
            <a:endParaRPr lang="en-US" sz="3400" b="1" dirty="0">
              <a:latin typeface="Aptos"/>
              <a:ea typeface="+mj-lt"/>
              <a:cs typeface="+mj-lt"/>
            </a:endParaRPr>
          </a:p>
          <a:p>
            <a:r>
              <a:rPr lang="en-US" sz="3400" b="1" dirty="0">
                <a:ea typeface="+mj-lt"/>
                <a:cs typeface="+mj-lt"/>
              </a:rPr>
              <a:t>Ricardo Baeza-Yates</a:t>
            </a:r>
            <a:r>
              <a:rPr lang="en-US" sz="3400" b="1" dirty="0"/>
              <a:t> </a:t>
            </a:r>
            <a:r>
              <a:rPr lang="en-US" sz="3400" b="1" dirty="0">
                <a:latin typeface="Aptos"/>
              </a:rPr>
              <a:t>[1961</a:t>
            </a:r>
            <a:r>
              <a:rPr lang="en-US" sz="3400" b="1" dirty="0">
                <a:latin typeface="Aptos"/>
                <a:ea typeface="+mj-lt"/>
                <a:cs typeface="+mj-lt"/>
              </a:rPr>
              <a:t> – 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>
                <a:solidFill>
                  <a:prstClr val="white"/>
                </a:solidFill>
                <a:latin typeface="Aptos" panose="02110004020202020204"/>
              </a:rPr>
              <a:t>He 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67375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Born in Chile, in 1961, Ricardo Baeza-Yates attended the Universidad de Chile from 1979 to 1986, resulting in an MSc in Computer Science, and MEng in Electronical Engineering.</a:t>
            </a:r>
          </a:p>
          <a:p>
            <a:pPr marL="0" indent="0">
              <a:buNone/>
            </a:pPr>
            <a:r>
              <a:rPr lang="en-GB" sz="1800" dirty="0"/>
              <a:t>He went on to complete his PhD in Computer Science at the University of Waterloo, Canada, with a </a:t>
            </a:r>
            <a:r>
              <a:rPr lang="en-GB" sz="1800" dirty="0">
                <a:hlinkClick r:id="rId2"/>
              </a:rPr>
              <a:t>thesis presenting and analysing new algorithms for text searching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endParaRPr lang="en-GB" sz="1800" b="1"/>
          </a:p>
          <a:p>
            <a:pPr marL="0" indent="0">
              <a:buNone/>
            </a:pPr>
            <a:r>
              <a:rPr lang="en-GB" sz="1800" b="1" dirty="0"/>
              <a:t>Contributions</a:t>
            </a:r>
          </a:p>
          <a:p>
            <a:pPr marL="0" indent="0">
              <a:buNone/>
            </a:pPr>
            <a:r>
              <a:rPr lang="en-GB" sz="1800" dirty="0"/>
              <a:t>Baeza-Yates's work is deeply rooted in algorithms, helping to redevelop the </a:t>
            </a:r>
            <a:r>
              <a:rPr lang="en-GB" sz="1800" dirty="0" err="1"/>
              <a:t>Bitap</a:t>
            </a:r>
            <a:r>
              <a:rPr lang="en-GB" sz="1800" dirty="0"/>
              <a:t> algorithm for quick and approximate pattern matching in his PhD work, and later co-authoring </a:t>
            </a:r>
            <a:r>
              <a:rPr lang="en-GB" sz="1800" i="1" dirty="0">
                <a:hlinkClick r:id="rId3"/>
              </a:rPr>
              <a:t>Modern Information Retrieval</a:t>
            </a:r>
            <a:r>
              <a:rPr lang="en-GB" sz="1800" dirty="0"/>
              <a:t>, a foundational textbook that formalised how search engines process, index and rank web content.</a:t>
            </a:r>
            <a:endParaRPr lang="en-GB" sz="1800" i="1" dirty="0"/>
          </a:p>
          <a:p>
            <a:pPr marL="0" indent="0">
              <a:buNone/>
            </a:pPr>
            <a:r>
              <a:rPr lang="en-GB" sz="1800" dirty="0"/>
              <a:t>More recently his focus has shifted to responsible AI - he was director of Research at </a:t>
            </a:r>
            <a:r>
              <a:rPr lang="en-GB" sz="1800" dirty="0">
                <a:hlinkClick r:id="rId4"/>
              </a:rPr>
              <a:t>Northeastern's Institute for Experimental AI</a:t>
            </a:r>
            <a:r>
              <a:rPr lang="en-GB" sz="1800" dirty="0"/>
              <a:t>, with a focus on algorithmic fairness, bias mitigation, and transparency, and since May 2025 he has been the Director of the AI Institute at the </a:t>
            </a:r>
            <a:r>
              <a:rPr lang="en-GB" sz="1800" dirty="0">
                <a:hlinkClick r:id="rId5"/>
              </a:rPr>
              <a:t>Barcelona Supercomputing Center</a:t>
            </a:r>
            <a:r>
              <a:rPr lang="en-GB" sz="1800" dirty="0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Working Towards a Fair Algorithm 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/>
              <a:t>Further Reading</a:t>
            </a:r>
            <a:endParaRPr lang="en-US" sz="1800"/>
          </a:p>
          <a:p>
            <a:pPr marL="0" indent="0">
              <a:buNone/>
            </a:pPr>
            <a:r>
              <a:rPr lang="en-GB" sz="1800">
                <a:latin typeface="Aptos"/>
                <a:ea typeface="Calibri"/>
                <a:cs typeface="Calibri"/>
              </a:rPr>
              <a:t>Institute for Experiential AI (2025) </a:t>
            </a:r>
            <a:r>
              <a:rPr lang="en-GB" sz="1800" i="1">
                <a:latin typeface="Aptos"/>
                <a:ea typeface="Calibri"/>
                <a:cs typeface="Calibri"/>
              </a:rPr>
              <a:t>Ricardo Baeza-Yates.</a:t>
            </a:r>
            <a:r>
              <a:rPr lang="en-GB" sz="1800">
                <a:latin typeface="Aptos"/>
                <a:ea typeface="Calibri"/>
                <a:cs typeface="Calibri"/>
              </a:rPr>
              <a:t> Available at: </a:t>
            </a:r>
            <a:r>
              <a:rPr lang="en-GB" sz="1800">
                <a:latin typeface="Aptos"/>
                <a:ea typeface="Calibri"/>
                <a:cs typeface="Calibri"/>
                <a:hlinkClick r:id="rId2"/>
              </a:rPr>
              <a:t>https://web.archive.org/web/20250621223237/https://ai.northeastern.edu/our-people/ricardo-baeza-yates</a:t>
            </a:r>
            <a:r>
              <a:rPr lang="en-GB" sz="1800">
                <a:latin typeface="Aptos"/>
                <a:ea typeface="Calibri"/>
                <a:cs typeface="Calibri"/>
              </a:rPr>
              <a:t> (Accessed: 13 July 2025).</a:t>
            </a:r>
          </a:p>
          <a:p>
            <a:pPr marL="0" indent="0">
              <a:buNone/>
            </a:pPr>
            <a:endParaRPr lang="en-GB" sz="1800" b="1"/>
          </a:p>
          <a:p>
            <a:pPr marL="0" indent="0">
              <a:buNone/>
            </a:pPr>
            <a:r>
              <a:rPr lang="en-GB" sz="1800" b="1"/>
              <a:t>The Project</a:t>
            </a:r>
          </a:p>
          <a:p>
            <a:pPr marL="0" indent="0">
              <a:buNone/>
            </a:pPr>
            <a:r>
              <a:rPr lang="en-GB" sz="1800"/>
              <a:t>This resource is part of the </a:t>
            </a:r>
            <a:r>
              <a:rPr lang="en-GB" sz="1800" b="1"/>
              <a:t>Diverse Computing Pioneers Project</a:t>
            </a:r>
            <a:r>
              <a:rPr lang="en-GB" sz="180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/>
              <a:t>More information </a:t>
            </a:r>
            <a:r>
              <a:rPr lang="en-GB" sz="1800">
                <a:ea typeface="+mn-lt"/>
                <a:cs typeface="+mn-lt"/>
              </a:rPr>
              <a:t>is available at: </a:t>
            </a:r>
            <a:r>
              <a:rPr lang="en-GB" sz="1800">
                <a:ea typeface="+mn-lt"/>
                <a:cs typeface="+mn-lt"/>
                <a:hlinkClick r:id="rId3"/>
              </a:rPr>
              <a:t>www.open.edu/openlearncreate/diverse-computing-pioneers</a:t>
            </a:r>
            <a:endParaRPr lang="en-GB" sz="180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Algorithms and Social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604593-F9A4-485C-9F45-E62C88C345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0b375246-e7a5-4cd3-9260-ba7fb55e9fd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29232704-331d-4124-9428-a3a78b19a6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Working Towards a Fair Algorithm </vt:lpstr>
      <vt:lpstr>Algorithms and Social Responsibility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Zoe.Tompkins</cp:lastModifiedBy>
  <cp:revision>80</cp:revision>
  <dcterms:created xsi:type="dcterms:W3CDTF">2025-06-11T21:29:33Z</dcterms:created>
  <dcterms:modified xsi:type="dcterms:W3CDTF">2025-09-21T08:36:16Z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