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66" r:id="rId5"/>
    <p:sldId id="268" r:id="rId6"/>
    <p:sldId id="269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3301D365-1404-7482-6A1A-9CBFF4AB7837}" name="Matiss.Ippolito" initials="Ma" userId="S::mi2884@open.ac.uk::0cf093f6-5496-4823-9017-aaf645359f24" providerId="AD"/>
  <p188:author id="{8C94FA7C-2170-4A80-441E-F56A7073DB4A}" name="Zoe.Tompkins" initials="Zo" userId="S::zlt2@open.ac.uk::09b8bd6a-b842-43fe-b623-3325ed7e2daa" providerId="AD"/>
  <p188:author id="{F9C7A087-BD62-5D0B-D14B-4E3DE7FB128C}" name="Brent.Cunningham" initials="Br" userId="S::bc5835@open.ac.uk::74055d5a-e06d-41f7-9835-efab18c92af7" providerId="AD"/>
  <p188:author id="{9DAF47B9-233B-59E9-81AD-F2F07D3AD55F}" name="Elizabeth.Simpson" initials="El" userId="S::es23676@open.ac.uk::b984c68f-e7f2-4a14-821c-76f06e079c57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475AD70-DC23-C7D5-CAA0-3D5361867662}" v="27" dt="2025-09-20T19:28:43.756"/>
    <p1510:client id="{AE640DF4-B7FE-0E78-7F59-5668BF56E07D}" v="4" dt="2025-09-20T16:10:15.704"/>
    <p1510:client id="{EDBB6705-E6FE-A1E1-A729-108A665649BA}" v="5" dt="2025-09-20T18:02:10.378"/>
    <p1510:client id="{F3EAE40A-E634-86D4-9110-B4E31F571262}" v="4" dt="2025-09-21T08:36:05.02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1" d="100"/>
          <a:sy n="101" d="100"/>
        </p:scale>
        <p:origin x="144" y="1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8/10/relationships/authors" Target="author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microsoft.com/office/2015/10/relationships/revisionInfo" Target="revisionInfo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69E59F-2A87-FBB9-FEE6-C9E9E16FD70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B9854C7-7617-28D9-27F2-88C7D0489A1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C4457B-CFDB-8702-C7E5-4C5F76B3BE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F271F-B6BA-48A1-824A-49BC350605A8}" type="datetimeFigureOut">
              <a:rPr lang="en-GB" smtClean="0"/>
              <a:t>21/09/2025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1C4A58F-7D6E-636B-1D02-1046B2DB3A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D20DC39-854D-65E3-AAEA-88F53402E1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62A6A-FB10-41E4-824E-E4F25D1178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059246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82E2F9-FD68-0541-5CCD-F181EA9D08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E439C1A-0716-A291-2BB6-0A3F52A88CD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568E83C-07EA-7D57-AD85-3AC0B839E6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F271F-B6BA-48A1-824A-49BC350605A8}" type="datetimeFigureOut">
              <a:rPr lang="en-GB" smtClean="0"/>
              <a:t>21/09/2025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01D2AD-CDA8-D712-4C05-540836A019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D657D40-BB85-22DD-D6EA-589FB33066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62A6A-FB10-41E4-824E-E4F25D1178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73188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5A6E7A0-8583-E117-0885-D7AED9D483D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D8FE3C6-11CC-067E-5EBC-3D52AAD8445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1A7FAC-F042-C0AE-327C-CBD2A805D4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F271F-B6BA-48A1-824A-49BC350605A8}" type="datetimeFigureOut">
              <a:rPr lang="en-GB" smtClean="0"/>
              <a:t>21/09/2025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CD5DAF-7747-5AAD-43C0-8AB19C1A70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C6FD723-98F3-1F9D-2083-FE68AD5173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62A6A-FB10-41E4-824E-E4F25D1178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073025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36EB9F-EAD3-CD6E-BFF6-6B65B6C6C5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37E5B5-577D-59A7-E7A4-0A54029681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A0A3E82-9367-5546-13F6-9B97F426A5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F271F-B6BA-48A1-824A-49BC350605A8}" type="datetimeFigureOut">
              <a:rPr lang="en-GB" smtClean="0"/>
              <a:t>21/09/2025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0604C4-5005-B768-3EBD-A231122886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B073AB-793D-5528-D125-EA9649E6C4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62A6A-FB10-41E4-824E-E4F25D1178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360588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2C90B9-361C-30ED-EA56-4C82A734CB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495A1DB-EFEF-2404-177B-989D33FD13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CBBB0CD-5B39-5FEE-4DA9-3CA0B04A79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F271F-B6BA-48A1-824A-49BC350605A8}" type="datetimeFigureOut">
              <a:rPr lang="en-GB" smtClean="0"/>
              <a:t>21/09/2025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B26C74-320E-1ECC-B5E6-FAD4A9ED78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51B5EE-413C-3F45-A6B8-4B11FB4D0E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62A6A-FB10-41E4-824E-E4F25D1178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030407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C3DAD9-48C7-1C63-D9C6-57F266EA43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7BA656-B6BE-F96F-0767-632127AEB98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216F9E6-0F8B-E84B-DB5B-73F02BB223B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476942C-BA76-BBE8-5C1B-D9DE10BE8C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F271F-B6BA-48A1-824A-49BC350605A8}" type="datetimeFigureOut">
              <a:rPr lang="en-GB" smtClean="0"/>
              <a:t>21/09/2025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BB06580-D8E7-4E40-E45F-73B99B2712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B1A4ACF-5C16-2544-157F-F03EC4DBA0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62A6A-FB10-41E4-824E-E4F25D1178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72795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91DCF9-532A-1C3D-DAA3-83327E27E5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B6D0822-2A05-5B09-E560-61316298A7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D406CC9-70AB-9EE1-06F1-8856CADCB82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0AA1791-0422-2911-2E04-C1A7A6A71B7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5B653A1-2EF7-C038-9432-07CBD9D720E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38E5E4D-84D9-CE11-A7F8-6C9F2D7B5C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F271F-B6BA-48A1-824A-49BC350605A8}" type="datetimeFigureOut">
              <a:rPr lang="en-GB" smtClean="0"/>
              <a:t>21/09/2025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04BEFBB-D265-626E-6FAA-8CAA65A4B1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F11FCEA-3325-3C9B-2487-C2D8FA9783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62A6A-FB10-41E4-824E-E4F25D1178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16626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1F0F8E-9F7C-CED1-E76E-9C8C3AB5A1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37CAA00-40E6-BA6B-08A8-161B3D822B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F271F-B6BA-48A1-824A-49BC350605A8}" type="datetimeFigureOut">
              <a:rPr lang="en-GB" smtClean="0"/>
              <a:t>21/09/2025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34564AA-2871-CA0F-9709-0A23157324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A304396-E9F9-E75A-CAE7-B886AB1094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62A6A-FB10-41E4-824E-E4F25D1178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7416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8E49B54-63AA-33DA-2CD7-601EA0E967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F271F-B6BA-48A1-824A-49BC350605A8}" type="datetimeFigureOut">
              <a:rPr lang="en-GB" smtClean="0"/>
              <a:t>21/09/2025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095BD02-005E-2172-0901-7E33FCBC3D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5312386-6580-534A-D894-039767DC30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62A6A-FB10-41E4-824E-E4F25D1178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129402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7EB89D-5FF0-A3AA-D9BE-E443D33FFB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37018E-BEF7-1006-2FC8-E5BEE1EF8F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835C3C2-A119-D294-1A07-BAE386F8AE7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7FDB05B-FB10-42D2-A5B6-B5784EB7FC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F271F-B6BA-48A1-824A-49BC350605A8}" type="datetimeFigureOut">
              <a:rPr lang="en-GB" smtClean="0"/>
              <a:t>21/09/2025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AC07167-A89C-16E7-C722-B3CC60FAA9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485BB59-376C-D9CC-4472-E5073B1573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62A6A-FB10-41E4-824E-E4F25D1178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264924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EE8C7A-7825-B91E-8F2F-B75204618F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0A5A523-0461-2371-6F98-818D114C2D9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87F8DD2-363D-1B0A-E9C9-1CBE63993AE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FAF3BA-48E7-62CB-27E0-38D2541197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F271F-B6BA-48A1-824A-49BC350605A8}" type="datetimeFigureOut">
              <a:rPr lang="en-GB" smtClean="0"/>
              <a:t>21/09/2025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060B021-D6EC-6DD7-EBA1-1CE59A7F89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23F431C-07D8-8916-4295-8C655927B8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62A6A-FB10-41E4-824E-E4F25D1178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349375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095485C-FFF7-A23E-1B18-0FD8BD9050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3D73411-2D77-9258-E13D-D2E10D8DC1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764F723-1273-83F1-2FFE-01C9D9497D8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CFF271F-B6BA-48A1-824A-49BC350605A8}" type="datetimeFigureOut">
              <a:rPr lang="en-GB" smtClean="0"/>
              <a:t>21/09/2025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17118E-0B53-5CA9-083F-E3597E9C2E5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F96DEB-E949-3AA7-D4D4-AE5916A713F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2D62A6A-FB10-41E4-824E-E4F25D1178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99219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commons.wikimedia.org/wiki/File:Ricardo_Baeza-Yates_portrait.jpg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eb.cs.ucla.edu/~miodrag/cs259-security/baeza-yates99modern.pdf" TargetMode="External"/><Relationship Id="rId2" Type="http://schemas.openxmlformats.org/officeDocument/2006/relationships/hyperlink" Target="https://cs.uwaterloo.ca/research/tr/1989/CS-89-17b.pdf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bsc.es/" TargetMode="External"/><Relationship Id="rId4" Type="http://schemas.openxmlformats.org/officeDocument/2006/relationships/hyperlink" Target="https://ai.northeastern.edu/" TargetMode="Externa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hyperlink" Target="https://www.open.edu/openlearncreate/diverse-computing-pioneers" TargetMode="External"/><Relationship Id="rId7" Type="http://schemas.openxmlformats.org/officeDocument/2006/relationships/image" Target="../media/image5.jpeg"/><Relationship Id="rId2" Type="http://schemas.openxmlformats.org/officeDocument/2006/relationships/hyperlink" Target="https://web.archive.org/web/20250621223237/https:/ai.northeastern.edu/our-people/ricardo-baeza-yates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681937-D96D-E92C-B16A-EBF96FE38B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4" name="Rectangle 43">
            <a:extLst>
              <a:ext uri="{FF2B5EF4-FFF2-40B4-BE49-F238E27FC236}">
                <a16:creationId xmlns:a16="http://schemas.microsoft.com/office/drawing/2014/main" id="{2C61293E-6EBE-43EF-A52C-9BEBFD7679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sketchy line">
            <a:extLst>
              <a:ext uri="{FF2B5EF4-FFF2-40B4-BE49-F238E27FC236}">
                <a16:creationId xmlns:a16="http://schemas.microsoft.com/office/drawing/2014/main" id="{21540236-BFD5-4A9D-8840-4703E7F768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97762" y="2374947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478919 w 4243589"/>
              <a:gd name="connsiteY1" fmla="*/ 0 h 18288"/>
              <a:gd name="connsiteX2" fmla="*/ 957839 w 4243589"/>
              <a:gd name="connsiteY2" fmla="*/ 0 h 18288"/>
              <a:gd name="connsiteX3" fmla="*/ 1521630 w 4243589"/>
              <a:gd name="connsiteY3" fmla="*/ 0 h 18288"/>
              <a:gd name="connsiteX4" fmla="*/ 2212729 w 4243589"/>
              <a:gd name="connsiteY4" fmla="*/ 0 h 18288"/>
              <a:gd name="connsiteX5" fmla="*/ 2734084 w 4243589"/>
              <a:gd name="connsiteY5" fmla="*/ 0 h 18288"/>
              <a:gd name="connsiteX6" fmla="*/ 3255439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594926 w 4243589"/>
              <a:gd name="connsiteY9" fmla="*/ 18288 h 18288"/>
              <a:gd name="connsiteX10" fmla="*/ 3073571 w 4243589"/>
              <a:gd name="connsiteY10" fmla="*/ 18288 h 18288"/>
              <a:gd name="connsiteX11" fmla="*/ 2552216 w 4243589"/>
              <a:gd name="connsiteY11" fmla="*/ 18288 h 18288"/>
              <a:gd name="connsiteX12" fmla="*/ 1903553 w 4243589"/>
              <a:gd name="connsiteY12" fmla="*/ 18288 h 18288"/>
              <a:gd name="connsiteX13" fmla="*/ 1212454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Content Placeholder 17">
            <a:extLst>
              <a:ext uri="{FF2B5EF4-FFF2-40B4-BE49-F238E27FC236}">
                <a16:creationId xmlns:a16="http://schemas.microsoft.com/office/drawing/2014/main" id="{83EF1A71-A243-4295-A91F-BB2F158ECB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97762" y="2706624"/>
            <a:ext cx="6251110" cy="3483864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GB" sz="1800" dirty="0"/>
              <a:t>Ricardo Baeza-Yates is a pioneering computer scientist who specialises in algorithms, data structures, web searching, and information retrieval. </a:t>
            </a:r>
          </a:p>
          <a:p>
            <a:pPr marL="0" indent="0">
              <a:buNone/>
            </a:pPr>
            <a:endParaRPr lang="en-GB" sz="1800"/>
          </a:p>
          <a:p>
            <a:pPr marL="0" indent="0">
              <a:buNone/>
            </a:pPr>
            <a:r>
              <a:rPr lang="en-GB" sz="1800" dirty="0"/>
              <a:t>His research uniquely positions him to critically analyse algorithmic bias and fairness within artificial intelligence, as he helps define global frameworks for ethical and responsible AI. </a:t>
            </a:r>
          </a:p>
        </p:txBody>
      </p:sp>
      <p:pic>
        <p:nvPicPr>
          <p:cNvPr id="6" name="Content Placeholder 6" descr="A person with a beard smiling&#10;&#10;AI-generated content may be incorrect.">
            <a:extLst>
              <a:ext uri="{FF2B5EF4-FFF2-40B4-BE49-F238E27FC236}">
                <a16:creationId xmlns:a16="http://schemas.microsoft.com/office/drawing/2014/main" id="{D1760D39-F65C-1A89-DB30-FE405C62949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1499" r="11499"/>
          <a:stretch/>
        </p:blipFill>
        <p:spPr>
          <a:xfrm>
            <a:off x="0" y="0"/>
            <a:ext cx="4657344" cy="6569233"/>
          </a:xfrm>
          <a:custGeom>
            <a:avLst/>
            <a:gdLst/>
            <a:ahLst/>
            <a:cxnLst/>
            <a:rect l="l" t="t" r="r" b="b"/>
            <a:pathLst>
              <a:path w="4657344" h="6858000">
                <a:moveTo>
                  <a:pt x="0" y="0"/>
                </a:moveTo>
                <a:lnTo>
                  <a:pt x="3429755" y="0"/>
                </a:lnTo>
                <a:lnTo>
                  <a:pt x="3526016" y="148742"/>
                </a:lnTo>
                <a:cubicBezTo>
                  <a:pt x="3657740" y="365513"/>
                  <a:pt x="3777402" y="589569"/>
                  <a:pt x="3886489" y="819975"/>
                </a:cubicBezTo>
                <a:cubicBezTo>
                  <a:pt x="3891856" y="833492"/>
                  <a:pt x="3900663" y="845393"/>
                  <a:pt x="3912049" y="854514"/>
                </a:cubicBezTo>
                <a:cubicBezTo>
                  <a:pt x="3897352" y="819849"/>
                  <a:pt x="3883037" y="784928"/>
                  <a:pt x="3868083" y="750263"/>
                </a:cubicBezTo>
                <a:cubicBezTo>
                  <a:pt x="3806989" y="608712"/>
                  <a:pt x="3742478" y="469145"/>
                  <a:pt x="3674155" y="331786"/>
                </a:cubicBezTo>
                <a:lnTo>
                  <a:pt x="3496656" y="0"/>
                </a:lnTo>
                <a:lnTo>
                  <a:pt x="3554371" y="0"/>
                </a:lnTo>
                <a:lnTo>
                  <a:pt x="3661621" y="196614"/>
                </a:lnTo>
                <a:cubicBezTo>
                  <a:pt x="3856899" y="573253"/>
                  <a:pt x="4021071" y="966066"/>
                  <a:pt x="4161279" y="1371196"/>
                </a:cubicBezTo>
                <a:cubicBezTo>
                  <a:pt x="4379525" y="2007265"/>
                  <a:pt x="4530141" y="2664286"/>
                  <a:pt x="4610660" y="3331516"/>
                </a:cubicBezTo>
                <a:cubicBezTo>
                  <a:pt x="4652837" y="3672965"/>
                  <a:pt x="4671625" y="4013908"/>
                  <a:pt x="4645040" y="4357388"/>
                </a:cubicBezTo>
                <a:cubicBezTo>
                  <a:pt x="4613599" y="4758899"/>
                  <a:pt x="4566181" y="5157998"/>
                  <a:pt x="4485789" y="5552906"/>
                </a:cubicBezTo>
                <a:cubicBezTo>
                  <a:pt x="4397121" y="5988893"/>
                  <a:pt x="4276748" y="6414594"/>
                  <a:pt x="4117769" y="6828295"/>
                </a:cubicBezTo>
                <a:lnTo>
                  <a:pt x="4105288" y="6858000"/>
                </a:lnTo>
                <a:lnTo>
                  <a:pt x="4052520" y="6858000"/>
                </a:lnTo>
                <a:lnTo>
                  <a:pt x="4059369" y="6841549"/>
                </a:lnTo>
                <a:cubicBezTo>
                  <a:pt x="4147276" y="6614016"/>
                  <a:pt x="4224193" y="6380817"/>
                  <a:pt x="4291518" y="6142729"/>
                </a:cubicBezTo>
                <a:cubicBezTo>
                  <a:pt x="4350055" y="5935370"/>
                  <a:pt x="4393256" y="5723695"/>
                  <a:pt x="4443357" y="5513923"/>
                </a:cubicBezTo>
                <a:cubicBezTo>
                  <a:pt x="4444541" y="5502788"/>
                  <a:pt x="4445137" y="5491601"/>
                  <a:pt x="4445146" y="5480401"/>
                </a:cubicBezTo>
                <a:cubicBezTo>
                  <a:pt x="4408465" y="5607635"/>
                  <a:pt x="4379196" y="5719759"/>
                  <a:pt x="4344559" y="5830359"/>
                </a:cubicBezTo>
                <a:cubicBezTo>
                  <a:pt x="4254261" y="6118381"/>
                  <a:pt x="4150112" y="6398531"/>
                  <a:pt x="4031702" y="6670527"/>
                </a:cubicBezTo>
                <a:lnTo>
                  <a:pt x="3943824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AA12D25-254C-C1D7-89BB-8034D8776413}"/>
              </a:ext>
            </a:extLst>
          </p:cNvPr>
          <p:cNvSpPr txBox="1"/>
          <p:nvPr/>
        </p:nvSpPr>
        <p:spPr>
          <a:xfrm>
            <a:off x="-175" y="6571304"/>
            <a:ext cx="4357079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400" b="1">
                <a:ea typeface="+mn-lt"/>
                <a:cs typeface="+mn-lt"/>
              </a:rPr>
              <a:t>Image source: </a:t>
            </a:r>
            <a:r>
              <a:rPr lang="en-US" sz="1300" b="1">
                <a:solidFill>
                  <a:srgbClr val="002060"/>
                </a:solidFill>
                <a:latin typeface="Arial"/>
                <a:cs typeface="Arial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LilyOfTheWest / Wikimedia Commons</a:t>
            </a:r>
            <a:endParaRPr lang="en-US">
              <a:hlinkClick r:id="rId3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A64E47F7-6AE9-B002-09E8-A8A7540AAA5B}"/>
              </a:ext>
            </a:extLst>
          </p:cNvPr>
          <p:cNvSpPr txBox="1">
            <a:spLocks/>
          </p:cNvSpPr>
          <p:nvPr/>
        </p:nvSpPr>
        <p:spPr>
          <a:xfrm>
            <a:off x="5297762" y="329184"/>
            <a:ext cx="6273521" cy="178308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400" b="1" dirty="0"/>
              <a:t>Building Trustworthy Search Systems: </a:t>
            </a:r>
            <a:endParaRPr lang="en-US" sz="3400" b="1" dirty="0">
              <a:latin typeface="Aptos"/>
              <a:ea typeface="+mj-lt"/>
              <a:cs typeface="+mj-lt"/>
            </a:endParaRPr>
          </a:p>
          <a:p>
            <a:r>
              <a:rPr lang="en-US" sz="3400" b="1" dirty="0">
                <a:ea typeface="+mj-lt"/>
                <a:cs typeface="+mj-lt"/>
              </a:rPr>
              <a:t>Ricardo Baeza-Yates</a:t>
            </a:r>
            <a:r>
              <a:rPr lang="en-US" sz="3400" b="1" dirty="0"/>
              <a:t> </a:t>
            </a:r>
            <a:r>
              <a:rPr lang="en-US" sz="3400" b="1" dirty="0">
                <a:latin typeface="Aptos"/>
              </a:rPr>
              <a:t>[1961</a:t>
            </a:r>
            <a:r>
              <a:rPr lang="en-US" sz="3400" b="1" dirty="0">
                <a:latin typeface="Aptos"/>
                <a:ea typeface="+mj-lt"/>
                <a:cs typeface="+mj-lt"/>
              </a:rPr>
              <a:t> – ]</a:t>
            </a:r>
            <a:endParaRPr lang="en-US" sz="3400" b="1" dirty="0">
              <a:latin typeface="Aptos"/>
            </a:endParaRPr>
          </a:p>
        </p:txBody>
      </p:sp>
    </p:spTree>
    <p:extLst>
      <p:ext uri="{BB962C8B-B14F-4D97-AF65-F5344CB8AC3E}">
        <p14:creationId xmlns:p14="http://schemas.microsoft.com/office/powerpoint/2010/main" val="308311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DADEB2-1ABE-8A12-1A90-E3F58C69D9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B0438AB5-3CC7-C6A1-4DB2-4072C3928C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>
                <a:solidFill>
                  <a:prstClr val="white"/>
                </a:solidFill>
                <a:latin typeface="Aptos" panose="02110004020202020204"/>
              </a:rPr>
              <a:t>He 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CB7EDDDC-3D6A-E79C-A6BA-642BF72AF3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EEF228-DB29-174D-47C9-2331D4419D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673750" cy="4251960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GB" sz="1800" b="1" dirty="0"/>
              <a:t>Background</a:t>
            </a:r>
          </a:p>
          <a:p>
            <a:pPr marL="0" indent="0">
              <a:buNone/>
            </a:pPr>
            <a:r>
              <a:rPr lang="en-GB" sz="1800" dirty="0"/>
              <a:t>Born in Chile, in 1961, Ricardo Baeza-Yates attended the Universidad de Chile from 1979 to 1986, resulting in an MSc in Computer Science, and MEng in Electronical Engineering.</a:t>
            </a:r>
          </a:p>
          <a:p>
            <a:pPr marL="0" indent="0">
              <a:buNone/>
            </a:pPr>
            <a:r>
              <a:rPr lang="en-GB" sz="1800" dirty="0"/>
              <a:t>He went on to complete his PhD in Computer Science at the University of Waterloo, Canada, with a </a:t>
            </a:r>
            <a:r>
              <a:rPr lang="en-GB" sz="1800" dirty="0">
                <a:hlinkClick r:id="rId2"/>
              </a:rPr>
              <a:t>thesis presenting and analysing new algorithms for text searching</a:t>
            </a:r>
            <a:r>
              <a:rPr lang="en-GB" sz="1800" dirty="0"/>
              <a:t>.</a:t>
            </a:r>
          </a:p>
          <a:p>
            <a:pPr marL="0" indent="0">
              <a:buNone/>
            </a:pPr>
            <a:endParaRPr lang="en-GB" sz="1800" b="1"/>
          </a:p>
          <a:p>
            <a:pPr marL="0" indent="0">
              <a:buNone/>
            </a:pPr>
            <a:r>
              <a:rPr lang="en-GB" sz="1800" b="1" dirty="0"/>
              <a:t>Contributions</a:t>
            </a:r>
          </a:p>
          <a:p>
            <a:pPr marL="0" indent="0">
              <a:buNone/>
            </a:pPr>
            <a:r>
              <a:rPr lang="en-GB" sz="1800" dirty="0"/>
              <a:t>Baeza-Yates's work is deeply rooted in algorithms, helping to redevelop the </a:t>
            </a:r>
            <a:r>
              <a:rPr lang="en-GB" sz="1800" dirty="0" err="1"/>
              <a:t>Bitap</a:t>
            </a:r>
            <a:r>
              <a:rPr lang="en-GB" sz="1800" dirty="0"/>
              <a:t> algorithm for quick and approximate pattern matching in his PhD work, and later co-authoring </a:t>
            </a:r>
            <a:r>
              <a:rPr lang="en-GB" sz="1800" i="1" dirty="0">
                <a:hlinkClick r:id="rId3"/>
              </a:rPr>
              <a:t>Modern Information Retrieval</a:t>
            </a:r>
            <a:r>
              <a:rPr lang="en-GB" sz="1800" dirty="0"/>
              <a:t>, a foundational textbook that formalised how search engines process, index and rank web content.</a:t>
            </a:r>
            <a:endParaRPr lang="en-GB" sz="1800" i="1" dirty="0"/>
          </a:p>
          <a:p>
            <a:pPr marL="0" indent="0">
              <a:buNone/>
            </a:pPr>
            <a:r>
              <a:rPr lang="en-GB" sz="1800" dirty="0"/>
              <a:t>More recently his focus has shifted to responsible AI - he was director of Research at </a:t>
            </a:r>
            <a:r>
              <a:rPr lang="en-GB" sz="1800" dirty="0">
                <a:hlinkClick r:id="rId4"/>
              </a:rPr>
              <a:t>Northeastern's Institute for Experimental AI</a:t>
            </a:r>
            <a:r>
              <a:rPr lang="en-GB" sz="1800" dirty="0"/>
              <a:t>, with a focus on algorithmic fairness, bias mitigation, and transparency, and since May 2025 he has been the Director of the AI Institute at the </a:t>
            </a:r>
            <a:r>
              <a:rPr lang="en-GB" sz="1800" dirty="0">
                <a:hlinkClick r:id="rId5"/>
              </a:rPr>
              <a:t>Barcelona Supercomputing Center</a:t>
            </a:r>
            <a:r>
              <a:rPr lang="en-GB" sz="1800" dirty="0"/>
              <a:t>.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DC1866F1-A433-E64B-BAEB-DA00E608B5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 sz="3400" b="1" dirty="0"/>
              <a:t>Working Towards a Fair Algorithm </a:t>
            </a:r>
          </a:p>
        </p:txBody>
      </p:sp>
    </p:spTree>
    <p:extLst>
      <p:ext uri="{BB962C8B-B14F-4D97-AF65-F5344CB8AC3E}">
        <p14:creationId xmlns:p14="http://schemas.microsoft.com/office/powerpoint/2010/main" val="5401670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DBE148-43ED-BC07-9908-AD0DB541AB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83AF850-D454-B0CC-687C-BD4412540C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BC959B60-2269-1BBA-45FB-DB12FF5EFD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D0C595-40A5-263F-0087-76ED671C1C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GB" sz="1800" b="1"/>
              <a:t>Further Reading</a:t>
            </a:r>
            <a:endParaRPr lang="en-US" sz="1800"/>
          </a:p>
          <a:p>
            <a:pPr marL="0" indent="0">
              <a:buNone/>
            </a:pPr>
            <a:r>
              <a:rPr lang="en-GB" sz="1800">
                <a:latin typeface="Aptos"/>
                <a:ea typeface="Calibri"/>
                <a:cs typeface="Calibri"/>
              </a:rPr>
              <a:t>Institute for Experiential AI (2025) </a:t>
            </a:r>
            <a:r>
              <a:rPr lang="en-GB" sz="1800" i="1">
                <a:latin typeface="Aptos"/>
                <a:ea typeface="Calibri"/>
                <a:cs typeface="Calibri"/>
              </a:rPr>
              <a:t>Ricardo Baeza-Yates.</a:t>
            </a:r>
            <a:r>
              <a:rPr lang="en-GB" sz="1800">
                <a:latin typeface="Aptos"/>
                <a:ea typeface="Calibri"/>
                <a:cs typeface="Calibri"/>
              </a:rPr>
              <a:t> Available at: </a:t>
            </a:r>
            <a:r>
              <a:rPr lang="en-GB" sz="1800">
                <a:latin typeface="Aptos"/>
                <a:ea typeface="Calibri"/>
                <a:cs typeface="Calibri"/>
                <a:hlinkClick r:id="rId2"/>
              </a:rPr>
              <a:t>https://web.archive.org/web/20250621223237/https://ai.northeastern.edu/our-people/ricardo-baeza-yates</a:t>
            </a:r>
            <a:r>
              <a:rPr lang="en-GB" sz="1800">
                <a:latin typeface="Aptos"/>
                <a:ea typeface="Calibri"/>
                <a:cs typeface="Calibri"/>
              </a:rPr>
              <a:t> (Accessed: 13 July 2025).</a:t>
            </a:r>
          </a:p>
          <a:p>
            <a:pPr marL="0" indent="0">
              <a:buNone/>
            </a:pPr>
            <a:endParaRPr lang="en-GB" sz="1800" b="1"/>
          </a:p>
          <a:p>
            <a:pPr marL="0" indent="0">
              <a:buNone/>
            </a:pPr>
            <a:r>
              <a:rPr lang="en-GB" sz="1800" b="1"/>
              <a:t>The Project</a:t>
            </a:r>
          </a:p>
          <a:p>
            <a:pPr marL="0" indent="0">
              <a:buNone/>
            </a:pPr>
            <a:r>
              <a:rPr lang="en-GB" sz="1800"/>
              <a:t>This resource is part of the </a:t>
            </a:r>
            <a:r>
              <a:rPr lang="en-GB" sz="1800" b="1"/>
              <a:t>Diverse Computing Pioneers Project</a:t>
            </a:r>
            <a:r>
              <a:rPr lang="en-GB" sz="1800"/>
              <a:t> — funded by the Council of Professors and Heads of Computing and created by a diverse interdisciplinary team from The Open University, University of Strathclyde, and Queen Mary University of London. </a:t>
            </a:r>
          </a:p>
          <a:p>
            <a:pPr marL="0" indent="0">
              <a:buNone/>
            </a:pPr>
            <a:r>
              <a:rPr lang="en-GB" sz="1800"/>
              <a:t>More information </a:t>
            </a:r>
            <a:r>
              <a:rPr lang="en-GB" sz="1800">
                <a:ea typeface="+mn-lt"/>
                <a:cs typeface="+mn-lt"/>
              </a:rPr>
              <a:t>is available at: </a:t>
            </a:r>
            <a:r>
              <a:rPr lang="en-GB" sz="1800">
                <a:ea typeface="+mn-lt"/>
                <a:cs typeface="+mn-lt"/>
                <a:hlinkClick r:id="rId3"/>
              </a:rPr>
              <a:t>www.open.edu/openlearncreate/diverse-computing-pioneers</a:t>
            </a:r>
            <a:endParaRPr lang="en-GB" sz="1800"/>
          </a:p>
          <a:p>
            <a:pPr marL="0" indent="0">
              <a:buNone/>
            </a:pPr>
            <a:endParaRPr lang="en-GB" sz="2000"/>
          </a:p>
        </p:txBody>
      </p:sp>
      <p:pic>
        <p:nvPicPr>
          <p:cNvPr id="4" name="Picture 3" descr="A qr code on a white background&#10;&#10;AI-generated content may be incorrect.">
            <a:extLst>
              <a:ext uri="{FF2B5EF4-FFF2-40B4-BE49-F238E27FC236}">
                <a16:creationId xmlns:a16="http://schemas.microsoft.com/office/drawing/2014/main" id="{9830FE7B-D6CE-1923-490C-6ACAD8CC733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326" y="5544182"/>
            <a:ext cx="1199747" cy="1199747"/>
          </a:xfrm>
          <a:prstGeom prst="rect">
            <a:avLst/>
          </a:prstGeom>
        </p:spPr>
      </p:pic>
      <p:pic>
        <p:nvPicPr>
          <p:cNvPr id="5" name="Picture 4" descr="A blue and black logo&#10;&#10;AI-generated content may be incorrect.">
            <a:extLst>
              <a:ext uri="{FF2B5EF4-FFF2-40B4-BE49-F238E27FC236}">
                <a16:creationId xmlns:a16="http://schemas.microsoft.com/office/drawing/2014/main" id="{5878F949-694E-AB04-A329-4E1E0A8DCCE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162" r="39458"/>
          <a:stretch/>
        </p:blipFill>
        <p:spPr>
          <a:xfrm>
            <a:off x="6863745" y="5572383"/>
            <a:ext cx="808093" cy="1143344"/>
          </a:xfrm>
          <a:prstGeom prst="rect">
            <a:avLst/>
          </a:prstGeom>
        </p:spPr>
      </p:pic>
      <p:pic>
        <p:nvPicPr>
          <p:cNvPr id="6" name="Picture 5" descr="A blue and white logo&#10;&#10;AI-generated content may be incorrect.">
            <a:extLst>
              <a:ext uri="{FF2B5EF4-FFF2-40B4-BE49-F238E27FC236}">
                <a16:creationId xmlns:a16="http://schemas.microsoft.com/office/drawing/2014/main" id="{4E8F5478-A22B-8996-825D-6892C1CB30C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895" b="11196"/>
          <a:stretch/>
        </p:blipFill>
        <p:spPr>
          <a:xfrm>
            <a:off x="10298478" y="5522532"/>
            <a:ext cx="1681856" cy="1243047"/>
          </a:xfrm>
          <a:prstGeom prst="rect">
            <a:avLst/>
          </a:prstGeom>
        </p:spPr>
      </p:pic>
      <p:pic>
        <p:nvPicPr>
          <p:cNvPr id="7" name="Picture 6" descr="A logo of a university&#10;&#10;AI-generated content may be incorrect.">
            <a:extLst>
              <a:ext uri="{FF2B5EF4-FFF2-40B4-BE49-F238E27FC236}">
                <a16:creationId xmlns:a16="http://schemas.microsoft.com/office/drawing/2014/main" id="{B91D0103-792F-3DA4-5477-433F8814E29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35" r="11398"/>
          <a:stretch/>
        </p:blipFill>
        <p:spPr>
          <a:xfrm>
            <a:off x="8066525" y="5544954"/>
            <a:ext cx="1837266" cy="1198202"/>
          </a:xfrm>
          <a:prstGeom prst="rect">
            <a:avLst/>
          </a:prstGeom>
        </p:spPr>
      </p:pic>
      <p:pic>
        <p:nvPicPr>
          <p:cNvPr id="9" name="Picture 8" descr="Blue text on a black background&#10;&#10;AI-generated content may be incorrect.">
            <a:extLst>
              <a:ext uri="{FF2B5EF4-FFF2-40B4-BE49-F238E27FC236}">
                <a16:creationId xmlns:a16="http://schemas.microsoft.com/office/drawing/2014/main" id="{D0528F01-782E-FEF0-C7B2-94DA5E87363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2760" y="5573573"/>
            <a:ext cx="4636298" cy="1140964"/>
          </a:xfrm>
          <a:prstGeom prst="rect">
            <a:avLst/>
          </a:prstGeom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id="{B7D6D1D6-9A59-09F3-18AF-18D428F575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 sz="3400" b="1" dirty="0"/>
              <a:t>Algorithms and Social Responsibility</a:t>
            </a:r>
          </a:p>
        </p:txBody>
      </p:sp>
    </p:spTree>
    <p:extLst>
      <p:ext uri="{BB962C8B-B14F-4D97-AF65-F5344CB8AC3E}">
        <p14:creationId xmlns:p14="http://schemas.microsoft.com/office/powerpoint/2010/main" val="370187273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EA03C3EBE5F744FAC86159C8BD04AB0" ma:contentTypeVersion="10" ma:contentTypeDescription="Create a new document." ma:contentTypeScope="" ma:versionID="68ad44ca874766f063e8b3ca8e73a1a0">
  <xsd:schema xmlns:xsd="http://www.w3.org/2001/XMLSchema" xmlns:xs="http://www.w3.org/2001/XMLSchema" xmlns:p="http://schemas.microsoft.com/office/2006/metadata/properties" xmlns:ns2="0b375246-e7a5-4cd3-9260-ba7fb55e9fdc" xmlns:ns3="29232704-331d-4124-9428-a3a78b19a65d" targetNamespace="http://schemas.microsoft.com/office/2006/metadata/properties" ma:root="true" ma:fieldsID="9f4cb67ae8f1ff71a7798a62fc267cc6" ns2:_="" ns3:_="">
    <xsd:import namespace="0b375246-e7a5-4cd3-9260-ba7fb55e9fdc"/>
    <xsd:import namespace="29232704-331d-4124-9428-a3a78b19a65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b375246-e7a5-4cd3-9260-ba7fb55e9fd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bfb35f09-1364-44fa-bda6-079b81d03a2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9232704-331d-4124-9428-a3a78b19a65d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32953b8d-d69f-4704-b965-2cb0f7d780f1}" ma:internalName="TaxCatchAll" ma:showField="CatchAllData" ma:web="29232704-331d-4124-9428-a3a78b19a65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29232704-331d-4124-9428-a3a78b19a65d" xsi:nil="true"/>
    <lcf76f155ced4ddcb4097134ff3c332f xmlns="0b375246-e7a5-4cd3-9260-ba7fb55e9fdc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59604593-F9A4-485C-9F45-E62C88C3453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b375246-e7a5-4cd3-9260-ba7fb55e9fdc"/>
    <ds:schemaRef ds:uri="29232704-331d-4124-9428-a3a78b19a65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1D87D7B2-127F-4ACA-8927-0D4A0867028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77271A8C-435F-4317-97D9-D3FB77FE945D}">
  <ds:schemaRefs>
    <ds:schemaRef ds:uri="0b375246-e7a5-4cd3-9260-ba7fb55e9fdc"/>
    <ds:schemaRef ds:uri="http://purl.org/dc/elements/1.1/"/>
    <ds:schemaRef ds:uri="http://schemas.microsoft.com/office/2006/metadata/properties"/>
    <ds:schemaRef ds:uri="http://schemas.microsoft.com/office/2006/documentManagement/types"/>
    <ds:schemaRef ds:uri="http://purl.org/dc/terms/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http://www.w3.org/XML/1998/namespace"/>
    <ds:schemaRef ds:uri="29232704-331d-4124-9428-a3a78b19a65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364</Words>
  <Application>Microsoft Office PowerPoint</Application>
  <PresentationFormat>Widescreen</PresentationFormat>
  <Paragraphs>21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Office Theme</vt:lpstr>
      <vt:lpstr>PowerPoint Presentation</vt:lpstr>
      <vt:lpstr>Working Towards a Fair Algorithm </vt:lpstr>
      <vt:lpstr>Algorithms and Social Responsibility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Matiss Ipolito</dc:creator>
  <cp:lastModifiedBy>Zoe.Tompkins</cp:lastModifiedBy>
  <cp:revision>80</cp:revision>
  <dcterms:created xsi:type="dcterms:W3CDTF">2025-06-11T21:29:33Z</dcterms:created>
  <dcterms:modified xsi:type="dcterms:W3CDTF">2025-09-21T08:36:16Z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0x0101005EA03C3EBE5F744FAC86159C8BD04AB0</vt:lpwstr>
  </property>
  <property fmtid="{D5CDD505-2E9C-101B-9397-08002B2CF9AE}" pid="3" name="MediaServiceImageTags">
    <vt:lpwstr/>
  </property>
</Properties>
</file>