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D2625-43D0-D590-98F6-BBBEE3CFCA05}" v="10" dt="2026-02-09T14:12:33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delSld modSld">
      <pc:chgData name="Alexander Deliukov" userId="d5fda0f2-1d08-4016-b7e9-bb882f168707" providerId="ADAL" clId="{FE9DFF45-01DC-45CC-A80A-B50597210401}" dt="2026-01-27T09:35:50.938" v="26" actId="1076"/>
      <pc:docMkLst>
        <pc:docMk/>
      </pc:docMkLst>
      <pc:sldChg chg="modSp mod">
        <pc:chgData name="Alexander Deliukov" userId="d5fda0f2-1d08-4016-b7e9-bb882f168707" providerId="ADAL" clId="{FE9DFF45-01DC-45CC-A80A-B50597210401}" dt="2026-01-27T09:34:52.122" v="14" actId="6549"/>
        <pc:sldMkLst>
          <pc:docMk/>
          <pc:sldMk cId="2032918154" sldId="568"/>
        </pc:sldMkLst>
        <pc:spChg chg="mod">
          <ac:chgData name="Alexander Deliukov" userId="d5fda0f2-1d08-4016-b7e9-bb882f168707" providerId="ADAL" clId="{FE9DFF45-01DC-45CC-A80A-B50597210401}" dt="2026-01-27T09:34:52.122" v="14" actId="6549"/>
          <ac:spMkLst>
            <pc:docMk/>
            <pc:sldMk cId="2032918154" sldId="568"/>
            <ac:spMk id="2" creationId="{6325EB25-14E4-3C14-F576-F7A979BA79A2}"/>
          </ac:spMkLst>
        </pc:spChg>
      </pc:sldChg>
      <pc:sldChg chg="modSp mod">
        <pc:chgData name="Alexander Deliukov" userId="d5fda0f2-1d08-4016-b7e9-bb882f168707" providerId="ADAL" clId="{FE9DFF45-01DC-45CC-A80A-B50597210401}" dt="2026-01-27T09:35:08.755" v="16" actId="1076"/>
        <pc:sldMkLst>
          <pc:docMk/>
          <pc:sldMk cId="3474962208" sldId="569"/>
        </pc:sldMkLst>
        <pc:spChg chg="mod">
          <ac:chgData name="Alexander Deliukov" userId="d5fda0f2-1d08-4016-b7e9-bb882f168707" providerId="ADAL" clId="{FE9DFF45-01DC-45CC-A80A-B50597210401}" dt="2026-01-27T09:35:08.755" v="16" actId="1076"/>
          <ac:spMkLst>
            <pc:docMk/>
            <pc:sldMk cId="3474962208" sldId="569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7T09:35:22.739" v="20" actId="1076"/>
        <pc:sldMkLst>
          <pc:docMk/>
          <pc:sldMk cId="557667987" sldId="570"/>
        </pc:sldMkLst>
        <pc:spChg chg="mod">
          <ac:chgData name="Alexander Deliukov" userId="d5fda0f2-1d08-4016-b7e9-bb882f168707" providerId="ADAL" clId="{FE9DFF45-01DC-45CC-A80A-B50597210401}" dt="2026-01-27T09:35:22.739" v="20" actId="1076"/>
          <ac:spMkLst>
            <pc:docMk/>
            <pc:sldMk cId="557667987" sldId="570"/>
            <ac:spMk id="2" creationId="{4D366B55-7ACA-91FD-62DA-6FBF6BEC8E01}"/>
          </ac:spMkLst>
        </pc:spChg>
        <pc:spChg chg="mod">
          <ac:chgData name="Alexander Deliukov" userId="d5fda0f2-1d08-4016-b7e9-bb882f168707" providerId="ADAL" clId="{FE9DFF45-01DC-45CC-A80A-B50597210401}" dt="2026-01-27T09:35:18.483" v="19" actId="6549"/>
          <ac:spMkLst>
            <pc:docMk/>
            <pc:sldMk cId="557667987" sldId="570"/>
            <ac:spMk id="3" creationId="{9CE9E803-2315-C348-C69F-0FC22E1C6B9B}"/>
          </ac:spMkLst>
        </pc:spChg>
      </pc:sldChg>
      <pc:sldChg chg="modSp mod">
        <pc:chgData name="Alexander Deliukov" userId="d5fda0f2-1d08-4016-b7e9-bb882f168707" providerId="ADAL" clId="{FE9DFF45-01DC-45CC-A80A-B50597210401}" dt="2026-01-27T09:35:28.193" v="21" actId="1076"/>
        <pc:sldMkLst>
          <pc:docMk/>
          <pc:sldMk cId="2747105924" sldId="573"/>
        </pc:sldMkLst>
        <pc:spChg chg="mod">
          <ac:chgData name="Alexander Deliukov" userId="d5fda0f2-1d08-4016-b7e9-bb882f168707" providerId="ADAL" clId="{FE9DFF45-01DC-45CC-A80A-B50597210401}" dt="2026-01-27T09:35:28.193" v="21" actId="1076"/>
          <ac:spMkLst>
            <pc:docMk/>
            <pc:sldMk cId="2747105924" sldId="573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7T09:35:31.256" v="22" actId="404"/>
        <pc:sldMkLst>
          <pc:docMk/>
          <pc:sldMk cId="702482267" sldId="574"/>
        </pc:sldMkLst>
        <pc:spChg chg="mod">
          <ac:chgData name="Alexander Deliukov" userId="d5fda0f2-1d08-4016-b7e9-bb882f168707" providerId="ADAL" clId="{FE9DFF45-01DC-45CC-A80A-B50597210401}" dt="2026-01-27T09:35:31.256" v="22" actId="404"/>
          <ac:spMkLst>
            <pc:docMk/>
            <pc:sldMk cId="702482267" sldId="574"/>
            <ac:spMk id="4" creationId="{8F59EF84-A0DC-E61D-F196-26BDE825F1EB}"/>
          </ac:spMkLst>
        </pc:spChg>
      </pc:sldChg>
      <pc:sldChg chg="modSp mod">
        <pc:chgData name="Alexander Deliukov" userId="d5fda0f2-1d08-4016-b7e9-bb882f168707" providerId="ADAL" clId="{FE9DFF45-01DC-45CC-A80A-B50597210401}" dt="2026-01-27T09:35:42.002" v="24" actId="14100"/>
        <pc:sldMkLst>
          <pc:docMk/>
          <pc:sldMk cId="3851787810" sldId="577"/>
        </pc:sldMkLst>
        <pc:spChg chg="mod">
          <ac:chgData name="Alexander Deliukov" userId="d5fda0f2-1d08-4016-b7e9-bb882f168707" providerId="ADAL" clId="{FE9DFF45-01DC-45CC-A80A-B50597210401}" dt="2026-01-27T09:35:42.002" v="24" actId="14100"/>
          <ac:spMkLst>
            <pc:docMk/>
            <pc:sldMk cId="3851787810" sldId="577"/>
            <ac:spMk id="3" creationId="{81F4424E-96FD-E7E6-E1DA-BCED42215313}"/>
          </ac:spMkLst>
        </pc:spChg>
        <pc:spChg chg="mod">
          <ac:chgData name="Alexander Deliukov" userId="d5fda0f2-1d08-4016-b7e9-bb882f168707" providerId="ADAL" clId="{FE9DFF45-01DC-45CC-A80A-B50597210401}" dt="2026-01-27T09:35:37.351" v="23" actId="404"/>
          <ac:spMkLst>
            <pc:docMk/>
            <pc:sldMk cId="3851787810" sldId="577"/>
            <ac:spMk id="4" creationId="{1422382B-2AB3-2B41-4E36-550DCB887EDE}"/>
          </ac:spMkLst>
        </pc:spChg>
      </pc:sldChg>
      <pc:sldChg chg="modSp">
        <pc:chgData name="Alexander Deliukov" userId="d5fda0f2-1d08-4016-b7e9-bb882f168707" providerId="ADAL" clId="{FE9DFF45-01DC-45CC-A80A-B50597210401}" dt="2026-01-27T09:35:45.966" v="25" actId="404"/>
        <pc:sldMkLst>
          <pc:docMk/>
          <pc:sldMk cId="2049606178" sldId="579"/>
        </pc:sldMkLst>
        <pc:spChg chg="mod">
          <ac:chgData name="Alexander Deliukov" userId="d5fda0f2-1d08-4016-b7e9-bb882f168707" providerId="ADAL" clId="{FE9DFF45-01DC-45CC-A80A-B50597210401}" dt="2026-01-27T09:35:45.966" v="25" actId="404"/>
          <ac:spMkLst>
            <pc:docMk/>
            <pc:sldMk cId="2049606178" sldId="579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09:35:50.938" v="26" actId="1076"/>
        <pc:sldMkLst>
          <pc:docMk/>
          <pc:sldMk cId="1488494387" sldId="581"/>
        </pc:sldMkLst>
        <pc:spChg chg="mod">
          <ac:chgData name="Alexander Deliukov" userId="d5fda0f2-1d08-4016-b7e9-bb882f168707" providerId="ADAL" clId="{FE9DFF45-01DC-45CC-A80A-B50597210401}" dt="2026-01-27T09:35:50.938" v="26" actId="1076"/>
          <ac:spMkLst>
            <pc:docMk/>
            <pc:sldMk cId="1488494387" sldId="581"/>
            <ac:spMk id="4" creationId="{C5932F96-E1CE-29F1-73E1-EFFE23DACA81}"/>
          </ac:spMkLst>
        </pc:spChg>
      </pc:sldChg>
      <pc:sldChg chg="modSp mod">
        <pc:chgData name="Alexander Deliukov" userId="d5fda0f2-1d08-4016-b7e9-bb882f168707" providerId="ADAL" clId="{FE9DFF45-01DC-45CC-A80A-B50597210401}" dt="2026-01-27T09:34:30.022" v="10" actId="404"/>
        <pc:sldMkLst>
          <pc:docMk/>
          <pc:sldMk cId="3157460652" sldId="582"/>
        </pc:sldMkLst>
        <pc:spChg chg="mod">
          <ac:chgData name="Alexander Deliukov" userId="d5fda0f2-1d08-4016-b7e9-bb882f168707" providerId="ADAL" clId="{FE9DFF45-01DC-45CC-A80A-B50597210401}" dt="2026-01-27T09:34:30.022" v="10" actId="404"/>
          <ac:spMkLst>
            <pc:docMk/>
            <pc:sldMk cId="3157460652" sldId="582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09:34:27.077" v="6" actId="404"/>
          <ac:spMkLst>
            <pc:docMk/>
            <pc:sldMk cId="3157460652" sldId="582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09:34:27.077" v="6" actId="404"/>
          <ac:spMkLst>
            <pc:docMk/>
            <pc:sldMk cId="3157460652" sldId="582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09:34:27.077" v="6" actId="404"/>
          <ac:spMkLst>
            <pc:docMk/>
            <pc:sldMk cId="3157460652" sldId="582"/>
            <ac:spMk id="60" creationId="{DB6D982A-54DA-4FCC-9383-F91FC1E1D9CE}"/>
          </ac:spMkLst>
        </pc:spChg>
      </pc:sldChg>
      <pc:sldChg chg="modSp">
        <pc:chgData name="Alexander Deliukov" userId="d5fda0f2-1d08-4016-b7e9-bb882f168707" providerId="ADAL" clId="{FE9DFF45-01DC-45CC-A80A-B50597210401}" dt="2026-01-27T09:35:02.650" v="15"/>
        <pc:sldMkLst>
          <pc:docMk/>
          <pc:sldMk cId="628268034" sldId="583"/>
        </pc:sldMkLst>
        <pc:spChg chg="mod">
          <ac:chgData name="Alexander Deliukov" userId="d5fda0f2-1d08-4016-b7e9-bb882f168707" providerId="ADAL" clId="{FE9DFF45-01DC-45CC-A80A-B50597210401}" dt="2026-01-27T09:35:02.650" v="15"/>
          <ac:spMkLst>
            <pc:docMk/>
            <pc:sldMk cId="628268034" sldId="583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C1BD2625-43D0-D590-98F6-BBBEE3CFCA05}"/>
    <pc:docChg chg="modSld">
      <pc:chgData name="Alexander Deliukov" userId="S::alexander_think-e.be#ext#@flux50.onmicrosoft.com::bee075c1-faac-4166-8fcb-7b2057bad6f6" providerId="AD" clId="Web-{C1BD2625-43D0-D590-98F6-BBBEE3CFCA05}" dt="2026-02-09T14:12:33.139" v="8" actId="1076"/>
      <pc:docMkLst>
        <pc:docMk/>
      </pc:docMkLst>
      <pc:sldChg chg="addSp modSp">
        <pc:chgData name="Alexander Deliukov" userId="S::alexander_think-e.be#ext#@flux50.onmicrosoft.com::bee075c1-faac-4166-8fcb-7b2057bad6f6" providerId="AD" clId="Web-{C1BD2625-43D0-D590-98F6-BBBEE3CFCA05}" dt="2026-02-09T14:12:33.139" v="8" actId="1076"/>
        <pc:sldMkLst>
          <pc:docMk/>
          <pc:sldMk cId="2032918154" sldId="568"/>
        </pc:sldMkLst>
        <pc:picChg chg="add mod">
          <ac:chgData name="Alexander Deliukov" userId="S::alexander_think-e.be#ext#@flux50.onmicrosoft.com::bee075c1-faac-4166-8fcb-7b2057bad6f6" providerId="AD" clId="Web-{C1BD2625-43D0-D590-98F6-BBBEE3CFCA05}" dt="2026-02-09T14:12:33.139" v="8" actId="1076"/>
          <ac:picMkLst>
            <pc:docMk/>
            <pc:sldMk cId="2032918154" sldId="568"/>
            <ac:picMk id="4" creationId="{E62EBB79-C721-DC9D-E88C-E523A315510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Mester szövegstílus szerkesztése</a:t>
            </a:r>
          </a:p>
          <a:p>
            <a:pPr lvl="1"/>
            <a:r>
              <a:rPr lang="ko-KR" altLang="en-US"/>
              <a:t>Második szint</a:t>
            </a:r>
          </a:p>
          <a:p>
            <a:pPr lvl="2"/>
            <a:r>
              <a:rPr lang="ko-KR" altLang="en-US"/>
              <a:t>Harmadik szint</a:t>
            </a:r>
          </a:p>
          <a:p>
            <a:pPr lvl="3"/>
            <a:r>
              <a:rPr lang="ko-KR" altLang="en-US"/>
              <a:t>Negyedik szint</a:t>
            </a:r>
          </a:p>
          <a:p>
            <a:pPr lvl="4"/>
            <a:r>
              <a:rPr lang="ko-KR" altLang="en-US"/>
              <a:t>Ötödik szint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urope.org/about-wind/wind-basics/" TargetMode="External"/><Relationship Id="rId7" Type="http://schemas.openxmlformats.org/officeDocument/2006/relationships/hyperlink" Target="https://www.sciencedirect.com/science/article/pii/S136403212200017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ndsystemsmag.com/harnessing-ai-for-strategic-advantage-in-wind-energy/" TargetMode="External"/><Relationship Id="rId5" Type="http://schemas.openxmlformats.org/officeDocument/2006/relationships/hyperlink" Target="https://www.gwec.net/reports/globalwindreport" TargetMode="External"/><Relationship Id="rId4" Type="http://schemas.openxmlformats.org/officeDocument/2006/relationships/hyperlink" Target="https://energy.ec.europa.eu/topics/renewable-energy/eu-wind-energy_e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renewable-energy/solar-energy_e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mart-cities-marketplace.ec.europa.eu/news-and-events/news/2024/updated-solution-booklet-pv-and-battery" TargetMode="External"/><Relationship Id="rId5" Type="http://schemas.openxmlformats.org/officeDocument/2006/relationships/hyperlink" Target="https://www.irena.org/Energy-Transition/Technology/Energy-Storage" TargetMode="External"/><Relationship Id="rId4" Type="http://schemas.openxmlformats.org/officeDocument/2006/relationships/hyperlink" Target="https://www.alphaess.com/the-ultimate-guide-to-energy-storage-terminology:-key-terms-and-concepts-explained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jusolar.co.uk/case-studies/tesla-powerwall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eforum.org/stories/2023/05/renewable-energy-incentives-households-countries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very1.energy/learning-materials" TargetMode="External"/><Relationship Id="rId4" Type="http://schemas.openxmlformats.org/officeDocument/2006/relationships/hyperlink" Target="https://www.open.edu/openlearncreate/course/index.php?categoryid=1459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49368236@N06/33496772910/in/photolist-T2ZHzq-fGwupJ-Bkg5jr-2mtYgB5-2mu896t-q3WFYk-xNEiCZ-2osVkot-q1QC4S-2ij1mQ5-7E1YnV-2oikYa5-2pxqmEQ-2osVrKB-2osStGV-7VvsXg-Ky81jR-Af3ujk-2osWmcZ-nMf2gx-nv3mkn-qauZzM-2nMZ8xQ-tQkUUB-SobJBe-2osSwi1-2bbxqbS-defSCN-dj4r3g-T2ZH9f-7atCb1-Ap6LRH-mfKkMF-CbHjdX-2osXHv2-yt2MdK-2osSusc-2o694Xz-2osSwsV-2njE86c-2osXsvz-zisew3-8188pD-z4eJK6-EkGvDN-2osVt8M-dj4rkX-q1QBYG-2osSBFq-2oDiED2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www.flickr.com/photos/rjw1/6702740359/in/photolist-Dv28A-6QpueS-okTA-5UjCyB-bdiibX-4YHDDh-4u6NSr-4ZKdjS-gJcqG7-7Jknc2-aFkUG4-6wbE7B-8RFNTi-6Cj1cF-dd8Jxm-uEJ6H1-2e8kgN9-5TXvNe-x1rBd-oA9KZk-hpDY2-9c1DLX-eJ2PR-qkFVKE-7VfUWJ-h95ZT-8QzRTc-9R17Eo-3ppN9-89SyN4-8PD7n4-9Z5f1L-9p1XzW-o74fzs-6bRLLQ-gZMLcb-4n25fT-cjg6hN-WXJM89-9Rr7Z4-6aUxEF-ebNYMA-6NuwyV-bmLYnG-4CCfd9-6bNKEz-9pTg2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bookishjulia/5170384132/in/photolist-8STz51-EjSV9-vLDsz-axnVcw-4pX7VT-mPZGv-4tbBXc-9qNAPa-p2Aysz-4zVATz-9puybw-fnHA8h-a6goGs-cBJu1q-uMJCA-9x37XH-24zEkEv-2ndp8Dy-52oobZ-6ip2AG-fJNLe-9kp6aT-bgJoyi-ibijD-5SQhC-B52MXw-48h5Hn-dMBoC5-oYjXVe-VDchtg-81EvDV-eGHVE5-4cxRZg-oDnEQc-e92Th3-e92Ts3-e8We6x-e92Tny-RF5xuc-8GyFnS-bqL272-8rc2mH-8rc26T-8rc1Uk-8F3Qca-bDFnxh-ec498p-4qnNLn-8rf9kG-8F6QWN" TargetMode="External"/><Relationship Id="rId11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78304219@N06/47971206747/in/photolist-pcnk82-oUQN9Q-pcbL79-oUNNYX-2g63Ytv-2pYmyp5-2oPVvN3-2okjdDX-bv7HCM-bv7D2D-bv7Fck-bv7y8p-bv7KxM-bv7z2H-bv7AnV-bv7Rbn-bv7MfH-bv7PGc-bv7J9K-bv7BGc-dhcrhL-bv7CrX-ipCCsr-ipCmPp-ipCVLX-ipCnQb-ipCipD-ipCqgn-ipCqdh-ipD6B6-ipCVBh-ipBS98-ipCGSR-ipCFko-ipBPqH-2o9vzXG-ipC1e6-ipBYGs-ipCP2e-ipCxmC-ipCaMz-ipDESK-ipCbFh-ipCwdq-ipCAi8-ipBVSQ-ipCJ61-ipDziZ-ipDtiT-ipCr83" TargetMode="External"/><Relationship Id="rId4" Type="http://schemas.openxmlformats.org/officeDocument/2006/relationships/hyperlink" Target="https://www.flickr.com/photos/yanrf/1408711192/in/photolist-39u1L1-4APB4-e6CGTw-dHvtNv-6hdKsq-pUUqXC-qu62Qk-Zr5dpr-9qDWdY-ntxC6e-oLHdEZ-2k64EEA-fUMosn-oLYSA2-8YXGCD-nU75Kf-bmpkZL-ntxC76-cd6kkQ-2xH1Sh-7WBLGb-6uEWWT-j7s6pF-axm1xx-4dyUdy-7S4dnp-5mEP5H-kGEMC9-CwfhL-9pC3DW-o99T5-6tKZcz-3K92tp-eAeBk-87DwDi-gyTMT-61YBV8-o99Bq-86nz8c-4grCAG-NbXxp-bBLECL-FRVWR3-dHCMz1-LtwHM9-Lww2oK-bVQ3Jr-68wbLC-34tqJZ-phyqDt" TargetMode="External"/><Relationship Id="rId9" Type="http://schemas.openxmlformats.org/officeDocument/2006/relationships/hyperlink" Target="https://creativecommons.org/licenses/by/2.0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global-ev-outlook-2025" TargetMode="External"/><Relationship Id="rId7" Type="http://schemas.openxmlformats.org/officeDocument/2006/relationships/hyperlink" Target="https://alternative-fuels-observatory.ec.europa.eu/sites/default/files/document-files/2024-05/Charging_ahead_Accelerating_the_roll-out_of_EU_electric_vehicle_charging_infrastructure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lternative-fuels-observatory.ec.europa.eu/general-information/news/eafo-analysis-trends-ev-charging-infrastructure-across-europe" TargetMode="External"/><Relationship Id="rId5" Type="http://schemas.openxmlformats.org/officeDocument/2006/relationships/hyperlink" Target="https://alternative-fuels-observatory.ec.europa.eu/general-information/news" TargetMode="External"/><Relationship Id="rId4" Type="http://schemas.openxmlformats.org/officeDocument/2006/relationships/hyperlink" Target="https://www.acea.auto/press-release/electric-cars-eu-needs-8-times-more-charging-points-per-year-by-2030-to-meet-co2-targets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Digitális energia alapjai </a:t>
            </a: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újságíróknak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felel, és az nem feltétlenül tükrözi az Európai Unió véleményét. A prezentáció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17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 szél villamos energiává alakítása: Főbb tények és információk </a:t>
            </a: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A szélenergia az egyik leggyorsabban növekvő megújuló energiaforrás, amely segít csökkenteni a fosszilis tüzelőanyagoktól való függőséget. A szélturbinák a szél mozgási energiáját (kinetikus energiáját) alakítják át villamos energiává. A szélturbinák tiszta és méretezhető energiamegoldást kínálnak. </a:t>
            </a: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r>
              <a:rPr lang="en-GB" sz="1200" dirty="0">
                <a:solidFill>
                  <a:srgbClr val="2B2C30"/>
                </a:solidFill>
              </a:rPr>
              <a:t>A szélturbinák szél nélkül nem tudnak áramot termelni, de az energiatárolás és a hálózati integráció segít fenntartani az áramellátást. </a:t>
            </a:r>
          </a:p>
          <a:p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Fedezze fel a Wind Europe </a:t>
            </a:r>
            <a:r>
              <a:rPr lang="en-GB" sz="1200" dirty="0">
                <a:solidFill>
                  <a:srgbClr val="2B2C30"/>
                </a:solidFill>
                <a:hlinkClick r:id="rId3"/>
              </a:rPr>
              <a:t>szélenergia-alapjait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Olvassa el, hogyan vált Európa a </a:t>
            </a:r>
            <a:r>
              <a:rPr lang="en-GB" sz="1200" dirty="0">
                <a:solidFill>
                  <a:srgbClr val="2B2C30"/>
                </a:solidFill>
                <a:hlinkClick r:id="rId4"/>
              </a:rPr>
              <a:t>szélenergia vezetőjévé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Olvassa el a</a:t>
            </a:r>
            <a:r>
              <a:rPr lang="en-GB" sz="1200" dirty="0">
                <a:solidFill>
                  <a:srgbClr val="2B2C30"/>
                </a:solidFill>
                <a:hlinkClick r:id="rId5"/>
              </a:rPr>
              <a:t> 2025-ös globális szélenergia-jelentést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Fedezze fel, hogyan </a:t>
            </a:r>
            <a:r>
              <a:rPr lang="en-GB" sz="1200" dirty="0">
                <a:solidFill>
                  <a:srgbClr val="2B2C30"/>
                </a:solidFill>
                <a:hlinkClick r:id="rId6"/>
              </a:rPr>
              <a:t>támogathatja a mesterséges intelligencia (AI) a szélenergiát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Tudja meg, hogyan </a:t>
            </a:r>
            <a:r>
              <a:rPr lang="en-GB" sz="1200" dirty="0">
                <a:solidFill>
                  <a:srgbClr val="2B2C30"/>
                </a:solidFill>
                <a:hlinkClick r:id="rId7"/>
              </a:rPr>
              <a:t>minimalizálhatjuk a szélturbinák környezeti hatását</a:t>
            </a:r>
            <a:endParaRPr lang="en-GB" sz="1200" dirty="0">
              <a:solidFill>
                <a:srgbClr val="2B2C30"/>
              </a:solidFill>
            </a:endParaRPr>
          </a:p>
          <a:p>
            <a:endParaRPr lang="en-GB" sz="1200" dirty="0">
              <a:solidFill>
                <a:srgbClr val="2B2C30"/>
              </a:solidFill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https://windeurope.org/about-wind/wind-basics/</a:t>
            </a:r>
          </a:p>
          <a:p>
            <a:r>
              <a:rPr lang="en-GB" dirty="0" err="1"/>
              <a:t>https://energy.ec.europa.eu/topics/renewable-energy/eu-wind-energy_en</a:t>
            </a:r>
            <a:endParaRPr lang="en-GB" dirty="0"/>
          </a:p>
          <a:p>
            <a:r>
              <a:rPr lang="en-GB" dirty="0" err="1"/>
              <a:t>https://www.gwec.net/reports/globalwindreport</a:t>
            </a:r>
            <a:endParaRPr lang="en-GB" dirty="0"/>
          </a:p>
          <a:p>
            <a:r>
              <a:rPr lang="en-GB" dirty="0"/>
              <a:t>https://www.windsystemsmag.com/harnessing-ai-for-strategic-advantage-in-wind-energy/</a:t>
            </a:r>
          </a:p>
          <a:p>
            <a:r>
              <a:rPr lang="en-GB" dirty="0"/>
              <a:t>https://www.sciencedirect.com/science/article/pii/S136403212200017X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00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 napenergia-tárolás megértése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Gondolkodott már azon, mi történik, amikor nem süt a nap?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04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 napenergia-tárolás megértése: Főbb fogalmak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Energiatároló rendszer (ESS)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Az elektromos áramot későbbi felhasználásra tároló technológia, amely segít egyensúlyban tartani a kínálatot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és a keresletet, optimalizálni az energiafelhasználást és javítani a hálózat megbízhatóságát.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Saját fogyasztás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A megújuló forrásokból előállított energia közvetlenül az ingatlanon belüli felhasználása, ami növeli az energiafüggetlenséget és a megtakarításokat azáltal, hogy elkerüli az áramhálózatba történő exportot.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Intelligens energiatárolás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A felügyelet javítása, a menedzsment fejlesztése és a hatékonyság növelése olyan fejlett technológiák alkalmazásával, mint az Internet of Things (IoT) és a mesterséges intelligencia (AI).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85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 napenergia-tárolás megértése: legfontosabb tények és információk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US" sz="1200" dirty="0">
                <a:ea typeface="Public Sans"/>
                <a:cs typeface="Public Sans"/>
                <a:sym typeface="Public Sans"/>
              </a:rPr>
              <a:t>A napenergia-rendszerek akkumulátoros tárolókat használhatnak az áramellátás biztosítására, amikor nincs napfény. Napközben a napelemek áramot termelnek, és a felesleges energiát akkumulátorokban tárolják későbbi felhasználásra.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dirty="0">
                <a:ea typeface="Public Sans"/>
                <a:cs typeface="Public Sans"/>
                <a:sym typeface="Public Sans"/>
              </a:rPr>
              <a:t>A napenergia-tároláshoz leggyakrabban használt akkumulátor-technológiák közé tartozik a lítium-ion (amelyet a Tesla Powerwall és más otthoni tárolási megoldásokban használnak) és az ólom-savas (olcsóbb, de kevésbé hatékony és rövidebb élettartamú).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Az Európai Bizottság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3"/>
              </a:rPr>
              <a:t>átfogó áttekintést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 nyújt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3"/>
              </a:rPr>
              <a:t>a napenergiáról Európában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Fedezze fel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4"/>
              </a:rPr>
              <a:t>az energiatárolási terminológia végső útmutatóját 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 Nemzetközi Megújuló Energia Ügynökség (IRENA) tájékoztatást nyújt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5"/>
              </a:rPr>
              <a:t>az energiatárolásról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Fedezze fel az akkumulátorok szerepét a digitális energiaátállásban az Európai Bizottság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6"/>
              </a:rPr>
              <a:t>PV és akkumulátor megoldásokról szóló kiadványában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https://energy.ec.europa.eu/topics/renewable-energy/solar-energy_en</a:t>
            </a:r>
          </a:p>
          <a:p>
            <a:r>
              <a:rPr lang="en-GB" dirty="0"/>
              <a:t>https://www.alphaess.com/the-ultimate-guide-to-energy-storage-terminology:-key-terms-and-concepts-explained</a:t>
            </a:r>
          </a:p>
          <a:p>
            <a:r>
              <a:rPr lang="en-GB" dirty="0"/>
              <a:t>https://www.irena.org/Energy-Transition/Technology/Energy-Storage</a:t>
            </a:r>
          </a:p>
          <a:p>
            <a:r>
              <a:rPr lang="en-GB" dirty="0"/>
              <a:t>https://smart-cities-marketplace.ec.europa.eu/news-and-events/news/2024/updated-solution-booklet-pv-and-battery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230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Néhány gyakorlati tipp a nyilvánossággal való kommunikációhoz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Használjon </a:t>
            </a:r>
            <a:r>
              <a:rPr lang="en-GB" sz="1200" dirty="0">
                <a:solidFill>
                  <a:srgbClr val="00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valós példákat.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A technikai kifejezéseket egyszerű analógiákkal magyarázza el (pl.: „A napelem úgy működik, mint egy power bank a telefonhoz, csak otthoni méretben”).</a:t>
            </a:r>
            <a:endParaRPr lang="en-GB" sz="1200" dirty="0"/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Hasonlítsa össze a megújuló energiák használatával járó költségmegtakarításokat és ösztönzőket különböző országokban.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https://www.jojusolar.co.uk/case-studies/tesla-powerwall/</a:t>
            </a:r>
          </a:p>
          <a:p>
            <a:r>
              <a:rPr lang="en-GB" dirty="0"/>
              <a:t>https://www.weforum.org/stories/2023/05/renewable-energy-incentives-households-countries/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435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Következő lépések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Ha többet szeretne megtudni az energia digitalizálásáról, az alábbi források hasznosak lehetnek: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  <a:ea typeface="맑은 고딕"/>
              </a:rPr>
              <a:t>Tisztázza az energiadigitalizációval kapcsolatos tévhiteket az Every1 </a:t>
            </a:r>
            <a:r>
              <a:rPr lang="en-GB" sz="1200" i="1" noProof="0" dirty="0">
                <a:solidFill>
                  <a:srgbClr val="373737"/>
                </a:solidFill>
                <a:ea typeface="맑은 고딕"/>
                <a:hlinkClick r:id="rId3"/>
              </a:rPr>
              <a:t>„Energiamítoszok: tények és fikció” című</a:t>
            </a:r>
            <a:r>
              <a:rPr lang="en-GB" sz="1200" noProof="0" dirty="0">
                <a:solidFill>
                  <a:srgbClr val="373737"/>
                </a:solidFill>
                <a:ea typeface="맑은 고딕"/>
              </a:rPr>
              <a:t> cikkében.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Az Every1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„Cybersecurity digital energy myths…Busted!” (Kiberbiztonsági digitális energia mítoszok…Eloszlatva!) </a:t>
            </a:r>
            <a:r>
              <a:rPr lang="en-US" altLang="ko-KR" sz="1200" dirty="0">
                <a:solidFill>
                  <a:srgbClr val="373737"/>
                </a:solidFill>
              </a:rPr>
              <a:t>című cikkében részletesen foglalkozik az energiaellátás biztonságával.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Nézze meg az Every1 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„Digital Energy Essentials” </a:t>
            </a:r>
            <a:r>
              <a:rPr lang="en-GB" sz="1200" noProof="0" dirty="0">
                <a:solidFill>
                  <a:srgbClr val="373737"/>
                </a:solidFill>
              </a:rPr>
              <a:t>rövid tanfolyamcsomagját az energia digitalizálásáról.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5"/>
              </a:rPr>
              <a:t>Tudjon meg többet az Every1 projekt tanulási anyagaival kapcsolatban.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 </a:t>
            </a:r>
          </a:p>
          <a:p>
            <a:r>
              <a:rPr lang="en-GB" dirty="0"/>
              <a:t>https://www.open.edu/openlearncreate/course/view.php?id=17128</a:t>
            </a:r>
          </a:p>
          <a:p>
            <a:r>
              <a:rPr lang="en-GB" dirty="0"/>
              <a:t>https://www.open.edu/openlearncreate/course/index.php?categoryid=1459</a:t>
            </a:r>
          </a:p>
          <a:p>
            <a:r>
              <a:rPr lang="en-GB" dirty="0"/>
              <a:t>https://every1.energy/learning-materials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06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Köszönetnyilvánítás</a:t>
            </a:r>
          </a:p>
          <a:p>
            <a:pPr latinLnBrk="0"/>
            <a:r>
              <a:rPr lang="en-GB" dirty="0"/>
              <a:t>A </a:t>
            </a:r>
            <a:r>
              <a:rPr lang="en-GB" i="1" dirty="0"/>
              <a:t>„Digitális energia alapjai újságíróknak” című</a:t>
            </a:r>
            <a:r>
              <a:rPr lang="en-GB" dirty="0"/>
              <a:t> diavetítés az Every1 projekt keretében készült, és – ellenkező jelölés hiányában –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 áll.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Kép forrása: Yan Arief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„Journalists on Duty”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című művéből átdolgozva,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6"/>
              </a:rPr>
              <a:t>Mikrofon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, Julia,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7"/>
              </a:rPr>
              <a:t>CC BY-NC 2.0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licenc alatt.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Töltés elektromos járművekkel: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8"/>
              </a:rPr>
              <a:t>Triple Cities Makerspace, Inc.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 100% Campaign,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9"/>
              </a:rPr>
              <a:t>CC BY 2.0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licenc alatt. </a:t>
            </a:r>
            <a:endParaRPr lang="en-GB" dirty="0">
              <a:solidFill>
                <a:schemeClr val="dk1"/>
              </a:solidFill>
              <a:ea typeface="Public Sans"/>
              <a:cs typeface="Arial" panose="020B0604020202020204" pitchFamily="34" charset="0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A szél elektromos árammá alakítása: </a:t>
            </a:r>
            <a:r>
              <a:rPr lang="en-GB" i="0" u="none" strike="noStrike" dirty="0" err="1">
                <a:solidFill>
                  <a:schemeClr val="tx1"/>
                </a:solidFill>
                <a:effectLst/>
                <a:latin typeface="+mn-lt"/>
                <a:hlinkClick r:id="rId10"/>
              </a:rPr>
              <a:t>Middelgrunden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10"/>
              </a:rPr>
              <a:t>tengeri szélerőműpark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, Øyvind Holmstad,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licenc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 </a:t>
            </a:r>
            <a:endParaRPr lang="en-GB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A napenergia-tárolás megértése: </a:t>
            </a:r>
            <a:r>
              <a:rPr lang="en-GB" dirty="0">
                <a:hlinkClick r:id="rId11"/>
              </a:rPr>
              <a:t>Solar Façade</a:t>
            </a:r>
            <a:r>
              <a:rPr lang="en-GB" dirty="0"/>
              <a:t>, La Citta Vita,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en-GB" dirty="0"/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 Néhány gyakorlati tipp a nyilvánossággal való kommunikációhoz: </a:t>
            </a:r>
            <a:r>
              <a:rPr lang="en-GB" dirty="0">
                <a:hlinkClick r:id="rId12"/>
              </a:rPr>
              <a:t>a tömegek</a:t>
            </a:r>
            <a:r>
              <a:rPr lang="en-GB" dirty="0"/>
              <a:t>, szerző: bob walker, licenc: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Köszönöm!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4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digitális energia és más technikai témákról való beszámolás nem mindig egyszerű feladat. Hogyan lehet biztosítani, hogy a különböző technikai fogalmakat világosan és helyesen mutassuk be a nagyközönségnek? És hogyan lehet elérni, hogy az írásunk érdekes és releváns legyen?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Ebben a rövid előadásban a következőket fogjuk vizsgálni: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digitális energia három legfontosabb témája és fogalma.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Fontos terminológia és információk, amelyekkel elindulhat a digitális energiával kapcsolatos kutatásban vagy a meglévő anyagok értékelésében.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Néhány gyakorlati tipp a nyilvánossággal való kommunikációhoz.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34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Minden téma feltárása egy reflektív kérdéssel kezdődik. Kérjük, szánjon egy pillanatot minden kérdés átgondolására, mielőtt továbblépne a következő diára.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Minden témát a legfontosabb fogalmak és információk bemutatásával kezdünk. Ezután kiemeljük a témához kapcsolódó forrásokat, amelyeket érdemes megnéznie.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A prezentáció minden szakaszát egymás után végigkövetheti. Alternatív megoldásként a menüből kiválaszthatja azt a témát, amelyet először szeretne megvizsgálni.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3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Az energia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digitalizációjának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legfontosabb témái és fogalmai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Az elektromos járművek (EV) előretörése.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 szél villamos energiává alakítása.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A napenergia-tárolás megértése.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Néhány gyakorlati tipp a nyilvánossággal való kommunikációhoz.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13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Az elektromos járművek (EV) térhódítása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Hogyan működnek az elektromos járművek (EV)?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17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Elektromos járművek (EV): Főbb fogalmak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Vehicle-to-Grid (V2G):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Technológia, amely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lehetővé teszi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az elektromos járművek számára, hogy ne csak áramot vegyenek fel a hálózatból, hanem azt vissza is táplálják.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Intelligens töltés: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Fejlett töltési rendszer, amely optimalizálja az elektromos jármű töltésének idejét és módját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olyan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 tényezők alapján,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mint: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Az áram ára.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A hálózat igénybevétele.</a:t>
            </a:r>
            <a:endParaRPr lang="en-GB" sz="2200" dirty="0">
              <a:ea typeface="Public Sans"/>
              <a:cs typeface="Public Sans"/>
              <a:sym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A megújuló energia rendelkezésre állása.</a:t>
            </a: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10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C127-5400-48FE-9705-C5922CE3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5D5A1-8EE8-64FD-7311-A0A817361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83E42-30F7-CE74-E035-704F71D7D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Elektromos járművek (EV): Főbb tények és információk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Az elektromos járművek (EV) az energetikai átállás kulcsfontosságú részévé válnak, csökkentve a fosszilis tüzelőanyagoktól való függőségünket és a szén-dioxid-kibocsátást. 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Olvassa el a Nemzetközi Energiaügynökség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3"/>
              </a:rPr>
              <a:t>Global EV Outlook 2025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jelentését.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Az elektromos járművek elterjedésének egyik legfontosabb kihívása a töltőinfrastruktúra.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4"/>
              </a:rPr>
              <a:t>Tudja meg, hogy az elektromos járművek töltőinfrastruktúrája lépést tart-e a kereslettel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Tartsa magát naprakészen az európai EV-töltőinfrastruktúra híreiről az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5"/>
              </a:rPr>
              <a:t>Európai Alternatív Üzemanyagok Megfigyelőközpontján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 keresztül.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Olvassa el ezt a 2024-es cikket arról,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6"/>
              </a:rPr>
              <a:t>hogy mely európai országok vezetnek az EV-töltőinfrastruktúra terén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Olvassa el az ACEA 2024-es jelentését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7"/>
              </a:rPr>
              <a:t>: Töltés előre: az EU elektromos járművek töltőinfrastruktúrájának bevezetésének felgyorsítása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https://www.iea.org/reports/global-ev-outlook-2025</a:t>
            </a:r>
          </a:p>
          <a:p>
            <a:r>
              <a:rPr lang="en-GB" dirty="0"/>
              <a:t>https://www.acea.auto/press-release/electric-cars-eu-needs-8-times-more-charging-points-per-year-by-2030-to-meet-co2-targets/</a:t>
            </a:r>
          </a:p>
          <a:p>
            <a:r>
              <a:rPr lang="en-GB" dirty="0"/>
              <a:t>https://alternative-fuels-observatory.ec.europa.eu/general-information/news</a:t>
            </a:r>
          </a:p>
          <a:p>
            <a:r>
              <a:rPr lang="en-GB" dirty="0"/>
              <a:t>https://alternative-fuels-observatory.ec.europa.eu/general-information/news/eafo-analysis-trends-ev-charging-infrastructure-across-Europe</a:t>
            </a:r>
          </a:p>
          <a:p>
            <a:r>
              <a:rPr lang="en-GB" dirty="0"/>
              <a:t>https://alternative-fuels-observatory.ec.europa.eu/sites/default/files/document-files/2024-05/Charging_ahead_Accelerating_the_roll-out_of_EU_electric_vehicle_charging_infrastructure.pdf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2FB78-632B-FA12-E377-DFE308CA7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83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A szél elektromos árammá alakítása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Mennyi energiát termel egy szélturbina?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96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 szél villamos energiává alakítása: Főbb fogalmak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b="1" dirty="0">
                <a:solidFill>
                  <a:srgbClr val="2B2C30"/>
                </a:solidFill>
              </a:rPr>
              <a:t>Szárazföldi szélerőműpark: </a:t>
            </a:r>
            <a:r>
              <a:rPr lang="en-GB" sz="1200" dirty="0">
                <a:solidFill>
                  <a:srgbClr val="2B2C30"/>
                </a:solidFill>
              </a:rPr>
              <a:t>Szárazföldön, általában nyílt területeken vagy dombokon, ahol a szél sebessége erős és állandó, telepített szélturbinák gyűjteménye.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b="1" dirty="0">
                <a:solidFill>
                  <a:srgbClr val="2B2C30"/>
                </a:solidFill>
              </a:rPr>
              <a:t>Tengeri szélerőműpark: </a:t>
            </a:r>
            <a:r>
              <a:rPr lang="en-GB" sz="1200" dirty="0">
                <a:solidFill>
                  <a:srgbClr val="2B2C30"/>
                </a:solidFill>
              </a:rPr>
              <a:t>Vízterületeken, például tengereken vagy óceánokon telepített szélturbinák, ahol a szél sebessége erősebb és állandóbb.</a:t>
            </a:r>
            <a:endParaRPr lang="en-GB" sz="1200" dirty="0"/>
          </a:p>
          <a:p>
            <a:pPr latinLnBrk="0">
              <a:lnSpc>
                <a:spcPct val="150000"/>
              </a:lnSpc>
            </a:pPr>
            <a:endParaRPr lang="en-GB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63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B04D6B-593C-7AC0-1373-F9269D77001A}"/>
              </a:ext>
            </a:extLst>
          </p:cNvPr>
          <p:cNvSpPr txBox="1"/>
          <p:nvPr userDrawn="1"/>
        </p:nvSpPr>
        <p:spPr>
          <a:xfrm>
            <a:off x="2241449" y="6072366"/>
            <a:ext cx="534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,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hu-HU" sz="10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5F7A1-0296-B786-6698-8360E9562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8" y="6210794"/>
            <a:ext cx="2098431" cy="4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urope.org/about-wind/wind-basics/" TargetMode="External"/><Relationship Id="rId7" Type="http://schemas.openxmlformats.org/officeDocument/2006/relationships/hyperlink" Target="https://www.sciencedirect.com/science/article/pii/S136403212200017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ndsystemsmag.com/harnessing-ai-for-strategic-advantage-in-wind-energy/" TargetMode="External"/><Relationship Id="rId5" Type="http://schemas.openxmlformats.org/officeDocument/2006/relationships/hyperlink" Target="https://www.gwec.net/reports/globalwindreport" TargetMode="External"/><Relationship Id="rId4" Type="http://schemas.openxmlformats.org/officeDocument/2006/relationships/hyperlink" Target="https://energy.ec.europa.eu/topics/renewable-energy/eu-wind-energy_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renewable-energy/solar-energy_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mart-cities-marketplace.ec.europa.eu/news-and-events/news/2024/updated-solution-booklet-pv-and-battery" TargetMode="External"/><Relationship Id="rId5" Type="http://schemas.openxmlformats.org/officeDocument/2006/relationships/hyperlink" Target="https://www.irena.org/Energy-Transition/Technology/Energy-Storage" TargetMode="External"/><Relationship Id="rId4" Type="http://schemas.openxmlformats.org/officeDocument/2006/relationships/hyperlink" Target="https://www.alphaess.com/the-ultimate-guide-to-energy-storage-terminology:-key-terms-and-concepts-explain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jusolar.co.uk/case-studies/tesla-powerwal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s://www.weforum.org/stories/2023/05/renewable-energy-incentives-households-countri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very1.energy/learning-materials" TargetMode="External"/><Relationship Id="rId4" Type="http://schemas.openxmlformats.org/officeDocument/2006/relationships/hyperlink" Target="https://www.open.edu/openlearncreate/course/index.php?categoryid=145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49368236@N06/33496772910/in/photolist-T2ZHzq-fGwupJ-Bkg5jr-2mtYgB5-2mu896t-q3WFYk-xNEiCZ-2osVkot-q1QC4S-2ij1mQ5-7E1YnV-2oikYa5-2pxqmEQ-2osVrKB-2osStGV-7VvsXg-Ky81jR-Af3ujk-2osWmcZ-nMf2gx-nv3mkn-qauZzM-2nMZ8xQ-tQkUUB-SobJBe-2osSwi1-2bbxqbS-defSCN-dj4r3g-T2ZH9f-7atCb1-Ap6LRH-mfKkMF-CbHjdX-2osXHv2-yt2MdK-2osSusc-2o694Xz-2osSwsV-2njE86c-2osXsvz-zisew3-8188pD-z4eJK6-EkGvDN-2osVt8M-dj4rkX-q1QBYG-2osSBFq-2oDiED2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www.flickr.com/photos/rjw1/6702740359/in/photolist-Dv28A-6QpueS-okTA-5UjCyB-bdiibX-4YHDDh-4u6NSr-4ZKdjS-gJcqG7-7Jknc2-aFkUG4-6wbE7B-8RFNTi-6Cj1cF-dd8Jxm-uEJ6H1-2e8kgN9-5TXvNe-x1rBd-oA9KZk-hpDY2-9c1DLX-eJ2PR-qkFVKE-7VfUWJ-h95ZT-8QzRTc-9R17Eo-3ppN9-89SyN4-8PD7n4-9Z5f1L-9p1XzW-o74fzs-6bRLLQ-gZMLcb-4n25fT-cjg6hN-WXJM89-9Rr7Z4-6aUxEF-ebNYMA-6NuwyV-bmLYnG-4CCfd9-6bNKEz-9pTg2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ookishjulia/5170384132/in/photolist-8STz51-EjSV9-vLDsz-axnVcw-4pX7VT-mPZGv-4tbBXc-9qNAPa-p2Aysz-4zVATz-9puybw-fnHA8h-a6goGs-cBJu1q-uMJCA-9x37XH-24zEkEv-2ndp8Dy-52oobZ-6ip2AG-fJNLe-9kp6aT-bgJoyi-ibijD-5SQhC-B52MXw-48h5Hn-dMBoC5-oYjXVe-VDchtg-81EvDV-eGHVE5-4cxRZg-oDnEQc-e92Th3-e92Ts3-e8We6x-e92Tny-RF5xuc-8GyFnS-bqL272-8rc2mH-8rc26T-8rc1Uk-8F3Qca-bDFnxh-ec498p-4qnNLn-8rf9kG-8F6QWN" TargetMode="External"/><Relationship Id="rId11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78304219@N06/47971206747/in/photolist-pcnk82-oUQN9Q-pcbL79-oUNNYX-2g63Ytv-2pYmyp5-2oPVvN3-2okjdDX-bv7HCM-bv7D2D-bv7Fck-bv7y8p-bv7KxM-bv7z2H-bv7AnV-bv7Rbn-bv7MfH-bv7PGc-bv7J9K-bv7BGc-dhcrhL-bv7CrX-ipCCsr-ipCmPp-ipCVLX-ipCnQb-ipCipD-ipCqgn-ipCqdh-ipD6B6-ipCVBh-ipBS98-ipCGSR-ipCFko-ipBPqH-2o9vzXG-ipC1e6-ipBYGs-ipCP2e-ipCxmC-ipCaMz-ipDESK-ipCbFh-ipCwdq-ipCAi8-ipBVSQ-ipCJ61-ipDziZ-ipDtiT-ipCr83" TargetMode="External"/><Relationship Id="rId4" Type="http://schemas.openxmlformats.org/officeDocument/2006/relationships/hyperlink" Target="https://www.flickr.com/photos/yanrf/1408711192/in/photolist-39u1L1-4APB4-e6CGTw-dHvtNv-6hdKsq-pUUqXC-qu62Qk-Zr5dpr-9qDWdY-ntxC6e-oLHdEZ-2k64EEA-fUMosn-oLYSA2-8YXGCD-nU75Kf-bmpkZL-ntxC76-cd6kkQ-2xH1Sh-7WBLGb-6uEWWT-j7s6pF-axm1xx-4dyUdy-7S4dnp-5mEP5H-kGEMC9-CwfhL-9pC3DW-o99T5-6tKZcz-3K92tp-eAeBk-87DwDi-gyTMT-61YBV8-o99Bq-86nz8c-4grCAG-NbXxp-bBLECL-FRVWR3-dHCMz1-LtwHM9-Lww2oK-bVQ3Jr-68wbLC-34tqJZ-phyqDt" TargetMode="External"/><Relationship Id="rId9" Type="http://schemas.openxmlformats.org/officeDocument/2006/relationships/hyperlink" Target="https://creativecommons.org/licenses/by/2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global-ev-outlook-2025" TargetMode="External"/><Relationship Id="rId7" Type="http://schemas.openxmlformats.org/officeDocument/2006/relationships/hyperlink" Target="https://alternative-fuels-observatory.ec.europa.eu/sites/default/files/document-files/2024-05/Charging_ahead_Accelerating_the_roll-out_of_EU_electric_vehicle_charging_infrastructur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ternative-fuels-observatory.ec.europa.eu/general-information/news/eafo-analysis-trends-ev-charging-infrastructure-across-europe" TargetMode="External"/><Relationship Id="rId5" Type="http://schemas.openxmlformats.org/officeDocument/2006/relationships/hyperlink" Target="https://alternative-fuels-observatory.ec.europa.eu/general-information/news" TargetMode="External"/><Relationship Id="rId4" Type="http://schemas.openxmlformats.org/officeDocument/2006/relationships/hyperlink" Target="https://www.acea.auto/press-release/electric-cars-eu-needs-8-times-more-charging-points-per-year-by-2030-to-meet-co2-target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AF7134-34ED-DED0-6CCD-4D8131C49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99" y="1883070"/>
            <a:ext cx="4502301" cy="3092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5EB25-14E4-3C14-F576-F7A979BA7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658983"/>
            <a:ext cx="6773392" cy="3683726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hu-HU" sz="7200" noProof="1"/>
              <a:t>Digitális energia alapjai újságírók számára</a:t>
            </a:r>
          </a:p>
        </p:txBody>
      </p:sp>
    </p:spTree>
    <p:extLst>
      <p:ext uri="{BB962C8B-B14F-4D97-AF65-F5344CB8AC3E}">
        <p14:creationId xmlns:p14="http://schemas.microsoft.com/office/powerpoint/2010/main" val="203291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CF262-98D8-BE56-1CA9-A84DFCFD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F4424E-96FD-E7E6-E1DA-BCED422153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2" y="783137"/>
            <a:ext cx="11251164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 szél villamos energiává alakítása: legfontosabb tények és információk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2382B-2AB3-2B41-4E36-550DCB887EDE}"/>
              </a:ext>
            </a:extLst>
          </p:cNvPr>
          <p:cNvSpPr txBox="1"/>
          <p:nvPr/>
        </p:nvSpPr>
        <p:spPr>
          <a:xfrm>
            <a:off x="377482" y="2205833"/>
            <a:ext cx="1143703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dirty="0">
                <a:solidFill>
                  <a:srgbClr val="2B2C30"/>
                </a:solidFill>
              </a:rPr>
              <a:t>A szélenergia az egyik leggyorsabban növekvő megújuló energiaforrás, amely segít csökkenteni a fosszilis tüzelőanyagoktól való függőséget. A szélturbinák a szél mozgási energiáját (kinetikus energiáját) villamos energiává alakítják. A szélturbinák tiszta és méretezhető energiamegoldást kínálnak. </a:t>
            </a:r>
          </a:p>
          <a:p>
            <a:pPr latinLnBrk="0"/>
            <a:endParaRPr lang="en-GB" sz="2000" dirty="0">
              <a:solidFill>
                <a:srgbClr val="2B2C30"/>
              </a:solidFill>
            </a:endParaRPr>
          </a:p>
          <a:p>
            <a:r>
              <a:rPr lang="en-GB" sz="2000" dirty="0">
                <a:solidFill>
                  <a:srgbClr val="2B2C30"/>
                </a:solidFill>
              </a:rPr>
              <a:t>A szélturbinák szél nélkül nem tudnak áramot termelni, de az energiatárolás és a hálózati integráció segít fenntartani az áramellátást. </a:t>
            </a:r>
          </a:p>
          <a:p>
            <a:endParaRPr lang="en-GB" sz="20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Fedezze fel a Wind Europe </a:t>
            </a:r>
            <a:r>
              <a:rPr lang="en-GB" sz="2000" dirty="0">
                <a:solidFill>
                  <a:srgbClr val="2B2C30"/>
                </a:solidFill>
                <a:hlinkClick r:id="rId3"/>
              </a:rPr>
              <a:t>szélenergia-alapjait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Olvassa el, hogy Európa miért </a:t>
            </a:r>
            <a:r>
              <a:rPr lang="en-GB" sz="2000" dirty="0">
                <a:solidFill>
                  <a:srgbClr val="2B2C30"/>
                </a:solidFill>
                <a:hlinkClick r:id="rId4"/>
              </a:rPr>
              <a:t>vezető szerepet</a:t>
            </a:r>
            <a:r>
              <a:rPr lang="en-GB" sz="2000" dirty="0">
                <a:solidFill>
                  <a:srgbClr val="2B2C30"/>
                </a:solidFill>
              </a:rPr>
              <a:t> tölt be </a:t>
            </a:r>
            <a:r>
              <a:rPr lang="en-GB" sz="2000" dirty="0">
                <a:solidFill>
                  <a:srgbClr val="2B2C30"/>
                </a:solidFill>
                <a:hlinkClick r:id="rId4"/>
              </a:rPr>
              <a:t>a szélenergia területén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Olvassa el a</a:t>
            </a:r>
            <a:r>
              <a:rPr lang="en-GB" sz="2000" dirty="0">
                <a:solidFill>
                  <a:srgbClr val="2B2C30"/>
                </a:solidFill>
                <a:hlinkClick r:id="rId5"/>
              </a:rPr>
              <a:t> 2025-ös globális szélenergia-jelentést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Fedezze fel, hogyan </a:t>
            </a:r>
            <a:r>
              <a:rPr lang="en-GB" sz="2000" dirty="0">
                <a:solidFill>
                  <a:srgbClr val="2B2C30"/>
                </a:solidFill>
                <a:hlinkClick r:id="rId6"/>
              </a:rPr>
              <a:t>támogathatja a mesterséges intelligencia (AI) a szélenergiát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Tudja meg, hogyan </a:t>
            </a:r>
            <a:r>
              <a:rPr lang="en-GB" sz="2000" dirty="0">
                <a:solidFill>
                  <a:srgbClr val="2B2C30"/>
                </a:solidFill>
                <a:hlinkClick r:id="rId7"/>
              </a:rPr>
              <a:t>minimalizálhatjuk a szélturbinák környezeti hatását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endParaRPr lang="en-GB" sz="2000" dirty="0">
              <a:solidFill>
                <a:srgbClr val="2B2C3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78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118E-60E2-0CCF-31DE-F3A096C9C8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685" y="78313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A napenergia-tárolás megértése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231715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Gondolkodott már azon, mi történik, amikor nem süt a nap?</a:t>
            </a:r>
          </a:p>
        </p:txBody>
      </p:sp>
    </p:spTree>
    <p:extLst>
      <p:ext uri="{BB962C8B-B14F-4D97-AF65-F5344CB8AC3E}">
        <p14:creationId xmlns:p14="http://schemas.microsoft.com/office/powerpoint/2010/main" val="95456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0AF1-5B9F-507A-3FA4-D8D3618C0D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623" y="75705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 napenergia-tárolás megértése: Főbb fogalmak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4532243" y="2082618"/>
            <a:ext cx="745343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US" sz="2000" b="1" dirty="0">
                <a:ea typeface="Public Sans"/>
                <a:cs typeface="Public Sans"/>
                <a:sym typeface="Public Sans"/>
              </a:rPr>
              <a:t>Energiatároló rendszer (ESS)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: Az elektromos áramot későbbi felhasználásra tároló technológia, amely segít egyensúlyban tartani a kínálatot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és a keresletet, optimalizálni az energiafelhasználást és javítani a hálózat megbízhatóságát.</a:t>
            </a:r>
          </a:p>
          <a:p>
            <a:pPr lvl="0" latinLnBrk="0"/>
            <a:endParaRPr lang="en-US" sz="11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000" b="1" dirty="0">
                <a:ea typeface="Public Sans"/>
                <a:cs typeface="Public Sans"/>
                <a:sym typeface="Public Sans"/>
              </a:rPr>
              <a:t>Saját fogyasztás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: A megújuló forrásokból előállított energia közvetlenül az ingatlanon belüli felhasználása, ami növeli az energiafüggetlenséget és a megtakarításokat azáltal, hogy elkerüli az áramhálózatba történő exportot.</a:t>
            </a:r>
          </a:p>
          <a:p>
            <a:pPr lvl="0" latinLnBrk="0"/>
            <a:endParaRPr lang="en-US" sz="11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000" b="1" dirty="0">
                <a:ea typeface="Public Sans"/>
                <a:cs typeface="Public Sans"/>
                <a:sym typeface="Public Sans"/>
              </a:rPr>
              <a:t>Intelligens energiatárolás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: A felügyelet javítása, a menedzsment fejlesztése és a hatékonyság növelése olyan fejlett technológiák alkalmazásával, mint az Internet of Things (IoT) és a mesterséges intelligencia (AI).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7FB1C-7B12-EE0F-E025-47D3FB10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" y="3190461"/>
            <a:ext cx="4098997" cy="23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15548-E3C6-0288-5677-BDCE60732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62FA-97C5-ED53-D5A5-534D852C07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760" y="64777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 napenergia-tárolás megértése: legfontosabb tények és információk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59405-2C00-D281-DA2C-55E0950F0113}"/>
              </a:ext>
            </a:extLst>
          </p:cNvPr>
          <p:cNvSpPr txBox="1"/>
          <p:nvPr/>
        </p:nvSpPr>
        <p:spPr>
          <a:xfrm>
            <a:off x="139423" y="1973341"/>
            <a:ext cx="117898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US" sz="2400" dirty="0">
                <a:ea typeface="Public Sans"/>
                <a:cs typeface="Public Sans"/>
                <a:sym typeface="Public Sans"/>
              </a:rPr>
              <a:t>A napenergia-rendszerek akkumulátoros tárolókat használhatnak az áramellátás biztosítására, amikor nincs napfény. Napközben a napelemek áramot termelnek, és a felesleges energiát akkumulátorokban tárolják későbbi felhasználásra.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400" dirty="0">
                <a:ea typeface="Public Sans"/>
                <a:cs typeface="Public Sans"/>
                <a:sym typeface="Public Sans"/>
              </a:rPr>
              <a:t>A napenergia-tároláshoz leggyakrabban használt akkumulátor-technológiák közé tartozik a lítium-ion (amelyet a Tesla Powerwall és más otthoni tárolási megoldásokban használnak) és az ólom-savas (olcsóbb, de kevésbé hatékony és rövidebb élettartamú).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Az Európai Bizottság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3"/>
              </a:rPr>
              <a:t>átfogó áttekintést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 nyújt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3"/>
              </a:rPr>
              <a:t>az európai napenergia-hasznosításról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Fedezze fel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4"/>
              </a:rPr>
              <a:t>az energiatárolási terminológia végső útmutatóját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 Nemzetközi Megújuló Energia Ügynökség (IRENA) tájékoztatást nyújt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5"/>
              </a:rPr>
              <a:t>az energiatárolásról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Fedezze fel az akkumulátorok szerepét a digitális energiaátállásban az Európai Bizottság </a:t>
            </a:r>
            <a:r>
              <a:rPr lang="en-US" sz="2400" dirty="0">
                <a:ea typeface="Public Sans"/>
                <a:cs typeface="Public Sans"/>
                <a:sym typeface="Public Sans"/>
                <a:hlinkClick r:id="rId6"/>
              </a:rPr>
              <a:t>PV és akkumulátor megoldásokról szóló kiadványában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lvl="0" latinLnBrk="0"/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82033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AB54-937D-9F1A-E1C1-19D324940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32F96-E1CE-29F1-73E1-EFFE23DACA81}"/>
              </a:ext>
            </a:extLst>
          </p:cNvPr>
          <p:cNvSpPr txBox="1"/>
          <p:nvPr/>
        </p:nvSpPr>
        <p:spPr>
          <a:xfrm>
            <a:off x="4859320" y="2154798"/>
            <a:ext cx="6676373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Használjon </a:t>
            </a:r>
            <a:r>
              <a:rPr lang="en-GB" sz="2400" dirty="0">
                <a:solidFill>
                  <a:srgbClr val="00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valós példákat.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Magyarázza el a szakmai kifejezéseket egyszerű analógiákkal (pl.: „A napelem úgy működik, mint egy power bank a telefonhoz, csak otthoni méretben”).</a:t>
            </a:r>
            <a:endParaRPr lang="en-GB" sz="2400" dirty="0"/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Hasonlítsa össze a megújuló energiák használatával járó költségmegtakarításokat és ösztönzőket különböző országokban.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09CDC-B519-FE27-6B78-B4E6A4DA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058" y="2648270"/>
            <a:ext cx="4676148" cy="3507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63DD1-04BB-813D-DE50-545E79D0AE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381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Néhány gyakorlati tipp a nyilvánossággal való kommunikációhoz 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4884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6EC441-33A8-7B5E-09C0-2B1A885D4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0220" y="532472"/>
            <a:ext cx="7957457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noProof="1">
                <a:solidFill>
                  <a:schemeClr val="tx2"/>
                </a:solidFill>
              </a:rPr>
              <a:t>Következő lépések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Ha többet szeretne megtudni az energia digitalizálásáról, a következő források lehetnek hasznosak: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335287"/>
            <a:ext cx="2175491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en-GB" sz="1400" noProof="0" dirty="0">
                <a:solidFill>
                  <a:srgbClr val="373737"/>
                </a:solidFill>
                <a:ea typeface="맑은 고딕"/>
              </a:rPr>
              <a:t>Támogassa az Every1 </a:t>
            </a:r>
            <a:r>
              <a:rPr lang="en-GB" sz="1400" i="1" noProof="0" dirty="0">
                <a:solidFill>
                  <a:srgbClr val="373737"/>
                </a:solidFill>
                <a:ea typeface="맑은 고딕"/>
                <a:hlinkClick r:id="rId3"/>
              </a:rPr>
              <a:t>„Energia-mítoszok: tények és kitalációk” </a:t>
            </a:r>
            <a:r>
              <a:rPr lang="en-GB" sz="1400" noProof="0" dirty="0">
                <a:solidFill>
                  <a:srgbClr val="373737"/>
                </a:solidFill>
                <a:ea typeface="맑은 고딕"/>
              </a:rPr>
              <a:t>című cikkében az energia digitalizációjával kapcsolatos mítoszok </a:t>
            </a:r>
            <a:r>
              <a:rPr lang="en-GB" sz="1400" i="1" noProof="0" dirty="0">
                <a:solidFill>
                  <a:srgbClr val="373737"/>
                </a:solidFill>
                <a:ea typeface="맑은 고딕"/>
                <a:hlinkClick r:id="rId3"/>
              </a:rPr>
              <a:t>cáfolatát.</a:t>
            </a:r>
            <a:r>
              <a:rPr lang="en-GB" sz="1400" noProof="0" dirty="0">
                <a:solidFill>
                  <a:srgbClr val="373737"/>
                </a:solidFill>
                <a:ea typeface="맑은 고딕"/>
              </a:rPr>
              <a:t> 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589297"/>
            <a:ext cx="2364667" cy="160043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73737"/>
                </a:solidFill>
              </a:rPr>
              <a:t>Vessen egy alapos pillantást az energiabiztonságra az Every1 </a:t>
            </a:r>
            <a:r>
              <a:rPr lang="en-US" altLang="ko-KR" sz="1400" i="1" dirty="0">
                <a:solidFill>
                  <a:srgbClr val="373737"/>
                </a:solidFill>
                <a:hlinkClick r:id="rId3"/>
              </a:rPr>
              <a:t>„Cybersecurity digital energy myths…Busted!” (Kiberbiztonság – digitális energia mítoszok…leleplezve!) </a:t>
            </a:r>
            <a:r>
              <a:rPr lang="en-US" altLang="ko-KR" sz="1400" dirty="0">
                <a:solidFill>
                  <a:srgbClr val="373737"/>
                </a:solidFill>
              </a:rPr>
              <a:t>című cikkében.</a:t>
            </a:r>
            <a:endParaRPr lang="ko-KR" altLang="en-US" sz="14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9541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sz="1400" noProof="0" dirty="0">
                <a:solidFill>
                  <a:srgbClr val="373737"/>
                </a:solidFill>
              </a:rPr>
              <a:t>Nézze meg az Every1 </a:t>
            </a:r>
            <a:r>
              <a:rPr lang="en-GB" sz="1400" i="1" noProof="0" dirty="0">
                <a:solidFill>
                  <a:srgbClr val="373737"/>
                </a:solidFill>
                <a:hlinkClick r:id="rId4"/>
              </a:rPr>
              <a:t>„Digitális energia alapjai” </a:t>
            </a:r>
            <a:r>
              <a:rPr lang="en-GB" sz="1400" noProof="0" dirty="0">
                <a:solidFill>
                  <a:srgbClr val="373737"/>
                </a:solidFill>
              </a:rPr>
              <a:t>rövid tanfolyamcsomagját az energia digitalizálásáról.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73737"/>
                </a:solidFill>
                <a:hlinkClick r:id="rId5"/>
              </a:rPr>
              <a:t>Tudjon meg többet az Every1 projekt tanulási anyagaival kapcsolatban.</a:t>
            </a:r>
            <a:endParaRPr lang="ko-KR" altLang="en-US" sz="14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A </a:t>
            </a:r>
            <a:r>
              <a:rPr lang="en-GB" i="1" dirty="0"/>
              <a:t>„</a:t>
            </a:r>
            <a:r>
              <a:rPr lang="en-GB" dirty="0" err="1"/>
              <a:t>Digitális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alapjai</a:t>
            </a:r>
            <a:r>
              <a:rPr lang="en-GB" dirty="0"/>
              <a:t> </a:t>
            </a:r>
            <a:r>
              <a:rPr lang="en-GB" dirty="0" err="1"/>
              <a:t>újságírók</a:t>
            </a:r>
            <a:r>
              <a:rPr lang="en-GB" dirty="0"/>
              <a:t> </a:t>
            </a:r>
            <a:r>
              <a:rPr lang="en-GB" dirty="0" err="1"/>
              <a:t>számára</a:t>
            </a:r>
            <a:r>
              <a:rPr lang="en-GB" i="1" dirty="0"/>
              <a:t>” című</a:t>
            </a:r>
            <a:r>
              <a:rPr lang="en-GB" dirty="0"/>
              <a:t> diavetítés az Every1 projekt keretében készült, és – ellenkező jelölés hiányában –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 áll.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Kép forrása: Yan Arief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„Journalists on Duty”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című művéből átdolgozva,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6"/>
              </a:rPr>
              <a:t>Mikrofon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, Julia,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7"/>
              </a:rPr>
              <a:t>CC BY-NC 2.0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licenc alatt.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Töltés elektromos járművekkel: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8"/>
              </a:rPr>
              <a:t>Triple Cities Makerspace, Inc.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 100% Campaign,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9"/>
              </a:rPr>
              <a:t>CC BY 2.0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licenc alatt. </a:t>
            </a:r>
            <a:endParaRPr lang="en-GB" dirty="0">
              <a:solidFill>
                <a:schemeClr val="dk1"/>
              </a:solidFill>
              <a:ea typeface="Public Sans"/>
              <a:cs typeface="Arial" panose="020B0604020202020204" pitchFamily="34" charset="0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A szél elektromos árammá alakítása: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10"/>
              </a:rPr>
              <a:t>Middelgrunden tengeri szélerőműpark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, Øyvind Holmstad,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licenc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 </a:t>
            </a:r>
            <a:endParaRPr lang="en-GB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A napenergia-tárolás megértése: </a:t>
            </a:r>
            <a:r>
              <a:rPr lang="en-GB" dirty="0">
                <a:hlinkClick r:id="rId11"/>
              </a:rPr>
              <a:t>Solar Façade</a:t>
            </a:r>
            <a:r>
              <a:rPr lang="en-GB" dirty="0"/>
              <a:t>, La Citta Vita,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en-GB" dirty="0"/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 Néhány gyakorlati tipp a nyilvánossággal való kommunikációhoz: </a:t>
            </a:r>
            <a:r>
              <a:rPr lang="en-GB" dirty="0">
                <a:hlinkClick r:id="rId12"/>
              </a:rPr>
              <a:t>a tömegek</a:t>
            </a:r>
            <a:r>
              <a:rPr lang="en-GB" dirty="0"/>
              <a:t>, szerző: bob walker, licenc: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29CAAB-BAC8-5180-E907-6B2384C8CC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680" y="8001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Köszönetnyilvánítás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62826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067F-03A6-692E-8356-66ADF8CE07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2474" y="2766218"/>
            <a:ext cx="4726577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Köszönöm!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74752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5C9BDD-F6F6-C0F5-74DA-D7AF263D3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590" y="365125"/>
            <a:ext cx="3270827" cy="1325563"/>
          </a:xfrm>
          <a:prstGeom prst="rect">
            <a:avLst/>
          </a:prstGeom>
        </p:spPr>
        <p:txBody>
          <a:bodyPr/>
          <a:lstStyle/>
          <a:p>
            <a:r>
              <a:rPr lang="hu-HU" noProof="1">
                <a:solidFill>
                  <a:schemeClr val="bg1"/>
                </a:solidFill>
              </a:rPr>
              <a:t>Bevezetés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53985" y="223645"/>
            <a:ext cx="6974024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digitális energia és más technikai témákról való beszámolás nem mindig egyszerű feladat. Hogyan lehet biztosítani, hogy a különböző technikai fogalmakat világosan és helyesen mutassuk be a nagyközönségnek? És hogyan lehet elérni, hogy az írásunk érdekes és releváns legyen?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Ebben a rövid előadásban a következőket fogjuk vizsgálni: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digitális energia három legfontosabb témája és fogalma.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Fontos terminológia és információk, amelyekkel elindulhat a digitális energiával kapcsolatos kutatásban vagy a meglévő anyagok értékelésében.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Néhány gyakorlati tipp a nyilvánossággal való kommunikációhoz.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262B6-B3E3-5B67-92B1-895BC3B6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538"/>
            <a:ext cx="4051005" cy="26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5240" y="815481"/>
            <a:ext cx="6944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Minden téma feltárása egy reflektív kérdéssel kezdődik. Szánjon egy pillanatot minden kérdés átgondolására, mielőtt továbblépne a következő diára.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Minden témát a legfontosabb fogalmak és információk bemutatásával kezdünk. Ezután kiemeljük a témához kapcsolódó forrásokat, amelyeket érdemes megnéznie.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A prezentáció minden szakaszát egymás után végigkövetheti. Alternatív megoldásként a menüből kiválaszthatja azt a témát, amelyet először szeretne megvizsgálni. </a:t>
            </a: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EAE27-0D9D-E6A0-4D94-A76D062A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677"/>
            <a:ext cx="4044578" cy="26926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E9E803-2315-C348-C69F-0FC22E1C6B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196" y="273685"/>
            <a:ext cx="3472185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hu-HU" noProof="1">
                <a:solidFill>
                  <a:schemeClr val="bg1"/>
                </a:solidFill>
              </a:rPr>
              <a:t>Ez a</a:t>
            </a:r>
            <a:r>
              <a:rPr lang="hu-HU" baseline="0" noProof="1">
                <a:solidFill>
                  <a:schemeClr val="bg1"/>
                </a:solidFill>
              </a:rPr>
              <a:t> prezentáció</a:t>
            </a:r>
            <a:endParaRPr lang="hu-HU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BDFA4E-0E5C-DBFF-AEAC-997A394DA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0" y="83538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b="1" noProof="1">
                <a:solidFill>
                  <a:schemeClr val="bg1"/>
                </a:solidFill>
              </a:rPr>
              <a:t>Az energia digitalizálásának legfontosabb témái és fogalmai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537325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Az elektromos járművek (EV) előretörése.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 szél energiájának villamos energiává alakítása.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A napenergia-tárolás megértése.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Néhány gyakorlati tipp a nyilvánossággal való kommunikációhoz.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64417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EA8C-47CD-DBD4-ECCB-4F7630795F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67" y="86151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b="1" noProof="1">
                <a:solidFill>
                  <a:schemeClr val="bg1"/>
                </a:solidFill>
              </a:rPr>
              <a:t>1. Töltés előre elektromos járművekkel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298530" y="3429000"/>
            <a:ext cx="959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Hogyan működnek az elektromos járművek (EV)?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0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8728-4224-065B-C2AB-C2488AC50D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2" y="69169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b="1" noProof="1">
                <a:solidFill>
                  <a:schemeClr val="bg1"/>
                </a:solidFill>
              </a:rPr>
              <a:t>Elektromos járművek: Főbb fogalmak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887624" y="2202951"/>
            <a:ext cx="69268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ea typeface="Public Sans"/>
                <a:cs typeface="Public Sans"/>
                <a:sym typeface="Public Sans"/>
              </a:rPr>
              <a:t>Vehicle-to-Grid (V2G):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Technológia, amely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lehetővé teszi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az elektromos járművek számára, hogy ne csak áramot vegyenek fel a hálózatból, hanem azt vissza is táplálják.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ea typeface="Public Sans"/>
                <a:cs typeface="Public Sans"/>
                <a:sym typeface="Public Sans"/>
              </a:rPr>
              <a:t>Intelligens töltés: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Fejlett töltési rendszer, amely optimalizálja az elektromos jármű töltésének idejét és módját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olyan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tényezők alapján,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mint: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Az áram ára.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 hálózat igénybevétele.</a:t>
            </a:r>
            <a:endParaRPr lang="en-GB" sz="2400" dirty="0">
              <a:ea typeface="Public Sans"/>
              <a:cs typeface="Public Sans"/>
              <a:sym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 megújuló energia rendelkezésre állása.</a:t>
            </a: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D7420-B2AC-2CF4-AF32-0946C4D12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849525"/>
            <a:ext cx="4278341" cy="28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01233-2A14-6071-A7F9-3279598D4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533F-8C68-D413-2E74-A11F06025A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0" y="8406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Elektromos járművek (EV): Főbb tények és információk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9EF84-A0DC-E61D-F196-26BDE825F1EB}"/>
              </a:ext>
            </a:extLst>
          </p:cNvPr>
          <p:cNvSpPr txBox="1"/>
          <p:nvPr/>
        </p:nvSpPr>
        <p:spPr>
          <a:xfrm>
            <a:off x="377480" y="2166251"/>
            <a:ext cx="114370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dirty="0">
                <a:ea typeface="Public Sans"/>
                <a:cs typeface="Public Sans"/>
                <a:sym typeface="Public Sans"/>
              </a:rPr>
              <a:t>Az elektromos járművek (EV) az energetikai átállás kulcsfontosságú részévé válnak, csökkentve a fosszilis tüzelőanyagoktól való függőségünket és a szén-dioxid-kibocsátást. 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Olvassa el a Nemzetközi Energiaügynökség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3"/>
              </a:rPr>
              <a:t>Global EV Outlook 2025 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jelentését.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Az elektromos járművek elterjedésének egyik legfontosabb kihívása a töltőinfrastruktúra.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4"/>
              </a:rPr>
              <a:t>Tudja meg, hogy az elektromos járművek töltőinfrastruktúrája lépést tart-e a kereslettel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Tartsa magát naprakészen az európai EV-töltőinfrastruktúra híreiről az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5"/>
              </a:rPr>
              <a:t>Európai Alternatív Üzemanyagok Megfigyelőközpontján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 keresztül.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Olvassa el ezt a 2024-es cikket arról,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6"/>
              </a:rPr>
              <a:t>hogy mely európai országok vezetnek az elektromos járművek töltőinfrastruktúrájának fejlesztésében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Olvassa el az ACEA 2024-es jelentését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7"/>
              </a:rPr>
              <a:t>: Töltés előre: az EU elektromos járművek töltőinfrastruktúrájának bevezetésének felgyorsítása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70248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23D0-C546-5C60-AD34-9AD51BE67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835388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kern="1200" noProof="1">
                <a:solidFill>
                  <a:schemeClr val="bg1"/>
                </a:solidFill>
                <a:effectLst/>
              </a:rPr>
              <a:t>2. A szél villamos energiává alakítása</a:t>
            </a:r>
            <a:endParaRPr lang="hu-HU" sz="2800" noProof="1">
              <a:solidFill>
                <a:schemeClr val="bg1"/>
              </a:solidFill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Mennyi energiát termel egy szélturbina?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3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033AA-BC50-5858-F1FA-DBA045056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7480" y="81714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 szél villamos energiává alakítása: Főbb fogalmak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5361140" y="2866458"/>
            <a:ext cx="6453377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b="1" dirty="0">
                <a:solidFill>
                  <a:srgbClr val="2B2C30"/>
                </a:solidFill>
              </a:rPr>
              <a:t>Szárazföldi szélerőműpark: </a:t>
            </a:r>
            <a:r>
              <a:rPr lang="en-GB" sz="2400" dirty="0">
                <a:solidFill>
                  <a:srgbClr val="2B2C30"/>
                </a:solidFill>
              </a:rPr>
              <a:t>Szárazföldön, általában nyílt területeken vagy dombokon, ahol a szél sebessége erős és állandó, telepített szélturbinák gyűjteménye.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b="1" dirty="0">
                <a:solidFill>
                  <a:srgbClr val="2B2C30"/>
                </a:solidFill>
              </a:rPr>
              <a:t>Tengeri szélerőműpark: </a:t>
            </a:r>
            <a:r>
              <a:rPr lang="en-GB" sz="2400" dirty="0">
                <a:solidFill>
                  <a:srgbClr val="2B2C30"/>
                </a:solidFill>
              </a:rPr>
              <a:t>Vízterületeken, például tengereken vagy óceánokon telepített szélturbinák, ahol a szél sebessége erősebb és állandóbb.</a:t>
            </a:r>
            <a:endParaRPr lang="en-GB" sz="2400" dirty="0"/>
          </a:p>
          <a:p>
            <a:pPr latinLnBrk="0">
              <a:lnSpc>
                <a:spcPct val="150000"/>
              </a:lnSpc>
            </a:pPr>
            <a:endParaRPr lang="en-GB" sz="24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5CB82-5492-E4B1-A27E-8C91F61FB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0" y="2866458"/>
            <a:ext cx="4964283" cy="27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C73D48-A3A2-4850-9654-CAE42759D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2588</Words>
  <Application>Microsoft Macintosh PowerPoint</Application>
  <PresentationFormat>Widescreen</PresentationFormat>
  <Paragraphs>252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맑은 고딕</vt:lpstr>
      <vt:lpstr>Aptos Narrow</vt:lpstr>
      <vt:lpstr>Arial</vt:lpstr>
      <vt:lpstr>Calibri</vt:lpstr>
      <vt:lpstr>Public Sans</vt:lpstr>
      <vt:lpstr>Every1 slide master</vt:lpstr>
      <vt:lpstr>Digitális energia alapjai újságírók számára</vt:lpstr>
      <vt:lpstr>Bevezetés</vt:lpstr>
      <vt:lpstr>Ez a prezentáció</vt:lpstr>
      <vt:lpstr>Az energia digitalizálásának legfontosabb témái és fogalmai</vt:lpstr>
      <vt:lpstr>1. Töltés előre elektromos járművekkel</vt:lpstr>
      <vt:lpstr>Elektromos járművek: Főbb fogalmak</vt:lpstr>
      <vt:lpstr>Elektromos járművek (EV): Főbb tények és információk </vt:lpstr>
      <vt:lpstr>2. A szél villamos energiává alakítása </vt:lpstr>
      <vt:lpstr>A szél villamos energiává alakítása: Főbb fogalmak  </vt:lpstr>
      <vt:lpstr>A szél villamos energiává alakítása: legfontosabb tények és információk  </vt:lpstr>
      <vt:lpstr>3. A napenergia-tárolás megértése  </vt:lpstr>
      <vt:lpstr>A napenergia-tárolás megértése: Főbb fogalmak </vt:lpstr>
      <vt:lpstr>A napenergia-tárolás megértése: legfontosabb tények és információk  </vt:lpstr>
      <vt:lpstr>Néhány gyakorlati tipp a nyilvánossággal való kommunikációhoz  </vt:lpstr>
      <vt:lpstr>Következő lépések</vt:lpstr>
      <vt:lpstr>Köszönetnyilvánítás </vt:lpstr>
      <vt:lpstr>Köszönöm!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54</cp:revision>
  <cp:lastPrinted>2025-03-21T11:31:47Z</cp:lastPrinted>
  <dcterms:created xsi:type="dcterms:W3CDTF">2019-04-06T05:20:47Z</dcterms:created>
  <dcterms:modified xsi:type="dcterms:W3CDTF">2026-03-09T14:50:37Z</dcterms:modified>
  <cp:category/>
</cp:coreProperties>
</file>