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1"/>
  </p:notesMasterIdLst>
  <p:handoutMasterIdLst>
    <p:handoutMasterId r:id="rId32"/>
  </p:handoutMasterIdLst>
  <p:sldIdLst>
    <p:sldId id="626" r:id="rId5"/>
    <p:sldId id="627" r:id="rId6"/>
    <p:sldId id="628" r:id="rId7"/>
    <p:sldId id="629" r:id="rId8"/>
    <p:sldId id="630" r:id="rId9"/>
    <p:sldId id="631" r:id="rId10"/>
    <p:sldId id="632" r:id="rId11"/>
    <p:sldId id="633" r:id="rId12"/>
    <p:sldId id="634" r:id="rId13"/>
    <p:sldId id="635" r:id="rId14"/>
    <p:sldId id="636" r:id="rId15"/>
    <p:sldId id="637" r:id="rId16"/>
    <p:sldId id="638" r:id="rId17"/>
    <p:sldId id="639" r:id="rId18"/>
    <p:sldId id="640" r:id="rId19"/>
    <p:sldId id="641" r:id="rId20"/>
    <p:sldId id="642" r:id="rId21"/>
    <p:sldId id="643" r:id="rId22"/>
    <p:sldId id="644" r:id="rId23"/>
    <p:sldId id="645" r:id="rId24"/>
    <p:sldId id="646" r:id="rId25"/>
    <p:sldId id="647" r:id="rId26"/>
    <p:sldId id="648" r:id="rId27"/>
    <p:sldId id="649" r:id="rId28"/>
    <p:sldId id="650" r:id="rId29"/>
    <p:sldId id="651" r:id="rId30"/>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2B44D9-2857-04A9-0BA6-D905B81A16C3}" v="4" dt="2026-02-09T14:37:48.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76" autoAdjust="0"/>
    <p:restoredTop sz="86422" autoAdjust="0"/>
  </p:normalViewPr>
  <p:slideViewPr>
    <p:cSldViewPr snapToGrid="0">
      <p:cViewPr varScale="1">
        <p:scale>
          <a:sx n="92" d="100"/>
          <a:sy n="92" d="100"/>
        </p:scale>
        <p:origin x="352" y="184"/>
      </p:cViewPr>
      <p:guideLst/>
    </p:cSldViewPr>
  </p:slideViewPr>
  <p:outlineViewPr>
    <p:cViewPr>
      <p:scale>
        <a:sx n="33" d="100"/>
        <a:sy n="33" d="100"/>
      </p:scale>
      <p:origin x="0" y="-879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d5fda0f2-1d08-4016-b7e9-bb882f168707" providerId="ADAL" clId="{FE9DFF45-01DC-45CC-A80A-B50597210401}"/>
    <pc:docChg chg="undo custSel delSld modSld">
      <pc:chgData name="Alexander Deliukov" userId="d5fda0f2-1d08-4016-b7e9-bb882f168707" providerId="ADAL" clId="{FE9DFF45-01DC-45CC-A80A-B50597210401}" dt="2026-01-27T15:15:01.396" v="83" actId="1076"/>
      <pc:docMkLst>
        <pc:docMk/>
      </pc:docMkLst>
      <pc:sldChg chg="modSp mod">
        <pc:chgData name="Alexander Deliukov" userId="d5fda0f2-1d08-4016-b7e9-bb882f168707" providerId="ADAL" clId="{FE9DFF45-01DC-45CC-A80A-B50597210401}" dt="2026-01-27T15:11:18.350" v="26" actId="404"/>
        <pc:sldMkLst>
          <pc:docMk/>
          <pc:sldMk cId="762437489" sldId="626"/>
        </pc:sldMkLst>
        <pc:spChg chg="mod">
          <ac:chgData name="Alexander Deliukov" userId="d5fda0f2-1d08-4016-b7e9-bb882f168707" providerId="ADAL" clId="{FE9DFF45-01DC-45CC-A80A-B50597210401}" dt="2026-01-27T15:11:18.350" v="26" actId="404"/>
          <ac:spMkLst>
            <pc:docMk/>
            <pc:sldMk cId="762437489" sldId="626"/>
            <ac:spMk id="2" creationId="{FFC334A6-DBAB-A543-12EB-79F451596E4F}"/>
          </ac:spMkLst>
        </pc:spChg>
      </pc:sldChg>
      <pc:sldChg chg="modSp">
        <pc:chgData name="Alexander Deliukov" userId="d5fda0f2-1d08-4016-b7e9-bb882f168707" providerId="ADAL" clId="{FE9DFF45-01DC-45CC-A80A-B50597210401}" dt="2026-01-27T15:13:54.355" v="61" actId="404"/>
        <pc:sldMkLst>
          <pc:docMk/>
          <pc:sldMk cId="3547527" sldId="627"/>
        </pc:sldMkLst>
        <pc:spChg chg="mod">
          <ac:chgData name="Alexander Deliukov" userId="d5fda0f2-1d08-4016-b7e9-bb882f168707" providerId="ADAL" clId="{FE9DFF45-01DC-45CC-A80A-B50597210401}" dt="2026-01-27T15:13:54.355" v="61" actId="404"/>
          <ac:spMkLst>
            <pc:docMk/>
            <pc:sldMk cId="3547527" sldId="627"/>
            <ac:spMk id="2" creationId="{0FE65402-2D24-4C0B-3A9B-70B199ADCEA8}"/>
          </ac:spMkLst>
        </pc:spChg>
      </pc:sldChg>
      <pc:sldChg chg="modSp mod">
        <pc:chgData name="Alexander Deliukov" userId="d5fda0f2-1d08-4016-b7e9-bb882f168707" providerId="ADAL" clId="{FE9DFF45-01DC-45CC-A80A-B50597210401}" dt="2026-01-27T15:13:59.494" v="62" actId="1076"/>
        <pc:sldMkLst>
          <pc:docMk/>
          <pc:sldMk cId="1634192365" sldId="630"/>
        </pc:sldMkLst>
        <pc:spChg chg="mod">
          <ac:chgData name="Alexander Deliukov" userId="d5fda0f2-1d08-4016-b7e9-bb882f168707" providerId="ADAL" clId="{FE9DFF45-01DC-45CC-A80A-B50597210401}" dt="2026-01-27T15:13:59.494" v="62" actId="1076"/>
          <ac:spMkLst>
            <pc:docMk/>
            <pc:sldMk cId="1634192365" sldId="630"/>
            <ac:spMk id="4" creationId="{3ECF41D1-D927-3D59-52A9-A0E9BBB94037}"/>
          </ac:spMkLst>
        </pc:spChg>
      </pc:sldChg>
      <pc:sldChg chg="modSp mod">
        <pc:chgData name="Alexander Deliukov" userId="d5fda0f2-1d08-4016-b7e9-bb882f168707" providerId="ADAL" clId="{FE9DFF45-01DC-45CC-A80A-B50597210401}" dt="2026-01-27T15:14:04.914" v="64" actId="1076"/>
        <pc:sldMkLst>
          <pc:docMk/>
          <pc:sldMk cId="349749265" sldId="631"/>
        </pc:sldMkLst>
        <pc:spChg chg="mod">
          <ac:chgData name="Alexander Deliukov" userId="d5fda0f2-1d08-4016-b7e9-bb882f168707" providerId="ADAL" clId="{FE9DFF45-01DC-45CC-A80A-B50597210401}" dt="2026-01-27T15:14:04.914" v="64" actId="1076"/>
          <ac:spMkLst>
            <pc:docMk/>
            <pc:sldMk cId="349749265" sldId="631"/>
            <ac:spMk id="4" creationId="{CB33C395-3CC3-4B54-6421-D833B99114A3}"/>
          </ac:spMkLst>
        </pc:spChg>
      </pc:sldChg>
      <pc:sldChg chg="modSp mod">
        <pc:chgData name="Alexander Deliukov" userId="d5fda0f2-1d08-4016-b7e9-bb882f168707" providerId="ADAL" clId="{FE9DFF45-01DC-45CC-A80A-B50597210401}" dt="2026-01-27T15:14:11.332" v="66" actId="1076"/>
        <pc:sldMkLst>
          <pc:docMk/>
          <pc:sldMk cId="924459838" sldId="633"/>
        </pc:sldMkLst>
        <pc:spChg chg="mod">
          <ac:chgData name="Alexander Deliukov" userId="d5fda0f2-1d08-4016-b7e9-bb882f168707" providerId="ADAL" clId="{FE9DFF45-01DC-45CC-A80A-B50597210401}" dt="2026-01-27T15:14:11.332" v="66" actId="1076"/>
          <ac:spMkLst>
            <pc:docMk/>
            <pc:sldMk cId="924459838" sldId="633"/>
            <ac:spMk id="4" creationId="{12E9D6D4-ADBC-D7EB-E231-9A2E3FFD7EF4}"/>
          </ac:spMkLst>
        </pc:spChg>
      </pc:sldChg>
      <pc:sldChg chg="modSp mod">
        <pc:chgData name="Alexander Deliukov" userId="d5fda0f2-1d08-4016-b7e9-bb882f168707" providerId="ADAL" clId="{FE9DFF45-01DC-45CC-A80A-B50597210401}" dt="2026-01-27T15:14:15.999" v="68" actId="1076"/>
        <pc:sldMkLst>
          <pc:docMk/>
          <pc:sldMk cId="3304620497" sldId="635"/>
        </pc:sldMkLst>
        <pc:spChg chg="mod">
          <ac:chgData name="Alexander Deliukov" userId="d5fda0f2-1d08-4016-b7e9-bb882f168707" providerId="ADAL" clId="{FE9DFF45-01DC-45CC-A80A-B50597210401}" dt="2026-01-27T15:14:15.999" v="68" actId="1076"/>
          <ac:spMkLst>
            <pc:docMk/>
            <pc:sldMk cId="3304620497" sldId="635"/>
            <ac:spMk id="4" creationId="{92FE9A94-DCC1-E1C5-4D79-C962BC490CDE}"/>
          </ac:spMkLst>
        </pc:spChg>
      </pc:sldChg>
      <pc:sldChg chg="modSp mod">
        <pc:chgData name="Alexander Deliukov" userId="d5fda0f2-1d08-4016-b7e9-bb882f168707" providerId="ADAL" clId="{FE9DFF45-01DC-45CC-A80A-B50597210401}" dt="2026-01-27T15:14:24.108" v="70" actId="1076"/>
        <pc:sldMkLst>
          <pc:docMk/>
          <pc:sldMk cId="473064951" sldId="637"/>
        </pc:sldMkLst>
        <pc:spChg chg="mod">
          <ac:chgData name="Alexander Deliukov" userId="d5fda0f2-1d08-4016-b7e9-bb882f168707" providerId="ADAL" clId="{FE9DFF45-01DC-45CC-A80A-B50597210401}" dt="2026-01-27T15:14:24.108" v="70" actId="1076"/>
          <ac:spMkLst>
            <pc:docMk/>
            <pc:sldMk cId="473064951" sldId="637"/>
            <ac:spMk id="4" creationId="{B86F7BA3-B558-E7EE-49BC-1EDCDFCA81CE}"/>
          </ac:spMkLst>
        </pc:spChg>
      </pc:sldChg>
      <pc:sldChg chg="modSp mod modNotesTx">
        <pc:chgData name="Alexander Deliukov" userId="d5fda0f2-1d08-4016-b7e9-bb882f168707" providerId="ADAL" clId="{FE9DFF45-01DC-45CC-A80A-B50597210401}" dt="2026-01-27T15:14:28.300" v="71" actId="1076"/>
        <pc:sldMkLst>
          <pc:docMk/>
          <pc:sldMk cId="542654583" sldId="639"/>
        </pc:sldMkLst>
        <pc:spChg chg="mod">
          <ac:chgData name="Alexander Deliukov" userId="d5fda0f2-1d08-4016-b7e9-bb882f168707" providerId="ADAL" clId="{FE9DFF45-01DC-45CC-A80A-B50597210401}" dt="2026-01-27T15:14:28.300" v="71" actId="1076"/>
          <ac:spMkLst>
            <pc:docMk/>
            <pc:sldMk cId="542654583" sldId="639"/>
            <ac:spMk id="4" creationId="{C48B4B3E-49EA-5666-7C14-9015697F413B}"/>
          </ac:spMkLst>
        </pc:spChg>
      </pc:sldChg>
      <pc:sldChg chg="modSp mod modAnim">
        <pc:chgData name="Alexander Deliukov" userId="d5fda0f2-1d08-4016-b7e9-bb882f168707" providerId="ADAL" clId="{FE9DFF45-01DC-45CC-A80A-B50597210401}" dt="2026-01-27T15:14:35.261" v="74" actId="1076"/>
        <pc:sldMkLst>
          <pc:docMk/>
          <pc:sldMk cId="1258875290" sldId="641"/>
        </pc:sldMkLst>
        <pc:spChg chg="mod">
          <ac:chgData name="Alexander Deliukov" userId="d5fda0f2-1d08-4016-b7e9-bb882f168707" providerId="ADAL" clId="{FE9DFF45-01DC-45CC-A80A-B50597210401}" dt="2026-01-27T15:14:35.261" v="74" actId="1076"/>
          <ac:spMkLst>
            <pc:docMk/>
            <pc:sldMk cId="1258875290" sldId="641"/>
            <ac:spMk id="4" creationId="{5B37293F-24F8-0380-1F80-AE575BD0E6B4}"/>
          </ac:spMkLst>
        </pc:spChg>
      </pc:sldChg>
      <pc:sldChg chg="modSp mod">
        <pc:chgData name="Alexander Deliukov" userId="d5fda0f2-1d08-4016-b7e9-bb882f168707" providerId="ADAL" clId="{FE9DFF45-01DC-45CC-A80A-B50597210401}" dt="2026-01-27T15:14:41.248" v="76" actId="1076"/>
        <pc:sldMkLst>
          <pc:docMk/>
          <pc:sldMk cId="1833866021" sldId="643"/>
        </pc:sldMkLst>
        <pc:spChg chg="mod">
          <ac:chgData name="Alexander Deliukov" userId="d5fda0f2-1d08-4016-b7e9-bb882f168707" providerId="ADAL" clId="{FE9DFF45-01DC-45CC-A80A-B50597210401}" dt="2026-01-27T15:14:41.248" v="76" actId="1076"/>
          <ac:spMkLst>
            <pc:docMk/>
            <pc:sldMk cId="1833866021" sldId="643"/>
            <ac:spMk id="4" creationId="{C6FF838B-BFE6-EDA6-76BC-6105074602D6}"/>
          </ac:spMkLst>
        </pc:spChg>
      </pc:sldChg>
      <pc:sldChg chg="modSp mod">
        <pc:chgData name="Alexander Deliukov" userId="d5fda0f2-1d08-4016-b7e9-bb882f168707" providerId="ADAL" clId="{FE9DFF45-01DC-45CC-A80A-B50597210401}" dt="2026-01-27T15:14:44.719" v="77" actId="1076"/>
        <pc:sldMkLst>
          <pc:docMk/>
          <pc:sldMk cId="315731832" sldId="645"/>
        </pc:sldMkLst>
        <pc:spChg chg="mod">
          <ac:chgData name="Alexander Deliukov" userId="d5fda0f2-1d08-4016-b7e9-bb882f168707" providerId="ADAL" clId="{FE9DFF45-01DC-45CC-A80A-B50597210401}" dt="2026-01-27T15:13:32.596" v="60" actId="113"/>
          <ac:spMkLst>
            <pc:docMk/>
            <pc:sldMk cId="315731832" sldId="645"/>
            <ac:spMk id="2" creationId="{E9AB35A1-50A2-9344-4C19-FE53E688B229}"/>
          </ac:spMkLst>
        </pc:spChg>
        <pc:spChg chg="mod">
          <ac:chgData name="Alexander Deliukov" userId="d5fda0f2-1d08-4016-b7e9-bb882f168707" providerId="ADAL" clId="{FE9DFF45-01DC-45CC-A80A-B50597210401}" dt="2026-01-27T15:14:44.719" v="77" actId="1076"/>
          <ac:spMkLst>
            <pc:docMk/>
            <pc:sldMk cId="315731832" sldId="645"/>
            <ac:spMk id="4" creationId="{18C55726-5E4A-A0F6-F79D-6164468DD29C}"/>
          </ac:spMkLst>
        </pc:spChg>
      </pc:sldChg>
      <pc:sldChg chg="modSp mod">
        <pc:chgData name="Alexander Deliukov" userId="d5fda0f2-1d08-4016-b7e9-bb882f168707" providerId="ADAL" clId="{FE9DFF45-01DC-45CC-A80A-B50597210401}" dt="2026-01-27T15:14:51.074" v="79" actId="1076"/>
        <pc:sldMkLst>
          <pc:docMk/>
          <pc:sldMk cId="1661331381" sldId="647"/>
        </pc:sldMkLst>
        <pc:spChg chg="mod">
          <ac:chgData name="Alexander Deliukov" userId="d5fda0f2-1d08-4016-b7e9-bb882f168707" providerId="ADAL" clId="{FE9DFF45-01DC-45CC-A80A-B50597210401}" dt="2026-01-27T15:14:51.074" v="79" actId="1076"/>
          <ac:spMkLst>
            <pc:docMk/>
            <pc:sldMk cId="1661331381" sldId="647"/>
            <ac:spMk id="4" creationId="{98F002ED-7076-C12C-76BA-4FEBBC6F2705}"/>
          </ac:spMkLst>
        </pc:spChg>
      </pc:sldChg>
      <pc:sldChg chg="modSp mod">
        <pc:chgData name="Alexander Deliukov" userId="d5fda0f2-1d08-4016-b7e9-bb882f168707" providerId="ADAL" clId="{FE9DFF45-01DC-45CC-A80A-B50597210401}" dt="2026-01-27T15:15:01.396" v="83" actId="1076"/>
        <pc:sldMkLst>
          <pc:docMk/>
          <pc:sldMk cId="3900357193" sldId="648"/>
        </pc:sldMkLst>
        <pc:spChg chg="mod">
          <ac:chgData name="Alexander Deliukov" userId="d5fda0f2-1d08-4016-b7e9-bb882f168707" providerId="ADAL" clId="{FE9DFF45-01DC-45CC-A80A-B50597210401}" dt="2026-01-27T15:14:55.848" v="80" actId="1076"/>
          <ac:spMkLst>
            <pc:docMk/>
            <pc:sldMk cId="3900357193" sldId="648"/>
            <ac:spMk id="29" creationId="{4ECDE187-04E2-45C2-AB71-3163282F7484}"/>
          </ac:spMkLst>
        </pc:spChg>
        <pc:spChg chg="mod">
          <ac:chgData name="Alexander Deliukov" userId="d5fda0f2-1d08-4016-b7e9-bb882f168707" providerId="ADAL" clId="{FE9DFF45-01DC-45CC-A80A-B50597210401}" dt="2026-01-27T15:14:58.557" v="82" actId="1076"/>
          <ac:spMkLst>
            <pc:docMk/>
            <pc:sldMk cId="3900357193" sldId="648"/>
            <ac:spMk id="31" creationId="{054E5D47-4CA2-42D3-88F2-36300092A0B6}"/>
          </ac:spMkLst>
        </pc:spChg>
        <pc:spChg chg="mod">
          <ac:chgData name="Alexander Deliukov" userId="d5fda0f2-1d08-4016-b7e9-bb882f168707" providerId="ADAL" clId="{FE9DFF45-01DC-45CC-A80A-B50597210401}" dt="2026-01-27T15:15:01.396" v="83" actId="1076"/>
          <ac:spMkLst>
            <pc:docMk/>
            <pc:sldMk cId="3900357193" sldId="648"/>
            <ac:spMk id="41" creationId="{D9C87595-16A2-4A0F-9DBB-4AF40FA3BA2C}"/>
          </ac:spMkLst>
        </pc:spChg>
      </pc:sldChg>
      <pc:sldChg chg="modSp">
        <pc:chgData name="Alexander Deliukov" userId="d5fda0f2-1d08-4016-b7e9-bb882f168707" providerId="ADAL" clId="{FE9DFF45-01DC-45CC-A80A-B50597210401}" dt="2026-01-27T15:11:25.004" v="27"/>
        <pc:sldMkLst>
          <pc:docMk/>
          <pc:sldMk cId="1215475497" sldId="649"/>
        </pc:sldMkLst>
        <pc:spChg chg="mod">
          <ac:chgData name="Alexander Deliukov" userId="d5fda0f2-1d08-4016-b7e9-bb882f168707" providerId="ADAL" clId="{FE9DFF45-01DC-45CC-A80A-B50597210401}" dt="2026-01-27T15:11:25.004" v="27"/>
          <ac:spMkLst>
            <pc:docMk/>
            <pc:sldMk cId="1215475497" sldId="649"/>
            <ac:spMk id="4" creationId="{B6E2F0C4-3708-062E-837B-49F21B8E51C4}"/>
          </ac:spMkLst>
        </pc:spChg>
      </pc:sldChg>
    </pc:docChg>
  </pc:docChgLst>
  <pc:docChgLst>
    <pc:chgData name="Alexander Deliukov" userId="S::alexander_think-e.be#ext#@flux50.onmicrosoft.com::bee075c1-faac-4166-8fcb-7b2057bad6f6" providerId="AD" clId="Web-{F62B44D9-2857-04A9-0BA6-D905B81A16C3}"/>
    <pc:docChg chg="modSld">
      <pc:chgData name="Alexander Deliukov" userId="S::alexander_think-e.be#ext#@flux50.onmicrosoft.com::bee075c1-faac-4166-8fcb-7b2057bad6f6" providerId="AD" clId="Web-{F62B44D9-2857-04A9-0BA6-D905B81A16C3}" dt="2026-02-09T14:37:46.107" v="2" actId="14100"/>
      <pc:docMkLst>
        <pc:docMk/>
      </pc:docMkLst>
      <pc:sldChg chg="addSp modSp">
        <pc:chgData name="Alexander Deliukov" userId="S::alexander_think-e.be#ext#@flux50.onmicrosoft.com::bee075c1-faac-4166-8fcb-7b2057bad6f6" providerId="AD" clId="Web-{F62B44D9-2857-04A9-0BA6-D905B81A16C3}" dt="2026-02-09T14:37:46.107" v="2" actId="14100"/>
        <pc:sldMkLst>
          <pc:docMk/>
          <pc:sldMk cId="762437489" sldId="626"/>
        </pc:sldMkLst>
        <pc:picChg chg="add mod">
          <ac:chgData name="Alexander Deliukov" userId="S::alexander_think-e.be#ext#@flux50.onmicrosoft.com::bee075c1-faac-4166-8fcb-7b2057bad6f6" providerId="AD" clId="Web-{F62B44D9-2857-04A9-0BA6-D905B81A16C3}" dt="2026-02-09T14:37:46.107" v="2" actId="14100"/>
          <ac:picMkLst>
            <pc:docMk/>
            <pc:sldMk cId="762437489" sldId="626"/>
            <ac:picMk id="4" creationId="{291C4FA8-EF99-284A-AB9E-D7507821C7C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2026. 3. 15.</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Mastertekststijl bewerken</a:t>
            </a:r>
          </a:p>
          <a:p>
            <a:pPr lvl="1"/>
            <a:r>
              <a:rPr lang="ko-KR" altLang="en-US"/>
              <a:t>Tweede niveau</a:t>
            </a:r>
          </a:p>
          <a:p>
            <a:pPr lvl="2"/>
            <a:r>
              <a:rPr lang="ko-KR" altLang="en-US"/>
              <a:t>Derde niveau</a:t>
            </a:r>
          </a:p>
          <a:p>
            <a:pPr lvl="3"/>
            <a:r>
              <a:rPr lang="ko-KR" altLang="en-US"/>
              <a:t>Vierde niveau</a:t>
            </a:r>
          </a:p>
          <a:p>
            <a:pPr lvl="4"/>
            <a:r>
              <a:rPr lang="ko-KR" altLang="en-US"/>
              <a:t>Vijfde niveau</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ergysavingtrust.org.uk/advice/solar-panel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escoop.eu/"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lasgowsciencecentre.org/our-blog/energy-saving-tips-for-kid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bbc.co.uk/bitesize/articles/zxxg3j6#zsmjh4j"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bkvenergy.com/blog/sustainable-landscaping-idea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renewableenergyhub.co.uk/blog/how-landlords-can-create-energy-efficient-properti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pen.edu/openlearncreate/course/index.php?categoryid=1459"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every1.energy/learning-materials/what-energy-community-and-why-should-i-join"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commons.wikimedia.org/wiki/File:Daily_net_metering.png" TargetMode="External"/><Relationship Id="rId13"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ommons.wikimedia.org/wiki/File:Vorarlberger_Kraftwerke-Energy_meter_(electro)-smart_meter-02ASD.jpg" TargetMode="External"/><Relationship Id="rId12" Type="http://schemas.openxmlformats.org/officeDocument/2006/relationships/hyperlink" Target="https://commons.wikimedia.org/w/index.php?curid=119935282"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licenses/by/2.0/" TargetMode="External"/><Relationship Id="rId5" Type="http://schemas.openxmlformats.org/officeDocument/2006/relationships/hyperlink" Target="https://creativecommons.org/licenses/by-sa/2.0/" TargetMode="External"/><Relationship Id="rId10" Type="http://schemas.openxmlformats.org/officeDocument/2006/relationships/hyperlink" Target="https://www.flickr.com/photos/enecomedia/5600325194/" TargetMode="External"/><Relationship Id="rId4" Type="http://schemas.openxmlformats.org/officeDocument/2006/relationships/hyperlink" Target="https://www.flickr.com/photos/runasun/4531010970/in/photolist-A22YkS-7UoBGN-yoC18r-8Pco9t-5F64Yh-47UmLv-8zeaRX-cAuqrJ-cfpbU-8kvbRu-53QL3o-b4FmCP-8yaPuZ-29X6Ey-busgmk-NMx9Yg-31Krp8-edA7rR-2yUoaZ-5UjNoL-89B1bV-6fC1GJ-2D8m2p-3i6Qar-C9fQW-7wPmj-2AZgnA-8WLNZp-5D8zX-a1B3aL-5d7Fab-dGHwQ2-2DcQCd-8R1qa3-6vWc6-98YTMT-4c7Di8-k52dG-bFWRP-9oC7Cq-eyB4P-duFqnJ-b7F9bz-MBFob-27cHUML-9EwpBG-f1WV9R" TargetMode="External"/><Relationship Id="rId9" Type="http://schemas.openxmlformats.org/officeDocument/2006/relationships/hyperlink" Target="https://creativecommons.org/licenses/by-sa/3.0/deed.en"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creativecommons.org/licenses/by/2.0/" TargetMode="External"/><Relationship Id="rId3" Type="http://schemas.openxmlformats.org/officeDocument/2006/relationships/hyperlink" Target="https://www.pexels.com/photo/vertical-forest-residential-skyscrapers-in-milan-italy-19579742/" TargetMode="External"/><Relationship Id="rId7" Type="http://schemas.openxmlformats.org/officeDocument/2006/relationships/hyperlink" Target="https://www.flickr.com/photos/jirka_matousek/50749644658/"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creativecommons.org/licenses/by-nd/2.0/" TargetMode="External"/><Relationship Id="rId5" Type="http://schemas.openxmlformats.org/officeDocument/2006/relationships/hyperlink" Target="https://www.flickr.com/photos/thebetterday4u/51174493609/in/photolist-2Hsku-d8MLGY-2g2Evun-2g2Ey3Y-2g2Ew9U-2kY7E4k-2kXZ9GG-2kY9cGj-V3w587-2kY4Lug-2dohZqx-7nGu5-2osSaWJ-29iEFg-fMVrz-2oiaDBr-2oMJ7Lb-5bG5rE-2kvmnH5-4TEpSW-fPFSBx-4Tbyib-FQo2Nu-3mnd3-2m14AXo-2iNznNK-4eY2Vj-2k3DLTG-2okiw8V-c4t8fE-2m6vnHC-2nCjkK1-GWnJks-2nfDJjQ-2jMsD4k-2aQvgoe-ePzjq-2qzRq1S-2qgAaJ8-2gssWMj-2mXd4wc-7FKzGD-29e47rR-9dtn7V-2mYRqic-8pMQHn-22J2TDQ-2hjf54F-2pUHkFe-2qzRq2J" TargetMode="External"/><Relationship Id="rId10" Type="http://schemas.openxmlformats.org/officeDocument/2006/relationships/hyperlink" Target="https://creativecommons.org/licenses/by-sa/2.0/" TargetMode="External"/><Relationship Id="rId4" Type="http://schemas.openxmlformats.org/officeDocument/2006/relationships/hyperlink" Target="https://www.pexels.com/license/" TargetMode="External"/><Relationship Id="rId9" Type="http://schemas.openxmlformats.org/officeDocument/2006/relationships/hyperlink" Target="https://www.flickr.com/photos/vizpix/4544572654/"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martenergygb.org/smart-living/smart-energy-tips/switching-appliances-off-stand-by"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science.howstuffworks.com/environmental/green-tech/sustainable/smart-power-strip.ht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Doe mee aan de digitale energietransitie:</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2"/>
                </a:solidFill>
                <a:cs typeface="Arial" panose="020B0604020202020204" pitchFamily="34" charset="0"/>
              </a:rPr>
              <a:t>9 eenvoudige stappen voor huiseigenaren en verhuurders </a:t>
            </a:r>
            <a:endParaRPr lang="ko-KR" altLang="en-US" sz="1200" dirty="0">
              <a:solidFill>
                <a:schemeClr val="tx2"/>
              </a:solidFill>
              <a:cs typeface="Arial" panose="020B0604020202020204" pitchFamily="34" charset="0"/>
            </a:endParaRPr>
          </a:p>
          <a:p>
            <a:r>
              <a:rPr lang="en-GB" sz="1200" b="0" i="0" kern="1200" dirty="0">
                <a:solidFill>
                  <a:schemeClr val="tx1"/>
                </a:solidFill>
                <a:effectLst/>
                <a:latin typeface="+mn-lt"/>
                <a:ea typeface="+mn-ea"/>
                <a:cs typeface="+mn-cs"/>
              </a:rPr>
              <a:t>Dit project heeft financiering ontvangen van het Horizon-programma voor onderzoek en innovatie (2021-2027) van de Europese Unie in het kader van subsidieovereenkomst nr. 101075596. De verantwoordelijkheid voor de inhoud van dit materiaal ligt uitsluitend bij het Every1-project en geeft niet noodzakelijkerwijs de mening van de Europese Unie weer. De presentatie is gelicentieerd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onder CC BY-SA 4.0, </a:t>
            </a:r>
            <a:r>
              <a:rPr lang="en-GB" sz="1200" b="0" i="0" kern="1200" dirty="0">
                <a:solidFill>
                  <a:schemeClr val="tx1"/>
                </a:solidFill>
                <a:effectLst/>
                <a:latin typeface="+mn-lt"/>
                <a:ea typeface="+mn-ea"/>
                <a:cs typeface="+mn-cs"/>
              </a:rPr>
              <a:t>tenzij anders vermeld.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1536775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Prosumer worden</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Een prosument is iemand die zowel energie produceert als verbruikt. </a:t>
            </a:r>
          </a:p>
          <a:p>
            <a:pPr marL="457200" indent="-457200" latinLnBrk="0">
              <a:buChar char="•"/>
            </a:pPr>
            <a:r>
              <a:rPr lang="en-US" sz="1200" dirty="0">
                <a:solidFill>
                  <a:srgbClr val="2B2C30"/>
                </a:solidFill>
                <a:ea typeface="Public Sans"/>
                <a:cs typeface="Segoe UI"/>
              </a:rPr>
              <a:t>Als u bijvoorbeeld investeert in hernieuwbare energiesystemen, zoals zonnepanelen, wekt u uw eigen elektriciteit op. Hierdoor bent u minder afhankelijk van het elektriciteitsnet. U kunt overtollige energie ook terugverkopen aan nutsbedrijven.</a:t>
            </a:r>
          </a:p>
          <a:p>
            <a:pPr marL="457200" indent="-457200" latinLnBrk="0">
              <a:buChar char="•"/>
            </a:pPr>
            <a:r>
              <a:rPr lang="en-US" sz="1200" dirty="0">
                <a:solidFill>
                  <a:srgbClr val="2B2C30"/>
                </a:solidFill>
                <a:ea typeface="Public Sans"/>
                <a:cs typeface="Segoe UI"/>
              </a:rPr>
              <a:t>Het installeren van zonnepanelen kan de waarde van uw woning verhogen. </a:t>
            </a:r>
          </a:p>
          <a:p>
            <a:pPr marL="457200" indent="-457200" latinLnBrk="0">
              <a:buChar char="•"/>
            </a:pPr>
            <a:r>
              <a:rPr lang="en-US" sz="1200" dirty="0">
                <a:solidFill>
                  <a:srgbClr val="2B2C30"/>
                </a:solidFill>
                <a:ea typeface="Public Sans"/>
                <a:cs typeface="Segoe UI"/>
              </a:rPr>
              <a:t>Als u verhuurder bent, kan de installatie van zonnepanelen ook aantrekkelijk zijn voor milieubewuste huurders.</a:t>
            </a:r>
          </a:p>
          <a:p>
            <a:pPr marL="457200" indent="-457200" latinLnBrk="0">
              <a:buFontTx/>
              <a:buChar char="•"/>
            </a:pPr>
            <a:r>
              <a:rPr lang="en-US" sz="1200" dirty="0">
                <a:solidFill>
                  <a:srgbClr val="2B2C30"/>
                </a:solidFill>
                <a:ea typeface="Public Sans"/>
                <a:cs typeface="Segoe UI"/>
              </a:rPr>
              <a:t>U kunt de </a:t>
            </a:r>
            <a:r>
              <a:rPr lang="en-US" sz="1200" dirty="0">
                <a:solidFill>
                  <a:srgbClr val="2B2C30"/>
                </a:solidFill>
                <a:ea typeface="Public Sans"/>
                <a:cs typeface="Segoe UI"/>
                <a:hlinkClick r:id="rId3"/>
              </a:rPr>
              <a:t>zonnepaneelcalculator</a:t>
            </a:r>
            <a:r>
              <a:rPr lang="en-US" sz="1200" dirty="0">
                <a:solidFill>
                  <a:srgbClr val="2B2C30"/>
                </a:solidFill>
                <a:ea typeface="Public Sans"/>
                <a:cs typeface="Segoe UI"/>
              </a:rPr>
              <a:t> van Energy Saving Trust gebruiken om te bekijken of zonnepanelen iets voor u zijn.</a:t>
            </a:r>
          </a:p>
          <a:p>
            <a:pPr latinLnBrk="0"/>
            <a:endParaRPr lang="en-US" sz="1200" dirty="0"/>
          </a:p>
          <a:p>
            <a:pPr marL="457200" indent="-457200" latinLnBrk="0">
              <a:buChar char="•"/>
            </a:pPr>
            <a:endParaRPr lang="en-US" sz="1200"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1473097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Samenwerken: energiegemeenschappen </a:t>
            </a:r>
            <a:endParaRPr lang="en-US" sz="1050" dirty="0">
              <a:solidFill>
                <a:schemeClr val="bg1"/>
              </a:solidFill>
            </a:endParaRPr>
          </a:p>
          <a:p>
            <a:pPr algn="ctr" latinLnBrk="0"/>
            <a:r>
              <a:rPr lang="en-US" sz="1200" i="1" dirty="0">
                <a:solidFill>
                  <a:schemeClr val="accent2"/>
                </a:solidFill>
              </a:rPr>
              <a:t>Hoe kan deelname aan een energiegemeenschap de energie-efficiëntie verhogen en kostenbesparingen opleveren?</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819704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Samenwerken: energiegemeenschappen </a:t>
            </a:r>
            <a:endParaRPr lang="en-US" sz="1050" dirty="0">
              <a:solidFill>
                <a:schemeClr val="bg1"/>
              </a:solidFill>
            </a:endParaRPr>
          </a:p>
          <a:p>
            <a:pPr marL="342900" indent="-342900" latinLnBrk="0">
              <a:buFont typeface="Arial" panose="020B0604020202020204" pitchFamily="34" charset="0"/>
              <a:buChar char="•"/>
            </a:pPr>
            <a:r>
              <a:rPr lang="en-US" sz="1200" dirty="0">
                <a:solidFill>
                  <a:srgbClr val="2B2C30"/>
                </a:solidFill>
                <a:ea typeface="Public Sans"/>
                <a:cs typeface="Segoe UI"/>
              </a:rPr>
              <a:t>Energiegemeenschappen investeren gezamenlijk in projecten voor hernieuwbare energie, delen middelen en ondersteunen elkaar bij het verminderen van het energieverbruik. </a:t>
            </a:r>
          </a:p>
          <a:p>
            <a:pPr marL="342900" indent="-342900" latinLnBrk="0">
              <a:buFont typeface="Arial" panose="020B0604020202020204" pitchFamily="34" charset="0"/>
              <a:buChar char="•"/>
            </a:pPr>
            <a:r>
              <a:rPr lang="en-US" sz="1200" dirty="0">
                <a:solidFill>
                  <a:srgbClr val="2B2C30"/>
                </a:solidFill>
                <a:ea typeface="Public Sans"/>
                <a:cs typeface="Segoe UI"/>
                <a:hlinkClick r:id="rId3"/>
              </a:rPr>
              <a:t>Er zijn duizenden energiegemeenschappen in heel Europa</a:t>
            </a:r>
            <a:r>
              <a:rPr lang="en-US" sz="1200" dirty="0">
                <a:solidFill>
                  <a:srgbClr val="2B2C30"/>
                </a:solidFill>
                <a:ea typeface="Public Sans"/>
                <a:cs typeface="Segoe UI"/>
              </a:rPr>
              <a:t>.</a:t>
            </a:r>
          </a:p>
          <a:p>
            <a:pPr marL="342900" indent="-342900" latinLnBrk="0">
              <a:buFont typeface="Arial" panose="020B0604020202020204" pitchFamily="34" charset="0"/>
              <a:buChar char="•"/>
            </a:pPr>
            <a:r>
              <a:rPr lang="en-US" sz="1200" dirty="0">
                <a:solidFill>
                  <a:srgbClr val="2B2C30"/>
                </a:solidFill>
                <a:ea typeface="Public Sans"/>
                <a:cs typeface="Segoe UI"/>
              </a:rPr>
              <a:t>Word lid van een energiegemeenschap of richt er zelf een op om samen met uw buren energiebesparende initiatieven te nemen. </a:t>
            </a:r>
            <a:endParaRPr lang="en-US" sz="1200" dirty="0">
              <a:ea typeface="Public Sans"/>
            </a:endParaRPr>
          </a:p>
          <a:p>
            <a:pPr marL="342900" indent="-342900" latinLnBrk="0">
              <a:buFont typeface="Arial" panose="020B0604020202020204" pitchFamily="34" charset="0"/>
              <a:buChar char="•"/>
            </a:pPr>
            <a:r>
              <a:rPr lang="en-US" sz="1200" dirty="0">
                <a:solidFill>
                  <a:srgbClr val="2B2C30"/>
                </a:solidFill>
                <a:ea typeface="Public Sans"/>
                <a:cs typeface="Segoe UI"/>
              </a:rPr>
              <a:t>Door samen te werken kunnen leden profiteren van gedeelde kennis, gezamenlijke inkoopkracht en collectieve onderhandelingen voor betere energietarieven.</a:t>
            </a:r>
            <a:r>
              <a:rPr lang="en-US" sz="1200" dirty="0">
                <a:solidFill>
                  <a:srgbClr val="2B2C30"/>
                </a:solidFill>
                <a:ea typeface="Public Sans"/>
                <a:cs typeface="Public Sans"/>
              </a:rPr>
              <a:t> </a:t>
            </a:r>
            <a:endParaRPr lang="en-US" sz="1200" dirty="0"/>
          </a:p>
          <a:p>
            <a:pPr marL="342900" indent="-342900" latinLnBrk="0">
              <a:buFont typeface="Arial" panose="020B0604020202020204" pitchFamily="34" charset="0"/>
              <a:buChar char="•"/>
            </a:pP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2105816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Anderen helpen energie te besparen</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Hoe kunt u anderen helpen om energiebesparende maatregelen te nemen?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3663786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Anderen helpen energie te besparen</a:t>
            </a:r>
            <a:endParaRPr lang="en-US" sz="1050" dirty="0">
              <a:solidFill>
                <a:schemeClr val="bg1"/>
              </a:solidFill>
            </a:endParaRPr>
          </a:p>
          <a:p>
            <a:pPr marL="457200" indent="-457200" latinLnBrk="0">
              <a:buChar char="•"/>
            </a:pPr>
            <a:r>
              <a:rPr lang="en-GB" sz="1200" noProof="0" dirty="0">
                <a:solidFill>
                  <a:srgbClr val="2B2C30"/>
                </a:solidFill>
                <a:ea typeface="Public Sans"/>
                <a:cs typeface="Segoe UI"/>
              </a:rPr>
              <a:t>Moedig de mensen met </a:t>
            </a:r>
            <a:r>
              <a:rPr lang="en-GB" sz="1200" noProof="0" dirty="0" err="1">
                <a:solidFill>
                  <a:srgbClr val="2B2C30"/>
                </a:solidFill>
                <a:ea typeface="Public Sans"/>
                <a:cs typeface="Segoe UI"/>
              </a:rPr>
              <a:t>wie</a:t>
            </a:r>
            <a:r>
              <a:rPr lang="en-GB" sz="1200" noProof="0" dirty="0">
                <a:solidFill>
                  <a:srgbClr val="2B2C30"/>
                </a:solidFill>
                <a:ea typeface="Public Sans"/>
                <a:cs typeface="Segoe UI"/>
              </a:rPr>
              <a:t> u </a:t>
            </a:r>
            <a:r>
              <a:rPr lang="en-GB" sz="1200" noProof="0" dirty="0" err="1">
                <a:solidFill>
                  <a:srgbClr val="2B2C30"/>
                </a:solidFill>
                <a:ea typeface="Public Sans"/>
                <a:cs typeface="Segoe UI"/>
              </a:rPr>
              <a:t>samenwoont</a:t>
            </a:r>
            <a:r>
              <a:rPr lang="en-GB" sz="1200" noProof="0" dirty="0">
                <a:solidFill>
                  <a:srgbClr val="2B2C30"/>
                </a:solidFill>
                <a:ea typeface="Public Sans"/>
                <a:cs typeface="Segoe UI"/>
              </a:rPr>
              <a:t> of je huurders aan om inzicht te krijgen in hoe en wanneer ze energie verbruiken. </a:t>
            </a:r>
          </a:p>
          <a:p>
            <a:pPr marL="457200" indent="-457200" latinLnBrk="0">
              <a:buChar char="•"/>
            </a:pPr>
            <a:r>
              <a:rPr lang="en-GB" sz="1200" noProof="0" dirty="0">
                <a:solidFill>
                  <a:srgbClr val="2B2C30"/>
                </a:solidFill>
                <a:ea typeface="Public Sans"/>
                <a:cs typeface="Segoe UI"/>
              </a:rPr>
              <a:t>U bent nooit te jong om na te denken over energiebesparing! Lees enkele </a:t>
            </a:r>
            <a:r>
              <a:rPr lang="en-GB" sz="1200" noProof="0" dirty="0">
                <a:solidFill>
                  <a:srgbClr val="2B2C30"/>
                </a:solidFill>
                <a:ea typeface="Public Sans"/>
                <a:cs typeface="Segoe UI"/>
                <a:hlinkClick r:id="rId3"/>
              </a:rPr>
              <a:t>energiebesparingstips voor kinderen </a:t>
            </a:r>
            <a:r>
              <a:rPr lang="en-GB" sz="1200" noProof="0" dirty="0">
                <a:solidFill>
                  <a:srgbClr val="2B2C30"/>
                </a:solidFill>
                <a:ea typeface="Public Sans"/>
                <a:cs typeface="Segoe UI"/>
              </a:rPr>
              <a:t>of bekijk dit BBC Bitesize-artikel over </a:t>
            </a:r>
            <a:r>
              <a:rPr lang="en-GB" sz="1200" noProof="0" dirty="0">
                <a:solidFill>
                  <a:srgbClr val="2B2C30"/>
                </a:solidFill>
                <a:ea typeface="Public Sans"/>
                <a:cs typeface="Segoe UI"/>
                <a:hlinkClick r:id="rId4"/>
              </a:rPr>
              <a:t>energiebesparing</a:t>
            </a:r>
            <a:r>
              <a:rPr lang="en-GB" sz="1200" noProof="0" dirty="0">
                <a:solidFill>
                  <a:srgbClr val="2B2C30"/>
                </a:solidFill>
                <a:ea typeface="Public Sans"/>
                <a:cs typeface="Segoe UI"/>
              </a:rPr>
              <a:t>.</a:t>
            </a:r>
          </a:p>
          <a:p>
            <a:pPr marL="457200" indent="-457200" latinLnBrk="0">
              <a:buChar char="•"/>
            </a:pPr>
            <a:r>
              <a:rPr lang="en-GB" sz="1200" noProof="0" dirty="0">
                <a:solidFill>
                  <a:srgbClr val="2B2C30"/>
                </a:solidFill>
                <a:ea typeface="Public Sans"/>
                <a:cs typeface="Segoe UI"/>
              </a:rPr>
              <a:t>Als u een verhuurder bent, </a:t>
            </a:r>
            <a:r>
              <a:rPr lang="en-GB" sz="1200" noProof="0" dirty="0" err="1">
                <a:solidFill>
                  <a:srgbClr val="2B2C30"/>
                </a:solidFill>
                <a:ea typeface="Public Sans"/>
                <a:cs typeface="Segoe UI"/>
              </a:rPr>
              <a:t>kunt</a:t>
            </a:r>
            <a:r>
              <a:rPr lang="en-GB" sz="1200" noProof="0" dirty="0">
                <a:solidFill>
                  <a:srgbClr val="2B2C30"/>
                </a:solidFill>
                <a:ea typeface="Public Sans"/>
                <a:cs typeface="Segoe UI"/>
              </a:rPr>
              <a:t> u </a:t>
            </a:r>
            <a:r>
              <a:rPr lang="en-GB" sz="1200" noProof="0" dirty="0" err="1">
                <a:solidFill>
                  <a:srgbClr val="2B2C30"/>
                </a:solidFill>
                <a:ea typeface="Public Sans"/>
                <a:cs typeface="Segoe UI"/>
              </a:rPr>
              <a:t>overwegen</a:t>
            </a:r>
            <a:r>
              <a:rPr lang="en-GB" sz="1200" noProof="0" dirty="0">
                <a:solidFill>
                  <a:srgbClr val="2B2C30"/>
                </a:solidFill>
                <a:ea typeface="Public Sans"/>
                <a:cs typeface="Segoe UI"/>
              </a:rPr>
              <a:t> om huurders die actief deelnemen aan energiebesparende initiatieven te belonen, bijvoorbeeld met huurkorting of korting op de energierekening. </a:t>
            </a:r>
            <a:endParaRPr lang="en-GB" sz="1200" noProof="0" dirty="0">
              <a:ea typeface="Public Sans"/>
            </a:endParaRPr>
          </a:p>
          <a:p>
            <a:pPr latinLnBrk="0"/>
            <a:endParaRPr lang="en-GB" sz="1200" noProof="0" dirty="0">
              <a:solidFill>
                <a:srgbClr val="2B2C30"/>
              </a:solidFill>
              <a:ea typeface="Public Sans"/>
              <a:cs typeface="Public Sans"/>
            </a:endParaRPr>
          </a:p>
          <a:p>
            <a:endParaRPr lang="en-GB" dirty="0"/>
          </a:p>
          <a:p>
            <a:endParaRPr lang="en-GB" dirty="0"/>
          </a:p>
          <a:p>
            <a:r>
              <a:rPr lang="en-GB" dirty="0"/>
              <a:t>https://www.glasgowsciencecentre.org/our-blog/energy-saving-tips-for-kids</a:t>
            </a:r>
          </a:p>
          <a:p>
            <a:r>
              <a:rPr lang="en-GB" dirty="0"/>
              <a:t>https://www.bbc.co.uk/bitesize/articles/zxxg3j6#zsmjh4j</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3487519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6. Energiezuinige landschapsarchitectuur </a:t>
            </a:r>
            <a:endParaRPr lang="en-US" sz="1050" kern="1200" dirty="0">
              <a:solidFill>
                <a:schemeClr val="bg1"/>
              </a:solidFill>
              <a:latin typeface="+mn-lt"/>
              <a:ea typeface="+mn-ea"/>
              <a:cs typeface="+mn-cs"/>
            </a:endParaRPr>
          </a:p>
          <a:p>
            <a:pPr algn="ctr" latinLnBrk="0"/>
            <a:r>
              <a:rPr lang="en-US" sz="1200" i="1" dirty="0">
                <a:solidFill>
                  <a:schemeClr val="accent2"/>
                </a:solidFill>
              </a:rPr>
              <a:t>Hoe kan energiezuinig landschapsontwerp de energiekosten verlagen en het comfort verbeteren?</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1323607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6. Energiezuinige landschapsarchitectuur </a:t>
            </a:r>
            <a:endParaRPr lang="en-US" sz="1050" kern="1200" dirty="0">
              <a:solidFill>
                <a:schemeClr val="bg1"/>
              </a:solidFill>
              <a:latin typeface="+mn-lt"/>
              <a:ea typeface="+mn-ea"/>
              <a:cs typeface="+mn-cs"/>
            </a:endParaRPr>
          </a:p>
          <a:p>
            <a:pPr marL="342900" indent="-342900" latinLnBrk="0">
              <a:buFont typeface="Arial" panose="020B0604020202020204" pitchFamily="34" charset="0"/>
              <a:buChar char="•"/>
            </a:pPr>
            <a:r>
              <a:rPr lang="en-US" sz="2200" dirty="0">
                <a:solidFill>
                  <a:srgbClr val="2B2C30"/>
                </a:solidFill>
                <a:ea typeface="Public Sans"/>
                <a:cs typeface="Segoe UI"/>
              </a:rPr>
              <a:t>De manier waarop we buitenruimtes inrichten, kan het energieverbruik verminderen en tegelijkertijd het comfort en de biodiversiteit vergroten. </a:t>
            </a:r>
          </a:p>
          <a:p>
            <a:pPr marL="342900" indent="-342900" latinLnBrk="0">
              <a:buFont typeface="Arial" panose="020B0604020202020204" pitchFamily="34" charset="0"/>
              <a:buChar char="•"/>
            </a:pPr>
            <a:r>
              <a:rPr lang="en-US" sz="2200" dirty="0">
                <a:solidFill>
                  <a:srgbClr val="2B2C30"/>
                </a:solidFill>
                <a:ea typeface="Public Sans"/>
                <a:cs typeface="Segoe UI"/>
              </a:rPr>
              <a:t>Bijvoorbeeld: </a:t>
            </a:r>
          </a:p>
          <a:p>
            <a:pPr marL="800100" lvl="1" indent="-342900" latinLnBrk="0">
              <a:buFont typeface="Arial" panose="020B0604020202020204" pitchFamily="34" charset="0"/>
              <a:buChar char="•"/>
            </a:pPr>
            <a:r>
              <a:rPr lang="en-US" sz="2200" dirty="0">
                <a:solidFill>
                  <a:srgbClr val="2B2C30"/>
                </a:solidFill>
                <a:ea typeface="Public Sans"/>
                <a:cs typeface="Segoe UI"/>
              </a:rPr>
              <a:t>Het planten van bomen kan helpen om gebouwen te koelen </a:t>
            </a:r>
          </a:p>
          <a:p>
            <a:pPr marL="800100" lvl="1" indent="-342900" latinLnBrk="0">
              <a:buFont typeface="Arial" panose="020B0604020202020204" pitchFamily="34" charset="0"/>
              <a:buChar char="•"/>
            </a:pPr>
            <a:r>
              <a:rPr lang="en-US" sz="2200" dirty="0">
                <a:solidFill>
                  <a:srgbClr val="2B2C30"/>
                </a:solidFill>
                <a:ea typeface="Public Sans"/>
                <a:cs typeface="Segoe UI"/>
              </a:rPr>
              <a:t>Het gebruik van droogtebestendige planten kan het waterverbruik verminderen</a:t>
            </a:r>
          </a:p>
          <a:p>
            <a:pPr marL="342900" indent="-342900" latinLnBrk="0">
              <a:buFont typeface="Arial" panose="020B0604020202020204" pitchFamily="34" charset="0"/>
              <a:buChar char="•"/>
            </a:pPr>
            <a:r>
              <a:rPr lang="en-US" sz="2200" dirty="0">
                <a:solidFill>
                  <a:srgbClr val="2B2C30"/>
                </a:solidFill>
                <a:ea typeface="Public Sans"/>
                <a:cs typeface="Segoe UI"/>
              </a:rPr>
              <a:t>Landschapsarchitectuur kan ook worden gebruikt om de isolatie te verbeteren en de behoefte aan verwarming en koeling te verminderen. </a:t>
            </a:r>
          </a:p>
          <a:p>
            <a:pPr marL="342900" indent="-342900" latinLnBrk="0">
              <a:buFont typeface="Arial" panose="020B0604020202020204" pitchFamily="34" charset="0"/>
              <a:buChar char="•"/>
            </a:pPr>
            <a:r>
              <a:rPr lang="en-US" sz="2200" dirty="0">
                <a:solidFill>
                  <a:srgbClr val="2B2C30"/>
                </a:solidFill>
                <a:ea typeface="Public Sans"/>
                <a:cs typeface="Segoe UI"/>
                <a:hlinkClick r:id="rId3"/>
              </a:rPr>
              <a:t>Lees meer over energiezuinig landschapsarchitectuur</a:t>
            </a:r>
            <a:r>
              <a:rPr lang="en-US" sz="2200" dirty="0">
                <a:solidFill>
                  <a:srgbClr val="2B2C30"/>
                </a:solidFill>
                <a:ea typeface="Public Sans"/>
                <a:cs typeface="Segoe UI"/>
              </a:rPr>
              <a:t>. </a:t>
            </a:r>
            <a:endParaRPr lang="en-US" sz="2200" dirty="0">
              <a:solidFill>
                <a:srgbClr val="2B2C30"/>
              </a:solidFill>
              <a:cs typeface="Segoe UI"/>
            </a:endParaRPr>
          </a:p>
          <a:p>
            <a:endParaRPr lang="en-GB" dirty="0"/>
          </a:p>
          <a:p>
            <a:endParaRPr lang="en-GB" dirty="0"/>
          </a:p>
          <a:p>
            <a:r>
              <a:rPr lang="en-GB" dirty="0"/>
              <a:t>https://bkvenergy.com/blog/sustainable-landscaping-ideas/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3495855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Regelmatig onderhoud en inspecties</a:t>
            </a:r>
            <a:endParaRPr lang="en-US" sz="1050" kern="1200" dirty="0">
              <a:solidFill>
                <a:schemeClr val="bg1"/>
              </a:solidFill>
              <a:latin typeface="+mn-lt"/>
              <a:ea typeface="+mn-ea"/>
              <a:cs typeface="+mn-cs"/>
            </a:endParaRPr>
          </a:p>
          <a:p>
            <a:pPr algn="ctr" latinLnBrk="0"/>
            <a:r>
              <a:rPr lang="en-US" sz="1200" i="1" dirty="0">
                <a:solidFill>
                  <a:schemeClr val="accent2"/>
                </a:solidFill>
              </a:rPr>
              <a:t>Waarom zijn regelmatig onderhoud en inspecties belangrijk voor energie-efficiëntie?</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1888266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Regelmatig onderhoud en inspecties</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Het onderhoud van uw woning of eigendom is belangrijk. </a:t>
            </a:r>
          </a:p>
          <a:p>
            <a:pPr marL="457200" indent="-457200" latinLnBrk="0">
              <a:buChar char="•"/>
            </a:pPr>
            <a:r>
              <a:rPr lang="en-US" sz="1200" dirty="0">
                <a:solidFill>
                  <a:srgbClr val="2B2C30"/>
                </a:solidFill>
                <a:ea typeface="Public Sans"/>
                <a:cs typeface="Segoe UI"/>
              </a:rPr>
              <a:t>Overweeg regelmatig onderhoud en inspecties van verwarmings-, ventilatie- en airconditioningsystemen (AVAC), isolatie en ramen om ervoor te zorgen dat ze efficiënt functioneren. </a:t>
            </a:r>
          </a:p>
          <a:p>
            <a:pPr marL="457200" indent="-457200" latinLnBrk="0">
              <a:buChar char="•"/>
            </a:pPr>
            <a:r>
              <a:rPr lang="en-US" sz="1200" dirty="0">
                <a:solidFill>
                  <a:srgbClr val="2B2C30"/>
                </a:solidFill>
                <a:ea typeface="Public Sans"/>
                <a:cs typeface="Segoe UI"/>
              </a:rPr>
              <a:t>Pak eventuele problemen direct aan om energieverspilling te voorkomen en uw woning optimaal te laten functioneren.</a:t>
            </a:r>
          </a:p>
          <a:p>
            <a:pPr marL="457200" indent="-457200" latinLnBrk="0">
              <a:buChar char="•"/>
            </a:pPr>
            <a:r>
              <a:rPr lang="en-US" sz="1200" dirty="0" err="1">
                <a:solidFill>
                  <a:srgbClr val="2B2C30"/>
                </a:solidFill>
                <a:cs typeface="Segoe UI"/>
              </a:rPr>
              <a:t>Geef prioriteit aan </a:t>
            </a:r>
            <a:r>
              <a:rPr lang="en-US" sz="1200" dirty="0">
                <a:solidFill>
                  <a:srgbClr val="2B2C30"/>
                </a:solidFill>
                <a:cs typeface="Segoe UI"/>
              </a:rPr>
              <a:t>energie-efficiëntie wanneer u huisverbeteringen, nieuwe systemen en apparaten overweegt.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2920366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8. Upgrade naar energiezuinige verlichting </a:t>
            </a:r>
            <a:endParaRPr lang="en-US" sz="1050" kern="1200" dirty="0">
              <a:solidFill>
                <a:schemeClr val="bg1"/>
              </a:solidFill>
              <a:latin typeface="+mn-lt"/>
              <a:ea typeface="+mn-ea"/>
              <a:cs typeface="+mn-cs"/>
            </a:endParaRPr>
          </a:p>
          <a:p>
            <a:pPr algn="ctr" latinLnBrk="0"/>
            <a:r>
              <a:rPr lang="en-US" sz="1200" i="1" dirty="0">
                <a:solidFill>
                  <a:schemeClr val="accent2"/>
                </a:solidFill>
              </a:rPr>
              <a:t>Wat zijn de voordelen van een upgrade naar slimme en energiezuinige verlichting? </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739266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t>Wanneer u een eigen woning heeft of uw woning verhuurt aan huurders, vraagt u zich misschien af hoe – en waarom – u betrokken zou moeten zijn bij de digitale energietransitie. </a:t>
            </a:r>
          </a:p>
          <a:p>
            <a:pPr latinLnBrk="0"/>
            <a:endParaRPr lang="en-GB" sz="1200" dirty="0"/>
          </a:p>
          <a:p>
            <a:pPr latinLnBrk="0"/>
            <a:r>
              <a:rPr lang="en-GB" sz="1200" dirty="0"/>
              <a:t>De digitale energietransitie stelt u en uw huurders in staat om uw energieverbruik beter te begrijpen. Door dit inzicht kunnen we weloverwogen beslissingen nemen over hoe we energie kunnen besparen, zonder ongemak of inboeten aan comfort. Investeren in uw woning kan op de lange termijn ook grote besparingen opleveren! </a:t>
            </a:r>
          </a:p>
          <a:p>
            <a:pPr latinLnBrk="0"/>
            <a:endParaRPr lang="en-GB" sz="1200" dirty="0"/>
          </a:p>
          <a:p>
            <a:pPr latinLnBrk="0"/>
            <a:r>
              <a:rPr lang="en-GB" sz="1200" dirty="0"/>
              <a:t>In deze korte presentatie gaan we in op: </a:t>
            </a:r>
          </a:p>
          <a:p>
            <a:pPr latinLnBrk="0"/>
            <a:endParaRPr lang="en-GB" sz="1200" dirty="0"/>
          </a:p>
          <a:p>
            <a:pPr marL="457200" indent="-457200" latinLnBrk="0">
              <a:buChar char="•"/>
            </a:pPr>
            <a:r>
              <a:rPr lang="en-GB" sz="1200" dirty="0"/>
              <a:t>Waarom u zou moeten investeren in digitale energietechnologieën. </a:t>
            </a:r>
          </a:p>
          <a:p>
            <a:pPr marL="457200" indent="-457200" latinLnBrk="0">
              <a:buChar char="•"/>
            </a:pPr>
            <a:r>
              <a:rPr lang="en-GB" sz="1200" dirty="0"/>
              <a:t>Kansen en voordelen van investeren in uw woning. </a:t>
            </a:r>
          </a:p>
          <a:p>
            <a:pPr marL="457200" indent="-457200" latinLnBrk="0">
              <a:buChar char="•"/>
            </a:pPr>
            <a:r>
              <a:rPr lang="en-GB" sz="1200" dirty="0"/>
              <a:t>Eenvoudige stappen die u kunt nemen om uw energieverbruik te begrijpen en te verminderen en mogelijk geld te besparen.</a:t>
            </a:r>
          </a:p>
          <a:p>
            <a:pPr marL="457200" indent="-457200" latinLnBrk="0">
              <a:buChar char="•"/>
            </a:pPr>
            <a:r>
              <a:rPr lang="en-GB" sz="1200" dirty="0"/>
              <a:t>Als u uw vastgoed verhuurt, hoe u uw huurders kunt ondersteunen om energie te besparen. </a:t>
            </a:r>
          </a:p>
          <a:p>
            <a:pPr latinLnBrk="0"/>
            <a:endParaRPr lang="en-GB"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662118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8. Upgrade naar energiezuinige verlichting </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Lichtgevende diode (LED)-lampen verbruiken aanzienlijk minder energie en hebben een langere levensduur, waardoor onderhoudskosten en energieverbruik worden verminderd.</a:t>
            </a:r>
          </a:p>
          <a:p>
            <a:pPr marL="457200" indent="-457200" latinLnBrk="0">
              <a:buFontTx/>
              <a:buChar char="•"/>
            </a:pPr>
            <a:r>
              <a:rPr lang="en-US" sz="1200" dirty="0">
                <a:solidFill>
                  <a:srgbClr val="2B2C30"/>
                </a:solidFill>
                <a:ea typeface="Public Sans"/>
                <a:cs typeface="Segoe UI"/>
              </a:rPr>
              <a:t>Overweeg om traditionele gloeilampen te vervangen door slimme en energiezuinige LED-verlichting. </a:t>
            </a:r>
          </a:p>
          <a:p>
            <a:pPr marL="457200" indent="-457200" latinLnBrk="0">
              <a:buChar char="•"/>
            </a:pPr>
            <a:r>
              <a:rPr lang="en-US" sz="1200" dirty="0">
                <a:solidFill>
                  <a:srgbClr val="2B2C30"/>
                </a:solidFill>
                <a:cs typeface="Segoe UI"/>
              </a:rPr>
              <a:t>Slimme lampen kunnen het bewustzijn van het energieverbruik vergroten en energiebesparing stimuleren, omdat ze op afstand kunnen worden bediend.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1378466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9. Implementatie van oplossingen voor hernieuwbare energie </a:t>
            </a:r>
            <a:endParaRPr lang="en-US" sz="1050" kern="1200" dirty="0">
              <a:solidFill>
                <a:schemeClr val="bg1"/>
              </a:solidFill>
              <a:latin typeface="+mn-lt"/>
              <a:ea typeface="+mn-ea"/>
              <a:cs typeface="+mn-cs"/>
            </a:endParaRPr>
          </a:p>
          <a:p>
            <a:pPr algn="ctr" latinLnBrk="0"/>
            <a:r>
              <a:rPr lang="en-US" sz="1200" i="1" dirty="0">
                <a:solidFill>
                  <a:schemeClr val="accent2"/>
                </a:solidFill>
              </a:rPr>
              <a:t>Wat zijn de voordelen van het implementeren van oplossingen voor hernieuwbare energie?</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213113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9. Implementatie van oplossingen voor hernieuwbare energie </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Oplossingen voor hernieuwbare energie, zoals het installeren van zonnepanelen of windturbines, ondersteunen de opwekking van schone energie.</a:t>
            </a:r>
          </a:p>
          <a:p>
            <a:pPr marL="457200" indent="-457200" latinLnBrk="0">
              <a:buChar char="•"/>
            </a:pPr>
            <a:r>
              <a:rPr lang="en-US" sz="1200" dirty="0">
                <a:solidFill>
                  <a:srgbClr val="2B2C30"/>
                </a:solidFill>
                <a:ea typeface="Public Sans"/>
                <a:cs typeface="Segoe UI"/>
              </a:rPr>
              <a:t>Door minder afhankelijk te zijn van het elektriciteitsnet en lagere energiekosten te realiseren, kunt u geld besparen. </a:t>
            </a:r>
          </a:p>
          <a:p>
            <a:pPr marL="457200" indent="-457200" latinLnBrk="0">
              <a:buChar char="•"/>
            </a:pPr>
            <a:r>
              <a:rPr lang="en-US" sz="1200" dirty="0">
                <a:solidFill>
                  <a:srgbClr val="2B2C30"/>
                </a:solidFill>
                <a:ea typeface="Public Sans"/>
                <a:cs typeface="Segoe UI"/>
              </a:rPr>
              <a:t>Oplossingen voor hernieuwbare energie kunnen aantrekkelijk zijn voor milieubewuste huurders of potentiële kopers wanneer u uw huis verkoopt.</a:t>
            </a:r>
          </a:p>
          <a:p>
            <a:pPr marL="457200" indent="-457200" latinLnBrk="0">
              <a:buChar char="•"/>
            </a:pPr>
            <a:r>
              <a:rPr lang="en-US" sz="1200" dirty="0">
                <a:solidFill>
                  <a:srgbClr val="2B2C30"/>
                </a:solidFill>
                <a:ea typeface="Public Sans"/>
                <a:cs typeface="Segoe UI"/>
              </a:rPr>
              <a:t>Er is relevant advies voor alle huiseigenaren in </a:t>
            </a:r>
            <a:r>
              <a:rPr lang="en-US" sz="1200" dirty="0">
                <a:solidFill>
                  <a:srgbClr val="2B2C30"/>
                </a:solidFill>
                <a:ea typeface="Public Sans"/>
                <a:cs typeface="Segoe UI"/>
                <a:hlinkClick r:id="rId3"/>
              </a:rPr>
              <a:t>Hoe verhuurders energiezuinige woningen kunnen creëren</a:t>
            </a:r>
            <a:r>
              <a:rPr lang="en-US" sz="1200" dirty="0">
                <a:solidFill>
                  <a:srgbClr val="2B2C30"/>
                </a:solidFill>
                <a:ea typeface="Public Sans"/>
                <a:cs typeface="Segoe UI"/>
              </a:rPr>
              <a:t>.</a:t>
            </a:r>
          </a:p>
          <a:p>
            <a:endParaRPr lang="en-GB" dirty="0"/>
          </a:p>
          <a:p>
            <a:r>
              <a:rPr lang="en-GB" dirty="0"/>
              <a:t>https://www.renewableenergyhub.co.uk/blog/how-landlords-can-create-energy-efficient-properties </a:t>
            </a:r>
          </a:p>
          <a:p>
            <a:r>
              <a:rPr lang="en-GB" dirty="0"/>
              <a:t>https://energysavingtrust.org.uk/advice/solar-panels/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3157486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Volgende stappen</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Als u meer wilt weten over de digitale energietransitie, kunnen de volgende bronnen nuttig zijn: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Bekijk de reeks korte cursussen van Every1: </a:t>
            </a:r>
            <a:r>
              <a:rPr lang="en-US" altLang="ko-KR" sz="1200" i="1" dirty="0">
                <a:solidFill>
                  <a:srgbClr val="373737"/>
                </a:solidFill>
                <a:ea typeface="맑은 고딕"/>
                <a:hlinkClick r:id="rId3"/>
              </a:rPr>
              <a:t>Digital Energy Essentials</a:t>
            </a:r>
            <a:r>
              <a:rPr lang="en-US" altLang="ko-KR" sz="1200" i="1" dirty="0">
                <a:solidFill>
                  <a:srgbClr val="373737"/>
                </a:solidFill>
                <a:ea typeface="맑은 고딕"/>
              </a:rPr>
              <a:t>.</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Lees de informatiebrochure van Every1: </a:t>
            </a:r>
            <a:r>
              <a:rPr lang="en-US" altLang="ko-KR" sz="1200" i="1" dirty="0">
                <a:solidFill>
                  <a:srgbClr val="373737"/>
                </a:solidFill>
                <a:hlinkClick r:id="rId4"/>
              </a:rPr>
              <a:t>Wat is een energiegemeenschap en waarom zou ik me daarbij aansluiten?</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Lees het artikel van Energy Monitor </a:t>
            </a:r>
            <a:r>
              <a:rPr lang="en-US" altLang="ko-KR" sz="1200" i="1" dirty="0">
                <a:solidFill>
                  <a:srgbClr val="373737"/>
                </a:solidFill>
                <a:hlinkClick r:id="rId5"/>
              </a:rPr>
              <a:t>Mythes over hernieuwbare energietechnologieën ontkrachten</a:t>
            </a:r>
            <a:r>
              <a:rPr lang="en-US" altLang="ko-KR" sz="1200" i="1" dirty="0">
                <a:solidFill>
                  <a:srgbClr val="373737"/>
                </a:solidFill>
              </a:rPr>
              <a:t>.</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6"/>
              </a:rPr>
              <a:t>Lees meer over het lesmateriaal van het Every1-project.</a:t>
            </a:r>
            <a:endParaRPr lang="ko-KR" altLang="en-US" sz="1200" dirty="0">
              <a:solidFill>
                <a:srgbClr val="373737"/>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480331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Dankwoord</a:t>
            </a:r>
          </a:p>
          <a:p>
            <a:pPr latinLnBrk="0"/>
            <a:r>
              <a:rPr lang="en-GB" dirty="0"/>
              <a:t>Deze presentatie </a:t>
            </a:r>
            <a:r>
              <a:rPr lang="en-GB" i="1" dirty="0"/>
              <a:t>'Doe mee aan de digitale energietransitie: 10 eenvoudige stappen voor huiseigenaren en verhuurders' </a:t>
            </a:r>
            <a:r>
              <a:rPr lang="en-GB" dirty="0"/>
              <a:t>is geproduceerd door het Every1-project en valt onder de licentie </a:t>
            </a:r>
            <a:r>
              <a:rPr lang="en-GB" dirty="0">
                <a:hlinkClick r:id="rId3"/>
              </a:rPr>
              <a:t>CC BY-SA 4.0</a:t>
            </a:r>
            <a:r>
              <a:rPr lang="en-GB" dirty="0"/>
              <a:t>, tenzij anders vermeld. </a:t>
            </a:r>
          </a:p>
          <a:p>
            <a:pPr latinLnBrk="0"/>
            <a:endParaRPr lang="en-GB" dirty="0"/>
          </a:p>
          <a:p>
            <a:pPr latinLnBrk="0"/>
            <a:r>
              <a:rPr lang="en-GB" dirty="0"/>
              <a:t>De afbeeldingen die in deze presentatie worden gebruikt, zijn als volgt: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Omslagafbeelding: </a:t>
            </a:r>
            <a:r>
              <a:rPr lang="en-US" i="1" dirty="0">
                <a:solidFill>
                  <a:schemeClr val="dk1"/>
                </a:solidFill>
                <a:ea typeface="Public Sans"/>
                <a:cs typeface="Public Sans"/>
                <a:sym typeface="Public Sans"/>
                <a:hlinkClick r:id="rId4"/>
              </a:rPr>
              <a:t>huis </a:t>
            </a:r>
            <a:r>
              <a:rPr lang="en-US" dirty="0">
                <a:solidFill>
                  <a:schemeClr val="dk1"/>
                </a:solidFill>
                <a:ea typeface="Public Sans"/>
                <a:cs typeface="Public Sans"/>
                <a:sym typeface="Public Sans"/>
              </a:rPr>
              <a:t>van Loraine en Mark is gelicentieerd </a:t>
            </a:r>
            <a:r>
              <a:rPr lang="en-US" dirty="0">
                <a:solidFill>
                  <a:schemeClr val="dk1"/>
                </a:solidFill>
                <a:ea typeface="Public Sans"/>
                <a:cs typeface="Public Sans"/>
                <a:sym typeface="Public Sans"/>
                <a:hlinkClick r:id="rId5"/>
              </a:rPr>
              <a:t>onder CC BY-SA 2.0</a:t>
            </a:r>
            <a:r>
              <a:rPr lang="en-US" dirty="0">
                <a:solidFill>
                  <a:schemeClr val="dk1"/>
                </a:solidFill>
                <a:ea typeface="Public Sans"/>
                <a:cs typeface="Public Sans"/>
                <a:sym typeface="Public Sans"/>
              </a:rPr>
              <a:t>.</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Afbeelding bij de inleidende tekst: </a:t>
            </a:r>
            <a:r>
              <a:rPr lang="en-US" i="1" dirty="0">
                <a:solidFill>
                  <a:schemeClr val="dk1"/>
                </a:solidFill>
                <a:ea typeface="Public Sans"/>
                <a:cs typeface="Public Sans"/>
                <a:sym typeface="Public Sans"/>
              </a:rPr>
              <a:t>Paper Beside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door </a:t>
            </a:r>
            <a:r>
              <a:rPr lang="en-US" sz="12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op Pexels.com</a:t>
            </a:r>
            <a:endParaRPr lang="en-US" sz="12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Waarom investeren in digitale </a:t>
            </a:r>
            <a:r>
              <a:rPr lang="en-US" dirty="0">
                <a:solidFill>
                  <a:schemeClr val="dk1"/>
                </a:solidFill>
                <a:ea typeface="Public Sans"/>
                <a:cs typeface="Public Sans"/>
                <a:sym typeface="Public Sans"/>
              </a:rPr>
              <a:t>technologieën?: </a:t>
            </a:r>
            <a:r>
              <a:rPr lang="en-GB" b="0" i="0" dirty="0" err="1">
                <a:solidFill>
                  <a:srgbClr val="242424"/>
                </a:solidFill>
                <a:effectLst/>
                <a:hlinkClick r:id="rId7"/>
              </a:rPr>
              <a:t>Vorarlberger </a:t>
            </a:r>
            <a:r>
              <a:rPr lang="en-GB" b="0" i="0" dirty="0">
                <a:solidFill>
                  <a:srgbClr val="242424"/>
                </a:solidFill>
                <a:effectLst/>
                <a:hlinkClick r:id="rId7"/>
              </a:rPr>
              <a:t>Kraftwerke-Energy meter (electro)-smart meter-02ASD </a:t>
            </a:r>
            <a:r>
              <a:rPr lang="en-GB" b="0" i="0" dirty="0">
                <a:solidFill>
                  <a:srgbClr val="242424"/>
                </a:solidFill>
                <a:effectLst/>
              </a:rPr>
              <a:t>door </a:t>
            </a:r>
            <a:r>
              <a:rPr lang="en-GB" b="0" i="0" dirty="0" err="1">
                <a:solidFill>
                  <a:srgbClr val="242424"/>
                </a:solidFill>
                <a:effectLst/>
              </a:rPr>
              <a:t>Asurnipal </a:t>
            </a:r>
            <a:r>
              <a:rPr lang="en-GB" b="0" i="0" dirty="0">
                <a:solidFill>
                  <a:srgbClr val="242424"/>
                </a:solidFill>
                <a:effectLst/>
              </a:rPr>
              <a:t>is gelicentieerd </a:t>
            </a:r>
            <a:r>
              <a:rPr lang="en-GB" b="0" i="0" dirty="0">
                <a:solidFill>
                  <a:srgbClr val="242424"/>
                </a:solidFill>
                <a:effectLst/>
                <a:hlinkClick r:id="rId3"/>
              </a:rPr>
              <a:t>onder CC BY-SA 4.0</a:t>
            </a:r>
            <a:r>
              <a:rPr lang="en-GB" b="0" i="0" dirty="0">
                <a:solidFill>
                  <a:srgbClr val="242424"/>
                </a:solidFill>
                <a:effectLst/>
              </a:rPr>
              <a:t>.</a:t>
            </a:r>
          </a:p>
          <a:p>
            <a:pPr marL="285750" indent="-285750" latinLnBrk="0">
              <a:buFont typeface="Arial" panose="020B0604020202020204" pitchFamily="34" charset="0"/>
              <a:buChar char="•"/>
            </a:pPr>
            <a:r>
              <a:rPr lang="en-GB" dirty="0">
                <a:solidFill>
                  <a:srgbClr val="242424"/>
                </a:solidFill>
              </a:rPr>
              <a:t>Inzicht in uw eigen energieverbruik: </a:t>
            </a:r>
            <a:r>
              <a:rPr lang="en-GB" dirty="0">
                <a:solidFill>
                  <a:srgbClr val="242424"/>
                </a:solidFill>
                <a:hlinkClick r:id="rId8"/>
              </a:rPr>
              <a:t>Daily net metering.png </a:t>
            </a:r>
            <a:r>
              <a:rPr lang="en-GB" dirty="0">
                <a:solidFill>
                  <a:srgbClr val="242424"/>
                </a:solidFill>
              </a:rPr>
              <a:t>door Delphi234 is gelicentieerd onder </a:t>
            </a:r>
            <a:r>
              <a:rPr lang="en-GB" dirty="0">
                <a:solidFill>
                  <a:srgbClr val="242424"/>
                </a:solidFill>
                <a:hlinkClick r:id="rId9"/>
              </a:rPr>
              <a:t>CC BY-SA 3.0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Prosumer worden: </a:t>
            </a:r>
            <a:r>
              <a:rPr lang="en-GB" dirty="0">
                <a:solidFill>
                  <a:srgbClr val="242424"/>
                </a:solidFill>
                <a:hlinkClick r:id="rId10"/>
              </a:rPr>
              <a:t>Solar energy, Amersfoort </a:t>
            </a:r>
            <a:r>
              <a:rPr lang="en-GB" dirty="0">
                <a:solidFill>
                  <a:srgbClr val="242424"/>
                </a:solidFill>
              </a:rPr>
              <a:t>door Eneco Group is gelicentieerd </a:t>
            </a:r>
            <a:r>
              <a:rPr lang="en-GB" dirty="0">
                <a:solidFill>
                  <a:srgbClr val="242424"/>
                </a:solidFill>
                <a:hlinkClick r:id="rId11"/>
              </a:rPr>
              <a:t>onder CC BY 2.0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Samenwerken: Collectieve energiegroepen: </a:t>
            </a:r>
            <a:r>
              <a:rPr lang="en-GB" dirty="0">
                <a:solidFill>
                  <a:srgbClr val="242424"/>
                </a:solidFill>
                <a:hlinkClick r:id="rId12"/>
              </a:rPr>
              <a:t>Energy communities report.jpg </a:t>
            </a:r>
            <a:r>
              <a:rPr lang="en-GB" dirty="0">
                <a:solidFill>
                  <a:srgbClr val="242424"/>
                </a:solidFill>
              </a:rPr>
              <a:t>door Joint Research Centre (JRC) is gelicentieerd </a:t>
            </a:r>
            <a:r>
              <a:rPr lang="en-GB" dirty="0">
                <a:solidFill>
                  <a:srgbClr val="242424"/>
                </a:solidFill>
                <a:hlinkClick r:id="rId3"/>
              </a:rPr>
              <a:t>onder CC BY-SA 4.0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Anderen helpen energie te besparen: </a:t>
            </a:r>
            <a:r>
              <a:rPr lang="en-GB" sz="1200" dirty="0">
                <a:solidFill>
                  <a:srgbClr val="242424"/>
                </a:solidFill>
                <a:ea typeface="Public Sans"/>
                <a:cs typeface="Public Sans"/>
                <a:sym typeface="Public Sans"/>
                <a:hlinkClick r:id="rId13"/>
              </a:rPr>
              <a:t>Elektriciteitsrekeningen met gloeilamp en rekenmachine </a:t>
            </a:r>
            <a:r>
              <a:rPr lang="en-GB" sz="1200" dirty="0">
                <a:solidFill>
                  <a:srgbClr val="242424"/>
                </a:solidFill>
                <a:ea typeface="Public Sans"/>
                <a:cs typeface="Public Sans"/>
                <a:sym typeface="Public Sans"/>
              </a:rPr>
              <a:t>door Uswitch.com Images is </a:t>
            </a:r>
            <a:r>
              <a:rPr lang="en-GB" dirty="0">
                <a:solidFill>
                  <a:srgbClr val="242424"/>
                </a:solidFill>
              </a:rPr>
              <a:t>gelicentieerd </a:t>
            </a:r>
            <a:r>
              <a:rPr lang="en-GB" noProof="0" dirty="0">
                <a:solidFill>
                  <a:schemeClr val="dk1"/>
                </a:solidFill>
                <a:ea typeface="Public Sans"/>
                <a:cs typeface="Public Sans"/>
                <a:sym typeface="Public Sans"/>
                <a:hlinkClick r:id="rId11"/>
              </a:rPr>
              <a:t>onder CC BY 2.0</a:t>
            </a:r>
            <a:r>
              <a:rPr lang="en-GB" dirty="0">
                <a:solidFill>
                  <a:srgbClr val="242424"/>
                </a:solidFill>
              </a:rPr>
              <a:t>. Deze afbeelding is bijgesneden.</a:t>
            </a:r>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2C076-5568-11C7-637A-4FC27F0AB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78696-0E21-77A1-9189-23747D4FCA8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5BF1581-5471-3531-8D5E-1126FB2C687C}"/>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Dankwoord</a:t>
            </a:r>
          </a:p>
          <a:p>
            <a:pPr marL="285750" indent="-285750" latinLnBrk="0">
              <a:buFont typeface="Arial" panose="020B0604020202020204" pitchFamily="34" charset="0"/>
              <a:buChar char="•"/>
            </a:pPr>
            <a:r>
              <a:rPr lang="en-GB" dirty="0">
                <a:solidFill>
                  <a:schemeClr val="dk1"/>
                </a:solidFill>
                <a:ea typeface="Public Sans"/>
                <a:cs typeface="Public Sans"/>
                <a:sym typeface="Public Sans"/>
              </a:rPr>
              <a:t>Energiezuinig landschapsontwerp: </a:t>
            </a:r>
            <a:r>
              <a:rPr lang="en-GB" dirty="0">
                <a:solidFill>
                  <a:schemeClr val="dk1"/>
                </a:solidFill>
                <a:ea typeface="Public Sans"/>
                <a:cs typeface="Public Sans"/>
                <a:sym typeface="Public Sans"/>
                <a:hlinkClick r:id="rId3"/>
              </a:rPr>
              <a:t>verticale bosachtige woontorens in Milaan, Italië</a:t>
            </a:r>
            <a:r>
              <a:rPr lang="en-GB" dirty="0">
                <a:solidFill>
                  <a:schemeClr val="dk1"/>
                </a:solidFill>
                <a:ea typeface="Public Sans"/>
                <a:cs typeface="Public Sans"/>
                <a:sym typeface="Public Sans"/>
              </a:rPr>
              <a:t>, door Sophie Otto op </a:t>
            </a:r>
            <a:r>
              <a:rPr lang="en-GB" dirty="0">
                <a:solidFill>
                  <a:schemeClr val="dk1"/>
                </a:solidFill>
                <a:ea typeface="Public Sans"/>
                <a:cs typeface="Public Sans"/>
                <a:sym typeface="Public Sans"/>
                <a:hlinkClick r:id="rId4"/>
              </a:rPr>
              <a:t>Pexels.com</a:t>
            </a:r>
            <a:r>
              <a:rPr lang="en-GB"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ea typeface="Public Sans"/>
                <a:cs typeface="Public Sans"/>
                <a:sym typeface="Public Sans"/>
              </a:rPr>
              <a:t>Regelmatig onderhoud en inspecties: </a:t>
            </a:r>
            <a:r>
              <a:rPr lang="en-GB" dirty="0">
                <a:solidFill>
                  <a:schemeClr val="dk1"/>
                </a:solidFill>
                <a:ea typeface="Public Sans"/>
                <a:cs typeface="Public Sans"/>
                <a:sym typeface="Public Sans"/>
                <a:hlinkClick r:id="rId5"/>
              </a:rPr>
              <a:t>PASECO Air Condition </a:t>
            </a:r>
            <a:r>
              <a:rPr lang="en-GB" dirty="0">
                <a:solidFill>
                  <a:schemeClr val="dk1"/>
                </a:solidFill>
                <a:ea typeface="Public Sans"/>
                <a:cs typeface="Public Sans"/>
                <a:sym typeface="Public Sans"/>
              </a:rPr>
              <a:t>door HS You is gelicentieerd </a:t>
            </a:r>
            <a:r>
              <a:rPr lang="en-GB" noProof="0" dirty="0">
                <a:solidFill>
                  <a:schemeClr val="dk1"/>
                </a:solidFill>
                <a:ea typeface="Public Sans"/>
                <a:cs typeface="Public Sans"/>
                <a:sym typeface="Public Sans"/>
                <a:hlinkClick r:id="rId6"/>
              </a:rPr>
              <a:t>onder CC </a:t>
            </a:r>
            <a:r>
              <a:rPr lang="en-GB" dirty="0">
                <a:solidFill>
                  <a:schemeClr val="dk1"/>
                </a:solidFill>
                <a:ea typeface="Public Sans"/>
                <a:cs typeface="Public Sans"/>
                <a:sym typeface="Public Sans"/>
                <a:hlinkClick r:id="rId6"/>
              </a:rPr>
              <a:t>BY-ND 2.0</a:t>
            </a:r>
            <a:r>
              <a:rPr lang="en-GB"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Upgrade naar energiezuinige verlichting: </a:t>
            </a:r>
            <a:r>
              <a:rPr lang="en-GB" noProof="0" dirty="0">
                <a:solidFill>
                  <a:schemeClr val="dk1"/>
                </a:solidFill>
                <a:ea typeface="Public Sans"/>
                <a:cs typeface="Public Sans"/>
                <a:sym typeface="Public Sans"/>
                <a:hlinkClick r:id="rId7"/>
              </a:rPr>
              <a:t>UMAX U-Smart Wifi-lamp </a:t>
            </a:r>
            <a:r>
              <a:rPr lang="en-GB" noProof="0" dirty="0">
                <a:solidFill>
                  <a:schemeClr val="dk1"/>
                </a:solidFill>
                <a:ea typeface="Public Sans"/>
                <a:cs typeface="Public Sans"/>
                <a:sym typeface="Public Sans"/>
              </a:rPr>
              <a:t>door Jirka Matousek is gelicentieerd onder </a:t>
            </a:r>
            <a:r>
              <a:rPr lang="en-GB" noProof="0" dirty="0">
                <a:solidFill>
                  <a:schemeClr val="dk1"/>
                </a:solidFill>
                <a:ea typeface="Public Sans"/>
                <a:cs typeface="Public Sans"/>
                <a:sym typeface="Public Sans"/>
                <a:hlinkClick r:id="rId8"/>
              </a:rPr>
              <a:t>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ea typeface="Public Sans"/>
                <a:cs typeface="Public Sans"/>
                <a:sym typeface="Public Sans"/>
              </a:rPr>
              <a:t>Implementatie van oplossingen voor hernieuwbare energie: </a:t>
            </a:r>
            <a:r>
              <a:rPr lang="en-GB" dirty="0">
                <a:solidFill>
                  <a:schemeClr val="dk1"/>
                </a:solidFill>
                <a:ea typeface="Public Sans"/>
                <a:cs typeface="Public Sans"/>
                <a:sym typeface="Public Sans"/>
                <a:hlinkClick r:id="rId9"/>
              </a:rPr>
              <a:t>Schone energie op het werk voor </a:t>
            </a:r>
            <a:r>
              <a:rPr lang="en-GB" dirty="0" err="1">
                <a:solidFill>
                  <a:schemeClr val="dk1"/>
                </a:solidFill>
                <a:ea typeface="Public Sans"/>
                <a:cs typeface="Public Sans"/>
                <a:sym typeface="Public Sans"/>
                <a:hlinkClick r:id="rId9"/>
              </a:rPr>
              <a:t>Earth Day</a:t>
            </a:r>
            <a:r>
              <a:rPr lang="en-GB" dirty="0">
                <a:solidFill>
                  <a:schemeClr val="dk1"/>
                </a:solidFill>
                <a:ea typeface="Public Sans"/>
                <a:cs typeface="Public Sans"/>
                <a:sym typeface="Public Sans"/>
                <a:hlinkClick r:id="rId9"/>
              </a:rPr>
              <a:t>! </a:t>
            </a:r>
            <a:r>
              <a:rPr lang="en-GB" dirty="0">
                <a:solidFill>
                  <a:schemeClr val="dk1"/>
                </a:solidFill>
                <a:ea typeface="Public Sans"/>
                <a:cs typeface="Public Sans"/>
                <a:sym typeface="Public Sans"/>
              </a:rPr>
              <a:t>door </a:t>
            </a:r>
            <a:r>
              <a:rPr lang="en-GB" dirty="0" err="1">
                <a:solidFill>
                  <a:schemeClr val="dk1"/>
                </a:solidFill>
                <a:ea typeface="Public Sans"/>
                <a:cs typeface="Public Sans"/>
                <a:sym typeface="Public Sans"/>
              </a:rPr>
              <a:t>naturalflow </a:t>
            </a:r>
            <a:r>
              <a:rPr lang="en-GB" dirty="0">
                <a:solidFill>
                  <a:schemeClr val="dk1"/>
                </a:solidFill>
                <a:ea typeface="Public Sans"/>
                <a:cs typeface="Public Sans"/>
                <a:sym typeface="Public Sans"/>
              </a:rPr>
              <a:t>is gelicentieerd onder </a:t>
            </a:r>
            <a:r>
              <a:rPr lang="en-US" dirty="0">
                <a:solidFill>
                  <a:schemeClr val="dk1"/>
                </a:solidFill>
                <a:ea typeface="Public Sans"/>
                <a:cs typeface="Public Sans"/>
                <a:sym typeface="Public Sans"/>
                <a:hlinkClick r:id="rId10"/>
              </a:rPr>
              <a:t>CC BY-SA 2.0</a:t>
            </a:r>
            <a:r>
              <a:rPr lang="en-US" dirty="0">
                <a:solidFill>
                  <a:schemeClr val="dk1"/>
                </a:solidFill>
                <a:ea typeface="Public Sans"/>
                <a:cs typeface="Public Sans"/>
                <a:sym typeface="Public Sans"/>
              </a:rPr>
              <a:t>.</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dirty="0">
              <a:solidFill>
                <a:srgbClr val="242424"/>
              </a:solidFill>
            </a:endParaRPr>
          </a:p>
          <a:p>
            <a:pPr marL="285750" indent="-285750" latinLnBrk="0">
              <a:buFont typeface="Arial" panose="020B0604020202020204" pitchFamily="34" charset="0"/>
              <a:buChar char="•"/>
            </a:pPr>
            <a:endParaRPr lang="en-GB" b="0" i="0" dirty="0">
              <a:solidFill>
                <a:srgbClr val="242424"/>
              </a:solidFill>
              <a:effectLst/>
            </a:endParaRPr>
          </a:p>
          <a:p>
            <a:pPr marL="285750" indent="-285750" latinLnBrk="0">
              <a:buFont typeface="Arial" panose="020B0604020202020204" pitchFamily="34" charset="0"/>
              <a:buChar char="•"/>
            </a:pPr>
            <a:endParaRPr lang="en-GB" dirty="0">
              <a:solidFill>
                <a:srgbClr val="242424"/>
              </a:solidFill>
            </a:endParaRPr>
          </a:p>
          <a:p>
            <a:pPr marL="285750" indent="-285750" latinLnBrk="0">
              <a:buFont typeface="Arial" panose="020B0604020202020204" pitchFamily="34" charset="0"/>
              <a:buChar char="•"/>
            </a:pP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dirty="0">
              <a:solidFill>
                <a:schemeClr val="dk1"/>
              </a:solidFill>
              <a:ea typeface="Calibri"/>
              <a:cs typeface="Calibri"/>
              <a:sym typeface="Calibri"/>
            </a:endParaRPr>
          </a:p>
          <a:p>
            <a:pPr latinLnBrk="0"/>
            <a:endParaRPr lang="en-GB" dirty="0"/>
          </a:p>
          <a:p>
            <a:endParaRPr lang="en-BE" dirty="0"/>
          </a:p>
        </p:txBody>
      </p:sp>
      <p:sp>
        <p:nvSpPr>
          <p:cNvPr id="4" name="Slide Number Placeholder 3">
            <a:extLst>
              <a:ext uri="{FF2B5EF4-FFF2-40B4-BE49-F238E27FC236}">
                <a16:creationId xmlns:a16="http://schemas.microsoft.com/office/drawing/2014/main" id="{B40D3E98-DD98-53AF-BD13-DD97A5DDEBA3}"/>
              </a:ext>
            </a:extLst>
          </p:cNvPr>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2412844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Bedankt!</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934306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Onze verkenning van elke stap begint met een reflectieve vraag. Neem even de tijd om over elke vraag na te denken, voordat u naar de volgende dia gaat.</a:t>
            </a:r>
          </a:p>
          <a:p>
            <a:pPr latinLnBrk="0"/>
            <a:endParaRPr lang="en-GB" sz="1200" noProof="0" dirty="0">
              <a:solidFill>
                <a:srgbClr val="2B2C30"/>
              </a:solidFill>
              <a:sym typeface="Public Sans"/>
            </a:endParaRPr>
          </a:p>
          <a:p>
            <a:pPr latinLnBrk="0"/>
            <a:r>
              <a:rPr lang="en-GB" sz="1200" dirty="0">
                <a:solidFill>
                  <a:srgbClr val="2B2C30"/>
                </a:solidFill>
                <a:sym typeface="Public Sans"/>
              </a:rPr>
              <a:t>U kunt elke stap achtereenvolgens doorlopen. U kunt ook via het menu een bepaalde stap selecteren die u eerst wilt verkennen.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395353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9 eenvoudige stappen voor huiseigenaren en verhuurders</a:t>
            </a:r>
            <a:endParaRPr lang="en-US" sz="1050" kern="1200" dirty="0">
              <a:solidFill>
                <a:schemeClr val="bg1"/>
              </a:solidFill>
              <a:latin typeface="+mn-lt"/>
              <a:ea typeface="+mn-ea"/>
              <a:cs typeface="+mn-cs"/>
            </a:endParaRPr>
          </a:p>
          <a:p>
            <a:pPr marL="342900" indent="-342900" latinLnBrk="0">
              <a:buFont typeface="+mj-lt"/>
              <a:buAutoNum type="arabicPeriod"/>
            </a:pPr>
            <a:r>
              <a:rPr lang="en-GB" sz="1200" noProof="0" dirty="0">
                <a:ea typeface="Public Sans"/>
                <a:cs typeface="Public Sans"/>
                <a:sym typeface="Public Sans"/>
              </a:rPr>
              <a:t>Waarom investeren in digitale energietechnologieën?</a:t>
            </a:r>
          </a:p>
          <a:p>
            <a:pPr marL="342900" indent="-342900" latinLnBrk="0">
              <a:buFont typeface="+mj-lt"/>
              <a:buAutoNum type="arabicPeriod"/>
            </a:pPr>
            <a:r>
              <a:rPr lang="en-GB" sz="1200" noProof="0" dirty="0">
                <a:ea typeface="Public Sans"/>
                <a:cs typeface="Public Sans"/>
                <a:sym typeface="Public Sans"/>
              </a:rPr>
              <a:t>Inzicht in uw eigen energieverbruik.</a:t>
            </a:r>
          </a:p>
          <a:p>
            <a:pPr marL="342900" indent="-342900" latinLnBrk="0">
              <a:buFont typeface="+mj-lt"/>
              <a:buAutoNum type="arabicPeriod"/>
            </a:pPr>
            <a:r>
              <a:rPr lang="en-GB" sz="1200" noProof="0" dirty="0">
                <a:ea typeface="Public Sans"/>
                <a:cs typeface="Public Sans"/>
                <a:sym typeface="Public Sans"/>
              </a:rPr>
              <a:t>Prosumer worden.</a:t>
            </a:r>
          </a:p>
          <a:p>
            <a:pPr marL="342900" indent="-342900" latinLnBrk="0">
              <a:buFont typeface="+mj-lt"/>
              <a:buAutoNum type="arabicPeriod"/>
            </a:pPr>
            <a:r>
              <a:rPr lang="en-GB" sz="1200" noProof="0" dirty="0">
                <a:ea typeface="Public Sans"/>
                <a:cs typeface="Public Sans"/>
                <a:sym typeface="Public Sans"/>
              </a:rPr>
              <a:t>Samenwerken: energiegemeenschappen.</a:t>
            </a:r>
          </a:p>
          <a:p>
            <a:pPr marL="342900" indent="-342900" latinLnBrk="0">
              <a:buFont typeface="+mj-lt"/>
              <a:buAutoNum type="arabicPeriod"/>
            </a:pPr>
            <a:r>
              <a:rPr lang="en-GB" sz="1200" noProof="0" dirty="0">
                <a:ea typeface="Public Sans"/>
                <a:cs typeface="Public Sans"/>
                <a:sym typeface="Public Sans"/>
              </a:rPr>
              <a:t>Anderen helpen om energie te besparen.</a:t>
            </a:r>
          </a:p>
          <a:p>
            <a:pPr marL="342900" indent="-342900" latinLnBrk="0">
              <a:buFont typeface="+mj-lt"/>
              <a:buAutoNum type="arabicPeriod"/>
            </a:pPr>
            <a:r>
              <a:rPr lang="en-GB" sz="1200" noProof="0" dirty="0">
                <a:ea typeface="Public Sans"/>
                <a:cs typeface="Public Sans"/>
                <a:sym typeface="Public Sans"/>
              </a:rPr>
              <a:t>Energiezuinig landschapsbeheer.</a:t>
            </a:r>
          </a:p>
          <a:p>
            <a:pPr marL="342900" indent="-342900" latinLnBrk="0">
              <a:buFont typeface="+mj-lt"/>
              <a:buAutoNum type="arabicPeriod"/>
            </a:pPr>
            <a:r>
              <a:rPr lang="en-GB" sz="1200" noProof="0" dirty="0">
                <a:ea typeface="Public Sans"/>
                <a:cs typeface="Public Sans"/>
                <a:sym typeface="Public Sans"/>
              </a:rPr>
              <a:t>Regelmatig onderhoud en inspecties.</a:t>
            </a:r>
          </a:p>
          <a:p>
            <a:pPr marL="342900" indent="-342900" latinLnBrk="0">
              <a:buFont typeface="+mj-lt"/>
              <a:buAutoNum type="arabicPeriod"/>
            </a:pPr>
            <a:r>
              <a:rPr lang="en-GB" sz="1200" noProof="0" dirty="0">
                <a:ea typeface="Public Sans"/>
                <a:cs typeface="Public Sans"/>
                <a:sym typeface="Public Sans"/>
              </a:rPr>
              <a:t>Overstappen op energiezuinige verlichting.</a:t>
            </a:r>
          </a:p>
          <a:p>
            <a:pPr marL="342900" indent="-342900" latinLnBrk="0">
              <a:buFont typeface="+mj-lt"/>
              <a:buAutoNum type="arabicPeriod"/>
            </a:pPr>
            <a:r>
              <a:rPr lang="en-GB" sz="1200" noProof="0" dirty="0">
                <a:ea typeface="Public Sans"/>
                <a:cs typeface="Public Sans"/>
                <a:sym typeface="Public Sans"/>
              </a:rPr>
              <a:t> Implementatie van oplossingen voor hernieuwbare energie.</a:t>
            </a:r>
          </a:p>
          <a:p>
            <a:pPr marL="342900" indent="-342900" latinLnBrk="0">
              <a:buFont typeface="+mj-lt"/>
              <a:buAutoNum type="arabicPeriod"/>
            </a:pPr>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48634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Waarom investeren in digitale energietechnologieën? </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dirty="0">
                <a:solidFill>
                  <a:schemeClr val="accent5"/>
                </a:solidFill>
              </a:rPr>
              <a:t>Hoe kunnen digitale energietechnologieën u helpen uw energieverbruik te optimaliseren en kosten te besparen?</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084832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Waarom investeren in digitale energietechnologieën? </a:t>
            </a:r>
            <a:endParaRPr lang="en-US" sz="1050" kern="1200" dirty="0">
              <a:solidFill>
                <a:schemeClr val="bg1"/>
              </a:solidFill>
              <a:latin typeface="+mn-lt"/>
              <a:ea typeface="+mn-ea"/>
              <a:cs typeface="+mn-cs"/>
            </a:endParaRPr>
          </a:p>
          <a:p>
            <a:pPr marL="457200" indent="-457200" latinLnBrk="0">
              <a:buChar char="•"/>
            </a:pPr>
            <a:r>
              <a:rPr lang="en-GB" sz="1200" noProof="1">
                <a:solidFill>
                  <a:srgbClr val="2B2C30"/>
                </a:solidFill>
                <a:ea typeface="Public Sans"/>
                <a:cs typeface="Segoe UI"/>
              </a:rPr>
              <a:t>Digitale energietechnologieën omvatten slimme meters, energiebeheersystemen en slimme thermostaten.</a:t>
            </a:r>
          </a:p>
          <a:p>
            <a:pPr marL="457200" indent="-457200" latinLnBrk="0">
              <a:buChar char="•"/>
            </a:pPr>
            <a:r>
              <a:rPr lang="en-GB" sz="1200" noProof="1">
                <a:solidFill>
                  <a:srgbClr val="2B2C30"/>
                </a:solidFill>
                <a:ea typeface="Public Sans"/>
                <a:cs typeface="Segoe UI"/>
              </a:rPr>
              <a:t>Digitale energietechnologieën leveren realtime gegevens over het energieverbruik, die kunnen worden gebruikt om het energieverbruik op afstand te monitoren en te optimaliseren, bijvoorbeeld met behulp van smartphone-apps. </a:t>
            </a:r>
          </a:p>
          <a:p>
            <a:pPr marL="457200" indent="-457200" latinLnBrk="0">
              <a:buChar char="•"/>
            </a:pPr>
            <a:r>
              <a:rPr lang="en-GB" sz="1200" dirty="0">
                <a:solidFill>
                  <a:srgbClr val="2B2C30"/>
                </a:solidFill>
                <a:cs typeface="Segoe UI"/>
              </a:rPr>
              <a:t>Er kunnen momenten op de dag zijn waarop u meer energie verbruikt. Met digitale energietechnologieën kunt u trends en mogelijkheden identificeren om het verbruik te verminderen.</a:t>
            </a:r>
          </a:p>
          <a:p>
            <a:pPr marL="457200" indent="-457200" latinLnBrk="0">
              <a:buChar char="•"/>
            </a:pPr>
            <a:r>
              <a:rPr lang="en-GB" sz="1200" noProof="1">
                <a:solidFill>
                  <a:srgbClr val="2B2C30"/>
                </a:solidFill>
                <a:ea typeface="Public Sans"/>
                <a:cs typeface="Segoe UI"/>
              </a:rPr>
              <a:t>Als u verhuurder bent, kunnen dit soort technologieën de tevredenheid van uw huurders vergroten door hen tools te bieden waarmee ze hun eigen energieverbruik beter kunnen begrijpen en beheren.</a:t>
            </a:r>
            <a:endParaRPr lang="en-GB" sz="1200" noProof="1">
              <a:solidFill>
                <a:srgbClr val="2B2C30"/>
              </a:solidFill>
              <a:cs typeface="Segoe U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2568609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Inzicht in uw eigen energieverbruik</a:t>
            </a:r>
            <a:endParaRPr lang="en-US" sz="1050" kern="1200" dirty="0">
              <a:solidFill>
                <a:schemeClr val="bg1"/>
              </a:solidFill>
              <a:latin typeface="+mn-lt"/>
              <a:ea typeface="+mn-ea"/>
              <a:cs typeface="+mn-cs"/>
            </a:endParaRPr>
          </a:p>
          <a:p>
            <a:pPr algn="ctr" latinLnBrk="0"/>
            <a:r>
              <a:rPr lang="en-GB" sz="1200" i="1" dirty="0">
                <a:solidFill>
                  <a:schemeClr val="accent5"/>
                </a:solidFill>
              </a:rPr>
              <a:t>Hoe kan inzicht in uw energieverbruik helpen om energie te besparen en uw elektriciteitsrekening te verlagen?</a:t>
            </a:r>
          </a:p>
          <a:p>
            <a:pPr algn="ctr" latinLnBrk="0"/>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2557182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Inzicht in uw eigen energieverbruik</a:t>
            </a:r>
            <a:endParaRPr lang="en-US" sz="1050" kern="1200" dirty="0">
              <a:solidFill>
                <a:schemeClr val="bg1"/>
              </a:solidFill>
              <a:latin typeface="+mn-lt"/>
              <a:ea typeface="+mn-ea"/>
              <a:cs typeface="+mn-cs"/>
            </a:endParaRPr>
          </a:p>
          <a:p>
            <a:pPr marL="457200" indent="-457200" latinLnBrk="0">
              <a:buFontTx/>
              <a:buChar char="•"/>
            </a:pPr>
            <a:r>
              <a:rPr lang="en-GB" sz="2200" dirty="0">
                <a:solidFill>
                  <a:srgbClr val="2B2C30"/>
                </a:solidFill>
                <a:cs typeface="Segoe UI"/>
              </a:rPr>
              <a:t>Met een slimme meter kunnen u en uw energieleverancier uw energieverbruikspatronen in realtime volgen en analyseren. </a:t>
            </a:r>
            <a:endParaRPr lang="en-GB" sz="2200" noProof="0" dirty="0">
              <a:solidFill>
                <a:srgbClr val="2B2C30"/>
              </a:solidFill>
              <a:ea typeface="Public Sans"/>
              <a:cs typeface="Segoe UI"/>
            </a:endParaRPr>
          </a:p>
          <a:p>
            <a:pPr marL="457200" indent="-457200" latinLnBrk="0">
              <a:buFontTx/>
              <a:buChar char="•"/>
            </a:pPr>
            <a:r>
              <a:rPr lang="en-GB" sz="2200" dirty="0">
                <a:solidFill>
                  <a:srgbClr val="2B2C30"/>
                </a:solidFill>
                <a:ea typeface="Public Sans"/>
                <a:cs typeface="Segoe UI"/>
              </a:rPr>
              <a:t>U kunt </a:t>
            </a:r>
            <a:r>
              <a:rPr lang="en-GB" sz="2200" noProof="0" dirty="0">
                <a:solidFill>
                  <a:srgbClr val="2B2C30"/>
                </a:solidFill>
                <a:ea typeface="Public Sans"/>
                <a:cs typeface="Segoe UI"/>
              </a:rPr>
              <a:t>de gegevens bekijken om trends, piekverbruikstijden en gebieden waar energie </a:t>
            </a:r>
            <a:r>
              <a:rPr lang="en-GB" sz="2200" dirty="0">
                <a:solidFill>
                  <a:srgbClr val="2B2C30"/>
                </a:solidFill>
                <a:ea typeface="Public Sans"/>
                <a:cs typeface="Segoe UI"/>
              </a:rPr>
              <a:t>efficiënter kan worden gebruikt</a:t>
            </a:r>
            <a:r>
              <a:rPr lang="en-GB" sz="2200" noProof="0" dirty="0">
                <a:solidFill>
                  <a:srgbClr val="2B2C30"/>
                </a:solidFill>
                <a:ea typeface="Public Sans"/>
                <a:cs typeface="Segoe UI"/>
              </a:rPr>
              <a:t>, te identificeren. </a:t>
            </a:r>
          </a:p>
          <a:p>
            <a:pPr marL="457200" indent="-457200" latinLnBrk="0">
              <a:buFontTx/>
              <a:buChar char="•"/>
            </a:pPr>
            <a:r>
              <a:rPr lang="en-GB" sz="2200" dirty="0">
                <a:solidFill>
                  <a:srgbClr val="2B2C30"/>
                </a:solidFill>
                <a:ea typeface="Public Sans"/>
                <a:cs typeface="Segoe UI"/>
              </a:rPr>
              <a:t>U kunt </a:t>
            </a:r>
            <a:r>
              <a:rPr lang="en-GB" sz="2200" noProof="0" dirty="0">
                <a:solidFill>
                  <a:srgbClr val="2B2C30"/>
                </a:solidFill>
                <a:ea typeface="Public Sans"/>
                <a:cs typeface="Segoe UI"/>
              </a:rPr>
              <a:t>deze informatie gebruiken om energiebesparende maatregelen te nemen, zonder dat dit </a:t>
            </a:r>
            <a:r>
              <a:rPr lang="en-GB" sz="2200" dirty="0">
                <a:solidFill>
                  <a:srgbClr val="2B2C30"/>
                </a:solidFill>
                <a:cs typeface="Segoe UI"/>
              </a:rPr>
              <a:t>ten koste gaat van het gemak of comfort. Bijvoorbeeld: </a:t>
            </a:r>
          </a:p>
          <a:p>
            <a:pPr marL="914400" lvl="1" indent="-457200" latinLnBrk="0">
              <a:buFontTx/>
              <a:buChar char="•"/>
            </a:pPr>
            <a:r>
              <a:rPr lang="en-GB" sz="2200" dirty="0">
                <a:solidFill>
                  <a:srgbClr val="2B2C30"/>
                </a:solidFill>
                <a:cs typeface="Segoe UI"/>
                <a:hlinkClick r:id="rId3"/>
              </a:rPr>
              <a:t>Door apparaten uit te schakelen wanneer u ze niet gebruikt, in plaats van ze op stand-by te laten staan</a:t>
            </a:r>
            <a:r>
              <a:rPr lang="en-GB" sz="2200" dirty="0">
                <a:solidFill>
                  <a:srgbClr val="2B2C30"/>
                </a:solidFill>
                <a:cs typeface="Segoe UI"/>
              </a:rPr>
              <a:t>, vermindert u het energieverbruik. </a:t>
            </a:r>
          </a:p>
          <a:p>
            <a:pPr marL="914400" lvl="1" indent="-457200" latinLnBrk="0">
              <a:buFontTx/>
              <a:buChar char="•"/>
            </a:pPr>
            <a:r>
              <a:rPr lang="en-GB" sz="2200" dirty="0">
                <a:solidFill>
                  <a:srgbClr val="2B2C30"/>
                </a:solidFill>
                <a:cs typeface="Segoe UI"/>
                <a:hlinkClick r:id="rId4"/>
              </a:rPr>
              <a:t>Slimme stekkerdozen </a:t>
            </a:r>
            <a:r>
              <a:rPr lang="en-GB" sz="2200" dirty="0">
                <a:solidFill>
                  <a:srgbClr val="2B2C30"/>
                </a:solidFill>
                <a:cs typeface="Segoe UI"/>
              </a:rPr>
              <a:t>kunnen u ook helpen om meerdere apparaten efficiënter te beheren. </a:t>
            </a:r>
            <a:endParaRPr lang="en-GB" sz="2200" noProof="0" dirty="0">
              <a:ea typeface="Public San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https://www.smartenergygb.org/smart-living/smart-energy-tips/switching-appliances-off-stand-by</a:t>
            </a:r>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err="1"/>
              <a:t>https://science.howstuffworks.com/environmental/green-tech/sustainable/smart-power-strip.htm</a:t>
            </a:r>
            <a:endParaRPr lang="en-GB"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1998175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Prosumer worden</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Wat zijn de voordelen van prosumer zijn en investeren in hernieuwbare energiesystemen?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2631737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D3E0ED61-C3E7-0759-16D8-155F93DEEB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12" y="6151779"/>
            <a:ext cx="2432696" cy="509915"/>
          </a:xfrm>
          <a:prstGeom prst="rect">
            <a:avLst/>
          </a:prstGeom>
        </p:spPr>
      </p:pic>
      <p:sp>
        <p:nvSpPr>
          <p:cNvPr id="6" name="TextBox 5">
            <a:extLst>
              <a:ext uri="{FF2B5EF4-FFF2-40B4-BE49-F238E27FC236}">
                <a16:creationId xmlns:a16="http://schemas.microsoft.com/office/drawing/2014/main" id="{62DC7BAD-C130-FFA7-65EA-69855734F945}"/>
              </a:ext>
            </a:extLst>
          </p:cNvPr>
          <p:cNvSpPr txBox="1"/>
          <p:nvPr userDrawn="1"/>
        </p:nvSpPr>
        <p:spPr>
          <a:xfrm>
            <a:off x="2403231" y="5879145"/>
            <a:ext cx="5181600" cy="861774"/>
          </a:xfrm>
          <a:prstGeom prst="rect">
            <a:avLst/>
          </a:prstGeom>
          <a:noFill/>
        </p:spPr>
        <p:txBody>
          <a:bodyPr wrap="square" rtlCol="0">
            <a:spAutoFit/>
          </a:bodyPr>
          <a:lstStyle/>
          <a:p>
            <a:pPr latinLnBrk="0" hangingPunct="0"/>
            <a:r>
              <a:rPr lang="nl-NL" sz="1000" b="0" i="0" kern="1200" noProof="1">
                <a:solidFill>
                  <a:schemeClr val="tx1"/>
                </a:solidFill>
                <a:effectLst/>
                <a:latin typeface="+mn-lt"/>
                <a:ea typeface="+mn-ea"/>
                <a:cs typeface="+mn-cs"/>
              </a:rPr>
              <a:t>Dit project heeft financiering ontvangen van het Horizon-programma voor onderzoek en innovatie (2021-2027) van de Europese Unie in het kader van subsidieovereenkomst nr. 101075596. De verantwoordelijkheid voor de inhoud van dit materiaal ligt uitsluitend bij het Every1-project en geeft niet noodzakelijkerwijs de mening van de Europese Unie weer. De presentatie is gelicentieerd </a:t>
            </a:r>
            <a:r>
              <a:rPr lang="nl-NL" sz="1000" b="0" i="0" u="sng" kern="1200" noProof="1">
                <a:solidFill>
                  <a:schemeClr val="tx1"/>
                </a:solidFill>
                <a:effectLst/>
                <a:latin typeface="+mn-lt"/>
                <a:ea typeface="+mn-ea"/>
                <a:cs typeface="+mn-cs"/>
                <a:hlinkClick r:id="rId4" tooltip="Original URL: https://creativecommons.org/licenses/by-sa/4.0/deed.en. Click or tap if you trust this link."/>
              </a:rPr>
              <a:t>onder CC BY-SA 4.0, </a:t>
            </a:r>
            <a:r>
              <a:rPr lang="nl-NL" sz="1000" b="0" i="0" kern="1200" noProof="1">
                <a:solidFill>
                  <a:schemeClr val="tx1"/>
                </a:solidFill>
                <a:effectLst/>
                <a:latin typeface="+mn-lt"/>
                <a:ea typeface="+mn-ea"/>
                <a:cs typeface="+mn-cs"/>
              </a:rPr>
              <a:t>tenzij anders vermeld. </a:t>
            </a:r>
            <a:endParaRPr lang="nl-NL" sz="1000" noProof="1"/>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energysavingtrust.org.uk/advice/solar-panel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scoop.eu/"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glasgowsciencecentre.org/our-blog/energy-saving-tips-for-kid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hyperlink" Target="https://www.bbc.co.uk/bitesize/articles/zxxg3j6#zsmjh4j"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bkvenergy.com/blog/sustainable-landscaping-idea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newableenergyhub.co.uk/blog/how-landlords-can-create-energy-efficient-propertie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hyperlink" Target="https://www.open.edu/openlearncreate/course/index.php?categoryid=1459"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https://every1.energy/learning-materials"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every1.energy/learning-materials/what-energy-community-and-why-should-i-join"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commons.wikimedia.org/wiki/File:Daily_net_metering.png" TargetMode="External"/><Relationship Id="rId13"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ommons.wikimedia.org/wiki/File:Vorarlberger_Kraftwerke-Energy_meter_(electro)-smart_meter-02ASD.jpg" TargetMode="External"/><Relationship Id="rId12" Type="http://schemas.openxmlformats.org/officeDocument/2006/relationships/hyperlink" Target="https://commons.wikimedia.org/w/index.php?curid=119935282"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licenses/by/2.0/" TargetMode="External"/><Relationship Id="rId5" Type="http://schemas.openxmlformats.org/officeDocument/2006/relationships/hyperlink" Target="https://creativecommons.org/licenses/by-sa/2.0/" TargetMode="External"/><Relationship Id="rId10" Type="http://schemas.openxmlformats.org/officeDocument/2006/relationships/hyperlink" Target="https://www.flickr.com/photos/enecomedia/5600325194/" TargetMode="External"/><Relationship Id="rId4" Type="http://schemas.openxmlformats.org/officeDocument/2006/relationships/hyperlink" Target="https://www.flickr.com/photos/runasun/4531010970/in/photolist-A22YkS-7UoBGN-yoC18r-8Pco9t-5F64Yh-47UmLv-8zeaRX-cAuqrJ-cfpbU-8kvbRu-53QL3o-b4FmCP-8yaPuZ-29X6Ey-busgmk-NMx9Yg-31Krp8-edA7rR-2yUoaZ-5UjNoL-89B1bV-6fC1GJ-2D8m2p-3i6Qar-C9fQW-7wPmj-2AZgnA-8WLNZp-5D8zX-a1B3aL-5d7Fab-dGHwQ2-2DcQCd-8R1qa3-6vWc6-98YTMT-4c7Di8-k52dG-bFWRP-9oC7Cq-eyB4P-duFqnJ-b7F9bz-MBFob-27cHUML-9EwpBG-f1WV9R" TargetMode="External"/><Relationship Id="rId9" Type="http://schemas.openxmlformats.org/officeDocument/2006/relationships/hyperlink" Target="https://creativecommons.org/licenses/by-sa/3.0/deed.en"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creativecommons.org/licenses/by/2.0/" TargetMode="External"/><Relationship Id="rId3" Type="http://schemas.openxmlformats.org/officeDocument/2006/relationships/hyperlink" Target="https://www.pexels.com/photo/vertical-forest-residential-skyscrapers-in-milan-italy-19579742/" TargetMode="External"/><Relationship Id="rId7" Type="http://schemas.openxmlformats.org/officeDocument/2006/relationships/hyperlink" Target="https://www.flickr.com/photos/jirka_matousek/50749644658/"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creativecommons.org/licenses/by-nd/2.0/" TargetMode="External"/><Relationship Id="rId5" Type="http://schemas.openxmlformats.org/officeDocument/2006/relationships/hyperlink" Target="https://www.flickr.com/photos/thebetterday4u/51174493609/in/photolist-2Hsku-d8MLGY-2g2Evun-2g2Ey3Y-2g2Ew9U-2kY7E4k-2kXZ9GG-2kY9cGj-V3w587-2kY4Lug-2dohZqx-7nGu5-2osSaWJ-29iEFg-fMVrz-2oiaDBr-2oMJ7Lb-5bG5rE-2kvmnH5-4TEpSW-fPFSBx-4Tbyib-FQo2Nu-3mnd3-2m14AXo-2iNznNK-4eY2Vj-2k3DLTG-2okiw8V-c4t8fE-2m6vnHC-2nCjkK1-GWnJks-2nfDJjQ-2jMsD4k-2aQvgoe-ePzjq-2qzRq1S-2qgAaJ8-2gssWMj-2mXd4wc-7FKzGD-29e47rR-9dtn7V-2mYRqic-8pMQHn-22J2TDQ-2hjf54F-2pUHkFe-2qzRq2J" TargetMode="External"/><Relationship Id="rId10" Type="http://schemas.openxmlformats.org/officeDocument/2006/relationships/hyperlink" Target="https://creativecommons.org/licenses/by-sa/2.0/" TargetMode="External"/><Relationship Id="rId4" Type="http://schemas.openxmlformats.org/officeDocument/2006/relationships/hyperlink" Target="https://www.pexels.com/license/" TargetMode="External"/><Relationship Id="rId9" Type="http://schemas.openxmlformats.org/officeDocument/2006/relationships/hyperlink" Target="https://www.flickr.com/photos/vizpix/4544572654/"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smartenergygb.org/smart-living/smart-energy-tips/switching-appliances-off-stand-by"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science.howstuffworks.com/environmental/green-tech/sustainable/smart-power-strip.ht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FF547F62-1C5C-142D-81C4-0CDB05DF3DF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0981" y="1875711"/>
            <a:ext cx="4501019" cy="3376626"/>
          </a:xfrm>
          <a:prstGeom prst="rect">
            <a:avLst/>
          </a:prstGeom>
        </p:spPr>
      </p:pic>
      <p:sp>
        <p:nvSpPr>
          <p:cNvPr id="2" name="Title 1">
            <a:extLst>
              <a:ext uri="{FF2B5EF4-FFF2-40B4-BE49-F238E27FC236}">
                <a16:creationId xmlns:a16="http://schemas.microsoft.com/office/drawing/2014/main" id="{FFC334A6-DBAB-A543-12EB-79F451596E4F}"/>
              </a:ext>
            </a:extLst>
          </p:cNvPr>
          <p:cNvSpPr>
            <a:spLocks noGrp="1"/>
          </p:cNvSpPr>
          <p:nvPr>
            <p:ph type="title" idx="4294967295"/>
          </p:nvPr>
        </p:nvSpPr>
        <p:spPr>
          <a:xfrm>
            <a:off x="576943" y="420576"/>
            <a:ext cx="6777446" cy="5470773"/>
          </a:xfrm>
          <a:prstGeom prst="rect">
            <a:avLst/>
          </a:prstGeom>
        </p:spPr>
        <p:txBody>
          <a:bodyPr/>
          <a:lstStyle/>
          <a:p>
            <a:pPr lvl="0" latinLnBrk="0">
              <a:defRPr/>
            </a:pPr>
            <a:r>
              <a:rPr lang="nl-NL" sz="6000" noProof="1"/>
              <a:t>Doe mee aan de digitale energietransitie: 9 eenvoudige stappen voor huiseigenaren en verhuurders</a:t>
            </a:r>
          </a:p>
        </p:txBody>
      </p:sp>
    </p:spTree>
    <p:extLst>
      <p:ext uri="{BB962C8B-B14F-4D97-AF65-F5344CB8AC3E}">
        <p14:creationId xmlns:p14="http://schemas.microsoft.com/office/powerpoint/2010/main" val="762437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27C7BF-6E5E-B9AD-A627-48AFBB0BE61F}"/>
              </a:ext>
            </a:extLst>
          </p:cNvPr>
          <p:cNvSpPr>
            <a:spLocks noGrp="1"/>
          </p:cNvSpPr>
          <p:nvPr>
            <p:ph type="title" idx="4294967295"/>
          </p:nvPr>
        </p:nvSpPr>
        <p:spPr>
          <a:xfrm>
            <a:off x="511628" y="620485"/>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3. Prosumer worden</a:t>
            </a:r>
            <a:endParaRPr lang="en-GB" dirty="0">
              <a:effectLst/>
            </a:endParaRPr>
          </a:p>
          <a:p>
            <a:endParaRPr lang="en-GB" dirty="0"/>
          </a:p>
        </p:txBody>
      </p:sp>
      <p:sp>
        <p:nvSpPr>
          <p:cNvPr id="4" name="TextBox 3">
            <a:extLst>
              <a:ext uri="{FF2B5EF4-FFF2-40B4-BE49-F238E27FC236}">
                <a16:creationId xmlns:a16="http://schemas.microsoft.com/office/drawing/2014/main" id="{92FE9A94-DCC1-E1C5-4D79-C962BC490CDE}"/>
              </a:ext>
            </a:extLst>
          </p:cNvPr>
          <p:cNvSpPr txBox="1"/>
          <p:nvPr/>
        </p:nvSpPr>
        <p:spPr>
          <a:xfrm>
            <a:off x="4474529" y="2280277"/>
            <a:ext cx="7700654" cy="4401205"/>
          </a:xfrm>
          <a:prstGeom prst="rect">
            <a:avLst/>
          </a:prstGeom>
          <a:noFill/>
        </p:spPr>
        <p:txBody>
          <a:bodyPr wrap="square" rtlCol="0">
            <a:spAutoFit/>
          </a:bodyPr>
          <a:lstStyle/>
          <a:p>
            <a:pPr marL="457200" indent="-457200" latinLnBrk="0">
              <a:buChar char="•"/>
            </a:pPr>
            <a:r>
              <a:rPr lang="en-US" sz="2000" dirty="0">
                <a:solidFill>
                  <a:srgbClr val="2B2C30"/>
                </a:solidFill>
                <a:ea typeface="Public Sans"/>
                <a:cs typeface="Segoe UI"/>
              </a:rPr>
              <a:t>Een prosument is iemand die zowel energie produceert als verbruikt. </a:t>
            </a:r>
          </a:p>
          <a:p>
            <a:pPr marL="457200" indent="-457200" latinLnBrk="0">
              <a:buChar char="•"/>
            </a:pPr>
            <a:r>
              <a:rPr lang="en-US" sz="2000" dirty="0">
                <a:solidFill>
                  <a:srgbClr val="2B2C30"/>
                </a:solidFill>
                <a:ea typeface="Public Sans"/>
                <a:cs typeface="Segoe UI"/>
              </a:rPr>
              <a:t>Als u bijvoorbeeld investeert in hernieuwbare energiesystemen, zoals zonnepanelen, wekt u uw eigen elektriciteit op. Hierdoor bent u minder afhankelijk van het elektriciteitsnet. U kunt overtollige energie ook terugverkopen aan nutsbedrijven.</a:t>
            </a:r>
          </a:p>
          <a:p>
            <a:pPr marL="457200" indent="-457200" latinLnBrk="0">
              <a:buChar char="•"/>
            </a:pPr>
            <a:r>
              <a:rPr lang="en-US" sz="2000" dirty="0">
                <a:solidFill>
                  <a:srgbClr val="2B2C30"/>
                </a:solidFill>
                <a:ea typeface="Public Sans"/>
                <a:cs typeface="Segoe UI"/>
              </a:rPr>
              <a:t>De installatie van zonnepanelen kan de waarde van uw woning verhogen. </a:t>
            </a:r>
          </a:p>
          <a:p>
            <a:pPr marL="457200" indent="-457200" latinLnBrk="0">
              <a:buChar char="•"/>
            </a:pPr>
            <a:r>
              <a:rPr lang="en-US" sz="2000" dirty="0">
                <a:solidFill>
                  <a:srgbClr val="2B2C30"/>
                </a:solidFill>
                <a:ea typeface="Public Sans"/>
                <a:cs typeface="Segoe UI"/>
              </a:rPr>
              <a:t>Als u verhuurder bent, kan de installatie van zonnepanelen ook aantrekkelijk zijn voor milieubewuste huurders.</a:t>
            </a:r>
          </a:p>
          <a:p>
            <a:pPr marL="457200" indent="-457200" latinLnBrk="0">
              <a:buFontTx/>
              <a:buChar char="•"/>
            </a:pPr>
            <a:r>
              <a:rPr lang="en-US" sz="2000" dirty="0">
                <a:solidFill>
                  <a:srgbClr val="2B2C30"/>
                </a:solidFill>
                <a:ea typeface="Public Sans"/>
                <a:cs typeface="Segoe UI"/>
              </a:rPr>
              <a:t>U kunt de </a:t>
            </a:r>
            <a:r>
              <a:rPr lang="en-US" sz="2000" dirty="0">
                <a:solidFill>
                  <a:srgbClr val="2B2C30"/>
                </a:solidFill>
                <a:ea typeface="Public Sans"/>
                <a:cs typeface="Segoe UI"/>
                <a:hlinkClick r:id="rId3"/>
              </a:rPr>
              <a:t>zonnepaneelcalculator</a:t>
            </a:r>
            <a:r>
              <a:rPr lang="en-US" sz="2000" dirty="0">
                <a:solidFill>
                  <a:srgbClr val="2B2C30"/>
                </a:solidFill>
                <a:ea typeface="Public Sans"/>
                <a:cs typeface="Segoe UI"/>
              </a:rPr>
              <a:t> van Energy Saving Trust gebruiken om te bekijken of zonnepanelen iets voor u zijn.</a:t>
            </a:r>
          </a:p>
          <a:p>
            <a:pPr latinLnBrk="0"/>
            <a:endParaRPr lang="en-US" sz="2000" dirty="0"/>
          </a:p>
          <a:p>
            <a:pPr marL="457200" indent="-457200" latinLnBrk="0">
              <a:buChar char="•"/>
            </a:pPr>
            <a:endParaRPr lang="en-US" sz="2000" dirty="0">
              <a:solidFill>
                <a:srgbClr val="2B2C30"/>
              </a:solidFill>
              <a:ea typeface="Public Sans"/>
              <a:cs typeface="Public Sans"/>
            </a:endParaRPr>
          </a:p>
        </p:txBody>
      </p:sp>
      <p:pic>
        <p:nvPicPr>
          <p:cNvPr id="7" name="Picture 6">
            <a:extLst>
              <a:ext uri="{FF2B5EF4-FFF2-40B4-BE49-F238E27FC236}">
                <a16:creationId xmlns:a16="http://schemas.microsoft.com/office/drawing/2014/main" id="{9DF7CFAA-ECA7-9A7A-CAA7-AB424970667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36691"/>
            <a:ext cx="4491346" cy="2982589"/>
          </a:xfrm>
          <a:prstGeom prst="rect">
            <a:avLst/>
          </a:prstGeom>
        </p:spPr>
      </p:pic>
    </p:spTree>
    <p:extLst>
      <p:ext uri="{BB962C8B-B14F-4D97-AF65-F5344CB8AC3E}">
        <p14:creationId xmlns:p14="http://schemas.microsoft.com/office/powerpoint/2010/main" val="330462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D7624E-35BF-3B85-1628-D369F47D5779}"/>
              </a:ext>
            </a:extLst>
          </p:cNvPr>
          <p:cNvSpPr>
            <a:spLocks noGrp="1"/>
          </p:cNvSpPr>
          <p:nvPr>
            <p:ph type="title" idx="4294967295"/>
          </p:nvPr>
        </p:nvSpPr>
        <p:spPr>
          <a:xfrm>
            <a:off x="557408" y="678634"/>
            <a:ext cx="10515600" cy="1325563"/>
          </a:xfrm>
          <a:prstGeom prst="rect">
            <a:avLst/>
          </a:prstGeom>
        </p:spPr>
        <p:txBody>
          <a:bodyPr/>
          <a:lstStyle/>
          <a:p>
            <a:pPr rtl="0" eaLnBrk="1" latinLnBrk="0" hangingPunct="1"/>
            <a:r>
              <a:rPr lang="en-US" sz="2800" b="1" kern="1200" dirty="0">
                <a:solidFill>
                  <a:srgbClr val="FFFFFF"/>
                </a:solidFill>
                <a:effectLst/>
                <a:latin typeface="Public Sans"/>
                <a:ea typeface="Public Sans"/>
                <a:cs typeface="Public Sans"/>
              </a:rPr>
              <a:t>4. Samenwerken: Energiegemeenschappen - Inleiding</a:t>
            </a:r>
            <a:endParaRPr lang="en-GB" dirty="0">
              <a:effectLst/>
            </a:endParaRPr>
          </a:p>
          <a:p>
            <a:endParaRPr lang="en-GB" dirty="0"/>
          </a:p>
        </p:txBody>
      </p:sp>
      <p:sp>
        <p:nvSpPr>
          <p:cNvPr id="4" name="TextBox 3">
            <a:extLst>
              <a:ext uri="{FF2B5EF4-FFF2-40B4-BE49-F238E27FC236}">
                <a16:creationId xmlns:a16="http://schemas.microsoft.com/office/drawing/2014/main" id="{03AC321A-ECC1-6F77-28D3-B93794C698A1}"/>
              </a:ext>
            </a:extLst>
          </p:cNvPr>
          <p:cNvSpPr txBox="1"/>
          <p:nvPr/>
        </p:nvSpPr>
        <p:spPr>
          <a:xfrm>
            <a:off x="1478071" y="2718148"/>
            <a:ext cx="9594937" cy="3046988"/>
          </a:xfrm>
          <a:prstGeom prst="rect">
            <a:avLst/>
          </a:prstGeom>
          <a:noFill/>
        </p:spPr>
        <p:txBody>
          <a:bodyPr wrap="square" rtlCol="0">
            <a:spAutoFit/>
          </a:bodyPr>
          <a:lstStyle/>
          <a:p>
            <a:pPr algn="ctr" latinLnBrk="0"/>
            <a:r>
              <a:rPr lang="en-US" sz="4800" i="1" dirty="0">
                <a:solidFill>
                  <a:schemeClr val="accent2"/>
                </a:solidFill>
              </a:rPr>
              <a:t>Hoe kan deelname aan een energiegemeenschap de energie-efficiëntie verhogen en kostenbesparingen opleveren?</a:t>
            </a:r>
          </a:p>
          <a:p>
            <a:pPr algn="ctr" latinLnBrk="0"/>
            <a:endParaRPr lang="en-US" sz="4800" i="1" dirty="0">
              <a:solidFill>
                <a:schemeClr val="accent2"/>
              </a:solidFill>
            </a:endParaRPr>
          </a:p>
        </p:txBody>
      </p:sp>
    </p:spTree>
    <p:extLst>
      <p:ext uri="{BB962C8B-B14F-4D97-AF65-F5344CB8AC3E}">
        <p14:creationId xmlns:p14="http://schemas.microsoft.com/office/powerpoint/2010/main" val="1507531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DF6551-3F84-A61D-A32C-FB3218F8387F}"/>
              </a:ext>
            </a:extLst>
          </p:cNvPr>
          <p:cNvSpPr>
            <a:spLocks noGrp="1"/>
          </p:cNvSpPr>
          <p:nvPr>
            <p:ph type="title" idx="4294967295"/>
          </p:nvPr>
        </p:nvSpPr>
        <p:spPr>
          <a:xfrm>
            <a:off x="498565" y="638790"/>
            <a:ext cx="10515600" cy="1325563"/>
          </a:xfrm>
          <a:prstGeom prst="rect">
            <a:avLst/>
          </a:prstGeom>
        </p:spPr>
        <p:txBody>
          <a:bodyPr/>
          <a:lstStyle/>
          <a:p>
            <a:pPr rtl="0" eaLnBrk="1" latinLnBrk="0" hangingPunct="1"/>
            <a:r>
              <a:rPr lang="en-US" sz="2800" b="1" kern="1200" dirty="0">
                <a:solidFill>
                  <a:srgbClr val="FFFFFF"/>
                </a:solidFill>
                <a:effectLst/>
                <a:latin typeface="Public Sans"/>
                <a:ea typeface="Public Sans"/>
                <a:cs typeface="Public Sans"/>
              </a:rPr>
              <a:t>4. Samenwerken: energiegemeenschappen </a:t>
            </a:r>
            <a:endParaRPr lang="en-GB" dirty="0">
              <a:effectLst/>
            </a:endParaRPr>
          </a:p>
          <a:p>
            <a:endParaRPr lang="en-GB" dirty="0"/>
          </a:p>
        </p:txBody>
      </p:sp>
      <p:sp>
        <p:nvSpPr>
          <p:cNvPr id="4" name="TextBox 3">
            <a:extLst>
              <a:ext uri="{FF2B5EF4-FFF2-40B4-BE49-F238E27FC236}">
                <a16:creationId xmlns:a16="http://schemas.microsoft.com/office/drawing/2014/main" id="{B86F7BA3-B558-E7EE-49BC-1EDCDFCA81CE}"/>
              </a:ext>
            </a:extLst>
          </p:cNvPr>
          <p:cNvSpPr txBox="1"/>
          <p:nvPr/>
        </p:nvSpPr>
        <p:spPr>
          <a:xfrm>
            <a:off x="5406154" y="2349032"/>
            <a:ext cx="6504749" cy="4401205"/>
          </a:xfrm>
          <a:prstGeom prst="rect">
            <a:avLst/>
          </a:prstGeom>
          <a:noFill/>
        </p:spPr>
        <p:txBody>
          <a:bodyPr wrap="square" rtlCol="0">
            <a:spAutoFit/>
          </a:bodyPr>
          <a:lstStyle/>
          <a:p>
            <a:pPr marL="342900" indent="-342900" latinLnBrk="0">
              <a:buFont typeface="Arial" panose="020B0604020202020204" pitchFamily="34" charset="0"/>
              <a:buChar char="•"/>
            </a:pPr>
            <a:r>
              <a:rPr lang="en-US" sz="2000" dirty="0">
                <a:solidFill>
                  <a:srgbClr val="2B2C30"/>
                </a:solidFill>
                <a:ea typeface="Public Sans"/>
                <a:cs typeface="Segoe UI"/>
              </a:rPr>
              <a:t>Energiegemeenschappen investeren gezamenlijk in projecten voor hernieuwbare energie, delen middelen en ondersteunen elkaar bij het verminderen van het energieverbruik. </a:t>
            </a:r>
          </a:p>
          <a:p>
            <a:pPr marL="342900" indent="-342900" latinLnBrk="0">
              <a:buFont typeface="Arial" panose="020B0604020202020204" pitchFamily="34" charset="0"/>
              <a:buChar char="•"/>
            </a:pPr>
            <a:r>
              <a:rPr lang="en-US" sz="2000" dirty="0">
                <a:solidFill>
                  <a:srgbClr val="2B2C30"/>
                </a:solidFill>
                <a:ea typeface="Public Sans"/>
                <a:cs typeface="Segoe UI"/>
                <a:hlinkClick r:id="rId3"/>
              </a:rPr>
              <a:t>Er zijn duizenden energiegemeenschappen in heel Europa</a:t>
            </a:r>
            <a:r>
              <a:rPr lang="en-US" sz="2000" dirty="0">
                <a:solidFill>
                  <a:srgbClr val="2B2C30"/>
                </a:solidFill>
                <a:ea typeface="Public Sans"/>
                <a:cs typeface="Segoe UI"/>
              </a:rPr>
              <a:t>.</a:t>
            </a:r>
          </a:p>
          <a:p>
            <a:pPr marL="342900" indent="-342900" latinLnBrk="0">
              <a:buFont typeface="Arial" panose="020B0604020202020204" pitchFamily="34" charset="0"/>
              <a:buChar char="•"/>
            </a:pPr>
            <a:r>
              <a:rPr lang="en-US" sz="2000" dirty="0">
                <a:solidFill>
                  <a:srgbClr val="2B2C30"/>
                </a:solidFill>
                <a:ea typeface="Public Sans"/>
                <a:cs typeface="Segoe UI"/>
              </a:rPr>
              <a:t>Word lid van een energiegemeenschap of richt er zelf een op om samen met uw buren energiebesparende initiatieven te nemen. </a:t>
            </a:r>
            <a:endParaRPr lang="en-US" sz="2000" dirty="0">
              <a:ea typeface="Public Sans"/>
            </a:endParaRPr>
          </a:p>
          <a:p>
            <a:pPr marL="342900" indent="-342900" latinLnBrk="0">
              <a:buFont typeface="Arial" panose="020B0604020202020204" pitchFamily="34" charset="0"/>
              <a:buChar char="•"/>
            </a:pPr>
            <a:r>
              <a:rPr lang="en-US" sz="2000" dirty="0">
                <a:solidFill>
                  <a:srgbClr val="2B2C30"/>
                </a:solidFill>
                <a:ea typeface="Public Sans"/>
                <a:cs typeface="Segoe UI"/>
              </a:rPr>
              <a:t>Door samen te werken kunnen leden profiteren van gedeelde kennis, gezamenlijke inkoopkracht en collectieve onderhandelingen voor betere energietarieven.</a:t>
            </a:r>
            <a:r>
              <a:rPr lang="en-US" sz="2000" dirty="0">
                <a:solidFill>
                  <a:srgbClr val="2B2C30"/>
                </a:solidFill>
                <a:ea typeface="Public Sans"/>
                <a:cs typeface="Public Sans"/>
              </a:rPr>
              <a:t> </a:t>
            </a:r>
            <a:endParaRPr lang="en-US" sz="2000" dirty="0"/>
          </a:p>
          <a:p>
            <a:pPr marL="342900" indent="-342900" latinLnBrk="0">
              <a:buFont typeface="Arial" panose="020B0604020202020204" pitchFamily="34" charset="0"/>
              <a:buChar char="•"/>
            </a:pPr>
            <a:endParaRPr lang="en-GB" sz="2000" noProof="0" dirty="0"/>
          </a:p>
        </p:txBody>
      </p:sp>
      <p:pic>
        <p:nvPicPr>
          <p:cNvPr id="7" name="Picture 6">
            <a:extLst>
              <a:ext uri="{FF2B5EF4-FFF2-40B4-BE49-F238E27FC236}">
                <a16:creationId xmlns:a16="http://schemas.microsoft.com/office/drawing/2014/main" id="{6C6D64EB-C785-0DF9-1A1E-7E4D921486D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695" y="2962021"/>
            <a:ext cx="5197866" cy="2594565"/>
          </a:xfrm>
          <a:prstGeom prst="rect">
            <a:avLst/>
          </a:prstGeom>
        </p:spPr>
      </p:pic>
    </p:spTree>
    <p:extLst>
      <p:ext uri="{BB962C8B-B14F-4D97-AF65-F5344CB8AC3E}">
        <p14:creationId xmlns:p14="http://schemas.microsoft.com/office/powerpoint/2010/main" val="47306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43C754-7477-97EF-D72C-660366773EFC}"/>
              </a:ext>
            </a:extLst>
          </p:cNvPr>
          <p:cNvSpPr>
            <a:spLocks noGrp="1"/>
          </p:cNvSpPr>
          <p:nvPr>
            <p:ph type="title" idx="4294967295"/>
          </p:nvPr>
        </p:nvSpPr>
        <p:spPr>
          <a:xfrm>
            <a:off x="544882" y="704760"/>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5. Anderen ondersteunen bij het besparen van energie - Inleiding</a:t>
            </a:r>
            <a:endParaRPr lang="en-GB" dirty="0">
              <a:effectLst/>
            </a:endParaRPr>
          </a:p>
          <a:p>
            <a:endParaRPr lang="en-GB" dirty="0"/>
          </a:p>
        </p:txBody>
      </p:sp>
      <p:sp>
        <p:nvSpPr>
          <p:cNvPr id="4" name="TextBox 3">
            <a:extLst>
              <a:ext uri="{FF2B5EF4-FFF2-40B4-BE49-F238E27FC236}">
                <a16:creationId xmlns:a16="http://schemas.microsoft.com/office/drawing/2014/main" id="{4377BFF2-33C6-968B-4039-27829257A520}"/>
              </a:ext>
            </a:extLst>
          </p:cNvPr>
          <p:cNvSpPr txBox="1"/>
          <p:nvPr/>
        </p:nvSpPr>
        <p:spPr>
          <a:xfrm>
            <a:off x="1465545" y="2693096"/>
            <a:ext cx="9594937" cy="1569660"/>
          </a:xfrm>
          <a:prstGeom prst="rect">
            <a:avLst/>
          </a:prstGeom>
          <a:noFill/>
        </p:spPr>
        <p:txBody>
          <a:bodyPr wrap="square" rtlCol="0">
            <a:spAutoFit/>
          </a:bodyPr>
          <a:lstStyle/>
          <a:p>
            <a:pPr algn="ctr" latinLnBrk="0"/>
            <a:r>
              <a:rPr lang="en-US" sz="4800" i="1" dirty="0">
                <a:solidFill>
                  <a:schemeClr val="accent2"/>
                </a:solidFill>
              </a:rPr>
              <a:t>Hoe kunt u anderen ondersteunen bij het toepassen van energiebesparende maatregelen? </a:t>
            </a:r>
          </a:p>
        </p:txBody>
      </p:sp>
    </p:spTree>
    <p:extLst>
      <p:ext uri="{BB962C8B-B14F-4D97-AF65-F5344CB8AC3E}">
        <p14:creationId xmlns:p14="http://schemas.microsoft.com/office/powerpoint/2010/main" val="3736982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3A4A22-610E-74D8-6B7C-A0E8F809E41A}"/>
              </a:ext>
            </a:extLst>
          </p:cNvPr>
          <p:cNvSpPr>
            <a:spLocks noGrp="1"/>
          </p:cNvSpPr>
          <p:nvPr>
            <p:ph type="title" idx="4294967295"/>
          </p:nvPr>
        </p:nvSpPr>
        <p:spPr>
          <a:xfrm>
            <a:off x="583376" y="764667"/>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5. Anderen helpen om energie te besparen</a:t>
            </a:r>
            <a:endParaRPr lang="en-GB" dirty="0">
              <a:effectLst/>
            </a:endParaRPr>
          </a:p>
          <a:p>
            <a:endParaRPr lang="en-GB" dirty="0"/>
          </a:p>
        </p:txBody>
      </p:sp>
      <p:sp>
        <p:nvSpPr>
          <p:cNvPr id="4" name="TextBox 3">
            <a:extLst>
              <a:ext uri="{FF2B5EF4-FFF2-40B4-BE49-F238E27FC236}">
                <a16:creationId xmlns:a16="http://schemas.microsoft.com/office/drawing/2014/main" id="{C48B4B3E-49EA-5666-7C14-9015697F413B}"/>
              </a:ext>
            </a:extLst>
          </p:cNvPr>
          <p:cNvSpPr txBox="1"/>
          <p:nvPr/>
        </p:nvSpPr>
        <p:spPr>
          <a:xfrm>
            <a:off x="4113310" y="2267473"/>
            <a:ext cx="7675982" cy="4524315"/>
          </a:xfrm>
          <a:prstGeom prst="rect">
            <a:avLst/>
          </a:prstGeom>
          <a:noFill/>
        </p:spPr>
        <p:txBody>
          <a:bodyPr wrap="square" rtlCol="0">
            <a:spAutoFit/>
          </a:bodyPr>
          <a:lstStyle/>
          <a:p>
            <a:pPr marL="457200" indent="-457200" latinLnBrk="0">
              <a:buChar char="•"/>
            </a:pPr>
            <a:r>
              <a:rPr lang="en-GB" sz="2400" noProof="0" dirty="0">
                <a:solidFill>
                  <a:srgbClr val="2B2C30"/>
                </a:solidFill>
                <a:ea typeface="Public Sans"/>
                <a:cs typeface="Segoe UI"/>
              </a:rPr>
              <a:t>Moedig de mensen met wie u samenwoont of uw huurders aan om inzicht te krijgen in hoe en wanneer ze energie verbruiken. </a:t>
            </a:r>
          </a:p>
          <a:p>
            <a:pPr marL="457200" indent="-457200" latinLnBrk="0">
              <a:buChar char="•"/>
            </a:pPr>
            <a:r>
              <a:rPr lang="en-GB" sz="2400" noProof="0" dirty="0">
                <a:solidFill>
                  <a:srgbClr val="2B2C30"/>
                </a:solidFill>
                <a:ea typeface="Public Sans"/>
                <a:cs typeface="Segoe UI"/>
              </a:rPr>
              <a:t>U bent nooit te jong om na te denken over energiebesparing! Lees enkele </a:t>
            </a:r>
            <a:r>
              <a:rPr lang="en-GB" sz="2400" noProof="0" dirty="0">
                <a:solidFill>
                  <a:srgbClr val="2B2C30"/>
                </a:solidFill>
                <a:ea typeface="Public Sans"/>
                <a:cs typeface="Segoe UI"/>
                <a:hlinkClick r:id="rId3"/>
              </a:rPr>
              <a:t>energiebesparingstips voor kinderen </a:t>
            </a:r>
            <a:r>
              <a:rPr lang="en-GB" sz="2400" noProof="0" dirty="0">
                <a:solidFill>
                  <a:srgbClr val="2B2C30"/>
                </a:solidFill>
                <a:ea typeface="Public Sans"/>
                <a:cs typeface="Segoe UI"/>
              </a:rPr>
              <a:t>of bekijk dit BBC Bitesize-artikel over </a:t>
            </a:r>
            <a:r>
              <a:rPr lang="en-GB" sz="2400" noProof="0" dirty="0">
                <a:solidFill>
                  <a:srgbClr val="2B2C30"/>
                </a:solidFill>
                <a:ea typeface="Public Sans"/>
                <a:cs typeface="Segoe UI"/>
                <a:hlinkClick r:id="rId4"/>
              </a:rPr>
              <a:t>energiebesparing</a:t>
            </a:r>
            <a:r>
              <a:rPr lang="en-GB" sz="2400" noProof="0" dirty="0">
                <a:solidFill>
                  <a:srgbClr val="2B2C30"/>
                </a:solidFill>
                <a:ea typeface="Public Sans"/>
                <a:cs typeface="Segoe UI"/>
              </a:rPr>
              <a:t>.</a:t>
            </a:r>
          </a:p>
          <a:p>
            <a:pPr marL="457200" indent="-457200" latinLnBrk="0">
              <a:buChar char="•"/>
            </a:pPr>
            <a:r>
              <a:rPr lang="en-GB" sz="2400" noProof="0" dirty="0">
                <a:solidFill>
                  <a:srgbClr val="2B2C30"/>
                </a:solidFill>
                <a:ea typeface="Public Sans"/>
                <a:cs typeface="Segoe UI"/>
              </a:rPr>
              <a:t>Als u verhuurder bent, kunt u overwegen om huurders die actief deelnemen aan energiebesparende initiatieven te belonen, bijvoorbeeld met huurkorting of korting op de energierekening. </a:t>
            </a:r>
            <a:endParaRPr lang="en-GB" sz="2400" noProof="0" dirty="0">
              <a:ea typeface="Public Sans"/>
            </a:endParaRPr>
          </a:p>
          <a:p>
            <a:pPr latinLnBrk="0"/>
            <a:endParaRPr lang="en-GB" sz="2400" noProof="0" dirty="0">
              <a:solidFill>
                <a:srgbClr val="2B2C30"/>
              </a:solidFill>
              <a:ea typeface="Public Sans"/>
              <a:cs typeface="Public Sans"/>
            </a:endParaRPr>
          </a:p>
        </p:txBody>
      </p:sp>
      <p:pic>
        <p:nvPicPr>
          <p:cNvPr id="9" name="Picture 8">
            <a:extLst>
              <a:ext uri="{FF2B5EF4-FFF2-40B4-BE49-F238E27FC236}">
                <a16:creationId xmlns:a16="http://schemas.microsoft.com/office/drawing/2014/main" id="{C9AA019A-3DA0-9B9E-8470-EDE6DEB81CE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376" y="2090230"/>
            <a:ext cx="3249588" cy="4559734"/>
          </a:xfrm>
          <a:prstGeom prst="rect">
            <a:avLst/>
          </a:prstGeom>
        </p:spPr>
      </p:pic>
    </p:spTree>
    <p:extLst>
      <p:ext uri="{BB962C8B-B14F-4D97-AF65-F5344CB8AC3E}">
        <p14:creationId xmlns:p14="http://schemas.microsoft.com/office/powerpoint/2010/main" val="54265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A32CAC-892E-6ED1-89B2-C5EC92C8D715}"/>
              </a:ext>
            </a:extLst>
          </p:cNvPr>
          <p:cNvSpPr>
            <a:spLocks noGrp="1"/>
          </p:cNvSpPr>
          <p:nvPr>
            <p:ph type="title" idx="4294967295"/>
          </p:nvPr>
        </p:nvSpPr>
        <p:spPr>
          <a:xfrm>
            <a:off x="557408" y="717822"/>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6. Energiezuinige landschapsarchitectuur - Inleiding</a:t>
            </a:r>
            <a:endParaRPr lang="en-GB" dirty="0">
              <a:effectLst/>
            </a:endParaRPr>
          </a:p>
          <a:p>
            <a:endParaRPr lang="en-GB" dirty="0"/>
          </a:p>
        </p:txBody>
      </p:sp>
      <p:sp>
        <p:nvSpPr>
          <p:cNvPr id="4" name="TextBox 3">
            <a:extLst>
              <a:ext uri="{FF2B5EF4-FFF2-40B4-BE49-F238E27FC236}">
                <a16:creationId xmlns:a16="http://schemas.microsoft.com/office/drawing/2014/main" id="{F7523C7B-772E-CFDB-6B1C-08434537B540}"/>
              </a:ext>
            </a:extLst>
          </p:cNvPr>
          <p:cNvSpPr txBox="1"/>
          <p:nvPr/>
        </p:nvSpPr>
        <p:spPr>
          <a:xfrm>
            <a:off x="1478071" y="2906038"/>
            <a:ext cx="9594937" cy="3046988"/>
          </a:xfrm>
          <a:prstGeom prst="rect">
            <a:avLst/>
          </a:prstGeom>
          <a:noFill/>
        </p:spPr>
        <p:txBody>
          <a:bodyPr wrap="square" rtlCol="0">
            <a:spAutoFit/>
          </a:bodyPr>
          <a:lstStyle/>
          <a:p>
            <a:pPr algn="ctr" latinLnBrk="0"/>
            <a:r>
              <a:rPr lang="en-US" sz="4800" i="1" dirty="0">
                <a:solidFill>
                  <a:schemeClr val="accent2"/>
                </a:solidFill>
              </a:rPr>
              <a:t>Hoe kan energiezuinige landschapsarchitectuur de energiekosten verlagen en het comfort verbeteren?</a:t>
            </a:r>
          </a:p>
          <a:p>
            <a:pPr algn="ctr" latinLnBrk="0"/>
            <a:endParaRPr lang="en-US" sz="4800" i="1" dirty="0">
              <a:solidFill>
                <a:schemeClr val="accent2"/>
              </a:solidFill>
            </a:endParaRPr>
          </a:p>
        </p:txBody>
      </p:sp>
    </p:spTree>
    <p:extLst>
      <p:ext uri="{BB962C8B-B14F-4D97-AF65-F5344CB8AC3E}">
        <p14:creationId xmlns:p14="http://schemas.microsoft.com/office/powerpoint/2010/main" val="4114357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14CFAE-2A20-93D4-EA4F-0AC98D5534E3}"/>
              </a:ext>
            </a:extLst>
          </p:cNvPr>
          <p:cNvSpPr>
            <a:spLocks noGrp="1"/>
          </p:cNvSpPr>
          <p:nvPr>
            <p:ph type="title" idx="4294967295"/>
          </p:nvPr>
        </p:nvSpPr>
        <p:spPr>
          <a:xfrm>
            <a:off x="481594" y="706902"/>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6. Energiezuinige landschapsarchitectuur </a:t>
            </a:r>
            <a:endParaRPr lang="en-GB" dirty="0">
              <a:effectLst/>
            </a:endParaRPr>
          </a:p>
          <a:p>
            <a:endParaRPr lang="en-GB" dirty="0"/>
          </a:p>
        </p:txBody>
      </p:sp>
      <p:sp>
        <p:nvSpPr>
          <p:cNvPr id="4" name="TextBox 3">
            <a:extLst>
              <a:ext uri="{FF2B5EF4-FFF2-40B4-BE49-F238E27FC236}">
                <a16:creationId xmlns:a16="http://schemas.microsoft.com/office/drawing/2014/main" id="{5B37293F-24F8-0380-1F80-AE575BD0E6B4}"/>
              </a:ext>
            </a:extLst>
          </p:cNvPr>
          <p:cNvSpPr txBox="1"/>
          <p:nvPr/>
        </p:nvSpPr>
        <p:spPr>
          <a:xfrm>
            <a:off x="5739394" y="2183814"/>
            <a:ext cx="6075123" cy="4401205"/>
          </a:xfrm>
          <a:prstGeom prst="rect">
            <a:avLst/>
          </a:prstGeom>
          <a:noFill/>
        </p:spPr>
        <p:txBody>
          <a:bodyPr wrap="square" rtlCol="0">
            <a:spAutoFit/>
          </a:bodyPr>
          <a:lstStyle/>
          <a:p>
            <a:pPr marL="342900" indent="-342900" latinLnBrk="0">
              <a:buFont typeface="Arial" panose="020B0604020202020204" pitchFamily="34" charset="0"/>
              <a:buChar char="•"/>
            </a:pPr>
            <a:r>
              <a:rPr lang="en-US" sz="2000" dirty="0">
                <a:solidFill>
                  <a:srgbClr val="2B2C30"/>
                </a:solidFill>
                <a:ea typeface="Public Sans"/>
                <a:cs typeface="Segoe UI"/>
              </a:rPr>
              <a:t>Door de manier waarop we buitenruimtes inrichten, kunnen we het energieverbruik verminderen en tegelijkertijd het comfort en de biodiversiteit vergroten. </a:t>
            </a:r>
          </a:p>
          <a:p>
            <a:pPr marL="342900" indent="-342900" latinLnBrk="0">
              <a:buFont typeface="Arial" panose="020B0604020202020204" pitchFamily="34" charset="0"/>
              <a:buChar char="•"/>
            </a:pPr>
            <a:r>
              <a:rPr lang="en-US" sz="2000" dirty="0">
                <a:solidFill>
                  <a:srgbClr val="2B2C30"/>
                </a:solidFill>
                <a:ea typeface="Public Sans"/>
                <a:cs typeface="Segoe UI"/>
              </a:rPr>
              <a:t>Bijvoorbeeld: </a:t>
            </a:r>
          </a:p>
          <a:p>
            <a:pPr marL="800100" lvl="1" indent="-342900" latinLnBrk="0">
              <a:buFont typeface="Arial" panose="020B0604020202020204" pitchFamily="34" charset="0"/>
              <a:buChar char="•"/>
            </a:pPr>
            <a:r>
              <a:rPr lang="en-US" sz="2000" dirty="0">
                <a:solidFill>
                  <a:srgbClr val="2B2C30"/>
                </a:solidFill>
                <a:ea typeface="Public Sans"/>
                <a:cs typeface="Segoe UI"/>
              </a:rPr>
              <a:t>Het planten van bomen kan gebouwen helpen koelen </a:t>
            </a:r>
          </a:p>
          <a:p>
            <a:pPr marL="800100" lvl="1" indent="-342900" latinLnBrk="0">
              <a:buFont typeface="Arial" panose="020B0604020202020204" pitchFamily="34" charset="0"/>
              <a:buChar char="•"/>
            </a:pPr>
            <a:r>
              <a:rPr lang="en-US" sz="2000" dirty="0">
                <a:solidFill>
                  <a:srgbClr val="2B2C30"/>
                </a:solidFill>
                <a:ea typeface="Public Sans"/>
                <a:cs typeface="Segoe UI"/>
              </a:rPr>
              <a:t>Het gebruik van droogtebestendige planten kan het waterverbruik verminderen</a:t>
            </a:r>
          </a:p>
          <a:p>
            <a:pPr marL="342900" indent="-342900" latinLnBrk="0">
              <a:buFont typeface="Arial" panose="020B0604020202020204" pitchFamily="34" charset="0"/>
              <a:buChar char="•"/>
            </a:pPr>
            <a:r>
              <a:rPr lang="en-US" sz="2000" dirty="0">
                <a:solidFill>
                  <a:srgbClr val="2B2C30"/>
                </a:solidFill>
                <a:ea typeface="Public Sans"/>
                <a:cs typeface="Segoe UI"/>
              </a:rPr>
              <a:t>Landschapsarchitectuur kan ook worden gebruikt om de isolatie te verbeteren en de behoefte aan verwarming en koeling te verminderen. </a:t>
            </a:r>
          </a:p>
          <a:p>
            <a:pPr marL="342900" indent="-342900" latinLnBrk="0">
              <a:buFont typeface="Arial" panose="020B0604020202020204" pitchFamily="34" charset="0"/>
              <a:buChar char="•"/>
            </a:pPr>
            <a:r>
              <a:rPr lang="en-US" sz="2000" dirty="0">
                <a:solidFill>
                  <a:srgbClr val="2B2C30"/>
                </a:solidFill>
                <a:ea typeface="Public Sans"/>
                <a:cs typeface="Segoe UI"/>
                <a:hlinkClick r:id="rId3"/>
              </a:rPr>
              <a:t>Lees meer over </a:t>
            </a:r>
            <a:r>
              <a:rPr lang="en-GB" sz="2000" dirty="0" err="1"/>
              <a:t>energiezuinige</a:t>
            </a:r>
            <a:r>
              <a:rPr lang="en-GB" sz="2000" dirty="0"/>
              <a:t> </a:t>
            </a:r>
            <a:r>
              <a:rPr lang="en-GB" sz="2000" dirty="0" err="1"/>
              <a:t>landschapsarchitectuur</a:t>
            </a:r>
            <a:endParaRPr lang="en-US" sz="2000" dirty="0">
              <a:solidFill>
                <a:srgbClr val="2B2C30"/>
              </a:solidFill>
              <a:cs typeface="Segoe UI"/>
            </a:endParaRPr>
          </a:p>
        </p:txBody>
      </p:sp>
      <p:pic>
        <p:nvPicPr>
          <p:cNvPr id="7" name="Picture 6">
            <a:extLst>
              <a:ext uri="{FF2B5EF4-FFF2-40B4-BE49-F238E27FC236}">
                <a16:creationId xmlns:a16="http://schemas.microsoft.com/office/drawing/2014/main" id="{E3B16652-390B-8B26-E7A3-42D71352B84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170" y="2292039"/>
            <a:ext cx="5259230" cy="3944423"/>
          </a:xfrm>
          <a:prstGeom prst="rect">
            <a:avLst/>
          </a:prstGeom>
        </p:spPr>
      </p:pic>
    </p:spTree>
    <p:extLst>
      <p:ext uri="{BB962C8B-B14F-4D97-AF65-F5344CB8AC3E}">
        <p14:creationId xmlns:p14="http://schemas.microsoft.com/office/powerpoint/2010/main" val="12588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6C88A-4827-E78F-6E46-7015F147CC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33B342-4CF9-03A9-AC2E-86118EF6A560}"/>
              </a:ext>
            </a:extLst>
          </p:cNvPr>
          <p:cNvSpPr>
            <a:spLocks noGrp="1"/>
          </p:cNvSpPr>
          <p:nvPr>
            <p:ph type="title" idx="4294967295"/>
          </p:nvPr>
        </p:nvSpPr>
        <p:spPr>
          <a:xfrm>
            <a:off x="557408" y="743948"/>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7. Regelmatig onderhoud en inspecties - Inleiding</a:t>
            </a:r>
            <a:endParaRPr lang="en-GB" dirty="0">
              <a:effectLst/>
            </a:endParaRPr>
          </a:p>
          <a:p>
            <a:endParaRPr lang="en-GB" dirty="0"/>
          </a:p>
        </p:txBody>
      </p:sp>
      <p:sp>
        <p:nvSpPr>
          <p:cNvPr id="4" name="TextBox 3">
            <a:extLst>
              <a:ext uri="{FF2B5EF4-FFF2-40B4-BE49-F238E27FC236}">
                <a16:creationId xmlns:a16="http://schemas.microsoft.com/office/drawing/2014/main" id="{C3AB2072-28EA-1A3F-E8BA-84B26C31EC0A}"/>
              </a:ext>
            </a:extLst>
          </p:cNvPr>
          <p:cNvSpPr txBox="1"/>
          <p:nvPr/>
        </p:nvSpPr>
        <p:spPr>
          <a:xfrm>
            <a:off x="1478071" y="2906038"/>
            <a:ext cx="9594937" cy="3046988"/>
          </a:xfrm>
          <a:prstGeom prst="rect">
            <a:avLst/>
          </a:prstGeom>
          <a:noFill/>
        </p:spPr>
        <p:txBody>
          <a:bodyPr wrap="square" rtlCol="0">
            <a:spAutoFit/>
          </a:bodyPr>
          <a:lstStyle/>
          <a:p>
            <a:pPr algn="ctr" latinLnBrk="0"/>
            <a:r>
              <a:rPr lang="en-US" sz="4800" i="1" dirty="0">
                <a:solidFill>
                  <a:schemeClr val="accent2"/>
                </a:solidFill>
              </a:rPr>
              <a:t>Waarom zijn regelmatig onderhoud en inspecties belangrijk voor energie-efficiëntie?</a:t>
            </a:r>
          </a:p>
          <a:p>
            <a:pPr algn="ctr" latinLnBrk="0"/>
            <a:endParaRPr lang="en-US" sz="4800" i="1" dirty="0">
              <a:solidFill>
                <a:schemeClr val="accent2"/>
              </a:solidFill>
            </a:endParaRPr>
          </a:p>
        </p:txBody>
      </p:sp>
    </p:spTree>
    <p:extLst>
      <p:ext uri="{BB962C8B-B14F-4D97-AF65-F5344CB8AC3E}">
        <p14:creationId xmlns:p14="http://schemas.microsoft.com/office/powerpoint/2010/main" val="1107170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7DC49-6DA9-659C-DAE8-BA0B96A6BCF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FF838B-BFE6-EDA6-76BC-6105074602D6}"/>
              </a:ext>
            </a:extLst>
          </p:cNvPr>
          <p:cNvSpPr txBox="1"/>
          <p:nvPr/>
        </p:nvSpPr>
        <p:spPr>
          <a:xfrm>
            <a:off x="4902373" y="2530558"/>
            <a:ext cx="6726476" cy="3477875"/>
          </a:xfrm>
          <a:prstGeom prst="rect">
            <a:avLst/>
          </a:prstGeom>
          <a:noFill/>
        </p:spPr>
        <p:txBody>
          <a:bodyPr wrap="square" rtlCol="0">
            <a:spAutoFit/>
          </a:bodyPr>
          <a:lstStyle/>
          <a:p>
            <a:pPr marL="457200" indent="-457200" latinLnBrk="0">
              <a:buChar char="•"/>
            </a:pPr>
            <a:r>
              <a:rPr lang="en-US" sz="2000" dirty="0">
                <a:solidFill>
                  <a:srgbClr val="2B2C30"/>
                </a:solidFill>
                <a:ea typeface="Public Sans"/>
                <a:cs typeface="Segoe UI"/>
              </a:rPr>
              <a:t>Het onderhoud van uw woning of eigendom is belangrijk. </a:t>
            </a:r>
          </a:p>
          <a:p>
            <a:pPr marL="457200" indent="-457200" latinLnBrk="0">
              <a:buChar char="•"/>
            </a:pPr>
            <a:r>
              <a:rPr lang="en-US" sz="2000" dirty="0">
                <a:solidFill>
                  <a:srgbClr val="2B2C30"/>
                </a:solidFill>
                <a:ea typeface="Public Sans"/>
                <a:cs typeface="Segoe UI"/>
              </a:rPr>
              <a:t>U moet regelmatig onderhoud en inspecties van verwarmings-, ventilatie- en airconditioningsystemen (AVAC), isolatie en ramen overwegen om ervoor te zorgen dat ze efficiënt functioneren. </a:t>
            </a:r>
          </a:p>
          <a:p>
            <a:pPr marL="457200" indent="-457200" latinLnBrk="0">
              <a:buChar char="•"/>
            </a:pPr>
            <a:r>
              <a:rPr lang="en-US" sz="2000" dirty="0">
                <a:solidFill>
                  <a:srgbClr val="2B2C30"/>
                </a:solidFill>
                <a:ea typeface="Public Sans"/>
                <a:cs typeface="Segoe UI"/>
              </a:rPr>
              <a:t>Pak eventuele problemen direct aan om energieverspilling te voorkomen en uw woning optimaal te laten functioneren.</a:t>
            </a:r>
          </a:p>
          <a:p>
            <a:pPr marL="457200" indent="-457200" latinLnBrk="0">
              <a:buChar char="•"/>
            </a:pPr>
            <a:r>
              <a:rPr lang="en-US" sz="2000" dirty="0">
                <a:solidFill>
                  <a:srgbClr val="2B2C30"/>
                </a:solidFill>
                <a:cs typeface="Segoe UI"/>
              </a:rPr>
              <a:t>Geef prioriteit aan energie-efficiëntie wanneer u huisverbeteringen, nieuwe systemen en apparaten overweegt. </a:t>
            </a:r>
          </a:p>
        </p:txBody>
      </p:sp>
      <p:pic>
        <p:nvPicPr>
          <p:cNvPr id="5" name="Picture 4">
            <a:extLst>
              <a:ext uri="{FF2B5EF4-FFF2-40B4-BE49-F238E27FC236}">
                <a16:creationId xmlns:a16="http://schemas.microsoft.com/office/drawing/2014/main" id="{6C0B4A65-77A0-DCC1-6CFA-F83F1857B9E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431" y="2101736"/>
            <a:ext cx="4136809" cy="4603315"/>
          </a:xfrm>
          <a:prstGeom prst="rect">
            <a:avLst/>
          </a:prstGeom>
        </p:spPr>
      </p:pic>
      <p:sp>
        <p:nvSpPr>
          <p:cNvPr id="2" name="Title 1">
            <a:extLst>
              <a:ext uri="{FF2B5EF4-FFF2-40B4-BE49-F238E27FC236}">
                <a16:creationId xmlns:a16="http://schemas.microsoft.com/office/drawing/2014/main" id="{5EF15D84-A160-9D70-14B1-05EB1E8BD90B}"/>
              </a:ext>
            </a:extLst>
          </p:cNvPr>
          <p:cNvSpPr>
            <a:spLocks noGrp="1"/>
          </p:cNvSpPr>
          <p:nvPr>
            <p:ph type="title" idx="4294967295"/>
          </p:nvPr>
        </p:nvSpPr>
        <p:spPr>
          <a:xfrm>
            <a:off x="569457" y="776173"/>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7. Regelmatig onderhoud en inspecties</a:t>
            </a:r>
            <a:endParaRPr lang="en-GB" dirty="0">
              <a:effectLst/>
            </a:endParaRPr>
          </a:p>
          <a:p>
            <a:endParaRPr lang="en-GB" dirty="0"/>
          </a:p>
        </p:txBody>
      </p:sp>
    </p:spTree>
    <p:extLst>
      <p:ext uri="{BB962C8B-B14F-4D97-AF65-F5344CB8AC3E}">
        <p14:creationId xmlns:p14="http://schemas.microsoft.com/office/powerpoint/2010/main" val="183386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6D807-DAB9-1AB0-3541-504CB006F4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968650-E49A-EC62-296F-09C4430C51A9}"/>
              </a:ext>
            </a:extLst>
          </p:cNvPr>
          <p:cNvSpPr>
            <a:spLocks noGrp="1"/>
          </p:cNvSpPr>
          <p:nvPr>
            <p:ph type="title" idx="4294967295"/>
          </p:nvPr>
        </p:nvSpPr>
        <p:spPr>
          <a:xfrm>
            <a:off x="563671" y="717822"/>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8. Overstappen op energiezuinige verlichting - Inleiding</a:t>
            </a:r>
            <a:endParaRPr lang="en-GB" dirty="0">
              <a:effectLst/>
            </a:endParaRPr>
          </a:p>
          <a:p>
            <a:endParaRPr lang="en-GB" dirty="0"/>
          </a:p>
        </p:txBody>
      </p:sp>
      <p:sp>
        <p:nvSpPr>
          <p:cNvPr id="4" name="TextBox 3">
            <a:extLst>
              <a:ext uri="{FF2B5EF4-FFF2-40B4-BE49-F238E27FC236}">
                <a16:creationId xmlns:a16="http://schemas.microsoft.com/office/drawing/2014/main" id="{3DEE6772-2864-A659-EF4C-1D84F481CA30}"/>
              </a:ext>
            </a:extLst>
          </p:cNvPr>
          <p:cNvSpPr txBox="1"/>
          <p:nvPr/>
        </p:nvSpPr>
        <p:spPr>
          <a:xfrm>
            <a:off x="563671" y="2906038"/>
            <a:ext cx="11085534" cy="2308324"/>
          </a:xfrm>
          <a:prstGeom prst="rect">
            <a:avLst/>
          </a:prstGeom>
          <a:noFill/>
        </p:spPr>
        <p:txBody>
          <a:bodyPr wrap="square" rtlCol="0">
            <a:spAutoFit/>
          </a:bodyPr>
          <a:lstStyle/>
          <a:p>
            <a:pPr algn="ctr" latinLnBrk="0"/>
            <a:r>
              <a:rPr lang="en-US" sz="4800" i="1" dirty="0">
                <a:solidFill>
                  <a:schemeClr val="accent2"/>
                </a:solidFill>
              </a:rPr>
              <a:t>Wat zijn de voordelen van een upgrade naar slimme en energiezuinige verlichting? </a:t>
            </a:r>
          </a:p>
          <a:p>
            <a:pPr algn="ctr" latinLnBrk="0"/>
            <a:endParaRPr lang="en-US" sz="4800" i="1" dirty="0">
              <a:solidFill>
                <a:schemeClr val="accent2"/>
              </a:solidFill>
            </a:endParaRPr>
          </a:p>
        </p:txBody>
      </p:sp>
    </p:spTree>
    <p:extLst>
      <p:ext uri="{BB962C8B-B14F-4D97-AF65-F5344CB8AC3E}">
        <p14:creationId xmlns:p14="http://schemas.microsoft.com/office/powerpoint/2010/main" val="173205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361D24-B993-F460-A104-4A972DC81205}"/>
              </a:ext>
            </a:extLst>
          </p:cNvPr>
          <p:cNvSpPr>
            <a:spLocks noGrp="1"/>
          </p:cNvSpPr>
          <p:nvPr>
            <p:ph type="title" idx="4294967295"/>
          </p:nvPr>
        </p:nvSpPr>
        <p:spPr>
          <a:xfrm>
            <a:off x="838200" y="365125"/>
            <a:ext cx="10515600" cy="1325563"/>
          </a:xfrm>
          <a:prstGeom prst="rect">
            <a:avLst/>
          </a:prstGeom>
        </p:spPr>
        <p:txBody>
          <a:bodyPr/>
          <a:lstStyle/>
          <a:p>
            <a:r>
              <a:rPr lang="en-GB" sz="2800" b="1" dirty="0">
                <a:solidFill>
                  <a:schemeClr val="bg1"/>
                </a:solidFill>
              </a:rPr>
              <a:t>Inleiding</a:t>
            </a:r>
          </a:p>
        </p:txBody>
      </p:sp>
      <p:sp>
        <p:nvSpPr>
          <p:cNvPr id="2" name="TextBox 1">
            <a:extLst>
              <a:ext uri="{FF2B5EF4-FFF2-40B4-BE49-F238E27FC236}">
                <a16:creationId xmlns:a16="http://schemas.microsoft.com/office/drawing/2014/main" id="{0FE65402-2D24-4C0B-3A9B-70B199ADCEA8}"/>
              </a:ext>
            </a:extLst>
          </p:cNvPr>
          <p:cNvSpPr txBox="1"/>
          <p:nvPr/>
        </p:nvSpPr>
        <p:spPr>
          <a:xfrm>
            <a:off x="4306868" y="333137"/>
            <a:ext cx="7678453" cy="5232202"/>
          </a:xfrm>
          <a:prstGeom prst="rect">
            <a:avLst/>
          </a:prstGeom>
          <a:noFill/>
        </p:spPr>
        <p:txBody>
          <a:bodyPr wrap="square" rtlCol="0">
            <a:spAutoFit/>
          </a:bodyPr>
          <a:lstStyle/>
          <a:p>
            <a:pPr latinLnBrk="0"/>
            <a:r>
              <a:rPr lang="en-GB" sz="2000" dirty="0"/>
              <a:t>Wanneer u eigenaar bent van uw eigen woning of uw woning verhuurt aan huurders, vraagt u zich misschien af hoe – en waarom – u betrokken zou moeten zijn bij de digitale energietransitie. </a:t>
            </a:r>
          </a:p>
          <a:p>
            <a:pPr latinLnBrk="0"/>
            <a:endParaRPr lang="en-GB" sz="700" dirty="0"/>
          </a:p>
          <a:p>
            <a:pPr latinLnBrk="0"/>
            <a:r>
              <a:rPr lang="en-GB" sz="2000" dirty="0"/>
              <a:t>De digitale energietransitie stelt u en uw huurders in staat om uw energieverbruik beter te begrijpen. Door dit inzicht kunnen we weloverwogen beslissingen nemen over hoe we energie kunnen besparen, zonder ongemak of inboeten aan comfort. Investeren in uw woning kan op de lange termijn ook grote besparingen opleveren! </a:t>
            </a:r>
          </a:p>
          <a:p>
            <a:pPr latinLnBrk="0"/>
            <a:endParaRPr lang="en-GB" sz="700" dirty="0"/>
          </a:p>
          <a:p>
            <a:pPr latinLnBrk="0"/>
            <a:r>
              <a:rPr lang="en-GB" sz="2000" dirty="0"/>
              <a:t>In deze korte presentatie gaan we in op: </a:t>
            </a:r>
          </a:p>
          <a:p>
            <a:pPr marL="457200" indent="-457200" latinLnBrk="0">
              <a:buChar char="•"/>
            </a:pPr>
            <a:r>
              <a:rPr lang="en-GB" sz="2000" dirty="0"/>
              <a:t>Waarom u zou moeten investeren in digitale energietechnologieën. </a:t>
            </a:r>
          </a:p>
          <a:p>
            <a:pPr marL="457200" indent="-457200" latinLnBrk="0">
              <a:buChar char="•"/>
            </a:pPr>
            <a:r>
              <a:rPr lang="en-GB" sz="2000" dirty="0"/>
              <a:t>Kansen en voordelen van investeren in uw woning. </a:t>
            </a:r>
          </a:p>
          <a:p>
            <a:pPr marL="457200" indent="-457200" latinLnBrk="0">
              <a:buChar char="•"/>
            </a:pPr>
            <a:r>
              <a:rPr lang="en-GB" sz="2000" dirty="0"/>
              <a:t>Eenvoudige stappen die u kunt nemen om uw energieverbruik te begrijpen en te verminderen en mogelijk geld te besparen.</a:t>
            </a:r>
          </a:p>
          <a:p>
            <a:pPr marL="457200" indent="-457200" latinLnBrk="0">
              <a:buChar char="•"/>
            </a:pPr>
            <a:r>
              <a:rPr lang="en-GB" sz="2000" dirty="0"/>
              <a:t>Als u uw vastgoed verhuurt, hoe u uw huurders kunt ondersteunen om energie te besparen. </a:t>
            </a:r>
          </a:p>
          <a:p>
            <a:pPr latinLnBrk="0"/>
            <a:endParaRPr lang="en-GB" sz="2000" dirty="0"/>
          </a:p>
        </p:txBody>
      </p:sp>
      <p:pic>
        <p:nvPicPr>
          <p:cNvPr id="3" name="Google Shape;97;p2">
            <a:extLst>
              <a:ext uri="{FF2B5EF4-FFF2-40B4-BE49-F238E27FC236}">
                <a16:creationId xmlns:a16="http://schemas.microsoft.com/office/drawing/2014/main" id="{E0824120-B2DC-DB41-8E97-86CAA2E28F52}"/>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Tree>
    <p:extLst>
      <p:ext uri="{BB962C8B-B14F-4D97-AF65-F5344CB8AC3E}">
        <p14:creationId xmlns:p14="http://schemas.microsoft.com/office/powerpoint/2010/main" val="354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92EE8-091B-0FE0-B4BE-A7D17AA556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AB35A1-50A2-9344-4C19-FE53E688B229}"/>
              </a:ext>
            </a:extLst>
          </p:cNvPr>
          <p:cNvSpPr>
            <a:spLocks noGrp="1"/>
          </p:cNvSpPr>
          <p:nvPr>
            <p:ph type="title" idx="4294967295"/>
          </p:nvPr>
        </p:nvSpPr>
        <p:spPr>
          <a:xfrm>
            <a:off x="485503" y="704759"/>
            <a:ext cx="10515600" cy="1325563"/>
          </a:xfrm>
          <a:prstGeom prst="rect">
            <a:avLst/>
          </a:prstGeom>
        </p:spPr>
        <p:txBody>
          <a:bodyPr/>
          <a:lstStyle/>
          <a:p>
            <a:pPr latinLnBrk="0"/>
            <a:r>
              <a:rPr lang="en-US" sz="2800" b="1" kern="1200" dirty="0">
                <a:solidFill>
                  <a:schemeClr val="bg1"/>
                </a:solidFill>
                <a:effectLst/>
                <a:latin typeface="Calibri" panose="020F0502020204030204" pitchFamily="34" charset="0"/>
                <a:ea typeface="Public Sans"/>
                <a:cs typeface="Public Sans"/>
              </a:rPr>
              <a:t>8. </a:t>
            </a:r>
            <a:r>
              <a:rPr lang="en-GB" sz="2800" b="1" dirty="0" err="1">
                <a:solidFill>
                  <a:schemeClr val="bg1"/>
                </a:solidFill>
              </a:rPr>
              <a:t>Overstappen</a:t>
            </a:r>
            <a:r>
              <a:rPr lang="en-GB" sz="2800" b="1" dirty="0">
                <a:solidFill>
                  <a:schemeClr val="bg1"/>
                </a:solidFill>
              </a:rPr>
              <a:t> op </a:t>
            </a:r>
            <a:r>
              <a:rPr lang="en-GB" sz="2800" b="1" dirty="0" err="1">
                <a:solidFill>
                  <a:schemeClr val="bg1"/>
                </a:solidFill>
              </a:rPr>
              <a:t>energiezuinige</a:t>
            </a:r>
            <a:r>
              <a:rPr lang="en-GB" sz="2800" b="1" dirty="0">
                <a:solidFill>
                  <a:schemeClr val="bg1"/>
                </a:solidFill>
              </a:rPr>
              <a:t> </a:t>
            </a:r>
            <a:r>
              <a:rPr lang="en-GB" sz="2800" b="1" dirty="0" err="1">
                <a:solidFill>
                  <a:schemeClr val="bg1"/>
                </a:solidFill>
              </a:rPr>
              <a:t>verlichting</a:t>
            </a:r>
            <a:endParaRPr lang="en-GB" b="1" dirty="0">
              <a:solidFill>
                <a:schemeClr val="bg1"/>
              </a:solidFill>
            </a:endParaRPr>
          </a:p>
        </p:txBody>
      </p:sp>
      <p:sp>
        <p:nvSpPr>
          <p:cNvPr id="4" name="TextBox 3">
            <a:extLst>
              <a:ext uri="{FF2B5EF4-FFF2-40B4-BE49-F238E27FC236}">
                <a16:creationId xmlns:a16="http://schemas.microsoft.com/office/drawing/2014/main" id="{18C55726-5E4A-A0F6-F79D-6164468DD29C}"/>
              </a:ext>
            </a:extLst>
          </p:cNvPr>
          <p:cNvSpPr txBox="1"/>
          <p:nvPr/>
        </p:nvSpPr>
        <p:spPr>
          <a:xfrm>
            <a:off x="5917233" y="2219264"/>
            <a:ext cx="5897285" cy="4154984"/>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Lichtgevende diode (LED)-lampen verbruiken aanzienlijk minder energie en hebben een langere levensduur, waardoor onderhoudskosten en energieverbruik worden verminderd.</a:t>
            </a:r>
          </a:p>
          <a:p>
            <a:pPr marL="457200" indent="-457200" latinLnBrk="0">
              <a:buFontTx/>
              <a:buChar char="•"/>
            </a:pPr>
            <a:r>
              <a:rPr lang="en-US" sz="2400" dirty="0">
                <a:solidFill>
                  <a:srgbClr val="2B2C30"/>
                </a:solidFill>
                <a:ea typeface="Public Sans"/>
                <a:cs typeface="Segoe UI"/>
              </a:rPr>
              <a:t>Overweeg om traditionele gloeilampen te vervangen door slimme en energiezuinige LED-verlichting. </a:t>
            </a:r>
          </a:p>
          <a:p>
            <a:pPr marL="457200" indent="-457200" latinLnBrk="0">
              <a:buChar char="•"/>
            </a:pPr>
            <a:r>
              <a:rPr lang="en-US" sz="2400" dirty="0">
                <a:solidFill>
                  <a:srgbClr val="2B2C30"/>
                </a:solidFill>
                <a:cs typeface="Segoe UI"/>
              </a:rPr>
              <a:t>Slimme lampen kunnen het bewustzijn van het energieverbruik vergroten en energiebesparing stimuleren, omdat ze op afstand kunnen worden bediend.  </a:t>
            </a:r>
          </a:p>
        </p:txBody>
      </p:sp>
      <p:pic>
        <p:nvPicPr>
          <p:cNvPr id="5" name="Picture 4">
            <a:extLst>
              <a:ext uri="{FF2B5EF4-FFF2-40B4-BE49-F238E27FC236}">
                <a16:creationId xmlns:a16="http://schemas.microsoft.com/office/drawing/2014/main" id="{F39CB6B6-9BB0-0902-DE11-18FF7F51B26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2" y="2434812"/>
            <a:ext cx="5252581" cy="3939436"/>
          </a:xfrm>
          <a:prstGeom prst="rect">
            <a:avLst/>
          </a:prstGeom>
        </p:spPr>
      </p:pic>
    </p:spTree>
    <p:extLst>
      <p:ext uri="{BB962C8B-B14F-4D97-AF65-F5344CB8AC3E}">
        <p14:creationId xmlns:p14="http://schemas.microsoft.com/office/powerpoint/2010/main" val="31573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F82FF-2403-0C51-C25B-F24163585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40BAAC-901C-2533-E07E-F4ABBE8AC778}"/>
              </a:ext>
            </a:extLst>
          </p:cNvPr>
          <p:cNvSpPr>
            <a:spLocks noGrp="1"/>
          </p:cNvSpPr>
          <p:nvPr>
            <p:ph type="title" idx="4294967295"/>
          </p:nvPr>
        </p:nvSpPr>
        <p:spPr>
          <a:xfrm>
            <a:off x="749280" y="783137"/>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9. Implementatie van oplossingen voor hernieuwbare energie </a:t>
            </a:r>
            <a:endParaRPr lang="en-GB" dirty="0">
              <a:effectLst/>
            </a:endParaRPr>
          </a:p>
          <a:p>
            <a:endParaRPr lang="en-GB" dirty="0"/>
          </a:p>
        </p:txBody>
      </p:sp>
      <p:sp>
        <p:nvSpPr>
          <p:cNvPr id="4" name="TextBox 3">
            <a:extLst>
              <a:ext uri="{FF2B5EF4-FFF2-40B4-BE49-F238E27FC236}">
                <a16:creationId xmlns:a16="http://schemas.microsoft.com/office/drawing/2014/main" id="{25E5C836-0C4E-2B70-2559-800920D4B8CB}"/>
              </a:ext>
            </a:extLst>
          </p:cNvPr>
          <p:cNvSpPr txBox="1"/>
          <p:nvPr/>
        </p:nvSpPr>
        <p:spPr>
          <a:xfrm>
            <a:off x="377482" y="2693096"/>
            <a:ext cx="11259196" cy="2308324"/>
          </a:xfrm>
          <a:prstGeom prst="rect">
            <a:avLst/>
          </a:prstGeom>
          <a:noFill/>
        </p:spPr>
        <p:txBody>
          <a:bodyPr wrap="square" rtlCol="0">
            <a:spAutoFit/>
          </a:bodyPr>
          <a:lstStyle/>
          <a:p>
            <a:pPr algn="ctr" latinLnBrk="0"/>
            <a:r>
              <a:rPr lang="en-US" sz="4800" i="1" dirty="0">
                <a:solidFill>
                  <a:schemeClr val="accent2"/>
                </a:solidFill>
              </a:rPr>
              <a:t>Wat zijn de voordelen van het implementeren van oplossingen voor hernieuwbare energie?</a:t>
            </a:r>
          </a:p>
          <a:p>
            <a:pPr algn="ctr" latinLnBrk="0"/>
            <a:endParaRPr lang="en-US" sz="4800" i="1" dirty="0">
              <a:solidFill>
                <a:schemeClr val="accent2"/>
              </a:solidFill>
            </a:endParaRPr>
          </a:p>
        </p:txBody>
      </p:sp>
    </p:spTree>
    <p:extLst>
      <p:ext uri="{BB962C8B-B14F-4D97-AF65-F5344CB8AC3E}">
        <p14:creationId xmlns:p14="http://schemas.microsoft.com/office/powerpoint/2010/main" val="4252467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8F51B-8541-BED7-1085-2608B37A20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DC311A-63E6-AD38-E85F-2277301254D9}"/>
              </a:ext>
            </a:extLst>
          </p:cNvPr>
          <p:cNvSpPr>
            <a:spLocks noGrp="1"/>
          </p:cNvSpPr>
          <p:nvPr>
            <p:ph type="title" idx="4294967295"/>
          </p:nvPr>
        </p:nvSpPr>
        <p:spPr>
          <a:xfrm>
            <a:off x="517743" y="757010"/>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9. Implementatie van oplossingen voor </a:t>
            </a:r>
            <a:r>
              <a:rPr lang="en-US" sz="2800" b="1" kern="1200" dirty="0" err="1">
                <a:solidFill>
                  <a:srgbClr val="FFFFFF"/>
                </a:solidFill>
                <a:effectLst/>
                <a:latin typeface="Calibri" panose="020F0502020204030204" pitchFamily="34" charset="0"/>
                <a:ea typeface="Public Sans"/>
                <a:cs typeface="Public Sans"/>
              </a:rPr>
              <a:t>hernieuwbare</a:t>
            </a:r>
            <a:r>
              <a:rPr lang="en-US" sz="2800" b="1" kern="1200" dirty="0">
                <a:solidFill>
                  <a:srgbClr val="FFFFFF"/>
                </a:solidFill>
                <a:effectLst/>
                <a:latin typeface="Calibri" panose="020F0502020204030204" pitchFamily="34" charset="0"/>
                <a:ea typeface="Public Sans"/>
                <a:cs typeface="Public Sans"/>
              </a:rPr>
              <a:t> </a:t>
            </a:r>
            <a:r>
              <a:rPr lang="en-US" sz="2800" b="1" kern="1200" dirty="0" err="1">
                <a:solidFill>
                  <a:srgbClr val="FFFFFF"/>
                </a:solidFill>
                <a:effectLst/>
                <a:latin typeface="Calibri" panose="020F0502020204030204" pitchFamily="34" charset="0"/>
                <a:ea typeface="Public Sans"/>
                <a:cs typeface="Public Sans"/>
              </a:rPr>
              <a:t>energie</a:t>
            </a:r>
            <a:endParaRPr lang="en-GB" dirty="0">
              <a:effectLst/>
            </a:endParaRPr>
          </a:p>
        </p:txBody>
      </p:sp>
      <p:sp>
        <p:nvSpPr>
          <p:cNvPr id="4" name="TextBox 3">
            <a:extLst>
              <a:ext uri="{FF2B5EF4-FFF2-40B4-BE49-F238E27FC236}">
                <a16:creationId xmlns:a16="http://schemas.microsoft.com/office/drawing/2014/main" id="{98F002ED-7076-C12C-76BA-4FEBBC6F2705}"/>
              </a:ext>
            </a:extLst>
          </p:cNvPr>
          <p:cNvSpPr txBox="1"/>
          <p:nvPr/>
        </p:nvSpPr>
        <p:spPr>
          <a:xfrm>
            <a:off x="5624359" y="2315338"/>
            <a:ext cx="6075123" cy="3785652"/>
          </a:xfrm>
          <a:prstGeom prst="rect">
            <a:avLst/>
          </a:prstGeom>
          <a:noFill/>
        </p:spPr>
        <p:txBody>
          <a:bodyPr wrap="square" rtlCol="0">
            <a:spAutoFit/>
          </a:bodyPr>
          <a:lstStyle/>
          <a:p>
            <a:pPr marL="457200" indent="-457200" latinLnBrk="0">
              <a:buChar char="•"/>
            </a:pPr>
            <a:r>
              <a:rPr lang="en-US" sz="2000" dirty="0">
                <a:solidFill>
                  <a:srgbClr val="2B2C30"/>
                </a:solidFill>
                <a:ea typeface="Public Sans"/>
                <a:cs typeface="Segoe UI"/>
              </a:rPr>
              <a:t>Oplossingen voor hernieuwbare energie, zoals het installeren van zonnepanelen of windturbines, ondersteunen de opwekking van schone energie.</a:t>
            </a:r>
          </a:p>
          <a:p>
            <a:pPr marL="457200" indent="-457200" latinLnBrk="0">
              <a:buChar char="•"/>
            </a:pPr>
            <a:r>
              <a:rPr lang="en-US" sz="2000" dirty="0">
                <a:solidFill>
                  <a:srgbClr val="2B2C30"/>
                </a:solidFill>
                <a:ea typeface="Public Sans"/>
                <a:cs typeface="Segoe UI"/>
              </a:rPr>
              <a:t>Door minder afhankelijk te zijn van het elektriciteitsnet en lagere energiekosten te realiseren, kunt u geld besparen. </a:t>
            </a:r>
          </a:p>
          <a:p>
            <a:pPr marL="457200" indent="-457200" latinLnBrk="0">
              <a:buChar char="•"/>
            </a:pPr>
            <a:r>
              <a:rPr lang="en-US" sz="2000" dirty="0">
                <a:solidFill>
                  <a:srgbClr val="2B2C30"/>
                </a:solidFill>
                <a:ea typeface="Public Sans"/>
                <a:cs typeface="Segoe UI"/>
              </a:rPr>
              <a:t>Oplossingen voor hernieuwbare energie kunnen aantrekkelijk zijn voor milieubewuste huurders of potentiële kopers wanneer u uw huis verkoopt.</a:t>
            </a:r>
          </a:p>
          <a:p>
            <a:pPr marL="457200" indent="-457200" latinLnBrk="0">
              <a:buChar char="•"/>
            </a:pPr>
            <a:r>
              <a:rPr lang="en-US" sz="2000" dirty="0">
                <a:solidFill>
                  <a:srgbClr val="2B2C30"/>
                </a:solidFill>
                <a:ea typeface="Public Sans"/>
                <a:cs typeface="Segoe UI"/>
              </a:rPr>
              <a:t>Er is relevant advies voor alle huiseigenaren in </a:t>
            </a:r>
            <a:r>
              <a:rPr lang="en-US" sz="2000" dirty="0">
                <a:solidFill>
                  <a:srgbClr val="2B2C30"/>
                </a:solidFill>
                <a:ea typeface="Public Sans"/>
                <a:cs typeface="Segoe UI"/>
                <a:hlinkClick r:id="rId3"/>
              </a:rPr>
              <a:t>Hoe verhuurders energiezuinige woningen kunnen creëren</a:t>
            </a:r>
            <a:r>
              <a:rPr lang="en-US" sz="2000" dirty="0">
                <a:solidFill>
                  <a:srgbClr val="2B2C30"/>
                </a:solidFill>
                <a:ea typeface="Public Sans"/>
                <a:cs typeface="Segoe UI"/>
              </a:rPr>
              <a:t>.</a:t>
            </a:r>
          </a:p>
        </p:txBody>
      </p:sp>
      <p:pic>
        <p:nvPicPr>
          <p:cNvPr id="6" name="Picture 5">
            <a:extLst>
              <a:ext uri="{FF2B5EF4-FFF2-40B4-BE49-F238E27FC236}">
                <a16:creationId xmlns:a16="http://schemas.microsoft.com/office/drawing/2014/main" id="{52D3D558-C361-A745-D15A-55913F4240C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024" y="2419850"/>
            <a:ext cx="5343742" cy="3403120"/>
          </a:xfrm>
          <a:prstGeom prst="rect">
            <a:avLst/>
          </a:prstGeom>
        </p:spPr>
      </p:pic>
    </p:spTree>
    <p:extLst>
      <p:ext uri="{BB962C8B-B14F-4D97-AF65-F5344CB8AC3E}">
        <p14:creationId xmlns:p14="http://schemas.microsoft.com/office/powerpoint/2010/main" val="166133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5" name="Title 4">
            <a:extLst>
              <a:ext uri="{FF2B5EF4-FFF2-40B4-BE49-F238E27FC236}">
                <a16:creationId xmlns:a16="http://schemas.microsoft.com/office/drawing/2014/main" id="{CDF8FBA0-89C2-DA26-70E1-50529B2E516E}"/>
              </a:ext>
            </a:extLst>
          </p:cNvPr>
          <p:cNvSpPr>
            <a:spLocks noGrp="1"/>
          </p:cNvSpPr>
          <p:nvPr>
            <p:ph type="title" idx="4294967295"/>
          </p:nvPr>
        </p:nvSpPr>
        <p:spPr>
          <a:xfrm>
            <a:off x="714363" y="598624"/>
            <a:ext cx="10515600" cy="1325563"/>
          </a:xfrm>
          <a:prstGeom prst="rect">
            <a:avLst/>
          </a:prstGeom>
        </p:spPr>
        <p:txBody>
          <a:bodyPr/>
          <a:lstStyle/>
          <a:p>
            <a:pPr rtl="0" eaLnBrk="1" latinLnBrk="1" hangingPunct="1"/>
            <a:r>
              <a:rPr lang="en-US" sz="2800" kern="1200" dirty="0">
                <a:solidFill>
                  <a:srgbClr val="0E3AF0"/>
                </a:solidFill>
                <a:effectLst/>
                <a:latin typeface="Calibri" panose="020F0502020204030204" pitchFamily="34" charset="0"/>
                <a:ea typeface="맑은 고딕" panose="020B0503020000020004" pitchFamily="34" charset="-127"/>
                <a:cs typeface="Arial" panose="020B0604020202020204" pitchFamily="34" charset="0"/>
              </a:rPr>
              <a:t>Volgende stappen</a:t>
            </a:r>
            <a:endParaRPr lang="en-GB" dirty="0">
              <a:effectLst/>
            </a:endParaRPr>
          </a:p>
          <a:p>
            <a:endParaRPr lang="en-GB" dirty="0"/>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Als u meer wilt weten over de digitale energietransitie, kunnen de volgende bronnen nuttig zijn: </a:t>
            </a:r>
          </a:p>
        </p:txBody>
      </p:sp>
      <p:sp>
        <p:nvSpPr>
          <p:cNvPr id="29" name="TextBox 28">
            <a:extLst>
              <a:ext uri="{FF2B5EF4-FFF2-40B4-BE49-F238E27FC236}">
                <a16:creationId xmlns:a16="http://schemas.microsoft.com/office/drawing/2014/main" id="{4ECDE187-04E2-45C2-AB71-3163282F7484}"/>
              </a:ext>
            </a:extLst>
          </p:cNvPr>
          <p:cNvSpPr txBox="1"/>
          <p:nvPr/>
        </p:nvSpPr>
        <p:spPr>
          <a:xfrm>
            <a:off x="1017740" y="3716334"/>
            <a:ext cx="2175491" cy="1446550"/>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rPr>
              <a:t> Bekijk het aanbod van korte cursussen van Every1: </a:t>
            </a:r>
            <a:r>
              <a:rPr lang="en-US" altLang="ko-KR" sz="2200" i="1" dirty="0">
                <a:solidFill>
                  <a:srgbClr val="373737"/>
                </a:solidFill>
                <a:ea typeface="맑은 고딕"/>
                <a:hlinkClick r:id="rId3"/>
              </a:rPr>
              <a:t>Digital Energy Essentials</a:t>
            </a:r>
            <a:r>
              <a:rPr lang="en-US" altLang="ko-KR" sz="2200" i="1" dirty="0">
                <a:solidFill>
                  <a:srgbClr val="373737"/>
                </a:solidFill>
                <a:ea typeface="맑은 고딕"/>
              </a:rPr>
              <a:t>.</a:t>
            </a:r>
            <a:endParaRPr lang="ko-KR" altLang="en-US" sz="2200"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52611" y="3106011"/>
            <a:ext cx="2364667" cy="2123658"/>
          </a:xfrm>
          <a:prstGeom prst="rect">
            <a:avLst/>
          </a:prstGeom>
          <a:noFill/>
        </p:spPr>
        <p:txBody>
          <a:bodyPr wrap="square" rtlCol="0" anchor="t" anchorCtr="0">
            <a:spAutoFit/>
          </a:bodyPr>
          <a:lstStyle/>
          <a:p>
            <a:pPr algn="ctr"/>
            <a:r>
              <a:rPr lang="en-US" altLang="ko-KR" sz="2200" dirty="0">
                <a:solidFill>
                  <a:srgbClr val="373737"/>
                </a:solidFill>
              </a:rPr>
              <a:t>Lees de informatiebrochure van Every1 </a:t>
            </a:r>
            <a:r>
              <a:rPr lang="en-US" altLang="ko-KR" sz="2200" i="1" dirty="0">
                <a:solidFill>
                  <a:srgbClr val="373737"/>
                </a:solidFill>
                <a:hlinkClick r:id="rId4"/>
              </a:rPr>
              <a:t>Wat is een energiegemeenschap en waarom zou ik me daarbij aansluiten?</a:t>
            </a:r>
            <a:endParaRPr lang="ko-KR" altLang="en-US" sz="2200"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504565"/>
            <a:ext cx="2338969" cy="2123658"/>
          </a:xfrm>
          <a:prstGeom prst="rect">
            <a:avLst/>
          </a:prstGeom>
          <a:noFill/>
        </p:spPr>
        <p:txBody>
          <a:bodyPr wrap="square" rtlCol="0" anchor="t" anchorCtr="0">
            <a:spAutoFit/>
          </a:bodyPr>
          <a:lstStyle/>
          <a:p>
            <a:pPr algn="ctr"/>
            <a:r>
              <a:rPr lang="en-US" altLang="ko-KR" sz="2200" dirty="0">
                <a:solidFill>
                  <a:srgbClr val="373737"/>
                </a:solidFill>
              </a:rPr>
              <a:t>Lees het artikel van Energy Monitor </a:t>
            </a:r>
            <a:r>
              <a:rPr lang="en-US" altLang="ko-KR" sz="2200" i="1" dirty="0">
                <a:solidFill>
                  <a:srgbClr val="373737"/>
                </a:solidFill>
                <a:hlinkClick r:id="rId5"/>
              </a:rPr>
              <a:t>Mythes over hernieuwbare energietechnologieën ontkrachten</a:t>
            </a:r>
            <a:r>
              <a:rPr lang="en-US" altLang="ko-KR" sz="2200" i="1" dirty="0">
                <a:solidFill>
                  <a:srgbClr val="373737"/>
                </a:solidFill>
              </a:rPr>
              <a:t>.</a:t>
            </a:r>
            <a:endParaRPr lang="ko-KR" altLang="en-US" sz="2200"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1785104"/>
          </a:xfrm>
          <a:prstGeom prst="rect">
            <a:avLst/>
          </a:prstGeom>
          <a:noFill/>
        </p:spPr>
        <p:txBody>
          <a:bodyPr wrap="square" rtlCol="0" anchor="t" anchorCtr="0">
            <a:spAutoFit/>
          </a:bodyPr>
          <a:lstStyle/>
          <a:p>
            <a:pPr algn="ctr"/>
            <a:r>
              <a:rPr lang="en-US" altLang="ko-KR" sz="2200" dirty="0">
                <a:solidFill>
                  <a:srgbClr val="373737"/>
                </a:solidFill>
                <a:hlinkClick r:id="rId6"/>
              </a:rPr>
              <a:t>Lees meer over het lesmateriaal van het Every1-project.</a:t>
            </a:r>
            <a:endParaRPr lang="ko-KR" altLang="en-US" sz="2200" dirty="0">
              <a:solidFill>
                <a:srgbClr val="373737"/>
              </a:solidFill>
            </a:endParaRPr>
          </a:p>
        </p:txBody>
      </p:sp>
    </p:spTree>
    <p:extLst>
      <p:ext uri="{BB962C8B-B14F-4D97-AF65-F5344CB8AC3E}">
        <p14:creationId xmlns:p14="http://schemas.microsoft.com/office/powerpoint/2010/main" val="3900357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46322" y="308388"/>
            <a:ext cx="7628351" cy="6186309"/>
          </a:xfrm>
          <a:prstGeom prst="rect">
            <a:avLst/>
          </a:prstGeom>
          <a:noFill/>
        </p:spPr>
        <p:txBody>
          <a:bodyPr wrap="square" lIns="91440" tIns="45720" rIns="91440" bIns="45720" rtlCol="0" anchor="t">
            <a:spAutoFit/>
          </a:bodyPr>
          <a:lstStyle/>
          <a:p>
            <a:pPr latinLnBrk="0"/>
            <a:r>
              <a:rPr lang="en-GB" dirty="0"/>
              <a:t>Deze </a:t>
            </a:r>
            <a:r>
              <a:rPr lang="en-GB" dirty="0" err="1"/>
              <a:t>presentatie</a:t>
            </a:r>
            <a:r>
              <a:rPr lang="en-GB" dirty="0"/>
              <a:t> </a:t>
            </a:r>
            <a:r>
              <a:rPr lang="nl-NL" dirty="0"/>
              <a:t>Doe mee aan de digitale energietransitie: 9 eenvoudige stappen voor huiseigenaren en verhuurders</a:t>
            </a:r>
            <a:r>
              <a:rPr lang="en-GB" i="1" dirty="0"/>
              <a:t>' </a:t>
            </a:r>
            <a:r>
              <a:rPr lang="en-GB" dirty="0"/>
              <a:t>is geproduceerd door het Every1-project en valt onder de licentie </a:t>
            </a:r>
            <a:r>
              <a:rPr lang="en-GB" dirty="0">
                <a:hlinkClick r:id="rId3"/>
              </a:rPr>
              <a:t>CC BY-SA 4.0</a:t>
            </a:r>
            <a:r>
              <a:rPr lang="en-GB" dirty="0"/>
              <a:t>, tenzij anders vermeld. </a:t>
            </a:r>
          </a:p>
          <a:p>
            <a:pPr latinLnBrk="0"/>
            <a:endParaRPr lang="en-GB" dirty="0"/>
          </a:p>
          <a:p>
            <a:pPr latinLnBrk="0"/>
            <a:r>
              <a:rPr lang="en-GB" dirty="0"/>
              <a:t>De afbeeldingen die in deze presentatie worden gebruikt, zijn als volgt: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Omslagafbeelding: </a:t>
            </a:r>
            <a:r>
              <a:rPr lang="en-US" i="1" dirty="0">
                <a:solidFill>
                  <a:schemeClr val="dk1"/>
                </a:solidFill>
                <a:ea typeface="Public Sans"/>
                <a:cs typeface="Public Sans"/>
                <a:sym typeface="Public Sans"/>
                <a:hlinkClick r:id="rId4"/>
              </a:rPr>
              <a:t>huis </a:t>
            </a:r>
            <a:r>
              <a:rPr lang="en-US" dirty="0">
                <a:solidFill>
                  <a:schemeClr val="dk1"/>
                </a:solidFill>
                <a:ea typeface="Public Sans"/>
                <a:cs typeface="Public Sans"/>
                <a:sym typeface="Public Sans"/>
              </a:rPr>
              <a:t>van Loraine en Mark is gelicentieerd </a:t>
            </a:r>
            <a:r>
              <a:rPr lang="en-US" dirty="0">
                <a:solidFill>
                  <a:schemeClr val="dk1"/>
                </a:solidFill>
                <a:ea typeface="Public Sans"/>
                <a:cs typeface="Public Sans"/>
                <a:sym typeface="Public Sans"/>
                <a:hlinkClick r:id="rId5"/>
              </a:rPr>
              <a:t>onder CC BY-SA 2.0</a:t>
            </a:r>
            <a:r>
              <a:rPr lang="en-US" dirty="0">
                <a:solidFill>
                  <a:schemeClr val="dk1"/>
                </a:solidFill>
                <a:ea typeface="Public Sans"/>
                <a:cs typeface="Public Sans"/>
                <a:sym typeface="Public Sans"/>
              </a:rPr>
              <a:t>.</a:t>
            </a:r>
            <a:endParaRPr lang="en-US" sz="18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Afbeelding bij de inleidende tekst: </a:t>
            </a:r>
            <a:r>
              <a:rPr lang="en-US" i="1" dirty="0">
                <a:solidFill>
                  <a:schemeClr val="dk1"/>
                </a:solidFill>
                <a:ea typeface="Public Sans"/>
                <a:cs typeface="Public Sans"/>
                <a:sym typeface="Public Sans"/>
              </a:rPr>
              <a:t>Paper Beside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door </a:t>
            </a:r>
            <a:r>
              <a:rPr lang="en-US" sz="18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op Pexels.com</a:t>
            </a:r>
            <a:endParaRPr lang="en-US" sz="18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Waarom investeren in digitale </a:t>
            </a:r>
            <a:r>
              <a:rPr lang="en-US" dirty="0">
                <a:solidFill>
                  <a:schemeClr val="dk1"/>
                </a:solidFill>
                <a:ea typeface="Public Sans"/>
                <a:cs typeface="Public Sans"/>
                <a:sym typeface="Public Sans"/>
              </a:rPr>
              <a:t>technologieën?: </a:t>
            </a:r>
            <a:r>
              <a:rPr lang="en-GB" b="0" i="0" dirty="0">
                <a:solidFill>
                  <a:srgbClr val="242424"/>
                </a:solidFill>
                <a:effectLst/>
                <a:hlinkClick r:id="rId7"/>
              </a:rPr>
              <a:t>Vorarlberger Kraftwerke-Energy meter (electro)-smart meter-02ASD </a:t>
            </a:r>
            <a:r>
              <a:rPr lang="en-GB" b="0" i="0" dirty="0">
                <a:solidFill>
                  <a:srgbClr val="242424"/>
                </a:solidFill>
                <a:effectLst/>
              </a:rPr>
              <a:t>door </a:t>
            </a:r>
            <a:r>
              <a:rPr lang="en-GB" b="0" i="0" dirty="0" err="1">
                <a:solidFill>
                  <a:srgbClr val="242424"/>
                </a:solidFill>
                <a:effectLst/>
              </a:rPr>
              <a:t>Asurnipal </a:t>
            </a:r>
            <a:r>
              <a:rPr lang="en-GB" b="0" i="0" dirty="0">
                <a:solidFill>
                  <a:srgbClr val="242424"/>
                </a:solidFill>
                <a:effectLst/>
              </a:rPr>
              <a:t>valt onder de licentie </a:t>
            </a:r>
            <a:r>
              <a:rPr lang="en-GB" b="0" i="0" dirty="0">
                <a:solidFill>
                  <a:srgbClr val="242424"/>
                </a:solidFill>
                <a:effectLst/>
                <a:hlinkClick r:id="rId3"/>
              </a:rPr>
              <a:t>CC BY-SA 4.0</a:t>
            </a:r>
            <a:r>
              <a:rPr lang="en-GB" b="0" i="0" dirty="0">
                <a:solidFill>
                  <a:srgbClr val="242424"/>
                </a:solidFill>
                <a:effectLst/>
              </a:rPr>
              <a:t>.</a:t>
            </a:r>
          </a:p>
          <a:p>
            <a:pPr marL="285750" indent="-285750" latinLnBrk="0">
              <a:buFont typeface="Arial" panose="020B0604020202020204" pitchFamily="34" charset="0"/>
              <a:buChar char="•"/>
            </a:pPr>
            <a:r>
              <a:rPr lang="en-GB" dirty="0">
                <a:solidFill>
                  <a:srgbClr val="242424"/>
                </a:solidFill>
              </a:rPr>
              <a:t>Inzicht in uw eigen energieverbruik: </a:t>
            </a:r>
            <a:r>
              <a:rPr lang="en-GB" dirty="0">
                <a:solidFill>
                  <a:srgbClr val="242424"/>
                </a:solidFill>
                <a:hlinkClick r:id="rId8"/>
              </a:rPr>
              <a:t>Daily net metering.png </a:t>
            </a:r>
            <a:r>
              <a:rPr lang="en-GB" dirty="0">
                <a:solidFill>
                  <a:srgbClr val="242424"/>
                </a:solidFill>
              </a:rPr>
              <a:t>door Delphi234 is gelicentieerd onder </a:t>
            </a:r>
            <a:r>
              <a:rPr lang="en-GB" dirty="0">
                <a:solidFill>
                  <a:srgbClr val="242424"/>
                </a:solidFill>
                <a:hlinkClick r:id="rId9"/>
              </a:rPr>
              <a:t>CC BY-SA 3.0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Prosumer worden: </a:t>
            </a:r>
            <a:r>
              <a:rPr lang="en-GB" dirty="0">
                <a:solidFill>
                  <a:srgbClr val="242424"/>
                </a:solidFill>
                <a:hlinkClick r:id="rId10"/>
              </a:rPr>
              <a:t>Solar energy, Amersfoort </a:t>
            </a:r>
            <a:r>
              <a:rPr lang="en-GB" dirty="0">
                <a:solidFill>
                  <a:srgbClr val="242424"/>
                </a:solidFill>
              </a:rPr>
              <a:t>door Eneco Group is gelicentieerd </a:t>
            </a:r>
            <a:r>
              <a:rPr lang="en-GB" dirty="0">
                <a:solidFill>
                  <a:srgbClr val="242424"/>
                </a:solidFill>
                <a:hlinkClick r:id="rId11"/>
              </a:rPr>
              <a:t>onder CC BY 2.0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Samenwerken: Collectieve energiegroepen: </a:t>
            </a:r>
            <a:r>
              <a:rPr lang="en-GB" dirty="0">
                <a:solidFill>
                  <a:srgbClr val="242424"/>
                </a:solidFill>
                <a:hlinkClick r:id="rId12"/>
              </a:rPr>
              <a:t>Energy communities report.jpg </a:t>
            </a:r>
            <a:r>
              <a:rPr lang="en-GB" dirty="0">
                <a:solidFill>
                  <a:srgbClr val="242424"/>
                </a:solidFill>
              </a:rPr>
              <a:t>door Joint Research Centre (JRC) is gelicentieerd </a:t>
            </a:r>
            <a:r>
              <a:rPr lang="en-GB" dirty="0">
                <a:solidFill>
                  <a:srgbClr val="242424"/>
                </a:solidFill>
                <a:hlinkClick r:id="rId3"/>
              </a:rPr>
              <a:t>onder CC BY-SA 4.0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Anderen helpen energie te besparen: </a:t>
            </a:r>
            <a:r>
              <a:rPr lang="en-GB" sz="1800" dirty="0">
                <a:solidFill>
                  <a:srgbClr val="242424"/>
                </a:solidFill>
                <a:ea typeface="Public Sans"/>
                <a:cs typeface="Public Sans"/>
                <a:sym typeface="Public Sans"/>
                <a:hlinkClick r:id="rId13"/>
              </a:rPr>
              <a:t>Elektriciteitsrekeningen met gloeilamp en rekenmachine </a:t>
            </a:r>
            <a:r>
              <a:rPr lang="en-GB" sz="1800" dirty="0">
                <a:solidFill>
                  <a:srgbClr val="242424"/>
                </a:solidFill>
                <a:ea typeface="Public Sans"/>
                <a:cs typeface="Public Sans"/>
                <a:sym typeface="Public Sans"/>
              </a:rPr>
              <a:t>door </a:t>
            </a:r>
            <a:r>
              <a:rPr lang="en-GB" sz="1800" dirty="0" err="1">
                <a:solidFill>
                  <a:srgbClr val="242424"/>
                </a:solidFill>
                <a:ea typeface="Public Sans"/>
                <a:cs typeface="Public Sans"/>
                <a:sym typeface="Public Sans"/>
              </a:rPr>
              <a:t>Uswitch.com </a:t>
            </a:r>
            <a:r>
              <a:rPr lang="en-GB" sz="1800" dirty="0">
                <a:solidFill>
                  <a:srgbClr val="242424"/>
                </a:solidFill>
                <a:ea typeface="Public Sans"/>
                <a:cs typeface="Public Sans"/>
                <a:sym typeface="Public Sans"/>
              </a:rPr>
              <a:t>Images is </a:t>
            </a:r>
            <a:r>
              <a:rPr lang="en-GB" dirty="0">
                <a:solidFill>
                  <a:srgbClr val="242424"/>
                </a:solidFill>
              </a:rPr>
              <a:t>gelicentieerd </a:t>
            </a:r>
            <a:r>
              <a:rPr lang="en-GB" noProof="0" dirty="0">
                <a:solidFill>
                  <a:schemeClr val="dk1"/>
                </a:solidFill>
                <a:ea typeface="Public Sans"/>
                <a:cs typeface="Public Sans"/>
                <a:sym typeface="Public Sans"/>
                <a:hlinkClick r:id="rId11"/>
              </a:rPr>
              <a:t>onder CC BY 2.0</a:t>
            </a:r>
            <a:r>
              <a:rPr lang="en-GB" dirty="0">
                <a:solidFill>
                  <a:srgbClr val="242424"/>
                </a:solidFill>
              </a:rPr>
              <a:t>. Deze afbeelding is bijgesneden.</a:t>
            </a:r>
          </a:p>
        </p:txBody>
      </p:sp>
      <p:sp>
        <p:nvSpPr>
          <p:cNvPr id="3" name="Title 2">
            <a:extLst>
              <a:ext uri="{FF2B5EF4-FFF2-40B4-BE49-F238E27FC236}">
                <a16:creationId xmlns:a16="http://schemas.microsoft.com/office/drawing/2014/main" id="{6EA18C26-1269-C927-57EE-BF4F66460367}"/>
              </a:ext>
            </a:extLst>
          </p:cNvPr>
          <p:cNvSpPr>
            <a:spLocks noGrp="1"/>
          </p:cNvSpPr>
          <p:nvPr>
            <p:ph type="title" idx="4294967295"/>
          </p:nvPr>
        </p:nvSpPr>
        <p:spPr>
          <a:xfrm>
            <a:off x="317327" y="1018268"/>
            <a:ext cx="10515600" cy="1325563"/>
          </a:xfrm>
          <a:prstGeom prst="rect">
            <a:avLst/>
          </a:prstGeom>
        </p:spPr>
        <p:txBody>
          <a:bodyPr/>
          <a:lstStyle/>
          <a:p>
            <a:pPr rtl="0" eaLnBrk="1" latinLnBrk="1" hangingPunct="1"/>
            <a:r>
              <a:rPr lang="en-US" sz="2800" kern="1200" dirty="0">
                <a:solidFill>
                  <a:srgbClr val="FFFFFF"/>
                </a:solidFill>
                <a:effectLst/>
                <a:latin typeface="Calibri" panose="020F0502020204030204" pitchFamily="34" charset="0"/>
                <a:ea typeface="맑은 고딕" panose="020B0503020000020004" pitchFamily="34" charset="-127"/>
                <a:cs typeface="Arial" panose="020B0604020202020204" pitchFamily="34" charset="0"/>
              </a:rPr>
              <a:t>Dankwoord 1</a:t>
            </a:r>
            <a:endParaRPr lang="en-GB" dirty="0">
              <a:effectLst/>
            </a:endParaRPr>
          </a:p>
          <a:p>
            <a:endParaRPr lang="en-GB" dirty="0"/>
          </a:p>
        </p:txBody>
      </p:sp>
    </p:spTree>
    <p:extLst>
      <p:ext uri="{BB962C8B-B14F-4D97-AF65-F5344CB8AC3E}">
        <p14:creationId xmlns:p14="http://schemas.microsoft.com/office/powerpoint/2010/main" val="121547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93706-38C2-DA73-1F48-3591D20800F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ABA671B-4366-A68A-28DD-76DB95051182}"/>
              </a:ext>
            </a:extLst>
          </p:cNvPr>
          <p:cNvSpPr txBox="1"/>
          <p:nvPr/>
        </p:nvSpPr>
        <p:spPr>
          <a:xfrm>
            <a:off x="4246322" y="308388"/>
            <a:ext cx="7628351" cy="5016758"/>
          </a:xfrm>
          <a:prstGeom prst="rect">
            <a:avLst/>
          </a:prstGeom>
          <a:noFill/>
        </p:spPr>
        <p:txBody>
          <a:bodyPr wrap="square" lIns="91440" tIns="45720" rIns="91440" bIns="45720" rtlCol="0" anchor="t">
            <a:spAutoFit/>
          </a:bodyPr>
          <a:lstStyle/>
          <a:p>
            <a:pPr marL="285750" indent="-285750" latinLnBrk="0">
              <a:buFont typeface="Arial" panose="020B0604020202020204" pitchFamily="34" charset="0"/>
              <a:buChar char="•"/>
            </a:pPr>
            <a:r>
              <a:rPr lang="en-GB" dirty="0">
                <a:solidFill>
                  <a:schemeClr val="dk1"/>
                </a:solidFill>
                <a:ea typeface="Public Sans"/>
                <a:cs typeface="Public Sans"/>
                <a:sym typeface="Public Sans"/>
              </a:rPr>
              <a:t>Energiezuinig landschapsontwerp: </a:t>
            </a:r>
            <a:r>
              <a:rPr lang="en-GB" dirty="0">
                <a:solidFill>
                  <a:schemeClr val="dk1"/>
                </a:solidFill>
                <a:ea typeface="Public Sans"/>
                <a:cs typeface="Public Sans"/>
                <a:sym typeface="Public Sans"/>
                <a:hlinkClick r:id="rId3"/>
              </a:rPr>
              <a:t>verticale bosachtige woontorens in Milaan, Italië</a:t>
            </a:r>
            <a:r>
              <a:rPr lang="en-GB" dirty="0">
                <a:solidFill>
                  <a:schemeClr val="dk1"/>
                </a:solidFill>
                <a:ea typeface="Public Sans"/>
                <a:cs typeface="Public Sans"/>
                <a:sym typeface="Public Sans"/>
              </a:rPr>
              <a:t>, door Sophie Otto op </a:t>
            </a:r>
            <a:r>
              <a:rPr lang="en-GB" dirty="0">
                <a:solidFill>
                  <a:schemeClr val="dk1"/>
                </a:solidFill>
                <a:ea typeface="Public Sans"/>
                <a:cs typeface="Public Sans"/>
                <a:sym typeface="Public Sans"/>
                <a:hlinkClick r:id="rId4"/>
              </a:rPr>
              <a:t>Pexels.com</a:t>
            </a:r>
            <a:r>
              <a:rPr lang="en-GB"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ea typeface="Public Sans"/>
                <a:cs typeface="Public Sans"/>
                <a:sym typeface="Public Sans"/>
              </a:rPr>
              <a:t>Regelmatig onderhoud en inspecties: </a:t>
            </a:r>
            <a:r>
              <a:rPr lang="en-GB" dirty="0">
                <a:solidFill>
                  <a:schemeClr val="dk1"/>
                </a:solidFill>
                <a:ea typeface="Public Sans"/>
                <a:cs typeface="Public Sans"/>
                <a:sym typeface="Public Sans"/>
                <a:hlinkClick r:id="rId5"/>
              </a:rPr>
              <a:t>PASECO Air Condition </a:t>
            </a:r>
            <a:r>
              <a:rPr lang="en-GB" dirty="0">
                <a:solidFill>
                  <a:schemeClr val="dk1"/>
                </a:solidFill>
                <a:ea typeface="Public Sans"/>
                <a:cs typeface="Public Sans"/>
                <a:sym typeface="Public Sans"/>
              </a:rPr>
              <a:t>door HS You is gelicentieerd </a:t>
            </a:r>
            <a:r>
              <a:rPr lang="en-GB" noProof="0" dirty="0">
                <a:solidFill>
                  <a:schemeClr val="dk1"/>
                </a:solidFill>
                <a:ea typeface="Public Sans"/>
                <a:cs typeface="Public Sans"/>
                <a:sym typeface="Public Sans"/>
                <a:hlinkClick r:id="rId6"/>
              </a:rPr>
              <a:t>onder CC </a:t>
            </a:r>
            <a:r>
              <a:rPr lang="en-GB" dirty="0">
                <a:solidFill>
                  <a:schemeClr val="dk1"/>
                </a:solidFill>
                <a:ea typeface="Public Sans"/>
                <a:cs typeface="Public Sans"/>
                <a:sym typeface="Public Sans"/>
                <a:hlinkClick r:id="rId6"/>
              </a:rPr>
              <a:t>BY-ND 2.0</a:t>
            </a:r>
            <a:r>
              <a:rPr lang="en-GB"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Upgrade naar energiezuinige verlichting: </a:t>
            </a:r>
            <a:r>
              <a:rPr lang="en-GB" noProof="0" dirty="0">
                <a:solidFill>
                  <a:schemeClr val="dk1"/>
                </a:solidFill>
                <a:ea typeface="Public Sans"/>
                <a:cs typeface="Public Sans"/>
                <a:sym typeface="Public Sans"/>
                <a:hlinkClick r:id="rId7"/>
              </a:rPr>
              <a:t>UMAX U-Smart Wifi-lamp </a:t>
            </a:r>
            <a:r>
              <a:rPr lang="en-GB" noProof="0" dirty="0">
                <a:solidFill>
                  <a:schemeClr val="dk1"/>
                </a:solidFill>
                <a:ea typeface="Public Sans"/>
                <a:cs typeface="Public Sans"/>
                <a:sym typeface="Public Sans"/>
              </a:rPr>
              <a:t>door Jirka Matousek is gelicentieerd onder </a:t>
            </a:r>
            <a:r>
              <a:rPr lang="en-GB" noProof="0" dirty="0">
                <a:solidFill>
                  <a:schemeClr val="dk1"/>
                </a:solidFill>
                <a:ea typeface="Public Sans"/>
                <a:cs typeface="Public Sans"/>
                <a:sym typeface="Public Sans"/>
                <a:hlinkClick r:id="rId8"/>
              </a:rPr>
              <a:t>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ea typeface="Public Sans"/>
                <a:cs typeface="Public Sans"/>
                <a:sym typeface="Public Sans"/>
              </a:rPr>
              <a:t>Implementatie van oplossingen voor hernieuwbare energie: </a:t>
            </a:r>
            <a:r>
              <a:rPr lang="en-GB" dirty="0">
                <a:solidFill>
                  <a:schemeClr val="dk1"/>
                </a:solidFill>
                <a:ea typeface="Public Sans"/>
                <a:cs typeface="Public Sans"/>
                <a:sym typeface="Public Sans"/>
                <a:hlinkClick r:id="rId9"/>
              </a:rPr>
              <a:t>Schone energie op het werk voor </a:t>
            </a:r>
            <a:r>
              <a:rPr lang="en-GB" dirty="0" err="1">
                <a:solidFill>
                  <a:schemeClr val="dk1"/>
                </a:solidFill>
                <a:ea typeface="Public Sans"/>
                <a:cs typeface="Public Sans"/>
                <a:sym typeface="Public Sans"/>
                <a:hlinkClick r:id="rId9"/>
              </a:rPr>
              <a:t>Earth Day</a:t>
            </a:r>
            <a:r>
              <a:rPr lang="en-GB" dirty="0">
                <a:solidFill>
                  <a:schemeClr val="dk1"/>
                </a:solidFill>
                <a:ea typeface="Public Sans"/>
                <a:cs typeface="Public Sans"/>
                <a:sym typeface="Public Sans"/>
                <a:hlinkClick r:id="rId9"/>
              </a:rPr>
              <a:t>! </a:t>
            </a:r>
            <a:r>
              <a:rPr lang="en-GB" dirty="0">
                <a:solidFill>
                  <a:schemeClr val="dk1"/>
                </a:solidFill>
                <a:ea typeface="Public Sans"/>
                <a:cs typeface="Public Sans"/>
                <a:sym typeface="Public Sans"/>
              </a:rPr>
              <a:t>door </a:t>
            </a:r>
            <a:r>
              <a:rPr lang="en-GB" dirty="0" err="1">
                <a:solidFill>
                  <a:schemeClr val="dk1"/>
                </a:solidFill>
                <a:ea typeface="Public Sans"/>
                <a:cs typeface="Public Sans"/>
                <a:sym typeface="Public Sans"/>
              </a:rPr>
              <a:t>naturalflow </a:t>
            </a:r>
            <a:r>
              <a:rPr lang="en-GB" dirty="0">
                <a:solidFill>
                  <a:schemeClr val="dk1"/>
                </a:solidFill>
                <a:ea typeface="Public Sans"/>
                <a:cs typeface="Public Sans"/>
                <a:sym typeface="Public Sans"/>
              </a:rPr>
              <a:t>is gelicentieerd onder </a:t>
            </a:r>
            <a:r>
              <a:rPr lang="en-US" dirty="0">
                <a:solidFill>
                  <a:schemeClr val="dk1"/>
                </a:solidFill>
                <a:ea typeface="Public Sans"/>
                <a:cs typeface="Public Sans"/>
                <a:sym typeface="Public Sans"/>
                <a:hlinkClick r:id="rId10"/>
              </a:rPr>
              <a:t>CC BY-SA 2.0</a:t>
            </a:r>
            <a:r>
              <a:rPr lang="en-US" dirty="0">
                <a:solidFill>
                  <a:schemeClr val="dk1"/>
                </a:solidFill>
                <a:ea typeface="Public Sans"/>
                <a:cs typeface="Public Sans"/>
                <a:sym typeface="Public Sans"/>
              </a:rPr>
              <a:t>.</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dirty="0">
              <a:solidFill>
                <a:srgbClr val="242424"/>
              </a:solidFill>
            </a:endParaRPr>
          </a:p>
          <a:p>
            <a:pPr marL="285750" indent="-285750" latinLnBrk="0">
              <a:buFont typeface="Arial" panose="020B0604020202020204" pitchFamily="34" charset="0"/>
              <a:buChar char="•"/>
            </a:pPr>
            <a:endParaRPr lang="en-GB" b="0" i="0" dirty="0">
              <a:solidFill>
                <a:srgbClr val="242424"/>
              </a:solidFill>
              <a:effectLst/>
            </a:endParaRPr>
          </a:p>
          <a:p>
            <a:pPr marL="285750" indent="-285750" latinLnBrk="0">
              <a:buFont typeface="Arial" panose="020B0604020202020204" pitchFamily="34" charset="0"/>
              <a:buChar char="•"/>
            </a:pPr>
            <a:endParaRPr lang="en-GB" dirty="0">
              <a:solidFill>
                <a:srgbClr val="242424"/>
              </a:solidFill>
            </a:endParaRPr>
          </a:p>
          <a:p>
            <a:pPr marL="285750" indent="-285750" latinLnBrk="0">
              <a:buFont typeface="Arial" panose="020B0604020202020204" pitchFamily="34" charset="0"/>
              <a:buChar char="•"/>
            </a:pPr>
            <a:endParaRPr lang="en-US" sz="1800" dirty="0">
              <a:solidFill>
                <a:schemeClr val="dk1"/>
              </a:solidFill>
              <a:ea typeface="Public Sans"/>
              <a:cs typeface="Public Sans"/>
              <a:sym typeface="Public Sans"/>
            </a:endParaRPr>
          </a:p>
          <a:p>
            <a:pPr latinLnBrk="0"/>
            <a:endParaRPr lang="en-US" sz="18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8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3200" dirty="0">
              <a:solidFill>
                <a:schemeClr val="dk1"/>
              </a:solidFill>
              <a:ea typeface="Calibri"/>
              <a:cs typeface="Calibri"/>
              <a:sym typeface="Calibri"/>
            </a:endParaRPr>
          </a:p>
          <a:p>
            <a:pPr latinLnBrk="0"/>
            <a:endParaRPr lang="en-GB" dirty="0"/>
          </a:p>
        </p:txBody>
      </p:sp>
      <p:sp>
        <p:nvSpPr>
          <p:cNvPr id="3" name="Title 2">
            <a:extLst>
              <a:ext uri="{FF2B5EF4-FFF2-40B4-BE49-F238E27FC236}">
                <a16:creationId xmlns:a16="http://schemas.microsoft.com/office/drawing/2014/main" id="{882A671B-98E0-1953-CED2-0F85C0E4D397}"/>
              </a:ext>
            </a:extLst>
          </p:cNvPr>
          <p:cNvSpPr>
            <a:spLocks noGrp="1"/>
          </p:cNvSpPr>
          <p:nvPr>
            <p:ph type="title" idx="4294967295"/>
          </p:nvPr>
        </p:nvSpPr>
        <p:spPr>
          <a:xfrm>
            <a:off x="317327" y="1031330"/>
            <a:ext cx="10515600" cy="1325563"/>
          </a:xfrm>
          <a:prstGeom prst="rect">
            <a:avLst/>
          </a:prstGeom>
        </p:spPr>
        <p:txBody>
          <a:bodyPr/>
          <a:lstStyle/>
          <a:p>
            <a:pPr marL="0" marR="0" lvl="0" indent="0" algn="l" defTabSz="914400" rtl="0" eaLnBrk="1" fontAlgn="auto" latinLnBrk="1" hangingPunct="1">
              <a:lnSpc>
                <a:spcPct val="90000"/>
              </a:lnSpc>
              <a:spcBef>
                <a:spcPct val="0"/>
              </a:spcBef>
              <a:spcAft>
                <a:spcPts val="0"/>
              </a:spcAft>
              <a:buClrTx/>
              <a:buSzTx/>
              <a:buFontTx/>
              <a:buNone/>
              <a:tabLst/>
              <a:defRPr/>
            </a:pPr>
            <a:r>
              <a:rPr lang="en-US" sz="2800" b="1" kern="1200" dirty="0">
                <a:solidFill>
                  <a:schemeClr val="bg1"/>
                </a:solidFill>
                <a:effectLst/>
              </a:rPr>
              <a:t>Dankwoord 2</a:t>
            </a:r>
            <a:endParaRPr lang="en-GB" sz="2800" b="1" dirty="0">
              <a:solidFill>
                <a:schemeClr val="bg1"/>
              </a:solidFill>
              <a:effectLst/>
            </a:endParaRPr>
          </a:p>
        </p:txBody>
      </p:sp>
    </p:spTree>
    <p:extLst>
      <p:ext uri="{BB962C8B-B14F-4D97-AF65-F5344CB8AC3E}">
        <p14:creationId xmlns:p14="http://schemas.microsoft.com/office/powerpoint/2010/main" val="4182844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9B2BD-8A64-2A9E-36B6-889EBDC727F1}"/>
              </a:ext>
            </a:extLst>
          </p:cNvPr>
          <p:cNvSpPr>
            <a:spLocks noGrp="1"/>
          </p:cNvSpPr>
          <p:nvPr>
            <p:ph type="title" idx="4294967295"/>
          </p:nvPr>
        </p:nvSpPr>
        <p:spPr>
          <a:xfrm>
            <a:off x="3816532" y="2624999"/>
            <a:ext cx="10515600" cy="1325563"/>
          </a:xfrm>
          <a:prstGeom prst="rect">
            <a:avLst/>
          </a:prstGeom>
        </p:spPr>
        <p:txBody>
          <a:bodyPr/>
          <a:lstStyle/>
          <a:p>
            <a:pPr rtl="0" eaLnBrk="1" latinLnBrk="1" hangingPunct="1"/>
            <a:r>
              <a:rPr lang="en-US" sz="6000" b="0" kern="1200" dirty="0">
                <a:solidFill>
                  <a:srgbClr val="FFFFFF"/>
                </a:solidFill>
                <a:effectLst/>
                <a:latin typeface="Calibri" panose="020F0502020204030204" pitchFamily="34" charset="0"/>
                <a:ea typeface="맑은 고딕" panose="020B0503020000020004" pitchFamily="34" charset="-127"/>
                <a:cs typeface="+mn-cs"/>
              </a:rPr>
              <a:t>Bedankt!</a:t>
            </a:r>
            <a:endParaRPr lang="en-GB" dirty="0">
              <a:effectLst/>
            </a:endParaRPr>
          </a:p>
          <a:p>
            <a:endParaRPr lang="en-GB" dirty="0"/>
          </a:p>
        </p:txBody>
      </p:sp>
    </p:spTree>
    <p:extLst>
      <p:ext uri="{BB962C8B-B14F-4D97-AF65-F5344CB8AC3E}">
        <p14:creationId xmlns:p14="http://schemas.microsoft.com/office/powerpoint/2010/main" val="101542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484947" y="2090172"/>
            <a:ext cx="6944367"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Onze verkenning van elke stap begint met een reflectieve vraag. Neem even de tijd om over elke vraag na te denken, voordat u naar de volgende dia gaat.</a:t>
            </a:r>
          </a:p>
          <a:p>
            <a:pPr latinLnBrk="0"/>
            <a:endParaRPr lang="en-GB" sz="2400" noProof="0" dirty="0">
              <a:solidFill>
                <a:srgbClr val="2B2C30"/>
              </a:solidFill>
              <a:sym typeface="Public Sans"/>
            </a:endParaRPr>
          </a:p>
          <a:p>
            <a:pPr latinLnBrk="0"/>
            <a:r>
              <a:rPr lang="en-GB" sz="2400" dirty="0">
                <a:solidFill>
                  <a:srgbClr val="2B2C30"/>
                </a:solidFill>
                <a:sym typeface="Public Sans"/>
              </a:rPr>
              <a:t>U kunt elke stap achtereenvolgens doorlopen. U kunt ook via het menu een bepaalde stap selecteren die u eerst wilt verkennen. </a:t>
            </a:r>
            <a:endParaRPr lang="en-GB" sz="2400" noProof="0" dirty="0"/>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5" name="Title 4">
            <a:extLst>
              <a:ext uri="{FF2B5EF4-FFF2-40B4-BE49-F238E27FC236}">
                <a16:creationId xmlns:a16="http://schemas.microsoft.com/office/drawing/2014/main" id="{30E6374C-C291-6834-91B4-BD411A47047F}"/>
              </a:ext>
            </a:extLst>
          </p:cNvPr>
          <p:cNvSpPr>
            <a:spLocks noGrp="1"/>
          </p:cNvSpPr>
          <p:nvPr>
            <p:ph type="title" idx="4294967295"/>
          </p:nvPr>
        </p:nvSpPr>
        <p:spPr>
          <a:xfrm>
            <a:off x="654547" y="594231"/>
            <a:ext cx="10515600" cy="1325563"/>
          </a:xfrm>
          <a:prstGeom prst="rect">
            <a:avLst/>
          </a:prstGeom>
        </p:spPr>
        <p:txBody>
          <a:bodyPr/>
          <a:lstStyle/>
          <a:p>
            <a:r>
              <a:rPr lang="en-GB" sz="2800" b="1" dirty="0">
                <a:solidFill>
                  <a:schemeClr val="bg1"/>
                </a:solidFill>
              </a:rPr>
              <a:t>Deze presentatie</a:t>
            </a:r>
          </a:p>
        </p:txBody>
      </p:sp>
    </p:spTree>
    <p:extLst>
      <p:ext uri="{BB962C8B-B14F-4D97-AF65-F5344CB8AC3E}">
        <p14:creationId xmlns:p14="http://schemas.microsoft.com/office/powerpoint/2010/main" val="209002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1D369A-7542-6E47-111F-18346733C474}"/>
              </a:ext>
            </a:extLst>
          </p:cNvPr>
          <p:cNvSpPr>
            <a:spLocks noGrp="1"/>
          </p:cNvSpPr>
          <p:nvPr>
            <p:ph type="title" idx="4294967295"/>
          </p:nvPr>
        </p:nvSpPr>
        <p:spPr>
          <a:xfrm>
            <a:off x="384131" y="691697"/>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Public Sans"/>
                <a:cs typeface="Public Sans"/>
              </a:rPr>
              <a:t>9 eenvoudige stappen voor huiseigenaren en verhuurders</a:t>
            </a:r>
            <a:endParaRPr lang="en-GB" dirty="0">
              <a:effectLst/>
            </a:endParaRPr>
          </a:p>
          <a:p>
            <a:endParaRPr lang="en-GB" dirty="0"/>
          </a:p>
        </p:txBody>
      </p:sp>
      <p:sp>
        <p:nvSpPr>
          <p:cNvPr id="2" name="TextBox 1">
            <a:extLst>
              <a:ext uri="{FF2B5EF4-FFF2-40B4-BE49-F238E27FC236}">
                <a16:creationId xmlns:a16="http://schemas.microsoft.com/office/drawing/2014/main" id="{1013318B-F51A-DE9B-4143-B6140E6B757E}"/>
              </a:ext>
            </a:extLst>
          </p:cNvPr>
          <p:cNvSpPr txBox="1"/>
          <p:nvPr/>
        </p:nvSpPr>
        <p:spPr>
          <a:xfrm>
            <a:off x="384131" y="2149019"/>
            <a:ext cx="11423738" cy="3785652"/>
          </a:xfrm>
          <a:prstGeom prst="rect">
            <a:avLst/>
          </a:prstGeom>
          <a:noFill/>
        </p:spPr>
        <p:txBody>
          <a:bodyPr wrap="square" rtlCol="0">
            <a:spAutoFit/>
          </a:bodyPr>
          <a:lstStyle/>
          <a:p>
            <a:pPr marL="342900" indent="-342900" latinLnBrk="0">
              <a:buFont typeface="+mj-lt"/>
              <a:buAutoNum type="arabicPeriod"/>
            </a:pPr>
            <a:r>
              <a:rPr lang="en-GB" sz="2400" noProof="0" dirty="0">
                <a:ea typeface="Public Sans"/>
                <a:cs typeface="Public Sans"/>
                <a:sym typeface="Public Sans"/>
              </a:rPr>
              <a:t>Waarom investeren in digitale energietechnologieën?</a:t>
            </a:r>
          </a:p>
          <a:p>
            <a:pPr marL="342900" indent="-342900" latinLnBrk="0">
              <a:buFont typeface="+mj-lt"/>
              <a:buAutoNum type="arabicPeriod"/>
            </a:pPr>
            <a:r>
              <a:rPr lang="en-GB" sz="2400" noProof="0" dirty="0">
                <a:ea typeface="Public Sans"/>
                <a:cs typeface="Public Sans"/>
                <a:sym typeface="Public Sans"/>
              </a:rPr>
              <a:t>Inzicht in uw eigen energieverbruik.</a:t>
            </a:r>
          </a:p>
          <a:p>
            <a:pPr marL="342900" indent="-342900" latinLnBrk="0">
              <a:buFont typeface="+mj-lt"/>
              <a:buAutoNum type="arabicPeriod"/>
            </a:pPr>
            <a:r>
              <a:rPr lang="en-GB" sz="2400" noProof="0" dirty="0">
                <a:ea typeface="Public Sans"/>
                <a:cs typeface="Public Sans"/>
                <a:sym typeface="Public Sans"/>
              </a:rPr>
              <a:t>Prosumer worden.</a:t>
            </a:r>
          </a:p>
          <a:p>
            <a:pPr marL="342900" indent="-342900" latinLnBrk="0">
              <a:buFont typeface="+mj-lt"/>
              <a:buAutoNum type="arabicPeriod"/>
            </a:pPr>
            <a:r>
              <a:rPr lang="en-GB" sz="2400" noProof="0" dirty="0">
                <a:ea typeface="Public Sans"/>
                <a:cs typeface="Public Sans"/>
                <a:sym typeface="Public Sans"/>
              </a:rPr>
              <a:t>Samenwerken: energiegemeenschappen.</a:t>
            </a:r>
          </a:p>
          <a:p>
            <a:pPr marL="342900" indent="-342900" latinLnBrk="0">
              <a:buFont typeface="+mj-lt"/>
              <a:buAutoNum type="arabicPeriod"/>
            </a:pPr>
            <a:r>
              <a:rPr lang="en-GB" sz="2400" noProof="0" dirty="0">
                <a:ea typeface="Public Sans"/>
                <a:cs typeface="Public Sans"/>
                <a:sym typeface="Public Sans"/>
              </a:rPr>
              <a:t>Anderen helpen energie te besparen.</a:t>
            </a:r>
          </a:p>
          <a:p>
            <a:pPr marL="342900" indent="-342900" latinLnBrk="0">
              <a:buFont typeface="+mj-lt"/>
              <a:buAutoNum type="arabicPeriod"/>
            </a:pPr>
            <a:r>
              <a:rPr lang="en-GB" sz="2400" noProof="0" dirty="0">
                <a:ea typeface="Public Sans"/>
                <a:cs typeface="Public Sans"/>
                <a:sym typeface="Public Sans"/>
              </a:rPr>
              <a:t>Energiezuinige landschapsarchitectuur.</a:t>
            </a:r>
          </a:p>
          <a:p>
            <a:pPr marL="342900" indent="-342900" latinLnBrk="0">
              <a:buFont typeface="+mj-lt"/>
              <a:buAutoNum type="arabicPeriod"/>
            </a:pPr>
            <a:r>
              <a:rPr lang="en-GB" sz="2400" noProof="0" dirty="0">
                <a:ea typeface="Public Sans"/>
                <a:cs typeface="Public Sans"/>
                <a:sym typeface="Public Sans"/>
              </a:rPr>
              <a:t>Regelmatig onderhoud en inspecties.</a:t>
            </a:r>
          </a:p>
          <a:p>
            <a:pPr marL="342900" indent="-342900" latinLnBrk="0">
              <a:buFont typeface="+mj-lt"/>
              <a:buAutoNum type="arabicPeriod"/>
            </a:pPr>
            <a:r>
              <a:rPr lang="en-GB" sz="2400" noProof="0" dirty="0">
                <a:ea typeface="Public Sans"/>
                <a:cs typeface="Public Sans"/>
                <a:sym typeface="Public Sans"/>
              </a:rPr>
              <a:t>Overstappen op energiezuinige verlichting.</a:t>
            </a:r>
          </a:p>
          <a:p>
            <a:pPr marL="342900" indent="-342900" latinLnBrk="0">
              <a:buFont typeface="+mj-lt"/>
              <a:buAutoNum type="arabicPeriod"/>
            </a:pPr>
            <a:r>
              <a:rPr lang="en-GB" sz="2400" noProof="0" dirty="0">
                <a:ea typeface="Public Sans"/>
                <a:cs typeface="Public Sans"/>
                <a:sym typeface="Public Sans"/>
              </a:rPr>
              <a:t> Implementatie van oplossingen voor hernieuwbare energie.</a:t>
            </a:r>
          </a:p>
          <a:p>
            <a:pPr marL="342900" indent="-342900" latinLnBrk="0">
              <a:buFont typeface="+mj-lt"/>
              <a:buAutoNum type="arabicPeriod"/>
            </a:pPr>
            <a:endParaRPr lang="en-GB" sz="2400" noProof="0" dirty="0">
              <a:ea typeface="Public Sans"/>
              <a:cs typeface="Public Sans"/>
              <a:sym typeface="Public Sans"/>
            </a:endParaRPr>
          </a:p>
        </p:txBody>
      </p:sp>
    </p:spTree>
    <p:extLst>
      <p:ext uri="{BB962C8B-B14F-4D97-AF65-F5344CB8AC3E}">
        <p14:creationId xmlns:p14="http://schemas.microsoft.com/office/powerpoint/2010/main" val="3196072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D76AD-17BC-8F0E-A09F-10D83311C5FD}"/>
              </a:ext>
            </a:extLst>
          </p:cNvPr>
          <p:cNvSpPr>
            <a:spLocks noGrp="1"/>
          </p:cNvSpPr>
          <p:nvPr>
            <p:ph type="title" idx="4294967295"/>
          </p:nvPr>
        </p:nvSpPr>
        <p:spPr>
          <a:xfrm>
            <a:off x="377867" y="692757"/>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Public Sans"/>
                <a:cs typeface="Public Sans"/>
              </a:rPr>
              <a:t>1. Waarom investeren in digitale energietechnologieën? - Inleiding </a:t>
            </a:r>
            <a:endParaRPr lang="en-GB" dirty="0">
              <a:effectLst/>
            </a:endParaRPr>
          </a:p>
          <a:p>
            <a:endParaRPr lang="en-GB" dirty="0"/>
          </a:p>
        </p:txBody>
      </p:sp>
      <p:sp>
        <p:nvSpPr>
          <p:cNvPr id="4" name="TextBox 3">
            <a:extLst>
              <a:ext uri="{FF2B5EF4-FFF2-40B4-BE49-F238E27FC236}">
                <a16:creationId xmlns:a16="http://schemas.microsoft.com/office/drawing/2014/main" id="{3ECF41D1-D927-3D59-52A9-A0E9BBB94037}"/>
              </a:ext>
            </a:extLst>
          </p:cNvPr>
          <p:cNvSpPr txBox="1"/>
          <p:nvPr/>
        </p:nvSpPr>
        <p:spPr>
          <a:xfrm>
            <a:off x="1298531" y="2531357"/>
            <a:ext cx="9594937" cy="2308324"/>
          </a:xfrm>
          <a:prstGeom prst="rect">
            <a:avLst/>
          </a:prstGeom>
          <a:noFill/>
        </p:spPr>
        <p:txBody>
          <a:bodyPr wrap="square" rtlCol="0">
            <a:spAutoFit/>
          </a:bodyPr>
          <a:lstStyle/>
          <a:p>
            <a:pPr algn="ctr" latinLnBrk="0"/>
            <a:r>
              <a:rPr lang="en-GB" sz="4800" i="1" noProof="0" dirty="0">
                <a:solidFill>
                  <a:schemeClr val="accent5"/>
                </a:solidFill>
              </a:rPr>
              <a:t>Hoe kunnen digitale energietechnologieën u helpen uw energieverbruik te optimaliseren en kosten te besparen?</a:t>
            </a:r>
          </a:p>
        </p:txBody>
      </p:sp>
    </p:spTree>
    <p:extLst>
      <p:ext uri="{BB962C8B-B14F-4D97-AF65-F5344CB8AC3E}">
        <p14:creationId xmlns:p14="http://schemas.microsoft.com/office/powerpoint/2010/main" val="1634192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13C88A-D5C6-7421-F82E-1B039E9BE1CE}"/>
              </a:ext>
            </a:extLst>
          </p:cNvPr>
          <p:cNvSpPr>
            <a:spLocks noGrp="1"/>
          </p:cNvSpPr>
          <p:nvPr>
            <p:ph type="title" idx="4294967295"/>
          </p:nvPr>
        </p:nvSpPr>
        <p:spPr>
          <a:xfrm>
            <a:off x="459377" y="665571"/>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Public Sans"/>
                <a:cs typeface="Public Sans"/>
              </a:rPr>
              <a:t>1. Waarom investeren in digitale energietechnologieën? </a:t>
            </a:r>
            <a:endParaRPr lang="en-GB" dirty="0">
              <a:effectLst/>
            </a:endParaRPr>
          </a:p>
          <a:p>
            <a:endParaRPr lang="en-GB" dirty="0"/>
          </a:p>
        </p:txBody>
      </p:sp>
      <p:sp>
        <p:nvSpPr>
          <p:cNvPr id="4" name="TextBox 3">
            <a:extLst>
              <a:ext uri="{FF2B5EF4-FFF2-40B4-BE49-F238E27FC236}">
                <a16:creationId xmlns:a16="http://schemas.microsoft.com/office/drawing/2014/main" id="{CB33C395-3CC3-4B54-6421-D833B99114A3}"/>
              </a:ext>
            </a:extLst>
          </p:cNvPr>
          <p:cNvSpPr txBox="1"/>
          <p:nvPr/>
        </p:nvSpPr>
        <p:spPr>
          <a:xfrm>
            <a:off x="3738304" y="2283368"/>
            <a:ext cx="7906396" cy="4093428"/>
          </a:xfrm>
          <a:prstGeom prst="rect">
            <a:avLst/>
          </a:prstGeom>
          <a:noFill/>
        </p:spPr>
        <p:txBody>
          <a:bodyPr wrap="square" rtlCol="0">
            <a:spAutoFit/>
          </a:bodyPr>
          <a:lstStyle/>
          <a:p>
            <a:pPr marL="457200" indent="-457200" latinLnBrk="0">
              <a:buChar char="•"/>
            </a:pPr>
            <a:r>
              <a:rPr lang="en-GB" sz="2000" noProof="1">
                <a:solidFill>
                  <a:srgbClr val="2B2C30"/>
                </a:solidFill>
                <a:ea typeface="Public Sans"/>
                <a:cs typeface="Segoe UI"/>
              </a:rPr>
              <a:t>Digitale energietechnologieën omvatten slimme meters, energiebeheersystemen en slimme thermostaten.</a:t>
            </a:r>
          </a:p>
          <a:p>
            <a:pPr marL="457200" indent="-457200" latinLnBrk="0">
              <a:buChar char="•"/>
            </a:pPr>
            <a:r>
              <a:rPr lang="en-GB" sz="2000" noProof="1">
                <a:solidFill>
                  <a:srgbClr val="2B2C30"/>
                </a:solidFill>
                <a:ea typeface="Public Sans"/>
                <a:cs typeface="Segoe UI"/>
              </a:rPr>
              <a:t>Digitale energietechnologieën leveren realtime gegevens over het energieverbruik, die kunnen worden gebruikt om het energieverbruik op afstand te monitoren en te optimaliseren, bijvoorbeeld met behulp van smartphone-apps. </a:t>
            </a:r>
          </a:p>
          <a:p>
            <a:pPr marL="457200" indent="-457200" latinLnBrk="0">
              <a:buChar char="•"/>
            </a:pPr>
            <a:r>
              <a:rPr lang="en-GB" sz="2000" dirty="0">
                <a:solidFill>
                  <a:srgbClr val="2B2C30"/>
                </a:solidFill>
                <a:cs typeface="Segoe UI"/>
              </a:rPr>
              <a:t>Er kunnen momenten op de dag zijn waarop u meer energie verbruikt. Met digitale energietechnologieën kunt u trends en mogelijkheden identificeren om het verbruik te verminderen.</a:t>
            </a:r>
          </a:p>
          <a:p>
            <a:pPr marL="457200" indent="-457200" latinLnBrk="0">
              <a:buChar char="•"/>
            </a:pPr>
            <a:r>
              <a:rPr lang="en-GB" sz="2000" noProof="1">
                <a:solidFill>
                  <a:srgbClr val="2B2C30"/>
                </a:solidFill>
                <a:ea typeface="Public Sans"/>
                <a:cs typeface="Segoe UI"/>
              </a:rPr>
              <a:t>Als u verhuurder bent, kunnen dit soort technologieën de tevredenheid van uw huurders vergroten door hen tools te bieden waarmee ze hun eigen energieverbruik beter kunnen begrijpen en beheren.</a:t>
            </a:r>
            <a:endParaRPr lang="en-GB" sz="2000" noProof="1">
              <a:solidFill>
                <a:srgbClr val="2B2C30"/>
              </a:solidFill>
              <a:cs typeface="Segoe UI"/>
            </a:endParaRPr>
          </a:p>
        </p:txBody>
      </p:sp>
      <p:pic>
        <p:nvPicPr>
          <p:cNvPr id="7" name="Picture 6">
            <a:extLst>
              <a:ext uri="{FF2B5EF4-FFF2-40B4-BE49-F238E27FC236}">
                <a16:creationId xmlns:a16="http://schemas.microsoft.com/office/drawing/2014/main" id="{2BA414CB-E4FB-3249-B22D-6AE5311A8B6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35" y="2119407"/>
            <a:ext cx="2803801" cy="4555012"/>
          </a:xfrm>
          <a:prstGeom prst="rect">
            <a:avLst/>
          </a:prstGeom>
        </p:spPr>
      </p:pic>
    </p:spTree>
    <p:extLst>
      <p:ext uri="{BB962C8B-B14F-4D97-AF65-F5344CB8AC3E}">
        <p14:creationId xmlns:p14="http://schemas.microsoft.com/office/powerpoint/2010/main" val="34974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618B32-CB9A-8867-599F-97DF6D2D80BE}"/>
              </a:ext>
            </a:extLst>
          </p:cNvPr>
          <p:cNvSpPr>
            <a:spLocks noGrp="1"/>
          </p:cNvSpPr>
          <p:nvPr>
            <p:ph type="title" idx="4294967295"/>
          </p:nvPr>
        </p:nvSpPr>
        <p:spPr>
          <a:xfrm>
            <a:off x="553231" y="678634"/>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2. Inzicht in uw eigen energieverbruik - Inleiding</a:t>
            </a:r>
            <a:endParaRPr lang="en-GB" dirty="0">
              <a:effectLst/>
            </a:endParaRPr>
          </a:p>
          <a:p>
            <a:endParaRPr lang="en-GB" dirty="0"/>
          </a:p>
        </p:txBody>
      </p:sp>
      <p:sp>
        <p:nvSpPr>
          <p:cNvPr id="4" name="TextBox 3">
            <a:extLst>
              <a:ext uri="{FF2B5EF4-FFF2-40B4-BE49-F238E27FC236}">
                <a16:creationId xmlns:a16="http://schemas.microsoft.com/office/drawing/2014/main" id="{B190F597-7B51-9EB6-1253-74AAF241D190}"/>
              </a:ext>
            </a:extLst>
          </p:cNvPr>
          <p:cNvSpPr txBox="1"/>
          <p:nvPr/>
        </p:nvSpPr>
        <p:spPr>
          <a:xfrm>
            <a:off x="553231" y="2768252"/>
            <a:ext cx="11085535" cy="3046988"/>
          </a:xfrm>
          <a:prstGeom prst="rect">
            <a:avLst/>
          </a:prstGeom>
          <a:noFill/>
        </p:spPr>
        <p:txBody>
          <a:bodyPr wrap="square" rtlCol="0">
            <a:spAutoFit/>
          </a:bodyPr>
          <a:lstStyle/>
          <a:p>
            <a:pPr algn="ctr" latinLnBrk="0"/>
            <a:r>
              <a:rPr lang="en-GB" sz="4800" i="1" dirty="0">
                <a:solidFill>
                  <a:schemeClr val="accent5"/>
                </a:solidFill>
              </a:rPr>
              <a:t>Hoe kan inzicht in uw energieverbruik helpen om energie te besparen en uw elektriciteitsrekening te verlagen?</a:t>
            </a:r>
          </a:p>
          <a:p>
            <a:pPr algn="ctr" latinLnBrk="0"/>
            <a:endParaRPr lang="en-GB" sz="4800" i="1" dirty="0">
              <a:solidFill>
                <a:schemeClr val="accent5"/>
              </a:solidFill>
            </a:endParaRPr>
          </a:p>
        </p:txBody>
      </p:sp>
    </p:spTree>
    <p:extLst>
      <p:ext uri="{BB962C8B-B14F-4D97-AF65-F5344CB8AC3E}">
        <p14:creationId xmlns:p14="http://schemas.microsoft.com/office/powerpoint/2010/main" val="2379613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2BF80ED-6F9E-5DB6-BDF0-1610D3110FCA}"/>
              </a:ext>
            </a:extLst>
          </p:cNvPr>
          <p:cNvSpPr>
            <a:spLocks noGrp="1"/>
          </p:cNvSpPr>
          <p:nvPr>
            <p:ph type="title" idx="4294967295"/>
          </p:nvPr>
        </p:nvSpPr>
        <p:spPr>
          <a:xfrm>
            <a:off x="394062" y="640952"/>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2. Inzicht in uw eigen energieverbruik</a:t>
            </a:r>
            <a:endParaRPr lang="en-GB" dirty="0">
              <a:effectLst/>
            </a:endParaRPr>
          </a:p>
          <a:p>
            <a:endParaRPr lang="en-GB" dirty="0"/>
          </a:p>
        </p:txBody>
      </p:sp>
      <p:sp>
        <p:nvSpPr>
          <p:cNvPr id="4" name="TextBox 3">
            <a:extLst>
              <a:ext uri="{FF2B5EF4-FFF2-40B4-BE49-F238E27FC236}">
                <a16:creationId xmlns:a16="http://schemas.microsoft.com/office/drawing/2014/main" id="{12E9D6D4-ADBC-D7EB-E231-9A2E3FFD7EF4}"/>
              </a:ext>
            </a:extLst>
          </p:cNvPr>
          <p:cNvSpPr txBox="1"/>
          <p:nvPr/>
        </p:nvSpPr>
        <p:spPr>
          <a:xfrm>
            <a:off x="4300994" y="2282971"/>
            <a:ext cx="7756023" cy="4093428"/>
          </a:xfrm>
          <a:prstGeom prst="rect">
            <a:avLst/>
          </a:prstGeom>
          <a:noFill/>
        </p:spPr>
        <p:txBody>
          <a:bodyPr wrap="square" rtlCol="0">
            <a:spAutoFit/>
          </a:bodyPr>
          <a:lstStyle/>
          <a:p>
            <a:pPr marL="457200" indent="-457200" latinLnBrk="0">
              <a:buFontTx/>
              <a:buChar char="•"/>
            </a:pPr>
            <a:r>
              <a:rPr lang="en-GB" sz="2000" dirty="0">
                <a:solidFill>
                  <a:srgbClr val="2B2C30"/>
                </a:solidFill>
                <a:cs typeface="Segoe UI"/>
              </a:rPr>
              <a:t>Met een slimme meter kunnen u en uw energieleverancier uw energieverbruikspatronen in realtime volgen en analyseren. </a:t>
            </a:r>
            <a:endParaRPr lang="en-GB" sz="2000" noProof="0" dirty="0">
              <a:solidFill>
                <a:srgbClr val="2B2C30"/>
              </a:solidFill>
              <a:ea typeface="Public Sans"/>
              <a:cs typeface="Segoe UI"/>
            </a:endParaRPr>
          </a:p>
          <a:p>
            <a:pPr marL="457200" indent="-457200" latinLnBrk="0">
              <a:buFontTx/>
              <a:buChar char="•"/>
            </a:pPr>
            <a:r>
              <a:rPr lang="en-GB" sz="2000" dirty="0">
                <a:solidFill>
                  <a:srgbClr val="2B2C30"/>
                </a:solidFill>
                <a:ea typeface="Public Sans"/>
                <a:cs typeface="Segoe UI"/>
              </a:rPr>
              <a:t>U kunt </a:t>
            </a:r>
            <a:r>
              <a:rPr lang="en-GB" sz="2000" noProof="0" dirty="0">
                <a:solidFill>
                  <a:srgbClr val="2B2C30"/>
                </a:solidFill>
                <a:ea typeface="Public Sans"/>
                <a:cs typeface="Segoe UI"/>
              </a:rPr>
              <a:t>de gegevens bekijken om trends, piekverbruikstijden en gebieden waar energie </a:t>
            </a:r>
            <a:r>
              <a:rPr lang="en-GB" sz="2000" dirty="0">
                <a:solidFill>
                  <a:srgbClr val="2B2C30"/>
                </a:solidFill>
                <a:ea typeface="Public Sans"/>
                <a:cs typeface="Segoe UI"/>
              </a:rPr>
              <a:t>efficiënter kan worden gebruikt</a:t>
            </a:r>
            <a:r>
              <a:rPr lang="en-GB" sz="2000" noProof="0" dirty="0">
                <a:solidFill>
                  <a:srgbClr val="2B2C30"/>
                </a:solidFill>
                <a:ea typeface="Public Sans"/>
                <a:cs typeface="Segoe UI"/>
              </a:rPr>
              <a:t>, te identificeren. </a:t>
            </a:r>
          </a:p>
          <a:p>
            <a:pPr marL="457200" indent="-457200" latinLnBrk="0">
              <a:buFontTx/>
              <a:buChar char="•"/>
            </a:pPr>
            <a:r>
              <a:rPr lang="en-GB" sz="2000" dirty="0">
                <a:solidFill>
                  <a:srgbClr val="2B2C30"/>
                </a:solidFill>
                <a:ea typeface="Public Sans"/>
                <a:cs typeface="Segoe UI"/>
              </a:rPr>
              <a:t>U kunt </a:t>
            </a:r>
            <a:r>
              <a:rPr lang="en-GB" sz="2000" noProof="0" dirty="0">
                <a:solidFill>
                  <a:srgbClr val="2B2C30"/>
                </a:solidFill>
                <a:ea typeface="Public Sans"/>
                <a:cs typeface="Segoe UI"/>
              </a:rPr>
              <a:t>deze informatie gebruiken om energiebesparende maatregelen te nemen, zonder dat dit </a:t>
            </a:r>
            <a:r>
              <a:rPr lang="en-GB" sz="2000" dirty="0">
                <a:solidFill>
                  <a:srgbClr val="2B2C30"/>
                </a:solidFill>
                <a:cs typeface="Segoe UI"/>
              </a:rPr>
              <a:t>ten koste gaat van het gemak of comfort. Bijvoorbeeld: </a:t>
            </a:r>
          </a:p>
          <a:p>
            <a:pPr marL="914400" lvl="1" indent="-457200" latinLnBrk="0">
              <a:buFontTx/>
              <a:buChar char="•"/>
            </a:pPr>
            <a:r>
              <a:rPr lang="en-GB" sz="2000" dirty="0">
                <a:solidFill>
                  <a:srgbClr val="2B2C30"/>
                </a:solidFill>
                <a:cs typeface="Segoe UI"/>
                <a:hlinkClick r:id="rId3"/>
              </a:rPr>
              <a:t>Door apparaten uit te schakelen wanneer u ze niet gebruikt, in plaats van ze op stand-by te laten staan</a:t>
            </a:r>
            <a:r>
              <a:rPr lang="en-GB" sz="2000" dirty="0">
                <a:solidFill>
                  <a:srgbClr val="2B2C30"/>
                </a:solidFill>
                <a:cs typeface="Segoe UI"/>
              </a:rPr>
              <a:t>, vermindert u het energieverbruik. </a:t>
            </a:r>
          </a:p>
          <a:p>
            <a:pPr marL="914400" lvl="1" indent="-457200" latinLnBrk="0">
              <a:buFontTx/>
              <a:buChar char="•"/>
            </a:pPr>
            <a:r>
              <a:rPr lang="en-GB" sz="2000" dirty="0">
                <a:solidFill>
                  <a:srgbClr val="2B2C30"/>
                </a:solidFill>
                <a:cs typeface="Segoe UI"/>
                <a:hlinkClick r:id="rId4"/>
              </a:rPr>
              <a:t>Slimme stekkerdozen </a:t>
            </a:r>
            <a:r>
              <a:rPr lang="en-GB" sz="2000" dirty="0">
                <a:solidFill>
                  <a:srgbClr val="2B2C30"/>
                </a:solidFill>
                <a:cs typeface="Segoe UI"/>
              </a:rPr>
              <a:t>kunnen u ook helpen om meerdere apparaten efficiënter te beheren. </a:t>
            </a:r>
            <a:endParaRPr lang="en-GB" sz="2000" noProof="0" dirty="0">
              <a:ea typeface="Public Sans"/>
            </a:endParaRPr>
          </a:p>
        </p:txBody>
      </p:sp>
      <p:pic>
        <p:nvPicPr>
          <p:cNvPr id="7" name="Picture 6">
            <a:extLst>
              <a:ext uri="{FF2B5EF4-FFF2-40B4-BE49-F238E27FC236}">
                <a16:creationId xmlns:a16="http://schemas.microsoft.com/office/drawing/2014/main" id="{AE93BBF7-D67E-03E5-4172-D95CF9CCC59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983" y="2406249"/>
            <a:ext cx="4166011" cy="3970150"/>
          </a:xfrm>
          <a:prstGeom prst="rect">
            <a:avLst/>
          </a:prstGeom>
        </p:spPr>
      </p:pic>
    </p:spTree>
    <p:extLst>
      <p:ext uri="{BB962C8B-B14F-4D97-AF65-F5344CB8AC3E}">
        <p14:creationId xmlns:p14="http://schemas.microsoft.com/office/powerpoint/2010/main" val="92445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8859D6-E751-58A9-03D7-8A3CB5A076DB}"/>
              </a:ext>
            </a:extLst>
          </p:cNvPr>
          <p:cNvSpPr>
            <a:spLocks noGrp="1"/>
          </p:cNvSpPr>
          <p:nvPr>
            <p:ph type="title" idx="4294967295"/>
          </p:nvPr>
        </p:nvSpPr>
        <p:spPr>
          <a:xfrm>
            <a:off x="459377" y="717822"/>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3. Prosument worden - Inleiding</a:t>
            </a:r>
            <a:endParaRPr lang="en-GB" dirty="0">
              <a:effectLst/>
            </a:endParaRPr>
          </a:p>
          <a:p>
            <a:endParaRPr lang="en-GB" dirty="0"/>
          </a:p>
        </p:txBody>
      </p:sp>
      <p:sp>
        <p:nvSpPr>
          <p:cNvPr id="4" name="TextBox 3">
            <a:extLst>
              <a:ext uri="{FF2B5EF4-FFF2-40B4-BE49-F238E27FC236}">
                <a16:creationId xmlns:a16="http://schemas.microsoft.com/office/drawing/2014/main" id="{3578E889-170D-661A-C4C9-37B6BB6336A3}"/>
              </a:ext>
            </a:extLst>
          </p:cNvPr>
          <p:cNvSpPr txBox="1"/>
          <p:nvPr/>
        </p:nvSpPr>
        <p:spPr>
          <a:xfrm>
            <a:off x="885171" y="2868460"/>
            <a:ext cx="10421655" cy="1446550"/>
          </a:xfrm>
          <a:prstGeom prst="rect">
            <a:avLst/>
          </a:prstGeom>
          <a:noFill/>
        </p:spPr>
        <p:txBody>
          <a:bodyPr wrap="square" rtlCol="0">
            <a:spAutoFit/>
          </a:bodyPr>
          <a:lstStyle/>
          <a:p>
            <a:pPr algn="ctr" latinLnBrk="0"/>
            <a:r>
              <a:rPr lang="en-US" sz="4400" i="1" dirty="0">
                <a:solidFill>
                  <a:schemeClr val="accent5"/>
                </a:solidFill>
              </a:rPr>
              <a:t>Wat zijn de voordelen van prosumer zijn en investeren in hernieuwbare energiesystemen? </a:t>
            </a:r>
          </a:p>
        </p:txBody>
      </p:sp>
    </p:spTree>
    <p:extLst>
      <p:ext uri="{BB962C8B-B14F-4D97-AF65-F5344CB8AC3E}">
        <p14:creationId xmlns:p14="http://schemas.microsoft.com/office/powerpoint/2010/main" val="997247673"/>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2.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3.xml><?xml version="1.0" encoding="utf-8"?>
<ds:datastoreItem xmlns:ds="http://schemas.openxmlformats.org/officeDocument/2006/customXml" ds:itemID="{78BC6153-85F0-4A18-9768-C513327CCF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373</TotalTime>
  <Words>3312</Words>
  <Application>Microsoft Macintosh PowerPoint</Application>
  <PresentationFormat>Widescreen</PresentationFormat>
  <Paragraphs>286</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맑은 고딕</vt:lpstr>
      <vt:lpstr>Arial</vt:lpstr>
      <vt:lpstr>Calibri</vt:lpstr>
      <vt:lpstr>Public Sans</vt:lpstr>
      <vt:lpstr>Segoe UI</vt:lpstr>
      <vt:lpstr>Every1 slide master</vt:lpstr>
      <vt:lpstr>Doe mee aan de digitale energietransitie: 9 eenvoudige stappen voor huiseigenaren en verhuurders</vt:lpstr>
      <vt:lpstr>Inleiding</vt:lpstr>
      <vt:lpstr>Deze presentatie</vt:lpstr>
      <vt:lpstr>9 eenvoudige stappen voor huiseigenaren en verhuurders </vt:lpstr>
      <vt:lpstr>1. Waarom investeren in digitale energietechnologieën? - Inleiding  </vt:lpstr>
      <vt:lpstr>1. Waarom investeren in digitale energietechnologieën?  </vt:lpstr>
      <vt:lpstr>2. Inzicht in uw eigen energieverbruik - Inleiding </vt:lpstr>
      <vt:lpstr>2. Inzicht in uw eigen energieverbruik </vt:lpstr>
      <vt:lpstr>3. Prosument worden - Inleiding </vt:lpstr>
      <vt:lpstr>3. Prosumer worden </vt:lpstr>
      <vt:lpstr>4. Samenwerken: Energiegemeenschappen - Inleiding </vt:lpstr>
      <vt:lpstr>4. Samenwerken: energiegemeenschappen  </vt:lpstr>
      <vt:lpstr>5. Anderen ondersteunen bij het besparen van energie - Inleiding </vt:lpstr>
      <vt:lpstr>5. Anderen helpen om energie te besparen </vt:lpstr>
      <vt:lpstr>6. Energiezuinige landschapsarchitectuur - Inleiding </vt:lpstr>
      <vt:lpstr>6. Energiezuinige landschapsarchitectuur  </vt:lpstr>
      <vt:lpstr>7. Regelmatig onderhoud en inspecties - Inleiding </vt:lpstr>
      <vt:lpstr>7. Regelmatig onderhoud en inspecties </vt:lpstr>
      <vt:lpstr>8. Overstappen op energiezuinige verlichting - Inleiding </vt:lpstr>
      <vt:lpstr>8. Overstappen op energiezuinige verlichting</vt:lpstr>
      <vt:lpstr>9. Implementatie van oplossingen voor hernieuwbare energie  </vt:lpstr>
      <vt:lpstr>9. Implementatie van oplossingen voor hernieuwbare energie</vt:lpstr>
      <vt:lpstr>Volgende stappen </vt:lpstr>
      <vt:lpstr>Dankwoord 1 </vt:lpstr>
      <vt:lpstr>Dankwoord 2</vt:lpstr>
      <vt:lpstr>Bedankt!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50</cp:revision>
  <cp:lastPrinted>2025-03-21T11:31:47Z</cp:lastPrinted>
  <dcterms:created xsi:type="dcterms:W3CDTF">2019-04-06T05:20:47Z</dcterms:created>
  <dcterms:modified xsi:type="dcterms:W3CDTF">2026-03-15T09:58:33Z</dcterms:modified>
  <cp:category/>
</cp:coreProperties>
</file>