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87" r:id="rId5"/>
  </p:sldMasterIdLst>
  <p:notesMasterIdLst>
    <p:notesMasterId r:id="rId12"/>
  </p:notesMasterIdLst>
  <p:sldIdLst>
    <p:sldId id="281" r:id="rId6"/>
    <p:sldId id="310" r:id="rId7"/>
    <p:sldId id="309" r:id="rId8"/>
    <p:sldId id="304" r:id="rId9"/>
    <p:sldId id="303" r:id="rId10"/>
    <p:sldId id="308" r:id="rId11"/>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 Brewis" initials="JB" lastIdx="15" clrIdx="0">
    <p:extLst>
      <p:ext uri="{19B8F6BF-5375-455C-9EA6-DF929625EA0E}">
        <p15:presenceInfo xmlns:p15="http://schemas.microsoft.com/office/powerpoint/2012/main" userId="Jo Brewi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890" y="-10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53BD6-9970-44A8-8294-7DB13D08F1A2}" type="datetimeFigureOut">
              <a:rPr lang="en-GB" smtClean="0"/>
              <a:t>20/09/2021</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58569-61BF-4B2B-9277-671CA050CBD6}" type="slidenum">
              <a:rPr lang="en-GB" smtClean="0"/>
              <a:t>‹#›</a:t>
            </a:fld>
            <a:endParaRPr lang="en-GB" dirty="0"/>
          </a:p>
        </p:txBody>
      </p:sp>
    </p:spTree>
    <p:extLst>
      <p:ext uri="{BB962C8B-B14F-4D97-AF65-F5344CB8AC3E}">
        <p14:creationId xmlns:p14="http://schemas.microsoft.com/office/powerpoint/2010/main" val="2226918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marL="0" marR="0" lvl="0" indent="0" algn="r" defTabSz="457200" eaLnBrk="1" fontAlgn="auto" latinLnBrk="0" hangingPunct="1" rtl="0">
              <a:lnSpc>
                <a:spcPct val="100000"/>
              </a:lnSpc>
              <a:spcBef>
                <a:spcPts val="0"/>
              </a:spcBef>
              <a:spcAft>
                <a:spcPts val="0"/>
              </a:spcAft>
              <a:buClrTx/>
              <a:buSzTx/>
              <a:buFontTx/>
              <a:buNone/>
              <a:tabLst/>
              <a:defRPr/>
            </a:pPr>
            <a:r>
              <a:rPr b="0" i="0" u="none" baseline="0" lang="fr-fr"/>
              <a:t/>
            </a:r>
            <a:fld id="{27208408-CD35-4C8B-81DB-5A8B9796368C}"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9912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marL="0" marR="0" lvl="0" indent="0" algn="r" defTabSz="457200" eaLnBrk="1" fontAlgn="auto" latinLnBrk="0" hangingPunct="1" rtl="0">
              <a:lnSpc>
                <a:spcPct val="100000"/>
              </a:lnSpc>
              <a:spcBef>
                <a:spcPts val="0"/>
              </a:spcBef>
              <a:spcAft>
                <a:spcPts val="0"/>
              </a:spcAft>
              <a:buClrTx/>
              <a:buSzTx/>
              <a:buFontTx/>
              <a:buNone/>
              <a:tabLst/>
              <a:defRPr/>
            </a:pPr>
            <a:r>
              <a:rPr b="0" i="0" u="none" baseline="0" lang="fr-fr"/>
              <a:t/>
            </a: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6194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marL="0" marR="0" lvl="0" indent="0" algn="r" defTabSz="457200" eaLnBrk="1" fontAlgn="auto" latinLnBrk="0" hangingPunct="1" rtl="0">
              <a:lnSpc>
                <a:spcPct val="100000"/>
              </a:lnSpc>
              <a:spcBef>
                <a:spcPts val="0"/>
              </a:spcBef>
              <a:spcAft>
                <a:spcPts val="0"/>
              </a:spcAft>
              <a:buClrTx/>
              <a:buSzTx/>
              <a:buFontTx/>
              <a:buNone/>
              <a:tabLst/>
              <a:defRPr/>
            </a:pPr>
            <a:r>
              <a:rPr b="0" i="0" u="none" baseline="0" lang="fr-fr"/>
              <a:t/>
            </a: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9970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eaLnBrk="1" fontAlgn="auto" latinLnBrk="0" hangingPunct="1" rtl="0">
              <a:lnSpc>
                <a:spcPct val="100000"/>
              </a:lnSpc>
              <a:spcBef>
                <a:spcPts val="0"/>
              </a:spcBef>
              <a:spcAft>
                <a:spcPts val="0"/>
              </a:spcAft>
              <a:buClrTx/>
              <a:buSzTx/>
              <a:buFontTx/>
              <a:buNone/>
              <a:tabLst/>
              <a:defRPr/>
            </a:pPr>
            <a:r>
              <a:rPr sz="1200" kern="1200" b="0" i="0" u="none" baseline="0" lang="fr-fr">
                <a:solidFill>
                  <a:schemeClr val="tx1"/>
                </a:solidFill>
                <a:latin typeface="+mn-lt"/>
                <a:ea typeface="+mn-ea"/>
                <a:cs typeface="+mn-cs"/>
              </a:rPr>
              <a:t>Maria (</a:t>
            </a:r>
            <a:r>
              <a:rPr sz="1200" b="0" i="0" u="none" baseline="0" lang="fr-fr"/>
              <a:t>Caltepec, État de Puebla, au Mexique) </a:t>
            </a:r>
            <a:r>
              <a:rPr sz="1200" kern="1200" b="0" i="0" u="none" baseline="0" lang="fr-fr">
                <a:solidFill>
                  <a:schemeClr val="tx1"/>
                </a:solidFill>
                <a:latin typeface="+mn-lt"/>
                <a:ea typeface="+mn-ea"/>
                <a:cs typeface="+mn-cs"/>
              </a:rPr>
              <a:t>ne sait pas très bien lire ni écrire car elle n'est jamais allée à l'école régulièrement. Sa formation ne peut donc pas reposer sur ces compétences</a:t>
            </a:r>
          </a:p>
          <a:p>
            <a:pPr marL="0" marR="0" lvl="0" indent="0" algn="l" defTabSz="914400" eaLnBrk="1" fontAlgn="auto" latinLnBrk="0" hangingPunct="1" rtl="0">
              <a:lnSpc>
                <a:spcPct val="100000"/>
              </a:lnSpc>
              <a:spcBef>
                <a:spcPts val="0"/>
              </a:spcBef>
              <a:spcAft>
                <a:spcPts val="0"/>
              </a:spcAft>
              <a:buClrTx/>
              <a:buSzTx/>
              <a:buFontTx/>
              <a:buNone/>
              <a:tabLst/>
              <a:defRPr/>
            </a:pPr>
            <a:endParaRPr lang="fr-fr" sz="1200" kern="1200" dirty="0">
              <a:solidFill>
                <a:schemeClr val="tx1"/>
              </a:solidFill>
              <a:latin typeface="+mn-lt"/>
              <a:ea typeface="+mn-ea"/>
              <a:cs typeface="+mn-cs"/>
            </a:endParaRPr>
          </a:p>
          <a:p>
            <a:pPr marL="0" marR="0" lvl="0" indent="0" algn="l" defTabSz="914400" eaLnBrk="1" fontAlgn="auto" latinLnBrk="0" hangingPunct="1" rtl="0">
              <a:lnSpc>
                <a:spcPct val="100000"/>
              </a:lnSpc>
              <a:spcBef>
                <a:spcPts val="0"/>
              </a:spcBef>
              <a:spcAft>
                <a:spcPts val="0"/>
              </a:spcAft>
              <a:buClrTx/>
              <a:buSzTx/>
              <a:buFontTx/>
              <a:buNone/>
              <a:tabLst/>
              <a:defRPr/>
            </a:pPr>
            <a:r>
              <a:rPr sz="1200" kern="1200" b="0" i="0" u="none" baseline="0" lang="fr-fr">
                <a:solidFill>
                  <a:schemeClr val="tx1"/>
                </a:solidFill>
                <a:latin typeface="+mn-lt"/>
                <a:ea typeface="+mn-ea"/>
                <a:cs typeface="+mn-cs"/>
              </a:rPr>
              <a:t>Aspirations et objectifs. Marcela </a:t>
            </a:r>
            <a:r>
              <a:rPr sz="1200" b="0" i="0" u="none" baseline="0" lang="fr-fr"/>
              <a:t>(Santiago, au Chili) </a:t>
            </a:r>
            <a:r>
              <a:rPr sz="1200" kern="1200" b="0" i="0" u="none" baseline="0" lang="fr-fr">
                <a:solidFill>
                  <a:schemeClr val="tx1"/>
                </a:solidFill>
                <a:latin typeface="+mn-lt"/>
                <a:ea typeface="+mn-ea"/>
                <a:cs typeface="+mn-cs"/>
              </a:rPr>
              <a:t>souhaite trouver un emploi dans la vente et aura donc besoin de connaissances en caisses automatiques et de compétences relationnelles/liées aux services, et en gestion de trésorerie</a:t>
            </a:r>
          </a:p>
          <a:p>
            <a:pPr marL="0" marR="0" lvl="0" indent="0" algn="l" defTabSz="914400" eaLnBrk="1" fontAlgn="auto" latinLnBrk="0" hangingPunct="1" rtl="0">
              <a:lnSpc>
                <a:spcPct val="100000"/>
              </a:lnSpc>
              <a:spcBef>
                <a:spcPts val="0"/>
              </a:spcBef>
              <a:spcAft>
                <a:spcPts val="0"/>
              </a:spcAft>
              <a:buClrTx/>
              <a:buSzTx/>
              <a:buFontTx/>
              <a:buNone/>
              <a:tabLst/>
              <a:defRPr/>
            </a:pPr>
            <a:endParaRPr lang="fr-fr" sz="1200" kern="1200" dirty="0">
              <a:solidFill>
                <a:schemeClr val="tx1"/>
              </a:solidFill>
              <a:latin typeface="+mn-lt"/>
              <a:ea typeface="+mn-ea"/>
              <a:cs typeface="+mn-cs"/>
            </a:endParaRPr>
          </a:p>
          <a:p>
            <a:pPr marL="0" marR="0" lvl="0" indent="0" algn="l" defTabSz="914400" eaLnBrk="1" fontAlgn="auto" latinLnBrk="0" hangingPunct="1" rtl="0">
              <a:lnSpc>
                <a:spcPct val="100000"/>
              </a:lnSpc>
              <a:spcBef>
                <a:spcPts val="0"/>
              </a:spcBef>
              <a:spcAft>
                <a:spcPts val="0"/>
              </a:spcAft>
              <a:buClrTx/>
              <a:buSzTx/>
              <a:buFontTx/>
              <a:buNone/>
              <a:tabLst/>
              <a:defRPr/>
            </a:pPr>
            <a:r>
              <a:rPr sz="1200" kern="1200" b="0" i="0" u="none" baseline="0" lang="fr-fr">
                <a:solidFill>
                  <a:schemeClr val="tx1"/>
                </a:solidFill>
                <a:latin typeface="+mn-lt"/>
                <a:ea typeface="+mn-ea"/>
                <a:cs typeface="+mn-cs"/>
              </a:rPr>
              <a:t>Niveaux de compétence : Anupriya </a:t>
            </a:r>
            <a:r>
              <a:rPr sz="1200" b="0" i="0" u="none" baseline="0" lang="fr-fr"/>
              <a:t>(Dhenkanal, en Inde) </a:t>
            </a:r>
            <a:r>
              <a:rPr sz="1200" kern="1200" b="0" i="0" u="none" baseline="0" lang="fr-fr">
                <a:solidFill>
                  <a:schemeClr val="tx1"/>
                </a:solidFill>
                <a:latin typeface="+mn-lt"/>
                <a:ea typeface="+mn-ea"/>
                <a:cs typeface="+mn-cs"/>
              </a:rPr>
              <a:t>sait fabriquer des dhokras, mais a entendu dire que d'autres</a:t>
            </a:r>
            <a:r>
              <a:rPr sz="1200" kern="1200" b="0" i="0" u="none" baseline="0" lang="fr-fr">
                <a:solidFill>
                  <a:schemeClr val="tx1"/>
                </a:solidFill>
                <a:effectLst/>
                <a:latin typeface="+mn-lt"/>
                <a:ea typeface="+mn-ea"/>
                <a:cs typeface="+mn-cs"/>
              </a:rPr>
              <a:t> ont reçu des formations ces cinq dernières années pour améliorer les designs de dhokras, et que cela a eu une influence positive sur leurs revenus car ils ont pu vendre leurs créations plus cher. </a:t>
            </a:r>
            <a:endParaRPr lang="fr-fr" sz="1200" kern="1200" dirty="0">
              <a:solidFill>
                <a:schemeClr val="tx1"/>
              </a:solidFill>
              <a:latin typeface="+mn-lt"/>
              <a:ea typeface="+mn-ea"/>
              <a:cs typeface="+mn-cs"/>
            </a:endParaRPr>
          </a:p>
          <a:p>
            <a:pPr marL="0" marR="0" lvl="0" indent="0" algn="l" defTabSz="914400" eaLnBrk="1" fontAlgn="auto" latinLnBrk="0" hangingPunct="1" rtl="0">
              <a:lnSpc>
                <a:spcPct val="100000"/>
              </a:lnSpc>
              <a:spcBef>
                <a:spcPts val="0"/>
              </a:spcBef>
              <a:spcAft>
                <a:spcPts val="0"/>
              </a:spcAft>
              <a:buClrTx/>
              <a:buSzTx/>
              <a:buFontTx/>
              <a:buNone/>
              <a:tabLst/>
              <a:defRPr/>
            </a:pPr>
            <a:endParaRPr lang="fr-fr" sz="1200" kern="1200" dirty="0">
              <a:solidFill>
                <a:schemeClr val="tx1"/>
              </a:solidFill>
              <a:latin typeface="+mn-lt"/>
              <a:ea typeface="+mn-ea"/>
              <a:cs typeface="+mn-cs"/>
            </a:endParaRPr>
          </a:p>
          <a:p>
            <a:pPr marL="0" marR="0" lvl="0" indent="0" algn="l" defTabSz="914400" eaLnBrk="1" fontAlgn="auto" latinLnBrk="0" hangingPunct="1" rtl="0">
              <a:lnSpc>
                <a:spcPct val="100000"/>
              </a:lnSpc>
              <a:spcBef>
                <a:spcPts val="0"/>
              </a:spcBef>
              <a:spcAft>
                <a:spcPts val="0"/>
              </a:spcAft>
              <a:buClrTx/>
              <a:buSzTx/>
              <a:buFontTx/>
              <a:buNone/>
              <a:tabLst/>
              <a:defRPr/>
            </a:pPr>
            <a:r>
              <a:rPr sz="1200" kern="1200" b="0" i="0" u="none" baseline="0" lang="fr-fr">
                <a:solidFill>
                  <a:schemeClr val="tx1"/>
                </a:solidFill>
                <a:latin typeface="+mn-lt"/>
                <a:ea typeface="+mn-ea"/>
                <a:cs typeface="+mn-cs"/>
              </a:rPr>
              <a:t>Langues : Fatima, (nord de Melbourne, Australie) originaire de Syrie et dont la langue maternelle est l'arabe, apprend l'anglais avec un programme pour les migrants adultes (gouvernement) mais depuis 18 mois uniquement</a:t>
            </a:r>
          </a:p>
          <a:p>
            <a:endParaRPr lang="fr-fr" dirty="0"/>
          </a:p>
          <a:p>
            <a:pPr marL="0" marR="0" lvl="0" indent="0" algn="l" defTabSz="914400" eaLnBrk="1" fontAlgn="auto" latinLnBrk="0" hangingPunct="1" rtl="0">
              <a:lnSpc>
                <a:spcPct val="100000"/>
              </a:lnSpc>
              <a:spcBef>
                <a:spcPts val="0"/>
              </a:spcBef>
              <a:spcAft>
                <a:spcPts val="0"/>
              </a:spcAft>
              <a:buClrTx/>
              <a:buSzTx/>
              <a:buFontTx/>
              <a:buNone/>
              <a:tabLst/>
              <a:defRPr/>
            </a:pPr>
            <a:r>
              <a:rPr b="0" i="0" u="none" baseline="0" lang="fr-fr"/>
              <a:t>Préférences d'apprentissage : Khaldah (Karak, en Jordanie) aime apprendre en présentiel, préfère lire (plutôt que d'utiliser des supports vidéo ou audio) et n'aime pas les contenus théoriques</a:t>
            </a:r>
          </a:p>
          <a:p>
            <a:endParaRPr lang="fr-fr" dirty="0"/>
          </a:p>
        </p:txBody>
      </p:sp>
      <p:sp>
        <p:nvSpPr>
          <p:cNvPr id="4" name="Slide Number Placeholder 3"/>
          <p:cNvSpPr>
            <a:spLocks noGrp="1"/>
          </p:cNvSpPr>
          <p:nvPr>
            <p:ph type="sldNum" sz="quarter" idx="10"/>
          </p:nvPr>
        </p:nvSpPr>
        <p:spPr/>
        <p:txBody>
          <a:bodyPr/>
          <a:lstStyle/>
          <a:p>
            <a:pPr marL="0" marR="0" lvl="0" indent="0" algn="r" defTabSz="457200" eaLnBrk="1" fontAlgn="auto" latinLnBrk="0" hangingPunct="1" rtl="0">
              <a:lnSpc>
                <a:spcPct val="100000"/>
              </a:lnSpc>
              <a:spcBef>
                <a:spcPts val="0"/>
              </a:spcBef>
              <a:spcAft>
                <a:spcPts val="0"/>
              </a:spcAft>
              <a:buClrTx/>
              <a:buSzTx/>
              <a:buFontTx/>
              <a:buNone/>
              <a:tabLst/>
              <a:defRPr/>
            </a:pPr>
            <a:r>
              <a:rPr b="0" i="0" u="none" baseline="0" lang="fr-fr"/>
              <a:t/>
            </a: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8296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b="0" i="0" u="none" baseline="0" lang="fr-fr"/>
              <a:t>Famille : Adamma (Bertoua, au Cameroun) a 2 jeunes enfants et souhaite diriger une entreprise depuis son domicile car sa mère et sa belle-mère ne peuvent pas toujours s'occuper d'eux</a:t>
            </a:r>
          </a:p>
          <a:p>
            <a:endParaRPr lang="fr-fr" dirty="0"/>
          </a:p>
          <a:p>
            <a:pPr algn="l" rtl="0"/>
            <a:r>
              <a:rPr b="0" i="0" u="none" baseline="0" lang="fr-fr"/>
              <a:t>Maîtrise du numérique : chaînes/engagement – Marcela n'a jamais étudié en ligne mais elle adore les réseaux sociaux</a:t>
            </a:r>
          </a:p>
          <a:p>
            <a:pPr marL="0" marR="0" lvl="0" indent="0" algn="l" defTabSz="914400" eaLnBrk="1" fontAlgn="auto" latinLnBrk="0" hangingPunct="1" rtl="0">
              <a:lnSpc>
                <a:spcPct val="100000"/>
              </a:lnSpc>
              <a:spcBef>
                <a:spcPts val="0"/>
              </a:spcBef>
              <a:spcAft>
                <a:spcPts val="0"/>
              </a:spcAft>
              <a:buClrTx/>
              <a:buSzTx/>
              <a:buFontTx/>
              <a:buNone/>
              <a:tabLst/>
              <a:defRPr/>
            </a:pPr>
            <a:endParaRPr lang="fr-fr" dirty="0"/>
          </a:p>
          <a:p>
            <a:pPr algn="l" rtl="0"/>
            <a:r>
              <a:rPr b="0" i="0" u="none" baseline="0" lang="fr-fr"/>
              <a:t>Âge : Maria a 45 ans et ses enfants sont adultes, contrairement aux enfants des autres femmes de nos profils qui sont plus jeunes</a:t>
            </a:r>
          </a:p>
          <a:p>
            <a:endParaRPr lang="fr-fr" dirty="0"/>
          </a:p>
          <a:p>
            <a:pPr marL="0" marR="0" lvl="0" indent="0" algn="l" defTabSz="914400" eaLnBrk="1" fontAlgn="auto" latinLnBrk="0" hangingPunct="1" rtl="0">
              <a:lnSpc>
                <a:spcPct val="100000"/>
              </a:lnSpc>
              <a:spcBef>
                <a:spcPts val="0"/>
              </a:spcBef>
              <a:spcAft>
                <a:spcPts val="0"/>
              </a:spcAft>
              <a:buClrTx/>
              <a:buSzTx/>
              <a:buFontTx/>
              <a:buNone/>
              <a:tabLst/>
              <a:defRPr/>
            </a:pPr>
            <a:r>
              <a:rPr sz="1200" kern="1200" b="0" i="0" u="none" baseline="0" lang="fr-fr">
                <a:solidFill>
                  <a:schemeClr val="tx1"/>
                </a:solidFill>
                <a:latin typeface="+mn-lt"/>
                <a:ea typeface="+mn-ea"/>
                <a:cs typeface="+mn-cs"/>
              </a:rPr>
              <a:t>Statut migratoire/groupes privés de leurs droits : Anupriya est membre de la tribu répertoriée Ho, souffrant d'exclusion politique, sociale et économique et de discrimination, d'abandon scolaire et de violence sexiste. </a:t>
            </a:r>
          </a:p>
          <a:p>
            <a:pPr marL="0" marR="0" lvl="0" indent="0" algn="l" defTabSz="914400" eaLnBrk="1" fontAlgn="auto" latinLnBrk="0" hangingPunct="1" rtl="0">
              <a:lnSpc>
                <a:spcPct val="100000"/>
              </a:lnSpc>
              <a:spcBef>
                <a:spcPts val="0"/>
              </a:spcBef>
              <a:spcAft>
                <a:spcPts val="0"/>
              </a:spcAft>
              <a:buClrTx/>
              <a:buSzTx/>
              <a:buFontTx/>
              <a:buNone/>
              <a:tabLst/>
              <a:defRPr/>
            </a:pPr>
            <a:endParaRPr lang="fr-fr" dirty="0"/>
          </a:p>
          <a:p>
            <a:pPr marL="0" marR="0" lvl="0" indent="0" algn="l" defTabSz="914400" eaLnBrk="1" fontAlgn="auto" latinLnBrk="0" hangingPunct="1" rtl="0">
              <a:lnSpc>
                <a:spcPct val="100000"/>
              </a:lnSpc>
              <a:spcBef>
                <a:spcPts val="0"/>
              </a:spcBef>
              <a:spcAft>
                <a:spcPts val="0"/>
              </a:spcAft>
              <a:buClrTx/>
              <a:buSzTx/>
              <a:buFontTx/>
              <a:buNone/>
              <a:tabLst/>
              <a:defRPr/>
            </a:pPr>
            <a:endParaRPr lang="fr-fr" sz="1200" kern="1200" dirty="0">
              <a:solidFill>
                <a:schemeClr val="tx1"/>
              </a:solidFill>
              <a:latin typeface="+mn-lt"/>
              <a:ea typeface="+mn-ea"/>
              <a:cs typeface="+mn-cs"/>
            </a:endParaRPr>
          </a:p>
          <a:p>
            <a:pPr marL="0" marR="0" lvl="0" indent="0" algn="l" defTabSz="914400" eaLnBrk="1" fontAlgn="auto" latinLnBrk="0" hangingPunct="1" rtl="0">
              <a:lnSpc>
                <a:spcPct val="100000"/>
              </a:lnSpc>
              <a:spcBef>
                <a:spcPts val="0"/>
              </a:spcBef>
              <a:spcAft>
                <a:spcPts val="0"/>
              </a:spcAft>
              <a:buClrTx/>
              <a:buSzTx/>
              <a:buFontTx/>
              <a:buNone/>
              <a:tabLst/>
              <a:defRPr/>
            </a:pPr>
            <a:r>
              <a:rPr sz="1200" kern="1200" b="0" i="0" u="none" baseline="0" lang="fr-fr">
                <a:solidFill>
                  <a:schemeClr val="tx1"/>
                </a:solidFill>
                <a:latin typeface="+mn-lt"/>
                <a:ea typeface="+mn-ea"/>
                <a:cs typeface="+mn-cs"/>
              </a:rPr>
              <a:t>Facteurs culturels : en raison des facteurs culturels et religieux, les possibilités ouvertes à Adamma sont limitées car elle ne peut pas se déplacer sans un parent de sexe masculin </a:t>
            </a:r>
          </a:p>
          <a:p>
            <a:endParaRPr lang="fr-fr" dirty="0"/>
          </a:p>
          <a:p>
            <a:endParaRPr lang="fr-fr" sz="1200" kern="1200" dirty="0">
              <a:solidFill>
                <a:schemeClr val="tx1"/>
              </a:solidFill>
              <a:latin typeface="+mn-lt"/>
              <a:ea typeface="+mn-ea"/>
              <a:cs typeface="+mn-cs"/>
            </a:endParaRPr>
          </a:p>
          <a:p>
            <a:pPr algn="l" rtl="0"/>
            <a:r>
              <a:rPr sz="1200" kern="1200" b="0" i="0" u="none" baseline="0" lang="fr-fr">
                <a:solidFill>
                  <a:schemeClr val="tx1"/>
                </a:solidFill>
                <a:latin typeface="+mn-lt"/>
                <a:ea typeface="+mn-ea"/>
                <a:cs typeface="+mn-cs"/>
              </a:rPr>
              <a:t>Déplacements : Chez Maria, les transports locaux ne sont pas bons, c'est pourquoi elle souhaite ouvrir une entreprise depuis chez elle</a:t>
            </a:r>
          </a:p>
          <a:p>
            <a:endParaRPr lang="fr-fr" dirty="0"/>
          </a:p>
        </p:txBody>
      </p:sp>
      <p:sp>
        <p:nvSpPr>
          <p:cNvPr id="4" name="Slide Number Placeholder 3"/>
          <p:cNvSpPr>
            <a:spLocks noGrp="1"/>
          </p:cNvSpPr>
          <p:nvPr>
            <p:ph type="sldNum" sz="quarter" idx="10"/>
          </p:nvPr>
        </p:nvSpPr>
        <p:spPr/>
        <p:txBody>
          <a:bodyPr/>
          <a:lstStyle/>
          <a:p>
            <a:pPr marL="0" marR="0" lvl="0" indent="0" algn="r" defTabSz="457200" eaLnBrk="1" fontAlgn="auto" latinLnBrk="0" hangingPunct="1" rtl="0">
              <a:lnSpc>
                <a:spcPct val="100000"/>
              </a:lnSpc>
              <a:spcBef>
                <a:spcPts val="0"/>
              </a:spcBef>
              <a:spcAft>
                <a:spcPts val="0"/>
              </a:spcAft>
              <a:buClrTx/>
              <a:buSzTx/>
              <a:buFontTx/>
              <a:buNone/>
              <a:tabLst/>
              <a:defRPr/>
            </a:pPr>
            <a:r>
              <a:rPr b="0" i="0" u="none" baseline="0" lang="fr-fr"/>
              <a:t/>
            </a: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8199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sz="1200" kern="1200" b="0" i="0" u="none" baseline="0" lang="fr-fr">
                <a:solidFill>
                  <a:schemeClr val="tx1"/>
                </a:solidFill>
                <a:latin typeface="+mn-lt"/>
                <a:ea typeface="+mn-ea"/>
                <a:cs typeface="+mn-cs"/>
              </a:rPr>
              <a:t>Prise de conscience : Khaldah sait qu'elle veut tisser des liens avec le marché national de la cosmétologie pour accéder aux produits « fabriqués en Jordanie », afin de s'établir plus solidement en tant que propriétaire exploitante</a:t>
            </a:r>
          </a:p>
          <a:p>
            <a:endParaRPr lang="fr-fr" sz="1200" kern="1200" dirty="0">
              <a:solidFill>
                <a:schemeClr val="tx1"/>
              </a:solidFill>
              <a:latin typeface="+mn-lt"/>
              <a:ea typeface="+mn-ea"/>
              <a:cs typeface="+mn-cs"/>
            </a:endParaRPr>
          </a:p>
          <a:p>
            <a:pPr algn="l" rtl="0"/>
            <a:r>
              <a:rPr sz="1200" kern="1200" b="0" i="0" u="none" baseline="0" lang="fr-fr">
                <a:solidFill>
                  <a:schemeClr val="tx1"/>
                </a:solidFill>
                <a:latin typeface="+mn-lt"/>
                <a:ea typeface="+mn-ea"/>
                <a:cs typeface="+mn-cs"/>
              </a:rPr>
              <a:t>Mémo personnel : Gouvernement local (KII) – entretiens centrés sur le développement plus approfondi des connaissances liées aux règlements de travail, aux primes, aux initiatives économiques prévues, aux obstacles à l'emploi et aux programmes soutenus par le gouvernement. </a:t>
            </a:r>
          </a:p>
          <a:p>
            <a:pPr algn="l" rtl="0"/>
            <a:r>
              <a:rPr sz="1200" kern="1200" b="0" i="0" u="none" baseline="0" lang="fr-fr">
                <a:solidFill>
                  <a:schemeClr val="tx1"/>
                </a:solidFill>
                <a:latin typeface="+mn-lt"/>
                <a:ea typeface="+mn-ea"/>
                <a:cs typeface="+mn-cs"/>
              </a:rPr>
              <a:t>	Entreprises et employeurs locaux (KII) – entretiens centrés sur l'acquisition d'une vue d'ensemble plus large des conditions de travail et des opportunités locales, de la perception des employeurs quant aux défis liés à l'embauche des femmes, et des primes qui pourraient les encourager à embaucher plus de femmes. </a:t>
            </a:r>
          </a:p>
          <a:p>
            <a:pPr algn="l" rtl="0"/>
            <a:r>
              <a:rPr sz="1200" kern="1200" b="0" i="0" u="none" baseline="0" lang="fr-fr">
                <a:solidFill>
                  <a:schemeClr val="tx1"/>
                </a:solidFill>
                <a:latin typeface="+mn-lt"/>
                <a:ea typeface="+mn-ea"/>
                <a:cs typeface="+mn-cs"/>
              </a:rPr>
              <a:t>	Organisations locales qui offrent des services d'éducation de la deuxième chance (KII) – entretiens centrés sur l'écoute de leurs expériences liées au soutien des femmes, et à la manière de surmonter les obstacles qui empêchent les femmes d'obtenir un emploi rémunéré. En même temps, cela constituait une occasion de comprendre leurs besoins d'apprentissage au sein de leur contexte local.</a:t>
            </a:r>
          </a:p>
          <a:p>
            <a:endParaRPr lang="fr-fr" dirty="0"/>
          </a:p>
        </p:txBody>
      </p:sp>
      <p:sp>
        <p:nvSpPr>
          <p:cNvPr id="4" name="Slide Number Placeholder 3"/>
          <p:cNvSpPr>
            <a:spLocks noGrp="1"/>
          </p:cNvSpPr>
          <p:nvPr>
            <p:ph type="sldNum" sz="quarter" idx="10"/>
          </p:nvPr>
        </p:nvSpPr>
        <p:spPr/>
        <p:txBody>
          <a:bodyPr/>
          <a:lstStyle/>
          <a:p>
            <a:pPr marL="0" marR="0" lvl="0" indent="0" algn="r" defTabSz="457200" eaLnBrk="1" fontAlgn="auto" latinLnBrk="0" hangingPunct="1" rtl="0">
              <a:lnSpc>
                <a:spcPct val="100000"/>
              </a:lnSpc>
              <a:spcBef>
                <a:spcPts val="0"/>
              </a:spcBef>
              <a:spcAft>
                <a:spcPts val="0"/>
              </a:spcAft>
              <a:buClrTx/>
              <a:buSzTx/>
              <a:buFontTx/>
              <a:buNone/>
              <a:tabLst/>
              <a:defRPr/>
            </a:pPr>
            <a:r>
              <a:rPr b="0" i="0" u="none" baseline="0" lang="fr-fr"/>
              <a:t/>
            </a:r>
            <a:fld id="{B3D1106A-A3FD-43AD-A753-130AFA75BEA1}" type="slidenum">
              <a:rPr kumimoji="0" sz="1200" b="0" i="0" u="none" strike="noStrike" kern="1200" cap="none" spc="0" normalizeH="0" baseline="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10279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68418F8-B52F-4661-8ABA-69BB3ADD6675}"/>
              </a:ext>
            </a:extLst>
          </p:cNvPr>
          <p:cNvSpPr>
            <a:spLocks noGrp="1"/>
          </p:cNvSpPr>
          <p:nvPr>
            <p:ph type="ctrTitle" hasCustomPrompt="1"/>
          </p:nvPr>
        </p:nvSpPr>
        <p:spPr>
          <a:xfrm>
            <a:off x="515861" y="2160001"/>
            <a:ext cx="7920773"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8" name="Subtitle 2">
            <a:extLst>
              <a:ext uri="{FF2B5EF4-FFF2-40B4-BE49-F238E27FC236}">
                <a16:creationId xmlns:a16="http://schemas.microsoft.com/office/drawing/2014/main" id="{52444CB2-243C-41A0-8F6C-F772E768A38C}"/>
              </a:ext>
            </a:extLst>
          </p:cNvPr>
          <p:cNvSpPr>
            <a:spLocks noGrp="1"/>
          </p:cNvSpPr>
          <p:nvPr>
            <p:ph type="subTitle" idx="1" hasCustomPrompt="1"/>
          </p:nvPr>
        </p:nvSpPr>
        <p:spPr>
          <a:xfrm>
            <a:off x="515861" y="3166992"/>
            <a:ext cx="7920774"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9" name="Date Placeholder 3">
            <a:extLst>
              <a:ext uri="{FF2B5EF4-FFF2-40B4-BE49-F238E27FC236}">
                <a16:creationId xmlns:a16="http://schemas.microsoft.com/office/drawing/2014/main" id="{924475ED-B6F3-4114-A316-943C1E2B2DB2}"/>
              </a:ext>
            </a:extLst>
          </p:cNvPr>
          <p:cNvSpPr>
            <a:spLocks noGrp="1"/>
          </p:cNvSpPr>
          <p:nvPr>
            <p:ph type="dt" sz="half" idx="10"/>
          </p:nvPr>
        </p:nvSpPr>
        <p:spPr>
          <a:xfrm>
            <a:off x="515861" y="6431961"/>
            <a:ext cx="2057400" cy="138499"/>
          </a:xfrm>
          <a:prstGeom prst="rect">
            <a:avLst/>
          </a:prstGeom>
        </p:spPr>
        <p:txBody>
          <a:bodyPr lIns="0" tIns="0" rIns="0" bIns="0" anchor="t" anchorCtr="0">
            <a:noAutofit/>
          </a:bodyPr>
          <a:lstStyle>
            <a:lvl1pPr>
              <a:defRPr sz="1000">
                <a:solidFill>
                  <a:schemeClr val="bg1"/>
                </a:solidFill>
              </a:defRPr>
            </a:lvl1pPr>
          </a:lstStyle>
          <a:p>
            <a:endParaRPr lang="en-US" dirty="0"/>
          </a:p>
        </p:txBody>
      </p:sp>
      <p:pic>
        <p:nvPicPr>
          <p:cNvPr id="6" name="Picture 5">
            <a:extLst>
              <a:ext uri="{FF2B5EF4-FFF2-40B4-BE49-F238E27FC236}">
                <a16:creationId xmlns:a16="http://schemas.microsoft.com/office/drawing/2014/main" id="{07B141BD-28B5-48EC-935E-93F684254CA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1325" y="5136425"/>
            <a:ext cx="1590332" cy="1467097"/>
          </a:xfrm>
          <a:prstGeom prst="rect">
            <a:avLst/>
          </a:prstGeom>
        </p:spPr>
      </p:pic>
      <p:grpSp>
        <p:nvGrpSpPr>
          <p:cNvPr id="10" name="Group 9">
            <a:extLst>
              <a:ext uri="{FF2B5EF4-FFF2-40B4-BE49-F238E27FC236}">
                <a16:creationId xmlns:a16="http://schemas.microsoft.com/office/drawing/2014/main" id="{04D4F168-E78F-4E3F-959C-987449341B35}"/>
              </a:ext>
            </a:extLst>
          </p:cNvPr>
          <p:cNvGrpSpPr/>
          <p:nvPr userDrawn="1"/>
        </p:nvGrpSpPr>
        <p:grpSpPr>
          <a:xfrm>
            <a:off x="515861" y="5727940"/>
            <a:ext cx="2765232" cy="513635"/>
            <a:chOff x="4226505" y="4313542"/>
            <a:chExt cx="3119245" cy="579392"/>
          </a:xfrm>
        </p:grpSpPr>
        <p:pic>
          <p:nvPicPr>
            <p:cNvPr id="11" name="Picture 10">
              <a:extLst>
                <a:ext uri="{FF2B5EF4-FFF2-40B4-BE49-F238E27FC236}">
                  <a16:creationId xmlns:a16="http://schemas.microsoft.com/office/drawing/2014/main" id="{C4193EFD-25D1-4B81-9F42-6F288D7E6E4A}"/>
                </a:ext>
              </a:extLst>
            </p:cNvPr>
            <p:cNvPicPr>
              <a:picLocks noChangeAspect="1"/>
            </p:cNvPicPr>
            <p:nvPr userDrawn="1"/>
          </p:nvPicPr>
          <p:blipFill>
            <a:blip r:embed="rId3"/>
            <a:stretch>
              <a:fillRect/>
            </a:stretch>
          </p:blipFill>
          <p:spPr>
            <a:xfrm>
              <a:off x="6057687" y="4514025"/>
              <a:ext cx="1288063" cy="378909"/>
            </a:xfrm>
            <a:prstGeom prst="rect">
              <a:avLst/>
            </a:prstGeom>
          </p:spPr>
        </p:pic>
        <p:pic>
          <p:nvPicPr>
            <p:cNvPr id="12" name="Picture 11">
              <a:extLst>
                <a:ext uri="{FF2B5EF4-FFF2-40B4-BE49-F238E27FC236}">
                  <a16:creationId xmlns:a16="http://schemas.microsoft.com/office/drawing/2014/main" id="{11BC5913-26FD-4955-9190-EA1E9C484AF5}"/>
                </a:ext>
              </a:extLst>
            </p:cNvPr>
            <p:cNvPicPr>
              <a:picLocks noChangeAspect="1"/>
            </p:cNvPicPr>
            <p:nvPr userDrawn="1"/>
          </p:nvPicPr>
          <p:blipFill>
            <a:blip r:embed="rId4"/>
            <a:stretch>
              <a:fillRect/>
            </a:stretch>
          </p:blipFill>
          <p:spPr>
            <a:xfrm>
              <a:off x="4993074" y="4331903"/>
              <a:ext cx="780101" cy="561031"/>
            </a:xfrm>
            <a:prstGeom prst="rect">
              <a:avLst/>
            </a:prstGeom>
          </p:spPr>
        </p:pic>
        <p:pic>
          <p:nvPicPr>
            <p:cNvPr id="13" name="Picture 12" descr="A close up of a logo&#10;&#10;Description generated with very high confidence">
              <a:extLst>
                <a:ext uri="{FF2B5EF4-FFF2-40B4-BE49-F238E27FC236}">
                  <a16:creationId xmlns:a16="http://schemas.microsoft.com/office/drawing/2014/main" id="{C735A45D-C47D-4871-A188-62707C70ED86}"/>
                </a:ext>
              </a:extLst>
            </p:cNvPr>
            <p:cNvPicPr>
              <a:picLocks noChangeAspect="1"/>
            </p:cNvPicPr>
            <p:nvPr userDrawn="1"/>
          </p:nvPicPr>
          <p:blipFill>
            <a:blip r:embed="rId5"/>
            <a:stretch>
              <a:fillRect/>
            </a:stretch>
          </p:blipFill>
          <p:spPr>
            <a:xfrm>
              <a:off x="4226505" y="4313542"/>
              <a:ext cx="413195" cy="579392"/>
            </a:xfrm>
            <a:prstGeom prst="rect">
              <a:avLst/>
            </a:prstGeom>
          </p:spPr>
        </p:pic>
      </p:grpSp>
    </p:spTree>
    <p:extLst>
      <p:ext uri="{BB962C8B-B14F-4D97-AF65-F5344CB8AC3E}">
        <p14:creationId xmlns:p14="http://schemas.microsoft.com/office/powerpoint/2010/main" val="196713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 2 rows">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8263493" cy="2278381"/>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br>
              <a:rPr lang="en-US" dirty="0"/>
            </a:br>
            <a:br>
              <a:rPr lang="en-US" dirty="0"/>
            </a:br>
            <a:r>
              <a:rPr lang="en-US"/>
              <a:t>Body text</a:t>
            </a:r>
            <a:endParaRPr lang="en-US" dirty="0"/>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388801" y="3566179"/>
            <a:ext cx="8263493" cy="2798784"/>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D65438FC-7DE5-43FA-96AA-BA01B74D04BF}"/>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51019155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7620000" cy="4800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fld id="{7C80A92C-9FD4-45D3-8E86-D280BD6B606C}" type="datetimeFigureOut">
              <a:rPr lang="en-GB" smtClean="0"/>
              <a:t>20/09/2021</a:t>
            </a:fld>
            <a:endParaRPr lang="en-GB" dirty="0"/>
          </a:p>
        </p:txBody>
      </p:sp>
      <p:sp>
        <p:nvSpPr>
          <p:cNvPr id="5" name="Footer Placeholder 4"/>
          <p:cNvSpPr>
            <a:spLocks noGrp="1"/>
          </p:cNvSpPr>
          <p:nvPr>
            <p:ph type="ftr" sz="quarter" idx="11"/>
          </p:nvPr>
        </p:nvSpPr>
        <p:spPr>
          <a:xfrm rot="16200000">
            <a:off x="7586910" y="4048760"/>
            <a:ext cx="2367281" cy="365760"/>
          </a:xfrm>
          <a:prstGeom prst="rect">
            <a:avLst/>
          </a:prstGeom>
        </p:spPr>
        <p:txBody>
          <a:bodyPr/>
          <a:lstStyle/>
          <a:p>
            <a:endParaRPr lang="en-GB" dirty="0"/>
          </a:p>
        </p:txBody>
      </p:sp>
      <p:sp>
        <p:nvSpPr>
          <p:cNvPr id="6" name="Slide Number Placeholder 5"/>
          <p:cNvSpPr>
            <a:spLocks noGrp="1"/>
          </p:cNvSpPr>
          <p:nvPr>
            <p:ph type="sldNum" sz="quarter" idx="12"/>
          </p:nvPr>
        </p:nvSpPr>
        <p:spPr>
          <a:xfrm>
            <a:off x="8531788" y="5648960"/>
            <a:ext cx="548640" cy="396240"/>
          </a:xfrm>
          <a:prstGeom prst="bracketPair">
            <a:avLst>
              <a:gd name="adj" fmla="val 17949"/>
            </a:avLst>
          </a:prstGeom>
        </p:spPr>
        <p:txBody>
          <a:bodyPr/>
          <a:lstStyle/>
          <a:p>
            <a:fld id="{A95BC52E-1C6A-4978-BE83-80ED88EEC571}" type="slidenum">
              <a:rPr lang="en-GB" smtClean="0"/>
              <a:t>‹#›</a:t>
            </a:fld>
            <a:endParaRPr lang="en-GB" dirty="0"/>
          </a:p>
        </p:txBody>
      </p:sp>
    </p:spTree>
    <p:extLst>
      <p:ext uri="{BB962C8B-B14F-4D97-AF65-F5344CB8AC3E}">
        <p14:creationId xmlns:p14="http://schemas.microsoft.com/office/powerpoint/2010/main" val="3113529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 contents 1">
    <p:bg>
      <p:bgRef idx="1001">
        <a:schemeClr val="bg1"/>
      </p:bgRef>
    </p:bg>
    <p:spTree>
      <p:nvGrpSpPr>
        <p:cNvPr id="1" name=""/>
        <p:cNvGrpSpPr/>
        <p:nvPr/>
      </p:nvGrpSpPr>
      <p:grpSpPr>
        <a:xfrm>
          <a:off x="0" y="0"/>
          <a:ext cx="0" cy="0"/>
          <a:chOff x="0" y="0"/>
          <a:chExt cx="0" cy="0"/>
        </a:xfrm>
      </p:grpSpPr>
      <p:sp>
        <p:nvSpPr>
          <p:cNvPr id="6" name="Text Placeholder 4">
            <a:extLst>
              <a:ext uri="{FF2B5EF4-FFF2-40B4-BE49-F238E27FC236}">
                <a16:creationId xmlns:a16="http://schemas.microsoft.com/office/drawing/2014/main" id="{E2698E74-DBB1-4C41-81D5-108634391B7E}"/>
              </a:ext>
            </a:extLst>
          </p:cNvPr>
          <p:cNvSpPr>
            <a:spLocks noGrp="1"/>
          </p:cNvSpPr>
          <p:nvPr>
            <p:ph type="body" sz="quarter" idx="11" hasCustomPrompt="1"/>
          </p:nvPr>
        </p:nvSpPr>
        <p:spPr>
          <a:xfrm>
            <a:off x="4232378" y="1176736"/>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01</a:t>
            </a:r>
          </a:p>
        </p:txBody>
      </p:sp>
      <p:sp>
        <p:nvSpPr>
          <p:cNvPr id="7" name="Text Placeholder 31">
            <a:extLst>
              <a:ext uri="{FF2B5EF4-FFF2-40B4-BE49-F238E27FC236}">
                <a16:creationId xmlns:a16="http://schemas.microsoft.com/office/drawing/2014/main" id="{27D262DD-86D2-472F-9233-2CA4C4F3C48D}"/>
              </a:ext>
            </a:extLst>
          </p:cNvPr>
          <p:cNvSpPr>
            <a:spLocks noGrp="1"/>
          </p:cNvSpPr>
          <p:nvPr>
            <p:ph type="body" sz="quarter" idx="12" hasCustomPrompt="1"/>
          </p:nvPr>
        </p:nvSpPr>
        <p:spPr>
          <a:xfrm>
            <a:off x="4772378" y="1176734"/>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8" name="Text Placeholder 31">
            <a:extLst>
              <a:ext uri="{FF2B5EF4-FFF2-40B4-BE49-F238E27FC236}">
                <a16:creationId xmlns:a16="http://schemas.microsoft.com/office/drawing/2014/main" id="{C0A8910E-3E33-41A3-816B-CD71BE1D50DC}"/>
              </a:ext>
            </a:extLst>
          </p:cNvPr>
          <p:cNvSpPr>
            <a:spLocks noGrp="1"/>
          </p:cNvSpPr>
          <p:nvPr>
            <p:ph type="body" sz="quarter" idx="13" hasCustomPrompt="1"/>
          </p:nvPr>
        </p:nvSpPr>
        <p:spPr>
          <a:xfrm>
            <a:off x="4772378" y="1445872"/>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9" name="Text Placeholder 4">
            <a:extLst>
              <a:ext uri="{FF2B5EF4-FFF2-40B4-BE49-F238E27FC236}">
                <a16:creationId xmlns:a16="http://schemas.microsoft.com/office/drawing/2014/main" id="{DC7DBC2F-B4BA-4FA1-AC8F-C1FB5D329C35}"/>
              </a:ext>
            </a:extLst>
          </p:cNvPr>
          <p:cNvSpPr>
            <a:spLocks noGrp="1"/>
          </p:cNvSpPr>
          <p:nvPr>
            <p:ph type="body" sz="quarter" idx="14" hasCustomPrompt="1"/>
          </p:nvPr>
        </p:nvSpPr>
        <p:spPr>
          <a:xfrm>
            <a:off x="4232378" y="187724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02</a:t>
            </a:r>
          </a:p>
        </p:txBody>
      </p:sp>
      <p:sp>
        <p:nvSpPr>
          <p:cNvPr id="10" name="Text Placeholder 31">
            <a:extLst>
              <a:ext uri="{FF2B5EF4-FFF2-40B4-BE49-F238E27FC236}">
                <a16:creationId xmlns:a16="http://schemas.microsoft.com/office/drawing/2014/main" id="{E96BEFDD-99B7-4B7A-A883-501F05DEBEB2}"/>
              </a:ext>
            </a:extLst>
          </p:cNvPr>
          <p:cNvSpPr>
            <a:spLocks noGrp="1"/>
          </p:cNvSpPr>
          <p:nvPr>
            <p:ph type="body" sz="quarter" idx="15" hasCustomPrompt="1"/>
          </p:nvPr>
        </p:nvSpPr>
        <p:spPr>
          <a:xfrm>
            <a:off x="4772378" y="1877241"/>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1" name="Text Placeholder 31">
            <a:extLst>
              <a:ext uri="{FF2B5EF4-FFF2-40B4-BE49-F238E27FC236}">
                <a16:creationId xmlns:a16="http://schemas.microsoft.com/office/drawing/2014/main" id="{8F24DFEC-E082-454B-B5C3-50F1E1DD3224}"/>
              </a:ext>
            </a:extLst>
          </p:cNvPr>
          <p:cNvSpPr>
            <a:spLocks noGrp="1"/>
          </p:cNvSpPr>
          <p:nvPr>
            <p:ph type="body" sz="quarter" idx="16" hasCustomPrompt="1"/>
          </p:nvPr>
        </p:nvSpPr>
        <p:spPr>
          <a:xfrm>
            <a:off x="4772378" y="2146379"/>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2" name="Text Placeholder 4">
            <a:extLst>
              <a:ext uri="{FF2B5EF4-FFF2-40B4-BE49-F238E27FC236}">
                <a16:creationId xmlns:a16="http://schemas.microsoft.com/office/drawing/2014/main" id="{C3A914CD-C11D-48A8-88E1-538FBD109669}"/>
              </a:ext>
            </a:extLst>
          </p:cNvPr>
          <p:cNvSpPr>
            <a:spLocks noGrp="1"/>
          </p:cNvSpPr>
          <p:nvPr>
            <p:ph type="body" sz="quarter" idx="17" hasCustomPrompt="1"/>
          </p:nvPr>
        </p:nvSpPr>
        <p:spPr>
          <a:xfrm>
            <a:off x="4232378" y="2577750"/>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03</a:t>
            </a:r>
          </a:p>
        </p:txBody>
      </p:sp>
      <p:sp>
        <p:nvSpPr>
          <p:cNvPr id="15" name="Text Placeholder 31">
            <a:extLst>
              <a:ext uri="{FF2B5EF4-FFF2-40B4-BE49-F238E27FC236}">
                <a16:creationId xmlns:a16="http://schemas.microsoft.com/office/drawing/2014/main" id="{5E5D34B7-01F5-4524-B815-3E8FD22045B4}"/>
              </a:ext>
            </a:extLst>
          </p:cNvPr>
          <p:cNvSpPr>
            <a:spLocks noGrp="1"/>
          </p:cNvSpPr>
          <p:nvPr>
            <p:ph type="body" sz="quarter" idx="18" hasCustomPrompt="1"/>
          </p:nvPr>
        </p:nvSpPr>
        <p:spPr>
          <a:xfrm>
            <a:off x="4772378" y="2577748"/>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6" name="Text Placeholder 31">
            <a:extLst>
              <a:ext uri="{FF2B5EF4-FFF2-40B4-BE49-F238E27FC236}">
                <a16:creationId xmlns:a16="http://schemas.microsoft.com/office/drawing/2014/main" id="{745E9020-E3D4-4B2E-AF64-3BC2BA80998B}"/>
              </a:ext>
            </a:extLst>
          </p:cNvPr>
          <p:cNvSpPr>
            <a:spLocks noGrp="1"/>
          </p:cNvSpPr>
          <p:nvPr>
            <p:ph type="body" sz="quarter" idx="19" hasCustomPrompt="1"/>
          </p:nvPr>
        </p:nvSpPr>
        <p:spPr>
          <a:xfrm>
            <a:off x="4772378" y="2846886"/>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7" name="Text Placeholder 4">
            <a:extLst>
              <a:ext uri="{FF2B5EF4-FFF2-40B4-BE49-F238E27FC236}">
                <a16:creationId xmlns:a16="http://schemas.microsoft.com/office/drawing/2014/main" id="{6E31EB1E-53F8-4104-A8D0-0BEFB18961C6}"/>
              </a:ext>
            </a:extLst>
          </p:cNvPr>
          <p:cNvSpPr>
            <a:spLocks noGrp="1"/>
          </p:cNvSpPr>
          <p:nvPr>
            <p:ph type="body" sz="quarter" idx="20" hasCustomPrompt="1"/>
          </p:nvPr>
        </p:nvSpPr>
        <p:spPr>
          <a:xfrm>
            <a:off x="4232378" y="3278255"/>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04</a:t>
            </a:r>
          </a:p>
        </p:txBody>
      </p:sp>
      <p:sp>
        <p:nvSpPr>
          <p:cNvPr id="18" name="Text Placeholder 31">
            <a:extLst>
              <a:ext uri="{FF2B5EF4-FFF2-40B4-BE49-F238E27FC236}">
                <a16:creationId xmlns:a16="http://schemas.microsoft.com/office/drawing/2014/main" id="{3DEAAE69-8D81-471C-A294-06DD17336F63}"/>
              </a:ext>
            </a:extLst>
          </p:cNvPr>
          <p:cNvSpPr>
            <a:spLocks noGrp="1"/>
          </p:cNvSpPr>
          <p:nvPr>
            <p:ph type="body" sz="quarter" idx="21" hasCustomPrompt="1"/>
          </p:nvPr>
        </p:nvSpPr>
        <p:spPr>
          <a:xfrm>
            <a:off x="4772378" y="3278255"/>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9" name="Text Placeholder 31">
            <a:extLst>
              <a:ext uri="{FF2B5EF4-FFF2-40B4-BE49-F238E27FC236}">
                <a16:creationId xmlns:a16="http://schemas.microsoft.com/office/drawing/2014/main" id="{01E75DFE-469F-4162-BFD7-0AD3CC0605D3}"/>
              </a:ext>
            </a:extLst>
          </p:cNvPr>
          <p:cNvSpPr>
            <a:spLocks noGrp="1"/>
          </p:cNvSpPr>
          <p:nvPr>
            <p:ph type="body" sz="quarter" idx="22" hasCustomPrompt="1"/>
          </p:nvPr>
        </p:nvSpPr>
        <p:spPr>
          <a:xfrm>
            <a:off x="4772378" y="3547393"/>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0" name="Text Placeholder 4">
            <a:extLst>
              <a:ext uri="{FF2B5EF4-FFF2-40B4-BE49-F238E27FC236}">
                <a16:creationId xmlns:a16="http://schemas.microsoft.com/office/drawing/2014/main" id="{16FACADA-AE0B-4A02-B7FE-F03E903A2008}"/>
              </a:ext>
            </a:extLst>
          </p:cNvPr>
          <p:cNvSpPr>
            <a:spLocks noGrp="1"/>
          </p:cNvSpPr>
          <p:nvPr>
            <p:ph type="body" sz="quarter" idx="23" hasCustomPrompt="1"/>
          </p:nvPr>
        </p:nvSpPr>
        <p:spPr>
          <a:xfrm>
            <a:off x="4232378" y="397876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05</a:t>
            </a:r>
          </a:p>
        </p:txBody>
      </p:sp>
      <p:sp>
        <p:nvSpPr>
          <p:cNvPr id="21" name="Text Placeholder 31">
            <a:extLst>
              <a:ext uri="{FF2B5EF4-FFF2-40B4-BE49-F238E27FC236}">
                <a16:creationId xmlns:a16="http://schemas.microsoft.com/office/drawing/2014/main" id="{1BE90D09-E40F-4E07-8A6C-C34ECB3A0C75}"/>
              </a:ext>
            </a:extLst>
          </p:cNvPr>
          <p:cNvSpPr>
            <a:spLocks noGrp="1"/>
          </p:cNvSpPr>
          <p:nvPr>
            <p:ph type="body" sz="quarter" idx="24" hasCustomPrompt="1"/>
          </p:nvPr>
        </p:nvSpPr>
        <p:spPr>
          <a:xfrm>
            <a:off x="4772378" y="3978762"/>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2" name="Text Placeholder 31">
            <a:extLst>
              <a:ext uri="{FF2B5EF4-FFF2-40B4-BE49-F238E27FC236}">
                <a16:creationId xmlns:a16="http://schemas.microsoft.com/office/drawing/2014/main" id="{E8BCD20F-DF5A-4D1F-AB59-8992CCEB4E71}"/>
              </a:ext>
            </a:extLst>
          </p:cNvPr>
          <p:cNvSpPr>
            <a:spLocks noGrp="1"/>
          </p:cNvSpPr>
          <p:nvPr>
            <p:ph type="body" sz="quarter" idx="25" hasCustomPrompt="1"/>
          </p:nvPr>
        </p:nvSpPr>
        <p:spPr>
          <a:xfrm>
            <a:off x="4772378" y="4247900"/>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3" name="Text Placeholder 4">
            <a:extLst>
              <a:ext uri="{FF2B5EF4-FFF2-40B4-BE49-F238E27FC236}">
                <a16:creationId xmlns:a16="http://schemas.microsoft.com/office/drawing/2014/main" id="{2CA99EFB-8D03-4007-813F-E6174F0308EE}"/>
              </a:ext>
            </a:extLst>
          </p:cNvPr>
          <p:cNvSpPr>
            <a:spLocks noGrp="1"/>
          </p:cNvSpPr>
          <p:nvPr>
            <p:ph type="body" sz="quarter" idx="26" hasCustomPrompt="1"/>
          </p:nvPr>
        </p:nvSpPr>
        <p:spPr>
          <a:xfrm>
            <a:off x="4232378" y="4679271"/>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06</a:t>
            </a:r>
          </a:p>
        </p:txBody>
      </p:sp>
      <p:sp>
        <p:nvSpPr>
          <p:cNvPr id="24" name="Text Placeholder 31">
            <a:extLst>
              <a:ext uri="{FF2B5EF4-FFF2-40B4-BE49-F238E27FC236}">
                <a16:creationId xmlns:a16="http://schemas.microsoft.com/office/drawing/2014/main" id="{75297938-8904-4A58-BECE-919189BAA548}"/>
              </a:ext>
            </a:extLst>
          </p:cNvPr>
          <p:cNvSpPr>
            <a:spLocks noGrp="1"/>
          </p:cNvSpPr>
          <p:nvPr>
            <p:ph type="body" sz="quarter" idx="27" hasCustomPrompt="1"/>
          </p:nvPr>
        </p:nvSpPr>
        <p:spPr>
          <a:xfrm>
            <a:off x="4772378" y="4679269"/>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5" name="Text Placeholder 31">
            <a:extLst>
              <a:ext uri="{FF2B5EF4-FFF2-40B4-BE49-F238E27FC236}">
                <a16:creationId xmlns:a16="http://schemas.microsoft.com/office/drawing/2014/main" id="{EF1B2FF4-CFE5-4357-917A-02669822510A}"/>
              </a:ext>
            </a:extLst>
          </p:cNvPr>
          <p:cNvSpPr>
            <a:spLocks noGrp="1"/>
          </p:cNvSpPr>
          <p:nvPr>
            <p:ph type="body" sz="quarter" idx="28" hasCustomPrompt="1"/>
          </p:nvPr>
        </p:nvSpPr>
        <p:spPr>
          <a:xfrm>
            <a:off x="4772378" y="4948407"/>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3" name="Picture Placeholder 2">
            <a:extLst>
              <a:ext uri="{FF2B5EF4-FFF2-40B4-BE49-F238E27FC236}">
                <a16:creationId xmlns:a16="http://schemas.microsoft.com/office/drawing/2014/main" id="{09ABF0E3-1A7E-434D-B96E-F3343B8E07D9}"/>
              </a:ext>
            </a:extLst>
          </p:cNvPr>
          <p:cNvSpPr>
            <a:spLocks noGrp="1"/>
          </p:cNvSpPr>
          <p:nvPr>
            <p:ph type="pic" sz="quarter" idx="29" hasCustomPrompt="1"/>
          </p:nvPr>
        </p:nvSpPr>
        <p:spPr>
          <a:xfrm>
            <a:off x="0" y="0"/>
            <a:ext cx="3825920" cy="6858000"/>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31" name="Title 1">
            <a:extLst>
              <a:ext uri="{FF2B5EF4-FFF2-40B4-BE49-F238E27FC236}">
                <a16:creationId xmlns:a16="http://schemas.microsoft.com/office/drawing/2014/main" id="{25039EFD-26D4-4EFF-80C8-2DEC577006FA}"/>
              </a:ext>
            </a:extLst>
          </p:cNvPr>
          <p:cNvSpPr>
            <a:spLocks noGrp="1"/>
          </p:cNvSpPr>
          <p:nvPr>
            <p:ph type="ctrTitle" hasCustomPrompt="1"/>
          </p:nvPr>
        </p:nvSpPr>
        <p:spPr>
          <a:xfrm>
            <a:off x="4232378" y="770472"/>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
        <p:nvSpPr>
          <p:cNvPr id="32" name="Slide Number Placeholder 8">
            <a:extLst>
              <a:ext uri="{FF2B5EF4-FFF2-40B4-BE49-F238E27FC236}">
                <a16:creationId xmlns:a16="http://schemas.microsoft.com/office/drawing/2014/main" id="{6FBBA16B-4607-4475-9AA9-35D51BE89C52}"/>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Tree>
    <p:extLst>
      <p:ext uri="{BB962C8B-B14F-4D97-AF65-F5344CB8AC3E}">
        <p14:creationId xmlns:p14="http://schemas.microsoft.com/office/powerpoint/2010/main" val="389873044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 contents 2">
    <p:bg>
      <p:bgRef idx="1001">
        <a:schemeClr val="bg1"/>
      </p:bgRef>
    </p:bg>
    <p:spTree>
      <p:nvGrpSpPr>
        <p:cNvPr id="1" name=""/>
        <p:cNvGrpSpPr/>
        <p:nvPr/>
      </p:nvGrpSpPr>
      <p:grpSpPr>
        <a:xfrm>
          <a:off x="0" y="0"/>
          <a:ext cx="0" cy="0"/>
          <a:chOff x="0" y="0"/>
          <a:chExt cx="0" cy="0"/>
        </a:xfrm>
      </p:grpSpPr>
      <p:sp>
        <p:nvSpPr>
          <p:cNvPr id="29" name="Text Placeholder 9">
            <a:extLst>
              <a:ext uri="{FF2B5EF4-FFF2-40B4-BE49-F238E27FC236}">
                <a16:creationId xmlns:a16="http://schemas.microsoft.com/office/drawing/2014/main" id="{FF9A53DE-293F-4D46-94A3-8EB81742DFCF}"/>
              </a:ext>
            </a:extLst>
          </p:cNvPr>
          <p:cNvSpPr>
            <a:spLocks noGrp="1"/>
          </p:cNvSpPr>
          <p:nvPr>
            <p:ph type="body" sz="quarter" idx="11" hasCustomPrompt="1"/>
          </p:nvPr>
        </p:nvSpPr>
        <p:spPr>
          <a:xfrm>
            <a:off x="432000" y="1079999"/>
            <a:ext cx="8220294" cy="5284967"/>
          </a:xfrm>
          <a:prstGeom prst="rect">
            <a:avLst/>
          </a:prstGeom>
        </p:spPr>
        <p:txBody>
          <a:bodyPr lIns="36000" tIns="36000" rIns="36000" bIns="36000" numCol="2" spcCol="360000"/>
          <a:lstStyle>
            <a:lvl1pPr marL="0" indent="0" algn="l" defTabSz="287993">
              <a:lnSpc>
                <a:spcPts val="1600"/>
              </a:lnSpc>
              <a:buNone/>
              <a:defRPr sz="1200" b="1" baseline="0"/>
            </a:lvl1pPr>
            <a:lvl2pPr algn="l">
              <a:defRPr/>
            </a:lvl2pPr>
            <a:lvl3pPr algn="l">
              <a:defRPr/>
            </a:lvl3pPr>
            <a:lvl4pPr algn="l">
              <a:defRPr/>
            </a:lvl4pPr>
            <a:lvl5pPr algn="l">
              <a:defRPr/>
            </a:lvl5pPr>
          </a:lstStyle>
          <a:p>
            <a:pPr lvl="0"/>
            <a:r>
              <a:rPr lang="en-US" dirty="0"/>
              <a:t>00	Insert contents listing (2 columns)</a:t>
            </a:r>
          </a:p>
        </p:txBody>
      </p:sp>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34" name="Title 1">
            <a:extLst>
              <a:ext uri="{FF2B5EF4-FFF2-40B4-BE49-F238E27FC236}">
                <a16:creationId xmlns:a16="http://schemas.microsoft.com/office/drawing/2014/main" id="{091B7A03-C365-4ED6-962E-93EA096F7A2D}"/>
              </a:ext>
            </a:extLst>
          </p:cNvPr>
          <p:cNvSpPr>
            <a:spLocks noGrp="1"/>
          </p:cNvSpPr>
          <p:nvPr>
            <p:ph type="ctrTitle" hasCustomPrompt="1"/>
          </p:nvPr>
        </p:nvSpPr>
        <p:spPr>
          <a:xfrm>
            <a:off x="432000" y="544317"/>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Tree>
    <p:extLst>
      <p:ext uri="{BB962C8B-B14F-4D97-AF65-F5344CB8AC3E}">
        <p14:creationId xmlns:p14="http://schemas.microsoft.com/office/powerpoint/2010/main" val="183724300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35393350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 just an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388601" y="1150618"/>
            <a:ext cx="8263493"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7" name="Title 1">
            <a:extLst>
              <a:ext uri="{FF2B5EF4-FFF2-40B4-BE49-F238E27FC236}">
                <a16:creationId xmlns:a16="http://schemas.microsoft.com/office/drawing/2014/main" id="{4A7B25A5-6B91-4CE2-93B8-754812DA0292}"/>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3718895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 2 col text / med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2644140" y="1150618"/>
            <a:ext cx="60079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07245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Graphs and graphics can be positioned over the grey box</a:t>
            </a:r>
          </a:p>
        </p:txBody>
      </p:sp>
      <p:sp>
        <p:nvSpPr>
          <p:cNvPr id="14" name="Title 1">
            <a:extLst>
              <a:ext uri="{FF2B5EF4-FFF2-40B4-BE49-F238E27FC236}">
                <a16:creationId xmlns:a16="http://schemas.microsoft.com/office/drawing/2014/main" id="{07EECFAC-7182-49C4-A276-219F1E7C7BC8}"/>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91522762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 2 col text /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5E866B34-8A6C-492A-96F1-5F307C6EA65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88064453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 2 col text / char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2486367"/>
          </a:xfrm>
          <a:prstGeom prst="rect">
            <a:avLst/>
          </a:prstGeom>
        </p:spPr>
        <p:txBody>
          <a:bodyPr lIns="36000" tIns="36000" rIns="36000" bIns="36000" numCol="2"/>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endParaRPr lang="en-US" dirty="0"/>
          </a:p>
          <a:p>
            <a:pPr lvl="0"/>
            <a:endParaRPr lang="en-US" dirty="0"/>
          </a:p>
          <a:p>
            <a:pPr lvl="0"/>
            <a:endParaRPr lang="en-US" dirty="0"/>
          </a:p>
          <a:p>
            <a:pPr lvl="0"/>
            <a:endParaRPr lang="en-US" dirty="0"/>
          </a:p>
          <a:p>
            <a:pPr lvl="0"/>
            <a:br>
              <a:rPr lang="en-US" dirty="0"/>
            </a:br>
            <a:endParaRPr lang="en-US" dirty="0"/>
          </a:p>
          <a:p>
            <a:pPr lvl="0"/>
            <a:r>
              <a:rPr lang="en-US" dirty="0"/>
              <a:t>Body text</a:t>
            </a:r>
          </a:p>
        </p:txBody>
      </p:sp>
      <p:sp>
        <p:nvSpPr>
          <p:cNvPr id="8" name="Text Placeholder 2">
            <a:extLst>
              <a:ext uri="{FF2B5EF4-FFF2-40B4-BE49-F238E27FC236}">
                <a16:creationId xmlns:a16="http://schemas.microsoft.com/office/drawing/2014/main" id="{1870E1B6-0ECF-4B89-8FAB-09D00538EB52}"/>
              </a:ext>
            </a:extLst>
          </p:cNvPr>
          <p:cNvSpPr>
            <a:spLocks noGrp="1"/>
          </p:cNvSpPr>
          <p:nvPr>
            <p:ph type="body" sz="quarter" idx="16" hasCustomPrompt="1"/>
          </p:nvPr>
        </p:nvSpPr>
        <p:spPr>
          <a:xfrm>
            <a:off x="388800" y="3873242"/>
            <a:ext cx="3855539" cy="2486367"/>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0" name="Title 1">
            <a:extLst>
              <a:ext uri="{FF2B5EF4-FFF2-40B4-BE49-F238E27FC236}">
                <a16:creationId xmlns:a16="http://schemas.microsoft.com/office/drawing/2014/main" id="{25259958-3FB9-4566-8AB7-D98E4FCD49D5}"/>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244851515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3577755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5.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7035162"/>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EA5FE2-F561-4BE9-9E47-E59DD1346EDB}"/>
              </a:ext>
            </a:extLst>
          </p:cNvPr>
          <p:cNvPicPr/>
          <p:nvPr userDrawn="1"/>
        </p:nvPicPr>
        <p:blipFill>
          <a:blip r:embed="rId12" cstate="print">
            <a:extLst>
              <a:ext uri="{28A0092B-C50C-407E-A947-70E740481C1C}">
                <a14:useLocalDpi xmlns:a14="http://schemas.microsoft.com/office/drawing/2010/main" val="0"/>
              </a:ext>
            </a:extLst>
          </a:blip>
          <a:stretch>
            <a:fillRect/>
          </a:stretch>
        </p:blipFill>
        <p:spPr>
          <a:xfrm>
            <a:off x="8101658" y="213858"/>
            <a:ext cx="846963" cy="781331"/>
          </a:xfrm>
          <a:prstGeom prst="rect">
            <a:avLst/>
          </a:prstGeom>
        </p:spPr>
      </p:pic>
    </p:spTree>
    <p:extLst>
      <p:ext uri="{BB962C8B-B14F-4D97-AF65-F5344CB8AC3E}">
        <p14:creationId xmlns:p14="http://schemas.microsoft.com/office/powerpoint/2010/main" val="41956141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D35A2-212B-4253-8D50-FD1945F2BFB6}"/>
              </a:ext>
            </a:extLst>
          </p:cNvPr>
          <p:cNvSpPr>
            <a:spLocks noGrp="1"/>
          </p:cNvSpPr>
          <p:nvPr>
            <p:ph type="ctrTitle"/>
          </p:nvPr>
        </p:nvSpPr>
        <p:spPr>
          <a:xfrm>
            <a:off x="467544" y="2132856"/>
            <a:ext cx="8119838" cy="1218795"/>
          </a:xfrm>
        </p:spPr>
        <p:txBody>
          <a:bodyPr/>
          <a:lstStyle/>
          <a:p>
            <a:pPr algn="l" rtl="0"/>
            <a:r>
              <a:rPr sz="4400" b="1" i="0" u="none" baseline="0" lang="fr-fr"/>
              <a:t>Besoins d’apprentissage des femmes dans leur contexte local</a:t>
            </a:r>
          </a:p>
        </p:txBody>
      </p:sp>
      <p:sp>
        <p:nvSpPr>
          <p:cNvPr id="3" name="Subtitle 2">
            <a:extLst>
              <a:ext uri="{FF2B5EF4-FFF2-40B4-BE49-F238E27FC236}">
                <a16:creationId xmlns:a16="http://schemas.microsoft.com/office/drawing/2014/main" id="{0BD11A33-AC46-4B11-BB79-1093594918F3}"/>
              </a:ext>
            </a:extLst>
          </p:cNvPr>
          <p:cNvSpPr>
            <a:spLocks noGrp="1"/>
          </p:cNvSpPr>
          <p:nvPr>
            <p:ph type="subTitle" idx="1"/>
          </p:nvPr>
        </p:nvSpPr>
        <p:spPr>
          <a:xfrm>
            <a:off x="556618" y="2827153"/>
            <a:ext cx="7920774" cy="1383969"/>
          </a:xfrm>
        </p:spPr>
        <p:txBody>
          <a:bodyPr/>
          <a:lstStyle/>
          <a:p>
            <a:pPr algn="l" rtl="0">
              <a:lnSpc>
                <a:spcPct val="100000"/>
              </a:lnSpc>
              <a:spcBef>
                <a:spcPts val="0"/>
              </a:spcBef>
            </a:pPr>
            <a:r>
              <a:rPr sz="3200" b="0" i="0" u="none" baseline="0" lang="fr-fr"/>
              <a:t> </a:t>
            </a:r>
          </a:p>
          <a:p>
            <a:pPr algn="l" rtl="0">
              <a:lnSpc>
                <a:spcPct val="100000"/>
              </a:lnSpc>
              <a:spcBef>
                <a:spcPts val="0"/>
              </a:spcBef>
            </a:pPr>
            <a:endParaRPr lang="fr-fr" sz="2800" dirty="0"/>
          </a:p>
          <a:p>
            <a:endParaRPr lang="fr-fr" sz="2400" dirty="0"/>
          </a:p>
        </p:txBody>
      </p:sp>
    </p:spTree>
    <p:extLst>
      <p:ext uri="{BB962C8B-B14F-4D97-AF65-F5344CB8AC3E}">
        <p14:creationId xmlns:p14="http://schemas.microsoft.com/office/powerpoint/2010/main" val="448630427"/>
      </p:ext>
    </p:extLst>
  </p:cSld>
  <p:clrMapOvr>
    <a:masterClrMapping/>
  </p:clrMapOvr>
  <mc:AlternateContent xmlns:mc="http://schemas.openxmlformats.org/markup-compatibility/2006" xmlns:p14="http://schemas.microsoft.com/office/powerpoint/2010/main">
    <mc:Choice Requires="p14">
      <p:transition spd="slow" p14:dur="2000" advTm="13447"/>
    </mc:Choice>
    <mc:Fallback xmlns="">
      <p:transition spd="slow" advTm="1344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sz="3600" b="1" i="0" u="none" baseline="0" lang="fr-fr"/>
              <a:t>Besoins d’apprentissage des femmes dans leur contexte local</a:t>
            </a:r>
            <a:endParaRPr lang="fr-fr" sz="3600" b="1" dirty="0">
              <a:solidFill>
                <a:schemeClr val="tx1"/>
              </a:solidFill>
            </a:endParaRPr>
          </a:p>
        </p:txBody>
      </p:sp>
      <p:sp>
        <p:nvSpPr>
          <p:cNvPr id="3" name="Content Placeholder 2"/>
          <p:cNvSpPr>
            <a:spLocks noGrp="1"/>
          </p:cNvSpPr>
          <p:nvPr>
            <p:ph idx="1"/>
          </p:nvPr>
        </p:nvSpPr>
        <p:spPr>
          <a:xfrm>
            <a:off x="179512" y="1340768"/>
            <a:ext cx="8640960" cy="5400600"/>
          </a:xfrm>
        </p:spPr>
        <p:txBody>
          <a:bodyPr>
            <a:noAutofit/>
          </a:bodyPr>
          <a:lstStyle/>
          <a:p>
            <a:pPr marL="0" indent="0" algn="l" rtl="0">
              <a:lnSpc>
                <a:spcPct val="110000"/>
              </a:lnSpc>
              <a:spcBef>
                <a:spcPts val="0"/>
              </a:spcBef>
              <a:buNone/>
            </a:pPr>
            <a:endParaRPr lang="fr-fr" sz="2400" dirty="0"/>
          </a:p>
          <a:p>
            <a:pPr marL="0" indent="0" algn="l" rtl="0">
              <a:lnSpc>
                <a:spcPct val="100000"/>
              </a:lnSpc>
              <a:spcBef>
                <a:spcPts val="0"/>
              </a:spcBef>
              <a:buNone/>
            </a:pPr>
            <a:r>
              <a:rPr sz="2400" b="0" i="1" u="none" baseline="0" lang="fr-fr"/>
              <a:t>L'importance des besoins d'apprentissage et de l'implication de l'apprenante</a:t>
            </a:r>
          </a:p>
          <a:p>
            <a:pPr marL="0" indent="0" algn="l" rtl="0">
              <a:lnSpc>
                <a:spcPct val="100000"/>
              </a:lnSpc>
              <a:spcBef>
                <a:spcPts val="0"/>
              </a:spcBef>
              <a:buNone/>
            </a:pPr>
            <a:endParaRPr lang="fr-fr" sz="2400" i="1" dirty="0"/>
          </a:p>
          <a:p>
            <a:pPr marL="0" indent="0" algn="l" rtl="0">
              <a:lnSpc>
                <a:spcPct val="100000"/>
              </a:lnSpc>
              <a:spcBef>
                <a:spcPts val="0"/>
              </a:spcBef>
              <a:buNone/>
            </a:pPr>
            <a:r>
              <a:rPr sz="2400" b="0" i="0" u="none" baseline="0" lang="fr-fr"/>
              <a:t>Les besoins d'apprentissage sont spécifiques à chaque groupe, et même à chaque individu</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Si les besoins d'apprentissage spécifiques ne sont pas satisfaits, aucun transfert d'apprentissage n'aura lieu</a:t>
            </a:r>
          </a:p>
          <a:p>
            <a:pPr marL="0" indent="0" algn="l" rtl="0">
              <a:lnSpc>
                <a:spcPct val="100000"/>
              </a:lnSpc>
              <a:spcBef>
                <a:spcPts val="0"/>
              </a:spcBef>
              <a:buNone/>
            </a:pPr>
            <a:endParaRPr lang="fr-fr" sz="2400" i="1" dirty="0"/>
          </a:p>
          <a:p>
            <a:pPr marL="0" indent="0" algn="l" rtl="0">
              <a:lnSpc>
                <a:spcPct val="100000"/>
              </a:lnSpc>
              <a:spcBef>
                <a:spcPts val="0"/>
              </a:spcBef>
              <a:buNone/>
            </a:pPr>
            <a:r>
              <a:rPr sz="2400" b="0" i="0" u="none" baseline="0" lang="fr-fr"/>
              <a:t>Le fait de ne pas satisfaire ces besoins d'apprentissage est également démotivant pour les apprenantes</a:t>
            </a:r>
          </a:p>
          <a:p>
            <a:pPr marL="0" indent="0" algn="l" rtl="0">
              <a:lnSpc>
                <a:spcPct val="110000"/>
              </a:lnSpc>
              <a:spcBef>
                <a:spcPts val="0"/>
              </a:spcBef>
              <a:buNone/>
            </a:pPr>
            <a:endParaRPr lang="fr-fr" sz="2400" dirty="0"/>
          </a:p>
          <a:p>
            <a:pPr marL="0" indent="0" algn="l" rtl="0">
              <a:lnSpc>
                <a:spcPct val="110000"/>
              </a:lnSpc>
              <a:spcBef>
                <a:spcPts val="0"/>
              </a:spcBef>
              <a:buNone/>
            </a:pPr>
            <a:endParaRPr lang="fr-fr" sz="2400" dirty="0"/>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 </a:t>
            </a:r>
          </a:p>
        </p:txBody>
      </p:sp>
    </p:spTree>
    <p:extLst>
      <p:ext uri="{BB962C8B-B14F-4D97-AF65-F5344CB8AC3E}">
        <p14:creationId xmlns:p14="http://schemas.microsoft.com/office/powerpoint/2010/main" val="4207788577"/>
      </p:ext>
    </p:extLst>
  </p:cSld>
  <p:clrMapOvr>
    <a:masterClrMapping/>
  </p:clrMapOvr>
  <mc:AlternateContent xmlns:mc="http://schemas.openxmlformats.org/markup-compatibility/2006" xmlns:p14="http://schemas.microsoft.com/office/powerpoint/2010/main">
    <mc:Choice Requires="p14">
      <p:transition spd="slow" p14:dur="2000" advTm="47525"/>
    </mc:Choice>
    <mc:Fallback xmlns="">
      <p:transition spd="slow" advTm="4752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sz="3600" b="1" i="0" u="none" baseline="0" lang="fr-fr"/>
              <a:t>Besoins d’apprentissage des femmes dans leur contexte local</a:t>
            </a:r>
            <a:endParaRPr lang="fr-fr" sz="3600" b="1" dirty="0">
              <a:solidFill>
                <a:schemeClr val="tx1"/>
              </a:solidFill>
            </a:endParaRPr>
          </a:p>
        </p:txBody>
      </p:sp>
      <p:sp>
        <p:nvSpPr>
          <p:cNvPr id="3" name="Content Placeholder 2"/>
          <p:cNvSpPr>
            <a:spLocks noGrp="1"/>
          </p:cNvSpPr>
          <p:nvPr>
            <p:ph idx="1"/>
          </p:nvPr>
        </p:nvSpPr>
        <p:spPr>
          <a:xfrm>
            <a:off x="179512" y="1340768"/>
            <a:ext cx="8784976" cy="5400600"/>
          </a:xfrm>
        </p:spPr>
        <p:txBody>
          <a:bodyPr>
            <a:normAutofit/>
          </a:bodyPr>
          <a:lstStyle/>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Dans le cadre de l'évaluation des besoins d'apprentissage, nous devons comprendre ce que les apprenantes savent déjà</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Et la meilleure manière de les impliquer dans l'apprentissage</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1" u="none" baseline="0" lang="fr-fr"/>
              <a:t>Besoins d'apprentissage différents et comment impliquer les apprenantes au mieux</a:t>
            </a:r>
          </a:p>
          <a:p>
            <a:pPr marL="0" indent="0" algn="l" rtl="0">
              <a:lnSpc>
                <a:spcPct val="100000"/>
              </a:lnSpc>
              <a:spcBef>
                <a:spcPts val="0"/>
              </a:spcBef>
              <a:buNone/>
            </a:pPr>
            <a:endParaRPr lang="fr-fr" sz="2400" i="1" dirty="0"/>
          </a:p>
          <a:p>
            <a:pPr marL="0" indent="0" algn="l" rtl="0">
              <a:lnSpc>
                <a:spcPct val="100000"/>
              </a:lnSpc>
              <a:spcBef>
                <a:spcPts val="0"/>
              </a:spcBef>
              <a:buNone/>
            </a:pPr>
            <a:r>
              <a:rPr sz="2400" b="0" i="0" u="none" baseline="0" lang="fr-fr"/>
              <a:t>Bien que toutes les bénéficiaires partagent des caractéristiques communes...</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 il existe de nombreuses variations au niveau national et régional</a:t>
            </a:r>
          </a:p>
          <a:p>
            <a:pPr marL="0" indent="0" algn="l" rtl="0">
              <a:lnSpc>
                <a:spcPct val="100000"/>
              </a:lnSpc>
              <a:spcBef>
                <a:spcPts val="0"/>
              </a:spcBef>
              <a:buNone/>
            </a:pPr>
            <a:endParaRPr lang="fr-fr" sz="2400" dirty="0"/>
          </a:p>
          <a:p>
            <a:pPr marL="0" indent="0" algn="l" rtl="0">
              <a:lnSpc>
                <a:spcPct val="100000"/>
              </a:lnSpc>
              <a:spcBef>
                <a:spcPts val="0"/>
              </a:spcBef>
              <a:buNone/>
            </a:pPr>
            <a:endParaRPr lang="fr-fr" sz="2400" dirty="0"/>
          </a:p>
          <a:p>
            <a:pPr marL="0" indent="0" algn="l" rtl="0">
              <a:lnSpc>
                <a:spcPct val="110000"/>
              </a:lnSpc>
              <a:spcBef>
                <a:spcPts val="0"/>
              </a:spcBef>
              <a:buNone/>
            </a:pPr>
            <a:endParaRPr lang="fr-fr" sz="2600" dirty="0"/>
          </a:p>
          <a:p>
            <a:pPr marL="0" indent="0" algn="l" rtl="0">
              <a:lnSpc>
                <a:spcPct val="110000"/>
              </a:lnSpc>
              <a:spcBef>
                <a:spcPts val="0"/>
              </a:spcBef>
              <a:buNone/>
            </a:pPr>
            <a:endParaRPr lang="fr-fr" sz="2400" dirty="0"/>
          </a:p>
          <a:p>
            <a:pPr marL="0" indent="0" algn="l" rtl="0">
              <a:lnSpc>
                <a:spcPct val="100000"/>
              </a:lnSpc>
              <a:spcBef>
                <a:spcPts val="0"/>
              </a:spcBef>
              <a:buNone/>
            </a:pPr>
            <a:endParaRPr lang="fr-fr" sz="2400" dirty="0"/>
          </a:p>
          <a:p>
            <a:pPr marL="0" indent="0" algn="l" rtl="0">
              <a:lnSpc>
                <a:spcPct val="100000"/>
              </a:lnSpc>
              <a:spcBef>
                <a:spcPts val="0"/>
              </a:spcBef>
              <a:buNone/>
            </a:pPr>
            <a:endParaRPr lang="fr-fr" sz="2400" dirty="0"/>
          </a:p>
        </p:txBody>
      </p:sp>
    </p:spTree>
    <p:extLst>
      <p:ext uri="{BB962C8B-B14F-4D97-AF65-F5344CB8AC3E}">
        <p14:creationId xmlns:p14="http://schemas.microsoft.com/office/powerpoint/2010/main" val="442704775"/>
      </p:ext>
    </p:extLst>
  </p:cSld>
  <p:clrMapOvr>
    <a:masterClrMapping/>
  </p:clrMapOvr>
  <mc:AlternateContent xmlns:mc="http://schemas.openxmlformats.org/markup-compatibility/2006" xmlns:p14="http://schemas.microsoft.com/office/powerpoint/2010/main">
    <mc:Choice Requires="p14">
      <p:transition spd="slow" p14:dur="2000" advTm="49613"/>
    </mc:Choice>
    <mc:Fallback xmlns="">
      <p:transition spd="slow" advTm="4961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sz="3600" b="1" i="0" u="none" baseline="0" lang="fr-fr"/>
              <a:t>Besoins d’apprentissage des femmes dans leur contexte local</a:t>
            </a:r>
            <a:endParaRPr lang="fr-fr" sz="3600" b="1" dirty="0">
              <a:solidFill>
                <a:schemeClr val="tx1"/>
              </a:solidFill>
            </a:endParaRPr>
          </a:p>
        </p:txBody>
      </p:sp>
      <p:sp>
        <p:nvSpPr>
          <p:cNvPr id="3" name="Content Placeholder 2"/>
          <p:cNvSpPr>
            <a:spLocks noGrp="1"/>
          </p:cNvSpPr>
          <p:nvPr>
            <p:ph idx="1"/>
          </p:nvPr>
        </p:nvSpPr>
        <p:spPr>
          <a:xfrm>
            <a:off x="179512" y="1340768"/>
            <a:ext cx="8640960" cy="5400600"/>
          </a:xfrm>
        </p:spPr>
        <p:txBody>
          <a:bodyPr>
            <a:normAutofit/>
          </a:bodyPr>
          <a:lstStyle/>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Prenons par exemple les niveaux d'alphabétisation et d'études précédentes – Maria par ex.</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Nous pouvons également observer : </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Les aspirations et objectifs – Marcela par ex.</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Les niveaux de compétence existants – Anupriya par ex.</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Les langues – Fatima par ex.</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Les préférences d'apprentissage – Khaldah par ex.</a:t>
            </a:r>
          </a:p>
          <a:p>
            <a:pPr marL="0" indent="0" algn="l" rtl="0">
              <a:lnSpc>
                <a:spcPct val="100000"/>
              </a:lnSpc>
              <a:spcBef>
                <a:spcPts val="0"/>
              </a:spcBef>
              <a:buNone/>
            </a:pPr>
            <a:endParaRPr lang="fr-fr" sz="2400" dirty="0"/>
          </a:p>
          <a:p>
            <a:pPr marL="0" indent="0" algn="l" rtl="0">
              <a:lnSpc>
                <a:spcPct val="100000"/>
              </a:lnSpc>
              <a:spcBef>
                <a:spcPts val="0"/>
              </a:spcBef>
              <a:buNone/>
            </a:pPr>
            <a:endParaRPr lang="fr-fr" sz="2400" dirty="0"/>
          </a:p>
          <a:p>
            <a:pPr marL="0" indent="0" algn="l" rtl="0">
              <a:lnSpc>
                <a:spcPct val="100000"/>
              </a:lnSpc>
              <a:spcBef>
                <a:spcPts val="0"/>
              </a:spcBef>
              <a:buNone/>
            </a:pPr>
            <a:endParaRPr lang="fr-fr" sz="2400" dirty="0"/>
          </a:p>
        </p:txBody>
      </p:sp>
    </p:spTree>
    <p:extLst>
      <p:ext uri="{BB962C8B-B14F-4D97-AF65-F5344CB8AC3E}">
        <p14:creationId xmlns:p14="http://schemas.microsoft.com/office/powerpoint/2010/main" val="1752321055"/>
      </p:ext>
    </p:extLst>
  </p:cSld>
  <p:clrMapOvr>
    <a:masterClrMapping/>
  </p:clrMapOvr>
  <mc:AlternateContent xmlns:mc="http://schemas.openxmlformats.org/markup-compatibility/2006" xmlns:p14="http://schemas.microsoft.com/office/powerpoint/2010/main">
    <mc:Choice Requires="p14">
      <p:transition spd="slow" p14:dur="2000" advTm="159149"/>
    </mc:Choice>
    <mc:Fallback xmlns="">
      <p:transition spd="slow" advTm="15914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sz="3600" b="1" i="0" u="none" baseline="0" lang="fr-fr"/>
              <a:t>Besoins d’apprentissage des femmes dans leur contexte local</a:t>
            </a:r>
            <a:endParaRPr lang="fr-fr" sz="3600" b="1" dirty="0">
              <a:solidFill>
                <a:schemeClr val="tx1"/>
              </a:solidFill>
            </a:endParaRPr>
          </a:p>
        </p:txBody>
      </p:sp>
      <p:sp>
        <p:nvSpPr>
          <p:cNvPr id="3" name="Content Placeholder 2"/>
          <p:cNvSpPr>
            <a:spLocks noGrp="1"/>
          </p:cNvSpPr>
          <p:nvPr>
            <p:ph idx="1"/>
          </p:nvPr>
        </p:nvSpPr>
        <p:spPr>
          <a:xfrm>
            <a:off x="179512" y="1340768"/>
            <a:ext cx="8424936" cy="5184576"/>
          </a:xfrm>
        </p:spPr>
        <p:txBody>
          <a:bodyPr>
            <a:normAutofit/>
          </a:bodyPr>
          <a:lstStyle/>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Attentes et besoins quant à la famille – Adamma par ex.</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Maîtrise du numérique et accès au numérique – Marcela par ex.</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Âge – Maria par ex. </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Statut migratoire/appartenance à des groupes privés de leurs droits – Anupriya par ex.</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Facteurs culturels – Adamma par ex.</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Capacité de se déplacer – Maria par ex.</a:t>
            </a:r>
          </a:p>
          <a:p>
            <a:pPr marL="0" indent="0" algn="l" rtl="0">
              <a:lnSpc>
                <a:spcPct val="100000"/>
              </a:lnSpc>
              <a:spcBef>
                <a:spcPts val="0"/>
              </a:spcBef>
              <a:buNone/>
            </a:pPr>
            <a:endParaRPr lang="fr-fr" sz="2600" dirty="0"/>
          </a:p>
          <a:p>
            <a:pPr marL="0" indent="0" algn="l" rtl="0">
              <a:lnSpc>
                <a:spcPct val="120000"/>
              </a:lnSpc>
              <a:spcBef>
                <a:spcPts val="0"/>
              </a:spcBef>
              <a:buNone/>
            </a:pPr>
            <a:endParaRPr lang="fr-fr" sz="2400" dirty="0"/>
          </a:p>
          <a:p>
            <a:pPr marL="0" indent="0" algn="l" rtl="0">
              <a:lnSpc>
                <a:spcPct val="120000"/>
              </a:lnSpc>
              <a:spcBef>
                <a:spcPts val="0"/>
              </a:spcBef>
              <a:buNone/>
            </a:pPr>
            <a:endParaRPr lang="fr-fr" sz="2400" dirty="0"/>
          </a:p>
          <a:p>
            <a:pPr marL="0" indent="0" algn="l" rtl="0">
              <a:lnSpc>
                <a:spcPct val="120000"/>
              </a:lnSpc>
              <a:spcBef>
                <a:spcPts val="0"/>
              </a:spcBef>
              <a:buNone/>
            </a:pPr>
            <a:endParaRPr lang="fr-fr" sz="2400" dirty="0"/>
          </a:p>
        </p:txBody>
      </p:sp>
    </p:spTree>
    <p:extLst>
      <p:ext uri="{BB962C8B-B14F-4D97-AF65-F5344CB8AC3E}">
        <p14:creationId xmlns:p14="http://schemas.microsoft.com/office/powerpoint/2010/main" val="901652224"/>
      </p:ext>
    </p:extLst>
  </p:cSld>
  <p:clrMapOvr>
    <a:masterClrMapping/>
  </p:clrMapOvr>
  <mc:AlternateContent xmlns:mc="http://schemas.openxmlformats.org/markup-compatibility/2006" xmlns:p14="http://schemas.microsoft.com/office/powerpoint/2010/main">
    <mc:Choice Requires="p14">
      <p:transition spd="slow" p14:dur="2000" advTm="179806"/>
    </mc:Choice>
    <mc:Fallback xmlns="">
      <p:transition spd="slow" advTm="17980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sz="3600" b="1" i="0" u="none" baseline="0" lang="fr-fr"/>
              <a:t>Besoins d’apprentissage des femmes dans leur contexte local</a:t>
            </a:r>
            <a:endParaRPr lang="fr-fr" sz="3600" b="1" dirty="0">
              <a:solidFill>
                <a:schemeClr val="tx1"/>
              </a:solidFill>
            </a:endParaRPr>
          </a:p>
        </p:txBody>
      </p:sp>
      <p:sp>
        <p:nvSpPr>
          <p:cNvPr id="3" name="Content Placeholder 2"/>
          <p:cNvSpPr>
            <a:spLocks noGrp="1"/>
          </p:cNvSpPr>
          <p:nvPr>
            <p:ph idx="1"/>
          </p:nvPr>
        </p:nvSpPr>
        <p:spPr>
          <a:xfrm>
            <a:off x="179512" y="1340768"/>
            <a:ext cx="8208912" cy="5400600"/>
          </a:xfrm>
        </p:spPr>
        <p:txBody>
          <a:bodyPr>
            <a:normAutofit/>
          </a:bodyPr>
          <a:lstStyle/>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Prise de conscience des opportunités locales ou régionales – Khaldah par ex.</a:t>
            </a:r>
          </a:p>
          <a:p>
            <a:pPr marL="0" indent="0" algn="l" rtl="0">
              <a:lnSpc>
                <a:spcPct val="100000"/>
              </a:lnSpc>
              <a:spcBef>
                <a:spcPts val="0"/>
              </a:spcBef>
              <a:buNone/>
            </a:pPr>
            <a:endParaRPr lang="fr-fr" sz="2400" i="1" dirty="0"/>
          </a:p>
          <a:p>
            <a:pPr marL="0" indent="0" algn="l" rtl="0">
              <a:lnSpc>
                <a:spcPct val="100000"/>
              </a:lnSpc>
              <a:spcBef>
                <a:spcPts val="0"/>
              </a:spcBef>
              <a:buNone/>
            </a:pPr>
            <a:r>
              <a:rPr sz="2400" b="0" i="1" u="none" baseline="0" lang="fr-fr"/>
              <a:t>D'où proviennent nos informations</a:t>
            </a:r>
          </a:p>
          <a:p>
            <a:pPr marL="0" indent="0" algn="l" rtl="0">
              <a:lnSpc>
                <a:spcPct val="100000"/>
              </a:lnSpc>
              <a:spcBef>
                <a:spcPts val="0"/>
              </a:spcBef>
              <a:buNone/>
            </a:pPr>
            <a:endParaRPr lang="fr-fr" sz="2400" i="1" dirty="0"/>
          </a:p>
          <a:p>
            <a:pPr marL="0" indent="0" algn="l" rtl="0">
              <a:lnSpc>
                <a:spcPct val="100000"/>
              </a:lnSpc>
              <a:spcBef>
                <a:spcPts val="0"/>
              </a:spcBef>
              <a:buNone/>
            </a:pPr>
            <a:r>
              <a:rPr sz="2400" b="0" i="0" u="none" baseline="0" lang="fr-fr"/>
              <a:t>Des groupes de discussion focalisée</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Des entretiens avec des informateurs clés (KII) </a:t>
            </a:r>
          </a:p>
          <a:p>
            <a:pPr marL="0" indent="0" algn="l" rtl="0">
              <a:lnSpc>
                <a:spcPct val="100000"/>
              </a:lnSpc>
              <a:spcBef>
                <a:spcPts val="0"/>
              </a:spcBef>
              <a:buNone/>
            </a:pPr>
            <a:endParaRPr lang="fr-fr" sz="2400" dirty="0"/>
          </a:p>
          <a:p>
            <a:pPr marL="0" indent="0" algn="l" rtl="0">
              <a:lnSpc>
                <a:spcPct val="100000"/>
              </a:lnSpc>
              <a:spcBef>
                <a:spcPts val="0"/>
              </a:spcBef>
              <a:buNone/>
            </a:pPr>
            <a:r>
              <a:rPr sz="2400" b="0" i="0" u="none" baseline="0" lang="fr-fr"/>
              <a:t>De sources internet fiables (rapports gouvernementaux par ex.)</a:t>
            </a:r>
          </a:p>
          <a:p>
            <a:pPr marL="0" indent="0" algn="l" rtl="0">
              <a:lnSpc>
                <a:spcPct val="100000"/>
              </a:lnSpc>
              <a:spcBef>
                <a:spcPts val="0"/>
              </a:spcBef>
              <a:buNone/>
            </a:pPr>
            <a:endParaRPr lang="fr-fr" sz="2400" dirty="0"/>
          </a:p>
          <a:p>
            <a:pPr marL="0" indent="0" algn="l" rtl="0">
              <a:lnSpc>
                <a:spcPct val="100000"/>
              </a:lnSpc>
              <a:spcBef>
                <a:spcPts val="0"/>
              </a:spcBef>
              <a:buNone/>
            </a:pPr>
            <a:endParaRPr lang="fr-fr" sz="2400" dirty="0"/>
          </a:p>
          <a:p>
            <a:pPr marL="0" indent="0" algn="l" rtl="0">
              <a:lnSpc>
                <a:spcPct val="110000"/>
              </a:lnSpc>
              <a:spcBef>
                <a:spcPts val="0"/>
              </a:spcBef>
              <a:buNone/>
            </a:pPr>
            <a:endParaRPr lang="fr-fr" sz="2400" dirty="0"/>
          </a:p>
          <a:p>
            <a:pPr marL="0" indent="0" algn="l" rtl="0">
              <a:lnSpc>
                <a:spcPct val="110000"/>
              </a:lnSpc>
              <a:spcBef>
                <a:spcPts val="0"/>
              </a:spcBef>
              <a:buNone/>
            </a:pPr>
            <a:endParaRPr lang="fr-fr" sz="2400" dirty="0"/>
          </a:p>
          <a:p>
            <a:pPr marL="0" indent="0" algn="l" rtl="0">
              <a:lnSpc>
                <a:spcPct val="100000"/>
              </a:lnSpc>
              <a:spcBef>
                <a:spcPts val="0"/>
              </a:spcBef>
              <a:buNone/>
            </a:pPr>
            <a:endParaRPr lang="fr-fr" sz="2400" dirty="0"/>
          </a:p>
          <a:p>
            <a:pPr marL="0" indent="0" algn="l" rtl="0">
              <a:lnSpc>
                <a:spcPct val="100000"/>
              </a:lnSpc>
              <a:spcBef>
                <a:spcPts val="0"/>
              </a:spcBef>
              <a:buNone/>
            </a:pPr>
            <a:endParaRPr lang="fr-fr" sz="2400" dirty="0"/>
          </a:p>
        </p:txBody>
      </p:sp>
    </p:spTree>
    <p:extLst>
      <p:ext uri="{BB962C8B-B14F-4D97-AF65-F5344CB8AC3E}">
        <p14:creationId xmlns:p14="http://schemas.microsoft.com/office/powerpoint/2010/main" val="995913335"/>
      </p:ext>
    </p:extLst>
  </p:cSld>
  <p:clrMapOvr>
    <a:masterClrMapping/>
  </p:clrMapOvr>
  <mc:AlternateContent xmlns:mc="http://schemas.openxmlformats.org/markup-compatibility/2006" xmlns:p14="http://schemas.microsoft.com/office/powerpoint/2010/main">
    <mc:Choice Requires="p14">
      <p:transition spd="slow" p14:dur="2000" advTm="84112"/>
    </mc:Choice>
    <mc:Fallback xmlns="">
      <p:transition spd="slow" advTm="84112"/>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mp;#x0D;&amp;#x0A;Moving into a research community&amp;#x0D;&amp;#x0A; Generic Skills Training Programme &amp;#x0D;&amp;#x0A;College of Social Science, May 2010&amp;#x0D;&amp;#x0A;&amp;quot;&quot;/&gt;&lt;property id=&quot;20307&quot; value=&quot;256&quot;/&gt;&lt;/object&gt;&lt;object type=&quot;3&quot; unique_id=&quot;10005&quot;&gt;&lt;property id=&quot;20148&quot; value=&quot;5&quot;/&gt;&lt;property id=&quot;20300&quot; value=&quot;Slide 2 - &amp;quot;&amp;#x0D;&amp;#x0A;Moving into a research community&amp;#x0D;&amp;#x0A;&amp;#x0D;&amp;#x0A;&amp;quot;&quot;/&gt;&lt;property id=&quot;20307&quot; value=&quot;265&quot;/&gt;&lt;/object&gt;&lt;object type=&quot;3&quot; unique_id=&quot;10006&quot;&gt;&lt;property id=&quot;20148&quot; value=&quot;5&quot;/&gt;&lt;property id=&quot;20300&quot; value=&quot;Slide 3 - &amp;quot;&amp;#x0D;&amp;#x0A;Moving into a research community&amp;#x0D;&amp;#x0A;&amp;#x0D;&amp;#x0A;&amp;quot;&quot;/&gt;&lt;property id=&quot;20307&quot; value=&quot;267&quot;/&gt;&lt;/object&gt;&lt;object type=&quot;3&quot; unique_id=&quot;10007&quot;&gt;&lt;property id=&quot;20148&quot; value=&quot;5&quot;/&gt;&lt;property id=&quot;20300&quot; value=&quot;Slide 4 - &amp;quot;&amp;#x0D;&amp;#x0A;Moving into a research community&amp;#x0D;&amp;#x0A;&amp;#x0D;&amp;#x0A;&amp;quot;&quot;/&gt;&lt;property id=&quot;20307&quot; value=&quot;268&quot;/&gt;&lt;/object&gt;&lt;object type=&quot;3&quot; unique_id=&quot;10008&quot;&gt;&lt;property id=&quot;20148&quot; value=&quot;5&quot;/&gt;&lt;property id=&quot;20300&quot; value=&quot;Slide 5 - &amp;quot;&amp;#x0D;&amp;#x0A;Moving into a research community&amp;#x0D;&amp;#x0A;&amp;#x0D;&amp;#x0A;&amp;quot;&quot;/&gt;&lt;property id=&quot;20307&quot; value=&quot;269&quot;/&gt;&lt;/object&gt;&lt;object type=&quot;3&quot; unique_id=&quot;10009&quot;&gt;&lt;property id=&quot;20148&quot; value=&quot;5&quot;/&gt;&lt;property id=&quot;20300&quot; value=&quot;Slide 6 - &amp;quot;&amp;#x0D;&amp;#x0A;Moving into a research community&amp;#x0D;&amp;#x0A;&amp;#x0D;&amp;#x0A;&amp;quot;&quot;/&gt;&lt;property id=&quot;20307&quot; value=&quot;270&quot;/&gt;&lt;/object&gt;&lt;object type=&quot;3&quot; unique_id=&quot;10010&quot;&gt;&lt;property id=&quot;20148&quot; value=&quot;5&quot;/&gt;&lt;property id=&quot;20300&quot; value=&quot;Slide 7 - &amp;quot;&amp;#x0D;&amp;#x0A;Moving into a research community&amp;#x0D;&amp;#x0A;&amp;#x0D;&amp;#x0A;&amp;quot;&quot;/&gt;&lt;property id=&quot;20307&quot; value=&quot;271&quot;/&gt;&lt;/object&gt;&lt;object type=&quot;3&quot; unique_id=&quot;10011&quot;&gt;&lt;property id=&quot;20148&quot; value=&quot;5&quot;/&gt;&lt;property id=&quot;20300&quot; value=&quot;Slide 8 - &amp;quot;&amp;#x0D;&amp;#x0A;Moving into a research community&amp;#x0D;&amp;#x0A;&amp;#x0D;&amp;#x0A;&amp;quot;&quot;/&gt;&lt;property id=&quot;20307&quot; value=&quot;272&quot;/&gt;&lt;/object&gt;&lt;object type=&quot;3&quot; unique_id=&quot;10012&quot;&gt;&lt;property id=&quot;20148&quot; value=&quot;5&quot;/&gt;&lt;property id=&quot;20300&quot; value=&quot;Slide 9 - &amp;quot;&amp;#x0D;&amp;#x0A;Moving into a research community&amp;#x0D;&amp;#x0A;&amp;#x0D;&amp;#x0A;&amp;quot;&quot;/&gt;&lt;property id=&quot;20307&quot; value=&quot;273&quot;/&gt;&lt;/object&gt;&lt;object type=&quot;3&quot; unique_id=&quot;10013&quot;&gt;&lt;property id=&quot;20148&quot; value=&quot;5&quot;/&gt;&lt;property id=&quot;20300&quot; value=&quot;Slide 10 - &amp;quot;&amp;#x0D;&amp;#x0A;Moving into a research community&amp;#x0D;&amp;#x0A;&amp;#x0D;&amp;#x0A;&amp;quot;&quot;/&gt;&lt;property id=&quot;20307&quot; value=&quot;274&quot;/&gt;&lt;/object&gt;&lt;object type=&quot;3&quot; unique_id=&quot;10014&quot;&gt;&lt;property id=&quot;20148&quot; value=&quot;5&quot;/&gt;&lt;property id=&quot;20300&quot; value=&quot;Slide 11 - &amp;quot;&amp;#x0D;&amp;#x0A;Moving into a research community&amp;#x0D;&amp;#x0A;&amp;#x0D;&amp;#x0A;&amp;quot;&quot;/&gt;&lt;property id=&quot;20307&quot; value=&quot;275&quot;/&gt;&lt;/object&gt;&lt;object type=&quot;3&quot; unique_id=&quot;10015&quot;&gt;&lt;property id=&quot;20148&quot; value=&quot;5&quot;/&gt;&lt;property id=&quot;20300&quot; value=&quot;Slide 12 - &amp;quot;&amp;#x0D;&amp;#x0A;Moving into a research community&amp;#x0D;&amp;#x0A;&amp;#x0D;&amp;#x0A;&amp;quot;&quot;/&gt;&lt;property id=&quot;20307&quot; value=&quot;276&quot;/&gt;&lt;/object&gt;&lt;object type=&quot;3&quot; unique_id=&quot;10016&quot;&gt;&lt;property id=&quot;20148&quot; value=&quot;5&quot;/&gt;&lt;property id=&quot;20300&quot; value=&quot;Slide 13 - &amp;quot;&amp;#x0D;&amp;#x0A;Moving into a research community&amp;#x0D;&amp;#x0A;&amp;#x0D;&amp;#x0A;&amp;quot;&quot;/&gt;&lt;property id=&quot;20307&quot; value=&quot;277&quot;/&gt;&lt;/object&gt;&lt;object type=&quot;3&quot; unique_id=&quot;10017&quot;&gt;&lt;property id=&quot;20148&quot; value=&quot;5&quot;/&gt;&lt;property id=&quot;20300&quot; value=&quot;Slide 14 - &amp;quot;&amp;#x0D;&amp;#x0A;Moving into a research community&amp;#x0D;&amp;#x0A;&amp;#x0D;&amp;#x0A;&amp;quot;&quot;/&gt;&lt;property id=&quot;20307&quot; value=&quot;278&quot;/&gt;&lt;/object&gt;&lt;object type=&quot;3&quot; unique_id=&quot;10019&quot;&gt;&lt;property id=&quot;20148&quot; value=&quot;5&quot;/&gt;&lt;property id=&quot;20300&quot; value=&quot;Slide 15 - &amp;quot;&amp;#x0D;&amp;#x0A;Moving into a research community&amp;#x0D;&amp;#x0A;&amp;#x0D;&amp;#x0A;&amp;quot;&quot;/&gt;&lt;property id=&quot;20307&quot; value=&quot;280&quot;/&gt;&lt;/object&gt;&lt;/object&gt;&lt;/object&gt;&lt;/database&gt;"/>
</p:tagLst>
</file>

<file path=ppt/theme/theme1.xml><?xml version="1.0" encoding="utf-8"?>
<a:theme xmlns:a="http://schemas.openxmlformats.org/drawingml/2006/main" name="OU Title">
  <a:themeElements>
    <a:clrScheme name="Custom 1">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FFFFFF"/>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9DF049F-5577-4BD3-A608-F982C4D7A805}"/>
    </a:ext>
  </a:extLst>
</a:theme>
</file>

<file path=ppt/theme/theme2.xml><?xml version="1.0" encoding="utf-8"?>
<a:theme xmlns:a="http://schemas.openxmlformats.org/drawingml/2006/main" name="OU Layouts">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29FD8A4-9E54-4236-B0B5-5F865BCC14C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7226EA64481C040A1FE7E8F6959F50F" ma:contentTypeVersion="13" ma:contentTypeDescription="Create a new document." ma:contentTypeScope="" ma:versionID="2891b130ea53c6fbd85f7af3377c9963">
  <xsd:schema xmlns:xsd="http://www.w3.org/2001/XMLSchema" xmlns:xs="http://www.w3.org/2001/XMLSchema" xmlns:p="http://schemas.microsoft.com/office/2006/metadata/properties" xmlns:ns3="ed9d2163-4fb3-4947-8bfd-454e8e6d4998" xmlns:ns4="66faaa41-a150-45c6-8224-a9a307be60d1" targetNamespace="http://schemas.microsoft.com/office/2006/metadata/properties" ma:root="true" ma:fieldsID="3bb2b76b4c33562c9a54d4ed1eb7617c" ns3:_="" ns4:_="">
    <xsd:import namespace="ed9d2163-4fb3-4947-8bfd-454e8e6d4998"/>
    <xsd:import namespace="66faaa41-a150-45c6-8224-a9a307be60d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Locatio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9d2163-4fb3-4947-8bfd-454e8e6d49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Location" ma:index="11" nillable="true" ma:displayName="MediaServiceLocation" ma:internalName="MediaServiceLocation" ma:readOnly="true">
      <xsd:simpleType>
        <xsd:restriction base="dms:Text"/>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faaa41-a150-45c6-8224-a9a307be60d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F6248D-9228-4C37-A9EC-33C65D96180D}">
  <ds:schemaRefs>
    <ds:schemaRef ds:uri="http://schemas.microsoft.com/sharepoint/v3/contenttype/forms"/>
  </ds:schemaRefs>
</ds:datastoreItem>
</file>

<file path=customXml/itemProps2.xml><?xml version="1.0" encoding="utf-8"?>
<ds:datastoreItem xmlns:ds="http://schemas.openxmlformats.org/officeDocument/2006/customXml" ds:itemID="{B8158DB9-B2C5-4F09-AFBE-E4DDFED731CE}">
  <ds:schemaRefs>
    <ds:schemaRef ds:uri="ed9d2163-4fb3-4947-8bfd-454e8e6d4998"/>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66faaa41-a150-45c6-8224-a9a307be60d1"/>
    <ds:schemaRef ds:uri="http://www.w3.org/XML/1998/namespace"/>
  </ds:schemaRefs>
</ds:datastoreItem>
</file>

<file path=customXml/itemProps3.xml><?xml version="1.0" encoding="utf-8"?>
<ds:datastoreItem xmlns:ds="http://schemas.openxmlformats.org/officeDocument/2006/customXml" ds:itemID="{DFEFADF0-AADE-4CCE-8B47-36E2EBCCC0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9d2163-4fb3-4947-8bfd-454e8e6d4998"/>
    <ds:schemaRef ds:uri="66faaa41-a150-45c6-8224-a9a307be60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Flow</Template>
  <TotalTime>662</TotalTime>
  <Words>727</Words>
  <Application>Microsoft Office PowerPoint</Application>
  <PresentationFormat>On-screen Show (4:3)</PresentationFormat>
  <Paragraphs>107</Paragraphs>
  <Slides>6</Slides>
  <Notes>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OU Title</vt:lpstr>
      <vt:lpstr>OU Layouts</vt:lpstr>
      <vt:lpstr>Women’s learning needs within their local contexts</vt:lpstr>
      <vt:lpstr>Women’s learning needs within their local contexts</vt:lpstr>
      <vt:lpstr>Women’s learning needs within their local contexts</vt:lpstr>
      <vt:lpstr>Women’s learning needs within their local contexts</vt:lpstr>
      <vt:lpstr>Women’s learning needs within their local contexts</vt:lpstr>
      <vt:lpstr>Women’s learning needs within their local contexts</vt:lpstr>
    </vt:vector>
  </TitlesOfParts>
  <Company>University of Leicester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into a research community  Faculty of the Social Sciences  Jo Brewis, School of Management  j.brewis@le.ac.uk      Moving into a research community  Skills Training for Research Students, January 2009  Faculty of the Social Sciences</dc:title>
  <dc:creator>jpb18</dc:creator>
  <cp:lastModifiedBy>Amy.Snow</cp:lastModifiedBy>
  <cp:revision>164</cp:revision>
  <cp:lastPrinted>2020-12-01T11:58:53Z</cp:lastPrinted>
  <dcterms:created xsi:type="dcterms:W3CDTF">2009-01-09T17:18:52Z</dcterms:created>
  <dcterms:modified xsi:type="dcterms:W3CDTF">2021-09-20T15:29:20Z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0x010100A7226EA64481C040A1FE7E8F6959F50F</vt:lpwstr>
  </property>
</Properties>
</file>