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EFAE73-5137-1AA5-9EE5-F44BCBE2F379}" v="7" dt="2025-09-24T09:00:53.2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nt.Cunningham" userId="S::bc5835@open.ac.uk::74055d5a-e06d-41f7-9835-efab18c92af7" providerId="AD" clId="Web-{9B7F43DE-630D-49B0-B93A-73D4E8D84822}"/>
    <pc:docChg chg="modSld">
      <pc:chgData name="Brent.Cunningham" userId="S::bc5835@open.ac.uk::74055d5a-e06d-41f7-9835-efab18c92af7" providerId="AD" clId="Web-{9B7F43DE-630D-49B0-B93A-73D4E8D84822}" dt="2025-09-06T13:21:45.199" v="1" actId="20577"/>
      <pc:docMkLst>
        <pc:docMk/>
      </pc:docMkLst>
      <pc:sldChg chg="modSp">
        <pc:chgData name="Brent.Cunningham" userId="S::bc5835@open.ac.uk::74055d5a-e06d-41f7-9835-efab18c92af7" providerId="AD" clId="Web-{9B7F43DE-630D-49B0-B93A-73D4E8D84822}" dt="2025-09-06T13:21:45.199" v="1" actId="20577"/>
        <pc:sldMkLst>
          <pc:docMk/>
          <pc:sldMk cId="540167010" sldId="268"/>
        </pc:sldMkLst>
        <pc:spChg chg="mod">
          <ac:chgData name="Brent.Cunningham" userId="S::bc5835@open.ac.uk::74055d5a-e06d-41f7-9835-efab18c92af7" providerId="AD" clId="Web-{9B7F43DE-630D-49B0-B93A-73D4E8D84822}" dt="2025-09-06T13:21:45.199" v="1" actId="20577"/>
          <ac:spMkLst>
            <pc:docMk/>
            <pc:sldMk cId="540167010" sldId="268"/>
            <ac:spMk id="3" creationId="{30EEF228-DB29-174D-47C9-2331D4419DB9}"/>
          </ac:spMkLst>
        </pc:spChg>
      </pc:sldChg>
    </pc:docChg>
  </pc:docChgLst>
  <pc:docChgLst>
    <pc:chgData name="Brent.Cunningham" userId="S::bc5835@open.ac.uk::74055d5a-e06d-41f7-9835-efab18c92af7" providerId="AD" clId="Web-{3BEFAE73-5137-1AA5-9EE5-F44BCBE2F379}"/>
    <pc:docChg chg="modSld">
      <pc:chgData name="Brent.Cunningham" userId="S::bc5835@open.ac.uk::74055d5a-e06d-41f7-9835-efab18c92af7" providerId="AD" clId="Web-{3BEFAE73-5137-1AA5-9EE5-F44BCBE2F379}" dt="2025-09-24T09:00:52.960" v="4" actId="20577"/>
      <pc:docMkLst>
        <pc:docMk/>
      </pc:docMkLst>
      <pc:sldChg chg="modSp">
        <pc:chgData name="Brent.Cunningham" userId="S::bc5835@open.ac.uk::74055d5a-e06d-41f7-9835-efab18c92af7" providerId="AD" clId="Web-{3BEFAE73-5137-1AA5-9EE5-F44BCBE2F379}" dt="2025-09-24T09:00:47.413" v="2" actId="20577"/>
        <pc:sldMkLst>
          <pc:docMk/>
          <pc:sldMk cId="540167010" sldId="268"/>
        </pc:sldMkLst>
        <pc:spChg chg="mod">
          <ac:chgData name="Brent.Cunningham" userId="S::bc5835@open.ac.uk::74055d5a-e06d-41f7-9835-efab18c92af7" providerId="AD" clId="Web-{3BEFAE73-5137-1AA5-9EE5-F44BCBE2F379}" dt="2025-09-24T09:00:47.413" v="2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Brent.Cunningham" userId="S::bc5835@open.ac.uk::74055d5a-e06d-41f7-9835-efab18c92af7" providerId="AD" clId="Web-{3BEFAE73-5137-1AA5-9EE5-F44BCBE2F379}" dt="2025-09-24T09:00:52.960" v="4" actId="20577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3BEFAE73-5137-1AA5-9EE5-F44BCBE2F379}" dt="2025-09-24T09:00:52.960" v="4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insight.seas.harvard.ed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bs.edu/faculty/Pages/profile.aspx?facId=119526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archive.org/web/20250617041533/http:/hint.fm/projects/wind/" TargetMode="External"/><Relationship Id="rId2" Type="http://schemas.openxmlformats.org/officeDocument/2006/relationships/hyperlink" Target="https://visualisingadvocacy.org/node/584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air.withgoogle.com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open.edu/openlearncreate/diverse-computing-pioneers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s://www.harvardmagazine.com/2023/11/harvard-artificial-intelligence-fernanda-viega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A Brazilian computer scientist globally recognised for advancing data visualisation and human-centred machine learning.</a:t>
            </a:r>
            <a:endParaRPr lang="en-GB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Viégas</a:t>
            </a:r>
            <a:r>
              <a:rPr lang="en-GB" sz="1800" dirty="0">
                <a:ea typeface="+mn-lt"/>
                <a:cs typeface="+mn-lt"/>
              </a:rPr>
              <a:t> exemplifies perseverance and innovation as a data visualisation pioneer, entrepreneur and artist. </a:t>
            </a:r>
            <a:endParaRPr lang="en-GB" sz="1800" dirty="0"/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Viégas held senior research roles at IBM, and is currently a Professor at Harvard University, where she co-leads the </a:t>
            </a:r>
            <a:r>
              <a:rPr lang="en-GB" sz="1800" dirty="0">
                <a:ea typeface="+mn-lt"/>
                <a:cs typeface="+mn-lt"/>
                <a:hlinkClick r:id="rId2"/>
              </a:rPr>
              <a:t>Insight + Interaction Lab</a:t>
            </a:r>
            <a:r>
              <a:rPr lang="en-GB" sz="1800" dirty="0">
                <a:ea typeface="+mn-lt"/>
                <a:cs typeface="+mn-lt"/>
              </a:rPr>
              <a:t>.</a:t>
            </a:r>
          </a:p>
          <a:p>
            <a:pPr marL="0" indent="0">
              <a:buNone/>
            </a:pPr>
            <a:endParaRPr lang="en-GB" sz="2200" dirty="0"/>
          </a:p>
        </p:txBody>
      </p:sp>
      <p:pic>
        <p:nvPicPr>
          <p:cNvPr id="6" name="Content Placeholder 6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618" r="12618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ea typeface="+mn-lt"/>
                <a:cs typeface="+mn-lt"/>
              </a:rPr>
              <a:t>Image source: </a:t>
            </a:r>
            <a:r>
              <a:rPr lang="en-US" sz="1300" b="1" dirty="0">
                <a:solidFill>
                  <a:srgbClr val="002060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Harvard Business School</a:t>
            </a:r>
            <a:endParaRPr lang="en-US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b="1" dirty="0"/>
              <a:t>The Art of Data Visualisation: Fernanda Bertini Viégas  </a:t>
            </a:r>
            <a:r>
              <a:rPr lang="en-GB" sz="3400" b="1" dirty="0">
                <a:latin typeface="Aptos"/>
              </a:rPr>
              <a:t>[1971</a:t>
            </a:r>
            <a:r>
              <a:rPr lang="en-GB" sz="3400" b="1" dirty="0">
                <a:latin typeface="Aptos"/>
                <a:ea typeface="+mj-lt"/>
                <a:cs typeface="+mj-lt"/>
              </a:rPr>
              <a:t> – ]</a:t>
            </a:r>
            <a:endParaRPr lang="en-GB" sz="3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Fernanda Bertini Viégas was born in Sao Paulo, Brazil in 1971, and began her undergraduate studies in linguistics and chemical engineering there before moving to the United States.</a:t>
            </a:r>
            <a:r>
              <a:rPr lang="en-GB" sz="1800" dirty="0">
                <a:cs typeface="Arial"/>
              </a:rPr>
              <a:t> </a:t>
            </a:r>
            <a:endParaRPr lang="en-GB" dirty="0"/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She earned her Ph.D. from the MIT Media Lab. Early in her career, she worked on projects involving collaborative interfaces and visualisations of online communities.</a:t>
            </a:r>
            <a:endParaRPr lang="en-GB" dirty="0"/>
          </a:p>
          <a:p>
            <a:pPr marL="0" indent="0">
              <a:buNone/>
            </a:pPr>
            <a:r>
              <a:rPr lang="en-GB" sz="1800" b="1" dirty="0"/>
              <a:t>Contributions</a:t>
            </a:r>
          </a:p>
          <a:p>
            <a:pPr marL="0" indent="0">
              <a:buNone/>
            </a:pPr>
            <a:r>
              <a:rPr lang="en-GB" sz="1800" dirty="0"/>
              <a:t>Dr. </a:t>
            </a:r>
            <a:r>
              <a:rPr lang="en-GB" sz="1800" dirty="0">
                <a:ea typeface="+mn-lt"/>
                <a:cs typeface="+mn-lt"/>
              </a:rPr>
              <a:t>Viégas’ major contributions include the creation of influential visualisation techniques such as </a:t>
            </a:r>
            <a:r>
              <a:rPr lang="en-GB" sz="1800" dirty="0">
                <a:ea typeface="+mn-lt"/>
                <a:cs typeface="+mn-lt"/>
                <a:hlinkClick r:id="rId2"/>
              </a:rPr>
              <a:t>Many Eyes</a:t>
            </a:r>
            <a:r>
              <a:rPr lang="en-GB" sz="1800" dirty="0">
                <a:ea typeface="+mn-lt"/>
                <a:cs typeface="+mn-lt"/>
              </a:rPr>
              <a:t>, which introduced visualisation to millions of users worldwide.</a:t>
            </a:r>
          </a:p>
          <a:p>
            <a:pPr marL="0" indent="0">
              <a:buNone/>
            </a:pPr>
            <a:r>
              <a:rPr lang="en-GB" sz="1800" dirty="0"/>
              <a:t>She </a:t>
            </a:r>
            <a:r>
              <a:rPr lang="en-GB" sz="1800" dirty="0">
                <a:ea typeface="+mn-lt"/>
                <a:cs typeface="+mn-lt"/>
              </a:rPr>
              <a:t>contributed artistic visualisations revealing trends in social media and climate data (</a:t>
            </a:r>
            <a:r>
              <a:rPr lang="en-GB" sz="1800" dirty="0">
                <a:ea typeface="+mn-lt"/>
                <a:cs typeface="+mn-lt"/>
                <a:hlinkClick r:id="rId3"/>
              </a:rPr>
              <a:t>wind map</a:t>
            </a:r>
            <a:r>
              <a:rPr lang="en-GB" sz="1800" dirty="0">
                <a:ea typeface="+mn-lt"/>
                <a:cs typeface="+mn-lt"/>
              </a:rPr>
              <a:t>), influencing how both scientists and the public interpret information</a:t>
            </a:r>
            <a:r>
              <a:rPr lang="en-GB" sz="1800" dirty="0"/>
              <a:t>.</a:t>
            </a: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She is also advancing transparent, accessible design in machine learning models through Google’s People+AI Research (</a:t>
            </a:r>
            <a:r>
              <a:rPr lang="en-GB" sz="1800" dirty="0">
                <a:ea typeface="+mn-lt"/>
                <a:cs typeface="+mn-lt"/>
                <a:hlinkClick r:id="rId4"/>
              </a:rPr>
              <a:t>PAIR</a:t>
            </a:r>
            <a:r>
              <a:rPr lang="en-GB" sz="1800" dirty="0">
                <a:ea typeface="+mn-lt"/>
                <a:cs typeface="+mn-lt"/>
              </a:rPr>
              <a:t>) initiative</a:t>
            </a:r>
            <a:r>
              <a:rPr lang="en-GB" sz="1800" dirty="0"/>
              <a:t>, that she co-funded with her long-time collaborator Martin Wattenberg.</a:t>
            </a:r>
            <a:endParaRPr lang="en-GB" dirty="0"/>
          </a:p>
          <a:p>
            <a:pPr marL="0" indent="0">
              <a:buNone/>
            </a:pPr>
            <a:endParaRPr lang="en-GB" sz="200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Engaging With Large Datasets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  <a:endParaRPr lang="en-US" sz="1800" dirty="0"/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Pasquini, N. (2023) A Dashboard for Artificial Intelligence. Available at: </a:t>
            </a:r>
            <a:r>
              <a:rPr lang="en-GB" sz="1800" dirty="0">
                <a:ea typeface="+mn-lt"/>
                <a:cs typeface="+mn-lt"/>
                <a:hlinkClick r:id="rId2"/>
              </a:rPr>
              <a:t>https://www.harvardmagazine.com/2023/11/harvard-artificial-intelligence-fernanda-viegas</a:t>
            </a:r>
            <a:r>
              <a:rPr lang="en-GB" sz="1800" dirty="0">
                <a:cs typeface="Arial"/>
              </a:rPr>
              <a:t> </a:t>
            </a:r>
            <a:r>
              <a:rPr lang="en-GB" sz="1800" b="1" dirty="0">
                <a:cs typeface="Arial"/>
              </a:rPr>
              <a:t> </a:t>
            </a:r>
            <a:endParaRPr lang="en-GB" sz="1800" dirty="0"/>
          </a:p>
          <a:p>
            <a:pPr marL="0" indent="0">
              <a:buNone/>
            </a:pPr>
            <a:r>
              <a:rPr lang="en-GB" sz="1800" b="1" dirty="0"/>
              <a:t>The Project</a:t>
            </a:r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</a:t>
            </a:r>
            <a:r>
              <a:rPr lang="en-GB" sz="1800" dirty="0">
                <a:ea typeface="+mn-lt"/>
                <a:cs typeface="+mn-lt"/>
              </a:rPr>
              <a:t>is available at: </a:t>
            </a:r>
            <a:r>
              <a:rPr lang="en-GB" sz="1800" dirty="0">
                <a:ea typeface="+mn-lt"/>
                <a:cs typeface="+mn-lt"/>
                <a:hlinkClick r:id="rId3"/>
              </a:rPr>
              <a:t>www.open.edu/openlearncreate/diverse-computing-pioneers</a:t>
            </a:r>
            <a:endParaRPr lang="en-GB" sz="1800" dirty="0"/>
          </a:p>
          <a:p>
            <a:pPr marL="0" indent="0">
              <a:buNone/>
            </a:pPr>
            <a:endParaRPr lang="en-GB" sz="200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A Dashboard For AI</a:t>
            </a: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E8DD7CD-6555-4451-9815-E60AE43C89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271A8C-435F-4317-97D9-D3FB77FE945D}">
  <ds:schemaRefs>
    <ds:schemaRef ds:uri="http://schemas.microsoft.com/office/2006/metadata/properties"/>
    <ds:schemaRef ds:uri="http://schemas.microsoft.com/office/infopath/2007/PartnerControls"/>
    <ds:schemaRef ds:uri="29232704-331d-4124-9428-a3a78b19a65d"/>
    <ds:schemaRef ds:uri="0b375246-e7a5-4cd3-9260-ba7fb55e9f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Engaging With Large Datasets</vt:lpstr>
      <vt:lpstr>A Dashboard For 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revision>162</cp:revision>
  <dcterms:created xsi:type="dcterms:W3CDTF">2025-06-11T21:29:33Z</dcterms:created>
  <dcterms:modified xsi:type="dcterms:W3CDTF">2025-09-24T09:00:55Z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