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1"/>
  </p:notesMasterIdLst>
  <p:handoutMasterIdLst>
    <p:handoutMasterId r:id="rId32"/>
  </p:handoutMasterIdLst>
  <p:sldIdLst>
    <p:sldId id="419" r:id="rId5"/>
    <p:sldId id="389" r:id="rId6"/>
    <p:sldId id="479" r:id="rId7"/>
    <p:sldId id="478" r:id="rId8"/>
    <p:sldId id="464" r:id="rId9"/>
    <p:sldId id="465" r:id="rId10"/>
    <p:sldId id="466" r:id="rId11"/>
    <p:sldId id="467" r:id="rId12"/>
    <p:sldId id="480" r:id="rId13"/>
    <p:sldId id="468" r:id="rId14"/>
    <p:sldId id="469" r:id="rId15"/>
    <p:sldId id="481" r:id="rId16"/>
    <p:sldId id="470" r:id="rId17"/>
    <p:sldId id="471" r:id="rId18"/>
    <p:sldId id="482" r:id="rId19"/>
    <p:sldId id="472" r:id="rId20"/>
    <p:sldId id="473" r:id="rId21"/>
    <p:sldId id="483" r:id="rId22"/>
    <p:sldId id="474" r:id="rId23"/>
    <p:sldId id="475" r:id="rId24"/>
    <p:sldId id="485" r:id="rId25"/>
    <p:sldId id="476" r:id="rId26"/>
    <p:sldId id="477" r:id="rId27"/>
    <p:sldId id="457" r:id="rId28"/>
    <p:sldId id="448" r:id="rId29"/>
    <p:sldId id="293" r:id="rId3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96" autoAdjust="0"/>
    <p:restoredTop sz="86422" autoAdjust="0"/>
  </p:normalViewPr>
  <p:slideViewPr>
    <p:cSldViewPr snapToGrid="0">
      <p:cViewPr varScale="1">
        <p:scale>
          <a:sx n="86" d="100"/>
          <a:sy n="86" d="100"/>
        </p:scale>
        <p:origin x="248" y="328"/>
      </p:cViewPr>
      <p:guideLst/>
    </p:cSldViewPr>
  </p:slideViewPr>
  <p:outlineViewPr>
    <p:cViewPr>
      <p:scale>
        <a:sx n="33" d="100"/>
        <a:sy n="33" d="100"/>
      </p:scale>
      <p:origin x="0" y="-477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066"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2026. 3. 10.</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media.timtul.com/media/web_asociacion3e/digital-tools-for-energy-communities_20240903072717.pdf?utm_source=chatgpt.co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sciencedirect.com/science/article/pii/S2352484724001926?utm_source=chatgpt.com" TargetMode="External"/><Relationship Id="rId4" Type="http://schemas.openxmlformats.org/officeDocument/2006/relationships/hyperlink" Target="https://www.open.edu/openlearncreate/course/index.php?categoryid=1459"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flickr.com/photos/76999192@N06/8914555364/in/photolist-ezKqJq-6GdEQk-6WWLTQ-26LaoTK-JtH2ax-2nRgW7B-5Zb2BK-97z7ZL-2nzbeQe-c2xvgh-54DEm-6GW7Bs-6GW5Du-6GW5gA-6GS3Qg-6GRYUg-6GW57b-6GRXNa-6GRXYp-6GW3A1-6GRZ1e-6GRZrD-6GS2Ke-c2xvyS-6GW75Q-6GS2tv-6cFMPr-6GS1b8-dyh7SQ-9ftpEe-dH6MK7-c2xuV1-6GW4qm-6GW8CN-dH18nF-9fx9ao-eXRoBE-8dzjHX-dH1hir-7tC3o-wHxmRb-dUT8M-rHexoe-dH1ju4-dH6Ucu-dH1rgF-dH1bDP-dH13v2-qDgL3H-dH6AMN"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26395486@N00/11040990083/" TargetMode="External"/><Relationship Id="rId12"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17" Type="http://schemas.openxmlformats.org/officeDocument/2006/relationships/hyperlink" Target="https://www.flickr.com/photos/virtualeyesee/6107062655/in/photolist-aiEhXH-2mfbphB-2FNUzm-2mhR91F-6R5BGh-6CrL7s-9wTEoc-5RNZrj-hsxMoz-bXBkHs-6uZH4F-2qGyynr-i6cpkf-5DeuzB-62bCHj-627qw6-62bCJU-2mWWrGm-2owiRjb-5YhgUK-6zVhW9-62bCQN-FSHhxU-9iKHnC-bEVLmG-9nYSsY-2j9vWXy-2qnFW2U-EqM9T9-5Ttgxf-boWktF-7GZn1X-wQKRrm-7ztNWB-rwZSwo-d3XB41-2bmH5cd-67MMek-mT2BPc-p22mrg-QALCU8-PqUAWG-ni4p7x-FQQvr8-oexbpz-7vDaN3-LqgueC-72ottW-anrQVi-acx2uN" TargetMode="External"/><Relationship Id="rId2" Type="http://schemas.openxmlformats.org/officeDocument/2006/relationships/slide" Target="../slides/slide25.xml"/><Relationship Id="rId16" Type="http://schemas.openxmlformats.org/officeDocument/2006/relationships/hyperlink" Target="https://www.flickr.com/photos/tentenuk/18679340721/in/photolist-cm3fBf-cm3g1A-FpgqXN-FrxSDx-217hcCH-f5HBPe-pHHEg-oERpnX-usCvdD-us1sWh-uaYyPX-uaPWpQ-tvptVY-5RwtK8-71d9vB-X8vRgS-67SCqt-21htuyS-nTux14-21uN4ve-oaTEP3-jbEABF-2nPY1C4-5mxAEZ-2nMCtiW-2nbFcfw-2iVkj1b-sdeQKs-VY1H1F-2nZqj36-atbVgq-Xc9uog-4Pwhx9-2jMRVcr-2nMKXPS-2cG5u9E-WWxheY-2q8KcD3-VY2k2i-2nTVzya-2nTYfDh-2nTYfCA-29Ehcd3-2nTT1wD-2nWUkwX-2ocf6cZ-27GyXcG-2mndM1E" TargetMode="External"/><Relationship Id="rId1" Type="http://schemas.openxmlformats.org/officeDocument/2006/relationships/notesMaster" Target="../notesMasters/notesMaster1.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publicdomain/zero/1.0/"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cogdog/52417423400/in/photolist-jN6KtC-vmYXES-2nRWZMj-2csAZv9" TargetMode="External"/><Relationship Id="rId4" Type="http://schemas.openxmlformats.org/officeDocument/2006/relationships/hyperlink" Target="https://www.flickr.com/photos/patrick_verstappen/52546260006/in/photolist-2o4kjq7-8LJM4o-858AQj-855q1x-858zNw-858xdA-MXu2N-MXtHw-e324XE-MXLiK-MXLwF-5qUpAz-4GKsje-48BZVz-29fdK5L-5a8fF4-f2pJTf-KgUJ2q-9wsNqd-9eX9MN-9eU6Pv-2hNukin-Vn6YGn-fkdFDR-ViwBGm-25G13Zg-Vau9ex-Vm8EpH-2yTbqe-8PKEt5-2oFDcQw-U5wHjh-HpxETR-Vn6cKZ-V7BPwq-ULSkgW-M4Wmm-U5AvT3-2qEHVXz-oWeRXR-FiAwun-2h1B4EW-2qPpXsm-pvbp1p-ojfXss-2h1AdMe-cPEtgd-aGZE4-dAR39F-dVHSbD"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157270154@N05/42044625261/in/photolist-4Q93h1-vKR27-KDuvLt-7fxbma-78oxjg-3nz386-X6nZUD-2hUxXwD-ecUTJX-2nAXwNz-274kGh6-2p9gpoH-86iMjk-2yvdph-9R4Bpj-6siGbW-WV5pEn-7G5bXA-5XtQ9p-2jyVvqR-2obqJya-nZm4Vr-j23HsP-iupqiJ-2jw1Fqc-5ThX4T-7G5chU-7G5coo-R8dqZE-EgmDNV-FwDzbg-2mgNVWq-qM97Qp-G24Qkt-quJn4A-gHVux-G1XSsh-Qq3R8Z-6NU4Hx-SizbKR-dPACKn-8UkP7H-gqUnF-7N59bP-aRmHX-aRksN-aRncX-aRkZX-aRmHV-5TVweb"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Energy Communities: IT Basics</a:t>
            </a:r>
          </a:p>
          <a:p>
            <a:r>
              <a:rPr lang="en-GB" sz="1200" b="0" i="0" kern="1200" dirty="0">
                <a:solidFill>
                  <a:schemeClr val="tx1"/>
                </a:solidFill>
                <a:effectLst/>
                <a:latin typeface="+mn-lt"/>
                <a:ea typeface="+mn-ea"/>
                <a:cs typeface="+mn-cs"/>
              </a:rPr>
              <a:t>This project has received funding from the European Union’s Horizon Programme for Research and Innovation (2021-2027) under grant agreement No 101075596. Responsibility for this material’s content lies solely with the Every1 project and does not necessarily reflect the opinion of the European Union. The presentation is licensed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a:t>
            </a:r>
            <a:r>
              <a:rPr lang="en-GB" sz="1200" b="0" i="0" u="sng"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unless otherwise stated.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140887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The role of digital energy management tools: Flexibility</a:t>
            </a:r>
            <a:endParaRPr lang="en-US" sz="1050" kern="1200" dirty="0">
              <a:solidFill>
                <a:schemeClr val="bg1"/>
              </a:solidFill>
              <a:latin typeface="+mn-lt"/>
              <a:ea typeface="+mn-ea"/>
              <a:cs typeface="+mn-cs"/>
            </a:endParaRPr>
          </a:p>
          <a:p>
            <a:pPr algn="ctr" latinLnBrk="0"/>
            <a:r>
              <a:rPr lang="en-US" sz="1200" i="1" dirty="0">
                <a:solidFill>
                  <a:schemeClr val="accent5"/>
                </a:solidFill>
              </a:rPr>
              <a:t>How can digital energy management tools benefit energy communities?</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61418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3. The role of digital energy management tools: Flexibility</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1">
                <a:sym typeface="Public Sans"/>
              </a:rPr>
              <a:t>Digital energy management tools optimise energy use through real-time monitoring, smart consumption insights, and collective efficiency improvements.</a:t>
            </a:r>
            <a:endParaRPr lang="en-GB" sz="1200" noProof="1"/>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3156361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table of four rows and four columns. As previously the four columns are headed: Tool; Services; Benefits for an energy community; How can this tool support an energy community? As previously several cells contain multiple points, so cells will be numbered here.</a:t>
            </a:r>
          </a:p>
          <a:p>
            <a:r>
              <a:rPr lang="en-GB" dirty="0"/>
              <a:t>First data row: 1. </a:t>
            </a:r>
            <a:r>
              <a:rPr lang="en-GB" dirty="0" err="1"/>
              <a:t>EcoStruxure</a:t>
            </a:r>
            <a:r>
              <a:rPr lang="en-GB" dirty="0"/>
              <a:t> Facility Expert (Worldwide). 2. Integrated remote management. 3. Enhanced operational flexibility. 4. Data-driven optimisation. </a:t>
            </a:r>
          </a:p>
          <a:p>
            <a:r>
              <a:rPr lang="en-GB" dirty="0"/>
              <a:t>Second data row: 1. Loop (United Kingdom). 2. Comprehensive energy monitoring, Smart data access. 3. Consumption insights. 4. Actionable guidance for flexibility.</a:t>
            </a:r>
          </a:p>
          <a:p>
            <a:r>
              <a:rPr lang="en-GB" dirty="0"/>
              <a:t>Third data row: 1. </a:t>
            </a:r>
            <a:r>
              <a:rPr lang="en-GB" dirty="0" err="1"/>
              <a:t>Tibber</a:t>
            </a:r>
            <a:r>
              <a:rPr lang="en-GB" dirty="0"/>
              <a:t> (Sweden, Norway, Germany, The Netherlands). 2. Dynamic energy procurement, Real‑time consumption management. 3. Load shifting and cost reduction, Enhanced sustainability. 4. Optimised energy decision‑making.</a:t>
            </a:r>
          </a:p>
          <a:p>
            <a:endParaRPr lang="en-GB" dirty="0"/>
          </a:p>
          <a:p>
            <a:r>
              <a:rPr lang="en-GB" dirty="0"/>
              <a:t>https://</a:t>
            </a:r>
            <a:r>
              <a:rPr lang="en-GB" dirty="0" err="1"/>
              <a:t>www.se.com</a:t>
            </a:r>
            <a:r>
              <a:rPr lang="en-GB" dirty="0"/>
              <a:t>/</a:t>
            </a:r>
            <a:r>
              <a:rPr lang="en-GB" dirty="0" err="1"/>
              <a:t>uk</a:t>
            </a:r>
            <a:r>
              <a:rPr lang="en-GB" dirty="0"/>
              <a:t>/</a:t>
            </a:r>
            <a:r>
              <a:rPr lang="en-GB" dirty="0" err="1"/>
              <a:t>en</a:t>
            </a:r>
            <a:r>
              <a:rPr lang="en-GB" dirty="0"/>
              <a:t>/</a:t>
            </a:r>
          </a:p>
          <a:p>
            <a:r>
              <a:rPr lang="en-GB" dirty="0"/>
              <a:t>https://</a:t>
            </a:r>
            <a:r>
              <a:rPr lang="en-GB" dirty="0" err="1"/>
              <a:t>loop.homes</a:t>
            </a:r>
            <a:r>
              <a:rPr lang="en-GB" dirty="0"/>
              <a:t>/</a:t>
            </a:r>
          </a:p>
          <a:p>
            <a:r>
              <a:rPr lang="en-GB" dirty="0"/>
              <a:t>https://</a:t>
            </a:r>
            <a:r>
              <a:rPr lang="en-GB" dirty="0" err="1"/>
              <a:t>tibber.com</a:t>
            </a:r>
            <a:r>
              <a:rPr lang="en-GB" dirty="0"/>
              <a:t>/</a:t>
            </a:r>
            <a:r>
              <a:rPr lang="en-GB" dirty="0" err="1"/>
              <a:t>en</a:t>
            </a:r>
            <a:endParaRPr lang="en-GB"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891915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4. The role of renovation and solar calculators</a:t>
            </a:r>
            <a:endParaRPr lang="en-US" sz="1050" dirty="0">
              <a:solidFill>
                <a:schemeClr val="bg1"/>
              </a:solidFill>
              <a:ea typeface="Calibri"/>
              <a:cs typeface="Calibri"/>
            </a:endParaRPr>
          </a:p>
          <a:p>
            <a:pPr algn="ctr" latinLnBrk="0"/>
            <a:r>
              <a:rPr lang="en-US" sz="1200" i="1" dirty="0">
                <a:solidFill>
                  <a:schemeClr val="accent2"/>
                </a:solidFill>
              </a:rPr>
              <a:t>How do renovation and solar calculators support energy saving decisions?</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416000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4. The role of renovation and solar calculators</a:t>
            </a:r>
            <a:endParaRPr lang="en-US" sz="1050" dirty="0">
              <a:solidFill>
                <a:schemeClr val="bg1"/>
              </a:solidFill>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sym typeface="Public Sans"/>
              </a:rPr>
              <a:t>Solar calculators</a:t>
            </a:r>
            <a:r>
              <a:rPr lang="en-GB" sz="1200" noProof="0" dirty="0">
                <a:sym typeface="Public Sans"/>
              </a:rPr>
              <a:t> provide customised renovation plans, financial aid, and data-driven insights for optimising energy efficiency and renewable energy investments.</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952258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table of four rows and four columns. As previously cells contain multiple points, so will be numbered here. The first row is identical to the previous tables: 1. Tool. 2. Service. 3. Benefits for an energy community. 4. How can this tool support an energy community?</a:t>
            </a:r>
          </a:p>
          <a:p>
            <a:r>
              <a:rPr lang="en-GB" dirty="0"/>
              <a:t>First data row: 1. Effy (France). 2. Project simulation and personalised study, Integrated renovation solutions, Access to aids and primes. 3. Cost-effective renovation, Tailored solutions for diverse buildings. 4. Access to subsidies.</a:t>
            </a:r>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Second data row. 1. </a:t>
            </a:r>
            <a:r>
              <a:rPr lang="en-GB" dirty="0" err="1"/>
              <a:t>MaPrimeRénov</a:t>
            </a:r>
            <a:r>
              <a:rPr lang="en-GB" dirty="0"/>
              <a:t> (France). 2. French government-funded renovation aid, Eligibility check and application assistance. 3. Financial support for energy efficiency. 4. </a:t>
            </a:r>
            <a:r>
              <a:rPr lang="en-GB" sz="1200" b="0" i="0" u="none" strike="noStrike" cap="none" noProof="0" dirty="0">
                <a:solidFill>
                  <a:srgbClr val="000000"/>
                </a:solidFill>
                <a:latin typeface="+mn-lt"/>
              </a:rPr>
              <a:t>Risk reduction in investment.</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u="none" strike="noStrike" cap="none" noProof="0" dirty="0">
                <a:solidFill>
                  <a:srgbClr val="000000"/>
                </a:solidFill>
                <a:latin typeface="+mn-lt"/>
              </a:rPr>
              <a:t>Third data row. 1. Energy Saving Trust – Energy Tools and Calculators (United Kingdom). 2. Advice for energy improvements, Comprehensive energy calculators. 3. Holistic home energy assessment. 4. Data-driven renovation planning, Actionable recommendations.</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endParaRPr lang="en-GB" dirty="0"/>
          </a:p>
          <a:p>
            <a:endParaRPr lang="en-GB" dirty="0"/>
          </a:p>
          <a:p>
            <a:endParaRPr lang="en-GB" dirty="0"/>
          </a:p>
          <a:p>
            <a:endParaRPr lang="en-GB" dirty="0"/>
          </a:p>
          <a:p>
            <a:endParaRPr lang="en-GB" dirty="0"/>
          </a:p>
          <a:p>
            <a:endParaRPr lang="en-GB" dirty="0"/>
          </a:p>
          <a:p>
            <a:r>
              <a:rPr lang="en-GB" dirty="0"/>
              <a:t>https://www.effy.fr</a:t>
            </a:r>
          </a:p>
          <a:p>
            <a:r>
              <a:rPr lang="en-GB" dirty="0"/>
              <a:t>https://</a:t>
            </a:r>
            <a:r>
              <a:rPr lang="en-GB" dirty="0" err="1"/>
              <a:t>www.iea.org</a:t>
            </a:r>
            <a:r>
              <a:rPr lang="en-GB" dirty="0"/>
              <a:t>/policies/17749-frances-maprimerenov-programme</a:t>
            </a:r>
          </a:p>
          <a:p>
            <a:r>
              <a:rPr lang="en-GB" dirty="0"/>
              <a:t>https://</a:t>
            </a:r>
            <a:r>
              <a:rPr lang="en-GB" dirty="0" err="1"/>
              <a:t>energysavingtrust.org.uk</a:t>
            </a:r>
            <a:r>
              <a:rPr lang="en-GB" dirty="0"/>
              <a:t>/energy-at-home/energy-tools-and-calculators/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2934133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Digital platforms: Energy sharing  </a:t>
            </a:r>
            <a:endParaRPr lang="en-US" sz="1050" dirty="0">
              <a:solidFill>
                <a:schemeClr val="bg1"/>
              </a:solidFill>
            </a:endParaRPr>
          </a:p>
          <a:p>
            <a:pPr algn="ctr" latinLnBrk="0"/>
            <a:r>
              <a:rPr lang="en-US" sz="1200" i="1" dirty="0">
                <a:solidFill>
                  <a:schemeClr val="accent2"/>
                </a:solidFill>
              </a:rPr>
              <a:t>How can digital platforms enhance energy community management?</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1180303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Digital platforms: Energy sharing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ym typeface="Public Sans"/>
              </a:rPr>
              <a:t>Digital platforms support the streamlining of operations, billing, and decision-making.</a:t>
            </a:r>
            <a:endParaRPr lang="en-US"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896633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A table with four columns and three rows. Cells will be numbered as previously. Column headings are the same as previously: 1. Tool. 2. Services. 3. Benefits for an energy community. 4. How can this tool support an energy community?</a:t>
            </a:r>
            <a:br>
              <a:rPr lang="en-GB" dirty="0"/>
            </a:br>
            <a:r>
              <a:rPr lang="en-GB" dirty="0"/>
              <a:t>First data row: 1. </a:t>
            </a:r>
            <a:r>
              <a:rPr lang="en-GB" dirty="0" err="1"/>
              <a:t>eGon</a:t>
            </a:r>
            <a:r>
              <a:rPr lang="en-GB" dirty="0"/>
              <a:t> (Germany). 2. Online portal, Member management, Automated billing and invoicing, Digital contract management, Community registration. 3. Streamlined administration and transparency, Clear and transparent pricing. 4. </a:t>
            </a:r>
            <a:r>
              <a:rPr lang="en-GB" sz="1200" b="0" i="0" u="none" strike="noStrike" cap="none" noProof="0" dirty="0">
                <a:solidFill>
                  <a:srgbClr val="000000"/>
                </a:solidFill>
                <a:latin typeface="+mn-lt"/>
              </a:rPr>
              <a:t>Dematerialisation of the process.</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u="none" strike="noStrike" cap="none" noProof="0" dirty="0">
                <a:solidFill>
                  <a:srgbClr val="000000"/>
                </a:solidFill>
                <a:latin typeface="+mn-lt"/>
              </a:rPr>
              <a:t>Second data row: 1. </a:t>
            </a:r>
            <a:r>
              <a:rPr lang="en-GB" sz="1200" b="0" i="0" u="none" strike="noStrike" cap="none" noProof="0" dirty="0" err="1">
                <a:solidFill>
                  <a:srgbClr val="000000"/>
                </a:solidFill>
                <a:latin typeface="+mn-lt"/>
              </a:rPr>
              <a:t>Neoom</a:t>
            </a:r>
            <a:r>
              <a:rPr lang="en-GB" sz="1200" b="0" i="0" u="none" strike="noStrike" cap="none" noProof="0" dirty="0">
                <a:solidFill>
                  <a:srgbClr val="000000"/>
                </a:solidFill>
                <a:latin typeface="+mn-lt"/>
              </a:rPr>
              <a:t> (Germany, Austria, Czech Republic). 2. Comprehensive digital solution, Community formation and intelligent matchmaking, Digital dashboard and energy management. 3. Electricity price security and cost savings, Revenue opportunities and green energy access, Community empowerment. 4. Transparent data for decision-making, Facilitated community formation, Automated operations.</a:t>
            </a:r>
            <a:endParaRPr lang="en-GB" dirty="0"/>
          </a:p>
          <a:p>
            <a:endParaRPr lang="en-GB" dirty="0"/>
          </a:p>
          <a:p>
            <a:r>
              <a:rPr lang="en-GB" dirty="0"/>
              <a:t>https://rego-n.org/index.html</a:t>
            </a:r>
          </a:p>
          <a:p>
            <a:r>
              <a:rPr lang="en-GB" dirty="0"/>
              <a:t>https://</a:t>
            </a:r>
            <a:r>
              <a:rPr lang="en-GB" dirty="0" err="1"/>
              <a:t>neoom.com</a:t>
            </a:r>
            <a:r>
              <a:rPr lang="en-GB" dirty="0"/>
              <a:t>/</a:t>
            </a:r>
            <a:r>
              <a:rPr lang="en-GB" dirty="0" err="1"/>
              <a:t>en</a:t>
            </a:r>
            <a:r>
              <a:rPr lang="en-GB" dirty="0"/>
              <a:t>/</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134959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Energy management and energy communities: Getting social   </a:t>
            </a:r>
            <a:endParaRPr lang="en-US" sz="1050" dirty="0">
              <a:solidFill>
                <a:schemeClr val="bg1"/>
              </a:solidFill>
            </a:endParaRPr>
          </a:p>
          <a:p>
            <a:pPr algn="ctr" latinLnBrk="0"/>
            <a:r>
              <a:rPr lang="en-US" sz="1200" i="1" dirty="0">
                <a:solidFill>
                  <a:schemeClr val="accent2"/>
                </a:solidFill>
              </a:rPr>
              <a:t>How an energy community can be involved in energy management?</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78653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Are you managing an energy community and thinking about introducing or enhancing your IT infrastructure? Interested in investing in your energy community but not sure where to start? In this short presentation we'll explore: </a:t>
            </a:r>
          </a:p>
          <a:p>
            <a:pPr latinLnBrk="0"/>
            <a:endParaRPr lang="en-GB" sz="1200" dirty="0"/>
          </a:p>
          <a:p>
            <a:pPr marL="457200" indent="-457200" latinLnBrk="0">
              <a:buChar char="•"/>
            </a:pPr>
            <a:r>
              <a:rPr lang="en-GB" sz="1200" dirty="0"/>
              <a:t>Different services and why they might benefit your energy community.</a:t>
            </a:r>
          </a:p>
          <a:p>
            <a:pPr marL="457200" indent="-457200" latinLnBrk="0">
              <a:buChar char="•"/>
            </a:pPr>
            <a:r>
              <a:rPr lang="en-GB" sz="1200" dirty="0"/>
              <a:t>Examples of the type of tools that may support your decisions.*</a:t>
            </a:r>
            <a:endParaRPr lang="en-GB" sz="1200" dirty="0">
              <a:ea typeface="Calibri"/>
              <a:cs typeface="Calibri"/>
            </a:endParaRPr>
          </a:p>
          <a:p>
            <a:pPr marL="457200" indent="-457200" latinLnBrk="0">
              <a:buChar char="•"/>
            </a:pPr>
            <a:r>
              <a:rPr lang="en-GB" sz="1200" dirty="0"/>
              <a:t>How to evaluate tools, products and services</a:t>
            </a:r>
            <a:r>
              <a:rPr lang="en-GB" sz="1600" dirty="0"/>
              <a:t>.</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t>*Please note that the tools listed in this presentation are for illustrative purposes only and not recommendations. Some tools on this list are specific to certain countries. They may not be available in your country. You can search for similar national tools or software.</a:t>
            </a:r>
            <a:r>
              <a:rPr lang="en-GB" sz="1200" dirty="0"/>
              <a:t> </a:t>
            </a:r>
            <a:endParaRPr lang="en-GB"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28642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Energy management and energy communities: Getting social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ea typeface="Public Sans"/>
                <a:sym typeface="Public Sans"/>
              </a:rPr>
              <a:t>Energy communities</a:t>
            </a:r>
            <a:r>
              <a:rPr lang="en-GB" sz="1200" noProof="0" dirty="0">
                <a:ea typeface="Public Sans"/>
                <a:sym typeface="Public Sans"/>
              </a:rPr>
              <a:t> </a:t>
            </a:r>
            <a:r>
              <a:rPr lang="en-GB" sz="1200" dirty="0">
                <a:ea typeface="Public Sans"/>
                <a:sym typeface="Public Sans"/>
              </a:rPr>
              <a:t>can use</a:t>
            </a:r>
            <a:r>
              <a:rPr lang="en-GB" sz="1200" noProof="0" dirty="0">
                <a:ea typeface="Public Sans"/>
                <a:sym typeface="Public Sans"/>
              </a:rPr>
              <a:t> integrated digital tools for monitoring, insights, and collaboration to drive data‑driven decisions and local planning.</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3348802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similar table to previous ones but while this has an identical four columns, there are only two rows. The first row is the same: 1. Tool. 2. Services. 3. Benefits for an energy community. 4. How can this tool support an energy community?</a:t>
            </a:r>
          </a:p>
          <a:p>
            <a:r>
              <a:rPr lang="en-GB" dirty="0"/>
              <a:t>First and only data row: 1. </a:t>
            </a:r>
            <a:r>
              <a:rPr lang="en-GB" dirty="0" err="1"/>
              <a:t>EnergyID</a:t>
            </a:r>
            <a:r>
              <a:rPr lang="en-GB" dirty="0"/>
              <a:t> (The Netherlands, Belgium, France, Portugal, Italy). 2. All-in-one consumption monitoring, Solar performance insights, Data integrations, Collaborative social groups. 3. Fosters community engagement, Empowers local planning, Benchmarking for action. 4. Data-driven decision making, Enhanced social collaboration, Customisable analytics.</a:t>
            </a:r>
          </a:p>
          <a:p>
            <a:endParaRPr lang="en-GB" dirty="0"/>
          </a:p>
          <a:p>
            <a:r>
              <a:rPr lang="en-GB" dirty="0"/>
              <a:t>https://www.energyid.eu/en/</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2241241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Choosing IT tools for your energy community: Evaluation  </a:t>
            </a:r>
            <a:endParaRPr lang="en-US" sz="1050" kern="1200" dirty="0">
              <a:solidFill>
                <a:schemeClr val="bg1"/>
              </a:solidFill>
              <a:latin typeface="+mn-lt"/>
              <a:ea typeface="+mn-ea"/>
              <a:cs typeface="+mn-cs"/>
            </a:endParaRPr>
          </a:p>
          <a:p>
            <a:pPr algn="ctr" latinLnBrk="0"/>
            <a:r>
              <a:rPr lang="en-US" sz="1200" i="1" dirty="0">
                <a:solidFill>
                  <a:schemeClr val="accent2"/>
                </a:solidFill>
              </a:rPr>
              <a:t>How can we choose the right IT tools for our energy community?</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4206205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7. Choosing IT tools for your energy community: Evaluation  </a:t>
            </a:r>
            <a:endParaRPr lang="en-US" sz="1050" dirty="0">
              <a:solidFill>
                <a:schemeClr val="bg1"/>
              </a:solidFill>
            </a:endParaRPr>
          </a:p>
          <a:p>
            <a:pPr latinLnBrk="0"/>
            <a:r>
              <a:rPr lang="en-GB" sz="1200" noProof="0" dirty="0">
                <a:ea typeface="Public Sans"/>
                <a:sym typeface="Public Sans"/>
              </a:rPr>
              <a:t>You should evaluate a tool based on its functionality, usability, integration, scalability, cost, support, security, and flexibility. Some questions to consider:</a:t>
            </a:r>
          </a:p>
          <a:p>
            <a:pPr latinLnBrk="0"/>
            <a:endParaRPr lang="en-GB" sz="1200" noProof="0" dirty="0">
              <a:ea typeface="Public Sans"/>
              <a:sym typeface="Public Sans"/>
            </a:endParaRPr>
          </a:p>
          <a:p>
            <a:pPr marL="342900" indent="-342900" latinLnBrk="0">
              <a:buFont typeface="Arial" panose="020B0604020202020204" pitchFamily="34" charset="0"/>
              <a:buChar char="•"/>
            </a:pPr>
            <a:r>
              <a:rPr lang="en-GB" sz="1200" b="1" noProof="0" dirty="0">
                <a:sym typeface="Public Sans"/>
              </a:rPr>
              <a:t>Functionality: </a:t>
            </a:r>
            <a:r>
              <a:rPr lang="en-GB" sz="1200" noProof="0" dirty="0">
                <a:sym typeface="Public Sans"/>
              </a:rPr>
              <a:t>Does the tool meet our energy needs?</a:t>
            </a:r>
          </a:p>
          <a:p>
            <a:pPr marL="342900" indent="-342900" latinLnBrk="0">
              <a:buFont typeface="Arial" panose="020B0604020202020204" pitchFamily="34" charset="0"/>
              <a:buChar char="•"/>
            </a:pPr>
            <a:r>
              <a:rPr lang="en-GB" sz="1200" b="1" noProof="0" dirty="0">
                <a:sym typeface="Public Sans"/>
              </a:rPr>
              <a:t>Useability: </a:t>
            </a:r>
            <a:r>
              <a:rPr lang="en-GB" sz="1200" noProof="0" dirty="0">
                <a:sym typeface="Public Sans"/>
              </a:rPr>
              <a:t>Is the tool easy to use? </a:t>
            </a:r>
          </a:p>
          <a:p>
            <a:pPr marL="342900" indent="-342900" latinLnBrk="0">
              <a:buFont typeface="Arial" panose="020B0604020202020204" pitchFamily="34" charset="0"/>
              <a:buChar char="•"/>
            </a:pPr>
            <a:r>
              <a:rPr lang="en-GB" sz="1200" b="1" noProof="0" dirty="0">
                <a:sym typeface="Public Sans"/>
              </a:rPr>
              <a:t>Integration: </a:t>
            </a:r>
            <a:r>
              <a:rPr lang="en-GB" sz="1200" noProof="0" dirty="0">
                <a:sym typeface="Public Sans"/>
              </a:rPr>
              <a:t>Does this tool work with existing systems?</a:t>
            </a:r>
          </a:p>
          <a:p>
            <a:pPr marL="342900" indent="-342900" latinLnBrk="0">
              <a:buFont typeface="Arial" panose="020B0604020202020204" pitchFamily="34" charset="0"/>
              <a:buChar char="•"/>
            </a:pPr>
            <a:r>
              <a:rPr lang="en-GB" sz="1200" b="1" noProof="0" dirty="0">
                <a:sym typeface="Public Sans"/>
              </a:rPr>
              <a:t>Scalability: </a:t>
            </a:r>
            <a:r>
              <a:rPr lang="en-GB" sz="1200" noProof="0" dirty="0">
                <a:sym typeface="Public Sans"/>
              </a:rPr>
              <a:t>Can this tool grow with our community? </a:t>
            </a:r>
          </a:p>
          <a:p>
            <a:pPr marL="342900" indent="-342900" latinLnBrk="0">
              <a:buFont typeface="Arial" panose="020B0604020202020204" pitchFamily="34" charset="0"/>
              <a:buChar char="•"/>
            </a:pPr>
            <a:r>
              <a:rPr lang="en-GB" sz="1200" b="1" noProof="0" dirty="0">
                <a:sym typeface="Public Sans"/>
              </a:rPr>
              <a:t>Cost-effectiveness: </a:t>
            </a:r>
            <a:r>
              <a:rPr lang="en-GB" sz="1200" noProof="0" dirty="0">
                <a:sym typeface="Public Sans"/>
              </a:rPr>
              <a:t>Do the benefits outweigh any additional costs?</a:t>
            </a:r>
          </a:p>
          <a:p>
            <a:pPr marL="342900" indent="-342900" latinLnBrk="0">
              <a:buFont typeface="Arial" panose="020B0604020202020204" pitchFamily="34" charset="0"/>
              <a:buChar char="•"/>
            </a:pPr>
            <a:r>
              <a:rPr lang="en-GB" sz="1200" b="1" noProof="0" dirty="0">
                <a:sym typeface="Public Sans"/>
              </a:rPr>
              <a:t>Support and training: </a:t>
            </a:r>
            <a:r>
              <a:rPr lang="en-GB" sz="1200" noProof="0" dirty="0">
                <a:sym typeface="Public Sans"/>
              </a:rPr>
              <a:t>Is support readily available?</a:t>
            </a:r>
          </a:p>
          <a:p>
            <a:pPr marL="342900" indent="-342900" latinLnBrk="0">
              <a:buFont typeface="Arial" panose="020B0604020202020204" pitchFamily="34" charset="0"/>
              <a:buChar char="•"/>
            </a:pPr>
            <a:r>
              <a:rPr lang="en-GB" sz="1200" b="1" noProof="0" dirty="0">
                <a:sym typeface="Public Sans"/>
              </a:rPr>
              <a:t>Security: </a:t>
            </a:r>
            <a:r>
              <a:rPr lang="en-GB" sz="1200" noProof="0" dirty="0">
                <a:sym typeface="Public Sans"/>
              </a:rPr>
              <a:t>Are data and privacy protected? </a:t>
            </a:r>
          </a:p>
          <a:p>
            <a:pPr marL="342900" indent="-342900" latinLnBrk="0">
              <a:buFont typeface="Arial" panose="020B0604020202020204" pitchFamily="34" charset="0"/>
              <a:buChar char="•"/>
            </a:pPr>
            <a:r>
              <a:rPr lang="en-GB" sz="1200" b="1" noProof="0" dirty="0">
                <a:sym typeface="Public Sans"/>
              </a:rPr>
              <a:t>Flexibility: </a:t>
            </a:r>
            <a:r>
              <a:rPr lang="en-GB" sz="1200" noProof="0" dirty="0">
                <a:sym typeface="Public Sans"/>
              </a:rPr>
              <a:t>Can the tool be customised to our needs? </a:t>
            </a:r>
          </a:p>
          <a:p>
            <a:pPr marL="342900" indent="-342900" latinLnBrk="0">
              <a:buFont typeface="Arial" panose="020B0604020202020204" pitchFamily="34" charset="0"/>
              <a:buChar char="•"/>
            </a:pPr>
            <a:r>
              <a:rPr lang="en-GB" sz="1200" b="1" noProof="0" dirty="0">
                <a:sym typeface="Public Sans"/>
              </a:rPr>
              <a:t>User Feedback: </a:t>
            </a:r>
            <a:r>
              <a:rPr lang="en-GB" sz="1200" noProof="0" dirty="0">
                <a:sym typeface="Public Sans"/>
              </a:rPr>
              <a:t>Are others satisfied with the tool?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1947490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Next Steps</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If you want to find out more about tools, services and products to support energy communities, you may find the following resources useful: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cs typeface="Calibri"/>
              </a:rPr>
              <a:t>Read </a:t>
            </a:r>
            <a:r>
              <a:rPr lang="en-US" altLang="ko-KR" sz="1200" dirty="0">
                <a:solidFill>
                  <a:srgbClr val="373737"/>
                </a:solidFill>
                <a:ea typeface="맑은 고딕"/>
              </a:rPr>
              <a:t>The European Commission's </a:t>
            </a:r>
            <a:r>
              <a:rPr lang="en-US" altLang="ko-KR" sz="1200" i="1" dirty="0">
                <a:solidFill>
                  <a:srgbClr val="373737"/>
                </a:solidFill>
                <a:ea typeface="맑은 고딕"/>
                <a:hlinkClick r:id="rId3"/>
              </a:rPr>
              <a:t>Energy Communities Repository:</a:t>
            </a:r>
            <a:r>
              <a:rPr lang="en-US" altLang="ko-KR" sz="1200" dirty="0">
                <a:solidFill>
                  <a:srgbClr val="373737"/>
                </a:solidFill>
                <a:ea typeface="맑은 고딕"/>
                <a:hlinkClick r:id="rId3"/>
              </a:rPr>
              <a:t> </a:t>
            </a:r>
            <a:r>
              <a:rPr lang="en-US" altLang="ko-KR" sz="1200" i="1" dirty="0">
                <a:solidFill>
                  <a:srgbClr val="373737"/>
                </a:solidFill>
                <a:ea typeface="맑은 고딕"/>
                <a:hlinkClick r:id="rId3"/>
              </a:rPr>
              <a:t>Digital Tools for Energy Communities</a:t>
            </a:r>
            <a:r>
              <a:rPr lang="en-US" altLang="ko-KR" sz="1200" i="1" dirty="0">
                <a:solidFill>
                  <a:srgbClr val="373737"/>
                </a:solidFill>
                <a:ea typeface="맑은 고딕"/>
              </a:rPr>
              <a:t>.  </a:t>
            </a:r>
            <a:endParaRPr lang="en-US" altLang="ko-KR" sz="1200" i="1" dirty="0">
              <a:solidFill>
                <a:srgbClr val="373737"/>
              </a:solidFill>
              <a:ea typeface="맑은 고딕"/>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rgbClr val="373737"/>
                </a:solidFill>
                <a:ea typeface="Calibri"/>
              </a:rPr>
              <a:t>Review Every1’s suite of short courses: </a:t>
            </a:r>
            <a:r>
              <a:rPr lang="en-US" sz="1200" i="1" dirty="0">
                <a:solidFill>
                  <a:srgbClr val="373737"/>
                </a:solidFill>
                <a:ea typeface="Calibri"/>
                <a:hlinkClick r:id="rId4"/>
              </a:rPr>
              <a:t>Digital Energy Essentials</a:t>
            </a:r>
            <a:r>
              <a:rPr lang="en-US" sz="1200" i="1" dirty="0">
                <a:solidFill>
                  <a:srgbClr val="373737"/>
                </a:solidFill>
                <a:ea typeface="Calibri"/>
              </a:rPr>
              <a:t>.</a:t>
            </a: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cs typeface="Calibri"/>
              </a:rPr>
              <a:t>Read the Energy Reports research paper </a:t>
            </a:r>
            <a:r>
              <a:rPr lang="en-US" altLang="ko-KR" sz="1200" i="1" dirty="0">
                <a:solidFill>
                  <a:srgbClr val="373737"/>
                </a:solidFill>
                <a:ea typeface="맑은 고딕"/>
                <a:cs typeface="Calibri"/>
                <a:hlinkClick r:id="rId5"/>
              </a:rPr>
              <a:t>Modelling tools for the assessment of Renewable Energy Communities</a:t>
            </a:r>
            <a:r>
              <a:rPr lang="en-US" altLang="ko-KR" sz="1200" i="1" dirty="0">
                <a:solidFill>
                  <a:srgbClr val="373737"/>
                </a:solidFill>
                <a:ea typeface="맑은 고딕"/>
                <a:cs typeface="Calibri"/>
              </a:rPr>
              <a:t>. </a:t>
            </a:r>
          </a:p>
          <a:p>
            <a:pPr algn="ctr" latinLnBrk="0"/>
            <a:r>
              <a:rPr lang="en-US" sz="1200" dirty="0">
                <a:solidFill>
                  <a:srgbClr val="373737"/>
                </a:solidFill>
                <a:ea typeface="Calibri"/>
                <a:hlinkClick r:id="rId6"/>
              </a:rPr>
              <a:t>Find out more about the Every1 project’s learning materials.</a:t>
            </a:r>
            <a:endParaRPr lang="en-US" dirty="0"/>
          </a:p>
          <a:p>
            <a:pPr algn="ctr" latinLnBrk="0"/>
            <a:endParaRPr lang="en-US" altLang="ko-KR" sz="1200" dirty="0">
              <a:solidFill>
                <a:srgbClr val="373737"/>
              </a:solidFill>
              <a:ea typeface="맑은 고딕"/>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542965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Acknowledgements</a:t>
            </a:r>
          </a:p>
          <a:p>
            <a:pPr latinLnBrk="0"/>
            <a:r>
              <a:rPr lang="en-GB" dirty="0"/>
              <a:t>This slide deck </a:t>
            </a:r>
            <a:r>
              <a:rPr lang="en-GB" i="1" dirty="0"/>
              <a:t>Energy Communities: IT Basics </a:t>
            </a:r>
            <a:r>
              <a:rPr lang="en-GB" dirty="0"/>
              <a:t>was produced by the Every1 project and is licensed </a:t>
            </a:r>
            <a:r>
              <a:rPr lang="en-GB" dirty="0">
                <a:hlinkClick r:id="rId3"/>
              </a:rPr>
              <a:t>CC BY-SA 4.0</a:t>
            </a:r>
            <a:r>
              <a:rPr lang="en-GB" dirty="0"/>
              <a:t>, unless otherwise stated. </a:t>
            </a:r>
          </a:p>
          <a:p>
            <a:pPr latinLnBrk="0"/>
            <a:endParaRPr lang="en-GB" dirty="0"/>
          </a:p>
          <a:p>
            <a:pPr latinLnBrk="0"/>
            <a:r>
              <a:rPr lang="en-GB" dirty="0"/>
              <a:t>The images used in this presentation are as follows: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Cover image: </a:t>
            </a:r>
            <a:r>
              <a:rPr lang="en-US" i="1" dirty="0">
                <a:solidFill>
                  <a:schemeClr val="dk1"/>
                </a:solidFill>
                <a:ea typeface="Public Sans"/>
                <a:cs typeface="Public Sans"/>
                <a:sym typeface="Public Sans"/>
                <a:hlinkClick r:id="rId4"/>
              </a:rPr>
              <a:t>Community</a:t>
            </a:r>
            <a:r>
              <a:rPr lang="en-US" i="1" dirty="0">
                <a:solidFill>
                  <a:schemeClr val="dk1"/>
                </a:solidFill>
                <a:ea typeface="Public Sans"/>
                <a:cs typeface="Public Sans"/>
                <a:sym typeface="Public Sans"/>
              </a:rPr>
              <a:t> </a:t>
            </a:r>
            <a:r>
              <a:rPr lang="en-US" dirty="0">
                <a:solidFill>
                  <a:schemeClr val="dk1"/>
                </a:solidFill>
                <a:ea typeface="Public Sans"/>
                <a:cs typeface="Public Sans"/>
                <a:sym typeface="Public Sans"/>
              </a:rPr>
              <a:t>by </a:t>
            </a:r>
            <a:r>
              <a:rPr lang="en-US" dirty="0" err="1">
                <a:solidFill>
                  <a:schemeClr val="dk1"/>
                </a:solidFill>
                <a:ea typeface="Public Sans"/>
                <a:cs typeface="Public Sans"/>
                <a:sym typeface="Public Sans"/>
              </a:rPr>
              <a:t>patrick</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rPr>
              <a:t>verstappen</a:t>
            </a:r>
            <a:r>
              <a:rPr lang="en-US" dirty="0">
                <a:solidFill>
                  <a:schemeClr val="dk1"/>
                </a:solidFill>
                <a:ea typeface="Public Sans"/>
                <a:cs typeface="Public Sans"/>
                <a:sym typeface="Public Sans"/>
              </a:rPr>
              <a:t> is licensed </a:t>
            </a:r>
            <a:r>
              <a:rPr lang="en-US" dirty="0">
                <a:solidFill>
                  <a:schemeClr val="dk1"/>
                </a:solidFill>
                <a:ea typeface="Public Sans"/>
                <a:cs typeface="Public Sans"/>
                <a:sym typeface="Public Sans"/>
                <a:hlinkClick r:id="rId5"/>
              </a:rPr>
              <a:t>CC BY-NC-ND 2.0</a:t>
            </a:r>
            <a:r>
              <a:rPr lang="en-US" dirty="0">
                <a:solidFill>
                  <a:schemeClr val="dk1"/>
                </a:solidFill>
                <a:ea typeface="Public Sans"/>
                <a:cs typeface="Public Sans"/>
                <a:sym typeface="Public Sans"/>
              </a:rPr>
              <a: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Introduction text image: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a:t>
            </a:r>
            <a:r>
              <a:rPr lang="en-US" dirty="0">
                <a:solidFill>
                  <a:schemeClr val="dk1"/>
                </a:solidFill>
                <a:ea typeface="Public Sans"/>
                <a:cs typeface="Public Sans"/>
                <a:sym typeface="Public Sans"/>
              </a:rPr>
              <a:t> by</a:t>
            </a:r>
            <a:r>
              <a:rPr lang="en-US" sz="1200" dirty="0">
                <a:solidFill>
                  <a:schemeClr val="dk1"/>
                </a:solidFill>
                <a:ea typeface="Public Sans"/>
                <a:cs typeface="Public Sans"/>
                <a:sym typeface="Public Sans"/>
              </a:rPr>
              <a:t> </a:t>
            </a:r>
            <a:r>
              <a:rPr lang="en-US" sz="12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on Pexels.com</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One: </a:t>
            </a:r>
            <a:r>
              <a:rPr lang="en-US" sz="1200" dirty="0">
                <a:solidFill>
                  <a:schemeClr val="dk1"/>
                </a:solidFill>
                <a:ea typeface="Public Sans"/>
                <a:cs typeface="Public Sans"/>
                <a:sym typeface="Public Sans"/>
                <a:hlinkClick r:id="rId7"/>
              </a:rPr>
              <a:t>Digital City</a:t>
            </a:r>
            <a:r>
              <a:rPr lang="en-US" sz="1200" dirty="0">
                <a:solidFill>
                  <a:schemeClr val="dk1"/>
                </a:solidFill>
                <a:ea typeface="Public Sans"/>
                <a:cs typeface="Public Sans"/>
                <a:sym typeface="Public Sans"/>
              </a:rPr>
              <a:t> by scratch-media is licensed </a:t>
            </a:r>
            <a:r>
              <a:rPr lang="en-US" sz="1200" dirty="0">
                <a:solidFill>
                  <a:schemeClr val="dk1"/>
                </a:solidFill>
                <a:ea typeface="Public Sans"/>
                <a:cs typeface="Public Sans"/>
                <a:sym typeface="Public Sans"/>
                <a:hlinkClick r:id="rId5"/>
              </a:rPr>
              <a:t>CC BY-NC-ND 2.0</a:t>
            </a:r>
            <a:r>
              <a:rPr lang="en-US" sz="1200" dirty="0">
                <a:solidFill>
                  <a:schemeClr val="dk1"/>
                </a:solidFill>
                <a:ea typeface="Public Sans"/>
                <a:cs typeface="Public Sans"/>
                <a:sym typeface="Public Sans"/>
              </a:rPr>
              <a: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Question Two: </a:t>
            </a:r>
            <a:r>
              <a:rPr lang="en-US" sz="1200" dirty="0">
                <a:solidFill>
                  <a:schemeClr val="dk1"/>
                </a:solidFill>
                <a:ea typeface="Public Sans"/>
                <a:cs typeface="Public Sans"/>
                <a:sym typeface="Public Sans"/>
                <a:hlinkClick r:id="rId8"/>
              </a:rPr>
              <a:t>solar </a:t>
            </a:r>
            <a:r>
              <a:rPr lang="en-US" sz="1200" dirty="0">
                <a:solidFill>
                  <a:schemeClr val="dk1"/>
                </a:solidFill>
                <a:ea typeface="Public Sans"/>
                <a:cs typeface="Public Sans"/>
                <a:sym typeface="Public Sans"/>
              </a:rPr>
              <a:t>by </a:t>
            </a:r>
            <a:r>
              <a:rPr lang="en-US" sz="1200" dirty="0" err="1">
                <a:solidFill>
                  <a:schemeClr val="dk1"/>
                </a:solidFill>
                <a:ea typeface="Public Sans"/>
                <a:cs typeface="Public Sans"/>
                <a:sym typeface="Public Sans"/>
              </a:rPr>
              <a:t>betmari</a:t>
            </a:r>
            <a:r>
              <a:rPr lang="en-US" sz="1200" dirty="0">
                <a:solidFill>
                  <a:schemeClr val="dk1"/>
                </a:solidFill>
                <a:ea typeface="Public Sans"/>
                <a:cs typeface="Public Sans"/>
                <a:sym typeface="Public Sans"/>
              </a:rPr>
              <a:t> is licensed </a:t>
            </a:r>
            <a:r>
              <a:rPr lang="en-US" sz="1200" dirty="0">
                <a:solidFill>
                  <a:schemeClr val="dk1"/>
                </a:solidFill>
                <a:ea typeface="Public Sans"/>
                <a:cs typeface="Public Sans"/>
                <a:sym typeface="Public Sans"/>
                <a:hlinkClick r:id="rId9"/>
              </a:rPr>
              <a:t>CC BY-NC 2.0</a:t>
            </a:r>
            <a:r>
              <a:rPr lang="en-US" sz="12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Three: </a:t>
            </a:r>
            <a:r>
              <a:rPr lang="en-US" dirty="0">
                <a:solidFill>
                  <a:schemeClr val="dk1"/>
                </a:solidFill>
                <a:ea typeface="Public Sans"/>
                <a:cs typeface="Public Sans"/>
                <a:sym typeface="Public Sans"/>
                <a:hlinkClick r:id="rId10"/>
              </a:rPr>
              <a:t>Flex the Steel </a:t>
            </a:r>
            <a:r>
              <a:rPr lang="en-US" dirty="0">
                <a:solidFill>
                  <a:schemeClr val="dk1"/>
                </a:solidFill>
                <a:ea typeface="Public Sans"/>
                <a:cs typeface="Public Sans"/>
                <a:sym typeface="Public Sans"/>
              </a:rPr>
              <a:t>by Alan Levine is </a:t>
            </a:r>
            <a:r>
              <a:rPr lang="en-US" dirty="0">
                <a:solidFill>
                  <a:schemeClr val="dk1"/>
                </a:solidFill>
                <a:ea typeface="Public Sans"/>
                <a:cs typeface="Public Sans"/>
                <a:sym typeface="Public Sans"/>
                <a:hlinkClick r:id="rId11"/>
              </a:rPr>
              <a:t>CC0 1.0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Question Four: </a:t>
            </a:r>
            <a:r>
              <a:rPr lang="en-US" sz="1200" dirty="0">
                <a:solidFill>
                  <a:schemeClr val="dk1"/>
                </a:solidFill>
                <a:ea typeface="Public Sans"/>
                <a:cs typeface="Public Sans"/>
                <a:sym typeface="Public Sans"/>
                <a:hlinkClick r:id="rId12"/>
              </a:rPr>
              <a:t>Solar façade</a:t>
            </a:r>
            <a:r>
              <a:rPr lang="en-US" sz="1200" dirty="0">
                <a:solidFill>
                  <a:schemeClr val="dk1"/>
                </a:solidFill>
                <a:ea typeface="Public Sans"/>
                <a:cs typeface="Public Sans"/>
                <a:sym typeface="Public Sans"/>
              </a:rPr>
              <a:t> by La Citta Vita is licensed </a:t>
            </a:r>
            <a:r>
              <a:rPr lang="en-US" sz="1200" dirty="0">
                <a:solidFill>
                  <a:schemeClr val="dk1"/>
                </a:solidFill>
                <a:ea typeface="Public Sans"/>
                <a:cs typeface="Public Sans"/>
                <a:sym typeface="Public Sans"/>
                <a:hlinkClick r:id="rId13"/>
              </a:rPr>
              <a:t>CC BY-SA 2.0</a:t>
            </a:r>
            <a:r>
              <a:rPr lang="en-US" sz="12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Five: </a:t>
            </a:r>
            <a:r>
              <a:rPr lang="en-US" dirty="0">
                <a:solidFill>
                  <a:schemeClr val="dk1"/>
                </a:solidFill>
                <a:ea typeface="Public Sans"/>
                <a:cs typeface="Public Sans"/>
                <a:sym typeface="Public Sans"/>
                <a:hlinkClick r:id="rId14"/>
              </a:rPr>
              <a:t>share</a:t>
            </a:r>
            <a:r>
              <a:rPr lang="en-US" dirty="0">
                <a:solidFill>
                  <a:schemeClr val="dk1"/>
                </a:solidFill>
                <a:ea typeface="Public Sans"/>
                <a:cs typeface="Public Sans"/>
                <a:sym typeface="Public Sans"/>
              </a:rPr>
              <a:t> by Mike Lawrence is licensed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Question Six: </a:t>
            </a:r>
            <a:r>
              <a:rPr lang="en-US" sz="1200" dirty="0">
                <a:solidFill>
                  <a:schemeClr val="dk1"/>
                </a:solidFill>
                <a:ea typeface="Public Sans"/>
                <a:cs typeface="Public Sans"/>
                <a:sym typeface="Public Sans"/>
                <a:hlinkClick r:id="rId16"/>
              </a:rPr>
              <a:t>Moss Community Energy Launch</a:t>
            </a:r>
            <a:r>
              <a:rPr lang="en-US" sz="1200" dirty="0">
                <a:solidFill>
                  <a:schemeClr val="dk1"/>
                </a:solidFill>
                <a:ea typeface="Public Sans"/>
                <a:cs typeface="Public Sans"/>
                <a:sym typeface="Public Sans"/>
              </a:rPr>
              <a:t> by 10 10 is licensed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Seven: </a:t>
            </a:r>
            <a:r>
              <a:rPr lang="en-US" dirty="0">
                <a:solidFill>
                  <a:schemeClr val="dk1"/>
                </a:solidFill>
                <a:ea typeface="Public Sans"/>
                <a:cs typeface="Public Sans"/>
                <a:sym typeface="Public Sans"/>
                <a:hlinkClick r:id="rId17"/>
              </a:rPr>
              <a:t>Question 1</a:t>
            </a:r>
            <a:r>
              <a:rPr lang="en-US" dirty="0">
                <a:solidFill>
                  <a:schemeClr val="dk1"/>
                </a:solidFill>
                <a:ea typeface="Public Sans"/>
                <a:cs typeface="Public Sans"/>
                <a:sym typeface="Public Sans"/>
              </a:rPr>
              <a:t> by Virtual </a:t>
            </a:r>
            <a:r>
              <a:rPr lang="en-US" dirty="0" err="1">
                <a:solidFill>
                  <a:schemeClr val="dk1"/>
                </a:solidFill>
                <a:ea typeface="Public Sans"/>
                <a:cs typeface="Public Sans"/>
                <a:sym typeface="Public Sans"/>
              </a:rPr>
              <a:t>EyeSee</a:t>
            </a:r>
            <a:r>
              <a:rPr lang="en-US" dirty="0">
                <a:solidFill>
                  <a:schemeClr val="dk1"/>
                </a:solidFill>
                <a:ea typeface="Public Sans"/>
                <a:cs typeface="Public Sans"/>
                <a:sym typeface="Public Sans"/>
              </a:rPr>
              <a:t> is </a:t>
            </a:r>
            <a:r>
              <a:rPr lang="en-US" sz="1200" dirty="0">
                <a:solidFill>
                  <a:schemeClr val="dk1"/>
                </a:solidFill>
                <a:ea typeface="Public Sans"/>
                <a:cs typeface="Public Sans"/>
                <a:sym typeface="Public Sans"/>
              </a:rPr>
              <a:t>licensed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Thank you!</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09566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We explore seven questions in this presentation. As you start each section, take a moment to consider the question, before moving on to the next slide. </a:t>
            </a:r>
          </a:p>
          <a:p>
            <a:pPr latinLnBrk="0"/>
            <a:endParaRPr lang="en-GB" sz="1200" noProof="0" dirty="0">
              <a:solidFill>
                <a:srgbClr val="2B2C30"/>
              </a:solidFill>
              <a:sym typeface="Public Sans"/>
            </a:endParaRPr>
          </a:p>
          <a:p>
            <a:pPr latinLnBrk="0"/>
            <a:r>
              <a:rPr lang="en-GB" sz="1200" dirty="0">
                <a:solidFill>
                  <a:srgbClr val="2B2C30"/>
                </a:solidFill>
                <a:sym typeface="Public Sans"/>
              </a:rPr>
              <a:t>You can work through each question in turn. Alternatively, you can select a particular question you’d like to explore first via the menu.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63788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Seven questions for energy communities: IT basics</a:t>
            </a:r>
            <a:endParaRPr lang="en-US" sz="1050" kern="1200" dirty="0">
              <a:solidFill>
                <a:schemeClr val="bg1"/>
              </a:solidFill>
              <a:latin typeface="+mn-lt"/>
              <a:ea typeface="+mn-ea"/>
              <a:cs typeface="+mn-cs"/>
            </a:endParaRPr>
          </a:p>
          <a:p>
            <a:pPr marL="342900" indent="-342900" latinLnBrk="0">
              <a:buFont typeface="+mj-lt"/>
              <a:buAutoNum type="arabicPeriod"/>
            </a:pPr>
            <a:r>
              <a:rPr lang="en-US" sz="1200" dirty="0">
                <a:ea typeface="Public Sans"/>
                <a:cs typeface="Public Sans"/>
                <a:sym typeface="Public Sans"/>
              </a:rPr>
              <a:t>What role does IT infrastructure play in an energy community?</a:t>
            </a:r>
          </a:p>
          <a:p>
            <a:pPr marL="342900" indent="-342900" latinLnBrk="0">
              <a:buFont typeface="+mj-lt"/>
              <a:buAutoNum type="arabicPeriod"/>
            </a:pPr>
            <a:r>
              <a:rPr lang="en-US" sz="1200" dirty="0">
                <a:ea typeface="Public Sans"/>
                <a:cs typeface="Public Sans"/>
                <a:sym typeface="Public Sans"/>
              </a:rPr>
              <a:t>How can solar energy calculators support decision-making in energy communities?</a:t>
            </a:r>
          </a:p>
          <a:p>
            <a:pPr marL="342900" indent="-342900" latinLnBrk="0">
              <a:buFont typeface="+mj-lt"/>
              <a:buAutoNum type="arabicPeriod"/>
            </a:pPr>
            <a:r>
              <a:rPr lang="en-US" sz="1200" dirty="0">
                <a:ea typeface="Public Sans"/>
                <a:cs typeface="Public Sans"/>
                <a:sym typeface="Public Sans"/>
              </a:rPr>
              <a:t>How can digital energy management tools benefit energy communities?</a:t>
            </a:r>
          </a:p>
          <a:p>
            <a:pPr marL="342900" indent="-342900" latinLnBrk="0">
              <a:buFont typeface="+mj-lt"/>
              <a:buAutoNum type="arabicPeriod"/>
            </a:pPr>
            <a:r>
              <a:rPr lang="en-US" sz="1200" dirty="0">
                <a:ea typeface="Public Sans"/>
                <a:cs typeface="Public Sans"/>
                <a:sym typeface="Public Sans"/>
              </a:rPr>
              <a:t>How do renovation and solar calculators support energy saving decisions?</a:t>
            </a:r>
          </a:p>
          <a:p>
            <a:pPr marL="342900" indent="-342900" latinLnBrk="0">
              <a:buFont typeface="+mj-lt"/>
              <a:buAutoNum type="arabicPeriod"/>
            </a:pPr>
            <a:r>
              <a:rPr lang="en-US" sz="1200" dirty="0">
                <a:ea typeface="Public Sans"/>
                <a:cs typeface="Public Sans"/>
                <a:sym typeface="Public Sans"/>
              </a:rPr>
              <a:t>How can digital platforms enhance energy community management?</a:t>
            </a:r>
          </a:p>
          <a:p>
            <a:pPr marL="342900" indent="-342900" latinLnBrk="0">
              <a:buFont typeface="+mj-lt"/>
              <a:buAutoNum type="arabicPeriod"/>
            </a:pPr>
            <a:r>
              <a:rPr lang="en-US" sz="1200" dirty="0">
                <a:ea typeface="Public Sans"/>
                <a:cs typeface="Public Sans"/>
                <a:sym typeface="Public Sans"/>
              </a:rPr>
              <a:t>How an energy community can be involved in energy management?</a:t>
            </a:r>
          </a:p>
          <a:p>
            <a:pPr marL="342900" indent="-342900" latinLnBrk="0">
              <a:buFont typeface="+mj-lt"/>
              <a:buAutoNum type="arabicPeriod"/>
            </a:pPr>
            <a:r>
              <a:rPr lang="en-US" sz="1200" dirty="0">
                <a:ea typeface="Public Sans"/>
                <a:cs typeface="Public Sans"/>
                <a:sym typeface="Public Sans"/>
              </a:rPr>
              <a:t>How can we choose the right IT tools for our energy community?</a:t>
            </a:r>
          </a:p>
          <a:p>
            <a:pPr marL="342900" indent="-342900" latinLnBrk="0">
              <a:buFont typeface="+mj-lt"/>
              <a:buAutoNum type="arabicPeriod"/>
            </a:pPr>
            <a:endParaRPr lang="en-US"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37678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The role of IT infrastructure in energy communities </a:t>
            </a:r>
            <a:endParaRPr lang="en-US" sz="1050" kern="1200" dirty="0">
              <a:solidFill>
                <a:schemeClr val="bg1"/>
              </a:solidFill>
              <a:latin typeface="+mn-lt"/>
              <a:ea typeface="+mn-ea"/>
              <a:cs typeface="+mn-cs"/>
            </a:endParaRPr>
          </a:p>
          <a:p>
            <a:pPr algn="ctr" latinLnBrk="0"/>
            <a:r>
              <a:rPr lang="en-US" sz="1200" i="1" dirty="0">
                <a:solidFill>
                  <a:schemeClr val="accent5"/>
                </a:solidFill>
              </a:rPr>
              <a:t>What role does IT infrastructure play in an energy community?</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85209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1. The role of IT infrastructure in energy communities </a:t>
            </a:r>
            <a:endParaRPr lang="en-US" sz="1050" dirty="0">
              <a:solidFill>
                <a:schemeClr val="bg1"/>
              </a:solidFill>
            </a:endParaRPr>
          </a:p>
          <a:p>
            <a:pPr latinLnBrk="0"/>
            <a:r>
              <a:rPr lang="en-US" sz="1200" dirty="0"/>
              <a:t>Technological systems and frameworks in an energy community: </a:t>
            </a:r>
          </a:p>
          <a:p>
            <a:pPr latinLnBrk="0"/>
            <a:endParaRPr lang="en-US" sz="1200" dirty="0"/>
          </a:p>
          <a:p>
            <a:pPr marL="342900" indent="-342900" latinLnBrk="0">
              <a:buFont typeface="Arial" panose="020B0604020202020204" pitchFamily="34" charset="0"/>
              <a:buChar char="•"/>
            </a:pPr>
            <a:r>
              <a:rPr lang="en-US" sz="1200" dirty="0"/>
              <a:t>Enable effective participation and engagement in the digital energy transition. </a:t>
            </a:r>
          </a:p>
          <a:p>
            <a:pPr marL="342900" indent="-342900" latinLnBrk="0">
              <a:buFont typeface="Arial" panose="020B0604020202020204" pitchFamily="34" charset="0"/>
              <a:buChar char="•"/>
            </a:pPr>
            <a:r>
              <a:rPr lang="en-US" sz="1200" dirty="0"/>
              <a:t>Include tools, platforms, and networks designed to enhance capacity, skills, and collaboration among stakeholders.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146869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The role of solar energy calculators</a:t>
            </a:r>
            <a:endParaRPr lang="en-US" sz="1050" kern="1200" dirty="0">
              <a:solidFill>
                <a:schemeClr val="bg1"/>
              </a:solidFill>
              <a:latin typeface="+mn-lt"/>
              <a:ea typeface="+mn-ea"/>
              <a:cs typeface="+mn-cs"/>
            </a:endParaRPr>
          </a:p>
          <a:p>
            <a:pPr algn="ctr" latinLnBrk="0"/>
            <a:r>
              <a:rPr lang="en-US" sz="1200" i="1" dirty="0">
                <a:solidFill>
                  <a:schemeClr val="accent2"/>
                </a:solidFill>
              </a:rPr>
              <a:t>How can solar energy calculators support decision-making in energy communities?</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00872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The role of solar energy calculators: PV installation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ym typeface="Public Sans"/>
              </a:rPr>
              <a:t>Solar calculators provide data for optimal placement, cost analysis, and system efficiency of photovoltaic (PV) panels.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58783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table of four rows and four columns. The columns are headed Tool; Services; Benefits for an energy community; How can this tool support an energy community? As each cell contains multiple bullet points, each cell in a row will be numbered 1 to 4.</a:t>
            </a:r>
          </a:p>
          <a:p>
            <a:r>
              <a:rPr lang="en-GB" dirty="0"/>
              <a:t>The first data row reads: 1. Photovoltaic Geographical Information System (PVGIS) (Worldwide). 2. </a:t>
            </a:r>
            <a:r>
              <a:rPr lang="fr-FR" dirty="0"/>
              <a:t>PV performance simulation, Irradiation data analysis, Flexible configuration options. 3. </a:t>
            </a:r>
            <a:r>
              <a:rPr lang="en-GB" dirty="0"/>
              <a:t>Accurate energy yield estimates, Cost evaluation, Customisable analysis. 4. Informed system design, Financial planning, Scenario comparison.</a:t>
            </a:r>
          </a:p>
          <a:p>
            <a:r>
              <a:rPr lang="en-GB" dirty="0"/>
              <a:t>The second data row reads: 1. NREL’s </a:t>
            </a:r>
            <a:r>
              <a:rPr lang="en-GB" dirty="0" err="1"/>
              <a:t>PVWatts</a:t>
            </a:r>
            <a:r>
              <a:rPr lang="en-GB" dirty="0"/>
              <a:t> Calculator (Worldwide). 2. Energy production estimation, Comprehensive system information, Detailed system inputs. 3. Broad applicability, Reliable solar resource data, Ease of use. 4. Data-driven decision making, Performance analysis, Accessible interface.</a:t>
            </a:r>
          </a:p>
          <a:p>
            <a:r>
              <a:rPr lang="en-GB" dirty="0"/>
              <a:t>The third data row reads: 1. </a:t>
            </a:r>
            <a:r>
              <a:rPr lang="en-GB" dirty="0" err="1"/>
              <a:t>EnergySage</a:t>
            </a:r>
            <a:r>
              <a:rPr lang="en-GB" dirty="0"/>
              <a:t> Solar Calculator (USA). 2. Customised solar savings estimation, Interactive user input. 3. Personalised savings analysis, Transparent cost-savings estimation, Access to installer quotes. 4. Informed investment decisions, Simplifies complex data, Facilitates competitive bidding.</a:t>
            </a:r>
          </a:p>
          <a:p>
            <a:endParaRPr lang="en-GB" dirty="0"/>
          </a:p>
          <a:p>
            <a:r>
              <a:rPr lang="en-GB" dirty="0"/>
              <a:t>https://joint-research-centre.ec.europa.eu/photovoltaic-geographical-information-system-pvgis_en</a:t>
            </a:r>
          </a:p>
          <a:p>
            <a:r>
              <a:rPr lang="en-GB" dirty="0"/>
              <a:t>https://</a:t>
            </a:r>
            <a:r>
              <a:rPr lang="en-GB" dirty="0" err="1"/>
              <a:t>pvwatts.nrel.gov</a:t>
            </a:r>
            <a:endParaRPr lang="en-GB" dirty="0"/>
          </a:p>
          <a:p>
            <a:r>
              <a:rPr lang="en-GB" dirty="0"/>
              <a:t>https://</a:t>
            </a:r>
            <a:r>
              <a:rPr lang="en-GB" dirty="0" err="1"/>
              <a:t>www.energysage.com</a:t>
            </a:r>
            <a:r>
              <a:rPr lang="en-GB" dirty="0"/>
              <a:t>/solar/calculator/</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2907390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creativecommons.org/licenses/by-sa/4.0/deed.en"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0F2EB916-1B78-F867-A0CC-ACFC8A9DB2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307" y="6174064"/>
            <a:ext cx="2220070" cy="465346"/>
          </a:xfrm>
          <a:prstGeom prst="rect">
            <a:avLst/>
          </a:prstGeom>
        </p:spPr>
      </p:pic>
      <p:sp>
        <p:nvSpPr>
          <p:cNvPr id="6" name="TextBox 5">
            <a:extLst>
              <a:ext uri="{FF2B5EF4-FFF2-40B4-BE49-F238E27FC236}">
                <a16:creationId xmlns:a16="http://schemas.microsoft.com/office/drawing/2014/main" id="{A1D78647-21DD-B4BC-27FC-44EB61EBCD42}"/>
              </a:ext>
            </a:extLst>
          </p:cNvPr>
          <p:cNvSpPr txBox="1"/>
          <p:nvPr userDrawn="1"/>
        </p:nvSpPr>
        <p:spPr>
          <a:xfrm>
            <a:off x="2364377" y="6052794"/>
            <a:ext cx="5220454" cy="707886"/>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sz="1000" dirty="0">
                <a:solidFill>
                  <a:schemeClr val="bg2">
                    <a:lumMod val="75000"/>
                  </a:schemeClr>
                </a:solidFill>
                <a:effectLst/>
                <a:latin typeface="+mn-lt"/>
                <a:cs typeface="Calibri" panose="020F0502020204030204" pitchFamily="34" charset="0"/>
              </a:rPr>
              <a:t>This project has received funding from the European Union’s Horizon Programme for Research and Innovation (2021-2027) under grant agreement No 101075596. </a:t>
            </a:r>
            <a:r>
              <a:rPr lang="en-US" sz="1000" dirty="0">
                <a:solidFill>
                  <a:schemeClr val="bg2">
                    <a:lumMod val="75000"/>
                  </a:schemeClr>
                </a:solidFill>
                <a:latin typeface="+mn-lt"/>
                <a:ea typeface="Public Sans"/>
                <a:cs typeface="Public Sans"/>
                <a:sym typeface="Public Sans"/>
              </a:rPr>
              <a:t>Responsibility for this material’s content lies solely with the Every1 project</a:t>
            </a:r>
            <a:r>
              <a:rPr lang="en-US" sz="1000" b="0" i="0" u="none" strike="noStrike" cap="none" dirty="0">
                <a:solidFill>
                  <a:schemeClr val="bg2">
                    <a:lumMod val="75000"/>
                  </a:schemeClr>
                </a:solidFill>
                <a:latin typeface="+mn-lt"/>
                <a:ea typeface="Public Sans"/>
                <a:cs typeface="Public Sans"/>
                <a:sym typeface="Public Sans"/>
              </a:rPr>
              <a:t> and does not necessarily reflect the opinion of the European Union. The presentation is licensed </a:t>
            </a:r>
            <a:r>
              <a:rPr lang="en-US" sz="1000" b="0" i="0" u="sng" strike="noStrike" cap="none" dirty="0">
                <a:solidFill>
                  <a:schemeClr val="bg2">
                    <a:lumMod val="75000"/>
                  </a:schemeClr>
                </a:solidFill>
                <a:latin typeface="+mn-lt"/>
                <a:ea typeface="Public Sans"/>
                <a:cs typeface="Public Sans"/>
                <a:sym typeface="Public Sans"/>
                <a:hlinkClick r:id="rId4">
                  <a:extLst>
                    <a:ext uri="{A12FA001-AC4F-418D-AE19-62706E023703}">
                      <ahyp:hlinkClr xmlns:ahyp="http://schemas.microsoft.com/office/drawing/2018/hyperlinkcolor" val="tx"/>
                    </a:ext>
                  </a:extLst>
                </a:hlinkClick>
              </a:rPr>
              <a:t>CC BY-SA 4.0,</a:t>
            </a:r>
            <a:r>
              <a:rPr lang="en-US" sz="1000" b="0" i="0" u="none" strike="noStrike" cap="none" dirty="0">
                <a:solidFill>
                  <a:schemeClr val="bg2">
                    <a:lumMod val="75000"/>
                  </a:schemeClr>
                </a:solidFill>
                <a:latin typeface="+mn-lt"/>
                <a:ea typeface="Public Sans"/>
                <a:cs typeface="Public Sans"/>
                <a:sym typeface="Public Sans"/>
              </a:rPr>
              <a:t> unless otherwise stated.</a:t>
            </a:r>
            <a:endParaRPr lang="en-GB" sz="1000" dirty="0">
              <a:solidFill>
                <a:schemeClr val="bg2">
                  <a:lumMod val="75000"/>
                </a:schemeClr>
              </a:solidFill>
              <a:effectLst/>
              <a:latin typeface="+mn-lt"/>
              <a:cs typeface="Calibri" panose="020F0502020204030204" pitchFamily="34" charset="0"/>
            </a:endParaRPr>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very1 slide j">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1A5D97E9-DA41-4E70-996B-95F259DE6389}"/>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Tree>
    <p:extLst>
      <p:ext uri="{BB962C8B-B14F-4D97-AF65-F5344CB8AC3E}">
        <p14:creationId xmlns:p14="http://schemas.microsoft.com/office/powerpoint/2010/main" val="34607769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very1 slide k">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1A5D97E9-DA41-4E70-996B-95F259DE6389}"/>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
        <p:nvSpPr>
          <p:cNvPr id="5" name="그림 개체 틀 11">
            <a:extLst>
              <a:ext uri="{FF2B5EF4-FFF2-40B4-BE49-F238E27FC236}">
                <a16:creationId xmlns:a16="http://schemas.microsoft.com/office/drawing/2014/main" id="{9C583B6A-D48B-4133-AA93-AD9DAD571829}"/>
              </a:ext>
            </a:extLst>
          </p:cNvPr>
          <p:cNvSpPr>
            <a:spLocks noGrp="1"/>
          </p:cNvSpPr>
          <p:nvPr>
            <p:ph type="pic" sz="quarter" idx="10" hasCustomPrompt="1"/>
          </p:nvPr>
        </p:nvSpPr>
        <p:spPr>
          <a:xfrm>
            <a:off x="5488689" y="1071562"/>
            <a:ext cx="2179320" cy="4714876"/>
          </a:xfrm>
          <a:prstGeom prst="roundRect">
            <a:avLst>
              <a:gd name="adj" fmla="val 7322"/>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
        <p:nvSpPr>
          <p:cNvPr id="6" name="그림 개체 틀 11">
            <a:extLst>
              <a:ext uri="{FF2B5EF4-FFF2-40B4-BE49-F238E27FC236}">
                <a16:creationId xmlns:a16="http://schemas.microsoft.com/office/drawing/2014/main" id="{92072F7B-D0DE-49EA-AE66-196E4FE05224}"/>
              </a:ext>
            </a:extLst>
          </p:cNvPr>
          <p:cNvSpPr>
            <a:spLocks noGrp="1"/>
          </p:cNvSpPr>
          <p:nvPr>
            <p:ph type="pic" sz="quarter" idx="11" hasCustomPrompt="1"/>
          </p:nvPr>
        </p:nvSpPr>
        <p:spPr>
          <a:xfrm>
            <a:off x="8646158" y="1071562"/>
            <a:ext cx="2179320" cy="4714876"/>
          </a:xfrm>
          <a:prstGeom prst="roundRect">
            <a:avLst>
              <a:gd name="adj" fmla="val 7322"/>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655560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very1 slide l">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1A5D97E9-DA41-4E70-996B-95F259DE6389}"/>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
        <p:nvSpPr>
          <p:cNvPr id="5" name="그림 개체 틀 5">
            <a:extLst>
              <a:ext uri="{FF2B5EF4-FFF2-40B4-BE49-F238E27FC236}">
                <a16:creationId xmlns:a16="http://schemas.microsoft.com/office/drawing/2014/main" id="{2B38B804-37F9-4A94-AFFA-C1B392324804}"/>
              </a:ext>
            </a:extLst>
          </p:cNvPr>
          <p:cNvSpPr>
            <a:spLocks noGrp="1"/>
          </p:cNvSpPr>
          <p:nvPr>
            <p:ph type="pic" sz="quarter" idx="10" hasCustomPrompt="1"/>
          </p:nvPr>
        </p:nvSpPr>
        <p:spPr>
          <a:xfrm>
            <a:off x="6270942" y="871537"/>
            <a:ext cx="3825240" cy="5114925"/>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311046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very1 slide m">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1A5D97E9-DA41-4E70-996B-95F259DE6389}"/>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
        <p:nvSpPr>
          <p:cNvPr id="9" name="그림 개체 틀 8">
            <a:extLst>
              <a:ext uri="{FF2B5EF4-FFF2-40B4-BE49-F238E27FC236}">
                <a16:creationId xmlns:a16="http://schemas.microsoft.com/office/drawing/2014/main" id="{0B066AC9-69A0-4750-B810-A55647CCCD7F}"/>
              </a:ext>
            </a:extLst>
          </p:cNvPr>
          <p:cNvSpPr>
            <a:spLocks noGrp="1"/>
          </p:cNvSpPr>
          <p:nvPr>
            <p:ph type="pic" sz="quarter" idx="10" hasCustomPrompt="1"/>
          </p:nvPr>
        </p:nvSpPr>
        <p:spPr>
          <a:xfrm>
            <a:off x="5005128" y="995703"/>
            <a:ext cx="6273800" cy="3784600"/>
          </a:xfrm>
          <a:prstGeom prst="rect">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154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very1 slide 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278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c">
    <p:spTree>
      <p:nvGrpSpPr>
        <p:cNvPr id="1" name=""/>
        <p:cNvGrpSpPr/>
        <p:nvPr/>
      </p:nvGrpSpPr>
      <p:grpSpPr>
        <a:xfrm>
          <a:off x="0" y="0"/>
          <a:ext cx="0" cy="0"/>
          <a:chOff x="0" y="0"/>
          <a:chExt cx="0" cy="0"/>
        </a:xfrm>
      </p:grpSpPr>
      <p:sp>
        <p:nvSpPr>
          <p:cNvPr id="5" name="그림 개체 틀 4">
            <a:extLst>
              <a:ext uri="{FF2B5EF4-FFF2-40B4-BE49-F238E27FC236}">
                <a16:creationId xmlns:a16="http://schemas.microsoft.com/office/drawing/2014/main" id="{E283817D-1720-4E33-BBAA-06FA34BF8FAA}"/>
              </a:ext>
            </a:extLst>
          </p:cNvPr>
          <p:cNvSpPr>
            <a:spLocks noGrp="1"/>
          </p:cNvSpPr>
          <p:nvPr>
            <p:ph type="pic" sz="quarter" idx="12" hasCustomPrompt="1"/>
          </p:nvPr>
        </p:nvSpPr>
        <p:spPr>
          <a:xfrm>
            <a:off x="0" y="1"/>
            <a:ext cx="12192000" cy="4432300"/>
          </a:xfrm>
          <a:prstGeom prst="rect">
            <a:avLst/>
          </a:prstGeom>
          <a:pattFill prst="pct10">
            <a:fgClr>
              <a:schemeClr val="bg1">
                <a:lumMod val="75000"/>
              </a:schemeClr>
            </a:fgClr>
            <a:bgClr>
              <a:schemeClr val="bg1">
                <a:lumMod val="95000"/>
              </a:schemeClr>
            </a:bgClr>
          </a:pattFill>
        </p:spPr>
        <p:txBody>
          <a:bodyPr tIns="864000" bIns="468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400" b="1"/>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1180499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e">
    <p:spTree>
      <p:nvGrpSpPr>
        <p:cNvPr id="1" name=""/>
        <p:cNvGrpSpPr/>
        <p:nvPr/>
      </p:nvGrpSpPr>
      <p:grpSpPr>
        <a:xfrm>
          <a:off x="0" y="0"/>
          <a:ext cx="0" cy="0"/>
          <a:chOff x="0" y="0"/>
          <a:chExt cx="0" cy="0"/>
        </a:xfrm>
      </p:grpSpPr>
      <p:sp>
        <p:nvSpPr>
          <p:cNvPr id="2" name="그림 개체 틀 4">
            <a:extLst>
              <a:ext uri="{FF2B5EF4-FFF2-40B4-BE49-F238E27FC236}">
                <a16:creationId xmlns:a16="http://schemas.microsoft.com/office/drawing/2014/main" id="{B547046A-E8BF-82BA-C9AC-6E170D2CFBD1}"/>
              </a:ext>
            </a:extLst>
          </p:cNvPr>
          <p:cNvSpPr>
            <a:spLocks noGrp="1"/>
          </p:cNvSpPr>
          <p:nvPr>
            <p:ph type="pic" sz="quarter" idx="10" hasCustomPrompt="1"/>
          </p:nvPr>
        </p:nvSpPr>
        <p:spPr>
          <a:xfrm>
            <a:off x="1" y="0"/>
            <a:ext cx="12192000" cy="685800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7" name="직사각형 6">
            <a:extLst>
              <a:ext uri="{FF2B5EF4-FFF2-40B4-BE49-F238E27FC236}">
                <a16:creationId xmlns:a16="http://schemas.microsoft.com/office/drawing/2014/main" id="{E2E7B73A-F0CB-4394-A911-E39F740EEC29}"/>
              </a:ext>
            </a:extLst>
          </p:cNvPr>
          <p:cNvSpPr/>
          <p:nvPr userDrawn="1"/>
        </p:nvSpPr>
        <p:spPr>
          <a:xfrm>
            <a:off x="2667000" y="1581765"/>
            <a:ext cx="6858000" cy="3694470"/>
          </a:xfrm>
          <a:prstGeom prst="rect">
            <a:avLst/>
          </a:prstGeom>
          <a:solidFill>
            <a:schemeClr val="tx2"/>
          </a:solidFill>
          <a:ln w="9525" cap="flat">
            <a:noFill/>
            <a:prstDash val="solid"/>
            <a:miter/>
          </a:ln>
        </p:spPr>
        <p:txBody>
          <a:bodyPr rtlCol="0" anchor="ctr"/>
          <a:lstStyle/>
          <a:p>
            <a:pPr algn="l"/>
            <a:endParaRPr lang="ko-KR" altLang="en-US"/>
          </a:p>
        </p:txBody>
      </p:sp>
    </p:spTree>
    <p:extLst>
      <p:ext uri="{BB962C8B-B14F-4D97-AF65-F5344CB8AC3E}">
        <p14:creationId xmlns:p14="http://schemas.microsoft.com/office/powerpoint/2010/main" val="136137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very1 slide h">
    <p:spTree>
      <p:nvGrpSpPr>
        <p:cNvPr id="1" name=""/>
        <p:cNvGrpSpPr/>
        <p:nvPr/>
      </p:nvGrpSpPr>
      <p:grpSpPr>
        <a:xfrm>
          <a:off x="0" y="0"/>
          <a:ext cx="0" cy="0"/>
          <a:chOff x="0" y="0"/>
          <a:chExt cx="0" cy="0"/>
        </a:xfrm>
      </p:grpSpPr>
      <p:sp>
        <p:nvSpPr>
          <p:cNvPr id="6" name="그림 개체 틀 4">
            <a:extLst>
              <a:ext uri="{FF2B5EF4-FFF2-40B4-BE49-F238E27FC236}">
                <a16:creationId xmlns:a16="http://schemas.microsoft.com/office/drawing/2014/main" id="{70D0E821-4D0E-48B8-ADD8-DB86F3E3D763}"/>
              </a:ext>
            </a:extLst>
          </p:cNvPr>
          <p:cNvSpPr>
            <a:spLocks noGrp="1"/>
          </p:cNvSpPr>
          <p:nvPr>
            <p:ph type="pic" sz="quarter" idx="10" hasCustomPrompt="1"/>
          </p:nvPr>
        </p:nvSpPr>
        <p:spPr>
          <a:xfrm>
            <a:off x="7808582" y="0"/>
            <a:ext cx="4383418" cy="685800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3584934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very1 slide i">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Tree>
    <p:extLst>
      <p:ext uri="{BB962C8B-B14F-4D97-AF65-F5344CB8AC3E}">
        <p14:creationId xmlns:p14="http://schemas.microsoft.com/office/powerpoint/2010/main" val="1349886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17"/>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687" r:id="rId14"/>
    <p:sldLayoutId id="2147483664" r:id="rId15"/>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se.com/uk/en/"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hyperlink" Target="https://tibber.com/en" TargetMode="External"/><Relationship Id="rId4" Type="http://schemas.openxmlformats.org/officeDocument/2006/relationships/hyperlink" Target="https://loop.hom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effy.fr/"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hyperlink" Target="https://energysavingtrust.org.uk/energy-at-home/energy-tools-and-calculators/" TargetMode="External"/><Relationship Id="rId4" Type="http://schemas.openxmlformats.org/officeDocument/2006/relationships/hyperlink" Target="https://www.iea.org/policies/17749-frances-maprimerenov-programm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rego-n.org/index.html"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hyperlink" Target="https://neoom.com/e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ergyid.eu/en/"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media.timtul.com/media/web_asociacion3e/digital-tools-for-energy-communities_20240903072717.pdf?utm_source=chatgpt.com"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hyperlink" Target="https://every1.energy/learning-materials" TargetMode="External"/><Relationship Id="rId5" Type="http://schemas.openxmlformats.org/officeDocument/2006/relationships/hyperlink" Target="https://www.sciencedirect.com/science/article/pii/S2352484724001926?utm_source=chatgpt.com" TargetMode="External"/><Relationship Id="rId4" Type="http://schemas.openxmlformats.org/officeDocument/2006/relationships/hyperlink" Target="https://www.open.edu/openlearncreate/course/index.php?categoryid=1459"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flickr.com/photos/76999192@N06/8914555364/in/photolist-ezKqJq-6GdEQk-6WWLTQ-26LaoTK-JtH2ax-2nRgW7B-5Zb2BK-97z7ZL-2nzbeQe-c2xvgh-54DEm-6GW7Bs-6GW5Du-6GW5gA-6GS3Qg-6GRYUg-6GW57b-6GRXNa-6GRXYp-6GW3A1-6GRZ1e-6GRZrD-6GS2Ke-c2xvyS-6GW75Q-6GS2tv-6cFMPr-6GS1b8-dyh7SQ-9ftpEe-dH6MK7-c2xuV1-6GW4qm-6GW8CN-dH18nF-9fx9ao-eXRoBE-8dzjHX-dH1hir-7tC3o-wHxmRb-dUT8M-rHexoe-dH1ju4-dH6Ucu-dH1rgF-dH1bDP-dH13v2-qDgL3H-dH6AMN"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26395486@N00/11040990083/" TargetMode="External"/><Relationship Id="rId12"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17" Type="http://schemas.openxmlformats.org/officeDocument/2006/relationships/hyperlink" Target="https://www.flickr.com/photos/virtualeyesee/6107062655/in/photolist-aiEhXH-2mfbphB-2FNUzm-2mhR91F-6R5BGh-6CrL7s-9wTEoc-5RNZrj-hsxMoz-bXBkHs-6uZH4F-2qGyynr-i6cpkf-5DeuzB-62bCHj-627qw6-62bCJU-2mWWrGm-2owiRjb-5YhgUK-6zVhW9-62bCQN-FSHhxU-9iKHnC-bEVLmG-9nYSsY-2j9vWXy-2qnFW2U-EqM9T9-5Ttgxf-boWktF-7GZn1X-wQKRrm-7ztNWB-rwZSwo-d3XB41-2bmH5cd-67MMek-mT2BPc-p22mrg-QALCU8-PqUAWG-ni4p7x-FQQvr8-oexbpz-7vDaN3-LqgueC-72ottW-anrQVi-acx2uN" TargetMode="External"/><Relationship Id="rId2" Type="http://schemas.openxmlformats.org/officeDocument/2006/relationships/notesSlide" Target="../notesSlides/notesSlide25.xml"/><Relationship Id="rId16" Type="http://schemas.openxmlformats.org/officeDocument/2006/relationships/hyperlink" Target="https://www.flickr.com/photos/tentenuk/18679340721/in/photolist-cm3fBf-cm3g1A-FpgqXN-FrxSDx-217hcCH-f5HBPe-pHHEg-oERpnX-usCvdD-us1sWh-uaYyPX-uaPWpQ-tvptVY-5RwtK8-71d9vB-X8vRgS-67SCqt-21htuyS-nTux14-21uN4ve-oaTEP3-jbEABF-2nPY1C4-5mxAEZ-2nMCtiW-2nbFcfw-2iVkj1b-sdeQKs-VY1H1F-2nZqj36-atbVgq-Xc9uog-4Pwhx9-2jMRVcr-2nMKXPS-2cG5u9E-WWxheY-2q8KcD3-VY2k2i-2nTVzya-2nTYfDh-2nTYfCA-29Ehcd3-2nTT1wD-2nWUkwX-2ocf6cZ-27GyXcG-2mndM1E" TargetMode="External"/><Relationship Id="rId1" Type="http://schemas.openxmlformats.org/officeDocument/2006/relationships/slideLayout" Target="../slideLayouts/slideLayout2.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publicdomain/zero/1.0/"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cogdog/52417423400/in/photolist-jN6KtC-vmYXES-2nRWZMj-2csAZv9" TargetMode="External"/><Relationship Id="rId4" Type="http://schemas.openxmlformats.org/officeDocument/2006/relationships/hyperlink" Target="https://www.flickr.com/photos/patrick_verstappen/52546260006/in/photolist-2o4kjq7-8LJM4o-858AQj-855q1x-858zNw-858xdA-MXu2N-MXtHw-e324XE-MXLiK-MXLwF-5qUpAz-4GKsje-48BZVz-29fdK5L-5a8fF4-f2pJTf-KgUJ2q-9wsNqd-9eX9MN-9eU6Pv-2hNukin-Vn6YGn-fkdFDR-ViwBGm-25G13Zg-Vau9ex-Vm8EpH-2yTbqe-8PKEt5-2oFDcQw-U5wHjh-HpxETR-Vn6cKZ-V7BPwq-ULSkgW-M4Wmm-U5AvT3-2qEHVXz-oWeRXR-FiAwun-2h1B4EW-2qPpXsm-pvbp1p-ojfXss-2h1AdMe-cPEtgd-aGZE4-dAR39F-dVHSbD"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157270154@N05/42044625261/in/photolist-4Q93h1-vKR27-KDuvLt-7fxbma-78oxjg-3nz386-X6nZUD-2hUxXwD-ecUTJX-2nAXwNz-274kGh6-2p9gpoH-86iMjk-2yvdph-9R4Bpj-6siGbW-WV5pEn-7G5bXA-5XtQ9p-2jyVvqR-2obqJya-nZm4Vr-j23HsP-iupqiJ-2jw1Fqc-5ThX4T-7G5chU-7G5coo-R8dqZE-EgmDNV-FwDzbg-2mgNVWq-qM97Qp-G24Qkt-quJn4A-gHVux-G1XSsh-Qq3R8Z-6NU4Hx-SizbKR-dPACKn-8UkP7H-gqUnF-7N59bP-aRmHX-aRksN-aRncX-aRkZX-aRmHV-5TVweb"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joint-research-centre.ec.europa.eu/photovoltaic-geographical-information-system-pvgis_en"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s://www.energysage.com/solar/calculator/" TargetMode="External"/><Relationship Id="rId4" Type="http://schemas.openxmlformats.org/officeDocument/2006/relationships/hyperlink" Target="https://pvwatts.nrel.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a:extLst>
              <a:ext uri="{FF2B5EF4-FFF2-40B4-BE49-F238E27FC236}">
                <a16:creationId xmlns:a16="http://schemas.microsoft.com/office/drawing/2014/main" id="{121531A2-2C3E-37F8-4611-645FF7F91C2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792" y="1956180"/>
            <a:ext cx="4488208" cy="3436027"/>
          </a:xfrm>
          <a:prstGeom prst="rect">
            <a:avLst/>
          </a:prstGeom>
        </p:spPr>
      </p:pic>
      <p:sp>
        <p:nvSpPr>
          <p:cNvPr id="2" name="Title 1">
            <a:extLst>
              <a:ext uri="{FF2B5EF4-FFF2-40B4-BE49-F238E27FC236}">
                <a16:creationId xmlns:a16="http://schemas.microsoft.com/office/drawing/2014/main" id="{E8452B93-4298-7B4F-79FF-FE522035F0F5}"/>
              </a:ext>
            </a:extLst>
          </p:cNvPr>
          <p:cNvSpPr>
            <a:spLocks noGrp="1"/>
          </p:cNvSpPr>
          <p:nvPr>
            <p:ph type="title" idx="4294967295"/>
          </p:nvPr>
        </p:nvSpPr>
        <p:spPr>
          <a:xfrm>
            <a:off x="877388" y="1420532"/>
            <a:ext cx="6307183" cy="4507321"/>
          </a:xfrm>
          <a:prstGeom prst="rect">
            <a:avLst/>
          </a:prstGeom>
        </p:spPr>
        <p:txBody>
          <a:bodyPr/>
          <a:lstStyle/>
          <a:p>
            <a:r>
              <a:rPr lang="en-GB" sz="7200" dirty="0"/>
              <a:t>Energy </a:t>
            </a:r>
            <a:br>
              <a:rPr lang="en-GB" sz="7200" dirty="0"/>
            </a:br>
            <a:r>
              <a:rPr lang="en-GB" sz="7200" dirty="0"/>
              <a:t>Communities: </a:t>
            </a:r>
            <a:br>
              <a:rPr lang="en-GB" sz="7200" dirty="0"/>
            </a:br>
            <a:r>
              <a:rPr lang="en-GB" sz="7200" dirty="0"/>
              <a:t>IT Basics</a:t>
            </a:r>
          </a:p>
        </p:txBody>
      </p:sp>
    </p:spTree>
    <p:extLst>
      <p:ext uri="{BB962C8B-B14F-4D97-AF65-F5344CB8AC3E}">
        <p14:creationId xmlns:p14="http://schemas.microsoft.com/office/powerpoint/2010/main" val="291344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6288ED-1967-D3B8-0CCF-0FD0B5283981}"/>
              </a:ext>
            </a:extLst>
          </p:cNvPr>
          <p:cNvSpPr>
            <a:spLocks noGrp="1"/>
          </p:cNvSpPr>
          <p:nvPr>
            <p:ph type="title" idx="4294967295"/>
          </p:nvPr>
        </p:nvSpPr>
        <p:spPr>
          <a:xfrm>
            <a:off x="472440" y="781685"/>
            <a:ext cx="1132332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3. The role of digital energy management tools: Flexibility - Introduction</a:t>
            </a:r>
            <a:endParaRPr lang="en-GB" dirty="0">
              <a:effectLst/>
            </a:endParaRPr>
          </a:p>
          <a:p>
            <a:endParaRPr lang="en-GB" dirty="0"/>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2123658"/>
          </a:xfrm>
          <a:prstGeom prst="rect">
            <a:avLst/>
          </a:prstGeom>
          <a:noFill/>
        </p:spPr>
        <p:txBody>
          <a:bodyPr wrap="square" rtlCol="0">
            <a:spAutoFit/>
          </a:bodyPr>
          <a:lstStyle/>
          <a:p>
            <a:pPr algn="ctr" latinLnBrk="0"/>
            <a:r>
              <a:rPr lang="en-US" sz="4400" i="1" dirty="0">
                <a:solidFill>
                  <a:schemeClr val="accent5"/>
                </a:solidFill>
              </a:rPr>
              <a:t>How can digital energy management tools benefit energy communities?</a:t>
            </a:r>
          </a:p>
          <a:p>
            <a:pPr algn="ctr" latinLnBrk="0"/>
            <a:endParaRPr lang="en-US" sz="4400" i="1" dirty="0">
              <a:solidFill>
                <a:schemeClr val="accent5"/>
              </a:solidFill>
            </a:endParaRPr>
          </a:p>
        </p:txBody>
      </p:sp>
    </p:spTree>
    <p:extLst>
      <p:ext uri="{BB962C8B-B14F-4D97-AF65-F5344CB8AC3E}">
        <p14:creationId xmlns:p14="http://schemas.microsoft.com/office/powerpoint/2010/main" val="69654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FE9A94-DCC1-E1C5-4D79-C962BC490CDE}"/>
              </a:ext>
            </a:extLst>
          </p:cNvPr>
          <p:cNvSpPr txBox="1"/>
          <p:nvPr/>
        </p:nvSpPr>
        <p:spPr>
          <a:xfrm>
            <a:off x="5373667" y="3591839"/>
            <a:ext cx="6542584" cy="1569660"/>
          </a:xfrm>
          <a:prstGeom prst="rect">
            <a:avLst/>
          </a:prstGeom>
          <a:noFill/>
        </p:spPr>
        <p:txBody>
          <a:bodyPr wrap="square" rtlCol="0">
            <a:spAutoFit/>
          </a:bodyPr>
          <a:lstStyle/>
          <a:p>
            <a:pPr latinLnBrk="0"/>
            <a:r>
              <a:rPr lang="en-GB" sz="2400" noProof="1">
                <a:sym typeface="Public Sans"/>
              </a:rPr>
              <a:t>Digital energy management tools optimise energy use through real-time monitoring, smart consumption insights, and collective efficiency improvements.</a:t>
            </a:r>
            <a:endParaRPr lang="en-GB" sz="2400" noProof="1"/>
          </a:p>
        </p:txBody>
      </p:sp>
      <p:pic>
        <p:nvPicPr>
          <p:cNvPr id="7" name="Picture 6">
            <a:extLst>
              <a:ext uri="{FF2B5EF4-FFF2-40B4-BE49-F238E27FC236}">
                <a16:creationId xmlns:a16="http://schemas.microsoft.com/office/drawing/2014/main" id="{2A291104-3C74-A3CC-149D-6DDF508175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773" y="2116550"/>
            <a:ext cx="3452747" cy="4603663"/>
          </a:xfrm>
          <a:prstGeom prst="rect">
            <a:avLst/>
          </a:prstGeom>
        </p:spPr>
      </p:pic>
      <p:sp>
        <p:nvSpPr>
          <p:cNvPr id="3" name="Title 2">
            <a:extLst>
              <a:ext uri="{FF2B5EF4-FFF2-40B4-BE49-F238E27FC236}">
                <a16:creationId xmlns:a16="http://schemas.microsoft.com/office/drawing/2014/main" id="{D38A49AF-FE3D-6403-257B-5C507BE0CF5A}"/>
              </a:ext>
            </a:extLst>
          </p:cNvPr>
          <p:cNvSpPr>
            <a:spLocks noGrp="1"/>
          </p:cNvSpPr>
          <p:nvPr>
            <p:ph type="title" idx="4294967295"/>
          </p:nvPr>
        </p:nvSpPr>
        <p:spPr>
          <a:xfrm>
            <a:off x="452120" y="790987"/>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3. The role of digital energy management tools: Flexibility</a:t>
            </a:r>
            <a:endParaRPr lang="en-GB" dirty="0">
              <a:effectLst/>
            </a:endParaRPr>
          </a:p>
          <a:p>
            <a:endParaRPr lang="en-GB" dirty="0"/>
          </a:p>
        </p:txBody>
      </p:sp>
    </p:spTree>
    <p:extLst>
      <p:ext uri="{BB962C8B-B14F-4D97-AF65-F5344CB8AC3E}">
        <p14:creationId xmlns:p14="http://schemas.microsoft.com/office/powerpoint/2010/main" val="32894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51F342-2065-64E8-CB48-81A26FA72151}"/>
              </a:ext>
            </a:extLst>
          </p:cNvPr>
          <p:cNvSpPr>
            <a:spLocks noGrp="1"/>
          </p:cNvSpPr>
          <p:nvPr>
            <p:ph type="title" idx="4294967295"/>
          </p:nvPr>
        </p:nvSpPr>
        <p:spPr>
          <a:xfrm flipH="1" flipV="1">
            <a:off x="1371600" y="-1493520"/>
            <a:ext cx="177800" cy="70485"/>
          </a:xfrm>
          <a:prstGeom prst="rect">
            <a:avLst/>
          </a:prstGeom>
        </p:spPr>
        <p:txBody>
          <a:bodyPr/>
          <a:lstStyle/>
          <a:p>
            <a:r>
              <a:rPr lang="en-GB" dirty="0"/>
              <a:t>Tools: digital</a:t>
            </a:r>
            <a:r>
              <a:rPr lang="en-GB" baseline="0" dirty="0"/>
              <a:t> energy management</a:t>
            </a:r>
            <a:endParaRPr lang="en-GB" dirty="0"/>
          </a:p>
        </p:txBody>
      </p:sp>
      <p:graphicFrame>
        <p:nvGraphicFramePr>
          <p:cNvPr id="2" name="Table 1" descr="A table of four rows and four columns. As previously the four columns are headed: Tool; Services; Benefits for an energy community; How can this tool support an energy community? As previously several cells contain multiple points, so cells will be numbered here.&#10;First data row: 1. EcoStruxure Facility Expert (Worldwide). 2. Integrated remote management. 3. Enhanced operational flexibility. 4. Data-driven optimisation. &#10;Second data row: 1. Loop (United Kingdom). 2. Comprehensive energy monitoring, Smart data access. 3. Consumption insights. 4. Actionable guidance for flexibility.&#10;Third data row: 1. Tibber (Sweden, Norway, Germany, The Netherlands). 2. Dynamic energy procurement, Real‑time consumption management. 3. Load shifting and cost reduction, Enhanced sustainability. 4. Optimised energy decision‑making.&#10;">
            <a:extLst>
              <a:ext uri="{FF2B5EF4-FFF2-40B4-BE49-F238E27FC236}">
                <a16:creationId xmlns:a16="http://schemas.microsoft.com/office/drawing/2014/main" id="{96924E7E-0F00-9A16-26BA-8F6556934F5D}"/>
              </a:ext>
            </a:extLst>
          </p:cNvPr>
          <p:cNvGraphicFramePr>
            <a:graphicFrameLocks noGrp="1"/>
          </p:cNvGraphicFramePr>
          <p:nvPr>
            <p:extLst>
              <p:ext uri="{D42A27DB-BD31-4B8C-83A1-F6EECF244321}">
                <p14:modId xmlns:p14="http://schemas.microsoft.com/office/powerpoint/2010/main" val="1800684339"/>
              </p:ext>
            </p:extLst>
          </p:nvPr>
        </p:nvGraphicFramePr>
        <p:xfrm>
          <a:off x="352816" y="789140"/>
          <a:ext cx="11486367" cy="5237179"/>
        </p:xfrm>
        <a:graphic>
          <a:graphicData uri="http://schemas.openxmlformats.org/drawingml/2006/table">
            <a:tbl>
              <a:tblPr firstRow="1" firstCol="1" bandRow="1">
                <a:tableStyleId>{3B4B98B0-60AC-42C2-AFA5-B58CD77FA1E5}</a:tableStyleId>
              </a:tblPr>
              <a:tblGrid>
                <a:gridCol w="1971969">
                  <a:extLst>
                    <a:ext uri="{9D8B030D-6E8A-4147-A177-3AD203B41FA5}">
                      <a16:colId xmlns:a16="http://schemas.microsoft.com/office/drawing/2014/main" val="1956655456"/>
                    </a:ext>
                  </a:extLst>
                </a:gridCol>
                <a:gridCol w="3171466">
                  <a:extLst>
                    <a:ext uri="{9D8B030D-6E8A-4147-A177-3AD203B41FA5}">
                      <a16:colId xmlns:a16="http://schemas.microsoft.com/office/drawing/2014/main" val="3114145817"/>
                    </a:ext>
                  </a:extLst>
                </a:gridCol>
                <a:gridCol w="3171466">
                  <a:extLst>
                    <a:ext uri="{9D8B030D-6E8A-4147-A177-3AD203B41FA5}">
                      <a16:colId xmlns:a16="http://schemas.microsoft.com/office/drawing/2014/main" val="1035212580"/>
                    </a:ext>
                  </a:extLst>
                </a:gridCol>
                <a:gridCol w="3171466">
                  <a:extLst>
                    <a:ext uri="{9D8B030D-6E8A-4147-A177-3AD203B41FA5}">
                      <a16:colId xmlns:a16="http://schemas.microsoft.com/office/drawing/2014/main" val="1964108697"/>
                    </a:ext>
                  </a:extLst>
                </a:gridCol>
              </a:tblGrid>
              <a:tr h="728000">
                <a:tc>
                  <a:txBody>
                    <a:bodyPr/>
                    <a:lstStyle/>
                    <a:p>
                      <a:pPr algn="ctr" latinLnBrk="0"/>
                      <a:r>
                        <a:rPr lang="en-GB" sz="2000" noProof="0" dirty="0">
                          <a:latin typeface="+mn-lt"/>
                        </a:rPr>
                        <a:t>Tool</a:t>
                      </a:r>
                    </a:p>
                  </a:txBody>
                  <a:tcPr anchor="ctr"/>
                </a:tc>
                <a:tc>
                  <a:txBody>
                    <a:bodyPr/>
                    <a:lstStyle/>
                    <a:p>
                      <a:pPr algn="ctr" latinLnBrk="0"/>
                      <a:r>
                        <a:rPr lang="en-GB" sz="2000" noProof="0" dirty="0">
                          <a:latin typeface="+mn-lt"/>
                        </a:rPr>
                        <a:t>Services</a:t>
                      </a:r>
                    </a:p>
                  </a:txBody>
                  <a:tcPr anchor="ctr"/>
                </a:tc>
                <a:tc>
                  <a:txBody>
                    <a:bodyPr/>
                    <a:lstStyle/>
                    <a:p>
                      <a:pPr algn="ctr" latinLnBrk="0"/>
                      <a:r>
                        <a:rPr lang="en-GB" sz="2000" noProof="0" dirty="0">
                          <a:latin typeface="+mn-lt"/>
                        </a:rPr>
                        <a:t>Benefits for an energy Community</a:t>
                      </a:r>
                    </a:p>
                  </a:txBody>
                  <a:tcPr anchor="ctr"/>
                </a:tc>
                <a:tc>
                  <a:txBody>
                    <a:bodyPr/>
                    <a:lstStyle/>
                    <a:p>
                      <a:pPr algn="ctr" latinLnBrk="0"/>
                      <a:r>
                        <a:rPr lang="en-GB" sz="2000" noProof="0" dirty="0">
                          <a:latin typeface="+mn-lt"/>
                        </a:rPr>
                        <a:t>How can this tool support an energy community?</a:t>
                      </a:r>
                    </a:p>
                  </a:txBody>
                  <a:tcPr anchor="ctr"/>
                </a:tc>
                <a:extLst>
                  <a:ext uri="{0D108BD9-81ED-4DB2-BD59-A6C34878D82A}">
                    <a16:rowId xmlns:a16="http://schemas.microsoft.com/office/drawing/2014/main" val="3341151641"/>
                  </a:ext>
                </a:extLst>
              </a:tr>
              <a:tr h="1486839">
                <a:tc>
                  <a:txBody>
                    <a:bodyPr/>
                    <a:lstStyle/>
                    <a:p>
                      <a:pPr lvl="0" algn="ctr" latinLnBrk="0">
                        <a:buNone/>
                      </a:pPr>
                      <a:r>
                        <a:rPr lang="en-GB" sz="2000" b="1" i="0" u="none" strike="noStrike" baseline="0" noProof="0" dirty="0">
                          <a:solidFill>
                            <a:srgbClr val="000000"/>
                          </a:solidFill>
                          <a:latin typeface="+mn-lt"/>
                          <a:hlinkClick r:id="rId3"/>
                        </a:rPr>
                        <a:t>EcoStruxure Facility Expert</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(Worldwide)</a:t>
                      </a:r>
                      <a:endParaRPr lang="en-GB" sz="2000" b="1" noProof="0" dirty="0">
                        <a:latin typeface="+mn-lt"/>
                      </a:endParaRPr>
                    </a:p>
                  </a:txBody>
                  <a:tcPr anchor="ctr"/>
                </a:tc>
                <a:tc>
                  <a:txBody>
                    <a:bodyPr/>
                    <a:lstStyle/>
                    <a:p>
                      <a:pPr marL="342900" indent="-342900" algn="l" latinLnBrk="0">
                        <a:buFont typeface="Arial"/>
                        <a:buChar char="•"/>
                      </a:pPr>
                      <a:r>
                        <a:rPr lang="en-GB" sz="2000" b="0" i="0" u="none" strike="noStrike" noProof="0" dirty="0">
                          <a:latin typeface="+mn-lt"/>
                        </a:rPr>
                        <a:t>Integrated remote management</a:t>
                      </a:r>
                      <a:endParaRPr lang="en-GB" sz="2000" noProof="0" dirty="0">
                        <a:latin typeface="+mn-lt"/>
                      </a:endParaRP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Enhanced operational flexibility</a:t>
                      </a:r>
                      <a:endParaRPr lang="en-GB" sz="200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Data-driven optimisation</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4057794235"/>
                  </a:ext>
                </a:extLst>
              </a:tr>
              <a:tr h="1039660">
                <a:tc>
                  <a:txBody>
                    <a:bodyPr/>
                    <a:lstStyle/>
                    <a:p>
                      <a:pPr lvl="0" algn="ctr" latinLnBrk="0">
                        <a:buNone/>
                      </a:pPr>
                      <a:r>
                        <a:rPr lang="en-GB" sz="2000" b="1" i="0" u="none" strike="noStrike" baseline="0" noProof="0" dirty="0">
                          <a:solidFill>
                            <a:srgbClr val="000000"/>
                          </a:solidFill>
                          <a:latin typeface="+mn-lt"/>
                          <a:hlinkClick r:id="rId4"/>
                        </a:rPr>
                        <a:t>Loop</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(United Kingdom)</a:t>
                      </a:r>
                      <a:endParaRPr lang="en-GB" sz="2000" noProof="0" dirty="0">
                        <a:latin typeface="+mn-lt"/>
                      </a:endParaRPr>
                    </a:p>
                  </a:txBody>
                  <a:tcPr anchor="ctr"/>
                </a:tc>
                <a:tc>
                  <a:txBody>
                    <a:bodyPr/>
                    <a:lstStyle/>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Comprehensive energy monitoring</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Smart data access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Consumption insights</a:t>
                      </a:r>
                      <a:endParaRPr lang="en-GB" sz="200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Actionable guidance for flexibility</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192137070"/>
                  </a:ext>
                </a:extLst>
              </a:tr>
              <a:tr h="1982680">
                <a:tc>
                  <a:txBody>
                    <a:bodyPr/>
                    <a:lstStyle/>
                    <a:p>
                      <a:pPr lvl="0" algn="ctr" latinLnBrk="0">
                        <a:buNone/>
                      </a:pPr>
                      <a:r>
                        <a:rPr lang="en-GB" sz="2000" b="1" i="0" u="none" strike="noStrike" baseline="0" noProof="0" dirty="0" err="1">
                          <a:solidFill>
                            <a:srgbClr val="000000"/>
                          </a:solidFill>
                          <a:latin typeface="+mn-lt"/>
                          <a:hlinkClick r:id="rId5"/>
                        </a:rPr>
                        <a:t>Tibber</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(Sweden, Norway, Germany, The Netherlands)</a:t>
                      </a:r>
                      <a:endParaRPr lang="en-GB" sz="2000" noProof="0" dirty="0">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Dynamic energy procurement</a:t>
                      </a:r>
                    </a:p>
                    <a:p>
                      <a:pPr marL="342900" lvl="0" indent="-342900" algn="l" latinLnBrk="0">
                        <a:buFont typeface="Arial"/>
                        <a:buChar char="•"/>
                      </a:pPr>
                      <a:r>
                        <a:rPr lang="en-GB" sz="2000" b="0" i="0" u="none" strike="noStrike" cap="none" noProof="0" dirty="0">
                          <a:solidFill>
                            <a:srgbClr val="000000"/>
                          </a:solidFill>
                          <a:latin typeface="+mn-lt"/>
                        </a:rPr>
                        <a:t>Real‑time consumption management</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Load shifting and cost reduction</a:t>
                      </a:r>
                    </a:p>
                    <a:p>
                      <a:pPr marL="342900" lvl="0" indent="-342900" algn="l" latinLnBrk="0">
                        <a:buFont typeface="Arial"/>
                        <a:buChar char="•"/>
                      </a:pPr>
                      <a:r>
                        <a:rPr lang="en-GB" sz="2000" b="0" i="0" u="none" strike="noStrike" cap="none" noProof="0" dirty="0">
                          <a:solidFill>
                            <a:srgbClr val="000000"/>
                          </a:solidFill>
                          <a:latin typeface="+mn-lt"/>
                        </a:rPr>
                        <a:t>Enhanced sustainability</a:t>
                      </a:r>
                    </a:p>
                    <a:p>
                      <a:pPr marL="342900" lvl="0" indent="-342900" algn="l" latinLnBrk="0">
                        <a:buFont typeface="Arial"/>
                        <a:buChar char="•"/>
                      </a:pPr>
                      <a:endParaRPr lang="en-GB" sz="2000" b="0" i="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Optimised energy decision‑making</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143623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056-2B8A-4A37-608D-7D1423BB9147}"/>
              </a:ext>
            </a:extLst>
          </p:cNvPr>
          <p:cNvSpPr>
            <a:spLocks noGrp="1"/>
          </p:cNvSpPr>
          <p:nvPr>
            <p:ph type="title" idx="4294967295"/>
          </p:nvPr>
        </p:nvSpPr>
        <p:spPr>
          <a:xfrm>
            <a:off x="391160" y="82232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4. The role of renovation and solar calculators - Introduction</a:t>
            </a:r>
            <a:endParaRPr lang="en-GB" dirty="0">
              <a:effectLst/>
            </a:endParaRPr>
          </a:p>
          <a:p>
            <a:endParaRPr lang="en-GB" dirty="0"/>
          </a:p>
        </p:txBody>
      </p:sp>
      <p:sp>
        <p:nvSpPr>
          <p:cNvPr id="4" name="TextBox 3">
            <a:extLst>
              <a:ext uri="{FF2B5EF4-FFF2-40B4-BE49-F238E27FC236}">
                <a16:creationId xmlns:a16="http://schemas.microsoft.com/office/drawing/2014/main" id="{03AC321A-ECC1-6F77-28D3-B93794C698A1}"/>
              </a:ext>
            </a:extLst>
          </p:cNvPr>
          <p:cNvSpPr txBox="1"/>
          <p:nvPr/>
        </p:nvSpPr>
        <p:spPr>
          <a:xfrm>
            <a:off x="764089" y="3181611"/>
            <a:ext cx="10797434" cy="2308324"/>
          </a:xfrm>
          <a:prstGeom prst="rect">
            <a:avLst/>
          </a:prstGeom>
          <a:noFill/>
        </p:spPr>
        <p:txBody>
          <a:bodyPr wrap="square" lIns="91440" tIns="45720" rIns="91440" bIns="45720" rtlCol="0" anchor="t">
            <a:spAutoFit/>
          </a:bodyPr>
          <a:lstStyle/>
          <a:p>
            <a:pPr algn="ctr" latinLnBrk="0"/>
            <a:r>
              <a:rPr lang="en-US" sz="4800" i="1" dirty="0">
                <a:solidFill>
                  <a:schemeClr val="accent2"/>
                </a:solidFill>
              </a:rPr>
              <a:t>How do renovation and solar calculators support energy saving decisions?</a:t>
            </a:r>
          </a:p>
          <a:p>
            <a:pPr algn="ctr" latinLnBrk="0"/>
            <a:endParaRPr lang="en-US" sz="4800" i="1" dirty="0">
              <a:solidFill>
                <a:schemeClr val="accent2"/>
              </a:solidFill>
            </a:endParaRPr>
          </a:p>
        </p:txBody>
      </p:sp>
    </p:spTree>
    <p:extLst>
      <p:ext uri="{BB962C8B-B14F-4D97-AF65-F5344CB8AC3E}">
        <p14:creationId xmlns:p14="http://schemas.microsoft.com/office/powerpoint/2010/main" val="3685211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A74F0-1B3B-FCB0-A1DC-6630ACEBD9AC}"/>
              </a:ext>
            </a:extLst>
          </p:cNvPr>
          <p:cNvSpPr>
            <a:spLocks noGrp="1"/>
          </p:cNvSpPr>
          <p:nvPr>
            <p:ph type="title" idx="4294967295"/>
          </p:nvPr>
        </p:nvSpPr>
        <p:spPr>
          <a:xfrm>
            <a:off x="543560" y="73088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4. The role of renovation and solar calculators</a:t>
            </a:r>
            <a:endParaRPr lang="en-GB" dirty="0">
              <a:effectLst/>
            </a:endParaRPr>
          </a:p>
          <a:p>
            <a:endParaRPr lang="en-GB" dirty="0"/>
          </a:p>
        </p:txBody>
      </p:sp>
      <p:sp>
        <p:nvSpPr>
          <p:cNvPr id="4" name="TextBox 3">
            <a:extLst>
              <a:ext uri="{FF2B5EF4-FFF2-40B4-BE49-F238E27FC236}">
                <a16:creationId xmlns:a16="http://schemas.microsoft.com/office/drawing/2014/main" id="{B86F7BA3-B558-E7EE-49BC-1EDCDFCA81CE}"/>
              </a:ext>
            </a:extLst>
          </p:cNvPr>
          <p:cNvSpPr txBox="1"/>
          <p:nvPr/>
        </p:nvSpPr>
        <p:spPr>
          <a:xfrm>
            <a:off x="5962389" y="3429000"/>
            <a:ext cx="5551503" cy="1938992"/>
          </a:xfrm>
          <a:prstGeom prst="rect">
            <a:avLst/>
          </a:prstGeom>
          <a:noFill/>
        </p:spPr>
        <p:txBody>
          <a:bodyPr wrap="square" rtlCol="0">
            <a:spAutoFit/>
          </a:bodyPr>
          <a:lstStyle/>
          <a:p>
            <a:pPr latinLnBrk="0"/>
            <a:r>
              <a:rPr lang="en-GB" sz="2400" dirty="0">
                <a:sym typeface="Public Sans"/>
              </a:rPr>
              <a:t>Solar calculators</a:t>
            </a:r>
            <a:r>
              <a:rPr lang="en-GB" sz="2400" noProof="0" dirty="0">
                <a:sym typeface="Public Sans"/>
              </a:rPr>
              <a:t> provide customised renovation plans, financial aid, and data-driven insights for optimising energy efficiency and renewable energy investments.</a:t>
            </a:r>
            <a:endParaRPr lang="en-GB" sz="2400" noProof="0" dirty="0"/>
          </a:p>
        </p:txBody>
      </p:sp>
      <p:pic>
        <p:nvPicPr>
          <p:cNvPr id="7" name="Picture 6">
            <a:extLst>
              <a:ext uri="{FF2B5EF4-FFF2-40B4-BE49-F238E27FC236}">
                <a16:creationId xmlns:a16="http://schemas.microsoft.com/office/drawing/2014/main" id="{A242E058-45DD-A83E-4DFD-03D10C1C64A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69" y="2766662"/>
            <a:ext cx="5415995" cy="3050388"/>
          </a:xfrm>
          <a:prstGeom prst="rect">
            <a:avLst/>
          </a:prstGeom>
        </p:spPr>
      </p:pic>
    </p:spTree>
    <p:extLst>
      <p:ext uri="{BB962C8B-B14F-4D97-AF65-F5344CB8AC3E}">
        <p14:creationId xmlns:p14="http://schemas.microsoft.com/office/powerpoint/2010/main" val="33954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DA62AB-C88A-2D97-B1F4-B70D7C654733}"/>
              </a:ext>
            </a:extLst>
          </p:cNvPr>
          <p:cNvSpPr>
            <a:spLocks noGrp="1"/>
          </p:cNvSpPr>
          <p:nvPr>
            <p:ph type="title" idx="4294967295"/>
          </p:nvPr>
        </p:nvSpPr>
        <p:spPr>
          <a:xfrm flipV="1">
            <a:off x="756920" y="-1564640"/>
            <a:ext cx="259080" cy="253365"/>
          </a:xfrm>
          <a:prstGeom prst="rect">
            <a:avLst/>
          </a:prstGeom>
        </p:spPr>
        <p:txBody>
          <a:bodyPr/>
          <a:lstStyle/>
          <a:p>
            <a:r>
              <a:rPr lang="en-GB" dirty="0"/>
              <a:t>Tools: renovation and solar calculators</a:t>
            </a:r>
          </a:p>
        </p:txBody>
      </p:sp>
      <p:graphicFrame>
        <p:nvGraphicFramePr>
          <p:cNvPr id="2" name="Table 1" descr="A table of four rows and four columns. As previously cells contain multiple points, so will be numbered here. The first row is identical to the previous tables: 1. Tool. 2. Service. 3. Benefits for an energy community. 4. How can this tool support an energy community?&#10;First data row: 1. Effy (France). 2. Project simulation and personalised study, Integrated renovation solutions, Access to aids and primes. 3. Cost-effective renovation, Tailored solutions for diverse buildings. 4. Access to subsidies.&#10;Second data row. 1. MaPrimeRénov (France). 2. French government-funded renovation aid, Eligibility check and application assistance. 3. Financial support for energy efficiency. 4. Risk reduction in investment.&#10;Third data row. 1. Energy Saving Trust – Energy Tools and Calculators (United Kingdom). 2. Advice for energy improvements, Comprehensive energy calculators. 3. Holistic home energy assessment. 4. Data-driven renovation planning, Actionable recommendations.&#10;">
            <a:extLst>
              <a:ext uri="{FF2B5EF4-FFF2-40B4-BE49-F238E27FC236}">
                <a16:creationId xmlns:a16="http://schemas.microsoft.com/office/drawing/2014/main" id="{22012A37-31DF-3643-5425-F2854B5528A3}"/>
              </a:ext>
            </a:extLst>
          </p:cNvPr>
          <p:cNvGraphicFramePr>
            <a:graphicFrameLocks noGrp="1"/>
          </p:cNvGraphicFramePr>
          <p:nvPr>
            <p:extLst>
              <p:ext uri="{D42A27DB-BD31-4B8C-83A1-F6EECF244321}">
                <p14:modId xmlns:p14="http://schemas.microsoft.com/office/powerpoint/2010/main" val="806621189"/>
              </p:ext>
            </p:extLst>
          </p:nvPr>
        </p:nvGraphicFramePr>
        <p:xfrm>
          <a:off x="421709" y="353763"/>
          <a:ext cx="11348581" cy="6150473"/>
        </p:xfrm>
        <a:graphic>
          <a:graphicData uri="http://schemas.openxmlformats.org/drawingml/2006/table">
            <a:tbl>
              <a:tblPr firstRow="1" firstCol="1" bandRow="1">
                <a:tableStyleId>{3B4B98B0-60AC-42C2-AFA5-B58CD77FA1E5}</a:tableStyleId>
              </a:tblPr>
              <a:tblGrid>
                <a:gridCol w="2308965">
                  <a:extLst>
                    <a:ext uri="{9D8B030D-6E8A-4147-A177-3AD203B41FA5}">
                      <a16:colId xmlns:a16="http://schemas.microsoft.com/office/drawing/2014/main" val="1956655456"/>
                    </a:ext>
                  </a:extLst>
                </a:gridCol>
                <a:gridCol w="3365326">
                  <a:extLst>
                    <a:ext uri="{9D8B030D-6E8A-4147-A177-3AD203B41FA5}">
                      <a16:colId xmlns:a16="http://schemas.microsoft.com/office/drawing/2014/main" val="3114145817"/>
                    </a:ext>
                  </a:extLst>
                </a:gridCol>
                <a:gridCol w="2837145">
                  <a:extLst>
                    <a:ext uri="{9D8B030D-6E8A-4147-A177-3AD203B41FA5}">
                      <a16:colId xmlns:a16="http://schemas.microsoft.com/office/drawing/2014/main" val="1035212580"/>
                    </a:ext>
                  </a:extLst>
                </a:gridCol>
                <a:gridCol w="2837145">
                  <a:extLst>
                    <a:ext uri="{9D8B030D-6E8A-4147-A177-3AD203B41FA5}">
                      <a16:colId xmlns:a16="http://schemas.microsoft.com/office/drawing/2014/main" val="1964108697"/>
                    </a:ext>
                  </a:extLst>
                </a:gridCol>
              </a:tblGrid>
              <a:tr h="904566">
                <a:tc>
                  <a:txBody>
                    <a:bodyPr/>
                    <a:lstStyle/>
                    <a:p>
                      <a:pPr algn="ctr" latinLnBrk="0"/>
                      <a:r>
                        <a:rPr lang="en-GB" sz="2000" dirty="0">
                          <a:latin typeface="+mn-lt"/>
                        </a:rPr>
                        <a:t>Tool</a:t>
                      </a:r>
                    </a:p>
                  </a:txBody>
                  <a:tcPr anchor="ctr"/>
                </a:tc>
                <a:tc>
                  <a:txBody>
                    <a:bodyPr/>
                    <a:lstStyle/>
                    <a:p>
                      <a:pPr algn="ctr" latinLnBrk="0"/>
                      <a:r>
                        <a:rPr lang="en-GB" sz="2000" dirty="0">
                          <a:latin typeface="+mn-lt"/>
                        </a:rPr>
                        <a:t>Service</a:t>
                      </a:r>
                    </a:p>
                  </a:txBody>
                  <a:tcPr anchor="ctr"/>
                </a:tc>
                <a:tc>
                  <a:txBody>
                    <a:bodyPr/>
                    <a:lstStyle/>
                    <a:p>
                      <a:pPr algn="ctr" latinLnBrk="0"/>
                      <a:r>
                        <a:rPr lang="en-GB" sz="2000" dirty="0">
                          <a:latin typeface="+mn-lt"/>
                        </a:rPr>
                        <a:t>Benefits for an energy community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How can this tool support an energy community</a:t>
                      </a:r>
                      <a:r>
                        <a:rPr lang="en-GB" sz="2000" dirty="0">
                          <a:latin typeface="+mn-lt"/>
                        </a:rPr>
                        <a:t>?</a:t>
                      </a:r>
                    </a:p>
                  </a:txBody>
                  <a:tcPr anchor="ctr"/>
                </a:tc>
                <a:extLst>
                  <a:ext uri="{0D108BD9-81ED-4DB2-BD59-A6C34878D82A}">
                    <a16:rowId xmlns:a16="http://schemas.microsoft.com/office/drawing/2014/main" val="3341151641"/>
                  </a:ext>
                </a:extLst>
              </a:tr>
              <a:tr h="1809137">
                <a:tc>
                  <a:txBody>
                    <a:bodyPr/>
                    <a:lstStyle/>
                    <a:p>
                      <a:pPr lvl="0" algn="ctr" latinLnBrk="0">
                        <a:buNone/>
                      </a:pPr>
                      <a:r>
                        <a:rPr lang="en-GB" sz="2000" b="1" i="0" u="none" strike="noStrike" baseline="0" noProof="0" dirty="0">
                          <a:solidFill>
                            <a:srgbClr val="000000"/>
                          </a:solidFill>
                          <a:latin typeface="+mn-lt"/>
                          <a:hlinkClick r:id="rId3"/>
                        </a:rPr>
                        <a:t>Effy </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(France)</a:t>
                      </a:r>
                      <a:r>
                        <a:rPr lang="en-GB" sz="2000" b="0" i="0" u="none" strike="noStrike" baseline="0" noProof="0" dirty="0">
                          <a:solidFill>
                            <a:srgbClr val="000000"/>
                          </a:solidFill>
                          <a:latin typeface="+mn-lt"/>
                        </a:rPr>
                        <a:t> </a:t>
                      </a:r>
                      <a:endParaRPr lang="en-GB" sz="2000" dirty="0">
                        <a:latin typeface="+mn-lt"/>
                      </a:endParaRPr>
                    </a:p>
                  </a:txBody>
                  <a:tcPr anchor="ctr"/>
                </a:tc>
                <a:tc>
                  <a:txBody>
                    <a:bodyPr/>
                    <a:lstStyle/>
                    <a:p>
                      <a:pPr marL="342900" indent="-342900" algn="l" latinLnBrk="0">
                        <a:buFont typeface="Arial"/>
                        <a:buChar char="•"/>
                      </a:pPr>
                      <a:r>
                        <a:rPr lang="en-GB" sz="2000" b="0" i="0" u="none" strike="noStrike" noProof="0" dirty="0">
                          <a:latin typeface="+mn-lt"/>
                        </a:rPr>
                        <a:t>Project simulation and personalised study</a:t>
                      </a:r>
                    </a:p>
                    <a:p>
                      <a:pPr marL="342900" lvl="0" indent="-342900" algn="l" latinLnBrk="0">
                        <a:buFont typeface="Arial"/>
                        <a:buChar char="•"/>
                      </a:pPr>
                      <a:r>
                        <a:rPr lang="en-GB" sz="2000" b="0" i="0" u="none" strike="noStrike" noProof="0" dirty="0">
                          <a:latin typeface="+mn-lt"/>
                        </a:rPr>
                        <a:t>Integrated renovation solutions</a:t>
                      </a:r>
                    </a:p>
                    <a:p>
                      <a:pPr marL="342900" lvl="0" indent="-342900" algn="l" latinLnBrk="0">
                        <a:buFont typeface="Arial"/>
                        <a:buChar char="•"/>
                      </a:pPr>
                      <a:r>
                        <a:rPr lang="en-GB" sz="2000" b="0" i="0" u="none" strike="noStrike" noProof="0" dirty="0">
                          <a:latin typeface="+mn-lt"/>
                        </a:rPr>
                        <a:t>Access to aids and primes</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Cost-effective renovation</a:t>
                      </a:r>
                    </a:p>
                    <a:p>
                      <a:pPr marL="342900" lvl="0" indent="-342900" algn="l" latinLnBrk="0">
                        <a:buFont typeface="Arial"/>
                        <a:buChar char="•"/>
                      </a:pPr>
                      <a:r>
                        <a:rPr lang="en-GB" sz="2000" b="0" i="0" u="none" strike="noStrike" cap="none" noProof="0" dirty="0">
                          <a:solidFill>
                            <a:srgbClr val="000000"/>
                          </a:solidFill>
                          <a:latin typeface="+mn-lt"/>
                        </a:rPr>
                        <a:t>Tailored solutions for diverse buildings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Access to subsidies</a:t>
                      </a:r>
                    </a:p>
                  </a:txBody>
                  <a:tcPr anchor="ctr"/>
                </a:tc>
                <a:extLst>
                  <a:ext uri="{0D108BD9-81ED-4DB2-BD59-A6C34878D82A}">
                    <a16:rowId xmlns:a16="http://schemas.microsoft.com/office/drawing/2014/main" val="4057794235"/>
                  </a:ext>
                </a:extLst>
              </a:tr>
              <a:tr h="1324352">
                <a:tc>
                  <a:txBody>
                    <a:bodyPr/>
                    <a:lstStyle/>
                    <a:p>
                      <a:pPr lvl="0" algn="ctr" latinLnBrk="0">
                        <a:buNone/>
                      </a:pPr>
                      <a:r>
                        <a:rPr lang="en-GB" sz="2000" b="1" i="0" u="none" strike="noStrike" baseline="0" noProof="0" dirty="0">
                          <a:solidFill>
                            <a:srgbClr val="000000"/>
                          </a:solidFill>
                          <a:latin typeface="+mn-lt"/>
                          <a:hlinkClick r:id="rId4"/>
                        </a:rPr>
                        <a:t>MaPrimeRénov</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(France) </a:t>
                      </a:r>
                      <a:endParaRPr lang="en-GB" sz="2000" b="1" dirty="0">
                        <a:latin typeface="+mn-lt"/>
                      </a:endParaRPr>
                    </a:p>
                  </a:txBody>
                  <a:tcPr anchor="ctr"/>
                </a:tc>
                <a:tc>
                  <a:txBody>
                    <a:bodyPr/>
                    <a:lstStyle/>
                    <a:p>
                      <a:pPr marL="342900" lvl="0" indent="-342900" algn="l" latinLnBrk="0">
                        <a:buClr>
                          <a:srgbClr val="000000"/>
                        </a:buClr>
                        <a:buFont typeface="Arial,Sans-Serif"/>
                        <a:buChar char="•"/>
                      </a:pPr>
                      <a:r>
                        <a:rPr lang="en-GB" sz="2000" b="0" i="0" u="none" strike="noStrike" cap="none" noProof="0" dirty="0">
                          <a:solidFill>
                            <a:srgbClr val="000000"/>
                          </a:solidFill>
                          <a:latin typeface="+mn-lt"/>
                        </a:rPr>
                        <a:t>French government-funded renovation aid</a:t>
                      </a:r>
                    </a:p>
                    <a:p>
                      <a:pPr marL="342900" lvl="0" indent="-342900" algn="l" latinLnBrk="0">
                        <a:buClr>
                          <a:srgbClr val="000000"/>
                        </a:buClr>
                        <a:buFont typeface="Arial,Sans-Serif"/>
                        <a:buChar char="•"/>
                      </a:pPr>
                      <a:r>
                        <a:rPr lang="en-GB" sz="2000" b="0" i="0" u="none" strike="noStrike" cap="none" noProof="0" dirty="0">
                          <a:solidFill>
                            <a:srgbClr val="000000"/>
                          </a:solidFill>
                          <a:latin typeface="+mn-lt"/>
                        </a:rPr>
                        <a:t>Eligibility check and application assistance</a:t>
                      </a:r>
                    </a:p>
                  </a:txBody>
                  <a:tcPr anchor="ctr"/>
                </a:tc>
                <a:tc>
                  <a:txBody>
                    <a:bodyPr/>
                    <a:lstStyle/>
                    <a:p>
                      <a:pPr marL="342900" indent="-342900" algn="l" latinLnBrk="0">
                        <a:buClr>
                          <a:srgbClr val="000000"/>
                        </a:buClr>
                        <a:buFont typeface="Arial,Sans-Serif"/>
                        <a:buChar char="•"/>
                      </a:pPr>
                      <a:r>
                        <a:rPr lang="en-GB" sz="2000" b="0" i="0" u="none" strike="noStrike" cap="none" noProof="0" dirty="0">
                          <a:solidFill>
                            <a:srgbClr val="000000"/>
                          </a:solidFill>
                          <a:latin typeface="+mn-lt"/>
                        </a:rPr>
                        <a:t>Financial support for energy efficiency</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Risk reduction in investment</a:t>
                      </a:r>
                    </a:p>
                  </a:txBody>
                  <a:tcPr anchor="ctr"/>
                </a:tc>
                <a:extLst>
                  <a:ext uri="{0D108BD9-81ED-4DB2-BD59-A6C34878D82A}">
                    <a16:rowId xmlns:a16="http://schemas.microsoft.com/office/drawing/2014/main" val="192137070"/>
                  </a:ext>
                </a:extLst>
              </a:tr>
              <a:tr h="2011144">
                <a:tc>
                  <a:txBody>
                    <a:bodyPr/>
                    <a:lstStyle/>
                    <a:p>
                      <a:pPr marL="0" lvl="0" indent="0" algn="ctr" latinLnBrk="0">
                        <a:lnSpc>
                          <a:spcPct val="100000"/>
                        </a:lnSpc>
                        <a:buNone/>
                      </a:pPr>
                      <a:r>
                        <a:rPr lang="en-GB" sz="2000" b="1" i="0" u="none" strike="noStrike" baseline="0" noProof="0" dirty="0">
                          <a:solidFill>
                            <a:srgbClr val="000000"/>
                          </a:solidFill>
                          <a:latin typeface="+mn-lt"/>
                          <a:hlinkClick r:id="rId5"/>
                        </a:rPr>
                        <a:t>Energy Saving Trust – Energy Tools &amp; Calculators</a:t>
                      </a:r>
                      <a:endParaRPr lang="en-GB" sz="2000" b="1" i="0" u="none" strike="noStrike" baseline="0" noProof="0" dirty="0">
                        <a:solidFill>
                          <a:srgbClr val="000000"/>
                        </a:solidFill>
                        <a:latin typeface="+mn-lt"/>
                      </a:endParaRPr>
                    </a:p>
                    <a:p>
                      <a:pPr marL="0" lvl="0" indent="0" algn="ctr" latinLnBrk="0">
                        <a:lnSpc>
                          <a:spcPct val="100000"/>
                        </a:lnSpc>
                        <a:buNone/>
                      </a:pPr>
                      <a:r>
                        <a:rPr lang="en-GB" sz="2000" b="1" i="0" u="none" strike="noStrike" baseline="0" noProof="0" dirty="0">
                          <a:solidFill>
                            <a:srgbClr val="000000"/>
                          </a:solidFill>
                          <a:latin typeface="+mn-lt"/>
                        </a:rPr>
                        <a:t>(United Kingdom)</a:t>
                      </a:r>
                      <a:endParaRPr lang="en-GB" sz="2000" dirty="0">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Advice for energy improvements</a:t>
                      </a:r>
                    </a:p>
                    <a:p>
                      <a:pPr marL="342900" lvl="0" indent="-342900" algn="l" latinLnBrk="0">
                        <a:buFont typeface="Arial"/>
                        <a:buChar char="•"/>
                      </a:pPr>
                      <a:r>
                        <a:rPr lang="en-GB" sz="2000" b="0" i="0" u="none" strike="noStrike" cap="none" noProof="0" dirty="0">
                          <a:solidFill>
                            <a:srgbClr val="000000"/>
                          </a:solidFill>
                          <a:latin typeface="+mn-lt"/>
                        </a:rPr>
                        <a:t>Comprehensive energy calculators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Holistic home energy assessment</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Data-driven renovation planning</a:t>
                      </a:r>
                    </a:p>
                    <a:p>
                      <a:pPr marL="342900" lvl="0" indent="-342900" algn="l" latinLnBrk="0">
                        <a:buFont typeface="Arial"/>
                        <a:buChar char="•"/>
                      </a:pPr>
                      <a:r>
                        <a:rPr lang="en-GB" sz="2000" b="0" i="0" u="none" strike="noStrike" cap="none" noProof="0" dirty="0">
                          <a:solidFill>
                            <a:srgbClr val="000000"/>
                          </a:solidFill>
                          <a:latin typeface="+mn-lt"/>
                        </a:rPr>
                        <a:t>Actionable recommendations</a:t>
                      </a: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3949184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FDAC6-590C-E168-A3A5-712F475F891F}"/>
              </a:ext>
            </a:extLst>
          </p:cNvPr>
          <p:cNvSpPr>
            <a:spLocks noGrp="1"/>
          </p:cNvSpPr>
          <p:nvPr>
            <p:ph type="title" idx="4294967295"/>
          </p:nvPr>
        </p:nvSpPr>
        <p:spPr>
          <a:xfrm>
            <a:off x="401320" y="83248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5. Digital platforms: Energy sharing  - Introduction</a:t>
            </a:r>
            <a:endParaRPr lang="en-GB" dirty="0">
              <a:effectLst/>
            </a:endParaRPr>
          </a:p>
          <a:p>
            <a:endParaRPr lang="en-GB" dirty="0"/>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How can digital platforms enhance energy community management?</a:t>
            </a:r>
          </a:p>
          <a:p>
            <a:pPr algn="ctr" latinLnBrk="0"/>
            <a:endParaRPr lang="en-US" sz="4800" i="1" dirty="0">
              <a:solidFill>
                <a:schemeClr val="accent2"/>
              </a:solidFill>
            </a:endParaRPr>
          </a:p>
        </p:txBody>
      </p:sp>
    </p:spTree>
    <p:extLst>
      <p:ext uri="{BB962C8B-B14F-4D97-AF65-F5344CB8AC3E}">
        <p14:creationId xmlns:p14="http://schemas.microsoft.com/office/powerpoint/2010/main" val="89926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8B4B3E-49EA-5666-7C14-9015697F413B}"/>
              </a:ext>
            </a:extLst>
          </p:cNvPr>
          <p:cNvSpPr txBox="1"/>
          <p:nvPr/>
        </p:nvSpPr>
        <p:spPr>
          <a:xfrm>
            <a:off x="5974915" y="3844498"/>
            <a:ext cx="5839602" cy="830997"/>
          </a:xfrm>
          <a:prstGeom prst="rect">
            <a:avLst/>
          </a:prstGeom>
          <a:noFill/>
        </p:spPr>
        <p:txBody>
          <a:bodyPr wrap="square" rtlCol="0">
            <a:spAutoFit/>
          </a:bodyPr>
          <a:lstStyle/>
          <a:p>
            <a:pPr latinLnBrk="0"/>
            <a:r>
              <a:rPr lang="en-US" sz="2400" dirty="0">
                <a:sym typeface="Public Sans"/>
              </a:rPr>
              <a:t>Digital platforms support the streamlining of operations, billing, and decision-making.</a:t>
            </a:r>
            <a:endParaRPr lang="en-US" sz="2400" dirty="0"/>
          </a:p>
        </p:txBody>
      </p:sp>
      <p:pic>
        <p:nvPicPr>
          <p:cNvPr id="7" name="Picture 6">
            <a:extLst>
              <a:ext uri="{FF2B5EF4-FFF2-40B4-BE49-F238E27FC236}">
                <a16:creationId xmlns:a16="http://schemas.microsoft.com/office/drawing/2014/main" id="{45422D05-8D5C-C884-C37B-F95A79E243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953436"/>
            <a:ext cx="5538977" cy="2613122"/>
          </a:xfrm>
          <a:prstGeom prst="rect">
            <a:avLst/>
          </a:prstGeom>
        </p:spPr>
      </p:pic>
      <p:sp>
        <p:nvSpPr>
          <p:cNvPr id="2" name="Title 1">
            <a:extLst>
              <a:ext uri="{FF2B5EF4-FFF2-40B4-BE49-F238E27FC236}">
                <a16:creationId xmlns:a16="http://schemas.microsoft.com/office/drawing/2014/main" id="{309DCFF3-FB34-FF1F-08FC-2214F485BDAA}"/>
              </a:ext>
            </a:extLst>
          </p:cNvPr>
          <p:cNvSpPr>
            <a:spLocks noGrp="1"/>
          </p:cNvSpPr>
          <p:nvPr>
            <p:ph type="title" idx="4294967295"/>
          </p:nvPr>
        </p:nvSpPr>
        <p:spPr>
          <a:xfrm>
            <a:off x="411480" y="77152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5. Digital platforms: Energy sharing  </a:t>
            </a:r>
            <a:endParaRPr lang="en-GB" dirty="0">
              <a:effectLst/>
            </a:endParaRPr>
          </a:p>
          <a:p>
            <a:endParaRPr lang="en-GB" dirty="0"/>
          </a:p>
        </p:txBody>
      </p:sp>
    </p:spTree>
    <p:extLst>
      <p:ext uri="{BB962C8B-B14F-4D97-AF65-F5344CB8AC3E}">
        <p14:creationId xmlns:p14="http://schemas.microsoft.com/office/powerpoint/2010/main" val="29148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355B8-9BD9-EE0C-33D7-1B24607558CE}"/>
              </a:ext>
            </a:extLst>
          </p:cNvPr>
          <p:cNvSpPr>
            <a:spLocks noGrp="1"/>
          </p:cNvSpPr>
          <p:nvPr>
            <p:ph type="title" idx="4294967295"/>
          </p:nvPr>
        </p:nvSpPr>
        <p:spPr>
          <a:xfrm flipV="1">
            <a:off x="909320" y="-1605280"/>
            <a:ext cx="167640" cy="131445"/>
          </a:xfrm>
          <a:prstGeom prst="rect">
            <a:avLst/>
          </a:prstGeom>
        </p:spPr>
        <p:txBody>
          <a:bodyPr/>
          <a:lstStyle/>
          <a:p>
            <a:r>
              <a:rPr lang="en-GB" dirty="0"/>
              <a:t>Tools: Energy sharing</a:t>
            </a:r>
          </a:p>
        </p:txBody>
      </p:sp>
      <p:graphicFrame>
        <p:nvGraphicFramePr>
          <p:cNvPr id="2" name="Table 1" descr="A table with four columns and three rows. Cells will be numbered as previously. Column headings are the same as previously: 1. Tool. 2. Services. 3. Benefits for an energy community. 4. How can this tool support an energy community?&#10;First data row: 1. eGon (Germany). 2. Online portal, Member management, Automated billing and invoicing, Digital contract management, Community registration. 3. Streamlined administration and transparency, Clear and transparent pricing. 4. Dematerialisation of the process.&#10;Second data row: 1. Neoom (Germany, Austria, Czech Republic). 2. Comprehensive digital solution, Community formation and intelligent matchmaking, Digital dashboard and energy management. 3. Electricity price security and cost savings, Revenue opportunities and green energy access, Community empowerment. 4. Transparent data for decision-making, Facilitated community formation, Automated operations.&#10;">
            <a:extLst>
              <a:ext uri="{FF2B5EF4-FFF2-40B4-BE49-F238E27FC236}">
                <a16:creationId xmlns:a16="http://schemas.microsoft.com/office/drawing/2014/main" id="{BBCC0903-2077-6162-06DE-3B41E2335B60}"/>
              </a:ext>
            </a:extLst>
          </p:cNvPr>
          <p:cNvGraphicFramePr>
            <a:graphicFrameLocks noGrp="1"/>
          </p:cNvGraphicFramePr>
          <p:nvPr>
            <p:extLst>
              <p:ext uri="{D42A27DB-BD31-4B8C-83A1-F6EECF244321}">
                <p14:modId xmlns:p14="http://schemas.microsoft.com/office/powerpoint/2010/main" val="1358489432"/>
              </p:ext>
            </p:extLst>
          </p:nvPr>
        </p:nvGraphicFramePr>
        <p:xfrm>
          <a:off x="283924" y="521197"/>
          <a:ext cx="11624151" cy="5361442"/>
        </p:xfrm>
        <a:graphic>
          <a:graphicData uri="http://schemas.openxmlformats.org/drawingml/2006/table">
            <a:tbl>
              <a:tblPr firstRow="1" firstCol="1" bandRow="1">
                <a:tableStyleId>{3B4B98B0-60AC-42C2-AFA5-B58CD77FA1E5}</a:tableStyleId>
              </a:tblPr>
              <a:tblGrid>
                <a:gridCol w="1718844">
                  <a:extLst>
                    <a:ext uri="{9D8B030D-6E8A-4147-A177-3AD203B41FA5}">
                      <a16:colId xmlns:a16="http://schemas.microsoft.com/office/drawing/2014/main" val="1956655456"/>
                    </a:ext>
                  </a:extLst>
                </a:gridCol>
                <a:gridCol w="3486289">
                  <a:extLst>
                    <a:ext uri="{9D8B030D-6E8A-4147-A177-3AD203B41FA5}">
                      <a16:colId xmlns:a16="http://schemas.microsoft.com/office/drawing/2014/main" val="3114145817"/>
                    </a:ext>
                  </a:extLst>
                </a:gridCol>
                <a:gridCol w="3209509">
                  <a:extLst>
                    <a:ext uri="{9D8B030D-6E8A-4147-A177-3AD203B41FA5}">
                      <a16:colId xmlns:a16="http://schemas.microsoft.com/office/drawing/2014/main" val="1035212580"/>
                    </a:ext>
                  </a:extLst>
                </a:gridCol>
                <a:gridCol w="3209509">
                  <a:extLst>
                    <a:ext uri="{9D8B030D-6E8A-4147-A177-3AD203B41FA5}">
                      <a16:colId xmlns:a16="http://schemas.microsoft.com/office/drawing/2014/main" val="1964108697"/>
                    </a:ext>
                  </a:extLst>
                </a:gridCol>
              </a:tblGrid>
              <a:tr h="1006978">
                <a:tc>
                  <a:txBody>
                    <a:bodyPr/>
                    <a:lstStyle/>
                    <a:p>
                      <a:pPr algn="ctr" latinLnBrk="0"/>
                      <a:r>
                        <a:rPr lang="en-GB" sz="2000" dirty="0">
                          <a:latin typeface="+mn-lt"/>
                        </a:rPr>
                        <a:t>Tool</a:t>
                      </a:r>
                    </a:p>
                  </a:txBody>
                  <a:tcPr anchor="ctr"/>
                </a:tc>
                <a:tc>
                  <a:txBody>
                    <a:bodyPr/>
                    <a:lstStyle/>
                    <a:p>
                      <a:pPr algn="ctr" latinLnBrk="0"/>
                      <a:r>
                        <a:rPr lang="en-GB" sz="2000" dirty="0">
                          <a:latin typeface="+mn-lt"/>
                        </a:rPr>
                        <a:t>Services</a:t>
                      </a:r>
                    </a:p>
                  </a:txBody>
                  <a:tcPr anchor="ctr"/>
                </a:tc>
                <a:tc>
                  <a:txBody>
                    <a:bodyPr/>
                    <a:lstStyle/>
                    <a:p>
                      <a:pPr algn="ctr" latinLnBrk="0"/>
                      <a:r>
                        <a:rPr lang="en-GB" sz="2000" dirty="0">
                          <a:latin typeface="+mn-lt"/>
                        </a:rPr>
                        <a:t>Benefits for an energy community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How can this tool support an energy community</a:t>
                      </a:r>
                      <a:r>
                        <a:rPr lang="en-GB" sz="2000" dirty="0">
                          <a:latin typeface="+mn-lt"/>
                        </a:rPr>
                        <a:t>?</a:t>
                      </a:r>
                    </a:p>
                  </a:txBody>
                  <a:tcPr anchor="ctr"/>
                </a:tc>
                <a:extLst>
                  <a:ext uri="{0D108BD9-81ED-4DB2-BD59-A6C34878D82A}">
                    <a16:rowId xmlns:a16="http://schemas.microsoft.com/office/drawing/2014/main" val="3341151641"/>
                  </a:ext>
                </a:extLst>
              </a:tr>
              <a:tr h="1991639">
                <a:tc>
                  <a:txBody>
                    <a:bodyPr/>
                    <a:lstStyle/>
                    <a:p>
                      <a:pPr marL="0" lvl="0" indent="0" algn="ctr" latinLnBrk="0">
                        <a:lnSpc>
                          <a:spcPct val="100000"/>
                        </a:lnSpc>
                        <a:buNone/>
                      </a:pPr>
                      <a:r>
                        <a:rPr lang="en-GB" sz="2000" b="1" i="0" u="none" strike="noStrike" cap="none" baseline="0" noProof="0" dirty="0">
                          <a:solidFill>
                            <a:srgbClr val="000000"/>
                          </a:solidFill>
                          <a:latin typeface="+mn-lt"/>
                          <a:hlinkClick r:id="rId3"/>
                        </a:rPr>
                        <a:t>eGon</a:t>
                      </a:r>
                      <a:endParaRPr lang="en-GB" sz="2000" b="1" i="0" u="none" strike="noStrike" cap="none" baseline="0" noProof="0" dirty="0">
                        <a:solidFill>
                          <a:srgbClr val="000000"/>
                        </a:solidFill>
                        <a:latin typeface="+mn-lt"/>
                      </a:endParaRPr>
                    </a:p>
                    <a:p>
                      <a:pPr marL="0" lvl="0" indent="0" algn="ctr" latinLnBrk="0">
                        <a:lnSpc>
                          <a:spcPct val="100000"/>
                        </a:lnSpc>
                        <a:buNone/>
                      </a:pPr>
                      <a:r>
                        <a:rPr lang="en-GB" sz="2000" b="1" i="0" u="none" strike="noStrike" cap="none" baseline="0" noProof="0" dirty="0">
                          <a:solidFill>
                            <a:srgbClr val="000000"/>
                          </a:solidFill>
                          <a:latin typeface="+mn-lt"/>
                        </a:rPr>
                        <a:t>(Germany)</a:t>
                      </a:r>
                      <a:endParaRPr lang="en-GB" dirty="0">
                        <a:latin typeface="+mn-lt"/>
                      </a:endParaRPr>
                    </a:p>
                  </a:txBody>
                  <a:tcPr anchor="ctr"/>
                </a:tc>
                <a:tc>
                  <a:txBody>
                    <a:bodyPr/>
                    <a:lstStyle/>
                    <a:p>
                      <a:pPr marL="342900" lvl="0" indent="-342900" algn="l" latinLnBrk="0">
                        <a:buFont typeface="Arial"/>
                        <a:buChar char="•"/>
                      </a:pPr>
                      <a:r>
                        <a:rPr lang="en-GB" sz="2000" dirty="0">
                          <a:latin typeface="+mn-lt"/>
                        </a:rPr>
                        <a:t>Online portal</a:t>
                      </a:r>
                    </a:p>
                    <a:p>
                      <a:pPr marL="342900" lvl="0" indent="-342900" algn="l" latinLnBrk="0">
                        <a:buFont typeface="Arial"/>
                        <a:buChar char="•"/>
                      </a:pPr>
                      <a:r>
                        <a:rPr lang="en-GB" sz="2000" b="0" i="0" u="none" strike="noStrike" noProof="0" dirty="0">
                          <a:latin typeface="+mn-lt"/>
                        </a:rPr>
                        <a:t>Member management</a:t>
                      </a:r>
                    </a:p>
                    <a:p>
                      <a:pPr marL="342900" lvl="0" indent="-342900" algn="l" latinLnBrk="0">
                        <a:buFont typeface="Arial"/>
                        <a:buChar char="•"/>
                      </a:pPr>
                      <a:r>
                        <a:rPr lang="en-GB" sz="2000" b="0" i="0" u="none" strike="noStrike" noProof="0" dirty="0">
                          <a:latin typeface="+mn-lt"/>
                        </a:rPr>
                        <a:t>Automated billing and invoicing</a:t>
                      </a:r>
                    </a:p>
                    <a:p>
                      <a:pPr marL="342900" lvl="0" indent="-342900" algn="l" latinLnBrk="0">
                        <a:buFont typeface="Arial"/>
                        <a:buChar char="•"/>
                      </a:pPr>
                      <a:r>
                        <a:rPr lang="en-GB" sz="2000" b="0" i="0" u="none" strike="noStrike" noProof="0" dirty="0">
                          <a:latin typeface="+mn-lt"/>
                        </a:rPr>
                        <a:t>Digital contract management</a:t>
                      </a:r>
                    </a:p>
                    <a:p>
                      <a:pPr marL="342900" lvl="0" indent="-342900" algn="l" latinLnBrk="0">
                        <a:buFont typeface="Arial"/>
                        <a:buChar char="•"/>
                      </a:pPr>
                      <a:r>
                        <a:rPr lang="en-GB" sz="2000" b="0" i="0" u="none" strike="noStrike" noProof="0" dirty="0">
                          <a:latin typeface="+mn-lt"/>
                        </a:rPr>
                        <a:t>Community registration</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Streamlined administration and transparency</a:t>
                      </a:r>
                    </a:p>
                    <a:p>
                      <a:pPr marL="342900" lvl="0" indent="-342900" algn="l" latinLnBrk="0">
                        <a:buFont typeface="Arial"/>
                        <a:buChar char="•"/>
                      </a:pPr>
                      <a:r>
                        <a:rPr lang="en-GB" sz="2000" b="0" i="0" u="none" strike="noStrike" cap="none" noProof="0" dirty="0">
                          <a:solidFill>
                            <a:srgbClr val="000000"/>
                          </a:solidFill>
                          <a:latin typeface="+mn-lt"/>
                        </a:rPr>
                        <a:t>Clear and transparent pricing</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Dematerialisation of the process</a:t>
                      </a:r>
                    </a:p>
                  </a:txBody>
                  <a:tcPr anchor="ctr"/>
                </a:tc>
                <a:extLst>
                  <a:ext uri="{0D108BD9-81ED-4DB2-BD59-A6C34878D82A}">
                    <a16:rowId xmlns:a16="http://schemas.microsoft.com/office/drawing/2014/main" val="4057794235"/>
                  </a:ext>
                </a:extLst>
              </a:tr>
              <a:tr h="2129424">
                <a:tc>
                  <a:txBody>
                    <a:bodyPr/>
                    <a:lstStyle/>
                    <a:p>
                      <a:pPr lvl="0" algn="ctr" latinLnBrk="0">
                        <a:buNone/>
                      </a:pPr>
                      <a:r>
                        <a:rPr lang="en-GB" sz="2000" b="1" i="0" u="none" strike="noStrike" baseline="0" noProof="0" dirty="0" err="1">
                          <a:solidFill>
                            <a:srgbClr val="000000"/>
                          </a:solidFill>
                          <a:latin typeface="+mn-lt"/>
                          <a:hlinkClick r:id="rId4"/>
                        </a:rPr>
                        <a:t>Neoom</a:t>
                      </a:r>
                      <a:r>
                        <a:rPr lang="en-GB" sz="2000" b="1" i="0" u="none" strike="noStrike" baseline="0" noProof="0" dirty="0">
                          <a:solidFill>
                            <a:srgbClr val="000000"/>
                          </a:solidFill>
                          <a:latin typeface="+mn-lt"/>
                        </a:rPr>
                        <a:t> (Germany, Austria, Czech Republic)</a:t>
                      </a:r>
                      <a:endParaRPr lang="en-GB" dirty="0">
                        <a:latin typeface="+mn-lt"/>
                      </a:endParaRPr>
                    </a:p>
                  </a:txBody>
                  <a:tcPr anchor="ctr"/>
                </a:tc>
                <a:tc>
                  <a:txBody>
                    <a:bodyPr/>
                    <a:lstStyle/>
                    <a:p>
                      <a:pPr marL="342900" lvl="0" indent="-342900" algn="l" latinLnBrk="0">
                        <a:buFont typeface="Arial" panose="020B0604020202020204" pitchFamily="34" charset="0"/>
                        <a:buChar char="•"/>
                      </a:pPr>
                      <a:r>
                        <a:rPr lang="en-GB" sz="2000" u="none" strike="noStrike" cap="none" dirty="0">
                          <a:solidFill>
                            <a:srgbClr val="000000"/>
                          </a:solidFill>
                          <a:latin typeface="+mn-lt"/>
                        </a:rPr>
                        <a:t>Comprehensive digital solution</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Community formation and intelligent matchmaking</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Digital dashboard and energy management</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Electricity price security and cost savings</a:t>
                      </a:r>
                    </a:p>
                    <a:p>
                      <a:pPr marL="342900" lvl="0" indent="-342900" algn="l" latinLnBrk="0">
                        <a:buFont typeface="Arial"/>
                        <a:buChar char="•"/>
                      </a:pPr>
                      <a:r>
                        <a:rPr lang="en-GB" sz="2000" b="0" i="0" u="none" strike="noStrike" cap="none" noProof="0" dirty="0">
                          <a:solidFill>
                            <a:srgbClr val="000000"/>
                          </a:solidFill>
                          <a:latin typeface="+mn-lt"/>
                        </a:rPr>
                        <a:t>Revenue opportunities and green energy access</a:t>
                      </a:r>
                    </a:p>
                    <a:p>
                      <a:pPr marL="342900" lvl="0" indent="-342900" algn="l" latinLnBrk="0">
                        <a:buFont typeface="Arial"/>
                        <a:buChar char="•"/>
                      </a:pPr>
                      <a:r>
                        <a:rPr lang="en-GB" sz="2000" b="0" i="0" u="none" strike="noStrike" cap="none" noProof="0" dirty="0">
                          <a:solidFill>
                            <a:srgbClr val="000000"/>
                          </a:solidFill>
                          <a:latin typeface="+mn-lt"/>
                        </a:rPr>
                        <a:t>Community empowerment</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Transparent data for decision-making</a:t>
                      </a:r>
                    </a:p>
                    <a:p>
                      <a:pPr marL="342900" lvl="0" indent="-342900" algn="l" latinLnBrk="0">
                        <a:buFont typeface="Arial"/>
                        <a:buChar char="•"/>
                      </a:pPr>
                      <a:r>
                        <a:rPr lang="en-GB" sz="2000" b="0" i="0" u="none" strike="noStrike" cap="none" noProof="0" dirty="0">
                          <a:solidFill>
                            <a:srgbClr val="000000"/>
                          </a:solidFill>
                          <a:latin typeface="+mn-lt"/>
                        </a:rPr>
                        <a:t>Facilitated community formation</a:t>
                      </a:r>
                    </a:p>
                    <a:p>
                      <a:pPr marL="342900" lvl="0" indent="-342900" algn="l" latinLnBrk="0">
                        <a:buFont typeface="Arial"/>
                        <a:buChar char="•"/>
                      </a:pPr>
                      <a:r>
                        <a:rPr lang="en-GB" sz="2000" b="0" i="0" u="none" strike="noStrike" cap="none" noProof="0" dirty="0">
                          <a:solidFill>
                            <a:srgbClr val="000000"/>
                          </a:solidFill>
                          <a:latin typeface="+mn-lt"/>
                        </a:rPr>
                        <a:t>Automated operations</a:t>
                      </a:r>
                    </a:p>
                  </a:txBody>
                  <a:tcPr anchor="ctr"/>
                </a:tc>
                <a:extLst>
                  <a:ext uri="{0D108BD9-81ED-4DB2-BD59-A6C34878D82A}">
                    <a16:rowId xmlns:a16="http://schemas.microsoft.com/office/drawing/2014/main" val="192137070"/>
                  </a:ext>
                </a:extLst>
              </a:tr>
            </a:tbl>
          </a:graphicData>
        </a:graphic>
      </p:graphicFrame>
    </p:spTree>
    <p:extLst>
      <p:ext uri="{BB962C8B-B14F-4D97-AF65-F5344CB8AC3E}">
        <p14:creationId xmlns:p14="http://schemas.microsoft.com/office/powerpoint/2010/main" val="185770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6CF6A-3ACE-16CB-85D1-5A74BB89D475}"/>
              </a:ext>
            </a:extLst>
          </p:cNvPr>
          <p:cNvSpPr>
            <a:spLocks noGrp="1"/>
          </p:cNvSpPr>
          <p:nvPr>
            <p:ph type="title" idx="4294967295"/>
          </p:nvPr>
        </p:nvSpPr>
        <p:spPr>
          <a:xfrm>
            <a:off x="401320" y="710565"/>
            <a:ext cx="1179068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6. Energy management and energy communities: Getting social -</a:t>
            </a:r>
            <a:r>
              <a:rPr lang="en-US" sz="2800" b="1" kern="1200" baseline="0" dirty="0">
                <a:solidFill>
                  <a:srgbClr val="FFFFFF"/>
                </a:solidFill>
                <a:effectLst/>
                <a:latin typeface="Calibri" panose="020F0502020204030204" pitchFamily="34" charset="0"/>
                <a:ea typeface="Public Sans"/>
                <a:cs typeface="Public Sans"/>
              </a:rPr>
              <a:t> Introduction</a:t>
            </a:r>
            <a:endParaRPr lang="en-GB" dirty="0">
              <a:effectLst/>
            </a:endParaRPr>
          </a:p>
          <a:p>
            <a:endParaRPr lang="en-GB" dirty="0"/>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2308324"/>
          </a:xfrm>
          <a:prstGeom prst="rect">
            <a:avLst/>
          </a:prstGeom>
          <a:noFill/>
        </p:spPr>
        <p:txBody>
          <a:bodyPr wrap="square" rtlCol="0">
            <a:spAutoFit/>
          </a:bodyPr>
          <a:lstStyle/>
          <a:p>
            <a:pPr algn="ctr" latinLnBrk="0"/>
            <a:r>
              <a:rPr lang="en-US" sz="4800" i="1" dirty="0">
                <a:solidFill>
                  <a:schemeClr val="accent2"/>
                </a:solidFill>
              </a:rPr>
              <a:t>How an energy community can be involved in energy management?</a:t>
            </a:r>
          </a:p>
          <a:p>
            <a:pPr algn="ctr" latinLnBrk="0"/>
            <a:endParaRPr lang="en-US" sz="4800" i="1" dirty="0">
              <a:solidFill>
                <a:schemeClr val="accent2"/>
              </a:solidFill>
            </a:endParaRPr>
          </a:p>
        </p:txBody>
      </p:sp>
    </p:spTree>
    <p:extLst>
      <p:ext uri="{BB962C8B-B14F-4D97-AF65-F5344CB8AC3E}">
        <p14:creationId xmlns:p14="http://schemas.microsoft.com/office/powerpoint/2010/main" val="305103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203529" y="391897"/>
            <a:ext cx="7885132" cy="3877985"/>
          </a:xfrm>
          <a:prstGeom prst="rect">
            <a:avLst/>
          </a:prstGeom>
          <a:noFill/>
        </p:spPr>
        <p:txBody>
          <a:bodyPr wrap="square" lIns="91440" tIns="45720" rIns="91440" bIns="45720" rtlCol="0" anchor="t">
            <a:spAutoFit/>
          </a:bodyPr>
          <a:lstStyle/>
          <a:p>
            <a:pPr latinLnBrk="0"/>
            <a:r>
              <a:rPr lang="en-GB" sz="2400" dirty="0"/>
              <a:t>Are you managing an energy community and thinking about introducing or enhancing your IT infrastructure? Interested in investing in your energy community but not sure where to start? In this short presentation we'll explore: </a:t>
            </a:r>
          </a:p>
          <a:p>
            <a:pPr latinLnBrk="0"/>
            <a:endParaRPr lang="en-GB" sz="2400" dirty="0"/>
          </a:p>
          <a:p>
            <a:pPr marL="457200" indent="-457200" latinLnBrk="0">
              <a:buChar char="•"/>
            </a:pPr>
            <a:r>
              <a:rPr lang="en-GB" sz="2400" dirty="0"/>
              <a:t>Different services and why they might benefit your energy community.</a:t>
            </a:r>
          </a:p>
          <a:p>
            <a:pPr marL="457200" indent="-457200" latinLnBrk="0">
              <a:buChar char="•"/>
            </a:pPr>
            <a:r>
              <a:rPr lang="en-GB" sz="2400" dirty="0"/>
              <a:t>Examples of the type of tools that may support your decisions.*</a:t>
            </a:r>
            <a:endParaRPr lang="en-GB" sz="2400" dirty="0">
              <a:ea typeface="Calibri"/>
              <a:cs typeface="Calibri"/>
            </a:endParaRPr>
          </a:p>
          <a:p>
            <a:pPr marL="457200" indent="-457200" latinLnBrk="0">
              <a:buChar char="•"/>
            </a:pPr>
            <a:r>
              <a:rPr lang="en-GB" sz="2400" dirty="0"/>
              <a:t>How to evaluate tools, products and services</a:t>
            </a:r>
            <a:r>
              <a:rPr lang="en-GB" sz="3000" dirty="0"/>
              <a:t>.</a:t>
            </a:r>
          </a:p>
        </p:txBody>
      </p:sp>
      <p:pic>
        <p:nvPicPr>
          <p:cNvPr id="3" name="Google Shape;97;p2" descr="A laptop and a paper with graphs on a table">
            <a:extLst>
              <a:ext uri="{FF2B5EF4-FFF2-40B4-BE49-F238E27FC236}">
                <a16:creationId xmlns:a16="http://schemas.microsoft.com/office/drawing/2014/main" id="{E0824120-B2DC-DB41-8E97-86CAA2E28F52}"/>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extBox 3">
            <a:extLst>
              <a:ext uri="{FF2B5EF4-FFF2-40B4-BE49-F238E27FC236}">
                <a16:creationId xmlns:a16="http://schemas.microsoft.com/office/drawing/2014/main" id="{BC402FC2-C28C-6979-4CCC-397FC9518F83}"/>
              </a:ext>
            </a:extLst>
          </p:cNvPr>
          <p:cNvSpPr txBox="1"/>
          <p:nvPr/>
        </p:nvSpPr>
        <p:spPr>
          <a:xfrm>
            <a:off x="4648029" y="4383531"/>
            <a:ext cx="7292943" cy="2308324"/>
          </a:xfrm>
          <a:prstGeom prst="rect">
            <a:avLst/>
          </a:prstGeom>
          <a:noFill/>
        </p:spPr>
        <p:txBody>
          <a:bodyPr wrap="square" lIns="91440" tIns="45720" rIns="91440" bIns="45720" rtlCol="0" anchor="t">
            <a:spAutoFit/>
          </a:bodyPr>
          <a:lstStyle/>
          <a:p>
            <a:pPr latinLnBrk="0"/>
            <a:r>
              <a:rPr lang="en-US" sz="2400" i="1" dirty="0"/>
              <a:t>*Please note that the tools listed in this presentation are for illustrative purposes only and not recommendations. Some tools on this list are specific to certain countries. They may not be available in your country. You can search for similar national tools or software.</a:t>
            </a:r>
            <a:r>
              <a:rPr lang="en-GB" sz="2400" dirty="0"/>
              <a:t> </a:t>
            </a:r>
            <a:endParaRPr lang="en-GB" sz="2400" dirty="0">
              <a:ea typeface="Calibri"/>
              <a:cs typeface="Calibri"/>
            </a:endParaRPr>
          </a:p>
        </p:txBody>
      </p:sp>
      <p:sp>
        <p:nvSpPr>
          <p:cNvPr id="5" name="Title 4">
            <a:extLst>
              <a:ext uri="{FF2B5EF4-FFF2-40B4-BE49-F238E27FC236}">
                <a16:creationId xmlns:a16="http://schemas.microsoft.com/office/drawing/2014/main" id="{C931DFC5-B701-15A3-DBB3-787AE1B84B7D}"/>
              </a:ext>
            </a:extLst>
          </p:cNvPr>
          <p:cNvSpPr>
            <a:spLocks noGrp="1"/>
          </p:cNvSpPr>
          <p:nvPr>
            <p:ph type="title" idx="4294967295"/>
          </p:nvPr>
        </p:nvSpPr>
        <p:spPr>
          <a:xfrm>
            <a:off x="838200" y="678634"/>
            <a:ext cx="10515600" cy="1325563"/>
          </a:xfrm>
          <a:prstGeom prst="rect">
            <a:avLst/>
          </a:prstGeom>
        </p:spPr>
        <p:txBody>
          <a:bodyPr/>
          <a:lstStyle/>
          <a:p>
            <a:r>
              <a:rPr lang="en-GB" sz="2800" b="1" dirty="0">
                <a:solidFill>
                  <a:schemeClr val="bg1"/>
                </a:solidFill>
              </a:rPr>
              <a:t>Introduction</a:t>
            </a:r>
          </a:p>
        </p:txBody>
      </p:sp>
    </p:spTree>
    <p:extLst>
      <p:ext uri="{BB962C8B-B14F-4D97-AF65-F5344CB8AC3E}">
        <p14:creationId xmlns:p14="http://schemas.microsoft.com/office/powerpoint/2010/main" val="424914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F24D65-3C3C-DDDB-79E7-E2DA63900FA9}"/>
              </a:ext>
            </a:extLst>
          </p:cNvPr>
          <p:cNvSpPr txBox="1"/>
          <p:nvPr/>
        </p:nvSpPr>
        <p:spPr>
          <a:xfrm>
            <a:off x="5123145" y="3429000"/>
            <a:ext cx="6864263" cy="1200329"/>
          </a:xfrm>
          <a:prstGeom prst="rect">
            <a:avLst/>
          </a:prstGeom>
          <a:noFill/>
        </p:spPr>
        <p:txBody>
          <a:bodyPr wrap="square" rtlCol="0">
            <a:spAutoFit/>
          </a:bodyPr>
          <a:lstStyle/>
          <a:p>
            <a:pPr latinLnBrk="0"/>
            <a:r>
              <a:rPr lang="en-GB" sz="2400" dirty="0">
                <a:ea typeface="Public Sans"/>
                <a:sym typeface="Public Sans"/>
              </a:rPr>
              <a:t>Energy communities</a:t>
            </a:r>
            <a:r>
              <a:rPr lang="en-GB" sz="2400" noProof="0" dirty="0">
                <a:ea typeface="Public Sans"/>
                <a:sym typeface="Public Sans"/>
              </a:rPr>
              <a:t> </a:t>
            </a:r>
            <a:r>
              <a:rPr lang="en-GB" sz="2400" dirty="0">
                <a:ea typeface="Public Sans"/>
                <a:sym typeface="Public Sans"/>
              </a:rPr>
              <a:t>can use</a:t>
            </a:r>
            <a:r>
              <a:rPr lang="en-GB" sz="2400" noProof="0" dirty="0">
                <a:ea typeface="Public Sans"/>
                <a:sym typeface="Public Sans"/>
              </a:rPr>
              <a:t> integrated digital tools for monitoring, insights, and collaboration to drive data‑driven decisions and local planning.</a:t>
            </a:r>
            <a:endParaRPr lang="en-GB" sz="2400" noProof="0" dirty="0"/>
          </a:p>
        </p:txBody>
      </p:sp>
      <p:pic>
        <p:nvPicPr>
          <p:cNvPr id="7" name="Picture 6">
            <a:extLst>
              <a:ext uri="{FF2B5EF4-FFF2-40B4-BE49-F238E27FC236}">
                <a16:creationId xmlns:a16="http://schemas.microsoft.com/office/drawing/2014/main" id="{85621054-3CDE-2578-B3BD-D09FC23B2BE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305" y="2154128"/>
            <a:ext cx="3415169" cy="4553559"/>
          </a:xfrm>
          <a:prstGeom prst="rect">
            <a:avLst/>
          </a:prstGeom>
        </p:spPr>
      </p:pic>
      <p:sp>
        <p:nvSpPr>
          <p:cNvPr id="2" name="Title 1">
            <a:extLst>
              <a:ext uri="{FF2B5EF4-FFF2-40B4-BE49-F238E27FC236}">
                <a16:creationId xmlns:a16="http://schemas.microsoft.com/office/drawing/2014/main" id="{4949A0A8-AB32-8A57-63B5-4AF1D554A169}"/>
              </a:ext>
            </a:extLst>
          </p:cNvPr>
          <p:cNvSpPr>
            <a:spLocks noGrp="1"/>
          </p:cNvSpPr>
          <p:nvPr>
            <p:ph type="title" idx="4294967295"/>
          </p:nvPr>
        </p:nvSpPr>
        <p:spPr>
          <a:xfrm>
            <a:off x="523240" y="72072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6. Energy management and energy communities: Getting social   </a:t>
            </a:r>
            <a:endParaRPr lang="en-GB" dirty="0">
              <a:effectLst/>
            </a:endParaRPr>
          </a:p>
          <a:p>
            <a:endParaRPr lang="en-GB" dirty="0"/>
          </a:p>
        </p:txBody>
      </p:sp>
    </p:spTree>
    <p:extLst>
      <p:ext uri="{BB962C8B-B14F-4D97-AF65-F5344CB8AC3E}">
        <p14:creationId xmlns:p14="http://schemas.microsoft.com/office/powerpoint/2010/main" val="221036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0B7C7-DDE5-A173-3D92-B79277BAE8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5D1A277-0A64-D5B6-B84D-616E45268031}"/>
              </a:ext>
            </a:extLst>
          </p:cNvPr>
          <p:cNvSpPr>
            <a:spLocks noGrp="1"/>
          </p:cNvSpPr>
          <p:nvPr>
            <p:ph type="title" idx="4294967295"/>
          </p:nvPr>
        </p:nvSpPr>
        <p:spPr>
          <a:xfrm>
            <a:off x="553312" y="824822"/>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rPr>
              <a:t>Tools:</a:t>
            </a:r>
            <a:r>
              <a:rPr lang="en-US" sz="2800" b="1" kern="1200" baseline="0" dirty="0">
                <a:solidFill>
                  <a:srgbClr val="FFFFFF"/>
                </a:solidFill>
                <a:effectLst/>
                <a:latin typeface="Calibri" panose="020F0502020204030204" pitchFamily="34" charset="0"/>
              </a:rPr>
              <a:t> Getting social</a:t>
            </a:r>
            <a:endParaRPr lang="en-GB" dirty="0">
              <a:effectLst/>
            </a:endParaRPr>
          </a:p>
          <a:p>
            <a:endParaRPr lang="en-GB" dirty="0"/>
          </a:p>
        </p:txBody>
      </p:sp>
      <p:graphicFrame>
        <p:nvGraphicFramePr>
          <p:cNvPr id="2" name="Table 1" descr="A similar table to previous ones but while this has an identical four columns, there are only two rows. The first row is the same: 1. Tool. 2. Services. 3. Benefits for an energy community. 4. How can this tool support an energy community?&#10;First and only data row: 1. EnergyID (The Netherlands, Belgium, France, Portugal, Italy). 2. All-in-one consumption monitoring, Solar performance insights, Data integrations, Collaborative social groups. 3. Fosters community engagement, Empowers local planning, Benchmarking for action. 4. Data-driven decision making, Enhanced social collaboration, Customisable analytics.&#10;">
            <a:extLst>
              <a:ext uri="{FF2B5EF4-FFF2-40B4-BE49-F238E27FC236}">
                <a16:creationId xmlns:a16="http://schemas.microsoft.com/office/drawing/2014/main" id="{EF147B53-78E2-7B78-CCB8-89E74E525DAA}"/>
              </a:ext>
            </a:extLst>
          </p:cNvPr>
          <p:cNvGraphicFramePr>
            <a:graphicFrameLocks noGrp="1"/>
          </p:cNvGraphicFramePr>
          <p:nvPr>
            <p:extLst>
              <p:ext uri="{D42A27DB-BD31-4B8C-83A1-F6EECF244321}">
                <p14:modId xmlns:p14="http://schemas.microsoft.com/office/powerpoint/2010/main" val="1621233219"/>
              </p:ext>
            </p:extLst>
          </p:nvPr>
        </p:nvGraphicFramePr>
        <p:xfrm>
          <a:off x="553312" y="2528388"/>
          <a:ext cx="11085373" cy="3504790"/>
        </p:xfrm>
        <a:graphic>
          <a:graphicData uri="http://schemas.openxmlformats.org/drawingml/2006/table">
            <a:tbl>
              <a:tblPr firstRow="1" firstCol="1" bandRow="1">
                <a:tableStyleId>{3B4B98B0-60AC-42C2-AFA5-B58CD77FA1E5}</a:tableStyleId>
              </a:tblPr>
              <a:tblGrid>
                <a:gridCol w="1750977">
                  <a:extLst>
                    <a:ext uri="{9D8B030D-6E8A-4147-A177-3AD203B41FA5}">
                      <a16:colId xmlns:a16="http://schemas.microsoft.com/office/drawing/2014/main" val="1956655456"/>
                    </a:ext>
                  </a:extLst>
                </a:gridCol>
                <a:gridCol w="2806330">
                  <a:extLst>
                    <a:ext uri="{9D8B030D-6E8A-4147-A177-3AD203B41FA5}">
                      <a16:colId xmlns:a16="http://schemas.microsoft.com/office/drawing/2014/main" val="3114145817"/>
                    </a:ext>
                  </a:extLst>
                </a:gridCol>
                <a:gridCol w="2934354">
                  <a:extLst>
                    <a:ext uri="{9D8B030D-6E8A-4147-A177-3AD203B41FA5}">
                      <a16:colId xmlns:a16="http://schemas.microsoft.com/office/drawing/2014/main" val="1035212580"/>
                    </a:ext>
                  </a:extLst>
                </a:gridCol>
                <a:gridCol w="3593712">
                  <a:extLst>
                    <a:ext uri="{9D8B030D-6E8A-4147-A177-3AD203B41FA5}">
                      <a16:colId xmlns:a16="http://schemas.microsoft.com/office/drawing/2014/main" val="1964108697"/>
                    </a:ext>
                  </a:extLst>
                </a:gridCol>
              </a:tblGrid>
              <a:tr h="476185">
                <a:tc>
                  <a:txBody>
                    <a:bodyPr/>
                    <a:lstStyle/>
                    <a:p>
                      <a:pPr algn="ctr" latinLnBrk="0"/>
                      <a:r>
                        <a:rPr lang="en-GB" sz="2000" noProof="0" dirty="0">
                          <a:latin typeface="+mn-lt"/>
                        </a:rPr>
                        <a:t>Tool</a:t>
                      </a:r>
                    </a:p>
                  </a:txBody>
                  <a:tcPr anchor="ctr">
                    <a:solidFill>
                      <a:schemeClr val="accent1">
                        <a:alpha val="3000"/>
                      </a:schemeClr>
                    </a:solidFill>
                  </a:tcPr>
                </a:tc>
                <a:tc>
                  <a:txBody>
                    <a:bodyPr/>
                    <a:lstStyle/>
                    <a:p>
                      <a:pPr algn="ctr" latinLnBrk="0"/>
                      <a:r>
                        <a:rPr lang="en-GB" sz="2000" noProof="0" dirty="0">
                          <a:latin typeface="+mn-lt"/>
                        </a:rPr>
                        <a:t>Services </a:t>
                      </a:r>
                    </a:p>
                  </a:txBody>
                  <a:tcPr anchor="ctr">
                    <a:solidFill>
                      <a:schemeClr val="accent1">
                        <a:alpha val="3000"/>
                      </a:schemeClr>
                    </a:solidFill>
                  </a:tcPr>
                </a:tc>
                <a:tc>
                  <a:txBody>
                    <a:bodyPr/>
                    <a:lstStyle/>
                    <a:p>
                      <a:pPr algn="ctr" latinLnBrk="0"/>
                      <a:r>
                        <a:rPr lang="en-GB" sz="2000" noProof="0" dirty="0">
                          <a:latin typeface="+mn-lt"/>
                        </a:rPr>
                        <a:t>Benefits for an energy community</a:t>
                      </a:r>
                    </a:p>
                  </a:txBody>
                  <a:tcPr anchor="ctr">
                    <a:solidFill>
                      <a:schemeClr val="accent1">
                        <a:alpha val="3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How can this tool support an energy community</a:t>
                      </a:r>
                      <a:r>
                        <a:rPr lang="en-GB" sz="2000" dirty="0">
                          <a:latin typeface="+mn-lt"/>
                        </a:rPr>
                        <a:t>?</a:t>
                      </a:r>
                    </a:p>
                  </a:txBody>
                  <a:tcPr anchor="ctr">
                    <a:solidFill>
                      <a:schemeClr val="accent1">
                        <a:alpha val="3000"/>
                      </a:schemeClr>
                    </a:solidFill>
                  </a:tcPr>
                </a:tc>
                <a:extLst>
                  <a:ext uri="{0D108BD9-81ED-4DB2-BD59-A6C34878D82A}">
                    <a16:rowId xmlns:a16="http://schemas.microsoft.com/office/drawing/2014/main" val="3341151641"/>
                  </a:ext>
                </a:extLst>
              </a:tr>
              <a:tr h="2803750">
                <a:tc>
                  <a:txBody>
                    <a:bodyPr/>
                    <a:lstStyle/>
                    <a:p>
                      <a:pPr lvl="0" algn="l" latinLnBrk="0">
                        <a:buNone/>
                      </a:pPr>
                      <a:r>
                        <a:rPr lang="en-GB" sz="2000" b="1" i="0" u="none" strike="noStrike" cap="none" baseline="0" noProof="0" dirty="0">
                          <a:solidFill>
                            <a:srgbClr val="000000"/>
                          </a:solidFill>
                          <a:latin typeface="+mn-lt"/>
                          <a:ea typeface="+mn-ea"/>
                          <a:cs typeface="+mn-cs"/>
                          <a:hlinkClick r:id="rId3"/>
                        </a:rPr>
                        <a:t>EnergyID</a:t>
                      </a:r>
                      <a:endParaRPr lang="en-GB" sz="2000" b="1" i="0" u="none" strike="noStrike" cap="none" baseline="0" noProof="0" dirty="0">
                        <a:solidFill>
                          <a:srgbClr val="000000"/>
                        </a:solidFill>
                        <a:latin typeface="+mn-lt"/>
                        <a:ea typeface="+mn-ea"/>
                        <a:cs typeface="+mn-cs"/>
                      </a:endParaRPr>
                    </a:p>
                    <a:p>
                      <a:pPr lvl="0" algn="l" latinLnBrk="0">
                        <a:buNone/>
                      </a:pPr>
                      <a:r>
                        <a:rPr lang="en-GB" sz="2000" b="1" i="0" u="none" strike="noStrike" cap="none" baseline="0" noProof="0" dirty="0">
                          <a:solidFill>
                            <a:srgbClr val="000000"/>
                          </a:solidFill>
                          <a:latin typeface="+mn-lt"/>
                          <a:ea typeface="+mn-ea"/>
                          <a:cs typeface="+mn-cs"/>
                          <a:sym typeface="Arial"/>
                        </a:rPr>
                        <a:t>(The Netherlands, Belgium, France, Portugal, Italy)</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baseline="0" noProof="0" dirty="0">
                          <a:solidFill>
                            <a:srgbClr val="000000"/>
                          </a:solidFill>
                          <a:latin typeface="+mn-lt"/>
                        </a:rPr>
                        <a:t>All-in-one consumption monitoring</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Solar performance insights</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Data integrations</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Collaborative social groups</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cap="none" noProof="0" dirty="0">
                          <a:solidFill>
                            <a:srgbClr val="000000"/>
                          </a:solidFill>
                          <a:latin typeface="+mn-lt"/>
                        </a:rPr>
                        <a:t>Fosters community engagement</a:t>
                      </a:r>
                    </a:p>
                    <a:p>
                      <a:pPr marL="342900" lvl="0" indent="-342900" algn="l" latinLnBrk="0">
                        <a:lnSpc>
                          <a:spcPct val="100000"/>
                        </a:lnSpc>
                        <a:buFont typeface="Arial"/>
                        <a:buChar char="•"/>
                      </a:pPr>
                      <a:r>
                        <a:rPr lang="en-GB" sz="2000" b="0" i="0" u="none" strike="noStrike" cap="none" noProof="0" dirty="0">
                          <a:solidFill>
                            <a:srgbClr val="000000"/>
                          </a:solidFill>
                          <a:latin typeface="+mn-lt"/>
                        </a:rPr>
                        <a:t>Empowers local planning</a:t>
                      </a:r>
                    </a:p>
                    <a:p>
                      <a:pPr marL="342900" lvl="0" indent="-342900" algn="l" latinLnBrk="0">
                        <a:lnSpc>
                          <a:spcPct val="100000"/>
                        </a:lnSpc>
                        <a:buFont typeface="Arial"/>
                        <a:buChar char="•"/>
                      </a:pPr>
                      <a:r>
                        <a:rPr lang="en-GB" sz="2000" b="0" i="0" u="none" strike="noStrike" cap="none" noProof="0" dirty="0">
                          <a:solidFill>
                            <a:srgbClr val="000000"/>
                          </a:solidFill>
                          <a:latin typeface="+mn-lt"/>
                        </a:rPr>
                        <a:t>Benchmarking for action</a:t>
                      </a:r>
                    </a:p>
                    <a:p>
                      <a:pPr marL="342900" lvl="0" indent="-342900" algn="l" latinLnBrk="0">
                        <a:lnSpc>
                          <a:spcPct val="100000"/>
                        </a:lnSpc>
                        <a:buFont typeface="Arial"/>
                        <a:buChar char="•"/>
                      </a:pPr>
                      <a:endParaRPr lang="en-GB" sz="2000" b="0" i="0" u="none" strike="noStrike" cap="none" noProof="0" dirty="0">
                        <a:solidFill>
                          <a:srgbClr val="000000"/>
                        </a:solidFill>
                        <a:latin typeface="+mn-lt"/>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Data-driven decision making</a:t>
                      </a:r>
                    </a:p>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Enhanced social collaboration</a:t>
                      </a:r>
                    </a:p>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Customisable analytics</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57794235"/>
                  </a:ext>
                </a:extLst>
              </a:tr>
            </a:tbl>
          </a:graphicData>
        </a:graphic>
      </p:graphicFrame>
    </p:spTree>
    <p:extLst>
      <p:ext uri="{BB962C8B-B14F-4D97-AF65-F5344CB8AC3E}">
        <p14:creationId xmlns:p14="http://schemas.microsoft.com/office/powerpoint/2010/main" val="1110391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5E2BE-4484-1442-7876-1F12D9DB4ABA}"/>
              </a:ext>
            </a:extLst>
          </p:cNvPr>
          <p:cNvSpPr>
            <a:spLocks noGrp="1"/>
          </p:cNvSpPr>
          <p:nvPr>
            <p:ph type="title" idx="4294967295"/>
          </p:nvPr>
        </p:nvSpPr>
        <p:spPr>
          <a:xfrm>
            <a:off x="391160" y="862965"/>
            <a:ext cx="1133348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7. Choosing IT tools for your energy community: Evaluation - Introduction  </a:t>
            </a:r>
            <a:endParaRPr lang="en-GB" dirty="0">
              <a:effectLst/>
            </a:endParaRPr>
          </a:p>
          <a:p>
            <a:endParaRPr lang="en-GB" dirty="0"/>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How can we choose the right IT tools for our energy community?</a:t>
            </a:r>
          </a:p>
          <a:p>
            <a:pPr algn="ctr" latinLnBrk="0"/>
            <a:endParaRPr lang="en-US" sz="4800" i="1" dirty="0">
              <a:solidFill>
                <a:schemeClr val="accent2"/>
              </a:solidFill>
            </a:endParaRPr>
          </a:p>
        </p:txBody>
      </p:sp>
    </p:spTree>
    <p:extLst>
      <p:ext uri="{BB962C8B-B14F-4D97-AF65-F5344CB8AC3E}">
        <p14:creationId xmlns:p14="http://schemas.microsoft.com/office/powerpoint/2010/main" val="1471272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37293F-24F8-0380-1F80-AE575BD0E6B4}"/>
              </a:ext>
            </a:extLst>
          </p:cNvPr>
          <p:cNvSpPr txBox="1"/>
          <p:nvPr/>
        </p:nvSpPr>
        <p:spPr>
          <a:xfrm>
            <a:off x="2434225" y="2121821"/>
            <a:ext cx="9757775" cy="4524315"/>
          </a:xfrm>
          <a:prstGeom prst="rect">
            <a:avLst/>
          </a:prstGeom>
          <a:noFill/>
        </p:spPr>
        <p:txBody>
          <a:bodyPr wrap="square" rtlCol="0">
            <a:spAutoFit/>
          </a:bodyPr>
          <a:lstStyle/>
          <a:p>
            <a:pPr latinLnBrk="0"/>
            <a:r>
              <a:rPr lang="en-GB" sz="2400" noProof="0" dirty="0">
                <a:ea typeface="Public Sans"/>
                <a:sym typeface="Public Sans"/>
              </a:rPr>
              <a:t>You should evaluate a tool based on its functionality, usability, integration, scalability, cost, support, security, and flexibility. Some questions to consider:</a:t>
            </a:r>
          </a:p>
          <a:p>
            <a:pPr latinLnBrk="0"/>
            <a:endParaRPr lang="en-GB" sz="2400" noProof="0" dirty="0">
              <a:ea typeface="Public Sans"/>
              <a:sym typeface="Public Sans"/>
            </a:endParaRPr>
          </a:p>
          <a:p>
            <a:pPr marL="342900" indent="-342900" latinLnBrk="0">
              <a:buFont typeface="Arial" panose="020B0604020202020204" pitchFamily="34" charset="0"/>
              <a:buChar char="•"/>
            </a:pPr>
            <a:r>
              <a:rPr lang="en-GB" sz="2400" b="1" noProof="0" dirty="0">
                <a:sym typeface="Public Sans"/>
              </a:rPr>
              <a:t>Functionality: </a:t>
            </a:r>
            <a:r>
              <a:rPr lang="en-GB" sz="2400" noProof="0" dirty="0">
                <a:sym typeface="Public Sans"/>
              </a:rPr>
              <a:t>Does the tool meet our energy needs?</a:t>
            </a:r>
          </a:p>
          <a:p>
            <a:pPr marL="342900" indent="-342900" latinLnBrk="0">
              <a:buFont typeface="Arial" panose="020B0604020202020204" pitchFamily="34" charset="0"/>
              <a:buChar char="•"/>
            </a:pPr>
            <a:r>
              <a:rPr lang="en-GB" sz="2400" b="1" noProof="0" dirty="0">
                <a:sym typeface="Public Sans"/>
              </a:rPr>
              <a:t>Useability: </a:t>
            </a:r>
            <a:r>
              <a:rPr lang="en-GB" sz="2400" noProof="0" dirty="0">
                <a:sym typeface="Public Sans"/>
              </a:rPr>
              <a:t>Is the tool easy to use? </a:t>
            </a:r>
          </a:p>
          <a:p>
            <a:pPr marL="342900" indent="-342900" latinLnBrk="0">
              <a:buFont typeface="Arial" panose="020B0604020202020204" pitchFamily="34" charset="0"/>
              <a:buChar char="•"/>
            </a:pPr>
            <a:r>
              <a:rPr lang="en-GB" sz="2400" b="1" noProof="0" dirty="0">
                <a:sym typeface="Public Sans"/>
              </a:rPr>
              <a:t>Integration: </a:t>
            </a:r>
            <a:r>
              <a:rPr lang="en-GB" sz="2400" noProof="0" dirty="0">
                <a:sym typeface="Public Sans"/>
              </a:rPr>
              <a:t>Does this tool work with existing systems?</a:t>
            </a:r>
          </a:p>
          <a:p>
            <a:pPr marL="342900" indent="-342900" latinLnBrk="0">
              <a:buFont typeface="Arial" panose="020B0604020202020204" pitchFamily="34" charset="0"/>
              <a:buChar char="•"/>
            </a:pPr>
            <a:r>
              <a:rPr lang="en-GB" sz="2400" b="1" noProof="0" dirty="0">
                <a:sym typeface="Public Sans"/>
              </a:rPr>
              <a:t>Scalability: </a:t>
            </a:r>
            <a:r>
              <a:rPr lang="en-GB" sz="2400" noProof="0" dirty="0">
                <a:sym typeface="Public Sans"/>
              </a:rPr>
              <a:t>Can this tool grow with our community? </a:t>
            </a:r>
          </a:p>
          <a:p>
            <a:pPr marL="342900" indent="-342900" latinLnBrk="0">
              <a:buFont typeface="Arial" panose="020B0604020202020204" pitchFamily="34" charset="0"/>
              <a:buChar char="•"/>
            </a:pPr>
            <a:r>
              <a:rPr lang="en-GB" sz="2400" b="1" noProof="0" dirty="0">
                <a:sym typeface="Public Sans"/>
              </a:rPr>
              <a:t>Cost-effectiveness: </a:t>
            </a:r>
            <a:r>
              <a:rPr lang="en-GB" sz="2400" noProof="0" dirty="0">
                <a:sym typeface="Public Sans"/>
              </a:rPr>
              <a:t>Do the benefits outweigh any additional costs?</a:t>
            </a:r>
          </a:p>
          <a:p>
            <a:pPr marL="342900" indent="-342900" latinLnBrk="0">
              <a:buFont typeface="Arial" panose="020B0604020202020204" pitchFamily="34" charset="0"/>
              <a:buChar char="•"/>
            </a:pPr>
            <a:r>
              <a:rPr lang="en-GB" sz="2400" b="1" noProof="0" dirty="0">
                <a:sym typeface="Public Sans"/>
              </a:rPr>
              <a:t>Support and training: </a:t>
            </a:r>
            <a:r>
              <a:rPr lang="en-GB" sz="2400" noProof="0" dirty="0">
                <a:sym typeface="Public Sans"/>
              </a:rPr>
              <a:t>Is support readily available?</a:t>
            </a:r>
          </a:p>
          <a:p>
            <a:pPr marL="342900" indent="-342900" latinLnBrk="0">
              <a:buFont typeface="Arial" panose="020B0604020202020204" pitchFamily="34" charset="0"/>
              <a:buChar char="•"/>
            </a:pPr>
            <a:r>
              <a:rPr lang="en-GB" sz="2400" b="1" noProof="0" dirty="0">
                <a:sym typeface="Public Sans"/>
              </a:rPr>
              <a:t>Security: </a:t>
            </a:r>
            <a:r>
              <a:rPr lang="en-GB" sz="2400" noProof="0" dirty="0">
                <a:sym typeface="Public Sans"/>
              </a:rPr>
              <a:t>Are data and privacy protected? </a:t>
            </a:r>
          </a:p>
          <a:p>
            <a:pPr marL="342900" indent="-342900" latinLnBrk="0">
              <a:buFont typeface="Arial" panose="020B0604020202020204" pitchFamily="34" charset="0"/>
              <a:buChar char="•"/>
            </a:pPr>
            <a:r>
              <a:rPr lang="en-GB" sz="2400" b="1" noProof="0" dirty="0">
                <a:sym typeface="Public Sans"/>
              </a:rPr>
              <a:t>Flexibility: </a:t>
            </a:r>
            <a:r>
              <a:rPr lang="en-GB" sz="2400" noProof="0" dirty="0">
                <a:sym typeface="Public Sans"/>
              </a:rPr>
              <a:t>Can the tool be customised to our needs? </a:t>
            </a:r>
          </a:p>
          <a:p>
            <a:pPr marL="342900" indent="-342900" latinLnBrk="0">
              <a:buFont typeface="Arial" panose="020B0604020202020204" pitchFamily="34" charset="0"/>
              <a:buChar char="•"/>
            </a:pPr>
            <a:r>
              <a:rPr lang="en-GB" sz="2400" b="1" noProof="0" dirty="0">
                <a:sym typeface="Public Sans"/>
              </a:rPr>
              <a:t>User Feedback: </a:t>
            </a:r>
            <a:r>
              <a:rPr lang="en-GB" sz="2400" noProof="0" dirty="0">
                <a:sym typeface="Public Sans"/>
              </a:rPr>
              <a:t>Are others satisfied with the tool? </a:t>
            </a:r>
          </a:p>
        </p:txBody>
      </p:sp>
      <p:pic>
        <p:nvPicPr>
          <p:cNvPr id="7" name="Picture 6">
            <a:extLst>
              <a:ext uri="{FF2B5EF4-FFF2-40B4-BE49-F238E27FC236}">
                <a16:creationId xmlns:a16="http://schemas.microsoft.com/office/drawing/2014/main" id="{7EDE630F-2ECF-6A5D-EF17-549090FB1B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06" y="3429000"/>
            <a:ext cx="2142009" cy="1909958"/>
          </a:xfrm>
          <a:prstGeom prst="rect">
            <a:avLst/>
          </a:prstGeom>
        </p:spPr>
      </p:pic>
      <p:sp>
        <p:nvSpPr>
          <p:cNvPr id="2" name="Title 1">
            <a:extLst>
              <a:ext uri="{FF2B5EF4-FFF2-40B4-BE49-F238E27FC236}">
                <a16:creationId xmlns:a16="http://schemas.microsoft.com/office/drawing/2014/main" id="{8B2CEF8A-4EA9-CB54-C658-6EB3EFF77911}"/>
              </a:ext>
            </a:extLst>
          </p:cNvPr>
          <p:cNvSpPr>
            <a:spLocks noGrp="1"/>
          </p:cNvSpPr>
          <p:nvPr>
            <p:ph type="title" idx="4294967295"/>
          </p:nvPr>
        </p:nvSpPr>
        <p:spPr>
          <a:xfrm>
            <a:off x="401320" y="69024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7. Choosing IT tools for your energy community: Evaluation  </a:t>
            </a:r>
            <a:endParaRPr lang="en-GB" dirty="0">
              <a:effectLst/>
            </a:endParaRPr>
          </a:p>
          <a:p>
            <a:endParaRPr lang="en-GB" dirty="0"/>
          </a:p>
        </p:txBody>
      </p:sp>
    </p:spTree>
    <p:extLst>
      <p:ext uri="{BB962C8B-B14F-4D97-AF65-F5344CB8AC3E}">
        <p14:creationId xmlns:p14="http://schemas.microsoft.com/office/powerpoint/2010/main" val="128916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5" name="Title 4">
            <a:extLst>
              <a:ext uri="{FF2B5EF4-FFF2-40B4-BE49-F238E27FC236}">
                <a16:creationId xmlns:a16="http://schemas.microsoft.com/office/drawing/2014/main" id="{B1381DB9-DA0D-39C8-FCA8-05B5CB2CB37C}"/>
              </a:ext>
            </a:extLst>
          </p:cNvPr>
          <p:cNvSpPr>
            <a:spLocks noGrp="1"/>
          </p:cNvSpPr>
          <p:nvPr>
            <p:ph type="title" idx="4294967295"/>
          </p:nvPr>
        </p:nvSpPr>
        <p:spPr>
          <a:xfrm>
            <a:off x="753706" y="579727"/>
            <a:ext cx="10515600" cy="1325563"/>
          </a:xfrm>
          <a:prstGeom prst="rect">
            <a:avLst/>
          </a:prstGeom>
        </p:spPr>
        <p:txBody>
          <a:bodyPr/>
          <a:lstStyle/>
          <a:p>
            <a:pPr rtl="0" eaLnBrk="1" latinLnBrk="1" hangingPunct="1"/>
            <a:r>
              <a:rPr lang="en-US" sz="2800" kern="1200" dirty="0">
                <a:solidFill>
                  <a:srgbClr val="0E3AF0"/>
                </a:solidFill>
                <a:effectLst/>
                <a:latin typeface="Calibri" panose="020F0502020204030204" pitchFamily="34" charset="0"/>
                <a:ea typeface="맑은 고딕" panose="020B0503020000020004" pitchFamily="34" charset="-127"/>
                <a:cs typeface="Arial" panose="020B0604020202020204" pitchFamily="34" charset="0"/>
              </a:rPr>
              <a:t>Next Steps</a:t>
            </a:r>
            <a:endParaRPr lang="en-GB" dirty="0">
              <a:effectLst/>
            </a:endParaRPr>
          </a:p>
          <a:p>
            <a:endParaRPr lang="en-GB" dirty="0"/>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If you want to find out more about tools, services and products to support energy communities, you may find the following resources useful: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793018" y="3322465"/>
            <a:ext cx="2388592" cy="2462213"/>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cs typeface="Calibri"/>
              </a:rPr>
              <a:t>Read </a:t>
            </a:r>
            <a:r>
              <a:rPr lang="en-US" altLang="ko-KR" sz="2200" dirty="0">
                <a:solidFill>
                  <a:srgbClr val="373737"/>
                </a:solidFill>
                <a:ea typeface="맑은 고딕"/>
              </a:rPr>
              <a:t>The European Commission's </a:t>
            </a:r>
            <a:r>
              <a:rPr lang="en-US" altLang="ko-KR" sz="2200" i="1" dirty="0">
                <a:solidFill>
                  <a:srgbClr val="373737"/>
                </a:solidFill>
                <a:ea typeface="맑은 고딕"/>
                <a:hlinkClick r:id="rId3"/>
              </a:rPr>
              <a:t>Energy Communities Repository:</a:t>
            </a:r>
            <a:r>
              <a:rPr lang="en-US" altLang="ko-KR" sz="2200" dirty="0">
                <a:solidFill>
                  <a:srgbClr val="373737"/>
                </a:solidFill>
                <a:ea typeface="맑은 고딕"/>
                <a:hlinkClick r:id="rId3"/>
              </a:rPr>
              <a:t> </a:t>
            </a:r>
            <a:r>
              <a:rPr lang="en-US" altLang="ko-KR" sz="2200" i="1" dirty="0">
                <a:solidFill>
                  <a:srgbClr val="373737"/>
                </a:solidFill>
                <a:ea typeface="맑은 고딕"/>
                <a:hlinkClick r:id="rId3"/>
              </a:rPr>
              <a:t>Digital Tools for Energy Communities</a:t>
            </a:r>
            <a:r>
              <a:rPr lang="en-US" altLang="ko-KR" sz="2200" i="1" dirty="0">
                <a:solidFill>
                  <a:srgbClr val="373737"/>
                </a:solidFill>
                <a:ea typeface="맑은 고딕"/>
              </a:rPr>
              <a:t>.  </a:t>
            </a:r>
            <a:endParaRPr lang="en-US" altLang="ko-KR" sz="2200" i="1" dirty="0">
              <a:solidFill>
                <a:srgbClr val="373737"/>
              </a:solidFill>
              <a:ea typeface="맑은 고딕"/>
              <a:cs typeface="Calibri"/>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952638"/>
            <a:ext cx="2364667" cy="1446550"/>
          </a:xfrm>
          <a:prstGeom prst="rect">
            <a:avLst/>
          </a:prstGeom>
          <a:noFill/>
        </p:spPr>
        <p:txBody>
          <a:bodyPr wrap="square" lIns="91440" tIns="45720" rIns="91440" bIns="45720" rtlCol="0" anchor="t" anchorCtr="0">
            <a:spAutoFit/>
          </a:bodyPr>
          <a:lstStyle/>
          <a:p>
            <a:pPr algn="ctr" latinLnBrk="0"/>
            <a:r>
              <a:rPr lang="en-US" sz="2200" dirty="0">
                <a:solidFill>
                  <a:srgbClr val="373737"/>
                </a:solidFill>
                <a:ea typeface="Calibri"/>
              </a:rPr>
              <a:t>Review Every1’s suite of short courses: </a:t>
            </a:r>
            <a:r>
              <a:rPr lang="en-US" sz="2200" i="1" dirty="0">
                <a:solidFill>
                  <a:srgbClr val="373737"/>
                </a:solidFill>
                <a:ea typeface="Calibri"/>
                <a:hlinkClick r:id="rId4"/>
              </a:rPr>
              <a:t>Digital Energy Essentials</a:t>
            </a:r>
            <a:r>
              <a:rPr lang="en-US" sz="2200" i="1" dirty="0">
                <a:solidFill>
                  <a:srgbClr val="373737"/>
                </a:solidFill>
                <a:ea typeface="Calibri"/>
              </a:rPr>
              <a:t>.</a:t>
            </a:r>
            <a:endParaRPr lang="en-US" dirty="0"/>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323751"/>
            <a:ext cx="2338969" cy="2462213"/>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cs typeface="Calibri"/>
              </a:rPr>
              <a:t>Read the Energy Reports research paper </a:t>
            </a:r>
            <a:r>
              <a:rPr lang="en-US" altLang="ko-KR" sz="2200" i="1" dirty="0">
                <a:solidFill>
                  <a:srgbClr val="373737"/>
                </a:solidFill>
                <a:ea typeface="맑은 고딕"/>
                <a:cs typeface="Calibri"/>
                <a:hlinkClick r:id="rId5"/>
              </a:rPr>
              <a:t>Modelling tools for the assessment of Renewable Energy Communities</a:t>
            </a:r>
            <a:r>
              <a:rPr lang="en-US" altLang="ko-KR" sz="2200" i="1" dirty="0">
                <a:solidFill>
                  <a:srgbClr val="373737"/>
                </a:solidFill>
                <a:ea typeface="맑은 고딕"/>
                <a:cs typeface="Calibri"/>
              </a:rPr>
              <a:t>. </a:t>
            </a: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2123658"/>
          </a:xfrm>
          <a:prstGeom prst="rect">
            <a:avLst/>
          </a:prstGeom>
          <a:noFill/>
        </p:spPr>
        <p:txBody>
          <a:bodyPr wrap="square" lIns="91440" tIns="45720" rIns="91440" bIns="45720" rtlCol="0" anchor="t" anchorCtr="0">
            <a:spAutoFit/>
          </a:bodyPr>
          <a:lstStyle/>
          <a:p>
            <a:pPr algn="ctr" latinLnBrk="0"/>
            <a:r>
              <a:rPr lang="en-US" sz="2200" dirty="0">
                <a:solidFill>
                  <a:srgbClr val="373737"/>
                </a:solidFill>
                <a:ea typeface="Calibri"/>
                <a:hlinkClick r:id="rId6"/>
              </a:rPr>
              <a:t>Find out more about the Every1 project’s learning materials.</a:t>
            </a:r>
            <a:endParaRPr lang="en-US" dirty="0"/>
          </a:p>
          <a:p>
            <a:pPr algn="ctr" latinLnBrk="0"/>
            <a:endParaRPr lang="en-US" altLang="ko-KR" sz="2200" dirty="0">
              <a:solidFill>
                <a:srgbClr val="373737"/>
              </a:solidFill>
              <a:ea typeface="맑은 고딕"/>
              <a:cs typeface="Calibri"/>
            </a:endParaRPr>
          </a:p>
        </p:txBody>
      </p:sp>
    </p:spTree>
    <p:extLst>
      <p:ext uri="{BB962C8B-B14F-4D97-AF65-F5344CB8AC3E}">
        <p14:creationId xmlns:p14="http://schemas.microsoft.com/office/powerpoint/2010/main" val="418412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5293757"/>
          </a:xfrm>
          <a:prstGeom prst="rect">
            <a:avLst/>
          </a:prstGeom>
          <a:noFill/>
        </p:spPr>
        <p:txBody>
          <a:bodyPr wrap="square" lIns="91440" tIns="45720" rIns="91440" bIns="45720" rtlCol="0" anchor="t">
            <a:spAutoFit/>
          </a:bodyPr>
          <a:lstStyle/>
          <a:p>
            <a:pPr latinLnBrk="0"/>
            <a:r>
              <a:rPr lang="en-GB" dirty="0"/>
              <a:t>This slide deck </a:t>
            </a:r>
            <a:r>
              <a:rPr lang="en-GB" i="1" dirty="0"/>
              <a:t>Energy Communities: IT Basics </a:t>
            </a:r>
            <a:r>
              <a:rPr lang="en-GB" dirty="0"/>
              <a:t>was produced by the Every1 project and is licensed </a:t>
            </a:r>
            <a:r>
              <a:rPr lang="en-GB" dirty="0">
                <a:hlinkClick r:id="rId3"/>
              </a:rPr>
              <a:t>CC BY-SA 4.0</a:t>
            </a:r>
            <a:r>
              <a:rPr lang="en-GB" dirty="0"/>
              <a:t>, unless otherwise stated. </a:t>
            </a:r>
          </a:p>
          <a:p>
            <a:pPr latinLnBrk="0"/>
            <a:endParaRPr lang="en-GB" dirty="0"/>
          </a:p>
          <a:p>
            <a:pPr latinLnBrk="0"/>
            <a:r>
              <a:rPr lang="en-GB" dirty="0"/>
              <a:t>The images used in this presentation are as follows: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Cover image: </a:t>
            </a:r>
            <a:r>
              <a:rPr lang="en-US" i="1" dirty="0">
                <a:solidFill>
                  <a:schemeClr val="dk1"/>
                </a:solidFill>
                <a:ea typeface="Public Sans"/>
                <a:cs typeface="Public Sans"/>
                <a:sym typeface="Public Sans"/>
                <a:hlinkClick r:id="rId4"/>
              </a:rPr>
              <a:t>Community</a:t>
            </a:r>
            <a:r>
              <a:rPr lang="en-US" i="1" dirty="0">
                <a:solidFill>
                  <a:schemeClr val="dk1"/>
                </a:solidFill>
                <a:ea typeface="Public Sans"/>
                <a:cs typeface="Public Sans"/>
                <a:sym typeface="Public Sans"/>
              </a:rPr>
              <a:t> </a:t>
            </a:r>
            <a:r>
              <a:rPr lang="en-US" dirty="0">
                <a:solidFill>
                  <a:schemeClr val="dk1"/>
                </a:solidFill>
                <a:ea typeface="Public Sans"/>
                <a:cs typeface="Public Sans"/>
                <a:sym typeface="Public Sans"/>
              </a:rPr>
              <a:t>by </a:t>
            </a:r>
            <a:r>
              <a:rPr lang="en-US" dirty="0" err="1">
                <a:solidFill>
                  <a:schemeClr val="dk1"/>
                </a:solidFill>
                <a:ea typeface="Public Sans"/>
                <a:cs typeface="Public Sans"/>
                <a:sym typeface="Public Sans"/>
              </a:rPr>
              <a:t>patrick</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rPr>
              <a:t>verstappen</a:t>
            </a:r>
            <a:r>
              <a:rPr lang="en-US" dirty="0">
                <a:solidFill>
                  <a:schemeClr val="dk1"/>
                </a:solidFill>
                <a:ea typeface="Public Sans"/>
                <a:cs typeface="Public Sans"/>
                <a:sym typeface="Public Sans"/>
              </a:rPr>
              <a:t> is licensed </a:t>
            </a:r>
            <a:r>
              <a:rPr lang="en-US" dirty="0">
                <a:solidFill>
                  <a:schemeClr val="dk1"/>
                </a:solidFill>
                <a:ea typeface="Public Sans"/>
                <a:cs typeface="Public Sans"/>
                <a:sym typeface="Public Sans"/>
                <a:hlinkClick r:id="rId5"/>
              </a:rPr>
              <a:t>CC BY-NC-ND 2.0</a:t>
            </a:r>
            <a:r>
              <a:rPr lang="en-US" dirty="0">
                <a:solidFill>
                  <a:schemeClr val="dk1"/>
                </a:solidFill>
                <a:ea typeface="Public Sans"/>
                <a:cs typeface="Public Sans"/>
                <a:sym typeface="Public Sans"/>
              </a:rPr>
              <a:t>.</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Introduction text image: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a:t>
            </a:r>
            <a:r>
              <a:rPr lang="en-US" dirty="0">
                <a:solidFill>
                  <a:schemeClr val="dk1"/>
                </a:solidFill>
                <a:ea typeface="Public Sans"/>
                <a:cs typeface="Public Sans"/>
                <a:sym typeface="Public Sans"/>
              </a:rPr>
              <a:t> by</a:t>
            </a:r>
            <a:r>
              <a:rPr lang="en-US" sz="1800" dirty="0">
                <a:solidFill>
                  <a:schemeClr val="dk1"/>
                </a:solidFill>
                <a:ea typeface="Public Sans"/>
                <a:cs typeface="Public Sans"/>
                <a:sym typeface="Public Sans"/>
              </a:rPr>
              <a:t> </a:t>
            </a:r>
            <a:r>
              <a:rPr lang="en-US" sz="18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on Pexels.com</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One: </a:t>
            </a:r>
            <a:r>
              <a:rPr lang="en-US" sz="1800" dirty="0">
                <a:solidFill>
                  <a:schemeClr val="dk1"/>
                </a:solidFill>
                <a:ea typeface="Public Sans"/>
                <a:cs typeface="Public Sans"/>
                <a:sym typeface="Public Sans"/>
                <a:hlinkClick r:id="rId7"/>
              </a:rPr>
              <a:t>Digital City</a:t>
            </a:r>
            <a:r>
              <a:rPr lang="en-US" sz="1800" dirty="0">
                <a:solidFill>
                  <a:schemeClr val="dk1"/>
                </a:solidFill>
                <a:ea typeface="Public Sans"/>
                <a:cs typeface="Public Sans"/>
                <a:sym typeface="Public Sans"/>
              </a:rPr>
              <a:t> by scratch-media is licensed </a:t>
            </a:r>
            <a:r>
              <a:rPr lang="en-US" sz="1800" dirty="0">
                <a:solidFill>
                  <a:schemeClr val="dk1"/>
                </a:solidFill>
                <a:ea typeface="Public Sans"/>
                <a:cs typeface="Public Sans"/>
                <a:sym typeface="Public Sans"/>
                <a:hlinkClick r:id="rId5"/>
              </a:rPr>
              <a:t>CC BY-NC-ND 2.0</a:t>
            </a:r>
            <a:r>
              <a:rPr lang="en-US" sz="1800" dirty="0">
                <a:solidFill>
                  <a:schemeClr val="dk1"/>
                </a:solidFill>
                <a:ea typeface="Public Sans"/>
                <a:cs typeface="Public Sans"/>
                <a:sym typeface="Public Sans"/>
              </a:rPr>
              <a: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Question Two: </a:t>
            </a:r>
            <a:r>
              <a:rPr lang="en-US" sz="1800" dirty="0">
                <a:solidFill>
                  <a:schemeClr val="dk1"/>
                </a:solidFill>
                <a:ea typeface="Public Sans"/>
                <a:cs typeface="Public Sans"/>
                <a:sym typeface="Public Sans"/>
                <a:hlinkClick r:id="rId8"/>
              </a:rPr>
              <a:t>solar </a:t>
            </a:r>
            <a:r>
              <a:rPr lang="en-US" sz="1800" dirty="0">
                <a:solidFill>
                  <a:schemeClr val="dk1"/>
                </a:solidFill>
                <a:ea typeface="Public Sans"/>
                <a:cs typeface="Public Sans"/>
                <a:sym typeface="Public Sans"/>
              </a:rPr>
              <a:t>by </a:t>
            </a:r>
            <a:r>
              <a:rPr lang="en-US" sz="1800" dirty="0" err="1">
                <a:solidFill>
                  <a:schemeClr val="dk1"/>
                </a:solidFill>
                <a:ea typeface="Public Sans"/>
                <a:cs typeface="Public Sans"/>
                <a:sym typeface="Public Sans"/>
              </a:rPr>
              <a:t>betmari</a:t>
            </a:r>
            <a:r>
              <a:rPr lang="en-US" sz="1800" dirty="0">
                <a:solidFill>
                  <a:schemeClr val="dk1"/>
                </a:solidFill>
                <a:ea typeface="Public Sans"/>
                <a:cs typeface="Public Sans"/>
                <a:sym typeface="Public Sans"/>
              </a:rPr>
              <a:t> is licensed </a:t>
            </a:r>
            <a:r>
              <a:rPr lang="en-US" sz="1800" dirty="0">
                <a:solidFill>
                  <a:schemeClr val="dk1"/>
                </a:solidFill>
                <a:ea typeface="Public Sans"/>
                <a:cs typeface="Public Sans"/>
                <a:sym typeface="Public Sans"/>
                <a:hlinkClick r:id="rId9"/>
              </a:rPr>
              <a:t>CC BY-NC 2.0</a:t>
            </a:r>
            <a:r>
              <a:rPr lang="en-US" sz="18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Three: </a:t>
            </a:r>
            <a:r>
              <a:rPr lang="en-US" dirty="0">
                <a:solidFill>
                  <a:schemeClr val="dk1"/>
                </a:solidFill>
                <a:ea typeface="Public Sans"/>
                <a:cs typeface="Public Sans"/>
                <a:sym typeface="Public Sans"/>
                <a:hlinkClick r:id="rId10"/>
              </a:rPr>
              <a:t>Flex the Steel </a:t>
            </a:r>
            <a:r>
              <a:rPr lang="en-US" dirty="0">
                <a:solidFill>
                  <a:schemeClr val="dk1"/>
                </a:solidFill>
                <a:ea typeface="Public Sans"/>
                <a:cs typeface="Public Sans"/>
                <a:sym typeface="Public Sans"/>
              </a:rPr>
              <a:t>by Alan Levine is </a:t>
            </a:r>
            <a:r>
              <a:rPr lang="en-US" dirty="0">
                <a:solidFill>
                  <a:schemeClr val="dk1"/>
                </a:solidFill>
                <a:ea typeface="Public Sans"/>
                <a:cs typeface="Public Sans"/>
                <a:sym typeface="Public Sans"/>
                <a:hlinkClick r:id="rId11"/>
              </a:rPr>
              <a:t>CC0 1.0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Question Four: </a:t>
            </a:r>
            <a:r>
              <a:rPr lang="en-US" sz="1800" dirty="0">
                <a:solidFill>
                  <a:schemeClr val="dk1"/>
                </a:solidFill>
                <a:ea typeface="Public Sans"/>
                <a:cs typeface="Public Sans"/>
                <a:sym typeface="Public Sans"/>
                <a:hlinkClick r:id="rId12"/>
              </a:rPr>
              <a:t>Solar façade</a:t>
            </a:r>
            <a:r>
              <a:rPr lang="en-US" sz="1800" dirty="0">
                <a:solidFill>
                  <a:schemeClr val="dk1"/>
                </a:solidFill>
                <a:ea typeface="Public Sans"/>
                <a:cs typeface="Public Sans"/>
                <a:sym typeface="Public Sans"/>
              </a:rPr>
              <a:t> by La Citta Vita is licensed </a:t>
            </a:r>
            <a:r>
              <a:rPr lang="en-US" sz="1800" dirty="0">
                <a:solidFill>
                  <a:schemeClr val="dk1"/>
                </a:solidFill>
                <a:ea typeface="Public Sans"/>
                <a:cs typeface="Public Sans"/>
                <a:sym typeface="Public Sans"/>
                <a:hlinkClick r:id="rId13"/>
              </a:rPr>
              <a:t>CC BY-SA 2.0</a:t>
            </a:r>
            <a:r>
              <a:rPr lang="en-US" sz="18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Five: </a:t>
            </a:r>
            <a:r>
              <a:rPr lang="en-US" dirty="0">
                <a:solidFill>
                  <a:schemeClr val="dk1"/>
                </a:solidFill>
                <a:ea typeface="Public Sans"/>
                <a:cs typeface="Public Sans"/>
                <a:sym typeface="Public Sans"/>
                <a:hlinkClick r:id="rId14"/>
              </a:rPr>
              <a:t>share</a:t>
            </a:r>
            <a:r>
              <a:rPr lang="en-US" dirty="0">
                <a:solidFill>
                  <a:schemeClr val="dk1"/>
                </a:solidFill>
                <a:ea typeface="Public Sans"/>
                <a:cs typeface="Public Sans"/>
                <a:sym typeface="Public Sans"/>
              </a:rPr>
              <a:t> by Mike Lawrence is licensed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Question Six: </a:t>
            </a:r>
            <a:r>
              <a:rPr lang="en-US" sz="1800" dirty="0">
                <a:solidFill>
                  <a:schemeClr val="dk1"/>
                </a:solidFill>
                <a:ea typeface="Public Sans"/>
                <a:cs typeface="Public Sans"/>
                <a:sym typeface="Public Sans"/>
                <a:hlinkClick r:id="rId16"/>
              </a:rPr>
              <a:t>Moss Community Energy Launch</a:t>
            </a:r>
            <a:r>
              <a:rPr lang="en-US" sz="1800" dirty="0">
                <a:solidFill>
                  <a:schemeClr val="dk1"/>
                </a:solidFill>
                <a:ea typeface="Public Sans"/>
                <a:cs typeface="Public Sans"/>
                <a:sym typeface="Public Sans"/>
              </a:rPr>
              <a:t> by 10 10 is licensed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Seven: </a:t>
            </a:r>
            <a:r>
              <a:rPr lang="en-US" dirty="0">
                <a:solidFill>
                  <a:schemeClr val="dk1"/>
                </a:solidFill>
                <a:ea typeface="Public Sans"/>
                <a:cs typeface="Public Sans"/>
                <a:sym typeface="Public Sans"/>
                <a:hlinkClick r:id="rId17"/>
              </a:rPr>
              <a:t>Question 1</a:t>
            </a:r>
            <a:r>
              <a:rPr lang="en-US" dirty="0">
                <a:solidFill>
                  <a:schemeClr val="dk1"/>
                </a:solidFill>
                <a:ea typeface="Public Sans"/>
                <a:cs typeface="Public Sans"/>
                <a:sym typeface="Public Sans"/>
              </a:rPr>
              <a:t> by Virtual </a:t>
            </a:r>
            <a:r>
              <a:rPr lang="en-US" dirty="0" err="1">
                <a:solidFill>
                  <a:schemeClr val="dk1"/>
                </a:solidFill>
                <a:ea typeface="Public Sans"/>
                <a:cs typeface="Public Sans"/>
                <a:sym typeface="Public Sans"/>
              </a:rPr>
              <a:t>EyeSee</a:t>
            </a:r>
            <a:r>
              <a:rPr lang="en-US" dirty="0">
                <a:solidFill>
                  <a:schemeClr val="dk1"/>
                </a:solidFill>
                <a:ea typeface="Public Sans"/>
                <a:cs typeface="Public Sans"/>
                <a:sym typeface="Public Sans"/>
              </a:rPr>
              <a:t> is </a:t>
            </a:r>
            <a:r>
              <a:rPr lang="en-US" sz="1800" dirty="0">
                <a:solidFill>
                  <a:schemeClr val="dk1"/>
                </a:solidFill>
                <a:ea typeface="Public Sans"/>
                <a:cs typeface="Public Sans"/>
                <a:sym typeface="Public Sans"/>
              </a:rPr>
              <a:t>licensed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5" name="Title 4">
            <a:extLst>
              <a:ext uri="{FF2B5EF4-FFF2-40B4-BE49-F238E27FC236}">
                <a16:creationId xmlns:a16="http://schemas.microsoft.com/office/drawing/2014/main" id="{B42A2D5E-AAA4-588A-9819-74897C3DD152}"/>
              </a:ext>
            </a:extLst>
          </p:cNvPr>
          <p:cNvSpPr>
            <a:spLocks noGrp="1"/>
          </p:cNvSpPr>
          <p:nvPr>
            <p:ph type="title" idx="4294967295"/>
          </p:nvPr>
        </p:nvSpPr>
        <p:spPr>
          <a:xfrm>
            <a:off x="482600" y="832485"/>
            <a:ext cx="10515600" cy="1325563"/>
          </a:xfrm>
          <a:prstGeom prst="rect">
            <a:avLst/>
          </a:prstGeom>
        </p:spPr>
        <p:txBody>
          <a:bodyPr/>
          <a:lstStyle/>
          <a:p>
            <a:pPr rtl="0" eaLnBrk="1" latinLnBrk="1" hangingPunct="1"/>
            <a:r>
              <a:rPr lang="en-US" sz="2800" kern="1200" dirty="0">
                <a:solidFill>
                  <a:srgbClr val="FFFFFF"/>
                </a:solidFill>
                <a:effectLst/>
                <a:latin typeface="Calibri" panose="020F0502020204030204" pitchFamily="34" charset="0"/>
                <a:ea typeface="맑은 고딕" panose="020B0503020000020004" pitchFamily="34" charset="-127"/>
                <a:cs typeface="Arial" panose="020B0604020202020204" pitchFamily="34" charset="0"/>
              </a:rPr>
              <a:t>Acknowledgements</a:t>
            </a:r>
            <a:endParaRPr lang="en-GB" dirty="0">
              <a:effectLst/>
            </a:endParaRPr>
          </a:p>
          <a:p>
            <a:endParaRPr lang="en-GB" dirty="0"/>
          </a:p>
        </p:txBody>
      </p:sp>
    </p:spTree>
    <p:extLst>
      <p:ext uri="{BB962C8B-B14F-4D97-AF65-F5344CB8AC3E}">
        <p14:creationId xmlns:p14="http://schemas.microsoft.com/office/powerpoint/2010/main" val="2177672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E1B9-4D97-EFE2-6EB3-B0C114077ADB}"/>
              </a:ext>
            </a:extLst>
          </p:cNvPr>
          <p:cNvSpPr>
            <a:spLocks noGrp="1"/>
          </p:cNvSpPr>
          <p:nvPr>
            <p:ph type="title" idx="4294967295"/>
          </p:nvPr>
        </p:nvSpPr>
        <p:spPr>
          <a:xfrm>
            <a:off x="3906520" y="2874645"/>
            <a:ext cx="4201160" cy="1325563"/>
          </a:xfrm>
          <a:prstGeom prst="rect">
            <a:avLst/>
          </a:prstGeom>
        </p:spPr>
        <p:txBody>
          <a:bodyPr/>
          <a:lstStyle/>
          <a:p>
            <a:pPr rtl="0" eaLnBrk="1" latinLnBrk="1" hangingPunct="1"/>
            <a:r>
              <a:rPr lang="en-US" sz="6000" b="0" kern="1200" dirty="0">
                <a:solidFill>
                  <a:srgbClr val="FFFFFF"/>
                </a:solidFill>
                <a:effectLst/>
                <a:latin typeface="Calibri" panose="020F0502020204030204" pitchFamily="34" charset="0"/>
                <a:ea typeface="맑은 고딕" panose="020B0503020000020004" pitchFamily="34" charset="-127"/>
                <a:cs typeface="+mn-cs"/>
              </a:rPr>
              <a:t>Thank you!</a:t>
            </a:r>
            <a:endParaRPr lang="en-GB" dirty="0">
              <a:effectLst/>
            </a:endParaRPr>
          </a:p>
          <a:p>
            <a:endParaRPr lang="en-GB" dirty="0"/>
          </a:p>
        </p:txBody>
      </p:sp>
    </p:spTree>
    <p:extLst>
      <p:ext uri="{BB962C8B-B14F-4D97-AF65-F5344CB8AC3E}">
        <p14:creationId xmlns:p14="http://schemas.microsoft.com/office/powerpoint/2010/main" val="1907620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407211" y="2090172"/>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We explore seven questions in this presentation. As you start each section, take a moment to consider the question, before moving on to the next slide. </a:t>
            </a:r>
          </a:p>
          <a:p>
            <a:pPr latinLnBrk="0"/>
            <a:endParaRPr lang="en-GB" sz="2400" noProof="0" dirty="0">
              <a:solidFill>
                <a:srgbClr val="2B2C30"/>
              </a:solidFill>
              <a:sym typeface="Public Sans"/>
            </a:endParaRPr>
          </a:p>
          <a:p>
            <a:pPr latinLnBrk="0"/>
            <a:r>
              <a:rPr lang="en-GB" sz="2400" dirty="0">
                <a:solidFill>
                  <a:srgbClr val="2B2C30"/>
                </a:solidFill>
                <a:sym typeface="Public Sans"/>
              </a:rPr>
              <a:t>You can work through each question in turn. Alternatively, you can select a particular question you’d like to explore first via the menu. </a:t>
            </a:r>
            <a:endParaRPr lang="en-GB" sz="24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2B101D14-71FC-9508-5054-BFE74B97DD47}"/>
              </a:ext>
            </a:extLst>
          </p:cNvPr>
          <p:cNvSpPr>
            <a:spLocks noGrp="1"/>
          </p:cNvSpPr>
          <p:nvPr>
            <p:ph type="title" idx="4294967295"/>
          </p:nvPr>
        </p:nvSpPr>
        <p:spPr>
          <a:xfrm>
            <a:off x="590006" y="600257"/>
            <a:ext cx="10515600" cy="1325563"/>
          </a:xfrm>
          <a:prstGeom prst="rect">
            <a:avLst/>
          </a:prstGeom>
        </p:spPr>
        <p:txBody>
          <a:bodyPr/>
          <a:lstStyle/>
          <a:p>
            <a:r>
              <a:rPr lang="en-GB" sz="2800" b="1" dirty="0">
                <a:solidFill>
                  <a:schemeClr val="bg1"/>
                </a:solidFill>
              </a:rPr>
              <a:t>This presentation</a:t>
            </a:r>
          </a:p>
        </p:txBody>
      </p:sp>
    </p:spTree>
    <p:extLst>
      <p:ext uri="{BB962C8B-B14F-4D97-AF65-F5344CB8AC3E}">
        <p14:creationId xmlns:p14="http://schemas.microsoft.com/office/powerpoint/2010/main" val="373841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F83157-560A-B6BC-9155-E9BA6A826DCC}"/>
              </a:ext>
            </a:extLst>
          </p:cNvPr>
          <p:cNvSpPr>
            <a:spLocks noGrp="1"/>
          </p:cNvSpPr>
          <p:nvPr>
            <p:ph type="title" idx="4294967295"/>
          </p:nvPr>
        </p:nvSpPr>
        <p:spPr>
          <a:xfrm>
            <a:off x="384130" y="783136"/>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Seven questions for energy communities: IT basics</a:t>
            </a:r>
            <a:endParaRPr lang="en-GB" dirty="0">
              <a:effectLst/>
            </a:endParaRPr>
          </a:p>
          <a:p>
            <a:endParaRPr lang="en-GB" dirty="0"/>
          </a:p>
        </p:txBody>
      </p:sp>
      <p:sp>
        <p:nvSpPr>
          <p:cNvPr id="2" name="TextBox 1">
            <a:extLst>
              <a:ext uri="{FF2B5EF4-FFF2-40B4-BE49-F238E27FC236}">
                <a16:creationId xmlns:a16="http://schemas.microsoft.com/office/drawing/2014/main" id="{1013318B-F51A-DE9B-4143-B6140E6B757E}"/>
              </a:ext>
            </a:extLst>
          </p:cNvPr>
          <p:cNvSpPr txBox="1"/>
          <p:nvPr/>
        </p:nvSpPr>
        <p:spPr>
          <a:xfrm>
            <a:off x="384130" y="2587430"/>
            <a:ext cx="11423738" cy="3046988"/>
          </a:xfrm>
          <a:prstGeom prst="rect">
            <a:avLst/>
          </a:prstGeom>
          <a:noFill/>
        </p:spPr>
        <p:txBody>
          <a:bodyPr wrap="square" lIns="91440" tIns="45720" rIns="91440" bIns="45720" rtlCol="0" anchor="t">
            <a:spAutoFit/>
          </a:bodyPr>
          <a:lstStyle/>
          <a:p>
            <a:pPr marL="342900" indent="-342900" latinLnBrk="0">
              <a:buFont typeface="+mj-lt"/>
              <a:buAutoNum type="arabicPeriod"/>
            </a:pPr>
            <a:r>
              <a:rPr lang="en-US" sz="2400" dirty="0">
                <a:ea typeface="Public Sans"/>
                <a:cs typeface="Public Sans"/>
                <a:sym typeface="Public Sans"/>
              </a:rPr>
              <a:t>What role does IT infrastructure play in an energy community?</a:t>
            </a:r>
          </a:p>
          <a:p>
            <a:pPr marL="342900" indent="-342900" latinLnBrk="0">
              <a:buFont typeface="+mj-lt"/>
              <a:buAutoNum type="arabicPeriod"/>
            </a:pPr>
            <a:r>
              <a:rPr lang="en-US" sz="2400" dirty="0">
                <a:ea typeface="Public Sans"/>
                <a:cs typeface="Public Sans"/>
                <a:sym typeface="Public Sans"/>
              </a:rPr>
              <a:t>How can solar energy calculators support decision-making in energy communities?</a:t>
            </a:r>
          </a:p>
          <a:p>
            <a:pPr marL="342900" indent="-342900" latinLnBrk="0">
              <a:buFont typeface="+mj-lt"/>
              <a:buAutoNum type="arabicPeriod"/>
            </a:pPr>
            <a:r>
              <a:rPr lang="en-US" sz="2400" dirty="0">
                <a:ea typeface="Public Sans"/>
                <a:cs typeface="Public Sans"/>
                <a:sym typeface="Public Sans"/>
              </a:rPr>
              <a:t>How can digital energy management tools benefit energy communities?</a:t>
            </a:r>
          </a:p>
          <a:p>
            <a:pPr marL="342900" indent="-342900" latinLnBrk="0">
              <a:buFont typeface="+mj-lt"/>
              <a:buAutoNum type="arabicPeriod"/>
            </a:pPr>
            <a:r>
              <a:rPr lang="en-US" sz="2400" dirty="0">
                <a:ea typeface="Public Sans"/>
                <a:cs typeface="Public Sans"/>
                <a:sym typeface="Public Sans"/>
              </a:rPr>
              <a:t>How do renovation and solar calculators support energy saving decisions?</a:t>
            </a:r>
          </a:p>
          <a:p>
            <a:pPr marL="342900" indent="-342900" latinLnBrk="0">
              <a:buFont typeface="+mj-lt"/>
              <a:buAutoNum type="arabicPeriod"/>
            </a:pPr>
            <a:r>
              <a:rPr lang="en-US" sz="2400" dirty="0">
                <a:ea typeface="Public Sans"/>
                <a:cs typeface="Public Sans"/>
                <a:sym typeface="Public Sans"/>
              </a:rPr>
              <a:t>How can digital platforms enhance energy community management?</a:t>
            </a:r>
          </a:p>
          <a:p>
            <a:pPr marL="342900" indent="-342900" latinLnBrk="0">
              <a:buFont typeface="+mj-lt"/>
              <a:buAutoNum type="arabicPeriod"/>
            </a:pPr>
            <a:r>
              <a:rPr lang="en-US" sz="2400" dirty="0">
                <a:ea typeface="Public Sans"/>
                <a:cs typeface="Public Sans"/>
                <a:sym typeface="Public Sans"/>
              </a:rPr>
              <a:t>How an energy community can be involved in energy management?</a:t>
            </a:r>
          </a:p>
          <a:p>
            <a:pPr marL="342900" indent="-342900" latinLnBrk="0">
              <a:buFont typeface="+mj-lt"/>
              <a:buAutoNum type="arabicPeriod"/>
            </a:pPr>
            <a:r>
              <a:rPr lang="en-US" sz="2400" dirty="0">
                <a:ea typeface="Public Sans"/>
                <a:cs typeface="Public Sans"/>
                <a:sym typeface="Public Sans"/>
              </a:rPr>
              <a:t>How can we choose the right IT tools for our energy community?</a:t>
            </a:r>
          </a:p>
          <a:p>
            <a:pPr marL="342900" indent="-342900" latinLnBrk="0">
              <a:buFont typeface="+mj-lt"/>
              <a:buAutoNum type="arabicPeriod"/>
            </a:pPr>
            <a:endParaRPr lang="en-US" sz="2400" dirty="0">
              <a:ea typeface="Public Sans"/>
              <a:cs typeface="Public Sans"/>
              <a:sym typeface="Public Sans"/>
            </a:endParaRPr>
          </a:p>
        </p:txBody>
      </p:sp>
    </p:spTree>
    <p:extLst>
      <p:ext uri="{BB962C8B-B14F-4D97-AF65-F5344CB8AC3E}">
        <p14:creationId xmlns:p14="http://schemas.microsoft.com/office/powerpoint/2010/main" val="139848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8E20-2845-8CE7-6B61-EEC5E9D47725}"/>
              </a:ext>
            </a:extLst>
          </p:cNvPr>
          <p:cNvSpPr>
            <a:spLocks noGrp="1"/>
          </p:cNvSpPr>
          <p:nvPr>
            <p:ph type="title" idx="4294967295"/>
          </p:nvPr>
        </p:nvSpPr>
        <p:spPr>
          <a:xfrm>
            <a:off x="446314" y="705283"/>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Public Sans"/>
                <a:cs typeface="Public Sans"/>
              </a:rPr>
              <a:t>1. The role of IT infrastructure in energy communities - Introduction</a:t>
            </a:r>
            <a:endParaRPr lang="en-GB" dirty="0">
              <a:effectLst/>
            </a:endParaRPr>
          </a:p>
          <a:p>
            <a:endParaRPr lang="en-GB" dirty="0"/>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What role does IT infrastructure play in an energy community?</a:t>
            </a:r>
          </a:p>
          <a:p>
            <a:pPr algn="ctr" latinLnBrk="0"/>
            <a:endParaRPr lang="en-US" sz="4800" i="1" dirty="0">
              <a:solidFill>
                <a:schemeClr val="accent5"/>
              </a:solidFill>
            </a:endParaRPr>
          </a:p>
        </p:txBody>
      </p:sp>
    </p:spTree>
    <p:extLst>
      <p:ext uri="{BB962C8B-B14F-4D97-AF65-F5344CB8AC3E}">
        <p14:creationId xmlns:p14="http://schemas.microsoft.com/office/powerpoint/2010/main" val="216352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33C395-3CC3-4B54-6421-D833B99114A3}"/>
              </a:ext>
            </a:extLst>
          </p:cNvPr>
          <p:cNvSpPr txBox="1"/>
          <p:nvPr/>
        </p:nvSpPr>
        <p:spPr>
          <a:xfrm>
            <a:off x="5498926" y="2913787"/>
            <a:ext cx="6315591" cy="3046988"/>
          </a:xfrm>
          <a:prstGeom prst="rect">
            <a:avLst/>
          </a:prstGeom>
          <a:noFill/>
        </p:spPr>
        <p:txBody>
          <a:bodyPr wrap="square" rtlCol="0">
            <a:spAutoFit/>
          </a:bodyPr>
          <a:lstStyle/>
          <a:p>
            <a:pPr latinLnBrk="0"/>
            <a:r>
              <a:rPr lang="en-US" sz="2400" dirty="0"/>
              <a:t>Technological systems and frameworks in an energy community: </a:t>
            </a:r>
          </a:p>
          <a:p>
            <a:pPr latinLnBrk="0"/>
            <a:endParaRPr lang="en-US" sz="2400" dirty="0"/>
          </a:p>
          <a:p>
            <a:pPr marL="342900" indent="-342900" latinLnBrk="0">
              <a:buFont typeface="Arial" panose="020B0604020202020204" pitchFamily="34" charset="0"/>
              <a:buChar char="•"/>
            </a:pPr>
            <a:r>
              <a:rPr lang="en-US" sz="2400" dirty="0"/>
              <a:t>Enable effective participation and engagement in the digital energy transition. </a:t>
            </a:r>
          </a:p>
          <a:p>
            <a:pPr marL="342900" indent="-342900" latinLnBrk="0">
              <a:buFont typeface="Arial" panose="020B0604020202020204" pitchFamily="34" charset="0"/>
              <a:buChar char="•"/>
            </a:pPr>
            <a:r>
              <a:rPr lang="en-US" sz="2400" dirty="0"/>
              <a:t>Include tools, platforms, and networks designed to enhance capacity, skills, and collaboration among stakeholders.</a:t>
            </a:r>
          </a:p>
        </p:txBody>
      </p:sp>
      <p:pic>
        <p:nvPicPr>
          <p:cNvPr id="7" name="Picture 6">
            <a:extLst>
              <a:ext uri="{FF2B5EF4-FFF2-40B4-BE49-F238E27FC236}">
                <a16:creationId xmlns:a16="http://schemas.microsoft.com/office/drawing/2014/main" id="{B53FCF1F-7295-E682-499E-941B6CE277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99" y="2663152"/>
            <a:ext cx="4974042" cy="3548258"/>
          </a:xfrm>
          <a:prstGeom prst="rect">
            <a:avLst/>
          </a:prstGeom>
        </p:spPr>
      </p:pic>
      <p:sp>
        <p:nvSpPr>
          <p:cNvPr id="2" name="Title 1">
            <a:extLst>
              <a:ext uri="{FF2B5EF4-FFF2-40B4-BE49-F238E27FC236}">
                <a16:creationId xmlns:a16="http://schemas.microsoft.com/office/drawing/2014/main" id="{CE6D5566-2E0D-7A03-1199-731526B10D03}"/>
              </a:ext>
            </a:extLst>
          </p:cNvPr>
          <p:cNvSpPr>
            <a:spLocks noGrp="1"/>
          </p:cNvSpPr>
          <p:nvPr>
            <p:ph type="title" idx="4294967295"/>
          </p:nvPr>
        </p:nvSpPr>
        <p:spPr>
          <a:xfrm>
            <a:off x="452120" y="741045"/>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Public Sans"/>
                <a:cs typeface="Public Sans"/>
              </a:rPr>
              <a:t>1. The role of IT infrastructure in energy communities </a:t>
            </a:r>
            <a:endParaRPr lang="en-GB" dirty="0">
              <a:effectLst/>
            </a:endParaRPr>
          </a:p>
          <a:p>
            <a:endParaRPr lang="en-GB" dirty="0"/>
          </a:p>
        </p:txBody>
      </p:sp>
    </p:spTree>
    <p:extLst>
      <p:ext uri="{BB962C8B-B14F-4D97-AF65-F5344CB8AC3E}">
        <p14:creationId xmlns:p14="http://schemas.microsoft.com/office/powerpoint/2010/main" val="321022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33E5E-FA91-7CC8-EB37-6657920FB2AE}"/>
              </a:ext>
            </a:extLst>
          </p:cNvPr>
          <p:cNvSpPr>
            <a:spLocks noGrp="1"/>
          </p:cNvSpPr>
          <p:nvPr>
            <p:ph type="title" idx="4294967295"/>
          </p:nvPr>
        </p:nvSpPr>
        <p:spPr>
          <a:xfrm>
            <a:off x="350520" y="81216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2: The role of solar energy calculators - Introduction</a:t>
            </a:r>
            <a:endParaRPr lang="en-GB" dirty="0">
              <a:effectLst/>
            </a:endParaRPr>
          </a:p>
          <a:p>
            <a:endParaRPr lang="en-GB" dirty="0"/>
          </a:p>
        </p:txBody>
      </p:sp>
      <p:sp>
        <p:nvSpPr>
          <p:cNvPr id="4" name="TextBox 3">
            <a:extLst>
              <a:ext uri="{FF2B5EF4-FFF2-40B4-BE49-F238E27FC236}">
                <a16:creationId xmlns:a16="http://schemas.microsoft.com/office/drawing/2014/main" id="{B190F597-7B51-9EB6-1253-74AAF241D190}"/>
              </a:ext>
            </a:extLst>
          </p:cNvPr>
          <p:cNvSpPr txBox="1"/>
          <p:nvPr/>
        </p:nvSpPr>
        <p:spPr>
          <a:xfrm>
            <a:off x="726511" y="2981194"/>
            <a:ext cx="11088006" cy="2308324"/>
          </a:xfrm>
          <a:prstGeom prst="rect">
            <a:avLst/>
          </a:prstGeom>
          <a:noFill/>
        </p:spPr>
        <p:txBody>
          <a:bodyPr wrap="square" rtlCol="0">
            <a:spAutoFit/>
          </a:bodyPr>
          <a:lstStyle/>
          <a:p>
            <a:pPr algn="ctr" latinLnBrk="0"/>
            <a:r>
              <a:rPr lang="en-US" sz="4800" i="1" dirty="0">
                <a:solidFill>
                  <a:schemeClr val="accent2"/>
                </a:solidFill>
              </a:rPr>
              <a:t>How can solar energy calculators support decision-making in energy communities?</a:t>
            </a:r>
          </a:p>
          <a:p>
            <a:pPr algn="ctr" latinLnBrk="0"/>
            <a:endParaRPr lang="en-US" sz="4800" i="1" dirty="0">
              <a:solidFill>
                <a:schemeClr val="accent2"/>
              </a:solidFill>
            </a:endParaRPr>
          </a:p>
        </p:txBody>
      </p:sp>
    </p:spTree>
    <p:extLst>
      <p:ext uri="{BB962C8B-B14F-4D97-AF65-F5344CB8AC3E}">
        <p14:creationId xmlns:p14="http://schemas.microsoft.com/office/powerpoint/2010/main" val="51507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E9D6D4-ADBC-D7EB-E231-9A2E3FFD7EF4}"/>
              </a:ext>
            </a:extLst>
          </p:cNvPr>
          <p:cNvSpPr txBox="1"/>
          <p:nvPr/>
        </p:nvSpPr>
        <p:spPr>
          <a:xfrm>
            <a:off x="6613743" y="3608748"/>
            <a:ext cx="5388665" cy="1200329"/>
          </a:xfrm>
          <a:prstGeom prst="rect">
            <a:avLst/>
          </a:prstGeom>
          <a:noFill/>
        </p:spPr>
        <p:txBody>
          <a:bodyPr wrap="square" rtlCol="0">
            <a:spAutoFit/>
          </a:bodyPr>
          <a:lstStyle/>
          <a:p>
            <a:pPr latinLnBrk="0"/>
            <a:r>
              <a:rPr lang="en-US" sz="2400" dirty="0">
                <a:sym typeface="Public Sans"/>
              </a:rPr>
              <a:t>Solar calculators provide data for optimal placement, cost analysis, and system efficiency of photovoltaic (PV) panels.</a:t>
            </a:r>
          </a:p>
        </p:txBody>
      </p:sp>
      <p:pic>
        <p:nvPicPr>
          <p:cNvPr id="8" name="Picture 7">
            <a:extLst>
              <a:ext uri="{FF2B5EF4-FFF2-40B4-BE49-F238E27FC236}">
                <a16:creationId xmlns:a16="http://schemas.microsoft.com/office/drawing/2014/main" id="{72028D2C-E454-EB8C-042F-65E41AE447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92" y="2605414"/>
            <a:ext cx="6272060" cy="3528034"/>
          </a:xfrm>
          <a:prstGeom prst="rect">
            <a:avLst/>
          </a:prstGeom>
        </p:spPr>
      </p:pic>
      <p:sp>
        <p:nvSpPr>
          <p:cNvPr id="3" name="Title 2">
            <a:extLst>
              <a:ext uri="{FF2B5EF4-FFF2-40B4-BE49-F238E27FC236}">
                <a16:creationId xmlns:a16="http://schemas.microsoft.com/office/drawing/2014/main" id="{0F10E118-5A0C-F9C6-3109-9EC416F3C22E}"/>
              </a:ext>
            </a:extLst>
          </p:cNvPr>
          <p:cNvSpPr>
            <a:spLocks noGrp="1"/>
          </p:cNvSpPr>
          <p:nvPr>
            <p:ph type="title" idx="4294967295"/>
          </p:nvPr>
        </p:nvSpPr>
        <p:spPr>
          <a:xfrm>
            <a:off x="523240" y="724552"/>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2: The role of solar energy calculators</a:t>
            </a:r>
            <a:endParaRPr lang="en-GB" dirty="0">
              <a:effectLst/>
            </a:endParaRPr>
          </a:p>
          <a:p>
            <a:endParaRPr lang="en-GB" dirty="0"/>
          </a:p>
        </p:txBody>
      </p:sp>
    </p:spTree>
    <p:extLst>
      <p:ext uri="{BB962C8B-B14F-4D97-AF65-F5344CB8AC3E}">
        <p14:creationId xmlns:p14="http://schemas.microsoft.com/office/powerpoint/2010/main" val="133286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C3F21F-17A9-D5DD-17E0-1E59178B1B16}"/>
              </a:ext>
            </a:extLst>
          </p:cNvPr>
          <p:cNvSpPr>
            <a:spLocks noGrp="1"/>
          </p:cNvSpPr>
          <p:nvPr>
            <p:ph type="title" idx="4294967295"/>
          </p:nvPr>
        </p:nvSpPr>
        <p:spPr>
          <a:xfrm flipV="1">
            <a:off x="1082040" y="-812800"/>
            <a:ext cx="45719" cy="121285"/>
          </a:xfrm>
          <a:prstGeom prst="rect">
            <a:avLst/>
          </a:prstGeom>
        </p:spPr>
        <p:txBody>
          <a:bodyPr/>
          <a:lstStyle/>
          <a:p>
            <a:r>
              <a:rPr lang="en-GB" dirty="0"/>
              <a:t>Tools:</a:t>
            </a:r>
            <a:r>
              <a:rPr lang="en-GB" baseline="0" dirty="0"/>
              <a:t> Energy calculators</a:t>
            </a:r>
            <a:endParaRPr lang="en-GB" dirty="0"/>
          </a:p>
        </p:txBody>
      </p:sp>
      <p:graphicFrame>
        <p:nvGraphicFramePr>
          <p:cNvPr id="2" name="Table 1" descr="A table of four rows and four columns. The columns are headed Tool; Services; Benefits for an energy community; How can this tool support an energy community? As each cell contains multiple bullet points, each cell in a row will be numbered 1 to 4.&#10;The first data row reads: 1. Photovoltaic Geographical Information System (PVGIS) (Worldwide). 2. PV performance simulation, Irradiation data analysis, Flexible configuration options. 3. Accurate energy yield estimates, Cost evaluation, Customisable analysis. 4. Informed system design, Financial planning, Scenario comparison.&#10;The second data row reads: 1. NREL’s PVWatts Calculator (Worldwide). 2. Energy production estimation, Comprehensive system information, Detailed system inputs. 3. Broad applicability, Reliable solar resource data, Ease of use. 4. Data-driven decision making, Performance analysis, Accessible interface.&#10;The third data row reads: 1. EnergySage Solar Calculator (USA). 2. Customised solar savings estimation, Interactive user input. 3. Personalised savings analysis, Transparent cost-savings estimation, Access to installer quotes. 4. Informed investment decisions, Simplifies complex data, Facilitates competitive bidding.&#10;">
            <a:extLst>
              <a:ext uri="{FF2B5EF4-FFF2-40B4-BE49-F238E27FC236}">
                <a16:creationId xmlns:a16="http://schemas.microsoft.com/office/drawing/2014/main" id="{BE41309E-BA3C-A152-20FB-C8F5D1991A42}"/>
              </a:ext>
            </a:extLst>
          </p:cNvPr>
          <p:cNvGraphicFramePr>
            <a:graphicFrameLocks noGrp="1"/>
          </p:cNvGraphicFramePr>
          <p:nvPr>
            <p:extLst>
              <p:ext uri="{D42A27DB-BD31-4B8C-83A1-F6EECF244321}">
                <p14:modId xmlns:p14="http://schemas.microsoft.com/office/powerpoint/2010/main" val="3248353254"/>
              </p:ext>
            </p:extLst>
          </p:nvPr>
        </p:nvGraphicFramePr>
        <p:xfrm>
          <a:off x="314960" y="243841"/>
          <a:ext cx="11715686" cy="6614160"/>
        </p:xfrm>
        <a:graphic>
          <a:graphicData uri="http://schemas.openxmlformats.org/drawingml/2006/table">
            <a:tbl>
              <a:tblPr firstRow="1" firstCol="1" bandRow="1">
                <a:tableStyleId>{3B4B98B0-60AC-42C2-AFA5-B58CD77FA1E5}</a:tableStyleId>
              </a:tblPr>
              <a:tblGrid>
                <a:gridCol w="1893146">
                  <a:extLst>
                    <a:ext uri="{9D8B030D-6E8A-4147-A177-3AD203B41FA5}">
                      <a16:colId xmlns:a16="http://schemas.microsoft.com/office/drawing/2014/main" val="1956655456"/>
                    </a:ext>
                  </a:extLst>
                </a:gridCol>
                <a:gridCol w="2942613">
                  <a:extLst>
                    <a:ext uri="{9D8B030D-6E8A-4147-A177-3AD203B41FA5}">
                      <a16:colId xmlns:a16="http://schemas.microsoft.com/office/drawing/2014/main" val="3114145817"/>
                    </a:ext>
                  </a:extLst>
                </a:gridCol>
                <a:gridCol w="3492214">
                  <a:extLst>
                    <a:ext uri="{9D8B030D-6E8A-4147-A177-3AD203B41FA5}">
                      <a16:colId xmlns:a16="http://schemas.microsoft.com/office/drawing/2014/main" val="1035212580"/>
                    </a:ext>
                  </a:extLst>
                </a:gridCol>
                <a:gridCol w="3387713">
                  <a:extLst>
                    <a:ext uri="{9D8B030D-6E8A-4147-A177-3AD203B41FA5}">
                      <a16:colId xmlns:a16="http://schemas.microsoft.com/office/drawing/2014/main" val="1964108697"/>
                    </a:ext>
                  </a:extLst>
                </a:gridCol>
              </a:tblGrid>
              <a:tr h="757891">
                <a:tc>
                  <a:txBody>
                    <a:bodyPr/>
                    <a:lstStyle/>
                    <a:p>
                      <a:pPr algn="ctr" latinLnBrk="0"/>
                      <a:r>
                        <a:rPr lang="en-GB" sz="2000" noProof="0" dirty="0">
                          <a:latin typeface="+mn-lt"/>
                        </a:rPr>
                        <a:t>Tool</a:t>
                      </a:r>
                    </a:p>
                  </a:txBody>
                  <a:tcPr anchor="ctr"/>
                </a:tc>
                <a:tc>
                  <a:txBody>
                    <a:bodyPr/>
                    <a:lstStyle/>
                    <a:p>
                      <a:pPr algn="ctr" latinLnBrk="0"/>
                      <a:r>
                        <a:rPr lang="en-GB" sz="2000" noProof="0" dirty="0">
                          <a:latin typeface="+mn-lt"/>
                        </a:rPr>
                        <a:t>Services</a:t>
                      </a:r>
                    </a:p>
                  </a:txBody>
                  <a:tcPr anchor="ctr"/>
                </a:tc>
                <a:tc>
                  <a:txBody>
                    <a:bodyPr/>
                    <a:lstStyle/>
                    <a:p>
                      <a:pPr algn="ctr" latinLnBrk="0"/>
                      <a:r>
                        <a:rPr lang="en-GB" sz="2000" noProof="0" dirty="0">
                          <a:latin typeface="+mn-lt"/>
                        </a:rPr>
                        <a:t>Benefits for an energy community</a:t>
                      </a:r>
                    </a:p>
                  </a:txBody>
                  <a:tcPr anchor="ctr"/>
                </a:tc>
                <a:tc>
                  <a:txBody>
                    <a:bodyPr/>
                    <a:lstStyle/>
                    <a:p>
                      <a:pPr algn="ctr" latinLnBrk="0"/>
                      <a:r>
                        <a:rPr lang="en-GB" sz="2000" noProof="0" dirty="0">
                          <a:latin typeface="+mn-lt"/>
                        </a:rPr>
                        <a:t>How can this tool support an energy community?</a:t>
                      </a:r>
                    </a:p>
                  </a:txBody>
                  <a:tcPr anchor="ctr"/>
                </a:tc>
                <a:extLst>
                  <a:ext uri="{0D108BD9-81ED-4DB2-BD59-A6C34878D82A}">
                    <a16:rowId xmlns:a16="http://schemas.microsoft.com/office/drawing/2014/main" val="3341151641"/>
                  </a:ext>
                </a:extLst>
              </a:tr>
              <a:tr h="2075961">
                <a:tc>
                  <a:txBody>
                    <a:bodyPr/>
                    <a:lstStyle/>
                    <a:p>
                      <a:pPr marL="0" lvl="0" indent="0" algn="ctr" latinLnBrk="0">
                        <a:lnSpc>
                          <a:spcPct val="100000"/>
                        </a:lnSpc>
                        <a:buNone/>
                      </a:pPr>
                      <a:r>
                        <a:rPr lang="en-GB" sz="2000" b="1" i="0" u="none" strike="noStrike" baseline="0" noProof="0" dirty="0">
                          <a:solidFill>
                            <a:srgbClr val="000000"/>
                          </a:solidFill>
                          <a:latin typeface="+mn-lt"/>
                          <a:hlinkClick r:id="rId3"/>
                        </a:rPr>
                        <a:t>Photovoltaic Geographical Information System (PVGIS)</a:t>
                      </a:r>
                      <a:endParaRPr lang="en-GB" sz="2000" b="1" i="0" u="none" strike="noStrike" baseline="0" noProof="0" dirty="0">
                        <a:solidFill>
                          <a:srgbClr val="000000"/>
                        </a:solidFill>
                        <a:latin typeface="+mn-lt"/>
                      </a:endParaRPr>
                    </a:p>
                    <a:p>
                      <a:pPr marL="0" lvl="0" indent="0" algn="ctr" latinLnBrk="0">
                        <a:lnSpc>
                          <a:spcPct val="100000"/>
                        </a:lnSpc>
                        <a:buNone/>
                      </a:pPr>
                      <a:r>
                        <a:rPr lang="en-GB" sz="2000" b="1" i="0" u="none" strike="noStrike" baseline="0" noProof="0" dirty="0">
                          <a:solidFill>
                            <a:srgbClr val="000000"/>
                          </a:solidFill>
                          <a:latin typeface="+mn-lt"/>
                        </a:rPr>
                        <a:t>(Worldwide)</a:t>
                      </a:r>
                      <a:endParaRPr lang="en-GB" sz="2000" noProof="0" dirty="0">
                        <a:latin typeface="+mn-lt"/>
                      </a:endParaRPr>
                    </a:p>
                  </a:txBody>
                  <a:tcPr anchor="ctr"/>
                </a:tc>
                <a:tc>
                  <a:txBody>
                    <a:bodyPr/>
                    <a:lstStyle/>
                    <a:p>
                      <a:pPr marL="342900" indent="-342900" algn="l" latinLnBrk="0">
                        <a:buFont typeface="Arial"/>
                        <a:buChar char="•"/>
                      </a:pPr>
                      <a:r>
                        <a:rPr lang="en-GB" sz="2000" b="0" i="0" u="none" strike="noStrike" noProof="0" dirty="0">
                          <a:latin typeface="+mn-lt"/>
                        </a:rPr>
                        <a:t>PV performance simulation</a:t>
                      </a:r>
                    </a:p>
                    <a:p>
                      <a:pPr marL="342900" lvl="0" indent="-342900" algn="l" latinLnBrk="0">
                        <a:buFont typeface="Arial"/>
                        <a:buChar char="•"/>
                      </a:pPr>
                      <a:r>
                        <a:rPr lang="en-GB" sz="2000" b="0" i="0" u="none" strike="noStrike" noProof="0" dirty="0">
                          <a:latin typeface="+mn-lt"/>
                        </a:rPr>
                        <a:t>Irradiation data analysis</a:t>
                      </a:r>
                    </a:p>
                    <a:p>
                      <a:pPr marL="342900" lvl="0" indent="-342900" algn="l" latinLnBrk="0">
                        <a:buFont typeface="Arial"/>
                        <a:buChar char="•"/>
                      </a:pPr>
                      <a:r>
                        <a:rPr lang="en-GB" sz="2000" b="0" i="0" u="none" strike="noStrike" noProof="0" dirty="0">
                          <a:latin typeface="+mn-lt"/>
                        </a:rPr>
                        <a:t>Flexible configuration options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Accurate energy yield estimates</a:t>
                      </a:r>
                    </a:p>
                    <a:p>
                      <a:pPr marL="342900" lvl="0" indent="-342900" algn="l" latinLnBrk="0">
                        <a:buFont typeface="Arial"/>
                        <a:buChar char="•"/>
                      </a:pPr>
                      <a:r>
                        <a:rPr lang="en-GB" sz="2000" b="0" i="0" u="none" strike="noStrike" cap="none" noProof="0" dirty="0">
                          <a:solidFill>
                            <a:srgbClr val="000000"/>
                          </a:solidFill>
                          <a:latin typeface="+mn-lt"/>
                        </a:rPr>
                        <a:t>Cost evaluation</a:t>
                      </a:r>
                    </a:p>
                    <a:p>
                      <a:pPr marL="342900" lvl="0" indent="-342900" algn="l" latinLnBrk="0">
                        <a:buFont typeface="Arial"/>
                        <a:buChar char="•"/>
                      </a:pPr>
                      <a:r>
                        <a:rPr lang="en-GB" sz="2000" b="0" i="0" u="none" strike="noStrike" cap="none" noProof="0" dirty="0">
                          <a:solidFill>
                            <a:srgbClr val="000000"/>
                          </a:solidFill>
                          <a:latin typeface="+mn-lt"/>
                        </a:rPr>
                        <a:t>Customisable analysis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Informed system design</a:t>
                      </a:r>
                    </a:p>
                    <a:p>
                      <a:pPr marL="342900" lvl="0" indent="-342900" algn="l" latinLnBrk="0">
                        <a:buFont typeface="Arial"/>
                        <a:buChar char="•"/>
                      </a:pPr>
                      <a:r>
                        <a:rPr lang="en-GB" sz="2000" b="0" i="0" u="none" strike="noStrike" cap="none" noProof="0" dirty="0">
                          <a:solidFill>
                            <a:srgbClr val="000000"/>
                          </a:solidFill>
                          <a:latin typeface="+mn-lt"/>
                        </a:rPr>
                        <a:t>Financial planning</a:t>
                      </a:r>
                    </a:p>
                    <a:p>
                      <a:pPr marL="342900" lvl="0" indent="-342900" algn="l" latinLnBrk="0">
                        <a:buFont typeface="Arial"/>
                        <a:buChar char="•"/>
                      </a:pPr>
                      <a:r>
                        <a:rPr lang="en-GB" sz="2000" b="0" i="0" u="none" strike="noStrike" cap="none" noProof="0" dirty="0">
                          <a:solidFill>
                            <a:srgbClr val="000000"/>
                          </a:solidFill>
                          <a:latin typeface="+mn-lt"/>
                        </a:rPr>
                        <a:t>Scenario comparison</a:t>
                      </a:r>
                    </a:p>
                  </a:txBody>
                  <a:tcPr anchor="ctr"/>
                </a:tc>
                <a:extLst>
                  <a:ext uri="{0D108BD9-81ED-4DB2-BD59-A6C34878D82A}">
                    <a16:rowId xmlns:a16="http://schemas.microsoft.com/office/drawing/2014/main" val="4057794235"/>
                  </a:ext>
                </a:extLst>
              </a:tr>
              <a:tr h="1890154">
                <a:tc>
                  <a:txBody>
                    <a:bodyPr/>
                    <a:lstStyle/>
                    <a:p>
                      <a:pPr lvl="0" algn="ctr" latinLnBrk="0">
                        <a:buNone/>
                      </a:pPr>
                      <a:r>
                        <a:rPr lang="en-GB" sz="2000" b="1" i="0" u="none" strike="noStrike" noProof="0" dirty="0">
                          <a:latin typeface="+mn-lt"/>
                          <a:hlinkClick r:id="rId4"/>
                        </a:rPr>
                        <a:t>NREL’s PVWatts Calculator </a:t>
                      </a:r>
                      <a:r>
                        <a:rPr lang="en-GB" sz="2000" b="1" i="0" u="none" strike="noStrike" noProof="0" dirty="0">
                          <a:latin typeface="+mn-lt"/>
                        </a:rPr>
                        <a:t>(Worldwide)</a:t>
                      </a:r>
                      <a:endParaRPr lang="en-GB" sz="2000" b="1" noProof="0" dirty="0">
                        <a:latin typeface="+mn-lt"/>
                      </a:endParaRPr>
                    </a:p>
                  </a:txBody>
                  <a:tcPr anchor="ctr"/>
                </a:tc>
                <a:tc>
                  <a:txBody>
                    <a:bodyPr/>
                    <a:lstStyle/>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Energy production estimation</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Comprehensive system information</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Detailed system inputs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Broad applicability</a:t>
                      </a:r>
                    </a:p>
                    <a:p>
                      <a:pPr marL="342900" lvl="0" indent="-342900" algn="l" latinLnBrk="0">
                        <a:buFont typeface="Arial"/>
                        <a:buChar char="•"/>
                      </a:pPr>
                      <a:r>
                        <a:rPr lang="en-GB" sz="2000" b="0" i="0" u="none" strike="noStrike" cap="none" noProof="0" dirty="0">
                          <a:solidFill>
                            <a:srgbClr val="000000"/>
                          </a:solidFill>
                          <a:latin typeface="+mn-lt"/>
                        </a:rPr>
                        <a:t>Reliable solar resource data</a:t>
                      </a:r>
                    </a:p>
                    <a:p>
                      <a:pPr marL="342900" lvl="0" indent="-342900" algn="l" latinLnBrk="0">
                        <a:buFont typeface="Arial"/>
                        <a:buChar char="•"/>
                      </a:pPr>
                      <a:r>
                        <a:rPr lang="en-GB" sz="2000" b="0" i="0" u="none" strike="noStrike" cap="none" noProof="0" dirty="0">
                          <a:solidFill>
                            <a:srgbClr val="000000"/>
                          </a:solidFill>
                          <a:latin typeface="+mn-lt"/>
                        </a:rPr>
                        <a:t>Ease of use</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Data-driven decision making</a:t>
                      </a:r>
                    </a:p>
                    <a:p>
                      <a:pPr marL="342900" lvl="0" indent="-342900" algn="l" latinLnBrk="0">
                        <a:buFont typeface="Arial"/>
                        <a:buChar char="•"/>
                      </a:pPr>
                      <a:r>
                        <a:rPr lang="en-GB" sz="2000" b="0" i="0" u="none" strike="noStrike" cap="none" noProof="0" dirty="0">
                          <a:solidFill>
                            <a:srgbClr val="000000"/>
                          </a:solidFill>
                          <a:latin typeface="+mn-lt"/>
                        </a:rPr>
                        <a:t>Performance analysis</a:t>
                      </a:r>
                    </a:p>
                    <a:p>
                      <a:pPr marL="342900" lvl="0" indent="-342900" algn="l" latinLnBrk="0">
                        <a:buFont typeface="Arial"/>
                        <a:buChar char="•"/>
                      </a:pPr>
                      <a:r>
                        <a:rPr lang="en-GB" sz="2000" b="0" i="0" u="none" strike="noStrike" cap="none" noProof="0" dirty="0">
                          <a:solidFill>
                            <a:srgbClr val="000000"/>
                          </a:solidFill>
                          <a:latin typeface="+mn-lt"/>
                        </a:rPr>
                        <a:t>Accessible interface</a:t>
                      </a:r>
                    </a:p>
                  </a:txBody>
                  <a:tcPr anchor="ctr"/>
                </a:tc>
                <a:extLst>
                  <a:ext uri="{0D108BD9-81ED-4DB2-BD59-A6C34878D82A}">
                    <a16:rowId xmlns:a16="http://schemas.microsoft.com/office/drawing/2014/main" val="192137070"/>
                  </a:ext>
                </a:extLst>
              </a:tr>
              <a:tr h="1890154">
                <a:tc>
                  <a:txBody>
                    <a:bodyPr/>
                    <a:lstStyle/>
                    <a:p>
                      <a:pPr algn="ctr" latinLnBrk="0"/>
                      <a:r>
                        <a:rPr lang="en-GB" sz="2000" noProof="0" dirty="0">
                          <a:latin typeface="+mn-lt"/>
                          <a:hlinkClick r:id="rId5"/>
                        </a:rPr>
                        <a:t>EnergySage Solar Calculator </a:t>
                      </a:r>
                      <a:endParaRPr lang="en-GB" sz="2000" noProof="0" dirty="0">
                        <a:latin typeface="+mn-lt"/>
                      </a:endParaRPr>
                    </a:p>
                    <a:p>
                      <a:pPr algn="ctr" latinLnBrk="0"/>
                      <a:r>
                        <a:rPr lang="en-GB" sz="2000" noProof="0" dirty="0">
                          <a:latin typeface="+mn-lt"/>
                        </a:rPr>
                        <a:t>(USA)</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Customised solar savings estimation</a:t>
                      </a:r>
                    </a:p>
                    <a:p>
                      <a:pPr marL="342900" lvl="0" indent="-342900" algn="l" latinLnBrk="0">
                        <a:buFont typeface="Arial"/>
                        <a:buChar char="•"/>
                      </a:pPr>
                      <a:r>
                        <a:rPr lang="en-GB" sz="2000" b="0" i="0" u="none" strike="noStrike" cap="none" noProof="0" dirty="0">
                          <a:solidFill>
                            <a:srgbClr val="000000"/>
                          </a:solidFill>
                          <a:latin typeface="+mn-lt"/>
                        </a:rPr>
                        <a:t>Interactive user input</a:t>
                      </a:r>
                    </a:p>
                    <a:p>
                      <a:pPr marL="342900" lvl="0" indent="-342900" algn="l" latinLnBrk="0">
                        <a:buFont typeface="Arial"/>
                        <a:buChar char="•"/>
                      </a:pPr>
                      <a:endParaRPr lang="en-GB" sz="2000" b="0" i="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Personalised savings analysis</a:t>
                      </a:r>
                    </a:p>
                    <a:p>
                      <a:pPr marL="342900" lvl="0" indent="-342900" algn="l" latinLnBrk="0">
                        <a:buFont typeface="Arial"/>
                        <a:buChar char="•"/>
                      </a:pPr>
                      <a:r>
                        <a:rPr lang="en-GB" sz="2000" b="0" i="0" u="none" strike="noStrike" cap="none" noProof="0" dirty="0">
                          <a:solidFill>
                            <a:srgbClr val="000000"/>
                          </a:solidFill>
                          <a:latin typeface="+mn-lt"/>
                        </a:rPr>
                        <a:t>Transparent cost-savings estimation</a:t>
                      </a:r>
                    </a:p>
                    <a:p>
                      <a:pPr marL="342900" lvl="0" indent="-342900" algn="l" latinLnBrk="0">
                        <a:buFont typeface="Arial"/>
                        <a:buChar char="•"/>
                      </a:pPr>
                      <a:r>
                        <a:rPr lang="en-GB" sz="2000" b="0" i="0" u="none" strike="noStrike" cap="none" noProof="0" dirty="0">
                          <a:solidFill>
                            <a:srgbClr val="000000"/>
                          </a:solidFill>
                          <a:latin typeface="+mn-lt"/>
                        </a:rPr>
                        <a:t>Access to installer quotes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Informed investment decisions</a:t>
                      </a:r>
                    </a:p>
                    <a:p>
                      <a:pPr marL="342900" lvl="0" indent="-342900" algn="l" latinLnBrk="0">
                        <a:buFont typeface="Arial"/>
                        <a:buChar char="•"/>
                      </a:pPr>
                      <a:r>
                        <a:rPr lang="en-GB" sz="2000" b="0" i="0" u="none" strike="noStrike" cap="none" noProof="0" dirty="0">
                          <a:solidFill>
                            <a:srgbClr val="000000"/>
                          </a:solidFill>
                          <a:latin typeface="+mn-lt"/>
                        </a:rPr>
                        <a:t>Simplifies complex data</a:t>
                      </a:r>
                    </a:p>
                    <a:p>
                      <a:pPr marL="342900" lvl="0" indent="-342900" algn="l" latinLnBrk="0">
                        <a:buFont typeface="Arial"/>
                        <a:buChar char="•"/>
                      </a:pPr>
                      <a:r>
                        <a:rPr lang="en-GB" sz="2000" b="0" i="0" u="none" strike="noStrike" cap="none" noProof="0" dirty="0">
                          <a:solidFill>
                            <a:srgbClr val="000000"/>
                          </a:solidFill>
                          <a:latin typeface="+mn-lt"/>
                        </a:rPr>
                        <a:t>Facilitates competitive bidding</a:t>
                      </a: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1019797494"/>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Create a new document." ma:contentTypeScope="" ma:versionID="d7b704e02a6f4df70b832825b3db7aa0">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f3bd6d414d30b12d2dfe1bd1fa025680"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2.xml><?xml version="1.0" encoding="utf-8"?>
<ds:datastoreItem xmlns:ds="http://schemas.openxmlformats.org/officeDocument/2006/customXml" ds:itemID="{93CA0DD0-504F-4EB9-B60E-59D0E157F7B9}">
  <ds:schemaRefs>
    <ds:schemaRef ds:uri="http://schemas.microsoft.com/office/2006/documentManagement/types"/>
    <ds:schemaRef ds:uri="http://purl.org/dc/terms/"/>
    <ds:schemaRef ds:uri="http://schemas.microsoft.com/office/2006/metadata/properties"/>
    <ds:schemaRef ds:uri="http://www.w3.org/XML/1998/namespace"/>
    <ds:schemaRef ds:uri="http://schemas.microsoft.com/office/infopath/2007/PartnerControls"/>
    <ds:schemaRef ds:uri="http://purl.org/dc/elements/1.1/"/>
    <ds:schemaRef ds:uri="http://schemas.openxmlformats.org/package/2006/metadata/core-properties"/>
    <ds:schemaRef ds:uri="75a85b04-3e87-4e6d-8e61-343b36998706"/>
    <ds:schemaRef ds:uri="577805d4-8e47-4788-b8ec-5b1290b6ebfb"/>
    <ds:schemaRef ds:uri="http://purl.org/dc/dcmitype/"/>
    <ds:schemaRef ds:uri="59c2b11d-9272-4eed-95ac-95725493c81f"/>
    <ds:schemaRef ds:uri="c67c0ac7-78b5-4864-aca3-db9996adcf66"/>
    <ds:schemaRef ds:uri="f45ef3b6-e1f8-4ba6-89ba-26b48c006428"/>
    <ds:schemaRef ds:uri="7b26517a-e12b-4b49-bcfd-51642f3fdde0"/>
  </ds:schemaRefs>
</ds:datastoreItem>
</file>

<file path=customXml/itemProps3.xml><?xml version="1.0" encoding="utf-8"?>
<ds:datastoreItem xmlns:ds="http://schemas.openxmlformats.org/officeDocument/2006/customXml" ds:itemID="{6EC46D29-E504-4FAD-80A1-D708CAEBF3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674</TotalTime>
  <Words>3461</Words>
  <Application>Microsoft Macintosh PowerPoint</Application>
  <PresentationFormat>Widescreen</PresentationFormat>
  <Paragraphs>362</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맑은 고딕</vt:lpstr>
      <vt:lpstr>Arial</vt:lpstr>
      <vt:lpstr>Arial,Sans-Serif</vt:lpstr>
      <vt:lpstr>Calibri</vt:lpstr>
      <vt:lpstr>Public Sans</vt:lpstr>
      <vt:lpstr>Every1 slide master</vt:lpstr>
      <vt:lpstr>Energy  Communities:  IT Basics</vt:lpstr>
      <vt:lpstr>Introduction</vt:lpstr>
      <vt:lpstr>This presentation</vt:lpstr>
      <vt:lpstr>Seven questions for energy communities: IT basics </vt:lpstr>
      <vt:lpstr>1. The role of IT infrastructure in energy communities - Introduction </vt:lpstr>
      <vt:lpstr>1. The role of IT infrastructure in energy communities  </vt:lpstr>
      <vt:lpstr>2: The role of solar energy calculators - Introduction </vt:lpstr>
      <vt:lpstr>2: The role of solar energy calculators </vt:lpstr>
      <vt:lpstr>Tools: Energy calculators</vt:lpstr>
      <vt:lpstr>3. The role of digital energy management tools: Flexibility - Introduction </vt:lpstr>
      <vt:lpstr>3. The role of digital energy management tools: Flexibility </vt:lpstr>
      <vt:lpstr>Tools: digital energy management</vt:lpstr>
      <vt:lpstr>4. The role of renovation and solar calculators - Introduction </vt:lpstr>
      <vt:lpstr>4. The role of renovation and solar calculators </vt:lpstr>
      <vt:lpstr>Tools: renovation and solar calculators</vt:lpstr>
      <vt:lpstr>5. Digital platforms: Energy sharing  - Introduction </vt:lpstr>
      <vt:lpstr>5. Digital platforms: Energy sharing   </vt:lpstr>
      <vt:lpstr>Tools: Energy sharing</vt:lpstr>
      <vt:lpstr>6. Energy management and energy communities: Getting social - Introduction </vt:lpstr>
      <vt:lpstr>6. Energy management and energy communities: Getting social    </vt:lpstr>
      <vt:lpstr>Tools: Getting social </vt:lpstr>
      <vt:lpstr>7. Choosing IT tools for your energy community: Evaluation - Introduction   </vt:lpstr>
      <vt:lpstr>7. Choosing IT tools for your energy community: Evaluation   </vt:lpstr>
      <vt:lpstr>Next Steps </vt:lpstr>
      <vt:lpstr>Acknowledgements </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441</cp:revision>
  <dcterms:created xsi:type="dcterms:W3CDTF">2019-04-06T05:20:47Z</dcterms:created>
  <dcterms:modified xsi:type="dcterms:W3CDTF">2026-03-10T08:45:35Z</dcterms:modified>
  <cp:category/>
</cp:coreProperties>
</file>