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Open Sans ExtraBold"/>
      <p:bold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iP6+W4ZODEn/ctMgtnC+HFeDqc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ExtraBold-boldItalic.fntdata"/><Relationship Id="rId22" Type="http://schemas.openxmlformats.org/officeDocument/2006/relationships/font" Target="fonts/OpenSans-bold.fntdata"/><Relationship Id="rId21" Type="http://schemas.openxmlformats.org/officeDocument/2006/relationships/font" Target="fonts/OpenSans-regular.fntdata"/><Relationship Id="rId24" Type="http://schemas.openxmlformats.org/officeDocument/2006/relationships/font" Target="fonts/OpenSans-boldItalic.fntdata"/><Relationship Id="rId23"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OpenSansExtraBold-bold.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5" name="Google Shape;5;n"/>
          <p:cNvSpPr txBox="1"/>
          <p:nvPr>
            <p:ph idx="3" type="hdr"/>
          </p:nvPr>
        </p:nvSpPr>
        <p:spPr>
          <a:xfrm>
            <a:off x="0" y="0"/>
            <a:ext cx="3280680" cy="5342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 name="Google Shape;6;n"/>
          <p:cNvSpPr txBox="1"/>
          <p:nvPr>
            <p:ph idx="10" type="dt"/>
          </p:nvPr>
        </p:nvSpPr>
        <p:spPr>
          <a:xfrm>
            <a:off x="4278960" y="0"/>
            <a:ext cx="3280680" cy="534240"/>
          </a:xfrm>
          <a:prstGeom prst="rect">
            <a:avLst/>
          </a:prstGeom>
          <a:noFill/>
          <a:ln>
            <a:noFill/>
          </a:ln>
        </p:spPr>
        <p:txBody>
          <a:bodyPr anchorCtr="0" anchor="t" bIns="0" lIns="0" spcFirstLastPara="1" rIns="0" wrap="square" tIns="0">
            <a:noAutofit/>
          </a:bodyPr>
          <a:lstStyle>
            <a:lvl1pPr lvl="0" marR="0" rtl="0" algn="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10157400"/>
            <a:ext cx="3280680" cy="53424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urses.spatialthoughts.com/spatial-data-viz.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qgistutorials.com/en/docs/3/advanced_raster_analysis.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2" name="Google Shape;192;p1: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0: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1" name="Google Shape;291;p10: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92" name="Google Shape;292;p10: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1: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1" name="Google Shape;301;p11: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302" name="Google Shape;302;p11: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0" name="Google Shape;310;p12: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311" name="Google Shape;311;p12: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3: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24" name="Google Shape;324;p13: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2" name="Google Shape;202;p2: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03" name="Google Shape;203;p2: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1" name="Google Shape;211;p3: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Visualisation is one of the simplest tasks in GIS, it is essential to make geographic data visually informative. This can be achieved by changing geographic data's visual properties (i.e., styling).</a:t>
            </a:r>
            <a:endParaRPr b="0" sz="1200" strike="noStrike">
              <a:solidFill>
                <a:srgbClr val="000000"/>
              </a:solidFill>
              <a:latin typeface="Open Sans"/>
              <a:ea typeface="Open Sans"/>
              <a:cs typeface="Open Sans"/>
              <a:sym typeface="Open Sans"/>
            </a:endParaRPr>
          </a:p>
          <a:p>
            <a:pPr indent="0" lvl="0" marL="0" rtl="0" algn="l">
              <a:lnSpc>
                <a:spcPct val="15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There are different </a:t>
            </a:r>
            <a:r>
              <a:rPr b="0" lang="en-GB" sz="1200" u="sng" strike="noStrike">
                <a:solidFill>
                  <a:srgbClr val="000000"/>
                </a:solidFill>
                <a:latin typeface="Open Sans"/>
                <a:ea typeface="Open Sans"/>
                <a:cs typeface="Open Sans"/>
                <a:sym typeface="Open Sans"/>
                <a:hlinkClick r:id="rId2">
                  <a:extLst>
                    <a:ext uri="{A12FA001-AC4F-418D-AE19-62706E023703}">
                      <ahyp:hlinkClr val="tx"/>
                    </a:ext>
                  </a:extLst>
                </a:hlinkClick>
              </a:rPr>
              <a:t>techniques for visualising </a:t>
            </a:r>
            <a:r>
              <a:rPr b="0" lang="en-GB" sz="1200" strike="noStrike">
                <a:solidFill>
                  <a:srgbClr val="000000"/>
                </a:solidFill>
                <a:latin typeface="Open Sans"/>
                <a:ea typeface="Open Sans"/>
                <a:cs typeface="Open Sans"/>
                <a:sym typeface="Open Sans"/>
              </a:rPr>
              <a:t>mapping data and deriving insights from them.</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Arial"/>
              <a:ea typeface="Arial"/>
              <a:cs typeface="Arial"/>
              <a:sym typeface="Arial"/>
            </a:endParaRPr>
          </a:p>
        </p:txBody>
      </p:sp>
      <p:sp>
        <p:nvSpPr>
          <p:cNvPr id="212" name="Google Shape;212;p3: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3" name="Google Shape;223;p4: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2000"/>
              <a:buFont typeface="Open Sans"/>
              <a:buNone/>
            </a:pPr>
            <a:r>
              <a:rPr b="0" lang="en-GB" sz="2000" strike="noStrike">
                <a:solidFill>
                  <a:srgbClr val="000000"/>
                </a:solidFill>
                <a:latin typeface="Open Sans"/>
                <a:ea typeface="Open Sans"/>
                <a:cs typeface="Open Sans"/>
                <a:sym typeface="Open Sans"/>
              </a:rPr>
              <a:t>It is also important to mention that the visualisation style highly depends on the information you want to expose, but to some extent, it is also a matter of creativity and experimenting with it.</a:t>
            </a:r>
            <a:endParaRPr b="0" sz="2000" strike="noStrike">
              <a:solidFill>
                <a:srgbClr val="000000"/>
              </a:solidFill>
              <a:latin typeface="Open Sans"/>
              <a:ea typeface="Open Sans"/>
              <a:cs typeface="Open Sans"/>
              <a:sym typeface="Open Sans"/>
            </a:endParaRPr>
          </a:p>
        </p:txBody>
      </p:sp>
      <p:sp>
        <p:nvSpPr>
          <p:cNvPr id="224" name="Google Shape;224;p4: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4" name="Google Shape;234;p5: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It can be used out of the box to perform analysis and create visualisations, geoportals, dashboards, GeoStories, and web applications sourcing data from your preferred geospatial server.</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p:txBody>
      </p:sp>
      <p:sp>
        <p:nvSpPr>
          <p:cNvPr id="235" name="Google Shape;235;p5: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6" name="Google Shape;246;p6: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2000"/>
              <a:buFont typeface="Open Sans"/>
              <a:buNone/>
            </a:pPr>
            <a:r>
              <a:rPr b="1" lang="en-GB" sz="2000" strike="noStrike">
                <a:solidFill>
                  <a:srgbClr val="000000"/>
                </a:solidFill>
                <a:latin typeface="Open Sans"/>
                <a:ea typeface="Open Sans"/>
                <a:cs typeface="Open Sans"/>
                <a:sym typeface="Open Sans"/>
              </a:rPr>
              <a:t>Some features on MapStore:</a:t>
            </a:r>
            <a:endParaRPr b="1" sz="20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It does not depend explicitly on any mapping engine.</a:t>
            </a:r>
            <a:endParaRPr b="0" sz="20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It can work with OpenLayers, Leaflet and Cesium ensuring the greatest flexibility when it is used as a framework to develop custom projects.</a:t>
            </a:r>
            <a:endParaRPr b="0" sz="20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It automatically adapts to different screen size of portable devices.</a:t>
            </a:r>
            <a:endParaRPr b="0" sz="20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It allows users to manage maps, dashboards and GeoStories, to help convey the key highlights of a geospatial context.</a:t>
            </a:r>
            <a:endParaRPr b="0" sz="20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p:txBody>
      </p:sp>
      <p:sp>
        <p:nvSpPr>
          <p:cNvPr id="247" name="Google Shape;247;p6: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7: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7" name="Google Shape;257;p7: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 objectives of </a:t>
            </a:r>
            <a:r>
              <a:rPr b="0" lang="en-GB" sz="1200" u="sng" strike="noStrike">
                <a:solidFill>
                  <a:srgbClr val="000000"/>
                </a:solidFill>
                <a:latin typeface="Open Sans"/>
                <a:ea typeface="Open Sans"/>
                <a:cs typeface="Open Sans"/>
                <a:sym typeface="Open Sans"/>
                <a:hlinkClick r:id="rId2">
                  <a:extLst>
                    <a:ext uri="{A12FA001-AC4F-418D-AE19-62706E023703}">
                      <ahyp:hlinkClr val="tx"/>
                    </a:ext>
                  </a:extLst>
                </a:hlinkClick>
              </a:rPr>
              <a:t>advanced data analysis </a:t>
            </a:r>
            <a:r>
              <a:rPr b="0" lang="en-GB" sz="1200" strike="noStrike">
                <a:solidFill>
                  <a:srgbClr val="000000"/>
                </a:solidFill>
                <a:latin typeface="Open Sans"/>
                <a:ea typeface="Open Sans"/>
                <a:cs typeface="Open Sans"/>
                <a:sym typeface="Open Sans"/>
              </a:rPr>
              <a:t>in QGIS are to:</a:t>
            </a:r>
            <a:endParaRPr b="0" sz="1200" strike="noStrike">
              <a:solidFill>
                <a:srgbClr val="000000"/>
              </a:solidFill>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Highlight the usability of a GIS to perform basic, advanced geospatial analysis and solve complex spatial analysis problems</a:t>
            </a:r>
            <a:endParaRPr b="0" sz="1200" strike="noStrike">
              <a:solidFill>
                <a:srgbClr val="000000"/>
              </a:solidFill>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Understand the advanced functionalities and concepts available in QGIS</a:t>
            </a:r>
            <a:endParaRPr b="0" sz="1200" strike="noStrike">
              <a:solidFill>
                <a:srgbClr val="000000"/>
              </a:solidFill>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Learn key GIS tools using QGIS tools that may help you with your analysis moving forward</a:t>
            </a:r>
            <a:endParaRPr b="0" sz="1200" strike="noStrike">
              <a:solidFill>
                <a:srgbClr val="000000"/>
              </a:solidFill>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Learn techniques for the automation of GIS workflows.</a:t>
            </a:r>
            <a:endParaRPr b="0" sz="1200" strike="noStrike">
              <a:solidFill>
                <a:srgbClr val="000000"/>
              </a:solidFill>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Learn techniques that will help with creating visualisations.</a:t>
            </a:r>
            <a:endParaRPr b="0" sz="1200"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Arial"/>
              <a:ea typeface="Arial"/>
              <a:cs typeface="Arial"/>
              <a:sym typeface="Arial"/>
            </a:endParaRPr>
          </a:p>
        </p:txBody>
      </p:sp>
      <p:sp>
        <p:nvSpPr>
          <p:cNvPr id="258" name="Google Shape;258;p7: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9" name="Google Shape;269;p8: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 combination of PostgreSQL and applications such as R provide users with the ability to leverage the power and efficiency of PostgreSQL. When further combined with PostGIS, the geospatial extender for PostgreSQL, users can perform powerful spatial analytics within the PostgreSQL database.</a:t>
            </a:r>
            <a:endParaRPr b="0" sz="1200" strike="noStrike">
              <a:solidFill>
                <a:srgbClr val="000000"/>
              </a:solidFill>
              <a:latin typeface="Open Sans"/>
              <a:ea typeface="Open Sans"/>
              <a:cs typeface="Open Sans"/>
              <a:sym typeface="Open Sans"/>
            </a:endParaRPr>
          </a:p>
        </p:txBody>
      </p:sp>
      <p:sp>
        <p:nvSpPr>
          <p:cNvPr id="270" name="Google Shape;270;p8: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9" name="Google Shape;279;p9: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Take a moment to explore and access a plethora of energy-related datasets by visiting the following websites:</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OnStove: https://github.com/Open-Source-Spatial-Clean-Cooking-Tool/OnStove</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OnSSET: http://www.onsset.org/</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Energy Access Explorer: https://www.wri.org/initiatives/energy-access-explorer</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Once you've acquired these datasets, leverage their richness to conduct in-depth analyses and create visualisations that bring about energy-related insights.</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Arial"/>
              <a:ea typeface="Arial"/>
              <a:cs typeface="Arial"/>
              <a:sym typeface="Arial"/>
            </a:endParaRPr>
          </a:p>
        </p:txBody>
      </p:sp>
      <p:sp>
        <p:nvSpPr>
          <p:cNvPr id="280" name="Google Shape;280;p9: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6" name="Shape 16"/>
        <p:cNvGrpSpPr/>
        <p:nvPr/>
      </p:nvGrpSpPr>
      <p:grpSpPr>
        <a:xfrm>
          <a:off x="0" y="0"/>
          <a:ext cx="0" cy="0"/>
          <a:chOff x="0" y="0"/>
          <a:chExt cx="0" cy="0"/>
        </a:xfrm>
      </p:grpSpPr>
      <p:pic>
        <p:nvPicPr>
          <p:cNvPr descr="A picture containing website&#10;&#10;Description automatically generated" id="17" name="Google Shape;17;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15"/>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5"/>
          <p:cNvSpPr txBox="1"/>
          <p:nvPr>
            <p:ph idx="1" type="subTitle"/>
          </p:nvPr>
        </p:nvSpPr>
        <p:spPr>
          <a:xfrm>
            <a:off x="688931" y="3374796"/>
            <a:ext cx="2846121" cy="954803"/>
          </a:xfrm>
          <a:prstGeom prst="rect">
            <a:avLst/>
          </a:prstGeom>
          <a:noFill/>
          <a:ln>
            <a:noFill/>
          </a:ln>
        </p:spPr>
        <p:txBody>
          <a:bodyPr anchorCtr="0" anchor="b" bIns="0" lIns="0" spcFirstLastPara="1" rIns="0" wrap="square" tIns="0">
            <a:normAutofit/>
          </a:bodyPr>
          <a:lstStyle>
            <a:lvl1pPr lvl="0" algn="l">
              <a:lnSpc>
                <a:spcPct val="90000"/>
              </a:lnSpc>
              <a:spcBef>
                <a:spcPts val="1000"/>
              </a:spcBef>
              <a:spcAft>
                <a:spcPts val="0"/>
              </a:spcAft>
              <a:buClr>
                <a:schemeClr val="dk1"/>
              </a:buClr>
              <a:buSzPts val="1800"/>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5"/>
          <p:cNvSpPr txBox="1"/>
          <p:nvPr>
            <p:ph idx="2" type="body"/>
          </p:nvPr>
        </p:nvSpPr>
        <p:spPr>
          <a:xfrm>
            <a:off x="8453438" y="6106160"/>
            <a:ext cx="3738562" cy="335915"/>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 name="Google Shape;21;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62" name="Shape 62"/>
        <p:cNvGrpSpPr/>
        <p:nvPr/>
      </p:nvGrpSpPr>
      <p:grpSpPr>
        <a:xfrm>
          <a:off x="0" y="0"/>
          <a:ext cx="0" cy="0"/>
          <a:chOff x="0" y="0"/>
          <a:chExt cx="0" cy="0"/>
        </a:xfrm>
      </p:grpSpPr>
      <p:sp>
        <p:nvSpPr>
          <p:cNvPr id="63" name="Google Shape;63;p26"/>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6"/>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6"/>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6"/>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2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9" name="Shape 69"/>
        <p:cNvGrpSpPr/>
        <p:nvPr/>
      </p:nvGrpSpPr>
      <p:grpSpPr>
        <a:xfrm>
          <a:off x="0" y="0"/>
          <a:ext cx="0" cy="0"/>
          <a:chOff x="0" y="0"/>
          <a:chExt cx="0" cy="0"/>
        </a:xfrm>
      </p:grpSpPr>
      <p:sp>
        <p:nvSpPr>
          <p:cNvPr id="70" name="Google Shape;70;p27"/>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7"/>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27"/>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7"/>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76" name="Shape 76"/>
        <p:cNvGrpSpPr/>
        <p:nvPr/>
      </p:nvGrpSpPr>
      <p:grpSpPr>
        <a:xfrm>
          <a:off x="0" y="0"/>
          <a:ext cx="0" cy="0"/>
          <a:chOff x="0" y="0"/>
          <a:chExt cx="0" cy="0"/>
        </a:xfrm>
      </p:grpSpPr>
      <p:sp>
        <p:nvSpPr>
          <p:cNvPr id="77" name="Google Shape;77;p28"/>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8"/>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8"/>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2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82" name="Shape 82"/>
        <p:cNvGrpSpPr/>
        <p:nvPr/>
      </p:nvGrpSpPr>
      <p:grpSpPr>
        <a:xfrm>
          <a:off x="0" y="0"/>
          <a:ext cx="0" cy="0"/>
          <a:chOff x="0" y="0"/>
          <a:chExt cx="0" cy="0"/>
        </a:xfrm>
      </p:grpSpPr>
      <p:sp>
        <p:nvSpPr>
          <p:cNvPr id="83" name="Google Shape;83;p29"/>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9"/>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29"/>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9"/>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9"/>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2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90" name="Shape 90"/>
        <p:cNvGrpSpPr/>
        <p:nvPr/>
      </p:nvGrpSpPr>
      <p:grpSpPr>
        <a:xfrm>
          <a:off x="0" y="0"/>
          <a:ext cx="0" cy="0"/>
          <a:chOff x="0" y="0"/>
          <a:chExt cx="0" cy="0"/>
        </a:xfrm>
      </p:grpSpPr>
      <p:sp>
        <p:nvSpPr>
          <p:cNvPr id="91" name="Google Shape;91;p30"/>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0"/>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30"/>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30"/>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30"/>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30"/>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30"/>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3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06" name="Shape 106"/>
        <p:cNvGrpSpPr/>
        <p:nvPr/>
      </p:nvGrpSpPr>
      <p:grpSpPr>
        <a:xfrm>
          <a:off x="0" y="0"/>
          <a:ext cx="0" cy="0"/>
          <a:chOff x="0" y="0"/>
          <a:chExt cx="0" cy="0"/>
        </a:xfrm>
      </p:grpSpPr>
      <p:sp>
        <p:nvSpPr>
          <p:cNvPr id="107" name="Google Shape;107;p1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7"/>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09" name="Google Shape;109;p1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0" name="Shape 110"/>
        <p:cNvGrpSpPr/>
        <p:nvPr/>
      </p:nvGrpSpPr>
      <p:grpSpPr>
        <a:xfrm>
          <a:off x="0" y="0"/>
          <a:ext cx="0" cy="0"/>
          <a:chOff x="0" y="0"/>
          <a:chExt cx="0" cy="0"/>
        </a:xfrm>
      </p:grpSpPr>
      <p:sp>
        <p:nvSpPr>
          <p:cNvPr id="111" name="Google Shape;111;p31"/>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31"/>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13" name="Google Shape;113;p3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1"/>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15" name="Google Shape;115;p3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16" name="Shape 116"/>
        <p:cNvGrpSpPr/>
        <p:nvPr/>
      </p:nvGrpSpPr>
      <p:grpSpPr>
        <a:xfrm>
          <a:off x="0" y="0"/>
          <a:ext cx="0" cy="0"/>
          <a:chOff x="0" y="0"/>
          <a:chExt cx="0" cy="0"/>
        </a:xfrm>
      </p:grpSpPr>
      <p:sp>
        <p:nvSpPr>
          <p:cNvPr id="117" name="Google Shape;117;p32"/>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32"/>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32"/>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2"/>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21" name="Google Shape;121;p32"/>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22" name="Shape 122"/>
        <p:cNvGrpSpPr/>
        <p:nvPr/>
      </p:nvGrpSpPr>
      <p:grpSpPr>
        <a:xfrm>
          <a:off x="0" y="0"/>
          <a:ext cx="0" cy="0"/>
          <a:chOff x="0" y="0"/>
          <a:chExt cx="0" cy="0"/>
        </a:xfrm>
      </p:grpSpPr>
      <p:sp>
        <p:nvSpPr>
          <p:cNvPr id="123" name="Google Shape;123;p33"/>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33"/>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33"/>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33"/>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3"/>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28" name="Google Shape;128;p33"/>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 name="Shape 129"/>
        <p:cNvGrpSpPr/>
        <p:nvPr/>
      </p:nvGrpSpPr>
      <p:grpSpPr>
        <a:xfrm>
          <a:off x="0" y="0"/>
          <a:ext cx="0" cy="0"/>
          <a:chOff x="0" y="0"/>
          <a:chExt cx="0" cy="0"/>
        </a:xfrm>
      </p:grpSpPr>
      <p:sp>
        <p:nvSpPr>
          <p:cNvPr id="130" name="Google Shape;130;p34"/>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3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4"/>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33" name="Google Shape;133;p3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2" name="Shape 22"/>
        <p:cNvGrpSpPr/>
        <p:nvPr/>
      </p:nvGrpSpPr>
      <p:grpSpPr>
        <a:xfrm>
          <a:off x="0" y="0"/>
          <a:ext cx="0" cy="0"/>
          <a:chOff x="0" y="0"/>
          <a:chExt cx="0" cy="0"/>
        </a:xfrm>
      </p:grpSpPr>
      <p:sp>
        <p:nvSpPr>
          <p:cNvPr id="23" name="Google Shape;23;p18"/>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8"/>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25" name="Google Shape;25;p1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34" name="Shape 134"/>
        <p:cNvGrpSpPr/>
        <p:nvPr/>
      </p:nvGrpSpPr>
      <p:grpSpPr>
        <a:xfrm>
          <a:off x="0" y="0"/>
          <a:ext cx="0" cy="0"/>
          <a:chOff x="0" y="0"/>
          <a:chExt cx="0" cy="0"/>
        </a:xfrm>
      </p:grpSpPr>
      <p:sp>
        <p:nvSpPr>
          <p:cNvPr id="135" name="Google Shape;135;p35"/>
          <p:cNvSpPr txBox="1"/>
          <p:nvPr>
            <p:ph idx="1" type="subTitle"/>
          </p:nvPr>
        </p:nvSpPr>
        <p:spPr>
          <a:xfrm>
            <a:off x="1523880" y="1122480"/>
            <a:ext cx="9143640" cy="110667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36" name="Google Shape;136;p35"/>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5"/>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38" name="Google Shape;138;p35"/>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39" name="Shape 139"/>
        <p:cNvGrpSpPr/>
        <p:nvPr/>
      </p:nvGrpSpPr>
      <p:grpSpPr>
        <a:xfrm>
          <a:off x="0" y="0"/>
          <a:ext cx="0" cy="0"/>
          <a:chOff x="0" y="0"/>
          <a:chExt cx="0" cy="0"/>
        </a:xfrm>
      </p:grpSpPr>
      <p:sp>
        <p:nvSpPr>
          <p:cNvPr id="140" name="Google Shape;140;p36"/>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36"/>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36"/>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36"/>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3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6"/>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46" name="Google Shape;146;p3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7" name="Shape 147"/>
        <p:cNvGrpSpPr/>
        <p:nvPr/>
      </p:nvGrpSpPr>
      <p:grpSpPr>
        <a:xfrm>
          <a:off x="0" y="0"/>
          <a:ext cx="0" cy="0"/>
          <a:chOff x="0" y="0"/>
          <a:chExt cx="0" cy="0"/>
        </a:xfrm>
      </p:grpSpPr>
      <p:sp>
        <p:nvSpPr>
          <p:cNvPr id="148" name="Google Shape;148;p37"/>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37"/>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37"/>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37"/>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3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7"/>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54" name="Google Shape;154;p3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55" name="Shape 155"/>
        <p:cNvGrpSpPr/>
        <p:nvPr/>
      </p:nvGrpSpPr>
      <p:grpSpPr>
        <a:xfrm>
          <a:off x="0" y="0"/>
          <a:ext cx="0" cy="0"/>
          <a:chOff x="0" y="0"/>
          <a:chExt cx="0" cy="0"/>
        </a:xfrm>
      </p:grpSpPr>
      <p:sp>
        <p:nvSpPr>
          <p:cNvPr id="156" name="Google Shape;156;p38"/>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38"/>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38"/>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38"/>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3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38"/>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62" name="Google Shape;162;p3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63" name="Shape 163"/>
        <p:cNvGrpSpPr/>
        <p:nvPr/>
      </p:nvGrpSpPr>
      <p:grpSpPr>
        <a:xfrm>
          <a:off x="0" y="0"/>
          <a:ext cx="0" cy="0"/>
          <a:chOff x="0" y="0"/>
          <a:chExt cx="0" cy="0"/>
        </a:xfrm>
      </p:grpSpPr>
      <p:sp>
        <p:nvSpPr>
          <p:cNvPr id="164" name="Google Shape;164;p39"/>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39"/>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39"/>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3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39"/>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69" name="Google Shape;169;p3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70" name="Shape 170"/>
        <p:cNvGrpSpPr/>
        <p:nvPr/>
      </p:nvGrpSpPr>
      <p:grpSpPr>
        <a:xfrm>
          <a:off x="0" y="0"/>
          <a:ext cx="0" cy="0"/>
          <a:chOff x="0" y="0"/>
          <a:chExt cx="0" cy="0"/>
        </a:xfrm>
      </p:grpSpPr>
      <p:sp>
        <p:nvSpPr>
          <p:cNvPr id="171" name="Google Shape;171;p40"/>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40"/>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40"/>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40"/>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40"/>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4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40"/>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78" name="Google Shape;178;p4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79" name="Shape 179"/>
        <p:cNvGrpSpPr/>
        <p:nvPr/>
      </p:nvGrpSpPr>
      <p:grpSpPr>
        <a:xfrm>
          <a:off x="0" y="0"/>
          <a:ext cx="0" cy="0"/>
          <a:chOff x="0" y="0"/>
          <a:chExt cx="0" cy="0"/>
        </a:xfrm>
      </p:grpSpPr>
      <p:sp>
        <p:nvSpPr>
          <p:cNvPr id="180" name="Google Shape;180;p41"/>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41"/>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41"/>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41"/>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41"/>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41"/>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41"/>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4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41"/>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89" name="Google Shape;189;p4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19"/>
          <p:cNvSpPr txBox="1"/>
          <p:nvPr>
            <p:ph type="title"/>
          </p:nvPr>
        </p:nvSpPr>
        <p:spPr>
          <a:xfrm>
            <a:off x="1523880" y="1122480"/>
            <a:ext cx="9143640" cy="23871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33" name="Shape 33"/>
        <p:cNvGrpSpPr/>
        <p:nvPr/>
      </p:nvGrpSpPr>
      <p:grpSpPr>
        <a:xfrm>
          <a:off x="0" y="0"/>
          <a:ext cx="0" cy="0"/>
          <a:chOff x="0" y="0"/>
          <a:chExt cx="0" cy="0"/>
        </a:xfrm>
      </p:grpSpPr>
      <p:sp>
        <p:nvSpPr>
          <p:cNvPr id="34" name="Google Shape;34;p2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p:cSld name="Title, Content">
    <p:spTree>
      <p:nvGrpSpPr>
        <p:cNvPr id="36" name="Shape 36"/>
        <p:cNvGrpSpPr/>
        <p:nvPr/>
      </p:nvGrpSpPr>
      <p:grpSpPr>
        <a:xfrm>
          <a:off x="0" y="0"/>
          <a:ext cx="0" cy="0"/>
          <a:chOff x="0" y="0"/>
          <a:chExt cx="0" cy="0"/>
        </a:xfrm>
      </p:grpSpPr>
      <p:sp>
        <p:nvSpPr>
          <p:cNvPr id="37" name="Google Shape;37;p21"/>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1"/>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41" name="Shape 41"/>
        <p:cNvGrpSpPr/>
        <p:nvPr/>
      </p:nvGrpSpPr>
      <p:grpSpPr>
        <a:xfrm>
          <a:off x="0" y="0"/>
          <a:ext cx="0" cy="0"/>
          <a:chOff x="0" y="0"/>
          <a:chExt cx="0" cy="0"/>
        </a:xfrm>
      </p:grpSpPr>
      <p:sp>
        <p:nvSpPr>
          <p:cNvPr id="42" name="Google Shape;42;p22"/>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2"/>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2"/>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2"/>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2"/>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23"/>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3"/>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3"/>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51" name="Shape 51"/>
        <p:cNvGrpSpPr/>
        <p:nvPr/>
      </p:nvGrpSpPr>
      <p:grpSpPr>
        <a:xfrm>
          <a:off x="0" y="0"/>
          <a:ext cx="0" cy="0"/>
          <a:chOff x="0" y="0"/>
          <a:chExt cx="0" cy="0"/>
        </a:xfrm>
      </p:grpSpPr>
      <p:sp>
        <p:nvSpPr>
          <p:cNvPr id="52" name="Google Shape;52;p24"/>
          <p:cNvSpPr txBox="1"/>
          <p:nvPr>
            <p:ph idx="1" type="subTitle"/>
          </p:nvPr>
        </p:nvSpPr>
        <p:spPr>
          <a:xfrm>
            <a:off x="1523880" y="1122480"/>
            <a:ext cx="9143640" cy="110667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53" name="Google Shape;53;p2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55" name="Shape 55"/>
        <p:cNvGrpSpPr/>
        <p:nvPr/>
      </p:nvGrpSpPr>
      <p:grpSpPr>
        <a:xfrm>
          <a:off x="0" y="0"/>
          <a:ext cx="0" cy="0"/>
          <a:chOff x="0" y="0"/>
          <a:chExt cx="0" cy="0"/>
        </a:xfrm>
      </p:grpSpPr>
      <p:sp>
        <p:nvSpPr>
          <p:cNvPr id="56" name="Google Shape;56;p25"/>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5"/>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5"/>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25"/>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25"/>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5"/>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theme" Target="../theme/theme1.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1523880" y="1122480"/>
            <a:ext cx="9143640" cy="238716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1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4"/>
          <p:cNvSpPr/>
          <p:nvPr/>
        </p:nvSpPr>
        <p:spPr>
          <a:xfrm>
            <a:off x="11701800" y="6455880"/>
            <a:ext cx="45288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1" i="0" lang="en-GB" sz="1400" u="none" cap="none" strike="noStrike">
                <a:solidFill>
                  <a:srgbClr val="FFFFFF"/>
                </a:solidFill>
                <a:latin typeface="Open Sans ExtraBold"/>
                <a:ea typeface="Open Sans ExtraBold"/>
                <a:cs typeface="Open Sans ExtraBold"/>
                <a:sym typeface="Open Sans ExtraBold"/>
              </a:rPr>
              <a:t>‹#›</a:t>
            </a:fld>
            <a:endParaRPr b="0" i="0" sz="1400" u="none" cap="none" strike="noStrike">
              <a:solidFill>
                <a:srgbClr val="000000"/>
              </a:solidFill>
              <a:latin typeface="Arial"/>
              <a:ea typeface="Arial"/>
              <a:cs typeface="Arial"/>
              <a:sym typeface="Arial"/>
            </a:endParaRPr>
          </a:p>
        </p:txBody>
      </p:sp>
      <p:sp>
        <p:nvSpPr>
          <p:cNvPr id="14" name="Google Shape;14;p14"/>
          <p:cNvSpPr/>
          <p:nvPr/>
        </p:nvSpPr>
        <p:spPr>
          <a:xfrm>
            <a:off x="11798640" y="6492960"/>
            <a:ext cx="393120" cy="36468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GB" sz="1200" u="none" cap="none" strike="noStrike">
                <a:solidFill>
                  <a:srgbClr val="8B8B8B"/>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
        <p:nvSpPr>
          <p:cNvPr id="15" name="Google Shape;15;p14"/>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0" name="Shape 100"/>
        <p:cNvGrpSpPr/>
        <p:nvPr/>
      </p:nvGrpSpPr>
      <p:grpSpPr>
        <a:xfrm>
          <a:off x="0" y="0"/>
          <a:ext cx="0" cy="0"/>
          <a:chOff x="0" y="0"/>
          <a:chExt cx="0" cy="0"/>
        </a:xfrm>
      </p:grpSpPr>
      <p:sp>
        <p:nvSpPr>
          <p:cNvPr id="101" name="Google Shape;101;p16"/>
          <p:cNvSpPr txBox="1"/>
          <p:nvPr>
            <p:ph type="title"/>
          </p:nvPr>
        </p:nvSpPr>
        <p:spPr>
          <a:xfrm>
            <a:off x="838080" y="365040"/>
            <a:ext cx="10515240" cy="132516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2" name="Google Shape;102;p16"/>
          <p:cNvSpPr txBox="1"/>
          <p:nvPr>
            <p:ph idx="1" type="body"/>
          </p:nvPr>
        </p:nvSpPr>
        <p:spPr>
          <a:xfrm>
            <a:off x="838080" y="1825560"/>
            <a:ext cx="10515240" cy="435096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3" name="Google Shape;103;p1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B8B8B"/>
              </a:buClr>
              <a:buSzPts val="1200"/>
              <a:buFont typeface="Calibri"/>
              <a:buNone/>
              <a:defRPr b="0" sz="1200" strike="noStrike">
                <a:solidFill>
                  <a:srgbClr val="8B8B8B"/>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4" name="Google Shape;104;p1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5" name="Google Shape;105;p16"/>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hyperlink" Target="https://www.crunchydata.com/blog/spatial-analytics-with-postgres-postgis-plr" TargetMode="External"/><Relationship Id="rId5" Type="http://schemas.openxmlformats.org/officeDocument/2006/relationships/hyperlink" Target="https://www.geosolutionsgroup.com/technologies/mapstore/" TargetMode="External"/><Relationship Id="rId6" Type="http://schemas.openxmlformats.org/officeDocument/2006/relationships/hyperlink" Target="https://mapscaping.com/podcast/mapstore/" TargetMode="External"/><Relationship Id="rId7" Type="http://schemas.openxmlformats.org/officeDocument/2006/relationships/hyperlink" Target="https://courses.spatialthoughts.com/advanced-qgi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11.pn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hyperlink" Target="https://gis4schools.readthedocs.io/en/latest/part1/1_8.html" TargetMode="External"/><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9.png"/><Relationship Id="rId5" Type="http://schemas.openxmlformats.org/officeDocument/2006/relationships/hyperlink" Target="https://courses.spatialthoughts.com/images/spatial_data_viz/aq34.p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hyperlink" Target="https://mapscaping.com/podcast/mapstore/" TargetMode="External"/><Relationship Id="rId5" Type="http://schemas.openxmlformats.org/officeDocument/2006/relationships/hyperlink" Target="https://mapscaping.com/podcast/mapstore/" TargetMode="External"/><Relationship Id="rId6" Type="http://schemas.openxmlformats.org/officeDocument/2006/relationships/hyperlink" Target="https://www.geosolutionsgroup.com/technologies/mapstore/" TargetMode="External"/><Relationship Id="rId7"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hyperlink" Target="https://mapstore.geosolutionsgroup.com/mapstore/#/viewer/openlayers/7903" TargetMode="External"/><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hyperlink" Target="https://changelog.qgis.org/en/qgis/lesson/analysis-17/detail/161/?q=8.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hyperlink" Target="https://www.crunchydata.com/blog/spatial-analytics-with-postgres-postgis-pl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
          <p:cNvSpPr txBox="1"/>
          <p:nvPr>
            <p:ph type="ctrTitle"/>
          </p:nvPr>
        </p:nvSpPr>
        <p:spPr>
          <a:xfrm>
            <a:off x="651351" y="4301317"/>
            <a:ext cx="6968649" cy="214075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FFFF"/>
              </a:buClr>
              <a:buSzPts val="4900"/>
              <a:buFont typeface="Open Sans ExtraBold"/>
              <a:buNone/>
            </a:pPr>
            <a:r>
              <a:rPr b="1" lang="en-GB" sz="4900" strike="noStrike">
                <a:solidFill>
                  <a:srgbClr val="FFFFFF"/>
                </a:solidFill>
                <a:latin typeface="Open Sans ExtraBold"/>
                <a:ea typeface="Open Sans ExtraBold"/>
                <a:cs typeface="Open Sans ExtraBold"/>
                <a:sym typeface="Open Sans ExtraBold"/>
              </a:rPr>
              <a:t>LECTURE 9</a:t>
            </a:r>
            <a:br>
              <a:rPr b="0" lang="en-GB" sz="7200">
                <a:solidFill>
                  <a:srgbClr val="000000"/>
                </a:solidFill>
                <a:latin typeface="Arial"/>
                <a:ea typeface="Arial"/>
                <a:cs typeface="Arial"/>
                <a:sym typeface="Arial"/>
              </a:rPr>
            </a:br>
            <a:r>
              <a:rPr b="1" lang="en-GB" sz="2800" strike="noStrike">
                <a:solidFill>
                  <a:srgbClr val="000000"/>
                </a:solidFill>
                <a:latin typeface="Open Sans ExtraBold"/>
                <a:ea typeface="Open Sans ExtraBold"/>
                <a:cs typeface="Open Sans ExtraBold"/>
                <a:sym typeface="Open Sans ExtraBold"/>
              </a:rPr>
              <a:t>INTEGRATION OF DATA AND METADATA INTO VISUALISATION PLATFORMS/TOOLS</a:t>
            </a:r>
            <a:endParaRPr sz="2800"/>
          </a:p>
        </p:txBody>
      </p:sp>
      <p:sp>
        <p:nvSpPr>
          <p:cNvPr id="195" name="Google Shape;195;p1"/>
          <p:cNvSpPr txBox="1"/>
          <p:nvPr>
            <p:ph idx="1" type="subTitle"/>
          </p:nvPr>
        </p:nvSpPr>
        <p:spPr>
          <a:xfrm>
            <a:off x="688931" y="3374796"/>
            <a:ext cx="4187869" cy="95480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rgbClr val="000000"/>
              </a:buClr>
              <a:buSzPts val="1800"/>
              <a:buNone/>
            </a:pPr>
            <a:r>
              <a:rPr b="1" lang="en-GB" sz="1800" strike="noStrike">
                <a:solidFill>
                  <a:srgbClr val="000000"/>
                </a:solidFill>
                <a:latin typeface="Open Sans ExtraBold"/>
                <a:ea typeface="Open Sans ExtraBold"/>
                <a:cs typeface="Open Sans ExtraBold"/>
                <a:sym typeface="Open Sans ExtraBold"/>
              </a:rPr>
              <a:t>GEOSPATIAL DATA MANAGEMENT FOR ENERGY ACCESS</a:t>
            </a:r>
            <a:endParaRPr b="0" sz="1800" strike="noStrike">
              <a:solidFill>
                <a:srgbClr val="000000"/>
              </a:solidFill>
              <a:latin typeface="Arial"/>
              <a:ea typeface="Arial"/>
              <a:cs typeface="Arial"/>
              <a:sym typeface="Arial"/>
            </a:endParaRPr>
          </a:p>
        </p:txBody>
      </p:sp>
      <p:sp>
        <p:nvSpPr>
          <p:cNvPr id="196" name="Google Shape;196;p1"/>
          <p:cNvSpPr txBox="1"/>
          <p:nvPr>
            <p:ph idx="2" type="body"/>
          </p:nvPr>
        </p:nvSpPr>
        <p:spPr>
          <a:xfrm>
            <a:off x="8707582" y="6106160"/>
            <a:ext cx="3484418" cy="335915"/>
          </a:xfrm>
          <a:prstGeom prst="rect">
            <a:avLst/>
          </a:prstGeom>
          <a:noFill/>
          <a:ln>
            <a:noFill/>
          </a:ln>
        </p:spPr>
        <p:txBody>
          <a:bodyPr anchorCtr="0" anchor="ctr" bIns="0" lIns="0" spcFirstLastPara="1" rIns="0" wrap="square" tIns="0">
            <a:normAutofit/>
          </a:bodyPr>
          <a:lstStyle/>
          <a:p>
            <a:pPr indent="0" lvl="0" marL="0" rtl="0" algn="ctr">
              <a:lnSpc>
                <a:spcPct val="90000"/>
              </a:lnSpc>
              <a:spcBef>
                <a:spcPts val="0"/>
              </a:spcBef>
              <a:spcAft>
                <a:spcPts val="0"/>
              </a:spcAft>
              <a:buClr>
                <a:schemeClr val="lt1"/>
              </a:buClr>
              <a:buSzPts val="1600"/>
              <a:buNone/>
            </a:pPr>
            <a:r>
              <a:rPr lang="en-GB"/>
              <a:t>Version 1.0</a:t>
            </a:r>
            <a:endParaRPr/>
          </a:p>
        </p:txBody>
      </p:sp>
      <p:sp>
        <p:nvSpPr>
          <p:cNvPr id="197" name="Google Shape;197;p1"/>
          <p:cNvSpPr txBox="1"/>
          <p:nvPr/>
        </p:nvSpPr>
        <p:spPr>
          <a:xfrm>
            <a:off x="8788857" y="3367815"/>
            <a:ext cx="169083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Sustainable Energy for All. Consolidated by Kartoza</a:t>
            </a:r>
            <a:endParaRPr b="1" sz="900">
              <a:solidFill>
                <a:schemeClr val="lt1"/>
              </a:solidFill>
              <a:latin typeface="Open Sans"/>
              <a:ea typeface="Open Sans"/>
              <a:cs typeface="Open Sans"/>
              <a:sym typeface="Open Sans"/>
            </a:endParaRPr>
          </a:p>
        </p:txBody>
      </p:sp>
      <p:pic>
        <p:nvPicPr>
          <p:cNvPr descr="A white circle with white text&#10;&#10;Description automatically generated" id="198" name="Google Shape;198;p1"/>
          <p:cNvPicPr preferRelativeResize="0"/>
          <p:nvPr/>
        </p:nvPicPr>
        <p:blipFill rotWithShape="1">
          <a:blip r:embed="rId3">
            <a:alphaModFix/>
          </a:blip>
          <a:srcRect b="0" l="0" r="0" t="0"/>
          <a:stretch/>
        </p:blipFill>
        <p:spPr>
          <a:xfrm>
            <a:off x="10479687" y="3481710"/>
            <a:ext cx="482722" cy="485636"/>
          </a:xfrm>
          <a:prstGeom prst="rect">
            <a:avLst/>
          </a:prstGeom>
          <a:noFill/>
          <a:ln>
            <a:noFill/>
          </a:ln>
        </p:spPr>
      </p:pic>
      <p:pic>
        <p:nvPicPr>
          <p:cNvPr id="199" name="Google Shape;199;p1"/>
          <p:cNvPicPr preferRelativeResize="0"/>
          <p:nvPr/>
        </p:nvPicPr>
        <p:blipFill rotWithShape="1">
          <a:blip r:embed="rId4">
            <a:alphaModFix/>
          </a:blip>
          <a:srcRect b="0" l="0" r="0" t="0"/>
          <a:stretch/>
        </p:blipFill>
        <p:spPr>
          <a:xfrm>
            <a:off x="11076962" y="3621295"/>
            <a:ext cx="747893" cy="2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descr="Graphical user interface, sunburst chart&#10;&#10;Description automatically generated" id="294" name="Google Shape;294;p10"/>
          <p:cNvPicPr preferRelativeResize="0"/>
          <p:nvPr/>
        </p:nvPicPr>
        <p:blipFill rotWithShape="1">
          <a:blip r:embed="rId3">
            <a:alphaModFix/>
          </a:blip>
          <a:srcRect b="0" l="0" r="0" t="0"/>
          <a:stretch/>
        </p:blipFill>
        <p:spPr>
          <a:xfrm>
            <a:off x="1440" y="34560"/>
            <a:ext cx="12188880" cy="6854760"/>
          </a:xfrm>
          <a:prstGeom prst="rect">
            <a:avLst/>
          </a:prstGeom>
          <a:noFill/>
          <a:ln>
            <a:noFill/>
          </a:ln>
        </p:spPr>
      </p:pic>
      <p:sp>
        <p:nvSpPr>
          <p:cNvPr id="295" name="Google Shape;295;p10"/>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9</a:t>
            </a:r>
            <a:endParaRPr b="0" sz="1400" strike="noStrike">
              <a:solidFill>
                <a:srgbClr val="000000"/>
              </a:solidFill>
              <a:latin typeface="Arial"/>
              <a:ea typeface="Arial"/>
              <a:cs typeface="Arial"/>
              <a:sym typeface="Arial"/>
            </a:endParaRPr>
          </a:p>
        </p:txBody>
      </p:sp>
      <p:sp>
        <p:nvSpPr>
          <p:cNvPr id="296" name="Google Shape;296;p10"/>
          <p:cNvSpPr/>
          <p:nvPr/>
        </p:nvSpPr>
        <p:spPr>
          <a:xfrm>
            <a:off x="887040" y="4680"/>
            <a:ext cx="108885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Summary</a:t>
            </a:r>
            <a:endParaRPr b="0" sz="4400" strike="noStrike">
              <a:solidFill>
                <a:srgbClr val="000000"/>
              </a:solidFill>
              <a:latin typeface="Arial"/>
              <a:ea typeface="Arial"/>
              <a:cs typeface="Arial"/>
              <a:sym typeface="Arial"/>
            </a:endParaRPr>
          </a:p>
        </p:txBody>
      </p:sp>
      <p:sp>
        <p:nvSpPr>
          <p:cNvPr id="297" name="Google Shape;297;p10"/>
          <p:cNvSpPr txBox="1"/>
          <p:nvPr>
            <p:ph idx="4294967295" type="body"/>
          </p:nvPr>
        </p:nvSpPr>
        <p:spPr>
          <a:xfrm>
            <a:off x="838080" y="2084400"/>
            <a:ext cx="10535400" cy="395496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In this lecture, you continued with setting up an SDI ecosystem by integrating data and metadata into visualisation platforms or tools. The lecture demonstrated the following:</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Visualisation of data and charts in QGIS and MapStore</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Advanced data analysis in QGIS and PostGIS to generate new insights that you can publish in GeoNode or your QGIS layouts.</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Further development of your project through the incorporation of OnSSET, OnStove or EAE data</a:t>
            </a:r>
            <a:endParaRPr b="0" i="0" sz="20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298" name="Google Shape;298;p10"/>
          <p:cNvSpPr/>
          <p:nvPr/>
        </p:nvSpPr>
        <p:spPr>
          <a:xfrm>
            <a:off x="887040" y="1373760"/>
            <a:ext cx="61844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Key Concepts of the Lecture</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descr="Graphical user interface, sunburst chart&#10;&#10;Description automatically generated" id="304" name="Google Shape;304;p11"/>
          <p:cNvPicPr preferRelativeResize="0"/>
          <p:nvPr/>
        </p:nvPicPr>
        <p:blipFill rotWithShape="1">
          <a:blip r:embed="rId3">
            <a:alphaModFix/>
          </a:blip>
          <a:srcRect b="0" l="0" r="0" t="0"/>
          <a:stretch/>
        </p:blipFill>
        <p:spPr>
          <a:xfrm>
            <a:off x="1440" y="34560"/>
            <a:ext cx="12188880" cy="6854760"/>
          </a:xfrm>
          <a:prstGeom prst="rect">
            <a:avLst/>
          </a:prstGeom>
          <a:noFill/>
          <a:ln>
            <a:noFill/>
          </a:ln>
        </p:spPr>
      </p:pic>
      <p:sp>
        <p:nvSpPr>
          <p:cNvPr id="305" name="Google Shape;305;p11"/>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10</a:t>
            </a:r>
            <a:endParaRPr b="0" sz="1400" strike="noStrike">
              <a:solidFill>
                <a:srgbClr val="000000"/>
              </a:solidFill>
              <a:latin typeface="Arial"/>
              <a:ea typeface="Arial"/>
              <a:cs typeface="Arial"/>
              <a:sym typeface="Arial"/>
            </a:endParaRPr>
          </a:p>
        </p:txBody>
      </p:sp>
      <p:sp>
        <p:nvSpPr>
          <p:cNvPr id="306" name="Google Shape;306;p11"/>
          <p:cNvSpPr/>
          <p:nvPr/>
        </p:nvSpPr>
        <p:spPr>
          <a:xfrm>
            <a:off x="887040" y="4680"/>
            <a:ext cx="108885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Reference</a:t>
            </a:r>
            <a:endParaRPr b="0" sz="4400" strike="noStrike">
              <a:solidFill>
                <a:srgbClr val="000000"/>
              </a:solidFill>
              <a:latin typeface="Arial"/>
              <a:ea typeface="Arial"/>
              <a:cs typeface="Arial"/>
              <a:sym typeface="Arial"/>
            </a:endParaRPr>
          </a:p>
        </p:txBody>
      </p:sp>
      <p:sp>
        <p:nvSpPr>
          <p:cNvPr id="307" name="Google Shape;307;p11"/>
          <p:cNvSpPr txBox="1"/>
          <p:nvPr>
            <p:ph idx="4294967295" type="body"/>
          </p:nvPr>
        </p:nvSpPr>
        <p:spPr>
          <a:xfrm>
            <a:off x="828000" y="1451160"/>
            <a:ext cx="10888560" cy="4772520"/>
          </a:xfrm>
          <a:prstGeom prst="rect">
            <a:avLst/>
          </a:prstGeom>
          <a:noFill/>
          <a:ln>
            <a:noFill/>
          </a:ln>
        </p:spPr>
        <p:txBody>
          <a:bodyPr anchorCtr="0" anchor="t" bIns="45700" lIns="91425" spcFirstLastPara="1" rIns="91425" wrap="square" tIns="45700">
            <a:noAutofit/>
          </a:bodyPr>
          <a:lstStyle/>
          <a:p>
            <a:pPr indent="0" lvl="0" marL="228600" marR="0" rtl="0" algn="l">
              <a:lnSpc>
                <a:spcPct val="200000"/>
              </a:lnSpc>
              <a:spcBef>
                <a:spcPts val="0"/>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Crunchydata 2017. Spatial Analytics with PostGIS, PL/R and R. URL </a:t>
            </a:r>
            <a:r>
              <a:rPr b="0" i="0" lang="en-GB" sz="2000" u="sng" cap="none" strike="noStrike">
                <a:solidFill>
                  <a:srgbClr val="0563C1"/>
                </a:solidFill>
                <a:latin typeface="Open Sans"/>
                <a:ea typeface="Open Sans"/>
                <a:cs typeface="Open Sans"/>
                <a:sym typeface="Open Sans"/>
                <a:hlinkClick r:id="rId4">
                  <a:extLst>
                    <a:ext uri="{A12FA001-AC4F-418D-AE19-62706E023703}">
                      <ahyp:hlinkClr val="tx"/>
                    </a:ext>
                  </a:extLst>
                </a:hlinkClick>
              </a:rPr>
              <a:t>https://www.crunchydata.com/blog/spatial-analytics-with-postgres-postgis-plr</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a:p>
            <a:pPr indent="0" lvl="0" marL="228600" marR="0" rtl="0" algn="l">
              <a:lnSpc>
                <a:spcPct val="200000"/>
              </a:lnSpc>
              <a:spcBef>
                <a:spcPts val="1001"/>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GeoSolutions. MapStore. URL </a:t>
            </a:r>
            <a:r>
              <a:rPr b="0" i="0" lang="en-GB" sz="2000" u="sng" cap="none" strike="noStrike">
                <a:solidFill>
                  <a:srgbClr val="0563C1"/>
                </a:solidFill>
                <a:latin typeface="Open Sans"/>
                <a:ea typeface="Open Sans"/>
                <a:cs typeface="Open Sans"/>
                <a:sym typeface="Open Sans"/>
                <a:hlinkClick r:id="rId5">
                  <a:extLst>
                    <a:ext uri="{A12FA001-AC4F-418D-AE19-62706E023703}">
                      <ahyp:hlinkClr val="tx"/>
                    </a:ext>
                  </a:extLst>
                </a:hlinkClick>
              </a:rPr>
              <a:t>https://www.geosolutionsgroup.com/technologies/mapstore/</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a:p>
            <a:pPr indent="0" lvl="0" marL="228600" marR="0" rtl="0" algn="l">
              <a:lnSpc>
                <a:spcPct val="200000"/>
              </a:lnSpc>
              <a:spcBef>
                <a:spcPts val="1001"/>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MapScaping 2021. MapStore. URL </a:t>
            </a:r>
            <a:r>
              <a:rPr b="0" i="0" lang="en-GB" sz="2000" u="sng" cap="none" strike="noStrike">
                <a:solidFill>
                  <a:srgbClr val="0563C1"/>
                </a:solidFill>
                <a:latin typeface="Open Sans"/>
                <a:ea typeface="Open Sans"/>
                <a:cs typeface="Open Sans"/>
                <a:sym typeface="Open Sans"/>
                <a:hlinkClick r:id="rId6">
                  <a:extLst>
                    <a:ext uri="{A12FA001-AC4F-418D-AE19-62706E023703}">
                      <ahyp:hlinkClr val="tx"/>
                    </a:ext>
                  </a:extLst>
                </a:hlinkClick>
              </a:rPr>
              <a:t>https://mapscaping.com/podcast/mapstore/</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a:p>
            <a:pPr indent="0" lvl="0" marL="228600" marR="0" rtl="0" algn="l">
              <a:lnSpc>
                <a:spcPct val="200000"/>
              </a:lnSpc>
              <a:spcBef>
                <a:spcPts val="1001"/>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Spatial Thoughts 2021. Advanced QGIS. URL </a:t>
            </a:r>
            <a:r>
              <a:rPr b="0" i="0" lang="en-GB" sz="2000" u="sng" cap="none" strike="noStrike">
                <a:solidFill>
                  <a:srgbClr val="0563C1"/>
                </a:solidFill>
                <a:latin typeface="Open Sans"/>
                <a:ea typeface="Open Sans"/>
                <a:cs typeface="Open Sans"/>
                <a:sym typeface="Open Sans"/>
                <a:hlinkClick r:id="rId7">
                  <a:extLst>
                    <a:ext uri="{A12FA001-AC4F-418D-AE19-62706E023703}">
                      <ahyp:hlinkClr val="tx"/>
                    </a:ext>
                  </a:extLst>
                </a:hlinkClick>
              </a:rPr>
              <a:t>https://courses.spatialthoughts.com/advanced-qgis.html</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p:txBody>
      </p:sp>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2"/>
          <p:cNvSpPr/>
          <p:nvPr/>
        </p:nvSpPr>
        <p:spPr>
          <a:xfrm>
            <a:off x="9919440" y="5892480"/>
            <a:ext cx="1866600" cy="5778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None/>
            </a:pPr>
            <a:r>
              <a:rPr b="0" lang="en-GB" sz="800" strike="noStrike">
                <a:solidFill>
                  <a:srgbClr val="FFFFFF"/>
                </a:solidFill>
                <a:latin typeface="Open Sans"/>
                <a:ea typeface="Open Sans"/>
                <a:cs typeface="Open Sans"/>
                <a:sym typeface="Open Sans"/>
              </a:rPr>
              <a:t>CCG courses (this will take </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you to the website link http://www.ClimateCompatibleGrowth.com/teachingmaterials)</a:t>
            </a:r>
            <a:endParaRPr b="0" sz="800" strike="noStrike">
              <a:solidFill>
                <a:srgbClr val="000000"/>
              </a:solidFill>
              <a:latin typeface="Arial"/>
              <a:ea typeface="Arial"/>
              <a:cs typeface="Arial"/>
              <a:sym typeface="Arial"/>
            </a:endParaRPr>
          </a:p>
        </p:txBody>
      </p:sp>
      <p:sp>
        <p:nvSpPr>
          <p:cNvPr id="314" name="Google Shape;314;p12"/>
          <p:cNvSpPr/>
          <p:nvPr/>
        </p:nvSpPr>
        <p:spPr>
          <a:xfrm>
            <a:off x="9108360" y="4845960"/>
            <a:ext cx="2371680" cy="8211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lang="en-GB" sz="800" strike="noStrike">
                <a:solidFill>
                  <a:srgbClr val="FFFFFF"/>
                </a:solidFill>
                <a:latin typeface="Open Sans"/>
                <a:ea typeface="Open Sans"/>
                <a:cs typeface="Open Sans"/>
                <a:sym typeface="Open Sans"/>
              </a:rPr>
              <a:t>Moksnes N., Sahlberg A., Khavari B. 2021.</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Lecture 1: OnSSET/Global Electrification</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Platform. Release Version 1.0. [online</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presentation]. Climate Compatible Growth</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Programme, Energy Sector Management Assistance Program and World Bank Group</a:t>
            </a:r>
            <a:endParaRPr b="0" sz="800" strike="noStrike">
              <a:solidFill>
                <a:srgbClr val="000000"/>
              </a:solidFill>
              <a:latin typeface="Arial"/>
              <a:ea typeface="Arial"/>
              <a:cs typeface="Arial"/>
              <a:sym typeface="Arial"/>
            </a:endParaRPr>
          </a:p>
        </p:txBody>
      </p:sp>
      <p:grpSp>
        <p:nvGrpSpPr>
          <p:cNvPr id="315" name="Google Shape;315;p12"/>
          <p:cNvGrpSpPr/>
          <p:nvPr/>
        </p:nvGrpSpPr>
        <p:grpSpPr>
          <a:xfrm>
            <a:off x="0" y="0"/>
            <a:ext cx="12192000" cy="6858000"/>
            <a:chOff x="0" y="0"/>
            <a:chExt cx="12192000" cy="6858000"/>
          </a:xfrm>
        </p:grpSpPr>
        <p:pic>
          <p:nvPicPr>
            <p:cNvPr id="316" name="Google Shape;316;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7" name="Google Shape;317;p12"/>
            <p:cNvSpPr txBox="1"/>
            <p:nvPr/>
          </p:nvSpPr>
          <p:spPr>
            <a:xfrm>
              <a:off x="9013602" y="2439464"/>
              <a:ext cx="28314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900" u="none" strike="noStrike">
                  <a:solidFill>
                    <a:srgbClr val="FFFFFF"/>
                  </a:solidFill>
                  <a:latin typeface="Open Sans"/>
                  <a:ea typeface="Open Sans"/>
                  <a:cs typeface="Open Sans"/>
                  <a:sym typeface="Open Sans"/>
                </a:rPr>
                <a:t>Supported by and in collaboration with </a:t>
              </a:r>
              <a:endParaRPr b="0" sz="1800">
                <a:solidFill>
                  <a:schemeClr val="dk1"/>
                </a:solidFill>
                <a:latin typeface="Arial"/>
                <a:ea typeface="Arial"/>
                <a:cs typeface="Arial"/>
                <a:sym typeface="Arial"/>
              </a:endParaRPr>
            </a:p>
            <a:p>
              <a:pPr indent="0" lvl="0" marL="0" marR="0" rtl="0" algn="ctr">
                <a:spcBef>
                  <a:spcPts val="0"/>
                </a:spcBef>
                <a:spcAft>
                  <a:spcPts val="0"/>
                </a:spcAft>
                <a:buNone/>
              </a:pPr>
              <a:r>
                <a:rPr b="1" i="1" lang="en-GB" sz="900" u="none" strike="noStrike">
                  <a:solidFill>
                    <a:srgbClr val="FFFFFF"/>
                  </a:solidFill>
                  <a:latin typeface="Open Sans"/>
                  <a:ea typeface="Open Sans"/>
                  <a:cs typeface="Open Sans"/>
                  <a:sym typeface="Open Sans"/>
                </a:rPr>
                <a:t>Sustainable Energy for All</a:t>
              </a:r>
              <a:endParaRPr b="0" sz="1800">
                <a:solidFill>
                  <a:schemeClr val="dk1"/>
                </a:solidFill>
                <a:latin typeface="Arial"/>
                <a:ea typeface="Arial"/>
                <a:cs typeface="Arial"/>
                <a:sym typeface="Arial"/>
              </a:endParaRPr>
            </a:p>
            <a:p>
              <a:pPr indent="0" lvl="0" marL="0" marR="0" rtl="0" algn="l">
                <a:spcBef>
                  <a:spcPts val="0"/>
                </a:spcBef>
                <a:spcAft>
                  <a:spcPts val="0"/>
                </a:spcAft>
                <a:buNone/>
              </a:pP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pic>
          <p:nvPicPr>
            <p:cNvPr descr="A white circle with white text&#10;&#10;Description automatically generated" id="318" name="Google Shape;318;p12"/>
            <p:cNvPicPr preferRelativeResize="0"/>
            <p:nvPr/>
          </p:nvPicPr>
          <p:blipFill rotWithShape="1">
            <a:blip r:embed="rId4">
              <a:alphaModFix/>
            </a:blip>
            <a:srcRect b="0" l="0" r="0" t="0"/>
            <a:stretch/>
          </p:blipFill>
          <p:spPr>
            <a:xfrm>
              <a:off x="9984649" y="2912648"/>
              <a:ext cx="945982" cy="951932"/>
            </a:xfrm>
            <a:prstGeom prst="rect">
              <a:avLst/>
            </a:prstGeom>
            <a:noFill/>
            <a:ln>
              <a:noFill/>
            </a:ln>
          </p:spPr>
        </p:pic>
        <p:sp>
          <p:nvSpPr>
            <p:cNvPr id="319" name="Google Shape;319;p12"/>
            <p:cNvSpPr txBox="1"/>
            <p:nvPr/>
          </p:nvSpPr>
          <p:spPr>
            <a:xfrm>
              <a:off x="9189625" y="4020847"/>
              <a:ext cx="251861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Consolidated by Admire Nyakudya, Seabilwe Tilodi and Thiasha Vythilingam</a:t>
              </a:r>
              <a:endParaRPr b="0" sz="1800">
                <a:solidFill>
                  <a:schemeClr val="dk1"/>
                </a:solidFill>
                <a:latin typeface="Arial"/>
                <a:ea typeface="Arial"/>
                <a:cs typeface="Arial"/>
                <a:sym typeface="Arial"/>
              </a:endParaRPr>
            </a:p>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 from Kartoza</a:t>
              </a:r>
              <a:endParaRPr b="0" sz="1800">
                <a:solidFill>
                  <a:schemeClr val="dk1"/>
                </a:solidFill>
                <a:latin typeface="Arial"/>
                <a:ea typeface="Arial"/>
                <a:cs typeface="Arial"/>
                <a:sym typeface="Arial"/>
              </a:endParaRPr>
            </a:p>
            <a:p>
              <a:pPr indent="0" lvl="0" marL="0" marR="0" rtl="0" algn="l">
                <a:spcBef>
                  <a:spcPts val="0"/>
                </a:spcBef>
                <a:spcAft>
                  <a:spcPts val="0"/>
                </a:spcAft>
                <a:buNone/>
              </a:pP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pic>
          <p:nvPicPr>
            <p:cNvPr id="320" name="Google Shape;320;p12"/>
            <p:cNvPicPr preferRelativeResize="0"/>
            <p:nvPr/>
          </p:nvPicPr>
          <p:blipFill rotWithShape="1">
            <a:blip r:embed="rId5">
              <a:alphaModFix/>
            </a:blip>
            <a:srcRect b="0" l="0" r="0" t="0"/>
            <a:stretch/>
          </p:blipFill>
          <p:spPr>
            <a:xfrm>
              <a:off x="9672330" y="4522633"/>
              <a:ext cx="1513974" cy="492922"/>
            </a:xfrm>
            <a:prstGeom prst="rect">
              <a:avLst/>
            </a:prstGeom>
            <a:noFill/>
            <a:ln>
              <a:noFill/>
            </a:ln>
          </p:spPr>
        </p:pic>
        <p:sp>
          <p:nvSpPr>
            <p:cNvPr id="321" name="Google Shape;321;p12"/>
            <p:cNvSpPr txBox="1"/>
            <p:nvPr/>
          </p:nvSpPr>
          <p:spPr>
            <a:xfrm>
              <a:off x="8845408" y="5160411"/>
              <a:ext cx="3224463" cy="12618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Nyakudya A., Tilodi S., Vythilingam T., 2023.</a:t>
              </a:r>
              <a:br>
                <a:rPr b="0" i="0" lang="en-GB" sz="800" u="none" strike="noStrike">
                  <a:solidFill>
                    <a:srgbClr val="FFFFFF"/>
                  </a:solidFill>
                  <a:latin typeface="Open Sans"/>
                  <a:ea typeface="Open Sans"/>
                  <a:cs typeface="Open Sans"/>
                  <a:sym typeface="Open Sans"/>
                </a:rPr>
              </a:br>
              <a:r>
                <a:rPr b="0" i="0" lang="en-GB" sz="800" u="none" strike="noStrike">
                  <a:solidFill>
                    <a:srgbClr val="FFFFFF"/>
                  </a:solidFill>
                  <a:latin typeface="Open Sans"/>
                  <a:ea typeface="Open Sans"/>
                  <a:cs typeface="Open Sans"/>
                  <a:sym typeface="Open Sans"/>
                </a:rPr>
                <a:t>Lecture </a:t>
              </a:r>
              <a:r>
                <a:rPr lang="en-GB" sz="800">
                  <a:solidFill>
                    <a:srgbClr val="FFFFFF"/>
                  </a:solidFill>
                  <a:latin typeface="Open Sans"/>
                  <a:ea typeface="Open Sans"/>
                  <a:cs typeface="Open Sans"/>
                  <a:sym typeface="Open Sans"/>
                </a:rPr>
                <a:t>9</a:t>
              </a:r>
              <a:r>
                <a:rPr b="0" i="0" lang="en-GB" sz="800" u="none" strike="noStrike">
                  <a:solidFill>
                    <a:srgbClr val="FFFFFF"/>
                  </a:solidFill>
                  <a:latin typeface="Open Sans"/>
                  <a:ea typeface="Open Sans"/>
                  <a:cs typeface="Open Sans"/>
                  <a:sym typeface="Open Sans"/>
                </a:rPr>
                <a:t>: Geospatial Data Management for Energy Access. Release Version 1.0</a:t>
              </a:r>
              <a:br>
                <a:rPr b="0" i="0" lang="en-GB" sz="800" u="none" strike="noStrike">
                  <a:solidFill>
                    <a:srgbClr val="FFFFFF"/>
                  </a:solidFill>
                  <a:latin typeface="Open Sans"/>
                  <a:ea typeface="Open Sans"/>
                  <a:cs typeface="Open Sans"/>
                  <a:sym typeface="Open Sans"/>
                </a:rPr>
              </a:br>
              <a:r>
                <a:rPr b="0" i="0" lang="en-GB" sz="800" u="none" strike="noStrike">
                  <a:solidFill>
                    <a:srgbClr val="FFFFFF"/>
                  </a:solidFill>
                  <a:latin typeface="Open Sans"/>
                  <a:ea typeface="Open Sans"/>
                  <a:cs typeface="Open Sans"/>
                  <a:sym typeface="Open Sans"/>
                </a:rPr>
                <a:t>[online presentation]. Climate Compatible Growth Programme, Sustainable Energy for All, Kartoza</a:t>
              </a:r>
              <a:endParaRPr b="0" sz="1800">
                <a:solidFill>
                  <a:schemeClr val="dk1"/>
                </a:solidFill>
                <a:latin typeface="Arial"/>
                <a:ea typeface="Arial"/>
                <a:cs typeface="Arial"/>
                <a:sym typeface="Arial"/>
              </a:endParaRPr>
            </a:p>
            <a:p>
              <a:pPr indent="0" lvl="0" marL="0" marR="0" rtl="0" algn="l">
                <a:spcBef>
                  <a:spcPts val="0"/>
                </a:spcBef>
                <a:spcAft>
                  <a:spcPts val="0"/>
                </a:spcAft>
                <a:buNone/>
              </a:pP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grpSp>
    </p:spTree>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descr="Graphical user interface, text" id="326" name="Google Shape;326;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7" name="Google Shape;327;p13"/>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Arial"/>
                <a:ea typeface="Arial"/>
                <a:cs typeface="Arial"/>
                <a:sym typeface="Arial"/>
              </a:rPr>
              <a:t>This document was updated on </a:t>
            </a:r>
            <a:r>
              <a:rPr b="1" lang="en-GB" sz="2400">
                <a:solidFill>
                  <a:schemeClr val="accent1"/>
                </a:solidFill>
              </a:rPr>
              <a:t>1</a:t>
            </a:r>
            <a:r>
              <a:rPr b="1" lang="en-GB" sz="2400">
                <a:solidFill>
                  <a:schemeClr val="accent1"/>
                </a:solidFill>
                <a:latin typeface="Arial"/>
                <a:ea typeface="Arial"/>
                <a:cs typeface="Arial"/>
                <a:sym typeface="Arial"/>
              </a:rPr>
              <a:t>1.1</a:t>
            </a:r>
            <a:r>
              <a:rPr b="1" lang="en-GB" sz="2400">
                <a:solidFill>
                  <a:schemeClr val="accent1"/>
                </a:solidFill>
              </a:rPr>
              <a:t>0</a:t>
            </a:r>
            <a:r>
              <a:rPr b="1" lang="en-GB" sz="2400">
                <a:solidFill>
                  <a:schemeClr val="accent1"/>
                </a:solidFill>
                <a:latin typeface="Arial"/>
                <a:ea typeface="Arial"/>
                <a:cs typeface="Arial"/>
                <a:sym typeface="Arial"/>
              </a:rPr>
              <a:t>.202</a:t>
            </a:r>
            <a:r>
              <a:rPr b="1" lang="en-GB" sz="2400">
                <a:solidFill>
                  <a:schemeClr val="accent1"/>
                </a:solidFill>
              </a:rPr>
              <a:t>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Graphical user interface, sunburst chart&#10;&#10;Description automatically generated" id="205" name="Google Shape;205;p2"/>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06" name="Google Shape;206;p2"/>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a:t>
            </a:r>
            <a:endParaRPr b="0" sz="1400" strike="noStrike">
              <a:solidFill>
                <a:srgbClr val="000000"/>
              </a:solidFill>
              <a:latin typeface="Arial"/>
              <a:ea typeface="Arial"/>
              <a:cs typeface="Arial"/>
              <a:sym typeface="Arial"/>
            </a:endParaRPr>
          </a:p>
        </p:txBody>
      </p:sp>
      <p:sp>
        <p:nvSpPr>
          <p:cNvPr id="207" name="Google Shape;207;p2"/>
          <p:cNvSpPr/>
          <p:nvPr/>
        </p:nvSpPr>
        <p:spPr>
          <a:xfrm>
            <a:off x="887040" y="4680"/>
            <a:ext cx="765108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Learning Outcome</a:t>
            </a:r>
            <a:endParaRPr b="0" sz="4400" strike="noStrike">
              <a:solidFill>
                <a:srgbClr val="000000"/>
              </a:solidFill>
              <a:latin typeface="Arial"/>
              <a:ea typeface="Arial"/>
              <a:cs typeface="Arial"/>
              <a:sym typeface="Arial"/>
            </a:endParaRPr>
          </a:p>
        </p:txBody>
      </p:sp>
      <p:sp>
        <p:nvSpPr>
          <p:cNvPr id="208" name="Google Shape;208;p2"/>
          <p:cNvSpPr txBox="1"/>
          <p:nvPr>
            <p:ph idx="4294967295" type="body"/>
          </p:nvPr>
        </p:nvSpPr>
        <p:spPr>
          <a:xfrm>
            <a:off x="838080" y="1825560"/>
            <a:ext cx="10775880" cy="4350240"/>
          </a:xfrm>
          <a:prstGeom prst="rect">
            <a:avLst/>
          </a:prstGeom>
          <a:noFill/>
          <a:ln>
            <a:noFill/>
          </a:ln>
        </p:spPr>
        <p:txBody>
          <a:bodyPr anchorCtr="0" anchor="t" bIns="45700" lIns="91425" spcFirstLastPara="1" rIns="91425" wrap="square" tIns="45700">
            <a:normAutofit/>
          </a:bodyPr>
          <a:lstStyle/>
          <a:p>
            <a:pPr indent="0" lvl="0" marL="228600" marR="0" rtl="0" algn="l">
              <a:lnSpc>
                <a:spcPct val="150000"/>
              </a:lnSpc>
              <a:spcBef>
                <a:spcPts val="0"/>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In this lecture, you will continue with setting up an SDI ecosystem by integrating data and metadata into visualisation platforms or tools. The following actions will be performed:</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Visualisation of data and charts in QGIS and MapStore</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Advanced data analysis in QGIS and PostGIS to generate new insights that you can publish in GeoNode or your QGIS layouts.</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Further development of your project through the incorporation of OnSSET, OnStove or EAE data</a:t>
            </a:r>
            <a:endParaRPr b="0" i="0" sz="2000" u="none" cap="none" strike="noStrike">
              <a:solidFill>
                <a:srgbClr val="000000"/>
              </a:solidFill>
              <a:latin typeface="Calibri"/>
              <a:ea typeface="Calibri"/>
              <a:cs typeface="Calibri"/>
              <a:sym typeface="Calibri"/>
            </a:endParaRPr>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Graphical user interface, sunburst chart&#10;&#10;Description automatically generated" id="214" name="Google Shape;214;p3"/>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15" name="Google Shape;215;p3"/>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a:t>
            </a:r>
            <a:endParaRPr b="0" sz="1400" strike="noStrike">
              <a:solidFill>
                <a:srgbClr val="000000"/>
              </a:solidFill>
              <a:latin typeface="Arial"/>
              <a:ea typeface="Arial"/>
              <a:cs typeface="Arial"/>
              <a:sym typeface="Arial"/>
            </a:endParaRPr>
          </a:p>
        </p:txBody>
      </p:sp>
      <p:sp>
        <p:nvSpPr>
          <p:cNvPr id="216" name="Google Shape;216;p3"/>
          <p:cNvSpPr/>
          <p:nvPr/>
        </p:nvSpPr>
        <p:spPr>
          <a:xfrm>
            <a:off x="887040" y="4680"/>
            <a:ext cx="108885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356" strike="noStrike">
                <a:solidFill>
                  <a:srgbClr val="000000"/>
                </a:solidFill>
                <a:latin typeface="Open Sans"/>
                <a:ea typeface="Open Sans"/>
                <a:cs typeface="Open Sans"/>
                <a:sym typeface="Open Sans"/>
              </a:rPr>
              <a:t>9.1 Charts and Other Visualisations in QGIS and MapStore</a:t>
            </a:r>
            <a:endParaRPr b="0" sz="4356" strike="noStrike">
              <a:solidFill>
                <a:srgbClr val="000000"/>
              </a:solidFill>
              <a:latin typeface="Arial"/>
              <a:ea typeface="Arial"/>
              <a:cs typeface="Arial"/>
              <a:sym typeface="Arial"/>
            </a:endParaRPr>
          </a:p>
        </p:txBody>
      </p:sp>
      <p:sp>
        <p:nvSpPr>
          <p:cNvPr id="217" name="Google Shape;217;p3"/>
          <p:cNvSpPr txBox="1"/>
          <p:nvPr>
            <p:ph idx="4294967295" type="body"/>
          </p:nvPr>
        </p:nvSpPr>
        <p:spPr>
          <a:xfrm>
            <a:off x="838080" y="2084400"/>
            <a:ext cx="3831120" cy="406152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400"/>
              <a:buFont typeface="Arial"/>
              <a:buNone/>
            </a:pPr>
            <a:r>
              <a:rPr b="0" i="0" lang="en-GB" sz="2400" u="none" cap="none" strike="noStrike">
                <a:solidFill>
                  <a:srgbClr val="000000"/>
                </a:solidFill>
                <a:latin typeface="Open Sans"/>
                <a:ea typeface="Open Sans"/>
                <a:cs typeface="Open Sans"/>
                <a:sym typeface="Open Sans"/>
              </a:rPr>
              <a:t>Visualisation is one of the simplest tasks in GIS, it is essential to make geographic data visually informative. </a:t>
            </a:r>
            <a:endParaRPr b="0" i="0" sz="2400" u="none" cap="none" strike="noStrike">
              <a:solidFill>
                <a:srgbClr val="000000"/>
              </a:solidFill>
              <a:latin typeface="Calibri"/>
              <a:ea typeface="Calibri"/>
              <a:cs typeface="Calibri"/>
              <a:sym typeface="Calibri"/>
            </a:endParaRPr>
          </a:p>
        </p:txBody>
      </p:sp>
      <p:sp>
        <p:nvSpPr>
          <p:cNvPr id="218" name="Google Shape;218;p3"/>
          <p:cNvSpPr/>
          <p:nvPr/>
        </p:nvSpPr>
        <p:spPr>
          <a:xfrm>
            <a:off x="838080" y="1528920"/>
            <a:ext cx="62240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Spatial Data Visualisation in QGIS</a:t>
            </a:r>
            <a:endParaRPr b="0" sz="2000" strike="noStrike">
              <a:solidFill>
                <a:srgbClr val="000000"/>
              </a:solidFill>
              <a:latin typeface="Arial"/>
              <a:ea typeface="Arial"/>
              <a:cs typeface="Arial"/>
              <a:sym typeface="Arial"/>
            </a:endParaRPr>
          </a:p>
        </p:txBody>
      </p:sp>
      <p:sp>
        <p:nvSpPr>
          <p:cNvPr id="219" name="Google Shape;219;p3"/>
          <p:cNvSpPr/>
          <p:nvPr/>
        </p:nvSpPr>
        <p:spPr>
          <a:xfrm>
            <a:off x="5429160" y="6085800"/>
            <a:ext cx="618444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QGIS visualization for vectors</a:t>
            </a:r>
            <a:endParaRPr b="0" sz="1200" strike="noStrike">
              <a:solidFill>
                <a:srgbClr val="000000"/>
              </a:solidFill>
              <a:latin typeface="Arial"/>
              <a:ea typeface="Arial"/>
              <a:cs typeface="Arial"/>
              <a:sym typeface="Arial"/>
            </a:endParaRPr>
          </a:p>
        </p:txBody>
      </p:sp>
      <p:pic>
        <p:nvPicPr>
          <p:cNvPr id="220" name="Google Shape;220;p3"/>
          <p:cNvPicPr preferRelativeResize="0"/>
          <p:nvPr/>
        </p:nvPicPr>
        <p:blipFill rotWithShape="1">
          <a:blip r:embed="rId5">
            <a:alphaModFix/>
          </a:blip>
          <a:srcRect b="0" l="0" r="0" t="0"/>
          <a:stretch/>
        </p:blipFill>
        <p:spPr>
          <a:xfrm>
            <a:off x="4980240" y="2040120"/>
            <a:ext cx="6373080" cy="3594600"/>
          </a:xfrm>
          <a:prstGeom prst="rect">
            <a:avLst/>
          </a:prstGeom>
          <a:noFill/>
          <a:ln>
            <a:noFill/>
          </a:ln>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descr="Graphical user interface, sunburst chart&#10;&#10;Description automatically generated" id="226" name="Google Shape;226;p4"/>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27" name="Google Shape;227;p4"/>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3</a:t>
            </a:r>
            <a:endParaRPr b="0" sz="1400" strike="noStrike">
              <a:solidFill>
                <a:srgbClr val="000000"/>
              </a:solidFill>
              <a:latin typeface="Arial"/>
              <a:ea typeface="Arial"/>
              <a:cs typeface="Arial"/>
              <a:sym typeface="Arial"/>
            </a:endParaRPr>
          </a:p>
        </p:txBody>
      </p:sp>
      <p:sp>
        <p:nvSpPr>
          <p:cNvPr id="228" name="Google Shape;228;p4"/>
          <p:cNvSpPr/>
          <p:nvPr/>
        </p:nvSpPr>
        <p:spPr>
          <a:xfrm>
            <a:off x="887040" y="4680"/>
            <a:ext cx="108885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356" strike="noStrike">
                <a:solidFill>
                  <a:srgbClr val="000000"/>
                </a:solidFill>
                <a:latin typeface="Open Sans"/>
                <a:ea typeface="Open Sans"/>
                <a:cs typeface="Open Sans"/>
                <a:sym typeface="Open Sans"/>
              </a:rPr>
              <a:t>9.1 Charts and Other Visualisations in QGIS and MapStore</a:t>
            </a:r>
            <a:endParaRPr b="0" sz="4356" strike="noStrike">
              <a:solidFill>
                <a:srgbClr val="000000"/>
              </a:solidFill>
              <a:latin typeface="Arial"/>
              <a:ea typeface="Arial"/>
              <a:cs typeface="Arial"/>
              <a:sym typeface="Arial"/>
            </a:endParaRPr>
          </a:p>
        </p:txBody>
      </p:sp>
      <p:sp>
        <p:nvSpPr>
          <p:cNvPr id="229" name="Google Shape;229;p4"/>
          <p:cNvSpPr/>
          <p:nvPr/>
        </p:nvSpPr>
        <p:spPr>
          <a:xfrm>
            <a:off x="887040" y="1373760"/>
            <a:ext cx="62240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Spatial Data Visualisation in QGIS</a:t>
            </a:r>
            <a:endParaRPr b="0" sz="2000" strike="noStrike">
              <a:solidFill>
                <a:srgbClr val="000000"/>
              </a:solidFill>
              <a:latin typeface="Arial"/>
              <a:ea typeface="Arial"/>
              <a:cs typeface="Arial"/>
              <a:sym typeface="Arial"/>
            </a:endParaRPr>
          </a:p>
        </p:txBody>
      </p:sp>
      <p:pic>
        <p:nvPicPr>
          <p:cNvPr id="230" name="Google Shape;230;p4"/>
          <p:cNvPicPr preferRelativeResize="0"/>
          <p:nvPr/>
        </p:nvPicPr>
        <p:blipFill rotWithShape="1">
          <a:blip r:embed="rId4">
            <a:alphaModFix/>
          </a:blip>
          <a:srcRect b="0" l="0" r="0" t="0"/>
          <a:stretch/>
        </p:blipFill>
        <p:spPr>
          <a:xfrm>
            <a:off x="1892880" y="1734480"/>
            <a:ext cx="6602760" cy="4602960"/>
          </a:xfrm>
          <a:prstGeom prst="rect">
            <a:avLst/>
          </a:prstGeom>
          <a:noFill/>
          <a:ln>
            <a:noFill/>
          </a:ln>
        </p:spPr>
      </p:pic>
      <p:sp>
        <p:nvSpPr>
          <p:cNvPr id="231" name="Google Shape;231;p4"/>
          <p:cNvSpPr/>
          <p:nvPr/>
        </p:nvSpPr>
        <p:spPr>
          <a:xfrm>
            <a:off x="8496360" y="5924160"/>
            <a:ext cx="2957400" cy="45468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 </a:t>
            </a:r>
            <a:r>
              <a:rPr b="0" i="1" lang="en-GB" sz="1200" u="sng" strike="noStrike">
                <a:solidFill>
                  <a:srgbClr val="0563C1"/>
                </a:solidFill>
                <a:latin typeface="Open Sans"/>
                <a:ea typeface="Open Sans"/>
                <a:cs typeface="Open Sans"/>
                <a:sym typeface="Open Sans"/>
                <a:hlinkClick r:id="rId5">
                  <a:extLst>
                    <a:ext uri="{A12FA001-AC4F-418D-AE19-62706E023703}">
                      <ahyp:hlinkClr val="tx"/>
                    </a:ext>
                  </a:extLst>
                </a:hlinkClick>
              </a:rPr>
              <a:t>Spatial Data Visualisation</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descr="Graphical user interface, sunburst chart&#10;&#10;Description automatically generated" id="237" name="Google Shape;237;p5"/>
          <p:cNvPicPr preferRelativeResize="0"/>
          <p:nvPr/>
        </p:nvPicPr>
        <p:blipFill rotWithShape="1">
          <a:blip r:embed="rId3">
            <a:alphaModFix/>
          </a:blip>
          <a:srcRect b="0" l="0" r="0" t="0"/>
          <a:stretch/>
        </p:blipFill>
        <p:spPr>
          <a:xfrm>
            <a:off x="1440" y="34560"/>
            <a:ext cx="12188880" cy="6854760"/>
          </a:xfrm>
          <a:prstGeom prst="rect">
            <a:avLst/>
          </a:prstGeom>
          <a:noFill/>
          <a:ln>
            <a:noFill/>
          </a:ln>
        </p:spPr>
      </p:pic>
      <p:sp>
        <p:nvSpPr>
          <p:cNvPr id="238" name="Google Shape;238;p5"/>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4</a:t>
            </a:r>
            <a:endParaRPr b="0" sz="1400" strike="noStrike">
              <a:solidFill>
                <a:srgbClr val="000000"/>
              </a:solidFill>
              <a:latin typeface="Arial"/>
              <a:ea typeface="Arial"/>
              <a:cs typeface="Arial"/>
              <a:sym typeface="Arial"/>
            </a:endParaRPr>
          </a:p>
        </p:txBody>
      </p:sp>
      <p:sp>
        <p:nvSpPr>
          <p:cNvPr id="239" name="Google Shape;239;p5"/>
          <p:cNvSpPr/>
          <p:nvPr/>
        </p:nvSpPr>
        <p:spPr>
          <a:xfrm>
            <a:off x="887040" y="4680"/>
            <a:ext cx="108885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356" strike="noStrike">
                <a:solidFill>
                  <a:srgbClr val="000000"/>
                </a:solidFill>
                <a:latin typeface="Open Sans"/>
                <a:ea typeface="Open Sans"/>
                <a:cs typeface="Open Sans"/>
                <a:sym typeface="Open Sans"/>
              </a:rPr>
              <a:t>9.1 Charts and Other Visualisations in QGIS and MapStore</a:t>
            </a:r>
            <a:endParaRPr b="0" sz="4356" strike="noStrike">
              <a:solidFill>
                <a:srgbClr val="000000"/>
              </a:solidFill>
              <a:latin typeface="Arial"/>
              <a:ea typeface="Arial"/>
              <a:cs typeface="Arial"/>
              <a:sym typeface="Arial"/>
            </a:endParaRPr>
          </a:p>
        </p:txBody>
      </p:sp>
      <p:sp>
        <p:nvSpPr>
          <p:cNvPr id="240" name="Google Shape;240;p5"/>
          <p:cNvSpPr txBox="1"/>
          <p:nvPr>
            <p:ph idx="4294967295" type="body"/>
          </p:nvPr>
        </p:nvSpPr>
        <p:spPr>
          <a:xfrm>
            <a:off x="293760" y="2560680"/>
            <a:ext cx="4122360" cy="314172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563C1"/>
              </a:buClr>
              <a:buSzPts val="2400"/>
              <a:buFont typeface="Arial"/>
              <a:buNone/>
            </a:pPr>
            <a:r>
              <a:rPr b="0" i="0" lang="en-GB" sz="2400" u="sng" cap="none" strike="noStrike">
                <a:solidFill>
                  <a:srgbClr val="0563C1"/>
                </a:solidFill>
                <a:latin typeface="Open Sans"/>
                <a:ea typeface="Open Sans"/>
                <a:cs typeface="Open Sans"/>
                <a:sym typeface="Open Sans"/>
                <a:hlinkClick r:id="rId4">
                  <a:extLst>
                    <a:ext uri="{A12FA001-AC4F-418D-AE19-62706E023703}">
                      <ahyp:hlinkClr val="tx"/>
                    </a:ext>
                  </a:extLst>
                </a:hlinkClick>
              </a:rPr>
              <a:t>MapStore</a:t>
            </a:r>
            <a:r>
              <a:rPr b="0" i="0" lang="en-GB" sz="2400" u="none" cap="none" strike="noStrike">
                <a:solidFill>
                  <a:srgbClr val="000000"/>
                </a:solidFill>
                <a:latin typeface="Open Sans"/>
                <a:ea typeface="Open Sans"/>
                <a:cs typeface="Open Sans"/>
                <a:sym typeface="Open Sans"/>
              </a:rPr>
              <a:t> is a front-end, open-source, client-side web GIS application. It can be described as both a product and a framework.</a:t>
            </a:r>
            <a:endParaRPr b="0" i="0" sz="2400" u="none" cap="none" strike="noStrike">
              <a:solidFill>
                <a:srgbClr val="000000"/>
              </a:solidFill>
              <a:latin typeface="Calibri"/>
              <a:ea typeface="Calibri"/>
              <a:cs typeface="Calibri"/>
              <a:sym typeface="Calibri"/>
            </a:endParaRPr>
          </a:p>
        </p:txBody>
      </p:sp>
      <p:sp>
        <p:nvSpPr>
          <p:cNvPr id="241" name="Google Shape;241;p5"/>
          <p:cNvSpPr/>
          <p:nvPr/>
        </p:nvSpPr>
        <p:spPr>
          <a:xfrm>
            <a:off x="838080" y="1528920"/>
            <a:ext cx="62240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Visualisations in MapStore</a:t>
            </a:r>
            <a:endParaRPr b="0" sz="2000" strike="noStrike">
              <a:solidFill>
                <a:srgbClr val="000000"/>
              </a:solidFill>
              <a:latin typeface="Arial"/>
              <a:ea typeface="Arial"/>
              <a:cs typeface="Arial"/>
              <a:sym typeface="Arial"/>
            </a:endParaRPr>
          </a:p>
        </p:txBody>
      </p:sp>
      <p:sp>
        <p:nvSpPr>
          <p:cNvPr id="242" name="Google Shape;242;p5"/>
          <p:cNvSpPr/>
          <p:nvPr/>
        </p:nvSpPr>
        <p:spPr>
          <a:xfrm>
            <a:off x="5422320" y="6039720"/>
            <a:ext cx="622404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5">
                  <a:extLst>
                    <a:ext uri="{A12FA001-AC4F-418D-AE19-62706E023703}">
                      <ahyp:hlinkClr val="tx"/>
                    </a:ext>
                  </a:extLst>
                </a:hlinkClick>
              </a:rPr>
              <a:t>MapScaping – MapStore</a:t>
            </a:r>
            <a:r>
              <a:rPr b="0" i="1" lang="en-GB" sz="1200" strike="noStrike">
                <a:solidFill>
                  <a:srgbClr val="000000"/>
                </a:solidFill>
                <a:latin typeface="Open Sans"/>
                <a:ea typeface="Open Sans"/>
                <a:cs typeface="Open Sans"/>
                <a:sym typeface="Open Sans"/>
              </a:rPr>
              <a:t> and </a:t>
            </a:r>
            <a:r>
              <a:rPr b="0" i="1" lang="en-GB" sz="1200" u="sng" strike="noStrike">
                <a:solidFill>
                  <a:srgbClr val="0563C1"/>
                </a:solidFill>
                <a:latin typeface="Open Sans"/>
                <a:ea typeface="Open Sans"/>
                <a:cs typeface="Open Sans"/>
                <a:sym typeface="Open Sans"/>
                <a:hlinkClick r:id="rId6">
                  <a:extLst>
                    <a:ext uri="{A12FA001-AC4F-418D-AE19-62706E023703}">
                      <ahyp:hlinkClr val="tx"/>
                    </a:ext>
                  </a:extLst>
                </a:hlinkClick>
              </a:rPr>
              <a:t>GeoSolutions - MapStore</a:t>
            </a:r>
            <a:endParaRPr b="0" sz="1200" strike="noStrike">
              <a:solidFill>
                <a:srgbClr val="000000"/>
              </a:solidFill>
              <a:latin typeface="Arial"/>
              <a:ea typeface="Arial"/>
              <a:cs typeface="Arial"/>
              <a:sym typeface="Arial"/>
            </a:endParaRPr>
          </a:p>
        </p:txBody>
      </p:sp>
      <p:pic>
        <p:nvPicPr>
          <p:cNvPr id="243" name="Google Shape;243;p5"/>
          <p:cNvPicPr preferRelativeResize="0"/>
          <p:nvPr/>
        </p:nvPicPr>
        <p:blipFill rotWithShape="1">
          <a:blip r:embed="rId7">
            <a:alphaModFix/>
          </a:blip>
          <a:srcRect b="0" l="0" r="1743" t="2246"/>
          <a:stretch/>
        </p:blipFill>
        <p:spPr>
          <a:xfrm>
            <a:off x="4709160" y="2342160"/>
            <a:ext cx="6644520" cy="3141720"/>
          </a:xfrm>
          <a:prstGeom prst="rect">
            <a:avLst/>
          </a:prstGeom>
          <a:noFill/>
          <a:ln>
            <a:noFill/>
          </a:ln>
        </p:spPr>
      </p:pic>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descr="Graphical user interface, sunburst chart&#10;&#10;Description automatically generated" id="249" name="Google Shape;249;p6"/>
          <p:cNvPicPr preferRelativeResize="0"/>
          <p:nvPr/>
        </p:nvPicPr>
        <p:blipFill rotWithShape="1">
          <a:blip r:embed="rId3">
            <a:alphaModFix/>
          </a:blip>
          <a:srcRect b="0" l="0" r="0" t="0"/>
          <a:stretch/>
        </p:blipFill>
        <p:spPr>
          <a:xfrm>
            <a:off x="1440" y="34560"/>
            <a:ext cx="12188880" cy="6854760"/>
          </a:xfrm>
          <a:prstGeom prst="rect">
            <a:avLst/>
          </a:prstGeom>
          <a:noFill/>
          <a:ln>
            <a:noFill/>
          </a:ln>
        </p:spPr>
      </p:pic>
      <p:sp>
        <p:nvSpPr>
          <p:cNvPr id="250" name="Google Shape;250;p6"/>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5</a:t>
            </a:r>
            <a:endParaRPr b="0" sz="1400" strike="noStrike">
              <a:solidFill>
                <a:srgbClr val="000000"/>
              </a:solidFill>
              <a:latin typeface="Arial"/>
              <a:ea typeface="Arial"/>
              <a:cs typeface="Arial"/>
              <a:sym typeface="Arial"/>
            </a:endParaRPr>
          </a:p>
        </p:txBody>
      </p:sp>
      <p:sp>
        <p:nvSpPr>
          <p:cNvPr id="251" name="Google Shape;251;p6"/>
          <p:cNvSpPr/>
          <p:nvPr/>
        </p:nvSpPr>
        <p:spPr>
          <a:xfrm>
            <a:off x="887040" y="4680"/>
            <a:ext cx="108885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356" strike="noStrike">
                <a:solidFill>
                  <a:srgbClr val="000000"/>
                </a:solidFill>
                <a:latin typeface="Open Sans"/>
                <a:ea typeface="Open Sans"/>
                <a:cs typeface="Open Sans"/>
                <a:sym typeface="Open Sans"/>
              </a:rPr>
              <a:t>9.1 Charts and Other Visualisations in QGIS and MapStore</a:t>
            </a:r>
            <a:endParaRPr b="0" sz="4356" strike="noStrike">
              <a:solidFill>
                <a:srgbClr val="000000"/>
              </a:solidFill>
              <a:latin typeface="Arial"/>
              <a:ea typeface="Arial"/>
              <a:cs typeface="Arial"/>
              <a:sym typeface="Arial"/>
            </a:endParaRPr>
          </a:p>
        </p:txBody>
      </p:sp>
      <p:sp>
        <p:nvSpPr>
          <p:cNvPr id="252" name="Google Shape;252;p6"/>
          <p:cNvSpPr/>
          <p:nvPr/>
        </p:nvSpPr>
        <p:spPr>
          <a:xfrm>
            <a:off x="838080" y="1528920"/>
            <a:ext cx="62240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Visualisations in MapStore</a:t>
            </a:r>
            <a:endParaRPr b="0" sz="2000" strike="noStrike">
              <a:solidFill>
                <a:srgbClr val="000000"/>
              </a:solidFill>
              <a:latin typeface="Arial"/>
              <a:ea typeface="Arial"/>
              <a:cs typeface="Arial"/>
              <a:sym typeface="Arial"/>
            </a:endParaRPr>
          </a:p>
        </p:txBody>
      </p:sp>
      <p:sp>
        <p:nvSpPr>
          <p:cNvPr id="253" name="Google Shape;253;p6"/>
          <p:cNvSpPr/>
          <p:nvPr/>
        </p:nvSpPr>
        <p:spPr>
          <a:xfrm>
            <a:off x="2053440" y="6048360"/>
            <a:ext cx="6224040" cy="2721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MapStore Demo</a:t>
            </a:r>
            <a:endParaRPr b="0" sz="1200" strike="noStrike">
              <a:solidFill>
                <a:srgbClr val="000000"/>
              </a:solidFill>
              <a:latin typeface="Arial"/>
              <a:ea typeface="Arial"/>
              <a:cs typeface="Arial"/>
              <a:sym typeface="Arial"/>
            </a:endParaRPr>
          </a:p>
        </p:txBody>
      </p:sp>
      <p:pic>
        <p:nvPicPr>
          <p:cNvPr id="254" name="Google Shape;254;p6"/>
          <p:cNvPicPr preferRelativeResize="0"/>
          <p:nvPr/>
        </p:nvPicPr>
        <p:blipFill rotWithShape="1">
          <a:blip r:embed="rId5">
            <a:alphaModFix/>
          </a:blip>
          <a:srcRect b="0" l="0" r="0" t="0"/>
          <a:stretch/>
        </p:blipFill>
        <p:spPr>
          <a:xfrm>
            <a:off x="1572120" y="1949760"/>
            <a:ext cx="8566200" cy="4068360"/>
          </a:xfrm>
          <a:prstGeom prst="rect">
            <a:avLst/>
          </a:prstGeom>
          <a:noFill/>
          <a:ln>
            <a:noFill/>
          </a:ln>
        </p:spPr>
      </p:pic>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descr="Graphical user interface, sunburst chart&#10;&#10;Description automatically generated" id="260" name="Google Shape;260;p7"/>
          <p:cNvPicPr preferRelativeResize="0"/>
          <p:nvPr/>
        </p:nvPicPr>
        <p:blipFill rotWithShape="1">
          <a:blip r:embed="rId3">
            <a:alphaModFix/>
          </a:blip>
          <a:srcRect b="0" l="0" r="0" t="0"/>
          <a:stretch/>
        </p:blipFill>
        <p:spPr>
          <a:xfrm>
            <a:off x="1440" y="34560"/>
            <a:ext cx="12188880" cy="6854760"/>
          </a:xfrm>
          <a:prstGeom prst="rect">
            <a:avLst/>
          </a:prstGeom>
          <a:noFill/>
          <a:ln>
            <a:noFill/>
          </a:ln>
        </p:spPr>
      </p:pic>
      <p:sp>
        <p:nvSpPr>
          <p:cNvPr id="261" name="Google Shape;261;p7"/>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6</a:t>
            </a:r>
            <a:endParaRPr b="0" sz="1400" strike="noStrike">
              <a:solidFill>
                <a:srgbClr val="000000"/>
              </a:solidFill>
              <a:latin typeface="Arial"/>
              <a:ea typeface="Arial"/>
              <a:cs typeface="Arial"/>
              <a:sym typeface="Arial"/>
            </a:endParaRPr>
          </a:p>
        </p:txBody>
      </p:sp>
      <p:sp>
        <p:nvSpPr>
          <p:cNvPr id="262" name="Google Shape;262;p7"/>
          <p:cNvSpPr/>
          <p:nvPr/>
        </p:nvSpPr>
        <p:spPr>
          <a:xfrm>
            <a:off x="887040" y="4680"/>
            <a:ext cx="108885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9.2 Advanced Data Analysis in QGIS and PostGIS</a:t>
            </a:r>
            <a:endParaRPr b="0" sz="4400" strike="noStrike">
              <a:solidFill>
                <a:srgbClr val="000000"/>
              </a:solidFill>
              <a:latin typeface="Arial"/>
              <a:ea typeface="Arial"/>
              <a:cs typeface="Arial"/>
              <a:sym typeface="Arial"/>
            </a:endParaRPr>
          </a:p>
        </p:txBody>
      </p:sp>
      <p:sp>
        <p:nvSpPr>
          <p:cNvPr id="263" name="Google Shape;263;p7"/>
          <p:cNvSpPr txBox="1"/>
          <p:nvPr>
            <p:ph idx="4294967295" type="body"/>
          </p:nvPr>
        </p:nvSpPr>
        <p:spPr>
          <a:xfrm>
            <a:off x="838080" y="2084400"/>
            <a:ext cx="3269880" cy="4239000"/>
          </a:xfrm>
          <a:prstGeom prst="rect">
            <a:avLst/>
          </a:prstGeom>
          <a:noFill/>
          <a:ln>
            <a:noFill/>
          </a:ln>
        </p:spPr>
        <p:txBody>
          <a:bodyPr anchorCtr="0" anchor="t" bIns="45700" lIns="91425" spcFirstLastPara="1" rIns="91425" wrap="square" tIns="45700">
            <a:noAutofit/>
          </a:bodyPr>
          <a:lstStyle/>
          <a:p>
            <a:pPr indent="0" lvl="0" marL="22860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Open Sans"/>
                <a:ea typeface="Open Sans"/>
                <a:cs typeface="Open Sans"/>
                <a:sym typeface="Open Sans"/>
              </a:rPr>
              <a:t>Using the graphical modeller in QGIS for easy automation of processes.</a:t>
            </a:r>
            <a:endParaRPr b="0" i="0" sz="2400" u="none" cap="none" strike="noStrike">
              <a:solidFill>
                <a:srgbClr val="000000"/>
              </a:solidFill>
              <a:latin typeface="Calibri"/>
              <a:ea typeface="Calibri"/>
              <a:cs typeface="Calibri"/>
              <a:sym typeface="Calibri"/>
            </a:endParaRPr>
          </a:p>
        </p:txBody>
      </p:sp>
      <p:sp>
        <p:nvSpPr>
          <p:cNvPr id="264" name="Google Shape;264;p7"/>
          <p:cNvSpPr/>
          <p:nvPr/>
        </p:nvSpPr>
        <p:spPr>
          <a:xfrm>
            <a:off x="838080" y="1528920"/>
            <a:ext cx="62240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Advanced Data Analysis in QGIS</a:t>
            </a:r>
            <a:endParaRPr b="0" sz="2000" strike="noStrike">
              <a:solidFill>
                <a:srgbClr val="000000"/>
              </a:solidFill>
              <a:latin typeface="Arial"/>
              <a:ea typeface="Arial"/>
              <a:cs typeface="Arial"/>
              <a:sym typeface="Arial"/>
            </a:endParaRPr>
          </a:p>
        </p:txBody>
      </p:sp>
      <p:pic>
        <p:nvPicPr>
          <p:cNvPr id="265" name="Google Shape;265;p7"/>
          <p:cNvPicPr preferRelativeResize="0"/>
          <p:nvPr/>
        </p:nvPicPr>
        <p:blipFill rotWithShape="1">
          <a:blip r:embed="rId4">
            <a:alphaModFix/>
          </a:blip>
          <a:srcRect b="0" l="0" r="0" t="0"/>
          <a:stretch/>
        </p:blipFill>
        <p:spPr>
          <a:xfrm>
            <a:off x="4536360" y="2072880"/>
            <a:ext cx="6816960" cy="3951360"/>
          </a:xfrm>
          <a:prstGeom prst="rect">
            <a:avLst/>
          </a:prstGeom>
          <a:noFill/>
          <a:ln>
            <a:noFill/>
          </a:ln>
        </p:spPr>
      </p:pic>
      <p:sp>
        <p:nvSpPr>
          <p:cNvPr id="266" name="Google Shape;266;p7"/>
          <p:cNvSpPr/>
          <p:nvPr/>
        </p:nvSpPr>
        <p:spPr>
          <a:xfrm>
            <a:off x="4945320" y="6058440"/>
            <a:ext cx="5886000" cy="26496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1" lang="en-GB" sz="1100" strike="noStrike">
                <a:solidFill>
                  <a:srgbClr val="000000"/>
                </a:solidFill>
                <a:latin typeface="Open Sans"/>
                <a:ea typeface="Open Sans"/>
                <a:cs typeface="Open Sans"/>
                <a:sym typeface="Open Sans"/>
              </a:rPr>
              <a:t>Picture source: </a:t>
            </a:r>
            <a:r>
              <a:rPr b="0" i="1" lang="en-GB" sz="1100" u="sng" strike="noStrike">
                <a:solidFill>
                  <a:srgbClr val="0563C1"/>
                </a:solidFill>
                <a:latin typeface="Open Sans"/>
                <a:ea typeface="Open Sans"/>
                <a:cs typeface="Open Sans"/>
                <a:sym typeface="Open Sans"/>
                <a:hlinkClick r:id="rId5">
                  <a:extLst>
                    <a:ext uri="{A12FA001-AC4F-418D-AE19-62706E023703}">
                      <ahyp:hlinkClr val="tx"/>
                    </a:ext>
                  </a:extLst>
                </a:hlinkClick>
              </a:rPr>
              <a:t>QGIS Changelog</a:t>
            </a:r>
            <a:endParaRPr b="0" sz="11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descr="Graphical user interface, sunburst chart&#10;&#10;Description automatically generated" id="272" name="Google Shape;272;p8"/>
          <p:cNvPicPr preferRelativeResize="0"/>
          <p:nvPr/>
        </p:nvPicPr>
        <p:blipFill rotWithShape="1">
          <a:blip r:embed="rId3">
            <a:alphaModFix/>
          </a:blip>
          <a:srcRect b="0" l="0" r="0" t="0"/>
          <a:stretch/>
        </p:blipFill>
        <p:spPr>
          <a:xfrm>
            <a:off x="1440" y="34560"/>
            <a:ext cx="12188880" cy="6854760"/>
          </a:xfrm>
          <a:prstGeom prst="rect">
            <a:avLst/>
          </a:prstGeom>
          <a:noFill/>
          <a:ln>
            <a:noFill/>
          </a:ln>
        </p:spPr>
      </p:pic>
      <p:sp>
        <p:nvSpPr>
          <p:cNvPr id="273" name="Google Shape;273;p8"/>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7</a:t>
            </a:r>
            <a:endParaRPr b="0" sz="1400" strike="noStrike">
              <a:solidFill>
                <a:srgbClr val="000000"/>
              </a:solidFill>
              <a:latin typeface="Arial"/>
              <a:ea typeface="Arial"/>
              <a:cs typeface="Arial"/>
              <a:sym typeface="Arial"/>
            </a:endParaRPr>
          </a:p>
        </p:txBody>
      </p:sp>
      <p:sp>
        <p:nvSpPr>
          <p:cNvPr id="274" name="Google Shape;274;p8"/>
          <p:cNvSpPr/>
          <p:nvPr/>
        </p:nvSpPr>
        <p:spPr>
          <a:xfrm>
            <a:off x="887040" y="4680"/>
            <a:ext cx="108885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9.2 Advanced Data Analysis in QGIS and PostGIS</a:t>
            </a:r>
            <a:endParaRPr b="0" sz="4400" strike="noStrike">
              <a:solidFill>
                <a:srgbClr val="000000"/>
              </a:solidFill>
              <a:latin typeface="Arial"/>
              <a:ea typeface="Arial"/>
              <a:cs typeface="Arial"/>
              <a:sym typeface="Arial"/>
            </a:endParaRPr>
          </a:p>
        </p:txBody>
      </p:sp>
      <p:sp>
        <p:nvSpPr>
          <p:cNvPr id="275" name="Google Shape;275;p8"/>
          <p:cNvSpPr txBox="1"/>
          <p:nvPr>
            <p:ph idx="4294967295" type="body"/>
          </p:nvPr>
        </p:nvSpPr>
        <p:spPr>
          <a:xfrm>
            <a:off x="838080" y="2084400"/>
            <a:ext cx="10535400" cy="395496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400"/>
              <a:buFont typeface="Arial"/>
              <a:buNone/>
            </a:pPr>
            <a:r>
              <a:rPr b="0" i="0" lang="en-GB" sz="2400" u="none" cap="none" strike="noStrike">
                <a:solidFill>
                  <a:srgbClr val="000000"/>
                </a:solidFill>
                <a:latin typeface="Open Sans"/>
                <a:ea typeface="Open Sans"/>
                <a:cs typeface="Open Sans"/>
                <a:sym typeface="Open Sans"/>
              </a:rPr>
              <a:t>While PostgreSQL is known for and widely popular as a transactional database due to its SQL compliance, reliability, data integrity and ease of use, it is less commonly associated with analytic applications.</a:t>
            </a:r>
            <a:endParaRPr b="0" i="0" sz="24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ts val="2400"/>
              <a:buFont typeface="Arial"/>
              <a:buNone/>
            </a:pPr>
            <a:r>
              <a:rPr b="0" i="0" lang="en-GB" sz="2400" u="none" cap="none" strike="noStrike">
                <a:solidFill>
                  <a:srgbClr val="000000"/>
                </a:solidFill>
                <a:latin typeface="Open Sans"/>
                <a:ea typeface="Open Sans"/>
                <a:cs typeface="Open Sans"/>
                <a:sym typeface="Open Sans"/>
              </a:rPr>
              <a:t>The </a:t>
            </a:r>
            <a:r>
              <a:rPr b="0" i="0" lang="en-GB" sz="2400" u="sng" cap="none" strike="noStrike">
                <a:solidFill>
                  <a:srgbClr val="0563C1"/>
                </a:solidFill>
                <a:latin typeface="Open Sans"/>
                <a:ea typeface="Open Sans"/>
                <a:cs typeface="Open Sans"/>
                <a:sym typeface="Open Sans"/>
                <a:hlinkClick r:id="rId4">
                  <a:extLst>
                    <a:ext uri="{A12FA001-AC4F-418D-AE19-62706E023703}">
                      <ahyp:hlinkClr val="tx"/>
                    </a:ext>
                  </a:extLst>
                </a:hlinkClick>
              </a:rPr>
              <a:t>blog</a:t>
            </a:r>
            <a:r>
              <a:rPr b="0" i="0" lang="en-GB" sz="2400" u="none" cap="none" strike="noStrike">
                <a:solidFill>
                  <a:srgbClr val="000000"/>
                </a:solidFill>
                <a:latin typeface="Open Sans"/>
                <a:ea typeface="Open Sans"/>
                <a:cs typeface="Open Sans"/>
                <a:sym typeface="Open Sans"/>
              </a:rPr>
              <a:t> from Crunchy Data provides more insight into how PostGIS can be leveraged for advanced data analysis.</a:t>
            </a:r>
            <a:endParaRPr b="0" i="0" sz="2400" u="none" cap="none" strike="noStrike">
              <a:solidFill>
                <a:srgbClr val="000000"/>
              </a:solidFill>
              <a:latin typeface="Calibri"/>
              <a:ea typeface="Calibri"/>
              <a:cs typeface="Calibri"/>
              <a:sym typeface="Calibri"/>
            </a:endParaRPr>
          </a:p>
        </p:txBody>
      </p:sp>
      <p:sp>
        <p:nvSpPr>
          <p:cNvPr id="276" name="Google Shape;276;p8"/>
          <p:cNvSpPr/>
          <p:nvPr/>
        </p:nvSpPr>
        <p:spPr>
          <a:xfrm>
            <a:off x="838080" y="1528920"/>
            <a:ext cx="62240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Advanced Data Analysis in PostGIS</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descr="Graphical user interface, sunburst chart&#10;&#10;Description automatically generated" id="282" name="Google Shape;282;p9"/>
          <p:cNvPicPr preferRelativeResize="0"/>
          <p:nvPr/>
        </p:nvPicPr>
        <p:blipFill rotWithShape="1">
          <a:blip r:embed="rId3">
            <a:alphaModFix/>
          </a:blip>
          <a:srcRect b="0" l="0" r="0" t="0"/>
          <a:stretch/>
        </p:blipFill>
        <p:spPr>
          <a:xfrm>
            <a:off x="1440" y="34560"/>
            <a:ext cx="12188880" cy="6854760"/>
          </a:xfrm>
          <a:prstGeom prst="rect">
            <a:avLst/>
          </a:prstGeom>
          <a:noFill/>
          <a:ln>
            <a:noFill/>
          </a:ln>
        </p:spPr>
      </p:pic>
      <p:sp>
        <p:nvSpPr>
          <p:cNvPr id="283" name="Google Shape;283;p9"/>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8</a:t>
            </a:r>
            <a:endParaRPr b="0" sz="1400" strike="noStrike">
              <a:solidFill>
                <a:srgbClr val="000000"/>
              </a:solidFill>
              <a:latin typeface="Arial"/>
              <a:ea typeface="Arial"/>
              <a:cs typeface="Arial"/>
              <a:sym typeface="Arial"/>
            </a:endParaRPr>
          </a:p>
        </p:txBody>
      </p:sp>
      <p:sp>
        <p:nvSpPr>
          <p:cNvPr id="284" name="Google Shape;284;p9"/>
          <p:cNvSpPr/>
          <p:nvPr/>
        </p:nvSpPr>
        <p:spPr>
          <a:xfrm>
            <a:off x="887040" y="4680"/>
            <a:ext cx="108885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None/>
            </a:pPr>
            <a:r>
              <a:rPr b="0" lang="en-GB" sz="3696" strike="noStrike">
                <a:solidFill>
                  <a:srgbClr val="000000"/>
                </a:solidFill>
                <a:latin typeface="Open Sans"/>
                <a:ea typeface="Open Sans"/>
                <a:cs typeface="Open Sans"/>
                <a:sym typeface="Open Sans"/>
              </a:rPr>
              <a:t>9.3 Further, developing your project through the incorporation of OnSSET, OnStove or EAE data</a:t>
            </a:r>
            <a:endParaRPr b="0" sz="3696" strike="noStrike">
              <a:solidFill>
                <a:srgbClr val="000000"/>
              </a:solidFill>
              <a:latin typeface="Arial"/>
              <a:ea typeface="Arial"/>
              <a:cs typeface="Arial"/>
              <a:sym typeface="Arial"/>
            </a:endParaRPr>
          </a:p>
        </p:txBody>
      </p:sp>
      <p:sp>
        <p:nvSpPr>
          <p:cNvPr id="285" name="Google Shape;285;p9"/>
          <p:cNvSpPr/>
          <p:nvPr/>
        </p:nvSpPr>
        <p:spPr>
          <a:xfrm>
            <a:off x="1002960" y="1373760"/>
            <a:ext cx="10656720" cy="40536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lang="en-GB" sz="2000" strike="noStrike">
                <a:solidFill>
                  <a:srgbClr val="000000"/>
                </a:solidFill>
                <a:latin typeface="Open Sans"/>
                <a:ea typeface="Open Sans"/>
                <a:cs typeface="Open Sans"/>
                <a:sym typeface="Open Sans"/>
              </a:rPr>
              <a:t>Take a moment to explore and access a plethora of energy-related datasets by visiting the following websites:</a:t>
            </a:r>
            <a:endParaRPr b="0" sz="20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20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GB" sz="2000" strike="noStrike">
                <a:solidFill>
                  <a:srgbClr val="000000"/>
                </a:solidFill>
                <a:latin typeface="Open Sans"/>
                <a:ea typeface="Open Sans"/>
                <a:cs typeface="Open Sans"/>
                <a:sym typeface="Open Sans"/>
              </a:rPr>
              <a:t>OnStove: Delve into this platform to discover a diverse array of energy datasets ripe for downloading and analysis.</a:t>
            </a:r>
            <a:endParaRPr b="0" sz="20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20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GB" sz="2000" strike="noStrike">
                <a:solidFill>
                  <a:srgbClr val="000000"/>
                </a:solidFill>
                <a:latin typeface="Open Sans"/>
                <a:ea typeface="Open Sans"/>
                <a:cs typeface="Open Sans"/>
                <a:sym typeface="Open Sans"/>
              </a:rPr>
              <a:t>OnSSET (OnSSET - Open Source Spatial Electrification Tool): Uncover valuable energy data resources within OnSSET, offering comprehensive insights for your analytical endeavours.</a:t>
            </a:r>
            <a:endParaRPr b="0" sz="20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20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GB" sz="2000" strike="noStrike">
                <a:solidFill>
                  <a:srgbClr val="000000"/>
                </a:solidFill>
                <a:latin typeface="Open Sans"/>
                <a:ea typeface="Open Sans"/>
                <a:cs typeface="Open Sans"/>
                <a:sym typeface="Open Sans"/>
              </a:rPr>
              <a:t>Energy Access Explorer: Embark on a data-driven journey with the Energy Access Explorer, where a wealth of energy datasets awaits your exploration and utilization.</a:t>
            </a:r>
            <a:endParaRPr b="0" sz="20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2000" strike="noStrike">
              <a:solidFill>
                <a:srgbClr val="000000"/>
              </a:solidFill>
              <a:latin typeface="Arial"/>
              <a:ea typeface="Arial"/>
              <a:cs typeface="Arial"/>
              <a:sym typeface="Arial"/>
            </a:endParaRPr>
          </a:p>
        </p:txBody>
      </p:sp>
      <p:pic>
        <p:nvPicPr>
          <p:cNvPr id="286" name="Google Shape;286;p9"/>
          <p:cNvPicPr preferRelativeResize="0"/>
          <p:nvPr/>
        </p:nvPicPr>
        <p:blipFill rotWithShape="1">
          <a:blip r:embed="rId4">
            <a:alphaModFix/>
          </a:blip>
          <a:srcRect b="0" l="0" r="0" t="0"/>
          <a:stretch/>
        </p:blipFill>
        <p:spPr>
          <a:xfrm>
            <a:off x="472680" y="5251680"/>
            <a:ext cx="2891520" cy="1071360"/>
          </a:xfrm>
          <a:prstGeom prst="rect">
            <a:avLst/>
          </a:prstGeom>
          <a:noFill/>
          <a:ln>
            <a:noFill/>
          </a:ln>
        </p:spPr>
      </p:pic>
      <p:pic>
        <p:nvPicPr>
          <p:cNvPr id="287" name="Google Shape;287;p9"/>
          <p:cNvPicPr preferRelativeResize="0"/>
          <p:nvPr/>
        </p:nvPicPr>
        <p:blipFill rotWithShape="1">
          <a:blip r:embed="rId5">
            <a:alphaModFix/>
          </a:blip>
          <a:srcRect b="0" l="0" r="0" t="0"/>
          <a:stretch/>
        </p:blipFill>
        <p:spPr>
          <a:xfrm>
            <a:off x="4190760" y="5291280"/>
            <a:ext cx="2967840" cy="1048680"/>
          </a:xfrm>
          <a:prstGeom prst="rect">
            <a:avLst/>
          </a:prstGeom>
          <a:noFill/>
          <a:ln>
            <a:noFill/>
          </a:ln>
        </p:spPr>
      </p:pic>
      <p:pic>
        <p:nvPicPr>
          <p:cNvPr id="288" name="Google Shape;288;p9"/>
          <p:cNvPicPr preferRelativeResize="0"/>
          <p:nvPr/>
        </p:nvPicPr>
        <p:blipFill rotWithShape="1">
          <a:blip r:embed="rId6">
            <a:alphaModFix/>
          </a:blip>
          <a:srcRect b="0" l="0" r="0" t="0"/>
          <a:stretch/>
        </p:blipFill>
        <p:spPr>
          <a:xfrm>
            <a:off x="7784280" y="5291280"/>
            <a:ext cx="3780720" cy="1047240"/>
          </a:xfrm>
          <a:prstGeom prst="rect">
            <a:avLst/>
          </a:prstGeom>
          <a:noFill/>
          <a:ln>
            <a:noFill/>
          </a:ln>
        </p:spPr>
      </p:pic>
    </p:spTree>
  </p:cSld>
  <p:clrMapOvr>
    <a:masterClrMapping/>
  </p:clrMapOvr>
  <p:transition spd="slow">
    <p:push dir="r"/>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Notes">
    <vt:i4>12</vt:i4>
  </property>
  <property fmtid="{D5CDD505-2E9C-101B-9397-08002B2CF9AE}" pid="4" name="PresentationFormat">
    <vt:lpwstr>Widescreen</vt:lpwstr>
  </property>
  <property fmtid="{D5CDD505-2E9C-101B-9397-08002B2CF9AE}" pid="5" name="Slides">
    <vt:i4>12</vt:i4>
  </property>
</Properties>
</file>