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DF6975-8F3E-783F-3FD7-149CEDB2E344}" v="8" dt="2025-09-24T09:08:48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5DF6975-8F3E-783F-3FD7-149CEDB2E344}"/>
    <pc:docChg chg="modSld">
      <pc:chgData name="" userId="" providerId="" clId="Web-{E5DF6975-8F3E-783F-3FD7-149CEDB2E344}" dt="2025-09-24T09:08:38.970" v="3" actId="20577"/>
      <pc:docMkLst>
        <pc:docMk/>
      </pc:docMkLst>
      <pc:sldChg chg="modSp">
        <pc:chgData name="" userId="" providerId="" clId="Web-{E5DF6975-8F3E-783F-3FD7-149CEDB2E344}" dt="2025-09-24T09:08:38.970" v="3" actId="20577"/>
        <pc:sldMkLst>
          <pc:docMk/>
          <pc:sldMk cId="2327822402" sldId="267"/>
        </pc:sldMkLst>
        <pc:spChg chg="mod">
          <ac:chgData name="" userId="" providerId="" clId="Web-{E5DF6975-8F3E-783F-3FD7-149CEDB2E344}" dt="2025-09-24T09:08:38.970" v="3" actId="20577"/>
          <ac:spMkLst>
            <pc:docMk/>
            <pc:sldMk cId="2327822402" sldId="267"/>
            <ac:spMk id="2" creationId="{7D8692EA-D510-F416-564C-D7A012AC2500}"/>
          </ac:spMkLst>
        </pc:spChg>
      </pc:sldChg>
    </pc:docChg>
  </pc:docChgLst>
  <pc:docChgLst>
    <pc:chgData name="Brent.Cunningham" userId="S::bc5835@open.ac.uk::74055d5a-e06d-41f7-9835-efab18c92af7" providerId="AD" clId="Web-{E5DF6975-8F3E-783F-3FD7-149CEDB2E344}"/>
    <pc:docChg chg="modSld">
      <pc:chgData name="Brent.Cunningham" userId="S::bc5835@open.ac.uk::74055d5a-e06d-41f7-9835-efab18c92af7" providerId="AD" clId="Web-{E5DF6975-8F3E-783F-3FD7-149CEDB2E344}" dt="2025-09-24T09:08:45.377" v="1" actId="20577"/>
      <pc:docMkLst>
        <pc:docMk/>
      </pc:docMkLst>
      <pc:sldChg chg="modSp">
        <pc:chgData name="Brent.Cunningham" userId="S::bc5835@open.ac.uk::74055d5a-e06d-41f7-9835-efab18c92af7" providerId="AD" clId="Web-{E5DF6975-8F3E-783F-3FD7-149CEDB2E344}" dt="2025-09-24T09:08:45.377" v="1" actId="20577"/>
        <pc:sldMkLst>
          <pc:docMk/>
          <pc:sldMk cId="2171905777" sldId="268"/>
        </pc:sldMkLst>
        <pc:spChg chg="mod">
          <ac:chgData name="Brent.Cunningham" userId="S::bc5835@open.ac.uk::74055d5a-e06d-41f7-9835-efab18c92af7" providerId="AD" clId="Web-{E5DF6975-8F3E-783F-3FD7-149CEDB2E344}" dt="2025-09-24T09:08:45.377" v="1" actId="20577"/>
          <ac:spMkLst>
            <pc:docMk/>
            <pc:sldMk cId="2171905777" sldId="268"/>
            <ac:spMk id="2" creationId="{A80E859B-A99D-8F32-29B8-1D2986AD7C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7BF7B-7520-F4F1-B3A7-5654D8AF0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CAD24-6A0B-9EB1-91B4-4313ED17D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AA02B-B30E-62E8-8E20-3447F677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D4E32-618D-303B-7C12-A20284589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927D3-4379-DB1D-2D11-0084BED1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3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6654E-E3A8-5904-912F-22C860361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2C2F7E-63D1-658D-3C7E-107731053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25A4F-3A69-9D29-4635-13F27DE9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EEFCE-92D8-76B1-64CD-23C48669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370B3-1384-B9C0-C8AE-B60ECC7D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65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B9829-3F55-9ED5-AD01-B5A583058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15D6A-F83F-3932-0A73-C13793CA8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45137-CD27-16E8-94AD-B18595BF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72681-0CDB-5BC7-9E5E-C44045B6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7E368-CA58-305B-87C2-074EAD96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03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8A79-8E87-35B3-94DA-8B781E49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9CF4E-8BAB-ACEF-435C-4516152F5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43596-A2D8-337B-6C8E-F7B8EAE6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BB76C-FAC3-9480-2438-C5ABBC10B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01751-60AB-0480-F000-B806E959D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6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6043-6AD1-0113-FF95-264749B4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79AA1-1192-4D3F-AFFF-3CD3CF1E6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7C4F6-E06E-A597-998A-E7C449C42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CB3B-5675-4357-EB9B-468A53DC6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86500-E238-6510-E7B7-FA66F211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3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72A2A-2644-D2D5-8DC5-19F5E9348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DA18-F95D-7FA3-5C25-DEE37D318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137BF-6574-735E-23C4-75A36D2D6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7E4D8-E063-8AB9-5F3F-4CB76B52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2C983-E141-0C01-51A1-FCB7C87AA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AD076-5F2D-1939-9E52-42D154EF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821C0-F615-1FB7-F1E0-E3CE30666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AC197-DCE7-69A6-0C62-FE7947C3E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D55BD-5C96-4E4A-FC24-012635138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800A91-0264-3862-72EB-23D1811C6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44EEC-1E85-4140-59D9-6B2790B97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D49F42-54C2-02FC-D228-CB9E60ED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674562-BE02-E704-9E9E-1A9C2302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F9BFD7-E41D-4296-A7D4-9EEB3DBE7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20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8BB97-0384-B45D-A7DC-D3C9B31A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EF102-EB5F-B89A-ABAA-398E856E8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7210D6-82DD-89DB-8452-1671E913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EDA7C-8CDD-6780-58F6-0E9D23F1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6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0338CC-CC4E-0CA4-F094-99C35945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2F1043-B68B-F4B0-46C2-FF54E1E7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85732-7A82-0D30-A4F6-DCB4E8FA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5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B2DA8-732B-4DD3-8347-1FA902E7B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23E5A-7211-AF56-90FB-0805FCFBC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400A6-0584-1A9F-7D42-6D38A5791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A8E77-05AF-CD10-B418-FAABC069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B1F66-0515-641E-1A5B-126626012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12CFD-5B93-A741-051C-2867AA856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59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9BF26-03F4-9E2B-CA2C-928239BAE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5504D3-7839-7EE2-6695-AEEA9C3563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0CEF2-81EB-3002-60F8-275FC5C1D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E1F01-E463-9806-C407-D8D53E950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A9AFA-2A99-7373-8FB9-49305B1D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FA8D9-272A-2CA7-AA7D-8626CC1DD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9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9689AF-FA3C-1093-6E5C-4F29B203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E802F-249B-9B6D-CFFA-32B427654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2DFE4-B0A4-7C47-EE0D-C778B42B3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BFC27-A5BE-4CC2-8DB8-A66E60D5BC1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D3679-12CE-355A-6B22-368D79A16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76978-6096-FEC3-2DA6-FCAB07DC8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7441B8-CC82-4975-857A-A999F6EA0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1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Jun-ichi_Nishizawa#/media/File:Junichi_Nishizawa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rporate-awards.ieee.org/wp-content/uploads/edison-rl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doi.org/10.1109/TTHZ.2015.2399699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nae.edu/280907/JUNICHI-NISHIZAWA-1926201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open.edu/openlearncreate/diverse-computing-pioneers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youtube.com/watch?v=_6IFGxEWAYk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74628E-99C0-0CA1-CE2B-CDEBA9BC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634" y="1171054"/>
            <a:ext cx="7198403" cy="108621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b="1"/>
              <a:t>Pioneer of Optical Communication: </a:t>
            </a:r>
            <a:br>
              <a:rPr lang="en-US" sz="3200" b="1"/>
            </a:br>
            <a:r>
              <a:rPr lang="en-US" sz="3200" b="1"/>
              <a:t>Jun-</a:t>
            </a:r>
            <a:r>
              <a:rPr lang="en-US" sz="3200" b="1" err="1"/>
              <a:t>ichi</a:t>
            </a:r>
            <a:r>
              <a:rPr lang="en-US" sz="3200" b="1"/>
              <a:t> Nishizawa [1926-2018]</a:t>
            </a:r>
          </a:p>
        </p:txBody>
      </p:sp>
      <p:pic>
        <p:nvPicPr>
          <p:cNvPr id="3" name="Picture 2" descr="Figure 1: Jun-ichi Nishizawa.&#10;Source: 日本学士院 / Wikimedia Commons (2022)">
            <a:hlinkClick r:id="rId2"/>
            <a:extLst>
              <a:ext uri="{FF2B5EF4-FFF2-40B4-BE49-F238E27FC236}">
                <a16:creationId xmlns:a16="http://schemas.microsoft.com/office/drawing/2014/main" id="{7F6100BA-0ABA-28A0-B7A5-CFE36AA68B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841444" cy="6191251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/>
              <a:t>Jun-</a:t>
            </a:r>
            <a:r>
              <a:rPr lang="en-US" sz="1800" err="1"/>
              <a:t>ichi</a:t>
            </a:r>
            <a:r>
              <a:rPr lang="en-US" sz="1800"/>
              <a:t> Nishizawa (</a:t>
            </a:r>
            <a:r>
              <a:rPr lang="ja-JP" altLang="en-US" sz="1800">
                <a:ea typeface="游ゴシック"/>
              </a:rPr>
              <a:t>西澤 潤一</a:t>
            </a:r>
            <a:r>
              <a:rPr lang="en-US" altLang="ja-JP" sz="1800">
                <a:ea typeface="游ゴシック"/>
              </a:rPr>
              <a:t>) </a:t>
            </a:r>
            <a:r>
              <a:rPr lang="en-US" sz="1800"/>
              <a:t>was a prominent electrical engineer whose inventions have significantly contributed to internet technologies including </a:t>
            </a:r>
            <a:r>
              <a:rPr lang="en-GB" sz="1800"/>
              <a:t>fibre</a:t>
            </a:r>
            <a:r>
              <a:rPr lang="en-US" sz="1800"/>
              <a:t> optics.</a:t>
            </a:r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GB" sz="1800"/>
              <a:t>Jun-</a:t>
            </a:r>
            <a:r>
              <a:rPr lang="en-GB" sz="1800" err="1"/>
              <a:t>ichi</a:t>
            </a:r>
            <a:r>
              <a:rPr lang="en-GB" sz="1800"/>
              <a:t> Nishizawa contributed to his home community, providing valuable advice to local governments. He also had a long-standing tradition of holding annual research seminars for young scientists and engineers.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B5D84-7386-4937-70DA-A26D5ED53365}"/>
              </a:ext>
            </a:extLst>
          </p:cNvPr>
          <p:cNvSpPr txBox="1"/>
          <p:nvPr/>
        </p:nvSpPr>
        <p:spPr>
          <a:xfrm>
            <a:off x="-1457" y="6281853"/>
            <a:ext cx="416862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400" b="1" dirty="0">
                <a:ea typeface="+mn-lt"/>
                <a:cs typeface="+mn-lt"/>
              </a:rPr>
              <a:t>Image source:</a:t>
            </a:r>
            <a:r>
              <a:rPr lang="ja-JP" sz="1400" b="1" dirty="0">
                <a:ea typeface="+mn-lt"/>
                <a:cs typeface="+mn-lt"/>
              </a:rPr>
              <a:t> </a:t>
            </a:r>
            <a:r>
              <a:rPr lang="ja-JP" altLang="en-US" sz="1300" b="1" dirty="0">
                <a:solidFill>
                  <a:srgbClr val="002060"/>
                </a:solidFill>
                <a:latin typeface="Arial"/>
                <a:ea typeface="游ゴシック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日本学士院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/ Wikimedia Commons</a:t>
            </a:r>
            <a:endParaRPr lang="en-US" sz="13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7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692EA-D510-F416-564C-D7A012AC2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236" y="119735"/>
            <a:ext cx="11393835" cy="1874461"/>
          </a:xfrm>
        </p:spPr>
        <p:txBody>
          <a:bodyPr>
            <a:normAutofit/>
          </a:bodyPr>
          <a:lstStyle/>
          <a:p>
            <a:r>
              <a:rPr lang="en-US" sz="3200" b="1" dirty="0"/>
              <a:t>Engineering Light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Jun-</a:t>
            </a:r>
            <a:r>
              <a:rPr lang="en-GB" sz="1800" dirty="0" err="1"/>
              <a:t>ichi</a:t>
            </a:r>
            <a:r>
              <a:rPr lang="en-GB" sz="1800" dirty="0"/>
              <a:t> Nishizawa was born in 1926 in Sendai, Japan, and died there in 2018.</a:t>
            </a:r>
          </a:p>
          <a:p>
            <a:pPr marL="0" indent="0">
              <a:buNone/>
            </a:pPr>
            <a:r>
              <a:rPr lang="en-GB" sz="1800" dirty="0"/>
              <a:t>He received his PhD degree in engineering from Tohoku University, where he became director of the Research Institute of Electrical Communication and later president of the university.</a:t>
            </a: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He was the inventor of the PIN diode and static induction technologies, contributing to advancements in microelectronics and semiconductor technology.</a:t>
            </a:r>
          </a:p>
          <a:p>
            <a:pPr marL="0" indent="0">
              <a:buNone/>
            </a:pPr>
            <a:r>
              <a:rPr lang="en-GB" sz="1800" dirty="0"/>
              <a:t>He also contributed to the development of the avalanche photodiode and semiconductor optical maser, which were instrumental in the evolution of optical fibre communications.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Jun-</a:t>
            </a:r>
            <a:r>
              <a:rPr lang="en-GB" sz="1800" dirty="0" err="1">
                <a:ea typeface="+mn-lt"/>
                <a:cs typeface="+mn-lt"/>
              </a:rPr>
              <a:t>ichi</a:t>
            </a:r>
            <a:r>
              <a:rPr lang="en-GB" sz="1800" dirty="0">
                <a:ea typeface="+mn-lt"/>
                <a:cs typeface="+mn-lt"/>
              </a:rPr>
              <a:t> Nishizawa </a:t>
            </a:r>
            <a:r>
              <a:rPr lang="en-GB" sz="1800" dirty="0"/>
              <a:t>was recognised through the </a:t>
            </a:r>
            <a:r>
              <a:rPr lang="en-GB" sz="1800" dirty="0">
                <a:hlinkClick r:id="rId2"/>
              </a:rPr>
              <a:t>IEEE Edison Medal in 2000</a:t>
            </a:r>
            <a:r>
              <a:rPr lang="en-GB" sz="1800" dirty="0"/>
              <a:t>, with the IEEE later establishing the 'Jun-</a:t>
            </a:r>
            <a:r>
              <a:rPr lang="en-GB" sz="1800" dirty="0" err="1"/>
              <a:t>ichi</a:t>
            </a:r>
            <a:r>
              <a:rPr lang="en-GB" sz="1800" dirty="0"/>
              <a:t> Nishizawa Medal' in tribute to his contributions to computing and communications.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82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E859B-A99D-8F32-29B8-1D2986AD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453001"/>
            <a:ext cx="10515600" cy="13255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Connecting Communities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0449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</a:p>
          <a:p>
            <a:pPr marL="0" indent="0">
              <a:buNone/>
            </a:pPr>
            <a:r>
              <a:rPr lang="en-GB" sz="1800" dirty="0"/>
              <a:t>Itoh, T. (2025) </a:t>
            </a:r>
            <a:r>
              <a:rPr lang="en-GB" sz="1800" i="1" dirty="0"/>
              <a:t>Jun-</a:t>
            </a:r>
            <a:r>
              <a:rPr lang="en-GB" sz="1800" i="1" dirty="0" err="1"/>
              <a:t>ichi</a:t>
            </a:r>
            <a:r>
              <a:rPr lang="en-GB" sz="1800" i="1" dirty="0"/>
              <a:t> Nishizawa 1926-2018</a:t>
            </a:r>
            <a:r>
              <a:rPr lang="en-GB" sz="1800" dirty="0"/>
              <a:t>. Available at: </a:t>
            </a:r>
            <a:r>
              <a:rPr lang="en-GB" sz="1800" dirty="0">
                <a:hlinkClick r:id="rId2"/>
              </a:rPr>
              <a:t>https://www.nae.edu/280907/JUNICHI-NISHIZAWA-19262018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dirty="0"/>
              <a:t>Siegel, P. H. (2015) 'Terahertz Pioneer: Jun-</a:t>
            </a:r>
            <a:r>
              <a:rPr lang="en-GB" sz="1800" dirty="0" err="1"/>
              <a:t>ichi</a:t>
            </a:r>
            <a:r>
              <a:rPr lang="en-GB" sz="1800" dirty="0"/>
              <a:t> Nishizawa “THz Shogun', </a:t>
            </a:r>
            <a:r>
              <a:rPr lang="en-GB" sz="1800" i="1" dirty="0"/>
              <a:t>IEEE Transactions on Terahertz Science and Technology</a:t>
            </a:r>
            <a:r>
              <a:rPr lang="en-GB" sz="1800" dirty="0"/>
              <a:t>, 5(2), pp. 162-169. Available at: </a:t>
            </a:r>
            <a:r>
              <a:rPr lang="en-GB" sz="1800" dirty="0">
                <a:hlinkClick r:id="rId3"/>
              </a:rPr>
              <a:t>https://doi.org/10.1109/TTHZ.2015.2399699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VIS Science (2023) </a:t>
            </a:r>
            <a:r>
              <a:rPr lang="en-GB" sz="1800" i="1" dirty="0"/>
              <a:t>Jun-</a:t>
            </a:r>
            <a:r>
              <a:rPr lang="en-GB" sz="1800" i="1" dirty="0" err="1"/>
              <a:t>ichi</a:t>
            </a:r>
            <a:r>
              <a:rPr lang="en-GB" sz="1800" i="1" dirty="0"/>
              <a:t> Nishizawa: Revolutionizing Internet Technology</a:t>
            </a:r>
            <a:r>
              <a:rPr lang="en-GB" sz="1800" dirty="0"/>
              <a:t> [YouTube video].</a:t>
            </a:r>
            <a:br>
              <a:rPr lang="en-GB" sz="1800" dirty="0"/>
            </a:br>
            <a:r>
              <a:rPr lang="en-GB" sz="1800" dirty="0">
                <a:hlinkClick r:id="rId4"/>
              </a:rPr>
              <a:t>https://www.youtube.com/watch?v=_6IFGxEWAYk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is available at: </a:t>
            </a:r>
            <a:r>
              <a:rPr lang="en-GB" sz="1800" dirty="0">
                <a:hlinkClick r:id="rId5"/>
              </a:rPr>
              <a:t>www.open.edu/openlearncreate/diverse-computing-pioneers</a:t>
            </a:r>
            <a:endParaRPr lang="en-GB" sz="1800" dirty="0"/>
          </a:p>
        </p:txBody>
      </p:sp>
      <p:pic>
        <p:nvPicPr>
          <p:cNvPr id="4" name="Picture 3" descr="A qr code on a white background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16" y="5593342"/>
            <a:ext cx="1162877" cy="1162877"/>
          </a:xfrm>
          <a:prstGeom prst="rect">
            <a:avLst/>
          </a:prstGeom>
        </p:spPr>
      </p:pic>
      <p:pic>
        <p:nvPicPr>
          <p:cNvPr id="5" name="Picture 4" descr="A blue and black logo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115686" y="5557245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28" y="5585863"/>
            <a:ext cx="4636298" cy="114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05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962163-3E41-43B4-9E95-C2ABD9CA1A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B3328A-7B3D-44C3-8BE1-811695321A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1D3BB4-7C97-4C64-82B2-5A5E1F8F2A48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Pioneer of Optical Communication:  Jun-ichi Nishizawa [1926-2018]</vt:lpstr>
      <vt:lpstr>Engineering Light</vt:lpstr>
      <vt:lpstr>Connecting Communities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25</cp:revision>
  <dcterms:created xsi:type="dcterms:W3CDTF">2025-06-11T20:06:07Z</dcterms:created>
  <dcterms:modified xsi:type="dcterms:W3CDTF">2025-09-24T09:08:48Z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