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2" r:id="rId2"/>
  </p:sldMasterIdLst>
  <p:notesMasterIdLst>
    <p:notesMasterId r:id="rId26"/>
  </p:notesMasterIdLst>
  <p:sldIdLst>
    <p:sldId id="318" r:id="rId3"/>
    <p:sldId id="277" r:id="rId4"/>
    <p:sldId id="273" r:id="rId5"/>
    <p:sldId id="279" r:id="rId6"/>
    <p:sldId id="278" r:id="rId7"/>
    <p:sldId id="287" r:id="rId8"/>
    <p:sldId id="288" r:id="rId9"/>
    <p:sldId id="289" r:id="rId10"/>
    <p:sldId id="272" r:id="rId11"/>
    <p:sldId id="282" r:id="rId12"/>
    <p:sldId id="276" r:id="rId13"/>
    <p:sldId id="280" r:id="rId14"/>
    <p:sldId id="259" r:id="rId15"/>
    <p:sldId id="260" r:id="rId16"/>
    <p:sldId id="261" r:id="rId17"/>
    <p:sldId id="262" r:id="rId18"/>
    <p:sldId id="263" r:id="rId19"/>
    <p:sldId id="265" r:id="rId20"/>
    <p:sldId id="266" r:id="rId21"/>
    <p:sldId id="267" r:id="rId22"/>
    <p:sldId id="269" r:id="rId23"/>
    <p:sldId id="270" r:id="rId24"/>
    <p:sldId id="3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5345" autoAdjust="0"/>
  </p:normalViewPr>
  <p:slideViewPr>
    <p:cSldViewPr>
      <p:cViewPr varScale="1">
        <p:scale>
          <a:sx n="90" d="100"/>
          <a:sy n="90" d="100"/>
        </p:scale>
        <p:origin x="1360" y="19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C142F-F399-4E5F-B518-02A3514A3D5D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AB1E8-4879-4663-A5A7-0FE15B14BA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2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AB1E8-4879-4663-A5A7-0FE15B14BA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1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QTL</a:t>
            </a:r>
            <a:r>
              <a:rPr lang="en-US" baseline="0" dirty="0"/>
              <a:t> – DNA </a:t>
            </a:r>
            <a:r>
              <a:rPr lang="en-US" baseline="0" dirty="0" err="1"/>
              <a:t>segements</a:t>
            </a:r>
            <a:r>
              <a:rPr lang="en-US" baseline="0" dirty="0"/>
              <a:t> </a:t>
            </a:r>
            <a:r>
              <a:rPr lang="en-US" baseline="0" dirty="0" err="1"/>
              <a:t>carring</a:t>
            </a:r>
            <a:r>
              <a:rPr lang="en-US" baseline="0" dirty="0"/>
              <a:t> genes controlling quantitative traits </a:t>
            </a:r>
            <a:r>
              <a:rPr lang="en-US" baseline="0" dirty="0" err="1"/>
              <a:t>eg</a:t>
            </a:r>
            <a:r>
              <a:rPr lang="en-US" baseline="0" dirty="0"/>
              <a:t> submergence tolerance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74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</a:t>
            </a:r>
            <a:r>
              <a:rPr lang="en-GB" baseline="0" dirty="0"/>
              <a:t> 1 – inhibits elongation under submergence so preserves carbohydrate supplies. Then when flood recedes the plant has reserves to grow and quickly. </a:t>
            </a:r>
          </a:p>
          <a:p>
            <a:r>
              <a:rPr lang="en-GB" baseline="0" dirty="0"/>
              <a:t>SUB1a inhibits ethylene and </a:t>
            </a:r>
            <a:r>
              <a:rPr lang="en-GB" baseline="0" dirty="0" err="1"/>
              <a:t>gibberelin</a:t>
            </a:r>
            <a:r>
              <a:rPr lang="en-GB" baseline="0" dirty="0"/>
              <a:t> so inhibiting elongation and </a:t>
            </a:r>
            <a:r>
              <a:rPr lang="en-GB" baseline="0" dirty="0" err="1"/>
              <a:t>carboydrate</a:t>
            </a:r>
            <a:r>
              <a:rPr lang="en-GB" baseline="0" dirty="0"/>
              <a:t> use.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86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Cisgenesis – category of genetically engineered</a:t>
            </a:r>
            <a:r>
              <a:rPr lang="en-US" baseline="0" dirty="0"/>
              <a:t> plants- genes artificially transferred between organisms </a:t>
            </a:r>
            <a:r>
              <a:rPr lang="en-US" b="1" baseline="0" dirty="0">
                <a:solidFill>
                  <a:srgbClr val="FF0000"/>
                </a:solidFill>
              </a:rPr>
              <a:t>that could be conventionally bred. Closely related</a:t>
            </a:r>
          </a:p>
          <a:p>
            <a:r>
              <a:rPr lang="en-US" baseline="0" dirty="0" err="1"/>
              <a:t>Transgenesis</a:t>
            </a:r>
            <a:r>
              <a:rPr lang="en-US" baseline="0" dirty="0"/>
              <a:t> – genes transferred between unrelated organisms</a:t>
            </a:r>
          </a:p>
          <a:p>
            <a:r>
              <a:rPr lang="en-US" baseline="0" dirty="0"/>
              <a:t>Marker assisted selection – indirect selection based on a significant association between a marker and target trait. </a:t>
            </a:r>
          </a:p>
          <a:p>
            <a:r>
              <a:rPr lang="en-US" baseline="0" dirty="0"/>
              <a:t>Associated mapping- a way of mapping QTLs to link desired phenotypes to genotype. Using linkage to surrounding genotype</a:t>
            </a:r>
          </a:p>
          <a:p>
            <a:r>
              <a:rPr lang="en-US" baseline="0" dirty="0" err="1"/>
              <a:t>Genonomic</a:t>
            </a:r>
            <a:r>
              <a:rPr lang="en-US" baseline="0" dirty="0"/>
              <a:t> selection – genetic markers in whole genome is used and based on 2 related populations.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48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AB1E8-4879-4663-A5A7-0FE15B14BA0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1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ED1657-A639-42F0-A2D7-0BF4B315D135}"/>
              </a:ext>
            </a:extLst>
          </p:cNvPr>
          <p:cNvGrpSpPr/>
          <p:nvPr userDrawn="1"/>
        </p:nvGrpSpPr>
        <p:grpSpPr>
          <a:xfrm>
            <a:off x="184577" y="5698558"/>
            <a:ext cx="1440160" cy="868175"/>
            <a:chOff x="179512" y="5754217"/>
            <a:chExt cx="1440160" cy="86817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D22CC11C-F8E8-4B65-97B5-2296A064AD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754217"/>
              <a:ext cx="894698" cy="37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6AE4AF-0904-49B3-91D0-00F8DDFA72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6161217"/>
              <a:ext cx="1440160" cy="461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310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52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160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5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35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2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01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476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263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054D37-3475-4DF9-9DAE-6AA63687216C}"/>
              </a:ext>
            </a:extLst>
          </p:cNvPr>
          <p:cNvGrpSpPr/>
          <p:nvPr userDrawn="1"/>
        </p:nvGrpSpPr>
        <p:grpSpPr>
          <a:xfrm>
            <a:off x="10160000" y="5803772"/>
            <a:ext cx="1440160" cy="868175"/>
            <a:chOff x="179512" y="5754217"/>
            <a:chExt cx="1440160" cy="868175"/>
          </a:xfrm>
        </p:grpSpPr>
        <p:pic>
          <p:nvPicPr>
            <p:cNvPr id="10" name="Picture 2" descr="Logo, icon&#10;&#10;Description automatically generated">
              <a:extLst>
                <a:ext uri="{FF2B5EF4-FFF2-40B4-BE49-F238E27FC236}">
                  <a16:creationId xmlns:a16="http://schemas.microsoft.com/office/drawing/2014/main" id="{61ABD2C9-5857-4D8C-8F03-4E9283B47C4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754217"/>
              <a:ext cx="894698" cy="37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E2E987-1922-46E2-B2B4-DE15DC3ECE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6161217"/>
              <a:ext cx="1440160" cy="461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5757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21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635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619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480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66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91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69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60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523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6952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8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00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81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978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972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0B85-F1A6-4798-BB95-96B2B0CA9C37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57BF-E397-4DF2-80B4-078287840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7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0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9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4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0921-3DBD-4D7F-9B08-CA346E81D443}" type="datetimeFigureOut">
              <a:rPr lang="en-GB" smtClean="0"/>
              <a:t>11/04/2021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40E9B1-6D6E-455F-8EF8-3A81EF1EE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D0921-3DBD-4D7F-9B08-CA346E81D443}" type="datetimeFigureOut">
              <a:rPr lang="en-GB" smtClean="0"/>
              <a:t>11/04/2021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F6AA43-6F49-440C-8B93-8825E84E18F1}"/>
              </a:ext>
            </a:extLst>
          </p:cNvPr>
          <p:cNvGrpSpPr/>
          <p:nvPr userDrawn="1"/>
        </p:nvGrpSpPr>
        <p:grpSpPr>
          <a:xfrm>
            <a:off x="10498197" y="5871370"/>
            <a:ext cx="1440160" cy="880725"/>
            <a:chOff x="179512" y="5741667"/>
            <a:chExt cx="1440160" cy="880725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FEBCAE02-EDC6-4375-9B73-632F1B385F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44" y="5741667"/>
              <a:ext cx="894698" cy="37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371F0B7-69C8-44AC-9766-89C0E041D3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6161217"/>
              <a:ext cx="1440160" cy="461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12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913A-3083-4164-A3A6-96FE520C0DC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D11759-176D-4B59-810B-4A5B89FACC4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2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5-syr.ipcc.ch/topic_adaptation.php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hyperlink" Target="http://www.irri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video%20of%20venus%20fly%20trap%20with%20frog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a.guide/csa/what-is-climate-smart-agricultur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hyperlink" Target="http://www.irri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ri.org/" TargetMode="Externa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yanmarccalliance.org/mcca/wp-content/uploads/2019/07/Policy-Brief-1-%E2%80%93-Climate-Smart-Agriculture-Fisheries-and-Livestock-for-Food-Security.pdf" TargetMode="Externa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gspace.cgiar.org/bitstream/handle/10568/35215/IPCC_info_note-3April14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hyperlink" Target="https://cgspace.cgiar.org/bitstream/handle/10568/35215/IPCC_info_note-3April14.pdf" TargetMode="External"/><Relationship Id="rId4" Type="http://schemas.openxmlformats.org/officeDocument/2006/relationships/hyperlink" Target="http://www.ccafs.cgiar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cafs.cgiar.org/bigfacts/#theme=adaptat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science.sciencemag.org/content/366/6471/eaay3038/suppl/DC1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2D43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DACE2-CE7E-874E-BBAC-0A316FD02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685" y="1871590"/>
            <a:ext cx="3778870" cy="311481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3400" b="1" dirty="0">
                <a:solidFill>
                  <a:srgbClr val="FFC000"/>
                </a:solidFill>
              </a:rPr>
              <a:t>Climate change and agriculture</a:t>
            </a:r>
            <a:br>
              <a:rPr lang="en-GB" sz="3400" b="1" dirty="0">
                <a:solidFill>
                  <a:srgbClr val="FEFFFF"/>
                </a:solidFill>
              </a:rPr>
            </a:br>
            <a:br>
              <a:rPr lang="en-GB" sz="3400" b="1" dirty="0">
                <a:solidFill>
                  <a:srgbClr val="FEFFFF"/>
                </a:solidFill>
              </a:rPr>
            </a:br>
            <a:r>
              <a:rPr lang="en-GB" sz="3400" b="1" dirty="0">
                <a:solidFill>
                  <a:srgbClr val="FEFFFF"/>
                </a:solidFill>
              </a:rPr>
              <a:t>Lecture 2:</a:t>
            </a:r>
            <a:br>
              <a:rPr lang="en-GB" sz="3400" b="1" dirty="0">
                <a:solidFill>
                  <a:srgbClr val="FEFFFF"/>
                </a:solidFill>
              </a:rPr>
            </a:br>
            <a:br>
              <a:rPr lang="en-GB" sz="3400" b="1" dirty="0">
                <a:solidFill>
                  <a:srgbClr val="FEFFFF"/>
                </a:solidFill>
              </a:rPr>
            </a:br>
            <a:r>
              <a:rPr lang="en-GB" sz="3400" b="1" dirty="0">
                <a:solidFill>
                  <a:srgbClr val="FEFFFF"/>
                </a:solidFill>
              </a:rPr>
              <a:t>Is Climate smart agriculture the solution?</a:t>
            </a:r>
            <a:endParaRPr lang="en-US" sz="3400" dirty="0">
              <a:solidFill>
                <a:srgbClr val="FEFFFF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0666398-AE2F-4440-B7A5-24D7CD6DBD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66685" y="5164462"/>
            <a:ext cx="3778870" cy="83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t">
            <a:normAutofit/>
          </a:bodyPr>
          <a:lstStyle/>
          <a:p>
            <a:r>
              <a:rPr lang="en-GB" sz="1600" dirty="0">
                <a:solidFill>
                  <a:srgbClr val="FEFFFF"/>
                </a:solidFill>
                <a:cs typeface="Arial" charset="0"/>
              </a:rPr>
              <a:t>Professor Amanda Bamford University of Manchester, UK</a:t>
            </a:r>
          </a:p>
        </p:txBody>
      </p:sp>
      <p:pic>
        <p:nvPicPr>
          <p:cNvPr id="5" name="Picture 4" descr="Rice fields on terraced of Mu Cang Chai  YenBai  in Vietnam">
            <a:extLst>
              <a:ext uri="{FF2B5EF4-FFF2-40B4-BE49-F238E27FC236}">
                <a16:creationId xmlns:a16="http://schemas.microsoft.com/office/drawing/2014/main" id="{DDFE3BE8-25ED-48B7-88F8-547F9A32DE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CB23AAE-EA90-9645-8275-B6AD20A8DA3A}"/>
              </a:ext>
            </a:extLst>
          </p:cNvPr>
          <p:cNvGrpSpPr/>
          <p:nvPr/>
        </p:nvGrpSpPr>
        <p:grpSpPr>
          <a:xfrm>
            <a:off x="119336" y="188640"/>
            <a:ext cx="1440160" cy="868175"/>
            <a:chOff x="179512" y="5754217"/>
            <a:chExt cx="1440160" cy="868175"/>
          </a:xfrm>
        </p:grpSpPr>
        <p:pic>
          <p:nvPicPr>
            <p:cNvPr id="12" name="Picture 2" descr="Logo, icon&#10;&#10;Description automatically generated">
              <a:extLst>
                <a:ext uri="{FF2B5EF4-FFF2-40B4-BE49-F238E27FC236}">
                  <a16:creationId xmlns:a16="http://schemas.microsoft.com/office/drawing/2014/main" id="{4791B322-187E-654A-A4EB-1FFDF160AB4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754217"/>
              <a:ext cx="894698" cy="37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1A955BFD-5965-6D48-82DC-784482F34D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6161217"/>
              <a:ext cx="1440160" cy="461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41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548680"/>
            <a:ext cx="7416824" cy="11430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Enhancing the contribution of neglected and underutilized species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2312244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plant genetic resources </a:t>
            </a:r>
            <a:r>
              <a:rPr lang="en-GB" sz="2800" dirty="0"/>
              <a:t>that include semi-domesticated, historic or wild species</a:t>
            </a:r>
          </a:p>
          <a:p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Andean grains (such as quinoa and amaranth); minor millets (such as finger millet, little millet and barnyard millet);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aromatic plants (such as </a:t>
            </a:r>
            <a:r>
              <a:rPr lang="en-GB" sz="2400" dirty="0" err="1"/>
              <a:t>argel</a:t>
            </a:r>
            <a:r>
              <a:rPr lang="en-GB" sz="2400" dirty="0"/>
              <a:t>, caper, oregano and mint).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7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ipcc.ch/site/assets/uploads/2018/02/WGII_AR5_Table7-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9576" y="2591756"/>
            <a:ext cx="8229600" cy="97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134" y="55495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Calculated benefit for different crop management adaptations (IPPC, 2014)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6E6D45-A588-F74C-BCE7-34B79C69DEAA}"/>
              </a:ext>
            </a:extLst>
          </p:cNvPr>
          <p:cNvSpPr/>
          <p:nvPr/>
        </p:nvSpPr>
        <p:spPr>
          <a:xfrm>
            <a:off x="2249932" y="3999523"/>
            <a:ext cx="8254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1F20"/>
                </a:solidFill>
                <a:latin typeface="ff32"/>
              </a:rPr>
              <a:t>The simulated median beneﬁt (difference between the yield change from baseline for the adapted and non-adapted cases) for different crop management </a:t>
            </a:r>
            <a:endParaRPr lang="en-GB" dirty="0">
              <a:solidFill>
                <a:srgbClr val="1E2F59"/>
              </a:solidFill>
              <a:latin typeface="ff30"/>
            </a:endParaRPr>
          </a:p>
          <a:p>
            <a:r>
              <a:rPr lang="en-GB" dirty="0">
                <a:solidFill>
                  <a:srgbClr val="231F20"/>
                </a:solidFill>
                <a:latin typeface="ff32"/>
              </a:rPr>
              <a:t>adaptations</a:t>
            </a:r>
            <a:endParaRPr lang="en-GB" b="0" i="0" dirty="0">
              <a:solidFill>
                <a:srgbClr val="231F20"/>
              </a:solidFill>
              <a:effectLst/>
              <a:latin typeface="ff3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23173C-0B47-EA48-9DE3-A24F1DAE5A71}"/>
              </a:ext>
            </a:extLst>
          </p:cNvPr>
          <p:cNvSpPr/>
          <p:nvPr/>
        </p:nvSpPr>
        <p:spPr>
          <a:xfrm>
            <a:off x="1559496" y="6303957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>
                <a:solidFill>
                  <a:schemeClr val="accent2">
                    <a:lumMod val="75000"/>
                  </a:schemeClr>
                </a:solidFill>
                <a:latin typeface="ff1"/>
              </a:rPr>
              <a:t>Porter et al (</a:t>
            </a:r>
            <a:r>
              <a:rPr lang="en-GB" sz="600" dirty="0">
                <a:solidFill>
                  <a:schemeClr val="accent2">
                    <a:lumMod val="75000"/>
                  </a:schemeClr>
                </a:solidFill>
                <a:latin typeface="ff2"/>
              </a:rPr>
              <a:t> 2014) Food security and food production systems. In: </a:t>
            </a:r>
            <a:r>
              <a:rPr lang="en-GB" sz="600" i="1" dirty="0">
                <a:solidFill>
                  <a:schemeClr val="accent2">
                    <a:lumMod val="75000"/>
                  </a:schemeClr>
                </a:solidFill>
                <a:latin typeface="ff3"/>
              </a:rPr>
              <a:t>Climate Change 2014: Impacts, Adaptation, and Vulnerability</a:t>
            </a:r>
            <a:r>
              <a:rPr lang="en-GB" sz="600" dirty="0">
                <a:solidFill>
                  <a:schemeClr val="accent2">
                    <a:lumMod val="75000"/>
                  </a:schemeClr>
                </a:solidFill>
                <a:latin typeface="ff3"/>
              </a:rPr>
              <a:t>.</a:t>
            </a:r>
            <a:r>
              <a:rPr lang="en-GB" sz="600" dirty="0">
                <a:solidFill>
                  <a:schemeClr val="accent2">
                    <a:lumMod val="75000"/>
                  </a:schemeClr>
                </a:solidFill>
                <a:latin typeface="ff2"/>
              </a:rPr>
              <a:t> </a:t>
            </a:r>
            <a:r>
              <a:rPr lang="en-GB" sz="600" dirty="0">
                <a:solidFill>
                  <a:schemeClr val="accent2">
                    <a:lumMod val="75000"/>
                  </a:schemeClr>
                </a:solidFill>
                <a:latin typeface="ff3"/>
              </a:rPr>
              <a:t>Part A: Global and Sectoral Aspects. Contribution of Working Group II to the Fifth Assessment Report of the Intergovernmental Panel on Climate Change </a:t>
            </a:r>
            <a:r>
              <a:rPr lang="en-GB" sz="600" dirty="0">
                <a:solidFill>
                  <a:schemeClr val="accent2">
                    <a:lumMod val="75000"/>
                  </a:schemeClr>
                </a:solidFill>
                <a:latin typeface="ff2"/>
              </a:rPr>
              <a:t>[Field et al (eds.)]. Cambridge University Press, Cambridge, United Kingdom and</a:t>
            </a:r>
          </a:p>
          <a:p>
            <a:r>
              <a:rPr lang="en-GB" sz="600" dirty="0">
                <a:solidFill>
                  <a:schemeClr val="accent2">
                    <a:lumMod val="75000"/>
                  </a:schemeClr>
                </a:solidFill>
                <a:latin typeface="ff2"/>
              </a:rPr>
              <a:t>New York, NY, USA, pp. 485-533 </a:t>
            </a:r>
            <a:r>
              <a:rPr lang="en-GB" sz="600" dirty="0">
                <a:solidFill>
                  <a:schemeClr val="accent2">
                    <a:lumMod val="75000"/>
                  </a:schemeClr>
                </a:solidFill>
                <a:latin typeface="ff2"/>
                <a:hlinkClick r:id="rId3"/>
              </a:rPr>
              <a:t>https://ar5-syr.ipcc.ch/topic_adaptation.php</a:t>
            </a:r>
            <a:r>
              <a:rPr lang="en-GB" sz="600" dirty="0">
                <a:solidFill>
                  <a:schemeClr val="accent2">
                    <a:lumMod val="75000"/>
                  </a:schemeClr>
                </a:solidFill>
                <a:latin typeface="ff2"/>
              </a:rPr>
              <a:t> </a:t>
            </a:r>
            <a:endParaRPr lang="en-GB" sz="600" b="0" i="0" dirty="0">
              <a:solidFill>
                <a:schemeClr val="accent2">
                  <a:lumMod val="75000"/>
                </a:schemeClr>
              </a:solidFill>
              <a:effectLst/>
              <a:latin typeface="ff2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DFE477-5A91-9944-A914-4E12524D733C}"/>
              </a:ext>
            </a:extLst>
          </p:cNvPr>
          <p:cNvCxnSpPr/>
          <p:nvPr/>
        </p:nvCxnSpPr>
        <p:spPr>
          <a:xfrm flipH="1">
            <a:off x="3647728" y="2132856"/>
            <a:ext cx="216024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0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160" y="635943"/>
            <a:ext cx="8911687" cy="128089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Is CSA already here?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6310" y="1916833"/>
            <a:ext cx="5630720" cy="29157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7568" y="1844825"/>
            <a:ext cx="29523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Myanmar is the world’s sixth-largest rice-producing country.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Rice is the country’s most important crop and is grown on over 8 million ha, or more than half of its arable 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Long-term flooding, flash floods and increasing salinity?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20D595-B69E-AC46-BBC9-F1D8F3ABD0AA}"/>
              </a:ext>
            </a:extLst>
          </p:cNvPr>
          <p:cNvSpPr/>
          <p:nvPr/>
        </p:nvSpPr>
        <p:spPr>
          <a:xfrm>
            <a:off x="5394047" y="4832586"/>
            <a:ext cx="3768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2">
                    <a:lumMod val="75000"/>
                  </a:schemeClr>
                </a:solidFill>
              </a:rPr>
              <a:t>https://</a:t>
            </a:r>
            <a:r>
              <a:rPr lang="en-US" sz="600" dirty="0" err="1">
                <a:solidFill>
                  <a:schemeClr val="accent2">
                    <a:lumMod val="75000"/>
                  </a:schemeClr>
                </a:solidFill>
              </a:rPr>
              <a:t>www.worldbank.org</a:t>
            </a:r>
            <a:r>
              <a:rPr lang="en-US" sz="6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600" dirty="0" err="1">
                <a:solidFill>
                  <a:schemeClr val="accent2">
                    <a:lumMod val="75000"/>
                  </a:schemeClr>
                </a:solidFill>
              </a:rPr>
              <a:t>en</a:t>
            </a:r>
            <a:r>
              <a:rPr lang="en-US" sz="600" dirty="0">
                <a:solidFill>
                  <a:schemeClr val="accent2">
                    <a:lumMod val="75000"/>
                  </a:schemeClr>
                </a:solidFill>
              </a:rPr>
              <a:t>/news/feature/2016/08/02/ayeyarwady-paddy-farmers-step-up-productivity-with-smart-farming-methods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9C3971B-9D66-2049-84A0-2DE51DF0B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496" y="1765584"/>
            <a:ext cx="8429796" cy="39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190" y="652093"/>
            <a:ext cx="9144000" cy="133164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Choose Climate-smart rice?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60990" y="1765584"/>
            <a:ext cx="2806818" cy="2010289"/>
            <a:chOff x="679540" y="-3390088"/>
            <a:chExt cx="2995053" cy="1991710"/>
          </a:xfrm>
        </p:grpSpPr>
        <p:pic>
          <p:nvPicPr>
            <p:cNvPr id="6" name="Picture 13" descr="drought-tolerant ric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40" y="-3390088"/>
              <a:ext cx="2995053" cy="1991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76777" y="-2058448"/>
              <a:ext cx="1284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Calibri"/>
                </a:rPr>
                <a:t>Drought tolerant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90829" y="386270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Salt tolerant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6E32DD-25FA-5042-936C-D05A0771535E}"/>
              </a:ext>
            </a:extLst>
          </p:cNvPr>
          <p:cNvSpPr/>
          <p:nvPr/>
        </p:nvSpPr>
        <p:spPr>
          <a:xfrm>
            <a:off x="1559496" y="5805264"/>
            <a:ext cx="46153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Photos from International Rice Research Institute      https://</a:t>
            </a:r>
            <a:r>
              <a:rPr lang="en-US" sz="800" dirty="0" err="1">
                <a:solidFill>
                  <a:schemeClr val="accent2">
                    <a:lumMod val="75000"/>
                  </a:schemeClr>
                </a:solidFill>
              </a:rPr>
              <a:t>www.irri.org</a:t>
            </a: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/climate-smart-rice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2E54E7-8648-B741-B074-C4B9886CF2C0}"/>
              </a:ext>
            </a:extLst>
          </p:cNvPr>
          <p:cNvSpPr txBox="1"/>
          <p:nvPr/>
        </p:nvSpPr>
        <p:spPr>
          <a:xfrm>
            <a:off x="4458934" y="372513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/>
              </a:rPr>
              <a:t>Heat tolerant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4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731" y="4703775"/>
            <a:ext cx="2974473" cy="792088"/>
          </a:xfrm>
        </p:spPr>
        <p:txBody>
          <a:bodyPr/>
          <a:lstStyle/>
          <a:p>
            <a:r>
              <a:rPr lang="en-GB" sz="2000" dirty="0"/>
              <a:t>3 months later</a:t>
            </a:r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3" cstate="screen">
            <a:lum brigh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403" y="2276872"/>
            <a:ext cx="3236800" cy="2454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1"/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2276872"/>
            <a:ext cx="3528391" cy="24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75520" y="418555"/>
            <a:ext cx="5842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0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45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6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600" dirty="0">
                <a:solidFill>
                  <a:srgbClr val="0070C0"/>
                </a:solidFill>
                <a:latin typeface="+mj-lt"/>
              </a:rPr>
              <a:t>Flood tolerant rice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3632" y="5373216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extreme weather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 the coming years the average sea level rise in Asia is estimated to be between 1 and 3 mm per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0BDB29-47B1-A74F-986C-A80E7CF9EC46}"/>
              </a:ext>
            </a:extLst>
          </p:cNvPr>
          <p:cNvSpPr/>
          <p:nvPr/>
        </p:nvSpPr>
        <p:spPr>
          <a:xfrm>
            <a:off x="1507650" y="652640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IRRI https://</a:t>
            </a:r>
            <a:r>
              <a:rPr lang="en-US" sz="800" dirty="0" err="1">
                <a:solidFill>
                  <a:schemeClr val="accent2">
                    <a:lumMod val="75000"/>
                  </a:schemeClr>
                </a:solidFill>
              </a:rPr>
              <a:t>sites.google.com</a:t>
            </a: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/a/</a:t>
            </a:r>
            <a:r>
              <a:rPr lang="en-US" sz="800" dirty="0" err="1">
                <a:solidFill>
                  <a:schemeClr val="accent2">
                    <a:lumMod val="75000"/>
                  </a:schemeClr>
                </a:solidFill>
              </a:rPr>
              <a:t>irri.org</a:t>
            </a: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sz="800" dirty="0" err="1">
                <a:solidFill>
                  <a:schemeClr val="accent2">
                    <a:lumMod val="75000"/>
                  </a:schemeClr>
                </a:solidFill>
              </a:rPr>
              <a:t>strasa</a:t>
            </a:r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/stresses/submergence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1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476672"/>
            <a:ext cx="7704856" cy="1143000"/>
          </a:xfrm>
          <a:noFill/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Submergence rice: </a:t>
            </a:r>
            <a:r>
              <a:rPr lang="en-GB" sz="3600" b="1" dirty="0">
                <a:solidFill>
                  <a:srgbClr val="0070C0"/>
                </a:solidFill>
              </a:rPr>
              <a:t>molecular mechanisms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1844825"/>
            <a:ext cx="7704856" cy="36332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200" dirty="0">
                <a:solidFill>
                  <a:prstClr val="black"/>
                </a:solidFill>
              </a:rPr>
              <a:t>In 1950’s farmers noticed local rice </a:t>
            </a:r>
            <a:r>
              <a:rPr lang="en-GB" sz="2200" b="1" dirty="0">
                <a:solidFill>
                  <a:srgbClr val="FF0000"/>
                </a:solidFill>
              </a:rPr>
              <a:t>tolerant of up to 2 weeks of </a:t>
            </a:r>
            <a:r>
              <a:rPr lang="en-GB" sz="2200" b="1" u="sng" dirty="0">
                <a:solidFill>
                  <a:srgbClr val="FF0000"/>
                </a:solidFill>
              </a:rPr>
              <a:t>complete</a:t>
            </a:r>
            <a:r>
              <a:rPr lang="en-GB" sz="2200" b="1" dirty="0">
                <a:solidFill>
                  <a:srgbClr val="FF0000"/>
                </a:solidFill>
              </a:rPr>
              <a:t> submergence</a:t>
            </a:r>
            <a:r>
              <a:rPr lang="en-GB" sz="2200" b="1" dirty="0">
                <a:solidFill>
                  <a:prstClr val="black"/>
                </a:solidFill>
              </a:rPr>
              <a:t> </a:t>
            </a:r>
            <a:r>
              <a:rPr lang="en-GB" sz="2200" dirty="0">
                <a:solidFill>
                  <a:prstClr val="black"/>
                </a:solidFill>
              </a:rPr>
              <a:t>in farmers’ fields (usually die within a week!)</a:t>
            </a:r>
          </a:p>
          <a:p>
            <a:pPr>
              <a:spcBef>
                <a:spcPts val="0"/>
              </a:spcBef>
            </a:pPr>
            <a:endParaRPr lang="en-GB" sz="22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200" dirty="0"/>
              <a:t>Tolerance later mapped to the </a:t>
            </a:r>
            <a:r>
              <a:rPr lang="en-GB" sz="2200" b="1" dirty="0">
                <a:solidFill>
                  <a:srgbClr val="FF0000"/>
                </a:solidFill>
              </a:rPr>
              <a:t>Submergence tolerance 1 (SUB1) </a:t>
            </a:r>
            <a:r>
              <a:rPr lang="en-GB" sz="2200" dirty="0"/>
              <a:t>Quantitative trait locus (QTL) –  a section of DNA associated with this phenotype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7808" y="6489584"/>
            <a:ext cx="3669574" cy="184656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en-GB" sz="600" dirty="0"/>
              <a:t>Photo Ariel </a:t>
            </a:r>
            <a:r>
              <a:rPr lang="en-GB" sz="600" dirty="0" err="1"/>
              <a:t>Javellana</a:t>
            </a:r>
            <a:r>
              <a:rPr lang="en-GB" sz="600" dirty="0">
                <a:solidFill>
                  <a:srgbClr val="212124"/>
                </a:solidFill>
                <a:latin typeface="Proxima Nova"/>
              </a:rPr>
              <a:t> part of the image collection of the </a:t>
            </a:r>
            <a:r>
              <a:rPr lang="en-GB" sz="600" dirty="0">
                <a:solidFill>
                  <a:srgbClr val="006DAC"/>
                </a:solidFill>
                <a:latin typeface="Proxima Nova"/>
                <a:hlinkClick r:id="rId4"/>
              </a:rPr>
              <a:t>International Rice Research Institute (IRRI)</a:t>
            </a:r>
            <a:r>
              <a:rPr lang="en-GB" sz="600" dirty="0">
                <a:solidFill>
                  <a:srgbClr val="212124"/>
                </a:solidFill>
                <a:latin typeface="Proxima Nova"/>
              </a:rPr>
              <a:t>.</a:t>
            </a:r>
            <a:endParaRPr lang="en-GB" sz="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4BAD66-F268-BA4D-91FE-CEB2D0040984}"/>
              </a:ext>
            </a:extLst>
          </p:cNvPr>
          <p:cNvSpPr/>
          <p:nvPr/>
        </p:nvSpPr>
        <p:spPr>
          <a:xfrm>
            <a:off x="2135560" y="5045118"/>
            <a:ext cx="223224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err="1">
                <a:solidFill>
                  <a:srgbClr val="212124"/>
                </a:solidFill>
                <a:latin typeface="Proxima Nova"/>
              </a:rPr>
              <a:t>Dr.</a:t>
            </a:r>
            <a:r>
              <a:rPr lang="en-GB" sz="1100" dirty="0">
                <a:solidFill>
                  <a:srgbClr val="212124"/>
                </a:solidFill>
                <a:latin typeface="Proxima Nova"/>
              </a:rPr>
              <a:t> Ismail, Plant Physiologist at IRRI, inspects rice varieties with the sub 1 gene. The sub 1 gene is responsible for flood tolerance in rice</a:t>
            </a:r>
            <a:endParaRPr lang="en-US" sz="1100" dirty="0"/>
          </a:p>
        </p:txBody>
      </p:sp>
      <p:pic>
        <p:nvPicPr>
          <p:cNvPr id="12" name="Picture 11" descr="A picture containing grass, outdoor, plant&#10;&#10;Description automatically generated">
            <a:extLst>
              <a:ext uri="{FF2B5EF4-FFF2-40B4-BE49-F238E27FC236}">
                <a16:creationId xmlns:a16="http://schemas.microsoft.com/office/drawing/2014/main" id="{71A7EEFF-E9CA-D74F-9EF3-43C72DD592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167" y="4457526"/>
            <a:ext cx="3059993" cy="2032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00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Bamford\AppData\Local\Microsoft\Windows\Temporary Internet Files\Content.IE5\DJ1XV774\LG-PQ-70-Plasma-TV[1]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664" y="1399904"/>
            <a:ext cx="5758648" cy="508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471127"/>
            <a:ext cx="8064896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/>
              <a:t>SUB1 rice (on left) –time lapse video</a:t>
            </a:r>
          </a:p>
        </p:txBody>
      </p:sp>
      <p:pic>
        <p:nvPicPr>
          <p:cNvPr id="4" name="Time-lapse_video_shows_flood_tolerance_in_rice_50_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9696" y="1916832"/>
            <a:ext cx="531751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587820"/>
            <a:ext cx="7697523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+mn-lt"/>
              </a:rPr>
              <a:t>Mapping of QTLs associated with submergence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988841"/>
            <a:ext cx="4320480" cy="4281339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In 1995 the SUB1 locus was mapped onto Chromosome 9</a:t>
            </a:r>
          </a:p>
          <a:p>
            <a:endParaRPr lang="en-GB" sz="2400" dirty="0"/>
          </a:p>
          <a:p>
            <a:r>
              <a:rPr lang="en-GB" sz="2400" dirty="0"/>
              <a:t>In 2006 the major </a:t>
            </a:r>
            <a:r>
              <a:rPr lang="en-GB" sz="2400" dirty="0">
                <a:solidFill>
                  <a:srgbClr val="FF0000"/>
                </a:solidFill>
              </a:rPr>
              <a:t>gene SUB1A responsible for tolerance </a:t>
            </a:r>
            <a:r>
              <a:rPr lang="en-GB" sz="2400" dirty="0"/>
              <a:t>was reported and used in marker assisted backcrossing (MAB) to incorporate SUB1 trait into intolerant varieties</a:t>
            </a: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24" y="1988840"/>
            <a:ext cx="3905418" cy="3545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0016" y="56612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Swarna</a:t>
            </a:r>
            <a:r>
              <a:rPr lang="en-US" dirty="0"/>
              <a:t>     Swarna-SUB1  SUB1- donor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57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548680"/>
            <a:ext cx="5842992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But it took 60 years!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528" y="1691680"/>
            <a:ext cx="729094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50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5480" y="551582"/>
            <a:ext cx="785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+mj-lt"/>
              </a:rPr>
              <a:t>New molecular toolkits for maximising crop yields</a:t>
            </a:r>
          </a:p>
        </p:txBody>
      </p:sp>
      <p:pic>
        <p:nvPicPr>
          <p:cNvPr id="7" name="Picture 6" descr="1-s2.0-S1369526616300061-gr1_lr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697" y="1700808"/>
            <a:ext cx="5906623" cy="45778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DEC56-14AB-A545-9387-F3813E08B167}"/>
              </a:ext>
            </a:extLst>
          </p:cNvPr>
          <p:cNvSpPr/>
          <p:nvPr/>
        </p:nvSpPr>
        <p:spPr>
          <a:xfrm>
            <a:off x="1487488" y="645333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err="1"/>
              <a:t>Kissoudis</a:t>
            </a:r>
            <a:r>
              <a:rPr lang="en-US" sz="800" dirty="0"/>
              <a:t> </a:t>
            </a:r>
            <a:r>
              <a:rPr lang="en-US" sz="800" i="1" dirty="0"/>
              <a:t>et al </a:t>
            </a:r>
            <a:r>
              <a:rPr lang="en-US" sz="800" dirty="0"/>
              <a:t>(2016) Future-proof crops: challenges and strategies for climate resilience improvement, Current Opinion in Plant Biology, Volume 30, Pages 47-56,</a:t>
            </a:r>
          </a:p>
          <a:p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5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921" y="404664"/>
            <a:ext cx="7678456" cy="1280890"/>
          </a:xfrm>
        </p:spPr>
        <p:txBody>
          <a:bodyPr>
            <a:noAutofit/>
          </a:bodyPr>
          <a:lstStyle/>
          <a:p>
            <a:r>
              <a:rPr lang="en-GB" sz="3600" b="1" dirty="0"/>
              <a:t>The three objectives of climate smart agriculture (CSA)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447928" y="1611322"/>
            <a:ext cx="4572000" cy="445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11624" y="2271980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ea typeface="Segoe UI" panose="020B0502040204020203" pitchFamily="34" charset="0"/>
                <a:cs typeface="Segoe UI" panose="020B0502040204020203" pitchFamily="34" charset="0"/>
              </a:rPr>
              <a:t>CSA is an integrated approach for transforming and reorienting agricultural development under the new realities of climate change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9936" y="606240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hlinkClick r:id="rId3"/>
              </a:rPr>
              <a:t>https://csa.guide/csa/what-is-climate-smart-agriculture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034484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595996"/>
            <a:ext cx="5842992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Photosynthesis targets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03612" y="1702637"/>
            <a:ext cx="3744416" cy="3204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figure-fig5.png">
            <a:extLst>
              <a:ext uri="{FF2B5EF4-FFF2-40B4-BE49-F238E27FC236}">
                <a16:creationId xmlns:a16="http://schemas.microsoft.com/office/drawing/2014/main" id="{D55FD2FF-F41B-1344-926F-8D47680F94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910" y="1710762"/>
            <a:ext cx="3203542" cy="31960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CB9E06-6795-4F4A-857E-AFF76AF771B0}"/>
              </a:ext>
            </a:extLst>
          </p:cNvPr>
          <p:cNvSpPr/>
          <p:nvPr/>
        </p:nvSpPr>
        <p:spPr>
          <a:xfrm>
            <a:off x="2622086" y="4986086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</a:rPr>
              <a:t>Adapted from John R. Evans Improving Photosynthesis</a:t>
            </a:r>
          </a:p>
          <a:p>
            <a:pPr fontAlgn="base"/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</a:rPr>
              <a:t>Plant Physiology Aug 2013, 162 (4) 1780-1793; </a:t>
            </a:r>
            <a:r>
              <a:rPr lang="en-GB" sz="800" b="1" dirty="0">
                <a:solidFill>
                  <a:schemeClr val="accent2">
                    <a:lumMod val="75000"/>
                  </a:schemeClr>
                </a:solidFill>
                <a:latin typeface="inherit"/>
              </a:rPr>
              <a:t>DOI: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</a:rPr>
              <a:t> 10.1104/pp.113.21900</a:t>
            </a:r>
            <a:endParaRPr lang="en-GB" sz="800" b="0" i="0" dirty="0">
              <a:solidFill>
                <a:schemeClr val="accent2">
                  <a:lumMod val="75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216B06-98B7-CF4E-B5BE-92DAAFDEBDB5}"/>
              </a:ext>
            </a:extLst>
          </p:cNvPr>
          <p:cNvSpPr/>
          <p:nvPr/>
        </p:nvSpPr>
        <p:spPr>
          <a:xfrm>
            <a:off x="6698910" y="4937888"/>
            <a:ext cx="3285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err="1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Yamori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 et al (2014) Temperature response of photosynthesis in C</a:t>
            </a:r>
            <a:r>
              <a:rPr lang="en-GB" sz="800" baseline="-250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3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, C</a:t>
            </a:r>
            <a:r>
              <a:rPr lang="en-GB" sz="800" baseline="-250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4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, and CAM plants: temperature acclimation and temperature adaptation. </a:t>
            </a:r>
            <a:r>
              <a:rPr lang="en-GB" sz="800" i="1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Photosynth Res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 </a:t>
            </a:r>
            <a:r>
              <a:rPr lang="en-GB" sz="800" b="1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119, 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101–117  https://</a:t>
            </a:r>
            <a:r>
              <a:rPr lang="en-GB" sz="800" dirty="0" err="1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doi.org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/10.1007/s11120-013-9874-6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02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201" y="541260"/>
            <a:ext cx="5842992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Seed (gene) Banks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324" y="2060849"/>
            <a:ext cx="3744416" cy="4281339"/>
          </a:xfrm>
        </p:spPr>
        <p:txBody>
          <a:bodyPr/>
          <a:lstStyle/>
          <a:p>
            <a:r>
              <a:rPr lang="en-GB" sz="2400" dirty="0"/>
              <a:t>Svalbard Global Seed Vault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marL="457153" indent="-457153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</a:rPr>
              <a:t>International Rice </a:t>
            </a:r>
            <a:r>
              <a:rPr lang="en-US" sz="2400" dirty="0" err="1">
                <a:solidFill>
                  <a:prstClr val="black"/>
                </a:solidFill>
              </a:rPr>
              <a:t>Genebank</a:t>
            </a:r>
            <a:r>
              <a:rPr lang="en-US" sz="2400" dirty="0">
                <a:solidFill>
                  <a:prstClr val="black"/>
                </a:solidFill>
              </a:rPr>
              <a:t> = </a:t>
            </a:r>
            <a:r>
              <a:rPr lang="en-US" sz="2400" b="1" dirty="0">
                <a:solidFill>
                  <a:prstClr val="black"/>
                </a:solidFill>
              </a:rPr>
              <a:t>120,000+ </a:t>
            </a:r>
            <a:r>
              <a:rPr lang="en-US" sz="2400" dirty="0">
                <a:solidFill>
                  <a:prstClr val="black"/>
                </a:solidFill>
              </a:rPr>
              <a:t>rice accessions</a:t>
            </a:r>
            <a:endParaRPr lang="en-GB" sz="2400" dirty="0"/>
          </a:p>
        </p:txBody>
      </p:sp>
      <p:pic>
        <p:nvPicPr>
          <p:cNvPr id="2050" name="Picture 2" descr="Global Seed Vault (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024" y="1802717"/>
            <a:ext cx="3593976" cy="20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0567DA-48EF-2C44-9FEB-51B36521630E}"/>
              </a:ext>
            </a:extLst>
          </p:cNvPr>
          <p:cNvSpPr/>
          <p:nvPr/>
        </p:nvSpPr>
        <p:spPr>
          <a:xfrm>
            <a:off x="6260772" y="3799891"/>
            <a:ext cx="30909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latin typeface="Merriweather"/>
              </a:rPr>
              <a:t>Svalbard </a:t>
            </a:r>
            <a:r>
              <a:rPr lang="en-GB" sz="1000" dirty="0" err="1">
                <a:latin typeface="Merriweather"/>
              </a:rPr>
              <a:t>Gloval</a:t>
            </a:r>
            <a:r>
              <a:rPr lang="en-GB" sz="1000" dirty="0">
                <a:latin typeface="Merriweather"/>
              </a:rPr>
              <a:t> seed Vault 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Merriweather"/>
              </a:rPr>
              <a:t>By </a:t>
            </a:r>
            <a:r>
              <a:rPr lang="en-GB" sz="800" dirty="0" err="1">
                <a:solidFill>
                  <a:schemeClr val="accent2">
                    <a:lumMod val="75000"/>
                  </a:schemeClr>
                </a:solidFill>
                <a:latin typeface="Merriweather"/>
              </a:rPr>
              <a:t>Miksu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Merriweather"/>
              </a:rPr>
              <a:t> (Own work) [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Merriweath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3.0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Merriweather"/>
              </a:rPr>
              <a:t>]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944767-E67B-DA47-8584-5F8E5B80AF51}"/>
              </a:ext>
            </a:extLst>
          </p:cNvPr>
          <p:cNvSpPr/>
          <p:nvPr/>
        </p:nvSpPr>
        <p:spPr>
          <a:xfrm>
            <a:off x="3176047" y="5535455"/>
            <a:ext cx="3117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212124"/>
                </a:solidFill>
                <a:latin typeface="Proxima Nova"/>
              </a:rPr>
              <a:t>IRRI staff working inside the medium term storage room of IRRI's International Rice </a:t>
            </a:r>
            <a:r>
              <a:rPr lang="en-GB" sz="1200" dirty="0" err="1">
                <a:solidFill>
                  <a:srgbClr val="212124"/>
                </a:solidFill>
                <a:latin typeface="Proxima Nova"/>
              </a:rPr>
              <a:t>Genebank</a:t>
            </a:r>
            <a:r>
              <a:rPr lang="en-GB" sz="1200" dirty="0">
                <a:solidFill>
                  <a:srgbClr val="212124"/>
                </a:solidFill>
                <a:latin typeface="Proxima Nova"/>
              </a:rPr>
              <a:t>.</a:t>
            </a:r>
          </a:p>
          <a:p>
            <a:r>
              <a:rPr lang="en-GB" sz="800" dirty="0">
                <a:solidFill>
                  <a:srgbClr val="212124"/>
                </a:solidFill>
                <a:latin typeface="Proxima Nova"/>
              </a:rPr>
              <a:t>Part of the image collection of the </a:t>
            </a:r>
            <a:r>
              <a:rPr lang="en-GB" sz="800" dirty="0">
                <a:solidFill>
                  <a:srgbClr val="006DAC"/>
                </a:solidFill>
                <a:latin typeface="Proxima Nova"/>
                <a:hlinkClick r:id="rId4"/>
              </a:rPr>
              <a:t>International Rice Research Institute (IRRI)</a:t>
            </a:r>
            <a:r>
              <a:rPr lang="en-GB" sz="1200" dirty="0">
                <a:solidFill>
                  <a:srgbClr val="212124"/>
                </a:solidFill>
                <a:latin typeface="Proxima Nova"/>
              </a:rPr>
              <a:t>.</a:t>
            </a:r>
            <a:endParaRPr lang="en-GB" sz="1200" b="0" i="0" dirty="0">
              <a:solidFill>
                <a:srgbClr val="212124"/>
              </a:solidFill>
              <a:effectLst/>
              <a:latin typeface="Proxima Nova"/>
            </a:endParaRPr>
          </a:p>
        </p:txBody>
      </p:sp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A1E02A3D-B000-D14C-973B-1F98407DC8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732" y="4124864"/>
            <a:ext cx="3418970" cy="232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3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605456"/>
            <a:ext cx="7283152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Plant Science for a better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988841"/>
            <a:ext cx="4032448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prstClr val="black"/>
                </a:solidFill>
              </a:rPr>
              <a:t>More than </a:t>
            </a:r>
            <a:r>
              <a:rPr lang="en-GB" sz="2400" dirty="0">
                <a:solidFill>
                  <a:srgbClr val="1E1E1E"/>
                </a:solidFill>
              </a:rPr>
              <a:t>10 million rice farmers have been given access to over 16 climate-smart rice varieties</a:t>
            </a:r>
            <a:r>
              <a:rPr lang="en-GB" sz="2400" dirty="0">
                <a:solidFill>
                  <a:prstClr val="black"/>
                </a:solidFill>
              </a:rPr>
              <a:t>. </a:t>
            </a:r>
          </a:p>
          <a:p>
            <a:pPr marL="0" indent="0" algn="ctr">
              <a:buNone/>
            </a:pPr>
            <a:endParaRPr lang="en-GB" sz="24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prstClr val="black"/>
                </a:solidFill>
              </a:rPr>
              <a:t>These new and improved rice varieties can withstand flooding, drought, and salty soil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212113" y="5225245"/>
            <a:ext cx="3816424" cy="6463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GB" i="1" dirty="0">
                <a:solidFill>
                  <a:srgbClr val="1E1E1E"/>
                </a:solidFill>
              </a:rPr>
              <a:t>“Swarna-Sub1 changed my life,” said Mr. </a:t>
            </a:r>
            <a:r>
              <a:rPr lang="en-GB" i="1" dirty="0" err="1">
                <a:solidFill>
                  <a:srgbClr val="1E1E1E"/>
                </a:solidFill>
              </a:rPr>
              <a:t>Parida</a:t>
            </a:r>
            <a:r>
              <a:rPr lang="en-GB" i="1" dirty="0">
                <a:solidFill>
                  <a:srgbClr val="1E1E1E"/>
                </a:solidFill>
              </a:rPr>
              <a:t>, a farmer in Odisha, India.</a:t>
            </a:r>
            <a:endParaRPr lang="en-GB" i="1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90209-3606-5045-B9ED-2CBFE85FCD3D}"/>
              </a:ext>
            </a:extLst>
          </p:cNvPr>
          <p:cNvSpPr/>
          <p:nvPr/>
        </p:nvSpPr>
        <p:spPr>
          <a:xfrm>
            <a:off x="1607976" y="6642556"/>
            <a:ext cx="65527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212124"/>
                </a:solidFill>
                <a:latin typeface="Proxima Nova"/>
              </a:rPr>
              <a:t>Photo from Rice Today Vol.6, No.4 page 22 A Hybrid History. part of the image collection of the </a:t>
            </a:r>
            <a:r>
              <a:rPr lang="en-GB" sz="800" dirty="0">
                <a:solidFill>
                  <a:srgbClr val="006DAC"/>
                </a:solidFill>
                <a:latin typeface="Proxima Nova"/>
                <a:hlinkClick r:id="rId3"/>
              </a:rPr>
              <a:t>International Rice Research Institute (IRRI)</a:t>
            </a:r>
            <a:r>
              <a:rPr lang="en-GB" sz="800" dirty="0">
                <a:solidFill>
                  <a:srgbClr val="212124"/>
                </a:solidFill>
                <a:latin typeface="Proxima Nova"/>
              </a:rPr>
              <a:t>.</a:t>
            </a:r>
            <a:endParaRPr lang="en-US" sz="800" dirty="0"/>
          </a:p>
        </p:txBody>
      </p:sp>
      <p:pic>
        <p:nvPicPr>
          <p:cNvPr id="15" name="Picture 14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93493115-3CBF-2B4F-B07B-960B62360B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9" y="1484784"/>
            <a:ext cx="3184552" cy="3615794"/>
          </a:xfrm>
          <a:prstGeom prst="rect">
            <a:avLst/>
          </a:prstGeom>
          <a:effectLst>
            <a:softEdge rad="2286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79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110AE4B-0997-6B42-BB15-564289BD5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620688"/>
            <a:ext cx="9746253" cy="509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36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510866"/>
            <a:ext cx="8911687" cy="1280890"/>
          </a:xfrm>
        </p:spPr>
        <p:txBody>
          <a:bodyPr>
            <a:noAutofit/>
          </a:bodyPr>
          <a:lstStyle/>
          <a:p>
            <a:r>
              <a:rPr lang="en-GB" sz="3200" b="1" dirty="0"/>
              <a:t>Myanmar Climate Change Strategy &amp; Action Plan (MCCSAP) 2017-2030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7007" y="1798717"/>
            <a:ext cx="669674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3A3A3A"/>
                </a:solidFill>
              </a:rPr>
              <a:t>6 key sectors with one on ……..</a:t>
            </a:r>
          </a:p>
          <a:p>
            <a:endParaRPr lang="en-GB" sz="2000" b="1" i="1" dirty="0">
              <a:solidFill>
                <a:srgbClr val="3A3A3A"/>
              </a:solidFill>
            </a:endParaRPr>
          </a:p>
          <a:p>
            <a:r>
              <a:rPr lang="en-GB" sz="2400" b="1" dirty="0">
                <a:solidFill>
                  <a:srgbClr val="3A3A3A"/>
                </a:solidFill>
              </a:rPr>
              <a:t>‘’Climate Smart Agriculture, Fisheries and Livestock for Food Security’’</a:t>
            </a:r>
          </a:p>
          <a:p>
            <a:endParaRPr lang="en-GB" sz="2000" b="1" dirty="0">
              <a:solidFill>
                <a:srgbClr val="3A3A3A"/>
              </a:solidFill>
            </a:endParaRPr>
          </a:p>
          <a:p>
            <a:r>
              <a:rPr lang="en-GB" sz="2000" b="1" dirty="0">
                <a:solidFill>
                  <a:srgbClr val="3A3A3A"/>
                </a:solidFill>
              </a:rPr>
              <a:t> </a:t>
            </a:r>
            <a:r>
              <a:rPr lang="en-GB" b="1" dirty="0">
                <a:solidFill>
                  <a:srgbClr val="3A3A3A"/>
                </a:solidFill>
              </a:rPr>
              <a:t>Aim:</a:t>
            </a:r>
            <a:r>
              <a:rPr lang="en-GB" dirty="0">
                <a:solidFill>
                  <a:srgbClr val="3A3A3A"/>
                </a:solidFill>
              </a:rPr>
              <a:t> To maintain food and livelihood security of Myanmar by adopting </a:t>
            </a:r>
            <a:r>
              <a:rPr lang="en-GB" b="1" dirty="0">
                <a:solidFill>
                  <a:srgbClr val="0070C0"/>
                </a:solidFill>
              </a:rPr>
              <a:t>climate resilient responses </a:t>
            </a:r>
            <a:r>
              <a:rPr lang="en-GB" dirty="0">
                <a:solidFill>
                  <a:srgbClr val="3A3A3A"/>
                </a:solidFill>
              </a:rPr>
              <a:t>in agriculture, fisheries and livestock sectors including promotion of resource efficient and low carbon practices.</a:t>
            </a:r>
          </a:p>
          <a:p>
            <a:endParaRPr lang="en-GB" b="1" dirty="0">
              <a:solidFill>
                <a:srgbClr val="3A3A3A"/>
              </a:solidFill>
            </a:endParaRPr>
          </a:p>
          <a:p>
            <a:r>
              <a:rPr lang="en-GB" b="1" dirty="0">
                <a:solidFill>
                  <a:srgbClr val="3A3A3A"/>
                </a:solidFill>
              </a:rPr>
              <a:t> Outcome: </a:t>
            </a:r>
            <a:r>
              <a:rPr lang="en-GB" b="1" dirty="0">
                <a:solidFill>
                  <a:srgbClr val="0070C0"/>
                </a:solidFill>
              </a:rPr>
              <a:t>Climate-resilient productivity and climate-smart responses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rgbClr val="3A3A3A"/>
                </a:solidFill>
              </a:rPr>
              <a:t>in the agriculture, fisheries and livestock sectors to support food security and livelihood strategies while also promoting resource-efficient and low-carbon practices’’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42405" y="6649477"/>
            <a:ext cx="24272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accent2">
                    <a:lumMod val="75000"/>
                  </a:schemeClr>
                </a:solidFill>
              </a:rPr>
              <a:t>https://myanmarccalliance.org/en/mccsap/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7488" y="6502612"/>
            <a:ext cx="4968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http://myanmarccalliance.org/mcca/wp-content/uploads/2019/07/Policy-Brief-1-%E2%80%93-Climate-Smart-Agriculture-Fisheries-and-Livestock-for-Food-Security.pdf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70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431" y="564690"/>
            <a:ext cx="8118977" cy="1280890"/>
          </a:xfrm>
        </p:spPr>
        <p:txBody>
          <a:bodyPr>
            <a:norm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We will need major changes in how we eat and farm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7055" y="1845580"/>
            <a:ext cx="4776437" cy="1824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3273" y="627322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schemeClr val="accent2">
                    <a:lumMod val="75000"/>
                  </a:schemeClr>
                </a:solidFill>
              </a:rPr>
              <a:t>Vermeulen SJ. 2014. Climate change, food security and small-scale producers. CCAFS Info Brief. CGIAR Research Program on Climate Change, Agriculture and Food Security (CCAFS). Copenhagen, Denmark. Available online at: </a:t>
            </a:r>
            <a:r>
              <a:rPr lang="en-GB" sz="800" dirty="0" err="1">
                <a:solidFill>
                  <a:schemeClr val="accent2">
                    <a:lumMod val="75000"/>
                  </a:schemeClr>
                </a:solidFill>
              </a:rPr>
              <a:t>www.ccafs.cgiar.org</a:t>
            </a:r>
            <a:endParaRPr lang="en-GB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1333" y="3831082"/>
            <a:ext cx="5787882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6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42308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/>
              <a:t>Adaptation will be key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481926" y="1569955"/>
            <a:ext cx="3443155" cy="4410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3275" y="652534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https://cgspace.cgiar.org/bitstream/handle/10568/35215/IPCC_info_note-3April14.pdf</a:t>
            </a:r>
            <a:endParaRPr lang="en-GB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67DFA0-2010-F74A-93FE-B76BA2AC3615}"/>
              </a:ext>
            </a:extLst>
          </p:cNvPr>
          <p:cNvSpPr/>
          <p:nvPr/>
        </p:nvSpPr>
        <p:spPr>
          <a:xfrm>
            <a:off x="1533275" y="61551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schemeClr val="accent2">
                    <a:lumMod val="75000"/>
                  </a:schemeClr>
                </a:solidFill>
              </a:rPr>
              <a:t>Vermeulen SJ. 2014. Climate change, food security and small-scale producers. CCAFS Info Brief. CGIAR Research Program on Climate Change, Agriculture and Food Security (CCAFS). Copenhagen, Denmark. Available online at: </a:t>
            </a:r>
            <a:r>
              <a:rPr lang="en-GB" sz="800" dirty="0" err="1">
                <a:solidFill>
                  <a:schemeClr val="accent2">
                    <a:lumMod val="75000"/>
                  </a:schemeClr>
                </a:solidFill>
              </a:rPr>
              <a:t>www.ccafs.cgiar.org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3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67405" y="50160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Variety change and planting time</a:t>
            </a:r>
          </a:p>
        </p:txBody>
      </p:sp>
      <p:pic>
        <p:nvPicPr>
          <p:cNvPr id="4" name="Content Placeholder 3" descr="Infographic: Simple ways to avoid a 15% drop in crop yields. #BigFacts via @cgiarclimate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568" y="1742809"/>
            <a:ext cx="5449721" cy="3203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w do wild relatives of current crops hold the key to future food security? #BigFacts via @cgiarclimate 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192" y="3129574"/>
            <a:ext cx="1522198" cy="24605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80FBA9-5AD5-A049-85D7-B13F922C7F10}"/>
              </a:ext>
            </a:extLst>
          </p:cNvPr>
          <p:cNvSpPr/>
          <p:nvPr/>
        </p:nvSpPr>
        <p:spPr>
          <a:xfrm>
            <a:off x="1415480" y="623731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schemeClr val="accent2">
                    <a:lumMod val="75000"/>
                  </a:schemeClr>
                </a:solidFill>
              </a:rPr>
              <a:t>Vermeulen SJ. 2014. Climate change, food security and small-scale producers. CCAFS Info Brief. CGIAR Research Program on Climate Change, Agriculture and Food Security (CCAFS). Copenhagen, Denmark. Available online at: 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www.ccafs.cgiar.org</a:t>
            </a:r>
            <a:endParaRPr lang="en-GB" sz="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800" dirty="0">
                <a:solidFill>
                  <a:schemeClr val="accent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https://cgspace.cgiar.org/bitstream/handle/10568/35215/IPCC_info_note-3April14.pdf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GB" sz="800" dirty="0"/>
          </a:p>
          <a:p>
            <a:endParaRPr lang="en-US" sz="800" dirty="0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B053C6-9C6F-AC4E-8E0D-A2C4B5B8D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123" y="1247099"/>
            <a:ext cx="1522198" cy="18617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683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176" y="620688"/>
            <a:ext cx="8911687" cy="128089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Efficient irrigation &amp; water use</a:t>
            </a:r>
          </a:p>
        </p:txBody>
      </p:sp>
      <p:pic>
        <p:nvPicPr>
          <p:cNvPr id="4" name="Picture 4" descr="Did you know that we can grow the same amount of grain with half the water? #BigFacts via @cgiarclimate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447" y="1838958"/>
            <a:ext cx="3975105" cy="31800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4859" y="661262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hlinkClick r:id="rId3"/>
              </a:rPr>
              <a:t>https://ccafs.cgiar.org/bigfacts/#theme=adaptation</a:t>
            </a:r>
            <a:endParaRPr lang="en-GB" sz="800" dirty="0"/>
          </a:p>
        </p:txBody>
      </p:sp>
      <p:sp>
        <p:nvSpPr>
          <p:cNvPr id="3" name="Rectangle 2"/>
          <p:cNvSpPr/>
          <p:nvPr/>
        </p:nvSpPr>
        <p:spPr>
          <a:xfrm>
            <a:off x="2639615" y="525618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Drip feeding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Waste water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flooding lowland rice fields and allowing them to dry out</a:t>
            </a:r>
          </a:p>
        </p:txBody>
      </p:sp>
    </p:spTree>
    <p:extLst>
      <p:ext uri="{BB962C8B-B14F-4D97-AF65-F5344CB8AC3E}">
        <p14:creationId xmlns:p14="http://schemas.microsoft.com/office/powerpoint/2010/main" val="82234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6FF98B39-4156-1744-8DFB-9FF1235101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8" y="1340768"/>
            <a:ext cx="2727785" cy="25587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2ACB7ED-7EBD-491E-9CB6-CC5B53DD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176" y="620688"/>
            <a:ext cx="8911687" cy="128089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Precision data-driven Agriculture</a:t>
            </a:r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A03AE21-EE3C-6049-8E37-17127BFA2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613" y="1556791"/>
            <a:ext cx="3890586" cy="275361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A7DC58-F4CB-5C41-8F71-A238C722E111}"/>
              </a:ext>
            </a:extLst>
          </p:cNvPr>
          <p:cNvSpPr/>
          <p:nvPr/>
        </p:nvSpPr>
        <p:spPr>
          <a:xfrm>
            <a:off x="6873366" y="1741040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</a:t>
            </a:r>
            <a:r>
              <a:rPr lang="en-US" sz="600" dirty="0" err="1"/>
              <a:t>www.weforum.org</a:t>
            </a:r>
            <a:r>
              <a:rPr lang="en-US" sz="600" dirty="0"/>
              <a:t>/agenda/2021/01/ai-agriculture-water-irrigation-farming/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6ACDFE-1E27-2240-971A-2379154D150D}"/>
              </a:ext>
            </a:extLst>
          </p:cNvPr>
          <p:cNvSpPr/>
          <p:nvPr/>
        </p:nvSpPr>
        <p:spPr>
          <a:xfrm>
            <a:off x="2906134" y="3926076"/>
            <a:ext cx="274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2">
                    <a:lumMod val="75000"/>
                  </a:schemeClr>
                </a:solidFill>
              </a:rPr>
              <a:t>https://</a:t>
            </a:r>
            <a:r>
              <a:rPr lang="en-US" sz="600" dirty="0" err="1">
                <a:solidFill>
                  <a:schemeClr val="accent2">
                    <a:lumMod val="75000"/>
                  </a:schemeClr>
                </a:solidFill>
              </a:rPr>
              <a:t>www.usaid.gov</a:t>
            </a:r>
            <a:r>
              <a:rPr lang="en-US" sz="600" dirty="0">
                <a:solidFill>
                  <a:schemeClr val="accent2">
                    <a:lumMod val="75000"/>
                  </a:schemeClr>
                </a:solidFill>
              </a:rPr>
              <a:t>/sites/default/files/documents/15396/Data-Driven-Agriculture-</a:t>
            </a:r>
            <a:r>
              <a:rPr lang="en-US" sz="600" dirty="0" err="1">
                <a:solidFill>
                  <a:schemeClr val="accent2">
                    <a:lumMod val="75000"/>
                  </a:schemeClr>
                </a:solidFill>
              </a:rPr>
              <a:t>Infographic.pdf</a:t>
            </a:r>
            <a:endParaRPr lang="en-US" sz="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15" descr="A picture containing person, cellphone, phone, hand&#10;&#10;Description automatically generated">
            <a:extLst>
              <a:ext uri="{FF2B5EF4-FFF2-40B4-BE49-F238E27FC236}">
                <a16:creationId xmlns:a16="http://schemas.microsoft.com/office/drawing/2014/main" id="{A84297B9-2646-EA47-BA54-2966CF56C7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647" y="4310403"/>
            <a:ext cx="2749299" cy="17259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1BB54BF-3545-1C49-905C-3BE81E928B2F}"/>
              </a:ext>
            </a:extLst>
          </p:cNvPr>
          <p:cNvSpPr/>
          <p:nvPr/>
        </p:nvSpPr>
        <p:spPr>
          <a:xfrm>
            <a:off x="6234975" y="4820324"/>
            <a:ext cx="4245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333333"/>
                </a:solidFill>
                <a:latin typeface="Roboto Condensed"/>
                <a:hlinkClick r:id="rId5"/>
              </a:rPr>
              <a:t>Realizing the potential of digital development: The case of agricultural advice</a:t>
            </a:r>
          </a:p>
          <a:p>
            <a:r>
              <a:rPr lang="en-GB" sz="1000" b="1" cap="all" dirty="0">
                <a:solidFill>
                  <a:srgbClr val="666666"/>
                </a:solidFill>
                <a:latin typeface="Roboto Condensed"/>
              </a:rPr>
              <a:t>BY RAISSA FABREGAS, MICHAEL KREMER, FRANK SCHILBACH</a:t>
            </a:r>
          </a:p>
          <a:p>
            <a:r>
              <a:rPr lang="en-GB" sz="1000" b="1" i="1" cap="all" dirty="0">
                <a:solidFill>
                  <a:srgbClr val="666666"/>
                </a:solidFill>
                <a:latin typeface="Roboto Condensed"/>
              </a:rPr>
              <a:t>SCIENCE </a:t>
            </a:r>
            <a:r>
              <a:rPr lang="en-GB" sz="1000" b="1" cap="all" dirty="0">
                <a:solidFill>
                  <a:srgbClr val="666666"/>
                </a:solidFill>
                <a:latin typeface="Roboto Condensed"/>
              </a:rPr>
              <a:t>13 DEC 2019</a:t>
            </a:r>
            <a:endParaRPr lang="en-GB" sz="1000" b="1" i="0" cap="all" dirty="0">
              <a:solidFill>
                <a:srgbClr val="666666"/>
              </a:solidFill>
              <a:effectLst/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8092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176" y="737567"/>
            <a:ext cx="8911687" cy="1280890"/>
          </a:xfrm>
        </p:spPr>
        <p:txBody>
          <a:bodyPr/>
          <a:lstStyle/>
          <a:p>
            <a:r>
              <a:rPr lang="en-GB" b="1" dirty="0"/>
              <a:t>Crop diversification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2276" y="1997393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ea typeface="Segoe UI" panose="020B0502040204020203" pitchFamily="34" charset="0"/>
                <a:cs typeface="Segoe UI" panose="020B0502040204020203" pitchFamily="34" charset="0"/>
              </a:rPr>
              <a:t>Community programs are introducing crop diversification and other techniques to help prevent catastrophic crop loss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2D2228-86C7-DD4E-92C9-02D3CA69F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227" y="3014352"/>
            <a:ext cx="394789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F8DDFC-6025-034F-9C3F-7B0CD8E7150D}"/>
              </a:ext>
            </a:extLst>
          </p:cNvPr>
          <p:cNvSpPr/>
          <p:nvPr/>
        </p:nvSpPr>
        <p:spPr>
          <a:xfrm>
            <a:off x="2393022" y="5805888"/>
            <a:ext cx="5544616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accent2">
                    <a:lumMod val="75000"/>
                  </a:schemeClr>
                </a:solidFill>
              </a:rPr>
              <a:t>Photo by Richard-dicky, CC BY-SA 3.0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0524C5C-9ED2-814F-B849-F3E75E43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165" y="3016443"/>
            <a:ext cx="4209461" cy="27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F0EB9A-A3A6-E741-B87B-FE1BA6E41750}"/>
              </a:ext>
            </a:extLst>
          </p:cNvPr>
          <p:cNvSpPr/>
          <p:nvPr/>
        </p:nvSpPr>
        <p:spPr>
          <a:xfrm>
            <a:off x="6519160" y="5824755"/>
            <a:ext cx="4198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</a:rPr>
              <a:t>Photo from Han May May Aung http://</a:t>
            </a:r>
            <a:r>
              <a:rPr lang="en-GB" sz="800" dirty="0" err="1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</a:rPr>
              <a:t>www.braced.org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</a:rPr>
              <a:t>/news/</a:t>
            </a:r>
            <a:r>
              <a:rPr lang="en-GB" sz="800" dirty="0" err="1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</a:rPr>
              <a:t>i</a:t>
            </a:r>
            <a:r>
              <a:rPr lang="en-GB" sz="800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</a:rPr>
              <a:t>/?id=9e1bd3a8-b5ba-4306-9a11-1277d39172a0</a:t>
            </a:r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83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4.1|46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9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9.4|4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FDE60FF607542A8938EF5BD5BE825" ma:contentTypeVersion="6" ma:contentTypeDescription="Create a new document." ma:contentTypeScope="" ma:versionID="42333c817fbedfab4d6888ffca566e4c">
  <xsd:schema xmlns:xsd="http://www.w3.org/2001/XMLSchema" xmlns:xs="http://www.w3.org/2001/XMLSchema" xmlns:p="http://schemas.microsoft.com/office/2006/metadata/properties" xmlns:ns2="1bff5ba4-f8ce-4e5a-8d12-16d349a7a505" targetNamespace="http://schemas.microsoft.com/office/2006/metadata/properties" ma:root="true" ma:fieldsID="59c2ac20afdbb326a6dfe8cb6f114b68" ns2:_="">
    <xsd:import namespace="1bff5ba4-f8ce-4e5a-8d12-16d349a7a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f5ba4-f8ce-4e5a-8d12-16d349a7a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4A035D-AC50-4844-8F53-1E6C14B6F256}"/>
</file>

<file path=customXml/itemProps2.xml><?xml version="1.0" encoding="utf-8"?>
<ds:datastoreItem xmlns:ds="http://schemas.openxmlformats.org/officeDocument/2006/customXml" ds:itemID="{5E9BC495-B50A-428D-8F61-B2BA5AF89B8D}"/>
</file>

<file path=customXml/itemProps3.xml><?xml version="1.0" encoding="utf-8"?>
<ds:datastoreItem xmlns:ds="http://schemas.openxmlformats.org/officeDocument/2006/customXml" ds:itemID="{842A00D3-698B-409B-B8E6-B7084A750C8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</TotalTime>
  <Words>1404</Words>
  <Application>Microsoft Macintosh PowerPoint</Application>
  <PresentationFormat>Widescreen</PresentationFormat>
  <Paragraphs>111</Paragraphs>
  <Slides>23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-apple-system</vt:lpstr>
      <vt:lpstr>Arial</vt:lpstr>
      <vt:lpstr>Calibri</vt:lpstr>
      <vt:lpstr>Century Gothic</vt:lpstr>
      <vt:lpstr>ff1</vt:lpstr>
      <vt:lpstr>ff2</vt:lpstr>
      <vt:lpstr>ff3</vt:lpstr>
      <vt:lpstr>ff30</vt:lpstr>
      <vt:lpstr>ff32</vt:lpstr>
      <vt:lpstr>Helvetica Neue</vt:lpstr>
      <vt:lpstr>inherit</vt:lpstr>
      <vt:lpstr>Merriweather</vt:lpstr>
      <vt:lpstr>Proxima Nova</vt:lpstr>
      <vt:lpstr>Roboto Condensed</vt:lpstr>
      <vt:lpstr>Wingdings</vt:lpstr>
      <vt:lpstr>Wingdings 3</vt:lpstr>
      <vt:lpstr>Wisp</vt:lpstr>
      <vt:lpstr>1_Wisp</vt:lpstr>
      <vt:lpstr>Climate change and agriculture  Lecture 2:  Is Climate smart agriculture the solution?</vt:lpstr>
      <vt:lpstr>The three objectives of climate smart agriculture (CSA)</vt:lpstr>
      <vt:lpstr>Myanmar Climate Change Strategy &amp; Action Plan (MCCSAP) 2017-2030</vt:lpstr>
      <vt:lpstr>We will need major changes in how we eat and farm</vt:lpstr>
      <vt:lpstr>Adaptation will be key</vt:lpstr>
      <vt:lpstr>Variety change and planting time</vt:lpstr>
      <vt:lpstr>Efficient irrigation &amp; water use</vt:lpstr>
      <vt:lpstr>Precision data-driven Agriculture</vt:lpstr>
      <vt:lpstr>Crop diversification</vt:lpstr>
      <vt:lpstr>Enhancing the contribution of neglected and underutilized species </vt:lpstr>
      <vt:lpstr>Calculated benefit for different crop management adaptations (IPPC, 2014)</vt:lpstr>
      <vt:lpstr>Is CSA already here?</vt:lpstr>
      <vt:lpstr>Choose Climate-smart rice?</vt:lpstr>
      <vt:lpstr>3 months later</vt:lpstr>
      <vt:lpstr>Submergence rice: molecular mechanisms</vt:lpstr>
      <vt:lpstr>SUB1 rice (on left) –time lapse video</vt:lpstr>
      <vt:lpstr>Mapping of QTLs associated with submergence tolerance</vt:lpstr>
      <vt:lpstr>But it took 60 years!</vt:lpstr>
      <vt:lpstr>PowerPoint Presentation</vt:lpstr>
      <vt:lpstr>Photosynthesis targets</vt:lpstr>
      <vt:lpstr>Seed (gene) Banks</vt:lpstr>
      <vt:lpstr>Plant Science for a better world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Adaptations</dc:title>
  <dc:creator>Amanda Bamford</dc:creator>
  <cp:lastModifiedBy>Amanda Bamford</cp:lastModifiedBy>
  <cp:revision>79</cp:revision>
  <dcterms:created xsi:type="dcterms:W3CDTF">2019-09-13T16:19:35Z</dcterms:created>
  <dcterms:modified xsi:type="dcterms:W3CDTF">2021-04-11T13:46:27Z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0x010100294FDE60FF607542A8938EF5BD5BE825</vt:lpwstr>
  </property>
</Properties>
</file>