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1"/>
    <p:sldMasterId id="2147483696" r:id="rId2"/>
  </p:sldMasterIdLst>
  <p:notesMasterIdLst>
    <p:notesMasterId r:id="rId15"/>
  </p:notesMasterIdLst>
  <p:sldIdLst>
    <p:sldId id="304" r:id="rId3"/>
    <p:sldId id="257" r:id="rId4"/>
    <p:sldId id="270" r:id="rId5"/>
    <p:sldId id="278" r:id="rId6"/>
    <p:sldId id="276" r:id="rId7"/>
    <p:sldId id="279" r:id="rId8"/>
    <p:sldId id="271" r:id="rId9"/>
    <p:sldId id="272" r:id="rId10"/>
    <p:sldId id="273" r:id="rId11"/>
    <p:sldId id="274" r:id="rId12"/>
    <p:sldId id="275" r:id="rId13"/>
    <p:sldId id="277" r:id="rId14"/>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humar.Johnson" initials="J" lastIdx="15" clrIdx="0">
    <p:extLst>
      <p:ext uri="{19B8F6BF-5375-455C-9EA6-DF929625EA0E}">
        <p15:presenceInfo xmlns:p15="http://schemas.microsoft.com/office/powerpoint/2012/main" userId="S::jj5679@open.ac.uk::3082ba39-6742-433e-8aca-7665f92a762f" providerId="AD"/>
      </p:ext>
    </p:extLst>
  </p:cmAuthor>
  <p:cmAuthor id="2" name="Gillian.Hosier" initials="G" lastIdx="2" clrIdx="1">
    <p:extLst>
      <p:ext uri="{19B8F6BF-5375-455C-9EA6-DF929625EA0E}">
        <p15:presenceInfo xmlns:p15="http://schemas.microsoft.com/office/powerpoint/2012/main" userId="S::gr399@open.ac.uk::b99e2318-e78f-4eb0-ab42-ee243f8cef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6B35"/>
    <a:srgbClr val="EA530D"/>
    <a:srgbClr val="D8117D"/>
    <a:srgbClr val="E261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84" autoAdjust="0"/>
    <p:restoredTop sz="88906"/>
  </p:normalViewPr>
  <p:slideViewPr>
    <p:cSldViewPr snapToGrid="0" snapToObjects="1">
      <p:cViewPr varScale="1">
        <p:scale>
          <a:sx n="130" d="100"/>
          <a:sy n="130" d="100"/>
        </p:scale>
        <p:origin x="1552" y="184"/>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p:scale>
          <a:sx n="125" d="100"/>
          <a:sy n="125" d="100"/>
        </p:scale>
        <p:origin x="492" y="-234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ADE5F2-41C7-6244-B6BE-0DE86CAF42DC}" type="datetimeFigureOut">
              <a:rPr lang="en-US" smtClean="0"/>
              <a:t>5/24/21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519EDF-32DA-2B40-A28B-2067B9A173AA}" type="slidenum">
              <a:rPr lang="en-US" smtClean="0"/>
              <a:t>‹#›</a:t>
            </a:fld>
            <a:endParaRPr lang="en-US"/>
          </a:p>
        </p:txBody>
      </p:sp>
    </p:spTree>
    <p:extLst>
      <p:ext uri="{BB962C8B-B14F-4D97-AF65-F5344CB8AC3E}">
        <p14:creationId xmlns:p14="http://schemas.microsoft.com/office/powerpoint/2010/main" val="111322494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75193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05587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44916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16277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79768" y="4777194"/>
            <a:ext cx="5438140" cy="390861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200"/>
              <a:buFont typeface="Calibri"/>
              <a:buNone/>
            </a:pPr>
            <a:r>
              <a:rPr lang="en-GB" dirty="0"/>
              <a:t>90 minute session</a:t>
            </a:r>
            <a:endParaRPr dirty="0"/>
          </a:p>
        </p:txBody>
      </p:sp>
      <p:sp>
        <p:nvSpPr>
          <p:cNvPr id="88" name="Google Shape;88;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93334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56573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2810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83212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5855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a:p>
            <a:endParaRPr lang="en-GB"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5283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45834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739927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F87F64C6-160A-BA4F-AAC3-386D6A1DFFEE}"/>
              </a:ext>
            </a:extLst>
          </p:cNvPr>
          <p:cNvSpPr/>
          <p:nvPr userDrawn="1"/>
        </p:nvSpPr>
        <p:spPr>
          <a:xfrm>
            <a:off x="7200378" y="3456109"/>
            <a:ext cx="1961150" cy="1693529"/>
          </a:xfrm>
          <a:custGeom>
            <a:avLst/>
            <a:gdLst>
              <a:gd name="connsiteX0" fmla="*/ 1961150 w 1961150"/>
              <a:gd name="connsiteY0" fmla="*/ 5 h 1693529"/>
              <a:gd name="connsiteX1" fmla="*/ 1957019 w 1961150"/>
              <a:gd name="connsiteY1" fmla="*/ 1693529 h 1693529"/>
              <a:gd name="connsiteX2" fmla="*/ 0 w 1961150"/>
              <a:gd name="connsiteY2" fmla="*/ 1693529 h 1693529"/>
              <a:gd name="connsiteX3" fmla="*/ 15337 w 1961150"/>
              <a:gd name="connsiteY3" fmla="*/ 1590908 h 1693529"/>
              <a:gd name="connsiteX4" fmla="*/ 558318 w 1961150"/>
              <a:gd name="connsiteY4" fmla="*/ 578073 h 1693529"/>
              <a:gd name="connsiteX5" fmla="*/ 1961150 w 1961150"/>
              <a:gd name="connsiteY5" fmla="*/ 5 h 169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1150" h="1693529">
                <a:moveTo>
                  <a:pt x="1961150" y="5"/>
                </a:moveTo>
                <a:lnTo>
                  <a:pt x="1957019" y="1693529"/>
                </a:lnTo>
                <a:lnTo>
                  <a:pt x="0" y="1693529"/>
                </a:lnTo>
                <a:lnTo>
                  <a:pt x="15337" y="1590908"/>
                </a:lnTo>
                <a:cubicBezTo>
                  <a:pt x="91629" y="1209853"/>
                  <a:pt x="279114" y="856597"/>
                  <a:pt x="558318" y="578073"/>
                </a:cubicBezTo>
                <a:cubicBezTo>
                  <a:pt x="930589" y="206708"/>
                  <a:pt x="1435321" y="-1278"/>
                  <a:pt x="1961150" y="5"/>
                </a:cubicBezTo>
                <a:close/>
              </a:path>
            </a:pathLst>
          </a:custGeom>
          <a:solidFill>
            <a:srgbClr val="EA530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3C5F552B-12D7-954D-A3A3-0C3CE451ADD6}"/>
              </a:ext>
            </a:extLst>
          </p:cNvPr>
          <p:cNvSpPr/>
          <p:nvPr userDrawn="1"/>
        </p:nvSpPr>
        <p:spPr>
          <a:xfrm>
            <a:off x="7641620" y="3893031"/>
            <a:ext cx="1518841" cy="1256606"/>
          </a:xfrm>
          <a:custGeom>
            <a:avLst/>
            <a:gdLst>
              <a:gd name="connsiteX0" fmla="*/ 1518841 w 1518841"/>
              <a:gd name="connsiteY0" fmla="*/ 4 h 1256606"/>
              <a:gd name="connsiteX1" fmla="*/ 1515776 w 1518841"/>
              <a:gd name="connsiteY1" fmla="*/ 1256606 h 1256606"/>
              <a:gd name="connsiteX2" fmla="*/ 0 w 1518841"/>
              <a:gd name="connsiteY2" fmla="*/ 1256606 h 1256606"/>
              <a:gd name="connsiteX3" fmla="*/ 2518 w 1518841"/>
              <a:gd name="connsiteY3" fmla="*/ 1239755 h 1256606"/>
              <a:gd name="connsiteX4" fmla="*/ 425650 w 1518841"/>
              <a:gd name="connsiteY4" fmla="*/ 450478 h 1256606"/>
              <a:gd name="connsiteX5" fmla="*/ 1518841 w 1518841"/>
              <a:gd name="connsiteY5" fmla="*/ 4 h 125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8841" h="1256606">
                <a:moveTo>
                  <a:pt x="1518841" y="4"/>
                </a:moveTo>
                <a:lnTo>
                  <a:pt x="1515776" y="1256606"/>
                </a:lnTo>
                <a:lnTo>
                  <a:pt x="0" y="1256606"/>
                </a:lnTo>
                <a:lnTo>
                  <a:pt x="2518" y="1239755"/>
                </a:lnTo>
                <a:cubicBezTo>
                  <a:pt x="61971" y="942808"/>
                  <a:pt x="208074" y="667524"/>
                  <a:pt x="425650" y="450478"/>
                </a:cubicBezTo>
                <a:cubicBezTo>
                  <a:pt x="715752" y="161083"/>
                  <a:pt x="1109076" y="-995"/>
                  <a:pt x="1518841" y="4"/>
                </a:cubicBezTo>
                <a:close/>
              </a:path>
            </a:pathLst>
          </a:custGeom>
          <a:solidFill>
            <a:srgbClr val="EA530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A46777A7-B73D-4347-BC53-6C5DF2CDCD37}"/>
              </a:ext>
            </a:extLst>
          </p:cNvPr>
          <p:cNvSpPr/>
          <p:nvPr userDrawn="1"/>
        </p:nvSpPr>
        <p:spPr>
          <a:xfrm>
            <a:off x="8098317" y="4338115"/>
            <a:ext cx="1061060" cy="811522"/>
          </a:xfrm>
          <a:custGeom>
            <a:avLst/>
            <a:gdLst>
              <a:gd name="connsiteX0" fmla="*/ 1061060 w 1061060"/>
              <a:gd name="connsiteY0" fmla="*/ 3 h 811522"/>
              <a:gd name="connsiteX1" fmla="*/ 1059080 w 1061060"/>
              <a:gd name="connsiteY1" fmla="*/ 811522 h 811522"/>
              <a:gd name="connsiteX2" fmla="*/ 0 w 1061060"/>
              <a:gd name="connsiteY2" fmla="*/ 811522 h 811522"/>
              <a:gd name="connsiteX3" fmla="*/ 8485 w 1061060"/>
              <a:gd name="connsiteY3" fmla="*/ 777814 h 811522"/>
              <a:gd name="connsiteX4" fmla="*/ 283292 w 1061060"/>
              <a:gd name="connsiteY4" fmla="*/ 320500 h 811522"/>
              <a:gd name="connsiteX5" fmla="*/ 1061060 w 1061060"/>
              <a:gd name="connsiteY5" fmla="*/ 3 h 811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060" h="811522">
                <a:moveTo>
                  <a:pt x="1061060" y="3"/>
                </a:moveTo>
                <a:lnTo>
                  <a:pt x="1059080" y="811522"/>
                </a:lnTo>
                <a:lnTo>
                  <a:pt x="0" y="811522"/>
                </a:lnTo>
                <a:lnTo>
                  <a:pt x="8485" y="777814"/>
                </a:lnTo>
                <a:cubicBezTo>
                  <a:pt x="60608" y="606641"/>
                  <a:pt x="154293" y="449184"/>
                  <a:pt x="283292" y="320500"/>
                </a:cubicBezTo>
                <a:cubicBezTo>
                  <a:pt x="489689" y="114605"/>
                  <a:pt x="769526" y="-708"/>
                  <a:pt x="1061060" y="3"/>
                </a:cubicBezTo>
                <a:close/>
              </a:path>
            </a:pathLst>
          </a:custGeom>
          <a:solidFill>
            <a:srgbClr val="EA530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Content Placeholder 7" descr="Logo&#10;&#10;Description automatically generated">
            <a:extLst>
              <a:ext uri="{FF2B5EF4-FFF2-40B4-BE49-F238E27FC236}">
                <a16:creationId xmlns:a16="http://schemas.microsoft.com/office/drawing/2014/main" id="{8BBFC323-0B33-D84C-BA46-2BFA265141E2}"/>
              </a:ext>
            </a:extLst>
          </p:cNvPr>
          <p:cNvPicPr>
            <a:picLocks noChangeAspect="1"/>
          </p:cNvPicPr>
          <p:nvPr userDrawn="1"/>
        </p:nvPicPr>
        <p:blipFill>
          <a:blip r:embed="rId2"/>
          <a:stretch>
            <a:fillRect/>
          </a:stretch>
        </p:blipFill>
        <p:spPr>
          <a:xfrm>
            <a:off x="8365365" y="4737314"/>
            <a:ext cx="692185" cy="292215"/>
          </a:xfrm>
          <a:prstGeom prst="rect">
            <a:avLst/>
          </a:prstGeom>
        </p:spPr>
      </p:pic>
    </p:spTree>
    <p:extLst>
      <p:ext uri="{BB962C8B-B14F-4D97-AF65-F5344CB8AC3E}">
        <p14:creationId xmlns:p14="http://schemas.microsoft.com/office/powerpoint/2010/main" val="372656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Rectangle 3"/>
          <p:cNvSpPr/>
          <p:nvPr userDrawn="1"/>
        </p:nvSpPr>
        <p:spPr>
          <a:xfrm>
            <a:off x="0" y="-2194"/>
            <a:ext cx="9144000" cy="5145694"/>
          </a:xfrm>
          <a:prstGeom prst="rect">
            <a:avLst/>
          </a:prstGeom>
          <a:solidFill>
            <a:srgbClr val="EF68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71"/>
          </a:p>
        </p:txBody>
      </p:sp>
      <p:sp>
        <p:nvSpPr>
          <p:cNvPr id="6" name="Title 1"/>
          <p:cNvSpPr>
            <a:spLocks noGrp="1"/>
          </p:cNvSpPr>
          <p:nvPr>
            <p:ph type="ctrTitle" hasCustomPrompt="1"/>
          </p:nvPr>
        </p:nvSpPr>
        <p:spPr>
          <a:xfrm>
            <a:off x="372753" y="1560912"/>
            <a:ext cx="8394719" cy="2453558"/>
          </a:xfrm>
          <a:prstGeom prst="rect">
            <a:avLst/>
          </a:prstGeom>
        </p:spPr>
        <p:txBody>
          <a:bodyPr/>
          <a:lstStyle>
            <a:lvl1pPr algn="ctr">
              <a:lnSpc>
                <a:spcPts val="2636"/>
              </a:lnSpc>
              <a:defRPr lang="en-GB" dirty="0">
                <a:solidFill>
                  <a:schemeClr val="bg1"/>
                </a:solidFill>
              </a:defRPr>
            </a:lvl1pPr>
          </a:lstStyle>
          <a:p>
            <a:br>
              <a:rPr lang="en-GB" dirty="0"/>
            </a:br>
            <a:br>
              <a:rPr lang="en-GB" dirty="0"/>
            </a:br>
            <a:br>
              <a:rPr lang="en-GB" dirty="0"/>
            </a:br>
            <a:endParaRPr lang="en-GB" dirty="0"/>
          </a:p>
        </p:txBody>
      </p:sp>
    </p:spTree>
    <p:extLst>
      <p:ext uri="{BB962C8B-B14F-4D97-AF65-F5344CB8AC3E}">
        <p14:creationId xmlns:p14="http://schemas.microsoft.com/office/powerpoint/2010/main" val="2820158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628803" y="4707985"/>
            <a:ext cx="483731" cy="425951"/>
          </a:xfrm>
          <a:prstGeom prst="rect">
            <a:avLst/>
          </a:prstGeom>
        </p:spPr>
        <p:txBody>
          <a:bodyPr/>
          <a:lstStyle/>
          <a:p>
            <a:pPr algn="ctr"/>
            <a:fld id="{C0BADC3D-1509-2C4E-AB5E-AF0356668A88}" type="slidenum">
              <a:rPr lang="en-GB" smtClean="0"/>
              <a:pPr algn="ctr"/>
              <a:t>‹#›</a:t>
            </a:fld>
            <a:endParaRPr lang="en-GB" dirty="0"/>
          </a:p>
        </p:txBody>
      </p:sp>
      <p:sp>
        <p:nvSpPr>
          <p:cNvPr id="6" name="Title 1">
            <a:extLst>
              <a:ext uri="{FF2B5EF4-FFF2-40B4-BE49-F238E27FC236}">
                <a16:creationId xmlns:a16="http://schemas.microsoft.com/office/drawing/2014/main" id="{7EEEF48D-AAD9-49BB-8D9F-21813F6D70FC}"/>
              </a:ext>
            </a:extLst>
          </p:cNvPr>
          <p:cNvSpPr txBox="1">
            <a:spLocks/>
          </p:cNvSpPr>
          <p:nvPr userDrawn="1"/>
        </p:nvSpPr>
        <p:spPr>
          <a:xfrm>
            <a:off x="3568890" y="3891665"/>
            <a:ext cx="4842638" cy="548051"/>
          </a:xfrm>
          <a:prstGeom prst="rect">
            <a:avLst/>
          </a:prstGeom>
        </p:spPr>
        <p:txBody>
          <a:bodyPr/>
          <a:lstStyle>
            <a:lvl1pPr algn="l" defTabSz="650276" rtl="0" eaLnBrk="1" latinLnBrk="0" hangingPunct="1">
              <a:lnSpc>
                <a:spcPts val="5200"/>
              </a:lnSpc>
              <a:spcBef>
                <a:spcPts val="0"/>
              </a:spcBef>
              <a:buNone/>
              <a:defRPr sz="4500" b="1" kern="1200">
                <a:solidFill>
                  <a:schemeClr val="tx1"/>
                </a:solidFill>
                <a:latin typeface="+mj-lt"/>
                <a:ea typeface="+mj-ea"/>
                <a:cs typeface="+mj-cs"/>
              </a:defRPr>
            </a:lvl1pPr>
          </a:lstStyle>
          <a:p>
            <a:endParaRPr lang="en-GB" sz="2372" dirty="0"/>
          </a:p>
        </p:txBody>
      </p:sp>
    </p:spTree>
    <p:extLst>
      <p:ext uri="{BB962C8B-B14F-4D97-AF65-F5344CB8AC3E}">
        <p14:creationId xmlns:p14="http://schemas.microsoft.com/office/powerpoint/2010/main" val="2608241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Pie 4">
            <a:extLst>
              <a:ext uri="{FF2B5EF4-FFF2-40B4-BE49-F238E27FC236}">
                <a16:creationId xmlns:a16="http://schemas.microsoft.com/office/drawing/2014/main" id="{87347E43-111D-8348-9FD5-27F3A328DAA1}"/>
              </a:ext>
            </a:extLst>
          </p:cNvPr>
          <p:cNvSpPr/>
          <p:nvPr userDrawn="1"/>
        </p:nvSpPr>
        <p:spPr>
          <a:xfrm rot="5400000">
            <a:off x="7177208" y="-1979492"/>
            <a:ext cx="3958983" cy="3958983"/>
          </a:xfrm>
          <a:prstGeom prst="pie">
            <a:avLst>
              <a:gd name="adj1" fmla="val 0"/>
              <a:gd name="adj2" fmla="val 5408384"/>
            </a:avLst>
          </a:prstGeom>
          <a:solidFill>
            <a:srgbClr val="EA530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Pie 5">
            <a:extLst>
              <a:ext uri="{FF2B5EF4-FFF2-40B4-BE49-F238E27FC236}">
                <a16:creationId xmlns:a16="http://schemas.microsoft.com/office/drawing/2014/main" id="{F53C11B4-3069-9C41-B7A4-74F85E6B3D52}"/>
              </a:ext>
            </a:extLst>
          </p:cNvPr>
          <p:cNvSpPr/>
          <p:nvPr userDrawn="1"/>
        </p:nvSpPr>
        <p:spPr>
          <a:xfrm rot="5400000">
            <a:off x="7614131" y="-1542568"/>
            <a:ext cx="3085135" cy="3085135"/>
          </a:xfrm>
          <a:prstGeom prst="pie">
            <a:avLst>
              <a:gd name="adj1" fmla="val 0"/>
              <a:gd name="adj2" fmla="val 5408384"/>
            </a:avLst>
          </a:prstGeom>
          <a:solidFill>
            <a:srgbClr val="EA530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Pie 6">
            <a:extLst>
              <a:ext uri="{FF2B5EF4-FFF2-40B4-BE49-F238E27FC236}">
                <a16:creationId xmlns:a16="http://schemas.microsoft.com/office/drawing/2014/main" id="{9746D09F-8E33-3A49-864E-2B89F04F18DD}"/>
              </a:ext>
            </a:extLst>
          </p:cNvPr>
          <p:cNvSpPr/>
          <p:nvPr userDrawn="1"/>
        </p:nvSpPr>
        <p:spPr>
          <a:xfrm rot="5400000">
            <a:off x="8059216" y="-1097484"/>
            <a:ext cx="2194967" cy="2194967"/>
          </a:xfrm>
          <a:prstGeom prst="pie">
            <a:avLst>
              <a:gd name="adj1" fmla="val 0"/>
              <a:gd name="adj2" fmla="val 5408384"/>
            </a:avLst>
          </a:prstGeom>
          <a:solidFill>
            <a:srgbClr val="EA53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Content Placeholder 7" descr="Logo&#10;&#10;Description automatically generated">
            <a:extLst>
              <a:ext uri="{FF2B5EF4-FFF2-40B4-BE49-F238E27FC236}">
                <a16:creationId xmlns:a16="http://schemas.microsoft.com/office/drawing/2014/main" id="{83AD1E3D-FF2D-3845-B3E5-A89EF3964B96}"/>
              </a:ext>
            </a:extLst>
          </p:cNvPr>
          <p:cNvPicPr>
            <a:picLocks noChangeAspect="1"/>
          </p:cNvPicPr>
          <p:nvPr userDrawn="1"/>
        </p:nvPicPr>
        <p:blipFill>
          <a:blip r:embed="rId2"/>
          <a:stretch>
            <a:fillRect/>
          </a:stretch>
        </p:blipFill>
        <p:spPr>
          <a:xfrm>
            <a:off x="8365365" y="399198"/>
            <a:ext cx="692185" cy="292215"/>
          </a:xfrm>
          <a:prstGeom prst="rect">
            <a:avLst/>
          </a:prstGeom>
        </p:spPr>
      </p:pic>
    </p:spTree>
    <p:extLst>
      <p:ext uri="{BB962C8B-B14F-4D97-AF65-F5344CB8AC3E}">
        <p14:creationId xmlns:p14="http://schemas.microsoft.com/office/powerpoint/2010/main" val="1734555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284A36-5C53-5548-B8DF-6AEFE5D9CE0F}"/>
              </a:ext>
            </a:extLst>
          </p:cNvPr>
          <p:cNvSpPr/>
          <p:nvPr userDrawn="1"/>
        </p:nvSpPr>
        <p:spPr>
          <a:xfrm>
            <a:off x="0" y="0"/>
            <a:ext cx="9144000" cy="5143500"/>
          </a:xfrm>
          <a:prstGeom prst="rect">
            <a:avLst/>
          </a:prstGeom>
          <a:solidFill>
            <a:srgbClr val="F66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10;&#10;Description automatically generated">
            <a:extLst>
              <a:ext uri="{FF2B5EF4-FFF2-40B4-BE49-F238E27FC236}">
                <a16:creationId xmlns:a16="http://schemas.microsoft.com/office/drawing/2014/main" id="{8610CB09-B75A-514C-B58F-9784C9FCAA1B}"/>
              </a:ext>
            </a:extLst>
          </p:cNvPr>
          <p:cNvPicPr>
            <a:picLocks noChangeAspect="1"/>
          </p:cNvPicPr>
          <p:nvPr userDrawn="1"/>
        </p:nvPicPr>
        <p:blipFill>
          <a:blip r:embed="rId2"/>
          <a:stretch>
            <a:fillRect/>
          </a:stretch>
        </p:blipFill>
        <p:spPr>
          <a:xfrm>
            <a:off x="4796263" y="464024"/>
            <a:ext cx="4347737" cy="4679476"/>
          </a:xfrm>
          <a:prstGeom prst="rect">
            <a:avLst/>
          </a:prstGeom>
        </p:spPr>
      </p:pic>
      <p:pic>
        <p:nvPicPr>
          <p:cNvPr id="8" name="Content Placeholder 7" descr="Logo&#10;&#10;Description automatically generated">
            <a:extLst>
              <a:ext uri="{FF2B5EF4-FFF2-40B4-BE49-F238E27FC236}">
                <a16:creationId xmlns:a16="http://schemas.microsoft.com/office/drawing/2014/main" id="{D296D13C-68AC-E142-9163-B76292C89801}"/>
              </a:ext>
            </a:extLst>
          </p:cNvPr>
          <p:cNvPicPr>
            <a:picLocks noChangeAspect="1"/>
          </p:cNvPicPr>
          <p:nvPr userDrawn="1"/>
        </p:nvPicPr>
        <p:blipFill>
          <a:blip r:embed="rId3"/>
          <a:stretch>
            <a:fillRect/>
          </a:stretch>
        </p:blipFill>
        <p:spPr>
          <a:xfrm>
            <a:off x="8365365" y="171809"/>
            <a:ext cx="692185" cy="292215"/>
          </a:xfrm>
          <a:prstGeom prst="rect">
            <a:avLst/>
          </a:prstGeom>
        </p:spPr>
      </p:pic>
      <p:cxnSp>
        <p:nvCxnSpPr>
          <p:cNvPr id="9" name="Straight Connector 8">
            <a:extLst>
              <a:ext uri="{FF2B5EF4-FFF2-40B4-BE49-F238E27FC236}">
                <a16:creationId xmlns:a16="http://schemas.microsoft.com/office/drawing/2014/main" id="{A3478135-C01B-8C41-BDF2-9A0FA14CFB41}"/>
              </a:ext>
            </a:extLst>
          </p:cNvPr>
          <p:cNvCxnSpPr>
            <a:cxnSpLocks/>
          </p:cNvCxnSpPr>
          <p:nvPr userDrawn="1"/>
        </p:nvCxnSpPr>
        <p:spPr>
          <a:xfrm flipH="1">
            <a:off x="0" y="685800"/>
            <a:ext cx="6515100" cy="0"/>
          </a:xfrm>
          <a:prstGeom prst="line">
            <a:avLst/>
          </a:prstGeom>
          <a:ln w="3175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0" name="Text Placeholder 3">
            <a:extLst>
              <a:ext uri="{FF2B5EF4-FFF2-40B4-BE49-F238E27FC236}">
                <a16:creationId xmlns:a16="http://schemas.microsoft.com/office/drawing/2014/main" id="{97C18EB3-8F2F-0A4A-B7B0-9DE65CC55D8E}"/>
              </a:ext>
            </a:extLst>
          </p:cNvPr>
          <p:cNvSpPr>
            <a:spLocks noGrp="1"/>
          </p:cNvSpPr>
          <p:nvPr>
            <p:ph type="body" sz="quarter" idx="10" hasCustomPrompt="1"/>
          </p:nvPr>
        </p:nvSpPr>
        <p:spPr>
          <a:xfrm>
            <a:off x="343128" y="212953"/>
            <a:ext cx="8164058" cy="505497"/>
          </a:xfrm>
          <a:prstGeom prst="rect">
            <a:avLst/>
          </a:prstGeom>
        </p:spPr>
        <p:txBody>
          <a:bodyPr/>
          <a:lstStyle>
            <a:lvl1pPr marL="0" indent="0">
              <a:buNone/>
              <a:defRPr b="1">
                <a:solidFill>
                  <a:schemeClr val="bg1"/>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Slide Title</a:t>
            </a:r>
            <a:endParaRPr lang="en-US" dirty="0"/>
          </a:p>
        </p:txBody>
      </p:sp>
    </p:spTree>
    <p:extLst>
      <p:ext uri="{BB962C8B-B14F-4D97-AF65-F5344CB8AC3E}">
        <p14:creationId xmlns:p14="http://schemas.microsoft.com/office/powerpoint/2010/main" val="1154564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284A36-5C53-5548-B8DF-6AEFE5D9CE0F}"/>
              </a:ext>
            </a:extLst>
          </p:cNvPr>
          <p:cNvSpPr/>
          <p:nvPr userDrawn="1"/>
        </p:nvSpPr>
        <p:spPr>
          <a:xfrm>
            <a:off x="0" y="0"/>
            <a:ext cx="9144000" cy="5143500"/>
          </a:xfrm>
          <a:prstGeom prst="rect">
            <a:avLst/>
          </a:prstGeom>
          <a:solidFill>
            <a:srgbClr val="F66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10;&#10;Description automatically generated">
            <a:extLst>
              <a:ext uri="{FF2B5EF4-FFF2-40B4-BE49-F238E27FC236}">
                <a16:creationId xmlns:a16="http://schemas.microsoft.com/office/drawing/2014/main" id="{8610CB09-B75A-514C-B58F-9784C9FCAA1B}"/>
              </a:ext>
            </a:extLst>
          </p:cNvPr>
          <p:cNvPicPr>
            <a:picLocks noChangeAspect="1"/>
          </p:cNvPicPr>
          <p:nvPr userDrawn="1"/>
        </p:nvPicPr>
        <p:blipFill>
          <a:blip r:embed="rId2"/>
          <a:stretch>
            <a:fillRect/>
          </a:stretch>
        </p:blipFill>
        <p:spPr>
          <a:xfrm>
            <a:off x="4796263" y="464024"/>
            <a:ext cx="4347737" cy="4679476"/>
          </a:xfrm>
          <a:prstGeom prst="rect">
            <a:avLst/>
          </a:prstGeom>
        </p:spPr>
      </p:pic>
      <p:pic>
        <p:nvPicPr>
          <p:cNvPr id="8" name="Content Placeholder 7" descr="Logo&#10;&#10;Description automatically generated">
            <a:extLst>
              <a:ext uri="{FF2B5EF4-FFF2-40B4-BE49-F238E27FC236}">
                <a16:creationId xmlns:a16="http://schemas.microsoft.com/office/drawing/2014/main" id="{D296D13C-68AC-E142-9163-B76292C89801}"/>
              </a:ext>
            </a:extLst>
          </p:cNvPr>
          <p:cNvPicPr>
            <a:picLocks noChangeAspect="1"/>
          </p:cNvPicPr>
          <p:nvPr userDrawn="1"/>
        </p:nvPicPr>
        <p:blipFill>
          <a:blip r:embed="rId3"/>
          <a:stretch>
            <a:fillRect/>
          </a:stretch>
        </p:blipFill>
        <p:spPr>
          <a:xfrm>
            <a:off x="8365365" y="171809"/>
            <a:ext cx="692185" cy="292215"/>
          </a:xfrm>
          <a:prstGeom prst="rect">
            <a:avLst/>
          </a:prstGeom>
        </p:spPr>
      </p:pic>
      <p:sp>
        <p:nvSpPr>
          <p:cNvPr id="10" name="Text Placeholder 3">
            <a:extLst>
              <a:ext uri="{FF2B5EF4-FFF2-40B4-BE49-F238E27FC236}">
                <a16:creationId xmlns:a16="http://schemas.microsoft.com/office/drawing/2014/main" id="{97C18EB3-8F2F-0A4A-B7B0-9DE65CC55D8E}"/>
              </a:ext>
            </a:extLst>
          </p:cNvPr>
          <p:cNvSpPr>
            <a:spLocks noGrp="1"/>
          </p:cNvSpPr>
          <p:nvPr>
            <p:ph type="body" sz="quarter" idx="10" hasCustomPrompt="1"/>
          </p:nvPr>
        </p:nvSpPr>
        <p:spPr>
          <a:xfrm>
            <a:off x="343128" y="2187376"/>
            <a:ext cx="5299389" cy="1879100"/>
          </a:xfrm>
          <a:prstGeom prst="rect">
            <a:avLst/>
          </a:prstGeom>
        </p:spPr>
        <p:txBody>
          <a:bodyPr/>
          <a:lstStyle>
            <a:lvl1pPr marL="0" indent="0">
              <a:buNone/>
              <a:defRPr b="1">
                <a:solidFill>
                  <a:schemeClr val="bg1"/>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Slide Title</a:t>
            </a:r>
            <a:endParaRPr lang="en-US" dirty="0"/>
          </a:p>
        </p:txBody>
      </p:sp>
    </p:spTree>
    <p:extLst>
      <p:ext uri="{BB962C8B-B14F-4D97-AF65-F5344CB8AC3E}">
        <p14:creationId xmlns:p14="http://schemas.microsoft.com/office/powerpoint/2010/main" val="2464255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rgbClr val="F66B35"/>
        </a:solidFill>
        <a:effectLst/>
      </p:bgPr>
    </p:bg>
    <p:spTree>
      <p:nvGrpSpPr>
        <p:cNvPr id="1" name=""/>
        <p:cNvGrpSpPr/>
        <p:nvPr/>
      </p:nvGrpSpPr>
      <p:grpSpPr>
        <a:xfrm>
          <a:off x="0" y="0"/>
          <a:ext cx="0" cy="0"/>
          <a:chOff x="0" y="0"/>
          <a:chExt cx="0" cy="0"/>
        </a:xfrm>
      </p:grpSpPr>
      <p:pic>
        <p:nvPicPr>
          <p:cNvPr id="5" name="Content Placeholder 7" descr="Logo&#10;&#10;Description automatically generated">
            <a:extLst>
              <a:ext uri="{FF2B5EF4-FFF2-40B4-BE49-F238E27FC236}">
                <a16:creationId xmlns:a16="http://schemas.microsoft.com/office/drawing/2014/main" id="{B69FE878-E508-EC49-A754-7F49E50F35A5}"/>
              </a:ext>
            </a:extLst>
          </p:cNvPr>
          <p:cNvPicPr>
            <a:picLocks noChangeAspect="1"/>
          </p:cNvPicPr>
          <p:nvPr userDrawn="1"/>
        </p:nvPicPr>
        <p:blipFill>
          <a:blip r:embed="rId2"/>
          <a:stretch>
            <a:fillRect/>
          </a:stretch>
        </p:blipFill>
        <p:spPr>
          <a:xfrm>
            <a:off x="8365365" y="171809"/>
            <a:ext cx="692185" cy="292215"/>
          </a:xfrm>
          <a:prstGeom prst="rect">
            <a:avLst/>
          </a:prstGeom>
        </p:spPr>
      </p:pic>
    </p:spTree>
    <p:extLst>
      <p:ext uri="{BB962C8B-B14F-4D97-AF65-F5344CB8AC3E}">
        <p14:creationId xmlns:p14="http://schemas.microsoft.com/office/powerpoint/2010/main" val="2973594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166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
        <p:cNvGrpSpPr/>
        <p:nvPr/>
      </p:nvGrpSpPr>
      <p:grpSpPr>
        <a:xfrm>
          <a:off x="0" y="0"/>
          <a:ext cx="0" cy="0"/>
          <a:chOff x="0" y="0"/>
          <a:chExt cx="0" cy="0"/>
        </a:xfrm>
      </p:grpSpPr>
      <p:sp>
        <p:nvSpPr>
          <p:cNvPr id="12" name="Google Shape;12;p14"/>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Autofit/>
          </a:bodyPr>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922115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pic>
        <p:nvPicPr>
          <p:cNvPr id="19" name="Picture 18" descr="1_TheOU_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70737" y="194158"/>
            <a:ext cx="909812" cy="467889"/>
          </a:xfrm>
          <a:prstGeom prst="rect">
            <a:avLst/>
          </a:prstGeom>
        </p:spPr>
      </p:pic>
      <p:sp>
        <p:nvSpPr>
          <p:cNvPr id="3" name="Rectangle 2">
            <a:extLst>
              <a:ext uri="{FF2B5EF4-FFF2-40B4-BE49-F238E27FC236}">
                <a16:creationId xmlns:a16="http://schemas.microsoft.com/office/drawing/2014/main" id="{FD07A26B-FB91-4268-AE80-63214307C03F}"/>
              </a:ext>
            </a:extLst>
          </p:cNvPr>
          <p:cNvSpPr/>
          <p:nvPr userDrawn="1"/>
        </p:nvSpPr>
        <p:spPr>
          <a:xfrm>
            <a:off x="0" y="4862019"/>
            <a:ext cx="9144000" cy="281482"/>
          </a:xfrm>
          <a:prstGeom prst="rect">
            <a:avLst/>
          </a:prstGeom>
          <a:solidFill>
            <a:srgbClr val="EB60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738"/>
          </a:p>
        </p:txBody>
      </p:sp>
      <p:sp>
        <p:nvSpPr>
          <p:cNvPr id="4" name="Title 3">
            <a:extLst>
              <a:ext uri="{FF2B5EF4-FFF2-40B4-BE49-F238E27FC236}">
                <a16:creationId xmlns:a16="http://schemas.microsoft.com/office/drawing/2014/main" id="{BF84B4DE-83A6-4726-9008-0C7F75D02D1F}"/>
              </a:ext>
            </a:extLst>
          </p:cNvPr>
          <p:cNvSpPr>
            <a:spLocks noGrp="1"/>
          </p:cNvSpPr>
          <p:nvPr>
            <p:ph type="title"/>
          </p:nvPr>
        </p:nvSpPr>
        <p:spPr>
          <a:xfrm>
            <a:off x="628515" y="273662"/>
            <a:ext cx="7886972" cy="467889"/>
          </a:xfrm>
          <a:prstGeom prst="rect">
            <a:avLst/>
          </a:prstGeom>
        </p:spPr>
        <p:txBody>
          <a:bodyPr/>
          <a:lstStyle>
            <a:lvl1pPr>
              <a:defRPr sz="1898">
                <a:latin typeface="Arial" panose="020B0604020202020204" pitchFamily="34" charset="0"/>
                <a:cs typeface="Arial" panose="020B0604020202020204" pitchFamily="34" charset="0"/>
              </a:defRPr>
            </a:lvl1pPr>
          </a:lstStyle>
          <a:p>
            <a:r>
              <a:rPr lang="en-US" dirty="0"/>
              <a:t>Click to edit Master title style</a:t>
            </a:r>
            <a:endParaRPr lang="en-GB" dirty="0"/>
          </a:p>
        </p:txBody>
      </p:sp>
      <p:pic>
        <p:nvPicPr>
          <p:cNvPr id="6" name="Picture 5">
            <a:extLst>
              <a:ext uri="{FF2B5EF4-FFF2-40B4-BE49-F238E27FC236}">
                <a16:creationId xmlns:a16="http://schemas.microsoft.com/office/drawing/2014/main" id="{F645E500-E4D1-47B6-8A49-38CF5EF7DA9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14940" y="157773"/>
            <a:ext cx="965609" cy="408274"/>
          </a:xfrm>
          <a:prstGeom prst="rect">
            <a:avLst/>
          </a:prstGeom>
        </p:spPr>
      </p:pic>
    </p:spTree>
    <p:extLst>
      <p:ext uri="{BB962C8B-B14F-4D97-AF65-F5344CB8AC3E}">
        <p14:creationId xmlns:p14="http://schemas.microsoft.com/office/powerpoint/2010/main" val="1034272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9" name="Picture 18" descr="1_TheOU_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70737" y="194158"/>
            <a:ext cx="909812" cy="467889"/>
          </a:xfrm>
          <a:prstGeom prst="rect">
            <a:avLst/>
          </a:prstGeom>
        </p:spPr>
      </p:pic>
      <p:sp>
        <p:nvSpPr>
          <p:cNvPr id="3" name="Rectangle 2">
            <a:extLst>
              <a:ext uri="{FF2B5EF4-FFF2-40B4-BE49-F238E27FC236}">
                <a16:creationId xmlns:a16="http://schemas.microsoft.com/office/drawing/2014/main" id="{FD07A26B-FB91-4268-AE80-63214307C03F}"/>
              </a:ext>
            </a:extLst>
          </p:cNvPr>
          <p:cNvSpPr/>
          <p:nvPr userDrawn="1"/>
        </p:nvSpPr>
        <p:spPr>
          <a:xfrm>
            <a:off x="0" y="4862019"/>
            <a:ext cx="9144000" cy="281482"/>
          </a:xfrm>
          <a:prstGeom prst="rect">
            <a:avLst/>
          </a:prstGeom>
          <a:solidFill>
            <a:srgbClr val="EB60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738"/>
          </a:p>
        </p:txBody>
      </p:sp>
      <p:sp>
        <p:nvSpPr>
          <p:cNvPr id="4" name="Title 3">
            <a:extLst>
              <a:ext uri="{FF2B5EF4-FFF2-40B4-BE49-F238E27FC236}">
                <a16:creationId xmlns:a16="http://schemas.microsoft.com/office/drawing/2014/main" id="{BF84B4DE-83A6-4726-9008-0C7F75D02D1F}"/>
              </a:ext>
            </a:extLst>
          </p:cNvPr>
          <p:cNvSpPr>
            <a:spLocks noGrp="1"/>
          </p:cNvSpPr>
          <p:nvPr>
            <p:ph type="title"/>
          </p:nvPr>
        </p:nvSpPr>
        <p:spPr>
          <a:xfrm>
            <a:off x="628515" y="273662"/>
            <a:ext cx="7886972" cy="467889"/>
          </a:xfrm>
          <a:prstGeom prst="rect">
            <a:avLst/>
          </a:prstGeom>
        </p:spPr>
        <p:txBody>
          <a:bodyPr/>
          <a:lstStyle>
            <a:lvl1pPr>
              <a:defRPr sz="1898">
                <a:latin typeface="Arial" panose="020B0604020202020204" pitchFamily="34" charset="0"/>
                <a:cs typeface="Arial" panose="020B0604020202020204" pitchFamily="34" charset="0"/>
              </a:defRPr>
            </a:lvl1pPr>
          </a:lstStyle>
          <a:p>
            <a:r>
              <a:rPr lang="en-US" dirty="0"/>
              <a:t>Click to edit Master title style</a:t>
            </a:r>
            <a:endParaRPr lang="en-GB" dirty="0"/>
          </a:p>
        </p:txBody>
      </p:sp>
      <p:pic>
        <p:nvPicPr>
          <p:cNvPr id="6" name="Picture 5">
            <a:extLst>
              <a:ext uri="{FF2B5EF4-FFF2-40B4-BE49-F238E27FC236}">
                <a16:creationId xmlns:a16="http://schemas.microsoft.com/office/drawing/2014/main" id="{F645E500-E4D1-47B6-8A49-38CF5EF7DA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14940" y="157773"/>
            <a:ext cx="965609" cy="408274"/>
          </a:xfrm>
          <a:prstGeom prst="rect">
            <a:avLst/>
          </a:prstGeom>
        </p:spPr>
      </p:pic>
    </p:spTree>
    <p:extLst>
      <p:ext uri="{BB962C8B-B14F-4D97-AF65-F5344CB8AC3E}">
        <p14:creationId xmlns:p14="http://schemas.microsoft.com/office/powerpoint/2010/main" val="2181323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6.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33734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48" r:id="rId3"/>
    <p:sldLayoutId id="2147483693" r:id="rId4"/>
    <p:sldLayoutId id="2147483694" r:id="rId5"/>
    <p:sldLayoutId id="2147483653" r:id="rId6"/>
    <p:sldLayoutId id="2147483700" r:id="rId7"/>
    <p:sldLayoutId id="214748370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DADA9AC-09FD-7C48-9CDC-8BC3FBDEF118}"/>
              </a:ext>
            </a:extLst>
          </p:cNvPr>
          <p:cNvSpPr/>
          <p:nvPr userDrawn="1"/>
        </p:nvSpPr>
        <p:spPr>
          <a:xfrm>
            <a:off x="0" y="-1"/>
            <a:ext cx="9144000" cy="4337103"/>
          </a:xfrm>
          <a:prstGeom prst="rect">
            <a:avLst/>
          </a:prstGeom>
          <a:solidFill>
            <a:srgbClr val="EA53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C279D9C-41B5-407B-BB25-D4AD402308AC}"/>
              </a:ext>
            </a:extLst>
          </p:cNvPr>
          <p:cNvSpPr/>
          <p:nvPr userDrawn="1"/>
        </p:nvSpPr>
        <p:spPr>
          <a:xfrm rot="12190506">
            <a:off x="-1922246" y="-297074"/>
            <a:ext cx="5269241" cy="5393421"/>
          </a:xfrm>
          <a:prstGeom prst="chord">
            <a:avLst>
              <a:gd name="adj1" fmla="val 2776418"/>
              <a:gd name="adj2" fmla="val 16002289"/>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38" dirty="0"/>
          </a:p>
        </p:txBody>
      </p:sp>
      <p:sp>
        <p:nvSpPr>
          <p:cNvPr id="12" name="TextBox 11">
            <a:extLst>
              <a:ext uri="{FF2B5EF4-FFF2-40B4-BE49-F238E27FC236}">
                <a16:creationId xmlns:a16="http://schemas.microsoft.com/office/drawing/2014/main" id="{D3932AFB-98BB-47E6-A66A-42A8B2216A6E}"/>
              </a:ext>
            </a:extLst>
          </p:cNvPr>
          <p:cNvSpPr txBox="1"/>
          <p:nvPr userDrawn="1"/>
        </p:nvSpPr>
        <p:spPr>
          <a:xfrm>
            <a:off x="5547394" y="500445"/>
            <a:ext cx="3548481" cy="611578"/>
          </a:xfrm>
          <a:prstGeom prst="rect">
            <a:avLst/>
          </a:prstGeom>
          <a:noFill/>
        </p:spPr>
        <p:txBody>
          <a:bodyPr wrap="square" rtlCol="0">
            <a:spAutoFit/>
          </a:bodyPr>
          <a:lstStyle/>
          <a:p>
            <a:r>
              <a:rPr lang="en-GB" sz="1687" b="1" dirty="0">
                <a:solidFill>
                  <a:schemeClr val="bg1"/>
                </a:solidFill>
                <a:latin typeface="Arial" panose="020B0604020202020204" pitchFamily="34" charset="0"/>
                <a:cs typeface="Arial" panose="020B0604020202020204" pitchFamily="34" charset="0"/>
              </a:rPr>
              <a:t>Transformation by Innovation </a:t>
            </a:r>
          </a:p>
          <a:p>
            <a:r>
              <a:rPr lang="en-GB" sz="1687" b="1" dirty="0">
                <a:solidFill>
                  <a:schemeClr val="bg1"/>
                </a:solidFill>
                <a:latin typeface="Arial" panose="020B0604020202020204" pitchFamily="34" charset="0"/>
                <a:cs typeface="Arial" panose="020B0604020202020204" pitchFamily="34" charset="0"/>
              </a:rPr>
              <a:t>in Distance Education</a:t>
            </a:r>
          </a:p>
        </p:txBody>
      </p:sp>
      <p:pic>
        <p:nvPicPr>
          <p:cNvPr id="13" name="Picture 12">
            <a:extLst>
              <a:ext uri="{FF2B5EF4-FFF2-40B4-BE49-F238E27FC236}">
                <a16:creationId xmlns:a16="http://schemas.microsoft.com/office/drawing/2014/main" id="{53C559C2-8C6E-45A5-9148-D5B12B0EEC2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432" b="-4056"/>
          <a:stretch/>
        </p:blipFill>
        <p:spPr>
          <a:xfrm>
            <a:off x="-135082" y="-174654"/>
            <a:ext cx="2955352" cy="5398839"/>
          </a:xfrm>
          <a:prstGeom prst="rect">
            <a:avLst/>
          </a:prstGeom>
        </p:spPr>
      </p:pic>
      <p:sp>
        <p:nvSpPr>
          <p:cNvPr id="16" name="TextBox 15">
            <a:extLst>
              <a:ext uri="{FF2B5EF4-FFF2-40B4-BE49-F238E27FC236}">
                <a16:creationId xmlns:a16="http://schemas.microsoft.com/office/drawing/2014/main" id="{9D980B62-A8DC-41B1-BFA4-DF6E668D2134}"/>
              </a:ext>
            </a:extLst>
          </p:cNvPr>
          <p:cNvSpPr txBox="1"/>
          <p:nvPr userDrawn="1"/>
        </p:nvSpPr>
        <p:spPr>
          <a:xfrm>
            <a:off x="3701210" y="3219089"/>
            <a:ext cx="4657151" cy="424854"/>
          </a:xfrm>
          <a:prstGeom prst="rect">
            <a:avLst/>
          </a:prstGeom>
        </p:spPr>
        <p:txBody>
          <a:bodyPr vert="horz" wrap="square" lIns="0" tIns="0" rIns="0" bIns="0" rtlCol="0">
            <a:noAutofit/>
          </a:bodyPr>
          <a:lstStyle/>
          <a:p>
            <a:pPr marL="0" indent="0">
              <a:buNone/>
            </a:pPr>
            <a:endParaRPr lang="en-GB" sz="1055" dirty="0">
              <a:solidFill>
                <a:schemeClr val="bg1"/>
              </a:solidFill>
            </a:endParaRPr>
          </a:p>
        </p:txBody>
      </p:sp>
      <p:pic>
        <p:nvPicPr>
          <p:cNvPr id="21" name="Content Placeholder 7" descr="Logo&#10;&#10;Description automatically generated">
            <a:extLst>
              <a:ext uri="{FF2B5EF4-FFF2-40B4-BE49-F238E27FC236}">
                <a16:creationId xmlns:a16="http://schemas.microsoft.com/office/drawing/2014/main" id="{AF325590-A6D4-9741-870B-736FC1574C76}"/>
              </a:ext>
            </a:extLst>
          </p:cNvPr>
          <p:cNvPicPr>
            <a:picLocks noChangeAspect="1"/>
          </p:cNvPicPr>
          <p:nvPr userDrawn="1"/>
        </p:nvPicPr>
        <p:blipFill>
          <a:blip r:embed="rId6"/>
          <a:stretch>
            <a:fillRect/>
          </a:stretch>
        </p:blipFill>
        <p:spPr>
          <a:xfrm>
            <a:off x="3674633" y="443585"/>
            <a:ext cx="1718054" cy="725299"/>
          </a:xfrm>
          <a:prstGeom prst="rect">
            <a:avLst/>
          </a:prstGeom>
        </p:spPr>
      </p:pic>
      <p:pic>
        <p:nvPicPr>
          <p:cNvPr id="3" name="Picture 2">
            <a:extLst>
              <a:ext uri="{FF2B5EF4-FFF2-40B4-BE49-F238E27FC236}">
                <a16:creationId xmlns:a16="http://schemas.microsoft.com/office/drawing/2014/main" id="{1EF659DC-9D8F-B740-94AA-02A6A02D1E51}"/>
              </a:ext>
            </a:extLst>
          </p:cNvPr>
          <p:cNvPicPr>
            <a:picLocks noChangeAspect="1"/>
          </p:cNvPicPr>
          <p:nvPr userDrawn="1"/>
        </p:nvPicPr>
        <p:blipFill>
          <a:blip r:embed="rId7"/>
          <a:stretch>
            <a:fillRect/>
          </a:stretch>
        </p:blipFill>
        <p:spPr>
          <a:xfrm>
            <a:off x="2259239" y="4395922"/>
            <a:ext cx="6836636" cy="691916"/>
          </a:xfrm>
          <a:prstGeom prst="rect">
            <a:avLst/>
          </a:prstGeom>
        </p:spPr>
      </p:pic>
    </p:spTree>
    <p:extLst>
      <p:ext uri="{BB962C8B-B14F-4D97-AF65-F5344CB8AC3E}">
        <p14:creationId xmlns:p14="http://schemas.microsoft.com/office/powerpoint/2010/main" val="333595626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Lst>
  <p:hf hdr="0" ftr="0" dt="0"/>
  <p:txStyles>
    <p:titleStyle>
      <a:lvl1pPr algn="l" defTabSz="342809" rtl="0" eaLnBrk="1" latinLnBrk="0" hangingPunct="1">
        <a:lnSpc>
          <a:spcPts val="2741"/>
        </a:lnSpc>
        <a:spcBef>
          <a:spcPts val="0"/>
        </a:spcBef>
        <a:buNone/>
        <a:defRPr sz="2372" b="1" kern="1200">
          <a:solidFill>
            <a:schemeClr val="tx1"/>
          </a:solidFill>
          <a:latin typeface="+mj-lt"/>
          <a:ea typeface="+mj-ea"/>
          <a:cs typeface="+mj-cs"/>
        </a:defRPr>
      </a:lvl1pPr>
    </p:titleStyle>
    <p:bodyStyle>
      <a:lvl1pPr marL="138924" indent="-138924" algn="l" defTabSz="342809" rtl="0" eaLnBrk="1" latinLnBrk="0" hangingPunct="1">
        <a:lnSpc>
          <a:spcPts val="1371"/>
        </a:lnSpc>
        <a:spcBef>
          <a:spcPts val="580"/>
        </a:spcBef>
        <a:spcAft>
          <a:spcPts val="422"/>
        </a:spcAft>
        <a:buClr>
          <a:schemeClr val="accent3"/>
        </a:buClr>
        <a:buSzPct val="90000"/>
        <a:buFont typeface="Lucida Grande"/>
        <a:buChar char="●"/>
        <a:defRPr sz="1265" kern="1200">
          <a:solidFill>
            <a:schemeClr val="tx1"/>
          </a:solidFill>
          <a:latin typeface="+mn-lt"/>
          <a:ea typeface="+mn-ea"/>
          <a:cs typeface="+mn-cs"/>
        </a:defRPr>
      </a:lvl1pPr>
      <a:lvl2pPr marL="292075" indent="-117165" algn="l" defTabSz="342809" rtl="0" eaLnBrk="1" latinLnBrk="0" hangingPunct="1">
        <a:lnSpc>
          <a:spcPts val="1371"/>
        </a:lnSpc>
        <a:spcBef>
          <a:spcPts val="0"/>
        </a:spcBef>
        <a:buClr>
          <a:schemeClr val="accent3"/>
        </a:buClr>
        <a:buSzPct val="90000"/>
        <a:buFont typeface="Lucida Grande"/>
        <a:buChar char="●"/>
        <a:defRPr sz="949" kern="1200">
          <a:solidFill>
            <a:schemeClr val="tx1"/>
          </a:solidFill>
          <a:latin typeface="+mn-lt"/>
          <a:ea typeface="+mn-ea"/>
          <a:cs typeface="+mn-cs"/>
        </a:defRPr>
      </a:lvl2pPr>
      <a:lvl3pPr marL="180768" indent="-180768" algn="l" defTabSz="342809" rtl="0" eaLnBrk="1" latinLnBrk="0" hangingPunct="1">
        <a:lnSpc>
          <a:spcPts val="1371"/>
        </a:lnSpc>
        <a:spcBef>
          <a:spcPts val="1002"/>
        </a:spcBef>
        <a:buClr>
          <a:schemeClr val="accent3"/>
        </a:buClr>
        <a:buSzPct val="90000"/>
        <a:buFont typeface="Lucida Grande"/>
        <a:buChar char="●"/>
        <a:defRPr sz="1265" kern="1200">
          <a:solidFill>
            <a:schemeClr val="tx1"/>
          </a:solidFill>
          <a:latin typeface="+mn-lt"/>
          <a:ea typeface="+mn-ea"/>
          <a:cs typeface="+mn-cs"/>
        </a:defRPr>
      </a:lvl3pPr>
      <a:lvl4pPr marL="0" indent="0" algn="l" defTabSz="342809" rtl="0" eaLnBrk="1" latinLnBrk="0" hangingPunct="1">
        <a:lnSpc>
          <a:spcPts val="1371"/>
        </a:lnSpc>
        <a:spcBef>
          <a:spcPts val="0"/>
        </a:spcBef>
        <a:buClr>
          <a:schemeClr val="accent3"/>
        </a:buClr>
        <a:buFont typeface="Lucida Grande"/>
        <a:buNone/>
        <a:defRPr sz="949" kern="1200">
          <a:solidFill>
            <a:schemeClr val="tx1"/>
          </a:solidFill>
          <a:latin typeface="+mn-lt"/>
          <a:ea typeface="+mn-ea"/>
          <a:cs typeface="+mn-cs"/>
        </a:defRPr>
      </a:lvl4pPr>
      <a:lvl5pPr marL="0" indent="0" algn="l" defTabSz="342809" rtl="0" eaLnBrk="1" latinLnBrk="0" hangingPunct="1">
        <a:lnSpc>
          <a:spcPts val="1371"/>
        </a:lnSpc>
        <a:spcBef>
          <a:spcPts val="0"/>
        </a:spcBef>
        <a:buClr>
          <a:schemeClr val="accent3"/>
        </a:buClr>
        <a:buFont typeface="Lucida Grande"/>
        <a:buNone/>
        <a:defRPr sz="949" kern="1200">
          <a:solidFill>
            <a:schemeClr val="tx1"/>
          </a:solidFill>
          <a:latin typeface="+mn-lt"/>
          <a:ea typeface="+mn-ea"/>
          <a:cs typeface="+mn-cs"/>
        </a:defRPr>
      </a:lvl5pPr>
      <a:lvl6pPr marL="1885450" indent="-171405" algn="l" defTabSz="342809" rtl="0" eaLnBrk="1" latinLnBrk="0" hangingPunct="1">
        <a:spcBef>
          <a:spcPct val="20000"/>
        </a:spcBef>
        <a:buFont typeface="Arial"/>
        <a:buChar char="•"/>
        <a:defRPr sz="1476" kern="1200">
          <a:solidFill>
            <a:schemeClr val="tx1"/>
          </a:solidFill>
          <a:latin typeface="+mn-lt"/>
          <a:ea typeface="+mn-ea"/>
          <a:cs typeface="+mn-cs"/>
        </a:defRPr>
      </a:lvl6pPr>
      <a:lvl7pPr marL="2228258" indent="-171405" algn="l" defTabSz="342809" rtl="0" eaLnBrk="1" latinLnBrk="0" hangingPunct="1">
        <a:spcBef>
          <a:spcPct val="20000"/>
        </a:spcBef>
        <a:buFont typeface="Arial"/>
        <a:buChar char="•"/>
        <a:defRPr sz="1476" kern="1200">
          <a:solidFill>
            <a:schemeClr val="tx1"/>
          </a:solidFill>
          <a:latin typeface="+mn-lt"/>
          <a:ea typeface="+mn-ea"/>
          <a:cs typeface="+mn-cs"/>
        </a:defRPr>
      </a:lvl7pPr>
      <a:lvl8pPr marL="2571068" indent="-171405" algn="l" defTabSz="342809" rtl="0" eaLnBrk="1" latinLnBrk="0" hangingPunct="1">
        <a:spcBef>
          <a:spcPct val="20000"/>
        </a:spcBef>
        <a:buFont typeface="Arial"/>
        <a:buChar char="•"/>
        <a:defRPr sz="1476" kern="1200">
          <a:solidFill>
            <a:schemeClr val="tx1"/>
          </a:solidFill>
          <a:latin typeface="+mn-lt"/>
          <a:ea typeface="+mn-ea"/>
          <a:cs typeface="+mn-cs"/>
        </a:defRPr>
      </a:lvl8pPr>
      <a:lvl9pPr marL="2913877" indent="-171405" algn="l" defTabSz="342809" rtl="0" eaLnBrk="1" latinLnBrk="0" hangingPunct="1">
        <a:spcBef>
          <a:spcPct val="20000"/>
        </a:spcBef>
        <a:buFont typeface="Arial"/>
        <a:buChar char="•"/>
        <a:defRPr sz="1476" kern="1200">
          <a:solidFill>
            <a:schemeClr val="tx1"/>
          </a:solidFill>
          <a:latin typeface="+mn-lt"/>
          <a:ea typeface="+mn-ea"/>
          <a:cs typeface="+mn-cs"/>
        </a:defRPr>
      </a:lvl9pPr>
    </p:bodyStyle>
    <p:otherStyle>
      <a:defPPr>
        <a:defRPr lang="en-US"/>
      </a:defPPr>
      <a:lvl1pPr marL="0" algn="l" defTabSz="342809" rtl="0" eaLnBrk="1" latinLnBrk="0" hangingPunct="1">
        <a:defRPr sz="1371" kern="1200">
          <a:solidFill>
            <a:schemeClr val="tx1"/>
          </a:solidFill>
          <a:latin typeface="+mn-lt"/>
          <a:ea typeface="+mn-ea"/>
          <a:cs typeface="+mn-cs"/>
        </a:defRPr>
      </a:lvl1pPr>
      <a:lvl2pPr marL="342809" algn="l" defTabSz="342809" rtl="0" eaLnBrk="1" latinLnBrk="0" hangingPunct="1">
        <a:defRPr sz="1371" kern="1200">
          <a:solidFill>
            <a:schemeClr val="tx1"/>
          </a:solidFill>
          <a:latin typeface="+mn-lt"/>
          <a:ea typeface="+mn-ea"/>
          <a:cs typeface="+mn-cs"/>
        </a:defRPr>
      </a:lvl2pPr>
      <a:lvl3pPr marL="685618" algn="l" defTabSz="342809" rtl="0" eaLnBrk="1" latinLnBrk="0" hangingPunct="1">
        <a:defRPr sz="1371" kern="1200">
          <a:solidFill>
            <a:schemeClr val="tx1"/>
          </a:solidFill>
          <a:latin typeface="+mn-lt"/>
          <a:ea typeface="+mn-ea"/>
          <a:cs typeface="+mn-cs"/>
        </a:defRPr>
      </a:lvl3pPr>
      <a:lvl4pPr marL="1028427" algn="l" defTabSz="342809" rtl="0" eaLnBrk="1" latinLnBrk="0" hangingPunct="1">
        <a:defRPr sz="1371" kern="1200">
          <a:solidFill>
            <a:schemeClr val="tx1"/>
          </a:solidFill>
          <a:latin typeface="+mn-lt"/>
          <a:ea typeface="+mn-ea"/>
          <a:cs typeface="+mn-cs"/>
        </a:defRPr>
      </a:lvl4pPr>
      <a:lvl5pPr marL="1371236" algn="l" defTabSz="342809" rtl="0" eaLnBrk="1" latinLnBrk="0" hangingPunct="1">
        <a:defRPr sz="1371" kern="1200">
          <a:solidFill>
            <a:schemeClr val="tx1"/>
          </a:solidFill>
          <a:latin typeface="+mn-lt"/>
          <a:ea typeface="+mn-ea"/>
          <a:cs typeface="+mn-cs"/>
        </a:defRPr>
      </a:lvl5pPr>
      <a:lvl6pPr marL="1714046" algn="l" defTabSz="342809" rtl="0" eaLnBrk="1" latinLnBrk="0" hangingPunct="1">
        <a:defRPr sz="1371" kern="1200">
          <a:solidFill>
            <a:schemeClr val="tx1"/>
          </a:solidFill>
          <a:latin typeface="+mn-lt"/>
          <a:ea typeface="+mn-ea"/>
          <a:cs typeface="+mn-cs"/>
        </a:defRPr>
      </a:lvl6pPr>
      <a:lvl7pPr marL="2056854" algn="l" defTabSz="342809" rtl="0" eaLnBrk="1" latinLnBrk="0" hangingPunct="1">
        <a:defRPr sz="1371" kern="1200">
          <a:solidFill>
            <a:schemeClr val="tx1"/>
          </a:solidFill>
          <a:latin typeface="+mn-lt"/>
          <a:ea typeface="+mn-ea"/>
          <a:cs typeface="+mn-cs"/>
        </a:defRPr>
      </a:lvl7pPr>
      <a:lvl8pPr marL="2399663" algn="l" defTabSz="342809" rtl="0" eaLnBrk="1" latinLnBrk="0" hangingPunct="1">
        <a:defRPr sz="1371" kern="1200">
          <a:solidFill>
            <a:schemeClr val="tx1"/>
          </a:solidFill>
          <a:latin typeface="+mn-lt"/>
          <a:ea typeface="+mn-ea"/>
          <a:cs typeface="+mn-cs"/>
        </a:defRPr>
      </a:lvl8pPr>
      <a:lvl9pPr marL="2742472" algn="l" defTabSz="342809" rtl="0" eaLnBrk="1" latinLnBrk="0" hangingPunct="1">
        <a:defRPr sz="137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ur02.safelinks.protection.outlook.com/?url=http%3A%2F%2Fwww.spheir.org.uk%2F&amp;data=04%7C01%7Cm-al-mossallami%40dfid.gov.uk%7Ca2cc67f1fb864ea0b2b708d8ff1eb7df%7Ccdf709af1a184c74bd936d14a64d73b3%7C0%7C0%7C637539854685157620%7CUnknown%7CTWFpbGZsb3d8eyJWIjoiMC4wLjAwMDAiLCJQIjoiV2luMzIiLCJBTiI6Ik1haWwiLCJXVCI6Mn0%3D%7C1000&amp;sdata=F%2BSxYfjNYBkAHmmPrPY1E3CG09rgoTCEgxr3vu9Jrvo%3D&amp;reserved=0" TargetMode="External"/><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hyperlink" Target="https://creativecommons.org/licenses/by-sa/2.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hyperlink" Target="https://creativecommons.org/licenses/by-sa/2.0/"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http://creativecommons.org/licenses/by/4.0/"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creativecommons.org/licenses/by-sa/2.0/"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hyperlink" Target="https://creativecommons.org/licenses/by-sa/2.0/"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hyperlink" Target="https://creativecommons.org/licenses/by-sa/2.0/"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hyperlink" Target="https://creativecommons.org/licenses/by-sa/2.0/"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72186B-9D18-1947-AF81-A057AE538664}"/>
              </a:ext>
            </a:extLst>
          </p:cNvPr>
          <p:cNvSpPr txBox="1"/>
          <p:nvPr/>
        </p:nvSpPr>
        <p:spPr>
          <a:xfrm flipH="1">
            <a:off x="3750513" y="3074645"/>
            <a:ext cx="4592861" cy="298173"/>
          </a:xfrm>
          <a:prstGeom prst="rect">
            <a:avLst/>
          </a:prstGeom>
        </p:spPr>
        <p:txBody>
          <a:bodyPr vert="horz" wrap="none" lIns="0" tIns="0" rIns="0" bIns="0" rtlCol="0">
            <a:noAutofit/>
          </a:bodyPr>
          <a:lstStyle/>
          <a:p>
            <a:r>
              <a:rPr lang="en-US" sz="1600" dirty="0">
                <a:solidFill>
                  <a:schemeClr val="bg1"/>
                </a:solidFill>
              </a:rPr>
              <a:t>TIDE Residential School</a:t>
            </a:r>
          </a:p>
          <a:p>
            <a:r>
              <a:rPr lang="en-US" sz="1600" dirty="0">
                <a:solidFill>
                  <a:schemeClr val="bg1"/>
                </a:solidFill>
              </a:rPr>
              <a:t>May 2020</a:t>
            </a:r>
          </a:p>
        </p:txBody>
      </p:sp>
      <p:sp>
        <p:nvSpPr>
          <p:cNvPr id="6" name="Title 5">
            <a:extLst>
              <a:ext uri="{FF2B5EF4-FFF2-40B4-BE49-F238E27FC236}">
                <a16:creationId xmlns:a16="http://schemas.microsoft.com/office/drawing/2014/main" id="{D98CA6AC-AF6D-ED4D-A561-6ED549640C49}"/>
              </a:ext>
            </a:extLst>
          </p:cNvPr>
          <p:cNvSpPr>
            <a:spLocks noGrp="1"/>
          </p:cNvSpPr>
          <p:nvPr>
            <p:ph type="title" idx="4294967295"/>
          </p:nvPr>
        </p:nvSpPr>
        <p:spPr>
          <a:xfrm>
            <a:off x="3650952" y="1222632"/>
            <a:ext cx="6579943" cy="548051"/>
          </a:xfrm>
          <a:prstGeom prst="rect">
            <a:avLst/>
          </a:prstGeom>
        </p:spPr>
        <p:txBody>
          <a:bodyPr/>
          <a:lstStyle/>
          <a:p>
            <a:pPr>
              <a:lnSpc>
                <a:spcPct val="100000"/>
              </a:lnSpc>
            </a:pPr>
            <a:r>
              <a:rPr lang="en-US" sz="4000" dirty="0">
                <a:solidFill>
                  <a:schemeClr val="bg1"/>
                </a:solidFill>
              </a:rPr>
              <a:t>Training of Trainers </a:t>
            </a:r>
            <a:br>
              <a:rPr lang="en-US" sz="4000" dirty="0">
                <a:solidFill>
                  <a:schemeClr val="bg1"/>
                </a:solidFill>
              </a:rPr>
            </a:br>
            <a:r>
              <a:rPr lang="en-US" sz="4000" dirty="0">
                <a:solidFill>
                  <a:schemeClr val="bg1"/>
                </a:solidFill>
              </a:rPr>
              <a:t>and Cascading of Knowledge</a:t>
            </a:r>
            <a:endParaRPr lang="en-US" sz="3600" dirty="0">
              <a:solidFill>
                <a:schemeClr val="bg1"/>
              </a:solidFill>
            </a:endParaRPr>
          </a:p>
        </p:txBody>
      </p:sp>
      <p:sp>
        <p:nvSpPr>
          <p:cNvPr id="2" name="Rectangle 1">
            <a:extLst>
              <a:ext uri="{FF2B5EF4-FFF2-40B4-BE49-F238E27FC236}">
                <a16:creationId xmlns:a16="http://schemas.microsoft.com/office/drawing/2014/main" id="{091B274E-D604-3240-A618-B29F15A3F9F6}"/>
              </a:ext>
            </a:extLst>
          </p:cNvPr>
          <p:cNvSpPr/>
          <p:nvPr/>
        </p:nvSpPr>
        <p:spPr>
          <a:xfrm>
            <a:off x="3650952" y="3572247"/>
            <a:ext cx="5220486" cy="630942"/>
          </a:xfrm>
          <a:prstGeom prst="rect">
            <a:avLst/>
          </a:prstGeom>
        </p:spPr>
        <p:txBody>
          <a:bodyPr wrap="square">
            <a:spAutoFit/>
          </a:bodyPr>
          <a:lstStyle/>
          <a:p>
            <a:r>
              <a:rPr lang="en-GB" sz="700" dirty="0">
                <a:solidFill>
                  <a:schemeClr val="bg1"/>
                </a:solidFill>
                <a:latin typeface="Arial" panose="020B0604020202020204" pitchFamily="34" charset="0"/>
                <a:cs typeface="Arial" panose="020B0604020202020204" pitchFamily="34" charset="0"/>
              </a:rPr>
              <a:t>The Transformation by Innovation in Distance Education (TIDE) project is enhancing distance learning in Myanmar by building the capacity of Higher Education staff and students, enhancing programmes of study, and strengthening systems that support Higher Educational Institutions in Myanmar. TIDE is part of the UK-Aid-funded Strategic Partnerships for Higher Education Innovation and Reform (SPHEIR) programme(</a:t>
            </a:r>
            <a:r>
              <a:rPr lang="en-GB" sz="700" u="sng" dirty="0">
                <a:solidFill>
                  <a:schemeClr val="bg1"/>
                </a:solidFill>
                <a:latin typeface="Arial" panose="020B0604020202020204" pitchFamily="34" charset="0"/>
                <a:cs typeface="Arial" panose="020B0604020202020204" pitchFamily="34" charset="0"/>
                <a:hlinkClick r:id="rId3" tooltip="https://eur02.safelinks.protection.outlook.com/?url=http%3A%2F%2Fwww.spheir.org.uk%2F&amp;data=04%7C01%7Cm-al-mossallami%40dfid.gov.uk%7Ca2cc67f1fb864ea0b2b708d8ff1eb7df%7Ccdf709af1a184c74bd936d14a64d73b3%7C0%7C0%7C637539854685157620%7CUnknown%7CTWFpbGZsb3d8eyJWIjoiMC4wLjAwMDAiLCJQIjoiV2luMzIiLCJBTiI6Ik1haWwiLCJXVCI6Mn0%3D%7C1000&amp;sdata=F%2BSxYfjNYBkAHmmPrPY1E3CG09rgoTCEgxr3vu9Jrvo%3D&amp;reserved=0">
                  <a:extLst>
                    <a:ext uri="{A12FA001-AC4F-418D-AE19-62706E023703}">
                      <ahyp:hlinkClr xmlns:ahyp="http://schemas.microsoft.com/office/drawing/2018/hyperlinkcolor" val="tx"/>
                    </a:ext>
                  </a:extLst>
                </a:hlinkClick>
              </a:rPr>
              <a:t>www.spheir.org.uk</a:t>
            </a:r>
            <a:r>
              <a:rPr lang="en-GB" sz="700" dirty="0">
                <a:solidFill>
                  <a:schemeClr val="bg1"/>
                </a:solidFill>
                <a:latin typeface="Arial" panose="020B0604020202020204" pitchFamily="34" charset="0"/>
                <a:cs typeface="Arial" panose="020B0604020202020204" pitchFamily="34" charset="0"/>
              </a:rPr>
              <a:t>). SPHEIR is managed on behalf of FCDO by a consortium led by the British Council that includes PwC and Universities UK International. The TIDE project will close in May 2021.</a:t>
            </a:r>
            <a:endParaRPr lang="en-US" sz="7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9711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8;p3">
            <a:extLst>
              <a:ext uri="{FF2B5EF4-FFF2-40B4-BE49-F238E27FC236}">
                <a16:creationId xmlns:a16="http://schemas.microsoft.com/office/drawing/2014/main" id="{06722E63-F981-4B0D-A748-415DDA1D3788}"/>
              </a:ext>
            </a:extLst>
          </p:cNvPr>
          <p:cNvSpPr txBox="1"/>
          <p:nvPr/>
        </p:nvSpPr>
        <p:spPr>
          <a:xfrm>
            <a:off x="628649" y="445169"/>
            <a:ext cx="7304112" cy="530884"/>
          </a:xfrm>
          <a:prstGeom prst="rect">
            <a:avLst/>
          </a:prstGeom>
          <a:noFill/>
          <a:ln>
            <a:noFill/>
          </a:ln>
        </p:spPr>
        <p:txBody>
          <a:bodyPr spcFirstLastPara="1" wrap="square" lIns="68569" tIns="34275" rIns="68569" bIns="34275" anchor="t" anchorCtr="0">
            <a:spAutoFit/>
          </a:bodyPr>
          <a:lstStyle/>
          <a:p>
            <a:pPr>
              <a:buClr>
                <a:srgbClr val="000000"/>
              </a:buClr>
              <a:defRPr/>
            </a:pPr>
            <a:r>
              <a:rPr lang="en-GB" sz="3000" b="1" kern="0" dirty="0">
                <a:solidFill>
                  <a:srgbClr val="000000"/>
                </a:solidFill>
                <a:latin typeface="Calibri"/>
                <a:ea typeface="Calibri"/>
                <a:cs typeface="Calibri"/>
                <a:sym typeface="Calibri"/>
              </a:rPr>
              <a:t>Activity 2: Preparing for your training event</a:t>
            </a:r>
            <a:endParaRPr sz="1050" kern="0" dirty="0">
              <a:solidFill>
                <a:srgbClr val="000000"/>
              </a:solidFill>
              <a:latin typeface="Arial"/>
              <a:cs typeface="Arial"/>
              <a:sym typeface="Arial"/>
            </a:endParaRPr>
          </a:p>
        </p:txBody>
      </p:sp>
      <p:sp>
        <p:nvSpPr>
          <p:cNvPr id="5" name="TextBox 4">
            <a:extLst>
              <a:ext uri="{FF2B5EF4-FFF2-40B4-BE49-F238E27FC236}">
                <a16:creationId xmlns:a16="http://schemas.microsoft.com/office/drawing/2014/main" id="{FDDF0EE9-6A03-4A28-879A-5F823D0773BE}"/>
              </a:ext>
            </a:extLst>
          </p:cNvPr>
          <p:cNvSpPr txBox="1"/>
          <p:nvPr/>
        </p:nvSpPr>
        <p:spPr>
          <a:xfrm>
            <a:off x="682020" y="1533346"/>
            <a:ext cx="5197670" cy="2818494"/>
          </a:xfrm>
          <a:prstGeom prst="rect">
            <a:avLst/>
          </a:prstGeom>
        </p:spPr>
        <p:txBody>
          <a:bodyPr vert="horz" wrap="square" lIns="0" tIns="0" rIns="0" bIns="0" rtlCol="0">
            <a:noAutofit/>
          </a:bodyPr>
          <a:lstStyle/>
          <a:p>
            <a:r>
              <a:rPr lang="en-GB" sz="2100" dirty="0">
                <a:latin typeface="Calibri" panose="020F0502020204030204" pitchFamily="34" charset="0"/>
                <a:cs typeface="Calibri" panose="020F0502020204030204" pitchFamily="34" charset="0"/>
              </a:rPr>
              <a:t>During this activity you are going to:</a:t>
            </a:r>
          </a:p>
          <a:p>
            <a:endParaRPr lang="en-GB" sz="2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100" dirty="0">
                <a:latin typeface="Calibri" panose="020F0502020204030204" pitchFamily="34" charset="0"/>
                <a:cs typeface="Calibri" panose="020F0502020204030204" pitchFamily="34" charset="0"/>
              </a:rPr>
              <a:t>Prepare the training materials</a:t>
            </a:r>
          </a:p>
          <a:p>
            <a:pPr lvl="3"/>
            <a:r>
              <a:rPr lang="en-GB" sz="1500" dirty="0">
                <a:latin typeface="Calibri" panose="020F0502020204030204" pitchFamily="34" charset="0"/>
                <a:cs typeface="Calibri" panose="020F0502020204030204" pitchFamily="34" charset="0"/>
              </a:rPr>
              <a:t>        </a:t>
            </a:r>
          </a:p>
          <a:p>
            <a:pPr marL="342900" indent="-342900">
              <a:buFont typeface="Arial" panose="020B0604020202020204" pitchFamily="34" charset="0"/>
              <a:buChar char="•"/>
            </a:pPr>
            <a:r>
              <a:rPr lang="en-GB" sz="2100" dirty="0">
                <a:latin typeface="Calibri" panose="020F0502020204030204" pitchFamily="34" charset="0"/>
                <a:cs typeface="Calibri" panose="020F0502020204030204" pitchFamily="34" charset="0"/>
              </a:rPr>
              <a:t>Make arrangements for the training event</a:t>
            </a:r>
          </a:p>
          <a:p>
            <a:endParaRPr lang="en-GB" sz="15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100" dirty="0">
                <a:latin typeface="Calibri" panose="020F0502020204030204" pitchFamily="34" charset="0"/>
                <a:cs typeface="Calibri" panose="020F0502020204030204" pitchFamily="34" charset="0"/>
              </a:rPr>
              <a:t>Develop a plan to evaluate the effectiveness of the training</a:t>
            </a:r>
          </a:p>
          <a:p>
            <a:endParaRPr lang="en-GB" sz="15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E5B7F7DC-BBD3-49A2-A6F8-D67FEF52ED9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03383" y="1482156"/>
            <a:ext cx="2177823" cy="2679269"/>
          </a:xfrm>
          <a:prstGeom prst="rect">
            <a:avLst/>
          </a:prstGeom>
        </p:spPr>
      </p:pic>
      <p:sp>
        <p:nvSpPr>
          <p:cNvPr id="6" name="Rectangle 5">
            <a:extLst>
              <a:ext uri="{FF2B5EF4-FFF2-40B4-BE49-F238E27FC236}">
                <a16:creationId xmlns:a16="http://schemas.microsoft.com/office/drawing/2014/main" id="{A5FEBF70-91D7-46F6-A523-05CAF2E1BFAD}"/>
              </a:ext>
            </a:extLst>
          </p:cNvPr>
          <p:cNvSpPr/>
          <p:nvPr/>
        </p:nvSpPr>
        <p:spPr>
          <a:xfrm>
            <a:off x="6275708" y="4161425"/>
            <a:ext cx="2606804" cy="248209"/>
          </a:xfrm>
          <a:prstGeom prst="rect">
            <a:avLst/>
          </a:prstGeom>
        </p:spPr>
        <p:txBody>
          <a:bodyPr wrap="none">
            <a:spAutoFit/>
          </a:bodyPr>
          <a:lstStyle/>
          <a:p>
            <a:pPr lvl="0"/>
            <a:r>
              <a:rPr lang="en-GB" sz="1013" dirty="0">
                <a:solidFill>
                  <a:schemeClr val="dk1"/>
                </a:solidFill>
              </a:rPr>
              <a:t>Photo credit: Jon Gregson </a:t>
            </a:r>
            <a:r>
              <a:rPr lang="en-GB" sz="1013" u="sng" dirty="0">
                <a:solidFill>
                  <a:schemeClr val="hlink"/>
                </a:solidFill>
                <a:hlinkClick r:id="rId4"/>
              </a:rPr>
              <a:t>CC BY-SA 2.0</a:t>
            </a:r>
            <a:r>
              <a:rPr lang="en-GB" sz="1013" dirty="0"/>
              <a:t> </a:t>
            </a:r>
          </a:p>
        </p:txBody>
      </p:sp>
    </p:spTree>
    <p:extLst>
      <p:ext uri="{BB962C8B-B14F-4D97-AF65-F5344CB8AC3E}">
        <p14:creationId xmlns:p14="http://schemas.microsoft.com/office/powerpoint/2010/main" val="108801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8;p3">
            <a:extLst>
              <a:ext uri="{FF2B5EF4-FFF2-40B4-BE49-F238E27FC236}">
                <a16:creationId xmlns:a16="http://schemas.microsoft.com/office/drawing/2014/main" id="{06722E63-F981-4B0D-A748-415DDA1D3788}"/>
              </a:ext>
            </a:extLst>
          </p:cNvPr>
          <p:cNvSpPr txBox="1"/>
          <p:nvPr/>
        </p:nvSpPr>
        <p:spPr>
          <a:xfrm>
            <a:off x="628650" y="445169"/>
            <a:ext cx="6445919" cy="530884"/>
          </a:xfrm>
          <a:prstGeom prst="rect">
            <a:avLst/>
          </a:prstGeom>
          <a:noFill/>
          <a:ln>
            <a:noFill/>
          </a:ln>
        </p:spPr>
        <p:txBody>
          <a:bodyPr spcFirstLastPara="1" wrap="square" lIns="68569" tIns="34275" rIns="68569" bIns="34275" anchor="t" anchorCtr="0">
            <a:spAutoFit/>
          </a:bodyPr>
          <a:lstStyle/>
          <a:p>
            <a:pPr>
              <a:buClr>
                <a:srgbClr val="000000"/>
              </a:buClr>
              <a:defRPr/>
            </a:pPr>
            <a:r>
              <a:rPr lang="en-GB" sz="3000" b="1" kern="0" dirty="0">
                <a:solidFill>
                  <a:srgbClr val="000000"/>
                </a:solidFill>
                <a:latin typeface="Calibri"/>
                <a:ea typeface="Calibri"/>
                <a:cs typeface="Calibri"/>
                <a:sym typeface="Calibri"/>
              </a:rPr>
              <a:t>Approaches to cascading knowledge</a:t>
            </a:r>
            <a:endParaRPr sz="1050" kern="0" dirty="0">
              <a:solidFill>
                <a:srgbClr val="000000"/>
              </a:solidFill>
              <a:latin typeface="Arial"/>
              <a:cs typeface="Arial"/>
              <a:sym typeface="Arial"/>
            </a:endParaRPr>
          </a:p>
        </p:txBody>
      </p:sp>
      <p:sp>
        <p:nvSpPr>
          <p:cNvPr id="5" name="TextBox 4">
            <a:extLst>
              <a:ext uri="{FF2B5EF4-FFF2-40B4-BE49-F238E27FC236}">
                <a16:creationId xmlns:a16="http://schemas.microsoft.com/office/drawing/2014/main" id="{FDDF0EE9-6A03-4A28-879A-5F823D0773BE}"/>
              </a:ext>
            </a:extLst>
          </p:cNvPr>
          <p:cNvSpPr txBox="1"/>
          <p:nvPr/>
        </p:nvSpPr>
        <p:spPr>
          <a:xfrm>
            <a:off x="3188776" y="883794"/>
            <a:ext cx="5473808" cy="3736769"/>
          </a:xfrm>
          <a:prstGeom prst="rect">
            <a:avLst/>
          </a:prstGeom>
        </p:spPr>
        <p:txBody>
          <a:bodyPr vert="horz" wrap="square" lIns="0" tIns="0" rIns="0" bIns="0" rtlCol="0">
            <a:noAutofit/>
          </a:bodyPr>
          <a:lstStyle/>
          <a:p>
            <a:endParaRPr lang="en-GB" sz="2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1800" dirty="0">
                <a:latin typeface="Calibri" panose="020F0502020204030204" pitchFamily="34" charset="0"/>
                <a:cs typeface="Calibri" panose="020F0502020204030204" pitchFamily="34" charset="0"/>
              </a:rPr>
              <a:t>Informing management on what happened at TIDE events</a:t>
            </a:r>
          </a:p>
          <a:p>
            <a:pPr marL="342900" indent="-342900">
              <a:buFont typeface="Arial" panose="020B0604020202020204" pitchFamily="34" charset="0"/>
              <a:buChar char="•"/>
            </a:pPr>
            <a:r>
              <a:rPr lang="en-GB" sz="1800" dirty="0">
                <a:latin typeface="Calibri" panose="020F0502020204030204" pitchFamily="34" charset="0"/>
                <a:cs typeface="Calibri" panose="020F0502020204030204" pitchFamily="34" charset="0"/>
              </a:rPr>
              <a:t>Sharing some of the TIDE e-resources with relevant colleagues</a:t>
            </a:r>
          </a:p>
          <a:p>
            <a:pPr marL="342900" indent="-342900">
              <a:buFont typeface="Arial" panose="020B0604020202020204" pitchFamily="34" charset="0"/>
              <a:buChar char="•"/>
            </a:pPr>
            <a:r>
              <a:rPr lang="en-GB" sz="1800" dirty="0">
                <a:latin typeface="Calibri" panose="020F0502020204030204" pitchFamily="34" charset="0"/>
                <a:cs typeface="Calibri" panose="020F0502020204030204" pitchFamily="34" charset="0"/>
              </a:rPr>
              <a:t>Running face to face or blended learning training events with relevant groups</a:t>
            </a:r>
          </a:p>
          <a:p>
            <a:pPr marL="342900" indent="-342900">
              <a:buFont typeface="Arial" panose="020B0604020202020204" pitchFamily="34" charset="0"/>
              <a:buChar char="•"/>
            </a:pPr>
            <a:r>
              <a:rPr lang="en-GB" sz="1800" dirty="0">
                <a:latin typeface="Calibri" panose="020F0502020204030204" pitchFamily="34" charset="0"/>
                <a:cs typeface="Calibri" panose="020F0502020204030204" pitchFamily="34" charset="0"/>
              </a:rPr>
              <a:t>Demonstrating new skills gained and helping others to acquire that skill</a:t>
            </a:r>
          </a:p>
          <a:p>
            <a:pPr marL="342900" indent="-342900">
              <a:buFont typeface="Arial" panose="020B0604020202020204" pitchFamily="34" charset="0"/>
              <a:buChar char="•"/>
            </a:pPr>
            <a:r>
              <a:rPr lang="en-GB" sz="1800" dirty="0">
                <a:latin typeface="Calibri" panose="020F0502020204030204" pitchFamily="34" charset="0"/>
                <a:cs typeface="Calibri" panose="020F0502020204030204" pitchFamily="34" charset="0"/>
              </a:rPr>
              <a:t>Supporting ongoing application of new knowledge and skills by developing groups of peers who can work together to improve practice</a:t>
            </a:r>
          </a:p>
        </p:txBody>
      </p:sp>
      <p:pic>
        <p:nvPicPr>
          <p:cNvPr id="2" name="Picture 1">
            <a:extLst>
              <a:ext uri="{FF2B5EF4-FFF2-40B4-BE49-F238E27FC236}">
                <a16:creationId xmlns:a16="http://schemas.microsoft.com/office/drawing/2014/main" id="{79304F28-8D46-4BE6-A6A8-98F6F7F64459}"/>
              </a:ext>
            </a:extLst>
          </p:cNvPr>
          <p:cNvPicPr>
            <a:picLocks noChangeAspect="1"/>
          </p:cNvPicPr>
          <p:nvPr/>
        </p:nvPicPr>
        <p:blipFill>
          <a:blip r:embed="rId3"/>
          <a:stretch>
            <a:fillRect/>
          </a:stretch>
        </p:blipFill>
        <p:spPr>
          <a:xfrm>
            <a:off x="628650" y="1058020"/>
            <a:ext cx="2258878" cy="3388317"/>
          </a:xfrm>
          <a:prstGeom prst="rect">
            <a:avLst/>
          </a:prstGeom>
        </p:spPr>
      </p:pic>
      <p:sp>
        <p:nvSpPr>
          <p:cNvPr id="6" name="Rectangle 5">
            <a:extLst>
              <a:ext uri="{FF2B5EF4-FFF2-40B4-BE49-F238E27FC236}">
                <a16:creationId xmlns:a16="http://schemas.microsoft.com/office/drawing/2014/main" id="{C92F3FE3-B6E1-43EE-A517-01B0973594FC}"/>
              </a:ext>
            </a:extLst>
          </p:cNvPr>
          <p:cNvSpPr/>
          <p:nvPr/>
        </p:nvSpPr>
        <p:spPr>
          <a:xfrm>
            <a:off x="481416" y="4498905"/>
            <a:ext cx="2606804" cy="248209"/>
          </a:xfrm>
          <a:prstGeom prst="rect">
            <a:avLst/>
          </a:prstGeom>
        </p:spPr>
        <p:txBody>
          <a:bodyPr wrap="none">
            <a:spAutoFit/>
          </a:bodyPr>
          <a:lstStyle/>
          <a:p>
            <a:pPr lvl="0"/>
            <a:r>
              <a:rPr lang="en-GB" sz="1013" dirty="0">
                <a:solidFill>
                  <a:schemeClr val="dk1"/>
                </a:solidFill>
              </a:rPr>
              <a:t>Photo credit: Jon Gregson </a:t>
            </a:r>
            <a:r>
              <a:rPr lang="en-GB" sz="1013" u="sng" dirty="0">
                <a:solidFill>
                  <a:schemeClr val="hlink"/>
                </a:solidFill>
                <a:hlinkClick r:id="rId4"/>
              </a:rPr>
              <a:t>CC BY-SA 2.0</a:t>
            </a:r>
            <a:r>
              <a:rPr lang="en-GB" sz="1013" dirty="0"/>
              <a:t> </a:t>
            </a:r>
          </a:p>
        </p:txBody>
      </p:sp>
    </p:spTree>
    <p:extLst>
      <p:ext uri="{BB962C8B-B14F-4D97-AF65-F5344CB8AC3E}">
        <p14:creationId xmlns:p14="http://schemas.microsoft.com/office/powerpoint/2010/main" val="4005212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8;p3">
            <a:extLst>
              <a:ext uri="{FF2B5EF4-FFF2-40B4-BE49-F238E27FC236}">
                <a16:creationId xmlns:a16="http://schemas.microsoft.com/office/drawing/2014/main" id="{06722E63-F981-4B0D-A748-415DDA1D3788}"/>
              </a:ext>
            </a:extLst>
          </p:cNvPr>
          <p:cNvSpPr txBox="1"/>
          <p:nvPr/>
        </p:nvSpPr>
        <p:spPr>
          <a:xfrm>
            <a:off x="628650" y="445169"/>
            <a:ext cx="6874207" cy="530884"/>
          </a:xfrm>
          <a:prstGeom prst="rect">
            <a:avLst/>
          </a:prstGeom>
          <a:noFill/>
          <a:ln>
            <a:noFill/>
          </a:ln>
        </p:spPr>
        <p:txBody>
          <a:bodyPr spcFirstLastPara="1" wrap="square" lIns="68569" tIns="34275" rIns="68569" bIns="34275" anchor="t" anchorCtr="0">
            <a:spAutoFit/>
          </a:bodyPr>
          <a:lstStyle/>
          <a:p>
            <a:pPr>
              <a:buClr>
                <a:srgbClr val="000000"/>
              </a:buClr>
              <a:defRPr/>
            </a:pPr>
            <a:r>
              <a:rPr lang="en-GB" sz="3000" b="1" kern="0" dirty="0">
                <a:solidFill>
                  <a:srgbClr val="000000"/>
                </a:solidFill>
                <a:latin typeface="Calibri"/>
                <a:ea typeface="Calibri"/>
                <a:cs typeface="Calibri"/>
                <a:sym typeface="Calibri"/>
              </a:rPr>
              <a:t>Activity 3: Knowledge Cascading Strategy</a:t>
            </a:r>
            <a:endParaRPr sz="1050" kern="0" dirty="0">
              <a:solidFill>
                <a:srgbClr val="000000"/>
              </a:solidFill>
              <a:latin typeface="Arial"/>
              <a:cs typeface="Arial"/>
              <a:sym typeface="Arial"/>
            </a:endParaRPr>
          </a:p>
        </p:txBody>
      </p:sp>
      <p:sp>
        <p:nvSpPr>
          <p:cNvPr id="5" name="TextBox 4">
            <a:extLst>
              <a:ext uri="{FF2B5EF4-FFF2-40B4-BE49-F238E27FC236}">
                <a16:creationId xmlns:a16="http://schemas.microsoft.com/office/drawing/2014/main" id="{FDDF0EE9-6A03-4A28-879A-5F823D0773BE}"/>
              </a:ext>
            </a:extLst>
          </p:cNvPr>
          <p:cNvSpPr txBox="1"/>
          <p:nvPr/>
        </p:nvSpPr>
        <p:spPr>
          <a:xfrm>
            <a:off x="1023988" y="1073047"/>
            <a:ext cx="7096025" cy="3890285"/>
          </a:xfrm>
          <a:prstGeom prst="rect">
            <a:avLst/>
          </a:prstGeom>
        </p:spPr>
        <p:txBody>
          <a:bodyPr vert="horz" wrap="square" lIns="0" tIns="0" rIns="0" bIns="0" rtlCol="0">
            <a:noAutofit/>
          </a:bodyPr>
          <a:lstStyle/>
          <a:p>
            <a:r>
              <a:rPr lang="en-GB" sz="1800" dirty="0">
                <a:latin typeface="Calibri" panose="020F0502020204030204" pitchFamily="34" charset="0"/>
                <a:cs typeface="Calibri" panose="020F0502020204030204" pitchFamily="34" charset="0"/>
              </a:rPr>
              <a:t>Develop a TIDE Knowledge Cascading Strategy for your University, by addressing the following questions:</a:t>
            </a:r>
          </a:p>
          <a:p>
            <a:pPr marL="342900" indent="-342900">
              <a:buFont typeface="Arial" panose="020B0604020202020204" pitchFamily="34" charset="0"/>
              <a:buChar char="•"/>
            </a:pPr>
            <a:endParaRPr lang="en-GB" sz="1800" dirty="0">
              <a:latin typeface="Calibri" panose="020F0502020204030204" pitchFamily="34" charset="0"/>
              <a:cs typeface="Calibri" panose="020F0502020204030204" pitchFamily="34" charset="0"/>
            </a:endParaRPr>
          </a:p>
          <a:p>
            <a:pPr marL="385763" indent="-385763">
              <a:buFont typeface="+mj-lt"/>
              <a:buAutoNum type="romanLcPeriod"/>
            </a:pPr>
            <a:r>
              <a:rPr lang="en-GB" sz="1800" dirty="0">
                <a:latin typeface="Calibri" panose="020F0502020204030204" pitchFamily="34" charset="0"/>
                <a:cs typeface="Calibri" panose="020F0502020204030204" pitchFamily="34" charset="0"/>
              </a:rPr>
              <a:t>What different audiences can you identify in terms of categories of staff who may have an interest in your TIDE activities?</a:t>
            </a:r>
          </a:p>
          <a:p>
            <a:pPr marL="385763" indent="-385763">
              <a:buFont typeface="+mj-lt"/>
              <a:buAutoNum type="romanLcPeriod"/>
            </a:pPr>
            <a:r>
              <a:rPr lang="en-GB" sz="1800" dirty="0">
                <a:latin typeface="Calibri" panose="020F0502020204030204" pitchFamily="34" charset="0"/>
                <a:cs typeface="Calibri" panose="020F0502020204030204" pitchFamily="34" charset="0"/>
              </a:rPr>
              <a:t>What kind of cascading activity would each audience most benefit from</a:t>
            </a:r>
          </a:p>
          <a:p>
            <a:pPr marL="385763" indent="-385763">
              <a:buFont typeface="+mj-lt"/>
              <a:buAutoNum type="romanLcPeriod"/>
            </a:pPr>
            <a:r>
              <a:rPr lang="en-GB" sz="1800" dirty="0">
                <a:latin typeface="Calibri" panose="020F0502020204030204" pitchFamily="34" charset="0"/>
                <a:cs typeface="Calibri" panose="020F0502020204030204" pitchFamily="34" charset="0"/>
              </a:rPr>
              <a:t>What skills and knowledge that you and your colleagues gained at TIDE training and capacity development events in 2019, would be relevant for each audience you identified</a:t>
            </a:r>
          </a:p>
          <a:p>
            <a:pPr marL="385763" indent="-385763">
              <a:buFont typeface="+mj-lt"/>
              <a:buAutoNum type="romanLcPeriod"/>
            </a:pPr>
            <a:r>
              <a:rPr lang="en-GB" sz="1800" dirty="0">
                <a:latin typeface="Calibri" panose="020F0502020204030204" pitchFamily="34" charset="0"/>
                <a:cs typeface="Calibri" panose="020F0502020204030204" pitchFamily="34" charset="0"/>
              </a:rPr>
              <a:t>What relevant TIDE e-resources could you be shared with the different audiences and would any adaptation be needed ?</a:t>
            </a:r>
          </a:p>
          <a:p>
            <a:pPr marL="385763" indent="-385763">
              <a:buFont typeface="+mj-lt"/>
              <a:buAutoNum type="romanLcPeriod"/>
            </a:pPr>
            <a:r>
              <a:rPr lang="en-GB" sz="1800" dirty="0">
                <a:latin typeface="Calibri" panose="020F0502020204030204" pitchFamily="34" charset="0"/>
                <a:cs typeface="Calibri" panose="020F0502020204030204" pitchFamily="34" charset="0"/>
              </a:rPr>
              <a:t>How will you evaluate the effectiveness of your cascading activities with each audience?</a:t>
            </a:r>
          </a:p>
          <a:p>
            <a:pPr marL="342900" indent="-342900">
              <a:buFont typeface="Arial" panose="020B0604020202020204" pitchFamily="34" charset="0"/>
              <a:buChar char="•"/>
            </a:pPr>
            <a:endParaRPr lang="en-GB"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8375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txBox="1">
            <a:spLocks noGrp="1"/>
          </p:cNvSpPr>
          <p:nvPr>
            <p:ph type="body" idx="1"/>
          </p:nvPr>
        </p:nvSpPr>
        <p:spPr>
          <a:xfrm>
            <a:off x="628650" y="1369219"/>
            <a:ext cx="7886700" cy="3263504"/>
          </a:xfrm>
          <a:prstGeom prst="rect">
            <a:avLst/>
          </a:prstGeom>
          <a:noFill/>
          <a:ln>
            <a:noFill/>
          </a:ln>
        </p:spPr>
        <p:txBody>
          <a:bodyPr spcFirstLastPara="1" wrap="square" lIns="68569" tIns="34275" rIns="68569" bIns="34275" anchor="t" anchorCtr="0">
            <a:noAutofit/>
          </a:bodyPr>
          <a:lstStyle/>
          <a:p>
            <a:pPr marL="0" indent="0">
              <a:buSzPts val="7200"/>
              <a:buNone/>
            </a:pPr>
            <a:r>
              <a:rPr lang="en-GB" sz="4950" dirty="0"/>
              <a:t>Training of Trainers</a:t>
            </a:r>
          </a:p>
          <a:p>
            <a:pPr marL="0" indent="0">
              <a:buSzPts val="7200"/>
              <a:buNone/>
            </a:pPr>
            <a:r>
              <a:rPr lang="en-GB" sz="4950" dirty="0"/>
              <a:t>And Cascading Knowledge</a:t>
            </a:r>
            <a:endParaRPr sz="4950" dirty="0"/>
          </a:p>
          <a:p>
            <a:pPr marL="0" indent="0">
              <a:buSzPts val="7200"/>
              <a:buNone/>
            </a:pPr>
            <a:r>
              <a:rPr lang="en-GB" dirty="0"/>
              <a:t>May 2020</a:t>
            </a:r>
            <a:endParaRPr dirty="0"/>
          </a:p>
        </p:txBody>
      </p:sp>
      <p:pic>
        <p:nvPicPr>
          <p:cNvPr id="91" name="Google Shape;91;p2">
            <a:hlinkClick r:id="rId3"/>
          </p:cNvPr>
          <p:cNvPicPr preferRelativeResize="0"/>
          <p:nvPr/>
        </p:nvPicPr>
        <p:blipFill rotWithShape="1">
          <a:blip r:embed="rId4">
            <a:alphaModFix/>
          </a:blip>
          <a:srcRect/>
          <a:stretch/>
        </p:blipFill>
        <p:spPr>
          <a:xfrm>
            <a:off x="160660" y="4632723"/>
            <a:ext cx="935981" cy="327478"/>
          </a:xfrm>
          <a:prstGeom prst="rect">
            <a:avLst/>
          </a:prstGeom>
          <a:noFill/>
          <a:ln>
            <a:noFill/>
          </a:ln>
        </p:spPr>
      </p:pic>
      <p:sp>
        <p:nvSpPr>
          <p:cNvPr id="92" name="Google Shape;92;p2"/>
          <p:cNvSpPr/>
          <p:nvPr/>
        </p:nvSpPr>
        <p:spPr>
          <a:xfrm>
            <a:off x="1096641" y="4714228"/>
            <a:ext cx="5597264" cy="164468"/>
          </a:xfrm>
          <a:prstGeom prst="rect">
            <a:avLst/>
          </a:prstGeom>
          <a:noFill/>
          <a:ln>
            <a:noFill/>
          </a:ln>
        </p:spPr>
        <p:txBody>
          <a:bodyPr spcFirstLastPara="1" wrap="square" lIns="25706" tIns="12844" rIns="25706" bIns="12844" anchor="t" anchorCtr="0">
            <a:noAutofit/>
          </a:bodyPr>
          <a:lstStyle/>
          <a:p>
            <a:pPr>
              <a:buClr>
                <a:srgbClr val="000000"/>
              </a:buClr>
              <a:buSzPts val="1200"/>
              <a:defRPr/>
            </a:pPr>
            <a:r>
              <a:rPr lang="en-GB" sz="900" kern="0" dirty="0">
                <a:solidFill>
                  <a:srgbClr val="000000"/>
                </a:solidFill>
                <a:latin typeface="Calibri"/>
                <a:ea typeface="Calibri"/>
                <a:cs typeface="Calibri"/>
                <a:sym typeface="Calibri"/>
              </a:rPr>
              <a:t>This work is licensed under the </a:t>
            </a:r>
            <a:r>
              <a:rPr lang="en-GB" sz="900" u="sng" kern="0" dirty="0">
                <a:solidFill>
                  <a:srgbClr val="0563C1"/>
                </a:solidFill>
                <a:latin typeface="Calibri"/>
                <a:ea typeface="Calibri"/>
                <a:cs typeface="Calibri"/>
                <a:sym typeface="Calibri"/>
                <a:hlinkClick r:id="rId3"/>
              </a:rPr>
              <a:t>Creative Commons Attribution 4.0 International License</a:t>
            </a:r>
            <a:r>
              <a:rPr lang="en-GB" sz="900" kern="0" dirty="0">
                <a:solidFill>
                  <a:srgbClr val="000000"/>
                </a:solidFill>
                <a:latin typeface="Calibri"/>
                <a:ea typeface="Calibri"/>
                <a:cs typeface="Calibri"/>
                <a:sym typeface="Calibri"/>
              </a:rPr>
              <a:t> unless otherwise stated. Amends were made to this slide deck and images in May 2021. </a:t>
            </a:r>
            <a:endParaRPr sz="900" kern="0"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747582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98;p3">
            <a:extLst>
              <a:ext uri="{FF2B5EF4-FFF2-40B4-BE49-F238E27FC236}">
                <a16:creationId xmlns:a16="http://schemas.microsoft.com/office/drawing/2014/main" id="{93298BF8-6C6B-44A4-924F-346277E3B8FF}"/>
              </a:ext>
            </a:extLst>
          </p:cNvPr>
          <p:cNvSpPr txBox="1"/>
          <p:nvPr/>
        </p:nvSpPr>
        <p:spPr>
          <a:xfrm>
            <a:off x="628650" y="445169"/>
            <a:ext cx="6445919" cy="530884"/>
          </a:xfrm>
          <a:prstGeom prst="rect">
            <a:avLst/>
          </a:prstGeom>
          <a:noFill/>
          <a:ln>
            <a:noFill/>
          </a:ln>
        </p:spPr>
        <p:txBody>
          <a:bodyPr spcFirstLastPara="1" wrap="square" lIns="68569" tIns="34275" rIns="68569" bIns="34275" anchor="t" anchorCtr="0">
            <a:spAutoFit/>
          </a:bodyPr>
          <a:lstStyle/>
          <a:p>
            <a:pPr>
              <a:buClr>
                <a:srgbClr val="000000"/>
              </a:buClr>
              <a:defRPr/>
            </a:pPr>
            <a:r>
              <a:rPr lang="en-GB" sz="3000" b="1" kern="0" dirty="0">
                <a:solidFill>
                  <a:srgbClr val="000000"/>
                </a:solidFill>
                <a:latin typeface="Calibri"/>
                <a:ea typeface="Calibri"/>
                <a:cs typeface="Calibri"/>
                <a:sym typeface="Calibri"/>
              </a:rPr>
              <a:t>Learning Outcomes</a:t>
            </a:r>
            <a:endParaRPr sz="1050" kern="0" dirty="0">
              <a:solidFill>
                <a:srgbClr val="000000"/>
              </a:solidFill>
              <a:latin typeface="Arial"/>
              <a:cs typeface="Arial"/>
              <a:sym typeface="Arial"/>
            </a:endParaRPr>
          </a:p>
        </p:txBody>
      </p:sp>
      <p:sp>
        <p:nvSpPr>
          <p:cNvPr id="7" name="TextBox 6">
            <a:extLst>
              <a:ext uri="{FF2B5EF4-FFF2-40B4-BE49-F238E27FC236}">
                <a16:creationId xmlns:a16="http://schemas.microsoft.com/office/drawing/2014/main" id="{EA8F5728-90E0-429C-8640-2ACF5C0DF468}"/>
              </a:ext>
            </a:extLst>
          </p:cNvPr>
          <p:cNvSpPr txBox="1"/>
          <p:nvPr/>
        </p:nvSpPr>
        <p:spPr>
          <a:xfrm>
            <a:off x="767687" y="1136176"/>
            <a:ext cx="7543800" cy="2722729"/>
          </a:xfrm>
          <a:prstGeom prst="rect">
            <a:avLst/>
          </a:prstGeom>
        </p:spPr>
        <p:txBody>
          <a:bodyPr vert="horz" wrap="square" lIns="0" tIns="0" rIns="0" bIns="0" rtlCol="0">
            <a:noAutofit/>
          </a:bodyPr>
          <a:lstStyle/>
          <a:p>
            <a:r>
              <a:rPr lang="en-GB" sz="2100" dirty="0">
                <a:latin typeface="Calibri" panose="020F0502020204030204" pitchFamily="34" charset="0"/>
                <a:cs typeface="Calibri" panose="020F0502020204030204" pitchFamily="34" charset="0"/>
              </a:rPr>
              <a:t>By the end of this session participants will have:</a:t>
            </a:r>
          </a:p>
          <a:p>
            <a:endParaRPr lang="en-GB" sz="2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100" dirty="0">
                <a:latin typeface="Calibri" panose="020F0502020204030204" pitchFamily="34" charset="0"/>
                <a:cs typeface="Calibri" panose="020F0502020204030204" pitchFamily="34" charset="0"/>
              </a:rPr>
              <a:t>Understood the purpose of a needs assessment and how to develop one</a:t>
            </a:r>
          </a:p>
          <a:p>
            <a:pPr marL="342900" indent="-342900">
              <a:buFont typeface="Arial" panose="020B0604020202020204" pitchFamily="34" charset="0"/>
              <a:buChar char="•"/>
            </a:pPr>
            <a:r>
              <a:rPr lang="en-GB" sz="2100" dirty="0">
                <a:latin typeface="Calibri" panose="020F0502020204030204" pitchFamily="34" charset="0"/>
                <a:cs typeface="Calibri" panose="020F0502020204030204" pitchFamily="34" charset="0"/>
              </a:rPr>
              <a:t>Identified an area of knowledge in which they are confident, and prepared a training activity that they have tested with colleagues</a:t>
            </a:r>
          </a:p>
          <a:p>
            <a:pPr marL="342900" indent="-342900">
              <a:buFont typeface="Arial" panose="020B0604020202020204" pitchFamily="34" charset="0"/>
              <a:buChar char="•"/>
            </a:pPr>
            <a:r>
              <a:rPr lang="en-GB" sz="2100" dirty="0">
                <a:latin typeface="Calibri" panose="020F0502020204030204" pitchFamily="34" charset="0"/>
                <a:cs typeface="Calibri" panose="020F0502020204030204" pitchFamily="34" charset="0"/>
              </a:rPr>
              <a:t>Understood the value of cascading knowledge and identified a range of ways in which this could be done effectively</a:t>
            </a:r>
          </a:p>
        </p:txBody>
      </p:sp>
    </p:spTree>
    <p:extLst>
      <p:ext uri="{BB962C8B-B14F-4D97-AF65-F5344CB8AC3E}">
        <p14:creationId xmlns:p14="http://schemas.microsoft.com/office/powerpoint/2010/main" val="2575458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8;p3">
            <a:extLst>
              <a:ext uri="{FF2B5EF4-FFF2-40B4-BE49-F238E27FC236}">
                <a16:creationId xmlns:a16="http://schemas.microsoft.com/office/drawing/2014/main" id="{06722E63-F981-4B0D-A748-415DDA1D3788}"/>
              </a:ext>
            </a:extLst>
          </p:cNvPr>
          <p:cNvSpPr txBox="1"/>
          <p:nvPr/>
        </p:nvSpPr>
        <p:spPr>
          <a:xfrm>
            <a:off x="620973" y="179712"/>
            <a:ext cx="6445919" cy="530884"/>
          </a:xfrm>
          <a:prstGeom prst="rect">
            <a:avLst/>
          </a:prstGeom>
          <a:noFill/>
          <a:ln>
            <a:noFill/>
          </a:ln>
        </p:spPr>
        <p:txBody>
          <a:bodyPr spcFirstLastPara="1" wrap="square" lIns="68569" tIns="34275" rIns="68569" bIns="34275" anchor="t" anchorCtr="0">
            <a:spAutoFit/>
          </a:bodyPr>
          <a:lstStyle/>
          <a:p>
            <a:pPr>
              <a:buClr>
                <a:srgbClr val="000000"/>
              </a:buClr>
              <a:defRPr/>
            </a:pPr>
            <a:r>
              <a:rPr lang="en-GB" sz="3000" b="1" kern="0" dirty="0">
                <a:solidFill>
                  <a:srgbClr val="000000"/>
                </a:solidFill>
                <a:latin typeface="Calibri"/>
                <a:ea typeface="Calibri"/>
                <a:cs typeface="Calibri"/>
                <a:sym typeface="Calibri"/>
              </a:rPr>
              <a:t>What do you need to know?</a:t>
            </a:r>
            <a:endParaRPr sz="1050" kern="0" dirty="0">
              <a:solidFill>
                <a:srgbClr val="000000"/>
              </a:solidFill>
              <a:latin typeface="Arial"/>
              <a:cs typeface="Arial"/>
              <a:sym typeface="Arial"/>
            </a:endParaRPr>
          </a:p>
        </p:txBody>
      </p:sp>
      <p:sp>
        <p:nvSpPr>
          <p:cNvPr id="5" name="TextBox 4">
            <a:extLst>
              <a:ext uri="{FF2B5EF4-FFF2-40B4-BE49-F238E27FC236}">
                <a16:creationId xmlns:a16="http://schemas.microsoft.com/office/drawing/2014/main" id="{FDDF0EE9-6A03-4A28-879A-5F823D0773BE}"/>
              </a:ext>
            </a:extLst>
          </p:cNvPr>
          <p:cNvSpPr txBox="1"/>
          <p:nvPr/>
        </p:nvSpPr>
        <p:spPr>
          <a:xfrm>
            <a:off x="620973" y="894680"/>
            <a:ext cx="4749190" cy="3592863"/>
          </a:xfrm>
          <a:prstGeom prst="rect">
            <a:avLst/>
          </a:prstGeom>
        </p:spPr>
        <p:txBody>
          <a:bodyPr vert="horz" wrap="square" lIns="0" tIns="0" rIns="0" bIns="0" rtlCol="0">
            <a:noAutofit/>
          </a:bodyPr>
          <a:lstStyle/>
          <a:p>
            <a:pPr algn="ctr"/>
            <a:endParaRPr lang="en-GB" sz="2700" dirty="0">
              <a:latin typeface="Calibri" panose="020F0502020204030204" pitchFamily="34" charset="0"/>
              <a:cs typeface="Calibri" panose="020F0502020204030204" pitchFamily="34" charset="0"/>
            </a:endParaRPr>
          </a:p>
          <a:p>
            <a:pPr algn="ctr"/>
            <a:endParaRPr lang="en-GB" sz="2700" dirty="0">
              <a:latin typeface="Calibri" panose="020F0502020204030204" pitchFamily="34" charset="0"/>
              <a:cs typeface="Calibri" panose="020F0502020204030204" pitchFamily="34" charset="0"/>
            </a:endParaRPr>
          </a:p>
          <a:p>
            <a:pPr algn="ctr"/>
            <a:r>
              <a:rPr lang="en-GB" sz="2700" dirty="0">
                <a:latin typeface="Calibri" panose="020F0502020204030204" pitchFamily="34" charset="0"/>
                <a:cs typeface="Calibri" panose="020F0502020204030204" pitchFamily="34" charset="0"/>
              </a:rPr>
              <a:t>Note down your thoughts </a:t>
            </a:r>
          </a:p>
          <a:p>
            <a:pPr algn="ctr"/>
            <a:r>
              <a:rPr lang="en-GB" sz="2700" dirty="0">
                <a:latin typeface="Calibri" panose="020F0502020204030204" pitchFamily="34" charset="0"/>
                <a:cs typeface="Calibri" panose="020F0502020204030204" pitchFamily="34" charset="0"/>
              </a:rPr>
              <a:t>on what questions you need </a:t>
            </a:r>
          </a:p>
          <a:p>
            <a:pPr algn="ctr"/>
            <a:r>
              <a:rPr lang="en-GB" sz="2700" dirty="0">
                <a:latin typeface="Calibri" panose="020F0502020204030204" pitchFamily="34" charset="0"/>
                <a:cs typeface="Calibri" panose="020F0502020204030204" pitchFamily="34" charset="0"/>
              </a:rPr>
              <a:t>to have answered to enable you </a:t>
            </a:r>
          </a:p>
          <a:p>
            <a:pPr algn="ctr"/>
            <a:r>
              <a:rPr lang="en-GB" sz="2700" dirty="0">
                <a:latin typeface="Calibri" panose="020F0502020204030204" pitchFamily="34" charset="0"/>
                <a:cs typeface="Calibri" panose="020F0502020204030204" pitchFamily="34" charset="0"/>
              </a:rPr>
              <a:t>to start planning a training event</a:t>
            </a:r>
          </a:p>
        </p:txBody>
      </p:sp>
      <p:sp>
        <p:nvSpPr>
          <p:cNvPr id="6" name="Rectangle 5">
            <a:extLst>
              <a:ext uri="{FF2B5EF4-FFF2-40B4-BE49-F238E27FC236}">
                <a16:creationId xmlns:a16="http://schemas.microsoft.com/office/drawing/2014/main" id="{975AE12D-462D-4339-946B-7EFCD66E032D}"/>
              </a:ext>
            </a:extLst>
          </p:cNvPr>
          <p:cNvSpPr/>
          <p:nvPr/>
        </p:nvSpPr>
        <p:spPr>
          <a:xfrm>
            <a:off x="5774306" y="4012383"/>
            <a:ext cx="2606804" cy="248209"/>
          </a:xfrm>
          <a:prstGeom prst="rect">
            <a:avLst/>
          </a:prstGeom>
        </p:spPr>
        <p:txBody>
          <a:bodyPr wrap="none">
            <a:spAutoFit/>
          </a:bodyPr>
          <a:lstStyle/>
          <a:p>
            <a:pPr lvl="0"/>
            <a:r>
              <a:rPr lang="en-GB" sz="1013" dirty="0">
                <a:solidFill>
                  <a:schemeClr val="dk1"/>
                </a:solidFill>
              </a:rPr>
              <a:t>Photo credit: Jon Gregson </a:t>
            </a:r>
            <a:r>
              <a:rPr lang="en-GB" sz="1013" u="sng" dirty="0">
                <a:solidFill>
                  <a:schemeClr val="hlink"/>
                </a:solidFill>
                <a:hlinkClick r:id="rId3"/>
              </a:rPr>
              <a:t>CC BY-SA 2.0</a:t>
            </a:r>
            <a:r>
              <a:rPr lang="en-GB" sz="1013" dirty="0"/>
              <a:t> </a:t>
            </a:r>
          </a:p>
        </p:txBody>
      </p:sp>
      <p:pic>
        <p:nvPicPr>
          <p:cNvPr id="7" name="Picture 6">
            <a:extLst>
              <a:ext uri="{FF2B5EF4-FFF2-40B4-BE49-F238E27FC236}">
                <a16:creationId xmlns:a16="http://schemas.microsoft.com/office/drawing/2014/main" id="{E71394DC-A0A0-FC4D-9901-30296B29FB9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75108" y="1032085"/>
            <a:ext cx="2205200" cy="2980298"/>
          </a:xfrm>
          <a:prstGeom prst="rect">
            <a:avLst/>
          </a:prstGeom>
        </p:spPr>
      </p:pic>
    </p:spTree>
    <p:extLst>
      <p:ext uri="{BB962C8B-B14F-4D97-AF65-F5344CB8AC3E}">
        <p14:creationId xmlns:p14="http://schemas.microsoft.com/office/powerpoint/2010/main" val="2844662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8;p3">
            <a:extLst>
              <a:ext uri="{FF2B5EF4-FFF2-40B4-BE49-F238E27FC236}">
                <a16:creationId xmlns:a16="http://schemas.microsoft.com/office/drawing/2014/main" id="{06722E63-F981-4B0D-A748-415DDA1D3788}"/>
              </a:ext>
            </a:extLst>
          </p:cNvPr>
          <p:cNvSpPr txBox="1"/>
          <p:nvPr/>
        </p:nvSpPr>
        <p:spPr>
          <a:xfrm>
            <a:off x="620973" y="179712"/>
            <a:ext cx="6445919" cy="530884"/>
          </a:xfrm>
          <a:prstGeom prst="rect">
            <a:avLst/>
          </a:prstGeom>
          <a:noFill/>
          <a:ln>
            <a:noFill/>
          </a:ln>
        </p:spPr>
        <p:txBody>
          <a:bodyPr spcFirstLastPara="1" wrap="square" lIns="68569" tIns="34275" rIns="68569" bIns="34275" anchor="t" anchorCtr="0">
            <a:spAutoFit/>
          </a:bodyPr>
          <a:lstStyle/>
          <a:p>
            <a:pPr>
              <a:buClr>
                <a:srgbClr val="000000"/>
              </a:buClr>
              <a:defRPr/>
            </a:pPr>
            <a:r>
              <a:rPr lang="en-GB" sz="3000" b="1" kern="0" dirty="0">
                <a:solidFill>
                  <a:srgbClr val="000000"/>
                </a:solidFill>
                <a:latin typeface="Calibri"/>
                <a:ea typeface="Calibri"/>
                <a:cs typeface="Calibri"/>
                <a:sym typeface="Calibri"/>
              </a:rPr>
              <a:t>Planning for your training activity (1)</a:t>
            </a:r>
            <a:endParaRPr sz="1050" kern="0" dirty="0">
              <a:solidFill>
                <a:srgbClr val="000000"/>
              </a:solidFill>
              <a:latin typeface="Arial"/>
              <a:cs typeface="Arial"/>
              <a:sym typeface="Arial"/>
            </a:endParaRPr>
          </a:p>
        </p:txBody>
      </p:sp>
      <p:sp>
        <p:nvSpPr>
          <p:cNvPr id="5" name="TextBox 4">
            <a:extLst>
              <a:ext uri="{FF2B5EF4-FFF2-40B4-BE49-F238E27FC236}">
                <a16:creationId xmlns:a16="http://schemas.microsoft.com/office/drawing/2014/main" id="{FDDF0EE9-6A03-4A28-879A-5F823D0773BE}"/>
              </a:ext>
            </a:extLst>
          </p:cNvPr>
          <p:cNvSpPr txBox="1"/>
          <p:nvPr/>
        </p:nvSpPr>
        <p:spPr>
          <a:xfrm>
            <a:off x="620973" y="894680"/>
            <a:ext cx="8352547" cy="3812931"/>
          </a:xfrm>
          <a:prstGeom prst="rect">
            <a:avLst/>
          </a:prstGeom>
        </p:spPr>
        <p:txBody>
          <a:bodyPr vert="horz" wrap="square" lIns="0" tIns="0" rIns="0" bIns="0" rtlCol="0">
            <a:noAutofit/>
          </a:bodyPr>
          <a:lstStyle/>
          <a:p>
            <a:pPr marL="385763" indent="-385763">
              <a:buFont typeface="+mj-lt"/>
              <a:buAutoNum type="alphaLcParenR"/>
            </a:pPr>
            <a:r>
              <a:rPr lang="en-GB" sz="2100" dirty="0">
                <a:latin typeface="Calibri" panose="020F0502020204030204" pitchFamily="34" charset="0"/>
                <a:cs typeface="Calibri" panose="020F0502020204030204" pitchFamily="34" charset="0"/>
              </a:rPr>
              <a:t>What knowledge or skills do you have that you are confident to share?</a:t>
            </a:r>
          </a:p>
          <a:p>
            <a:pPr marL="385763" indent="-385763">
              <a:buFont typeface="+mj-lt"/>
              <a:buAutoNum type="alphaLcParenR"/>
            </a:pPr>
            <a:endParaRPr lang="en-GB" sz="2100" dirty="0">
              <a:latin typeface="Calibri" panose="020F0502020204030204" pitchFamily="34" charset="0"/>
              <a:cs typeface="Calibri" panose="020F0502020204030204" pitchFamily="34" charset="0"/>
            </a:endParaRPr>
          </a:p>
          <a:p>
            <a:pPr marL="385763" indent="-385763">
              <a:buFont typeface="+mj-lt"/>
              <a:buAutoNum type="alphaLcParenR"/>
            </a:pPr>
            <a:r>
              <a:rPr lang="en-GB" sz="2100" dirty="0">
                <a:latin typeface="Calibri" panose="020F0502020204030204" pitchFamily="34" charset="0"/>
                <a:cs typeface="Calibri" panose="020F0502020204030204" pitchFamily="34" charset="0"/>
              </a:rPr>
              <a:t>Drawing on that knowledge what is the topic that you would be willing to train others on?</a:t>
            </a:r>
          </a:p>
          <a:p>
            <a:pPr marL="385763" indent="-385763">
              <a:buFont typeface="+mj-lt"/>
              <a:buAutoNum type="alphaLcParenR"/>
            </a:pPr>
            <a:endParaRPr lang="en-GB" sz="2100" dirty="0">
              <a:latin typeface="Calibri" panose="020F0502020204030204" pitchFamily="34" charset="0"/>
              <a:cs typeface="Calibri" panose="020F0502020204030204" pitchFamily="34" charset="0"/>
            </a:endParaRPr>
          </a:p>
          <a:p>
            <a:pPr marL="385763" indent="-385763">
              <a:buFont typeface="+mj-lt"/>
              <a:buAutoNum type="alphaLcParenR"/>
            </a:pPr>
            <a:r>
              <a:rPr lang="en-GB" sz="2100" dirty="0">
                <a:latin typeface="Calibri" panose="020F0502020204030204" pitchFamily="34" charset="0"/>
                <a:cs typeface="Calibri" panose="020F0502020204030204" pitchFamily="34" charset="0"/>
              </a:rPr>
              <a:t>What would be the purpose of your training?</a:t>
            </a:r>
          </a:p>
          <a:p>
            <a:pPr marL="385763" indent="-385763">
              <a:buFont typeface="+mj-lt"/>
              <a:buAutoNum type="alphaLcParenR"/>
            </a:pPr>
            <a:endParaRPr lang="en-GB" sz="2100" dirty="0">
              <a:latin typeface="Calibri" panose="020F0502020204030204" pitchFamily="34" charset="0"/>
              <a:cs typeface="Calibri" panose="020F0502020204030204" pitchFamily="34" charset="0"/>
            </a:endParaRPr>
          </a:p>
          <a:p>
            <a:pPr marL="385763" indent="-385763">
              <a:buFont typeface="+mj-lt"/>
              <a:buAutoNum type="alphaLcParenR"/>
            </a:pPr>
            <a:r>
              <a:rPr lang="en-GB" sz="2100" dirty="0">
                <a:latin typeface="Calibri" panose="020F0502020204030204" pitchFamily="34" charset="0"/>
                <a:cs typeface="Calibri" panose="020F0502020204030204" pitchFamily="34" charset="0"/>
              </a:rPr>
              <a:t>Who is the intended audience and what do you know about them and their needs?</a:t>
            </a:r>
          </a:p>
          <a:p>
            <a:pPr marL="385763" indent="-385763">
              <a:buFont typeface="+mj-lt"/>
              <a:buAutoNum type="alphaLcParenR"/>
            </a:pPr>
            <a:endParaRPr lang="en-GB" sz="2100" dirty="0">
              <a:latin typeface="Calibri" panose="020F0502020204030204" pitchFamily="34" charset="0"/>
              <a:cs typeface="Calibri" panose="020F0502020204030204" pitchFamily="34" charset="0"/>
            </a:endParaRPr>
          </a:p>
          <a:p>
            <a:pPr marL="385763" indent="-385763">
              <a:buFont typeface="+mj-lt"/>
              <a:buAutoNum type="alphaLcParenR"/>
            </a:pPr>
            <a:r>
              <a:rPr lang="en-GB" sz="2100" dirty="0">
                <a:latin typeface="Calibri" panose="020F0502020204030204" pitchFamily="34" charset="0"/>
                <a:cs typeface="Calibri" panose="020F0502020204030204" pitchFamily="34" charset="0"/>
              </a:rPr>
              <a:t>What learning outcome would you hope to see as a result of your training activity for your participants?</a:t>
            </a:r>
          </a:p>
          <a:p>
            <a:endParaRPr lang="en-GB" sz="2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87039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8;p3">
            <a:extLst>
              <a:ext uri="{FF2B5EF4-FFF2-40B4-BE49-F238E27FC236}">
                <a16:creationId xmlns:a16="http://schemas.microsoft.com/office/drawing/2014/main" id="{06722E63-F981-4B0D-A748-415DDA1D3788}"/>
              </a:ext>
            </a:extLst>
          </p:cNvPr>
          <p:cNvSpPr txBox="1"/>
          <p:nvPr/>
        </p:nvSpPr>
        <p:spPr>
          <a:xfrm>
            <a:off x="620973" y="179712"/>
            <a:ext cx="6445919" cy="530884"/>
          </a:xfrm>
          <a:prstGeom prst="rect">
            <a:avLst/>
          </a:prstGeom>
          <a:noFill/>
          <a:ln>
            <a:noFill/>
          </a:ln>
        </p:spPr>
        <p:txBody>
          <a:bodyPr spcFirstLastPara="1" wrap="square" lIns="68569" tIns="34275" rIns="68569" bIns="34275" anchor="t" anchorCtr="0">
            <a:spAutoFit/>
          </a:bodyPr>
          <a:lstStyle/>
          <a:p>
            <a:pPr>
              <a:buClr>
                <a:srgbClr val="000000"/>
              </a:buClr>
              <a:defRPr/>
            </a:pPr>
            <a:r>
              <a:rPr lang="en-GB" sz="3000" b="1" kern="0" dirty="0">
                <a:solidFill>
                  <a:srgbClr val="000000"/>
                </a:solidFill>
                <a:latin typeface="Calibri"/>
                <a:ea typeface="Calibri"/>
                <a:cs typeface="Calibri"/>
                <a:sym typeface="Calibri"/>
              </a:rPr>
              <a:t>Planning for your training activity (2)</a:t>
            </a:r>
            <a:endParaRPr sz="1050" kern="0" dirty="0">
              <a:solidFill>
                <a:srgbClr val="000000"/>
              </a:solidFill>
              <a:latin typeface="Arial"/>
              <a:cs typeface="Arial"/>
              <a:sym typeface="Arial"/>
            </a:endParaRPr>
          </a:p>
        </p:txBody>
      </p:sp>
      <p:sp>
        <p:nvSpPr>
          <p:cNvPr id="5" name="TextBox 4">
            <a:extLst>
              <a:ext uri="{FF2B5EF4-FFF2-40B4-BE49-F238E27FC236}">
                <a16:creationId xmlns:a16="http://schemas.microsoft.com/office/drawing/2014/main" id="{FDDF0EE9-6A03-4A28-879A-5F823D0773BE}"/>
              </a:ext>
            </a:extLst>
          </p:cNvPr>
          <p:cNvSpPr txBox="1"/>
          <p:nvPr/>
        </p:nvSpPr>
        <p:spPr>
          <a:xfrm>
            <a:off x="620974" y="894680"/>
            <a:ext cx="3528698" cy="3592863"/>
          </a:xfrm>
          <a:prstGeom prst="rect">
            <a:avLst/>
          </a:prstGeom>
        </p:spPr>
        <p:txBody>
          <a:bodyPr vert="horz" wrap="square" lIns="0" tIns="0" rIns="0" bIns="0" rtlCol="0">
            <a:noAutofit/>
          </a:bodyPr>
          <a:lstStyle/>
          <a:p>
            <a:pPr marL="385763" indent="-385763">
              <a:buFont typeface="+mj-lt"/>
              <a:buAutoNum type="alphaLcParenR" startAt="6"/>
            </a:pPr>
            <a:r>
              <a:rPr lang="en-GB" sz="2100" dirty="0">
                <a:latin typeface="Calibri" panose="020F0502020204030204" pitchFamily="34" charset="0"/>
                <a:cs typeface="Calibri" panose="020F0502020204030204" pitchFamily="34" charset="0"/>
              </a:rPr>
              <a:t>How will you deliver the training (consider face to face, online, blended)?</a:t>
            </a:r>
          </a:p>
          <a:p>
            <a:pPr marL="385763" indent="-385763">
              <a:buFont typeface="+mj-lt"/>
              <a:buAutoNum type="alphaLcParenR" startAt="6"/>
            </a:pPr>
            <a:endParaRPr lang="en-GB" sz="2100" dirty="0">
              <a:latin typeface="Calibri" panose="020F0502020204030204" pitchFamily="34" charset="0"/>
              <a:cs typeface="Calibri" panose="020F0502020204030204" pitchFamily="34" charset="0"/>
            </a:endParaRPr>
          </a:p>
          <a:p>
            <a:pPr marL="385763" indent="-385763">
              <a:buFont typeface="+mj-lt"/>
              <a:buAutoNum type="alphaLcParenR" startAt="6"/>
            </a:pPr>
            <a:r>
              <a:rPr lang="en-GB" sz="2100" dirty="0">
                <a:latin typeface="Calibri" panose="020F0502020204030204" pitchFamily="34" charset="0"/>
                <a:cs typeface="Calibri" panose="020F0502020204030204" pitchFamily="34" charset="0"/>
              </a:rPr>
              <a:t>What do you need to prepare in advance</a:t>
            </a:r>
          </a:p>
          <a:p>
            <a:pPr marL="385763" indent="-385763">
              <a:buFont typeface="+mj-lt"/>
              <a:buAutoNum type="alphaLcParenR" startAt="6"/>
            </a:pPr>
            <a:endParaRPr lang="en-GB" sz="2100" dirty="0">
              <a:latin typeface="Calibri" panose="020F0502020204030204" pitchFamily="34" charset="0"/>
              <a:cs typeface="Calibri" panose="020F0502020204030204" pitchFamily="34" charset="0"/>
            </a:endParaRPr>
          </a:p>
          <a:p>
            <a:pPr marL="385763" indent="-385763">
              <a:buFont typeface="+mj-lt"/>
              <a:buAutoNum type="alphaLcParenR" startAt="6"/>
            </a:pPr>
            <a:r>
              <a:rPr lang="en-GB" sz="2100" dirty="0">
                <a:latin typeface="Calibri" panose="020F0502020204030204" pitchFamily="34" charset="0"/>
                <a:cs typeface="Calibri" panose="020F0502020204030204" pitchFamily="34" charset="0"/>
              </a:rPr>
              <a:t>What kind of team or support will you need to deliver the training</a:t>
            </a:r>
          </a:p>
        </p:txBody>
      </p:sp>
      <p:sp>
        <p:nvSpPr>
          <p:cNvPr id="6" name="Rectangle 5">
            <a:extLst>
              <a:ext uri="{FF2B5EF4-FFF2-40B4-BE49-F238E27FC236}">
                <a16:creationId xmlns:a16="http://schemas.microsoft.com/office/drawing/2014/main" id="{85DB6ED4-F9D6-467B-84CF-9D7A19BF0A6E}"/>
              </a:ext>
            </a:extLst>
          </p:cNvPr>
          <p:cNvSpPr/>
          <p:nvPr/>
        </p:nvSpPr>
        <p:spPr>
          <a:xfrm>
            <a:off x="5103829" y="4133403"/>
            <a:ext cx="2606804" cy="248209"/>
          </a:xfrm>
          <a:prstGeom prst="rect">
            <a:avLst/>
          </a:prstGeom>
        </p:spPr>
        <p:txBody>
          <a:bodyPr wrap="none">
            <a:spAutoFit/>
          </a:bodyPr>
          <a:lstStyle/>
          <a:p>
            <a:pPr lvl="0"/>
            <a:r>
              <a:rPr lang="en-GB" sz="1013" dirty="0">
                <a:solidFill>
                  <a:schemeClr val="dk1"/>
                </a:solidFill>
              </a:rPr>
              <a:t>Photo credit: Jon Gregson </a:t>
            </a:r>
            <a:r>
              <a:rPr lang="en-GB" sz="1013" u="sng" dirty="0">
                <a:solidFill>
                  <a:schemeClr val="hlink"/>
                </a:solidFill>
                <a:hlinkClick r:id="rId3"/>
              </a:rPr>
              <a:t>CC BY-SA 2.0</a:t>
            </a:r>
            <a:r>
              <a:rPr lang="en-GB" sz="1013" dirty="0"/>
              <a:t> </a:t>
            </a:r>
          </a:p>
        </p:txBody>
      </p:sp>
      <p:pic>
        <p:nvPicPr>
          <p:cNvPr id="7" name="Picture 6">
            <a:extLst>
              <a:ext uri="{FF2B5EF4-FFF2-40B4-BE49-F238E27FC236}">
                <a16:creationId xmlns:a16="http://schemas.microsoft.com/office/drawing/2014/main" id="{A5437AC6-F4D2-0749-B77C-5682F89F082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189" b="-373"/>
          <a:stretch/>
        </p:blipFill>
        <p:spPr>
          <a:xfrm>
            <a:off x="5103829" y="1568134"/>
            <a:ext cx="3291305" cy="2472599"/>
          </a:xfrm>
          <a:prstGeom prst="rect">
            <a:avLst/>
          </a:prstGeom>
        </p:spPr>
      </p:pic>
    </p:spTree>
    <p:extLst>
      <p:ext uri="{BB962C8B-B14F-4D97-AF65-F5344CB8AC3E}">
        <p14:creationId xmlns:p14="http://schemas.microsoft.com/office/powerpoint/2010/main" val="3690035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8;p3">
            <a:extLst>
              <a:ext uri="{FF2B5EF4-FFF2-40B4-BE49-F238E27FC236}">
                <a16:creationId xmlns:a16="http://schemas.microsoft.com/office/drawing/2014/main" id="{06722E63-F981-4B0D-A748-415DDA1D3788}"/>
              </a:ext>
            </a:extLst>
          </p:cNvPr>
          <p:cNvSpPr txBox="1"/>
          <p:nvPr/>
        </p:nvSpPr>
        <p:spPr>
          <a:xfrm>
            <a:off x="628650" y="445169"/>
            <a:ext cx="6445919" cy="530884"/>
          </a:xfrm>
          <a:prstGeom prst="rect">
            <a:avLst/>
          </a:prstGeom>
          <a:noFill/>
          <a:ln>
            <a:noFill/>
          </a:ln>
        </p:spPr>
        <p:txBody>
          <a:bodyPr spcFirstLastPara="1" wrap="square" lIns="68569" tIns="34275" rIns="68569" bIns="34275" anchor="t" anchorCtr="0">
            <a:spAutoFit/>
          </a:bodyPr>
          <a:lstStyle/>
          <a:p>
            <a:pPr>
              <a:buClr>
                <a:srgbClr val="000000"/>
              </a:buClr>
              <a:defRPr/>
            </a:pPr>
            <a:r>
              <a:rPr lang="en-GB" sz="3000" b="1" kern="0" dirty="0">
                <a:solidFill>
                  <a:srgbClr val="000000"/>
                </a:solidFill>
                <a:latin typeface="Calibri"/>
                <a:ea typeface="Calibri"/>
                <a:cs typeface="Calibri"/>
                <a:sym typeface="Calibri"/>
              </a:rPr>
              <a:t>Needs Assessment Benefits</a:t>
            </a:r>
            <a:endParaRPr sz="1050" kern="0" dirty="0">
              <a:solidFill>
                <a:srgbClr val="000000"/>
              </a:solidFill>
              <a:latin typeface="Arial"/>
              <a:cs typeface="Arial"/>
              <a:sym typeface="Arial"/>
            </a:endParaRPr>
          </a:p>
        </p:txBody>
      </p:sp>
      <p:sp>
        <p:nvSpPr>
          <p:cNvPr id="5" name="TextBox 4">
            <a:extLst>
              <a:ext uri="{FF2B5EF4-FFF2-40B4-BE49-F238E27FC236}">
                <a16:creationId xmlns:a16="http://schemas.microsoft.com/office/drawing/2014/main" id="{FDDF0EE9-6A03-4A28-879A-5F823D0773BE}"/>
              </a:ext>
            </a:extLst>
          </p:cNvPr>
          <p:cNvSpPr txBox="1"/>
          <p:nvPr/>
        </p:nvSpPr>
        <p:spPr>
          <a:xfrm>
            <a:off x="3647250" y="1236279"/>
            <a:ext cx="5082172" cy="3214048"/>
          </a:xfrm>
          <a:prstGeom prst="rect">
            <a:avLst/>
          </a:prstGeom>
        </p:spPr>
        <p:txBody>
          <a:bodyPr vert="horz" wrap="square" lIns="0" tIns="0" rIns="0" bIns="0" rtlCol="0">
            <a:noAutofit/>
          </a:bodyPr>
          <a:lstStyle/>
          <a:p>
            <a:pPr marL="342900" indent="-342900">
              <a:buFont typeface="Arial" panose="020B0604020202020204" pitchFamily="34" charset="0"/>
              <a:buChar char="•"/>
            </a:pPr>
            <a:r>
              <a:rPr lang="en-GB" sz="2100" dirty="0">
                <a:latin typeface="Calibri" panose="020F0502020204030204" pitchFamily="34" charset="0"/>
                <a:cs typeface="Calibri" panose="020F0502020204030204" pitchFamily="34" charset="0"/>
              </a:rPr>
              <a:t>Gain important insights into their context and culture</a:t>
            </a:r>
          </a:p>
          <a:p>
            <a:pPr marL="342900" indent="-342900">
              <a:buFont typeface="Arial" panose="020B0604020202020204" pitchFamily="34" charset="0"/>
              <a:buChar char="•"/>
            </a:pPr>
            <a:r>
              <a:rPr lang="en-GB" sz="2100" dirty="0">
                <a:latin typeface="Calibri" panose="020F0502020204030204" pitchFamily="34" charset="0"/>
                <a:cs typeface="Calibri" panose="020F0502020204030204" pitchFamily="34" charset="0"/>
              </a:rPr>
              <a:t>Understand the current level of knowledge of your audience</a:t>
            </a:r>
          </a:p>
          <a:p>
            <a:pPr marL="342900" indent="-342900">
              <a:buFont typeface="Arial" panose="020B0604020202020204" pitchFamily="34" charset="0"/>
              <a:buChar char="•"/>
            </a:pPr>
            <a:r>
              <a:rPr lang="en-GB" sz="2100" dirty="0">
                <a:latin typeface="Calibri" panose="020F0502020204030204" pitchFamily="34" charset="0"/>
                <a:cs typeface="Calibri" panose="020F0502020204030204" pitchFamily="34" charset="0"/>
              </a:rPr>
              <a:t>Understand their priorities and what they are interested in learning</a:t>
            </a:r>
          </a:p>
          <a:p>
            <a:pPr marL="342900" indent="-342900">
              <a:buFont typeface="Arial" panose="020B0604020202020204" pitchFamily="34" charset="0"/>
              <a:buChar char="•"/>
            </a:pPr>
            <a:r>
              <a:rPr lang="en-GB" sz="2100" dirty="0">
                <a:latin typeface="Calibri" panose="020F0502020204030204" pitchFamily="34" charset="0"/>
                <a:cs typeface="Calibri" panose="020F0502020204030204" pitchFamily="34" charset="0"/>
              </a:rPr>
              <a:t>Recognise any barriers e.g. technical, language, gender related, literacy, in terms of scheduling etc, that you may need to consider </a:t>
            </a:r>
          </a:p>
        </p:txBody>
      </p:sp>
      <p:sp>
        <p:nvSpPr>
          <p:cNvPr id="6" name="Rectangle 5">
            <a:extLst>
              <a:ext uri="{FF2B5EF4-FFF2-40B4-BE49-F238E27FC236}">
                <a16:creationId xmlns:a16="http://schemas.microsoft.com/office/drawing/2014/main" id="{E0EFDF6A-F403-4526-A011-7880541AC04C}"/>
              </a:ext>
            </a:extLst>
          </p:cNvPr>
          <p:cNvSpPr/>
          <p:nvPr/>
        </p:nvSpPr>
        <p:spPr>
          <a:xfrm rot="16200000">
            <a:off x="-708926" y="2815409"/>
            <a:ext cx="2606804" cy="248209"/>
          </a:xfrm>
          <a:prstGeom prst="rect">
            <a:avLst/>
          </a:prstGeom>
        </p:spPr>
        <p:txBody>
          <a:bodyPr wrap="none">
            <a:spAutoFit/>
          </a:bodyPr>
          <a:lstStyle/>
          <a:p>
            <a:pPr lvl="0"/>
            <a:r>
              <a:rPr lang="en-GB" sz="1013" dirty="0">
                <a:solidFill>
                  <a:schemeClr val="dk1"/>
                </a:solidFill>
              </a:rPr>
              <a:t>Photo credit: Jon Gregson </a:t>
            </a:r>
            <a:r>
              <a:rPr lang="en-GB" sz="1013" u="sng" dirty="0">
                <a:solidFill>
                  <a:schemeClr val="hlink"/>
                </a:solidFill>
                <a:hlinkClick r:id="rId3"/>
              </a:rPr>
              <a:t>CC BY-SA 2.0</a:t>
            </a:r>
            <a:r>
              <a:rPr lang="en-GB" sz="1013" dirty="0"/>
              <a:t> </a:t>
            </a:r>
          </a:p>
        </p:txBody>
      </p:sp>
      <p:pic>
        <p:nvPicPr>
          <p:cNvPr id="7" name="Picture 6">
            <a:extLst>
              <a:ext uri="{FF2B5EF4-FFF2-40B4-BE49-F238E27FC236}">
                <a16:creationId xmlns:a16="http://schemas.microsoft.com/office/drawing/2014/main" id="{76425F12-543D-A749-80E2-EC39A25CFB0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08054" y="1202728"/>
            <a:ext cx="1510681" cy="3472472"/>
          </a:xfrm>
          <a:prstGeom prst="rect">
            <a:avLst/>
          </a:prstGeom>
        </p:spPr>
      </p:pic>
    </p:spTree>
    <p:extLst>
      <p:ext uri="{BB962C8B-B14F-4D97-AF65-F5344CB8AC3E}">
        <p14:creationId xmlns:p14="http://schemas.microsoft.com/office/powerpoint/2010/main" val="4158081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8;p3">
            <a:extLst>
              <a:ext uri="{FF2B5EF4-FFF2-40B4-BE49-F238E27FC236}">
                <a16:creationId xmlns:a16="http://schemas.microsoft.com/office/drawing/2014/main" id="{06722E63-F981-4B0D-A748-415DDA1D3788}"/>
              </a:ext>
            </a:extLst>
          </p:cNvPr>
          <p:cNvSpPr txBox="1"/>
          <p:nvPr/>
        </p:nvSpPr>
        <p:spPr>
          <a:xfrm>
            <a:off x="628650" y="445169"/>
            <a:ext cx="7058452" cy="530884"/>
          </a:xfrm>
          <a:prstGeom prst="rect">
            <a:avLst/>
          </a:prstGeom>
          <a:noFill/>
          <a:ln>
            <a:noFill/>
          </a:ln>
        </p:spPr>
        <p:txBody>
          <a:bodyPr spcFirstLastPara="1" wrap="square" lIns="68569" tIns="34275" rIns="68569" bIns="34275" anchor="t" anchorCtr="0">
            <a:spAutoFit/>
          </a:bodyPr>
          <a:lstStyle/>
          <a:p>
            <a:pPr>
              <a:buClr>
                <a:srgbClr val="000000"/>
              </a:buClr>
              <a:defRPr/>
            </a:pPr>
            <a:r>
              <a:rPr lang="en-GB" sz="3000" b="1" kern="0" dirty="0">
                <a:solidFill>
                  <a:srgbClr val="000000"/>
                </a:solidFill>
                <a:latin typeface="Calibri"/>
                <a:ea typeface="Calibri"/>
                <a:cs typeface="Calibri"/>
                <a:sym typeface="Calibri"/>
              </a:rPr>
              <a:t>Activity 1: Planning a Needs Assessment</a:t>
            </a:r>
            <a:endParaRPr sz="1050" kern="0" dirty="0">
              <a:solidFill>
                <a:srgbClr val="000000"/>
              </a:solidFill>
              <a:latin typeface="Arial"/>
              <a:cs typeface="Arial"/>
              <a:sym typeface="Arial"/>
            </a:endParaRPr>
          </a:p>
        </p:txBody>
      </p:sp>
      <p:sp>
        <p:nvSpPr>
          <p:cNvPr id="5" name="TextBox 4">
            <a:extLst>
              <a:ext uri="{FF2B5EF4-FFF2-40B4-BE49-F238E27FC236}">
                <a16:creationId xmlns:a16="http://schemas.microsoft.com/office/drawing/2014/main" id="{FDDF0EE9-6A03-4A28-879A-5F823D0773BE}"/>
              </a:ext>
            </a:extLst>
          </p:cNvPr>
          <p:cNvSpPr txBox="1"/>
          <p:nvPr/>
        </p:nvSpPr>
        <p:spPr>
          <a:xfrm>
            <a:off x="414291" y="1200150"/>
            <a:ext cx="5734661" cy="3242197"/>
          </a:xfrm>
          <a:prstGeom prst="rect">
            <a:avLst/>
          </a:prstGeom>
        </p:spPr>
        <p:txBody>
          <a:bodyPr vert="horz" wrap="square" lIns="0" tIns="0" rIns="0" bIns="0" rtlCol="0">
            <a:noAutofit/>
          </a:bodyPr>
          <a:lstStyle/>
          <a:p>
            <a:pPr marL="385763" indent="-385763">
              <a:buFont typeface="+mj-lt"/>
              <a:buAutoNum type="arabicPeriod"/>
            </a:pPr>
            <a:r>
              <a:rPr lang="en-GB" sz="2100" dirty="0">
                <a:latin typeface="Calibri" panose="020F0502020204030204" pitchFamily="34" charset="0"/>
                <a:cs typeface="Calibri" panose="020F0502020204030204" pitchFamily="34" charset="0"/>
              </a:rPr>
              <a:t>Identify the topic that you are hoping to offer training on, from among those covered in the 1</a:t>
            </a:r>
            <a:r>
              <a:rPr lang="en-GB" sz="2100" baseline="30000" dirty="0">
                <a:latin typeface="Calibri" panose="020F0502020204030204" pitchFamily="34" charset="0"/>
                <a:cs typeface="Calibri" panose="020F0502020204030204" pitchFamily="34" charset="0"/>
              </a:rPr>
              <a:t>st</a:t>
            </a:r>
            <a:r>
              <a:rPr lang="en-GB" sz="2100" dirty="0">
                <a:latin typeface="Calibri" panose="020F0502020204030204" pitchFamily="34" charset="0"/>
                <a:cs typeface="Calibri" panose="020F0502020204030204" pitchFamily="34" charset="0"/>
              </a:rPr>
              <a:t> year of your involvement with TIDE </a:t>
            </a:r>
          </a:p>
          <a:p>
            <a:pPr marL="385763" indent="-385763">
              <a:buFont typeface="+mj-lt"/>
              <a:buAutoNum type="arabicPeriod"/>
            </a:pPr>
            <a:r>
              <a:rPr lang="en-GB" sz="2100" dirty="0">
                <a:latin typeface="Calibri" panose="020F0502020204030204" pitchFamily="34" charset="0"/>
                <a:cs typeface="Calibri" panose="020F0502020204030204" pitchFamily="34" charset="0"/>
              </a:rPr>
              <a:t>Identify the proposed audience for your training (note this does not need to be a large group)</a:t>
            </a:r>
          </a:p>
          <a:p>
            <a:pPr marL="385763" indent="-385763">
              <a:buFont typeface="+mj-lt"/>
              <a:buAutoNum type="arabicPeriod"/>
            </a:pPr>
            <a:r>
              <a:rPr lang="en-GB" sz="2100" dirty="0">
                <a:latin typeface="Calibri" panose="020F0502020204030204" pitchFamily="34" charset="0"/>
                <a:cs typeface="Calibri" panose="020F0502020204030204" pitchFamily="34" charset="0"/>
              </a:rPr>
              <a:t>Now prepare a short needs assessment questionnaire covering the key questions that you think need to be asked.</a:t>
            </a:r>
          </a:p>
          <a:p>
            <a:pPr marL="385763" indent="-385763">
              <a:buFont typeface="+mj-lt"/>
              <a:buAutoNum type="arabicPeriod"/>
            </a:pPr>
            <a:r>
              <a:rPr lang="en-GB" sz="2100" dirty="0">
                <a:latin typeface="Calibri" panose="020F0502020204030204" pitchFamily="34" charset="0"/>
                <a:cs typeface="Calibri" panose="020F0502020204030204" pitchFamily="34" charset="0"/>
              </a:rPr>
              <a:t>Share this with a  colleague for their feedback and advice on how it could be improved.</a:t>
            </a:r>
          </a:p>
        </p:txBody>
      </p:sp>
      <p:sp>
        <p:nvSpPr>
          <p:cNvPr id="6" name="Rectangle 5">
            <a:extLst>
              <a:ext uri="{FF2B5EF4-FFF2-40B4-BE49-F238E27FC236}">
                <a16:creationId xmlns:a16="http://schemas.microsoft.com/office/drawing/2014/main" id="{CB0C617E-883A-4CEB-9FAA-06787BACE5FF}"/>
              </a:ext>
            </a:extLst>
          </p:cNvPr>
          <p:cNvSpPr/>
          <p:nvPr/>
        </p:nvSpPr>
        <p:spPr>
          <a:xfrm>
            <a:off x="6068297" y="4446333"/>
            <a:ext cx="2606804" cy="248209"/>
          </a:xfrm>
          <a:prstGeom prst="rect">
            <a:avLst/>
          </a:prstGeom>
        </p:spPr>
        <p:txBody>
          <a:bodyPr wrap="none">
            <a:spAutoFit/>
          </a:bodyPr>
          <a:lstStyle/>
          <a:p>
            <a:pPr lvl="0"/>
            <a:r>
              <a:rPr lang="en-GB" sz="1013" dirty="0">
                <a:solidFill>
                  <a:schemeClr val="dk1"/>
                </a:solidFill>
              </a:rPr>
              <a:t>Photo credit: Jon Gregson </a:t>
            </a:r>
            <a:r>
              <a:rPr lang="en-GB" sz="1013" u="sng" dirty="0">
                <a:solidFill>
                  <a:schemeClr val="hlink"/>
                </a:solidFill>
                <a:hlinkClick r:id="rId3"/>
              </a:rPr>
              <a:t>CC BY-SA 2.0</a:t>
            </a:r>
            <a:r>
              <a:rPr lang="en-GB" sz="1013" dirty="0"/>
              <a:t> </a:t>
            </a:r>
          </a:p>
        </p:txBody>
      </p:sp>
      <p:pic>
        <p:nvPicPr>
          <p:cNvPr id="7" name="Picture 6">
            <a:extLst>
              <a:ext uri="{FF2B5EF4-FFF2-40B4-BE49-F238E27FC236}">
                <a16:creationId xmlns:a16="http://schemas.microsoft.com/office/drawing/2014/main" id="{CB060987-933F-CC42-9C58-28E7B84F926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11799" y="1046872"/>
            <a:ext cx="1750606" cy="3328642"/>
          </a:xfrm>
          <a:prstGeom prst="rect">
            <a:avLst/>
          </a:prstGeom>
        </p:spPr>
      </p:pic>
    </p:spTree>
    <p:extLst>
      <p:ext uri="{BB962C8B-B14F-4D97-AF65-F5344CB8AC3E}">
        <p14:creationId xmlns:p14="http://schemas.microsoft.com/office/powerpoint/2010/main" val="871758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8;p3">
            <a:extLst>
              <a:ext uri="{FF2B5EF4-FFF2-40B4-BE49-F238E27FC236}">
                <a16:creationId xmlns:a16="http://schemas.microsoft.com/office/drawing/2014/main" id="{06722E63-F981-4B0D-A748-415DDA1D3788}"/>
              </a:ext>
            </a:extLst>
          </p:cNvPr>
          <p:cNvSpPr txBox="1"/>
          <p:nvPr/>
        </p:nvSpPr>
        <p:spPr>
          <a:xfrm>
            <a:off x="628650" y="445169"/>
            <a:ext cx="6445919" cy="530884"/>
          </a:xfrm>
          <a:prstGeom prst="rect">
            <a:avLst/>
          </a:prstGeom>
          <a:noFill/>
          <a:ln>
            <a:noFill/>
          </a:ln>
        </p:spPr>
        <p:txBody>
          <a:bodyPr spcFirstLastPara="1" wrap="square" lIns="68569" tIns="34275" rIns="68569" bIns="34275" anchor="t" anchorCtr="0">
            <a:spAutoFit/>
          </a:bodyPr>
          <a:lstStyle/>
          <a:p>
            <a:pPr>
              <a:buClr>
                <a:srgbClr val="000000"/>
              </a:buClr>
              <a:defRPr/>
            </a:pPr>
            <a:r>
              <a:rPr lang="en-GB" sz="3000" b="1" kern="0" dirty="0">
                <a:solidFill>
                  <a:srgbClr val="000000"/>
                </a:solidFill>
                <a:latin typeface="Calibri"/>
                <a:ea typeface="Calibri"/>
                <a:cs typeface="Calibri"/>
                <a:sym typeface="Calibri"/>
              </a:rPr>
              <a:t>Training of Trainers TIDE Approach</a:t>
            </a:r>
            <a:endParaRPr sz="1050" kern="0" dirty="0">
              <a:solidFill>
                <a:srgbClr val="000000"/>
              </a:solidFill>
              <a:latin typeface="Arial"/>
              <a:cs typeface="Arial"/>
              <a:sym typeface="Arial"/>
            </a:endParaRPr>
          </a:p>
        </p:txBody>
      </p:sp>
      <p:sp>
        <p:nvSpPr>
          <p:cNvPr id="5" name="TextBox 4">
            <a:extLst>
              <a:ext uri="{FF2B5EF4-FFF2-40B4-BE49-F238E27FC236}">
                <a16:creationId xmlns:a16="http://schemas.microsoft.com/office/drawing/2014/main" id="{FDDF0EE9-6A03-4A28-879A-5F823D0773BE}"/>
              </a:ext>
            </a:extLst>
          </p:cNvPr>
          <p:cNvSpPr txBox="1"/>
          <p:nvPr/>
        </p:nvSpPr>
        <p:spPr>
          <a:xfrm>
            <a:off x="628650" y="976084"/>
            <a:ext cx="6970594" cy="3487946"/>
          </a:xfrm>
          <a:prstGeom prst="rect">
            <a:avLst/>
          </a:prstGeom>
        </p:spPr>
        <p:txBody>
          <a:bodyPr vert="horz" wrap="square" lIns="0" tIns="0" rIns="0" bIns="0" rtlCol="0">
            <a:noAutofit/>
          </a:bodyPr>
          <a:lstStyle/>
          <a:p>
            <a:endParaRPr lang="en-GB" sz="2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100" dirty="0">
                <a:latin typeface="Calibri" panose="020F0502020204030204" pitchFamily="34" charset="0"/>
                <a:cs typeface="Calibri" panose="020F0502020204030204" pitchFamily="34" charset="0"/>
              </a:rPr>
              <a:t>Develop staff working in HE/DE with knowledge, skills and competencies in their chosen profession</a:t>
            </a:r>
          </a:p>
          <a:p>
            <a:pPr marL="342900" indent="-342900">
              <a:buFont typeface="Arial" panose="020B0604020202020204" pitchFamily="34" charset="0"/>
              <a:buChar char="•"/>
            </a:pPr>
            <a:endParaRPr lang="en-GB" sz="2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100" dirty="0">
                <a:latin typeface="Calibri" panose="020F0502020204030204" pitchFamily="34" charset="0"/>
                <a:cs typeface="Calibri" panose="020F0502020204030204" pitchFamily="34" charset="0"/>
              </a:rPr>
              <a:t>Widen access to the benefits of the projects’ focus on professional development, by enabling participants to become effective trainers of others</a:t>
            </a:r>
          </a:p>
          <a:p>
            <a:pPr marL="342900" indent="-342900">
              <a:buFont typeface="Arial" panose="020B0604020202020204" pitchFamily="34" charset="0"/>
              <a:buChar char="•"/>
            </a:pPr>
            <a:endParaRPr lang="en-GB" sz="2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100" dirty="0">
                <a:latin typeface="Calibri" panose="020F0502020204030204" pitchFamily="34" charset="0"/>
                <a:cs typeface="Calibri" panose="020F0502020204030204" pitchFamily="34" charset="0"/>
              </a:rPr>
              <a:t>Involve participants from 2018 and 2019 cohorts in the training of 2020 cohort participants</a:t>
            </a:r>
          </a:p>
        </p:txBody>
      </p:sp>
    </p:spTree>
    <p:extLst>
      <p:ext uri="{BB962C8B-B14F-4D97-AF65-F5344CB8AC3E}">
        <p14:creationId xmlns:p14="http://schemas.microsoft.com/office/powerpoint/2010/main" val="1911101002"/>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U">
      <a:dk1>
        <a:sysClr val="windowText" lastClr="000000"/>
      </a:dk1>
      <a:lt1>
        <a:sysClr val="window" lastClr="FFFFFF"/>
      </a:lt1>
      <a:dk2>
        <a:srgbClr val="75AAE5"/>
      </a:dk2>
      <a:lt2>
        <a:srgbClr val="FFFFFF"/>
      </a:lt2>
      <a:accent1>
        <a:srgbClr val="75AAE5"/>
      </a:accent1>
      <a:accent2>
        <a:srgbClr val="0B55A8"/>
      </a:accent2>
      <a:accent3>
        <a:srgbClr val="E80074"/>
      </a:accent3>
      <a:accent4>
        <a:srgbClr val="630031"/>
      </a:accent4>
      <a:accent5>
        <a:srgbClr val="FFC23D"/>
      </a:accent5>
      <a:accent6>
        <a:srgbClr val="A4A400"/>
      </a:accent6>
      <a:hlink>
        <a:srgbClr val="000000"/>
      </a:hlink>
      <a:folHlink>
        <a:srgbClr val="000000"/>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38100" cap="rnd">
          <a:prstDash val="sysDot"/>
        </a:ln>
        <a:effectLst/>
      </a:spPr>
      <a:bodyPr/>
      <a:lstStyle/>
      <a:style>
        <a:lnRef idx="2">
          <a:schemeClr val="accent1"/>
        </a:lnRef>
        <a:fillRef idx="0">
          <a:schemeClr val="accent1"/>
        </a:fillRef>
        <a:effectRef idx="1">
          <a:schemeClr val="accent1"/>
        </a:effectRef>
        <a:fontRef idx="minor">
          <a:schemeClr val="tx1"/>
        </a:fontRef>
      </a:style>
    </a:lnDef>
    <a:txDef>
      <a:spPr/>
      <a:bodyPr vert="horz" lIns="0" tIns="0" rIns="0" bIns="0" rtlCol="0">
        <a:noAutofit/>
      </a:bodyPr>
      <a:lstStyle>
        <a:defPPr marL="0" indent="0">
          <a:buNone/>
          <a:defRPr sz="2000" dirty="0" smtClean="0">
            <a:solidFill>
              <a:schemeClr val="bg1"/>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5522</TotalTime>
  <Words>858</Words>
  <Application>Microsoft Macintosh PowerPoint</Application>
  <PresentationFormat>On-screen Show (16:9)</PresentationFormat>
  <Paragraphs>99</Paragraphs>
  <Slides>12</Slides>
  <Notes>12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12</vt:i4>
      </vt:variant>
    </vt:vector>
  </HeadingPairs>
  <TitlesOfParts>
    <vt:vector size="18" baseType="lpstr">
      <vt:lpstr>Arial</vt:lpstr>
      <vt:lpstr>Calibri</vt:lpstr>
      <vt:lpstr>Helvetica</vt:lpstr>
      <vt:lpstr>Lucida Grande</vt:lpstr>
      <vt:lpstr>Custom Design</vt:lpstr>
      <vt:lpstr>1_Office Theme</vt:lpstr>
      <vt:lpstr>Training of Trainers  and Cascading of Knowledge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James</dc:creator>
  <cp:lastModifiedBy>Beck.Pitt</cp:lastModifiedBy>
  <cp:revision>207</cp:revision>
  <dcterms:created xsi:type="dcterms:W3CDTF">2017-12-05T12:15:45Z</dcterms:created>
  <dcterms:modified xsi:type="dcterms:W3CDTF">2021-05-24T18:20:25Z</dcterms:modified>
</cp:coreProperties>
</file>