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5"/>
  </p:notesMasterIdLst>
  <p:sldIdLst>
    <p:sldId id="304" r:id="rId3"/>
    <p:sldId id="257" r:id="rId4"/>
    <p:sldId id="270" r:id="rId5"/>
    <p:sldId id="278" r:id="rId6"/>
    <p:sldId id="276" r:id="rId7"/>
    <p:sldId id="279" r:id="rId8"/>
    <p:sldId id="271" r:id="rId9"/>
    <p:sldId id="272" r:id="rId10"/>
    <p:sldId id="273" r:id="rId11"/>
    <p:sldId id="274" r:id="rId12"/>
    <p:sldId id="275" r:id="rId13"/>
    <p:sldId id="277" r:id="rId14"/>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05587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49169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1627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79768" y="4777194"/>
            <a:ext cx="5438140" cy="390861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200"/>
              <a:buFont typeface="Calibri"/>
              <a:buNone/>
            </a:pPr>
            <a:r>
              <a:rPr lang="en-GB" dirty="0"/>
              <a:t>90 minute session</a:t>
            </a:r>
            <a:endParaRPr dirty="0"/>
          </a:p>
        </p:txBody>
      </p:sp>
      <p:sp>
        <p:nvSpPr>
          <p:cNvPr id="88" name="Google Shape;88;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93334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6573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2810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3212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5855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dirty="0"/>
          </a:p>
          <a:p>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5283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45834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739927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4"/>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922115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1034272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6.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creativecommons.org/licenses/by-sa/2.0/"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hyperlink" Target="https://creativecommons.org/licenses/by-sa/2.0/"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creativecommons.org/licenses/by-sa/2.0/"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s://creativecommons.org/licenses/by-sa/2.0/"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hyperlink" Target="https://creativecommons.org/licenses/by-sa/2.0/"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hyperlink" Target="https://creativecommons.org/licenses/by-sa/2.0/"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3074645"/>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222632"/>
            <a:ext cx="6579943" cy="548051"/>
          </a:xfrm>
          <a:prstGeom prst="rect">
            <a:avLst/>
          </a:prstGeom>
        </p:spPr>
        <p:txBody>
          <a:bodyPr/>
          <a:lstStyle/>
          <a:p>
            <a:pPr>
              <a:lnSpc>
                <a:spcPct val="100000"/>
              </a:lnSpc>
            </a:pPr>
            <a:r>
              <a:rPr lang="en-US" sz="4000" dirty="0">
                <a:solidFill>
                  <a:schemeClr val="bg1"/>
                </a:solidFill>
              </a:rPr>
              <a:t>Training of Trainers </a:t>
            </a:r>
            <a:br>
              <a:rPr lang="en-US" sz="4000" dirty="0">
                <a:solidFill>
                  <a:schemeClr val="bg1"/>
                </a:solidFill>
              </a:rPr>
            </a:br>
            <a:r>
              <a:rPr lang="en-US" sz="4000" dirty="0">
                <a:solidFill>
                  <a:schemeClr val="bg1"/>
                </a:solidFill>
              </a:rPr>
              <a:t>and Cascading of Knowledge</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8;p3">
            <a:extLst>
              <a:ext uri="{FF2B5EF4-FFF2-40B4-BE49-F238E27FC236}">
                <a16:creationId xmlns:a16="http://schemas.microsoft.com/office/drawing/2014/main" id="{06722E63-F981-4B0D-A748-415DDA1D3788}"/>
              </a:ext>
            </a:extLst>
          </p:cNvPr>
          <p:cNvSpPr txBox="1"/>
          <p:nvPr/>
        </p:nvSpPr>
        <p:spPr>
          <a:xfrm>
            <a:off x="628649" y="445169"/>
            <a:ext cx="7304112"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Activity 2: Preparing for your training event</a:t>
            </a:r>
            <a:endParaRPr sz="1050"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FDDF0EE9-6A03-4A28-879A-5F823D0773BE}"/>
              </a:ext>
            </a:extLst>
          </p:cNvPr>
          <p:cNvSpPr txBox="1"/>
          <p:nvPr/>
        </p:nvSpPr>
        <p:spPr>
          <a:xfrm>
            <a:off x="682020" y="1533346"/>
            <a:ext cx="5197670" cy="2818494"/>
          </a:xfrm>
          <a:prstGeom prst="rect">
            <a:avLst/>
          </a:prstGeom>
        </p:spPr>
        <p:txBody>
          <a:bodyPr vert="horz" wrap="square" lIns="0" tIns="0" rIns="0" bIns="0" rtlCol="0">
            <a:noAutofit/>
          </a:bodyPr>
          <a:lstStyle/>
          <a:p>
            <a:r>
              <a:rPr lang="en-GB" sz="2100" dirty="0">
                <a:latin typeface="Calibri" panose="020F0502020204030204" pitchFamily="34" charset="0"/>
                <a:cs typeface="Calibri" panose="020F0502020204030204" pitchFamily="34" charset="0"/>
              </a:rPr>
              <a:t>During this activity you are going to:</a:t>
            </a:r>
          </a:p>
          <a:p>
            <a:endParaRPr lang="en-GB" sz="21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Prepare the training materials</a:t>
            </a:r>
          </a:p>
          <a:p>
            <a:pPr lvl="3"/>
            <a:r>
              <a:rPr lang="en-GB" sz="1500" dirty="0">
                <a:latin typeface="Calibri" panose="020F0502020204030204" pitchFamily="34" charset="0"/>
                <a:cs typeface="Calibri" panose="020F0502020204030204" pitchFamily="34" charset="0"/>
              </a:rPr>
              <a:t>        </a:t>
            </a: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Make arrangements for the training event</a:t>
            </a:r>
          </a:p>
          <a:p>
            <a:endParaRPr lang="en-GB" sz="15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Develop a plan to evaluate the effectiveness of the training</a:t>
            </a:r>
          </a:p>
          <a:p>
            <a:endParaRPr lang="en-GB" sz="1500"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E5B7F7DC-BBD3-49A2-A6F8-D67FEF52ED9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503383" y="1482156"/>
            <a:ext cx="2177823" cy="2679269"/>
          </a:xfrm>
          <a:prstGeom prst="rect">
            <a:avLst/>
          </a:prstGeom>
        </p:spPr>
      </p:pic>
      <p:sp>
        <p:nvSpPr>
          <p:cNvPr id="6" name="Rectangle 5">
            <a:extLst>
              <a:ext uri="{FF2B5EF4-FFF2-40B4-BE49-F238E27FC236}">
                <a16:creationId xmlns:a16="http://schemas.microsoft.com/office/drawing/2014/main" id="{A5FEBF70-91D7-46F6-A523-05CAF2E1BFAD}"/>
              </a:ext>
            </a:extLst>
          </p:cNvPr>
          <p:cNvSpPr/>
          <p:nvPr/>
        </p:nvSpPr>
        <p:spPr>
          <a:xfrm>
            <a:off x="6275708" y="4161425"/>
            <a:ext cx="2606804" cy="248209"/>
          </a:xfrm>
          <a:prstGeom prst="rect">
            <a:avLst/>
          </a:prstGeom>
        </p:spPr>
        <p:txBody>
          <a:bodyPr wrap="none">
            <a:spAutoFit/>
          </a:bodyPr>
          <a:lstStyle/>
          <a:p>
            <a:pPr lvl="0"/>
            <a:r>
              <a:rPr lang="en-GB" sz="1013" dirty="0">
                <a:solidFill>
                  <a:schemeClr val="dk1"/>
                </a:solidFill>
              </a:rPr>
              <a:t>Photo credit: Jon Gregson </a:t>
            </a:r>
            <a:r>
              <a:rPr lang="en-GB" sz="1013" u="sng" dirty="0">
                <a:solidFill>
                  <a:schemeClr val="hlink"/>
                </a:solidFill>
                <a:hlinkClick r:id="rId4"/>
              </a:rPr>
              <a:t>CC BY-SA 2.0</a:t>
            </a:r>
            <a:r>
              <a:rPr lang="en-GB" sz="1013" dirty="0"/>
              <a:t> </a:t>
            </a:r>
          </a:p>
        </p:txBody>
      </p:sp>
    </p:spTree>
    <p:extLst>
      <p:ext uri="{BB962C8B-B14F-4D97-AF65-F5344CB8AC3E}">
        <p14:creationId xmlns:p14="http://schemas.microsoft.com/office/powerpoint/2010/main" val="108801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8;p3">
            <a:extLst>
              <a:ext uri="{FF2B5EF4-FFF2-40B4-BE49-F238E27FC236}">
                <a16:creationId xmlns:a16="http://schemas.microsoft.com/office/drawing/2014/main" id="{06722E63-F981-4B0D-A748-415DDA1D3788}"/>
              </a:ext>
            </a:extLst>
          </p:cNvPr>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Approaches to cascading knowledge</a:t>
            </a:r>
            <a:endParaRPr sz="1050"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FDDF0EE9-6A03-4A28-879A-5F823D0773BE}"/>
              </a:ext>
            </a:extLst>
          </p:cNvPr>
          <p:cNvSpPr txBox="1"/>
          <p:nvPr/>
        </p:nvSpPr>
        <p:spPr>
          <a:xfrm>
            <a:off x="3188776" y="883794"/>
            <a:ext cx="5473808" cy="3736769"/>
          </a:xfrm>
          <a:prstGeom prst="rect">
            <a:avLst/>
          </a:prstGeom>
        </p:spPr>
        <p:txBody>
          <a:bodyPr vert="horz" wrap="square" lIns="0" tIns="0" rIns="0" bIns="0" rtlCol="0">
            <a:noAutofit/>
          </a:bodyPr>
          <a:lstStyle/>
          <a:p>
            <a:endParaRPr lang="en-GB" sz="21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1800" dirty="0">
                <a:latin typeface="Calibri" panose="020F0502020204030204" pitchFamily="34" charset="0"/>
                <a:cs typeface="Calibri" panose="020F0502020204030204" pitchFamily="34" charset="0"/>
              </a:rPr>
              <a:t>Informing management on what happened at TIDE events</a:t>
            </a:r>
          </a:p>
          <a:p>
            <a:pPr marL="342900" indent="-342900">
              <a:buFont typeface="Arial" panose="020B0604020202020204" pitchFamily="34" charset="0"/>
              <a:buChar char="•"/>
            </a:pPr>
            <a:r>
              <a:rPr lang="en-GB" sz="1800" dirty="0">
                <a:latin typeface="Calibri" panose="020F0502020204030204" pitchFamily="34" charset="0"/>
                <a:cs typeface="Calibri" panose="020F0502020204030204" pitchFamily="34" charset="0"/>
              </a:rPr>
              <a:t>Sharing some of the TIDE e-resources with relevant colleagues</a:t>
            </a:r>
          </a:p>
          <a:p>
            <a:pPr marL="342900" indent="-342900">
              <a:buFont typeface="Arial" panose="020B0604020202020204" pitchFamily="34" charset="0"/>
              <a:buChar char="•"/>
            </a:pPr>
            <a:r>
              <a:rPr lang="en-GB" sz="1800" dirty="0">
                <a:latin typeface="Calibri" panose="020F0502020204030204" pitchFamily="34" charset="0"/>
                <a:cs typeface="Calibri" panose="020F0502020204030204" pitchFamily="34" charset="0"/>
              </a:rPr>
              <a:t>Running face to face or blended learning training events with relevant groups</a:t>
            </a:r>
          </a:p>
          <a:p>
            <a:pPr marL="342900" indent="-342900">
              <a:buFont typeface="Arial" panose="020B0604020202020204" pitchFamily="34" charset="0"/>
              <a:buChar char="•"/>
            </a:pPr>
            <a:r>
              <a:rPr lang="en-GB" sz="1800" dirty="0">
                <a:latin typeface="Calibri" panose="020F0502020204030204" pitchFamily="34" charset="0"/>
                <a:cs typeface="Calibri" panose="020F0502020204030204" pitchFamily="34" charset="0"/>
              </a:rPr>
              <a:t>Demonstrating new skills gained and helping others to acquire that skill</a:t>
            </a:r>
          </a:p>
          <a:p>
            <a:pPr marL="342900" indent="-342900">
              <a:buFont typeface="Arial" panose="020B0604020202020204" pitchFamily="34" charset="0"/>
              <a:buChar char="•"/>
            </a:pPr>
            <a:r>
              <a:rPr lang="en-GB" sz="1800" dirty="0">
                <a:latin typeface="Calibri" panose="020F0502020204030204" pitchFamily="34" charset="0"/>
                <a:cs typeface="Calibri" panose="020F0502020204030204" pitchFamily="34" charset="0"/>
              </a:rPr>
              <a:t>Supporting ongoing application of new knowledge and skills by developing groups of peers who can work together to improve practice</a:t>
            </a:r>
          </a:p>
        </p:txBody>
      </p:sp>
      <p:pic>
        <p:nvPicPr>
          <p:cNvPr id="2" name="Picture 1">
            <a:extLst>
              <a:ext uri="{FF2B5EF4-FFF2-40B4-BE49-F238E27FC236}">
                <a16:creationId xmlns:a16="http://schemas.microsoft.com/office/drawing/2014/main" id="{79304F28-8D46-4BE6-A6A8-98F6F7F64459}"/>
              </a:ext>
            </a:extLst>
          </p:cNvPr>
          <p:cNvPicPr>
            <a:picLocks noChangeAspect="1"/>
          </p:cNvPicPr>
          <p:nvPr/>
        </p:nvPicPr>
        <p:blipFill>
          <a:blip r:embed="rId3"/>
          <a:stretch>
            <a:fillRect/>
          </a:stretch>
        </p:blipFill>
        <p:spPr>
          <a:xfrm>
            <a:off x="628650" y="1058020"/>
            <a:ext cx="2258878" cy="3388317"/>
          </a:xfrm>
          <a:prstGeom prst="rect">
            <a:avLst/>
          </a:prstGeom>
        </p:spPr>
      </p:pic>
      <p:sp>
        <p:nvSpPr>
          <p:cNvPr id="6" name="Rectangle 5">
            <a:extLst>
              <a:ext uri="{FF2B5EF4-FFF2-40B4-BE49-F238E27FC236}">
                <a16:creationId xmlns:a16="http://schemas.microsoft.com/office/drawing/2014/main" id="{C92F3FE3-B6E1-43EE-A517-01B0973594FC}"/>
              </a:ext>
            </a:extLst>
          </p:cNvPr>
          <p:cNvSpPr/>
          <p:nvPr/>
        </p:nvSpPr>
        <p:spPr>
          <a:xfrm>
            <a:off x="481416" y="4498905"/>
            <a:ext cx="2606804" cy="248209"/>
          </a:xfrm>
          <a:prstGeom prst="rect">
            <a:avLst/>
          </a:prstGeom>
        </p:spPr>
        <p:txBody>
          <a:bodyPr wrap="none">
            <a:spAutoFit/>
          </a:bodyPr>
          <a:lstStyle/>
          <a:p>
            <a:pPr lvl="0"/>
            <a:r>
              <a:rPr lang="en-GB" sz="1013" dirty="0">
                <a:solidFill>
                  <a:schemeClr val="dk1"/>
                </a:solidFill>
              </a:rPr>
              <a:t>Photo credit: Jon Gregson </a:t>
            </a:r>
            <a:r>
              <a:rPr lang="en-GB" sz="1013" u="sng" dirty="0">
                <a:solidFill>
                  <a:schemeClr val="hlink"/>
                </a:solidFill>
                <a:hlinkClick r:id="rId4"/>
              </a:rPr>
              <a:t>CC BY-SA 2.0</a:t>
            </a:r>
            <a:r>
              <a:rPr lang="en-GB" sz="1013" dirty="0"/>
              <a:t> </a:t>
            </a:r>
          </a:p>
        </p:txBody>
      </p:sp>
    </p:spTree>
    <p:extLst>
      <p:ext uri="{BB962C8B-B14F-4D97-AF65-F5344CB8AC3E}">
        <p14:creationId xmlns:p14="http://schemas.microsoft.com/office/powerpoint/2010/main" val="4005212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8;p3">
            <a:extLst>
              <a:ext uri="{FF2B5EF4-FFF2-40B4-BE49-F238E27FC236}">
                <a16:creationId xmlns:a16="http://schemas.microsoft.com/office/drawing/2014/main" id="{06722E63-F981-4B0D-A748-415DDA1D3788}"/>
              </a:ext>
            </a:extLst>
          </p:cNvPr>
          <p:cNvSpPr txBox="1"/>
          <p:nvPr/>
        </p:nvSpPr>
        <p:spPr>
          <a:xfrm>
            <a:off x="628650" y="445169"/>
            <a:ext cx="6874207"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Activity 3: Knowledge Cascading Strategy</a:t>
            </a:r>
            <a:endParaRPr sz="1050"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FDDF0EE9-6A03-4A28-879A-5F823D0773BE}"/>
              </a:ext>
            </a:extLst>
          </p:cNvPr>
          <p:cNvSpPr txBox="1"/>
          <p:nvPr/>
        </p:nvSpPr>
        <p:spPr>
          <a:xfrm>
            <a:off x="1023988" y="1073047"/>
            <a:ext cx="7096025" cy="3890285"/>
          </a:xfrm>
          <a:prstGeom prst="rect">
            <a:avLst/>
          </a:prstGeom>
        </p:spPr>
        <p:txBody>
          <a:bodyPr vert="horz" wrap="square" lIns="0" tIns="0" rIns="0" bIns="0" rtlCol="0">
            <a:noAutofit/>
          </a:bodyPr>
          <a:lstStyle/>
          <a:p>
            <a:r>
              <a:rPr lang="en-GB" sz="1800" dirty="0">
                <a:latin typeface="Calibri" panose="020F0502020204030204" pitchFamily="34" charset="0"/>
                <a:cs typeface="Calibri" panose="020F0502020204030204" pitchFamily="34" charset="0"/>
              </a:rPr>
              <a:t>Develop a TIDE Knowledge Cascading Strategy for your University, by addressing the following questions:</a:t>
            </a:r>
          </a:p>
          <a:p>
            <a:pPr marL="342900" indent="-342900">
              <a:buFont typeface="Arial" panose="020B0604020202020204" pitchFamily="34" charset="0"/>
              <a:buChar char="•"/>
            </a:pPr>
            <a:endParaRPr lang="en-GB" sz="1800" dirty="0">
              <a:latin typeface="Calibri" panose="020F0502020204030204" pitchFamily="34" charset="0"/>
              <a:cs typeface="Calibri" panose="020F0502020204030204" pitchFamily="34" charset="0"/>
            </a:endParaRPr>
          </a:p>
          <a:p>
            <a:pPr marL="385763" indent="-385763">
              <a:buFont typeface="+mj-lt"/>
              <a:buAutoNum type="romanLcPeriod"/>
            </a:pPr>
            <a:r>
              <a:rPr lang="en-GB" sz="1800" dirty="0">
                <a:latin typeface="Calibri" panose="020F0502020204030204" pitchFamily="34" charset="0"/>
                <a:cs typeface="Calibri" panose="020F0502020204030204" pitchFamily="34" charset="0"/>
              </a:rPr>
              <a:t>What different audiences can you identify in terms of categories of staff who may have an interest in your TIDE activities?</a:t>
            </a:r>
          </a:p>
          <a:p>
            <a:pPr marL="385763" indent="-385763">
              <a:buFont typeface="+mj-lt"/>
              <a:buAutoNum type="romanLcPeriod"/>
            </a:pPr>
            <a:r>
              <a:rPr lang="en-GB" sz="1800" dirty="0">
                <a:latin typeface="Calibri" panose="020F0502020204030204" pitchFamily="34" charset="0"/>
                <a:cs typeface="Calibri" panose="020F0502020204030204" pitchFamily="34" charset="0"/>
              </a:rPr>
              <a:t>What kind of cascading activity would each audience most benefit from</a:t>
            </a:r>
          </a:p>
          <a:p>
            <a:pPr marL="385763" indent="-385763">
              <a:buFont typeface="+mj-lt"/>
              <a:buAutoNum type="romanLcPeriod"/>
            </a:pPr>
            <a:r>
              <a:rPr lang="en-GB" sz="1800" dirty="0">
                <a:latin typeface="Calibri" panose="020F0502020204030204" pitchFamily="34" charset="0"/>
                <a:cs typeface="Calibri" panose="020F0502020204030204" pitchFamily="34" charset="0"/>
              </a:rPr>
              <a:t>What skills and knowledge that you and your colleagues gained at TIDE training and capacity development events in 2019, would be relevant for each audience you identified</a:t>
            </a:r>
          </a:p>
          <a:p>
            <a:pPr marL="385763" indent="-385763">
              <a:buFont typeface="+mj-lt"/>
              <a:buAutoNum type="romanLcPeriod"/>
            </a:pPr>
            <a:r>
              <a:rPr lang="en-GB" sz="1800" dirty="0">
                <a:latin typeface="Calibri" panose="020F0502020204030204" pitchFamily="34" charset="0"/>
                <a:cs typeface="Calibri" panose="020F0502020204030204" pitchFamily="34" charset="0"/>
              </a:rPr>
              <a:t>What relevant TIDE e-resources could you be shared with the different audiences and would any adaptation be needed ?</a:t>
            </a:r>
          </a:p>
          <a:p>
            <a:pPr marL="385763" indent="-385763">
              <a:buFont typeface="+mj-lt"/>
              <a:buAutoNum type="romanLcPeriod"/>
            </a:pPr>
            <a:r>
              <a:rPr lang="en-GB" sz="1800" dirty="0">
                <a:latin typeface="Calibri" panose="020F0502020204030204" pitchFamily="34" charset="0"/>
                <a:cs typeface="Calibri" panose="020F0502020204030204" pitchFamily="34" charset="0"/>
              </a:rPr>
              <a:t>How will you evaluate the effectiveness of your cascading activities with each audience?</a:t>
            </a:r>
          </a:p>
          <a:p>
            <a:pPr marL="342900" indent="-342900">
              <a:buFont typeface="Arial" panose="020B0604020202020204" pitchFamily="34" charset="0"/>
              <a:buChar char="•"/>
            </a:pPr>
            <a:endParaRPr lang="en-GB"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8375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a:spLocks noGrp="1"/>
          </p:cNvSpPr>
          <p:nvPr>
            <p:ph type="body" idx="1"/>
          </p:nvPr>
        </p:nvSpPr>
        <p:spPr>
          <a:xfrm>
            <a:off x="628650" y="1369219"/>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r>
              <a:rPr lang="en-GB" sz="4950" dirty="0"/>
              <a:t>Training of Trainers</a:t>
            </a:r>
          </a:p>
          <a:p>
            <a:pPr marL="0" indent="0">
              <a:buSzPts val="7200"/>
              <a:buNone/>
            </a:pPr>
            <a:r>
              <a:rPr lang="en-GB" sz="4950" dirty="0"/>
              <a:t>And Cascading Knowledge</a:t>
            </a:r>
            <a:endParaRPr sz="4950" dirty="0"/>
          </a:p>
          <a:p>
            <a:pPr marL="0" indent="0">
              <a:buSzPts val="7200"/>
              <a:buNone/>
            </a:pPr>
            <a:r>
              <a:rPr lang="en-GB" dirty="0"/>
              <a:t>May 2020</a:t>
            </a:r>
            <a:endParaRPr dirty="0"/>
          </a:p>
        </p:txBody>
      </p:sp>
      <p:pic>
        <p:nvPicPr>
          <p:cNvPr id="91" name="Google Shape;91;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92" name="Google Shape;92;p2"/>
          <p:cNvSpPr/>
          <p:nvPr/>
        </p:nvSpPr>
        <p:spPr>
          <a:xfrm>
            <a:off x="1096641" y="4714228"/>
            <a:ext cx="5597264" cy="164468"/>
          </a:xfrm>
          <a:prstGeom prst="rect">
            <a:avLst/>
          </a:prstGeom>
          <a:noFill/>
          <a:ln>
            <a:noFill/>
          </a:ln>
        </p:spPr>
        <p:txBody>
          <a:bodyPr spcFirstLastPara="1" wrap="square" lIns="25706" tIns="12844" rIns="25706" bIns="12844" anchor="t" anchorCtr="0">
            <a:noAutofit/>
          </a:bodyPr>
          <a:lstStyle/>
          <a:p>
            <a:pPr>
              <a:buClr>
                <a:srgbClr val="000000"/>
              </a:buClr>
              <a:buSzPts val="1200"/>
              <a:defRPr/>
            </a:pPr>
            <a:r>
              <a:rPr lang="en-GB" sz="900" kern="0" dirty="0">
                <a:solidFill>
                  <a:srgbClr val="000000"/>
                </a:solidFill>
                <a:latin typeface="Calibri"/>
                <a:ea typeface="Calibri"/>
                <a:cs typeface="Calibri"/>
                <a:sym typeface="Calibri"/>
              </a:rPr>
              <a:t>This work is licensed under the </a:t>
            </a:r>
            <a:r>
              <a:rPr lang="en-GB" sz="900" u="sng" kern="0" dirty="0">
                <a:solidFill>
                  <a:srgbClr val="0563C1"/>
                </a:solidFill>
                <a:latin typeface="Calibri"/>
                <a:ea typeface="Calibri"/>
                <a:cs typeface="Calibri"/>
                <a:sym typeface="Calibri"/>
                <a:hlinkClick r:id="rId3"/>
              </a:rPr>
              <a:t>Creative Commons Attribution 4.0 International License</a:t>
            </a:r>
            <a:r>
              <a:rPr lang="en-GB" sz="900" kern="0" dirty="0">
                <a:solidFill>
                  <a:srgbClr val="000000"/>
                </a:solidFill>
                <a:latin typeface="Calibri"/>
                <a:ea typeface="Calibri"/>
                <a:cs typeface="Calibri"/>
                <a:sym typeface="Calibri"/>
              </a:rPr>
              <a:t> unless otherwise stated. Amends were made to this slide deck and images in May 2021. </a:t>
            </a:r>
            <a:endParaRPr sz="900" kern="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747582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98;p3">
            <a:extLst>
              <a:ext uri="{FF2B5EF4-FFF2-40B4-BE49-F238E27FC236}">
                <a16:creationId xmlns:a16="http://schemas.microsoft.com/office/drawing/2014/main" id="{93298BF8-6C6B-44A4-924F-346277E3B8FF}"/>
              </a:ext>
            </a:extLst>
          </p:cNvPr>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Learning Outcomes</a:t>
            </a:r>
            <a:endParaRPr sz="1050" kern="0" dirty="0">
              <a:solidFill>
                <a:srgbClr val="000000"/>
              </a:solidFill>
              <a:latin typeface="Arial"/>
              <a:cs typeface="Arial"/>
              <a:sym typeface="Arial"/>
            </a:endParaRPr>
          </a:p>
        </p:txBody>
      </p:sp>
      <p:sp>
        <p:nvSpPr>
          <p:cNvPr id="7" name="TextBox 6">
            <a:extLst>
              <a:ext uri="{FF2B5EF4-FFF2-40B4-BE49-F238E27FC236}">
                <a16:creationId xmlns:a16="http://schemas.microsoft.com/office/drawing/2014/main" id="{EA8F5728-90E0-429C-8640-2ACF5C0DF468}"/>
              </a:ext>
            </a:extLst>
          </p:cNvPr>
          <p:cNvSpPr txBox="1"/>
          <p:nvPr/>
        </p:nvSpPr>
        <p:spPr>
          <a:xfrm>
            <a:off x="767687" y="1136176"/>
            <a:ext cx="7543800" cy="2722729"/>
          </a:xfrm>
          <a:prstGeom prst="rect">
            <a:avLst/>
          </a:prstGeom>
        </p:spPr>
        <p:txBody>
          <a:bodyPr vert="horz" wrap="square" lIns="0" tIns="0" rIns="0" bIns="0" rtlCol="0">
            <a:noAutofit/>
          </a:bodyPr>
          <a:lstStyle/>
          <a:p>
            <a:r>
              <a:rPr lang="en-GB" sz="2100" dirty="0">
                <a:latin typeface="Calibri" panose="020F0502020204030204" pitchFamily="34" charset="0"/>
                <a:cs typeface="Calibri" panose="020F0502020204030204" pitchFamily="34" charset="0"/>
              </a:rPr>
              <a:t>By the end of this session participants will have:</a:t>
            </a:r>
          </a:p>
          <a:p>
            <a:endParaRPr lang="en-GB" sz="21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Understood the purpose of a needs assessment and how to develop one</a:t>
            </a: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Identified an area of knowledge in which they are confident, and prepared a training activity that they have tested with colleagues</a:t>
            </a: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Understood the value of cascading knowledge and identified a range of ways in which this could be done effectively</a:t>
            </a:r>
          </a:p>
        </p:txBody>
      </p:sp>
    </p:spTree>
    <p:extLst>
      <p:ext uri="{BB962C8B-B14F-4D97-AF65-F5344CB8AC3E}">
        <p14:creationId xmlns:p14="http://schemas.microsoft.com/office/powerpoint/2010/main" val="2575458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8;p3">
            <a:extLst>
              <a:ext uri="{FF2B5EF4-FFF2-40B4-BE49-F238E27FC236}">
                <a16:creationId xmlns:a16="http://schemas.microsoft.com/office/drawing/2014/main" id="{06722E63-F981-4B0D-A748-415DDA1D3788}"/>
              </a:ext>
            </a:extLst>
          </p:cNvPr>
          <p:cNvSpPr txBox="1"/>
          <p:nvPr/>
        </p:nvSpPr>
        <p:spPr>
          <a:xfrm>
            <a:off x="620973" y="179712"/>
            <a:ext cx="6445919"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What do you need to know?</a:t>
            </a:r>
            <a:endParaRPr sz="1050"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FDDF0EE9-6A03-4A28-879A-5F823D0773BE}"/>
              </a:ext>
            </a:extLst>
          </p:cNvPr>
          <p:cNvSpPr txBox="1"/>
          <p:nvPr/>
        </p:nvSpPr>
        <p:spPr>
          <a:xfrm>
            <a:off x="620973" y="894680"/>
            <a:ext cx="4749190" cy="3592863"/>
          </a:xfrm>
          <a:prstGeom prst="rect">
            <a:avLst/>
          </a:prstGeom>
        </p:spPr>
        <p:txBody>
          <a:bodyPr vert="horz" wrap="square" lIns="0" tIns="0" rIns="0" bIns="0" rtlCol="0">
            <a:noAutofit/>
          </a:bodyPr>
          <a:lstStyle/>
          <a:p>
            <a:pPr algn="ctr"/>
            <a:endParaRPr lang="en-GB" sz="2700" dirty="0">
              <a:latin typeface="Calibri" panose="020F0502020204030204" pitchFamily="34" charset="0"/>
              <a:cs typeface="Calibri" panose="020F0502020204030204" pitchFamily="34" charset="0"/>
            </a:endParaRPr>
          </a:p>
          <a:p>
            <a:pPr algn="ctr"/>
            <a:endParaRPr lang="en-GB" sz="2700" dirty="0">
              <a:latin typeface="Calibri" panose="020F0502020204030204" pitchFamily="34" charset="0"/>
              <a:cs typeface="Calibri" panose="020F0502020204030204" pitchFamily="34" charset="0"/>
            </a:endParaRPr>
          </a:p>
          <a:p>
            <a:pPr algn="ctr"/>
            <a:r>
              <a:rPr lang="en-GB" sz="2700" dirty="0">
                <a:latin typeface="Calibri" panose="020F0502020204030204" pitchFamily="34" charset="0"/>
                <a:cs typeface="Calibri" panose="020F0502020204030204" pitchFamily="34" charset="0"/>
              </a:rPr>
              <a:t>Note down your thoughts </a:t>
            </a:r>
          </a:p>
          <a:p>
            <a:pPr algn="ctr"/>
            <a:r>
              <a:rPr lang="en-GB" sz="2700" dirty="0">
                <a:latin typeface="Calibri" panose="020F0502020204030204" pitchFamily="34" charset="0"/>
                <a:cs typeface="Calibri" panose="020F0502020204030204" pitchFamily="34" charset="0"/>
              </a:rPr>
              <a:t>on what questions you need </a:t>
            </a:r>
          </a:p>
          <a:p>
            <a:pPr algn="ctr"/>
            <a:r>
              <a:rPr lang="en-GB" sz="2700" dirty="0">
                <a:latin typeface="Calibri" panose="020F0502020204030204" pitchFamily="34" charset="0"/>
                <a:cs typeface="Calibri" panose="020F0502020204030204" pitchFamily="34" charset="0"/>
              </a:rPr>
              <a:t>to have answered to enable you </a:t>
            </a:r>
          </a:p>
          <a:p>
            <a:pPr algn="ctr"/>
            <a:r>
              <a:rPr lang="en-GB" sz="2700" dirty="0">
                <a:latin typeface="Calibri" panose="020F0502020204030204" pitchFamily="34" charset="0"/>
                <a:cs typeface="Calibri" panose="020F0502020204030204" pitchFamily="34" charset="0"/>
              </a:rPr>
              <a:t>to start planning a training event</a:t>
            </a:r>
          </a:p>
        </p:txBody>
      </p:sp>
      <p:sp>
        <p:nvSpPr>
          <p:cNvPr id="6" name="Rectangle 5">
            <a:extLst>
              <a:ext uri="{FF2B5EF4-FFF2-40B4-BE49-F238E27FC236}">
                <a16:creationId xmlns:a16="http://schemas.microsoft.com/office/drawing/2014/main" id="{975AE12D-462D-4339-946B-7EFCD66E032D}"/>
              </a:ext>
            </a:extLst>
          </p:cNvPr>
          <p:cNvSpPr/>
          <p:nvPr/>
        </p:nvSpPr>
        <p:spPr>
          <a:xfrm>
            <a:off x="5774306" y="4012383"/>
            <a:ext cx="2606804" cy="248209"/>
          </a:xfrm>
          <a:prstGeom prst="rect">
            <a:avLst/>
          </a:prstGeom>
        </p:spPr>
        <p:txBody>
          <a:bodyPr wrap="none">
            <a:spAutoFit/>
          </a:bodyPr>
          <a:lstStyle/>
          <a:p>
            <a:pPr lvl="0"/>
            <a:r>
              <a:rPr lang="en-GB" sz="1013" dirty="0">
                <a:solidFill>
                  <a:schemeClr val="dk1"/>
                </a:solidFill>
              </a:rPr>
              <a:t>Photo credit: Jon Gregson </a:t>
            </a:r>
            <a:r>
              <a:rPr lang="en-GB" sz="1013" u="sng" dirty="0">
                <a:solidFill>
                  <a:schemeClr val="hlink"/>
                </a:solidFill>
                <a:hlinkClick r:id="rId3"/>
              </a:rPr>
              <a:t>CC BY-SA 2.0</a:t>
            </a:r>
            <a:r>
              <a:rPr lang="en-GB" sz="1013" dirty="0"/>
              <a:t> </a:t>
            </a:r>
          </a:p>
        </p:txBody>
      </p:sp>
      <p:pic>
        <p:nvPicPr>
          <p:cNvPr id="7" name="Picture 6">
            <a:extLst>
              <a:ext uri="{FF2B5EF4-FFF2-40B4-BE49-F238E27FC236}">
                <a16:creationId xmlns:a16="http://schemas.microsoft.com/office/drawing/2014/main" id="{E71394DC-A0A0-FC4D-9901-30296B29FB9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975108" y="1032085"/>
            <a:ext cx="2205200" cy="2980298"/>
          </a:xfrm>
          <a:prstGeom prst="rect">
            <a:avLst/>
          </a:prstGeom>
        </p:spPr>
      </p:pic>
    </p:spTree>
    <p:extLst>
      <p:ext uri="{BB962C8B-B14F-4D97-AF65-F5344CB8AC3E}">
        <p14:creationId xmlns:p14="http://schemas.microsoft.com/office/powerpoint/2010/main" val="2844662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8;p3">
            <a:extLst>
              <a:ext uri="{FF2B5EF4-FFF2-40B4-BE49-F238E27FC236}">
                <a16:creationId xmlns:a16="http://schemas.microsoft.com/office/drawing/2014/main" id="{06722E63-F981-4B0D-A748-415DDA1D3788}"/>
              </a:ext>
            </a:extLst>
          </p:cNvPr>
          <p:cNvSpPr txBox="1"/>
          <p:nvPr/>
        </p:nvSpPr>
        <p:spPr>
          <a:xfrm>
            <a:off x="620973" y="179712"/>
            <a:ext cx="6445919"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Planning for your training activity (1)</a:t>
            </a:r>
            <a:endParaRPr sz="1050"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FDDF0EE9-6A03-4A28-879A-5F823D0773BE}"/>
              </a:ext>
            </a:extLst>
          </p:cNvPr>
          <p:cNvSpPr txBox="1"/>
          <p:nvPr/>
        </p:nvSpPr>
        <p:spPr>
          <a:xfrm>
            <a:off x="620973" y="894680"/>
            <a:ext cx="8352547" cy="3812931"/>
          </a:xfrm>
          <a:prstGeom prst="rect">
            <a:avLst/>
          </a:prstGeom>
        </p:spPr>
        <p:txBody>
          <a:bodyPr vert="horz" wrap="square" lIns="0" tIns="0" rIns="0" bIns="0" rtlCol="0">
            <a:noAutofit/>
          </a:bodyPr>
          <a:lstStyle/>
          <a:p>
            <a:pPr marL="385763" indent="-385763">
              <a:buFont typeface="+mj-lt"/>
              <a:buAutoNum type="alphaLcParenR"/>
            </a:pPr>
            <a:r>
              <a:rPr lang="en-GB" sz="2100" dirty="0">
                <a:latin typeface="Calibri" panose="020F0502020204030204" pitchFamily="34" charset="0"/>
                <a:cs typeface="Calibri" panose="020F0502020204030204" pitchFamily="34" charset="0"/>
              </a:rPr>
              <a:t>What knowledge or skills do you have that you are confident to share?</a:t>
            </a:r>
          </a:p>
          <a:p>
            <a:pPr marL="385763" indent="-385763">
              <a:buFont typeface="+mj-lt"/>
              <a:buAutoNum type="alphaLcParenR"/>
            </a:pPr>
            <a:endParaRPr lang="en-GB" sz="2100" dirty="0">
              <a:latin typeface="Calibri" panose="020F0502020204030204" pitchFamily="34" charset="0"/>
              <a:cs typeface="Calibri" panose="020F0502020204030204" pitchFamily="34" charset="0"/>
            </a:endParaRPr>
          </a:p>
          <a:p>
            <a:pPr marL="385763" indent="-385763">
              <a:buFont typeface="+mj-lt"/>
              <a:buAutoNum type="alphaLcParenR"/>
            </a:pPr>
            <a:r>
              <a:rPr lang="en-GB" sz="2100" dirty="0">
                <a:latin typeface="Calibri" panose="020F0502020204030204" pitchFamily="34" charset="0"/>
                <a:cs typeface="Calibri" panose="020F0502020204030204" pitchFamily="34" charset="0"/>
              </a:rPr>
              <a:t>Drawing on that knowledge what is the topic that you would be willing to train others on?</a:t>
            </a:r>
          </a:p>
          <a:p>
            <a:pPr marL="385763" indent="-385763">
              <a:buFont typeface="+mj-lt"/>
              <a:buAutoNum type="alphaLcParenR"/>
            </a:pPr>
            <a:endParaRPr lang="en-GB" sz="2100" dirty="0">
              <a:latin typeface="Calibri" panose="020F0502020204030204" pitchFamily="34" charset="0"/>
              <a:cs typeface="Calibri" panose="020F0502020204030204" pitchFamily="34" charset="0"/>
            </a:endParaRPr>
          </a:p>
          <a:p>
            <a:pPr marL="385763" indent="-385763">
              <a:buFont typeface="+mj-lt"/>
              <a:buAutoNum type="alphaLcParenR"/>
            </a:pPr>
            <a:r>
              <a:rPr lang="en-GB" sz="2100" dirty="0">
                <a:latin typeface="Calibri" panose="020F0502020204030204" pitchFamily="34" charset="0"/>
                <a:cs typeface="Calibri" panose="020F0502020204030204" pitchFamily="34" charset="0"/>
              </a:rPr>
              <a:t>What would be the purpose of your training?</a:t>
            </a:r>
          </a:p>
          <a:p>
            <a:pPr marL="385763" indent="-385763">
              <a:buFont typeface="+mj-lt"/>
              <a:buAutoNum type="alphaLcParenR"/>
            </a:pPr>
            <a:endParaRPr lang="en-GB" sz="2100" dirty="0">
              <a:latin typeface="Calibri" panose="020F0502020204030204" pitchFamily="34" charset="0"/>
              <a:cs typeface="Calibri" panose="020F0502020204030204" pitchFamily="34" charset="0"/>
            </a:endParaRPr>
          </a:p>
          <a:p>
            <a:pPr marL="385763" indent="-385763">
              <a:buFont typeface="+mj-lt"/>
              <a:buAutoNum type="alphaLcParenR"/>
            </a:pPr>
            <a:r>
              <a:rPr lang="en-GB" sz="2100" dirty="0">
                <a:latin typeface="Calibri" panose="020F0502020204030204" pitchFamily="34" charset="0"/>
                <a:cs typeface="Calibri" panose="020F0502020204030204" pitchFamily="34" charset="0"/>
              </a:rPr>
              <a:t>Who is the intended audience and what do you know about them and their needs?</a:t>
            </a:r>
          </a:p>
          <a:p>
            <a:pPr marL="385763" indent="-385763">
              <a:buFont typeface="+mj-lt"/>
              <a:buAutoNum type="alphaLcParenR"/>
            </a:pPr>
            <a:endParaRPr lang="en-GB" sz="2100" dirty="0">
              <a:latin typeface="Calibri" panose="020F0502020204030204" pitchFamily="34" charset="0"/>
              <a:cs typeface="Calibri" panose="020F0502020204030204" pitchFamily="34" charset="0"/>
            </a:endParaRPr>
          </a:p>
          <a:p>
            <a:pPr marL="385763" indent="-385763">
              <a:buFont typeface="+mj-lt"/>
              <a:buAutoNum type="alphaLcParenR"/>
            </a:pPr>
            <a:r>
              <a:rPr lang="en-GB" sz="2100" dirty="0">
                <a:latin typeface="Calibri" panose="020F0502020204030204" pitchFamily="34" charset="0"/>
                <a:cs typeface="Calibri" panose="020F0502020204030204" pitchFamily="34" charset="0"/>
              </a:rPr>
              <a:t>What learning outcome would you hope to see as a result of your training activity for your participants?</a:t>
            </a:r>
          </a:p>
          <a:p>
            <a:endParaRPr lang="en-GB" sz="2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87039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8;p3">
            <a:extLst>
              <a:ext uri="{FF2B5EF4-FFF2-40B4-BE49-F238E27FC236}">
                <a16:creationId xmlns:a16="http://schemas.microsoft.com/office/drawing/2014/main" id="{06722E63-F981-4B0D-A748-415DDA1D3788}"/>
              </a:ext>
            </a:extLst>
          </p:cNvPr>
          <p:cNvSpPr txBox="1"/>
          <p:nvPr/>
        </p:nvSpPr>
        <p:spPr>
          <a:xfrm>
            <a:off x="620973" y="179712"/>
            <a:ext cx="6445919"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Planning for your training activity (2)</a:t>
            </a:r>
            <a:endParaRPr sz="1050"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FDDF0EE9-6A03-4A28-879A-5F823D0773BE}"/>
              </a:ext>
            </a:extLst>
          </p:cNvPr>
          <p:cNvSpPr txBox="1"/>
          <p:nvPr/>
        </p:nvSpPr>
        <p:spPr>
          <a:xfrm>
            <a:off x="620974" y="894680"/>
            <a:ext cx="3528698" cy="3592863"/>
          </a:xfrm>
          <a:prstGeom prst="rect">
            <a:avLst/>
          </a:prstGeom>
        </p:spPr>
        <p:txBody>
          <a:bodyPr vert="horz" wrap="square" lIns="0" tIns="0" rIns="0" bIns="0" rtlCol="0">
            <a:noAutofit/>
          </a:bodyPr>
          <a:lstStyle/>
          <a:p>
            <a:pPr marL="385763" indent="-385763">
              <a:buFont typeface="+mj-lt"/>
              <a:buAutoNum type="alphaLcParenR" startAt="6"/>
            </a:pPr>
            <a:r>
              <a:rPr lang="en-GB" sz="2100" dirty="0">
                <a:latin typeface="Calibri" panose="020F0502020204030204" pitchFamily="34" charset="0"/>
                <a:cs typeface="Calibri" panose="020F0502020204030204" pitchFamily="34" charset="0"/>
              </a:rPr>
              <a:t>How will you deliver the training (consider face to face, online, blended)?</a:t>
            </a:r>
          </a:p>
          <a:p>
            <a:pPr marL="385763" indent="-385763">
              <a:buFont typeface="+mj-lt"/>
              <a:buAutoNum type="alphaLcParenR" startAt="6"/>
            </a:pPr>
            <a:endParaRPr lang="en-GB" sz="2100" dirty="0">
              <a:latin typeface="Calibri" panose="020F0502020204030204" pitchFamily="34" charset="0"/>
              <a:cs typeface="Calibri" panose="020F0502020204030204" pitchFamily="34" charset="0"/>
            </a:endParaRPr>
          </a:p>
          <a:p>
            <a:pPr marL="385763" indent="-385763">
              <a:buFont typeface="+mj-lt"/>
              <a:buAutoNum type="alphaLcParenR" startAt="6"/>
            </a:pPr>
            <a:r>
              <a:rPr lang="en-GB" sz="2100" dirty="0">
                <a:latin typeface="Calibri" panose="020F0502020204030204" pitchFamily="34" charset="0"/>
                <a:cs typeface="Calibri" panose="020F0502020204030204" pitchFamily="34" charset="0"/>
              </a:rPr>
              <a:t>What do you need to prepare in advance</a:t>
            </a:r>
          </a:p>
          <a:p>
            <a:pPr marL="385763" indent="-385763">
              <a:buFont typeface="+mj-lt"/>
              <a:buAutoNum type="alphaLcParenR" startAt="6"/>
            </a:pPr>
            <a:endParaRPr lang="en-GB" sz="2100" dirty="0">
              <a:latin typeface="Calibri" panose="020F0502020204030204" pitchFamily="34" charset="0"/>
              <a:cs typeface="Calibri" panose="020F0502020204030204" pitchFamily="34" charset="0"/>
            </a:endParaRPr>
          </a:p>
          <a:p>
            <a:pPr marL="385763" indent="-385763">
              <a:buFont typeface="+mj-lt"/>
              <a:buAutoNum type="alphaLcParenR" startAt="6"/>
            </a:pPr>
            <a:r>
              <a:rPr lang="en-GB" sz="2100" dirty="0">
                <a:latin typeface="Calibri" panose="020F0502020204030204" pitchFamily="34" charset="0"/>
                <a:cs typeface="Calibri" panose="020F0502020204030204" pitchFamily="34" charset="0"/>
              </a:rPr>
              <a:t>What kind of team or support will you need to deliver the training</a:t>
            </a:r>
          </a:p>
        </p:txBody>
      </p:sp>
      <p:sp>
        <p:nvSpPr>
          <p:cNvPr id="6" name="Rectangle 5">
            <a:extLst>
              <a:ext uri="{FF2B5EF4-FFF2-40B4-BE49-F238E27FC236}">
                <a16:creationId xmlns:a16="http://schemas.microsoft.com/office/drawing/2014/main" id="{85DB6ED4-F9D6-467B-84CF-9D7A19BF0A6E}"/>
              </a:ext>
            </a:extLst>
          </p:cNvPr>
          <p:cNvSpPr/>
          <p:nvPr/>
        </p:nvSpPr>
        <p:spPr>
          <a:xfrm>
            <a:off x="5103829" y="4133403"/>
            <a:ext cx="2606804" cy="248209"/>
          </a:xfrm>
          <a:prstGeom prst="rect">
            <a:avLst/>
          </a:prstGeom>
        </p:spPr>
        <p:txBody>
          <a:bodyPr wrap="none">
            <a:spAutoFit/>
          </a:bodyPr>
          <a:lstStyle/>
          <a:p>
            <a:pPr lvl="0"/>
            <a:r>
              <a:rPr lang="en-GB" sz="1013" dirty="0">
                <a:solidFill>
                  <a:schemeClr val="dk1"/>
                </a:solidFill>
              </a:rPr>
              <a:t>Photo credit: Jon Gregson </a:t>
            </a:r>
            <a:r>
              <a:rPr lang="en-GB" sz="1013" u="sng" dirty="0">
                <a:solidFill>
                  <a:schemeClr val="hlink"/>
                </a:solidFill>
                <a:hlinkClick r:id="rId3"/>
              </a:rPr>
              <a:t>CC BY-SA 2.0</a:t>
            </a:r>
            <a:r>
              <a:rPr lang="en-GB" sz="1013" dirty="0"/>
              <a:t> </a:t>
            </a:r>
          </a:p>
        </p:txBody>
      </p:sp>
      <p:pic>
        <p:nvPicPr>
          <p:cNvPr id="7" name="Picture 6">
            <a:extLst>
              <a:ext uri="{FF2B5EF4-FFF2-40B4-BE49-F238E27FC236}">
                <a16:creationId xmlns:a16="http://schemas.microsoft.com/office/drawing/2014/main" id="{A5437AC6-F4D2-0749-B77C-5682F89F082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189" b="-373"/>
          <a:stretch/>
        </p:blipFill>
        <p:spPr>
          <a:xfrm>
            <a:off x="5103829" y="1568134"/>
            <a:ext cx="3291305" cy="2472599"/>
          </a:xfrm>
          <a:prstGeom prst="rect">
            <a:avLst/>
          </a:prstGeom>
        </p:spPr>
      </p:pic>
    </p:spTree>
    <p:extLst>
      <p:ext uri="{BB962C8B-B14F-4D97-AF65-F5344CB8AC3E}">
        <p14:creationId xmlns:p14="http://schemas.microsoft.com/office/powerpoint/2010/main" val="3690035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8;p3">
            <a:extLst>
              <a:ext uri="{FF2B5EF4-FFF2-40B4-BE49-F238E27FC236}">
                <a16:creationId xmlns:a16="http://schemas.microsoft.com/office/drawing/2014/main" id="{06722E63-F981-4B0D-A748-415DDA1D3788}"/>
              </a:ext>
            </a:extLst>
          </p:cNvPr>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Needs Assessment Benefits</a:t>
            </a:r>
            <a:endParaRPr sz="1050"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FDDF0EE9-6A03-4A28-879A-5F823D0773BE}"/>
              </a:ext>
            </a:extLst>
          </p:cNvPr>
          <p:cNvSpPr txBox="1"/>
          <p:nvPr/>
        </p:nvSpPr>
        <p:spPr>
          <a:xfrm>
            <a:off x="3647250" y="1236279"/>
            <a:ext cx="5082172" cy="3214048"/>
          </a:xfrm>
          <a:prstGeom prst="rect">
            <a:avLst/>
          </a:prstGeom>
        </p:spPr>
        <p:txBody>
          <a:bodyPr vert="horz" wrap="square" lIns="0" tIns="0" rIns="0" bIns="0" rtlCol="0">
            <a:noAutofit/>
          </a:bodyPr>
          <a:lstStyle/>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Gain important insights into their context and culture</a:t>
            </a: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Understand the current level of knowledge of your audience</a:t>
            </a: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Understand their priorities and what they are interested in learning</a:t>
            </a: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Recognise any barriers e.g. technical, language, gender related, literacy, in terms of scheduling etc, that you may need to consider </a:t>
            </a:r>
          </a:p>
        </p:txBody>
      </p:sp>
      <p:sp>
        <p:nvSpPr>
          <p:cNvPr id="6" name="Rectangle 5">
            <a:extLst>
              <a:ext uri="{FF2B5EF4-FFF2-40B4-BE49-F238E27FC236}">
                <a16:creationId xmlns:a16="http://schemas.microsoft.com/office/drawing/2014/main" id="{E0EFDF6A-F403-4526-A011-7880541AC04C}"/>
              </a:ext>
            </a:extLst>
          </p:cNvPr>
          <p:cNvSpPr/>
          <p:nvPr/>
        </p:nvSpPr>
        <p:spPr>
          <a:xfrm rot="16200000">
            <a:off x="-708926" y="2815409"/>
            <a:ext cx="2606804" cy="248209"/>
          </a:xfrm>
          <a:prstGeom prst="rect">
            <a:avLst/>
          </a:prstGeom>
        </p:spPr>
        <p:txBody>
          <a:bodyPr wrap="none">
            <a:spAutoFit/>
          </a:bodyPr>
          <a:lstStyle/>
          <a:p>
            <a:pPr lvl="0"/>
            <a:r>
              <a:rPr lang="en-GB" sz="1013" dirty="0">
                <a:solidFill>
                  <a:schemeClr val="dk1"/>
                </a:solidFill>
              </a:rPr>
              <a:t>Photo credit: Jon Gregson </a:t>
            </a:r>
            <a:r>
              <a:rPr lang="en-GB" sz="1013" u="sng" dirty="0">
                <a:solidFill>
                  <a:schemeClr val="hlink"/>
                </a:solidFill>
                <a:hlinkClick r:id="rId3"/>
              </a:rPr>
              <a:t>CC BY-SA 2.0</a:t>
            </a:r>
            <a:r>
              <a:rPr lang="en-GB" sz="1013" dirty="0"/>
              <a:t> </a:t>
            </a:r>
          </a:p>
        </p:txBody>
      </p:sp>
      <p:pic>
        <p:nvPicPr>
          <p:cNvPr id="7" name="Picture 6">
            <a:extLst>
              <a:ext uri="{FF2B5EF4-FFF2-40B4-BE49-F238E27FC236}">
                <a16:creationId xmlns:a16="http://schemas.microsoft.com/office/drawing/2014/main" id="{76425F12-543D-A749-80E2-EC39A25CFB0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8054" y="1202728"/>
            <a:ext cx="1510681" cy="3472472"/>
          </a:xfrm>
          <a:prstGeom prst="rect">
            <a:avLst/>
          </a:prstGeom>
        </p:spPr>
      </p:pic>
    </p:spTree>
    <p:extLst>
      <p:ext uri="{BB962C8B-B14F-4D97-AF65-F5344CB8AC3E}">
        <p14:creationId xmlns:p14="http://schemas.microsoft.com/office/powerpoint/2010/main" val="4158081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8;p3">
            <a:extLst>
              <a:ext uri="{FF2B5EF4-FFF2-40B4-BE49-F238E27FC236}">
                <a16:creationId xmlns:a16="http://schemas.microsoft.com/office/drawing/2014/main" id="{06722E63-F981-4B0D-A748-415DDA1D3788}"/>
              </a:ext>
            </a:extLst>
          </p:cNvPr>
          <p:cNvSpPr txBox="1"/>
          <p:nvPr/>
        </p:nvSpPr>
        <p:spPr>
          <a:xfrm>
            <a:off x="628650" y="445169"/>
            <a:ext cx="7058452"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Activity 1: Planning a Needs Assessment</a:t>
            </a:r>
            <a:endParaRPr sz="1050"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FDDF0EE9-6A03-4A28-879A-5F823D0773BE}"/>
              </a:ext>
            </a:extLst>
          </p:cNvPr>
          <p:cNvSpPr txBox="1"/>
          <p:nvPr/>
        </p:nvSpPr>
        <p:spPr>
          <a:xfrm>
            <a:off x="414291" y="1200150"/>
            <a:ext cx="5734661" cy="3242197"/>
          </a:xfrm>
          <a:prstGeom prst="rect">
            <a:avLst/>
          </a:prstGeom>
        </p:spPr>
        <p:txBody>
          <a:bodyPr vert="horz" wrap="square" lIns="0" tIns="0" rIns="0" bIns="0" rtlCol="0">
            <a:noAutofit/>
          </a:bodyPr>
          <a:lstStyle/>
          <a:p>
            <a:pPr marL="385763" indent="-385763">
              <a:buFont typeface="+mj-lt"/>
              <a:buAutoNum type="arabicPeriod"/>
            </a:pPr>
            <a:r>
              <a:rPr lang="en-GB" sz="2100" dirty="0">
                <a:latin typeface="Calibri" panose="020F0502020204030204" pitchFamily="34" charset="0"/>
                <a:cs typeface="Calibri" panose="020F0502020204030204" pitchFamily="34" charset="0"/>
              </a:rPr>
              <a:t>Identify the topic that you are hoping to offer training on, from among those covered in the 1</a:t>
            </a:r>
            <a:r>
              <a:rPr lang="en-GB" sz="2100" baseline="30000" dirty="0">
                <a:latin typeface="Calibri" panose="020F0502020204030204" pitchFamily="34" charset="0"/>
                <a:cs typeface="Calibri" panose="020F0502020204030204" pitchFamily="34" charset="0"/>
              </a:rPr>
              <a:t>st</a:t>
            </a:r>
            <a:r>
              <a:rPr lang="en-GB" sz="2100" dirty="0">
                <a:latin typeface="Calibri" panose="020F0502020204030204" pitchFamily="34" charset="0"/>
                <a:cs typeface="Calibri" panose="020F0502020204030204" pitchFamily="34" charset="0"/>
              </a:rPr>
              <a:t> year of your involvement with TIDE </a:t>
            </a:r>
          </a:p>
          <a:p>
            <a:pPr marL="385763" indent="-385763">
              <a:buFont typeface="+mj-lt"/>
              <a:buAutoNum type="arabicPeriod"/>
            </a:pPr>
            <a:r>
              <a:rPr lang="en-GB" sz="2100" dirty="0">
                <a:latin typeface="Calibri" panose="020F0502020204030204" pitchFamily="34" charset="0"/>
                <a:cs typeface="Calibri" panose="020F0502020204030204" pitchFamily="34" charset="0"/>
              </a:rPr>
              <a:t>Identify the proposed audience for your training (note this does not need to be a large group)</a:t>
            </a:r>
          </a:p>
          <a:p>
            <a:pPr marL="385763" indent="-385763">
              <a:buFont typeface="+mj-lt"/>
              <a:buAutoNum type="arabicPeriod"/>
            </a:pPr>
            <a:r>
              <a:rPr lang="en-GB" sz="2100" dirty="0">
                <a:latin typeface="Calibri" panose="020F0502020204030204" pitchFamily="34" charset="0"/>
                <a:cs typeface="Calibri" panose="020F0502020204030204" pitchFamily="34" charset="0"/>
              </a:rPr>
              <a:t>Now prepare a short needs assessment questionnaire covering the key questions that you think need to be asked.</a:t>
            </a:r>
          </a:p>
          <a:p>
            <a:pPr marL="385763" indent="-385763">
              <a:buFont typeface="+mj-lt"/>
              <a:buAutoNum type="arabicPeriod"/>
            </a:pPr>
            <a:r>
              <a:rPr lang="en-GB" sz="2100" dirty="0">
                <a:latin typeface="Calibri" panose="020F0502020204030204" pitchFamily="34" charset="0"/>
                <a:cs typeface="Calibri" panose="020F0502020204030204" pitchFamily="34" charset="0"/>
              </a:rPr>
              <a:t>Share this with a  colleague for their feedback and advice on how it could be improved.</a:t>
            </a:r>
          </a:p>
        </p:txBody>
      </p:sp>
      <p:sp>
        <p:nvSpPr>
          <p:cNvPr id="6" name="Rectangle 5">
            <a:extLst>
              <a:ext uri="{FF2B5EF4-FFF2-40B4-BE49-F238E27FC236}">
                <a16:creationId xmlns:a16="http://schemas.microsoft.com/office/drawing/2014/main" id="{CB0C617E-883A-4CEB-9FAA-06787BACE5FF}"/>
              </a:ext>
            </a:extLst>
          </p:cNvPr>
          <p:cNvSpPr/>
          <p:nvPr/>
        </p:nvSpPr>
        <p:spPr>
          <a:xfrm>
            <a:off x="6068297" y="4446333"/>
            <a:ext cx="2606804" cy="248209"/>
          </a:xfrm>
          <a:prstGeom prst="rect">
            <a:avLst/>
          </a:prstGeom>
        </p:spPr>
        <p:txBody>
          <a:bodyPr wrap="none">
            <a:spAutoFit/>
          </a:bodyPr>
          <a:lstStyle/>
          <a:p>
            <a:pPr lvl="0"/>
            <a:r>
              <a:rPr lang="en-GB" sz="1013" dirty="0">
                <a:solidFill>
                  <a:schemeClr val="dk1"/>
                </a:solidFill>
              </a:rPr>
              <a:t>Photo credit: Jon Gregson </a:t>
            </a:r>
            <a:r>
              <a:rPr lang="en-GB" sz="1013" u="sng" dirty="0">
                <a:solidFill>
                  <a:schemeClr val="hlink"/>
                </a:solidFill>
                <a:hlinkClick r:id="rId3"/>
              </a:rPr>
              <a:t>CC BY-SA 2.0</a:t>
            </a:r>
            <a:r>
              <a:rPr lang="en-GB" sz="1013" dirty="0"/>
              <a:t> </a:t>
            </a:r>
          </a:p>
        </p:txBody>
      </p:sp>
      <p:pic>
        <p:nvPicPr>
          <p:cNvPr id="7" name="Picture 6">
            <a:extLst>
              <a:ext uri="{FF2B5EF4-FFF2-40B4-BE49-F238E27FC236}">
                <a16:creationId xmlns:a16="http://schemas.microsoft.com/office/drawing/2014/main" id="{CB060987-933F-CC42-9C58-28E7B84F926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11799" y="1046872"/>
            <a:ext cx="1750606" cy="3328642"/>
          </a:xfrm>
          <a:prstGeom prst="rect">
            <a:avLst/>
          </a:prstGeom>
        </p:spPr>
      </p:pic>
    </p:spTree>
    <p:extLst>
      <p:ext uri="{BB962C8B-B14F-4D97-AF65-F5344CB8AC3E}">
        <p14:creationId xmlns:p14="http://schemas.microsoft.com/office/powerpoint/2010/main" val="871758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8;p3">
            <a:extLst>
              <a:ext uri="{FF2B5EF4-FFF2-40B4-BE49-F238E27FC236}">
                <a16:creationId xmlns:a16="http://schemas.microsoft.com/office/drawing/2014/main" id="{06722E63-F981-4B0D-A748-415DDA1D3788}"/>
              </a:ext>
            </a:extLst>
          </p:cNvPr>
          <p:cNvSpPr txBox="1"/>
          <p:nvPr/>
        </p:nvSpPr>
        <p:spPr>
          <a:xfrm>
            <a:off x="628650" y="445169"/>
            <a:ext cx="6445919" cy="530884"/>
          </a:xfrm>
          <a:prstGeom prst="rect">
            <a:avLst/>
          </a:prstGeom>
          <a:noFill/>
          <a:ln>
            <a:noFill/>
          </a:ln>
        </p:spPr>
        <p:txBody>
          <a:bodyPr spcFirstLastPara="1" wrap="square" lIns="68569" tIns="34275" rIns="68569" bIns="34275" anchor="t" anchorCtr="0">
            <a:spAutoFit/>
          </a:bodyPr>
          <a:lstStyle/>
          <a:p>
            <a:pPr>
              <a:buClr>
                <a:srgbClr val="000000"/>
              </a:buClr>
              <a:defRPr/>
            </a:pPr>
            <a:r>
              <a:rPr lang="en-GB" sz="3000" b="1" kern="0" dirty="0">
                <a:solidFill>
                  <a:srgbClr val="000000"/>
                </a:solidFill>
                <a:latin typeface="Calibri"/>
                <a:ea typeface="Calibri"/>
                <a:cs typeface="Calibri"/>
                <a:sym typeface="Calibri"/>
              </a:rPr>
              <a:t>Training of Trainers TIDE Approach</a:t>
            </a:r>
            <a:endParaRPr sz="1050" kern="0" dirty="0">
              <a:solidFill>
                <a:srgbClr val="000000"/>
              </a:solidFill>
              <a:latin typeface="Arial"/>
              <a:cs typeface="Arial"/>
              <a:sym typeface="Arial"/>
            </a:endParaRPr>
          </a:p>
        </p:txBody>
      </p:sp>
      <p:sp>
        <p:nvSpPr>
          <p:cNvPr id="5" name="TextBox 4">
            <a:extLst>
              <a:ext uri="{FF2B5EF4-FFF2-40B4-BE49-F238E27FC236}">
                <a16:creationId xmlns:a16="http://schemas.microsoft.com/office/drawing/2014/main" id="{FDDF0EE9-6A03-4A28-879A-5F823D0773BE}"/>
              </a:ext>
            </a:extLst>
          </p:cNvPr>
          <p:cNvSpPr txBox="1"/>
          <p:nvPr/>
        </p:nvSpPr>
        <p:spPr>
          <a:xfrm>
            <a:off x="628650" y="976084"/>
            <a:ext cx="6970594" cy="3487946"/>
          </a:xfrm>
          <a:prstGeom prst="rect">
            <a:avLst/>
          </a:prstGeom>
        </p:spPr>
        <p:txBody>
          <a:bodyPr vert="horz" wrap="square" lIns="0" tIns="0" rIns="0" bIns="0" rtlCol="0">
            <a:noAutofit/>
          </a:bodyPr>
          <a:lstStyle/>
          <a:p>
            <a:endParaRPr lang="en-GB" sz="21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Develop staff working in HE/DE with knowledge, skills and competencies in their chosen profession</a:t>
            </a:r>
          </a:p>
          <a:p>
            <a:pPr marL="342900" indent="-342900">
              <a:buFont typeface="Arial" panose="020B0604020202020204" pitchFamily="34" charset="0"/>
              <a:buChar char="•"/>
            </a:pPr>
            <a:endParaRPr lang="en-GB" sz="21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Widen access to the benefits of the projects’ focus on professional development, by enabling participants to become effective trainers of others</a:t>
            </a:r>
          </a:p>
          <a:p>
            <a:pPr marL="342900" indent="-342900">
              <a:buFont typeface="Arial" panose="020B0604020202020204" pitchFamily="34" charset="0"/>
              <a:buChar char="•"/>
            </a:pPr>
            <a:endParaRPr lang="en-GB" sz="2100"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latin typeface="Calibri" panose="020F0502020204030204" pitchFamily="34" charset="0"/>
                <a:cs typeface="Calibri" panose="020F0502020204030204" pitchFamily="34" charset="0"/>
              </a:rPr>
              <a:t>Involve participants from 2018 and 2019 cohorts in the training of 2020 cohort participants</a:t>
            </a:r>
          </a:p>
        </p:txBody>
      </p:sp>
    </p:spTree>
    <p:extLst>
      <p:ext uri="{BB962C8B-B14F-4D97-AF65-F5344CB8AC3E}">
        <p14:creationId xmlns:p14="http://schemas.microsoft.com/office/powerpoint/2010/main" val="191110100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5522</TotalTime>
  <Words>858</Words>
  <Application>Microsoft Macintosh PowerPoint</Application>
  <PresentationFormat>On-screen Show (16:9)</PresentationFormat>
  <Paragraphs>99</Paragraphs>
  <Slides>12</Slides>
  <Notes>12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Helvetica</vt:lpstr>
      <vt:lpstr>Lucida Grande</vt:lpstr>
      <vt:lpstr>Custom Design</vt:lpstr>
      <vt:lpstr>1_Office Theme</vt:lpstr>
      <vt:lpstr>Training of Trainers  and Cascading of Knowledge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2021-05-24T18:20:25Z</dcterms:modified>
</cp:coreProperties>
</file>