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6" r:id="rId3"/>
    <p:sldId id="257" r:id="rId4"/>
    <p:sldId id="260" r:id="rId5"/>
    <p:sldId id="259" r:id="rId6"/>
    <p:sldId id="277" r:id="rId7"/>
    <p:sldId id="262" r:id="rId8"/>
    <p:sldId id="274" r:id="rId9"/>
    <p:sldId id="269" r:id="rId10"/>
    <p:sldId id="265" r:id="rId11"/>
    <p:sldId id="267" r:id="rId12"/>
    <p:sldId id="272" r:id="rId13"/>
    <p:sldId id="268" r:id="rId14"/>
    <p:sldId id="270" r:id="rId15"/>
    <p:sldId id="275" r:id="rId16"/>
    <p:sldId id="27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nknown User" initials="" lastIdx="3" clrIdx="0"/>
  <p:cmAuthor id="2" name="andrea.berardi.ou@gmail.com" initials="a" lastIdx="3" clrIdx="1">
    <p:extLst>
      <p:ext uri="{19B8F6BF-5375-455C-9EA6-DF929625EA0E}">
        <p15:presenceInfo xmlns:p15="http://schemas.microsoft.com/office/powerpoint/2012/main" userId="e1c6a2384eb9340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6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CFA57-A94F-AA4D-AD81-7D39FCC394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91A263-8947-3A4F-B338-D6526E2F81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20111-68A6-9C4C-8A09-40D4B093C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5634E-D90E-B645-B044-6C45632B0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260A2-F82C-9244-8636-5573CB8D5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72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CD472-3F8A-684F-8230-8996A0FE7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DD5A08-B2CE-6C46-A7EF-3732A5A01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065461-AFAC-5541-8B94-6A6C5C334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36354-1A19-2842-9043-D6A1AABDA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2B241-E358-E74F-A3C3-9BF61E877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1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F74D54-EBC1-224D-8172-F28AFDE626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6A926B-A1B0-0249-9E24-DC399AB40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0835D5-90E3-DE4B-93EC-33F2A6CC7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C7D37-27DB-6C4D-8460-E0F60396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86E6C-1C9C-1241-8BE5-1BB13F279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02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FC9A0-7EEB-4246-8865-20BF46ECD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14273-55FE-334E-BE36-216B82BA2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25161-E9B6-2744-8C94-24EA0E36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C5275-823D-B848-8B04-0B6CC7303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5A830-80F9-C743-A1C9-16D01CC8D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5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D8535-467E-8A41-AE2C-43D330BAF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297C36-1D79-3E47-8601-8DA6F9CDB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30FF1-645F-1D44-A0C7-39F682EF2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5461F-A8B6-514A-8339-C60BFE2DC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ACA36-B857-234F-A923-3394878DA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69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4F0C1-24F8-7C48-956A-0A0CB6314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436D4-26E0-7C46-827C-0E43F4B675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604943-602A-3844-8D87-A839B14FF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A1A976-53E2-2740-BB1B-93EE86295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41BC6-5F59-D24F-9C7A-453A9CFC8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A8966B-22A9-2B4F-A42D-5B8EE5FED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37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33A7B-741C-9844-88AA-5035E50F9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1D7E0-BAB2-9544-90A4-514313992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A1B6EF-E334-D849-8825-3D6BD0E98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980A3D-E2F9-0344-93D8-E21F980F0D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04BA2B-94CF-B84F-B63E-921A3D88B4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FF2124-A102-144B-8CE0-72698A1E1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D0282-912F-5B42-8486-CAF52D1F9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766746-E269-5042-ACBC-1B8324448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69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4CEC7-255F-8746-B8DF-7549CCECF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8B7A92-D359-5F47-9E02-B943B2E09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2065C4-27F1-7E41-81FC-66EC3D777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A6210B-EEB1-7A4A-9F02-ECDEAD651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6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7F7CC0-FF4F-D147-BC40-CAD7D0BA6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BB67D3-578F-DD4F-8F7C-E42D47C7A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2C6EA4-131F-A24A-81D9-DB4074F54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110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F03F7-1399-3541-8C7D-A0943739E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12D12-811B-094A-9ECC-FB808FE30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5F01A-888C-0141-925B-A4A65F64A0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BFB267-1EA8-134F-A12A-B224D5BC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6FFC66-0D46-DD40-819E-342B3F0A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1B994E-E87B-0D4A-824C-82DE99489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935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FFCC0-9349-FC4A-AAAD-E2F8C47C7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3C3FA8-4C3C-0942-BFEB-392ACE7AC9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B72F4E-6F67-4C4E-8CA0-1A95A2213A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1C98D-6EBF-924A-9036-9E47EA241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D889A-0EEB-1C4F-A8E1-54BFA0588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DB0173-FDB8-A440-B6D0-76231DC1E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79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EBD16E-3D37-4649-B450-8640A0C97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1AF09-BBB8-1F48-B8FC-A03922C54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63B46-1DF3-F24E-AC13-D967CCE997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972DF-A821-9E48-8A8A-13DAAAF89B0C}" type="datetimeFigureOut">
              <a:rPr lang="en-US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7EDAC-804D-C247-9392-D6F17EC6D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BE3BD-75B5-914B-96FF-5F3C1D7E2B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07A9F-D9AF-6545-9E28-886A74F38A7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81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E0891-91B7-4E59-9855-0B21E0039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347" y="1244338"/>
            <a:ext cx="10515600" cy="495849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This </a:t>
            </a:r>
            <a:r>
              <a:rPr lang="en-GB" b="1" dirty="0" err="1"/>
              <a:t>photostory</a:t>
            </a:r>
            <a:r>
              <a:rPr lang="en-GB" b="1" dirty="0"/>
              <a:t> was created as part of a training workshop for building capacity in using mobile phones to capture and share local solutions to health challenges by the Indigenous community of </a:t>
            </a:r>
            <a:r>
              <a:rPr lang="en-GB" b="1" dirty="0" err="1"/>
              <a:t>Yupukari</a:t>
            </a:r>
            <a:r>
              <a:rPr lang="en-GB" b="1" dirty="0"/>
              <a:t> village, North Rupununi, Region 9, Guyana.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Trainers: Grace Albert and Andrea Berardi.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Participants: </a:t>
            </a:r>
            <a:r>
              <a:rPr lang="en-GB" b="1"/>
              <a:t>Merslene </a:t>
            </a:r>
            <a:r>
              <a:rPr lang="en-GB" b="1" dirty="0" err="1"/>
              <a:t>Dorrick</a:t>
            </a:r>
            <a:r>
              <a:rPr lang="en-GB" b="1" dirty="0"/>
              <a:t>, Roosevelt Roberts, </a:t>
            </a:r>
            <a:r>
              <a:rPr lang="en-GB" b="1" dirty="0" err="1"/>
              <a:t>Lylie</a:t>
            </a:r>
            <a:r>
              <a:rPr lang="en-GB" b="1" dirty="0"/>
              <a:t> Adolphus, Cheryl Roberts, </a:t>
            </a:r>
            <a:r>
              <a:rPr lang="en-GB" b="1" dirty="0" err="1"/>
              <a:t>Lauwana</a:t>
            </a:r>
            <a:r>
              <a:rPr lang="en-GB" b="1" dirty="0"/>
              <a:t> Laurindo, Raul Andrew, </a:t>
            </a:r>
            <a:r>
              <a:rPr lang="en-GB" b="1" dirty="0" err="1"/>
              <a:t>Ronjel</a:t>
            </a:r>
            <a:r>
              <a:rPr lang="en-GB" b="1" dirty="0"/>
              <a:t> Andrea, </a:t>
            </a:r>
            <a:r>
              <a:rPr lang="en-GB" b="1" dirty="0" err="1"/>
              <a:t>Tnesha</a:t>
            </a:r>
            <a:r>
              <a:rPr lang="en-GB" b="1" dirty="0"/>
              <a:t> Thomas.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Funding: The Open University, UK.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February 12-20 2018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901738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0ED14846-92EE-1945-A861-03367D6980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753" y="374805"/>
            <a:ext cx="7672002" cy="60723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C0A754-466D-2F42-80B4-7D158B0833B1}"/>
              </a:ext>
            </a:extLst>
          </p:cNvPr>
          <p:cNvSpPr txBox="1"/>
          <p:nvPr/>
        </p:nvSpPr>
        <p:spPr>
          <a:xfrm rot="20702226" flipV="1">
            <a:off x="5158613" y="889750"/>
            <a:ext cx="5992284" cy="142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61387778-361C-F04E-B28F-225FE468B18C}"/>
              </a:ext>
            </a:extLst>
          </p:cNvPr>
          <p:cNvSpPr/>
          <p:nvPr/>
        </p:nvSpPr>
        <p:spPr>
          <a:xfrm>
            <a:off x="6487083" y="140360"/>
            <a:ext cx="5387417" cy="2807133"/>
          </a:xfrm>
          <a:prstGeom prst="cloudCallout">
            <a:avLst>
              <a:gd name="adj1" fmla="val -76445"/>
              <a:gd name="adj2" fmla="val 625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/>
              <a:t>I really hope these results would be negative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013703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E59599E-D71F-493A-B211-C822F3E69E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50" y="2730104"/>
            <a:ext cx="5096759" cy="3822569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234DD1EA-B977-8643-B81C-0E99FADB6A7A}"/>
              </a:ext>
            </a:extLst>
          </p:cNvPr>
          <p:cNvSpPr/>
          <p:nvPr/>
        </p:nvSpPr>
        <p:spPr>
          <a:xfrm>
            <a:off x="2856993" y="392207"/>
            <a:ext cx="2886021" cy="2015525"/>
          </a:xfrm>
          <a:prstGeom prst="wedgeEllipseCallout">
            <a:avLst>
              <a:gd name="adj1" fmla="val -42023"/>
              <a:gd name="adj2" fmla="val 99771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/>
              <a:t>You take this first treatment...</a:t>
            </a:r>
          </a:p>
          <a:p>
            <a:pPr algn="ctr"/>
            <a:r>
              <a:rPr lang="en-GB" b="1"/>
              <a:t>I will visit Your home very early in the morning</a:t>
            </a:r>
            <a:endParaRPr lang="en-US" b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A90A16-2866-4C27-A607-6AE1CD3F45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3103" y="2730104"/>
            <a:ext cx="4663392" cy="378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59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434B4C-F725-4BB5-985C-046A1DF20C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796" y="1187777"/>
            <a:ext cx="9005740" cy="5363852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7A8097C0-1F5B-0D48-A254-8A067B435D8E}"/>
              </a:ext>
            </a:extLst>
          </p:cNvPr>
          <p:cNvSpPr/>
          <p:nvPr/>
        </p:nvSpPr>
        <p:spPr>
          <a:xfrm>
            <a:off x="6978051" y="286031"/>
            <a:ext cx="4501030" cy="4189192"/>
          </a:xfrm>
          <a:prstGeom prst="wedgeEllipseCallout">
            <a:avLst>
              <a:gd name="adj1" fmla="val -82800"/>
              <a:gd name="adj2" fmla="val 18704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To prevent the spread of Malaria ; Sleep using bed or hammock nets, keep your home clean and avoid stagnant water near your home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05973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8C1A450A-1CA9-FA40-B723-15797E4132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5588" y="1427316"/>
            <a:ext cx="6132134" cy="4599101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E18AEC3E-BF2D-344B-8D10-503DA40F0E88}"/>
              </a:ext>
            </a:extLst>
          </p:cNvPr>
          <p:cNvSpPr/>
          <p:nvPr/>
        </p:nvSpPr>
        <p:spPr>
          <a:xfrm>
            <a:off x="8131580" y="2110994"/>
            <a:ext cx="3426386" cy="1615872"/>
          </a:xfrm>
          <a:prstGeom prst="wedgeEllipseCallout">
            <a:avLst>
              <a:gd name="adj1" fmla="val -123170"/>
              <a:gd name="adj2" fmla="val -65951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/>
              <a:t>I Think I feel better now......that I can ride to my farm 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643435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79D208D2-7F48-DF47-958E-32DBDCEA97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148" y="1107217"/>
            <a:ext cx="6013822" cy="4216617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645A93C3-22DB-E44B-8326-002BDDF840B5}"/>
              </a:ext>
            </a:extLst>
          </p:cNvPr>
          <p:cNvSpPr/>
          <p:nvPr/>
        </p:nvSpPr>
        <p:spPr>
          <a:xfrm>
            <a:off x="7657353" y="1107217"/>
            <a:ext cx="3641912" cy="2108307"/>
          </a:xfrm>
          <a:prstGeom prst="wedgeEllipseCallout">
            <a:avLst>
              <a:gd name="adj1" fmla="val -142184"/>
              <a:gd name="adj2" fmla="val 5094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/>
              <a:t>This is comfy!.... I have a bed net and Not a mosquito is biting me 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927608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56CDCA0C-F445-D44A-BD31-41FED3BA52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262" y="1226110"/>
            <a:ext cx="5902180" cy="4426635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A996C0F2-F06E-2E4E-81DC-57238B5EFB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679" y="1198699"/>
            <a:ext cx="3310684" cy="2628066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30BC8B3F-DEBA-464E-9A00-27C2BDDCEF6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110" y="3943692"/>
            <a:ext cx="3495823" cy="26218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8AADAA-A06E-1044-8E71-BDC5452EE8BF}"/>
              </a:ext>
            </a:extLst>
          </p:cNvPr>
          <p:cNvSpPr txBox="1"/>
          <p:nvPr/>
        </p:nvSpPr>
        <p:spPr>
          <a:xfrm>
            <a:off x="3618940" y="712440"/>
            <a:ext cx="5873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dirty="0"/>
              <a:t>Burn or burry your garbage and don’t keep stagnant water.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23559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6B1A6-5F94-9D40-B039-2966085B6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/>
              <a:t>Keep clean ! Live healthier</a:t>
            </a:r>
            <a:endParaRPr lang="en-US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F037FE-94DF-C34E-86CC-B92F717076B3}"/>
              </a:ext>
            </a:extLst>
          </p:cNvPr>
          <p:cNvSpPr txBox="1"/>
          <p:nvPr/>
        </p:nvSpPr>
        <p:spPr>
          <a:xfrm>
            <a:off x="3999940" y="1573103"/>
            <a:ext cx="4192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This photostories was developed by Rossvelt Roberts</a:t>
            </a:r>
            <a:endParaRPr lang="en-US" b="1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213DDF8-6461-A448-AF00-3E38830CFA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0381" y="2219434"/>
            <a:ext cx="5485901" cy="419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71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9DE80-881A-F64A-8848-4F0D55915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9559" y="354853"/>
            <a:ext cx="8497794" cy="3492500"/>
          </a:xfrm>
        </p:spPr>
        <p:txBody>
          <a:bodyPr>
            <a:normAutofit/>
          </a:bodyPr>
          <a:lstStyle/>
          <a:p>
            <a:r>
              <a:rPr lang="en-GB" b="1">
                <a:latin typeface="+mn-lt"/>
              </a:rPr>
              <a:t>Our way of controlling Malaria in Yupukari.</a:t>
            </a:r>
            <a:endParaRPr lang="en-US" b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85259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9969A585-D59F-4642-B06B-EDF45BC931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6"/>
          <a:stretch/>
        </p:blipFill>
        <p:spPr>
          <a:xfrm>
            <a:off x="1016232" y="1470367"/>
            <a:ext cx="10451121" cy="50663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B257C3-ACF6-1C48-81ED-274261AD86B6}"/>
              </a:ext>
            </a:extLst>
          </p:cNvPr>
          <p:cNvSpPr txBox="1"/>
          <p:nvPr/>
        </p:nvSpPr>
        <p:spPr>
          <a:xfrm>
            <a:off x="2209783" y="448235"/>
            <a:ext cx="7277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/>
              <a:t>This story is complied  in Yupukari ,an Amerindian community Inhabited by beautiful  Macushi people.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140946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C143F779-7626-4345-ABC1-D8ABC3B6EA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667" y="1463859"/>
            <a:ext cx="5991914" cy="4493935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5D91F124-9668-CE4B-8EC6-F636DC6645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2581" y="1452121"/>
            <a:ext cx="4825226" cy="4505673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52C8C636-A96F-D44A-907D-A7858F662C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554440">
            <a:off x="3729703" y="1976222"/>
            <a:ext cx="897193" cy="9499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1BB3B6-8336-184D-937A-68A6A1F8B20E}"/>
              </a:ext>
            </a:extLst>
          </p:cNvPr>
          <p:cNvSpPr txBox="1"/>
          <p:nvPr/>
        </p:nvSpPr>
        <p:spPr>
          <a:xfrm>
            <a:off x="218680" y="16528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6FE203A7-A3E3-794D-98E0-6E8D51E22DF1}"/>
              </a:ext>
            </a:extLst>
          </p:cNvPr>
          <p:cNvSpPr/>
          <p:nvPr/>
        </p:nvSpPr>
        <p:spPr>
          <a:xfrm>
            <a:off x="795287" y="420221"/>
            <a:ext cx="2538464" cy="1785749"/>
          </a:xfrm>
          <a:prstGeom prst="wedgeEllipseCallout">
            <a:avLst>
              <a:gd name="adj1" fmla="val 6096"/>
              <a:gd name="adj2" fmla="val 121021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/>
              <a:t>I can’t sleep ...too many mosquitoes!</a:t>
            </a:r>
            <a:endParaRPr lang="en-US" b="1"/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0E1BF904-EF28-094E-AF3F-A3A977ED3607}"/>
              </a:ext>
            </a:extLst>
          </p:cNvPr>
          <p:cNvSpPr/>
          <p:nvPr/>
        </p:nvSpPr>
        <p:spPr>
          <a:xfrm>
            <a:off x="4597669" y="2728910"/>
            <a:ext cx="1425492" cy="1086689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/>
              <a:t>Zzzzzzzzzz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175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5937DF35-C995-BA46-B203-D27FE98E1E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160" y="1499232"/>
            <a:ext cx="5762613" cy="432196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C9F4285D-C8A7-6E47-BFE4-41B3BC8EC0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8637" y="1499232"/>
            <a:ext cx="5254738" cy="432196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557CC50B-B109-824A-8845-903BDD61DF40}"/>
              </a:ext>
            </a:extLst>
          </p:cNvPr>
          <p:cNvSpPr/>
          <p:nvPr/>
        </p:nvSpPr>
        <p:spPr>
          <a:xfrm>
            <a:off x="301972" y="135850"/>
            <a:ext cx="3211494" cy="2142680"/>
          </a:xfrm>
          <a:prstGeom prst="wedgeEllipseCallout">
            <a:avLst>
              <a:gd name="adj1" fmla="val 30635"/>
              <a:gd name="adj2" fmla="val 8777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/>
              <a:t>Hmmm! My head is hurting.</a:t>
            </a:r>
            <a:endParaRPr lang="en-US" b="1"/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38E4399-B4D9-554F-9E96-45EC09138F70}"/>
              </a:ext>
            </a:extLst>
          </p:cNvPr>
          <p:cNvSpPr/>
          <p:nvPr/>
        </p:nvSpPr>
        <p:spPr>
          <a:xfrm flipH="1">
            <a:off x="5799042" y="1277786"/>
            <a:ext cx="2270860" cy="2001487"/>
          </a:xfrm>
          <a:prstGeom prst="wedgeEllipseCallout">
            <a:avLst>
              <a:gd name="adj1" fmla="val -54364"/>
              <a:gd name="adj2" fmla="val 97095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/>
              <a:t>Awww man! I am feeling Cold.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01842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922C453-F2B1-A94F-B952-16B99C9FA5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853" y="723864"/>
            <a:ext cx="7884174" cy="5913131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DF92ADEB-485A-7B45-BB20-64A2122679A3}"/>
              </a:ext>
            </a:extLst>
          </p:cNvPr>
          <p:cNvSpPr/>
          <p:nvPr/>
        </p:nvSpPr>
        <p:spPr>
          <a:xfrm>
            <a:off x="6346678" y="168088"/>
            <a:ext cx="5662292" cy="3791170"/>
          </a:xfrm>
          <a:prstGeom prst="wedgeEllipseCallout">
            <a:avLst>
              <a:gd name="adj1" fmla="val -80171"/>
              <a:gd name="adj2" fmla="val -1302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My name is Ovid Brown. Proud Amerindian man of the </a:t>
            </a:r>
            <a:r>
              <a:rPr lang="en-GB" sz="2000" b="1" dirty="0" err="1"/>
              <a:t>Macushi</a:t>
            </a:r>
            <a:r>
              <a:rPr lang="en-GB" sz="2000" b="1" dirty="0"/>
              <a:t> tribe. I born and grow up here, in </a:t>
            </a:r>
            <a:r>
              <a:rPr lang="en-GB" sz="2000" b="1" dirty="0" err="1"/>
              <a:t>Yupukari</a:t>
            </a:r>
            <a:r>
              <a:rPr lang="en-GB" sz="2000" b="1" dirty="0"/>
              <a:t>. But migrated to </a:t>
            </a:r>
            <a:r>
              <a:rPr lang="en-GB" sz="2000" b="1" dirty="0" err="1"/>
              <a:t>Kaicumbay</a:t>
            </a:r>
            <a:r>
              <a:rPr lang="en-GB" sz="2000" b="1" dirty="0"/>
              <a:t>. Now I am back to my mother village as trained malaria personnel. I am always kind and helpful, come visit me 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483396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D7357BBB-8962-1F46-A2BB-376FE8FE77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748" y="845307"/>
            <a:ext cx="6070600" cy="4552951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C348C5C-83A1-374B-A252-12FA88A7BA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9348" y="1153864"/>
            <a:ext cx="5619056" cy="4282152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E3025215-8E77-8F49-AE35-6A2EFFA625CA}"/>
              </a:ext>
            </a:extLst>
          </p:cNvPr>
          <p:cNvSpPr/>
          <p:nvPr/>
        </p:nvSpPr>
        <p:spPr>
          <a:xfrm>
            <a:off x="7720312" y="159145"/>
            <a:ext cx="1828800" cy="1225296"/>
          </a:xfrm>
          <a:prstGeom prst="wedgeEllipseCallout">
            <a:avLst>
              <a:gd name="adj1" fmla="val 44016"/>
              <a:gd name="adj2" fmla="val 96795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/>
              <a:t> No....Ouch!</a:t>
            </a:r>
            <a:endParaRPr lang="en-US" b="1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0C39CD6C-79D2-3349-8E1D-FD9C9328D5CF}"/>
              </a:ext>
            </a:extLst>
          </p:cNvPr>
          <p:cNvSpPr/>
          <p:nvPr/>
        </p:nvSpPr>
        <p:spPr>
          <a:xfrm>
            <a:off x="2288577" y="159145"/>
            <a:ext cx="2464585" cy="1372326"/>
          </a:xfrm>
          <a:prstGeom prst="wedgeEllipseCallout">
            <a:avLst>
              <a:gd name="adj1" fmla="val -45536"/>
              <a:gd name="adj2" fmla="val 87038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/>
              <a:t>Do you sleep using mosquito net?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250197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71B1FED-5B83-634E-84CF-524E617659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807" y="1374028"/>
            <a:ext cx="5821236" cy="4010618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0A4ABC1-06EC-FD4C-88A9-C9B8DD9094C9}"/>
              </a:ext>
            </a:extLst>
          </p:cNvPr>
          <p:cNvSpPr/>
          <p:nvPr/>
        </p:nvSpPr>
        <p:spPr>
          <a:xfrm>
            <a:off x="2319052" y="333610"/>
            <a:ext cx="2402815" cy="1639141"/>
          </a:xfrm>
          <a:prstGeom prst="wedgeEllipseCallout">
            <a:avLst>
              <a:gd name="adj1" fmla="val -50014"/>
              <a:gd name="adj2" fmla="val 73634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/>
              <a:t>I am certainly of malaria in my system. There have been lots of mosquitoes </a:t>
            </a:r>
            <a:endParaRPr lang="en-US" b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6C1879-206F-4FF0-95AF-348AE4232D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6043" y="1394751"/>
            <a:ext cx="5319860" cy="398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355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F79F0EE-DA78-AF44-B990-19D1DE1727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51" y="1893094"/>
            <a:ext cx="5469818" cy="4102364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BD082C39-13D7-BA41-9A28-3C0D81EE99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2053" y="1893094"/>
            <a:ext cx="5749617" cy="410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07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317</Words>
  <Application>Microsoft Office PowerPoint</Application>
  <PresentationFormat>Widescreen</PresentationFormat>
  <Paragraphs>29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Our way of controlling Malaria in Yupukari.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Keep clean ! Live healthier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Berardi</dc:creator>
  <cp:lastModifiedBy>Andrea.Berardi</cp:lastModifiedBy>
  <cp:revision>8</cp:revision>
  <dcterms:modified xsi:type="dcterms:W3CDTF">2021-04-12T15:47:38Z</dcterms:modified>
</cp:coreProperties>
</file>