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3"/>
  </p:notesMasterIdLst>
  <p:sldIdLst>
    <p:sldId id="315" r:id="rId5"/>
    <p:sldId id="264" r:id="rId6"/>
    <p:sldId id="272" r:id="rId7"/>
    <p:sldId id="297" r:id="rId8"/>
    <p:sldId id="298" r:id="rId9"/>
    <p:sldId id="300" r:id="rId10"/>
    <p:sldId id="314" r:id="rId11"/>
    <p:sldId id="318" r:id="rId12"/>
    <p:sldId id="321" r:id="rId13"/>
    <p:sldId id="277" r:id="rId14"/>
    <p:sldId id="319" r:id="rId15"/>
    <p:sldId id="322" r:id="rId16"/>
    <p:sldId id="278" r:id="rId17"/>
    <p:sldId id="301" r:id="rId18"/>
    <p:sldId id="280" r:id="rId19"/>
    <p:sldId id="305" r:id="rId20"/>
    <p:sldId id="306" r:id="rId21"/>
    <p:sldId id="308" r:id="rId22"/>
    <p:sldId id="285" r:id="rId23"/>
    <p:sldId id="290" r:id="rId24"/>
    <p:sldId id="309" r:id="rId25"/>
    <p:sldId id="310" r:id="rId26"/>
    <p:sldId id="311" r:id="rId27"/>
    <p:sldId id="312" r:id="rId28"/>
    <p:sldId id="320" r:id="rId29"/>
    <p:sldId id="313" r:id="rId30"/>
    <p:sldId id="294" r:id="rId31"/>
    <p:sldId id="316"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L1eI7K5Vav88rFieDv/ZGw==" hashData="m/cZISHVkoGv7sYmLrxzBAQ4DXeaytySL2C++3FLpq5I0IWPDCiz99AGDuHA/eFV31mGwaBRUeFDG0BmqwRWnQ=="/>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iC4h9XZJhYFypOKz07yp6KiatC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514878-EC33-30E9-8854-F7AFDACDDE32}" name="Kavya Abeysundara" initials="KA" userId="1f6050f3a44159a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9601" autoAdjust="0"/>
  </p:normalViewPr>
  <p:slideViewPr>
    <p:cSldViewPr snapToGrid="0">
      <p:cViewPr varScale="1">
        <p:scale>
          <a:sx n="48" d="100"/>
          <a:sy n="48" d="100"/>
        </p:scale>
        <p:origin x="128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4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5C39168A-3448-4CD1-8749-9A7C40FFC52C}"/>
    <pc:docChg chg="custSel addSld delSld modSld">
      <pc:chgData name="Ashutosh.Bhagurkar" userId="e54b5c48-fd92-480c-8e66-acef16c1a8d2" providerId="ADAL" clId="{5C39168A-3448-4CD1-8749-9A7C40FFC52C}" dt="2025-04-05T17:22:10.471" v="23" actId="20577"/>
      <pc:docMkLst>
        <pc:docMk/>
      </pc:docMkLst>
      <pc:sldChg chg="del">
        <pc:chgData name="Ashutosh.Bhagurkar" userId="e54b5c48-fd92-480c-8e66-acef16c1a8d2" providerId="ADAL" clId="{5C39168A-3448-4CD1-8749-9A7C40FFC52C}" dt="2025-03-15T17:23:03.102" v="12" actId="47"/>
        <pc:sldMkLst>
          <pc:docMk/>
          <pc:sldMk cId="701856915" sldId="266"/>
        </pc:sldMkLst>
      </pc:sldChg>
      <pc:sldChg chg="del">
        <pc:chgData name="Ashutosh.Bhagurkar" userId="e54b5c48-fd92-480c-8e66-acef16c1a8d2" providerId="ADAL" clId="{5C39168A-3448-4CD1-8749-9A7C40FFC52C}" dt="2025-03-15T17:23:07.193" v="13" actId="47"/>
        <pc:sldMkLst>
          <pc:docMk/>
          <pc:sldMk cId="169286684" sldId="269"/>
        </pc:sldMkLst>
      </pc:sldChg>
      <pc:sldChg chg="modSp mod">
        <pc:chgData name="Ashutosh.Bhagurkar" userId="e54b5c48-fd92-480c-8e66-acef16c1a8d2" providerId="ADAL" clId="{5C39168A-3448-4CD1-8749-9A7C40FFC52C}" dt="2025-04-05T17:22:10.471" v="23" actId="20577"/>
        <pc:sldMkLst>
          <pc:docMk/>
          <pc:sldMk cId="1142475582" sldId="314"/>
        </pc:sldMkLst>
      </pc:sldChg>
      <pc:sldChg chg="addSp delSp modSp add mod">
        <pc:chgData name="Ashutosh.Bhagurkar" userId="e54b5c48-fd92-480c-8e66-acef16c1a8d2" providerId="ADAL" clId="{5C39168A-3448-4CD1-8749-9A7C40FFC52C}" dt="2025-03-15T17:22:59.396" v="11" actId="1076"/>
        <pc:sldMkLst>
          <pc:docMk/>
          <pc:sldMk cId="3510501691" sldId="315"/>
        </pc:sldMkLst>
      </pc:sldChg>
      <pc:sldChg chg="modSp add mod">
        <pc:chgData name="Ashutosh.Bhagurkar" userId="e54b5c48-fd92-480c-8e66-acef16c1a8d2" providerId="ADAL" clId="{5C39168A-3448-4CD1-8749-9A7C40FFC52C}" dt="2025-03-15T17:23:56.868" v="22" actId="207"/>
        <pc:sldMkLst>
          <pc:docMk/>
          <pc:sldMk cId="1645726346" sldId="316"/>
        </pc:sldMkLst>
      </pc:sldChg>
      <pc:sldMasterChg chg="delSldLayout">
        <pc:chgData name="Ashutosh.Bhagurkar" userId="e54b5c48-fd92-480c-8e66-acef16c1a8d2" providerId="ADAL" clId="{5C39168A-3448-4CD1-8749-9A7C40FFC52C}" dt="2025-03-15T17:23:07.193" v="13" actId="47"/>
        <pc:sldMasterMkLst>
          <pc:docMk/>
          <pc:sldMasterMk cId="0" sldId="2147483648"/>
        </pc:sldMasterMkLst>
        <pc:sldLayoutChg chg="del">
          <pc:chgData name="Ashutosh.Bhagurkar" userId="e54b5c48-fd92-480c-8e66-acef16c1a8d2" providerId="ADAL" clId="{5C39168A-3448-4CD1-8749-9A7C40FFC52C}" dt="2025-03-15T17:23:07.193" v="13" actId="47"/>
          <pc:sldLayoutMkLst>
            <pc:docMk/>
            <pc:sldMasterMk cId="0" sldId="2147483648"/>
            <pc:sldLayoutMk cId="0" sldId="2147483649"/>
          </pc:sldLayoutMkLst>
        </pc:sldLayoutChg>
      </pc:sldMaster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ldLayoutChg>
      </pc:sldMasterChg>
    </pc:docChg>
  </pc:docChgLst>
  <pc:docChgLst>
    <pc:chgData name="Kavya Abeysundara" userId="1f6050f3a44159ab" providerId="LiveId" clId="{3B3B2E27-30A0-492D-8AF2-717FAB67597F}"/>
    <pc:docChg chg="undo custSel addSld delSld modSld sldOrd">
      <pc:chgData name="Kavya Abeysundara" userId="1f6050f3a44159ab" providerId="LiveId" clId="{3B3B2E27-30A0-492D-8AF2-717FAB67597F}" dt="2025-07-20T15:55:52.804" v="7355" actId="20577"/>
      <pc:docMkLst>
        <pc:docMk/>
      </pc:docMkLst>
      <pc:sldChg chg="modSp mod modNotesTx">
        <pc:chgData name="Kavya Abeysundara" userId="1f6050f3a44159ab" providerId="LiveId" clId="{3B3B2E27-30A0-492D-8AF2-717FAB67597F}" dt="2025-07-07T11:20:44.003" v="6310" actId="313"/>
        <pc:sldMkLst>
          <pc:docMk/>
          <pc:sldMk cId="0" sldId="264"/>
        </pc:sldMkLst>
        <pc:spChg chg="mod">
          <ac:chgData name="Kavya Abeysundara" userId="1f6050f3a44159ab" providerId="LiveId" clId="{3B3B2E27-30A0-492D-8AF2-717FAB67597F}" dt="2025-07-07T11:20:44.003" v="6310" actId="313"/>
          <ac:spMkLst>
            <pc:docMk/>
            <pc:sldMk cId="0" sldId="264"/>
            <ac:spMk id="6" creationId="{7898B265-18EB-84FA-C945-87B330A9D067}"/>
          </ac:spMkLst>
        </pc:spChg>
      </pc:sldChg>
      <pc:sldChg chg="modNotesTx">
        <pc:chgData name="Kavya Abeysundara" userId="1f6050f3a44159ab" providerId="LiveId" clId="{3B3B2E27-30A0-492D-8AF2-717FAB67597F}" dt="2025-07-01T12:23:54.407" v="10" actId="20577"/>
        <pc:sldMkLst>
          <pc:docMk/>
          <pc:sldMk cId="1972824460" sldId="272"/>
        </pc:sldMkLst>
      </pc:sldChg>
      <pc:sldChg chg="modSp add del mod modNotesTx">
        <pc:chgData name="Kavya Abeysundara" userId="1f6050f3a44159ab" providerId="LiveId" clId="{3B3B2E27-30A0-492D-8AF2-717FAB67597F}" dt="2025-07-07T11:16:39.195" v="6242" actId="20577"/>
        <pc:sldMkLst>
          <pc:docMk/>
          <pc:sldMk cId="1053203308" sldId="278"/>
        </pc:sldMkLst>
        <pc:spChg chg="mod">
          <ac:chgData name="Kavya Abeysundara" userId="1f6050f3a44159ab" providerId="LiveId" clId="{3B3B2E27-30A0-492D-8AF2-717FAB67597F}" dt="2025-07-01T12:53:41.413" v="1918" actId="14100"/>
          <ac:spMkLst>
            <pc:docMk/>
            <pc:sldMk cId="1053203308" sldId="278"/>
            <ac:spMk id="2" creationId="{80ED264C-2459-7E9C-B4E7-0AC20593E710}"/>
          </ac:spMkLst>
        </pc:spChg>
        <pc:picChg chg="mod modCrop">
          <ac:chgData name="Kavya Abeysundara" userId="1f6050f3a44159ab" providerId="LiveId" clId="{3B3B2E27-30A0-492D-8AF2-717FAB67597F}" dt="2025-07-01T12:53:51.602" v="1921" actId="1076"/>
          <ac:picMkLst>
            <pc:docMk/>
            <pc:sldMk cId="1053203308" sldId="278"/>
            <ac:picMk id="9" creationId="{9AC311AA-4014-FB54-093E-1A941F111CC2}"/>
          </ac:picMkLst>
        </pc:picChg>
      </pc:sldChg>
      <pc:sldChg chg="modSp mod">
        <pc:chgData name="Kavya Abeysundara" userId="1f6050f3a44159ab" providerId="LiveId" clId="{3B3B2E27-30A0-492D-8AF2-717FAB67597F}" dt="2025-07-01T12:56:44.490" v="2149" actId="20577"/>
        <pc:sldMkLst>
          <pc:docMk/>
          <pc:sldMk cId="2172223504" sldId="280"/>
        </pc:sldMkLst>
        <pc:spChg chg="mod">
          <ac:chgData name="Kavya Abeysundara" userId="1f6050f3a44159ab" providerId="LiveId" clId="{3B3B2E27-30A0-492D-8AF2-717FAB67597F}" dt="2025-07-01T12:56:41.618" v="2147" actId="20577"/>
          <ac:spMkLst>
            <pc:docMk/>
            <pc:sldMk cId="2172223504" sldId="280"/>
            <ac:spMk id="5" creationId="{56B666DB-C3D1-00FB-14AA-33398F73EE1D}"/>
          </ac:spMkLst>
        </pc:spChg>
        <pc:spChg chg="mod">
          <ac:chgData name="Kavya Abeysundara" userId="1f6050f3a44159ab" providerId="LiveId" clId="{3B3B2E27-30A0-492D-8AF2-717FAB67597F}" dt="2025-07-01T12:56:44.490" v="2149" actId="20577"/>
          <ac:spMkLst>
            <pc:docMk/>
            <pc:sldMk cId="2172223504" sldId="280"/>
            <ac:spMk id="6" creationId="{258398D6-E7B6-547F-135B-96F682BED301}"/>
          </ac:spMkLst>
        </pc:spChg>
      </pc:sldChg>
      <pc:sldChg chg="addSp delSp modSp mod ord">
        <pc:chgData name="Kavya Abeysundara" userId="1f6050f3a44159ab" providerId="LiveId" clId="{3B3B2E27-30A0-492D-8AF2-717FAB67597F}" dt="2025-07-01T12:57:22.923" v="2178" actId="478"/>
        <pc:sldMkLst>
          <pc:docMk/>
          <pc:sldMk cId="964061756" sldId="285"/>
        </pc:sldMkLst>
      </pc:sldChg>
      <pc:sldChg chg="del">
        <pc:chgData name="Kavya Abeysundara" userId="1f6050f3a44159ab" providerId="LiveId" clId="{3B3B2E27-30A0-492D-8AF2-717FAB67597F}" dt="2025-07-01T12:57:26.273" v="2179" actId="2696"/>
        <pc:sldMkLst>
          <pc:docMk/>
          <pc:sldMk cId="2084459267" sldId="289"/>
        </pc:sldMkLst>
      </pc:sldChg>
      <pc:sldChg chg="modNotesTx">
        <pc:chgData name="Kavya Abeysundara" userId="1f6050f3a44159ab" providerId="LiveId" clId="{3B3B2E27-30A0-492D-8AF2-717FAB67597F}" dt="2025-07-07T10:54:34.249" v="5160" actId="20577"/>
        <pc:sldMkLst>
          <pc:docMk/>
          <pc:sldMk cId="2102212925" sldId="298"/>
        </pc:sldMkLst>
      </pc:sldChg>
      <pc:sldChg chg="modSp mod modNotesTx">
        <pc:chgData name="Kavya Abeysundara" userId="1f6050f3a44159ab" providerId="LiveId" clId="{3B3B2E27-30A0-492D-8AF2-717FAB67597F}" dt="2025-07-20T15:55:52.804" v="7355" actId="20577"/>
        <pc:sldMkLst>
          <pc:docMk/>
          <pc:sldMk cId="262971501" sldId="300"/>
        </pc:sldMkLst>
        <pc:spChg chg="mod">
          <ac:chgData name="Kavya Abeysundara" userId="1f6050f3a44159ab" providerId="LiveId" clId="{3B3B2E27-30A0-492D-8AF2-717FAB67597F}" dt="2025-07-01T12:24:19.738" v="26" actId="20577"/>
          <ac:spMkLst>
            <pc:docMk/>
            <pc:sldMk cId="262971501" sldId="300"/>
            <ac:spMk id="7" creationId="{A9C28976-E1BB-7FFB-259D-3BCE264EAC47}"/>
          </ac:spMkLst>
        </pc:spChg>
      </pc:sldChg>
      <pc:sldChg chg="modNotesTx">
        <pc:chgData name="Kavya Abeysundara" userId="1f6050f3a44159ab" providerId="LiveId" clId="{3B3B2E27-30A0-492D-8AF2-717FAB67597F}" dt="2025-07-07T11:23:41.177" v="6478" actId="20577"/>
        <pc:sldMkLst>
          <pc:docMk/>
          <pc:sldMk cId="4082041258" sldId="301"/>
        </pc:sldMkLst>
      </pc:sldChg>
      <pc:sldChg chg="del">
        <pc:chgData name="Kavya Abeysundara" userId="1f6050f3a44159ab" providerId="LiveId" clId="{3B3B2E27-30A0-492D-8AF2-717FAB67597F}" dt="2025-07-01T12:36:26.419" v="900" actId="2696"/>
        <pc:sldMkLst>
          <pc:docMk/>
          <pc:sldMk cId="2537474042" sldId="302"/>
        </pc:sldMkLst>
      </pc:sldChg>
      <pc:sldChg chg="del">
        <pc:chgData name="Kavya Abeysundara" userId="1f6050f3a44159ab" providerId="LiveId" clId="{3B3B2E27-30A0-492D-8AF2-717FAB67597F}" dt="2025-07-01T12:36:28.600" v="901" actId="2696"/>
        <pc:sldMkLst>
          <pc:docMk/>
          <pc:sldMk cId="1963639458" sldId="303"/>
        </pc:sldMkLst>
      </pc:sldChg>
      <pc:sldChg chg="del">
        <pc:chgData name="Kavya Abeysundara" userId="1f6050f3a44159ab" providerId="LiveId" clId="{3B3B2E27-30A0-492D-8AF2-717FAB67597F}" dt="2025-07-01T12:36:32.145" v="902" actId="2696"/>
        <pc:sldMkLst>
          <pc:docMk/>
          <pc:sldMk cId="564367941" sldId="304"/>
        </pc:sldMkLst>
      </pc:sldChg>
      <pc:sldChg chg="modSp mod">
        <pc:chgData name="Kavya Abeysundara" userId="1f6050f3a44159ab" providerId="LiveId" clId="{3B3B2E27-30A0-492D-8AF2-717FAB67597F}" dt="2025-07-01T12:56:51.675" v="2159" actId="20577"/>
        <pc:sldMkLst>
          <pc:docMk/>
          <pc:sldMk cId="1491697282" sldId="305"/>
        </pc:sldMkLst>
        <pc:spChg chg="mod">
          <ac:chgData name="Kavya Abeysundara" userId="1f6050f3a44159ab" providerId="LiveId" clId="{3B3B2E27-30A0-492D-8AF2-717FAB67597F}" dt="2025-07-01T12:56:49.682" v="2157" actId="20577"/>
          <ac:spMkLst>
            <pc:docMk/>
            <pc:sldMk cId="1491697282" sldId="305"/>
            <ac:spMk id="5" creationId="{89ACDA14-F5BC-3233-82C3-44835A0BE0BD}"/>
          </ac:spMkLst>
        </pc:spChg>
        <pc:spChg chg="mod">
          <ac:chgData name="Kavya Abeysundara" userId="1f6050f3a44159ab" providerId="LiveId" clId="{3B3B2E27-30A0-492D-8AF2-717FAB67597F}" dt="2025-07-01T12:56:51.675" v="2159" actId="20577"/>
          <ac:spMkLst>
            <pc:docMk/>
            <pc:sldMk cId="1491697282" sldId="305"/>
            <ac:spMk id="6" creationId="{F1CCC533-605F-ED7C-488A-E66ADCCD3EBE}"/>
          </ac:spMkLst>
        </pc:spChg>
      </pc:sldChg>
      <pc:sldChg chg="modSp mod modNotesTx">
        <pc:chgData name="Kavya Abeysundara" userId="1f6050f3a44159ab" providerId="LiveId" clId="{3B3B2E27-30A0-492D-8AF2-717FAB67597F}" dt="2025-07-07T11:24:04.676" v="6494" actId="20577"/>
        <pc:sldMkLst>
          <pc:docMk/>
          <pc:sldMk cId="1126001550" sldId="306"/>
        </pc:sldMkLst>
        <pc:spChg chg="mod">
          <ac:chgData name="Kavya Abeysundara" userId="1f6050f3a44159ab" providerId="LiveId" clId="{3B3B2E27-30A0-492D-8AF2-717FAB67597F}" dt="2025-07-01T12:56:56.338" v="2165" actId="20577"/>
          <ac:spMkLst>
            <pc:docMk/>
            <pc:sldMk cId="1126001550" sldId="306"/>
            <ac:spMk id="5" creationId="{44ECE609-35E1-9169-42FB-A18C46A520DB}"/>
          </ac:spMkLst>
        </pc:spChg>
        <pc:spChg chg="mod">
          <ac:chgData name="Kavya Abeysundara" userId="1f6050f3a44159ab" providerId="LiveId" clId="{3B3B2E27-30A0-492D-8AF2-717FAB67597F}" dt="2025-07-01T12:56:58.508" v="2167" actId="20577"/>
          <ac:spMkLst>
            <pc:docMk/>
            <pc:sldMk cId="1126001550" sldId="306"/>
            <ac:spMk id="6" creationId="{ADD86D28-A4C9-0839-C3A8-14B4E2759FB9}"/>
          </ac:spMkLst>
        </pc:spChg>
      </pc:sldChg>
      <pc:sldChg chg="addSp delSp modSp add del mod ord modNotesTx">
        <pc:chgData name="Kavya Abeysundara" userId="1f6050f3a44159ab" providerId="LiveId" clId="{3B3B2E27-30A0-492D-8AF2-717FAB67597F}" dt="2025-07-07T11:16:09.276" v="6222" actId="2696"/>
        <pc:sldMkLst>
          <pc:docMk/>
          <pc:sldMk cId="3645742985" sldId="307"/>
        </pc:sldMkLst>
      </pc:sldChg>
      <pc:sldChg chg="modSp mod modNotesTx">
        <pc:chgData name="Kavya Abeysundara" userId="1f6050f3a44159ab" providerId="LiveId" clId="{3B3B2E27-30A0-492D-8AF2-717FAB67597F}" dt="2025-07-07T11:24:18.431" v="6513" actId="20577"/>
        <pc:sldMkLst>
          <pc:docMk/>
          <pc:sldMk cId="643887363" sldId="308"/>
        </pc:sldMkLst>
        <pc:spChg chg="mod">
          <ac:chgData name="Kavya Abeysundara" userId="1f6050f3a44159ab" providerId="LiveId" clId="{3B3B2E27-30A0-492D-8AF2-717FAB67597F}" dt="2025-07-01T12:57:05.338" v="2175" actId="20577"/>
          <ac:spMkLst>
            <pc:docMk/>
            <pc:sldMk cId="643887363" sldId="308"/>
            <ac:spMk id="5" creationId="{E4DD67C9-9DF4-D41B-0B4A-C7B880728776}"/>
          </ac:spMkLst>
        </pc:spChg>
        <pc:spChg chg="mod">
          <ac:chgData name="Kavya Abeysundara" userId="1f6050f3a44159ab" providerId="LiveId" clId="{3B3B2E27-30A0-492D-8AF2-717FAB67597F}" dt="2025-07-01T12:57:01.565" v="2169" actId="20577"/>
          <ac:spMkLst>
            <pc:docMk/>
            <pc:sldMk cId="643887363" sldId="308"/>
            <ac:spMk id="6" creationId="{3AFA711B-733B-9087-B302-DFA476453A16}"/>
          </ac:spMkLst>
        </pc:spChg>
      </pc:sldChg>
      <pc:sldChg chg="modNotesTx">
        <pc:chgData name="Kavya Abeysundara" userId="1f6050f3a44159ab" providerId="LiveId" clId="{3B3B2E27-30A0-492D-8AF2-717FAB67597F}" dt="2025-07-07T11:18:43.668" v="6243" actId="313"/>
        <pc:sldMkLst>
          <pc:docMk/>
          <pc:sldMk cId="4085623619" sldId="309"/>
        </pc:sldMkLst>
      </pc:sldChg>
      <pc:sldChg chg="modNotesTx">
        <pc:chgData name="Kavya Abeysundara" userId="1f6050f3a44159ab" providerId="LiveId" clId="{3B3B2E27-30A0-492D-8AF2-717FAB67597F}" dt="2025-07-07T11:25:09.897" v="6602" actId="20577"/>
        <pc:sldMkLst>
          <pc:docMk/>
          <pc:sldMk cId="1478184870" sldId="310"/>
        </pc:sldMkLst>
      </pc:sldChg>
      <pc:sldChg chg="delSp modSp mod delAnim modNotesTx">
        <pc:chgData name="Kavya Abeysundara" userId="1f6050f3a44159ab" providerId="LiveId" clId="{3B3B2E27-30A0-492D-8AF2-717FAB67597F}" dt="2025-07-07T11:28:48.525" v="7154" actId="478"/>
        <pc:sldMkLst>
          <pc:docMk/>
          <pc:sldMk cId="2017536211" sldId="311"/>
        </pc:sldMkLst>
        <pc:spChg chg="mod">
          <ac:chgData name="Kavya Abeysundara" userId="1f6050f3a44159ab" providerId="LiveId" clId="{3B3B2E27-30A0-492D-8AF2-717FAB67597F}" dt="2025-07-01T16:10:49.784" v="2705" actId="1076"/>
          <ac:spMkLst>
            <pc:docMk/>
            <pc:sldMk cId="2017536211" sldId="311"/>
            <ac:spMk id="5" creationId="{E94DE771-BADB-FAFA-9C58-2F5857F97D39}"/>
          </ac:spMkLst>
        </pc:spChg>
        <pc:spChg chg="mod">
          <ac:chgData name="Kavya Abeysundara" userId="1f6050f3a44159ab" providerId="LiveId" clId="{3B3B2E27-30A0-492D-8AF2-717FAB67597F}" dt="2025-07-01T16:10:47.992" v="2704" actId="1076"/>
          <ac:spMkLst>
            <pc:docMk/>
            <pc:sldMk cId="2017536211" sldId="311"/>
            <ac:spMk id="6" creationId="{45F62329-B979-1E86-5089-20ACA61386C3}"/>
          </ac:spMkLst>
        </pc:spChg>
        <pc:graphicFrameChg chg="mod modGraphic">
          <ac:chgData name="Kavya Abeysundara" userId="1f6050f3a44159ab" providerId="LiveId" clId="{3B3B2E27-30A0-492D-8AF2-717FAB67597F}" dt="2025-07-07T11:27:41.550" v="6988" actId="20577"/>
          <ac:graphicFrameMkLst>
            <pc:docMk/>
            <pc:sldMk cId="2017536211" sldId="311"/>
            <ac:graphicFrameMk id="7" creationId="{E4DEA430-FAAF-D950-0530-0D84F9B3DFBD}"/>
          </ac:graphicFrameMkLst>
        </pc:graphicFrameChg>
      </pc:sldChg>
      <pc:sldChg chg="modSp mod modNotesTx">
        <pc:chgData name="Kavya Abeysundara" userId="1f6050f3a44159ab" providerId="LiveId" clId="{3B3B2E27-30A0-492D-8AF2-717FAB67597F}" dt="2025-07-01T16:16:05.767" v="2863" actId="20577"/>
        <pc:sldMkLst>
          <pc:docMk/>
          <pc:sldMk cId="2436803453" sldId="313"/>
        </pc:sldMkLst>
        <pc:spChg chg="mod">
          <ac:chgData name="Kavya Abeysundara" userId="1f6050f3a44159ab" providerId="LiveId" clId="{3B3B2E27-30A0-492D-8AF2-717FAB67597F}" dt="2025-07-01T16:15:58.945" v="2862" actId="20577"/>
          <ac:spMkLst>
            <pc:docMk/>
            <pc:sldMk cId="2436803453" sldId="313"/>
            <ac:spMk id="2" creationId="{7E2BCBA4-D935-922B-CE72-CD9B2BDB0328}"/>
          </ac:spMkLst>
        </pc:spChg>
      </pc:sldChg>
      <pc:sldChg chg="modSp mod">
        <pc:chgData name="Kavya Abeysundara" userId="1f6050f3a44159ab" providerId="LiveId" clId="{3B3B2E27-30A0-492D-8AF2-717FAB67597F}" dt="2025-07-01T12:29:46.437" v="508" actId="20577"/>
        <pc:sldMkLst>
          <pc:docMk/>
          <pc:sldMk cId="1142475582" sldId="314"/>
        </pc:sldMkLst>
        <pc:spChg chg="mod">
          <ac:chgData name="Kavya Abeysundara" userId="1f6050f3a44159ab" providerId="LiveId" clId="{3B3B2E27-30A0-492D-8AF2-717FAB67597F}" dt="2025-07-01T12:29:46.437" v="508" actId="20577"/>
          <ac:spMkLst>
            <pc:docMk/>
            <pc:sldMk cId="1142475582" sldId="314"/>
            <ac:spMk id="7" creationId="{4CEB002F-975E-1450-BF0E-8EB44791FD63}"/>
          </ac:spMkLst>
        </pc:spChg>
      </pc:sldChg>
      <pc:sldChg chg="modSp mod">
        <pc:chgData name="Kavya Abeysundara" userId="1f6050f3a44159ab" providerId="LiveId" clId="{3B3B2E27-30A0-492D-8AF2-717FAB67597F}" dt="2025-07-03T06:58:41.802" v="4657" actId="20577"/>
        <pc:sldMkLst>
          <pc:docMk/>
          <pc:sldMk cId="3510501691" sldId="315"/>
        </pc:sldMkLst>
        <pc:spChg chg="mod">
          <ac:chgData name="Kavya Abeysundara" userId="1f6050f3a44159ab" providerId="LiveId" clId="{3B3B2E27-30A0-492D-8AF2-717FAB67597F}" dt="2025-07-01T16:32:49.695" v="2908" actId="1076"/>
          <ac:spMkLst>
            <pc:docMk/>
            <pc:sldMk cId="3510501691" sldId="315"/>
            <ac:spMk id="6" creationId="{36DC4658-9AA0-EBBD-FB68-B051B24C9A41}"/>
          </ac:spMkLst>
        </pc:spChg>
        <pc:spChg chg="mod">
          <ac:chgData name="Kavya Abeysundara" userId="1f6050f3a44159ab" providerId="LiveId" clId="{3B3B2E27-30A0-492D-8AF2-717FAB67597F}" dt="2025-07-03T06:58:41.802" v="4657" actId="20577"/>
          <ac:spMkLst>
            <pc:docMk/>
            <pc:sldMk cId="3510501691" sldId="315"/>
            <ac:spMk id="7" creationId="{0113E5F8-820D-B8B8-96F2-65CC1A09D399}"/>
          </ac:spMkLst>
        </pc:spChg>
      </pc:sldChg>
      <pc:sldChg chg="new del">
        <pc:chgData name="Kavya Abeysundara" userId="1f6050f3a44159ab" providerId="LiveId" clId="{3B3B2E27-30A0-492D-8AF2-717FAB67597F}" dt="2025-07-01T12:29:28.588" v="502" actId="2696"/>
        <pc:sldMkLst>
          <pc:docMk/>
          <pc:sldMk cId="1091991596" sldId="317"/>
        </pc:sldMkLst>
      </pc:sldChg>
      <pc:sldChg chg="addSp delSp modSp new mod modNotesTx">
        <pc:chgData name="Kavya Abeysundara" userId="1f6050f3a44159ab" providerId="LiveId" clId="{3B3B2E27-30A0-492D-8AF2-717FAB67597F}" dt="2025-07-20T15:55:46.956" v="7349" actId="20577"/>
        <pc:sldMkLst>
          <pc:docMk/>
          <pc:sldMk cId="235821884" sldId="318"/>
        </pc:sldMkLst>
        <pc:spChg chg="add mod">
          <ac:chgData name="Kavya Abeysundara" userId="1f6050f3a44159ab" providerId="LiveId" clId="{3B3B2E27-30A0-492D-8AF2-717FAB67597F}" dt="2025-07-01T12:29:41.850" v="506" actId="20577"/>
          <ac:spMkLst>
            <pc:docMk/>
            <pc:sldMk cId="235821884" sldId="318"/>
            <ac:spMk id="4" creationId="{FCEE5D42-3633-8555-FBB5-EE7173B0030A}"/>
          </ac:spMkLst>
        </pc:spChg>
        <pc:spChg chg="add mod">
          <ac:chgData name="Kavya Abeysundara" userId="1f6050f3a44159ab" providerId="LiveId" clId="{3B3B2E27-30A0-492D-8AF2-717FAB67597F}" dt="2025-07-01T12:24:39.910" v="39"/>
          <ac:spMkLst>
            <pc:docMk/>
            <pc:sldMk cId="235821884" sldId="318"/>
            <ac:spMk id="5" creationId="{246D8A21-C32D-28AC-5CE2-0F09A1FDC437}"/>
          </ac:spMkLst>
        </pc:spChg>
        <pc:spChg chg="add mod">
          <ac:chgData name="Kavya Abeysundara" userId="1f6050f3a44159ab" providerId="LiveId" clId="{3B3B2E27-30A0-492D-8AF2-717FAB67597F}" dt="2025-07-07T10:55:38.646" v="5171" actId="1076"/>
          <ac:spMkLst>
            <pc:docMk/>
            <pc:sldMk cId="235821884" sldId="318"/>
            <ac:spMk id="6" creationId="{C3E8BD8A-4C68-8C7A-F42C-2D5D3B5097B1}"/>
          </ac:spMkLst>
        </pc:spChg>
        <pc:spChg chg="add mod">
          <ac:chgData name="Kavya Abeysundara" userId="1f6050f3a44159ab" providerId="LiveId" clId="{3B3B2E27-30A0-492D-8AF2-717FAB67597F}" dt="2025-07-01T12:25:49.972" v="246"/>
          <ac:spMkLst>
            <pc:docMk/>
            <pc:sldMk cId="235821884" sldId="318"/>
            <ac:spMk id="7" creationId="{7738CF83-CB6B-0663-94D7-D0AA6398ADC1}"/>
          </ac:spMkLst>
        </pc:spChg>
        <pc:spChg chg="add mod">
          <ac:chgData name="Kavya Abeysundara" userId="1f6050f3a44159ab" providerId="LiveId" clId="{3B3B2E27-30A0-492D-8AF2-717FAB67597F}" dt="2025-07-01T12:25:49.972" v="246"/>
          <ac:spMkLst>
            <pc:docMk/>
            <pc:sldMk cId="235821884" sldId="318"/>
            <ac:spMk id="8" creationId="{7AC42DF6-0BA7-E010-17B0-8010325AD92B}"/>
          </ac:spMkLst>
        </pc:spChg>
        <pc:spChg chg="add mod">
          <ac:chgData name="Kavya Abeysundara" userId="1f6050f3a44159ab" providerId="LiveId" clId="{3B3B2E27-30A0-492D-8AF2-717FAB67597F}" dt="2025-07-01T12:25:49.972" v="246"/>
          <ac:spMkLst>
            <pc:docMk/>
            <pc:sldMk cId="235821884" sldId="318"/>
            <ac:spMk id="9" creationId="{0E986269-13D6-794B-F476-9FA76CDB1F5E}"/>
          </ac:spMkLst>
        </pc:spChg>
        <pc:spChg chg="add mod">
          <ac:chgData name="Kavya Abeysundara" userId="1f6050f3a44159ab" providerId="LiveId" clId="{3B3B2E27-30A0-492D-8AF2-717FAB67597F}" dt="2025-07-01T12:25:49.972" v="246"/>
          <ac:spMkLst>
            <pc:docMk/>
            <pc:sldMk cId="235821884" sldId="318"/>
            <ac:spMk id="10" creationId="{0027C282-0C6D-A526-D94D-F73D69FF268B}"/>
          </ac:spMkLst>
        </pc:spChg>
        <pc:spChg chg="add mod">
          <ac:chgData name="Kavya Abeysundara" userId="1f6050f3a44159ab" providerId="LiveId" clId="{3B3B2E27-30A0-492D-8AF2-717FAB67597F}" dt="2025-07-01T12:25:49.972" v="246"/>
          <ac:spMkLst>
            <pc:docMk/>
            <pc:sldMk cId="235821884" sldId="318"/>
            <ac:spMk id="11" creationId="{28C9C7D7-DC88-2B41-5474-9252D0CAE3D0}"/>
          </ac:spMkLst>
        </pc:spChg>
      </pc:sldChg>
      <pc:sldChg chg="addSp delSp modSp add mod ord delAnim modNotesTx">
        <pc:chgData name="Kavya Abeysundara" userId="1f6050f3a44159ab" providerId="LiveId" clId="{3B3B2E27-30A0-492D-8AF2-717FAB67597F}" dt="2025-07-07T11:16:03.631" v="6221" actId="20577"/>
        <pc:sldMkLst>
          <pc:docMk/>
          <pc:sldMk cId="309887909" sldId="319"/>
        </pc:sldMkLst>
        <pc:spChg chg="mod">
          <ac:chgData name="Kavya Abeysundara" userId="1f6050f3a44159ab" providerId="LiveId" clId="{3B3B2E27-30A0-492D-8AF2-717FAB67597F}" dt="2025-07-01T12:43:54.851" v="1206" actId="1076"/>
          <ac:spMkLst>
            <pc:docMk/>
            <pc:sldMk cId="309887909" sldId="319"/>
            <ac:spMk id="2" creationId="{80ED264C-2459-7E9C-B4E7-0AC20593E710}"/>
          </ac:spMkLst>
        </pc:spChg>
        <pc:spChg chg="add mod">
          <ac:chgData name="Kavya Abeysundara" userId="1f6050f3a44159ab" providerId="LiveId" clId="{3B3B2E27-30A0-492D-8AF2-717FAB67597F}" dt="2025-07-01T12:46:10.777" v="1374" actId="207"/>
          <ac:spMkLst>
            <pc:docMk/>
            <pc:sldMk cId="309887909" sldId="319"/>
            <ac:spMk id="8" creationId="{4D3D1567-5CE8-2D61-B029-8691562FEA92}"/>
          </ac:spMkLst>
        </pc:spChg>
        <pc:spChg chg="add mod">
          <ac:chgData name="Kavya Abeysundara" userId="1f6050f3a44159ab" providerId="LiveId" clId="{3B3B2E27-30A0-492D-8AF2-717FAB67597F}" dt="2025-07-01T12:46:10.777" v="1374" actId="207"/>
          <ac:spMkLst>
            <pc:docMk/>
            <pc:sldMk cId="309887909" sldId="319"/>
            <ac:spMk id="11" creationId="{7BB09495-CCCF-C297-116F-C4E7A46033E1}"/>
          </ac:spMkLst>
        </pc:spChg>
        <pc:spChg chg="add mod">
          <ac:chgData name="Kavya Abeysundara" userId="1f6050f3a44159ab" providerId="LiveId" clId="{3B3B2E27-30A0-492D-8AF2-717FAB67597F}" dt="2025-07-01T12:46:10.777" v="1374" actId="207"/>
          <ac:spMkLst>
            <pc:docMk/>
            <pc:sldMk cId="309887909" sldId="319"/>
            <ac:spMk id="12" creationId="{C0616AA7-76A7-EBEC-F07C-AB3F21A9E648}"/>
          </ac:spMkLst>
        </pc:spChg>
        <pc:spChg chg="add mod">
          <ac:chgData name="Kavya Abeysundara" userId="1f6050f3a44159ab" providerId="LiveId" clId="{3B3B2E27-30A0-492D-8AF2-717FAB67597F}" dt="2025-07-01T12:46:10.777" v="1374" actId="207"/>
          <ac:spMkLst>
            <pc:docMk/>
            <pc:sldMk cId="309887909" sldId="319"/>
            <ac:spMk id="13" creationId="{696D3A1D-771E-E57E-06AC-498178476892}"/>
          </ac:spMkLst>
        </pc:spChg>
        <pc:spChg chg="add mod">
          <ac:chgData name="Kavya Abeysundara" userId="1f6050f3a44159ab" providerId="LiveId" clId="{3B3B2E27-30A0-492D-8AF2-717FAB67597F}" dt="2025-07-01T12:44:35.026" v="1233" actId="20577"/>
          <ac:spMkLst>
            <pc:docMk/>
            <pc:sldMk cId="309887909" sldId="319"/>
            <ac:spMk id="14" creationId="{28A3B598-FF10-D6C7-6D45-FFA4661C1518}"/>
          </ac:spMkLst>
        </pc:spChg>
      </pc:sldChg>
      <pc:sldChg chg="addSp delSp modSp add mod ord delAnim modNotesTx">
        <pc:chgData name="Kavya Abeysundara" userId="1f6050f3a44159ab" providerId="LiveId" clId="{3B3B2E27-30A0-492D-8AF2-717FAB67597F}" dt="2025-07-07T11:32:51.297" v="7337" actId="113"/>
        <pc:sldMkLst>
          <pc:docMk/>
          <pc:sldMk cId="1989271483" sldId="320"/>
        </pc:sldMkLst>
        <pc:spChg chg="mod">
          <ac:chgData name="Kavya Abeysundara" userId="1f6050f3a44159ab" providerId="LiveId" clId="{3B3B2E27-30A0-492D-8AF2-717FAB67597F}" dt="2025-07-01T16:13:43.185" v="2801" actId="20577"/>
          <ac:spMkLst>
            <pc:docMk/>
            <pc:sldMk cId="1989271483" sldId="320"/>
            <ac:spMk id="2" creationId="{7E2BCBA4-D935-922B-CE72-CD9B2BDB0328}"/>
          </ac:spMkLst>
        </pc:spChg>
        <pc:spChg chg="mod">
          <ac:chgData name="Kavya Abeysundara" userId="1f6050f3a44159ab" providerId="LiveId" clId="{3B3B2E27-30A0-492D-8AF2-717FAB67597F}" dt="2025-07-01T16:15:50.770" v="2858" actId="1076"/>
          <ac:spMkLst>
            <pc:docMk/>
            <pc:sldMk cId="1989271483" sldId="320"/>
            <ac:spMk id="5" creationId="{32BE4C08-4DA3-0C1D-B652-33C211E9406A}"/>
          </ac:spMkLst>
        </pc:spChg>
        <pc:spChg chg="mod">
          <ac:chgData name="Kavya Abeysundara" userId="1f6050f3a44159ab" providerId="LiveId" clId="{3B3B2E27-30A0-492D-8AF2-717FAB67597F}" dt="2025-07-01T16:14:33.616" v="2833" actId="1076"/>
          <ac:spMkLst>
            <pc:docMk/>
            <pc:sldMk cId="1989271483" sldId="320"/>
            <ac:spMk id="6" creationId="{1CC42B2E-B25E-A244-34F9-047DF70DACEF}"/>
          </ac:spMkLst>
        </pc:spChg>
        <pc:picChg chg="add mod">
          <ac:chgData name="Kavya Abeysundara" userId="1f6050f3a44159ab" providerId="LiveId" clId="{3B3B2E27-30A0-492D-8AF2-717FAB67597F}" dt="2025-07-01T16:15:48.217" v="2857" actId="14100"/>
          <ac:picMkLst>
            <pc:docMk/>
            <pc:sldMk cId="1989271483" sldId="320"/>
            <ac:picMk id="12" creationId="{F1425862-224E-C73A-8952-48F2A8865E9D}"/>
          </ac:picMkLst>
        </pc:picChg>
      </pc:sldChg>
      <pc:sldChg chg="addSp delSp modSp new del mod modNotesTx">
        <pc:chgData name="Kavya Abeysundara" userId="1f6050f3a44159ab" providerId="LiveId" clId="{3B3B2E27-30A0-492D-8AF2-717FAB67597F}" dt="2025-07-03T06:59:08.743" v="4662" actId="2696"/>
        <pc:sldMkLst>
          <pc:docMk/>
          <pc:sldMk cId="1484574324" sldId="321"/>
        </pc:sldMkLst>
      </pc:sldChg>
      <pc:sldChg chg="delSp modSp add mod delAnim modNotesTx">
        <pc:chgData name="Kavya Abeysundara" userId="1f6050f3a44159ab" providerId="LiveId" clId="{3B3B2E27-30A0-492D-8AF2-717FAB67597F}" dt="2025-07-07T11:21:57.307" v="6387" actId="33524"/>
        <pc:sldMkLst>
          <pc:docMk/>
          <pc:sldMk cId="2755811977" sldId="321"/>
        </pc:sldMkLst>
        <pc:spChg chg="mod">
          <ac:chgData name="Kavya Abeysundara" userId="1f6050f3a44159ab" providerId="LiveId" clId="{3B3B2E27-30A0-492D-8AF2-717FAB67597F}" dt="2025-07-07T11:21:50.441" v="6386" actId="20577"/>
          <ac:spMkLst>
            <pc:docMk/>
            <pc:sldMk cId="2755811977" sldId="321"/>
            <ac:spMk id="2" creationId="{EDE00B1D-2ED2-FD61-D471-52C8B2322B28}"/>
          </ac:spMkLst>
        </pc:spChg>
        <pc:spChg chg="mod">
          <ac:chgData name="Kavya Abeysundara" userId="1f6050f3a44159ab" providerId="LiveId" clId="{3B3B2E27-30A0-492D-8AF2-717FAB67597F}" dt="2025-07-07T11:07:39.154" v="5657" actId="20577"/>
          <ac:spMkLst>
            <pc:docMk/>
            <pc:sldMk cId="2755811977" sldId="321"/>
            <ac:spMk id="4" creationId="{EACA4BE0-4F7F-673A-DDBE-E0A6BF8931FA}"/>
          </ac:spMkLst>
        </pc:spChg>
        <pc:spChg chg="mod">
          <ac:chgData name="Kavya Abeysundara" userId="1f6050f3a44159ab" providerId="LiveId" clId="{3B3B2E27-30A0-492D-8AF2-717FAB67597F}" dt="2025-07-07T11:11:08.043" v="6217" actId="20577"/>
          <ac:spMkLst>
            <pc:docMk/>
            <pc:sldMk cId="2755811977" sldId="321"/>
            <ac:spMk id="7" creationId="{E5A6BE5C-45DB-ACAC-7CA7-E00C2DA7A2D9}"/>
          </ac:spMkLst>
        </pc:spChg>
      </pc:sldChg>
      <pc:sldChg chg="addSp delSp modSp new del mod modNotesTx">
        <pc:chgData name="Kavya Abeysundara" userId="1f6050f3a44159ab" providerId="LiveId" clId="{3B3B2E27-30A0-492D-8AF2-717FAB67597F}" dt="2025-07-03T06:58:55.969" v="4658" actId="2696"/>
        <pc:sldMkLst>
          <pc:docMk/>
          <pc:sldMk cId="1445123668" sldId="322"/>
        </pc:sldMkLst>
      </pc:sldChg>
      <pc:sldChg chg="addSp delSp modSp new del mod ord modNotesTx">
        <pc:chgData name="Kavya Abeysundara" userId="1f6050f3a44159ab" providerId="LiveId" clId="{3B3B2E27-30A0-492D-8AF2-717FAB67597F}" dt="2025-07-03T06:59:02.860" v="4660" actId="2696"/>
        <pc:sldMkLst>
          <pc:docMk/>
          <pc:sldMk cId="3044101332" sldId="323"/>
        </pc:sldMkLst>
      </pc:sldChg>
      <pc:sldChg chg="addSp delSp modSp new del mod modNotesTx">
        <pc:chgData name="Kavya Abeysundara" userId="1f6050f3a44159ab" providerId="LiveId" clId="{3B3B2E27-30A0-492D-8AF2-717FAB67597F}" dt="2025-07-03T06:59:11.887" v="4663" actId="2696"/>
        <pc:sldMkLst>
          <pc:docMk/>
          <pc:sldMk cId="1647134179" sldId="324"/>
        </pc:sldMkLst>
      </pc:sldChg>
      <pc:sldChg chg="addSp delSp modSp new del mod modNotesTx">
        <pc:chgData name="Kavya Abeysundara" userId="1f6050f3a44159ab" providerId="LiveId" clId="{3B3B2E27-30A0-492D-8AF2-717FAB67597F}" dt="2025-07-03T06:58:59.809" v="4659" actId="2696"/>
        <pc:sldMkLst>
          <pc:docMk/>
          <pc:sldMk cId="1898835574" sldId="325"/>
        </pc:sldMkLst>
      </pc:sldChg>
      <pc:sldChg chg="addSp delSp modSp add del mod modNotesTx">
        <pc:chgData name="Kavya Abeysundara" userId="1f6050f3a44159ab" providerId="LiveId" clId="{3B3B2E27-30A0-492D-8AF2-717FAB67597F}" dt="2025-07-03T06:59:17.038" v="4665" actId="2696"/>
        <pc:sldMkLst>
          <pc:docMk/>
          <pc:sldMk cId="2083196506" sldId="326"/>
        </pc:sldMkLst>
      </pc:sldChg>
      <pc:sldChg chg="addSp delSp modSp add del mod">
        <pc:chgData name="Kavya Abeysundara" userId="1f6050f3a44159ab" providerId="LiveId" clId="{3B3B2E27-30A0-492D-8AF2-717FAB67597F}" dt="2025-07-03T06:59:06.413" v="4661" actId="2696"/>
        <pc:sldMkLst>
          <pc:docMk/>
          <pc:sldMk cId="3733035458" sldId="327"/>
        </pc:sldMkLst>
      </pc:sldChg>
      <pc:sldChg chg="addSp delSp modSp add del mod">
        <pc:chgData name="Kavya Abeysundara" userId="1f6050f3a44159ab" providerId="LiveId" clId="{3B3B2E27-30A0-492D-8AF2-717FAB67597F}" dt="2025-07-03T06:59:14.408" v="4664" actId="2696"/>
        <pc:sldMkLst>
          <pc:docMk/>
          <pc:sldMk cId="2854118937" sldId="3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spcAft>
                <a:spcPts val="1200"/>
              </a:spcAft>
            </a:pPr>
            <a:r>
              <a:rPr lang="en-US" dirty="0">
                <a:cs typeface="Calibri"/>
              </a:rPr>
              <a:t>Welcome to Lecture 3 of this course. This lecture focuses on several important concepts including:</a:t>
            </a:r>
          </a:p>
          <a:p>
            <a:pPr marL="171450" indent="-171450">
              <a:spcAft>
                <a:spcPts val="1200"/>
              </a:spcAft>
              <a:buFont typeface="Arial"/>
              <a:buChar char="•"/>
            </a:pPr>
            <a:r>
              <a:rPr lang="en-US" dirty="0">
                <a:cs typeface="Calibri"/>
              </a:rPr>
              <a:t>Generic model naming conventions</a:t>
            </a:r>
          </a:p>
          <a:p>
            <a:pPr marL="171450" indent="-171450">
              <a:spcAft>
                <a:spcPts val="1200"/>
              </a:spcAft>
              <a:buFont typeface="Arial"/>
              <a:buChar char="•"/>
            </a:pPr>
            <a:r>
              <a:rPr lang="en-US" dirty="0">
                <a:cs typeface="Calibri"/>
              </a:rPr>
              <a:t>Variability in energy systems</a:t>
            </a:r>
          </a:p>
          <a:p>
            <a:pPr marL="171450" indent="-171450">
              <a:spcAft>
                <a:spcPts val="1200"/>
              </a:spcAft>
              <a:buFont typeface="Arial"/>
              <a:buChar char="•"/>
            </a:pPr>
            <a:r>
              <a:rPr lang="en-US" dirty="0">
                <a:cs typeface="Calibri"/>
              </a:rPr>
              <a:t>Time representation</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Time variability is represented in several ways in </a:t>
            </a:r>
            <a:r>
              <a:rPr lang="en-US" dirty="0" err="1"/>
              <a:t>OSeMOSYS</a:t>
            </a:r>
            <a:r>
              <a:rPr lang="en-US" dirty="0"/>
              <a:t>.</a:t>
            </a:r>
            <a:br>
              <a:rPr lang="en-US" dirty="0"/>
            </a:br>
            <a:br>
              <a:rPr lang="en-US" dirty="0"/>
            </a:br>
            <a:r>
              <a:rPr lang="en-US" dirty="0"/>
              <a:t>One key aspect of temporal resolution is that </a:t>
            </a:r>
            <a:r>
              <a:rPr lang="en-US" dirty="0" err="1"/>
              <a:t>OSeMOSYS</a:t>
            </a:r>
            <a:r>
              <a:rPr lang="en-US" dirty="0"/>
              <a:t> solves in 1-year intervals and thus data is added annually. </a:t>
            </a:r>
          </a:p>
          <a:p>
            <a:endParaRPr lang="en-US" dirty="0"/>
          </a:p>
          <a:p>
            <a:r>
              <a:rPr lang="en-GB" dirty="0"/>
              <a:t>     The figure outlines the main </a:t>
            </a:r>
            <a:r>
              <a:rPr lang="en-GB" b="1" dirty="0"/>
              <a:t>sources of annual variability</a:t>
            </a:r>
            <a:r>
              <a:rPr lang="en-GB" dirty="0"/>
              <a:t> (this list is not exhaustive) that can influence model outcomes:</a:t>
            </a:r>
            <a:br>
              <a:rPr lang="en-GB" dirty="0"/>
            </a:br>
            <a:endParaRPr lang="en-GB" dirty="0"/>
          </a:p>
          <a:p>
            <a:r>
              <a:rPr lang="en-GB" b="1" dirty="0"/>
              <a:t>     1. Energy Prices</a:t>
            </a:r>
            <a:r>
              <a:rPr lang="en-GB" dirty="0"/>
              <a:t>: Fluctuate year-to-year due to market conditions, fuel availability, and geopolitical factors, impacting cost-effectiveness of technologies.</a:t>
            </a:r>
            <a:br>
              <a:rPr lang="en-GB" dirty="0"/>
            </a:br>
            <a:br>
              <a:rPr lang="en-GB" dirty="0"/>
            </a:br>
            <a:r>
              <a:rPr lang="en-US" dirty="0"/>
              <a:t>Commodity prices can vary strongly over time due to changes in supply and demand. As a general rule, when the supply of a commodity exceeds the demand, prices fall, and when demand exceeds supply, prices rise. Supply and demand can be influenced by several external factors, such as economic downturns, which reduce demand, or geopolitical events and natural disasters, which can temporarily slow production. We can see the volatility of commodity prices in the figure above. It is important that we consider this variation in commodity prices in energy system models in order to make our models more aligned with reality.</a:t>
            </a:r>
            <a:br>
              <a:rPr lang="en-GB" dirty="0"/>
            </a:br>
            <a:endParaRPr lang="en-GB" dirty="0"/>
          </a:p>
          <a:p>
            <a:r>
              <a:rPr lang="en-GB" b="1" dirty="0"/>
              <a:t>     2. Technology Efficiencies</a:t>
            </a:r>
            <a:r>
              <a:rPr lang="en-GB" dirty="0"/>
              <a:t>: May change over time due to technological improvements or degradation, influencing how much input energy is needed to deliver useful energy.</a:t>
            </a:r>
            <a:br>
              <a:rPr lang="en-GB" dirty="0"/>
            </a:br>
            <a:endParaRPr lang="en-GB" dirty="0"/>
          </a:p>
          <a:p>
            <a:r>
              <a:rPr lang="en-GB" b="1" dirty="0"/>
              <a:t>     3. Technology Costs</a:t>
            </a:r>
            <a:r>
              <a:rPr lang="en-GB" dirty="0"/>
              <a:t>: Investment and operational costs evolve over time as technologies mature, or materials become scarce.</a:t>
            </a:r>
            <a:br>
              <a:rPr lang="en-GB" dirty="0"/>
            </a:br>
            <a:endParaRPr lang="en-GB" dirty="0"/>
          </a:p>
          <a:p>
            <a:r>
              <a:rPr lang="en-GB" b="1" dirty="0"/>
              <a:t>     4. Investment and Generation Constraints</a:t>
            </a:r>
            <a:r>
              <a:rPr lang="en-GB" dirty="0"/>
              <a:t>: Policies, regulations, and system limitations vary across years and can affect what capacity can be added or how existing technologies are used.</a:t>
            </a:r>
            <a:br>
              <a:rPr lang="en-GB" dirty="0"/>
            </a:br>
            <a:endParaRPr lang="en-GB" dirty="0"/>
          </a:p>
          <a:p>
            <a:r>
              <a:rPr lang="en-GB" dirty="0"/>
              <a:t>      In </a:t>
            </a:r>
            <a:r>
              <a:rPr lang="en-GB" dirty="0" err="1"/>
              <a:t>OSeMOSYS</a:t>
            </a:r>
            <a:r>
              <a:rPr lang="en-GB" dirty="0"/>
              <a:t>, these factors can be specified </a:t>
            </a:r>
            <a:r>
              <a:rPr lang="en-GB" b="1" dirty="0"/>
              <a:t>per year</a:t>
            </a:r>
            <a:r>
              <a:rPr lang="en-GB" dirty="0"/>
              <a:t>, allowing users to represent long- term trends, scenarios, or shocks even when using a simplified time structure. This supports effective planning as many government reports and strategies are detailed on a yearly basis.</a:t>
            </a:r>
            <a:br>
              <a:rPr lang="en-US" dirty="0"/>
            </a:b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517224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351C90A-6863-C1AE-9E9E-032322CD5F6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D672EC9-078B-D3C7-7737-0ECD51FA1B9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D8AA927-88C5-11D8-47AA-A08392A349A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main source of annual variability in energy systems comes from the costs of commodities. Commodity prices can vary strongly over time due to changes in supply and demand. As a general rule, when the supply of a commodity exceeds the demand, prices fall, and when demand exceeds supply, prices rise. Supply and demand can be influenced by several external factors, such as economic downturns, which reduce demand, or geopolitical events and natural disasters, which can temporarily slow production. We can see the volatility of commodity prices in the figure above. It is important that we consider this variation in commodity prices in energy system models in order to make our models more aligned with reality. In </a:t>
            </a:r>
            <a:r>
              <a:rPr lang="en-US" dirty="0" err="1"/>
              <a:t>OSeMOSYS</a:t>
            </a:r>
            <a:r>
              <a:rPr lang="en-US" dirty="0"/>
              <a:t>, this is done by specifying commodity prices in each year of the modelling period based on price forecasts.</a:t>
            </a:r>
            <a:endParaRPr dirty="0"/>
          </a:p>
        </p:txBody>
      </p:sp>
      <p:sp>
        <p:nvSpPr>
          <p:cNvPr id="165" name="Google Shape;165;p13:notes">
            <a:extLst>
              <a:ext uri="{FF2B5EF4-FFF2-40B4-BE49-F238E27FC236}">
                <a16:creationId xmlns:a16="http://schemas.microsoft.com/office/drawing/2014/main" id="{2F0152B8-F746-685F-FE50-1987E2B4EA1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631424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addition to parameters that vary annually, there are aspects of the energy system that vary within each year (e.g., daily, weekly, or seasonally), on both the demand and supply sides. Therefore, temporal resolution in </a:t>
            </a:r>
            <a:r>
              <a:rPr lang="en-US" dirty="0" err="1"/>
              <a:t>OSeMOSYS</a:t>
            </a:r>
            <a:r>
              <a:rPr lang="en-US" dirty="0"/>
              <a:t> also accounts for these intra-annual segments within each year.</a:t>
            </a:r>
          </a:p>
          <a:p>
            <a:endParaRPr lang="en-US" dirty="0"/>
          </a:p>
          <a:p>
            <a:r>
              <a:rPr lang="en-US" dirty="0"/>
              <a:t>Areas where this temporal variability is present include (but are not limited to):</a:t>
            </a:r>
          </a:p>
          <a:p>
            <a:r>
              <a:rPr lang="en-US" b="1" dirty="0"/>
              <a:t>- Energy demand</a:t>
            </a:r>
            <a:r>
              <a:rPr lang="en-US" dirty="0"/>
              <a:t> (for example, cooling demand differs between winter and summer);</a:t>
            </a:r>
          </a:p>
          <a:p>
            <a:r>
              <a:rPr lang="en-US" b="1" dirty="0"/>
              <a:t>- Availability of supply technologies</a:t>
            </a:r>
            <a:r>
              <a:rPr lang="en-US" dirty="0"/>
              <a:t> (for example, the availability of certain crops varies throughout the year);</a:t>
            </a:r>
          </a:p>
          <a:p>
            <a:pPr marL="228600" indent="0">
              <a:buFontTx/>
              <a:buNone/>
            </a:pPr>
            <a:r>
              <a:rPr lang="en-US" b="1" dirty="0"/>
              <a:t>- Availability of resources</a:t>
            </a:r>
            <a:r>
              <a:rPr lang="en-US" dirty="0"/>
              <a:t>, such as renewable energy sources (e.g., water availability or solar irradiation), and </a:t>
            </a:r>
            <a:r>
              <a:rPr lang="en-US" b="0" dirty="0"/>
              <a:t>storage utilization.</a:t>
            </a:r>
          </a:p>
          <a:p>
            <a:pPr>
              <a:buFontTx/>
              <a:buChar char="-"/>
            </a:pPr>
            <a:endParaRPr lang="en-US" b="0" dirty="0"/>
          </a:p>
          <a:p>
            <a:r>
              <a:rPr lang="en-US" dirty="0"/>
              <a:t>Consequently, it is necessary to ensure that sufficient capacity is available to meet demand at all times. This means ensuring that energy services are accessible whenever they are needed.</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9FF2F48-DC7F-416F-F20B-93D33E4A1B0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331F310-BD48-E23A-17D0-C93FFA4D7D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893BE62-F517-8B8C-09A4-370F0F9D34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      This is an example of how a demand for a commodity can vary over time. In most cases, electricity demand varies over time. This occurs on several scales. Firstly, electricity demand is rarely constant throughout the day. Demand varies as consumers’ activities occur at different times of the day. For example, in many countries, we see the highest electricity demand in the late afternoon and early evening. This can be when consumers use most power, for example to cook a meal or turn lamps on as it gets dark. Secondly, energy demand is rarely constant throughout the year. Demand changes as the seasons change. For example, in cold countries, residential electricity demand may be higher in the winter than in the summer as consumers use more power for heating and lighting. This diagram shows an example of how electricity demand may vary on both daily and monthly timescales within a country.</a:t>
            </a:r>
          </a:p>
          <a:p>
            <a:pPr algn="just"/>
            <a:r>
              <a:rPr lang="en-US" dirty="0"/>
              <a:t>      It is often important to model these variations in demand over time in order to ensure sufficient energy can be supplied at all times.</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            Can you think of other demands that vary throughout the day, seasons or years? (e.g. heating demand, cooling demand, crop harvests, airplane travel etc.)</a:t>
            </a:r>
            <a:endParaRPr dirty="0"/>
          </a:p>
        </p:txBody>
      </p:sp>
      <p:sp>
        <p:nvSpPr>
          <p:cNvPr id="165" name="Google Shape;165;p13:notes">
            <a:extLst>
              <a:ext uri="{FF2B5EF4-FFF2-40B4-BE49-F238E27FC236}">
                <a16:creationId xmlns:a16="http://schemas.microsoft.com/office/drawing/2014/main" id="{09F16BAE-4F08-9033-D1FA-D79CCDF1183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91003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So, we have learnt that energy demand varies with time and that this must be considered in energy modelling. Another important consideration is that the availability of renewable energy resources also varies with time. This refers to the fact that the amount of energy available from solar, wind, and hydropower resources is not constant. For example, the amount of solar energy that can be converted to electricity by a solar PV panel is dependent on the strength of the sunlight (otherwise known as solar irradiance). Since it is often sunniest in the middle of the day and dark at night, a solar PV panel can therefore produce most electricity in the middle of the day and no electricity at night. Renewable energy availability will also vary by season, as the strength of the sunlight, wind conditions, and water flow all vary throughout the year. To ensure electricity systems are reliable and capable of meeting demand, it is important to model this variability.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AE7EDF2-54A2-864D-9888-2D86444BB1B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B9D480A-A65F-CB59-1986-1F90699757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DCAE73D-DC20-FB3F-ACBF-B80556798F8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This diagram exemplifies the variability of renewable energy generation. The Y axis is the solar PV capacity factor, which is essentially a measure of the availability of the PV power plant to generate electricity. Capacity factors are covered in more detail in later lectures.  When the capacity factor is 0, this means the PV plant cannot generate any electricity, so this diagram shows that no electricity can be generated from approximately 7:00pm in the evening to 5:00am in the morning. The diagram then shows that the PV capacity factor rises throughout the day and peaks at midday before falling back down to 0 in the evening, tracking the strength of the sunlight. A key message from this diagram is that this PV plant could not be relied upon to produce electricity from approximately 7:00pm to 5:00am, whilst it would be a useful source of generation during the day. We must therefore consider this in energy system modelling, and this is another key reason why we model time variability in </a:t>
            </a:r>
            <a:r>
              <a:rPr lang="en-US" dirty="0" err="1"/>
              <a:t>OSeMOSYS</a:t>
            </a:r>
            <a:r>
              <a:rPr lang="en-US"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BBE09E5-6C4D-B75B-5E9D-BD25FE5ED14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570441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E8C6574-52B1-310C-3FE8-DE6E18BB386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D6AD582-C584-3BC8-BF75-8EA9045D8D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F33A66B-D85D-A4C3-F0A5-6ABEE82366D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dirty="0"/>
              <a:t>      This graph shows example data on the availability of water resources for producing electricity at hydropower plants and the electricity demand profile. We can see that the peak water availability does not match the peak demand, so demand could not be met using hydropower alone. To ensure demand can always be met, even when there is variability in resource availability as shown on this figure, it is important that the system has sources of flexibility. Flexibility can come from several sources, such as energy storage. Energy storage refers to the idea of storing energy for use at a later time. In electricity systems, it is often helpful to store electricity produced when demand is low, so that the stored electricity can be used when demand is higher and/or less supply is available. </a:t>
            </a:r>
            <a:br>
              <a:rPr lang="en-US" dirty="0"/>
            </a:br>
            <a:endParaRPr lang="en-US" dirty="0"/>
          </a:p>
          <a:p>
            <a:pPr algn="just"/>
            <a:r>
              <a:rPr lang="en-US" dirty="0"/>
              <a:t>      There are several types of energy storage. A common option is pumped storage hydropower, where water is pumped from a lower reservoir to a higher reservoir in order to store power, which is then released when the water is discharged back to the lower reservoir.  Electricity systems may also contain standalone batteries, which store electricity from the transmission grid at times of low demand for release when demand is higher, or batteries are commonly combined with renewable energy generation technologies. For example, it is common to have battery storage at solar farms as this allows excess electricity generated during sunny periods to be stored and released when the solar intensity may be lower. Storage and flexibility are covered in more detail in a later lecture.</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186A402-EAF7-0547-AB95-01E79F0D5C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575487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95FDE06-8B8A-A481-D83E-211F4021EF8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8E36BE7-B980-FBDA-CCF5-11B66C821D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186CE38-D6B5-80E0-0342-F469E4CE0AC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 summarize this and the previous mini-lecture, we have firstly learnt that several elements of energy systems vary over time. These include demand, which varies as power-consuming activities occur at different times of the day and differently in each season, electricity generation, which can vary as renewable resource availability varies over time, and energy prices. We have also seen the importance of balancing electricity supply and demand and the critical impacts that unreliable supply can have. To help mitigate these impacts, we must consider time variability when planning energy systems. This is therefore modelled in </a:t>
            </a:r>
            <a:r>
              <a:rPr lang="en-US" dirty="0" err="1"/>
              <a:t>OSeMOSYS</a:t>
            </a:r>
            <a:r>
              <a:rPr lang="en-US" dirty="0"/>
              <a:t>. The method of modelling time variability in </a:t>
            </a:r>
            <a:r>
              <a:rPr lang="en-US" dirty="0" err="1"/>
              <a:t>OSeMOSYS</a:t>
            </a:r>
            <a:r>
              <a:rPr lang="en-US" dirty="0"/>
              <a:t> is covered in more detail in the next section of this lecture.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E8563E5-8905-90F1-EFDA-C543154321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3728865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In </a:t>
            </a:r>
            <a:r>
              <a:rPr lang="en-US" dirty="0" err="1"/>
              <a:t>OSeMOSYS</a:t>
            </a:r>
            <a:r>
              <a:rPr lang="en-US" dirty="0"/>
              <a:t> we represent time variability by dividing a year into ‘time slices’. Before we talk more about using time slices in </a:t>
            </a:r>
            <a:r>
              <a:rPr lang="en-US" dirty="0" err="1"/>
              <a:t>OSeMOSYS</a:t>
            </a:r>
            <a:r>
              <a:rPr lang="en-US" dirty="0"/>
              <a:t>, it is important to appreciate what we are trying to consider when we use this time slice approach. Time slices are intended to be fractions of the year with different characteristics, typically representing different seasons, different day types, and different times of the day. For example one time slice could represent all the evenings in weekends in summer and another could represent all the evenings in weekends in winter. The ultimate aim of this approach is to capture the variability in demand and resource availability over time in the country we are modelling. This means that the most appropriate definition of time slices may vary by country. For example, some countries have 4 clearly defined seasons, each of which has different weather patterns. For a country like this, we would probably want to ensure each of these seasons was represented by a different time slice in </a:t>
            </a:r>
            <a:r>
              <a:rPr lang="en-US" dirty="0" err="1"/>
              <a:t>OSeMOSYS</a:t>
            </a:r>
            <a:r>
              <a:rPr lang="en-US" dirty="0"/>
              <a:t>, because demand and renewable resource availability will be different in each one. However, other countries only have two seasons which need to be represented, for example countries with only a wet and a dry season.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This diagram shows an example Reference Energy System constructed for Nigeria. Here we can see total electricity demand divided into the residential, commercial, and industrial sectors, as well as all the technologies that could meet those demands. Since we want to consider all technologies that may become available in the future, the diagram includes power plant types that are not currently active in Nigeria, such as biomass power plants. </a:t>
            </a:r>
          </a:p>
          <a:p>
            <a:endParaRPr lang="en-US" dirty="0"/>
          </a:p>
          <a:p>
            <a:r>
              <a:rPr lang="en-US" dirty="0"/>
              <a:t>      In this Reference Energy System, technologies have been given specific names that are relevant to Nigeria, for example Katsina Wind Power Plant is named, rather than using a generic term for all wind power plants. While this may make sense to somebody with knowledge of the Nigerian power system, using specific names can make it harder for other people to identify technologies and understand all of the components in a Reference Energy System. For this reason, we will use a generic naming convention when creating our Reference Energy Systems. This has other benefits, which are explained later. </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517C8A0-C9BF-8F9E-ADCD-8E19BDD6DE0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AA7F7DB-BBA5-2230-019C-1321FFB5FD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B82D2C1-E1E3-E051-E612-03D965C0DC6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broader description of how the model divides time into several hierarchical sets is given here:</a:t>
            </a:r>
          </a:p>
          <a:p>
            <a:pPr>
              <a:buFont typeface="+mj-lt"/>
              <a:buAutoNum type="arabicPeriod"/>
            </a:pPr>
            <a:r>
              <a:rPr lang="en-US" b="1" dirty="0"/>
              <a:t>Year (Y)</a:t>
            </a:r>
            <a:r>
              <a:rPr lang="en-US" dirty="0"/>
              <a:t> – This represents all the years within the chosen time horizon of the model.</a:t>
            </a:r>
          </a:p>
          <a:p>
            <a:pPr>
              <a:buFont typeface="+mj-lt"/>
              <a:buAutoNum type="arabicPeriod"/>
            </a:pPr>
            <a:r>
              <a:rPr lang="en-US" b="1" dirty="0"/>
              <a:t>Season (Is)</a:t>
            </a:r>
            <a:r>
              <a:rPr lang="en-US" dirty="0"/>
              <a:t> – Each year is broken down into seasons. For instance, we could divide the year into four seasons: winter, spring, summer, and autumn. This seasonal division helps capture variations in energy needs, like heating in winter or air conditioning in summer.</a:t>
            </a:r>
          </a:p>
          <a:p>
            <a:pPr>
              <a:buFont typeface="+mj-lt"/>
              <a:buAutoNum type="arabicPeriod"/>
            </a:pPr>
            <a:r>
              <a:rPr lang="en-US" b="1" dirty="0" err="1"/>
              <a:t>Daytype</a:t>
            </a:r>
            <a:r>
              <a:rPr lang="en-US" b="1" dirty="0"/>
              <a:t> (Id)</a:t>
            </a:r>
            <a:r>
              <a:rPr lang="en-US" dirty="0"/>
              <a:t> – Within each season, we also differentiate between types of days, such as weekdays and weekends. This allows us to reflect changes in energy consumption patterns, as weekends may have a different demand profile compared to weekdays.</a:t>
            </a:r>
          </a:p>
          <a:p>
            <a:pPr>
              <a:buFont typeface="+mj-lt"/>
              <a:buAutoNum type="arabicPeriod"/>
            </a:pPr>
            <a:r>
              <a:rPr lang="en-US" b="1" dirty="0" err="1"/>
              <a:t>Dailybracket</a:t>
            </a:r>
            <a:r>
              <a:rPr lang="en-US" b="1" dirty="0"/>
              <a:t> (</a:t>
            </a:r>
            <a:r>
              <a:rPr lang="en-US" b="1" dirty="0" err="1"/>
              <a:t>Ih</a:t>
            </a:r>
            <a:r>
              <a:rPr lang="en-US" b="1" dirty="0"/>
              <a:t>)</a:t>
            </a:r>
            <a:r>
              <a:rPr lang="en-US" dirty="0"/>
              <a:t> – Each </a:t>
            </a:r>
            <a:r>
              <a:rPr lang="en-US" dirty="0" err="1"/>
              <a:t>daytype</a:t>
            </a:r>
            <a:r>
              <a:rPr lang="en-US" dirty="0"/>
              <a:t> is further split into sections of the day, known as daily brackets. Common divisions might include morning, afternoon, and night, helping us capture intraday variations in energy demand and supply.</a:t>
            </a:r>
          </a:p>
          <a:p>
            <a:pPr>
              <a:buFont typeface="+mj-lt"/>
              <a:buAutoNum type="arabicPeriod"/>
            </a:pPr>
            <a:r>
              <a:rPr lang="en-US" b="1" dirty="0" err="1"/>
              <a:t>Timeslice</a:t>
            </a:r>
            <a:r>
              <a:rPr lang="en-US" b="1" dirty="0"/>
              <a:t> (I)</a:t>
            </a:r>
            <a:r>
              <a:rPr lang="en-US" dirty="0"/>
              <a:t> – Finally, these divisions come together to form </a:t>
            </a:r>
            <a:r>
              <a:rPr lang="en-US" dirty="0" err="1"/>
              <a:t>timeslices</a:t>
            </a:r>
            <a:r>
              <a:rPr lang="en-US" dirty="0"/>
              <a:t>. </a:t>
            </a:r>
            <a:r>
              <a:rPr lang="en-US" dirty="0" err="1"/>
              <a:t>Timeslices</a:t>
            </a:r>
            <a:r>
              <a:rPr lang="en-US" dirty="0"/>
              <a:t> are the fundamental time intervals in the model, representing the smallest time unit </a:t>
            </a:r>
            <a:r>
              <a:rPr lang="en-US" dirty="0" err="1"/>
              <a:t>OSeMOSYS</a:t>
            </a:r>
            <a:r>
              <a:rPr lang="en-US" dirty="0"/>
              <a:t> will consider. The number of </a:t>
            </a:r>
            <a:r>
              <a:rPr lang="en-US" dirty="0" err="1"/>
              <a:t>timeslices</a:t>
            </a:r>
            <a:r>
              <a:rPr lang="en-US" dirty="0"/>
              <a:t> is the product of seasons, </a:t>
            </a:r>
            <a:r>
              <a:rPr lang="en-US" dirty="0" err="1"/>
              <a:t>daytypes</a:t>
            </a:r>
            <a:r>
              <a:rPr lang="en-US" dirty="0"/>
              <a:t>, and daily brackets. For example, if we have four seasons, two-day types, and three daily brackets, we end up with 24 </a:t>
            </a:r>
            <a:r>
              <a:rPr lang="en-US" dirty="0" err="1"/>
              <a:t>timeslices</a:t>
            </a:r>
            <a:r>
              <a:rPr lang="en-US" dirty="0"/>
              <a:t>.</a:t>
            </a:r>
          </a:p>
          <a:p>
            <a:r>
              <a:rPr lang="en-US" dirty="0"/>
              <a:t>On the right side, the diagram visually represents this breakdown, showing how a year is divided into seasons, each season into day types, and each day type into daily brackets, resulting in the final </a:t>
            </a:r>
            <a:r>
              <a:rPr lang="en-US" dirty="0" err="1"/>
              <a:t>timeslices</a:t>
            </a:r>
            <a:r>
              <a:rPr lang="en-US" dirty="0"/>
              <a:t> used for analysis.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CD41914-379D-FE72-FF40-F1C44DDDECA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1909107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13485ED-0B48-2401-2596-FA45B7D921F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80495EB-1C6D-3F6A-802D-16B939E83B3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D33EBD1-E596-6EBA-4D93-A53CBCEF13D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In MUIO, we have the flexibility to define different </a:t>
            </a:r>
            <a:r>
              <a:rPr lang="en-US" dirty="0" err="1"/>
              <a:t>timeslices</a:t>
            </a:r>
            <a:r>
              <a:rPr lang="en-US" dirty="0"/>
              <a:t>. On the left, you can see the main time set categories described in the previous slide: Years, Seasons, Day types, Daily </a:t>
            </a:r>
            <a:r>
              <a:rPr lang="en-US" dirty="0" err="1"/>
              <a:t>timebrackets</a:t>
            </a:r>
            <a:r>
              <a:rPr lang="en-US" dirty="0"/>
              <a:t>, and </a:t>
            </a:r>
            <a:r>
              <a:rPr lang="en-US" dirty="0" err="1"/>
              <a:t>timeslices</a:t>
            </a:r>
            <a:r>
              <a:rPr lang="en-US" dirty="0"/>
              <a:t>.</a:t>
            </a:r>
            <a:br>
              <a:rPr lang="en-US" dirty="0"/>
            </a:br>
            <a:endParaRPr lang="en-US" dirty="0"/>
          </a:p>
          <a:p>
            <a:r>
              <a:rPr lang="en-US" dirty="0"/>
              <a:t>      In the timeline view to the right, we see a list of years selected for this example, which span from 2020 to 2050. By selecting specific years, we can customize which periods are analyzed, making the model more efficient.</a:t>
            </a:r>
            <a:br>
              <a:rPr lang="en-US" dirty="0"/>
            </a:br>
            <a:endParaRPr lang="en-US" dirty="0"/>
          </a:p>
          <a:p>
            <a:r>
              <a:rPr lang="en-US" dirty="0"/>
              <a:t>      Importantly, in MUIO, we have the option to define </a:t>
            </a:r>
            <a:r>
              <a:rPr lang="en-US" dirty="0" err="1"/>
              <a:t>timeslices</a:t>
            </a:r>
            <a:r>
              <a:rPr lang="en-US" dirty="0"/>
              <a:t> which are represented through seasons, day types, and daily time brackets which you can also define in the MUIO as highlighted in the image above.</a:t>
            </a:r>
            <a:br>
              <a:rPr lang="en-US" dirty="0"/>
            </a:br>
            <a:br>
              <a:rPr lang="en-US" dirty="0"/>
            </a:br>
            <a:r>
              <a:rPr lang="en-US" dirty="0"/>
              <a:t>This flexibility allows MUIO to adapt time representation based on the model’s specific requirements, ensuring we have the appropriate granularity without unnecessary complexity.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D98E298-CC71-52FD-45C6-BF8B6218026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625722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14E4772-D439-340B-1E4D-CAA36D32321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1A1CE0F-3795-5E29-B1E8-14E00381A4C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FC476B4-F1FC-F223-DE3A-970F8539E6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Year Split is the proportion of the year represented by each </a:t>
            </a:r>
            <a:r>
              <a:rPr lang="en-US" dirty="0" err="1"/>
              <a:t>timeslice</a:t>
            </a:r>
            <a:r>
              <a:rPr lang="en-US" dirty="0"/>
              <a:t>. It’s important to check that Year Split values sum to 1. Typically, we have a precise definition of each </a:t>
            </a:r>
            <a:r>
              <a:rPr lang="en-US" dirty="0" err="1"/>
              <a:t>timeslice</a:t>
            </a:r>
            <a:r>
              <a:rPr lang="en-US" dirty="0"/>
              <a:t> which enables us to estimate the Year Split value. For example, for a specific country, if the winter season makes up 25% of the year (91 days/365 days), the weekdays make up 71.4% of the week (5 days/7 days), and we want to represent a 4-hour interval which is 16.7% of a day (4 hours/24 hours), then the year split value for this </a:t>
            </a:r>
            <a:r>
              <a:rPr lang="en-US" dirty="0" err="1"/>
              <a:t>timeslice</a:t>
            </a:r>
            <a:r>
              <a:rPr lang="en-US" dirty="0"/>
              <a:t> will be 25%*71.4%*16.7% = 0.0298. You would then enter this value for the year split parameter for this specific </a:t>
            </a:r>
            <a:r>
              <a:rPr lang="en-US" dirty="0" err="1"/>
              <a:t>timeslice</a:t>
            </a:r>
            <a:r>
              <a:rPr lang="en-US" dirty="0"/>
              <a:t> for all years. A similar exercise is given in Hands-On Exercise 2.</a:t>
            </a:r>
            <a:endParaRPr dirty="0"/>
          </a:p>
        </p:txBody>
      </p:sp>
      <p:sp>
        <p:nvSpPr>
          <p:cNvPr id="165" name="Google Shape;165;p13:notes">
            <a:extLst>
              <a:ext uri="{FF2B5EF4-FFF2-40B4-BE49-F238E27FC236}">
                <a16:creationId xmlns:a16="http://schemas.microsoft.com/office/drawing/2014/main" id="{057C1485-92C3-F416-0DA7-2B21459E27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196636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6E8BD52-2D38-C161-E544-7ED7598925F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173AAA0-4DF4-1444-B701-AAB0A5082B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485381F-84FE-AF2B-B715-1302D3DD22E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This is a second example of how to calculate the Year Split once the </a:t>
            </a:r>
            <a:r>
              <a:rPr lang="en-US" dirty="0" err="1"/>
              <a:t>timeslice</a:t>
            </a:r>
            <a:r>
              <a:rPr lang="en-US" dirty="0"/>
              <a:t> features are defined. In this case, a season covering June through August consists of 92 days (30 in June, 31 in July, and 31 in August). If we consider only weekends (i.e., 2 out of 7 days) and a daily time bracket from 2 PM to 6 PM (i.e., 4 out of 24 hours), the Year Split is the product of these ratios divided by the 365 days in a year, as shown on the slide.</a:t>
            </a:r>
            <a:endParaRPr dirty="0"/>
          </a:p>
        </p:txBody>
      </p:sp>
      <p:sp>
        <p:nvSpPr>
          <p:cNvPr id="165" name="Google Shape;165;p13:notes">
            <a:extLst>
              <a:ext uri="{FF2B5EF4-FFF2-40B4-BE49-F238E27FC236}">
                <a16:creationId xmlns:a16="http://schemas.microsoft.com/office/drawing/2014/main" id="{958808E4-F7C2-A601-1A9C-000FDE2ECF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3716620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21AD80A-C9ED-BCEE-1B73-7FC36D69638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777A2F3-B0BF-7E04-04CC-C25F6DE704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C2A9637-D595-7562-2B8B-CB7CF66657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dirty="0"/>
              <a:t>      This slide introduces the concept of </a:t>
            </a:r>
            <a:r>
              <a:rPr lang="en-GB" b="1" dirty="0"/>
              <a:t>Net Present Value (NPV)</a:t>
            </a:r>
            <a:r>
              <a:rPr lang="en-GB" dirty="0"/>
              <a:t>, a key financial indicator used to evaluate the economic viability of energy investments over time. NPV represents the sum of all future cash flows—revenues and costs—discounted to their present value using a chosen </a:t>
            </a:r>
            <a:r>
              <a:rPr lang="en-GB" b="1" dirty="0"/>
              <a:t>discount rate </a:t>
            </a:r>
            <a:r>
              <a:rPr lang="en-GB" b="0" dirty="0"/>
              <a:t>(i.e. it tells you how much everything costs during your modelling horizon in terms of the value of money in present day). </a:t>
            </a:r>
            <a:r>
              <a:rPr lang="en-GB" dirty="0"/>
              <a:t>The </a:t>
            </a:r>
            <a:r>
              <a:rPr lang="en-GB" b="1" dirty="0"/>
              <a:t>time value of money</a:t>
            </a:r>
            <a:r>
              <a:rPr lang="en-GB" dirty="0"/>
              <a:t> is the concept that a unit of money today is worth more than the same amount in the future because of its </a:t>
            </a:r>
            <a:r>
              <a:rPr lang="en-GB" b="0" dirty="0"/>
              <a:t>potential earning capacity—that is, money available now can be invested, generate returns (such as interest or profits), or be used to avoid borrowing costs. Over time, the purchasing power of money can also change due to inflation. </a:t>
            </a:r>
          </a:p>
          <a:p>
            <a:endParaRPr lang="en-GB" b="0" dirty="0"/>
          </a:p>
          <a:p>
            <a:r>
              <a:rPr lang="en-GB" dirty="0"/>
              <a:t>      This principle is crucial in energy system modelling, especially when comparing future investments, costs, or benefits. By applying </a:t>
            </a:r>
            <a:r>
              <a:rPr lang="en-GB" b="1" dirty="0"/>
              <a:t>Net Present Value (NPV)</a:t>
            </a:r>
            <a:r>
              <a:rPr lang="en-GB" dirty="0"/>
              <a:t>, all future cash flows are adjusted (or </a:t>
            </a:r>
            <a:r>
              <a:rPr lang="en-GB" b="1" dirty="0"/>
              <a:t>discounted</a:t>
            </a:r>
            <a:r>
              <a:rPr lang="en-GB" dirty="0"/>
              <a:t>) to reflect their present-day value, ensuring a fair and consistent comparison across time. Without accounting for the time value of money, long-term projects might appear more (or less) attractive than they truly are, leading to poor investment or policy decisions.</a:t>
            </a:r>
            <a:endParaRPr lang="en-GB" b="0" dirty="0"/>
          </a:p>
          <a:p>
            <a:r>
              <a:rPr lang="en-GB" b="0" dirty="0"/>
              <a:t>     </a:t>
            </a:r>
          </a:p>
          <a:p>
            <a:r>
              <a:rPr lang="en-GB" b="0" dirty="0"/>
              <a:t>     </a:t>
            </a:r>
            <a:r>
              <a:rPr lang="en-GB" dirty="0"/>
              <a:t> In the </a:t>
            </a:r>
            <a:r>
              <a:rPr lang="en-GB" b="0" dirty="0"/>
              <a:t>context of </a:t>
            </a:r>
            <a:r>
              <a:rPr lang="en-GB" b="0" dirty="0" err="1"/>
              <a:t>OSeMOSYS</a:t>
            </a:r>
            <a:r>
              <a:rPr lang="en-GB" b="0" dirty="0"/>
              <a:t>, NPV is central to cost optimization</a:t>
            </a:r>
            <a:r>
              <a:rPr lang="en-GB" dirty="0"/>
              <a:t>. The model minimizes the total system cost over the entire planning horizon by calculating the present value of investment, operation, and maintenance costs. This allows users to compare long-term energy strategies on a consistent economic basis, </a:t>
            </a:r>
            <a:r>
              <a:rPr lang="en-GB" b="0" dirty="0"/>
              <a:t>accounting for the time value of money.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4D3651E-7383-0F78-F3AE-5436A7CC105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324062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21AD80A-C9ED-BCEE-1B73-7FC36D69638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777A2F3-B0BF-7E04-04CC-C25F6DE704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C2A9637-D595-7562-2B8B-CB7CF66657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In the final slide of this lecture, we will briefly introduce two parameters used in setting up a model in </a:t>
            </a:r>
            <a:r>
              <a:rPr lang="en-US" dirty="0" err="1"/>
              <a:t>OSeMOSYS</a:t>
            </a:r>
            <a:r>
              <a:rPr lang="en-US" dirty="0"/>
              <a:t>, which we’ll practice using in Hands-On Exercise 2. While we don’t need to study discounting in depth for this course, we’ll provide a quick explanation of how it is applied in </a:t>
            </a:r>
            <a:r>
              <a:rPr lang="en-US" dirty="0" err="1"/>
              <a:t>OSeMOSYS</a:t>
            </a:r>
            <a:r>
              <a:rPr lang="en-US" dirty="0"/>
              <a:t>.</a:t>
            </a:r>
            <a:br>
              <a:rPr lang="en-US" dirty="0"/>
            </a:br>
            <a:br>
              <a:rPr lang="en-US" dirty="0"/>
            </a:br>
            <a:r>
              <a:rPr lang="en-US" dirty="0"/>
              <a:t>The purpose of discounting is to account for the time value of money, where it is generally more advantageous to have a given amount now rather than in the future. For example, if given the choice between receiving $100 now or in two years, it is more beneficial to have it now since it could be invested to grow beyond $100 over two years. This concept is captured by the </a:t>
            </a:r>
            <a:r>
              <a:rPr lang="en-US" i="1" dirty="0"/>
              <a:t>Discount Rate</a:t>
            </a:r>
            <a:r>
              <a:rPr lang="en-US" dirty="0"/>
              <a:t>, which is used to determine the present value of future cash flows. In </a:t>
            </a:r>
            <a:r>
              <a:rPr lang="en-US" dirty="0" err="1"/>
              <a:t>OSeMOSYS</a:t>
            </a:r>
            <a:r>
              <a:rPr lang="en-US" dirty="0"/>
              <a:t>, the Discount Rate parameter, represented as a decimal, serves this purpose. A typical discount rate might be 10%, which we represent in </a:t>
            </a:r>
            <a:r>
              <a:rPr lang="en-US" dirty="0" err="1"/>
              <a:t>OSeMOSYS</a:t>
            </a:r>
            <a:r>
              <a:rPr lang="en-US" dirty="0"/>
              <a:t> with a value of 0.1 for the Discount Rate parameter. Additionally, individual discount rates can be defined for each technology to calculate the annualized capital cost.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4D3651E-7383-0F78-F3AE-5436A7CC105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2816789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10E9837-A2E4-4ACF-90CE-214F8A8BD66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BF60A9A-7AB4-03A1-9B56-FEB4368A37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353DDB5-5427-8C82-5A6B-DF00090A0C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We can now see that all of the specific names in the Reference Energy System diagram have been replaced with generic names. This means that the diagram can now be easily understood by all users, with no confusion over specific power plant names. The use of generic naming also means that technologies can be identified quickly and easily. However, these names are too long to be used in our modelling system, and so short standard codes are used, as explained next.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2051F47-FA39-4CA4-6CEE-F6159A1CE91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757321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9EDF1FE-B681-3494-7DBC-2C514C3CC12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C081271-F5D6-0BA5-9E05-35C5D8A2E9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98F3F0F-B848-B5FF-C66F-589C59928AE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In this version of the Reference Energy System, technologies and commodities are names using short standard codes. These codes are generated using a standard naming convention, the structure of which is explained in the remaining part of this mini-lecture. It is important to bear in mind that this is not the only naming convention that can be used for </a:t>
            </a:r>
            <a:r>
              <a:rPr lang="en-US" dirty="0" err="1"/>
              <a:t>OSeMOSYS</a:t>
            </a:r>
            <a:r>
              <a:rPr lang="en-US" dirty="0"/>
              <a:t>. The convention is up to the user. However, it is essential that the user stays consist with the naming convention they use. There are two common naming conventions for </a:t>
            </a:r>
            <a:r>
              <a:rPr lang="en-US" dirty="0" err="1"/>
              <a:t>OSeMOSYS</a:t>
            </a:r>
            <a:r>
              <a:rPr lang="en-US" dirty="0"/>
              <a:t> that will be described in the upcoming slides. It is advised for users to use one of the two suggested to make it easily comparable with existing models. </a:t>
            </a:r>
            <a:br>
              <a:rPr lang="en-US" dirty="0"/>
            </a:br>
            <a:endParaRPr lang="en-US" dirty="0"/>
          </a:p>
          <a:p>
            <a:r>
              <a:rPr lang="en-US" dirty="0"/>
              <a:t>The use of a standard naming convention like this is advantageous because it: </a:t>
            </a:r>
          </a:p>
          <a:p>
            <a:endParaRPr lang="en-US" dirty="0">
              <a:cs typeface="+mn-lt"/>
            </a:endParaRPr>
          </a:p>
          <a:p>
            <a:pPr marL="171450" indent="-171450">
              <a:buFont typeface="Arial"/>
              <a:buChar char="•"/>
            </a:pPr>
            <a:r>
              <a:rPr lang="en-US" dirty="0"/>
              <a:t>Allows quick and easy technology identification</a:t>
            </a:r>
            <a:endParaRPr lang="en-US" dirty="0">
              <a:cs typeface="Calibri" panose="020F0502020204030204"/>
            </a:endParaRPr>
          </a:p>
          <a:p>
            <a:pPr marL="171450" indent="-171450">
              <a:buFont typeface="Arial"/>
              <a:buChar char="•"/>
            </a:pPr>
            <a:r>
              <a:rPr lang="en-US" dirty="0"/>
              <a:t>Is easily replicable</a:t>
            </a:r>
            <a:endParaRPr lang="en-US" dirty="0">
              <a:cs typeface="Calibri" panose="020F0502020204030204"/>
            </a:endParaRPr>
          </a:p>
          <a:p>
            <a:pPr marL="171450" indent="-171450">
              <a:buFont typeface="Arial"/>
              <a:buChar char="•"/>
            </a:pPr>
            <a:r>
              <a:rPr lang="en-US" dirty="0"/>
              <a:t>Facilitates comprehension of model components and structure</a:t>
            </a:r>
            <a:endParaRPr lang="en-US" dirty="0">
              <a:cs typeface="Calibri" panose="020F0502020204030204"/>
            </a:endParaRPr>
          </a:p>
          <a:p>
            <a:pPr marL="171450" indent="-171450">
              <a:buFont typeface="Arial"/>
              <a:buChar char="•"/>
            </a:pPr>
            <a:r>
              <a:rPr lang="en-US" dirty="0"/>
              <a:t>Allows for structuring data in the model and results during post-processing</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91F6C5C-A3A0-3F3B-4CDB-2BF8DA0ED79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82473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E8EA37B-981F-13AD-9E2D-7AC123E4623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20B7674-77BE-1BE1-EDCB-59DD2197301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CF67A1B-700A-F8BE-9160-7DBD0BCA4E1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An example of a common structure of the generic convention for naming technologies is shown in this figure. The technology name is composed of five segments: the first identifies the category of the technology, the second identifies the subsector if applicable, then the third identifies energy service or demand being produced if applicable, and the fourth is the fuel or commodity it uses. Each segment is made up of 3 letters which identify the term. The technology name therefore has 6 or 12 letters in total, depending on whether it is assigned a subsector or an energy service. For example, a coal power plant can be named PWRCOA: PWR identifies the category as the power generation, and COA identifies that the commodity used by this technology is Coal. If there is more than one type of a technology, a 3-digit number at the end is used to distinguish between types e.g. PWRCOA001 would be Coal Power Plant type 1 and PWRCOA002 would be Coal Power Plant type 2. </a:t>
            </a:r>
            <a:br>
              <a:rPr lang="en-US" dirty="0"/>
            </a:br>
            <a:br>
              <a:rPr lang="en-US" dirty="0"/>
            </a:br>
            <a:r>
              <a:rPr lang="en-US" dirty="0"/>
              <a:t>A: The example on the slide represents a natural gas stove in the residential sector.</a:t>
            </a:r>
            <a:br>
              <a:rPr lang="en-US" dirty="0"/>
            </a:br>
            <a:br>
              <a:rPr lang="en-US" dirty="0"/>
            </a:br>
            <a:r>
              <a:rPr lang="en-GB" b="1" dirty="0"/>
              <a:t>Disclaimer: </a:t>
            </a:r>
            <a:r>
              <a:rPr lang="en-GB" dirty="0"/>
              <a:t>The naming convention can be whatever you define it to be but it is important that you stay consistent with one type of naming convention.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dirty="0"/>
          </a:p>
        </p:txBody>
      </p:sp>
      <p:sp>
        <p:nvSpPr>
          <p:cNvPr id="165" name="Google Shape;165;p13:notes">
            <a:extLst>
              <a:ext uri="{FF2B5EF4-FFF2-40B4-BE49-F238E27FC236}">
                <a16:creationId xmlns:a16="http://schemas.microsoft.com/office/drawing/2014/main" id="{21A1AB1A-6211-7C2F-C090-FD08EEF7B5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810192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BFA30E7-8126-3EE4-BF51-0AE920E3402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539846E-C039-EA3C-4856-7D7DF87A65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63F559A-47B3-A7A7-ADE2-894F5D9F107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Commodities or fuels are assigned 3- or 6-letter names, as illustrated in some examples on this slide. For sector-specific commodities, particularly final demands, the first three letters of the name represent the subsector, while the second three letters indicate the energy service. For instance, diesel used in the transport sector would be labeled as TRADSL. Commodities or fuels associated with primary sources or transformation processes are generally represented using only three letters. It's important to note that energy services or final demands are also modelled as commodities within </a:t>
            </a:r>
            <a:r>
              <a:rPr lang="en-US" dirty="0" err="1"/>
              <a:t>OSeMOSYS</a:t>
            </a:r>
            <a:r>
              <a:rPr lang="en-US" dirty="0"/>
              <a:t>.</a:t>
            </a:r>
          </a:p>
        </p:txBody>
      </p:sp>
      <p:sp>
        <p:nvSpPr>
          <p:cNvPr id="165" name="Google Shape;165;p13:notes">
            <a:extLst>
              <a:ext uri="{FF2B5EF4-FFF2-40B4-BE49-F238E27FC236}">
                <a16:creationId xmlns:a16="http://schemas.microsoft.com/office/drawing/2014/main" id="{058DF0C4-461F-C004-E5C4-E28EDB4A7F8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2373476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Another commonly used naming convention in </a:t>
            </a:r>
            <a:r>
              <a:rPr lang="en-GB" dirty="0" err="1"/>
              <a:t>OSeMOSYS</a:t>
            </a:r>
            <a:r>
              <a:rPr lang="en-GB" dirty="0"/>
              <a:t> is the one seen above. </a:t>
            </a:r>
            <a:r>
              <a:rPr lang="en-US" dirty="0"/>
              <a:t>The technology name is typically composed of four to five segments: the first segment identifies the country the technology specific to; this is typically a three-letter standard code used in international databases to define countries. The second segment represents each sub-sector. Energy supply is POW, Transport is TRA, Industry is IND, Buildings can be HOU for housing or SER for services, Land is LND, Agriculture for crops and livestock is AGR, Waste is WST and so on. The third segment is the service which can be heating (HEAT), low temperature heating (LPH), high temperature heating (HPH), cars (CAR) and many more. The fourth segment is the type of fuel biomass (BIOM), Coal (COAL), Natural Gas (NG), Hydrogen (H2), Electricity (ELE), oil (OIL) and more. The fifth segment is typically only used to represent whether a technology is using Carbon Capture Storage (CCS) or if there are more than one type of the same technology (for example the same technology but in different regions). It would be an additional segment as follows TUR_AGR_HEAT_BIOM_CCS or TUR_POW_PP_SPV_T1 respectively (energy supply power plant solar photovoltaic tier 1 – which is just region 1, you could then have T2, T3 etc.)</a:t>
            </a:r>
            <a:br>
              <a:rPr lang="en-US" dirty="0"/>
            </a:br>
            <a:br>
              <a:rPr lang="en-US" dirty="0"/>
            </a:br>
            <a:r>
              <a:rPr lang="en-US" dirty="0"/>
              <a:t>A: Philippines Agriculture Heating using Biomass</a:t>
            </a:r>
            <a:br>
              <a:rPr lang="en-US" dirty="0"/>
            </a:b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313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FA246BE-D0D3-DBB9-1B38-7BF915ADA5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E2B5971-A9A0-A7CB-2493-12319CA480C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3671D14-0E54-F438-BE99-0411FE0882B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Typically, commodities involve three segments. Similar to the technologies this naming convention the first segment is always the country code. The second part of the commodity name typically represents the sector or area the commodity is associated with. PRO represents production for fuels. The final part of the segment will represent the fuel or service the commodity is for.</a:t>
            </a:r>
          </a:p>
        </p:txBody>
      </p:sp>
      <p:sp>
        <p:nvSpPr>
          <p:cNvPr id="165" name="Google Shape;165;p13:notes">
            <a:extLst>
              <a:ext uri="{FF2B5EF4-FFF2-40B4-BE49-F238E27FC236}">
                <a16:creationId xmlns:a16="http://schemas.microsoft.com/office/drawing/2014/main" id="{0389E278-0BA4-49D3-F00E-72942250357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445957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714309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56097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412567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sa/3.0/deed.en"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commons.wikimedia.org/wiki/File:Annual_average_crude_oil_prices.png" TargetMode="Externa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zenodo.org/record/4558793#.YEEPA2j7Q2w" TargetMode="External"/><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zenodo.org/record/4558793#.YEEPA2j7Q2w" TargetMode="External"/><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zenodo.org/record/4558793#.YEEPA2j7Q2w" TargetMode="External"/><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hyperlink" Target="http://doi.org/10.5281/zenodo.4558793"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90.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3.png"/><Relationship Id="rId5" Type="http://schemas.openxmlformats.org/officeDocument/2006/relationships/image" Target="../media/image220.png"/><Relationship Id="rId4" Type="http://schemas.openxmlformats.org/officeDocument/2006/relationships/notesSlide" Target="../notesSlides/notesSlide23.xml"/><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36DC4658-9AA0-EBBD-FB68-B051B24C9A41}"/>
              </a:ext>
            </a:extLst>
          </p:cNvPr>
          <p:cNvSpPr txBox="1"/>
          <p:nvPr/>
        </p:nvSpPr>
        <p:spPr>
          <a:xfrm>
            <a:off x="292414" y="653206"/>
            <a:ext cx="5033481"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0113E5F8-820D-B8B8-96F2-65CC1A09D399}"/>
              </a:ext>
            </a:extLst>
          </p:cNvPr>
          <p:cNvSpPr txBox="1"/>
          <p:nvPr/>
        </p:nvSpPr>
        <p:spPr>
          <a:xfrm>
            <a:off x="292414" y="1756896"/>
            <a:ext cx="8977092"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3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NAMING CONVENTION AND TIME REPRESENTATION</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51050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761555" y="1631921"/>
            <a:ext cx="971951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panose="020B0606030504020204" pitchFamily="34" charset="0"/>
                <a:ea typeface="Open Sans" panose="020B0606030504020204" pitchFamily="34" charset="0"/>
                <a:cs typeface="Open Sans" panose="020B0606030504020204" pitchFamily="34" charset="0"/>
              </a:rPr>
              <a:t>Taliotis</a:t>
            </a:r>
            <a:r>
              <a:rPr lang="en-GB" sz="1600" dirty="0">
                <a:latin typeface="Open Sans" panose="020B0606030504020204" pitchFamily="34" charset="0"/>
                <a:ea typeface="Open Sans" panose="020B0606030504020204" pitchFamily="34" charset="0"/>
                <a:cs typeface="Open Sans" panose="020B0606030504020204" pitchFamily="34" charset="0"/>
              </a:rPr>
              <a:t>, Constantinos, </a:t>
            </a:r>
            <a:r>
              <a:rPr lang="en-GB" sz="1600" dirty="0" err="1">
                <a:latin typeface="Open Sans" panose="020B0606030504020204" pitchFamily="34" charset="0"/>
                <a:ea typeface="Open Sans" panose="020B0606030504020204" pitchFamily="34" charset="0"/>
                <a:cs typeface="Open Sans" panose="020B0606030504020204" pitchFamily="34" charset="0"/>
              </a:rPr>
              <a:t>Gardumi</a:t>
            </a:r>
            <a:r>
              <a:rPr lang="en-GB" sz="1600" dirty="0">
                <a:latin typeface="Open Sans" panose="020B0606030504020204" pitchFamily="34" charset="0"/>
                <a:ea typeface="Open Sans" panose="020B0606030504020204" pitchFamily="34" charset="0"/>
                <a:cs typeface="Open Sans" panose="020B0606030504020204" pitchFamily="34" charset="0"/>
              </a:rPr>
              <a:t>, Francesco, </a:t>
            </a:r>
            <a:r>
              <a:rPr lang="en-GB" sz="1600" dirty="0" err="1">
                <a:latin typeface="Open Sans" panose="020B0606030504020204" pitchFamily="34" charset="0"/>
                <a:ea typeface="Open Sans" panose="020B0606030504020204" pitchFamily="34" charset="0"/>
                <a:cs typeface="Open Sans" panose="020B0606030504020204" pitchFamily="34" charset="0"/>
              </a:rPr>
              <a:t>Shivakumar</a:t>
            </a:r>
            <a:r>
              <a:rPr lang="en-GB" sz="16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1600" dirty="0" err="1">
                <a:latin typeface="Open Sans" panose="020B0606030504020204" pitchFamily="34" charset="0"/>
                <a:ea typeface="Open Sans" panose="020B0606030504020204" pitchFamily="34" charset="0"/>
                <a:cs typeface="Open Sans" panose="020B0606030504020204" pitchFamily="34" charset="0"/>
              </a:rPr>
              <a:t>Beltramo</a:t>
            </a:r>
            <a:r>
              <a:rPr lang="en-GB" sz="1600" dirty="0">
                <a:latin typeface="Open Sans" panose="020B0606030504020204" pitchFamily="34" charset="0"/>
                <a:ea typeface="Open Sans" panose="020B0606030504020204" pitchFamily="34" charset="0"/>
                <a:cs typeface="Open Sans" panose="020B0606030504020204" pitchFamily="34" charset="0"/>
              </a:rPr>
              <a:t>, Agnese, … Howells, Mark. (2018, November). Time representation in </a:t>
            </a:r>
            <a:r>
              <a:rPr lang="en-GB" sz="1600" dirty="0" err="1">
                <a:latin typeface="Open Sans" panose="020B0606030504020204" pitchFamily="34" charset="0"/>
                <a:ea typeface="Open Sans" panose="020B0606030504020204" pitchFamily="34" charset="0"/>
                <a:cs typeface="Open Sans" panose="020B0606030504020204" pitchFamily="34" charset="0"/>
              </a:rPr>
              <a:t>OSeMOSYS</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Zenodo</a:t>
            </a:r>
            <a:r>
              <a:rPr lang="en-GB" sz="1600" dirty="0">
                <a:latin typeface="Open Sans" panose="020B0606030504020204" pitchFamily="34" charset="0"/>
                <a:ea typeface="Open Sans" panose="020B0606030504020204" pitchFamily="34" charset="0"/>
                <a:cs typeface="Open Sans" panose="020B0606030504020204" pitchFamily="34" charset="0"/>
              </a:rPr>
              <a:t>. http://doi.org/10.5281/zenodo.4585695</a:t>
            </a: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91939" y="1084977"/>
            <a:ext cx="10237425" cy="861774"/>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Time Variability in Energy Systems – Annual Variability</a:t>
            </a:r>
          </a:p>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sp>
        <p:nvSpPr>
          <p:cNvPr id="8" name="Rectangle: Rounded Corners 7">
            <a:extLst>
              <a:ext uri="{FF2B5EF4-FFF2-40B4-BE49-F238E27FC236}">
                <a16:creationId xmlns:a16="http://schemas.microsoft.com/office/drawing/2014/main" id="{4D3D1567-5CE8-2D61-B029-8691562FEA92}"/>
              </a:ext>
            </a:extLst>
          </p:cNvPr>
          <p:cNvSpPr/>
          <p:nvPr/>
        </p:nvSpPr>
        <p:spPr>
          <a:xfrm>
            <a:off x="591939" y="2801471"/>
            <a:ext cx="2402541" cy="125505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Energy Prices</a:t>
            </a:r>
          </a:p>
        </p:txBody>
      </p:sp>
      <p:sp>
        <p:nvSpPr>
          <p:cNvPr id="11" name="Rectangle: Rounded Corners 10">
            <a:extLst>
              <a:ext uri="{FF2B5EF4-FFF2-40B4-BE49-F238E27FC236}">
                <a16:creationId xmlns:a16="http://schemas.microsoft.com/office/drawing/2014/main" id="{7BB09495-CCCF-C297-116F-C4E7A46033E1}"/>
              </a:ext>
            </a:extLst>
          </p:cNvPr>
          <p:cNvSpPr/>
          <p:nvPr/>
        </p:nvSpPr>
        <p:spPr>
          <a:xfrm>
            <a:off x="3263421" y="2801471"/>
            <a:ext cx="2402541" cy="125505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Technology Efficiencies</a:t>
            </a:r>
          </a:p>
        </p:txBody>
      </p:sp>
      <p:sp>
        <p:nvSpPr>
          <p:cNvPr id="12" name="Rectangle: Rounded Corners 11">
            <a:extLst>
              <a:ext uri="{FF2B5EF4-FFF2-40B4-BE49-F238E27FC236}">
                <a16:creationId xmlns:a16="http://schemas.microsoft.com/office/drawing/2014/main" id="{C0616AA7-76A7-EBEC-F07C-AB3F21A9E648}"/>
              </a:ext>
            </a:extLst>
          </p:cNvPr>
          <p:cNvSpPr/>
          <p:nvPr/>
        </p:nvSpPr>
        <p:spPr>
          <a:xfrm>
            <a:off x="5978390" y="2801471"/>
            <a:ext cx="2402541" cy="125505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Technology Costs</a:t>
            </a:r>
          </a:p>
        </p:txBody>
      </p:sp>
      <p:sp>
        <p:nvSpPr>
          <p:cNvPr id="13" name="Rectangle: Rounded Corners 12">
            <a:extLst>
              <a:ext uri="{FF2B5EF4-FFF2-40B4-BE49-F238E27FC236}">
                <a16:creationId xmlns:a16="http://schemas.microsoft.com/office/drawing/2014/main" id="{696D3A1D-771E-E57E-06AC-498178476892}"/>
              </a:ext>
            </a:extLst>
          </p:cNvPr>
          <p:cNvSpPr/>
          <p:nvPr/>
        </p:nvSpPr>
        <p:spPr>
          <a:xfrm>
            <a:off x="8693359" y="2801470"/>
            <a:ext cx="2402541" cy="125505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Investment and generation constraints</a:t>
            </a:r>
          </a:p>
        </p:txBody>
      </p:sp>
      <p:sp>
        <p:nvSpPr>
          <p:cNvPr id="14" name="Rectangle 13">
            <a:extLst>
              <a:ext uri="{FF2B5EF4-FFF2-40B4-BE49-F238E27FC236}">
                <a16:creationId xmlns:a16="http://schemas.microsoft.com/office/drawing/2014/main" id="{28A3B598-FF10-D6C7-6D45-FFA4661C1518}"/>
              </a:ext>
            </a:extLst>
          </p:cNvPr>
          <p:cNvSpPr/>
          <p:nvPr/>
        </p:nvSpPr>
        <p:spPr>
          <a:xfrm>
            <a:off x="3676709" y="1804650"/>
            <a:ext cx="6217920" cy="46166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Sources of Annual Variability:</a:t>
            </a:r>
          </a:p>
        </p:txBody>
      </p:sp>
      <p:pic>
        <p:nvPicPr>
          <p:cNvPr id="5" name="synthesize (12)">
            <a:hlinkClick r:id="" action="ppaction://media"/>
            <a:extLst>
              <a:ext uri="{FF2B5EF4-FFF2-40B4-BE49-F238E27FC236}">
                <a16:creationId xmlns:a16="http://schemas.microsoft.com/office/drawing/2014/main" id="{F3F6AE06-452C-D966-7A21-2D48ECC97C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4061" y="1084977"/>
            <a:ext cx="1016000" cy="1016000"/>
          </a:xfrm>
          <a:prstGeom prst="rect">
            <a:avLst/>
          </a:prstGeom>
        </p:spPr>
      </p:pic>
    </p:spTree>
    <p:extLst>
      <p:ext uri="{BB962C8B-B14F-4D97-AF65-F5344CB8AC3E}">
        <p14:creationId xmlns:p14="http://schemas.microsoft.com/office/powerpoint/2010/main" val="30988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FD7FB40-FC12-C24D-501A-4B35755F12D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9A5816C-A4B5-FFA3-1D3F-7D8EF154925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176BB2F3-4727-210E-F427-24883D1FFE3C}"/>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Price variability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A32CE63-D2A8-9EAD-9140-8E9251F807CB}"/>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pic>
        <p:nvPicPr>
          <p:cNvPr id="8" name="Picture 10" descr="Chart, line chart&#10;&#10;Description automatically generated">
            <a:extLst>
              <a:ext uri="{FF2B5EF4-FFF2-40B4-BE49-F238E27FC236}">
                <a16:creationId xmlns:a16="http://schemas.microsoft.com/office/drawing/2014/main" id="{EEC47B5A-927A-A6BF-3027-F327263E6CE3}"/>
              </a:ext>
            </a:extLst>
          </p:cNvPr>
          <p:cNvPicPr>
            <a:picLocks noChangeAspect="1"/>
          </p:cNvPicPr>
          <p:nvPr/>
        </p:nvPicPr>
        <p:blipFill rotWithShape="1">
          <a:blip r:embed="rId5"/>
          <a:srcRect l="4830" r="179" b="11200"/>
          <a:stretch/>
        </p:blipFill>
        <p:spPr>
          <a:xfrm>
            <a:off x="424899" y="1544189"/>
            <a:ext cx="11051253" cy="4629883"/>
          </a:xfrm>
          <a:prstGeom prst="rect">
            <a:avLst/>
          </a:prstGeom>
        </p:spPr>
      </p:pic>
      <p:sp>
        <p:nvSpPr>
          <p:cNvPr id="9" name="Rectangle 8">
            <a:extLst>
              <a:ext uri="{FF2B5EF4-FFF2-40B4-BE49-F238E27FC236}">
                <a16:creationId xmlns:a16="http://schemas.microsoft.com/office/drawing/2014/main" id="{419C92BF-106F-7973-BC5E-95640FEE3CFC}"/>
              </a:ext>
            </a:extLst>
          </p:cNvPr>
          <p:cNvSpPr/>
          <p:nvPr/>
        </p:nvSpPr>
        <p:spPr>
          <a:xfrm>
            <a:off x="-828710" y="6125200"/>
            <a:ext cx="6217920" cy="369332"/>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a:t>
            </a:r>
            <a:r>
              <a:rPr lang="en-ZA" sz="1000" err="1">
                <a:latin typeface="Open Sans"/>
                <a:ea typeface="Open Sans" panose="020B0606030504020204" pitchFamily="34" charset="0"/>
                <a:cs typeface="Open Sans" panose="020B0606030504020204" pitchFamily="34" charset="0"/>
              </a:rPr>
              <a:t>Travelplanner</a:t>
            </a:r>
            <a:r>
              <a:rPr lang="en-ZA" sz="1000">
                <a:latin typeface="Open Sans"/>
                <a:ea typeface="Open Sans" panose="020B0606030504020204" pitchFamily="34" charset="0"/>
                <a:cs typeface="Open Sans" panose="020B0606030504020204" pitchFamily="34" charset="0"/>
              </a:rPr>
              <a:t>, </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licensed under</a:t>
            </a: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BY-SA 3.0</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pic>
        <p:nvPicPr>
          <p:cNvPr id="11" name="synthesize (14)">
            <a:hlinkClick r:id="" action="ppaction://media"/>
            <a:extLst>
              <a:ext uri="{FF2B5EF4-FFF2-40B4-BE49-F238E27FC236}">
                <a16:creationId xmlns:a16="http://schemas.microsoft.com/office/drawing/2014/main" id="{34C8E98C-A879-7409-ED23-E077374F52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79809" y="825841"/>
            <a:ext cx="1318491" cy="1318491"/>
          </a:xfrm>
          <a:prstGeom prst="rect">
            <a:avLst/>
          </a:prstGeom>
        </p:spPr>
      </p:pic>
    </p:spTree>
    <p:extLst>
      <p:ext uri="{BB962C8B-B14F-4D97-AF65-F5344CB8AC3E}">
        <p14:creationId xmlns:p14="http://schemas.microsoft.com/office/powerpoint/2010/main" val="81678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91940" y="1084977"/>
            <a:ext cx="86130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Time Variability in Energy Systems – Intra-annual variability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pic>
        <p:nvPicPr>
          <p:cNvPr id="9" name="Picture 9">
            <a:extLst>
              <a:ext uri="{FF2B5EF4-FFF2-40B4-BE49-F238E27FC236}">
                <a16:creationId xmlns:a16="http://schemas.microsoft.com/office/drawing/2014/main" id="{9AC311AA-4014-FB54-093E-1A941F111CC2}"/>
              </a:ext>
            </a:extLst>
          </p:cNvPr>
          <p:cNvPicPr>
            <a:picLocks noGrp="1" noChangeAspect="1"/>
          </p:cNvPicPr>
          <p:nvPr>
            <p:ph idx="1"/>
          </p:nvPr>
        </p:nvPicPr>
        <p:blipFill>
          <a:blip r:embed="rId5"/>
          <a:srcRect r="26328"/>
          <a:stretch>
            <a:fillRect/>
          </a:stretch>
        </p:blipFill>
        <p:spPr>
          <a:xfrm>
            <a:off x="1544430" y="2879615"/>
            <a:ext cx="8293546" cy="2219774"/>
          </a:xfrm>
        </p:spPr>
      </p:pic>
      <p:sp>
        <p:nvSpPr>
          <p:cNvPr id="10" name="Rectangle 9">
            <a:extLst>
              <a:ext uri="{FF2B5EF4-FFF2-40B4-BE49-F238E27FC236}">
                <a16:creationId xmlns:a16="http://schemas.microsoft.com/office/drawing/2014/main" id="{13496902-7691-D5AA-FC39-A4DBDFC026EA}"/>
              </a:ext>
            </a:extLst>
          </p:cNvPr>
          <p:cNvSpPr/>
          <p:nvPr/>
        </p:nvSpPr>
        <p:spPr>
          <a:xfrm>
            <a:off x="2987040" y="2305584"/>
            <a:ext cx="6217920" cy="46166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Sources of Time Variability (intra-annual):</a:t>
            </a:r>
          </a:p>
        </p:txBody>
      </p:sp>
      <p:pic>
        <p:nvPicPr>
          <p:cNvPr id="6" name="synthesize (13)">
            <a:hlinkClick r:id="" action="ppaction://media"/>
            <a:extLst>
              <a:ext uri="{FF2B5EF4-FFF2-40B4-BE49-F238E27FC236}">
                <a16:creationId xmlns:a16="http://schemas.microsoft.com/office/drawing/2014/main" id="{90ED788E-F636-C8AA-7ECC-36252680C8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422" y="1099945"/>
            <a:ext cx="1205639" cy="1205639"/>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A4A5EAF-C095-32CE-2E8C-615C88F6ACA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4AAD660-481E-BF21-8C1A-72BCCC5104F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Rectangle 1">
            <a:extLst>
              <a:ext uri="{FF2B5EF4-FFF2-40B4-BE49-F238E27FC236}">
                <a16:creationId xmlns:a16="http://schemas.microsoft.com/office/drawing/2014/main" id="{F6B2A5D3-53DA-7358-1915-F283CE90AE3D}"/>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Variability of Energy Demand</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9F494D4-AC24-677E-E1C7-FFE4A5D37260}"/>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pic>
        <p:nvPicPr>
          <p:cNvPr id="5" name="Picture 10" descr="Chart, line chart&#10;&#10;Description automatically generated">
            <a:extLst>
              <a:ext uri="{FF2B5EF4-FFF2-40B4-BE49-F238E27FC236}">
                <a16:creationId xmlns:a16="http://schemas.microsoft.com/office/drawing/2014/main" id="{6FEEE680-69D4-FD66-3B35-F64678AA3845}"/>
              </a:ext>
            </a:extLst>
          </p:cNvPr>
          <p:cNvPicPr>
            <a:picLocks noChangeAspect="1"/>
          </p:cNvPicPr>
          <p:nvPr/>
        </p:nvPicPr>
        <p:blipFill>
          <a:blip r:embed="rId5"/>
          <a:stretch>
            <a:fillRect/>
          </a:stretch>
        </p:blipFill>
        <p:spPr>
          <a:xfrm>
            <a:off x="968176" y="1485087"/>
            <a:ext cx="10278665" cy="4795809"/>
          </a:xfrm>
          <a:prstGeom prst="rect">
            <a:avLst/>
          </a:prstGeom>
        </p:spPr>
      </p:pic>
      <p:sp>
        <p:nvSpPr>
          <p:cNvPr id="6" name="TextBox 5">
            <a:extLst>
              <a:ext uri="{FF2B5EF4-FFF2-40B4-BE49-F238E27FC236}">
                <a16:creationId xmlns:a16="http://schemas.microsoft.com/office/drawing/2014/main" id="{EDD02D04-6320-4CB0-B3F0-9CB03A7A1EF4}"/>
              </a:ext>
            </a:extLst>
          </p:cNvPr>
          <p:cNvSpPr txBox="1"/>
          <p:nvPr/>
        </p:nvSpPr>
        <p:spPr>
          <a:xfrm>
            <a:off x="1058496" y="6266970"/>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6"/>
              </a:rPr>
              <a:t>image</a:t>
            </a:r>
            <a:r>
              <a:rPr lang="en-US" sz="1000">
                <a:latin typeface="Open Sans"/>
                <a:cs typeface="Calibri"/>
              </a:rPr>
              <a:t>, licensed under </a:t>
            </a:r>
            <a:r>
              <a:rPr lang="en-US" sz="1000">
                <a:latin typeface="Open Sans"/>
                <a:cs typeface="Calibri"/>
                <a:hlinkClick r:id="rId7"/>
              </a:rPr>
              <a:t>CC BY 4.0</a:t>
            </a:r>
            <a:r>
              <a:rPr lang="en-US" sz="1000">
                <a:latin typeface="Open Sans"/>
                <a:cs typeface="Calibri"/>
              </a:rPr>
              <a:t>)</a:t>
            </a:r>
          </a:p>
        </p:txBody>
      </p:sp>
      <p:pic>
        <p:nvPicPr>
          <p:cNvPr id="7" name="synthesize (46)">
            <a:hlinkClick r:id="" action="ppaction://media"/>
            <a:extLst>
              <a:ext uri="{FF2B5EF4-FFF2-40B4-BE49-F238E27FC236}">
                <a16:creationId xmlns:a16="http://schemas.microsoft.com/office/drawing/2014/main" id="{04412C83-0AD1-4628-3D74-344BAB058F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94562" y="883218"/>
            <a:ext cx="1044974" cy="1044974"/>
          </a:xfrm>
          <a:prstGeom prst="rect">
            <a:avLst/>
          </a:prstGeom>
        </p:spPr>
      </p:pic>
    </p:spTree>
    <p:extLst>
      <p:ext uri="{BB962C8B-B14F-4D97-AF65-F5344CB8AC3E}">
        <p14:creationId xmlns:p14="http://schemas.microsoft.com/office/powerpoint/2010/main" val="408204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Variability of Renewable Energy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Diagram, schematic&#10;&#10;Description automatically generated">
            <a:extLst>
              <a:ext uri="{FF2B5EF4-FFF2-40B4-BE49-F238E27FC236}">
                <a16:creationId xmlns:a16="http://schemas.microsoft.com/office/drawing/2014/main" id="{FC0E0611-83E0-060B-5395-A059E5518EA1}"/>
              </a:ext>
            </a:extLst>
          </p:cNvPr>
          <p:cNvPicPr>
            <a:picLocks noGrp="1" noChangeAspect="1"/>
          </p:cNvPicPr>
          <p:nvPr>
            <p:ph idx="1"/>
          </p:nvPr>
        </p:nvPicPr>
        <p:blipFill>
          <a:blip r:embed="rId5"/>
          <a:stretch>
            <a:fillRect/>
          </a:stretch>
        </p:blipFill>
        <p:spPr>
          <a:xfrm>
            <a:off x="975537" y="1222048"/>
            <a:ext cx="10245844" cy="5316556"/>
          </a:xfrm>
        </p:spPr>
      </p:pic>
      <p:pic>
        <p:nvPicPr>
          <p:cNvPr id="4" name="synthesize (50)">
            <a:hlinkClick r:id="" action="ppaction://media"/>
            <a:extLst>
              <a:ext uri="{FF2B5EF4-FFF2-40B4-BE49-F238E27FC236}">
                <a16:creationId xmlns:a16="http://schemas.microsoft.com/office/drawing/2014/main" id="{6D7A28E0-2FD5-01AC-EE28-37555B887F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2226" y="111203"/>
            <a:ext cx="1167296" cy="1167296"/>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6AA232D-6421-6499-817E-F3111C51E74C}"/>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A3745A5-DA42-F5D8-E20A-65114404790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89ACDA14-F5BC-3233-82C3-44835A0BE0B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3.2.6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Variability of Renewable Energy Part 2</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1CCC533-605F-ED7C-488A-E66ADCCD3EBE}"/>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8" name="Picture 9" descr="Chart, line chart&#10;&#10;Description automatically generated">
            <a:extLst>
              <a:ext uri="{FF2B5EF4-FFF2-40B4-BE49-F238E27FC236}">
                <a16:creationId xmlns:a16="http://schemas.microsoft.com/office/drawing/2014/main" id="{362E7432-F54B-0CE0-7C36-EEB5EBB5E049}"/>
              </a:ext>
            </a:extLst>
          </p:cNvPr>
          <p:cNvPicPr>
            <a:picLocks noGrp="1" noChangeAspect="1"/>
          </p:cNvPicPr>
          <p:nvPr>
            <p:ph idx="1"/>
          </p:nvPr>
        </p:nvPicPr>
        <p:blipFill>
          <a:blip r:embed="rId5"/>
          <a:stretch>
            <a:fillRect/>
          </a:stretch>
        </p:blipFill>
        <p:spPr>
          <a:xfrm>
            <a:off x="917954" y="1431251"/>
            <a:ext cx="10025296" cy="4764311"/>
          </a:xfrm>
        </p:spPr>
      </p:pic>
      <p:sp>
        <p:nvSpPr>
          <p:cNvPr id="9" name="TextBox 8">
            <a:extLst>
              <a:ext uri="{FF2B5EF4-FFF2-40B4-BE49-F238E27FC236}">
                <a16:creationId xmlns:a16="http://schemas.microsoft.com/office/drawing/2014/main" id="{2A96B172-FA7B-536C-8913-50D4E10BB0AF}"/>
              </a:ext>
            </a:extLst>
          </p:cNvPr>
          <p:cNvSpPr txBox="1"/>
          <p:nvPr/>
        </p:nvSpPr>
        <p:spPr>
          <a:xfrm>
            <a:off x="-221743" y="6195562"/>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6"/>
              </a:rPr>
              <a:t>image</a:t>
            </a:r>
            <a:r>
              <a:rPr lang="en-US" sz="1000">
                <a:latin typeface="Open Sans"/>
                <a:cs typeface="Calibri"/>
              </a:rPr>
              <a:t>, licensed under </a:t>
            </a:r>
            <a:r>
              <a:rPr lang="en-US" sz="1000">
                <a:latin typeface="Open Sans"/>
                <a:cs typeface="Calibri"/>
                <a:hlinkClick r:id="rId7"/>
              </a:rPr>
              <a:t>CC BY 4.0</a:t>
            </a:r>
            <a:r>
              <a:rPr lang="en-US" sz="1000">
                <a:latin typeface="Open Sans"/>
                <a:cs typeface="Calibri"/>
              </a:rPr>
              <a:t>)</a:t>
            </a:r>
          </a:p>
        </p:txBody>
      </p:sp>
      <p:pic>
        <p:nvPicPr>
          <p:cNvPr id="2" name="synthesize (51)">
            <a:hlinkClick r:id="" action="ppaction://media"/>
            <a:extLst>
              <a:ext uri="{FF2B5EF4-FFF2-40B4-BE49-F238E27FC236}">
                <a16:creationId xmlns:a16="http://schemas.microsoft.com/office/drawing/2014/main" id="{00E88932-46EE-3AFA-BA11-8FF709A651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72103" y="160195"/>
            <a:ext cx="1024835" cy="1024835"/>
          </a:xfrm>
          <a:prstGeom prst="rect">
            <a:avLst/>
          </a:prstGeom>
        </p:spPr>
      </p:pic>
    </p:spTree>
    <p:extLst>
      <p:ext uri="{BB962C8B-B14F-4D97-AF65-F5344CB8AC3E}">
        <p14:creationId xmlns:p14="http://schemas.microsoft.com/office/powerpoint/2010/main" val="149169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1F8289D-C645-CD3A-8E0A-825378EC9A5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36F94CC-AC08-5F11-EEC2-F27A61AADC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44ECE609-35E1-9169-42FB-A18C46A520DB}"/>
              </a:ext>
            </a:extLst>
          </p:cNvPr>
          <p:cNvSpPr/>
          <p:nvPr/>
        </p:nvSpPr>
        <p:spPr>
          <a:xfrm>
            <a:off x="472546" y="836044"/>
            <a:ext cx="762057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3.2.7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Introduction to the Importance of Flexibility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ADD86D28-A4C9-0839-C3A8-14B4E2759FB9}"/>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Chart&#10;&#10;Description automatically generated">
            <a:extLst>
              <a:ext uri="{FF2B5EF4-FFF2-40B4-BE49-F238E27FC236}">
                <a16:creationId xmlns:a16="http://schemas.microsoft.com/office/drawing/2014/main" id="{24EF881A-DB2D-2FB8-AA58-1669FE82A8F4}"/>
              </a:ext>
            </a:extLst>
          </p:cNvPr>
          <p:cNvPicPr>
            <a:picLocks noChangeAspect="1"/>
          </p:cNvPicPr>
          <p:nvPr/>
        </p:nvPicPr>
        <p:blipFill>
          <a:blip r:embed="rId5"/>
          <a:stretch>
            <a:fillRect/>
          </a:stretch>
        </p:blipFill>
        <p:spPr>
          <a:xfrm>
            <a:off x="3660475" y="1210143"/>
            <a:ext cx="5187349" cy="5086227"/>
          </a:xfrm>
          <a:prstGeom prst="rect">
            <a:avLst/>
          </a:prstGeom>
        </p:spPr>
      </p:pic>
      <p:sp>
        <p:nvSpPr>
          <p:cNvPr id="4" name="TextBox 3">
            <a:extLst>
              <a:ext uri="{FF2B5EF4-FFF2-40B4-BE49-F238E27FC236}">
                <a16:creationId xmlns:a16="http://schemas.microsoft.com/office/drawing/2014/main" id="{24B80DEF-7100-8986-3D5A-10B1419E2A80}"/>
              </a:ext>
            </a:extLst>
          </p:cNvPr>
          <p:cNvSpPr txBox="1"/>
          <p:nvPr/>
        </p:nvSpPr>
        <p:spPr>
          <a:xfrm>
            <a:off x="908650" y="6295037"/>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6"/>
              </a:rPr>
              <a:t>image</a:t>
            </a:r>
            <a:r>
              <a:rPr lang="en-US" sz="1000">
                <a:latin typeface="Open Sans"/>
                <a:cs typeface="Calibri"/>
              </a:rPr>
              <a:t>, licensed under </a:t>
            </a:r>
            <a:r>
              <a:rPr lang="en-US" sz="1000">
                <a:latin typeface="Open Sans"/>
                <a:cs typeface="Calibri"/>
                <a:hlinkClick r:id="rId7"/>
              </a:rPr>
              <a:t>CC BY 4.0</a:t>
            </a:r>
            <a:r>
              <a:rPr lang="en-US" sz="1000">
                <a:latin typeface="Open Sans"/>
                <a:cs typeface="Calibri"/>
              </a:rPr>
              <a:t>)</a:t>
            </a:r>
          </a:p>
        </p:txBody>
      </p:sp>
      <p:pic>
        <p:nvPicPr>
          <p:cNvPr id="7" name="synthesize (52)">
            <a:hlinkClick r:id="" action="ppaction://media"/>
            <a:extLst>
              <a:ext uri="{FF2B5EF4-FFF2-40B4-BE49-F238E27FC236}">
                <a16:creationId xmlns:a16="http://schemas.microsoft.com/office/drawing/2014/main" id="{D84D210F-3EDE-D489-CF9B-818A17428A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72713" y="11264"/>
            <a:ext cx="1024835" cy="1024835"/>
          </a:xfrm>
          <a:prstGeom prst="rect">
            <a:avLst/>
          </a:prstGeom>
        </p:spPr>
      </p:pic>
    </p:spTree>
    <p:extLst>
      <p:ext uri="{BB962C8B-B14F-4D97-AF65-F5344CB8AC3E}">
        <p14:creationId xmlns:p14="http://schemas.microsoft.com/office/powerpoint/2010/main" val="112600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7FCE215-98E9-8586-D2AE-6BA6F8E9663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4E529C0-9389-82F8-E10E-6D7DF9B775B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E4DD67C9-9DF4-D41B-0B4A-C7B880728776}"/>
              </a:ext>
            </a:extLst>
          </p:cNvPr>
          <p:cNvSpPr/>
          <p:nvPr/>
        </p:nvSpPr>
        <p:spPr>
          <a:xfrm>
            <a:off x="472546" y="836044"/>
            <a:ext cx="751139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3.2.8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Overall Importance of Modelling Time Variability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3AFA711B-733B-9087-B302-DFA476453A16}"/>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Diagram&#10;&#10;Description automatically generated">
            <a:extLst>
              <a:ext uri="{FF2B5EF4-FFF2-40B4-BE49-F238E27FC236}">
                <a16:creationId xmlns:a16="http://schemas.microsoft.com/office/drawing/2014/main" id="{D7A5658B-848E-4DA6-5B45-8E9D0E5A159E}"/>
              </a:ext>
            </a:extLst>
          </p:cNvPr>
          <p:cNvPicPr>
            <a:picLocks noGrp="1" noChangeAspect="1"/>
          </p:cNvPicPr>
          <p:nvPr>
            <p:ph idx="1"/>
          </p:nvPr>
        </p:nvPicPr>
        <p:blipFill>
          <a:blip r:embed="rId5"/>
          <a:stretch>
            <a:fillRect/>
          </a:stretch>
        </p:blipFill>
        <p:spPr>
          <a:xfrm>
            <a:off x="700377" y="1583140"/>
            <a:ext cx="10791245" cy="4648415"/>
          </a:xfrm>
        </p:spPr>
      </p:pic>
      <p:pic>
        <p:nvPicPr>
          <p:cNvPr id="4" name="synthesize (54)">
            <a:hlinkClick r:id="" action="ppaction://media"/>
            <a:extLst>
              <a:ext uri="{FF2B5EF4-FFF2-40B4-BE49-F238E27FC236}">
                <a16:creationId xmlns:a16="http://schemas.microsoft.com/office/drawing/2014/main" id="{0D6DE533-A423-0F52-4BDB-B159BE4A6C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2347" y="72171"/>
            <a:ext cx="1163983" cy="1163983"/>
          </a:xfrm>
          <a:prstGeom prst="rect">
            <a:avLst/>
          </a:prstGeom>
        </p:spPr>
      </p:pic>
    </p:spTree>
    <p:extLst>
      <p:ext uri="{BB962C8B-B14F-4D97-AF65-F5344CB8AC3E}">
        <p14:creationId xmlns:p14="http://schemas.microsoft.com/office/powerpoint/2010/main" val="64388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797784"/>
            <a:ext cx="986618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panose="020B0606030504020204" pitchFamily="34" charset="0"/>
                <a:ea typeface="Open Sans" panose="020B0606030504020204" pitchFamily="34" charset="0"/>
                <a:cs typeface="Open Sans" panose="020B0606030504020204" pitchFamily="34" charset="0"/>
              </a:rPr>
              <a:t>Taliotis</a:t>
            </a:r>
            <a:r>
              <a:rPr lang="en-GB" sz="2000" dirty="0">
                <a:latin typeface="Open Sans" panose="020B0606030504020204" pitchFamily="34" charset="0"/>
                <a:ea typeface="Open Sans" panose="020B0606030504020204" pitchFamily="34" charset="0"/>
                <a:cs typeface="Open Sans" panose="020B0606030504020204" pitchFamily="34" charset="0"/>
              </a:rPr>
              <a:t>, Constantinos, </a:t>
            </a:r>
            <a:r>
              <a:rPr lang="en-GB" sz="2000" dirty="0" err="1">
                <a:latin typeface="Open Sans" panose="020B0606030504020204" pitchFamily="34" charset="0"/>
                <a:ea typeface="Open Sans" panose="020B0606030504020204" pitchFamily="34" charset="0"/>
                <a:cs typeface="Open Sans" panose="020B0606030504020204" pitchFamily="34" charset="0"/>
              </a:rPr>
              <a:t>Gardumi</a:t>
            </a:r>
            <a:r>
              <a:rPr lang="en-GB" sz="2000" dirty="0">
                <a:latin typeface="Open Sans" panose="020B0606030504020204" pitchFamily="34" charset="0"/>
                <a:ea typeface="Open Sans" panose="020B0606030504020204" pitchFamily="34" charset="0"/>
                <a:cs typeface="Open Sans" panose="020B0606030504020204" pitchFamily="34" charset="0"/>
              </a:rPr>
              <a:t>, Francesco, </a:t>
            </a:r>
            <a:r>
              <a:rPr lang="en-GB" sz="2000" dirty="0" err="1">
                <a:latin typeface="Open Sans" panose="020B0606030504020204" pitchFamily="34" charset="0"/>
                <a:ea typeface="Open Sans" panose="020B0606030504020204" pitchFamily="34" charset="0"/>
                <a:cs typeface="Open Sans" panose="020B0606030504020204" pitchFamily="34" charset="0"/>
              </a:rPr>
              <a:t>Shivakumar</a:t>
            </a:r>
            <a:r>
              <a:rPr lang="en-GB" sz="20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000" dirty="0" err="1">
                <a:latin typeface="Open Sans" panose="020B0606030504020204" pitchFamily="34" charset="0"/>
                <a:ea typeface="Open Sans" panose="020B0606030504020204" pitchFamily="34" charset="0"/>
                <a:cs typeface="Open Sans" panose="020B0606030504020204" pitchFamily="34" charset="0"/>
              </a:rPr>
              <a:t>Beltramo</a:t>
            </a:r>
            <a:r>
              <a:rPr lang="en-GB" sz="2000" dirty="0">
                <a:latin typeface="Open Sans" panose="020B0606030504020204" pitchFamily="34" charset="0"/>
                <a:ea typeface="Open Sans" panose="020B0606030504020204" pitchFamily="34" charset="0"/>
                <a:cs typeface="Open Sans" panose="020B0606030504020204" pitchFamily="34" charset="0"/>
              </a:rPr>
              <a:t>, Agnese, … Howells, Mark. (2018, November). Time representation in </a:t>
            </a:r>
            <a:r>
              <a:rPr lang="en-GB" sz="2000" dirty="0" err="1">
                <a:latin typeface="Open Sans" panose="020B0606030504020204" pitchFamily="34" charset="0"/>
                <a:ea typeface="Open Sans" panose="020B0606030504020204" pitchFamily="34" charset="0"/>
                <a:cs typeface="Open Sans" panose="020B0606030504020204" pitchFamily="34" charset="0"/>
              </a:rPr>
              <a:t>OSeMOSYS</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Zenodo</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http://doi.org/10.5281/zenodo.4558793</a:t>
            </a:r>
            <a:r>
              <a:rPr lang="en-GB" sz="20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737322" cy="400013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 1: Learn how to use generic model naming conventions</a:t>
            </a:r>
          </a:p>
          <a:p>
            <a:pPr>
              <a:spcBef>
                <a:spcPts val="1000"/>
              </a:spcBef>
            </a:pPr>
            <a:r>
              <a:rPr lang="en-US" sz="2400" dirty="0">
                <a:latin typeface="Open Sans"/>
                <a:ea typeface="+mn-lt"/>
                <a:cs typeface="+mn-lt"/>
              </a:rPr>
              <a:t>ILO 2: Understand the variability of aspects in energy systems</a:t>
            </a:r>
          </a:p>
          <a:p>
            <a:pPr>
              <a:spcBef>
                <a:spcPts val="1000"/>
              </a:spcBef>
            </a:pPr>
            <a:r>
              <a:rPr lang="en-US" sz="2400" dirty="0">
                <a:latin typeface="Open Sans"/>
                <a:ea typeface="+mn-lt"/>
                <a:cs typeface="+mn-lt"/>
              </a:rPr>
              <a:t>ILO 3: Learn how to represent time in an energy system model using MUIO and </a:t>
            </a:r>
            <a:r>
              <a:rPr lang="en-US" sz="2400" dirty="0" err="1">
                <a:latin typeface="Open Sans"/>
                <a:ea typeface="+mn-lt"/>
                <a:cs typeface="+mn-lt"/>
              </a:rPr>
              <a:t>OSeMOSYS</a:t>
            </a: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9" descr="Diagram&#10;&#10;Description automatically generated">
            <a:extLst>
              <a:ext uri="{FF2B5EF4-FFF2-40B4-BE49-F238E27FC236}">
                <a16:creationId xmlns:a16="http://schemas.microsoft.com/office/drawing/2014/main" id="{A9091285-1D53-358E-58CB-CF19EECB451F}"/>
              </a:ext>
            </a:extLst>
          </p:cNvPr>
          <p:cNvPicPr>
            <a:picLocks noGrp="1" noChangeAspect="1"/>
          </p:cNvPicPr>
          <p:nvPr>
            <p:ph idx="1"/>
          </p:nvPr>
        </p:nvPicPr>
        <p:blipFill>
          <a:blip r:embed="rId5"/>
          <a:stretch>
            <a:fillRect/>
          </a:stretch>
        </p:blipFill>
        <p:spPr>
          <a:xfrm>
            <a:off x="1751906" y="1513909"/>
            <a:ext cx="7241969" cy="5051991"/>
          </a:xfr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3.3.1 Introduction to Representing Time Part 1</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synthesize (55)">
            <a:hlinkClick r:id="" action="ppaction://media"/>
            <a:extLst>
              <a:ext uri="{FF2B5EF4-FFF2-40B4-BE49-F238E27FC236}">
                <a16:creationId xmlns:a16="http://schemas.microsoft.com/office/drawing/2014/main" id="{2DA60CA3-DD34-B543-D148-B73553AC08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33709" y="249264"/>
            <a:ext cx="1064591" cy="1064591"/>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C85CE88-DCB5-D627-63EE-F64B0136A7B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C55D85A-86C8-E9B1-337D-18255FA91ED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pic>
        <p:nvPicPr>
          <p:cNvPr id="5" name="Picture 4">
            <a:extLst>
              <a:ext uri="{FF2B5EF4-FFF2-40B4-BE49-F238E27FC236}">
                <a16:creationId xmlns:a16="http://schemas.microsoft.com/office/drawing/2014/main" id="{35224C6E-3276-B983-7FFA-C96A65305FE3}"/>
              </a:ext>
            </a:extLst>
          </p:cNvPr>
          <p:cNvPicPr>
            <a:picLocks noChangeAspect="1"/>
          </p:cNvPicPr>
          <p:nvPr/>
        </p:nvPicPr>
        <p:blipFill>
          <a:blip r:embed="rId5"/>
          <a:srcRect l="3291" r="5628"/>
          <a:stretch/>
        </p:blipFill>
        <p:spPr>
          <a:xfrm>
            <a:off x="6201133" y="819610"/>
            <a:ext cx="5265444" cy="5574069"/>
          </a:xfrm>
          <a:prstGeom prst="rect">
            <a:avLst/>
          </a:prstGeom>
        </p:spPr>
      </p:pic>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0BAD2541-32BC-612F-8C54-95832206993A}"/>
                  </a:ext>
                </a:extLst>
              </p:cNvPr>
              <p:cNvGraphicFramePr>
                <a:graphicFrameLocks noGrp="1"/>
              </p:cNvGraphicFramePr>
              <p:nvPr>
                <p:extLst>
                  <p:ext uri="{D42A27DB-BD31-4B8C-83A1-F6EECF244321}">
                    <p14:modId xmlns:p14="http://schemas.microsoft.com/office/powerpoint/2010/main" val="3862474585"/>
                  </p:ext>
                </p:extLst>
              </p:nvPr>
            </p:nvGraphicFramePr>
            <p:xfrm>
              <a:off x="294505" y="1327062"/>
              <a:ext cx="5580913" cy="4998664"/>
            </p:xfrm>
            <a:graphic>
              <a:graphicData uri="http://schemas.openxmlformats.org/drawingml/2006/table">
                <a:tbl>
                  <a:tblPr firstRow="1" bandRow="1">
                    <a:tableStyleId>{B8DA472E-C0B5-4FAA-A71B-45BBE6C39A2A}</a:tableStyleId>
                  </a:tblPr>
                  <a:tblGrid>
                    <a:gridCol w="1499535">
                      <a:extLst>
                        <a:ext uri="{9D8B030D-6E8A-4147-A177-3AD203B41FA5}">
                          <a16:colId xmlns:a16="http://schemas.microsoft.com/office/drawing/2014/main" val="2517002229"/>
                        </a:ext>
                      </a:extLst>
                    </a:gridCol>
                    <a:gridCol w="4081378">
                      <a:extLst>
                        <a:ext uri="{9D8B030D-6E8A-4147-A177-3AD203B41FA5}">
                          <a16:colId xmlns:a16="http://schemas.microsoft.com/office/drawing/2014/main" val="427546650"/>
                        </a:ext>
                      </a:extLst>
                    </a:gridCol>
                  </a:tblGrid>
                  <a:tr h="528343">
                    <a:tc>
                      <a:txBody>
                        <a:bodyPr/>
                        <a:lstStyle/>
                        <a:p>
                          <a:r>
                            <a:rPr lang="es-CO" sz="1600" dirty="0"/>
                            <a:t>SET</a:t>
                          </a:r>
                        </a:p>
                      </a:txBody>
                      <a:tcPr/>
                    </a:tc>
                    <a:tc>
                      <a:txBody>
                        <a:bodyPr/>
                        <a:lstStyle/>
                        <a:p>
                          <a:r>
                            <a:rPr lang="es-CO" sz="1600" dirty="0" err="1"/>
                            <a:t>Description</a:t>
                          </a:r>
                          <a:endParaRPr lang="es-CO" sz="1600" dirty="0"/>
                        </a:p>
                      </a:txBody>
                      <a:tcPr/>
                    </a:tc>
                    <a:extLst>
                      <a:ext uri="{0D108BD9-81ED-4DB2-BD59-A6C34878D82A}">
                        <a16:rowId xmlns:a16="http://schemas.microsoft.com/office/drawing/2014/main" val="2330275719"/>
                      </a:ext>
                    </a:extLst>
                  </a:tr>
                  <a:tr h="594983">
                    <a:tc>
                      <a:txBody>
                        <a:bodyPr/>
                        <a:lstStyle/>
                        <a:p>
                          <a:r>
                            <a:rPr lang="es-CO" sz="1600" b="1" dirty="0" err="1"/>
                            <a:t>Year</a:t>
                          </a:r>
                          <a:r>
                            <a:rPr lang="es-CO" sz="1600" b="1" dirty="0"/>
                            <a:t> (Y)</a:t>
                          </a:r>
                        </a:p>
                      </a:txBody>
                      <a:tcPr/>
                    </a:tc>
                    <a:tc>
                      <a:txBody>
                        <a:bodyPr/>
                        <a:lstStyle/>
                        <a:p>
                          <a:r>
                            <a:rPr lang="es-CO" sz="1600" dirty="0" err="1"/>
                            <a:t>All</a:t>
                          </a:r>
                          <a:r>
                            <a:rPr lang="es-CO" sz="1600" dirty="0"/>
                            <a:t> </a:t>
                          </a:r>
                          <a:r>
                            <a:rPr lang="es-CO" sz="1600" dirty="0" err="1"/>
                            <a:t>the</a:t>
                          </a:r>
                          <a:r>
                            <a:rPr lang="es-CO" sz="1600" dirty="0"/>
                            <a:t> </a:t>
                          </a:r>
                          <a:r>
                            <a:rPr lang="es-CO" sz="1600" dirty="0" err="1"/>
                            <a:t>years</a:t>
                          </a:r>
                          <a:r>
                            <a:rPr lang="es-CO" sz="1600" dirty="0"/>
                            <a:t> </a:t>
                          </a:r>
                          <a:r>
                            <a:rPr lang="es-CO" sz="1600" dirty="0" err="1"/>
                            <a:t>that</a:t>
                          </a:r>
                          <a:r>
                            <a:rPr lang="es-CO" sz="1600" dirty="0"/>
                            <a:t> </a:t>
                          </a:r>
                          <a:r>
                            <a:rPr lang="es-CO" sz="1600" dirty="0" err="1"/>
                            <a:t>have</a:t>
                          </a:r>
                          <a:r>
                            <a:rPr lang="es-CO" sz="1600" dirty="0"/>
                            <a:t> </a:t>
                          </a:r>
                          <a:r>
                            <a:rPr lang="es-CO" sz="1600" dirty="0" err="1"/>
                            <a:t>to</a:t>
                          </a:r>
                          <a:r>
                            <a:rPr lang="es-CO" sz="1600" dirty="0"/>
                            <a:t> be </a:t>
                          </a:r>
                          <a:r>
                            <a:rPr lang="es-CO" sz="1600" dirty="0" err="1"/>
                            <a:t>considered</a:t>
                          </a:r>
                          <a:r>
                            <a:rPr lang="es-CO" sz="1600" dirty="0"/>
                            <a:t> in </a:t>
                          </a:r>
                          <a:r>
                            <a:rPr lang="es-CO" sz="1600" dirty="0" err="1"/>
                            <a:t>the</a:t>
                          </a:r>
                          <a:r>
                            <a:rPr lang="es-CO" sz="1600" dirty="0"/>
                            <a:t> </a:t>
                          </a:r>
                          <a:r>
                            <a:rPr lang="es-CO" sz="1600" dirty="0" err="1"/>
                            <a:t>model</a:t>
                          </a:r>
                          <a:r>
                            <a:rPr lang="es-CO" sz="1600" dirty="0"/>
                            <a:t>.</a:t>
                          </a:r>
                        </a:p>
                      </a:txBody>
                      <a:tcPr/>
                    </a:tc>
                    <a:extLst>
                      <a:ext uri="{0D108BD9-81ED-4DB2-BD59-A6C34878D82A}">
                        <a16:rowId xmlns:a16="http://schemas.microsoft.com/office/drawing/2014/main" val="439979837"/>
                      </a:ext>
                    </a:extLst>
                  </a:tr>
                  <a:tr h="840781">
                    <a:tc>
                      <a:txBody>
                        <a:bodyPr/>
                        <a:lstStyle/>
                        <a:p>
                          <a:r>
                            <a:rPr lang="es-CO" sz="1600" b="1" dirty="0" err="1"/>
                            <a:t>Season</a:t>
                          </a:r>
                          <a:r>
                            <a:rPr lang="es-CO" sz="1600" b="1" dirty="0"/>
                            <a:t> (</a:t>
                          </a:r>
                          <a:r>
                            <a:rPr lang="es-CO" sz="1600" b="1" dirty="0" err="1"/>
                            <a:t>ls</a:t>
                          </a:r>
                          <a:r>
                            <a:rPr lang="es-CO" sz="1600" b="1" dirty="0"/>
                            <a:t>)</a:t>
                          </a:r>
                        </a:p>
                      </a:txBody>
                      <a:tcPr/>
                    </a:tc>
                    <a:tc>
                      <a:txBody>
                        <a:bodyPr/>
                        <a:lstStyle/>
                        <a:p>
                          <a:r>
                            <a:rPr lang="es-CO" sz="1600" dirty="0" err="1"/>
                            <a:t>Seasons</a:t>
                          </a:r>
                          <a:r>
                            <a:rPr lang="es-CO" sz="1600" dirty="0"/>
                            <a:t> (</a:t>
                          </a:r>
                          <a:r>
                            <a:rPr lang="es-CO" sz="1600" dirty="0" err="1"/>
                            <a:t>e.g</a:t>
                          </a:r>
                          <a:r>
                            <a:rPr lang="es-CO" sz="1600" dirty="0"/>
                            <a:t>., Winter, </a:t>
                          </a:r>
                          <a:r>
                            <a:rPr lang="es-CO" sz="1600" dirty="0" err="1"/>
                            <a:t>spring</a:t>
                          </a:r>
                          <a:r>
                            <a:rPr lang="es-CO" sz="1600" dirty="0"/>
                            <a:t>, </a:t>
                          </a:r>
                          <a:r>
                            <a:rPr lang="es-CO" sz="1600" dirty="0" err="1"/>
                            <a:t>summer</a:t>
                          </a:r>
                          <a:r>
                            <a:rPr lang="es-CO" sz="1600" dirty="0"/>
                            <a:t>, </a:t>
                          </a:r>
                          <a:r>
                            <a:rPr lang="es-CO" sz="1600" dirty="0" err="1"/>
                            <a:t>autumn</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season</a:t>
                          </a:r>
                          <a:r>
                            <a:rPr lang="es-CO" sz="1600" dirty="0"/>
                            <a:t> [1,4]) </a:t>
                          </a:r>
                          <a:r>
                            <a:rPr lang="es-CO" sz="1600" dirty="0" err="1"/>
                            <a:t>that</a:t>
                          </a:r>
                          <a:r>
                            <a:rPr lang="es-CO" sz="1600" dirty="0"/>
                            <a:t> are </a:t>
                          </a:r>
                          <a:r>
                            <a:rPr lang="es-CO" sz="1600" dirty="0" err="1"/>
                            <a:t>accounted</a:t>
                          </a:r>
                          <a:r>
                            <a:rPr lang="es-CO" sz="1600" dirty="0"/>
                            <a:t> </a:t>
                          </a:r>
                          <a:r>
                            <a:rPr lang="es-CO" sz="1600" dirty="0" err="1"/>
                            <a:t>for</a:t>
                          </a:r>
                          <a:r>
                            <a:rPr lang="es-CO" sz="1600" baseline="0" dirty="0"/>
                            <a:t> in </a:t>
                          </a:r>
                          <a:r>
                            <a:rPr lang="es-CO" sz="1600" baseline="0" dirty="0" err="1"/>
                            <a:t>the</a:t>
                          </a:r>
                          <a:r>
                            <a:rPr lang="es-CO" sz="1600" baseline="0" dirty="0"/>
                            <a:t> </a:t>
                          </a:r>
                          <a:r>
                            <a:rPr lang="es-CO" sz="1600" baseline="0" dirty="0" err="1"/>
                            <a:t>model</a:t>
                          </a:r>
                          <a:r>
                            <a:rPr lang="es-CO" sz="1600" baseline="0" dirty="0"/>
                            <a:t>.</a:t>
                          </a:r>
                          <a:endParaRPr lang="es-CO" sz="1600" dirty="0"/>
                        </a:p>
                      </a:txBody>
                      <a:tcPr/>
                    </a:tc>
                    <a:extLst>
                      <a:ext uri="{0D108BD9-81ED-4DB2-BD59-A6C34878D82A}">
                        <a16:rowId xmlns:a16="http://schemas.microsoft.com/office/drawing/2014/main" val="2383530461"/>
                      </a:ext>
                    </a:extLst>
                  </a:tr>
                  <a:tr h="848003">
                    <a:tc>
                      <a:txBody>
                        <a:bodyPr/>
                        <a:lstStyle/>
                        <a:p>
                          <a:r>
                            <a:rPr lang="es-CO" sz="1600" b="1" dirty="0" err="1"/>
                            <a:t>Daytype</a:t>
                          </a:r>
                          <a:r>
                            <a:rPr lang="es-CO" sz="1600" b="1" dirty="0"/>
                            <a:t> (</a:t>
                          </a:r>
                          <a:r>
                            <a:rPr lang="es-CO" sz="1600" b="1" dirty="0" err="1"/>
                            <a:t>ld</a:t>
                          </a:r>
                          <a:r>
                            <a:rPr lang="es-CO" sz="1600" b="1" dirty="0"/>
                            <a:t>)</a:t>
                          </a:r>
                        </a:p>
                      </a:txBody>
                      <a:tcPr/>
                    </a:tc>
                    <a:tc>
                      <a:txBody>
                        <a:bodyPr/>
                        <a:lstStyle/>
                        <a:p>
                          <a:r>
                            <a:rPr lang="es-CO" sz="1600" dirty="0"/>
                            <a:t>Day </a:t>
                          </a:r>
                          <a:r>
                            <a:rPr lang="es-CO" sz="1600" dirty="0" err="1"/>
                            <a:t>types</a:t>
                          </a:r>
                          <a:r>
                            <a:rPr lang="es-CO" sz="1600" dirty="0"/>
                            <a:t> (</a:t>
                          </a:r>
                          <a:r>
                            <a:rPr lang="es-CO" sz="1600" dirty="0" err="1"/>
                            <a:t>e.g</a:t>
                          </a:r>
                          <a:r>
                            <a:rPr lang="es-CO" sz="1600" dirty="0"/>
                            <a:t>., </a:t>
                          </a:r>
                          <a:r>
                            <a:rPr lang="es-CO" sz="1600" dirty="0" err="1"/>
                            <a:t>weekdays</a:t>
                          </a:r>
                          <a:r>
                            <a:rPr lang="es-CO" sz="1600" dirty="0"/>
                            <a:t>, </a:t>
                          </a:r>
                          <a:r>
                            <a:rPr lang="es-CO" sz="1600" dirty="0" err="1"/>
                            <a:t>weekend</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daytype</a:t>
                          </a:r>
                          <a:r>
                            <a:rPr lang="es-CO" sz="1600" dirty="0"/>
                            <a:t>:</a:t>
                          </a:r>
                          <a:r>
                            <a:rPr lang="es-CO" sz="1600" baseline="0" dirty="0"/>
                            <a:t> [1,2]) </a:t>
                          </a:r>
                          <a:r>
                            <a:rPr lang="es-CO" sz="1600" baseline="0" dirty="0" err="1"/>
                            <a:t>that</a:t>
                          </a:r>
                          <a:r>
                            <a:rPr lang="es-CO" sz="1600" baseline="0" dirty="0"/>
                            <a:t> are </a:t>
                          </a:r>
                          <a:r>
                            <a:rPr lang="es-CO" sz="1600" baseline="0" dirty="0" err="1"/>
                            <a:t>accounted</a:t>
                          </a:r>
                          <a:r>
                            <a:rPr lang="es-CO" sz="1600" baseline="0" dirty="0"/>
                            <a:t> </a:t>
                          </a:r>
                          <a:r>
                            <a:rPr lang="es-CO" sz="1600" baseline="0" dirty="0" err="1"/>
                            <a:t>for</a:t>
                          </a:r>
                          <a:r>
                            <a:rPr lang="es-CO" sz="1600" baseline="0" dirty="0"/>
                            <a:t> in </a:t>
                          </a:r>
                          <a:r>
                            <a:rPr lang="es-CO" sz="1600" baseline="0" dirty="0" err="1"/>
                            <a:t>the</a:t>
                          </a:r>
                          <a:r>
                            <a:rPr lang="es-CO" sz="1600" baseline="0" dirty="0"/>
                            <a:t> </a:t>
                          </a:r>
                          <a:r>
                            <a:rPr lang="es-CO" sz="1600" baseline="0" dirty="0" err="1"/>
                            <a:t>model</a:t>
                          </a:r>
                          <a:r>
                            <a:rPr lang="es-CO" sz="1600" baseline="0" dirty="0"/>
                            <a:t>.</a:t>
                          </a:r>
                          <a:endParaRPr lang="es-CO" sz="1600" dirty="0"/>
                        </a:p>
                      </a:txBody>
                      <a:tcPr/>
                    </a:tc>
                    <a:extLst>
                      <a:ext uri="{0D108BD9-81ED-4DB2-BD59-A6C34878D82A}">
                        <a16:rowId xmlns:a16="http://schemas.microsoft.com/office/drawing/2014/main" val="3181464821"/>
                      </a:ext>
                    </a:extLst>
                  </a:tr>
                  <a:tr h="840781">
                    <a:tc>
                      <a:txBody>
                        <a:bodyPr/>
                        <a:lstStyle/>
                        <a:p>
                          <a:r>
                            <a:rPr lang="es-CO" sz="1600" b="1" dirty="0" err="1"/>
                            <a:t>Dailybracket</a:t>
                          </a:r>
                          <a:r>
                            <a:rPr lang="es-CO" sz="1600" b="1" dirty="0"/>
                            <a:t> (</a:t>
                          </a:r>
                          <a:r>
                            <a:rPr lang="es-CO" sz="1600" b="1" dirty="0" err="1"/>
                            <a:t>lh</a:t>
                          </a:r>
                          <a:r>
                            <a:rPr lang="es-CO" sz="1600" b="1" dirty="0"/>
                            <a:t>)</a:t>
                          </a:r>
                        </a:p>
                      </a:txBody>
                      <a:tcPr/>
                    </a:tc>
                    <a:tc>
                      <a:txBody>
                        <a:bodyPr/>
                        <a:lstStyle/>
                        <a:p>
                          <a:r>
                            <a:rPr lang="es-CO" sz="1600" dirty="0" err="1"/>
                            <a:t>Sections</a:t>
                          </a:r>
                          <a:r>
                            <a:rPr lang="es-CO" sz="1600" dirty="0"/>
                            <a:t> </a:t>
                          </a:r>
                          <a:r>
                            <a:rPr lang="es-CO" sz="1600" dirty="0" err="1"/>
                            <a:t>of</a:t>
                          </a:r>
                          <a:r>
                            <a:rPr lang="es-CO" sz="1600" dirty="0"/>
                            <a:t> </a:t>
                          </a:r>
                          <a:r>
                            <a:rPr lang="es-CO" sz="1600" dirty="0" err="1"/>
                            <a:t>the</a:t>
                          </a:r>
                          <a:r>
                            <a:rPr lang="es-CO" sz="1600" dirty="0"/>
                            <a:t> </a:t>
                          </a:r>
                          <a:r>
                            <a:rPr lang="es-CO" sz="1600" dirty="0" err="1"/>
                            <a:t>day</a:t>
                          </a:r>
                          <a:r>
                            <a:rPr lang="es-CO" sz="1600" dirty="0"/>
                            <a:t> (</a:t>
                          </a:r>
                          <a:r>
                            <a:rPr lang="es-CO" sz="1600" dirty="0" err="1"/>
                            <a:t>e.g</a:t>
                          </a:r>
                          <a:r>
                            <a:rPr lang="es-CO" sz="1600" dirty="0"/>
                            <a:t>., </a:t>
                          </a:r>
                          <a:r>
                            <a:rPr lang="es-CO" sz="1600" dirty="0" err="1"/>
                            <a:t>morning</a:t>
                          </a:r>
                          <a:r>
                            <a:rPr lang="es-CO" sz="1600" dirty="0"/>
                            <a:t>, </a:t>
                          </a:r>
                          <a:r>
                            <a:rPr lang="es-CO" sz="1600" dirty="0" err="1"/>
                            <a:t>afternoon</a:t>
                          </a:r>
                          <a:r>
                            <a:rPr lang="es-CO" sz="1600" dirty="0"/>
                            <a:t>, </a:t>
                          </a:r>
                          <a:r>
                            <a:rPr lang="es-CO" sz="1600" dirty="0" err="1"/>
                            <a:t>night</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dailytimebracket</a:t>
                          </a:r>
                          <a:r>
                            <a:rPr lang="es-CO" sz="1600" dirty="0"/>
                            <a:t>: [1,3]) </a:t>
                          </a:r>
                          <a:r>
                            <a:rPr lang="es-CO" sz="1600" dirty="0" err="1"/>
                            <a:t>that</a:t>
                          </a:r>
                          <a:r>
                            <a:rPr lang="es-CO" sz="1600" dirty="0"/>
                            <a:t> are </a:t>
                          </a:r>
                          <a:r>
                            <a:rPr lang="es-CO" sz="1600" dirty="0" err="1"/>
                            <a:t>accounted</a:t>
                          </a:r>
                          <a:r>
                            <a:rPr lang="es-CO" sz="1600" dirty="0"/>
                            <a:t> </a:t>
                          </a:r>
                          <a:r>
                            <a:rPr lang="es-CO" sz="1600" dirty="0" err="1"/>
                            <a:t>for</a:t>
                          </a:r>
                          <a:r>
                            <a:rPr lang="es-CO" sz="1600" dirty="0"/>
                            <a:t> in </a:t>
                          </a:r>
                          <a:r>
                            <a:rPr lang="es-CO" sz="1600" dirty="0" err="1"/>
                            <a:t>the</a:t>
                          </a:r>
                          <a:r>
                            <a:rPr lang="es-CO" sz="1600" dirty="0"/>
                            <a:t> </a:t>
                          </a:r>
                          <a:r>
                            <a:rPr lang="es-CO" sz="1600" dirty="0" err="1"/>
                            <a:t>model</a:t>
                          </a:r>
                          <a:r>
                            <a:rPr lang="es-CO" sz="1600" dirty="0"/>
                            <a:t>.</a:t>
                          </a:r>
                        </a:p>
                      </a:txBody>
                      <a:tcPr/>
                    </a:tc>
                    <a:extLst>
                      <a:ext uri="{0D108BD9-81ED-4DB2-BD59-A6C34878D82A}">
                        <a16:rowId xmlns:a16="http://schemas.microsoft.com/office/drawing/2014/main" val="13861808"/>
                      </a:ext>
                    </a:extLst>
                  </a:tr>
                  <a:tr h="1345773">
                    <a:tc>
                      <a:txBody>
                        <a:bodyPr/>
                        <a:lstStyle/>
                        <a:p>
                          <a:r>
                            <a:rPr lang="es-CO" sz="1600" b="1" dirty="0" err="1"/>
                            <a:t>Timeslice</a:t>
                          </a:r>
                          <a:r>
                            <a:rPr lang="es-CO" sz="1600" b="1" dirty="0"/>
                            <a:t> (l)</a:t>
                          </a:r>
                        </a:p>
                      </a:txBody>
                      <a:tcPr/>
                    </a:tc>
                    <a:tc>
                      <a:txBody>
                        <a:bodyPr/>
                        <a:lstStyle/>
                        <a:p>
                          <a:r>
                            <a:rPr lang="es-CO" sz="1600" dirty="0" err="1"/>
                            <a:t>Typical</a:t>
                          </a:r>
                          <a:r>
                            <a:rPr lang="es-CO" sz="1600" dirty="0"/>
                            <a:t> time </a:t>
                          </a:r>
                          <a:r>
                            <a:rPr lang="es-CO" sz="1600" dirty="0" err="1"/>
                            <a:t>intervals</a:t>
                          </a:r>
                          <a:r>
                            <a:rPr lang="es-CO" sz="1600" dirty="0"/>
                            <a:t> </a:t>
                          </a:r>
                          <a:r>
                            <a:rPr lang="es-CO" sz="1600" dirty="0" err="1"/>
                            <a:t>that</a:t>
                          </a:r>
                          <a:r>
                            <a:rPr lang="es-CO" sz="1600" dirty="0"/>
                            <a:t> </a:t>
                          </a:r>
                          <a:r>
                            <a:rPr lang="es-CO" sz="1600" dirty="0" err="1"/>
                            <a:t>have</a:t>
                          </a:r>
                          <a:r>
                            <a:rPr lang="es-CO" sz="1600" dirty="0"/>
                            <a:t> </a:t>
                          </a:r>
                          <a:r>
                            <a:rPr lang="es-CO" sz="1600" dirty="0" err="1"/>
                            <a:t>to</a:t>
                          </a:r>
                          <a:r>
                            <a:rPr lang="es-CO" sz="1600" dirty="0"/>
                            <a:t> be </a:t>
                          </a:r>
                          <a:r>
                            <a:rPr lang="es-CO" sz="1600" dirty="0" err="1"/>
                            <a:t>used</a:t>
                          </a:r>
                          <a:r>
                            <a:rPr lang="es-CO" sz="1600" dirty="0"/>
                            <a:t> in </a:t>
                          </a:r>
                          <a:r>
                            <a:rPr lang="es-CO" sz="1600" dirty="0" err="1"/>
                            <a:t>the</a:t>
                          </a:r>
                          <a:r>
                            <a:rPr lang="es-CO" sz="1600" dirty="0"/>
                            <a:t> </a:t>
                          </a:r>
                          <a:r>
                            <a:rPr lang="es-CO" sz="1600" dirty="0" err="1"/>
                            <a:t>model</a:t>
                          </a:r>
                          <a:r>
                            <a:rPr lang="es-CO" sz="1600" dirty="0"/>
                            <a:t>. </a:t>
                          </a:r>
                          <a:r>
                            <a:rPr lang="es-CO" sz="1600" dirty="0" err="1"/>
                            <a:t>Their</a:t>
                          </a:r>
                          <a:r>
                            <a:rPr lang="es-CO" sz="1600" dirty="0"/>
                            <a:t> </a:t>
                          </a:r>
                          <a:r>
                            <a:rPr lang="es-CO" sz="1600" dirty="0" err="1"/>
                            <a:t>number</a:t>
                          </a:r>
                          <a:r>
                            <a:rPr lang="es-CO" sz="1600" dirty="0"/>
                            <a:t> </a:t>
                          </a:r>
                          <a:r>
                            <a:rPr lang="es-CO" sz="1600" dirty="0" err="1"/>
                            <a:t>is</a:t>
                          </a:r>
                          <a:r>
                            <a:rPr lang="es-CO" sz="1600" dirty="0"/>
                            <a:t> </a:t>
                          </a:r>
                          <a:r>
                            <a:rPr lang="es-CO" sz="1600" dirty="0" err="1"/>
                            <a:t>equal</a:t>
                          </a:r>
                          <a:r>
                            <a:rPr lang="es-CO" sz="1600" dirty="0"/>
                            <a:t> </a:t>
                          </a:r>
                          <a:r>
                            <a:rPr lang="es-CO" sz="1600" dirty="0" err="1"/>
                            <a:t>to</a:t>
                          </a:r>
                          <a:r>
                            <a:rPr lang="es-CO" sz="1600" dirty="0"/>
                            <a:t> </a:t>
                          </a:r>
                          <a:r>
                            <a:rPr lang="es-CO" sz="1600" dirty="0" err="1"/>
                            <a:t>the</a:t>
                          </a:r>
                          <a:r>
                            <a:rPr lang="es-CO" sz="1600" dirty="0"/>
                            <a:t> </a:t>
                          </a:r>
                          <a:r>
                            <a:rPr lang="es-CO" sz="1600" dirty="0" err="1"/>
                            <a:t>product</a:t>
                          </a:r>
                          <a:r>
                            <a:rPr lang="es-CO" sz="1600" dirty="0"/>
                            <a:t> </a:t>
                          </a:r>
                          <a:r>
                            <a:rPr lang="es-CO" sz="1600" dirty="0" err="1"/>
                            <a:t>of</a:t>
                          </a:r>
                          <a:r>
                            <a:rPr lang="es-CO" sz="1600" dirty="0"/>
                            <a:t> </a:t>
                          </a:r>
                          <a:r>
                            <a:rPr lang="es-CO" sz="1600" dirty="0" err="1"/>
                            <a:t>the</a:t>
                          </a:r>
                          <a:r>
                            <a:rPr lang="es-CO" sz="1600" dirty="0"/>
                            <a:t> </a:t>
                          </a:r>
                          <a:r>
                            <a:rPr lang="es-CO" sz="1600" dirty="0" err="1"/>
                            <a:t>number</a:t>
                          </a:r>
                          <a:r>
                            <a:rPr lang="es-CO" sz="1600" dirty="0"/>
                            <a:t> </a:t>
                          </a:r>
                          <a:r>
                            <a:rPr lang="es-CO" sz="1600" dirty="0" err="1"/>
                            <a:t>of</a:t>
                          </a:r>
                          <a:r>
                            <a:rPr lang="es-CO" sz="1600" dirty="0"/>
                            <a:t> </a:t>
                          </a:r>
                          <a:r>
                            <a:rPr lang="es-CO" sz="1600" dirty="0" err="1"/>
                            <a:t>seasons</a:t>
                          </a:r>
                          <a:r>
                            <a:rPr lang="es-CO" sz="1600" dirty="0"/>
                            <a:t>, </a:t>
                          </a:r>
                          <a:r>
                            <a:rPr lang="es-CO" sz="1600" dirty="0" err="1"/>
                            <a:t>daytypes</a:t>
                          </a:r>
                          <a:r>
                            <a:rPr lang="es-CO" sz="1600" dirty="0"/>
                            <a:t> and </a:t>
                          </a:r>
                          <a:r>
                            <a:rPr lang="es-CO" sz="1600" dirty="0" err="1"/>
                            <a:t>dailytimebrackets</a:t>
                          </a:r>
                          <a:r>
                            <a:rPr lang="es-CO" sz="1600" dirty="0"/>
                            <a:t> (</a:t>
                          </a:r>
                          <a:r>
                            <a:rPr lang="es-CO" sz="1600" dirty="0" err="1"/>
                            <a:t>e.g</a:t>
                          </a:r>
                          <a:r>
                            <a:rPr lang="es-CO" sz="1600" dirty="0"/>
                            <a:t>., </a:t>
                          </a:r>
                          <a:r>
                            <a:rPr lang="es-CO" sz="1600" dirty="0" err="1"/>
                            <a:t>with</a:t>
                          </a:r>
                          <a:r>
                            <a:rPr lang="es-CO" sz="1600" dirty="0"/>
                            <a:t> </a:t>
                          </a:r>
                          <a:r>
                            <a:rPr lang="es-CO" sz="1600" dirty="0" err="1"/>
                            <a:t>the</a:t>
                          </a:r>
                          <a:r>
                            <a:rPr lang="es-CO" sz="1600" dirty="0"/>
                            <a:t> </a:t>
                          </a:r>
                          <a:r>
                            <a:rPr lang="es-CO" sz="1600" dirty="0" err="1"/>
                            <a:t>above</a:t>
                          </a:r>
                          <a:r>
                            <a:rPr lang="es-CO" sz="1600" dirty="0"/>
                            <a:t> </a:t>
                          </a:r>
                          <a:r>
                            <a:rPr lang="es-CO" sz="1600" dirty="0" err="1"/>
                            <a:t>examples</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timeslice</a:t>
                          </a:r>
                          <a:r>
                            <a:rPr lang="es-CO" sz="1600" baseline="0" dirty="0"/>
                            <a:t> [1,24])</a:t>
                          </a:r>
                          <a:endParaRPr lang="es-CO" sz="1600" dirty="0"/>
                        </a:p>
                      </a:txBody>
                      <a:tcPr/>
                    </a:tc>
                    <a:extLst>
                      <a:ext uri="{0D108BD9-81ED-4DB2-BD59-A6C34878D82A}">
                        <a16:rowId xmlns:a16="http://schemas.microsoft.com/office/drawing/2014/main" val="174788030"/>
                      </a:ext>
                    </a:extLst>
                  </a:tr>
                </a:tbl>
              </a:graphicData>
            </a:graphic>
          </p:graphicFrame>
        </mc:Choice>
        <mc:Fallback xmlns="">
          <p:graphicFrame>
            <p:nvGraphicFramePr>
              <p:cNvPr id="6" name="Table 5">
                <a:extLst>
                  <a:ext uri="{FF2B5EF4-FFF2-40B4-BE49-F238E27FC236}">
                    <a16:creationId xmlns:a16="http://schemas.microsoft.com/office/drawing/2014/main" id="{0BAD2541-32BC-612F-8C54-95832206993A}"/>
                  </a:ext>
                </a:extLst>
              </p:cNvPr>
              <p:cNvGraphicFramePr>
                <a:graphicFrameLocks noGrp="1"/>
              </p:cNvGraphicFramePr>
              <p:nvPr>
                <p:extLst>
                  <p:ext uri="{D42A27DB-BD31-4B8C-83A1-F6EECF244321}">
                    <p14:modId xmlns:p14="http://schemas.microsoft.com/office/powerpoint/2010/main" val="3862474585"/>
                  </p:ext>
                </p:extLst>
              </p:nvPr>
            </p:nvGraphicFramePr>
            <p:xfrm>
              <a:off x="294505" y="1327062"/>
              <a:ext cx="5580913" cy="4998664"/>
            </p:xfrm>
            <a:graphic>
              <a:graphicData uri="http://schemas.openxmlformats.org/drawingml/2006/table">
                <a:tbl>
                  <a:tblPr firstRow="1" bandRow="1">
                    <a:tableStyleId>{B8DA472E-C0B5-4FAA-A71B-45BBE6C39A2A}</a:tableStyleId>
                  </a:tblPr>
                  <a:tblGrid>
                    <a:gridCol w="1499535">
                      <a:extLst>
                        <a:ext uri="{9D8B030D-6E8A-4147-A177-3AD203B41FA5}">
                          <a16:colId xmlns:a16="http://schemas.microsoft.com/office/drawing/2014/main" val="2517002229"/>
                        </a:ext>
                      </a:extLst>
                    </a:gridCol>
                    <a:gridCol w="4081378">
                      <a:extLst>
                        <a:ext uri="{9D8B030D-6E8A-4147-A177-3AD203B41FA5}">
                          <a16:colId xmlns:a16="http://schemas.microsoft.com/office/drawing/2014/main" val="427546650"/>
                        </a:ext>
                      </a:extLst>
                    </a:gridCol>
                  </a:tblGrid>
                  <a:tr h="528343">
                    <a:tc>
                      <a:txBody>
                        <a:bodyPr/>
                        <a:lstStyle/>
                        <a:p>
                          <a:r>
                            <a:rPr lang="es-CO" sz="1600" dirty="0"/>
                            <a:t>SET</a:t>
                          </a:r>
                        </a:p>
                      </a:txBody>
                      <a:tcPr/>
                    </a:tc>
                    <a:tc>
                      <a:txBody>
                        <a:bodyPr/>
                        <a:lstStyle/>
                        <a:p>
                          <a:r>
                            <a:rPr lang="es-CO" sz="1600" dirty="0" err="1"/>
                            <a:t>Description</a:t>
                          </a:r>
                          <a:endParaRPr lang="es-CO" sz="1600" dirty="0"/>
                        </a:p>
                      </a:txBody>
                      <a:tcPr/>
                    </a:tc>
                    <a:extLst>
                      <a:ext uri="{0D108BD9-81ED-4DB2-BD59-A6C34878D82A}">
                        <a16:rowId xmlns:a16="http://schemas.microsoft.com/office/drawing/2014/main" val="2330275719"/>
                      </a:ext>
                    </a:extLst>
                  </a:tr>
                  <a:tr h="594983">
                    <a:tc>
                      <a:txBody>
                        <a:bodyPr/>
                        <a:lstStyle/>
                        <a:p>
                          <a:r>
                            <a:rPr lang="es-CO" sz="1600" b="1" dirty="0" err="1"/>
                            <a:t>Year</a:t>
                          </a:r>
                          <a:r>
                            <a:rPr lang="es-CO" sz="1600" b="1" dirty="0"/>
                            <a:t> (Y)</a:t>
                          </a:r>
                        </a:p>
                      </a:txBody>
                      <a:tcPr/>
                    </a:tc>
                    <a:tc>
                      <a:txBody>
                        <a:bodyPr/>
                        <a:lstStyle/>
                        <a:p>
                          <a:r>
                            <a:rPr lang="es-CO" sz="1600" dirty="0" err="1"/>
                            <a:t>All</a:t>
                          </a:r>
                          <a:r>
                            <a:rPr lang="es-CO" sz="1600" dirty="0"/>
                            <a:t> </a:t>
                          </a:r>
                          <a:r>
                            <a:rPr lang="es-CO" sz="1600" dirty="0" err="1"/>
                            <a:t>the</a:t>
                          </a:r>
                          <a:r>
                            <a:rPr lang="es-CO" sz="1600" dirty="0"/>
                            <a:t> </a:t>
                          </a:r>
                          <a:r>
                            <a:rPr lang="es-CO" sz="1600" dirty="0" err="1"/>
                            <a:t>years</a:t>
                          </a:r>
                          <a:r>
                            <a:rPr lang="es-CO" sz="1600" dirty="0"/>
                            <a:t> </a:t>
                          </a:r>
                          <a:r>
                            <a:rPr lang="es-CO" sz="1600" dirty="0" err="1"/>
                            <a:t>that</a:t>
                          </a:r>
                          <a:r>
                            <a:rPr lang="es-CO" sz="1600" dirty="0"/>
                            <a:t> </a:t>
                          </a:r>
                          <a:r>
                            <a:rPr lang="es-CO" sz="1600" dirty="0" err="1"/>
                            <a:t>have</a:t>
                          </a:r>
                          <a:r>
                            <a:rPr lang="es-CO" sz="1600" dirty="0"/>
                            <a:t> </a:t>
                          </a:r>
                          <a:r>
                            <a:rPr lang="es-CO" sz="1600" dirty="0" err="1"/>
                            <a:t>to</a:t>
                          </a:r>
                          <a:r>
                            <a:rPr lang="es-CO" sz="1600" dirty="0"/>
                            <a:t> be </a:t>
                          </a:r>
                          <a:r>
                            <a:rPr lang="es-CO" sz="1600" dirty="0" err="1"/>
                            <a:t>considered</a:t>
                          </a:r>
                          <a:r>
                            <a:rPr lang="es-CO" sz="1600" dirty="0"/>
                            <a:t> in </a:t>
                          </a:r>
                          <a:r>
                            <a:rPr lang="es-CO" sz="1600" dirty="0" err="1"/>
                            <a:t>the</a:t>
                          </a:r>
                          <a:r>
                            <a:rPr lang="es-CO" sz="1600" dirty="0"/>
                            <a:t> </a:t>
                          </a:r>
                          <a:r>
                            <a:rPr lang="es-CO" sz="1600" dirty="0" err="1"/>
                            <a:t>model</a:t>
                          </a:r>
                          <a:r>
                            <a:rPr lang="es-CO" sz="1600" dirty="0"/>
                            <a:t>.</a:t>
                          </a:r>
                        </a:p>
                      </a:txBody>
                      <a:tcPr/>
                    </a:tc>
                    <a:extLst>
                      <a:ext uri="{0D108BD9-81ED-4DB2-BD59-A6C34878D82A}">
                        <a16:rowId xmlns:a16="http://schemas.microsoft.com/office/drawing/2014/main" val="439979837"/>
                      </a:ext>
                    </a:extLst>
                  </a:tr>
                  <a:tr h="840781">
                    <a:tc>
                      <a:txBody>
                        <a:bodyPr/>
                        <a:lstStyle/>
                        <a:p>
                          <a:r>
                            <a:rPr lang="es-CO" sz="1600" b="1" dirty="0" err="1"/>
                            <a:t>Season</a:t>
                          </a:r>
                          <a:r>
                            <a:rPr lang="es-CO" sz="1600" b="1" dirty="0"/>
                            <a:t> (</a:t>
                          </a:r>
                          <a:r>
                            <a:rPr lang="es-CO" sz="1600" b="1" dirty="0" err="1"/>
                            <a:t>ls</a:t>
                          </a:r>
                          <a:r>
                            <a:rPr lang="es-CO" sz="1600" b="1" dirty="0"/>
                            <a:t>)</a:t>
                          </a:r>
                        </a:p>
                      </a:txBody>
                      <a:tcPr/>
                    </a:tc>
                    <a:tc>
                      <a:txBody>
                        <a:bodyPr/>
                        <a:lstStyle/>
                        <a:p>
                          <a:endParaRPr lang="es-CO"/>
                        </a:p>
                      </a:txBody>
                      <a:tcPr>
                        <a:blipFill>
                          <a:blip r:embed="rId6"/>
                          <a:stretch>
                            <a:fillRect l="-36866" t="-133813" r="-597" b="-363309"/>
                          </a:stretch>
                        </a:blipFill>
                      </a:tcPr>
                    </a:tc>
                    <a:extLst>
                      <a:ext uri="{0D108BD9-81ED-4DB2-BD59-A6C34878D82A}">
                        <a16:rowId xmlns:a16="http://schemas.microsoft.com/office/drawing/2014/main" val="2383530461"/>
                      </a:ext>
                    </a:extLst>
                  </a:tr>
                  <a:tr h="848003">
                    <a:tc>
                      <a:txBody>
                        <a:bodyPr/>
                        <a:lstStyle/>
                        <a:p>
                          <a:r>
                            <a:rPr lang="es-CO" sz="1600" b="1" dirty="0" err="1"/>
                            <a:t>Daytype</a:t>
                          </a:r>
                          <a:r>
                            <a:rPr lang="es-CO" sz="1600" b="1" dirty="0"/>
                            <a:t> (</a:t>
                          </a:r>
                          <a:r>
                            <a:rPr lang="es-CO" sz="1600" b="1" dirty="0" err="1"/>
                            <a:t>ld</a:t>
                          </a:r>
                          <a:r>
                            <a:rPr lang="es-CO" sz="1600" b="1" dirty="0"/>
                            <a:t>)</a:t>
                          </a:r>
                        </a:p>
                      </a:txBody>
                      <a:tcPr/>
                    </a:tc>
                    <a:tc>
                      <a:txBody>
                        <a:bodyPr/>
                        <a:lstStyle/>
                        <a:p>
                          <a:endParaRPr lang="es-CO"/>
                        </a:p>
                      </a:txBody>
                      <a:tcPr>
                        <a:blipFill>
                          <a:blip r:embed="rId6"/>
                          <a:stretch>
                            <a:fillRect l="-36866" t="-233813" r="-597" b="-263309"/>
                          </a:stretch>
                        </a:blipFill>
                      </a:tcPr>
                    </a:tc>
                    <a:extLst>
                      <a:ext uri="{0D108BD9-81ED-4DB2-BD59-A6C34878D82A}">
                        <a16:rowId xmlns:a16="http://schemas.microsoft.com/office/drawing/2014/main" val="3181464821"/>
                      </a:ext>
                    </a:extLst>
                  </a:tr>
                  <a:tr h="840781">
                    <a:tc>
                      <a:txBody>
                        <a:bodyPr/>
                        <a:lstStyle/>
                        <a:p>
                          <a:r>
                            <a:rPr lang="es-CO" sz="1600" b="1" dirty="0" err="1"/>
                            <a:t>Dailybracket</a:t>
                          </a:r>
                          <a:r>
                            <a:rPr lang="es-CO" sz="1600" b="1" dirty="0"/>
                            <a:t> (</a:t>
                          </a:r>
                          <a:r>
                            <a:rPr lang="es-CO" sz="1600" b="1" dirty="0" err="1"/>
                            <a:t>lh</a:t>
                          </a:r>
                          <a:r>
                            <a:rPr lang="es-CO" sz="1600" b="1" dirty="0"/>
                            <a:t>)</a:t>
                          </a:r>
                        </a:p>
                      </a:txBody>
                      <a:tcPr/>
                    </a:tc>
                    <a:tc>
                      <a:txBody>
                        <a:bodyPr/>
                        <a:lstStyle/>
                        <a:p>
                          <a:endParaRPr lang="es-CO"/>
                        </a:p>
                      </a:txBody>
                      <a:tcPr>
                        <a:blipFill>
                          <a:blip r:embed="rId6"/>
                          <a:stretch>
                            <a:fillRect l="-36866" t="-336232" r="-597" b="-165217"/>
                          </a:stretch>
                        </a:blipFill>
                      </a:tcPr>
                    </a:tc>
                    <a:extLst>
                      <a:ext uri="{0D108BD9-81ED-4DB2-BD59-A6C34878D82A}">
                        <a16:rowId xmlns:a16="http://schemas.microsoft.com/office/drawing/2014/main" val="13861808"/>
                      </a:ext>
                    </a:extLst>
                  </a:tr>
                  <a:tr h="1345773">
                    <a:tc>
                      <a:txBody>
                        <a:bodyPr/>
                        <a:lstStyle/>
                        <a:p>
                          <a:r>
                            <a:rPr lang="es-CO" sz="1600" b="1" dirty="0" err="1"/>
                            <a:t>Timeslice</a:t>
                          </a:r>
                          <a:r>
                            <a:rPr lang="es-CO" sz="1600" b="1" dirty="0"/>
                            <a:t> (l)</a:t>
                          </a:r>
                        </a:p>
                      </a:txBody>
                      <a:tcPr/>
                    </a:tc>
                    <a:tc>
                      <a:txBody>
                        <a:bodyPr/>
                        <a:lstStyle/>
                        <a:p>
                          <a:endParaRPr lang="es-CO"/>
                        </a:p>
                      </a:txBody>
                      <a:tcPr>
                        <a:blipFill>
                          <a:blip r:embed="rId6"/>
                          <a:stretch>
                            <a:fillRect l="-36866" t="-272398" r="-597" b="-3167"/>
                          </a:stretch>
                        </a:blipFill>
                      </a:tcPr>
                    </a:tc>
                    <a:extLst>
                      <a:ext uri="{0D108BD9-81ED-4DB2-BD59-A6C34878D82A}">
                        <a16:rowId xmlns:a16="http://schemas.microsoft.com/office/drawing/2014/main" val="174788030"/>
                      </a:ext>
                    </a:extLst>
                  </a:tr>
                </a:tbl>
              </a:graphicData>
            </a:graphic>
          </p:graphicFrame>
        </mc:Fallback>
      </mc:AlternateContent>
      <p:sp>
        <p:nvSpPr>
          <p:cNvPr id="7" name="CuadroTexto 31">
            <a:extLst>
              <a:ext uri="{FF2B5EF4-FFF2-40B4-BE49-F238E27FC236}">
                <a16:creationId xmlns:a16="http://schemas.microsoft.com/office/drawing/2014/main" id="{20147BC3-B113-A2DF-B9B1-6F6AA89ADA2A}"/>
              </a:ext>
            </a:extLst>
          </p:cNvPr>
          <p:cNvSpPr txBox="1"/>
          <p:nvPr/>
        </p:nvSpPr>
        <p:spPr>
          <a:xfrm>
            <a:off x="10248885" y="6269873"/>
            <a:ext cx="2435383" cy="261610"/>
          </a:xfrm>
          <a:prstGeom prst="rect">
            <a:avLst/>
          </a:prstGeom>
          <a:noFill/>
        </p:spPr>
        <p:txBody>
          <a:bodyPr wrap="square">
            <a:spAutoFit/>
          </a:bodyPr>
          <a:lstStyle/>
          <a:p>
            <a:r>
              <a:rPr lang="en-US" altLang="es-ES" sz="1100" dirty="0">
                <a:latin typeface="Segoe UI" panose="020B0502040204020203" pitchFamily="34" charset="0"/>
                <a:ea typeface="Calibri" panose="020F0502020204030204" pitchFamily="34" charset="0"/>
                <a:cs typeface="Segoe UI" panose="020B0502040204020203" pitchFamily="34" charset="0"/>
              </a:rPr>
              <a:t>Novo et al., 2022</a:t>
            </a:r>
            <a:endParaRPr lang="es-CO" sz="1100" dirty="0">
              <a:latin typeface="Segoe UI" panose="020B0502040204020203" pitchFamily="34" charset="0"/>
              <a:cs typeface="Segoe UI" panose="020B0502040204020203" pitchFamily="34" charset="0"/>
            </a:endParaRPr>
          </a:p>
        </p:txBody>
      </p:sp>
      <p:sp>
        <p:nvSpPr>
          <p:cNvPr id="4" name="Title 10">
            <a:extLst>
              <a:ext uri="{FF2B5EF4-FFF2-40B4-BE49-F238E27FC236}">
                <a16:creationId xmlns:a16="http://schemas.microsoft.com/office/drawing/2014/main" id="{DAA31B4F-8CBE-3D07-EACA-5805F86EE570}"/>
              </a:ext>
            </a:extLst>
          </p:cNvPr>
          <p:cNvSpPr txBox="1">
            <a:spLocks/>
          </p:cNvSpPr>
          <p:nvPr/>
        </p:nvSpPr>
        <p:spPr>
          <a:xfrm>
            <a:off x="354953" y="-549464"/>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2" name="Rectangle 1">
            <a:extLst>
              <a:ext uri="{FF2B5EF4-FFF2-40B4-BE49-F238E27FC236}">
                <a16:creationId xmlns:a16="http://schemas.microsoft.com/office/drawing/2014/main" id="{9C2DA287-A007-A016-2E54-BAAD26169906}"/>
              </a:ext>
            </a:extLst>
          </p:cNvPr>
          <p:cNvSpPr/>
          <p:nvPr/>
        </p:nvSpPr>
        <p:spPr>
          <a:xfrm>
            <a:off x="354953" y="81961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3.3.2 Introduction to Representing Time Part 2</a:t>
            </a:r>
          </a:p>
        </p:txBody>
      </p:sp>
      <p:pic>
        <p:nvPicPr>
          <p:cNvPr id="9" name="synthesize (15)">
            <a:hlinkClick r:id="" action="ppaction://media"/>
            <a:extLst>
              <a:ext uri="{FF2B5EF4-FFF2-40B4-BE49-F238E27FC236}">
                <a16:creationId xmlns:a16="http://schemas.microsoft.com/office/drawing/2014/main" id="{1577C6B6-7A54-8DAB-A600-B1AB4565CE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70673" y="494203"/>
            <a:ext cx="1050925" cy="1050925"/>
          </a:xfrm>
          <a:prstGeom prst="rect">
            <a:avLst/>
          </a:prstGeom>
        </p:spPr>
      </p:pic>
    </p:spTree>
    <p:extLst>
      <p:ext uri="{BB962C8B-B14F-4D97-AF65-F5344CB8AC3E}">
        <p14:creationId xmlns:p14="http://schemas.microsoft.com/office/powerpoint/2010/main" val="408562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1272C16-4F0E-D0A2-BB8B-6F0701E83CB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6FF3C02-D119-65E5-616F-E3DEA4ABDC50}"/>
              </a:ext>
            </a:extLst>
          </p:cNvPr>
          <p:cNvPicPr>
            <a:picLocks noChangeAspect="1"/>
          </p:cNvPicPr>
          <p:nvPr/>
        </p:nvPicPr>
        <p:blipFill>
          <a:blip r:embed="rId5"/>
          <a:stretch>
            <a:fillRect/>
          </a:stretch>
        </p:blipFill>
        <p:spPr>
          <a:xfrm>
            <a:off x="343317" y="1571616"/>
            <a:ext cx="10779608" cy="4264066"/>
          </a:xfrm>
          <a:prstGeom prst="rect">
            <a:avLst/>
          </a:prstGeom>
        </p:spPr>
      </p:pic>
      <p:sp>
        <p:nvSpPr>
          <p:cNvPr id="3" name="Slide Number Placeholder 1">
            <a:extLst>
              <a:ext uri="{FF2B5EF4-FFF2-40B4-BE49-F238E27FC236}">
                <a16:creationId xmlns:a16="http://schemas.microsoft.com/office/drawing/2014/main" id="{545DDF18-F984-264B-D3A1-88840978EDD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9E46A1B6-B044-3544-77AF-C226131EF978}"/>
              </a:ext>
            </a:extLst>
          </p:cNvPr>
          <p:cNvSpPr/>
          <p:nvPr/>
        </p:nvSpPr>
        <p:spPr>
          <a:xfrm>
            <a:off x="423191" y="97732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3.3.3 Time representation in MUIO</a:t>
            </a:r>
          </a:p>
        </p:txBody>
      </p:sp>
      <p:sp>
        <p:nvSpPr>
          <p:cNvPr id="4" name="Title 10">
            <a:extLst>
              <a:ext uri="{FF2B5EF4-FFF2-40B4-BE49-F238E27FC236}">
                <a16:creationId xmlns:a16="http://schemas.microsoft.com/office/drawing/2014/main" id="{ED6924C4-8D2F-052D-9972-6CFCBC184F32}"/>
              </a:ext>
            </a:extLst>
          </p:cNvPr>
          <p:cNvSpPr txBox="1">
            <a:spLocks/>
          </p:cNvSpPr>
          <p:nvPr/>
        </p:nvSpPr>
        <p:spPr>
          <a:xfrm>
            <a:off x="423191" y="-46421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7" name="Rectangle: Rounded Corners 6">
            <a:extLst>
              <a:ext uri="{FF2B5EF4-FFF2-40B4-BE49-F238E27FC236}">
                <a16:creationId xmlns:a16="http://schemas.microsoft.com/office/drawing/2014/main" id="{2063D6CA-49FD-80A8-8A2F-F3A20EB120BE}"/>
              </a:ext>
            </a:extLst>
          </p:cNvPr>
          <p:cNvSpPr/>
          <p:nvPr/>
        </p:nvSpPr>
        <p:spPr>
          <a:xfrm>
            <a:off x="464136" y="2825087"/>
            <a:ext cx="1555734" cy="267496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extBox 7">
            <a:extLst>
              <a:ext uri="{FF2B5EF4-FFF2-40B4-BE49-F238E27FC236}">
                <a16:creationId xmlns:a16="http://schemas.microsoft.com/office/drawing/2014/main" id="{5D8BE31C-E107-D2CB-6396-B8A20CDC0D28}"/>
              </a:ext>
            </a:extLst>
          </p:cNvPr>
          <p:cNvSpPr txBox="1"/>
          <p:nvPr/>
        </p:nvSpPr>
        <p:spPr>
          <a:xfrm>
            <a:off x="464135" y="5890274"/>
            <a:ext cx="10779607" cy="646331"/>
          </a:xfrm>
          <a:prstGeom prst="rect">
            <a:avLst/>
          </a:prstGeom>
          <a:noFill/>
        </p:spPr>
        <p:txBody>
          <a:bodyPr wrap="square" rtlCol="0">
            <a:spAutoFit/>
          </a:bodyPr>
          <a:lstStyle/>
          <a:p>
            <a:r>
              <a:rPr lang="en-US" sz="1800" dirty="0"/>
              <a:t>In MUIO, we can define </a:t>
            </a:r>
            <a:r>
              <a:rPr lang="en-US" sz="1800" dirty="0" err="1"/>
              <a:t>timeslices</a:t>
            </a:r>
            <a:r>
              <a:rPr lang="en-US" sz="1800" dirty="0"/>
              <a:t> alone if we are not modeling storage technologies. Otherwise, we need to define seasons, day types, and daily time brackets, each of which must be linked to a </a:t>
            </a:r>
            <a:r>
              <a:rPr lang="en-US" sz="1800" dirty="0" err="1"/>
              <a:t>timeslice</a:t>
            </a:r>
            <a:r>
              <a:rPr lang="en-US" sz="1800" dirty="0"/>
              <a:t>.</a:t>
            </a:r>
            <a:endParaRPr lang="es-CO" sz="1800" dirty="0"/>
          </a:p>
        </p:txBody>
      </p:sp>
      <p:pic>
        <p:nvPicPr>
          <p:cNvPr id="5" name="synthesize (57)">
            <a:hlinkClick r:id="" action="ppaction://media"/>
            <a:extLst>
              <a:ext uri="{FF2B5EF4-FFF2-40B4-BE49-F238E27FC236}">
                <a16:creationId xmlns:a16="http://schemas.microsoft.com/office/drawing/2014/main" id="{69791DD0-77FB-DCAD-C1AE-C1D8B1EDA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3731" y="192297"/>
            <a:ext cx="985078" cy="985078"/>
          </a:xfrm>
          <a:prstGeom prst="rect">
            <a:avLst/>
          </a:prstGeom>
        </p:spPr>
      </p:pic>
    </p:spTree>
    <p:extLst>
      <p:ext uri="{BB962C8B-B14F-4D97-AF65-F5344CB8AC3E}">
        <p14:creationId xmlns:p14="http://schemas.microsoft.com/office/powerpoint/2010/main" val="14781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677AE58-9E8B-BF6C-C1AF-AD6691F6CD2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4C028F4-C22E-3D82-50DF-A9F0A4688DC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DBE95A5B-C52D-A7BB-B7D7-EDA9B792A951}"/>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3.3.4 Year Split</a:t>
            </a:r>
          </a:p>
        </p:txBody>
      </p:sp>
      <p:sp>
        <p:nvSpPr>
          <p:cNvPr id="4" name="Title 10">
            <a:extLst>
              <a:ext uri="{FF2B5EF4-FFF2-40B4-BE49-F238E27FC236}">
                <a16:creationId xmlns:a16="http://schemas.microsoft.com/office/drawing/2014/main" id="{6379920B-F20D-82F1-4DC0-3CE14C6B6B12}"/>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Rectángulo: esquinas redondeadas 2">
            <a:extLst>
              <a:ext uri="{FF2B5EF4-FFF2-40B4-BE49-F238E27FC236}">
                <a16:creationId xmlns:a16="http://schemas.microsoft.com/office/drawing/2014/main" id="{E94DE771-BADB-FAFA-9C58-2F5857F97D39}"/>
              </a:ext>
            </a:extLst>
          </p:cNvPr>
          <p:cNvSpPr/>
          <p:nvPr/>
        </p:nvSpPr>
        <p:spPr>
          <a:xfrm>
            <a:off x="784744" y="1711115"/>
            <a:ext cx="2928135" cy="9189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latin typeface="Segoe UI" panose="020B0502040204020203" pitchFamily="34" charset="0"/>
                <a:cs typeface="Segoe UI" panose="020B0502040204020203" pitchFamily="34" charset="0"/>
              </a:rPr>
              <a:t>Year</a:t>
            </a:r>
            <a:r>
              <a:rPr lang="es-CO" sz="2400" b="1" dirty="0">
                <a:latin typeface="Segoe UI" panose="020B0502040204020203" pitchFamily="34" charset="0"/>
                <a:cs typeface="Segoe UI" panose="020B0502040204020203" pitchFamily="34" charset="0"/>
              </a:rPr>
              <a:t> Split</a:t>
            </a:r>
          </a:p>
        </p:txBody>
      </p:sp>
      <p:sp>
        <p:nvSpPr>
          <p:cNvPr id="6" name="Rectángulo: esquinas redondeadas 6">
            <a:extLst>
              <a:ext uri="{FF2B5EF4-FFF2-40B4-BE49-F238E27FC236}">
                <a16:creationId xmlns:a16="http://schemas.microsoft.com/office/drawing/2014/main" id="{45F62329-B979-1E86-5089-20ACA61386C3}"/>
              </a:ext>
            </a:extLst>
          </p:cNvPr>
          <p:cNvSpPr/>
          <p:nvPr/>
        </p:nvSpPr>
        <p:spPr>
          <a:xfrm>
            <a:off x="4432598" y="1622183"/>
            <a:ext cx="6340867" cy="1187410"/>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Segoe UI" panose="020B0502040204020203" pitchFamily="34" charset="0"/>
                <a:cs typeface="Segoe UI" panose="020B0502040204020203" pitchFamily="34" charset="0"/>
              </a:rPr>
              <a:t>Duration of a modelled </a:t>
            </a:r>
            <a:r>
              <a:rPr lang="en-US" sz="2000" b="1" dirty="0" err="1">
                <a:latin typeface="Segoe UI" panose="020B0502040204020203" pitchFamily="34" charset="0"/>
                <a:cs typeface="Segoe UI" panose="020B0502040204020203" pitchFamily="34" charset="0"/>
              </a:rPr>
              <a:t>timeslice</a:t>
            </a:r>
            <a:r>
              <a:rPr lang="en-US" sz="2000" b="1" dirty="0">
                <a:latin typeface="Segoe UI" panose="020B0502040204020203" pitchFamily="34" charset="0"/>
                <a:cs typeface="Segoe UI" panose="020B0502040204020203" pitchFamily="34" charset="0"/>
              </a:rPr>
              <a:t>, expressed as a fraction of the year. The sum must be equal to 1.</a:t>
            </a:r>
            <a:endParaRPr lang="es-CO" sz="2000" b="1" dirty="0">
              <a:latin typeface="Segoe UI" panose="020B0502040204020203" pitchFamily="34" charset="0"/>
              <a:cs typeface="Segoe UI" panose="020B0502040204020203" pitchFamily="34" charset="0"/>
            </a:endParaRPr>
          </a:p>
        </p:txBody>
      </p:sp>
      <p:graphicFrame>
        <p:nvGraphicFramePr>
          <p:cNvPr id="7" name="Tabla 3">
            <a:extLst>
              <a:ext uri="{FF2B5EF4-FFF2-40B4-BE49-F238E27FC236}">
                <a16:creationId xmlns:a16="http://schemas.microsoft.com/office/drawing/2014/main" id="{E4DEA430-FAAF-D950-0530-0D84F9B3DFBD}"/>
              </a:ext>
            </a:extLst>
          </p:cNvPr>
          <p:cNvGraphicFramePr>
            <a:graphicFrameLocks noGrp="1"/>
          </p:cNvGraphicFramePr>
          <p:nvPr>
            <p:extLst>
              <p:ext uri="{D42A27DB-BD31-4B8C-83A1-F6EECF244321}">
                <p14:modId xmlns:p14="http://schemas.microsoft.com/office/powerpoint/2010/main" val="3676600327"/>
              </p:ext>
            </p:extLst>
          </p:nvPr>
        </p:nvGraphicFramePr>
        <p:xfrm>
          <a:off x="1647501" y="2917866"/>
          <a:ext cx="8292057" cy="3524713"/>
        </p:xfrm>
        <a:graphic>
          <a:graphicData uri="http://schemas.openxmlformats.org/drawingml/2006/table">
            <a:tbl>
              <a:tblPr firstRow="1" bandRow="1">
                <a:tableStyleId>{B8DA472E-C0B5-4FAA-A71B-45BBE6C39A2A}</a:tableStyleId>
              </a:tblPr>
              <a:tblGrid>
                <a:gridCol w="8292057">
                  <a:extLst>
                    <a:ext uri="{9D8B030D-6E8A-4147-A177-3AD203B41FA5}">
                      <a16:colId xmlns:a16="http://schemas.microsoft.com/office/drawing/2014/main" val="44328424"/>
                    </a:ext>
                  </a:extLst>
                </a:gridCol>
              </a:tblGrid>
              <a:tr h="751033">
                <a:tc>
                  <a:txBody>
                    <a:bodyPr/>
                    <a:lstStyle/>
                    <a:p>
                      <a:pPr algn="ctr"/>
                      <a:r>
                        <a:rPr lang="es-CO" sz="2000" b="1" dirty="0">
                          <a:latin typeface="Segoe UI" panose="020B0502040204020203" pitchFamily="34" charset="0"/>
                          <a:cs typeface="Segoe UI" panose="020B0502040204020203" pitchFamily="34" charset="0"/>
                        </a:rPr>
                        <a:t>Main Approach</a:t>
                      </a:r>
                    </a:p>
                  </a:txBody>
                  <a:tcPr anchor="ctr"/>
                </a:tc>
                <a:extLst>
                  <a:ext uri="{0D108BD9-81ED-4DB2-BD59-A6C34878D82A}">
                    <a16:rowId xmlns:a16="http://schemas.microsoft.com/office/drawing/2014/main" val="368751925"/>
                  </a:ext>
                </a:extLst>
              </a:tr>
              <a:tr h="2615524">
                <a:tc>
                  <a:txBody>
                    <a:bodyPr/>
                    <a:lstStyle/>
                    <a:p>
                      <a:pPr algn="just"/>
                      <a:r>
                        <a:rPr lang="es-CO" sz="1600" b="1" dirty="0">
                          <a:latin typeface="Segoe UI" panose="020B0502040204020203" pitchFamily="34" charset="0"/>
                          <a:cs typeface="Segoe UI" panose="020B0502040204020203" pitchFamily="34" charset="0"/>
                        </a:rPr>
                        <a:t>Number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timeslices</a:t>
                      </a:r>
                      <a:r>
                        <a:rPr lang="es-CO" sz="1600" b="1" dirty="0">
                          <a:latin typeface="Segoe UI" panose="020B0502040204020203" pitchFamily="34" charset="0"/>
                          <a:cs typeface="Segoe UI" panose="020B0502040204020203" pitchFamily="34" charset="0"/>
                        </a:rPr>
                        <a:t>=</a:t>
                      </a:r>
                      <a:r>
                        <a:rPr lang="es-CO" sz="1600" b="1" dirty="0" err="1">
                          <a:latin typeface="Segoe UI" panose="020B0502040204020203" pitchFamily="34" charset="0"/>
                          <a:cs typeface="Segoe UI" panose="020B0502040204020203" pitchFamily="34" charset="0"/>
                        </a:rPr>
                        <a:t>Number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seasons</a:t>
                      </a:r>
                      <a:r>
                        <a:rPr lang="es-CO" sz="1600" b="1" dirty="0">
                          <a:latin typeface="Segoe UI" panose="020B0502040204020203" pitchFamily="34" charset="0"/>
                          <a:cs typeface="Segoe UI" panose="020B0502040204020203" pitchFamily="34" charset="0"/>
                        </a:rPr>
                        <a:t> times </a:t>
                      </a:r>
                      <a:r>
                        <a:rPr lang="es-CO" sz="1600" b="1" dirty="0" err="1">
                          <a:latin typeface="Segoe UI" panose="020B0502040204020203" pitchFamily="34" charset="0"/>
                          <a:cs typeface="Segoe UI" panose="020B0502040204020203" pitchFamily="34" charset="0"/>
                        </a:rPr>
                        <a:t>number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daytypes</a:t>
                      </a:r>
                      <a:r>
                        <a:rPr lang="es-CO" sz="1600" b="1" dirty="0">
                          <a:latin typeface="Segoe UI" panose="020B0502040204020203" pitchFamily="34" charset="0"/>
                          <a:cs typeface="Segoe UI" panose="020B0502040204020203" pitchFamily="34" charset="0"/>
                        </a:rPr>
                        <a:t> times </a:t>
                      </a:r>
                      <a:r>
                        <a:rPr lang="es-CO" sz="1600" b="1" dirty="0" err="1">
                          <a:latin typeface="Segoe UI" panose="020B0502040204020203" pitchFamily="34" charset="0"/>
                          <a:cs typeface="Segoe UI" panose="020B0502040204020203" pitchFamily="34" charset="0"/>
                        </a:rPr>
                        <a:t>number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dailybrackets</a:t>
                      </a:r>
                      <a:endParaRPr lang="es-CO" sz="1600" b="1" dirty="0">
                        <a:latin typeface="Segoe UI" panose="020B0502040204020203" pitchFamily="34" charset="0"/>
                        <a:cs typeface="Segoe UI" panose="020B0502040204020203" pitchFamily="34" charset="0"/>
                      </a:endParaRPr>
                    </a:p>
                    <a:p>
                      <a:pPr algn="just"/>
                      <a:endParaRPr lang="es-CO" sz="1600" b="1" dirty="0">
                        <a:latin typeface="Segoe UI" panose="020B0502040204020203" pitchFamily="34" charset="0"/>
                        <a:cs typeface="Segoe UI" panose="020B0502040204020203" pitchFamily="34" charset="0"/>
                      </a:endParaRPr>
                    </a:p>
                    <a:p>
                      <a:pPr algn="just"/>
                      <a:r>
                        <a:rPr lang="es-CO" sz="1600" b="1" dirty="0">
                          <a:latin typeface="Segoe UI" panose="020B0502040204020203" pitchFamily="34" charset="0"/>
                          <a:cs typeface="Segoe UI" panose="020B0502040204020203" pitchFamily="34" charset="0"/>
                        </a:rPr>
                        <a:t>For a specific timeslice that represents winter day at 00:00 am - 4:00 am:</a:t>
                      </a:r>
                    </a:p>
                    <a:p>
                      <a:pPr algn="just"/>
                      <a:br>
                        <a:rPr lang="es-CO" sz="1600" b="1" dirty="0">
                          <a:latin typeface="Segoe UI" panose="020B0502040204020203" pitchFamily="34" charset="0"/>
                          <a:cs typeface="Segoe UI" panose="020B0502040204020203" pitchFamily="34" charset="0"/>
                        </a:rPr>
                      </a:br>
                      <a:r>
                        <a:rPr lang="es-CO" sz="1600" b="1" dirty="0">
                          <a:latin typeface="Segoe UI" panose="020B0502040204020203" pitchFamily="34" charset="0"/>
                          <a:cs typeface="Segoe UI" panose="020B0502040204020203" pitchFamily="34" charset="0"/>
                        </a:rPr>
                        <a:t>Based on research on the country you find that:</a:t>
                      </a:r>
                    </a:p>
                    <a:p>
                      <a:pPr algn="just"/>
                      <a:r>
                        <a:rPr lang="es-CO" sz="1600" b="1" dirty="0">
                          <a:latin typeface="Segoe UI" panose="020B0502040204020203" pitchFamily="34" charset="0"/>
                          <a:cs typeface="Segoe UI" panose="020B0502040204020203" pitchFamily="34" charset="0"/>
                        </a:rPr>
                        <a:t>Winter season = 25% of the year (91 days/365 days)</a:t>
                      </a:r>
                    </a:p>
                    <a:p>
                      <a:pPr algn="just"/>
                      <a:r>
                        <a:rPr lang="es-CO" sz="1600" b="1" dirty="0" err="1">
                          <a:latin typeface="Segoe UI" panose="020B0502040204020203" pitchFamily="34" charset="0"/>
                          <a:cs typeface="Segoe UI" panose="020B0502040204020203" pitchFamily="34" charset="0"/>
                        </a:rPr>
                        <a:t>Weekdays</a:t>
                      </a:r>
                      <a:r>
                        <a:rPr lang="es-CO" sz="1600" b="1" dirty="0">
                          <a:latin typeface="Segoe UI" panose="020B0502040204020203" pitchFamily="34" charset="0"/>
                          <a:cs typeface="Segoe UI" panose="020B0502040204020203" pitchFamily="34" charset="0"/>
                        </a:rPr>
                        <a:t> = 71.4%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the</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week</a:t>
                      </a:r>
                      <a:r>
                        <a:rPr lang="es-CO" sz="1600" b="1" dirty="0">
                          <a:latin typeface="Segoe UI" panose="020B0502040204020203" pitchFamily="34" charset="0"/>
                          <a:cs typeface="Segoe UI" panose="020B0502040204020203" pitchFamily="34" charset="0"/>
                        </a:rPr>
                        <a:t> (5 </a:t>
                      </a:r>
                      <a:r>
                        <a:rPr lang="es-CO" sz="1600" b="1" dirty="0" err="1">
                          <a:latin typeface="Segoe UI" panose="020B0502040204020203" pitchFamily="34" charset="0"/>
                          <a:cs typeface="Segoe UI" panose="020B0502040204020203" pitchFamily="34" charset="0"/>
                        </a:rPr>
                        <a:t>days</a:t>
                      </a:r>
                      <a:r>
                        <a:rPr lang="es-CO" sz="1600" b="1" dirty="0">
                          <a:latin typeface="Segoe UI" panose="020B0502040204020203" pitchFamily="34" charset="0"/>
                          <a:cs typeface="Segoe UI" panose="020B0502040204020203" pitchFamily="34" charset="0"/>
                        </a:rPr>
                        <a:t>/7 </a:t>
                      </a:r>
                      <a:r>
                        <a:rPr lang="es-CO" sz="1600" b="1" dirty="0" err="1">
                          <a:latin typeface="Segoe UI" panose="020B0502040204020203" pitchFamily="34" charset="0"/>
                          <a:cs typeface="Segoe UI" panose="020B0502040204020203" pitchFamily="34" charset="0"/>
                        </a:rPr>
                        <a:t>days</a:t>
                      </a:r>
                      <a:r>
                        <a:rPr lang="es-CO" sz="1600" b="1" dirty="0">
                          <a:latin typeface="Segoe UI" panose="020B0502040204020203" pitchFamily="34" charset="0"/>
                          <a:cs typeface="Segoe UI" panose="020B0502040204020203" pitchFamily="34" charset="0"/>
                        </a:rPr>
                        <a:t> )</a:t>
                      </a:r>
                    </a:p>
                    <a:p>
                      <a:pPr algn="just"/>
                      <a:r>
                        <a:rPr lang="es-CO" sz="1600" b="1" dirty="0">
                          <a:latin typeface="Segoe UI" panose="020B0502040204020203" pitchFamily="34" charset="0"/>
                          <a:cs typeface="Segoe UI" panose="020B0502040204020203" pitchFamily="34" charset="0"/>
                        </a:rPr>
                        <a:t>00:00-4:00 am = 16.7% (4 hours/24hours)</a:t>
                      </a:r>
                    </a:p>
                    <a:p>
                      <a:pPr algn="just"/>
                      <a:endParaRPr lang="es-CO" sz="1600" b="1" dirty="0">
                        <a:latin typeface="Segoe UI" panose="020B0502040204020203" pitchFamily="34" charset="0"/>
                        <a:cs typeface="Segoe UI" panose="020B0502040204020203" pitchFamily="34" charset="0"/>
                      </a:endParaRPr>
                    </a:p>
                    <a:p>
                      <a:pPr algn="just"/>
                      <a:r>
                        <a:rPr lang="es-CO" sz="1600" b="1" dirty="0">
                          <a:latin typeface="Segoe UI" panose="020B0502040204020203" pitchFamily="34" charset="0"/>
                          <a:cs typeface="Segoe UI" panose="020B0502040204020203" pitchFamily="34" charset="0"/>
                        </a:rPr>
                        <a:t>Then the year split value for this timeslice will be 25%*71.4%*16.7% = 0.0298</a:t>
                      </a:r>
                    </a:p>
                  </a:txBody>
                  <a:tcPr/>
                </a:tc>
                <a:extLst>
                  <a:ext uri="{0D108BD9-81ED-4DB2-BD59-A6C34878D82A}">
                    <a16:rowId xmlns:a16="http://schemas.microsoft.com/office/drawing/2014/main" val="942259620"/>
                  </a:ext>
                </a:extLst>
              </a:tr>
            </a:tbl>
          </a:graphicData>
        </a:graphic>
      </p:graphicFrame>
      <p:pic>
        <p:nvPicPr>
          <p:cNvPr id="8" name="synthesize (16)">
            <a:hlinkClick r:id="" action="ppaction://media"/>
            <a:extLst>
              <a:ext uri="{FF2B5EF4-FFF2-40B4-BE49-F238E27FC236}">
                <a16:creationId xmlns:a16="http://schemas.microsoft.com/office/drawing/2014/main" id="{F56F4621-41E7-598A-0F1D-A7671ACFFF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0325" y="523705"/>
            <a:ext cx="1187410" cy="1187410"/>
          </a:xfrm>
          <a:prstGeom prst="rect">
            <a:avLst/>
          </a:prstGeom>
        </p:spPr>
      </p:pic>
    </p:spTree>
    <p:extLst>
      <p:ext uri="{BB962C8B-B14F-4D97-AF65-F5344CB8AC3E}">
        <p14:creationId xmlns:p14="http://schemas.microsoft.com/office/powerpoint/2010/main" val="201753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A01112B-6F87-3D96-A7C9-81ABBEF41EB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33B0362-FC19-8BDA-1B8E-E61487AEBA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0B7AEF55-BC4E-AB7E-4BCD-ECBED727943C}"/>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3.3.5 Year Split Exercise</a:t>
            </a:r>
          </a:p>
        </p:txBody>
      </p:sp>
      <p:sp>
        <p:nvSpPr>
          <p:cNvPr id="4" name="Title 10">
            <a:extLst>
              <a:ext uri="{FF2B5EF4-FFF2-40B4-BE49-F238E27FC236}">
                <a16:creationId xmlns:a16="http://schemas.microsoft.com/office/drawing/2014/main" id="{350C5789-7C23-921B-D6C0-B588E36B2075}"/>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6" name="TextBox 5">
            <a:extLst>
              <a:ext uri="{FF2B5EF4-FFF2-40B4-BE49-F238E27FC236}">
                <a16:creationId xmlns:a16="http://schemas.microsoft.com/office/drawing/2014/main" id="{6B872787-7320-281F-D3B8-18F3601E1383}"/>
              </a:ext>
            </a:extLst>
          </p:cNvPr>
          <p:cNvSpPr txBox="1"/>
          <p:nvPr/>
        </p:nvSpPr>
        <p:spPr>
          <a:xfrm>
            <a:off x="464135" y="1577475"/>
            <a:ext cx="9822976" cy="2308324"/>
          </a:xfrm>
          <a:prstGeom prst="rect">
            <a:avLst/>
          </a:prstGeom>
          <a:noFill/>
        </p:spPr>
        <p:txBody>
          <a:bodyPr wrap="square">
            <a:spAutoFit/>
          </a:bodyPr>
          <a:lstStyle/>
          <a:p>
            <a:r>
              <a:rPr lang="es-CO" sz="2400" dirty="0">
                <a:latin typeface="Segoe UI" panose="020B0502040204020203" pitchFamily="34" charset="0"/>
                <a:cs typeface="Segoe UI" panose="020B0502040204020203" pitchFamily="34" charset="0"/>
              </a:rPr>
              <a:t>A </a:t>
            </a:r>
            <a:r>
              <a:rPr lang="es-CO" sz="2400" dirty="0" err="1">
                <a:latin typeface="Segoe UI" panose="020B0502040204020203" pitchFamily="34" charset="0"/>
                <a:cs typeface="Segoe UI" panose="020B0502040204020203" pitchFamily="34" charset="0"/>
              </a:rPr>
              <a:t>timeslice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is</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defined</a:t>
            </a:r>
            <a:r>
              <a:rPr lang="es-CO" sz="2400" dirty="0">
                <a:latin typeface="Segoe UI" panose="020B0502040204020203" pitchFamily="34" charset="0"/>
                <a:cs typeface="Segoe UI" panose="020B0502040204020203" pitchFamily="34" charset="0"/>
              </a:rPr>
              <a:t> as:</a:t>
            </a:r>
          </a:p>
          <a:p>
            <a:pPr marL="457200" indent="-457200">
              <a:buFont typeface="Arial" panose="020B0604020202020204" pitchFamily="34" charset="0"/>
              <a:buChar char="•"/>
            </a:pPr>
            <a:r>
              <a:rPr lang="es-CO" sz="2400" dirty="0" err="1">
                <a:latin typeface="Segoe UI" panose="020B0502040204020203" pitchFamily="34" charset="0"/>
                <a:cs typeface="Segoe UI" panose="020B0502040204020203" pitchFamily="34" charset="0"/>
              </a:rPr>
              <a:t>Season</a:t>
            </a:r>
            <a:r>
              <a:rPr lang="es-CO" sz="2400" dirty="0">
                <a:latin typeface="Segoe UI" panose="020B0502040204020203" pitchFamily="34" charset="0"/>
                <a:cs typeface="Segoe UI" panose="020B0502040204020203" pitchFamily="34" charset="0"/>
              </a:rPr>
              <a:t> 3: June, </a:t>
            </a:r>
            <a:r>
              <a:rPr lang="es-CO" sz="2400" dirty="0" err="1">
                <a:latin typeface="Segoe UI" panose="020B0502040204020203" pitchFamily="34" charset="0"/>
                <a:cs typeface="Segoe UI" panose="020B0502040204020203" pitchFamily="34" charset="0"/>
              </a:rPr>
              <a:t>July</a:t>
            </a:r>
            <a:r>
              <a:rPr lang="es-CO" sz="2400" dirty="0">
                <a:latin typeface="Segoe UI" panose="020B0502040204020203" pitchFamily="34" charset="0"/>
                <a:cs typeface="Segoe UI" panose="020B0502040204020203" pitchFamily="34" charset="0"/>
              </a:rPr>
              <a:t>, August</a:t>
            </a:r>
          </a:p>
          <a:p>
            <a:pPr marL="457200" indent="-457200">
              <a:buFont typeface="Arial" panose="020B0604020202020204" pitchFamily="34" charset="0"/>
              <a:buChar char="•"/>
            </a:pPr>
            <a:r>
              <a:rPr lang="es-CO" sz="2400" dirty="0" err="1">
                <a:latin typeface="Segoe UI" panose="020B0502040204020203" pitchFamily="34" charset="0"/>
                <a:cs typeface="Segoe UI" panose="020B0502040204020203" pitchFamily="34" charset="0"/>
              </a:rPr>
              <a:t>Daytype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weekends</a:t>
            </a:r>
            <a:endParaRPr lang="es-CO" sz="2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s-CO" sz="2400" dirty="0" err="1">
                <a:latin typeface="Segoe UI" panose="020B0502040204020203" pitchFamily="34" charset="0"/>
                <a:cs typeface="Segoe UI" panose="020B0502040204020203" pitchFamily="34" charset="0"/>
              </a:rPr>
              <a:t>Dailytimebracket</a:t>
            </a:r>
            <a:r>
              <a:rPr lang="es-CO" sz="2400" dirty="0">
                <a:latin typeface="Segoe UI" panose="020B0502040204020203" pitchFamily="34" charset="0"/>
                <a:cs typeface="Segoe UI" panose="020B0502040204020203" pitchFamily="34" charset="0"/>
              </a:rPr>
              <a:t>: 2:00 PM </a:t>
            </a:r>
            <a:r>
              <a:rPr lang="es-CO" sz="2400" dirty="0" err="1">
                <a:latin typeface="Segoe UI" panose="020B0502040204020203" pitchFamily="34" charset="0"/>
                <a:cs typeface="Segoe UI" panose="020B0502040204020203" pitchFamily="34" charset="0"/>
              </a:rPr>
              <a:t>to</a:t>
            </a:r>
            <a:r>
              <a:rPr lang="es-CO" sz="2400" dirty="0">
                <a:latin typeface="Segoe UI" panose="020B0502040204020203" pitchFamily="34" charset="0"/>
                <a:cs typeface="Segoe UI" panose="020B0502040204020203" pitchFamily="34" charset="0"/>
              </a:rPr>
              <a:t> 6:00 PM</a:t>
            </a:r>
          </a:p>
          <a:p>
            <a:pPr marL="457200" indent="-457200">
              <a:buFont typeface="Arial" panose="020B0604020202020204" pitchFamily="34" charset="0"/>
              <a:buChar char="•"/>
            </a:pPr>
            <a:endParaRPr lang="es-CO" sz="2400" dirty="0">
              <a:latin typeface="Segoe UI" panose="020B0502040204020203" pitchFamily="34" charset="0"/>
              <a:cs typeface="Segoe UI" panose="020B0502040204020203" pitchFamily="34" charset="0"/>
            </a:endParaRPr>
          </a:p>
          <a:p>
            <a:r>
              <a:rPr lang="es-CO" sz="2400" dirty="0" err="1">
                <a:latin typeface="Segoe UI" panose="020B0502040204020203" pitchFamily="34" charset="0"/>
                <a:cs typeface="Segoe UI" panose="020B0502040204020203" pitchFamily="34" charset="0"/>
              </a:rPr>
              <a:t>What</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is</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the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value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of</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the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YearSplit</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for</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this</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timeslice</a:t>
            </a:r>
            <a:r>
              <a:rPr lang="es-CO" sz="2400" dirty="0">
                <a:latin typeface="Segoe UI" panose="020B0502040204020203" pitchFamily="34" charset="0"/>
                <a:cs typeface="Segoe UI" panose="020B0502040204020203" pitchFamily="34" charset="0"/>
              </a:rPr>
              <a:t>?</a:t>
            </a:r>
            <a:endParaRPr lang="en-US" sz="2400"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F8CD997-3628-902A-C0B4-4C731B903DD5}"/>
                  </a:ext>
                </a:extLst>
              </p:cNvPr>
              <p:cNvSpPr txBox="1"/>
              <p:nvPr/>
            </p:nvSpPr>
            <p:spPr>
              <a:xfrm>
                <a:off x="3310658" y="5400998"/>
                <a:ext cx="4736874" cy="9334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latin typeface="Cambria Math" panose="02040503050406030204" pitchFamily="18" charset="0"/>
                        </a:rPr>
                        <m:t>𝒀𝒆𝒂𝒓</m:t>
                      </m:r>
                      <m:r>
                        <a:rPr lang="es-CO" sz="2400" b="1" i="1" smtClean="0">
                          <a:latin typeface="Cambria Math" panose="02040503050406030204" pitchFamily="18" charset="0"/>
                        </a:rPr>
                        <m:t> </m:t>
                      </m:r>
                      <m:r>
                        <a:rPr lang="es-CO" sz="2400" b="1" i="1" smtClean="0">
                          <a:latin typeface="Cambria Math" panose="02040503050406030204" pitchFamily="18" charset="0"/>
                        </a:rPr>
                        <m:t>𝑺𝒑𝒍𝒊𝒕</m:t>
                      </m:r>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𝟗𝟐</m:t>
                          </m:r>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𝟐</m:t>
                              </m:r>
                            </m:num>
                            <m:den>
                              <m:r>
                                <a:rPr lang="es-CO" sz="2400" b="1" i="1" smtClean="0">
                                  <a:latin typeface="Cambria Math" panose="02040503050406030204" pitchFamily="18" charset="0"/>
                                </a:rPr>
                                <m:t>𝟕</m:t>
                              </m:r>
                            </m:den>
                          </m:f>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𝟒</m:t>
                              </m:r>
                            </m:num>
                            <m:den>
                              <m:r>
                                <a:rPr lang="es-CO" sz="2400" b="1" i="1" smtClean="0">
                                  <a:latin typeface="Cambria Math" panose="02040503050406030204" pitchFamily="18" charset="0"/>
                                </a:rPr>
                                <m:t>𝟐𝟒</m:t>
                              </m:r>
                            </m:den>
                          </m:f>
                        </m:num>
                        <m:den>
                          <m:r>
                            <a:rPr lang="es-CO" sz="2400" b="1" i="1" smtClean="0">
                              <a:latin typeface="Cambria Math" panose="02040503050406030204" pitchFamily="18" charset="0"/>
                            </a:rPr>
                            <m:t>𝟑𝟔𝟓</m:t>
                          </m:r>
                        </m:den>
                      </m:f>
                      <m:r>
                        <a:rPr lang="es-CO" sz="2400" b="1" i="1">
                          <a:latin typeface="Cambria Math" panose="02040503050406030204" pitchFamily="18" charset="0"/>
                          <a:ea typeface="Cambria Math" panose="02040503050406030204" pitchFamily="18" charset="0"/>
                        </a:rPr>
                        <m:t>≈</m:t>
                      </m:r>
                      <m:r>
                        <a:rPr lang="es-CO" sz="2400" b="1" i="1" smtClean="0">
                          <a:latin typeface="Cambria Math" panose="02040503050406030204" pitchFamily="18" charset="0"/>
                          <a:ea typeface="Cambria Math" panose="02040503050406030204" pitchFamily="18" charset="0"/>
                        </a:rPr>
                        <m:t>𝟎</m:t>
                      </m:r>
                      <m:r>
                        <a:rPr lang="es-CO" sz="2400" b="1" i="1" smtClean="0">
                          <a:latin typeface="Cambria Math" panose="02040503050406030204" pitchFamily="18" charset="0"/>
                          <a:ea typeface="Cambria Math" panose="02040503050406030204" pitchFamily="18" charset="0"/>
                        </a:rPr>
                        <m:t>.</m:t>
                      </m:r>
                      <m:r>
                        <a:rPr lang="es-CO" sz="2400" b="1" i="1" smtClean="0">
                          <a:latin typeface="Cambria Math" panose="02040503050406030204" pitchFamily="18" charset="0"/>
                          <a:ea typeface="Cambria Math" panose="02040503050406030204" pitchFamily="18" charset="0"/>
                        </a:rPr>
                        <m:t>𝟎𝟏𝟐</m:t>
                      </m:r>
                    </m:oMath>
                  </m:oMathPara>
                </a14:m>
                <a:endParaRPr lang="es-CO" sz="2400" b="1" dirty="0"/>
              </a:p>
            </p:txBody>
          </p:sp>
        </mc:Choice>
        <mc:Fallback xmlns="">
          <p:sp>
            <p:nvSpPr>
              <p:cNvPr id="7" name="TextBox 6">
                <a:extLst>
                  <a:ext uri="{FF2B5EF4-FFF2-40B4-BE49-F238E27FC236}">
                    <a16:creationId xmlns:a16="http://schemas.microsoft.com/office/drawing/2014/main" id="{8F8CD997-3628-902A-C0B4-4C731B903DD5}"/>
                  </a:ext>
                </a:extLst>
              </p:cNvPr>
              <p:cNvSpPr txBox="1">
                <a:spLocks noRot="1" noChangeAspect="1" noMove="1" noResize="1" noEditPoints="1" noAdjustHandles="1" noChangeArrowheads="1" noChangeShapeType="1" noTextEdit="1"/>
              </p:cNvSpPr>
              <p:nvPr/>
            </p:nvSpPr>
            <p:spPr>
              <a:xfrm>
                <a:off x="3310658" y="5400998"/>
                <a:ext cx="4736874" cy="933461"/>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D94F775-0C75-643D-EBBE-189BE1BA32DF}"/>
                  </a:ext>
                </a:extLst>
              </p:cNvPr>
              <p:cNvSpPr txBox="1"/>
              <p:nvPr/>
            </p:nvSpPr>
            <p:spPr>
              <a:xfrm>
                <a:off x="572336" y="4203853"/>
                <a:ext cx="837966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𝑁𝑢𝑚𝑏𝑒𝑟</m:t>
                      </m:r>
                      <m:r>
                        <a:rPr lang="es-CO" sz="2000" b="0" i="1" smtClean="0">
                          <a:latin typeface="Cambria Math" panose="02040503050406030204" pitchFamily="18" charset="0"/>
                        </a:rPr>
                        <m:t> </m:t>
                      </m:r>
                      <m:r>
                        <a:rPr lang="es-CO" sz="2000" b="0" i="1" smtClean="0">
                          <a:latin typeface="Cambria Math" panose="02040503050406030204" pitchFamily="18" charset="0"/>
                        </a:rPr>
                        <m:t>𝑜𝑓</m:t>
                      </m:r>
                      <m:r>
                        <a:rPr lang="es-CO" sz="2000" b="0" i="1" smtClean="0">
                          <a:latin typeface="Cambria Math" panose="02040503050406030204" pitchFamily="18" charset="0"/>
                        </a:rPr>
                        <m:t> </m:t>
                      </m:r>
                      <m:r>
                        <a:rPr lang="es-CO" sz="2000" b="0" i="1" smtClean="0">
                          <a:latin typeface="Cambria Math" panose="02040503050406030204" pitchFamily="18" charset="0"/>
                        </a:rPr>
                        <m:t>𝑑𝑎𝑦𝑠</m:t>
                      </m:r>
                      <m:r>
                        <a:rPr lang="es-CO" sz="2000" b="0" i="1" smtClean="0">
                          <a:latin typeface="Cambria Math" panose="02040503050406030204" pitchFamily="18" charset="0"/>
                        </a:rPr>
                        <m:t> </m:t>
                      </m:r>
                      <m:r>
                        <a:rPr lang="es-CO" sz="2000" b="0" i="1" smtClean="0">
                          <a:latin typeface="Cambria Math" panose="02040503050406030204" pitchFamily="18" charset="0"/>
                        </a:rPr>
                        <m:t>𝑖𝑛</m:t>
                      </m:r>
                      <m:r>
                        <a:rPr lang="es-CO" sz="2000" b="0" i="1" smtClean="0">
                          <a:latin typeface="Cambria Math" panose="02040503050406030204" pitchFamily="18" charset="0"/>
                        </a:rPr>
                        <m:t> </m:t>
                      </m:r>
                      <m:r>
                        <a:rPr lang="es-CO" sz="2000" b="0" i="1" smtClean="0">
                          <a:latin typeface="Cambria Math" panose="02040503050406030204" pitchFamily="18" charset="0"/>
                        </a:rPr>
                        <m:t>𝑠𝑒𝑎𝑠𝑜𝑛</m:t>
                      </m:r>
                      <m:r>
                        <a:rPr lang="es-CO" sz="2000" b="0" i="1" smtClean="0">
                          <a:latin typeface="Cambria Math" panose="02040503050406030204" pitchFamily="18" charset="0"/>
                        </a:rPr>
                        <m:t> 3=30 </m:t>
                      </m:r>
                      <m:d>
                        <m:dPr>
                          <m:ctrlPr>
                            <a:rPr lang="es-CO" sz="2000" b="0" i="1" smtClean="0">
                              <a:latin typeface="Cambria Math" panose="02040503050406030204" pitchFamily="18" charset="0"/>
                            </a:rPr>
                          </m:ctrlPr>
                        </m:dPr>
                        <m:e>
                          <m:r>
                            <a:rPr lang="es-CO" sz="2000" b="0" i="1" smtClean="0">
                              <a:latin typeface="Cambria Math" panose="02040503050406030204" pitchFamily="18" charset="0"/>
                            </a:rPr>
                            <m:t>𝐽𝑢𝑛𝑒</m:t>
                          </m:r>
                        </m:e>
                      </m:d>
                      <m:r>
                        <a:rPr lang="es-CO" sz="2000" b="0" i="1" smtClean="0">
                          <a:latin typeface="Cambria Math" panose="02040503050406030204" pitchFamily="18" charset="0"/>
                        </a:rPr>
                        <m:t>+31 </m:t>
                      </m:r>
                      <m:d>
                        <m:dPr>
                          <m:ctrlPr>
                            <a:rPr lang="es-CO" sz="2000" b="0" i="1" smtClean="0">
                              <a:latin typeface="Cambria Math" panose="02040503050406030204" pitchFamily="18" charset="0"/>
                            </a:rPr>
                          </m:ctrlPr>
                        </m:dPr>
                        <m:e>
                          <m:r>
                            <a:rPr lang="es-CO" sz="2000" b="0" i="1" smtClean="0">
                              <a:latin typeface="Cambria Math" panose="02040503050406030204" pitchFamily="18" charset="0"/>
                            </a:rPr>
                            <m:t>𝐽𝑢𝑙𝑦</m:t>
                          </m:r>
                        </m:e>
                      </m:d>
                      <m:r>
                        <a:rPr lang="es-CO" sz="2000" b="0" i="1" smtClean="0">
                          <a:latin typeface="Cambria Math" panose="02040503050406030204" pitchFamily="18" charset="0"/>
                        </a:rPr>
                        <m:t>+31 </m:t>
                      </m:r>
                      <m:d>
                        <m:dPr>
                          <m:ctrlPr>
                            <a:rPr lang="es-CO" sz="2000" b="0" i="1" smtClean="0">
                              <a:latin typeface="Cambria Math" panose="02040503050406030204" pitchFamily="18" charset="0"/>
                            </a:rPr>
                          </m:ctrlPr>
                        </m:dPr>
                        <m:e>
                          <m:r>
                            <a:rPr lang="es-CO" sz="2000" b="0" i="1" smtClean="0">
                              <a:latin typeface="Cambria Math" panose="02040503050406030204" pitchFamily="18" charset="0"/>
                            </a:rPr>
                            <m:t>𝐴𝑢𝑔𝑢𝑠𝑡</m:t>
                          </m:r>
                        </m:e>
                      </m:d>
                      <m:r>
                        <a:rPr lang="es-CO" sz="2000" b="0" i="1" smtClean="0">
                          <a:latin typeface="Cambria Math" panose="02040503050406030204" pitchFamily="18" charset="0"/>
                        </a:rPr>
                        <m:t>=92</m:t>
                      </m:r>
                    </m:oMath>
                  </m:oMathPara>
                </a14:m>
                <a:endParaRPr lang="es-CO" sz="2000" dirty="0"/>
              </a:p>
            </p:txBody>
          </p:sp>
        </mc:Choice>
        <mc:Fallback xmlns="">
          <p:sp>
            <p:nvSpPr>
              <p:cNvPr id="8" name="TextBox 7">
                <a:extLst>
                  <a:ext uri="{FF2B5EF4-FFF2-40B4-BE49-F238E27FC236}">
                    <a16:creationId xmlns:a16="http://schemas.microsoft.com/office/drawing/2014/main" id="{BD94F775-0C75-643D-EBBE-189BE1BA32DF}"/>
                  </a:ext>
                </a:extLst>
              </p:cNvPr>
              <p:cNvSpPr txBox="1">
                <a:spLocks noRot="1" noChangeAspect="1" noMove="1" noResize="1" noEditPoints="1" noAdjustHandles="1" noChangeArrowheads="1" noChangeShapeType="1" noTextEdit="1"/>
              </p:cNvSpPr>
              <p:nvPr/>
            </p:nvSpPr>
            <p:spPr>
              <a:xfrm>
                <a:off x="572336" y="4203853"/>
                <a:ext cx="8379666" cy="307777"/>
              </a:xfrm>
              <a:prstGeom prst="rect">
                <a:avLst/>
              </a:prstGeom>
              <a:blipFill>
                <a:blip r:embed="rId6"/>
                <a:stretch>
                  <a:fillRect l="-218" r="-73" b="-38000"/>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AC77334-46CA-A444-5E5D-162F2A34FBB9}"/>
                  </a:ext>
                </a:extLst>
              </p:cNvPr>
              <p:cNvSpPr txBox="1"/>
              <p:nvPr/>
            </p:nvSpPr>
            <p:spPr>
              <a:xfrm>
                <a:off x="492475" y="4703444"/>
                <a:ext cx="4269694" cy="5770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𝑃𝑟𝑜𝑝𝑜𝑟𝑡𝑖𝑜𝑛</m:t>
                      </m:r>
                      <m:r>
                        <a:rPr lang="es-CO" sz="2000" b="0" i="1" smtClean="0">
                          <a:latin typeface="Cambria Math" panose="02040503050406030204" pitchFamily="18" charset="0"/>
                        </a:rPr>
                        <m:t> </m:t>
                      </m:r>
                      <m:r>
                        <a:rPr lang="es-CO" sz="2000" b="0" i="1" smtClean="0">
                          <a:latin typeface="Cambria Math" panose="02040503050406030204" pitchFamily="18" charset="0"/>
                        </a:rPr>
                        <m:t>𝑜𝑓</m:t>
                      </m:r>
                      <m:r>
                        <a:rPr lang="es-CO" sz="2000" b="0" i="1" smtClean="0">
                          <a:latin typeface="Cambria Math" panose="02040503050406030204" pitchFamily="18" charset="0"/>
                        </a:rPr>
                        <m:t> </m:t>
                      </m:r>
                      <m:r>
                        <a:rPr lang="es-CO" sz="2000" b="0" i="1" smtClean="0">
                          <a:latin typeface="Cambria Math" panose="02040503050406030204" pitchFamily="18" charset="0"/>
                        </a:rPr>
                        <m:t>𝑑𝑎𝑦𝑠</m:t>
                      </m:r>
                      <m:r>
                        <a:rPr lang="es-CO" sz="2000" b="0" i="1" smtClean="0">
                          <a:latin typeface="Cambria Math" panose="02040503050406030204" pitchFamily="18" charset="0"/>
                        </a:rPr>
                        <m:t> </m:t>
                      </m:r>
                      <m:r>
                        <a:rPr lang="es-CO" sz="2000" b="0" i="1" smtClean="0">
                          <a:latin typeface="Cambria Math" panose="02040503050406030204" pitchFamily="18" charset="0"/>
                        </a:rPr>
                        <m:t>𝑖𝑛</m:t>
                      </m:r>
                      <m:r>
                        <a:rPr lang="es-CO" sz="2000" b="0" i="1" smtClean="0">
                          <a:latin typeface="Cambria Math" panose="02040503050406030204" pitchFamily="18" charset="0"/>
                        </a:rPr>
                        <m:t> </m:t>
                      </m:r>
                      <m:r>
                        <a:rPr lang="es-CO" sz="2000" b="0" i="1" smtClean="0">
                          <a:latin typeface="Cambria Math" panose="02040503050406030204" pitchFamily="18" charset="0"/>
                        </a:rPr>
                        <m:t>𝑤𝑒𝑒𝑘𝑒𝑛𝑑𝑠</m:t>
                      </m:r>
                      <m:r>
                        <a:rPr lang="es-CO" sz="2000" b="0" i="1" smtClean="0">
                          <a:latin typeface="Cambria Math" panose="02040503050406030204" pitchFamily="18" charset="0"/>
                        </a:rPr>
                        <m:t>=</m:t>
                      </m:r>
                      <m:f>
                        <m:fPr>
                          <m:ctrlPr>
                            <a:rPr lang="es-CO" sz="2000" b="0" i="1" smtClean="0">
                              <a:latin typeface="Cambria Math" panose="02040503050406030204" pitchFamily="18" charset="0"/>
                            </a:rPr>
                          </m:ctrlPr>
                        </m:fPr>
                        <m:num>
                          <m:r>
                            <a:rPr lang="es-CO" sz="2000" b="0" i="1" smtClean="0">
                              <a:latin typeface="Cambria Math" panose="02040503050406030204" pitchFamily="18" charset="0"/>
                            </a:rPr>
                            <m:t>2</m:t>
                          </m:r>
                        </m:num>
                        <m:den>
                          <m:r>
                            <a:rPr lang="es-CO" sz="2000" b="0" i="1" smtClean="0">
                              <a:latin typeface="Cambria Math" panose="02040503050406030204" pitchFamily="18" charset="0"/>
                            </a:rPr>
                            <m:t>7</m:t>
                          </m:r>
                        </m:den>
                      </m:f>
                    </m:oMath>
                  </m:oMathPara>
                </a14:m>
                <a:endParaRPr lang="es-CO" sz="2000" dirty="0"/>
              </a:p>
            </p:txBody>
          </p:sp>
        </mc:Choice>
        <mc:Fallback xmlns="">
          <p:sp>
            <p:nvSpPr>
              <p:cNvPr id="9" name="TextBox 8">
                <a:extLst>
                  <a:ext uri="{FF2B5EF4-FFF2-40B4-BE49-F238E27FC236}">
                    <a16:creationId xmlns:a16="http://schemas.microsoft.com/office/drawing/2014/main" id="{0AC77334-46CA-A444-5E5D-162F2A34FBB9}"/>
                  </a:ext>
                </a:extLst>
              </p:cNvPr>
              <p:cNvSpPr txBox="1">
                <a:spLocks noRot="1" noChangeAspect="1" noMove="1" noResize="1" noEditPoints="1" noAdjustHandles="1" noChangeArrowheads="1" noChangeShapeType="1" noTextEdit="1"/>
              </p:cNvSpPr>
              <p:nvPr/>
            </p:nvSpPr>
            <p:spPr>
              <a:xfrm>
                <a:off x="492475" y="4703444"/>
                <a:ext cx="4269694" cy="577081"/>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DB21FE7-39F4-1CE8-4BFC-2D210682390E}"/>
                  </a:ext>
                </a:extLst>
              </p:cNvPr>
              <p:cNvSpPr txBox="1"/>
              <p:nvPr/>
            </p:nvSpPr>
            <p:spPr>
              <a:xfrm>
                <a:off x="5163281" y="4647694"/>
                <a:ext cx="5959644" cy="575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𝑃𝑟𝑜𝑝𝑜𝑟𝑡𝑖𝑜𝑛</m:t>
                      </m:r>
                      <m:r>
                        <a:rPr lang="es-CO" sz="2000" b="0" i="1" smtClean="0">
                          <a:latin typeface="Cambria Math" panose="02040503050406030204" pitchFamily="18" charset="0"/>
                        </a:rPr>
                        <m:t> </m:t>
                      </m:r>
                      <m:r>
                        <a:rPr lang="es-CO" sz="2000" b="0" i="1" smtClean="0">
                          <a:latin typeface="Cambria Math" panose="02040503050406030204" pitchFamily="18" charset="0"/>
                        </a:rPr>
                        <m:t>𝑜𝑓</m:t>
                      </m:r>
                      <m:r>
                        <a:rPr lang="es-CO" sz="2000" b="0" i="1" smtClean="0">
                          <a:latin typeface="Cambria Math" panose="02040503050406030204" pitchFamily="18" charset="0"/>
                        </a:rPr>
                        <m:t> </m:t>
                      </m:r>
                      <m:r>
                        <a:rPr lang="es-CO" sz="2000" b="0" i="1" smtClean="0">
                          <a:latin typeface="Cambria Math" panose="02040503050406030204" pitchFamily="18" charset="0"/>
                        </a:rPr>
                        <m:t>h𝑜𝑢𝑟𝑠</m:t>
                      </m:r>
                      <m:r>
                        <a:rPr lang="es-CO" sz="2000" b="0" i="1" smtClean="0">
                          <a:latin typeface="Cambria Math" panose="02040503050406030204" pitchFamily="18" charset="0"/>
                        </a:rPr>
                        <m:t> 2:00 </m:t>
                      </m:r>
                      <m:r>
                        <a:rPr lang="es-CO" sz="2000" b="0" i="1" smtClean="0">
                          <a:latin typeface="Cambria Math" panose="02040503050406030204" pitchFamily="18" charset="0"/>
                        </a:rPr>
                        <m:t>𝑡𝑜</m:t>
                      </m:r>
                      <m:r>
                        <a:rPr lang="es-CO" sz="2000" b="0" i="1" smtClean="0">
                          <a:latin typeface="Cambria Math" panose="02040503050406030204" pitchFamily="18" charset="0"/>
                        </a:rPr>
                        <m:t> 6:00 </m:t>
                      </m:r>
                      <m:r>
                        <a:rPr lang="es-CO" sz="2000" b="0" i="1" smtClean="0">
                          <a:latin typeface="Cambria Math" panose="02040503050406030204" pitchFamily="18" charset="0"/>
                        </a:rPr>
                        <m:t>𝑃𝑀</m:t>
                      </m:r>
                      <m:r>
                        <a:rPr lang="es-CO" sz="2000" b="0" i="1" smtClean="0">
                          <a:latin typeface="Cambria Math" panose="02040503050406030204" pitchFamily="18" charset="0"/>
                        </a:rPr>
                        <m:t> </m:t>
                      </m:r>
                      <m:r>
                        <a:rPr lang="es-CO" sz="2000" b="0" i="1" smtClean="0">
                          <a:latin typeface="Cambria Math" panose="02040503050406030204" pitchFamily="18" charset="0"/>
                        </a:rPr>
                        <m:t>𝑖𝑛</m:t>
                      </m:r>
                      <m:r>
                        <a:rPr lang="es-CO" sz="2000" b="0" i="1" smtClean="0">
                          <a:latin typeface="Cambria Math" panose="02040503050406030204" pitchFamily="18" charset="0"/>
                        </a:rPr>
                        <m:t> 1 </m:t>
                      </m:r>
                      <m:r>
                        <a:rPr lang="es-CO" sz="2000" b="0" i="1" smtClean="0">
                          <a:latin typeface="Cambria Math" panose="02040503050406030204" pitchFamily="18" charset="0"/>
                        </a:rPr>
                        <m:t>𝑑𝑎𝑦</m:t>
                      </m:r>
                      <m:r>
                        <a:rPr lang="es-CO" sz="2000" b="0" i="1" smtClean="0">
                          <a:latin typeface="Cambria Math" panose="02040503050406030204" pitchFamily="18" charset="0"/>
                        </a:rPr>
                        <m:t>=</m:t>
                      </m:r>
                      <m:f>
                        <m:fPr>
                          <m:ctrlPr>
                            <a:rPr lang="es-CO" sz="2000" b="0" i="1" smtClean="0">
                              <a:latin typeface="Cambria Math" panose="02040503050406030204" pitchFamily="18" charset="0"/>
                            </a:rPr>
                          </m:ctrlPr>
                        </m:fPr>
                        <m:num>
                          <m:r>
                            <a:rPr lang="es-CO" sz="2000" b="0" i="1" smtClean="0">
                              <a:latin typeface="Cambria Math" panose="02040503050406030204" pitchFamily="18" charset="0"/>
                            </a:rPr>
                            <m:t>4</m:t>
                          </m:r>
                        </m:num>
                        <m:den>
                          <m:r>
                            <a:rPr lang="es-CO" sz="2000" b="0" i="1" smtClean="0">
                              <a:latin typeface="Cambria Math" panose="02040503050406030204" pitchFamily="18" charset="0"/>
                            </a:rPr>
                            <m:t>24</m:t>
                          </m:r>
                        </m:den>
                      </m:f>
                    </m:oMath>
                  </m:oMathPara>
                </a14:m>
                <a:endParaRPr lang="es-CO" sz="2000" dirty="0"/>
              </a:p>
            </p:txBody>
          </p:sp>
        </mc:Choice>
        <mc:Fallback xmlns="">
          <p:sp>
            <p:nvSpPr>
              <p:cNvPr id="10" name="TextBox 9">
                <a:extLst>
                  <a:ext uri="{FF2B5EF4-FFF2-40B4-BE49-F238E27FC236}">
                    <a16:creationId xmlns:a16="http://schemas.microsoft.com/office/drawing/2014/main" id="{DDB21FE7-39F4-1CE8-4BFC-2D210682390E}"/>
                  </a:ext>
                </a:extLst>
              </p:cNvPr>
              <p:cNvSpPr txBox="1">
                <a:spLocks noRot="1" noChangeAspect="1" noMove="1" noResize="1" noEditPoints="1" noAdjustHandles="1" noChangeArrowheads="1" noChangeShapeType="1" noTextEdit="1"/>
              </p:cNvSpPr>
              <p:nvPr/>
            </p:nvSpPr>
            <p:spPr>
              <a:xfrm>
                <a:off x="5163281" y="4647694"/>
                <a:ext cx="5959644" cy="575094"/>
              </a:xfrm>
              <a:prstGeom prst="rect">
                <a:avLst/>
              </a:prstGeom>
              <a:blipFill>
                <a:blip r:embed="rId8"/>
                <a:stretch>
                  <a:fillRect/>
                </a:stretch>
              </a:blipFill>
            </p:spPr>
            <p:txBody>
              <a:bodyPr/>
              <a:lstStyle/>
              <a:p>
                <a:r>
                  <a:rPr lang="es-CO">
                    <a:noFill/>
                  </a:rPr>
                  <a:t> </a:t>
                </a:r>
              </a:p>
            </p:txBody>
          </p:sp>
        </mc:Fallback>
      </mc:AlternateContent>
      <p:pic>
        <p:nvPicPr>
          <p:cNvPr id="5" name="synthesize (59)">
            <a:hlinkClick r:id="" action="ppaction://media"/>
            <a:extLst>
              <a:ext uri="{FF2B5EF4-FFF2-40B4-BE49-F238E27FC236}">
                <a16:creationId xmlns:a16="http://schemas.microsoft.com/office/drawing/2014/main" id="{1C5C5920-AA4B-BF42-4DF9-247A2989A5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82206" y="368196"/>
            <a:ext cx="945659" cy="945659"/>
          </a:xfrm>
          <a:prstGeom prst="rect">
            <a:avLst/>
          </a:prstGeom>
        </p:spPr>
      </p:pic>
    </p:spTree>
    <p:extLst>
      <p:ext uri="{BB962C8B-B14F-4D97-AF65-F5344CB8AC3E}">
        <p14:creationId xmlns:p14="http://schemas.microsoft.com/office/powerpoint/2010/main" val="24995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50FD8A0-CC10-E4C7-99DD-20D5F0B7770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27D9B15-BF44-ECC7-52A2-77C596508A6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7E2BCBA4-D935-922B-CE72-CD9B2BDB0328}"/>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3.3.6 Additional Parameters: Net Present Value</a:t>
            </a:r>
          </a:p>
        </p:txBody>
      </p:sp>
      <p:sp>
        <p:nvSpPr>
          <p:cNvPr id="4" name="Title 10">
            <a:extLst>
              <a:ext uri="{FF2B5EF4-FFF2-40B4-BE49-F238E27FC236}">
                <a16:creationId xmlns:a16="http://schemas.microsoft.com/office/drawing/2014/main" id="{5149F779-F82D-54B4-A7E0-F9AAD46CCAD8}"/>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Rectángulo: esquinas redondeadas 2">
            <a:extLst>
              <a:ext uri="{FF2B5EF4-FFF2-40B4-BE49-F238E27FC236}">
                <a16:creationId xmlns:a16="http://schemas.microsoft.com/office/drawing/2014/main" id="{32BE4C08-4DA3-0C1D-B652-33C211E9406A}"/>
              </a:ext>
            </a:extLst>
          </p:cNvPr>
          <p:cNvSpPr/>
          <p:nvPr/>
        </p:nvSpPr>
        <p:spPr>
          <a:xfrm>
            <a:off x="770466" y="2050286"/>
            <a:ext cx="2928135" cy="7492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a:latin typeface="Segoe UI" panose="020B0502040204020203" pitchFamily="34" charset="0"/>
                <a:cs typeface="Segoe UI" panose="020B0502040204020203" pitchFamily="34" charset="0"/>
              </a:rPr>
              <a:t>Net Present Value</a:t>
            </a:r>
          </a:p>
        </p:txBody>
      </p:sp>
      <p:sp>
        <p:nvSpPr>
          <p:cNvPr id="6" name="Rectángulo: esquinas redondeadas 6">
            <a:extLst>
              <a:ext uri="{FF2B5EF4-FFF2-40B4-BE49-F238E27FC236}">
                <a16:creationId xmlns:a16="http://schemas.microsoft.com/office/drawing/2014/main" id="{1CC42B2E-B25E-A244-34F9-047DF70DACEF}"/>
              </a:ext>
            </a:extLst>
          </p:cNvPr>
          <p:cNvSpPr/>
          <p:nvPr/>
        </p:nvSpPr>
        <p:spPr>
          <a:xfrm>
            <a:off x="3850256" y="1594698"/>
            <a:ext cx="7272669" cy="183430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dirty="0">
                <a:latin typeface="Segoe UI" panose="020B0502040204020203" pitchFamily="34" charset="0"/>
                <a:cs typeface="Segoe UI" panose="020B0502040204020203" pitchFamily="34" charset="0"/>
              </a:rPr>
              <a:t>It is a financial metric used to evaluate the profitability of an investment or project by calculating the present value of all expected future cash flows—both incoming and outgoing—discounted back to the present using a specified discount rate.</a:t>
            </a:r>
            <a:endParaRPr lang="es-CO" sz="1800" b="1" dirty="0">
              <a:latin typeface="Segoe UI" panose="020B0502040204020203" pitchFamily="34" charset="0"/>
              <a:cs typeface="Segoe UI" panose="020B0502040204020203" pitchFamily="34" charset="0"/>
            </a:endParaRPr>
          </a:p>
        </p:txBody>
      </p:sp>
      <p:pic>
        <p:nvPicPr>
          <p:cNvPr id="12" name="Picture 11">
            <a:extLst>
              <a:ext uri="{FF2B5EF4-FFF2-40B4-BE49-F238E27FC236}">
                <a16:creationId xmlns:a16="http://schemas.microsoft.com/office/drawing/2014/main" id="{F1425862-224E-C73A-8952-48F2A8865E9D}"/>
              </a:ext>
            </a:extLst>
          </p:cNvPr>
          <p:cNvPicPr>
            <a:picLocks noChangeAspect="1"/>
          </p:cNvPicPr>
          <p:nvPr/>
        </p:nvPicPr>
        <p:blipFill>
          <a:blip r:embed="rId5"/>
          <a:stretch>
            <a:fillRect/>
          </a:stretch>
        </p:blipFill>
        <p:spPr>
          <a:xfrm>
            <a:off x="3499972" y="3657234"/>
            <a:ext cx="5124075" cy="2732840"/>
          </a:xfrm>
          <a:prstGeom prst="rect">
            <a:avLst/>
          </a:prstGeom>
        </p:spPr>
      </p:pic>
      <p:pic>
        <p:nvPicPr>
          <p:cNvPr id="7" name="synthesize (17)">
            <a:hlinkClick r:id="" action="ppaction://media"/>
            <a:extLst>
              <a:ext uri="{FF2B5EF4-FFF2-40B4-BE49-F238E27FC236}">
                <a16:creationId xmlns:a16="http://schemas.microsoft.com/office/drawing/2014/main" id="{832ED601-7F98-8B58-E79B-C013710700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22300" y="460899"/>
            <a:ext cx="905565" cy="905565"/>
          </a:xfrm>
          <a:prstGeom prst="rect">
            <a:avLst/>
          </a:prstGeom>
        </p:spPr>
      </p:pic>
    </p:spTree>
    <p:extLst>
      <p:ext uri="{BB962C8B-B14F-4D97-AF65-F5344CB8AC3E}">
        <p14:creationId xmlns:p14="http://schemas.microsoft.com/office/powerpoint/2010/main" val="198927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50FD8A0-CC10-E4C7-99DD-20D5F0B7770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27D9B15-BF44-ECC7-52A2-77C596508A6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Rectangle 1">
            <a:extLst>
              <a:ext uri="{FF2B5EF4-FFF2-40B4-BE49-F238E27FC236}">
                <a16:creationId xmlns:a16="http://schemas.microsoft.com/office/drawing/2014/main" id="{7E2BCBA4-D935-922B-CE72-CD9B2BDB0328}"/>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3.3.7 Additional Parameters: Discount Rates</a:t>
            </a:r>
          </a:p>
        </p:txBody>
      </p:sp>
      <p:sp>
        <p:nvSpPr>
          <p:cNvPr id="4" name="Title 10">
            <a:extLst>
              <a:ext uri="{FF2B5EF4-FFF2-40B4-BE49-F238E27FC236}">
                <a16:creationId xmlns:a16="http://schemas.microsoft.com/office/drawing/2014/main" id="{5149F779-F82D-54B4-A7E0-F9AAD46CCAD8}"/>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Rectángulo: esquinas redondeadas 2">
            <a:extLst>
              <a:ext uri="{FF2B5EF4-FFF2-40B4-BE49-F238E27FC236}">
                <a16:creationId xmlns:a16="http://schemas.microsoft.com/office/drawing/2014/main" id="{32BE4C08-4DA3-0C1D-B652-33C211E9406A}"/>
              </a:ext>
            </a:extLst>
          </p:cNvPr>
          <p:cNvSpPr/>
          <p:nvPr/>
        </p:nvSpPr>
        <p:spPr>
          <a:xfrm>
            <a:off x="630904" y="2211651"/>
            <a:ext cx="2928135" cy="7492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endParaRPr lang="es-CO" sz="1800" b="1" dirty="0">
              <a:latin typeface="Segoe UI" panose="020B0502040204020203" pitchFamily="34" charset="0"/>
              <a:cs typeface="Segoe UI" panose="020B0502040204020203" pitchFamily="34" charset="0"/>
            </a:endParaRPr>
          </a:p>
        </p:txBody>
      </p:sp>
      <p:sp>
        <p:nvSpPr>
          <p:cNvPr id="6" name="Rectángulo: esquinas redondeadas 6">
            <a:extLst>
              <a:ext uri="{FF2B5EF4-FFF2-40B4-BE49-F238E27FC236}">
                <a16:creationId xmlns:a16="http://schemas.microsoft.com/office/drawing/2014/main" id="{1CC42B2E-B25E-A244-34F9-047DF70DACEF}"/>
              </a:ext>
            </a:extLst>
          </p:cNvPr>
          <p:cNvSpPr/>
          <p:nvPr/>
        </p:nvSpPr>
        <p:spPr>
          <a:xfrm>
            <a:off x="4061636" y="1722037"/>
            <a:ext cx="7272669" cy="183430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a:latin typeface="Segoe UI" panose="020B0502040204020203" pitchFamily="34" charset="0"/>
                <a:cs typeface="Segoe UI" panose="020B0502040204020203" pitchFamily="34" charset="0"/>
              </a:rPr>
              <a:t>Global </a:t>
            </a: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or</a:t>
            </a:r>
            <a:r>
              <a:rPr lang="es-CO" sz="1800" b="1" dirty="0">
                <a:latin typeface="Segoe UI" panose="020B0502040204020203" pitchFamily="34" charset="0"/>
                <a:cs typeface="Segoe UI" panose="020B0502040204020203" pitchFamily="34" charset="0"/>
              </a:rPr>
              <a:t> social </a:t>
            </a: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r>
              <a:rPr lang="es-CO" sz="1800" b="1" dirty="0">
                <a:latin typeface="Segoe UI" panose="020B0502040204020203" pitchFamily="34" charset="0"/>
                <a:cs typeface="Segoe UI" panose="020B0502040204020203" pitchFamily="34" charset="0"/>
              </a:rPr>
              <a:t> (SDR) </a:t>
            </a:r>
            <a:r>
              <a:rPr lang="es-CO" sz="1800" b="1" dirty="0" err="1">
                <a:latin typeface="Segoe UI" panose="020B0502040204020203" pitchFamily="34" charset="0"/>
                <a:cs typeface="Segoe UI" panose="020B0502040204020203" pitchFamily="34" charset="0"/>
              </a:rPr>
              <a:t>to</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account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for</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public</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investments</a:t>
            </a:r>
            <a:r>
              <a:rPr lang="es-CO" sz="1800" b="1" dirty="0">
                <a:latin typeface="Segoe UI" panose="020B0502040204020203" pitchFamily="34" charset="0"/>
                <a:cs typeface="Segoe UI" panose="020B0502040204020203" pitchFamily="34" charset="0"/>
              </a:rPr>
              <a:t>. SDR </a:t>
            </a:r>
            <a:r>
              <a:rPr lang="es-CO" sz="1800" b="1" dirty="0" err="1">
                <a:latin typeface="Segoe UI" panose="020B0502040204020203" pitchFamily="34" charset="0"/>
                <a:cs typeface="Segoe UI" panose="020B0502040204020203" pitchFamily="34" charset="0"/>
              </a:rPr>
              <a:t>is</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the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expected</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return</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from</a:t>
            </a:r>
            <a:r>
              <a:rPr lang="es-CO" sz="1800" b="1" dirty="0">
                <a:latin typeface="Segoe UI" panose="020B0502040204020203" pitchFamily="34" charset="0"/>
                <a:cs typeface="Segoe UI" panose="020B0502040204020203" pitchFamily="34" charset="0"/>
              </a:rPr>
              <a:t> a central </a:t>
            </a:r>
            <a:r>
              <a:rPr lang="es-CO" sz="1800" b="1" dirty="0" err="1">
                <a:latin typeface="Segoe UI" panose="020B0502040204020203" pitchFamily="34" charset="0"/>
                <a:cs typeface="Segoe UI" panose="020B0502040204020203" pitchFamily="34" charset="0"/>
              </a:rPr>
              <a:t>planner</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perspective</a:t>
            </a:r>
            <a:r>
              <a:rPr lang="es-CO" sz="1800" b="1" dirty="0">
                <a:latin typeface="Segoe UI" panose="020B0502040204020203" pitchFamily="34" charset="0"/>
                <a:cs typeface="Segoe UI" panose="020B0502040204020203" pitchFamily="34" charset="0"/>
              </a:rPr>
              <a:t>. Used </a:t>
            </a:r>
            <a:r>
              <a:rPr lang="es-CO" sz="1800" b="1" dirty="0" err="1">
                <a:latin typeface="Segoe UI" panose="020B0502040204020203" pitchFamily="34" charset="0"/>
                <a:cs typeface="Segoe UI" panose="020B0502040204020203" pitchFamily="34" charset="0"/>
              </a:rPr>
              <a:t>to</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calculate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the</a:t>
            </a:r>
            <a:r>
              <a:rPr lang="es-CO" sz="1800" b="1" dirty="0">
                <a:latin typeface="Segoe UI" panose="020B0502040204020203" pitchFamily="34" charset="0"/>
                <a:cs typeface="Segoe UI" panose="020B0502040204020203" pitchFamily="34" charset="0"/>
              </a:rPr>
              <a:t> net </a:t>
            </a:r>
            <a:r>
              <a:rPr lang="es-CO" sz="1800" b="1" dirty="0" err="1">
                <a:latin typeface="Segoe UI" panose="020B0502040204020203" pitchFamily="34" charset="0"/>
                <a:cs typeface="Segoe UI" panose="020B0502040204020203" pitchFamily="34" charset="0"/>
              </a:rPr>
              <a:t>present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value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of</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costs</a:t>
            </a:r>
            <a:r>
              <a:rPr lang="es-CO" sz="1800" b="1" dirty="0">
                <a:latin typeface="Segoe UI" panose="020B0502040204020203" pitchFamily="34" charset="0"/>
                <a:cs typeface="Segoe UI" panose="020B0502040204020203" pitchFamily="34" charset="0"/>
              </a:rPr>
              <a:t> in </a:t>
            </a:r>
            <a:r>
              <a:rPr lang="es-CO" sz="1800" b="1" dirty="0" err="1">
                <a:latin typeface="Segoe UI" panose="020B0502040204020203" pitchFamily="34" charset="0"/>
                <a:cs typeface="Segoe UI" panose="020B0502040204020203" pitchFamily="34" charset="0"/>
              </a:rPr>
              <a:t>the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model</a:t>
            </a:r>
            <a:r>
              <a:rPr lang="es-CO" sz="1800" b="1" dirty="0">
                <a:latin typeface="Segoe UI" panose="020B0502040204020203" pitchFamily="34" charset="0"/>
                <a:cs typeface="Segoe UI" panose="020B0502040204020203" pitchFamily="34" charset="0"/>
              </a:rPr>
              <a:t>.</a:t>
            </a:r>
          </a:p>
          <a:p>
            <a:pPr algn="ctr"/>
            <a:endParaRPr lang="es-CO" sz="1800" b="1" dirty="0">
              <a:latin typeface="Segoe UI" panose="020B0502040204020203" pitchFamily="34" charset="0"/>
              <a:cs typeface="Segoe UI" panose="020B0502040204020203" pitchFamily="34" charset="0"/>
            </a:endParaRPr>
          </a:p>
          <a:p>
            <a:pPr algn="ctr"/>
            <a:r>
              <a:rPr lang="es-CO" sz="1800" b="1" dirty="0">
                <a:latin typeface="Segoe UI" panose="020B0502040204020203" pitchFamily="34" charset="0"/>
                <a:cs typeface="Segoe UI" panose="020B0502040204020203" pitchFamily="34" charset="0"/>
              </a:rPr>
              <a:t>Decimal </a:t>
            </a:r>
            <a:r>
              <a:rPr lang="es-CO" sz="1800" b="1" dirty="0" err="1">
                <a:latin typeface="Segoe UI" panose="020B0502040204020203" pitchFamily="34" charset="0"/>
                <a:cs typeface="Segoe UI" panose="020B0502040204020203" pitchFamily="34" charset="0"/>
              </a:rPr>
              <a:t>value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between</a:t>
            </a:r>
            <a:r>
              <a:rPr lang="es-CO" sz="1800" b="1" dirty="0">
                <a:latin typeface="Segoe UI" panose="020B0502040204020203" pitchFamily="34" charset="0"/>
                <a:cs typeface="Segoe UI" panose="020B0502040204020203" pitchFamily="34" charset="0"/>
              </a:rPr>
              <a:t> 0 and 1</a:t>
            </a:r>
          </a:p>
        </p:txBody>
      </p:sp>
      <p:sp>
        <p:nvSpPr>
          <p:cNvPr id="7" name="CuadroTexto 9">
            <a:extLst>
              <a:ext uri="{FF2B5EF4-FFF2-40B4-BE49-F238E27FC236}">
                <a16:creationId xmlns:a16="http://schemas.microsoft.com/office/drawing/2014/main" id="{710F92CA-B66C-9ED1-DE46-0DA0E79FFFDB}"/>
              </a:ext>
            </a:extLst>
          </p:cNvPr>
          <p:cNvSpPr txBox="1"/>
          <p:nvPr/>
        </p:nvSpPr>
        <p:spPr>
          <a:xfrm>
            <a:off x="758575" y="5922321"/>
            <a:ext cx="10674850" cy="400110"/>
          </a:xfrm>
          <a:prstGeom prst="rect">
            <a:avLst/>
          </a:prstGeom>
          <a:noFill/>
        </p:spPr>
        <p:txBody>
          <a:bodyPr wrap="square" rtlCol="0">
            <a:spAutoFit/>
          </a:bodyPr>
          <a:lstStyle/>
          <a:p>
            <a:r>
              <a:rPr lang="es-CO" sz="2000" b="1" dirty="0" err="1">
                <a:latin typeface="Segoe UI" panose="020B0502040204020203" pitchFamily="34" charset="0"/>
                <a:cs typeface="Segoe UI" panose="020B0502040204020203" pitchFamily="34" charset="0"/>
              </a:rPr>
              <a:t>Potential</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sources</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National</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energy</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planning</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assessments</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National</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bank</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reports</a:t>
            </a:r>
            <a:endParaRPr lang="es-CO" sz="2000" b="1" dirty="0">
              <a:latin typeface="Segoe UI" panose="020B0502040204020203" pitchFamily="34" charset="0"/>
              <a:cs typeface="Segoe UI" panose="020B0502040204020203" pitchFamily="34" charset="0"/>
            </a:endParaRPr>
          </a:p>
        </p:txBody>
      </p:sp>
      <p:sp>
        <p:nvSpPr>
          <p:cNvPr id="8" name="Rectángulo: esquinas redondeadas 2">
            <a:extLst>
              <a:ext uri="{FF2B5EF4-FFF2-40B4-BE49-F238E27FC236}">
                <a16:creationId xmlns:a16="http://schemas.microsoft.com/office/drawing/2014/main" id="{41859F25-E852-1979-E2C7-9445ACFC4CC0}"/>
              </a:ext>
            </a:extLst>
          </p:cNvPr>
          <p:cNvSpPr/>
          <p:nvPr/>
        </p:nvSpPr>
        <p:spPr>
          <a:xfrm>
            <a:off x="630904" y="4143892"/>
            <a:ext cx="2928135" cy="7492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Idv</a:t>
            </a:r>
            <a:endParaRPr lang="es-CO" sz="1800" b="1" dirty="0">
              <a:latin typeface="Segoe UI" panose="020B0502040204020203" pitchFamily="34" charset="0"/>
              <a:cs typeface="Segoe UI" panose="020B0502040204020203" pitchFamily="34" charset="0"/>
            </a:endParaRPr>
          </a:p>
        </p:txBody>
      </p:sp>
      <p:sp>
        <p:nvSpPr>
          <p:cNvPr id="9" name="Rectángulo: esquinas redondeadas 6">
            <a:extLst>
              <a:ext uri="{FF2B5EF4-FFF2-40B4-BE49-F238E27FC236}">
                <a16:creationId xmlns:a16="http://schemas.microsoft.com/office/drawing/2014/main" id="{0F885EC7-D1FA-25C9-60FD-C6C594A9B7ED}"/>
              </a:ext>
            </a:extLst>
          </p:cNvPr>
          <p:cNvSpPr/>
          <p:nvPr/>
        </p:nvSpPr>
        <p:spPr>
          <a:xfrm>
            <a:off x="4061637" y="3844450"/>
            <a:ext cx="7272669" cy="183430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latin typeface="Segoe UI" panose="020B0502040204020203" pitchFamily="34" charset="0"/>
                <a:cs typeface="Segoe UI" panose="020B0502040204020203" pitchFamily="34" charset="0"/>
              </a:rPr>
              <a:t>Individual discount rates or hurdle rates (HR) for every single generation technology. In other words, HR is the expected return from an investor perspective. Used to calculate an annualized cost of capital.</a:t>
            </a:r>
          </a:p>
          <a:p>
            <a:pPr algn="ctr"/>
            <a:endParaRPr lang="es-CO" sz="1800" b="1" dirty="0">
              <a:latin typeface="Segoe UI" panose="020B0502040204020203" pitchFamily="34" charset="0"/>
              <a:cs typeface="Segoe UI" panose="020B0502040204020203" pitchFamily="34" charset="0"/>
            </a:endParaRPr>
          </a:p>
          <a:p>
            <a:pPr algn="ctr"/>
            <a:r>
              <a:rPr lang="es-CO" sz="1800" b="1" dirty="0">
                <a:latin typeface="Segoe UI" panose="020B0502040204020203" pitchFamily="34" charset="0"/>
                <a:cs typeface="Segoe UI" panose="020B0502040204020203" pitchFamily="34" charset="0"/>
              </a:rPr>
              <a:t>Decimal </a:t>
            </a:r>
            <a:r>
              <a:rPr lang="es-CO" sz="1800" b="1" dirty="0" err="1">
                <a:latin typeface="Segoe UI" panose="020B0502040204020203" pitchFamily="34" charset="0"/>
                <a:cs typeface="Segoe UI" panose="020B0502040204020203" pitchFamily="34" charset="0"/>
              </a:rPr>
              <a:t>value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between</a:t>
            </a:r>
            <a:r>
              <a:rPr lang="es-CO" sz="1800" b="1" dirty="0">
                <a:latin typeface="Segoe UI" panose="020B0502040204020203" pitchFamily="34" charset="0"/>
                <a:cs typeface="Segoe UI" panose="020B0502040204020203" pitchFamily="34" charset="0"/>
              </a:rPr>
              <a:t> 0 and 1</a:t>
            </a:r>
          </a:p>
        </p:txBody>
      </p:sp>
      <p:pic>
        <p:nvPicPr>
          <p:cNvPr id="10" name="synthesize (60)">
            <a:hlinkClick r:id="" action="ppaction://media"/>
            <a:extLst>
              <a:ext uri="{FF2B5EF4-FFF2-40B4-BE49-F238E27FC236}">
                <a16:creationId xmlns:a16="http://schemas.microsoft.com/office/drawing/2014/main" id="{D58E1FEF-C39C-62D6-429D-F7148F9A1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9981" y="275238"/>
            <a:ext cx="887884" cy="887884"/>
          </a:xfrm>
          <a:prstGeom prst="rect">
            <a:avLst/>
          </a:prstGeom>
        </p:spPr>
      </p:pic>
    </p:spTree>
    <p:extLst>
      <p:ext uri="{BB962C8B-B14F-4D97-AF65-F5344CB8AC3E}">
        <p14:creationId xmlns:p14="http://schemas.microsoft.com/office/powerpoint/2010/main" val="243680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559668" y="179223"/>
            <a:ext cx="7651304" cy="804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3.3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382137" y="1161263"/>
            <a:ext cx="1109563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AutoNum type="arabicPeriod"/>
            </a:pPr>
            <a:r>
              <a:rPr lang="es-CO" sz="2000" kern="100" dirty="0" err="1">
                <a:effectLst/>
                <a:latin typeface="Open Sans" panose="020B0606030504020204" pitchFamily="34" charset="0"/>
                <a:ea typeface="Open Sans" panose="020B0606030504020204" pitchFamily="34" charset="0"/>
                <a:cs typeface="Open Sans" panose="020B0606030504020204" pitchFamily="34" charset="0"/>
              </a:rPr>
              <a:t>Taliotis</a:t>
            </a:r>
            <a:r>
              <a:rPr lang="es-CO" sz="2000" kern="100" dirty="0">
                <a:effectLst/>
                <a:latin typeface="Open Sans" panose="020B0606030504020204" pitchFamily="34" charset="0"/>
                <a:ea typeface="Open Sans" panose="020B0606030504020204" pitchFamily="34" charset="0"/>
                <a:cs typeface="Open Sans" panose="020B0606030504020204" pitchFamily="34" charset="0"/>
              </a:rPr>
              <a:t>, </a:t>
            </a:r>
            <a:r>
              <a:rPr lang="es-CO" sz="2000" kern="100" dirty="0" err="1">
                <a:effectLst/>
                <a:latin typeface="Open Sans" panose="020B0606030504020204" pitchFamily="34" charset="0"/>
                <a:ea typeface="Open Sans" panose="020B0606030504020204" pitchFamily="34" charset="0"/>
                <a:cs typeface="Open Sans" panose="020B0606030504020204" pitchFamily="34" charset="0"/>
              </a:rPr>
              <a:t>Constantinos</a:t>
            </a:r>
            <a:r>
              <a:rPr lang="es-CO" sz="2000" kern="100" dirty="0">
                <a:effectLst/>
                <a:latin typeface="Open Sans" panose="020B0606030504020204" pitchFamily="34" charset="0"/>
                <a:ea typeface="Open Sans" panose="020B0606030504020204" pitchFamily="34" charset="0"/>
                <a:cs typeface="Open Sans" panose="020B0606030504020204" pitchFamily="34" charset="0"/>
              </a:rPr>
              <a:t>, </a:t>
            </a:r>
            <a:r>
              <a:rPr lang="es-CO" sz="2000" kern="100" dirty="0" err="1">
                <a:effectLst/>
                <a:latin typeface="Open Sans" panose="020B0606030504020204" pitchFamily="34" charset="0"/>
                <a:ea typeface="Open Sans" panose="020B0606030504020204" pitchFamily="34" charset="0"/>
                <a:cs typeface="Open Sans" panose="020B0606030504020204" pitchFamily="34" charset="0"/>
              </a:rPr>
              <a:t>Gardumi</a:t>
            </a:r>
            <a:r>
              <a:rPr lang="es-CO" sz="2000" kern="100" dirty="0">
                <a:effectLst/>
                <a:latin typeface="Open Sans" panose="020B0606030504020204" pitchFamily="34" charset="0"/>
                <a:ea typeface="Open Sans" panose="020B0606030504020204" pitchFamily="34" charset="0"/>
                <a:cs typeface="Open Sans" panose="020B0606030504020204" pitchFamily="34" charset="0"/>
              </a:rPr>
              <a:t>, Francesco, </a:t>
            </a:r>
            <a:r>
              <a:rPr lang="es-CO" sz="2000" kern="100" dirty="0" err="1">
                <a:effectLst/>
                <a:latin typeface="Open Sans" panose="020B0606030504020204" pitchFamily="34" charset="0"/>
                <a:ea typeface="Open Sans" panose="020B0606030504020204" pitchFamily="34" charset="0"/>
                <a:cs typeface="Open Sans" panose="020B0606030504020204" pitchFamily="34" charset="0"/>
              </a:rPr>
              <a:t>Shivakumar</a:t>
            </a:r>
            <a:r>
              <a:rPr lang="es-CO" sz="2000" kern="100" dirty="0">
                <a:effectLst/>
                <a:latin typeface="Open Sans" panose="020B0606030504020204" pitchFamily="34" charset="0"/>
                <a:ea typeface="Open Sans" panose="020B0606030504020204" pitchFamily="34" charset="0"/>
                <a:cs typeface="Open Sans" panose="020B0606030504020204" pitchFamily="34" charset="0"/>
              </a:rPr>
              <a:t>, </a:t>
            </a:r>
            <a:r>
              <a:rPr lang="es-CO" sz="2000" kern="100" dirty="0" err="1">
                <a:effectLst/>
                <a:latin typeface="Open Sans" panose="020B0606030504020204" pitchFamily="34" charset="0"/>
                <a:ea typeface="Open Sans" panose="020B0606030504020204" pitchFamily="34" charset="0"/>
                <a:cs typeface="Open Sans" panose="020B0606030504020204" pitchFamily="34" charset="0"/>
              </a:rPr>
              <a:t>Abhishek</a:t>
            </a:r>
            <a:r>
              <a:rPr lang="es-CO" sz="2000" kern="100" dirty="0">
                <a:effectLst/>
                <a:latin typeface="Open Sans" panose="020B0606030504020204" pitchFamily="34" charset="0"/>
                <a:ea typeface="Open Sans" panose="020B0606030504020204" pitchFamily="34" charset="0"/>
                <a:cs typeface="Open Sans" panose="020B0606030504020204" pitchFamily="34" charset="0"/>
              </a:rPr>
              <a:t>, </a:t>
            </a:r>
            <a:r>
              <a:rPr lang="es-CO" sz="2000" kern="100" dirty="0" err="1">
                <a:effectLst/>
                <a:latin typeface="Open Sans" panose="020B0606030504020204" pitchFamily="34" charset="0"/>
                <a:ea typeface="Open Sans" panose="020B0606030504020204" pitchFamily="34" charset="0"/>
                <a:cs typeface="Open Sans" panose="020B0606030504020204" pitchFamily="34" charset="0"/>
              </a:rPr>
              <a:t>Sridharan</a:t>
            </a:r>
            <a:r>
              <a:rPr lang="es-CO" sz="2000" kern="100" dirty="0">
                <a:effectLst/>
                <a:latin typeface="Open Sans" panose="020B0606030504020204" pitchFamily="34" charset="0"/>
                <a:ea typeface="Open Sans" panose="020B0606030504020204" pitchFamily="34" charset="0"/>
                <a:cs typeface="Open Sans" panose="020B0606030504020204" pitchFamily="34" charset="0"/>
              </a:rPr>
              <a:t>, </a:t>
            </a:r>
            <a:r>
              <a:rPr lang="es-CO" sz="2000" kern="100" dirty="0" err="1">
                <a:effectLst/>
                <a:latin typeface="Open Sans" panose="020B0606030504020204" pitchFamily="34" charset="0"/>
                <a:ea typeface="Open Sans" panose="020B0606030504020204" pitchFamily="34" charset="0"/>
                <a:cs typeface="Open Sans" panose="020B0606030504020204" pitchFamily="34" charset="0"/>
              </a:rPr>
              <a:t>Vignesh</a:t>
            </a:r>
            <a:r>
              <a:rPr lang="es-CO" sz="2000" kern="100" dirty="0">
                <a:effectLst/>
                <a:latin typeface="Open Sans" panose="020B0606030504020204" pitchFamily="34" charset="0"/>
                <a:ea typeface="Open Sans" panose="020B0606030504020204" pitchFamily="34" charset="0"/>
                <a:cs typeface="Open Sans" panose="020B0606030504020204" pitchFamily="34" charset="0"/>
              </a:rPr>
              <a:t>, Ramos, Eunice, Beltramo, </a:t>
            </a:r>
            <a:r>
              <a:rPr lang="es-CO" sz="2000" kern="100" dirty="0" err="1">
                <a:effectLst/>
                <a:latin typeface="Open Sans" panose="020B0606030504020204" pitchFamily="34" charset="0"/>
                <a:ea typeface="Open Sans" panose="020B0606030504020204" pitchFamily="34" charset="0"/>
                <a:cs typeface="Open Sans" panose="020B0606030504020204" pitchFamily="34" charset="0"/>
              </a:rPr>
              <a:t>Agnese</a:t>
            </a:r>
            <a:r>
              <a:rPr lang="es-CO" sz="2000" kern="100" dirty="0">
                <a:effectLst/>
                <a:latin typeface="Open Sans" panose="020B0606030504020204" pitchFamily="34" charset="0"/>
                <a:ea typeface="Open Sans" panose="020B0606030504020204" pitchFamily="34" charset="0"/>
                <a:cs typeface="Open Sans" panose="020B0606030504020204" pitchFamily="34" charset="0"/>
              </a:rPr>
              <a:t>, … Howells, Mark. (2018, </a:t>
            </a:r>
            <a:r>
              <a:rPr lang="es-CO" sz="2000" kern="100" dirty="0" err="1">
                <a:effectLst/>
                <a:latin typeface="Open Sans" panose="020B0606030504020204" pitchFamily="34" charset="0"/>
                <a:ea typeface="Open Sans" panose="020B0606030504020204" pitchFamily="34" charset="0"/>
                <a:cs typeface="Open Sans" panose="020B0606030504020204" pitchFamily="34" charset="0"/>
              </a:rPr>
              <a:t>November</a:t>
            </a:r>
            <a:r>
              <a:rPr lang="es-CO" sz="2000" kern="100" dirty="0">
                <a:effectLst/>
                <a:latin typeface="Open Sans" panose="020B0606030504020204" pitchFamily="34" charset="0"/>
                <a:ea typeface="Open Sans" panose="020B0606030504020204" pitchFamily="34" charset="0"/>
                <a:cs typeface="Open Sans" panose="020B0606030504020204" pitchFamily="34" charset="0"/>
              </a:rPr>
              <a:t>). Time </a:t>
            </a:r>
            <a:r>
              <a:rPr lang="es-CO" sz="2000" kern="100" dirty="0" err="1">
                <a:effectLst/>
                <a:latin typeface="Open Sans" panose="020B0606030504020204" pitchFamily="34" charset="0"/>
                <a:ea typeface="Open Sans" panose="020B0606030504020204" pitchFamily="34" charset="0"/>
                <a:cs typeface="Open Sans" panose="020B0606030504020204" pitchFamily="34" charset="0"/>
              </a:rPr>
              <a:t>representation</a:t>
            </a:r>
            <a:r>
              <a:rPr lang="es-CO" sz="2000" kern="100" dirty="0">
                <a:effectLst/>
                <a:latin typeface="Open Sans" panose="020B0606030504020204" pitchFamily="34" charset="0"/>
                <a:ea typeface="Open Sans" panose="020B0606030504020204" pitchFamily="34" charset="0"/>
                <a:cs typeface="Open Sans" panose="020B0606030504020204" pitchFamily="34" charset="0"/>
              </a:rPr>
              <a:t> in </a:t>
            </a:r>
            <a:r>
              <a:rPr lang="es-CO" sz="2000" kern="100" dirty="0" err="1">
                <a:effectLst/>
                <a:latin typeface="Open Sans" panose="020B0606030504020204" pitchFamily="34" charset="0"/>
                <a:ea typeface="Open Sans" panose="020B0606030504020204" pitchFamily="34" charset="0"/>
                <a:cs typeface="Open Sans" panose="020B0606030504020204" pitchFamily="34" charset="0"/>
              </a:rPr>
              <a:t>OSeMOSYS</a:t>
            </a:r>
            <a:r>
              <a:rPr lang="es-CO" sz="2000" kern="100" dirty="0">
                <a:effectLst/>
                <a:latin typeface="Open Sans" panose="020B0606030504020204" pitchFamily="34" charset="0"/>
                <a:ea typeface="Open Sans" panose="020B0606030504020204" pitchFamily="34" charset="0"/>
                <a:cs typeface="Open Sans" panose="020B0606030504020204" pitchFamily="34" charset="0"/>
              </a:rPr>
              <a:t>. </a:t>
            </a:r>
            <a:r>
              <a:rPr lang="es-CO" sz="2000" kern="100" dirty="0" err="1">
                <a:effectLst/>
                <a:latin typeface="Open Sans" panose="020B0606030504020204" pitchFamily="34" charset="0"/>
                <a:ea typeface="Open Sans" panose="020B0606030504020204" pitchFamily="34" charset="0"/>
                <a:cs typeface="Open Sans" panose="020B0606030504020204" pitchFamily="34" charset="0"/>
              </a:rPr>
              <a:t>Zenodo</a:t>
            </a:r>
            <a:r>
              <a:rPr lang="es-CO" sz="2000" kern="100" dirty="0">
                <a:effectLst/>
                <a:latin typeface="Open Sans" panose="020B0606030504020204" pitchFamily="34" charset="0"/>
                <a:ea typeface="Open Sans" panose="020B0606030504020204" pitchFamily="34" charset="0"/>
                <a:cs typeface="Open Sans" panose="020B0606030504020204" pitchFamily="34" charset="0"/>
              </a:rPr>
              <a:t>. http://doi.org/10.5281/zenodo.4558793</a:t>
            </a:r>
          </a:p>
        </p:txBody>
      </p:sp>
    </p:spTree>
    <p:extLst>
      <p:ext uri="{BB962C8B-B14F-4D97-AF65-F5344CB8AC3E}">
        <p14:creationId xmlns:p14="http://schemas.microsoft.com/office/powerpoint/2010/main" val="3918939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751019"/>
            <a:ext cx="2339789" cy="1600438"/>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Hannah Luscombe,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2" descr="Diagram, schematic&#10;&#10;Description automatically generated">
            <a:extLst>
              <a:ext uri="{FF2B5EF4-FFF2-40B4-BE49-F238E27FC236}">
                <a16:creationId xmlns:a16="http://schemas.microsoft.com/office/drawing/2014/main" id="{E41B342E-3EF5-1C7F-97D8-C462F21F7249}"/>
              </a:ext>
            </a:extLst>
          </p:cNvPr>
          <p:cNvPicPr>
            <a:picLocks noGrp="1" noChangeAspect="1"/>
          </p:cNvPicPr>
          <p:nvPr>
            <p:ph idx="1"/>
          </p:nvPr>
        </p:nvPicPr>
        <p:blipFill>
          <a:blip r:embed="rId5"/>
          <a:stretch>
            <a:fillRect/>
          </a:stretch>
        </p:blipFill>
        <p:spPr>
          <a:xfrm>
            <a:off x="662654" y="1091821"/>
            <a:ext cx="10588367" cy="5389417"/>
          </a:xfr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3.1.1 Importance of Generic Naming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pic>
        <p:nvPicPr>
          <p:cNvPr id="4" name="synthesize (40)">
            <a:hlinkClick r:id="" action="ppaction://media"/>
            <a:extLst>
              <a:ext uri="{FF2B5EF4-FFF2-40B4-BE49-F238E27FC236}">
                <a16:creationId xmlns:a16="http://schemas.microsoft.com/office/drawing/2014/main" id="{63CD0D69-04A8-7CDB-78EB-5F2C457010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18228" y="67466"/>
            <a:ext cx="902855" cy="902855"/>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1B47495-77BB-BE93-F527-2CA9A33B1BDB}"/>
            </a:ext>
          </a:extLst>
        </p:cNvPr>
        <p:cNvGrpSpPr/>
        <p:nvPr/>
      </p:nvGrpSpPr>
      <p:grpSpPr>
        <a:xfrm>
          <a:off x="0" y="0"/>
          <a:ext cx="0" cy="0"/>
          <a:chOff x="0" y="0"/>
          <a:chExt cx="0" cy="0"/>
        </a:xfrm>
      </p:grpSpPr>
      <p:pic>
        <p:nvPicPr>
          <p:cNvPr id="6" name="Picture 9" descr="Diagram, schematic&#10;&#10;Description automatically generated">
            <a:extLst>
              <a:ext uri="{FF2B5EF4-FFF2-40B4-BE49-F238E27FC236}">
                <a16:creationId xmlns:a16="http://schemas.microsoft.com/office/drawing/2014/main" id="{4C95FC82-BDA0-72A9-AAF9-07414FB4E4E6}"/>
              </a:ext>
            </a:extLst>
          </p:cNvPr>
          <p:cNvPicPr>
            <a:picLocks noGrp="1" noChangeAspect="1"/>
          </p:cNvPicPr>
          <p:nvPr>
            <p:ph idx="1"/>
          </p:nvPr>
        </p:nvPicPr>
        <p:blipFill>
          <a:blip r:embed="rId5"/>
          <a:stretch>
            <a:fillRect/>
          </a:stretch>
        </p:blipFill>
        <p:spPr>
          <a:xfrm>
            <a:off x="789623" y="1062460"/>
            <a:ext cx="10457879" cy="5439541"/>
          </a:xfrm>
        </p:spPr>
      </p:pic>
      <p:sp>
        <p:nvSpPr>
          <p:cNvPr id="3" name="Slide Number Placeholder 1">
            <a:extLst>
              <a:ext uri="{FF2B5EF4-FFF2-40B4-BE49-F238E27FC236}">
                <a16:creationId xmlns:a16="http://schemas.microsoft.com/office/drawing/2014/main" id="{D6D49EE2-2D57-099C-D799-D2161719720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32AE1AB6-BBBB-28E5-B930-FACBDB614F62}"/>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3.1.2 Importance of Code Names</a:t>
            </a:r>
          </a:p>
        </p:txBody>
      </p:sp>
      <p:sp>
        <p:nvSpPr>
          <p:cNvPr id="8" name="Title 10">
            <a:extLst>
              <a:ext uri="{FF2B5EF4-FFF2-40B4-BE49-F238E27FC236}">
                <a16:creationId xmlns:a16="http://schemas.microsoft.com/office/drawing/2014/main" id="{9E35D1BE-C12F-AC12-39C2-79AD25C8F55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pic>
        <p:nvPicPr>
          <p:cNvPr id="2" name="synthesize (41)">
            <a:hlinkClick r:id="" action="ppaction://media"/>
            <a:extLst>
              <a:ext uri="{FF2B5EF4-FFF2-40B4-BE49-F238E27FC236}">
                <a16:creationId xmlns:a16="http://schemas.microsoft.com/office/drawing/2014/main" id="{57D38F81-BCCF-EB6A-6754-C02E69A355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2209" y="89350"/>
            <a:ext cx="1062460" cy="1062460"/>
          </a:xfrm>
          <a:prstGeom prst="rect">
            <a:avLst/>
          </a:prstGeom>
        </p:spPr>
      </p:pic>
    </p:spTree>
    <p:extLst>
      <p:ext uri="{BB962C8B-B14F-4D97-AF65-F5344CB8AC3E}">
        <p14:creationId xmlns:p14="http://schemas.microsoft.com/office/powerpoint/2010/main" val="320902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D37E91A-F481-6899-2D4C-852DFCEB96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28BF210-377D-ACF4-82E2-B78F2831B90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261E1939-7F66-6A7E-93A2-26A9273058CC}"/>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3.1.3 Why use a naming convention?</a:t>
            </a:r>
          </a:p>
        </p:txBody>
      </p:sp>
      <p:sp>
        <p:nvSpPr>
          <p:cNvPr id="8" name="Title 10">
            <a:extLst>
              <a:ext uri="{FF2B5EF4-FFF2-40B4-BE49-F238E27FC236}">
                <a16:creationId xmlns:a16="http://schemas.microsoft.com/office/drawing/2014/main" id="{19662A37-01E6-4DBE-DFD7-B7F82F9D21A2}"/>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pic>
        <p:nvPicPr>
          <p:cNvPr id="5" name="Picture 9" descr="Diagram, schematic&#10;&#10;Description automatically generated">
            <a:extLst>
              <a:ext uri="{FF2B5EF4-FFF2-40B4-BE49-F238E27FC236}">
                <a16:creationId xmlns:a16="http://schemas.microsoft.com/office/drawing/2014/main" id="{D475D468-C8F1-3EAB-442D-D667A2BC54FC}"/>
              </a:ext>
            </a:extLst>
          </p:cNvPr>
          <p:cNvPicPr>
            <a:picLocks noGrp="1" noChangeAspect="1"/>
          </p:cNvPicPr>
          <p:nvPr>
            <p:ph idx="1"/>
          </p:nvPr>
        </p:nvPicPr>
        <p:blipFill>
          <a:blip r:embed="rId5"/>
          <a:stretch>
            <a:fillRect/>
          </a:stretch>
        </p:blipFill>
        <p:spPr>
          <a:xfrm>
            <a:off x="316571" y="1396097"/>
            <a:ext cx="11283374" cy="5060620"/>
          </a:xfrm>
        </p:spPr>
      </p:pic>
      <p:pic>
        <p:nvPicPr>
          <p:cNvPr id="2" name="synthesize (42)">
            <a:hlinkClick r:id="" action="ppaction://media"/>
            <a:extLst>
              <a:ext uri="{FF2B5EF4-FFF2-40B4-BE49-F238E27FC236}">
                <a16:creationId xmlns:a16="http://schemas.microsoft.com/office/drawing/2014/main" id="{D4D29B1F-D066-98C7-957D-DB6A738E40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27980" y="100982"/>
            <a:ext cx="1027545" cy="1027545"/>
          </a:xfrm>
          <a:prstGeom prst="rect">
            <a:avLst/>
          </a:prstGeom>
        </p:spPr>
      </p:pic>
    </p:spTree>
    <p:extLst>
      <p:ext uri="{BB962C8B-B14F-4D97-AF65-F5344CB8AC3E}">
        <p14:creationId xmlns:p14="http://schemas.microsoft.com/office/powerpoint/2010/main" val="210221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AB39FF5-0B61-C328-BE18-B3D12B4E351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EB4D675-B890-8116-FBFF-82E2A928FF7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A9C28976-E1BB-7FFB-259D-3BCE264EAC4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3.1.4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Example 1 </a:t>
            </a:r>
          </a:p>
        </p:txBody>
      </p:sp>
      <p:sp>
        <p:nvSpPr>
          <p:cNvPr id="8" name="Title 10">
            <a:extLst>
              <a:ext uri="{FF2B5EF4-FFF2-40B4-BE49-F238E27FC236}">
                <a16:creationId xmlns:a16="http://schemas.microsoft.com/office/drawing/2014/main" id="{2BDA81E7-9517-9875-7203-13AFD37FD3E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sp>
        <p:nvSpPr>
          <p:cNvPr id="17" name="CuadroTexto 2">
            <a:extLst>
              <a:ext uri="{FF2B5EF4-FFF2-40B4-BE49-F238E27FC236}">
                <a16:creationId xmlns:a16="http://schemas.microsoft.com/office/drawing/2014/main" id="{E024E746-60F9-12F3-8950-DB8D0470537E}"/>
              </a:ext>
            </a:extLst>
          </p:cNvPr>
          <p:cNvSpPr txBox="1"/>
          <p:nvPr/>
        </p:nvSpPr>
        <p:spPr>
          <a:xfrm>
            <a:off x="85064" y="1441267"/>
            <a:ext cx="11713235" cy="1446550"/>
          </a:xfrm>
          <a:prstGeom prst="rect">
            <a:avLst/>
          </a:prstGeom>
          <a:noFill/>
        </p:spPr>
        <p:txBody>
          <a:bodyPr wrap="square" rtlCol="0">
            <a:spAutoFit/>
          </a:bodyPr>
          <a:lstStyle/>
          <a:p>
            <a:pPr algn="ctr"/>
            <a:r>
              <a:rPr lang="es-CO" sz="8800" b="1" dirty="0"/>
              <a:t>DEMRESCKNNGS001</a:t>
            </a:r>
          </a:p>
        </p:txBody>
      </p:sp>
      <p:sp>
        <p:nvSpPr>
          <p:cNvPr id="18" name="Cerrar llave 5">
            <a:extLst>
              <a:ext uri="{FF2B5EF4-FFF2-40B4-BE49-F238E27FC236}">
                <a16:creationId xmlns:a16="http://schemas.microsoft.com/office/drawing/2014/main" id="{629165B5-B4E4-0DF9-37CA-E1122834A2FC}"/>
              </a:ext>
            </a:extLst>
          </p:cNvPr>
          <p:cNvSpPr/>
          <p:nvPr/>
        </p:nvSpPr>
        <p:spPr>
          <a:xfrm rot="5400000">
            <a:off x="1198381" y="1716840"/>
            <a:ext cx="478076" cy="2397642"/>
          </a:xfrm>
          <a:prstGeom prst="rightBrace">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9" name="Cerrar llave 6">
            <a:extLst>
              <a:ext uri="{FF2B5EF4-FFF2-40B4-BE49-F238E27FC236}">
                <a16:creationId xmlns:a16="http://schemas.microsoft.com/office/drawing/2014/main" id="{FEE28837-4446-2336-C377-95643003D1E7}"/>
              </a:ext>
            </a:extLst>
          </p:cNvPr>
          <p:cNvSpPr/>
          <p:nvPr/>
        </p:nvSpPr>
        <p:spPr>
          <a:xfrm rot="5400000">
            <a:off x="3613301" y="1827611"/>
            <a:ext cx="478076" cy="2155753"/>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0" name="Cerrar llave 7">
            <a:extLst>
              <a:ext uri="{FF2B5EF4-FFF2-40B4-BE49-F238E27FC236}">
                <a16:creationId xmlns:a16="http://schemas.microsoft.com/office/drawing/2014/main" id="{66D4A690-1CD5-9DFE-8F44-3756A58E8674}"/>
              </a:ext>
            </a:extLst>
          </p:cNvPr>
          <p:cNvSpPr/>
          <p:nvPr/>
        </p:nvSpPr>
        <p:spPr>
          <a:xfrm rot="5400000">
            <a:off x="6016259" y="1788625"/>
            <a:ext cx="478076" cy="2233725"/>
          </a:xfrm>
          <a:prstGeom prst="rightBrac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1" name="Cerrar llave 9">
            <a:extLst>
              <a:ext uri="{FF2B5EF4-FFF2-40B4-BE49-F238E27FC236}">
                <a16:creationId xmlns:a16="http://schemas.microsoft.com/office/drawing/2014/main" id="{A4EA01BE-1AC6-694D-B600-FF12539FDD93}"/>
              </a:ext>
            </a:extLst>
          </p:cNvPr>
          <p:cNvSpPr/>
          <p:nvPr/>
        </p:nvSpPr>
        <p:spPr>
          <a:xfrm rot="5400000">
            <a:off x="8369599" y="1788626"/>
            <a:ext cx="478076" cy="2233725"/>
          </a:xfrm>
          <a:prstGeom prst="righ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2" name="CuadroTexto 10">
            <a:extLst>
              <a:ext uri="{FF2B5EF4-FFF2-40B4-BE49-F238E27FC236}">
                <a16:creationId xmlns:a16="http://schemas.microsoft.com/office/drawing/2014/main" id="{75566C5C-4A1E-DFAB-9770-7691BFB92CF3}"/>
              </a:ext>
            </a:extLst>
          </p:cNvPr>
          <p:cNvSpPr txBox="1"/>
          <p:nvPr/>
        </p:nvSpPr>
        <p:spPr>
          <a:xfrm>
            <a:off x="-8608" y="3305633"/>
            <a:ext cx="2687379" cy="2554545"/>
          </a:xfrm>
          <a:prstGeom prst="rect">
            <a:avLst/>
          </a:prstGeom>
          <a:noFill/>
        </p:spPr>
        <p:txBody>
          <a:bodyPr wrap="square" rtlCol="0">
            <a:spAutoFit/>
          </a:bodyPr>
          <a:lstStyle/>
          <a:p>
            <a:pPr algn="ctr"/>
            <a:r>
              <a:rPr lang="es-CO" sz="2000" b="1" dirty="0">
                <a:solidFill>
                  <a:schemeClr val="accent3">
                    <a:lumMod val="25000"/>
                  </a:schemeClr>
                </a:solidFill>
                <a:latin typeface="Segoe UI" panose="020B0502040204020203" pitchFamily="34" charset="0"/>
                <a:cs typeface="Segoe UI" panose="020B0502040204020203" pitchFamily="34" charset="0"/>
              </a:rPr>
              <a:t>Sector/</a:t>
            </a:r>
            <a:r>
              <a:rPr lang="es-CO" sz="2000" b="1" dirty="0" err="1">
                <a:solidFill>
                  <a:schemeClr val="accent3">
                    <a:lumMod val="25000"/>
                  </a:schemeClr>
                </a:solidFill>
                <a:latin typeface="Segoe UI" panose="020B0502040204020203" pitchFamily="34" charset="0"/>
                <a:cs typeface="Segoe UI" panose="020B0502040204020203" pitchFamily="34" charset="0"/>
              </a:rPr>
              <a:t>Category</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err="1">
                <a:solidFill>
                  <a:schemeClr val="accent3">
                    <a:lumMod val="25000"/>
                  </a:schemeClr>
                </a:solidFill>
                <a:latin typeface="Segoe UI" panose="020B0502040204020203" pitchFamily="34" charset="0"/>
                <a:cs typeface="Segoe UI" panose="020B0502040204020203" pitchFamily="34" charset="0"/>
              </a:rPr>
              <a:t>Examples</a:t>
            </a:r>
            <a:r>
              <a:rPr lang="es-CO" sz="2000" b="1" dirty="0">
                <a:solidFill>
                  <a:schemeClr val="accent3">
                    <a:lumMod val="25000"/>
                  </a:schemeClr>
                </a:solidFill>
                <a:latin typeface="Segoe UI" panose="020B0502040204020203" pitchFamily="34" charset="0"/>
                <a:cs typeface="Segoe UI" panose="020B0502040204020203" pitchFamily="34" charset="0"/>
              </a:rPr>
              <a:t>:</a:t>
            </a:r>
          </a:p>
          <a:p>
            <a:pPr algn="ctr"/>
            <a:r>
              <a:rPr lang="es-CO" sz="2000" b="1" dirty="0">
                <a:solidFill>
                  <a:schemeClr val="accent3">
                    <a:lumMod val="25000"/>
                  </a:schemeClr>
                </a:solidFill>
                <a:latin typeface="Segoe UI" panose="020B0502040204020203" pitchFamily="34" charset="0"/>
                <a:cs typeface="Segoe UI" panose="020B0502040204020203" pitchFamily="34" charset="0"/>
              </a:rPr>
              <a:t>DEM=</a:t>
            </a:r>
            <a:r>
              <a:rPr lang="es-CO" sz="2000" b="1" dirty="0" err="1">
                <a:solidFill>
                  <a:schemeClr val="accent3">
                    <a:lumMod val="25000"/>
                  </a:schemeClr>
                </a:solidFill>
                <a:latin typeface="Segoe UI" panose="020B0502040204020203" pitchFamily="34" charset="0"/>
                <a:cs typeface="Segoe UI" panose="020B0502040204020203" pitchFamily="34" charset="0"/>
              </a:rPr>
              <a:t>Demand</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PWR=</a:t>
            </a:r>
            <a:r>
              <a:rPr lang="es-CO" sz="2000" b="1" dirty="0" err="1">
                <a:solidFill>
                  <a:schemeClr val="accent3">
                    <a:lumMod val="25000"/>
                  </a:schemeClr>
                </a:solidFill>
                <a:latin typeface="Segoe UI" panose="020B0502040204020203" pitchFamily="34" charset="0"/>
                <a:cs typeface="Segoe UI" panose="020B0502040204020203" pitchFamily="34" charset="0"/>
              </a:rPr>
              <a:t>Power</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MIN=</a:t>
            </a:r>
            <a:r>
              <a:rPr lang="es-CO" sz="2000" b="1" dirty="0" err="1">
                <a:solidFill>
                  <a:schemeClr val="accent3">
                    <a:lumMod val="25000"/>
                  </a:schemeClr>
                </a:solidFill>
                <a:latin typeface="Segoe UI" panose="020B0502040204020203" pitchFamily="34" charset="0"/>
                <a:cs typeface="Segoe UI" panose="020B0502040204020203" pitchFamily="34" charset="0"/>
              </a:rPr>
              <a:t>Mining</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IMP=</a:t>
            </a:r>
            <a:r>
              <a:rPr lang="es-CO" sz="2000" b="1" dirty="0" err="1">
                <a:solidFill>
                  <a:schemeClr val="accent3">
                    <a:lumMod val="25000"/>
                  </a:schemeClr>
                </a:solidFill>
                <a:latin typeface="Segoe UI" panose="020B0502040204020203" pitchFamily="34" charset="0"/>
                <a:cs typeface="Segoe UI" panose="020B0502040204020203" pitchFamily="34" charset="0"/>
              </a:rPr>
              <a:t>Imports</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UPS=</a:t>
            </a:r>
            <a:r>
              <a:rPr lang="es-CO" sz="2000" b="1" dirty="0" err="1">
                <a:solidFill>
                  <a:schemeClr val="accent3">
                    <a:lumMod val="25000"/>
                  </a:schemeClr>
                </a:solidFill>
                <a:latin typeface="Segoe UI" panose="020B0502040204020203" pitchFamily="34" charset="0"/>
                <a:cs typeface="Segoe UI" panose="020B0502040204020203" pitchFamily="34" charset="0"/>
              </a:rPr>
              <a:t>Upstream</a:t>
            </a:r>
            <a:endParaRPr lang="es-CO" sz="2000" b="1" dirty="0">
              <a:solidFill>
                <a:schemeClr val="accent3">
                  <a:lumMod val="25000"/>
                </a:schemeClr>
              </a:solidFill>
              <a:latin typeface="Segoe UI" panose="020B0502040204020203" pitchFamily="34" charset="0"/>
              <a:cs typeface="Segoe UI" panose="020B0502040204020203" pitchFamily="34" charset="0"/>
            </a:endParaRPr>
          </a:p>
        </p:txBody>
      </p:sp>
      <p:sp>
        <p:nvSpPr>
          <p:cNvPr id="23" name="CuadroTexto 11">
            <a:extLst>
              <a:ext uri="{FF2B5EF4-FFF2-40B4-BE49-F238E27FC236}">
                <a16:creationId xmlns:a16="http://schemas.microsoft.com/office/drawing/2014/main" id="{2410BD5F-D854-BCED-B71A-CE234197BB76}"/>
              </a:ext>
            </a:extLst>
          </p:cNvPr>
          <p:cNvSpPr txBox="1"/>
          <p:nvPr/>
        </p:nvSpPr>
        <p:spPr>
          <a:xfrm>
            <a:off x="2498013" y="3357786"/>
            <a:ext cx="2687379" cy="2246769"/>
          </a:xfrm>
          <a:prstGeom prst="rect">
            <a:avLst/>
          </a:prstGeom>
          <a:noFill/>
        </p:spPr>
        <p:txBody>
          <a:bodyPr wrap="square" rtlCol="0">
            <a:spAutoFit/>
          </a:bodyPr>
          <a:lstStyle/>
          <a:p>
            <a:pPr algn="ctr"/>
            <a:r>
              <a:rPr lang="es-CO" sz="2000" b="1" dirty="0">
                <a:solidFill>
                  <a:srgbClr val="00B050"/>
                </a:solidFill>
                <a:latin typeface="Segoe UI" panose="020B0502040204020203" pitchFamily="34" charset="0"/>
                <a:cs typeface="Segoe UI" panose="020B0502040204020203" pitchFamily="34" charset="0"/>
              </a:rPr>
              <a:t>Subsector</a:t>
            </a:r>
          </a:p>
          <a:p>
            <a:pPr algn="ct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err="1">
                <a:solidFill>
                  <a:srgbClr val="00B050"/>
                </a:solidFill>
                <a:latin typeface="Segoe UI" panose="020B0502040204020203" pitchFamily="34" charset="0"/>
                <a:cs typeface="Segoe UI" panose="020B0502040204020203" pitchFamily="34" charset="0"/>
              </a:rPr>
              <a:t>Examples</a:t>
            </a:r>
            <a:r>
              <a:rPr lang="es-CO" sz="2000" b="1" dirty="0">
                <a:solidFill>
                  <a:srgbClr val="00B050"/>
                </a:solidFill>
                <a:latin typeface="Segoe UI" panose="020B0502040204020203" pitchFamily="34" charset="0"/>
                <a:cs typeface="Segoe UI" panose="020B0502040204020203" pitchFamily="34" charset="0"/>
              </a:rPr>
              <a:t>:</a:t>
            </a:r>
          </a:p>
          <a:p>
            <a:pPr algn="ctr"/>
            <a:r>
              <a:rPr lang="es-CO" sz="2000" b="1" dirty="0">
                <a:solidFill>
                  <a:srgbClr val="00B050"/>
                </a:solidFill>
                <a:latin typeface="Segoe UI" panose="020B0502040204020203" pitchFamily="34" charset="0"/>
                <a:cs typeface="Segoe UI" panose="020B0502040204020203" pitchFamily="34" charset="0"/>
              </a:rPr>
              <a:t>RES=</a:t>
            </a:r>
            <a:r>
              <a:rPr lang="es-CO" sz="2000" b="1" dirty="0" err="1">
                <a:solidFill>
                  <a:srgbClr val="00B050"/>
                </a:solidFill>
                <a:latin typeface="Segoe UI" panose="020B0502040204020203" pitchFamily="34" charset="0"/>
                <a:cs typeface="Segoe UI" panose="020B0502040204020203" pitchFamily="34" charset="0"/>
              </a:rPr>
              <a:t>Residential</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a:solidFill>
                  <a:srgbClr val="00B050"/>
                </a:solidFill>
                <a:latin typeface="Segoe UI" panose="020B0502040204020203" pitchFamily="34" charset="0"/>
                <a:cs typeface="Segoe UI" panose="020B0502040204020203" pitchFamily="34" charset="0"/>
              </a:rPr>
              <a:t>IND=</a:t>
            </a:r>
            <a:r>
              <a:rPr lang="es-CO" sz="2000" b="1" dirty="0" err="1">
                <a:solidFill>
                  <a:srgbClr val="00B050"/>
                </a:solidFill>
                <a:latin typeface="Segoe UI" panose="020B0502040204020203" pitchFamily="34" charset="0"/>
                <a:cs typeface="Segoe UI" panose="020B0502040204020203" pitchFamily="34" charset="0"/>
              </a:rPr>
              <a:t>Industry</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a:solidFill>
                  <a:srgbClr val="00B050"/>
                </a:solidFill>
                <a:latin typeface="Segoe UI" panose="020B0502040204020203" pitchFamily="34" charset="0"/>
                <a:cs typeface="Segoe UI" panose="020B0502040204020203" pitchFamily="34" charset="0"/>
              </a:rPr>
              <a:t>TRA=</a:t>
            </a:r>
            <a:r>
              <a:rPr lang="es-CO" sz="2000" b="1" dirty="0" err="1">
                <a:solidFill>
                  <a:srgbClr val="00B050"/>
                </a:solidFill>
                <a:latin typeface="Segoe UI" panose="020B0502040204020203" pitchFamily="34" charset="0"/>
                <a:cs typeface="Segoe UI" panose="020B0502040204020203" pitchFamily="34" charset="0"/>
              </a:rPr>
              <a:t>Transport</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a:solidFill>
                  <a:srgbClr val="00B050"/>
                </a:solidFill>
                <a:latin typeface="Segoe UI" panose="020B0502040204020203" pitchFamily="34" charset="0"/>
                <a:cs typeface="Segoe UI" panose="020B0502040204020203" pitchFamily="34" charset="0"/>
              </a:rPr>
              <a:t>COM=</a:t>
            </a:r>
            <a:r>
              <a:rPr lang="es-CO" sz="2000" b="1" dirty="0" err="1">
                <a:solidFill>
                  <a:srgbClr val="00B050"/>
                </a:solidFill>
                <a:latin typeface="Segoe UI" panose="020B0502040204020203" pitchFamily="34" charset="0"/>
                <a:cs typeface="Segoe UI" panose="020B0502040204020203" pitchFamily="34" charset="0"/>
              </a:rPr>
              <a:t>Commercial</a:t>
            </a:r>
            <a:endParaRPr lang="es-CO" sz="2000" b="1" dirty="0">
              <a:solidFill>
                <a:srgbClr val="00B050"/>
              </a:solidFill>
              <a:latin typeface="Segoe UI" panose="020B0502040204020203" pitchFamily="34" charset="0"/>
              <a:cs typeface="Segoe UI" panose="020B0502040204020203" pitchFamily="34" charset="0"/>
            </a:endParaRPr>
          </a:p>
        </p:txBody>
      </p:sp>
      <p:sp>
        <p:nvSpPr>
          <p:cNvPr id="24" name="CuadroTexto 12">
            <a:extLst>
              <a:ext uri="{FF2B5EF4-FFF2-40B4-BE49-F238E27FC236}">
                <a16:creationId xmlns:a16="http://schemas.microsoft.com/office/drawing/2014/main" id="{A132D63C-DD9D-9B3E-0178-23F7FE2574FA}"/>
              </a:ext>
            </a:extLst>
          </p:cNvPr>
          <p:cNvSpPr txBox="1"/>
          <p:nvPr/>
        </p:nvSpPr>
        <p:spPr>
          <a:xfrm>
            <a:off x="5089695" y="3357786"/>
            <a:ext cx="2432203" cy="2246769"/>
          </a:xfrm>
          <a:prstGeom prst="rect">
            <a:avLst/>
          </a:prstGeom>
          <a:noFill/>
        </p:spPr>
        <p:txBody>
          <a:bodyPr wrap="square" rtlCol="0">
            <a:spAutoFit/>
          </a:bodyPr>
          <a:lstStyle/>
          <a:p>
            <a:pPr algn="ctr"/>
            <a:r>
              <a:rPr lang="es-CO" sz="2000" b="1" dirty="0">
                <a:solidFill>
                  <a:schemeClr val="accent6">
                    <a:lumMod val="75000"/>
                  </a:schemeClr>
                </a:solidFill>
                <a:latin typeface="Segoe UI" panose="020B0502040204020203" pitchFamily="34" charset="0"/>
                <a:cs typeface="Segoe UI" panose="020B0502040204020203" pitchFamily="34" charset="0"/>
              </a:rPr>
              <a:t>Energy </a:t>
            </a:r>
            <a:r>
              <a:rPr lang="es-CO" sz="2000" b="1" dirty="0" err="1">
                <a:solidFill>
                  <a:schemeClr val="accent6">
                    <a:lumMod val="75000"/>
                  </a:schemeClr>
                </a:solidFill>
                <a:latin typeface="Segoe UI" panose="020B0502040204020203" pitchFamily="34" charset="0"/>
                <a:cs typeface="Segoe UI" panose="020B0502040204020203" pitchFamily="34" charset="0"/>
              </a:rPr>
              <a:t>service</a:t>
            </a: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err="1">
                <a:solidFill>
                  <a:schemeClr val="accent6">
                    <a:lumMod val="75000"/>
                  </a:schemeClr>
                </a:solidFill>
                <a:latin typeface="Segoe UI" panose="020B0502040204020203" pitchFamily="34" charset="0"/>
                <a:cs typeface="Segoe UI" panose="020B0502040204020203" pitchFamily="34" charset="0"/>
              </a:rPr>
              <a:t>Examples</a:t>
            </a:r>
            <a:r>
              <a:rPr lang="es-CO" sz="2000" b="1" dirty="0">
                <a:solidFill>
                  <a:schemeClr val="accent6">
                    <a:lumMod val="75000"/>
                  </a:schemeClr>
                </a:solidFill>
                <a:latin typeface="Segoe UI" panose="020B0502040204020203" pitchFamily="34" charset="0"/>
                <a:cs typeface="Segoe UI" panose="020B0502040204020203" pitchFamily="34" charset="0"/>
              </a:rPr>
              <a:t>:</a:t>
            </a:r>
          </a:p>
          <a:p>
            <a:pPr algn="ctr"/>
            <a:r>
              <a:rPr lang="es-CO" sz="2000" b="1" dirty="0">
                <a:solidFill>
                  <a:schemeClr val="accent6">
                    <a:lumMod val="75000"/>
                  </a:schemeClr>
                </a:solidFill>
                <a:latin typeface="Segoe UI" panose="020B0502040204020203" pitchFamily="34" charset="0"/>
                <a:cs typeface="Segoe UI" panose="020B0502040204020203" pitchFamily="34" charset="0"/>
              </a:rPr>
              <a:t>CKN= </a:t>
            </a:r>
            <a:r>
              <a:rPr lang="es-CO" sz="2000" b="1" dirty="0" err="1">
                <a:solidFill>
                  <a:schemeClr val="accent6">
                    <a:lumMod val="75000"/>
                  </a:schemeClr>
                </a:solidFill>
                <a:latin typeface="Segoe UI" panose="020B0502040204020203" pitchFamily="34" charset="0"/>
                <a:cs typeface="Segoe UI" panose="020B0502040204020203" pitchFamily="34" charset="0"/>
              </a:rPr>
              <a:t>Cooking</a:t>
            </a: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a:solidFill>
                  <a:schemeClr val="accent6">
                    <a:lumMod val="75000"/>
                  </a:schemeClr>
                </a:solidFill>
                <a:latin typeface="Segoe UI" panose="020B0502040204020203" pitchFamily="34" charset="0"/>
                <a:cs typeface="Segoe UI" panose="020B0502040204020203" pitchFamily="34" charset="0"/>
              </a:rPr>
              <a:t>CAR= Car </a:t>
            </a:r>
            <a:r>
              <a:rPr lang="es-CO" sz="2000" b="1" dirty="0" err="1">
                <a:solidFill>
                  <a:schemeClr val="accent6">
                    <a:lumMod val="75000"/>
                  </a:schemeClr>
                </a:solidFill>
                <a:latin typeface="Segoe UI" panose="020B0502040204020203" pitchFamily="34" charset="0"/>
                <a:cs typeface="Segoe UI" panose="020B0502040204020203" pitchFamily="34" charset="0"/>
              </a:rPr>
              <a:t>transport</a:t>
            </a:r>
            <a:r>
              <a:rPr lang="es-CO" sz="2000" b="1" dirty="0">
                <a:solidFill>
                  <a:schemeClr val="accent6">
                    <a:lumMod val="75000"/>
                  </a:schemeClr>
                </a:solidFill>
                <a:latin typeface="Segoe UI" panose="020B0502040204020203" pitchFamily="34" charset="0"/>
                <a:cs typeface="Segoe UI" panose="020B0502040204020203" pitchFamily="34" charset="0"/>
              </a:rPr>
              <a:t> </a:t>
            </a:r>
            <a:r>
              <a:rPr lang="es-CO" sz="2000" b="1" dirty="0" err="1">
                <a:solidFill>
                  <a:schemeClr val="accent6">
                    <a:lumMod val="75000"/>
                  </a:schemeClr>
                </a:solidFill>
                <a:latin typeface="Segoe UI" panose="020B0502040204020203" pitchFamily="34" charset="0"/>
                <a:cs typeface="Segoe UI" panose="020B0502040204020203" pitchFamily="34" charset="0"/>
              </a:rPr>
              <a:t>demand</a:t>
            </a: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a:solidFill>
                  <a:schemeClr val="accent6">
                    <a:lumMod val="75000"/>
                  </a:schemeClr>
                </a:solidFill>
                <a:latin typeface="Segoe UI" panose="020B0502040204020203" pitchFamily="34" charset="0"/>
                <a:cs typeface="Segoe UI" panose="020B0502040204020203" pitchFamily="34" charset="0"/>
              </a:rPr>
              <a:t>HET=</a:t>
            </a:r>
            <a:r>
              <a:rPr lang="es-CO" sz="2000" b="1" dirty="0" err="1">
                <a:solidFill>
                  <a:schemeClr val="accent6">
                    <a:lumMod val="75000"/>
                  </a:schemeClr>
                </a:solidFill>
                <a:latin typeface="Segoe UI" panose="020B0502040204020203" pitchFamily="34" charset="0"/>
                <a:cs typeface="Segoe UI" panose="020B0502040204020203" pitchFamily="34" charset="0"/>
              </a:rPr>
              <a:t>heating</a:t>
            </a:r>
            <a:endParaRPr lang="es-CO" sz="2000" b="1" dirty="0">
              <a:solidFill>
                <a:schemeClr val="accent6">
                  <a:lumMod val="75000"/>
                </a:schemeClr>
              </a:solidFill>
              <a:latin typeface="Segoe UI" panose="020B0502040204020203" pitchFamily="34" charset="0"/>
              <a:cs typeface="Segoe UI" panose="020B0502040204020203" pitchFamily="34" charset="0"/>
            </a:endParaRPr>
          </a:p>
        </p:txBody>
      </p:sp>
      <p:sp>
        <p:nvSpPr>
          <p:cNvPr id="25" name="CuadroTexto 13">
            <a:extLst>
              <a:ext uri="{FF2B5EF4-FFF2-40B4-BE49-F238E27FC236}">
                <a16:creationId xmlns:a16="http://schemas.microsoft.com/office/drawing/2014/main" id="{5A97AD16-B103-A4D7-0CB6-614EBB8D58CE}"/>
              </a:ext>
            </a:extLst>
          </p:cNvPr>
          <p:cNvSpPr txBox="1"/>
          <p:nvPr/>
        </p:nvSpPr>
        <p:spPr>
          <a:xfrm>
            <a:off x="7362419" y="3357786"/>
            <a:ext cx="2687379" cy="1938992"/>
          </a:xfrm>
          <a:prstGeom prst="rect">
            <a:avLst/>
          </a:prstGeom>
          <a:noFill/>
        </p:spPr>
        <p:txBody>
          <a:bodyPr wrap="square" rtlCol="0">
            <a:spAutoFit/>
          </a:bodyPr>
          <a:lstStyle/>
          <a:p>
            <a:pPr algn="ctr"/>
            <a:r>
              <a:rPr lang="es-CO" sz="2000" b="1" dirty="0">
                <a:solidFill>
                  <a:srgbClr val="7030A0"/>
                </a:solidFill>
                <a:latin typeface="Segoe UI" panose="020B0502040204020203" pitchFamily="34" charset="0"/>
                <a:cs typeface="Segoe UI" panose="020B0502040204020203" pitchFamily="34" charset="0"/>
              </a:rPr>
              <a:t>Input fuel</a:t>
            </a:r>
          </a:p>
          <a:p>
            <a:pPr algn="ctr"/>
            <a:endParaRPr lang="es-CO" sz="2000" b="1" dirty="0">
              <a:solidFill>
                <a:srgbClr val="7030A0"/>
              </a:solidFill>
              <a:latin typeface="Segoe UI" panose="020B0502040204020203" pitchFamily="34" charset="0"/>
              <a:cs typeface="Segoe UI" panose="020B0502040204020203" pitchFamily="34" charset="0"/>
            </a:endParaRPr>
          </a:p>
          <a:p>
            <a:pPr algn="ctr"/>
            <a:r>
              <a:rPr lang="es-CO" sz="2000" b="1" dirty="0" err="1">
                <a:solidFill>
                  <a:srgbClr val="7030A0"/>
                </a:solidFill>
                <a:latin typeface="Segoe UI" panose="020B0502040204020203" pitchFamily="34" charset="0"/>
                <a:cs typeface="Segoe UI" panose="020B0502040204020203" pitchFamily="34" charset="0"/>
              </a:rPr>
              <a:t>Examples</a:t>
            </a:r>
            <a:r>
              <a:rPr lang="es-CO" sz="2000" b="1" dirty="0">
                <a:solidFill>
                  <a:srgbClr val="7030A0"/>
                </a:solidFill>
                <a:latin typeface="Segoe UI" panose="020B0502040204020203" pitchFamily="34" charset="0"/>
                <a:cs typeface="Segoe UI" panose="020B0502040204020203" pitchFamily="34" charset="0"/>
              </a:rPr>
              <a:t>:</a:t>
            </a:r>
          </a:p>
          <a:p>
            <a:pPr algn="ctr"/>
            <a:r>
              <a:rPr lang="es-CO" sz="2000" b="1" dirty="0">
                <a:solidFill>
                  <a:srgbClr val="7030A0"/>
                </a:solidFill>
                <a:latin typeface="Segoe UI" panose="020B0502040204020203" pitchFamily="34" charset="0"/>
                <a:cs typeface="Segoe UI" panose="020B0502040204020203" pitchFamily="34" charset="0"/>
              </a:rPr>
              <a:t>NGS= Natural gas</a:t>
            </a:r>
          </a:p>
          <a:p>
            <a:pPr algn="ctr"/>
            <a:r>
              <a:rPr lang="es-CO" sz="2000" b="1" dirty="0">
                <a:solidFill>
                  <a:srgbClr val="7030A0"/>
                </a:solidFill>
                <a:latin typeface="Segoe UI" panose="020B0502040204020203" pitchFamily="34" charset="0"/>
                <a:cs typeface="Segoe UI" panose="020B0502040204020203" pitchFamily="34" charset="0"/>
              </a:rPr>
              <a:t>BIO= </a:t>
            </a:r>
            <a:r>
              <a:rPr lang="es-CO" sz="2000" b="1" dirty="0" err="1">
                <a:solidFill>
                  <a:srgbClr val="7030A0"/>
                </a:solidFill>
                <a:latin typeface="Segoe UI" panose="020B0502040204020203" pitchFamily="34" charset="0"/>
                <a:cs typeface="Segoe UI" panose="020B0502040204020203" pitchFamily="34" charset="0"/>
              </a:rPr>
              <a:t>Biomass</a:t>
            </a:r>
            <a:endParaRPr lang="es-CO" sz="2000" b="1" dirty="0">
              <a:solidFill>
                <a:srgbClr val="7030A0"/>
              </a:solidFill>
              <a:latin typeface="Segoe UI" panose="020B0502040204020203" pitchFamily="34" charset="0"/>
              <a:cs typeface="Segoe UI" panose="020B0502040204020203" pitchFamily="34" charset="0"/>
            </a:endParaRPr>
          </a:p>
          <a:p>
            <a:pPr algn="ctr"/>
            <a:r>
              <a:rPr lang="es-CO" sz="2000" b="1" dirty="0">
                <a:solidFill>
                  <a:srgbClr val="7030A0"/>
                </a:solidFill>
                <a:latin typeface="Segoe UI" panose="020B0502040204020203" pitchFamily="34" charset="0"/>
                <a:cs typeface="Segoe UI" panose="020B0502040204020203" pitchFamily="34" charset="0"/>
              </a:rPr>
              <a:t>ELC= </a:t>
            </a:r>
            <a:r>
              <a:rPr lang="es-CO" sz="2000" b="1" dirty="0" err="1">
                <a:solidFill>
                  <a:srgbClr val="7030A0"/>
                </a:solidFill>
                <a:latin typeface="Segoe UI" panose="020B0502040204020203" pitchFamily="34" charset="0"/>
                <a:cs typeface="Segoe UI" panose="020B0502040204020203" pitchFamily="34" charset="0"/>
              </a:rPr>
              <a:t>Electricity</a:t>
            </a:r>
            <a:endParaRPr lang="es-CO" sz="2000" b="1" dirty="0">
              <a:solidFill>
                <a:srgbClr val="7030A0"/>
              </a:solidFill>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127831A1-64AA-0B76-3635-F02A3058C1BA}"/>
              </a:ext>
            </a:extLst>
          </p:cNvPr>
          <p:cNvSpPr txBox="1"/>
          <p:nvPr/>
        </p:nvSpPr>
        <p:spPr>
          <a:xfrm>
            <a:off x="482711" y="5929792"/>
            <a:ext cx="11274645" cy="507831"/>
          </a:xfrm>
          <a:prstGeom prst="rect">
            <a:avLst/>
          </a:prstGeom>
          <a:noFill/>
        </p:spPr>
        <p:txBody>
          <a:bodyPr wrap="square">
            <a:spAutoFit/>
          </a:bodyPr>
          <a:lstStyle/>
          <a:p>
            <a:r>
              <a:rPr lang="es-CO" sz="2700" b="1" dirty="0">
                <a:latin typeface="Segoe UI" panose="020B0502040204020203" pitchFamily="34" charset="0"/>
                <a:cs typeface="Segoe UI" panose="020B0502040204020203" pitchFamily="34" charset="0"/>
              </a:rPr>
              <a:t>Q: </a:t>
            </a:r>
            <a:r>
              <a:rPr lang="es-CO" sz="2700" dirty="0" err="1">
                <a:latin typeface="Segoe UI" panose="020B0502040204020203" pitchFamily="34" charset="0"/>
                <a:cs typeface="Segoe UI" panose="020B0502040204020203" pitchFamily="34" charset="0"/>
              </a:rPr>
              <a:t>What</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technology</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is</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represented</a:t>
            </a:r>
            <a:r>
              <a:rPr lang="es-CO" sz="2700" dirty="0">
                <a:latin typeface="Segoe UI" panose="020B0502040204020203" pitchFamily="34" charset="0"/>
                <a:cs typeface="Segoe UI" panose="020B0502040204020203" pitchFamily="34" charset="0"/>
              </a:rPr>
              <a:t> in </a:t>
            </a:r>
            <a:r>
              <a:rPr lang="es-CO" sz="2700" dirty="0" err="1">
                <a:latin typeface="Segoe UI" panose="020B0502040204020203" pitchFamily="34" charset="0"/>
                <a:cs typeface="Segoe UI" panose="020B0502040204020203" pitchFamily="34" charset="0"/>
              </a:rPr>
              <a:t>the</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example</a:t>
            </a:r>
            <a:r>
              <a:rPr lang="es-CO" sz="2700" dirty="0">
                <a:latin typeface="Segoe UI" panose="020B0502040204020203" pitchFamily="34" charset="0"/>
                <a:cs typeface="Segoe UI" panose="020B0502040204020203" pitchFamily="34" charset="0"/>
              </a:rPr>
              <a:t>?</a:t>
            </a:r>
            <a:endParaRPr lang="en-US" sz="2700" dirty="0">
              <a:latin typeface="Segoe UI" panose="020B0502040204020203" pitchFamily="34" charset="0"/>
              <a:cs typeface="Segoe UI" panose="020B0502040204020203" pitchFamily="34" charset="0"/>
            </a:endParaRPr>
          </a:p>
        </p:txBody>
      </p:sp>
      <p:sp>
        <p:nvSpPr>
          <p:cNvPr id="27" name="Cerrar llave 9">
            <a:extLst>
              <a:ext uri="{FF2B5EF4-FFF2-40B4-BE49-F238E27FC236}">
                <a16:creationId xmlns:a16="http://schemas.microsoft.com/office/drawing/2014/main" id="{E091AB5B-CFC3-3877-CBDC-BDB6550A9D7C}"/>
              </a:ext>
            </a:extLst>
          </p:cNvPr>
          <p:cNvSpPr/>
          <p:nvPr/>
        </p:nvSpPr>
        <p:spPr>
          <a:xfrm rot="5400000">
            <a:off x="10496635" y="2026705"/>
            <a:ext cx="507831" cy="1754681"/>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8" name="CuadroTexto 13">
            <a:extLst>
              <a:ext uri="{FF2B5EF4-FFF2-40B4-BE49-F238E27FC236}">
                <a16:creationId xmlns:a16="http://schemas.microsoft.com/office/drawing/2014/main" id="{F5172D1E-1E7C-BE51-A3F5-4D49A7E3F73F}"/>
              </a:ext>
            </a:extLst>
          </p:cNvPr>
          <p:cNvSpPr txBox="1"/>
          <p:nvPr/>
        </p:nvSpPr>
        <p:spPr>
          <a:xfrm>
            <a:off x="9932822" y="3371220"/>
            <a:ext cx="1865477" cy="2246769"/>
          </a:xfrm>
          <a:prstGeom prst="rect">
            <a:avLst/>
          </a:prstGeom>
          <a:noFill/>
        </p:spPr>
        <p:txBody>
          <a:bodyPr wrap="square" rtlCol="0">
            <a:spAutoFit/>
          </a:bodyPr>
          <a:lstStyle/>
          <a:p>
            <a:pPr algn="ctr"/>
            <a:r>
              <a:rPr lang="es-CO" sz="2000" b="1" dirty="0" err="1">
                <a:solidFill>
                  <a:srgbClr val="0070C0"/>
                </a:solidFill>
                <a:latin typeface="Segoe UI" panose="020B0502040204020203" pitchFamily="34" charset="0"/>
                <a:cs typeface="Segoe UI" panose="020B0502040204020203" pitchFamily="34" charset="0"/>
              </a:rPr>
              <a:t>Number</a:t>
            </a:r>
            <a:endParaRPr lang="es-CO" sz="2000" b="1" dirty="0">
              <a:solidFill>
                <a:srgbClr val="0070C0"/>
              </a:solidFill>
              <a:latin typeface="Segoe UI" panose="020B0502040204020203" pitchFamily="34" charset="0"/>
              <a:cs typeface="Segoe UI" panose="020B0502040204020203" pitchFamily="34" charset="0"/>
            </a:endParaRPr>
          </a:p>
          <a:p>
            <a:pPr algn="ctr"/>
            <a:endParaRPr lang="es-CO" sz="2000" b="1" dirty="0">
              <a:solidFill>
                <a:srgbClr val="0070C0"/>
              </a:solidFill>
              <a:latin typeface="Segoe UI" panose="020B0502040204020203" pitchFamily="34" charset="0"/>
              <a:cs typeface="Segoe UI" panose="020B0502040204020203" pitchFamily="34" charset="0"/>
            </a:endParaRPr>
          </a:p>
          <a:p>
            <a:pPr algn="ctr"/>
            <a:r>
              <a:rPr lang="es-CO" sz="2000" b="1" dirty="0" err="1">
                <a:solidFill>
                  <a:srgbClr val="0070C0"/>
                </a:solidFill>
                <a:latin typeface="Segoe UI" panose="020B0502040204020203" pitchFamily="34" charset="0"/>
                <a:cs typeface="Segoe UI" panose="020B0502040204020203" pitchFamily="34" charset="0"/>
              </a:rPr>
              <a:t>Identifier</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for</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different</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types</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of</a:t>
            </a:r>
            <a:r>
              <a:rPr lang="es-CO" sz="2000" b="1" dirty="0">
                <a:solidFill>
                  <a:srgbClr val="0070C0"/>
                </a:solidFill>
                <a:latin typeface="Segoe UI" panose="020B0502040204020203" pitchFamily="34" charset="0"/>
                <a:cs typeface="Segoe UI" panose="020B0502040204020203" pitchFamily="34" charset="0"/>
              </a:rPr>
              <a:t> a </a:t>
            </a:r>
            <a:r>
              <a:rPr lang="es-CO" sz="2000" b="1" dirty="0" err="1">
                <a:solidFill>
                  <a:srgbClr val="0070C0"/>
                </a:solidFill>
                <a:latin typeface="Segoe UI" panose="020B0502040204020203" pitchFamily="34" charset="0"/>
                <a:cs typeface="Segoe UI" panose="020B0502040204020203" pitchFamily="34" charset="0"/>
              </a:rPr>
              <a:t>same</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technology</a:t>
            </a:r>
            <a:endParaRPr lang="es-CO" sz="2000" b="1" dirty="0">
              <a:solidFill>
                <a:srgbClr val="0070C0"/>
              </a:solidFill>
              <a:latin typeface="Segoe UI" panose="020B0502040204020203" pitchFamily="34" charset="0"/>
              <a:cs typeface="Segoe UI" panose="020B0502040204020203" pitchFamily="34" charset="0"/>
            </a:endParaRPr>
          </a:p>
        </p:txBody>
      </p:sp>
      <p:pic>
        <p:nvPicPr>
          <p:cNvPr id="4" name="synthesize (9)">
            <a:hlinkClick r:id="" action="ppaction://media"/>
            <a:extLst>
              <a:ext uri="{FF2B5EF4-FFF2-40B4-BE49-F238E27FC236}">
                <a16:creationId xmlns:a16="http://schemas.microsoft.com/office/drawing/2014/main" id="{4E67F0D9-9BF7-C286-DDFC-F506B88A7E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62419" y="192017"/>
            <a:ext cx="1214443" cy="1214443"/>
          </a:xfrm>
          <a:prstGeom prst="rect">
            <a:avLst/>
          </a:prstGeom>
        </p:spPr>
      </p:pic>
    </p:spTree>
    <p:extLst>
      <p:ext uri="{BB962C8B-B14F-4D97-AF65-F5344CB8AC3E}">
        <p14:creationId xmlns:p14="http://schemas.microsoft.com/office/powerpoint/2010/main" val="26297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36F19D9-3037-F4F7-D759-3024B254C63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65FD055-1259-7DE1-6F82-0438D558879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4CEB002F-975E-1450-BF0E-8EB44791FD6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3.1.5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Example 1</a:t>
            </a:r>
          </a:p>
        </p:txBody>
      </p:sp>
      <p:sp>
        <p:nvSpPr>
          <p:cNvPr id="8" name="Title 10">
            <a:extLst>
              <a:ext uri="{FF2B5EF4-FFF2-40B4-BE49-F238E27FC236}">
                <a16:creationId xmlns:a16="http://schemas.microsoft.com/office/drawing/2014/main" id="{F98A51D8-9955-F695-D661-6E2A5C6B91D5}"/>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sp>
        <p:nvSpPr>
          <p:cNvPr id="2" name="TextBox 1">
            <a:extLst>
              <a:ext uri="{FF2B5EF4-FFF2-40B4-BE49-F238E27FC236}">
                <a16:creationId xmlns:a16="http://schemas.microsoft.com/office/drawing/2014/main" id="{B5F1E506-A559-C235-DA45-C73EE244F634}"/>
              </a:ext>
            </a:extLst>
          </p:cNvPr>
          <p:cNvSpPr txBox="1"/>
          <p:nvPr/>
        </p:nvSpPr>
        <p:spPr>
          <a:xfrm>
            <a:off x="140651" y="1547156"/>
            <a:ext cx="6006153" cy="5586145"/>
          </a:xfrm>
          <a:prstGeom prst="rect">
            <a:avLst/>
          </a:prstGeom>
          <a:noFill/>
        </p:spPr>
        <p:txBody>
          <a:bodyPr wrap="square" rtlCol="0">
            <a:spAutoFit/>
          </a:bodyPr>
          <a:lstStyle/>
          <a:p>
            <a:r>
              <a:rPr lang="es-CO" sz="2100" b="1" dirty="0" err="1">
                <a:solidFill>
                  <a:schemeClr val="accent2">
                    <a:lumMod val="75000"/>
                  </a:schemeClr>
                </a:solidFill>
              </a:rPr>
              <a:t>Examples</a:t>
            </a:r>
            <a:r>
              <a:rPr lang="es-CO" sz="2100" b="1" dirty="0">
                <a:solidFill>
                  <a:schemeClr val="accent2">
                    <a:lumMod val="75000"/>
                  </a:schemeClr>
                </a:solidFill>
              </a:rPr>
              <a:t> </a:t>
            </a:r>
            <a:r>
              <a:rPr lang="es-CO" sz="2100" b="1" dirty="0" err="1">
                <a:solidFill>
                  <a:schemeClr val="accent2">
                    <a:lumMod val="75000"/>
                  </a:schemeClr>
                </a:solidFill>
              </a:rPr>
              <a:t>of</a:t>
            </a:r>
            <a:r>
              <a:rPr lang="es-CO" sz="2100" b="1" dirty="0">
                <a:solidFill>
                  <a:schemeClr val="accent2">
                    <a:lumMod val="75000"/>
                  </a:schemeClr>
                </a:solidFill>
              </a:rPr>
              <a:t> </a:t>
            </a:r>
            <a:r>
              <a:rPr lang="es-CO" sz="2100" b="1" dirty="0" err="1">
                <a:solidFill>
                  <a:schemeClr val="accent2">
                    <a:lumMod val="75000"/>
                  </a:schemeClr>
                </a:solidFill>
              </a:rPr>
              <a:t>commodities</a:t>
            </a:r>
            <a:r>
              <a:rPr lang="es-CO" sz="2100" b="1" dirty="0">
                <a:solidFill>
                  <a:schemeClr val="accent2">
                    <a:lumMod val="75000"/>
                  </a:schemeClr>
                </a:solidFill>
              </a:rPr>
              <a:t> as final </a:t>
            </a:r>
            <a:r>
              <a:rPr lang="es-CO" sz="2100" b="1" dirty="0" err="1">
                <a:solidFill>
                  <a:schemeClr val="accent2">
                    <a:lumMod val="75000"/>
                  </a:schemeClr>
                </a:solidFill>
              </a:rPr>
              <a:t>demands</a:t>
            </a:r>
            <a:endParaRPr lang="es-CO" sz="2100" b="1" dirty="0">
              <a:solidFill>
                <a:schemeClr val="accent2">
                  <a:lumMod val="75000"/>
                </a:schemeClr>
              </a:solidFill>
            </a:endParaRPr>
          </a:p>
          <a:p>
            <a:endParaRPr lang="es-CO" sz="2100" dirty="0">
              <a:solidFill>
                <a:schemeClr val="accent2">
                  <a:lumMod val="75000"/>
                </a:schemeClr>
              </a:solidFill>
            </a:endParaRPr>
          </a:p>
          <a:p>
            <a:r>
              <a:rPr lang="es-CO" sz="2100" dirty="0">
                <a:solidFill>
                  <a:schemeClr val="accent2">
                    <a:lumMod val="75000"/>
                  </a:schemeClr>
                </a:solidFill>
              </a:rPr>
              <a:t>TRACAR=Car </a:t>
            </a:r>
            <a:r>
              <a:rPr lang="es-CO" sz="2100" dirty="0" err="1">
                <a:solidFill>
                  <a:schemeClr val="accent2">
                    <a:lumMod val="75000"/>
                  </a:schemeClr>
                </a:solidFill>
              </a:rPr>
              <a:t>transport</a:t>
            </a:r>
            <a:r>
              <a:rPr lang="es-CO" sz="2100" dirty="0">
                <a:solidFill>
                  <a:schemeClr val="accent2">
                    <a:lumMod val="75000"/>
                  </a:schemeClr>
                </a:solidFill>
              </a:rPr>
              <a:t> </a:t>
            </a:r>
            <a:r>
              <a:rPr lang="es-CO" sz="2100" dirty="0" err="1">
                <a:solidFill>
                  <a:schemeClr val="accent2">
                    <a:lumMod val="75000"/>
                  </a:schemeClr>
                </a:solidFill>
              </a:rPr>
              <a:t>demand</a:t>
            </a:r>
            <a:endParaRPr lang="es-CO" sz="2100" dirty="0">
              <a:solidFill>
                <a:schemeClr val="accent2">
                  <a:lumMod val="75000"/>
                </a:schemeClr>
              </a:solidFill>
            </a:endParaRPr>
          </a:p>
          <a:p>
            <a:endParaRPr lang="es-CO" sz="2100" dirty="0">
              <a:solidFill>
                <a:schemeClr val="accent2">
                  <a:lumMod val="75000"/>
                </a:schemeClr>
              </a:solidFill>
            </a:endParaRPr>
          </a:p>
          <a:p>
            <a:r>
              <a:rPr lang="es-CO" sz="2100" dirty="0">
                <a:solidFill>
                  <a:schemeClr val="accent2">
                    <a:lumMod val="75000"/>
                  </a:schemeClr>
                </a:solidFill>
              </a:rPr>
              <a:t>RESELC=</a:t>
            </a:r>
            <a:r>
              <a:rPr lang="es-CO" sz="2100" dirty="0" err="1">
                <a:solidFill>
                  <a:schemeClr val="accent2">
                    <a:lumMod val="75000"/>
                  </a:schemeClr>
                </a:solidFill>
              </a:rPr>
              <a:t>Electricity</a:t>
            </a:r>
            <a:r>
              <a:rPr lang="es-CO" sz="2100" dirty="0">
                <a:solidFill>
                  <a:schemeClr val="accent2">
                    <a:lumMod val="75000"/>
                  </a:schemeClr>
                </a:solidFill>
              </a:rPr>
              <a:t>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a:t>
            </a:r>
            <a:r>
              <a:rPr lang="es-CO" sz="2100" dirty="0" err="1">
                <a:solidFill>
                  <a:schemeClr val="accent2">
                    <a:lumMod val="75000"/>
                  </a:schemeClr>
                </a:solidFill>
              </a:rPr>
              <a:t>residential</a:t>
            </a:r>
            <a:r>
              <a:rPr lang="es-CO" sz="2100" dirty="0">
                <a:solidFill>
                  <a:schemeClr val="accent2">
                    <a:lumMod val="75000"/>
                  </a:schemeClr>
                </a:solidFill>
              </a:rPr>
              <a:t> sector</a:t>
            </a:r>
          </a:p>
          <a:p>
            <a:endParaRPr lang="es-CO" sz="2100" dirty="0">
              <a:solidFill>
                <a:schemeClr val="accent2">
                  <a:lumMod val="75000"/>
                </a:schemeClr>
              </a:solidFill>
            </a:endParaRPr>
          </a:p>
          <a:p>
            <a:r>
              <a:rPr lang="es-CO" sz="2100" dirty="0">
                <a:solidFill>
                  <a:schemeClr val="accent2">
                    <a:lumMod val="75000"/>
                  </a:schemeClr>
                </a:solidFill>
              </a:rPr>
              <a:t>COMHET=</a:t>
            </a:r>
            <a:r>
              <a:rPr lang="es-CO" sz="2100" dirty="0" err="1">
                <a:solidFill>
                  <a:schemeClr val="accent2">
                    <a:lumMod val="75000"/>
                  </a:schemeClr>
                </a:solidFill>
              </a:rPr>
              <a:t>Heat</a:t>
            </a:r>
            <a:r>
              <a:rPr lang="es-CO" sz="2100" dirty="0">
                <a:solidFill>
                  <a:schemeClr val="accent2">
                    <a:lumMod val="75000"/>
                  </a:schemeClr>
                </a:solidFill>
              </a:rPr>
              <a:t>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a:t>
            </a:r>
            <a:r>
              <a:rPr lang="es-CO" sz="2100" dirty="0" err="1">
                <a:solidFill>
                  <a:schemeClr val="accent2">
                    <a:lumMod val="75000"/>
                  </a:schemeClr>
                </a:solidFill>
              </a:rPr>
              <a:t>commercial</a:t>
            </a:r>
            <a:r>
              <a:rPr lang="es-CO" sz="2100" dirty="0">
                <a:solidFill>
                  <a:schemeClr val="accent2">
                    <a:lumMod val="75000"/>
                  </a:schemeClr>
                </a:solidFill>
              </a:rPr>
              <a:t> sector</a:t>
            </a:r>
          </a:p>
          <a:p>
            <a:endParaRPr lang="es-CO" sz="2100" dirty="0">
              <a:solidFill>
                <a:schemeClr val="accent2">
                  <a:lumMod val="75000"/>
                </a:schemeClr>
              </a:solidFill>
            </a:endParaRPr>
          </a:p>
          <a:p>
            <a:r>
              <a:rPr lang="es-CO" sz="2100" dirty="0">
                <a:solidFill>
                  <a:schemeClr val="accent2">
                    <a:lumMod val="75000"/>
                  </a:schemeClr>
                </a:solidFill>
              </a:rPr>
              <a:t>INDHHT=High </a:t>
            </a:r>
            <a:r>
              <a:rPr lang="es-CO" sz="2100" dirty="0" err="1">
                <a:solidFill>
                  <a:schemeClr val="accent2">
                    <a:lumMod val="75000"/>
                  </a:schemeClr>
                </a:solidFill>
              </a:rPr>
              <a:t>heat</a:t>
            </a:r>
            <a:r>
              <a:rPr lang="es-CO" sz="2100" dirty="0">
                <a:solidFill>
                  <a:schemeClr val="accent2">
                    <a:lumMod val="75000"/>
                  </a:schemeClr>
                </a:solidFill>
              </a:rPr>
              <a:t>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industrial sector</a:t>
            </a:r>
          </a:p>
          <a:p>
            <a:endParaRPr lang="es-CO" sz="2100" dirty="0">
              <a:solidFill>
                <a:schemeClr val="accent2">
                  <a:lumMod val="75000"/>
                </a:schemeClr>
              </a:solidFill>
            </a:endParaRPr>
          </a:p>
          <a:p>
            <a:r>
              <a:rPr lang="es-CO" sz="2100" dirty="0">
                <a:solidFill>
                  <a:schemeClr val="accent2">
                    <a:lumMod val="75000"/>
                  </a:schemeClr>
                </a:solidFill>
              </a:rPr>
              <a:t>AGRDSL=Diesel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a:t>
            </a:r>
            <a:r>
              <a:rPr lang="es-CO" sz="2100" dirty="0" err="1">
                <a:solidFill>
                  <a:schemeClr val="accent2">
                    <a:lumMod val="75000"/>
                  </a:schemeClr>
                </a:solidFill>
              </a:rPr>
              <a:t>agriculture</a:t>
            </a:r>
            <a:r>
              <a:rPr lang="es-CO" sz="2100" dirty="0">
                <a:solidFill>
                  <a:schemeClr val="accent2">
                    <a:lumMod val="75000"/>
                  </a:schemeClr>
                </a:solidFill>
              </a:rPr>
              <a:t> sector</a:t>
            </a:r>
          </a:p>
          <a:p>
            <a:endParaRPr lang="es-CO" sz="2100" dirty="0">
              <a:solidFill>
                <a:schemeClr val="accent2">
                  <a:lumMod val="75000"/>
                </a:schemeClr>
              </a:solidFill>
            </a:endParaRPr>
          </a:p>
          <a:p>
            <a:endParaRPr lang="es-CO" sz="2100" dirty="0">
              <a:solidFill>
                <a:schemeClr val="accent2">
                  <a:lumMod val="75000"/>
                </a:schemeClr>
              </a:solidFill>
            </a:endParaRPr>
          </a:p>
        </p:txBody>
      </p:sp>
      <p:sp>
        <p:nvSpPr>
          <p:cNvPr id="4" name="TextBox 3">
            <a:extLst>
              <a:ext uri="{FF2B5EF4-FFF2-40B4-BE49-F238E27FC236}">
                <a16:creationId xmlns:a16="http://schemas.microsoft.com/office/drawing/2014/main" id="{F4C7DF17-C6F0-A137-CB79-6F842B71E6D7}"/>
              </a:ext>
            </a:extLst>
          </p:cNvPr>
          <p:cNvSpPr txBox="1"/>
          <p:nvPr/>
        </p:nvSpPr>
        <p:spPr>
          <a:xfrm>
            <a:off x="6372115" y="1547153"/>
            <a:ext cx="6006152" cy="5909310"/>
          </a:xfrm>
          <a:prstGeom prst="rect">
            <a:avLst/>
          </a:prstGeom>
          <a:noFill/>
        </p:spPr>
        <p:txBody>
          <a:bodyPr wrap="square" rtlCol="0">
            <a:spAutoFit/>
          </a:bodyPr>
          <a:lstStyle/>
          <a:p>
            <a:r>
              <a:rPr lang="es-CO" sz="2100" b="1" dirty="0" err="1">
                <a:solidFill>
                  <a:schemeClr val="accent3">
                    <a:lumMod val="50000"/>
                  </a:schemeClr>
                </a:solidFill>
              </a:rPr>
              <a:t>Additional</a:t>
            </a:r>
            <a:r>
              <a:rPr lang="es-CO" sz="2100" b="1" dirty="0">
                <a:solidFill>
                  <a:schemeClr val="accent3">
                    <a:lumMod val="50000"/>
                  </a:schemeClr>
                </a:solidFill>
              </a:rPr>
              <a:t> </a:t>
            </a:r>
            <a:r>
              <a:rPr lang="es-CO" sz="2100" b="1" dirty="0" err="1">
                <a:solidFill>
                  <a:schemeClr val="accent3">
                    <a:lumMod val="50000"/>
                  </a:schemeClr>
                </a:solidFill>
              </a:rPr>
              <a:t>examples</a:t>
            </a:r>
            <a:r>
              <a:rPr lang="es-CO" sz="2100" b="1" dirty="0">
                <a:solidFill>
                  <a:schemeClr val="accent3">
                    <a:lumMod val="50000"/>
                  </a:schemeClr>
                </a:solidFill>
              </a:rPr>
              <a:t> </a:t>
            </a:r>
            <a:r>
              <a:rPr lang="es-CO" sz="2100" b="1" dirty="0" err="1">
                <a:solidFill>
                  <a:schemeClr val="accent3">
                    <a:lumMod val="50000"/>
                  </a:schemeClr>
                </a:solidFill>
              </a:rPr>
              <a:t>of</a:t>
            </a:r>
            <a:r>
              <a:rPr lang="es-CO" sz="2100" b="1" dirty="0">
                <a:solidFill>
                  <a:schemeClr val="accent3">
                    <a:lumMod val="50000"/>
                  </a:schemeClr>
                </a:solidFill>
              </a:rPr>
              <a:t> </a:t>
            </a:r>
            <a:r>
              <a:rPr lang="es-CO" sz="2100" b="1" dirty="0" err="1">
                <a:solidFill>
                  <a:schemeClr val="accent3">
                    <a:lumMod val="50000"/>
                  </a:schemeClr>
                </a:solidFill>
              </a:rPr>
              <a:t>commodities</a:t>
            </a:r>
            <a:r>
              <a:rPr lang="es-CO" sz="2100" b="1" dirty="0">
                <a:solidFill>
                  <a:schemeClr val="accent3">
                    <a:lumMod val="50000"/>
                  </a:schemeClr>
                </a:solidFill>
              </a:rPr>
              <a:t>/</a:t>
            </a:r>
            <a:r>
              <a:rPr lang="es-CO" sz="2100" b="1" dirty="0" err="1">
                <a:solidFill>
                  <a:schemeClr val="accent3">
                    <a:lumMod val="50000"/>
                  </a:schemeClr>
                </a:solidFill>
              </a:rPr>
              <a:t>fuels</a:t>
            </a:r>
            <a:endParaRPr lang="es-CO" sz="2100" b="1" dirty="0">
              <a:solidFill>
                <a:schemeClr val="accent3">
                  <a:lumMod val="50000"/>
                </a:schemeClr>
              </a:solidFill>
            </a:endParaRPr>
          </a:p>
          <a:p>
            <a:endParaRPr lang="es-CO" sz="2100" b="1" dirty="0">
              <a:solidFill>
                <a:schemeClr val="accent3">
                  <a:lumMod val="50000"/>
                </a:schemeClr>
              </a:solidFill>
            </a:endParaRPr>
          </a:p>
          <a:p>
            <a:r>
              <a:rPr lang="es-CO" sz="2100" dirty="0">
                <a:solidFill>
                  <a:schemeClr val="accent3">
                    <a:lumMod val="50000"/>
                  </a:schemeClr>
                </a:solidFill>
              </a:rPr>
              <a:t>SOL=Solar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WND=</a:t>
            </a:r>
            <a:r>
              <a:rPr lang="es-CO" sz="2100" dirty="0" err="1">
                <a:solidFill>
                  <a:schemeClr val="accent3">
                    <a:lumMod val="50000"/>
                  </a:schemeClr>
                </a:solidFill>
              </a:rPr>
              <a:t>Wind</a:t>
            </a:r>
            <a:r>
              <a:rPr lang="es-CO" sz="2100" dirty="0">
                <a:solidFill>
                  <a:schemeClr val="accent3">
                    <a:lumMod val="50000"/>
                  </a:schemeClr>
                </a:solidFill>
              </a:rPr>
              <a:t>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HYD=</a:t>
            </a:r>
            <a:r>
              <a:rPr lang="es-CO" sz="2100" dirty="0" err="1">
                <a:solidFill>
                  <a:schemeClr val="accent3">
                    <a:lumMod val="50000"/>
                  </a:schemeClr>
                </a:solidFill>
              </a:rPr>
              <a:t>Hydro</a:t>
            </a:r>
            <a:r>
              <a:rPr lang="es-CO" sz="2100" dirty="0">
                <a:solidFill>
                  <a:schemeClr val="accent3">
                    <a:lumMod val="50000"/>
                  </a:schemeClr>
                </a:solidFill>
              </a:rPr>
              <a:t>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GEO=</a:t>
            </a:r>
            <a:r>
              <a:rPr lang="es-CO" sz="2100" dirty="0" err="1">
                <a:solidFill>
                  <a:schemeClr val="accent3">
                    <a:lumMod val="50000"/>
                  </a:schemeClr>
                </a:solidFill>
              </a:rPr>
              <a:t>Geothermal</a:t>
            </a:r>
            <a:r>
              <a:rPr lang="es-CO" sz="2100" dirty="0">
                <a:solidFill>
                  <a:schemeClr val="accent3">
                    <a:lumMod val="50000"/>
                  </a:schemeClr>
                </a:solidFill>
              </a:rPr>
              <a:t>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COA=Coal</a:t>
            </a:r>
          </a:p>
          <a:p>
            <a:r>
              <a:rPr lang="es-CO" sz="2100" dirty="0">
                <a:solidFill>
                  <a:schemeClr val="accent3">
                    <a:lumMod val="50000"/>
                  </a:schemeClr>
                </a:solidFill>
              </a:rPr>
              <a:t>CRU=Crude </a:t>
            </a:r>
            <a:r>
              <a:rPr lang="es-CO" sz="2100" dirty="0" err="1">
                <a:solidFill>
                  <a:schemeClr val="accent3">
                    <a:lumMod val="50000"/>
                  </a:schemeClr>
                </a:solidFill>
              </a:rPr>
              <a:t>oil</a:t>
            </a:r>
            <a:endParaRPr lang="es-CO" sz="2100" dirty="0">
              <a:solidFill>
                <a:schemeClr val="accent3">
                  <a:lumMod val="50000"/>
                </a:schemeClr>
              </a:solidFill>
            </a:endParaRPr>
          </a:p>
          <a:p>
            <a:r>
              <a:rPr lang="es-CO" sz="2100" dirty="0">
                <a:solidFill>
                  <a:schemeClr val="accent3">
                    <a:lumMod val="50000"/>
                  </a:schemeClr>
                </a:solidFill>
              </a:rPr>
              <a:t>BAG=</a:t>
            </a:r>
            <a:r>
              <a:rPr lang="es-CO" sz="2100" dirty="0" err="1">
                <a:solidFill>
                  <a:schemeClr val="accent3">
                    <a:lumMod val="50000"/>
                  </a:schemeClr>
                </a:solidFill>
              </a:rPr>
              <a:t>Bagasse</a:t>
            </a:r>
            <a:endParaRPr lang="es-CO" sz="2100" dirty="0">
              <a:solidFill>
                <a:schemeClr val="accent3">
                  <a:lumMod val="50000"/>
                </a:schemeClr>
              </a:solidFill>
            </a:endParaRPr>
          </a:p>
          <a:p>
            <a:r>
              <a:rPr lang="es-CO" sz="2100" dirty="0">
                <a:solidFill>
                  <a:schemeClr val="accent3">
                    <a:lumMod val="50000"/>
                  </a:schemeClr>
                </a:solidFill>
              </a:rPr>
              <a:t>LPG=</a:t>
            </a:r>
            <a:r>
              <a:rPr lang="es-CO" sz="2100" dirty="0" err="1">
                <a:solidFill>
                  <a:schemeClr val="accent3">
                    <a:lumMod val="50000"/>
                  </a:schemeClr>
                </a:solidFill>
              </a:rPr>
              <a:t>Liquified</a:t>
            </a:r>
            <a:r>
              <a:rPr lang="es-CO" sz="2100" dirty="0">
                <a:solidFill>
                  <a:schemeClr val="accent3">
                    <a:lumMod val="50000"/>
                  </a:schemeClr>
                </a:solidFill>
              </a:rPr>
              <a:t> </a:t>
            </a:r>
            <a:r>
              <a:rPr lang="es-CO" sz="2100" dirty="0" err="1">
                <a:solidFill>
                  <a:schemeClr val="accent3">
                    <a:lumMod val="50000"/>
                  </a:schemeClr>
                </a:solidFill>
              </a:rPr>
              <a:t>Petroleum</a:t>
            </a:r>
            <a:r>
              <a:rPr lang="es-CO" sz="2100" dirty="0">
                <a:solidFill>
                  <a:schemeClr val="accent3">
                    <a:lumMod val="50000"/>
                  </a:schemeClr>
                </a:solidFill>
              </a:rPr>
              <a:t> Gas</a:t>
            </a:r>
          </a:p>
          <a:p>
            <a:r>
              <a:rPr lang="es-CO" sz="2100" dirty="0">
                <a:solidFill>
                  <a:schemeClr val="accent3">
                    <a:lumMod val="50000"/>
                  </a:schemeClr>
                </a:solidFill>
              </a:rPr>
              <a:t>DSL=Diesel</a:t>
            </a:r>
          </a:p>
          <a:p>
            <a:r>
              <a:rPr lang="es-CO" sz="2100" dirty="0">
                <a:solidFill>
                  <a:schemeClr val="accent3">
                    <a:lumMod val="50000"/>
                  </a:schemeClr>
                </a:solidFill>
              </a:rPr>
              <a:t>GSL=</a:t>
            </a:r>
            <a:r>
              <a:rPr lang="es-CO" sz="2100" dirty="0" err="1">
                <a:solidFill>
                  <a:schemeClr val="accent3">
                    <a:lumMod val="50000"/>
                  </a:schemeClr>
                </a:solidFill>
              </a:rPr>
              <a:t>Gasoline</a:t>
            </a:r>
            <a:endParaRPr lang="es-CO" sz="2100" dirty="0">
              <a:solidFill>
                <a:schemeClr val="accent3">
                  <a:lumMod val="50000"/>
                </a:schemeClr>
              </a:solidFill>
            </a:endParaRPr>
          </a:p>
          <a:p>
            <a:r>
              <a:rPr lang="es-CO" sz="2100" dirty="0">
                <a:solidFill>
                  <a:schemeClr val="accent3">
                    <a:lumMod val="50000"/>
                  </a:schemeClr>
                </a:solidFill>
              </a:rPr>
              <a:t>FOL=Fuel </a:t>
            </a:r>
            <a:r>
              <a:rPr lang="es-CO" sz="2100" dirty="0" err="1">
                <a:solidFill>
                  <a:schemeClr val="accent3">
                    <a:lumMod val="50000"/>
                  </a:schemeClr>
                </a:solidFill>
              </a:rPr>
              <a:t>oil</a:t>
            </a:r>
            <a:endParaRPr lang="es-CO" sz="2100" dirty="0">
              <a:solidFill>
                <a:schemeClr val="accent3">
                  <a:lumMod val="50000"/>
                </a:schemeClr>
              </a:solidFill>
            </a:endParaRPr>
          </a:p>
          <a:p>
            <a:r>
              <a:rPr lang="es-CO" sz="2100" dirty="0">
                <a:solidFill>
                  <a:schemeClr val="accent3">
                    <a:lumMod val="50000"/>
                  </a:schemeClr>
                </a:solidFill>
              </a:rPr>
              <a:t>JET=Jet fuel</a:t>
            </a:r>
          </a:p>
          <a:p>
            <a:r>
              <a:rPr lang="es-CO" sz="2100" dirty="0">
                <a:solidFill>
                  <a:schemeClr val="accent3">
                    <a:lumMod val="50000"/>
                  </a:schemeClr>
                </a:solidFill>
              </a:rPr>
              <a:t>HDG=</a:t>
            </a:r>
            <a:r>
              <a:rPr lang="es-CO" sz="2100" dirty="0" err="1">
                <a:solidFill>
                  <a:schemeClr val="accent3">
                    <a:lumMod val="50000"/>
                  </a:schemeClr>
                </a:solidFill>
              </a:rPr>
              <a:t>Hydrogen</a:t>
            </a:r>
            <a:endParaRPr lang="es-CO" sz="2100" dirty="0">
              <a:solidFill>
                <a:schemeClr val="accent3">
                  <a:lumMod val="50000"/>
                </a:schemeClr>
              </a:solidFill>
            </a:endParaRPr>
          </a:p>
          <a:p>
            <a:endParaRPr lang="es-CO" sz="2100" dirty="0">
              <a:solidFill>
                <a:schemeClr val="accent3">
                  <a:lumMod val="50000"/>
                </a:schemeClr>
              </a:solidFill>
            </a:endParaRPr>
          </a:p>
          <a:p>
            <a:endParaRPr lang="es-CO" sz="2100" dirty="0">
              <a:solidFill>
                <a:schemeClr val="accent3">
                  <a:lumMod val="50000"/>
                </a:schemeClr>
              </a:solidFill>
            </a:endParaRPr>
          </a:p>
          <a:p>
            <a:endParaRPr lang="es-CO" sz="2100" dirty="0">
              <a:solidFill>
                <a:schemeClr val="accent3">
                  <a:lumMod val="50000"/>
                </a:schemeClr>
              </a:solidFill>
            </a:endParaRPr>
          </a:p>
        </p:txBody>
      </p:sp>
      <p:pic>
        <p:nvPicPr>
          <p:cNvPr id="5" name="synthesize (44)">
            <a:hlinkClick r:id="" action="ppaction://media"/>
            <a:extLst>
              <a:ext uri="{FF2B5EF4-FFF2-40B4-BE49-F238E27FC236}">
                <a16:creationId xmlns:a16="http://schemas.microsoft.com/office/drawing/2014/main" id="{DB9BB5E0-FB84-808B-A4A0-C7E892508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27981" y="87961"/>
            <a:ext cx="902855" cy="902855"/>
          </a:xfrm>
          <a:prstGeom prst="rect">
            <a:avLst/>
          </a:prstGeom>
        </p:spPr>
      </p:pic>
    </p:spTree>
    <p:extLst>
      <p:ext uri="{BB962C8B-B14F-4D97-AF65-F5344CB8AC3E}">
        <p14:creationId xmlns:p14="http://schemas.microsoft.com/office/powerpoint/2010/main" val="11424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EE5D42-3633-8555-FBB5-EE7173B0030A}"/>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3.1.6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Example 2</a:t>
            </a:r>
          </a:p>
        </p:txBody>
      </p:sp>
      <p:sp>
        <p:nvSpPr>
          <p:cNvPr id="5" name="Title 10">
            <a:extLst>
              <a:ext uri="{FF2B5EF4-FFF2-40B4-BE49-F238E27FC236}">
                <a16:creationId xmlns:a16="http://schemas.microsoft.com/office/drawing/2014/main" id="{246D8A21-C32D-28AC-5CE2-0F09A1FDC43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sp>
        <p:nvSpPr>
          <p:cNvPr id="6" name="CuadroTexto 2">
            <a:extLst>
              <a:ext uri="{FF2B5EF4-FFF2-40B4-BE49-F238E27FC236}">
                <a16:creationId xmlns:a16="http://schemas.microsoft.com/office/drawing/2014/main" id="{C3E8BD8A-4C68-8C7A-F42C-2D5D3B5097B1}"/>
              </a:ext>
            </a:extLst>
          </p:cNvPr>
          <p:cNvSpPr txBox="1"/>
          <p:nvPr/>
        </p:nvSpPr>
        <p:spPr>
          <a:xfrm>
            <a:off x="-129183" y="1578144"/>
            <a:ext cx="11713235" cy="1200329"/>
          </a:xfrm>
          <a:prstGeom prst="rect">
            <a:avLst/>
          </a:prstGeom>
          <a:noFill/>
        </p:spPr>
        <p:txBody>
          <a:bodyPr wrap="square" rtlCol="0">
            <a:spAutoFit/>
          </a:bodyPr>
          <a:lstStyle/>
          <a:p>
            <a:pPr algn="ctr"/>
            <a:r>
              <a:rPr lang="es-CO" sz="7200" b="1" dirty="0"/>
              <a:t>PHL_AGR_HEAT_BIOM</a:t>
            </a:r>
          </a:p>
        </p:txBody>
      </p:sp>
      <p:sp>
        <p:nvSpPr>
          <p:cNvPr id="7" name="CuadroTexto 10">
            <a:extLst>
              <a:ext uri="{FF2B5EF4-FFF2-40B4-BE49-F238E27FC236}">
                <a16:creationId xmlns:a16="http://schemas.microsoft.com/office/drawing/2014/main" id="{7738CF83-CB6B-0663-94D7-D0AA6398ADC1}"/>
              </a:ext>
            </a:extLst>
          </p:cNvPr>
          <p:cNvSpPr txBox="1"/>
          <p:nvPr/>
        </p:nvSpPr>
        <p:spPr>
          <a:xfrm>
            <a:off x="-8608" y="2973122"/>
            <a:ext cx="2687379" cy="3477875"/>
          </a:xfrm>
          <a:prstGeom prst="rect">
            <a:avLst/>
          </a:prstGeom>
          <a:noFill/>
        </p:spPr>
        <p:txBody>
          <a:bodyPr wrap="square" rtlCol="0">
            <a:spAutoFit/>
          </a:bodyPr>
          <a:lstStyle/>
          <a:p>
            <a:pPr algn="ctr"/>
            <a:r>
              <a:rPr lang="es-CO" sz="2000" b="1" dirty="0">
                <a:solidFill>
                  <a:schemeClr val="accent3">
                    <a:lumMod val="25000"/>
                  </a:schemeClr>
                </a:solidFill>
                <a:latin typeface="Segoe UI" panose="020B0502040204020203" pitchFamily="34" charset="0"/>
                <a:cs typeface="Segoe UI" panose="020B0502040204020203" pitchFamily="34" charset="0"/>
              </a:rPr>
              <a:t>Country Code</a:t>
            </a:r>
          </a:p>
          <a:p>
            <a:pPr algn="ct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Examples:</a:t>
            </a:r>
            <a:br>
              <a:rPr lang="es-CO" sz="2000" b="1" dirty="0">
                <a:solidFill>
                  <a:schemeClr val="accent3">
                    <a:lumMod val="25000"/>
                  </a:schemeClr>
                </a:solidFill>
                <a:latin typeface="Segoe UI" panose="020B0502040204020203" pitchFamily="34" charset="0"/>
                <a:cs typeface="Segoe UI" panose="020B0502040204020203" pitchFamily="34" charset="0"/>
              </a:rPr>
            </a:br>
            <a:r>
              <a:rPr lang="es-CO" sz="2000" b="1" dirty="0">
                <a:solidFill>
                  <a:schemeClr val="accent3">
                    <a:lumMod val="25000"/>
                  </a:schemeClr>
                </a:solidFill>
                <a:latin typeface="Segoe UI" panose="020B0502040204020203" pitchFamily="34" charset="0"/>
                <a:cs typeface="Segoe UI" panose="020B0502040204020203" pitchFamily="34" charset="0"/>
              </a:rPr>
              <a:t>PHL = Phillipinnes </a:t>
            </a:r>
          </a:p>
          <a:p>
            <a:pPr algn="ctr"/>
            <a:r>
              <a:rPr lang="es-CO" sz="2000" b="1" dirty="0">
                <a:solidFill>
                  <a:schemeClr val="accent3">
                    <a:lumMod val="25000"/>
                  </a:schemeClr>
                </a:solidFill>
                <a:latin typeface="Segoe UI" panose="020B0502040204020203" pitchFamily="34" charset="0"/>
                <a:cs typeface="Segoe UI" panose="020B0502040204020203" pitchFamily="34" charset="0"/>
              </a:rPr>
              <a:t>NAM = Namibia</a:t>
            </a:r>
          </a:p>
          <a:p>
            <a:pPr algn="ctr"/>
            <a:r>
              <a:rPr lang="es-CO" sz="2000" b="1" dirty="0">
                <a:solidFill>
                  <a:schemeClr val="accent3">
                    <a:lumMod val="25000"/>
                  </a:schemeClr>
                </a:solidFill>
                <a:latin typeface="Segoe UI" panose="020B0502040204020203" pitchFamily="34" charset="0"/>
                <a:cs typeface="Segoe UI" panose="020B0502040204020203" pitchFamily="34" charset="0"/>
              </a:rPr>
              <a:t>DOM = Dominican Republic</a:t>
            </a:r>
          </a:p>
          <a:p>
            <a:pPr algn="ctr"/>
            <a:r>
              <a:rPr lang="es-CO" sz="2000" b="1" dirty="0">
                <a:solidFill>
                  <a:schemeClr val="accent3">
                    <a:lumMod val="25000"/>
                  </a:schemeClr>
                </a:solidFill>
                <a:latin typeface="Segoe UI" panose="020B0502040204020203" pitchFamily="34" charset="0"/>
                <a:cs typeface="Segoe UI" panose="020B0502040204020203" pitchFamily="34" charset="0"/>
              </a:rPr>
              <a:t>LAO = Lao </a:t>
            </a:r>
          </a:p>
          <a:p>
            <a:pPr algn="ctr"/>
            <a:r>
              <a:rPr lang="es-CO" sz="2000" b="1" dirty="0">
                <a:solidFill>
                  <a:schemeClr val="accent3">
                    <a:lumMod val="25000"/>
                  </a:schemeClr>
                </a:solidFill>
                <a:latin typeface="Segoe UI" panose="020B0502040204020203" pitchFamily="34" charset="0"/>
                <a:cs typeface="Segoe UI" panose="020B0502040204020203" pitchFamily="34" charset="0"/>
              </a:rPr>
              <a:t>MUS = Mauritius</a:t>
            </a:r>
            <a:br>
              <a:rPr lang="es-CO" sz="2000" b="1" dirty="0">
                <a:solidFill>
                  <a:schemeClr val="accent3">
                    <a:lumMod val="25000"/>
                  </a:schemeClr>
                </a:solidFill>
                <a:latin typeface="Segoe UI" panose="020B0502040204020203" pitchFamily="34" charset="0"/>
                <a:cs typeface="Segoe UI" panose="020B0502040204020203" pitchFamily="34" charset="0"/>
              </a:rPr>
            </a:b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endParaRPr lang="es-CO" sz="2000" b="1" dirty="0">
              <a:solidFill>
                <a:schemeClr val="accent3">
                  <a:lumMod val="25000"/>
                </a:schemeClr>
              </a:solidFill>
              <a:latin typeface="Segoe UI" panose="020B0502040204020203" pitchFamily="34" charset="0"/>
              <a:cs typeface="Segoe UI" panose="020B0502040204020203" pitchFamily="34" charset="0"/>
            </a:endParaRPr>
          </a:p>
        </p:txBody>
      </p:sp>
      <p:sp>
        <p:nvSpPr>
          <p:cNvPr id="8" name="CuadroTexto 11">
            <a:extLst>
              <a:ext uri="{FF2B5EF4-FFF2-40B4-BE49-F238E27FC236}">
                <a16:creationId xmlns:a16="http://schemas.microsoft.com/office/drawing/2014/main" id="{7AC42DF6-0BA7-E010-17B0-8010325AD92B}"/>
              </a:ext>
            </a:extLst>
          </p:cNvPr>
          <p:cNvSpPr txBox="1"/>
          <p:nvPr/>
        </p:nvSpPr>
        <p:spPr>
          <a:xfrm>
            <a:off x="2498013" y="3025275"/>
            <a:ext cx="2687379" cy="2246769"/>
          </a:xfrm>
          <a:prstGeom prst="rect">
            <a:avLst/>
          </a:prstGeom>
          <a:noFill/>
        </p:spPr>
        <p:txBody>
          <a:bodyPr wrap="square" rtlCol="0">
            <a:spAutoFit/>
          </a:bodyPr>
          <a:lstStyle/>
          <a:p>
            <a:pPr algn="ctr"/>
            <a:r>
              <a:rPr lang="es-CO" sz="2000" b="1" dirty="0">
                <a:solidFill>
                  <a:srgbClr val="00B050"/>
                </a:solidFill>
                <a:latin typeface="Segoe UI" panose="020B0502040204020203" pitchFamily="34" charset="0"/>
                <a:cs typeface="Segoe UI" panose="020B0502040204020203" pitchFamily="34" charset="0"/>
              </a:rPr>
              <a:t>Subsector</a:t>
            </a:r>
          </a:p>
          <a:p>
            <a:pPr algn="ct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err="1">
                <a:solidFill>
                  <a:srgbClr val="00B050"/>
                </a:solidFill>
                <a:latin typeface="Segoe UI" panose="020B0502040204020203" pitchFamily="34" charset="0"/>
                <a:cs typeface="Segoe UI" panose="020B0502040204020203" pitchFamily="34" charset="0"/>
              </a:rPr>
              <a:t>Examples</a:t>
            </a:r>
            <a:r>
              <a:rPr lang="es-CO" sz="2000" b="1" dirty="0">
                <a:solidFill>
                  <a:srgbClr val="00B050"/>
                </a:solidFill>
                <a:latin typeface="Segoe UI" panose="020B0502040204020203" pitchFamily="34" charset="0"/>
                <a:cs typeface="Segoe UI" panose="020B0502040204020203" pitchFamily="34" charset="0"/>
              </a:rPr>
              <a:t>:</a:t>
            </a:r>
          </a:p>
          <a:p>
            <a:pPr algn="ctr"/>
            <a:r>
              <a:rPr lang="es-CO" sz="2000" b="1" dirty="0">
                <a:solidFill>
                  <a:srgbClr val="00B050"/>
                </a:solidFill>
                <a:latin typeface="Segoe UI" panose="020B0502040204020203" pitchFamily="34" charset="0"/>
                <a:cs typeface="Segoe UI" panose="020B0502040204020203" pitchFamily="34" charset="0"/>
              </a:rPr>
              <a:t>AGR = Agriculture</a:t>
            </a:r>
          </a:p>
          <a:p>
            <a:pPr algn="ctr"/>
            <a:r>
              <a:rPr lang="es-CO" sz="2000" b="1" dirty="0">
                <a:solidFill>
                  <a:srgbClr val="00B050"/>
                </a:solidFill>
                <a:latin typeface="Segoe UI" panose="020B0502040204020203" pitchFamily="34" charset="0"/>
                <a:cs typeface="Segoe UI" panose="020B0502040204020203" pitchFamily="34" charset="0"/>
              </a:rPr>
              <a:t>IND=</a:t>
            </a:r>
            <a:r>
              <a:rPr lang="es-CO" sz="2000" b="1" dirty="0" err="1">
                <a:solidFill>
                  <a:srgbClr val="00B050"/>
                </a:solidFill>
                <a:latin typeface="Segoe UI" panose="020B0502040204020203" pitchFamily="34" charset="0"/>
                <a:cs typeface="Segoe UI" panose="020B0502040204020203" pitchFamily="34" charset="0"/>
              </a:rPr>
              <a:t>Industry</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a:solidFill>
                  <a:srgbClr val="00B050"/>
                </a:solidFill>
                <a:latin typeface="Segoe UI" panose="020B0502040204020203" pitchFamily="34" charset="0"/>
                <a:cs typeface="Segoe UI" panose="020B0502040204020203" pitchFamily="34" charset="0"/>
              </a:rPr>
              <a:t>TRA=Transport</a:t>
            </a:r>
            <a:br>
              <a:rPr lang="es-CO" sz="2000" b="1" dirty="0">
                <a:solidFill>
                  <a:srgbClr val="00B050"/>
                </a:solidFill>
                <a:latin typeface="Segoe UI" panose="020B0502040204020203" pitchFamily="34" charset="0"/>
                <a:cs typeface="Segoe UI" panose="020B0502040204020203" pitchFamily="34" charset="0"/>
              </a:rPr>
            </a:br>
            <a:r>
              <a:rPr lang="es-CO" sz="2000" b="1" dirty="0">
                <a:solidFill>
                  <a:srgbClr val="00B050"/>
                </a:solidFill>
                <a:latin typeface="Segoe UI" panose="020B0502040204020203" pitchFamily="34" charset="0"/>
                <a:cs typeface="Segoe UI" panose="020B0502040204020203" pitchFamily="34" charset="0"/>
              </a:rPr>
              <a:t>SER = Services</a:t>
            </a:r>
          </a:p>
        </p:txBody>
      </p:sp>
      <p:sp>
        <p:nvSpPr>
          <p:cNvPr id="9" name="CuadroTexto 12">
            <a:extLst>
              <a:ext uri="{FF2B5EF4-FFF2-40B4-BE49-F238E27FC236}">
                <a16:creationId xmlns:a16="http://schemas.microsoft.com/office/drawing/2014/main" id="{0E986269-13D6-794B-F476-9FA76CDB1F5E}"/>
              </a:ext>
            </a:extLst>
          </p:cNvPr>
          <p:cNvSpPr txBox="1"/>
          <p:nvPr/>
        </p:nvSpPr>
        <p:spPr>
          <a:xfrm>
            <a:off x="5089695" y="3025275"/>
            <a:ext cx="2432203" cy="2246769"/>
          </a:xfrm>
          <a:prstGeom prst="rect">
            <a:avLst/>
          </a:prstGeom>
          <a:noFill/>
        </p:spPr>
        <p:txBody>
          <a:bodyPr wrap="square" rtlCol="0">
            <a:spAutoFit/>
          </a:bodyPr>
          <a:lstStyle/>
          <a:p>
            <a:pPr algn="ctr"/>
            <a:r>
              <a:rPr lang="es-CO" sz="2000" b="1" dirty="0">
                <a:solidFill>
                  <a:schemeClr val="accent6">
                    <a:lumMod val="75000"/>
                  </a:schemeClr>
                </a:solidFill>
                <a:latin typeface="Segoe UI" panose="020B0502040204020203" pitchFamily="34" charset="0"/>
                <a:cs typeface="Segoe UI" panose="020B0502040204020203" pitchFamily="34" charset="0"/>
              </a:rPr>
              <a:t>Service</a:t>
            </a:r>
          </a:p>
          <a:p>
            <a:pPr algn="ct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err="1">
                <a:solidFill>
                  <a:schemeClr val="accent6">
                    <a:lumMod val="75000"/>
                  </a:schemeClr>
                </a:solidFill>
                <a:latin typeface="Segoe UI" panose="020B0502040204020203" pitchFamily="34" charset="0"/>
                <a:cs typeface="Segoe UI" panose="020B0502040204020203" pitchFamily="34" charset="0"/>
              </a:rPr>
              <a:t>Examples</a:t>
            </a:r>
            <a:r>
              <a:rPr lang="es-CO" sz="2000" b="1" dirty="0">
                <a:solidFill>
                  <a:schemeClr val="accent6">
                    <a:lumMod val="75000"/>
                  </a:schemeClr>
                </a:solidFill>
                <a:latin typeface="Segoe UI" panose="020B0502040204020203" pitchFamily="34" charset="0"/>
                <a:cs typeface="Segoe UI" panose="020B0502040204020203" pitchFamily="34" charset="0"/>
              </a:rPr>
              <a:t>:</a:t>
            </a:r>
          </a:p>
          <a:p>
            <a:pPr algn="ctr"/>
            <a:r>
              <a:rPr lang="es-CO" sz="2000" b="1" dirty="0">
                <a:solidFill>
                  <a:schemeClr val="accent6">
                    <a:lumMod val="75000"/>
                  </a:schemeClr>
                </a:solidFill>
                <a:latin typeface="Segoe UI" panose="020B0502040204020203" pitchFamily="34" charset="0"/>
                <a:cs typeface="Segoe UI" panose="020B0502040204020203" pitchFamily="34" charset="0"/>
              </a:rPr>
              <a:t>HEAT=Heating</a:t>
            </a:r>
          </a:p>
          <a:p>
            <a:pPr algn="ctr"/>
            <a:r>
              <a:rPr lang="es-CO" sz="2000" b="1" dirty="0">
                <a:solidFill>
                  <a:schemeClr val="accent6">
                    <a:lumMod val="75000"/>
                  </a:schemeClr>
                </a:solidFill>
                <a:latin typeface="Segoe UI" panose="020B0502040204020203" pitchFamily="34" charset="0"/>
                <a:cs typeface="Segoe UI" panose="020B0502040204020203" pitchFamily="34" charset="0"/>
              </a:rPr>
              <a:t>CKN = Cooking</a:t>
            </a:r>
          </a:p>
          <a:p>
            <a:pPr algn="ctr"/>
            <a:r>
              <a:rPr lang="es-CO" sz="2000" b="1" dirty="0">
                <a:solidFill>
                  <a:schemeClr val="accent6">
                    <a:lumMod val="75000"/>
                  </a:schemeClr>
                </a:solidFill>
                <a:latin typeface="Segoe UI" panose="020B0502040204020203" pitchFamily="34" charset="0"/>
                <a:cs typeface="Segoe UI" panose="020B0502040204020203" pitchFamily="34" charset="0"/>
              </a:rPr>
              <a:t>TRUH = Heavy trucks</a:t>
            </a:r>
          </a:p>
        </p:txBody>
      </p:sp>
      <p:sp>
        <p:nvSpPr>
          <p:cNvPr id="10" name="CuadroTexto 13">
            <a:extLst>
              <a:ext uri="{FF2B5EF4-FFF2-40B4-BE49-F238E27FC236}">
                <a16:creationId xmlns:a16="http://schemas.microsoft.com/office/drawing/2014/main" id="{0027C282-0C6D-A526-D94D-F73D69FF268B}"/>
              </a:ext>
            </a:extLst>
          </p:cNvPr>
          <p:cNvSpPr txBox="1"/>
          <p:nvPr/>
        </p:nvSpPr>
        <p:spPr>
          <a:xfrm>
            <a:off x="8423643" y="3106797"/>
            <a:ext cx="2687379" cy="2554545"/>
          </a:xfrm>
          <a:prstGeom prst="rect">
            <a:avLst/>
          </a:prstGeom>
          <a:noFill/>
        </p:spPr>
        <p:txBody>
          <a:bodyPr wrap="square" rtlCol="0">
            <a:spAutoFit/>
          </a:bodyPr>
          <a:lstStyle/>
          <a:p>
            <a:pPr algn="ctr"/>
            <a:r>
              <a:rPr lang="es-CO" sz="2000" b="1" dirty="0">
                <a:solidFill>
                  <a:srgbClr val="7030A0"/>
                </a:solidFill>
                <a:latin typeface="Segoe UI" panose="020B0502040204020203" pitchFamily="34" charset="0"/>
                <a:cs typeface="Segoe UI" panose="020B0502040204020203" pitchFamily="34" charset="0"/>
              </a:rPr>
              <a:t>Input fuel/Output Commodity</a:t>
            </a:r>
          </a:p>
          <a:p>
            <a:pPr algn="ctr"/>
            <a:endParaRPr lang="es-CO" sz="2000" b="1" dirty="0">
              <a:solidFill>
                <a:srgbClr val="7030A0"/>
              </a:solidFill>
              <a:latin typeface="Segoe UI" panose="020B0502040204020203" pitchFamily="34" charset="0"/>
              <a:cs typeface="Segoe UI" panose="020B0502040204020203" pitchFamily="34" charset="0"/>
            </a:endParaRPr>
          </a:p>
          <a:p>
            <a:pPr algn="ctr"/>
            <a:r>
              <a:rPr lang="es-CO" sz="2000" b="1" dirty="0" err="1">
                <a:solidFill>
                  <a:srgbClr val="7030A0"/>
                </a:solidFill>
                <a:latin typeface="Segoe UI" panose="020B0502040204020203" pitchFamily="34" charset="0"/>
                <a:cs typeface="Segoe UI" panose="020B0502040204020203" pitchFamily="34" charset="0"/>
              </a:rPr>
              <a:t>Examples</a:t>
            </a:r>
            <a:r>
              <a:rPr lang="es-CO" sz="2000" b="1" dirty="0">
                <a:solidFill>
                  <a:srgbClr val="7030A0"/>
                </a:solidFill>
                <a:latin typeface="Segoe UI" panose="020B0502040204020203" pitchFamily="34" charset="0"/>
                <a:cs typeface="Segoe UI" panose="020B0502040204020203" pitchFamily="34" charset="0"/>
              </a:rPr>
              <a:t>:</a:t>
            </a:r>
          </a:p>
          <a:p>
            <a:pPr algn="ctr"/>
            <a:r>
              <a:rPr lang="es-CO" sz="2000" b="1" dirty="0">
                <a:solidFill>
                  <a:srgbClr val="7030A0"/>
                </a:solidFill>
                <a:latin typeface="Segoe UI" panose="020B0502040204020203" pitchFamily="34" charset="0"/>
                <a:cs typeface="Segoe UI" panose="020B0502040204020203" pitchFamily="34" charset="0"/>
              </a:rPr>
              <a:t>BIOM= Biomass</a:t>
            </a:r>
          </a:p>
          <a:p>
            <a:pPr algn="ctr"/>
            <a:r>
              <a:rPr lang="es-CO" sz="2000" b="1" dirty="0">
                <a:solidFill>
                  <a:srgbClr val="7030A0"/>
                </a:solidFill>
                <a:latin typeface="Segoe UI" panose="020B0502040204020203" pitchFamily="34" charset="0"/>
                <a:cs typeface="Segoe UI" panose="020B0502040204020203" pitchFamily="34" charset="0"/>
              </a:rPr>
              <a:t>NG = Natural Gas</a:t>
            </a:r>
          </a:p>
          <a:p>
            <a:pPr algn="ctr"/>
            <a:r>
              <a:rPr lang="es-CO" sz="2000" b="1" dirty="0">
                <a:solidFill>
                  <a:srgbClr val="7030A0"/>
                </a:solidFill>
                <a:latin typeface="Segoe UI" panose="020B0502040204020203" pitchFamily="34" charset="0"/>
                <a:cs typeface="Segoe UI" panose="020B0502040204020203" pitchFamily="34" charset="0"/>
              </a:rPr>
              <a:t>ELE= Electricity</a:t>
            </a:r>
          </a:p>
          <a:p>
            <a:pPr algn="ctr"/>
            <a:r>
              <a:rPr lang="es-CO" sz="2000" b="1" dirty="0">
                <a:solidFill>
                  <a:srgbClr val="7030A0"/>
                </a:solidFill>
                <a:latin typeface="Segoe UI" panose="020B0502040204020203" pitchFamily="34" charset="0"/>
                <a:cs typeface="Segoe UI" panose="020B0502040204020203" pitchFamily="34" charset="0"/>
              </a:rPr>
              <a:t>MAI = Maize</a:t>
            </a:r>
          </a:p>
        </p:txBody>
      </p:sp>
      <p:sp>
        <p:nvSpPr>
          <p:cNvPr id="11" name="TextBox 10">
            <a:extLst>
              <a:ext uri="{FF2B5EF4-FFF2-40B4-BE49-F238E27FC236}">
                <a16:creationId xmlns:a16="http://schemas.microsoft.com/office/drawing/2014/main" id="{28C9C7D7-DC88-2B41-5474-9252D0CAE3D0}"/>
              </a:ext>
            </a:extLst>
          </p:cNvPr>
          <p:cNvSpPr txBox="1"/>
          <p:nvPr/>
        </p:nvSpPr>
        <p:spPr>
          <a:xfrm>
            <a:off x="3452807" y="5993853"/>
            <a:ext cx="11274645" cy="507831"/>
          </a:xfrm>
          <a:prstGeom prst="rect">
            <a:avLst/>
          </a:prstGeom>
          <a:noFill/>
        </p:spPr>
        <p:txBody>
          <a:bodyPr wrap="square">
            <a:spAutoFit/>
          </a:bodyPr>
          <a:lstStyle/>
          <a:p>
            <a:r>
              <a:rPr lang="es-CO" sz="2700" b="1" dirty="0">
                <a:latin typeface="Segoe UI" panose="020B0502040204020203" pitchFamily="34" charset="0"/>
                <a:cs typeface="Segoe UI" panose="020B0502040204020203" pitchFamily="34" charset="0"/>
              </a:rPr>
              <a:t>Q: </a:t>
            </a:r>
            <a:r>
              <a:rPr lang="es-CO" sz="2700" dirty="0">
                <a:latin typeface="Segoe UI" panose="020B0502040204020203" pitchFamily="34" charset="0"/>
                <a:cs typeface="Segoe UI" panose="020B0502040204020203" pitchFamily="34" charset="0"/>
              </a:rPr>
              <a:t>What technology is represented in this example?</a:t>
            </a:r>
            <a:endParaRPr lang="en-US" sz="2700" dirty="0">
              <a:latin typeface="Segoe UI" panose="020B0502040204020203" pitchFamily="34" charset="0"/>
              <a:cs typeface="Segoe UI" panose="020B0502040204020203" pitchFamily="34" charset="0"/>
            </a:endParaRPr>
          </a:p>
        </p:txBody>
      </p:sp>
      <p:pic>
        <p:nvPicPr>
          <p:cNvPr id="2" name="synthesize (10)">
            <a:hlinkClick r:id="" action="ppaction://media"/>
            <a:extLst>
              <a:ext uri="{FF2B5EF4-FFF2-40B4-BE49-F238E27FC236}">
                <a16:creationId xmlns:a16="http://schemas.microsoft.com/office/drawing/2014/main" id="{FBCBF5CE-BF42-1545-28C7-1D3863E573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9833" y="209465"/>
            <a:ext cx="1113810" cy="1113810"/>
          </a:xfrm>
          <a:prstGeom prst="rect">
            <a:avLst/>
          </a:prstGeom>
        </p:spPr>
      </p:pic>
    </p:spTree>
    <p:extLst>
      <p:ext uri="{BB962C8B-B14F-4D97-AF65-F5344CB8AC3E}">
        <p14:creationId xmlns:p14="http://schemas.microsoft.com/office/powerpoint/2010/main" val="23582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EACC42E-0126-4DE7-F98E-58159F583BF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E5C9130-9626-5882-6760-0008F9C1A5C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7" name="Rectangle 6">
            <a:extLst>
              <a:ext uri="{FF2B5EF4-FFF2-40B4-BE49-F238E27FC236}">
                <a16:creationId xmlns:a16="http://schemas.microsoft.com/office/drawing/2014/main" id="{E5A6BE5C-45DB-ACAC-7CA7-E00C2DA7A2D9}"/>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3.1.7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Example 2</a:t>
            </a:r>
          </a:p>
        </p:txBody>
      </p:sp>
      <p:sp>
        <p:nvSpPr>
          <p:cNvPr id="8" name="Title 10">
            <a:extLst>
              <a:ext uri="{FF2B5EF4-FFF2-40B4-BE49-F238E27FC236}">
                <a16:creationId xmlns:a16="http://schemas.microsoft.com/office/drawing/2014/main" id="{5CCB573E-31BA-6C90-5E1B-5651D85E7236}"/>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sp>
        <p:nvSpPr>
          <p:cNvPr id="2" name="TextBox 1">
            <a:extLst>
              <a:ext uri="{FF2B5EF4-FFF2-40B4-BE49-F238E27FC236}">
                <a16:creationId xmlns:a16="http://schemas.microsoft.com/office/drawing/2014/main" id="{EDE00B1D-2ED2-FD61-D471-52C8B2322B28}"/>
              </a:ext>
            </a:extLst>
          </p:cNvPr>
          <p:cNvSpPr txBox="1"/>
          <p:nvPr/>
        </p:nvSpPr>
        <p:spPr>
          <a:xfrm>
            <a:off x="140651" y="1547156"/>
            <a:ext cx="7145864" cy="5586145"/>
          </a:xfrm>
          <a:prstGeom prst="rect">
            <a:avLst/>
          </a:prstGeom>
          <a:noFill/>
        </p:spPr>
        <p:txBody>
          <a:bodyPr wrap="square" rtlCol="0">
            <a:spAutoFit/>
          </a:bodyPr>
          <a:lstStyle/>
          <a:p>
            <a:r>
              <a:rPr lang="es-CO" sz="2100" b="1" dirty="0" err="1">
                <a:solidFill>
                  <a:schemeClr val="accent2">
                    <a:lumMod val="75000"/>
                  </a:schemeClr>
                </a:solidFill>
              </a:rPr>
              <a:t>Examples</a:t>
            </a:r>
            <a:r>
              <a:rPr lang="es-CO" sz="2100" b="1" dirty="0">
                <a:solidFill>
                  <a:schemeClr val="accent2">
                    <a:lumMod val="75000"/>
                  </a:schemeClr>
                </a:solidFill>
              </a:rPr>
              <a:t> </a:t>
            </a:r>
            <a:r>
              <a:rPr lang="es-CO" sz="2100" b="1" dirty="0" err="1">
                <a:solidFill>
                  <a:schemeClr val="accent2">
                    <a:lumMod val="75000"/>
                  </a:schemeClr>
                </a:solidFill>
              </a:rPr>
              <a:t>of</a:t>
            </a:r>
            <a:r>
              <a:rPr lang="es-CO" sz="2100" b="1" dirty="0">
                <a:solidFill>
                  <a:schemeClr val="accent2">
                    <a:lumMod val="75000"/>
                  </a:schemeClr>
                </a:solidFill>
              </a:rPr>
              <a:t> </a:t>
            </a:r>
            <a:r>
              <a:rPr lang="es-CO" sz="2100" b="1" dirty="0" err="1">
                <a:solidFill>
                  <a:schemeClr val="accent2">
                    <a:lumMod val="75000"/>
                  </a:schemeClr>
                </a:solidFill>
              </a:rPr>
              <a:t>commodities</a:t>
            </a:r>
            <a:r>
              <a:rPr lang="es-CO" sz="2100" b="1" dirty="0">
                <a:solidFill>
                  <a:schemeClr val="accent2">
                    <a:lumMod val="75000"/>
                  </a:schemeClr>
                </a:solidFill>
              </a:rPr>
              <a:t> as final </a:t>
            </a:r>
            <a:r>
              <a:rPr lang="es-CO" sz="2100" b="1" dirty="0" err="1">
                <a:solidFill>
                  <a:schemeClr val="accent2">
                    <a:lumMod val="75000"/>
                  </a:schemeClr>
                </a:solidFill>
              </a:rPr>
              <a:t>demands</a:t>
            </a:r>
            <a:endParaRPr lang="es-CO" sz="2100" b="1" dirty="0">
              <a:solidFill>
                <a:schemeClr val="accent2">
                  <a:lumMod val="75000"/>
                </a:schemeClr>
              </a:solidFill>
            </a:endParaRPr>
          </a:p>
          <a:p>
            <a:endParaRPr lang="es-CO" sz="2100" dirty="0">
              <a:solidFill>
                <a:schemeClr val="accent2">
                  <a:lumMod val="75000"/>
                </a:schemeClr>
              </a:solidFill>
            </a:endParaRPr>
          </a:p>
          <a:p>
            <a:r>
              <a:rPr lang="es-CO" sz="2100" dirty="0">
                <a:solidFill>
                  <a:schemeClr val="accent2">
                    <a:lumMod val="75000"/>
                  </a:schemeClr>
                </a:solidFill>
              </a:rPr>
              <a:t>PHL_TRA_PKMC = Philipinnes Car transport demand</a:t>
            </a:r>
          </a:p>
          <a:p>
            <a:endParaRPr lang="es-CO" sz="2100" dirty="0">
              <a:solidFill>
                <a:schemeClr val="accent2">
                  <a:lumMod val="75000"/>
                </a:schemeClr>
              </a:solidFill>
            </a:endParaRPr>
          </a:p>
          <a:p>
            <a:r>
              <a:rPr lang="es-CO" sz="2100" dirty="0">
                <a:solidFill>
                  <a:schemeClr val="accent2">
                    <a:lumMod val="75000"/>
                  </a:schemeClr>
                </a:solidFill>
              </a:rPr>
              <a:t>PHL_HOU_ELEF = Philipinnes demand in the housing sector</a:t>
            </a:r>
          </a:p>
          <a:p>
            <a:endParaRPr lang="es-CO" sz="2100" dirty="0">
              <a:solidFill>
                <a:schemeClr val="accent2">
                  <a:lumMod val="75000"/>
                </a:schemeClr>
              </a:solidFill>
            </a:endParaRPr>
          </a:p>
          <a:p>
            <a:r>
              <a:rPr lang="es-CO" sz="2100" dirty="0">
                <a:solidFill>
                  <a:schemeClr val="accent2">
                    <a:lumMod val="75000"/>
                  </a:schemeClr>
                </a:solidFill>
              </a:rPr>
              <a:t>PHL_SER_HEAT = Philipinnes Heat demand in the commercial sector</a:t>
            </a:r>
          </a:p>
          <a:p>
            <a:endParaRPr lang="es-CO" sz="2100" dirty="0">
              <a:solidFill>
                <a:schemeClr val="accent2">
                  <a:lumMod val="75000"/>
                </a:schemeClr>
              </a:solidFill>
            </a:endParaRPr>
          </a:p>
          <a:p>
            <a:r>
              <a:rPr lang="es-CO" sz="2100" dirty="0">
                <a:solidFill>
                  <a:schemeClr val="accent2">
                    <a:lumMod val="75000"/>
                  </a:schemeClr>
                </a:solidFill>
              </a:rPr>
              <a:t>PHL_INDU_ISHPH =Philipinnes Industry Iron and Steel High Temperature Process Heating</a:t>
            </a:r>
          </a:p>
          <a:p>
            <a:endParaRPr lang="es-CO" sz="2100" dirty="0">
              <a:solidFill>
                <a:schemeClr val="accent2">
                  <a:lumMod val="75000"/>
                </a:schemeClr>
              </a:solidFill>
            </a:endParaRPr>
          </a:p>
          <a:p>
            <a:r>
              <a:rPr lang="es-CO" sz="2100" dirty="0">
                <a:solidFill>
                  <a:schemeClr val="accent2">
                    <a:lumMod val="75000"/>
                  </a:schemeClr>
                </a:solidFill>
              </a:rPr>
              <a:t>PHL_AGR_MOT_LIQ = Philipinnes Diesel use in the agriculture sector for motive power</a:t>
            </a:r>
          </a:p>
          <a:p>
            <a:endParaRPr lang="es-CO" sz="2100" dirty="0">
              <a:solidFill>
                <a:schemeClr val="accent2">
                  <a:lumMod val="75000"/>
                </a:schemeClr>
              </a:solidFill>
            </a:endParaRPr>
          </a:p>
          <a:p>
            <a:endParaRPr lang="es-CO" sz="2100" dirty="0">
              <a:solidFill>
                <a:schemeClr val="accent2">
                  <a:lumMod val="75000"/>
                </a:schemeClr>
              </a:solidFill>
            </a:endParaRPr>
          </a:p>
        </p:txBody>
      </p:sp>
      <p:sp>
        <p:nvSpPr>
          <p:cNvPr id="4" name="TextBox 3">
            <a:extLst>
              <a:ext uri="{FF2B5EF4-FFF2-40B4-BE49-F238E27FC236}">
                <a16:creationId xmlns:a16="http://schemas.microsoft.com/office/drawing/2014/main" id="{EACA4BE0-4F7F-673A-DDBE-E0A6BF8931FA}"/>
              </a:ext>
            </a:extLst>
          </p:cNvPr>
          <p:cNvSpPr txBox="1"/>
          <p:nvPr/>
        </p:nvSpPr>
        <p:spPr>
          <a:xfrm>
            <a:off x="7286515" y="1547156"/>
            <a:ext cx="4349673" cy="4293483"/>
          </a:xfrm>
          <a:prstGeom prst="rect">
            <a:avLst/>
          </a:prstGeom>
          <a:noFill/>
        </p:spPr>
        <p:txBody>
          <a:bodyPr wrap="square" rtlCol="0">
            <a:spAutoFit/>
          </a:bodyPr>
          <a:lstStyle/>
          <a:p>
            <a:r>
              <a:rPr lang="es-CO" sz="2100" b="1" dirty="0">
                <a:solidFill>
                  <a:schemeClr val="accent3">
                    <a:lumMod val="50000"/>
                  </a:schemeClr>
                </a:solidFill>
              </a:rPr>
              <a:t>Additional examples of fuels</a:t>
            </a:r>
          </a:p>
          <a:p>
            <a:endParaRPr lang="es-CO" sz="2100" b="1" dirty="0">
              <a:solidFill>
                <a:schemeClr val="accent3">
                  <a:lumMod val="50000"/>
                </a:schemeClr>
              </a:solidFill>
            </a:endParaRPr>
          </a:p>
          <a:p>
            <a:r>
              <a:rPr lang="es-CO" sz="2100" dirty="0">
                <a:solidFill>
                  <a:schemeClr val="accent3">
                    <a:lumMod val="50000"/>
                  </a:schemeClr>
                </a:solidFill>
              </a:rPr>
              <a:t>PHIL_PRO_COAL0 =Coal</a:t>
            </a:r>
          </a:p>
          <a:p>
            <a:r>
              <a:rPr lang="es-CO" sz="2100" dirty="0">
                <a:solidFill>
                  <a:schemeClr val="accent3">
                    <a:lumMod val="50000"/>
                  </a:schemeClr>
                </a:solidFill>
              </a:rPr>
              <a:t>PHL_PRO_OIL0 =Crude oil</a:t>
            </a:r>
          </a:p>
          <a:p>
            <a:r>
              <a:rPr lang="es-CO" sz="2100" dirty="0">
                <a:solidFill>
                  <a:schemeClr val="accent3">
                    <a:lumMod val="50000"/>
                  </a:schemeClr>
                </a:solidFill>
              </a:rPr>
              <a:t>PHL_PRO_BIOF =Biofuel</a:t>
            </a:r>
          </a:p>
          <a:p>
            <a:r>
              <a:rPr lang="es-CO" sz="2100" dirty="0">
                <a:solidFill>
                  <a:schemeClr val="accent3">
                    <a:lumMod val="50000"/>
                  </a:schemeClr>
                </a:solidFill>
              </a:rPr>
              <a:t>PHL_PRO_LPG=Liquified Petroleum Gas</a:t>
            </a:r>
          </a:p>
          <a:p>
            <a:r>
              <a:rPr lang="es-CO" sz="2100" dirty="0">
                <a:solidFill>
                  <a:schemeClr val="accent3">
                    <a:lumMod val="50000"/>
                  </a:schemeClr>
                </a:solidFill>
              </a:rPr>
              <a:t>PHL_PRO_DSL=Diesel</a:t>
            </a:r>
          </a:p>
          <a:p>
            <a:r>
              <a:rPr lang="es-CO" sz="2100" dirty="0">
                <a:solidFill>
                  <a:schemeClr val="accent3">
                    <a:lumMod val="50000"/>
                  </a:schemeClr>
                </a:solidFill>
              </a:rPr>
              <a:t>PHL_PRO_GSL=Gasoline</a:t>
            </a:r>
          </a:p>
          <a:p>
            <a:r>
              <a:rPr lang="es-CO" sz="2100" dirty="0">
                <a:solidFill>
                  <a:schemeClr val="accent3">
                    <a:lumMod val="50000"/>
                  </a:schemeClr>
                </a:solidFill>
              </a:rPr>
              <a:t>PHL_POW_H2 =Hydrogen</a:t>
            </a:r>
          </a:p>
          <a:p>
            <a:endParaRPr lang="es-CO" sz="2100" dirty="0">
              <a:solidFill>
                <a:schemeClr val="accent3">
                  <a:lumMod val="50000"/>
                </a:schemeClr>
              </a:solidFill>
            </a:endParaRPr>
          </a:p>
          <a:p>
            <a:endParaRPr lang="es-CO" sz="2100" dirty="0">
              <a:solidFill>
                <a:schemeClr val="accent3">
                  <a:lumMod val="50000"/>
                </a:schemeClr>
              </a:solidFill>
            </a:endParaRPr>
          </a:p>
          <a:p>
            <a:endParaRPr lang="es-CO" sz="2100" dirty="0">
              <a:solidFill>
                <a:schemeClr val="accent3">
                  <a:lumMod val="50000"/>
                </a:schemeClr>
              </a:solidFill>
            </a:endParaRPr>
          </a:p>
        </p:txBody>
      </p:sp>
      <p:pic>
        <p:nvPicPr>
          <p:cNvPr id="5" name="synthesize (11)">
            <a:hlinkClick r:id="" action="ppaction://media"/>
            <a:extLst>
              <a:ext uri="{FF2B5EF4-FFF2-40B4-BE49-F238E27FC236}">
                <a16:creationId xmlns:a16="http://schemas.microsoft.com/office/drawing/2014/main" id="{E8EDC8B0-41F3-464A-C3DA-1421AFB48C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5800" y="150594"/>
            <a:ext cx="1152236" cy="1152236"/>
          </a:xfrm>
          <a:prstGeom prst="rect">
            <a:avLst/>
          </a:prstGeom>
        </p:spPr>
      </p:pic>
    </p:spTree>
    <p:extLst>
      <p:ext uri="{BB962C8B-B14F-4D97-AF65-F5344CB8AC3E}">
        <p14:creationId xmlns:p14="http://schemas.microsoft.com/office/powerpoint/2010/main" val="275581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9" ma:contentTypeDescription="Crear nuevo documento." ma:contentTypeScope="" ma:versionID="49784aa699273692964ae32c95ce81c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ed6f45624bea1cb7eca6f00b20979f76"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F2FA46-2E42-49FF-A3F0-11351431C716}"/>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5206</TotalTime>
  <Words>5853</Words>
  <Application>Microsoft Office PowerPoint</Application>
  <PresentationFormat>Widescreen</PresentationFormat>
  <Paragraphs>354</Paragraphs>
  <Slides>28</Slides>
  <Notes>27</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Fernando Antonio Plazas Niño</cp:lastModifiedBy>
  <cp:revision>143</cp:revision>
  <dcterms:created xsi:type="dcterms:W3CDTF">2019-06-09T10:25:43Z</dcterms:created>
  <dcterms:modified xsi:type="dcterms:W3CDTF">2026-01-16T21:56:29Z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