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Merriweather" pitchFamily="2" charset="77"/>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Open Sans ExtraBold" panose="020B0606030504020204" pitchFamily="34" charset="0"/>
      <p:bold r:id="rId32"/>
      <p:italic r:id="rId33"/>
      <p:boldItalic r:id="rId34"/>
    </p:embeddedFont>
    <p:embeddedFont>
      <p:font typeface="Open Sans SemiBold" panose="020B0606030504020204" pitchFamily="34" charset="0"/>
      <p:regular r:id="rId35"/>
      <p:bold r:id="rId36"/>
      <p:italic r:id="rId37"/>
      <p:boldItalic r:id="rId38"/>
    </p:embeddedFont>
    <p:embeddedFont>
      <p:font typeface="Quattrocento Sans" panose="020B0502050000020003"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jITJZBEupYwBYgU7qamrvA==" hashData="hpM7n07SKOchx0cms8Sigst6Oa+wuaJMTF09OCQrrelBVTJgwXWtwGH7QWhs6e72ly+uAv19ahXpzscjI/Ig8g=="/>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Zc6QxkDejEi4c7O+CyKLkT3P/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16" d="100"/>
          <a:sy n="116" d="100"/>
        </p:scale>
        <p:origin x="6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7000"/>
              </a:lnSpc>
              <a:spcBef>
                <a:spcPts val="0"/>
              </a:spcBef>
              <a:spcAft>
                <a:spcPts val="0"/>
              </a:spcAft>
              <a:buNone/>
            </a:pPr>
            <a:r>
              <a:rPr lang="en-GB" sz="1800">
                <a:latin typeface="Calibri"/>
                <a:ea typeface="Calibri"/>
                <a:cs typeface="Calibri"/>
                <a:sym typeface="Calibri"/>
              </a:rPr>
              <a:t>Pour confirmer la deuxième affirmation, à savoir que les problèmes liés au climat, à la terre, à l'énergie et à l'eau sont étroitement liés, examinons ce qui suit : </a:t>
            </a:r>
            <a:endParaRPr sz="1800">
              <a:latin typeface="Calibri"/>
              <a:ea typeface="Calibri"/>
              <a:cs typeface="Calibri"/>
              <a:sym typeface="Calibri"/>
            </a:endParaRPr>
          </a:p>
          <a:p>
            <a:pPr marL="342900" lvl="0" indent="-342900" algn="l" rtl="0">
              <a:lnSpc>
                <a:spcPct val="107000"/>
              </a:lnSpc>
              <a:spcBef>
                <a:spcPts val="800"/>
              </a:spcBef>
              <a:spcAft>
                <a:spcPts val="0"/>
              </a:spcAft>
              <a:buClr>
                <a:schemeClr val="dk1"/>
              </a:buClr>
              <a:buSzPts val="1800"/>
              <a:buFont typeface="Calibri"/>
              <a:buChar char="-"/>
            </a:pPr>
            <a:r>
              <a:rPr lang="en-GB" sz="1800">
                <a:latin typeface="Calibri"/>
                <a:ea typeface="Calibri"/>
                <a:cs typeface="Calibri"/>
                <a:sym typeface="Calibri"/>
              </a:rPr>
              <a:t>L'agriculture représente 70 % des prélèvements d'eau douce et l'utilisation industrielle - en grande partie liée aux applications énergétiques </a:t>
            </a:r>
            <a:r>
              <a:rPr lang="en-GB" sz="1800"/>
              <a:t>- </a:t>
            </a:r>
            <a:r>
              <a:rPr lang="en-GB" sz="1800">
                <a:latin typeface="Calibri"/>
                <a:ea typeface="Calibri"/>
                <a:cs typeface="Calibri"/>
                <a:sym typeface="Calibri"/>
              </a:rPr>
              <a:t>20 %. </a:t>
            </a:r>
            <a:endParaRPr sz="18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L'approvisionnement et le traitement de l'eau consomment beaucoup d'énergie et environ 4 % de la demande d'électricité est destinée à cet usage. Les besoins en énergie dépendent de la distance et du terrain sur lesquels l'eau est transportée, ainsi que de la qualité de la ressource en eau. </a:t>
            </a:r>
            <a:endParaRPr sz="18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La production végétale nécessite de l'énergie à la fois directement pour alimenter les machines agricoles et d'autres applications sur l'exploitation, et indirectement pour produire des intrants tels que les engrais et les pesticides. L'ensemble de ces besoins représente 4 à 5 % de la demande finale d'énergie. </a:t>
            </a:r>
            <a:endParaRPr sz="18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La bioénergie représente un peu plus de 10 % (60 exajoules) de l'approvisionnement total en énergie primaire dans le monde, et environ 15 % du maïs et des graines oléagineuses et plus de 20 % de la canne à sucre sont utilisés pour la production de biocarburants, ce qui met en évidence l'interaction et les compromis potentiels avec la production alimentaire. </a:t>
            </a:r>
            <a:endParaRPr sz="18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L'énergie, l'agriculture et le changement d'affectation des terres sont responsables de plus de 90 % des émissions de gaz à effet de serre (GES) et tout progrès en matière d'atténuation doit se concentrer sur ces secteurs. Nos systèmes énergétiques, hydriques et alimentaires sont également très vulnérables au changement climatique et doivent être pris en compte dans les mesures d'adaptation et de résilience.</a:t>
            </a:r>
            <a:endParaRPr/>
          </a:p>
          <a:p>
            <a:pPr marL="0" lvl="0" indent="0" algn="l" rtl="0">
              <a:spcBef>
                <a:spcPts val="800"/>
              </a:spcBef>
              <a:spcAft>
                <a:spcPts val="0"/>
              </a:spcAft>
              <a:buNone/>
            </a:pPr>
            <a:endParaRPr/>
          </a:p>
        </p:txBody>
      </p:sp>
      <p:sp>
        <p:nvSpPr>
          <p:cNvPr id="149" name="Google Shape;1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7000"/>
              </a:lnSpc>
              <a:spcBef>
                <a:spcPts val="0"/>
              </a:spcBef>
              <a:spcAft>
                <a:spcPts val="0"/>
              </a:spcAft>
              <a:buNone/>
            </a:pPr>
            <a:r>
              <a:rPr lang="en-GB" sz="1800">
                <a:latin typeface="Calibri"/>
                <a:ea typeface="Calibri"/>
                <a:cs typeface="Calibri"/>
                <a:sym typeface="Calibri"/>
              </a:rPr>
              <a:t>L'importance de la sécurité de l'eau, de l'énergie, de l'alimentation et du climat pour le développement durable et la nature hautement interdépendante de ces préoccupations illustrent la nécessité d'adopter une approche intégrée pour la formulation des politiques et des stratégies. </a:t>
            </a:r>
            <a:endParaRPr sz="180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marR="0" lvl="0" indent="0" algn="l" rtl="0">
              <a:lnSpc>
                <a:spcPct val="107000"/>
              </a:lnSpc>
              <a:spcBef>
                <a:spcPts val="800"/>
              </a:spcBef>
              <a:spcAft>
                <a:spcPts val="0"/>
              </a:spcAft>
              <a:buNone/>
            </a:pPr>
            <a:r>
              <a:rPr lang="en-GB" sz="1800">
                <a:latin typeface="Calibri"/>
                <a:ea typeface="Calibri"/>
                <a:cs typeface="Calibri"/>
                <a:sym typeface="Calibri"/>
              </a:rPr>
              <a:t>En raison de ces liens, la manière dont nous progressons vers un objectif politique et la mesure dans laquelle nous le faisons peuvent avoir des répercussions sur les progrès accomplis vers d'autres objectifs. Il s'ensuit que les décisions peuvent avoir des conséquences considérables en dehors du domaine, du secteur ou de la juridiction visés.</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Ces impacts peuvent être involontaires et imprévus, et ils peuvent être positifs, c'est-à-dire que les progrès dans un domaine favorisent les progrès dans un autre </a:t>
            </a:r>
            <a:r>
              <a:rPr lang="en-GB" sz="1800"/>
              <a:t>- on </a:t>
            </a:r>
            <a:r>
              <a:rPr lang="en-GB" sz="1800">
                <a:latin typeface="Calibri"/>
                <a:ea typeface="Calibri"/>
                <a:cs typeface="Calibri"/>
                <a:sym typeface="Calibri"/>
              </a:rPr>
              <a:t>parle souvent de synergie </a:t>
            </a:r>
            <a:r>
              <a:rPr lang="en-GB" sz="1800"/>
              <a:t>- </a:t>
            </a:r>
            <a:r>
              <a:rPr lang="en-GB" sz="1800">
                <a:latin typeface="Calibri"/>
                <a:ea typeface="Calibri"/>
                <a:cs typeface="Calibri"/>
                <a:sym typeface="Calibri"/>
              </a:rPr>
              <a:t>ou ils peuvent être négatifs, c'est-à-dire que les progrès dans un domaine sont préjudiciables aux progrès dans un autre. Dans ce dernier cas, nous avons ce que l'on appelle communément un "compromis". </a:t>
            </a:r>
            <a:endParaRPr sz="180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Un processus coordonné et intégré d'élaboration de politiques et de mesures accordant une attention adéquate aux aspects transversaux est nécessaire pour gérer au mieux ces synergies et ces compromis. </a:t>
            </a:r>
            <a:endParaRPr sz="1800">
              <a:latin typeface="Calibri"/>
              <a:ea typeface="Calibri"/>
              <a:cs typeface="Calibri"/>
              <a:sym typeface="Calibri"/>
            </a:endParaRPr>
          </a:p>
        </p:txBody>
      </p:sp>
      <p:sp>
        <p:nvSpPr>
          <p:cNvPr id="157" name="Google Shape;15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7000"/>
              </a:lnSpc>
              <a:spcBef>
                <a:spcPts val="0"/>
              </a:spcBef>
              <a:spcAft>
                <a:spcPts val="0"/>
              </a:spcAft>
              <a:buNone/>
            </a:pPr>
            <a:r>
              <a:rPr lang="en-GB" sz="1800">
                <a:latin typeface="Calibri"/>
                <a:ea typeface="Calibri"/>
                <a:cs typeface="Calibri"/>
                <a:sym typeface="Calibri"/>
              </a:rPr>
              <a:t>L'adoption d'approches intégrées et cohérentes de l'élaboration des politiques, l'exploitation des synergies et la gestion des compromis sont parfois désignées par l'expression "cohérence des politiques". La cohérence des politiques peut être considérée comme ayant quatre conditions préalables :</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La première consiste à adopter une approche systématique pour identifier les liens pertinents entre les secteurs et les domaines. </a:t>
            </a:r>
            <a:r>
              <a:rPr lang="en-GB" sz="1800" b="0">
                <a:latin typeface="Calibri"/>
                <a:ea typeface="Calibri"/>
                <a:cs typeface="Calibri"/>
                <a:sym typeface="Calibri"/>
              </a:rPr>
              <a:t>Ces liens doivent ensuite être pris en compte dans la conception des politiques et dans l'impact plus large de l'intervention, au-delà de l'objectif premier visé.  </a:t>
            </a:r>
            <a:endParaRPr sz="1800" b="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Deuxièmement, la cohérence des politiques implique d'assurer la cohérence horizontale et verticale des politiques. Cela signifie que les interventions doivent être alignées dans différents secteurs </a:t>
            </a:r>
            <a:r>
              <a:rPr lang="en-GB" sz="1800"/>
              <a:t>- </a:t>
            </a:r>
            <a:r>
              <a:rPr lang="en-GB" sz="1800">
                <a:latin typeface="Calibri"/>
                <a:ea typeface="Calibri"/>
                <a:cs typeface="Calibri"/>
                <a:sym typeface="Calibri"/>
              </a:rPr>
              <a:t>par exemple, la cohérence de la stratégie énergétique et de la politique climatique ou de la politique de sécurité alimentaire et de promotion des biocarburants. Il doit y avoir une cohérence entre ce qui se passe au niveau municipal ou provincial et au niveau national, ainsi qu'au niveau régional ou mondial, le cas échéant.</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Troisièmement, cela signifie également que les parties prenantes concernées sont impliquées dans la conception, la mise en œuvre, le suivi et l'évaluation des politiques et des stratégies.</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Enfin, la cohérence des politiques exige que des ressources adéquates - financières, humaines ou autres </a:t>
            </a:r>
            <a:r>
              <a:rPr lang="en-GB" sz="1800"/>
              <a:t>- </a:t>
            </a:r>
            <a:r>
              <a:rPr lang="en-GB" sz="1800">
                <a:latin typeface="Calibri"/>
                <a:ea typeface="Calibri"/>
                <a:cs typeface="Calibri"/>
                <a:sym typeface="Calibri"/>
              </a:rPr>
              <a:t>soient fournies pour la mise en œuvre à tous les niveaux et à toutes les échelles, de manière à aligner l'ambition et l'engagement.</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165" name="Google Shape;16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7000"/>
              </a:lnSpc>
              <a:spcBef>
                <a:spcPts val="0"/>
              </a:spcBef>
              <a:spcAft>
                <a:spcPts val="0"/>
              </a:spcAft>
              <a:buNone/>
            </a:pPr>
            <a:r>
              <a:rPr lang="en-GB" sz="1800">
                <a:latin typeface="Calibri"/>
                <a:ea typeface="Calibri"/>
                <a:cs typeface="Calibri"/>
                <a:sym typeface="Calibri"/>
              </a:rPr>
              <a:t>Toutefois, la formulation et l'évaluation des politiques sont souvent effectuées de manière isolée par des entités institutionnelles distinctes et déconnectées, car un certain nombre d'obstacles et de lacunes institutionnelles empêchent une coordination efficace des politiques.</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1) Cadres politiques : Les différences d'agenda politique, les préoccupations de visibilité et les rivalités de pouvoir entre les ministères et les agences constituent un obstacle à une coordination efficace. En outre, les ministères nationaux dictent souvent des approches verticales des politiques intersectorielles qui bénéficieraient d'une conception conjointe au niveau des collectivités locales. </a:t>
            </a:r>
            <a:endParaRPr/>
          </a:p>
          <a:p>
            <a:pPr marL="228600" lvl="0" indent="0" algn="l" rtl="0">
              <a:lnSpc>
                <a:spcPct val="107000"/>
              </a:lnSpc>
              <a:spcBef>
                <a:spcPts val="800"/>
              </a:spcBef>
              <a:spcAft>
                <a:spcPts val="0"/>
              </a:spcAft>
              <a:buNone/>
            </a:pPr>
            <a:endParaRPr sz="1800">
              <a:latin typeface="Calibri"/>
              <a:ea typeface="Calibri"/>
              <a:cs typeface="Calibri"/>
              <a:sym typeface="Calibri"/>
            </a:endParaRPr>
          </a:p>
          <a:p>
            <a:pPr marL="228600" marR="0" lvl="0" indent="0" algn="l" rtl="0">
              <a:lnSpc>
                <a:spcPct val="107000"/>
              </a:lnSpc>
              <a:spcBef>
                <a:spcPts val="800"/>
              </a:spcBef>
              <a:spcAft>
                <a:spcPts val="0"/>
              </a:spcAft>
              <a:buNone/>
            </a:pPr>
            <a:r>
              <a:rPr lang="en-GB" sz="1800">
                <a:latin typeface="Calibri"/>
                <a:ea typeface="Calibri"/>
                <a:cs typeface="Calibri"/>
                <a:sym typeface="Calibri"/>
              </a:rPr>
              <a:t>2) Rôles administratifs : Le manque de clarté et le chevauchement des mandats, des rôles et des responsabilités entre les ministères peuvent compliquer le processus de mise en cohérence des politiques et de coordination des stratégies.</a:t>
            </a:r>
            <a:endParaRPr sz="180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3) Ressources en termes de capacités : Les connaissances, les capacités d'application et les ressources infrastructurelles nécessaires à une coordination efficace peuvent faire défaut parmi les agences et les niveaux de gouvernement. </a:t>
            </a:r>
            <a:endParaRPr sz="180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marR="0" lvl="0" indent="0" algn="l" rtl="0">
              <a:lnSpc>
                <a:spcPct val="107000"/>
              </a:lnSpc>
              <a:spcBef>
                <a:spcPts val="800"/>
              </a:spcBef>
              <a:spcAft>
                <a:spcPts val="0"/>
              </a:spcAft>
              <a:buNone/>
            </a:pPr>
            <a:r>
              <a:rPr lang="en-GB" sz="1800">
                <a:latin typeface="Calibri"/>
                <a:ea typeface="Calibri"/>
                <a:cs typeface="Calibri"/>
                <a:sym typeface="Calibri"/>
              </a:rPr>
              <a:t>4) Ressources financières : Une allocation budgétaire et une répartition des ressources inadéquates ou inégales entre les agences et les différents niveaux de gouvernement peuvent empêcher l'allocation de ressources suffisantes à la coordination et à la cohérence des politiques.</a:t>
            </a:r>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228600" algn="l" rtl="0">
              <a:lnSpc>
                <a:spcPct val="107000"/>
              </a:lnSpc>
              <a:spcBef>
                <a:spcPts val="800"/>
              </a:spcBef>
              <a:spcAft>
                <a:spcPts val="0"/>
              </a:spcAft>
              <a:buNone/>
            </a:pPr>
            <a:r>
              <a:rPr lang="en-GB" sz="1800">
                <a:latin typeface="Calibri"/>
                <a:ea typeface="Calibri"/>
                <a:cs typeface="Calibri"/>
                <a:sym typeface="Calibri"/>
              </a:rPr>
              <a:t>5) Le défi de l'information : Les lacunes en matière de données, le manque de communication et les procédures incohérentes existent à tous les niveaux de gouvernement et constituent un obstacle au flux d'informations et à la coordination. </a:t>
            </a:r>
            <a:endParaRPr sz="1800">
              <a:latin typeface="Calibri"/>
              <a:ea typeface="Calibri"/>
              <a:cs typeface="Calibri"/>
              <a:sym typeface="Calibri"/>
            </a:endParaRPr>
          </a:p>
          <a:p>
            <a:pPr marL="0" marR="0" lvl="0" indent="22860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6) Calendrier et planification stratégique Les agences et les autorités travaillent selon des calendriers et des délais différents, ce qui pose des problèmes de calendrier pour la planification stratégique. </a:t>
            </a:r>
            <a:endParaRPr sz="1800">
              <a:latin typeface="Calibri"/>
              <a:ea typeface="Calibri"/>
              <a:cs typeface="Calibri"/>
              <a:sym typeface="Calibri"/>
            </a:endParaRPr>
          </a:p>
          <a:p>
            <a:pPr marL="228600" marR="0" lvl="0" indent="0" algn="l" rtl="0">
              <a:lnSpc>
                <a:spcPct val="107000"/>
              </a:lnSpc>
              <a:spcBef>
                <a:spcPts val="800"/>
              </a:spcBef>
              <a:spcAft>
                <a:spcPts val="0"/>
              </a:spcAft>
              <a:buNone/>
            </a:pPr>
            <a:endParaRPr sz="1800">
              <a:latin typeface="Calibri"/>
              <a:ea typeface="Calibri"/>
              <a:cs typeface="Calibri"/>
              <a:sym typeface="Calibri"/>
            </a:endParaRPr>
          </a:p>
          <a:p>
            <a:pPr marL="228600" lvl="0" indent="0" algn="l" rtl="0">
              <a:lnSpc>
                <a:spcPct val="107000"/>
              </a:lnSpc>
              <a:spcBef>
                <a:spcPts val="800"/>
              </a:spcBef>
              <a:spcAft>
                <a:spcPts val="0"/>
              </a:spcAft>
              <a:buNone/>
            </a:pPr>
            <a:r>
              <a:rPr lang="en-GB" sz="1800">
                <a:latin typeface="Calibri"/>
                <a:ea typeface="Calibri"/>
                <a:cs typeface="Calibri"/>
                <a:sym typeface="Calibri"/>
              </a:rPr>
              <a:t>7) L'évaluation : Le manque de ressources et de capacités empêche souvent la réalisation d'audits efficaces des pratiques gouvernementales qui permettraient d'identifier les inefficacités et de faciliter le retour d'information et l'amélioration au fil du temps. </a:t>
            </a:r>
            <a:endParaRPr sz="1800">
              <a:latin typeface="Calibri"/>
              <a:ea typeface="Calibri"/>
              <a:cs typeface="Calibri"/>
              <a:sym typeface="Calibri"/>
            </a:endParaRPr>
          </a:p>
        </p:txBody>
      </p:sp>
      <p:sp>
        <p:nvSpPr>
          <p:cNvPr id="173" name="Google Shape;1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GB" sz="1800">
                <a:latin typeface="Calibri"/>
                <a:ea typeface="Calibri"/>
                <a:cs typeface="Calibri"/>
                <a:sym typeface="Calibri"/>
              </a:rPr>
              <a:t>Les modèles CLEWs sont des outils permettant d'examiner simultanément les questions relatives à la sécurité alimentaire, énergétique et hydrique. Il s'agit d'une méthodologie d'évaluation intégrée des systèmes de ressources qui permet d'analyser et d'évaluer simultanément les liens qui existent entre les systèmes énergétiques, hydriques et agricoles, ainsi que leur impact sur le changement climatique et leur vulnérabilité à celui-ci. Elle peut ainsi fournir une base analytique pour un processus cohérent et cohésif de formulation de stratégies et de politiques. Les modèles CLEWs sont conçus pour évaluer comment la production et l'utilisation de ces ressources peuvent contribuer au changement climatique et comment le changement climatique peut affecter ces systèmes de ressources. La perspective est celle de perspectives à moyen et long terme, mesurées en années ou en décennies, plutôt que de considérations à court terme. </a:t>
            </a:r>
            <a:endParaRPr sz="1800">
              <a:latin typeface="Calibri"/>
              <a:ea typeface="Calibri"/>
              <a:cs typeface="Calibri"/>
              <a:sym typeface="Calibri"/>
            </a:endParaRPr>
          </a:p>
          <a:p>
            <a:pPr marL="0" marR="0" lvl="0" indent="0" algn="just" rtl="0">
              <a:lnSpc>
                <a:spcPct val="107000"/>
              </a:lnSpc>
              <a:spcBef>
                <a:spcPts val="800"/>
              </a:spcBef>
              <a:spcAft>
                <a:spcPts val="0"/>
              </a:spcAft>
              <a:buNone/>
            </a:pPr>
            <a:endParaRPr sz="1800">
              <a:latin typeface="Calibri"/>
              <a:ea typeface="Calibri"/>
              <a:cs typeface="Calibri"/>
              <a:sym typeface="Calibri"/>
            </a:endParaRPr>
          </a:p>
          <a:p>
            <a:pPr marL="0" marR="0" lvl="0" indent="0" algn="just" rtl="0">
              <a:lnSpc>
                <a:spcPct val="107000"/>
              </a:lnSpc>
              <a:spcBef>
                <a:spcPts val="800"/>
              </a:spcBef>
              <a:spcAft>
                <a:spcPts val="0"/>
              </a:spcAft>
              <a:buNone/>
            </a:pPr>
            <a:r>
              <a:rPr lang="en-GB" sz="1800">
                <a:latin typeface="Calibri"/>
                <a:ea typeface="Calibri"/>
                <a:cs typeface="Calibri"/>
                <a:sym typeface="Calibri"/>
              </a:rPr>
              <a:t>En comparant différentes technologies et chaînes de valeur, les modèles peuvent identifier les points de pression et indiquer les synergies et les compromis permettant d'atteindre les objectifs de développement. Les CLEW peuvent analyser les décisions politiques sur des questions telles que la réduction des émissions de gaz à effet de serre, la concurrence pour l'eau, la résilience climatique, le changement d'affectation des terres et la modernisation de l'agriculture.</a:t>
            </a:r>
            <a:endParaRPr/>
          </a:p>
          <a:p>
            <a:pPr marL="0" marR="0" lvl="0" indent="0" algn="just" rtl="0">
              <a:lnSpc>
                <a:spcPct val="107000"/>
              </a:lnSpc>
              <a:spcBef>
                <a:spcPts val="800"/>
              </a:spcBef>
              <a:spcAft>
                <a:spcPts val="0"/>
              </a:spcAft>
              <a:buNone/>
            </a:pPr>
            <a:endParaRPr sz="1800">
              <a:latin typeface="Calibri"/>
              <a:ea typeface="Calibri"/>
              <a:cs typeface="Calibri"/>
              <a:sym typeface="Calibri"/>
            </a:endParaRPr>
          </a:p>
          <a:p>
            <a:pPr marL="0" lvl="0" indent="0" algn="just" rtl="0">
              <a:lnSpc>
                <a:spcPct val="107000"/>
              </a:lnSpc>
              <a:spcBef>
                <a:spcPts val="800"/>
              </a:spcBef>
              <a:spcAft>
                <a:spcPts val="0"/>
              </a:spcAft>
              <a:buNone/>
            </a:pPr>
            <a:r>
              <a:rPr lang="en-GB" sz="1800">
                <a:latin typeface="Calibri"/>
                <a:ea typeface="Calibri"/>
                <a:cs typeface="Calibri"/>
                <a:sym typeface="Calibri"/>
              </a:rPr>
              <a:t>Le modèle est structuré de manière à ce que chaque composante du système </a:t>
            </a:r>
            <a:r>
              <a:rPr lang="en-GB" sz="1800"/>
              <a:t>- </a:t>
            </a:r>
            <a:r>
              <a:rPr lang="en-GB" sz="1800">
                <a:latin typeface="Calibri"/>
                <a:ea typeface="Calibri"/>
                <a:cs typeface="Calibri"/>
                <a:sym typeface="Calibri"/>
              </a:rPr>
              <a:t>naturelle ou humaine </a:t>
            </a:r>
            <a:r>
              <a:rPr lang="en-GB" sz="1800"/>
              <a:t>- </a:t>
            </a:r>
            <a:r>
              <a:rPr lang="en-GB" sz="1800">
                <a:latin typeface="Calibri"/>
                <a:ea typeface="Calibri"/>
                <a:cs typeface="Calibri"/>
                <a:sym typeface="Calibri"/>
              </a:rPr>
              <a:t>soit décrite par ses caractéristiques économiques, techniques, environnementales et biophysiques. On parle souvent d'une approche ascendante. Elle permet à l'utilisateur d'étudier l'impact des choix effectués au niveau "inférieur" - c'est-à-dire les décisions prises par les ménages, les investisseurs et les entreprises </a:t>
            </a:r>
            <a:r>
              <a:rPr lang="en-GB" sz="1800"/>
              <a:t>- </a:t>
            </a:r>
            <a:r>
              <a:rPr lang="en-GB" sz="1800">
                <a:latin typeface="Calibri"/>
                <a:ea typeface="Calibri"/>
                <a:cs typeface="Calibri"/>
                <a:sym typeface="Calibri"/>
              </a:rPr>
              <a:t>et de voir comment ils affectent l'utilisation globale des ressources, l'environnement et les coûts encourus. Il permet notamment d'explorer les impacts des choix technologiques et des changements technologiques. </a:t>
            </a:r>
            <a:endParaRPr sz="1800">
              <a:latin typeface="Calibri"/>
              <a:ea typeface="Calibri"/>
              <a:cs typeface="Calibri"/>
              <a:sym typeface="Calibri"/>
            </a:endParaRPr>
          </a:p>
          <a:p>
            <a:pPr marL="0" marR="0" lvl="0" indent="0" algn="just" rtl="0">
              <a:lnSpc>
                <a:spcPct val="107000"/>
              </a:lnSpc>
              <a:spcBef>
                <a:spcPts val="800"/>
              </a:spcBef>
              <a:spcAft>
                <a:spcPts val="0"/>
              </a:spcAft>
              <a:buNone/>
            </a:pPr>
            <a:endParaRPr sz="1800">
              <a:latin typeface="Calibri"/>
              <a:ea typeface="Calibri"/>
              <a:cs typeface="Calibri"/>
              <a:sym typeface="Calibri"/>
            </a:endParaRPr>
          </a:p>
          <a:p>
            <a:pPr marL="0" lvl="0" indent="0" algn="just" rtl="0">
              <a:lnSpc>
                <a:spcPct val="107000"/>
              </a:lnSpc>
              <a:spcBef>
                <a:spcPts val="800"/>
              </a:spcBef>
              <a:spcAft>
                <a:spcPts val="0"/>
              </a:spcAft>
              <a:buNone/>
            </a:pPr>
            <a:r>
              <a:rPr lang="en-GB" sz="1800">
                <a:latin typeface="Calibri"/>
                <a:ea typeface="Calibri"/>
                <a:cs typeface="Calibri"/>
                <a:sym typeface="Calibri"/>
              </a:rPr>
              <a:t>L'approche ascendante signifie également que l'outil est hautement personnalisable en fonction des différentes économies, des différentes zones géographiques et des différents domaines d'intérêt. </a:t>
            </a:r>
            <a:endParaRPr sz="1800">
              <a:latin typeface="Calibri"/>
              <a:ea typeface="Calibri"/>
              <a:cs typeface="Calibri"/>
              <a:sym typeface="Calibri"/>
            </a:endParaRPr>
          </a:p>
        </p:txBody>
      </p:sp>
      <p:sp>
        <p:nvSpPr>
          <p:cNvPr id="188" name="Google Shape;18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GB" sz="1800">
                <a:latin typeface="Calibri"/>
                <a:ea typeface="Calibri"/>
                <a:cs typeface="Calibri"/>
                <a:sym typeface="Calibri"/>
              </a:rPr>
              <a:t>Les modèles CLEWs sont des outils d'évaluation intégrée des systèmes de ressources qui permettent d'analyser et d'évaluer simultanément les liens qui existent entre les systèmes énergétiques, hydriques et agricoles, ainsi que leur impact sur le changement climatique et leur vulnérabilité à celui-ci. </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GB" sz="1800">
                <a:latin typeface="Calibri"/>
                <a:ea typeface="Calibri"/>
                <a:cs typeface="Calibri"/>
                <a:sym typeface="Calibri"/>
              </a:rPr>
              <a:t>Le modèle est structuré de manière à ce que chaque composante du système - naturelle ou humaine - soit décrite par ses caractéristiques économiques, techniques, environnementales et biophysiques. On parle souvent d'une approche ascendante. Elle permet à l'utilisateur d'étudier l'impact des choix effectués au niveau "inférieur" - c'est-à-dire les décisions prises par les ménages, les investisseurs et les entreprises - et de voir comment ils affectent l'utilisation globale des ressources, l'environnement et les coûts encourus. Il permet notamment d'explorer les impacts des choix technologiques et des changements technologiques. </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GB" sz="1800">
                <a:latin typeface="Calibri"/>
                <a:ea typeface="Calibri"/>
                <a:cs typeface="Calibri"/>
                <a:sym typeface="Calibri"/>
              </a:rPr>
              <a:t>En comparant différentes technologies et chaînes de valeur, les modèles peuvent identifier les points de pression et indiquer les synergies et les compromis permettant d'atteindre les objectifs de développement. Les CLEW peuvent analyser les décisions politiques sur des questions telles que la réduction des émissions de gaz à effet de serre, la concurrence pour l'eau, la résilience climatique, le changement d'affectation des terres et la modernisation de l'agriculture.</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GB" sz="1800">
                <a:latin typeface="Calibri"/>
                <a:ea typeface="Calibri"/>
                <a:cs typeface="Calibri"/>
                <a:sym typeface="Calibri"/>
              </a:rPr>
              <a:t>Il s'agit de perspectives à moyen et long terme, mesurées en années ou en décennies, plutôt que de considérations à court terme. </a:t>
            </a: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GB" sz="1800">
                <a:latin typeface="Calibri"/>
                <a:ea typeface="Calibri"/>
                <a:cs typeface="Calibri"/>
                <a:sym typeface="Calibri"/>
              </a:rPr>
              <a:t>L'approche ascendante signifie également que l'outil est hautement personnalisable en fonction des différentes économies, des différentes zones géographiques et des différents domaines d'intérêt.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196" name="Google Shape;19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800">
                <a:latin typeface="Calibri"/>
                <a:ea typeface="Calibri"/>
                <a:cs typeface="Calibri"/>
                <a:sym typeface="Calibri"/>
              </a:rPr>
              <a:t>Ce diagramme illustre la structure ascendante d'un système CLEWs très simplifié. Chaque case représente un actif - ressource naturelle ou infrastructure humaine - tandis que les flèches représentent les flux de marchandises. Ces actifs sont reliés entre eux dans des chaînes de valeur afin d'établir un lien entre nos besoins en énergie, en nourriture et en eau et les ressources naturelles dont nous dépendons pour les satisfaire. Il peut s'agir de gaz produit dans un gisement, puis transporté jusqu'à une centrale électrique, où il est converti en électricité, avant d'être transmis aux utilisateurs finaux pour une utilisation à domicile ou dans des usines. Il peut aussi s'agir de l'utilisation de </a:t>
            </a:r>
            <a:r>
              <a:rPr lang="en-GB" sz="1800" b="0">
                <a:latin typeface="Calibri"/>
                <a:ea typeface="Calibri"/>
                <a:cs typeface="Calibri"/>
                <a:sym typeface="Calibri"/>
              </a:rPr>
              <a:t>ressources </a:t>
            </a:r>
            <a:r>
              <a:rPr lang="en-GB" sz="1800">
                <a:latin typeface="Calibri"/>
                <a:ea typeface="Calibri"/>
                <a:cs typeface="Calibri"/>
                <a:sym typeface="Calibri"/>
              </a:rPr>
              <a:t>foncières </a:t>
            </a:r>
            <a:r>
              <a:rPr lang="en-GB" sz="1800" b="0">
                <a:latin typeface="Calibri"/>
                <a:ea typeface="Calibri"/>
                <a:cs typeface="Calibri"/>
                <a:sym typeface="Calibri"/>
              </a:rPr>
              <a:t>dans l'agriculture pour produire des denrées alimentaires. Ou encore d'une </a:t>
            </a:r>
            <a:r>
              <a:rPr lang="en-GB" sz="1800">
                <a:latin typeface="Calibri"/>
                <a:ea typeface="Calibri"/>
                <a:cs typeface="Calibri"/>
                <a:sym typeface="Calibri"/>
              </a:rPr>
              <a:t>myriade d'autres utilisations des ressources naturelles pour fournir des biens ou des services.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en-GB" sz="1800">
                <a:latin typeface="Calibri"/>
                <a:ea typeface="Calibri"/>
                <a:cs typeface="Calibri"/>
                <a:sym typeface="Calibri"/>
              </a:rPr>
              <a:t>L'objectif d'un modèle CLEWs est de configurer ce système en investissant dans des actifs et en exploitant ces actifs pour répondre à la demande de biens et de services de la manière la plus rentable possible, sous réserve de contraintes. Même dans cet exemple très simple, les interconnexions entre les différents secteurs sont immédiatement visibles. L'eau n'est pas seulement utilisée pour fournir l'eau courante dans les maisons, mais aussi pour fournir de l'eau de refroidissement pour la production d'électricité ou pour irriguer les terres agricoles. Il s'ensuit que les choix technologiques dans le secteur de l'énergie - c'est-à-dire investir dans la production d'électricité à forte consommation d'eau, comme le charbon, plutôt que dans la production d'électricité au gaz naturel, plus économe en eau - auront des répercussions majeures. Il en va de même pour la décision d'irriguer les cultures ou de s'en remettre à </a:t>
            </a:r>
            <a:r>
              <a:rPr lang="en-GB" sz="1800" b="0">
                <a:latin typeface="Calibri"/>
                <a:ea typeface="Calibri"/>
                <a:cs typeface="Calibri"/>
                <a:sym typeface="Calibri"/>
              </a:rPr>
              <a:t>l'agriculture pluviale</a:t>
            </a:r>
            <a:r>
              <a:rPr lang="en-GB" sz="1800">
                <a:latin typeface="Calibri"/>
                <a:ea typeface="Calibri"/>
                <a:cs typeface="Calibri"/>
                <a:sym typeface="Calibri"/>
              </a:rPr>
              <a:t>. De même, la demande d'électricité est influencée par les choix effectués en matière de traitement et de distribution de l'eau, ainsi que par le secteur agricole. La représentation du système CLEWs permet aux utilisateurs d'explorer la manière dont les choix technologiques dans chaque secteur ont un impact sur les autres. </a:t>
            </a:r>
            <a:endParaRPr sz="1800">
              <a:latin typeface="Calibri"/>
              <a:ea typeface="Calibri"/>
              <a:cs typeface="Calibri"/>
              <a:sym typeface="Calibri"/>
            </a:endParaRPr>
          </a:p>
        </p:txBody>
      </p:sp>
      <p:sp>
        <p:nvSpPr>
          <p:cNvPr id="226" name="Google Shape;22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800">
                <a:latin typeface="Calibri"/>
                <a:ea typeface="Calibri"/>
                <a:cs typeface="Calibri"/>
                <a:sym typeface="Calibri"/>
              </a:rPr>
              <a:t>L'objectif principal de la modélisation pour éclairer les politiques n'est pas de faire des prévisions ou des prédictions sur l'avenir, mais de contribuer à informer et à soutenir les bonnes décisions. Pour ce faire, il est nécessaire de formuler certaines hypothèses sur l'avenir et de déployer tous les efforts raisonnables pour les rendre aussi réalistes que possible, mais ni cet outil ni aucun autre ne peut vous aider à voir dans l'avenir. L'analyste doit accepter cette incertitude et utiliser les modèles pour explorer un spectre de résultats possibles afin d'obtenir des informations sur les résultats possibles d'une politique ou d'une stratégie. Il s'ensuit que les idées ou les recommandations fondées sur l'analyse doivent souvent être formulées dans le langage du risque et de l'incertitude.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en-GB" sz="1800">
                <a:latin typeface="Calibri"/>
                <a:ea typeface="Calibri"/>
                <a:cs typeface="Calibri"/>
                <a:sym typeface="Calibri"/>
              </a:rPr>
              <a:t>L'idée est donc d'explorer différents avenirs possibles et de rechercher des solutions robustes et performantes pour toute une série de résultats potentiels. Les décideurs peuvent ainsi obtenir des informations sur les résultats probables des choix qui s'offrent à eux, ainsi que sur les risques et les opportunités qui y sont associés. Dans certains cas, l'analyste peut être en mesure de dire que le choix d'une ligne de conduite spécifique conduira à un résultat spécifique, mais dans d'autres cas, la conclusion peut être formulée en termes de probabilité ou de risque. </a:t>
            </a:r>
            <a:endParaRPr sz="1800">
              <a:latin typeface="Calibri"/>
              <a:ea typeface="Calibri"/>
              <a:cs typeface="Calibri"/>
              <a:sym typeface="Calibri"/>
            </a:endParaRPr>
          </a:p>
          <a:p>
            <a:pPr marL="0" lvl="0" indent="0" algn="l" rtl="0">
              <a:spcBef>
                <a:spcPts val="800"/>
              </a:spcBef>
              <a:spcAft>
                <a:spcPts val="0"/>
              </a:spcAft>
              <a:buNone/>
            </a:pPr>
            <a:endParaRPr/>
          </a:p>
        </p:txBody>
      </p:sp>
      <p:sp>
        <p:nvSpPr>
          <p:cNvPr id="271" name="Google Shape;27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800">
                <a:latin typeface="Calibri"/>
                <a:ea typeface="Calibri"/>
                <a:cs typeface="Calibri"/>
                <a:sym typeface="Calibri"/>
              </a:rPr>
              <a:t>Comme pour toute autre approche de modélisation, il est important d'être conscient des lacunes inhérentes à la méthodologie. Les modèles CLEWs ne sont pas des boules de cristal et ne peuvent pas faire de prédictions précises sur l'avenir. La représentation est une abstraction très simplifiée des systèmes du monde réel. L'approche est également sujette à l'erreur et à l'incertitude des données et repose sur des hypothèses concernant les marchés, la technologie et l'environnement qui ne peuvent être connues avec certitude. Elle intègre un système idéalisé dans lequel toutes les informations pertinentes sont facilement disponibles et où les décideurs sont des acteurs économiques rationnels qui agissent en fonction de ces informations. Les coûts de transaction, les facteurs comportementaux et les autres obstacles aux solutions efficaces ne sont pas directement représentés, mais mis en œuvre par le biais de contraintes définies par l'utilisateur. </a:t>
            </a:r>
            <a:endParaRPr sz="1800">
              <a:latin typeface="Calibri"/>
              <a:ea typeface="Calibri"/>
              <a:cs typeface="Calibri"/>
              <a:sym typeface="Calibri"/>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marR="0" lvl="0" indent="0" algn="l" rtl="0">
              <a:lnSpc>
                <a:spcPct val="107000"/>
              </a:lnSpc>
              <a:spcBef>
                <a:spcPts val="800"/>
              </a:spcBef>
              <a:spcAft>
                <a:spcPts val="0"/>
              </a:spcAft>
              <a:buNone/>
            </a:pPr>
            <a:r>
              <a:rPr lang="en-GB" sz="1800">
                <a:latin typeface="Calibri"/>
                <a:ea typeface="Calibri"/>
                <a:cs typeface="Calibri"/>
                <a:sym typeface="Calibri"/>
              </a:rPr>
              <a:t>Il existe également un certain nombre de politiques et d'interventions potentielles pour lesquelles l'approche technico-économique ne se prête pas bien et pour lesquelles l'approche CLEWs n'est donc pas adaptée. Ceci s'applique en particulier aux interventions qui n'affectent pas directement l'économie relative ou la performance des technologies, telles que les campagnes de sensibilisation ou l'étiquetage des appareils. </a:t>
            </a:r>
            <a:endParaRPr/>
          </a:p>
          <a:p>
            <a:pPr marL="0" marR="0" lvl="0" indent="0" algn="l" rtl="0">
              <a:lnSpc>
                <a:spcPct val="107000"/>
              </a:lnSpc>
              <a:spcBef>
                <a:spcPts val="800"/>
              </a:spcBef>
              <a:spcAft>
                <a:spcPts val="0"/>
              </a:spcAft>
              <a:buNone/>
            </a:pPr>
            <a:endParaRPr sz="1800">
              <a:latin typeface="Calibri"/>
              <a:ea typeface="Calibri"/>
              <a:cs typeface="Calibri"/>
              <a:sym typeface="Calibri"/>
            </a:endParaRPr>
          </a:p>
          <a:p>
            <a:pPr marL="0" lvl="0" indent="0" algn="l" rtl="0">
              <a:lnSpc>
                <a:spcPct val="107000"/>
              </a:lnSpc>
              <a:spcBef>
                <a:spcPts val="800"/>
              </a:spcBef>
              <a:spcAft>
                <a:spcPts val="0"/>
              </a:spcAft>
              <a:buNone/>
            </a:pPr>
            <a:r>
              <a:rPr lang="en-GB" sz="1800">
                <a:latin typeface="Calibri"/>
                <a:ea typeface="Calibri"/>
                <a:cs typeface="Calibri"/>
                <a:sym typeface="Calibri"/>
              </a:rPr>
              <a:t>Il s'ensuit qu'il faut faire preuve de prudence lorsqu'on tire des idées et des conclusions pour l'analyse des CLEWs. Ce cours permettra de démêler ces questions et de démontrer l'utilisation et l'application appropriées de la méthodologie. </a:t>
            </a:r>
            <a:endParaRPr sz="1800">
              <a:latin typeface="Calibri"/>
              <a:ea typeface="Calibri"/>
              <a:cs typeface="Calibri"/>
              <a:sym typeface="Calibri"/>
            </a:endParaRPr>
          </a:p>
        </p:txBody>
      </p:sp>
      <p:sp>
        <p:nvSpPr>
          <p:cNvPr id="280" name="Google Shape;28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À la fin de cette conférence, vous aurez :</a:t>
            </a:r>
            <a:br>
              <a:rPr lang="en-GB"/>
            </a:br>
            <a:br>
              <a:rPr lang="en-GB"/>
            </a:br>
            <a:r>
              <a:rPr lang="en-GB"/>
              <a:t>1) Vous serez familiarisé avec le lien énergie-alimentation-eau-climat, ses interconnexions et sa relation avec le développement durable ; </a:t>
            </a:r>
            <a:endParaRPr/>
          </a:p>
          <a:p>
            <a:pPr marL="0" lvl="0" indent="0" algn="l" rtl="0">
              <a:spcBef>
                <a:spcPts val="0"/>
              </a:spcBef>
              <a:spcAft>
                <a:spcPts val="0"/>
              </a:spcAft>
              <a:buNone/>
            </a:pPr>
            <a:r>
              <a:rPr lang="en-GB"/>
              <a:t> </a:t>
            </a:r>
            <a:endParaRPr/>
          </a:p>
          <a:p>
            <a:pPr marL="0" lvl="0" indent="0" algn="l" rtl="0">
              <a:spcBef>
                <a:spcPts val="0"/>
              </a:spcBef>
              <a:spcAft>
                <a:spcPts val="0"/>
              </a:spcAft>
              <a:buNone/>
            </a:pPr>
            <a:r>
              <a:rPr lang="en-GB"/>
              <a:t>2) Acquérir une compréhension conceptuelle du cadre CLEWs et de ses principales méthodes et applications.</a:t>
            </a:r>
            <a:endParaRPr/>
          </a:p>
        </p:txBody>
      </p:sp>
      <p:sp>
        <p:nvSpPr>
          <p:cNvPr id="85" name="Google Shape;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L'Agenda 2030 pour le développement durable est un engagement international historique en faveur d'une croissance responsable, d'une prospérité partagée et d'une réduction de la pauvreté, convenu par tous les États membres des Nations unies en 2015. Il vise à améliorer les conditions de vie des populations, à protéger l'environnement et à défendre la paix et les sociétés inclusives. Cette vision ambitieuse nécessite une gouvernance forte et des politiques publiques bien conçues pour équilibrer efficacement les priorités économiques, sociales et environnementales de chaque pays. Les 17 objectifs de développement durable sont au cœur de ce programme. Ou objectifs de développement durable </a:t>
            </a:r>
            <a:endParaRPr/>
          </a:p>
          <a:p>
            <a:pPr marL="0" lvl="0" indent="0" algn="l" rtl="0">
              <a:spcBef>
                <a:spcPts val="0"/>
              </a:spcBef>
              <a:spcAft>
                <a:spcPts val="0"/>
              </a:spcAft>
              <a:buNone/>
            </a:pPr>
            <a:r>
              <a:rPr lang="en-GB"/>
              <a:t>La poursuite des objectifs de développement durable nécessite la gestion d'un réseau complexe de défis, de problèmes et de préoccupations. Nos sociétés et notre environnement naturel sont constitués de systèmes fortement interconnectés qui dépendent les uns des autres et interagissent entre eux. Ces interactions sont très complexes et les décisions qui ont un impact sur ces systèmes devront être prises en faisant face à des incertitudes significatives. </a:t>
            </a:r>
            <a:endParaRPr/>
          </a:p>
          <a:p>
            <a:pPr marL="0" lvl="0" indent="0" algn="l" rtl="0">
              <a:spcBef>
                <a:spcPts val="0"/>
              </a:spcBef>
              <a:spcAft>
                <a:spcPts val="0"/>
              </a:spcAft>
              <a:buNone/>
            </a:pPr>
            <a:r>
              <a:rPr lang="en-GB"/>
              <a:t>L'un des moyens à notre disposition pour aborder la complexité et l'incertitude est l'utilisation de modèles mathématiques. Depuis des décennies, les modèles et l'analyse quantitative sont utilisés pour éclairer les politiques dans un large éventail de secteurs et de circonstances. Ces initiatives peuvent fournir des informations et des points de vue précieux sur les questions politiques et contribuer à consolider la base analytique sur laquelle reposent les décisions. Le renforcement de l'interface science-politique et des ressources d'information et de données est un moyen important d'améliorer les actions en faveur du développement durable. </a:t>
            </a:r>
            <a:endParaRPr/>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Assurer la sécurité alimentaire, énergétique et hydrique d'une population mondiale de plus en plus nombreuse et aisée fait partie intégrante de l'Agenda 2030. Ces objectifs doivent être atteints tout en protégeant les ressources naturelles et en atténuant et en gérant les impacts du changement climatique. L'ensemble de ces facteurs constitue des défis majeurs pour parvenir à un développement durable. Dans le cadre de l'Agenda 2030, quatre objectifs spécifiques sont liés à ces défis : </a:t>
            </a:r>
            <a:endParaRPr/>
          </a:p>
          <a:p>
            <a:pPr marL="0" lvl="0" indent="0" algn="l" rtl="0">
              <a:spcBef>
                <a:spcPts val="0"/>
              </a:spcBef>
              <a:spcAft>
                <a:spcPts val="0"/>
              </a:spcAft>
              <a:buNone/>
            </a:pPr>
            <a:r>
              <a:rPr lang="en-GB"/>
              <a:t>ODD 2 : Éliminer la faim, assurer la sécurité alimentaire et une meilleure nutrition, et promouvoir l'agriculture durable</a:t>
            </a:r>
            <a:endParaRPr/>
          </a:p>
          <a:p>
            <a:pPr marL="0" lvl="0" indent="0" algn="l" rtl="0">
              <a:spcBef>
                <a:spcPts val="0"/>
              </a:spcBef>
              <a:spcAft>
                <a:spcPts val="0"/>
              </a:spcAft>
              <a:buNone/>
            </a:pPr>
            <a:r>
              <a:rPr lang="en-GB"/>
              <a:t>ODD 6 : Assurer la disponibilité et la gestion durable de l'eau et de l'assainissement pour tous</a:t>
            </a:r>
            <a:endParaRPr/>
          </a:p>
          <a:p>
            <a:pPr marL="0" lvl="0" indent="0" algn="l" rtl="0">
              <a:spcBef>
                <a:spcPts val="0"/>
              </a:spcBef>
              <a:spcAft>
                <a:spcPts val="0"/>
              </a:spcAft>
              <a:buNone/>
            </a:pPr>
            <a:r>
              <a:rPr lang="en-GB"/>
              <a:t>ODD 7 : Garantir l'accès de tous à une énergie abordable, fiable, durable et moderne</a:t>
            </a:r>
            <a:endParaRPr/>
          </a:p>
          <a:p>
            <a:pPr marL="0" lvl="0" indent="0" algn="l" rtl="0">
              <a:spcBef>
                <a:spcPts val="0"/>
              </a:spcBef>
              <a:spcAft>
                <a:spcPts val="0"/>
              </a:spcAft>
              <a:buNone/>
            </a:pPr>
            <a:r>
              <a:rPr lang="en-GB"/>
              <a:t>ODD 13 : Prendre des mesures urgentes pour lutter contre le changement climatique et ses conséquences</a:t>
            </a:r>
            <a:endParaRPr/>
          </a:p>
          <a:p>
            <a:pPr marL="0" lvl="0" indent="0" algn="l" rtl="0">
              <a:spcBef>
                <a:spcPts val="0"/>
              </a:spcBef>
              <a:spcAft>
                <a:spcPts val="0"/>
              </a:spcAft>
              <a:buNone/>
            </a:pPr>
            <a:r>
              <a:rPr lang="en-GB"/>
              <a:t>Comme nous le verrons en détail dans ce cours, il ne s'agit pas d'objectifs séparés et distincts, mais de défis étroitement liés et entrelacés. La manière et l'ampleur des progrès réalisés dans un domaine peuvent avoir des conséquences importantes sur les résultats obtenus dans d'autres domaines. Cette interconnexion des préoccupations en matière de développement a des implications sur la manière dont les processus de prise de décision et de formulation des politiques doivent être menés. Elle souligne également la nécessité d'entreprendre une analyse et une modélisation plus intégrées et cohérentes, soit par l'utilisation harmonisée de méthodologies distinctes, soit par l'élaboration de cadres plus transversaux et intégrés.</a:t>
            </a:r>
            <a:endParaRPr/>
          </a:p>
        </p:txBody>
      </p:sp>
      <p:sp>
        <p:nvSpPr>
          <p:cNvPr id="102" name="Google Shape;1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a:t>La méthodologie des systèmes Climat, Terre, Énergie et Eau - abrégée CLEWs - est conçue pour ce type d'évaluation intégrée des politiques. Il s'agit d'un outil permettant d'examiner simultanément les questions relatives à la sécurité alimentaire, énergétique et hydrique. Il permet d'analyser et d'évaluer les liens existant entre les systèmes énergétiques, hydriques et agricoles, ainsi que leur impact sur le changement climatique et la vulnérabilité à celui-ci. Il est conçu pour aider à identifier et à quantifier les compromis et les synergies qui peuvent exister dans la poursuite simultanée des objectifs politiques dans chaque domaine. Il peut ainsi fournir une base analytique pour un processus cohérent et homogène de formulation de stratégies et de politiques. </a:t>
            </a:r>
            <a:endParaRPr/>
          </a:p>
          <a:p>
            <a:pPr marL="0" lvl="0" indent="0" algn="just" rtl="0">
              <a:spcBef>
                <a:spcPts val="0"/>
              </a:spcBef>
              <a:spcAft>
                <a:spcPts val="0"/>
              </a:spcAft>
              <a:buNone/>
            </a:pPr>
            <a:r>
              <a:rPr lang="en-GB"/>
              <a:t>En comparant différentes technologies et chaînes de valeur, les CLEW peuvent être utilisés pour identifier les points de pression et indiquer les synergies et les compromis permettant d'atteindre les objectifs de développement. Il peut aider à analyser les décisions politiques sur des questions telles que la réduction des émissions de gaz à effet de serre, la concurrence pour l'eau, la résilience climatique, le changement d'affectation des terres et la modernisation de l'agriculture. Les modèles CLEWs intègrent une représentation des systèmes physiques - à la fois les ressources naturelles et l'infrastructure humaine construite pour exploiter ces ressources. Il s'agit souvent d'une approche ascendante, car les modèles globaux sont le résultat de choix technologiques individuels.  </a:t>
            </a:r>
            <a:endParaRPr/>
          </a:p>
        </p:txBody>
      </p:sp>
      <p:sp>
        <p:nvSpPr>
          <p:cNvPr id="110" name="Google Shape;11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a:t>Le cours est conçu pour fournir aux apprenants une compréhension conceptuelle de la méthodologie CLEWs, ainsi qu'une expérience pratique de son utilisation, y compris la construction de structures de modèles et la conduite d'analyses de scénarios. </a:t>
            </a:r>
            <a:endParaRPr/>
          </a:p>
          <a:p>
            <a:pPr marL="0" lvl="0" indent="0" algn="just" rtl="0">
              <a:spcBef>
                <a:spcPts val="0"/>
              </a:spcBef>
              <a:spcAft>
                <a:spcPts val="0"/>
              </a:spcAft>
              <a:buNone/>
            </a:pPr>
            <a:r>
              <a:rPr lang="en-GB"/>
              <a:t>A l'issue de la formation, les participants doivent être en mesure de</a:t>
            </a:r>
            <a:endParaRPr/>
          </a:p>
          <a:p>
            <a:pPr marL="0" lvl="0" indent="0" algn="just" rtl="0">
              <a:spcBef>
                <a:spcPts val="0"/>
              </a:spcBef>
              <a:spcAft>
                <a:spcPts val="0"/>
              </a:spcAft>
              <a:buNone/>
            </a:pPr>
            <a:r>
              <a:rPr lang="en-GB"/>
              <a:t>Avoir acquis une compréhension conceptuelle du cadre CLEWs et de l'approche du lien entre le climat, l'alimentation, l'énergie et l'eau.</a:t>
            </a:r>
            <a:endParaRPr/>
          </a:p>
          <a:p>
            <a:pPr marL="0" lvl="0" indent="0" algn="just" rtl="0">
              <a:spcBef>
                <a:spcPts val="0"/>
              </a:spcBef>
              <a:spcAft>
                <a:spcPts val="0"/>
              </a:spcAft>
              <a:buNone/>
            </a:pPr>
            <a:r>
              <a:rPr lang="en-GB"/>
              <a:t>S'être familiarisé avec l'outil OSeMOSYS et connaître ses paramètres et variables les plus importants.</a:t>
            </a:r>
            <a:endParaRPr/>
          </a:p>
          <a:p>
            <a:pPr marL="0" lvl="0" indent="0" algn="just" rtl="0">
              <a:spcBef>
                <a:spcPts val="0"/>
              </a:spcBef>
              <a:spcAft>
                <a:spcPts val="0"/>
              </a:spcAft>
              <a:buNone/>
            </a:pPr>
            <a:r>
              <a:rPr lang="en-GB"/>
              <a:t>Connaître les exigences en matière de données des modèles CLEWs et OSeMOSYS.</a:t>
            </a:r>
            <a:endParaRPr/>
          </a:p>
          <a:p>
            <a:pPr marL="0" lvl="0" indent="0" algn="just" rtl="0">
              <a:spcBef>
                <a:spcPts val="0"/>
              </a:spcBef>
              <a:spcAft>
                <a:spcPts val="0"/>
              </a:spcAft>
              <a:buNone/>
            </a:pPr>
            <a:r>
              <a:rPr lang="en-GB"/>
              <a:t>Avoir acquis une expérience pratique dans la préparation des données, la construction de modèles, la saisie de données et la conception de scénarios pour les modèles CLEWs.</a:t>
            </a:r>
            <a:endParaRPr/>
          </a:p>
          <a:p>
            <a:pPr marL="0" lvl="0" indent="0" algn="just" rtl="0">
              <a:spcBef>
                <a:spcPts val="0"/>
              </a:spcBef>
              <a:spcAft>
                <a:spcPts val="0"/>
              </a:spcAft>
              <a:buNone/>
            </a:pPr>
            <a:r>
              <a:rPr lang="en-GB"/>
              <a:t>Les apprenants qui terminent le cours et les exercices qui l'accompagnent auront ainsi acquis les connaissances et les compétences de base nécessaires pour construire et appliquer des modèles CLEWs. Ils seront en mesure de commencer à construire des modèles pour l'analyse de leur propre pays ou région et de concevoir des analyses de scénarios pour explorer les problèmes de développement durable et les questions politiques de leur choix. </a:t>
            </a:r>
            <a:endParaRPr/>
          </a:p>
          <a:p>
            <a:pPr marL="0" lvl="0" indent="0" algn="just" rtl="0">
              <a:spcBef>
                <a:spcPts val="0"/>
              </a:spcBef>
              <a:spcAft>
                <a:spcPts val="0"/>
              </a:spcAft>
              <a:buNone/>
            </a:pPr>
            <a:endParaRPr/>
          </a:p>
        </p:txBody>
      </p:sp>
      <p:sp>
        <p:nvSpPr>
          <p:cNvPr id="118" name="Google Shape;1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Ce cours consiste en une série de conférences qui présentent l'approche CLEWs. Le premier cours présentera brièvement la raison d'être de l'approche CLEWs et l'objectif de l'analyse CLEWs. Ensuite, chacun des domaines thématiques clés sera présenté dans l'ordre, en commençant par le système énergétique, suivi de l'utilisation des terres, de la représentation de l'eau et de l'hydrologie, des interconnexions, et de l'atténuation du changement climatique et de l'adaptation à celui-ci. </a:t>
            </a:r>
            <a:endParaRPr/>
          </a:p>
          <a:p>
            <a:pPr marL="0" lvl="0" indent="0" algn="l" rtl="0">
              <a:spcBef>
                <a:spcPts val="0"/>
              </a:spcBef>
              <a:spcAft>
                <a:spcPts val="0"/>
              </a:spcAft>
              <a:buNone/>
            </a:pPr>
            <a:r>
              <a:rPr lang="en-GB"/>
              <a:t>Parallèlement à la présentation des sujets, les participants seront initiés aux paramètres et variables de base de l'outil OSeMOSYS qui est utilisé pour construire le système de modélisation CLEWs. Les participants apprendront également à représenter dans un modèle CLEWs les différentes structures, technologies et produits présentés dans les conférences. </a:t>
            </a:r>
            <a:endParaRPr/>
          </a:p>
          <a:p>
            <a:pPr marL="0" lvl="0" indent="0" algn="l" rtl="0">
              <a:spcBef>
                <a:spcPts val="0"/>
              </a:spcBef>
              <a:spcAft>
                <a:spcPts val="0"/>
              </a:spcAft>
              <a:buNone/>
            </a:pPr>
            <a:r>
              <a:rPr lang="en-GB"/>
              <a:t>Les conférences sont accompagnées d'exercices pratiques qui guident les apprenants à travers les étapes de la construction d'un modèle CLEWs. Chaque exercice est associé à une conférence et s'appuie sur l'exercice précédent. Il est donc recommandé de suivre les conférences dans l'ordre et de faire les exercices correspondants à chaque conférence avant de passer à la suivante. Bienvenue dans ce cours d'introduction à CLEWs. </a:t>
            </a:r>
            <a:endParaRPr/>
          </a:p>
        </p:txBody>
      </p:sp>
      <p:sp>
        <p:nvSpPr>
          <p:cNvPr id="126" name="Google Shape;12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GB" sz="1800">
                <a:latin typeface="Calibri"/>
                <a:ea typeface="Calibri"/>
                <a:cs typeface="Calibri"/>
                <a:sym typeface="Calibri"/>
              </a:rPr>
              <a:t>La raison d'être de la promotion de l'utilisation de l'approche CLEWs pour informer les politiques et stratégies de développement durable est ancrée dans le fait que : </a:t>
            </a:r>
            <a:endParaRPr sz="1800">
              <a:latin typeface="Calibri"/>
              <a:ea typeface="Calibri"/>
              <a:cs typeface="Calibri"/>
              <a:sym typeface="Calibri"/>
            </a:endParaRPr>
          </a:p>
          <a:p>
            <a:pPr marL="342900" marR="0" lvl="0" indent="-342900" algn="l" rtl="0">
              <a:lnSpc>
                <a:spcPct val="107000"/>
              </a:lnSpc>
              <a:spcBef>
                <a:spcPts val="800"/>
              </a:spcBef>
              <a:spcAft>
                <a:spcPts val="0"/>
              </a:spcAft>
              <a:buClr>
                <a:schemeClr val="dk1"/>
              </a:buClr>
              <a:buSzPts val="1800"/>
              <a:buFont typeface="Calibri"/>
              <a:buChar char="-"/>
            </a:pPr>
            <a:r>
              <a:rPr lang="en-GB" sz="1800">
                <a:latin typeface="Calibri"/>
                <a:ea typeface="Calibri"/>
                <a:cs typeface="Calibri"/>
                <a:sym typeface="Calibri"/>
              </a:rPr>
              <a:t>ces ressources sont essentielles pour relever le défi du développement durable ; et</a:t>
            </a:r>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leurs utilisations sont étroitement liées. </a:t>
            </a:r>
            <a:endParaRPr sz="1800">
              <a:latin typeface="Calibri"/>
              <a:ea typeface="Calibri"/>
              <a:cs typeface="Calibri"/>
              <a:sym typeface="Calibri"/>
            </a:endParaRPr>
          </a:p>
          <a:p>
            <a:pPr marL="0" lvl="0" indent="0" algn="l" rtl="0">
              <a:lnSpc>
                <a:spcPct val="107000"/>
              </a:lnSpc>
              <a:spcBef>
                <a:spcPts val="800"/>
              </a:spcBef>
              <a:spcAft>
                <a:spcPts val="0"/>
              </a:spcAft>
              <a:buNone/>
            </a:pPr>
            <a:r>
              <a:rPr lang="en-GB" sz="1800">
                <a:latin typeface="Calibri"/>
                <a:ea typeface="Calibri"/>
                <a:cs typeface="Calibri"/>
                <a:sym typeface="Calibri"/>
              </a:rPr>
              <a:t>Pour illustrer le premier point, considérons ce qui suit :</a:t>
            </a:r>
            <a:endParaRPr/>
          </a:p>
          <a:p>
            <a:pPr marL="342900" lvl="0" indent="-342900" algn="l" rtl="0">
              <a:lnSpc>
                <a:spcPct val="107000"/>
              </a:lnSpc>
              <a:spcBef>
                <a:spcPts val="800"/>
              </a:spcBef>
              <a:spcAft>
                <a:spcPts val="0"/>
              </a:spcAft>
              <a:buClr>
                <a:schemeClr val="dk1"/>
              </a:buClr>
              <a:buSzPts val="1800"/>
              <a:buFont typeface="Calibri"/>
              <a:buChar char="-"/>
            </a:pPr>
            <a:r>
              <a:rPr lang="en-GB" sz="1800">
                <a:latin typeface="Calibri"/>
                <a:ea typeface="Calibri"/>
                <a:cs typeface="Calibri"/>
                <a:sym typeface="Calibri"/>
              </a:rPr>
              <a:t>Un quart de la population adulte mondiale souffre d'une sécurité alimentaire modérée ou grave et environ 9 %, soit près de 700 millions de personnes</a:t>
            </a:r>
            <a:r>
              <a:rPr lang="en-GB" sz="1800"/>
              <a:t>, </a:t>
            </a:r>
            <a:r>
              <a:rPr lang="en-GB" sz="1800">
                <a:latin typeface="Calibri"/>
                <a:ea typeface="Calibri"/>
                <a:cs typeface="Calibri"/>
                <a:sym typeface="Calibri"/>
              </a:rPr>
              <a:t>sont sous-alimentées. L'accès équitable et l'utilisation efficace des ressources foncières sont essentiels pour remédier à cette situation et atteindre l'objectif de développement durable "faim zéro".</a:t>
            </a:r>
            <a:endParaRPr sz="18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25 % de la population mondiale vit dans des conditions de stress hydrique élevé. Ce chiffre est susceptible d'augmenter en raison de la croissance démographique, de l'urbanisation et du changement climatique. Une gestion prudente et durable des ressources en eau sera essentielle pour garantir l'accès à l'eau potable et à l'assainissement pour tous.</a:t>
            </a:r>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Plus d'une personne sur trois n'a pas accès à des sources d'énergie sûres et modernes pour cuisiner et environ 10 % n'ont pas accès à l'électricité. Garantir l'accès à une énergie sûre, propre et abordable est essentiel pour soutenir le confort de base et les capacités productives. </a:t>
            </a:r>
            <a:endParaRPr sz="1800">
              <a:latin typeface="Calibri"/>
              <a:ea typeface="Calibri"/>
              <a:cs typeface="Calibri"/>
              <a:sym typeface="Calibri"/>
            </a:endParaRPr>
          </a:p>
          <a:p>
            <a:pPr marL="342900" lvl="0" indent="-342900" algn="l" rtl="0">
              <a:lnSpc>
                <a:spcPct val="107000"/>
              </a:lnSpc>
              <a:spcBef>
                <a:spcPts val="0"/>
              </a:spcBef>
              <a:spcAft>
                <a:spcPts val="0"/>
              </a:spcAft>
              <a:buClr>
                <a:schemeClr val="dk1"/>
              </a:buClr>
              <a:buSzPts val="1800"/>
              <a:buFont typeface="Calibri"/>
              <a:buChar char="-"/>
            </a:pPr>
            <a:r>
              <a:rPr lang="en-GB" sz="1800">
                <a:latin typeface="Calibri"/>
                <a:ea typeface="Calibri"/>
                <a:cs typeface="Calibri"/>
                <a:sym typeface="Calibri"/>
              </a:rPr>
              <a:t>Enfin, le monde n'est pas sur la bonne voie pour atteindre les objectifs climatiques convenus dans l'</a:t>
            </a:r>
            <a:r>
              <a:rPr lang="en-GB" sz="2800" b="0" i="0">
                <a:solidFill>
                  <a:srgbClr val="333333"/>
                </a:solidFill>
                <a:latin typeface="Merriweather"/>
                <a:ea typeface="Merriweather"/>
                <a:cs typeface="Merriweather"/>
                <a:sym typeface="Merriweather"/>
              </a:rPr>
              <a:t>accord de Paris - un traité international sur le changement climatique adopté en 2015 qui vise à </a:t>
            </a:r>
            <a:r>
              <a:rPr lang="en-GB" sz="2800" b="0" i="0">
                <a:solidFill>
                  <a:schemeClr val="dk1"/>
                </a:solidFill>
                <a:latin typeface="Merriweather"/>
                <a:ea typeface="Merriweather"/>
                <a:cs typeface="Merriweather"/>
                <a:sym typeface="Merriweather"/>
              </a:rPr>
              <a:t>limiter le réchauffement climatique à moins de 2, de préférence à 1,5 degré Celsius, par rapport aux niveaux préindustriels</a:t>
            </a:r>
            <a:endParaRPr sz="1800" b="0">
              <a:solidFill>
                <a:schemeClr val="dk1"/>
              </a:solidFill>
              <a:latin typeface="Calibri"/>
              <a:ea typeface="Calibri"/>
              <a:cs typeface="Calibri"/>
              <a:sym typeface="Calibri"/>
            </a:endParaRPr>
          </a:p>
          <a:p>
            <a:pPr marL="0" lvl="0" indent="0" algn="l" rtl="0">
              <a:spcBef>
                <a:spcPts val="800"/>
              </a:spcBef>
              <a:spcAft>
                <a:spcPts val="0"/>
              </a:spcAft>
              <a:buNone/>
            </a:pPr>
            <a:endParaRPr/>
          </a:p>
        </p:txBody>
      </p:sp>
      <p:sp>
        <p:nvSpPr>
          <p:cNvPr id="141" name="Google Shape;14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pic>
        <p:nvPicPr>
          <p:cNvPr id="15" name="Google Shape;15;p23"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23"/>
          <p:cNvSpPr txBox="1">
            <a:spLocks noGrp="1"/>
          </p:cNvSpPr>
          <p:nvPr>
            <p:ph type="ctrTitle"/>
          </p:nvPr>
        </p:nvSpPr>
        <p:spPr>
          <a:xfrm>
            <a:off x="651352" y="4301318"/>
            <a:ext cx="6663847"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Open Sans ExtraBold"/>
              <a:buNone/>
              <a:defRPr sz="40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dk1"/>
              </a:buClr>
              <a:buSzPts val="1800"/>
              <a:buNone/>
              <a:defRPr sz="1800" b="1" i="0">
                <a:solidFill>
                  <a:schemeClr val="dk1"/>
                </a:solidFill>
                <a:latin typeface="Open Sans ExtraBold"/>
                <a:ea typeface="Open Sans ExtraBold"/>
                <a:cs typeface="Open Sans ExtraBold"/>
                <a:sym typeface="Open Sans ExtraBold"/>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p:nvPr/>
        </p:nvSpPr>
        <p:spPr>
          <a:xfrm>
            <a:off x="8455068" y="6112701"/>
            <a:ext cx="373693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a:solidFill>
                  <a:schemeClr val="lt1"/>
                </a:solidFill>
                <a:latin typeface="Open Sans"/>
                <a:ea typeface="Open Sans"/>
                <a:cs typeface="Open Sans"/>
                <a:sym typeface="Open Sans"/>
              </a:rPr>
              <a:t>Version 1.0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4"/>
        <p:cNvGrpSpPr/>
        <p:nvPr/>
      </p:nvGrpSpPr>
      <p:grpSpPr>
        <a:xfrm>
          <a:off x="0" y="0"/>
          <a:ext cx="0" cy="0"/>
          <a:chOff x="0" y="0"/>
          <a:chExt cx="0" cy="0"/>
        </a:xfrm>
      </p:grpSpPr>
      <p:pic>
        <p:nvPicPr>
          <p:cNvPr id="65" name="Google Shape;65;p32"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6" name="Google Shape;66;p3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grpSp>
        <p:nvGrpSpPr>
          <p:cNvPr id="67" name="Google Shape;67;p32"/>
          <p:cNvGrpSpPr/>
          <p:nvPr/>
        </p:nvGrpSpPr>
        <p:grpSpPr>
          <a:xfrm>
            <a:off x="10464504" y="866053"/>
            <a:ext cx="955530" cy="955530"/>
            <a:chOff x="9022202" y="727174"/>
            <a:chExt cx="955530" cy="955530"/>
          </a:xfrm>
        </p:grpSpPr>
        <p:sp>
          <p:nvSpPr>
            <p:cNvPr id="68" name="Google Shape;68;p32"/>
            <p:cNvSpPr/>
            <p:nvPr/>
          </p:nvSpPr>
          <p:spPr>
            <a:xfrm>
              <a:off x="9022202" y="72717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9" name="Google Shape;69;p32" descr="Track5_Lecture1_Slide25.mp3"/>
            <p:cNvPicPr preferRelativeResize="0"/>
            <p:nvPr/>
          </p:nvPicPr>
          <p:blipFill rotWithShape="1">
            <a:blip r:embed="rId3">
              <a:alphaModFix/>
            </a:blip>
            <a:srcRect/>
            <a:stretch/>
          </p:blipFill>
          <p:spPr>
            <a:xfrm>
              <a:off x="9093567" y="798539"/>
              <a:ext cx="812800" cy="8128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0"/>
        <p:cNvGrpSpPr/>
        <p:nvPr/>
      </p:nvGrpSpPr>
      <p:grpSpPr>
        <a:xfrm>
          <a:off x="0" y="0"/>
          <a:ext cx="0" cy="0"/>
          <a:chOff x="0" y="0"/>
          <a:chExt cx="0" cy="0"/>
        </a:xfrm>
      </p:grpSpPr>
      <p:sp>
        <p:nvSpPr>
          <p:cNvPr id="71" name="Google Shape;71;p33"/>
          <p:cNvSpPr txBox="1"/>
          <p:nvPr/>
        </p:nvSpPr>
        <p:spPr>
          <a:xfrm>
            <a:off x="9836954" y="5970068"/>
            <a:ext cx="2071027"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72" name="Google Shape;72;p33"/>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1000"/>
              </a:spcBef>
              <a:spcAft>
                <a:spcPts val="0"/>
              </a:spcAft>
              <a:buClr>
                <a:schemeClr val="lt1"/>
              </a:buClr>
              <a:buSzPts val="800"/>
              <a:buFont typeface="Arial"/>
              <a:buNone/>
              <a:defRPr sz="800" b="0" i="0">
                <a:solidFill>
                  <a:schemeClr val="lt1"/>
                </a:solidFill>
                <a:latin typeface="Open Sans"/>
                <a:ea typeface="Open Sans"/>
                <a:cs typeface="Open Sans"/>
                <a:sym typeface="Open Sans"/>
              </a:defRPr>
            </a:lvl1pPr>
            <a:lvl2pPr marL="914400" lvl="1"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10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3"/>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74" name="Google Shape;74;p33"/>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200"/>
              </a:spcBef>
              <a:spcAft>
                <a:spcPts val="0"/>
              </a:spcAft>
              <a:buClr>
                <a:schemeClr val="dk1"/>
              </a:buClr>
              <a:buSzPts val="2000"/>
              <a:buChar char="•"/>
              <a:defRPr sz="2000" b="1"/>
            </a:lvl1pPr>
            <a:lvl2pPr marL="914400" lvl="1" indent="-330200" algn="l">
              <a:lnSpc>
                <a:spcPct val="100000"/>
              </a:lnSpc>
              <a:spcBef>
                <a:spcPts val="500"/>
              </a:spcBef>
              <a:spcAft>
                <a:spcPts val="0"/>
              </a:spcAft>
              <a:buClr>
                <a:schemeClr val="dk1"/>
              </a:buClr>
              <a:buSzPts val="1600"/>
              <a:buChar char="•"/>
              <a:defRPr sz="160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lvl="1"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lvl="2"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lvl="3"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lvl="4"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lvl="5"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lvl="6"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lvl="7"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lvl="8" indent="0" algn="ctr">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GB"/>
              <a:t>‹#›</a:t>
            </a:fld>
            <a:endParaRPr/>
          </a:p>
        </p:txBody>
      </p:sp>
      <p:sp>
        <p:nvSpPr>
          <p:cNvPr id="23" name="Google Shape;23;p24"/>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None/>
              <a:defRPr b="1" i="0">
                <a:solidFill>
                  <a:srgbClr val="9CC2E5"/>
                </a:solidFill>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2pPr>
            <a:lvl3pPr marL="1371600" lvl="2"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10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body" idx="3"/>
          </p:nvPr>
        </p:nvSpPr>
        <p:spPr>
          <a:xfrm>
            <a:off x="8455844" y="5788058"/>
            <a:ext cx="3262886" cy="603315"/>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None/>
              <a:defRPr sz="1400" b="0" i="1">
                <a:latin typeface="Open Sans"/>
                <a:ea typeface="Open Sans"/>
                <a:cs typeface="Open Sans"/>
                <a:sym typeface="Open Sans"/>
              </a:defRPr>
            </a:lvl1pPr>
            <a:lvl2pPr marL="914400" lvl="1" indent="-228600" algn="l">
              <a:lnSpc>
                <a:spcPct val="100000"/>
              </a:lnSpc>
              <a:spcBef>
                <a:spcPts val="500"/>
              </a:spcBef>
              <a:spcAft>
                <a:spcPts val="0"/>
              </a:spcAft>
              <a:buClr>
                <a:schemeClr val="dk1"/>
              </a:buClr>
              <a:buSzPts val="1600"/>
              <a:buNone/>
              <a:defRPr/>
            </a:lvl2pPr>
            <a:lvl3pPr marL="1371600" lvl="2" indent="-228600" algn="l">
              <a:lnSpc>
                <a:spcPct val="100000"/>
              </a:lnSpc>
              <a:spcBef>
                <a:spcPts val="500"/>
              </a:spcBef>
              <a:spcAft>
                <a:spcPts val="0"/>
              </a:spcAft>
              <a:buClr>
                <a:schemeClr val="dk1"/>
              </a:buClr>
              <a:buSzPts val="1600"/>
              <a:buNone/>
              <a:defRPr/>
            </a:lvl3pPr>
            <a:lvl4pPr marL="1828800" lvl="3" indent="-228600" algn="l">
              <a:lnSpc>
                <a:spcPct val="100000"/>
              </a:lnSpc>
              <a:spcBef>
                <a:spcPts val="500"/>
              </a:spcBef>
              <a:spcAft>
                <a:spcPts val="0"/>
              </a:spcAft>
              <a:buClr>
                <a:schemeClr val="dk1"/>
              </a:buClr>
              <a:buSzPts val="1600"/>
              <a:buNone/>
              <a:defRPr/>
            </a:lvl4pPr>
            <a:lvl5pPr marL="2286000" lvl="4" indent="-228600" algn="l">
              <a:lnSpc>
                <a:spcPct val="10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663575" y="2455273"/>
            <a:ext cx="10626096"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25"/>
          <p:cNvSpPr txBox="1">
            <a:spLocks noGrp="1"/>
          </p:cNvSpPr>
          <p:nvPr>
            <p:ph type="body" idx="2"/>
          </p:nvPr>
        </p:nvSpPr>
        <p:spPr>
          <a:xfrm>
            <a:off x="663575" y="2910427"/>
            <a:ext cx="10626096"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sz="2000" b="1" i="0">
                <a:solidFill>
                  <a:srgbClr val="2E75B5"/>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30" name="Google Shape;30;p25"/>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body" idx="4"/>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a:spLocks noGrp="1"/>
          </p:cNvSpPr>
          <p:nvPr>
            <p:ph type="body" idx="5"/>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pic>
        <p:nvPicPr>
          <p:cNvPr id="34" name="Google Shape;34;p26"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5" name="Google Shape;35;p26"/>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37" name="Google Shape;37;p26"/>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30200" algn="l">
              <a:lnSpc>
                <a:spcPct val="100000"/>
              </a:lnSpc>
              <a:spcBef>
                <a:spcPts val="500"/>
              </a:spcBef>
              <a:spcAft>
                <a:spcPts val="0"/>
              </a:spcAft>
              <a:buClr>
                <a:schemeClr val="dk1"/>
              </a:buClr>
              <a:buSzPts val="1600"/>
              <a:buFont typeface="Calibri"/>
              <a:buAutoNum type="arabicPeriod"/>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8"/>
        <p:cNvGrpSpPr/>
        <p:nvPr/>
      </p:nvGrpSpPr>
      <p:grpSpPr>
        <a:xfrm>
          <a:off x="0" y="0"/>
          <a:ext cx="0" cy="0"/>
          <a:chOff x="0" y="0"/>
          <a:chExt cx="0" cy="0"/>
        </a:xfrm>
      </p:grpSpPr>
      <p:sp>
        <p:nvSpPr>
          <p:cNvPr id="39" name="Google Shape;39;p27"/>
          <p:cNvSpPr>
            <a:spLocks noGrp="1"/>
          </p:cNvSpPr>
          <p:nvPr>
            <p:ph type="pic" idx="2"/>
          </p:nvPr>
        </p:nvSpPr>
        <p:spPr>
          <a:xfrm>
            <a:off x="0" y="1306513"/>
            <a:ext cx="12192000" cy="5551487"/>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0"/>
        <p:cNvGrpSpPr/>
        <p:nvPr/>
      </p:nvGrpSpPr>
      <p:grpSpPr>
        <a:xfrm>
          <a:off x="0" y="0"/>
          <a:ext cx="0" cy="0"/>
          <a:chOff x="0" y="0"/>
          <a:chExt cx="0" cy="0"/>
        </a:xfrm>
      </p:grpSpPr>
      <p:sp>
        <p:nvSpPr>
          <p:cNvPr id="41" name="Google Shape;41;p2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pic>
        <p:nvPicPr>
          <p:cNvPr id="42" name="Google Shape;42;p28" descr="A screenshot of a computer&#10;&#10;Description automatically generated with low confidence"/>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43"/>
        <p:cNvGrpSpPr/>
        <p:nvPr/>
      </p:nvGrpSpPr>
      <p:grpSpPr>
        <a:xfrm>
          <a:off x="0" y="0"/>
          <a:ext cx="0" cy="0"/>
          <a:chOff x="0" y="0"/>
          <a:chExt cx="0" cy="0"/>
        </a:xfrm>
      </p:grpSpPr>
      <p:pic>
        <p:nvPicPr>
          <p:cNvPr id="44" name="Google Shape;44;p29"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 name="Google Shape;45;p29"/>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30"/>
          <p:cNvSpPr txBox="1">
            <a:spLocks noGrp="1"/>
          </p:cNvSpPr>
          <p:nvPr>
            <p:ph type="body" idx="1"/>
          </p:nvPr>
        </p:nvSpPr>
        <p:spPr>
          <a:xfrm>
            <a:off x="663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2"/>
          </p:nvPr>
        </p:nvSpPr>
        <p:spPr>
          <a:xfrm>
            <a:off x="5997574" y="2158738"/>
            <a:ext cx="5181600" cy="39121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30200" algn="l">
              <a:lnSpc>
                <a:spcPct val="100000"/>
              </a:lnSpc>
              <a:spcBef>
                <a:spcPts val="500"/>
              </a:spcBef>
              <a:spcAft>
                <a:spcPts val="0"/>
              </a:spcAft>
              <a:buClr>
                <a:schemeClr val="dk1"/>
              </a:buClr>
              <a:buSzPts val="1600"/>
              <a:buChar char="•"/>
              <a:defRPr sz="1600" b="0"/>
            </a:lvl2pPr>
            <a:lvl3pPr marL="1371600" lvl="2" indent="-330200" algn="l">
              <a:lnSpc>
                <a:spcPct val="100000"/>
              </a:lnSpc>
              <a:spcBef>
                <a:spcPts val="500"/>
              </a:spcBef>
              <a:spcAft>
                <a:spcPts val="0"/>
              </a:spcAft>
              <a:buClr>
                <a:schemeClr val="dk1"/>
              </a:buClr>
              <a:buSzPts val="1600"/>
              <a:buChar char="•"/>
              <a:defRPr sz="1600"/>
            </a:lvl3pPr>
            <a:lvl4pPr marL="1828800" lvl="3" indent="-330200" algn="l">
              <a:lnSpc>
                <a:spcPct val="100000"/>
              </a:lnSpc>
              <a:spcBef>
                <a:spcPts val="500"/>
              </a:spcBef>
              <a:spcAft>
                <a:spcPts val="0"/>
              </a:spcAft>
              <a:buClr>
                <a:schemeClr val="dk1"/>
              </a:buClr>
              <a:buSzPts val="1600"/>
              <a:buChar char="•"/>
              <a:defRPr sz="1600"/>
            </a:lvl4pPr>
            <a:lvl5pPr marL="2286000" lvl="4" indent="-330200" algn="l">
              <a:lnSpc>
                <a:spcPct val="10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51" name="Google Shape;51;p30"/>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0"/>
          <p:cNvSpPr txBox="1">
            <a:spLocks noGrp="1"/>
          </p:cNvSpPr>
          <p:nvPr>
            <p:ph type="body" idx="3"/>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0"/>
          <p:cNvSpPr txBox="1">
            <a:spLocks noGrp="1"/>
          </p:cNvSpPr>
          <p:nvPr>
            <p:ph type="body" idx="4"/>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i="0">
                <a:latin typeface="Open Sans SemiBold"/>
                <a:ea typeface="Open Sans SemiBold"/>
                <a:cs typeface="Open Sans SemiBold"/>
                <a:sym typeface="Open Sans SemiBold"/>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1"/>
          <p:cNvSpPr txBox="1">
            <a:spLocks noGrp="1"/>
          </p:cNvSpPr>
          <p:nvPr>
            <p:ph type="body" idx="2"/>
          </p:nvPr>
        </p:nvSpPr>
        <p:spPr>
          <a:xfrm>
            <a:off x="663575" y="2910427"/>
            <a:ext cx="5157787"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C00000"/>
              </a:buClr>
              <a:buSzPts val="2000"/>
              <a:buChar char="•"/>
              <a:defRPr sz="2000" b="1" i="0">
                <a:solidFill>
                  <a:srgbClr val="C00000"/>
                </a:solidFill>
                <a:latin typeface="Open Sans SemiBold"/>
                <a:ea typeface="Open Sans SemiBold"/>
                <a:cs typeface="Open Sans SemiBold"/>
                <a:sym typeface="Open Sans SemiBold"/>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3pPr>
            <a:lvl4pPr marL="1828800" lvl="3"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4pPr>
            <a:lvl5pPr marL="2286000" lvl="4" indent="-330200" algn="l">
              <a:lnSpc>
                <a:spcPct val="100000"/>
              </a:lnSpc>
              <a:spcBef>
                <a:spcPts val="500"/>
              </a:spcBef>
              <a:spcAft>
                <a:spcPts val="0"/>
              </a:spcAft>
              <a:buClr>
                <a:schemeClr val="dk1"/>
              </a:buClr>
              <a:buSzPts val="1600"/>
              <a:buChar char="•"/>
              <a:defRPr sz="160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1"/>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000"/>
              <a:buNone/>
              <a:defRPr sz="20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1"/>
          <p:cNvSpPr txBox="1">
            <a:spLocks noGrp="1"/>
          </p:cNvSpPr>
          <p:nvPr>
            <p:ph type="body" idx="4"/>
          </p:nvPr>
        </p:nvSpPr>
        <p:spPr>
          <a:xfrm>
            <a:off x="6172200" y="2910427"/>
            <a:ext cx="5183188" cy="316043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rgbClr val="2E75B5"/>
              </a:buClr>
              <a:buSzPts val="2000"/>
              <a:buChar char="•"/>
              <a:defRPr>
                <a:solidFill>
                  <a:srgbClr val="2E75B5"/>
                </a:solidFill>
              </a:defRPr>
            </a:lvl1pPr>
            <a:lvl2pPr marL="914400" lvl="1" indent="-330200" algn="l">
              <a:lnSpc>
                <a:spcPct val="100000"/>
              </a:lnSpc>
              <a:spcBef>
                <a:spcPts val="500"/>
              </a:spcBef>
              <a:spcAft>
                <a:spcPts val="0"/>
              </a:spcAft>
              <a:buClr>
                <a:schemeClr val="dk1"/>
              </a:buClr>
              <a:buSzPts val="1600"/>
              <a:buChar char="•"/>
              <a:defRPr sz="1600" b="0" i="0">
                <a:latin typeface="Open Sans"/>
                <a:ea typeface="Open Sans"/>
                <a:cs typeface="Open Sans"/>
                <a:sym typeface="Open Sans"/>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61" name="Google Shape;61;p31"/>
          <p:cNvSpPr txBox="1">
            <a:spLocks noGrp="1"/>
          </p:cNvSpPr>
          <p:nvPr>
            <p:ph type="body" idx="5"/>
          </p:nvPr>
        </p:nvSpPr>
        <p:spPr>
          <a:xfrm>
            <a:off x="8465269" y="5750351"/>
            <a:ext cx="326282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1"/>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Clr>
                <a:srgbClr val="9CC2E5"/>
              </a:buClr>
              <a:buSzPts val="2000"/>
              <a:buFont typeface="Open Sans SemiBold"/>
              <a:buNone/>
              <a:defRPr b="1" i="0">
                <a:solidFill>
                  <a:srgbClr val="9CC2E5"/>
                </a:solidFill>
                <a:latin typeface="Open Sans SemiBold"/>
                <a:ea typeface="Open Sans SemiBold"/>
                <a:cs typeface="Open Sans SemiBold"/>
                <a:sym typeface="Open Sans SemiBold"/>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1"/>
          <p:cNvSpPr txBox="1">
            <a:spLocks noGrp="1"/>
          </p:cNvSpPr>
          <p:nvPr>
            <p:ph type="body" idx="7"/>
          </p:nvPr>
        </p:nvSpPr>
        <p:spPr>
          <a:xfrm>
            <a:off x="663575" y="6127955"/>
            <a:ext cx="2500158" cy="26341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1D1C1D"/>
              </a:buClr>
              <a:buSzPts val="1000"/>
              <a:buFont typeface="Open Sans"/>
              <a:buNone/>
              <a:defRPr sz="1000" b="0" i="0">
                <a:solidFill>
                  <a:srgbClr val="1D1C1D"/>
                </a:solidFill>
                <a:latin typeface="Open Sans"/>
                <a:ea typeface="Open Sans"/>
                <a:cs typeface="Open Sans"/>
                <a:sym typeface="Open Sans"/>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2" descr="Graphical user interface, text&#10;&#10;Description automatically generated"/>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11" name="Google Shape;11;p22"/>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2"/>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1000"/>
              </a:spcBef>
              <a:spcAft>
                <a:spcPts val="0"/>
              </a:spcAft>
              <a:buClr>
                <a:schemeClr val="dk1"/>
              </a:buClr>
              <a:buSzPts val="2000"/>
              <a:buFont typeface="Arial"/>
              <a:buChar char="•"/>
              <a:defRPr sz="2000" b="1" i="0" u="none" strike="noStrike" cap="none">
                <a:solidFill>
                  <a:schemeClr val="dk1"/>
                </a:solidFill>
                <a:latin typeface="Open Sans SemiBold"/>
                <a:ea typeface="Open Sans SemiBold"/>
                <a:cs typeface="Open Sans SemiBold"/>
                <a:sym typeface="Open Sans SemiBold"/>
              </a:defRPr>
            </a:lvl1pPr>
            <a:lvl2pPr marL="914400" marR="0" lvl="1"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chemeClr val="lt1"/>
                </a:solidFill>
                <a:latin typeface="Open Sans"/>
                <a:ea typeface="Open Sans"/>
                <a:cs typeface="Open Sans"/>
                <a:sym typeface="Open Sans"/>
              </a:defRPr>
            </a:lvl1pPr>
            <a:lvl2pPr marL="0" marR="0" lvl="1" indent="0" algn="ctr" rtl="0">
              <a:spcBef>
                <a:spcPts val="0"/>
              </a:spcBef>
              <a:buNone/>
              <a:defRPr sz="1400" b="1" i="0" u="none" strike="noStrike" cap="none">
                <a:solidFill>
                  <a:schemeClr val="lt1"/>
                </a:solidFill>
                <a:latin typeface="Open Sans"/>
                <a:ea typeface="Open Sans"/>
                <a:cs typeface="Open Sans"/>
                <a:sym typeface="Open Sans"/>
              </a:defRPr>
            </a:lvl2pPr>
            <a:lvl3pPr marL="0" marR="0" lvl="2" indent="0" algn="ctr" rtl="0">
              <a:spcBef>
                <a:spcPts val="0"/>
              </a:spcBef>
              <a:buNone/>
              <a:defRPr sz="1400" b="1" i="0" u="none" strike="noStrike" cap="none">
                <a:solidFill>
                  <a:schemeClr val="lt1"/>
                </a:solidFill>
                <a:latin typeface="Open Sans"/>
                <a:ea typeface="Open Sans"/>
                <a:cs typeface="Open Sans"/>
                <a:sym typeface="Open Sans"/>
              </a:defRPr>
            </a:lvl3pPr>
            <a:lvl4pPr marL="0" marR="0" lvl="3" indent="0" algn="ctr" rtl="0">
              <a:spcBef>
                <a:spcPts val="0"/>
              </a:spcBef>
              <a:buNone/>
              <a:defRPr sz="1400" b="1" i="0" u="none" strike="noStrike" cap="none">
                <a:solidFill>
                  <a:schemeClr val="lt1"/>
                </a:solidFill>
                <a:latin typeface="Open Sans"/>
                <a:ea typeface="Open Sans"/>
                <a:cs typeface="Open Sans"/>
                <a:sym typeface="Open Sans"/>
              </a:defRPr>
            </a:lvl4pPr>
            <a:lvl5pPr marL="0" marR="0" lvl="4" indent="0" algn="ctr" rtl="0">
              <a:spcBef>
                <a:spcPts val="0"/>
              </a:spcBef>
              <a:buNone/>
              <a:defRPr sz="1400" b="1" i="0" u="none" strike="noStrike" cap="none">
                <a:solidFill>
                  <a:schemeClr val="lt1"/>
                </a:solidFill>
                <a:latin typeface="Open Sans"/>
                <a:ea typeface="Open Sans"/>
                <a:cs typeface="Open Sans"/>
                <a:sym typeface="Open Sans"/>
              </a:defRPr>
            </a:lvl5pPr>
            <a:lvl6pPr marL="0" marR="0" lvl="5" indent="0" algn="ctr" rtl="0">
              <a:spcBef>
                <a:spcPts val="0"/>
              </a:spcBef>
              <a:buNone/>
              <a:defRPr sz="1400" b="1" i="0" u="none" strike="noStrike" cap="none">
                <a:solidFill>
                  <a:schemeClr val="lt1"/>
                </a:solidFill>
                <a:latin typeface="Open Sans"/>
                <a:ea typeface="Open Sans"/>
                <a:cs typeface="Open Sans"/>
                <a:sym typeface="Open Sans"/>
              </a:defRPr>
            </a:lvl6pPr>
            <a:lvl7pPr marL="0" marR="0" lvl="6" indent="0" algn="ctr" rtl="0">
              <a:spcBef>
                <a:spcPts val="0"/>
              </a:spcBef>
              <a:buNone/>
              <a:defRPr sz="1400" b="1" i="0" u="none" strike="noStrike" cap="none">
                <a:solidFill>
                  <a:schemeClr val="lt1"/>
                </a:solidFill>
                <a:latin typeface="Open Sans"/>
                <a:ea typeface="Open Sans"/>
                <a:cs typeface="Open Sans"/>
                <a:sym typeface="Open Sans"/>
              </a:defRPr>
            </a:lvl7pPr>
            <a:lvl8pPr marL="0" marR="0" lvl="7" indent="0" algn="ctr" rtl="0">
              <a:spcBef>
                <a:spcPts val="0"/>
              </a:spcBef>
              <a:buNone/>
              <a:defRPr sz="1400" b="1" i="0" u="none" strike="noStrike" cap="none">
                <a:solidFill>
                  <a:schemeClr val="lt1"/>
                </a:solidFill>
                <a:latin typeface="Open Sans"/>
                <a:ea typeface="Open Sans"/>
                <a:cs typeface="Open Sans"/>
                <a:sym typeface="Open Sans"/>
              </a:defRPr>
            </a:lvl8pPr>
            <a:lvl9pPr marL="0" marR="0" lvl="8" indent="0" algn="ctr" rtl="0">
              <a:spcBef>
                <a:spcPts val="0"/>
              </a:spcBef>
              <a:buNone/>
              <a:defRPr sz="1400" b="1" i="0" u="none" strike="noStrike" cap="none">
                <a:solidFill>
                  <a:schemeClr val="l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unstats.un.org/sdgs/report/2020/The-Sustainable-Development-Goals-Report-2020.pdf" TargetMode="External"/><Relationship Id="rId7" Type="http://schemas.openxmlformats.org/officeDocument/2006/relationships/hyperlink" Target="https://www.climatewatchdata.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fao.org/aquastat/statistics/query/results.html" TargetMode="External"/><Relationship Id="rId5" Type="http://schemas.openxmlformats.org/officeDocument/2006/relationships/hyperlink" Target="https://unfccc.int/sites/default/files/resource/cma2021_02E.pdf" TargetMode="External"/><Relationship Id="rId4" Type="http://schemas.openxmlformats.org/officeDocument/2006/relationships/hyperlink" Target="https://unstats.un.org/sdgs/indicators/databas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ustainabledevelopment.un.org/post2015/transformingourworld/publication"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sdgs.un.org/goal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651352" y="4301318"/>
            <a:ext cx="4526129" cy="19487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Open Sans ExtraBold"/>
              <a:buNone/>
            </a:pPr>
            <a:r>
              <a:rPr lang="en-GB"/>
              <a:t>INTRODUCTION</a:t>
            </a:r>
            <a:endParaRPr/>
          </a:p>
        </p:txBody>
      </p:sp>
      <p:sp>
        <p:nvSpPr>
          <p:cNvPr id="81" name="Google Shape;81;p1"/>
          <p:cNvSpPr txBox="1">
            <a:spLocks noGrp="1"/>
          </p:cNvSpPr>
          <p:nvPr>
            <p:ph type="subTitle" idx="1"/>
          </p:nvPr>
        </p:nvSpPr>
        <p:spPr>
          <a:xfrm>
            <a:off x="676066" y="4621878"/>
            <a:ext cx="2846121" cy="954803"/>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1800"/>
              <a:buNone/>
            </a:pPr>
            <a:r>
              <a:rPr lang="en-GB"/>
              <a:t>Première partie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Open Sans"/>
              <a:buNone/>
            </a:pPr>
            <a:fld id="{00000000-1234-1234-1234-123412341234}" type="slidenum">
              <a:rPr lang="en-GB" sz="1400" b="1" i="0" u="none" strike="noStrike" cap="none">
                <a:solidFill>
                  <a:srgbClr val="FFFFFF"/>
                </a:solidFill>
                <a:latin typeface="Open Sans"/>
                <a:ea typeface="Open Sans"/>
                <a:cs typeface="Open Sans"/>
                <a:sym typeface="Open Sans"/>
              </a:rPr>
              <a:t>10</a:t>
            </a:fld>
            <a:endParaRPr sz="1400" b="1" i="0" u="none" strike="noStrike" cap="none">
              <a:solidFill>
                <a:srgbClr val="FFFFFF"/>
              </a:solidFill>
              <a:latin typeface="Open Sans"/>
              <a:ea typeface="Open Sans"/>
              <a:cs typeface="Open Sans"/>
              <a:sym typeface="Open Sans"/>
            </a:endParaRPr>
          </a:p>
        </p:txBody>
      </p:sp>
      <p:sp>
        <p:nvSpPr>
          <p:cNvPr id="152" name="Google Shape;152;p10"/>
          <p:cNvSpPr/>
          <p:nvPr/>
        </p:nvSpPr>
        <p:spPr>
          <a:xfrm>
            <a:off x="658416" y="1112990"/>
            <a:ext cx="8140200" cy="4093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Les problèmes liés au climat, à la terre, à l'énergie et à l'eau sont étroitement liés.</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L'agriculture et le système énergétique représentent </a:t>
            </a:r>
            <a:r>
              <a:rPr lang="en-GB" sz="2000" b="1" i="0" u="none" strike="noStrike" cap="none">
                <a:solidFill>
                  <a:schemeClr val="dk1"/>
                </a:solidFill>
                <a:latin typeface="Open Sans"/>
                <a:ea typeface="Open Sans"/>
                <a:cs typeface="Open Sans"/>
                <a:sym typeface="Open Sans"/>
              </a:rPr>
              <a:t>90 % des </a:t>
            </a:r>
            <a:r>
              <a:rPr lang="en-GB" sz="2000" b="0" i="0" u="none" strike="noStrike" cap="none">
                <a:solidFill>
                  <a:schemeClr val="dk1"/>
                </a:solidFill>
                <a:latin typeface="Open Sans"/>
                <a:ea typeface="Open Sans"/>
                <a:cs typeface="Open Sans"/>
                <a:sym typeface="Open Sans"/>
              </a:rPr>
              <a:t>prélèvements d'</a:t>
            </a:r>
            <a:r>
              <a:rPr lang="en-GB" sz="2000" b="1" i="0" u="none" strike="noStrike" cap="none">
                <a:solidFill>
                  <a:schemeClr val="dk1"/>
                </a:solidFill>
                <a:latin typeface="Open Sans"/>
                <a:ea typeface="Open Sans"/>
                <a:cs typeface="Open Sans"/>
                <a:sym typeface="Open Sans"/>
              </a:rPr>
              <a:t>eau </a:t>
            </a:r>
            <a:r>
              <a:rPr lang="en-GB" sz="2000" b="0" i="0" u="none" strike="noStrike" cap="none">
                <a:solidFill>
                  <a:schemeClr val="dk1"/>
                </a:solidFill>
                <a:latin typeface="Open Sans"/>
                <a:ea typeface="Open Sans"/>
                <a:cs typeface="Open Sans"/>
                <a:sym typeface="Open Sans"/>
              </a:rPr>
              <a:t>dans le monde (4).</a:t>
            </a:r>
            <a:endParaRPr sz="2000" b="1" i="0" u="none" strike="noStrike" cap="none">
              <a:solidFill>
                <a:schemeClr val="dk1"/>
              </a:solidFill>
              <a:latin typeface="Open Sans"/>
              <a:ea typeface="Open Sans"/>
              <a:cs typeface="Open Sans"/>
              <a:sym typeface="Open Sans"/>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L'approvisionnement et le traitement de l'eau consomment environ </a:t>
            </a:r>
            <a:r>
              <a:rPr lang="en-GB" sz="2000" b="1" i="0" u="none" strike="noStrike" cap="none">
                <a:solidFill>
                  <a:schemeClr val="dk1"/>
                </a:solidFill>
                <a:latin typeface="Open Sans"/>
                <a:ea typeface="Open Sans"/>
                <a:cs typeface="Open Sans"/>
                <a:sym typeface="Open Sans"/>
              </a:rPr>
              <a:t>4 % de l'électricité </a:t>
            </a:r>
            <a:r>
              <a:rPr lang="en-GB" sz="2000" b="0" i="0" u="none" strike="noStrike" cap="none">
                <a:solidFill>
                  <a:schemeClr val="dk1"/>
                </a:solidFill>
                <a:latin typeface="Open Sans"/>
                <a:ea typeface="Open Sans"/>
                <a:cs typeface="Open Sans"/>
                <a:sym typeface="Open Sans"/>
              </a:rPr>
              <a:t>mondiale (5).</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La production végétale consomme </a:t>
            </a:r>
            <a:r>
              <a:rPr lang="en-GB" sz="2000" b="1" i="0" u="none" strike="noStrike" cap="none">
                <a:solidFill>
                  <a:schemeClr val="dk1"/>
                </a:solidFill>
                <a:latin typeface="Open Sans"/>
                <a:ea typeface="Open Sans"/>
                <a:cs typeface="Open Sans"/>
                <a:sym typeface="Open Sans"/>
              </a:rPr>
              <a:t>4 à 5 % de l'énergie finale </a:t>
            </a:r>
            <a:r>
              <a:rPr lang="en-GB" sz="2000" b="0" i="0" u="none" strike="noStrike" cap="none">
                <a:solidFill>
                  <a:schemeClr val="dk1"/>
                </a:solidFill>
                <a:latin typeface="Open Sans"/>
                <a:ea typeface="Open Sans"/>
                <a:cs typeface="Open Sans"/>
                <a:sym typeface="Open Sans"/>
              </a:rPr>
              <a:t>(6)</a:t>
            </a:r>
            <a:endParaRPr sz="2000" b="1" i="0" u="none" strike="noStrike" cap="none">
              <a:solidFill>
                <a:schemeClr val="dk1"/>
              </a:solidFill>
              <a:latin typeface="Open Sans"/>
              <a:ea typeface="Open Sans"/>
              <a:cs typeface="Open Sans"/>
              <a:sym typeface="Open Sans"/>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La production de bioénergie utilise une </a:t>
            </a:r>
            <a:r>
              <a:rPr lang="en-GB" sz="2000" b="1" i="0" u="none" strike="noStrike" cap="none">
                <a:solidFill>
                  <a:schemeClr val="dk1"/>
                </a:solidFill>
                <a:latin typeface="Open Sans"/>
                <a:ea typeface="Open Sans"/>
                <a:cs typeface="Open Sans"/>
                <a:sym typeface="Open Sans"/>
              </a:rPr>
              <a:t>part croissante des terres cultivées </a:t>
            </a:r>
            <a:r>
              <a:rPr lang="en-GB" sz="2000" b="0" i="0" u="none" strike="noStrike" cap="none">
                <a:solidFill>
                  <a:schemeClr val="dk1"/>
                </a:solidFill>
                <a:latin typeface="Open Sans"/>
                <a:ea typeface="Open Sans"/>
                <a:cs typeface="Open Sans"/>
                <a:sym typeface="Open Sans"/>
              </a:rPr>
              <a:t>(7)</a:t>
            </a:r>
            <a:endParaRPr sz="2000" b="1" i="0" u="none" strike="noStrike" cap="none">
              <a:solidFill>
                <a:schemeClr val="dk1"/>
              </a:solidFill>
              <a:latin typeface="Open Sans"/>
              <a:ea typeface="Open Sans"/>
              <a:cs typeface="Open Sans"/>
              <a:sym typeface="Open Sans"/>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L'énergie, l'agriculture et le changement d'affectation des sols sont à l'origine de plus de </a:t>
            </a:r>
            <a:r>
              <a:rPr lang="en-GB" sz="2000" b="1" i="0" u="none" strike="noStrike" cap="none">
                <a:solidFill>
                  <a:schemeClr val="dk1"/>
                </a:solidFill>
                <a:latin typeface="Open Sans"/>
                <a:ea typeface="Open Sans"/>
                <a:cs typeface="Open Sans"/>
                <a:sym typeface="Open Sans"/>
              </a:rPr>
              <a:t>90 % des émissions de GES (8).</a:t>
            </a:r>
            <a:endParaRPr/>
          </a:p>
        </p:txBody>
      </p:sp>
      <p:sp>
        <p:nvSpPr>
          <p:cNvPr id="153" name="Google Shape;153;p10"/>
          <p:cNvSpPr/>
          <p:nvPr/>
        </p:nvSpPr>
        <p:spPr>
          <a:xfrm>
            <a:off x="583364" y="420185"/>
            <a:ext cx="9423000" cy="6945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Pourquoi les CLEW ?</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Open Sans"/>
              <a:buNone/>
            </a:pPr>
            <a:fld id="{00000000-1234-1234-1234-123412341234}" type="slidenum">
              <a:rPr lang="en-GB" sz="1400" b="1" i="0" u="none" strike="noStrike" cap="none">
                <a:solidFill>
                  <a:srgbClr val="FFFFFF"/>
                </a:solidFill>
                <a:latin typeface="Open Sans"/>
                <a:ea typeface="Open Sans"/>
                <a:cs typeface="Open Sans"/>
                <a:sym typeface="Open Sans"/>
              </a:rPr>
              <a:t>11</a:t>
            </a:fld>
            <a:endParaRPr sz="1400" b="1" i="0" u="none" strike="noStrike" cap="none">
              <a:solidFill>
                <a:srgbClr val="FFFFFF"/>
              </a:solidFill>
              <a:latin typeface="Open Sans"/>
              <a:ea typeface="Open Sans"/>
              <a:cs typeface="Open Sans"/>
              <a:sym typeface="Open Sans"/>
            </a:endParaRPr>
          </a:p>
        </p:txBody>
      </p:sp>
      <p:sp>
        <p:nvSpPr>
          <p:cNvPr id="160" name="Google Shape;160;p11"/>
          <p:cNvSpPr/>
          <p:nvPr/>
        </p:nvSpPr>
        <p:spPr>
          <a:xfrm>
            <a:off x="706542" y="1349611"/>
            <a:ext cx="10961100" cy="399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Il est nécessaire d'adopter une approche intégrée de l'élaboration des politiques, car.. :</a:t>
            </a:r>
            <a:endParaRPr/>
          </a:p>
          <a:p>
            <a:pPr marL="285750" marR="0" lvl="0" indent="-285750" algn="l" rtl="0">
              <a:spcBef>
                <a:spcPts val="16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Le développement durable implique de démêler un écheveau complexe de préoccupations et d'intérêts particuliers qui s'entremêlent.</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Les décisions peuvent avoir des conséquences considérables en dehors de la zone, du secteur ou de la juridiction visés.</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Les impacts peuvent être involontaires et imprévus.</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Les impacts intersectoriels et intersystèmes peuvent être positifs ou négatifs (ou les deux).</a:t>
            </a:r>
            <a:endParaRPr/>
          </a:p>
          <a:p>
            <a:pPr marL="0" marR="0" lvl="0" indent="0" algn="l" rtl="0">
              <a:spcBef>
                <a:spcPts val="1800"/>
              </a:spcBef>
              <a:spcAft>
                <a:spcPts val="0"/>
              </a:spcAft>
              <a:buNone/>
            </a:pPr>
            <a:r>
              <a:rPr lang="en-GB" sz="2000" b="0" i="0" u="none" strike="noStrike" cap="none">
                <a:solidFill>
                  <a:srgbClr val="C8102E"/>
                </a:solidFill>
                <a:latin typeface="Open Sans"/>
                <a:ea typeface="Open Sans"/>
                <a:cs typeface="Open Sans"/>
                <a:sym typeface="Open Sans"/>
              </a:rPr>
              <a:t>Un processus coordonné et intégré d'élaboration de politiques et de mesures accordant une attention adéquate aux aspects transversaux est nécessaire pour gérer au mieux les synergies et les compromis.</a:t>
            </a:r>
            <a:endParaRPr/>
          </a:p>
        </p:txBody>
      </p:sp>
      <p:sp>
        <p:nvSpPr>
          <p:cNvPr id="161" name="Google Shape;161;p11"/>
          <p:cNvSpPr/>
          <p:nvPr/>
        </p:nvSpPr>
        <p:spPr>
          <a:xfrm>
            <a:off x="583364" y="648785"/>
            <a:ext cx="9423000" cy="6945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Pourquoi les CLEW ?</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Open Sans"/>
              <a:buNone/>
            </a:pPr>
            <a:fld id="{00000000-1234-1234-1234-123412341234}" type="slidenum">
              <a:rPr lang="en-GB" sz="1400" b="1" i="0" u="none" strike="noStrike" cap="none">
                <a:solidFill>
                  <a:srgbClr val="FFFFFF"/>
                </a:solidFill>
                <a:latin typeface="Open Sans"/>
                <a:ea typeface="Open Sans"/>
                <a:cs typeface="Open Sans"/>
                <a:sym typeface="Open Sans"/>
              </a:rPr>
              <a:t>12</a:t>
            </a:fld>
            <a:endParaRPr sz="1400" b="1" i="0" u="none" strike="noStrike" cap="none">
              <a:solidFill>
                <a:srgbClr val="FFFFFF"/>
              </a:solidFill>
              <a:latin typeface="Open Sans"/>
              <a:ea typeface="Open Sans"/>
              <a:cs typeface="Open Sans"/>
              <a:sym typeface="Open Sans"/>
            </a:endParaRPr>
          </a:p>
        </p:txBody>
      </p:sp>
      <p:sp>
        <p:nvSpPr>
          <p:cNvPr id="168" name="Google Shape;168;p12"/>
          <p:cNvSpPr/>
          <p:nvPr/>
        </p:nvSpPr>
        <p:spPr>
          <a:xfrm>
            <a:off x="674459" y="1678474"/>
            <a:ext cx="10961100" cy="3375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Il est nécessaire d'assurer la cohérence des politiques</a:t>
            </a:r>
            <a:endParaRPr/>
          </a:p>
          <a:p>
            <a:pPr marL="285750" marR="0" lvl="0" indent="-285750" algn="l" rtl="0">
              <a:spcBef>
                <a:spcPts val="16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Identifier systématiquement les liens pertinents entre les secteurs et les domaines et prendre en compte ces liens dans l'élaboration des politiques ;</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Veiller à ce que les politiques soient cohérentes entre les secteurs et les échelles (du local au mondial) ;</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Impliquer les parties prenantes concernées dans la conception, la mise en œuvre, le suivi et l'évaluation ; </a:t>
            </a:r>
            <a:endParaRPr sz="2000" b="0" i="0" u="none" strike="noStrike" cap="none">
              <a:solidFill>
                <a:schemeClr val="dk1"/>
              </a:solidFill>
              <a:latin typeface="Open Sans"/>
              <a:ea typeface="Open Sans"/>
              <a:cs typeface="Open Sans"/>
              <a:sym typeface="Open Sans"/>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Allouer des ressources adéquates pour la mise en œuvre à tous les niveaux et à toutes les échelles. </a:t>
            </a:r>
            <a:endParaRPr sz="2000" b="0" i="0" u="none" strike="noStrike" cap="none">
              <a:solidFill>
                <a:schemeClr val="dk1"/>
              </a:solidFill>
              <a:latin typeface="Open Sans"/>
              <a:ea typeface="Open Sans"/>
              <a:cs typeface="Open Sans"/>
              <a:sym typeface="Open Sans"/>
            </a:endParaRPr>
          </a:p>
          <a:p>
            <a:pPr marL="285750" marR="0" lvl="0" indent="-158750" algn="l" rtl="0">
              <a:spcBef>
                <a:spcPts val="1800"/>
              </a:spcBef>
              <a:spcAft>
                <a:spcPts val="0"/>
              </a:spcAft>
              <a:buClr>
                <a:schemeClr val="dk1"/>
              </a:buClr>
              <a:buSzPts val="2000"/>
              <a:buFont typeface="Arial"/>
              <a:buNone/>
            </a:pPr>
            <a:endParaRPr sz="2000" b="0" i="0" u="none" strike="noStrike" cap="none">
              <a:solidFill>
                <a:schemeClr val="dk1"/>
              </a:solidFill>
              <a:latin typeface="Open Sans"/>
              <a:ea typeface="Open Sans"/>
              <a:cs typeface="Open Sans"/>
              <a:sym typeface="Open Sans"/>
            </a:endParaRPr>
          </a:p>
        </p:txBody>
      </p:sp>
      <p:sp>
        <p:nvSpPr>
          <p:cNvPr id="169" name="Google Shape;169;p12"/>
          <p:cNvSpPr/>
          <p:nvPr/>
        </p:nvSpPr>
        <p:spPr>
          <a:xfrm>
            <a:off x="583364" y="953585"/>
            <a:ext cx="9423000" cy="6945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Pourquoi les CLEW ?</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Open Sans"/>
              <a:buNone/>
            </a:pPr>
            <a:fld id="{00000000-1234-1234-1234-123412341234}" type="slidenum">
              <a:rPr lang="en-GB" sz="1400" b="1" i="0" u="none" strike="noStrike" cap="none">
                <a:solidFill>
                  <a:srgbClr val="FFFFFF"/>
                </a:solidFill>
                <a:latin typeface="Open Sans"/>
                <a:ea typeface="Open Sans"/>
                <a:cs typeface="Open Sans"/>
                <a:sym typeface="Open Sans"/>
              </a:rPr>
              <a:t>13</a:t>
            </a:fld>
            <a:endParaRPr sz="1400" b="1" i="0" u="none" strike="noStrike" cap="none">
              <a:solidFill>
                <a:srgbClr val="FFFFFF"/>
              </a:solidFill>
              <a:latin typeface="Open Sans"/>
              <a:ea typeface="Open Sans"/>
              <a:cs typeface="Open Sans"/>
              <a:sym typeface="Open Sans"/>
            </a:endParaRPr>
          </a:p>
        </p:txBody>
      </p:sp>
      <p:sp>
        <p:nvSpPr>
          <p:cNvPr id="176" name="Google Shape;176;p13"/>
          <p:cNvSpPr/>
          <p:nvPr/>
        </p:nvSpPr>
        <p:spPr>
          <a:xfrm>
            <a:off x="650395" y="1381695"/>
            <a:ext cx="8154000" cy="422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La formulation et l'évaluation des politiques sont souvent effectuées de manière isolée par des entités institutionnelles distinctes et déconnectées. </a:t>
            </a:r>
            <a:endParaRPr sz="1800" b="0" i="0" u="none" strike="noStrike" cap="none">
              <a:solidFill>
                <a:srgbClr val="8DA9DB"/>
              </a:solidFill>
              <a:latin typeface="Calibri"/>
              <a:ea typeface="Calibri"/>
              <a:cs typeface="Calibri"/>
              <a:sym typeface="Calibri"/>
            </a:endParaRPr>
          </a:p>
          <a:p>
            <a:pPr marL="342900" marR="0" lvl="0" indent="-342900" algn="l" rtl="0">
              <a:spcBef>
                <a:spcPts val="16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Cadres politiques</a:t>
            </a:r>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Rôles administratifs</a:t>
            </a:r>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Ressources en capacité</a:t>
            </a:r>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Ressources financières</a:t>
            </a:r>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Défi informationnel</a:t>
            </a:r>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Calendrier et planification stratégique</a:t>
            </a:r>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L'évaluation</a:t>
            </a:r>
            <a:endParaRPr/>
          </a:p>
        </p:txBody>
      </p:sp>
      <p:sp>
        <p:nvSpPr>
          <p:cNvPr id="177" name="Google Shape;177;p13"/>
          <p:cNvSpPr/>
          <p:nvPr/>
        </p:nvSpPr>
        <p:spPr>
          <a:xfrm>
            <a:off x="583364" y="648785"/>
            <a:ext cx="9423000" cy="6945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Pourquoi les CLEW ?</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4"/>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1.2 Références</a:t>
            </a:r>
            <a:endParaRPr/>
          </a:p>
        </p:txBody>
      </p:sp>
      <p:sp>
        <p:nvSpPr>
          <p:cNvPr id="183" name="Google Shape;183;p1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14</a:t>
            </a:fld>
            <a:endParaRPr/>
          </a:p>
        </p:txBody>
      </p:sp>
      <p:sp>
        <p:nvSpPr>
          <p:cNvPr id="184" name="Google Shape;184;p14"/>
          <p:cNvSpPr txBox="1"/>
          <p:nvPr/>
        </p:nvSpPr>
        <p:spPr>
          <a:xfrm>
            <a:off x="663575" y="2082799"/>
            <a:ext cx="7587900" cy="4006800"/>
          </a:xfrm>
          <a:prstGeom prst="rect">
            <a:avLst/>
          </a:prstGeom>
          <a:noFill/>
          <a:ln>
            <a:noFill/>
          </a:ln>
        </p:spPr>
        <p:txBody>
          <a:bodyPr spcFirstLastPara="1" wrap="square" lIns="91425" tIns="45700" rIns="91425" bIns="45700" anchor="t" anchorCtr="0">
            <a:normAutofit fontScale="77500" lnSpcReduction="20000"/>
          </a:bodyPr>
          <a:lstStyle/>
          <a:p>
            <a:pPr marL="342900" lvl="0" indent="-335280" algn="l" rtl="0">
              <a:spcBef>
                <a:spcPts val="0"/>
              </a:spcBef>
              <a:spcAft>
                <a:spcPts val="0"/>
              </a:spcAft>
              <a:buClr>
                <a:srgbClr val="000000"/>
              </a:buClr>
              <a:buSzPct val="100000"/>
              <a:buFont typeface="Calibri"/>
              <a:buAutoNum type="arabicPeriod"/>
            </a:pPr>
            <a:r>
              <a:rPr lang="en-GB" sz="1600">
                <a:solidFill>
                  <a:srgbClr val="000000"/>
                </a:solidFill>
                <a:latin typeface="Open Sans"/>
                <a:ea typeface="Open Sans"/>
                <a:cs typeface="Open Sans"/>
                <a:sym typeface="Open Sans"/>
              </a:rPr>
              <a:t>United Nations (2020), The Sustainable Development Goals Report 2020, </a:t>
            </a:r>
            <a:r>
              <a:rPr lang="en-GB" sz="1600" u="sng">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https://unstats.un.org/sdgs/report/2020/The-Sustainable-Development-Goals-Report-2020.pdf</a:t>
            </a:r>
            <a:r>
              <a:rPr lang="en-GB"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marL="342900" lvl="0" indent="-335280" algn="l" rtl="0">
              <a:spcBef>
                <a:spcPts val="1000"/>
              </a:spcBef>
              <a:spcAft>
                <a:spcPts val="0"/>
              </a:spcAft>
              <a:buClr>
                <a:srgbClr val="000000"/>
              </a:buClr>
              <a:buSzPct val="100000"/>
              <a:buFont typeface="Calibri"/>
              <a:buAutoNum type="arabicPeriod"/>
            </a:pPr>
            <a:r>
              <a:rPr lang="en-GB" sz="1600">
                <a:solidFill>
                  <a:srgbClr val="000000"/>
                </a:solidFill>
                <a:latin typeface="Open Sans"/>
                <a:ea typeface="Open Sans"/>
                <a:cs typeface="Open Sans"/>
                <a:sym typeface="Open Sans"/>
              </a:rPr>
              <a:t>United Nations, SDG Indicators - United Nations Global SDG database </a:t>
            </a:r>
            <a:r>
              <a:rPr lang="en-GB" sz="1600" u="sng">
                <a:solidFill>
                  <a:srgbClr val="0563C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https://unstats.un.org/sdgs/indicators/database/</a:t>
            </a:r>
            <a:endParaRPr sz="1600">
              <a:solidFill>
                <a:srgbClr val="000000"/>
              </a:solidFill>
              <a:latin typeface="Open Sans"/>
              <a:ea typeface="Open Sans"/>
              <a:cs typeface="Open Sans"/>
              <a:sym typeface="Open Sans"/>
            </a:endParaRPr>
          </a:p>
          <a:p>
            <a:pPr marL="342900" lvl="0" indent="-335280" algn="l" rtl="0">
              <a:spcBef>
                <a:spcPts val="1000"/>
              </a:spcBef>
              <a:spcAft>
                <a:spcPts val="0"/>
              </a:spcAft>
              <a:buClr>
                <a:srgbClr val="000000"/>
              </a:buClr>
              <a:buSzPct val="100000"/>
              <a:buFont typeface="Calibri"/>
              <a:buAutoNum type="arabicPeriod"/>
            </a:pPr>
            <a:r>
              <a:rPr lang="en-GB" sz="1600">
                <a:solidFill>
                  <a:srgbClr val="000000"/>
                </a:solidFill>
                <a:latin typeface="Open Sans"/>
                <a:ea typeface="Open Sans"/>
                <a:cs typeface="Open Sans"/>
                <a:sym typeface="Open Sans"/>
              </a:rPr>
              <a:t>United Nations Framework Convention in Climate Change (2021), Nationally determined contributions under the Paris Agreement Synthesis report by the secretariat, </a:t>
            </a:r>
            <a:r>
              <a:rPr lang="en-GB" sz="1600" u="sng">
                <a:solidFill>
                  <a:srgbClr val="0563C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https://unfccc.int/sites/default/files/resource/cma2021_02E.pdf</a:t>
            </a:r>
            <a:r>
              <a:rPr lang="en-GB"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marL="342900" lvl="0" indent="-335280" algn="l" rtl="0">
              <a:spcBef>
                <a:spcPts val="1000"/>
              </a:spcBef>
              <a:spcAft>
                <a:spcPts val="0"/>
              </a:spcAft>
              <a:buClr>
                <a:srgbClr val="000000"/>
              </a:buClr>
              <a:buSzPct val="100000"/>
              <a:buFont typeface="Calibri"/>
              <a:buAutoNum type="arabicPeriod"/>
            </a:pPr>
            <a:r>
              <a:rPr lang="en-GB" sz="1600">
                <a:solidFill>
                  <a:srgbClr val="000000"/>
                </a:solidFill>
                <a:latin typeface="Open Sans"/>
                <a:ea typeface="Open Sans"/>
                <a:cs typeface="Open Sans"/>
                <a:sym typeface="Open Sans"/>
              </a:rPr>
              <a:t>Food and Agriculture Organization, AquaStat Database, </a:t>
            </a:r>
            <a:r>
              <a:rPr lang="en-GB" sz="1600" u="sng">
                <a:solidFill>
                  <a:srgbClr val="0563C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http://www.fao.org/aquastat/statistics/query/results.html</a:t>
            </a:r>
            <a:endParaRPr sz="1600">
              <a:solidFill>
                <a:srgbClr val="000000"/>
              </a:solidFill>
              <a:latin typeface="Open Sans"/>
              <a:ea typeface="Open Sans"/>
              <a:cs typeface="Open Sans"/>
              <a:sym typeface="Open Sans"/>
            </a:endParaRPr>
          </a:p>
          <a:p>
            <a:pPr marL="342900" lvl="0" indent="-335280" algn="l" rtl="0">
              <a:spcBef>
                <a:spcPts val="1000"/>
              </a:spcBef>
              <a:spcAft>
                <a:spcPts val="0"/>
              </a:spcAft>
              <a:buClr>
                <a:srgbClr val="000000"/>
              </a:buClr>
              <a:buSzPct val="100000"/>
              <a:buFont typeface="Calibri"/>
              <a:buAutoNum type="arabicPeriod"/>
            </a:pPr>
            <a:r>
              <a:rPr lang="en-GB" sz="1600">
                <a:solidFill>
                  <a:srgbClr val="000000"/>
                </a:solidFill>
                <a:latin typeface="Open Sans"/>
                <a:ea typeface="Open Sans"/>
                <a:cs typeface="Open Sans"/>
                <a:sym typeface="Open Sans"/>
              </a:rPr>
              <a:t>Author estimate</a:t>
            </a:r>
            <a:endParaRPr sz="1600">
              <a:solidFill>
                <a:srgbClr val="000000"/>
              </a:solidFill>
              <a:latin typeface="Open Sans"/>
              <a:ea typeface="Open Sans"/>
              <a:cs typeface="Open Sans"/>
              <a:sym typeface="Open Sans"/>
            </a:endParaRPr>
          </a:p>
          <a:p>
            <a:pPr marL="342900" lvl="0" indent="-335280" algn="l" rtl="0">
              <a:spcBef>
                <a:spcPts val="1000"/>
              </a:spcBef>
              <a:spcAft>
                <a:spcPts val="0"/>
              </a:spcAft>
              <a:buClr>
                <a:srgbClr val="000000"/>
              </a:buClr>
              <a:buSzPct val="100000"/>
              <a:buFont typeface="Calibri"/>
              <a:buAutoNum type="arabicPeriod"/>
            </a:pPr>
            <a:r>
              <a:rPr lang="en-GB" sz="1600">
                <a:solidFill>
                  <a:srgbClr val="000000"/>
                </a:solidFill>
                <a:latin typeface="Open Sans"/>
                <a:ea typeface="Open Sans"/>
                <a:cs typeface="Open Sans"/>
                <a:sym typeface="Open Sans"/>
              </a:rPr>
              <a:t>International Energy Agency, World Energy Balances 2017, and authors’ own calculations</a:t>
            </a:r>
            <a:endParaRPr sz="1600">
              <a:solidFill>
                <a:srgbClr val="000000"/>
              </a:solidFill>
              <a:latin typeface="Open Sans"/>
              <a:ea typeface="Open Sans"/>
              <a:cs typeface="Open Sans"/>
              <a:sym typeface="Open Sans"/>
            </a:endParaRPr>
          </a:p>
          <a:p>
            <a:pPr marL="342900" lvl="0" indent="-335280" algn="l" rtl="0">
              <a:spcBef>
                <a:spcPts val="1000"/>
              </a:spcBef>
              <a:spcAft>
                <a:spcPts val="0"/>
              </a:spcAft>
              <a:buClr>
                <a:srgbClr val="000000"/>
              </a:buClr>
              <a:buSzPct val="100000"/>
              <a:buFont typeface="Calibri"/>
              <a:buAutoNum type="arabicPeriod"/>
            </a:pPr>
            <a:r>
              <a:rPr lang="en-GB" sz="1600">
                <a:solidFill>
                  <a:srgbClr val="000000"/>
                </a:solidFill>
                <a:latin typeface="Open Sans"/>
                <a:ea typeface="Open Sans"/>
                <a:cs typeface="Open Sans"/>
                <a:sym typeface="Open Sans"/>
              </a:rPr>
              <a:t>International Energy Agency, World Energy Balances </a:t>
            </a:r>
            <a:endParaRPr sz="1600">
              <a:solidFill>
                <a:srgbClr val="000000"/>
              </a:solidFill>
              <a:latin typeface="Open Sans"/>
              <a:ea typeface="Open Sans"/>
              <a:cs typeface="Open Sans"/>
              <a:sym typeface="Open Sans"/>
            </a:endParaRPr>
          </a:p>
          <a:p>
            <a:pPr marL="342900" lvl="0" indent="-335280" algn="l" rtl="0">
              <a:spcBef>
                <a:spcPts val="1000"/>
              </a:spcBef>
              <a:spcAft>
                <a:spcPts val="0"/>
              </a:spcAft>
              <a:buClr>
                <a:srgbClr val="000000"/>
              </a:buClr>
              <a:buSzPct val="100000"/>
              <a:buFont typeface="Calibri"/>
              <a:buAutoNum type="arabicPeriod"/>
            </a:pPr>
            <a:r>
              <a:rPr lang="en-GB" sz="1600">
                <a:solidFill>
                  <a:srgbClr val="000000"/>
                </a:solidFill>
                <a:latin typeface="Open Sans"/>
                <a:ea typeface="Open Sans"/>
                <a:cs typeface="Open Sans"/>
                <a:sym typeface="Open Sans"/>
              </a:rPr>
              <a:t>World Resources Institute, ClimateWatch, </a:t>
            </a:r>
            <a:r>
              <a:rPr lang="en-GB" sz="1600" u="sng">
                <a:solidFill>
                  <a:srgbClr val="0563C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https://www.climatewatchdata.org/</a:t>
            </a:r>
            <a:r>
              <a:rPr lang="en-GB"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marL="342900" lvl="0" indent="-335280" algn="l" rtl="0">
              <a:spcBef>
                <a:spcPts val="1000"/>
              </a:spcBef>
              <a:spcAft>
                <a:spcPts val="0"/>
              </a:spcAft>
              <a:buClr>
                <a:srgbClr val="000000"/>
              </a:buClr>
              <a:buSzPct val="100000"/>
              <a:buFont typeface="Calibri"/>
              <a:buAutoNum type="arabicPeriod"/>
            </a:pPr>
            <a:r>
              <a:rPr lang="en-GB" sz="1600">
                <a:solidFill>
                  <a:srgbClr val="000000"/>
                </a:solidFill>
                <a:latin typeface="Open Sans"/>
                <a:ea typeface="Open Sans"/>
                <a:cs typeface="Open Sans"/>
                <a:sym typeface="Open Sans"/>
              </a:rPr>
              <a:t>OECD (2010), </a:t>
            </a:r>
            <a:r>
              <a:rPr lang="en-GB" sz="1800">
                <a:solidFill>
                  <a:srgbClr val="000000"/>
                </a:solidFill>
                <a:latin typeface="Calibri"/>
                <a:ea typeface="Calibri"/>
                <a:cs typeface="Calibri"/>
                <a:sym typeface="Calibri"/>
              </a:rPr>
              <a:t>Coherence between water and energy policies, ENV/EPOC/GSP(2010)21</a:t>
            </a:r>
            <a:endParaRPr sz="1600">
              <a:solidFill>
                <a:srgbClr val="000000"/>
              </a:solidFill>
              <a:latin typeface="Open Sans"/>
              <a:ea typeface="Open Sans"/>
              <a:cs typeface="Open Sans"/>
              <a:sym typeface="Open Sans"/>
            </a:endParaRPr>
          </a:p>
          <a:p>
            <a:pPr marL="342900" lvl="0" indent="-256540" algn="l" rtl="0">
              <a:spcBef>
                <a:spcPts val="1000"/>
              </a:spcBef>
              <a:spcAft>
                <a:spcPts val="0"/>
              </a:spcAft>
              <a:buNone/>
            </a:pPr>
            <a:endParaRPr sz="1600">
              <a:solidFill>
                <a:srgbClr val="000000"/>
              </a:solidFill>
              <a:latin typeface="Open Sans"/>
              <a:ea typeface="Open Sans"/>
              <a:cs typeface="Open Sans"/>
              <a:sym typeface="Open Sans"/>
            </a:endParaRPr>
          </a:p>
          <a:p>
            <a:pPr marL="342900" lvl="0" indent="-256540" algn="l" rtl="0">
              <a:spcBef>
                <a:spcPts val="1000"/>
              </a:spcBef>
              <a:spcAft>
                <a:spcPts val="0"/>
              </a:spcAft>
              <a:buNone/>
            </a:pP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15</a:t>
            </a:fld>
            <a:endParaRPr/>
          </a:p>
        </p:txBody>
      </p:sp>
      <p:sp>
        <p:nvSpPr>
          <p:cNvPr id="191" name="Google Shape;191;p15"/>
          <p:cNvSpPr/>
          <p:nvPr/>
        </p:nvSpPr>
        <p:spPr>
          <a:xfrm>
            <a:off x="658415" y="1735841"/>
            <a:ext cx="9520800" cy="363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Les modèles CLEWs sont des outils d'évaluation intégrée des systèmes de ressources</a:t>
            </a:r>
            <a:endParaRPr sz="1800" b="0" i="0" u="none" strike="noStrike" cap="none">
              <a:solidFill>
                <a:schemeClr val="dk1"/>
              </a:solidFill>
              <a:latin typeface="Calibri"/>
              <a:ea typeface="Calibri"/>
              <a:cs typeface="Calibri"/>
              <a:sym typeface="Calibri"/>
            </a:endParaRPr>
          </a:p>
          <a:p>
            <a:pPr marL="285750" marR="0" lvl="0" indent="-28575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Représentations technico-économiques de systèmes réels</a:t>
            </a:r>
            <a:endParaRPr/>
          </a:p>
          <a:p>
            <a:pPr marL="285750" marR="0" lvl="0" indent="-28575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Conçu pour évaluer le rôle du changement et du choix de la technologie </a:t>
            </a:r>
            <a:endParaRPr/>
          </a:p>
          <a:p>
            <a:pPr marL="285750" marR="0" lvl="0" indent="-28575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Permet une analyse basée sur des scénarios pour évaluer les risques et les incertitudes</a:t>
            </a:r>
            <a:endParaRPr/>
          </a:p>
          <a:p>
            <a:pPr marL="285750" marR="0" lvl="0" indent="-28575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Destiné à l'analyse à long terme des questions de développement durable </a:t>
            </a:r>
            <a:br>
              <a:rPr lang="en-GB" sz="2000" b="0" i="0" u="none" strike="noStrike" cap="none">
                <a:solidFill>
                  <a:schemeClr val="dk1"/>
                </a:solidFill>
                <a:latin typeface="Open Sans"/>
                <a:ea typeface="Open Sans"/>
                <a:cs typeface="Open Sans"/>
                <a:sym typeface="Open Sans"/>
              </a:rPr>
            </a:br>
            <a:r>
              <a:rPr lang="en-GB" sz="2000" b="0" i="0" u="none" strike="noStrike" cap="none">
                <a:solidFill>
                  <a:schemeClr val="dk1"/>
                </a:solidFill>
                <a:latin typeface="Open Sans"/>
                <a:ea typeface="Open Sans"/>
                <a:cs typeface="Open Sans"/>
                <a:sym typeface="Open Sans"/>
              </a:rPr>
              <a:t>(par exemple, une ou plusieurs décennies)</a:t>
            </a:r>
            <a:endParaRPr/>
          </a:p>
          <a:p>
            <a:pPr marL="285750" marR="0" lvl="0" indent="-28575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Hautement personnalisable/flexible en ce qui concerne les limites du système, la couverture géographique, le niveau de détail et les caractéristiques économiques.</a:t>
            </a:r>
            <a:endParaRPr/>
          </a:p>
          <a:p>
            <a:pPr marL="457200" marR="0" lvl="1" indent="0" algn="l" rtl="0">
              <a:spcBef>
                <a:spcPts val="1000"/>
              </a:spcBef>
              <a:spcAft>
                <a:spcPts val="0"/>
              </a:spcAft>
              <a:buNone/>
            </a:pPr>
            <a:endParaRPr sz="2000" b="0" i="0" u="none" strike="noStrike" cap="none">
              <a:solidFill>
                <a:schemeClr val="dk1"/>
              </a:solidFill>
              <a:latin typeface="Open Sans"/>
              <a:ea typeface="Open Sans"/>
              <a:cs typeface="Open Sans"/>
              <a:sym typeface="Open Sans"/>
            </a:endParaRPr>
          </a:p>
        </p:txBody>
      </p:sp>
      <p:sp>
        <p:nvSpPr>
          <p:cNvPr id="192" name="Google Shape;192;p15"/>
          <p:cNvSpPr/>
          <p:nvPr/>
        </p:nvSpPr>
        <p:spPr>
          <a:xfrm>
            <a:off x="607427" y="989680"/>
            <a:ext cx="10298400" cy="6945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1.3 Que sont les modèles CLEWs ?</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16</a:t>
            </a:fld>
            <a:endParaRPr/>
          </a:p>
        </p:txBody>
      </p:sp>
      <p:sp>
        <p:nvSpPr>
          <p:cNvPr id="199" name="Google Shape;199;p16"/>
          <p:cNvSpPr/>
          <p:nvPr/>
        </p:nvSpPr>
        <p:spPr>
          <a:xfrm>
            <a:off x="666565" y="1203575"/>
            <a:ext cx="10852500" cy="9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Schéma conceptuel</a:t>
            </a:r>
            <a:endParaRPr/>
          </a:p>
          <a:p>
            <a:pPr marL="457200" marR="0" lvl="1" indent="0" algn="l" rtl="0">
              <a:spcBef>
                <a:spcPts val="1800"/>
              </a:spcBef>
              <a:spcAft>
                <a:spcPts val="0"/>
              </a:spcAft>
              <a:buNone/>
            </a:pPr>
            <a:endParaRPr sz="2000" b="0" i="0" u="none" strike="noStrike" cap="none">
              <a:solidFill>
                <a:schemeClr val="dk1"/>
              </a:solidFill>
              <a:latin typeface="Open Sans SemiBold"/>
              <a:ea typeface="Open Sans SemiBold"/>
              <a:cs typeface="Open Sans SemiBold"/>
              <a:sym typeface="Open Sans SemiBold"/>
            </a:endParaRPr>
          </a:p>
        </p:txBody>
      </p:sp>
      <p:grpSp>
        <p:nvGrpSpPr>
          <p:cNvPr id="200" name="Google Shape;200;p16"/>
          <p:cNvGrpSpPr/>
          <p:nvPr/>
        </p:nvGrpSpPr>
        <p:grpSpPr>
          <a:xfrm>
            <a:off x="2057659" y="1632729"/>
            <a:ext cx="8483965" cy="4097363"/>
            <a:chOff x="135351" y="1595767"/>
            <a:chExt cx="10726976" cy="5186536"/>
          </a:xfrm>
        </p:grpSpPr>
        <p:grpSp>
          <p:nvGrpSpPr>
            <p:cNvPr id="201" name="Google Shape;201;p16"/>
            <p:cNvGrpSpPr/>
            <p:nvPr/>
          </p:nvGrpSpPr>
          <p:grpSpPr>
            <a:xfrm>
              <a:off x="4623658" y="3068695"/>
              <a:ext cx="2245260" cy="2245260"/>
              <a:chOff x="333308" y="1159867"/>
              <a:chExt cx="3171501" cy="2505981"/>
            </a:xfrm>
          </p:grpSpPr>
          <p:sp>
            <p:nvSpPr>
              <p:cNvPr id="202" name="Google Shape;202;p16"/>
              <p:cNvSpPr/>
              <p:nvPr/>
            </p:nvSpPr>
            <p:spPr>
              <a:xfrm>
                <a:off x="333308" y="1159867"/>
                <a:ext cx="3171501" cy="2505981"/>
              </a:xfrm>
              <a:prstGeom prst="ellipse">
                <a:avLst/>
              </a:prstGeom>
              <a:solidFill>
                <a:srgbClr val="4CBFF7">
                  <a:alpha val="49803"/>
                </a:srgbClr>
              </a:solidFill>
              <a:ln w="254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16"/>
              <p:cNvSpPr txBox="1"/>
              <p:nvPr/>
            </p:nvSpPr>
            <p:spPr>
              <a:xfrm>
                <a:off x="940704" y="1972830"/>
                <a:ext cx="1902900" cy="1378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2060"/>
                  </a:buClr>
                  <a:buSzPts val="1800"/>
                  <a:buFont typeface="Arial"/>
                  <a:buNone/>
                </a:pPr>
                <a:r>
                  <a:rPr lang="en-GB" sz="1800" b="1" i="0" u="none" strike="noStrike" cap="none">
                    <a:solidFill>
                      <a:srgbClr val="002060"/>
                    </a:solidFill>
                    <a:latin typeface="Arial"/>
                    <a:ea typeface="Arial"/>
                    <a:cs typeface="Arial"/>
                    <a:sym typeface="Arial"/>
                  </a:rPr>
                  <a:t>Système d'eau</a:t>
                </a:r>
                <a:endParaRPr sz="1800" b="0" i="0" u="none" strike="noStrike" cap="none">
                  <a:solidFill>
                    <a:srgbClr val="002060"/>
                  </a:solidFill>
                  <a:latin typeface="Arial"/>
                  <a:ea typeface="Arial"/>
                  <a:cs typeface="Arial"/>
                  <a:sym typeface="Arial"/>
                </a:endParaRPr>
              </a:p>
              <a:p>
                <a:pPr marL="0" marR="0" lvl="0" indent="0" algn="ctr" rtl="0">
                  <a:lnSpc>
                    <a:spcPct val="90000"/>
                  </a:lnSpc>
                  <a:spcBef>
                    <a:spcPts val="630"/>
                  </a:spcBef>
                  <a:spcAft>
                    <a:spcPts val="0"/>
                  </a:spcAft>
                  <a:buClr>
                    <a:srgbClr val="1FBBEE"/>
                  </a:buClr>
                  <a:buSzPts val="1200"/>
                  <a:buFont typeface="Arial"/>
                  <a:buNone/>
                </a:pPr>
                <a:r>
                  <a:rPr lang="en-GB" sz="1200" b="0" i="0" u="none" strike="noStrike" cap="none">
                    <a:solidFill>
                      <a:srgbClr val="1FBBEE"/>
                    </a:solidFill>
                    <a:latin typeface="Arial"/>
                    <a:ea typeface="Arial"/>
                    <a:cs typeface="Arial"/>
                    <a:sym typeface="Arial"/>
                  </a:rPr>
                  <a:t>. </a:t>
                </a:r>
                <a:endParaRPr sz="1200" b="1" i="0" u="none" strike="noStrike" cap="none">
                  <a:solidFill>
                    <a:srgbClr val="1FBBEE"/>
                  </a:solidFill>
                  <a:latin typeface="Arial"/>
                  <a:ea typeface="Arial"/>
                  <a:cs typeface="Arial"/>
                  <a:sym typeface="Arial"/>
                </a:endParaRPr>
              </a:p>
            </p:txBody>
          </p:sp>
        </p:grpSp>
        <p:grpSp>
          <p:nvGrpSpPr>
            <p:cNvPr id="204" name="Google Shape;204;p16"/>
            <p:cNvGrpSpPr/>
            <p:nvPr/>
          </p:nvGrpSpPr>
          <p:grpSpPr>
            <a:xfrm>
              <a:off x="3740593" y="1599923"/>
              <a:ext cx="2245260" cy="2245260"/>
              <a:chOff x="3760742" y="1614568"/>
              <a:chExt cx="3005652" cy="2360503"/>
            </a:xfrm>
          </p:grpSpPr>
          <p:sp>
            <p:nvSpPr>
              <p:cNvPr id="205" name="Google Shape;205;p16"/>
              <p:cNvSpPr/>
              <p:nvPr/>
            </p:nvSpPr>
            <p:spPr>
              <a:xfrm>
                <a:off x="3760742" y="1614568"/>
                <a:ext cx="3005652" cy="2360503"/>
              </a:xfrm>
              <a:prstGeom prst="ellipse">
                <a:avLst/>
              </a:prstGeom>
              <a:solidFill>
                <a:srgbClr val="00B050">
                  <a:alpha val="4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6"/>
              <p:cNvSpPr txBox="1"/>
              <p:nvPr/>
            </p:nvSpPr>
            <p:spPr>
              <a:xfrm>
                <a:off x="4396008" y="1910423"/>
                <a:ext cx="1713300" cy="1340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2060"/>
                  </a:buClr>
                  <a:buSzPts val="1800"/>
                  <a:buFont typeface="Arial"/>
                  <a:buNone/>
                </a:pPr>
                <a:r>
                  <a:rPr lang="en-GB" sz="1800" b="1" i="0" u="none" strike="noStrike" cap="none">
                    <a:solidFill>
                      <a:srgbClr val="002060"/>
                    </a:solidFill>
                    <a:latin typeface="Arial"/>
                    <a:ea typeface="Arial"/>
                    <a:cs typeface="Arial"/>
                    <a:sym typeface="Arial"/>
                  </a:rPr>
                  <a:t>Système agricole et foncier</a:t>
                </a:r>
                <a:endParaRPr sz="1800" b="0" i="0" u="none" strike="noStrike" cap="none">
                  <a:solidFill>
                    <a:srgbClr val="002060"/>
                  </a:solidFill>
                  <a:latin typeface="Arial"/>
                  <a:ea typeface="Arial"/>
                  <a:cs typeface="Arial"/>
                  <a:sym typeface="Arial"/>
                </a:endParaRPr>
              </a:p>
            </p:txBody>
          </p:sp>
        </p:grpSp>
        <p:sp>
          <p:nvSpPr>
            <p:cNvPr id="207" name="Google Shape;207;p16"/>
            <p:cNvSpPr txBox="1"/>
            <p:nvPr/>
          </p:nvSpPr>
          <p:spPr>
            <a:xfrm>
              <a:off x="1226751" y="5496503"/>
              <a:ext cx="7065600" cy="128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333333"/>
                  </a:solidFill>
                  <a:latin typeface="Arial"/>
                  <a:ea typeface="Arial"/>
                  <a:cs typeface="Arial"/>
                  <a:sym typeface="Arial"/>
                </a:rPr>
                <a:t>Énergie pour : le traitement et l'épuration de l'eau, le pompage de l'eau et le dessalement</a:t>
              </a:r>
              <a:endParaRPr/>
            </a:p>
            <a:p>
              <a:pPr marL="0" marR="0" lvl="0" indent="0" algn="ctr" rtl="0">
                <a:spcBef>
                  <a:spcPts val="0"/>
                </a:spcBef>
                <a:spcAft>
                  <a:spcPts val="0"/>
                </a:spcAft>
                <a:buNone/>
              </a:pPr>
              <a:endParaRPr sz="1200">
                <a:solidFill>
                  <a:srgbClr val="333333"/>
                </a:solidFill>
                <a:latin typeface="Arial"/>
                <a:ea typeface="Arial"/>
                <a:cs typeface="Arial"/>
                <a:sym typeface="Arial"/>
              </a:endParaRPr>
            </a:p>
            <a:p>
              <a:pPr marL="0" marR="0" lvl="0" indent="0" algn="ctr" rtl="0">
                <a:spcBef>
                  <a:spcPts val="0"/>
                </a:spcBef>
                <a:spcAft>
                  <a:spcPts val="0"/>
                </a:spcAft>
                <a:buNone/>
              </a:pPr>
              <a:r>
                <a:rPr lang="en-GB" sz="1200">
                  <a:solidFill>
                    <a:srgbClr val="333333"/>
                  </a:solidFill>
                  <a:latin typeface="Arial"/>
                  <a:ea typeface="Arial"/>
                  <a:cs typeface="Arial"/>
                  <a:sym typeface="Arial"/>
                </a:rPr>
                <a:t>Eau pour : l'hydroélectricité, le refroidissement des centrales électriques et le traitement des combustibles (biologiques)</a:t>
              </a:r>
              <a:endParaRPr sz="1200">
                <a:solidFill>
                  <a:srgbClr val="3F3F3F"/>
                </a:solidFill>
                <a:latin typeface="Arial"/>
                <a:ea typeface="Arial"/>
                <a:cs typeface="Arial"/>
                <a:sym typeface="Arial"/>
              </a:endParaRPr>
            </a:p>
          </p:txBody>
        </p:sp>
        <p:cxnSp>
          <p:nvCxnSpPr>
            <p:cNvPr id="208" name="Google Shape;208;p16"/>
            <p:cNvCxnSpPr/>
            <p:nvPr/>
          </p:nvCxnSpPr>
          <p:spPr>
            <a:xfrm rot="10800000" flipH="1">
              <a:off x="4731325" y="4140300"/>
              <a:ext cx="84467" cy="1284778"/>
            </a:xfrm>
            <a:prstGeom prst="straightConnector1">
              <a:avLst/>
            </a:prstGeom>
            <a:noFill/>
            <a:ln w="9525" cap="flat" cmpd="sng">
              <a:solidFill>
                <a:srgbClr val="002060"/>
              </a:solidFill>
              <a:prstDash val="solid"/>
              <a:round/>
              <a:headEnd type="none" w="sm" len="sm"/>
              <a:tailEnd type="none" w="sm" len="sm"/>
            </a:ln>
          </p:spPr>
        </p:cxnSp>
        <p:grpSp>
          <p:nvGrpSpPr>
            <p:cNvPr id="209" name="Google Shape;209;p16"/>
            <p:cNvGrpSpPr/>
            <p:nvPr/>
          </p:nvGrpSpPr>
          <p:grpSpPr>
            <a:xfrm>
              <a:off x="2801073" y="3060345"/>
              <a:ext cx="2245260" cy="2245260"/>
              <a:chOff x="2295545" y="295942"/>
              <a:chExt cx="2976240" cy="2360503"/>
            </a:xfrm>
          </p:grpSpPr>
          <p:sp>
            <p:nvSpPr>
              <p:cNvPr id="210" name="Google Shape;210;p16"/>
              <p:cNvSpPr/>
              <p:nvPr/>
            </p:nvSpPr>
            <p:spPr>
              <a:xfrm>
                <a:off x="2295545" y="295942"/>
                <a:ext cx="2976240" cy="2360503"/>
              </a:xfrm>
              <a:prstGeom prst="ellipse">
                <a:avLst/>
              </a:prstGeom>
              <a:solidFill>
                <a:srgbClr val="B92C11">
                  <a:alpha val="4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16"/>
              <p:cNvSpPr txBox="1"/>
              <p:nvPr/>
            </p:nvSpPr>
            <p:spPr>
              <a:xfrm>
                <a:off x="2400443" y="853931"/>
                <a:ext cx="2299500" cy="1244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2060"/>
                  </a:buClr>
                  <a:buSzPts val="1800"/>
                  <a:buFont typeface="Arial"/>
                  <a:buNone/>
                </a:pPr>
                <a:r>
                  <a:rPr lang="en-GB" sz="1800" b="1" i="0" u="none" strike="noStrike" cap="none">
                    <a:solidFill>
                      <a:srgbClr val="002060"/>
                    </a:solidFill>
                    <a:latin typeface="Arial"/>
                    <a:ea typeface="Arial"/>
                    <a:cs typeface="Arial"/>
                    <a:sym typeface="Arial"/>
                  </a:rPr>
                  <a:t>Système énergétique</a:t>
                </a:r>
                <a:endParaRPr sz="1800" b="0" i="0" u="none" strike="noStrike" cap="none">
                  <a:solidFill>
                    <a:srgbClr val="002060"/>
                  </a:solidFill>
                  <a:latin typeface="Arial"/>
                  <a:ea typeface="Arial"/>
                  <a:cs typeface="Arial"/>
                  <a:sym typeface="Arial"/>
                </a:endParaRPr>
              </a:p>
            </p:txBody>
          </p:sp>
        </p:grpSp>
        <p:sp>
          <p:nvSpPr>
            <p:cNvPr id="212" name="Google Shape;212;p16"/>
            <p:cNvSpPr txBox="1"/>
            <p:nvPr/>
          </p:nvSpPr>
          <p:spPr>
            <a:xfrm>
              <a:off x="6654936" y="1595767"/>
              <a:ext cx="2862900" cy="198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333333"/>
                  </a:solidFill>
                  <a:latin typeface="Arial"/>
                  <a:ea typeface="Arial"/>
                  <a:cs typeface="Arial"/>
                  <a:sym typeface="Arial"/>
                </a:rPr>
                <a:t>Interactions entre l'eau et la terre dans le cycle hydrologique</a:t>
              </a:r>
              <a:endParaRPr/>
            </a:p>
            <a:p>
              <a:pPr marL="0" marR="0" lvl="0" indent="0" algn="l" rtl="0">
                <a:spcBef>
                  <a:spcPts val="0"/>
                </a:spcBef>
                <a:spcAft>
                  <a:spcPts val="0"/>
                </a:spcAft>
                <a:buNone/>
              </a:pPr>
              <a:endParaRPr sz="1200">
                <a:solidFill>
                  <a:srgbClr val="333333"/>
                </a:solidFill>
                <a:latin typeface="Arial"/>
                <a:ea typeface="Arial"/>
                <a:cs typeface="Arial"/>
                <a:sym typeface="Arial"/>
              </a:endParaRPr>
            </a:p>
            <a:p>
              <a:pPr marL="0" marR="0" lvl="0" indent="0" algn="ctr" rtl="0">
                <a:spcBef>
                  <a:spcPts val="0"/>
                </a:spcBef>
                <a:spcAft>
                  <a:spcPts val="0"/>
                </a:spcAft>
                <a:buNone/>
              </a:pPr>
              <a:r>
                <a:rPr lang="en-GB" sz="1200">
                  <a:solidFill>
                    <a:srgbClr val="333333"/>
                  </a:solidFill>
                  <a:latin typeface="Arial"/>
                  <a:ea typeface="Arial"/>
                  <a:cs typeface="Arial"/>
                  <a:sym typeface="Arial"/>
                </a:rPr>
                <a:t>Besoins en eau pour les cultures vivrières, fourragères, énergétiques et fibreuses </a:t>
              </a:r>
              <a:br>
                <a:rPr lang="en-GB" sz="1200">
                  <a:solidFill>
                    <a:srgbClr val="333333"/>
                  </a:solidFill>
                  <a:latin typeface="Arial"/>
                  <a:ea typeface="Arial"/>
                  <a:cs typeface="Arial"/>
                  <a:sym typeface="Arial"/>
                </a:rPr>
              </a:br>
              <a:r>
                <a:rPr lang="en-GB" sz="1200">
                  <a:solidFill>
                    <a:srgbClr val="333333"/>
                  </a:solidFill>
                  <a:latin typeface="Arial"/>
                  <a:ea typeface="Arial"/>
                  <a:cs typeface="Arial"/>
                  <a:sym typeface="Arial"/>
                </a:rPr>
                <a:t>(pluviales et irriguées)</a:t>
              </a:r>
              <a:endParaRPr/>
            </a:p>
          </p:txBody>
        </p:sp>
        <p:cxnSp>
          <p:nvCxnSpPr>
            <p:cNvPr id="213" name="Google Shape;213;p16"/>
            <p:cNvCxnSpPr/>
            <p:nvPr/>
          </p:nvCxnSpPr>
          <p:spPr>
            <a:xfrm flipH="1">
              <a:off x="5381940" y="2702550"/>
              <a:ext cx="1421619" cy="714473"/>
            </a:xfrm>
            <a:prstGeom prst="straightConnector1">
              <a:avLst/>
            </a:prstGeom>
            <a:noFill/>
            <a:ln w="9525" cap="flat" cmpd="sng">
              <a:solidFill>
                <a:srgbClr val="002060"/>
              </a:solidFill>
              <a:prstDash val="solid"/>
              <a:round/>
              <a:headEnd type="none" w="sm" len="sm"/>
              <a:tailEnd type="none" w="sm" len="sm"/>
            </a:ln>
          </p:spPr>
        </p:cxnSp>
        <p:sp>
          <p:nvSpPr>
            <p:cNvPr id="214" name="Google Shape;214;p16"/>
            <p:cNvSpPr txBox="1"/>
            <p:nvPr/>
          </p:nvSpPr>
          <p:spPr>
            <a:xfrm>
              <a:off x="135351" y="1641742"/>
              <a:ext cx="3009900" cy="2688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333333"/>
                  </a:solidFill>
                  <a:latin typeface="Arial"/>
                  <a:ea typeface="Arial"/>
                  <a:cs typeface="Arial"/>
                  <a:sym typeface="Arial"/>
                </a:rPr>
                <a:t>Biomasse pour la production de biocarburants et autres utilisations énergétiques</a:t>
              </a:r>
              <a:endParaRPr/>
            </a:p>
            <a:p>
              <a:pPr marL="0" marR="0" lvl="0" indent="0" algn="l" rtl="0">
                <a:spcBef>
                  <a:spcPts val="0"/>
                </a:spcBef>
                <a:spcAft>
                  <a:spcPts val="0"/>
                </a:spcAft>
                <a:buNone/>
              </a:pPr>
              <a:endParaRPr sz="1200">
                <a:solidFill>
                  <a:srgbClr val="333333"/>
                </a:solidFill>
                <a:latin typeface="Arial"/>
                <a:ea typeface="Arial"/>
                <a:cs typeface="Arial"/>
                <a:sym typeface="Arial"/>
              </a:endParaRPr>
            </a:p>
            <a:p>
              <a:pPr marL="0" marR="0" lvl="0" indent="0" algn="ctr" rtl="0">
                <a:spcBef>
                  <a:spcPts val="0"/>
                </a:spcBef>
                <a:spcAft>
                  <a:spcPts val="0"/>
                </a:spcAft>
                <a:buNone/>
              </a:pPr>
              <a:r>
                <a:rPr lang="en-GB" sz="1200">
                  <a:solidFill>
                    <a:srgbClr val="333333"/>
                  </a:solidFill>
                  <a:latin typeface="Arial"/>
                  <a:ea typeface="Arial"/>
                  <a:cs typeface="Arial"/>
                  <a:sym typeface="Arial"/>
                </a:rPr>
                <a:t>Énergie nécessaire à la préparation des champs et à la récolte </a:t>
              </a:r>
              <a:endParaRPr/>
            </a:p>
            <a:p>
              <a:pPr marL="0" marR="0" lvl="0" indent="0" algn="l" rtl="0">
                <a:spcBef>
                  <a:spcPts val="0"/>
                </a:spcBef>
                <a:spcAft>
                  <a:spcPts val="0"/>
                </a:spcAft>
                <a:buNone/>
              </a:pPr>
              <a:endParaRPr sz="1200">
                <a:solidFill>
                  <a:srgbClr val="333333"/>
                </a:solidFill>
                <a:latin typeface="Arial"/>
                <a:ea typeface="Arial"/>
                <a:cs typeface="Arial"/>
                <a:sym typeface="Arial"/>
              </a:endParaRPr>
            </a:p>
            <a:p>
              <a:pPr marL="0" marR="0" lvl="0" indent="0" algn="ctr" rtl="0">
                <a:spcBef>
                  <a:spcPts val="0"/>
                </a:spcBef>
                <a:spcAft>
                  <a:spcPts val="0"/>
                </a:spcAft>
                <a:buNone/>
              </a:pPr>
              <a:r>
                <a:rPr lang="en-GB" sz="1200">
                  <a:solidFill>
                    <a:srgbClr val="333333"/>
                  </a:solidFill>
                  <a:latin typeface="Arial"/>
                  <a:ea typeface="Arial"/>
                  <a:cs typeface="Arial"/>
                  <a:sym typeface="Arial"/>
                </a:rPr>
                <a:t>Énergie pour la production d'engrais, de pesticides, </a:t>
              </a:r>
              <a:br>
                <a:rPr lang="en-GB" sz="1200">
                  <a:solidFill>
                    <a:srgbClr val="333333"/>
                  </a:solidFill>
                  <a:latin typeface="Arial"/>
                  <a:ea typeface="Arial"/>
                  <a:cs typeface="Arial"/>
                  <a:sym typeface="Arial"/>
                </a:rPr>
              </a:br>
              <a:r>
                <a:rPr lang="en-GB" sz="1200">
                  <a:solidFill>
                    <a:srgbClr val="333333"/>
                  </a:solidFill>
                  <a:latin typeface="Arial"/>
                  <a:ea typeface="Arial"/>
                  <a:cs typeface="Arial"/>
                  <a:sym typeface="Arial"/>
                </a:rPr>
                <a:t>et autres intrants agricoles</a:t>
              </a:r>
              <a:endParaRPr sz="1200">
                <a:solidFill>
                  <a:srgbClr val="333333"/>
                </a:solidFill>
                <a:latin typeface="Arial"/>
                <a:ea typeface="Arial"/>
                <a:cs typeface="Arial"/>
                <a:sym typeface="Arial"/>
              </a:endParaRPr>
            </a:p>
          </p:txBody>
        </p:sp>
        <p:cxnSp>
          <p:nvCxnSpPr>
            <p:cNvPr id="215" name="Google Shape;215;p16"/>
            <p:cNvCxnSpPr/>
            <p:nvPr/>
          </p:nvCxnSpPr>
          <p:spPr>
            <a:xfrm>
              <a:off x="2880205" y="2621616"/>
              <a:ext cx="1430861" cy="774549"/>
            </a:xfrm>
            <a:prstGeom prst="straightConnector1">
              <a:avLst/>
            </a:prstGeom>
            <a:noFill/>
            <a:ln w="9525" cap="flat" cmpd="sng">
              <a:solidFill>
                <a:srgbClr val="002060"/>
              </a:solidFill>
              <a:prstDash val="solid"/>
              <a:round/>
              <a:headEnd type="none" w="sm" len="sm"/>
              <a:tailEnd type="none" w="sm" len="sm"/>
            </a:ln>
          </p:spPr>
        </p:cxnSp>
        <p:sp>
          <p:nvSpPr>
            <p:cNvPr id="216" name="Google Shape;216;p16"/>
            <p:cNvSpPr/>
            <p:nvPr/>
          </p:nvSpPr>
          <p:spPr>
            <a:xfrm>
              <a:off x="9939827" y="3047190"/>
              <a:ext cx="922500" cy="2833500"/>
            </a:xfrm>
            <a:prstGeom prst="roundRect">
              <a:avLst>
                <a:gd name="adj" fmla="val 16667"/>
              </a:avLst>
            </a:prstGeom>
            <a:solidFill>
              <a:srgbClr val="FFC000">
                <a:alpha val="49803"/>
              </a:srgbClr>
            </a:solidFill>
            <a:ln w="254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txBox="1"/>
            <p:nvPr/>
          </p:nvSpPr>
          <p:spPr>
            <a:xfrm rot="-5400000">
              <a:off x="9029355" y="4047755"/>
              <a:ext cx="2743500" cy="83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200"/>
                <a:buFont typeface="Arial"/>
                <a:buNone/>
              </a:pPr>
              <a:r>
                <a:rPr lang="en-GB" sz="3200" b="1" i="0" u="none" strike="noStrike" cap="none">
                  <a:solidFill>
                    <a:srgbClr val="002060"/>
                  </a:solidFill>
                  <a:latin typeface="Arial"/>
                  <a:ea typeface="Arial"/>
                  <a:cs typeface="Arial"/>
                  <a:sym typeface="Arial"/>
                </a:rPr>
                <a:t>Climat</a:t>
              </a:r>
              <a:endParaRPr/>
            </a:p>
          </p:txBody>
        </p:sp>
        <p:sp>
          <p:nvSpPr>
            <p:cNvPr id="218" name="Google Shape;218;p16"/>
            <p:cNvSpPr/>
            <p:nvPr/>
          </p:nvSpPr>
          <p:spPr>
            <a:xfrm>
              <a:off x="7731802" y="3403107"/>
              <a:ext cx="2004000" cy="1062900"/>
            </a:xfrm>
            <a:prstGeom prst="rightArrow">
              <a:avLst>
                <a:gd name="adj1" fmla="val 50000"/>
                <a:gd name="adj2" fmla="val 20044"/>
              </a:avLst>
            </a:prstGeom>
            <a:solidFill>
              <a:srgbClr val="FFC000">
                <a:alpha val="49803"/>
              </a:srgb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219" name="Google Shape;219;p16"/>
            <p:cNvSpPr/>
            <p:nvPr/>
          </p:nvSpPr>
          <p:spPr>
            <a:xfrm rot="10800000">
              <a:off x="7675719" y="4506977"/>
              <a:ext cx="2029800" cy="1062900"/>
            </a:xfrm>
            <a:prstGeom prst="rightArrow">
              <a:avLst>
                <a:gd name="adj1" fmla="val 50000"/>
                <a:gd name="adj2" fmla="val 20044"/>
              </a:avLst>
            </a:prstGeom>
            <a:solidFill>
              <a:srgbClr val="FFC000">
                <a:alpha val="49803"/>
              </a:srgbClr>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FFFFFF"/>
                </a:solidFill>
                <a:latin typeface="Arial"/>
                <a:ea typeface="Arial"/>
                <a:cs typeface="Arial"/>
                <a:sym typeface="Arial"/>
              </a:endParaRPr>
            </a:p>
          </p:txBody>
        </p:sp>
        <p:sp>
          <p:nvSpPr>
            <p:cNvPr id="220" name="Google Shape;220;p16"/>
            <p:cNvSpPr txBox="1"/>
            <p:nvPr/>
          </p:nvSpPr>
          <p:spPr>
            <a:xfrm>
              <a:off x="7872044" y="3668601"/>
              <a:ext cx="1512000" cy="58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002060"/>
                  </a:solidFill>
                  <a:latin typeface="Arial"/>
                  <a:ea typeface="Arial"/>
                  <a:cs typeface="Arial"/>
                  <a:sym typeface="Arial"/>
                </a:rPr>
                <a:t>Émissions de GES</a:t>
              </a:r>
              <a:endParaRPr/>
            </a:p>
          </p:txBody>
        </p:sp>
        <p:sp>
          <p:nvSpPr>
            <p:cNvPr id="221" name="Google Shape;221;p16"/>
            <p:cNvSpPr txBox="1"/>
            <p:nvPr/>
          </p:nvSpPr>
          <p:spPr>
            <a:xfrm>
              <a:off x="7868455" y="4768740"/>
              <a:ext cx="2004000" cy="58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002060"/>
                  </a:solidFill>
                  <a:latin typeface="Arial"/>
                  <a:ea typeface="Arial"/>
                  <a:cs typeface="Arial"/>
                  <a:sym typeface="Arial"/>
                </a:rPr>
                <a:t>Précipitations, température</a:t>
              </a:r>
              <a:endParaRPr/>
            </a:p>
          </p:txBody>
        </p:sp>
      </p:grpSp>
      <p:sp>
        <p:nvSpPr>
          <p:cNvPr id="222" name="Google Shape;222;p16"/>
          <p:cNvSpPr/>
          <p:nvPr/>
        </p:nvSpPr>
        <p:spPr>
          <a:xfrm>
            <a:off x="607427" y="456280"/>
            <a:ext cx="10298400" cy="6945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a:solidFill>
                  <a:schemeClr val="dk1"/>
                </a:solidFill>
                <a:latin typeface="Open Sans"/>
                <a:ea typeface="Open Sans"/>
                <a:cs typeface="Open Sans"/>
                <a:sym typeface="Open Sans"/>
              </a:rPr>
              <a:t>1.3 Que sont les modèles CLEWs ?</a:t>
            </a:r>
            <a:endParaRPr sz="4290" b="0" i="0" u="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p:nvPr/>
        </p:nvSpPr>
        <p:spPr>
          <a:xfrm>
            <a:off x="664424" y="1348537"/>
            <a:ext cx="111519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8DA9DB"/>
                </a:solidFill>
                <a:latin typeface="Open Sans"/>
                <a:ea typeface="Open Sans"/>
                <a:cs typeface="Open Sans"/>
                <a:sym typeface="Open Sans"/>
              </a:rPr>
              <a:t>Schéma simplifié des CLEWs</a:t>
            </a:r>
            <a:endParaRPr/>
          </a:p>
        </p:txBody>
      </p:sp>
      <p:sp>
        <p:nvSpPr>
          <p:cNvPr id="229" name="Google Shape;229;p17"/>
          <p:cNvSpPr txBox="1"/>
          <p:nvPr/>
        </p:nvSpPr>
        <p:spPr>
          <a:xfrm>
            <a:off x="11738529" y="6497676"/>
            <a:ext cx="453471"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400" b="1">
                <a:solidFill>
                  <a:schemeClr val="lt1"/>
                </a:solidFill>
                <a:latin typeface="Open Sans"/>
                <a:ea typeface="Open Sans"/>
                <a:cs typeface="Open Sans"/>
                <a:sym typeface="Open Sans"/>
              </a:rPr>
              <a:t>17</a:t>
            </a:fld>
            <a:endParaRPr sz="1400" b="1">
              <a:solidFill>
                <a:schemeClr val="lt1"/>
              </a:solidFill>
              <a:latin typeface="Open Sans"/>
              <a:ea typeface="Open Sans"/>
              <a:cs typeface="Open Sans"/>
              <a:sym typeface="Open Sans"/>
            </a:endParaRPr>
          </a:p>
        </p:txBody>
      </p:sp>
      <p:sp>
        <p:nvSpPr>
          <p:cNvPr id="230" name="Google Shape;230;p17"/>
          <p:cNvSpPr/>
          <p:nvPr/>
        </p:nvSpPr>
        <p:spPr>
          <a:xfrm>
            <a:off x="607427" y="608680"/>
            <a:ext cx="10298400" cy="6945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a:solidFill>
                  <a:schemeClr val="dk1"/>
                </a:solidFill>
                <a:latin typeface="Open Sans"/>
                <a:ea typeface="Open Sans"/>
                <a:cs typeface="Open Sans"/>
                <a:sym typeface="Open Sans"/>
              </a:rPr>
              <a:t>1.3 Que sont les modèles CLEWs ?</a:t>
            </a:r>
            <a:endParaRPr sz="4290" b="0" i="0">
              <a:solidFill>
                <a:schemeClr val="dk1"/>
              </a:solidFill>
              <a:latin typeface="Open Sans"/>
              <a:ea typeface="Open Sans"/>
              <a:cs typeface="Open Sans"/>
              <a:sym typeface="Open Sans"/>
            </a:endParaRPr>
          </a:p>
        </p:txBody>
      </p:sp>
      <p:grpSp>
        <p:nvGrpSpPr>
          <p:cNvPr id="231" name="Google Shape;231;p17"/>
          <p:cNvGrpSpPr/>
          <p:nvPr/>
        </p:nvGrpSpPr>
        <p:grpSpPr>
          <a:xfrm>
            <a:off x="1167970" y="1811707"/>
            <a:ext cx="9344185" cy="3813544"/>
            <a:chOff x="1437684" y="2162011"/>
            <a:chExt cx="9344185" cy="3813544"/>
          </a:xfrm>
        </p:grpSpPr>
        <p:sp>
          <p:nvSpPr>
            <p:cNvPr id="232" name="Google Shape;232;p17"/>
            <p:cNvSpPr/>
            <p:nvPr/>
          </p:nvSpPr>
          <p:spPr>
            <a:xfrm>
              <a:off x="4631289" y="4266051"/>
              <a:ext cx="67088" cy="1709504"/>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3" name="Google Shape;233;p17"/>
            <p:cNvSpPr/>
            <p:nvPr/>
          </p:nvSpPr>
          <p:spPr>
            <a:xfrm>
              <a:off x="7324319" y="2591213"/>
              <a:ext cx="63643" cy="3384341"/>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4" name="Google Shape;234;p17"/>
            <p:cNvSpPr txBox="1"/>
            <p:nvPr/>
          </p:nvSpPr>
          <p:spPr>
            <a:xfrm>
              <a:off x="1437684" y="2300150"/>
              <a:ext cx="1296000" cy="646500"/>
            </a:xfrm>
            <a:prstGeom prst="rect">
              <a:avLst/>
            </a:prstGeom>
            <a:solidFill>
              <a:srgbClr val="757070"/>
            </a:solidFill>
            <a:ln w="9525" cap="flat" cmpd="sng">
              <a:solidFill>
                <a:srgbClr val="75707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 Charbon </a:t>
              </a:r>
              <a:endParaRPr sz="1800">
                <a:solidFill>
                  <a:schemeClr val="lt1"/>
                </a:solidFill>
                <a:latin typeface="Calibri"/>
                <a:ea typeface="Calibri"/>
                <a:cs typeface="Calibri"/>
                <a:sym typeface="Calibri"/>
              </a:endParaRPr>
            </a:p>
            <a:p>
              <a:pPr marL="0" marR="0" lvl="0" indent="0" algn="ctr" rtl="0">
                <a:spcBef>
                  <a:spcPts val="0"/>
                </a:spcBef>
                <a:spcAft>
                  <a:spcPts val="0"/>
                </a:spcAft>
                <a:buNone/>
              </a:pPr>
              <a:r>
                <a:rPr lang="en-GB" sz="1800" b="1" i="0" u="none" strike="noStrike" cap="none">
                  <a:solidFill>
                    <a:schemeClr val="lt1"/>
                  </a:solidFill>
                  <a:latin typeface="Calibri"/>
                  <a:ea typeface="Calibri"/>
                  <a:cs typeface="Calibri"/>
                  <a:sym typeface="Calibri"/>
                </a:rPr>
                <a:t>mine</a:t>
              </a:r>
              <a:endParaRPr sz="1800">
                <a:solidFill>
                  <a:schemeClr val="lt1"/>
                </a:solidFill>
                <a:latin typeface="Calibri"/>
                <a:ea typeface="Calibri"/>
                <a:cs typeface="Calibri"/>
                <a:sym typeface="Calibri"/>
              </a:endParaRPr>
            </a:p>
          </p:txBody>
        </p:sp>
        <p:sp>
          <p:nvSpPr>
            <p:cNvPr id="235" name="Google Shape;235;p17"/>
            <p:cNvSpPr txBox="1"/>
            <p:nvPr/>
          </p:nvSpPr>
          <p:spPr>
            <a:xfrm>
              <a:off x="1437684" y="3236254"/>
              <a:ext cx="1296000" cy="646500"/>
            </a:xfrm>
            <a:prstGeom prst="rect">
              <a:avLst/>
            </a:prstGeom>
            <a:solidFill>
              <a:srgbClr val="C00000"/>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FFFFFF"/>
                  </a:solidFill>
                  <a:latin typeface="Calibri"/>
                  <a:ea typeface="Calibri"/>
                  <a:cs typeface="Calibri"/>
                  <a:sym typeface="Calibri"/>
                </a:rPr>
                <a:t>Gaz</a:t>
              </a:r>
              <a:endParaRPr/>
            </a:p>
            <a:p>
              <a:pPr marL="0" marR="0" lvl="0" indent="0" algn="ctr" rtl="0">
                <a:spcBef>
                  <a:spcPts val="0"/>
                </a:spcBef>
                <a:spcAft>
                  <a:spcPts val="0"/>
                </a:spcAft>
                <a:buNone/>
              </a:pPr>
              <a:r>
                <a:rPr lang="en-GB" sz="1800" b="1">
                  <a:solidFill>
                    <a:srgbClr val="FFFFFF"/>
                  </a:solidFill>
                  <a:latin typeface="Calibri"/>
                  <a:ea typeface="Calibri"/>
                  <a:cs typeface="Calibri"/>
                  <a:sym typeface="Calibri"/>
                </a:rPr>
                <a:t>champ</a:t>
              </a:r>
              <a:endParaRPr/>
            </a:p>
          </p:txBody>
        </p:sp>
        <p:sp>
          <p:nvSpPr>
            <p:cNvPr id="236" name="Google Shape;236;p17"/>
            <p:cNvSpPr txBox="1"/>
            <p:nvPr/>
          </p:nvSpPr>
          <p:spPr>
            <a:xfrm>
              <a:off x="5231904" y="2228144"/>
              <a:ext cx="1296000" cy="923400"/>
            </a:xfrm>
            <a:prstGeom prst="rect">
              <a:avLst/>
            </a:prstGeom>
            <a:solidFill>
              <a:srgbClr val="757070"/>
            </a:solidFill>
            <a:ln w="9525" cap="flat" cmpd="sng">
              <a:solidFill>
                <a:srgbClr val="757070"/>
              </a:solidFill>
              <a:prstDash val="solid"/>
              <a:round/>
              <a:headEnd type="none" w="sm" len="sm"/>
              <a:tailEnd type="none" w="sm" len="sm"/>
            </a:ln>
          </p:spPr>
          <p:txBody>
            <a:bodyPr spcFirstLastPara="1" wrap="square" lIns="45700" tIns="45700" rIns="45700" bIns="45700" anchor="t" anchorCtr="0">
              <a:sp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 Charbon </a:t>
              </a:r>
              <a:endParaRPr sz="1800">
                <a:solidFill>
                  <a:schemeClr val="lt1"/>
                </a:solidFill>
                <a:latin typeface="Calibri"/>
                <a:ea typeface="Calibri"/>
                <a:cs typeface="Calibri"/>
                <a:sym typeface="Calibri"/>
              </a:endParaRPr>
            </a:p>
            <a:p>
              <a:pPr marL="0" marR="0" lvl="0" indent="0" algn="ctr" rtl="0">
                <a:spcBef>
                  <a:spcPts val="0"/>
                </a:spcBef>
                <a:spcAft>
                  <a:spcPts val="0"/>
                </a:spcAft>
                <a:buNone/>
              </a:pPr>
              <a:r>
                <a:rPr lang="en-GB" sz="1800" b="1">
                  <a:solidFill>
                    <a:schemeClr val="lt1"/>
                  </a:solidFill>
                  <a:latin typeface="Calibri"/>
                  <a:ea typeface="Calibri"/>
                  <a:cs typeface="Calibri"/>
                  <a:sym typeface="Calibri"/>
                </a:rPr>
                <a:t>Centrale électrique</a:t>
              </a:r>
              <a:endParaRPr sz="1800">
                <a:solidFill>
                  <a:schemeClr val="lt1"/>
                </a:solidFill>
                <a:latin typeface="Calibri"/>
                <a:ea typeface="Calibri"/>
                <a:cs typeface="Calibri"/>
                <a:sym typeface="Calibri"/>
              </a:endParaRPr>
            </a:p>
          </p:txBody>
        </p:sp>
        <p:sp>
          <p:nvSpPr>
            <p:cNvPr id="237" name="Google Shape;237;p17"/>
            <p:cNvSpPr txBox="1"/>
            <p:nvPr/>
          </p:nvSpPr>
          <p:spPr>
            <a:xfrm>
              <a:off x="5231904" y="3193592"/>
              <a:ext cx="1296000" cy="923400"/>
            </a:xfrm>
            <a:prstGeom prst="rect">
              <a:avLst/>
            </a:prstGeom>
            <a:solidFill>
              <a:srgbClr val="C00000"/>
            </a:solidFill>
            <a:ln w="9525" cap="flat" cmpd="sng">
              <a:solidFill>
                <a:srgbClr val="C00000"/>
              </a:solidFill>
              <a:prstDash val="solid"/>
              <a:round/>
              <a:headEnd type="none" w="sm" len="sm"/>
              <a:tailEnd type="none" w="sm" len="sm"/>
            </a:ln>
          </p:spPr>
          <p:txBody>
            <a:bodyPr spcFirstLastPara="1" wrap="square" lIns="45700" tIns="45700" rIns="45700" bIns="45700" anchor="t" anchorCtr="0">
              <a:sp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Gaz</a:t>
              </a: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r>
                <a:rPr lang="en-GB" sz="1800" b="1">
                  <a:solidFill>
                    <a:schemeClr val="lt1"/>
                  </a:solidFill>
                  <a:latin typeface="Calibri"/>
                  <a:ea typeface="Calibri"/>
                  <a:cs typeface="Calibri"/>
                  <a:sym typeface="Calibri"/>
                </a:rPr>
                <a:t>Centrale électrique</a:t>
              </a:r>
              <a:endParaRPr sz="1800" b="1">
                <a:solidFill>
                  <a:schemeClr val="lt1"/>
                </a:solidFill>
                <a:latin typeface="Calibri"/>
                <a:ea typeface="Calibri"/>
                <a:cs typeface="Calibri"/>
                <a:sym typeface="Calibri"/>
              </a:endParaRPr>
            </a:p>
          </p:txBody>
        </p:sp>
        <p:sp>
          <p:nvSpPr>
            <p:cNvPr id="238" name="Google Shape;238;p17"/>
            <p:cNvSpPr txBox="1"/>
            <p:nvPr/>
          </p:nvSpPr>
          <p:spPr>
            <a:xfrm>
              <a:off x="5231904" y="4172360"/>
              <a:ext cx="1296000" cy="646500"/>
            </a:xfrm>
            <a:prstGeom prst="rect">
              <a:avLst/>
            </a:prstGeom>
            <a:solidFill>
              <a:srgbClr val="2F5496"/>
            </a:solidFill>
            <a:ln w="9525" cap="flat" cmpd="sng">
              <a:solidFill>
                <a:srgbClr val="2F54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L'eau</a:t>
              </a:r>
              <a:endParaRPr/>
            </a:p>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Traitement</a:t>
              </a:r>
              <a:endParaRPr/>
            </a:p>
          </p:txBody>
        </p:sp>
        <p:sp>
          <p:nvSpPr>
            <p:cNvPr id="239" name="Google Shape;239;p17"/>
            <p:cNvSpPr txBox="1"/>
            <p:nvPr/>
          </p:nvSpPr>
          <p:spPr>
            <a:xfrm>
              <a:off x="9325655" y="2282519"/>
              <a:ext cx="1440300" cy="646500"/>
            </a:xfrm>
            <a:prstGeom prst="rect">
              <a:avLst/>
            </a:prstGeom>
            <a:solidFill>
              <a:srgbClr val="FFC000"/>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FFFFFF"/>
                  </a:solidFill>
                  <a:latin typeface="Calibri"/>
                  <a:ea typeface="Calibri"/>
                  <a:cs typeface="Calibri"/>
                  <a:sym typeface="Calibri"/>
                </a:rPr>
                <a:t> Appareils ménagers</a:t>
              </a:r>
              <a:endParaRPr/>
            </a:p>
          </p:txBody>
        </p:sp>
        <p:sp>
          <p:nvSpPr>
            <p:cNvPr id="240" name="Google Shape;240;p17"/>
            <p:cNvSpPr txBox="1"/>
            <p:nvPr/>
          </p:nvSpPr>
          <p:spPr>
            <a:xfrm>
              <a:off x="9325655" y="3263991"/>
              <a:ext cx="1440300" cy="923400"/>
            </a:xfrm>
            <a:prstGeom prst="rect">
              <a:avLst/>
            </a:prstGeom>
            <a:solidFill>
              <a:srgbClr val="FFC000"/>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FFFFFF"/>
                  </a:solidFill>
                  <a:latin typeface="Calibri"/>
                  <a:ea typeface="Calibri"/>
                  <a:cs typeface="Calibri"/>
                  <a:sym typeface="Calibri"/>
                </a:rPr>
                <a:t> Équipements industriels</a:t>
              </a:r>
              <a:endParaRPr/>
            </a:p>
          </p:txBody>
        </p:sp>
        <p:sp>
          <p:nvSpPr>
            <p:cNvPr id="241" name="Google Shape;241;p17"/>
            <p:cNvSpPr/>
            <p:nvPr/>
          </p:nvSpPr>
          <p:spPr>
            <a:xfrm>
              <a:off x="2747218" y="2479300"/>
              <a:ext cx="2467301" cy="111913"/>
            </a:xfrm>
            <a:prstGeom prst="rightArrow">
              <a:avLst>
                <a:gd name="adj1" fmla="val 50000"/>
                <a:gd name="adj2" fmla="val 50000"/>
              </a:avLst>
            </a:prstGeom>
            <a:solidFill>
              <a:srgbClr val="757070"/>
            </a:solidFill>
            <a:ln w="12700" cap="flat" cmpd="sng">
              <a:solidFill>
                <a:srgbClr val="7570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2" name="Google Shape;242;p17"/>
            <p:cNvSpPr/>
            <p:nvPr/>
          </p:nvSpPr>
          <p:spPr>
            <a:xfrm>
              <a:off x="2747218" y="3415404"/>
              <a:ext cx="2484686" cy="112511"/>
            </a:xfrm>
            <a:prstGeom prst="rightArrow">
              <a:avLst>
                <a:gd name="adj1" fmla="val 50000"/>
                <a:gd name="adj2" fmla="val 50000"/>
              </a:avLst>
            </a:prstGeom>
            <a:solidFill>
              <a:srgbClr val="C00000"/>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3" name="Google Shape;243;p17"/>
            <p:cNvSpPr/>
            <p:nvPr/>
          </p:nvSpPr>
          <p:spPr>
            <a:xfrm>
              <a:off x="6552318" y="4423516"/>
              <a:ext cx="2743200" cy="128016"/>
            </a:xfrm>
            <a:prstGeom prst="rightArrow">
              <a:avLst>
                <a:gd name="adj1" fmla="val 50000"/>
                <a:gd name="adj2" fmla="val 50000"/>
              </a:avLst>
            </a:prstGeom>
            <a:solidFill>
              <a:srgbClr val="8DA9DB"/>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4" name="Google Shape;244;p17"/>
            <p:cNvSpPr txBox="1"/>
            <p:nvPr/>
          </p:nvSpPr>
          <p:spPr>
            <a:xfrm>
              <a:off x="9308796" y="4226735"/>
              <a:ext cx="1440300" cy="369300"/>
            </a:xfrm>
            <a:prstGeom prst="rect">
              <a:avLst/>
            </a:prstGeom>
            <a:solidFill>
              <a:srgbClr val="8DA9DB"/>
            </a:solidFill>
            <a:ln w="9525" cap="flat" cmpd="sng">
              <a:solidFill>
                <a:srgbClr val="B3C6E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 Eau potable</a:t>
              </a:r>
              <a:endParaRPr/>
            </a:p>
          </p:txBody>
        </p:sp>
        <p:sp>
          <p:nvSpPr>
            <p:cNvPr id="245" name="Google Shape;245;p17"/>
            <p:cNvSpPr/>
            <p:nvPr/>
          </p:nvSpPr>
          <p:spPr>
            <a:xfrm>
              <a:off x="6548972" y="2479300"/>
              <a:ext cx="2743200" cy="128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6" name="Google Shape;246;p17"/>
            <p:cNvSpPr txBox="1"/>
            <p:nvPr/>
          </p:nvSpPr>
          <p:spPr>
            <a:xfrm>
              <a:off x="3059665" y="2183696"/>
              <a:ext cx="7920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757070"/>
                  </a:solidFill>
                  <a:latin typeface="Calibri"/>
                  <a:ea typeface="Calibri"/>
                  <a:cs typeface="Calibri"/>
                  <a:sym typeface="Calibri"/>
                </a:rPr>
                <a:t>Charbon</a:t>
              </a:r>
              <a:endParaRPr/>
            </a:p>
          </p:txBody>
        </p:sp>
        <p:sp>
          <p:nvSpPr>
            <p:cNvPr id="247" name="Google Shape;247;p17"/>
            <p:cNvSpPr txBox="1"/>
            <p:nvPr/>
          </p:nvSpPr>
          <p:spPr>
            <a:xfrm>
              <a:off x="2984271" y="3027844"/>
              <a:ext cx="14829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C00000"/>
                  </a:solidFill>
                  <a:latin typeface="Calibri"/>
                  <a:ea typeface="Calibri"/>
                  <a:cs typeface="Calibri"/>
                  <a:sym typeface="Calibri"/>
                </a:rPr>
                <a:t>Gaz naturel</a:t>
              </a:r>
              <a:endParaRPr/>
            </a:p>
          </p:txBody>
        </p:sp>
        <p:sp>
          <p:nvSpPr>
            <p:cNvPr id="248" name="Google Shape;248;p17"/>
            <p:cNvSpPr txBox="1"/>
            <p:nvPr/>
          </p:nvSpPr>
          <p:spPr>
            <a:xfrm>
              <a:off x="3028063" y="4090346"/>
              <a:ext cx="8308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2F5496"/>
                  </a:solidFill>
                  <a:latin typeface="Calibri"/>
                  <a:ea typeface="Calibri"/>
                  <a:cs typeface="Calibri"/>
                  <a:sym typeface="Calibri"/>
                </a:rPr>
                <a:t>L'eau</a:t>
              </a:r>
              <a:endParaRPr/>
            </a:p>
          </p:txBody>
        </p:sp>
        <p:sp>
          <p:nvSpPr>
            <p:cNvPr id="249" name="Google Shape;249;p17"/>
            <p:cNvSpPr txBox="1"/>
            <p:nvPr/>
          </p:nvSpPr>
          <p:spPr>
            <a:xfrm>
              <a:off x="7594681" y="4118192"/>
              <a:ext cx="17251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8DA9DB"/>
                  </a:solidFill>
                  <a:latin typeface="Calibri"/>
                  <a:ea typeface="Calibri"/>
                  <a:cs typeface="Calibri"/>
                  <a:sym typeface="Calibri"/>
                </a:rPr>
                <a:t>Eau traitée</a:t>
              </a:r>
              <a:endParaRPr/>
            </a:p>
          </p:txBody>
        </p:sp>
        <p:sp>
          <p:nvSpPr>
            <p:cNvPr id="250" name="Google Shape;250;p17"/>
            <p:cNvSpPr txBox="1"/>
            <p:nvPr/>
          </p:nvSpPr>
          <p:spPr>
            <a:xfrm>
              <a:off x="7543137" y="2162011"/>
              <a:ext cx="14829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FFC000"/>
                  </a:solidFill>
                  <a:latin typeface="Calibri"/>
                  <a:ea typeface="Calibri"/>
                  <a:cs typeface="Calibri"/>
                  <a:sym typeface="Calibri"/>
                </a:rPr>
                <a:t>L'électricité</a:t>
              </a:r>
              <a:endParaRPr/>
            </a:p>
          </p:txBody>
        </p:sp>
        <p:sp>
          <p:nvSpPr>
            <p:cNvPr id="251" name="Google Shape;251;p17"/>
            <p:cNvSpPr txBox="1"/>
            <p:nvPr/>
          </p:nvSpPr>
          <p:spPr>
            <a:xfrm>
              <a:off x="1437684" y="5252478"/>
              <a:ext cx="1296000" cy="646500"/>
            </a:xfrm>
            <a:prstGeom prst="rect">
              <a:avLst/>
            </a:prstGeom>
            <a:solidFill>
              <a:srgbClr val="70AD47"/>
            </a:solidFill>
            <a:ln w="9525" cap="flat" cmpd="sng">
              <a:solidFill>
                <a:srgbClr val="70AD4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Ressources foncières</a:t>
              </a:r>
              <a:endParaRPr/>
            </a:p>
          </p:txBody>
        </p:sp>
        <p:sp>
          <p:nvSpPr>
            <p:cNvPr id="252" name="Google Shape;252;p17"/>
            <p:cNvSpPr/>
            <p:nvPr/>
          </p:nvSpPr>
          <p:spPr>
            <a:xfrm>
              <a:off x="2720709" y="5459230"/>
              <a:ext cx="2511195" cy="152695"/>
            </a:xfrm>
            <a:prstGeom prst="rightArrow">
              <a:avLst>
                <a:gd name="adj1" fmla="val 50000"/>
                <a:gd name="adj2" fmla="val 50000"/>
              </a:avLst>
            </a:prstGeom>
            <a:solidFill>
              <a:srgbClr val="70AD47"/>
            </a:solidFill>
            <a:ln w="12700"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3" name="Google Shape;253;p17"/>
            <p:cNvSpPr txBox="1"/>
            <p:nvPr/>
          </p:nvSpPr>
          <p:spPr>
            <a:xfrm>
              <a:off x="2720714" y="5152854"/>
              <a:ext cx="1879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70AD47"/>
                  </a:solidFill>
                  <a:latin typeface="Calibri"/>
                  <a:ea typeface="Calibri"/>
                  <a:cs typeface="Calibri"/>
                  <a:sym typeface="Calibri"/>
                </a:rPr>
                <a:t>Type de terrain X</a:t>
              </a:r>
              <a:endParaRPr/>
            </a:p>
          </p:txBody>
        </p:sp>
        <p:sp>
          <p:nvSpPr>
            <p:cNvPr id="254" name="Google Shape;254;p17"/>
            <p:cNvSpPr txBox="1"/>
            <p:nvPr/>
          </p:nvSpPr>
          <p:spPr>
            <a:xfrm>
              <a:off x="5234027" y="5180472"/>
              <a:ext cx="1296000" cy="646500"/>
            </a:xfrm>
            <a:prstGeom prst="rect">
              <a:avLst/>
            </a:prstGeom>
            <a:solidFill>
              <a:srgbClr val="70AD47"/>
            </a:solidFill>
            <a:ln w="9525" cap="flat" cmpd="sng">
              <a:solidFill>
                <a:srgbClr val="70AD47"/>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Culture du maïs</a:t>
              </a:r>
              <a:endParaRPr/>
            </a:p>
          </p:txBody>
        </p:sp>
        <p:sp>
          <p:nvSpPr>
            <p:cNvPr id="255" name="Google Shape;255;p17"/>
            <p:cNvSpPr txBox="1"/>
            <p:nvPr/>
          </p:nvSpPr>
          <p:spPr>
            <a:xfrm>
              <a:off x="9341569" y="5234847"/>
              <a:ext cx="1440300" cy="646500"/>
            </a:xfrm>
            <a:prstGeom prst="rect">
              <a:avLst/>
            </a:prstGeom>
            <a:solidFill>
              <a:srgbClr val="C55A11"/>
            </a:solidFill>
            <a:ln w="9525" cap="flat" cmpd="sng">
              <a:solidFill>
                <a:srgbClr val="C55A1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 Nutrition des ménages</a:t>
              </a:r>
              <a:endParaRPr/>
            </a:p>
          </p:txBody>
        </p:sp>
        <p:sp>
          <p:nvSpPr>
            <p:cNvPr id="256" name="Google Shape;256;p17"/>
            <p:cNvSpPr/>
            <p:nvPr/>
          </p:nvSpPr>
          <p:spPr>
            <a:xfrm>
              <a:off x="6563204" y="5459231"/>
              <a:ext cx="2743200" cy="128016"/>
            </a:xfrm>
            <a:prstGeom prst="rightArrow">
              <a:avLst>
                <a:gd name="adj1" fmla="val 50000"/>
                <a:gd name="adj2" fmla="val 50000"/>
              </a:avLst>
            </a:prstGeom>
            <a:solidFill>
              <a:srgbClr val="C55A1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7" name="Google Shape;257;p17"/>
            <p:cNvSpPr txBox="1"/>
            <p:nvPr/>
          </p:nvSpPr>
          <p:spPr>
            <a:xfrm>
              <a:off x="7783629" y="5107515"/>
              <a:ext cx="8121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C55A11"/>
                  </a:solidFill>
                  <a:latin typeface="Calibri"/>
                  <a:ea typeface="Calibri"/>
                  <a:cs typeface="Calibri"/>
                  <a:sym typeface="Calibri"/>
                </a:rPr>
                <a:t>Maïs</a:t>
              </a:r>
              <a:endParaRPr/>
            </a:p>
          </p:txBody>
        </p:sp>
        <p:sp>
          <p:nvSpPr>
            <p:cNvPr id="258" name="Google Shape;258;p17"/>
            <p:cNvSpPr txBox="1"/>
            <p:nvPr/>
          </p:nvSpPr>
          <p:spPr>
            <a:xfrm>
              <a:off x="1451074" y="4244366"/>
              <a:ext cx="1296000" cy="646500"/>
            </a:xfrm>
            <a:prstGeom prst="rect">
              <a:avLst/>
            </a:prstGeom>
            <a:solidFill>
              <a:srgbClr val="2F5496"/>
            </a:solidFill>
            <a:ln w="9525" cap="flat" cmpd="sng">
              <a:solidFill>
                <a:srgbClr val="2F54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L'eau</a:t>
              </a:r>
              <a:endParaRPr/>
            </a:p>
            <a:p>
              <a:pPr marL="0" marR="0" lvl="0" indent="0" algn="ctr"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ressource</a:t>
              </a:r>
              <a:endParaRPr/>
            </a:p>
          </p:txBody>
        </p:sp>
        <p:sp>
          <p:nvSpPr>
            <p:cNvPr id="259" name="Google Shape;259;p17"/>
            <p:cNvSpPr/>
            <p:nvPr/>
          </p:nvSpPr>
          <p:spPr>
            <a:xfrm>
              <a:off x="2733828" y="4437317"/>
              <a:ext cx="2504361" cy="130215"/>
            </a:xfrm>
            <a:prstGeom prst="rightArrow">
              <a:avLst>
                <a:gd name="adj1" fmla="val 50000"/>
                <a:gd name="adj2" fmla="val 50000"/>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0" name="Google Shape;260;p17"/>
            <p:cNvSpPr/>
            <p:nvPr/>
          </p:nvSpPr>
          <p:spPr>
            <a:xfrm>
              <a:off x="4439816" y="2639440"/>
              <a:ext cx="783396" cy="155686"/>
            </a:xfrm>
            <a:prstGeom prst="rightArrow">
              <a:avLst>
                <a:gd name="adj1" fmla="val 50000"/>
                <a:gd name="adj2" fmla="val 50000"/>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1" name="Google Shape;261;p17"/>
            <p:cNvSpPr/>
            <p:nvPr/>
          </p:nvSpPr>
          <p:spPr>
            <a:xfrm>
              <a:off x="4439816" y="3620370"/>
              <a:ext cx="783396" cy="155686"/>
            </a:xfrm>
            <a:prstGeom prst="rightArrow">
              <a:avLst>
                <a:gd name="adj1" fmla="val 50000"/>
                <a:gd name="adj2" fmla="val 50000"/>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2" name="Google Shape;262;p17"/>
            <p:cNvSpPr/>
            <p:nvPr/>
          </p:nvSpPr>
          <p:spPr>
            <a:xfrm>
              <a:off x="4439816" y="2709224"/>
              <a:ext cx="82713" cy="3047311"/>
            </a:xfrm>
            <a:prstGeom prst="rect">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3" name="Google Shape;263;p17"/>
            <p:cNvSpPr/>
            <p:nvPr/>
          </p:nvSpPr>
          <p:spPr>
            <a:xfrm rot="5400000">
              <a:off x="5972543" y="4571888"/>
              <a:ext cx="64130" cy="2743200"/>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4" name="Google Shape;264;p17"/>
            <p:cNvSpPr/>
            <p:nvPr/>
          </p:nvSpPr>
          <p:spPr>
            <a:xfrm>
              <a:off x="4675057" y="4228155"/>
              <a:ext cx="530352" cy="128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5" name="Google Shape;265;p17"/>
            <p:cNvSpPr/>
            <p:nvPr/>
          </p:nvSpPr>
          <p:spPr>
            <a:xfrm>
              <a:off x="4704955" y="5229817"/>
              <a:ext cx="530352" cy="128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6" name="Google Shape;266;p17"/>
            <p:cNvSpPr/>
            <p:nvPr/>
          </p:nvSpPr>
          <p:spPr>
            <a:xfrm>
              <a:off x="4474999" y="5637181"/>
              <a:ext cx="783396" cy="155686"/>
            </a:xfrm>
            <a:prstGeom prst="rightArrow">
              <a:avLst>
                <a:gd name="adj1" fmla="val 50000"/>
                <a:gd name="adj2" fmla="val 50000"/>
              </a:avLst>
            </a:prstGeom>
            <a:solidFill>
              <a:srgbClr val="2F5496"/>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7" name="Google Shape;267;p17"/>
            <p:cNvSpPr/>
            <p:nvPr/>
          </p:nvSpPr>
          <p:spPr>
            <a:xfrm>
              <a:off x="6584138" y="3492354"/>
              <a:ext cx="2743200" cy="128016"/>
            </a:xfrm>
            <a:prstGeom prst="rightArrow">
              <a:avLst>
                <a:gd name="adj1" fmla="val 50000"/>
                <a:gd name="adj2" fmla="val 50000"/>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8"/>
          <p:cNvSpPr txBox="1"/>
          <p:nvPr/>
        </p:nvSpPr>
        <p:spPr>
          <a:xfrm>
            <a:off x="656403" y="2034577"/>
            <a:ext cx="1115190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8DA9DB"/>
                </a:solidFill>
                <a:latin typeface="Open Sans"/>
                <a:ea typeface="Open Sans"/>
                <a:cs typeface="Open Sans"/>
                <a:sym typeface="Open Sans"/>
              </a:rPr>
              <a:t>Objectif de la modélisation des CLEWs</a:t>
            </a:r>
            <a:endParaRPr sz="2000">
              <a:solidFill>
                <a:srgbClr val="8DA9DB"/>
              </a:solidFill>
              <a:latin typeface="Open Sans"/>
              <a:ea typeface="Open Sans"/>
              <a:cs typeface="Open Sans"/>
              <a:sym typeface="Open Sans"/>
            </a:endParaRPr>
          </a:p>
        </p:txBody>
      </p:sp>
      <p:sp>
        <p:nvSpPr>
          <p:cNvPr id="274" name="Google Shape;274;p18"/>
          <p:cNvSpPr/>
          <p:nvPr/>
        </p:nvSpPr>
        <p:spPr>
          <a:xfrm>
            <a:off x="656403" y="2553992"/>
            <a:ext cx="1077350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21318"/>
                </a:solidFill>
                <a:latin typeface="Open Sans"/>
                <a:ea typeface="Open Sans"/>
                <a:cs typeface="Open Sans"/>
                <a:sym typeface="Open Sans"/>
              </a:rPr>
              <a:t>Fournir aux parties prenantes des informations pertinentes sur les politiques :</a:t>
            </a:r>
            <a:endParaRPr/>
          </a:p>
          <a:p>
            <a:pPr marL="800100" marR="0" lvl="1" indent="-342900" algn="l" rtl="0">
              <a:spcBef>
                <a:spcPts val="1800"/>
              </a:spcBef>
              <a:spcAft>
                <a:spcPts val="0"/>
              </a:spcAft>
              <a:buClr>
                <a:srgbClr val="021318"/>
              </a:buClr>
              <a:buSzPts val="2000"/>
              <a:buFont typeface="Arial"/>
              <a:buChar char="•"/>
            </a:pPr>
            <a:r>
              <a:rPr lang="en-GB" sz="2000" b="0" i="0" u="none" strike="noStrike" cap="none">
                <a:solidFill>
                  <a:srgbClr val="021318"/>
                </a:solidFill>
                <a:latin typeface="Open Sans"/>
                <a:ea typeface="Open Sans"/>
                <a:cs typeface="Open Sans"/>
                <a:sym typeface="Open Sans"/>
              </a:rPr>
              <a:t>Aperçu des principaux liens et de la dynamique du lien entre l'énergie, l'alimentation et l'eau</a:t>
            </a:r>
            <a:endParaRPr/>
          </a:p>
          <a:p>
            <a:pPr marL="800100" marR="0" lvl="1" indent="-342900" algn="l" rtl="0">
              <a:spcBef>
                <a:spcPts val="1800"/>
              </a:spcBef>
              <a:spcAft>
                <a:spcPts val="0"/>
              </a:spcAft>
              <a:buClr>
                <a:srgbClr val="021318"/>
              </a:buClr>
              <a:buSzPts val="2000"/>
              <a:buFont typeface="Arial"/>
              <a:buChar char="•"/>
            </a:pPr>
            <a:r>
              <a:rPr lang="en-GB" sz="2000" b="0" i="0" u="none" strike="noStrike" cap="none">
                <a:solidFill>
                  <a:srgbClr val="021318"/>
                </a:solidFill>
                <a:latin typeface="Open Sans"/>
                <a:ea typeface="Open Sans"/>
                <a:cs typeface="Open Sans"/>
                <a:sym typeface="Open Sans"/>
              </a:rPr>
              <a:t>Des résultats solides pour soutenir la cohésion des politiques et des mesures</a:t>
            </a:r>
            <a:endParaRPr/>
          </a:p>
          <a:p>
            <a:pPr marL="800100" marR="0" lvl="1" indent="-342900" algn="l" rtl="0">
              <a:spcBef>
                <a:spcPts val="1800"/>
              </a:spcBef>
              <a:spcAft>
                <a:spcPts val="0"/>
              </a:spcAft>
              <a:buClr>
                <a:srgbClr val="021318"/>
              </a:buClr>
              <a:buSzPts val="2000"/>
              <a:buFont typeface="Arial"/>
              <a:buChar char="•"/>
            </a:pPr>
            <a:r>
              <a:rPr lang="en-GB" sz="2000" b="0" i="0" u="none" strike="noStrike" cap="none">
                <a:solidFill>
                  <a:srgbClr val="021318"/>
                </a:solidFill>
                <a:latin typeface="Open Sans"/>
                <a:ea typeface="Open Sans"/>
                <a:cs typeface="Open Sans"/>
                <a:sym typeface="Open Sans"/>
              </a:rPr>
              <a:t>Connaissance des risques et des opportunités</a:t>
            </a:r>
            <a:endParaRPr/>
          </a:p>
          <a:p>
            <a:pPr marL="285750" marR="0" lvl="0" indent="-158750" algn="l" rtl="0">
              <a:spcBef>
                <a:spcPts val="1800"/>
              </a:spcBef>
              <a:spcAft>
                <a:spcPts val="0"/>
              </a:spcAft>
              <a:buClr>
                <a:schemeClr val="dk1"/>
              </a:buClr>
              <a:buSzPts val="2000"/>
              <a:buFont typeface="Arial"/>
              <a:buNone/>
            </a:pPr>
            <a:endParaRPr sz="2000">
              <a:solidFill>
                <a:schemeClr val="dk1"/>
              </a:solidFill>
              <a:latin typeface="Roboto"/>
              <a:ea typeface="Roboto"/>
              <a:cs typeface="Roboto"/>
              <a:sym typeface="Roboto"/>
            </a:endParaRPr>
          </a:p>
        </p:txBody>
      </p:sp>
      <p:sp>
        <p:nvSpPr>
          <p:cNvPr id="275" name="Google Shape;275;p18"/>
          <p:cNvSpPr/>
          <p:nvPr/>
        </p:nvSpPr>
        <p:spPr>
          <a:xfrm>
            <a:off x="607427" y="1294480"/>
            <a:ext cx="10298340"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a:solidFill>
                  <a:schemeClr val="dk1"/>
                </a:solidFill>
                <a:latin typeface="Open Sans"/>
                <a:ea typeface="Open Sans"/>
                <a:cs typeface="Open Sans"/>
                <a:sym typeface="Open Sans"/>
              </a:rPr>
              <a:t>1.3 Que sont les modèles CLEWs ?</a:t>
            </a:r>
            <a:endParaRPr sz="4290" b="0" i="0">
              <a:solidFill>
                <a:schemeClr val="dk1"/>
              </a:solidFill>
              <a:latin typeface="Open Sans"/>
              <a:ea typeface="Open Sans"/>
              <a:cs typeface="Open Sans"/>
              <a:sym typeface="Open Sans"/>
            </a:endParaRPr>
          </a:p>
        </p:txBody>
      </p:sp>
      <p:sp>
        <p:nvSpPr>
          <p:cNvPr id="276" name="Google Shape;276;p18"/>
          <p:cNvSpPr txBox="1"/>
          <p:nvPr/>
        </p:nvSpPr>
        <p:spPr>
          <a:xfrm>
            <a:off x="11738529" y="6497676"/>
            <a:ext cx="453471"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400" b="1">
                <a:solidFill>
                  <a:schemeClr val="lt1"/>
                </a:solidFill>
                <a:latin typeface="Open Sans"/>
                <a:ea typeface="Open Sans"/>
                <a:cs typeface="Open Sans"/>
                <a:sym typeface="Open Sans"/>
              </a:rPr>
              <a:t>18</a:t>
            </a:fld>
            <a:endParaRPr sz="1400" b="1">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9"/>
          <p:cNvSpPr txBox="1"/>
          <p:nvPr/>
        </p:nvSpPr>
        <p:spPr>
          <a:xfrm>
            <a:off x="632340" y="2007650"/>
            <a:ext cx="1115190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8DA9DB"/>
                </a:solidFill>
                <a:latin typeface="Open Sans"/>
                <a:ea typeface="Open Sans"/>
                <a:cs typeface="Open Sans"/>
                <a:sym typeface="Open Sans"/>
              </a:rPr>
              <a:t>Mises en garde à prendre en compte lors de l'application de la méthodologie CLEWs</a:t>
            </a:r>
            <a:endParaRPr/>
          </a:p>
        </p:txBody>
      </p:sp>
      <p:sp>
        <p:nvSpPr>
          <p:cNvPr id="283" name="Google Shape;283;p19"/>
          <p:cNvSpPr/>
          <p:nvPr/>
        </p:nvSpPr>
        <p:spPr>
          <a:xfrm>
            <a:off x="576192" y="2555498"/>
            <a:ext cx="10726030" cy="1923604"/>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Les modèles CLEWs ne sont pas des boules de cristal</a:t>
            </a:r>
            <a:endParaRPr sz="2000" b="0" i="0" u="none" strike="noStrike" cap="none">
              <a:solidFill>
                <a:schemeClr val="dk1"/>
              </a:solidFill>
              <a:latin typeface="Open Sans"/>
              <a:ea typeface="Open Sans"/>
              <a:cs typeface="Open Sans"/>
              <a:sym typeface="Open Sans"/>
            </a:endParaRPr>
          </a:p>
          <a:p>
            <a:pPr marL="228600" marR="0" lvl="0" indent="-228600" algn="l" rtl="0">
              <a:lnSpc>
                <a:spcPct val="90000"/>
              </a:lnSpc>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Les modèles CLEWs ont une </a:t>
            </a:r>
            <a:r>
              <a:rPr lang="en-GB" sz="2000">
                <a:solidFill>
                  <a:schemeClr val="dk1"/>
                </a:solidFill>
                <a:latin typeface="Open Sans"/>
                <a:ea typeface="Open Sans"/>
                <a:cs typeface="Open Sans"/>
                <a:sym typeface="Open Sans"/>
              </a:rPr>
              <a:t>représentation</a:t>
            </a:r>
            <a:r>
              <a:rPr lang="en-GB" sz="2000" b="0" i="0" u="none" strike="noStrike" cap="none">
                <a:solidFill>
                  <a:schemeClr val="dk1"/>
                </a:solidFill>
                <a:latin typeface="Open Sans"/>
                <a:ea typeface="Open Sans"/>
                <a:cs typeface="Open Sans"/>
                <a:sym typeface="Open Sans"/>
              </a:rPr>
              <a:t> idéalisée </a:t>
            </a:r>
            <a:endParaRPr sz="2000" b="0" i="0" u="none" strike="noStrike" cap="none">
              <a:solidFill>
                <a:schemeClr val="dk1"/>
              </a:solidFill>
              <a:latin typeface="Open Sans"/>
              <a:ea typeface="Open Sans"/>
              <a:cs typeface="Open Sans"/>
              <a:sym typeface="Open Sans"/>
            </a:endParaRPr>
          </a:p>
          <a:p>
            <a:pPr marL="228600" marR="0" lvl="0" indent="-228600" algn="l" rtl="0">
              <a:lnSpc>
                <a:spcPct val="90000"/>
              </a:lnSpc>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Certaines politiques et mesures ne peuvent pas être représentées directement dans le modèle CLEWs</a:t>
            </a:r>
            <a:endParaRPr sz="2000" b="0" i="0" u="none" strike="noStrike" cap="none">
              <a:solidFill>
                <a:schemeClr val="dk1"/>
              </a:solidFill>
              <a:latin typeface="Open Sans"/>
              <a:ea typeface="Open Sans"/>
              <a:cs typeface="Open Sans"/>
              <a:sym typeface="Open Sans"/>
            </a:endParaRPr>
          </a:p>
          <a:p>
            <a:pPr marL="285750" marR="0" lvl="0" indent="-158750" algn="l" rtl="0">
              <a:spcBef>
                <a:spcPts val="1800"/>
              </a:spcBef>
              <a:spcAft>
                <a:spcPts val="0"/>
              </a:spcAft>
              <a:buClr>
                <a:schemeClr val="dk1"/>
              </a:buClr>
              <a:buSzPts val="2000"/>
              <a:buFont typeface="Arial"/>
              <a:buNone/>
            </a:pPr>
            <a:endParaRPr sz="2000">
              <a:solidFill>
                <a:schemeClr val="dk1"/>
              </a:solidFill>
              <a:latin typeface="Open Sans"/>
              <a:ea typeface="Open Sans"/>
              <a:cs typeface="Open Sans"/>
              <a:sym typeface="Open Sans"/>
            </a:endParaRPr>
          </a:p>
        </p:txBody>
      </p:sp>
      <p:sp>
        <p:nvSpPr>
          <p:cNvPr id="284" name="Google Shape;284;p19"/>
          <p:cNvSpPr txBox="1"/>
          <p:nvPr/>
        </p:nvSpPr>
        <p:spPr>
          <a:xfrm>
            <a:off x="11738529" y="6497676"/>
            <a:ext cx="453471"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400" b="1">
                <a:solidFill>
                  <a:schemeClr val="lt1"/>
                </a:solidFill>
                <a:latin typeface="Open Sans"/>
                <a:ea typeface="Open Sans"/>
                <a:cs typeface="Open Sans"/>
                <a:sym typeface="Open Sans"/>
              </a:rPr>
              <a:t>19</a:t>
            </a:fld>
            <a:endParaRPr sz="1400" b="1">
              <a:solidFill>
                <a:schemeClr val="lt1"/>
              </a:solidFill>
              <a:latin typeface="Open Sans"/>
              <a:ea typeface="Open Sans"/>
              <a:cs typeface="Open Sans"/>
              <a:sym typeface="Open Sans"/>
            </a:endParaRPr>
          </a:p>
        </p:txBody>
      </p:sp>
      <p:sp>
        <p:nvSpPr>
          <p:cNvPr id="285" name="Google Shape;285;p19"/>
          <p:cNvSpPr/>
          <p:nvPr/>
        </p:nvSpPr>
        <p:spPr>
          <a:xfrm>
            <a:off x="607427" y="1294480"/>
            <a:ext cx="10298340"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a:solidFill>
                  <a:schemeClr val="dk1"/>
                </a:solidFill>
                <a:latin typeface="Open Sans"/>
                <a:ea typeface="Open Sans"/>
                <a:cs typeface="Open Sans"/>
                <a:sym typeface="Open Sans"/>
              </a:rPr>
              <a:t>1.3 Que sont les modèles CLEWs ?</a:t>
            </a:r>
            <a:endParaRPr sz="4290" b="0" i="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647838" y="705100"/>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Résultats de l'apprentissage</a:t>
            </a:r>
            <a:endParaRPr/>
          </a:p>
        </p:txBody>
      </p:sp>
      <p:sp>
        <p:nvSpPr>
          <p:cNvPr id="88" name="Google Shape;88;p2"/>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GB">
                <a:latin typeface="Open Sans"/>
                <a:ea typeface="Open Sans"/>
                <a:cs typeface="Open Sans"/>
                <a:sym typeface="Open Sans"/>
              </a:rPr>
              <a:t>OIT1 : se familiariser avec le lien entre l'énergie, l'alimentation, l'eau et le climat, ses interactions et sa relation avec le développement durable.</a:t>
            </a:r>
            <a:endParaRPr/>
          </a:p>
          <a:p>
            <a:pPr marL="228600" lvl="0" indent="-228600" algn="l" rtl="0">
              <a:lnSpc>
                <a:spcPct val="100000"/>
              </a:lnSpc>
              <a:spcBef>
                <a:spcPts val="1200"/>
              </a:spcBef>
              <a:spcAft>
                <a:spcPts val="0"/>
              </a:spcAft>
              <a:buClr>
                <a:schemeClr val="dk1"/>
              </a:buClr>
              <a:buSzPts val="2000"/>
              <a:buChar char="•"/>
            </a:pPr>
            <a:r>
              <a:rPr lang="en-GB">
                <a:latin typeface="Open Sans"/>
                <a:ea typeface="Open Sans"/>
                <a:cs typeface="Open Sans"/>
                <a:sym typeface="Open Sans"/>
              </a:rPr>
              <a:t>OIT2 : Acquérir une compréhension conceptuelle du cadre CLEWs et de ses principales méthodes et applications</a:t>
            </a:r>
            <a:endParaRPr/>
          </a:p>
          <a:p>
            <a:pPr marL="228600" lvl="0" indent="-101600" algn="l" rtl="0">
              <a:lnSpc>
                <a:spcPct val="100000"/>
              </a:lnSpc>
              <a:spcBef>
                <a:spcPts val="1200"/>
              </a:spcBef>
              <a:spcAft>
                <a:spcPts val="0"/>
              </a:spcAft>
              <a:buClr>
                <a:schemeClr val="dk1"/>
              </a:buClr>
              <a:buSzPts val="2000"/>
              <a:buNone/>
            </a:pPr>
            <a:endParaRPr>
              <a:latin typeface="Open Sans"/>
              <a:ea typeface="Open Sans"/>
              <a:cs typeface="Open Sans"/>
              <a:sym typeface="Open Sans"/>
            </a:endParaRPr>
          </a:p>
        </p:txBody>
      </p:sp>
      <p:sp>
        <p:nvSpPr>
          <p:cNvPr id="89" name="Google Shape;89;p2"/>
          <p:cNvSpPr txBox="1">
            <a:spLocks noGrp="1"/>
          </p:cNvSpPr>
          <p:nvPr>
            <p:ph type="sldNum" idx="12"/>
          </p:nvPr>
        </p:nvSpPr>
        <p:spPr>
          <a:xfrm>
            <a:off x="11743853" y="6457571"/>
            <a:ext cx="42407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a:t>
            </a:fld>
            <a:endParaRPr/>
          </a:p>
        </p:txBody>
      </p:sp>
      <p:sp>
        <p:nvSpPr>
          <p:cNvPr id="90" name="Google Shape;90;p2"/>
          <p:cNvSpPr txBox="1">
            <a:spLocks noGrp="1"/>
          </p:cNvSpPr>
          <p:nvPr>
            <p:ph type="body" idx="2"/>
          </p:nvPr>
        </p:nvSpPr>
        <p:spPr>
          <a:xfrm>
            <a:off x="649061" y="2056132"/>
            <a:ext cx="4839380" cy="43924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B3C6E7"/>
              </a:buClr>
              <a:buSzPts val="2000"/>
              <a:buNone/>
            </a:pPr>
            <a:r>
              <a:rPr lang="en-GB" b="0">
                <a:solidFill>
                  <a:srgbClr val="B3C6E7"/>
                </a:solidFill>
                <a:latin typeface="Open Sans"/>
                <a:ea typeface="Open Sans"/>
                <a:cs typeface="Open Sans"/>
                <a:sym typeface="Open Sans"/>
              </a:rPr>
              <a:t>À la fin de cette conférence, vous serez en mesure de</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0"/>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1.3 Références</a:t>
            </a:r>
            <a:endParaRPr/>
          </a:p>
        </p:txBody>
      </p:sp>
      <p:sp>
        <p:nvSpPr>
          <p:cNvPr id="291" name="Google Shape;291;p20"/>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20</a:t>
            </a:fld>
            <a:endParaRPr/>
          </a:p>
        </p:txBody>
      </p:sp>
      <p:sp>
        <p:nvSpPr>
          <p:cNvPr id="292" name="Google Shape;292;p20"/>
          <p:cNvSpPr txBox="1"/>
          <p:nvPr/>
        </p:nvSpPr>
        <p:spPr>
          <a:xfrm>
            <a:off x="663575" y="2082799"/>
            <a:ext cx="5432400" cy="4006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0000"/>
              </a:buClr>
              <a:buSzPts val="1600"/>
              <a:buFont typeface="Calibri"/>
              <a:buAutoNum type="arabicPeriod"/>
            </a:pPr>
            <a:r>
              <a:rPr lang="en-GB" sz="1600">
                <a:solidFill>
                  <a:srgbClr val="000000"/>
                </a:solidFill>
                <a:latin typeface="Open Sans"/>
                <a:ea typeface="Open Sans"/>
                <a:cs typeface="Open Sans"/>
                <a:sym typeface="Open Sans"/>
              </a:rPr>
              <a:t>Howells, M. et al, Integrated analysis of climate change, land-use, energy and water strategies Nature Climate Change 3(7) (2013)</a:t>
            </a: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1"/>
          <p:cNvSpPr txBox="1"/>
          <p:nvPr/>
        </p:nvSpPr>
        <p:spPr>
          <a:xfrm>
            <a:off x="9899301" y="5905083"/>
            <a:ext cx="20619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Cours de la GCC (cela vous amènera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au lien du site web http://www.ClimateCompatibleGrowth.com/teachingmaterials)</a:t>
            </a:r>
            <a:endParaRPr/>
          </a:p>
        </p:txBody>
      </p:sp>
      <p:grpSp>
        <p:nvGrpSpPr>
          <p:cNvPr id="299" name="Google Shape;299;p21"/>
          <p:cNvGrpSpPr/>
          <p:nvPr/>
        </p:nvGrpSpPr>
        <p:grpSpPr>
          <a:xfrm>
            <a:off x="397050" y="4245075"/>
            <a:ext cx="7558800" cy="801000"/>
            <a:chOff x="397050" y="4245075"/>
            <a:chExt cx="7558800" cy="801000"/>
          </a:xfrm>
        </p:grpSpPr>
        <p:sp>
          <p:nvSpPr>
            <p:cNvPr id="300" name="Google Shape;300;p21"/>
            <p:cNvSpPr txBox="1"/>
            <p:nvPr/>
          </p:nvSpPr>
          <p:spPr>
            <a:xfrm>
              <a:off x="397050" y="4245075"/>
              <a:ext cx="5045400" cy="80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GB" sz="900">
                  <a:solidFill>
                    <a:schemeClr val="dk1"/>
                  </a:solidFill>
                  <a:latin typeface="Open Sans"/>
                  <a:ea typeface="Open Sans"/>
                  <a:cs typeface="Open Sans"/>
                  <a:sym typeface="Open Sans"/>
                </a:rPr>
                <a:t>“This material was translated in French by Pacifique Koshikwinja from the Université Catholique de Bukavu as part of the work of the RE-INTEGRATE project. The RE-INTEGRATE project has received funding from the European Union's HORIZON EUROPE Research and Innovation Programme under grant agreement No 101118217.”</a:t>
              </a:r>
              <a:endParaRPr sz="900">
                <a:solidFill>
                  <a:schemeClr val="dk1"/>
                </a:solidFill>
                <a:latin typeface="Open Sans"/>
                <a:ea typeface="Open Sans"/>
                <a:cs typeface="Open Sans"/>
                <a:sym typeface="Open Sans"/>
              </a:endParaRPr>
            </a:p>
          </p:txBody>
        </p:sp>
        <p:pic>
          <p:nvPicPr>
            <p:cNvPr id="301" name="Google Shape;301;p21"/>
            <p:cNvPicPr preferRelativeResize="0"/>
            <p:nvPr/>
          </p:nvPicPr>
          <p:blipFill>
            <a:blip r:embed="rId3">
              <a:alphaModFix/>
            </a:blip>
            <a:stretch>
              <a:fillRect/>
            </a:stretch>
          </p:blipFill>
          <p:spPr>
            <a:xfrm>
              <a:off x="5376100" y="4273575"/>
              <a:ext cx="1663150" cy="584699"/>
            </a:xfrm>
            <a:prstGeom prst="rect">
              <a:avLst/>
            </a:prstGeom>
            <a:noFill/>
            <a:ln>
              <a:noFill/>
            </a:ln>
          </p:spPr>
        </p:pic>
        <p:pic>
          <p:nvPicPr>
            <p:cNvPr id="302" name="Google Shape;302;p21"/>
            <p:cNvPicPr preferRelativeResize="0"/>
            <p:nvPr/>
          </p:nvPicPr>
          <p:blipFill rotWithShape="1">
            <a:blip r:embed="rId4">
              <a:alphaModFix/>
            </a:blip>
            <a:srcRect l="11449" t="7571" r="12476" b="17907"/>
            <a:stretch/>
          </p:blipFill>
          <p:spPr>
            <a:xfrm>
              <a:off x="7201650" y="4322688"/>
              <a:ext cx="754200" cy="486475"/>
            </a:xfrm>
            <a:prstGeom prst="rect">
              <a:avLst/>
            </a:prstGeom>
            <a:noFill/>
            <a:ln>
              <a:noFill/>
            </a:ln>
          </p:spPr>
        </p:pic>
      </p:grpSp>
      <p:sp>
        <p:nvSpPr>
          <p:cNvPr id="303" name="Google Shape;303;p21"/>
          <p:cNvSpPr txBox="1"/>
          <p:nvPr/>
        </p:nvSpPr>
        <p:spPr>
          <a:xfrm>
            <a:off x="8850829" y="4886779"/>
            <a:ext cx="2957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a:solidFill>
                  <a:srgbClr val="FFFFFF"/>
                </a:solidFill>
                <a:latin typeface="Open Sans"/>
                <a:ea typeface="Open Sans"/>
                <a:cs typeface="Open Sans"/>
                <a:sym typeface="Open Sans"/>
              </a:rPr>
              <a:t>Alfstad T., Shivakum A. (UNDESA)., Niet T. (SFU)., Gardumi F., Sridharan V., Ramos E.P. (KTH)., 2021. Lecture 1: Introduction. Release Version 1.0.  [online presentation]. Climate Compatible Growth Programme, United Nations Development Program and United Nations Department of Economic and Social Affairs.</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a:t>
            </a:fld>
            <a:endParaRPr/>
          </a:p>
        </p:txBody>
      </p:sp>
      <p:sp>
        <p:nvSpPr>
          <p:cNvPr id="97" name="Google Shape;97;p3"/>
          <p:cNvSpPr/>
          <p:nvPr/>
        </p:nvSpPr>
        <p:spPr>
          <a:xfrm>
            <a:off x="666437" y="1313516"/>
            <a:ext cx="10580100" cy="432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L'Agenda 2030 pour le développement durable représente un engagement international historique en faveur d'une croissance responsable, d'une prospérité partagée et d'une réduction de la pauvreté (1). </a:t>
            </a:r>
            <a:endParaRPr sz="2000" b="0" i="0" u="none" strike="noStrike" cap="none">
              <a:solidFill>
                <a:srgbClr val="8DA9DB"/>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Elle vise à améliorer les conditions de vie des populations, à protéger l'environnement et à défendre la paix et les sociétés inclusives. </a:t>
            </a:r>
            <a:endParaRPr sz="2000" b="0" i="0" u="none" strike="noStrike" cap="none">
              <a:solidFill>
                <a:schemeClr val="dk1"/>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Elle définit 17 objectifs de développement durable</a:t>
            </a:r>
            <a:endParaRPr sz="2000" b="0" i="0" u="none" strike="noStrike" cap="none">
              <a:solidFill>
                <a:schemeClr val="dk1"/>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Cette vision ambitieuse nécessite une gouvernance forte et des politiques publiques bien conçues pour équilibrer efficacement les priorités économiques, sociales et environnementales de chaque pays. </a:t>
            </a:r>
            <a:endParaRPr sz="2000" b="0" i="0" u="none" strike="noStrike" cap="none">
              <a:solidFill>
                <a:schemeClr val="dk1"/>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Les outils analytiques peuvent constituer une aide précieuse pour les décideurs politiques afin de les aider à concevoir et à formuler des politiques cohérentes.</a:t>
            </a:r>
            <a:endParaRPr/>
          </a:p>
          <a:p>
            <a:pPr marL="0" marR="0" lvl="0" indent="0" algn="l" rtl="0">
              <a:spcBef>
                <a:spcPts val="1800"/>
              </a:spcBef>
              <a:spcAft>
                <a:spcPts val="0"/>
              </a:spcAft>
              <a:buNone/>
            </a:pPr>
            <a:endParaRPr sz="2000" b="0" i="0" u="none" strike="noStrike" cap="none">
              <a:solidFill>
                <a:srgbClr val="8DA9DB"/>
              </a:solidFill>
              <a:latin typeface="Open Sans"/>
              <a:ea typeface="Open Sans"/>
              <a:cs typeface="Open Sans"/>
              <a:sym typeface="Open Sans"/>
            </a:endParaRPr>
          </a:p>
        </p:txBody>
      </p:sp>
      <p:sp>
        <p:nvSpPr>
          <p:cNvPr id="98" name="Google Shape;98;p3"/>
          <p:cNvSpPr/>
          <p:nvPr/>
        </p:nvSpPr>
        <p:spPr>
          <a:xfrm>
            <a:off x="591385" y="572585"/>
            <a:ext cx="9423000" cy="6945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Introduction au cours</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4</a:t>
            </a:fld>
            <a:endParaRPr/>
          </a:p>
        </p:txBody>
      </p:sp>
      <p:sp>
        <p:nvSpPr>
          <p:cNvPr id="105" name="Google Shape;105;p4"/>
          <p:cNvSpPr/>
          <p:nvPr/>
        </p:nvSpPr>
        <p:spPr>
          <a:xfrm>
            <a:off x="674459" y="1405758"/>
            <a:ext cx="10580100" cy="4426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Le lien entre le climat, l'eau, l'énergie et l'alimentation est un élément essentiel du développement durable. </a:t>
            </a:r>
            <a:endParaRPr sz="2000" b="0" i="0" u="none" strike="noStrike" cap="none">
              <a:solidFill>
                <a:srgbClr val="8DA9DB"/>
              </a:solidFill>
              <a:latin typeface="Open Sans"/>
              <a:ea typeface="Open Sans"/>
              <a:cs typeface="Open Sans"/>
              <a:sym typeface="Open Sans"/>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Assurer la sécurité alimentaire, énergétique et hydrique d'une population mondiale croissante, tout en atténuant et en gérant les effets du changement climatique, est un défi majeur pour parvenir à un développement durable. </a:t>
            </a:r>
            <a:endParaRPr sz="2000" b="0" i="0" u="none" strike="noStrike" cap="none">
              <a:solidFill>
                <a:schemeClr val="dk1"/>
              </a:solidFill>
              <a:latin typeface="Open Sans"/>
              <a:ea typeface="Open Sans"/>
              <a:cs typeface="Open Sans"/>
              <a:sym typeface="Open Sans"/>
            </a:endParaRPr>
          </a:p>
          <a:p>
            <a:pPr marL="342900" marR="0" lvl="0" indent="-342900" algn="l" rtl="0">
              <a:spcBef>
                <a:spcPts val="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Cela se reflète dans les objectifs de développement durable :</a:t>
            </a:r>
            <a:endParaRPr sz="2000" b="0" i="0" u="none" strike="noStrike" cap="none">
              <a:solidFill>
                <a:schemeClr val="dk1"/>
              </a:solidFill>
              <a:latin typeface="Open Sans"/>
              <a:ea typeface="Open Sans"/>
              <a:cs typeface="Open Sans"/>
              <a:sym typeface="Open Sans"/>
            </a:endParaRPr>
          </a:p>
          <a:p>
            <a:pPr marL="800100" marR="0" lvl="1" indent="-342900" algn="l" rtl="0">
              <a:spcBef>
                <a:spcPts val="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ODD 2 : Faim zéro</a:t>
            </a:r>
            <a:endParaRPr sz="2000" b="0" i="0" u="none" strike="noStrike" cap="none">
              <a:solidFill>
                <a:schemeClr val="dk1"/>
              </a:solidFill>
              <a:latin typeface="Open Sans"/>
              <a:ea typeface="Open Sans"/>
              <a:cs typeface="Open Sans"/>
              <a:sym typeface="Open Sans"/>
            </a:endParaRPr>
          </a:p>
          <a:p>
            <a:pPr marL="800100" marR="0" lvl="1" indent="-342900" algn="l" rtl="0">
              <a:spcBef>
                <a:spcPts val="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ODD 6 : Eau propre et assainissement pour tous</a:t>
            </a:r>
            <a:endParaRPr sz="2000" b="0" i="0" u="none" strike="noStrike" cap="none">
              <a:solidFill>
                <a:schemeClr val="dk1"/>
              </a:solidFill>
              <a:latin typeface="Open Sans"/>
              <a:ea typeface="Open Sans"/>
              <a:cs typeface="Open Sans"/>
              <a:sym typeface="Open Sans"/>
            </a:endParaRPr>
          </a:p>
          <a:p>
            <a:pPr marL="800100" marR="0" lvl="1" indent="-342900" algn="l" rtl="0">
              <a:spcBef>
                <a:spcPts val="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ODD 7 : Une énergie abordable et propre</a:t>
            </a:r>
            <a:endParaRPr sz="2000" b="0" i="0" u="none" strike="noStrike" cap="none">
              <a:solidFill>
                <a:schemeClr val="dk1"/>
              </a:solidFill>
              <a:latin typeface="Open Sans"/>
              <a:ea typeface="Open Sans"/>
              <a:cs typeface="Open Sans"/>
              <a:sym typeface="Open Sans"/>
            </a:endParaRPr>
          </a:p>
          <a:p>
            <a:pPr marL="800100" marR="0" lvl="1" indent="-342900" algn="l" rtl="0">
              <a:spcBef>
                <a:spcPts val="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ODD 13 : Action pour le climat</a:t>
            </a:r>
            <a:endParaRPr sz="2000" b="0" i="0" u="none" strike="noStrike" cap="none">
              <a:solidFill>
                <a:schemeClr val="dk1"/>
              </a:solidFill>
              <a:latin typeface="Open Sans"/>
              <a:ea typeface="Open Sans"/>
              <a:cs typeface="Open Sans"/>
              <a:sym typeface="Open Sans"/>
            </a:endParaRPr>
          </a:p>
          <a:p>
            <a:pPr marL="342900" marR="0" lvl="0" indent="-342900" algn="l" rtl="0">
              <a:spcBef>
                <a:spcPts val="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Il ne s'agit pas de défis distincts, mais d'objectifs fortement interconnectés qui nécessitent une approche intégrée et cohérente pour des stratégies efficaces. </a:t>
            </a:r>
            <a:endParaRPr sz="2000" b="0" i="0" u="none" strike="noStrike" cap="none">
              <a:solidFill>
                <a:schemeClr val="dk1"/>
              </a:solidFill>
              <a:latin typeface="Open Sans"/>
              <a:ea typeface="Open Sans"/>
              <a:cs typeface="Open Sans"/>
              <a:sym typeface="Open Sans"/>
            </a:endParaRPr>
          </a:p>
          <a:p>
            <a:pPr marL="0" marR="0" lvl="0" indent="0" algn="l" rtl="0">
              <a:spcBef>
                <a:spcPts val="500"/>
              </a:spcBef>
              <a:spcAft>
                <a:spcPts val="0"/>
              </a:spcAft>
              <a:buNone/>
            </a:pPr>
            <a:endParaRPr sz="2000" b="0" i="0" u="none" strike="noStrike" cap="none">
              <a:solidFill>
                <a:srgbClr val="8DA9DB"/>
              </a:solidFill>
              <a:latin typeface="Open Sans"/>
              <a:ea typeface="Open Sans"/>
              <a:cs typeface="Open Sans"/>
              <a:sym typeface="Open Sans"/>
            </a:endParaRPr>
          </a:p>
        </p:txBody>
      </p:sp>
      <p:sp>
        <p:nvSpPr>
          <p:cNvPr id="106" name="Google Shape;106;p4"/>
          <p:cNvSpPr/>
          <p:nvPr/>
        </p:nvSpPr>
        <p:spPr>
          <a:xfrm>
            <a:off x="591385" y="474614"/>
            <a:ext cx="9423000" cy="8688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Introduction au cours</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5</a:t>
            </a:fld>
            <a:endParaRPr/>
          </a:p>
        </p:txBody>
      </p:sp>
      <p:sp>
        <p:nvSpPr>
          <p:cNvPr id="113" name="Google Shape;113;p5"/>
          <p:cNvSpPr/>
          <p:nvPr/>
        </p:nvSpPr>
        <p:spPr>
          <a:xfrm>
            <a:off x="690501" y="2075516"/>
            <a:ext cx="10580224" cy="37087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Le système de modélisation CLEWs (Climate, Land, Energy and Water systems)</a:t>
            </a:r>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Outil d'évaluation intégrée des systèmes de ressources</a:t>
            </a:r>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Permet d'aborder simultanément les questions relatives à la sécurité alimentaire, énergétique et hydrique.</a:t>
            </a:r>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Explore comment la manière dont nous utilisons ces ressources et la mesure dans laquelle nous le faisons contribuent au changement climatique.</a:t>
            </a:r>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Permet d'étudier la vulnérabilité de ces systèmes aux changements climatiques.</a:t>
            </a:r>
            <a:endParaRPr/>
          </a:p>
          <a:p>
            <a:pPr marL="0" marR="0" lvl="0" indent="0" algn="l" rtl="0">
              <a:spcBef>
                <a:spcPts val="1800"/>
              </a:spcBef>
              <a:spcAft>
                <a:spcPts val="0"/>
              </a:spcAft>
              <a:buNone/>
            </a:pPr>
            <a:endParaRPr sz="2000" b="0" i="0" u="none" strike="noStrike" cap="none">
              <a:solidFill>
                <a:srgbClr val="8DA9DB"/>
              </a:solidFill>
              <a:latin typeface="Open Sans"/>
              <a:ea typeface="Open Sans"/>
              <a:cs typeface="Open Sans"/>
              <a:sym typeface="Open Sans"/>
            </a:endParaRPr>
          </a:p>
        </p:txBody>
      </p:sp>
      <p:sp>
        <p:nvSpPr>
          <p:cNvPr id="114" name="Google Shape;114;p5"/>
          <p:cNvSpPr/>
          <p:nvPr/>
        </p:nvSpPr>
        <p:spPr>
          <a:xfrm>
            <a:off x="591385"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Introduction au cours</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6</a:t>
            </a:fld>
            <a:endParaRPr/>
          </a:p>
        </p:txBody>
      </p:sp>
      <p:sp>
        <p:nvSpPr>
          <p:cNvPr id="121" name="Google Shape;121;p6"/>
          <p:cNvSpPr/>
          <p:nvPr/>
        </p:nvSpPr>
        <p:spPr>
          <a:xfrm>
            <a:off x="658416" y="2091558"/>
            <a:ext cx="10580224" cy="37087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L'objectif de ce cours est de fournir aux apprenants :</a:t>
            </a:r>
            <a:endParaRPr sz="2000" b="0" i="0" u="none" strike="noStrike" cap="none">
              <a:solidFill>
                <a:srgbClr val="8DA9DB"/>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Une compréhension conceptuelle du cadre CLEWs et de l'approche du nexus énergie-alimentation-eau-climat</a:t>
            </a:r>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Familiarité avec l'outil OSeMOSYS et ses principaux paramètres et variables</a:t>
            </a:r>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Connaissance des exigences en matière de données de CLEWs/OSeMOSYS</a:t>
            </a:r>
            <a:endParaRPr sz="2000" b="0" i="0" u="none" strike="noStrike" cap="none">
              <a:solidFill>
                <a:schemeClr val="dk1"/>
              </a:solidFill>
              <a:latin typeface="Open Sans"/>
              <a:ea typeface="Open Sans"/>
              <a:cs typeface="Open Sans"/>
              <a:sym typeface="Open Sans"/>
            </a:endParaRPr>
          </a:p>
          <a:p>
            <a:pPr marL="342900" marR="0" lvl="0" indent="-34290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Expérience pratique de la préparation des données, de la construction de modèles, de la saisie de données et de la conception de scénarios pour les modèles CLEWs</a:t>
            </a:r>
            <a:endParaRPr/>
          </a:p>
          <a:p>
            <a:pPr marL="0" marR="0" lvl="0" indent="0" algn="l" rtl="0">
              <a:spcBef>
                <a:spcPts val="1800"/>
              </a:spcBef>
              <a:spcAft>
                <a:spcPts val="0"/>
              </a:spcAft>
              <a:buNone/>
            </a:pPr>
            <a:endParaRPr sz="2000" b="0" i="0" u="none" strike="noStrike" cap="none">
              <a:solidFill>
                <a:srgbClr val="8DA9DB"/>
              </a:solidFill>
              <a:latin typeface="Open Sans"/>
              <a:ea typeface="Open Sans"/>
              <a:cs typeface="Open Sans"/>
              <a:sym typeface="Open Sans"/>
            </a:endParaRPr>
          </a:p>
        </p:txBody>
      </p:sp>
      <p:sp>
        <p:nvSpPr>
          <p:cNvPr id="122" name="Google Shape;122;p6"/>
          <p:cNvSpPr/>
          <p:nvPr/>
        </p:nvSpPr>
        <p:spPr>
          <a:xfrm>
            <a:off x="591385" y="1334585"/>
            <a:ext cx="9423105" cy="69452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Introduction au cours</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7</a:t>
            </a:fld>
            <a:endParaRPr/>
          </a:p>
        </p:txBody>
      </p:sp>
      <p:sp>
        <p:nvSpPr>
          <p:cNvPr id="129" name="Google Shape;129;p7"/>
          <p:cNvSpPr/>
          <p:nvPr/>
        </p:nvSpPr>
        <p:spPr>
          <a:xfrm>
            <a:off x="666437" y="1161116"/>
            <a:ext cx="9577500" cy="426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Structure de ce cours. </a:t>
            </a:r>
            <a:endParaRPr sz="2000" b="0" i="0" u="none" strike="noStrike" cap="none">
              <a:solidFill>
                <a:srgbClr val="8DA9DB"/>
              </a:solidFill>
              <a:latin typeface="Open Sans"/>
              <a:ea typeface="Open Sans"/>
              <a:cs typeface="Open Sans"/>
              <a:sym typeface="Open Sans"/>
            </a:endParaRPr>
          </a:p>
          <a:p>
            <a:pPr marL="342900" marR="0" lvl="0" indent="-342900" algn="l" rtl="0">
              <a:spcBef>
                <a:spcPts val="15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Brève introduction à la raison d'être et à l'objectif de l'analyse des CLEWs</a:t>
            </a:r>
            <a:endParaRPr sz="2000" b="0" i="0" u="none" strike="noStrike" cap="none">
              <a:solidFill>
                <a:schemeClr val="dk1"/>
              </a:solidFill>
              <a:latin typeface="Open Sans"/>
              <a:ea typeface="Open Sans"/>
              <a:cs typeface="Open Sans"/>
              <a:sym typeface="Open Sans"/>
            </a:endParaRPr>
          </a:p>
          <a:p>
            <a:pPr marL="342900" marR="0" lvl="0" indent="-34290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Des conférences pour présenter chacun des sujets et domaines clés</a:t>
            </a:r>
            <a:endParaRPr sz="2000" b="0" i="0" u="none" strike="noStrike" cap="none">
              <a:solidFill>
                <a:schemeClr val="dk1"/>
              </a:solidFill>
              <a:latin typeface="Open Sans"/>
              <a:ea typeface="Open Sans"/>
              <a:cs typeface="Open Sans"/>
              <a:sym typeface="Open Sans"/>
            </a:endParaRPr>
          </a:p>
          <a:p>
            <a:pPr marL="800100" marR="0" lvl="1" indent="-34290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Énergie, terre, eau, climat, interconnexions</a:t>
            </a:r>
            <a:endParaRPr sz="2000" b="0" i="0" u="none" strike="noStrike" cap="none">
              <a:solidFill>
                <a:schemeClr val="dk1"/>
              </a:solidFill>
              <a:latin typeface="Open Sans"/>
              <a:ea typeface="Open Sans"/>
              <a:cs typeface="Open Sans"/>
              <a:sym typeface="Open Sans"/>
            </a:endParaRPr>
          </a:p>
          <a:p>
            <a:pPr marL="342900" marR="0" lvl="0" indent="-34290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En écho aux conférences, une série d'exercices pratiques guidera les apprenants à travers les étapes séquentielles de la construction d'un modèle CLEWs. </a:t>
            </a:r>
            <a:endParaRPr sz="2000" b="0" i="0" u="none" strike="noStrike" cap="none">
              <a:solidFill>
                <a:schemeClr val="dk1"/>
              </a:solidFill>
              <a:latin typeface="Open Sans"/>
              <a:ea typeface="Open Sans"/>
              <a:cs typeface="Open Sans"/>
              <a:sym typeface="Open Sans"/>
            </a:endParaRPr>
          </a:p>
          <a:p>
            <a:pPr marL="800100" marR="0" lvl="1" indent="-34290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Apprendre comment les sujets introduits peuvent être représentés dans les modèles CLEWs</a:t>
            </a:r>
            <a:endParaRPr sz="2000" b="0" i="0" u="none" strike="noStrike" cap="none">
              <a:solidFill>
                <a:schemeClr val="dk1"/>
              </a:solidFill>
              <a:latin typeface="Open Sans"/>
              <a:ea typeface="Open Sans"/>
              <a:cs typeface="Open Sans"/>
              <a:sym typeface="Open Sans"/>
            </a:endParaRPr>
          </a:p>
          <a:p>
            <a:pPr marL="800100" marR="0" lvl="1" indent="-34290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Introduction aux paramètres, variables et exigences en matière de données</a:t>
            </a:r>
            <a:endParaRPr sz="2000" b="0" i="0" u="none" strike="noStrike" cap="none">
              <a:solidFill>
                <a:schemeClr val="dk1"/>
              </a:solidFill>
              <a:latin typeface="Open Sans"/>
              <a:ea typeface="Open Sans"/>
              <a:cs typeface="Open Sans"/>
              <a:sym typeface="Open Sans"/>
            </a:endParaRPr>
          </a:p>
          <a:p>
            <a:pPr marL="800100" marR="0" lvl="1" indent="-342900" algn="l" rtl="0">
              <a:spcBef>
                <a:spcPts val="10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Scénarios de construction</a:t>
            </a:r>
            <a:endParaRPr sz="2000" b="0" i="0" u="none" strike="noStrike" cap="none">
              <a:solidFill>
                <a:schemeClr val="dk1"/>
              </a:solidFill>
              <a:latin typeface="Open Sans"/>
              <a:ea typeface="Open Sans"/>
              <a:cs typeface="Open Sans"/>
              <a:sym typeface="Open Sans"/>
            </a:endParaRPr>
          </a:p>
          <a:p>
            <a:pPr marL="0" marR="0" lvl="0" indent="0" algn="l" rtl="0">
              <a:spcBef>
                <a:spcPts val="1000"/>
              </a:spcBef>
              <a:spcAft>
                <a:spcPts val="0"/>
              </a:spcAft>
              <a:buNone/>
            </a:pPr>
            <a:endParaRPr sz="2000" b="0" i="0" u="none" strike="noStrike" cap="none">
              <a:solidFill>
                <a:srgbClr val="8DA9DB"/>
              </a:solidFill>
              <a:latin typeface="Open Sans"/>
              <a:ea typeface="Open Sans"/>
              <a:cs typeface="Open Sans"/>
              <a:sym typeface="Open Sans"/>
            </a:endParaRPr>
          </a:p>
        </p:txBody>
      </p:sp>
      <p:sp>
        <p:nvSpPr>
          <p:cNvPr id="130" name="Google Shape;130;p7"/>
          <p:cNvSpPr/>
          <p:nvPr/>
        </p:nvSpPr>
        <p:spPr>
          <a:xfrm>
            <a:off x="591385" y="420185"/>
            <a:ext cx="9423000" cy="6945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1.1 Introduction au cours</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Lecture 1.1 Références</a:t>
            </a:r>
            <a:endParaRPr/>
          </a:p>
        </p:txBody>
      </p:sp>
      <p:sp>
        <p:nvSpPr>
          <p:cNvPr id="136" name="Google Shape;136;p8"/>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8</a:t>
            </a:fld>
            <a:endParaRPr/>
          </a:p>
        </p:txBody>
      </p:sp>
      <p:sp>
        <p:nvSpPr>
          <p:cNvPr id="137" name="Google Shape;137;p8"/>
          <p:cNvSpPr txBox="1"/>
          <p:nvPr/>
        </p:nvSpPr>
        <p:spPr>
          <a:xfrm>
            <a:off x="663875" y="2006612"/>
            <a:ext cx="5432400" cy="4006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0000"/>
              </a:buClr>
              <a:buSzPts val="1600"/>
              <a:buFont typeface="Calibri"/>
              <a:buAutoNum type="arabicPeriod"/>
            </a:pPr>
            <a:r>
              <a:rPr lang="en-GB" sz="1600">
                <a:solidFill>
                  <a:srgbClr val="000000"/>
                </a:solidFill>
                <a:latin typeface="Open Sans"/>
                <a:ea typeface="Open Sans"/>
                <a:cs typeface="Open Sans"/>
                <a:sym typeface="Open Sans"/>
              </a:rPr>
              <a:t>United Nations, Transforming our world: The 2030 agenda for sustainable development (2015), </a:t>
            </a:r>
            <a:r>
              <a:rPr lang="en-GB" sz="1600" u="sng">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https://sustainabledevelopment.un.org/post2015/transformingourworld/publication</a:t>
            </a:r>
            <a:endParaRPr sz="1600">
              <a:solidFill>
                <a:srgbClr val="000000"/>
              </a:solidFill>
              <a:latin typeface="Open Sans"/>
              <a:ea typeface="Open Sans"/>
              <a:cs typeface="Open Sans"/>
              <a:sym typeface="Open Sans"/>
            </a:endParaRPr>
          </a:p>
          <a:p>
            <a:pPr marL="342900" lvl="0" indent="-342900" algn="l" rtl="0">
              <a:spcBef>
                <a:spcPts val="1000"/>
              </a:spcBef>
              <a:spcAft>
                <a:spcPts val="0"/>
              </a:spcAft>
              <a:buClr>
                <a:srgbClr val="000000"/>
              </a:buClr>
              <a:buSzPts val="1600"/>
              <a:buFont typeface="Calibri"/>
              <a:buAutoNum type="arabicPeriod"/>
            </a:pPr>
            <a:r>
              <a:rPr lang="en-GB" sz="1600">
                <a:solidFill>
                  <a:srgbClr val="000000"/>
                </a:solidFill>
                <a:latin typeface="Open Sans"/>
                <a:ea typeface="Open Sans"/>
                <a:cs typeface="Open Sans"/>
                <a:sym typeface="Open Sans"/>
              </a:rPr>
              <a:t>United Nations, UN Sustainable Development Knowledge Platform – The SDGs, </a:t>
            </a:r>
            <a:r>
              <a:rPr lang="en-GB" sz="1600" u="sng">
                <a:solidFill>
                  <a:srgbClr val="0563C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https://sdgs.un.org/goals</a:t>
            </a:r>
            <a:r>
              <a:rPr lang="en-GB" sz="1600">
                <a:solidFill>
                  <a:srgbClr val="000000"/>
                </a:solidFill>
                <a:latin typeface="Open Sans"/>
                <a:ea typeface="Open Sans"/>
                <a:cs typeface="Open Sans"/>
                <a:sym typeface="Open Sans"/>
              </a:rPr>
              <a:t> </a:t>
            </a:r>
            <a:endParaRPr sz="1600">
              <a:solidFill>
                <a:srgbClr val="000000"/>
              </a:solidFill>
              <a:latin typeface="Open Sans"/>
              <a:ea typeface="Open Sans"/>
              <a:cs typeface="Open Sans"/>
              <a:sym typeface="Open Sans"/>
            </a:endParaRPr>
          </a:p>
          <a:p>
            <a:pPr marL="342900" lvl="0" indent="-241300" algn="l" rtl="0">
              <a:spcBef>
                <a:spcPts val="1000"/>
              </a:spcBef>
              <a:spcAft>
                <a:spcPts val="0"/>
              </a:spcAft>
              <a:buNone/>
            </a:pPr>
            <a:endParaRPr sz="16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a:spLocks noGrp="1"/>
          </p:cNvSpPr>
          <p:nvPr>
            <p:ph type="sldNum" idx="12"/>
          </p:nvPr>
        </p:nvSpPr>
        <p:spPr>
          <a:xfrm>
            <a:off x="11738529" y="6457571"/>
            <a:ext cx="453471"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9</a:t>
            </a:fld>
            <a:endParaRPr/>
          </a:p>
        </p:txBody>
      </p:sp>
      <p:sp>
        <p:nvSpPr>
          <p:cNvPr id="144" name="Google Shape;144;p9"/>
          <p:cNvSpPr/>
          <p:nvPr/>
        </p:nvSpPr>
        <p:spPr>
          <a:xfrm>
            <a:off x="658417" y="1578211"/>
            <a:ext cx="9006300" cy="378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a:solidFill>
                  <a:srgbClr val="8DA9DB"/>
                </a:solidFill>
                <a:latin typeface="Open Sans"/>
                <a:ea typeface="Open Sans"/>
                <a:cs typeface="Open Sans"/>
                <a:sym typeface="Open Sans"/>
              </a:rPr>
              <a:t>Le climat, la terre, l'énergie et l'eau sont essentiels au développement durable.</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25 % de la population adulte mondiale souffre d'une </a:t>
            </a:r>
            <a:r>
              <a:rPr lang="en-GB" sz="2000" b="1" i="0" u="none" strike="noStrike" cap="none">
                <a:solidFill>
                  <a:schemeClr val="dk1"/>
                </a:solidFill>
                <a:latin typeface="Open Sans"/>
                <a:ea typeface="Open Sans"/>
                <a:cs typeface="Open Sans"/>
                <a:sym typeface="Open Sans"/>
              </a:rPr>
              <a:t>insécurité alimentaire </a:t>
            </a:r>
            <a:r>
              <a:rPr lang="en-GB" sz="2000" b="0" i="0" u="none" strike="noStrike" cap="none">
                <a:solidFill>
                  <a:schemeClr val="dk1"/>
                </a:solidFill>
                <a:latin typeface="Open Sans"/>
                <a:ea typeface="Open Sans"/>
                <a:cs typeface="Open Sans"/>
                <a:sym typeface="Open Sans"/>
              </a:rPr>
              <a:t>modérée ou grave (1,2).</a:t>
            </a:r>
            <a:endParaRPr sz="2000" b="1" i="0" u="none" strike="noStrike" cap="none">
              <a:solidFill>
                <a:schemeClr val="dk1"/>
              </a:solidFill>
              <a:latin typeface="Open Sans"/>
              <a:ea typeface="Open Sans"/>
              <a:cs typeface="Open Sans"/>
              <a:sym typeface="Open Sans"/>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25 % de la population mondiale vit dans des conditions de </a:t>
            </a:r>
            <a:r>
              <a:rPr lang="en-GB" sz="2000" b="1" i="0" u="none" strike="noStrike" cap="none">
                <a:solidFill>
                  <a:schemeClr val="dk1"/>
                </a:solidFill>
                <a:latin typeface="Open Sans"/>
                <a:ea typeface="Open Sans"/>
                <a:cs typeface="Open Sans"/>
                <a:sym typeface="Open Sans"/>
              </a:rPr>
              <a:t>stress hydrique élevé </a:t>
            </a:r>
            <a:r>
              <a:rPr lang="en-GB" sz="2000" b="0" i="0" u="none" strike="noStrike" cap="none">
                <a:solidFill>
                  <a:schemeClr val="dk1"/>
                </a:solidFill>
                <a:latin typeface="Open Sans"/>
                <a:ea typeface="Open Sans"/>
                <a:cs typeface="Open Sans"/>
                <a:sym typeface="Open Sans"/>
              </a:rPr>
              <a:t>(1,2)</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35 % de la population mondiale </a:t>
            </a:r>
            <a:r>
              <a:rPr lang="en-GB" sz="2000" b="1" i="0" u="none" strike="noStrike" cap="none">
                <a:solidFill>
                  <a:schemeClr val="dk1"/>
                </a:solidFill>
                <a:latin typeface="Open Sans"/>
                <a:ea typeface="Open Sans"/>
                <a:cs typeface="Open Sans"/>
                <a:sym typeface="Open Sans"/>
              </a:rPr>
              <a:t>n'a pas accès à une énergie sûre et propre </a:t>
            </a:r>
            <a:r>
              <a:rPr lang="en-GB" sz="2000" b="0" i="0" u="none" strike="noStrike" cap="none">
                <a:solidFill>
                  <a:schemeClr val="dk1"/>
                </a:solidFill>
                <a:latin typeface="Open Sans"/>
                <a:ea typeface="Open Sans"/>
                <a:cs typeface="Open Sans"/>
                <a:sym typeface="Open Sans"/>
              </a:rPr>
              <a:t>pour cuisiner (1,2).</a:t>
            </a:r>
            <a:endParaRPr/>
          </a:p>
          <a:p>
            <a:pPr marL="285750" marR="0" lvl="0" indent="-285750" algn="l" rtl="0">
              <a:spcBef>
                <a:spcPts val="1800"/>
              </a:spcBef>
              <a:spcAft>
                <a:spcPts val="0"/>
              </a:spcAft>
              <a:buClr>
                <a:schemeClr val="dk1"/>
              </a:buClr>
              <a:buSzPts val="2000"/>
              <a:buFont typeface="Arial"/>
              <a:buChar char="•"/>
            </a:pPr>
            <a:r>
              <a:rPr lang="en-GB" sz="2000" b="0" i="0" u="none" strike="noStrike" cap="none">
                <a:solidFill>
                  <a:schemeClr val="dk1"/>
                </a:solidFill>
                <a:latin typeface="Open Sans"/>
                <a:ea typeface="Open Sans"/>
                <a:cs typeface="Open Sans"/>
                <a:sym typeface="Open Sans"/>
              </a:rPr>
              <a:t>Le monde </a:t>
            </a:r>
            <a:r>
              <a:rPr lang="en-GB" sz="2000" b="1" i="0" u="none" strike="noStrike" cap="none">
                <a:solidFill>
                  <a:schemeClr val="dk1"/>
                </a:solidFill>
                <a:latin typeface="Open Sans"/>
                <a:ea typeface="Open Sans"/>
                <a:cs typeface="Open Sans"/>
                <a:sym typeface="Open Sans"/>
              </a:rPr>
              <a:t>n'est pas sur la bonne voie pour atteindre les objectifs climatiques </a:t>
            </a:r>
            <a:r>
              <a:rPr lang="en-GB" sz="2000" b="0" i="0" u="none" strike="noStrike" cap="none">
                <a:solidFill>
                  <a:schemeClr val="dk1"/>
                </a:solidFill>
                <a:latin typeface="Open Sans"/>
                <a:ea typeface="Open Sans"/>
                <a:cs typeface="Open Sans"/>
                <a:sym typeface="Open Sans"/>
              </a:rPr>
              <a:t>convenus à Paris en 2015 (3)</a:t>
            </a:r>
            <a:endParaRPr/>
          </a:p>
        </p:txBody>
      </p:sp>
      <p:sp>
        <p:nvSpPr>
          <p:cNvPr id="145" name="Google Shape;145;p9"/>
          <p:cNvSpPr/>
          <p:nvPr/>
        </p:nvSpPr>
        <p:spPr>
          <a:xfrm>
            <a:off x="583364" y="877385"/>
            <a:ext cx="9423000" cy="6945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90"/>
              <a:buFont typeface="Open Sans"/>
              <a:buNone/>
            </a:pPr>
            <a:r>
              <a:rPr lang="en-GB" sz="4290" b="0" i="0" u="none" strike="noStrike" cap="none">
                <a:solidFill>
                  <a:schemeClr val="dk1"/>
                </a:solidFill>
                <a:latin typeface="Open Sans"/>
                <a:ea typeface="Open Sans"/>
                <a:cs typeface="Open Sans"/>
                <a:sym typeface="Open Sans"/>
              </a:rPr>
              <a:t>1.2 Pourquoi les CLEW ?</a:t>
            </a:r>
            <a:endParaRPr sz="429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5826</Words>
  <Application>Microsoft Macintosh PowerPoint</Application>
  <PresentationFormat>Widescreen</PresentationFormat>
  <Paragraphs>287</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Quattrocento Sans</vt:lpstr>
      <vt:lpstr>Open Sans SemiBold</vt:lpstr>
      <vt:lpstr>Roboto</vt:lpstr>
      <vt:lpstr>Open Sans ExtraBold</vt:lpstr>
      <vt:lpstr>Calibri</vt:lpstr>
      <vt:lpstr>Open Sans</vt:lpstr>
      <vt:lpstr>Merriweather</vt:lpstr>
      <vt:lpstr>Office Theme</vt:lpstr>
      <vt:lpstr>INTRODUCTION</vt:lpstr>
      <vt:lpstr>Résultats de l'apprentissage</vt:lpstr>
      <vt:lpstr>PowerPoint Presentation</vt:lpstr>
      <vt:lpstr>PowerPoint Presentation</vt:lpstr>
      <vt:lpstr>PowerPoint Presentation</vt:lpstr>
      <vt:lpstr>PowerPoint Presentation</vt:lpstr>
      <vt:lpstr>PowerPoint Presentation</vt:lpstr>
      <vt:lpstr>Lecture 1.1 Références</vt:lpstr>
      <vt:lpstr>PowerPoint Presentation</vt:lpstr>
      <vt:lpstr>PowerPoint Presentation</vt:lpstr>
      <vt:lpstr>PowerPoint Presentation</vt:lpstr>
      <vt:lpstr>PowerPoint Presentation</vt:lpstr>
      <vt:lpstr>PowerPoint Presentation</vt:lpstr>
      <vt:lpstr>Lecture 1.2 Références</vt:lpstr>
      <vt:lpstr>PowerPoint Presentation</vt:lpstr>
      <vt:lpstr>PowerPoint Presentation</vt:lpstr>
      <vt:lpstr>PowerPoint Presentation</vt:lpstr>
      <vt:lpstr>PowerPoint Presentation</vt:lpstr>
      <vt:lpstr>PowerPoint Presentation</vt:lpstr>
      <vt:lpstr>Lecture 1.3 Références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Sarel Greyling</dc:creator>
  <cp:lastModifiedBy>Yeganyan, Rudolf</cp:lastModifiedBy>
  <cp:revision>1</cp:revision>
  <dcterms:created xsi:type="dcterms:W3CDTF">2021-04-22T09:38:07Z</dcterms:created>
  <dcterms:modified xsi:type="dcterms:W3CDTF">2024-06-20T13:33:31Z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