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1"/>
  </p:notesMasterIdLst>
  <p:handoutMasterIdLst>
    <p:handoutMasterId r:id="rId32"/>
  </p:handoutMasterIdLst>
  <p:sldIdLst>
    <p:sldId id="585" r:id="rId5"/>
    <p:sldId id="586" r:id="rId6"/>
    <p:sldId id="587" r:id="rId7"/>
    <p:sldId id="588" r:id="rId8"/>
    <p:sldId id="589" r:id="rId9"/>
    <p:sldId id="590" r:id="rId10"/>
    <p:sldId id="591" r:id="rId11"/>
    <p:sldId id="592" r:id="rId12"/>
    <p:sldId id="593" r:id="rId13"/>
    <p:sldId id="594" r:id="rId14"/>
    <p:sldId id="595" r:id="rId15"/>
    <p:sldId id="596" r:id="rId16"/>
    <p:sldId id="597" r:id="rId17"/>
    <p:sldId id="598" r:id="rId18"/>
    <p:sldId id="599" r:id="rId19"/>
    <p:sldId id="600" r:id="rId20"/>
    <p:sldId id="601" r:id="rId21"/>
    <p:sldId id="602" r:id="rId22"/>
    <p:sldId id="603" r:id="rId23"/>
    <p:sldId id="604" r:id="rId24"/>
    <p:sldId id="605" r:id="rId25"/>
    <p:sldId id="606" r:id="rId26"/>
    <p:sldId id="607" r:id="rId27"/>
    <p:sldId id="608" r:id="rId28"/>
    <p:sldId id="609" r:id="rId29"/>
    <p:sldId id="610" r:id="rId30"/>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69E754-B992-0FB5-4621-E434079C83B1}" v="5" dt="2026-02-09T14:37:05.4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40" autoAdjust="0"/>
    <p:restoredTop sz="86422" autoAdjust="0"/>
  </p:normalViewPr>
  <p:slideViewPr>
    <p:cSldViewPr snapToGrid="0">
      <p:cViewPr varScale="1">
        <p:scale>
          <a:sx n="92" d="100"/>
          <a:sy n="92" d="100"/>
        </p:scale>
        <p:origin x="880" y="184"/>
      </p:cViewPr>
      <p:guideLst/>
    </p:cSldViewPr>
  </p:slideViewPr>
  <p:outlineViewPr>
    <p:cViewPr>
      <p:scale>
        <a:sx n="33" d="100"/>
        <a:sy n="33" d="100"/>
      </p:scale>
      <p:origin x="0" y="-474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6B69E754-B992-0FB5-4621-E434079C83B1}"/>
    <pc:docChg chg="modSld">
      <pc:chgData name="Alexander Deliukov" userId="S::alexander_think-e.be#ext#@flux50.onmicrosoft.com::bee075c1-faac-4166-8fcb-7b2057bad6f6" providerId="AD" clId="Web-{6B69E754-B992-0FB5-4621-E434079C83B1}" dt="2026-02-09T14:37:05.405" v="3" actId="1076"/>
      <pc:docMkLst>
        <pc:docMk/>
      </pc:docMkLst>
      <pc:sldChg chg="addSp modSp">
        <pc:chgData name="Alexander Deliukov" userId="S::alexander_think-e.be#ext#@flux50.onmicrosoft.com::bee075c1-faac-4166-8fcb-7b2057bad6f6" providerId="AD" clId="Web-{6B69E754-B992-0FB5-4621-E434079C83B1}" dt="2026-02-09T14:37:05.405" v="3" actId="1076"/>
        <pc:sldMkLst>
          <pc:docMk/>
          <pc:sldMk cId="4291759405" sldId="585"/>
        </pc:sldMkLst>
        <pc:picChg chg="add mod">
          <ac:chgData name="Alexander Deliukov" userId="S::alexander_think-e.be#ext#@flux50.onmicrosoft.com::bee075c1-faac-4166-8fcb-7b2057bad6f6" providerId="AD" clId="Web-{6B69E754-B992-0FB5-4621-E434079C83B1}" dt="2026-02-09T14:37:05.405" v="3" actId="1076"/>
          <ac:picMkLst>
            <pc:docMk/>
            <pc:sldMk cId="4291759405" sldId="585"/>
            <ac:picMk id="5" creationId="{01A4D9A2-A4B0-4208-E08E-59D7AE987ADF}"/>
          </ac:picMkLst>
        </pc:picChg>
      </pc:sldChg>
    </pc:docChg>
  </pc:docChgLst>
  <pc:docChgLst>
    <pc:chgData name="Alexander Deliukov" userId="d5fda0f2-1d08-4016-b7e9-bb882f168707" providerId="ADAL" clId="{FE9DFF45-01DC-45CC-A80A-B50597210401}"/>
    <pc:docChg chg="custSel delSld modSld">
      <pc:chgData name="Alexander Deliukov" userId="d5fda0f2-1d08-4016-b7e9-bb882f168707" providerId="ADAL" clId="{FE9DFF45-01DC-45CC-A80A-B50597210401}" dt="2026-01-27T12:05:29.741" v="37"/>
      <pc:docMkLst>
        <pc:docMk/>
      </pc:docMkLst>
      <pc:sldChg chg="modSp mod">
        <pc:chgData name="Alexander Deliukov" userId="d5fda0f2-1d08-4016-b7e9-bb882f168707" providerId="ADAL" clId="{FE9DFF45-01DC-45CC-A80A-B50597210401}" dt="2026-01-27T12:04:01.046" v="11" actId="948"/>
        <pc:sldMkLst>
          <pc:docMk/>
          <pc:sldMk cId="4291759405" sldId="585"/>
        </pc:sldMkLst>
        <pc:spChg chg="mod">
          <ac:chgData name="Alexander Deliukov" userId="d5fda0f2-1d08-4016-b7e9-bb882f168707" providerId="ADAL" clId="{FE9DFF45-01DC-45CC-A80A-B50597210401}" dt="2026-01-27T12:04:01.046" v="11" actId="948"/>
          <ac:spMkLst>
            <pc:docMk/>
            <pc:sldMk cId="4291759405" sldId="585"/>
            <ac:spMk id="2" creationId="{E8452B93-4298-7B4F-79FF-FE522035F0F5}"/>
          </ac:spMkLst>
        </pc:spChg>
      </pc:sldChg>
      <pc:sldChg chg="modSp modNotesTx">
        <pc:chgData name="Alexander Deliukov" userId="d5fda0f2-1d08-4016-b7e9-bb882f168707" providerId="ADAL" clId="{FE9DFF45-01DC-45CC-A80A-B50597210401}" dt="2026-01-27T12:04:50.142" v="31" actId="20577"/>
        <pc:sldMkLst>
          <pc:docMk/>
          <pc:sldMk cId="2158604102" sldId="586"/>
        </pc:sldMkLst>
        <pc:spChg chg="mod">
          <ac:chgData name="Alexander Deliukov" userId="d5fda0f2-1d08-4016-b7e9-bb882f168707" providerId="ADAL" clId="{FE9DFF45-01DC-45CC-A80A-B50597210401}" dt="2026-01-27T12:04:43.795" v="24" actId="20577"/>
          <ac:spMkLst>
            <pc:docMk/>
            <pc:sldMk cId="2158604102" sldId="586"/>
            <ac:spMk id="2" creationId="{0FE65402-2D24-4C0B-3A9B-70B199ADCEA8}"/>
          </ac:spMkLst>
        </pc:spChg>
      </pc:sldChg>
      <pc:sldChg chg="modSp mod">
        <pc:chgData name="Alexander Deliukov" userId="d5fda0f2-1d08-4016-b7e9-bb882f168707" providerId="ADAL" clId="{FE9DFF45-01DC-45CC-A80A-B50597210401}" dt="2026-01-27T12:05:01.189" v="33" actId="20577"/>
        <pc:sldMkLst>
          <pc:docMk/>
          <pc:sldMk cId="1881906694" sldId="591"/>
        </pc:sldMkLst>
        <pc:spChg chg="mod">
          <ac:chgData name="Alexander Deliukov" userId="d5fda0f2-1d08-4016-b7e9-bb882f168707" providerId="ADAL" clId="{FE9DFF45-01DC-45CC-A80A-B50597210401}" dt="2026-01-27T12:05:01.189" v="33" actId="20577"/>
          <ac:spMkLst>
            <pc:docMk/>
            <pc:sldMk cId="1881906694" sldId="591"/>
            <ac:spMk id="2" creationId="{83033E5E-FA91-7CC8-EB37-6657920FB2AE}"/>
          </ac:spMkLst>
        </pc:spChg>
      </pc:sldChg>
      <pc:sldChg chg="modSp mod">
        <pc:chgData name="Alexander Deliukov" userId="d5fda0f2-1d08-4016-b7e9-bb882f168707" providerId="ADAL" clId="{FE9DFF45-01DC-45CC-A80A-B50597210401}" dt="2026-01-27T12:05:05.245" v="35" actId="20577"/>
        <pc:sldMkLst>
          <pc:docMk/>
          <pc:sldMk cId="4138451803" sldId="592"/>
        </pc:sldMkLst>
        <pc:spChg chg="mod">
          <ac:chgData name="Alexander Deliukov" userId="d5fda0f2-1d08-4016-b7e9-bb882f168707" providerId="ADAL" clId="{FE9DFF45-01DC-45CC-A80A-B50597210401}" dt="2026-01-27T12:05:05.245" v="35" actId="20577"/>
          <ac:spMkLst>
            <pc:docMk/>
            <pc:sldMk cId="4138451803" sldId="592"/>
            <ac:spMk id="3" creationId="{0F10E118-5A0C-F9C6-3109-9EC416F3C22E}"/>
          </ac:spMkLst>
        </pc:spChg>
      </pc:sldChg>
      <pc:sldChg chg="modSp mod modNotes">
        <pc:chgData name="Alexander Deliukov" userId="d5fda0f2-1d08-4016-b7e9-bb882f168707" providerId="ADAL" clId="{FE9DFF45-01DC-45CC-A80A-B50597210401}" dt="2026-01-27T12:05:29.741" v="37"/>
        <pc:sldMkLst>
          <pc:docMk/>
          <pc:sldMk cId="3087344294" sldId="600"/>
        </pc:sldMkLst>
        <pc:spChg chg="mod">
          <ac:chgData name="Alexander Deliukov" userId="d5fda0f2-1d08-4016-b7e9-bb882f168707" providerId="ADAL" clId="{FE9DFF45-01DC-45CC-A80A-B50597210401}" dt="2026-01-27T12:05:25.200" v="36" actId="6549"/>
          <ac:spMkLst>
            <pc:docMk/>
            <pc:sldMk cId="3087344294" sldId="600"/>
            <ac:spMk id="2" creationId="{48FFDAC6-590C-E168-A3A5-712F475F891F}"/>
          </ac:spMkLst>
        </pc:spChg>
      </pc:sldChg>
      <pc:sldChg chg="modSp modNotes">
        <pc:chgData name="Alexander Deliukov" userId="d5fda0f2-1d08-4016-b7e9-bb882f168707" providerId="ADAL" clId="{FE9DFF45-01DC-45CC-A80A-B50597210401}" dt="2026-01-27T12:05:29.741" v="37"/>
        <pc:sldMkLst>
          <pc:docMk/>
          <pc:sldMk cId="1205714753" sldId="601"/>
        </pc:sldMkLst>
        <pc:spChg chg="mod">
          <ac:chgData name="Alexander Deliukov" userId="d5fda0f2-1d08-4016-b7e9-bb882f168707" providerId="ADAL" clId="{FE9DFF45-01DC-45CC-A80A-B50597210401}" dt="2026-01-27T12:05:29.741" v="37"/>
          <ac:spMkLst>
            <pc:docMk/>
            <pc:sldMk cId="1205714753" sldId="601"/>
            <ac:spMk id="2" creationId="{309DCFF3-FB34-FF1F-08FC-2214F485BDAA}"/>
          </ac:spMkLst>
        </pc:spChg>
      </pc:sldChg>
      <pc:sldChg chg="modNotes">
        <pc:chgData name="Alexander Deliukov" userId="d5fda0f2-1d08-4016-b7e9-bb882f168707" providerId="ADAL" clId="{FE9DFF45-01DC-45CC-A80A-B50597210401}" dt="2026-01-27T12:05:29.741" v="37"/>
        <pc:sldMkLst>
          <pc:docMk/>
          <pc:sldMk cId="3608053522" sldId="603"/>
        </pc:sldMkLst>
      </pc:sldChg>
      <pc:sldChg chg="modSp modNotes">
        <pc:chgData name="Alexander Deliukov" userId="d5fda0f2-1d08-4016-b7e9-bb882f168707" providerId="ADAL" clId="{FE9DFF45-01DC-45CC-A80A-B50597210401}" dt="2026-01-27T12:05:29.741" v="37"/>
        <pc:sldMkLst>
          <pc:docMk/>
          <pc:sldMk cId="3349809970" sldId="604"/>
        </pc:sldMkLst>
        <pc:spChg chg="mod">
          <ac:chgData name="Alexander Deliukov" userId="d5fda0f2-1d08-4016-b7e9-bb882f168707" providerId="ADAL" clId="{FE9DFF45-01DC-45CC-A80A-B50597210401}" dt="2026-01-27T12:05:29.741" v="37"/>
          <ac:spMkLst>
            <pc:docMk/>
            <pc:sldMk cId="3349809970" sldId="604"/>
            <ac:spMk id="2" creationId="{4949A0A8-AB32-8A57-63B5-4AF1D554A169}"/>
          </ac:spMkLst>
        </pc:spChg>
      </pc:sldChg>
      <pc:sldChg chg="modSp modNotes">
        <pc:chgData name="Alexander Deliukov" userId="d5fda0f2-1d08-4016-b7e9-bb882f168707" providerId="ADAL" clId="{FE9DFF45-01DC-45CC-A80A-B50597210401}" dt="2026-01-27T12:05:29.741" v="37"/>
        <pc:sldMkLst>
          <pc:docMk/>
          <pc:sldMk cId="2935355509" sldId="606"/>
        </pc:sldMkLst>
        <pc:spChg chg="mod">
          <ac:chgData name="Alexander Deliukov" userId="d5fda0f2-1d08-4016-b7e9-bb882f168707" providerId="ADAL" clId="{FE9DFF45-01DC-45CC-A80A-B50597210401}" dt="2026-01-27T12:05:29.741" v="37"/>
          <ac:spMkLst>
            <pc:docMk/>
            <pc:sldMk cId="2935355509" sldId="606"/>
            <ac:spMk id="2" creationId="{7195E2BE-4484-1442-7876-1F12D9DB4ABA}"/>
          </ac:spMkLst>
        </pc:spChg>
      </pc:sldChg>
      <pc:sldChg chg="modSp modNotes">
        <pc:chgData name="Alexander Deliukov" userId="d5fda0f2-1d08-4016-b7e9-bb882f168707" providerId="ADAL" clId="{FE9DFF45-01DC-45CC-A80A-B50597210401}" dt="2026-01-27T12:05:29.741" v="37"/>
        <pc:sldMkLst>
          <pc:docMk/>
          <pc:sldMk cId="2021214043" sldId="607"/>
        </pc:sldMkLst>
        <pc:spChg chg="mod">
          <ac:chgData name="Alexander Deliukov" userId="d5fda0f2-1d08-4016-b7e9-bb882f168707" providerId="ADAL" clId="{FE9DFF45-01DC-45CC-A80A-B50597210401}" dt="2026-01-27T12:05:29.741" v="37"/>
          <ac:spMkLst>
            <pc:docMk/>
            <pc:sldMk cId="2021214043" sldId="607"/>
            <ac:spMk id="2" creationId="{8B2CEF8A-4EA9-CB54-C658-6EB3EFF77911}"/>
          </ac:spMkLst>
        </pc:spChg>
      </pc:sldChg>
      <pc:sldChg chg="modSp modNotes">
        <pc:chgData name="Alexander Deliukov" userId="d5fda0f2-1d08-4016-b7e9-bb882f168707" providerId="ADAL" clId="{FE9DFF45-01DC-45CC-A80A-B50597210401}" dt="2026-01-27T12:05:29.741" v="37"/>
        <pc:sldMkLst>
          <pc:docMk/>
          <pc:sldMk cId="874893185" sldId="608"/>
        </pc:sldMkLst>
        <pc:spChg chg="mod">
          <ac:chgData name="Alexander Deliukov" userId="d5fda0f2-1d08-4016-b7e9-bb882f168707" providerId="ADAL" clId="{FE9DFF45-01DC-45CC-A80A-B50597210401}" dt="2026-01-27T12:05:29.741" v="37"/>
          <ac:spMkLst>
            <pc:docMk/>
            <pc:sldMk cId="874893185" sldId="608"/>
            <ac:spMk id="29" creationId="{4ECDE187-04E2-45C2-AB71-3163282F7484}"/>
          </ac:spMkLst>
        </pc:spChg>
      </pc:sldChg>
      <pc:sldChg chg="modSp mod">
        <pc:chgData name="Alexander Deliukov" userId="d5fda0f2-1d08-4016-b7e9-bb882f168707" providerId="ADAL" clId="{FE9DFF45-01DC-45CC-A80A-B50597210401}" dt="2026-01-27T12:04:11.129" v="17" actId="313"/>
        <pc:sldMkLst>
          <pc:docMk/>
          <pc:sldMk cId="2848209819" sldId="609"/>
        </pc:sldMkLst>
        <pc:spChg chg="mod">
          <ac:chgData name="Alexander Deliukov" userId="d5fda0f2-1d08-4016-b7e9-bb882f168707" providerId="ADAL" clId="{FE9DFF45-01DC-45CC-A80A-B50597210401}" dt="2026-01-27T12:04:11.129" v="17" actId="313"/>
          <ac:spMkLst>
            <pc:docMk/>
            <pc:sldMk cId="2848209819" sldId="609"/>
            <ac:spMk id="4" creationId="{B6E2F0C4-3708-062E-837B-49F21B8E51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2026. 3. 13.</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Mastertekststijl bewerken</a:t>
            </a:r>
          </a:p>
          <a:p>
            <a:pPr lvl="1"/>
            <a:r>
              <a:rPr lang="ko-KR" altLang="en-US"/>
              <a:t>Tweede niveau</a:t>
            </a:r>
          </a:p>
          <a:p>
            <a:pPr lvl="2"/>
            <a:r>
              <a:rPr lang="ko-KR" altLang="en-US"/>
              <a:t>Derde niveau</a:t>
            </a:r>
          </a:p>
          <a:p>
            <a:pPr lvl="3"/>
            <a:r>
              <a:rPr lang="ko-KR" altLang="en-US"/>
              <a:t>Vierde niveau</a:t>
            </a:r>
          </a:p>
          <a:p>
            <a:pPr lvl="4"/>
            <a:r>
              <a:rPr lang="ko-KR" altLang="en-US"/>
              <a:t>Vijfde niveau</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b75d0b6e56042db759308de25b428c2%7C0e2ed45596af4100bed3a8e5fd981685%7C0%7C0%7C638989652911880494%7CUnknown%7CTWFpbGZsb3d8eyJFbXB0eU1hcGkiOnRydWUsIlYiOiIwLjAuMDAwMCIsIlAiOiJXaW4zMiIsIkFOIjoiTWFpbCIsIldUIjoyfQ%3D%3D%7C0%7C%7C%7C&amp;sdata=%2FITZkt%2BIetR6zgRVbzpDpm%2Fe6Dlg1L5kh3Mm8lyobao%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media.timtul.com/media/web_asociacion3e/digital-tools-for-energy-communities_20240903072717.pdf?utm_source=chatgpt.com"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every1.energy/learning-materials" TargetMode="External"/><Relationship Id="rId5" Type="http://schemas.openxmlformats.org/officeDocument/2006/relationships/hyperlink" Target="https://www.sciencedirect.com/science/article/pii/S2352484724001926?utm_source=chatgpt.com" TargetMode="External"/><Relationship Id="rId4" Type="http://schemas.openxmlformats.org/officeDocument/2006/relationships/hyperlink" Target="https://www.open.edu/openlearncreate/course/index.php?categoryid=1459"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www.flickr.com/photos/76999192@N06/8914555364/in/photolist-ezKqJq-6GdEQk-6WWLTQ-26LaoTK-JtH2ax-2nRgW7B-5Zb2BK-97z7ZL-2nzbeQe-c2xvgh-54DEm-6GW7Bs-6GW5Du-6GW5gA-6GS3Qg-6GRYUg-6GW57b-6GRXNa-6GRXYp-6GW3A1-6GRZ1e-6GRZrD-6GS2Ke-c2xvyS-6GW75Q-6GS2tv-6cFMPr-6GS1b8-dyh7SQ-9ftpEe-dH6MK7-c2xuV1-6GW4qm-6GW8CN-dH18nF-9fx9ao-eXRoBE-8dzjHX-dH1hir-7tC3o-wHxmRb-dUT8M-rHexoe-dH1ju4-dH6Ucu-dH1rgF-dH1bDP-dH13v2-qDgL3H-dH6AMN" TargetMode="External"/><Relationship Id="rId13" Type="http://schemas.openxmlformats.org/officeDocument/2006/relationships/hyperlink" Target="https://creativecommons.org/licenses/by-sa/2.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www.flickr.com/photos/26395486@N00/11040990083/" TargetMode="External"/><Relationship Id="rId12" Type="http://schemas.openxmlformats.org/officeDocument/2006/relationships/hyperlink" Target="https://www.flickr.com/photos/la-citta-vita/5964294206/in/photolist-a63ySJ-2if5NnW-25r9jwG-9NCzNg-2jTWyDw-Ruykm5-2k3vT2a-2jHw3rM-26wAznv-H8u1FC-HCUSyN-2jHrCbg-2jHrxUW-2jHw16p-cXN5kU-5J4xoF-fJj3MJ-23LWsCC-23LWs6A-23LWtaE-2k3vcaL-GMLHJH-2nsown9-brF35a-fJ31B2-2jTWrj6-2jTXZf9-HVaa8L-8ht37K-8M4ahu-YBtiPN-XpJbL-puGqk6-2nsigDR-2mDcop8-2jTX8zX-Nzsc5a-7YHViU-PCCEAp-79uuCF-H3323R-HRqJYg-HRqKjg-5JeU76-s4pgHv-5JeSrV-79uwwp-79umA4-ddYze8-79unS6" TargetMode="External"/><Relationship Id="rId17" Type="http://schemas.openxmlformats.org/officeDocument/2006/relationships/hyperlink" Target="https://www.flickr.com/photos/virtualeyesee/6107062655/in/photolist-aiEhXH-2mfbphB-2FNUzm-2mhR91F-6R5BGh-6CrL7s-9wTEoc-5RNZrj-hsxMoz-bXBkHs-6uZH4F-2qGyynr-i6cpkf-5DeuzB-62bCHj-627qw6-62bCJU-2mWWrGm-2owiRjb-5YhgUK-6zVhW9-62bCQN-FSHhxU-9iKHnC-bEVLmG-9nYSsY-2j9vWXy-2qnFW2U-EqM9T9-5Ttgxf-boWktF-7GZn1X-wQKRrm-7ztNWB-rwZSwo-d3XB41-2bmH5cd-67MMek-mT2BPc-p22mrg-QALCU8-PqUAWG-ni4p7x-FQQvr8-oexbpz-7vDaN3-LqgueC-72ottW-anrQVi-acx2uN" TargetMode="External"/><Relationship Id="rId2" Type="http://schemas.openxmlformats.org/officeDocument/2006/relationships/slide" Target="../slides/slide25.xml"/><Relationship Id="rId16" Type="http://schemas.openxmlformats.org/officeDocument/2006/relationships/hyperlink" Target="https://www.flickr.com/photos/tentenuk/18679340721/in/photolist-cm3fBf-cm3g1A-FpgqXN-FrxSDx-217hcCH-f5HBPe-pHHEg-oERpnX-usCvdD-us1sWh-uaYyPX-uaPWpQ-tvptVY-5RwtK8-71d9vB-X8vRgS-67SCqt-21htuyS-nTux14-21uN4ve-oaTEP3-jbEABF-2nPY1C4-5mxAEZ-2nMCtiW-2nbFcfw-2iVkj1b-sdeQKs-VY1H1F-2nZqj36-atbVgq-Xc9uog-4Pwhx9-2jMRVcr-2nMKXPS-2cG5u9E-WWxheY-2q8KcD3-VY2k2i-2nTVzya-2nTYfDh-2nTYfCA-29Ehcd3-2nTT1wD-2nWUkwX-2ocf6cZ-27GyXcG-2mndM1E" TargetMode="External"/><Relationship Id="rId1" Type="http://schemas.openxmlformats.org/officeDocument/2006/relationships/notesMaster" Target="../notesMasters/notesMaster1.xml"/><Relationship Id="rId6" Type="http://schemas.openxmlformats.org/officeDocument/2006/relationships/hyperlink" Target="https://www.pexels.com/photo/paper-beside-macbook-669623/" TargetMode="External"/><Relationship Id="rId11" Type="http://schemas.openxmlformats.org/officeDocument/2006/relationships/hyperlink" Target="https://creativecommons.org/publicdomain/zero/1.0/" TargetMode="External"/><Relationship Id="rId5" Type="http://schemas.openxmlformats.org/officeDocument/2006/relationships/hyperlink" Target="https://creativecommons.org/licenses/by-nc-nd/2.0/"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cogdog/52417423400/in/photolist-jN6KtC-vmYXES-2nRWZMj-2csAZv9" TargetMode="External"/><Relationship Id="rId4" Type="http://schemas.openxmlformats.org/officeDocument/2006/relationships/hyperlink" Target="https://www.flickr.com/photos/patrick_verstappen/52546260006/in/photolist-2o4kjq7-8LJM4o-858AQj-855q1x-858zNw-858xdA-MXu2N-MXtHw-e324XE-MXLiK-MXLwF-5qUpAz-4GKsje-48BZVz-29fdK5L-5a8fF4-f2pJTf-KgUJ2q-9wsNqd-9eX9MN-9eU6Pv-2hNukin-Vn6YGn-fkdFDR-ViwBGm-25G13Zg-Vau9ex-Vm8EpH-2yTbqe-8PKEt5-2oFDcQw-U5wHjh-HpxETR-Vn6cKZ-V7BPwq-ULSkgW-M4Wmm-U5AvT3-2qEHVXz-oWeRXR-FiAwun-2h1B4EW-2qPpXsm-pvbp1p-ojfXss-2h1AdMe-cPEtgd-aGZE4-dAR39F-dVHSbD"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157270154@N05/42044625261/in/photolist-4Q93h1-vKR27-KDuvLt-7fxbma-78oxjg-3nz386-X6nZUD-2hUxXwD-ecUTJX-2nAXwNz-274kGh6-2p9gpoH-86iMjk-2yvdph-9R4Bpj-6siGbW-WV5pEn-7G5bXA-5XtQ9p-2jyVvqR-2obqJya-nZm4Vr-j23HsP-iupqiJ-2jw1Fqc-5ThX4T-7G5chU-7G5coo-R8dqZE-EgmDNV-FwDzbg-2mgNVWq-qM97Qp-G24Qkt-quJn4A-gHVux-G1XSsh-Qq3R8Z-6NU4Hx-SizbKR-dPACKn-8UkP7H-gqUnF-7N59bP-aRmHX-aRksN-aRncX-aRkZX-aRmHV-5TVweb"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hangingPunct="0"/>
            <a:r>
              <a:rPr lang="en-GB" dirty="0"/>
              <a:t>Energiegemeenschappen: IT-basisprincipes</a:t>
            </a:r>
          </a:p>
          <a:p>
            <a:pPr latinLnBrk="0" hangingPunct="0"/>
            <a:r>
              <a:rPr lang="en-GB" sz="1200" b="0" i="0" kern="1200" dirty="0">
                <a:solidFill>
                  <a:schemeClr val="tx1"/>
                </a:solidFill>
                <a:effectLst/>
                <a:latin typeface="+mn-lt"/>
                <a:ea typeface="+mn-ea"/>
                <a:cs typeface="+mn-cs"/>
              </a:rPr>
              <a:t>Dit project heeft financiering ontvangen van het Horizon-programma voor onderzoek en innovatie (2021-2027) van de Europese Unie in het kader van subsidieovereenkomst nr. 101075596. De verantwoordelijkheid voor de inhoud van dit materiaal ligt uitsluitend bij het Every1-project en geeft niet noodzakelijkerwijs de mening van de Europese Unie weer. De presentatie is gelicentieerd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onder CC BY-SA 4.0, </a:t>
            </a:r>
            <a:r>
              <a:rPr lang="en-GB" sz="1200" b="0" i="0" kern="1200" dirty="0">
                <a:solidFill>
                  <a:schemeClr val="tx1"/>
                </a:solidFill>
                <a:effectLst/>
                <a:latin typeface="+mn-lt"/>
                <a:ea typeface="+mn-ea"/>
                <a:cs typeface="+mn-cs"/>
              </a:rPr>
              <a:t>tenzij anders vermeld.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1408878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De rol van digitale energiebeheertools: flexibiliteit</a:t>
            </a:r>
            <a:endParaRPr lang="en-US" sz="1050" kern="1200" dirty="0">
              <a:solidFill>
                <a:schemeClr val="bg1"/>
              </a:solidFill>
              <a:latin typeface="+mn-lt"/>
              <a:ea typeface="+mn-ea"/>
              <a:cs typeface="+mn-cs"/>
            </a:endParaRPr>
          </a:p>
          <a:p>
            <a:pPr algn="ctr" latinLnBrk="0"/>
            <a:r>
              <a:rPr lang="en-US" sz="1200" i="1" dirty="0">
                <a:solidFill>
                  <a:schemeClr val="accent5"/>
                </a:solidFill>
              </a:rPr>
              <a:t>Hoe kunnen digitale energiebeheertools energiecommunities ten goede komen?</a:t>
            </a:r>
          </a:p>
          <a:p>
            <a:pPr algn="ctr" latinLnBrk="0"/>
            <a:endParaRPr lang="en-US"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2614181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3. De rol van digitale energiebeheertools: flexibiliteit</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1">
                <a:sym typeface="Public Sans"/>
              </a:rPr>
              <a:t>Digitale energiebeheertools optimaliseren het energieverbruik door middel van realtime monitoring, slimme inzichten in het verbruik en collectieve efficiëntieverbeteringen.</a:t>
            </a:r>
            <a:endParaRPr lang="en-GB" sz="1200" noProof="1"/>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3156361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Een tabel met vier rijen en vier kolommen. Net als eerder hebben de vier kolommen de volgende kopjes: Tool; Diensten; Voordelen voor een energiegemeenschap; Hoe kan deze tool een energiegemeenschap ondersteunen? Net als eerder bevatten verschillende cellen meerdere punten, dus worden de cellen hier genummerd.</a:t>
            </a:r>
          </a:p>
          <a:p>
            <a:r>
              <a:rPr lang="en-GB" dirty="0"/>
              <a:t>Eerste gegevensrij: 1. </a:t>
            </a:r>
            <a:r>
              <a:rPr lang="en-GB" dirty="0" err="1"/>
              <a:t>EcoStruxure </a:t>
            </a:r>
            <a:r>
              <a:rPr lang="en-GB" dirty="0"/>
              <a:t>Facility Expert (wereldwijd). 2. Geïntegreerd beheer op afstand. 3. Verbeterde operationele flexibiliteit. 4. Datagestuurde optimalisatie. </a:t>
            </a:r>
          </a:p>
          <a:p>
            <a:r>
              <a:rPr lang="en-GB" dirty="0"/>
              <a:t>Tweede gegevensrij: 1. Loop (Verenigd Koninkrijk). 2. Uitgebreide energiemonitoring, slimme gegevenstoegang. 3. Inzicht in verbruik. 4. Bruikbare richtlijnen voor flexibiliteit.</a:t>
            </a:r>
          </a:p>
          <a:p>
            <a:r>
              <a:rPr lang="en-GB" dirty="0"/>
              <a:t>Derde gegevensrij: 1. </a:t>
            </a:r>
            <a:r>
              <a:rPr lang="en-GB" dirty="0" err="1"/>
              <a:t>Tibber </a:t>
            </a:r>
            <a:r>
              <a:rPr lang="en-GB" dirty="0"/>
              <a:t>(Zweden, Noorwegen, Duitsland, Nederland). 2. Dynamische energie-inkoop, realtime verbruiksbeheer. 3. Lastverschuiving en kostenreductie, verbeterde duurzaamheid. 4. Geoptimaliseerde besluitvorming op energiegebied.</a:t>
            </a:r>
          </a:p>
          <a:p>
            <a:endParaRPr lang="en-GB" dirty="0"/>
          </a:p>
          <a:p>
            <a:r>
              <a:rPr lang="en-GB" dirty="0"/>
              <a:t>https://www.se.com/uk/en/</a:t>
            </a:r>
          </a:p>
          <a:p>
            <a:r>
              <a:rPr lang="en-GB" dirty="0"/>
              <a:t>https://loop.homes/</a:t>
            </a:r>
          </a:p>
          <a:p>
            <a:r>
              <a:rPr lang="en-GB" dirty="0" err="1"/>
              <a:t>https://tibber.com/en</a:t>
            </a:r>
            <a:endParaRPr lang="en-GB"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3891915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4. De rol van renovatie- en zonne-energiecalculators</a:t>
            </a:r>
            <a:endParaRPr lang="en-US" sz="1050" dirty="0">
              <a:solidFill>
                <a:schemeClr val="bg1"/>
              </a:solidFill>
              <a:ea typeface="Calibri"/>
              <a:cs typeface="Calibri"/>
            </a:endParaRPr>
          </a:p>
          <a:p>
            <a:pPr algn="ctr" latinLnBrk="0"/>
            <a:r>
              <a:rPr lang="en-US" sz="1200" i="1" dirty="0">
                <a:solidFill>
                  <a:schemeClr val="accent2"/>
                </a:solidFill>
              </a:rPr>
              <a:t>Hoe ondersteunen renovatie- en zonne-energiecalculators beslissingen over energiebesparing?</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4160003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4. De rol van renovatie- en zonne-energiecalculators</a:t>
            </a:r>
            <a:endParaRPr lang="en-US" sz="1050" dirty="0">
              <a:solidFill>
                <a:schemeClr val="bg1"/>
              </a:solidFill>
              <a:ea typeface="Calibri"/>
              <a:cs typeface="Calibri"/>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sym typeface="Public Sans"/>
              </a:rPr>
              <a:t>Zonne-energiecalculators </a:t>
            </a:r>
            <a:r>
              <a:rPr lang="en-GB" sz="1200" noProof="0" dirty="0">
                <a:sym typeface="Public Sans"/>
              </a:rPr>
              <a:t>bieden op maat gemaakte renovatieplannen, financiële steun en datagestuurde inzichten voor het optimaliseren van energie-efficiëntie en investeringen in hernieuwbare energie.</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952258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Een tabel met vier rijen en vier kolommen. Net als eerder bevatten de cellen meerdere punten, dus worden ze hier genummerd. De eerste rij is identiek aan de vorige tabellen: 1. Instrument. 2. Dienst. 3. Voordelen voor een energiegemeenschap. 4. Hoe kan dit instrument een energiegemeenschap ondersteunen?</a:t>
            </a:r>
          </a:p>
          <a:p>
            <a:r>
              <a:rPr lang="en-GB" dirty="0"/>
              <a:t>Eerste gegevensrij: 1. Effy (Frankrijk). 2. Projectsimulatie en gepersonaliseerde studie, geïntegreerde renovatieoplossingen, toegang tot steun en premies. 3. Kosteneffectieve renovatie, oplossingen op maat voor diverse gebouwen. 4. Toegang tot subsidies.</a:t>
            </a:r>
          </a:p>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Tweede gegevensrij. 1. </a:t>
            </a:r>
            <a:r>
              <a:rPr lang="en-GB" dirty="0" err="1"/>
              <a:t>MaPrimeRénov </a:t>
            </a:r>
            <a:r>
              <a:rPr lang="en-GB" dirty="0"/>
              <a:t>(Frankrijk). 2. Door de Franse overheid gefinancierde renovatiesubsidie, controle van de subsidiabiliteit en hulp bij de aanvraag. 3. Financiële steun voor energie-efficiëntie. 4. </a:t>
            </a:r>
            <a:r>
              <a:rPr lang="en-GB" sz="1200" b="0" i="0" u="none" strike="noStrike" cap="none" noProof="0" dirty="0">
                <a:solidFill>
                  <a:srgbClr val="000000"/>
                </a:solidFill>
                <a:latin typeface="+mn-lt"/>
              </a:rPr>
              <a:t>Risicobeperking bij investeringen.</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b="0" i="0" u="none" strike="noStrike" cap="none" noProof="0" dirty="0">
                <a:solidFill>
                  <a:srgbClr val="000000"/>
                </a:solidFill>
                <a:latin typeface="+mn-lt"/>
              </a:rPr>
              <a:t>Derde gegevensrij. 1. Energy Saving Trust – Energietools en rekenmachines (Verenigd Koninkrijk). 2. Advies voor energieverbeteringen, uitgebreide energierekenmachines. 3. Holistische energiebeoordeling van woningen. 4. Datagestuurde renovatieplanning, bruikbare aanbevelingen.</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GB" sz="1200" b="0" i="0" u="none" strike="noStrike" cap="none" noProof="0" dirty="0">
              <a:solidFill>
                <a:srgbClr val="000000"/>
              </a:solidFill>
              <a:latin typeface="+mn-lt"/>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sz="1200" b="0" i="0" u="none" strike="noStrike" cap="none" noProof="0" dirty="0">
              <a:solidFill>
                <a:srgbClr val="000000"/>
              </a:solidFill>
              <a:latin typeface="+mn-lt"/>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sz="1200" b="0" i="0" u="none" strike="noStrike" cap="none" noProof="0" dirty="0">
              <a:solidFill>
                <a:srgbClr val="000000"/>
              </a:solidFill>
              <a:latin typeface="+mn-lt"/>
            </a:endParaRPr>
          </a:p>
          <a:p>
            <a:endParaRPr lang="en-GB" dirty="0"/>
          </a:p>
          <a:p>
            <a:endParaRPr lang="en-GB" dirty="0"/>
          </a:p>
          <a:p>
            <a:endParaRPr lang="en-GB" dirty="0"/>
          </a:p>
          <a:p>
            <a:endParaRPr lang="en-GB" dirty="0"/>
          </a:p>
          <a:p>
            <a:endParaRPr lang="en-GB" dirty="0"/>
          </a:p>
          <a:p>
            <a:endParaRPr lang="en-GB" dirty="0"/>
          </a:p>
          <a:p>
            <a:r>
              <a:rPr lang="en-GB" dirty="0"/>
              <a:t>https://www.effy.fr</a:t>
            </a:r>
          </a:p>
          <a:p>
            <a:r>
              <a:rPr lang="en-GB" dirty="0"/>
              <a:t>https://www.iea.org/policies/17749-frances-maprimerenov-programme</a:t>
            </a:r>
          </a:p>
          <a:p>
            <a:r>
              <a:rPr lang="en-GB" dirty="0"/>
              <a:t>https://energysavingtrust.org.uk/energy-at-home/energy-tools-and-calculators/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2934133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Digitale platforms: </a:t>
            </a:r>
            <a:r>
              <a:rPr lang="en-US" sz="1200" b="1" dirty="0" err="1">
                <a:solidFill>
                  <a:schemeClr val="bg1"/>
                </a:solidFill>
                <a:ea typeface="Public Sans"/>
                <a:cs typeface="Public Sans"/>
                <a:sym typeface="Public Sans"/>
              </a:rPr>
              <a:t>energie</a:t>
            </a:r>
            <a:r>
              <a:rPr lang="en-US" sz="1200" b="1" dirty="0">
                <a:solidFill>
                  <a:schemeClr val="bg1"/>
                </a:solidFill>
                <a:ea typeface="Public Sans"/>
                <a:cs typeface="Public Sans"/>
                <a:sym typeface="Public Sans"/>
              </a:rPr>
              <a:t> </a:t>
            </a:r>
            <a:r>
              <a:rPr lang="en-US" sz="1200" b="1" dirty="0" err="1">
                <a:solidFill>
                  <a:schemeClr val="bg1"/>
                </a:solidFill>
                <a:ea typeface="Public Sans"/>
                <a:cs typeface="Public Sans"/>
                <a:sym typeface="Public Sans"/>
              </a:rPr>
              <a:t>delen</a:t>
            </a:r>
            <a:r>
              <a:rPr lang="en-US" sz="1200" b="1" dirty="0">
                <a:solidFill>
                  <a:schemeClr val="bg1"/>
                </a:solidFill>
                <a:ea typeface="Public Sans"/>
                <a:cs typeface="Public Sans"/>
                <a:sym typeface="Public Sans"/>
              </a:rPr>
              <a:t> </a:t>
            </a:r>
            <a:endParaRPr lang="en-US" sz="1050" dirty="0">
              <a:solidFill>
                <a:schemeClr val="bg1"/>
              </a:solidFill>
            </a:endParaRPr>
          </a:p>
          <a:p>
            <a:pPr algn="ctr" latinLnBrk="0"/>
            <a:r>
              <a:rPr lang="en-US" sz="1200" i="1" dirty="0">
                <a:solidFill>
                  <a:schemeClr val="accent2"/>
                </a:solidFill>
              </a:rPr>
              <a:t>Hoe kunnen digitale platforms het beheer van energiegemeenschappen verbeteren?</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1180303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Digitale platforms: </a:t>
            </a:r>
            <a:r>
              <a:rPr lang="en-US" sz="1200" b="1" dirty="0" err="1">
                <a:solidFill>
                  <a:schemeClr val="bg1"/>
                </a:solidFill>
                <a:ea typeface="Public Sans"/>
                <a:cs typeface="Public Sans"/>
                <a:sym typeface="Public Sans"/>
              </a:rPr>
              <a:t>energie</a:t>
            </a:r>
            <a:r>
              <a:rPr lang="en-US" sz="1200" b="1" dirty="0">
                <a:solidFill>
                  <a:schemeClr val="bg1"/>
                </a:solidFill>
                <a:ea typeface="Public Sans"/>
                <a:cs typeface="Public Sans"/>
                <a:sym typeface="Public Sans"/>
              </a:rPr>
              <a:t> </a:t>
            </a:r>
            <a:r>
              <a:rPr lang="en-US" sz="1200" b="1" dirty="0" err="1">
                <a:solidFill>
                  <a:schemeClr val="bg1"/>
                </a:solidFill>
                <a:ea typeface="Public Sans"/>
                <a:cs typeface="Public Sans"/>
                <a:sym typeface="Public Sans"/>
              </a:rPr>
              <a:t>delen</a:t>
            </a:r>
            <a:r>
              <a:rPr lang="en-US" sz="1200" b="1" dirty="0">
                <a:solidFill>
                  <a:schemeClr val="bg1"/>
                </a:solidFill>
                <a:ea typeface="Public Sans"/>
                <a:cs typeface="Public Sans"/>
                <a:sym typeface="Public Sans"/>
              </a:rPr>
              <a:t>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ym typeface="Public Sans"/>
              </a:rPr>
              <a:t>Digitale platforms ondersteunen de stroomlijning van activiteiten, facturering en besluitvorming.</a:t>
            </a:r>
            <a:endParaRPr lang="en-US" sz="120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896633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Een tabel met vier kolommen en drie rijen. De cellen worden genummerd zoals eerder. De kolomkoppen zijn dezelfde als eerder: 1. Tool. 2. Diensten. 3. Voordelen voor een energiegemeenschap. 4. Hoe kan deze tool een energiegemeenschap ondersteunen?</a:t>
            </a:r>
            <a:br>
              <a:rPr lang="en-GB" dirty="0"/>
            </a:br>
            <a:r>
              <a:rPr lang="en-GB" dirty="0"/>
              <a:t>Eerste gegevensrij: 1. </a:t>
            </a:r>
            <a:r>
              <a:rPr lang="en-GB" dirty="0" err="1"/>
              <a:t>eGon </a:t>
            </a:r>
            <a:r>
              <a:rPr lang="en-GB" dirty="0"/>
              <a:t>(Duitsland). 2. Online portaal, ledenbeheer, geautomatiseerde facturering, digitaal contractbeheer, registratie van gemeenschappen. 3. Gestroomlijnde administratie en transparantie, duidelijke en transparante prijsstelling. 4. </a:t>
            </a:r>
            <a:r>
              <a:rPr lang="en-GB" sz="1200" b="0" i="0" u="none" strike="noStrike" cap="none" noProof="0" dirty="0">
                <a:solidFill>
                  <a:srgbClr val="000000"/>
                </a:solidFill>
                <a:latin typeface="+mn-lt"/>
              </a:rPr>
              <a:t>Dematerialisatie van het proces.</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b="0" i="0" u="none" strike="noStrike" cap="none" noProof="0" dirty="0">
                <a:solidFill>
                  <a:srgbClr val="000000"/>
                </a:solidFill>
                <a:latin typeface="+mn-lt"/>
              </a:rPr>
              <a:t>Tweede gegevensrij: 1. </a:t>
            </a:r>
            <a:r>
              <a:rPr lang="en-GB" sz="1200" b="0" i="0" u="none" strike="noStrike" cap="none" noProof="0" dirty="0" err="1">
                <a:solidFill>
                  <a:srgbClr val="000000"/>
                </a:solidFill>
                <a:latin typeface="+mn-lt"/>
              </a:rPr>
              <a:t>Neoom </a:t>
            </a:r>
            <a:r>
              <a:rPr lang="en-GB" sz="1200" b="0" i="0" u="none" strike="noStrike" cap="none" noProof="0" dirty="0">
                <a:solidFill>
                  <a:srgbClr val="000000"/>
                </a:solidFill>
                <a:latin typeface="+mn-lt"/>
              </a:rPr>
              <a:t>(Duitsland, Oostenrijk, Tsjechië). 2. Uitgebreide digitale oplossing, vorming van gemeenschappen en intelligente matchmaking, digitaal dashboard en energiebeheer. 3. Zekerheid van elektriciteitsprijzen en kostenbesparingen, inkomstenmogelijkheden en toegang tot groene energie, empowerment van gemeenschappen. 4. Transparante gegevens voor besluitvorming, vergemakkelijkte vorming van gemeenschappen, geautomatiseerde activiteiten.</a:t>
            </a:r>
            <a:endParaRPr lang="en-GB" dirty="0"/>
          </a:p>
          <a:p>
            <a:endParaRPr lang="en-GB" dirty="0"/>
          </a:p>
          <a:p>
            <a:r>
              <a:rPr lang="en-GB" dirty="0"/>
              <a:t>https://rego-n.org/index.html</a:t>
            </a:r>
          </a:p>
          <a:p>
            <a:r>
              <a:rPr lang="en-GB" dirty="0"/>
              <a:t>https://neoom.com/en/</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134959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6. Energiebeheer en energiegemeenschappen: </a:t>
            </a:r>
            <a:r>
              <a:rPr lang="en-US" sz="1200" b="1" dirty="0" err="1">
                <a:solidFill>
                  <a:schemeClr val="bg1"/>
                </a:solidFill>
                <a:ea typeface="Public Sans"/>
                <a:cs typeface="Public Sans"/>
                <a:sym typeface="Public Sans"/>
              </a:rPr>
              <a:t>sociaal</a:t>
            </a:r>
            <a:r>
              <a:rPr lang="en-US" sz="1200" b="1" dirty="0">
                <a:solidFill>
                  <a:schemeClr val="bg1"/>
                </a:solidFill>
                <a:ea typeface="Public Sans"/>
                <a:cs typeface="Public Sans"/>
                <a:sym typeface="Public Sans"/>
              </a:rPr>
              <a:t> </a:t>
            </a:r>
            <a:r>
              <a:rPr lang="en-US" sz="1200" b="1" dirty="0" err="1">
                <a:solidFill>
                  <a:schemeClr val="bg1"/>
                </a:solidFill>
                <a:ea typeface="Public Sans"/>
                <a:cs typeface="Public Sans"/>
                <a:sym typeface="Public Sans"/>
              </a:rPr>
              <a:t>worden</a:t>
            </a:r>
            <a:r>
              <a:rPr lang="en-US" sz="1200" b="1" dirty="0">
                <a:solidFill>
                  <a:schemeClr val="bg1"/>
                </a:solidFill>
                <a:ea typeface="Public Sans"/>
                <a:cs typeface="Public Sans"/>
                <a:sym typeface="Public Sans"/>
              </a:rPr>
              <a:t>  </a:t>
            </a:r>
            <a:endParaRPr lang="en-US" sz="1050" dirty="0">
              <a:solidFill>
                <a:schemeClr val="bg1"/>
              </a:solidFill>
            </a:endParaRPr>
          </a:p>
          <a:p>
            <a:pPr algn="ctr" latinLnBrk="0"/>
            <a:r>
              <a:rPr lang="en-US" sz="1200" i="1" dirty="0">
                <a:solidFill>
                  <a:schemeClr val="accent2"/>
                </a:solidFill>
              </a:rPr>
              <a:t>Hoe kan een energiegemeenschap betrokken worden bij energiebeheer?</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786530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t>Beheert u een energiegemeenschap en overweegt u om uw IT-infrastructuur te introduceren of te verbeteren? Bent u geïnteresseerd in investeren in uw energiegemeenschap, maar weet u niet waar u moet beginnen? In deze korte presentatie gaan we in op: </a:t>
            </a:r>
          </a:p>
          <a:p>
            <a:pPr latinLnBrk="0"/>
            <a:endParaRPr lang="en-GB" sz="1200" dirty="0"/>
          </a:p>
          <a:p>
            <a:pPr marL="457200" indent="-457200" latinLnBrk="0">
              <a:buChar char="•"/>
            </a:pPr>
            <a:r>
              <a:rPr lang="en-GB" sz="1200" dirty="0"/>
              <a:t>Verschillende diensten en waarom deze voordelig kunnen zijn voor uw energiegemeenschap.</a:t>
            </a:r>
          </a:p>
          <a:p>
            <a:pPr marL="457200" indent="-457200" latinLnBrk="0">
              <a:buChar char="•"/>
            </a:pPr>
            <a:r>
              <a:rPr lang="en-GB" sz="1200" dirty="0"/>
              <a:t>Voorbeelden van het soort tools dat u </a:t>
            </a:r>
            <a:r>
              <a:rPr lang="en-GB" sz="1200" dirty="0" err="1"/>
              <a:t>kunnen</a:t>
            </a:r>
            <a:r>
              <a:rPr lang="en-GB" sz="1200" dirty="0"/>
              <a:t> helpen bij uw beslissingen.</a:t>
            </a:r>
            <a:endParaRPr lang="en-GB" sz="1200" dirty="0">
              <a:ea typeface="Calibri"/>
              <a:cs typeface="Calibri"/>
            </a:endParaRPr>
          </a:p>
          <a:p>
            <a:pPr marL="457200" indent="-457200" latinLnBrk="0">
              <a:buChar char="•"/>
            </a:pPr>
            <a:r>
              <a:rPr lang="en-GB" sz="1200" dirty="0"/>
              <a:t>Hoe u tools, producten en diensten kunt evalueren</a:t>
            </a:r>
            <a:r>
              <a:rPr lang="en-GB" sz="1600" dirty="0"/>
              <a:t>.</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t>*Let op: de tools die in deze presentatie worden genoemd, zijn alleen ter illustratie en geen aanbevelingen. Sommige tools op deze lijst zijn specifiek voor bepaalde landen. Ze zijn mogelijk niet beschikbaar in uw land. U kunt zoeken naar vergelijkbare nationale tools of software.</a:t>
            </a:r>
            <a:r>
              <a:rPr lang="en-GB" sz="1200" dirty="0"/>
              <a:t> </a:t>
            </a:r>
            <a:endParaRPr lang="en-GB" sz="1200"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3228642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6. Energiebeheer en energiegemeenschappen: </a:t>
            </a:r>
            <a:r>
              <a:rPr lang="en-US" sz="1200" b="1" dirty="0" err="1">
                <a:solidFill>
                  <a:schemeClr val="bg1"/>
                </a:solidFill>
                <a:ea typeface="Public Sans"/>
                <a:cs typeface="Public Sans"/>
                <a:sym typeface="Public Sans"/>
              </a:rPr>
              <a:t>sociaal</a:t>
            </a:r>
            <a:r>
              <a:rPr lang="en-US" sz="1200" b="1" dirty="0">
                <a:solidFill>
                  <a:schemeClr val="bg1"/>
                </a:solidFill>
                <a:ea typeface="Public Sans"/>
                <a:cs typeface="Public Sans"/>
                <a:sym typeface="Public Sans"/>
              </a:rPr>
              <a:t> </a:t>
            </a:r>
            <a:r>
              <a:rPr lang="en-US" sz="1200" b="1" dirty="0" err="1">
                <a:solidFill>
                  <a:schemeClr val="bg1"/>
                </a:solidFill>
                <a:ea typeface="Public Sans"/>
                <a:cs typeface="Public Sans"/>
                <a:sym typeface="Public Sans"/>
              </a:rPr>
              <a:t>worden</a:t>
            </a:r>
            <a:r>
              <a:rPr lang="en-US" sz="1200" b="1" dirty="0">
                <a:solidFill>
                  <a:schemeClr val="bg1"/>
                </a:solidFill>
                <a:ea typeface="Public Sans"/>
                <a:cs typeface="Public Sans"/>
                <a:sym typeface="Public Sans"/>
              </a:rPr>
              <a:t>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ea typeface="Public Sans"/>
                <a:sym typeface="Public Sans"/>
              </a:rPr>
              <a:t>Energiegemeenschappen kunnen </a:t>
            </a:r>
            <a:r>
              <a:rPr lang="en-GB" sz="1200" noProof="0" dirty="0">
                <a:ea typeface="Public Sans"/>
                <a:sym typeface="Public Sans"/>
              </a:rPr>
              <a:t>geïntegreerde digitale tools </a:t>
            </a:r>
            <a:r>
              <a:rPr lang="en-GB" sz="1200" dirty="0">
                <a:ea typeface="Public Sans"/>
                <a:sym typeface="Public Sans"/>
              </a:rPr>
              <a:t>gebruiken </a:t>
            </a:r>
            <a:r>
              <a:rPr lang="en-GB" sz="1200" noProof="0" dirty="0">
                <a:ea typeface="Public Sans"/>
                <a:sym typeface="Public Sans"/>
              </a:rPr>
              <a:t>voor monitoring, inzichten en samenwerking om datagestuurde beslissingen en lokale planning te stimuleren.</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3348802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Een tabel die vergelijkbaar is met de vorige, maar terwijl deze vier identieke kolommen heeft, zijn er slechts twee rijen. De eerste rij is hetzelfde: 1. Tool. 2. Diensten. 3. Voordelen voor een energiegemeenschap. 4. Hoe kan deze tool een energiegemeenschap ondersteunen?</a:t>
            </a:r>
          </a:p>
          <a:p>
            <a:r>
              <a:rPr lang="en-GB" dirty="0"/>
              <a:t>Eerste en enige gegevensrij: 1. </a:t>
            </a:r>
            <a:r>
              <a:rPr lang="en-GB" dirty="0" err="1"/>
              <a:t>EnergyID </a:t>
            </a:r>
            <a:r>
              <a:rPr lang="en-GB" dirty="0"/>
              <a:t>(Nederland, België, Frankrijk, Portugal, Italië). 2. Alles-in-één verbruiksmonitoring, inzichten in zonne-energieprestaties, gegevensintegraties, samenwerkende sociale groepen. 3. Bevordert de betrokkenheid van de gemeenschap, versterkt lokale planning, benchmarking voor actie. 4. Datagestuurde besluitvorming, verbeterde sociale samenwerking, aanpasbare analyses.</a:t>
            </a:r>
          </a:p>
          <a:p>
            <a:endParaRPr lang="en-GB" dirty="0"/>
          </a:p>
          <a:p>
            <a:r>
              <a:rPr lang="en-GB" dirty="0"/>
              <a:t>https://www.energyid.eu/en/</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2241241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7. IT-tools kiezen voor uw energiegemeenschap: </a:t>
            </a:r>
            <a:r>
              <a:rPr lang="en-US" sz="1200" b="1" kern="1200" dirty="0" err="1">
                <a:solidFill>
                  <a:schemeClr val="bg1"/>
                </a:solidFill>
                <a:latin typeface="+mn-lt"/>
                <a:ea typeface="Public Sans"/>
                <a:cs typeface="Public Sans"/>
                <a:sym typeface="Public Sans"/>
              </a:rPr>
              <a:t>evaluatie</a:t>
            </a:r>
            <a:r>
              <a:rPr lang="en-US" sz="1200" b="1" kern="1200" dirty="0">
                <a:solidFill>
                  <a:schemeClr val="bg1"/>
                </a:solidFill>
                <a:latin typeface="+mn-lt"/>
                <a:ea typeface="Public Sans"/>
                <a:cs typeface="Public Sans"/>
                <a:sym typeface="Public Sans"/>
              </a:rPr>
              <a:t> </a:t>
            </a:r>
            <a:endParaRPr lang="en-US" sz="1050" kern="1200" dirty="0">
              <a:solidFill>
                <a:schemeClr val="bg1"/>
              </a:solidFill>
              <a:latin typeface="+mn-lt"/>
              <a:ea typeface="+mn-ea"/>
              <a:cs typeface="+mn-cs"/>
            </a:endParaRPr>
          </a:p>
          <a:p>
            <a:pPr algn="ctr" latinLnBrk="0"/>
            <a:r>
              <a:rPr lang="en-US" sz="1200" i="1" dirty="0">
                <a:solidFill>
                  <a:schemeClr val="accent2"/>
                </a:solidFill>
              </a:rPr>
              <a:t>Hoe kunnen we de juiste IT-tools voor onze energiegemeenschap kiezen?</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4206205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7. IT-tools kiezen voor uw energiegemeenschap: </a:t>
            </a:r>
            <a:r>
              <a:rPr lang="en-US" sz="1200" b="1" dirty="0" err="1">
                <a:solidFill>
                  <a:schemeClr val="bg1"/>
                </a:solidFill>
                <a:ea typeface="Public Sans"/>
                <a:cs typeface="Public Sans"/>
                <a:sym typeface="Public Sans"/>
              </a:rPr>
              <a:t>evaluatie</a:t>
            </a:r>
            <a:r>
              <a:rPr lang="en-US" sz="1200" b="1" dirty="0">
                <a:solidFill>
                  <a:schemeClr val="bg1"/>
                </a:solidFill>
                <a:ea typeface="Public Sans"/>
                <a:cs typeface="Public Sans"/>
                <a:sym typeface="Public Sans"/>
              </a:rPr>
              <a:t> </a:t>
            </a:r>
            <a:endParaRPr lang="en-US" sz="1050" dirty="0">
              <a:solidFill>
                <a:schemeClr val="bg1"/>
              </a:solidFill>
            </a:endParaRPr>
          </a:p>
          <a:p>
            <a:pPr latinLnBrk="0"/>
            <a:r>
              <a:rPr lang="en-GB" sz="1200" noProof="0" dirty="0">
                <a:ea typeface="Public Sans"/>
                <a:sym typeface="Public Sans"/>
              </a:rPr>
              <a:t>U moet een tool evalueren op basis van functionaliteit, bruikbaarheid, integratie, schaalbaarheid, kosten, ondersteuning, beveiliging en flexibiliteit. Enkele vragen om te overwegen:</a:t>
            </a:r>
          </a:p>
          <a:p>
            <a:pPr latinLnBrk="0"/>
            <a:endParaRPr lang="en-GB" sz="1200" noProof="0" dirty="0">
              <a:ea typeface="Public Sans"/>
              <a:sym typeface="Public Sans"/>
            </a:endParaRPr>
          </a:p>
          <a:p>
            <a:pPr marL="342900" indent="-342900" latinLnBrk="0">
              <a:buFont typeface="Arial" panose="020B0604020202020204" pitchFamily="34" charset="0"/>
              <a:buChar char="•"/>
            </a:pPr>
            <a:r>
              <a:rPr lang="en-GB" sz="1200" b="1" noProof="0" dirty="0">
                <a:sym typeface="Public Sans"/>
              </a:rPr>
              <a:t>Functionaliteit: </a:t>
            </a:r>
            <a:r>
              <a:rPr lang="en-GB" sz="1200" noProof="0" dirty="0">
                <a:sym typeface="Public Sans"/>
              </a:rPr>
              <a:t>Voldoet de tool aan onze energiebehoeften?</a:t>
            </a:r>
          </a:p>
          <a:p>
            <a:pPr marL="342900" indent="-342900" latinLnBrk="0">
              <a:buFont typeface="Arial" panose="020B0604020202020204" pitchFamily="34" charset="0"/>
              <a:buChar char="•"/>
            </a:pPr>
            <a:r>
              <a:rPr lang="en-GB" sz="1200" b="1" noProof="0" dirty="0">
                <a:sym typeface="Public Sans"/>
              </a:rPr>
              <a:t>Gebruiksvriendelijkheid: </a:t>
            </a:r>
            <a:r>
              <a:rPr lang="en-GB" sz="1200" noProof="0" dirty="0">
                <a:sym typeface="Public Sans"/>
              </a:rPr>
              <a:t>Is de tool gemakkelijk te gebruiken? </a:t>
            </a:r>
          </a:p>
          <a:p>
            <a:pPr marL="342900" indent="-342900" latinLnBrk="0">
              <a:buFont typeface="Arial" panose="020B0604020202020204" pitchFamily="34" charset="0"/>
              <a:buChar char="•"/>
            </a:pPr>
            <a:r>
              <a:rPr lang="en-GB" sz="1200" b="1" noProof="0" dirty="0">
                <a:sym typeface="Public Sans"/>
              </a:rPr>
              <a:t>Integratie: </a:t>
            </a:r>
            <a:r>
              <a:rPr lang="en-GB" sz="1200" noProof="0" dirty="0">
                <a:sym typeface="Public Sans"/>
              </a:rPr>
              <a:t>werkt deze tool met bestaande systemen?</a:t>
            </a:r>
          </a:p>
          <a:p>
            <a:pPr marL="342900" indent="-342900" latinLnBrk="0">
              <a:buFont typeface="Arial" panose="020B0604020202020204" pitchFamily="34" charset="0"/>
              <a:buChar char="•"/>
            </a:pPr>
            <a:r>
              <a:rPr lang="en-GB" sz="1200" b="1" noProof="0" dirty="0">
                <a:sym typeface="Public Sans"/>
              </a:rPr>
              <a:t>Schaalbaarheid: </a:t>
            </a:r>
            <a:r>
              <a:rPr lang="en-GB" sz="1200" noProof="0" dirty="0">
                <a:sym typeface="Public Sans"/>
              </a:rPr>
              <a:t>Kan deze tool meegroeien met onze gemeenschap? </a:t>
            </a:r>
          </a:p>
          <a:p>
            <a:pPr marL="342900" indent="-342900" latinLnBrk="0">
              <a:buFont typeface="Arial" panose="020B0604020202020204" pitchFamily="34" charset="0"/>
              <a:buChar char="•"/>
            </a:pPr>
            <a:r>
              <a:rPr lang="en-GB" sz="1200" b="1" noProof="0" dirty="0">
                <a:sym typeface="Public Sans"/>
              </a:rPr>
              <a:t>Kosteneffectiviteit: </a:t>
            </a:r>
            <a:r>
              <a:rPr lang="en-GB" sz="1200" noProof="0" dirty="0">
                <a:sym typeface="Public Sans"/>
              </a:rPr>
              <a:t>wegen de voordelen op tegen de extra kosten?</a:t>
            </a:r>
          </a:p>
          <a:p>
            <a:pPr marL="342900" indent="-342900" latinLnBrk="0">
              <a:buFont typeface="Arial" panose="020B0604020202020204" pitchFamily="34" charset="0"/>
              <a:buChar char="•"/>
            </a:pPr>
            <a:r>
              <a:rPr lang="en-GB" sz="1200" b="1" noProof="0" dirty="0">
                <a:sym typeface="Public Sans"/>
              </a:rPr>
              <a:t>Ondersteuning en training: </a:t>
            </a:r>
            <a:r>
              <a:rPr lang="en-GB" sz="1200" noProof="0" dirty="0">
                <a:sym typeface="Public Sans"/>
              </a:rPr>
              <a:t>Is er ondersteuning beschikbaar?</a:t>
            </a:r>
          </a:p>
          <a:p>
            <a:pPr marL="342900" indent="-342900" latinLnBrk="0">
              <a:buFont typeface="Arial" panose="020B0604020202020204" pitchFamily="34" charset="0"/>
              <a:buChar char="•"/>
            </a:pPr>
            <a:r>
              <a:rPr lang="en-GB" sz="1200" b="1" noProof="0" dirty="0">
                <a:sym typeface="Public Sans"/>
              </a:rPr>
              <a:t>Beveiliging: </a:t>
            </a:r>
            <a:r>
              <a:rPr lang="en-GB" sz="1200" noProof="0" dirty="0">
                <a:sym typeface="Public Sans"/>
              </a:rPr>
              <a:t>worden gegevens en privacy beschermd? </a:t>
            </a:r>
          </a:p>
          <a:p>
            <a:pPr marL="342900" indent="-342900" latinLnBrk="0">
              <a:buFont typeface="Arial" panose="020B0604020202020204" pitchFamily="34" charset="0"/>
              <a:buChar char="•"/>
            </a:pPr>
            <a:r>
              <a:rPr lang="en-GB" sz="1200" b="1" noProof="0" dirty="0">
                <a:sym typeface="Public Sans"/>
              </a:rPr>
              <a:t>Flexibiliteit: </a:t>
            </a:r>
            <a:r>
              <a:rPr lang="en-GB" sz="1200" noProof="0" dirty="0">
                <a:sym typeface="Public Sans"/>
              </a:rPr>
              <a:t>Kan de tool worden aangepast aan onze behoeften? </a:t>
            </a:r>
          </a:p>
          <a:p>
            <a:pPr marL="342900" indent="-342900" latinLnBrk="0">
              <a:buFont typeface="Arial" panose="020B0604020202020204" pitchFamily="34" charset="0"/>
              <a:buChar char="•"/>
            </a:pPr>
            <a:r>
              <a:rPr lang="en-GB" sz="1200" b="1" noProof="0" dirty="0">
                <a:sym typeface="Public Sans"/>
              </a:rPr>
              <a:t>Feedback van gebruikers: </a:t>
            </a:r>
            <a:r>
              <a:rPr lang="en-GB" sz="1200" noProof="0" dirty="0">
                <a:sym typeface="Public Sans"/>
              </a:rPr>
              <a:t>Zijn anderen tevreden over de tool?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1947490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Volgende stappen</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Als u meer wilt weten over tools, diensten en producten ter ondersteuning van energiegemeenschappen, kunnen de volgende bronnen nuttig zijn: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cs typeface="Calibri"/>
              </a:rPr>
              <a:t>Lees </a:t>
            </a:r>
            <a:r>
              <a:rPr lang="en-US" altLang="ko-KR" sz="1200" dirty="0">
                <a:solidFill>
                  <a:srgbClr val="373737"/>
                </a:solidFill>
                <a:ea typeface="맑은 고딕"/>
              </a:rPr>
              <a:t>het </a:t>
            </a:r>
            <a:r>
              <a:rPr lang="en-US" altLang="ko-KR" sz="1200" i="1" dirty="0">
                <a:solidFill>
                  <a:srgbClr val="373737"/>
                </a:solidFill>
                <a:ea typeface="맑은 고딕"/>
                <a:hlinkClick r:id="rId3"/>
              </a:rPr>
              <a:t>Energy Communities Repository </a:t>
            </a:r>
            <a:r>
              <a:rPr lang="en-US" altLang="ko-KR" sz="1200" dirty="0">
                <a:solidFill>
                  <a:srgbClr val="373737"/>
                </a:solidFill>
                <a:ea typeface="맑은 고딕"/>
              </a:rPr>
              <a:t>van de Europese Commissie</a:t>
            </a:r>
            <a:r>
              <a:rPr lang="en-US" altLang="ko-KR" sz="1200" i="1" dirty="0">
                <a:solidFill>
                  <a:srgbClr val="373737"/>
                </a:solidFill>
                <a:ea typeface="맑은 고딕"/>
                <a:hlinkClick r:id="rId3"/>
              </a:rPr>
              <a:t>: digitale tools voor </a:t>
            </a:r>
            <a:r>
              <a:rPr lang="en-US" altLang="ko-KR" sz="1200" i="1" dirty="0" err="1">
                <a:solidFill>
                  <a:srgbClr val="373737"/>
                </a:solidFill>
                <a:ea typeface="맑은 고딕"/>
                <a:hlinkClick r:id="rId3"/>
              </a:rPr>
              <a:t>energiegemeenschappen</a:t>
            </a:r>
            <a:r>
              <a:rPr lang="en-US" altLang="ko-KR" sz="1200" i="1" dirty="0">
                <a:solidFill>
                  <a:srgbClr val="373737"/>
                </a:solidFill>
                <a:ea typeface="맑은 고딕"/>
              </a:rPr>
              <a:t>. </a:t>
            </a:r>
            <a:endParaRPr lang="en-US" altLang="ko-KR" sz="1200" i="1" dirty="0">
              <a:solidFill>
                <a:srgbClr val="373737"/>
              </a:solidFill>
              <a:ea typeface="맑은 고딕"/>
              <a:cs typeface="Calibri"/>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olidFill>
                  <a:srgbClr val="373737"/>
                </a:solidFill>
                <a:ea typeface="Calibri"/>
              </a:rPr>
              <a:t>Bekijk de reeks korte cursussen van Every1: </a:t>
            </a:r>
            <a:r>
              <a:rPr lang="en-US" sz="1200" i="1" dirty="0">
                <a:solidFill>
                  <a:srgbClr val="373737"/>
                </a:solidFill>
                <a:ea typeface="Calibri"/>
                <a:hlinkClick r:id="rId4"/>
              </a:rPr>
              <a:t>Digital Energy Essentials</a:t>
            </a:r>
            <a:r>
              <a:rPr lang="en-US" sz="1200" i="1" dirty="0">
                <a:solidFill>
                  <a:srgbClr val="373737"/>
                </a:solidFill>
                <a:ea typeface="Calibri"/>
              </a:rPr>
              <a:t>.</a:t>
            </a:r>
            <a:endParaRPr lang="en-US"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cs typeface="Calibri"/>
              </a:rPr>
              <a:t>Lees het onderzoeksrapport van Energy Reports: </a:t>
            </a:r>
            <a:r>
              <a:rPr lang="en-US" altLang="ko-KR" sz="1200" i="1" dirty="0">
                <a:solidFill>
                  <a:srgbClr val="373737"/>
                </a:solidFill>
                <a:ea typeface="맑은 고딕"/>
                <a:cs typeface="Calibri"/>
                <a:hlinkClick r:id="rId5"/>
              </a:rPr>
              <a:t>Modelling tools for the assessment of Renewable Energy Communities</a:t>
            </a:r>
            <a:r>
              <a:rPr lang="en-US" altLang="ko-KR" sz="1200" i="1" dirty="0">
                <a:solidFill>
                  <a:srgbClr val="373737"/>
                </a:solidFill>
                <a:ea typeface="맑은 고딕"/>
                <a:cs typeface="Calibri"/>
              </a:rPr>
              <a:t>. </a:t>
            </a:r>
          </a:p>
          <a:p>
            <a:pPr algn="ctr" latinLnBrk="0"/>
            <a:r>
              <a:rPr lang="en-US" sz="1200" dirty="0">
                <a:solidFill>
                  <a:srgbClr val="373737"/>
                </a:solidFill>
                <a:ea typeface="Calibri"/>
                <a:hlinkClick r:id="rId6"/>
              </a:rPr>
              <a:t>Lees meer over het lesmateriaal van het Every1-project.</a:t>
            </a:r>
            <a:endParaRPr lang="en-US" dirty="0"/>
          </a:p>
          <a:p>
            <a:pPr algn="ctr" latinLnBrk="0"/>
            <a:endParaRPr lang="en-US" altLang="ko-KR" sz="1200" dirty="0">
              <a:solidFill>
                <a:srgbClr val="373737"/>
              </a:solidFill>
              <a:ea typeface="맑은 고딕"/>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542965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Dankwoord</a:t>
            </a:r>
          </a:p>
          <a:p>
            <a:pPr latinLnBrk="0"/>
            <a:r>
              <a:rPr lang="en-GB" dirty="0"/>
              <a:t>Deze diapresentatie </a:t>
            </a:r>
            <a:r>
              <a:rPr lang="en-GB" i="1" dirty="0"/>
              <a:t>Energy Communities: IT Basics </a:t>
            </a:r>
            <a:r>
              <a:rPr lang="en-GB" dirty="0"/>
              <a:t>is geproduceerd door het Every1-project en valt onder de licentie </a:t>
            </a:r>
            <a:r>
              <a:rPr lang="en-GB" dirty="0">
                <a:hlinkClick r:id="rId3"/>
              </a:rPr>
              <a:t>CC BY-SA 4.0</a:t>
            </a:r>
            <a:r>
              <a:rPr lang="en-GB" dirty="0"/>
              <a:t>, tenzij anders vermeld. </a:t>
            </a:r>
          </a:p>
          <a:p>
            <a:pPr latinLnBrk="0"/>
            <a:endParaRPr lang="en-GB" dirty="0"/>
          </a:p>
          <a:p>
            <a:pPr latinLnBrk="0"/>
            <a:r>
              <a:rPr lang="en-GB" dirty="0"/>
              <a:t>De afbeeldingen die in deze presentatie worden gebruikt, zijn als volgt: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Omslagafbeelding: </a:t>
            </a:r>
            <a:r>
              <a:rPr lang="en-US" i="1" dirty="0">
                <a:solidFill>
                  <a:schemeClr val="dk1"/>
                </a:solidFill>
                <a:ea typeface="Public Sans"/>
                <a:cs typeface="Public Sans"/>
                <a:sym typeface="Public Sans"/>
                <a:hlinkClick r:id="rId4"/>
              </a:rPr>
              <a:t>Community </a:t>
            </a:r>
            <a:r>
              <a:rPr lang="en-US" dirty="0">
                <a:solidFill>
                  <a:schemeClr val="dk1"/>
                </a:solidFill>
                <a:ea typeface="Public Sans"/>
                <a:cs typeface="Public Sans"/>
                <a:sym typeface="Public Sans"/>
              </a:rPr>
              <a:t>door </a:t>
            </a:r>
            <a:r>
              <a:rPr lang="en-US" dirty="0" err="1">
                <a:solidFill>
                  <a:schemeClr val="dk1"/>
                </a:solidFill>
                <a:ea typeface="Public Sans"/>
                <a:cs typeface="Public Sans"/>
                <a:sym typeface="Public Sans"/>
              </a:rPr>
              <a:t>Patrick Verstappen </a:t>
            </a:r>
            <a:r>
              <a:rPr lang="en-US" dirty="0">
                <a:solidFill>
                  <a:schemeClr val="dk1"/>
                </a:solidFill>
                <a:ea typeface="Public Sans"/>
                <a:cs typeface="Public Sans"/>
                <a:sym typeface="Public Sans"/>
              </a:rPr>
              <a:t>is gelicentieerd onder </a:t>
            </a:r>
            <a:r>
              <a:rPr lang="en-US" dirty="0">
                <a:solidFill>
                  <a:schemeClr val="dk1"/>
                </a:solidFill>
                <a:ea typeface="Public Sans"/>
                <a:cs typeface="Public Sans"/>
                <a:sym typeface="Public Sans"/>
                <a:hlinkClick r:id="rId5"/>
              </a:rPr>
              <a:t>CC BY-NC-ND 2.0</a:t>
            </a:r>
            <a:r>
              <a:rPr lang="en-US" dirty="0">
                <a:solidFill>
                  <a:schemeClr val="dk1"/>
                </a:solidFill>
                <a:ea typeface="Public Sans"/>
                <a:cs typeface="Public Sans"/>
                <a:sym typeface="Public Sans"/>
              </a:rPr>
              <a:t>.</a:t>
            </a:r>
            <a:endParaRPr lang="en-US" sz="12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Afbeelding bij de inleidende tekst: </a:t>
            </a:r>
            <a:r>
              <a:rPr lang="en-US" i="1" dirty="0">
                <a:solidFill>
                  <a:schemeClr val="dk1"/>
                </a:solidFill>
                <a:ea typeface="Public Sans"/>
                <a:cs typeface="Public Sans"/>
                <a:sym typeface="Public Sans"/>
              </a:rPr>
              <a:t>Paper Beside </a:t>
            </a:r>
            <a:r>
              <a:rPr lang="en-US" i="1" dirty="0" err="1">
                <a:solidFill>
                  <a:schemeClr val="dk1"/>
                </a:solidFill>
                <a:ea typeface="Public Sans"/>
                <a:cs typeface="Public Sans"/>
                <a:sym typeface="Public Sans"/>
              </a:rPr>
              <a:t>Macbook </a:t>
            </a:r>
            <a:r>
              <a:rPr lang="en-US" dirty="0">
                <a:solidFill>
                  <a:schemeClr val="dk1"/>
                </a:solidFill>
                <a:ea typeface="Public Sans"/>
                <a:cs typeface="Public Sans"/>
                <a:sym typeface="Public Sans"/>
              </a:rPr>
              <a:t>door </a:t>
            </a:r>
            <a:r>
              <a:rPr lang="en-US" sz="1200" u="sng" dirty="0">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Lukas op Pexels.com</a:t>
            </a:r>
            <a:endParaRPr lang="en-US"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Vraag één: </a:t>
            </a:r>
            <a:r>
              <a:rPr lang="en-US" sz="1200" dirty="0">
                <a:solidFill>
                  <a:schemeClr val="dk1"/>
                </a:solidFill>
                <a:ea typeface="Public Sans"/>
                <a:cs typeface="Public Sans"/>
                <a:sym typeface="Public Sans"/>
                <a:hlinkClick r:id="rId7"/>
              </a:rPr>
              <a:t>Digital City </a:t>
            </a:r>
            <a:r>
              <a:rPr lang="en-US" sz="1200" dirty="0">
                <a:solidFill>
                  <a:schemeClr val="dk1"/>
                </a:solidFill>
                <a:ea typeface="Public Sans"/>
                <a:cs typeface="Public Sans"/>
                <a:sym typeface="Public Sans"/>
              </a:rPr>
              <a:t>door scratch-media is gelicentieerd </a:t>
            </a:r>
            <a:r>
              <a:rPr lang="en-US" sz="1200" dirty="0">
                <a:solidFill>
                  <a:schemeClr val="dk1"/>
                </a:solidFill>
                <a:ea typeface="Public Sans"/>
                <a:cs typeface="Public Sans"/>
                <a:sym typeface="Public Sans"/>
                <a:hlinkClick r:id="rId5"/>
              </a:rPr>
              <a:t>onder CC BY-NC-ND 2.0</a:t>
            </a:r>
            <a:r>
              <a:rPr lang="en-US" sz="1200" dirty="0">
                <a:solidFill>
                  <a:schemeClr val="dk1"/>
                </a:solidFill>
                <a:ea typeface="Public Sans"/>
                <a:cs typeface="Public Sans"/>
                <a:sym typeface="Public Sans"/>
              </a:rPr>
              <a:t>. </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Vraag twee: </a:t>
            </a:r>
            <a:r>
              <a:rPr lang="en-US" sz="1200" dirty="0">
                <a:solidFill>
                  <a:schemeClr val="dk1"/>
                </a:solidFill>
                <a:ea typeface="Public Sans"/>
                <a:cs typeface="Public Sans"/>
                <a:sym typeface="Public Sans"/>
                <a:hlinkClick r:id="rId8"/>
              </a:rPr>
              <a:t>solar </a:t>
            </a:r>
            <a:r>
              <a:rPr lang="en-US" sz="1200" dirty="0">
                <a:solidFill>
                  <a:schemeClr val="dk1"/>
                </a:solidFill>
                <a:ea typeface="Public Sans"/>
                <a:cs typeface="Public Sans"/>
                <a:sym typeface="Public Sans"/>
              </a:rPr>
              <a:t>door </a:t>
            </a:r>
            <a:r>
              <a:rPr lang="en-US" sz="1200" dirty="0" err="1">
                <a:solidFill>
                  <a:schemeClr val="dk1"/>
                </a:solidFill>
                <a:ea typeface="Public Sans"/>
                <a:cs typeface="Public Sans"/>
                <a:sym typeface="Public Sans"/>
              </a:rPr>
              <a:t>betmari </a:t>
            </a:r>
            <a:r>
              <a:rPr lang="en-US" sz="1200" dirty="0">
                <a:solidFill>
                  <a:schemeClr val="dk1"/>
                </a:solidFill>
                <a:ea typeface="Public Sans"/>
                <a:cs typeface="Public Sans"/>
                <a:sym typeface="Public Sans"/>
              </a:rPr>
              <a:t>is gelicentieerd onder </a:t>
            </a:r>
            <a:r>
              <a:rPr lang="en-US" sz="1200" dirty="0">
                <a:solidFill>
                  <a:schemeClr val="dk1"/>
                </a:solidFill>
                <a:ea typeface="Public Sans"/>
                <a:cs typeface="Public Sans"/>
                <a:sym typeface="Public Sans"/>
                <a:hlinkClick r:id="rId9"/>
              </a:rPr>
              <a:t>CC BY-NC 2.0</a:t>
            </a:r>
            <a:r>
              <a:rPr lang="en-US" sz="12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Vraag drie: </a:t>
            </a:r>
            <a:r>
              <a:rPr lang="en-US" dirty="0">
                <a:solidFill>
                  <a:schemeClr val="dk1"/>
                </a:solidFill>
                <a:ea typeface="Public Sans"/>
                <a:cs typeface="Public Sans"/>
                <a:sym typeface="Public Sans"/>
                <a:hlinkClick r:id="rId10"/>
              </a:rPr>
              <a:t>Flex the Steel </a:t>
            </a:r>
            <a:r>
              <a:rPr lang="en-US" dirty="0">
                <a:solidFill>
                  <a:schemeClr val="dk1"/>
                </a:solidFill>
                <a:ea typeface="Public Sans"/>
                <a:cs typeface="Public Sans"/>
                <a:sym typeface="Public Sans"/>
              </a:rPr>
              <a:t>door Alan Levine is </a:t>
            </a:r>
            <a:r>
              <a:rPr lang="en-US" dirty="0">
                <a:solidFill>
                  <a:schemeClr val="dk1"/>
                </a:solidFill>
                <a:ea typeface="Public Sans"/>
                <a:cs typeface="Public Sans"/>
                <a:sym typeface="Public Sans"/>
                <a:hlinkClick r:id="rId11"/>
              </a:rPr>
              <a:t>CC0 1.0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Vraag vier: </a:t>
            </a:r>
            <a:r>
              <a:rPr lang="en-US" sz="1200" dirty="0">
                <a:solidFill>
                  <a:schemeClr val="dk1"/>
                </a:solidFill>
                <a:ea typeface="Public Sans"/>
                <a:cs typeface="Public Sans"/>
                <a:sym typeface="Public Sans"/>
                <a:hlinkClick r:id="rId12"/>
              </a:rPr>
              <a:t>Solar façade </a:t>
            </a:r>
            <a:r>
              <a:rPr lang="en-US" sz="1200" dirty="0">
                <a:solidFill>
                  <a:schemeClr val="dk1"/>
                </a:solidFill>
                <a:ea typeface="Public Sans"/>
                <a:cs typeface="Public Sans"/>
                <a:sym typeface="Public Sans"/>
              </a:rPr>
              <a:t>door La Citta Vita is gelicentieerd </a:t>
            </a:r>
            <a:r>
              <a:rPr lang="en-US" sz="1200" dirty="0">
                <a:solidFill>
                  <a:schemeClr val="dk1"/>
                </a:solidFill>
                <a:ea typeface="Public Sans"/>
                <a:cs typeface="Public Sans"/>
                <a:sym typeface="Public Sans"/>
                <a:hlinkClick r:id="rId13"/>
              </a:rPr>
              <a:t>onder CC BY-SA 2.0</a:t>
            </a:r>
            <a:r>
              <a:rPr lang="en-US" sz="120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Vraag vijf: </a:t>
            </a:r>
            <a:r>
              <a:rPr lang="en-US" dirty="0">
                <a:solidFill>
                  <a:schemeClr val="dk1"/>
                </a:solidFill>
                <a:ea typeface="Public Sans"/>
                <a:cs typeface="Public Sans"/>
                <a:sym typeface="Public Sans"/>
                <a:hlinkClick r:id="rId14"/>
              </a:rPr>
              <a:t>share </a:t>
            </a:r>
            <a:r>
              <a:rPr lang="en-US" dirty="0">
                <a:solidFill>
                  <a:schemeClr val="dk1"/>
                </a:solidFill>
                <a:ea typeface="Public Sans"/>
                <a:cs typeface="Public Sans"/>
                <a:sym typeface="Public Sans"/>
              </a:rPr>
              <a:t>door Mike Lawrence is gelicentieerd onder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Vraag zes: </a:t>
            </a:r>
            <a:r>
              <a:rPr lang="en-US" sz="1200" dirty="0">
                <a:solidFill>
                  <a:schemeClr val="dk1"/>
                </a:solidFill>
                <a:ea typeface="Public Sans"/>
                <a:cs typeface="Public Sans"/>
                <a:sym typeface="Public Sans"/>
                <a:hlinkClick r:id="rId16"/>
              </a:rPr>
              <a:t>Moss Community Energy Launch </a:t>
            </a:r>
            <a:r>
              <a:rPr lang="en-US" sz="1200" dirty="0">
                <a:solidFill>
                  <a:schemeClr val="dk1"/>
                </a:solidFill>
                <a:ea typeface="Public Sans"/>
                <a:cs typeface="Public Sans"/>
                <a:sym typeface="Public Sans"/>
              </a:rPr>
              <a:t>van 10 10 valt onder de licentie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Vraag zeven: </a:t>
            </a:r>
            <a:r>
              <a:rPr lang="en-US" dirty="0">
                <a:solidFill>
                  <a:schemeClr val="dk1"/>
                </a:solidFill>
                <a:ea typeface="Public Sans"/>
                <a:cs typeface="Public Sans"/>
                <a:sym typeface="Public Sans"/>
                <a:hlinkClick r:id="rId17"/>
              </a:rPr>
              <a:t>Vraag 1 </a:t>
            </a:r>
            <a:r>
              <a:rPr lang="en-US" dirty="0">
                <a:solidFill>
                  <a:schemeClr val="dk1"/>
                </a:solidFill>
                <a:ea typeface="Public Sans"/>
                <a:cs typeface="Public Sans"/>
                <a:sym typeface="Public Sans"/>
              </a:rPr>
              <a:t>door Virtual </a:t>
            </a:r>
            <a:r>
              <a:rPr lang="en-US" dirty="0" err="1">
                <a:solidFill>
                  <a:schemeClr val="dk1"/>
                </a:solidFill>
                <a:ea typeface="Public Sans"/>
                <a:cs typeface="Public Sans"/>
                <a:sym typeface="Public Sans"/>
              </a:rPr>
              <a:t>EyeSee </a:t>
            </a:r>
            <a:r>
              <a:rPr lang="en-US" dirty="0">
                <a:solidFill>
                  <a:schemeClr val="dk1"/>
                </a:solidFill>
                <a:ea typeface="Public Sans"/>
                <a:cs typeface="Public Sans"/>
                <a:sym typeface="Public Sans"/>
              </a:rPr>
              <a:t>is </a:t>
            </a:r>
            <a:r>
              <a:rPr lang="en-US" sz="1200" dirty="0">
                <a:solidFill>
                  <a:schemeClr val="dk1"/>
                </a:solidFill>
                <a:ea typeface="Public Sans"/>
                <a:cs typeface="Public Sans"/>
                <a:sym typeface="Public Sans"/>
              </a:rPr>
              <a:t>gelicentieerd </a:t>
            </a:r>
            <a:r>
              <a:rPr lang="en-US" dirty="0">
                <a:solidFill>
                  <a:schemeClr val="dk1"/>
                </a:solidFill>
                <a:ea typeface="Public Sans"/>
                <a:cs typeface="Public Sans"/>
                <a:sym typeface="Public Sans"/>
                <a:hlinkClick r:id="rId15"/>
              </a:rPr>
              <a:t>onder CC BY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2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2000" dirty="0">
              <a:solidFill>
                <a:schemeClr val="dk1"/>
              </a:solidFill>
              <a:ea typeface="Calibri"/>
              <a:cs typeface="Calibri"/>
              <a:sym typeface="Calibri"/>
            </a:endParaRPr>
          </a:p>
          <a:p>
            <a:pPr latinLnBrk="0"/>
            <a:endParaRPr lang="en-GB"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Bedankt!</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3095668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In deze presentatie behandelen we zeven vragen. Neem aan het begin van elk onderdeel even de tijd om na te denken over de vraag, voordat u doorgaat naar de volgende dia. </a:t>
            </a:r>
          </a:p>
          <a:p>
            <a:pPr latinLnBrk="0"/>
            <a:endParaRPr lang="en-GB" sz="1200" noProof="0" dirty="0">
              <a:solidFill>
                <a:srgbClr val="2B2C30"/>
              </a:solidFill>
              <a:sym typeface="Public Sans"/>
            </a:endParaRPr>
          </a:p>
          <a:p>
            <a:pPr latinLnBrk="0"/>
            <a:r>
              <a:rPr lang="en-GB" sz="1200" dirty="0">
                <a:solidFill>
                  <a:srgbClr val="2B2C30"/>
                </a:solidFill>
                <a:sym typeface="Public Sans"/>
              </a:rPr>
              <a:t>U kunt elke vraag achtereenvolgens behandelen. U kunt ook via het menu een bepaalde vraag selecteren die u eerst wilt bekijken.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3637888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Zeven vragen voor energiegemeenschappen: IT-basisprincipes</a:t>
            </a:r>
            <a:endParaRPr lang="en-US" sz="1050" kern="1200" dirty="0">
              <a:solidFill>
                <a:schemeClr val="bg1"/>
              </a:solidFill>
              <a:latin typeface="+mn-lt"/>
              <a:ea typeface="+mn-ea"/>
              <a:cs typeface="+mn-cs"/>
            </a:endParaRPr>
          </a:p>
          <a:p>
            <a:pPr marL="342900" indent="-342900" latinLnBrk="0">
              <a:buFont typeface="+mj-lt"/>
              <a:buAutoNum type="arabicPeriod"/>
            </a:pPr>
            <a:r>
              <a:rPr lang="en-US" sz="1200" dirty="0">
                <a:ea typeface="Public Sans"/>
                <a:cs typeface="Public Sans"/>
                <a:sym typeface="Public Sans"/>
              </a:rPr>
              <a:t>Welke rol speelt IT-infrastructuur in een energiegemeenschap?</a:t>
            </a:r>
          </a:p>
          <a:p>
            <a:pPr marL="342900" indent="-342900" latinLnBrk="0">
              <a:buFont typeface="+mj-lt"/>
              <a:buAutoNum type="arabicPeriod"/>
            </a:pPr>
            <a:r>
              <a:rPr lang="en-US" sz="1200" dirty="0">
                <a:ea typeface="Public Sans"/>
                <a:cs typeface="Public Sans"/>
                <a:sym typeface="Public Sans"/>
              </a:rPr>
              <a:t>Hoe kunnen zonne-energiecalculators de besluitvorming in energiegemeenschappen ondersteunen?</a:t>
            </a:r>
          </a:p>
          <a:p>
            <a:pPr marL="342900" indent="-342900" latinLnBrk="0">
              <a:buFont typeface="+mj-lt"/>
              <a:buAutoNum type="arabicPeriod"/>
            </a:pPr>
            <a:r>
              <a:rPr lang="en-US" sz="1200" dirty="0">
                <a:ea typeface="Public Sans"/>
                <a:cs typeface="Public Sans"/>
                <a:sym typeface="Public Sans"/>
              </a:rPr>
              <a:t>Hoe kunnen digitale energiebeheertools energiegemeenschappen ten goede komen?</a:t>
            </a:r>
          </a:p>
          <a:p>
            <a:pPr marL="342900" indent="-342900" latinLnBrk="0">
              <a:buFont typeface="+mj-lt"/>
              <a:buAutoNum type="arabicPeriod"/>
            </a:pPr>
            <a:r>
              <a:rPr lang="en-US" sz="1200" dirty="0">
                <a:ea typeface="Public Sans"/>
                <a:cs typeface="Public Sans"/>
                <a:sym typeface="Public Sans"/>
              </a:rPr>
              <a:t>Hoe ondersteunen renovatie- en zonne-energiecalculators beslissingen over energiebesparing?</a:t>
            </a:r>
          </a:p>
          <a:p>
            <a:pPr marL="342900" indent="-342900" latinLnBrk="0">
              <a:buFont typeface="+mj-lt"/>
              <a:buAutoNum type="arabicPeriod"/>
            </a:pPr>
            <a:r>
              <a:rPr lang="en-US" sz="1200" dirty="0">
                <a:ea typeface="Public Sans"/>
                <a:cs typeface="Public Sans"/>
                <a:sym typeface="Public Sans"/>
              </a:rPr>
              <a:t>Hoe kunnen digitale platforms het beheer van energiegemeenschappen verbeteren?</a:t>
            </a:r>
          </a:p>
          <a:p>
            <a:pPr marL="342900" indent="-342900" latinLnBrk="0">
              <a:buFont typeface="+mj-lt"/>
              <a:buAutoNum type="arabicPeriod"/>
            </a:pPr>
            <a:r>
              <a:rPr lang="en-US" sz="1200" dirty="0">
                <a:ea typeface="Public Sans"/>
                <a:cs typeface="Public Sans"/>
                <a:sym typeface="Public Sans"/>
              </a:rPr>
              <a:t>Hoe kan een energiegemeenschap betrokken worden bij energiebeheer?</a:t>
            </a:r>
          </a:p>
          <a:p>
            <a:pPr marL="342900" indent="-342900" latinLnBrk="0">
              <a:buFont typeface="+mj-lt"/>
              <a:buAutoNum type="arabicPeriod"/>
            </a:pPr>
            <a:r>
              <a:rPr lang="en-US" sz="1200" dirty="0">
                <a:ea typeface="Public Sans"/>
                <a:cs typeface="Public Sans"/>
                <a:sym typeface="Public Sans"/>
              </a:rPr>
              <a:t>Hoe kunnen we de juiste IT-tools voor onze energiegemeenschap kiezen?</a:t>
            </a:r>
          </a:p>
          <a:p>
            <a:pPr marL="342900" indent="-342900" latinLnBrk="0">
              <a:buFont typeface="+mj-lt"/>
              <a:buAutoNum type="arabicPeriod"/>
            </a:pPr>
            <a:endParaRPr lang="en-US" sz="120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1376782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De rol van IT-infrastructuur in energiegemeenschappen </a:t>
            </a:r>
            <a:endParaRPr lang="en-US" sz="1050" kern="1200" dirty="0">
              <a:solidFill>
                <a:schemeClr val="bg1"/>
              </a:solidFill>
              <a:latin typeface="+mn-lt"/>
              <a:ea typeface="+mn-ea"/>
              <a:cs typeface="+mn-cs"/>
            </a:endParaRPr>
          </a:p>
          <a:p>
            <a:pPr algn="ctr" latinLnBrk="0"/>
            <a:r>
              <a:rPr lang="en-US" sz="1200" i="1" dirty="0">
                <a:solidFill>
                  <a:schemeClr val="accent5"/>
                </a:solidFill>
              </a:rPr>
              <a:t>Welke rol speelt IT-infrastructuur in een energiegemeenschap?</a:t>
            </a:r>
          </a:p>
          <a:p>
            <a:pPr algn="ctr" latinLnBrk="0"/>
            <a:endParaRPr lang="en-US"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852095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1. De rol van IT-infrastructuur in energiegemeenschappen </a:t>
            </a:r>
            <a:endParaRPr lang="en-US" sz="1050" dirty="0">
              <a:solidFill>
                <a:schemeClr val="bg1"/>
              </a:solidFill>
            </a:endParaRPr>
          </a:p>
          <a:p>
            <a:pPr latinLnBrk="0"/>
            <a:r>
              <a:rPr lang="en-US" sz="1200" dirty="0"/>
              <a:t>Technologische systemen en kaders in een energiegemeenschap: </a:t>
            </a:r>
          </a:p>
          <a:p>
            <a:pPr latinLnBrk="0"/>
            <a:endParaRPr lang="en-US" sz="1200" dirty="0"/>
          </a:p>
          <a:p>
            <a:pPr marL="342900" indent="-342900" latinLnBrk="0">
              <a:buFont typeface="Arial" panose="020B0604020202020204" pitchFamily="34" charset="0"/>
              <a:buChar char="•"/>
            </a:pPr>
            <a:r>
              <a:rPr lang="en-US" sz="1200" dirty="0"/>
              <a:t>Maak effectieve deelname aan en betrokkenheid bij de digitale energietransitie mogelijk. </a:t>
            </a:r>
          </a:p>
          <a:p>
            <a:pPr marL="342900" indent="-342900" latinLnBrk="0">
              <a:buFont typeface="Arial" panose="020B0604020202020204" pitchFamily="34" charset="0"/>
              <a:buChar char="•"/>
            </a:pPr>
            <a:r>
              <a:rPr lang="en-US" sz="1200" dirty="0"/>
              <a:t>Omvatten tools, platforms en netwerken die zijn ontworpen om de capaciteit, vaardigheden en samenwerking tussen belanghebbenden te verbeteren.</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1468692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De rol van zonne-energiecalculators</a:t>
            </a:r>
            <a:endParaRPr lang="en-US" sz="1050" kern="1200" dirty="0">
              <a:solidFill>
                <a:schemeClr val="bg1"/>
              </a:solidFill>
              <a:latin typeface="+mn-lt"/>
              <a:ea typeface="+mn-ea"/>
              <a:cs typeface="+mn-cs"/>
            </a:endParaRPr>
          </a:p>
          <a:p>
            <a:pPr algn="ctr" latinLnBrk="0"/>
            <a:r>
              <a:rPr lang="en-US" sz="1200" i="1" dirty="0">
                <a:solidFill>
                  <a:schemeClr val="accent2"/>
                </a:solidFill>
              </a:rPr>
              <a:t>Hoe kunnen zonne-energiecalculators de besluitvorming in energiegemeenschappen ondersteunen?</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4008720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2: De rol van zonne-energiecalculators: PV-installatie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ym typeface="Public Sans"/>
              </a:rPr>
              <a:t>Zonne-energiecalculators leveren gegevens voor een optimale plaatsing, kostenanalyse en systeemefficiëntie van fotovoltaïsche (PV) panelen.</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587838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Een tabel met vier rijen en vier kolommen. De kolommen hebben als kopjes: Tool; Diensten; Voordelen voor een energiegemeenschap; Hoe kan deze tool een energiegemeenschap ondersteunen? Aangezien elke cel meerdere opsommingstekens bevat, worden de cellen in een rij genummerd van 1 tot 4.</a:t>
            </a:r>
          </a:p>
          <a:p>
            <a:r>
              <a:rPr lang="en-GB" dirty="0"/>
              <a:t>De eerste gegevensrij luidt: 1. Photovoltaic Geographical Information System (PVGIS) (wereldwijd). 2. </a:t>
            </a:r>
            <a:r>
              <a:rPr lang="fr-FR" dirty="0"/>
              <a:t>PV-prestatiesimulatie, analyse van stralingsgegevens, flexibele configuratieopties. 3. </a:t>
            </a:r>
            <a:r>
              <a:rPr lang="en-GB" dirty="0"/>
              <a:t>Nauwkeurige schattingen van de energieopbrengst, kostenevaluatie, aanpasbare analyse. 4. Geïnformeerd systeemontwerp, financiële planning, scenariovergelijking.</a:t>
            </a:r>
          </a:p>
          <a:p>
            <a:r>
              <a:rPr lang="en-GB" dirty="0"/>
              <a:t>De tweede gegevensrij luidt: 1. NREL's </a:t>
            </a:r>
            <a:r>
              <a:rPr lang="en-GB" dirty="0" err="1"/>
              <a:t>PVWatts </a:t>
            </a:r>
            <a:r>
              <a:rPr lang="en-GB" dirty="0"/>
              <a:t>Calculator (wereldwijd). 2. Schatting van de energieproductie, uitgebreide systeeminformatie, gedetailleerde systeeminvoer. 3. Brede toepasbaarheid, betrouwbare gegevens over zonne-energiebronnen, gebruiksgemak. 4. Datagestuurde besluitvorming, prestatieanalyse, toegankelijke interface.</a:t>
            </a:r>
          </a:p>
          <a:p>
            <a:r>
              <a:rPr lang="en-GB" dirty="0"/>
              <a:t>De derde gegevensrij luidt: 1. </a:t>
            </a:r>
            <a:r>
              <a:rPr lang="en-GB" dirty="0" err="1"/>
              <a:t>EnergySage </a:t>
            </a:r>
            <a:r>
              <a:rPr lang="en-GB" dirty="0"/>
              <a:t>Solar Calculator (VS). 2. Aangepaste schatting van besparingen door zonne-energie, interactieve gebruikersinvoer. 3. Gepersonaliseerde besparingsanalyse, transparante schatting van kostenbesparingen, toegang tot offertes van installateurs. 4. Geïnformeerde investeringsbeslissingen, vereenvoudigt complexe gegevens, vergemakkelijkt concurrerende biedingen.</a:t>
            </a:r>
          </a:p>
          <a:p>
            <a:endParaRPr lang="en-GB" dirty="0"/>
          </a:p>
          <a:p>
            <a:r>
              <a:rPr lang="en-GB" dirty="0"/>
              <a:t>https://joint-research-centre.ec.europa.eu/photovoltaic-geographical-information-system-pvgis_en</a:t>
            </a:r>
          </a:p>
          <a:p>
            <a:r>
              <a:rPr lang="en-GB" dirty="0" err="1"/>
              <a:t>https://pvwatts.nrel.gov</a:t>
            </a:r>
            <a:endParaRPr lang="en-GB" dirty="0"/>
          </a:p>
          <a:p>
            <a:r>
              <a:rPr lang="en-GB" dirty="0"/>
              <a:t>https://www.energysage.com/solar/calculator/</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2907390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pic>
        <p:nvPicPr>
          <p:cNvPr id="5" name="Picture 4">
            <a:extLst>
              <a:ext uri="{FF2B5EF4-FFF2-40B4-BE49-F238E27FC236}">
                <a16:creationId xmlns:a16="http://schemas.microsoft.com/office/drawing/2014/main" id="{10F7CF4B-A5D4-1124-DF20-9A31156565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12" y="6151779"/>
            <a:ext cx="2432696" cy="509915"/>
          </a:xfrm>
          <a:prstGeom prst="rect">
            <a:avLst/>
          </a:prstGeom>
        </p:spPr>
      </p:pic>
      <p:sp>
        <p:nvSpPr>
          <p:cNvPr id="6" name="TextBox 5">
            <a:extLst>
              <a:ext uri="{FF2B5EF4-FFF2-40B4-BE49-F238E27FC236}">
                <a16:creationId xmlns:a16="http://schemas.microsoft.com/office/drawing/2014/main" id="{3B611579-77FE-D617-0D31-F00DE03C4FB7}"/>
              </a:ext>
            </a:extLst>
          </p:cNvPr>
          <p:cNvSpPr txBox="1"/>
          <p:nvPr userDrawn="1"/>
        </p:nvSpPr>
        <p:spPr>
          <a:xfrm>
            <a:off x="2403231" y="5879145"/>
            <a:ext cx="5181600" cy="861774"/>
          </a:xfrm>
          <a:prstGeom prst="rect">
            <a:avLst/>
          </a:prstGeom>
          <a:noFill/>
        </p:spPr>
        <p:txBody>
          <a:bodyPr wrap="square" rtlCol="0">
            <a:spAutoFit/>
          </a:bodyPr>
          <a:lstStyle/>
          <a:p>
            <a:pPr latinLnBrk="0" hangingPunct="0"/>
            <a:r>
              <a:rPr lang="nl-NL" sz="1000" b="0" i="0" kern="1200" noProof="1">
                <a:solidFill>
                  <a:schemeClr val="tx1"/>
                </a:solidFill>
                <a:effectLst/>
                <a:latin typeface="+mn-lt"/>
                <a:ea typeface="+mn-ea"/>
                <a:cs typeface="+mn-cs"/>
              </a:rPr>
              <a:t>Dit project heeft financiering ontvangen van het Horizon-programma voor onderzoek en innovatie (2021-2027) van de Europese Unie in het kader van subsidieovereenkomst nr. 101075596. De verantwoordelijkheid voor de inhoud van dit materiaal ligt uitsluitend bij het Every1-project en geeft niet noodzakelijkerwijs de mening van de Europese Unie weer. De presentatie is gelicentieerd </a:t>
            </a:r>
            <a:r>
              <a:rPr lang="nl-NL" sz="1000" b="0" i="0" u="sng" kern="1200" noProof="1">
                <a:solidFill>
                  <a:schemeClr val="tx1"/>
                </a:solidFill>
                <a:effectLst/>
                <a:latin typeface="+mn-lt"/>
                <a:ea typeface="+mn-ea"/>
                <a:cs typeface="+mn-cs"/>
                <a:hlinkClick r:id="rId4" tooltip="Original URL: https://creativecommons.org/licenses/by-sa/4.0/deed.en. Click or tap if you trust this link."/>
              </a:rPr>
              <a:t>onder CC BY-SA 4.0, </a:t>
            </a:r>
            <a:r>
              <a:rPr lang="nl-NL" sz="1000" b="0" i="0" kern="1200" noProof="1">
                <a:solidFill>
                  <a:schemeClr val="tx1"/>
                </a:solidFill>
                <a:effectLst/>
                <a:latin typeface="+mn-lt"/>
                <a:ea typeface="+mn-ea"/>
                <a:cs typeface="+mn-cs"/>
              </a:rPr>
              <a:t>tenzij anders vermeld. </a:t>
            </a:r>
            <a:endParaRPr lang="nl-NL" sz="1000" noProof="1"/>
          </a:p>
        </p:txBody>
      </p:sp>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se.com/uk/en/"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s://tibber.com/en" TargetMode="External"/><Relationship Id="rId4" Type="http://schemas.openxmlformats.org/officeDocument/2006/relationships/hyperlink" Target="https://loop.home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effy.fr/"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energysavingtrust.org.uk/energy-at-home/energy-tools-and-calculators/" TargetMode="External"/><Relationship Id="rId4" Type="http://schemas.openxmlformats.org/officeDocument/2006/relationships/hyperlink" Target="https://www.iea.org/policies/17749-frances-maprimerenov-programm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rego-n.org/index.html"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neoom.com/en/"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energyid.eu/en/"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media.timtul.com/media/web_asociacion3e/digital-tools-for-energy-communities_20240903072717.pdf?utm_source=chatgpt.com"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s://every1.energy/learning-materials" TargetMode="External"/><Relationship Id="rId5" Type="http://schemas.openxmlformats.org/officeDocument/2006/relationships/hyperlink" Target="https://www.sciencedirect.com/science/article/pii/S2352484724001926?utm_source=chatgpt.com" TargetMode="External"/><Relationship Id="rId4" Type="http://schemas.openxmlformats.org/officeDocument/2006/relationships/hyperlink" Target="https://www.open.edu/openlearncreate/course/index.php?categoryid=1459"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flickr.com/photos/76999192@N06/8914555364/in/photolist-ezKqJq-6GdEQk-6WWLTQ-26LaoTK-JtH2ax-2nRgW7B-5Zb2BK-97z7ZL-2nzbeQe-c2xvgh-54DEm-6GW7Bs-6GW5Du-6GW5gA-6GS3Qg-6GRYUg-6GW57b-6GRXNa-6GRXYp-6GW3A1-6GRZ1e-6GRZrD-6GS2Ke-c2xvyS-6GW75Q-6GS2tv-6cFMPr-6GS1b8-dyh7SQ-9ftpEe-dH6MK7-c2xuV1-6GW4qm-6GW8CN-dH18nF-9fx9ao-eXRoBE-8dzjHX-dH1hir-7tC3o-wHxmRb-dUT8M-rHexoe-dH1ju4-dH6Ucu-dH1rgF-dH1bDP-dH13v2-qDgL3H-dH6AMN" TargetMode="External"/><Relationship Id="rId13" Type="http://schemas.openxmlformats.org/officeDocument/2006/relationships/hyperlink" Target="https://creativecommons.org/licenses/by-sa/2.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www.flickr.com/photos/26395486@N00/11040990083/" TargetMode="External"/><Relationship Id="rId12" Type="http://schemas.openxmlformats.org/officeDocument/2006/relationships/hyperlink" Target="https://www.flickr.com/photos/la-citta-vita/5964294206/in/photolist-a63ySJ-2if5NnW-25r9jwG-9NCzNg-2jTWyDw-Ruykm5-2k3vT2a-2jHw3rM-26wAznv-H8u1FC-HCUSyN-2jHrCbg-2jHrxUW-2jHw16p-cXN5kU-5J4xoF-fJj3MJ-23LWsCC-23LWs6A-23LWtaE-2k3vcaL-GMLHJH-2nsown9-brF35a-fJ31B2-2jTWrj6-2jTXZf9-HVaa8L-8ht37K-8M4ahu-YBtiPN-XpJbL-puGqk6-2nsigDR-2mDcop8-2jTX8zX-Nzsc5a-7YHViU-PCCEAp-79uuCF-H3323R-HRqJYg-HRqKjg-5JeU76-s4pgHv-5JeSrV-79uwwp-79umA4-ddYze8-79unS6" TargetMode="External"/><Relationship Id="rId17" Type="http://schemas.openxmlformats.org/officeDocument/2006/relationships/hyperlink" Target="https://www.flickr.com/photos/virtualeyesee/6107062655/in/photolist-aiEhXH-2mfbphB-2FNUzm-2mhR91F-6R5BGh-6CrL7s-9wTEoc-5RNZrj-hsxMoz-bXBkHs-6uZH4F-2qGyynr-i6cpkf-5DeuzB-62bCHj-627qw6-62bCJU-2mWWrGm-2owiRjb-5YhgUK-6zVhW9-62bCQN-FSHhxU-9iKHnC-bEVLmG-9nYSsY-2j9vWXy-2qnFW2U-EqM9T9-5Ttgxf-boWktF-7GZn1X-wQKRrm-7ztNWB-rwZSwo-d3XB41-2bmH5cd-67MMek-mT2BPc-p22mrg-QALCU8-PqUAWG-ni4p7x-FQQvr8-oexbpz-7vDaN3-LqgueC-72ottW-anrQVi-acx2uN" TargetMode="External"/><Relationship Id="rId2" Type="http://schemas.openxmlformats.org/officeDocument/2006/relationships/notesSlide" Target="../notesSlides/notesSlide25.xml"/><Relationship Id="rId16" Type="http://schemas.openxmlformats.org/officeDocument/2006/relationships/hyperlink" Target="https://www.flickr.com/photos/tentenuk/18679340721/in/photolist-cm3fBf-cm3g1A-FpgqXN-FrxSDx-217hcCH-f5HBPe-pHHEg-oERpnX-usCvdD-us1sWh-uaYyPX-uaPWpQ-tvptVY-5RwtK8-71d9vB-X8vRgS-67SCqt-21htuyS-nTux14-21uN4ve-oaTEP3-jbEABF-2nPY1C4-5mxAEZ-2nMCtiW-2nbFcfw-2iVkj1b-sdeQKs-VY1H1F-2nZqj36-atbVgq-Xc9uog-4Pwhx9-2jMRVcr-2nMKXPS-2cG5u9E-WWxheY-2q8KcD3-VY2k2i-2nTVzya-2nTYfDh-2nTYfCA-29Ehcd3-2nTT1wD-2nWUkwX-2ocf6cZ-27GyXcG-2mndM1E" TargetMode="External"/><Relationship Id="rId1" Type="http://schemas.openxmlformats.org/officeDocument/2006/relationships/slideLayout" Target="../slideLayouts/slideLayout2.xml"/><Relationship Id="rId6" Type="http://schemas.openxmlformats.org/officeDocument/2006/relationships/hyperlink" Target="https://www.pexels.com/photo/paper-beside-macbook-669623/" TargetMode="External"/><Relationship Id="rId11" Type="http://schemas.openxmlformats.org/officeDocument/2006/relationships/hyperlink" Target="https://creativecommons.org/publicdomain/zero/1.0/" TargetMode="External"/><Relationship Id="rId5" Type="http://schemas.openxmlformats.org/officeDocument/2006/relationships/hyperlink" Target="https://creativecommons.org/licenses/by-nc-nd/2.0/"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cogdog/52417423400/in/photolist-jN6KtC-vmYXES-2nRWZMj-2csAZv9" TargetMode="External"/><Relationship Id="rId4" Type="http://schemas.openxmlformats.org/officeDocument/2006/relationships/hyperlink" Target="https://www.flickr.com/photos/patrick_verstappen/52546260006/in/photolist-2o4kjq7-8LJM4o-858AQj-855q1x-858zNw-858xdA-MXu2N-MXtHw-e324XE-MXLiK-MXLwF-5qUpAz-4GKsje-48BZVz-29fdK5L-5a8fF4-f2pJTf-KgUJ2q-9wsNqd-9eX9MN-9eU6Pv-2hNukin-Vn6YGn-fkdFDR-ViwBGm-25G13Zg-Vau9ex-Vm8EpH-2yTbqe-8PKEt5-2oFDcQw-U5wHjh-HpxETR-Vn6cKZ-V7BPwq-ULSkgW-M4Wmm-U5AvT3-2qEHVXz-oWeRXR-FiAwun-2h1B4EW-2qPpXsm-pvbp1p-ojfXss-2h1AdMe-cPEtgd-aGZE4-dAR39F-dVHSbD"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157270154@N05/42044625261/in/photolist-4Q93h1-vKR27-KDuvLt-7fxbma-78oxjg-3nz386-X6nZUD-2hUxXwD-ecUTJX-2nAXwNz-274kGh6-2p9gpoH-86iMjk-2yvdph-9R4Bpj-6siGbW-WV5pEn-7G5bXA-5XtQ9p-2jyVvqR-2obqJya-nZm4Vr-j23HsP-iupqiJ-2jw1Fqc-5ThX4T-7G5chU-7G5coo-R8dqZE-EgmDNV-FwDzbg-2mgNVWq-qM97Qp-G24Qkt-quJn4A-gHVux-G1XSsh-Qq3R8Z-6NU4Hx-SizbKR-dPACKn-8UkP7H-gqUnF-7N59bP-aRmHX-aRksN-aRncX-aRkZX-aRmHV-5TVweb"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joint-research-centre.ec.europa.eu/photovoltaic-geographical-information-system-pvgis_en"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www.energysage.com/solar/calculator/" TargetMode="External"/><Relationship Id="rId4" Type="http://schemas.openxmlformats.org/officeDocument/2006/relationships/hyperlink" Target="https://pvwatts.nrel.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4" name="Picture 3">
            <a:extLst>
              <a:ext uri="{FF2B5EF4-FFF2-40B4-BE49-F238E27FC236}">
                <a16:creationId xmlns:a16="http://schemas.microsoft.com/office/drawing/2014/main" id="{121531A2-2C3E-37F8-4611-645FF7F91C2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3792" y="1956180"/>
            <a:ext cx="4488208" cy="3436027"/>
          </a:xfrm>
          <a:prstGeom prst="rect">
            <a:avLst/>
          </a:prstGeom>
        </p:spPr>
      </p:pic>
      <p:sp>
        <p:nvSpPr>
          <p:cNvPr id="2" name="Title 1">
            <a:extLst>
              <a:ext uri="{FF2B5EF4-FFF2-40B4-BE49-F238E27FC236}">
                <a16:creationId xmlns:a16="http://schemas.microsoft.com/office/drawing/2014/main" id="{E8452B93-4298-7B4F-79FF-FE522035F0F5}"/>
              </a:ext>
            </a:extLst>
          </p:cNvPr>
          <p:cNvSpPr>
            <a:spLocks noGrp="1"/>
          </p:cNvSpPr>
          <p:nvPr>
            <p:ph type="title" idx="4294967295"/>
          </p:nvPr>
        </p:nvSpPr>
        <p:spPr>
          <a:xfrm>
            <a:off x="310343" y="1420532"/>
            <a:ext cx="8906405" cy="4507321"/>
          </a:xfrm>
          <a:prstGeom prst="rect">
            <a:avLst/>
          </a:prstGeom>
        </p:spPr>
        <p:txBody>
          <a:bodyPr/>
          <a:lstStyle/>
          <a:p>
            <a:pPr latinLnBrk="0"/>
            <a:r>
              <a:rPr lang="nl-NL" sz="5000" noProof="1"/>
              <a:t>Energiegemeenschappen: </a:t>
            </a:r>
            <a:br>
              <a:rPr lang="nl-NL" sz="5000" noProof="1"/>
            </a:br>
            <a:r>
              <a:rPr lang="nl-NL" sz="5000" noProof="1"/>
              <a:t>IT-basisprincipes</a:t>
            </a:r>
          </a:p>
        </p:txBody>
      </p:sp>
    </p:spTree>
    <p:extLst>
      <p:ext uri="{BB962C8B-B14F-4D97-AF65-F5344CB8AC3E}">
        <p14:creationId xmlns:p14="http://schemas.microsoft.com/office/powerpoint/2010/main" val="4291759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6288ED-1967-D3B8-0CCF-0FD0B5283981}"/>
              </a:ext>
            </a:extLst>
          </p:cNvPr>
          <p:cNvSpPr>
            <a:spLocks noGrp="1"/>
          </p:cNvSpPr>
          <p:nvPr>
            <p:ph type="title" idx="4294967295"/>
          </p:nvPr>
        </p:nvSpPr>
        <p:spPr>
          <a:xfrm>
            <a:off x="472440" y="781685"/>
            <a:ext cx="1132332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3. De rol van digitale energiebeheertools: flexibiliteit - Inleiding</a:t>
            </a:r>
            <a:endParaRPr lang="nl-NL" noProof="1">
              <a:effectLst/>
            </a:endParaRPr>
          </a:p>
          <a:p>
            <a:endParaRPr lang="nl-NL"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71" y="2868460"/>
            <a:ext cx="10421655" cy="2123658"/>
          </a:xfrm>
          <a:prstGeom prst="rect">
            <a:avLst/>
          </a:prstGeom>
          <a:noFill/>
        </p:spPr>
        <p:txBody>
          <a:bodyPr wrap="square" rtlCol="0">
            <a:spAutoFit/>
          </a:bodyPr>
          <a:lstStyle/>
          <a:p>
            <a:pPr algn="ctr" latinLnBrk="0"/>
            <a:r>
              <a:rPr lang="en-US" sz="4400" i="1" dirty="0">
                <a:solidFill>
                  <a:schemeClr val="accent5"/>
                </a:solidFill>
              </a:rPr>
              <a:t>Hoe kunnen digitale energiebeheertools energiegemeenschappen ten goede komen?</a:t>
            </a:r>
          </a:p>
          <a:p>
            <a:pPr algn="ctr" latinLnBrk="0"/>
            <a:endParaRPr lang="en-US" sz="4400" i="1" dirty="0">
              <a:solidFill>
                <a:schemeClr val="accent5"/>
              </a:solidFill>
            </a:endParaRPr>
          </a:p>
        </p:txBody>
      </p:sp>
    </p:spTree>
    <p:extLst>
      <p:ext uri="{BB962C8B-B14F-4D97-AF65-F5344CB8AC3E}">
        <p14:creationId xmlns:p14="http://schemas.microsoft.com/office/powerpoint/2010/main" val="3213303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2FE9A94-DCC1-E1C5-4D79-C962BC490CDE}"/>
              </a:ext>
            </a:extLst>
          </p:cNvPr>
          <p:cNvSpPr txBox="1"/>
          <p:nvPr/>
        </p:nvSpPr>
        <p:spPr>
          <a:xfrm>
            <a:off x="5373667" y="3591839"/>
            <a:ext cx="6542584" cy="1569660"/>
          </a:xfrm>
          <a:prstGeom prst="rect">
            <a:avLst/>
          </a:prstGeom>
          <a:noFill/>
        </p:spPr>
        <p:txBody>
          <a:bodyPr wrap="square" rtlCol="0">
            <a:spAutoFit/>
          </a:bodyPr>
          <a:lstStyle/>
          <a:p>
            <a:pPr latinLnBrk="0"/>
            <a:r>
              <a:rPr lang="en-GB" sz="2400" noProof="1">
                <a:sym typeface="Public Sans"/>
              </a:rPr>
              <a:t>Digitale energiebeheertools optimaliseren het energieverbruik door middel van realtime monitoring, slimme inzichten in het verbruik en collectieve efficiëntieverbeteringen.</a:t>
            </a:r>
            <a:endParaRPr lang="en-GB" sz="2400" noProof="1"/>
          </a:p>
        </p:txBody>
      </p:sp>
      <p:pic>
        <p:nvPicPr>
          <p:cNvPr id="7" name="Picture 6">
            <a:extLst>
              <a:ext uri="{FF2B5EF4-FFF2-40B4-BE49-F238E27FC236}">
                <a16:creationId xmlns:a16="http://schemas.microsoft.com/office/drawing/2014/main" id="{2A291104-3C74-A3CC-149D-6DDF5081751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773" y="2116550"/>
            <a:ext cx="3452747" cy="4603663"/>
          </a:xfrm>
          <a:prstGeom prst="rect">
            <a:avLst/>
          </a:prstGeom>
        </p:spPr>
      </p:pic>
      <p:sp>
        <p:nvSpPr>
          <p:cNvPr id="3" name="Title 2">
            <a:extLst>
              <a:ext uri="{FF2B5EF4-FFF2-40B4-BE49-F238E27FC236}">
                <a16:creationId xmlns:a16="http://schemas.microsoft.com/office/drawing/2014/main" id="{D38A49AF-FE3D-6403-257B-5C507BE0CF5A}"/>
              </a:ext>
            </a:extLst>
          </p:cNvPr>
          <p:cNvSpPr>
            <a:spLocks noGrp="1"/>
          </p:cNvSpPr>
          <p:nvPr>
            <p:ph type="title" idx="4294967295"/>
          </p:nvPr>
        </p:nvSpPr>
        <p:spPr>
          <a:xfrm>
            <a:off x="452120" y="790987"/>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3. De rol van digitale energiebeheertools: flexibiliteit</a:t>
            </a:r>
            <a:endParaRPr lang="nl-NL" noProof="1">
              <a:effectLst/>
            </a:endParaRPr>
          </a:p>
          <a:p>
            <a:endParaRPr lang="nl-NL" noProof="1"/>
          </a:p>
        </p:txBody>
      </p:sp>
    </p:spTree>
    <p:extLst>
      <p:ext uri="{BB962C8B-B14F-4D97-AF65-F5344CB8AC3E}">
        <p14:creationId xmlns:p14="http://schemas.microsoft.com/office/powerpoint/2010/main" val="366319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51F342-2065-64E8-CB48-81A26FA72151}"/>
              </a:ext>
            </a:extLst>
          </p:cNvPr>
          <p:cNvSpPr>
            <a:spLocks noGrp="1"/>
          </p:cNvSpPr>
          <p:nvPr>
            <p:ph type="title" idx="4294967295"/>
          </p:nvPr>
        </p:nvSpPr>
        <p:spPr>
          <a:xfrm flipH="1" flipV="1">
            <a:off x="1371600" y="-1493520"/>
            <a:ext cx="177800" cy="70485"/>
          </a:xfrm>
          <a:prstGeom prst="rect">
            <a:avLst/>
          </a:prstGeom>
        </p:spPr>
        <p:txBody>
          <a:bodyPr/>
          <a:lstStyle/>
          <a:p>
            <a:r>
              <a:rPr lang="nl-NL" noProof="1"/>
              <a:t>Tools: digitaal </a:t>
            </a:r>
            <a:r>
              <a:rPr lang="nl-NL" baseline="0" noProof="1"/>
              <a:t>energiebeheer</a:t>
            </a:r>
            <a:endParaRPr lang="nl-NL" noProof="1"/>
          </a:p>
        </p:txBody>
      </p:sp>
      <p:graphicFrame>
        <p:nvGraphicFramePr>
          <p:cNvPr id="2" name="Table 1" descr="Een tabel met vier rijen en vier kolommen. Net als eerder hebben de vier kolommen de volgende kopjes: Tool; Diensten; Voordelen voor een energiegemeenschap; Hoe kan deze tool een energiegemeenschap ondersteunen? Net als eerder bevatten verschillende cellen meerdere punten, dus worden de cellen hier genummerd.&#13;&#10;Eerste gegevensrij: 1. EcoStruxure Facility Expert (wereldwijd). 2. Geïntegreerd beheer op afstand. 3. Verbeterde operationele flexibiliteit. 4. Datagestuurde optimalisatie. &#13;&#10;Tweede gegevensrij: 1. Loop (Verenigd Koninkrijk). 2. Uitgebreide energiemonitoring, slimme gegevenstoegang. 3. Inzicht in verbruik. 4. Bruikbare richtlijnen voor flexibiliteit.&#13;&#10;Derde gegevensrij: 1. Tibber (Zweden, Noorwegen, Duitsland, Nederland). 2. Dynamische energie-inkoop, realtime verbruiksbeheer. 3. Lastverschuiving en kostenreductie, verbeterde duurzaamheid. 4. Geoptimaliseerde besluitvorming op energiegebied.&#13;&#10;&#13;&#10;">
            <a:extLst>
              <a:ext uri="{FF2B5EF4-FFF2-40B4-BE49-F238E27FC236}">
                <a16:creationId xmlns:a16="http://schemas.microsoft.com/office/drawing/2014/main" id="{96924E7E-0F00-9A16-26BA-8F6556934F5D}"/>
              </a:ext>
            </a:extLst>
          </p:cNvPr>
          <p:cNvGraphicFramePr>
            <a:graphicFrameLocks noGrp="1"/>
          </p:cNvGraphicFramePr>
          <p:nvPr>
            <p:extLst>
              <p:ext uri="{D42A27DB-BD31-4B8C-83A1-F6EECF244321}">
                <p14:modId xmlns:p14="http://schemas.microsoft.com/office/powerpoint/2010/main" val="2774814403"/>
              </p:ext>
            </p:extLst>
          </p:nvPr>
        </p:nvGraphicFramePr>
        <p:xfrm>
          <a:off x="352816" y="789140"/>
          <a:ext cx="11486367" cy="5785999"/>
        </p:xfrm>
        <a:graphic>
          <a:graphicData uri="http://schemas.openxmlformats.org/drawingml/2006/table">
            <a:tbl>
              <a:tblPr firstRow="1" firstCol="1" bandRow="1">
                <a:tableStyleId>{3B4B98B0-60AC-42C2-AFA5-B58CD77FA1E5}</a:tableStyleId>
              </a:tblPr>
              <a:tblGrid>
                <a:gridCol w="1971969">
                  <a:extLst>
                    <a:ext uri="{9D8B030D-6E8A-4147-A177-3AD203B41FA5}">
                      <a16:colId xmlns:a16="http://schemas.microsoft.com/office/drawing/2014/main" val="1956655456"/>
                    </a:ext>
                  </a:extLst>
                </a:gridCol>
                <a:gridCol w="3171466">
                  <a:extLst>
                    <a:ext uri="{9D8B030D-6E8A-4147-A177-3AD203B41FA5}">
                      <a16:colId xmlns:a16="http://schemas.microsoft.com/office/drawing/2014/main" val="3114145817"/>
                    </a:ext>
                  </a:extLst>
                </a:gridCol>
                <a:gridCol w="3171466">
                  <a:extLst>
                    <a:ext uri="{9D8B030D-6E8A-4147-A177-3AD203B41FA5}">
                      <a16:colId xmlns:a16="http://schemas.microsoft.com/office/drawing/2014/main" val="1035212580"/>
                    </a:ext>
                  </a:extLst>
                </a:gridCol>
                <a:gridCol w="3171466">
                  <a:extLst>
                    <a:ext uri="{9D8B030D-6E8A-4147-A177-3AD203B41FA5}">
                      <a16:colId xmlns:a16="http://schemas.microsoft.com/office/drawing/2014/main" val="1964108697"/>
                    </a:ext>
                  </a:extLst>
                </a:gridCol>
              </a:tblGrid>
              <a:tr h="728000">
                <a:tc>
                  <a:txBody>
                    <a:bodyPr/>
                    <a:lstStyle/>
                    <a:p>
                      <a:pPr algn="ctr" latinLnBrk="0"/>
                      <a:r>
                        <a:rPr lang="en-GB" sz="2000" noProof="0" dirty="0">
                          <a:latin typeface="+mn-lt"/>
                        </a:rPr>
                        <a:t>Tool</a:t>
                      </a:r>
                    </a:p>
                  </a:txBody>
                  <a:tcPr anchor="ctr"/>
                </a:tc>
                <a:tc>
                  <a:txBody>
                    <a:bodyPr/>
                    <a:lstStyle/>
                    <a:p>
                      <a:pPr algn="ctr" latinLnBrk="0"/>
                      <a:r>
                        <a:rPr lang="en-GB" sz="2000" noProof="0" dirty="0">
                          <a:latin typeface="+mn-lt"/>
                        </a:rPr>
                        <a:t>Diensten</a:t>
                      </a:r>
                    </a:p>
                  </a:txBody>
                  <a:tcPr anchor="ctr"/>
                </a:tc>
                <a:tc>
                  <a:txBody>
                    <a:bodyPr/>
                    <a:lstStyle/>
                    <a:p>
                      <a:pPr algn="ctr" latinLnBrk="0"/>
                      <a:r>
                        <a:rPr lang="en-GB" sz="2000" noProof="0" dirty="0">
                          <a:latin typeface="+mn-lt"/>
                        </a:rPr>
                        <a:t>Voordelen voor een energiegemeenschap</a:t>
                      </a:r>
                    </a:p>
                  </a:txBody>
                  <a:tcPr anchor="ctr"/>
                </a:tc>
                <a:tc>
                  <a:txBody>
                    <a:bodyPr/>
                    <a:lstStyle/>
                    <a:p>
                      <a:pPr algn="ctr" latinLnBrk="0"/>
                      <a:r>
                        <a:rPr lang="en-GB" sz="2000" noProof="0" dirty="0">
                          <a:latin typeface="+mn-lt"/>
                        </a:rPr>
                        <a:t>Hoe kan deze tool een energiegemeenschap ondersteunen?</a:t>
                      </a:r>
                    </a:p>
                  </a:txBody>
                  <a:tcPr anchor="ctr"/>
                </a:tc>
                <a:extLst>
                  <a:ext uri="{0D108BD9-81ED-4DB2-BD59-A6C34878D82A}">
                    <a16:rowId xmlns:a16="http://schemas.microsoft.com/office/drawing/2014/main" val="3341151641"/>
                  </a:ext>
                </a:extLst>
              </a:tr>
              <a:tr h="1486839">
                <a:tc>
                  <a:txBody>
                    <a:bodyPr/>
                    <a:lstStyle/>
                    <a:p>
                      <a:pPr lvl="0" algn="ctr" latinLnBrk="0">
                        <a:buNone/>
                      </a:pPr>
                      <a:r>
                        <a:rPr lang="en-GB" sz="2000" b="1" i="0" u="none" strike="noStrike" baseline="0" noProof="0" dirty="0">
                          <a:solidFill>
                            <a:srgbClr val="000000"/>
                          </a:solidFill>
                          <a:latin typeface="+mn-lt"/>
                          <a:hlinkClick r:id="rId3"/>
                        </a:rPr>
                        <a:t>EcoStruxure Facility Expert</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(Wereldwijd)</a:t>
                      </a:r>
                      <a:endParaRPr lang="en-GB" sz="2000" b="1" noProof="0" dirty="0">
                        <a:latin typeface="+mn-lt"/>
                      </a:endParaRPr>
                    </a:p>
                  </a:txBody>
                  <a:tcPr anchor="ctr"/>
                </a:tc>
                <a:tc>
                  <a:txBody>
                    <a:bodyPr/>
                    <a:lstStyle/>
                    <a:p>
                      <a:pPr marL="342900" indent="-342900" algn="l" latinLnBrk="0">
                        <a:buFont typeface="Arial"/>
                        <a:buChar char="•"/>
                      </a:pPr>
                      <a:r>
                        <a:rPr lang="en-GB" sz="2000" b="0" i="0" u="none" strike="noStrike" noProof="0" dirty="0">
                          <a:latin typeface="+mn-lt"/>
                        </a:rPr>
                        <a:t>Geïntegreerd beheer op afstand</a:t>
                      </a:r>
                      <a:endParaRPr lang="en-GB" sz="2000" noProof="0" dirty="0">
                        <a:latin typeface="+mn-lt"/>
                      </a:endParaRP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Verbeterde operationele flexibiliteit</a:t>
                      </a:r>
                      <a:endParaRPr lang="en-GB" sz="200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Datagestuurde optimalisatie</a:t>
                      </a:r>
                      <a:endParaRPr lang="en-GB" sz="2000" u="none" strike="noStrike" cap="none" noProof="0" dirty="0">
                        <a:solidFill>
                          <a:srgbClr val="000000"/>
                        </a:solidFill>
                        <a:latin typeface="+mn-lt"/>
                      </a:endParaRPr>
                    </a:p>
                  </a:txBody>
                  <a:tcPr anchor="ctr"/>
                </a:tc>
                <a:extLst>
                  <a:ext uri="{0D108BD9-81ED-4DB2-BD59-A6C34878D82A}">
                    <a16:rowId xmlns:a16="http://schemas.microsoft.com/office/drawing/2014/main" val="4057794235"/>
                  </a:ext>
                </a:extLst>
              </a:tr>
              <a:tr h="1039660">
                <a:tc>
                  <a:txBody>
                    <a:bodyPr/>
                    <a:lstStyle/>
                    <a:p>
                      <a:pPr lvl="0" algn="ctr" latinLnBrk="0">
                        <a:buNone/>
                      </a:pPr>
                      <a:r>
                        <a:rPr lang="en-GB" sz="2000" b="1" i="0" u="none" strike="noStrike" baseline="0" noProof="0" dirty="0">
                          <a:solidFill>
                            <a:srgbClr val="000000"/>
                          </a:solidFill>
                          <a:latin typeface="+mn-lt"/>
                          <a:hlinkClick r:id="rId4"/>
                        </a:rPr>
                        <a:t>Loop</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(Verenigd Koninkrijk)</a:t>
                      </a:r>
                      <a:endParaRPr lang="en-GB" sz="2000" noProof="0" dirty="0">
                        <a:latin typeface="+mn-lt"/>
                      </a:endParaRPr>
                    </a:p>
                  </a:txBody>
                  <a:tcPr anchor="ctr"/>
                </a:tc>
                <a:tc>
                  <a:txBody>
                    <a:bodyPr/>
                    <a:lstStyle/>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Uitgebreide energiemonitoring</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Slimme toegang tot gegevens</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Inzicht in verbruik</a:t>
                      </a:r>
                      <a:endParaRPr lang="en-GB" sz="200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Bruikbare richtlijnen voor flexibiliteit</a:t>
                      </a:r>
                      <a:endParaRPr lang="en-GB" sz="2000" u="none" strike="noStrike" cap="none" noProof="0" dirty="0">
                        <a:solidFill>
                          <a:srgbClr val="000000"/>
                        </a:solidFill>
                        <a:latin typeface="+mn-lt"/>
                      </a:endParaRPr>
                    </a:p>
                  </a:txBody>
                  <a:tcPr anchor="ctr"/>
                </a:tc>
                <a:extLst>
                  <a:ext uri="{0D108BD9-81ED-4DB2-BD59-A6C34878D82A}">
                    <a16:rowId xmlns:a16="http://schemas.microsoft.com/office/drawing/2014/main" val="192137070"/>
                  </a:ext>
                </a:extLst>
              </a:tr>
              <a:tr h="1982680">
                <a:tc>
                  <a:txBody>
                    <a:bodyPr/>
                    <a:lstStyle/>
                    <a:p>
                      <a:pPr lvl="0" algn="ctr" latinLnBrk="0">
                        <a:buNone/>
                      </a:pPr>
                      <a:r>
                        <a:rPr lang="en-GB" sz="2000" b="1" i="0" u="none" strike="noStrike" baseline="0" noProof="0" dirty="0" err="1">
                          <a:solidFill>
                            <a:srgbClr val="000000"/>
                          </a:solidFill>
                          <a:latin typeface="+mn-lt"/>
                          <a:hlinkClick r:id="rId5"/>
                        </a:rPr>
                        <a:t>Tibber</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(Zweden, Noorwegen, Duitsland, Nederland)</a:t>
                      </a:r>
                      <a:endParaRPr lang="en-GB" sz="2000" noProof="0" dirty="0">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Dynamische energie-inkoop</a:t>
                      </a:r>
                    </a:p>
                    <a:p>
                      <a:pPr marL="342900" lvl="0" indent="-342900" algn="l" latinLnBrk="0">
                        <a:buFont typeface="Arial"/>
                        <a:buChar char="•"/>
                      </a:pPr>
                      <a:r>
                        <a:rPr lang="en-GB" sz="2000" b="0" i="0" u="none" strike="noStrike" cap="none" noProof="0" dirty="0">
                          <a:solidFill>
                            <a:srgbClr val="000000"/>
                          </a:solidFill>
                          <a:latin typeface="+mn-lt"/>
                        </a:rPr>
                        <a:t>Realtime verbruiksbeheer</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Lastverschuiving en kostenreductie</a:t>
                      </a:r>
                    </a:p>
                    <a:p>
                      <a:pPr marL="342900" lvl="0" indent="-342900" algn="l" latinLnBrk="0">
                        <a:buFont typeface="Arial"/>
                        <a:buChar char="•"/>
                      </a:pPr>
                      <a:r>
                        <a:rPr lang="en-GB" sz="2000" b="0" i="0" u="none" strike="noStrike" cap="none" noProof="0" dirty="0">
                          <a:solidFill>
                            <a:srgbClr val="000000"/>
                          </a:solidFill>
                          <a:latin typeface="+mn-lt"/>
                        </a:rPr>
                        <a:t>Verbeterde duurzaamheid</a:t>
                      </a:r>
                    </a:p>
                    <a:p>
                      <a:pPr marL="342900" lvl="0" indent="-342900" algn="l" latinLnBrk="0">
                        <a:buFont typeface="Arial"/>
                        <a:buChar char="•"/>
                      </a:pPr>
                      <a:endParaRPr lang="en-GB" sz="2000" b="0" i="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Geoptimaliseerde besluitvorming op energiegebied</a:t>
                      </a:r>
                      <a:endParaRPr lang="en-GB" sz="2000" u="none" strike="noStrike" cap="none" noProof="0" dirty="0">
                        <a:solidFill>
                          <a:srgbClr val="000000"/>
                        </a:solidFill>
                        <a:latin typeface="+mn-lt"/>
                      </a:endParaRPr>
                    </a:p>
                  </a:txBody>
                  <a:tcPr anchor="ctr"/>
                </a:tc>
                <a:extLst>
                  <a:ext uri="{0D108BD9-81ED-4DB2-BD59-A6C34878D82A}">
                    <a16:rowId xmlns:a16="http://schemas.microsoft.com/office/drawing/2014/main" val="353600444"/>
                  </a:ext>
                </a:extLst>
              </a:tr>
            </a:tbl>
          </a:graphicData>
        </a:graphic>
      </p:graphicFrame>
    </p:spTree>
    <p:extLst>
      <p:ext uri="{BB962C8B-B14F-4D97-AF65-F5344CB8AC3E}">
        <p14:creationId xmlns:p14="http://schemas.microsoft.com/office/powerpoint/2010/main" val="1436230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92056-2B8A-4A37-608D-7D1423BB9147}"/>
              </a:ext>
            </a:extLst>
          </p:cNvPr>
          <p:cNvSpPr>
            <a:spLocks noGrp="1"/>
          </p:cNvSpPr>
          <p:nvPr>
            <p:ph type="title" idx="4294967295"/>
          </p:nvPr>
        </p:nvSpPr>
        <p:spPr>
          <a:xfrm>
            <a:off x="391160" y="822325"/>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4. De rol van renovatie- en zonne-energiecalculators - Inleiding</a:t>
            </a:r>
            <a:endParaRPr lang="nl-NL" noProof="1">
              <a:effectLst/>
            </a:endParaRPr>
          </a:p>
          <a:p>
            <a:endParaRPr lang="nl-NL"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764089" y="3181611"/>
            <a:ext cx="10797434" cy="2308324"/>
          </a:xfrm>
          <a:prstGeom prst="rect">
            <a:avLst/>
          </a:prstGeom>
          <a:noFill/>
        </p:spPr>
        <p:txBody>
          <a:bodyPr wrap="square" lIns="91440" tIns="45720" rIns="91440" bIns="45720" rtlCol="0" anchor="t">
            <a:spAutoFit/>
          </a:bodyPr>
          <a:lstStyle/>
          <a:p>
            <a:pPr algn="ctr" latinLnBrk="0"/>
            <a:r>
              <a:rPr lang="en-US" sz="4800" i="1" dirty="0">
                <a:solidFill>
                  <a:schemeClr val="accent2"/>
                </a:solidFill>
              </a:rPr>
              <a:t>Hoe ondersteunen renovatie- en zonne-energiecalculators beslissingen over energiebesparing?</a:t>
            </a:r>
          </a:p>
          <a:p>
            <a:pPr algn="ctr" latinLnBrk="0"/>
            <a:endParaRPr lang="en-US" sz="4800" i="1" dirty="0">
              <a:solidFill>
                <a:schemeClr val="accent2"/>
              </a:solidFill>
            </a:endParaRPr>
          </a:p>
        </p:txBody>
      </p:sp>
    </p:spTree>
    <p:extLst>
      <p:ext uri="{BB962C8B-B14F-4D97-AF65-F5344CB8AC3E}">
        <p14:creationId xmlns:p14="http://schemas.microsoft.com/office/powerpoint/2010/main" val="1175900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5A74F0-1B3B-FCB0-A1DC-6630ACEBD9AC}"/>
              </a:ext>
            </a:extLst>
          </p:cNvPr>
          <p:cNvSpPr>
            <a:spLocks noGrp="1"/>
          </p:cNvSpPr>
          <p:nvPr>
            <p:ph type="title" idx="4294967295"/>
          </p:nvPr>
        </p:nvSpPr>
        <p:spPr>
          <a:xfrm>
            <a:off x="543560" y="730885"/>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4. De rol van renovatie- en zonne-energiecalculators</a:t>
            </a:r>
            <a:endParaRPr lang="nl-NL" noProof="1">
              <a:effectLst/>
            </a:endParaRPr>
          </a:p>
          <a:p>
            <a:endParaRPr lang="nl-NL" noProof="1"/>
          </a:p>
        </p:txBody>
      </p:sp>
      <p:sp>
        <p:nvSpPr>
          <p:cNvPr id="4" name="TextBox 3">
            <a:extLst>
              <a:ext uri="{FF2B5EF4-FFF2-40B4-BE49-F238E27FC236}">
                <a16:creationId xmlns:a16="http://schemas.microsoft.com/office/drawing/2014/main" id="{B86F7BA3-B558-E7EE-49BC-1EDCDFCA81CE}"/>
              </a:ext>
            </a:extLst>
          </p:cNvPr>
          <p:cNvSpPr txBox="1"/>
          <p:nvPr/>
        </p:nvSpPr>
        <p:spPr>
          <a:xfrm>
            <a:off x="5962389" y="3429000"/>
            <a:ext cx="5551503" cy="1938992"/>
          </a:xfrm>
          <a:prstGeom prst="rect">
            <a:avLst/>
          </a:prstGeom>
          <a:noFill/>
        </p:spPr>
        <p:txBody>
          <a:bodyPr wrap="square" rtlCol="0">
            <a:spAutoFit/>
          </a:bodyPr>
          <a:lstStyle/>
          <a:p>
            <a:pPr latinLnBrk="0"/>
            <a:r>
              <a:rPr lang="en-GB" sz="2400" dirty="0">
                <a:sym typeface="Public Sans"/>
              </a:rPr>
              <a:t>Zonne-energiecalculators </a:t>
            </a:r>
            <a:r>
              <a:rPr lang="en-GB" sz="2400" noProof="0" dirty="0">
                <a:sym typeface="Public Sans"/>
              </a:rPr>
              <a:t>bieden op maat gemaakte renovatieplannen, financiële steun en datagestuurde inzichten voor het optimaliseren van energie-efficiëntie en investeringen in hernieuwbare energie.</a:t>
            </a:r>
            <a:endParaRPr lang="en-GB" sz="2400" noProof="0" dirty="0"/>
          </a:p>
        </p:txBody>
      </p:sp>
      <p:pic>
        <p:nvPicPr>
          <p:cNvPr id="7" name="Picture 6">
            <a:extLst>
              <a:ext uri="{FF2B5EF4-FFF2-40B4-BE49-F238E27FC236}">
                <a16:creationId xmlns:a16="http://schemas.microsoft.com/office/drawing/2014/main" id="{A242E058-45DD-A83E-4DFD-03D10C1C64A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69" y="2766662"/>
            <a:ext cx="5415995" cy="3050388"/>
          </a:xfrm>
          <a:prstGeom prst="rect">
            <a:avLst/>
          </a:prstGeom>
        </p:spPr>
      </p:pic>
    </p:spTree>
    <p:extLst>
      <p:ext uri="{BB962C8B-B14F-4D97-AF65-F5344CB8AC3E}">
        <p14:creationId xmlns:p14="http://schemas.microsoft.com/office/powerpoint/2010/main" val="4895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DA62AB-C88A-2D97-B1F4-B70D7C654733}"/>
              </a:ext>
            </a:extLst>
          </p:cNvPr>
          <p:cNvSpPr>
            <a:spLocks noGrp="1"/>
          </p:cNvSpPr>
          <p:nvPr>
            <p:ph type="title" idx="4294967295"/>
          </p:nvPr>
        </p:nvSpPr>
        <p:spPr>
          <a:xfrm flipV="1">
            <a:off x="756920" y="-1564640"/>
            <a:ext cx="259080" cy="253365"/>
          </a:xfrm>
          <a:prstGeom prst="rect">
            <a:avLst/>
          </a:prstGeom>
        </p:spPr>
        <p:txBody>
          <a:bodyPr/>
          <a:lstStyle/>
          <a:p>
            <a:r>
              <a:rPr lang="nl-NL" noProof="1"/>
              <a:t>Hulpmiddelen: renovatie- en zonne-energiecalculators</a:t>
            </a:r>
          </a:p>
        </p:txBody>
      </p:sp>
      <p:graphicFrame>
        <p:nvGraphicFramePr>
          <p:cNvPr id="2" name="Table 1" descr="Een tabel met vier rijen en vier kolommen. Net als eerder bevatten de cellen meerdere punten, dus worden ze hier genummerd. De eerste rij is identiek aan de vorige tabellen: 1. Instrument. 2. Dienst. 3. Voordelen voor een energiegemeenschap. 4. Hoe kan dit instrument een energiegemeenschap ondersteunen?&#13;&#10;Eerste gegevensrij: 1. Effy (Frankrijk). 2. Projectsimulatie en gepersonaliseerde studie, geïntegreerde renovatieoplossingen, toegang tot steun en premies. 3. Kosteneffectieve renovatie, oplossingen op maat voor diverse gebouwen. 4. Toegang tot subsidies.&#13;&#10;Tweede gegevensrij. 1. MaPrimeRénov (Frankrijk). 2. Door de Franse overheid gefinancierde renovatiesubsidie, controle van de subsidiabiliteit en hulp bij de aanvraag. 3. Financiële steun voor energie-efficiëntie. 4. Risicobeperking bij investeringen.&#13;&#10;Derde gegevensrij. 1. Energy Saving Trust – Energietools en rekenmachines (Verenigd Koninkrijk). 2. Advies voor energieverbeteringen, uitgebreide energierekenmachines. 3. Holistische energiebeoordeling van woningen. 4. Datagestuurde renovatieplanning, bruikbare aanbevelingen.&#13;&#10;&#13;&#10;">
            <a:extLst>
              <a:ext uri="{FF2B5EF4-FFF2-40B4-BE49-F238E27FC236}">
                <a16:creationId xmlns:a16="http://schemas.microsoft.com/office/drawing/2014/main" id="{22012A37-31DF-3643-5425-F2854B5528A3}"/>
              </a:ext>
            </a:extLst>
          </p:cNvPr>
          <p:cNvGraphicFramePr>
            <a:graphicFrameLocks noGrp="1"/>
          </p:cNvGraphicFramePr>
          <p:nvPr>
            <p:extLst>
              <p:ext uri="{D42A27DB-BD31-4B8C-83A1-F6EECF244321}">
                <p14:modId xmlns:p14="http://schemas.microsoft.com/office/powerpoint/2010/main" val="2073402318"/>
              </p:ext>
            </p:extLst>
          </p:nvPr>
        </p:nvGraphicFramePr>
        <p:xfrm>
          <a:off x="421709" y="353763"/>
          <a:ext cx="11348581" cy="6857464"/>
        </p:xfrm>
        <a:graphic>
          <a:graphicData uri="http://schemas.openxmlformats.org/drawingml/2006/table">
            <a:tbl>
              <a:tblPr firstRow="1" firstCol="1" bandRow="1">
                <a:tableStyleId>{3B4B98B0-60AC-42C2-AFA5-B58CD77FA1E5}</a:tableStyleId>
              </a:tblPr>
              <a:tblGrid>
                <a:gridCol w="2308965">
                  <a:extLst>
                    <a:ext uri="{9D8B030D-6E8A-4147-A177-3AD203B41FA5}">
                      <a16:colId xmlns:a16="http://schemas.microsoft.com/office/drawing/2014/main" val="1956655456"/>
                    </a:ext>
                  </a:extLst>
                </a:gridCol>
                <a:gridCol w="3365326">
                  <a:extLst>
                    <a:ext uri="{9D8B030D-6E8A-4147-A177-3AD203B41FA5}">
                      <a16:colId xmlns:a16="http://schemas.microsoft.com/office/drawing/2014/main" val="3114145817"/>
                    </a:ext>
                  </a:extLst>
                </a:gridCol>
                <a:gridCol w="2837145">
                  <a:extLst>
                    <a:ext uri="{9D8B030D-6E8A-4147-A177-3AD203B41FA5}">
                      <a16:colId xmlns:a16="http://schemas.microsoft.com/office/drawing/2014/main" val="1035212580"/>
                    </a:ext>
                  </a:extLst>
                </a:gridCol>
                <a:gridCol w="2837145">
                  <a:extLst>
                    <a:ext uri="{9D8B030D-6E8A-4147-A177-3AD203B41FA5}">
                      <a16:colId xmlns:a16="http://schemas.microsoft.com/office/drawing/2014/main" val="1964108697"/>
                    </a:ext>
                  </a:extLst>
                </a:gridCol>
              </a:tblGrid>
              <a:tr h="904566">
                <a:tc>
                  <a:txBody>
                    <a:bodyPr/>
                    <a:lstStyle/>
                    <a:p>
                      <a:pPr algn="ctr" latinLnBrk="0"/>
                      <a:r>
                        <a:rPr lang="en-GB" sz="2000" dirty="0">
                          <a:latin typeface="+mn-lt"/>
                        </a:rPr>
                        <a:t>Tool</a:t>
                      </a:r>
                    </a:p>
                  </a:txBody>
                  <a:tcPr anchor="ctr"/>
                </a:tc>
                <a:tc>
                  <a:txBody>
                    <a:bodyPr/>
                    <a:lstStyle/>
                    <a:p>
                      <a:pPr algn="ctr" latinLnBrk="0"/>
                      <a:r>
                        <a:rPr lang="en-GB" sz="2000" dirty="0">
                          <a:latin typeface="+mn-lt"/>
                        </a:rPr>
                        <a:t>Service</a:t>
                      </a:r>
                    </a:p>
                  </a:txBody>
                  <a:tcPr anchor="ctr"/>
                </a:tc>
                <a:tc>
                  <a:txBody>
                    <a:bodyPr/>
                    <a:lstStyle/>
                    <a:p>
                      <a:pPr algn="ctr" latinLnBrk="0"/>
                      <a:r>
                        <a:rPr lang="en-GB" sz="2000" dirty="0">
                          <a:latin typeface="+mn-lt"/>
                        </a:rPr>
                        <a:t>Voordelen voor een energiegemeenschap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latin typeface="+mn-lt"/>
                        </a:rPr>
                        <a:t>Hoe kan deze tool een energiegemeenschap ondersteunen</a:t>
                      </a:r>
                      <a:r>
                        <a:rPr lang="en-GB" sz="2000" dirty="0">
                          <a:latin typeface="+mn-lt"/>
                        </a:rPr>
                        <a:t>?</a:t>
                      </a:r>
                    </a:p>
                  </a:txBody>
                  <a:tcPr anchor="ctr"/>
                </a:tc>
                <a:extLst>
                  <a:ext uri="{0D108BD9-81ED-4DB2-BD59-A6C34878D82A}">
                    <a16:rowId xmlns:a16="http://schemas.microsoft.com/office/drawing/2014/main" val="3341151641"/>
                  </a:ext>
                </a:extLst>
              </a:tr>
              <a:tr h="1809137">
                <a:tc>
                  <a:txBody>
                    <a:bodyPr/>
                    <a:lstStyle/>
                    <a:p>
                      <a:pPr lvl="0" algn="ctr" latinLnBrk="0">
                        <a:buNone/>
                      </a:pPr>
                      <a:r>
                        <a:rPr lang="en-GB" sz="2000" b="1" i="0" u="none" strike="noStrike" baseline="0" noProof="0" dirty="0">
                          <a:solidFill>
                            <a:srgbClr val="000000"/>
                          </a:solidFill>
                          <a:latin typeface="+mn-lt"/>
                          <a:hlinkClick r:id="rId3"/>
                        </a:rPr>
                        <a:t>Effy </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(Frankrijk)</a:t>
                      </a:r>
                      <a:r>
                        <a:rPr lang="en-GB" sz="2000" b="0" i="0" u="none" strike="noStrike" baseline="0" noProof="0" dirty="0">
                          <a:solidFill>
                            <a:srgbClr val="000000"/>
                          </a:solidFill>
                          <a:latin typeface="+mn-lt"/>
                        </a:rPr>
                        <a:t> </a:t>
                      </a:r>
                      <a:endParaRPr lang="en-GB" sz="2000" dirty="0">
                        <a:latin typeface="+mn-lt"/>
                      </a:endParaRPr>
                    </a:p>
                  </a:txBody>
                  <a:tcPr anchor="ctr"/>
                </a:tc>
                <a:tc>
                  <a:txBody>
                    <a:bodyPr/>
                    <a:lstStyle/>
                    <a:p>
                      <a:pPr marL="342900" indent="-342900" algn="l" latinLnBrk="0">
                        <a:buFont typeface="Arial"/>
                        <a:buChar char="•"/>
                      </a:pPr>
                      <a:r>
                        <a:rPr lang="en-GB" sz="2000" b="0" i="0" u="none" strike="noStrike" noProof="0" dirty="0">
                          <a:latin typeface="+mn-lt"/>
                        </a:rPr>
                        <a:t>Projectsimulatie en gepersonaliseerde studie</a:t>
                      </a:r>
                    </a:p>
                    <a:p>
                      <a:pPr marL="342900" lvl="0" indent="-342900" algn="l" latinLnBrk="0">
                        <a:buFont typeface="Arial"/>
                        <a:buChar char="•"/>
                      </a:pPr>
                      <a:r>
                        <a:rPr lang="en-GB" sz="2000" b="0" i="0" u="none" strike="noStrike" noProof="0" dirty="0">
                          <a:latin typeface="+mn-lt"/>
                        </a:rPr>
                        <a:t>Geïntegreerde renovatieoplossingen</a:t>
                      </a:r>
                    </a:p>
                    <a:p>
                      <a:pPr marL="342900" lvl="0" indent="-342900" algn="l" latinLnBrk="0">
                        <a:buFont typeface="Arial"/>
                        <a:buChar char="•"/>
                      </a:pPr>
                      <a:r>
                        <a:rPr lang="en-GB" sz="2000" b="0" i="0" u="none" strike="noStrike" noProof="0" dirty="0">
                          <a:latin typeface="+mn-lt"/>
                        </a:rPr>
                        <a:t>Toegang tot subsidies en premies</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Kosteneffectieve renovatie</a:t>
                      </a:r>
                    </a:p>
                    <a:p>
                      <a:pPr marL="342900" lvl="0" indent="-342900" algn="l" latinLnBrk="0">
                        <a:buFont typeface="Arial"/>
                        <a:buChar char="•"/>
                      </a:pPr>
                      <a:r>
                        <a:rPr lang="en-GB" sz="2000" b="0" i="0" u="none" strike="noStrike" cap="none" noProof="0" dirty="0">
                          <a:solidFill>
                            <a:srgbClr val="000000"/>
                          </a:solidFill>
                          <a:latin typeface="+mn-lt"/>
                        </a:rPr>
                        <a:t>Oplossingen op maat voor diverse gebouwen</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Toegang tot subsidies</a:t>
                      </a:r>
                    </a:p>
                  </a:txBody>
                  <a:tcPr anchor="ctr"/>
                </a:tc>
                <a:extLst>
                  <a:ext uri="{0D108BD9-81ED-4DB2-BD59-A6C34878D82A}">
                    <a16:rowId xmlns:a16="http://schemas.microsoft.com/office/drawing/2014/main" val="4057794235"/>
                  </a:ext>
                </a:extLst>
              </a:tr>
              <a:tr h="1324352">
                <a:tc>
                  <a:txBody>
                    <a:bodyPr/>
                    <a:lstStyle/>
                    <a:p>
                      <a:pPr lvl="0" algn="ctr" latinLnBrk="0">
                        <a:buNone/>
                      </a:pPr>
                      <a:r>
                        <a:rPr lang="en-GB" sz="2000" b="1" i="0" u="none" strike="noStrike" baseline="0" noProof="0" dirty="0">
                          <a:solidFill>
                            <a:srgbClr val="000000"/>
                          </a:solidFill>
                          <a:latin typeface="+mn-lt"/>
                          <a:hlinkClick r:id="rId4"/>
                        </a:rPr>
                        <a:t>MaPrimeRénov</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(Frankrijk) </a:t>
                      </a:r>
                      <a:endParaRPr lang="en-GB" sz="2000" b="1" dirty="0">
                        <a:latin typeface="+mn-lt"/>
                      </a:endParaRPr>
                    </a:p>
                  </a:txBody>
                  <a:tcPr anchor="ctr"/>
                </a:tc>
                <a:tc>
                  <a:txBody>
                    <a:bodyPr/>
                    <a:lstStyle/>
                    <a:p>
                      <a:pPr marL="342900" lvl="0" indent="-342900" algn="l" latinLnBrk="0">
                        <a:buClr>
                          <a:srgbClr val="000000"/>
                        </a:buClr>
                        <a:buFont typeface="Arial,Sans-Serif"/>
                        <a:buChar char="•"/>
                      </a:pPr>
                      <a:r>
                        <a:rPr lang="en-GB" sz="2000" b="0" i="0" u="none" strike="noStrike" cap="none" noProof="0" dirty="0">
                          <a:solidFill>
                            <a:srgbClr val="000000"/>
                          </a:solidFill>
                          <a:latin typeface="+mn-lt"/>
                        </a:rPr>
                        <a:t>Door de Franse overheid gefinancierde renovatiesteun</a:t>
                      </a:r>
                    </a:p>
                    <a:p>
                      <a:pPr marL="342900" lvl="0" indent="-342900" algn="l" latinLnBrk="0">
                        <a:buClr>
                          <a:srgbClr val="000000"/>
                        </a:buClr>
                        <a:buFont typeface="Arial,Sans-Serif"/>
                        <a:buChar char="•"/>
                      </a:pPr>
                      <a:r>
                        <a:rPr lang="en-GB" sz="2000" b="0" i="0" u="none" strike="noStrike" cap="none" noProof="0" dirty="0">
                          <a:solidFill>
                            <a:srgbClr val="000000"/>
                          </a:solidFill>
                          <a:latin typeface="+mn-lt"/>
                        </a:rPr>
                        <a:t>Controle van de subsidiabiliteit en hulp bij de aanvraag</a:t>
                      </a:r>
                    </a:p>
                  </a:txBody>
                  <a:tcPr anchor="ctr"/>
                </a:tc>
                <a:tc>
                  <a:txBody>
                    <a:bodyPr/>
                    <a:lstStyle/>
                    <a:p>
                      <a:pPr marL="342900" indent="-342900" algn="l" latinLnBrk="0">
                        <a:buClr>
                          <a:srgbClr val="000000"/>
                        </a:buClr>
                        <a:buFont typeface="Arial,Sans-Serif"/>
                        <a:buChar char="•"/>
                      </a:pPr>
                      <a:r>
                        <a:rPr lang="en-GB" sz="2000" b="0" i="0" u="none" strike="noStrike" cap="none" noProof="0" dirty="0">
                          <a:solidFill>
                            <a:srgbClr val="000000"/>
                          </a:solidFill>
                          <a:latin typeface="+mn-lt"/>
                        </a:rPr>
                        <a:t>Financiële steun voor energie-efficiëntie</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Risicobeperking bij investeringen</a:t>
                      </a:r>
                    </a:p>
                  </a:txBody>
                  <a:tcPr anchor="ctr"/>
                </a:tc>
                <a:extLst>
                  <a:ext uri="{0D108BD9-81ED-4DB2-BD59-A6C34878D82A}">
                    <a16:rowId xmlns:a16="http://schemas.microsoft.com/office/drawing/2014/main" val="192137070"/>
                  </a:ext>
                </a:extLst>
              </a:tr>
              <a:tr h="2011144">
                <a:tc>
                  <a:txBody>
                    <a:bodyPr/>
                    <a:lstStyle/>
                    <a:p>
                      <a:pPr marL="0" lvl="0" indent="0" algn="ctr" latinLnBrk="0">
                        <a:lnSpc>
                          <a:spcPct val="100000"/>
                        </a:lnSpc>
                        <a:buNone/>
                      </a:pPr>
                      <a:r>
                        <a:rPr lang="en-GB" sz="2000" b="1" i="0" u="none" strike="noStrike" baseline="0" noProof="0" dirty="0">
                          <a:solidFill>
                            <a:srgbClr val="000000"/>
                          </a:solidFill>
                          <a:latin typeface="+mn-lt"/>
                          <a:hlinkClick r:id="rId5"/>
                        </a:rPr>
                        <a:t>Energy Saving Trust – Energietools en -calculators</a:t>
                      </a:r>
                      <a:endParaRPr lang="en-GB" sz="2000" b="1" i="0" u="none" strike="noStrike" baseline="0" noProof="0" dirty="0">
                        <a:solidFill>
                          <a:srgbClr val="000000"/>
                        </a:solidFill>
                        <a:latin typeface="+mn-lt"/>
                      </a:endParaRPr>
                    </a:p>
                    <a:p>
                      <a:pPr marL="0" lvl="0" indent="0" algn="ctr" latinLnBrk="0">
                        <a:lnSpc>
                          <a:spcPct val="100000"/>
                        </a:lnSpc>
                        <a:buNone/>
                      </a:pPr>
                      <a:r>
                        <a:rPr lang="en-GB" sz="2000" b="1" i="0" u="none" strike="noStrike" baseline="0" noProof="0" dirty="0">
                          <a:solidFill>
                            <a:srgbClr val="000000"/>
                          </a:solidFill>
                          <a:latin typeface="+mn-lt"/>
                        </a:rPr>
                        <a:t>(Verenigd Koninkrijk)</a:t>
                      </a:r>
                      <a:endParaRPr lang="en-GB" sz="2000" dirty="0">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Advies voor energieverbeteringen</a:t>
                      </a:r>
                    </a:p>
                    <a:p>
                      <a:pPr marL="342900" lvl="0" indent="-342900" algn="l" latinLnBrk="0">
                        <a:buFont typeface="Arial"/>
                        <a:buChar char="•"/>
                      </a:pPr>
                      <a:r>
                        <a:rPr lang="en-GB" sz="2000" b="0" i="0" u="none" strike="noStrike" cap="none" noProof="0" dirty="0">
                          <a:solidFill>
                            <a:srgbClr val="000000"/>
                          </a:solidFill>
                          <a:latin typeface="+mn-lt"/>
                        </a:rPr>
                        <a:t>Uitgebreide energiecalculators</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Holistische energiebeoordeling voor woningen</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Datagestuurde renovatieplanning</a:t>
                      </a:r>
                    </a:p>
                    <a:p>
                      <a:pPr marL="342900" lvl="0" indent="-342900" algn="l" latinLnBrk="0">
                        <a:buFont typeface="Arial"/>
                        <a:buChar char="•"/>
                      </a:pPr>
                      <a:r>
                        <a:rPr lang="en-GB" sz="2000" b="0" i="0" u="none" strike="noStrike" cap="none" noProof="0" dirty="0">
                          <a:solidFill>
                            <a:srgbClr val="000000"/>
                          </a:solidFill>
                          <a:latin typeface="+mn-lt"/>
                        </a:rPr>
                        <a:t>Praktische aanbevelingen</a:t>
                      </a:r>
                    </a:p>
                  </a:txBody>
                  <a:tcPr anchor="ctr"/>
                </a:tc>
                <a:extLst>
                  <a:ext uri="{0D108BD9-81ED-4DB2-BD59-A6C34878D82A}">
                    <a16:rowId xmlns:a16="http://schemas.microsoft.com/office/drawing/2014/main" val="353600444"/>
                  </a:ext>
                </a:extLst>
              </a:tr>
            </a:tbl>
          </a:graphicData>
        </a:graphic>
      </p:graphicFrame>
    </p:spTree>
    <p:extLst>
      <p:ext uri="{BB962C8B-B14F-4D97-AF65-F5344CB8AC3E}">
        <p14:creationId xmlns:p14="http://schemas.microsoft.com/office/powerpoint/2010/main" val="3949184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FFDAC6-590C-E168-A3A5-712F475F891F}"/>
              </a:ext>
            </a:extLst>
          </p:cNvPr>
          <p:cNvSpPr>
            <a:spLocks noGrp="1"/>
          </p:cNvSpPr>
          <p:nvPr>
            <p:ph type="title" idx="4294967295"/>
          </p:nvPr>
        </p:nvSpPr>
        <p:spPr>
          <a:xfrm>
            <a:off x="401320" y="832485"/>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5. Digitale platforms: energie delen - Inleiding</a:t>
            </a:r>
            <a:endParaRPr lang="nl-NL" noProof="1">
              <a:effectLst/>
            </a:endParaRPr>
          </a:p>
          <a:p>
            <a:endParaRPr lang="nl-NL"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2"/>
                </a:solidFill>
              </a:rPr>
              <a:t>Hoe kunnen digitale platforms het beheer van energiegemeenschappen verbeteren?</a:t>
            </a:r>
          </a:p>
          <a:p>
            <a:pPr algn="ctr" latinLnBrk="0"/>
            <a:endParaRPr lang="en-US" sz="4800" i="1" dirty="0">
              <a:solidFill>
                <a:schemeClr val="accent2"/>
              </a:solidFill>
            </a:endParaRPr>
          </a:p>
        </p:txBody>
      </p:sp>
    </p:spTree>
    <p:extLst>
      <p:ext uri="{BB962C8B-B14F-4D97-AF65-F5344CB8AC3E}">
        <p14:creationId xmlns:p14="http://schemas.microsoft.com/office/powerpoint/2010/main" val="3087344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48B4B3E-49EA-5666-7C14-9015697F413B}"/>
              </a:ext>
            </a:extLst>
          </p:cNvPr>
          <p:cNvSpPr txBox="1"/>
          <p:nvPr/>
        </p:nvSpPr>
        <p:spPr>
          <a:xfrm>
            <a:off x="5974915" y="3844498"/>
            <a:ext cx="5839602" cy="830997"/>
          </a:xfrm>
          <a:prstGeom prst="rect">
            <a:avLst/>
          </a:prstGeom>
          <a:noFill/>
        </p:spPr>
        <p:txBody>
          <a:bodyPr wrap="square" rtlCol="0">
            <a:spAutoFit/>
          </a:bodyPr>
          <a:lstStyle/>
          <a:p>
            <a:pPr latinLnBrk="0"/>
            <a:r>
              <a:rPr lang="en-US" sz="2400" dirty="0">
                <a:sym typeface="Public Sans"/>
              </a:rPr>
              <a:t>Digitale platforms ondersteunen de stroomlijning van activiteiten, facturering en besluitvorming.</a:t>
            </a:r>
            <a:endParaRPr lang="en-US" sz="2400" dirty="0"/>
          </a:p>
        </p:txBody>
      </p:sp>
      <p:pic>
        <p:nvPicPr>
          <p:cNvPr id="7" name="Picture 6">
            <a:extLst>
              <a:ext uri="{FF2B5EF4-FFF2-40B4-BE49-F238E27FC236}">
                <a16:creationId xmlns:a16="http://schemas.microsoft.com/office/drawing/2014/main" id="{45422D05-8D5C-C884-C37B-F95A79E2432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21" y="2953436"/>
            <a:ext cx="5538977" cy="2613122"/>
          </a:xfrm>
          <a:prstGeom prst="rect">
            <a:avLst/>
          </a:prstGeom>
        </p:spPr>
      </p:pic>
      <p:sp>
        <p:nvSpPr>
          <p:cNvPr id="2" name="Title 1">
            <a:extLst>
              <a:ext uri="{FF2B5EF4-FFF2-40B4-BE49-F238E27FC236}">
                <a16:creationId xmlns:a16="http://schemas.microsoft.com/office/drawing/2014/main" id="{309DCFF3-FB34-FF1F-08FC-2214F485BDAA}"/>
              </a:ext>
            </a:extLst>
          </p:cNvPr>
          <p:cNvSpPr>
            <a:spLocks noGrp="1"/>
          </p:cNvSpPr>
          <p:nvPr>
            <p:ph type="title" idx="4294967295"/>
          </p:nvPr>
        </p:nvSpPr>
        <p:spPr>
          <a:xfrm>
            <a:off x="411480" y="771525"/>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5. Digitale platforms: energie delen </a:t>
            </a:r>
            <a:endParaRPr lang="nl-NL" noProof="1">
              <a:effectLst/>
            </a:endParaRPr>
          </a:p>
          <a:p>
            <a:endParaRPr lang="nl-NL" noProof="1"/>
          </a:p>
        </p:txBody>
      </p:sp>
    </p:spTree>
    <p:extLst>
      <p:ext uri="{BB962C8B-B14F-4D97-AF65-F5344CB8AC3E}">
        <p14:creationId xmlns:p14="http://schemas.microsoft.com/office/powerpoint/2010/main" val="120571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1355B8-9BD9-EE0C-33D7-1B24607558CE}"/>
              </a:ext>
            </a:extLst>
          </p:cNvPr>
          <p:cNvSpPr>
            <a:spLocks noGrp="1"/>
          </p:cNvSpPr>
          <p:nvPr>
            <p:ph type="title" idx="4294967295"/>
          </p:nvPr>
        </p:nvSpPr>
        <p:spPr>
          <a:xfrm flipV="1">
            <a:off x="909320" y="-1605280"/>
            <a:ext cx="167640" cy="131445"/>
          </a:xfrm>
          <a:prstGeom prst="rect">
            <a:avLst/>
          </a:prstGeom>
        </p:spPr>
        <p:txBody>
          <a:bodyPr/>
          <a:lstStyle/>
          <a:p>
            <a:r>
              <a:rPr lang="nl-NL" noProof="1"/>
              <a:t>Hulpmiddelen: Energie delen</a:t>
            </a:r>
          </a:p>
        </p:txBody>
      </p:sp>
      <p:graphicFrame>
        <p:nvGraphicFramePr>
          <p:cNvPr id="2" name="Table 1" descr="Een tabel met vier kolommen en drie rijen. De cellen worden genummerd zoals eerder. De kolomkoppen zijn dezelfde als eerder: 1. Tool. 2. Diensten. 3. Voordelen voor een energiegemeenschap. 4. Hoe kan deze tool een energiegemeenschap ondersteunen?Eerste gegevensrij: 1. eGon (Duitsland). 2. Online portaal, ledenbeheer, geautomatiseerde facturering, digitaal contractbeheer, registratie van gemeenschappen. 3. Gestroomlijnde administratie en transparantie, duidelijke en transparante prijsstelling. 4. Dematerialisatie van het proces.&#13;&#10;Tweede gegevensrij: 1. Neoom (Duitsland, Oostenrijk, Tsjechië). 2. Uitgebreide digitale oplossing, vorming van gemeenschappen en intelligente matchmaking, digitaal dashboard en energiebeheer. 3. Zekerheid van elektriciteitsprijzen en kostenbesparingen, inkomstenmogelijkheden en toegang tot groene energie, empowerment van gemeenschappen. 4. Transparante gegevens voor besluitvorming, vergemakkelijkte vorming van gemeenschappen, geautomatiseerde activiteiten.&#13;&#10;">
            <a:extLst>
              <a:ext uri="{FF2B5EF4-FFF2-40B4-BE49-F238E27FC236}">
                <a16:creationId xmlns:a16="http://schemas.microsoft.com/office/drawing/2014/main" id="{BBCC0903-2077-6162-06DE-3B41E2335B60}"/>
              </a:ext>
            </a:extLst>
          </p:cNvPr>
          <p:cNvGraphicFramePr>
            <a:graphicFrameLocks noGrp="1"/>
          </p:cNvGraphicFramePr>
          <p:nvPr>
            <p:extLst>
              <p:ext uri="{D42A27DB-BD31-4B8C-83A1-F6EECF244321}">
                <p14:modId xmlns:p14="http://schemas.microsoft.com/office/powerpoint/2010/main" val="2070899581"/>
              </p:ext>
            </p:extLst>
          </p:nvPr>
        </p:nvGraphicFramePr>
        <p:xfrm>
          <a:off x="283924" y="521197"/>
          <a:ext cx="11624151" cy="5457058"/>
        </p:xfrm>
        <a:graphic>
          <a:graphicData uri="http://schemas.openxmlformats.org/drawingml/2006/table">
            <a:tbl>
              <a:tblPr firstRow="1" firstCol="1" bandRow="1">
                <a:tableStyleId>{3B4B98B0-60AC-42C2-AFA5-B58CD77FA1E5}</a:tableStyleId>
              </a:tblPr>
              <a:tblGrid>
                <a:gridCol w="1718844">
                  <a:extLst>
                    <a:ext uri="{9D8B030D-6E8A-4147-A177-3AD203B41FA5}">
                      <a16:colId xmlns:a16="http://schemas.microsoft.com/office/drawing/2014/main" val="1956655456"/>
                    </a:ext>
                  </a:extLst>
                </a:gridCol>
                <a:gridCol w="3486289">
                  <a:extLst>
                    <a:ext uri="{9D8B030D-6E8A-4147-A177-3AD203B41FA5}">
                      <a16:colId xmlns:a16="http://schemas.microsoft.com/office/drawing/2014/main" val="3114145817"/>
                    </a:ext>
                  </a:extLst>
                </a:gridCol>
                <a:gridCol w="3209509">
                  <a:extLst>
                    <a:ext uri="{9D8B030D-6E8A-4147-A177-3AD203B41FA5}">
                      <a16:colId xmlns:a16="http://schemas.microsoft.com/office/drawing/2014/main" val="1035212580"/>
                    </a:ext>
                  </a:extLst>
                </a:gridCol>
                <a:gridCol w="3209509">
                  <a:extLst>
                    <a:ext uri="{9D8B030D-6E8A-4147-A177-3AD203B41FA5}">
                      <a16:colId xmlns:a16="http://schemas.microsoft.com/office/drawing/2014/main" val="1964108697"/>
                    </a:ext>
                  </a:extLst>
                </a:gridCol>
              </a:tblGrid>
              <a:tr h="1006978">
                <a:tc>
                  <a:txBody>
                    <a:bodyPr/>
                    <a:lstStyle/>
                    <a:p>
                      <a:pPr algn="ctr" latinLnBrk="0"/>
                      <a:r>
                        <a:rPr lang="en-GB" sz="2000" dirty="0">
                          <a:latin typeface="+mn-lt"/>
                        </a:rPr>
                        <a:t>Tool</a:t>
                      </a:r>
                    </a:p>
                  </a:txBody>
                  <a:tcPr anchor="ctr"/>
                </a:tc>
                <a:tc>
                  <a:txBody>
                    <a:bodyPr/>
                    <a:lstStyle/>
                    <a:p>
                      <a:pPr algn="ctr" latinLnBrk="0"/>
                      <a:r>
                        <a:rPr lang="en-GB" sz="2000" dirty="0">
                          <a:latin typeface="+mn-lt"/>
                        </a:rPr>
                        <a:t>Diensten</a:t>
                      </a:r>
                    </a:p>
                  </a:txBody>
                  <a:tcPr anchor="ctr"/>
                </a:tc>
                <a:tc>
                  <a:txBody>
                    <a:bodyPr/>
                    <a:lstStyle/>
                    <a:p>
                      <a:pPr algn="ctr" latinLnBrk="0"/>
                      <a:r>
                        <a:rPr lang="en-GB" sz="2000" dirty="0">
                          <a:latin typeface="+mn-lt"/>
                        </a:rPr>
                        <a:t>Voordelen voor een energiegemeenschap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latin typeface="+mn-lt"/>
                        </a:rPr>
                        <a:t>Hoe kan deze tool een energiegemeenschap ondersteunen</a:t>
                      </a:r>
                      <a:r>
                        <a:rPr lang="en-GB" sz="2000" dirty="0">
                          <a:latin typeface="+mn-lt"/>
                        </a:rPr>
                        <a:t>?</a:t>
                      </a:r>
                    </a:p>
                  </a:txBody>
                  <a:tcPr anchor="ctr"/>
                </a:tc>
                <a:extLst>
                  <a:ext uri="{0D108BD9-81ED-4DB2-BD59-A6C34878D82A}">
                    <a16:rowId xmlns:a16="http://schemas.microsoft.com/office/drawing/2014/main" val="3341151641"/>
                  </a:ext>
                </a:extLst>
              </a:tr>
              <a:tr h="1991639">
                <a:tc>
                  <a:txBody>
                    <a:bodyPr/>
                    <a:lstStyle/>
                    <a:p>
                      <a:pPr marL="0" lvl="0" indent="0" algn="ctr" latinLnBrk="0">
                        <a:lnSpc>
                          <a:spcPct val="100000"/>
                        </a:lnSpc>
                        <a:buNone/>
                      </a:pPr>
                      <a:r>
                        <a:rPr lang="en-GB" sz="2000" b="1" i="0" u="none" strike="noStrike" cap="none" baseline="0" noProof="0" dirty="0">
                          <a:solidFill>
                            <a:srgbClr val="000000"/>
                          </a:solidFill>
                          <a:latin typeface="+mn-lt"/>
                          <a:hlinkClick r:id="rId3"/>
                        </a:rPr>
                        <a:t>eGon</a:t>
                      </a:r>
                      <a:endParaRPr lang="en-GB" sz="2000" b="1" i="0" u="none" strike="noStrike" cap="none" baseline="0" noProof="0" dirty="0">
                        <a:solidFill>
                          <a:srgbClr val="000000"/>
                        </a:solidFill>
                        <a:latin typeface="+mn-lt"/>
                      </a:endParaRPr>
                    </a:p>
                    <a:p>
                      <a:pPr marL="0" lvl="0" indent="0" algn="ctr" latinLnBrk="0">
                        <a:lnSpc>
                          <a:spcPct val="100000"/>
                        </a:lnSpc>
                        <a:buNone/>
                      </a:pPr>
                      <a:r>
                        <a:rPr lang="en-GB" sz="2000" b="1" i="0" u="none" strike="noStrike" cap="none" baseline="0" noProof="0" dirty="0">
                          <a:solidFill>
                            <a:srgbClr val="000000"/>
                          </a:solidFill>
                          <a:latin typeface="+mn-lt"/>
                        </a:rPr>
                        <a:t>(Duitsland)</a:t>
                      </a:r>
                      <a:endParaRPr lang="en-GB" dirty="0">
                        <a:latin typeface="+mn-lt"/>
                      </a:endParaRPr>
                    </a:p>
                  </a:txBody>
                  <a:tcPr anchor="ctr"/>
                </a:tc>
                <a:tc>
                  <a:txBody>
                    <a:bodyPr/>
                    <a:lstStyle/>
                    <a:p>
                      <a:pPr marL="342900" lvl="0" indent="-342900" algn="l" latinLnBrk="0">
                        <a:buFont typeface="Arial"/>
                        <a:buChar char="•"/>
                      </a:pPr>
                      <a:r>
                        <a:rPr lang="en-GB" sz="2000" dirty="0">
                          <a:latin typeface="+mn-lt"/>
                        </a:rPr>
                        <a:t>Online portaal</a:t>
                      </a:r>
                    </a:p>
                    <a:p>
                      <a:pPr marL="342900" lvl="0" indent="-342900" algn="l" latinLnBrk="0">
                        <a:buFont typeface="Arial"/>
                        <a:buChar char="•"/>
                      </a:pPr>
                      <a:r>
                        <a:rPr lang="en-GB" sz="2000" b="0" i="0" u="none" strike="noStrike" noProof="0" dirty="0">
                          <a:latin typeface="+mn-lt"/>
                        </a:rPr>
                        <a:t>Ledenbeheer</a:t>
                      </a:r>
                    </a:p>
                    <a:p>
                      <a:pPr marL="342900" lvl="0" indent="-342900" algn="l" latinLnBrk="0">
                        <a:buFont typeface="Arial"/>
                        <a:buChar char="•"/>
                      </a:pPr>
                      <a:r>
                        <a:rPr lang="en-GB" sz="2000" b="0" i="0" u="none" strike="noStrike" noProof="0" dirty="0">
                          <a:latin typeface="+mn-lt"/>
                        </a:rPr>
                        <a:t>Geautomatiseerde facturering</a:t>
                      </a:r>
                    </a:p>
                    <a:p>
                      <a:pPr marL="342900" lvl="0" indent="-342900" algn="l" latinLnBrk="0">
                        <a:buFont typeface="Arial"/>
                        <a:buChar char="•"/>
                      </a:pPr>
                      <a:r>
                        <a:rPr lang="en-GB" sz="2000" b="0" i="0" u="none" strike="noStrike" noProof="0" dirty="0">
                          <a:latin typeface="+mn-lt"/>
                        </a:rPr>
                        <a:t>Digitaal contractbeheer</a:t>
                      </a:r>
                    </a:p>
                    <a:p>
                      <a:pPr marL="342900" lvl="0" indent="-342900" algn="l" latinLnBrk="0">
                        <a:buFont typeface="Arial"/>
                        <a:buChar char="•"/>
                      </a:pPr>
                      <a:r>
                        <a:rPr lang="en-GB" sz="2000" b="0" i="0" u="none" strike="noStrike" noProof="0" dirty="0">
                          <a:latin typeface="+mn-lt"/>
                        </a:rPr>
                        <a:t>Registratie van gemeenschappen</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Gestroomlijnde administratie en transparantie</a:t>
                      </a:r>
                    </a:p>
                    <a:p>
                      <a:pPr marL="342900" lvl="0" indent="-342900" algn="l" latinLnBrk="0">
                        <a:buFont typeface="Arial"/>
                        <a:buChar char="•"/>
                      </a:pPr>
                      <a:r>
                        <a:rPr lang="en-GB" sz="2000" b="0" i="0" u="none" strike="noStrike" cap="none" noProof="0" dirty="0">
                          <a:solidFill>
                            <a:srgbClr val="000000"/>
                          </a:solidFill>
                          <a:latin typeface="+mn-lt"/>
                        </a:rPr>
                        <a:t>Duidelijke en transparante prijsstelling</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Dematerialisatie van het proces</a:t>
                      </a:r>
                    </a:p>
                  </a:txBody>
                  <a:tcPr anchor="ctr"/>
                </a:tc>
                <a:extLst>
                  <a:ext uri="{0D108BD9-81ED-4DB2-BD59-A6C34878D82A}">
                    <a16:rowId xmlns:a16="http://schemas.microsoft.com/office/drawing/2014/main" val="4057794235"/>
                  </a:ext>
                </a:extLst>
              </a:tr>
              <a:tr h="2129424">
                <a:tc>
                  <a:txBody>
                    <a:bodyPr/>
                    <a:lstStyle/>
                    <a:p>
                      <a:pPr lvl="0" algn="ctr" latinLnBrk="0">
                        <a:buNone/>
                      </a:pPr>
                      <a:r>
                        <a:rPr lang="en-GB" sz="2000" b="1" i="0" u="none" strike="noStrike" baseline="0" noProof="0" dirty="0" err="1">
                          <a:solidFill>
                            <a:srgbClr val="000000"/>
                          </a:solidFill>
                          <a:latin typeface="+mn-lt"/>
                          <a:hlinkClick r:id="rId4"/>
                        </a:rPr>
                        <a:t>Neoom </a:t>
                      </a:r>
                      <a:r>
                        <a:rPr lang="en-GB" sz="2000" b="1" i="0" u="none" strike="noStrike" baseline="0" noProof="0" dirty="0">
                          <a:solidFill>
                            <a:srgbClr val="000000"/>
                          </a:solidFill>
                          <a:latin typeface="+mn-lt"/>
                        </a:rPr>
                        <a:t>(Duitsland, Oostenrijk, Tsjechië)</a:t>
                      </a:r>
                      <a:endParaRPr lang="en-GB" dirty="0">
                        <a:latin typeface="+mn-lt"/>
                      </a:endParaRPr>
                    </a:p>
                  </a:txBody>
                  <a:tcPr anchor="ctr"/>
                </a:tc>
                <a:tc>
                  <a:txBody>
                    <a:bodyPr/>
                    <a:lstStyle/>
                    <a:p>
                      <a:pPr marL="342900" lvl="0" indent="-342900" algn="l" latinLnBrk="0">
                        <a:buFont typeface="Arial" panose="020B0604020202020204" pitchFamily="34" charset="0"/>
                        <a:buChar char="•"/>
                      </a:pPr>
                      <a:r>
                        <a:rPr lang="en-GB" sz="2000" u="none" strike="noStrike" cap="none" dirty="0">
                          <a:solidFill>
                            <a:srgbClr val="000000"/>
                          </a:solidFill>
                          <a:latin typeface="+mn-lt"/>
                        </a:rPr>
                        <a:t>Uitgebreide digitale oplossing</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Vorming van gemeenschappen en intelligente matchmaking</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Digitaal dashboard en energiebeheer</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Zekerheid van elektriciteitsprijzen en kostenbesparingen</a:t>
                      </a:r>
                    </a:p>
                    <a:p>
                      <a:pPr marL="342900" lvl="0" indent="-342900" algn="l" latinLnBrk="0">
                        <a:buFont typeface="Arial"/>
                        <a:buChar char="•"/>
                      </a:pPr>
                      <a:r>
                        <a:rPr lang="en-GB" sz="2000" b="0" i="0" u="none" strike="noStrike" cap="none" noProof="0" dirty="0">
                          <a:solidFill>
                            <a:srgbClr val="000000"/>
                          </a:solidFill>
                          <a:latin typeface="+mn-lt"/>
                        </a:rPr>
                        <a:t>Omzetkansen en toegang tot groene energie</a:t>
                      </a:r>
                    </a:p>
                    <a:p>
                      <a:pPr marL="342900" lvl="0" indent="-342900" algn="l" latinLnBrk="0">
                        <a:buFont typeface="Arial"/>
                        <a:buChar char="•"/>
                      </a:pPr>
                      <a:r>
                        <a:rPr lang="en-GB" sz="2000" b="0" i="0" u="none" strike="noStrike" cap="none" noProof="0" dirty="0">
                          <a:solidFill>
                            <a:srgbClr val="000000"/>
                          </a:solidFill>
                          <a:latin typeface="+mn-lt"/>
                        </a:rPr>
                        <a:t>Empowerment van de gemeenschap</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Transparante gegevens voor besluitvorming</a:t>
                      </a:r>
                    </a:p>
                    <a:p>
                      <a:pPr marL="342900" lvl="0" indent="-342900" algn="l" latinLnBrk="0">
                        <a:buFont typeface="Arial"/>
                        <a:buChar char="•"/>
                      </a:pPr>
                      <a:r>
                        <a:rPr lang="en-GB" sz="2000" b="0" i="0" u="none" strike="noStrike" cap="none" noProof="0" dirty="0">
                          <a:solidFill>
                            <a:srgbClr val="000000"/>
                          </a:solidFill>
                          <a:latin typeface="+mn-lt"/>
                        </a:rPr>
                        <a:t>Bevordering van gemeenschapsvorming</a:t>
                      </a:r>
                    </a:p>
                    <a:p>
                      <a:pPr marL="342900" lvl="0" indent="-342900" algn="l" latinLnBrk="0">
                        <a:buFont typeface="Arial"/>
                        <a:buChar char="•"/>
                      </a:pPr>
                      <a:r>
                        <a:rPr lang="en-GB" sz="2000" b="0" i="0" u="none" strike="noStrike" cap="none" noProof="0" dirty="0">
                          <a:solidFill>
                            <a:srgbClr val="000000"/>
                          </a:solidFill>
                          <a:latin typeface="+mn-lt"/>
                        </a:rPr>
                        <a:t>Geautomatiseerde bedrijfsvoering</a:t>
                      </a:r>
                    </a:p>
                  </a:txBody>
                  <a:tcPr anchor="ctr"/>
                </a:tc>
                <a:extLst>
                  <a:ext uri="{0D108BD9-81ED-4DB2-BD59-A6C34878D82A}">
                    <a16:rowId xmlns:a16="http://schemas.microsoft.com/office/drawing/2014/main" val="192137070"/>
                  </a:ext>
                </a:extLst>
              </a:tr>
            </a:tbl>
          </a:graphicData>
        </a:graphic>
      </p:graphicFrame>
    </p:spTree>
    <p:extLst>
      <p:ext uri="{BB962C8B-B14F-4D97-AF65-F5344CB8AC3E}">
        <p14:creationId xmlns:p14="http://schemas.microsoft.com/office/powerpoint/2010/main" val="1857704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26CF6A-3ACE-16CB-85D1-5A74BB89D475}"/>
              </a:ext>
            </a:extLst>
          </p:cNvPr>
          <p:cNvSpPr>
            <a:spLocks noGrp="1"/>
          </p:cNvSpPr>
          <p:nvPr>
            <p:ph type="title" idx="4294967295"/>
          </p:nvPr>
        </p:nvSpPr>
        <p:spPr>
          <a:xfrm>
            <a:off x="401320" y="710565"/>
            <a:ext cx="1179068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6. Energiebeheer en energiegemeenschappen: sociaal worden - </a:t>
            </a:r>
            <a:r>
              <a:rPr lang="nl-NL" sz="2800" b="1" kern="1200" baseline="0" noProof="1">
                <a:solidFill>
                  <a:srgbClr val="FFFFFF"/>
                </a:solidFill>
                <a:effectLst/>
                <a:latin typeface="Calibri" panose="020F0502020204030204" pitchFamily="34" charset="0"/>
                <a:ea typeface="Public Sans"/>
                <a:cs typeface="Public Sans"/>
              </a:rPr>
              <a:t>Inleiding</a:t>
            </a:r>
            <a:endParaRPr lang="nl-NL" noProof="1">
              <a:effectLst/>
            </a:endParaRPr>
          </a:p>
          <a:p>
            <a:endParaRPr lang="nl-NL" noProof="1"/>
          </a:p>
        </p:txBody>
      </p:sp>
      <p:sp>
        <p:nvSpPr>
          <p:cNvPr id="4" name="TextBox 3">
            <a:extLst>
              <a:ext uri="{FF2B5EF4-FFF2-40B4-BE49-F238E27FC236}">
                <a16:creationId xmlns:a16="http://schemas.microsoft.com/office/drawing/2014/main" id="{E9CF9DF6-E166-5036-F30B-43DE1E958B64}"/>
              </a:ext>
            </a:extLst>
          </p:cNvPr>
          <p:cNvSpPr txBox="1"/>
          <p:nvPr/>
        </p:nvSpPr>
        <p:spPr>
          <a:xfrm>
            <a:off x="1490597" y="3429000"/>
            <a:ext cx="9857984" cy="2308324"/>
          </a:xfrm>
          <a:prstGeom prst="rect">
            <a:avLst/>
          </a:prstGeom>
          <a:noFill/>
        </p:spPr>
        <p:txBody>
          <a:bodyPr wrap="square" rtlCol="0">
            <a:spAutoFit/>
          </a:bodyPr>
          <a:lstStyle/>
          <a:p>
            <a:pPr algn="ctr" latinLnBrk="0"/>
            <a:r>
              <a:rPr lang="en-US" sz="4800" i="1" dirty="0">
                <a:solidFill>
                  <a:schemeClr val="accent2"/>
                </a:solidFill>
              </a:rPr>
              <a:t>Hoe kan een energiegemeenschap betrokken worden bij energiebeheer?</a:t>
            </a:r>
          </a:p>
          <a:p>
            <a:pPr algn="ctr" latinLnBrk="0"/>
            <a:endParaRPr lang="en-US" sz="4800" i="1" dirty="0">
              <a:solidFill>
                <a:schemeClr val="accent2"/>
              </a:solidFill>
            </a:endParaRPr>
          </a:p>
        </p:txBody>
      </p:sp>
    </p:spTree>
    <p:extLst>
      <p:ext uri="{BB962C8B-B14F-4D97-AF65-F5344CB8AC3E}">
        <p14:creationId xmlns:p14="http://schemas.microsoft.com/office/powerpoint/2010/main" val="3608053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E65402-2D24-4C0B-3A9B-70B199ADCEA8}"/>
              </a:ext>
            </a:extLst>
          </p:cNvPr>
          <p:cNvSpPr txBox="1"/>
          <p:nvPr/>
        </p:nvSpPr>
        <p:spPr>
          <a:xfrm>
            <a:off x="4203529" y="391897"/>
            <a:ext cx="7885132" cy="4247317"/>
          </a:xfrm>
          <a:prstGeom prst="rect">
            <a:avLst/>
          </a:prstGeom>
          <a:noFill/>
        </p:spPr>
        <p:txBody>
          <a:bodyPr wrap="square" lIns="91440" tIns="45720" rIns="91440" bIns="45720" rtlCol="0" anchor="t">
            <a:spAutoFit/>
          </a:bodyPr>
          <a:lstStyle/>
          <a:p>
            <a:pPr latinLnBrk="0"/>
            <a:r>
              <a:rPr lang="en-GB" sz="2400" dirty="0"/>
              <a:t>Beheert u een energiegemeenschap en overweegt u om uw IT-infrastructuur te introduceren of te verbeteren? Bent u geïnteresseerd in investeren in uw energiegemeenschap, maar weet u niet waar u moet beginnen? In deze korte presentatie gaan we in op: </a:t>
            </a:r>
          </a:p>
          <a:p>
            <a:pPr latinLnBrk="0"/>
            <a:endParaRPr lang="en-GB" sz="2400" dirty="0"/>
          </a:p>
          <a:p>
            <a:pPr marL="457200" indent="-457200" latinLnBrk="0">
              <a:buChar char="•"/>
            </a:pPr>
            <a:r>
              <a:rPr lang="en-GB" sz="2400" dirty="0"/>
              <a:t>Verschillende diensten en waarom deze voordelig kunnen zijn voor uw energiegemeenschap.</a:t>
            </a:r>
          </a:p>
          <a:p>
            <a:pPr marL="457200" indent="-457200" latinLnBrk="0">
              <a:buChar char="•"/>
            </a:pPr>
            <a:r>
              <a:rPr lang="en-GB" sz="2400" dirty="0"/>
              <a:t>Voorbeelden van het soort tools dat u </a:t>
            </a:r>
            <a:r>
              <a:rPr lang="en-GB" sz="2400" dirty="0" err="1"/>
              <a:t>kunnen</a:t>
            </a:r>
            <a:r>
              <a:rPr lang="en-GB" sz="2400" dirty="0"/>
              <a:t> helpen bij uw beslissingen.</a:t>
            </a:r>
            <a:endParaRPr lang="en-GB" sz="2400" dirty="0">
              <a:ea typeface="Calibri"/>
              <a:cs typeface="Calibri"/>
            </a:endParaRPr>
          </a:p>
          <a:p>
            <a:pPr marL="457200" indent="-457200" latinLnBrk="0">
              <a:buChar char="•"/>
            </a:pPr>
            <a:r>
              <a:rPr lang="en-GB" sz="2400" dirty="0"/>
              <a:t>Hoe u tools, producten en diensten kunt evalueren</a:t>
            </a:r>
            <a:r>
              <a:rPr lang="en-GB" sz="3000" dirty="0"/>
              <a:t>.</a:t>
            </a:r>
          </a:p>
        </p:txBody>
      </p:sp>
      <p:pic>
        <p:nvPicPr>
          <p:cNvPr id="3" name="Google Shape;97;p2" descr="A laptop and a paper with graphs on a table">
            <a:extLst>
              <a:ext uri="{FF2B5EF4-FFF2-40B4-BE49-F238E27FC236}">
                <a16:creationId xmlns:a16="http://schemas.microsoft.com/office/drawing/2014/main" id="{E0824120-B2DC-DB41-8E97-86CAA2E28F52}"/>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extBox 3">
            <a:extLst>
              <a:ext uri="{FF2B5EF4-FFF2-40B4-BE49-F238E27FC236}">
                <a16:creationId xmlns:a16="http://schemas.microsoft.com/office/drawing/2014/main" id="{BC402FC2-C28C-6979-4CCC-397FC9518F83}"/>
              </a:ext>
            </a:extLst>
          </p:cNvPr>
          <p:cNvSpPr txBox="1"/>
          <p:nvPr/>
        </p:nvSpPr>
        <p:spPr>
          <a:xfrm>
            <a:off x="4648029" y="4383531"/>
            <a:ext cx="7292943" cy="2308324"/>
          </a:xfrm>
          <a:prstGeom prst="rect">
            <a:avLst/>
          </a:prstGeom>
          <a:noFill/>
        </p:spPr>
        <p:txBody>
          <a:bodyPr wrap="square" lIns="91440" tIns="45720" rIns="91440" bIns="45720" rtlCol="0" anchor="t">
            <a:spAutoFit/>
          </a:bodyPr>
          <a:lstStyle/>
          <a:p>
            <a:pPr latinLnBrk="0"/>
            <a:r>
              <a:rPr lang="en-US" sz="2400" i="1" dirty="0"/>
              <a:t>*Let op: de tools die in deze presentatie worden genoemd, zijn alleen ter illustratie en geen aanbevelingen. Sommige tools op deze lijst zijn specifiek voor bepaalde landen. Ze zijn mogelijk niet beschikbaar in uw land. U kunt zoeken naar vergelijkbare nationale tools of software.</a:t>
            </a:r>
            <a:r>
              <a:rPr lang="en-GB" sz="2400" dirty="0"/>
              <a:t> </a:t>
            </a:r>
            <a:endParaRPr lang="en-GB" sz="2400" dirty="0">
              <a:ea typeface="Calibri"/>
              <a:cs typeface="Calibri"/>
            </a:endParaRPr>
          </a:p>
        </p:txBody>
      </p:sp>
      <p:sp>
        <p:nvSpPr>
          <p:cNvPr id="5" name="Title 4">
            <a:extLst>
              <a:ext uri="{FF2B5EF4-FFF2-40B4-BE49-F238E27FC236}">
                <a16:creationId xmlns:a16="http://schemas.microsoft.com/office/drawing/2014/main" id="{C931DFC5-B701-15A3-DBB3-787AE1B84B7D}"/>
              </a:ext>
            </a:extLst>
          </p:cNvPr>
          <p:cNvSpPr>
            <a:spLocks noGrp="1"/>
          </p:cNvSpPr>
          <p:nvPr>
            <p:ph type="title" idx="4294967295"/>
          </p:nvPr>
        </p:nvSpPr>
        <p:spPr>
          <a:xfrm>
            <a:off x="838200" y="678634"/>
            <a:ext cx="10515600" cy="1325563"/>
          </a:xfrm>
          <a:prstGeom prst="rect">
            <a:avLst/>
          </a:prstGeom>
        </p:spPr>
        <p:txBody>
          <a:bodyPr/>
          <a:lstStyle/>
          <a:p>
            <a:r>
              <a:rPr lang="nl-NL" sz="2800" b="1" noProof="1">
                <a:solidFill>
                  <a:schemeClr val="bg1"/>
                </a:solidFill>
              </a:rPr>
              <a:t>Inleiding</a:t>
            </a:r>
          </a:p>
        </p:txBody>
      </p:sp>
    </p:spTree>
    <p:extLst>
      <p:ext uri="{BB962C8B-B14F-4D97-AF65-F5344CB8AC3E}">
        <p14:creationId xmlns:p14="http://schemas.microsoft.com/office/powerpoint/2010/main" val="215860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F24D65-3C3C-DDDB-79E7-E2DA63900FA9}"/>
              </a:ext>
            </a:extLst>
          </p:cNvPr>
          <p:cNvSpPr txBox="1"/>
          <p:nvPr/>
        </p:nvSpPr>
        <p:spPr>
          <a:xfrm>
            <a:off x="5123145" y="3429000"/>
            <a:ext cx="6864263" cy="1200329"/>
          </a:xfrm>
          <a:prstGeom prst="rect">
            <a:avLst/>
          </a:prstGeom>
          <a:noFill/>
        </p:spPr>
        <p:txBody>
          <a:bodyPr wrap="square" rtlCol="0">
            <a:spAutoFit/>
          </a:bodyPr>
          <a:lstStyle/>
          <a:p>
            <a:pPr latinLnBrk="0"/>
            <a:r>
              <a:rPr lang="en-GB" sz="2400" dirty="0">
                <a:ea typeface="Public Sans"/>
                <a:sym typeface="Public Sans"/>
              </a:rPr>
              <a:t>Energiegemeenschappen kunnen </a:t>
            </a:r>
            <a:r>
              <a:rPr lang="en-GB" sz="2400" noProof="0" dirty="0">
                <a:ea typeface="Public Sans"/>
                <a:sym typeface="Public Sans"/>
              </a:rPr>
              <a:t>geïntegreerde digitale tools </a:t>
            </a:r>
            <a:r>
              <a:rPr lang="en-GB" sz="2400" dirty="0">
                <a:ea typeface="Public Sans"/>
                <a:sym typeface="Public Sans"/>
              </a:rPr>
              <a:t>gebruiken </a:t>
            </a:r>
            <a:r>
              <a:rPr lang="en-GB" sz="2400" noProof="0" dirty="0">
                <a:ea typeface="Public Sans"/>
                <a:sym typeface="Public Sans"/>
              </a:rPr>
              <a:t>voor monitoring, inzichten en samenwerking om datagestuurde beslissingen en lokale planning te stimuleren.</a:t>
            </a:r>
            <a:endParaRPr lang="en-GB" sz="2400" noProof="0" dirty="0"/>
          </a:p>
        </p:txBody>
      </p:sp>
      <p:pic>
        <p:nvPicPr>
          <p:cNvPr id="7" name="Picture 6">
            <a:extLst>
              <a:ext uri="{FF2B5EF4-FFF2-40B4-BE49-F238E27FC236}">
                <a16:creationId xmlns:a16="http://schemas.microsoft.com/office/drawing/2014/main" id="{85621054-3CDE-2578-B3BD-D09FC23B2BE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305" y="2154128"/>
            <a:ext cx="3415169" cy="4553559"/>
          </a:xfrm>
          <a:prstGeom prst="rect">
            <a:avLst/>
          </a:prstGeom>
        </p:spPr>
      </p:pic>
      <p:sp>
        <p:nvSpPr>
          <p:cNvPr id="2" name="Title 1">
            <a:extLst>
              <a:ext uri="{FF2B5EF4-FFF2-40B4-BE49-F238E27FC236}">
                <a16:creationId xmlns:a16="http://schemas.microsoft.com/office/drawing/2014/main" id="{4949A0A8-AB32-8A57-63B5-4AF1D554A169}"/>
              </a:ext>
            </a:extLst>
          </p:cNvPr>
          <p:cNvSpPr>
            <a:spLocks noGrp="1"/>
          </p:cNvSpPr>
          <p:nvPr>
            <p:ph type="title" idx="4294967295"/>
          </p:nvPr>
        </p:nvSpPr>
        <p:spPr>
          <a:xfrm>
            <a:off x="523240" y="720725"/>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6. Energiebeheer en energiegemeenschappen: sociaal worden  </a:t>
            </a:r>
            <a:endParaRPr lang="nl-NL" noProof="1">
              <a:effectLst/>
            </a:endParaRPr>
          </a:p>
          <a:p>
            <a:endParaRPr lang="nl-NL" noProof="1"/>
          </a:p>
        </p:txBody>
      </p:sp>
    </p:spTree>
    <p:extLst>
      <p:ext uri="{BB962C8B-B14F-4D97-AF65-F5344CB8AC3E}">
        <p14:creationId xmlns:p14="http://schemas.microsoft.com/office/powerpoint/2010/main" val="334980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0B7C7-DDE5-A173-3D92-B79277BAE8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5D1A277-0A64-D5B6-B84D-616E45268031}"/>
              </a:ext>
            </a:extLst>
          </p:cNvPr>
          <p:cNvSpPr>
            <a:spLocks noGrp="1"/>
          </p:cNvSpPr>
          <p:nvPr>
            <p:ph type="title" idx="4294967295"/>
          </p:nvPr>
        </p:nvSpPr>
        <p:spPr>
          <a:xfrm>
            <a:off x="553312" y="824822"/>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rPr>
              <a:t>Tools: </a:t>
            </a:r>
            <a:r>
              <a:rPr lang="nl-NL" sz="2800" b="1" kern="1200" baseline="0" noProof="1">
                <a:solidFill>
                  <a:srgbClr val="FFFFFF"/>
                </a:solidFill>
                <a:effectLst/>
                <a:latin typeface="Calibri" panose="020F0502020204030204" pitchFamily="34" charset="0"/>
              </a:rPr>
              <a:t>Sociaal worden</a:t>
            </a:r>
            <a:endParaRPr lang="nl-NL" noProof="1">
              <a:effectLst/>
            </a:endParaRPr>
          </a:p>
          <a:p>
            <a:endParaRPr lang="nl-NL" noProof="1"/>
          </a:p>
        </p:txBody>
      </p:sp>
      <p:graphicFrame>
        <p:nvGraphicFramePr>
          <p:cNvPr id="2" name="Table 1" descr="Een tabel die vergelijkbaar is met de vorige, maar terwijl deze vier identieke kolommen heeft, zijn er slechts twee rijen. De eerste rij is hetzelfde: 1. Tool. 2. Diensten. 3. Voordelen voor een energiegemeenschap. 4. Hoe kan deze tool een energiegemeenschap ondersteunen?&#13;&#10;Eerste en enige gegevensrij: 1. EnergyID (Nederland, België, Frankrijk, Portugal, Italië). 2. Alles-in-één verbruiksmonitoring, inzichten in zonne-energieprestaties, gegevensintegraties, samenwerkende sociale groepen. 3. Bevordert de betrokkenheid van de gemeenschap, versterkt lokale planning, benchmarking voor actie. 4. Datagestuurde besluitvorming, verbeterde sociale samenwerking, aanpasbare analyses.">
            <a:extLst>
              <a:ext uri="{FF2B5EF4-FFF2-40B4-BE49-F238E27FC236}">
                <a16:creationId xmlns:a16="http://schemas.microsoft.com/office/drawing/2014/main" id="{EF147B53-78E2-7B78-CCB8-89E74E525DAA}"/>
              </a:ext>
            </a:extLst>
          </p:cNvPr>
          <p:cNvGraphicFramePr>
            <a:graphicFrameLocks noGrp="1"/>
          </p:cNvGraphicFramePr>
          <p:nvPr>
            <p:extLst>
              <p:ext uri="{D42A27DB-BD31-4B8C-83A1-F6EECF244321}">
                <p14:modId xmlns:p14="http://schemas.microsoft.com/office/powerpoint/2010/main" val="2871043836"/>
              </p:ext>
            </p:extLst>
          </p:nvPr>
        </p:nvGraphicFramePr>
        <p:xfrm>
          <a:off x="553312" y="2528388"/>
          <a:ext cx="11085373" cy="3809590"/>
        </p:xfrm>
        <a:graphic>
          <a:graphicData uri="http://schemas.openxmlformats.org/drawingml/2006/table">
            <a:tbl>
              <a:tblPr firstRow="1" firstCol="1" bandRow="1">
                <a:tableStyleId>{3B4B98B0-60AC-42C2-AFA5-B58CD77FA1E5}</a:tableStyleId>
              </a:tblPr>
              <a:tblGrid>
                <a:gridCol w="1750977">
                  <a:extLst>
                    <a:ext uri="{9D8B030D-6E8A-4147-A177-3AD203B41FA5}">
                      <a16:colId xmlns:a16="http://schemas.microsoft.com/office/drawing/2014/main" val="1956655456"/>
                    </a:ext>
                  </a:extLst>
                </a:gridCol>
                <a:gridCol w="2806330">
                  <a:extLst>
                    <a:ext uri="{9D8B030D-6E8A-4147-A177-3AD203B41FA5}">
                      <a16:colId xmlns:a16="http://schemas.microsoft.com/office/drawing/2014/main" val="3114145817"/>
                    </a:ext>
                  </a:extLst>
                </a:gridCol>
                <a:gridCol w="2934354">
                  <a:extLst>
                    <a:ext uri="{9D8B030D-6E8A-4147-A177-3AD203B41FA5}">
                      <a16:colId xmlns:a16="http://schemas.microsoft.com/office/drawing/2014/main" val="1035212580"/>
                    </a:ext>
                  </a:extLst>
                </a:gridCol>
                <a:gridCol w="3593712">
                  <a:extLst>
                    <a:ext uri="{9D8B030D-6E8A-4147-A177-3AD203B41FA5}">
                      <a16:colId xmlns:a16="http://schemas.microsoft.com/office/drawing/2014/main" val="1964108697"/>
                    </a:ext>
                  </a:extLst>
                </a:gridCol>
              </a:tblGrid>
              <a:tr h="476185">
                <a:tc>
                  <a:txBody>
                    <a:bodyPr/>
                    <a:lstStyle/>
                    <a:p>
                      <a:pPr algn="ctr" latinLnBrk="0"/>
                      <a:r>
                        <a:rPr lang="en-GB" sz="2000" noProof="0" dirty="0">
                          <a:latin typeface="+mn-lt"/>
                        </a:rPr>
                        <a:t>Tool</a:t>
                      </a:r>
                    </a:p>
                  </a:txBody>
                  <a:tcPr anchor="ctr">
                    <a:solidFill>
                      <a:schemeClr val="accent1">
                        <a:alpha val="3000"/>
                      </a:schemeClr>
                    </a:solidFill>
                  </a:tcPr>
                </a:tc>
                <a:tc>
                  <a:txBody>
                    <a:bodyPr/>
                    <a:lstStyle/>
                    <a:p>
                      <a:pPr algn="ctr" latinLnBrk="0"/>
                      <a:r>
                        <a:rPr lang="en-GB" sz="2000" noProof="0" dirty="0">
                          <a:latin typeface="+mn-lt"/>
                        </a:rPr>
                        <a:t>Diensten </a:t>
                      </a:r>
                    </a:p>
                  </a:txBody>
                  <a:tcPr anchor="ctr">
                    <a:solidFill>
                      <a:schemeClr val="accent1">
                        <a:alpha val="3000"/>
                      </a:schemeClr>
                    </a:solidFill>
                  </a:tcPr>
                </a:tc>
                <a:tc>
                  <a:txBody>
                    <a:bodyPr/>
                    <a:lstStyle/>
                    <a:p>
                      <a:pPr algn="ctr" latinLnBrk="0"/>
                      <a:r>
                        <a:rPr lang="en-GB" sz="2000" noProof="0" dirty="0">
                          <a:latin typeface="+mn-lt"/>
                        </a:rPr>
                        <a:t>Voordelen voor een energiegemeenschap</a:t>
                      </a:r>
                    </a:p>
                  </a:txBody>
                  <a:tcPr anchor="ctr">
                    <a:solidFill>
                      <a:schemeClr val="accent1">
                        <a:alpha val="3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latin typeface="+mn-lt"/>
                        </a:rPr>
                        <a:t>Hoe kan deze tool een energiegemeenschap ondersteunen</a:t>
                      </a:r>
                      <a:r>
                        <a:rPr lang="en-GB" sz="2000" dirty="0">
                          <a:latin typeface="+mn-lt"/>
                        </a:rPr>
                        <a:t>?</a:t>
                      </a:r>
                    </a:p>
                  </a:txBody>
                  <a:tcPr anchor="ctr">
                    <a:solidFill>
                      <a:schemeClr val="accent1">
                        <a:alpha val="3000"/>
                      </a:schemeClr>
                    </a:solidFill>
                  </a:tcPr>
                </a:tc>
                <a:extLst>
                  <a:ext uri="{0D108BD9-81ED-4DB2-BD59-A6C34878D82A}">
                    <a16:rowId xmlns:a16="http://schemas.microsoft.com/office/drawing/2014/main" val="3341151641"/>
                  </a:ext>
                </a:extLst>
              </a:tr>
              <a:tr h="2803750">
                <a:tc>
                  <a:txBody>
                    <a:bodyPr/>
                    <a:lstStyle/>
                    <a:p>
                      <a:pPr lvl="0" algn="l" latinLnBrk="0">
                        <a:buNone/>
                      </a:pPr>
                      <a:r>
                        <a:rPr lang="en-GB" sz="2000" b="1" i="0" u="none" strike="noStrike" cap="none" baseline="0" noProof="0" dirty="0">
                          <a:solidFill>
                            <a:srgbClr val="000000"/>
                          </a:solidFill>
                          <a:latin typeface="+mn-lt"/>
                          <a:ea typeface="+mn-ea"/>
                          <a:cs typeface="+mn-cs"/>
                          <a:hlinkClick r:id="rId3"/>
                        </a:rPr>
                        <a:t>EnergyID</a:t>
                      </a:r>
                      <a:endParaRPr lang="en-GB" sz="2000" b="1" i="0" u="none" strike="noStrike" cap="none" baseline="0" noProof="0" dirty="0">
                        <a:solidFill>
                          <a:srgbClr val="000000"/>
                        </a:solidFill>
                        <a:latin typeface="+mn-lt"/>
                        <a:ea typeface="+mn-ea"/>
                        <a:cs typeface="+mn-cs"/>
                      </a:endParaRPr>
                    </a:p>
                    <a:p>
                      <a:pPr lvl="0" algn="l" latinLnBrk="0">
                        <a:buNone/>
                      </a:pPr>
                      <a:r>
                        <a:rPr lang="en-GB" sz="2000" b="1" i="0" u="none" strike="noStrike" cap="none" baseline="0" noProof="0" dirty="0">
                          <a:solidFill>
                            <a:srgbClr val="000000"/>
                          </a:solidFill>
                          <a:latin typeface="+mn-lt"/>
                          <a:ea typeface="+mn-ea"/>
                          <a:cs typeface="+mn-cs"/>
                          <a:sym typeface="Arial"/>
                        </a:rPr>
                        <a:t>(Nederland, België, Frankrijk, Portugal, Italië)</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42900" lvl="0" indent="-342900" algn="l" latinLnBrk="0">
                        <a:lnSpc>
                          <a:spcPct val="100000"/>
                        </a:lnSpc>
                        <a:buFont typeface="Arial"/>
                        <a:buChar char="•"/>
                      </a:pPr>
                      <a:r>
                        <a:rPr lang="en-GB" sz="2000" b="0" i="0" u="none" strike="noStrike" baseline="0" noProof="0" dirty="0">
                          <a:solidFill>
                            <a:srgbClr val="000000"/>
                          </a:solidFill>
                          <a:latin typeface="+mn-lt"/>
                        </a:rPr>
                        <a:t>Alles-in-één verbruiksmonitoring</a:t>
                      </a:r>
                    </a:p>
                    <a:p>
                      <a:pPr marL="342900" lvl="0" indent="-342900" algn="l" latinLnBrk="0">
                        <a:lnSpc>
                          <a:spcPct val="100000"/>
                        </a:lnSpc>
                        <a:buFont typeface="Arial"/>
                        <a:buChar char="•"/>
                      </a:pPr>
                      <a:r>
                        <a:rPr lang="en-GB" sz="2000" b="0" i="0" u="none" strike="noStrike" baseline="0" noProof="0" dirty="0">
                          <a:solidFill>
                            <a:srgbClr val="000000"/>
                          </a:solidFill>
                          <a:latin typeface="+mn-lt"/>
                        </a:rPr>
                        <a:t>Inzicht in de prestaties van zonne-energie</a:t>
                      </a:r>
                    </a:p>
                    <a:p>
                      <a:pPr marL="342900" lvl="0" indent="-342900" algn="l" latinLnBrk="0">
                        <a:lnSpc>
                          <a:spcPct val="100000"/>
                        </a:lnSpc>
                        <a:buFont typeface="Arial"/>
                        <a:buChar char="•"/>
                      </a:pPr>
                      <a:r>
                        <a:rPr lang="en-GB" sz="2000" b="0" i="0" u="none" strike="noStrike" baseline="0" noProof="0" dirty="0">
                          <a:solidFill>
                            <a:srgbClr val="000000"/>
                          </a:solidFill>
                          <a:latin typeface="+mn-lt"/>
                        </a:rPr>
                        <a:t>Gegevensintegraties</a:t>
                      </a:r>
                    </a:p>
                    <a:p>
                      <a:pPr marL="342900" lvl="0" indent="-342900" algn="l" latinLnBrk="0">
                        <a:lnSpc>
                          <a:spcPct val="100000"/>
                        </a:lnSpc>
                        <a:buFont typeface="Arial"/>
                        <a:buChar char="•"/>
                      </a:pPr>
                      <a:r>
                        <a:rPr lang="en-GB" sz="2000" b="0" i="0" u="none" strike="noStrike" baseline="0" noProof="0" dirty="0">
                          <a:solidFill>
                            <a:srgbClr val="000000"/>
                          </a:solidFill>
                          <a:latin typeface="+mn-lt"/>
                        </a:rPr>
                        <a:t>Samenwerkende sociale groepen</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42900" lvl="0" indent="-342900" algn="l" latinLnBrk="0">
                        <a:lnSpc>
                          <a:spcPct val="100000"/>
                        </a:lnSpc>
                        <a:buFont typeface="Arial"/>
                        <a:buChar char="•"/>
                      </a:pPr>
                      <a:r>
                        <a:rPr lang="en-GB" sz="2000" b="0" i="0" u="none" strike="noStrike" cap="none" noProof="0" dirty="0">
                          <a:solidFill>
                            <a:srgbClr val="000000"/>
                          </a:solidFill>
                          <a:latin typeface="+mn-lt"/>
                        </a:rPr>
                        <a:t>Bevordert betrokkenheid van de gemeenschap</a:t>
                      </a:r>
                    </a:p>
                    <a:p>
                      <a:pPr marL="342900" lvl="0" indent="-342900" algn="l" latinLnBrk="0">
                        <a:lnSpc>
                          <a:spcPct val="100000"/>
                        </a:lnSpc>
                        <a:buFont typeface="Arial"/>
                        <a:buChar char="•"/>
                      </a:pPr>
                      <a:r>
                        <a:rPr lang="en-GB" sz="2000" b="0" i="0" u="none" strike="noStrike" cap="none" noProof="0" dirty="0">
                          <a:solidFill>
                            <a:srgbClr val="000000"/>
                          </a:solidFill>
                          <a:latin typeface="+mn-lt"/>
                        </a:rPr>
                        <a:t>Ondersteunt lokale planning</a:t>
                      </a:r>
                    </a:p>
                    <a:p>
                      <a:pPr marL="342900" lvl="0" indent="-342900" algn="l" latinLnBrk="0">
                        <a:lnSpc>
                          <a:spcPct val="100000"/>
                        </a:lnSpc>
                        <a:buFont typeface="Arial"/>
                        <a:buChar char="•"/>
                      </a:pPr>
                      <a:r>
                        <a:rPr lang="en-GB" sz="2000" b="0" i="0" u="none" strike="noStrike" cap="none" noProof="0" dirty="0">
                          <a:solidFill>
                            <a:srgbClr val="000000"/>
                          </a:solidFill>
                          <a:latin typeface="+mn-lt"/>
                        </a:rPr>
                        <a:t>Benchmarking voor actie</a:t>
                      </a:r>
                    </a:p>
                    <a:p>
                      <a:pPr marL="342900" lvl="0" indent="-342900" algn="l" latinLnBrk="0">
                        <a:lnSpc>
                          <a:spcPct val="100000"/>
                        </a:lnSpc>
                        <a:buFont typeface="Arial"/>
                        <a:buChar char="•"/>
                      </a:pPr>
                      <a:endParaRPr lang="en-GB" sz="2000" b="0" i="0" u="none" strike="noStrike" cap="none" noProof="0" dirty="0">
                        <a:solidFill>
                          <a:srgbClr val="000000"/>
                        </a:solidFill>
                        <a:latin typeface="+mn-lt"/>
                      </a:endParaRP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42900" lvl="0" indent="-342900" algn="l" latinLnBrk="0">
                        <a:lnSpc>
                          <a:spcPct val="100000"/>
                        </a:lnSpc>
                        <a:buFont typeface="Arial"/>
                        <a:buChar char="•"/>
                      </a:pPr>
                      <a:r>
                        <a:rPr lang="en-GB" sz="2000" b="0" i="0" u="none" strike="noStrike" cap="none" baseline="0" noProof="0" dirty="0">
                          <a:solidFill>
                            <a:srgbClr val="000000"/>
                          </a:solidFill>
                          <a:latin typeface="+mn-lt"/>
                        </a:rPr>
                        <a:t>Datagestuurde besluitvorming</a:t>
                      </a:r>
                    </a:p>
                    <a:p>
                      <a:pPr marL="342900" lvl="0" indent="-342900" algn="l" latinLnBrk="0">
                        <a:lnSpc>
                          <a:spcPct val="100000"/>
                        </a:lnSpc>
                        <a:buFont typeface="Arial"/>
                        <a:buChar char="•"/>
                      </a:pPr>
                      <a:r>
                        <a:rPr lang="en-GB" sz="2000" b="0" i="0" u="none" strike="noStrike" cap="none" baseline="0" noProof="0" dirty="0">
                          <a:solidFill>
                            <a:srgbClr val="000000"/>
                          </a:solidFill>
                          <a:latin typeface="+mn-lt"/>
                        </a:rPr>
                        <a:t>Verbeterde sociale samenwerking</a:t>
                      </a:r>
                    </a:p>
                    <a:p>
                      <a:pPr marL="342900" lvl="0" indent="-342900" algn="l" latinLnBrk="0">
                        <a:lnSpc>
                          <a:spcPct val="100000"/>
                        </a:lnSpc>
                        <a:buFont typeface="Arial"/>
                        <a:buChar char="•"/>
                      </a:pPr>
                      <a:r>
                        <a:rPr lang="en-GB" sz="2000" b="0" i="0" u="none" strike="noStrike" cap="none" baseline="0" noProof="0" dirty="0">
                          <a:solidFill>
                            <a:srgbClr val="000000"/>
                          </a:solidFill>
                          <a:latin typeface="+mn-lt"/>
                        </a:rPr>
                        <a:t>Aanpasbare analyses</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057794235"/>
                  </a:ext>
                </a:extLst>
              </a:tr>
            </a:tbl>
          </a:graphicData>
        </a:graphic>
      </p:graphicFrame>
    </p:spTree>
    <p:extLst>
      <p:ext uri="{BB962C8B-B14F-4D97-AF65-F5344CB8AC3E}">
        <p14:creationId xmlns:p14="http://schemas.microsoft.com/office/powerpoint/2010/main" val="1110391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95E2BE-4484-1442-7876-1F12D9DB4ABA}"/>
              </a:ext>
            </a:extLst>
          </p:cNvPr>
          <p:cNvSpPr>
            <a:spLocks noGrp="1"/>
          </p:cNvSpPr>
          <p:nvPr>
            <p:ph type="title" idx="4294967295"/>
          </p:nvPr>
        </p:nvSpPr>
        <p:spPr>
          <a:xfrm>
            <a:off x="391160" y="862965"/>
            <a:ext cx="1133348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7. IT-tools kiezen voor uw energiegemeenschap: evaluatie - Inleiding </a:t>
            </a:r>
            <a:endParaRPr lang="nl-NL" noProof="1">
              <a:effectLst/>
            </a:endParaRPr>
          </a:p>
          <a:p>
            <a:endParaRPr lang="nl-NL"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2"/>
                </a:solidFill>
              </a:rPr>
              <a:t>Hoe kunnen we de juiste IT-tools voor onze energiegemeenschap kiezen?</a:t>
            </a:r>
          </a:p>
          <a:p>
            <a:pPr algn="ctr" latinLnBrk="0"/>
            <a:endParaRPr lang="en-US" sz="4800" i="1" dirty="0">
              <a:solidFill>
                <a:schemeClr val="accent2"/>
              </a:solidFill>
            </a:endParaRPr>
          </a:p>
        </p:txBody>
      </p:sp>
    </p:spTree>
    <p:extLst>
      <p:ext uri="{BB962C8B-B14F-4D97-AF65-F5344CB8AC3E}">
        <p14:creationId xmlns:p14="http://schemas.microsoft.com/office/powerpoint/2010/main" val="2935355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B37293F-24F8-0380-1F80-AE575BD0E6B4}"/>
              </a:ext>
            </a:extLst>
          </p:cNvPr>
          <p:cNvSpPr txBox="1"/>
          <p:nvPr/>
        </p:nvSpPr>
        <p:spPr>
          <a:xfrm>
            <a:off x="2434225" y="2121821"/>
            <a:ext cx="9757775" cy="4524315"/>
          </a:xfrm>
          <a:prstGeom prst="rect">
            <a:avLst/>
          </a:prstGeom>
          <a:noFill/>
        </p:spPr>
        <p:txBody>
          <a:bodyPr wrap="square" rtlCol="0">
            <a:spAutoFit/>
          </a:bodyPr>
          <a:lstStyle/>
          <a:p>
            <a:pPr latinLnBrk="0"/>
            <a:r>
              <a:rPr lang="en-GB" sz="2400" noProof="0" dirty="0">
                <a:ea typeface="Public Sans"/>
                <a:sym typeface="Public Sans"/>
              </a:rPr>
              <a:t>U moet een tool beoordelen op basis van functionaliteit, bruikbaarheid, integratie, schaalbaarheid, kosten, ondersteuning, beveiliging en flexibiliteit. Enkele vragen om te overwegen:</a:t>
            </a:r>
          </a:p>
          <a:p>
            <a:pPr latinLnBrk="0"/>
            <a:endParaRPr lang="en-GB" sz="2400" noProof="0" dirty="0">
              <a:ea typeface="Public Sans"/>
              <a:sym typeface="Public Sans"/>
            </a:endParaRPr>
          </a:p>
          <a:p>
            <a:pPr marL="342900" indent="-342900" latinLnBrk="0">
              <a:buFont typeface="Arial" panose="020B0604020202020204" pitchFamily="34" charset="0"/>
              <a:buChar char="•"/>
            </a:pPr>
            <a:r>
              <a:rPr lang="en-GB" sz="2400" b="1" noProof="0" dirty="0">
                <a:sym typeface="Public Sans"/>
              </a:rPr>
              <a:t>Functionaliteit: </a:t>
            </a:r>
            <a:r>
              <a:rPr lang="en-GB" sz="2400" noProof="0" dirty="0">
                <a:sym typeface="Public Sans"/>
              </a:rPr>
              <a:t>Voldoet de tool aan onze energiebehoeften?</a:t>
            </a:r>
          </a:p>
          <a:p>
            <a:pPr marL="342900" indent="-342900" latinLnBrk="0">
              <a:buFont typeface="Arial" panose="020B0604020202020204" pitchFamily="34" charset="0"/>
              <a:buChar char="•"/>
            </a:pPr>
            <a:r>
              <a:rPr lang="en-GB" sz="2400" b="1" noProof="0" dirty="0">
                <a:sym typeface="Public Sans"/>
              </a:rPr>
              <a:t>Gebruiksvriendelijkheid: </a:t>
            </a:r>
            <a:r>
              <a:rPr lang="en-GB" sz="2400" noProof="0" dirty="0">
                <a:sym typeface="Public Sans"/>
              </a:rPr>
              <a:t>Is de tool gemakkelijk te gebruiken? </a:t>
            </a:r>
          </a:p>
          <a:p>
            <a:pPr marL="342900" indent="-342900" latinLnBrk="0">
              <a:buFont typeface="Arial" panose="020B0604020202020204" pitchFamily="34" charset="0"/>
              <a:buChar char="•"/>
            </a:pPr>
            <a:r>
              <a:rPr lang="en-GB" sz="2400" b="1" noProof="0" dirty="0">
                <a:sym typeface="Public Sans"/>
              </a:rPr>
              <a:t>Integratie: </a:t>
            </a:r>
            <a:r>
              <a:rPr lang="en-GB" sz="2400" noProof="0" dirty="0">
                <a:sym typeface="Public Sans"/>
              </a:rPr>
              <a:t>werkt deze tool met bestaande systemen?</a:t>
            </a:r>
          </a:p>
          <a:p>
            <a:pPr marL="342900" indent="-342900" latinLnBrk="0">
              <a:buFont typeface="Arial" panose="020B0604020202020204" pitchFamily="34" charset="0"/>
              <a:buChar char="•"/>
            </a:pPr>
            <a:r>
              <a:rPr lang="en-GB" sz="2400" b="1" noProof="0" dirty="0">
                <a:sym typeface="Public Sans"/>
              </a:rPr>
              <a:t>Schaalbaarheid: </a:t>
            </a:r>
            <a:r>
              <a:rPr lang="en-GB" sz="2400" noProof="0" dirty="0">
                <a:sym typeface="Public Sans"/>
              </a:rPr>
              <a:t>Kan deze tool meegroeien met onze gemeenschap? </a:t>
            </a:r>
          </a:p>
          <a:p>
            <a:pPr marL="342900" indent="-342900" latinLnBrk="0">
              <a:buFont typeface="Arial" panose="020B0604020202020204" pitchFamily="34" charset="0"/>
              <a:buChar char="•"/>
            </a:pPr>
            <a:r>
              <a:rPr lang="en-GB" sz="2400" b="1" noProof="0" dirty="0">
                <a:sym typeface="Public Sans"/>
              </a:rPr>
              <a:t>Kosteneffectiviteit: </a:t>
            </a:r>
            <a:r>
              <a:rPr lang="en-GB" sz="2400" noProof="0" dirty="0">
                <a:sym typeface="Public Sans"/>
              </a:rPr>
              <a:t>wegen de voordelen op tegen de extra kosten?</a:t>
            </a:r>
          </a:p>
          <a:p>
            <a:pPr marL="342900" indent="-342900" latinLnBrk="0">
              <a:buFont typeface="Arial" panose="020B0604020202020204" pitchFamily="34" charset="0"/>
              <a:buChar char="•"/>
            </a:pPr>
            <a:r>
              <a:rPr lang="en-GB" sz="2400" b="1" noProof="0" dirty="0">
                <a:sym typeface="Public Sans"/>
              </a:rPr>
              <a:t>Ondersteuning en training: </a:t>
            </a:r>
            <a:r>
              <a:rPr lang="en-GB" sz="2400" noProof="0" dirty="0">
                <a:sym typeface="Public Sans"/>
              </a:rPr>
              <a:t>Is er ondersteuning beschikbaar?</a:t>
            </a:r>
          </a:p>
          <a:p>
            <a:pPr marL="342900" indent="-342900" latinLnBrk="0">
              <a:buFont typeface="Arial" panose="020B0604020202020204" pitchFamily="34" charset="0"/>
              <a:buChar char="•"/>
            </a:pPr>
            <a:r>
              <a:rPr lang="en-GB" sz="2400" b="1" noProof="0" dirty="0">
                <a:sym typeface="Public Sans"/>
              </a:rPr>
              <a:t>Beveiliging: </a:t>
            </a:r>
            <a:r>
              <a:rPr lang="en-GB" sz="2400" noProof="0" dirty="0">
                <a:sym typeface="Public Sans"/>
              </a:rPr>
              <a:t>worden gegevens en privacy beschermd? </a:t>
            </a:r>
          </a:p>
          <a:p>
            <a:pPr marL="342900" indent="-342900" latinLnBrk="0">
              <a:buFont typeface="Arial" panose="020B0604020202020204" pitchFamily="34" charset="0"/>
              <a:buChar char="•"/>
            </a:pPr>
            <a:r>
              <a:rPr lang="en-GB" sz="2400" b="1" noProof="0" dirty="0">
                <a:sym typeface="Public Sans"/>
              </a:rPr>
              <a:t>Flexibiliteit: </a:t>
            </a:r>
            <a:r>
              <a:rPr lang="en-GB" sz="2400" noProof="0" dirty="0">
                <a:sym typeface="Public Sans"/>
              </a:rPr>
              <a:t>Kan de tool worden aangepast aan onze behoeften? </a:t>
            </a:r>
          </a:p>
          <a:p>
            <a:pPr marL="342900" indent="-342900" latinLnBrk="0">
              <a:buFont typeface="Arial" panose="020B0604020202020204" pitchFamily="34" charset="0"/>
              <a:buChar char="•"/>
            </a:pPr>
            <a:r>
              <a:rPr lang="en-GB" sz="2400" b="1" noProof="0" dirty="0">
                <a:sym typeface="Public Sans"/>
              </a:rPr>
              <a:t>Feedback van gebruikers: </a:t>
            </a:r>
            <a:r>
              <a:rPr lang="en-GB" sz="2400" noProof="0" dirty="0">
                <a:sym typeface="Public Sans"/>
              </a:rPr>
              <a:t>Zijn anderen tevreden over de tool? </a:t>
            </a:r>
          </a:p>
        </p:txBody>
      </p:sp>
      <p:pic>
        <p:nvPicPr>
          <p:cNvPr id="7" name="Picture 6">
            <a:extLst>
              <a:ext uri="{FF2B5EF4-FFF2-40B4-BE49-F238E27FC236}">
                <a16:creationId xmlns:a16="http://schemas.microsoft.com/office/drawing/2014/main" id="{7EDE630F-2ECF-6A5D-EF17-549090FB1BF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06" y="3429000"/>
            <a:ext cx="2142009" cy="1909958"/>
          </a:xfrm>
          <a:prstGeom prst="rect">
            <a:avLst/>
          </a:prstGeom>
        </p:spPr>
      </p:pic>
      <p:sp>
        <p:nvSpPr>
          <p:cNvPr id="2" name="Title 1">
            <a:extLst>
              <a:ext uri="{FF2B5EF4-FFF2-40B4-BE49-F238E27FC236}">
                <a16:creationId xmlns:a16="http://schemas.microsoft.com/office/drawing/2014/main" id="{8B2CEF8A-4EA9-CB54-C658-6EB3EFF77911}"/>
              </a:ext>
            </a:extLst>
          </p:cNvPr>
          <p:cNvSpPr>
            <a:spLocks noGrp="1"/>
          </p:cNvSpPr>
          <p:nvPr>
            <p:ph type="title" idx="4294967295"/>
          </p:nvPr>
        </p:nvSpPr>
        <p:spPr>
          <a:xfrm>
            <a:off x="401320" y="690245"/>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7. IT-tools kiezen voor uw energiegemeenschap: evaluatie </a:t>
            </a:r>
            <a:endParaRPr lang="nl-NL" noProof="1">
              <a:effectLst/>
            </a:endParaRPr>
          </a:p>
          <a:p>
            <a:endParaRPr lang="nl-NL" noProof="1"/>
          </a:p>
        </p:txBody>
      </p:sp>
    </p:spTree>
    <p:extLst>
      <p:ext uri="{BB962C8B-B14F-4D97-AF65-F5344CB8AC3E}">
        <p14:creationId xmlns:p14="http://schemas.microsoft.com/office/powerpoint/2010/main" val="202121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5" name="Title 4">
            <a:extLst>
              <a:ext uri="{FF2B5EF4-FFF2-40B4-BE49-F238E27FC236}">
                <a16:creationId xmlns:a16="http://schemas.microsoft.com/office/drawing/2014/main" id="{B1381DB9-DA0D-39C8-FCA8-05B5CB2CB37C}"/>
              </a:ext>
            </a:extLst>
          </p:cNvPr>
          <p:cNvSpPr>
            <a:spLocks noGrp="1"/>
          </p:cNvSpPr>
          <p:nvPr>
            <p:ph type="title" idx="4294967295"/>
          </p:nvPr>
        </p:nvSpPr>
        <p:spPr>
          <a:xfrm>
            <a:off x="753706" y="579727"/>
            <a:ext cx="10515600" cy="1325563"/>
          </a:xfrm>
          <a:prstGeom prst="rect">
            <a:avLst/>
          </a:prstGeom>
        </p:spPr>
        <p:txBody>
          <a:bodyPr/>
          <a:lstStyle/>
          <a:p>
            <a:pPr rtl="0" eaLnBrk="1" latinLnBrk="1" hangingPunct="1"/>
            <a:r>
              <a:rPr lang="nl-NL"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Volgende stappen</a:t>
            </a:r>
            <a:endParaRPr lang="nl-NL" noProof="1">
              <a:effectLst/>
            </a:endParaRPr>
          </a:p>
          <a:p>
            <a:endParaRPr lang="nl-NL" noProof="1"/>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Als u meer wilt weten over tools, diensten en producten ter ondersteuning van energiegemeenschappen, kunnen de volgende bronnen nuttig zijn: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793018" y="3322465"/>
            <a:ext cx="2388592" cy="2246769"/>
          </a:xfrm>
          <a:prstGeom prst="rect">
            <a:avLst/>
          </a:prstGeom>
          <a:noFill/>
        </p:spPr>
        <p:txBody>
          <a:bodyPr wrap="square" lIns="91440" tIns="45720" rIns="91440" bIns="45720" rtlCol="0" anchor="t" anchorCtr="0">
            <a:spAutoFit/>
          </a:bodyPr>
          <a:lstStyle/>
          <a:p>
            <a:pPr algn="ctr"/>
            <a:r>
              <a:rPr lang="en-US" altLang="ko-KR" sz="2000" dirty="0">
                <a:solidFill>
                  <a:srgbClr val="373737"/>
                </a:solidFill>
                <a:ea typeface="맑은 고딕"/>
                <a:cs typeface="Calibri"/>
              </a:rPr>
              <a:t>Lees </a:t>
            </a:r>
            <a:r>
              <a:rPr lang="en-US" altLang="ko-KR" sz="2000" dirty="0">
                <a:solidFill>
                  <a:srgbClr val="373737"/>
                </a:solidFill>
                <a:ea typeface="맑은 고딕"/>
              </a:rPr>
              <a:t>het rapport van de Europese Commissie </a:t>
            </a:r>
            <a:r>
              <a:rPr lang="en-US" altLang="ko-KR" sz="2000" i="1" dirty="0">
                <a:solidFill>
                  <a:srgbClr val="373737"/>
                </a:solidFill>
                <a:ea typeface="맑은 고딕"/>
                <a:hlinkClick r:id="rId3"/>
              </a:rPr>
              <a:t>Energy Communities Repository: Digital Tools for Energy Communities</a:t>
            </a:r>
            <a:r>
              <a:rPr lang="en-US" altLang="ko-KR" sz="2000" i="1" dirty="0">
                <a:solidFill>
                  <a:srgbClr val="373737"/>
                </a:solidFill>
                <a:ea typeface="맑은 고딕"/>
              </a:rPr>
              <a:t>. </a:t>
            </a:r>
            <a:endParaRPr lang="en-US" altLang="ko-KR" sz="2000" i="1" dirty="0">
              <a:solidFill>
                <a:srgbClr val="373737"/>
              </a:solidFill>
              <a:ea typeface="맑은 고딕"/>
              <a:cs typeface="Calibri"/>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07495" y="3952638"/>
            <a:ext cx="2364667" cy="1323439"/>
          </a:xfrm>
          <a:prstGeom prst="rect">
            <a:avLst/>
          </a:prstGeom>
          <a:noFill/>
        </p:spPr>
        <p:txBody>
          <a:bodyPr wrap="square" lIns="91440" tIns="45720" rIns="91440" bIns="45720" rtlCol="0" anchor="t" anchorCtr="0">
            <a:spAutoFit/>
          </a:bodyPr>
          <a:lstStyle/>
          <a:p>
            <a:pPr algn="ctr" latinLnBrk="0"/>
            <a:r>
              <a:rPr lang="en-US" sz="2000" dirty="0">
                <a:solidFill>
                  <a:srgbClr val="373737"/>
                </a:solidFill>
                <a:ea typeface="Calibri"/>
              </a:rPr>
              <a:t>Bekijk de reeks korte cursussen van Every1: </a:t>
            </a:r>
            <a:r>
              <a:rPr lang="en-US" sz="2000" i="1" dirty="0">
                <a:solidFill>
                  <a:srgbClr val="373737"/>
                </a:solidFill>
                <a:ea typeface="Calibri"/>
                <a:hlinkClick r:id="rId4"/>
              </a:rPr>
              <a:t>Digital Energy Essentials</a:t>
            </a:r>
            <a:r>
              <a:rPr lang="en-US" sz="2000" i="1" dirty="0">
                <a:solidFill>
                  <a:srgbClr val="373737"/>
                </a:solidFill>
                <a:ea typeface="Calibri"/>
              </a:rPr>
              <a:t>.</a:t>
            </a:r>
            <a:endParaRPr lang="en-US" sz="2000" dirty="0"/>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323751"/>
            <a:ext cx="2338969" cy="2246769"/>
          </a:xfrm>
          <a:prstGeom prst="rect">
            <a:avLst/>
          </a:prstGeom>
          <a:noFill/>
        </p:spPr>
        <p:txBody>
          <a:bodyPr wrap="square" lIns="91440" tIns="45720" rIns="91440" bIns="45720" rtlCol="0" anchor="t" anchorCtr="0">
            <a:spAutoFit/>
          </a:bodyPr>
          <a:lstStyle/>
          <a:p>
            <a:pPr algn="ctr"/>
            <a:r>
              <a:rPr lang="en-US" altLang="ko-KR" sz="2000" dirty="0">
                <a:solidFill>
                  <a:srgbClr val="373737"/>
                </a:solidFill>
                <a:ea typeface="맑은 고딕"/>
                <a:cs typeface="Calibri"/>
              </a:rPr>
              <a:t>Lees het onderzoeksrapport van Energy Reports: </a:t>
            </a:r>
            <a:r>
              <a:rPr lang="en-US" altLang="ko-KR" sz="2000" i="1" dirty="0">
                <a:solidFill>
                  <a:srgbClr val="373737"/>
                </a:solidFill>
                <a:ea typeface="맑은 고딕"/>
                <a:cs typeface="Calibri"/>
                <a:hlinkClick r:id="rId5"/>
              </a:rPr>
              <a:t>Modelling tools for the assessment of Renewable Energy Communities</a:t>
            </a:r>
            <a:r>
              <a:rPr lang="en-US" altLang="ko-KR" sz="2000" i="1" dirty="0">
                <a:solidFill>
                  <a:srgbClr val="373737"/>
                </a:solidFill>
                <a:ea typeface="맑은 고딕"/>
                <a:cs typeface="Calibri"/>
              </a:rPr>
              <a:t>. </a:t>
            </a: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798409"/>
            <a:ext cx="2071376" cy="1631216"/>
          </a:xfrm>
          <a:prstGeom prst="rect">
            <a:avLst/>
          </a:prstGeom>
          <a:noFill/>
        </p:spPr>
        <p:txBody>
          <a:bodyPr wrap="square" lIns="91440" tIns="45720" rIns="91440" bIns="45720" rtlCol="0" anchor="t" anchorCtr="0">
            <a:spAutoFit/>
          </a:bodyPr>
          <a:lstStyle/>
          <a:p>
            <a:pPr algn="ctr" latinLnBrk="0"/>
            <a:r>
              <a:rPr lang="en-US" sz="2000" dirty="0">
                <a:solidFill>
                  <a:srgbClr val="373737"/>
                </a:solidFill>
                <a:ea typeface="Calibri"/>
                <a:hlinkClick r:id="rId6"/>
              </a:rPr>
              <a:t>Lees meer over het lesmateriaal van het Every1-project.</a:t>
            </a:r>
            <a:endParaRPr lang="en-US" sz="2000" dirty="0"/>
          </a:p>
          <a:p>
            <a:pPr algn="ctr" latinLnBrk="0"/>
            <a:endParaRPr lang="en-US" altLang="ko-KR" sz="2000" dirty="0">
              <a:solidFill>
                <a:srgbClr val="373737"/>
              </a:solidFill>
              <a:ea typeface="맑은 고딕"/>
              <a:cs typeface="Calibri"/>
            </a:endParaRPr>
          </a:p>
        </p:txBody>
      </p:sp>
    </p:spTree>
    <p:extLst>
      <p:ext uri="{BB962C8B-B14F-4D97-AF65-F5344CB8AC3E}">
        <p14:creationId xmlns:p14="http://schemas.microsoft.com/office/powerpoint/2010/main" val="874893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2F0C4-3708-062E-837B-49F21B8E51C4}"/>
              </a:ext>
            </a:extLst>
          </p:cNvPr>
          <p:cNvSpPr txBox="1"/>
          <p:nvPr/>
        </p:nvSpPr>
        <p:spPr>
          <a:xfrm>
            <a:off x="4258848" y="596486"/>
            <a:ext cx="7628351" cy="6955750"/>
          </a:xfrm>
          <a:prstGeom prst="rect">
            <a:avLst/>
          </a:prstGeom>
          <a:noFill/>
        </p:spPr>
        <p:txBody>
          <a:bodyPr wrap="square" lIns="91440" tIns="45720" rIns="91440" bIns="45720" rtlCol="0" anchor="t">
            <a:spAutoFit/>
          </a:bodyPr>
          <a:lstStyle/>
          <a:p>
            <a:pPr latinLnBrk="0"/>
            <a:r>
              <a:rPr lang="en-GB" dirty="0"/>
              <a:t>Deze </a:t>
            </a:r>
            <a:r>
              <a:rPr lang="en-GB" dirty="0" err="1"/>
              <a:t>presentatie</a:t>
            </a:r>
            <a:r>
              <a:rPr lang="en-GB" dirty="0"/>
              <a:t> “</a:t>
            </a:r>
            <a:r>
              <a:rPr lang="en-GB" dirty="0" err="1"/>
              <a:t>Energiegemeenschappen</a:t>
            </a:r>
            <a:r>
              <a:rPr lang="en-GB" dirty="0"/>
              <a:t>: IT-</a:t>
            </a:r>
            <a:r>
              <a:rPr lang="en-GB" dirty="0" err="1"/>
              <a:t>basisprincipes</a:t>
            </a:r>
            <a:r>
              <a:rPr lang="en-GB" dirty="0"/>
              <a:t>” is geproduceerd door het Every1-project en valt onder de licentie </a:t>
            </a:r>
            <a:r>
              <a:rPr lang="en-GB" dirty="0">
                <a:hlinkClick r:id="rId3"/>
              </a:rPr>
              <a:t>CC BY-SA 4.0</a:t>
            </a:r>
            <a:r>
              <a:rPr lang="en-GB" dirty="0"/>
              <a:t>, tenzij anders vermeld. </a:t>
            </a:r>
          </a:p>
          <a:p>
            <a:pPr latinLnBrk="0"/>
            <a:endParaRPr lang="en-GB" dirty="0"/>
          </a:p>
          <a:p>
            <a:pPr latinLnBrk="0"/>
            <a:r>
              <a:rPr lang="en-GB" dirty="0"/>
              <a:t>De afbeeldingen die in deze presentatie worden gebruikt, zijn als volgt: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Omslagafbeelding: </a:t>
            </a:r>
            <a:r>
              <a:rPr lang="en-US" i="1" dirty="0">
                <a:solidFill>
                  <a:schemeClr val="dk1"/>
                </a:solidFill>
                <a:ea typeface="Public Sans"/>
                <a:cs typeface="Public Sans"/>
                <a:sym typeface="Public Sans"/>
                <a:hlinkClick r:id="rId4"/>
              </a:rPr>
              <a:t>Community </a:t>
            </a:r>
            <a:r>
              <a:rPr lang="en-US" dirty="0">
                <a:solidFill>
                  <a:schemeClr val="dk1"/>
                </a:solidFill>
                <a:ea typeface="Public Sans"/>
                <a:cs typeface="Public Sans"/>
                <a:sym typeface="Public Sans"/>
              </a:rPr>
              <a:t>door </a:t>
            </a:r>
            <a:r>
              <a:rPr lang="en-US" dirty="0" err="1">
                <a:solidFill>
                  <a:schemeClr val="dk1"/>
                </a:solidFill>
                <a:ea typeface="Public Sans"/>
                <a:cs typeface="Public Sans"/>
                <a:sym typeface="Public Sans"/>
              </a:rPr>
              <a:t>Patrick Verstappen </a:t>
            </a:r>
            <a:r>
              <a:rPr lang="en-US" dirty="0">
                <a:solidFill>
                  <a:schemeClr val="dk1"/>
                </a:solidFill>
                <a:ea typeface="Public Sans"/>
                <a:cs typeface="Public Sans"/>
                <a:sym typeface="Public Sans"/>
              </a:rPr>
              <a:t>is gelicentieerd onder </a:t>
            </a:r>
            <a:r>
              <a:rPr lang="en-US" dirty="0">
                <a:solidFill>
                  <a:schemeClr val="dk1"/>
                </a:solidFill>
                <a:ea typeface="Public Sans"/>
                <a:cs typeface="Public Sans"/>
                <a:sym typeface="Public Sans"/>
                <a:hlinkClick r:id="rId5"/>
              </a:rPr>
              <a:t>CC BY-NC-ND 2.0</a:t>
            </a:r>
            <a:r>
              <a:rPr lang="en-US" dirty="0">
                <a:solidFill>
                  <a:schemeClr val="dk1"/>
                </a:solidFill>
                <a:ea typeface="Public Sans"/>
                <a:cs typeface="Public Sans"/>
                <a:sym typeface="Public Sans"/>
              </a:rPr>
              <a:t>.</a:t>
            </a:r>
            <a:endParaRPr lang="en-US" sz="18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Afbeelding bij de inleidende tekst: </a:t>
            </a:r>
            <a:r>
              <a:rPr lang="en-US" i="1" dirty="0">
                <a:solidFill>
                  <a:schemeClr val="dk1"/>
                </a:solidFill>
                <a:ea typeface="Public Sans"/>
                <a:cs typeface="Public Sans"/>
                <a:sym typeface="Public Sans"/>
              </a:rPr>
              <a:t>Paper Beside </a:t>
            </a:r>
            <a:r>
              <a:rPr lang="en-US" i="1" dirty="0" err="1">
                <a:solidFill>
                  <a:schemeClr val="dk1"/>
                </a:solidFill>
                <a:ea typeface="Public Sans"/>
                <a:cs typeface="Public Sans"/>
                <a:sym typeface="Public Sans"/>
              </a:rPr>
              <a:t>Macbook </a:t>
            </a:r>
            <a:r>
              <a:rPr lang="en-US" dirty="0">
                <a:solidFill>
                  <a:schemeClr val="dk1"/>
                </a:solidFill>
                <a:ea typeface="Public Sans"/>
                <a:cs typeface="Public Sans"/>
                <a:sym typeface="Public Sans"/>
              </a:rPr>
              <a:t>door </a:t>
            </a:r>
            <a:r>
              <a:rPr lang="en-US" sz="1800" u="sng" dirty="0">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Lukas op Pexels.com</a:t>
            </a:r>
            <a:endParaRPr lang="en-US"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Vraag één: </a:t>
            </a:r>
            <a:r>
              <a:rPr lang="en-US" sz="1800" dirty="0">
                <a:solidFill>
                  <a:schemeClr val="dk1"/>
                </a:solidFill>
                <a:ea typeface="Public Sans"/>
                <a:cs typeface="Public Sans"/>
                <a:sym typeface="Public Sans"/>
                <a:hlinkClick r:id="rId7"/>
              </a:rPr>
              <a:t>Digital City </a:t>
            </a:r>
            <a:r>
              <a:rPr lang="en-US" sz="1800" dirty="0">
                <a:solidFill>
                  <a:schemeClr val="dk1"/>
                </a:solidFill>
                <a:ea typeface="Public Sans"/>
                <a:cs typeface="Public Sans"/>
                <a:sym typeface="Public Sans"/>
              </a:rPr>
              <a:t>door scratch-media is gelicentieerd </a:t>
            </a:r>
            <a:r>
              <a:rPr lang="en-US" sz="1800" dirty="0">
                <a:solidFill>
                  <a:schemeClr val="dk1"/>
                </a:solidFill>
                <a:ea typeface="Public Sans"/>
                <a:cs typeface="Public Sans"/>
                <a:sym typeface="Public Sans"/>
                <a:hlinkClick r:id="rId5"/>
              </a:rPr>
              <a:t>onder CC BY-NC-ND 2.0</a:t>
            </a:r>
            <a:r>
              <a:rPr lang="en-US" sz="1800" dirty="0">
                <a:solidFill>
                  <a:schemeClr val="dk1"/>
                </a:solidFill>
                <a:ea typeface="Public Sans"/>
                <a:cs typeface="Public Sans"/>
                <a:sym typeface="Public Sans"/>
              </a:rPr>
              <a:t>. </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Vraag twee: </a:t>
            </a:r>
            <a:r>
              <a:rPr lang="en-US" sz="1800" dirty="0">
                <a:solidFill>
                  <a:schemeClr val="dk1"/>
                </a:solidFill>
                <a:ea typeface="Public Sans"/>
                <a:cs typeface="Public Sans"/>
                <a:sym typeface="Public Sans"/>
                <a:hlinkClick r:id="rId8"/>
              </a:rPr>
              <a:t>solar </a:t>
            </a:r>
            <a:r>
              <a:rPr lang="en-US" sz="1800" dirty="0">
                <a:solidFill>
                  <a:schemeClr val="dk1"/>
                </a:solidFill>
                <a:ea typeface="Public Sans"/>
                <a:cs typeface="Public Sans"/>
                <a:sym typeface="Public Sans"/>
              </a:rPr>
              <a:t>door </a:t>
            </a:r>
            <a:r>
              <a:rPr lang="en-US" sz="1800" dirty="0" err="1">
                <a:solidFill>
                  <a:schemeClr val="dk1"/>
                </a:solidFill>
                <a:ea typeface="Public Sans"/>
                <a:cs typeface="Public Sans"/>
                <a:sym typeface="Public Sans"/>
              </a:rPr>
              <a:t>betmari </a:t>
            </a:r>
            <a:r>
              <a:rPr lang="en-US" sz="1800" dirty="0">
                <a:solidFill>
                  <a:schemeClr val="dk1"/>
                </a:solidFill>
                <a:ea typeface="Public Sans"/>
                <a:cs typeface="Public Sans"/>
                <a:sym typeface="Public Sans"/>
              </a:rPr>
              <a:t>is gelicentieerd onder </a:t>
            </a:r>
            <a:r>
              <a:rPr lang="en-US" sz="1800" dirty="0">
                <a:solidFill>
                  <a:schemeClr val="dk1"/>
                </a:solidFill>
                <a:ea typeface="Public Sans"/>
                <a:cs typeface="Public Sans"/>
                <a:sym typeface="Public Sans"/>
                <a:hlinkClick r:id="rId9"/>
              </a:rPr>
              <a:t>CC BY-NC 2.0</a:t>
            </a:r>
            <a:r>
              <a:rPr lang="en-US" sz="18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Vraag drie: </a:t>
            </a:r>
            <a:r>
              <a:rPr lang="en-US" dirty="0">
                <a:solidFill>
                  <a:schemeClr val="dk1"/>
                </a:solidFill>
                <a:ea typeface="Public Sans"/>
                <a:cs typeface="Public Sans"/>
                <a:sym typeface="Public Sans"/>
                <a:hlinkClick r:id="rId10"/>
              </a:rPr>
              <a:t>Flex the Steel </a:t>
            </a:r>
            <a:r>
              <a:rPr lang="en-US" dirty="0">
                <a:solidFill>
                  <a:schemeClr val="dk1"/>
                </a:solidFill>
                <a:ea typeface="Public Sans"/>
                <a:cs typeface="Public Sans"/>
                <a:sym typeface="Public Sans"/>
              </a:rPr>
              <a:t>door Alan Levine is </a:t>
            </a:r>
            <a:r>
              <a:rPr lang="en-US" dirty="0">
                <a:solidFill>
                  <a:schemeClr val="dk1"/>
                </a:solidFill>
                <a:ea typeface="Public Sans"/>
                <a:cs typeface="Public Sans"/>
                <a:sym typeface="Public Sans"/>
                <a:hlinkClick r:id="rId11"/>
              </a:rPr>
              <a:t>CC0 1.0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Vraag vier: </a:t>
            </a:r>
            <a:r>
              <a:rPr lang="en-US" sz="1800" dirty="0">
                <a:solidFill>
                  <a:schemeClr val="dk1"/>
                </a:solidFill>
                <a:ea typeface="Public Sans"/>
                <a:cs typeface="Public Sans"/>
                <a:sym typeface="Public Sans"/>
                <a:hlinkClick r:id="rId12"/>
              </a:rPr>
              <a:t>Solar façade </a:t>
            </a:r>
            <a:r>
              <a:rPr lang="en-US" sz="1800" dirty="0">
                <a:solidFill>
                  <a:schemeClr val="dk1"/>
                </a:solidFill>
                <a:ea typeface="Public Sans"/>
                <a:cs typeface="Public Sans"/>
                <a:sym typeface="Public Sans"/>
              </a:rPr>
              <a:t>door La Citta Vita is gelicentieerd </a:t>
            </a:r>
            <a:r>
              <a:rPr lang="en-US" sz="1800" dirty="0">
                <a:solidFill>
                  <a:schemeClr val="dk1"/>
                </a:solidFill>
                <a:ea typeface="Public Sans"/>
                <a:cs typeface="Public Sans"/>
                <a:sym typeface="Public Sans"/>
                <a:hlinkClick r:id="rId13"/>
              </a:rPr>
              <a:t>onder CC BY-SA 2.0</a:t>
            </a:r>
            <a:r>
              <a:rPr lang="en-US" sz="180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Vraag vijf: </a:t>
            </a:r>
            <a:r>
              <a:rPr lang="en-US" dirty="0">
                <a:solidFill>
                  <a:schemeClr val="dk1"/>
                </a:solidFill>
                <a:ea typeface="Public Sans"/>
                <a:cs typeface="Public Sans"/>
                <a:sym typeface="Public Sans"/>
                <a:hlinkClick r:id="rId14"/>
              </a:rPr>
              <a:t>share </a:t>
            </a:r>
            <a:r>
              <a:rPr lang="en-US" dirty="0">
                <a:solidFill>
                  <a:schemeClr val="dk1"/>
                </a:solidFill>
                <a:ea typeface="Public Sans"/>
                <a:cs typeface="Public Sans"/>
                <a:sym typeface="Public Sans"/>
              </a:rPr>
              <a:t>door Mike Lawrence is gelicentieerd onder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Vraag zes: </a:t>
            </a:r>
            <a:r>
              <a:rPr lang="en-US" sz="1800" dirty="0">
                <a:solidFill>
                  <a:schemeClr val="dk1"/>
                </a:solidFill>
                <a:ea typeface="Public Sans"/>
                <a:cs typeface="Public Sans"/>
                <a:sym typeface="Public Sans"/>
                <a:hlinkClick r:id="rId16"/>
              </a:rPr>
              <a:t>Moss Community Energy Launch </a:t>
            </a:r>
            <a:r>
              <a:rPr lang="en-US" sz="1800" dirty="0">
                <a:solidFill>
                  <a:schemeClr val="dk1"/>
                </a:solidFill>
                <a:ea typeface="Public Sans"/>
                <a:cs typeface="Public Sans"/>
                <a:sym typeface="Public Sans"/>
              </a:rPr>
              <a:t>door 10 10 valt onder de licentie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endParaRPr lang="en-US" sz="18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Vraag zeven: </a:t>
            </a:r>
            <a:r>
              <a:rPr lang="en-US" dirty="0">
                <a:solidFill>
                  <a:schemeClr val="dk1"/>
                </a:solidFill>
                <a:ea typeface="Public Sans"/>
                <a:cs typeface="Public Sans"/>
                <a:sym typeface="Public Sans"/>
                <a:hlinkClick r:id="rId17"/>
              </a:rPr>
              <a:t>Vraag 1 </a:t>
            </a:r>
            <a:r>
              <a:rPr lang="en-US" dirty="0">
                <a:solidFill>
                  <a:schemeClr val="dk1"/>
                </a:solidFill>
                <a:ea typeface="Public Sans"/>
                <a:cs typeface="Public Sans"/>
                <a:sym typeface="Public Sans"/>
              </a:rPr>
              <a:t>door Virtual </a:t>
            </a:r>
            <a:r>
              <a:rPr lang="en-US" dirty="0" err="1">
                <a:solidFill>
                  <a:schemeClr val="dk1"/>
                </a:solidFill>
                <a:ea typeface="Public Sans"/>
                <a:cs typeface="Public Sans"/>
                <a:sym typeface="Public Sans"/>
              </a:rPr>
              <a:t>EyeSee </a:t>
            </a:r>
            <a:r>
              <a:rPr lang="en-US" dirty="0">
                <a:solidFill>
                  <a:schemeClr val="dk1"/>
                </a:solidFill>
                <a:ea typeface="Public Sans"/>
                <a:cs typeface="Public Sans"/>
                <a:sym typeface="Public Sans"/>
              </a:rPr>
              <a:t>is </a:t>
            </a:r>
            <a:r>
              <a:rPr lang="en-US" sz="1800" dirty="0">
                <a:solidFill>
                  <a:schemeClr val="dk1"/>
                </a:solidFill>
                <a:ea typeface="Public Sans"/>
                <a:cs typeface="Public Sans"/>
                <a:sym typeface="Public Sans"/>
              </a:rPr>
              <a:t>gelicentieerd </a:t>
            </a:r>
            <a:r>
              <a:rPr lang="en-US" dirty="0">
                <a:solidFill>
                  <a:schemeClr val="dk1"/>
                </a:solidFill>
                <a:ea typeface="Public Sans"/>
                <a:cs typeface="Public Sans"/>
                <a:sym typeface="Public Sans"/>
                <a:hlinkClick r:id="rId15"/>
              </a:rPr>
              <a:t>onder CC BY 2.0</a:t>
            </a:r>
            <a:r>
              <a:rPr lang="en-US" dirty="0">
                <a:solidFill>
                  <a:schemeClr val="dk1"/>
                </a:solidFill>
                <a:ea typeface="Public Sans"/>
                <a:cs typeface="Public Sans"/>
                <a:sym typeface="Public Sans"/>
              </a:rPr>
              <a:t>. </a:t>
            </a:r>
            <a:endParaRPr lang="en-US" sz="1800" dirty="0">
              <a:solidFill>
                <a:schemeClr val="dk1"/>
              </a:solidFill>
              <a:ea typeface="Public Sans"/>
              <a:cs typeface="Public Sans"/>
              <a:sym typeface="Public Sans"/>
            </a:endParaRPr>
          </a:p>
          <a:p>
            <a:pPr latinLnBrk="0"/>
            <a:endParaRPr lang="en-US" sz="18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8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3200" dirty="0">
              <a:solidFill>
                <a:schemeClr val="dk1"/>
              </a:solidFill>
              <a:ea typeface="Calibri"/>
              <a:cs typeface="Calibri"/>
              <a:sym typeface="Calibri"/>
            </a:endParaRPr>
          </a:p>
          <a:p>
            <a:pPr latinLnBrk="0"/>
            <a:endParaRPr lang="en-GB" dirty="0"/>
          </a:p>
        </p:txBody>
      </p:sp>
      <p:sp>
        <p:nvSpPr>
          <p:cNvPr id="5" name="Title 4">
            <a:extLst>
              <a:ext uri="{FF2B5EF4-FFF2-40B4-BE49-F238E27FC236}">
                <a16:creationId xmlns:a16="http://schemas.microsoft.com/office/drawing/2014/main" id="{B42A2D5E-AAA4-588A-9819-74897C3DD152}"/>
              </a:ext>
            </a:extLst>
          </p:cNvPr>
          <p:cNvSpPr>
            <a:spLocks noGrp="1"/>
          </p:cNvSpPr>
          <p:nvPr>
            <p:ph type="title" idx="4294967295"/>
          </p:nvPr>
        </p:nvSpPr>
        <p:spPr>
          <a:xfrm>
            <a:off x="482600" y="832485"/>
            <a:ext cx="10515600" cy="1325563"/>
          </a:xfrm>
          <a:prstGeom prst="rect">
            <a:avLst/>
          </a:prstGeom>
        </p:spPr>
        <p:txBody>
          <a:bodyPr/>
          <a:lstStyle/>
          <a:p>
            <a:pPr rtl="0" eaLnBrk="1" latinLnBrk="1" hangingPunct="1"/>
            <a:r>
              <a:rPr lang="nl-NL"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Met dank aan</a:t>
            </a:r>
            <a:endParaRPr lang="nl-NL" noProof="1">
              <a:effectLst/>
            </a:endParaRPr>
          </a:p>
          <a:p>
            <a:endParaRPr lang="nl-NL" noProof="1"/>
          </a:p>
        </p:txBody>
      </p:sp>
    </p:spTree>
    <p:extLst>
      <p:ext uri="{BB962C8B-B14F-4D97-AF65-F5344CB8AC3E}">
        <p14:creationId xmlns:p14="http://schemas.microsoft.com/office/powerpoint/2010/main" val="2848209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4E1B9-4D97-EFE2-6EB3-B0C114077ADB}"/>
              </a:ext>
            </a:extLst>
          </p:cNvPr>
          <p:cNvSpPr>
            <a:spLocks noGrp="1"/>
          </p:cNvSpPr>
          <p:nvPr>
            <p:ph type="title" idx="4294967295"/>
          </p:nvPr>
        </p:nvSpPr>
        <p:spPr>
          <a:xfrm>
            <a:off x="3906520" y="2874645"/>
            <a:ext cx="4201160" cy="1325563"/>
          </a:xfrm>
          <a:prstGeom prst="rect">
            <a:avLst/>
          </a:prstGeom>
        </p:spPr>
        <p:txBody>
          <a:bodyPr/>
          <a:lstStyle/>
          <a:p>
            <a:pPr rtl="0" eaLnBrk="1" latinLnBrk="1" hangingPunct="1"/>
            <a:r>
              <a:rPr lang="nl-NL" sz="6000" b="0" kern="1200" noProof="1">
                <a:solidFill>
                  <a:srgbClr val="FFFFFF"/>
                </a:solidFill>
                <a:effectLst/>
                <a:latin typeface="Calibri" panose="020F0502020204030204" pitchFamily="34" charset="0"/>
                <a:ea typeface="맑은 고딕" panose="020B0503020000020004" pitchFamily="34" charset="-127"/>
                <a:cs typeface="+mn-cs"/>
              </a:rPr>
              <a:t>Bedankt!</a:t>
            </a:r>
            <a:endParaRPr lang="nl-NL" noProof="1">
              <a:effectLst/>
            </a:endParaRPr>
          </a:p>
          <a:p>
            <a:endParaRPr lang="nl-NL" noProof="1"/>
          </a:p>
        </p:txBody>
      </p:sp>
    </p:spTree>
    <p:extLst>
      <p:ext uri="{BB962C8B-B14F-4D97-AF65-F5344CB8AC3E}">
        <p14:creationId xmlns:p14="http://schemas.microsoft.com/office/powerpoint/2010/main" val="3412910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66B55-7ACA-91FD-62DA-6FBF6BEC8E01}"/>
              </a:ext>
            </a:extLst>
          </p:cNvPr>
          <p:cNvSpPr txBox="1"/>
          <p:nvPr/>
        </p:nvSpPr>
        <p:spPr>
          <a:xfrm>
            <a:off x="4407211" y="2090172"/>
            <a:ext cx="6944367" cy="2677656"/>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In deze presentatie behandelen we zeven vragen. Neem aan het begin van elk onderdeel even de tijd om na te denken over de vraag, voordat u doorgaat naar de volgende dia. </a:t>
            </a:r>
          </a:p>
          <a:p>
            <a:pPr latinLnBrk="0"/>
            <a:endParaRPr lang="en-GB" sz="2400" noProof="0" dirty="0">
              <a:solidFill>
                <a:srgbClr val="2B2C30"/>
              </a:solidFill>
              <a:sym typeface="Public Sans"/>
            </a:endParaRPr>
          </a:p>
          <a:p>
            <a:pPr latinLnBrk="0"/>
            <a:r>
              <a:rPr lang="en-GB" sz="2400" dirty="0">
                <a:solidFill>
                  <a:srgbClr val="2B2C30"/>
                </a:solidFill>
                <a:sym typeface="Public Sans"/>
              </a:rPr>
              <a:t>U kunt elke vraag achtereenvolgens behandelen. U kunt ook via het menu een bepaalde vraag selecteren die u eerst wilt bekijken. </a:t>
            </a:r>
            <a:endParaRPr lang="en-GB" sz="2400" noProof="0" dirty="0"/>
          </a:p>
        </p:txBody>
      </p:sp>
      <p:pic>
        <p:nvPicPr>
          <p:cNvPr id="3" name="Google Shape;97;p2">
            <a:extLst>
              <a:ext uri="{FF2B5EF4-FFF2-40B4-BE49-F238E27FC236}">
                <a16:creationId xmlns:a16="http://schemas.microsoft.com/office/drawing/2014/main" id="{46CBB049-FC30-E97A-C61F-2DF4AC28F8F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itle 3">
            <a:extLst>
              <a:ext uri="{FF2B5EF4-FFF2-40B4-BE49-F238E27FC236}">
                <a16:creationId xmlns:a16="http://schemas.microsoft.com/office/drawing/2014/main" id="{2B101D14-71FC-9508-5054-BFE74B97DD47}"/>
              </a:ext>
            </a:extLst>
          </p:cNvPr>
          <p:cNvSpPr>
            <a:spLocks noGrp="1"/>
          </p:cNvSpPr>
          <p:nvPr>
            <p:ph type="title" idx="4294967295"/>
          </p:nvPr>
        </p:nvSpPr>
        <p:spPr>
          <a:xfrm>
            <a:off x="590006" y="600257"/>
            <a:ext cx="10515600" cy="1325563"/>
          </a:xfrm>
          <a:prstGeom prst="rect">
            <a:avLst/>
          </a:prstGeom>
        </p:spPr>
        <p:txBody>
          <a:bodyPr/>
          <a:lstStyle/>
          <a:p>
            <a:r>
              <a:rPr lang="nl-NL" sz="2800" b="1" noProof="1">
                <a:solidFill>
                  <a:schemeClr val="bg1"/>
                </a:solidFill>
              </a:rPr>
              <a:t>Deze presentatie</a:t>
            </a:r>
          </a:p>
        </p:txBody>
      </p:sp>
    </p:spTree>
    <p:extLst>
      <p:ext uri="{BB962C8B-B14F-4D97-AF65-F5344CB8AC3E}">
        <p14:creationId xmlns:p14="http://schemas.microsoft.com/office/powerpoint/2010/main" val="238660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F83157-560A-B6BC-9155-E9BA6A826DCC}"/>
              </a:ext>
            </a:extLst>
          </p:cNvPr>
          <p:cNvSpPr>
            <a:spLocks noGrp="1"/>
          </p:cNvSpPr>
          <p:nvPr>
            <p:ph type="title" idx="4294967295"/>
          </p:nvPr>
        </p:nvSpPr>
        <p:spPr>
          <a:xfrm>
            <a:off x="384130" y="783136"/>
            <a:ext cx="10515600" cy="1325563"/>
          </a:xfrm>
          <a:prstGeom prst="rect">
            <a:avLst/>
          </a:prstGeom>
        </p:spPr>
        <p:txBody>
          <a:bodyPr/>
          <a:lstStyle/>
          <a:p>
            <a:pPr rtl="0" eaLnBrk="1" latinLnBrk="1" hangingPunct="1"/>
            <a:r>
              <a:rPr lang="nl-NL" sz="2800" b="1" kern="1200" noProof="1">
                <a:solidFill>
                  <a:srgbClr val="FFFFFF"/>
                </a:solidFill>
                <a:effectLst/>
                <a:latin typeface="Calibri" panose="020F0502020204030204" pitchFamily="34" charset="0"/>
                <a:ea typeface="+mn-ea"/>
                <a:cs typeface="+mn-cs"/>
              </a:rPr>
              <a:t>Zeven vragen voor energiegemeenschappen: IT-basisprincipes</a:t>
            </a:r>
            <a:endParaRPr lang="nl-NL" noProof="1">
              <a:effectLst/>
            </a:endParaRPr>
          </a:p>
          <a:p>
            <a:endParaRPr lang="nl-NL"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84130" y="2587430"/>
            <a:ext cx="11423738" cy="3046988"/>
          </a:xfrm>
          <a:prstGeom prst="rect">
            <a:avLst/>
          </a:prstGeom>
          <a:noFill/>
        </p:spPr>
        <p:txBody>
          <a:bodyPr wrap="square" lIns="91440" tIns="45720" rIns="91440" bIns="45720" rtlCol="0" anchor="t">
            <a:spAutoFit/>
          </a:bodyPr>
          <a:lstStyle/>
          <a:p>
            <a:pPr marL="342900" indent="-342900" latinLnBrk="0">
              <a:buFont typeface="+mj-lt"/>
              <a:buAutoNum type="arabicPeriod"/>
            </a:pPr>
            <a:r>
              <a:rPr lang="en-US" sz="2400" dirty="0">
                <a:ea typeface="Public Sans"/>
                <a:cs typeface="Public Sans"/>
                <a:sym typeface="Public Sans"/>
              </a:rPr>
              <a:t>Welke rol speelt IT-infrastructuur in een energiegemeenschap?</a:t>
            </a:r>
          </a:p>
          <a:p>
            <a:pPr marL="342900" indent="-342900" latinLnBrk="0">
              <a:buFont typeface="+mj-lt"/>
              <a:buAutoNum type="arabicPeriod"/>
            </a:pPr>
            <a:r>
              <a:rPr lang="en-US" sz="2400" dirty="0">
                <a:ea typeface="Public Sans"/>
                <a:cs typeface="Public Sans"/>
                <a:sym typeface="Public Sans"/>
              </a:rPr>
              <a:t>Hoe kunnen zonne-energiecalculators de besluitvorming in energiegemeenschappen ondersteunen?</a:t>
            </a:r>
          </a:p>
          <a:p>
            <a:pPr marL="342900" indent="-342900" latinLnBrk="0">
              <a:buFont typeface="+mj-lt"/>
              <a:buAutoNum type="arabicPeriod"/>
            </a:pPr>
            <a:r>
              <a:rPr lang="en-US" sz="2400" dirty="0">
                <a:ea typeface="Public Sans"/>
                <a:cs typeface="Public Sans"/>
                <a:sym typeface="Public Sans"/>
              </a:rPr>
              <a:t>Hoe kunnen digitale energiebeheertools energiegemeenschappen ten goede komen?</a:t>
            </a:r>
          </a:p>
          <a:p>
            <a:pPr marL="342900" indent="-342900" latinLnBrk="0">
              <a:buFont typeface="+mj-lt"/>
              <a:buAutoNum type="arabicPeriod"/>
            </a:pPr>
            <a:r>
              <a:rPr lang="en-US" sz="2400" dirty="0">
                <a:ea typeface="Public Sans"/>
                <a:cs typeface="Public Sans"/>
                <a:sym typeface="Public Sans"/>
              </a:rPr>
              <a:t>Hoe ondersteunen renovatie- en zonne-energiecalculators beslissingen over energiebesparing?</a:t>
            </a:r>
          </a:p>
          <a:p>
            <a:pPr marL="342900" indent="-342900" latinLnBrk="0">
              <a:buFont typeface="+mj-lt"/>
              <a:buAutoNum type="arabicPeriod"/>
            </a:pPr>
            <a:r>
              <a:rPr lang="en-US" sz="2400" dirty="0">
                <a:ea typeface="Public Sans"/>
                <a:cs typeface="Public Sans"/>
                <a:sym typeface="Public Sans"/>
              </a:rPr>
              <a:t>Hoe kunnen digitale platforms het beheer van energiegemeenschappen verbeteren?</a:t>
            </a:r>
          </a:p>
          <a:p>
            <a:pPr marL="342900" indent="-342900" latinLnBrk="0">
              <a:buFont typeface="+mj-lt"/>
              <a:buAutoNum type="arabicPeriod"/>
            </a:pPr>
            <a:r>
              <a:rPr lang="en-US" sz="2400" dirty="0">
                <a:ea typeface="Public Sans"/>
                <a:cs typeface="Public Sans"/>
                <a:sym typeface="Public Sans"/>
              </a:rPr>
              <a:t>Hoe kan een energiegemeenschap betrokken worden bij energiebeheer?</a:t>
            </a:r>
          </a:p>
          <a:p>
            <a:pPr marL="342900" indent="-342900" latinLnBrk="0">
              <a:buFont typeface="+mj-lt"/>
              <a:buAutoNum type="arabicPeriod"/>
            </a:pPr>
            <a:r>
              <a:rPr lang="en-US" sz="2400" dirty="0">
                <a:ea typeface="Public Sans"/>
                <a:cs typeface="Public Sans"/>
                <a:sym typeface="Public Sans"/>
              </a:rPr>
              <a:t>Hoe kunnen we de juiste IT-tools voor onze energiegemeenschap kiezen?</a:t>
            </a:r>
          </a:p>
          <a:p>
            <a:pPr marL="342900" indent="-342900" latinLnBrk="0">
              <a:buFont typeface="+mj-lt"/>
              <a:buAutoNum type="arabicPeriod"/>
            </a:pPr>
            <a:endParaRPr lang="en-US" sz="2400" dirty="0">
              <a:ea typeface="Public Sans"/>
              <a:cs typeface="Public Sans"/>
              <a:sym typeface="Public Sans"/>
            </a:endParaRPr>
          </a:p>
        </p:txBody>
      </p:sp>
    </p:spTree>
    <p:extLst>
      <p:ext uri="{BB962C8B-B14F-4D97-AF65-F5344CB8AC3E}">
        <p14:creationId xmlns:p14="http://schemas.microsoft.com/office/powerpoint/2010/main" val="184645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08E20-2845-8CE7-6B61-EEC5E9D47725}"/>
              </a:ext>
            </a:extLst>
          </p:cNvPr>
          <p:cNvSpPr>
            <a:spLocks noGrp="1"/>
          </p:cNvSpPr>
          <p:nvPr>
            <p:ph type="title" idx="4294967295"/>
          </p:nvPr>
        </p:nvSpPr>
        <p:spPr>
          <a:xfrm>
            <a:off x="446314" y="705283"/>
            <a:ext cx="10515600" cy="1325563"/>
          </a:xfrm>
          <a:prstGeom prst="rect">
            <a:avLst/>
          </a:prstGeom>
        </p:spPr>
        <p:txBody>
          <a:bodyPr/>
          <a:lstStyle/>
          <a:p>
            <a:pPr rtl="0" eaLnBrk="1" latinLnBrk="1" hangingPunct="1"/>
            <a:r>
              <a:rPr lang="nl-NL" sz="2800" b="1" kern="1200" noProof="1">
                <a:solidFill>
                  <a:srgbClr val="FFFFFF"/>
                </a:solidFill>
                <a:effectLst/>
                <a:latin typeface="Calibri" panose="020F0502020204030204" pitchFamily="34" charset="0"/>
                <a:ea typeface="Public Sans"/>
                <a:cs typeface="Public Sans"/>
              </a:rPr>
              <a:t>1. De rol van IT-infrastructuur in energiegemeenschappen - Inleiding</a:t>
            </a:r>
            <a:endParaRPr lang="nl-NL" noProof="1">
              <a:effectLst/>
            </a:endParaRPr>
          </a:p>
          <a:p>
            <a:endParaRPr lang="nl-NL"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5"/>
                </a:solidFill>
              </a:rPr>
              <a:t>Welke rol speelt IT-infrastructuur in een energiegemeenschap?</a:t>
            </a:r>
          </a:p>
          <a:p>
            <a:pPr algn="ctr" latinLnBrk="0"/>
            <a:endParaRPr lang="en-US" sz="4800" i="1" dirty="0">
              <a:solidFill>
                <a:schemeClr val="accent5"/>
              </a:solidFill>
            </a:endParaRPr>
          </a:p>
        </p:txBody>
      </p:sp>
    </p:spTree>
    <p:extLst>
      <p:ext uri="{BB962C8B-B14F-4D97-AF65-F5344CB8AC3E}">
        <p14:creationId xmlns:p14="http://schemas.microsoft.com/office/powerpoint/2010/main" val="3394557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B33C395-3CC3-4B54-6421-D833B99114A3}"/>
              </a:ext>
            </a:extLst>
          </p:cNvPr>
          <p:cNvSpPr txBox="1"/>
          <p:nvPr/>
        </p:nvSpPr>
        <p:spPr>
          <a:xfrm>
            <a:off x="5498926" y="2913787"/>
            <a:ext cx="6315591" cy="3046988"/>
          </a:xfrm>
          <a:prstGeom prst="rect">
            <a:avLst/>
          </a:prstGeom>
          <a:noFill/>
        </p:spPr>
        <p:txBody>
          <a:bodyPr wrap="square" rtlCol="0">
            <a:spAutoFit/>
          </a:bodyPr>
          <a:lstStyle/>
          <a:p>
            <a:pPr latinLnBrk="0"/>
            <a:r>
              <a:rPr lang="en-US" sz="2400" dirty="0"/>
              <a:t>Technologische systemen en kaders in een energiegemeenschap: </a:t>
            </a:r>
          </a:p>
          <a:p>
            <a:pPr latinLnBrk="0"/>
            <a:endParaRPr lang="en-US" sz="2400" dirty="0"/>
          </a:p>
          <a:p>
            <a:pPr marL="342900" indent="-342900" latinLnBrk="0">
              <a:buFont typeface="Arial" panose="020B0604020202020204" pitchFamily="34" charset="0"/>
              <a:buChar char="•"/>
            </a:pPr>
            <a:r>
              <a:rPr lang="en-US" sz="2400" dirty="0"/>
              <a:t>Maak effectieve deelname en betrokkenheid bij de digitale energietransitie mogelijk. </a:t>
            </a:r>
          </a:p>
          <a:p>
            <a:pPr marL="342900" indent="-342900" latinLnBrk="0">
              <a:buFont typeface="Arial" panose="020B0604020202020204" pitchFamily="34" charset="0"/>
              <a:buChar char="•"/>
            </a:pPr>
            <a:r>
              <a:rPr lang="en-US" sz="2400" dirty="0"/>
              <a:t>Omvatten tools, platforms en netwerken die zijn ontworpen om de capaciteit, vaardigheden en samenwerking tussen belanghebbenden te verbeteren.</a:t>
            </a:r>
          </a:p>
        </p:txBody>
      </p:sp>
      <p:pic>
        <p:nvPicPr>
          <p:cNvPr id="7" name="Picture 6">
            <a:extLst>
              <a:ext uri="{FF2B5EF4-FFF2-40B4-BE49-F238E27FC236}">
                <a16:creationId xmlns:a16="http://schemas.microsoft.com/office/drawing/2014/main" id="{B53FCF1F-7295-E682-499E-941B6CE277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099" y="2663152"/>
            <a:ext cx="4974042" cy="3548258"/>
          </a:xfrm>
          <a:prstGeom prst="rect">
            <a:avLst/>
          </a:prstGeom>
        </p:spPr>
      </p:pic>
      <p:sp>
        <p:nvSpPr>
          <p:cNvPr id="2" name="Title 1">
            <a:extLst>
              <a:ext uri="{FF2B5EF4-FFF2-40B4-BE49-F238E27FC236}">
                <a16:creationId xmlns:a16="http://schemas.microsoft.com/office/drawing/2014/main" id="{CE6D5566-2E0D-7A03-1199-731526B10D03}"/>
              </a:ext>
            </a:extLst>
          </p:cNvPr>
          <p:cNvSpPr>
            <a:spLocks noGrp="1"/>
          </p:cNvSpPr>
          <p:nvPr>
            <p:ph type="title" idx="4294967295"/>
          </p:nvPr>
        </p:nvSpPr>
        <p:spPr>
          <a:xfrm>
            <a:off x="452120" y="741045"/>
            <a:ext cx="10515600" cy="1325563"/>
          </a:xfrm>
          <a:prstGeom prst="rect">
            <a:avLst/>
          </a:prstGeom>
        </p:spPr>
        <p:txBody>
          <a:bodyPr/>
          <a:lstStyle/>
          <a:p>
            <a:pPr rtl="0" eaLnBrk="1" latinLnBrk="1" hangingPunct="1"/>
            <a:r>
              <a:rPr lang="nl-NL" sz="2800" b="1" kern="1200" noProof="1">
                <a:solidFill>
                  <a:srgbClr val="FFFFFF"/>
                </a:solidFill>
                <a:effectLst/>
                <a:latin typeface="Calibri" panose="020F0502020204030204" pitchFamily="34" charset="0"/>
                <a:ea typeface="Public Sans"/>
                <a:cs typeface="Public Sans"/>
              </a:rPr>
              <a:t>1. De rol van IT-infrastructuur in energiegemeenschappen </a:t>
            </a:r>
            <a:endParaRPr lang="nl-NL" noProof="1">
              <a:effectLst/>
            </a:endParaRPr>
          </a:p>
          <a:p>
            <a:endParaRPr lang="nl-NL" noProof="1"/>
          </a:p>
        </p:txBody>
      </p:sp>
    </p:spTree>
    <p:extLst>
      <p:ext uri="{BB962C8B-B14F-4D97-AF65-F5344CB8AC3E}">
        <p14:creationId xmlns:p14="http://schemas.microsoft.com/office/powerpoint/2010/main" val="108617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033E5E-FA91-7CC8-EB37-6657920FB2AE}"/>
              </a:ext>
            </a:extLst>
          </p:cNvPr>
          <p:cNvSpPr>
            <a:spLocks noGrp="1"/>
          </p:cNvSpPr>
          <p:nvPr>
            <p:ph type="title" idx="4294967295"/>
          </p:nvPr>
        </p:nvSpPr>
        <p:spPr>
          <a:xfrm>
            <a:off x="350520" y="812165"/>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2. De rol van zonne-energiecalculators - Inleiding</a:t>
            </a:r>
            <a:endParaRPr lang="nl-NL" noProof="1">
              <a:effectLst/>
            </a:endParaRPr>
          </a:p>
          <a:p>
            <a:endParaRPr lang="nl-NL"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726511" y="2981194"/>
            <a:ext cx="11088006" cy="2308324"/>
          </a:xfrm>
          <a:prstGeom prst="rect">
            <a:avLst/>
          </a:prstGeom>
          <a:noFill/>
        </p:spPr>
        <p:txBody>
          <a:bodyPr wrap="square" rtlCol="0">
            <a:spAutoFit/>
          </a:bodyPr>
          <a:lstStyle/>
          <a:p>
            <a:pPr algn="ctr" latinLnBrk="0"/>
            <a:r>
              <a:rPr lang="en-US" sz="4800" i="1" dirty="0">
                <a:solidFill>
                  <a:schemeClr val="accent2"/>
                </a:solidFill>
              </a:rPr>
              <a:t>Hoe kunnen zonne-energiecalculators de besluitvorming in energiegemeenschappen ondersteunen?</a:t>
            </a:r>
          </a:p>
          <a:p>
            <a:pPr algn="ctr" latinLnBrk="0"/>
            <a:endParaRPr lang="en-US" sz="4800" i="1" dirty="0">
              <a:solidFill>
                <a:schemeClr val="accent2"/>
              </a:solidFill>
            </a:endParaRPr>
          </a:p>
        </p:txBody>
      </p:sp>
    </p:spTree>
    <p:extLst>
      <p:ext uri="{BB962C8B-B14F-4D97-AF65-F5344CB8AC3E}">
        <p14:creationId xmlns:p14="http://schemas.microsoft.com/office/powerpoint/2010/main" val="188190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2E9D6D4-ADBC-D7EB-E231-9A2E3FFD7EF4}"/>
              </a:ext>
            </a:extLst>
          </p:cNvPr>
          <p:cNvSpPr txBox="1"/>
          <p:nvPr/>
        </p:nvSpPr>
        <p:spPr>
          <a:xfrm>
            <a:off x="6613743" y="3608748"/>
            <a:ext cx="5388665" cy="1200329"/>
          </a:xfrm>
          <a:prstGeom prst="rect">
            <a:avLst/>
          </a:prstGeom>
          <a:noFill/>
        </p:spPr>
        <p:txBody>
          <a:bodyPr wrap="square" rtlCol="0">
            <a:spAutoFit/>
          </a:bodyPr>
          <a:lstStyle/>
          <a:p>
            <a:pPr latinLnBrk="0"/>
            <a:r>
              <a:rPr lang="en-US" sz="2400" dirty="0">
                <a:sym typeface="Public Sans"/>
              </a:rPr>
              <a:t>Zonne-energiecalculators leveren gegevens voor een optimale plaatsing, kostenanalyse en systeemefficiëntie van fotovoltaïsche (PV) panelen.</a:t>
            </a:r>
          </a:p>
        </p:txBody>
      </p:sp>
      <p:pic>
        <p:nvPicPr>
          <p:cNvPr id="8" name="Picture 7">
            <a:extLst>
              <a:ext uri="{FF2B5EF4-FFF2-40B4-BE49-F238E27FC236}">
                <a16:creationId xmlns:a16="http://schemas.microsoft.com/office/drawing/2014/main" id="{72028D2C-E454-EB8C-042F-65E41AE4471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92" y="2605414"/>
            <a:ext cx="6272060" cy="3528034"/>
          </a:xfrm>
          <a:prstGeom prst="rect">
            <a:avLst/>
          </a:prstGeom>
        </p:spPr>
      </p:pic>
      <p:sp>
        <p:nvSpPr>
          <p:cNvPr id="3" name="Title 2">
            <a:extLst>
              <a:ext uri="{FF2B5EF4-FFF2-40B4-BE49-F238E27FC236}">
                <a16:creationId xmlns:a16="http://schemas.microsoft.com/office/drawing/2014/main" id="{0F10E118-5A0C-F9C6-3109-9EC416F3C22E}"/>
              </a:ext>
            </a:extLst>
          </p:cNvPr>
          <p:cNvSpPr>
            <a:spLocks noGrp="1"/>
          </p:cNvSpPr>
          <p:nvPr>
            <p:ph type="title" idx="4294967295"/>
          </p:nvPr>
        </p:nvSpPr>
        <p:spPr>
          <a:xfrm>
            <a:off x="523240" y="724552"/>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2. De rol van zonne-energiecalculators</a:t>
            </a:r>
            <a:endParaRPr lang="nl-NL" noProof="1">
              <a:effectLst/>
            </a:endParaRPr>
          </a:p>
          <a:p>
            <a:endParaRPr lang="nl-NL" noProof="1"/>
          </a:p>
        </p:txBody>
      </p:sp>
    </p:spTree>
    <p:extLst>
      <p:ext uri="{BB962C8B-B14F-4D97-AF65-F5344CB8AC3E}">
        <p14:creationId xmlns:p14="http://schemas.microsoft.com/office/powerpoint/2010/main" val="413845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C3F21F-17A9-D5DD-17E0-1E59178B1B16}"/>
              </a:ext>
            </a:extLst>
          </p:cNvPr>
          <p:cNvSpPr>
            <a:spLocks noGrp="1"/>
          </p:cNvSpPr>
          <p:nvPr>
            <p:ph type="title" idx="4294967295"/>
          </p:nvPr>
        </p:nvSpPr>
        <p:spPr>
          <a:xfrm flipV="1">
            <a:off x="1082040" y="-812800"/>
            <a:ext cx="45719" cy="121285"/>
          </a:xfrm>
          <a:prstGeom prst="rect">
            <a:avLst/>
          </a:prstGeom>
        </p:spPr>
        <p:txBody>
          <a:bodyPr/>
          <a:lstStyle/>
          <a:p>
            <a:r>
              <a:rPr lang="nl-NL" noProof="1"/>
              <a:t>Hulpmiddelen: </a:t>
            </a:r>
            <a:r>
              <a:rPr lang="nl-NL" baseline="0" noProof="1"/>
              <a:t>Energiecalculators</a:t>
            </a:r>
            <a:endParaRPr lang="nl-NL" noProof="1"/>
          </a:p>
        </p:txBody>
      </p:sp>
      <p:graphicFrame>
        <p:nvGraphicFramePr>
          <p:cNvPr id="2" name="Table 1" descr="A table of four rows and four columns. The columns are headed Tool; Services; Benefits for an energy community; How can this tool support an energy community? As each cell contains multiple bullet points, each cell in a row will be numbered 1 to 4.&#10;The first data row reads: 1. Photovoltaic Geographical Information System (PVGIS) (Worldwide). 2. PV performance simulation, Irradiation data analysis, Flexible configuration options. 3. Accurate energy yield estimates, Cost evaluation, Customisable analysis. 4. Informed system design, Financial planning, Scenario comparison.&#10;The second data row reads: 1. NREL’s PVWatts Calculator (Worldwide). 2. Energy production estimation, Comprehensive system information, Detailed system inputs. 3. Broad applicability, Reliable solar resource data, Ease of use. 4. Data-driven decision making, Performance analysis, Accessible interface.&#10;The third data row reads: 1. EnergySage Solar Calculator (USA). 2. Customised solar savings estimation, Interactive user input. 3. Personalised savings analysis, Transparent cost-savings estimation, Access to installer quotes. 4. Informed investment decisions, Simplifies complex data, Facilitates competitive bidding.&#10;">
            <a:extLst>
              <a:ext uri="{FF2B5EF4-FFF2-40B4-BE49-F238E27FC236}">
                <a16:creationId xmlns:a16="http://schemas.microsoft.com/office/drawing/2014/main" id="{BE41309E-BA3C-A152-20FB-C8F5D1991A42}"/>
              </a:ext>
            </a:extLst>
          </p:cNvPr>
          <p:cNvGraphicFramePr>
            <a:graphicFrameLocks noGrp="1"/>
          </p:cNvGraphicFramePr>
          <p:nvPr/>
        </p:nvGraphicFramePr>
        <p:xfrm>
          <a:off x="314960" y="243841"/>
          <a:ext cx="11715686" cy="6922281"/>
        </p:xfrm>
        <a:graphic>
          <a:graphicData uri="http://schemas.openxmlformats.org/drawingml/2006/table">
            <a:tbl>
              <a:tblPr firstRow="1" firstCol="1" bandRow="1">
                <a:tableStyleId>{3B4B98B0-60AC-42C2-AFA5-B58CD77FA1E5}</a:tableStyleId>
              </a:tblPr>
              <a:tblGrid>
                <a:gridCol w="1893146">
                  <a:extLst>
                    <a:ext uri="{9D8B030D-6E8A-4147-A177-3AD203B41FA5}">
                      <a16:colId xmlns:a16="http://schemas.microsoft.com/office/drawing/2014/main" val="1956655456"/>
                    </a:ext>
                  </a:extLst>
                </a:gridCol>
                <a:gridCol w="2942613">
                  <a:extLst>
                    <a:ext uri="{9D8B030D-6E8A-4147-A177-3AD203B41FA5}">
                      <a16:colId xmlns:a16="http://schemas.microsoft.com/office/drawing/2014/main" val="3114145817"/>
                    </a:ext>
                  </a:extLst>
                </a:gridCol>
                <a:gridCol w="3492214">
                  <a:extLst>
                    <a:ext uri="{9D8B030D-6E8A-4147-A177-3AD203B41FA5}">
                      <a16:colId xmlns:a16="http://schemas.microsoft.com/office/drawing/2014/main" val="1035212580"/>
                    </a:ext>
                  </a:extLst>
                </a:gridCol>
                <a:gridCol w="3387713">
                  <a:extLst>
                    <a:ext uri="{9D8B030D-6E8A-4147-A177-3AD203B41FA5}">
                      <a16:colId xmlns:a16="http://schemas.microsoft.com/office/drawing/2014/main" val="1964108697"/>
                    </a:ext>
                  </a:extLst>
                </a:gridCol>
              </a:tblGrid>
              <a:tr h="757891">
                <a:tc>
                  <a:txBody>
                    <a:bodyPr/>
                    <a:lstStyle/>
                    <a:p>
                      <a:pPr algn="ctr" latinLnBrk="0"/>
                      <a:r>
                        <a:rPr lang="en-GB" sz="2000" noProof="0" dirty="0">
                          <a:latin typeface="+mn-lt"/>
                        </a:rPr>
                        <a:t>Hulpmiddel</a:t>
                      </a:r>
                    </a:p>
                  </a:txBody>
                  <a:tcPr anchor="ctr"/>
                </a:tc>
                <a:tc>
                  <a:txBody>
                    <a:bodyPr/>
                    <a:lstStyle/>
                    <a:p>
                      <a:pPr algn="ctr" latinLnBrk="0"/>
                      <a:r>
                        <a:rPr lang="en-GB" sz="2000" noProof="0" dirty="0">
                          <a:latin typeface="+mn-lt"/>
                        </a:rPr>
                        <a:t>Diensten</a:t>
                      </a:r>
                    </a:p>
                  </a:txBody>
                  <a:tcPr anchor="ctr"/>
                </a:tc>
                <a:tc>
                  <a:txBody>
                    <a:bodyPr/>
                    <a:lstStyle/>
                    <a:p>
                      <a:pPr algn="ctr" latinLnBrk="0"/>
                      <a:r>
                        <a:rPr lang="en-GB" sz="2000" noProof="0" dirty="0">
                          <a:latin typeface="+mn-lt"/>
                        </a:rPr>
                        <a:t>Voordelen voor een energiegemeenschap</a:t>
                      </a:r>
                    </a:p>
                  </a:txBody>
                  <a:tcPr anchor="ctr"/>
                </a:tc>
                <a:tc>
                  <a:txBody>
                    <a:bodyPr/>
                    <a:lstStyle/>
                    <a:p>
                      <a:pPr algn="ctr" latinLnBrk="0"/>
                      <a:r>
                        <a:rPr lang="en-GB" sz="2000" noProof="0" dirty="0">
                          <a:latin typeface="+mn-lt"/>
                        </a:rPr>
                        <a:t>Hoe kan deze tool een energiegemeenschap ondersteunen?</a:t>
                      </a:r>
                    </a:p>
                  </a:txBody>
                  <a:tcPr anchor="ctr"/>
                </a:tc>
                <a:extLst>
                  <a:ext uri="{0D108BD9-81ED-4DB2-BD59-A6C34878D82A}">
                    <a16:rowId xmlns:a16="http://schemas.microsoft.com/office/drawing/2014/main" val="3341151641"/>
                  </a:ext>
                </a:extLst>
              </a:tr>
              <a:tr h="2075961">
                <a:tc>
                  <a:txBody>
                    <a:bodyPr/>
                    <a:lstStyle/>
                    <a:p>
                      <a:pPr marL="0" lvl="0" indent="0" algn="ctr" latinLnBrk="0">
                        <a:lnSpc>
                          <a:spcPct val="100000"/>
                        </a:lnSpc>
                        <a:buNone/>
                      </a:pPr>
                      <a:r>
                        <a:rPr lang="en-GB" sz="2000" b="1" i="0" u="none" strike="noStrike" baseline="0" noProof="0" dirty="0">
                          <a:solidFill>
                            <a:srgbClr val="000000"/>
                          </a:solidFill>
                          <a:latin typeface="+mn-lt"/>
                          <a:hlinkClick r:id="rId3"/>
                        </a:rPr>
                        <a:t>Geografisch informatiesysteem voor fotovoltaïsche energie (PVGIS)</a:t>
                      </a:r>
                      <a:endParaRPr lang="en-GB" sz="2000" b="1" i="0" u="none" strike="noStrike" baseline="0" noProof="0" dirty="0">
                        <a:solidFill>
                          <a:srgbClr val="000000"/>
                        </a:solidFill>
                        <a:latin typeface="+mn-lt"/>
                      </a:endParaRPr>
                    </a:p>
                    <a:p>
                      <a:pPr marL="0" lvl="0" indent="0" algn="ctr" latinLnBrk="0">
                        <a:lnSpc>
                          <a:spcPct val="100000"/>
                        </a:lnSpc>
                        <a:buNone/>
                      </a:pPr>
                      <a:r>
                        <a:rPr lang="en-GB" sz="2000" b="1" i="0" u="none" strike="noStrike" baseline="0" noProof="0" dirty="0">
                          <a:solidFill>
                            <a:srgbClr val="000000"/>
                          </a:solidFill>
                          <a:latin typeface="+mn-lt"/>
                        </a:rPr>
                        <a:t>(Wereldwijd)</a:t>
                      </a:r>
                      <a:endParaRPr lang="en-GB" sz="2000" noProof="0" dirty="0">
                        <a:latin typeface="+mn-lt"/>
                      </a:endParaRPr>
                    </a:p>
                  </a:txBody>
                  <a:tcPr anchor="ctr"/>
                </a:tc>
                <a:tc>
                  <a:txBody>
                    <a:bodyPr/>
                    <a:lstStyle/>
                    <a:p>
                      <a:pPr marL="342900" indent="-342900" algn="l" latinLnBrk="0">
                        <a:buFont typeface="Arial"/>
                        <a:buChar char="•"/>
                      </a:pPr>
                      <a:r>
                        <a:rPr lang="en-GB" sz="2000" b="0" i="0" u="none" strike="noStrike" noProof="0" dirty="0">
                          <a:latin typeface="+mn-lt"/>
                        </a:rPr>
                        <a:t>PV-prestatiesimulatie</a:t>
                      </a:r>
                    </a:p>
                    <a:p>
                      <a:pPr marL="342900" lvl="0" indent="-342900" algn="l" latinLnBrk="0">
                        <a:buFont typeface="Arial"/>
                        <a:buChar char="•"/>
                      </a:pPr>
                      <a:r>
                        <a:rPr lang="en-GB" sz="2000" b="0" i="0" u="none" strike="noStrike" noProof="0" dirty="0">
                          <a:latin typeface="+mn-lt"/>
                        </a:rPr>
                        <a:t>Analyse van stralingsgegevens</a:t>
                      </a:r>
                    </a:p>
                    <a:p>
                      <a:pPr marL="342900" lvl="0" indent="-342900" algn="l" latinLnBrk="0">
                        <a:buFont typeface="Arial"/>
                        <a:buChar char="•"/>
                      </a:pPr>
                      <a:r>
                        <a:rPr lang="en-GB" sz="2000" b="0" i="0" u="none" strike="noStrike" noProof="0" dirty="0">
                          <a:latin typeface="+mn-lt"/>
                        </a:rPr>
                        <a:t>Flexibele configuratieopties</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Nauwkeurige schattingen van de energieopbrengst</a:t>
                      </a:r>
                    </a:p>
                    <a:p>
                      <a:pPr marL="342900" lvl="0" indent="-342900" algn="l" latinLnBrk="0">
                        <a:buFont typeface="Arial"/>
                        <a:buChar char="•"/>
                      </a:pPr>
                      <a:r>
                        <a:rPr lang="en-GB" sz="2000" b="0" i="0" u="none" strike="noStrike" cap="none" noProof="0" dirty="0">
                          <a:solidFill>
                            <a:srgbClr val="000000"/>
                          </a:solidFill>
                          <a:latin typeface="+mn-lt"/>
                        </a:rPr>
                        <a:t>Kostenevaluatie</a:t>
                      </a:r>
                    </a:p>
                    <a:p>
                      <a:pPr marL="342900" lvl="0" indent="-342900" algn="l" latinLnBrk="0">
                        <a:buFont typeface="Arial"/>
                        <a:buChar char="•"/>
                      </a:pPr>
                      <a:r>
                        <a:rPr lang="en-GB" sz="2000" b="0" i="0" u="none" strike="noStrike" cap="none" noProof="0" dirty="0">
                          <a:solidFill>
                            <a:srgbClr val="000000"/>
                          </a:solidFill>
                          <a:latin typeface="+mn-lt"/>
                        </a:rPr>
                        <a:t>Aanpasbare analyse</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Doordacht systeemontwerp</a:t>
                      </a:r>
                    </a:p>
                    <a:p>
                      <a:pPr marL="342900" lvl="0" indent="-342900" algn="l" latinLnBrk="0">
                        <a:buFont typeface="Arial"/>
                        <a:buChar char="•"/>
                      </a:pPr>
                      <a:r>
                        <a:rPr lang="en-GB" sz="2000" b="0" i="0" u="none" strike="noStrike" cap="none" noProof="0" dirty="0">
                          <a:solidFill>
                            <a:srgbClr val="000000"/>
                          </a:solidFill>
                          <a:latin typeface="+mn-lt"/>
                        </a:rPr>
                        <a:t>Financiële planning</a:t>
                      </a:r>
                    </a:p>
                    <a:p>
                      <a:pPr marL="342900" lvl="0" indent="-342900" algn="l" latinLnBrk="0">
                        <a:buFont typeface="Arial"/>
                        <a:buChar char="•"/>
                      </a:pPr>
                      <a:r>
                        <a:rPr lang="en-GB" sz="2000" b="0" i="0" u="none" strike="noStrike" cap="none" noProof="0" dirty="0">
                          <a:solidFill>
                            <a:srgbClr val="000000"/>
                          </a:solidFill>
                          <a:latin typeface="+mn-lt"/>
                        </a:rPr>
                        <a:t>Scenariovergelijking</a:t>
                      </a:r>
                    </a:p>
                  </a:txBody>
                  <a:tcPr anchor="ctr"/>
                </a:tc>
                <a:extLst>
                  <a:ext uri="{0D108BD9-81ED-4DB2-BD59-A6C34878D82A}">
                    <a16:rowId xmlns:a16="http://schemas.microsoft.com/office/drawing/2014/main" val="4057794235"/>
                  </a:ext>
                </a:extLst>
              </a:tr>
              <a:tr h="1890154">
                <a:tc>
                  <a:txBody>
                    <a:bodyPr/>
                    <a:lstStyle/>
                    <a:p>
                      <a:pPr lvl="0" algn="ctr" latinLnBrk="0">
                        <a:buNone/>
                      </a:pPr>
                      <a:r>
                        <a:rPr lang="en-GB" sz="2000" b="1" i="0" u="none" strike="noStrike" noProof="0" dirty="0">
                          <a:latin typeface="+mn-lt"/>
                          <a:hlinkClick r:id="rId4"/>
                        </a:rPr>
                        <a:t>PVWatts-calculator van NREL </a:t>
                      </a:r>
                      <a:r>
                        <a:rPr lang="en-GB" sz="2000" b="1" i="0" u="none" strike="noStrike" noProof="0" dirty="0">
                          <a:latin typeface="+mn-lt"/>
                        </a:rPr>
                        <a:t>(wereldwijd)</a:t>
                      </a:r>
                      <a:endParaRPr lang="en-GB" sz="2000" b="1" noProof="0" dirty="0">
                        <a:latin typeface="+mn-lt"/>
                      </a:endParaRPr>
                    </a:p>
                  </a:txBody>
                  <a:tcPr anchor="ctr"/>
                </a:tc>
                <a:tc>
                  <a:txBody>
                    <a:bodyPr/>
                    <a:lstStyle/>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Schatting van energieproductie</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Uitgebreide systeeminformatie</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Gedetailleerde systeeminvoer</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Brede toepasbaarheid</a:t>
                      </a:r>
                    </a:p>
                    <a:p>
                      <a:pPr marL="342900" lvl="0" indent="-342900" algn="l" latinLnBrk="0">
                        <a:buFont typeface="Arial"/>
                        <a:buChar char="•"/>
                      </a:pPr>
                      <a:r>
                        <a:rPr lang="en-GB" sz="2000" b="0" i="0" u="none" strike="noStrike" cap="none" noProof="0" dirty="0">
                          <a:solidFill>
                            <a:srgbClr val="000000"/>
                          </a:solidFill>
                          <a:latin typeface="+mn-lt"/>
                        </a:rPr>
                        <a:t>Betrouwbare gegevens over zonne-energiebronnen</a:t>
                      </a:r>
                    </a:p>
                    <a:p>
                      <a:pPr marL="342900" lvl="0" indent="-342900" algn="l" latinLnBrk="0">
                        <a:buFont typeface="Arial"/>
                        <a:buChar char="•"/>
                      </a:pPr>
                      <a:r>
                        <a:rPr lang="en-GB" sz="2000" b="0" i="0" u="none" strike="noStrike" cap="none" noProof="0" dirty="0">
                          <a:solidFill>
                            <a:srgbClr val="000000"/>
                          </a:solidFill>
                          <a:latin typeface="+mn-lt"/>
                        </a:rPr>
                        <a:t>Gebruiksgemak</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Datagestuurde besluitvorming</a:t>
                      </a:r>
                    </a:p>
                    <a:p>
                      <a:pPr marL="342900" lvl="0" indent="-342900" algn="l" latinLnBrk="0">
                        <a:buFont typeface="Arial"/>
                        <a:buChar char="•"/>
                      </a:pPr>
                      <a:r>
                        <a:rPr lang="en-GB" sz="2000" b="0" i="0" u="none" strike="noStrike" cap="none" noProof="0" dirty="0">
                          <a:solidFill>
                            <a:srgbClr val="000000"/>
                          </a:solidFill>
                          <a:latin typeface="+mn-lt"/>
                        </a:rPr>
                        <a:t>Prestatieanalyse</a:t>
                      </a:r>
                    </a:p>
                    <a:p>
                      <a:pPr marL="342900" lvl="0" indent="-342900" algn="l" latinLnBrk="0">
                        <a:buFont typeface="Arial"/>
                        <a:buChar char="•"/>
                      </a:pPr>
                      <a:r>
                        <a:rPr lang="en-GB" sz="2000" b="0" i="0" u="none" strike="noStrike" cap="none" noProof="0" dirty="0">
                          <a:solidFill>
                            <a:srgbClr val="000000"/>
                          </a:solidFill>
                          <a:latin typeface="+mn-lt"/>
                        </a:rPr>
                        <a:t>Toegankelijke interface</a:t>
                      </a:r>
                    </a:p>
                  </a:txBody>
                  <a:tcPr anchor="ctr"/>
                </a:tc>
                <a:extLst>
                  <a:ext uri="{0D108BD9-81ED-4DB2-BD59-A6C34878D82A}">
                    <a16:rowId xmlns:a16="http://schemas.microsoft.com/office/drawing/2014/main" val="192137070"/>
                  </a:ext>
                </a:extLst>
              </a:tr>
              <a:tr h="1890154">
                <a:tc>
                  <a:txBody>
                    <a:bodyPr/>
                    <a:lstStyle/>
                    <a:p>
                      <a:pPr algn="ctr" latinLnBrk="0"/>
                      <a:r>
                        <a:rPr lang="en-GB" sz="2000" noProof="0" dirty="0">
                          <a:latin typeface="+mn-lt"/>
                          <a:hlinkClick r:id="rId5"/>
                        </a:rPr>
                        <a:t>EnergySage Solar Calculator </a:t>
                      </a:r>
                      <a:endParaRPr lang="en-GB" sz="2000" noProof="0" dirty="0">
                        <a:latin typeface="+mn-lt"/>
                      </a:endParaRPr>
                    </a:p>
                    <a:p>
                      <a:pPr algn="ctr" latinLnBrk="0"/>
                      <a:r>
                        <a:rPr lang="en-GB" sz="2000" noProof="0" dirty="0">
                          <a:latin typeface="+mn-lt"/>
                        </a:rPr>
                        <a:t>(VS)</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Aangepaste schatting van besparingen door zonne-energie</a:t>
                      </a:r>
                    </a:p>
                    <a:p>
                      <a:pPr marL="342900" lvl="0" indent="-342900" algn="l" latinLnBrk="0">
                        <a:buFont typeface="Arial"/>
                        <a:buChar char="•"/>
                      </a:pPr>
                      <a:r>
                        <a:rPr lang="en-GB" sz="2000" b="0" i="0" u="none" strike="noStrike" cap="none" noProof="0" dirty="0">
                          <a:solidFill>
                            <a:srgbClr val="000000"/>
                          </a:solidFill>
                          <a:latin typeface="+mn-lt"/>
                        </a:rPr>
                        <a:t>Interactieve gebruikersinvoer</a:t>
                      </a:r>
                    </a:p>
                    <a:p>
                      <a:pPr marL="342900" lvl="0" indent="-342900" algn="l" latinLnBrk="0">
                        <a:buFont typeface="Arial"/>
                        <a:buChar char="•"/>
                      </a:pPr>
                      <a:endParaRPr lang="en-GB" sz="2000" b="0" i="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Gepersonaliseerde besparingsanalyse</a:t>
                      </a:r>
                    </a:p>
                    <a:p>
                      <a:pPr marL="342900" lvl="0" indent="-342900" algn="l" latinLnBrk="0">
                        <a:buFont typeface="Arial"/>
                        <a:buChar char="•"/>
                      </a:pPr>
                      <a:r>
                        <a:rPr lang="en-GB" sz="2000" b="0" i="0" u="none" strike="noStrike" cap="none" noProof="0" dirty="0">
                          <a:solidFill>
                            <a:srgbClr val="000000"/>
                          </a:solidFill>
                          <a:latin typeface="+mn-lt"/>
                        </a:rPr>
                        <a:t>Transparante schatting van kostenbesparingen</a:t>
                      </a:r>
                    </a:p>
                    <a:p>
                      <a:pPr marL="342900" lvl="0" indent="-342900" algn="l" latinLnBrk="0">
                        <a:buFont typeface="Arial"/>
                        <a:buChar char="•"/>
                      </a:pPr>
                      <a:r>
                        <a:rPr lang="en-GB" sz="2000" b="0" i="0" u="none" strike="noStrike" cap="none" noProof="0" dirty="0">
                          <a:solidFill>
                            <a:srgbClr val="000000"/>
                          </a:solidFill>
                          <a:latin typeface="+mn-lt"/>
                        </a:rPr>
                        <a:t>Toegang tot offertes van installateurs</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Weloverwogen investeringsbeslissingen</a:t>
                      </a:r>
                    </a:p>
                    <a:p>
                      <a:pPr marL="342900" lvl="0" indent="-342900" algn="l" latinLnBrk="0">
                        <a:buFont typeface="Arial"/>
                        <a:buChar char="•"/>
                      </a:pPr>
                      <a:r>
                        <a:rPr lang="en-GB" sz="2000" b="0" i="0" u="none" strike="noStrike" cap="none" noProof="0" dirty="0">
                          <a:solidFill>
                            <a:srgbClr val="000000"/>
                          </a:solidFill>
                          <a:latin typeface="+mn-lt"/>
                        </a:rPr>
                        <a:t>Vereenvoudigt complexe gegevens</a:t>
                      </a:r>
                    </a:p>
                    <a:p>
                      <a:pPr marL="342900" lvl="0" indent="-342900" algn="l" latinLnBrk="0">
                        <a:buFont typeface="Arial"/>
                        <a:buChar char="•"/>
                      </a:pPr>
                      <a:r>
                        <a:rPr lang="en-GB" sz="2000" b="0" i="0" u="none" strike="noStrike" cap="none" noProof="0" dirty="0">
                          <a:solidFill>
                            <a:srgbClr val="000000"/>
                          </a:solidFill>
                          <a:latin typeface="+mn-lt"/>
                        </a:rPr>
                        <a:t>Vergemakkelijkt concurrerende biedingen</a:t>
                      </a:r>
                    </a:p>
                  </a:txBody>
                  <a:tcPr anchor="ctr"/>
                </a:tc>
                <a:extLst>
                  <a:ext uri="{0D108BD9-81ED-4DB2-BD59-A6C34878D82A}">
                    <a16:rowId xmlns:a16="http://schemas.microsoft.com/office/drawing/2014/main" val="353600444"/>
                  </a:ext>
                </a:extLst>
              </a:tr>
            </a:tbl>
          </a:graphicData>
        </a:graphic>
      </p:graphicFrame>
    </p:spTree>
    <p:extLst>
      <p:ext uri="{BB962C8B-B14F-4D97-AF65-F5344CB8AC3E}">
        <p14:creationId xmlns:p14="http://schemas.microsoft.com/office/powerpoint/2010/main" val="1019797494"/>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2.xml><?xml version="1.0" encoding="utf-8"?>
<ds:datastoreItem xmlns:ds="http://schemas.openxmlformats.org/officeDocument/2006/customXml" ds:itemID="{636EDDE9-A0F8-4740-930C-3A06225B2A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docProps/app.xml><?xml version="1.0" encoding="utf-8"?>
<Properties xmlns="http://schemas.openxmlformats.org/officeDocument/2006/extended-properties" xmlns:vt="http://schemas.openxmlformats.org/officeDocument/2006/docPropsVTypes">
  <TotalTime>372</TotalTime>
  <Words>3342</Words>
  <Application>Microsoft Macintosh PowerPoint</Application>
  <PresentationFormat>Widescreen</PresentationFormat>
  <Paragraphs>362</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맑은 고딕</vt:lpstr>
      <vt:lpstr>Arial</vt:lpstr>
      <vt:lpstr>Arial,Sans-Serif</vt:lpstr>
      <vt:lpstr>Calibri</vt:lpstr>
      <vt:lpstr>Public Sans</vt:lpstr>
      <vt:lpstr>Every1 slide master</vt:lpstr>
      <vt:lpstr>Energiegemeenschappen:  IT-basisprincipes</vt:lpstr>
      <vt:lpstr>Inleiding</vt:lpstr>
      <vt:lpstr>Deze presentatie</vt:lpstr>
      <vt:lpstr>Zeven vragen voor energiegemeenschappen: IT-basisprincipes </vt:lpstr>
      <vt:lpstr>1. De rol van IT-infrastructuur in energiegemeenschappen - Inleiding </vt:lpstr>
      <vt:lpstr>1. De rol van IT-infrastructuur in energiegemeenschappen  </vt:lpstr>
      <vt:lpstr>2. De rol van zonne-energiecalculators - Inleiding </vt:lpstr>
      <vt:lpstr>2. De rol van zonne-energiecalculators </vt:lpstr>
      <vt:lpstr>Hulpmiddelen: Energiecalculators</vt:lpstr>
      <vt:lpstr>3. De rol van digitale energiebeheertools: flexibiliteit - Inleiding </vt:lpstr>
      <vt:lpstr>3. De rol van digitale energiebeheertools: flexibiliteit </vt:lpstr>
      <vt:lpstr>Tools: digitaal energiebeheer</vt:lpstr>
      <vt:lpstr>4. De rol van renovatie- en zonne-energiecalculators - Inleiding </vt:lpstr>
      <vt:lpstr>4. De rol van renovatie- en zonne-energiecalculators </vt:lpstr>
      <vt:lpstr>Hulpmiddelen: renovatie- en zonne-energiecalculators</vt:lpstr>
      <vt:lpstr>5. Digitale platforms: energie delen - Inleiding </vt:lpstr>
      <vt:lpstr>5. Digitale platforms: energie delen  </vt:lpstr>
      <vt:lpstr>Hulpmiddelen: Energie delen</vt:lpstr>
      <vt:lpstr>6. Energiebeheer en energiegemeenschappen: sociaal worden - Inleiding </vt:lpstr>
      <vt:lpstr>6. Energiebeheer en energiegemeenschappen: sociaal worden   </vt:lpstr>
      <vt:lpstr>Tools: Sociaal worden </vt:lpstr>
      <vt:lpstr>7. IT-tools kiezen voor uw energiegemeenschap: evaluatie - Inleiding  </vt:lpstr>
      <vt:lpstr>7. IT-tools kiezen voor uw energiegemeenschap: evaluatie  </vt:lpstr>
      <vt:lpstr>Volgende stappen </vt:lpstr>
      <vt:lpstr>Met dank aan </vt:lpstr>
      <vt:lpstr>Bedankt!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51</cp:revision>
  <cp:lastPrinted>2025-03-21T11:31:47Z</cp:lastPrinted>
  <dcterms:created xsi:type="dcterms:W3CDTF">2019-04-06T05:20:47Z</dcterms:created>
  <dcterms:modified xsi:type="dcterms:W3CDTF">2026-03-13T18:28:07Z</dcterms:modified>
  <cp:category/>
</cp:coreProperties>
</file>