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56" r:id="rId5"/>
    <p:sldId id="257" r:id="rId6"/>
    <p:sldId id="263" r:id="rId7"/>
    <p:sldId id="289" r:id="rId8"/>
    <p:sldId id="290" r:id="rId9"/>
    <p:sldId id="291" r:id="rId10"/>
    <p:sldId id="292" r:id="rId11"/>
    <p:sldId id="272" r:id="rId12"/>
    <p:sldId id="293" r:id="rId13"/>
    <p:sldId id="294" r:id="rId14"/>
    <p:sldId id="295" r:id="rId15"/>
    <p:sldId id="296" r:id="rId16"/>
    <p:sldId id="284" r:id="rId17"/>
    <p:sldId id="277" r:id="rId18"/>
    <p:sldId id="297" r:id="rId19"/>
    <p:sldId id="298" r:id="rId20"/>
    <p:sldId id="299" r:id="rId21"/>
    <p:sldId id="300" r:id="rId22"/>
    <p:sldId id="285" r:id="rId23"/>
    <p:sldId id="282" r:id="rId24"/>
    <p:sldId id="301" r:id="rId25"/>
    <p:sldId id="302" r:id="rId26"/>
    <p:sldId id="303" r:id="rId27"/>
    <p:sldId id="305" r:id="rId28"/>
    <p:sldId id="286" r:id="rId29"/>
    <p:sldId id="30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dClofLFreAYy91FyNODdA==" hashData="ya+X0Ddx1scqGKirOzjK2eoXHWalM5xoP0KDX4div9bHCR9+M0hxC7aRkSSIi/DEoLUHJgmMd7V/KrbCUoqy7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620F0C-5D96-4EEF-9AC8-9ADC0031CAD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73F054FC-CC1E-45F8-AB2B-237D06C89EDE}">
      <dgm:prSet phldrT="[Text]" phldr="0"/>
      <dgm:spPr/>
      <dgm:t>
        <a:bodyPr/>
        <a:lstStyle/>
        <a:p>
          <a:pPr rtl="0"/>
          <a:r>
            <a:rPr lang="en-GB" dirty="0">
              <a:latin typeface="Calibri Light" panose="020F0302020204030204"/>
            </a:rPr>
            <a:t>Remplacer les combustibles fossiles par des énergies renouvelables</a:t>
          </a:r>
          <a:endParaRPr lang="en-GB" dirty="0"/>
        </a:p>
      </dgm:t>
    </dgm:pt>
    <dgm:pt modelId="{4CEAFAF5-79C4-4B51-A9CC-CEE065584CCF}" type="parTrans" cxnId="{07CCD51A-94C2-43A7-8DAE-DBE6F8C4D836}">
      <dgm:prSet/>
      <dgm:spPr/>
      <dgm:t>
        <a:bodyPr/>
        <a:lstStyle/>
        <a:p>
          <a:endParaRPr lang="en-GB"/>
        </a:p>
      </dgm:t>
    </dgm:pt>
    <dgm:pt modelId="{78E60AD5-31E2-475D-8327-B706F12DAF2A}" type="sibTrans" cxnId="{07CCD51A-94C2-43A7-8DAE-DBE6F8C4D836}">
      <dgm:prSet/>
      <dgm:spPr/>
      <dgm:t>
        <a:bodyPr/>
        <a:lstStyle/>
        <a:p>
          <a:endParaRPr lang="en-GB"/>
        </a:p>
      </dgm:t>
    </dgm:pt>
    <dgm:pt modelId="{C2C8CEDB-FD18-4703-BFBF-794DE560D006}">
      <dgm:prSet phldrT="[Text]" phldr="0"/>
      <dgm:spPr/>
      <dgm:t>
        <a:bodyPr/>
        <a:lstStyle/>
        <a:p>
          <a:pPr rtl="0"/>
          <a:r>
            <a:rPr lang="en-GB" dirty="0">
              <a:latin typeface="Calibri Light" panose="020F0302020204030204"/>
            </a:rPr>
            <a:t>Capture et stockage du carbone</a:t>
          </a:r>
          <a:endParaRPr lang="en-GB" dirty="0"/>
        </a:p>
      </dgm:t>
    </dgm:pt>
    <dgm:pt modelId="{58543BB6-45FB-4D6B-A0BE-E05484DCA5E8}" type="parTrans" cxnId="{5D60A12C-F835-49A9-A213-A4195F106E97}">
      <dgm:prSet/>
      <dgm:spPr/>
      <dgm:t>
        <a:bodyPr/>
        <a:lstStyle/>
        <a:p>
          <a:endParaRPr lang="en-GB"/>
        </a:p>
      </dgm:t>
    </dgm:pt>
    <dgm:pt modelId="{7A973128-8D4E-49FD-8AD0-4C9402789382}" type="sibTrans" cxnId="{5D60A12C-F835-49A9-A213-A4195F106E97}">
      <dgm:prSet/>
      <dgm:spPr/>
      <dgm:t>
        <a:bodyPr/>
        <a:lstStyle/>
        <a:p>
          <a:endParaRPr lang="en-GB"/>
        </a:p>
      </dgm:t>
    </dgm:pt>
    <dgm:pt modelId="{F9BAC6B3-0657-4D5C-B3D0-2406F16C6EDE}">
      <dgm:prSet phldrT="[Text]" phldr="0"/>
      <dgm:spPr/>
      <dgm:t>
        <a:bodyPr/>
        <a:lstStyle/>
        <a:p>
          <a:pPr rtl="0"/>
          <a:r>
            <a:rPr lang="en-GB">
              <a:latin typeface="Calibri Light" panose="020F0302020204030204"/>
            </a:rPr>
            <a:t>Réforme du marché</a:t>
          </a:r>
          <a:endParaRPr lang="en-GB"/>
        </a:p>
      </dgm:t>
    </dgm:pt>
    <dgm:pt modelId="{B2B13260-7B4F-4D5B-A2F8-4FACC7E64315}" type="parTrans" cxnId="{BA280407-5804-4421-96B8-94B39CA9850D}">
      <dgm:prSet/>
      <dgm:spPr/>
      <dgm:t>
        <a:bodyPr/>
        <a:lstStyle/>
        <a:p>
          <a:endParaRPr lang="en-GB"/>
        </a:p>
      </dgm:t>
    </dgm:pt>
    <dgm:pt modelId="{E6983546-DA1E-40EA-B6F8-9AAF43B8A4FF}" type="sibTrans" cxnId="{BA280407-5804-4421-96B8-94B39CA9850D}">
      <dgm:prSet/>
      <dgm:spPr/>
      <dgm:t>
        <a:bodyPr/>
        <a:lstStyle/>
        <a:p>
          <a:endParaRPr lang="en-GB"/>
        </a:p>
      </dgm:t>
    </dgm:pt>
    <dgm:pt modelId="{B6DB26E4-2943-432F-A6DA-AE7BA3B030DA}">
      <dgm:prSet phldrT="[Text]" phldr="0"/>
      <dgm:spPr/>
      <dgm:t>
        <a:bodyPr/>
        <a:lstStyle/>
        <a:p>
          <a:pPr rtl="0"/>
          <a:r>
            <a:rPr lang="en-GB">
              <a:latin typeface="Calibri Light" panose="020F0302020204030204"/>
            </a:rPr>
            <a:t>Amélioration de l'efficacité</a:t>
          </a:r>
          <a:endParaRPr lang="en-GB"/>
        </a:p>
      </dgm:t>
    </dgm:pt>
    <dgm:pt modelId="{67337283-6084-4E1E-9FE8-AC933E07AF00}" type="parTrans" cxnId="{6D0A3E6F-D206-4C39-A453-EFE6F56C6E38}">
      <dgm:prSet/>
      <dgm:spPr/>
      <dgm:t>
        <a:bodyPr/>
        <a:lstStyle/>
        <a:p>
          <a:endParaRPr lang="en-GB"/>
        </a:p>
      </dgm:t>
    </dgm:pt>
    <dgm:pt modelId="{382B70CE-211A-492A-861A-74E1EE87BD61}" type="sibTrans" cxnId="{6D0A3E6F-D206-4C39-A453-EFE6F56C6E38}">
      <dgm:prSet/>
      <dgm:spPr/>
      <dgm:t>
        <a:bodyPr/>
        <a:lstStyle/>
        <a:p>
          <a:endParaRPr lang="en-GB"/>
        </a:p>
      </dgm:t>
    </dgm:pt>
    <dgm:pt modelId="{4C468BB5-67AE-4D66-A675-B57D4219B87C}">
      <dgm:prSet phldrT="[Text]" phldr="0"/>
      <dgm:spPr/>
      <dgm:t>
        <a:bodyPr/>
        <a:lstStyle/>
        <a:p>
          <a:pPr rtl="0"/>
          <a:r>
            <a:rPr lang="en-GB" dirty="0">
              <a:latin typeface="Calibri Light" panose="020F0302020204030204"/>
            </a:rPr>
            <a:t>Recherche et développement accélérés</a:t>
          </a:r>
          <a:endParaRPr lang="en-GB" dirty="0"/>
        </a:p>
      </dgm:t>
    </dgm:pt>
    <dgm:pt modelId="{5290F11F-C0AE-4503-9D2C-0DD7F890AE77}" type="parTrans" cxnId="{B027077F-3E26-4E78-9607-39B566CD10F5}">
      <dgm:prSet/>
      <dgm:spPr/>
      <dgm:t>
        <a:bodyPr/>
        <a:lstStyle/>
        <a:p>
          <a:endParaRPr lang="en-GB"/>
        </a:p>
      </dgm:t>
    </dgm:pt>
    <dgm:pt modelId="{EFAFDBD4-9B63-419C-98FB-C1B87AD69D92}" type="sibTrans" cxnId="{B027077F-3E26-4E78-9607-39B566CD10F5}">
      <dgm:prSet/>
      <dgm:spPr/>
      <dgm:t>
        <a:bodyPr/>
        <a:lstStyle/>
        <a:p>
          <a:endParaRPr lang="en-GB"/>
        </a:p>
      </dgm:t>
    </dgm:pt>
    <dgm:pt modelId="{C2C3659C-6DBB-4958-9629-663057AB9A2E}" type="pres">
      <dgm:prSet presAssocID="{BC620F0C-5D96-4EEF-9AC8-9ADC0031CAD3}" presName="cycle" presStyleCnt="0">
        <dgm:presLayoutVars>
          <dgm:dir/>
          <dgm:resizeHandles val="exact"/>
        </dgm:presLayoutVars>
      </dgm:prSet>
      <dgm:spPr/>
    </dgm:pt>
    <dgm:pt modelId="{07130FA1-A83C-40BF-BD46-E74200DED550}" type="pres">
      <dgm:prSet presAssocID="{73F054FC-CC1E-45F8-AB2B-237D06C89EDE}" presName="node" presStyleLbl="node1" presStyleIdx="0" presStyleCnt="5">
        <dgm:presLayoutVars>
          <dgm:bulletEnabled val="1"/>
        </dgm:presLayoutVars>
      </dgm:prSet>
      <dgm:spPr/>
    </dgm:pt>
    <dgm:pt modelId="{FF9B623B-B590-4859-A360-1EDD97E1E156}" type="pres">
      <dgm:prSet presAssocID="{73F054FC-CC1E-45F8-AB2B-237D06C89EDE}" presName="spNode" presStyleCnt="0"/>
      <dgm:spPr/>
    </dgm:pt>
    <dgm:pt modelId="{A048F51D-923B-442B-994B-A03CC539B54F}" type="pres">
      <dgm:prSet presAssocID="{78E60AD5-31E2-475D-8327-B706F12DAF2A}" presName="sibTrans" presStyleLbl="sibTrans1D1" presStyleIdx="0" presStyleCnt="5"/>
      <dgm:spPr/>
    </dgm:pt>
    <dgm:pt modelId="{D4E7DB9F-5EF7-49DB-80CF-794F4337F0D4}" type="pres">
      <dgm:prSet presAssocID="{C2C8CEDB-FD18-4703-BFBF-794DE560D006}" presName="node" presStyleLbl="node1" presStyleIdx="1" presStyleCnt="5">
        <dgm:presLayoutVars>
          <dgm:bulletEnabled val="1"/>
        </dgm:presLayoutVars>
      </dgm:prSet>
      <dgm:spPr/>
    </dgm:pt>
    <dgm:pt modelId="{7E7D71FF-86BB-44A6-8C3D-D40A182D0E8E}" type="pres">
      <dgm:prSet presAssocID="{C2C8CEDB-FD18-4703-BFBF-794DE560D006}" presName="spNode" presStyleCnt="0"/>
      <dgm:spPr/>
    </dgm:pt>
    <dgm:pt modelId="{F2530E3A-90B4-42CA-BCA3-A4F1264AD60D}" type="pres">
      <dgm:prSet presAssocID="{7A973128-8D4E-49FD-8AD0-4C9402789382}" presName="sibTrans" presStyleLbl="sibTrans1D1" presStyleIdx="1" presStyleCnt="5"/>
      <dgm:spPr/>
    </dgm:pt>
    <dgm:pt modelId="{64DBD2A0-F388-4995-AB6F-B65802B2DFAF}" type="pres">
      <dgm:prSet presAssocID="{F9BAC6B3-0657-4D5C-B3D0-2406F16C6EDE}" presName="node" presStyleLbl="node1" presStyleIdx="2" presStyleCnt="5">
        <dgm:presLayoutVars>
          <dgm:bulletEnabled val="1"/>
        </dgm:presLayoutVars>
      </dgm:prSet>
      <dgm:spPr/>
    </dgm:pt>
    <dgm:pt modelId="{3D472EA9-4CEF-4539-8053-1CDF347B7939}" type="pres">
      <dgm:prSet presAssocID="{F9BAC6B3-0657-4D5C-B3D0-2406F16C6EDE}" presName="spNode" presStyleCnt="0"/>
      <dgm:spPr/>
    </dgm:pt>
    <dgm:pt modelId="{28A73286-3A0D-43DA-ACC1-ACBBDC0787DD}" type="pres">
      <dgm:prSet presAssocID="{E6983546-DA1E-40EA-B6F8-9AAF43B8A4FF}" presName="sibTrans" presStyleLbl="sibTrans1D1" presStyleIdx="2" presStyleCnt="5"/>
      <dgm:spPr/>
    </dgm:pt>
    <dgm:pt modelId="{2CD46C05-063A-446E-BA04-F8B60526F041}" type="pres">
      <dgm:prSet presAssocID="{B6DB26E4-2943-432F-A6DA-AE7BA3B030DA}" presName="node" presStyleLbl="node1" presStyleIdx="3" presStyleCnt="5">
        <dgm:presLayoutVars>
          <dgm:bulletEnabled val="1"/>
        </dgm:presLayoutVars>
      </dgm:prSet>
      <dgm:spPr/>
    </dgm:pt>
    <dgm:pt modelId="{591867CB-06C6-4629-AE5C-C99E604A2EB0}" type="pres">
      <dgm:prSet presAssocID="{B6DB26E4-2943-432F-A6DA-AE7BA3B030DA}" presName="spNode" presStyleCnt="0"/>
      <dgm:spPr/>
    </dgm:pt>
    <dgm:pt modelId="{A30CB935-7750-4635-B3B9-69E1223CCAD9}" type="pres">
      <dgm:prSet presAssocID="{382B70CE-211A-492A-861A-74E1EE87BD61}" presName="sibTrans" presStyleLbl="sibTrans1D1" presStyleIdx="3" presStyleCnt="5"/>
      <dgm:spPr/>
    </dgm:pt>
    <dgm:pt modelId="{D6796B9C-4438-470D-BE28-81C587A874A8}" type="pres">
      <dgm:prSet presAssocID="{4C468BB5-67AE-4D66-A675-B57D4219B87C}" presName="node" presStyleLbl="node1" presStyleIdx="4" presStyleCnt="5">
        <dgm:presLayoutVars>
          <dgm:bulletEnabled val="1"/>
        </dgm:presLayoutVars>
      </dgm:prSet>
      <dgm:spPr/>
    </dgm:pt>
    <dgm:pt modelId="{C945A89E-3C45-4296-863E-1EF43E67CD93}" type="pres">
      <dgm:prSet presAssocID="{4C468BB5-67AE-4D66-A675-B57D4219B87C}" presName="spNode" presStyleCnt="0"/>
      <dgm:spPr/>
    </dgm:pt>
    <dgm:pt modelId="{C07A5CC8-A717-4505-91D2-6237D80619FF}" type="pres">
      <dgm:prSet presAssocID="{EFAFDBD4-9B63-419C-98FB-C1B87AD69D92}" presName="sibTrans" presStyleLbl="sibTrans1D1" presStyleIdx="4" presStyleCnt="5"/>
      <dgm:spPr/>
    </dgm:pt>
  </dgm:ptLst>
  <dgm:cxnLst>
    <dgm:cxn modelId="{BA280407-5804-4421-96B8-94B39CA9850D}" srcId="{BC620F0C-5D96-4EEF-9AC8-9ADC0031CAD3}" destId="{F9BAC6B3-0657-4D5C-B3D0-2406F16C6EDE}" srcOrd="2" destOrd="0" parTransId="{B2B13260-7B4F-4D5B-A2F8-4FACC7E64315}" sibTransId="{E6983546-DA1E-40EA-B6F8-9AAF43B8A4FF}"/>
    <dgm:cxn modelId="{E7B4B219-B1D6-41AC-BA93-3E43D87CB5E7}" type="presOf" srcId="{B6DB26E4-2943-432F-A6DA-AE7BA3B030DA}" destId="{2CD46C05-063A-446E-BA04-F8B60526F041}" srcOrd="0" destOrd="0" presId="urn:microsoft.com/office/officeart/2005/8/layout/cycle6"/>
    <dgm:cxn modelId="{07CCD51A-94C2-43A7-8DAE-DBE6F8C4D836}" srcId="{BC620F0C-5D96-4EEF-9AC8-9ADC0031CAD3}" destId="{73F054FC-CC1E-45F8-AB2B-237D06C89EDE}" srcOrd="0" destOrd="0" parTransId="{4CEAFAF5-79C4-4B51-A9CC-CEE065584CCF}" sibTransId="{78E60AD5-31E2-475D-8327-B706F12DAF2A}"/>
    <dgm:cxn modelId="{5D60A12C-F835-49A9-A213-A4195F106E97}" srcId="{BC620F0C-5D96-4EEF-9AC8-9ADC0031CAD3}" destId="{C2C8CEDB-FD18-4703-BFBF-794DE560D006}" srcOrd="1" destOrd="0" parTransId="{58543BB6-45FB-4D6B-A0BE-E05484DCA5E8}" sibTransId="{7A973128-8D4E-49FD-8AD0-4C9402789382}"/>
    <dgm:cxn modelId="{6151856B-7CDA-4E51-9359-C5EC71DEF090}" type="presOf" srcId="{BC620F0C-5D96-4EEF-9AC8-9ADC0031CAD3}" destId="{C2C3659C-6DBB-4958-9629-663057AB9A2E}" srcOrd="0" destOrd="0" presId="urn:microsoft.com/office/officeart/2005/8/layout/cycle6"/>
    <dgm:cxn modelId="{6D0A3E6F-D206-4C39-A453-EFE6F56C6E38}" srcId="{BC620F0C-5D96-4EEF-9AC8-9ADC0031CAD3}" destId="{B6DB26E4-2943-432F-A6DA-AE7BA3B030DA}" srcOrd="3" destOrd="0" parTransId="{67337283-6084-4E1E-9FE8-AC933E07AF00}" sibTransId="{382B70CE-211A-492A-861A-74E1EE87BD61}"/>
    <dgm:cxn modelId="{4D08A472-DE2A-40ED-81EE-D19F08DA4C44}" type="presOf" srcId="{73F054FC-CC1E-45F8-AB2B-237D06C89EDE}" destId="{07130FA1-A83C-40BF-BD46-E74200DED550}" srcOrd="0" destOrd="0" presId="urn:microsoft.com/office/officeart/2005/8/layout/cycle6"/>
    <dgm:cxn modelId="{20E29157-9889-4698-8AE2-4BD0D6C64CD9}" type="presOf" srcId="{EFAFDBD4-9B63-419C-98FB-C1B87AD69D92}" destId="{C07A5CC8-A717-4505-91D2-6237D80619FF}" srcOrd="0" destOrd="0" presId="urn:microsoft.com/office/officeart/2005/8/layout/cycle6"/>
    <dgm:cxn modelId="{2A55A15A-5AAD-436B-AC3C-DC0C7BC42517}" type="presOf" srcId="{4C468BB5-67AE-4D66-A675-B57D4219B87C}" destId="{D6796B9C-4438-470D-BE28-81C587A874A8}" srcOrd="0" destOrd="0" presId="urn:microsoft.com/office/officeart/2005/8/layout/cycle6"/>
    <dgm:cxn modelId="{B027077F-3E26-4E78-9607-39B566CD10F5}" srcId="{BC620F0C-5D96-4EEF-9AC8-9ADC0031CAD3}" destId="{4C468BB5-67AE-4D66-A675-B57D4219B87C}" srcOrd="4" destOrd="0" parTransId="{5290F11F-C0AE-4503-9D2C-0DD7F890AE77}" sibTransId="{EFAFDBD4-9B63-419C-98FB-C1B87AD69D92}"/>
    <dgm:cxn modelId="{63369291-8A89-40A3-8ED7-B316B4A0F3C0}" type="presOf" srcId="{C2C8CEDB-FD18-4703-BFBF-794DE560D006}" destId="{D4E7DB9F-5EF7-49DB-80CF-794F4337F0D4}" srcOrd="0" destOrd="0" presId="urn:microsoft.com/office/officeart/2005/8/layout/cycle6"/>
    <dgm:cxn modelId="{C46F88AC-D355-46F9-BA45-ECF89AD294FB}" type="presOf" srcId="{382B70CE-211A-492A-861A-74E1EE87BD61}" destId="{A30CB935-7750-4635-B3B9-69E1223CCAD9}" srcOrd="0" destOrd="0" presId="urn:microsoft.com/office/officeart/2005/8/layout/cycle6"/>
    <dgm:cxn modelId="{361DDFBC-5638-4F5B-AD40-0C03CBC90E67}" type="presOf" srcId="{78E60AD5-31E2-475D-8327-B706F12DAF2A}" destId="{A048F51D-923B-442B-994B-A03CC539B54F}" srcOrd="0" destOrd="0" presId="urn:microsoft.com/office/officeart/2005/8/layout/cycle6"/>
    <dgm:cxn modelId="{E93727D7-424B-4112-A608-E642DF695C29}" type="presOf" srcId="{E6983546-DA1E-40EA-B6F8-9AAF43B8A4FF}" destId="{28A73286-3A0D-43DA-ACC1-ACBBDC0787DD}" srcOrd="0" destOrd="0" presId="urn:microsoft.com/office/officeart/2005/8/layout/cycle6"/>
    <dgm:cxn modelId="{918AFCD7-D3D4-41F2-81F9-4E2292EF83B1}" type="presOf" srcId="{7A973128-8D4E-49FD-8AD0-4C9402789382}" destId="{F2530E3A-90B4-42CA-BCA3-A4F1264AD60D}" srcOrd="0" destOrd="0" presId="urn:microsoft.com/office/officeart/2005/8/layout/cycle6"/>
    <dgm:cxn modelId="{B4AEBDF3-005D-4744-86FD-C76A354C059B}" type="presOf" srcId="{F9BAC6B3-0657-4D5C-B3D0-2406F16C6EDE}" destId="{64DBD2A0-F388-4995-AB6F-B65802B2DFAF}" srcOrd="0" destOrd="0" presId="urn:microsoft.com/office/officeart/2005/8/layout/cycle6"/>
    <dgm:cxn modelId="{3B4D9BFA-7963-4E9E-8522-CE7B15F1ECFC}" type="presParOf" srcId="{C2C3659C-6DBB-4958-9629-663057AB9A2E}" destId="{07130FA1-A83C-40BF-BD46-E74200DED550}" srcOrd="0" destOrd="0" presId="urn:microsoft.com/office/officeart/2005/8/layout/cycle6"/>
    <dgm:cxn modelId="{54BE3C7C-EF85-4F36-844A-929D1D6DAF17}" type="presParOf" srcId="{C2C3659C-6DBB-4958-9629-663057AB9A2E}" destId="{FF9B623B-B590-4859-A360-1EDD97E1E156}" srcOrd="1" destOrd="0" presId="urn:microsoft.com/office/officeart/2005/8/layout/cycle6"/>
    <dgm:cxn modelId="{E564BB3A-14E0-4242-B528-20E4274F857E}" type="presParOf" srcId="{C2C3659C-6DBB-4958-9629-663057AB9A2E}" destId="{A048F51D-923B-442B-994B-A03CC539B54F}" srcOrd="2" destOrd="0" presId="urn:microsoft.com/office/officeart/2005/8/layout/cycle6"/>
    <dgm:cxn modelId="{89EB8DF2-2395-42B6-A49C-8EEF110EE64E}" type="presParOf" srcId="{C2C3659C-6DBB-4958-9629-663057AB9A2E}" destId="{D4E7DB9F-5EF7-49DB-80CF-794F4337F0D4}" srcOrd="3" destOrd="0" presId="urn:microsoft.com/office/officeart/2005/8/layout/cycle6"/>
    <dgm:cxn modelId="{D8F49D16-95EE-4F57-8D40-20108867FE5E}" type="presParOf" srcId="{C2C3659C-6DBB-4958-9629-663057AB9A2E}" destId="{7E7D71FF-86BB-44A6-8C3D-D40A182D0E8E}" srcOrd="4" destOrd="0" presId="urn:microsoft.com/office/officeart/2005/8/layout/cycle6"/>
    <dgm:cxn modelId="{6D06618E-EB35-42EE-84E5-E262C053D11A}" type="presParOf" srcId="{C2C3659C-6DBB-4958-9629-663057AB9A2E}" destId="{F2530E3A-90B4-42CA-BCA3-A4F1264AD60D}" srcOrd="5" destOrd="0" presId="urn:microsoft.com/office/officeart/2005/8/layout/cycle6"/>
    <dgm:cxn modelId="{A443AF8A-1166-45FF-955A-70D52977703A}" type="presParOf" srcId="{C2C3659C-6DBB-4958-9629-663057AB9A2E}" destId="{64DBD2A0-F388-4995-AB6F-B65802B2DFAF}" srcOrd="6" destOrd="0" presId="urn:microsoft.com/office/officeart/2005/8/layout/cycle6"/>
    <dgm:cxn modelId="{8B7D152D-1261-4D01-BFD5-644591C9C755}" type="presParOf" srcId="{C2C3659C-6DBB-4958-9629-663057AB9A2E}" destId="{3D472EA9-4CEF-4539-8053-1CDF347B7939}" srcOrd="7" destOrd="0" presId="urn:microsoft.com/office/officeart/2005/8/layout/cycle6"/>
    <dgm:cxn modelId="{C6FA112A-2514-4EA5-83E8-D718E66174D6}" type="presParOf" srcId="{C2C3659C-6DBB-4958-9629-663057AB9A2E}" destId="{28A73286-3A0D-43DA-ACC1-ACBBDC0787DD}" srcOrd="8" destOrd="0" presId="urn:microsoft.com/office/officeart/2005/8/layout/cycle6"/>
    <dgm:cxn modelId="{05D3C5CB-3C9D-480B-BBEE-95DEA77880B1}" type="presParOf" srcId="{C2C3659C-6DBB-4958-9629-663057AB9A2E}" destId="{2CD46C05-063A-446E-BA04-F8B60526F041}" srcOrd="9" destOrd="0" presId="urn:microsoft.com/office/officeart/2005/8/layout/cycle6"/>
    <dgm:cxn modelId="{1B3865C2-C721-4D4B-9B36-16BB49E8C104}" type="presParOf" srcId="{C2C3659C-6DBB-4958-9629-663057AB9A2E}" destId="{591867CB-06C6-4629-AE5C-C99E604A2EB0}" srcOrd="10" destOrd="0" presId="urn:microsoft.com/office/officeart/2005/8/layout/cycle6"/>
    <dgm:cxn modelId="{4CEACC3A-B91D-4AC4-B065-879488AD523E}" type="presParOf" srcId="{C2C3659C-6DBB-4958-9629-663057AB9A2E}" destId="{A30CB935-7750-4635-B3B9-69E1223CCAD9}" srcOrd="11" destOrd="0" presId="urn:microsoft.com/office/officeart/2005/8/layout/cycle6"/>
    <dgm:cxn modelId="{05CCE4D3-AE3F-4D1D-BDCD-C94537F26555}" type="presParOf" srcId="{C2C3659C-6DBB-4958-9629-663057AB9A2E}" destId="{D6796B9C-4438-470D-BE28-81C587A874A8}" srcOrd="12" destOrd="0" presId="urn:microsoft.com/office/officeart/2005/8/layout/cycle6"/>
    <dgm:cxn modelId="{D3372C5E-4C1D-42D3-AC64-A5F0126875DA}" type="presParOf" srcId="{C2C3659C-6DBB-4958-9629-663057AB9A2E}" destId="{C945A89E-3C45-4296-863E-1EF43E67CD93}" srcOrd="13" destOrd="0" presId="urn:microsoft.com/office/officeart/2005/8/layout/cycle6"/>
    <dgm:cxn modelId="{41A131FE-0A0E-4960-BEA3-E95F977E38AD}" type="presParOf" srcId="{C2C3659C-6DBB-4958-9629-663057AB9A2E}" destId="{C07A5CC8-A717-4505-91D2-6237D80619FF}"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620F0C-5D96-4EEF-9AC8-9ADC0031CAD3}" type="doc">
      <dgm:prSet loTypeId="urn:microsoft.com/office/officeart/2005/8/layout/cycle6" loCatId="cycle" qsTypeId="urn:microsoft.com/office/officeart/2005/8/quickstyle/simple1" qsCatId="simple" csTypeId="urn:microsoft.com/office/officeart/2005/8/colors/accent6_2" csCatId="accent6" phldr="1"/>
      <dgm:spPr/>
      <dgm:t>
        <a:bodyPr/>
        <a:lstStyle/>
        <a:p>
          <a:endParaRPr lang="en-GB"/>
        </a:p>
      </dgm:t>
    </dgm:pt>
    <dgm:pt modelId="{73F054FC-CC1E-45F8-AB2B-237D06C89EDE}">
      <dgm:prSet phldrT="[Text]" phldr="0"/>
      <dgm:spPr/>
      <dgm:t>
        <a:bodyPr/>
        <a:lstStyle/>
        <a:p>
          <a:pPr rtl="0"/>
          <a:r>
            <a:rPr lang="en-GB" dirty="0">
              <a:latin typeface="Calibri Light" panose="020F0302020204030204"/>
            </a:rPr>
            <a:t>Renforcement des infrastructures</a:t>
          </a:r>
          <a:endParaRPr lang="en-GB" dirty="0"/>
        </a:p>
      </dgm:t>
    </dgm:pt>
    <dgm:pt modelId="{4CEAFAF5-79C4-4B51-A9CC-CEE065584CCF}" type="parTrans" cxnId="{07CCD51A-94C2-43A7-8DAE-DBE6F8C4D836}">
      <dgm:prSet/>
      <dgm:spPr/>
      <dgm:t>
        <a:bodyPr/>
        <a:lstStyle/>
        <a:p>
          <a:endParaRPr lang="en-GB"/>
        </a:p>
      </dgm:t>
    </dgm:pt>
    <dgm:pt modelId="{78E60AD5-31E2-475D-8327-B706F12DAF2A}" type="sibTrans" cxnId="{07CCD51A-94C2-43A7-8DAE-DBE6F8C4D836}">
      <dgm:prSet/>
      <dgm:spPr/>
      <dgm:t>
        <a:bodyPr/>
        <a:lstStyle/>
        <a:p>
          <a:endParaRPr lang="en-GB"/>
        </a:p>
      </dgm:t>
    </dgm:pt>
    <dgm:pt modelId="{C2C8CEDB-FD18-4703-BFBF-794DE560D006}">
      <dgm:prSet phldrT="[Text]" phldr="0"/>
      <dgm:spPr/>
      <dgm:t>
        <a:bodyPr/>
        <a:lstStyle/>
        <a:p>
          <a:pPr rtl="0"/>
          <a:r>
            <a:rPr lang="en-GB" dirty="0">
              <a:latin typeface="Calibri Light" panose="020F0302020204030204"/>
            </a:rPr>
            <a:t>Plus grande diversité de sources d'énergie</a:t>
          </a:r>
          <a:endParaRPr lang="en-GB" dirty="0"/>
        </a:p>
      </dgm:t>
    </dgm:pt>
    <dgm:pt modelId="{58543BB6-45FB-4D6B-A0BE-E05484DCA5E8}" type="parTrans" cxnId="{5D60A12C-F835-49A9-A213-A4195F106E97}">
      <dgm:prSet/>
      <dgm:spPr/>
      <dgm:t>
        <a:bodyPr/>
        <a:lstStyle/>
        <a:p>
          <a:endParaRPr lang="en-GB"/>
        </a:p>
      </dgm:t>
    </dgm:pt>
    <dgm:pt modelId="{7A973128-8D4E-49FD-8AD0-4C9402789382}" type="sibTrans" cxnId="{5D60A12C-F835-49A9-A213-A4195F106E97}">
      <dgm:prSet/>
      <dgm:spPr/>
      <dgm:t>
        <a:bodyPr/>
        <a:lstStyle/>
        <a:p>
          <a:endParaRPr lang="en-GB"/>
        </a:p>
      </dgm:t>
    </dgm:pt>
    <dgm:pt modelId="{F9BAC6B3-0657-4D5C-B3D0-2406F16C6EDE}">
      <dgm:prSet phldrT="[Text]" phldr="0"/>
      <dgm:spPr/>
      <dgm:t>
        <a:bodyPr/>
        <a:lstStyle/>
        <a:p>
          <a:pPr rtl="0"/>
          <a:r>
            <a:rPr lang="en-GB" dirty="0">
              <a:latin typeface="Calibri Light" panose="020F0302020204030204"/>
            </a:rPr>
            <a:t>Modernisation des centrales électriques</a:t>
          </a:r>
          <a:endParaRPr lang="en-GB" dirty="0"/>
        </a:p>
      </dgm:t>
    </dgm:pt>
    <dgm:pt modelId="{B2B13260-7B4F-4D5B-A2F8-4FACC7E64315}" type="parTrans" cxnId="{BA280407-5804-4421-96B8-94B39CA9850D}">
      <dgm:prSet/>
      <dgm:spPr/>
      <dgm:t>
        <a:bodyPr/>
        <a:lstStyle/>
        <a:p>
          <a:endParaRPr lang="en-GB"/>
        </a:p>
      </dgm:t>
    </dgm:pt>
    <dgm:pt modelId="{E6983546-DA1E-40EA-B6F8-9AAF43B8A4FF}" type="sibTrans" cxnId="{BA280407-5804-4421-96B8-94B39CA9850D}">
      <dgm:prSet/>
      <dgm:spPr/>
      <dgm:t>
        <a:bodyPr/>
        <a:lstStyle/>
        <a:p>
          <a:endParaRPr lang="en-GB"/>
        </a:p>
      </dgm:t>
    </dgm:pt>
    <dgm:pt modelId="{B6DB26E4-2943-432F-A6DA-AE7BA3B030DA}">
      <dgm:prSet phldrT="[Text]" phldr="0"/>
      <dgm:spPr/>
      <dgm:t>
        <a:bodyPr/>
        <a:lstStyle/>
        <a:p>
          <a:pPr rtl="0"/>
          <a:r>
            <a:rPr lang="en-GB" dirty="0">
              <a:latin typeface="Calibri Light" panose="020F0302020204030204"/>
            </a:rPr>
            <a:t>Planification en cas de conditions météorologiques extrêmes </a:t>
          </a:r>
          <a:endParaRPr lang="en-GB" dirty="0"/>
        </a:p>
      </dgm:t>
    </dgm:pt>
    <dgm:pt modelId="{67337283-6084-4E1E-9FE8-AC933E07AF00}" type="parTrans" cxnId="{6D0A3E6F-D206-4C39-A453-EFE6F56C6E38}">
      <dgm:prSet/>
      <dgm:spPr/>
      <dgm:t>
        <a:bodyPr/>
        <a:lstStyle/>
        <a:p>
          <a:endParaRPr lang="en-GB"/>
        </a:p>
      </dgm:t>
    </dgm:pt>
    <dgm:pt modelId="{382B70CE-211A-492A-861A-74E1EE87BD61}" type="sibTrans" cxnId="{6D0A3E6F-D206-4C39-A453-EFE6F56C6E38}">
      <dgm:prSet/>
      <dgm:spPr/>
      <dgm:t>
        <a:bodyPr/>
        <a:lstStyle/>
        <a:p>
          <a:endParaRPr lang="en-GB"/>
        </a:p>
      </dgm:t>
    </dgm:pt>
    <dgm:pt modelId="{4C468BB5-67AE-4D66-A675-B57D4219B87C}">
      <dgm:prSet phldrT="[Text]" phldr="0"/>
      <dgm:spPr/>
      <dgm:t>
        <a:bodyPr/>
        <a:lstStyle/>
        <a:p>
          <a:pPr rtl="0"/>
          <a:r>
            <a:rPr lang="en-GB" dirty="0">
              <a:latin typeface="Calibri Light" panose="020F0302020204030204"/>
            </a:rPr>
            <a:t>Évaluer les risques</a:t>
          </a:r>
          <a:endParaRPr lang="en-GB" dirty="0"/>
        </a:p>
      </dgm:t>
    </dgm:pt>
    <dgm:pt modelId="{5290F11F-C0AE-4503-9D2C-0DD7F890AE77}" type="parTrans" cxnId="{B027077F-3E26-4E78-9607-39B566CD10F5}">
      <dgm:prSet/>
      <dgm:spPr/>
      <dgm:t>
        <a:bodyPr/>
        <a:lstStyle/>
        <a:p>
          <a:endParaRPr lang="en-GB"/>
        </a:p>
      </dgm:t>
    </dgm:pt>
    <dgm:pt modelId="{EFAFDBD4-9B63-419C-98FB-C1B87AD69D92}" type="sibTrans" cxnId="{B027077F-3E26-4E78-9607-39B566CD10F5}">
      <dgm:prSet/>
      <dgm:spPr/>
      <dgm:t>
        <a:bodyPr/>
        <a:lstStyle/>
        <a:p>
          <a:endParaRPr lang="en-GB"/>
        </a:p>
      </dgm:t>
    </dgm:pt>
    <dgm:pt modelId="{C2C3659C-6DBB-4958-9629-663057AB9A2E}" type="pres">
      <dgm:prSet presAssocID="{BC620F0C-5D96-4EEF-9AC8-9ADC0031CAD3}" presName="cycle" presStyleCnt="0">
        <dgm:presLayoutVars>
          <dgm:dir/>
          <dgm:resizeHandles val="exact"/>
        </dgm:presLayoutVars>
      </dgm:prSet>
      <dgm:spPr/>
    </dgm:pt>
    <dgm:pt modelId="{07130FA1-A83C-40BF-BD46-E74200DED550}" type="pres">
      <dgm:prSet presAssocID="{73F054FC-CC1E-45F8-AB2B-237D06C89EDE}" presName="node" presStyleLbl="node1" presStyleIdx="0" presStyleCnt="5">
        <dgm:presLayoutVars>
          <dgm:bulletEnabled val="1"/>
        </dgm:presLayoutVars>
      </dgm:prSet>
      <dgm:spPr/>
    </dgm:pt>
    <dgm:pt modelId="{FF9B623B-B590-4859-A360-1EDD97E1E156}" type="pres">
      <dgm:prSet presAssocID="{73F054FC-CC1E-45F8-AB2B-237D06C89EDE}" presName="spNode" presStyleCnt="0"/>
      <dgm:spPr/>
    </dgm:pt>
    <dgm:pt modelId="{A048F51D-923B-442B-994B-A03CC539B54F}" type="pres">
      <dgm:prSet presAssocID="{78E60AD5-31E2-475D-8327-B706F12DAF2A}" presName="sibTrans" presStyleLbl="sibTrans1D1" presStyleIdx="0" presStyleCnt="5"/>
      <dgm:spPr/>
    </dgm:pt>
    <dgm:pt modelId="{D4E7DB9F-5EF7-49DB-80CF-794F4337F0D4}" type="pres">
      <dgm:prSet presAssocID="{C2C8CEDB-FD18-4703-BFBF-794DE560D006}" presName="node" presStyleLbl="node1" presStyleIdx="1" presStyleCnt="5">
        <dgm:presLayoutVars>
          <dgm:bulletEnabled val="1"/>
        </dgm:presLayoutVars>
      </dgm:prSet>
      <dgm:spPr/>
    </dgm:pt>
    <dgm:pt modelId="{7E7D71FF-86BB-44A6-8C3D-D40A182D0E8E}" type="pres">
      <dgm:prSet presAssocID="{C2C8CEDB-FD18-4703-BFBF-794DE560D006}" presName="spNode" presStyleCnt="0"/>
      <dgm:spPr/>
    </dgm:pt>
    <dgm:pt modelId="{F2530E3A-90B4-42CA-BCA3-A4F1264AD60D}" type="pres">
      <dgm:prSet presAssocID="{7A973128-8D4E-49FD-8AD0-4C9402789382}" presName="sibTrans" presStyleLbl="sibTrans1D1" presStyleIdx="1" presStyleCnt="5"/>
      <dgm:spPr/>
    </dgm:pt>
    <dgm:pt modelId="{64DBD2A0-F388-4995-AB6F-B65802B2DFAF}" type="pres">
      <dgm:prSet presAssocID="{F9BAC6B3-0657-4D5C-B3D0-2406F16C6EDE}" presName="node" presStyleLbl="node1" presStyleIdx="2" presStyleCnt="5">
        <dgm:presLayoutVars>
          <dgm:bulletEnabled val="1"/>
        </dgm:presLayoutVars>
      </dgm:prSet>
      <dgm:spPr/>
    </dgm:pt>
    <dgm:pt modelId="{3D472EA9-4CEF-4539-8053-1CDF347B7939}" type="pres">
      <dgm:prSet presAssocID="{F9BAC6B3-0657-4D5C-B3D0-2406F16C6EDE}" presName="spNode" presStyleCnt="0"/>
      <dgm:spPr/>
    </dgm:pt>
    <dgm:pt modelId="{28A73286-3A0D-43DA-ACC1-ACBBDC0787DD}" type="pres">
      <dgm:prSet presAssocID="{E6983546-DA1E-40EA-B6F8-9AAF43B8A4FF}" presName="sibTrans" presStyleLbl="sibTrans1D1" presStyleIdx="2" presStyleCnt="5"/>
      <dgm:spPr/>
    </dgm:pt>
    <dgm:pt modelId="{2CD46C05-063A-446E-BA04-F8B60526F041}" type="pres">
      <dgm:prSet presAssocID="{B6DB26E4-2943-432F-A6DA-AE7BA3B030DA}" presName="node" presStyleLbl="node1" presStyleIdx="3" presStyleCnt="5">
        <dgm:presLayoutVars>
          <dgm:bulletEnabled val="1"/>
        </dgm:presLayoutVars>
      </dgm:prSet>
      <dgm:spPr/>
    </dgm:pt>
    <dgm:pt modelId="{591867CB-06C6-4629-AE5C-C99E604A2EB0}" type="pres">
      <dgm:prSet presAssocID="{B6DB26E4-2943-432F-A6DA-AE7BA3B030DA}" presName="spNode" presStyleCnt="0"/>
      <dgm:spPr/>
    </dgm:pt>
    <dgm:pt modelId="{A30CB935-7750-4635-B3B9-69E1223CCAD9}" type="pres">
      <dgm:prSet presAssocID="{382B70CE-211A-492A-861A-74E1EE87BD61}" presName="sibTrans" presStyleLbl="sibTrans1D1" presStyleIdx="3" presStyleCnt="5"/>
      <dgm:spPr/>
    </dgm:pt>
    <dgm:pt modelId="{D6796B9C-4438-470D-BE28-81C587A874A8}" type="pres">
      <dgm:prSet presAssocID="{4C468BB5-67AE-4D66-A675-B57D4219B87C}" presName="node" presStyleLbl="node1" presStyleIdx="4" presStyleCnt="5">
        <dgm:presLayoutVars>
          <dgm:bulletEnabled val="1"/>
        </dgm:presLayoutVars>
      </dgm:prSet>
      <dgm:spPr/>
    </dgm:pt>
    <dgm:pt modelId="{C945A89E-3C45-4296-863E-1EF43E67CD93}" type="pres">
      <dgm:prSet presAssocID="{4C468BB5-67AE-4D66-A675-B57D4219B87C}" presName="spNode" presStyleCnt="0"/>
      <dgm:spPr/>
    </dgm:pt>
    <dgm:pt modelId="{C07A5CC8-A717-4505-91D2-6237D80619FF}" type="pres">
      <dgm:prSet presAssocID="{EFAFDBD4-9B63-419C-98FB-C1B87AD69D92}" presName="sibTrans" presStyleLbl="sibTrans1D1" presStyleIdx="4" presStyleCnt="5"/>
      <dgm:spPr/>
    </dgm:pt>
  </dgm:ptLst>
  <dgm:cxnLst>
    <dgm:cxn modelId="{BA280407-5804-4421-96B8-94B39CA9850D}" srcId="{BC620F0C-5D96-4EEF-9AC8-9ADC0031CAD3}" destId="{F9BAC6B3-0657-4D5C-B3D0-2406F16C6EDE}" srcOrd="2" destOrd="0" parTransId="{B2B13260-7B4F-4D5B-A2F8-4FACC7E64315}" sibTransId="{E6983546-DA1E-40EA-B6F8-9AAF43B8A4FF}"/>
    <dgm:cxn modelId="{E7B4B219-B1D6-41AC-BA93-3E43D87CB5E7}" type="presOf" srcId="{B6DB26E4-2943-432F-A6DA-AE7BA3B030DA}" destId="{2CD46C05-063A-446E-BA04-F8B60526F041}" srcOrd="0" destOrd="0" presId="urn:microsoft.com/office/officeart/2005/8/layout/cycle6"/>
    <dgm:cxn modelId="{07CCD51A-94C2-43A7-8DAE-DBE6F8C4D836}" srcId="{BC620F0C-5D96-4EEF-9AC8-9ADC0031CAD3}" destId="{73F054FC-CC1E-45F8-AB2B-237D06C89EDE}" srcOrd="0" destOrd="0" parTransId="{4CEAFAF5-79C4-4B51-A9CC-CEE065584CCF}" sibTransId="{78E60AD5-31E2-475D-8327-B706F12DAF2A}"/>
    <dgm:cxn modelId="{5D60A12C-F835-49A9-A213-A4195F106E97}" srcId="{BC620F0C-5D96-4EEF-9AC8-9ADC0031CAD3}" destId="{C2C8CEDB-FD18-4703-BFBF-794DE560D006}" srcOrd="1" destOrd="0" parTransId="{58543BB6-45FB-4D6B-A0BE-E05484DCA5E8}" sibTransId="{7A973128-8D4E-49FD-8AD0-4C9402789382}"/>
    <dgm:cxn modelId="{6151856B-7CDA-4E51-9359-C5EC71DEF090}" type="presOf" srcId="{BC620F0C-5D96-4EEF-9AC8-9ADC0031CAD3}" destId="{C2C3659C-6DBB-4958-9629-663057AB9A2E}" srcOrd="0" destOrd="0" presId="urn:microsoft.com/office/officeart/2005/8/layout/cycle6"/>
    <dgm:cxn modelId="{6D0A3E6F-D206-4C39-A453-EFE6F56C6E38}" srcId="{BC620F0C-5D96-4EEF-9AC8-9ADC0031CAD3}" destId="{B6DB26E4-2943-432F-A6DA-AE7BA3B030DA}" srcOrd="3" destOrd="0" parTransId="{67337283-6084-4E1E-9FE8-AC933E07AF00}" sibTransId="{382B70CE-211A-492A-861A-74E1EE87BD61}"/>
    <dgm:cxn modelId="{4D08A472-DE2A-40ED-81EE-D19F08DA4C44}" type="presOf" srcId="{73F054FC-CC1E-45F8-AB2B-237D06C89EDE}" destId="{07130FA1-A83C-40BF-BD46-E74200DED550}" srcOrd="0" destOrd="0" presId="urn:microsoft.com/office/officeart/2005/8/layout/cycle6"/>
    <dgm:cxn modelId="{20E29157-9889-4698-8AE2-4BD0D6C64CD9}" type="presOf" srcId="{EFAFDBD4-9B63-419C-98FB-C1B87AD69D92}" destId="{C07A5CC8-A717-4505-91D2-6237D80619FF}" srcOrd="0" destOrd="0" presId="urn:microsoft.com/office/officeart/2005/8/layout/cycle6"/>
    <dgm:cxn modelId="{2A55A15A-5AAD-436B-AC3C-DC0C7BC42517}" type="presOf" srcId="{4C468BB5-67AE-4D66-A675-B57D4219B87C}" destId="{D6796B9C-4438-470D-BE28-81C587A874A8}" srcOrd="0" destOrd="0" presId="urn:microsoft.com/office/officeart/2005/8/layout/cycle6"/>
    <dgm:cxn modelId="{B027077F-3E26-4E78-9607-39B566CD10F5}" srcId="{BC620F0C-5D96-4EEF-9AC8-9ADC0031CAD3}" destId="{4C468BB5-67AE-4D66-A675-B57D4219B87C}" srcOrd="4" destOrd="0" parTransId="{5290F11F-C0AE-4503-9D2C-0DD7F890AE77}" sibTransId="{EFAFDBD4-9B63-419C-98FB-C1B87AD69D92}"/>
    <dgm:cxn modelId="{63369291-8A89-40A3-8ED7-B316B4A0F3C0}" type="presOf" srcId="{C2C8CEDB-FD18-4703-BFBF-794DE560D006}" destId="{D4E7DB9F-5EF7-49DB-80CF-794F4337F0D4}" srcOrd="0" destOrd="0" presId="urn:microsoft.com/office/officeart/2005/8/layout/cycle6"/>
    <dgm:cxn modelId="{C46F88AC-D355-46F9-BA45-ECF89AD294FB}" type="presOf" srcId="{382B70CE-211A-492A-861A-74E1EE87BD61}" destId="{A30CB935-7750-4635-B3B9-69E1223CCAD9}" srcOrd="0" destOrd="0" presId="urn:microsoft.com/office/officeart/2005/8/layout/cycle6"/>
    <dgm:cxn modelId="{361DDFBC-5638-4F5B-AD40-0C03CBC90E67}" type="presOf" srcId="{78E60AD5-31E2-475D-8327-B706F12DAF2A}" destId="{A048F51D-923B-442B-994B-A03CC539B54F}" srcOrd="0" destOrd="0" presId="urn:microsoft.com/office/officeart/2005/8/layout/cycle6"/>
    <dgm:cxn modelId="{E93727D7-424B-4112-A608-E642DF695C29}" type="presOf" srcId="{E6983546-DA1E-40EA-B6F8-9AAF43B8A4FF}" destId="{28A73286-3A0D-43DA-ACC1-ACBBDC0787DD}" srcOrd="0" destOrd="0" presId="urn:microsoft.com/office/officeart/2005/8/layout/cycle6"/>
    <dgm:cxn modelId="{918AFCD7-D3D4-41F2-81F9-4E2292EF83B1}" type="presOf" srcId="{7A973128-8D4E-49FD-8AD0-4C9402789382}" destId="{F2530E3A-90B4-42CA-BCA3-A4F1264AD60D}" srcOrd="0" destOrd="0" presId="urn:microsoft.com/office/officeart/2005/8/layout/cycle6"/>
    <dgm:cxn modelId="{B4AEBDF3-005D-4744-86FD-C76A354C059B}" type="presOf" srcId="{F9BAC6B3-0657-4D5C-B3D0-2406F16C6EDE}" destId="{64DBD2A0-F388-4995-AB6F-B65802B2DFAF}" srcOrd="0" destOrd="0" presId="urn:microsoft.com/office/officeart/2005/8/layout/cycle6"/>
    <dgm:cxn modelId="{3B4D9BFA-7963-4E9E-8522-CE7B15F1ECFC}" type="presParOf" srcId="{C2C3659C-6DBB-4958-9629-663057AB9A2E}" destId="{07130FA1-A83C-40BF-BD46-E74200DED550}" srcOrd="0" destOrd="0" presId="urn:microsoft.com/office/officeart/2005/8/layout/cycle6"/>
    <dgm:cxn modelId="{54BE3C7C-EF85-4F36-844A-929D1D6DAF17}" type="presParOf" srcId="{C2C3659C-6DBB-4958-9629-663057AB9A2E}" destId="{FF9B623B-B590-4859-A360-1EDD97E1E156}" srcOrd="1" destOrd="0" presId="urn:microsoft.com/office/officeart/2005/8/layout/cycle6"/>
    <dgm:cxn modelId="{E564BB3A-14E0-4242-B528-20E4274F857E}" type="presParOf" srcId="{C2C3659C-6DBB-4958-9629-663057AB9A2E}" destId="{A048F51D-923B-442B-994B-A03CC539B54F}" srcOrd="2" destOrd="0" presId="urn:microsoft.com/office/officeart/2005/8/layout/cycle6"/>
    <dgm:cxn modelId="{89EB8DF2-2395-42B6-A49C-8EEF110EE64E}" type="presParOf" srcId="{C2C3659C-6DBB-4958-9629-663057AB9A2E}" destId="{D4E7DB9F-5EF7-49DB-80CF-794F4337F0D4}" srcOrd="3" destOrd="0" presId="urn:microsoft.com/office/officeart/2005/8/layout/cycle6"/>
    <dgm:cxn modelId="{D8F49D16-95EE-4F57-8D40-20108867FE5E}" type="presParOf" srcId="{C2C3659C-6DBB-4958-9629-663057AB9A2E}" destId="{7E7D71FF-86BB-44A6-8C3D-D40A182D0E8E}" srcOrd="4" destOrd="0" presId="urn:microsoft.com/office/officeart/2005/8/layout/cycle6"/>
    <dgm:cxn modelId="{6D06618E-EB35-42EE-84E5-E262C053D11A}" type="presParOf" srcId="{C2C3659C-6DBB-4958-9629-663057AB9A2E}" destId="{F2530E3A-90B4-42CA-BCA3-A4F1264AD60D}" srcOrd="5" destOrd="0" presId="urn:microsoft.com/office/officeart/2005/8/layout/cycle6"/>
    <dgm:cxn modelId="{A443AF8A-1166-45FF-955A-70D52977703A}" type="presParOf" srcId="{C2C3659C-6DBB-4958-9629-663057AB9A2E}" destId="{64DBD2A0-F388-4995-AB6F-B65802B2DFAF}" srcOrd="6" destOrd="0" presId="urn:microsoft.com/office/officeart/2005/8/layout/cycle6"/>
    <dgm:cxn modelId="{8B7D152D-1261-4D01-BFD5-644591C9C755}" type="presParOf" srcId="{C2C3659C-6DBB-4958-9629-663057AB9A2E}" destId="{3D472EA9-4CEF-4539-8053-1CDF347B7939}" srcOrd="7" destOrd="0" presId="urn:microsoft.com/office/officeart/2005/8/layout/cycle6"/>
    <dgm:cxn modelId="{C6FA112A-2514-4EA5-83E8-D718E66174D6}" type="presParOf" srcId="{C2C3659C-6DBB-4958-9629-663057AB9A2E}" destId="{28A73286-3A0D-43DA-ACC1-ACBBDC0787DD}" srcOrd="8" destOrd="0" presId="urn:microsoft.com/office/officeart/2005/8/layout/cycle6"/>
    <dgm:cxn modelId="{05D3C5CB-3C9D-480B-BBEE-95DEA77880B1}" type="presParOf" srcId="{C2C3659C-6DBB-4958-9629-663057AB9A2E}" destId="{2CD46C05-063A-446E-BA04-F8B60526F041}" srcOrd="9" destOrd="0" presId="urn:microsoft.com/office/officeart/2005/8/layout/cycle6"/>
    <dgm:cxn modelId="{1B3865C2-C721-4D4B-9B36-16BB49E8C104}" type="presParOf" srcId="{C2C3659C-6DBB-4958-9629-663057AB9A2E}" destId="{591867CB-06C6-4629-AE5C-C99E604A2EB0}" srcOrd="10" destOrd="0" presId="urn:microsoft.com/office/officeart/2005/8/layout/cycle6"/>
    <dgm:cxn modelId="{4CEACC3A-B91D-4AC4-B065-879488AD523E}" type="presParOf" srcId="{C2C3659C-6DBB-4958-9629-663057AB9A2E}" destId="{A30CB935-7750-4635-B3B9-69E1223CCAD9}" srcOrd="11" destOrd="0" presId="urn:microsoft.com/office/officeart/2005/8/layout/cycle6"/>
    <dgm:cxn modelId="{05CCE4D3-AE3F-4D1D-BDCD-C94537F26555}" type="presParOf" srcId="{C2C3659C-6DBB-4958-9629-663057AB9A2E}" destId="{D6796B9C-4438-470D-BE28-81C587A874A8}" srcOrd="12" destOrd="0" presId="urn:microsoft.com/office/officeart/2005/8/layout/cycle6"/>
    <dgm:cxn modelId="{D3372C5E-4C1D-42D3-AC64-A5F0126875DA}" type="presParOf" srcId="{C2C3659C-6DBB-4958-9629-663057AB9A2E}" destId="{C945A89E-3C45-4296-863E-1EF43E67CD93}" srcOrd="13" destOrd="0" presId="urn:microsoft.com/office/officeart/2005/8/layout/cycle6"/>
    <dgm:cxn modelId="{41A131FE-0A0E-4960-BEA3-E95F977E38AD}" type="presParOf" srcId="{C2C3659C-6DBB-4958-9629-663057AB9A2E}" destId="{C07A5CC8-A717-4505-91D2-6237D80619FF}"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17E436-8912-4BB6-80DD-8A4157384659}" type="doc">
      <dgm:prSet loTypeId="urn:microsoft.com/office/officeart/2005/8/layout/cycle6" loCatId="cycle" qsTypeId="urn:microsoft.com/office/officeart/2005/8/quickstyle/simple1" qsCatId="simple" csTypeId="urn:microsoft.com/office/officeart/2005/8/colors/accent3_2" csCatId="accent3" phldr="1"/>
      <dgm:spPr/>
      <dgm:t>
        <a:bodyPr/>
        <a:lstStyle/>
        <a:p>
          <a:endParaRPr lang="en-GB"/>
        </a:p>
      </dgm:t>
    </dgm:pt>
    <dgm:pt modelId="{CDBC10D1-785C-4CF7-AFB5-AA38FC5A8447}">
      <dgm:prSet phldrT="[Text]" phldr="0"/>
      <dgm:spPr/>
      <dgm:t>
        <a:bodyPr/>
        <a:lstStyle/>
        <a:p>
          <a:pPr rtl="0"/>
          <a:r>
            <a:rPr lang="en-GB">
              <a:latin typeface="Calibri Light" panose="020F0302020204030204"/>
            </a:rPr>
            <a:t>Production d'énergie par année et par tranche de temps</a:t>
          </a:r>
          <a:endParaRPr lang="en-GB"/>
        </a:p>
      </dgm:t>
    </dgm:pt>
    <dgm:pt modelId="{293DDCC1-B324-4250-BF17-0BD56C5B8A57}" type="parTrans" cxnId="{9EE47302-C03D-4801-A820-DA8A07EF919E}">
      <dgm:prSet/>
      <dgm:spPr/>
      <dgm:t>
        <a:bodyPr/>
        <a:lstStyle/>
        <a:p>
          <a:endParaRPr lang="en-GB"/>
        </a:p>
      </dgm:t>
    </dgm:pt>
    <dgm:pt modelId="{A91A4FDE-02DD-406A-A93B-7E333AAF529C}" type="sibTrans" cxnId="{9EE47302-C03D-4801-A820-DA8A07EF919E}">
      <dgm:prSet/>
      <dgm:spPr/>
      <dgm:t>
        <a:bodyPr/>
        <a:lstStyle/>
        <a:p>
          <a:endParaRPr lang="en-GB"/>
        </a:p>
      </dgm:t>
    </dgm:pt>
    <dgm:pt modelId="{48F46152-83B8-41A4-A779-00FF4452C70F}">
      <dgm:prSet phldrT="[Text]" phldr="0"/>
      <dgm:spPr/>
      <dgm:t>
        <a:bodyPr/>
        <a:lstStyle/>
        <a:p>
          <a:pPr rtl="0"/>
          <a:r>
            <a:rPr lang="en-GB">
              <a:latin typeface="Calibri Light" panose="020F0302020204030204"/>
            </a:rPr>
            <a:t>Émissions - globales et par technologie</a:t>
          </a:r>
          <a:endParaRPr lang="en-GB"/>
        </a:p>
      </dgm:t>
    </dgm:pt>
    <dgm:pt modelId="{0B0F2BB9-8862-4ADA-B712-4AAB57B08996}" type="parTrans" cxnId="{8253087E-1F92-4A56-92BF-C1BD784CE22B}">
      <dgm:prSet/>
      <dgm:spPr/>
      <dgm:t>
        <a:bodyPr/>
        <a:lstStyle/>
        <a:p>
          <a:endParaRPr lang="en-GB"/>
        </a:p>
      </dgm:t>
    </dgm:pt>
    <dgm:pt modelId="{14B3DEF1-22C0-46FE-A44B-081EDDF289C3}" type="sibTrans" cxnId="{8253087E-1F92-4A56-92BF-C1BD784CE22B}">
      <dgm:prSet/>
      <dgm:spPr/>
      <dgm:t>
        <a:bodyPr/>
        <a:lstStyle/>
        <a:p>
          <a:endParaRPr lang="en-GB"/>
        </a:p>
      </dgm:t>
    </dgm:pt>
    <dgm:pt modelId="{807F7C66-9660-420C-BF5A-94BCD890F56A}">
      <dgm:prSet phldrT="[Text]" phldr="0"/>
      <dgm:spPr/>
      <dgm:t>
        <a:bodyPr/>
        <a:lstStyle/>
        <a:p>
          <a:pPr rtl="0"/>
          <a:r>
            <a:rPr lang="en-GB">
              <a:latin typeface="Calibri Light" panose="020F0302020204030204"/>
            </a:rPr>
            <a:t>Coûts annuels</a:t>
          </a:r>
          <a:endParaRPr lang="en-GB"/>
        </a:p>
      </dgm:t>
    </dgm:pt>
    <dgm:pt modelId="{A1D852B7-E253-44EC-92ED-3E0DC6D04E61}" type="parTrans" cxnId="{68814379-3246-4487-BDFC-A231A3AF136E}">
      <dgm:prSet/>
      <dgm:spPr/>
      <dgm:t>
        <a:bodyPr/>
        <a:lstStyle/>
        <a:p>
          <a:endParaRPr lang="en-GB"/>
        </a:p>
      </dgm:t>
    </dgm:pt>
    <dgm:pt modelId="{119115B2-F91A-40BF-B9A6-FAA94712552F}" type="sibTrans" cxnId="{68814379-3246-4487-BDFC-A231A3AF136E}">
      <dgm:prSet/>
      <dgm:spPr/>
      <dgm:t>
        <a:bodyPr/>
        <a:lstStyle/>
        <a:p>
          <a:endParaRPr lang="en-GB"/>
        </a:p>
      </dgm:t>
    </dgm:pt>
    <dgm:pt modelId="{85DFC00E-789D-4F90-B6F2-F8D1C3186D0F}">
      <dgm:prSet phldrT="[Text]" phldr="0"/>
      <dgm:spPr/>
      <dgm:t>
        <a:bodyPr/>
        <a:lstStyle/>
        <a:p>
          <a:pPr rtl="0"/>
          <a:r>
            <a:rPr lang="en-GB">
              <a:latin typeface="Calibri Light" panose="020F0302020204030204"/>
            </a:rPr>
            <a:t>Augmentation de la capacité </a:t>
          </a:r>
          <a:endParaRPr lang="en-GB"/>
        </a:p>
      </dgm:t>
    </dgm:pt>
    <dgm:pt modelId="{1B541EAA-374C-40B9-BC4E-560B4A73AAD5}" type="parTrans" cxnId="{BF61E421-5268-43B1-93CF-622BCF286DC7}">
      <dgm:prSet/>
      <dgm:spPr/>
      <dgm:t>
        <a:bodyPr/>
        <a:lstStyle/>
        <a:p>
          <a:endParaRPr lang="en-GB"/>
        </a:p>
      </dgm:t>
    </dgm:pt>
    <dgm:pt modelId="{E29E1C5E-10A0-4AD7-9F5F-ED8A130C6C25}" type="sibTrans" cxnId="{BF61E421-5268-43B1-93CF-622BCF286DC7}">
      <dgm:prSet/>
      <dgm:spPr/>
      <dgm:t>
        <a:bodyPr/>
        <a:lstStyle/>
        <a:p>
          <a:endParaRPr lang="en-GB"/>
        </a:p>
      </dgm:t>
    </dgm:pt>
    <dgm:pt modelId="{1FFE7F49-3761-4E32-889A-B447C6E9839F}">
      <dgm:prSet phldrT="[Text]" phldr="0"/>
      <dgm:spPr/>
      <dgm:t>
        <a:bodyPr/>
        <a:lstStyle/>
        <a:p>
          <a:pPr rtl="0"/>
          <a:r>
            <a:rPr lang="en-GB">
              <a:latin typeface="Calibri Light" panose="020F0302020204030204"/>
            </a:rPr>
            <a:t>Coût total</a:t>
          </a:r>
          <a:endParaRPr lang="en-GB"/>
        </a:p>
      </dgm:t>
    </dgm:pt>
    <dgm:pt modelId="{A147E463-25B1-4897-A5B1-69B6E8C22C37}" type="parTrans" cxnId="{3CEDD5F1-70CA-4A6A-A2EA-DBFEBE8E50C8}">
      <dgm:prSet/>
      <dgm:spPr/>
      <dgm:t>
        <a:bodyPr/>
        <a:lstStyle/>
        <a:p>
          <a:endParaRPr lang="en-GB"/>
        </a:p>
      </dgm:t>
    </dgm:pt>
    <dgm:pt modelId="{DEC1F9AB-9B8B-4906-ADFB-7D6CC5DA581B}" type="sibTrans" cxnId="{3CEDD5F1-70CA-4A6A-A2EA-DBFEBE8E50C8}">
      <dgm:prSet/>
      <dgm:spPr/>
      <dgm:t>
        <a:bodyPr/>
        <a:lstStyle/>
        <a:p>
          <a:endParaRPr lang="en-GB"/>
        </a:p>
      </dgm:t>
    </dgm:pt>
    <dgm:pt modelId="{0AEC139A-D6F3-48A7-8EE7-B2B2BEA541D8}" type="pres">
      <dgm:prSet presAssocID="{8417E436-8912-4BB6-80DD-8A4157384659}" presName="cycle" presStyleCnt="0">
        <dgm:presLayoutVars>
          <dgm:dir/>
          <dgm:resizeHandles val="exact"/>
        </dgm:presLayoutVars>
      </dgm:prSet>
      <dgm:spPr/>
    </dgm:pt>
    <dgm:pt modelId="{0283B180-6647-40AE-A54A-02878338EEFE}" type="pres">
      <dgm:prSet presAssocID="{CDBC10D1-785C-4CF7-AFB5-AA38FC5A8447}" presName="node" presStyleLbl="node1" presStyleIdx="0" presStyleCnt="5">
        <dgm:presLayoutVars>
          <dgm:bulletEnabled val="1"/>
        </dgm:presLayoutVars>
      </dgm:prSet>
      <dgm:spPr/>
    </dgm:pt>
    <dgm:pt modelId="{5186EE68-EA34-40A6-BB31-131D0974302E}" type="pres">
      <dgm:prSet presAssocID="{CDBC10D1-785C-4CF7-AFB5-AA38FC5A8447}" presName="spNode" presStyleCnt="0"/>
      <dgm:spPr/>
    </dgm:pt>
    <dgm:pt modelId="{52897D95-DC0C-46D3-9877-F9A70C0CB901}" type="pres">
      <dgm:prSet presAssocID="{A91A4FDE-02DD-406A-A93B-7E333AAF529C}" presName="sibTrans" presStyleLbl="sibTrans1D1" presStyleIdx="0" presStyleCnt="5"/>
      <dgm:spPr/>
    </dgm:pt>
    <dgm:pt modelId="{AD766AC5-CAA8-4FF4-8F51-CAE9D3D90DFA}" type="pres">
      <dgm:prSet presAssocID="{48F46152-83B8-41A4-A779-00FF4452C70F}" presName="node" presStyleLbl="node1" presStyleIdx="1" presStyleCnt="5">
        <dgm:presLayoutVars>
          <dgm:bulletEnabled val="1"/>
        </dgm:presLayoutVars>
      </dgm:prSet>
      <dgm:spPr/>
    </dgm:pt>
    <dgm:pt modelId="{61DC4FF8-AF90-443A-929B-D5AC332F247D}" type="pres">
      <dgm:prSet presAssocID="{48F46152-83B8-41A4-A779-00FF4452C70F}" presName="spNode" presStyleCnt="0"/>
      <dgm:spPr/>
    </dgm:pt>
    <dgm:pt modelId="{9BE9769E-8ECB-425B-ADDE-AC92485F4D00}" type="pres">
      <dgm:prSet presAssocID="{14B3DEF1-22C0-46FE-A44B-081EDDF289C3}" presName="sibTrans" presStyleLbl="sibTrans1D1" presStyleIdx="1" presStyleCnt="5"/>
      <dgm:spPr/>
    </dgm:pt>
    <dgm:pt modelId="{8AC36BFB-6052-4FF0-B408-50C90044F85C}" type="pres">
      <dgm:prSet presAssocID="{807F7C66-9660-420C-BF5A-94BCD890F56A}" presName="node" presStyleLbl="node1" presStyleIdx="2" presStyleCnt="5">
        <dgm:presLayoutVars>
          <dgm:bulletEnabled val="1"/>
        </dgm:presLayoutVars>
      </dgm:prSet>
      <dgm:spPr/>
    </dgm:pt>
    <dgm:pt modelId="{EB735DD2-FD9C-4CE0-84C1-7BC8A992DB24}" type="pres">
      <dgm:prSet presAssocID="{807F7C66-9660-420C-BF5A-94BCD890F56A}" presName="spNode" presStyleCnt="0"/>
      <dgm:spPr/>
    </dgm:pt>
    <dgm:pt modelId="{1536B9B7-596F-4B6E-BBF1-492F3BB0D4D6}" type="pres">
      <dgm:prSet presAssocID="{119115B2-F91A-40BF-B9A6-FAA94712552F}" presName="sibTrans" presStyleLbl="sibTrans1D1" presStyleIdx="2" presStyleCnt="5"/>
      <dgm:spPr/>
    </dgm:pt>
    <dgm:pt modelId="{1F30F082-A631-41C9-8E57-84EB25B5237A}" type="pres">
      <dgm:prSet presAssocID="{85DFC00E-789D-4F90-B6F2-F8D1C3186D0F}" presName="node" presStyleLbl="node1" presStyleIdx="3" presStyleCnt="5">
        <dgm:presLayoutVars>
          <dgm:bulletEnabled val="1"/>
        </dgm:presLayoutVars>
      </dgm:prSet>
      <dgm:spPr/>
    </dgm:pt>
    <dgm:pt modelId="{BEA6FA17-766E-475F-8CA8-819F6B6ED821}" type="pres">
      <dgm:prSet presAssocID="{85DFC00E-789D-4F90-B6F2-F8D1C3186D0F}" presName="spNode" presStyleCnt="0"/>
      <dgm:spPr/>
    </dgm:pt>
    <dgm:pt modelId="{5EB73F8E-0327-483D-84C1-40A5254392B5}" type="pres">
      <dgm:prSet presAssocID="{E29E1C5E-10A0-4AD7-9F5F-ED8A130C6C25}" presName="sibTrans" presStyleLbl="sibTrans1D1" presStyleIdx="3" presStyleCnt="5"/>
      <dgm:spPr/>
    </dgm:pt>
    <dgm:pt modelId="{24BAFF68-7EFB-45C9-A53D-D2C6968A2844}" type="pres">
      <dgm:prSet presAssocID="{1FFE7F49-3761-4E32-889A-B447C6E9839F}" presName="node" presStyleLbl="node1" presStyleIdx="4" presStyleCnt="5">
        <dgm:presLayoutVars>
          <dgm:bulletEnabled val="1"/>
        </dgm:presLayoutVars>
      </dgm:prSet>
      <dgm:spPr/>
    </dgm:pt>
    <dgm:pt modelId="{3B42D7BF-E1D7-4F9A-BB7B-89532D18C561}" type="pres">
      <dgm:prSet presAssocID="{1FFE7F49-3761-4E32-889A-B447C6E9839F}" presName="spNode" presStyleCnt="0"/>
      <dgm:spPr/>
    </dgm:pt>
    <dgm:pt modelId="{F0584E13-617D-4DE3-8554-8575D7362D64}" type="pres">
      <dgm:prSet presAssocID="{DEC1F9AB-9B8B-4906-ADFB-7D6CC5DA581B}" presName="sibTrans" presStyleLbl="sibTrans1D1" presStyleIdx="4" presStyleCnt="5"/>
      <dgm:spPr/>
    </dgm:pt>
  </dgm:ptLst>
  <dgm:cxnLst>
    <dgm:cxn modelId="{9EE47302-C03D-4801-A820-DA8A07EF919E}" srcId="{8417E436-8912-4BB6-80DD-8A4157384659}" destId="{CDBC10D1-785C-4CF7-AFB5-AA38FC5A8447}" srcOrd="0" destOrd="0" parTransId="{293DDCC1-B324-4250-BF17-0BD56C5B8A57}" sibTransId="{A91A4FDE-02DD-406A-A93B-7E333AAF529C}"/>
    <dgm:cxn modelId="{D2E0C00F-70AB-4EFA-BBA9-49DAADF4A959}" type="presOf" srcId="{48F46152-83B8-41A4-A779-00FF4452C70F}" destId="{AD766AC5-CAA8-4FF4-8F51-CAE9D3D90DFA}" srcOrd="0" destOrd="0" presId="urn:microsoft.com/office/officeart/2005/8/layout/cycle6"/>
    <dgm:cxn modelId="{BF61E421-5268-43B1-93CF-622BCF286DC7}" srcId="{8417E436-8912-4BB6-80DD-8A4157384659}" destId="{85DFC00E-789D-4F90-B6F2-F8D1C3186D0F}" srcOrd="3" destOrd="0" parTransId="{1B541EAA-374C-40B9-BC4E-560B4A73AAD5}" sibTransId="{E29E1C5E-10A0-4AD7-9F5F-ED8A130C6C25}"/>
    <dgm:cxn modelId="{1DD41F37-FA09-4D78-800F-4840D77A8E80}" type="presOf" srcId="{8417E436-8912-4BB6-80DD-8A4157384659}" destId="{0AEC139A-D6F3-48A7-8EE7-B2B2BEA541D8}" srcOrd="0" destOrd="0" presId="urn:microsoft.com/office/officeart/2005/8/layout/cycle6"/>
    <dgm:cxn modelId="{E3CD0B6C-5ECD-4DB5-A2A0-B256C9F7C87A}" type="presOf" srcId="{85DFC00E-789D-4F90-B6F2-F8D1C3186D0F}" destId="{1F30F082-A631-41C9-8E57-84EB25B5237A}" srcOrd="0" destOrd="0" presId="urn:microsoft.com/office/officeart/2005/8/layout/cycle6"/>
    <dgm:cxn modelId="{BFAE764C-3388-4B75-A61F-001FF68C2D42}" type="presOf" srcId="{14B3DEF1-22C0-46FE-A44B-081EDDF289C3}" destId="{9BE9769E-8ECB-425B-ADDE-AC92485F4D00}" srcOrd="0" destOrd="0" presId="urn:microsoft.com/office/officeart/2005/8/layout/cycle6"/>
    <dgm:cxn modelId="{D5525F72-47B3-4BD4-BD92-0BD4B79658C1}" type="presOf" srcId="{A91A4FDE-02DD-406A-A93B-7E333AAF529C}" destId="{52897D95-DC0C-46D3-9877-F9A70C0CB901}" srcOrd="0" destOrd="0" presId="urn:microsoft.com/office/officeart/2005/8/layout/cycle6"/>
    <dgm:cxn modelId="{68814379-3246-4487-BDFC-A231A3AF136E}" srcId="{8417E436-8912-4BB6-80DD-8A4157384659}" destId="{807F7C66-9660-420C-BF5A-94BCD890F56A}" srcOrd="2" destOrd="0" parTransId="{A1D852B7-E253-44EC-92ED-3E0DC6D04E61}" sibTransId="{119115B2-F91A-40BF-B9A6-FAA94712552F}"/>
    <dgm:cxn modelId="{9BEE5659-5965-43E7-ADE6-3A8B8A6D4B06}" type="presOf" srcId="{CDBC10D1-785C-4CF7-AFB5-AA38FC5A8447}" destId="{0283B180-6647-40AE-A54A-02878338EEFE}" srcOrd="0" destOrd="0" presId="urn:microsoft.com/office/officeart/2005/8/layout/cycle6"/>
    <dgm:cxn modelId="{8253087E-1F92-4A56-92BF-C1BD784CE22B}" srcId="{8417E436-8912-4BB6-80DD-8A4157384659}" destId="{48F46152-83B8-41A4-A779-00FF4452C70F}" srcOrd="1" destOrd="0" parTransId="{0B0F2BB9-8862-4ADA-B712-4AAB57B08996}" sibTransId="{14B3DEF1-22C0-46FE-A44B-081EDDF289C3}"/>
    <dgm:cxn modelId="{C527B88B-B510-42CC-98D1-ACF62CCB4B64}" type="presOf" srcId="{DEC1F9AB-9B8B-4906-ADFB-7D6CC5DA581B}" destId="{F0584E13-617D-4DE3-8554-8575D7362D64}" srcOrd="0" destOrd="0" presId="urn:microsoft.com/office/officeart/2005/8/layout/cycle6"/>
    <dgm:cxn modelId="{1E2C5AB0-B49E-4652-9F49-5BC57F8C6628}" type="presOf" srcId="{E29E1C5E-10A0-4AD7-9F5F-ED8A130C6C25}" destId="{5EB73F8E-0327-483D-84C1-40A5254392B5}" srcOrd="0" destOrd="0" presId="urn:microsoft.com/office/officeart/2005/8/layout/cycle6"/>
    <dgm:cxn modelId="{3CEDD5F1-70CA-4A6A-A2EA-DBFEBE8E50C8}" srcId="{8417E436-8912-4BB6-80DD-8A4157384659}" destId="{1FFE7F49-3761-4E32-889A-B447C6E9839F}" srcOrd="4" destOrd="0" parTransId="{A147E463-25B1-4897-A5B1-69B6E8C22C37}" sibTransId="{DEC1F9AB-9B8B-4906-ADFB-7D6CC5DA581B}"/>
    <dgm:cxn modelId="{0C6E63F8-B403-40A1-ABD4-B5DB36E5FCB3}" type="presOf" srcId="{807F7C66-9660-420C-BF5A-94BCD890F56A}" destId="{8AC36BFB-6052-4FF0-B408-50C90044F85C}" srcOrd="0" destOrd="0" presId="urn:microsoft.com/office/officeart/2005/8/layout/cycle6"/>
    <dgm:cxn modelId="{95483CFB-0355-4A25-A34E-AAFBEAEC484F}" type="presOf" srcId="{119115B2-F91A-40BF-B9A6-FAA94712552F}" destId="{1536B9B7-596F-4B6E-BBF1-492F3BB0D4D6}" srcOrd="0" destOrd="0" presId="urn:microsoft.com/office/officeart/2005/8/layout/cycle6"/>
    <dgm:cxn modelId="{B12C52FF-B2D9-4CDF-8FB7-E08ED87F2A96}" type="presOf" srcId="{1FFE7F49-3761-4E32-889A-B447C6E9839F}" destId="{24BAFF68-7EFB-45C9-A53D-D2C6968A2844}" srcOrd="0" destOrd="0" presId="urn:microsoft.com/office/officeart/2005/8/layout/cycle6"/>
    <dgm:cxn modelId="{8F7E2FC9-DDCF-49F1-AC21-4F01BC397A9A}" type="presParOf" srcId="{0AEC139A-D6F3-48A7-8EE7-B2B2BEA541D8}" destId="{0283B180-6647-40AE-A54A-02878338EEFE}" srcOrd="0" destOrd="0" presId="urn:microsoft.com/office/officeart/2005/8/layout/cycle6"/>
    <dgm:cxn modelId="{CFA5DB98-8FC3-4425-BADC-3EFC21BF784C}" type="presParOf" srcId="{0AEC139A-D6F3-48A7-8EE7-B2B2BEA541D8}" destId="{5186EE68-EA34-40A6-BB31-131D0974302E}" srcOrd="1" destOrd="0" presId="urn:microsoft.com/office/officeart/2005/8/layout/cycle6"/>
    <dgm:cxn modelId="{52A8ED8A-03B0-48AA-B69A-0F9C9A9BC4BD}" type="presParOf" srcId="{0AEC139A-D6F3-48A7-8EE7-B2B2BEA541D8}" destId="{52897D95-DC0C-46D3-9877-F9A70C0CB901}" srcOrd="2" destOrd="0" presId="urn:microsoft.com/office/officeart/2005/8/layout/cycle6"/>
    <dgm:cxn modelId="{DE405DEE-1953-40D0-9CA5-80A43A792336}" type="presParOf" srcId="{0AEC139A-D6F3-48A7-8EE7-B2B2BEA541D8}" destId="{AD766AC5-CAA8-4FF4-8F51-CAE9D3D90DFA}" srcOrd="3" destOrd="0" presId="urn:microsoft.com/office/officeart/2005/8/layout/cycle6"/>
    <dgm:cxn modelId="{682BE25E-9479-4DEB-92E3-1BF708B796BC}" type="presParOf" srcId="{0AEC139A-D6F3-48A7-8EE7-B2B2BEA541D8}" destId="{61DC4FF8-AF90-443A-929B-D5AC332F247D}" srcOrd="4" destOrd="0" presId="urn:microsoft.com/office/officeart/2005/8/layout/cycle6"/>
    <dgm:cxn modelId="{AFC5C72A-C4EA-4993-84AA-2A3A6A376E34}" type="presParOf" srcId="{0AEC139A-D6F3-48A7-8EE7-B2B2BEA541D8}" destId="{9BE9769E-8ECB-425B-ADDE-AC92485F4D00}" srcOrd="5" destOrd="0" presId="urn:microsoft.com/office/officeart/2005/8/layout/cycle6"/>
    <dgm:cxn modelId="{5A2B3F71-3D71-4FA7-9CCD-41820B40C6F4}" type="presParOf" srcId="{0AEC139A-D6F3-48A7-8EE7-B2B2BEA541D8}" destId="{8AC36BFB-6052-4FF0-B408-50C90044F85C}" srcOrd="6" destOrd="0" presId="urn:microsoft.com/office/officeart/2005/8/layout/cycle6"/>
    <dgm:cxn modelId="{4EC5872B-9DB1-4CF3-A200-88A4F5305531}" type="presParOf" srcId="{0AEC139A-D6F3-48A7-8EE7-B2B2BEA541D8}" destId="{EB735DD2-FD9C-4CE0-84C1-7BC8A992DB24}" srcOrd="7" destOrd="0" presId="urn:microsoft.com/office/officeart/2005/8/layout/cycle6"/>
    <dgm:cxn modelId="{646A9414-FC2B-412F-B901-C0A812D1A124}" type="presParOf" srcId="{0AEC139A-D6F3-48A7-8EE7-B2B2BEA541D8}" destId="{1536B9B7-596F-4B6E-BBF1-492F3BB0D4D6}" srcOrd="8" destOrd="0" presId="urn:microsoft.com/office/officeart/2005/8/layout/cycle6"/>
    <dgm:cxn modelId="{024D6A1A-CC71-41AE-8340-E4A7DF670CA4}" type="presParOf" srcId="{0AEC139A-D6F3-48A7-8EE7-B2B2BEA541D8}" destId="{1F30F082-A631-41C9-8E57-84EB25B5237A}" srcOrd="9" destOrd="0" presId="urn:microsoft.com/office/officeart/2005/8/layout/cycle6"/>
    <dgm:cxn modelId="{8108975A-182F-4BDB-A7ED-1AD645534A59}" type="presParOf" srcId="{0AEC139A-D6F3-48A7-8EE7-B2B2BEA541D8}" destId="{BEA6FA17-766E-475F-8CA8-819F6B6ED821}" srcOrd="10" destOrd="0" presId="urn:microsoft.com/office/officeart/2005/8/layout/cycle6"/>
    <dgm:cxn modelId="{2876288C-29E3-464C-B1FF-DC340368436E}" type="presParOf" srcId="{0AEC139A-D6F3-48A7-8EE7-B2B2BEA541D8}" destId="{5EB73F8E-0327-483D-84C1-40A5254392B5}" srcOrd="11" destOrd="0" presId="urn:microsoft.com/office/officeart/2005/8/layout/cycle6"/>
    <dgm:cxn modelId="{7F7D1243-3F07-430C-8222-151B5C02A370}" type="presParOf" srcId="{0AEC139A-D6F3-48A7-8EE7-B2B2BEA541D8}" destId="{24BAFF68-7EFB-45C9-A53D-D2C6968A2844}" srcOrd="12" destOrd="0" presId="urn:microsoft.com/office/officeart/2005/8/layout/cycle6"/>
    <dgm:cxn modelId="{F9EF8E23-95C5-4EEA-A5E7-FAA696BA8DEA}" type="presParOf" srcId="{0AEC139A-D6F3-48A7-8EE7-B2B2BEA541D8}" destId="{3B42D7BF-E1D7-4F9A-BB7B-89532D18C561}" srcOrd="13" destOrd="0" presId="urn:microsoft.com/office/officeart/2005/8/layout/cycle6"/>
    <dgm:cxn modelId="{E26C0CD9-15BD-4951-BB77-C7D71F7E4C9D}" type="presParOf" srcId="{0AEC139A-D6F3-48A7-8EE7-B2B2BEA541D8}" destId="{F0584E13-617D-4DE3-8554-8575D7362D64}"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30FA1-A83C-40BF-BD46-E74200DED550}">
      <dsp:nvSpPr>
        <dsp:cNvPr id="0" name=""/>
        <dsp:cNvSpPr/>
      </dsp:nvSpPr>
      <dsp:spPr>
        <a:xfrm>
          <a:off x="2091456" y="1025"/>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dirty="0">
              <a:latin typeface="Calibri Light" panose="020F0302020204030204"/>
            </a:rPr>
            <a:t>Remplacer les combustibles fossiles par des énergies renouvelables</a:t>
          </a:r>
          <a:endParaRPr lang="en-GB" sz="1100" kern="1200" dirty="0"/>
        </a:p>
      </dsp:txBody>
      <dsp:txXfrm>
        <a:off x="2137561" y="47130"/>
        <a:ext cx="1360801" cy="852247"/>
      </dsp:txXfrm>
    </dsp:sp>
    <dsp:sp modelId="{A048F51D-923B-442B-994B-A03CC539B54F}">
      <dsp:nvSpPr>
        <dsp:cNvPr id="0" name=""/>
        <dsp:cNvSpPr/>
      </dsp:nvSpPr>
      <dsp:spPr>
        <a:xfrm>
          <a:off x="932483" y="473254"/>
          <a:ext cx="3770957" cy="3770957"/>
        </a:xfrm>
        <a:custGeom>
          <a:avLst/>
          <a:gdLst/>
          <a:ahLst/>
          <a:cxnLst/>
          <a:rect l="0" t="0" r="0" b="0"/>
          <a:pathLst>
            <a:path>
              <a:moveTo>
                <a:pt x="2621948" y="149782"/>
              </a:moveTo>
              <a:arcTo wR="1885478" hR="1885478" stAng="17579513" swAng="19596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E7DB9F-5EF7-49DB-80CF-794F4337F0D4}">
      <dsp:nvSpPr>
        <dsp:cNvPr id="0" name=""/>
        <dsp:cNvSpPr/>
      </dsp:nvSpPr>
      <dsp:spPr>
        <a:xfrm>
          <a:off x="3884653" y="1303859"/>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dirty="0">
              <a:latin typeface="Calibri Light" panose="020F0302020204030204"/>
            </a:rPr>
            <a:t>Capture et stockage du carbone</a:t>
          </a:r>
          <a:endParaRPr lang="en-GB" sz="1100" kern="1200" dirty="0"/>
        </a:p>
      </dsp:txBody>
      <dsp:txXfrm>
        <a:off x="3930758" y="1349964"/>
        <a:ext cx="1360801" cy="852247"/>
      </dsp:txXfrm>
    </dsp:sp>
    <dsp:sp modelId="{F2530E3A-90B4-42CA-BCA3-A4F1264AD60D}">
      <dsp:nvSpPr>
        <dsp:cNvPr id="0" name=""/>
        <dsp:cNvSpPr/>
      </dsp:nvSpPr>
      <dsp:spPr>
        <a:xfrm>
          <a:off x="932483" y="473254"/>
          <a:ext cx="3770957" cy="3770957"/>
        </a:xfrm>
        <a:custGeom>
          <a:avLst/>
          <a:gdLst/>
          <a:ahLst/>
          <a:cxnLst/>
          <a:rect l="0" t="0" r="0" b="0"/>
          <a:pathLst>
            <a:path>
              <a:moveTo>
                <a:pt x="3768389" y="1787107"/>
              </a:moveTo>
              <a:arcTo wR="1885478" hR="1885478" stAng="21420560" swAng="219482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DBD2A0-F388-4995-AB6F-B65802B2DFAF}">
      <dsp:nvSpPr>
        <dsp:cNvPr id="0" name=""/>
        <dsp:cNvSpPr/>
      </dsp:nvSpPr>
      <dsp:spPr>
        <a:xfrm>
          <a:off x="3199712" y="3411888"/>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a:latin typeface="Calibri Light" panose="020F0302020204030204"/>
            </a:rPr>
            <a:t>Réforme du marché</a:t>
          </a:r>
          <a:endParaRPr lang="en-GB" sz="1100" kern="1200"/>
        </a:p>
      </dsp:txBody>
      <dsp:txXfrm>
        <a:off x="3245817" y="3457993"/>
        <a:ext cx="1360801" cy="852247"/>
      </dsp:txXfrm>
    </dsp:sp>
    <dsp:sp modelId="{28A73286-3A0D-43DA-ACC1-ACBBDC0787DD}">
      <dsp:nvSpPr>
        <dsp:cNvPr id="0" name=""/>
        <dsp:cNvSpPr/>
      </dsp:nvSpPr>
      <dsp:spPr>
        <a:xfrm>
          <a:off x="932483" y="473254"/>
          <a:ext cx="3770957" cy="3770957"/>
        </a:xfrm>
        <a:custGeom>
          <a:avLst/>
          <a:gdLst/>
          <a:ahLst/>
          <a:cxnLst/>
          <a:rect l="0" t="0" r="0" b="0"/>
          <a:pathLst>
            <a:path>
              <a:moveTo>
                <a:pt x="2259749" y="3733437"/>
              </a:moveTo>
              <a:arcTo wR="1885478" hR="1885478" stAng="4713039" swAng="13739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D46C05-063A-446E-BA04-F8B60526F041}">
      <dsp:nvSpPr>
        <dsp:cNvPr id="0" name=""/>
        <dsp:cNvSpPr/>
      </dsp:nvSpPr>
      <dsp:spPr>
        <a:xfrm>
          <a:off x="983199" y="3411888"/>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a:latin typeface="Calibri Light" panose="020F0302020204030204"/>
            </a:rPr>
            <a:t>Amélioration de l'efficacité</a:t>
          </a:r>
          <a:endParaRPr lang="en-GB" sz="1100" kern="1200"/>
        </a:p>
      </dsp:txBody>
      <dsp:txXfrm>
        <a:off x="1029304" y="3457993"/>
        <a:ext cx="1360801" cy="852247"/>
      </dsp:txXfrm>
    </dsp:sp>
    <dsp:sp modelId="{A30CB935-7750-4635-B3B9-69E1223CCAD9}">
      <dsp:nvSpPr>
        <dsp:cNvPr id="0" name=""/>
        <dsp:cNvSpPr/>
      </dsp:nvSpPr>
      <dsp:spPr>
        <a:xfrm>
          <a:off x="932483" y="473254"/>
          <a:ext cx="3770957" cy="3770957"/>
        </a:xfrm>
        <a:custGeom>
          <a:avLst/>
          <a:gdLst/>
          <a:ahLst/>
          <a:cxnLst/>
          <a:rect l="0" t="0" r="0" b="0"/>
          <a:pathLst>
            <a:path>
              <a:moveTo>
                <a:pt x="314837" y="2928606"/>
              </a:moveTo>
              <a:arcTo wR="1885478" hR="1885478" stAng="8784613" swAng="219482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796B9C-4438-470D-BE28-81C587A874A8}">
      <dsp:nvSpPr>
        <dsp:cNvPr id="0" name=""/>
        <dsp:cNvSpPr/>
      </dsp:nvSpPr>
      <dsp:spPr>
        <a:xfrm>
          <a:off x="298259" y="1303859"/>
          <a:ext cx="1453011" cy="9444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GB" sz="1100" kern="1200" dirty="0">
              <a:latin typeface="Calibri Light" panose="020F0302020204030204"/>
            </a:rPr>
            <a:t>Recherche et développement accélérés</a:t>
          </a:r>
          <a:endParaRPr lang="en-GB" sz="1100" kern="1200" dirty="0"/>
        </a:p>
      </dsp:txBody>
      <dsp:txXfrm>
        <a:off x="344364" y="1349964"/>
        <a:ext cx="1360801" cy="852247"/>
      </dsp:txXfrm>
    </dsp:sp>
    <dsp:sp modelId="{C07A5CC8-A717-4505-91D2-6237D80619FF}">
      <dsp:nvSpPr>
        <dsp:cNvPr id="0" name=""/>
        <dsp:cNvSpPr/>
      </dsp:nvSpPr>
      <dsp:spPr>
        <a:xfrm>
          <a:off x="932483" y="473254"/>
          <a:ext cx="3770957" cy="3770957"/>
        </a:xfrm>
        <a:custGeom>
          <a:avLst/>
          <a:gdLst/>
          <a:ahLst/>
          <a:cxnLst/>
          <a:rect l="0" t="0" r="0" b="0"/>
          <a:pathLst>
            <a:path>
              <a:moveTo>
                <a:pt x="328775" y="821662"/>
              </a:moveTo>
              <a:arcTo wR="1885478" hR="1885478" stAng="12860870" swAng="19596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30FA1-A83C-40BF-BD46-E74200DED550}">
      <dsp:nvSpPr>
        <dsp:cNvPr id="0" name=""/>
        <dsp:cNvSpPr/>
      </dsp:nvSpPr>
      <dsp:spPr>
        <a:xfrm>
          <a:off x="2091456" y="1025"/>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latin typeface="Calibri Light" panose="020F0302020204030204"/>
            </a:rPr>
            <a:t>Renforcement des infrastructures</a:t>
          </a:r>
          <a:endParaRPr lang="en-GB" sz="1300" kern="1200" dirty="0"/>
        </a:p>
      </dsp:txBody>
      <dsp:txXfrm>
        <a:off x="2137561" y="47130"/>
        <a:ext cx="1360801" cy="852247"/>
      </dsp:txXfrm>
    </dsp:sp>
    <dsp:sp modelId="{A048F51D-923B-442B-994B-A03CC539B54F}">
      <dsp:nvSpPr>
        <dsp:cNvPr id="0" name=""/>
        <dsp:cNvSpPr/>
      </dsp:nvSpPr>
      <dsp:spPr>
        <a:xfrm>
          <a:off x="932483" y="473254"/>
          <a:ext cx="3770957" cy="3770957"/>
        </a:xfrm>
        <a:custGeom>
          <a:avLst/>
          <a:gdLst/>
          <a:ahLst/>
          <a:cxnLst/>
          <a:rect l="0" t="0" r="0" b="0"/>
          <a:pathLst>
            <a:path>
              <a:moveTo>
                <a:pt x="2621948" y="149782"/>
              </a:moveTo>
              <a:arcTo wR="1885478" hR="1885478" stAng="17579513" swAng="19596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E7DB9F-5EF7-49DB-80CF-794F4337F0D4}">
      <dsp:nvSpPr>
        <dsp:cNvPr id="0" name=""/>
        <dsp:cNvSpPr/>
      </dsp:nvSpPr>
      <dsp:spPr>
        <a:xfrm>
          <a:off x="3884653" y="1303859"/>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latin typeface="Calibri Light" panose="020F0302020204030204"/>
            </a:rPr>
            <a:t>Plus grande diversité de sources d'énergie</a:t>
          </a:r>
          <a:endParaRPr lang="en-GB" sz="1300" kern="1200" dirty="0"/>
        </a:p>
      </dsp:txBody>
      <dsp:txXfrm>
        <a:off x="3930758" y="1349964"/>
        <a:ext cx="1360801" cy="852247"/>
      </dsp:txXfrm>
    </dsp:sp>
    <dsp:sp modelId="{F2530E3A-90B4-42CA-BCA3-A4F1264AD60D}">
      <dsp:nvSpPr>
        <dsp:cNvPr id="0" name=""/>
        <dsp:cNvSpPr/>
      </dsp:nvSpPr>
      <dsp:spPr>
        <a:xfrm>
          <a:off x="932483" y="473254"/>
          <a:ext cx="3770957" cy="3770957"/>
        </a:xfrm>
        <a:custGeom>
          <a:avLst/>
          <a:gdLst/>
          <a:ahLst/>
          <a:cxnLst/>
          <a:rect l="0" t="0" r="0" b="0"/>
          <a:pathLst>
            <a:path>
              <a:moveTo>
                <a:pt x="3768389" y="1787107"/>
              </a:moveTo>
              <a:arcTo wR="1885478" hR="1885478" stAng="21420560" swAng="219482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DBD2A0-F388-4995-AB6F-B65802B2DFAF}">
      <dsp:nvSpPr>
        <dsp:cNvPr id="0" name=""/>
        <dsp:cNvSpPr/>
      </dsp:nvSpPr>
      <dsp:spPr>
        <a:xfrm>
          <a:off x="3199712" y="3411888"/>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latin typeface="Calibri Light" panose="020F0302020204030204"/>
            </a:rPr>
            <a:t>Modernisation des centrales électriques</a:t>
          </a:r>
          <a:endParaRPr lang="en-GB" sz="1300" kern="1200" dirty="0"/>
        </a:p>
      </dsp:txBody>
      <dsp:txXfrm>
        <a:off x="3245817" y="3457993"/>
        <a:ext cx="1360801" cy="852247"/>
      </dsp:txXfrm>
    </dsp:sp>
    <dsp:sp modelId="{28A73286-3A0D-43DA-ACC1-ACBBDC0787DD}">
      <dsp:nvSpPr>
        <dsp:cNvPr id="0" name=""/>
        <dsp:cNvSpPr/>
      </dsp:nvSpPr>
      <dsp:spPr>
        <a:xfrm>
          <a:off x="932483" y="473254"/>
          <a:ext cx="3770957" cy="3770957"/>
        </a:xfrm>
        <a:custGeom>
          <a:avLst/>
          <a:gdLst/>
          <a:ahLst/>
          <a:cxnLst/>
          <a:rect l="0" t="0" r="0" b="0"/>
          <a:pathLst>
            <a:path>
              <a:moveTo>
                <a:pt x="2259749" y="3733437"/>
              </a:moveTo>
              <a:arcTo wR="1885478" hR="1885478" stAng="4713039" swAng="1373923"/>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D46C05-063A-446E-BA04-F8B60526F041}">
      <dsp:nvSpPr>
        <dsp:cNvPr id="0" name=""/>
        <dsp:cNvSpPr/>
      </dsp:nvSpPr>
      <dsp:spPr>
        <a:xfrm>
          <a:off x="983199" y="3411888"/>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latin typeface="Calibri Light" panose="020F0302020204030204"/>
            </a:rPr>
            <a:t>Planification en cas de conditions météorologiques extrêmes </a:t>
          </a:r>
          <a:endParaRPr lang="en-GB" sz="1300" kern="1200" dirty="0"/>
        </a:p>
      </dsp:txBody>
      <dsp:txXfrm>
        <a:off x="1029304" y="3457993"/>
        <a:ext cx="1360801" cy="852247"/>
      </dsp:txXfrm>
    </dsp:sp>
    <dsp:sp modelId="{A30CB935-7750-4635-B3B9-69E1223CCAD9}">
      <dsp:nvSpPr>
        <dsp:cNvPr id="0" name=""/>
        <dsp:cNvSpPr/>
      </dsp:nvSpPr>
      <dsp:spPr>
        <a:xfrm>
          <a:off x="932483" y="473254"/>
          <a:ext cx="3770957" cy="3770957"/>
        </a:xfrm>
        <a:custGeom>
          <a:avLst/>
          <a:gdLst/>
          <a:ahLst/>
          <a:cxnLst/>
          <a:rect l="0" t="0" r="0" b="0"/>
          <a:pathLst>
            <a:path>
              <a:moveTo>
                <a:pt x="314837" y="2928606"/>
              </a:moveTo>
              <a:arcTo wR="1885478" hR="1885478" stAng="8784613" swAng="219482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6796B9C-4438-470D-BE28-81C587A874A8}">
      <dsp:nvSpPr>
        <dsp:cNvPr id="0" name=""/>
        <dsp:cNvSpPr/>
      </dsp:nvSpPr>
      <dsp:spPr>
        <a:xfrm>
          <a:off x="298259" y="1303859"/>
          <a:ext cx="1453011" cy="94445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dirty="0">
              <a:latin typeface="Calibri Light" panose="020F0302020204030204"/>
            </a:rPr>
            <a:t>Évaluer les risques</a:t>
          </a:r>
          <a:endParaRPr lang="en-GB" sz="1300" kern="1200" dirty="0"/>
        </a:p>
      </dsp:txBody>
      <dsp:txXfrm>
        <a:off x="344364" y="1349964"/>
        <a:ext cx="1360801" cy="852247"/>
      </dsp:txXfrm>
    </dsp:sp>
    <dsp:sp modelId="{C07A5CC8-A717-4505-91D2-6237D80619FF}">
      <dsp:nvSpPr>
        <dsp:cNvPr id="0" name=""/>
        <dsp:cNvSpPr/>
      </dsp:nvSpPr>
      <dsp:spPr>
        <a:xfrm>
          <a:off x="932483" y="473254"/>
          <a:ext cx="3770957" cy="3770957"/>
        </a:xfrm>
        <a:custGeom>
          <a:avLst/>
          <a:gdLst/>
          <a:ahLst/>
          <a:cxnLst/>
          <a:rect l="0" t="0" r="0" b="0"/>
          <a:pathLst>
            <a:path>
              <a:moveTo>
                <a:pt x="328775" y="821662"/>
              </a:moveTo>
              <a:arcTo wR="1885478" hR="1885478" stAng="12860870" swAng="19596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3B180-6647-40AE-A54A-02878338EEFE}">
      <dsp:nvSpPr>
        <dsp:cNvPr id="0" name=""/>
        <dsp:cNvSpPr/>
      </dsp:nvSpPr>
      <dsp:spPr>
        <a:xfrm>
          <a:off x="2015426" y="2290"/>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Production d'énergie par année et par tranche de temps</a:t>
          </a:r>
          <a:endParaRPr lang="en-GB" sz="1300" kern="1200"/>
        </a:p>
      </dsp:txBody>
      <dsp:txXfrm>
        <a:off x="2060881" y="47745"/>
        <a:ext cx="1341630" cy="840241"/>
      </dsp:txXfrm>
    </dsp:sp>
    <dsp:sp modelId="{52897D95-DC0C-46D3-9877-F9A70C0CB901}">
      <dsp:nvSpPr>
        <dsp:cNvPr id="0" name=""/>
        <dsp:cNvSpPr/>
      </dsp:nvSpPr>
      <dsp:spPr>
        <a:xfrm>
          <a:off x="871683" y="467866"/>
          <a:ext cx="3720027" cy="3720027"/>
        </a:xfrm>
        <a:custGeom>
          <a:avLst/>
          <a:gdLst/>
          <a:ahLst/>
          <a:cxnLst/>
          <a:rect l="0" t="0" r="0" b="0"/>
          <a:pathLst>
            <a:path>
              <a:moveTo>
                <a:pt x="2586120" y="147582"/>
              </a:moveTo>
              <a:arcTo wR="1860013" hR="1860013" stAng="17578678" swAng="196105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D766AC5-CAA8-4FF4-8F51-CAE9D3D90DFA}">
      <dsp:nvSpPr>
        <dsp:cNvPr id="0" name=""/>
        <dsp:cNvSpPr/>
      </dsp:nvSpPr>
      <dsp:spPr>
        <a:xfrm>
          <a:off x="3784405" y="1287528"/>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Émissions - globales et par technologie</a:t>
          </a:r>
          <a:endParaRPr lang="en-GB" sz="1300" kern="1200"/>
        </a:p>
      </dsp:txBody>
      <dsp:txXfrm>
        <a:off x="3829860" y="1332983"/>
        <a:ext cx="1341630" cy="840241"/>
      </dsp:txXfrm>
    </dsp:sp>
    <dsp:sp modelId="{9BE9769E-8ECB-425B-ADDE-AC92485F4D00}">
      <dsp:nvSpPr>
        <dsp:cNvPr id="0" name=""/>
        <dsp:cNvSpPr/>
      </dsp:nvSpPr>
      <dsp:spPr>
        <a:xfrm>
          <a:off x="871683" y="467866"/>
          <a:ext cx="3720027" cy="3720027"/>
        </a:xfrm>
        <a:custGeom>
          <a:avLst/>
          <a:gdLst/>
          <a:ahLst/>
          <a:cxnLst/>
          <a:rect l="0" t="0" r="0" b="0"/>
          <a:pathLst>
            <a:path>
              <a:moveTo>
                <a:pt x="3717480" y="1762701"/>
              </a:moveTo>
              <a:arcTo wR="1860013" hR="1860013" stAng="21420061" swAng="2195929"/>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AC36BFB-6052-4FF0-B408-50C90044F85C}">
      <dsp:nvSpPr>
        <dsp:cNvPr id="0" name=""/>
        <dsp:cNvSpPr/>
      </dsp:nvSpPr>
      <dsp:spPr>
        <a:xfrm>
          <a:off x="3108715" y="3367087"/>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Coûts annuels</a:t>
          </a:r>
          <a:endParaRPr lang="en-GB" sz="1300" kern="1200"/>
        </a:p>
      </dsp:txBody>
      <dsp:txXfrm>
        <a:off x="3154170" y="3412542"/>
        <a:ext cx="1341630" cy="840241"/>
      </dsp:txXfrm>
    </dsp:sp>
    <dsp:sp modelId="{1536B9B7-596F-4B6E-BBF1-492F3BB0D4D6}">
      <dsp:nvSpPr>
        <dsp:cNvPr id="0" name=""/>
        <dsp:cNvSpPr/>
      </dsp:nvSpPr>
      <dsp:spPr>
        <a:xfrm>
          <a:off x="871683" y="467866"/>
          <a:ext cx="3720027" cy="3720027"/>
        </a:xfrm>
        <a:custGeom>
          <a:avLst/>
          <a:gdLst/>
          <a:ahLst/>
          <a:cxnLst/>
          <a:rect l="0" t="0" r="0" b="0"/>
          <a:pathLst>
            <a:path>
              <a:moveTo>
                <a:pt x="2229645" y="3682930"/>
              </a:moveTo>
              <a:arcTo wR="1860013" hR="1860013" stAng="4712255" swAng="137549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30F082-A631-41C9-8E57-84EB25B5237A}">
      <dsp:nvSpPr>
        <dsp:cNvPr id="0" name=""/>
        <dsp:cNvSpPr/>
      </dsp:nvSpPr>
      <dsp:spPr>
        <a:xfrm>
          <a:off x="922138" y="3367087"/>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Augmentation de la capacité </a:t>
          </a:r>
          <a:endParaRPr lang="en-GB" sz="1300" kern="1200"/>
        </a:p>
      </dsp:txBody>
      <dsp:txXfrm>
        <a:off x="967593" y="3412542"/>
        <a:ext cx="1341630" cy="840241"/>
      </dsp:txXfrm>
    </dsp:sp>
    <dsp:sp modelId="{5EB73F8E-0327-483D-84C1-40A5254392B5}">
      <dsp:nvSpPr>
        <dsp:cNvPr id="0" name=""/>
        <dsp:cNvSpPr/>
      </dsp:nvSpPr>
      <dsp:spPr>
        <a:xfrm>
          <a:off x="871683" y="467866"/>
          <a:ext cx="3720027" cy="3720027"/>
        </a:xfrm>
        <a:custGeom>
          <a:avLst/>
          <a:gdLst/>
          <a:ahLst/>
          <a:cxnLst/>
          <a:rect l="0" t="0" r="0" b="0"/>
          <a:pathLst>
            <a:path>
              <a:moveTo>
                <a:pt x="310765" y="2889325"/>
              </a:moveTo>
              <a:arcTo wR="1860013" hR="1860013" stAng="8784010" swAng="2195929"/>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4BAFF68-7EFB-45C9-A53D-D2C6968A2844}">
      <dsp:nvSpPr>
        <dsp:cNvPr id="0" name=""/>
        <dsp:cNvSpPr/>
      </dsp:nvSpPr>
      <dsp:spPr>
        <a:xfrm>
          <a:off x="246448" y="1287528"/>
          <a:ext cx="1432540" cy="93115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Coût total</a:t>
          </a:r>
          <a:endParaRPr lang="en-GB" sz="1300" kern="1200"/>
        </a:p>
      </dsp:txBody>
      <dsp:txXfrm>
        <a:off x="291903" y="1332983"/>
        <a:ext cx="1341630" cy="840241"/>
      </dsp:txXfrm>
    </dsp:sp>
    <dsp:sp modelId="{F0584E13-617D-4DE3-8554-8575D7362D64}">
      <dsp:nvSpPr>
        <dsp:cNvPr id="0" name=""/>
        <dsp:cNvSpPr/>
      </dsp:nvSpPr>
      <dsp:spPr>
        <a:xfrm>
          <a:off x="871683" y="467866"/>
          <a:ext cx="3720027" cy="3720027"/>
        </a:xfrm>
        <a:custGeom>
          <a:avLst/>
          <a:gdLst/>
          <a:ahLst/>
          <a:cxnLst/>
          <a:rect l="0" t="0" r="0" b="0"/>
          <a:pathLst>
            <a:path>
              <a:moveTo>
                <a:pt x="324152" y="810833"/>
              </a:moveTo>
              <a:arcTo wR="1860013" hR="1860013" stAng="12860270" swAng="1961051"/>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 l'on veut réduire </a:t>
            </a:r>
            <a:r>
              <a:rPr lang="en-US" dirty="0" err="1">
                <a:cs typeface="Calibri"/>
              </a:rPr>
              <a:t>l'intensité</a:t>
            </a:r>
            <a:r>
              <a:rPr lang="en-US" dirty="0">
                <a:cs typeface="Calibri"/>
              </a:rPr>
              <a:t> </a:t>
            </a:r>
            <a:r>
              <a:rPr lang="en-US" dirty="0" err="1">
                <a:cs typeface="Calibri"/>
              </a:rPr>
              <a:t>en</a:t>
            </a:r>
            <a:r>
              <a:rPr lang="en-US" dirty="0">
                <a:cs typeface="Calibri"/>
              </a:rPr>
              <a:t> carbone, le secteur de l'énergie devra subir une transformation au </a:t>
            </a:r>
            <a:r>
              <a:rPr lang="en-US" dirty="0" err="1">
                <a:cs typeface="Calibri"/>
              </a:rPr>
              <a:t>cours</a:t>
            </a:r>
            <a:r>
              <a:rPr lang="en-US" dirty="0">
                <a:cs typeface="Calibri"/>
              </a:rPr>
              <a:t> des années à venir. Cette diapositive présente quelques-unes des principales mesures d'atténuation du changement climatique qui sont nécessaires dans le secteur de l'énergie. Tout d'abord, la réduction des émissions de gaz à effet de serre passe par forte diminution de </a:t>
            </a:r>
            <a:r>
              <a:rPr lang="en-US" dirty="0" err="1">
                <a:cs typeface="Calibri"/>
              </a:rPr>
              <a:t>l’utilisation</a:t>
            </a:r>
            <a:r>
              <a:rPr lang="en-US" dirty="0">
                <a:cs typeface="Calibri"/>
              </a:rPr>
              <a:t> des combustibles fossiles à forte </a:t>
            </a:r>
            <a:r>
              <a:rPr lang="en-US" dirty="0" err="1">
                <a:cs typeface="Calibri"/>
              </a:rPr>
              <a:t>intensité</a:t>
            </a:r>
            <a:r>
              <a:rPr lang="en-US" dirty="0">
                <a:cs typeface="Calibri"/>
              </a:rPr>
              <a:t> </a:t>
            </a:r>
            <a:r>
              <a:rPr lang="en-US" dirty="0" err="1">
                <a:cs typeface="Calibri"/>
              </a:rPr>
              <a:t>en</a:t>
            </a:r>
            <a:r>
              <a:rPr lang="en-US" dirty="0">
                <a:cs typeface="Calibri"/>
              </a:rPr>
              <a:t> carbone, qui peuvent être remplacés par des énergies renouvelables. Dans les </a:t>
            </a:r>
            <a:r>
              <a:rPr lang="en-US" dirty="0" err="1">
                <a:cs typeface="Calibri"/>
              </a:rPr>
              <a:t>cours</a:t>
            </a:r>
            <a:r>
              <a:rPr lang="en-US" dirty="0">
                <a:cs typeface="Calibri"/>
              </a:rPr>
              <a:t> </a:t>
            </a:r>
            <a:r>
              <a:rPr lang="en-US" dirty="0" err="1">
                <a:cs typeface="Calibri"/>
              </a:rPr>
              <a:t>précédents</a:t>
            </a:r>
            <a:r>
              <a:rPr lang="en-US" dirty="0">
                <a:cs typeface="Calibri"/>
              </a:rPr>
              <a:t>, nous avons vu les </a:t>
            </a:r>
            <a:r>
              <a:rPr lang="en-US" dirty="0" err="1">
                <a:cs typeface="Calibri"/>
              </a:rPr>
              <a:t>importantes</a:t>
            </a:r>
            <a:r>
              <a:rPr lang="en-US" dirty="0">
                <a:cs typeface="Calibri"/>
              </a:rPr>
              <a:t> </a:t>
            </a:r>
            <a:r>
              <a:rPr lang="en-US" dirty="0" err="1">
                <a:cs typeface="Calibri"/>
              </a:rPr>
              <a:t>réductions</a:t>
            </a:r>
            <a:r>
              <a:rPr lang="en-US" dirty="0">
                <a:cs typeface="Calibri"/>
              </a:rPr>
              <a:t> des coûts des énergies renouvelables qui rendent cette transition de plus </a:t>
            </a:r>
            <a:r>
              <a:rPr lang="en-US" dirty="0" err="1">
                <a:cs typeface="Calibri"/>
              </a:rPr>
              <a:t>en</a:t>
            </a:r>
            <a:r>
              <a:rPr lang="en-US" dirty="0">
                <a:cs typeface="Calibri"/>
              </a:rPr>
              <a:t> plus réalisable. Cependant, nous avons également abordé certains des défis associés aux énergies renouvelables, notamment leur intermittence et leur manque de flexibilité. La transition vers des systèmes énergétiques basés sur les énergies </a:t>
            </a:r>
            <a:r>
              <a:rPr lang="en-US" dirty="0" err="1">
                <a:cs typeface="Calibri"/>
              </a:rPr>
              <a:t>renouvelables</a:t>
            </a:r>
            <a:r>
              <a:rPr lang="en-US" dirty="0">
                <a:cs typeface="Calibri"/>
              </a:rPr>
              <a:t> </a:t>
            </a:r>
            <a:r>
              <a:rPr lang="en-US" dirty="0" err="1">
                <a:cs typeface="Calibri"/>
              </a:rPr>
              <a:t>nécessitera</a:t>
            </a:r>
            <a:r>
              <a:rPr lang="en-US" dirty="0">
                <a:cs typeface="Calibri"/>
              </a:rPr>
              <a:t> une planification minutieuse. Celle-ci peut s'appuyer sur la </a:t>
            </a:r>
            <a:r>
              <a:rPr lang="en-US" dirty="0" err="1">
                <a:cs typeface="Calibri"/>
              </a:rPr>
              <a:t>modélisation</a:t>
            </a:r>
            <a:r>
              <a:rPr lang="en-US" dirty="0">
                <a:cs typeface="Calibri"/>
              </a:rPr>
              <a:t> </a:t>
            </a:r>
            <a:r>
              <a:rPr lang="en-US" dirty="0" err="1">
                <a:cs typeface="Calibri"/>
              </a:rPr>
              <a:t>énergétique</a:t>
            </a:r>
            <a:r>
              <a:rPr lang="en-US" dirty="0">
                <a:cs typeface="Calibri"/>
              </a:rPr>
              <a:t> ainsi que sur des travaux de recherche et de développement avancés visant à accroître la flexibilité des systèmes énergétiques. La recherche et le développement seront également importants pour transformer les sous-secteurs énergétiques qui sont particulièrement difficiles à </a:t>
            </a:r>
            <a:r>
              <a:rPr lang="en-US" dirty="0" err="1">
                <a:cs typeface="Calibri"/>
              </a:rPr>
              <a:t>décarboniser</a:t>
            </a:r>
            <a:r>
              <a:rPr lang="en-US" dirty="0">
                <a:cs typeface="Calibri"/>
              </a:rPr>
              <a:t> (</a:t>
            </a:r>
            <a:r>
              <a:rPr lang="en-US" dirty="0" err="1">
                <a:cs typeface="Calibri"/>
              </a:rPr>
              <a:t>tel</a:t>
            </a:r>
            <a:r>
              <a:rPr lang="en-US" dirty="0">
                <a:cs typeface="Calibri"/>
              </a:rPr>
              <a:t> que </a:t>
            </a:r>
            <a:r>
              <a:rPr lang="en-US" dirty="0" err="1">
                <a:cs typeface="Calibri"/>
              </a:rPr>
              <a:t>chauffage</a:t>
            </a:r>
            <a:r>
              <a:rPr lang="en-US" dirty="0">
                <a:cs typeface="Calibri"/>
              </a:rPr>
              <a:t>).</a:t>
            </a:r>
          </a:p>
          <a:p>
            <a:endParaRPr lang="en-US" dirty="0"/>
          </a:p>
          <a:p>
            <a:r>
              <a:rPr lang="en-US" dirty="0">
                <a:cs typeface="Calibri"/>
              </a:rPr>
              <a:t>Le captage et le stockage du carbone est le processus qui consiste à capter les émissions de dioxyde de carbone avant qu'elles ne soient libérées et à les stocker, par exemple, dans des aquifères ou des champs pétrolifères désaffectés. Ce procédé est susceptible de jouer un rôle dans l'atténuation du </a:t>
            </a:r>
            <a:r>
              <a:rPr lang="en-US" dirty="0" err="1">
                <a:cs typeface="Calibri"/>
              </a:rPr>
              <a:t>changement</a:t>
            </a:r>
            <a:r>
              <a:rPr lang="en-US" dirty="0">
                <a:cs typeface="Calibri"/>
              </a:rPr>
              <a:t> </a:t>
            </a:r>
            <a:r>
              <a:rPr lang="en-US" dirty="0" err="1">
                <a:cs typeface="Calibri"/>
              </a:rPr>
              <a:t>climatique</a:t>
            </a:r>
            <a:r>
              <a:rPr lang="en-US" dirty="0">
                <a:cs typeface="Calibri"/>
              </a:rPr>
              <a:t> car il pourrait être utilisé pour réduire les émissions dans les secteurs où il est difficile de mettre fin à l'utilisation des combustibles fossiles. De plus, l'efficacité énergétique </a:t>
            </a:r>
            <a:r>
              <a:rPr lang="en-US" dirty="0" err="1">
                <a:cs typeface="Calibri"/>
              </a:rPr>
              <a:t>est</a:t>
            </a:r>
            <a:r>
              <a:rPr lang="en-US" dirty="0">
                <a:cs typeface="Calibri"/>
              </a:rPr>
              <a:t> </a:t>
            </a:r>
            <a:r>
              <a:rPr lang="en-US" dirty="0" err="1">
                <a:cs typeface="Calibri"/>
              </a:rPr>
              <a:t>une</a:t>
            </a:r>
            <a:r>
              <a:rPr lang="en-US" dirty="0">
                <a:cs typeface="Calibri"/>
              </a:rPr>
              <a:t> </a:t>
            </a:r>
            <a:r>
              <a:rPr lang="en-US" dirty="0" err="1">
                <a:cs typeface="Calibri"/>
              </a:rPr>
              <a:t>importante</a:t>
            </a:r>
            <a:r>
              <a:rPr lang="en-US" dirty="0">
                <a:cs typeface="Calibri"/>
              </a:rPr>
              <a:t> </a:t>
            </a:r>
            <a:r>
              <a:rPr lang="en-US" dirty="0" err="1">
                <a:cs typeface="Calibri"/>
              </a:rPr>
              <a:t>mesure</a:t>
            </a:r>
            <a:r>
              <a:rPr lang="en-US" dirty="0">
                <a:cs typeface="Calibri"/>
              </a:rPr>
              <a:t> d'atténuation du changement climatique. En effet, une efficacité accrue réduit la demande globale d'énergie, ce qui diminue l'intensité énergétique et permet de réduire les émissions de gaz à effet de serre (</a:t>
            </a:r>
            <a:r>
              <a:rPr lang="en-US" dirty="0" err="1">
                <a:cs typeface="Calibri"/>
              </a:rPr>
              <a:t>comme</a:t>
            </a:r>
            <a:r>
              <a:rPr lang="en-US" dirty="0">
                <a:cs typeface="Calibri"/>
              </a:rPr>
              <a:t> le souligne l'identité de Kaya). Enfin, la réforme du marché sera un </a:t>
            </a:r>
            <a:r>
              <a:rPr lang="en-US" dirty="0" err="1">
                <a:cs typeface="Calibri"/>
              </a:rPr>
              <a:t>élément</a:t>
            </a:r>
            <a:r>
              <a:rPr lang="en-US" dirty="0">
                <a:cs typeface="Calibri"/>
              </a:rPr>
              <a:t> </a:t>
            </a:r>
            <a:r>
              <a:rPr lang="en-US" dirty="0" err="1">
                <a:cs typeface="Calibri"/>
              </a:rPr>
              <a:t>clé</a:t>
            </a:r>
            <a:r>
              <a:rPr lang="en-US" dirty="0">
                <a:cs typeface="Calibri"/>
              </a:rPr>
              <a:t> pour parvenir à une atténuation ambitieuse dans le secteur de l'énergie. Les marchés doivent être transformés pour encourager le passage aux énergies renouvelables et à </a:t>
            </a:r>
            <a:r>
              <a:rPr lang="en-US" dirty="0" err="1">
                <a:cs typeface="Calibri"/>
              </a:rPr>
              <a:t>une</a:t>
            </a:r>
            <a:r>
              <a:rPr lang="en-US" dirty="0">
                <a:cs typeface="Calibri"/>
              </a:rPr>
              <a:t> plus grande flexibilité du système énergétique, en veillant à ce que les options renouvelables puissent être compétitives par rapport à </a:t>
            </a:r>
            <a:r>
              <a:rPr lang="en-US" dirty="0" err="1">
                <a:cs typeface="Calibri"/>
              </a:rPr>
              <a:t>l’utilisation</a:t>
            </a:r>
            <a:r>
              <a:rPr lang="en-US" dirty="0">
                <a:cs typeface="Calibri"/>
              </a:rPr>
              <a:t> de combustibles </a:t>
            </a:r>
            <a:r>
              <a:rPr lang="en-US" dirty="0" err="1">
                <a:cs typeface="Calibri"/>
              </a:rPr>
              <a:t>fossiles</a:t>
            </a:r>
            <a:r>
              <a:rPr lang="en-US" dirty="0">
                <a:cs typeface="Calibri"/>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4247311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Cette</a:t>
            </a:r>
            <a:r>
              <a:rPr lang="en-US" dirty="0">
                <a:cs typeface="Calibri"/>
              </a:rPr>
              <a:t> figure </a:t>
            </a:r>
            <a:r>
              <a:rPr lang="en-US" dirty="0" err="1">
                <a:cs typeface="Calibri"/>
              </a:rPr>
              <a:t>présente</a:t>
            </a:r>
            <a:r>
              <a:rPr lang="en-US" dirty="0">
                <a:cs typeface="Calibri"/>
              </a:rPr>
              <a:t> le </a:t>
            </a:r>
            <a:r>
              <a:rPr lang="en-US" dirty="0" err="1">
                <a:cs typeface="Calibri"/>
              </a:rPr>
              <a:t>potentiel</a:t>
            </a:r>
            <a:r>
              <a:rPr lang="en-US" dirty="0">
                <a:cs typeface="Calibri"/>
              </a:rPr>
              <a:t> </a:t>
            </a:r>
            <a:r>
              <a:rPr lang="en-US" dirty="0" err="1">
                <a:cs typeface="Calibri"/>
              </a:rPr>
              <a:t>estimé</a:t>
            </a:r>
            <a:r>
              <a:rPr lang="en-US" dirty="0">
                <a:cs typeface="Calibri"/>
              </a:rPr>
              <a:t> de </a:t>
            </a:r>
            <a:r>
              <a:rPr lang="en-US" dirty="0" err="1">
                <a:cs typeface="Calibri"/>
              </a:rPr>
              <a:t>réduction</a:t>
            </a:r>
            <a:r>
              <a:rPr lang="en-US" dirty="0">
                <a:cs typeface="Calibri"/>
              </a:rPr>
              <a:t> des </a:t>
            </a:r>
            <a:r>
              <a:rPr lang="en-US" dirty="0" err="1">
                <a:cs typeface="Calibri"/>
              </a:rPr>
              <a:t>émissions</a:t>
            </a:r>
            <a:r>
              <a:rPr lang="en-US" dirty="0">
                <a:cs typeface="Calibri"/>
              </a:rPr>
              <a:t> pour divers </a:t>
            </a:r>
            <a:r>
              <a:rPr lang="en-US" dirty="0" err="1">
                <a:cs typeface="Calibri"/>
              </a:rPr>
              <a:t>secteurs</a:t>
            </a:r>
            <a:r>
              <a:rPr lang="en-US" dirty="0">
                <a:cs typeface="Calibri"/>
              </a:rPr>
              <a:t> au </a:t>
            </a:r>
            <a:r>
              <a:rPr lang="en-US" dirty="0" err="1">
                <a:cs typeface="Calibri"/>
              </a:rPr>
              <a:t>niveau</a:t>
            </a:r>
            <a:r>
              <a:rPr lang="en-US" dirty="0">
                <a:cs typeface="Calibri"/>
              </a:rPr>
              <a:t> </a:t>
            </a:r>
            <a:r>
              <a:rPr lang="en-US" dirty="0" err="1">
                <a:cs typeface="Calibri"/>
              </a:rPr>
              <a:t>mondial</a:t>
            </a:r>
            <a:r>
              <a:rPr lang="en-US" dirty="0">
                <a:cs typeface="Calibri"/>
              </a:rPr>
              <a:t> </a:t>
            </a:r>
            <a:r>
              <a:rPr lang="en-US" dirty="0" err="1">
                <a:cs typeface="Calibri"/>
              </a:rPr>
              <a:t>tel</a:t>
            </a:r>
            <a:r>
              <a:rPr lang="en-US" dirty="0">
                <a:cs typeface="Calibri"/>
              </a:rPr>
              <a:t> </a:t>
            </a:r>
            <a:r>
              <a:rPr lang="en-US" dirty="0" err="1">
                <a:cs typeface="Calibri"/>
              </a:rPr>
              <a:t>qu'estimé</a:t>
            </a:r>
            <a:r>
              <a:rPr lang="en-US" dirty="0">
                <a:cs typeface="Calibri"/>
              </a:rPr>
              <a:t> par Blok et al. Bien que nous </a:t>
            </a:r>
            <a:r>
              <a:rPr lang="en-US" dirty="0" err="1">
                <a:cs typeface="Calibri"/>
              </a:rPr>
              <a:t>puissions</a:t>
            </a:r>
            <a:r>
              <a:rPr lang="en-US" dirty="0">
                <a:cs typeface="Calibri"/>
              </a:rPr>
              <a:t> </a:t>
            </a:r>
            <a:r>
              <a:rPr lang="en-US" dirty="0" err="1">
                <a:cs typeface="Calibri"/>
              </a:rPr>
              <a:t>voir</a:t>
            </a:r>
            <a:r>
              <a:rPr lang="en-US" dirty="0">
                <a:cs typeface="Calibri"/>
              </a:rPr>
              <a:t> que le </a:t>
            </a:r>
            <a:r>
              <a:rPr lang="en-US" dirty="0" err="1">
                <a:cs typeface="Calibri"/>
              </a:rPr>
              <a:t>secteur</a:t>
            </a:r>
            <a:r>
              <a:rPr lang="en-US" dirty="0">
                <a:cs typeface="Calibri"/>
              </a:rPr>
              <a:t> de </a:t>
            </a:r>
            <a:r>
              <a:rPr lang="en-US" dirty="0" err="1">
                <a:cs typeface="Calibri"/>
              </a:rPr>
              <a:t>l'énergie</a:t>
            </a:r>
            <a:r>
              <a:rPr lang="en-US" dirty="0">
                <a:cs typeface="Calibri"/>
              </a:rPr>
              <a:t> a le </a:t>
            </a:r>
            <a:r>
              <a:rPr lang="en-US" dirty="0" err="1">
                <a:cs typeface="Calibri"/>
              </a:rPr>
              <a:t>potentiel</a:t>
            </a:r>
            <a:r>
              <a:rPr lang="en-US" dirty="0">
                <a:cs typeface="Calibri"/>
              </a:rPr>
              <a:t> </a:t>
            </a:r>
            <a:r>
              <a:rPr lang="en-US" dirty="0" err="1">
                <a:cs typeface="Calibri"/>
              </a:rPr>
              <a:t>d'atténuation</a:t>
            </a:r>
            <a:r>
              <a:rPr lang="en-US" dirty="0">
                <a:cs typeface="Calibri"/>
              </a:rPr>
              <a:t> </a:t>
            </a:r>
            <a:r>
              <a:rPr lang="en-US" dirty="0" err="1">
                <a:cs typeface="Calibri"/>
              </a:rPr>
              <a:t>estimé</a:t>
            </a:r>
            <a:r>
              <a:rPr lang="en-US" dirty="0">
                <a:cs typeface="Calibri"/>
              </a:rPr>
              <a:t> le plus </a:t>
            </a:r>
            <a:r>
              <a:rPr lang="en-US" dirty="0" err="1">
                <a:cs typeface="Calibri"/>
              </a:rPr>
              <a:t>élevé</a:t>
            </a:r>
            <a:r>
              <a:rPr lang="en-US" dirty="0">
                <a:cs typeface="Calibri"/>
              </a:rPr>
              <a:t>, il </a:t>
            </a:r>
            <a:r>
              <a:rPr lang="en-US" dirty="0" err="1">
                <a:cs typeface="Calibri"/>
              </a:rPr>
              <a:t>existe</a:t>
            </a:r>
            <a:r>
              <a:rPr lang="en-US" dirty="0">
                <a:cs typeface="Calibri"/>
              </a:rPr>
              <a:t> un </a:t>
            </a:r>
            <a:r>
              <a:rPr lang="en-US" dirty="0" err="1">
                <a:cs typeface="Calibri"/>
              </a:rPr>
              <a:t>potentiel</a:t>
            </a:r>
            <a:r>
              <a:rPr lang="en-US" dirty="0">
                <a:cs typeface="Calibri"/>
              </a:rPr>
              <a:t> de </a:t>
            </a:r>
            <a:r>
              <a:rPr lang="en-US" dirty="0" err="1">
                <a:cs typeface="Calibri"/>
              </a:rPr>
              <a:t>réduction</a:t>
            </a:r>
            <a:r>
              <a:rPr lang="en-US" dirty="0">
                <a:cs typeface="Calibri"/>
              </a:rPr>
              <a:t> des </a:t>
            </a:r>
            <a:r>
              <a:rPr lang="en-US" dirty="0" err="1">
                <a:cs typeface="Calibri"/>
              </a:rPr>
              <a:t>émissions</a:t>
            </a:r>
            <a:r>
              <a:rPr lang="en-US" dirty="0">
                <a:cs typeface="Calibri"/>
              </a:rPr>
              <a:t> dans </a:t>
            </a:r>
            <a:r>
              <a:rPr lang="en-US" dirty="0" err="1">
                <a:cs typeface="Calibri"/>
              </a:rPr>
              <a:t>tous</a:t>
            </a:r>
            <a:r>
              <a:rPr lang="en-US" dirty="0">
                <a:cs typeface="Calibri"/>
              </a:rPr>
              <a:t> les </a:t>
            </a:r>
            <a:r>
              <a:rPr lang="en-US" dirty="0" err="1">
                <a:cs typeface="Calibri"/>
              </a:rPr>
              <a:t>secteurs</a:t>
            </a:r>
            <a:r>
              <a:rPr lang="en-US" dirty="0">
                <a:cs typeface="Calibri"/>
              </a:rPr>
              <a:t> de la société. Par </a:t>
            </a:r>
            <a:r>
              <a:rPr lang="en-US" dirty="0" err="1">
                <a:cs typeface="Calibri"/>
              </a:rPr>
              <a:t>exemple</a:t>
            </a:r>
            <a:r>
              <a:rPr lang="en-US" dirty="0">
                <a:cs typeface="Calibri"/>
              </a:rPr>
              <a:t>, le </a:t>
            </a:r>
            <a:r>
              <a:rPr lang="en-US" dirty="0" err="1">
                <a:cs typeface="Calibri"/>
              </a:rPr>
              <a:t>secteur</a:t>
            </a:r>
            <a:r>
              <a:rPr lang="en-US" dirty="0">
                <a:cs typeface="Calibri"/>
              </a:rPr>
              <a:t> des transports </a:t>
            </a:r>
            <a:r>
              <a:rPr lang="en-US" dirty="0" err="1">
                <a:cs typeface="Calibri"/>
              </a:rPr>
              <a:t>est</a:t>
            </a:r>
            <a:r>
              <a:rPr lang="en-US" dirty="0">
                <a:cs typeface="Calibri"/>
              </a:rPr>
              <a:t> </a:t>
            </a:r>
            <a:r>
              <a:rPr lang="en-US" dirty="0" err="1">
                <a:cs typeface="Calibri"/>
              </a:rPr>
              <a:t>actuellement</a:t>
            </a:r>
            <a:r>
              <a:rPr lang="en-US" dirty="0">
                <a:cs typeface="Calibri"/>
              </a:rPr>
              <a:t> </a:t>
            </a:r>
            <a:r>
              <a:rPr lang="en-US" dirty="0" err="1">
                <a:cs typeface="Calibri"/>
              </a:rPr>
              <a:t>responsable</a:t>
            </a:r>
            <a:r>
              <a:rPr lang="en-US" dirty="0">
                <a:cs typeface="Calibri"/>
              </a:rPr>
              <a:t> </a:t>
            </a:r>
            <a:r>
              <a:rPr lang="en-US" dirty="0" err="1">
                <a:cs typeface="Calibri"/>
              </a:rPr>
              <a:t>d'une</a:t>
            </a:r>
            <a:r>
              <a:rPr lang="en-US" dirty="0">
                <a:cs typeface="Calibri"/>
              </a:rPr>
              <a:t> </a:t>
            </a:r>
            <a:r>
              <a:rPr lang="en-US" dirty="0" err="1">
                <a:cs typeface="Calibri"/>
              </a:rPr>
              <a:t>grande</a:t>
            </a:r>
            <a:r>
              <a:rPr lang="en-US" dirty="0">
                <a:cs typeface="Calibri"/>
              </a:rPr>
              <a:t> </a:t>
            </a:r>
            <a:r>
              <a:rPr lang="en-US" dirty="0" err="1">
                <a:cs typeface="Calibri"/>
              </a:rPr>
              <a:t>partie</a:t>
            </a:r>
            <a:r>
              <a:rPr lang="en-US" dirty="0">
                <a:cs typeface="Calibri"/>
              </a:rPr>
              <a:t> des </a:t>
            </a:r>
            <a:r>
              <a:rPr lang="en-US" dirty="0" err="1">
                <a:cs typeface="Calibri"/>
              </a:rPr>
              <a:t>émissions</a:t>
            </a:r>
            <a:r>
              <a:rPr lang="en-US" dirty="0">
                <a:cs typeface="Calibri"/>
              </a:rPr>
              <a:t> </a:t>
            </a:r>
            <a:r>
              <a:rPr lang="en-US" dirty="0" err="1">
                <a:cs typeface="Calibri"/>
              </a:rPr>
              <a:t>mondiales</a:t>
            </a:r>
            <a:r>
              <a:rPr lang="en-US" dirty="0">
                <a:cs typeface="Calibri"/>
              </a:rPr>
              <a:t>. </a:t>
            </a:r>
            <a:r>
              <a:rPr lang="en-US" dirty="0" err="1">
                <a:cs typeface="Calibri"/>
              </a:rPr>
              <a:t>Cette</a:t>
            </a:r>
            <a:r>
              <a:rPr lang="en-US" dirty="0">
                <a:cs typeface="Calibri"/>
              </a:rPr>
              <a:t> part </a:t>
            </a:r>
            <a:r>
              <a:rPr lang="en-US" dirty="0" err="1">
                <a:cs typeface="Calibri"/>
              </a:rPr>
              <a:t>pourrait</a:t>
            </a:r>
            <a:r>
              <a:rPr lang="en-US" dirty="0">
                <a:cs typeface="Calibri"/>
              </a:rPr>
              <a:t> </a:t>
            </a:r>
            <a:r>
              <a:rPr lang="en-US" dirty="0" err="1">
                <a:cs typeface="Calibri"/>
              </a:rPr>
              <a:t>être</a:t>
            </a:r>
            <a:r>
              <a:rPr lang="en-US" dirty="0">
                <a:cs typeface="Calibri"/>
              </a:rPr>
              <a:t> </a:t>
            </a:r>
            <a:r>
              <a:rPr lang="en-US" dirty="0" err="1">
                <a:cs typeface="Calibri"/>
              </a:rPr>
              <a:t>réduite</a:t>
            </a:r>
            <a:r>
              <a:rPr lang="en-US" dirty="0">
                <a:cs typeface="Calibri"/>
              </a:rPr>
              <a:t> </a:t>
            </a:r>
            <a:r>
              <a:rPr lang="en-US" dirty="0" err="1">
                <a:cs typeface="Calibri"/>
              </a:rPr>
              <a:t>en</a:t>
            </a:r>
            <a:r>
              <a:rPr lang="en-US" dirty="0">
                <a:cs typeface="Calibri"/>
              </a:rPr>
              <a:t> </a:t>
            </a:r>
            <a:r>
              <a:rPr lang="en-US" dirty="0" err="1">
                <a:cs typeface="Calibri"/>
              </a:rPr>
              <a:t>réduisant</a:t>
            </a:r>
            <a:r>
              <a:rPr lang="en-US" dirty="0">
                <a:cs typeface="Calibri"/>
              </a:rPr>
              <a:t> de façon </a:t>
            </a:r>
            <a:r>
              <a:rPr lang="en-US" dirty="0" err="1">
                <a:cs typeface="Calibri"/>
              </a:rPr>
              <a:t>importante</a:t>
            </a:r>
            <a:r>
              <a:rPr lang="en-US" dirty="0">
                <a:cs typeface="Calibri"/>
              </a:rPr>
              <a:t> la </a:t>
            </a:r>
            <a:r>
              <a:rPr lang="en-US" dirty="0" err="1">
                <a:cs typeface="Calibri"/>
              </a:rPr>
              <a:t>dépendance</a:t>
            </a:r>
            <a:r>
              <a:rPr lang="en-US" dirty="0">
                <a:cs typeface="Calibri"/>
              </a:rPr>
              <a:t> aux </a:t>
            </a:r>
            <a:r>
              <a:rPr lang="en-US" dirty="0" err="1">
                <a:cs typeface="Calibri"/>
              </a:rPr>
              <a:t>produits</a:t>
            </a:r>
            <a:r>
              <a:rPr lang="en-US" dirty="0">
                <a:cs typeface="Calibri"/>
              </a:rPr>
              <a:t> </a:t>
            </a:r>
            <a:r>
              <a:rPr lang="en-US" dirty="0" err="1">
                <a:cs typeface="Calibri"/>
              </a:rPr>
              <a:t>pétroliers</a:t>
            </a:r>
            <a:r>
              <a:rPr lang="en-US" dirty="0">
                <a:cs typeface="Calibri"/>
              </a:rPr>
              <a:t> et </a:t>
            </a:r>
            <a:r>
              <a:rPr lang="en-US" dirty="0" err="1">
                <a:cs typeface="Calibri"/>
              </a:rPr>
              <a:t>en</a:t>
            </a:r>
            <a:r>
              <a:rPr lang="en-US" dirty="0">
                <a:cs typeface="Calibri"/>
              </a:rPr>
              <a:t> </a:t>
            </a:r>
            <a:r>
              <a:rPr lang="en-US" dirty="0" err="1">
                <a:cs typeface="Calibri"/>
              </a:rPr>
              <a:t>augmentant</a:t>
            </a:r>
            <a:r>
              <a:rPr lang="en-US" dirty="0">
                <a:cs typeface="Calibri"/>
              </a:rPr>
              <a:t> la part des </a:t>
            </a:r>
            <a:r>
              <a:rPr lang="en-US" dirty="0" err="1">
                <a:cs typeface="Calibri"/>
              </a:rPr>
              <a:t>véhicules</a:t>
            </a:r>
            <a:r>
              <a:rPr lang="en-US" dirty="0">
                <a:cs typeface="Calibri"/>
              </a:rPr>
              <a:t> </a:t>
            </a:r>
            <a:r>
              <a:rPr lang="en-US" dirty="0" err="1">
                <a:cs typeface="Calibri"/>
              </a:rPr>
              <a:t>électriques</a:t>
            </a:r>
            <a:r>
              <a:rPr lang="en-US" dirty="0">
                <a:cs typeface="Calibri"/>
              </a:rPr>
              <a:t>. </a:t>
            </a:r>
            <a:r>
              <a:rPr lang="en-US" dirty="0" err="1">
                <a:cs typeface="Calibri"/>
              </a:rPr>
              <a:t>Étant</a:t>
            </a:r>
            <a:r>
              <a:rPr lang="en-US" dirty="0">
                <a:cs typeface="Calibri"/>
              </a:rPr>
              <a:t> </a:t>
            </a:r>
            <a:r>
              <a:rPr lang="en-US" dirty="0" err="1">
                <a:cs typeface="Calibri"/>
              </a:rPr>
              <a:t>donné</a:t>
            </a:r>
            <a:r>
              <a:rPr lang="en-US" dirty="0">
                <a:cs typeface="Calibri"/>
              </a:rPr>
              <a:t> </a:t>
            </a:r>
            <a:r>
              <a:rPr lang="en-US" dirty="0" err="1">
                <a:cs typeface="Calibri"/>
              </a:rPr>
              <a:t>qu'il</a:t>
            </a:r>
            <a:r>
              <a:rPr lang="en-US" dirty="0">
                <a:cs typeface="Calibri"/>
              </a:rPr>
              <a:t> </a:t>
            </a:r>
            <a:r>
              <a:rPr lang="en-US" dirty="0" err="1">
                <a:cs typeface="Calibri"/>
              </a:rPr>
              <a:t>est</a:t>
            </a:r>
            <a:r>
              <a:rPr lang="en-US" dirty="0">
                <a:cs typeface="Calibri"/>
              </a:rPr>
              <a:t> possible </a:t>
            </a:r>
            <a:r>
              <a:rPr lang="en-US" dirty="0" err="1">
                <a:cs typeface="Calibri"/>
              </a:rPr>
              <a:t>d'atténuer</a:t>
            </a:r>
            <a:r>
              <a:rPr lang="en-US" dirty="0">
                <a:cs typeface="Calibri"/>
              </a:rPr>
              <a:t> le </a:t>
            </a:r>
            <a:r>
              <a:rPr lang="en-US" dirty="0" err="1">
                <a:cs typeface="Calibri"/>
              </a:rPr>
              <a:t>changement</a:t>
            </a:r>
            <a:r>
              <a:rPr lang="en-US" dirty="0">
                <a:cs typeface="Calibri"/>
              </a:rPr>
              <a:t> </a:t>
            </a:r>
            <a:r>
              <a:rPr lang="en-US" dirty="0" err="1">
                <a:cs typeface="Calibri"/>
              </a:rPr>
              <a:t>climatique</a:t>
            </a:r>
            <a:r>
              <a:rPr lang="en-US" dirty="0">
                <a:cs typeface="Calibri"/>
              </a:rPr>
              <a:t> dans </a:t>
            </a:r>
            <a:r>
              <a:rPr lang="en-US" dirty="0" err="1">
                <a:cs typeface="Calibri"/>
              </a:rPr>
              <a:t>tous</a:t>
            </a:r>
            <a:r>
              <a:rPr lang="en-US" dirty="0">
                <a:cs typeface="Calibri"/>
              </a:rPr>
              <a:t> les </a:t>
            </a:r>
            <a:r>
              <a:rPr lang="en-US" dirty="0" err="1">
                <a:cs typeface="Calibri"/>
              </a:rPr>
              <a:t>secteurs</a:t>
            </a:r>
            <a:r>
              <a:rPr lang="en-US" dirty="0">
                <a:cs typeface="Calibri"/>
              </a:rPr>
              <a:t> de la société, il </a:t>
            </a:r>
            <a:r>
              <a:rPr lang="en-US" dirty="0" err="1">
                <a:cs typeface="Calibri"/>
              </a:rPr>
              <a:t>est</a:t>
            </a:r>
            <a:r>
              <a:rPr lang="en-US" dirty="0">
                <a:cs typeface="Calibri"/>
              </a:rPr>
              <a:t> important que les </a:t>
            </a:r>
            <a:r>
              <a:rPr lang="en-US" dirty="0" err="1">
                <a:cs typeface="Calibri"/>
              </a:rPr>
              <a:t>stratégies</a:t>
            </a:r>
            <a:r>
              <a:rPr lang="en-US" dirty="0">
                <a:cs typeface="Calibri"/>
              </a:rPr>
              <a:t> </a:t>
            </a:r>
            <a:r>
              <a:rPr lang="en-US" dirty="0" err="1">
                <a:cs typeface="Calibri"/>
              </a:rPr>
              <a:t>d'atténuation</a:t>
            </a:r>
            <a:r>
              <a:rPr lang="en-US" dirty="0">
                <a:cs typeface="Calibri"/>
              </a:rPr>
              <a:t> </a:t>
            </a:r>
            <a:r>
              <a:rPr lang="en-US" dirty="0" err="1">
                <a:cs typeface="Calibri"/>
              </a:rPr>
              <a:t>tiennent</a:t>
            </a:r>
            <a:r>
              <a:rPr lang="en-US" dirty="0">
                <a:cs typeface="Calibri"/>
              </a:rPr>
              <a:t> </a:t>
            </a:r>
            <a:r>
              <a:rPr lang="en-US" dirty="0" err="1">
                <a:cs typeface="Calibri"/>
              </a:rPr>
              <a:t>compte</a:t>
            </a:r>
            <a:r>
              <a:rPr lang="en-US" dirty="0">
                <a:cs typeface="Calibri"/>
              </a:rPr>
              <a:t> de </a:t>
            </a:r>
            <a:r>
              <a:rPr lang="en-US" dirty="0" err="1">
                <a:cs typeface="Calibri"/>
              </a:rPr>
              <a:t>l'ensemble</a:t>
            </a:r>
            <a:r>
              <a:rPr lang="en-US" dirty="0">
                <a:cs typeface="Calibri"/>
              </a:rPr>
              <a:t> de </a:t>
            </a:r>
            <a:r>
              <a:rPr lang="en-US" dirty="0" err="1">
                <a:cs typeface="Calibri"/>
              </a:rPr>
              <a:t>l'économie</a:t>
            </a:r>
            <a:r>
              <a:rPr lang="en-US" dirty="0">
                <a:cs typeface="Calibri"/>
              </a:rPr>
              <a:t> et de multiples </a:t>
            </a:r>
            <a:r>
              <a:rPr lang="en-US" dirty="0" err="1">
                <a:cs typeface="Calibri"/>
              </a:rPr>
              <a:t>systèmes</a:t>
            </a:r>
            <a:r>
              <a:rPr lang="en-US" dirty="0">
                <a:cs typeface="Calibri"/>
              </a:rPr>
              <a:t>. Dans les </a:t>
            </a:r>
            <a:r>
              <a:rPr lang="en-US" dirty="0" err="1">
                <a:cs typeface="Calibri"/>
              </a:rPr>
              <a:t>cours</a:t>
            </a:r>
            <a:r>
              <a:rPr lang="en-US" dirty="0">
                <a:cs typeface="Calibri"/>
              </a:rPr>
              <a:t> </a:t>
            </a:r>
            <a:r>
              <a:rPr lang="en-US" dirty="0" err="1">
                <a:cs typeface="Calibri"/>
              </a:rPr>
              <a:t>suivants</a:t>
            </a:r>
            <a:r>
              <a:rPr lang="en-US" dirty="0">
                <a:cs typeface="Calibri"/>
              </a:rPr>
              <a:t>, nous </a:t>
            </a:r>
            <a:r>
              <a:rPr lang="en-US" dirty="0" err="1">
                <a:cs typeface="Calibri"/>
              </a:rPr>
              <a:t>examinerons</a:t>
            </a:r>
            <a:r>
              <a:rPr lang="en-US" dirty="0">
                <a:cs typeface="Calibri"/>
              </a:rPr>
              <a:t> les </a:t>
            </a:r>
            <a:r>
              <a:rPr lang="en-US" dirty="0" err="1">
                <a:cs typeface="Calibri"/>
              </a:rPr>
              <a:t>modèles</a:t>
            </a:r>
            <a:r>
              <a:rPr lang="en-US" dirty="0">
                <a:cs typeface="Calibri"/>
              </a:rPr>
              <a:t> </a:t>
            </a:r>
            <a:r>
              <a:rPr lang="en-US" dirty="0" err="1">
                <a:cs typeface="Calibri"/>
              </a:rPr>
              <a:t>d'évaluation</a:t>
            </a:r>
            <a:r>
              <a:rPr lang="en-US" dirty="0">
                <a:cs typeface="Calibri"/>
              </a:rPr>
              <a:t> </a:t>
            </a:r>
            <a:r>
              <a:rPr lang="en-US" dirty="0" err="1">
                <a:cs typeface="Calibri"/>
              </a:rPr>
              <a:t>intégrée</a:t>
            </a:r>
            <a:r>
              <a:rPr lang="en-US" dirty="0">
                <a:cs typeface="Calibri"/>
              </a:rPr>
              <a:t> qui </a:t>
            </a:r>
            <a:r>
              <a:rPr lang="en-US" dirty="0" err="1">
                <a:cs typeface="Calibri"/>
              </a:rPr>
              <a:t>permettent</a:t>
            </a:r>
            <a:r>
              <a:rPr lang="en-US" dirty="0">
                <a:cs typeface="Calibri"/>
              </a:rPr>
              <a:t> de </a:t>
            </a:r>
            <a:r>
              <a:rPr lang="en-US" dirty="0" err="1">
                <a:cs typeface="Calibri"/>
              </a:rPr>
              <a:t>tenir</a:t>
            </a:r>
            <a:r>
              <a:rPr lang="en-US" dirty="0">
                <a:cs typeface="Calibri"/>
              </a:rPr>
              <a:t> </a:t>
            </a:r>
            <a:r>
              <a:rPr lang="en-US" dirty="0" err="1">
                <a:cs typeface="Calibri"/>
              </a:rPr>
              <a:t>compte</a:t>
            </a:r>
            <a:r>
              <a:rPr lang="en-US" dirty="0">
                <a:cs typeface="Calibri"/>
              </a:rPr>
              <a:t> des interactions entre les </a:t>
            </a:r>
            <a:r>
              <a:rPr lang="en-US" dirty="0" err="1">
                <a:cs typeface="Calibri"/>
              </a:rPr>
              <a:t>différents</a:t>
            </a:r>
            <a:r>
              <a:rPr lang="en-US" dirty="0">
                <a:cs typeface="Calibri"/>
              </a:rPr>
              <a:t> </a:t>
            </a:r>
            <a:r>
              <a:rPr lang="en-US" dirty="0" err="1">
                <a:cs typeface="Calibri"/>
              </a:rPr>
              <a:t>systèmes</a:t>
            </a:r>
            <a:r>
              <a:rPr lang="en-US" dirty="0">
                <a:cs typeface="Calibri"/>
              </a:rPr>
              <a:t>, </a:t>
            </a:r>
            <a:r>
              <a:rPr lang="en-US" dirty="0" err="1">
                <a:cs typeface="Calibri"/>
              </a:rPr>
              <a:t>ce</a:t>
            </a:r>
            <a:r>
              <a:rPr lang="en-US" dirty="0">
                <a:cs typeface="Calibri"/>
              </a:rPr>
              <a:t> qui </a:t>
            </a:r>
            <a:r>
              <a:rPr lang="en-US" dirty="0" err="1">
                <a:cs typeface="Calibri"/>
              </a:rPr>
              <a:t>favorise</a:t>
            </a:r>
            <a:r>
              <a:rPr lang="en-US" dirty="0">
                <a:cs typeface="Calibri"/>
              </a:rPr>
              <a:t> </a:t>
            </a:r>
            <a:r>
              <a:rPr lang="en-US" dirty="0" err="1">
                <a:cs typeface="Calibri"/>
              </a:rPr>
              <a:t>l'élaboration</a:t>
            </a:r>
            <a:r>
              <a:rPr lang="en-US" dirty="0">
                <a:cs typeface="Calibri"/>
              </a:rPr>
              <a:t> de </a:t>
            </a:r>
            <a:r>
              <a:rPr lang="en-US" dirty="0" err="1">
                <a:cs typeface="Calibri"/>
              </a:rPr>
              <a:t>stratégies</a:t>
            </a:r>
            <a:r>
              <a:rPr lang="en-US" dirty="0">
                <a:cs typeface="Calibri"/>
              </a:rPr>
              <a:t> </a:t>
            </a:r>
            <a:r>
              <a:rPr lang="en-US" dirty="0" err="1">
                <a:cs typeface="Calibri"/>
              </a:rPr>
              <a:t>d'atténuation</a:t>
            </a:r>
            <a:r>
              <a:rPr lang="en-US" dirty="0">
                <a:cs typeface="Calibri"/>
              </a:rPr>
              <a:t> </a:t>
            </a:r>
            <a:r>
              <a:rPr lang="en-US" dirty="0" err="1">
                <a:cs typeface="Calibri"/>
              </a:rPr>
              <a:t>globales</a:t>
            </a:r>
            <a:r>
              <a:rPr lang="en-US" dirty="0">
                <a:cs typeface="Calibri"/>
              </a:rPr>
              <a:t>. Il </a:t>
            </a:r>
            <a:r>
              <a:rPr lang="en-US" dirty="0" err="1">
                <a:cs typeface="Calibri"/>
              </a:rPr>
              <a:t>est</a:t>
            </a:r>
            <a:r>
              <a:rPr lang="en-US" dirty="0">
                <a:cs typeface="Calibri"/>
              </a:rPr>
              <a:t> </a:t>
            </a:r>
            <a:r>
              <a:rPr lang="en-US" dirty="0" err="1">
                <a:cs typeface="Calibri"/>
              </a:rPr>
              <a:t>également</a:t>
            </a:r>
            <a:r>
              <a:rPr lang="en-US" dirty="0">
                <a:cs typeface="Calibri"/>
              </a:rPr>
              <a:t> important de noter que de </a:t>
            </a:r>
            <a:r>
              <a:rPr lang="en-US" dirty="0" err="1">
                <a:cs typeface="Calibri"/>
              </a:rPr>
              <a:t>nombreuses</a:t>
            </a:r>
            <a:r>
              <a:rPr lang="en-US" dirty="0">
                <a:cs typeface="Calibri"/>
              </a:rPr>
              <a:t> </a:t>
            </a:r>
            <a:r>
              <a:rPr lang="en-US" dirty="0" err="1">
                <a:cs typeface="Calibri"/>
              </a:rPr>
              <a:t>mesures</a:t>
            </a:r>
            <a:r>
              <a:rPr lang="en-US" dirty="0">
                <a:cs typeface="Calibri"/>
              </a:rPr>
              <a:t> </a:t>
            </a:r>
            <a:r>
              <a:rPr lang="en-US" dirty="0" err="1">
                <a:cs typeface="Calibri"/>
              </a:rPr>
              <a:t>d'atténuation</a:t>
            </a:r>
            <a:r>
              <a:rPr lang="en-US" dirty="0">
                <a:cs typeface="Calibri"/>
              </a:rPr>
              <a:t> dans </a:t>
            </a:r>
            <a:r>
              <a:rPr lang="en-US" dirty="0" err="1">
                <a:cs typeface="Calibri"/>
              </a:rPr>
              <a:t>d'autres</a:t>
            </a:r>
            <a:r>
              <a:rPr lang="en-US" dirty="0">
                <a:cs typeface="Calibri"/>
              </a:rPr>
              <a:t> </a:t>
            </a:r>
            <a:r>
              <a:rPr lang="en-US" dirty="0" err="1">
                <a:cs typeface="Calibri"/>
              </a:rPr>
              <a:t>secteurs</a:t>
            </a:r>
            <a:r>
              <a:rPr lang="en-US" dirty="0">
                <a:cs typeface="Calibri"/>
              </a:rPr>
              <a:t> </a:t>
            </a:r>
            <a:r>
              <a:rPr lang="en-US" dirty="0" err="1">
                <a:cs typeface="Calibri"/>
              </a:rPr>
              <a:t>dépendent</a:t>
            </a:r>
            <a:r>
              <a:rPr lang="en-US" dirty="0">
                <a:cs typeface="Calibri"/>
              </a:rPr>
              <a:t> encore de la transformation du </a:t>
            </a:r>
            <a:r>
              <a:rPr lang="en-US" dirty="0" err="1">
                <a:cs typeface="Calibri"/>
              </a:rPr>
              <a:t>système</a:t>
            </a:r>
            <a:r>
              <a:rPr lang="en-US" dirty="0">
                <a:cs typeface="Calibri"/>
              </a:rPr>
              <a:t> </a:t>
            </a:r>
            <a:r>
              <a:rPr lang="en-US" dirty="0" err="1">
                <a:cs typeface="Calibri"/>
              </a:rPr>
              <a:t>énergétique</a:t>
            </a:r>
            <a:r>
              <a:rPr lang="en-US" dirty="0">
                <a:cs typeface="Calibri"/>
              </a:rPr>
              <a:t>. Par </a:t>
            </a:r>
            <a:r>
              <a:rPr lang="en-US" dirty="0" err="1">
                <a:cs typeface="Calibri"/>
              </a:rPr>
              <a:t>exemple</a:t>
            </a:r>
            <a:r>
              <a:rPr lang="en-US" dirty="0">
                <a:cs typeface="Calibri"/>
              </a:rPr>
              <a:t>, </a:t>
            </a:r>
            <a:r>
              <a:rPr lang="en-US" dirty="0" err="1">
                <a:cs typeface="Calibri"/>
              </a:rPr>
              <a:t>l'intensité</a:t>
            </a:r>
            <a:r>
              <a:rPr lang="en-US" dirty="0">
                <a:cs typeface="Calibri"/>
              </a:rPr>
              <a:t> </a:t>
            </a:r>
            <a:r>
              <a:rPr lang="en-US" dirty="0" err="1">
                <a:cs typeface="Calibri"/>
              </a:rPr>
              <a:t>en</a:t>
            </a:r>
            <a:r>
              <a:rPr lang="en-US" dirty="0">
                <a:cs typeface="Calibri"/>
              </a:rPr>
              <a:t> </a:t>
            </a:r>
            <a:r>
              <a:rPr lang="en-US" dirty="0" err="1">
                <a:cs typeface="Calibri"/>
              </a:rPr>
              <a:t>carbone</a:t>
            </a:r>
            <a:r>
              <a:rPr lang="en-US" dirty="0">
                <a:cs typeface="Calibri"/>
              </a:rPr>
              <a:t> des </a:t>
            </a:r>
            <a:r>
              <a:rPr lang="en-US" dirty="0" err="1">
                <a:cs typeface="Calibri"/>
              </a:rPr>
              <a:t>véhicules</a:t>
            </a:r>
            <a:r>
              <a:rPr lang="en-US" dirty="0">
                <a:cs typeface="Calibri"/>
              </a:rPr>
              <a:t> </a:t>
            </a:r>
            <a:r>
              <a:rPr lang="en-US" dirty="0" err="1">
                <a:cs typeface="Calibri"/>
              </a:rPr>
              <a:t>électriques</a:t>
            </a:r>
            <a:r>
              <a:rPr lang="en-US" dirty="0">
                <a:cs typeface="Calibri"/>
              </a:rPr>
              <a:t> </a:t>
            </a:r>
            <a:r>
              <a:rPr lang="en-US" dirty="0" err="1">
                <a:cs typeface="Calibri"/>
              </a:rPr>
              <a:t>dépend</a:t>
            </a:r>
            <a:r>
              <a:rPr lang="en-US" dirty="0">
                <a:cs typeface="Calibri"/>
              </a:rPr>
              <a:t> des technologies de production de </a:t>
            </a:r>
            <a:r>
              <a:rPr lang="en-US" dirty="0" err="1">
                <a:cs typeface="Calibri"/>
              </a:rPr>
              <a:t>l'électricité</a:t>
            </a:r>
            <a:r>
              <a:rPr lang="en-US" dirty="0">
                <a:cs typeface="Calibri"/>
              </a:rPr>
              <a:t> </a:t>
            </a:r>
            <a:r>
              <a:rPr lang="en-US" dirty="0" err="1">
                <a:cs typeface="Calibri"/>
              </a:rPr>
              <a:t>puisque</a:t>
            </a:r>
            <a:r>
              <a:rPr lang="en-US" dirty="0">
                <a:cs typeface="Calibri"/>
              </a:rPr>
              <a:t> </a:t>
            </a:r>
            <a:r>
              <a:rPr lang="en-US" dirty="0" err="1">
                <a:cs typeface="Calibri"/>
              </a:rPr>
              <a:t>l'adoption</a:t>
            </a:r>
            <a:r>
              <a:rPr lang="en-US" dirty="0">
                <a:cs typeface="Calibri"/>
              </a:rPr>
              <a:t> des </a:t>
            </a:r>
            <a:r>
              <a:rPr lang="en-US" dirty="0" err="1">
                <a:cs typeface="Calibri"/>
              </a:rPr>
              <a:t>véhicules</a:t>
            </a:r>
            <a:r>
              <a:rPr lang="en-US" dirty="0">
                <a:cs typeface="Calibri"/>
              </a:rPr>
              <a:t> </a:t>
            </a:r>
            <a:r>
              <a:rPr lang="en-US" dirty="0" err="1">
                <a:cs typeface="Calibri"/>
              </a:rPr>
              <a:t>électriques</a:t>
            </a:r>
            <a:r>
              <a:rPr lang="en-US" dirty="0">
                <a:cs typeface="Calibri"/>
              </a:rPr>
              <a:t> </a:t>
            </a:r>
            <a:r>
              <a:rPr lang="en-US" dirty="0" err="1">
                <a:cs typeface="Calibri"/>
              </a:rPr>
              <a:t>nécessite</a:t>
            </a:r>
            <a:r>
              <a:rPr lang="en-US" dirty="0">
                <a:cs typeface="Calibri"/>
              </a:rPr>
              <a:t> </a:t>
            </a:r>
            <a:r>
              <a:rPr lang="en-US" dirty="0" err="1">
                <a:cs typeface="Calibri"/>
              </a:rPr>
              <a:t>une</a:t>
            </a:r>
            <a:r>
              <a:rPr lang="en-US" dirty="0">
                <a:cs typeface="Calibri"/>
              </a:rPr>
              <a:t> </a:t>
            </a:r>
            <a:r>
              <a:rPr lang="en-US" dirty="0" err="1">
                <a:cs typeface="Calibri"/>
              </a:rPr>
              <a:t>importante</a:t>
            </a:r>
            <a:r>
              <a:rPr lang="en-US" dirty="0">
                <a:cs typeface="Calibri"/>
              </a:rPr>
              <a:t> augmentation de la production </a:t>
            </a:r>
            <a:r>
              <a:rPr lang="en-US" dirty="0" err="1">
                <a:cs typeface="Calibri"/>
              </a:rPr>
              <a:t>d'électricité</a:t>
            </a:r>
            <a:r>
              <a:rPr lang="en-US" dirty="0">
                <a:cs typeface="Calibri"/>
              </a:rPr>
              <a:t>. Il </a:t>
            </a:r>
            <a:r>
              <a:rPr lang="en-US" dirty="0" err="1">
                <a:cs typeface="Calibri"/>
              </a:rPr>
              <a:t>est</a:t>
            </a:r>
            <a:r>
              <a:rPr lang="en-US" dirty="0">
                <a:cs typeface="Calibri"/>
              </a:rPr>
              <a:t> </a:t>
            </a:r>
            <a:r>
              <a:rPr lang="en-US" dirty="0" err="1">
                <a:cs typeface="Calibri"/>
              </a:rPr>
              <a:t>donc</a:t>
            </a:r>
            <a:r>
              <a:rPr lang="en-US" dirty="0">
                <a:cs typeface="Calibri"/>
              </a:rPr>
              <a:t> </a:t>
            </a:r>
            <a:r>
              <a:rPr lang="en-US" dirty="0" err="1">
                <a:cs typeface="Calibri"/>
              </a:rPr>
              <a:t>essentiel</a:t>
            </a:r>
            <a:r>
              <a:rPr lang="en-US" dirty="0">
                <a:cs typeface="Calibri"/>
              </a:rPr>
              <a:t> que les </a:t>
            </a:r>
            <a:r>
              <a:rPr lang="en-US" dirty="0" err="1">
                <a:cs typeface="Calibri"/>
              </a:rPr>
              <a:t>modèles</a:t>
            </a:r>
            <a:r>
              <a:rPr lang="en-US" dirty="0">
                <a:cs typeface="Calibri"/>
              </a:rPr>
              <a:t> </a:t>
            </a:r>
            <a:r>
              <a:rPr lang="en-US" dirty="0" err="1">
                <a:cs typeface="Calibri"/>
              </a:rPr>
              <a:t>incluent</a:t>
            </a:r>
            <a:r>
              <a:rPr lang="en-US" dirty="0">
                <a:cs typeface="Calibri"/>
              </a:rPr>
              <a:t> </a:t>
            </a:r>
            <a:r>
              <a:rPr lang="en-US" dirty="0" err="1">
                <a:cs typeface="Calibri"/>
              </a:rPr>
              <a:t>ces</a:t>
            </a:r>
            <a:r>
              <a:rPr lang="en-US" dirty="0">
                <a:cs typeface="Calibri"/>
              </a:rPr>
              <a:t> </a:t>
            </a:r>
            <a:r>
              <a:rPr lang="en-US" dirty="0" err="1">
                <a:cs typeface="Calibri"/>
              </a:rPr>
              <a:t>éléments</a:t>
            </a:r>
            <a:r>
              <a:rPr lang="en-US" dirty="0">
                <a:cs typeface="Calibri"/>
              </a:rPr>
              <a:t> </a:t>
            </a:r>
            <a:r>
              <a:rPr lang="en-US" dirty="0" err="1">
                <a:cs typeface="Calibri"/>
              </a:rPr>
              <a:t>intersectorielles</a:t>
            </a:r>
            <a:r>
              <a:rPr lang="en-US" dirty="0">
                <a:cs typeface="Calibri"/>
              </a:rPr>
              <a:t> et que les plans </a:t>
            </a:r>
            <a:r>
              <a:rPr lang="en-US" dirty="0" err="1">
                <a:cs typeface="Calibri"/>
              </a:rPr>
              <a:t>d'investissement</a:t>
            </a:r>
            <a:r>
              <a:rPr lang="en-US" dirty="0">
                <a:cs typeface="Calibri"/>
              </a:rPr>
              <a:t> à long </a:t>
            </a:r>
            <a:r>
              <a:rPr lang="en-US" dirty="0" err="1">
                <a:cs typeface="Calibri"/>
              </a:rPr>
              <a:t>terme</a:t>
            </a:r>
            <a:r>
              <a:rPr lang="en-US" dirty="0">
                <a:cs typeface="Calibri"/>
              </a:rPr>
              <a:t> d’un </a:t>
            </a:r>
            <a:r>
              <a:rPr lang="en-US" dirty="0" err="1">
                <a:cs typeface="Calibri"/>
              </a:rPr>
              <a:t>système</a:t>
            </a:r>
            <a:r>
              <a:rPr lang="en-US" dirty="0">
                <a:cs typeface="Calibri"/>
              </a:rPr>
              <a:t> </a:t>
            </a:r>
            <a:r>
              <a:rPr lang="en-US" dirty="0" err="1">
                <a:cs typeface="Calibri"/>
              </a:rPr>
              <a:t>énergétique</a:t>
            </a:r>
            <a:r>
              <a:rPr lang="en-US" dirty="0">
                <a:cs typeface="Calibri"/>
              </a:rPr>
              <a:t> </a:t>
            </a:r>
            <a:r>
              <a:rPr lang="en-US" dirty="0" err="1">
                <a:cs typeface="Calibri"/>
              </a:rPr>
              <a:t>s'articulent</a:t>
            </a:r>
            <a:r>
              <a:rPr lang="en-US" dirty="0">
                <a:cs typeface="Calibri"/>
              </a:rPr>
              <a:t> </a:t>
            </a:r>
            <a:r>
              <a:rPr lang="en-US" dirty="0" err="1">
                <a:cs typeface="Calibri"/>
              </a:rPr>
              <a:t>autour</a:t>
            </a:r>
            <a:r>
              <a:rPr lang="en-US" dirty="0">
                <a:cs typeface="Calibri"/>
              </a:rPr>
              <a:t> de la </a:t>
            </a:r>
            <a:r>
              <a:rPr lang="en-US" dirty="0" err="1">
                <a:cs typeface="Calibri"/>
              </a:rPr>
              <a:t>décarbonisation</a:t>
            </a:r>
            <a:r>
              <a:rPr lang="en-US" dirty="0">
                <a:cs typeface="Calibri"/>
              </a:rPr>
              <a:t> de </a:t>
            </a:r>
            <a:r>
              <a:rPr lang="en-US" dirty="0" err="1">
                <a:cs typeface="Calibri"/>
              </a:rPr>
              <a:t>l'ensemble</a:t>
            </a:r>
            <a:r>
              <a:rPr lang="en-US" dirty="0">
                <a:cs typeface="Calibri"/>
              </a:rPr>
              <a:t> de </a:t>
            </a:r>
            <a:r>
              <a:rPr lang="en-US" dirty="0" err="1">
                <a:cs typeface="Calibri"/>
              </a:rPr>
              <a:t>l'économie</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607904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Cette</a:t>
            </a:r>
            <a:r>
              <a:rPr lang="en-US" dirty="0"/>
              <a:t> figure </a:t>
            </a:r>
            <a:r>
              <a:rPr lang="en-US" dirty="0" err="1"/>
              <a:t>présente</a:t>
            </a:r>
            <a:r>
              <a:rPr lang="en-US" dirty="0"/>
              <a:t> les </a:t>
            </a:r>
            <a:r>
              <a:rPr lang="en-US" dirty="0" err="1"/>
              <a:t>réductions</a:t>
            </a:r>
            <a:r>
              <a:rPr lang="en-US" dirty="0"/>
              <a:t> </a:t>
            </a:r>
            <a:r>
              <a:rPr lang="en-US" dirty="0" err="1"/>
              <a:t>d'émissions</a:t>
            </a:r>
            <a:r>
              <a:rPr lang="en-US" dirty="0"/>
              <a:t> de </a:t>
            </a:r>
            <a:r>
              <a:rPr lang="en-US" dirty="0" err="1"/>
              <a:t>dioxyde</a:t>
            </a:r>
            <a:r>
              <a:rPr lang="en-US" dirty="0"/>
              <a:t> de </a:t>
            </a:r>
            <a:r>
              <a:rPr lang="en-US" dirty="0" err="1"/>
              <a:t>carbone</a:t>
            </a:r>
            <a:r>
              <a:rPr lang="en-US" dirty="0"/>
              <a:t> qui </a:t>
            </a:r>
            <a:r>
              <a:rPr lang="en-US" dirty="0" err="1"/>
              <a:t>sont</a:t>
            </a:r>
            <a:r>
              <a:rPr lang="en-US" dirty="0"/>
              <a:t> </a:t>
            </a:r>
            <a:r>
              <a:rPr lang="en-US" dirty="0" err="1"/>
              <a:t>estimées</a:t>
            </a:r>
            <a:r>
              <a:rPr lang="en-US" dirty="0"/>
              <a:t> </a:t>
            </a:r>
            <a:r>
              <a:rPr lang="en-US" dirty="0" err="1"/>
              <a:t>nécessaires</a:t>
            </a:r>
            <a:r>
              <a:rPr lang="en-US" dirty="0"/>
              <a:t> pour limiter le </a:t>
            </a:r>
            <a:r>
              <a:rPr lang="en-US" dirty="0" err="1"/>
              <a:t>réchauffement</a:t>
            </a:r>
            <a:r>
              <a:rPr lang="en-US" dirty="0"/>
              <a:t> de la </a:t>
            </a:r>
            <a:r>
              <a:rPr lang="en-US" dirty="0" err="1"/>
              <a:t>planète</a:t>
            </a:r>
            <a:r>
              <a:rPr lang="en-US" dirty="0"/>
              <a:t> à </a:t>
            </a:r>
            <a:r>
              <a:rPr lang="en-US" dirty="0" err="1"/>
              <a:t>moins</a:t>
            </a:r>
            <a:r>
              <a:rPr lang="en-US" dirty="0"/>
              <a:t> de 2 </a:t>
            </a:r>
            <a:r>
              <a:rPr lang="en-US" dirty="0" err="1"/>
              <a:t>degrés</a:t>
            </a:r>
            <a:r>
              <a:rPr lang="en-US" dirty="0"/>
              <a:t> Celsius par rapport aux </a:t>
            </a:r>
            <a:r>
              <a:rPr lang="en-US" dirty="0" err="1"/>
              <a:t>niveaux</a:t>
            </a:r>
            <a:r>
              <a:rPr lang="en-US" dirty="0"/>
              <a:t> </a:t>
            </a:r>
            <a:r>
              <a:rPr lang="en-US" dirty="0" err="1"/>
              <a:t>préindustriels</a:t>
            </a:r>
            <a:r>
              <a:rPr lang="en-US" dirty="0"/>
              <a:t>. Nous </a:t>
            </a:r>
            <a:r>
              <a:rPr lang="en-US" dirty="0" err="1"/>
              <a:t>pouvons</a:t>
            </a:r>
            <a:r>
              <a:rPr lang="en-US" dirty="0"/>
              <a:t> </a:t>
            </a:r>
            <a:r>
              <a:rPr lang="en-US" dirty="0" err="1"/>
              <a:t>constater</a:t>
            </a:r>
            <a:r>
              <a:rPr lang="en-US" dirty="0"/>
              <a:t> que les </a:t>
            </a:r>
            <a:r>
              <a:rPr lang="en-US" dirty="0" err="1"/>
              <a:t>émissions</a:t>
            </a:r>
            <a:r>
              <a:rPr lang="en-US" dirty="0"/>
              <a:t> </a:t>
            </a:r>
            <a:r>
              <a:rPr lang="en-US" dirty="0" err="1"/>
              <a:t>ont</a:t>
            </a:r>
            <a:r>
              <a:rPr lang="en-US" dirty="0"/>
              <a:t> </a:t>
            </a:r>
            <a:r>
              <a:rPr lang="en-US" dirty="0" err="1"/>
              <a:t>continué</a:t>
            </a:r>
            <a:r>
              <a:rPr lang="en-US" dirty="0"/>
              <a:t> à augmenter </a:t>
            </a:r>
            <a:r>
              <a:rPr lang="en-US" dirty="0" err="1"/>
              <a:t>depuis</a:t>
            </a:r>
            <a:r>
              <a:rPr lang="en-US" dirty="0"/>
              <a:t> </a:t>
            </a:r>
            <a:r>
              <a:rPr lang="en-US" dirty="0" err="1"/>
              <a:t>l’année</a:t>
            </a:r>
            <a:r>
              <a:rPr lang="en-US" dirty="0"/>
              <a:t> 2000 et que nous </a:t>
            </a:r>
            <a:r>
              <a:rPr lang="en-US" dirty="0" err="1"/>
              <a:t>sommes</a:t>
            </a:r>
            <a:r>
              <a:rPr lang="en-US" dirty="0"/>
              <a:t> </a:t>
            </a:r>
            <a:r>
              <a:rPr lang="en-US" dirty="0" err="1"/>
              <a:t>maintenant</a:t>
            </a:r>
            <a:r>
              <a:rPr lang="en-US" dirty="0"/>
              <a:t> au point </a:t>
            </a:r>
            <a:r>
              <a:rPr lang="en-US" dirty="0" err="1"/>
              <a:t>où</a:t>
            </a:r>
            <a:r>
              <a:rPr lang="en-US" dirty="0"/>
              <a:t> des </a:t>
            </a:r>
            <a:r>
              <a:rPr lang="en-US" dirty="0" err="1"/>
              <a:t>réductions</a:t>
            </a:r>
            <a:r>
              <a:rPr lang="en-US" dirty="0"/>
              <a:t> plus </a:t>
            </a:r>
            <a:r>
              <a:rPr lang="en-US" dirty="0" err="1"/>
              <a:t>rapides</a:t>
            </a:r>
            <a:r>
              <a:rPr lang="en-US" dirty="0"/>
              <a:t> des </a:t>
            </a:r>
            <a:r>
              <a:rPr lang="en-US" dirty="0" err="1"/>
              <a:t>émissions</a:t>
            </a:r>
            <a:r>
              <a:rPr lang="en-US" dirty="0"/>
              <a:t> </a:t>
            </a:r>
            <a:r>
              <a:rPr lang="en-US" dirty="0" err="1"/>
              <a:t>sont</a:t>
            </a:r>
            <a:r>
              <a:rPr lang="en-US" dirty="0"/>
              <a:t> </a:t>
            </a:r>
            <a:r>
              <a:rPr lang="en-US" dirty="0" err="1"/>
              <a:t>nécessaires</a:t>
            </a:r>
            <a:r>
              <a:rPr lang="en-US" dirty="0"/>
              <a:t>. Si </a:t>
            </a:r>
            <a:r>
              <a:rPr lang="en-US" dirty="0" err="1"/>
              <a:t>l'Accord</a:t>
            </a:r>
            <a:r>
              <a:rPr lang="en-US" dirty="0"/>
              <a:t> de Paris a </a:t>
            </a:r>
            <a:r>
              <a:rPr lang="en-US" dirty="0" err="1"/>
              <a:t>marqué</a:t>
            </a:r>
            <a:r>
              <a:rPr lang="en-US" dirty="0"/>
              <a:t> </a:t>
            </a:r>
            <a:r>
              <a:rPr lang="en-US" dirty="0" err="1"/>
              <a:t>une</a:t>
            </a:r>
            <a:r>
              <a:rPr lang="en-US" dirty="0"/>
              <a:t> </a:t>
            </a:r>
            <a:r>
              <a:rPr lang="en-US" dirty="0" err="1"/>
              <a:t>avancée</a:t>
            </a:r>
            <a:r>
              <a:rPr lang="en-US" dirty="0"/>
              <a:t> majeure dans les </a:t>
            </a:r>
            <a:r>
              <a:rPr lang="en-US" dirty="0" err="1"/>
              <a:t>stratégies</a:t>
            </a:r>
            <a:r>
              <a:rPr lang="en-US" dirty="0"/>
              <a:t> </a:t>
            </a:r>
            <a:r>
              <a:rPr lang="en-US" dirty="0" err="1"/>
              <a:t>mondiales</a:t>
            </a:r>
            <a:r>
              <a:rPr lang="en-US" dirty="0"/>
              <a:t> </a:t>
            </a:r>
            <a:r>
              <a:rPr lang="en-US" dirty="0" err="1"/>
              <a:t>d'atténuation</a:t>
            </a:r>
            <a:r>
              <a:rPr lang="en-US" dirty="0"/>
              <a:t> du </a:t>
            </a:r>
            <a:r>
              <a:rPr lang="en-US" dirty="0" err="1"/>
              <a:t>changement</a:t>
            </a:r>
            <a:r>
              <a:rPr lang="en-US" dirty="0"/>
              <a:t> </a:t>
            </a:r>
            <a:r>
              <a:rPr lang="en-US" dirty="0" err="1"/>
              <a:t>climatique</a:t>
            </a:r>
            <a:r>
              <a:rPr lang="en-US" dirty="0"/>
              <a:t>, les </a:t>
            </a:r>
            <a:r>
              <a:rPr lang="en-US" dirty="0" err="1"/>
              <a:t>niveaux</a:t>
            </a:r>
            <a:r>
              <a:rPr lang="en-US" dirty="0"/>
              <a:t> </a:t>
            </a:r>
            <a:r>
              <a:rPr lang="en-US" dirty="0" err="1"/>
              <a:t>d'action</a:t>
            </a:r>
            <a:r>
              <a:rPr lang="en-US" dirty="0"/>
              <a:t> </a:t>
            </a:r>
            <a:r>
              <a:rPr lang="en-US" dirty="0" err="1"/>
              <a:t>actuels</a:t>
            </a:r>
            <a:r>
              <a:rPr lang="en-US" dirty="0"/>
              <a:t> </a:t>
            </a:r>
            <a:r>
              <a:rPr lang="en-US" dirty="0" err="1"/>
              <a:t>sont</a:t>
            </a:r>
            <a:r>
              <a:rPr lang="en-US" dirty="0"/>
              <a:t> </a:t>
            </a:r>
            <a:r>
              <a:rPr lang="en-US" dirty="0" err="1"/>
              <a:t>insuffisants</a:t>
            </a:r>
            <a:r>
              <a:rPr lang="en-US" dirty="0"/>
              <a:t>. </a:t>
            </a:r>
            <a:r>
              <a:rPr lang="en-US" dirty="0" err="1"/>
              <a:t>L'atténuation</a:t>
            </a:r>
            <a:r>
              <a:rPr lang="en-US" dirty="0"/>
              <a:t> </a:t>
            </a:r>
            <a:r>
              <a:rPr lang="en-US" dirty="0" err="1"/>
              <a:t>est</a:t>
            </a:r>
            <a:r>
              <a:rPr lang="en-US" dirty="0"/>
              <a:t> </a:t>
            </a:r>
            <a:r>
              <a:rPr lang="en-US" dirty="0" err="1"/>
              <a:t>une</a:t>
            </a:r>
            <a:r>
              <a:rPr lang="en-US" dirty="0"/>
              <a:t> </a:t>
            </a:r>
            <a:r>
              <a:rPr lang="en-US" dirty="0" err="1"/>
              <a:t>tâche</a:t>
            </a:r>
            <a:r>
              <a:rPr lang="en-US" dirty="0"/>
              <a:t> </a:t>
            </a:r>
            <a:r>
              <a:rPr lang="en-US" dirty="0" err="1"/>
              <a:t>complexe</a:t>
            </a:r>
            <a:r>
              <a:rPr lang="en-US" dirty="0"/>
              <a:t> et difficile, avec des obstacles </a:t>
            </a:r>
            <a:r>
              <a:rPr lang="en-US" dirty="0" err="1"/>
              <a:t>tels</a:t>
            </a:r>
            <a:r>
              <a:rPr lang="en-US" dirty="0"/>
              <a:t> que </a:t>
            </a:r>
            <a:r>
              <a:rPr lang="en-US" dirty="0" err="1"/>
              <a:t>l'inertie</a:t>
            </a:r>
            <a:r>
              <a:rPr lang="en-US" dirty="0"/>
              <a:t> de la société, les </a:t>
            </a:r>
            <a:r>
              <a:rPr lang="en-US" dirty="0" err="1"/>
              <a:t>conflits</a:t>
            </a:r>
            <a:r>
              <a:rPr lang="en-US" dirty="0"/>
              <a:t> </a:t>
            </a:r>
            <a:r>
              <a:rPr lang="en-US" dirty="0" err="1"/>
              <a:t>perçus</a:t>
            </a:r>
            <a:r>
              <a:rPr lang="en-US" dirty="0"/>
              <a:t> avec </a:t>
            </a:r>
            <a:r>
              <a:rPr lang="en-US" dirty="0" err="1"/>
              <a:t>d'autres</a:t>
            </a:r>
            <a:r>
              <a:rPr lang="en-US" dirty="0"/>
              <a:t> </a:t>
            </a:r>
            <a:r>
              <a:rPr lang="en-US" dirty="0" err="1"/>
              <a:t>objectifs</a:t>
            </a:r>
            <a:r>
              <a:rPr lang="en-US" dirty="0"/>
              <a:t> et les </a:t>
            </a:r>
            <a:r>
              <a:rPr lang="en-US" dirty="0" err="1"/>
              <a:t>défis</a:t>
            </a:r>
            <a:r>
              <a:rPr lang="en-US" dirty="0"/>
              <a:t> </a:t>
            </a:r>
            <a:r>
              <a:rPr lang="en-US" dirty="0" err="1"/>
              <a:t>associés</a:t>
            </a:r>
            <a:r>
              <a:rPr lang="en-US" dirty="0"/>
              <a:t> à </a:t>
            </a:r>
            <a:r>
              <a:rPr lang="en-US" dirty="0" err="1"/>
              <a:t>l'élaboration</a:t>
            </a:r>
            <a:r>
              <a:rPr lang="en-US" dirty="0"/>
              <a:t> de </a:t>
            </a:r>
            <a:r>
              <a:rPr lang="en-US" dirty="0" err="1"/>
              <a:t>stratégies</a:t>
            </a:r>
            <a:r>
              <a:rPr lang="en-US" dirty="0"/>
              <a:t> </a:t>
            </a:r>
            <a:r>
              <a:rPr lang="en-US" dirty="0" err="1"/>
              <a:t>d'atténuation</a:t>
            </a:r>
            <a:r>
              <a:rPr lang="en-US" dirty="0"/>
              <a:t> au sein de </a:t>
            </a:r>
            <a:r>
              <a:rPr lang="en-US" dirty="0" err="1"/>
              <a:t>gouvernements</a:t>
            </a:r>
            <a:r>
              <a:rPr lang="en-US" dirty="0"/>
              <a:t> aux </a:t>
            </a:r>
            <a:r>
              <a:rPr lang="en-US" dirty="0" err="1"/>
              <a:t>ressources</a:t>
            </a:r>
            <a:r>
              <a:rPr lang="en-US" dirty="0"/>
              <a:t> </a:t>
            </a:r>
            <a:r>
              <a:rPr lang="en-US" dirty="0" err="1"/>
              <a:t>limitées</a:t>
            </a:r>
            <a:r>
              <a:rPr lang="en-US" dirty="0"/>
              <a:t>. Des </a:t>
            </a:r>
            <a:r>
              <a:rPr lang="en-US" dirty="0" err="1"/>
              <a:t>outils</a:t>
            </a:r>
            <a:r>
              <a:rPr lang="en-US" dirty="0"/>
              <a:t> de </a:t>
            </a:r>
            <a:r>
              <a:rPr lang="en-US" dirty="0" err="1"/>
              <a:t>modélisation</a:t>
            </a:r>
            <a:r>
              <a:rPr lang="en-US" dirty="0"/>
              <a:t> </a:t>
            </a:r>
            <a:r>
              <a:rPr lang="en-US" dirty="0" err="1"/>
              <a:t>accessibles</a:t>
            </a:r>
            <a:r>
              <a:rPr lang="en-US" dirty="0"/>
              <a:t>, </a:t>
            </a:r>
            <a:r>
              <a:rPr lang="en-US" dirty="0" err="1"/>
              <a:t>libres</a:t>
            </a:r>
            <a:r>
              <a:rPr lang="en-US" dirty="0"/>
              <a:t> et </a:t>
            </a:r>
            <a:r>
              <a:rPr lang="en-US" dirty="0" err="1"/>
              <a:t>transparents</a:t>
            </a:r>
            <a:r>
              <a:rPr lang="en-US" dirty="0"/>
              <a:t> </a:t>
            </a:r>
            <a:r>
              <a:rPr lang="en-US" dirty="0" err="1"/>
              <a:t>visent</a:t>
            </a:r>
            <a:r>
              <a:rPr lang="en-US" dirty="0"/>
              <a:t> à aider à </a:t>
            </a:r>
            <a:r>
              <a:rPr lang="en-US" dirty="0" err="1"/>
              <a:t>relever</a:t>
            </a:r>
            <a:r>
              <a:rPr lang="en-US" dirty="0"/>
              <a:t> </a:t>
            </a:r>
            <a:r>
              <a:rPr lang="en-US" dirty="0" err="1"/>
              <a:t>ces</a:t>
            </a:r>
            <a:r>
              <a:rPr lang="en-US" dirty="0"/>
              <a:t> </a:t>
            </a:r>
            <a:r>
              <a:rPr lang="en-US" dirty="0" err="1"/>
              <a:t>défis</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35032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L'adaptation</a:t>
            </a:r>
            <a:r>
              <a:rPr lang="en-US" dirty="0">
                <a:cs typeface="Calibri"/>
              </a:rPr>
              <a:t> au </a:t>
            </a:r>
            <a:r>
              <a:rPr lang="en-US" dirty="0" err="1">
                <a:cs typeface="Calibri"/>
              </a:rPr>
              <a:t>changement</a:t>
            </a:r>
            <a:r>
              <a:rPr lang="en-US" dirty="0">
                <a:cs typeface="Calibri"/>
              </a:rPr>
              <a:t> </a:t>
            </a:r>
            <a:r>
              <a:rPr lang="en-US" dirty="0" err="1">
                <a:cs typeface="Calibri"/>
              </a:rPr>
              <a:t>climatique</a:t>
            </a:r>
            <a:r>
              <a:rPr lang="en-US" dirty="0">
                <a:cs typeface="Calibri"/>
              </a:rPr>
              <a:t> fait </a:t>
            </a:r>
            <a:r>
              <a:rPr lang="en-US" dirty="0" err="1">
                <a:cs typeface="Calibri"/>
              </a:rPr>
              <a:t>référence</a:t>
            </a:r>
            <a:r>
              <a:rPr lang="en-US" dirty="0">
                <a:cs typeface="Calibri"/>
              </a:rPr>
              <a:t> aux </a:t>
            </a:r>
            <a:r>
              <a:rPr lang="en-US" dirty="0" err="1">
                <a:cs typeface="Calibri"/>
              </a:rPr>
              <a:t>mesures</a:t>
            </a:r>
            <a:r>
              <a:rPr lang="en-US" dirty="0">
                <a:cs typeface="Calibri"/>
              </a:rPr>
              <a:t> </a:t>
            </a:r>
            <a:r>
              <a:rPr lang="en-US" dirty="0" err="1">
                <a:cs typeface="Calibri"/>
              </a:rPr>
              <a:t>prises</a:t>
            </a:r>
            <a:r>
              <a:rPr lang="en-US" dirty="0">
                <a:cs typeface="Calibri"/>
              </a:rPr>
              <a:t> pour </a:t>
            </a:r>
            <a:r>
              <a:rPr lang="en-US" dirty="0" err="1">
                <a:cs typeface="Calibri"/>
              </a:rPr>
              <a:t>réduire</a:t>
            </a:r>
            <a:r>
              <a:rPr lang="en-US" dirty="0">
                <a:cs typeface="Calibri"/>
              </a:rPr>
              <a:t> les </a:t>
            </a:r>
            <a:r>
              <a:rPr lang="en-US" dirty="0" err="1">
                <a:cs typeface="Calibri"/>
              </a:rPr>
              <a:t>effets</a:t>
            </a:r>
            <a:r>
              <a:rPr lang="en-US" dirty="0">
                <a:cs typeface="Calibri"/>
              </a:rPr>
              <a:t> du </a:t>
            </a:r>
            <a:r>
              <a:rPr lang="en-US" dirty="0" err="1">
                <a:cs typeface="Calibri"/>
              </a:rPr>
              <a:t>changement</a:t>
            </a:r>
            <a:r>
              <a:rPr lang="en-US" dirty="0">
                <a:cs typeface="Calibri"/>
              </a:rPr>
              <a:t> </a:t>
            </a:r>
            <a:r>
              <a:rPr lang="en-US" dirty="0" err="1">
                <a:cs typeface="Calibri"/>
              </a:rPr>
              <a:t>climatique</a:t>
            </a:r>
            <a:r>
              <a:rPr lang="en-US" dirty="0">
                <a:cs typeface="Calibri"/>
              </a:rPr>
              <a:t> sur les </a:t>
            </a:r>
            <a:r>
              <a:rPr lang="en-US" dirty="0" err="1">
                <a:cs typeface="Calibri"/>
              </a:rPr>
              <a:t>personnes</a:t>
            </a:r>
            <a:r>
              <a:rPr lang="en-US" dirty="0">
                <a:cs typeface="Calibri"/>
              </a:rPr>
              <a:t> et les </a:t>
            </a:r>
            <a:r>
              <a:rPr lang="en-US" dirty="0" err="1">
                <a:cs typeface="Calibri"/>
              </a:rPr>
              <a:t>écosystèmes</a:t>
            </a:r>
            <a:r>
              <a:rPr lang="en-US" dirty="0">
                <a:cs typeface="Calibri"/>
              </a:rPr>
              <a:t>. </a:t>
            </a:r>
            <a:r>
              <a:rPr lang="en-US" dirty="0" err="1">
                <a:cs typeface="Calibri"/>
              </a:rPr>
              <a:t>Contrairement</a:t>
            </a:r>
            <a:r>
              <a:rPr lang="en-US" dirty="0">
                <a:cs typeface="Calibri"/>
              </a:rPr>
              <a:t> à </a:t>
            </a:r>
            <a:r>
              <a:rPr lang="en-US" dirty="0" err="1">
                <a:cs typeface="Calibri"/>
              </a:rPr>
              <a:t>l'atténuation</a:t>
            </a:r>
            <a:r>
              <a:rPr lang="en-US" dirty="0">
                <a:cs typeface="Calibri"/>
              </a:rPr>
              <a:t>, </a:t>
            </a:r>
            <a:r>
              <a:rPr lang="en-US" dirty="0" err="1">
                <a:cs typeface="Calibri"/>
              </a:rPr>
              <a:t>l'adaptation</a:t>
            </a:r>
            <a:r>
              <a:rPr lang="en-US" dirty="0">
                <a:cs typeface="Calibri"/>
              </a:rPr>
              <a:t> ne vise pas à </a:t>
            </a:r>
            <a:r>
              <a:rPr lang="en-US" dirty="0" err="1">
                <a:cs typeface="Calibri"/>
              </a:rPr>
              <a:t>prévenir</a:t>
            </a:r>
            <a:r>
              <a:rPr lang="en-US" dirty="0">
                <a:cs typeface="Calibri"/>
              </a:rPr>
              <a:t> </a:t>
            </a:r>
            <a:r>
              <a:rPr lang="en-US" dirty="0" err="1">
                <a:cs typeface="Calibri"/>
              </a:rPr>
              <a:t>ou</a:t>
            </a:r>
            <a:r>
              <a:rPr lang="en-US" dirty="0">
                <a:cs typeface="Calibri"/>
              </a:rPr>
              <a:t> à </a:t>
            </a:r>
            <a:r>
              <a:rPr lang="en-US" dirty="0" err="1">
                <a:cs typeface="Calibri"/>
              </a:rPr>
              <a:t>réduire</a:t>
            </a:r>
            <a:r>
              <a:rPr lang="en-US" dirty="0">
                <a:cs typeface="Calibri"/>
              </a:rPr>
              <a:t> le </a:t>
            </a:r>
            <a:r>
              <a:rPr lang="en-US" dirty="0" err="1">
                <a:cs typeface="Calibri"/>
              </a:rPr>
              <a:t>changement</a:t>
            </a:r>
            <a:r>
              <a:rPr lang="en-US" dirty="0">
                <a:cs typeface="Calibri"/>
              </a:rPr>
              <a:t> </a:t>
            </a:r>
            <a:r>
              <a:rPr lang="en-US" dirty="0" err="1">
                <a:cs typeface="Calibri"/>
              </a:rPr>
              <a:t>climatique</a:t>
            </a:r>
            <a:r>
              <a:rPr lang="en-US" dirty="0">
                <a:cs typeface="Calibri"/>
              </a:rPr>
              <a:t> </a:t>
            </a:r>
            <a:r>
              <a:rPr lang="en-US" dirty="0" err="1">
                <a:cs typeface="Calibri"/>
              </a:rPr>
              <a:t>mais</a:t>
            </a:r>
            <a:r>
              <a:rPr lang="en-US" dirty="0">
                <a:cs typeface="Calibri"/>
              </a:rPr>
              <a:t> </a:t>
            </a:r>
            <a:r>
              <a:rPr lang="en-US" dirty="0" err="1">
                <a:cs typeface="Calibri"/>
              </a:rPr>
              <a:t>plutôt</a:t>
            </a:r>
            <a:r>
              <a:rPr lang="en-US" dirty="0">
                <a:cs typeface="Calibri"/>
              </a:rPr>
              <a:t> à </a:t>
            </a:r>
            <a:r>
              <a:rPr lang="en-US" dirty="0" err="1">
                <a:cs typeface="Calibri"/>
              </a:rPr>
              <a:t>en</a:t>
            </a:r>
            <a:r>
              <a:rPr lang="en-US" dirty="0">
                <a:cs typeface="Calibri"/>
              </a:rPr>
              <a:t> </a:t>
            </a:r>
            <a:r>
              <a:rPr lang="en-US" dirty="0" err="1">
                <a:cs typeface="Calibri"/>
              </a:rPr>
              <a:t>atténuer</a:t>
            </a:r>
            <a:r>
              <a:rPr lang="en-US" dirty="0">
                <a:cs typeface="Calibri"/>
              </a:rPr>
              <a:t> les </a:t>
            </a:r>
            <a:r>
              <a:rPr lang="en-US" dirty="0" err="1">
                <a:cs typeface="Calibri"/>
              </a:rPr>
              <a:t>effets</a:t>
            </a:r>
            <a:r>
              <a:rPr lang="en-US" dirty="0">
                <a:cs typeface="Calibri"/>
              </a:rPr>
              <a:t>. Bien </a:t>
            </a:r>
            <a:r>
              <a:rPr lang="en-US" dirty="0" err="1">
                <a:cs typeface="Calibri"/>
              </a:rPr>
              <a:t>qu'il</a:t>
            </a:r>
            <a:r>
              <a:rPr lang="en-US" dirty="0">
                <a:cs typeface="Calibri"/>
              </a:rPr>
              <a:t> </a:t>
            </a:r>
            <a:r>
              <a:rPr lang="en-US" dirty="0" err="1">
                <a:cs typeface="Calibri"/>
              </a:rPr>
              <a:t>soit</a:t>
            </a:r>
            <a:r>
              <a:rPr lang="en-US" dirty="0">
                <a:cs typeface="Calibri"/>
              </a:rPr>
              <a:t> important </a:t>
            </a:r>
            <a:r>
              <a:rPr lang="en-US" dirty="0" err="1">
                <a:cs typeface="Calibri"/>
              </a:rPr>
              <a:t>d'élaborer</a:t>
            </a:r>
            <a:r>
              <a:rPr lang="en-US" dirty="0">
                <a:cs typeface="Calibri"/>
              </a:rPr>
              <a:t> des </a:t>
            </a:r>
            <a:r>
              <a:rPr lang="en-US" dirty="0" err="1">
                <a:cs typeface="Calibri"/>
              </a:rPr>
              <a:t>stratégies</a:t>
            </a:r>
            <a:r>
              <a:rPr lang="en-US" dirty="0">
                <a:cs typeface="Calibri"/>
              </a:rPr>
              <a:t> </a:t>
            </a:r>
            <a:r>
              <a:rPr lang="en-US" dirty="0" err="1">
                <a:cs typeface="Calibri"/>
              </a:rPr>
              <a:t>d'atténuation</a:t>
            </a:r>
            <a:r>
              <a:rPr lang="en-US" dirty="0">
                <a:cs typeface="Calibri"/>
              </a:rPr>
              <a:t> </a:t>
            </a:r>
            <a:r>
              <a:rPr lang="en-US" dirty="0" err="1">
                <a:cs typeface="Calibri"/>
              </a:rPr>
              <a:t>ambitieuses</a:t>
            </a:r>
            <a:r>
              <a:rPr lang="en-US" dirty="0">
                <a:cs typeface="Calibri"/>
              </a:rPr>
              <a:t> pour </a:t>
            </a:r>
            <a:r>
              <a:rPr lang="en-US" dirty="0" err="1">
                <a:cs typeface="Calibri"/>
              </a:rPr>
              <a:t>tenter</a:t>
            </a:r>
            <a:r>
              <a:rPr lang="en-US" dirty="0">
                <a:cs typeface="Calibri"/>
              </a:rPr>
              <a:t> de </a:t>
            </a:r>
            <a:r>
              <a:rPr lang="en-US" dirty="0" err="1">
                <a:cs typeface="Calibri"/>
              </a:rPr>
              <a:t>minimiser</a:t>
            </a:r>
            <a:r>
              <a:rPr lang="en-US" dirty="0">
                <a:cs typeface="Calibri"/>
              </a:rPr>
              <a:t> le </a:t>
            </a:r>
            <a:r>
              <a:rPr lang="en-US" dirty="0" err="1">
                <a:cs typeface="Calibri"/>
              </a:rPr>
              <a:t>changement</a:t>
            </a:r>
            <a:r>
              <a:rPr lang="en-US" dirty="0">
                <a:cs typeface="Calibri"/>
              </a:rPr>
              <a:t> </a:t>
            </a:r>
            <a:r>
              <a:rPr lang="en-US" dirty="0" err="1">
                <a:cs typeface="Calibri"/>
              </a:rPr>
              <a:t>climatique</a:t>
            </a:r>
            <a:r>
              <a:rPr lang="en-US" dirty="0">
                <a:cs typeface="Calibri"/>
              </a:rPr>
              <a:t>, le </a:t>
            </a:r>
            <a:r>
              <a:rPr lang="en-US" dirty="0" err="1">
                <a:cs typeface="Calibri"/>
              </a:rPr>
              <a:t>changement</a:t>
            </a:r>
            <a:r>
              <a:rPr lang="en-US" dirty="0">
                <a:cs typeface="Calibri"/>
              </a:rPr>
              <a:t> </a:t>
            </a:r>
            <a:r>
              <a:rPr lang="en-US" dirty="0" err="1">
                <a:cs typeface="Calibri"/>
              </a:rPr>
              <a:t>climatique</a:t>
            </a:r>
            <a:r>
              <a:rPr lang="en-US" dirty="0">
                <a:cs typeface="Calibri"/>
              </a:rPr>
              <a:t> a déjà des </a:t>
            </a:r>
            <a:r>
              <a:rPr lang="en-US" dirty="0" err="1">
                <a:cs typeface="Calibri"/>
              </a:rPr>
              <a:t>effets</a:t>
            </a:r>
            <a:r>
              <a:rPr lang="en-US" dirty="0">
                <a:cs typeface="Calibri"/>
              </a:rPr>
              <a:t> dans le monde </a:t>
            </a:r>
            <a:r>
              <a:rPr lang="en-US" dirty="0" err="1">
                <a:cs typeface="Calibri"/>
              </a:rPr>
              <a:t>entier</a:t>
            </a:r>
            <a:r>
              <a:rPr lang="en-US" dirty="0">
                <a:cs typeface="Calibri"/>
              </a:rPr>
              <a:t>. </a:t>
            </a:r>
            <a:r>
              <a:rPr lang="en-US" dirty="0" err="1">
                <a:cs typeface="Calibri"/>
              </a:rPr>
              <a:t>Même</a:t>
            </a:r>
            <a:r>
              <a:rPr lang="en-US" dirty="0">
                <a:cs typeface="Calibri"/>
              </a:rPr>
              <a:t> </a:t>
            </a:r>
            <a:r>
              <a:rPr lang="en-US" dirty="0" err="1">
                <a:cs typeface="Calibri"/>
              </a:rPr>
              <a:t>si</a:t>
            </a:r>
            <a:r>
              <a:rPr lang="en-US" dirty="0">
                <a:cs typeface="Calibri"/>
              </a:rPr>
              <a:t> </a:t>
            </a:r>
            <a:r>
              <a:rPr lang="en-US" dirty="0" err="1">
                <a:cs typeface="Calibri"/>
              </a:rPr>
              <a:t>l'atténuation</a:t>
            </a:r>
            <a:r>
              <a:rPr lang="en-US" dirty="0">
                <a:cs typeface="Calibri"/>
              </a:rPr>
              <a:t> nous </a:t>
            </a:r>
            <a:r>
              <a:rPr lang="en-US" dirty="0" err="1">
                <a:cs typeface="Calibri"/>
              </a:rPr>
              <a:t>donne</a:t>
            </a:r>
            <a:r>
              <a:rPr lang="en-US" dirty="0">
                <a:cs typeface="Calibri"/>
              </a:rPr>
              <a:t> la </a:t>
            </a:r>
            <a:r>
              <a:rPr lang="en-US" dirty="0" err="1">
                <a:cs typeface="Calibri"/>
              </a:rPr>
              <a:t>possibilité</a:t>
            </a:r>
            <a:r>
              <a:rPr lang="en-US" dirty="0">
                <a:cs typeface="Calibri"/>
              </a:rPr>
              <a:t> de </a:t>
            </a:r>
            <a:r>
              <a:rPr lang="en-US" dirty="0" err="1">
                <a:cs typeface="Calibri"/>
              </a:rPr>
              <a:t>réduire</a:t>
            </a:r>
            <a:r>
              <a:rPr lang="en-US" dirty="0">
                <a:cs typeface="Calibri"/>
              </a:rPr>
              <a:t> la </a:t>
            </a:r>
            <a:r>
              <a:rPr lang="en-US" dirty="0" err="1">
                <a:cs typeface="Calibri"/>
              </a:rPr>
              <a:t>sévérité</a:t>
            </a:r>
            <a:r>
              <a:rPr lang="en-US" dirty="0">
                <a:cs typeface="Calibri"/>
              </a:rPr>
              <a:t> du </a:t>
            </a:r>
            <a:r>
              <a:rPr lang="en-US" dirty="0" err="1">
                <a:cs typeface="Calibri"/>
              </a:rPr>
              <a:t>changement</a:t>
            </a:r>
            <a:r>
              <a:rPr lang="en-US" dirty="0">
                <a:cs typeface="Calibri"/>
              </a:rPr>
              <a:t> </a:t>
            </a:r>
            <a:r>
              <a:rPr lang="en-US" dirty="0" err="1">
                <a:cs typeface="Calibri"/>
              </a:rPr>
              <a:t>climatique</a:t>
            </a:r>
            <a:r>
              <a:rPr lang="en-US" dirty="0">
                <a:cs typeface="Calibri"/>
              </a:rPr>
              <a:t> à </a:t>
            </a:r>
            <a:r>
              <a:rPr lang="en-US" dirty="0" err="1">
                <a:cs typeface="Calibri"/>
              </a:rPr>
              <a:t>venir</a:t>
            </a:r>
            <a:r>
              <a:rPr lang="en-US" dirty="0">
                <a:cs typeface="Calibri"/>
              </a:rPr>
              <a:t>, </a:t>
            </a:r>
            <a:r>
              <a:rPr lang="en-US" dirty="0" err="1">
                <a:cs typeface="Calibri"/>
              </a:rPr>
              <a:t>celui</a:t>
            </a:r>
            <a:r>
              <a:rPr lang="en-US" dirty="0">
                <a:cs typeface="Calibri"/>
              </a:rPr>
              <a:t>-ci </a:t>
            </a:r>
            <a:r>
              <a:rPr lang="en-US" dirty="0" err="1">
                <a:cs typeface="Calibri"/>
              </a:rPr>
              <a:t>continuera</a:t>
            </a:r>
            <a:r>
              <a:rPr lang="en-US" dirty="0">
                <a:cs typeface="Calibri"/>
              </a:rPr>
              <a:t> </a:t>
            </a:r>
            <a:r>
              <a:rPr lang="en-US" dirty="0" err="1">
                <a:cs typeface="Calibri"/>
              </a:rPr>
              <a:t>d'affecter</a:t>
            </a:r>
            <a:r>
              <a:rPr lang="en-US" dirty="0">
                <a:cs typeface="Calibri"/>
              </a:rPr>
              <a:t> la vie </a:t>
            </a:r>
            <a:r>
              <a:rPr lang="en-US" dirty="0" err="1">
                <a:cs typeface="Calibri"/>
              </a:rPr>
              <a:t>humaine</a:t>
            </a:r>
            <a:r>
              <a:rPr lang="en-US" dirty="0">
                <a:cs typeface="Calibri"/>
              </a:rPr>
              <a:t>, </a:t>
            </a:r>
            <a:r>
              <a:rPr lang="en-US" dirty="0" err="1">
                <a:cs typeface="Calibri"/>
              </a:rPr>
              <a:t>animale</a:t>
            </a:r>
            <a:r>
              <a:rPr lang="en-US" dirty="0">
                <a:cs typeface="Calibri"/>
              </a:rPr>
              <a:t> et </a:t>
            </a:r>
            <a:r>
              <a:rPr lang="en-US" dirty="0" err="1">
                <a:cs typeface="Calibri"/>
              </a:rPr>
              <a:t>végétale</a:t>
            </a:r>
            <a:r>
              <a:rPr lang="en-US" dirty="0">
                <a:cs typeface="Calibri"/>
              </a:rPr>
              <a:t>. Il </a:t>
            </a:r>
            <a:r>
              <a:rPr lang="en-US" dirty="0" err="1">
                <a:cs typeface="Calibri"/>
              </a:rPr>
              <a:t>est</a:t>
            </a:r>
            <a:r>
              <a:rPr lang="en-US" dirty="0">
                <a:cs typeface="Calibri"/>
              </a:rPr>
              <a:t> </a:t>
            </a:r>
            <a:r>
              <a:rPr lang="en-US" dirty="0" err="1">
                <a:cs typeface="Calibri"/>
              </a:rPr>
              <a:t>donc</a:t>
            </a:r>
            <a:r>
              <a:rPr lang="en-US" dirty="0">
                <a:cs typeface="Calibri"/>
              </a:rPr>
              <a:t> </a:t>
            </a:r>
            <a:r>
              <a:rPr lang="en-US" dirty="0" err="1">
                <a:cs typeface="Calibri"/>
              </a:rPr>
              <a:t>essentiel</a:t>
            </a:r>
            <a:r>
              <a:rPr lang="en-US" dirty="0">
                <a:cs typeface="Calibri"/>
              </a:rPr>
              <a:t> que les pays </a:t>
            </a:r>
            <a:r>
              <a:rPr lang="en-US" dirty="0" err="1">
                <a:cs typeface="Calibri"/>
              </a:rPr>
              <a:t>élaborent</a:t>
            </a:r>
            <a:r>
              <a:rPr lang="en-US" dirty="0">
                <a:cs typeface="Calibri"/>
              </a:rPr>
              <a:t> et </a:t>
            </a:r>
            <a:r>
              <a:rPr lang="en-US" dirty="0" err="1">
                <a:cs typeface="Calibri"/>
              </a:rPr>
              <a:t>mettent</a:t>
            </a:r>
            <a:r>
              <a:rPr lang="en-US" dirty="0">
                <a:cs typeface="Calibri"/>
              </a:rPr>
              <a:t> </a:t>
            </a:r>
            <a:r>
              <a:rPr lang="en-US" dirty="0" err="1">
                <a:cs typeface="Calibri"/>
              </a:rPr>
              <a:t>en</a:t>
            </a:r>
            <a:r>
              <a:rPr lang="en-US" dirty="0">
                <a:cs typeface="Calibri"/>
              </a:rPr>
              <a:t> </a:t>
            </a:r>
            <a:r>
              <a:rPr lang="en-US" dirty="0" err="1">
                <a:cs typeface="Calibri"/>
              </a:rPr>
              <a:t>œuvre</a:t>
            </a:r>
            <a:r>
              <a:rPr lang="en-US" dirty="0">
                <a:cs typeface="Calibri"/>
              </a:rPr>
              <a:t> des </a:t>
            </a:r>
            <a:r>
              <a:rPr lang="en-US" dirty="0" err="1">
                <a:cs typeface="Calibri"/>
              </a:rPr>
              <a:t>stratégies</a:t>
            </a:r>
            <a:r>
              <a:rPr lang="en-US" dirty="0">
                <a:cs typeface="Calibri"/>
              </a:rPr>
              <a:t> </a:t>
            </a:r>
            <a:r>
              <a:rPr lang="en-US" dirty="0" err="1">
                <a:cs typeface="Calibri"/>
              </a:rPr>
              <a:t>d'adaptation</a:t>
            </a:r>
            <a:r>
              <a:rPr lang="en-US" dirty="0">
                <a:cs typeface="Calibri"/>
              </a:rPr>
              <a:t> à la </a:t>
            </a:r>
            <a:r>
              <a:rPr lang="en-US" dirty="0" err="1">
                <a:cs typeface="Calibri"/>
              </a:rPr>
              <a:t>fois</a:t>
            </a:r>
            <a:r>
              <a:rPr lang="en-US" dirty="0">
                <a:cs typeface="Calibri"/>
              </a:rPr>
              <a:t> pour </a:t>
            </a:r>
            <a:r>
              <a:rPr lang="en-US" dirty="0" err="1">
                <a:cs typeface="Calibri"/>
              </a:rPr>
              <a:t>lutter</a:t>
            </a:r>
            <a:r>
              <a:rPr lang="en-US" dirty="0">
                <a:cs typeface="Calibri"/>
              </a:rPr>
              <a:t> </a:t>
            </a:r>
            <a:r>
              <a:rPr lang="en-US" dirty="0" err="1">
                <a:cs typeface="Calibri"/>
              </a:rPr>
              <a:t>contre</a:t>
            </a:r>
            <a:r>
              <a:rPr lang="en-US" dirty="0">
                <a:cs typeface="Calibri"/>
              </a:rPr>
              <a:t> les </a:t>
            </a:r>
            <a:r>
              <a:rPr lang="en-US" dirty="0" err="1">
                <a:cs typeface="Calibri"/>
              </a:rPr>
              <a:t>effets</a:t>
            </a:r>
            <a:r>
              <a:rPr lang="en-US" dirty="0">
                <a:cs typeface="Calibri"/>
              </a:rPr>
              <a:t> du </a:t>
            </a:r>
            <a:r>
              <a:rPr lang="en-US" dirty="0" err="1">
                <a:cs typeface="Calibri"/>
              </a:rPr>
              <a:t>changement</a:t>
            </a:r>
            <a:r>
              <a:rPr lang="en-US" dirty="0">
                <a:cs typeface="Calibri"/>
              </a:rPr>
              <a:t> </a:t>
            </a:r>
            <a:r>
              <a:rPr lang="en-US" dirty="0" err="1">
                <a:cs typeface="Calibri"/>
              </a:rPr>
              <a:t>climatique</a:t>
            </a:r>
            <a:r>
              <a:rPr lang="en-US" dirty="0">
                <a:cs typeface="Calibri"/>
              </a:rPr>
              <a:t> </a:t>
            </a:r>
            <a:r>
              <a:rPr lang="en-US" dirty="0" err="1">
                <a:cs typeface="Calibri"/>
              </a:rPr>
              <a:t>d’aujourd'hui</a:t>
            </a:r>
            <a:r>
              <a:rPr lang="en-US" dirty="0">
                <a:cs typeface="Calibri"/>
              </a:rPr>
              <a:t> et pour se </a:t>
            </a:r>
            <a:r>
              <a:rPr lang="en-US" dirty="0" err="1">
                <a:cs typeface="Calibri"/>
              </a:rPr>
              <a:t>préparer</a:t>
            </a:r>
            <a:r>
              <a:rPr lang="en-US" dirty="0">
                <a:cs typeface="Calibri"/>
              </a:rPr>
              <a:t> à </a:t>
            </a:r>
            <a:r>
              <a:rPr lang="en-US" dirty="0" err="1">
                <a:cs typeface="Calibri"/>
              </a:rPr>
              <a:t>ceux</a:t>
            </a:r>
            <a:r>
              <a:rPr lang="en-US" dirty="0">
                <a:cs typeface="Calibri"/>
              </a:rPr>
              <a:t> de </a:t>
            </a:r>
            <a:r>
              <a:rPr lang="en-US" dirty="0" err="1">
                <a:cs typeface="Calibri"/>
              </a:rPr>
              <a:t>demain</a:t>
            </a:r>
            <a:r>
              <a:rPr lang="en-US" dirty="0">
                <a:cs typeface="Calibri"/>
              </a:rPr>
              <a:t>. Les </a:t>
            </a:r>
            <a:r>
              <a:rPr lang="en-US" dirty="0" err="1">
                <a:cs typeface="Calibri"/>
              </a:rPr>
              <a:t>stratégies</a:t>
            </a:r>
            <a:r>
              <a:rPr lang="en-US" dirty="0">
                <a:cs typeface="Calibri"/>
              </a:rPr>
              <a:t> </a:t>
            </a:r>
            <a:r>
              <a:rPr lang="en-US" dirty="0" err="1">
                <a:cs typeface="Calibri"/>
              </a:rPr>
              <a:t>d'adaptation</a:t>
            </a:r>
            <a:r>
              <a:rPr lang="en-US" dirty="0">
                <a:cs typeface="Calibri"/>
              </a:rPr>
              <a:t> au </a:t>
            </a:r>
            <a:r>
              <a:rPr lang="en-US" dirty="0" err="1">
                <a:cs typeface="Calibri"/>
              </a:rPr>
              <a:t>changement</a:t>
            </a:r>
            <a:r>
              <a:rPr lang="en-US" dirty="0">
                <a:cs typeface="Calibri"/>
              </a:rPr>
              <a:t> </a:t>
            </a:r>
            <a:r>
              <a:rPr lang="en-US" dirty="0" err="1">
                <a:cs typeface="Calibri"/>
              </a:rPr>
              <a:t>climatique</a:t>
            </a:r>
            <a:r>
              <a:rPr lang="en-US" dirty="0">
                <a:cs typeface="Calibri"/>
              </a:rPr>
              <a:t> </a:t>
            </a:r>
            <a:r>
              <a:rPr lang="en-US" dirty="0" err="1">
                <a:cs typeface="Calibri"/>
              </a:rPr>
              <a:t>comprennent</a:t>
            </a:r>
            <a:r>
              <a:rPr lang="en-US" dirty="0">
                <a:cs typeface="Calibri"/>
              </a:rPr>
              <a:t> </a:t>
            </a:r>
            <a:r>
              <a:rPr lang="en-US" dirty="0" err="1">
                <a:cs typeface="Calibri"/>
              </a:rPr>
              <a:t>une</a:t>
            </a:r>
            <a:r>
              <a:rPr lang="en-US" dirty="0">
                <a:cs typeface="Calibri"/>
              </a:rPr>
              <a:t> </a:t>
            </a:r>
            <a:r>
              <a:rPr lang="en-US" dirty="0" err="1">
                <a:cs typeface="Calibri"/>
              </a:rPr>
              <a:t>série</a:t>
            </a:r>
            <a:r>
              <a:rPr lang="en-US" dirty="0">
                <a:cs typeface="Calibri"/>
              </a:rPr>
              <a:t> de </a:t>
            </a:r>
            <a:r>
              <a:rPr lang="en-US" dirty="0" err="1">
                <a:cs typeface="Calibri"/>
              </a:rPr>
              <a:t>mesures</a:t>
            </a:r>
            <a:r>
              <a:rPr lang="en-US" dirty="0">
                <a:cs typeface="Calibri"/>
              </a:rPr>
              <a:t>, </a:t>
            </a:r>
            <a:r>
              <a:rPr lang="en-US" dirty="0" err="1">
                <a:cs typeface="Calibri"/>
              </a:rPr>
              <a:t>notamment</a:t>
            </a:r>
            <a:r>
              <a:rPr lang="en-US" dirty="0">
                <a:cs typeface="Calibri"/>
              </a:rPr>
              <a:t> la </a:t>
            </a:r>
            <a:r>
              <a:rPr lang="en-US" dirty="0" err="1">
                <a:cs typeface="Calibri"/>
              </a:rPr>
              <a:t>création</a:t>
            </a:r>
            <a:r>
              <a:rPr lang="en-US" dirty="0">
                <a:cs typeface="Calibri"/>
              </a:rPr>
              <a:t> de </a:t>
            </a:r>
            <a:r>
              <a:rPr lang="en-US" dirty="0" err="1">
                <a:cs typeface="Calibri"/>
              </a:rPr>
              <a:t>systèmes</a:t>
            </a:r>
            <a:r>
              <a:rPr lang="en-US" dirty="0">
                <a:cs typeface="Calibri"/>
              </a:rPr>
              <a:t> de </a:t>
            </a:r>
            <a:r>
              <a:rPr lang="en-US" dirty="0" err="1">
                <a:cs typeface="Calibri"/>
              </a:rPr>
              <a:t>défense</a:t>
            </a:r>
            <a:r>
              <a:rPr lang="en-US" dirty="0">
                <a:cs typeface="Calibri"/>
              </a:rPr>
              <a:t> et </a:t>
            </a:r>
            <a:r>
              <a:rPr lang="en-US" dirty="0" err="1">
                <a:cs typeface="Calibri"/>
              </a:rPr>
              <a:t>d'alerte</a:t>
            </a:r>
            <a:r>
              <a:rPr lang="en-US" dirty="0">
                <a:cs typeface="Calibri"/>
              </a:rPr>
              <a:t> dans le </a:t>
            </a:r>
            <a:r>
              <a:rPr lang="en-US" dirty="0" err="1">
                <a:cs typeface="Calibri"/>
              </a:rPr>
              <a:t>cas</a:t>
            </a:r>
            <a:r>
              <a:rPr lang="en-US" dirty="0">
                <a:cs typeface="Calibri"/>
              </a:rPr>
              <a:t> de conditions </a:t>
            </a:r>
            <a:r>
              <a:rPr lang="en-US" dirty="0" err="1">
                <a:cs typeface="Calibri"/>
              </a:rPr>
              <a:t>météorologiques</a:t>
            </a:r>
            <a:r>
              <a:rPr lang="en-US" dirty="0">
                <a:cs typeface="Calibri"/>
              </a:rPr>
              <a:t> </a:t>
            </a:r>
            <a:r>
              <a:rPr lang="en-US" dirty="0" err="1">
                <a:cs typeface="Calibri"/>
              </a:rPr>
              <a:t>extrêmes</a:t>
            </a:r>
            <a:r>
              <a:rPr lang="en-US" dirty="0">
                <a:cs typeface="Calibri"/>
              </a:rPr>
              <a:t> et </a:t>
            </a:r>
            <a:r>
              <a:rPr lang="en-US" dirty="0" err="1">
                <a:cs typeface="Calibri"/>
              </a:rPr>
              <a:t>l’amélioration</a:t>
            </a:r>
            <a:r>
              <a:rPr lang="en-US" dirty="0">
                <a:cs typeface="Calibri"/>
              </a:rPr>
              <a:t> des infrastructures </a:t>
            </a:r>
            <a:r>
              <a:rPr lang="en-US" dirty="0" err="1">
                <a:cs typeface="Calibri"/>
              </a:rPr>
              <a:t>afin</a:t>
            </a:r>
            <a:r>
              <a:rPr lang="en-US" dirty="0">
                <a:cs typeface="Calibri"/>
              </a:rPr>
              <a:t> de </a:t>
            </a:r>
            <a:r>
              <a:rPr lang="en-US" dirty="0" err="1">
                <a:cs typeface="Calibri"/>
              </a:rPr>
              <a:t>favoriser</a:t>
            </a:r>
            <a:r>
              <a:rPr lang="en-US" dirty="0">
                <a:cs typeface="Calibri"/>
              </a:rPr>
              <a:t> </a:t>
            </a:r>
            <a:r>
              <a:rPr lang="en-US" dirty="0" err="1">
                <a:cs typeface="Calibri"/>
              </a:rPr>
              <a:t>leur</a:t>
            </a:r>
            <a:r>
              <a:rPr lang="en-US" dirty="0">
                <a:cs typeface="Calibri"/>
              </a:rPr>
              <a:t> </a:t>
            </a:r>
            <a:r>
              <a:rPr lang="en-US" dirty="0" err="1">
                <a:cs typeface="Calibri"/>
              </a:rPr>
              <a:t>résilience</a:t>
            </a:r>
            <a:r>
              <a:rPr lang="en-US" dirty="0">
                <a:cs typeface="Calibri"/>
              </a:rPr>
              <a:t>. Nous </a:t>
            </a:r>
            <a:r>
              <a:rPr lang="en-US" dirty="0" err="1">
                <a:cs typeface="Calibri"/>
              </a:rPr>
              <a:t>examinerons</a:t>
            </a:r>
            <a:r>
              <a:rPr lang="en-US" dirty="0">
                <a:cs typeface="Calibri"/>
              </a:rPr>
              <a:t> </a:t>
            </a:r>
            <a:r>
              <a:rPr lang="en-US" dirty="0" err="1">
                <a:cs typeface="Calibri"/>
              </a:rPr>
              <a:t>l'adaptation</a:t>
            </a:r>
            <a:r>
              <a:rPr lang="en-US" dirty="0">
                <a:cs typeface="Calibri"/>
              </a:rPr>
              <a:t> au </a:t>
            </a:r>
            <a:r>
              <a:rPr lang="en-US" dirty="0" err="1">
                <a:cs typeface="Calibri"/>
              </a:rPr>
              <a:t>changement</a:t>
            </a:r>
            <a:r>
              <a:rPr lang="en-US" dirty="0">
                <a:cs typeface="Calibri"/>
              </a:rPr>
              <a:t> </a:t>
            </a:r>
            <a:r>
              <a:rPr lang="en-US" dirty="0" err="1">
                <a:cs typeface="Calibri"/>
              </a:rPr>
              <a:t>climatique</a:t>
            </a:r>
            <a:r>
              <a:rPr lang="en-US" dirty="0">
                <a:cs typeface="Calibri"/>
              </a:rPr>
              <a:t> plus </a:t>
            </a:r>
            <a:r>
              <a:rPr lang="en-US" dirty="0" err="1">
                <a:cs typeface="Calibri"/>
              </a:rPr>
              <a:t>en</a:t>
            </a:r>
            <a:r>
              <a:rPr lang="en-US" dirty="0">
                <a:cs typeface="Calibri"/>
              </a:rPr>
              <a:t> </a:t>
            </a:r>
            <a:r>
              <a:rPr lang="en-US" dirty="0" err="1">
                <a:cs typeface="Calibri"/>
              </a:rPr>
              <a:t>détail</a:t>
            </a:r>
            <a:r>
              <a:rPr lang="en-US" dirty="0">
                <a:cs typeface="Calibri"/>
              </a:rPr>
              <a:t> dans le cadre de </a:t>
            </a:r>
            <a:r>
              <a:rPr lang="en-US" dirty="0" err="1">
                <a:cs typeface="Calibri"/>
              </a:rPr>
              <a:t>ce</a:t>
            </a:r>
            <a:r>
              <a:rPr lang="en-US" dirty="0">
                <a:cs typeface="Calibri"/>
              </a:rPr>
              <a:t> </a:t>
            </a:r>
            <a:r>
              <a:rPr lang="en-US" dirty="0" err="1">
                <a:cs typeface="Calibri"/>
              </a:rPr>
              <a:t>cours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Cette</a:t>
            </a:r>
            <a:r>
              <a:rPr lang="en-US" dirty="0">
                <a:cs typeface="Calibri"/>
              </a:rPr>
              <a:t> figure </a:t>
            </a:r>
            <a:r>
              <a:rPr lang="en-US" dirty="0" err="1">
                <a:cs typeface="Calibri"/>
              </a:rPr>
              <a:t>présente</a:t>
            </a:r>
            <a:r>
              <a:rPr lang="en-US" dirty="0">
                <a:cs typeface="Calibri"/>
              </a:rPr>
              <a:t> les </a:t>
            </a:r>
            <a:r>
              <a:rPr lang="en-US" dirty="0" err="1">
                <a:cs typeface="Calibri"/>
              </a:rPr>
              <a:t>niveaux</a:t>
            </a:r>
            <a:r>
              <a:rPr lang="en-US" dirty="0">
                <a:cs typeface="Calibri"/>
              </a:rPr>
              <a:t> </a:t>
            </a:r>
            <a:r>
              <a:rPr lang="en-US" dirty="0" err="1">
                <a:cs typeface="Calibri"/>
              </a:rPr>
              <a:t>estimés</a:t>
            </a:r>
            <a:r>
              <a:rPr lang="en-US" dirty="0">
                <a:cs typeface="Calibri"/>
              </a:rPr>
              <a:t> de </a:t>
            </a:r>
            <a:r>
              <a:rPr lang="en-US" dirty="0" err="1">
                <a:cs typeface="Calibri"/>
              </a:rPr>
              <a:t>réchauffement</a:t>
            </a:r>
            <a:r>
              <a:rPr lang="en-US" dirty="0">
                <a:cs typeface="Calibri"/>
              </a:rPr>
              <a:t> </a:t>
            </a:r>
            <a:r>
              <a:rPr lang="en-US" dirty="0" err="1">
                <a:cs typeface="Calibri"/>
              </a:rPr>
              <a:t>climatique</a:t>
            </a:r>
            <a:r>
              <a:rPr lang="en-US" dirty="0">
                <a:cs typeface="Calibri"/>
              </a:rPr>
              <a:t> dans </a:t>
            </a:r>
            <a:r>
              <a:rPr lang="en-US" dirty="0" err="1">
                <a:cs typeface="Calibri"/>
              </a:rPr>
              <a:t>différentes</a:t>
            </a:r>
            <a:r>
              <a:rPr lang="en-US" dirty="0">
                <a:cs typeface="Calibri"/>
              </a:rPr>
              <a:t> </a:t>
            </a:r>
            <a:r>
              <a:rPr lang="en-US" dirty="0" err="1">
                <a:cs typeface="Calibri"/>
              </a:rPr>
              <a:t>régions</a:t>
            </a:r>
            <a:r>
              <a:rPr lang="en-US" dirty="0">
                <a:cs typeface="Calibri"/>
              </a:rPr>
              <a:t> et pays du monde. Nous </a:t>
            </a:r>
            <a:r>
              <a:rPr lang="en-US" dirty="0" err="1">
                <a:cs typeface="Calibri"/>
              </a:rPr>
              <a:t>constatons</a:t>
            </a:r>
            <a:r>
              <a:rPr lang="en-US" dirty="0">
                <a:cs typeface="Calibri"/>
              </a:rPr>
              <a:t> que le </a:t>
            </a:r>
            <a:r>
              <a:rPr lang="en-US" dirty="0" err="1">
                <a:cs typeface="Calibri"/>
              </a:rPr>
              <a:t>réchauffement</a:t>
            </a:r>
            <a:r>
              <a:rPr lang="en-US" dirty="0">
                <a:cs typeface="Calibri"/>
              </a:rPr>
              <a:t> </a:t>
            </a:r>
            <a:r>
              <a:rPr lang="en-US" dirty="0" err="1">
                <a:cs typeface="Calibri"/>
              </a:rPr>
              <a:t>climatique</a:t>
            </a:r>
            <a:r>
              <a:rPr lang="en-US" dirty="0">
                <a:cs typeface="Calibri"/>
              </a:rPr>
              <a:t> </a:t>
            </a:r>
            <a:r>
              <a:rPr lang="en-US" dirty="0" err="1">
                <a:cs typeface="Calibri"/>
              </a:rPr>
              <a:t>n'est</a:t>
            </a:r>
            <a:r>
              <a:rPr lang="en-US" dirty="0">
                <a:cs typeface="Calibri"/>
              </a:rPr>
              <a:t> pas </a:t>
            </a:r>
            <a:r>
              <a:rPr lang="en-US" dirty="0" err="1">
                <a:cs typeface="Calibri"/>
              </a:rPr>
              <a:t>uniformément</a:t>
            </a:r>
            <a:r>
              <a:rPr lang="en-US" dirty="0">
                <a:cs typeface="Calibri"/>
              </a:rPr>
              <a:t> </a:t>
            </a:r>
            <a:r>
              <a:rPr lang="en-US" dirty="0" err="1">
                <a:cs typeface="Calibri"/>
              </a:rPr>
              <a:t>réparti</a:t>
            </a:r>
            <a:r>
              <a:rPr lang="en-US" dirty="0">
                <a:cs typeface="Calibri"/>
              </a:rPr>
              <a:t> dans le monde </a:t>
            </a:r>
            <a:r>
              <a:rPr lang="en-US" dirty="0" err="1">
                <a:cs typeface="Calibri"/>
              </a:rPr>
              <a:t>puisque</a:t>
            </a:r>
            <a:r>
              <a:rPr lang="en-US" dirty="0">
                <a:cs typeface="Calibri"/>
              </a:rPr>
              <a:t> </a:t>
            </a:r>
            <a:r>
              <a:rPr lang="en-US" dirty="0" err="1">
                <a:cs typeface="Calibri"/>
              </a:rPr>
              <a:t>certaines</a:t>
            </a:r>
            <a:r>
              <a:rPr lang="en-US" dirty="0">
                <a:cs typeface="Calibri"/>
              </a:rPr>
              <a:t> </a:t>
            </a:r>
            <a:r>
              <a:rPr lang="en-US" dirty="0" err="1">
                <a:cs typeface="Calibri"/>
              </a:rPr>
              <a:t>régions</a:t>
            </a:r>
            <a:r>
              <a:rPr lang="en-US" dirty="0">
                <a:cs typeface="Calibri"/>
              </a:rPr>
              <a:t> </a:t>
            </a:r>
            <a:r>
              <a:rPr lang="en-US" dirty="0" err="1">
                <a:cs typeface="Calibri"/>
              </a:rPr>
              <a:t>sont</a:t>
            </a:r>
            <a:r>
              <a:rPr lang="en-US" dirty="0">
                <a:cs typeface="Calibri"/>
              </a:rPr>
              <a:t> </a:t>
            </a:r>
            <a:r>
              <a:rPr lang="en-US" dirty="0" err="1">
                <a:cs typeface="Calibri"/>
              </a:rPr>
              <a:t>confrontées</a:t>
            </a:r>
            <a:r>
              <a:rPr lang="en-US" dirty="0">
                <a:cs typeface="Calibri"/>
              </a:rPr>
              <a:t> à des </a:t>
            </a:r>
            <a:r>
              <a:rPr lang="en-US" dirty="0" err="1">
                <a:cs typeface="Calibri"/>
              </a:rPr>
              <a:t>niveaux</a:t>
            </a:r>
            <a:r>
              <a:rPr lang="en-US" dirty="0">
                <a:cs typeface="Calibri"/>
              </a:rPr>
              <a:t> de </a:t>
            </a:r>
            <a:r>
              <a:rPr lang="en-US" dirty="0" err="1">
                <a:cs typeface="Calibri"/>
              </a:rPr>
              <a:t>réchauffement</a:t>
            </a:r>
            <a:r>
              <a:rPr lang="en-US" dirty="0">
                <a:cs typeface="Calibri"/>
              </a:rPr>
              <a:t> </a:t>
            </a:r>
            <a:r>
              <a:rPr lang="en-US" dirty="0" err="1">
                <a:cs typeface="Calibri"/>
              </a:rPr>
              <a:t>nettement</a:t>
            </a:r>
            <a:r>
              <a:rPr lang="en-US" dirty="0">
                <a:cs typeface="Calibri"/>
              </a:rPr>
              <a:t> plus </a:t>
            </a:r>
            <a:r>
              <a:rPr lang="en-US" dirty="0" err="1">
                <a:cs typeface="Calibri"/>
              </a:rPr>
              <a:t>élevés</a:t>
            </a:r>
            <a:r>
              <a:rPr lang="en-US" dirty="0">
                <a:cs typeface="Calibri"/>
              </a:rPr>
              <a:t> que la </a:t>
            </a:r>
            <a:r>
              <a:rPr lang="en-US" dirty="0" err="1">
                <a:cs typeface="Calibri"/>
              </a:rPr>
              <a:t>moyenne</a:t>
            </a:r>
            <a:r>
              <a:rPr lang="en-US" dirty="0">
                <a:cs typeface="Calibri"/>
              </a:rPr>
              <a:t> </a:t>
            </a:r>
            <a:r>
              <a:rPr lang="en-US" dirty="0" err="1">
                <a:cs typeface="Calibri"/>
              </a:rPr>
              <a:t>mondiale</a:t>
            </a:r>
            <a:r>
              <a:rPr lang="en-US" dirty="0">
                <a:cs typeface="Calibri"/>
              </a:rPr>
              <a:t>. Ceci </a:t>
            </a:r>
            <a:r>
              <a:rPr lang="en-US" dirty="0" err="1">
                <a:cs typeface="Calibri"/>
              </a:rPr>
              <a:t>souligne</a:t>
            </a:r>
            <a:r>
              <a:rPr lang="en-US" dirty="0">
                <a:cs typeface="Calibri"/>
              </a:rPr>
              <a:t> </a:t>
            </a:r>
            <a:r>
              <a:rPr lang="en-US" dirty="0" err="1">
                <a:cs typeface="Calibri"/>
              </a:rPr>
              <a:t>l'importance</a:t>
            </a:r>
            <a:r>
              <a:rPr lang="en-US" dirty="0">
                <a:cs typeface="Calibri"/>
              </a:rPr>
              <a:t> de </a:t>
            </a:r>
            <a:r>
              <a:rPr lang="en-US" dirty="0" err="1">
                <a:cs typeface="Calibri"/>
              </a:rPr>
              <a:t>l'adaptation</a:t>
            </a:r>
            <a:r>
              <a:rPr lang="en-US" dirty="0">
                <a:cs typeface="Calibri"/>
              </a:rPr>
              <a:t> au </a:t>
            </a:r>
            <a:r>
              <a:rPr lang="en-US" dirty="0" err="1">
                <a:cs typeface="Calibri"/>
              </a:rPr>
              <a:t>changement</a:t>
            </a:r>
            <a:r>
              <a:rPr lang="en-US" dirty="0">
                <a:cs typeface="Calibri"/>
              </a:rPr>
              <a:t> </a:t>
            </a:r>
            <a:r>
              <a:rPr lang="en-US" dirty="0" err="1">
                <a:cs typeface="Calibri"/>
              </a:rPr>
              <a:t>climatique</a:t>
            </a:r>
            <a:r>
              <a:rPr lang="en-US" dirty="0">
                <a:cs typeface="Calibri"/>
              </a:rPr>
              <a:t>. Dans </a:t>
            </a:r>
            <a:r>
              <a:rPr lang="en-US" dirty="0" err="1">
                <a:cs typeface="Calibri"/>
              </a:rPr>
              <a:t>plusieurs</a:t>
            </a:r>
            <a:r>
              <a:rPr lang="en-US" dirty="0">
                <a:cs typeface="Calibri"/>
              </a:rPr>
              <a:t> pays, le </a:t>
            </a:r>
            <a:r>
              <a:rPr lang="en-US" dirty="0" err="1">
                <a:cs typeface="Calibri"/>
              </a:rPr>
              <a:t>changement</a:t>
            </a:r>
            <a:r>
              <a:rPr lang="en-US" dirty="0">
                <a:cs typeface="Calibri"/>
              </a:rPr>
              <a:t> </a:t>
            </a:r>
            <a:r>
              <a:rPr lang="en-US" dirty="0" err="1">
                <a:cs typeface="Calibri"/>
              </a:rPr>
              <a:t>climatique</a:t>
            </a:r>
            <a:r>
              <a:rPr lang="en-US" dirty="0">
                <a:cs typeface="Calibri"/>
              </a:rPr>
              <a:t> a déjà des </a:t>
            </a:r>
            <a:r>
              <a:rPr lang="en-US" dirty="0" err="1">
                <a:cs typeface="Calibri"/>
              </a:rPr>
              <a:t>effets</a:t>
            </a:r>
            <a:r>
              <a:rPr lang="en-US" dirty="0">
                <a:cs typeface="Calibri"/>
              </a:rPr>
              <a:t> </a:t>
            </a:r>
            <a:r>
              <a:rPr lang="en-US" dirty="0" err="1">
                <a:cs typeface="Calibri"/>
              </a:rPr>
              <a:t>importants</a:t>
            </a:r>
            <a:r>
              <a:rPr lang="en-US" dirty="0">
                <a:cs typeface="Calibri"/>
              </a:rPr>
              <a:t> et les </a:t>
            </a:r>
            <a:r>
              <a:rPr lang="en-US" dirty="0" err="1">
                <a:cs typeface="Calibri"/>
              </a:rPr>
              <a:t>stratégies</a:t>
            </a:r>
            <a:r>
              <a:rPr lang="en-US" dirty="0">
                <a:cs typeface="Calibri"/>
              </a:rPr>
              <a:t> </a:t>
            </a:r>
            <a:r>
              <a:rPr lang="en-US" dirty="0" err="1">
                <a:cs typeface="Calibri"/>
              </a:rPr>
              <a:t>d'atténuation</a:t>
            </a:r>
            <a:r>
              <a:rPr lang="en-US" dirty="0">
                <a:cs typeface="Calibri"/>
              </a:rPr>
              <a:t> du </a:t>
            </a:r>
            <a:r>
              <a:rPr lang="en-US" dirty="0" err="1">
                <a:cs typeface="Calibri"/>
              </a:rPr>
              <a:t>changement</a:t>
            </a:r>
            <a:r>
              <a:rPr lang="en-US" dirty="0">
                <a:cs typeface="Calibri"/>
              </a:rPr>
              <a:t> </a:t>
            </a:r>
            <a:r>
              <a:rPr lang="en-US" dirty="0" err="1">
                <a:cs typeface="Calibri"/>
              </a:rPr>
              <a:t>climatique</a:t>
            </a:r>
            <a:r>
              <a:rPr lang="en-US" dirty="0">
                <a:cs typeface="Calibri"/>
              </a:rPr>
              <a:t> ne </a:t>
            </a:r>
            <a:r>
              <a:rPr lang="en-US" dirty="0" err="1">
                <a:cs typeface="Calibri"/>
              </a:rPr>
              <a:t>peuvent</a:t>
            </a:r>
            <a:r>
              <a:rPr lang="en-US" dirty="0">
                <a:cs typeface="Calibri"/>
              </a:rPr>
              <a:t> pas les </a:t>
            </a:r>
            <a:r>
              <a:rPr lang="en-US" dirty="0" err="1">
                <a:cs typeface="Calibri"/>
              </a:rPr>
              <a:t>inverser</a:t>
            </a:r>
            <a:r>
              <a:rPr lang="en-US" dirty="0">
                <a:cs typeface="Calibri"/>
              </a:rPr>
              <a:t>. Il </a:t>
            </a:r>
            <a:r>
              <a:rPr lang="en-US" dirty="0" err="1">
                <a:cs typeface="Calibri"/>
              </a:rPr>
              <a:t>est</a:t>
            </a:r>
            <a:r>
              <a:rPr lang="en-US" dirty="0">
                <a:cs typeface="Calibri"/>
              </a:rPr>
              <a:t> </a:t>
            </a:r>
            <a:r>
              <a:rPr lang="en-US" dirty="0" err="1">
                <a:cs typeface="Calibri"/>
              </a:rPr>
              <a:t>essentiel</a:t>
            </a:r>
            <a:r>
              <a:rPr lang="en-US" dirty="0">
                <a:cs typeface="Calibri"/>
              </a:rPr>
              <a:t> que </a:t>
            </a:r>
            <a:r>
              <a:rPr lang="en-US" dirty="0" err="1">
                <a:cs typeface="Calibri"/>
              </a:rPr>
              <a:t>ces</a:t>
            </a:r>
            <a:r>
              <a:rPr lang="en-US" dirty="0">
                <a:cs typeface="Calibri"/>
              </a:rPr>
              <a:t> pays </a:t>
            </a:r>
            <a:r>
              <a:rPr lang="en-US" dirty="0" err="1">
                <a:cs typeface="Calibri"/>
              </a:rPr>
              <a:t>disposent</a:t>
            </a:r>
            <a:r>
              <a:rPr lang="en-US" dirty="0">
                <a:cs typeface="Calibri"/>
              </a:rPr>
              <a:t> d’un large </a:t>
            </a:r>
            <a:r>
              <a:rPr lang="en-US" dirty="0" err="1">
                <a:cs typeface="Calibri"/>
              </a:rPr>
              <a:t>éventail</a:t>
            </a:r>
            <a:r>
              <a:rPr lang="en-US" dirty="0">
                <a:cs typeface="Calibri"/>
              </a:rPr>
              <a:t> de </a:t>
            </a:r>
            <a:r>
              <a:rPr lang="en-US" dirty="0" err="1">
                <a:cs typeface="Calibri"/>
              </a:rPr>
              <a:t>stratégies</a:t>
            </a:r>
            <a:r>
              <a:rPr lang="en-US" dirty="0">
                <a:cs typeface="Calibri"/>
              </a:rPr>
              <a:t> </a:t>
            </a:r>
            <a:r>
              <a:rPr lang="en-US" dirty="0" err="1">
                <a:cs typeface="Calibri"/>
              </a:rPr>
              <a:t>d'adaptation</a:t>
            </a:r>
            <a:r>
              <a:rPr lang="en-US" dirty="0">
                <a:cs typeface="Calibri"/>
              </a:rPr>
              <a:t> </a:t>
            </a:r>
            <a:r>
              <a:rPr lang="en-US" dirty="0" err="1">
                <a:cs typeface="Calibri"/>
              </a:rPr>
              <a:t>afin</a:t>
            </a:r>
            <a:r>
              <a:rPr lang="en-US" dirty="0">
                <a:cs typeface="Calibri"/>
              </a:rPr>
              <a:t> de </a:t>
            </a:r>
            <a:r>
              <a:rPr lang="en-US" dirty="0" err="1">
                <a:cs typeface="Calibri"/>
              </a:rPr>
              <a:t>réduire</a:t>
            </a:r>
            <a:r>
              <a:rPr lang="en-US" dirty="0">
                <a:cs typeface="Calibri"/>
              </a:rPr>
              <a:t> les </a:t>
            </a:r>
            <a:r>
              <a:rPr lang="en-US" dirty="0" err="1">
                <a:cs typeface="Calibri"/>
              </a:rPr>
              <a:t>effets</a:t>
            </a:r>
            <a:r>
              <a:rPr lang="en-US" dirty="0">
                <a:cs typeface="Calibri"/>
              </a:rPr>
              <a:t> du </a:t>
            </a:r>
            <a:r>
              <a:rPr lang="en-US" dirty="0" err="1">
                <a:cs typeface="Calibri"/>
              </a:rPr>
              <a:t>changement</a:t>
            </a:r>
            <a:r>
              <a:rPr lang="en-US" dirty="0">
                <a:cs typeface="Calibri"/>
              </a:rPr>
              <a:t> </a:t>
            </a:r>
            <a:r>
              <a:rPr lang="en-US" dirty="0" err="1">
                <a:cs typeface="Calibri"/>
              </a:rPr>
              <a:t>climatique</a:t>
            </a:r>
            <a:r>
              <a:rPr lang="en-US" dirty="0">
                <a:cs typeface="Calibri"/>
              </a:rPr>
              <a:t> sur </a:t>
            </a:r>
            <a:r>
              <a:rPr lang="en-US" dirty="0" err="1">
                <a:cs typeface="Calibri"/>
              </a:rPr>
              <a:t>leurs</a:t>
            </a:r>
            <a:r>
              <a:rPr lang="en-US" dirty="0">
                <a:cs typeface="Calibri"/>
              </a:rPr>
              <a:t> </a:t>
            </a:r>
            <a:r>
              <a:rPr lang="en-US" dirty="0" err="1">
                <a:cs typeface="Calibri"/>
              </a:rPr>
              <a:t>communautés</a:t>
            </a:r>
            <a:r>
              <a:rPr lang="en-US" dirty="0">
                <a:cs typeface="Calibri"/>
              </a:rPr>
              <a:t> et </a:t>
            </a:r>
            <a:r>
              <a:rPr lang="en-US" dirty="0" err="1">
                <a:cs typeface="Calibri"/>
              </a:rPr>
              <a:t>leurs</a:t>
            </a:r>
            <a:r>
              <a:rPr lang="en-US" dirty="0">
                <a:cs typeface="Calibri"/>
              </a:rPr>
              <a:t> </a:t>
            </a:r>
            <a:r>
              <a:rPr lang="en-US" dirty="0" err="1">
                <a:cs typeface="Calibri"/>
              </a:rPr>
              <a:t>écosystèmes</a:t>
            </a:r>
            <a:r>
              <a:rPr lang="en-US" dirty="0">
                <a:cs typeface="Calibri"/>
              </a:rPr>
              <a:t>. </a:t>
            </a:r>
            <a:r>
              <a:rPr lang="en-US" dirty="0" err="1">
                <a:cs typeface="Calibri"/>
              </a:rPr>
              <a:t>Cette</a:t>
            </a:r>
            <a:r>
              <a:rPr lang="en-US" dirty="0">
                <a:cs typeface="Calibri"/>
              </a:rPr>
              <a:t> </a:t>
            </a:r>
            <a:r>
              <a:rPr lang="en-US" dirty="0" err="1">
                <a:cs typeface="Calibri"/>
              </a:rPr>
              <a:t>inégalité</a:t>
            </a:r>
            <a:r>
              <a:rPr lang="en-US" dirty="0">
                <a:cs typeface="Calibri"/>
              </a:rPr>
              <a:t> </a:t>
            </a:r>
            <a:r>
              <a:rPr lang="en-US" dirty="0" err="1">
                <a:cs typeface="Calibri"/>
              </a:rPr>
              <a:t>géographique</a:t>
            </a:r>
            <a:r>
              <a:rPr lang="en-US" dirty="0">
                <a:cs typeface="Calibri"/>
              </a:rPr>
              <a:t> </a:t>
            </a:r>
            <a:r>
              <a:rPr lang="en-US" dirty="0" err="1">
                <a:cs typeface="Calibri"/>
              </a:rPr>
              <a:t>signifie</a:t>
            </a:r>
            <a:r>
              <a:rPr lang="en-US" dirty="0">
                <a:cs typeface="Calibri"/>
              </a:rPr>
              <a:t> </a:t>
            </a:r>
            <a:r>
              <a:rPr lang="en-US" dirty="0" err="1">
                <a:cs typeface="Calibri"/>
              </a:rPr>
              <a:t>qu'il</a:t>
            </a:r>
            <a:r>
              <a:rPr lang="en-US" dirty="0">
                <a:cs typeface="Calibri"/>
              </a:rPr>
              <a:t> </a:t>
            </a:r>
            <a:r>
              <a:rPr lang="en-US" dirty="0" err="1">
                <a:cs typeface="Calibri"/>
              </a:rPr>
              <a:t>est</a:t>
            </a:r>
            <a:r>
              <a:rPr lang="en-US" dirty="0">
                <a:cs typeface="Calibri"/>
              </a:rPr>
              <a:t> </a:t>
            </a:r>
            <a:r>
              <a:rPr lang="en-US" dirty="0" err="1">
                <a:cs typeface="Calibri"/>
              </a:rPr>
              <a:t>essentiel</a:t>
            </a:r>
            <a:r>
              <a:rPr lang="en-US" dirty="0">
                <a:cs typeface="Calibri"/>
              </a:rPr>
              <a:t> de </a:t>
            </a:r>
            <a:r>
              <a:rPr lang="en-US" dirty="0" err="1">
                <a:cs typeface="Calibri"/>
              </a:rPr>
              <a:t>recourir</a:t>
            </a:r>
            <a:r>
              <a:rPr lang="en-US" dirty="0">
                <a:cs typeface="Calibri"/>
              </a:rPr>
              <a:t> à des </a:t>
            </a:r>
            <a:r>
              <a:rPr lang="en-US" dirty="0" err="1">
                <a:cs typeface="Calibri"/>
              </a:rPr>
              <a:t>partenariats</a:t>
            </a:r>
            <a:r>
              <a:rPr lang="en-US" dirty="0">
                <a:cs typeface="Calibri"/>
              </a:rPr>
              <a:t> </a:t>
            </a:r>
            <a:r>
              <a:rPr lang="en-US" dirty="0" err="1">
                <a:cs typeface="Calibri"/>
              </a:rPr>
              <a:t>régionaux</a:t>
            </a:r>
            <a:r>
              <a:rPr lang="en-US" dirty="0">
                <a:cs typeface="Calibri"/>
              </a:rPr>
              <a:t> et </a:t>
            </a:r>
            <a:r>
              <a:rPr lang="en-US" dirty="0" err="1">
                <a:cs typeface="Calibri"/>
              </a:rPr>
              <a:t>mondiaux</a:t>
            </a:r>
            <a:r>
              <a:rPr lang="en-US" dirty="0">
                <a:cs typeface="Calibri"/>
              </a:rPr>
              <a:t> pour aider les pays les plus </a:t>
            </a:r>
            <a:r>
              <a:rPr lang="en-US" dirty="0" err="1">
                <a:cs typeface="Calibri"/>
              </a:rPr>
              <a:t>gravement</a:t>
            </a:r>
            <a:r>
              <a:rPr lang="en-US" dirty="0">
                <a:cs typeface="Calibri"/>
              </a:rPr>
              <a:t> </a:t>
            </a:r>
            <a:r>
              <a:rPr lang="en-US" dirty="0" err="1">
                <a:cs typeface="Calibri"/>
              </a:rPr>
              <a:t>touchés</a:t>
            </a:r>
            <a:r>
              <a:rPr lang="en-US" dirty="0">
                <a:cs typeface="Calibri"/>
              </a:rPr>
              <a:t> à </a:t>
            </a:r>
            <a:r>
              <a:rPr lang="en-US" dirty="0" err="1">
                <a:cs typeface="Calibri"/>
              </a:rPr>
              <a:t>s'adapter</a:t>
            </a:r>
            <a:r>
              <a:rPr lang="en-US" dirty="0">
                <a:cs typeface="Calibri"/>
              </a:rPr>
              <a:t> au </a:t>
            </a:r>
            <a:r>
              <a:rPr lang="en-US" dirty="0" err="1">
                <a:cs typeface="Calibri"/>
              </a:rPr>
              <a:t>changement</a:t>
            </a:r>
            <a:r>
              <a:rPr lang="en-US" dirty="0">
                <a:cs typeface="Calibri"/>
              </a:rPr>
              <a:t> </a:t>
            </a:r>
            <a:r>
              <a:rPr lang="en-US" dirty="0" err="1">
                <a:cs typeface="Calibri"/>
              </a:rPr>
              <a:t>climatique</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86815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 changement climatique fait peser plusieurs menaces sur le secteur de l'énergie. Par exemple, la fréquence accrue des phénomènes météorologiques extrêmes due au changement climatique augmente le risque de dommages aux infrastructures du système électrique, ce qui peut réduire la sécurité et la fiabilité de l'approvisionnement en électricité. Un élément clé de </a:t>
            </a:r>
            <a:r>
              <a:rPr lang="en-US" dirty="0" err="1">
                <a:cs typeface="Calibri"/>
              </a:rPr>
              <a:t>l'adaptation</a:t>
            </a:r>
            <a:r>
              <a:rPr lang="en-US" dirty="0">
                <a:cs typeface="Calibri"/>
              </a:rPr>
              <a:t> du secteur de l'énergie est le renforcement de l'infrastructure pour améliorer la résilience aux événements météorologiques extrêmes. La résilience du système énergétique peut également être améliorée grâce à la modernisation des centrales électriques et à une meilleure planification des événements climatiques extrêmes, </a:t>
            </a:r>
            <a:r>
              <a:rPr lang="en-US" dirty="0" err="1">
                <a:cs typeface="Calibri"/>
              </a:rPr>
              <a:t>tel</a:t>
            </a:r>
            <a:r>
              <a:rPr lang="en-US" dirty="0">
                <a:cs typeface="Calibri"/>
              </a:rPr>
              <a:t> que le déplacement des infrastructures critiques situées dans des zones inondables ou la mise en place d'options de production d'électricité de secours. La sécurité et la résilience énergétiques peuvent également être améliorées en augmentant la diversité des sources d'énergie. Par </a:t>
            </a:r>
            <a:r>
              <a:rPr lang="en-US" dirty="0" err="1">
                <a:cs typeface="Calibri"/>
              </a:rPr>
              <a:t>exemple</a:t>
            </a:r>
            <a:r>
              <a:rPr lang="en-US" dirty="0">
                <a:cs typeface="Calibri"/>
              </a:rPr>
              <a:t>, </a:t>
            </a:r>
            <a:r>
              <a:rPr lang="en-US" dirty="0" err="1">
                <a:cs typeface="Calibri"/>
              </a:rPr>
              <a:t>en</a:t>
            </a:r>
            <a:r>
              <a:rPr lang="en-US" dirty="0">
                <a:cs typeface="Calibri"/>
              </a:rPr>
              <a:t> évitant de </a:t>
            </a:r>
            <a:r>
              <a:rPr lang="en-US" dirty="0" err="1">
                <a:cs typeface="Calibri"/>
              </a:rPr>
              <a:t>dépendre</a:t>
            </a:r>
            <a:r>
              <a:rPr lang="en-US" dirty="0">
                <a:cs typeface="Calibri"/>
              </a:rPr>
              <a:t> trop </a:t>
            </a:r>
            <a:r>
              <a:rPr lang="en-US" dirty="0" err="1">
                <a:cs typeface="Calibri"/>
              </a:rPr>
              <a:t>fortement</a:t>
            </a:r>
            <a:r>
              <a:rPr lang="en-US" dirty="0">
                <a:cs typeface="Calibri"/>
              </a:rPr>
              <a:t> </a:t>
            </a:r>
            <a:r>
              <a:rPr lang="en-US" dirty="0" err="1">
                <a:cs typeface="Calibri"/>
              </a:rPr>
              <a:t>d’une</a:t>
            </a:r>
            <a:r>
              <a:rPr lang="en-US" dirty="0">
                <a:cs typeface="Calibri"/>
              </a:rPr>
              <a:t> </a:t>
            </a:r>
            <a:r>
              <a:rPr lang="en-US" dirty="0" err="1">
                <a:cs typeface="Calibri"/>
              </a:rPr>
              <a:t>seule</a:t>
            </a:r>
            <a:r>
              <a:rPr lang="en-US" dirty="0">
                <a:cs typeface="Calibri"/>
              </a:rPr>
              <a:t> </a:t>
            </a:r>
            <a:r>
              <a:rPr lang="en-US" dirty="0" err="1">
                <a:cs typeface="Calibri"/>
              </a:rPr>
              <a:t>forme</a:t>
            </a:r>
            <a:r>
              <a:rPr lang="en-US" dirty="0">
                <a:cs typeface="Calibri"/>
              </a:rPr>
              <a:t> </a:t>
            </a:r>
            <a:r>
              <a:rPr lang="en-US" dirty="0" err="1">
                <a:cs typeface="Calibri"/>
              </a:rPr>
              <a:t>d’énergie</a:t>
            </a:r>
            <a:r>
              <a:rPr lang="en-US" dirty="0">
                <a:cs typeface="Calibri"/>
              </a:rPr>
              <a:t>, les pays </a:t>
            </a:r>
            <a:r>
              <a:rPr lang="en-US" dirty="0" err="1">
                <a:cs typeface="Calibri"/>
              </a:rPr>
              <a:t>peuvent</a:t>
            </a:r>
            <a:r>
              <a:rPr lang="en-US" dirty="0">
                <a:cs typeface="Calibri"/>
              </a:rPr>
              <a:t> </a:t>
            </a:r>
            <a:r>
              <a:rPr lang="en-US" dirty="0" err="1">
                <a:cs typeface="Calibri"/>
              </a:rPr>
              <a:t>potentiellement</a:t>
            </a:r>
            <a:r>
              <a:rPr lang="en-US" dirty="0">
                <a:cs typeface="Calibri"/>
              </a:rPr>
              <a:t> réduire leur vulnérabilité aux effets du changement climatique sur les chaînes d'approvisionnement en combustibles. Pour que l'adaptation dans le secteur de </a:t>
            </a:r>
            <a:r>
              <a:rPr lang="en-US" dirty="0" err="1">
                <a:cs typeface="Calibri"/>
              </a:rPr>
              <a:t>l'énergie</a:t>
            </a:r>
            <a:r>
              <a:rPr lang="en-US" dirty="0">
                <a:cs typeface="Calibri"/>
              </a:rPr>
              <a:t> </a:t>
            </a:r>
            <a:r>
              <a:rPr lang="en-US" dirty="0" err="1">
                <a:cs typeface="Calibri"/>
              </a:rPr>
              <a:t>soit</a:t>
            </a:r>
            <a:r>
              <a:rPr lang="en-US" dirty="0">
                <a:cs typeface="Calibri"/>
              </a:rPr>
              <a:t> un succès, il </a:t>
            </a:r>
            <a:r>
              <a:rPr lang="en-US" dirty="0" err="1">
                <a:cs typeface="Calibri"/>
              </a:rPr>
              <a:t>est</a:t>
            </a:r>
            <a:r>
              <a:rPr lang="en-US" dirty="0">
                <a:cs typeface="Calibri"/>
              </a:rPr>
              <a:t> necessaire que les risques posés par le changement climatique, aujourd'hui et à l'avenir, soient évalués de manière approfondie. Ceci contribuera à améliorer la planification énergétique et permettra aux gouvernements d'accroître la résilience du système énergétique de la manière la plus rentable. Les outils de modélisation énergétique peuvent faciliter l'évaluation de ces risques.</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968888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L'adaptation</a:t>
            </a:r>
            <a:r>
              <a:rPr lang="en-US" dirty="0">
                <a:cs typeface="Calibri"/>
              </a:rPr>
              <a:t> au changement climatique est nécessaire dans tous les secteurs de la société. </a:t>
            </a:r>
            <a:r>
              <a:rPr lang="en-US" dirty="0" err="1">
                <a:cs typeface="Calibri"/>
              </a:rPr>
              <a:t>Boutang</a:t>
            </a:r>
            <a:r>
              <a:rPr lang="en-US" dirty="0">
                <a:cs typeface="Calibri"/>
              </a:rPr>
              <a:t> et al. </a:t>
            </a:r>
            <a:r>
              <a:rPr lang="en-US" dirty="0" err="1">
                <a:cs typeface="Calibri"/>
              </a:rPr>
              <a:t>ont</a:t>
            </a:r>
            <a:r>
              <a:rPr lang="en-US" dirty="0">
                <a:cs typeface="Calibri"/>
              </a:rPr>
              <a:t> </a:t>
            </a:r>
            <a:r>
              <a:rPr lang="en-US" dirty="0" err="1">
                <a:cs typeface="Calibri"/>
              </a:rPr>
              <a:t>étudié</a:t>
            </a:r>
            <a:r>
              <a:rPr lang="en-US" dirty="0">
                <a:cs typeface="Calibri"/>
              </a:rPr>
              <a:t> la </a:t>
            </a:r>
            <a:r>
              <a:rPr lang="en-US" dirty="0" err="1">
                <a:cs typeface="Calibri"/>
              </a:rPr>
              <a:t>taxonomie</a:t>
            </a:r>
            <a:r>
              <a:rPr lang="en-US" dirty="0">
                <a:cs typeface="Calibri"/>
              </a:rPr>
              <a:t> des </a:t>
            </a:r>
            <a:r>
              <a:rPr lang="en-US" dirty="0" err="1">
                <a:cs typeface="Calibri"/>
              </a:rPr>
              <a:t>projets</a:t>
            </a:r>
            <a:r>
              <a:rPr lang="en-US" dirty="0">
                <a:cs typeface="Calibri"/>
              </a:rPr>
              <a:t> </a:t>
            </a:r>
            <a:r>
              <a:rPr lang="en-US" dirty="0" err="1">
                <a:cs typeface="Calibri"/>
              </a:rPr>
              <a:t>d'adaptation</a:t>
            </a:r>
            <a:r>
              <a:rPr lang="en-US" dirty="0">
                <a:cs typeface="Calibri"/>
              </a:rPr>
              <a:t> dans </a:t>
            </a:r>
            <a:r>
              <a:rPr lang="en-US" dirty="0" err="1">
                <a:cs typeface="Calibri"/>
              </a:rPr>
              <a:t>différentes</a:t>
            </a:r>
            <a:r>
              <a:rPr lang="en-US" dirty="0">
                <a:cs typeface="Calibri"/>
              </a:rPr>
              <a:t> </a:t>
            </a:r>
            <a:r>
              <a:rPr lang="en-US" dirty="0" err="1">
                <a:cs typeface="Calibri"/>
              </a:rPr>
              <a:t>catégories</a:t>
            </a:r>
            <a:r>
              <a:rPr lang="en-US" dirty="0">
                <a:cs typeface="Calibri"/>
              </a:rPr>
              <a:t> à travers le monde. </a:t>
            </a:r>
            <a:r>
              <a:rPr lang="en-US" dirty="0" err="1">
                <a:cs typeface="Calibri"/>
              </a:rPr>
              <a:t>Cette</a:t>
            </a:r>
            <a:r>
              <a:rPr lang="en-US" dirty="0">
                <a:cs typeface="Calibri"/>
              </a:rPr>
              <a:t> diapositive </a:t>
            </a:r>
            <a:r>
              <a:rPr lang="en-US" dirty="0" err="1">
                <a:cs typeface="Calibri"/>
              </a:rPr>
              <a:t>présente</a:t>
            </a:r>
            <a:r>
              <a:rPr lang="en-US" dirty="0">
                <a:cs typeface="Calibri"/>
              </a:rPr>
              <a:t> </a:t>
            </a:r>
            <a:r>
              <a:rPr lang="en-US" dirty="0" err="1">
                <a:cs typeface="Calibri"/>
              </a:rPr>
              <a:t>l'éventail</a:t>
            </a:r>
            <a:r>
              <a:rPr lang="en-US" dirty="0">
                <a:cs typeface="Calibri"/>
              </a:rPr>
              <a:t> des </a:t>
            </a:r>
            <a:r>
              <a:rPr lang="en-US" dirty="0" err="1">
                <a:cs typeface="Calibri"/>
              </a:rPr>
              <a:t>projets</a:t>
            </a:r>
            <a:r>
              <a:rPr lang="en-US" dirty="0">
                <a:cs typeface="Calibri"/>
              </a:rPr>
              <a:t> </a:t>
            </a:r>
            <a:r>
              <a:rPr lang="en-US" dirty="0" err="1">
                <a:cs typeface="Calibri"/>
              </a:rPr>
              <a:t>d'adaptation</a:t>
            </a:r>
            <a:r>
              <a:rPr lang="en-US" dirty="0">
                <a:cs typeface="Calibri"/>
              </a:rPr>
              <a:t> </a:t>
            </a:r>
            <a:r>
              <a:rPr lang="en-US" dirty="0" err="1">
                <a:cs typeface="Calibri"/>
              </a:rPr>
              <a:t>élaborés</a:t>
            </a:r>
            <a:r>
              <a:rPr lang="en-US" dirty="0">
                <a:cs typeface="Calibri"/>
              </a:rPr>
              <a:t> </a:t>
            </a:r>
            <a:r>
              <a:rPr lang="en-US" dirty="0" err="1">
                <a:cs typeface="Calibri"/>
              </a:rPr>
              <a:t>en</a:t>
            </a:r>
            <a:r>
              <a:rPr lang="en-US" dirty="0">
                <a:cs typeface="Calibri"/>
              </a:rPr>
              <a:t> </a:t>
            </a:r>
            <a:r>
              <a:rPr lang="en-US" dirty="0" err="1">
                <a:cs typeface="Calibri"/>
              </a:rPr>
              <a:t>réponse</a:t>
            </a:r>
            <a:r>
              <a:rPr lang="en-US" dirty="0">
                <a:cs typeface="Calibri"/>
              </a:rPr>
              <a:t> à </a:t>
            </a:r>
            <a:r>
              <a:rPr lang="en-US" dirty="0" err="1">
                <a:cs typeface="Calibri"/>
              </a:rPr>
              <a:t>l'augmentation</a:t>
            </a:r>
            <a:r>
              <a:rPr lang="en-US" dirty="0">
                <a:cs typeface="Calibri"/>
              </a:rPr>
              <a:t> de la </a:t>
            </a:r>
            <a:r>
              <a:rPr lang="en-US" dirty="0" err="1">
                <a:cs typeface="Calibri"/>
              </a:rPr>
              <a:t>température</a:t>
            </a:r>
            <a:r>
              <a:rPr lang="en-US" dirty="0">
                <a:cs typeface="Calibri"/>
              </a:rPr>
              <a:t>. </a:t>
            </a:r>
            <a:r>
              <a:rPr lang="en-US" dirty="0" err="1">
                <a:cs typeface="Calibri"/>
              </a:rPr>
              <a:t>Ces</a:t>
            </a:r>
            <a:r>
              <a:rPr lang="en-US" dirty="0">
                <a:cs typeface="Calibri"/>
              </a:rPr>
              <a:t> </a:t>
            </a:r>
            <a:r>
              <a:rPr lang="en-US" dirty="0" err="1">
                <a:cs typeface="Calibri"/>
              </a:rPr>
              <a:t>projets</a:t>
            </a:r>
            <a:r>
              <a:rPr lang="en-US" dirty="0">
                <a:cs typeface="Calibri"/>
              </a:rPr>
              <a:t> </a:t>
            </a:r>
            <a:r>
              <a:rPr lang="en-US" dirty="0" err="1">
                <a:cs typeface="Calibri"/>
              </a:rPr>
              <a:t>sont</a:t>
            </a:r>
            <a:r>
              <a:rPr lang="en-US" dirty="0">
                <a:cs typeface="Calibri"/>
              </a:rPr>
              <a:t> </a:t>
            </a:r>
            <a:r>
              <a:rPr lang="en-US" dirty="0" err="1">
                <a:cs typeface="Calibri"/>
              </a:rPr>
              <a:t>actifs</a:t>
            </a:r>
            <a:r>
              <a:rPr lang="en-US" dirty="0">
                <a:cs typeface="Calibri"/>
              </a:rPr>
              <a:t> dans </a:t>
            </a:r>
            <a:r>
              <a:rPr lang="en-US" dirty="0" err="1">
                <a:cs typeface="Calibri"/>
              </a:rPr>
              <a:t>toute</a:t>
            </a:r>
            <a:r>
              <a:rPr lang="en-US" dirty="0">
                <a:cs typeface="Calibri"/>
              </a:rPr>
              <a:t> </a:t>
            </a:r>
            <a:r>
              <a:rPr lang="en-US" dirty="0" err="1">
                <a:cs typeface="Calibri"/>
              </a:rPr>
              <a:t>une</a:t>
            </a:r>
            <a:r>
              <a:rPr lang="en-US" dirty="0">
                <a:cs typeface="Calibri"/>
              </a:rPr>
              <a:t> </a:t>
            </a:r>
            <a:r>
              <a:rPr lang="en-US" dirty="0" err="1">
                <a:cs typeface="Calibri"/>
              </a:rPr>
              <a:t>série</a:t>
            </a:r>
            <a:r>
              <a:rPr lang="en-US" dirty="0">
                <a:cs typeface="Calibri"/>
              </a:rPr>
              <a:t> de </a:t>
            </a:r>
            <a:r>
              <a:rPr lang="en-US" dirty="0" err="1">
                <a:cs typeface="Calibri"/>
              </a:rPr>
              <a:t>secteurs</a:t>
            </a:r>
            <a:r>
              <a:rPr lang="en-US" dirty="0">
                <a:cs typeface="Calibri"/>
              </a:rPr>
              <a:t> de la société </a:t>
            </a:r>
            <a:r>
              <a:rPr lang="en-US" dirty="0" err="1">
                <a:cs typeface="Calibri"/>
              </a:rPr>
              <a:t>allant</a:t>
            </a:r>
            <a:r>
              <a:rPr lang="en-US" dirty="0">
                <a:cs typeface="Calibri"/>
              </a:rPr>
              <a:t> des </a:t>
            </a:r>
            <a:r>
              <a:rPr lang="en-US" dirty="0" err="1">
                <a:cs typeface="Calibri"/>
              </a:rPr>
              <a:t>systèmes</a:t>
            </a:r>
            <a:r>
              <a:rPr lang="en-US" dirty="0">
                <a:cs typeface="Calibri"/>
              </a:rPr>
              <a:t> </a:t>
            </a:r>
            <a:r>
              <a:rPr lang="en-US" dirty="0" err="1">
                <a:cs typeface="Calibri"/>
              </a:rPr>
              <a:t>alimentaires</a:t>
            </a:r>
            <a:r>
              <a:rPr lang="en-US" dirty="0">
                <a:cs typeface="Calibri"/>
              </a:rPr>
              <a:t> à de la gestion des </a:t>
            </a:r>
            <a:r>
              <a:rPr lang="en-US" dirty="0" err="1">
                <a:cs typeface="Calibri"/>
              </a:rPr>
              <a:t>terres</a:t>
            </a:r>
            <a:r>
              <a:rPr lang="en-US" dirty="0">
                <a:cs typeface="Calibri"/>
              </a:rPr>
              <a:t> aux </a:t>
            </a:r>
            <a:r>
              <a:rPr lang="en-US" dirty="0" err="1">
                <a:cs typeface="Calibri"/>
              </a:rPr>
              <a:t>systèmes</a:t>
            </a:r>
            <a:r>
              <a:rPr lang="en-US" dirty="0">
                <a:cs typeface="Calibri"/>
              </a:rPr>
              <a:t> de </a:t>
            </a:r>
            <a:r>
              <a:rPr lang="en-US" dirty="0" err="1">
                <a:cs typeface="Calibri"/>
              </a:rPr>
              <a:t>santé</a:t>
            </a:r>
            <a:r>
              <a:rPr lang="en-US" dirty="0">
                <a:cs typeface="Calibri"/>
              </a:rPr>
              <a:t> et au partage de </a:t>
            </a:r>
            <a:r>
              <a:rPr lang="en-US" dirty="0" err="1">
                <a:cs typeface="Calibri"/>
              </a:rPr>
              <a:t>l'information</a:t>
            </a:r>
            <a:r>
              <a:rPr lang="en-US" dirty="0">
                <a:cs typeface="Calibri"/>
              </a:rPr>
              <a:t>. Nous </a:t>
            </a:r>
            <a:r>
              <a:rPr lang="en-US" dirty="0" err="1">
                <a:cs typeface="Calibri"/>
              </a:rPr>
              <a:t>allons</a:t>
            </a:r>
            <a:r>
              <a:rPr lang="en-US" dirty="0">
                <a:cs typeface="Calibri"/>
              </a:rPr>
              <a:t> examiner </a:t>
            </a:r>
            <a:r>
              <a:rPr lang="en-US" dirty="0" err="1">
                <a:cs typeface="Calibri"/>
              </a:rPr>
              <a:t>quelques</a:t>
            </a:r>
            <a:r>
              <a:rPr lang="en-US" dirty="0">
                <a:cs typeface="Calibri"/>
              </a:rPr>
              <a:t> </a:t>
            </a:r>
            <a:r>
              <a:rPr lang="en-US" dirty="0" err="1">
                <a:cs typeface="Calibri"/>
              </a:rPr>
              <a:t>exemples</a:t>
            </a:r>
            <a:r>
              <a:rPr lang="en-US" dirty="0">
                <a:cs typeface="Calibri"/>
              </a:rPr>
              <a:t> de </a:t>
            </a:r>
            <a:r>
              <a:rPr lang="en-US" dirty="0" err="1">
                <a:cs typeface="Calibri"/>
              </a:rPr>
              <a:t>systèmes</a:t>
            </a:r>
            <a:r>
              <a:rPr lang="en-US" dirty="0">
                <a:cs typeface="Calibri"/>
              </a:rPr>
              <a:t> </a:t>
            </a:r>
            <a:r>
              <a:rPr lang="en-US" dirty="0" err="1">
                <a:cs typeface="Calibri"/>
              </a:rPr>
              <a:t>alimentaires</a:t>
            </a:r>
            <a:r>
              <a:rPr lang="en-US" dirty="0">
                <a:cs typeface="Calibri"/>
              </a:rPr>
              <a:t> et de </a:t>
            </a:r>
            <a:r>
              <a:rPr lang="en-US" dirty="0" err="1">
                <a:cs typeface="Calibri"/>
              </a:rPr>
              <a:t>santé</a:t>
            </a:r>
            <a:r>
              <a:rPr lang="en-US" dirty="0">
                <a:cs typeface="Calibri"/>
              </a:rPr>
              <a:t>. Dans les </a:t>
            </a:r>
            <a:r>
              <a:rPr lang="en-US" dirty="0" err="1">
                <a:cs typeface="Calibri"/>
              </a:rPr>
              <a:t>systèmes</a:t>
            </a:r>
            <a:r>
              <a:rPr lang="en-US" dirty="0">
                <a:cs typeface="Calibri"/>
              </a:rPr>
              <a:t> </a:t>
            </a:r>
            <a:r>
              <a:rPr lang="en-US" dirty="0" err="1">
                <a:cs typeface="Calibri"/>
              </a:rPr>
              <a:t>alimentaires</a:t>
            </a:r>
            <a:r>
              <a:rPr lang="en-US" dirty="0">
                <a:cs typeface="Calibri"/>
              </a:rPr>
              <a:t>, les </a:t>
            </a:r>
            <a:r>
              <a:rPr lang="en-US" dirty="0" err="1">
                <a:cs typeface="Calibri"/>
              </a:rPr>
              <a:t>stratégies</a:t>
            </a:r>
            <a:r>
              <a:rPr lang="en-US" dirty="0">
                <a:cs typeface="Calibri"/>
              </a:rPr>
              <a:t> </a:t>
            </a:r>
            <a:r>
              <a:rPr lang="en-US" dirty="0" err="1">
                <a:cs typeface="Calibri"/>
              </a:rPr>
              <a:t>d'adaptation</a:t>
            </a:r>
            <a:r>
              <a:rPr lang="en-US" dirty="0">
                <a:cs typeface="Calibri"/>
              </a:rPr>
              <a:t> </a:t>
            </a:r>
            <a:r>
              <a:rPr lang="en-US" dirty="0" err="1">
                <a:cs typeface="Calibri"/>
              </a:rPr>
              <a:t>visant</a:t>
            </a:r>
            <a:r>
              <a:rPr lang="en-US" dirty="0">
                <a:cs typeface="Calibri"/>
              </a:rPr>
              <a:t> à </a:t>
            </a:r>
            <a:r>
              <a:rPr lang="en-US" dirty="0" err="1">
                <a:cs typeface="Calibri"/>
              </a:rPr>
              <a:t>garantir</a:t>
            </a:r>
            <a:r>
              <a:rPr lang="en-US" dirty="0">
                <a:cs typeface="Calibri"/>
              </a:rPr>
              <a:t> la </a:t>
            </a:r>
            <a:r>
              <a:rPr lang="en-US" dirty="0" err="1">
                <a:cs typeface="Calibri"/>
              </a:rPr>
              <a:t>sécurité</a:t>
            </a:r>
            <a:r>
              <a:rPr lang="en-US" dirty="0">
                <a:cs typeface="Calibri"/>
              </a:rPr>
              <a:t> </a:t>
            </a:r>
            <a:r>
              <a:rPr lang="en-US" dirty="0" err="1">
                <a:cs typeface="Calibri"/>
              </a:rPr>
              <a:t>alimentaire</a:t>
            </a:r>
            <a:r>
              <a:rPr lang="en-US" dirty="0">
                <a:cs typeface="Calibri"/>
              </a:rPr>
              <a:t> </a:t>
            </a:r>
            <a:r>
              <a:rPr lang="en-US" dirty="0" err="1">
                <a:cs typeface="Calibri"/>
              </a:rPr>
              <a:t>en</a:t>
            </a:r>
            <a:r>
              <a:rPr lang="en-US" dirty="0">
                <a:cs typeface="Calibri"/>
              </a:rPr>
              <a:t> </a:t>
            </a:r>
            <a:r>
              <a:rPr lang="en-US" dirty="0" err="1">
                <a:cs typeface="Calibri"/>
              </a:rPr>
              <a:t>cas</a:t>
            </a:r>
            <a:r>
              <a:rPr lang="en-US" dirty="0">
                <a:cs typeface="Calibri"/>
              </a:rPr>
              <a:t> de </a:t>
            </a:r>
            <a:r>
              <a:rPr lang="en-US" dirty="0" err="1">
                <a:cs typeface="Calibri"/>
              </a:rPr>
              <a:t>hausse</a:t>
            </a:r>
            <a:r>
              <a:rPr lang="en-US" dirty="0">
                <a:cs typeface="Calibri"/>
              </a:rPr>
              <a:t> des </a:t>
            </a:r>
            <a:r>
              <a:rPr lang="en-US" dirty="0" err="1">
                <a:cs typeface="Calibri"/>
              </a:rPr>
              <a:t>températures</a:t>
            </a:r>
            <a:r>
              <a:rPr lang="en-US" dirty="0">
                <a:cs typeface="Calibri"/>
              </a:rPr>
              <a:t> </a:t>
            </a:r>
            <a:r>
              <a:rPr lang="en-US" dirty="0" err="1">
                <a:cs typeface="Calibri"/>
              </a:rPr>
              <a:t>comprennent</a:t>
            </a:r>
            <a:r>
              <a:rPr lang="en-US" dirty="0">
                <a:cs typeface="Calibri"/>
              </a:rPr>
              <a:t> </a:t>
            </a:r>
            <a:r>
              <a:rPr lang="en-US" dirty="0" err="1">
                <a:cs typeface="Calibri"/>
              </a:rPr>
              <a:t>l'introduction</a:t>
            </a:r>
            <a:r>
              <a:rPr lang="en-US" dirty="0">
                <a:cs typeface="Calibri"/>
              </a:rPr>
              <a:t> de </a:t>
            </a:r>
            <a:r>
              <a:rPr lang="en-US" dirty="0" err="1">
                <a:cs typeface="Calibri"/>
              </a:rPr>
              <a:t>variétés</a:t>
            </a:r>
            <a:r>
              <a:rPr lang="en-US" dirty="0">
                <a:cs typeface="Calibri"/>
              </a:rPr>
              <a:t> de cultures plus </a:t>
            </a:r>
            <a:r>
              <a:rPr lang="en-US" dirty="0" err="1">
                <a:cs typeface="Calibri"/>
              </a:rPr>
              <a:t>résistantes</a:t>
            </a:r>
            <a:r>
              <a:rPr lang="en-US" dirty="0">
                <a:cs typeface="Calibri"/>
              </a:rPr>
              <a:t>, le </a:t>
            </a:r>
            <a:r>
              <a:rPr lang="en-US" dirty="0" err="1">
                <a:cs typeface="Calibri"/>
              </a:rPr>
              <a:t>renforcement</a:t>
            </a:r>
            <a:r>
              <a:rPr lang="en-US" dirty="0">
                <a:cs typeface="Calibri"/>
              </a:rPr>
              <a:t> des </a:t>
            </a:r>
            <a:r>
              <a:rPr lang="en-US" dirty="0" err="1">
                <a:cs typeface="Calibri"/>
              </a:rPr>
              <a:t>capacités</a:t>
            </a:r>
            <a:r>
              <a:rPr lang="en-US" dirty="0">
                <a:cs typeface="Calibri"/>
              </a:rPr>
              <a:t> et la diversification des cultures. Dans les </a:t>
            </a:r>
            <a:r>
              <a:rPr lang="en-US" dirty="0" err="1">
                <a:cs typeface="Calibri"/>
              </a:rPr>
              <a:t>systèmes</a:t>
            </a:r>
            <a:r>
              <a:rPr lang="en-US" dirty="0">
                <a:cs typeface="Calibri"/>
              </a:rPr>
              <a:t> de </a:t>
            </a:r>
            <a:r>
              <a:rPr lang="en-US" dirty="0" err="1">
                <a:cs typeface="Calibri"/>
              </a:rPr>
              <a:t>santé</a:t>
            </a:r>
            <a:r>
              <a:rPr lang="en-US" dirty="0">
                <a:cs typeface="Calibri"/>
              </a:rPr>
              <a:t>, </a:t>
            </a:r>
            <a:r>
              <a:rPr lang="en-US" dirty="0" err="1">
                <a:cs typeface="Calibri"/>
              </a:rPr>
              <a:t>l'augmentation</a:t>
            </a:r>
            <a:r>
              <a:rPr lang="en-US" dirty="0">
                <a:cs typeface="Calibri"/>
              </a:rPr>
              <a:t> des </a:t>
            </a:r>
            <a:r>
              <a:rPr lang="en-US" dirty="0" err="1">
                <a:cs typeface="Calibri"/>
              </a:rPr>
              <a:t>températures</a:t>
            </a:r>
            <a:r>
              <a:rPr lang="en-US" dirty="0">
                <a:cs typeface="Calibri"/>
              </a:rPr>
              <a:t> fait </a:t>
            </a:r>
            <a:r>
              <a:rPr lang="en-US" dirty="0" err="1">
                <a:cs typeface="Calibri"/>
              </a:rPr>
              <a:t>peser</a:t>
            </a:r>
            <a:r>
              <a:rPr lang="en-US" dirty="0">
                <a:cs typeface="Calibri"/>
              </a:rPr>
              <a:t> la menace </a:t>
            </a:r>
            <a:r>
              <a:rPr lang="en-US" dirty="0" err="1">
                <a:cs typeface="Calibri"/>
              </a:rPr>
              <a:t>d'une</a:t>
            </a:r>
            <a:r>
              <a:rPr lang="en-US" dirty="0">
                <a:cs typeface="Calibri"/>
              </a:rPr>
              <a:t> propagation accrue des maladies et </a:t>
            </a:r>
            <a:r>
              <a:rPr lang="en-US" dirty="0" err="1">
                <a:cs typeface="Calibri"/>
              </a:rPr>
              <a:t>d'une</a:t>
            </a:r>
            <a:r>
              <a:rPr lang="en-US" dirty="0">
                <a:cs typeface="Calibri"/>
              </a:rPr>
              <a:t> </a:t>
            </a:r>
            <a:r>
              <a:rPr lang="en-US" dirty="0" err="1">
                <a:cs typeface="Calibri"/>
              </a:rPr>
              <a:t>réduction</a:t>
            </a:r>
            <a:r>
              <a:rPr lang="en-US" dirty="0">
                <a:cs typeface="Calibri"/>
              </a:rPr>
              <a:t> de </a:t>
            </a:r>
            <a:r>
              <a:rPr lang="en-US" dirty="0" err="1">
                <a:cs typeface="Calibri"/>
              </a:rPr>
              <a:t>l'approvisionnement</a:t>
            </a:r>
            <a:r>
              <a:rPr lang="en-US" dirty="0">
                <a:cs typeface="Calibri"/>
              </a:rPr>
              <a:t> </a:t>
            </a:r>
            <a:r>
              <a:rPr lang="en-US" dirty="0" err="1">
                <a:cs typeface="Calibri"/>
              </a:rPr>
              <a:t>en</a:t>
            </a:r>
            <a:r>
              <a:rPr lang="en-US" dirty="0">
                <a:cs typeface="Calibri"/>
              </a:rPr>
              <a:t> eau, </a:t>
            </a:r>
            <a:r>
              <a:rPr lang="en-US" dirty="0" err="1">
                <a:cs typeface="Calibri"/>
              </a:rPr>
              <a:t>ce</a:t>
            </a:r>
            <a:r>
              <a:rPr lang="en-US" dirty="0">
                <a:cs typeface="Calibri"/>
              </a:rPr>
              <a:t> qui </a:t>
            </a:r>
            <a:r>
              <a:rPr lang="en-US" dirty="0" err="1">
                <a:cs typeface="Calibri"/>
              </a:rPr>
              <a:t>nécessite</a:t>
            </a:r>
            <a:r>
              <a:rPr lang="en-US" dirty="0">
                <a:cs typeface="Calibri"/>
              </a:rPr>
              <a:t> des </a:t>
            </a:r>
            <a:r>
              <a:rPr lang="en-US" dirty="0" err="1">
                <a:cs typeface="Calibri"/>
              </a:rPr>
              <a:t>stratégies</a:t>
            </a:r>
            <a:r>
              <a:rPr lang="en-US" dirty="0">
                <a:cs typeface="Calibri"/>
              </a:rPr>
              <a:t> </a:t>
            </a:r>
            <a:r>
              <a:rPr lang="en-US" dirty="0" err="1">
                <a:cs typeface="Calibri"/>
              </a:rPr>
              <a:t>d'adaptation</a:t>
            </a:r>
            <a:r>
              <a:rPr lang="en-US" dirty="0">
                <a:cs typeface="Calibri"/>
              </a:rPr>
              <a:t> </a:t>
            </a:r>
            <a:r>
              <a:rPr lang="en-US" dirty="0" err="1">
                <a:cs typeface="Calibri"/>
              </a:rPr>
              <a:t>axées</a:t>
            </a:r>
            <a:r>
              <a:rPr lang="en-US" dirty="0">
                <a:cs typeface="Calibri"/>
              </a:rPr>
              <a:t> sur la </a:t>
            </a:r>
            <a:r>
              <a:rPr lang="en-US" dirty="0" err="1">
                <a:cs typeface="Calibri"/>
              </a:rPr>
              <a:t>lutte</a:t>
            </a:r>
            <a:r>
              <a:rPr lang="en-US" dirty="0">
                <a:cs typeface="Calibri"/>
              </a:rPr>
              <a:t> </a:t>
            </a:r>
            <a:r>
              <a:rPr lang="en-US" dirty="0" err="1">
                <a:cs typeface="Calibri"/>
              </a:rPr>
              <a:t>contre</a:t>
            </a:r>
            <a:r>
              <a:rPr lang="en-US" dirty="0">
                <a:cs typeface="Calibri"/>
              </a:rPr>
              <a:t> les maladies, la surveillance de la </a:t>
            </a:r>
            <a:r>
              <a:rPr lang="en-US" dirty="0" err="1">
                <a:cs typeface="Calibri"/>
              </a:rPr>
              <a:t>santé</a:t>
            </a:r>
            <a:r>
              <a:rPr lang="en-US" dirty="0">
                <a:cs typeface="Calibri"/>
              </a:rPr>
              <a:t> et la gestion de </a:t>
            </a:r>
            <a:r>
              <a:rPr lang="en-US" dirty="0" err="1">
                <a:cs typeface="Calibri"/>
              </a:rPr>
              <a:t>l'eau</a:t>
            </a:r>
            <a:r>
              <a:rPr lang="en-US" dirty="0">
                <a:cs typeface="Calibri"/>
              </a:rPr>
              <a:t>.  </a:t>
            </a:r>
            <a:r>
              <a:rPr lang="en-US" dirty="0" err="1">
                <a:cs typeface="Calibri"/>
              </a:rPr>
              <a:t>Cette</a:t>
            </a:r>
            <a:r>
              <a:rPr lang="en-US" dirty="0">
                <a:cs typeface="Calibri"/>
              </a:rPr>
              <a:t> diapositive met </a:t>
            </a:r>
            <a:r>
              <a:rPr lang="en-US" dirty="0" err="1">
                <a:cs typeface="Calibri"/>
              </a:rPr>
              <a:t>en</a:t>
            </a:r>
            <a:r>
              <a:rPr lang="en-US" dirty="0">
                <a:cs typeface="Calibri"/>
              </a:rPr>
              <a:t> </a:t>
            </a:r>
            <a:r>
              <a:rPr lang="en-US" dirty="0" err="1">
                <a:cs typeface="Calibri"/>
              </a:rPr>
              <a:t>évidence</a:t>
            </a:r>
            <a:r>
              <a:rPr lang="en-US" dirty="0">
                <a:cs typeface="Calibri"/>
              </a:rPr>
              <a:t> la </a:t>
            </a:r>
            <a:r>
              <a:rPr lang="en-US" dirty="0" err="1">
                <a:cs typeface="Calibri"/>
              </a:rPr>
              <a:t>diversité</a:t>
            </a:r>
            <a:r>
              <a:rPr lang="en-US" dirty="0">
                <a:cs typeface="Calibri"/>
              </a:rPr>
              <a:t> des impacts du </a:t>
            </a:r>
            <a:r>
              <a:rPr lang="en-US" dirty="0" err="1">
                <a:cs typeface="Calibri"/>
              </a:rPr>
              <a:t>changement</a:t>
            </a:r>
            <a:r>
              <a:rPr lang="en-US" dirty="0">
                <a:cs typeface="Calibri"/>
              </a:rPr>
              <a:t> </a:t>
            </a:r>
            <a:r>
              <a:rPr lang="en-US" dirty="0" err="1">
                <a:cs typeface="Calibri"/>
              </a:rPr>
              <a:t>climatique</a:t>
            </a:r>
            <a:r>
              <a:rPr lang="en-US" dirty="0">
                <a:cs typeface="Calibri"/>
              </a:rPr>
              <a:t>, </a:t>
            </a:r>
            <a:r>
              <a:rPr lang="en-US" dirty="0" err="1">
                <a:cs typeface="Calibri"/>
              </a:rPr>
              <a:t>soulignant</a:t>
            </a:r>
            <a:r>
              <a:rPr lang="en-US" dirty="0">
                <a:cs typeface="Calibri"/>
              </a:rPr>
              <a:t> </a:t>
            </a:r>
            <a:r>
              <a:rPr lang="en-US" dirty="0" err="1">
                <a:cs typeface="Calibri"/>
              </a:rPr>
              <a:t>l'importance</a:t>
            </a:r>
            <a:r>
              <a:rPr lang="en-US" dirty="0">
                <a:cs typeface="Calibri"/>
              </a:rPr>
              <a:t> </a:t>
            </a:r>
            <a:r>
              <a:rPr lang="en-US" dirty="0" err="1">
                <a:cs typeface="Calibri"/>
              </a:rPr>
              <a:t>d’une</a:t>
            </a:r>
            <a:r>
              <a:rPr lang="en-US" dirty="0">
                <a:cs typeface="Calibri"/>
              </a:rPr>
              <a:t> </a:t>
            </a:r>
            <a:r>
              <a:rPr lang="en-US" dirty="0" err="1">
                <a:cs typeface="Calibri"/>
              </a:rPr>
              <a:t>vaste</a:t>
            </a:r>
            <a:r>
              <a:rPr lang="en-US" dirty="0">
                <a:cs typeface="Calibri"/>
              </a:rPr>
              <a:t> </a:t>
            </a:r>
            <a:r>
              <a:rPr lang="en-US" dirty="0" err="1">
                <a:cs typeface="Calibri"/>
              </a:rPr>
              <a:t>gamme</a:t>
            </a:r>
            <a:r>
              <a:rPr lang="en-US" dirty="0">
                <a:cs typeface="Calibri"/>
              </a:rPr>
              <a:t> de </a:t>
            </a:r>
            <a:r>
              <a:rPr lang="en-US" dirty="0" err="1">
                <a:cs typeface="Calibri"/>
              </a:rPr>
              <a:t>stratégies</a:t>
            </a:r>
            <a:r>
              <a:rPr lang="en-US" dirty="0">
                <a:cs typeface="Calibri"/>
              </a:rPr>
              <a:t> </a:t>
            </a:r>
            <a:r>
              <a:rPr lang="en-US" dirty="0" err="1">
                <a:cs typeface="Calibri"/>
              </a:rPr>
              <a:t>d'adaptation</a:t>
            </a:r>
            <a:r>
              <a:rPr lang="en-US" dirty="0">
                <a:cs typeface="Calibri"/>
              </a:rPr>
              <a:t> </a:t>
            </a:r>
            <a:r>
              <a:rPr lang="en-US" dirty="0" err="1">
                <a:cs typeface="Calibri"/>
              </a:rPr>
              <a:t>globales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002684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Cette diapositive présente une autre taxonomie des projets d'adaptation réalisée par </a:t>
            </a:r>
            <a:r>
              <a:rPr lang="en-US" dirty="0" err="1">
                <a:cs typeface="Calibri"/>
              </a:rPr>
              <a:t>Boutang</a:t>
            </a:r>
            <a:r>
              <a:rPr lang="en-US" dirty="0">
                <a:cs typeface="Calibri"/>
              </a:rPr>
              <a:t> et al, </a:t>
            </a:r>
            <a:r>
              <a:rPr lang="en-US" dirty="0" err="1">
                <a:cs typeface="Calibri"/>
              </a:rPr>
              <a:t>cette</a:t>
            </a:r>
            <a:r>
              <a:rPr lang="en-US" dirty="0">
                <a:cs typeface="Calibri"/>
              </a:rPr>
              <a:t> </a:t>
            </a:r>
            <a:r>
              <a:rPr lang="en-US" dirty="0" err="1">
                <a:cs typeface="Calibri"/>
              </a:rPr>
              <a:t>fois</a:t>
            </a:r>
            <a:r>
              <a:rPr lang="en-US" dirty="0">
                <a:cs typeface="Calibri"/>
              </a:rPr>
              <a:t>-ci </a:t>
            </a:r>
            <a:r>
              <a:rPr lang="en-US" dirty="0" err="1">
                <a:cs typeface="Calibri"/>
              </a:rPr>
              <a:t>axée</a:t>
            </a:r>
            <a:r>
              <a:rPr lang="en-US" dirty="0">
                <a:cs typeface="Calibri"/>
              </a:rPr>
              <a:t> sur </a:t>
            </a:r>
            <a:r>
              <a:rPr lang="en-US" dirty="0" err="1">
                <a:cs typeface="Calibri"/>
              </a:rPr>
              <a:t>l'adaptation</a:t>
            </a:r>
            <a:r>
              <a:rPr lang="en-US" dirty="0">
                <a:cs typeface="Calibri"/>
              </a:rPr>
              <a:t> à la </a:t>
            </a:r>
            <a:r>
              <a:rPr lang="en-US" dirty="0" err="1">
                <a:cs typeface="Calibri"/>
              </a:rPr>
              <a:t>sécheresse</a:t>
            </a:r>
            <a:r>
              <a:rPr lang="en-US" dirty="0">
                <a:cs typeface="Calibri"/>
              </a:rPr>
              <a:t>.  Le </a:t>
            </a:r>
            <a:r>
              <a:rPr lang="en-US" dirty="0" err="1">
                <a:cs typeface="Calibri"/>
              </a:rPr>
              <a:t>diagramme</a:t>
            </a:r>
            <a:r>
              <a:rPr lang="en-US" dirty="0">
                <a:cs typeface="Calibri"/>
              </a:rPr>
              <a:t> </a:t>
            </a:r>
            <a:r>
              <a:rPr lang="en-US" dirty="0" err="1">
                <a:cs typeface="Calibri"/>
              </a:rPr>
              <a:t>illustre</a:t>
            </a:r>
            <a:r>
              <a:rPr lang="en-US" dirty="0">
                <a:cs typeface="Calibri"/>
              </a:rPr>
              <a:t> que la </a:t>
            </a:r>
            <a:r>
              <a:rPr lang="en-US" dirty="0" err="1">
                <a:cs typeface="Calibri"/>
              </a:rPr>
              <a:t>sécheresse</a:t>
            </a:r>
            <a:r>
              <a:rPr lang="en-US" dirty="0">
                <a:cs typeface="Calibri"/>
              </a:rPr>
              <a:t> </a:t>
            </a:r>
            <a:r>
              <a:rPr lang="en-US" dirty="0" err="1">
                <a:cs typeface="Calibri"/>
              </a:rPr>
              <a:t>affecte</a:t>
            </a:r>
            <a:r>
              <a:rPr lang="en-US" dirty="0">
                <a:cs typeface="Calibri"/>
              </a:rPr>
              <a:t> </a:t>
            </a:r>
            <a:r>
              <a:rPr lang="en-US" dirty="0" err="1">
                <a:cs typeface="Calibri"/>
              </a:rPr>
              <a:t>toute</a:t>
            </a:r>
            <a:r>
              <a:rPr lang="en-US" dirty="0">
                <a:cs typeface="Calibri"/>
              </a:rPr>
              <a:t> </a:t>
            </a:r>
            <a:r>
              <a:rPr lang="en-US" dirty="0" err="1">
                <a:cs typeface="Calibri"/>
              </a:rPr>
              <a:t>une</a:t>
            </a:r>
            <a:r>
              <a:rPr lang="en-US" dirty="0">
                <a:cs typeface="Calibri"/>
              </a:rPr>
              <a:t> </a:t>
            </a:r>
            <a:r>
              <a:rPr lang="en-US" dirty="0" err="1">
                <a:cs typeface="Calibri"/>
              </a:rPr>
              <a:t>série</a:t>
            </a:r>
            <a:r>
              <a:rPr lang="en-US" dirty="0">
                <a:cs typeface="Calibri"/>
              </a:rPr>
              <a:t> de </a:t>
            </a:r>
            <a:r>
              <a:rPr lang="en-US" dirty="0" err="1">
                <a:cs typeface="Calibri"/>
              </a:rPr>
              <a:t>systèmes</a:t>
            </a:r>
            <a:r>
              <a:rPr lang="en-US" dirty="0">
                <a:cs typeface="Calibri"/>
              </a:rPr>
              <a:t> et de processus, </a:t>
            </a:r>
            <a:r>
              <a:rPr lang="en-US" dirty="0" err="1">
                <a:cs typeface="Calibri"/>
              </a:rPr>
              <a:t>allant</a:t>
            </a:r>
            <a:r>
              <a:rPr lang="en-US" dirty="0">
                <a:cs typeface="Calibri"/>
              </a:rPr>
              <a:t> de </a:t>
            </a:r>
            <a:r>
              <a:rPr lang="en-US" dirty="0" err="1">
                <a:cs typeface="Calibri"/>
              </a:rPr>
              <a:t>l'approvisionnement</a:t>
            </a:r>
            <a:r>
              <a:rPr lang="en-US" dirty="0">
                <a:cs typeface="Calibri"/>
              </a:rPr>
              <a:t> </a:t>
            </a:r>
            <a:r>
              <a:rPr lang="en-US" dirty="0" err="1">
                <a:cs typeface="Calibri"/>
              </a:rPr>
              <a:t>alimentaire</a:t>
            </a:r>
            <a:r>
              <a:rPr lang="en-US" dirty="0">
                <a:cs typeface="Calibri"/>
              </a:rPr>
              <a:t> à la gestion de </a:t>
            </a:r>
            <a:r>
              <a:rPr lang="en-US" dirty="0" err="1">
                <a:cs typeface="Calibri"/>
              </a:rPr>
              <a:t>l'eau</a:t>
            </a:r>
            <a:r>
              <a:rPr lang="en-US" dirty="0">
                <a:cs typeface="Calibri"/>
              </a:rPr>
              <a:t> et à la vie </a:t>
            </a:r>
            <a:r>
              <a:rPr lang="en-US" dirty="0" err="1">
                <a:cs typeface="Calibri"/>
              </a:rPr>
              <a:t>quotidienne</a:t>
            </a:r>
            <a:r>
              <a:rPr lang="en-US" dirty="0">
                <a:cs typeface="Calibri"/>
              </a:rPr>
              <a:t> des </a:t>
            </a:r>
            <a:r>
              <a:rPr lang="en-US" dirty="0" err="1">
                <a:cs typeface="Calibri"/>
              </a:rPr>
              <a:t>communautés</a:t>
            </a:r>
            <a:r>
              <a:rPr lang="en-US" dirty="0">
                <a:cs typeface="Calibri"/>
              </a:rPr>
              <a:t> locales. </a:t>
            </a:r>
            <a:r>
              <a:rPr lang="en-US" dirty="0" err="1">
                <a:cs typeface="Calibri"/>
              </a:rPr>
              <a:t>Cette</a:t>
            </a:r>
            <a:r>
              <a:rPr lang="en-US" dirty="0">
                <a:cs typeface="Calibri"/>
              </a:rPr>
              <a:t> </a:t>
            </a:r>
            <a:r>
              <a:rPr lang="en-US" dirty="0" err="1">
                <a:cs typeface="Calibri"/>
              </a:rPr>
              <a:t>taxonomie</a:t>
            </a:r>
            <a:r>
              <a:rPr lang="en-US" dirty="0">
                <a:cs typeface="Calibri"/>
              </a:rPr>
              <a:t> </a:t>
            </a:r>
            <a:r>
              <a:rPr lang="en-US" dirty="0" err="1">
                <a:cs typeface="Calibri"/>
              </a:rPr>
              <a:t>indique</a:t>
            </a:r>
            <a:r>
              <a:rPr lang="en-US" dirty="0">
                <a:cs typeface="Calibri"/>
              </a:rPr>
              <a:t> que les </a:t>
            </a:r>
            <a:r>
              <a:rPr lang="en-US" dirty="0" err="1">
                <a:cs typeface="Calibri"/>
              </a:rPr>
              <a:t>sécheresses</a:t>
            </a:r>
            <a:r>
              <a:rPr lang="en-US" dirty="0">
                <a:cs typeface="Calibri"/>
              </a:rPr>
              <a:t> </a:t>
            </a:r>
            <a:r>
              <a:rPr lang="en-US" dirty="0" err="1">
                <a:cs typeface="Calibri"/>
              </a:rPr>
              <a:t>sont</a:t>
            </a:r>
            <a:r>
              <a:rPr lang="en-US" dirty="0">
                <a:cs typeface="Calibri"/>
              </a:rPr>
              <a:t> </a:t>
            </a:r>
            <a:r>
              <a:rPr lang="en-US" dirty="0" err="1">
                <a:cs typeface="Calibri"/>
              </a:rPr>
              <a:t>susceptibles</a:t>
            </a:r>
            <a:r>
              <a:rPr lang="en-US" dirty="0">
                <a:cs typeface="Calibri"/>
              </a:rPr>
              <a:t> </a:t>
            </a:r>
            <a:r>
              <a:rPr lang="en-US" dirty="0" err="1">
                <a:cs typeface="Calibri"/>
              </a:rPr>
              <a:t>d'avoir</a:t>
            </a:r>
            <a:r>
              <a:rPr lang="en-US" dirty="0">
                <a:cs typeface="Calibri"/>
              </a:rPr>
              <a:t> </a:t>
            </a:r>
            <a:r>
              <a:rPr lang="en-US" dirty="0" err="1">
                <a:cs typeface="Calibri"/>
              </a:rPr>
              <a:t>une</a:t>
            </a:r>
            <a:r>
              <a:rPr lang="en-US" dirty="0">
                <a:cs typeface="Calibri"/>
              </a:rPr>
              <a:t> multitude </a:t>
            </a:r>
            <a:r>
              <a:rPr lang="en-US" dirty="0" err="1">
                <a:cs typeface="Calibri"/>
              </a:rPr>
              <a:t>d'impacts</a:t>
            </a:r>
            <a:r>
              <a:rPr lang="en-US" dirty="0">
                <a:cs typeface="Calibri"/>
              </a:rPr>
              <a:t> à </a:t>
            </a:r>
            <a:r>
              <a:rPr lang="en-US" dirty="0" err="1">
                <a:cs typeface="Calibri"/>
              </a:rPr>
              <a:t>grande</a:t>
            </a:r>
            <a:r>
              <a:rPr lang="en-US" dirty="0">
                <a:cs typeface="Calibri"/>
              </a:rPr>
              <a:t> </a:t>
            </a:r>
            <a:r>
              <a:rPr lang="en-US" dirty="0" err="1">
                <a:cs typeface="Calibri"/>
              </a:rPr>
              <a:t>échelle</a:t>
            </a:r>
            <a:r>
              <a:rPr lang="en-US" dirty="0">
                <a:cs typeface="Calibri"/>
              </a:rPr>
              <a:t> sur </a:t>
            </a:r>
            <a:r>
              <a:rPr lang="en-US" dirty="0" err="1">
                <a:cs typeface="Calibri"/>
              </a:rPr>
              <a:t>l'ensemble</a:t>
            </a:r>
            <a:r>
              <a:rPr lang="en-US" dirty="0">
                <a:cs typeface="Calibri"/>
              </a:rPr>
              <a:t> de la société. De plus, il </a:t>
            </a:r>
            <a:r>
              <a:rPr lang="en-US" dirty="0" err="1">
                <a:cs typeface="Calibri"/>
              </a:rPr>
              <a:t>est</a:t>
            </a:r>
            <a:r>
              <a:rPr lang="en-US" dirty="0">
                <a:cs typeface="Calibri"/>
              </a:rPr>
              <a:t> probable que </a:t>
            </a:r>
            <a:r>
              <a:rPr lang="en-US" dirty="0" err="1">
                <a:cs typeface="Calibri"/>
              </a:rPr>
              <a:t>plusieurs</a:t>
            </a:r>
            <a:r>
              <a:rPr lang="en-US" dirty="0">
                <a:cs typeface="Calibri"/>
              </a:rPr>
              <a:t> de </a:t>
            </a:r>
            <a:r>
              <a:rPr lang="en-US" dirty="0" err="1">
                <a:cs typeface="Calibri"/>
              </a:rPr>
              <a:t>ces</a:t>
            </a:r>
            <a:r>
              <a:rPr lang="en-US" dirty="0">
                <a:cs typeface="Calibri"/>
              </a:rPr>
              <a:t> impacts </a:t>
            </a:r>
            <a:r>
              <a:rPr lang="en-US" dirty="0" err="1">
                <a:cs typeface="Calibri"/>
              </a:rPr>
              <a:t>interagiront</a:t>
            </a:r>
            <a:r>
              <a:rPr lang="en-US" dirty="0">
                <a:cs typeface="Calibri"/>
              </a:rPr>
              <a:t> les </a:t>
            </a:r>
            <a:r>
              <a:rPr lang="en-US" dirty="0" err="1">
                <a:cs typeface="Calibri"/>
              </a:rPr>
              <a:t>uns</a:t>
            </a:r>
            <a:r>
              <a:rPr lang="en-US" dirty="0">
                <a:cs typeface="Calibri"/>
              </a:rPr>
              <a:t> avec les </a:t>
            </a:r>
            <a:r>
              <a:rPr lang="en-US" dirty="0" err="1">
                <a:cs typeface="Calibri"/>
              </a:rPr>
              <a:t>autres</a:t>
            </a:r>
            <a:r>
              <a:rPr lang="en-US" dirty="0">
                <a:cs typeface="Calibri"/>
              </a:rPr>
              <a:t> </a:t>
            </a:r>
            <a:r>
              <a:rPr lang="en-US" dirty="0" err="1">
                <a:cs typeface="Calibri"/>
              </a:rPr>
              <a:t>en</a:t>
            </a:r>
            <a:r>
              <a:rPr lang="en-US" dirty="0">
                <a:cs typeface="Calibri"/>
              </a:rPr>
              <a:t> raison de la nature </a:t>
            </a:r>
            <a:r>
              <a:rPr lang="en-US" dirty="0" err="1">
                <a:cs typeface="Calibri"/>
              </a:rPr>
              <a:t>interdépendante</a:t>
            </a:r>
            <a:r>
              <a:rPr lang="en-US" dirty="0">
                <a:cs typeface="Calibri"/>
              </a:rPr>
              <a:t> des </a:t>
            </a:r>
            <a:r>
              <a:rPr lang="en-US" dirty="0" err="1">
                <a:cs typeface="Calibri"/>
              </a:rPr>
              <a:t>différents</a:t>
            </a:r>
            <a:r>
              <a:rPr lang="en-US" dirty="0">
                <a:cs typeface="Calibri"/>
              </a:rPr>
              <a:t> </a:t>
            </a:r>
            <a:r>
              <a:rPr lang="en-US" dirty="0" err="1">
                <a:cs typeface="Calibri"/>
              </a:rPr>
              <a:t>systèmes</a:t>
            </a:r>
            <a:r>
              <a:rPr lang="en-US" dirty="0">
                <a:cs typeface="Calibri"/>
              </a:rPr>
              <a:t>, </a:t>
            </a:r>
            <a:r>
              <a:rPr lang="en-US" dirty="0" err="1">
                <a:cs typeface="Calibri"/>
              </a:rPr>
              <a:t>tels</a:t>
            </a:r>
            <a:r>
              <a:rPr lang="en-US" dirty="0">
                <a:cs typeface="Calibri"/>
              </a:rPr>
              <a:t> que les fortes interactions entre les </a:t>
            </a:r>
            <a:r>
              <a:rPr lang="en-US" dirty="0" err="1">
                <a:cs typeface="Calibri"/>
              </a:rPr>
              <a:t>systèmes</a:t>
            </a:r>
            <a:r>
              <a:rPr lang="en-US" dirty="0">
                <a:cs typeface="Calibri"/>
              </a:rPr>
              <a:t> </a:t>
            </a:r>
            <a:r>
              <a:rPr lang="en-US" dirty="0" err="1">
                <a:cs typeface="Calibri"/>
              </a:rPr>
              <a:t>alimentaires</a:t>
            </a:r>
            <a:r>
              <a:rPr lang="en-US" dirty="0">
                <a:cs typeface="Calibri"/>
              </a:rPr>
              <a:t>, </a:t>
            </a:r>
            <a:r>
              <a:rPr lang="en-US" dirty="0" err="1">
                <a:cs typeface="Calibri"/>
              </a:rPr>
              <a:t>hydriques</a:t>
            </a:r>
            <a:r>
              <a:rPr lang="en-US" dirty="0">
                <a:cs typeface="Calibri"/>
              </a:rPr>
              <a:t> et </a:t>
            </a:r>
            <a:r>
              <a:rPr lang="en-US" dirty="0" err="1">
                <a:cs typeface="Calibri"/>
              </a:rPr>
              <a:t>énergétiques</a:t>
            </a:r>
            <a:r>
              <a:rPr lang="en-US" dirty="0">
                <a:cs typeface="Calibri"/>
              </a:rPr>
              <a:t>. Il </a:t>
            </a:r>
            <a:r>
              <a:rPr lang="en-US" dirty="0" err="1">
                <a:cs typeface="Calibri"/>
              </a:rPr>
              <a:t>est</a:t>
            </a:r>
            <a:r>
              <a:rPr lang="en-US" dirty="0">
                <a:cs typeface="Calibri"/>
              </a:rPr>
              <a:t> </a:t>
            </a:r>
            <a:r>
              <a:rPr lang="en-US" dirty="0" err="1">
                <a:cs typeface="Calibri"/>
              </a:rPr>
              <a:t>donc</a:t>
            </a:r>
            <a:r>
              <a:rPr lang="en-US" dirty="0">
                <a:cs typeface="Calibri"/>
              </a:rPr>
              <a:t> </a:t>
            </a:r>
            <a:r>
              <a:rPr lang="en-US" dirty="0" err="1">
                <a:cs typeface="Calibri"/>
              </a:rPr>
              <a:t>essentiel</a:t>
            </a:r>
            <a:r>
              <a:rPr lang="en-US" dirty="0">
                <a:cs typeface="Calibri"/>
              </a:rPr>
              <a:t> que les </a:t>
            </a:r>
            <a:r>
              <a:rPr lang="en-US" dirty="0" err="1">
                <a:cs typeface="Calibri"/>
              </a:rPr>
              <a:t>décideurs</a:t>
            </a:r>
            <a:r>
              <a:rPr lang="en-US" dirty="0">
                <a:cs typeface="Calibri"/>
              </a:rPr>
              <a:t> politiques ne </a:t>
            </a:r>
            <a:r>
              <a:rPr lang="en-US" dirty="0" err="1">
                <a:cs typeface="Calibri"/>
              </a:rPr>
              <a:t>considèrent</a:t>
            </a:r>
            <a:r>
              <a:rPr lang="en-US" dirty="0">
                <a:cs typeface="Calibri"/>
              </a:rPr>
              <a:t> pas les </a:t>
            </a:r>
            <a:r>
              <a:rPr lang="en-US" dirty="0" err="1">
                <a:cs typeface="Calibri"/>
              </a:rPr>
              <a:t>systèmes</a:t>
            </a:r>
            <a:r>
              <a:rPr lang="en-US" dirty="0">
                <a:cs typeface="Calibri"/>
              </a:rPr>
              <a:t> de manière </a:t>
            </a:r>
            <a:r>
              <a:rPr lang="en-US" dirty="0" err="1">
                <a:cs typeface="Calibri"/>
              </a:rPr>
              <a:t>isolée</a:t>
            </a:r>
            <a:r>
              <a:rPr lang="en-US" dirty="0">
                <a:cs typeface="Calibri"/>
              </a:rPr>
              <a:t> et </a:t>
            </a:r>
            <a:r>
              <a:rPr lang="en-US" dirty="0" err="1">
                <a:cs typeface="Calibri"/>
              </a:rPr>
              <a:t>qu'ils</a:t>
            </a:r>
            <a:r>
              <a:rPr lang="en-US" dirty="0">
                <a:cs typeface="Calibri"/>
              </a:rPr>
              <a:t> </a:t>
            </a:r>
            <a:r>
              <a:rPr lang="en-US" dirty="0" err="1">
                <a:cs typeface="Calibri"/>
              </a:rPr>
              <a:t>soient</a:t>
            </a:r>
            <a:r>
              <a:rPr lang="en-US" dirty="0">
                <a:cs typeface="Calibri"/>
              </a:rPr>
              <a:t> </a:t>
            </a:r>
            <a:r>
              <a:rPr lang="en-US" dirty="0" err="1">
                <a:cs typeface="Calibri"/>
              </a:rPr>
              <a:t>en</a:t>
            </a:r>
            <a:r>
              <a:rPr lang="en-US" dirty="0">
                <a:cs typeface="Calibri"/>
              </a:rPr>
              <a:t> </a:t>
            </a:r>
            <a:r>
              <a:rPr lang="en-US" dirty="0" err="1">
                <a:cs typeface="Calibri"/>
              </a:rPr>
              <a:t>mesure</a:t>
            </a:r>
            <a:r>
              <a:rPr lang="en-US" dirty="0">
                <a:cs typeface="Calibri"/>
              </a:rPr>
              <a:t> </a:t>
            </a:r>
            <a:r>
              <a:rPr lang="en-US" dirty="0" err="1">
                <a:cs typeface="Calibri"/>
              </a:rPr>
              <a:t>d'élaborer</a:t>
            </a:r>
            <a:r>
              <a:rPr lang="en-US" dirty="0">
                <a:cs typeface="Calibri"/>
              </a:rPr>
              <a:t> des </a:t>
            </a:r>
            <a:r>
              <a:rPr lang="en-US" dirty="0" err="1">
                <a:cs typeface="Calibri"/>
              </a:rPr>
              <a:t>stratégies</a:t>
            </a:r>
            <a:r>
              <a:rPr lang="en-US" dirty="0">
                <a:cs typeface="Calibri"/>
              </a:rPr>
              <a:t> </a:t>
            </a:r>
            <a:r>
              <a:rPr lang="en-US" dirty="0" err="1">
                <a:cs typeface="Calibri"/>
              </a:rPr>
              <a:t>d'adaptation</a:t>
            </a:r>
            <a:r>
              <a:rPr lang="en-US" dirty="0">
                <a:cs typeface="Calibri"/>
              </a:rPr>
              <a:t> qui </a:t>
            </a:r>
            <a:r>
              <a:rPr lang="en-US" dirty="0" err="1">
                <a:cs typeface="Calibri"/>
              </a:rPr>
              <a:t>tiennent</a:t>
            </a:r>
            <a:r>
              <a:rPr lang="en-US" dirty="0">
                <a:cs typeface="Calibri"/>
              </a:rPr>
              <a:t> </a:t>
            </a:r>
            <a:r>
              <a:rPr lang="en-US" dirty="0" err="1">
                <a:cs typeface="Calibri"/>
              </a:rPr>
              <a:t>compte</a:t>
            </a:r>
            <a:r>
              <a:rPr lang="en-US" dirty="0">
                <a:cs typeface="Calibri"/>
              </a:rPr>
              <a:t> des interactions et des processus </a:t>
            </a:r>
            <a:r>
              <a:rPr lang="en-US" dirty="0" err="1">
                <a:cs typeface="Calibri"/>
              </a:rPr>
              <a:t>intersectoriels</a:t>
            </a:r>
            <a:r>
              <a:rPr lang="en-US" dirty="0">
                <a:cs typeface="Calibri"/>
              </a:rPr>
              <a:t>. Dans de </a:t>
            </a:r>
            <a:r>
              <a:rPr lang="en-US" dirty="0" err="1">
                <a:cs typeface="Calibri"/>
              </a:rPr>
              <a:t>nombreux</a:t>
            </a:r>
            <a:r>
              <a:rPr lang="en-US" dirty="0">
                <a:cs typeface="Calibri"/>
              </a:rPr>
              <a:t> </a:t>
            </a:r>
            <a:r>
              <a:rPr lang="en-US" dirty="0" err="1">
                <a:cs typeface="Calibri"/>
              </a:rPr>
              <a:t>cas</a:t>
            </a:r>
            <a:r>
              <a:rPr lang="en-US" dirty="0">
                <a:cs typeface="Calibri"/>
              </a:rPr>
              <a:t>, </a:t>
            </a:r>
            <a:r>
              <a:rPr lang="en-US" dirty="0" err="1">
                <a:cs typeface="Calibri"/>
              </a:rPr>
              <a:t>cela</a:t>
            </a:r>
            <a:r>
              <a:rPr lang="en-US" dirty="0">
                <a:cs typeface="Calibri"/>
              </a:rPr>
              <a:t> </a:t>
            </a:r>
            <a:r>
              <a:rPr lang="en-US" dirty="0" err="1">
                <a:cs typeface="Calibri"/>
              </a:rPr>
              <a:t>peut</a:t>
            </a:r>
            <a:r>
              <a:rPr lang="en-US" dirty="0">
                <a:cs typeface="Calibri"/>
              </a:rPr>
              <a:t> </a:t>
            </a:r>
            <a:r>
              <a:rPr lang="en-US" dirty="0" err="1">
                <a:cs typeface="Calibri"/>
              </a:rPr>
              <a:t>accroître</a:t>
            </a:r>
            <a:r>
              <a:rPr lang="en-US" dirty="0">
                <a:cs typeface="Calibri"/>
              </a:rPr>
              <a:t> </a:t>
            </a:r>
            <a:r>
              <a:rPr lang="en-US" dirty="0" err="1">
                <a:cs typeface="Calibri"/>
              </a:rPr>
              <a:t>l'efficacité</a:t>
            </a:r>
            <a:r>
              <a:rPr lang="en-US" dirty="0">
                <a:cs typeface="Calibri"/>
              </a:rPr>
              <a:t> des </a:t>
            </a:r>
            <a:r>
              <a:rPr lang="en-US" dirty="0" err="1">
                <a:cs typeface="Calibri"/>
              </a:rPr>
              <a:t>stratégies</a:t>
            </a:r>
            <a:r>
              <a:rPr lang="en-US" dirty="0">
                <a:cs typeface="Calibri"/>
              </a:rPr>
              <a:t> </a:t>
            </a:r>
            <a:r>
              <a:rPr lang="en-US" dirty="0" err="1">
                <a:cs typeface="Calibri"/>
              </a:rPr>
              <a:t>d'adaptation</a:t>
            </a:r>
            <a:r>
              <a:rPr lang="en-US" dirty="0">
                <a:cs typeface="Calibri"/>
              </a:rPr>
              <a:t> et </a:t>
            </a:r>
            <a:r>
              <a:rPr lang="en-US" dirty="0" err="1">
                <a:cs typeface="Calibri"/>
              </a:rPr>
              <a:t>améliorer</a:t>
            </a:r>
            <a:r>
              <a:rPr lang="en-US" dirty="0">
                <a:cs typeface="Calibri"/>
              </a:rPr>
              <a:t> les </a:t>
            </a:r>
            <a:r>
              <a:rPr lang="en-US" dirty="0" err="1">
                <a:cs typeface="Calibri"/>
              </a:rPr>
              <a:t>résultats</a:t>
            </a:r>
            <a:r>
              <a:rPr lang="en-US" dirty="0">
                <a:cs typeface="Calibri"/>
              </a:rPr>
              <a:t> pour les </a:t>
            </a:r>
            <a:r>
              <a:rPr lang="en-US" dirty="0" err="1">
                <a:cs typeface="Calibri"/>
              </a:rPr>
              <a:t>communautés</a:t>
            </a:r>
            <a:r>
              <a:rPr lang="en-US" dirty="0">
                <a:cs typeface="Calibri"/>
              </a:rPr>
              <a:t> locales.</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227828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Cette</a:t>
            </a:r>
            <a:r>
              <a:rPr lang="en-US" dirty="0">
                <a:cs typeface="Calibri"/>
              </a:rPr>
              <a:t> </a:t>
            </a:r>
            <a:r>
              <a:rPr lang="en-US" dirty="0" err="1">
                <a:cs typeface="Calibri"/>
              </a:rPr>
              <a:t>partie</a:t>
            </a:r>
            <a:r>
              <a:rPr lang="en-US" dirty="0">
                <a:cs typeface="Calibri"/>
              </a:rPr>
              <a:t> du </a:t>
            </a:r>
            <a:r>
              <a:rPr lang="en-US" dirty="0" err="1">
                <a:cs typeface="Calibri"/>
              </a:rPr>
              <a:t>cours</a:t>
            </a:r>
            <a:r>
              <a:rPr lang="en-US" dirty="0">
                <a:cs typeface="Calibri"/>
              </a:rPr>
              <a:t> </a:t>
            </a:r>
            <a:r>
              <a:rPr lang="en-US" dirty="0" err="1">
                <a:cs typeface="Calibri"/>
              </a:rPr>
              <a:t>porte</a:t>
            </a:r>
            <a:r>
              <a:rPr lang="en-US" dirty="0">
                <a:cs typeface="Calibri"/>
              </a:rPr>
              <a:t> sur le rôle des scénarios de changement climatique et sur la manière dont ils peuvent être développés dans des outils de modélisation énergétique tels </a:t>
            </a:r>
            <a:r>
              <a:rPr lang="en-US" dirty="0" err="1">
                <a:cs typeface="Calibri"/>
              </a:rPr>
              <a:t>qu'OSeMOSYS</a:t>
            </a:r>
            <a:r>
              <a:rPr lang="en-US" dirty="0">
                <a:cs typeface="Calibri"/>
              </a:rPr>
              <a:t>. Les </a:t>
            </a:r>
            <a:r>
              <a:rPr lang="en-US" dirty="0" err="1">
                <a:cs typeface="Calibri"/>
              </a:rPr>
              <a:t>scénarios</a:t>
            </a:r>
            <a:r>
              <a:rPr lang="en-US" dirty="0">
                <a:cs typeface="Calibri"/>
              </a:rPr>
              <a:t> de </a:t>
            </a:r>
            <a:r>
              <a:rPr lang="en-US" dirty="0" err="1">
                <a:cs typeface="Calibri"/>
              </a:rPr>
              <a:t>changement</a:t>
            </a:r>
            <a:r>
              <a:rPr lang="en-US" dirty="0">
                <a:cs typeface="Calibri"/>
              </a:rPr>
              <a:t> </a:t>
            </a:r>
            <a:r>
              <a:rPr lang="en-US" dirty="0" err="1">
                <a:cs typeface="Calibri"/>
              </a:rPr>
              <a:t>climatique</a:t>
            </a:r>
            <a:r>
              <a:rPr lang="en-US" dirty="0">
                <a:cs typeface="Calibri"/>
              </a:rPr>
              <a:t> </a:t>
            </a:r>
            <a:r>
              <a:rPr lang="en-US" dirty="0" err="1">
                <a:cs typeface="Calibri"/>
              </a:rPr>
              <a:t>sont</a:t>
            </a:r>
            <a:r>
              <a:rPr lang="en-US" dirty="0">
                <a:cs typeface="Calibri"/>
              </a:rPr>
              <a:t> </a:t>
            </a:r>
            <a:r>
              <a:rPr lang="en-US" dirty="0" err="1">
                <a:cs typeface="Calibri"/>
              </a:rPr>
              <a:t>développés</a:t>
            </a:r>
            <a:r>
              <a:rPr lang="en-US" dirty="0">
                <a:cs typeface="Calibri"/>
              </a:rPr>
              <a:t> pour </a:t>
            </a:r>
            <a:r>
              <a:rPr lang="en-US" dirty="0" err="1">
                <a:cs typeface="Calibri"/>
              </a:rPr>
              <a:t>envisager</a:t>
            </a:r>
            <a:r>
              <a:rPr lang="en-US" dirty="0">
                <a:cs typeface="Calibri"/>
              </a:rPr>
              <a:t> </a:t>
            </a:r>
            <a:r>
              <a:rPr lang="en-US" dirty="0" err="1">
                <a:cs typeface="Calibri"/>
              </a:rPr>
              <a:t>différentes</a:t>
            </a:r>
            <a:r>
              <a:rPr lang="en-US" dirty="0">
                <a:cs typeface="Calibri"/>
              </a:rPr>
              <a:t> </a:t>
            </a:r>
            <a:r>
              <a:rPr lang="en-US" dirty="0" err="1">
                <a:cs typeface="Calibri"/>
              </a:rPr>
              <a:t>trajectoires</a:t>
            </a:r>
            <a:r>
              <a:rPr lang="en-US" dirty="0">
                <a:cs typeface="Calibri"/>
              </a:rPr>
              <a:t> </a:t>
            </a:r>
            <a:r>
              <a:rPr lang="en-US" dirty="0" err="1">
                <a:cs typeface="Calibri"/>
              </a:rPr>
              <a:t>qu’une</a:t>
            </a:r>
            <a:r>
              <a:rPr lang="en-US" dirty="0">
                <a:cs typeface="Calibri"/>
              </a:rPr>
              <a:t> société </a:t>
            </a:r>
            <a:r>
              <a:rPr lang="en-US" dirty="0" err="1">
                <a:cs typeface="Calibri"/>
              </a:rPr>
              <a:t>pourrait</a:t>
            </a:r>
            <a:r>
              <a:rPr lang="en-US" dirty="0">
                <a:cs typeface="Calibri"/>
              </a:rPr>
              <a:t> </a:t>
            </a:r>
            <a:r>
              <a:rPr lang="en-US" dirty="0" err="1">
                <a:cs typeface="Calibri"/>
              </a:rPr>
              <a:t>emprunter</a:t>
            </a:r>
            <a:r>
              <a:rPr lang="en-US" dirty="0">
                <a:cs typeface="Calibri"/>
              </a:rPr>
              <a:t> (</a:t>
            </a:r>
            <a:r>
              <a:rPr lang="en-US" dirty="0" err="1">
                <a:cs typeface="Calibri"/>
              </a:rPr>
              <a:t>telles</a:t>
            </a:r>
            <a:r>
              <a:rPr lang="en-US" dirty="0">
                <a:cs typeface="Calibri"/>
              </a:rPr>
              <a:t> que des </a:t>
            </a:r>
            <a:r>
              <a:rPr lang="en-US" dirty="0" err="1">
                <a:cs typeface="Calibri"/>
              </a:rPr>
              <a:t>trajectoires</a:t>
            </a:r>
            <a:r>
              <a:rPr lang="en-US" dirty="0">
                <a:cs typeface="Calibri"/>
              </a:rPr>
              <a:t> avec </a:t>
            </a:r>
            <a:r>
              <a:rPr lang="en-US" dirty="0" err="1">
                <a:cs typeface="Calibri"/>
              </a:rPr>
              <a:t>différents</a:t>
            </a:r>
            <a:r>
              <a:rPr lang="en-US" dirty="0">
                <a:cs typeface="Calibri"/>
              </a:rPr>
              <a:t> </a:t>
            </a:r>
            <a:r>
              <a:rPr lang="en-US" dirty="0" err="1">
                <a:cs typeface="Calibri"/>
              </a:rPr>
              <a:t>niveaux</a:t>
            </a:r>
            <a:r>
              <a:rPr lang="en-US" dirty="0">
                <a:cs typeface="Calibri"/>
              </a:rPr>
              <a:t> </a:t>
            </a:r>
            <a:r>
              <a:rPr lang="en-US" dirty="0" err="1">
                <a:cs typeface="Calibri"/>
              </a:rPr>
              <a:t>d'attenuation</a:t>
            </a:r>
            <a:r>
              <a:rPr lang="en-US" dirty="0">
                <a:cs typeface="Calibri"/>
              </a:rPr>
              <a:t>) et </a:t>
            </a:r>
            <a:r>
              <a:rPr lang="en-US" dirty="0" err="1">
                <a:cs typeface="Calibri"/>
              </a:rPr>
              <a:t>améliorer</a:t>
            </a:r>
            <a:r>
              <a:rPr lang="en-US" dirty="0">
                <a:cs typeface="Calibri"/>
              </a:rPr>
              <a:t> la </a:t>
            </a:r>
            <a:r>
              <a:rPr lang="en-US" dirty="0" err="1">
                <a:cs typeface="Calibri"/>
              </a:rPr>
              <a:t>compréhension</a:t>
            </a:r>
            <a:r>
              <a:rPr lang="en-US" dirty="0">
                <a:cs typeface="Calibri"/>
              </a:rPr>
              <a:t> des impacts </a:t>
            </a:r>
            <a:r>
              <a:rPr lang="en-US" dirty="0" err="1">
                <a:cs typeface="Calibri"/>
              </a:rPr>
              <a:t>potentiels</a:t>
            </a:r>
            <a:r>
              <a:rPr lang="en-US" dirty="0">
                <a:cs typeface="Calibri"/>
              </a:rPr>
              <a:t> de </a:t>
            </a:r>
            <a:r>
              <a:rPr lang="en-US" dirty="0" err="1">
                <a:cs typeface="Calibri"/>
              </a:rPr>
              <a:t>ces</a:t>
            </a:r>
            <a:r>
              <a:rPr lang="en-US" dirty="0">
                <a:cs typeface="Calibri"/>
              </a:rPr>
              <a:t> </a:t>
            </a:r>
            <a:r>
              <a:rPr lang="en-US" dirty="0" err="1">
                <a:cs typeface="Calibri"/>
              </a:rPr>
              <a:t>scénarios</a:t>
            </a:r>
            <a:r>
              <a:rPr lang="en-US" dirty="0">
                <a:cs typeface="Calibri"/>
              </a:rPr>
              <a:t>. </a:t>
            </a:r>
            <a:r>
              <a:rPr lang="en-US" dirty="0" err="1">
                <a:cs typeface="Calibri"/>
              </a:rPr>
              <a:t>L'analyse</a:t>
            </a:r>
            <a:r>
              <a:rPr lang="en-US" dirty="0">
                <a:cs typeface="Calibri"/>
              </a:rPr>
              <a:t> de </a:t>
            </a:r>
            <a:r>
              <a:rPr lang="en-US" dirty="0" err="1">
                <a:cs typeface="Calibri"/>
              </a:rPr>
              <a:t>scénarios</a:t>
            </a:r>
            <a:r>
              <a:rPr lang="en-US" dirty="0">
                <a:cs typeface="Calibri"/>
              </a:rPr>
              <a:t> </a:t>
            </a:r>
            <a:r>
              <a:rPr lang="en-US" dirty="0" err="1">
                <a:cs typeface="Calibri"/>
              </a:rPr>
              <a:t>peut</a:t>
            </a:r>
            <a:r>
              <a:rPr lang="en-US" dirty="0">
                <a:cs typeface="Calibri"/>
              </a:rPr>
              <a:t> aider les </a:t>
            </a:r>
            <a:r>
              <a:rPr lang="en-US" dirty="0" err="1">
                <a:cs typeface="Calibri"/>
              </a:rPr>
              <a:t>décideurs</a:t>
            </a:r>
            <a:r>
              <a:rPr lang="en-US" dirty="0">
                <a:cs typeface="Calibri"/>
              </a:rPr>
              <a:t> politiques à </a:t>
            </a:r>
            <a:r>
              <a:rPr lang="en-US" dirty="0" err="1">
                <a:cs typeface="Calibri"/>
              </a:rPr>
              <a:t>comprendre</a:t>
            </a:r>
            <a:r>
              <a:rPr lang="en-US" dirty="0">
                <a:cs typeface="Calibri"/>
              </a:rPr>
              <a:t> </a:t>
            </a:r>
            <a:r>
              <a:rPr lang="en-US" dirty="0" err="1">
                <a:cs typeface="Calibri"/>
              </a:rPr>
              <a:t>ce</a:t>
            </a:r>
            <a:r>
              <a:rPr lang="en-US" dirty="0">
                <a:cs typeface="Calibri"/>
              </a:rPr>
              <a:t> qui sera </a:t>
            </a:r>
            <a:r>
              <a:rPr lang="en-US" dirty="0" err="1">
                <a:cs typeface="Calibri"/>
              </a:rPr>
              <a:t>potentiellement</a:t>
            </a:r>
            <a:r>
              <a:rPr lang="en-US" dirty="0">
                <a:cs typeface="Calibri"/>
              </a:rPr>
              <a:t> important pour </a:t>
            </a:r>
            <a:r>
              <a:rPr lang="en-US" dirty="0" err="1">
                <a:cs typeface="Calibri"/>
              </a:rPr>
              <a:t>atteindre</a:t>
            </a:r>
            <a:r>
              <a:rPr lang="en-US" dirty="0">
                <a:cs typeface="Calibri"/>
              </a:rPr>
              <a:t> les </a:t>
            </a:r>
            <a:r>
              <a:rPr lang="en-US" dirty="0" err="1">
                <a:cs typeface="Calibri"/>
              </a:rPr>
              <a:t>objectifs</a:t>
            </a:r>
            <a:r>
              <a:rPr lang="en-US" dirty="0">
                <a:cs typeface="Calibri"/>
              </a:rPr>
              <a:t> </a:t>
            </a:r>
            <a:r>
              <a:rPr lang="en-US" dirty="0" err="1">
                <a:cs typeface="Calibri"/>
              </a:rPr>
              <a:t>en</a:t>
            </a:r>
            <a:r>
              <a:rPr lang="en-US" dirty="0">
                <a:cs typeface="Calibri"/>
              </a:rPr>
              <a:t> matière de </a:t>
            </a:r>
            <a:r>
              <a:rPr lang="en-US" dirty="0" err="1">
                <a:cs typeface="Calibri"/>
              </a:rPr>
              <a:t>changement</a:t>
            </a:r>
            <a:r>
              <a:rPr lang="en-US" dirty="0">
                <a:cs typeface="Calibri"/>
              </a:rPr>
              <a:t> </a:t>
            </a:r>
            <a:r>
              <a:rPr lang="en-US" dirty="0" err="1">
                <a:cs typeface="Calibri"/>
              </a:rPr>
              <a:t>climatique</a:t>
            </a:r>
            <a:r>
              <a:rPr lang="en-US" dirty="0">
                <a:cs typeface="Calibri"/>
              </a:rPr>
              <a:t>. Une </a:t>
            </a:r>
            <a:r>
              <a:rPr lang="en-US" dirty="0" err="1">
                <a:cs typeface="Calibri"/>
              </a:rPr>
              <a:t>telle</a:t>
            </a:r>
            <a:r>
              <a:rPr lang="en-US" dirty="0">
                <a:cs typeface="Calibri"/>
              </a:rPr>
              <a:t> </a:t>
            </a:r>
            <a:r>
              <a:rPr lang="en-US" dirty="0" err="1">
                <a:cs typeface="Calibri"/>
              </a:rPr>
              <a:t>analyse</a:t>
            </a:r>
            <a:r>
              <a:rPr lang="en-US" dirty="0">
                <a:cs typeface="Calibri"/>
              </a:rPr>
              <a:t> </a:t>
            </a:r>
            <a:r>
              <a:rPr lang="en-US" dirty="0" err="1">
                <a:cs typeface="Calibri"/>
              </a:rPr>
              <a:t>peut</a:t>
            </a:r>
            <a:r>
              <a:rPr lang="en-US" dirty="0">
                <a:cs typeface="Calibri"/>
              </a:rPr>
              <a:t> </a:t>
            </a:r>
            <a:r>
              <a:rPr lang="en-US" dirty="0" err="1">
                <a:cs typeface="Calibri"/>
              </a:rPr>
              <a:t>aussi</a:t>
            </a:r>
            <a:r>
              <a:rPr lang="en-US" dirty="0">
                <a:cs typeface="Calibri"/>
              </a:rPr>
              <a:t> </a:t>
            </a:r>
            <a:r>
              <a:rPr lang="en-US" dirty="0" err="1">
                <a:cs typeface="Calibri"/>
              </a:rPr>
              <a:t>être</a:t>
            </a:r>
            <a:r>
              <a:rPr lang="en-US" dirty="0">
                <a:cs typeface="Calibri"/>
              </a:rPr>
              <a:t> </a:t>
            </a:r>
            <a:r>
              <a:rPr lang="en-US" dirty="0" err="1">
                <a:cs typeface="Calibri"/>
              </a:rPr>
              <a:t>effectuée</a:t>
            </a:r>
            <a:r>
              <a:rPr lang="en-US" dirty="0">
                <a:cs typeface="Calibri"/>
              </a:rPr>
              <a:t> </a:t>
            </a:r>
            <a:r>
              <a:rPr lang="en-US" dirty="0" err="1">
                <a:cs typeface="Calibri"/>
              </a:rPr>
              <a:t>afin</a:t>
            </a:r>
            <a:r>
              <a:rPr lang="en-US" dirty="0">
                <a:cs typeface="Calibri"/>
              </a:rPr>
              <a:t> </a:t>
            </a:r>
            <a:r>
              <a:rPr lang="en-US" dirty="0" err="1">
                <a:cs typeface="Calibri"/>
              </a:rPr>
              <a:t>d’accroître</a:t>
            </a:r>
            <a:r>
              <a:rPr lang="en-US" dirty="0">
                <a:cs typeface="Calibri"/>
              </a:rPr>
              <a:t> </a:t>
            </a:r>
            <a:r>
              <a:rPr lang="en-US" dirty="0" err="1">
                <a:cs typeface="Calibri"/>
              </a:rPr>
              <a:t>l'adhésion</a:t>
            </a:r>
            <a:r>
              <a:rPr lang="en-US" dirty="0">
                <a:cs typeface="Calibri"/>
              </a:rPr>
              <a:t> politique et de </a:t>
            </a:r>
            <a:r>
              <a:rPr lang="en-US" dirty="0" err="1">
                <a:cs typeface="Calibri"/>
              </a:rPr>
              <a:t>sensibiliser</a:t>
            </a:r>
            <a:r>
              <a:rPr lang="en-US" dirty="0">
                <a:cs typeface="Calibri"/>
              </a:rPr>
              <a:t> la population aux impacts </a:t>
            </a:r>
            <a:r>
              <a:rPr lang="en-US" dirty="0" err="1">
                <a:cs typeface="Calibri"/>
              </a:rPr>
              <a:t>découlant</a:t>
            </a:r>
            <a:r>
              <a:rPr lang="en-US" dirty="0">
                <a:cs typeface="Calibri"/>
              </a:rPr>
              <a:t> (</a:t>
            </a:r>
            <a:r>
              <a:rPr lang="en-US" dirty="0" err="1">
                <a:cs typeface="Calibri"/>
              </a:rPr>
              <a:t>en</a:t>
            </a:r>
            <a:r>
              <a:rPr lang="en-US" dirty="0">
                <a:cs typeface="Calibri"/>
              </a:rPr>
              <a:t> </a:t>
            </a:r>
            <a:r>
              <a:rPr lang="en-US" dirty="0" err="1">
                <a:cs typeface="Calibri"/>
              </a:rPr>
              <a:t>partie</a:t>
            </a:r>
            <a:r>
              <a:rPr lang="en-US" dirty="0">
                <a:cs typeface="Calibri"/>
              </a:rPr>
              <a:t>) de </a:t>
            </a:r>
            <a:r>
              <a:rPr lang="en-US" dirty="0" err="1">
                <a:cs typeface="Calibri"/>
              </a:rPr>
              <a:t>décisions</a:t>
            </a:r>
            <a:r>
              <a:rPr lang="en-US" dirty="0">
                <a:cs typeface="Calibri"/>
              </a:rPr>
              <a:t> politiques.</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le Cours 9, nous avons vu que les émissions sont représentées dans </a:t>
            </a:r>
            <a:r>
              <a:rPr lang="en-US" dirty="0" err="1">
                <a:cs typeface="Calibri"/>
              </a:rPr>
              <a:t>OSeMOSYS</a:t>
            </a:r>
            <a:r>
              <a:rPr lang="en-US" dirty="0">
                <a:cs typeface="Calibri"/>
              </a:rPr>
              <a:t> à l'aide de </a:t>
            </a:r>
            <a:r>
              <a:rPr lang="en-US" dirty="0" err="1">
                <a:cs typeface="Calibri"/>
              </a:rPr>
              <a:t>facteurs</a:t>
            </a:r>
            <a:r>
              <a:rPr lang="en-US" dirty="0">
                <a:cs typeface="Calibri"/>
              </a:rPr>
              <a:t> </a:t>
            </a:r>
            <a:r>
              <a:rPr lang="en-US" dirty="0" err="1">
                <a:cs typeface="Calibri"/>
              </a:rPr>
              <a:t>d'émissions</a:t>
            </a:r>
            <a:r>
              <a:rPr lang="en-US" dirty="0">
                <a:cs typeface="Calibri"/>
              </a:rPr>
              <a:t>. Il est également possible de contraindre les émissions dans </a:t>
            </a:r>
            <a:r>
              <a:rPr lang="en-US" dirty="0" err="1">
                <a:cs typeface="Calibri"/>
              </a:rPr>
              <a:t>OSeMOSYS</a:t>
            </a:r>
            <a:r>
              <a:rPr lang="en-US" dirty="0">
                <a:cs typeface="Calibri"/>
              </a:rPr>
              <a:t> </a:t>
            </a:r>
            <a:r>
              <a:rPr lang="en-US" dirty="0" err="1">
                <a:cs typeface="Calibri"/>
              </a:rPr>
              <a:t>en</a:t>
            </a:r>
            <a:r>
              <a:rPr lang="en-US" dirty="0">
                <a:cs typeface="Calibri"/>
              </a:rPr>
              <a:t> </a:t>
            </a:r>
            <a:r>
              <a:rPr lang="en-US" dirty="0" err="1">
                <a:cs typeface="Calibri"/>
              </a:rPr>
              <a:t>utilisant</a:t>
            </a:r>
            <a:r>
              <a:rPr lang="en-US" dirty="0">
                <a:cs typeface="Calibri"/>
              </a:rPr>
              <a:t> les trois </a:t>
            </a:r>
            <a:r>
              <a:rPr lang="en-US" dirty="0" err="1">
                <a:cs typeface="Calibri"/>
              </a:rPr>
              <a:t>paramètres</a:t>
            </a:r>
            <a:r>
              <a:rPr lang="en-US" dirty="0">
                <a:cs typeface="Calibri"/>
              </a:rPr>
              <a:t> </a:t>
            </a:r>
            <a:r>
              <a:rPr lang="en-US" dirty="0" err="1">
                <a:cs typeface="Calibri"/>
              </a:rPr>
              <a:t>apparaissant</a:t>
            </a:r>
            <a:r>
              <a:rPr lang="en-US" dirty="0">
                <a:cs typeface="Calibri"/>
              </a:rPr>
              <a:t> sur </a:t>
            </a:r>
            <a:r>
              <a:rPr lang="en-US" dirty="0" err="1">
                <a:cs typeface="Calibri"/>
              </a:rPr>
              <a:t>cette</a:t>
            </a:r>
            <a:r>
              <a:rPr lang="en-US" dirty="0">
                <a:cs typeface="Calibri"/>
              </a:rPr>
              <a:t> diapositive. Le </a:t>
            </a:r>
            <a:r>
              <a:rPr lang="en-US" dirty="0" err="1">
                <a:cs typeface="Calibri"/>
              </a:rPr>
              <a:t>paramètre</a:t>
            </a:r>
            <a:r>
              <a:rPr lang="en-US" dirty="0">
                <a:cs typeface="Calibri"/>
              </a:rPr>
              <a:t> de </a:t>
            </a:r>
            <a:r>
              <a:rPr lang="en-US" dirty="0" err="1">
                <a:cs typeface="Calibri"/>
              </a:rPr>
              <a:t>pénalisation</a:t>
            </a:r>
            <a:r>
              <a:rPr lang="en-US" dirty="0">
                <a:cs typeface="Calibri"/>
              </a:rPr>
              <a:t> des </a:t>
            </a:r>
            <a:r>
              <a:rPr lang="en-US" dirty="0" err="1">
                <a:cs typeface="Calibri"/>
              </a:rPr>
              <a:t>émissions</a:t>
            </a:r>
            <a:r>
              <a:rPr lang="en-US" dirty="0">
                <a:cs typeface="Calibri"/>
              </a:rPr>
              <a:t> </a:t>
            </a:r>
            <a:r>
              <a:rPr lang="en-US" dirty="0" err="1">
                <a:cs typeface="Calibri"/>
              </a:rPr>
              <a:t>peut</a:t>
            </a:r>
            <a:r>
              <a:rPr lang="en-US" dirty="0">
                <a:cs typeface="Calibri"/>
              </a:rPr>
              <a:t> </a:t>
            </a:r>
            <a:r>
              <a:rPr lang="en-US" dirty="0" err="1">
                <a:cs typeface="Calibri"/>
              </a:rPr>
              <a:t>être</a:t>
            </a:r>
            <a:r>
              <a:rPr lang="en-US" dirty="0">
                <a:cs typeface="Calibri"/>
              </a:rPr>
              <a:t> </a:t>
            </a:r>
            <a:r>
              <a:rPr lang="en-US" dirty="0" err="1">
                <a:cs typeface="Calibri"/>
              </a:rPr>
              <a:t>utilisé</a:t>
            </a:r>
            <a:r>
              <a:rPr lang="en-US" dirty="0">
                <a:cs typeface="Calibri"/>
              </a:rPr>
              <a:t> pour </a:t>
            </a:r>
            <a:r>
              <a:rPr lang="en-US" dirty="0" err="1">
                <a:cs typeface="Calibri"/>
              </a:rPr>
              <a:t>attribuer</a:t>
            </a:r>
            <a:r>
              <a:rPr lang="en-US" dirty="0">
                <a:cs typeface="Calibri"/>
              </a:rPr>
              <a:t> un </a:t>
            </a:r>
            <a:r>
              <a:rPr lang="en-US" dirty="0" err="1">
                <a:cs typeface="Calibri"/>
              </a:rPr>
              <a:t>coût</a:t>
            </a:r>
            <a:r>
              <a:rPr lang="en-US" dirty="0">
                <a:cs typeface="Calibri"/>
              </a:rPr>
              <a:t> à </a:t>
            </a:r>
            <a:r>
              <a:rPr lang="en-US" dirty="0" err="1">
                <a:cs typeface="Calibri"/>
              </a:rPr>
              <a:t>chaque</a:t>
            </a:r>
            <a:r>
              <a:rPr lang="en-US" dirty="0">
                <a:cs typeface="Calibri"/>
              </a:rPr>
              <a:t> </a:t>
            </a:r>
            <a:r>
              <a:rPr lang="en-US" dirty="0" err="1">
                <a:cs typeface="Calibri"/>
              </a:rPr>
              <a:t>unité</a:t>
            </a:r>
            <a:r>
              <a:rPr lang="en-US" dirty="0">
                <a:cs typeface="Calibri"/>
              </a:rPr>
              <a:t> </a:t>
            </a:r>
            <a:r>
              <a:rPr lang="en-US" dirty="0" err="1">
                <a:cs typeface="Calibri"/>
              </a:rPr>
              <a:t>d'émission</a:t>
            </a:r>
            <a:r>
              <a:rPr lang="en-US" dirty="0">
                <a:cs typeface="Calibri"/>
              </a:rPr>
              <a:t>. Ceci </a:t>
            </a:r>
            <a:r>
              <a:rPr lang="en-US" dirty="0" err="1">
                <a:cs typeface="Calibri"/>
              </a:rPr>
              <a:t>peut</a:t>
            </a:r>
            <a:r>
              <a:rPr lang="en-US" dirty="0">
                <a:cs typeface="Calibri"/>
              </a:rPr>
              <a:t> </a:t>
            </a:r>
            <a:r>
              <a:rPr lang="en-US" dirty="0" err="1">
                <a:cs typeface="Calibri"/>
              </a:rPr>
              <a:t>permettre</a:t>
            </a:r>
            <a:r>
              <a:rPr lang="en-US" dirty="0">
                <a:cs typeface="Calibri"/>
              </a:rPr>
              <a:t> aux </a:t>
            </a:r>
            <a:r>
              <a:rPr lang="en-US" dirty="0" err="1">
                <a:cs typeface="Calibri"/>
              </a:rPr>
              <a:t>analystes</a:t>
            </a:r>
            <a:r>
              <a:rPr lang="en-US" dirty="0">
                <a:cs typeface="Calibri"/>
              </a:rPr>
              <a:t> </a:t>
            </a:r>
            <a:r>
              <a:rPr lang="en-US" dirty="0" err="1">
                <a:cs typeface="Calibri"/>
              </a:rPr>
              <a:t>d'estimer</a:t>
            </a:r>
            <a:r>
              <a:rPr lang="en-US" dirty="0">
                <a:cs typeface="Calibri"/>
              </a:rPr>
              <a:t> </a:t>
            </a:r>
            <a:r>
              <a:rPr lang="en-US" dirty="0" err="1">
                <a:cs typeface="Calibri"/>
              </a:rPr>
              <a:t>l'impact</a:t>
            </a:r>
            <a:r>
              <a:rPr lang="en-US" dirty="0">
                <a:cs typeface="Calibri"/>
              </a:rPr>
              <a:t> des </a:t>
            </a:r>
            <a:r>
              <a:rPr lang="en-US" dirty="0" err="1">
                <a:cs typeface="Calibri"/>
              </a:rPr>
              <a:t>outils</a:t>
            </a:r>
            <a:r>
              <a:rPr lang="en-US" dirty="0">
                <a:cs typeface="Calibri"/>
              </a:rPr>
              <a:t> de politique fiscal, </a:t>
            </a:r>
            <a:r>
              <a:rPr lang="en-US" dirty="0" err="1">
                <a:cs typeface="Calibri"/>
              </a:rPr>
              <a:t>tels</a:t>
            </a:r>
            <a:r>
              <a:rPr lang="en-US" dirty="0">
                <a:cs typeface="Calibri"/>
              </a:rPr>
              <a:t> que les taxes sur le </a:t>
            </a:r>
            <a:r>
              <a:rPr lang="en-US" dirty="0" err="1">
                <a:cs typeface="Calibri"/>
              </a:rPr>
              <a:t>carbone</a:t>
            </a:r>
            <a:r>
              <a:rPr lang="en-US" dirty="0">
                <a:cs typeface="Calibri"/>
              </a:rPr>
              <a:t>, sur </a:t>
            </a:r>
            <a:r>
              <a:rPr lang="en-US" dirty="0" err="1">
                <a:cs typeface="Calibri"/>
              </a:rPr>
              <a:t>l'évolution</a:t>
            </a:r>
            <a:r>
              <a:rPr lang="en-US" dirty="0">
                <a:cs typeface="Calibri"/>
              </a:rPr>
              <a:t> du </a:t>
            </a:r>
            <a:r>
              <a:rPr lang="en-US" dirty="0" err="1">
                <a:cs typeface="Calibri"/>
              </a:rPr>
              <a:t>système</a:t>
            </a:r>
            <a:r>
              <a:rPr lang="en-US" dirty="0">
                <a:cs typeface="Calibri"/>
              </a:rPr>
              <a:t> </a:t>
            </a:r>
            <a:r>
              <a:rPr lang="en-US" dirty="0" err="1">
                <a:cs typeface="Calibri"/>
              </a:rPr>
              <a:t>énergétique</a:t>
            </a:r>
            <a:r>
              <a:rPr lang="en-US" dirty="0">
                <a:cs typeface="Calibri"/>
              </a:rPr>
              <a:t>, et </a:t>
            </a:r>
            <a:r>
              <a:rPr lang="en-US" dirty="0" err="1">
                <a:cs typeface="Calibri"/>
              </a:rPr>
              <a:t>d’aussi</a:t>
            </a:r>
            <a:r>
              <a:rPr lang="en-US" dirty="0">
                <a:cs typeface="Calibri"/>
              </a:rPr>
              <a:t> </a:t>
            </a:r>
            <a:r>
              <a:rPr lang="en-US" dirty="0" err="1">
                <a:cs typeface="Calibri"/>
              </a:rPr>
              <a:t>d'évaluer</a:t>
            </a:r>
            <a:r>
              <a:rPr lang="en-US" dirty="0">
                <a:cs typeface="Calibri"/>
              </a:rPr>
              <a:t> les </a:t>
            </a:r>
            <a:r>
              <a:rPr lang="en-US" dirty="0" err="1">
                <a:cs typeface="Calibri"/>
              </a:rPr>
              <a:t>coûts</a:t>
            </a:r>
            <a:r>
              <a:rPr lang="en-US" dirty="0">
                <a:cs typeface="Calibri"/>
              </a:rPr>
              <a:t> de divers scenarios pour la société. Il </a:t>
            </a:r>
            <a:r>
              <a:rPr lang="en-US" dirty="0" err="1">
                <a:cs typeface="Calibri"/>
              </a:rPr>
              <a:t>est</a:t>
            </a:r>
            <a:r>
              <a:rPr lang="en-US" dirty="0">
                <a:cs typeface="Calibri"/>
              </a:rPr>
              <a:t> </a:t>
            </a:r>
            <a:r>
              <a:rPr lang="en-US" dirty="0" err="1">
                <a:cs typeface="Calibri"/>
              </a:rPr>
              <a:t>aussi</a:t>
            </a:r>
            <a:r>
              <a:rPr lang="en-US" dirty="0">
                <a:cs typeface="Calibri"/>
              </a:rPr>
              <a:t> possible </a:t>
            </a:r>
            <a:r>
              <a:rPr lang="en-US" dirty="0" err="1">
                <a:cs typeface="Calibri"/>
              </a:rPr>
              <a:t>d’imposer</a:t>
            </a:r>
            <a:r>
              <a:rPr lang="en-US" dirty="0">
                <a:cs typeface="Calibri"/>
              </a:rPr>
              <a:t> des </a:t>
            </a:r>
            <a:r>
              <a:rPr lang="en-US" dirty="0" err="1">
                <a:cs typeface="Calibri"/>
              </a:rPr>
              <a:t>limites</a:t>
            </a:r>
            <a:r>
              <a:rPr lang="en-US" dirty="0">
                <a:cs typeface="Calibri"/>
              </a:rPr>
              <a:t> aux </a:t>
            </a:r>
            <a:r>
              <a:rPr lang="en-US" dirty="0" err="1">
                <a:cs typeface="Calibri"/>
              </a:rPr>
              <a:t>émissions</a:t>
            </a:r>
            <a:r>
              <a:rPr lang="en-US" dirty="0">
                <a:cs typeface="Calibri"/>
              </a:rPr>
              <a:t> </a:t>
            </a:r>
            <a:r>
              <a:rPr lang="en-US" dirty="0" err="1">
                <a:cs typeface="Calibri"/>
              </a:rPr>
              <a:t>totales</a:t>
            </a:r>
            <a:r>
              <a:rPr lang="en-US" dirty="0">
                <a:cs typeface="Calibri"/>
              </a:rPr>
              <a:t> d'un </a:t>
            </a:r>
            <a:r>
              <a:rPr lang="en-US" dirty="0" err="1">
                <a:cs typeface="Calibri"/>
              </a:rPr>
              <a:t>polluant</a:t>
            </a:r>
            <a:r>
              <a:rPr lang="en-US" dirty="0">
                <a:cs typeface="Calibri"/>
              </a:rPr>
              <a:t> </a:t>
            </a:r>
            <a:r>
              <a:rPr lang="en-US" dirty="0" err="1">
                <a:cs typeface="Calibri"/>
              </a:rPr>
              <a:t>donné</a:t>
            </a:r>
            <a:r>
              <a:rPr lang="en-US" dirty="0">
                <a:cs typeface="Calibri"/>
              </a:rPr>
              <a:t>, </a:t>
            </a:r>
            <a:r>
              <a:rPr lang="en-US" dirty="0" err="1">
                <a:cs typeface="Calibri"/>
              </a:rPr>
              <a:t>soit</a:t>
            </a:r>
            <a:r>
              <a:rPr lang="en-US" dirty="0">
                <a:cs typeface="Calibri"/>
              </a:rPr>
              <a:t> pour </a:t>
            </a:r>
            <a:r>
              <a:rPr lang="en-US" dirty="0" err="1">
                <a:cs typeface="Calibri"/>
              </a:rPr>
              <a:t>chaque</a:t>
            </a:r>
            <a:r>
              <a:rPr lang="en-US" dirty="0">
                <a:cs typeface="Calibri"/>
              </a:rPr>
              <a:t> </a:t>
            </a:r>
            <a:r>
              <a:rPr lang="en-US" dirty="0" err="1">
                <a:cs typeface="Calibri"/>
              </a:rPr>
              <a:t>année</a:t>
            </a:r>
            <a:r>
              <a:rPr lang="en-US" dirty="0">
                <a:cs typeface="Calibri"/>
              </a:rPr>
              <a:t> du </a:t>
            </a:r>
            <a:r>
              <a:rPr lang="en-US" dirty="0" err="1">
                <a:cs typeface="Calibri"/>
              </a:rPr>
              <a:t>modèle</a:t>
            </a:r>
            <a:r>
              <a:rPr lang="en-US" dirty="0">
                <a:cs typeface="Calibri"/>
              </a:rPr>
              <a:t>, </a:t>
            </a:r>
            <a:r>
              <a:rPr lang="en-US" dirty="0" err="1">
                <a:cs typeface="Calibri"/>
              </a:rPr>
              <a:t>soit</a:t>
            </a:r>
            <a:r>
              <a:rPr lang="en-US" dirty="0">
                <a:cs typeface="Calibri"/>
              </a:rPr>
              <a:t> pour </a:t>
            </a:r>
            <a:r>
              <a:rPr lang="en-US" dirty="0" err="1">
                <a:cs typeface="Calibri"/>
              </a:rPr>
              <a:t>l'ensemble</a:t>
            </a:r>
            <a:r>
              <a:rPr lang="en-US" dirty="0">
                <a:cs typeface="Calibri"/>
              </a:rPr>
              <a:t> </a:t>
            </a:r>
            <a:r>
              <a:rPr lang="en-US" dirty="0" err="1">
                <a:cs typeface="Calibri"/>
              </a:rPr>
              <a:t>toute</a:t>
            </a:r>
            <a:r>
              <a:rPr lang="en-US" dirty="0">
                <a:cs typeface="Calibri"/>
              </a:rPr>
              <a:t> la durée de la </a:t>
            </a:r>
            <a:r>
              <a:rPr lang="en-US" dirty="0" err="1">
                <a:cs typeface="Calibri"/>
              </a:rPr>
              <a:t>période</a:t>
            </a:r>
            <a:r>
              <a:rPr lang="en-US" dirty="0">
                <a:cs typeface="Calibri"/>
              </a:rPr>
              <a:t> </a:t>
            </a:r>
            <a:r>
              <a:rPr lang="en-US" dirty="0" err="1">
                <a:cs typeface="Calibri"/>
              </a:rPr>
              <a:t>modélisée</a:t>
            </a:r>
            <a:r>
              <a:rPr lang="en-US" dirty="0">
                <a:cs typeface="Calibri"/>
              </a:rPr>
              <a:t> (</a:t>
            </a:r>
            <a:r>
              <a:rPr lang="en-US" dirty="0" err="1">
                <a:cs typeface="Calibri"/>
              </a:rPr>
              <a:t>en</a:t>
            </a:r>
            <a:r>
              <a:rPr lang="en-US" dirty="0">
                <a:cs typeface="Calibri"/>
              </a:rPr>
              <a:t> </a:t>
            </a:r>
            <a:r>
              <a:rPr lang="en-US" dirty="0" err="1">
                <a:cs typeface="Calibri"/>
              </a:rPr>
              <a:t>utilisant</a:t>
            </a:r>
            <a:r>
              <a:rPr lang="en-US" dirty="0">
                <a:cs typeface="Calibri"/>
              </a:rPr>
              <a:t> les </a:t>
            </a:r>
            <a:r>
              <a:rPr lang="en-US" dirty="0" err="1">
                <a:cs typeface="Calibri"/>
              </a:rPr>
              <a:t>paramètres</a:t>
            </a:r>
            <a:r>
              <a:rPr lang="en-US" dirty="0">
                <a:cs typeface="Calibri"/>
              </a:rPr>
              <a:t> de </a:t>
            </a:r>
            <a:r>
              <a:rPr lang="en-US" dirty="0" err="1">
                <a:cs typeface="Calibri"/>
              </a:rPr>
              <a:t>limites</a:t>
            </a:r>
            <a:r>
              <a:rPr lang="en-US" dirty="0">
                <a:cs typeface="Calibri"/>
              </a:rPr>
              <a:t> </a:t>
            </a:r>
            <a:r>
              <a:rPr lang="en-US" dirty="0" err="1">
                <a:cs typeface="Calibri"/>
              </a:rPr>
              <a:t>d'émission</a:t>
            </a:r>
            <a:r>
              <a:rPr lang="en-US" dirty="0">
                <a:cs typeface="Calibri"/>
              </a:rPr>
              <a:t> </a:t>
            </a:r>
            <a:r>
              <a:rPr lang="en-US" dirty="0" err="1">
                <a:cs typeface="Calibri"/>
              </a:rPr>
              <a:t>annuelles</a:t>
            </a:r>
            <a:r>
              <a:rPr lang="en-US" dirty="0">
                <a:cs typeface="Calibri"/>
              </a:rPr>
              <a:t> et pour la </a:t>
            </a:r>
            <a:r>
              <a:rPr lang="en-US" dirty="0" err="1">
                <a:cs typeface="Calibri"/>
              </a:rPr>
              <a:t>période</a:t>
            </a:r>
            <a:r>
              <a:rPr lang="en-US" dirty="0">
                <a:cs typeface="Calibri"/>
              </a:rPr>
              <a:t> </a:t>
            </a:r>
            <a:r>
              <a:rPr lang="en-US" dirty="0" err="1">
                <a:cs typeface="Calibri"/>
              </a:rPr>
              <a:t>modélisée</a:t>
            </a:r>
            <a:r>
              <a:rPr lang="en-US" dirty="0">
                <a:cs typeface="Calibri"/>
              </a:rPr>
              <a:t>). </a:t>
            </a:r>
            <a:r>
              <a:rPr lang="en-US" dirty="0" err="1">
                <a:cs typeface="Calibri"/>
              </a:rPr>
              <a:t>Ces</a:t>
            </a:r>
            <a:r>
              <a:rPr lang="en-US" dirty="0">
                <a:cs typeface="Calibri"/>
              </a:rPr>
              <a:t> </a:t>
            </a:r>
            <a:r>
              <a:rPr lang="en-US" dirty="0" err="1">
                <a:cs typeface="Calibri"/>
              </a:rPr>
              <a:t>paramètres</a:t>
            </a:r>
            <a:r>
              <a:rPr lang="en-US" dirty="0">
                <a:cs typeface="Calibri"/>
              </a:rPr>
              <a:t> </a:t>
            </a:r>
            <a:r>
              <a:rPr lang="en-US" dirty="0" err="1">
                <a:cs typeface="Calibri"/>
              </a:rPr>
              <a:t>peuvent</a:t>
            </a:r>
            <a:r>
              <a:rPr lang="en-US" dirty="0">
                <a:cs typeface="Calibri"/>
              </a:rPr>
              <a:t> </a:t>
            </a:r>
            <a:r>
              <a:rPr lang="en-US" dirty="0" err="1">
                <a:cs typeface="Calibri"/>
              </a:rPr>
              <a:t>être</a:t>
            </a:r>
            <a:r>
              <a:rPr lang="en-US" dirty="0">
                <a:cs typeface="Calibri"/>
              </a:rPr>
              <a:t> </a:t>
            </a:r>
            <a:r>
              <a:rPr lang="en-US" dirty="0" err="1">
                <a:cs typeface="Calibri"/>
              </a:rPr>
              <a:t>utilisés</a:t>
            </a:r>
            <a:r>
              <a:rPr lang="en-US" dirty="0">
                <a:cs typeface="Calibri"/>
              </a:rPr>
              <a:t> pour </a:t>
            </a:r>
            <a:r>
              <a:rPr lang="en-US" dirty="0" err="1">
                <a:cs typeface="Calibri"/>
              </a:rPr>
              <a:t>comprendre</a:t>
            </a:r>
            <a:r>
              <a:rPr lang="en-US" dirty="0">
                <a:cs typeface="Calibri"/>
              </a:rPr>
              <a:t> </a:t>
            </a:r>
            <a:r>
              <a:rPr lang="en-US" dirty="0" err="1">
                <a:cs typeface="Calibri"/>
              </a:rPr>
              <a:t>quels</a:t>
            </a:r>
            <a:r>
              <a:rPr lang="en-US" dirty="0">
                <a:cs typeface="Calibri"/>
              </a:rPr>
              <a:t> </a:t>
            </a:r>
            <a:r>
              <a:rPr lang="en-US" dirty="0" err="1">
                <a:cs typeface="Calibri"/>
              </a:rPr>
              <a:t>investissements</a:t>
            </a:r>
            <a:r>
              <a:rPr lang="en-US" dirty="0">
                <a:cs typeface="Calibri"/>
              </a:rPr>
              <a:t> </a:t>
            </a:r>
            <a:r>
              <a:rPr lang="en-US" dirty="0" err="1">
                <a:cs typeface="Calibri"/>
              </a:rPr>
              <a:t>seraient</a:t>
            </a:r>
            <a:r>
              <a:rPr lang="en-US" dirty="0">
                <a:cs typeface="Calibri"/>
              </a:rPr>
              <a:t> </a:t>
            </a:r>
            <a:r>
              <a:rPr lang="en-US" dirty="0" err="1">
                <a:cs typeface="Calibri"/>
              </a:rPr>
              <a:t>nécessaires</a:t>
            </a:r>
            <a:r>
              <a:rPr lang="en-US" dirty="0">
                <a:cs typeface="Calibri"/>
              </a:rPr>
              <a:t> et </a:t>
            </a:r>
            <a:r>
              <a:rPr lang="en-US" dirty="0" err="1">
                <a:cs typeface="Calibri"/>
              </a:rPr>
              <a:t>économiquement</a:t>
            </a:r>
            <a:r>
              <a:rPr lang="en-US" dirty="0">
                <a:cs typeface="Calibri"/>
              </a:rPr>
              <a:t> </a:t>
            </a:r>
            <a:r>
              <a:rPr lang="en-US" dirty="0" err="1">
                <a:cs typeface="Calibri"/>
              </a:rPr>
              <a:t>rentables</a:t>
            </a:r>
            <a:r>
              <a:rPr lang="en-US" dirty="0">
                <a:cs typeface="Calibri"/>
              </a:rPr>
              <a:t> pour </a:t>
            </a:r>
            <a:r>
              <a:rPr lang="en-US" dirty="0" err="1">
                <a:cs typeface="Calibri"/>
              </a:rPr>
              <a:t>atteindre</a:t>
            </a:r>
            <a:r>
              <a:rPr lang="en-US" dirty="0">
                <a:cs typeface="Calibri"/>
              </a:rPr>
              <a:t> </a:t>
            </a:r>
            <a:r>
              <a:rPr lang="en-US" dirty="0" err="1">
                <a:cs typeface="Calibri"/>
              </a:rPr>
              <a:t>différents</a:t>
            </a:r>
            <a:r>
              <a:rPr lang="en-US" dirty="0">
                <a:cs typeface="Calibri"/>
              </a:rPr>
              <a:t> </a:t>
            </a:r>
            <a:r>
              <a:rPr lang="en-US" dirty="0" err="1">
                <a:cs typeface="Calibri"/>
              </a:rPr>
              <a:t>objectifs</a:t>
            </a:r>
            <a:r>
              <a:rPr lang="en-US" dirty="0">
                <a:cs typeface="Calibri"/>
              </a:rPr>
              <a:t> </a:t>
            </a:r>
            <a:r>
              <a:rPr lang="en-US" dirty="0" err="1">
                <a:cs typeface="Calibri"/>
              </a:rPr>
              <a:t>d'émissions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401243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Bienvenue</a:t>
            </a:r>
            <a:r>
              <a:rPr lang="en-US" dirty="0">
                <a:cs typeface="Calibri"/>
              </a:rPr>
              <a:t> Cours 11. À la fin de ce cours, </a:t>
            </a:r>
            <a:r>
              <a:rPr lang="en-US" dirty="0" err="1">
                <a:cs typeface="Calibri"/>
              </a:rPr>
              <a:t>vous</a:t>
            </a:r>
            <a:r>
              <a:rPr lang="en-US" dirty="0">
                <a:cs typeface="Calibri"/>
              </a:rPr>
              <a:t> </a:t>
            </a:r>
            <a:r>
              <a:rPr lang="en-US" dirty="0" err="1">
                <a:cs typeface="Calibri"/>
              </a:rPr>
              <a:t>devriez</a:t>
            </a:r>
            <a:r>
              <a:rPr lang="en-US" dirty="0">
                <a:cs typeface="Calibri"/>
              </a:rPr>
              <a:t>:</a:t>
            </a:r>
          </a:p>
          <a:p>
            <a:endParaRPr lang="en-US" dirty="0">
              <a:cs typeface="Calibri"/>
            </a:endParaRPr>
          </a:p>
          <a:p>
            <a:pPr marL="171450" indent="-171450">
              <a:buFont typeface="Arial"/>
              <a:buChar char="•"/>
            </a:pPr>
            <a:r>
              <a:rPr lang="en-US" dirty="0" err="1">
                <a:cs typeface="Calibri"/>
              </a:rPr>
              <a:t>Connaître</a:t>
            </a:r>
            <a:r>
              <a:rPr lang="en-US" dirty="0">
                <a:cs typeface="Calibri"/>
              </a:rPr>
              <a:t> les effets globaux du changement climatique</a:t>
            </a:r>
          </a:p>
          <a:p>
            <a:pPr marL="171450" indent="-171450">
              <a:buFont typeface="Arial"/>
              <a:buChar char="•"/>
            </a:pPr>
            <a:r>
              <a:rPr lang="en-US" dirty="0" err="1">
                <a:cs typeface="Calibri"/>
              </a:rPr>
              <a:t>Connaître</a:t>
            </a:r>
            <a:r>
              <a:rPr lang="en-US" dirty="0">
                <a:cs typeface="Calibri"/>
              </a:rPr>
              <a:t> les stratégies d'atténuation et d'adaptation au changement climatique</a:t>
            </a:r>
          </a:p>
          <a:p>
            <a:pPr marL="171450" indent="-171450">
              <a:buFont typeface="Arial"/>
              <a:buChar char="•"/>
            </a:pPr>
            <a:r>
              <a:rPr lang="en-US" dirty="0" err="1">
                <a:cs typeface="Calibri"/>
              </a:rPr>
              <a:t>Être</a:t>
            </a:r>
            <a:r>
              <a:rPr lang="en-US" dirty="0">
                <a:cs typeface="Calibri"/>
              </a:rPr>
              <a:t> </a:t>
            </a:r>
            <a:r>
              <a:rPr lang="en-US" dirty="0" err="1">
                <a:cs typeface="Calibri"/>
              </a:rPr>
              <a:t>en</a:t>
            </a:r>
            <a:r>
              <a:rPr lang="en-US" dirty="0">
                <a:cs typeface="Calibri"/>
              </a:rPr>
              <a:t> </a:t>
            </a:r>
            <a:r>
              <a:rPr lang="en-US" dirty="0" err="1">
                <a:cs typeface="Calibri"/>
              </a:rPr>
              <a:t>mesure</a:t>
            </a:r>
            <a:r>
              <a:rPr lang="en-US" dirty="0">
                <a:cs typeface="Calibri"/>
              </a:rPr>
              <a:t> de developer des scenarios d’un </a:t>
            </a:r>
            <a:r>
              <a:rPr lang="en-US" dirty="0" err="1">
                <a:cs typeface="Calibri"/>
              </a:rPr>
              <a:t>système</a:t>
            </a:r>
            <a:r>
              <a:rPr lang="en-US" dirty="0">
                <a:cs typeface="Calibri"/>
              </a:rPr>
              <a:t> </a:t>
            </a:r>
            <a:r>
              <a:rPr lang="en-US" dirty="0" err="1">
                <a:cs typeface="Calibri"/>
              </a:rPr>
              <a:t>énergétique</a:t>
            </a:r>
            <a:r>
              <a:rPr lang="en-US" dirty="0">
                <a:cs typeface="Calibri"/>
              </a:rPr>
              <a:t> </a:t>
            </a:r>
            <a:r>
              <a:rPr lang="en-US" dirty="0" err="1">
                <a:cs typeface="Calibri"/>
              </a:rPr>
              <a:t>en</a:t>
            </a:r>
            <a:r>
              <a:rPr lang="en-US" dirty="0">
                <a:cs typeface="Calibri"/>
              </a:rPr>
              <a:t> </a:t>
            </a:r>
            <a:r>
              <a:rPr lang="en-US" dirty="0" err="1">
                <a:cs typeface="Calibri"/>
              </a:rPr>
              <a:t>utilisant</a:t>
            </a:r>
            <a:r>
              <a:rPr lang="en-US" dirty="0">
                <a:cs typeface="Calibri"/>
              </a:rPr>
              <a:t> </a:t>
            </a:r>
            <a:r>
              <a:rPr lang="en-US" dirty="0" err="1">
                <a:cs typeface="Calibri"/>
              </a:rPr>
              <a:t>OSeMOSYS</a:t>
            </a:r>
            <a:r>
              <a:rPr lang="en-US" dirty="0">
                <a:cs typeface="Calibri"/>
              </a:rPr>
              <a:t> </a:t>
            </a:r>
            <a:r>
              <a:rPr lang="en-US" dirty="0" err="1">
                <a:cs typeface="Calibri"/>
              </a:rPr>
              <a:t>afin</a:t>
            </a:r>
            <a:r>
              <a:rPr lang="en-US" dirty="0">
                <a:cs typeface="Calibri"/>
              </a:rPr>
              <a:t> </a:t>
            </a:r>
            <a:r>
              <a:rPr lang="en-US" dirty="0" err="1">
                <a:cs typeface="Calibri"/>
              </a:rPr>
              <a:t>d’identifier</a:t>
            </a:r>
            <a:r>
              <a:rPr lang="en-US" dirty="0">
                <a:cs typeface="Calibri"/>
              </a:rPr>
              <a:t> des strategies de </a:t>
            </a:r>
            <a:r>
              <a:rPr lang="en-US" dirty="0" err="1">
                <a:cs typeface="Calibri"/>
              </a:rPr>
              <a:t>décarbonisation</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465287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les </a:t>
            </a:r>
            <a:r>
              <a:rPr lang="en-US" dirty="0" err="1">
                <a:cs typeface="Calibri"/>
              </a:rPr>
              <a:t>cours</a:t>
            </a:r>
            <a:r>
              <a:rPr lang="en-US" dirty="0">
                <a:cs typeface="Calibri"/>
              </a:rPr>
              <a:t> </a:t>
            </a:r>
            <a:r>
              <a:rPr lang="en-US" dirty="0" err="1">
                <a:cs typeface="Calibri"/>
              </a:rPr>
              <a:t>précédents</a:t>
            </a:r>
            <a:r>
              <a:rPr lang="en-US" dirty="0">
                <a:cs typeface="Calibri"/>
              </a:rPr>
              <a:t>, nous </a:t>
            </a:r>
            <a:r>
              <a:rPr lang="en-US" dirty="0" err="1">
                <a:cs typeface="Calibri"/>
              </a:rPr>
              <a:t>avons</a:t>
            </a:r>
            <a:r>
              <a:rPr lang="en-US" dirty="0">
                <a:cs typeface="Calibri"/>
              </a:rPr>
              <a:t> </a:t>
            </a:r>
            <a:r>
              <a:rPr lang="en-US" dirty="0" err="1">
                <a:cs typeface="Calibri"/>
              </a:rPr>
              <a:t>été</a:t>
            </a:r>
            <a:r>
              <a:rPr lang="en-US" dirty="0">
                <a:cs typeface="Calibri"/>
              </a:rPr>
              <a:t> </a:t>
            </a:r>
            <a:r>
              <a:rPr lang="en-US" dirty="0" err="1">
                <a:cs typeface="Calibri"/>
              </a:rPr>
              <a:t>initiés</a:t>
            </a:r>
            <a:r>
              <a:rPr lang="en-US" dirty="0">
                <a:cs typeface="Calibri"/>
              </a:rPr>
              <a:t> aux </a:t>
            </a:r>
            <a:r>
              <a:rPr lang="en-US" dirty="0" err="1">
                <a:cs typeface="Calibri"/>
              </a:rPr>
              <a:t>contraintes</a:t>
            </a:r>
            <a:r>
              <a:rPr lang="en-US" dirty="0">
                <a:cs typeface="Calibri"/>
              </a:rPr>
              <a:t> </a:t>
            </a:r>
            <a:r>
              <a:rPr lang="en-US" dirty="0" err="1">
                <a:cs typeface="Calibri"/>
              </a:rPr>
              <a:t>d'activité</a:t>
            </a:r>
            <a:r>
              <a:rPr lang="en-US" dirty="0">
                <a:cs typeface="Calibri"/>
              </a:rPr>
              <a:t>, de </a:t>
            </a:r>
            <a:r>
              <a:rPr lang="en-US" dirty="0" err="1">
                <a:cs typeface="Calibri"/>
              </a:rPr>
              <a:t>capacité</a:t>
            </a:r>
            <a:r>
              <a:rPr lang="en-US" dirty="0">
                <a:cs typeface="Calibri"/>
              </a:rPr>
              <a:t> et </a:t>
            </a:r>
            <a:r>
              <a:rPr lang="en-US" dirty="0" err="1">
                <a:cs typeface="Calibri"/>
              </a:rPr>
              <a:t>d'investissement</a:t>
            </a:r>
            <a:r>
              <a:rPr lang="en-US" dirty="0">
                <a:cs typeface="Calibri"/>
              </a:rPr>
              <a:t> </a:t>
            </a:r>
            <a:r>
              <a:rPr lang="en-US" dirty="0" err="1">
                <a:cs typeface="Calibri"/>
              </a:rPr>
              <a:t>en</a:t>
            </a:r>
            <a:r>
              <a:rPr lang="en-US" dirty="0">
                <a:cs typeface="Calibri"/>
              </a:rPr>
              <a:t> </a:t>
            </a:r>
            <a:r>
              <a:rPr lang="en-US" dirty="0" err="1">
                <a:cs typeface="Calibri"/>
              </a:rPr>
              <a:t>capacité</a:t>
            </a:r>
            <a:r>
              <a:rPr lang="en-US" dirty="0">
                <a:cs typeface="Calibri"/>
              </a:rPr>
              <a:t>. </a:t>
            </a:r>
            <a:r>
              <a:rPr lang="en-US" dirty="0" err="1">
                <a:cs typeface="Calibri"/>
              </a:rPr>
              <a:t>Ces</a:t>
            </a:r>
            <a:r>
              <a:rPr lang="en-US" dirty="0">
                <a:cs typeface="Calibri"/>
              </a:rPr>
              <a:t> </a:t>
            </a:r>
            <a:r>
              <a:rPr lang="en-US" dirty="0" err="1">
                <a:cs typeface="Calibri"/>
              </a:rPr>
              <a:t>contraintes</a:t>
            </a:r>
            <a:r>
              <a:rPr lang="en-US" dirty="0">
                <a:cs typeface="Calibri"/>
              </a:rPr>
              <a:t> </a:t>
            </a:r>
            <a:r>
              <a:rPr lang="en-US" dirty="0" err="1">
                <a:cs typeface="Calibri"/>
              </a:rPr>
              <a:t>peuvent</a:t>
            </a:r>
            <a:r>
              <a:rPr lang="en-US" dirty="0">
                <a:cs typeface="Calibri"/>
              </a:rPr>
              <a:t> </a:t>
            </a:r>
            <a:r>
              <a:rPr lang="en-US" dirty="0" err="1">
                <a:cs typeface="Calibri"/>
              </a:rPr>
              <a:t>également</a:t>
            </a:r>
            <a:r>
              <a:rPr lang="en-US" dirty="0">
                <a:cs typeface="Calibri"/>
              </a:rPr>
              <a:t> </a:t>
            </a:r>
            <a:r>
              <a:rPr lang="en-US" dirty="0" err="1">
                <a:cs typeface="Calibri"/>
              </a:rPr>
              <a:t>être</a:t>
            </a:r>
            <a:r>
              <a:rPr lang="en-US" dirty="0">
                <a:cs typeface="Calibri"/>
              </a:rPr>
              <a:t> </a:t>
            </a:r>
            <a:r>
              <a:rPr lang="en-US" dirty="0" err="1">
                <a:cs typeface="Calibri"/>
              </a:rPr>
              <a:t>utilisées</a:t>
            </a:r>
            <a:r>
              <a:rPr lang="en-US" dirty="0">
                <a:cs typeface="Calibri"/>
              </a:rPr>
              <a:t> pour </a:t>
            </a:r>
            <a:r>
              <a:rPr lang="en-US" dirty="0" err="1">
                <a:cs typeface="Calibri"/>
              </a:rPr>
              <a:t>développer</a:t>
            </a:r>
            <a:r>
              <a:rPr lang="en-US" dirty="0">
                <a:cs typeface="Calibri"/>
              </a:rPr>
              <a:t> des </a:t>
            </a:r>
            <a:r>
              <a:rPr lang="en-US" dirty="0" err="1">
                <a:cs typeface="Calibri"/>
              </a:rPr>
              <a:t>scénarios</a:t>
            </a:r>
            <a:r>
              <a:rPr lang="en-US" dirty="0">
                <a:cs typeface="Calibri"/>
              </a:rPr>
              <a:t> de </a:t>
            </a:r>
            <a:r>
              <a:rPr lang="en-US" dirty="0" err="1">
                <a:cs typeface="Calibri"/>
              </a:rPr>
              <a:t>changement</a:t>
            </a:r>
            <a:r>
              <a:rPr lang="en-US" dirty="0">
                <a:cs typeface="Calibri"/>
              </a:rPr>
              <a:t> </a:t>
            </a:r>
            <a:r>
              <a:rPr lang="en-US" dirty="0" err="1">
                <a:cs typeface="Calibri"/>
              </a:rPr>
              <a:t>climatique</a:t>
            </a:r>
            <a:r>
              <a:rPr lang="en-US" dirty="0">
                <a:cs typeface="Calibri"/>
              </a:rPr>
              <a:t> dans </a:t>
            </a:r>
            <a:r>
              <a:rPr lang="en-US" dirty="0" err="1">
                <a:cs typeface="Calibri"/>
              </a:rPr>
              <a:t>OSeMOSYS</a:t>
            </a:r>
            <a:r>
              <a:rPr lang="en-US" dirty="0">
                <a:cs typeface="Calibri"/>
              </a:rPr>
              <a:t>. Par </a:t>
            </a:r>
            <a:r>
              <a:rPr lang="en-US" dirty="0" err="1">
                <a:cs typeface="Calibri"/>
              </a:rPr>
              <a:t>exemple</a:t>
            </a:r>
            <a:r>
              <a:rPr lang="en-US" dirty="0">
                <a:cs typeface="Calibri"/>
              </a:rPr>
              <a:t>, les </a:t>
            </a:r>
            <a:r>
              <a:rPr lang="en-US" dirty="0" err="1">
                <a:cs typeface="Calibri"/>
              </a:rPr>
              <a:t>paramètres</a:t>
            </a:r>
            <a:r>
              <a:rPr lang="en-US" dirty="0">
                <a:cs typeface="Calibri"/>
              </a:rPr>
              <a:t> “</a:t>
            </a:r>
            <a:r>
              <a:rPr lang="en-US" dirty="0" err="1">
                <a:cs typeface="Calibri"/>
              </a:rPr>
              <a:t>TotalAnnualMaxCapacityInvestment</a:t>
            </a:r>
            <a:r>
              <a:rPr lang="en-US" dirty="0">
                <a:cs typeface="Calibri"/>
              </a:rPr>
              <a:t>” et “</a:t>
            </a:r>
            <a:r>
              <a:rPr lang="en-US" dirty="0" err="1">
                <a:cs typeface="Calibri"/>
              </a:rPr>
              <a:t>TotalAnnualMinCapacityInvestment</a:t>
            </a:r>
            <a:r>
              <a:rPr lang="en-US" dirty="0">
                <a:cs typeface="Calibri"/>
              </a:rPr>
              <a:t>” </a:t>
            </a:r>
            <a:r>
              <a:rPr lang="en-US" dirty="0" err="1">
                <a:cs typeface="Calibri"/>
              </a:rPr>
              <a:t>peuvent</a:t>
            </a:r>
            <a:r>
              <a:rPr lang="en-US" dirty="0">
                <a:cs typeface="Calibri"/>
              </a:rPr>
              <a:t> </a:t>
            </a:r>
            <a:r>
              <a:rPr lang="en-US" dirty="0" err="1">
                <a:cs typeface="Calibri"/>
              </a:rPr>
              <a:t>être</a:t>
            </a:r>
            <a:r>
              <a:rPr lang="en-US" dirty="0">
                <a:cs typeface="Calibri"/>
              </a:rPr>
              <a:t> </a:t>
            </a:r>
            <a:r>
              <a:rPr lang="en-US" dirty="0" err="1">
                <a:cs typeface="Calibri"/>
              </a:rPr>
              <a:t>utilisés</a:t>
            </a:r>
            <a:r>
              <a:rPr lang="en-US" dirty="0">
                <a:cs typeface="Calibri"/>
              </a:rPr>
              <a:t> pour limiter les </a:t>
            </a:r>
            <a:r>
              <a:rPr lang="en-US" dirty="0" err="1">
                <a:cs typeface="Calibri"/>
              </a:rPr>
              <a:t>investissements</a:t>
            </a:r>
            <a:r>
              <a:rPr lang="en-US" dirty="0">
                <a:cs typeface="Calibri"/>
              </a:rPr>
              <a:t> </a:t>
            </a:r>
            <a:r>
              <a:rPr lang="en-US" dirty="0" err="1">
                <a:cs typeface="Calibri"/>
              </a:rPr>
              <a:t>concernant</a:t>
            </a:r>
            <a:r>
              <a:rPr lang="en-US" dirty="0">
                <a:cs typeface="Calibri"/>
              </a:rPr>
              <a:t> la </a:t>
            </a:r>
            <a:r>
              <a:rPr lang="en-US" dirty="0" err="1">
                <a:cs typeface="Calibri"/>
              </a:rPr>
              <a:t>capacité</a:t>
            </a:r>
            <a:r>
              <a:rPr lang="en-US" dirty="0">
                <a:cs typeface="Calibri"/>
              </a:rPr>
              <a:t> de technologies </a:t>
            </a:r>
            <a:r>
              <a:rPr lang="en-US" dirty="0" err="1">
                <a:cs typeface="Calibri"/>
              </a:rPr>
              <a:t>spécifiques</a:t>
            </a:r>
            <a:r>
              <a:rPr lang="en-US" dirty="0">
                <a:cs typeface="Calibri"/>
              </a:rPr>
              <a:t> du </a:t>
            </a:r>
            <a:r>
              <a:rPr lang="en-US" dirty="0" err="1">
                <a:cs typeface="Calibri"/>
              </a:rPr>
              <a:t>système</a:t>
            </a:r>
            <a:r>
              <a:rPr lang="en-US" dirty="0">
                <a:cs typeface="Calibri"/>
              </a:rPr>
              <a:t> </a:t>
            </a:r>
            <a:r>
              <a:rPr lang="en-US" dirty="0" err="1">
                <a:cs typeface="Calibri"/>
              </a:rPr>
              <a:t>énergétique</a:t>
            </a:r>
            <a:r>
              <a:rPr lang="en-US" dirty="0">
                <a:cs typeface="Calibri"/>
              </a:rPr>
              <a:t>. </a:t>
            </a:r>
            <a:r>
              <a:rPr lang="en-US" dirty="0" err="1">
                <a:cs typeface="Calibri"/>
              </a:rPr>
              <a:t>Ces</a:t>
            </a:r>
            <a:r>
              <a:rPr lang="en-US" dirty="0">
                <a:cs typeface="Calibri"/>
              </a:rPr>
              <a:t> </a:t>
            </a:r>
            <a:r>
              <a:rPr lang="en-US" dirty="0" err="1">
                <a:cs typeface="Calibri"/>
              </a:rPr>
              <a:t>paramètres</a:t>
            </a:r>
            <a:r>
              <a:rPr lang="en-US" dirty="0">
                <a:cs typeface="Calibri"/>
              </a:rPr>
              <a:t> </a:t>
            </a:r>
            <a:r>
              <a:rPr lang="en-US" dirty="0" err="1">
                <a:cs typeface="Calibri"/>
              </a:rPr>
              <a:t>peuvent</a:t>
            </a:r>
            <a:r>
              <a:rPr lang="en-US" dirty="0">
                <a:cs typeface="Calibri"/>
              </a:rPr>
              <a:t> </a:t>
            </a:r>
            <a:r>
              <a:rPr lang="en-US" dirty="0" err="1">
                <a:cs typeface="Calibri"/>
              </a:rPr>
              <a:t>être</a:t>
            </a:r>
            <a:r>
              <a:rPr lang="en-US" dirty="0">
                <a:cs typeface="Calibri"/>
              </a:rPr>
              <a:t> mis </a:t>
            </a:r>
            <a:r>
              <a:rPr lang="en-US" dirty="0" err="1">
                <a:cs typeface="Calibri"/>
              </a:rPr>
              <a:t>en</a:t>
            </a:r>
            <a:r>
              <a:rPr lang="en-US" dirty="0">
                <a:cs typeface="Calibri"/>
              </a:rPr>
              <a:t> </a:t>
            </a:r>
            <a:r>
              <a:rPr lang="en-US" dirty="0" err="1">
                <a:cs typeface="Calibri"/>
              </a:rPr>
              <a:t>œuvre</a:t>
            </a:r>
            <a:r>
              <a:rPr lang="en-US" dirty="0">
                <a:cs typeface="Calibri"/>
              </a:rPr>
              <a:t> tant du </a:t>
            </a:r>
            <a:r>
              <a:rPr lang="en-US" dirty="0" err="1">
                <a:cs typeface="Calibri"/>
              </a:rPr>
              <a:t>côté</a:t>
            </a:r>
            <a:r>
              <a:rPr lang="en-US" dirty="0">
                <a:cs typeface="Calibri"/>
              </a:rPr>
              <a:t> de </a:t>
            </a:r>
            <a:r>
              <a:rPr lang="en-US" dirty="0" err="1">
                <a:cs typeface="Calibri"/>
              </a:rPr>
              <a:t>l'offre</a:t>
            </a:r>
            <a:r>
              <a:rPr lang="en-US" dirty="0">
                <a:cs typeface="Calibri"/>
              </a:rPr>
              <a:t> que de la </a:t>
            </a:r>
            <a:r>
              <a:rPr lang="en-US" dirty="0" err="1">
                <a:cs typeface="Calibri"/>
              </a:rPr>
              <a:t>demande</a:t>
            </a:r>
            <a:r>
              <a:rPr lang="en-US" dirty="0">
                <a:cs typeface="Calibri"/>
              </a:rPr>
              <a:t>. Du </a:t>
            </a:r>
            <a:r>
              <a:rPr lang="en-US" dirty="0" err="1">
                <a:cs typeface="Calibri"/>
              </a:rPr>
              <a:t>côté</a:t>
            </a:r>
            <a:r>
              <a:rPr lang="en-US" dirty="0">
                <a:cs typeface="Calibri"/>
              </a:rPr>
              <a:t> de </a:t>
            </a:r>
            <a:r>
              <a:rPr lang="en-US" dirty="0" err="1">
                <a:cs typeface="Calibri"/>
              </a:rPr>
              <a:t>l'offre</a:t>
            </a:r>
            <a:r>
              <a:rPr lang="en-US" dirty="0">
                <a:cs typeface="Calibri"/>
              </a:rPr>
              <a:t>, nous </a:t>
            </a:r>
            <a:r>
              <a:rPr lang="en-US" dirty="0" err="1">
                <a:cs typeface="Calibri"/>
              </a:rPr>
              <a:t>pourrions</a:t>
            </a:r>
            <a:r>
              <a:rPr lang="en-US" dirty="0">
                <a:cs typeface="Calibri"/>
              </a:rPr>
              <a:t> </a:t>
            </a:r>
            <a:r>
              <a:rPr lang="en-US" dirty="0" err="1">
                <a:cs typeface="Calibri"/>
              </a:rPr>
              <a:t>utiliser</a:t>
            </a:r>
            <a:r>
              <a:rPr lang="en-US" dirty="0">
                <a:cs typeface="Calibri"/>
              </a:rPr>
              <a:t> </a:t>
            </a:r>
            <a:r>
              <a:rPr lang="en-US" dirty="0" err="1">
                <a:cs typeface="Calibri"/>
              </a:rPr>
              <a:t>ces</a:t>
            </a:r>
            <a:r>
              <a:rPr lang="en-US" dirty="0">
                <a:cs typeface="Calibri"/>
              </a:rPr>
              <a:t> </a:t>
            </a:r>
            <a:r>
              <a:rPr lang="en-US" dirty="0" err="1">
                <a:cs typeface="Calibri"/>
              </a:rPr>
              <a:t>limites</a:t>
            </a:r>
            <a:r>
              <a:rPr lang="en-US" dirty="0">
                <a:cs typeface="Calibri"/>
              </a:rPr>
              <a:t> pour </a:t>
            </a:r>
            <a:r>
              <a:rPr lang="en-US" dirty="0" err="1">
                <a:cs typeface="Calibri"/>
              </a:rPr>
              <a:t>restreindre</a:t>
            </a:r>
            <a:r>
              <a:rPr lang="en-US" dirty="0">
                <a:cs typeface="Calibri"/>
              </a:rPr>
              <a:t> la </a:t>
            </a:r>
            <a:r>
              <a:rPr lang="en-US" dirty="0" err="1">
                <a:cs typeface="Calibri"/>
              </a:rPr>
              <a:t>capacité</a:t>
            </a:r>
            <a:r>
              <a:rPr lang="en-US" dirty="0">
                <a:cs typeface="Calibri"/>
              </a:rPr>
              <a:t> des </a:t>
            </a:r>
            <a:r>
              <a:rPr lang="en-US" dirty="0" err="1">
                <a:cs typeface="Calibri"/>
              </a:rPr>
              <a:t>centrales</a:t>
            </a:r>
            <a:r>
              <a:rPr lang="en-US" dirty="0">
                <a:cs typeface="Calibri"/>
              </a:rPr>
              <a:t> </a:t>
            </a:r>
            <a:r>
              <a:rPr lang="en-US" dirty="0" err="1">
                <a:cs typeface="Calibri"/>
              </a:rPr>
              <a:t>électriques</a:t>
            </a:r>
            <a:r>
              <a:rPr lang="en-US" dirty="0">
                <a:cs typeface="Calibri"/>
              </a:rPr>
              <a:t> </a:t>
            </a:r>
            <a:r>
              <a:rPr lang="en-US" dirty="0" err="1">
                <a:cs typeface="Calibri"/>
              </a:rPr>
              <a:t>fossiles</a:t>
            </a:r>
            <a:r>
              <a:rPr lang="en-US" dirty="0">
                <a:cs typeface="Calibri"/>
              </a:rPr>
              <a:t> dans le </a:t>
            </a:r>
            <a:r>
              <a:rPr lang="en-US" dirty="0" err="1">
                <a:cs typeface="Calibri"/>
              </a:rPr>
              <a:t>système</a:t>
            </a:r>
            <a:r>
              <a:rPr lang="en-US" dirty="0">
                <a:cs typeface="Calibri"/>
              </a:rPr>
              <a:t> </a:t>
            </a:r>
            <a:r>
              <a:rPr lang="en-US" dirty="0" err="1">
                <a:cs typeface="Calibri"/>
              </a:rPr>
              <a:t>énergétique</a:t>
            </a:r>
            <a:r>
              <a:rPr lang="en-US" dirty="0">
                <a:cs typeface="Calibri"/>
              </a:rPr>
              <a:t>, </a:t>
            </a:r>
            <a:r>
              <a:rPr lang="en-US" dirty="0" err="1">
                <a:cs typeface="Calibri"/>
              </a:rPr>
              <a:t>ce</a:t>
            </a:r>
            <a:r>
              <a:rPr lang="en-US" dirty="0">
                <a:cs typeface="Calibri"/>
              </a:rPr>
              <a:t> qui nous </a:t>
            </a:r>
            <a:r>
              <a:rPr lang="en-US" dirty="0" err="1">
                <a:cs typeface="Calibri"/>
              </a:rPr>
              <a:t>permettrait</a:t>
            </a:r>
            <a:r>
              <a:rPr lang="en-US" dirty="0">
                <a:cs typeface="Calibri"/>
              </a:rPr>
              <a:t> de </a:t>
            </a:r>
            <a:r>
              <a:rPr lang="en-US" dirty="0" err="1">
                <a:cs typeface="Calibri"/>
              </a:rPr>
              <a:t>comprendre</a:t>
            </a:r>
            <a:r>
              <a:rPr lang="en-US" dirty="0">
                <a:cs typeface="Calibri"/>
              </a:rPr>
              <a:t> les implications </a:t>
            </a:r>
            <a:r>
              <a:rPr lang="en-US" dirty="0" err="1">
                <a:cs typeface="Calibri"/>
              </a:rPr>
              <a:t>potentielles</a:t>
            </a:r>
            <a:r>
              <a:rPr lang="en-US" dirty="0">
                <a:cs typeface="Calibri"/>
              </a:rPr>
              <a:t> </a:t>
            </a:r>
            <a:r>
              <a:rPr lang="en-US" dirty="0" err="1">
                <a:cs typeface="Calibri"/>
              </a:rPr>
              <a:t>en</a:t>
            </a:r>
            <a:r>
              <a:rPr lang="en-US" dirty="0">
                <a:cs typeface="Calibri"/>
              </a:rPr>
              <a:t> </a:t>
            </a:r>
            <a:r>
              <a:rPr lang="en-US" dirty="0" err="1">
                <a:cs typeface="Calibri"/>
              </a:rPr>
              <a:t>termes</a:t>
            </a:r>
            <a:r>
              <a:rPr lang="en-US" dirty="0">
                <a:cs typeface="Calibri"/>
              </a:rPr>
              <a:t> </a:t>
            </a:r>
            <a:r>
              <a:rPr lang="en-US" dirty="0" err="1">
                <a:cs typeface="Calibri"/>
              </a:rPr>
              <a:t>d'émissions</a:t>
            </a:r>
            <a:r>
              <a:rPr lang="en-US" dirty="0">
                <a:cs typeface="Calibri"/>
              </a:rPr>
              <a:t> et de </a:t>
            </a:r>
            <a:r>
              <a:rPr lang="en-US" dirty="0" err="1">
                <a:cs typeface="Calibri"/>
              </a:rPr>
              <a:t>coûts</a:t>
            </a:r>
            <a:r>
              <a:rPr lang="en-US" dirty="0">
                <a:cs typeface="Calibri"/>
              </a:rPr>
              <a:t> </a:t>
            </a:r>
            <a:r>
              <a:rPr lang="en-US" dirty="0" err="1">
                <a:cs typeface="Calibri"/>
              </a:rPr>
              <a:t>d'une</a:t>
            </a:r>
            <a:r>
              <a:rPr lang="en-US" dirty="0">
                <a:cs typeface="Calibri"/>
              </a:rPr>
              <a:t> </a:t>
            </a:r>
            <a:r>
              <a:rPr lang="en-US" dirty="0" err="1">
                <a:cs typeface="Calibri"/>
              </a:rPr>
              <a:t>réduction</a:t>
            </a:r>
            <a:r>
              <a:rPr lang="en-US" dirty="0">
                <a:cs typeface="Calibri"/>
              </a:rPr>
              <a:t> des </a:t>
            </a:r>
            <a:r>
              <a:rPr lang="en-US" dirty="0" err="1">
                <a:cs typeface="Calibri"/>
              </a:rPr>
              <a:t>investissements</a:t>
            </a:r>
            <a:r>
              <a:rPr lang="en-US" dirty="0">
                <a:cs typeface="Calibri"/>
              </a:rPr>
              <a:t> dans </a:t>
            </a:r>
            <a:r>
              <a:rPr lang="en-US" dirty="0" err="1">
                <a:cs typeface="Calibri"/>
              </a:rPr>
              <a:t>ces</a:t>
            </a:r>
            <a:r>
              <a:rPr lang="en-US" dirty="0">
                <a:cs typeface="Calibri"/>
              </a:rPr>
              <a:t> technologies. Du </a:t>
            </a:r>
            <a:r>
              <a:rPr lang="en-US" dirty="0" err="1">
                <a:cs typeface="Calibri"/>
              </a:rPr>
              <a:t>côté</a:t>
            </a:r>
            <a:r>
              <a:rPr lang="en-US" dirty="0">
                <a:cs typeface="Calibri"/>
              </a:rPr>
              <a:t> de la </a:t>
            </a:r>
            <a:r>
              <a:rPr lang="en-US" dirty="0" err="1">
                <a:cs typeface="Calibri"/>
              </a:rPr>
              <a:t>demande</a:t>
            </a:r>
            <a:r>
              <a:rPr lang="en-US" dirty="0">
                <a:cs typeface="Calibri"/>
              </a:rPr>
              <a:t>, nous </a:t>
            </a:r>
            <a:r>
              <a:rPr lang="en-US" dirty="0" err="1">
                <a:cs typeface="Calibri"/>
              </a:rPr>
              <a:t>pourrions</a:t>
            </a:r>
            <a:r>
              <a:rPr lang="en-US" dirty="0">
                <a:cs typeface="Calibri"/>
              </a:rPr>
              <a:t> par </a:t>
            </a:r>
            <a:r>
              <a:rPr lang="en-US" dirty="0" err="1">
                <a:cs typeface="Calibri"/>
              </a:rPr>
              <a:t>exemple</a:t>
            </a:r>
            <a:r>
              <a:rPr lang="en-US" dirty="0">
                <a:cs typeface="Calibri"/>
              </a:rPr>
              <a:t> limiter la </a:t>
            </a:r>
            <a:r>
              <a:rPr lang="en-US" dirty="0" err="1">
                <a:cs typeface="Calibri"/>
              </a:rPr>
              <a:t>capacité</a:t>
            </a:r>
            <a:r>
              <a:rPr lang="en-US" dirty="0">
                <a:cs typeface="Calibri"/>
              </a:rPr>
              <a:t> des </a:t>
            </a:r>
            <a:r>
              <a:rPr lang="en-US" dirty="0" err="1">
                <a:cs typeface="Calibri"/>
              </a:rPr>
              <a:t>véhicules</a:t>
            </a:r>
            <a:r>
              <a:rPr lang="en-US" dirty="0">
                <a:cs typeface="Calibri"/>
              </a:rPr>
              <a:t> conventionnels, </a:t>
            </a:r>
            <a:r>
              <a:rPr lang="en-US" dirty="0" err="1">
                <a:cs typeface="Calibri"/>
              </a:rPr>
              <a:t>ce</a:t>
            </a:r>
            <a:r>
              <a:rPr lang="en-US" dirty="0">
                <a:cs typeface="Calibri"/>
              </a:rPr>
              <a:t> qui nous </a:t>
            </a:r>
            <a:r>
              <a:rPr lang="en-US" dirty="0" err="1">
                <a:cs typeface="Calibri"/>
              </a:rPr>
              <a:t>donnerait</a:t>
            </a:r>
            <a:r>
              <a:rPr lang="en-US" dirty="0">
                <a:cs typeface="Calibri"/>
              </a:rPr>
              <a:t> un aperçu des implications du passage aux </a:t>
            </a:r>
            <a:r>
              <a:rPr lang="en-US" dirty="0" err="1">
                <a:cs typeface="Calibri"/>
              </a:rPr>
              <a:t>véhicules</a:t>
            </a:r>
            <a:r>
              <a:rPr lang="en-US" dirty="0">
                <a:cs typeface="Calibri"/>
              </a:rPr>
              <a:t> </a:t>
            </a:r>
            <a:r>
              <a:rPr lang="en-US" dirty="0" err="1">
                <a:cs typeface="Calibri"/>
              </a:rPr>
              <a:t>électriques</a:t>
            </a:r>
            <a:r>
              <a:rPr lang="en-US" dirty="0">
                <a:cs typeface="Calibri"/>
              </a:rPr>
              <a:t>. De la </a:t>
            </a:r>
            <a:r>
              <a:rPr lang="en-US" dirty="0" err="1">
                <a:cs typeface="Calibri"/>
              </a:rPr>
              <a:t>même</a:t>
            </a:r>
            <a:r>
              <a:rPr lang="en-US" dirty="0">
                <a:cs typeface="Calibri"/>
              </a:rPr>
              <a:t> manière, les </a:t>
            </a:r>
            <a:r>
              <a:rPr lang="en-US" dirty="0" err="1">
                <a:cs typeface="Calibri"/>
              </a:rPr>
              <a:t>paramètres</a:t>
            </a:r>
            <a:r>
              <a:rPr lang="en-US" dirty="0">
                <a:cs typeface="Calibri"/>
              </a:rPr>
              <a:t> de </a:t>
            </a:r>
            <a:r>
              <a:rPr lang="en-US" dirty="0" err="1">
                <a:cs typeface="Calibri"/>
              </a:rPr>
              <a:t>limite</a:t>
            </a:r>
            <a:r>
              <a:rPr lang="en-US" dirty="0">
                <a:cs typeface="Calibri"/>
              </a:rPr>
              <a:t> </a:t>
            </a:r>
            <a:r>
              <a:rPr lang="en-US" dirty="0" err="1">
                <a:cs typeface="Calibri"/>
              </a:rPr>
              <a:t>d'activité</a:t>
            </a:r>
            <a:r>
              <a:rPr lang="en-US" dirty="0">
                <a:cs typeface="Calibri"/>
              </a:rPr>
              <a:t> </a:t>
            </a:r>
            <a:r>
              <a:rPr lang="en-US" dirty="0" err="1">
                <a:cs typeface="Calibri"/>
              </a:rPr>
              <a:t>annuelle</a:t>
            </a:r>
            <a:r>
              <a:rPr lang="en-US" dirty="0">
                <a:cs typeface="Calibri"/>
              </a:rPr>
              <a:t> </a:t>
            </a:r>
            <a:r>
              <a:rPr lang="en-US" dirty="0" err="1">
                <a:cs typeface="Calibri"/>
              </a:rPr>
              <a:t>totale</a:t>
            </a:r>
            <a:r>
              <a:rPr lang="en-US" dirty="0">
                <a:cs typeface="Calibri"/>
              </a:rPr>
              <a:t> de la </a:t>
            </a:r>
            <a:r>
              <a:rPr lang="en-US" dirty="0" err="1">
                <a:cs typeface="Calibri"/>
              </a:rPr>
              <a:t>technologie</a:t>
            </a:r>
            <a:r>
              <a:rPr lang="en-US" dirty="0">
                <a:cs typeface="Calibri"/>
              </a:rPr>
              <a:t> </a:t>
            </a:r>
            <a:r>
              <a:rPr lang="en-US" dirty="0" err="1">
                <a:cs typeface="Calibri"/>
              </a:rPr>
              <a:t>peuvent</a:t>
            </a:r>
            <a:r>
              <a:rPr lang="en-US" dirty="0">
                <a:cs typeface="Calibri"/>
              </a:rPr>
              <a:t> </a:t>
            </a:r>
            <a:r>
              <a:rPr lang="en-US" dirty="0" err="1">
                <a:cs typeface="Calibri"/>
              </a:rPr>
              <a:t>être</a:t>
            </a:r>
            <a:r>
              <a:rPr lang="en-US" dirty="0">
                <a:cs typeface="Calibri"/>
              </a:rPr>
              <a:t> </a:t>
            </a:r>
            <a:r>
              <a:rPr lang="en-US" dirty="0" err="1">
                <a:cs typeface="Calibri"/>
              </a:rPr>
              <a:t>utilisés</a:t>
            </a:r>
            <a:r>
              <a:rPr lang="en-US" dirty="0">
                <a:cs typeface="Calibri"/>
              </a:rPr>
              <a:t> pour limiter </a:t>
            </a:r>
            <a:r>
              <a:rPr lang="en-US" dirty="0" err="1">
                <a:cs typeface="Calibri"/>
              </a:rPr>
              <a:t>l'activité</a:t>
            </a:r>
            <a:r>
              <a:rPr lang="en-US" dirty="0">
                <a:cs typeface="Calibri"/>
              </a:rPr>
              <a:t> des technologies dans </a:t>
            </a:r>
            <a:r>
              <a:rPr lang="en-US" dirty="0" err="1">
                <a:cs typeface="Calibri"/>
              </a:rPr>
              <a:t>OSeMOSYS</a:t>
            </a:r>
            <a:r>
              <a:rPr lang="en-US" dirty="0">
                <a:cs typeface="Calibri"/>
              </a:rPr>
              <a:t>. Par exemple, un analyste peut vouloir </a:t>
            </a:r>
            <a:r>
              <a:rPr lang="en-US" dirty="0" err="1">
                <a:cs typeface="Calibri"/>
              </a:rPr>
              <a:t>comprendre</a:t>
            </a:r>
            <a:r>
              <a:rPr lang="en-US" dirty="0">
                <a:cs typeface="Calibri"/>
              </a:rPr>
              <a:t> de quelle façon le système énergétique de son pays pourrait être développé pour n'utiliser que des ressources renouvelables. Dans ce cas, les paramètres de limite supérieure de l'activité annuelle totale de la technologie pourraient être utilisés pour </a:t>
            </a:r>
            <a:r>
              <a:rPr lang="en-US" dirty="0" err="1">
                <a:cs typeface="Calibri"/>
              </a:rPr>
              <a:t>réduire</a:t>
            </a:r>
            <a:r>
              <a:rPr lang="en-US" dirty="0">
                <a:cs typeface="Calibri"/>
              </a:rPr>
              <a:t> </a:t>
            </a:r>
            <a:r>
              <a:rPr lang="en-US" dirty="0" err="1">
                <a:cs typeface="Calibri"/>
              </a:rPr>
              <a:t>progressivement</a:t>
            </a:r>
            <a:r>
              <a:rPr lang="en-US" dirty="0">
                <a:cs typeface="Calibri"/>
              </a:rPr>
              <a:t> (</a:t>
            </a:r>
            <a:r>
              <a:rPr lang="en-US" dirty="0" err="1">
                <a:cs typeface="Calibri"/>
              </a:rPr>
              <a:t>jusqu’à</a:t>
            </a:r>
            <a:r>
              <a:rPr lang="en-US" dirty="0">
                <a:cs typeface="Calibri"/>
              </a:rPr>
              <a:t> </a:t>
            </a:r>
            <a:r>
              <a:rPr lang="en-US" dirty="0" err="1">
                <a:cs typeface="Calibri"/>
              </a:rPr>
              <a:t>l’éliminer</a:t>
            </a:r>
            <a:r>
              <a:rPr lang="en-US" dirty="0">
                <a:cs typeface="Calibri"/>
              </a:rPr>
              <a:t> </a:t>
            </a:r>
            <a:r>
              <a:rPr lang="en-US" dirty="0" err="1">
                <a:cs typeface="Calibri"/>
              </a:rPr>
              <a:t>complètement</a:t>
            </a:r>
            <a:r>
              <a:rPr lang="en-US" dirty="0">
                <a:cs typeface="Calibri"/>
              </a:rPr>
              <a:t>) l'importation et l'extraction de combustibles </a:t>
            </a:r>
            <a:r>
              <a:rPr lang="en-US" dirty="0" err="1">
                <a:cs typeface="Calibri"/>
              </a:rPr>
              <a:t>fossiles</a:t>
            </a:r>
            <a:r>
              <a:rPr lang="en-US" dirty="0">
                <a:cs typeface="Calibri"/>
              </a:rPr>
              <a:t>, ce qui permettrait à l'analyste de comprendre les implications en termes d'investissement et d'émissions d'un système d'énergie entièrement renouvelable. Nous examinerons l'élaboration de scénarios plus en détail dans les exercices pratiques.</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17636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Il est possible d'extraire d'</a:t>
            </a:r>
            <a:r>
              <a:rPr lang="en-US" dirty="0" err="1">
                <a:cs typeface="Calibri"/>
              </a:rPr>
              <a:t>OSeMOSYS </a:t>
            </a:r>
            <a:r>
              <a:rPr lang="en-US" dirty="0">
                <a:cs typeface="Calibri"/>
              </a:rPr>
              <a:t>une série de résultats utiles pour éclairer la politique et la stratégie de lutte contre le changement climatique. Tout d'abord, les résultats nous indiquent quelles technologies sont utilisées pour produire de </a:t>
            </a:r>
            <a:r>
              <a:rPr lang="en-US" dirty="0" err="1">
                <a:cs typeface="Calibri"/>
              </a:rPr>
              <a:t>l'énergie</a:t>
            </a:r>
            <a:r>
              <a:rPr lang="en-US" dirty="0">
                <a:cs typeface="Calibri"/>
              </a:rPr>
              <a:t> à </a:t>
            </a:r>
            <a:r>
              <a:rPr lang="en-US" dirty="0" err="1">
                <a:cs typeface="Calibri"/>
              </a:rPr>
              <a:t>chaque</a:t>
            </a:r>
            <a:r>
              <a:rPr lang="en-US" dirty="0">
                <a:cs typeface="Calibri"/>
              </a:rPr>
              <a:t> année et pour </a:t>
            </a:r>
            <a:r>
              <a:rPr lang="en-US" dirty="0" err="1">
                <a:cs typeface="Calibri"/>
              </a:rPr>
              <a:t>chaque</a:t>
            </a:r>
            <a:r>
              <a:rPr lang="en-US" dirty="0">
                <a:cs typeface="Calibri"/>
              </a:rPr>
              <a:t> tranche de temps, et donnent une trajectoire d'expansion de la </a:t>
            </a:r>
            <a:r>
              <a:rPr lang="en-US" dirty="0" err="1">
                <a:cs typeface="Calibri"/>
              </a:rPr>
              <a:t>capacité</a:t>
            </a:r>
            <a:r>
              <a:rPr lang="en-US" dirty="0">
                <a:cs typeface="Calibri"/>
              </a:rPr>
              <a:t> </a:t>
            </a:r>
            <a:r>
              <a:rPr lang="en-US" dirty="0" err="1">
                <a:cs typeface="Calibri"/>
              </a:rPr>
              <a:t>selon</a:t>
            </a:r>
            <a:r>
              <a:rPr lang="en-US" dirty="0">
                <a:cs typeface="Calibri"/>
              </a:rPr>
              <a:t> divers scénarios. Ces résultats sont utiles pour soutenir la planification des </a:t>
            </a:r>
            <a:r>
              <a:rPr lang="en-US" dirty="0" err="1">
                <a:cs typeface="Calibri"/>
              </a:rPr>
              <a:t>investissements</a:t>
            </a:r>
            <a:r>
              <a:rPr lang="en-US" dirty="0">
                <a:cs typeface="Calibri"/>
              </a:rPr>
              <a:t> </a:t>
            </a:r>
            <a:r>
              <a:rPr lang="en-US" dirty="0" err="1">
                <a:cs typeface="Calibri"/>
              </a:rPr>
              <a:t>puisqu’ils</a:t>
            </a:r>
            <a:r>
              <a:rPr lang="en-US" dirty="0">
                <a:cs typeface="Calibri"/>
              </a:rPr>
              <a:t> </a:t>
            </a:r>
            <a:r>
              <a:rPr lang="en-US" dirty="0" err="1">
                <a:cs typeface="Calibri"/>
              </a:rPr>
              <a:t>suggèrent</a:t>
            </a:r>
            <a:r>
              <a:rPr lang="en-US" dirty="0">
                <a:cs typeface="Calibri"/>
              </a:rPr>
              <a:t> quels investissements sont susceptibles d'être </a:t>
            </a:r>
            <a:r>
              <a:rPr lang="en-US" dirty="0" err="1">
                <a:cs typeface="Calibri"/>
              </a:rPr>
              <a:t>intéressants</a:t>
            </a:r>
            <a:r>
              <a:rPr lang="en-US" dirty="0">
                <a:cs typeface="Calibri"/>
              </a:rPr>
              <a:t> pour répondre à la demande et aux contraintes </a:t>
            </a:r>
            <a:r>
              <a:rPr lang="en-US" dirty="0" err="1">
                <a:cs typeface="Calibri"/>
              </a:rPr>
              <a:t>spécifiques</a:t>
            </a:r>
            <a:r>
              <a:rPr lang="en-US" dirty="0">
                <a:cs typeface="Calibri"/>
              </a:rPr>
              <a:t> de </a:t>
            </a:r>
            <a:r>
              <a:rPr lang="en-US" dirty="0" err="1">
                <a:cs typeface="Calibri"/>
              </a:rPr>
              <a:t>chaque</a:t>
            </a:r>
            <a:r>
              <a:rPr lang="en-US" dirty="0">
                <a:cs typeface="Calibri"/>
              </a:rPr>
              <a:t> scenario </a:t>
            </a:r>
            <a:r>
              <a:rPr lang="en-US" dirty="0" err="1">
                <a:cs typeface="Calibri"/>
              </a:rPr>
              <a:t>ainsi</a:t>
            </a:r>
            <a:r>
              <a:rPr lang="en-US" dirty="0">
                <a:cs typeface="Calibri"/>
              </a:rPr>
              <a:t> que le moment </a:t>
            </a:r>
            <a:r>
              <a:rPr lang="en-US" dirty="0" err="1">
                <a:cs typeface="Calibri"/>
              </a:rPr>
              <a:t>où</a:t>
            </a:r>
            <a:r>
              <a:rPr lang="en-US" dirty="0">
                <a:cs typeface="Calibri"/>
              </a:rPr>
              <a:t> ces investissements sont nécessaires. Ces résultats peuvent également être utilisés pour évaluer la sécurité et la flexibilité du système </a:t>
            </a:r>
            <a:r>
              <a:rPr lang="en-US" dirty="0" err="1">
                <a:cs typeface="Calibri"/>
              </a:rPr>
              <a:t>énergétique</a:t>
            </a:r>
            <a:r>
              <a:rPr lang="en-US" dirty="0">
                <a:cs typeface="Calibri"/>
              </a:rPr>
              <a:t> </a:t>
            </a:r>
            <a:r>
              <a:rPr lang="en-US" dirty="0" err="1">
                <a:cs typeface="Calibri"/>
              </a:rPr>
              <a:t>selon</a:t>
            </a:r>
            <a:r>
              <a:rPr lang="en-US" dirty="0">
                <a:cs typeface="Calibri"/>
              </a:rPr>
              <a:t> les scénarios. Parmi les autres informations utiles à la planification des investissements figurent les coûts annuels et totaux du </a:t>
            </a:r>
            <a:r>
              <a:rPr lang="en-US" dirty="0" err="1">
                <a:cs typeface="Calibri"/>
              </a:rPr>
              <a:t>système</a:t>
            </a:r>
            <a:r>
              <a:rPr lang="en-US" dirty="0">
                <a:cs typeface="Calibri"/>
              </a:rPr>
              <a:t> </a:t>
            </a:r>
            <a:r>
              <a:rPr lang="en-US" dirty="0" err="1">
                <a:cs typeface="Calibri"/>
              </a:rPr>
              <a:t>énergétique</a:t>
            </a:r>
            <a:r>
              <a:rPr lang="en-US" dirty="0">
                <a:cs typeface="Calibri"/>
              </a:rPr>
              <a:t> qui peuvent être utilisés pour comparer les implications des divers scénarios en termes de coûts. </a:t>
            </a:r>
            <a:r>
              <a:rPr lang="en-US" dirty="0" err="1">
                <a:cs typeface="Calibri"/>
              </a:rPr>
              <a:t>OSeMOSYS</a:t>
            </a:r>
            <a:r>
              <a:rPr lang="en-US" dirty="0">
                <a:cs typeface="Calibri"/>
              </a:rPr>
              <a:t> </a:t>
            </a:r>
            <a:r>
              <a:rPr lang="en-US" dirty="0" err="1">
                <a:cs typeface="Calibri"/>
              </a:rPr>
              <a:t>produit</a:t>
            </a:r>
            <a:r>
              <a:rPr lang="en-US" dirty="0">
                <a:cs typeface="Calibri"/>
              </a:rPr>
              <a:t> </a:t>
            </a:r>
            <a:r>
              <a:rPr lang="en-US" dirty="0" err="1">
                <a:cs typeface="Calibri"/>
              </a:rPr>
              <a:t>également</a:t>
            </a:r>
            <a:r>
              <a:rPr lang="en-US" dirty="0">
                <a:cs typeface="Calibri"/>
              </a:rPr>
              <a:t> des </a:t>
            </a:r>
            <a:r>
              <a:rPr lang="en-US" dirty="0" err="1">
                <a:cs typeface="Calibri"/>
              </a:rPr>
              <a:t>résultats</a:t>
            </a:r>
            <a:r>
              <a:rPr lang="en-US" dirty="0">
                <a:cs typeface="Calibri"/>
              </a:rPr>
              <a:t> </a:t>
            </a:r>
            <a:r>
              <a:rPr lang="en-US" dirty="0" err="1">
                <a:cs typeface="Calibri"/>
              </a:rPr>
              <a:t>précieux</a:t>
            </a:r>
            <a:r>
              <a:rPr lang="en-US" dirty="0">
                <a:cs typeface="Calibri"/>
              </a:rPr>
              <a:t> pour </a:t>
            </a:r>
            <a:r>
              <a:rPr lang="en-US" dirty="0" err="1">
                <a:cs typeface="Calibri"/>
              </a:rPr>
              <a:t>évaluer</a:t>
            </a:r>
            <a:r>
              <a:rPr lang="en-US" dirty="0">
                <a:cs typeface="Calibri"/>
              </a:rPr>
              <a:t> les implications </a:t>
            </a:r>
            <a:r>
              <a:rPr lang="en-US" dirty="0" err="1">
                <a:cs typeface="Calibri"/>
              </a:rPr>
              <a:t>environnementales</a:t>
            </a:r>
            <a:r>
              <a:rPr lang="en-US" dirty="0">
                <a:cs typeface="Calibri"/>
              </a:rPr>
              <a:t> des divers </a:t>
            </a:r>
            <a:r>
              <a:rPr lang="en-US" dirty="0" err="1">
                <a:cs typeface="Calibri"/>
              </a:rPr>
              <a:t>scénarios</a:t>
            </a:r>
            <a:r>
              <a:rPr lang="en-US" dirty="0">
                <a:cs typeface="Calibri"/>
              </a:rPr>
              <a:t> d’un </a:t>
            </a:r>
            <a:r>
              <a:rPr lang="en-US" dirty="0" err="1">
                <a:cs typeface="Calibri"/>
              </a:rPr>
              <a:t>système</a:t>
            </a:r>
            <a:r>
              <a:rPr lang="en-US" dirty="0">
                <a:cs typeface="Calibri"/>
              </a:rPr>
              <a:t> </a:t>
            </a:r>
            <a:r>
              <a:rPr lang="en-US" dirty="0" err="1">
                <a:cs typeface="Calibri"/>
              </a:rPr>
              <a:t>énergétique</a:t>
            </a:r>
            <a:r>
              <a:rPr lang="en-US" dirty="0">
                <a:cs typeface="Calibri"/>
              </a:rPr>
              <a:t>. </a:t>
            </a:r>
            <a:r>
              <a:rPr lang="en-US" dirty="0" err="1">
                <a:cs typeface="Calibri"/>
              </a:rPr>
              <a:t>Ces</a:t>
            </a:r>
            <a:r>
              <a:rPr lang="en-US" dirty="0">
                <a:cs typeface="Calibri"/>
              </a:rPr>
              <a:t> </a:t>
            </a:r>
            <a:r>
              <a:rPr lang="en-US" dirty="0" err="1">
                <a:cs typeface="Calibri"/>
              </a:rPr>
              <a:t>résultats</a:t>
            </a:r>
            <a:r>
              <a:rPr lang="en-US" dirty="0">
                <a:cs typeface="Calibri"/>
              </a:rPr>
              <a:t> </a:t>
            </a:r>
            <a:r>
              <a:rPr lang="en-US" dirty="0" err="1">
                <a:cs typeface="Calibri"/>
              </a:rPr>
              <a:t>comprennent</a:t>
            </a:r>
            <a:r>
              <a:rPr lang="en-US" dirty="0">
                <a:cs typeface="Calibri"/>
              </a:rPr>
              <a:t> les </a:t>
            </a:r>
            <a:r>
              <a:rPr lang="en-US" dirty="0" err="1">
                <a:cs typeface="Calibri"/>
              </a:rPr>
              <a:t>émissions</a:t>
            </a:r>
            <a:r>
              <a:rPr lang="en-US" dirty="0">
                <a:cs typeface="Calibri"/>
              </a:rPr>
              <a:t> </a:t>
            </a:r>
            <a:r>
              <a:rPr lang="en-US" dirty="0" err="1">
                <a:cs typeface="Calibri"/>
              </a:rPr>
              <a:t>annuelles</a:t>
            </a:r>
            <a:r>
              <a:rPr lang="en-US" dirty="0">
                <a:cs typeface="Calibri"/>
              </a:rPr>
              <a:t> de </a:t>
            </a:r>
            <a:r>
              <a:rPr lang="en-US" dirty="0" err="1">
                <a:cs typeface="Calibri"/>
              </a:rPr>
              <a:t>chaque</a:t>
            </a:r>
            <a:r>
              <a:rPr lang="en-US" dirty="0">
                <a:cs typeface="Calibri"/>
              </a:rPr>
              <a:t> </a:t>
            </a:r>
            <a:r>
              <a:rPr lang="en-US" dirty="0" err="1">
                <a:cs typeface="Calibri"/>
              </a:rPr>
              <a:t>polluant</a:t>
            </a:r>
            <a:r>
              <a:rPr lang="en-US" dirty="0">
                <a:cs typeface="Calibri"/>
              </a:rPr>
              <a:t> </a:t>
            </a:r>
            <a:r>
              <a:rPr lang="en-US" dirty="0" err="1">
                <a:cs typeface="Calibri"/>
              </a:rPr>
              <a:t>modélisé</a:t>
            </a:r>
            <a:r>
              <a:rPr lang="en-US" dirty="0">
                <a:cs typeface="Calibri"/>
              </a:rPr>
              <a:t>, qui </a:t>
            </a:r>
            <a:r>
              <a:rPr lang="en-US" dirty="0" err="1">
                <a:cs typeface="Calibri"/>
              </a:rPr>
              <a:t>peuvent</a:t>
            </a:r>
            <a:r>
              <a:rPr lang="en-US" dirty="0">
                <a:cs typeface="Calibri"/>
              </a:rPr>
              <a:t> </a:t>
            </a:r>
            <a:r>
              <a:rPr lang="en-US" dirty="0" err="1">
                <a:cs typeface="Calibri"/>
              </a:rPr>
              <a:t>également</a:t>
            </a:r>
            <a:r>
              <a:rPr lang="en-US" dirty="0">
                <a:cs typeface="Calibri"/>
              </a:rPr>
              <a:t> </a:t>
            </a:r>
            <a:r>
              <a:rPr lang="en-US" dirty="0" err="1">
                <a:cs typeface="Calibri"/>
              </a:rPr>
              <a:t>être</a:t>
            </a:r>
            <a:r>
              <a:rPr lang="en-US" dirty="0">
                <a:cs typeface="Calibri"/>
              </a:rPr>
              <a:t> </a:t>
            </a:r>
            <a:r>
              <a:rPr lang="en-US" dirty="0" err="1">
                <a:cs typeface="Calibri"/>
              </a:rPr>
              <a:t>ventilées</a:t>
            </a:r>
            <a:r>
              <a:rPr lang="en-US" dirty="0">
                <a:cs typeface="Calibri"/>
              </a:rPr>
              <a:t> par </a:t>
            </a:r>
            <a:r>
              <a:rPr lang="en-US" dirty="0" err="1">
                <a:cs typeface="Calibri"/>
              </a:rPr>
              <a:t>technologie</a:t>
            </a:r>
            <a:r>
              <a:rPr lang="en-US" dirty="0">
                <a:cs typeface="Calibri"/>
              </a:rPr>
              <a:t> </a:t>
            </a:r>
            <a:r>
              <a:rPr lang="en-US" dirty="0" err="1">
                <a:cs typeface="Calibri"/>
              </a:rPr>
              <a:t>afin</a:t>
            </a:r>
            <a:r>
              <a:rPr lang="en-US" dirty="0">
                <a:cs typeface="Calibri"/>
              </a:rPr>
              <a:t> de </a:t>
            </a:r>
            <a:r>
              <a:rPr lang="en-US" dirty="0" err="1">
                <a:cs typeface="Calibri"/>
              </a:rPr>
              <a:t>permettre</a:t>
            </a:r>
            <a:r>
              <a:rPr lang="en-US" dirty="0">
                <a:cs typeface="Calibri"/>
              </a:rPr>
              <a:t> aux </a:t>
            </a:r>
            <a:r>
              <a:rPr lang="en-US" dirty="0" err="1">
                <a:cs typeface="Calibri"/>
              </a:rPr>
              <a:t>analystes</a:t>
            </a:r>
            <a:r>
              <a:rPr lang="en-US" dirty="0">
                <a:cs typeface="Calibri"/>
              </a:rPr>
              <a:t> de </a:t>
            </a:r>
            <a:r>
              <a:rPr lang="en-US" dirty="0" err="1">
                <a:cs typeface="Calibri"/>
              </a:rPr>
              <a:t>comprendre</a:t>
            </a:r>
            <a:r>
              <a:rPr lang="en-US" dirty="0">
                <a:cs typeface="Calibri"/>
              </a:rPr>
              <a:t> les impacts </a:t>
            </a:r>
            <a:r>
              <a:rPr lang="en-US" dirty="0" err="1">
                <a:cs typeface="Calibri"/>
              </a:rPr>
              <a:t>relatifs</a:t>
            </a:r>
            <a:r>
              <a:rPr lang="en-US" dirty="0">
                <a:cs typeface="Calibri"/>
              </a:rPr>
              <a:t> des </a:t>
            </a:r>
            <a:r>
              <a:rPr lang="en-US" dirty="0" err="1">
                <a:cs typeface="Calibri"/>
              </a:rPr>
              <a:t>différentes</a:t>
            </a:r>
            <a:r>
              <a:rPr lang="en-US" dirty="0">
                <a:cs typeface="Calibri"/>
              </a:rPr>
              <a:t> technologies. Les </a:t>
            </a:r>
            <a:r>
              <a:rPr lang="en-US" dirty="0" err="1">
                <a:cs typeface="Calibri"/>
              </a:rPr>
              <a:t>exercices</a:t>
            </a:r>
            <a:r>
              <a:rPr lang="en-US" dirty="0">
                <a:cs typeface="Calibri"/>
              </a:rPr>
              <a:t> pratiques </a:t>
            </a:r>
            <a:r>
              <a:rPr lang="en-US" dirty="0" err="1">
                <a:cs typeface="Calibri"/>
              </a:rPr>
              <a:t>vous</a:t>
            </a:r>
            <a:r>
              <a:rPr lang="en-US" dirty="0">
                <a:cs typeface="Calibri"/>
              </a:rPr>
              <a:t> </a:t>
            </a:r>
            <a:r>
              <a:rPr lang="en-US" dirty="0" err="1">
                <a:cs typeface="Calibri"/>
              </a:rPr>
              <a:t>permettront</a:t>
            </a:r>
            <a:r>
              <a:rPr lang="en-US" dirty="0">
                <a:cs typeface="Calibri"/>
              </a:rPr>
              <a:t> de </a:t>
            </a:r>
            <a:r>
              <a:rPr lang="en-US" dirty="0" err="1">
                <a:cs typeface="Calibri"/>
              </a:rPr>
              <a:t>visualiser</a:t>
            </a:r>
            <a:r>
              <a:rPr lang="en-US" dirty="0">
                <a:cs typeface="Calibri"/>
              </a:rPr>
              <a:t> et </a:t>
            </a:r>
            <a:r>
              <a:rPr lang="en-US" dirty="0" err="1">
                <a:cs typeface="Calibri"/>
              </a:rPr>
              <a:t>d'interpréter</a:t>
            </a:r>
            <a:r>
              <a:rPr lang="en-US" dirty="0">
                <a:cs typeface="Calibri"/>
              </a:rPr>
              <a:t> </a:t>
            </a:r>
            <a:r>
              <a:rPr lang="en-US" dirty="0" err="1">
                <a:cs typeface="Calibri"/>
              </a:rPr>
              <a:t>ces</a:t>
            </a:r>
            <a:r>
              <a:rPr lang="en-US" dirty="0">
                <a:cs typeface="Calibri"/>
              </a:rPr>
              <a:t> </a:t>
            </a:r>
            <a:r>
              <a:rPr lang="en-US" dirty="0" err="1">
                <a:cs typeface="Calibri"/>
              </a:rPr>
              <a:t>résultats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152134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Cette</a:t>
            </a:r>
            <a:r>
              <a:rPr lang="en-US" dirty="0">
                <a:cs typeface="Calibri"/>
              </a:rPr>
              <a:t> figure </a:t>
            </a:r>
            <a:r>
              <a:rPr lang="en-US" dirty="0" err="1">
                <a:cs typeface="Calibri"/>
              </a:rPr>
              <a:t>présente</a:t>
            </a:r>
            <a:r>
              <a:rPr lang="en-US" dirty="0">
                <a:cs typeface="Calibri"/>
              </a:rPr>
              <a:t> les résultats de la production d'électricité dans </a:t>
            </a:r>
            <a:r>
              <a:rPr lang="en-US" dirty="0" err="1">
                <a:cs typeface="Calibri"/>
              </a:rPr>
              <a:t>l’exemple</a:t>
            </a:r>
            <a:r>
              <a:rPr lang="en-US" dirty="0">
                <a:cs typeface="Calibri"/>
              </a:rPr>
              <a:t> d’un </a:t>
            </a:r>
            <a:r>
              <a:rPr lang="en-US" dirty="0" err="1">
                <a:cs typeface="Calibri"/>
              </a:rPr>
              <a:t>scénario</a:t>
            </a:r>
            <a:r>
              <a:rPr lang="en-US" dirty="0">
                <a:cs typeface="Calibri"/>
              </a:rPr>
              <a:t> pour un pays </a:t>
            </a:r>
            <a:r>
              <a:rPr lang="en-US" dirty="0" err="1">
                <a:cs typeface="Calibri"/>
              </a:rPr>
              <a:t>fictif</a:t>
            </a:r>
            <a:r>
              <a:rPr lang="en-US" dirty="0">
                <a:cs typeface="Calibri"/>
              </a:rPr>
              <a:t> où l'activité des technologies de production et d'importation de combustibles fossiles a été progressivement réduite à </a:t>
            </a:r>
            <a:r>
              <a:rPr lang="en-US" dirty="0" err="1">
                <a:cs typeface="Calibri"/>
              </a:rPr>
              <a:t>zéro</a:t>
            </a:r>
            <a:r>
              <a:rPr lang="en-US" dirty="0">
                <a:cs typeface="Calibri"/>
              </a:rPr>
              <a:t> en 2050. Ce </a:t>
            </a:r>
            <a:r>
              <a:rPr lang="en-US" dirty="0" err="1">
                <a:cs typeface="Calibri"/>
              </a:rPr>
              <a:t>scénario</a:t>
            </a:r>
            <a:r>
              <a:rPr lang="en-US" dirty="0">
                <a:cs typeface="Calibri"/>
              </a:rPr>
              <a:t> </a:t>
            </a:r>
            <a:r>
              <a:rPr lang="en-US" dirty="0" err="1">
                <a:cs typeface="Calibri"/>
              </a:rPr>
              <a:t>est</a:t>
            </a:r>
            <a:r>
              <a:rPr lang="en-US" dirty="0">
                <a:cs typeface="Calibri"/>
              </a:rPr>
              <a:t> associé à une forte augmentation de la demande d'électricité due au changement de combustible, </a:t>
            </a:r>
            <a:r>
              <a:rPr lang="en-US" dirty="0" err="1">
                <a:cs typeface="Calibri"/>
              </a:rPr>
              <a:t>tel</a:t>
            </a:r>
            <a:r>
              <a:rPr lang="en-US" dirty="0">
                <a:cs typeface="Calibri"/>
              </a:rPr>
              <a:t> </a:t>
            </a:r>
            <a:r>
              <a:rPr lang="en-US" dirty="0" err="1">
                <a:cs typeface="Calibri"/>
              </a:rPr>
              <a:t>qu’en</a:t>
            </a:r>
            <a:r>
              <a:rPr lang="en-US" dirty="0">
                <a:cs typeface="Calibri"/>
              </a:rPr>
              <a:t> </a:t>
            </a:r>
            <a:r>
              <a:rPr lang="en-US" dirty="0" err="1">
                <a:cs typeface="Calibri"/>
              </a:rPr>
              <a:t>témoigne</a:t>
            </a:r>
            <a:r>
              <a:rPr lang="en-US" dirty="0">
                <a:cs typeface="Calibri"/>
              </a:rPr>
              <a:t> </a:t>
            </a:r>
            <a:r>
              <a:rPr lang="en-US" dirty="0" err="1">
                <a:cs typeface="Calibri"/>
              </a:rPr>
              <a:t>l’importante</a:t>
            </a:r>
            <a:r>
              <a:rPr lang="en-US" dirty="0">
                <a:cs typeface="Calibri"/>
              </a:rPr>
              <a:t> augmentation de la production d'électricité entre 2020 et 2050. Il s'agit d'un exemple du type de résultats qui peuvent être produits par les </a:t>
            </a:r>
            <a:r>
              <a:rPr lang="en-US" dirty="0" err="1">
                <a:cs typeface="Calibri"/>
              </a:rPr>
              <a:t>modèles</a:t>
            </a:r>
            <a:r>
              <a:rPr lang="en-US" dirty="0">
                <a:cs typeface="Calibri"/>
              </a:rPr>
              <a:t> </a:t>
            </a:r>
            <a:r>
              <a:rPr lang="en-US" dirty="0" err="1">
                <a:cs typeface="Calibri"/>
              </a:rPr>
              <a:t>OSeMOSYS</a:t>
            </a:r>
            <a:r>
              <a:rPr lang="en-US" dirty="0">
                <a:cs typeface="Calibri"/>
              </a:rPr>
              <a:t>. </a:t>
            </a:r>
            <a:r>
              <a:rPr lang="en-US" dirty="0" err="1">
                <a:cs typeface="Calibri"/>
              </a:rPr>
              <a:t>Ces</a:t>
            </a:r>
            <a:r>
              <a:rPr lang="en-US" dirty="0">
                <a:cs typeface="Calibri"/>
              </a:rPr>
              <a:t> </a:t>
            </a:r>
            <a:r>
              <a:rPr lang="en-US" dirty="0" err="1">
                <a:cs typeface="Calibri"/>
              </a:rPr>
              <a:t>résultats</a:t>
            </a:r>
            <a:r>
              <a:rPr lang="en-US" dirty="0">
                <a:cs typeface="Calibri"/>
              </a:rPr>
              <a:t> </a:t>
            </a:r>
            <a:r>
              <a:rPr lang="en-US" dirty="0" err="1">
                <a:cs typeface="Calibri"/>
              </a:rPr>
              <a:t>sont</a:t>
            </a:r>
            <a:r>
              <a:rPr lang="en-US" dirty="0">
                <a:cs typeface="Calibri"/>
              </a:rPr>
              <a:t> </a:t>
            </a:r>
            <a:r>
              <a:rPr lang="en-US" dirty="0" err="1">
                <a:cs typeface="Calibri"/>
              </a:rPr>
              <a:t>utiles</a:t>
            </a:r>
            <a:r>
              <a:rPr lang="en-US" dirty="0">
                <a:cs typeface="Calibri"/>
              </a:rPr>
              <a:t> car </a:t>
            </a:r>
            <a:r>
              <a:rPr lang="en-US" dirty="0" err="1">
                <a:cs typeface="Calibri"/>
              </a:rPr>
              <a:t>ils</a:t>
            </a:r>
            <a:r>
              <a:rPr lang="en-US" dirty="0">
                <a:cs typeface="Calibri"/>
              </a:rPr>
              <a:t> </a:t>
            </a:r>
            <a:r>
              <a:rPr lang="en-US" dirty="0" err="1">
                <a:cs typeface="Calibri"/>
              </a:rPr>
              <a:t>permettent</a:t>
            </a:r>
            <a:r>
              <a:rPr lang="en-US" dirty="0">
                <a:cs typeface="Calibri"/>
              </a:rPr>
              <a:t> aux </a:t>
            </a:r>
            <a:r>
              <a:rPr lang="en-US" dirty="0" err="1">
                <a:cs typeface="Calibri"/>
              </a:rPr>
              <a:t>analystes</a:t>
            </a:r>
            <a:r>
              <a:rPr lang="en-US" dirty="0">
                <a:cs typeface="Calibri"/>
              </a:rPr>
              <a:t> de </a:t>
            </a:r>
            <a:r>
              <a:rPr lang="en-US" dirty="0" err="1">
                <a:cs typeface="Calibri"/>
              </a:rPr>
              <a:t>comprendre</a:t>
            </a:r>
            <a:r>
              <a:rPr lang="en-US" dirty="0">
                <a:cs typeface="Calibri"/>
              </a:rPr>
              <a:t> les implications des </a:t>
            </a:r>
            <a:r>
              <a:rPr lang="en-US" dirty="0" err="1">
                <a:cs typeface="Calibri"/>
              </a:rPr>
              <a:t>différentes</a:t>
            </a:r>
            <a:r>
              <a:rPr lang="en-US" dirty="0">
                <a:cs typeface="Calibri"/>
              </a:rPr>
              <a:t> </a:t>
            </a:r>
            <a:r>
              <a:rPr lang="en-US" dirty="0" err="1">
                <a:cs typeface="Calibri"/>
              </a:rPr>
              <a:t>décisions</a:t>
            </a:r>
            <a:r>
              <a:rPr lang="en-US" dirty="0">
                <a:cs typeface="Calibri"/>
              </a:rPr>
              <a:t> politiques, y </a:t>
            </a:r>
            <a:r>
              <a:rPr lang="en-US" dirty="0" err="1">
                <a:cs typeface="Calibri"/>
              </a:rPr>
              <a:t>compris</a:t>
            </a:r>
            <a:r>
              <a:rPr lang="en-US" dirty="0">
                <a:cs typeface="Calibri"/>
              </a:rPr>
              <a:t> les </a:t>
            </a:r>
            <a:r>
              <a:rPr lang="en-US" dirty="0" err="1">
                <a:cs typeface="Calibri"/>
              </a:rPr>
              <a:t>effets</a:t>
            </a:r>
            <a:r>
              <a:rPr lang="en-US" dirty="0">
                <a:cs typeface="Calibri"/>
              </a:rPr>
              <a:t> sur le </a:t>
            </a:r>
            <a:r>
              <a:rPr lang="en-US" dirty="0" err="1">
                <a:cs typeface="Calibri"/>
              </a:rPr>
              <a:t>développement</a:t>
            </a:r>
            <a:r>
              <a:rPr lang="en-US" dirty="0">
                <a:cs typeface="Calibri"/>
              </a:rPr>
              <a:t> du </a:t>
            </a:r>
            <a:r>
              <a:rPr lang="en-US" dirty="0" err="1">
                <a:cs typeface="Calibri"/>
              </a:rPr>
              <a:t>système</a:t>
            </a:r>
            <a:r>
              <a:rPr lang="en-US" dirty="0">
                <a:cs typeface="Calibri"/>
              </a:rPr>
              <a:t> </a:t>
            </a:r>
            <a:r>
              <a:rPr lang="en-US" dirty="0" err="1">
                <a:cs typeface="Calibri"/>
              </a:rPr>
              <a:t>énergétique</a:t>
            </a:r>
            <a:r>
              <a:rPr lang="en-US" dirty="0">
                <a:cs typeface="Calibri"/>
              </a:rPr>
              <a:t>, les implications </a:t>
            </a:r>
            <a:r>
              <a:rPr lang="en-US" dirty="0" err="1">
                <a:cs typeface="Calibri"/>
              </a:rPr>
              <a:t>en</a:t>
            </a:r>
            <a:r>
              <a:rPr lang="en-US" dirty="0">
                <a:cs typeface="Calibri"/>
              </a:rPr>
              <a:t> </a:t>
            </a:r>
            <a:r>
              <a:rPr lang="en-US" dirty="0" err="1">
                <a:cs typeface="Calibri"/>
              </a:rPr>
              <a:t>termes</a:t>
            </a:r>
            <a:r>
              <a:rPr lang="en-US" dirty="0">
                <a:cs typeface="Calibri"/>
              </a:rPr>
              <a:t> de </a:t>
            </a:r>
            <a:r>
              <a:rPr lang="en-US" dirty="0" err="1">
                <a:cs typeface="Calibri"/>
              </a:rPr>
              <a:t>coûts</a:t>
            </a:r>
            <a:r>
              <a:rPr lang="en-US" dirty="0">
                <a:cs typeface="Calibri"/>
              </a:rPr>
              <a:t> et les </a:t>
            </a:r>
            <a:r>
              <a:rPr lang="en-US" dirty="0" err="1">
                <a:cs typeface="Calibri"/>
              </a:rPr>
              <a:t>effets</a:t>
            </a:r>
            <a:r>
              <a:rPr lang="en-US" dirty="0">
                <a:cs typeface="Calibri"/>
              </a:rPr>
              <a:t> sur les </a:t>
            </a:r>
            <a:r>
              <a:rPr lang="en-US" dirty="0" err="1">
                <a:cs typeface="Calibri"/>
              </a:rPr>
              <a:t>émissions</a:t>
            </a:r>
            <a:r>
              <a:rPr lang="en-US" dirty="0">
                <a:cs typeface="Calibri"/>
              </a:rPr>
              <a:t>. </a:t>
            </a:r>
            <a:r>
              <a:rPr lang="en-US" dirty="0" err="1">
                <a:cs typeface="Calibri"/>
              </a:rPr>
              <a:t>Ces</a:t>
            </a:r>
            <a:r>
              <a:rPr lang="en-US" dirty="0">
                <a:cs typeface="Calibri"/>
              </a:rPr>
              <a:t> analyses </a:t>
            </a:r>
            <a:r>
              <a:rPr lang="en-US" dirty="0" err="1">
                <a:cs typeface="Calibri"/>
              </a:rPr>
              <a:t>peuvent</a:t>
            </a:r>
            <a:r>
              <a:rPr lang="en-US" dirty="0">
                <a:cs typeface="Calibri"/>
              </a:rPr>
              <a:t> </a:t>
            </a:r>
            <a:r>
              <a:rPr lang="en-US" dirty="0" err="1">
                <a:cs typeface="Calibri"/>
              </a:rPr>
              <a:t>servir</a:t>
            </a:r>
            <a:r>
              <a:rPr lang="en-US" dirty="0">
                <a:cs typeface="Calibri"/>
              </a:rPr>
              <a:t> de base à la planification </a:t>
            </a:r>
            <a:r>
              <a:rPr lang="en-US" dirty="0" err="1">
                <a:cs typeface="Calibri"/>
              </a:rPr>
              <a:t>nationale</a:t>
            </a:r>
            <a:r>
              <a:rPr lang="en-US" dirty="0">
                <a:cs typeface="Calibri"/>
              </a:rPr>
              <a:t> de </a:t>
            </a:r>
            <a:r>
              <a:rPr lang="en-US" dirty="0" err="1">
                <a:cs typeface="Calibri"/>
              </a:rPr>
              <a:t>l'énergie</a:t>
            </a:r>
            <a:r>
              <a:rPr lang="en-US" dirty="0">
                <a:cs typeface="Calibri"/>
              </a:rPr>
              <a:t> et </a:t>
            </a:r>
            <a:r>
              <a:rPr lang="en-US" dirty="0" err="1">
                <a:cs typeface="Calibri"/>
              </a:rPr>
              <a:t>être</a:t>
            </a:r>
            <a:r>
              <a:rPr lang="en-US" dirty="0">
                <a:cs typeface="Calibri"/>
              </a:rPr>
              <a:t> </a:t>
            </a:r>
            <a:r>
              <a:rPr lang="en-US" dirty="0" err="1">
                <a:cs typeface="Calibri"/>
              </a:rPr>
              <a:t>développées</a:t>
            </a:r>
            <a:r>
              <a:rPr lang="en-US" dirty="0">
                <a:cs typeface="Calibri"/>
              </a:rPr>
              <a:t> pour </a:t>
            </a:r>
            <a:r>
              <a:rPr lang="en-US" dirty="0" err="1">
                <a:cs typeface="Calibri"/>
              </a:rPr>
              <a:t>mieux</a:t>
            </a:r>
            <a:r>
              <a:rPr lang="en-US" dirty="0">
                <a:cs typeface="Calibri"/>
              </a:rPr>
              <a:t> </a:t>
            </a:r>
            <a:r>
              <a:rPr lang="en-US" dirty="0" err="1">
                <a:cs typeface="Calibri"/>
              </a:rPr>
              <a:t>comprendre</a:t>
            </a:r>
            <a:r>
              <a:rPr lang="en-US" dirty="0">
                <a:cs typeface="Calibri"/>
              </a:rPr>
              <a:t> les </a:t>
            </a:r>
            <a:r>
              <a:rPr lang="en-US" dirty="0" err="1">
                <a:cs typeface="Calibri"/>
              </a:rPr>
              <a:t>différents</a:t>
            </a:r>
            <a:r>
              <a:rPr lang="en-US" dirty="0">
                <a:cs typeface="Calibri"/>
              </a:rPr>
              <a:t> scenarios possibles. Par </a:t>
            </a:r>
            <a:r>
              <a:rPr lang="en-US" dirty="0" err="1">
                <a:cs typeface="Calibri"/>
              </a:rPr>
              <a:t>exemple</a:t>
            </a:r>
            <a:r>
              <a:rPr lang="en-US" dirty="0">
                <a:cs typeface="Calibri"/>
              </a:rPr>
              <a:t>, on </a:t>
            </a:r>
            <a:r>
              <a:rPr lang="en-US" dirty="0" err="1">
                <a:cs typeface="Calibri"/>
              </a:rPr>
              <a:t>peut</a:t>
            </a:r>
            <a:r>
              <a:rPr lang="en-US" dirty="0">
                <a:cs typeface="Calibri"/>
              </a:rPr>
              <a:t> </a:t>
            </a:r>
            <a:r>
              <a:rPr lang="en-US" dirty="0" err="1">
                <a:cs typeface="Calibri"/>
              </a:rPr>
              <a:t>utiliser</a:t>
            </a:r>
            <a:r>
              <a:rPr lang="en-US" dirty="0">
                <a:cs typeface="Calibri"/>
              </a:rPr>
              <a:t> un </a:t>
            </a:r>
            <a:r>
              <a:rPr lang="en-US" dirty="0" err="1">
                <a:cs typeface="Calibri"/>
              </a:rPr>
              <a:t>autre</a:t>
            </a:r>
            <a:r>
              <a:rPr lang="en-US" dirty="0">
                <a:cs typeface="Calibri"/>
              </a:rPr>
              <a:t> </a:t>
            </a:r>
            <a:r>
              <a:rPr lang="en-US" dirty="0" err="1">
                <a:cs typeface="Calibri"/>
              </a:rPr>
              <a:t>outil</a:t>
            </a:r>
            <a:r>
              <a:rPr lang="en-US" dirty="0">
                <a:cs typeface="Calibri"/>
              </a:rPr>
              <a:t> de </a:t>
            </a:r>
            <a:r>
              <a:rPr lang="en-US" dirty="0" err="1">
                <a:cs typeface="Calibri"/>
              </a:rPr>
              <a:t>modélisation</a:t>
            </a:r>
            <a:r>
              <a:rPr lang="en-US" dirty="0">
                <a:cs typeface="Calibri"/>
              </a:rPr>
              <a:t>, </a:t>
            </a:r>
            <a:r>
              <a:rPr lang="en-US" dirty="0" err="1">
                <a:cs typeface="Calibri"/>
              </a:rPr>
              <a:t>tel</a:t>
            </a:r>
            <a:r>
              <a:rPr lang="en-US" dirty="0">
                <a:cs typeface="Calibri"/>
              </a:rPr>
              <a:t> que </a:t>
            </a:r>
            <a:r>
              <a:rPr lang="en-US" dirty="0" err="1">
                <a:cs typeface="Calibri"/>
              </a:rPr>
              <a:t>FlexTool</a:t>
            </a:r>
            <a:r>
              <a:rPr lang="en-US" dirty="0">
                <a:cs typeface="Calibri"/>
              </a:rPr>
              <a:t>, pour </a:t>
            </a:r>
            <a:r>
              <a:rPr lang="en-US" dirty="0" err="1">
                <a:cs typeface="Calibri"/>
              </a:rPr>
              <a:t>évaluer</a:t>
            </a:r>
            <a:r>
              <a:rPr lang="en-US" dirty="0">
                <a:cs typeface="Calibri"/>
              </a:rPr>
              <a:t> la </a:t>
            </a:r>
            <a:r>
              <a:rPr lang="en-US" dirty="0" err="1">
                <a:cs typeface="Calibri"/>
              </a:rPr>
              <a:t>flexibilité</a:t>
            </a:r>
            <a:r>
              <a:rPr lang="en-US" dirty="0">
                <a:cs typeface="Calibri"/>
              </a:rPr>
              <a:t> du </a:t>
            </a:r>
            <a:r>
              <a:rPr lang="en-US" dirty="0" err="1">
                <a:cs typeface="Calibri"/>
              </a:rPr>
              <a:t>futur</a:t>
            </a:r>
            <a:r>
              <a:rPr lang="en-US" dirty="0">
                <a:cs typeface="Calibri"/>
              </a:rPr>
              <a:t> </a:t>
            </a:r>
            <a:r>
              <a:rPr lang="en-US" dirty="0" err="1">
                <a:cs typeface="Calibri"/>
              </a:rPr>
              <a:t>système</a:t>
            </a:r>
            <a:r>
              <a:rPr lang="en-US" dirty="0">
                <a:cs typeface="Calibri"/>
              </a:rPr>
              <a:t> </a:t>
            </a:r>
            <a:r>
              <a:rPr lang="en-US" dirty="0" err="1">
                <a:cs typeface="Calibri"/>
              </a:rPr>
              <a:t>énergétique</a:t>
            </a:r>
            <a:r>
              <a:rPr lang="en-US" dirty="0">
                <a:cs typeface="Calibri"/>
              </a:rPr>
              <a:t> </a:t>
            </a:r>
            <a:r>
              <a:rPr lang="en-US" dirty="0" err="1">
                <a:cs typeface="Calibri"/>
              </a:rPr>
              <a:t>en</a:t>
            </a:r>
            <a:r>
              <a:rPr lang="en-US" dirty="0">
                <a:cs typeface="Calibri"/>
              </a:rPr>
              <a:t> </a:t>
            </a:r>
            <a:r>
              <a:rPr lang="en-US" dirty="0" err="1">
                <a:cs typeface="Calibri"/>
              </a:rPr>
              <a:t>utilisant</a:t>
            </a:r>
            <a:r>
              <a:rPr lang="en-US" dirty="0">
                <a:cs typeface="Calibri"/>
              </a:rPr>
              <a:t> les </a:t>
            </a:r>
            <a:r>
              <a:rPr lang="en-US" dirty="0" err="1">
                <a:cs typeface="Calibri"/>
              </a:rPr>
              <a:t>résultats</a:t>
            </a:r>
            <a:r>
              <a:rPr lang="en-US" dirty="0">
                <a:cs typeface="Calibri"/>
              </a:rPr>
              <a:t> </a:t>
            </a:r>
            <a:r>
              <a:rPr lang="en-US" dirty="0" err="1">
                <a:cs typeface="Calibri"/>
              </a:rPr>
              <a:t>d'OSeMOSYS</a:t>
            </a:r>
            <a:r>
              <a:rPr lang="en-US" dirty="0">
                <a:cs typeface="Calibri"/>
              </a:rPr>
              <a:t> comme données d'entrée. Vous apprendrez comment </a:t>
            </a:r>
            <a:r>
              <a:rPr lang="en-US" dirty="0" err="1">
                <a:cs typeface="Calibri"/>
              </a:rPr>
              <a:t>effectuer</a:t>
            </a:r>
            <a:r>
              <a:rPr lang="en-US" dirty="0">
                <a:cs typeface="Calibri"/>
              </a:rPr>
              <a:t> </a:t>
            </a:r>
            <a:r>
              <a:rPr lang="en-US" dirty="0" err="1">
                <a:cs typeface="Calibri"/>
              </a:rPr>
              <a:t>une</a:t>
            </a:r>
            <a:r>
              <a:rPr lang="en-US" dirty="0">
                <a:cs typeface="Calibri"/>
              </a:rPr>
              <a:t> </a:t>
            </a:r>
            <a:r>
              <a:rPr lang="en-US" dirty="0" err="1">
                <a:cs typeface="Calibri"/>
              </a:rPr>
              <a:t>telle</a:t>
            </a:r>
            <a:r>
              <a:rPr lang="en-US" dirty="0">
                <a:cs typeface="Calibri"/>
              </a:rPr>
              <a:t> </a:t>
            </a:r>
            <a:r>
              <a:rPr lang="en-US" dirty="0" err="1">
                <a:cs typeface="Calibri"/>
              </a:rPr>
              <a:t>analyse</a:t>
            </a:r>
            <a:r>
              <a:rPr lang="en-US" dirty="0">
                <a:cs typeface="Calibri"/>
              </a:rPr>
              <a:t> dans la suite du </a:t>
            </a:r>
            <a:r>
              <a:rPr lang="en-US" dirty="0" err="1">
                <a:cs typeface="Calibri"/>
              </a:rPr>
              <a:t>cours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667173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193033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le Cours 9, nous avons exploré le concept de changement climatique et ses causes </a:t>
            </a:r>
            <a:r>
              <a:rPr lang="en-US" dirty="0" err="1">
                <a:cs typeface="Calibri"/>
              </a:rPr>
              <a:t>anthropogéniques</a:t>
            </a:r>
            <a:r>
              <a:rPr lang="en-US" dirty="0">
                <a:cs typeface="Calibri"/>
              </a:rPr>
              <a:t>. Dans ce cours, nous examinerons les effets du changement climatique et les stratégies utilisées pour tenter d'en </a:t>
            </a:r>
            <a:r>
              <a:rPr lang="en-US" dirty="0" err="1">
                <a:cs typeface="Calibri"/>
              </a:rPr>
              <a:t>réduire</a:t>
            </a:r>
            <a:r>
              <a:rPr lang="en-US" dirty="0">
                <a:cs typeface="Calibri"/>
              </a:rPr>
              <a:t> les impacts. Lorsque l'on pense au changement climatique, la première chose qui vient à l'esprit est généralement l'augmentation des </a:t>
            </a:r>
            <a:r>
              <a:rPr lang="en-US" dirty="0" err="1">
                <a:cs typeface="Calibri"/>
              </a:rPr>
              <a:t>températures</a:t>
            </a:r>
            <a:r>
              <a:rPr lang="en-US" dirty="0">
                <a:cs typeface="Calibri"/>
              </a:rPr>
              <a:t> au </a:t>
            </a:r>
            <a:r>
              <a:rPr lang="en-US" dirty="0" err="1">
                <a:cs typeface="Calibri"/>
              </a:rPr>
              <a:t>niveau</a:t>
            </a:r>
            <a:r>
              <a:rPr lang="en-US" dirty="0">
                <a:cs typeface="Calibri"/>
              </a:rPr>
              <a:t> </a:t>
            </a:r>
            <a:r>
              <a:rPr lang="en-US" dirty="0" err="1">
                <a:cs typeface="Calibri"/>
              </a:rPr>
              <a:t>mondial</a:t>
            </a:r>
            <a:r>
              <a:rPr lang="en-US" dirty="0">
                <a:cs typeface="Calibri"/>
              </a:rPr>
              <a:t>. </a:t>
            </a:r>
            <a:r>
              <a:rPr lang="en-US" dirty="0" err="1">
                <a:cs typeface="Calibri"/>
              </a:rPr>
              <a:t>Cette</a:t>
            </a:r>
            <a:r>
              <a:rPr lang="en-US" dirty="0">
                <a:cs typeface="Calibri"/>
              </a:rPr>
              <a:t> figure illustre l'augmentation de la température mondiale depuis la fin du 19ième siècle. Comme nous </a:t>
            </a:r>
            <a:r>
              <a:rPr lang="en-US" dirty="0" err="1">
                <a:cs typeface="Calibri"/>
              </a:rPr>
              <a:t>l'avons</a:t>
            </a:r>
            <a:r>
              <a:rPr lang="en-US" dirty="0">
                <a:cs typeface="Calibri"/>
              </a:rPr>
              <a:t> au Cours 9, cette hausse de température ne peut être expliquée par la seule variabilité naturelle du climat et est attribuée aux émissions de gaz à effet de serre générées par l'activité humaine. On constate que les températures de surface des océans n'ont pas augmenté autant que celles des terres émergées. Ceci s'explique par le fait que l'eau a une capacité thermique plus élevée que la terre, ce qui </a:t>
            </a:r>
            <a:r>
              <a:rPr lang="en-US" dirty="0" err="1">
                <a:cs typeface="Calibri"/>
              </a:rPr>
              <a:t>signifie</a:t>
            </a:r>
            <a:r>
              <a:rPr lang="en-US" dirty="0">
                <a:cs typeface="Calibri"/>
              </a:rPr>
              <a:t> que lorsqu'elle est exposée au même niveau de rayonnement solaire, la terre se réchauffe davantage que l'océan. Cependant, nous pouvons constater que les températures des océans et des terres ont augmenté de manière significative depuis l'ère préindustrielle. Ceci a une multitude d'effets sur toutes les formes de vie, comme nous le verrons dans les diapositives </a:t>
            </a:r>
            <a:r>
              <a:rPr lang="en-US" dirty="0" err="1">
                <a:cs typeface="Calibri"/>
              </a:rPr>
              <a:t>suivantes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la diapositive précédente, nous avons vu comment les températures des océans ont augmenté depuis la fin du 19ième siècle. Le réchauffement des océans menace les stratégies de vie de nombreuses </a:t>
            </a:r>
            <a:r>
              <a:rPr lang="en-US" dirty="0" err="1">
                <a:cs typeface="Calibri"/>
              </a:rPr>
              <a:t>espèces</a:t>
            </a:r>
            <a:r>
              <a:rPr lang="en-US" dirty="0">
                <a:cs typeface="Calibri"/>
              </a:rPr>
              <a:t> </a:t>
            </a:r>
            <a:r>
              <a:rPr lang="en-US" dirty="0" err="1">
                <a:cs typeface="Calibri"/>
              </a:rPr>
              <a:t>aquatiques</a:t>
            </a:r>
            <a:r>
              <a:rPr lang="en-US" dirty="0">
                <a:cs typeface="Calibri"/>
              </a:rPr>
              <a:t> et le changement climatique constitue donc une menace pour de nombreux écosystèmes aquatiques. De plus, le changement climatique entraîne une acidification des océans. En effet, les océans absorbent le dioxyde de carbone, ce qui entraîne une réduction du pH de l'eau des océans, </a:t>
            </a:r>
            <a:r>
              <a:rPr lang="en-US" dirty="0" err="1">
                <a:cs typeface="Calibri"/>
              </a:rPr>
              <a:t>créant</a:t>
            </a:r>
            <a:r>
              <a:rPr lang="en-US" dirty="0">
                <a:cs typeface="Calibri"/>
              </a:rPr>
              <a:t> </a:t>
            </a:r>
            <a:r>
              <a:rPr lang="en-US" dirty="0" err="1">
                <a:cs typeface="Calibri"/>
              </a:rPr>
              <a:t>ainsi</a:t>
            </a:r>
            <a:r>
              <a:rPr lang="en-US" dirty="0">
                <a:cs typeface="Calibri"/>
              </a:rPr>
              <a:t> </a:t>
            </a:r>
            <a:r>
              <a:rPr lang="en-US" dirty="0" err="1">
                <a:cs typeface="Calibri"/>
              </a:rPr>
              <a:t>l’acidification</a:t>
            </a:r>
            <a:r>
              <a:rPr lang="en-US" dirty="0">
                <a:cs typeface="Calibri"/>
              </a:rPr>
              <a:t> des océans. L'augmentation des émissions de dioxyde de carbone </a:t>
            </a:r>
            <a:r>
              <a:rPr lang="en-US" dirty="0" err="1">
                <a:cs typeface="Calibri"/>
              </a:rPr>
              <a:t>d'origine</a:t>
            </a:r>
            <a:r>
              <a:rPr lang="en-US" dirty="0">
                <a:cs typeface="Calibri"/>
              </a:rPr>
              <a:t> </a:t>
            </a:r>
            <a:r>
              <a:rPr lang="en-US" dirty="0" err="1">
                <a:cs typeface="Calibri"/>
              </a:rPr>
              <a:t>anthropogénique</a:t>
            </a:r>
            <a:r>
              <a:rPr lang="en-US" dirty="0">
                <a:cs typeface="Calibri"/>
              </a:rPr>
              <a:t> a accéléré le rythme de l'acidification des océans. Ceci pose des problèmes à plusieurs formes de vie océanique. Tel </a:t>
            </a:r>
            <a:r>
              <a:rPr lang="en-US" dirty="0" err="1">
                <a:cs typeface="Calibri"/>
              </a:rPr>
              <a:t>qu’illustré</a:t>
            </a:r>
            <a:r>
              <a:rPr lang="en-US" dirty="0">
                <a:cs typeface="Calibri"/>
              </a:rPr>
              <a:t> sur </a:t>
            </a:r>
            <a:r>
              <a:rPr lang="en-US" dirty="0" err="1">
                <a:cs typeface="Calibri"/>
              </a:rPr>
              <a:t>cette</a:t>
            </a:r>
            <a:r>
              <a:rPr lang="en-US" dirty="0">
                <a:cs typeface="Calibri"/>
              </a:rPr>
              <a:t> figure, la taille des organismes à coquille </a:t>
            </a:r>
            <a:r>
              <a:rPr lang="en-US" dirty="0" err="1">
                <a:cs typeface="Calibri"/>
              </a:rPr>
              <a:t>diminuera</a:t>
            </a:r>
            <a:r>
              <a:rPr lang="en-US" dirty="0">
                <a:cs typeface="Calibri"/>
              </a:rPr>
              <a:t> au fur et à mesure que le pH des </a:t>
            </a:r>
            <a:r>
              <a:rPr lang="en-US" dirty="0" err="1">
                <a:cs typeface="Calibri"/>
              </a:rPr>
              <a:t>océans</a:t>
            </a:r>
            <a:r>
              <a:rPr lang="en-US" dirty="0">
                <a:cs typeface="Calibri"/>
              </a:rPr>
              <a:t> </a:t>
            </a:r>
            <a:r>
              <a:rPr lang="en-US" dirty="0" err="1">
                <a:cs typeface="Calibri"/>
              </a:rPr>
              <a:t>diminuera</a:t>
            </a:r>
            <a:r>
              <a:rPr lang="en-US" dirty="0">
                <a:cs typeface="Calibri"/>
              </a:rPr>
              <a:t>. En effet, l'acidification des océans réduit la capacité de nombreux mollusques à construire leur coquille et peut limiter la croissance des récifs </a:t>
            </a:r>
            <a:r>
              <a:rPr lang="en-US" dirty="0" err="1">
                <a:cs typeface="Calibri"/>
              </a:rPr>
              <a:t>coralliens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674255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Cette</a:t>
            </a:r>
            <a:r>
              <a:rPr lang="en-US" dirty="0">
                <a:cs typeface="Calibri"/>
              </a:rPr>
              <a:t> figure </a:t>
            </a:r>
            <a:r>
              <a:rPr lang="en-US" dirty="0" err="1">
                <a:cs typeface="Calibri"/>
              </a:rPr>
              <a:t>présente</a:t>
            </a:r>
            <a:r>
              <a:rPr lang="en-US" dirty="0">
                <a:cs typeface="Calibri"/>
              </a:rPr>
              <a:t> des estimations de l'élévation du niveau de la </a:t>
            </a:r>
            <a:r>
              <a:rPr lang="en-US" dirty="0" err="1">
                <a:cs typeface="Calibri"/>
              </a:rPr>
              <a:t>mer</a:t>
            </a:r>
            <a:r>
              <a:rPr lang="en-US" dirty="0">
                <a:cs typeface="Calibri"/>
              </a:rPr>
              <a:t> </a:t>
            </a:r>
            <a:r>
              <a:rPr lang="en-US" dirty="0" err="1">
                <a:cs typeface="Calibri"/>
              </a:rPr>
              <a:t>depuis</a:t>
            </a:r>
            <a:r>
              <a:rPr lang="en-US" dirty="0">
                <a:cs typeface="Calibri"/>
              </a:rPr>
              <a:t> le début du 19ième siècle ainsi que des projections de l'élévation future du niveau de la mer en fonction de différents niveaux de réchauffement de la planète. Les  TCR </a:t>
            </a:r>
            <a:r>
              <a:rPr lang="en-US" dirty="0" err="1">
                <a:cs typeface="Calibri"/>
              </a:rPr>
              <a:t>sont</a:t>
            </a:r>
            <a:r>
              <a:rPr lang="en-US" dirty="0">
                <a:cs typeface="Calibri"/>
              </a:rPr>
              <a:t> des </a:t>
            </a:r>
            <a:r>
              <a:rPr lang="en-US" dirty="0" err="1">
                <a:cs typeface="Calibri"/>
              </a:rPr>
              <a:t>trajectoires</a:t>
            </a:r>
            <a:r>
              <a:rPr lang="en-US" dirty="0">
                <a:cs typeface="Calibri"/>
              </a:rPr>
              <a:t> de concentration representatives (TCR; “Representative Concentration Pathways (RCP)”), c'est-à-dire des scénarios comportant différents niveaux d'émissions de gaz à effet de serre définis par le </a:t>
            </a:r>
            <a:r>
              <a:rPr lang="en-US" dirty="0"/>
              <a:t>Groupe d'experts intergouvernemental sur l'évolution du climat </a:t>
            </a:r>
            <a:r>
              <a:rPr lang="en-US" dirty="0">
                <a:cs typeface="Calibri"/>
              </a:rPr>
              <a:t>(GIEC). La TCR 2.6 représente la </a:t>
            </a:r>
            <a:r>
              <a:rPr lang="en-US" dirty="0" err="1">
                <a:cs typeface="Calibri"/>
              </a:rPr>
              <a:t>trajectoire</a:t>
            </a:r>
            <a:r>
              <a:rPr lang="en-US" dirty="0">
                <a:cs typeface="Calibri"/>
              </a:rPr>
              <a:t> la plus </a:t>
            </a:r>
            <a:r>
              <a:rPr lang="en-US" dirty="0" err="1">
                <a:cs typeface="Calibri"/>
              </a:rPr>
              <a:t>ambitieuse</a:t>
            </a:r>
            <a:r>
              <a:rPr lang="en-US" dirty="0">
                <a:cs typeface="Calibri"/>
              </a:rPr>
              <a:t> et exige que les émissions mondiales de dioxyde de carbone aient commencé à diminuer d'ici à 2020. La TCR 4.5 représente </a:t>
            </a:r>
            <a:r>
              <a:rPr lang="en-US" dirty="0" err="1">
                <a:cs typeface="Calibri"/>
              </a:rPr>
              <a:t>une</a:t>
            </a:r>
            <a:r>
              <a:rPr lang="en-US" dirty="0">
                <a:cs typeface="Calibri"/>
              </a:rPr>
              <a:t> </a:t>
            </a:r>
            <a:r>
              <a:rPr lang="en-US" dirty="0" err="1">
                <a:cs typeface="Calibri"/>
              </a:rPr>
              <a:t>trajectoire</a:t>
            </a:r>
            <a:r>
              <a:rPr lang="en-US" dirty="0">
                <a:cs typeface="Calibri"/>
              </a:rPr>
              <a:t> moins ambitieuse dans laquelle les émissions mondiales atteignent leur maximum en 2040 et commencent à diminuer en 2045, </a:t>
            </a:r>
            <a:r>
              <a:rPr lang="en-US" dirty="0" err="1">
                <a:cs typeface="Calibri"/>
              </a:rPr>
              <a:t>alors</a:t>
            </a:r>
            <a:r>
              <a:rPr lang="en-US" dirty="0">
                <a:cs typeface="Calibri"/>
              </a:rPr>
              <a:t> que la TCR 8.5 envisage les effets d'une hausse continue des températures mondiales tout au long du 21ième siècle sans diminution des émissions de gaz à effet de serre. Cette figure montre que, même dans le cadre de la trajectoire plus </a:t>
            </a:r>
            <a:r>
              <a:rPr lang="en-US" dirty="0" err="1">
                <a:cs typeface="Calibri"/>
              </a:rPr>
              <a:t>ambitieuse</a:t>
            </a:r>
            <a:r>
              <a:rPr lang="en-US" dirty="0">
                <a:cs typeface="Calibri"/>
              </a:rPr>
              <a:t> TCR 2.6, les projections suggèrent que le niveau de la mer pourrait s'élever d'environ 0,9 </a:t>
            </a:r>
            <a:r>
              <a:rPr lang="en-US" dirty="0" err="1">
                <a:cs typeface="Calibri"/>
              </a:rPr>
              <a:t>mètre</a:t>
            </a:r>
            <a:r>
              <a:rPr lang="en-US" dirty="0">
                <a:cs typeface="Calibri"/>
              </a:rPr>
              <a:t> </a:t>
            </a:r>
            <a:r>
              <a:rPr lang="en-US" dirty="0" err="1">
                <a:cs typeface="Calibri"/>
              </a:rPr>
              <a:t>d’ici</a:t>
            </a:r>
            <a:r>
              <a:rPr lang="en-US" dirty="0">
                <a:cs typeface="Calibri"/>
              </a:rPr>
              <a:t> </a:t>
            </a:r>
            <a:r>
              <a:rPr lang="en-US" dirty="0" err="1">
                <a:cs typeface="Calibri"/>
              </a:rPr>
              <a:t>l’année</a:t>
            </a:r>
            <a:r>
              <a:rPr lang="en-US" dirty="0">
                <a:cs typeface="Calibri"/>
              </a:rPr>
              <a:t> 2100. Il s'agit d'une </a:t>
            </a:r>
            <a:r>
              <a:rPr lang="en-US" dirty="0" err="1">
                <a:cs typeface="Calibri"/>
              </a:rPr>
              <a:t>préoccupation</a:t>
            </a:r>
            <a:r>
              <a:rPr lang="en-US" dirty="0">
                <a:cs typeface="Calibri"/>
              </a:rPr>
              <a:t> </a:t>
            </a:r>
            <a:r>
              <a:rPr lang="en-US" dirty="0" err="1">
                <a:cs typeface="Calibri"/>
              </a:rPr>
              <a:t>mondiale</a:t>
            </a:r>
            <a:r>
              <a:rPr lang="en-US" dirty="0">
                <a:cs typeface="Calibri"/>
              </a:rPr>
              <a:t> car l'élévation du niveau de la mer a de nombreuses répercussions, notamment la destruction des habitats côtiers, les inondations et le déplacement des </a:t>
            </a:r>
            <a:r>
              <a:rPr lang="en-US" dirty="0" err="1">
                <a:cs typeface="Calibri"/>
              </a:rPr>
              <a:t>communautés</a:t>
            </a:r>
            <a:r>
              <a:rPr lang="en-US" dirty="0">
                <a:cs typeface="Calibri"/>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00123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 nombreuses études ont montré que le changement </a:t>
            </a:r>
            <a:r>
              <a:rPr lang="en-US" dirty="0" err="1">
                <a:cs typeface="Calibri"/>
              </a:rPr>
              <a:t>climatique</a:t>
            </a:r>
            <a:r>
              <a:rPr lang="en-US" dirty="0">
                <a:cs typeface="Calibri"/>
              </a:rPr>
              <a:t> </a:t>
            </a:r>
            <a:r>
              <a:rPr lang="en-US" dirty="0" err="1">
                <a:cs typeface="Calibri"/>
              </a:rPr>
              <a:t>anthropogénique</a:t>
            </a:r>
            <a:r>
              <a:rPr lang="en-US" dirty="0">
                <a:cs typeface="Calibri"/>
              </a:rPr>
              <a:t> augmente la fréquence des phénomènes météorologiques extrêmes. Cette figure </a:t>
            </a:r>
            <a:r>
              <a:rPr lang="en-US" dirty="0" err="1">
                <a:cs typeface="Calibri"/>
              </a:rPr>
              <a:t>illustre</a:t>
            </a:r>
            <a:r>
              <a:rPr lang="en-US" dirty="0">
                <a:cs typeface="Calibri"/>
              </a:rPr>
              <a:t> le nombre de catastrophes naturelles enregistrées chaque </a:t>
            </a:r>
            <a:r>
              <a:rPr lang="en-US" dirty="0" err="1">
                <a:cs typeface="Calibri"/>
              </a:rPr>
              <a:t>année</a:t>
            </a:r>
            <a:r>
              <a:rPr lang="en-US" dirty="0">
                <a:cs typeface="Calibri"/>
              </a:rPr>
              <a:t> </a:t>
            </a:r>
            <a:r>
              <a:rPr lang="en-US" dirty="0" err="1">
                <a:cs typeface="Calibri"/>
              </a:rPr>
              <a:t>depuis</a:t>
            </a:r>
            <a:r>
              <a:rPr lang="en-US" dirty="0">
                <a:cs typeface="Calibri"/>
              </a:rPr>
              <a:t> </a:t>
            </a:r>
            <a:r>
              <a:rPr lang="en-US" dirty="0" err="1">
                <a:cs typeface="Calibri"/>
              </a:rPr>
              <a:t>l’année</a:t>
            </a:r>
            <a:r>
              <a:rPr lang="en-US" dirty="0">
                <a:cs typeface="Calibri"/>
              </a:rPr>
              <a:t> 1900. Bien qu'il faille reconnaître que la proportion d'événements météorologiques extrêmes signalés est susceptible d'avoir augmenté au cours de cette période, </a:t>
            </a:r>
            <a:r>
              <a:rPr lang="en-US" dirty="0" err="1">
                <a:cs typeface="Calibri"/>
              </a:rPr>
              <a:t>cette</a:t>
            </a:r>
            <a:r>
              <a:rPr lang="en-US" dirty="0">
                <a:cs typeface="Calibri"/>
              </a:rPr>
              <a:t> figure </a:t>
            </a:r>
            <a:r>
              <a:rPr lang="en-US" dirty="0" err="1">
                <a:cs typeface="Calibri"/>
              </a:rPr>
              <a:t>suggère</a:t>
            </a:r>
            <a:r>
              <a:rPr lang="en-US" dirty="0">
                <a:cs typeface="Calibri"/>
              </a:rPr>
              <a:t> fortement que la fréquence annuelle des catastrophes naturelles a augmenté au cours du siècle dernier. Des études suggèrent que la fréquence et l'ampleur de nombreuses catastrophes naturelles et d'événements météorologiques extrêmes sont accrues par le changement </a:t>
            </a:r>
            <a:r>
              <a:rPr lang="en-US" dirty="0" err="1">
                <a:cs typeface="Calibri"/>
              </a:rPr>
              <a:t>climatique</a:t>
            </a:r>
            <a:r>
              <a:rPr lang="en-US" dirty="0">
                <a:cs typeface="Calibri"/>
              </a:rPr>
              <a:t> </a:t>
            </a:r>
            <a:r>
              <a:rPr lang="en-US" dirty="0" err="1">
                <a:cs typeface="Calibri"/>
              </a:rPr>
              <a:t>anthropogénique</a:t>
            </a:r>
            <a:r>
              <a:rPr lang="en-US" dirty="0">
                <a:cs typeface="Calibri"/>
              </a:rPr>
              <a:t>. Ces événements comprennent les sécheresses, les vagues de chaleur, les glissements de terrain et les inondations. Tous ces phénomènes peuvent avoir de graves répercussions sur les populations humaines et les écosystèmes, </a:t>
            </a:r>
            <a:r>
              <a:rPr lang="en-US" dirty="0" err="1">
                <a:cs typeface="Calibri"/>
              </a:rPr>
              <a:t>notamment</a:t>
            </a:r>
            <a:r>
              <a:rPr lang="en-US" dirty="0">
                <a:cs typeface="Calibri"/>
              </a:rPr>
              <a:t> sur la santé humaine, des pénuries alimentaires et la destruction d'infrastructures et d'environnements </a:t>
            </a:r>
            <a:r>
              <a:rPr lang="en-US" dirty="0" err="1">
                <a:cs typeface="Calibri"/>
              </a:rPr>
              <a:t>naturels</a:t>
            </a:r>
            <a:r>
              <a:rPr lang="en-US" dirty="0">
                <a:cs typeface="Calibri"/>
              </a:rPr>
              <a:t>.</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39214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Les scénarios de changement climatique mondial sont un moyen utile d'améliorer notre compréhension des impacts des différentes trajectoires et des interventions nécessaires pour réduire ou prévenir les impacts </a:t>
            </a:r>
            <a:r>
              <a:rPr lang="en-US" dirty="0" err="1">
                <a:cs typeface="Calibri"/>
              </a:rPr>
              <a:t>présentés</a:t>
            </a:r>
            <a:r>
              <a:rPr lang="en-US" dirty="0">
                <a:cs typeface="Calibri"/>
              </a:rPr>
              <a:t> sur les diapositives précédentes. Lorsqu'ils </a:t>
            </a:r>
            <a:r>
              <a:rPr lang="en-US" dirty="0" err="1">
                <a:cs typeface="Calibri"/>
              </a:rPr>
              <a:t>élaborent</a:t>
            </a:r>
            <a:r>
              <a:rPr lang="en-US" dirty="0">
                <a:cs typeface="Calibri"/>
              </a:rPr>
              <a:t> de </a:t>
            </a:r>
            <a:r>
              <a:rPr lang="en-US" dirty="0" err="1">
                <a:cs typeface="Calibri"/>
              </a:rPr>
              <a:t>tels</a:t>
            </a:r>
            <a:r>
              <a:rPr lang="en-US" dirty="0">
                <a:cs typeface="Calibri"/>
              </a:rPr>
              <a:t> scénarios, les chercheurs et les analystes tentent souvent d'utiliser des modèles pour simuler ce qui pourrait se produire si la société suivait une </a:t>
            </a:r>
            <a:r>
              <a:rPr lang="en-US" dirty="0" err="1">
                <a:cs typeface="Calibri"/>
              </a:rPr>
              <a:t>série</a:t>
            </a:r>
            <a:r>
              <a:rPr lang="en-US" dirty="0">
                <a:cs typeface="Calibri"/>
              </a:rPr>
              <a:t> de </a:t>
            </a:r>
            <a:r>
              <a:rPr lang="en-US" dirty="0" err="1">
                <a:cs typeface="Calibri"/>
              </a:rPr>
              <a:t>trajectoires</a:t>
            </a:r>
            <a:r>
              <a:rPr lang="en-US" dirty="0">
                <a:cs typeface="Calibri"/>
              </a:rPr>
              <a:t> </a:t>
            </a:r>
            <a:r>
              <a:rPr lang="en-US" dirty="0" err="1">
                <a:cs typeface="Calibri"/>
              </a:rPr>
              <a:t>potentielles</a:t>
            </a:r>
            <a:r>
              <a:rPr lang="en-US" dirty="0">
                <a:cs typeface="Calibri"/>
              </a:rPr>
              <a:t>. Par exemple, </a:t>
            </a:r>
            <a:r>
              <a:rPr lang="en-US" dirty="0" err="1">
                <a:cs typeface="Calibri"/>
              </a:rPr>
              <a:t>cette</a:t>
            </a:r>
            <a:r>
              <a:rPr lang="en-US" dirty="0">
                <a:cs typeface="Calibri"/>
              </a:rPr>
              <a:t> figure </a:t>
            </a:r>
            <a:r>
              <a:rPr lang="en-US" dirty="0" err="1">
                <a:cs typeface="Calibri"/>
              </a:rPr>
              <a:t>présente</a:t>
            </a:r>
            <a:r>
              <a:rPr lang="en-US" dirty="0">
                <a:cs typeface="Calibri"/>
              </a:rPr>
              <a:t> les émissions mondiales estimées de gaz à effet de serre associées à différents niveaux d'intervention politique. Cette analyse est utile car elle peut servir de base pour comprendre ce qui est nécessaire pour réduire la gravité du changement climatique. Par exemple, on y </a:t>
            </a:r>
            <a:r>
              <a:rPr lang="en-US" dirty="0" err="1">
                <a:cs typeface="Calibri"/>
              </a:rPr>
              <a:t>voit</a:t>
            </a:r>
            <a:r>
              <a:rPr lang="en-US" dirty="0">
                <a:cs typeface="Calibri"/>
              </a:rPr>
              <a:t> que les politiques actuelles sont susceptibles d'entraîner un réchauffement de la planète de 2,8 à 3,2 degrés Celsius par rapport aux niveaux préindustriels. Une intervention politique plus ambitieuse pourrait permettre de limiter le réchauffement à 2 degrés Celsius. Il est important de noter que les modèles ne peuvent pas prédire l'avenir avec certitude. </a:t>
            </a:r>
            <a:r>
              <a:rPr lang="en-US" dirty="0" err="1">
                <a:cs typeface="Calibri"/>
              </a:rPr>
              <a:t>Toutefois</a:t>
            </a:r>
            <a:r>
              <a:rPr lang="en-US" dirty="0">
                <a:cs typeface="Calibri"/>
              </a:rPr>
              <a:t>, les outils de modélisation énergétique tels </a:t>
            </a:r>
            <a:r>
              <a:rPr lang="en-US" dirty="0" err="1">
                <a:cs typeface="Calibri"/>
              </a:rPr>
              <a:t>qu'OSeMOSYS</a:t>
            </a:r>
            <a:r>
              <a:rPr lang="en-US" dirty="0">
                <a:cs typeface="Calibri"/>
              </a:rPr>
              <a:t> peuvent contribuer à l'élaboration de stratégies de lutte contre le </a:t>
            </a:r>
            <a:r>
              <a:rPr lang="en-US" dirty="0" err="1">
                <a:cs typeface="Calibri"/>
              </a:rPr>
              <a:t>changement</a:t>
            </a:r>
            <a:r>
              <a:rPr lang="en-US" dirty="0">
                <a:cs typeface="Calibri"/>
              </a:rPr>
              <a:t> </a:t>
            </a:r>
            <a:r>
              <a:rPr lang="en-US" dirty="0" err="1">
                <a:cs typeface="Calibri"/>
              </a:rPr>
              <a:t>climatique</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7956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Dans </a:t>
            </a:r>
            <a:r>
              <a:rPr lang="en-US" dirty="0" err="1">
                <a:cs typeface="Calibri"/>
              </a:rPr>
              <a:t>ce</a:t>
            </a:r>
            <a:r>
              <a:rPr lang="en-US" dirty="0">
                <a:cs typeface="Calibri"/>
              </a:rPr>
              <a:t> </a:t>
            </a:r>
            <a:r>
              <a:rPr lang="en-US" dirty="0" err="1">
                <a:cs typeface="Calibri"/>
              </a:rPr>
              <a:t>cours</a:t>
            </a:r>
            <a:r>
              <a:rPr lang="en-US" dirty="0">
                <a:cs typeface="Calibri"/>
              </a:rPr>
              <a:t>, nous nous concentrerons sur les stratégies d'atténuation du changement climatique. L'atténuation du changement climatique consiste à prendre des mesures pour réduire les émissions de gaz à effet de serre et limiter ainsi le changement climatique mondial. Les stratégies d'atténuation du changement climatique sont désormais une priorité absolue pour de nombreux gouvernements à travers le monde. </a:t>
            </a:r>
            <a:r>
              <a:rPr lang="en-US" dirty="0" err="1">
                <a:cs typeface="Calibri"/>
              </a:rPr>
              <a:t>L'accord</a:t>
            </a:r>
            <a:r>
              <a:rPr lang="en-US" dirty="0">
                <a:cs typeface="Calibri"/>
              </a:rPr>
              <a:t> de Paris est entré </a:t>
            </a:r>
            <a:r>
              <a:rPr lang="en-US" dirty="0" err="1">
                <a:cs typeface="Calibri"/>
              </a:rPr>
              <a:t>en</a:t>
            </a:r>
            <a:r>
              <a:rPr lang="en-US" dirty="0">
                <a:cs typeface="Calibri"/>
              </a:rPr>
              <a:t> </a:t>
            </a:r>
            <a:r>
              <a:rPr lang="en-US" dirty="0" err="1">
                <a:cs typeface="Calibri"/>
              </a:rPr>
              <a:t>vigueur</a:t>
            </a:r>
            <a:r>
              <a:rPr lang="en-US" dirty="0">
                <a:cs typeface="Calibri"/>
              </a:rPr>
              <a:t> </a:t>
            </a:r>
            <a:r>
              <a:rPr lang="en-US" dirty="0" err="1">
                <a:cs typeface="Calibri"/>
              </a:rPr>
              <a:t>en</a:t>
            </a:r>
            <a:r>
              <a:rPr lang="en-US" dirty="0">
                <a:cs typeface="Calibri"/>
              </a:rPr>
              <a:t> 2016 et a </a:t>
            </a:r>
            <a:r>
              <a:rPr lang="en-US" dirty="0" err="1">
                <a:cs typeface="Calibri"/>
              </a:rPr>
              <a:t>été</a:t>
            </a:r>
            <a:r>
              <a:rPr lang="en-US" dirty="0">
                <a:cs typeface="Calibri"/>
              </a:rPr>
              <a:t> </a:t>
            </a:r>
            <a:r>
              <a:rPr lang="en-US" dirty="0" err="1">
                <a:cs typeface="Calibri"/>
              </a:rPr>
              <a:t>signé</a:t>
            </a:r>
            <a:r>
              <a:rPr lang="en-US" dirty="0">
                <a:cs typeface="Calibri"/>
              </a:rPr>
              <a:t> par 196 parties </a:t>
            </a:r>
            <a:r>
              <a:rPr lang="en-US" dirty="0" err="1">
                <a:cs typeface="Calibri"/>
              </a:rPr>
              <a:t>lors</a:t>
            </a:r>
            <a:r>
              <a:rPr lang="en-US" dirty="0">
                <a:cs typeface="Calibri"/>
              </a:rPr>
              <a:t> de la </a:t>
            </a:r>
            <a:r>
              <a:rPr lang="en-US" dirty="0" err="1">
                <a:cs typeface="Calibri"/>
              </a:rPr>
              <a:t>Conférence</a:t>
            </a:r>
            <a:r>
              <a:rPr lang="en-US" dirty="0">
                <a:cs typeface="Calibri"/>
              </a:rPr>
              <a:t> des parties de Paris (COP 21). Il s'agit d'un traité international juridiquement contraignant sur le </a:t>
            </a:r>
            <a:r>
              <a:rPr lang="en-US" dirty="0" err="1">
                <a:cs typeface="Calibri"/>
              </a:rPr>
              <a:t>changement</a:t>
            </a:r>
            <a:r>
              <a:rPr lang="en-US" dirty="0">
                <a:cs typeface="Calibri"/>
              </a:rPr>
              <a:t> </a:t>
            </a:r>
            <a:r>
              <a:rPr lang="en-US" dirty="0" err="1">
                <a:cs typeface="Calibri"/>
              </a:rPr>
              <a:t>climatique</a:t>
            </a:r>
            <a:r>
              <a:rPr lang="en-US" dirty="0">
                <a:cs typeface="Calibri"/>
              </a:rPr>
              <a:t>. L'objectif de ce traité est de limiter le réchauffement climatique à bien </a:t>
            </a:r>
            <a:r>
              <a:rPr lang="en-US" dirty="0" err="1">
                <a:cs typeface="Calibri"/>
              </a:rPr>
              <a:t>en</a:t>
            </a:r>
            <a:r>
              <a:rPr lang="en-US" dirty="0">
                <a:cs typeface="Calibri"/>
              </a:rPr>
              <a:t> </a:t>
            </a:r>
            <a:r>
              <a:rPr lang="en-US" dirty="0" err="1">
                <a:cs typeface="Calibri"/>
              </a:rPr>
              <a:t>deça</a:t>
            </a:r>
            <a:r>
              <a:rPr lang="en-US" dirty="0">
                <a:cs typeface="Calibri"/>
              </a:rPr>
              <a:t> de 2 degrés Celsius par rapport aux </a:t>
            </a:r>
            <a:r>
              <a:rPr lang="en-US" dirty="0" err="1">
                <a:cs typeface="Calibri"/>
              </a:rPr>
              <a:t>niveaux</a:t>
            </a:r>
            <a:r>
              <a:rPr lang="en-US" dirty="0">
                <a:cs typeface="Calibri"/>
              </a:rPr>
              <a:t> </a:t>
            </a:r>
            <a:r>
              <a:rPr lang="en-US" dirty="0" err="1">
                <a:cs typeface="Calibri"/>
              </a:rPr>
              <a:t>préindustriels</a:t>
            </a:r>
            <a:r>
              <a:rPr lang="en-US" dirty="0">
                <a:cs typeface="Calibri"/>
              </a:rPr>
              <a:t> (de préférence à 1,5 </a:t>
            </a:r>
            <a:r>
              <a:rPr lang="en-US" dirty="0" err="1">
                <a:cs typeface="Calibri"/>
              </a:rPr>
              <a:t>degré</a:t>
            </a:r>
            <a:r>
              <a:rPr lang="en-US" dirty="0">
                <a:cs typeface="Calibri"/>
              </a:rPr>
              <a:t> Celsius). En signant ce traité, la plupart des pays du monde se sont engagés à élaborer des stratégies d'atténuation ambitieuses pour limiter le réchauffement de la planète. La réalisation de cet objectif nécessitera une action d'envergure dans tous les secteurs de la société.</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Cette</a:t>
            </a:r>
            <a:r>
              <a:rPr lang="en-US" dirty="0">
                <a:cs typeface="Calibri"/>
              </a:rPr>
              <a:t> figure </a:t>
            </a:r>
            <a:r>
              <a:rPr lang="en-US" dirty="0" err="1">
                <a:cs typeface="Calibri"/>
              </a:rPr>
              <a:t>présente</a:t>
            </a:r>
            <a:r>
              <a:rPr lang="en-US" dirty="0">
                <a:cs typeface="Calibri"/>
              </a:rPr>
              <a:t> l'identité de Kaya. L'identité de Kaya est utilisée pour décomposer les émissions mondiales de dioxyde de carbone </a:t>
            </a:r>
            <a:r>
              <a:rPr lang="en-US" dirty="0" err="1">
                <a:cs typeface="Calibri"/>
              </a:rPr>
              <a:t>en</a:t>
            </a:r>
            <a:r>
              <a:rPr lang="en-US" dirty="0">
                <a:cs typeface="Calibri"/>
              </a:rPr>
              <a:t> </a:t>
            </a:r>
            <a:r>
              <a:rPr lang="en-US" dirty="0" err="1">
                <a:cs typeface="Calibri"/>
              </a:rPr>
              <a:t>éléments</a:t>
            </a:r>
            <a:r>
              <a:rPr lang="en-US" dirty="0">
                <a:cs typeface="Calibri"/>
              </a:rPr>
              <a:t> clés. Les principales forces motrices des émissions totales de dioxyde de carbone sont la population, le revenu ou le </a:t>
            </a:r>
            <a:r>
              <a:rPr lang="en-US" dirty="0" err="1">
                <a:cs typeface="Calibri"/>
              </a:rPr>
              <a:t>produit</a:t>
            </a:r>
            <a:r>
              <a:rPr lang="en-US" dirty="0">
                <a:cs typeface="Calibri"/>
              </a:rPr>
              <a:t> </a:t>
            </a:r>
            <a:r>
              <a:rPr lang="en-US" dirty="0" err="1">
                <a:cs typeface="Calibri"/>
              </a:rPr>
              <a:t>intérieur</a:t>
            </a:r>
            <a:r>
              <a:rPr lang="en-US" dirty="0">
                <a:cs typeface="Calibri"/>
              </a:rPr>
              <a:t> brut (PIB), l'intensité énergétique et l'intensité en carbone. Il est utile de décomposer les émissions de dioxyde de carbone de cette manière pour identifier dans </a:t>
            </a:r>
            <a:r>
              <a:rPr lang="en-US" dirty="0" err="1">
                <a:cs typeface="Calibri"/>
              </a:rPr>
              <a:t>quelles</a:t>
            </a:r>
            <a:r>
              <a:rPr lang="en-US" dirty="0">
                <a:cs typeface="Calibri"/>
              </a:rPr>
              <a:t> directions des mesures peuvent être prises pour les réduire. La population mondiale continue de croître et le PIB de nombreux pays devrait également augmenter au </a:t>
            </a:r>
            <a:r>
              <a:rPr lang="en-US" dirty="0" err="1">
                <a:cs typeface="Calibri"/>
              </a:rPr>
              <a:t>cours</a:t>
            </a:r>
            <a:r>
              <a:rPr lang="en-US" dirty="0">
                <a:cs typeface="Calibri"/>
              </a:rPr>
              <a:t> es années à venir. Sans réduction de l'intensité énergétique et/ou de l'intensité en carbone, les émissions totales de dioxyde de </a:t>
            </a:r>
            <a:r>
              <a:rPr lang="en-US" dirty="0" err="1">
                <a:cs typeface="Calibri"/>
              </a:rPr>
              <a:t>carbone</a:t>
            </a:r>
            <a:r>
              <a:rPr lang="en-US" dirty="0">
                <a:cs typeface="Calibri"/>
              </a:rPr>
              <a:t> </a:t>
            </a:r>
            <a:r>
              <a:rPr lang="en-US" dirty="0" err="1">
                <a:cs typeface="Calibri"/>
              </a:rPr>
              <a:t>augmenteront</a:t>
            </a:r>
            <a:r>
              <a:rPr lang="en-US" dirty="0">
                <a:cs typeface="Calibri"/>
              </a:rPr>
              <a:t>. Toutefois, les stratégies d'atténuation du changement climatique visent à réduire à la fois l'intensité énergétique et l'intensité en carbone. L'intensité énergétique peut être considérée comme la quantité d'énergie consommée pour chaque unité de PIB. L'intensité énergétique peut donc être réduite en améliorant l'efficacité énergétique ou en modifiant l'économie pour réduire la dépendance à l'égard des industries à forte consommation d'énergie. Par exemple, de nombreuses économies ont vu leur intensité énergétique diminuer lorsqu'elles sont passées à des économies basées sur les services. L'intensité carbone fait référence à la quantité de dioxyde de carbone émise pour chaque unité d'énergie consommée. L'intensité carbonique peut donc être réduite en transformant les systèmes énergétiques, notamment en augmentant la part des énergies renouvelables et en réduisant la dépendance à l'égard des combustibles fossiles à forte teneur </a:t>
            </a:r>
            <a:r>
              <a:rPr lang="en-US" dirty="0" err="1">
                <a:cs typeface="Calibri"/>
              </a:rPr>
              <a:t>en</a:t>
            </a:r>
            <a:r>
              <a:rPr lang="en-US" dirty="0">
                <a:cs typeface="Calibri"/>
              </a:rPr>
              <a:t> </a:t>
            </a:r>
            <a:r>
              <a:rPr lang="en-US" dirty="0" err="1">
                <a:cs typeface="Calibri"/>
              </a:rPr>
              <a:t>carbone</a:t>
            </a:r>
            <a:r>
              <a:rPr lang="en-US" dirty="0">
                <a:cs typeface="Calibri"/>
              </a:rPr>
              <a:t> </a:t>
            </a:r>
            <a:r>
              <a:rPr lang="en-US" dirty="0" err="1">
                <a:cs typeface="Calibri"/>
              </a:rPr>
              <a:t>tel</a:t>
            </a:r>
            <a:r>
              <a:rPr lang="en-US" dirty="0">
                <a:cs typeface="Calibri"/>
              </a:rPr>
              <a:t> que le charbon. La réduction de </a:t>
            </a:r>
            <a:r>
              <a:rPr lang="en-US" dirty="0" err="1">
                <a:cs typeface="Calibri"/>
              </a:rPr>
              <a:t>l'intensité</a:t>
            </a:r>
            <a:r>
              <a:rPr lang="en-US" dirty="0">
                <a:cs typeface="Calibri"/>
              </a:rPr>
              <a:t> </a:t>
            </a:r>
            <a:r>
              <a:rPr lang="en-US" dirty="0" err="1">
                <a:cs typeface="Calibri"/>
              </a:rPr>
              <a:t>en</a:t>
            </a:r>
            <a:r>
              <a:rPr lang="en-US" dirty="0">
                <a:cs typeface="Calibri"/>
              </a:rPr>
              <a:t> </a:t>
            </a:r>
            <a:r>
              <a:rPr lang="en-US" dirty="0" err="1">
                <a:cs typeface="Calibri"/>
              </a:rPr>
              <a:t>carbone</a:t>
            </a:r>
            <a:r>
              <a:rPr lang="en-US" dirty="0">
                <a:cs typeface="Calibri"/>
              </a:rPr>
              <a:t> </a:t>
            </a:r>
            <a:r>
              <a:rPr lang="en-US" dirty="0" err="1">
                <a:cs typeface="Calibri"/>
              </a:rPr>
              <a:t>dépend</a:t>
            </a:r>
            <a:r>
              <a:rPr lang="en-US" dirty="0">
                <a:cs typeface="Calibri"/>
              </a:rPr>
              <a:t> des changements apportés aux </a:t>
            </a:r>
            <a:r>
              <a:rPr lang="en-US" dirty="0" err="1">
                <a:cs typeface="Calibri"/>
              </a:rPr>
              <a:t>systèmes</a:t>
            </a:r>
            <a:r>
              <a:rPr lang="en-US" dirty="0">
                <a:cs typeface="Calibri"/>
              </a:rPr>
              <a:t> </a:t>
            </a:r>
            <a:r>
              <a:rPr lang="en-US" dirty="0" err="1">
                <a:cs typeface="Calibri"/>
              </a:rPr>
              <a:t>énergétiques</a:t>
            </a:r>
            <a:r>
              <a:rPr lang="en-US" dirty="0">
                <a:cs typeface="Calibri"/>
              </a:rPr>
              <a:t> (que nous examinerons plus loin).</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60007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3/19/2025</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3/19/2025</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www.mdpi.com/1996-1073/13/4/943/htm"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creativecommons.org/licenses/by/3.0/?ref=ccsearch&amp;atype=rich" TargetMode="External"/><Relationship Id="rId4" Type="http://schemas.openxmlformats.org/officeDocument/2006/relationships/hyperlink" Target="https://ourworldindata.org/grapher/co2-mitigation-2c"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unfccc.int/process-and-meetings/the-paris-agreement/the-paris-agreement"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https://doi.org/10.3390/en13040943" TargetMode="External"/><Relationship Id="rId4" Type="http://schemas.openxmlformats.org/officeDocument/2006/relationships/hyperlink" Target="http://doi.org/10.5281/zenodo.458559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berkeleyearth.org/2019-temperatures/"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creativecommons.org/licenses/by/4.0/" TargetMode="External"/><Relationship Id="rId4" Type="http://schemas.openxmlformats.org/officeDocument/2006/relationships/hyperlink" Target="https://www.mdpi.com/2071-1050/12/18/763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creativecommons.org/licenses/by/4.0/" TargetMode="External"/><Relationship Id="rId4" Type="http://schemas.openxmlformats.org/officeDocument/2006/relationships/hyperlink" Target="https://www.mdpi.com/2071-1050/12/18/7631"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unfccc.int/topics/adaptation-and-resilience/the-big-picture/what-do-adaptation-to-climate-change-and-climate-resilience-mean#:~:text=Adaptation%20refers%20to%20adjustments%20in,opportunities%20associated%20with%20climate%20change" TargetMode="Externa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hyperlink" Target="https://doi.org/10.3390/su12187631" TargetMode="External"/><Relationship Id="rId4" Type="http://schemas.openxmlformats.org/officeDocument/2006/relationships/hyperlink" Target="http://doi.org/10.5281/zenodo.458559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creativecommons.org/licenses/by/3.0/?ref=ccsearch&amp;atype=rich"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ourworldindata.org/grapher/future-greenhouse-gas-emission-scenarios"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osemosys.readthedocs.io/en/latest"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ommons.wikimedia.org/w/index.php?curid=87627678"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ommons.wikimedia.org/w/index.php?curid=79625305"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ommons.wikimedia.org/w/index.php?curid=87897869" TargetMode="Externa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creativecommons.org/licenses/by/3.0/?ref=ccsearch&amp;atype=rich"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ourworldindata.org/grapher/number-of-natural-disaster-events"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reativecommons.org/licenses/by-sa/4.0/deed.en" TargetMode="External"/><Relationship Id="rId5" Type="http://schemas.openxmlformats.org/officeDocument/2006/relationships/hyperlink" Target="https://ourworldindata.org/co2-and-other-greenhouse-gas-emissions#future-emissions"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licenses/by/2.0/?ref=ccsearch&amp;atype=rich" TargetMode="External"/><Relationship Id="rId5" Type="http://schemas.openxmlformats.org/officeDocument/2006/relationships/hyperlink" Target="https://www.flickr.com/photos/32605673@N03/23677269226"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ourworldindata.org/emissions-drivers"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84273BA7-C713-8D41-971B-480E1074C163}"/>
              </a:ext>
            </a:extLst>
          </p:cNvPr>
          <p:cNvPicPr>
            <a:picLocks noChangeAspect="1"/>
          </p:cNvPicPr>
          <p:nvPr/>
        </p:nvPicPr>
        <p:blipFill>
          <a:blip r:embed="rId3"/>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1B3B6FD3-AB22-3D43-8AC3-1A2378A5F318}"/>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75803" y="2984419"/>
            <a:ext cx="4034046"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La </a:t>
            </a:r>
            <a:r>
              <a:rPr lang="en-ZA" b="1" dirty="0" err="1">
                <a:latin typeface="Open Sans ExtraBold"/>
                <a:ea typeface="Open Sans ExtraBold" panose="020B0606030504020204" pitchFamily="34" charset="0"/>
                <a:cs typeface="Open Sans ExtraBold" panose="020B0606030504020204" pitchFamily="34" charset="0"/>
              </a:rPr>
              <a:t>modélisation</a:t>
            </a:r>
            <a:r>
              <a:rPr lang="en-ZA" b="1" dirty="0">
                <a:latin typeface="Open Sans ExtraBold"/>
                <a:ea typeface="Open Sans ExtraBold" panose="020B0606030504020204" pitchFamily="34" charset="0"/>
                <a:cs typeface="Open Sans ExtraBold" panose="020B0606030504020204" pitchFamily="34" charset="0"/>
              </a:rPr>
              <a:t> et la </a:t>
            </a:r>
            <a:r>
              <a:rPr lang="en-ZA" b="1" dirty="0" err="1">
                <a:latin typeface="Open Sans ExtraBold"/>
                <a:ea typeface="Open Sans ExtraBold" panose="020B0606030504020204" pitchFamily="34" charset="0"/>
                <a:cs typeface="Open Sans ExtraBold" panose="020B0606030504020204" pitchFamily="34" charset="0"/>
              </a:rPr>
              <a:t>flexibilité</a:t>
            </a:r>
            <a:r>
              <a:rPr lang="en-ZA" b="1" dirty="0">
                <a:latin typeface="Open Sans ExtraBold"/>
                <a:ea typeface="Open Sans ExtraBold" panose="020B0606030504020204" pitchFamily="34" charset="0"/>
                <a:cs typeface="Open Sans ExtraBold" panose="020B0606030504020204" pitchFamily="34" charset="0"/>
              </a:rPr>
              <a:t>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du </a:t>
            </a:r>
            <a:r>
              <a:rPr lang="en-ZA" b="1" dirty="0" err="1">
                <a:latin typeface="Open Sans ExtraBold"/>
                <a:ea typeface="Open Sans ExtraBold" panose="020B0606030504020204" pitchFamily="34" charset="0"/>
                <a:cs typeface="Open Sans ExtraBold" panose="020B0606030504020204" pitchFamily="34" charset="0"/>
              </a:rPr>
              <a:t>secteur</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énergétique</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13659" y="3509882"/>
            <a:ext cx="770567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Cours 11</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rPr>
              <a:t>S'ATTAQUER </a:t>
            </a:r>
            <a:br>
              <a:rPr lang="en-ZA" sz="4400" b="1" dirty="0">
                <a:latin typeface="Open Sans ExtraBold"/>
              </a:rPr>
            </a:br>
            <a:r>
              <a:rPr lang="en-ZA" sz="4400" b="1" dirty="0">
                <a:latin typeface="Open Sans ExtraBold"/>
              </a:rPr>
              <a:t>CHANGEMENT CLIMATIQUE</a:t>
            </a:r>
            <a:endParaRPr lang="en-US" dirty="0">
              <a:latin typeface="Calibri"/>
              <a:cs typeface="Calibri"/>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3" name="Diagram 3">
            <a:extLst>
              <a:ext uri="{FF2B5EF4-FFF2-40B4-BE49-F238E27FC236}">
                <a16:creationId xmlns:a16="http://schemas.microsoft.com/office/drawing/2014/main" id="{76F53F87-A913-4710-9A14-E39BC953C54D}"/>
              </a:ext>
            </a:extLst>
          </p:cNvPr>
          <p:cNvGraphicFramePr/>
          <p:nvPr>
            <p:extLst>
              <p:ext uri="{D42A27DB-BD31-4B8C-83A1-F6EECF244321}">
                <p14:modId xmlns:p14="http://schemas.microsoft.com/office/powerpoint/2010/main" val="2119224016"/>
              </p:ext>
            </p:extLst>
          </p:nvPr>
        </p:nvGraphicFramePr>
        <p:xfrm>
          <a:off x="3048000" y="1916502"/>
          <a:ext cx="5635924" cy="4419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1002625" y="119454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11.2.3 Atténuation dans le secteur de l'énergie</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439398"/>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Stratégies d'atténuation </a:t>
            </a:r>
          </a:p>
        </p:txBody>
      </p:sp>
      <p:sp>
        <p:nvSpPr>
          <p:cNvPr id="2" name="Rectangle 1">
            <a:extLst>
              <a:ext uri="{FF2B5EF4-FFF2-40B4-BE49-F238E27FC236}">
                <a16:creationId xmlns:a16="http://schemas.microsoft.com/office/drawing/2014/main" id="{50260F15-81F4-4129-B1BA-5EE7C73DD513}"/>
              </a:ext>
            </a:extLst>
          </p:cNvPr>
          <p:cNvSpPr/>
          <p:nvPr/>
        </p:nvSpPr>
        <p:spPr>
          <a:xfrm>
            <a:off x="4999138" y="3582370"/>
            <a:ext cx="1746562" cy="1323439"/>
          </a:xfrm>
          <a:prstGeom prst="rect">
            <a:avLst/>
          </a:prstGeom>
        </p:spPr>
        <p:txBody>
          <a:bodyPr wrap="square" lIns="91440" tIns="45720" rIns="91440" bIns="45720" anchor="t">
            <a:spAutoFit/>
          </a:bodyPr>
          <a:lstStyle/>
          <a:p>
            <a:pPr algn="ctr">
              <a:spcAft>
                <a:spcPts val="1200"/>
              </a:spcAft>
            </a:pPr>
            <a:r>
              <a:rPr lang="en-ZA" sz="1600" dirty="0" err="1">
                <a:latin typeface="Open Sans"/>
                <a:ea typeface="Open Sans" panose="020B0606030504020204" pitchFamily="34" charset="0"/>
                <a:cs typeface="Open Sans" panose="020B0606030504020204" pitchFamily="34" charset="0"/>
              </a:rPr>
              <a:t>Principales</a:t>
            </a:r>
            <a:r>
              <a:rPr lang="en-ZA" sz="1600" dirty="0">
                <a:latin typeface="Open Sans"/>
                <a:ea typeface="Open Sans" panose="020B0606030504020204" pitchFamily="34" charset="0"/>
                <a:cs typeface="Open Sans" panose="020B0606030504020204" pitchFamily="34" charset="0"/>
              </a:rPr>
              <a:t> </a:t>
            </a:r>
            <a:r>
              <a:rPr lang="en-ZA" sz="1600" dirty="0" err="1">
                <a:latin typeface="Open Sans"/>
                <a:ea typeface="Open Sans" panose="020B0606030504020204" pitchFamily="34" charset="0"/>
                <a:cs typeface="Open Sans" panose="020B0606030504020204" pitchFamily="34" charset="0"/>
              </a:rPr>
              <a:t>mesures</a:t>
            </a:r>
            <a:r>
              <a:rPr lang="en-ZA" sz="1600" dirty="0">
                <a:latin typeface="Open Sans"/>
                <a:ea typeface="Open Sans" panose="020B0606030504020204" pitchFamily="34" charset="0"/>
                <a:cs typeface="Open Sans" panose="020B0606030504020204" pitchFamily="34" charset="0"/>
              </a:rPr>
              <a:t> </a:t>
            </a:r>
            <a:r>
              <a:rPr lang="en-ZA" sz="1600" dirty="0" err="1">
                <a:latin typeface="Open Sans"/>
                <a:ea typeface="Open Sans" panose="020B0606030504020204" pitchFamily="34" charset="0"/>
                <a:cs typeface="Open Sans" panose="020B0606030504020204" pitchFamily="34" charset="0"/>
              </a:rPr>
              <a:t>d'atténuation</a:t>
            </a:r>
            <a:r>
              <a:rPr lang="en-ZA" sz="1600" dirty="0">
                <a:latin typeface="Open Sans"/>
                <a:ea typeface="Open Sans" panose="020B0606030504020204" pitchFamily="34" charset="0"/>
                <a:cs typeface="Open Sans" panose="020B0606030504020204" pitchFamily="34" charset="0"/>
              </a:rPr>
              <a:t> dans le </a:t>
            </a:r>
            <a:r>
              <a:rPr lang="en-ZA" sz="1600" dirty="0" err="1">
                <a:latin typeface="Open Sans"/>
                <a:ea typeface="Open Sans" panose="020B0606030504020204" pitchFamily="34" charset="0"/>
                <a:cs typeface="Open Sans" panose="020B0606030504020204" pitchFamily="34" charset="0"/>
              </a:rPr>
              <a:t>secteur</a:t>
            </a:r>
            <a:r>
              <a:rPr lang="en-ZA" sz="1600" dirty="0">
                <a:latin typeface="Open Sans"/>
                <a:ea typeface="Open Sans" panose="020B0606030504020204" pitchFamily="34" charset="0"/>
                <a:cs typeface="Open Sans" panose="020B0606030504020204" pitchFamily="34" charset="0"/>
              </a:rPr>
              <a:t> de </a:t>
            </a:r>
            <a:r>
              <a:rPr lang="en-ZA" sz="1600" dirty="0" err="1">
                <a:latin typeface="Open Sans"/>
                <a:ea typeface="Open Sans" panose="020B0606030504020204" pitchFamily="34" charset="0"/>
                <a:cs typeface="Open Sans" panose="020B0606030504020204" pitchFamily="34" charset="0"/>
              </a:rPr>
              <a:t>l'énergie</a:t>
            </a:r>
            <a:endParaRPr lang="en-ZA"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30" name="Rectangle 1929">
            <a:extLst>
              <a:ext uri="{FF2B5EF4-FFF2-40B4-BE49-F238E27FC236}">
                <a16:creationId xmlns:a16="http://schemas.microsoft.com/office/drawing/2014/main" id="{FC227966-943B-412B-B025-A32C0958EF63}"/>
              </a:ext>
            </a:extLst>
          </p:cNvPr>
          <p:cNvSpPr/>
          <p:nvPr/>
        </p:nvSpPr>
        <p:spPr>
          <a:xfrm>
            <a:off x="10541876" y="6148552"/>
            <a:ext cx="117953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(Usher W.,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136799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75992" y="110509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11.2.4 Atténuation dans divers secteurs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506518"/>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Stratégies d'atténuation </a:t>
            </a:r>
          </a:p>
        </p:txBody>
      </p:sp>
      <p:pic>
        <p:nvPicPr>
          <p:cNvPr id="2" name="Picture 2" descr="Chart, bar chart&#10;&#10;Description automatically generated">
            <a:extLst>
              <a:ext uri="{FF2B5EF4-FFF2-40B4-BE49-F238E27FC236}">
                <a16:creationId xmlns:a16="http://schemas.microsoft.com/office/drawing/2014/main" id="{1A42BA85-3951-4FF4-861E-EF03E31D0B4B}"/>
              </a:ext>
            </a:extLst>
          </p:cNvPr>
          <p:cNvPicPr>
            <a:picLocks noChangeAspect="1"/>
          </p:cNvPicPr>
          <p:nvPr/>
        </p:nvPicPr>
        <p:blipFill>
          <a:blip r:embed="rId4"/>
          <a:stretch>
            <a:fillRect/>
          </a:stretch>
        </p:blipFill>
        <p:spPr>
          <a:xfrm>
            <a:off x="2352134" y="1712187"/>
            <a:ext cx="7214557" cy="4021626"/>
          </a:xfrm>
          <a:prstGeom prst="rect">
            <a:avLst/>
          </a:prstGeom>
        </p:spPr>
      </p:pic>
      <p:sp>
        <p:nvSpPr>
          <p:cNvPr id="3" name="Rectangle 2">
            <a:extLst>
              <a:ext uri="{FF2B5EF4-FFF2-40B4-BE49-F238E27FC236}">
                <a16:creationId xmlns:a16="http://schemas.microsoft.com/office/drawing/2014/main" id="{718EB265-E60E-45BC-BF55-9D3CB6B7A838}"/>
              </a:ext>
            </a:extLst>
          </p:cNvPr>
          <p:cNvSpPr/>
          <p:nvPr/>
        </p:nvSpPr>
        <p:spPr>
          <a:xfrm>
            <a:off x="4401693" y="5940792"/>
            <a:ext cx="3115441" cy="250646"/>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(Blok et al. 2020, </a:t>
            </a:r>
            <a:r>
              <a:rPr lang="en-ZA" sz="1000" dirty="0">
                <a:latin typeface="Open Sans"/>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6179411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33949" y="100139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11.2.5 État actuel des mesures d'atténuation</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760005" y="-556921"/>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Stratégies d'atténuation </a:t>
            </a:r>
          </a:p>
        </p:txBody>
      </p:sp>
      <p:sp>
        <p:nvSpPr>
          <p:cNvPr id="3" name="Rectangle 2">
            <a:extLst>
              <a:ext uri="{FF2B5EF4-FFF2-40B4-BE49-F238E27FC236}">
                <a16:creationId xmlns:a16="http://schemas.microsoft.com/office/drawing/2014/main" id="{12906782-17FB-49A8-ADE4-369B6E0FF6C9}"/>
              </a:ext>
            </a:extLst>
          </p:cNvPr>
          <p:cNvSpPr/>
          <p:nvPr/>
        </p:nvSpPr>
        <p:spPr>
          <a:xfrm>
            <a:off x="4119401" y="6139841"/>
            <a:ext cx="3751913" cy="255624"/>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(Notre monde en données, </a:t>
            </a:r>
            <a:r>
              <a:rPr lang="en-ZA" sz="1000" dirty="0">
                <a:latin typeface="Open Sans"/>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pic>
        <p:nvPicPr>
          <p:cNvPr id="4" name="Picture 7" descr="Chart, histogram&#10;&#10;Description automatically generated">
            <a:extLst>
              <a:ext uri="{FF2B5EF4-FFF2-40B4-BE49-F238E27FC236}">
                <a16:creationId xmlns:a16="http://schemas.microsoft.com/office/drawing/2014/main" id="{04A3C2C5-2EB7-4B86-8D9B-C19DF186A79E}"/>
              </a:ext>
            </a:extLst>
          </p:cNvPr>
          <p:cNvPicPr>
            <a:picLocks noChangeAspect="1"/>
          </p:cNvPicPr>
          <p:nvPr/>
        </p:nvPicPr>
        <p:blipFill>
          <a:blip r:embed="rId6"/>
          <a:stretch>
            <a:fillRect/>
          </a:stretch>
        </p:blipFill>
        <p:spPr>
          <a:xfrm>
            <a:off x="2944595" y="1628251"/>
            <a:ext cx="5906218" cy="4284842"/>
          </a:xfrm>
          <a:prstGeom prst="rect">
            <a:avLst/>
          </a:prstGeom>
        </p:spPr>
      </p:pic>
    </p:spTree>
    <p:extLst>
      <p:ext uri="{BB962C8B-B14F-4D97-AF65-F5344CB8AC3E}">
        <p14:creationId xmlns:p14="http://schemas.microsoft.com/office/powerpoint/2010/main" val="214796235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11.2 </a:t>
            </a:r>
            <a:r>
              <a:rPr lang="en-GB" sz="4400" dirty="0" err="1">
                <a:latin typeface="Open Sans"/>
              </a:rPr>
              <a:t>Références</a:t>
            </a:r>
            <a:endParaRPr lang="en-GB" sz="4400" dirty="0">
              <a:latin typeface="Open Sans"/>
            </a:endParaRP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CCNUCC, Accord de Paris, 2021.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https://unfccc.</a:t>
            </a:r>
            <a:r>
              <a:rPr lang="en-GB" dirty="0">
                <a:latin typeface="Open Sans" panose="020B0606030504020204" pitchFamily="34" charset="0"/>
                <a:ea typeface="Open Sans" panose="020B0606030504020204" pitchFamily="34" charset="0"/>
                <a:cs typeface="Open Sans" panose="020B0606030504020204" pitchFamily="34" charset="0"/>
              </a:rPr>
              <a:t>int/process-and-meetings/the-paris-agreement/the-paris-agreement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mars). Climate Change: Mitigation - Adaptation (Version 1).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http://doi.org/10.5281/zenodo.4585597</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Blok, K. ; Afanador, A. ; van der Hoorn, I. ; Berg, T. ; </a:t>
            </a:r>
            <a:r>
              <a:rPr lang="en-GB" dirty="0" err="1">
                <a:latin typeface="Open Sans" panose="020B0606030504020204" pitchFamily="34" charset="0"/>
                <a:ea typeface="Open Sans" panose="020B0606030504020204" pitchFamily="34" charset="0"/>
                <a:cs typeface="Open Sans" panose="020B0606030504020204" pitchFamily="34" charset="0"/>
              </a:rPr>
              <a:t>Edelenbosch</a:t>
            </a:r>
            <a:r>
              <a:rPr lang="en-GB" dirty="0">
                <a:latin typeface="Open Sans" panose="020B0606030504020204" pitchFamily="34" charset="0"/>
                <a:ea typeface="Open Sans" panose="020B0606030504020204" pitchFamily="34" charset="0"/>
                <a:cs typeface="Open Sans" panose="020B0606030504020204" pitchFamily="34" charset="0"/>
              </a:rPr>
              <a:t>, O.Y. ; van Vuuren, D.P. Assessment of Sectoral Greenhouse Gas Emission Reduction Potentials for 2030. Energies 2020, 13, 943.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https://doi.org/10.3390/en13040943</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958236" y="1117339"/>
            <a:ext cx="813249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11.3.1 Aperçu de l'adaptation au changement climatique</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65410" y="-451697"/>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Stratégies d'adaptation </a:t>
            </a:r>
          </a:p>
        </p:txBody>
      </p:sp>
      <p:sp>
        <p:nvSpPr>
          <p:cNvPr id="7" name="Rectangle 6">
            <a:extLst>
              <a:ext uri="{FF2B5EF4-FFF2-40B4-BE49-F238E27FC236}">
                <a16:creationId xmlns:a16="http://schemas.microsoft.com/office/drawing/2014/main" id="{8C523514-084F-4541-883A-1C080F95F182}"/>
              </a:ext>
            </a:extLst>
          </p:cNvPr>
          <p:cNvSpPr/>
          <p:nvPr/>
        </p:nvSpPr>
        <p:spPr>
          <a:xfrm>
            <a:off x="887215" y="1754305"/>
            <a:ext cx="9941655"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Adaptation au </a:t>
            </a:r>
            <a:r>
              <a:rPr lang="en-ZA" sz="2000" dirty="0" err="1">
                <a:latin typeface="Open Sans"/>
                <a:ea typeface="Open Sans" panose="020B0606030504020204" pitchFamily="34" charset="0"/>
                <a:cs typeface="Open Sans" panose="020B0606030504020204" pitchFamily="34" charset="0"/>
              </a:rPr>
              <a:t>changement</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climatique</a:t>
            </a:r>
            <a:r>
              <a:rPr lang="en-ZA" sz="2000" dirty="0">
                <a:latin typeface="Open Sans"/>
                <a:ea typeface="Open Sans" panose="020B0606030504020204" pitchFamily="34" charset="0"/>
                <a:cs typeface="Open Sans" panose="020B0606030504020204" pitchFamily="34" charset="0"/>
              </a:rPr>
              <a:t>: mesures prises en réponse au changement climatique et à ses effets, visant à en </a:t>
            </a:r>
            <a:r>
              <a:rPr lang="en-ZA" sz="2000" dirty="0" err="1">
                <a:latin typeface="Open Sans"/>
                <a:ea typeface="Open Sans" panose="020B0606030504020204" pitchFamily="34" charset="0"/>
                <a:cs typeface="Open Sans" panose="020B0606030504020204" pitchFamily="34" charset="0"/>
              </a:rPr>
              <a:t>réduire</a:t>
            </a:r>
            <a:r>
              <a:rPr lang="en-ZA" sz="2000" dirty="0">
                <a:latin typeface="Open Sans"/>
                <a:ea typeface="Open Sans" panose="020B0606030504020204" pitchFamily="34" charset="0"/>
                <a:cs typeface="Open Sans" panose="020B0606030504020204" pitchFamily="34" charset="0"/>
              </a:rPr>
              <a:t> </a:t>
            </a:r>
            <a:r>
              <a:rPr lang="en-ZA" sz="2000" dirty="0" err="1">
                <a:latin typeface="Open Sans"/>
                <a:ea typeface="Open Sans" panose="020B0606030504020204" pitchFamily="34" charset="0"/>
                <a:cs typeface="Open Sans" panose="020B0606030504020204" pitchFamily="34" charset="0"/>
              </a:rPr>
              <a:t>l'impact</a:t>
            </a:r>
            <a:endParaRPr lang="en-ZA" sz="2000" dirty="0">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 changement climatique a des répercussions sur les écosystèmes et les modes de vie dans le monde entire, et il continuera à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avoir</a:t>
            </a:r>
            <a:r>
              <a:rPr lang="en-ZA" sz="2000" dirty="0">
                <a:solidFill>
                  <a:srgbClr val="000000"/>
                </a:solidFill>
                <a:latin typeface="Open Sans"/>
                <a:ea typeface="Open Sans" panose="020B0606030504020204" pitchFamily="34" charset="0"/>
                <a:cs typeface="Open Sans" panose="020B0606030504020204" pitchFamily="34" charset="0"/>
              </a:rPr>
              <a:t> même si des stratégies d'atténuation ambitieuses sont mises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œuvre</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Les pays </a:t>
            </a:r>
            <a:r>
              <a:rPr lang="en-ZA" sz="2000" dirty="0" err="1">
                <a:solidFill>
                  <a:srgbClr val="000000"/>
                </a:solidFill>
                <a:latin typeface="Open Sans"/>
                <a:ea typeface="Open Sans" panose="020B0606030504020204" pitchFamily="34" charset="0"/>
                <a:cs typeface="Open Sans" panose="020B0606030504020204" pitchFamily="34" charset="0"/>
              </a:rPr>
              <a:t>doivent</a:t>
            </a:r>
            <a:r>
              <a:rPr lang="en-ZA" sz="2000" dirty="0">
                <a:solidFill>
                  <a:srgbClr val="000000"/>
                </a:solidFill>
                <a:latin typeface="Open Sans"/>
                <a:ea typeface="Open Sans" panose="020B0606030504020204" pitchFamily="34" charset="0"/>
                <a:cs typeface="Open Sans" panose="020B0606030504020204" pitchFamily="34" charset="0"/>
              </a:rPr>
              <a:t> mettre en œuvre des stratégies d'adaptation pour répondre aux impacts actuels et se préparer à ceux à </a:t>
            </a:r>
            <a:r>
              <a:rPr lang="en-ZA" sz="2000" dirty="0" err="1">
                <a:solidFill>
                  <a:srgbClr val="000000"/>
                </a:solidFill>
                <a:latin typeface="Open Sans"/>
                <a:ea typeface="Open Sans" panose="020B0606030504020204" pitchFamily="34" charset="0"/>
                <a:cs typeface="Open Sans" panose="020B0606030504020204" pitchFamily="34" charset="0"/>
              </a:rPr>
              <a:t>venir</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L'adaptation </a:t>
            </a:r>
            <a:r>
              <a:rPr lang="en-ZA" sz="2000" dirty="0" err="1">
                <a:solidFill>
                  <a:srgbClr val="000000"/>
                </a:solidFill>
                <a:latin typeface="Open Sans"/>
                <a:ea typeface="Open Sans" panose="020B0606030504020204" pitchFamily="34" charset="0"/>
                <a:cs typeface="Open Sans" panose="020B0606030504020204" pitchFamily="34" charset="0"/>
              </a:rPr>
              <a:t>comprend</a:t>
            </a:r>
            <a:r>
              <a:rPr lang="en-ZA" sz="2000" dirty="0">
                <a:solidFill>
                  <a:srgbClr val="000000"/>
                </a:solidFill>
                <a:latin typeface="Open Sans"/>
                <a:ea typeface="Open Sans" panose="020B0606030504020204" pitchFamily="34" charset="0"/>
                <a:cs typeface="Open Sans" panose="020B0606030504020204" pitchFamily="34" charset="0"/>
              </a:rPr>
              <a:t> les défenses contre les phénomènes météorologiques extrêmes, l'amélioration des systèmes d'alerte et de communication, la reconfiguration des infrastructures, etc.</a:t>
            </a:r>
          </a:p>
        </p:txBody>
      </p:sp>
      <p:sp>
        <p:nvSpPr>
          <p:cNvPr id="10" name="Rectangle 9">
            <a:extLst>
              <a:ext uri="{FF2B5EF4-FFF2-40B4-BE49-F238E27FC236}">
                <a16:creationId xmlns:a16="http://schemas.microsoft.com/office/drawing/2014/main" id="{13E6E93D-B4DE-4931-B014-60A7BE4D1590}"/>
              </a:ext>
            </a:extLst>
          </p:cNvPr>
          <p:cNvSpPr/>
          <p:nvPr/>
        </p:nvSpPr>
        <p:spPr>
          <a:xfrm>
            <a:off x="887215" y="6150366"/>
            <a:ext cx="621792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(UNFCC, 2020)</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661396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521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929650" y="994438"/>
            <a:ext cx="830263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11.3.2 Répartition géographique des impacts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762928" y="-490436"/>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Stratégies d'adaptation </a:t>
            </a:r>
          </a:p>
        </p:txBody>
      </p:sp>
      <p:pic>
        <p:nvPicPr>
          <p:cNvPr id="4" name="Picture 6" descr="Chart&#10;&#10;Description automatically generated">
            <a:extLst>
              <a:ext uri="{FF2B5EF4-FFF2-40B4-BE49-F238E27FC236}">
                <a16:creationId xmlns:a16="http://schemas.microsoft.com/office/drawing/2014/main" id="{117139C9-E40A-40B9-856B-8A4F17AFFBF1}"/>
              </a:ext>
            </a:extLst>
          </p:cNvPr>
          <p:cNvPicPr>
            <a:picLocks noChangeAspect="1"/>
          </p:cNvPicPr>
          <p:nvPr/>
        </p:nvPicPr>
        <p:blipFill>
          <a:blip r:embed="rId4"/>
          <a:stretch>
            <a:fillRect/>
          </a:stretch>
        </p:blipFill>
        <p:spPr>
          <a:xfrm>
            <a:off x="2130197" y="1762218"/>
            <a:ext cx="7545236" cy="4245992"/>
          </a:xfrm>
          <a:prstGeom prst="rect">
            <a:avLst/>
          </a:prstGeom>
        </p:spPr>
      </p:pic>
      <p:sp>
        <p:nvSpPr>
          <p:cNvPr id="8" name="Rectangle 7">
            <a:extLst>
              <a:ext uri="{FF2B5EF4-FFF2-40B4-BE49-F238E27FC236}">
                <a16:creationId xmlns:a16="http://schemas.microsoft.com/office/drawing/2014/main" id="{3B53C008-986E-4A3F-89E8-2001E1FB1CEA}"/>
              </a:ext>
            </a:extLst>
          </p:cNvPr>
          <p:cNvSpPr/>
          <p:nvPr/>
        </p:nvSpPr>
        <p:spPr>
          <a:xfrm>
            <a:off x="3014366" y="6142428"/>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 Rohde, </a:t>
            </a:r>
            <a:r>
              <a:rPr lang="en-ZA" sz="1000" dirty="0">
                <a:latin typeface="Open Sans"/>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505558200"/>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11.3.3 Adaptation dans le secteur de l'énergie</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2372"/>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Stratégies d'adaptation</a:t>
            </a:r>
          </a:p>
        </p:txBody>
      </p:sp>
      <p:graphicFrame>
        <p:nvGraphicFramePr>
          <p:cNvPr id="4" name="Diagram 3">
            <a:extLst>
              <a:ext uri="{FF2B5EF4-FFF2-40B4-BE49-F238E27FC236}">
                <a16:creationId xmlns:a16="http://schemas.microsoft.com/office/drawing/2014/main" id="{9FBC4EB0-D3BD-48BF-A2A4-C00DB1333C5C}"/>
              </a:ext>
            </a:extLst>
          </p:cNvPr>
          <p:cNvGraphicFramePr/>
          <p:nvPr>
            <p:extLst>
              <p:ext uri="{D42A27DB-BD31-4B8C-83A1-F6EECF244321}">
                <p14:modId xmlns:p14="http://schemas.microsoft.com/office/powerpoint/2010/main" val="3971583741"/>
              </p:ext>
            </p:extLst>
          </p:nvPr>
        </p:nvGraphicFramePr>
        <p:xfrm>
          <a:off x="3278038" y="1916502"/>
          <a:ext cx="5635924" cy="4419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15" name="TextBox 1714">
            <a:extLst>
              <a:ext uri="{FF2B5EF4-FFF2-40B4-BE49-F238E27FC236}">
                <a16:creationId xmlns:a16="http://schemas.microsoft.com/office/drawing/2014/main" id="{396EE684-3CC3-4565-A0E7-93EF40AB4C4B}"/>
              </a:ext>
            </a:extLst>
          </p:cNvPr>
          <p:cNvSpPr txBox="1"/>
          <p:nvPr/>
        </p:nvSpPr>
        <p:spPr>
          <a:xfrm>
            <a:off x="5241984" y="3732362"/>
            <a:ext cx="172240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latin typeface="Open Sans"/>
                <a:ea typeface="+mn-lt"/>
                <a:cs typeface="Calibri"/>
              </a:rPr>
              <a:t>Adaptation dans le secteur de l'énergie</a:t>
            </a:r>
            <a:endParaRPr lang="en-GB" sz="2000" dirty="0">
              <a:latin typeface="Open Sans"/>
              <a:ea typeface="+mn-lt"/>
              <a:cs typeface="Calibri"/>
            </a:endParaRPr>
          </a:p>
        </p:txBody>
      </p:sp>
      <p:sp>
        <p:nvSpPr>
          <p:cNvPr id="29" name="Rectangle 28">
            <a:extLst>
              <a:ext uri="{FF2B5EF4-FFF2-40B4-BE49-F238E27FC236}">
                <a16:creationId xmlns:a16="http://schemas.microsoft.com/office/drawing/2014/main" id="{B6E8BE6F-0466-4AA8-AEA1-F0EB1B443772}"/>
              </a:ext>
            </a:extLst>
          </p:cNvPr>
          <p:cNvSpPr/>
          <p:nvPr/>
        </p:nvSpPr>
        <p:spPr>
          <a:xfrm>
            <a:off x="10520855" y="6159062"/>
            <a:ext cx="1193164"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(Usher W.,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50685980"/>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42826" y="108536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Exemple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d'adaptation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intersectorielle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1</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736295" y="-478656"/>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Stratégies d'adaptation </a:t>
            </a:r>
          </a:p>
        </p:txBody>
      </p:sp>
      <p:sp>
        <p:nvSpPr>
          <p:cNvPr id="8" name="Rectangle 7">
            <a:extLst>
              <a:ext uri="{FF2B5EF4-FFF2-40B4-BE49-F238E27FC236}">
                <a16:creationId xmlns:a16="http://schemas.microsoft.com/office/drawing/2014/main" id="{A28E1436-0775-4BBB-8A7B-654028E5D6C4}"/>
              </a:ext>
            </a:extLst>
          </p:cNvPr>
          <p:cNvSpPr/>
          <p:nvPr/>
        </p:nvSpPr>
        <p:spPr>
          <a:xfrm>
            <a:off x="2987039" y="6084031"/>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Boutang </a:t>
            </a:r>
            <a:r>
              <a:rPr lang="en-ZA" sz="1000" dirty="0">
                <a:latin typeface="Open Sans"/>
                <a:ea typeface="Open Sans" panose="020B0606030504020204" pitchFamily="34" charset="0"/>
                <a:cs typeface="Open Sans" panose="020B0606030504020204" pitchFamily="34" charset="0"/>
              </a:rPr>
              <a:t>et al. 2020, </a:t>
            </a:r>
            <a:r>
              <a:rPr lang="en-ZA" sz="1000" dirty="0">
                <a:latin typeface="Open Sans"/>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pic>
        <p:nvPicPr>
          <p:cNvPr id="7" name="Picture 8" descr="Diagram&#10;&#10;Description automatically generated">
            <a:extLst>
              <a:ext uri="{FF2B5EF4-FFF2-40B4-BE49-F238E27FC236}">
                <a16:creationId xmlns:a16="http://schemas.microsoft.com/office/drawing/2014/main" id="{BBE05C1C-5DF6-42DE-AFFF-B8E053D4A167}"/>
              </a:ext>
            </a:extLst>
          </p:cNvPr>
          <p:cNvPicPr>
            <a:picLocks noChangeAspect="1"/>
          </p:cNvPicPr>
          <p:nvPr/>
        </p:nvPicPr>
        <p:blipFill>
          <a:blip r:embed="rId6"/>
          <a:stretch>
            <a:fillRect/>
          </a:stretch>
        </p:blipFill>
        <p:spPr>
          <a:xfrm>
            <a:off x="3499481" y="1813163"/>
            <a:ext cx="5226268" cy="4275122"/>
          </a:xfrm>
          <a:prstGeom prst="rect">
            <a:avLst/>
          </a:prstGeom>
        </p:spPr>
      </p:pic>
    </p:spTree>
    <p:extLst>
      <p:ext uri="{BB962C8B-B14F-4D97-AF65-F5344CB8AC3E}">
        <p14:creationId xmlns:p14="http://schemas.microsoft.com/office/powerpoint/2010/main" val="128689142"/>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990179" y="114561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Exemple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d'adaptation intersectorielle 2</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64200" y="-454729"/>
            <a:ext cx="104611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Stratégies d'adaptation </a:t>
            </a:r>
          </a:p>
        </p:txBody>
      </p:sp>
      <p:sp>
        <p:nvSpPr>
          <p:cNvPr id="8" name="Rectangle 7">
            <a:extLst>
              <a:ext uri="{FF2B5EF4-FFF2-40B4-BE49-F238E27FC236}">
                <a16:creationId xmlns:a16="http://schemas.microsoft.com/office/drawing/2014/main" id="{C64F96B8-69E4-4B75-917F-D0C6C52D4120}"/>
              </a:ext>
            </a:extLst>
          </p:cNvPr>
          <p:cNvSpPr/>
          <p:nvPr/>
        </p:nvSpPr>
        <p:spPr>
          <a:xfrm>
            <a:off x="3008844" y="6143309"/>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Boutang </a:t>
            </a:r>
            <a:r>
              <a:rPr lang="en-ZA" sz="1000" dirty="0">
                <a:latin typeface="Open Sans"/>
                <a:ea typeface="Open Sans" panose="020B0606030504020204" pitchFamily="34" charset="0"/>
                <a:cs typeface="Open Sans" panose="020B0606030504020204" pitchFamily="34" charset="0"/>
              </a:rPr>
              <a:t>et al. 2020, </a:t>
            </a:r>
            <a:r>
              <a:rPr lang="en-ZA" sz="1000" dirty="0">
                <a:latin typeface="Open Sans"/>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pic>
        <p:nvPicPr>
          <p:cNvPr id="7" name="Picture 8" descr="Graphical user interface, diagram, text, application&#10;&#10;Description automatically generated">
            <a:extLst>
              <a:ext uri="{FF2B5EF4-FFF2-40B4-BE49-F238E27FC236}">
                <a16:creationId xmlns:a16="http://schemas.microsoft.com/office/drawing/2014/main" id="{C8B05A17-BD4C-431F-AEE9-02736127A7A0}"/>
              </a:ext>
            </a:extLst>
          </p:cNvPr>
          <p:cNvPicPr>
            <a:picLocks noChangeAspect="1"/>
          </p:cNvPicPr>
          <p:nvPr/>
        </p:nvPicPr>
        <p:blipFill>
          <a:blip r:embed="rId6"/>
          <a:stretch>
            <a:fillRect/>
          </a:stretch>
        </p:blipFill>
        <p:spPr>
          <a:xfrm>
            <a:off x="4099139" y="1814136"/>
            <a:ext cx="3991303" cy="4305145"/>
          </a:xfrm>
          <a:prstGeom prst="rect">
            <a:avLst/>
          </a:prstGeom>
        </p:spPr>
      </p:pic>
    </p:spTree>
    <p:extLst>
      <p:ext uri="{BB962C8B-B14F-4D97-AF65-F5344CB8AC3E}">
        <p14:creationId xmlns:p14="http://schemas.microsoft.com/office/powerpoint/2010/main" val="86838276"/>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11.3 </a:t>
            </a:r>
            <a:r>
              <a:rPr lang="en-GB" sz="4400" dirty="0" err="1">
                <a:latin typeface="Open Sans"/>
              </a:rPr>
              <a:t>Références</a:t>
            </a:r>
            <a:endParaRPr lang="en-GB" sz="4400" dirty="0">
              <a:latin typeface="Open Sans"/>
            </a:endParaRP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5" y="1494761"/>
            <a:ext cx="606018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UFCC (2020) What do adaptation to climate change and climate resilience mean ?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https://unfccc.int/topics/adaptation-and-resilience/the-big-picture/what-do-adaptation-to-climate-change-and-climate-resilience-mean#:~:text=Adaptation%20refers%20to%20adjustments%20in,opportunities%20associated%20with%20climate%20change</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mars). Climate Change: Mitigation - Adaptation (Version 1). </a:t>
            </a:r>
            <a:r>
              <a:rPr lang="en-GB" dirty="0" err="1">
                <a:latin typeface="Open Sans" panose="020B0606030504020204" pitchFamily="34" charset="0"/>
                <a:ea typeface="Open Sans" panose="020B0606030504020204" pitchFamily="34" charset="0"/>
                <a:cs typeface="Open Sans" panose="020B0606030504020204" pitchFamily="34" charset="0"/>
              </a:rPr>
              <a:t>Zenodo.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http://doi.org/10.5281/zenodo.4585597</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Boutang</a:t>
            </a:r>
            <a:r>
              <a:rPr lang="en-GB" dirty="0">
                <a:latin typeface="Open Sans" panose="020B0606030504020204" pitchFamily="34" charset="0"/>
                <a:ea typeface="Open Sans" panose="020B0606030504020204" pitchFamily="34" charset="0"/>
                <a:cs typeface="Open Sans" panose="020B0606030504020204" pitchFamily="34" charset="0"/>
              </a:rPr>
              <a:t>, J. ; </a:t>
            </a:r>
            <a:r>
              <a:rPr lang="en-GB" dirty="0" err="1">
                <a:latin typeface="Open Sans" panose="020B0606030504020204" pitchFamily="34" charset="0"/>
                <a:ea typeface="Open Sans" panose="020B0606030504020204" pitchFamily="34" charset="0"/>
                <a:cs typeface="Open Sans" panose="020B0606030504020204" pitchFamily="34" charset="0"/>
              </a:rPr>
              <a:t>Feutren</a:t>
            </a:r>
            <a:r>
              <a:rPr lang="en-GB" dirty="0">
                <a:latin typeface="Open Sans" panose="020B0606030504020204" pitchFamily="34" charset="0"/>
                <a:ea typeface="Open Sans" panose="020B0606030504020204" pitchFamily="34" charset="0"/>
                <a:cs typeface="Open Sans" panose="020B0606030504020204" pitchFamily="34" charset="0"/>
              </a:rPr>
              <a:t>, E. ; Bachelet, B. ; </a:t>
            </a:r>
            <a:r>
              <a:rPr lang="en-GB" dirty="0" err="1">
                <a:latin typeface="Open Sans" panose="020B0606030504020204" pitchFamily="34" charset="0"/>
                <a:ea typeface="Open Sans" panose="020B0606030504020204" pitchFamily="34" charset="0"/>
                <a:cs typeface="Open Sans" panose="020B0606030504020204" pitchFamily="34" charset="0"/>
              </a:rPr>
              <a:t>Lacomme</a:t>
            </a:r>
            <a:r>
              <a:rPr lang="en-GB" dirty="0">
                <a:latin typeface="Open Sans" panose="020B0606030504020204" pitchFamily="34" charset="0"/>
                <a:ea typeface="Open Sans" panose="020B0606030504020204" pitchFamily="34" charset="0"/>
                <a:cs typeface="Open Sans" panose="020B0606030504020204" pitchFamily="34" charset="0"/>
              </a:rPr>
              <a:t>, C. Climate Change Adaptation: Operational Taxonomy and Metrics. Sustainability 2020, 12, 7631.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https://doi.org/10.3390/su12187631</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6015679" cy="1361676"/>
          </a:xfrm>
          <a:prstGeom prst="rect">
            <a:avLst/>
          </a:prstGeom>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Résultats</a:t>
            </a:r>
            <a:r>
              <a:rPr lang="en-GB" sz="4400" dirty="0">
                <a:latin typeface="Open Sans"/>
              </a:rPr>
              <a:t> </a:t>
            </a:r>
            <a:r>
              <a:rPr lang="en-GB" sz="4400" dirty="0" err="1">
                <a:latin typeface="Open Sans"/>
              </a:rPr>
              <a:t>attendus</a:t>
            </a:r>
            <a:r>
              <a:rPr lang="en-GB" sz="4400" dirty="0">
                <a:latin typeface="Open Sans"/>
              </a:rPr>
              <a:t> des </a:t>
            </a:r>
            <a:r>
              <a:rPr lang="en-GB" sz="4400" dirty="0" err="1">
                <a:latin typeface="Open Sans"/>
              </a:rPr>
              <a:t>apprentissages</a:t>
            </a:r>
            <a:endParaRPr lang="en-GB" sz="4400" dirty="0">
              <a:latin typeface="Open Sans"/>
            </a:endParaRP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79398" y="1425005"/>
            <a:ext cx="7447856" cy="3490271"/>
          </a:xfrm>
          <a:prstGeom prst="rect">
            <a:avLst/>
          </a:prstGeom>
        </p:spPr>
        <p:txBody>
          <a:bodyPr vert="horz" lIns="91440" tIns="45720" rIns="91440" bIns="4572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mn-lt"/>
                <a:cs typeface="+mn-lt"/>
              </a:rPr>
              <a:t>À la fin de </a:t>
            </a:r>
            <a:r>
              <a:rPr lang="en-GB" sz="2000" b="1" dirty="0" err="1">
                <a:solidFill>
                  <a:schemeClr val="accent5">
                    <a:lumMod val="60000"/>
                    <a:lumOff val="40000"/>
                  </a:schemeClr>
                </a:solidFill>
                <a:latin typeface="Open Sans"/>
                <a:ea typeface="+mn-lt"/>
                <a:cs typeface="+mn-lt"/>
              </a:rPr>
              <a:t>ce</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cours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vous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devriez</a:t>
            </a:r>
            <a:r>
              <a:rPr lang="en-GB" sz="2000" b="1" dirty="0">
                <a:solidFill>
                  <a:schemeClr val="accent5">
                    <a:lumMod val="60000"/>
                    <a:lumOff val="40000"/>
                  </a:schemeClr>
                </a:solidFill>
                <a:latin typeface="Open Sans"/>
                <a:ea typeface="+mn-lt"/>
                <a:cs typeface="+mn-lt"/>
              </a:rPr>
              <a:t>:</a:t>
            </a:r>
            <a:endParaRPr lang="en-US" sz="2000" b="1" dirty="0">
              <a:solidFill>
                <a:schemeClr val="accent5">
                  <a:lumMod val="60000"/>
                  <a:lumOff val="40000"/>
                </a:schemeClr>
              </a:solidFill>
              <a:latin typeface="Open Sans"/>
              <a:ea typeface="+mn-lt"/>
              <a:cs typeface="+mn-lt"/>
            </a:endParaRPr>
          </a:p>
          <a:p>
            <a:pPr>
              <a:spcBef>
                <a:spcPts val="1000"/>
              </a:spcBef>
            </a:pPr>
            <a:r>
              <a:rPr lang="en-GB" sz="2000" dirty="0">
                <a:latin typeface="Open Sans"/>
                <a:ea typeface="+mn-lt"/>
                <a:cs typeface="+mn-lt"/>
              </a:rPr>
              <a:t>RAA1: </a:t>
            </a:r>
            <a:r>
              <a:rPr lang="en-GB" sz="2000" dirty="0" err="1">
                <a:latin typeface="Open Sans"/>
                <a:ea typeface="+mn-lt"/>
                <a:cs typeface="+mn-lt"/>
              </a:rPr>
              <a:t>Connaître</a:t>
            </a:r>
            <a:r>
              <a:rPr lang="en-GB" sz="2000" dirty="0">
                <a:latin typeface="Open Sans"/>
                <a:ea typeface="+mn-lt"/>
                <a:cs typeface="+mn-lt"/>
              </a:rPr>
              <a:t> les effets globaux du changement climatique</a:t>
            </a:r>
            <a:endParaRPr lang="en-US" sz="2000" b="1" dirty="0">
              <a:solidFill>
                <a:srgbClr val="9DC3E6"/>
              </a:solidFill>
              <a:latin typeface="Open Sans"/>
              <a:ea typeface="+mn-lt"/>
              <a:cs typeface="+mn-lt"/>
            </a:endParaRPr>
          </a:p>
          <a:p>
            <a:pPr>
              <a:spcBef>
                <a:spcPts val="1000"/>
              </a:spcBef>
            </a:pPr>
            <a:r>
              <a:rPr lang="en-US" sz="2000" dirty="0">
                <a:latin typeface="Open Sans"/>
                <a:ea typeface="+mn-lt"/>
                <a:cs typeface="+mn-lt"/>
              </a:rPr>
              <a:t>RAA2: </a:t>
            </a:r>
            <a:r>
              <a:rPr lang="en-US" sz="2000" dirty="0" err="1">
                <a:latin typeface="Open Sans"/>
                <a:ea typeface="+mn-lt"/>
                <a:cs typeface="+mn-lt"/>
              </a:rPr>
              <a:t>Connaître</a:t>
            </a:r>
            <a:r>
              <a:rPr lang="en-US" sz="2000" dirty="0">
                <a:latin typeface="Open Sans"/>
                <a:ea typeface="+mn-lt"/>
                <a:cs typeface="+mn-lt"/>
              </a:rPr>
              <a:t> les </a:t>
            </a:r>
            <a:r>
              <a:rPr lang="en-US" sz="2000" dirty="0" err="1">
                <a:latin typeface="Open Sans"/>
                <a:ea typeface="+mn-lt"/>
                <a:cs typeface="+mn-lt"/>
              </a:rPr>
              <a:t>stratégies</a:t>
            </a:r>
            <a:r>
              <a:rPr lang="en-US" sz="2000" dirty="0">
                <a:latin typeface="Open Sans"/>
                <a:ea typeface="+mn-lt"/>
                <a:cs typeface="+mn-lt"/>
              </a:rPr>
              <a:t> </a:t>
            </a:r>
            <a:r>
              <a:rPr lang="en-US" sz="2000" dirty="0" err="1">
                <a:latin typeface="Open Sans"/>
                <a:ea typeface="+mn-lt"/>
                <a:cs typeface="+mn-lt"/>
              </a:rPr>
              <a:t>d'attenuation</a:t>
            </a:r>
            <a:r>
              <a:rPr lang="en-US" sz="2000" dirty="0">
                <a:latin typeface="Open Sans"/>
                <a:ea typeface="+mn-lt"/>
                <a:cs typeface="+mn-lt"/>
              </a:rPr>
              <a:t> du changement climatique </a:t>
            </a:r>
            <a:endParaRPr lang="en-US" sz="2000" dirty="0">
              <a:latin typeface="Open Sans"/>
              <a:cs typeface="Calibri"/>
            </a:endParaRPr>
          </a:p>
          <a:p>
            <a:pPr>
              <a:spcBef>
                <a:spcPts val="1000"/>
              </a:spcBef>
            </a:pPr>
            <a:r>
              <a:rPr lang="en-US" sz="2000" dirty="0">
                <a:latin typeface="Open Sans"/>
                <a:ea typeface="+mn-lt"/>
                <a:cs typeface="+mn-lt"/>
              </a:rPr>
              <a:t>RAA3: </a:t>
            </a:r>
            <a:r>
              <a:rPr lang="en-US" sz="2000" dirty="0" err="1">
                <a:latin typeface="Open Sans"/>
                <a:ea typeface="+mn-lt"/>
                <a:cs typeface="+mn-lt"/>
              </a:rPr>
              <a:t>Connaître</a:t>
            </a:r>
            <a:r>
              <a:rPr lang="en-US" sz="2000" dirty="0">
                <a:latin typeface="Open Sans"/>
                <a:ea typeface="+mn-lt"/>
                <a:cs typeface="+mn-lt"/>
              </a:rPr>
              <a:t> les stratégies d'adaptation au changement climatique</a:t>
            </a:r>
          </a:p>
          <a:p>
            <a:pPr>
              <a:spcBef>
                <a:spcPts val="1000"/>
              </a:spcBef>
            </a:pPr>
            <a:r>
              <a:rPr lang="en-US" sz="2000" dirty="0">
                <a:latin typeface="Open Sans"/>
                <a:ea typeface="+mn-lt"/>
                <a:cs typeface="+mn-lt"/>
              </a:rPr>
              <a:t>RAA4: </a:t>
            </a:r>
            <a:r>
              <a:rPr lang="en-US" sz="2000" dirty="0" err="1">
                <a:latin typeface="Open Sans"/>
                <a:ea typeface="+mn-lt"/>
                <a:cs typeface="+mn-lt"/>
              </a:rPr>
              <a:t>Être</a:t>
            </a:r>
            <a:r>
              <a:rPr lang="en-US" sz="2000" dirty="0">
                <a:latin typeface="Open Sans"/>
                <a:ea typeface="+mn-lt"/>
                <a:cs typeface="+mn-lt"/>
              </a:rPr>
              <a:t> </a:t>
            </a:r>
            <a:r>
              <a:rPr lang="en-US" sz="2000" dirty="0" err="1">
                <a:latin typeface="Open Sans"/>
                <a:ea typeface="+mn-lt"/>
                <a:cs typeface="+mn-lt"/>
              </a:rPr>
              <a:t>en</a:t>
            </a:r>
            <a:r>
              <a:rPr lang="en-US" sz="2000" dirty="0">
                <a:latin typeface="Open Sans"/>
                <a:ea typeface="+mn-lt"/>
                <a:cs typeface="+mn-lt"/>
              </a:rPr>
              <a:t> </a:t>
            </a:r>
            <a:r>
              <a:rPr lang="en-US" sz="2000" dirty="0" err="1">
                <a:latin typeface="Open Sans"/>
                <a:ea typeface="+mn-lt"/>
                <a:cs typeface="+mn-lt"/>
              </a:rPr>
              <a:t>mesure</a:t>
            </a:r>
            <a:r>
              <a:rPr lang="en-US" sz="2000" dirty="0">
                <a:latin typeface="Open Sans"/>
                <a:ea typeface="+mn-lt"/>
                <a:cs typeface="+mn-lt"/>
              </a:rPr>
              <a:t> de </a:t>
            </a:r>
            <a:r>
              <a:rPr lang="en-US" sz="2000" dirty="0" err="1">
                <a:latin typeface="Open Sans"/>
                <a:ea typeface="+mn-lt"/>
                <a:cs typeface="+mn-lt"/>
              </a:rPr>
              <a:t>développer</a:t>
            </a:r>
            <a:r>
              <a:rPr lang="en-US" sz="2000" dirty="0">
                <a:latin typeface="Open Sans"/>
                <a:ea typeface="+mn-lt"/>
                <a:cs typeface="+mn-lt"/>
              </a:rPr>
              <a:t> des </a:t>
            </a:r>
            <a:r>
              <a:rPr lang="en-US" sz="2000" dirty="0" err="1">
                <a:latin typeface="Open Sans"/>
                <a:ea typeface="+mn-lt"/>
                <a:cs typeface="+mn-lt"/>
              </a:rPr>
              <a:t>scénarios</a:t>
            </a:r>
            <a:r>
              <a:rPr lang="en-US" sz="2000" dirty="0">
                <a:latin typeface="Open Sans"/>
                <a:ea typeface="+mn-lt"/>
                <a:cs typeface="+mn-lt"/>
              </a:rPr>
              <a:t> d’un système </a:t>
            </a:r>
            <a:r>
              <a:rPr lang="en-US" sz="2000" dirty="0" err="1">
                <a:latin typeface="Open Sans"/>
                <a:ea typeface="+mn-lt"/>
                <a:cs typeface="+mn-lt"/>
              </a:rPr>
              <a:t>énergétique</a:t>
            </a:r>
            <a:r>
              <a:rPr lang="en-US" sz="2000" dirty="0">
                <a:latin typeface="Open Sans"/>
                <a:ea typeface="+mn-lt"/>
                <a:cs typeface="+mn-lt"/>
              </a:rPr>
              <a:t> </a:t>
            </a:r>
            <a:r>
              <a:rPr lang="en-US" sz="2000" dirty="0" err="1">
                <a:latin typeface="Open Sans"/>
                <a:ea typeface="+mn-lt"/>
                <a:cs typeface="+mn-lt"/>
              </a:rPr>
              <a:t>en</a:t>
            </a:r>
            <a:r>
              <a:rPr lang="en-US" sz="2000" dirty="0">
                <a:latin typeface="Open Sans"/>
                <a:ea typeface="+mn-lt"/>
                <a:cs typeface="+mn-lt"/>
              </a:rPr>
              <a:t> </a:t>
            </a:r>
            <a:r>
              <a:rPr lang="en-US" sz="2000" dirty="0" err="1">
                <a:latin typeface="Open Sans"/>
                <a:ea typeface="+mn-lt"/>
                <a:cs typeface="+mn-lt"/>
              </a:rPr>
              <a:t>utilisant</a:t>
            </a:r>
            <a:r>
              <a:rPr lang="en-US" sz="2000" dirty="0">
                <a:latin typeface="Open Sans"/>
                <a:ea typeface="+mn-lt"/>
                <a:cs typeface="+mn-lt"/>
              </a:rPr>
              <a:t> </a:t>
            </a:r>
            <a:r>
              <a:rPr lang="en-US" sz="2000" dirty="0" err="1">
                <a:latin typeface="Open Sans"/>
                <a:ea typeface="+mn-lt"/>
                <a:cs typeface="+mn-lt"/>
              </a:rPr>
              <a:t>OSeMOSYS</a:t>
            </a:r>
            <a:r>
              <a:rPr lang="en-US" sz="2000" dirty="0">
                <a:latin typeface="Open Sans"/>
                <a:ea typeface="+mn-lt"/>
                <a:cs typeface="+mn-lt"/>
              </a:rPr>
              <a:t> </a:t>
            </a:r>
            <a:r>
              <a:rPr lang="en-US" sz="2000" dirty="0" err="1">
                <a:latin typeface="Open Sans"/>
                <a:ea typeface="+mn-lt"/>
                <a:cs typeface="+mn-lt"/>
              </a:rPr>
              <a:t>afin</a:t>
            </a:r>
            <a:r>
              <a:rPr lang="en-US" sz="2000" dirty="0">
                <a:latin typeface="Open Sans"/>
                <a:ea typeface="+mn-lt"/>
                <a:cs typeface="+mn-lt"/>
              </a:rPr>
              <a:t> </a:t>
            </a:r>
            <a:r>
              <a:rPr lang="en-US" sz="2000" dirty="0" err="1">
                <a:latin typeface="Open Sans"/>
                <a:ea typeface="+mn-lt"/>
                <a:cs typeface="+mn-lt"/>
              </a:rPr>
              <a:t>d’identifier</a:t>
            </a:r>
            <a:r>
              <a:rPr lang="en-US" sz="2000" dirty="0">
                <a:latin typeface="Open Sans"/>
                <a:ea typeface="+mn-lt"/>
                <a:cs typeface="+mn-lt"/>
              </a:rPr>
              <a:t> des stratégies de décarbonisation</a:t>
            </a:r>
            <a:endParaRPr lang="en-US" sz="2000" dirty="0">
              <a:latin typeface="Open Sans"/>
              <a:cs typeface="Calibri"/>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17819" y="1105230"/>
            <a:ext cx="823740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11.4.1 Le rôle des scénarios de changement climatique</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787625" y="-441603"/>
            <a:ext cx="1138172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Scénarios de changement climatique </a:t>
            </a:r>
          </a:p>
        </p:txBody>
      </p:sp>
      <p:pic>
        <p:nvPicPr>
          <p:cNvPr id="4" name="Graphic 6">
            <a:extLst>
              <a:ext uri="{FF2B5EF4-FFF2-40B4-BE49-F238E27FC236}">
                <a16:creationId xmlns:a16="http://schemas.microsoft.com/office/drawing/2014/main" id="{F44EA387-ABA1-4848-A0D0-DDDD6DB84D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45422" y="1589944"/>
            <a:ext cx="6101155" cy="4345689"/>
          </a:xfrm>
          <a:prstGeom prst="rect">
            <a:avLst/>
          </a:prstGeom>
        </p:spPr>
      </p:pic>
      <p:sp>
        <p:nvSpPr>
          <p:cNvPr id="8" name="Rectangle 7">
            <a:extLst>
              <a:ext uri="{FF2B5EF4-FFF2-40B4-BE49-F238E27FC236}">
                <a16:creationId xmlns:a16="http://schemas.microsoft.com/office/drawing/2014/main" id="{BAD852D4-6694-437C-857A-58050D006161}"/>
              </a:ext>
            </a:extLst>
          </p:cNvPr>
          <p:cNvSpPr/>
          <p:nvPr/>
        </p:nvSpPr>
        <p:spPr>
          <a:xfrm>
            <a:off x="4300354" y="5897126"/>
            <a:ext cx="4000268"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(Notre monde en données,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047703891"/>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999159"/>
            <a:ext cx="901036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11.4.2 Définir des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scénarios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avec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émissions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limitées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et/</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ou</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pénalisées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757009" y="-483483"/>
            <a:ext cx="11434991"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Scénarios de changement climatique </a:t>
            </a:r>
          </a:p>
        </p:txBody>
      </p:sp>
      <p:sp>
        <p:nvSpPr>
          <p:cNvPr id="7" name="Rectangle 6">
            <a:extLst>
              <a:ext uri="{FF2B5EF4-FFF2-40B4-BE49-F238E27FC236}">
                <a16:creationId xmlns:a16="http://schemas.microsoft.com/office/drawing/2014/main" id="{113CA1BD-01C4-4F0A-8A2E-1EA9EF513628}"/>
              </a:ext>
            </a:extLst>
          </p:cNvPr>
          <p:cNvSpPr/>
          <p:nvPr/>
        </p:nvSpPr>
        <p:spPr>
          <a:xfrm>
            <a:off x="887215" y="1659658"/>
            <a:ext cx="10171693" cy="30162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Paramètres utilisés pour limiter et/</a:t>
            </a:r>
            <a:r>
              <a:rPr lang="en-ZA" sz="2000" dirty="0" err="1">
                <a:solidFill>
                  <a:srgbClr val="000000"/>
                </a:solidFill>
                <a:latin typeface="Open Sans"/>
                <a:ea typeface="Open Sans" panose="020B0606030504020204" pitchFamily="34" charset="0"/>
                <a:cs typeface="Open Sans" panose="020B0606030504020204" pitchFamily="34" charset="0"/>
              </a:rPr>
              <a:t>ou</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pénaliser</a:t>
            </a:r>
            <a:r>
              <a:rPr lang="en-ZA" sz="2000" dirty="0">
                <a:solidFill>
                  <a:srgbClr val="000000"/>
                </a:solidFill>
                <a:latin typeface="Open Sans"/>
                <a:ea typeface="Open Sans" panose="020B0606030504020204" pitchFamily="34" charset="0"/>
                <a:cs typeface="Open Sans" panose="020B0606030504020204" pitchFamily="34" charset="0"/>
              </a:rPr>
              <a:t> les émissions dans OSeMOSYS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EmissionsPenalty [$/kg]: </a:t>
            </a:r>
            <a:r>
              <a:rPr lang="en-ZA" sz="2000" dirty="0" err="1">
                <a:solidFill>
                  <a:srgbClr val="000000"/>
                </a:solidFill>
                <a:latin typeface="Open Sans"/>
                <a:ea typeface="Open Sans" panose="020B0606030504020204" pitchFamily="34" charset="0"/>
                <a:cs typeface="Open Sans" panose="020B0606030504020204" pitchFamily="34" charset="0"/>
              </a:rPr>
              <a:t>pénalise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imposant</a:t>
            </a:r>
            <a:r>
              <a:rPr lang="en-ZA" sz="2000" dirty="0">
                <a:solidFill>
                  <a:srgbClr val="000000"/>
                </a:solidFill>
                <a:latin typeface="Open Sans"/>
                <a:ea typeface="Open Sans" panose="020B0606030504020204" pitchFamily="34" charset="0"/>
                <a:cs typeface="Open Sans" panose="020B0606030504020204" pitchFamily="34" charset="0"/>
              </a:rPr>
              <a:t> un coût par </a:t>
            </a:r>
            <a:r>
              <a:rPr lang="en-ZA" sz="2000" dirty="0" err="1">
                <a:solidFill>
                  <a:srgbClr val="000000"/>
                </a:solidFill>
                <a:latin typeface="Open Sans"/>
                <a:ea typeface="Open Sans" panose="020B0606030504020204" pitchFamily="34" charset="0"/>
                <a:cs typeface="Open Sans" panose="020B0606030504020204" pitchFamily="34" charset="0"/>
              </a:rPr>
              <a:t>unité</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d'émission</a:t>
            </a:r>
            <a:r>
              <a:rPr lang="en-ZA" sz="2000" dirty="0">
                <a:solidFill>
                  <a:srgbClr val="000000"/>
                </a:solidFill>
                <a:latin typeface="Open Sans"/>
                <a:ea typeface="Open Sans" panose="020B0606030504020204" pitchFamily="34" charset="0"/>
                <a:cs typeface="Open Sans" panose="020B0606030504020204" pitchFamily="34" charset="0"/>
              </a:rPr>
              <a:t> d’un pollutant </a:t>
            </a:r>
            <a:r>
              <a:rPr lang="en-ZA" sz="2000" dirty="0" err="1">
                <a:solidFill>
                  <a:srgbClr val="000000"/>
                </a:solidFill>
                <a:latin typeface="Open Sans"/>
                <a:ea typeface="Open Sans" panose="020B0606030504020204" pitchFamily="34" charset="0"/>
                <a:cs typeface="Open Sans" panose="020B0606030504020204" pitchFamily="34" charset="0"/>
              </a:rPr>
              <a:t>donné</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AnnualEmissionLimit [kg]: </a:t>
            </a:r>
            <a:r>
              <a:rPr lang="en-ZA" sz="2000" dirty="0">
                <a:solidFill>
                  <a:srgbClr val="000000"/>
                </a:solidFill>
                <a:latin typeface="Open Sans"/>
                <a:ea typeface="Open Sans" panose="020B0606030504020204" pitchFamily="34" charset="0"/>
                <a:cs typeface="Open Sans" panose="020B0606030504020204" pitchFamily="34" charset="0"/>
              </a:rPr>
              <a:t>impose une </a:t>
            </a:r>
            <a:r>
              <a:rPr lang="en-ZA" sz="2000" dirty="0" err="1">
                <a:solidFill>
                  <a:srgbClr val="000000"/>
                </a:solidFill>
                <a:latin typeface="Open Sans"/>
                <a:ea typeface="Open Sans" panose="020B0606030504020204" pitchFamily="34" charset="0"/>
                <a:cs typeface="Open Sans" panose="020B0606030504020204" pitchFamily="34" charset="0"/>
              </a:rPr>
              <a:t>limite</a:t>
            </a:r>
            <a:r>
              <a:rPr lang="en-ZA" sz="2000" dirty="0">
                <a:solidFill>
                  <a:srgbClr val="000000"/>
                </a:solidFill>
                <a:latin typeface="Open Sans"/>
                <a:ea typeface="Open Sans" panose="020B0606030504020204" pitchFamily="34" charset="0"/>
                <a:cs typeface="Open Sans" panose="020B0606030504020204" pitchFamily="34" charset="0"/>
              </a:rPr>
              <a:t> supérieure pour les émissions </a:t>
            </a:r>
            <a:r>
              <a:rPr lang="en-ZA" sz="2000" dirty="0" err="1">
                <a:solidFill>
                  <a:srgbClr val="000000"/>
                </a:solidFill>
                <a:latin typeface="Open Sans"/>
                <a:ea typeface="Open Sans" panose="020B0606030504020204" pitchFamily="34" charset="0"/>
                <a:cs typeface="Open Sans" panose="020B0606030504020204" pitchFamily="34" charset="0"/>
              </a:rPr>
              <a:t>annuelles</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totales</a:t>
            </a:r>
            <a:r>
              <a:rPr lang="en-ZA" sz="2000" dirty="0">
                <a:solidFill>
                  <a:srgbClr val="000000"/>
                </a:solidFill>
                <a:latin typeface="Open Sans"/>
                <a:ea typeface="Open Sans" panose="020B0606030504020204" pitchFamily="34" charset="0"/>
                <a:cs typeface="Open Sans" panose="020B0606030504020204" pitchFamily="34" charset="0"/>
              </a:rPr>
              <a:t> d’un pollutant </a:t>
            </a:r>
            <a:r>
              <a:rPr lang="en-ZA" sz="2000" dirty="0" err="1">
                <a:solidFill>
                  <a:srgbClr val="000000"/>
                </a:solidFill>
                <a:latin typeface="Open Sans"/>
                <a:ea typeface="Open Sans" panose="020B0606030504020204" pitchFamily="34" charset="0"/>
                <a:cs typeface="Open Sans" panose="020B0606030504020204" pitchFamily="34" charset="0"/>
              </a:rPr>
              <a:t>donné</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ModelPeriodEmissionLimit [kg]: </a:t>
            </a:r>
            <a:r>
              <a:rPr lang="en-ZA" sz="2000" dirty="0">
                <a:solidFill>
                  <a:srgbClr val="000000"/>
                </a:solidFill>
                <a:latin typeface="Open Sans"/>
                <a:ea typeface="Open Sans" panose="020B0606030504020204" pitchFamily="34" charset="0"/>
                <a:cs typeface="Open Sans" panose="020B0606030504020204" pitchFamily="34" charset="0"/>
              </a:rPr>
              <a:t>impose </a:t>
            </a:r>
            <a:r>
              <a:rPr lang="en-ZA" sz="2000" dirty="0" err="1">
                <a:solidFill>
                  <a:srgbClr val="000000"/>
                </a:solidFill>
                <a:latin typeface="Open Sans"/>
                <a:ea typeface="Open Sans" panose="020B0606030504020204" pitchFamily="34" charset="0"/>
                <a:cs typeface="Open Sans" panose="020B0606030504020204" pitchFamily="34" charset="0"/>
              </a:rPr>
              <a:t>une</a:t>
            </a:r>
            <a:r>
              <a:rPr lang="en-ZA" sz="2000" dirty="0">
                <a:solidFill>
                  <a:srgbClr val="000000"/>
                </a:solidFill>
                <a:latin typeface="Open Sans"/>
                <a:ea typeface="Open Sans" panose="020B0606030504020204" pitchFamily="34" charset="0"/>
                <a:cs typeface="Open Sans" panose="020B0606030504020204" pitchFamily="34" charset="0"/>
              </a:rPr>
              <a:t> limite supérieure pour les émissions totales d'un polluant donné au </a:t>
            </a:r>
            <a:r>
              <a:rPr lang="en-ZA" sz="2000" dirty="0" err="1">
                <a:solidFill>
                  <a:srgbClr val="000000"/>
                </a:solidFill>
                <a:latin typeface="Open Sans"/>
                <a:ea typeface="Open Sans" panose="020B0606030504020204" pitchFamily="34" charset="0"/>
                <a:cs typeface="Open Sans" panose="020B0606030504020204" pitchFamily="34" charset="0"/>
              </a:rPr>
              <a:t>cours</a:t>
            </a:r>
            <a:r>
              <a:rPr lang="en-ZA" sz="2000" dirty="0">
                <a:solidFill>
                  <a:srgbClr val="000000"/>
                </a:solidFill>
                <a:latin typeface="Open Sans"/>
                <a:ea typeface="Open Sans" panose="020B0606030504020204" pitchFamily="34" charset="0"/>
                <a:cs typeface="Open Sans" panose="020B0606030504020204" pitchFamily="34" charset="0"/>
              </a:rPr>
              <a:t> de </a:t>
            </a:r>
            <a:r>
              <a:rPr lang="en-ZA" sz="2000" dirty="0" err="1">
                <a:solidFill>
                  <a:srgbClr val="000000"/>
                </a:solidFill>
                <a:latin typeface="Open Sans"/>
                <a:ea typeface="Open Sans" panose="020B0606030504020204" pitchFamily="34" charset="0"/>
                <a:cs typeface="Open Sans" panose="020B0606030504020204" pitchFamily="34" charset="0"/>
              </a:rPr>
              <a:t>toute</a:t>
            </a:r>
            <a:r>
              <a:rPr lang="en-ZA" sz="2000" dirty="0">
                <a:solidFill>
                  <a:srgbClr val="000000"/>
                </a:solidFill>
                <a:latin typeface="Open Sans"/>
                <a:ea typeface="Open Sans" panose="020B0606030504020204" pitchFamily="34" charset="0"/>
                <a:cs typeface="Open Sans" panose="020B0606030504020204" pitchFamily="34" charset="0"/>
              </a:rPr>
              <a:t> la durée de la </a:t>
            </a:r>
            <a:r>
              <a:rPr lang="en-ZA" sz="2000" dirty="0" err="1">
                <a:solidFill>
                  <a:srgbClr val="000000"/>
                </a:solidFill>
                <a:latin typeface="Open Sans"/>
                <a:ea typeface="Open Sans" panose="020B0606030504020204" pitchFamily="34" charset="0"/>
                <a:cs typeface="Open Sans" panose="020B0606030504020204" pitchFamily="34" charset="0"/>
              </a:rPr>
              <a:t>période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modélisée</a:t>
            </a:r>
            <a:endParaRPr lang="en-ZA" sz="2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9805008"/>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44083" y="990868"/>
            <a:ext cx="6310293"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11.4.3 Contraintes liées aux investissements, aux capacités et aux activités de mise en œuvre</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748132" y="-530289"/>
            <a:ext cx="1144386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Scénarios de changement climatique </a:t>
            </a:r>
          </a:p>
        </p:txBody>
      </p:sp>
      <p:sp>
        <p:nvSpPr>
          <p:cNvPr id="4" name="Rectangle 3">
            <a:extLst>
              <a:ext uri="{FF2B5EF4-FFF2-40B4-BE49-F238E27FC236}">
                <a16:creationId xmlns:a16="http://schemas.microsoft.com/office/drawing/2014/main" id="{86733F46-446D-47CB-A8E9-B906A5CC579A}"/>
              </a:ext>
            </a:extLst>
          </p:cNvPr>
          <p:cNvSpPr/>
          <p:nvPr/>
        </p:nvSpPr>
        <p:spPr>
          <a:xfrm>
            <a:off x="844083" y="1914597"/>
            <a:ext cx="10574259" cy="424731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Paramètres utilisés pour limiter l'investissement annuel, la capacité et l'activité dans </a:t>
            </a:r>
            <a:r>
              <a:rPr lang="en-ZA" sz="2000" dirty="0" err="1">
                <a:solidFill>
                  <a:srgbClr val="000000"/>
                </a:solidFill>
                <a:latin typeface="Open Sans"/>
                <a:ea typeface="Open Sans" panose="020B0606030504020204" pitchFamily="34" charset="0"/>
                <a:cs typeface="Open Sans" panose="020B0606030504020204" pitchFamily="34" charset="0"/>
              </a:rPr>
              <a:t>OSeMOSYS</a:t>
            </a:r>
            <a:r>
              <a:rPr lang="en-ZA" sz="2000" dirty="0">
                <a:solidFill>
                  <a:srgbClr val="000000"/>
                </a:solidFill>
                <a:latin typeface="Open Sans"/>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TotalAnnualMaxCapacityInvestment</a:t>
            </a:r>
            <a:r>
              <a:rPr lang="en-ZA" sz="2000" b="1" dirty="0">
                <a:solidFill>
                  <a:srgbClr val="000000"/>
                </a:solidFill>
                <a:latin typeface="Open Sans"/>
                <a:ea typeface="Open Sans" panose="020B0606030504020204" pitchFamily="34" charset="0"/>
                <a:cs typeface="Open Sans" panose="020B0606030504020204" pitchFamily="34" charset="0"/>
              </a:rPr>
              <a:t> &amp; </a:t>
            </a:r>
            <a:r>
              <a:rPr lang="en-ZA" sz="2000" b="1" dirty="0" err="1">
                <a:solidFill>
                  <a:srgbClr val="000000"/>
                </a:solidFill>
                <a:latin typeface="Open Sans"/>
                <a:ea typeface="Open Sans" panose="020B0606030504020204" pitchFamily="34" charset="0"/>
                <a:cs typeface="Open Sans" panose="020B0606030504020204" pitchFamily="34" charset="0"/>
              </a:rPr>
              <a:t>TotalAnnualMinCapacityInvestment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capacité maximale et minimale d'une technologie dans laquelle il est possible d'investir chaque année, </a:t>
            </a:r>
            <a:r>
              <a:rPr lang="en-ZA" sz="2000" dirty="0" err="1">
                <a:solidFill>
                  <a:srgbClr val="000000"/>
                </a:solidFill>
                <a:latin typeface="Open Sans"/>
                <a:ea typeface="Open Sans" panose="020B0606030504020204" pitchFamily="34" charset="0"/>
                <a:cs typeface="Open Sans" panose="020B0606030504020204" pitchFamily="34" charset="0"/>
              </a:rPr>
              <a:t>définies</a:t>
            </a:r>
            <a:r>
              <a:rPr lang="en-ZA" sz="2000" dirty="0">
                <a:solidFill>
                  <a:srgbClr val="000000"/>
                </a:solidFill>
                <a:latin typeface="Open Sans"/>
                <a:ea typeface="Open Sans" panose="020B0606030504020204" pitchFamily="34" charset="0"/>
                <a:cs typeface="Open Sans" panose="020B0606030504020204" pitchFamily="34" charset="0"/>
              </a:rPr>
              <a:t> pour chaque année modèle en unités de </a:t>
            </a:r>
            <a:r>
              <a:rPr lang="en-ZA" sz="2000" dirty="0" err="1">
                <a:solidFill>
                  <a:srgbClr val="000000"/>
                </a:solidFill>
                <a:latin typeface="Open Sans"/>
                <a:ea typeface="Open Sans" panose="020B0606030504020204" pitchFamily="34" charset="0"/>
                <a:cs typeface="Open Sans" panose="020B0606030504020204" pitchFamily="34" charset="0"/>
              </a:rPr>
              <a:t>capacité</a:t>
            </a:r>
            <a:r>
              <a:rPr lang="en-ZA" sz="2000" dirty="0">
                <a:solidFill>
                  <a:srgbClr val="000000"/>
                </a:solidFill>
                <a:latin typeface="Open Sans"/>
                <a:ea typeface="Open Sans" panose="020B0606030504020204" pitchFamily="34" charset="0"/>
                <a:cs typeface="Open Sans" panose="020B0606030504020204" pitchFamily="34" charset="0"/>
              </a:rPr>
              <a:t> </a:t>
            </a: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TotalAnnualMaxCapacity</a:t>
            </a:r>
            <a:r>
              <a:rPr lang="en-ZA" sz="2000" b="1" dirty="0">
                <a:solidFill>
                  <a:srgbClr val="000000"/>
                </a:solidFill>
                <a:latin typeface="Open Sans"/>
                <a:ea typeface="Open Sans" panose="020B0606030504020204" pitchFamily="34" charset="0"/>
                <a:cs typeface="Open Sans" panose="020B0606030504020204" pitchFamily="34" charset="0"/>
              </a:rPr>
              <a:t> &amp; </a:t>
            </a:r>
            <a:r>
              <a:rPr lang="en-ZA" sz="2000" b="1" dirty="0" err="1">
                <a:solidFill>
                  <a:srgbClr val="000000"/>
                </a:solidFill>
                <a:latin typeface="Open Sans"/>
                <a:ea typeface="Open Sans" panose="020B0606030504020204" pitchFamily="34" charset="0"/>
                <a:cs typeface="Open Sans" panose="020B0606030504020204" pitchFamily="34" charset="0"/>
              </a:rPr>
              <a:t>TotalAnnualMinCapacity</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capacité totale maximale et minimale (y compris la capacité résiduelle et la capacité installée cumulée) </a:t>
            </a:r>
            <a:r>
              <a:rPr lang="en-ZA" sz="2000" dirty="0" err="1">
                <a:solidFill>
                  <a:srgbClr val="000000"/>
                </a:solidFill>
                <a:latin typeface="Open Sans"/>
                <a:ea typeface="Open Sans" panose="020B0606030504020204" pitchFamily="34" charset="0"/>
                <a:cs typeface="Open Sans" panose="020B0606030504020204" pitchFamily="34" charset="0"/>
              </a:rPr>
              <a:t>autorisées</a:t>
            </a:r>
            <a:r>
              <a:rPr lang="en-ZA" sz="2000" dirty="0">
                <a:solidFill>
                  <a:srgbClr val="000000"/>
                </a:solidFill>
                <a:latin typeface="Open Sans"/>
                <a:ea typeface="Open Sans" panose="020B0606030504020204" pitchFamily="34" charset="0"/>
                <a:cs typeface="Open Sans" panose="020B0606030504020204" pitchFamily="34" charset="0"/>
              </a:rPr>
              <a:t> pour une technologie au cours de chaque année modèle, </a:t>
            </a:r>
            <a:r>
              <a:rPr lang="en-ZA" sz="2000" dirty="0" err="1">
                <a:solidFill>
                  <a:srgbClr val="000000"/>
                </a:solidFill>
                <a:latin typeface="Open Sans"/>
                <a:ea typeface="Open Sans" panose="020B0606030504020204" pitchFamily="34" charset="0"/>
                <a:cs typeface="Open Sans" panose="020B0606030504020204" pitchFamily="34" charset="0"/>
              </a:rPr>
              <a:t>définies</a:t>
            </a:r>
            <a:r>
              <a:rPr lang="en-ZA" sz="2000" dirty="0">
                <a:solidFill>
                  <a:srgbClr val="000000"/>
                </a:solidFill>
                <a:latin typeface="Open Sans"/>
                <a:ea typeface="Open Sans" panose="020B0606030504020204" pitchFamily="34" charset="0"/>
                <a:cs typeface="Open Sans" panose="020B0606030504020204" pitchFamily="34" charset="0"/>
              </a:rPr>
              <a:t> en unités de </a:t>
            </a:r>
            <a:r>
              <a:rPr lang="en-ZA" sz="2000" dirty="0" err="1">
                <a:solidFill>
                  <a:srgbClr val="000000"/>
                </a:solidFill>
                <a:latin typeface="Open Sans"/>
                <a:ea typeface="Open Sans" panose="020B0606030504020204" pitchFamily="34" charset="0"/>
                <a:cs typeface="Open Sans" panose="020B0606030504020204" pitchFamily="34" charset="0"/>
              </a:rPr>
              <a:t>capacité</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b="1" dirty="0" err="1">
                <a:solidFill>
                  <a:srgbClr val="000000"/>
                </a:solidFill>
                <a:latin typeface="Open Sans"/>
                <a:ea typeface="Open Sans" panose="020B0606030504020204" pitchFamily="34" charset="0"/>
                <a:cs typeface="Open Sans" panose="020B0606030504020204" pitchFamily="34" charset="0"/>
              </a:rPr>
              <a:t>TotalTechnologyActivityUpperLimit</a:t>
            </a:r>
            <a:r>
              <a:rPr lang="en-ZA" sz="2000" b="1" dirty="0">
                <a:solidFill>
                  <a:srgbClr val="000000"/>
                </a:solidFill>
                <a:latin typeface="Open Sans"/>
                <a:ea typeface="Open Sans" panose="020B0606030504020204" pitchFamily="34" charset="0"/>
                <a:cs typeface="Open Sans" panose="020B0606030504020204" pitchFamily="34" charset="0"/>
              </a:rPr>
              <a:t> &amp; </a:t>
            </a:r>
            <a:r>
              <a:rPr lang="en-ZA" sz="2000" b="1" dirty="0" err="1">
                <a:solidFill>
                  <a:srgbClr val="000000"/>
                </a:solidFill>
                <a:latin typeface="Open Sans"/>
                <a:ea typeface="Open Sans" panose="020B0606030504020204" pitchFamily="34" charset="0"/>
                <a:cs typeface="Open Sans" panose="020B0606030504020204" pitchFamily="34" charset="0"/>
              </a:rPr>
              <a:t>TotalTechnologyActivityLowerLimit</a:t>
            </a:r>
            <a:r>
              <a:rPr lang="en-ZA" sz="2000" b="1" dirty="0">
                <a:solidFill>
                  <a:srgbClr val="000000"/>
                </a:solidFill>
                <a:latin typeface="Open Sans"/>
                <a:ea typeface="Open Sans" panose="020B0606030504020204" pitchFamily="34" charset="0"/>
                <a:cs typeface="Open Sans" panose="020B0606030504020204" pitchFamily="34" charset="0"/>
              </a:rPr>
              <a:t>: </a:t>
            </a:r>
            <a:r>
              <a:rPr lang="en-ZA" sz="2000" dirty="0">
                <a:solidFill>
                  <a:srgbClr val="000000"/>
                </a:solidFill>
                <a:latin typeface="Open Sans"/>
                <a:ea typeface="Open Sans" panose="020B0606030504020204" pitchFamily="34" charset="0"/>
                <a:cs typeface="Open Sans" panose="020B0606030504020204" pitchFamily="34" charset="0"/>
              </a:rPr>
              <a:t>activité totale maximale et </a:t>
            </a:r>
            <a:r>
              <a:rPr lang="en-ZA" sz="2000" dirty="0" err="1">
                <a:solidFill>
                  <a:srgbClr val="000000"/>
                </a:solidFill>
                <a:latin typeface="Open Sans"/>
                <a:ea typeface="Open Sans" panose="020B0606030504020204" pitchFamily="34" charset="0"/>
                <a:cs typeface="Open Sans" panose="020B0606030504020204" pitchFamily="34" charset="0"/>
              </a:rPr>
              <a:t>minimale</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autorisées</a:t>
            </a:r>
            <a:r>
              <a:rPr lang="en-ZA" sz="2000" dirty="0">
                <a:solidFill>
                  <a:srgbClr val="000000"/>
                </a:solidFill>
                <a:latin typeface="Open Sans"/>
                <a:ea typeface="Open Sans" panose="020B0606030504020204" pitchFamily="34" charset="0"/>
                <a:cs typeface="Open Sans" panose="020B0606030504020204" pitchFamily="34" charset="0"/>
              </a:rPr>
              <a:t> pour une technologie au cours de chaque année modèle, </a:t>
            </a:r>
            <a:r>
              <a:rPr lang="en-ZA" sz="2000" dirty="0" err="1">
                <a:solidFill>
                  <a:srgbClr val="000000"/>
                </a:solidFill>
                <a:latin typeface="Open Sans"/>
                <a:ea typeface="Open Sans" panose="020B0606030504020204" pitchFamily="34" charset="0"/>
                <a:cs typeface="Open Sans" panose="020B0606030504020204" pitchFamily="34" charset="0"/>
              </a:rPr>
              <a:t>définies</a:t>
            </a:r>
            <a:r>
              <a:rPr lang="en-ZA" sz="2000" dirty="0">
                <a:solidFill>
                  <a:srgbClr val="000000"/>
                </a:solidFill>
                <a:latin typeface="Open Sans"/>
                <a:ea typeface="Open Sans" panose="020B0606030504020204" pitchFamily="34" charset="0"/>
                <a:cs typeface="Open Sans" panose="020B0606030504020204" pitchFamily="34" charset="0"/>
              </a:rPr>
              <a:t> en unités d'énergie, par </a:t>
            </a:r>
            <a:r>
              <a:rPr lang="en-ZA" sz="2000" dirty="0" err="1">
                <a:solidFill>
                  <a:srgbClr val="000000"/>
                </a:solidFill>
                <a:latin typeface="Open Sans"/>
                <a:ea typeface="Open Sans" panose="020B0606030504020204" pitchFamily="34" charset="0"/>
                <a:cs typeface="Open Sans" panose="020B0606030504020204" pitchFamily="34" charset="0"/>
              </a:rPr>
              <a:t>exemple</a:t>
            </a:r>
            <a:r>
              <a:rPr lang="en-ZA" sz="2000" dirty="0">
                <a:solidFill>
                  <a:srgbClr val="000000"/>
                </a:solidFill>
                <a:latin typeface="Open Sans"/>
                <a:ea typeface="Open Sans" panose="020B0606030504020204" pitchFamily="34" charset="0"/>
                <a:cs typeface="Open Sans" panose="020B0606030504020204" pitchFamily="34" charset="0"/>
              </a:rPr>
              <a:t> PJ</a:t>
            </a:r>
          </a:p>
        </p:txBody>
      </p:sp>
    </p:spTree>
    <p:extLst>
      <p:ext uri="{BB962C8B-B14F-4D97-AF65-F5344CB8AC3E}">
        <p14:creationId xmlns:p14="http://schemas.microsoft.com/office/powerpoint/2010/main" val="3575804563"/>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757009" y="9325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Résultats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d’un scénario dans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694865" y="-580044"/>
            <a:ext cx="1149713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Scénarios de changement climatique </a:t>
            </a:r>
          </a:p>
        </p:txBody>
      </p:sp>
      <p:graphicFrame>
        <p:nvGraphicFramePr>
          <p:cNvPr id="9" name="Diagram 9">
            <a:extLst>
              <a:ext uri="{FF2B5EF4-FFF2-40B4-BE49-F238E27FC236}">
                <a16:creationId xmlns:a16="http://schemas.microsoft.com/office/drawing/2014/main" id="{0596D3CB-CAD8-495C-B9A9-6D8F4CF8EDDE}"/>
              </a:ext>
            </a:extLst>
          </p:cNvPr>
          <p:cNvGraphicFramePr/>
          <p:nvPr>
            <p:extLst>
              <p:ext uri="{D42A27DB-BD31-4B8C-83A1-F6EECF244321}">
                <p14:modId xmlns:p14="http://schemas.microsoft.com/office/powerpoint/2010/main" val="2702154625"/>
              </p:ext>
            </p:extLst>
          </p:nvPr>
        </p:nvGraphicFramePr>
        <p:xfrm>
          <a:off x="3393056" y="1902126"/>
          <a:ext cx="5463394" cy="4362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45" name="Rectangle 944">
            <a:extLst>
              <a:ext uri="{FF2B5EF4-FFF2-40B4-BE49-F238E27FC236}">
                <a16:creationId xmlns:a16="http://schemas.microsoft.com/office/drawing/2014/main" id="{5386C86F-3688-4D19-87F7-D50733455E55}"/>
              </a:ext>
            </a:extLst>
          </p:cNvPr>
          <p:cNvSpPr/>
          <p:nvPr/>
        </p:nvSpPr>
        <p:spPr>
          <a:xfrm>
            <a:off x="5200422" y="3510484"/>
            <a:ext cx="1847204" cy="1323439"/>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Principaux résultats des modèles OSeMOSYS</a:t>
            </a:r>
            <a:endParaRPr lang="en-ZA" sz="2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3172482"/>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736294" y="865573"/>
            <a:ext cx="807686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11.4.5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Exemple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fictif</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résultats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d’un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scénario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674151" y="-583554"/>
            <a:ext cx="11621422"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Scénarios de changement climatique </a:t>
            </a:r>
          </a:p>
        </p:txBody>
      </p:sp>
      <p:pic>
        <p:nvPicPr>
          <p:cNvPr id="4" name="Picture 6" descr="Chart, line chart&#10;&#10;Description automatically generated">
            <a:extLst>
              <a:ext uri="{FF2B5EF4-FFF2-40B4-BE49-F238E27FC236}">
                <a16:creationId xmlns:a16="http://schemas.microsoft.com/office/drawing/2014/main" id="{40DF364D-0929-44F4-81FF-25658382064D}"/>
              </a:ext>
            </a:extLst>
          </p:cNvPr>
          <p:cNvPicPr>
            <a:picLocks noChangeAspect="1"/>
          </p:cNvPicPr>
          <p:nvPr/>
        </p:nvPicPr>
        <p:blipFill>
          <a:blip r:embed="rId4"/>
          <a:stretch>
            <a:fillRect/>
          </a:stretch>
        </p:blipFill>
        <p:spPr>
          <a:xfrm>
            <a:off x="2352136" y="1529004"/>
            <a:ext cx="7487727" cy="4211292"/>
          </a:xfrm>
          <a:prstGeom prst="rect">
            <a:avLst/>
          </a:prstGeom>
        </p:spPr>
      </p:pic>
    </p:spTree>
    <p:extLst>
      <p:ext uri="{BB962C8B-B14F-4D97-AF65-F5344CB8AC3E}">
        <p14:creationId xmlns:p14="http://schemas.microsoft.com/office/powerpoint/2010/main" val="3149478613"/>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Cours 11.4 </a:t>
            </a:r>
            <a:r>
              <a:rPr lang="en-GB" sz="4400" dirty="0" err="1">
                <a:latin typeface="Open Sans"/>
              </a:rPr>
              <a:t>Références</a:t>
            </a:r>
            <a:endParaRPr lang="en-GB" sz="4400" dirty="0">
              <a:latin typeface="Open Sans"/>
            </a:endParaRP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KTH - </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Documentation,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https://osemosys.readthedocs.io/en/latest</a:t>
            </a:r>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21454E04-BD6C-A545-8ED8-DC1FF18D4DD4}"/>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8191C4ED-BA49-4246-9795-E32D31FFF42D}"/>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Veuillez utiliser la citation suivante : Allington L., </a:t>
            </a:r>
            <a:r>
              <a:rPr lang="en-GB" sz="800" dirty="0" err="1">
                <a:solidFill>
                  <a:schemeClr val="bg1"/>
                </a:solidFill>
                <a:latin typeface="Open Sans"/>
                <a:ea typeface="+mn-lt"/>
                <a:cs typeface="+mn-lt"/>
              </a:rPr>
              <a:t>Cannone </a:t>
            </a:r>
            <a:r>
              <a:rPr lang="en-GB" sz="800" dirty="0">
                <a:solidFill>
                  <a:schemeClr val="bg1"/>
                </a:solidFill>
                <a:latin typeface="Open Sans"/>
                <a:ea typeface="+mn-lt"/>
                <a:cs typeface="+mn-lt"/>
              </a:rPr>
              <a:t>C., </a:t>
            </a:r>
            <a:r>
              <a:rPr lang="en-GB" sz="800" dirty="0" err="1">
                <a:solidFill>
                  <a:schemeClr val="bg1"/>
                </a:solidFill>
                <a:latin typeface="Open Sans"/>
                <a:ea typeface="+mn-lt"/>
                <a:cs typeface="+mn-lt"/>
              </a:rPr>
              <a:t>Hoseinpoori </a:t>
            </a:r>
            <a:r>
              <a:rPr lang="en-GB" sz="800" dirty="0">
                <a:solidFill>
                  <a:schemeClr val="bg1"/>
                </a:solidFill>
                <a:latin typeface="Open Sans"/>
                <a:ea typeface="+mn-lt"/>
                <a:cs typeface="+mn-lt"/>
              </a:rPr>
              <a:t>P., Kell A., </a:t>
            </a:r>
            <a:r>
              <a:rPr lang="en-GB" sz="800" dirty="0" err="1">
                <a:solidFill>
                  <a:schemeClr val="bg1"/>
                </a:solidFill>
                <a:latin typeface="Open Sans"/>
                <a:ea typeface="+mn-lt"/>
                <a:cs typeface="+mn-lt"/>
              </a:rPr>
              <a:t>Taibi </a:t>
            </a:r>
            <a:r>
              <a:rPr lang="en-GB" sz="800" dirty="0">
                <a:solidFill>
                  <a:schemeClr val="bg1"/>
                </a:solidFill>
                <a:latin typeface="Open Sans"/>
                <a:ea typeface="+mn-lt"/>
                <a:cs typeface="+mn-lt"/>
              </a:rPr>
              <a:t>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Cours 11 : </a:t>
            </a:r>
            <a:r>
              <a:rPr lang="en-ZA" sz="800" dirty="0">
                <a:solidFill>
                  <a:schemeClr val="bg1"/>
                </a:solidFill>
                <a:latin typeface="Open Sans"/>
                <a:ea typeface="+mn-lt"/>
                <a:cs typeface="+mn-lt"/>
              </a:rPr>
              <a:t>Modélisation de l'énergie et de la flexibilité</a:t>
            </a:r>
            <a:r>
              <a:rPr lang="en-GB" sz="800" dirty="0">
                <a:solidFill>
                  <a:schemeClr val="bg1"/>
                </a:solidFill>
                <a:latin typeface="Open Sans"/>
                <a:ea typeface="+mn-lt"/>
                <a:cs typeface="+mn-lt"/>
              </a:rPr>
              <a:t>. Version 1.0. [présentation en ligne]. Programme de croissance compatible avec le climat et Agence internationale pour les énergies renouvelables.</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9A32A5F9-8602-E544-89B3-6F500E3E0D4D}"/>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Cours de la GCC (cela vous amènera </a:t>
            </a:r>
            <a:br>
              <a:rPr lang="en-US" sz="800" dirty="0">
                <a:solidFill>
                  <a:schemeClr val="bg1"/>
                </a:solidFill>
                <a:latin typeface="Open Sans "/>
              </a:rPr>
            </a:br>
            <a:r>
              <a:rPr lang="en-US" sz="800" dirty="0">
                <a:solidFill>
                  <a:schemeClr val="bg1"/>
                </a:solidFill>
                <a:latin typeface="Open Sans "/>
              </a:rPr>
              <a:t>au lien du site web http://www.ClimateCompatibleGrowth.com/teachingmaterials)</a:t>
            </a:r>
            <a:endParaRPr lang="en-GB" sz="800" dirty="0">
              <a:solidFill>
                <a:schemeClr val="bg1"/>
              </a:solidFill>
              <a:latin typeface="Open Sans "/>
              <a:ea typeface="+mn-lt"/>
              <a:cs typeface="+mn-lt"/>
            </a:endParaRPr>
          </a:p>
        </p:txBody>
      </p:sp>
    </p:spTree>
    <p:extLst>
      <p:ext uri="{BB962C8B-B14F-4D97-AF65-F5344CB8AC3E}">
        <p14:creationId xmlns:p14="http://schemas.microsoft.com/office/powerpoint/2010/main" val="115784951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63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809000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11.1.1 Augmentation de la température mondiale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985411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a:t>
            </a:r>
            <a:r>
              <a:rPr lang="en-GB" sz="4400" dirty="0" err="1">
                <a:latin typeface="Open Sans"/>
                <a:ea typeface="Open Sans" panose="020B0606030504020204" pitchFamily="34" charset="0"/>
                <a:cs typeface="Open Sans" panose="020B0606030504020204" pitchFamily="34" charset="0"/>
                <a:sym typeface="Bodoni SvtyTwo ITC TT-Book"/>
              </a:rPr>
              <a:t>Effets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globaux</a:t>
            </a:r>
            <a:endParaRPr lang="en-GB" sz="4400" dirty="0">
              <a:latin typeface="Open Sans"/>
              <a:ea typeface="Open Sans" panose="020B0606030504020204" pitchFamily="34" charset="0"/>
              <a:cs typeface="Open Sans" panose="020B0606030504020204" pitchFamily="34" charset="0"/>
              <a:sym typeface="Bodoni SvtyTwo ITC TT-Book"/>
            </a:endParaRPr>
          </a:p>
          <a:p>
            <a:pPr algn="l"/>
            <a:r>
              <a:rPr lang="en-GB" sz="4400" dirty="0">
                <a:latin typeface="Open Sans"/>
                <a:ea typeface="Open Sans" panose="020B0606030504020204" pitchFamily="34" charset="0"/>
                <a:cs typeface="Open Sans" panose="020B0606030504020204" pitchFamily="34" charset="0"/>
                <a:sym typeface="Bodoni SvtyTwo ITC TT-Book"/>
              </a:rPr>
              <a:t>du changement climatique </a:t>
            </a:r>
          </a:p>
        </p:txBody>
      </p:sp>
      <p:pic>
        <p:nvPicPr>
          <p:cNvPr id="2" name="Graphic 2">
            <a:extLst>
              <a:ext uri="{FF2B5EF4-FFF2-40B4-BE49-F238E27FC236}">
                <a16:creationId xmlns:a16="http://schemas.microsoft.com/office/drawing/2014/main" id="{78EEF4B8-E187-40AE-8EF6-1FDC5A2668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14778" y="1817703"/>
            <a:ext cx="5762444" cy="4157122"/>
          </a:xfrm>
          <a:prstGeom prst="rect">
            <a:avLst/>
          </a:prstGeom>
        </p:spPr>
      </p:pic>
      <p:sp>
        <p:nvSpPr>
          <p:cNvPr id="7" name="Rectangle 6">
            <a:extLst>
              <a:ext uri="{FF2B5EF4-FFF2-40B4-BE49-F238E27FC236}">
                <a16:creationId xmlns:a16="http://schemas.microsoft.com/office/drawing/2014/main" id="{8CE0A37C-BDEF-4965-B086-4063F6BD99DF}"/>
              </a:ext>
            </a:extLst>
          </p:cNvPr>
          <p:cNvSpPr/>
          <p:nvPr/>
        </p:nvSpPr>
        <p:spPr>
          <a:xfrm>
            <a:off x="4877081" y="6137721"/>
            <a:ext cx="2911085" cy="254786"/>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775963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11.1.2 Réchauffement et acidification des océans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9230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a:t>
            </a:r>
            <a:r>
              <a:rPr lang="en-GB" sz="4400" dirty="0" err="1">
                <a:latin typeface="Open Sans"/>
                <a:ea typeface="Open Sans" panose="020B0606030504020204" pitchFamily="34" charset="0"/>
                <a:cs typeface="Open Sans" panose="020B0606030504020204" pitchFamily="34" charset="0"/>
                <a:sym typeface="Bodoni SvtyTwo ITC TT-Book"/>
              </a:rPr>
              <a:t>Effets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globaux</a:t>
            </a:r>
            <a:endParaRPr lang="en-GB" sz="4400" dirty="0">
              <a:latin typeface="Open Sans"/>
              <a:ea typeface="Open Sans" panose="020B0606030504020204" pitchFamily="34" charset="0"/>
              <a:cs typeface="Open Sans" panose="020B0606030504020204" pitchFamily="34" charset="0"/>
              <a:sym typeface="Bodoni SvtyTwo ITC TT-Book"/>
            </a:endParaRPr>
          </a:p>
          <a:p>
            <a:pPr algn="l"/>
            <a:r>
              <a:rPr lang="en-GB" sz="4400" dirty="0">
                <a:latin typeface="Open Sans"/>
                <a:ea typeface="Open Sans" panose="020B0606030504020204" pitchFamily="34" charset="0"/>
                <a:cs typeface="Open Sans" panose="020B0606030504020204" pitchFamily="34" charset="0"/>
                <a:sym typeface="Bodoni SvtyTwo ITC TT-Book"/>
              </a:rPr>
              <a:t>du changement climatique </a:t>
            </a:r>
          </a:p>
        </p:txBody>
      </p:sp>
      <p:pic>
        <p:nvPicPr>
          <p:cNvPr id="2" name="Graphic 2">
            <a:extLst>
              <a:ext uri="{FF2B5EF4-FFF2-40B4-BE49-F238E27FC236}">
                <a16:creationId xmlns:a16="http://schemas.microsoft.com/office/drawing/2014/main" id="{09A8A076-A053-4B4C-AC67-EC989C2AE6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8401" y="1985171"/>
            <a:ext cx="7113915" cy="3836562"/>
          </a:xfrm>
          <a:prstGeom prst="rect">
            <a:avLst/>
          </a:prstGeom>
        </p:spPr>
      </p:pic>
      <p:sp>
        <p:nvSpPr>
          <p:cNvPr id="3" name="Rectangle 2">
            <a:extLst>
              <a:ext uri="{FF2B5EF4-FFF2-40B4-BE49-F238E27FC236}">
                <a16:creationId xmlns:a16="http://schemas.microsoft.com/office/drawing/2014/main" id="{643ECBAF-A93C-4271-9118-5A9D060915F1}"/>
              </a:ext>
            </a:extLst>
          </p:cNvPr>
          <p:cNvSpPr/>
          <p:nvPr/>
        </p:nvSpPr>
        <p:spPr>
          <a:xfrm>
            <a:off x="4531941" y="5827848"/>
            <a:ext cx="3143634"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Elizajans</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15786778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11.1.3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Élévation</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du niveau de la mer</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912614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a:t>
            </a:r>
            <a:r>
              <a:rPr lang="en-GB" sz="4400" dirty="0" err="1">
                <a:latin typeface="Open Sans"/>
                <a:ea typeface="Open Sans" panose="020B0606030504020204" pitchFamily="34" charset="0"/>
                <a:cs typeface="Open Sans" panose="020B0606030504020204" pitchFamily="34" charset="0"/>
                <a:sym typeface="Bodoni SvtyTwo ITC TT-Book"/>
              </a:rPr>
              <a:t>Effets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globaux</a:t>
            </a:r>
            <a:endParaRPr lang="en-GB" sz="4400" dirty="0">
              <a:latin typeface="Open Sans"/>
              <a:ea typeface="Open Sans" panose="020B0606030504020204" pitchFamily="34" charset="0"/>
              <a:cs typeface="Open Sans" panose="020B0606030504020204" pitchFamily="34" charset="0"/>
              <a:sym typeface="Bodoni SvtyTwo ITC TT-Book"/>
            </a:endParaRPr>
          </a:p>
          <a:p>
            <a:pPr algn="l"/>
            <a:r>
              <a:rPr lang="en-GB" sz="4400" dirty="0">
                <a:latin typeface="Open Sans"/>
                <a:ea typeface="Open Sans" panose="020B0606030504020204" pitchFamily="34" charset="0"/>
                <a:cs typeface="Open Sans" panose="020B0606030504020204" pitchFamily="34" charset="0"/>
                <a:sym typeface="Bodoni SvtyTwo ITC TT-Book"/>
              </a:rPr>
              <a:t>du changement climatique </a:t>
            </a:r>
          </a:p>
        </p:txBody>
      </p:sp>
      <p:pic>
        <p:nvPicPr>
          <p:cNvPr id="2" name="Graphic 2">
            <a:extLst>
              <a:ext uri="{FF2B5EF4-FFF2-40B4-BE49-F238E27FC236}">
                <a16:creationId xmlns:a16="http://schemas.microsoft.com/office/drawing/2014/main" id="{C1EC8A1C-016A-4337-BAC2-F39064502F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7231" y="1810828"/>
            <a:ext cx="5819953" cy="4343399"/>
          </a:xfrm>
          <a:prstGeom prst="rect">
            <a:avLst/>
          </a:prstGeom>
        </p:spPr>
      </p:pic>
      <p:sp>
        <p:nvSpPr>
          <p:cNvPr id="3" name="Rectangle 2">
            <a:extLst>
              <a:ext uri="{FF2B5EF4-FFF2-40B4-BE49-F238E27FC236}">
                <a16:creationId xmlns:a16="http://schemas.microsoft.com/office/drawing/2014/main" id="{45C5034E-6C2C-4649-BE56-A721230B3C92}"/>
              </a:ext>
            </a:extLst>
          </p:cNvPr>
          <p:cNvSpPr/>
          <p:nvPr/>
        </p:nvSpPr>
        <p:spPr>
          <a:xfrm>
            <a:off x="4501650" y="6128608"/>
            <a:ext cx="2984657" cy="247912"/>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009886958"/>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89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11.1.4 Événements météorologiques extrêmes</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9765341"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a:t>
            </a:r>
            <a:r>
              <a:rPr lang="en-GB" sz="4400" dirty="0" err="1">
                <a:latin typeface="Open Sans"/>
                <a:ea typeface="Open Sans" panose="020B0606030504020204" pitchFamily="34" charset="0"/>
                <a:cs typeface="Open Sans" panose="020B0606030504020204" pitchFamily="34" charset="0"/>
                <a:sym typeface="Bodoni SvtyTwo ITC TT-Book"/>
              </a:rPr>
              <a:t>Effets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globaux</a:t>
            </a:r>
            <a:endParaRPr lang="en-GB" sz="4400" dirty="0">
              <a:latin typeface="Open Sans"/>
              <a:ea typeface="Open Sans" panose="020B0606030504020204" pitchFamily="34" charset="0"/>
              <a:cs typeface="Open Sans" panose="020B0606030504020204" pitchFamily="34" charset="0"/>
              <a:sym typeface="Bodoni SvtyTwo ITC TT-Book"/>
            </a:endParaRPr>
          </a:p>
          <a:p>
            <a:pPr algn="l"/>
            <a:r>
              <a:rPr lang="en-GB" sz="4400" dirty="0">
                <a:latin typeface="Open Sans"/>
                <a:ea typeface="Open Sans" panose="020B0606030504020204" pitchFamily="34" charset="0"/>
                <a:cs typeface="Open Sans" panose="020B0606030504020204" pitchFamily="34" charset="0"/>
                <a:sym typeface="Bodoni SvtyTwo ITC TT-Book"/>
              </a:rPr>
              <a:t>du changement climatique </a:t>
            </a:r>
          </a:p>
        </p:txBody>
      </p:sp>
      <p:pic>
        <p:nvPicPr>
          <p:cNvPr id="2" name="Graphic 2">
            <a:extLst>
              <a:ext uri="{FF2B5EF4-FFF2-40B4-BE49-F238E27FC236}">
                <a16:creationId xmlns:a16="http://schemas.microsoft.com/office/drawing/2014/main" id="{F6F96F57-E7B8-40A9-9A9A-DB97320CAB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26589" y="1729750"/>
            <a:ext cx="6337537" cy="4495545"/>
          </a:xfrm>
          <a:prstGeom prst="rect">
            <a:avLst/>
          </a:prstGeom>
        </p:spPr>
      </p:pic>
      <p:sp>
        <p:nvSpPr>
          <p:cNvPr id="3" name="Rectangle 2">
            <a:extLst>
              <a:ext uri="{FF2B5EF4-FFF2-40B4-BE49-F238E27FC236}">
                <a16:creationId xmlns:a16="http://schemas.microsoft.com/office/drawing/2014/main" id="{2485B17F-12C1-4F3A-A73B-AFCCB15681A0}"/>
              </a:ext>
            </a:extLst>
          </p:cNvPr>
          <p:cNvSpPr/>
          <p:nvPr/>
        </p:nvSpPr>
        <p:spPr>
          <a:xfrm>
            <a:off x="3889109" y="6144224"/>
            <a:ext cx="3374234"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(Notre monde en données,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CC BY 3.0</a:t>
            </a:r>
            <a:r>
              <a:rPr lang="en-ZA" sz="1000" dirty="0">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416734061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89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11390"/>
            <a:ext cx="809698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11.1.5 Scénarios de changement climatique mondial</a:t>
            </a:r>
            <a:endParaRPr lang="en-US"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6740" y="2372"/>
            <a:ext cx="957003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a:t>
            </a:r>
            <a:r>
              <a:rPr lang="en-GB" sz="4400" dirty="0" err="1">
                <a:latin typeface="Open Sans"/>
                <a:ea typeface="Open Sans" panose="020B0606030504020204" pitchFamily="34" charset="0"/>
                <a:cs typeface="Open Sans" panose="020B0606030504020204" pitchFamily="34" charset="0"/>
                <a:sym typeface="Bodoni SvtyTwo ITC TT-Book"/>
              </a:rPr>
              <a:t>Effets</a:t>
            </a:r>
            <a:r>
              <a:rPr lang="en-GB" sz="4400" dirty="0">
                <a:latin typeface="Open Sans"/>
                <a:ea typeface="Open Sans" panose="020B0606030504020204" pitchFamily="34" charset="0"/>
                <a:cs typeface="Open Sans" panose="020B0606030504020204" pitchFamily="34" charset="0"/>
                <a:sym typeface="Bodoni SvtyTwo ITC TT-Book"/>
              </a:rPr>
              <a:t> </a:t>
            </a:r>
            <a:r>
              <a:rPr lang="en-GB" sz="4400" dirty="0" err="1">
                <a:latin typeface="Open Sans"/>
                <a:ea typeface="Open Sans" panose="020B0606030504020204" pitchFamily="34" charset="0"/>
                <a:cs typeface="Open Sans" panose="020B0606030504020204" pitchFamily="34" charset="0"/>
                <a:sym typeface="Bodoni SvtyTwo ITC TT-Book"/>
              </a:rPr>
              <a:t>globaux</a:t>
            </a:r>
            <a:endParaRPr lang="en-GB" sz="4400" dirty="0">
              <a:latin typeface="Open Sans"/>
              <a:ea typeface="Open Sans" panose="020B0606030504020204" pitchFamily="34" charset="0"/>
              <a:cs typeface="Open Sans" panose="020B0606030504020204" pitchFamily="34" charset="0"/>
              <a:sym typeface="Bodoni SvtyTwo ITC TT-Book"/>
            </a:endParaRPr>
          </a:p>
          <a:p>
            <a:pPr algn="l"/>
            <a:r>
              <a:rPr lang="en-GB" sz="4400" dirty="0">
                <a:latin typeface="Open Sans"/>
                <a:ea typeface="Open Sans" panose="020B0606030504020204" pitchFamily="34" charset="0"/>
                <a:cs typeface="Open Sans" panose="020B0606030504020204" pitchFamily="34" charset="0"/>
                <a:sym typeface="Bodoni SvtyTwo ITC TT-Book"/>
              </a:rPr>
              <a:t>du changement climatique </a:t>
            </a:r>
          </a:p>
        </p:txBody>
      </p:sp>
      <p:pic>
        <p:nvPicPr>
          <p:cNvPr id="2" name="Picture 2" descr="Chart&#10;&#10;Description automatically generated">
            <a:extLst>
              <a:ext uri="{FF2B5EF4-FFF2-40B4-BE49-F238E27FC236}">
                <a16:creationId xmlns:a16="http://schemas.microsoft.com/office/drawing/2014/main" id="{70E46EA7-A898-40AC-9220-B7C1DA2A0DA4}"/>
              </a:ext>
            </a:extLst>
          </p:cNvPr>
          <p:cNvPicPr>
            <a:picLocks noChangeAspect="1"/>
          </p:cNvPicPr>
          <p:nvPr/>
        </p:nvPicPr>
        <p:blipFill>
          <a:blip r:embed="rId4"/>
          <a:stretch>
            <a:fillRect/>
          </a:stretch>
        </p:blipFill>
        <p:spPr>
          <a:xfrm>
            <a:off x="2855344" y="1775851"/>
            <a:ext cx="6294405" cy="4364674"/>
          </a:xfrm>
          <a:prstGeom prst="rect">
            <a:avLst/>
          </a:prstGeom>
        </p:spPr>
      </p:pic>
      <p:sp>
        <p:nvSpPr>
          <p:cNvPr id="3" name="Rectangle 2">
            <a:extLst>
              <a:ext uri="{FF2B5EF4-FFF2-40B4-BE49-F238E27FC236}">
                <a16:creationId xmlns:a16="http://schemas.microsoft.com/office/drawing/2014/main" id="{CD928405-8904-4D6A-83B4-6E162565BF29}"/>
              </a:ext>
            </a:extLst>
          </p:cNvPr>
          <p:cNvSpPr/>
          <p:nvPr/>
        </p:nvSpPr>
        <p:spPr>
          <a:xfrm>
            <a:off x="4080122" y="6147058"/>
            <a:ext cx="4566728"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(Notre monde en données, </a:t>
            </a:r>
            <a:r>
              <a:rPr lang="en-ZA" sz="1000" dirty="0">
                <a:latin typeface="Open Sans"/>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CC BY-SA 4.0</a:t>
            </a:r>
            <a:r>
              <a:rPr lang="en-ZA" sz="1000" dirty="0">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6409621"/>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75990" y="1176481"/>
            <a:ext cx="827454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11.2.1 Aperçu de l'atténuation du changement climatique</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60648" y="-395001"/>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Stratégies d'atténuation </a:t>
            </a:r>
          </a:p>
        </p:txBody>
      </p:sp>
      <p:sp>
        <p:nvSpPr>
          <p:cNvPr id="7" name="Rectangle 6">
            <a:extLst>
              <a:ext uri="{FF2B5EF4-FFF2-40B4-BE49-F238E27FC236}">
                <a16:creationId xmlns:a16="http://schemas.microsoft.com/office/drawing/2014/main" id="{AA2FD3D3-07CD-4221-BB7F-C1FFE9F12638}"/>
              </a:ext>
            </a:extLst>
          </p:cNvPr>
          <p:cNvSpPr/>
          <p:nvPr/>
        </p:nvSpPr>
        <p:spPr>
          <a:xfrm>
            <a:off x="975990" y="1749211"/>
            <a:ext cx="4348864"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Atténuation du changement climatique : </a:t>
            </a:r>
            <a:r>
              <a:rPr lang="en-ZA" sz="2000" dirty="0">
                <a:solidFill>
                  <a:srgbClr val="000000"/>
                </a:solidFill>
                <a:latin typeface="Open Sans"/>
                <a:ea typeface="Open Sans" panose="020B0606030504020204" pitchFamily="34" charset="0"/>
                <a:cs typeface="Open Sans" panose="020B0606030504020204" pitchFamily="34" charset="0"/>
              </a:rPr>
              <a:t>intervention visant à réduire les émissions de gaz à effet de serre et à limiter le </a:t>
            </a:r>
            <a:r>
              <a:rPr lang="en-ZA" sz="2000" dirty="0" err="1">
                <a:solidFill>
                  <a:srgbClr val="000000"/>
                </a:solidFill>
                <a:latin typeface="Open Sans"/>
                <a:ea typeface="Open Sans" panose="020B0606030504020204" pitchFamily="34" charset="0"/>
                <a:cs typeface="Open Sans" panose="020B0606030504020204" pitchFamily="34" charset="0"/>
              </a:rPr>
              <a:t>changement</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climatique</a:t>
            </a:r>
            <a:endParaRPr lang="en-ZA" sz="20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Accord de Paris : </a:t>
            </a:r>
            <a:r>
              <a:rPr lang="en-ZA" sz="2000" dirty="0">
                <a:solidFill>
                  <a:srgbClr val="000000"/>
                </a:solidFill>
                <a:latin typeface="Open Sans"/>
                <a:ea typeface="Open Sans" panose="020B0606030504020204" pitchFamily="34" charset="0"/>
                <a:cs typeface="Open Sans" panose="020B0606030504020204" pitchFamily="34" charset="0"/>
              </a:rPr>
              <a:t>traité juridiquement contraignant visant à limiter le réchauffement climatique à bien </a:t>
            </a:r>
            <a:r>
              <a:rPr lang="en-ZA" sz="2000" dirty="0" err="1">
                <a:solidFill>
                  <a:srgbClr val="000000"/>
                </a:solidFill>
                <a:latin typeface="Open Sans"/>
                <a:ea typeface="Open Sans" panose="020B0606030504020204" pitchFamily="34" charset="0"/>
                <a:cs typeface="Open Sans" panose="020B0606030504020204" pitchFamily="34" charset="0"/>
              </a:rPr>
              <a:t>en</a:t>
            </a:r>
            <a:r>
              <a:rPr lang="en-ZA" sz="2000" dirty="0">
                <a:solidFill>
                  <a:srgbClr val="000000"/>
                </a:solidFill>
                <a:latin typeface="Open Sans"/>
                <a:ea typeface="Open Sans" panose="020B0606030504020204" pitchFamily="34" charset="0"/>
                <a:cs typeface="Open Sans" panose="020B0606030504020204" pitchFamily="34" charset="0"/>
              </a:rPr>
              <a:t> </a:t>
            </a:r>
            <a:r>
              <a:rPr lang="en-ZA" sz="2000" dirty="0" err="1">
                <a:solidFill>
                  <a:srgbClr val="000000"/>
                </a:solidFill>
                <a:latin typeface="Open Sans"/>
                <a:ea typeface="Open Sans" panose="020B0606030504020204" pitchFamily="34" charset="0"/>
                <a:cs typeface="Open Sans" panose="020B0606030504020204" pitchFamily="34" charset="0"/>
              </a:rPr>
              <a:t>deça</a:t>
            </a:r>
            <a:r>
              <a:rPr lang="en-ZA" sz="2000" dirty="0">
                <a:solidFill>
                  <a:srgbClr val="000000"/>
                </a:solidFill>
                <a:latin typeface="Open Sans"/>
                <a:ea typeface="Open Sans" panose="020B0606030504020204" pitchFamily="34" charset="0"/>
                <a:cs typeface="Open Sans" panose="020B0606030504020204" pitchFamily="34" charset="0"/>
              </a:rPr>
              <a:t> de 2 degrés Celsius par rapport aux niveaux préindustriels. </a:t>
            </a:r>
          </a:p>
        </p:txBody>
      </p:sp>
      <p:pic>
        <p:nvPicPr>
          <p:cNvPr id="3" name="Picture 3" descr="A picture containing text, person, indoor, group&#10;&#10;Description automatically generated">
            <a:extLst>
              <a:ext uri="{FF2B5EF4-FFF2-40B4-BE49-F238E27FC236}">
                <a16:creationId xmlns:a16="http://schemas.microsoft.com/office/drawing/2014/main" id="{C3F039B6-7A24-44D4-9A0B-9428B31CEA96}"/>
              </a:ext>
            </a:extLst>
          </p:cNvPr>
          <p:cNvPicPr>
            <a:picLocks noChangeAspect="1"/>
          </p:cNvPicPr>
          <p:nvPr/>
        </p:nvPicPr>
        <p:blipFill>
          <a:blip r:embed="rId4"/>
          <a:stretch>
            <a:fillRect/>
          </a:stretch>
        </p:blipFill>
        <p:spPr>
          <a:xfrm>
            <a:off x="6305909" y="2413513"/>
            <a:ext cx="4238445" cy="2821730"/>
          </a:xfrm>
          <a:prstGeom prst="rect">
            <a:avLst/>
          </a:prstGeom>
        </p:spPr>
      </p:pic>
      <p:sp>
        <p:nvSpPr>
          <p:cNvPr id="4" name="Rectangle 3">
            <a:extLst>
              <a:ext uri="{FF2B5EF4-FFF2-40B4-BE49-F238E27FC236}">
                <a16:creationId xmlns:a16="http://schemas.microsoft.com/office/drawing/2014/main" id="{CD7CB0FE-272F-455A-ABB0-686999A5CF33}"/>
              </a:ext>
            </a:extLst>
          </p:cNvPr>
          <p:cNvSpPr/>
          <p:nvPr/>
        </p:nvSpPr>
        <p:spPr>
          <a:xfrm>
            <a:off x="6305908" y="5235243"/>
            <a:ext cx="4238445"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UNclimatechange</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CC BY 2.0</a:t>
            </a:r>
            <a:r>
              <a:rPr lang="en-ZA" sz="1000" dirty="0">
                <a:latin typeface="Open Sans"/>
                <a:ea typeface="Open Sans" panose="020B0606030504020204" pitchFamily="34" charset="0"/>
                <a:cs typeface="Open Sans" panose="020B0606030504020204" pitchFamily="34" charset="0"/>
              </a:rPr>
              <a:t>)</a:t>
            </a:r>
          </a:p>
        </p:txBody>
      </p:sp>
      <p:sp>
        <p:nvSpPr>
          <p:cNvPr id="9" name="Rectangle 8">
            <a:extLst>
              <a:ext uri="{FF2B5EF4-FFF2-40B4-BE49-F238E27FC236}">
                <a16:creationId xmlns:a16="http://schemas.microsoft.com/office/drawing/2014/main" id="{0216C441-C6DA-4021-8BFD-00A96F4505DF}"/>
              </a:ext>
            </a:extLst>
          </p:cNvPr>
          <p:cNvSpPr/>
          <p:nvPr/>
        </p:nvSpPr>
        <p:spPr>
          <a:xfrm>
            <a:off x="1251109" y="6021032"/>
            <a:ext cx="2060262" cy="244970"/>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(UNFCC, 2021)</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2869664"/>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75992" y="125753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11.2.2 L'identité Kaya</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60648" y="-316736"/>
            <a:ext cx="1047070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Stratégies d'atténuation </a:t>
            </a:r>
          </a:p>
        </p:txBody>
      </p:sp>
      <p:pic>
        <p:nvPicPr>
          <p:cNvPr id="3" name="Picture 3" descr="Diagram&#10;&#10;Description automatically generated">
            <a:extLst>
              <a:ext uri="{FF2B5EF4-FFF2-40B4-BE49-F238E27FC236}">
                <a16:creationId xmlns:a16="http://schemas.microsoft.com/office/drawing/2014/main" id="{77234CFE-3E32-4B82-92CC-908A19A83827}"/>
              </a:ext>
            </a:extLst>
          </p:cNvPr>
          <p:cNvPicPr>
            <a:picLocks noChangeAspect="1"/>
          </p:cNvPicPr>
          <p:nvPr/>
        </p:nvPicPr>
        <p:blipFill>
          <a:blip r:embed="rId4"/>
          <a:stretch>
            <a:fillRect/>
          </a:stretch>
        </p:blipFill>
        <p:spPr>
          <a:xfrm>
            <a:off x="2725948" y="1776322"/>
            <a:ext cx="6366293" cy="4328331"/>
          </a:xfrm>
          <a:prstGeom prst="rect">
            <a:avLst/>
          </a:prstGeom>
        </p:spPr>
      </p:pic>
      <p:sp>
        <p:nvSpPr>
          <p:cNvPr id="4" name="Rectangle 3">
            <a:extLst>
              <a:ext uri="{FF2B5EF4-FFF2-40B4-BE49-F238E27FC236}">
                <a16:creationId xmlns:a16="http://schemas.microsoft.com/office/drawing/2014/main" id="{DC3B9119-0DC1-4887-94DE-9C2FE869B726}"/>
              </a:ext>
            </a:extLst>
          </p:cNvPr>
          <p:cNvSpPr/>
          <p:nvPr/>
        </p:nvSpPr>
        <p:spPr>
          <a:xfrm>
            <a:off x="4338532" y="6133015"/>
            <a:ext cx="3141123"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(Hannah Ritchie, </a:t>
            </a:r>
            <a:r>
              <a:rPr lang="en-ZA" sz="1000" dirty="0">
                <a:latin typeface="Open Sans"/>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image</a:t>
            </a:r>
            <a:r>
              <a:rPr lang="en-ZA" sz="1000" dirty="0">
                <a:latin typeface="Open Sans"/>
                <a:ea typeface="Open Sans" panose="020B0606030504020204" pitchFamily="34" charset="0"/>
                <a:cs typeface="Open Sans" panose="020B0606030504020204" pitchFamily="34" charset="0"/>
              </a:rPr>
              <a:t>, sous licence </a:t>
            </a:r>
            <a:r>
              <a:rPr lang="en-ZA" sz="1000" dirty="0">
                <a:latin typeface="Open Sans"/>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CC BY 4.0</a:t>
            </a:r>
            <a:r>
              <a:rPr lang="en-ZA" sz="1000" dirty="0">
                <a:latin typeface="Open Sans"/>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8264065"/>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390</TotalTime>
  <Words>5544</Words>
  <Application>Microsoft Office PowerPoint</Application>
  <PresentationFormat>Widescreen</PresentationFormat>
  <Paragraphs>195</Paragraphs>
  <Slides>26</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docId:B6EF0DD3E8FB523A8F4B9D53A511AF4D</cp:keywords>
  <cp:lastModifiedBy>Ashutosh.Bhagurkar</cp:lastModifiedBy>
  <cp:revision>1830</cp:revision>
  <dcterms:created xsi:type="dcterms:W3CDTF">2021-02-10T16:48:02Z</dcterms:created>
  <dcterms:modified xsi:type="dcterms:W3CDTF">2025-03-19T16:34:47Z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