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K9kaO+6IceMXge1TQwBZQ==" hashData="KYTLlt+vD/6wdhhArShn7jWzbg+V5n0k3dwMTeDhq4YrM09Oukt1BL2tW6slklQq0bkV6OiGs3PfkhFiseVlw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07"/>
    <p:restoredTop sz="77741"/>
  </p:normalViewPr>
  <p:slideViewPr>
    <p:cSldViewPr snapToGrid="0">
      <p:cViewPr varScale="1">
        <p:scale>
          <a:sx n="88" d="100"/>
          <a:sy n="88" d="100"/>
        </p:scale>
        <p:origin x="158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Tan" userId="8ce5270c-ec91-47e3-b3ed-c9746ddfe401" providerId="ADAL" clId="{64EEC16A-9E78-4838-A533-567A61CD572D}"/>
    <pc:docChg chg="modSld">
      <pc:chgData name="Naomi Tan" userId="8ce5270c-ec91-47e3-b3ed-c9746ddfe401" providerId="ADAL" clId="{64EEC16A-9E78-4838-A533-567A61CD572D}" dt="2022-08-29T11:36:44.921" v="1" actId="20577"/>
      <pc:docMkLst>
        <pc:docMk/>
      </pc:docMkLst>
      <pc:sldChg chg="modSp mod">
        <pc:chgData name="Naomi Tan" userId="8ce5270c-ec91-47e3-b3ed-c9746ddfe401" providerId="ADAL" clId="{64EEC16A-9E78-4838-A533-567A61CD572D}" dt="2022-08-29T11:36:44.921" v="1" actId="20577"/>
        <pc:sldMkLst>
          <pc:docMk/>
          <pc:sldMk cId="2559802330" sldId="256"/>
        </pc:sldMkLst>
        <pc:spChg chg="mod">
          <ac:chgData name="Naomi Tan" userId="8ce5270c-ec91-47e3-b3ed-c9746ddfe401" providerId="ADAL" clId="{64EEC16A-9E78-4838-A533-567A61CD572D}" dt="2022-08-29T11:36:44.921" v="1" actId="20577"/>
          <ac:spMkLst>
            <pc:docMk/>
            <pc:sldMk cId="2559802330" sldId="256"/>
            <ac:spMk id="11" creationId="{5CAD42FF-2612-4F84-AF7B-46FE1FA866CA}"/>
          </ac:spMkLst>
        </pc:spChg>
      </pc:sldChg>
    </pc:docChg>
  </pc:docChgLst>
  <pc:docChgLst>
    <pc:chgData name="Naomi Tan" userId="8ce5270c-ec91-47e3-b3ed-c9746ddfe401" providerId="ADAL" clId="{10CA4403-BD77-44E0-A5FE-6D9723AF86C6}"/>
    <pc:docChg chg="modSld">
      <pc:chgData name="Naomi Tan" userId="8ce5270c-ec91-47e3-b3ed-c9746ddfe401" providerId="ADAL" clId="{10CA4403-BD77-44E0-A5FE-6D9723AF86C6}" dt="2022-08-11T10:35:32.647" v="9" actId="20577"/>
      <pc:docMkLst>
        <pc:docMk/>
      </pc:docMkLst>
      <pc:sldChg chg="modSp mod">
        <pc:chgData name="Naomi Tan" userId="8ce5270c-ec91-47e3-b3ed-c9746ddfe401" providerId="ADAL" clId="{10CA4403-BD77-44E0-A5FE-6D9723AF86C6}" dt="2022-08-11T10:35:32.647" v="9" actId="20577"/>
        <pc:sldMkLst>
          <pc:docMk/>
          <pc:sldMk cId="3844424903" sldId="262"/>
        </pc:sldMkLst>
        <pc:spChg chg="mod">
          <ac:chgData name="Naomi Tan" userId="8ce5270c-ec91-47e3-b3ed-c9746ddfe401" providerId="ADAL" clId="{10CA4403-BD77-44E0-A5FE-6D9723AF86C6}" dt="2022-08-11T10:35:32.647" v="9" actId="20577"/>
          <ac:spMkLst>
            <pc:docMk/>
            <pc:sldMk cId="3844424903" sldId="262"/>
            <ac:spMk id="4" creationId="{0F049C69-7550-4EF0-8FFC-B4AF4DC40AA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An important alternative to the N.P.V approach is the Internal Rate of Return, or I.R.R. </a:t>
            </a:r>
            <a:endParaRPr lang="en-US" dirty="0"/>
          </a:p>
          <a:p>
            <a:pPr>
              <a:lnSpc>
                <a:spcPct val="114999"/>
              </a:lnSpc>
              <a:spcBef>
                <a:spcPts val="1000"/>
              </a:spcBef>
            </a:pPr>
            <a:r>
              <a:rPr lang="en-GB" dirty="0"/>
              <a:t>IRR is closely related to N.P.V. </a:t>
            </a:r>
            <a:endParaRPr lang="en-US" dirty="0"/>
          </a:p>
          <a:p>
            <a:pPr>
              <a:lnSpc>
                <a:spcPct val="114999"/>
              </a:lnSpc>
              <a:spcBef>
                <a:spcPts val="1000"/>
              </a:spcBef>
            </a:pPr>
            <a:r>
              <a:rPr lang="en-GB" dirty="0"/>
              <a:t>The IRR is the discount rate that makes the N.P.V of a project as zero. Therefore, using the NPV formula and solving for a discount rate that makes N.P.V zero will provide the I.R.R of the project.</a:t>
            </a:r>
            <a:endParaRPr lang="en-US" dirty="0"/>
          </a:p>
          <a:p>
            <a:pPr>
              <a:lnSpc>
                <a:spcPct val="114999"/>
              </a:lnSpc>
              <a:spcBef>
                <a:spcPts val="1000"/>
              </a:spcBef>
              <a:spcAft>
                <a:spcPts val="1000"/>
              </a:spcAft>
            </a:pPr>
            <a:r>
              <a:rPr lang="en-GB" dirty="0"/>
              <a:t>An interpretation of the I.R.R is that it is same as the annual compound rate of interest, the investment earnt from the project revenue. </a:t>
            </a:r>
            <a:endParaRPr lang="en-US" dirty="0"/>
          </a:p>
          <a:p>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96488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Based on the I.R.R rule, a project is acceptable if the I.R.R exceeds the return required by the investor. Otherwise it is rejected.</a:t>
            </a:r>
            <a:endParaRPr lang="en-US" dirty="0"/>
          </a:p>
          <a:p>
            <a:r>
              <a:rPr lang="en-GB" dirty="0"/>
              <a:t>If you are given two projects to choose from, accept the one with a higher I.R.R. </a:t>
            </a:r>
            <a:endParaRPr lang="en-GB" dirty="0">
              <a:cs typeface="Calibri"/>
            </a:endParaRPr>
          </a:p>
          <a:p>
            <a:r>
              <a:rPr lang="en-GB" dirty="0"/>
              <a:t>I.R.R is, in general, more popular than N.P.V in investment decision-making processes.</a:t>
            </a:r>
            <a:endParaRPr lang="en-GB" dirty="0">
              <a:cs typeface="Calibri"/>
            </a:endParaRPr>
          </a:p>
          <a:p>
            <a:r>
              <a:rPr lang="en-GB" dirty="0"/>
              <a:t>I.R.R may have practical advantages over N.P.V. We cannot estimate the N.P.V, unless we know the appropriate discount rate, but we can still estimate the I.R.R.</a:t>
            </a:r>
            <a:endParaRPr lang="en-GB" dirty="0">
              <a:cs typeface="Calibri"/>
            </a:endParaRPr>
          </a:p>
          <a:p>
            <a:r>
              <a:rPr lang="en-GB" dirty="0"/>
              <a:t>Let us suppose that we did not know the required return on an investment, but we found, for example, that the I.R.R is 40%, which is very high. We would probably accept the project. </a:t>
            </a:r>
            <a:endParaRPr lang="en-GB" dirty="0">
              <a:cs typeface="Calibri"/>
            </a:endParaRPr>
          </a:p>
          <a:p>
            <a:r>
              <a:rPr lang="en-GB" dirty="0"/>
              <a:t>It may happen that I.R.R and N.P.V lead to contradictory decisions. This means that one project has a lower I.R.R, but a higher N.P.V, than another project. In that case, choose the project with the higher N.P.V.</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3106703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I.R.R approach has some drawbacks too. There may be more than one discount rate that makes the N.P.V zero, giving multiple I.R.R values. The problem arises where a project has non-normal cash flow (non-conventional cash flow pattern). </a:t>
            </a:r>
          </a:p>
          <a:p>
            <a:r>
              <a:rPr lang="en-GB" dirty="0"/>
              <a:t>For reference, conventional cash flows (also called normal cash flows) is a cash flow pattern in which cash flows change sign only once, i.e. all net cash outflows occur at the start of the project, followed by all net cash inflows. In other words, there are continuous streams of net cash inflows or net cash outflows. Non-conventional (also called non-normal cash flows) are cash flows that have non-continuous streams of net cash outflows and net cash inflows, i.e. net cash outflows may occur at the start of the project, followed by net cash inflows, followed by further net cash outflows.</a:t>
            </a:r>
          </a:p>
          <a:p>
            <a:r>
              <a:rPr lang="en-GB" dirty="0"/>
              <a:t>In the case of multiple I.R.R. values, focus on N.P.V. </a:t>
            </a:r>
            <a:endParaRPr lang="en-US" dirty="0"/>
          </a:p>
          <a:p>
            <a:r>
              <a:rPr lang="en-GB" dirty="0"/>
              <a:t>Both the I.R.R and N.P.V approach dominate the investment decision-making process. </a:t>
            </a:r>
            <a:endParaRPr lang="en-US" dirty="0"/>
          </a:p>
          <a:p>
            <a:br>
              <a:rPr lang="en-US" dirty="0">
                <a:cs typeface="+mn-lt"/>
              </a:rPr>
            </a:b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30060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In earlier lectures, you learned about debt and equity capital to finance power projects and different sources for obtaining them. Conditions for financing vary from organization to organization. This section describes some of these sources in greater detail. </a:t>
            </a:r>
            <a:endParaRPr lang="en-US" dirty="0"/>
          </a:p>
          <a:p>
            <a:pPr>
              <a:lnSpc>
                <a:spcPct val="114999"/>
              </a:lnSpc>
              <a:spcBef>
                <a:spcPts val="1000"/>
              </a:spcBef>
            </a:pPr>
            <a:r>
              <a:rPr lang="en-GB" dirty="0"/>
              <a:t>Because of market circumstances and the large capital requirement of most power projects, a project sponsor, whether a state entity, a well-established corporation, or a new project company, must consider all sources of financing.</a:t>
            </a:r>
            <a:endParaRPr lang="en-US" dirty="0"/>
          </a:p>
          <a:p>
            <a:pPr>
              <a:lnSpc>
                <a:spcPct val="114999"/>
              </a:lnSpc>
              <a:spcBef>
                <a:spcPts val="1000"/>
              </a:spcBef>
            </a:pPr>
            <a:r>
              <a:rPr lang="en-GB" dirty="0"/>
              <a:t>These include,</a:t>
            </a:r>
            <a:endParaRPr lang="en-US" dirty="0"/>
          </a:p>
          <a:p>
            <a:pPr>
              <a:lnSpc>
                <a:spcPct val="114999"/>
              </a:lnSpc>
              <a:spcBef>
                <a:spcPts val="1000"/>
              </a:spcBef>
            </a:pPr>
            <a:r>
              <a:rPr lang="en-GB" dirty="0"/>
              <a:t>International financial institutions, and Multilateral development banks.</a:t>
            </a:r>
            <a:endParaRPr lang="en-US" dirty="0"/>
          </a:p>
          <a:p>
            <a:pPr>
              <a:lnSpc>
                <a:spcPct val="114999"/>
              </a:lnSpc>
              <a:spcBef>
                <a:spcPts val="1000"/>
              </a:spcBef>
            </a:pPr>
            <a:r>
              <a:rPr lang="en-GB" dirty="0"/>
              <a:t>Bilateral agencies, such as the export–import banks of industrialized countries.</a:t>
            </a:r>
            <a:endParaRPr lang="en-US" dirty="0">
              <a:cs typeface="Calibri" panose="020F0502020204030204"/>
            </a:endParaRPr>
          </a:p>
          <a:p>
            <a:pPr>
              <a:lnSpc>
                <a:spcPct val="114999"/>
              </a:lnSpc>
              <a:spcBef>
                <a:spcPts val="1000"/>
              </a:spcBef>
            </a:pPr>
            <a:r>
              <a:rPr lang="en-GB" dirty="0"/>
              <a:t>Commercial banks located in host country and abroad, and institutional providers, the equity market, bonds, and specialized energy and infrastructure funds.</a:t>
            </a:r>
            <a:endParaRPr lang="en-US" dirty="0"/>
          </a:p>
          <a:p>
            <a:pPr>
              <a:lnSpc>
                <a:spcPct val="114999"/>
              </a:lnSpc>
              <a:spcBef>
                <a:spcPts val="1000"/>
              </a:spcBef>
            </a:pPr>
            <a:r>
              <a:rPr lang="en-GB" dirty="0"/>
              <a:t>Ad hoc sources are equipment suppliers' credits, project contractors' financial contributions, and equity and debt financing by purchasers of project output.</a:t>
            </a:r>
            <a:endParaRPr lang="en-US" dirty="0"/>
          </a:p>
          <a:p>
            <a:pPr>
              <a:lnSpc>
                <a:spcPct val="114999"/>
              </a:lnSpc>
              <a:spcBef>
                <a:spcPts val="1000"/>
              </a:spcBef>
              <a:spcAft>
                <a:spcPts val="1000"/>
              </a:spcAft>
            </a:pPr>
            <a:r>
              <a:rPr lang="en-GB" dirty="0"/>
              <a:t>In the next slides, we describe some of these sources.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325180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International financial institutions,</a:t>
            </a:r>
            <a:r>
              <a:rPr lang="en-GB" dirty="0"/>
              <a:t> </a:t>
            </a:r>
            <a:r>
              <a:rPr lang="en-GB" b="1" dirty="0"/>
              <a:t>I.F.Is,</a:t>
            </a:r>
            <a:r>
              <a:rPr lang="en-GB" dirty="0"/>
              <a:t> are financial institutions that have been established or chartered by more than one country and hence are subjects of international law. Their owners or shareholders are generally national governments. Many of these are </a:t>
            </a:r>
            <a:r>
              <a:rPr lang="en-GB" b="1" dirty="0"/>
              <a:t>multilateral development banks, or for short, M.D.B</a:t>
            </a:r>
            <a:r>
              <a:rPr lang="en-GB" dirty="0"/>
              <a:t>.</a:t>
            </a:r>
            <a:endParaRPr lang="en-US" dirty="0"/>
          </a:p>
          <a:p>
            <a:pPr>
              <a:spcBef>
                <a:spcPts val="1000"/>
              </a:spcBef>
            </a:pPr>
            <a:r>
              <a:rPr lang="en-GB" dirty="0"/>
              <a:t>A </a:t>
            </a:r>
            <a:r>
              <a:rPr lang="en-GB" b="1" dirty="0"/>
              <a:t>multilateral development bank</a:t>
            </a:r>
            <a:r>
              <a:rPr lang="en-GB" dirty="0"/>
              <a:t> is an institution created by a group of countries that provides financing, and professional advice, for the purpose of development. M.D.Bs, have large memberships, including both developed donor countries and developing borrower countries. M.D.Bs finance projects in the form of long-term loans at market rates, very long-term loans at below market rates, and grants, which often do not carry interest.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989240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Some important M.D.Bs are:</a:t>
            </a:r>
            <a:endParaRPr lang="en-US" dirty="0"/>
          </a:p>
          <a:p>
            <a:pPr>
              <a:lnSpc>
                <a:spcPct val="114999"/>
              </a:lnSpc>
              <a:spcBef>
                <a:spcPts val="1000"/>
              </a:spcBef>
            </a:pPr>
            <a:r>
              <a:rPr lang="en-GB" dirty="0"/>
              <a:t>World Bank, </a:t>
            </a:r>
            <a:endParaRPr lang="en-US" dirty="0"/>
          </a:p>
          <a:p>
            <a:pPr>
              <a:lnSpc>
                <a:spcPct val="114999"/>
              </a:lnSpc>
              <a:spcBef>
                <a:spcPts val="1000"/>
              </a:spcBef>
            </a:pPr>
            <a:r>
              <a:rPr lang="en-GB" dirty="0"/>
              <a:t>European Investment Bank,</a:t>
            </a:r>
            <a:endParaRPr lang="en-US" dirty="0"/>
          </a:p>
          <a:p>
            <a:pPr>
              <a:lnSpc>
                <a:spcPct val="114999"/>
              </a:lnSpc>
              <a:spcBef>
                <a:spcPts val="1000"/>
              </a:spcBef>
            </a:pPr>
            <a:r>
              <a:rPr lang="en-GB" dirty="0"/>
              <a:t>European Bank for Reconstruction and Development,</a:t>
            </a:r>
            <a:endParaRPr lang="en-US" dirty="0"/>
          </a:p>
          <a:p>
            <a:pPr>
              <a:lnSpc>
                <a:spcPct val="114999"/>
              </a:lnSpc>
              <a:spcBef>
                <a:spcPts val="1000"/>
              </a:spcBef>
            </a:pPr>
            <a:r>
              <a:rPr lang="en-GB" dirty="0"/>
              <a:t>Asian Development Bank, </a:t>
            </a:r>
            <a:endParaRPr lang="en-US" dirty="0"/>
          </a:p>
          <a:p>
            <a:pPr>
              <a:lnSpc>
                <a:spcPct val="114999"/>
              </a:lnSpc>
              <a:spcBef>
                <a:spcPts val="1000"/>
              </a:spcBef>
            </a:pPr>
            <a:r>
              <a:rPr lang="en-GB" dirty="0"/>
              <a:t>African Development Bank,</a:t>
            </a:r>
            <a:endParaRPr lang="en-US" dirty="0"/>
          </a:p>
          <a:p>
            <a:pPr>
              <a:lnSpc>
                <a:spcPct val="114999"/>
              </a:lnSpc>
              <a:spcBef>
                <a:spcPts val="1000"/>
              </a:spcBef>
            </a:pPr>
            <a:r>
              <a:rPr lang="en-GB" dirty="0"/>
              <a:t>Inter-American Development Bank, </a:t>
            </a:r>
            <a:endParaRPr lang="en-US" dirty="0"/>
          </a:p>
          <a:p>
            <a:pPr>
              <a:lnSpc>
                <a:spcPct val="114999"/>
              </a:lnSpc>
              <a:spcBef>
                <a:spcPts val="1000"/>
              </a:spcBef>
            </a:pPr>
            <a:r>
              <a:rPr lang="en-GB" dirty="0"/>
              <a:t>Islamic Development Bank,</a:t>
            </a:r>
            <a:endParaRPr lang="en-US" dirty="0"/>
          </a:p>
          <a:p>
            <a:pPr>
              <a:lnSpc>
                <a:spcPct val="114999"/>
              </a:lnSpc>
              <a:spcBef>
                <a:spcPts val="1000"/>
              </a:spcBef>
            </a:pPr>
            <a:r>
              <a:rPr lang="en-GB" dirty="0"/>
              <a:t>Other than the World Bank, the rest are regional banks and active in a specific region. In the next slides, we will describe some of these banks' activities in greater detail.</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7332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Among multilateral financial organizations, the most important one, in terms of political weight and financing volume, is the World Bank Group. </a:t>
            </a:r>
            <a:endParaRPr lang="en-US" dirty="0"/>
          </a:p>
          <a:p>
            <a:pPr>
              <a:lnSpc>
                <a:spcPct val="114999"/>
              </a:lnSpc>
              <a:spcBef>
                <a:spcPts val="1000"/>
              </a:spcBef>
            </a:pPr>
            <a:r>
              <a:rPr lang="en-GB" dirty="0"/>
              <a:t>Stakeholders are governments of member countries that have power to make final decisions. </a:t>
            </a:r>
            <a:endParaRPr lang="en-US" dirty="0"/>
          </a:p>
          <a:p>
            <a:pPr>
              <a:lnSpc>
                <a:spcPct val="114999"/>
              </a:lnSpc>
              <a:spcBef>
                <a:spcPts val="1000"/>
              </a:spcBef>
            </a:pPr>
            <a:r>
              <a:rPr lang="en-GB" dirty="0"/>
              <a:t>The main goals of the World Bank Group are socio-economic development and poverty reduction. The World Bank Group consists of four major agencies through which it contributes to development in member countries in a wide variety of ways, working together with both private and public parties.</a:t>
            </a:r>
            <a:endParaRPr lang="en-US" dirty="0"/>
          </a:p>
          <a:p>
            <a:pPr>
              <a:lnSpc>
                <a:spcPct val="114999"/>
              </a:lnSpc>
              <a:spcBef>
                <a:spcPts val="1000"/>
              </a:spcBef>
            </a:pPr>
            <a:r>
              <a:rPr lang="en-GB" dirty="0">
                <a:cs typeface="Calibri"/>
              </a:rPr>
              <a:t>These are:</a:t>
            </a:r>
            <a:endParaRPr lang="en-GB" dirty="0"/>
          </a:p>
          <a:p>
            <a:pPr>
              <a:lnSpc>
                <a:spcPct val="114999"/>
              </a:lnSpc>
              <a:spcBef>
                <a:spcPts val="1000"/>
              </a:spcBef>
            </a:pPr>
            <a:r>
              <a:rPr lang="en-GB" dirty="0"/>
              <a:t>the I.B.R.D, International Bank for Reconstruction and Development, </a:t>
            </a:r>
            <a:endParaRPr lang="en-US" dirty="0"/>
          </a:p>
          <a:p>
            <a:pPr>
              <a:lnSpc>
                <a:spcPct val="114999"/>
              </a:lnSpc>
              <a:spcBef>
                <a:spcPts val="1000"/>
              </a:spcBef>
            </a:pPr>
            <a:r>
              <a:rPr lang="en-GB" dirty="0"/>
              <a:t>I.D.A, International Development Association, </a:t>
            </a:r>
            <a:endParaRPr lang="en-US" dirty="0"/>
          </a:p>
          <a:p>
            <a:pPr>
              <a:lnSpc>
                <a:spcPct val="114999"/>
              </a:lnSpc>
              <a:spcBef>
                <a:spcPts val="1000"/>
              </a:spcBef>
            </a:pPr>
            <a:r>
              <a:rPr lang="en-GB" dirty="0"/>
              <a:t>I.F.C, International Finance Corporation, and,</a:t>
            </a:r>
            <a:endParaRPr lang="en-US" dirty="0"/>
          </a:p>
          <a:p>
            <a:pPr>
              <a:lnSpc>
                <a:spcPct val="114999"/>
              </a:lnSpc>
              <a:spcBef>
                <a:spcPts val="1000"/>
              </a:spcBef>
            </a:pPr>
            <a:r>
              <a:rPr lang="en-GB" dirty="0"/>
              <a:t>Miga, Multilateral Investment Guarantee Agency. </a:t>
            </a:r>
            <a:endParaRPr lang="en-US" dirty="0"/>
          </a:p>
          <a:p>
            <a:pPr>
              <a:lnSpc>
                <a:spcPct val="114999"/>
              </a:lnSpc>
              <a:spcBef>
                <a:spcPts val="1000"/>
              </a:spcBef>
            </a:pPr>
            <a:r>
              <a:rPr lang="en-GB" dirty="0"/>
              <a:t>Every agency has distinct role in the common mission of fighting poverty, and promoting sustainable growth in less developed countries. In the next slide, we will give brief descriptions of each of these agencies.</a:t>
            </a:r>
            <a:endParaRPr lang="en-US" dirty="0"/>
          </a:p>
          <a:p>
            <a:pPr>
              <a:lnSpc>
                <a:spcPct val="114999"/>
              </a:lnSpc>
              <a:spcBef>
                <a:spcPts val="1000"/>
              </a:spcBef>
              <a:spcAft>
                <a:spcPts val="1000"/>
              </a:spcAft>
            </a:pPr>
            <a:r>
              <a:rPr lang="en-GB" dirty="0"/>
              <a:t>The World Bank does not finance nuclear power projects, and has recently adopted the strategy of only financing new coal power plant in rare circumstances.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073637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I.B.R.D provides direct loans, partial risk guarantees, partial credit guarantees, and enclave guarantees. Direct loans are available only to governments. To finance projects in the private sector, it uses governments as intermediaries. It provides a loan to the government, which in turn finances the project parties. </a:t>
            </a:r>
            <a:endParaRPr lang="en-US" dirty="0"/>
          </a:p>
          <a:p>
            <a:pPr>
              <a:lnSpc>
                <a:spcPct val="114999"/>
              </a:lnSpc>
              <a:spcBef>
                <a:spcPts val="1000"/>
              </a:spcBef>
            </a:pPr>
            <a:r>
              <a:rPr lang="en-GB" dirty="0"/>
              <a:t>In case of State utilities, it provides a loan directly to the utility with government guarantee. However, projects are subject to stringent limits and rules set by the I.B.R.D. Other instruments available from the I.B.R.D are related to covering risks and, therefore, will be discussed in a separate lecture</a:t>
            </a:r>
            <a:endParaRPr lang="en-US" dirty="0"/>
          </a:p>
          <a:p>
            <a:pPr>
              <a:lnSpc>
                <a:spcPct val="114999"/>
              </a:lnSpc>
              <a:spcBef>
                <a:spcPts val="1000"/>
              </a:spcBef>
            </a:pPr>
            <a:r>
              <a:rPr lang="en-GB" dirty="0"/>
              <a:t>The I.D.A provides financial support for poorer countries that fail to meet I.B.R.D financing. It is in the form of very long-term loans of 35–40 years, with long grace periods up to 10 years, and no interest payments; however, there is an annual servicing fee of 0.75%.</a:t>
            </a:r>
            <a:endParaRPr lang="en-US" dirty="0"/>
          </a:p>
          <a:p>
            <a:pPr>
              <a:lnSpc>
                <a:spcPct val="114999"/>
              </a:lnSpc>
              <a:spcBef>
                <a:spcPts val="1000"/>
              </a:spcBef>
            </a:pPr>
            <a:r>
              <a:rPr lang="en-GB" dirty="0"/>
              <a:t>The I.F.C, provides both loans and equity for private sector projects. This is the only agency that does not require direct intervention, or a guarantee, from the host government to get involved with a financing venture.</a:t>
            </a:r>
            <a:endParaRPr lang="en-US" dirty="0"/>
          </a:p>
          <a:p>
            <a:pPr>
              <a:lnSpc>
                <a:spcPct val="114999"/>
              </a:lnSpc>
              <a:spcBef>
                <a:spcPts val="1000"/>
              </a:spcBef>
            </a:pPr>
            <a:r>
              <a:rPr lang="en-GB" dirty="0"/>
              <a:t>In addition to loans and guarantee, the I.F.C can also hold a minority equity stake (usually between 5 and 20% up to a maximum of 35%) of the project company as a passive investor, so that it does not intervene in the company’s strategic and operating decisions.</a:t>
            </a:r>
            <a:endParaRPr lang="en-US" dirty="0"/>
          </a:p>
          <a:p>
            <a:pPr>
              <a:lnSpc>
                <a:spcPct val="114999"/>
              </a:lnSpc>
              <a:spcBef>
                <a:spcPts val="1000"/>
              </a:spcBef>
            </a:pPr>
            <a:r>
              <a:rPr lang="en-GB" dirty="0"/>
              <a:t>The M.I.G.A provides guarantee against political risks and will be dealt with a module on risk.</a:t>
            </a:r>
          </a:p>
          <a:p>
            <a:pPr>
              <a:lnSpc>
                <a:spcPct val="114999"/>
              </a:lnSpc>
              <a:spcBef>
                <a:spcPts val="1000"/>
              </a:spcBef>
            </a:pPr>
            <a:r>
              <a:rPr lang="en-GB" dirty="0"/>
              <a:t>In fiscal 2021, the World Bank approved $10.9 billion in lending to South Asia, including $3.7 billion in I.B.R.D. commitments and $7.1 billion in I.D.A. commitments.</a:t>
            </a:r>
            <a:r>
              <a:rPr lang="en-US" dirty="0"/>
              <a:t> </a:t>
            </a:r>
            <a:r>
              <a:rPr lang="en-GB" dirty="0"/>
              <a:t>The World Bank considers renewable energy as an area of priority and is particularly supportive of such projects, provided that they are economically and technically viable. As mentioned earlier, the World Bank does not finance nuclear power.</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644714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Regional development banks are also multilateral financial organizations, but they operate in a more restricted, geographical area than the World Bank. Their share capital is held by governments of countries in the area concerned.</a:t>
            </a:r>
            <a:endParaRPr lang="en-US" dirty="0"/>
          </a:p>
          <a:p>
            <a:pPr>
              <a:lnSpc>
                <a:spcPct val="114999"/>
              </a:lnSpc>
              <a:spcBef>
                <a:spcPts val="1000"/>
              </a:spcBef>
            </a:pPr>
            <a:r>
              <a:rPr lang="en-GB" dirty="0"/>
              <a:t>The European Investment Bank, E.I.B, is the European Union’s financial agency. Members of the E.I.B are E.U member countries that subscribe to the bank’s equity capital. It offers long-term financing, for specific projects which meet strict criteria in terms of evaluation and selection. To receive E.I.B support, projects must be viable from economic, technical, environmental, and financial standpoints. Similar to the I.F.C, the E.I.B continually seeks to involve private capital in projects it finances, acting as a catalyst for private lenders in order to expand available funds.</a:t>
            </a:r>
            <a:endParaRPr lang="en-US" dirty="0"/>
          </a:p>
          <a:p>
            <a:pPr>
              <a:lnSpc>
                <a:spcPct val="114999"/>
              </a:lnSpc>
              <a:spcBef>
                <a:spcPts val="1000"/>
              </a:spcBef>
            </a:pPr>
            <a:r>
              <a:rPr lang="en-GB" dirty="0"/>
              <a:t>The African Development Bank, </a:t>
            </a:r>
            <a:r>
              <a:rPr lang="en-GB" dirty="0" err="1"/>
              <a:t>A.f.D.B</a:t>
            </a:r>
            <a:r>
              <a:rPr lang="en-GB" dirty="0"/>
              <a:t>, is a multilateral development bank, whose stakeholders are the 53 African nations, and 24 non-African countries from the Americas, Europe, and Asia. The infrastructure sector, including power, is one of the Bank's core intervention areas in the continent. In addition to providing financial assistance, in the form of loans and equity investments, the bank also provides advisory services to private parties, regarding structuring financial deals.</a:t>
            </a:r>
            <a:endParaRPr lang="en-US" dirty="0"/>
          </a:p>
          <a:p>
            <a:pPr>
              <a:lnSpc>
                <a:spcPct val="114999"/>
              </a:lnSpc>
              <a:spcBef>
                <a:spcPts val="1000"/>
              </a:spcBef>
            </a:pPr>
            <a:r>
              <a:rPr lang="en-GB" dirty="0"/>
              <a:t>The Asian Development Bank (or A.D.B) has a similar function to the </a:t>
            </a:r>
            <a:r>
              <a:rPr lang="en-GB" dirty="0" err="1"/>
              <a:t>A.f.D.B</a:t>
            </a:r>
            <a:r>
              <a:rPr lang="en-GB" dirty="0"/>
              <a:t>, but in the Asian region. As a catalyst for private investments, A.D.B provides direct financial assistance to private sector projects. Pricing is based on a spread above Libor, and, Euribor, although fixed rate loans also can be made.  Libor and Euribor is discussed further in the next lecture.  It can also make private equity investments up to a maximum of 25% of the power project company’s capital stock. </a:t>
            </a:r>
            <a:endParaRPr lang="en-US" dirty="0"/>
          </a:p>
          <a:p>
            <a:pPr>
              <a:lnSpc>
                <a:spcPct val="114999"/>
              </a:lnSpc>
              <a:spcBef>
                <a:spcPts val="1000"/>
              </a:spcBef>
              <a:spcAft>
                <a:spcPts val="1000"/>
              </a:spcAft>
            </a:pPr>
            <a:r>
              <a:rPr lang="en-GB" dirty="0"/>
              <a:t>We suggest you to go to the website of each of these organizations to learn more about their activities.</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4246813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Those countries which are considering building nuclear power plants should make a note that MDBs do not finance building new nuclear power plants.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237870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lecture will begin by explaining how to evaluate the value of a project to understand and evaluate the trade-off between dollar return today, and dollar return at some future time. In earlier lectures, you learned about debt and equity capital finance power projects. This lecture continues by explaining the different sources for obtaining the finance.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910158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Bonds are an alternate source of debt financing. When a corporation, or project company, wishes to borrow money from the public on a long-term basis, it usually does so, by issuing or selling debt securities that are called bonds. A bond is a form of loan. The </a:t>
            </a:r>
            <a:r>
              <a:rPr lang="en-GB" i="1" dirty="0"/>
              <a:t>holder</a:t>
            </a:r>
            <a:r>
              <a:rPr lang="en-GB" dirty="0"/>
              <a:t> of the bond is the lender or creditor, the </a:t>
            </a:r>
            <a:r>
              <a:rPr lang="en-GB" i="1" dirty="0"/>
              <a:t>issuer</a:t>
            </a:r>
            <a:r>
              <a:rPr lang="en-GB" dirty="0"/>
              <a:t> of the bond, is the borrower, or debtor.</a:t>
            </a:r>
            <a:endParaRPr lang="en-US" dirty="0"/>
          </a:p>
          <a:p>
            <a:pPr>
              <a:lnSpc>
                <a:spcPct val="114999"/>
              </a:lnSpc>
              <a:spcBef>
                <a:spcPts val="1000"/>
              </a:spcBef>
            </a:pPr>
            <a:r>
              <a:rPr lang="en-GB" dirty="0"/>
              <a:t>Depending on the terms of the bond, the issuer is obliged to pay interest, also known as coupons, and to repay the principal, at a later date, termed as the maturity. The maturity period can be very long, up to 30 years. Interest is usually payable at fixed intervals: semi-annually or quarterly, biannually or every six months, or, annually.</a:t>
            </a:r>
            <a:endParaRPr lang="en-US" dirty="0"/>
          </a:p>
          <a:p>
            <a:pPr>
              <a:lnSpc>
                <a:spcPct val="114999"/>
              </a:lnSpc>
              <a:spcBef>
                <a:spcPts val="1000"/>
              </a:spcBef>
              <a:spcAft>
                <a:spcPts val="1000"/>
              </a:spcAft>
            </a:pPr>
            <a:r>
              <a:rPr lang="en-GB" dirty="0"/>
              <a:t>Very often the bond can be traded in the market, called the bond market, and ownership of the instrument can be transferred to whoever is buying it. But very few developing countries have a domestic bond market.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115926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Here is a picture of a typical treasury bond issued by the US government.  </a:t>
            </a:r>
            <a:endParaRPr lang="en-US" dirty="0"/>
          </a:p>
          <a:p>
            <a:pPr>
              <a:lnSpc>
                <a:spcPct val="114999"/>
              </a:lnSpc>
              <a:spcBef>
                <a:spcPts val="1000"/>
              </a:spcBef>
            </a:pPr>
            <a:r>
              <a:rPr lang="en-GB" dirty="0"/>
              <a:t>If you look at it carefully, written at the bottom are the words 'one thousand dollars'. This is called face value, or the par value of the bond. This is the amount that will be paid when it matures. </a:t>
            </a:r>
            <a:endParaRPr lang="en-US" dirty="0"/>
          </a:p>
          <a:p>
            <a:pPr>
              <a:lnSpc>
                <a:spcPct val="114999"/>
              </a:lnSpc>
              <a:spcBef>
                <a:spcPts val="1000"/>
              </a:spcBef>
            </a:pPr>
            <a:r>
              <a:rPr lang="en-GB" dirty="0"/>
              <a:t>This particular bond was issued on November 16, 1981, and is due November 15, 2011; that means this is a 30 year treasury bond, with a maturity period of 30 years. After 30 years, bond holders will be paid back 1,000 dollars.</a:t>
            </a:r>
            <a:endParaRPr lang="en-US" dirty="0"/>
          </a:p>
          <a:p>
            <a:pPr>
              <a:lnSpc>
                <a:spcPct val="114999"/>
              </a:lnSpc>
              <a:spcBef>
                <a:spcPts val="1000"/>
              </a:spcBef>
              <a:spcAft>
                <a:spcPts val="1000"/>
              </a:spcAft>
            </a:pPr>
            <a:r>
              <a:rPr lang="en-GB" dirty="0"/>
              <a:t>The coupon rate is the interest rate, that will be paid on a regular basis over 30 years. This particular bond has an interest rate of 14%, which will be paid on an annual basis. Therefore, the coupon rate is 14%.</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248305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Equity capital is owner's capital. That is, the capital contributed by the owner. At the initial stage, sources of equity include the promoter of the project, the Engineering, Procurement, and Construction (E.P.C) contractor, and buyers of the project output who want the project to happen. The role of equity capital, at the initial stages, is very important. It makes the project safer for lenders. </a:t>
            </a:r>
            <a:endParaRPr lang="en-US" dirty="0"/>
          </a:p>
          <a:p>
            <a:pPr>
              <a:lnSpc>
                <a:spcPct val="114999"/>
              </a:lnSpc>
              <a:spcBef>
                <a:spcPts val="1000"/>
              </a:spcBef>
            </a:pPr>
            <a:r>
              <a:rPr lang="en-GB" dirty="0"/>
              <a:t>At some stage, a project company can also raise capital by issuing shares in the stock market. The equity market, also known as the stock market, is the market where shares are issued by the owner of a company and traded. </a:t>
            </a:r>
            <a:endParaRPr lang="en-US" dirty="0"/>
          </a:p>
          <a:p>
            <a:pPr>
              <a:lnSpc>
                <a:spcPct val="114999"/>
              </a:lnSpc>
              <a:spcBef>
                <a:spcPts val="1000"/>
              </a:spcBef>
            </a:pPr>
            <a:r>
              <a:rPr lang="en-GB" dirty="0"/>
              <a:t>This process gives companies access to capital and gives investors a slice of ownership in a company. However, it involves the dilution the ownership, and significant amount of costs and complexities. </a:t>
            </a:r>
            <a:endParaRPr lang="en-US" dirty="0"/>
          </a:p>
          <a:p>
            <a:pPr>
              <a:lnSpc>
                <a:spcPct val="114999"/>
              </a:lnSpc>
              <a:spcBef>
                <a:spcPts val="1000"/>
              </a:spcBef>
              <a:spcAft>
                <a:spcPts val="1000"/>
              </a:spcAft>
            </a:pPr>
            <a:r>
              <a:rPr lang="en-GB" dirty="0"/>
              <a:t>The higher the equity, the higher the risk borne by the sponsors. This means less risk for lenders, and thus the lending cost can be reduced. However, it has a negative impact on the sponsors' I.R.R. </a:t>
            </a:r>
            <a:endParaRPr lang="en-GB" dirty="0">
              <a:cs typeface="Calibri"/>
            </a:endParaRPr>
          </a:p>
          <a:p>
            <a:pPr>
              <a:lnSpc>
                <a:spcPct val="114999"/>
              </a:lnSpc>
              <a:spcBef>
                <a:spcPts val="1000"/>
              </a:spcBef>
              <a:spcAft>
                <a:spcPts val="1000"/>
              </a:spcAft>
            </a:pPr>
            <a:r>
              <a:rPr lang="en-GB" dirty="0">
                <a:cs typeface="Calibri"/>
              </a:rPr>
              <a:t>The next lecture will tackle these issues further.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037734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Any firm possesses a huge number of investment possibilities. The key question of financing is: which project to choose for investment? This is called a capital budgeting decision. </a:t>
            </a:r>
            <a:endParaRPr lang="en-US" dirty="0"/>
          </a:p>
          <a:p>
            <a:pPr>
              <a:lnSpc>
                <a:spcPct val="114999"/>
              </a:lnSpc>
              <a:spcBef>
                <a:spcPts val="1000"/>
              </a:spcBef>
            </a:pPr>
            <a:r>
              <a:rPr lang="en-GB" dirty="0"/>
              <a:t>Therefore, we need techniques to analyse possible business ventures in order to decide which are worth undertaking. A number of different approaches are used in practice.  Important ones include, payback period, net present value (or N.P.V for short), and internal rate of return or I.R.R. </a:t>
            </a:r>
            <a:endParaRPr lang="en-US" dirty="0"/>
          </a:p>
          <a:p>
            <a:pPr>
              <a:lnSpc>
                <a:spcPct val="114999"/>
              </a:lnSpc>
              <a:spcBef>
                <a:spcPts val="1000"/>
              </a:spcBef>
              <a:spcAft>
                <a:spcPts val="1000"/>
              </a:spcAft>
            </a:pPr>
            <a:r>
              <a:rPr lang="en-GB" dirty="0"/>
              <a:t>We present the concepts and the advantages and disadvantages of these approaches. FINPLAN calculates N.P.V, and I.R.R, therefore we limit our discussions, to these two approaches only.</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describe the Net Present Value (N.P.V) approach in this slide and following slides. In general, a project is worth undertaking if it creates value for its owners. It creates value if it earns more than the costs of acquisition and operation. The difference between the earnings from a project and its cost is called the net present value. </a:t>
            </a:r>
            <a:endParaRPr lang="en-US" dirty="0">
              <a:cs typeface="Calibri" panose="020F0502020204030204"/>
            </a:endParaRPr>
          </a:p>
          <a:p>
            <a:pPr>
              <a:lnSpc>
                <a:spcPct val="114999"/>
              </a:lnSpc>
              <a:spcBef>
                <a:spcPts val="1000"/>
              </a:spcBef>
            </a:pPr>
            <a:r>
              <a:rPr lang="en-GB" dirty="0"/>
              <a:t>The net present value is a measure of how much value is created, or added today, by undertaking of the project.</a:t>
            </a:r>
            <a:endParaRPr lang="en-US" dirty="0"/>
          </a:p>
          <a:p>
            <a:pPr>
              <a:lnSpc>
                <a:spcPct val="114999"/>
              </a:lnSpc>
              <a:spcBef>
                <a:spcPts val="1000"/>
              </a:spcBef>
            </a:pPr>
            <a:r>
              <a:rPr lang="en-GB" dirty="0"/>
              <a:t>As cost and earnings occur at various point of time, the time value aspect, which we learned in the last lecture, becomes applicable. </a:t>
            </a:r>
            <a:endParaRPr lang="en-US" dirty="0"/>
          </a:p>
          <a:p>
            <a:pPr>
              <a:lnSpc>
                <a:spcPct val="114999"/>
              </a:lnSpc>
              <a:spcBef>
                <a:spcPts val="1000"/>
              </a:spcBef>
            </a:pPr>
            <a:r>
              <a:rPr lang="en-GB" dirty="0"/>
              <a:t>Net present value is the difference between the present value of cash inflow, which is earnings from the project, and cash outflow, which is the cost or expenditure of the project. </a:t>
            </a:r>
            <a:endParaRPr lang="en-US" dirty="0"/>
          </a:p>
          <a:p>
            <a:pPr>
              <a:lnSpc>
                <a:spcPct val="114999"/>
              </a:lnSpc>
              <a:spcBef>
                <a:spcPts val="1000"/>
              </a:spcBef>
              <a:spcAft>
                <a:spcPts val="1000"/>
              </a:spcAft>
            </a:pPr>
            <a:r>
              <a:rPr lang="en-GB" dirty="0"/>
              <a:t>This table presents a typical cash flow of a project with a five-year span. Expenditures c1, c2, etc, occur at year 1, year 2, and so on, whereas earnings are r3 , r4, r5, start from year 3. We present the net present value formula for this project in the next slide.</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211073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Net present value is defined as the difference between the present value of earnings and expenditure over the entire lifespan of the project. In the previous lecture, we have learned to calculate the present value of a cash flow. Calculation of present value, needs a discount rate, which we denote by r. </a:t>
            </a:r>
            <a:endParaRPr lang="en-US" dirty="0"/>
          </a:p>
          <a:p>
            <a:pPr>
              <a:lnSpc>
                <a:spcPct val="114999"/>
              </a:lnSpc>
              <a:spcBef>
                <a:spcPts val="1000"/>
              </a:spcBef>
            </a:pPr>
            <a:r>
              <a:rPr lang="en-GB" dirty="0"/>
              <a:t>Therefore, net present value of the project, with cash flow presented in the last slide is calculated by this formulae.</a:t>
            </a:r>
            <a:endParaRPr lang="en-US" dirty="0"/>
          </a:p>
          <a:p>
            <a:pPr>
              <a:lnSpc>
                <a:spcPct val="114999"/>
              </a:lnSpc>
              <a:spcBef>
                <a:spcPts val="1000"/>
              </a:spcBef>
            </a:pPr>
            <a:r>
              <a:rPr lang="en-GB" dirty="0"/>
              <a:t>Where capital R is revenues, small r is discount rate, N is project life, C is cost and t is time.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218344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Since the goal of the financial management is to maximize the value of the project, therefore, a project should be accepted if the net present value is positive and rejected if it is negative. If net present value (or N.P.V) turns out to be zero, then, we should be indifferent.</a:t>
            </a:r>
            <a:endParaRPr lang="en-US" dirty="0"/>
          </a:p>
          <a:p>
            <a:pPr>
              <a:lnSpc>
                <a:spcPct val="114999"/>
              </a:lnSpc>
              <a:spcBef>
                <a:spcPts val="1000"/>
              </a:spcBef>
            </a:pPr>
            <a:r>
              <a:rPr lang="en-GB" dirty="0"/>
              <a:t>Now if we have to select one of two projects, A and B, the criteria for acceptance is to understand which project has the larger N.P.V. </a:t>
            </a:r>
            <a:endParaRPr lang="en-US" dirty="0"/>
          </a:p>
          <a:p>
            <a:pPr>
              <a:lnSpc>
                <a:spcPct val="114999"/>
              </a:lnSpc>
              <a:spcBef>
                <a:spcPts val="1000"/>
              </a:spcBef>
            </a:pPr>
            <a:r>
              <a:rPr lang="en-GB" dirty="0"/>
              <a:t>Therefore, we accept project A, if the N.P.V of A is greater than the N.P.V of B.</a:t>
            </a:r>
            <a:endParaRPr lang="en-US" dirty="0"/>
          </a:p>
          <a:p>
            <a:pPr>
              <a:lnSpc>
                <a:spcPct val="114999"/>
              </a:lnSpc>
              <a:spcBef>
                <a:spcPts val="1000"/>
              </a:spcBef>
            </a:pPr>
            <a:r>
              <a:rPr lang="en-GB" dirty="0"/>
              <a:t>Conversely, we reject project A if the N.P.V of A is less than the N.P.V of B. </a:t>
            </a:r>
            <a:endParaRPr lang="en-US" dirty="0"/>
          </a:p>
          <a:p>
            <a:pPr>
              <a:lnSpc>
                <a:spcPct val="114999"/>
              </a:lnSpc>
              <a:spcBef>
                <a:spcPts val="1000"/>
              </a:spcBef>
            </a:pPr>
            <a:r>
              <a:rPr lang="en-GB" dirty="0"/>
              <a:t>The case for acquisition of either project is neutral if the N.P.V of A and the N.P.V of B are the same.</a:t>
            </a:r>
            <a:endParaRPr lang="en-US" dirty="0"/>
          </a:p>
          <a:p>
            <a:pPr>
              <a:lnSpc>
                <a:spcPct val="114999"/>
              </a:lnSpc>
              <a:spcBef>
                <a:spcPts val="1000"/>
              </a:spcBef>
            </a:pPr>
            <a:r>
              <a:rPr lang="en-GB" dirty="0"/>
              <a:t>In this case, you can look at other indicators, such as the Internal Rate of Return, which we discuss in the later slides.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326188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Now let us consider a more detailed example regarding the choice between two projects. Here are some example cash flows. Both projects cost the same and occur at the same time. Therefore, going by their revenue, project 2 has the higher earning, and is a better choice.</a:t>
            </a:r>
            <a:endParaRPr lang="en-US" dirty="0"/>
          </a:p>
          <a:p>
            <a:pPr>
              <a:lnSpc>
                <a:spcPct val="114999"/>
              </a:lnSpc>
              <a:spcBef>
                <a:spcPts val="1000"/>
              </a:spcBef>
            </a:pPr>
            <a:r>
              <a:rPr lang="en-GB" dirty="0"/>
              <a:t>To compute N.P.V, we need a discount rate. We take the discount rate at 5%. With this discount rate,  we apply the formula of N.P.V, as given in Slide 4.1.3. N.P.V of these projects is shown in the Table. </a:t>
            </a:r>
            <a:endParaRPr lang="en-US" dirty="0"/>
          </a:p>
          <a:p>
            <a:pPr>
              <a:lnSpc>
                <a:spcPct val="114999"/>
              </a:lnSpc>
              <a:spcBef>
                <a:spcPts val="1000"/>
              </a:spcBef>
              <a:spcAft>
                <a:spcPts val="1000"/>
              </a:spcAft>
            </a:pPr>
            <a:r>
              <a:rPr lang="en-GB" dirty="0"/>
              <a:t>The NPV of project 1 is 6,464, whereas the N.P.V of project 2 is 6,728. Therefore, project 2 adds more value to the investor's wealth, and therefore it is preferable. However, the N.P.V of a project changes with the discount rate. This can affect the investment decision, as shown in the next section.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80521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figure shows the N.P.V of two projects for different discount rates. If the discount rate is less than 7%, the N.P.V of project 2 is higher than the N.P.V of project 1. Therefore, project 2 is preferable. However, if the discount rate is 8% or higher, then the N.P.V of project 1 becomes higher than project 2. In this instance, therefore, project 1 becomes preferable. Thus, a decision based on N.P.V criteria depends on the choice of discount rate. The same project can be rejected or accepted depending on the choice of discount rate.</a:t>
            </a:r>
            <a:endParaRPr lang="en-US" dirty="0"/>
          </a:p>
          <a:p>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3675955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computation of N.P.V is straightforward, the decision is driven by the choice of discount rate. Choice of the appropriate discount rate is important. Now, we move to the second approach, Internal Rate of Return, or I.R.R.</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249433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2.jpe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10" TargetMode="External"/><Relationship Id="rId4" Type="http://schemas.openxmlformats.org/officeDocument/2006/relationships/hyperlink" Target="http://www.google.com/"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Box 1">
            <a:extLst>
              <a:ext uri="{FF2B5EF4-FFF2-40B4-BE49-F238E27FC236}">
                <a16:creationId xmlns:a16="http://schemas.microsoft.com/office/drawing/2014/main" id="{5CAD42FF-2612-4F84-AF7B-46FE1FA866CA}"/>
              </a:ext>
            </a:extLst>
          </p:cNvPr>
          <p:cNvSpPr txBox="1"/>
          <p:nvPr/>
        </p:nvSpPr>
        <p:spPr>
          <a:xfrm>
            <a:off x="8832600" y="6157376"/>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pic>
        <p:nvPicPr>
          <p:cNvPr id="7" name="Picture 6" descr="A picture containing background pattern&#10;&#10;Description automatically generated">
            <a:extLst>
              <a:ext uri="{FF2B5EF4-FFF2-40B4-BE49-F238E27FC236}">
                <a16:creationId xmlns:a16="http://schemas.microsoft.com/office/drawing/2014/main" id="{4BEA568F-EDD3-486D-AE02-844455DD1504}"/>
              </a:ext>
            </a:extLst>
          </p:cNvPr>
          <p:cNvPicPr>
            <a:picLocks noChangeAspect="1"/>
          </p:cNvPicPr>
          <p:nvPr/>
        </p:nvPicPr>
        <p:blipFill>
          <a:blip r:embed="rId5"/>
          <a:stretch>
            <a:fillRect/>
          </a:stretch>
        </p:blipFill>
        <p:spPr>
          <a:xfrm>
            <a:off x="-30726" y="1444"/>
            <a:ext cx="12225067" cy="6869861"/>
          </a:xfrm>
          <a:prstGeom prst="rect">
            <a:avLst/>
          </a:prstGeom>
        </p:spPr>
      </p:pic>
      <p:sp>
        <p:nvSpPr>
          <p:cNvPr id="11" name="TextBox 1">
            <a:extLst>
              <a:ext uri="{FF2B5EF4-FFF2-40B4-BE49-F238E27FC236}">
                <a16:creationId xmlns:a16="http://schemas.microsoft.com/office/drawing/2014/main" id="{5CAD42FF-2612-4F84-AF7B-46FE1FA866C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1.1</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747853" y="3943698"/>
            <a:ext cx="8050696" cy="369332"/>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FINPLAN</a:t>
            </a:r>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236946"/>
            <a:ext cx="7724723"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 </a:t>
            </a:r>
            <a:endParaRPr lang="en-US" dirty="0">
              <a:solidFill>
                <a:schemeClr val="bg1"/>
              </a:solidFill>
            </a:endParaRPr>
          </a:p>
          <a:p>
            <a:r>
              <a:rPr lang="en-ZA" sz="4400" b="1" dirty="0">
                <a:latin typeface="Open Sans ExtraBold"/>
                <a:ea typeface="Open Sans ExtraBold" panose="020B0606030504020204" pitchFamily="34" charset="0"/>
                <a:cs typeface="Open Sans ExtraBold" panose="020B0606030504020204" pitchFamily="34" charset="0"/>
              </a:rPr>
              <a:t>PROJECT EVALUATION &amp; SOURCES OF FINANCING</a:t>
            </a:r>
          </a:p>
        </p:txBody>
      </p:sp>
      <p:sp>
        <p:nvSpPr>
          <p:cNvPr id="10" name="Oval 9">
            <a:extLst>
              <a:ext uri="{FF2B5EF4-FFF2-40B4-BE49-F238E27FC236}">
                <a16:creationId xmlns:a16="http://schemas.microsoft.com/office/drawing/2014/main" id="{0906FD3D-3596-5644-ADF2-7A143E7E25EF}"/>
              </a:ext>
            </a:extLst>
          </p:cNvPr>
          <p:cNvSpPr/>
          <p:nvPr/>
        </p:nvSpPr>
        <p:spPr>
          <a:xfrm>
            <a:off x="6613819" y="372624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mp3" descr="Track5_Lecture4_Slide1.mp3">
            <a:hlinkClick r:id="" action="ppaction://media"/>
            <a:extLst>
              <a:ext uri="{FF2B5EF4-FFF2-40B4-BE49-F238E27FC236}">
                <a16:creationId xmlns:a16="http://schemas.microsoft.com/office/drawing/2014/main" id="{C257B1D7-8A08-2F40-8DB9-D9E7AA9AA6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5184" y="3797610"/>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4.2.3 Criteria Based on Yield: Criterion of Internal Rate of Return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88815" y="3100489"/>
            <a:ext cx="9672320"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Internal rate of return (IRR) = </a:t>
            </a: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Where "r" is the discount rate at which the net present value of the project becomes zero. This is called IRR.</a:t>
            </a:r>
          </a:p>
        </p:txBody>
      </p:sp>
      <p:pic>
        <p:nvPicPr>
          <p:cNvPr id="2" name="Picture 3" descr="Text&#10;&#10;Description automatically generated">
            <a:extLst>
              <a:ext uri="{FF2B5EF4-FFF2-40B4-BE49-F238E27FC236}">
                <a16:creationId xmlns:a16="http://schemas.microsoft.com/office/drawing/2014/main" id="{8620B4A1-D85B-4B9C-9D5C-9A1A1D493BC7}"/>
              </a:ext>
            </a:extLst>
          </p:cNvPr>
          <p:cNvPicPr>
            <a:picLocks noChangeAspect="1"/>
          </p:cNvPicPr>
          <p:nvPr/>
        </p:nvPicPr>
        <p:blipFill>
          <a:blip r:embed="rId6"/>
          <a:stretch>
            <a:fillRect/>
          </a:stretch>
        </p:blipFill>
        <p:spPr>
          <a:xfrm>
            <a:off x="4845050" y="2546350"/>
            <a:ext cx="3035300" cy="1765300"/>
          </a:xfrm>
          <a:prstGeom prst="rect">
            <a:avLst/>
          </a:prstGeom>
        </p:spPr>
      </p:pic>
      <p:sp>
        <p:nvSpPr>
          <p:cNvPr id="10" name="Oval 9">
            <a:extLst>
              <a:ext uri="{FF2B5EF4-FFF2-40B4-BE49-F238E27FC236}">
                <a16:creationId xmlns:a16="http://schemas.microsoft.com/office/drawing/2014/main" id="{4B642F18-9192-9945-BE80-EF61D6943927}"/>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10.mp3" descr="Track5_Lecture4_Slide10.mp3">
            <a:hlinkClick r:id="" action="ppaction://media"/>
            <a:extLst>
              <a:ext uri="{FF2B5EF4-FFF2-40B4-BE49-F238E27FC236}">
                <a16:creationId xmlns:a16="http://schemas.microsoft.com/office/drawing/2014/main" id="{2DD46067-C968-2D40-8598-FAE88F9A7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23836" y="642417"/>
            <a:ext cx="812800" cy="812800"/>
          </a:xfrm>
          <a:prstGeom prst="rect">
            <a:avLst/>
          </a:prstGeom>
        </p:spPr>
      </p:pic>
    </p:spTree>
    <p:extLst>
      <p:ext uri="{BB962C8B-B14F-4D97-AF65-F5344CB8AC3E}">
        <p14:creationId xmlns:p14="http://schemas.microsoft.com/office/powerpoint/2010/main" val="397436127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4.2.4 IRR Criteria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rPr>
              <a:t>A project is acceptable if the IRR exceeds the required return and rejected otherwise</a:t>
            </a:r>
          </a:p>
          <a:p>
            <a:pPr marL="342900" indent="-342900">
              <a:spcAft>
                <a:spcPts val="1200"/>
              </a:spcAft>
              <a:buFont typeface="Arial"/>
              <a:buChar char="•"/>
            </a:pPr>
            <a:r>
              <a:rPr lang="en-ZA" sz="2000">
                <a:latin typeface="Open Sans"/>
              </a:rPr>
              <a:t>For two projects A and B, accept the one with higher IRR</a:t>
            </a:r>
          </a:p>
          <a:p>
            <a:pPr marL="342900" indent="-342900">
              <a:spcAft>
                <a:spcPts val="1200"/>
              </a:spcAft>
              <a:buFont typeface="Arial"/>
              <a:buChar char="•"/>
            </a:pPr>
            <a:r>
              <a:rPr lang="en-ZA" sz="2000">
                <a:latin typeface="Open Sans"/>
              </a:rPr>
              <a:t>IRR is more popular than NPV</a:t>
            </a:r>
          </a:p>
          <a:p>
            <a:pPr marL="342900" indent="-342900">
              <a:spcAft>
                <a:spcPts val="1200"/>
              </a:spcAft>
              <a:buFont typeface="Arial"/>
              <a:buChar char="•"/>
            </a:pPr>
            <a:r>
              <a:rPr lang="en-ZA" sz="2000">
                <a:latin typeface="Open Sans"/>
              </a:rPr>
              <a:t>IRR and NPV may lead to contradictory decisions</a:t>
            </a:r>
          </a:p>
        </p:txBody>
      </p:sp>
      <p:sp>
        <p:nvSpPr>
          <p:cNvPr id="7" name="Oval 6">
            <a:extLst>
              <a:ext uri="{FF2B5EF4-FFF2-40B4-BE49-F238E27FC236}">
                <a16:creationId xmlns:a16="http://schemas.microsoft.com/office/drawing/2014/main" id="{547D64FF-CC44-7F42-92E2-45551EDFC3A2}"/>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1.mp3" descr="Track5_Lecture4_Slide11.mp3">
            <a:hlinkClick r:id="" action="ppaction://media"/>
            <a:extLst>
              <a:ext uri="{FF2B5EF4-FFF2-40B4-BE49-F238E27FC236}">
                <a16:creationId xmlns:a16="http://schemas.microsoft.com/office/drawing/2014/main" id="{01935AFD-611A-5D40-BDA0-1152EFF5A4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2246" y="649980"/>
            <a:ext cx="812800" cy="812800"/>
          </a:xfrm>
          <a:prstGeom prst="rect">
            <a:avLst/>
          </a:prstGeom>
        </p:spPr>
      </p:pic>
    </p:spTree>
    <p:extLst>
      <p:ext uri="{BB962C8B-B14F-4D97-AF65-F5344CB8AC3E}">
        <p14:creationId xmlns:p14="http://schemas.microsoft.com/office/powerpoint/2010/main" val="253156702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3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4.2.5 Drawback of IRR criteria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2109889"/>
            <a:ext cx="9672320" cy="86177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Multiple IRR values</a:t>
            </a:r>
            <a:endParaRPr lang="en-US" dirty="0">
              <a:latin typeface="Calibri" panose="020F0502020204030204"/>
              <a:cs typeface="Calibri" panose="020F0502020204030204"/>
            </a:endParaRPr>
          </a:p>
          <a:p>
            <a:pPr marL="342900" indent="-342900">
              <a:spcAft>
                <a:spcPts val="1200"/>
              </a:spcAft>
              <a:buFont typeface="Arial"/>
              <a:buChar char="•"/>
            </a:pPr>
            <a:r>
              <a:rPr lang="en-ZA" sz="2000" dirty="0">
                <a:latin typeface="Open Sans"/>
              </a:rPr>
              <a:t>Both IRR and NPV are dominant criteria </a:t>
            </a:r>
          </a:p>
        </p:txBody>
      </p:sp>
      <p:sp>
        <p:nvSpPr>
          <p:cNvPr id="7" name="Oval 6">
            <a:extLst>
              <a:ext uri="{FF2B5EF4-FFF2-40B4-BE49-F238E27FC236}">
                <a16:creationId xmlns:a16="http://schemas.microsoft.com/office/drawing/2014/main" id="{5F37130F-E2FC-C54E-9DD6-618BA257DC29}"/>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0_41_20" descr="Volume with solid fill">
            <a:hlinkClick r:id="" action="ppaction://media"/>
            <a:extLst>
              <a:ext uri="{FF2B5EF4-FFF2-40B4-BE49-F238E27FC236}">
                <a16:creationId xmlns:a16="http://schemas.microsoft.com/office/drawing/2014/main" id="{AB569433-D38C-102A-0FC8-7D6C7D157644}"/>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9526571" y="703622"/>
            <a:ext cx="691726" cy="691726"/>
          </a:xfrm>
          <a:prstGeom prst="rect">
            <a:avLst/>
          </a:prstGeom>
        </p:spPr>
      </p:pic>
    </p:spTree>
    <p:extLst>
      <p:ext uri="{BB962C8B-B14F-4D97-AF65-F5344CB8AC3E}">
        <p14:creationId xmlns:p14="http://schemas.microsoft.com/office/powerpoint/2010/main" val="31254211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912615" y="1398690"/>
            <a:ext cx="85166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4.3.1 Debt and Equity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912615" y="1943773"/>
            <a:ext cx="5367020" cy="4093428"/>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Debt Sources</a:t>
            </a:r>
          </a:p>
          <a:p>
            <a:pPr marL="342900" indent="-342900">
              <a:spcAft>
                <a:spcPts val="1200"/>
              </a:spcAft>
              <a:buFont typeface="Arial"/>
              <a:buChar char="•"/>
            </a:pPr>
            <a:r>
              <a:rPr lang="en-ZA" sz="2000" dirty="0">
                <a:latin typeface="Open Sans"/>
                <a:cs typeface="Calibri" panose="020F0502020204030204"/>
              </a:rPr>
              <a:t>Multilateral and regional development banks</a:t>
            </a:r>
          </a:p>
          <a:p>
            <a:pPr marL="342900" indent="-342900">
              <a:spcAft>
                <a:spcPts val="1200"/>
              </a:spcAft>
              <a:buFont typeface="Arial"/>
              <a:buChar char="•"/>
            </a:pPr>
            <a:r>
              <a:rPr lang="en-ZA" sz="2000" dirty="0">
                <a:latin typeface="Open Sans"/>
                <a:cs typeface="Calibri" panose="020F0502020204030204"/>
              </a:rPr>
              <a:t>Export–import banks</a:t>
            </a:r>
          </a:p>
          <a:p>
            <a:pPr marL="342900" indent="-342900">
              <a:spcAft>
                <a:spcPts val="1200"/>
              </a:spcAft>
              <a:buFont typeface="Arial"/>
              <a:buChar char="•"/>
            </a:pPr>
            <a:r>
              <a:rPr lang="en-ZA" sz="2000" dirty="0">
                <a:latin typeface="Open Sans"/>
                <a:cs typeface="Calibri" panose="020F0502020204030204"/>
              </a:rPr>
              <a:t>Issuance of bonds</a:t>
            </a:r>
          </a:p>
          <a:p>
            <a:pPr marL="342900" indent="-342900">
              <a:spcAft>
                <a:spcPts val="1200"/>
              </a:spcAft>
              <a:buFont typeface="Arial"/>
              <a:buChar char="•"/>
            </a:pPr>
            <a:r>
              <a:rPr lang="en-ZA" sz="2000" dirty="0">
                <a:latin typeface="Open Sans"/>
                <a:cs typeface="Calibri" panose="020F0502020204030204"/>
              </a:rPr>
              <a:t>Local and international commercial banks</a:t>
            </a:r>
          </a:p>
          <a:p>
            <a:pPr marL="342900" indent="-342900">
              <a:spcAft>
                <a:spcPts val="1200"/>
              </a:spcAft>
              <a:buFont typeface="Arial"/>
              <a:buChar char="•"/>
            </a:pPr>
            <a:r>
              <a:rPr lang="en-ZA" sz="2000" dirty="0">
                <a:latin typeface="Open Sans"/>
                <a:cs typeface="Calibri" panose="020F0502020204030204"/>
              </a:rPr>
              <a:t>Equipment suppliers' credits, project contractors' financial contributions and </a:t>
            </a:r>
          </a:p>
          <a:p>
            <a:pPr marL="342900" indent="-342900">
              <a:spcAft>
                <a:spcPts val="1200"/>
              </a:spcAft>
              <a:buFont typeface="Arial"/>
              <a:buChar char="•"/>
            </a:pPr>
            <a:r>
              <a:rPr lang="en-ZA" sz="2000" dirty="0">
                <a:latin typeface="Open Sans"/>
                <a:cs typeface="Calibri" panose="020F0502020204030204"/>
              </a:rPr>
              <a:t>Debt financing by purchasers of project outputs</a:t>
            </a:r>
          </a:p>
        </p:txBody>
      </p:sp>
      <p:sp>
        <p:nvSpPr>
          <p:cNvPr id="7" name="Rectangle 6">
            <a:extLst>
              <a:ext uri="{FF2B5EF4-FFF2-40B4-BE49-F238E27FC236}">
                <a16:creationId xmlns:a16="http://schemas.microsoft.com/office/drawing/2014/main" id="{A648B1FD-3C71-44CE-8DB0-F00E3AD232FB}"/>
              </a:ext>
            </a:extLst>
          </p:cNvPr>
          <p:cNvSpPr/>
          <p:nvPr/>
        </p:nvSpPr>
        <p:spPr>
          <a:xfrm>
            <a:off x="6805415" y="1943772"/>
            <a:ext cx="4414520" cy="3170099"/>
          </a:xfrm>
          <a:prstGeom prst="rect">
            <a:avLst/>
          </a:prstGeom>
        </p:spPr>
        <p:txBody>
          <a:bodyPr wrap="square" lIns="91440" tIns="45720" rIns="91440" bIns="45720" anchor="t">
            <a:spAutoFit/>
          </a:bodyPr>
          <a:lstStyle/>
          <a:p>
            <a:pPr>
              <a:spcAft>
                <a:spcPts val="1200"/>
              </a:spcAft>
            </a:pPr>
            <a:r>
              <a:rPr lang="en-ZA" sz="2000" b="1" dirty="0">
                <a:latin typeface="Open Sans"/>
                <a:cs typeface="Calibri" panose="020F0502020204030204"/>
              </a:rPr>
              <a:t>Equity Sources</a:t>
            </a:r>
          </a:p>
          <a:p>
            <a:pPr marL="342900" indent="-342900">
              <a:spcAft>
                <a:spcPts val="1200"/>
              </a:spcAft>
              <a:buFont typeface="Arial"/>
              <a:buChar char="•"/>
            </a:pPr>
            <a:r>
              <a:rPr lang="en-ZA" sz="2000" dirty="0">
                <a:latin typeface="Open Sans"/>
                <a:cs typeface="Calibri" panose="020F0502020204030204"/>
              </a:rPr>
              <a:t>Projects sponsor equity investment</a:t>
            </a:r>
          </a:p>
          <a:p>
            <a:pPr marL="342900" indent="-342900">
              <a:spcAft>
                <a:spcPts val="1200"/>
              </a:spcAft>
              <a:buFont typeface="Arial"/>
              <a:buChar char="•"/>
            </a:pPr>
            <a:r>
              <a:rPr lang="en-ZA" sz="2000" dirty="0">
                <a:latin typeface="Open Sans"/>
                <a:cs typeface="Calibri" panose="020F0502020204030204"/>
              </a:rPr>
              <a:t>Raising equity through equity market</a:t>
            </a:r>
          </a:p>
          <a:p>
            <a:pPr marL="342900" indent="-342900">
              <a:spcAft>
                <a:spcPts val="1200"/>
              </a:spcAft>
              <a:buFont typeface="Arial"/>
              <a:buChar char="•"/>
            </a:pPr>
            <a:r>
              <a:rPr lang="en-ZA" sz="2000" dirty="0">
                <a:latin typeface="Open Sans"/>
                <a:cs typeface="Calibri" panose="020F0502020204030204"/>
              </a:rPr>
              <a:t>Other investors, and</a:t>
            </a:r>
          </a:p>
          <a:p>
            <a:pPr marL="342900" indent="-342900">
              <a:spcAft>
                <a:spcPts val="1200"/>
              </a:spcAft>
              <a:buFont typeface="Arial"/>
              <a:buChar char="•"/>
            </a:pPr>
            <a:r>
              <a:rPr lang="en-ZA" sz="2000" dirty="0">
                <a:latin typeface="Open Sans"/>
                <a:cs typeface="Calibri" panose="020F0502020204030204"/>
              </a:rPr>
              <a:t>Equity financing by purchasers of project output </a:t>
            </a:r>
          </a:p>
        </p:txBody>
      </p:sp>
      <p:sp>
        <p:nvSpPr>
          <p:cNvPr id="10" name="Oval 9">
            <a:extLst>
              <a:ext uri="{FF2B5EF4-FFF2-40B4-BE49-F238E27FC236}">
                <a16:creationId xmlns:a16="http://schemas.microsoft.com/office/drawing/2014/main" id="{338C3B16-9B7C-2F43-BF7D-04E78088B464}"/>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0_44_12" descr="Volume with solid fill">
            <a:hlinkClick r:id="" action="ppaction://media"/>
            <a:extLst>
              <a:ext uri="{FF2B5EF4-FFF2-40B4-BE49-F238E27FC236}">
                <a16:creationId xmlns:a16="http://schemas.microsoft.com/office/drawing/2014/main" id="{E0A0392E-DB70-F445-B595-C28EA95EB69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763585" y="728100"/>
            <a:ext cx="651072" cy="651072"/>
          </a:xfrm>
          <a:prstGeom prst="rect">
            <a:avLst/>
          </a:prstGeom>
        </p:spPr>
      </p:pic>
    </p:spTree>
    <p:extLst>
      <p:ext uri="{BB962C8B-B14F-4D97-AF65-F5344CB8AC3E}">
        <p14:creationId xmlns:p14="http://schemas.microsoft.com/office/powerpoint/2010/main" val="3968934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6548" y="1385322"/>
            <a:ext cx="66007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4.3.2 International Financial Institutions &amp; Multilateral Development Banks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14215" y="2059089"/>
            <a:ext cx="5367020" cy="116955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panose="020F0502020204030204"/>
              </a:rPr>
              <a:t>International financial institutions (IFIs)</a:t>
            </a:r>
          </a:p>
          <a:p>
            <a:pPr marL="800100" lvl="1" indent="-342900">
              <a:spcAft>
                <a:spcPts val="1200"/>
              </a:spcAft>
              <a:buFont typeface="Arial"/>
              <a:buChar char="•"/>
            </a:pPr>
            <a:r>
              <a:rPr lang="en-ZA" sz="2000" dirty="0">
                <a:latin typeface="Open Sans"/>
                <a:cs typeface="Calibri" panose="020F0502020204030204"/>
              </a:rPr>
              <a:t>Multilateral development Banks (MDBs)</a:t>
            </a:r>
          </a:p>
        </p:txBody>
      </p:sp>
      <p:sp>
        <p:nvSpPr>
          <p:cNvPr id="10" name="Oval 9">
            <a:extLst>
              <a:ext uri="{FF2B5EF4-FFF2-40B4-BE49-F238E27FC236}">
                <a16:creationId xmlns:a16="http://schemas.microsoft.com/office/drawing/2014/main" id="{22883049-8194-A641-B37E-AC9877B0BCD0}"/>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4.mp3" descr="Track5_Lecture4_Slide14.mp3">
            <a:hlinkClick r:id="" action="ppaction://media"/>
            <a:extLst>
              <a:ext uri="{FF2B5EF4-FFF2-40B4-BE49-F238E27FC236}">
                <a16:creationId xmlns:a16="http://schemas.microsoft.com/office/drawing/2014/main" id="{DEE4D4AA-53AD-2E41-BCD8-11D632C12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4946" y="647594"/>
            <a:ext cx="812800" cy="812800"/>
          </a:xfrm>
          <a:prstGeom prst="rect">
            <a:avLst/>
          </a:prstGeom>
        </p:spPr>
      </p:pic>
    </p:spTree>
    <p:extLst>
      <p:ext uri="{BB962C8B-B14F-4D97-AF65-F5344CB8AC3E}">
        <p14:creationId xmlns:p14="http://schemas.microsoft.com/office/powerpoint/2010/main" val="28281900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1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4.3.3 Multilateral Development Banks (MDBs)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6624320"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panose="020F0502020204030204"/>
              </a:rPr>
              <a:t>Some important MDBs:</a:t>
            </a:r>
          </a:p>
          <a:p>
            <a:pPr marL="800100" lvl="1" indent="-342900">
              <a:spcAft>
                <a:spcPts val="1200"/>
              </a:spcAft>
              <a:buFont typeface="Arial"/>
              <a:buChar char="•"/>
            </a:pPr>
            <a:r>
              <a:rPr lang="en-ZA" sz="2000">
                <a:latin typeface="Open Sans"/>
                <a:cs typeface="Calibri" panose="020F0502020204030204"/>
              </a:rPr>
              <a:t>World Bank</a:t>
            </a:r>
          </a:p>
          <a:p>
            <a:pPr marL="800100" lvl="1" indent="-342900">
              <a:spcAft>
                <a:spcPts val="1200"/>
              </a:spcAft>
              <a:buFont typeface="Arial"/>
              <a:buChar char="•"/>
            </a:pPr>
            <a:r>
              <a:rPr lang="en-ZA" sz="2000">
                <a:latin typeface="Open Sans"/>
                <a:cs typeface="Calibri" panose="020F0502020204030204"/>
              </a:rPr>
              <a:t>European Investment Bank</a:t>
            </a:r>
          </a:p>
          <a:p>
            <a:pPr marL="800100" lvl="1" indent="-342900">
              <a:spcAft>
                <a:spcPts val="1200"/>
              </a:spcAft>
              <a:buFont typeface="Arial"/>
              <a:buChar char="•"/>
            </a:pPr>
            <a:r>
              <a:rPr lang="en-ZA" sz="2000">
                <a:latin typeface="Open Sans"/>
                <a:cs typeface="Calibri" panose="020F0502020204030204"/>
              </a:rPr>
              <a:t>European Bank for Reconstruction and Development</a:t>
            </a:r>
          </a:p>
          <a:p>
            <a:pPr marL="800100" lvl="1" indent="-342900">
              <a:spcAft>
                <a:spcPts val="1200"/>
              </a:spcAft>
              <a:buFont typeface="Arial"/>
              <a:buChar char="•"/>
            </a:pPr>
            <a:r>
              <a:rPr lang="en-ZA" sz="2000">
                <a:latin typeface="Open Sans"/>
                <a:cs typeface="Calibri" panose="020F0502020204030204"/>
              </a:rPr>
              <a:t>Asian Development Bank</a:t>
            </a:r>
          </a:p>
          <a:p>
            <a:pPr marL="800100" lvl="1" indent="-342900">
              <a:spcAft>
                <a:spcPts val="1200"/>
              </a:spcAft>
              <a:buFont typeface="Arial"/>
              <a:buChar char="•"/>
            </a:pPr>
            <a:r>
              <a:rPr lang="en-ZA" sz="2000">
                <a:latin typeface="Open Sans"/>
                <a:cs typeface="Calibri" panose="020F0502020204030204"/>
              </a:rPr>
              <a:t>African Development Bank</a:t>
            </a:r>
          </a:p>
          <a:p>
            <a:pPr marL="800100" lvl="1" indent="-342900">
              <a:spcAft>
                <a:spcPts val="1200"/>
              </a:spcAft>
              <a:buFont typeface="Arial"/>
              <a:buChar char="•"/>
            </a:pPr>
            <a:r>
              <a:rPr lang="en-ZA" sz="2000">
                <a:latin typeface="Open Sans"/>
                <a:cs typeface="Calibri" panose="020F0502020204030204"/>
              </a:rPr>
              <a:t>Inter-American Development Bank</a:t>
            </a:r>
          </a:p>
          <a:p>
            <a:pPr marL="800100" lvl="1" indent="-342900">
              <a:spcAft>
                <a:spcPts val="1200"/>
              </a:spcAft>
              <a:buFont typeface="Arial"/>
              <a:buChar char="•"/>
            </a:pPr>
            <a:r>
              <a:rPr lang="en-ZA" sz="2000">
                <a:latin typeface="Open Sans"/>
                <a:cs typeface="Calibri" panose="020F0502020204030204"/>
              </a:rPr>
              <a:t>Islamic Development Bank</a:t>
            </a:r>
          </a:p>
        </p:txBody>
      </p:sp>
      <p:sp>
        <p:nvSpPr>
          <p:cNvPr id="7" name="Oval 6">
            <a:extLst>
              <a:ext uri="{FF2B5EF4-FFF2-40B4-BE49-F238E27FC236}">
                <a16:creationId xmlns:a16="http://schemas.microsoft.com/office/drawing/2014/main" id="{9CD3CE80-AC70-8C4C-B767-6822A98F2A44}"/>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5.mp3" descr="Track5_Lecture4_Slide15.mp3">
            <a:hlinkClick r:id="" action="ppaction://media"/>
            <a:extLst>
              <a:ext uri="{FF2B5EF4-FFF2-40B4-BE49-F238E27FC236}">
                <a16:creationId xmlns:a16="http://schemas.microsoft.com/office/drawing/2014/main" id="{60135C70-7E93-004E-ACD8-BAF4F24DB1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6457" y="636493"/>
            <a:ext cx="812800" cy="812800"/>
          </a:xfrm>
          <a:prstGeom prst="rect">
            <a:avLst/>
          </a:prstGeom>
        </p:spPr>
      </p:pic>
    </p:spTree>
    <p:extLst>
      <p:ext uri="{BB962C8B-B14F-4D97-AF65-F5344CB8AC3E}">
        <p14:creationId xmlns:p14="http://schemas.microsoft.com/office/powerpoint/2010/main" val="15934735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4.3.4 Multilateral Financial Organizations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The World Bank Group</a:t>
            </a:r>
          </a:p>
          <a:p>
            <a:pPr marL="800100" lvl="1" indent="-342900">
              <a:spcAft>
                <a:spcPts val="1200"/>
              </a:spcAft>
              <a:buFont typeface="Arial"/>
              <a:buChar char="•"/>
            </a:pPr>
            <a:r>
              <a:rPr lang="en-ZA" sz="2000">
                <a:latin typeface="Open Sans"/>
                <a:cs typeface="Calibri"/>
              </a:rPr>
              <a:t>International Bank for Reconstruction and Development (IBRD)</a:t>
            </a:r>
          </a:p>
          <a:p>
            <a:pPr marL="800100" lvl="1" indent="-342900">
              <a:spcAft>
                <a:spcPts val="1200"/>
              </a:spcAft>
              <a:buFont typeface="Arial"/>
              <a:buChar char="•"/>
            </a:pPr>
            <a:r>
              <a:rPr lang="en-ZA" sz="2000">
                <a:latin typeface="Open Sans"/>
                <a:cs typeface="Calibri"/>
              </a:rPr>
              <a:t>International Development Association (IDA)</a:t>
            </a:r>
          </a:p>
          <a:p>
            <a:pPr marL="800100" lvl="1" indent="-342900">
              <a:spcAft>
                <a:spcPts val="1200"/>
              </a:spcAft>
              <a:buFont typeface="Arial"/>
              <a:buChar char="•"/>
            </a:pPr>
            <a:r>
              <a:rPr lang="en-ZA" sz="2000">
                <a:latin typeface="Open Sans"/>
                <a:cs typeface="Calibri"/>
              </a:rPr>
              <a:t>International Finance Corporation (IFC)</a:t>
            </a:r>
          </a:p>
          <a:p>
            <a:pPr marL="800100" lvl="1" indent="-342900">
              <a:spcAft>
                <a:spcPts val="1200"/>
              </a:spcAft>
              <a:buFont typeface="Arial"/>
              <a:buChar char="•"/>
            </a:pPr>
            <a:r>
              <a:rPr lang="en-ZA" sz="2000">
                <a:latin typeface="Open Sans"/>
                <a:cs typeface="Calibri"/>
              </a:rPr>
              <a:t>Multilateral Investment Guarantee Agency (MIGA)</a:t>
            </a:r>
          </a:p>
          <a:p>
            <a:pPr marL="342900" indent="-342900">
              <a:spcAft>
                <a:spcPts val="1200"/>
              </a:spcAft>
              <a:buFont typeface="Arial"/>
              <a:buChar char="•"/>
            </a:pPr>
            <a:r>
              <a:rPr lang="en-ZA" sz="2000">
                <a:latin typeface="Open Sans"/>
                <a:cs typeface="Calibri"/>
              </a:rPr>
              <a:t>Nuclear power is off-limit</a:t>
            </a:r>
          </a:p>
          <a:p>
            <a:pPr marL="342900" indent="-342900">
              <a:spcAft>
                <a:spcPts val="1200"/>
              </a:spcAft>
              <a:buFont typeface="Arial"/>
              <a:buChar char="•"/>
            </a:pPr>
            <a:r>
              <a:rPr lang="en-ZA" sz="2000">
                <a:latin typeface="Open Sans"/>
                <a:cs typeface="Calibri"/>
              </a:rPr>
              <a:t>New coal power plant in rare circumstances</a:t>
            </a:r>
          </a:p>
        </p:txBody>
      </p:sp>
      <p:sp>
        <p:nvSpPr>
          <p:cNvPr id="7" name="Oval 6">
            <a:extLst>
              <a:ext uri="{FF2B5EF4-FFF2-40B4-BE49-F238E27FC236}">
                <a16:creationId xmlns:a16="http://schemas.microsoft.com/office/drawing/2014/main" id="{CB55EB0A-4440-BA43-9418-97CC1D220D7B}"/>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6.mp3" descr="Track5_Lecture4_Slide16.mp3">
            <a:hlinkClick r:id="" action="ppaction://media"/>
            <a:extLst>
              <a:ext uri="{FF2B5EF4-FFF2-40B4-BE49-F238E27FC236}">
                <a16:creationId xmlns:a16="http://schemas.microsoft.com/office/drawing/2014/main" id="{16075A83-ACE9-2844-B00D-526D3064DC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6457" y="655957"/>
            <a:ext cx="812800" cy="812800"/>
          </a:xfrm>
          <a:prstGeom prst="rect">
            <a:avLst/>
          </a:prstGeom>
        </p:spPr>
      </p:pic>
    </p:spTree>
    <p:extLst>
      <p:ext uri="{BB962C8B-B14F-4D97-AF65-F5344CB8AC3E}">
        <p14:creationId xmlns:p14="http://schemas.microsoft.com/office/powerpoint/2010/main" val="32544707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4.3.5 The World Bank Group</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Sources of Financing</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7564120"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International Bank for Reconstruction and Development (IBRD)</a:t>
            </a:r>
          </a:p>
          <a:p>
            <a:pPr marL="800100" lvl="1" indent="-342900">
              <a:spcAft>
                <a:spcPts val="1200"/>
              </a:spcAft>
              <a:buFont typeface="Arial"/>
              <a:buChar char="•"/>
            </a:pPr>
            <a:r>
              <a:rPr lang="en-ZA" sz="2000">
                <a:latin typeface="Open Sans"/>
                <a:cs typeface="Calibri"/>
              </a:rPr>
              <a:t>Direct loans</a:t>
            </a:r>
          </a:p>
          <a:p>
            <a:pPr marL="800100" lvl="1" indent="-342900">
              <a:spcAft>
                <a:spcPts val="1200"/>
              </a:spcAft>
              <a:buFont typeface="Arial"/>
              <a:buChar char="•"/>
            </a:pPr>
            <a:r>
              <a:rPr lang="en-ZA" sz="2000">
                <a:latin typeface="Open Sans"/>
                <a:cs typeface="Calibri"/>
              </a:rPr>
              <a:t>Partial risk guarantees</a:t>
            </a:r>
          </a:p>
          <a:p>
            <a:pPr marL="800100" lvl="1" indent="-342900">
              <a:spcAft>
                <a:spcPts val="1200"/>
              </a:spcAft>
              <a:buFont typeface="Arial"/>
              <a:buChar char="•"/>
            </a:pPr>
            <a:r>
              <a:rPr lang="en-ZA" sz="2000">
                <a:latin typeface="Open Sans"/>
                <a:cs typeface="Calibri"/>
              </a:rPr>
              <a:t>Partial credit guarantees</a:t>
            </a:r>
          </a:p>
          <a:p>
            <a:pPr marL="800100" lvl="1" indent="-342900">
              <a:spcAft>
                <a:spcPts val="1200"/>
              </a:spcAft>
              <a:buFont typeface="Arial"/>
              <a:buChar char="•"/>
            </a:pPr>
            <a:r>
              <a:rPr lang="en-ZA" sz="2000">
                <a:latin typeface="Open Sans"/>
                <a:cs typeface="Calibri"/>
              </a:rPr>
              <a:t>Enclave guarantees</a:t>
            </a:r>
          </a:p>
          <a:p>
            <a:pPr marL="342900" indent="-342900">
              <a:spcAft>
                <a:spcPts val="1200"/>
              </a:spcAft>
              <a:buFont typeface="Arial"/>
              <a:buChar char="•"/>
            </a:pPr>
            <a:r>
              <a:rPr lang="en-ZA" sz="2000">
                <a:latin typeface="Open Sans"/>
                <a:cs typeface="Calibri"/>
              </a:rPr>
              <a:t>International Development Association (IDA)</a:t>
            </a:r>
          </a:p>
          <a:p>
            <a:pPr marL="342900" indent="-342900">
              <a:spcAft>
                <a:spcPts val="1200"/>
              </a:spcAft>
              <a:buFont typeface="Arial"/>
              <a:buChar char="•"/>
            </a:pPr>
            <a:r>
              <a:rPr lang="en-ZA" sz="2000">
                <a:latin typeface="Open Sans"/>
                <a:cs typeface="Calibri"/>
              </a:rPr>
              <a:t>International Finance Corporation (IFC)</a:t>
            </a:r>
          </a:p>
          <a:p>
            <a:pPr marL="342900" indent="-342900">
              <a:spcAft>
                <a:spcPts val="1200"/>
              </a:spcAft>
              <a:buFont typeface="Arial"/>
              <a:buChar char="•"/>
            </a:pPr>
            <a:r>
              <a:rPr lang="en-ZA" sz="2000">
                <a:latin typeface="Open Sans"/>
                <a:cs typeface="Calibri"/>
              </a:rPr>
              <a:t>Multilateral Investment Guarantee Agency (MIGA)</a:t>
            </a:r>
          </a:p>
        </p:txBody>
      </p:sp>
      <p:sp>
        <p:nvSpPr>
          <p:cNvPr id="7" name="Oval 6">
            <a:extLst>
              <a:ext uri="{FF2B5EF4-FFF2-40B4-BE49-F238E27FC236}">
                <a16:creationId xmlns:a16="http://schemas.microsoft.com/office/drawing/2014/main" id="{8AC0A2C4-97EF-CD49-828D-AC3B6460E045}"/>
              </a:ext>
            </a:extLst>
          </p:cNvPr>
          <p:cNvSpPr/>
          <p:nvPr/>
        </p:nvSpPr>
        <p:spPr>
          <a:xfrm>
            <a:off x="7585092"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tsMP3.com_VoiceText_2022-8-10_20_56_39" descr="Volume with solid fill">
            <a:hlinkClick r:id="" action="ppaction://media"/>
            <a:extLst>
              <a:ext uri="{FF2B5EF4-FFF2-40B4-BE49-F238E27FC236}">
                <a16:creationId xmlns:a16="http://schemas.microsoft.com/office/drawing/2014/main" id="{339BE4E8-495D-1F14-5EB6-930E03C3A381}"/>
              </a:ext>
            </a:extLst>
          </p:cNvPr>
          <p:cNvPicPr>
            <a:picLocks noChangeAspect="1"/>
          </p:cNvPicPr>
          <p:nvPr>
            <a:audioFile r:link="rId2"/>
            <p:extLst>
              <p:ext uri="{DAA4B4D4-6D71-4841-9C94-3DE7FCFB9230}">
                <p14:media xmlns:p14="http://schemas.microsoft.com/office/powerpoint/2010/main" r:embed="rId1"/>
              </p:ext>
            </p:extLst>
          </p:nvPr>
        </p:nvPicPr>
        <p:blipFill>
          <a:blip r:embed="rId6">
            <a:extLst>
              <a:ext uri="{96DAC541-7B7A-43D3-8B79-37D633B846F1}">
                <asvg:svgBlip xmlns:asvg="http://schemas.microsoft.com/office/drawing/2016/SVG/main" r:embed="rId7"/>
              </a:ext>
            </a:extLst>
          </a:blip>
          <a:srcRect/>
          <a:stretch/>
        </p:blipFill>
        <p:spPr>
          <a:xfrm>
            <a:off x="7732407" y="723544"/>
            <a:ext cx="660900" cy="660900"/>
          </a:xfrm>
          <a:prstGeom prst="rect">
            <a:avLst/>
          </a:prstGeom>
        </p:spPr>
      </p:pic>
    </p:spTree>
    <p:extLst>
      <p:ext uri="{BB962C8B-B14F-4D97-AF65-F5344CB8AC3E}">
        <p14:creationId xmlns:p14="http://schemas.microsoft.com/office/powerpoint/2010/main" val="35139601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4.4.1 Regional Development Banks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224676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European Investment Bank (EIB), Luxembourg</a:t>
            </a:r>
          </a:p>
          <a:p>
            <a:pPr marL="342900" indent="-342900">
              <a:spcAft>
                <a:spcPts val="1200"/>
              </a:spcAft>
              <a:buFont typeface="Arial"/>
              <a:buChar char="•"/>
            </a:pPr>
            <a:r>
              <a:rPr lang="en-ZA" sz="2000" dirty="0">
                <a:latin typeface="Open Sans"/>
                <a:cs typeface="Calibri"/>
              </a:rPr>
              <a:t>African Development Bank (AfDB), Abidjan</a:t>
            </a:r>
          </a:p>
          <a:p>
            <a:pPr marL="342900" indent="-342900">
              <a:spcAft>
                <a:spcPts val="1200"/>
              </a:spcAft>
              <a:buFont typeface="Arial"/>
              <a:buChar char="•"/>
            </a:pPr>
            <a:r>
              <a:rPr lang="en-ZA" sz="2000" dirty="0">
                <a:latin typeface="Open Sans"/>
                <a:cs typeface="Calibri"/>
              </a:rPr>
              <a:t>Asian Development Bank (ADB), Manila</a:t>
            </a:r>
          </a:p>
          <a:p>
            <a:pPr marL="342900" indent="-342900">
              <a:spcAft>
                <a:spcPts val="1200"/>
              </a:spcAft>
              <a:buFont typeface="Arial"/>
              <a:buChar char="•"/>
            </a:pPr>
            <a:r>
              <a:rPr lang="en-ZA" sz="2000" dirty="0">
                <a:latin typeface="Open Sans"/>
                <a:cs typeface="Calibri"/>
              </a:rPr>
              <a:t>Inter-American Development Bank (IADB), Washington</a:t>
            </a:r>
          </a:p>
          <a:p>
            <a:pPr marL="342900" indent="-342900">
              <a:spcAft>
                <a:spcPts val="1200"/>
              </a:spcAft>
              <a:buFont typeface="Arial"/>
              <a:buChar char="•"/>
            </a:pPr>
            <a:r>
              <a:rPr lang="en-ZA" sz="2000" dirty="0">
                <a:latin typeface="Open Sans"/>
                <a:cs typeface="Calibri"/>
              </a:rPr>
              <a:t>European Bank for Reconstruction and Development (EBRD), London</a:t>
            </a:r>
          </a:p>
        </p:txBody>
      </p:sp>
      <p:sp>
        <p:nvSpPr>
          <p:cNvPr id="7" name="Oval 6">
            <a:extLst>
              <a:ext uri="{FF2B5EF4-FFF2-40B4-BE49-F238E27FC236}">
                <a16:creationId xmlns:a16="http://schemas.microsoft.com/office/drawing/2014/main" id="{D5F6C750-D190-1945-9687-0ADFDBDFF6C6}"/>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8.mp3" descr="Track5_Lecture4_Slide18.mp3">
            <a:hlinkClick r:id="" action="ppaction://media"/>
            <a:extLst>
              <a:ext uri="{FF2B5EF4-FFF2-40B4-BE49-F238E27FC236}">
                <a16:creationId xmlns:a16="http://schemas.microsoft.com/office/drawing/2014/main" id="{78E9C9FB-AD50-F04A-83B2-71D4E683D9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54316"/>
            <a:ext cx="812800" cy="812800"/>
          </a:xfrm>
          <a:prstGeom prst="rect">
            <a:avLst/>
          </a:prstGeom>
        </p:spPr>
      </p:pic>
    </p:spTree>
    <p:extLst>
      <p:ext uri="{BB962C8B-B14F-4D97-AF65-F5344CB8AC3E}">
        <p14:creationId xmlns:p14="http://schemas.microsoft.com/office/powerpoint/2010/main" val="6825540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4.4.2 Nuclear and MDBs Policy on Credit Availability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MDBs with policy not to finance nuclear:</a:t>
            </a:r>
            <a:endParaRPr lang="en-US" dirty="0">
              <a:latin typeface="Calibri" panose="020F0502020204030204"/>
              <a:cs typeface="Calibri"/>
            </a:endParaRPr>
          </a:p>
          <a:p>
            <a:pPr marL="800100" lvl="1" indent="-342900">
              <a:spcAft>
                <a:spcPts val="1200"/>
              </a:spcAft>
              <a:buFont typeface="Arial"/>
              <a:buChar char="•"/>
            </a:pPr>
            <a:r>
              <a:rPr lang="en-ZA" sz="2000" dirty="0">
                <a:latin typeface="Open Sans"/>
                <a:cs typeface="Calibri"/>
              </a:rPr>
              <a:t>Asian Development Bank</a:t>
            </a:r>
          </a:p>
          <a:p>
            <a:pPr marL="800100" lvl="1" indent="-342900">
              <a:spcAft>
                <a:spcPts val="1200"/>
              </a:spcAft>
              <a:buFont typeface="Arial"/>
              <a:buChar char="•"/>
            </a:pPr>
            <a:r>
              <a:rPr lang="en-ZA" sz="2000" dirty="0">
                <a:latin typeface="Open Sans"/>
                <a:cs typeface="Calibri"/>
              </a:rPr>
              <a:t>Inter-American Development Bank</a:t>
            </a:r>
          </a:p>
          <a:p>
            <a:pPr marL="800100" lvl="1" indent="-342900">
              <a:spcAft>
                <a:spcPts val="1200"/>
              </a:spcAft>
              <a:buFont typeface="Arial"/>
              <a:buChar char="•"/>
            </a:pPr>
            <a:r>
              <a:rPr lang="en-ZA" sz="2000" dirty="0">
                <a:latin typeface="Open Sans"/>
                <a:cs typeface="Calibri"/>
              </a:rPr>
              <a:t>European Bank for Reconstruction and Development (provides nuclear safety grants but not to finance new nuclear reactors)</a:t>
            </a:r>
          </a:p>
          <a:p>
            <a:pPr marL="800100" lvl="1" indent="-342900">
              <a:spcAft>
                <a:spcPts val="1200"/>
              </a:spcAft>
              <a:buFont typeface="Arial"/>
              <a:buChar char="•"/>
            </a:pPr>
            <a:r>
              <a:rPr lang="en-ZA" sz="2000" dirty="0">
                <a:latin typeface="Open Sans"/>
                <a:cs typeface="Calibri"/>
              </a:rPr>
              <a:t>African Development Bank</a:t>
            </a:r>
          </a:p>
          <a:p>
            <a:pPr marL="342900" indent="-342900">
              <a:spcAft>
                <a:spcPts val="1200"/>
              </a:spcAft>
              <a:buFont typeface="Arial"/>
              <a:buChar char="•"/>
            </a:pPr>
            <a:r>
              <a:rPr lang="en-ZA" sz="2000" dirty="0">
                <a:latin typeface="Open Sans"/>
                <a:cs typeface="Calibri"/>
              </a:rPr>
              <a:t>MDB with no written policy but has not financed nuclear for some time:</a:t>
            </a:r>
          </a:p>
          <a:p>
            <a:pPr marL="800100" lvl="1" indent="-342900">
              <a:spcAft>
                <a:spcPts val="1200"/>
              </a:spcAft>
              <a:buFont typeface="Arial"/>
              <a:buChar char="•"/>
            </a:pPr>
            <a:r>
              <a:rPr lang="en-ZA" sz="2000" dirty="0">
                <a:latin typeface="Open Sans"/>
                <a:cs typeface="Calibri"/>
              </a:rPr>
              <a:t>World Banks</a:t>
            </a:r>
          </a:p>
        </p:txBody>
      </p:sp>
      <p:sp>
        <p:nvSpPr>
          <p:cNvPr id="7" name="Oval 6">
            <a:extLst>
              <a:ext uri="{FF2B5EF4-FFF2-40B4-BE49-F238E27FC236}">
                <a16:creationId xmlns:a16="http://schemas.microsoft.com/office/drawing/2014/main" id="{47116FBB-8E9D-EA43-A48D-46ED06B81E7A}"/>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19.mp3" descr="Track5_Lecture4_Slide19.mp3">
            <a:hlinkClick r:id="" action="ppaction://media"/>
            <a:extLst>
              <a:ext uri="{FF2B5EF4-FFF2-40B4-BE49-F238E27FC236}">
                <a16:creationId xmlns:a16="http://schemas.microsoft.com/office/drawing/2014/main" id="{ED483996-E81C-F84A-B4B4-452A8C3BC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60636"/>
            <a:ext cx="812800" cy="812800"/>
          </a:xfrm>
          <a:prstGeom prst="rect">
            <a:avLst/>
          </a:prstGeom>
        </p:spPr>
      </p:pic>
    </p:spTree>
    <p:extLst>
      <p:ext uri="{BB962C8B-B14F-4D97-AF65-F5344CB8AC3E}">
        <p14:creationId xmlns:p14="http://schemas.microsoft.com/office/powerpoint/2010/main" val="212038668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a:solidFill>
                  <a:schemeClr val="accent5">
                    <a:lumMod val="60000"/>
                    <a:lumOff val="40000"/>
                  </a:schemeClr>
                </a:solidFill>
                <a:latin typeface="Open Sans"/>
                <a:ea typeface="+mn-lt"/>
                <a:cs typeface="+mn-lt"/>
              </a:rPr>
              <a:t>By the end of this lecture, you will be able to:</a:t>
            </a:r>
            <a:endParaRPr lang="en-US" sz="2000" b="1">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a:latin typeface="Open Sans"/>
                <a:ea typeface="+mn-lt"/>
                <a:cs typeface="+mn-lt"/>
              </a:rPr>
              <a:t>ILO1:  Understanding </a:t>
            </a:r>
            <a:r>
              <a:rPr lang="en-GB" sz="2000" b="1">
                <a:latin typeface="Open Sans"/>
                <a:ea typeface="+mn-lt"/>
                <a:cs typeface="+mn-lt"/>
              </a:rPr>
              <a:t>Project Evaluation Criteria-I</a:t>
            </a:r>
          </a:p>
          <a:p>
            <a:pPr marL="342900" indent="-342900">
              <a:spcBef>
                <a:spcPts val="1000"/>
              </a:spcBef>
              <a:buAutoNum type="arabicPeriod"/>
            </a:pPr>
            <a:r>
              <a:rPr lang="en-US" sz="2000">
                <a:latin typeface="Open Sans"/>
                <a:ea typeface="+mn-lt"/>
                <a:cs typeface="+mn-lt"/>
              </a:rPr>
              <a:t>ILO2:  Understanding </a:t>
            </a:r>
            <a:r>
              <a:rPr lang="en-US" sz="2000" b="1">
                <a:latin typeface="Open Sans"/>
                <a:ea typeface="+mn-lt"/>
                <a:cs typeface="+mn-lt"/>
              </a:rPr>
              <a:t>Project Evaluation Criteria-II</a:t>
            </a:r>
            <a:endParaRPr lang="en-US" b="1">
              <a:latin typeface="Calibri" panose="020F0502020204030204"/>
              <a:ea typeface="+mn-lt"/>
              <a:cs typeface="+mn-lt"/>
            </a:endParaRPr>
          </a:p>
          <a:p>
            <a:pPr marL="342900" indent="-342900">
              <a:spcBef>
                <a:spcPts val="1000"/>
              </a:spcBef>
              <a:buAutoNum type="arabicPeriod"/>
            </a:pPr>
            <a:r>
              <a:rPr lang="en-US" sz="2000">
                <a:latin typeface="Open Sans"/>
                <a:ea typeface="+mn-lt"/>
                <a:cs typeface="+mn-lt"/>
              </a:rPr>
              <a:t>ILO3: </a:t>
            </a:r>
            <a:r>
              <a:rPr lang="en-US" sz="2000" b="1">
                <a:latin typeface="Open Sans"/>
                <a:ea typeface="+mn-lt"/>
                <a:cs typeface="+mn-lt"/>
              </a:rPr>
              <a:t> </a:t>
            </a:r>
            <a:r>
              <a:rPr lang="en-US" sz="2000">
                <a:latin typeface="Open Sans"/>
                <a:ea typeface="+mn-lt"/>
                <a:cs typeface="+mn-lt"/>
              </a:rPr>
              <a:t>Exploring the </a:t>
            </a:r>
            <a:r>
              <a:rPr lang="en-US" sz="2000" b="1">
                <a:latin typeface="Open Sans"/>
                <a:ea typeface="+mn-lt"/>
                <a:cs typeface="+mn-lt"/>
              </a:rPr>
              <a:t>Sources of Financing</a:t>
            </a:r>
          </a:p>
          <a:p>
            <a:pPr marL="342900" indent="-342900">
              <a:spcBef>
                <a:spcPts val="1000"/>
              </a:spcBef>
              <a:buAutoNum type="arabicPeriod"/>
            </a:pPr>
            <a:r>
              <a:rPr lang="en-US" sz="2000">
                <a:latin typeface="Open Sans"/>
                <a:ea typeface="+mn-lt"/>
                <a:cs typeface="+mn-lt"/>
              </a:rPr>
              <a:t>ILO4:  Exploring the </a:t>
            </a:r>
            <a:r>
              <a:rPr lang="en-US" sz="2000" b="1">
                <a:latin typeface="Open Sans"/>
                <a:ea typeface="+mn-lt"/>
                <a:cs typeface="+mn-lt"/>
              </a:rPr>
              <a:t>Banks</a:t>
            </a:r>
            <a:r>
              <a:rPr lang="en-US" sz="2000">
                <a:latin typeface="Open Sans"/>
                <a:ea typeface="+mn-lt"/>
                <a:cs typeface="+mn-lt"/>
              </a:rPr>
              <a:t> and </a:t>
            </a:r>
            <a:r>
              <a:rPr lang="en-US" sz="2000" b="1">
                <a:latin typeface="Open Sans"/>
                <a:ea typeface="+mn-lt"/>
                <a:cs typeface="+mn-lt"/>
              </a:rPr>
              <a:t>Finance Options</a:t>
            </a:r>
            <a:endParaRPr lang="en-US" sz="2000" b="1">
              <a:latin typeface="Open Sans"/>
              <a:cs typeface="Calibri"/>
            </a:endParaRPr>
          </a:p>
        </p:txBody>
      </p:sp>
      <p:sp>
        <p:nvSpPr>
          <p:cNvPr id="11" name="Oval 10">
            <a:extLst>
              <a:ext uri="{FF2B5EF4-FFF2-40B4-BE49-F238E27FC236}">
                <a16:creationId xmlns:a16="http://schemas.microsoft.com/office/drawing/2014/main" id="{1151DA56-AC48-9C40-86E5-51B74112B113}"/>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mp3" descr="Track5_Lecture4_Slide2.mp3">
            <a:hlinkClick r:id="" action="ppaction://media"/>
            <a:extLst>
              <a:ext uri="{FF2B5EF4-FFF2-40B4-BE49-F238E27FC236}">
                <a16:creationId xmlns:a16="http://schemas.microsoft.com/office/drawing/2014/main" id="{B5B62451-66D7-2E43-8AEF-9F61B750E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8442"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4.4.3 Sources of Debt Financing – Bonds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8961120"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cs typeface="Calibri"/>
              </a:rPr>
              <a:t>Debt instrument</a:t>
            </a:r>
            <a:endParaRPr lang="en-US" dirty="0">
              <a:latin typeface="Calibri" panose="020F0502020204030204"/>
              <a:cs typeface="Calibri"/>
            </a:endParaRPr>
          </a:p>
          <a:p>
            <a:pPr marL="342900" indent="-342900">
              <a:spcAft>
                <a:spcPts val="1200"/>
              </a:spcAft>
              <a:buFont typeface="Arial"/>
              <a:buChar char="•"/>
            </a:pPr>
            <a:r>
              <a:rPr lang="en-ZA" sz="2000" dirty="0">
                <a:latin typeface="Open Sans"/>
                <a:cs typeface="Calibri"/>
              </a:rPr>
              <a:t>Issued by the government/corporation/project company to raise funds</a:t>
            </a:r>
          </a:p>
          <a:p>
            <a:pPr marL="342900" indent="-342900">
              <a:spcAft>
                <a:spcPts val="1200"/>
              </a:spcAft>
              <a:buFont typeface="Arial"/>
              <a:buChar char="•"/>
            </a:pPr>
            <a:r>
              <a:rPr lang="en-ZA" sz="2000" dirty="0">
                <a:latin typeface="Open Sans"/>
                <a:cs typeface="Calibri"/>
              </a:rPr>
              <a:t>Coupon rate and maturity</a:t>
            </a:r>
          </a:p>
          <a:p>
            <a:pPr marL="342900" indent="-342900">
              <a:spcAft>
                <a:spcPts val="1200"/>
              </a:spcAft>
              <a:buFont typeface="Arial"/>
              <a:buChar char="•"/>
            </a:pPr>
            <a:r>
              <a:rPr lang="en-ZA" sz="2000" dirty="0">
                <a:latin typeface="Open Sans"/>
                <a:cs typeface="Calibri"/>
              </a:rPr>
              <a:t>Traded in bond market</a:t>
            </a:r>
          </a:p>
        </p:txBody>
      </p:sp>
      <p:sp>
        <p:nvSpPr>
          <p:cNvPr id="7" name="Oval 6">
            <a:extLst>
              <a:ext uri="{FF2B5EF4-FFF2-40B4-BE49-F238E27FC236}">
                <a16:creationId xmlns:a16="http://schemas.microsoft.com/office/drawing/2014/main" id="{1F8546C1-384F-DA4B-A5C1-2F9CDE2B6C4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0.mp3" descr="Track5_Lecture4_Slide20.mp3">
            <a:hlinkClick r:id="" action="ppaction://media"/>
            <a:extLst>
              <a:ext uri="{FF2B5EF4-FFF2-40B4-BE49-F238E27FC236}">
                <a16:creationId xmlns:a16="http://schemas.microsoft.com/office/drawing/2014/main" id="{6153DB94-1008-FA45-A0CD-17FFB95EFE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6876468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4.4.4 Bonds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1906689"/>
            <a:ext cx="3055620" cy="347787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b="1" dirty="0">
                <a:latin typeface="Open Sans"/>
                <a:cs typeface="Calibri"/>
              </a:rPr>
              <a:t>Face value or par value:</a:t>
            </a:r>
            <a:r>
              <a:rPr lang="en-ZA" sz="2000" dirty="0">
                <a:latin typeface="Open Sans"/>
                <a:cs typeface="Calibri"/>
              </a:rPr>
              <a:t> amount that will be repaid at the end of the loan period</a:t>
            </a:r>
          </a:p>
          <a:p>
            <a:pPr marL="342900" indent="-342900">
              <a:spcAft>
                <a:spcPts val="1200"/>
              </a:spcAft>
              <a:buFont typeface="Arial"/>
              <a:buChar char="•"/>
            </a:pPr>
            <a:r>
              <a:rPr lang="en-ZA" sz="2000" b="1" dirty="0">
                <a:latin typeface="Open Sans"/>
                <a:cs typeface="Calibri"/>
              </a:rPr>
              <a:t>Maturity:</a:t>
            </a:r>
            <a:r>
              <a:rPr lang="en-ZA" sz="2000" dirty="0">
                <a:latin typeface="Open Sans"/>
                <a:cs typeface="Calibri"/>
              </a:rPr>
              <a:t> number of years until the face value is repaid</a:t>
            </a:r>
          </a:p>
          <a:p>
            <a:pPr marL="342900" indent="-342900">
              <a:spcAft>
                <a:spcPts val="1200"/>
              </a:spcAft>
              <a:buFont typeface="Arial"/>
              <a:buChar char="•"/>
            </a:pPr>
            <a:r>
              <a:rPr lang="en-ZA" sz="2000" b="1" dirty="0">
                <a:latin typeface="Open Sans"/>
                <a:cs typeface="Calibri"/>
              </a:rPr>
              <a:t>Coupon:</a:t>
            </a:r>
            <a:r>
              <a:rPr lang="en-ZA" sz="2000" dirty="0">
                <a:latin typeface="Open Sans"/>
                <a:cs typeface="Calibri"/>
              </a:rPr>
              <a:t> a regular fixed interest payment </a:t>
            </a:r>
          </a:p>
        </p:txBody>
      </p:sp>
      <p:pic>
        <p:nvPicPr>
          <p:cNvPr id="2" name="Picture 6" descr="Text&#10;&#10;Description automatically generated">
            <a:extLst>
              <a:ext uri="{FF2B5EF4-FFF2-40B4-BE49-F238E27FC236}">
                <a16:creationId xmlns:a16="http://schemas.microsoft.com/office/drawing/2014/main" id="{2EFD7F04-7FD2-4A2A-9431-30C7A8A44C81}"/>
              </a:ext>
            </a:extLst>
          </p:cNvPr>
          <p:cNvPicPr>
            <a:picLocks noChangeAspect="1"/>
          </p:cNvPicPr>
          <p:nvPr/>
        </p:nvPicPr>
        <p:blipFill>
          <a:blip r:embed="rId6"/>
          <a:stretch>
            <a:fillRect/>
          </a:stretch>
        </p:blipFill>
        <p:spPr>
          <a:xfrm>
            <a:off x="4955309" y="1400288"/>
            <a:ext cx="5879863" cy="4500493"/>
          </a:xfrm>
          <a:prstGeom prst="rect">
            <a:avLst/>
          </a:prstGeom>
        </p:spPr>
      </p:pic>
      <p:sp>
        <p:nvSpPr>
          <p:cNvPr id="7" name="TextBox 6">
            <a:extLst>
              <a:ext uri="{FF2B5EF4-FFF2-40B4-BE49-F238E27FC236}">
                <a16:creationId xmlns:a16="http://schemas.microsoft.com/office/drawing/2014/main" id="{B83C0803-5793-4F3C-A0BB-A435A2036BCE}"/>
              </a:ext>
            </a:extLst>
          </p:cNvPr>
          <p:cNvSpPr txBox="1"/>
          <p:nvPr/>
        </p:nvSpPr>
        <p:spPr>
          <a:xfrm>
            <a:off x="5313062" y="6083268"/>
            <a:ext cx="65300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i="1" dirty="0">
                <a:latin typeface="Open Sans"/>
                <a:cs typeface="Calibri"/>
              </a:rPr>
              <a:t>Image copyright: The Joe I. Herbstman Memorial Collection of American Finance </a:t>
            </a:r>
          </a:p>
        </p:txBody>
      </p:sp>
      <p:sp>
        <p:nvSpPr>
          <p:cNvPr id="11" name="Oval 10">
            <a:extLst>
              <a:ext uri="{FF2B5EF4-FFF2-40B4-BE49-F238E27FC236}">
                <a16:creationId xmlns:a16="http://schemas.microsoft.com/office/drawing/2014/main" id="{32FFCB61-5C8F-4549-8AD3-41558BE4FC25}"/>
              </a:ext>
            </a:extLst>
          </p:cNvPr>
          <p:cNvSpPr/>
          <p:nvPr/>
        </p:nvSpPr>
        <p:spPr>
          <a:xfrm>
            <a:off x="9007105" y="36396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4_Slide21.mp3" descr="Track5_Lecture4_Slide21.mp3">
            <a:hlinkClick r:id="" action="ppaction://media"/>
            <a:extLst>
              <a:ext uri="{FF2B5EF4-FFF2-40B4-BE49-F238E27FC236}">
                <a16:creationId xmlns:a16="http://schemas.microsoft.com/office/drawing/2014/main" id="{1BA82D1F-5315-F746-90F0-E421009604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78470" y="443076"/>
            <a:ext cx="812800" cy="812800"/>
          </a:xfrm>
          <a:prstGeom prst="rect">
            <a:avLst/>
          </a:prstGeom>
        </p:spPr>
      </p:pic>
    </p:spTree>
    <p:extLst>
      <p:ext uri="{BB962C8B-B14F-4D97-AF65-F5344CB8AC3E}">
        <p14:creationId xmlns:p14="http://schemas.microsoft.com/office/powerpoint/2010/main" val="34344093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99915" y="1398690"/>
            <a:ext cx="90627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4.4.5 Equity Market</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Banks and finance options</a:t>
            </a:r>
          </a:p>
        </p:txBody>
      </p:sp>
      <p:sp>
        <p:nvSpPr>
          <p:cNvPr id="3" name="Rectangle 2">
            <a:extLst>
              <a:ext uri="{FF2B5EF4-FFF2-40B4-BE49-F238E27FC236}">
                <a16:creationId xmlns:a16="http://schemas.microsoft.com/office/drawing/2014/main" id="{EC488B47-500E-4D1B-BB86-C2700CB61FBB}"/>
              </a:ext>
            </a:extLst>
          </p:cNvPr>
          <p:cNvSpPr/>
          <p:nvPr/>
        </p:nvSpPr>
        <p:spPr>
          <a:xfrm>
            <a:off x="1001515" y="2046389"/>
            <a:ext cx="9100820" cy="1631216"/>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latin typeface="Open Sans"/>
                <a:cs typeface="Calibri"/>
              </a:rPr>
              <a:t>Equity capital is owner's contribution</a:t>
            </a:r>
          </a:p>
          <a:p>
            <a:pPr marL="342900" indent="-342900">
              <a:spcAft>
                <a:spcPts val="1200"/>
              </a:spcAft>
              <a:buFont typeface="Arial"/>
              <a:buChar char="•"/>
            </a:pPr>
            <a:r>
              <a:rPr lang="en-ZA" sz="2000">
                <a:latin typeface="Open Sans"/>
                <a:cs typeface="Calibri"/>
              </a:rPr>
              <a:t>The market where shares are issued and traded</a:t>
            </a:r>
          </a:p>
          <a:p>
            <a:pPr marL="342900" indent="-342900">
              <a:spcAft>
                <a:spcPts val="1200"/>
              </a:spcAft>
              <a:buFont typeface="Arial"/>
              <a:buChar char="•"/>
            </a:pPr>
            <a:r>
              <a:rPr lang="en-ZA" sz="2000">
                <a:latin typeface="Open Sans"/>
                <a:cs typeface="Calibri"/>
              </a:rPr>
              <a:t>Gives companies access to capital and investors a slice of ownership in a company </a:t>
            </a:r>
          </a:p>
        </p:txBody>
      </p:sp>
      <p:sp>
        <p:nvSpPr>
          <p:cNvPr id="7" name="Oval 6">
            <a:extLst>
              <a:ext uri="{FF2B5EF4-FFF2-40B4-BE49-F238E27FC236}">
                <a16:creationId xmlns:a16="http://schemas.microsoft.com/office/drawing/2014/main" id="{29C7B514-2631-7A44-9D79-D3938B218E63}"/>
              </a:ext>
            </a:extLst>
          </p:cNvPr>
          <p:cNvSpPr/>
          <p:nvPr/>
        </p:nvSpPr>
        <p:spPr>
          <a:xfrm>
            <a:off x="9019805"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22.mp3" descr="Track5_Lecture4_Slide22.mp3">
            <a:hlinkClick r:id="" action="ppaction://media"/>
            <a:extLst>
              <a:ext uri="{FF2B5EF4-FFF2-40B4-BE49-F238E27FC236}">
                <a16:creationId xmlns:a16="http://schemas.microsoft.com/office/drawing/2014/main" id="{0828E86F-5151-C142-A443-8489C4B1A8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091170" y="647594"/>
            <a:ext cx="812800" cy="812800"/>
          </a:xfrm>
          <a:prstGeom prst="rect">
            <a:avLst/>
          </a:prstGeom>
        </p:spPr>
      </p:pic>
    </p:spTree>
    <p:extLst>
      <p:ext uri="{BB962C8B-B14F-4D97-AF65-F5344CB8AC3E}">
        <p14:creationId xmlns:p14="http://schemas.microsoft.com/office/powerpoint/2010/main" val="85461337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8165E174-A12D-8E44-A3F2-8E9645D25254}"/>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049C69-7550-4EF0-8FFC-B4AF4DC40AAC}"/>
              </a:ext>
            </a:extLst>
          </p:cNvPr>
          <p:cNvSpPr txBox="1"/>
          <p:nvPr/>
        </p:nvSpPr>
        <p:spPr>
          <a:xfrm>
            <a:off x="9128051" y="4645790"/>
            <a:ext cx="257485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rPr>
              <a:t>Money A., </a:t>
            </a:r>
            <a:r>
              <a:rPr lang="en-US" sz="800" dirty="0" err="1">
                <a:solidFill>
                  <a:schemeClr val="bg1"/>
                </a:solidFill>
                <a:latin typeface="Open Sans"/>
              </a:rPr>
              <a:t>Fanaian</a:t>
            </a:r>
            <a:r>
              <a:rPr lang="en-US" sz="800" dirty="0">
                <a:solidFill>
                  <a:schemeClr val="bg1"/>
                </a:solidFill>
                <a:latin typeface="Open Sans"/>
              </a:rPr>
              <a:t> S. Pop M., </a:t>
            </a:r>
            <a:r>
              <a:rPr lang="en-US" sz="800" dirty="0" err="1">
                <a:solidFill>
                  <a:schemeClr val="bg1"/>
                </a:solidFill>
                <a:latin typeface="Open Sans"/>
              </a:rPr>
              <a:t>Berdellans</a:t>
            </a:r>
            <a:r>
              <a:rPr lang="en-US" sz="800" dirty="0">
                <a:solidFill>
                  <a:schemeClr val="bg1"/>
                </a:solidFill>
                <a:latin typeface="Open Sans"/>
              </a:rPr>
              <a:t> 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a:t>
            </a:r>
            <a:r>
              <a:rPr lang="en-US" sz="800" dirty="0">
                <a:solidFill>
                  <a:schemeClr val="bg1"/>
                </a:solidFill>
                <a:latin typeface="Open Sans"/>
              </a:rPr>
              <a:t> A, </a:t>
            </a:r>
            <a:r>
              <a:rPr lang="en-US" sz="800" dirty="0" err="1">
                <a:solidFill>
                  <a:schemeClr val="bg1"/>
                </a:solidFill>
                <a:latin typeface="Open Sans"/>
              </a:rPr>
              <a:t>Stankeviciute</a:t>
            </a:r>
            <a:r>
              <a:rPr lang="en-US" sz="800" dirty="0">
                <a:solidFill>
                  <a:schemeClr val="bg1"/>
                </a:solidFill>
                <a:latin typeface="Open Sans"/>
              </a:rPr>
              <a:t> L.,</a:t>
            </a:r>
            <a:br>
              <a:rPr lang="en-US" sz="800" dirty="0">
                <a:latin typeface="Open Sans"/>
              </a:rPr>
            </a:br>
            <a:r>
              <a:rPr lang="en-US" sz="800" dirty="0">
                <a:solidFill>
                  <a:schemeClr val="bg1"/>
                </a:solidFill>
                <a:latin typeface="Open Sans"/>
              </a:rPr>
              <a:t>Tot </a:t>
            </a:r>
            <a:r>
              <a:rPr lang="en-US" sz="800">
                <a:solidFill>
                  <a:schemeClr val="bg1"/>
                </a:solidFill>
                <a:latin typeface="Open Sans"/>
              </a:rPr>
              <a:t>M., </a:t>
            </a:r>
            <a:r>
              <a:rPr lang="en-US" sz="800" dirty="0">
                <a:solidFill>
                  <a:schemeClr val="bg1"/>
                </a:solidFill>
                <a:latin typeface="Open Sans"/>
              </a:rPr>
              <a:t>Welsch M</a:t>
            </a:r>
            <a:r>
              <a:rPr lang="en-US" sz="800">
                <a:solidFill>
                  <a:schemeClr val="bg1"/>
                </a:solidFill>
                <a:latin typeface="Open Sans"/>
              </a:rPr>
              <a:t>., Tan N., 2021</a:t>
            </a:r>
            <a:r>
              <a:rPr lang="en-US" sz="800" dirty="0">
                <a:solidFill>
                  <a:schemeClr val="bg1"/>
                </a:solidFill>
                <a:latin typeface="Open Sans"/>
              </a:rPr>
              <a:t>. Lecture 4: Project Evaluation and Sources of Financing,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Release Version 1.0. [online presentation]. Climate Compatible Growth </a:t>
            </a:r>
            <a:r>
              <a:rPr lang="en-US" sz="800" dirty="0" err="1">
                <a:solidFill>
                  <a:schemeClr val="bg1"/>
                </a:solidFill>
                <a:latin typeface="Open Sans"/>
              </a:rPr>
              <a:t>Programme</a:t>
            </a:r>
            <a:r>
              <a:rPr lang="en-US" sz="800" dirty="0">
                <a:solidFill>
                  <a:schemeClr val="bg1"/>
                </a:solidFill>
                <a:latin typeface="Open Sans"/>
              </a:rPr>
              <a:t> and International Atomic Energy Agency.</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5" name="TextBox 4">
            <a:extLst>
              <a:ext uri="{FF2B5EF4-FFF2-40B4-BE49-F238E27FC236}">
                <a16:creationId xmlns:a16="http://schemas.microsoft.com/office/drawing/2014/main" id="{F3B35047-D8AE-4DED-AF83-C5E3B360AE73}"/>
              </a:ext>
            </a:extLst>
          </p:cNvPr>
          <p:cNvSpPr txBox="1"/>
          <p:nvPr/>
        </p:nvSpPr>
        <p:spPr>
          <a:xfrm>
            <a:off x="9900019" y="5895089"/>
            <a:ext cx="165799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rPr>
              <a:t>CCG courses (this will take you to the website link http://www.ClimateCompatibleGrowth.</a:t>
            </a:r>
            <a:br>
              <a:rPr lang="en-US" sz="800" dirty="0">
                <a:solidFill>
                  <a:schemeClr val="bg1"/>
                </a:solidFill>
                <a:latin typeface="Open Sans"/>
              </a:rPr>
            </a:br>
            <a:r>
              <a:rPr lang="en-US" sz="800" dirty="0">
                <a:solidFill>
                  <a:schemeClr val="bg1"/>
                </a:solidFill>
                <a:latin typeface="Open Sans"/>
              </a:rPr>
              <a:t>com/</a:t>
            </a:r>
            <a:r>
              <a:rPr lang="en-US" sz="800" dirty="0" err="1">
                <a:solidFill>
                  <a:schemeClr val="bg1"/>
                </a:solidFill>
                <a:latin typeface="Open Sans"/>
              </a:rPr>
              <a:t>teachingmaterials</a:t>
            </a:r>
            <a:r>
              <a:rPr lang="en-US" sz="800" dirty="0">
                <a:solidFill>
                  <a:schemeClr val="bg1"/>
                </a:solidFill>
                <a:latin typeface="Open Sans"/>
              </a:rPr>
              <a:t>)</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D4D28627-5E15-1643-8CB1-3F7DB798DD13}"/>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91BA9B0A-0BB0-D148-8FC5-0BBECFEE31DC}"/>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44794A-105A-1B42-A167-C768BCC27049}"/>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84DFD90C-7C53-7D49-995E-CDA075B14611}"/>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4.1.1 Why Project Evaluation Criteria?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Which project to choose for investment?</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Techniques/approaches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Payback period</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Net Present Value (NPV)</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Internal Rate of Return (IRR)</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Others</a:t>
            </a:r>
          </a:p>
        </p:txBody>
      </p:sp>
      <p:sp>
        <p:nvSpPr>
          <p:cNvPr id="14" name="Oval 13">
            <a:extLst>
              <a:ext uri="{FF2B5EF4-FFF2-40B4-BE49-F238E27FC236}">
                <a16:creationId xmlns:a16="http://schemas.microsoft.com/office/drawing/2014/main" id="{2D9EF852-2ACE-0A44-8E2D-EA945070E744}"/>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3.mp3" descr="Track5_Lecture4_Slide3.mp3">
            <a:hlinkClick r:id="" action="ppaction://media"/>
            <a:extLst>
              <a:ext uri="{FF2B5EF4-FFF2-40B4-BE49-F238E27FC236}">
                <a16:creationId xmlns:a16="http://schemas.microsoft.com/office/drawing/2014/main" id="{277AFC2D-5200-8F41-9C9F-6500A6B6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4759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4.1.2 Net Present Value (NPV)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25315" y="2071789"/>
            <a:ext cx="6217920" cy="1169551"/>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Net Present Value approach</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Net Present Value = Difference between the present value of Cash inflow and outflow</a:t>
            </a:r>
          </a:p>
        </p:txBody>
      </p:sp>
      <p:pic>
        <p:nvPicPr>
          <p:cNvPr id="2" name="Picture 2" descr="Table&#10;&#10;Description automatically generated">
            <a:extLst>
              <a:ext uri="{FF2B5EF4-FFF2-40B4-BE49-F238E27FC236}">
                <a16:creationId xmlns:a16="http://schemas.microsoft.com/office/drawing/2014/main" id="{B8A3D5EA-7D7E-48E2-9CCD-FFE3039B7BD6}"/>
              </a:ext>
            </a:extLst>
          </p:cNvPr>
          <p:cNvPicPr>
            <a:picLocks noChangeAspect="1"/>
          </p:cNvPicPr>
          <p:nvPr/>
        </p:nvPicPr>
        <p:blipFill>
          <a:blip r:embed="rId6"/>
          <a:stretch>
            <a:fillRect/>
          </a:stretch>
        </p:blipFill>
        <p:spPr>
          <a:xfrm>
            <a:off x="5041900" y="3345770"/>
            <a:ext cx="5156200" cy="2515961"/>
          </a:xfrm>
          <a:prstGeom prst="rect">
            <a:avLst/>
          </a:prstGeom>
        </p:spPr>
      </p:pic>
      <p:sp>
        <p:nvSpPr>
          <p:cNvPr id="15" name="Oval 14">
            <a:extLst>
              <a:ext uri="{FF2B5EF4-FFF2-40B4-BE49-F238E27FC236}">
                <a16:creationId xmlns:a16="http://schemas.microsoft.com/office/drawing/2014/main" id="{5B96C7B2-FF99-6547-9739-B0192820AEC2}"/>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4.mp3" descr="Track5_Lecture4_Slide4.mp3">
            <a:hlinkClick r:id="" action="ppaction://media"/>
            <a:extLst>
              <a:ext uri="{FF2B5EF4-FFF2-40B4-BE49-F238E27FC236}">
                <a16:creationId xmlns:a16="http://schemas.microsoft.com/office/drawing/2014/main" id="{68D94F15-4DC1-4B43-A8FA-23653794FE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17053725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0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4.1.3 Calculating NPV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38015" y="2630589"/>
            <a:ext cx="8935720" cy="2246769"/>
          </a:xfrm>
          <a:prstGeom prst="rect">
            <a:avLst/>
          </a:prstGeom>
        </p:spPr>
        <p:txBody>
          <a:bodyPr wrap="square" lIns="91440" tIns="45720" rIns="91440" bIns="45720" anchor="t">
            <a:spAutoFit/>
          </a:bodyPr>
          <a:lstStyle/>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Net Present Value </a:t>
            </a: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sz="200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2000">
                <a:solidFill>
                  <a:srgbClr val="000000"/>
                </a:solidFill>
                <a:latin typeface="Open Sans"/>
                <a:ea typeface="Open Sans" panose="020B0606030504020204" pitchFamily="34" charset="0"/>
                <a:cs typeface="Open Sans" panose="020B0606030504020204" pitchFamily="34" charset="0"/>
              </a:rPr>
              <a:t>Where R is revenues, r is discount rate, N is project life, C is cost, t is time</a:t>
            </a:r>
          </a:p>
        </p:txBody>
      </p:sp>
      <p:pic>
        <p:nvPicPr>
          <p:cNvPr id="3" name="Picture 3" descr="A picture containing text&#10;&#10;Description automatically generated">
            <a:extLst>
              <a:ext uri="{FF2B5EF4-FFF2-40B4-BE49-F238E27FC236}">
                <a16:creationId xmlns:a16="http://schemas.microsoft.com/office/drawing/2014/main" id="{54E3D404-FD86-469E-9852-BFB17307ED99}"/>
              </a:ext>
            </a:extLst>
          </p:cNvPr>
          <p:cNvPicPr>
            <a:picLocks noChangeAspect="1"/>
          </p:cNvPicPr>
          <p:nvPr/>
        </p:nvPicPr>
        <p:blipFill>
          <a:blip r:embed="rId6"/>
          <a:stretch>
            <a:fillRect/>
          </a:stretch>
        </p:blipFill>
        <p:spPr>
          <a:xfrm>
            <a:off x="3200400" y="2065553"/>
            <a:ext cx="2743200" cy="1634695"/>
          </a:xfrm>
          <a:prstGeom prst="rect">
            <a:avLst/>
          </a:prstGeom>
        </p:spPr>
      </p:pic>
      <p:sp>
        <p:nvSpPr>
          <p:cNvPr id="14" name="Oval 13">
            <a:extLst>
              <a:ext uri="{FF2B5EF4-FFF2-40B4-BE49-F238E27FC236}">
                <a16:creationId xmlns:a16="http://schemas.microsoft.com/office/drawing/2014/main" id="{E4D1F20F-8C90-6A4D-9A4A-08F00C52557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5.mp3" descr="Track5_Lecture4_Slide5.mp3">
            <a:hlinkClick r:id="" action="ppaction://media"/>
            <a:extLst>
              <a:ext uri="{FF2B5EF4-FFF2-40B4-BE49-F238E27FC236}">
                <a16:creationId xmlns:a16="http://schemas.microsoft.com/office/drawing/2014/main" id="{6940926B-C290-EF47-85FE-CB5C698EC3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471" y="651552"/>
            <a:ext cx="812800" cy="812800"/>
          </a:xfrm>
          <a:prstGeom prst="rect">
            <a:avLst/>
          </a:prstGeom>
        </p:spPr>
      </p:pic>
    </p:spTree>
    <p:extLst>
      <p:ext uri="{BB962C8B-B14F-4D97-AF65-F5344CB8AC3E}">
        <p14:creationId xmlns:p14="http://schemas.microsoft.com/office/powerpoint/2010/main" val="305096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4.1.4 Net Present Value Criteria</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sp>
        <p:nvSpPr>
          <p:cNvPr id="10" name="Rectangle 9">
            <a:extLst>
              <a:ext uri="{FF2B5EF4-FFF2-40B4-BE49-F238E27FC236}">
                <a16:creationId xmlns:a16="http://schemas.microsoft.com/office/drawing/2014/main" id="{79E66812-0CEA-42E6-B1C4-05555E048E3B}"/>
              </a:ext>
            </a:extLst>
          </p:cNvPr>
          <p:cNvSpPr/>
          <p:nvPr/>
        </p:nvSpPr>
        <p:spPr>
          <a:xfrm>
            <a:off x="963415" y="1995589"/>
            <a:ext cx="7903104" cy="286232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A project should be accepted if net present value is positive and rejected if it is negative</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For two projects A and B, accept the project with larger NPV. Accept project A if</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NPV (A) &gt; NPV (B)</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Reject A if NPV (A) &lt; NPV (B),</a:t>
            </a:r>
          </a:p>
          <a:p>
            <a:pPr marL="800100" lvl="1"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If NPV (A) = NPV (B), be neutral</a:t>
            </a:r>
            <a:endParaRPr lang="en-ZA" sz="200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18AB0DED-929D-9345-A19E-10AAFD129F8B}"/>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6.mp3" descr="Track5_Lecture4_Slide6.mp3">
            <a:hlinkClick r:id="" action="ppaction://media"/>
            <a:extLst>
              <a:ext uri="{FF2B5EF4-FFF2-40B4-BE49-F238E27FC236}">
                <a16:creationId xmlns:a16="http://schemas.microsoft.com/office/drawing/2014/main" id="{21DA52C9-3D8D-DC4D-BCF2-17B0B4A567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1824" y="672246"/>
            <a:ext cx="812800" cy="812800"/>
          </a:xfrm>
          <a:prstGeom prst="rect">
            <a:avLst/>
          </a:prstGeom>
        </p:spPr>
      </p:pic>
    </p:spTree>
    <p:extLst>
      <p:ext uri="{BB962C8B-B14F-4D97-AF65-F5344CB8AC3E}">
        <p14:creationId xmlns:p14="http://schemas.microsoft.com/office/powerpoint/2010/main" val="313810253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4.1.5 NPV of Projects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Project Evaluation Criteria-I </a:t>
            </a:r>
          </a:p>
        </p:txBody>
      </p:sp>
      <p:pic>
        <p:nvPicPr>
          <p:cNvPr id="2" name="Picture 2" descr="Table&#10;&#10;Description automatically generated">
            <a:extLst>
              <a:ext uri="{FF2B5EF4-FFF2-40B4-BE49-F238E27FC236}">
                <a16:creationId xmlns:a16="http://schemas.microsoft.com/office/drawing/2014/main" id="{AC89F31B-0B5D-4403-A6D3-43A17B570F9F}"/>
              </a:ext>
            </a:extLst>
          </p:cNvPr>
          <p:cNvPicPr>
            <a:picLocks noChangeAspect="1"/>
          </p:cNvPicPr>
          <p:nvPr/>
        </p:nvPicPr>
        <p:blipFill>
          <a:blip r:embed="rId6"/>
          <a:stretch>
            <a:fillRect/>
          </a:stretch>
        </p:blipFill>
        <p:spPr>
          <a:xfrm>
            <a:off x="1600200" y="2291557"/>
            <a:ext cx="7543800" cy="3341685"/>
          </a:xfrm>
          <a:prstGeom prst="rect">
            <a:avLst/>
          </a:prstGeom>
        </p:spPr>
      </p:pic>
      <p:sp>
        <p:nvSpPr>
          <p:cNvPr id="7" name="Oval 6">
            <a:extLst>
              <a:ext uri="{FF2B5EF4-FFF2-40B4-BE49-F238E27FC236}">
                <a16:creationId xmlns:a16="http://schemas.microsoft.com/office/drawing/2014/main" id="{881D7E9E-96EE-F049-A1AE-7CC1830183D3}"/>
              </a:ext>
            </a:extLst>
          </p:cNvPr>
          <p:cNvSpPr/>
          <p:nvPr/>
        </p:nvSpPr>
        <p:spPr>
          <a:xfrm>
            <a:off x="9270459"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7.mp3" descr="Track5_Lecture4_Slide7.mp3">
            <a:hlinkClick r:id="" action="ppaction://media"/>
            <a:extLst>
              <a:ext uri="{FF2B5EF4-FFF2-40B4-BE49-F238E27FC236}">
                <a16:creationId xmlns:a16="http://schemas.microsoft.com/office/drawing/2014/main" id="{157F106F-D29B-3E43-B895-28228A09FF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41824" y="647594"/>
            <a:ext cx="812800" cy="812800"/>
          </a:xfrm>
          <a:prstGeom prst="rect">
            <a:avLst/>
          </a:prstGeom>
        </p:spPr>
      </p:pic>
    </p:spTree>
    <p:extLst>
      <p:ext uri="{BB962C8B-B14F-4D97-AF65-F5344CB8AC3E}">
        <p14:creationId xmlns:p14="http://schemas.microsoft.com/office/powerpoint/2010/main" val="42781263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4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4.2.1 NPV at different discount rates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pic>
        <p:nvPicPr>
          <p:cNvPr id="2" name="Picture 2" descr="Chart, line chart&#10;&#10;Description automatically generated">
            <a:extLst>
              <a:ext uri="{FF2B5EF4-FFF2-40B4-BE49-F238E27FC236}">
                <a16:creationId xmlns:a16="http://schemas.microsoft.com/office/drawing/2014/main" id="{7F12C23E-6F14-4387-B1EB-C906825ACBB7}"/>
              </a:ext>
            </a:extLst>
          </p:cNvPr>
          <p:cNvPicPr>
            <a:picLocks noChangeAspect="1"/>
          </p:cNvPicPr>
          <p:nvPr/>
        </p:nvPicPr>
        <p:blipFill>
          <a:blip r:embed="rId6"/>
          <a:stretch>
            <a:fillRect/>
          </a:stretch>
        </p:blipFill>
        <p:spPr>
          <a:xfrm>
            <a:off x="2654300" y="2065439"/>
            <a:ext cx="6159500" cy="4009822"/>
          </a:xfrm>
          <a:prstGeom prst="rect">
            <a:avLst/>
          </a:prstGeom>
        </p:spPr>
      </p:pic>
      <p:sp>
        <p:nvSpPr>
          <p:cNvPr id="7" name="Oval 6">
            <a:extLst>
              <a:ext uri="{FF2B5EF4-FFF2-40B4-BE49-F238E27FC236}">
                <a16:creationId xmlns:a16="http://schemas.microsoft.com/office/drawing/2014/main" id="{8F9E29FA-CFD3-B84B-A00A-29EA0F52A646}"/>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4_Slide8.mp3" descr="Track5_Lecture4_Slide8.mp3">
            <a:hlinkClick r:id="" action="ppaction://media"/>
            <a:extLst>
              <a:ext uri="{FF2B5EF4-FFF2-40B4-BE49-F238E27FC236}">
                <a16:creationId xmlns:a16="http://schemas.microsoft.com/office/drawing/2014/main" id="{D6916E24-6FC8-B643-AB4A-C0CB0ECCC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31469" y="651724"/>
            <a:ext cx="812800" cy="812800"/>
          </a:xfrm>
          <a:prstGeom prst="rect">
            <a:avLst/>
          </a:prstGeom>
        </p:spPr>
      </p:pic>
    </p:spTree>
    <p:extLst>
      <p:ext uri="{BB962C8B-B14F-4D97-AF65-F5344CB8AC3E}">
        <p14:creationId xmlns:p14="http://schemas.microsoft.com/office/powerpoint/2010/main" val="56295332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8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4.2.2 Drawbacks of NPV</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80149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Project Evaluation Criteria-II</a:t>
            </a:r>
          </a:p>
        </p:txBody>
      </p:sp>
      <p:sp>
        <p:nvSpPr>
          <p:cNvPr id="3" name="Rectangle 2">
            <a:extLst>
              <a:ext uri="{FF2B5EF4-FFF2-40B4-BE49-F238E27FC236}">
                <a16:creationId xmlns:a16="http://schemas.microsoft.com/office/drawing/2014/main" id="{EC488B47-500E-4D1B-BB86-C2700CB61FBB}"/>
              </a:ext>
            </a:extLst>
          </p:cNvPr>
          <p:cNvSpPr/>
          <p:nvPr/>
        </p:nvSpPr>
        <p:spPr>
          <a:xfrm>
            <a:off x="925315" y="2071789"/>
            <a:ext cx="6217920" cy="40011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Choice of discount rate</a:t>
            </a:r>
          </a:p>
        </p:txBody>
      </p:sp>
      <p:sp>
        <p:nvSpPr>
          <p:cNvPr id="7" name="Oval 6">
            <a:extLst>
              <a:ext uri="{FF2B5EF4-FFF2-40B4-BE49-F238E27FC236}">
                <a16:creationId xmlns:a16="http://schemas.microsoft.com/office/drawing/2014/main" id="{038495DC-BBEF-5946-9E5C-B9CF91375B48}"/>
              </a:ext>
            </a:extLst>
          </p:cNvPr>
          <p:cNvSpPr/>
          <p:nvPr/>
        </p:nvSpPr>
        <p:spPr>
          <a:xfrm>
            <a:off x="9360104" y="57622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4_Slide9.mp3" descr="Track5_Lecture4_Slide9.mp3">
            <a:hlinkClick r:id="" action="ppaction://media"/>
            <a:extLst>
              <a:ext uri="{FF2B5EF4-FFF2-40B4-BE49-F238E27FC236}">
                <a16:creationId xmlns:a16="http://schemas.microsoft.com/office/drawing/2014/main" id="{90ED25B6-9ECD-004B-BCD7-EDC011095B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1469" y="647594"/>
            <a:ext cx="812800" cy="812800"/>
          </a:xfrm>
          <a:prstGeom prst="rect">
            <a:avLst/>
          </a:prstGeom>
        </p:spPr>
      </p:pic>
    </p:spTree>
    <p:extLst>
      <p:ext uri="{BB962C8B-B14F-4D97-AF65-F5344CB8AC3E}">
        <p14:creationId xmlns:p14="http://schemas.microsoft.com/office/powerpoint/2010/main" val="19396312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9948054-04FD-437A-A58F-F784E278668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224</TotalTime>
  <Words>4609</Words>
  <Application>Microsoft Office PowerPoint</Application>
  <PresentationFormat>Widescreen</PresentationFormat>
  <Paragraphs>287</Paragraphs>
  <Slides>24</Slides>
  <Notes>23</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536</cp:revision>
  <dcterms:created xsi:type="dcterms:W3CDTF">2021-02-10T16:48:02Z</dcterms:created>
  <dcterms:modified xsi:type="dcterms:W3CDTF">2024-10-31T20:43:14Z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