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9"/>
  </p:notesMasterIdLst>
  <p:sldIdLst>
    <p:sldId id="4233" r:id="rId5"/>
    <p:sldId id="4318" r:id="rId6"/>
    <p:sldId id="4277" r:id="rId7"/>
    <p:sldId id="4319" r:id="rId8"/>
    <p:sldId id="4322" r:id="rId9"/>
    <p:sldId id="4321" r:id="rId10"/>
    <p:sldId id="4323" r:id="rId11"/>
    <p:sldId id="4333" r:id="rId12"/>
    <p:sldId id="4327" r:id="rId13"/>
    <p:sldId id="4331" r:id="rId14"/>
    <p:sldId id="4329" r:id="rId15"/>
    <p:sldId id="4332" r:id="rId16"/>
    <p:sldId id="4324" r:id="rId17"/>
    <p:sldId id="4302" r:id="rId18"/>
    <p:sldId id="4326" r:id="rId19"/>
    <p:sldId id="4334" r:id="rId20"/>
    <p:sldId id="4335" r:id="rId21"/>
    <p:sldId id="4301" r:id="rId22"/>
    <p:sldId id="4340" r:id="rId23"/>
    <p:sldId id="4341" r:id="rId24"/>
    <p:sldId id="4336" r:id="rId25"/>
    <p:sldId id="4337" r:id="rId26"/>
    <p:sldId id="4339" r:id="rId27"/>
    <p:sldId id="427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069"/>
    <a:srgbClr val="68C7FD"/>
    <a:srgbClr val="DEE9F5"/>
    <a:srgbClr val="FFFFFF"/>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7B9A07-8F7A-42E2-A018-840A042F2958}" v="865" dt="2026-01-15T14:39:04.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3557" autoAdjust="0"/>
  </p:normalViewPr>
  <p:slideViewPr>
    <p:cSldViewPr snapToGrid="0">
      <p:cViewPr varScale="1">
        <p:scale>
          <a:sx n="64" d="100"/>
          <a:sy n="64" d="100"/>
        </p:scale>
        <p:origin x="4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73529-BACD-4D54-ACAF-03C480657CFA}" type="datetimeFigureOut">
              <a:rPr lang="en-GB" smtClean="0"/>
              <a:t>22/02/2026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546DD-E4FE-4975-A0AB-47371C3CCD81}" type="slidenum">
              <a:rPr lang="en-GB" smtClean="0"/>
              <a:t>‹#›</a:t>
            </a:fld>
            <a:endParaRPr lang="en-GB"/>
          </a:p>
        </p:txBody>
      </p:sp>
    </p:spTree>
    <p:extLst>
      <p:ext uri="{BB962C8B-B14F-4D97-AF65-F5344CB8AC3E}">
        <p14:creationId xmlns:p14="http://schemas.microsoft.com/office/powerpoint/2010/main" val="328148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https://thesystemsthinker.com/causal-loop-construction-the-basics/</a:t>
            </a:r>
          </a:p>
        </p:txBody>
      </p:sp>
      <p:sp>
        <p:nvSpPr>
          <p:cNvPr id="4" name="Slide Number Placeholder 3"/>
          <p:cNvSpPr>
            <a:spLocks noGrp="1"/>
          </p:cNvSpPr>
          <p:nvPr>
            <p:ph type="sldNum" sz="quarter" idx="5"/>
          </p:nvPr>
        </p:nvSpPr>
        <p:spPr/>
        <p:txBody>
          <a:bodyPr/>
          <a:lstStyle/>
          <a:p>
            <a:fld id="{051546DD-E4FE-4975-A0AB-47371C3CCD81}" type="slidenum">
              <a:rPr lang="en-GB" smtClean="0"/>
              <a:t>15</a:t>
            </a:fld>
            <a:endParaRPr lang="en-GB"/>
          </a:p>
        </p:txBody>
      </p:sp>
    </p:spTree>
    <p:extLst>
      <p:ext uri="{BB962C8B-B14F-4D97-AF65-F5344CB8AC3E}">
        <p14:creationId xmlns:p14="http://schemas.microsoft.com/office/powerpoint/2010/main" val="23737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605265" y="188671"/>
            <a:ext cx="10985841" cy="85954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rgbClr val="012069"/>
                </a:solidFill>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20" name="Google Shape;20;p13"/>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478023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22"/>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75" name="Google Shape;75;p22"/>
          <p:cNvSpPr txBox="1">
            <a:spLocks noGrp="1"/>
          </p:cNvSpPr>
          <p:nvPr>
            <p:ph type="body" idx="1"/>
          </p:nvPr>
        </p:nvSpPr>
        <p:spPr>
          <a:xfrm>
            <a:off x="605365" y="1645920"/>
            <a:ext cx="10984992" cy="4615395"/>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305559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and Content">
  <p:cSld name="4_Title and Content">
    <p:spTree>
      <p:nvGrpSpPr>
        <p:cNvPr id="1" name="Shape 76"/>
        <p:cNvGrpSpPr/>
        <p:nvPr/>
      </p:nvGrpSpPr>
      <p:grpSpPr>
        <a:xfrm>
          <a:off x="0" y="0"/>
          <a:ext cx="0" cy="0"/>
          <a:chOff x="0" y="0"/>
          <a:chExt cx="0" cy="0"/>
        </a:xfrm>
      </p:grpSpPr>
      <p:sp>
        <p:nvSpPr>
          <p:cNvPr id="77" name="Google Shape;77;p23"/>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78" name="Google Shape;78;p23"/>
          <p:cNvSpPr txBox="1">
            <a:spLocks noGrp="1"/>
          </p:cNvSpPr>
          <p:nvPr>
            <p:ph type="body" idx="1"/>
          </p:nvPr>
        </p:nvSpPr>
        <p:spPr>
          <a:xfrm>
            <a:off x="605264" y="1648865"/>
            <a:ext cx="5413248" cy="439200"/>
          </a:xfrm>
          <a:prstGeom prst="rect">
            <a:avLst/>
          </a:prstGeom>
          <a:noFill/>
          <a:ln>
            <a:noFill/>
          </a:ln>
        </p:spPr>
        <p:txBody>
          <a:bodyPr spcFirstLastPara="1" wrap="square" lIns="68575" tIns="34275" rIns="68575" bIns="34275" anchor="t" anchorCtr="0">
            <a:normAutofit/>
          </a:bodyPr>
          <a:lstStyle>
            <a:lvl1pPr marL="609585" lvl="0" indent="-304792" algn="l">
              <a:lnSpc>
                <a:spcPct val="100000"/>
              </a:lnSpc>
              <a:spcBef>
                <a:spcPts val="0"/>
              </a:spcBef>
              <a:spcAft>
                <a:spcPts val="0"/>
              </a:spcAft>
              <a:buClr>
                <a:schemeClr val="dk1"/>
              </a:buClr>
              <a:buSzPts val="1500"/>
              <a:buFont typeface="Open Sans SemiBold"/>
              <a:buNone/>
              <a:defRPr b="1" i="0">
                <a:solidFill>
                  <a:schemeClr val="accent6"/>
                </a:solidFill>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b="1" i="0">
                <a:latin typeface="Quattrocento Sans"/>
                <a:ea typeface="Quattrocento Sans"/>
                <a:cs typeface="Quattrocento Sans"/>
                <a:sym typeface="Quattrocento Sans"/>
              </a:defRPr>
            </a:lvl2pPr>
            <a:lvl3pPr marL="1828754" lvl="2"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3pPr>
            <a:lvl4pPr marL="2438339" lvl="3"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4pPr>
            <a:lvl5pPr marL="3047924" lvl="4"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9" name="Google Shape;79;p23"/>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23"/>
          <p:cNvSpPr txBox="1">
            <a:spLocks noGrp="1"/>
          </p:cNvSpPr>
          <p:nvPr>
            <p:ph type="body" idx="2"/>
          </p:nvPr>
        </p:nvSpPr>
        <p:spPr>
          <a:xfrm>
            <a:off x="605365" y="2218943"/>
            <a:ext cx="5425440" cy="406303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81" name="Google Shape;81;p23"/>
          <p:cNvSpPr txBox="1">
            <a:spLocks noGrp="1"/>
          </p:cNvSpPr>
          <p:nvPr>
            <p:ph type="body" idx="3"/>
          </p:nvPr>
        </p:nvSpPr>
        <p:spPr>
          <a:xfrm>
            <a:off x="6173491" y="1648866"/>
            <a:ext cx="5425440" cy="463606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286852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82"/>
        <p:cNvGrpSpPr/>
        <p:nvPr/>
      </p:nvGrpSpPr>
      <p:grpSpPr>
        <a:xfrm>
          <a:off x="0" y="0"/>
          <a:ext cx="0" cy="0"/>
          <a:chOff x="0" y="0"/>
          <a:chExt cx="0" cy="0"/>
        </a:xfrm>
      </p:grpSpPr>
      <p:sp>
        <p:nvSpPr>
          <p:cNvPr id="83" name="Google Shape;83;p24"/>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84" name="Google Shape;84;p24"/>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24"/>
          <p:cNvSpPr txBox="1">
            <a:spLocks noGrp="1"/>
          </p:cNvSpPr>
          <p:nvPr>
            <p:ph type="body" idx="1"/>
          </p:nvPr>
        </p:nvSpPr>
        <p:spPr>
          <a:xfrm>
            <a:off x="605364" y="1645919"/>
            <a:ext cx="5425440" cy="4667055"/>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86" name="Google Shape;86;p24"/>
          <p:cNvSpPr txBox="1">
            <a:spLocks noGrp="1"/>
          </p:cNvSpPr>
          <p:nvPr>
            <p:ph type="body" idx="2"/>
          </p:nvPr>
        </p:nvSpPr>
        <p:spPr>
          <a:xfrm>
            <a:off x="6161199" y="1645920"/>
            <a:ext cx="5425440" cy="466705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1846306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87"/>
        <p:cNvGrpSpPr/>
        <p:nvPr/>
      </p:nvGrpSpPr>
      <p:grpSpPr>
        <a:xfrm>
          <a:off x="0" y="0"/>
          <a:ext cx="0" cy="0"/>
          <a:chOff x="0" y="0"/>
          <a:chExt cx="0" cy="0"/>
        </a:xfrm>
      </p:grpSpPr>
      <p:sp>
        <p:nvSpPr>
          <p:cNvPr id="88" name="Google Shape;88;p25"/>
          <p:cNvSpPr txBox="1">
            <a:spLocks noGrp="1"/>
          </p:cNvSpPr>
          <p:nvPr>
            <p:ph type="body" idx="1"/>
          </p:nvPr>
        </p:nvSpPr>
        <p:spPr>
          <a:xfrm>
            <a:off x="605264" y="2218944"/>
            <a:ext cx="5425440" cy="455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500"/>
              <a:buFont typeface="Open Sans SemiBold"/>
              <a:buNone/>
              <a:defRPr sz="2000" b="1" i="0">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89" name="Google Shape;89;p25"/>
          <p:cNvSpPr txBox="1">
            <a:spLocks noGrp="1"/>
          </p:cNvSpPr>
          <p:nvPr>
            <p:ph type="body" idx="2"/>
          </p:nvPr>
        </p:nvSpPr>
        <p:spPr>
          <a:xfrm>
            <a:off x="6172200" y="2218944"/>
            <a:ext cx="5425440" cy="455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500"/>
              <a:buFont typeface="Open Sans SemiBold"/>
              <a:buNone/>
              <a:defRPr sz="20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0" name="Google Shape;90;p25"/>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91" name="Google Shape;91;p25"/>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25"/>
          <p:cNvSpPr txBox="1">
            <a:spLocks noGrp="1"/>
          </p:cNvSpPr>
          <p:nvPr>
            <p:ph type="body" idx="3"/>
          </p:nvPr>
        </p:nvSpPr>
        <p:spPr>
          <a:xfrm>
            <a:off x="605264" y="1648865"/>
            <a:ext cx="10985840" cy="439200"/>
          </a:xfrm>
          <a:prstGeom prst="rect">
            <a:avLst/>
          </a:prstGeom>
          <a:noFill/>
          <a:ln>
            <a:noFill/>
          </a:ln>
        </p:spPr>
        <p:txBody>
          <a:bodyPr spcFirstLastPara="1" wrap="square" lIns="68575" tIns="34275" rIns="68575" bIns="34275" anchor="t" anchorCtr="0">
            <a:normAutofit/>
          </a:bodyPr>
          <a:lstStyle>
            <a:lvl1pPr marL="609585" lvl="0" indent="-304792" algn="l">
              <a:lnSpc>
                <a:spcPct val="100000"/>
              </a:lnSpc>
              <a:spcBef>
                <a:spcPts val="0"/>
              </a:spcBef>
              <a:spcAft>
                <a:spcPts val="0"/>
              </a:spcAft>
              <a:buClr>
                <a:schemeClr val="dk1"/>
              </a:buClr>
              <a:buSzPts val="1500"/>
              <a:buFont typeface="Open Sans SemiBold"/>
              <a:buNone/>
              <a:defRPr b="1" i="0">
                <a:solidFill>
                  <a:schemeClr val="accent6"/>
                </a:solidFill>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b="1" i="0">
                <a:latin typeface="Quattrocento Sans"/>
                <a:ea typeface="Quattrocento Sans"/>
                <a:cs typeface="Quattrocento Sans"/>
                <a:sym typeface="Quattrocento Sans"/>
              </a:defRPr>
            </a:lvl2pPr>
            <a:lvl3pPr marL="1828754" lvl="2"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3pPr>
            <a:lvl4pPr marL="2438339" lvl="3"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4pPr>
            <a:lvl5pPr marL="3047924" lvl="4"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3" name="Google Shape;93;p25"/>
          <p:cNvSpPr txBox="1">
            <a:spLocks noGrp="1"/>
          </p:cNvSpPr>
          <p:nvPr>
            <p:ph type="body" idx="4"/>
          </p:nvPr>
        </p:nvSpPr>
        <p:spPr>
          <a:xfrm>
            <a:off x="605364" y="2791968"/>
            <a:ext cx="5425440" cy="347968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94" name="Google Shape;94;p25"/>
          <p:cNvSpPr txBox="1">
            <a:spLocks noGrp="1"/>
          </p:cNvSpPr>
          <p:nvPr>
            <p:ph type="body" idx="5"/>
          </p:nvPr>
        </p:nvSpPr>
        <p:spPr>
          <a:xfrm>
            <a:off x="6172200" y="2791968"/>
            <a:ext cx="5425440" cy="347968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1152204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95"/>
        <p:cNvGrpSpPr/>
        <p:nvPr/>
      </p:nvGrpSpPr>
      <p:grpSpPr>
        <a:xfrm>
          <a:off x="0" y="0"/>
          <a:ext cx="0" cy="0"/>
          <a:chOff x="0" y="0"/>
          <a:chExt cx="0" cy="0"/>
        </a:xfrm>
      </p:grpSpPr>
      <p:sp>
        <p:nvSpPr>
          <p:cNvPr id="96" name="Google Shape;96;p26"/>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6"/>
          <p:cNvSpPr txBox="1">
            <a:spLocks noGrp="1"/>
          </p:cNvSpPr>
          <p:nvPr>
            <p:ph type="body" idx="1"/>
          </p:nvPr>
        </p:nvSpPr>
        <p:spPr>
          <a:xfrm>
            <a:off x="605264" y="1648866"/>
            <a:ext cx="10985843" cy="4569055"/>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200"/>
              </a:spcBef>
              <a:spcAft>
                <a:spcPts val="0"/>
              </a:spcAft>
              <a:buClr>
                <a:schemeClr val="dk1"/>
              </a:buClr>
              <a:buSzPts val="1500"/>
              <a:buFont typeface="Arial"/>
              <a:buNone/>
              <a:defRPr sz="2000" b="1"/>
            </a:lvl1pPr>
            <a:lvl2pPr marL="1219170" lvl="1" indent="-431789" algn="l">
              <a:lnSpc>
                <a:spcPct val="90000"/>
              </a:lnSpc>
              <a:spcBef>
                <a:spcPts val="533"/>
              </a:spcBef>
              <a:spcAft>
                <a:spcPts val="0"/>
              </a:spcAft>
              <a:buClr>
                <a:schemeClr val="dk1"/>
              </a:buClr>
              <a:buSzPts val="1500"/>
              <a:buChar char="•"/>
              <a:defRPr sz="2000"/>
            </a:lvl2pPr>
            <a:lvl3pPr marL="1828754" lvl="2" indent="-406390" algn="l">
              <a:lnSpc>
                <a:spcPct val="90000"/>
              </a:lnSpc>
              <a:spcBef>
                <a:spcPts val="533"/>
              </a:spcBef>
              <a:spcAft>
                <a:spcPts val="0"/>
              </a:spcAft>
              <a:buClr>
                <a:schemeClr val="dk1"/>
              </a:buClr>
              <a:buSzPts val="1200"/>
              <a:buChar char="•"/>
              <a:defRPr sz="1600"/>
            </a:lvl3pPr>
            <a:lvl4pPr marL="2438339" lvl="3" indent="-406390" algn="l">
              <a:lnSpc>
                <a:spcPct val="90000"/>
              </a:lnSpc>
              <a:spcBef>
                <a:spcPts val="533"/>
              </a:spcBef>
              <a:spcAft>
                <a:spcPts val="0"/>
              </a:spcAft>
              <a:buClr>
                <a:schemeClr val="dk1"/>
              </a:buClr>
              <a:buSzPts val="1200"/>
              <a:buChar char="•"/>
              <a:defRPr sz="1600"/>
            </a:lvl4pPr>
            <a:lvl5pPr marL="3047924" lvl="4" indent="-406390" algn="l">
              <a:lnSpc>
                <a:spcPct val="90000"/>
              </a:lnSpc>
              <a:spcBef>
                <a:spcPts val="533"/>
              </a:spcBef>
              <a:spcAft>
                <a:spcPts val="0"/>
              </a:spcAft>
              <a:buClr>
                <a:schemeClr val="dk1"/>
              </a:buClr>
              <a:buSzPts val="1200"/>
              <a:buChar char="•"/>
              <a:defRPr sz="1600"/>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8" name="Google Shape;98;p26"/>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16903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99"/>
        <p:cNvGrpSpPr/>
        <p:nvPr/>
      </p:nvGrpSpPr>
      <p:grpSpPr>
        <a:xfrm>
          <a:off x="0" y="0"/>
          <a:ext cx="0" cy="0"/>
          <a:chOff x="0" y="0"/>
          <a:chExt cx="0" cy="0"/>
        </a:xfrm>
      </p:grpSpPr>
      <p:pic>
        <p:nvPicPr>
          <p:cNvPr id="100" name="Google Shape;100;p27" descr="Graphical user interface, text&#10;&#10;Description automatically generated"/>
          <p:cNvPicPr preferRelativeResize="0"/>
          <p:nvPr/>
        </p:nvPicPr>
        <p:blipFill rotWithShape="1">
          <a:blip r:embed="rId2">
            <a:alphaModFix/>
          </a:blip>
          <a:srcRect/>
          <a:stretch/>
        </p:blipFill>
        <p:spPr>
          <a:xfrm>
            <a:off x="0" y="1"/>
            <a:ext cx="12192003" cy="6858001"/>
          </a:xfrm>
          <a:prstGeom prst="rect">
            <a:avLst/>
          </a:prstGeom>
          <a:noFill/>
          <a:ln>
            <a:noFill/>
          </a:ln>
        </p:spPr>
      </p:pic>
      <p:sp>
        <p:nvSpPr>
          <p:cNvPr id="101" name="Google Shape;101;p27"/>
          <p:cNvSpPr txBox="1">
            <a:spLocks noGrp="1"/>
          </p:cNvSpPr>
          <p:nvPr>
            <p:ph type="title"/>
          </p:nvPr>
        </p:nvSpPr>
        <p:spPr>
          <a:xfrm>
            <a:off x="609600" y="707009"/>
            <a:ext cx="10793600" cy="5090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4400"/>
              <a:buFont typeface="Open Sans"/>
              <a:buNone/>
              <a:defRPr sz="5867" b="0" i="0">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7"/>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72922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03"/>
        <p:cNvGrpSpPr/>
        <p:nvPr/>
      </p:nvGrpSpPr>
      <p:grpSpPr>
        <a:xfrm>
          <a:off x="0" y="0"/>
          <a:ext cx="0" cy="0"/>
          <a:chOff x="0" y="0"/>
          <a:chExt cx="0" cy="0"/>
        </a:xfrm>
      </p:grpSpPr>
      <p:sp>
        <p:nvSpPr>
          <p:cNvPr id="104" name="Google Shape;104;p28"/>
          <p:cNvSpPr txBox="1">
            <a:spLocks noGrp="1"/>
          </p:cNvSpPr>
          <p:nvPr>
            <p:ph type="body" idx="1"/>
          </p:nvPr>
        </p:nvSpPr>
        <p:spPr>
          <a:xfrm>
            <a:off x="609600" y="2032575"/>
            <a:ext cx="10690000" cy="4201064"/>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105" name="Google Shape;105;p28"/>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106" name="Google Shape;106;p28"/>
          <p:cNvSpPr txBox="1">
            <a:spLocks noGrp="1"/>
          </p:cNvSpPr>
          <p:nvPr>
            <p:ph type="title"/>
          </p:nvPr>
        </p:nvSpPr>
        <p:spPr>
          <a:xfrm>
            <a:off x="609600" y="518477"/>
            <a:ext cx="106900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28"/>
          <p:cNvSpPr txBox="1">
            <a:spLocks noGrp="1"/>
          </p:cNvSpPr>
          <p:nvPr>
            <p:ph type="dt" idx="10"/>
          </p:nvPr>
        </p:nvSpPr>
        <p:spPr>
          <a:xfrm>
            <a:off x="609600" y="6492771"/>
            <a:ext cx="2763520" cy="29479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08" name="Google Shape;108;p28"/>
          <p:cNvSpPr txBox="1">
            <a:spLocks noGrp="1"/>
          </p:cNvSpPr>
          <p:nvPr>
            <p:ph type="ftr" idx="11"/>
          </p:nvPr>
        </p:nvSpPr>
        <p:spPr>
          <a:xfrm>
            <a:off x="3805760" y="6492773"/>
            <a:ext cx="4114800" cy="29479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80820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9"/>
        <p:cNvGrpSpPr/>
        <p:nvPr/>
      </p:nvGrpSpPr>
      <p:grpSpPr>
        <a:xfrm>
          <a:off x="0" y="0"/>
          <a:ext cx="0" cy="0"/>
          <a:chOff x="0" y="0"/>
          <a:chExt cx="0" cy="0"/>
        </a:xfrm>
      </p:grpSpPr>
      <p:sp>
        <p:nvSpPr>
          <p:cNvPr id="110" name="Google Shape;110;p29"/>
          <p:cNvSpPr txBox="1">
            <a:spLocks noGrp="1"/>
          </p:cNvSpPr>
          <p:nvPr>
            <p:ph type="ctrTitle"/>
          </p:nvPr>
        </p:nvSpPr>
        <p:spPr>
          <a:xfrm>
            <a:off x="609600" y="992767"/>
            <a:ext cx="10692384" cy="27368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1" name="Google Shape;111;p29"/>
          <p:cNvSpPr txBox="1">
            <a:spLocks noGrp="1"/>
          </p:cNvSpPr>
          <p:nvPr>
            <p:ph type="subTitle" idx="1"/>
          </p:nvPr>
        </p:nvSpPr>
        <p:spPr>
          <a:xfrm>
            <a:off x="609600" y="3849953"/>
            <a:ext cx="10692384"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2" name="Google Shape;112;p29"/>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113" name="Google Shape;113;p29"/>
          <p:cNvSpPr txBox="1">
            <a:spLocks noGrp="1"/>
          </p:cNvSpPr>
          <p:nvPr>
            <p:ph type="dt" idx="10"/>
          </p:nvPr>
        </p:nvSpPr>
        <p:spPr>
          <a:xfrm>
            <a:off x="609600" y="6492771"/>
            <a:ext cx="2763520" cy="29479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14" name="Google Shape;114;p29"/>
          <p:cNvSpPr txBox="1">
            <a:spLocks noGrp="1"/>
          </p:cNvSpPr>
          <p:nvPr>
            <p:ph type="ftr" idx="11"/>
          </p:nvPr>
        </p:nvSpPr>
        <p:spPr>
          <a:xfrm>
            <a:off x="3805760" y="6492773"/>
            <a:ext cx="4114800" cy="29479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70678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605265" y="188671"/>
            <a:ext cx="10985841" cy="859544"/>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rgbClr val="012069"/>
                </a:solidFill>
                <a:latin typeface="Calibri" panose="020F0502020204030204" pitchFamily="34" charset="0"/>
                <a:cs typeface="Calibri" panose="020F050202020403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20" name="Google Shape;20;p13"/>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87459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Custom Layout" userDrawn="1">
  <p:cSld name="2_Custom Layout">
    <p:spTree>
      <p:nvGrpSpPr>
        <p:cNvPr id="1" name="Shape 11"/>
        <p:cNvGrpSpPr/>
        <p:nvPr/>
      </p:nvGrpSpPr>
      <p:grpSpPr>
        <a:xfrm>
          <a:off x="0" y="0"/>
          <a:ext cx="0" cy="0"/>
          <a:chOff x="0" y="0"/>
          <a:chExt cx="0" cy="0"/>
        </a:xfrm>
      </p:grpSpPr>
      <p:sp>
        <p:nvSpPr>
          <p:cNvPr id="12" name="Google Shape;12;p12"/>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pic>
        <p:nvPicPr>
          <p:cNvPr id="13" name="Google Shape;13;p12" descr="A picture containing website&#10;&#10;Description automatically generated"/>
          <p:cNvPicPr preferRelativeResize="0"/>
          <p:nvPr/>
        </p:nvPicPr>
        <p:blipFill rotWithShape="1">
          <a:blip r:embed="rId2">
            <a:alphaModFix/>
          </a:blip>
          <a:srcRect/>
          <a:stretch/>
        </p:blipFill>
        <p:spPr>
          <a:xfrm>
            <a:off x="0" y="1"/>
            <a:ext cx="12192003" cy="6858001"/>
          </a:xfrm>
          <a:prstGeom prst="rect">
            <a:avLst/>
          </a:prstGeom>
          <a:noFill/>
          <a:ln>
            <a:noFill/>
          </a:ln>
        </p:spPr>
      </p:pic>
      <p:sp>
        <p:nvSpPr>
          <p:cNvPr id="2" name="Rectangle 1">
            <a:extLst>
              <a:ext uri="{FF2B5EF4-FFF2-40B4-BE49-F238E27FC236}">
                <a16:creationId xmlns:a16="http://schemas.microsoft.com/office/drawing/2014/main" id="{1608930B-F999-10D8-A1B9-3452FB0A6034}"/>
              </a:ext>
            </a:extLst>
          </p:cNvPr>
          <p:cNvSpPr/>
          <p:nvPr userDrawn="1"/>
        </p:nvSpPr>
        <p:spPr>
          <a:xfrm>
            <a:off x="0" y="0"/>
            <a:ext cx="8463776" cy="6858000"/>
          </a:xfrm>
          <a:prstGeom prst="rect">
            <a:avLst/>
          </a:prstGeom>
          <a:solidFill>
            <a:srgbClr val="FFFFF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14" name="Google Shape;14;p12"/>
          <p:cNvSpPr txBox="1">
            <a:spLocks noGrp="1"/>
          </p:cNvSpPr>
          <p:nvPr>
            <p:ph type="body" idx="1"/>
          </p:nvPr>
        </p:nvSpPr>
        <p:spPr>
          <a:xfrm>
            <a:off x="8856617" y="5991497"/>
            <a:ext cx="2926080" cy="792480"/>
          </a:xfrm>
          <a:prstGeom prst="rect">
            <a:avLst/>
          </a:prstGeom>
          <a:noFill/>
          <a:ln>
            <a:noFill/>
          </a:ln>
        </p:spPr>
        <p:txBody>
          <a:bodyPr spcFirstLastPara="1" wrap="square" lIns="18275" tIns="0" rIns="18275" bIns="0" anchor="t" anchorCtr="0">
            <a:normAutofit/>
          </a:bodyPr>
          <a:lstStyle>
            <a:lvl1pPr marL="609585" lvl="0" indent="-304792" algn="l">
              <a:lnSpc>
                <a:spcPct val="90000"/>
              </a:lnSpc>
              <a:spcBef>
                <a:spcPts val="400"/>
              </a:spcBef>
              <a:spcAft>
                <a:spcPts val="0"/>
              </a:spcAft>
              <a:buClr>
                <a:schemeClr val="lt1"/>
              </a:buClr>
              <a:buSzPts val="1200"/>
              <a:buFont typeface="Open Sans SemiBold"/>
              <a:buNone/>
              <a:defRPr sz="1600">
                <a:solidFill>
                  <a:schemeClr val="lt1"/>
                </a:solidFill>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pic>
        <p:nvPicPr>
          <p:cNvPr id="17" name="Google Shape;17;p12" descr="A close up of a logo&#10;&#10;Description automatically generated"/>
          <p:cNvPicPr preferRelativeResize="0"/>
          <p:nvPr/>
        </p:nvPicPr>
        <p:blipFill rotWithShape="1">
          <a:blip r:embed="rId3">
            <a:alphaModFix/>
          </a:blip>
          <a:srcRect/>
          <a:stretch/>
        </p:blipFill>
        <p:spPr>
          <a:xfrm>
            <a:off x="7326693" y="5792283"/>
            <a:ext cx="922936" cy="749964"/>
          </a:xfrm>
          <a:prstGeom prst="rect">
            <a:avLst/>
          </a:prstGeom>
          <a:solidFill>
            <a:schemeClr val="accent1"/>
          </a:solidFill>
          <a:ln>
            <a:noFill/>
          </a:ln>
        </p:spPr>
      </p:pic>
    </p:spTree>
    <p:extLst>
      <p:ext uri="{BB962C8B-B14F-4D97-AF65-F5344CB8AC3E}">
        <p14:creationId xmlns:p14="http://schemas.microsoft.com/office/powerpoint/2010/main" val="4223951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29"/>
        <p:cNvGrpSpPr/>
        <p:nvPr/>
      </p:nvGrpSpPr>
      <p:grpSpPr>
        <a:xfrm>
          <a:off x="0" y="0"/>
          <a:ext cx="0" cy="0"/>
          <a:chOff x="0" y="0"/>
          <a:chExt cx="0" cy="0"/>
        </a:xfrm>
      </p:grpSpPr>
      <p:pic>
        <p:nvPicPr>
          <p:cNvPr id="30" name="Google Shape;30;p15" descr="Graphical user interface, sunburst chart&#10;&#10;Description automatically generated"/>
          <p:cNvPicPr preferRelativeResize="0"/>
          <p:nvPr/>
        </p:nvPicPr>
        <p:blipFill rotWithShape="1">
          <a:blip r:embed="rId2">
            <a:alphaModFix/>
          </a:blip>
          <a:srcRect/>
          <a:stretch/>
        </p:blipFill>
        <p:spPr>
          <a:xfrm>
            <a:off x="0" y="1"/>
            <a:ext cx="12192003" cy="6858001"/>
          </a:xfrm>
          <a:prstGeom prst="rect">
            <a:avLst/>
          </a:prstGeom>
          <a:noFill/>
          <a:ln>
            <a:noFill/>
          </a:ln>
        </p:spPr>
      </p:pic>
      <p:sp>
        <p:nvSpPr>
          <p:cNvPr id="31" name="Google Shape;31;p15"/>
          <p:cNvSpPr txBox="1">
            <a:spLocks noGrp="1"/>
          </p:cNvSpPr>
          <p:nvPr>
            <p:ph type="title"/>
          </p:nvPr>
        </p:nvSpPr>
        <p:spPr>
          <a:xfrm>
            <a:off x="609600" y="3325091"/>
            <a:ext cx="6270400" cy="2731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4400"/>
              <a:buFont typeface="Open Sans"/>
              <a:buNone/>
              <a:defRPr sz="5867" b="0" i="0">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15"/>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5486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pic>
        <p:nvPicPr>
          <p:cNvPr id="34" name="Google Shape;34;p16" descr="Graphical user interface, sunburst chart&#10;&#10;Description automatically generated"/>
          <p:cNvPicPr preferRelativeResize="0"/>
          <p:nvPr/>
        </p:nvPicPr>
        <p:blipFill rotWithShape="1">
          <a:blip r:embed="rId2">
            <a:alphaModFix/>
          </a:blip>
          <a:srcRect/>
          <a:stretch/>
        </p:blipFill>
        <p:spPr>
          <a:xfrm>
            <a:off x="0" y="1"/>
            <a:ext cx="12192003" cy="6858001"/>
          </a:xfrm>
          <a:prstGeom prst="rect">
            <a:avLst/>
          </a:prstGeom>
          <a:noFill/>
          <a:ln>
            <a:noFill/>
          </a:ln>
        </p:spPr>
      </p:pic>
      <p:sp>
        <p:nvSpPr>
          <p:cNvPr id="35" name="Google Shape;35;p16"/>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36" name="Google Shape;36;p16"/>
          <p:cNvSpPr txBox="1">
            <a:spLocks noGrp="1"/>
          </p:cNvSpPr>
          <p:nvPr>
            <p:ph type="title"/>
          </p:nvPr>
        </p:nvSpPr>
        <p:spPr>
          <a:xfrm>
            <a:off x="605265" y="188671"/>
            <a:ext cx="4799856"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 name="Google Shape;37;p16"/>
          <p:cNvSpPr txBox="1">
            <a:spLocks noGrp="1"/>
          </p:cNvSpPr>
          <p:nvPr>
            <p:ph type="body" idx="1"/>
          </p:nvPr>
        </p:nvSpPr>
        <p:spPr>
          <a:xfrm>
            <a:off x="605264" y="1645920"/>
            <a:ext cx="4799856" cy="407416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200"/>
              </a:spcBef>
              <a:spcAft>
                <a:spcPts val="0"/>
              </a:spcAft>
              <a:buClr>
                <a:schemeClr val="dk1"/>
              </a:buClr>
              <a:buSzPts val="1500"/>
              <a:buFont typeface="Arial"/>
              <a:buNone/>
              <a:defRPr sz="2000" b="1"/>
            </a:lvl1pPr>
            <a:lvl2pPr marL="1219170" lvl="1" indent="-431789" algn="l">
              <a:lnSpc>
                <a:spcPct val="90000"/>
              </a:lnSpc>
              <a:spcBef>
                <a:spcPts val="533"/>
              </a:spcBef>
              <a:spcAft>
                <a:spcPts val="0"/>
              </a:spcAft>
              <a:buClr>
                <a:schemeClr val="dk1"/>
              </a:buClr>
              <a:buSzPts val="1500"/>
              <a:buChar char="•"/>
              <a:defRPr sz="2000"/>
            </a:lvl2pPr>
            <a:lvl3pPr marL="1828754" lvl="2" indent="-406390" algn="l">
              <a:lnSpc>
                <a:spcPct val="90000"/>
              </a:lnSpc>
              <a:spcBef>
                <a:spcPts val="533"/>
              </a:spcBef>
              <a:spcAft>
                <a:spcPts val="0"/>
              </a:spcAft>
              <a:buClr>
                <a:schemeClr val="dk1"/>
              </a:buClr>
              <a:buSzPts val="1200"/>
              <a:buChar char="•"/>
              <a:defRPr sz="1600"/>
            </a:lvl3pPr>
            <a:lvl4pPr marL="2438339" lvl="3" indent="-406390" algn="l">
              <a:lnSpc>
                <a:spcPct val="90000"/>
              </a:lnSpc>
              <a:spcBef>
                <a:spcPts val="533"/>
              </a:spcBef>
              <a:spcAft>
                <a:spcPts val="0"/>
              </a:spcAft>
              <a:buClr>
                <a:schemeClr val="dk1"/>
              </a:buClr>
              <a:buSzPts val="1200"/>
              <a:buChar char="•"/>
              <a:defRPr sz="1600"/>
            </a:lvl4pPr>
            <a:lvl5pPr marL="3047924" lvl="4" indent="-406390" algn="l">
              <a:lnSpc>
                <a:spcPct val="90000"/>
              </a:lnSpc>
              <a:spcBef>
                <a:spcPts val="533"/>
              </a:spcBef>
              <a:spcAft>
                <a:spcPts val="0"/>
              </a:spcAft>
              <a:buClr>
                <a:schemeClr val="dk1"/>
              </a:buClr>
              <a:buSzPts val="1200"/>
              <a:buChar char="•"/>
              <a:defRPr sz="1600"/>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013698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 name="Google Shape;40;p17"/>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41" name="Google Shape;41;p17"/>
          <p:cNvSpPr txBox="1">
            <a:spLocks noGrp="1"/>
          </p:cNvSpPr>
          <p:nvPr>
            <p:ph type="body" idx="1"/>
          </p:nvPr>
        </p:nvSpPr>
        <p:spPr>
          <a:xfrm>
            <a:off x="8061107" y="5735907"/>
            <a:ext cx="3530000" cy="603200"/>
          </a:xfrm>
          <a:prstGeom prst="rect">
            <a:avLst/>
          </a:prstGeom>
          <a:noFill/>
          <a:ln>
            <a:noFill/>
          </a:ln>
        </p:spPr>
        <p:txBody>
          <a:bodyPr spcFirstLastPara="1" wrap="square" lIns="68575" tIns="34275" rIns="68575" bIns="34275" anchor="b" anchorCtr="0">
            <a:normAutofit/>
          </a:bodyPr>
          <a:lstStyle>
            <a:lvl1pPr marL="609585" lvl="0" indent="-304792" algn="r">
              <a:lnSpc>
                <a:spcPct val="90000"/>
              </a:lnSpc>
              <a:spcBef>
                <a:spcPts val="1067"/>
              </a:spcBef>
              <a:spcAft>
                <a:spcPts val="0"/>
              </a:spcAft>
              <a:buClr>
                <a:schemeClr val="dk1"/>
              </a:buClr>
              <a:buSzPts val="1100"/>
              <a:buFont typeface="Quattrocento Sans"/>
              <a:buNone/>
              <a:defRPr sz="1467" b="0" i="1">
                <a:latin typeface="Quattrocento Sans"/>
                <a:ea typeface="Quattrocento Sans"/>
                <a:cs typeface="Quattrocento Sans"/>
                <a:sym typeface="Quattrocento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2" name="Google Shape;42;p17"/>
          <p:cNvSpPr txBox="1">
            <a:spLocks noGrp="1"/>
          </p:cNvSpPr>
          <p:nvPr>
            <p:ph type="body" idx="2"/>
          </p:nvPr>
        </p:nvSpPr>
        <p:spPr>
          <a:xfrm>
            <a:off x="605264" y="5983107"/>
            <a:ext cx="5180800" cy="356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Clr>
                <a:schemeClr val="dk1"/>
              </a:buClr>
              <a:buSzPts val="800"/>
              <a:buFont typeface="Open Sans"/>
              <a:buNone/>
              <a:defRPr sz="1067" b="0" i="0">
                <a:latin typeface="Open Sans"/>
                <a:ea typeface="Open Sans"/>
                <a:cs typeface="Open Sans"/>
                <a:sym typeface="Open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3" name="Google Shape;43;p17"/>
          <p:cNvSpPr txBox="1">
            <a:spLocks noGrp="1"/>
          </p:cNvSpPr>
          <p:nvPr>
            <p:ph type="body" idx="3"/>
          </p:nvPr>
        </p:nvSpPr>
        <p:spPr>
          <a:xfrm>
            <a:off x="605365" y="1645920"/>
            <a:ext cx="10984992" cy="399897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767474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sp>
        <p:nvSpPr>
          <p:cNvPr id="45" name="Google Shape;45;p18"/>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46" name="Google Shape;46;p18"/>
          <p:cNvSpPr txBox="1">
            <a:spLocks noGrp="1"/>
          </p:cNvSpPr>
          <p:nvPr>
            <p:ph type="body" idx="1"/>
          </p:nvPr>
        </p:nvSpPr>
        <p:spPr>
          <a:xfrm>
            <a:off x="605264" y="1648865"/>
            <a:ext cx="5425440" cy="439200"/>
          </a:xfrm>
          <a:prstGeom prst="rect">
            <a:avLst/>
          </a:prstGeom>
          <a:noFill/>
          <a:ln>
            <a:noFill/>
          </a:ln>
        </p:spPr>
        <p:txBody>
          <a:bodyPr spcFirstLastPara="1" wrap="square" lIns="68575" tIns="34275" rIns="68575" bIns="34275" anchor="t" anchorCtr="0">
            <a:normAutofit/>
          </a:bodyPr>
          <a:lstStyle>
            <a:lvl1pPr marL="609585" lvl="0" indent="-304792" algn="l">
              <a:lnSpc>
                <a:spcPct val="100000"/>
              </a:lnSpc>
              <a:spcBef>
                <a:spcPts val="0"/>
              </a:spcBef>
              <a:spcAft>
                <a:spcPts val="0"/>
              </a:spcAft>
              <a:buClr>
                <a:schemeClr val="dk1"/>
              </a:buClr>
              <a:buSzPts val="1500"/>
              <a:buFont typeface="Open Sans SemiBold"/>
              <a:buNone/>
              <a:defRPr b="1" i="0">
                <a:solidFill>
                  <a:schemeClr val="accent6"/>
                </a:solidFill>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b="1" i="0">
                <a:latin typeface="Quattrocento Sans"/>
                <a:ea typeface="Quattrocento Sans"/>
                <a:cs typeface="Quattrocento Sans"/>
                <a:sym typeface="Quattrocento Sans"/>
              </a:defRPr>
            </a:lvl2pPr>
            <a:lvl3pPr marL="1828754" lvl="2"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3pPr>
            <a:lvl4pPr marL="2438339" lvl="3"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4pPr>
            <a:lvl5pPr marL="3047924" lvl="4"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7" name="Google Shape;47;p18"/>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18"/>
          <p:cNvSpPr txBox="1">
            <a:spLocks noGrp="1"/>
          </p:cNvSpPr>
          <p:nvPr>
            <p:ph type="body" idx="2"/>
          </p:nvPr>
        </p:nvSpPr>
        <p:spPr>
          <a:xfrm>
            <a:off x="8061107" y="5735907"/>
            <a:ext cx="3530000" cy="603200"/>
          </a:xfrm>
          <a:prstGeom prst="rect">
            <a:avLst/>
          </a:prstGeom>
          <a:noFill/>
          <a:ln>
            <a:noFill/>
          </a:ln>
        </p:spPr>
        <p:txBody>
          <a:bodyPr spcFirstLastPara="1" wrap="square" lIns="68575" tIns="34275" rIns="68575" bIns="34275" anchor="b" anchorCtr="0">
            <a:normAutofit/>
          </a:bodyPr>
          <a:lstStyle>
            <a:lvl1pPr marL="609585" lvl="0" indent="-304792" algn="r">
              <a:lnSpc>
                <a:spcPct val="90000"/>
              </a:lnSpc>
              <a:spcBef>
                <a:spcPts val="1067"/>
              </a:spcBef>
              <a:spcAft>
                <a:spcPts val="0"/>
              </a:spcAft>
              <a:buClr>
                <a:schemeClr val="dk1"/>
              </a:buClr>
              <a:buSzPts val="1100"/>
              <a:buFont typeface="Quattrocento Sans"/>
              <a:buNone/>
              <a:defRPr sz="1467" b="0" i="1">
                <a:latin typeface="Quattrocento Sans"/>
                <a:ea typeface="Quattrocento Sans"/>
                <a:cs typeface="Quattrocento Sans"/>
                <a:sym typeface="Quattrocento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9" name="Google Shape;49;p18"/>
          <p:cNvSpPr txBox="1">
            <a:spLocks noGrp="1"/>
          </p:cNvSpPr>
          <p:nvPr>
            <p:ph type="body" idx="3"/>
          </p:nvPr>
        </p:nvSpPr>
        <p:spPr>
          <a:xfrm>
            <a:off x="605264" y="5983107"/>
            <a:ext cx="5180800" cy="356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Clr>
                <a:schemeClr val="dk1"/>
              </a:buClr>
              <a:buSzPts val="800"/>
              <a:buFont typeface="Open Sans"/>
              <a:buNone/>
              <a:defRPr sz="1067" b="0" i="0">
                <a:latin typeface="Open Sans"/>
                <a:ea typeface="Open Sans"/>
                <a:cs typeface="Open Sans"/>
                <a:sym typeface="Open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0" name="Google Shape;50;p18"/>
          <p:cNvSpPr txBox="1">
            <a:spLocks noGrp="1"/>
          </p:cNvSpPr>
          <p:nvPr>
            <p:ph type="body" idx="4"/>
          </p:nvPr>
        </p:nvSpPr>
        <p:spPr>
          <a:xfrm>
            <a:off x="605365" y="2218944"/>
            <a:ext cx="5425440" cy="3425713"/>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51" name="Google Shape;51;p18"/>
          <p:cNvSpPr txBox="1">
            <a:spLocks noGrp="1"/>
          </p:cNvSpPr>
          <p:nvPr>
            <p:ph type="body" idx="5"/>
          </p:nvPr>
        </p:nvSpPr>
        <p:spPr>
          <a:xfrm>
            <a:off x="6161195" y="1645680"/>
            <a:ext cx="5425440" cy="399897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4289658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2"/>
        <p:cNvGrpSpPr/>
        <p:nvPr/>
      </p:nvGrpSpPr>
      <p:grpSpPr>
        <a:xfrm>
          <a:off x="0" y="0"/>
          <a:ext cx="0" cy="0"/>
          <a:chOff x="0" y="0"/>
          <a:chExt cx="0" cy="0"/>
        </a:xfrm>
      </p:grpSpPr>
      <p:sp>
        <p:nvSpPr>
          <p:cNvPr id="53" name="Google Shape;53;p19"/>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54" name="Google Shape;54;p19"/>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19"/>
          <p:cNvSpPr txBox="1">
            <a:spLocks noGrp="1"/>
          </p:cNvSpPr>
          <p:nvPr>
            <p:ph type="body" idx="1"/>
          </p:nvPr>
        </p:nvSpPr>
        <p:spPr>
          <a:xfrm>
            <a:off x="8061107" y="5735907"/>
            <a:ext cx="3530000" cy="603200"/>
          </a:xfrm>
          <a:prstGeom prst="rect">
            <a:avLst/>
          </a:prstGeom>
          <a:noFill/>
          <a:ln>
            <a:noFill/>
          </a:ln>
        </p:spPr>
        <p:txBody>
          <a:bodyPr spcFirstLastPara="1" wrap="square" lIns="68575" tIns="34275" rIns="68575" bIns="34275" anchor="b" anchorCtr="0">
            <a:normAutofit/>
          </a:bodyPr>
          <a:lstStyle>
            <a:lvl1pPr marL="609585" lvl="0" indent="-304792" algn="r">
              <a:lnSpc>
                <a:spcPct val="90000"/>
              </a:lnSpc>
              <a:spcBef>
                <a:spcPts val="1067"/>
              </a:spcBef>
              <a:spcAft>
                <a:spcPts val="0"/>
              </a:spcAft>
              <a:buClr>
                <a:schemeClr val="dk1"/>
              </a:buClr>
              <a:buSzPts val="1100"/>
              <a:buFont typeface="Quattrocento Sans"/>
              <a:buNone/>
              <a:defRPr sz="1467" b="0" i="1">
                <a:latin typeface="Quattrocento Sans"/>
                <a:ea typeface="Quattrocento Sans"/>
                <a:cs typeface="Quattrocento Sans"/>
                <a:sym typeface="Quattrocento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6" name="Google Shape;56;p19"/>
          <p:cNvSpPr txBox="1">
            <a:spLocks noGrp="1"/>
          </p:cNvSpPr>
          <p:nvPr>
            <p:ph type="body" idx="2"/>
          </p:nvPr>
        </p:nvSpPr>
        <p:spPr>
          <a:xfrm>
            <a:off x="605264" y="5983107"/>
            <a:ext cx="5180800" cy="356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Clr>
                <a:schemeClr val="dk1"/>
              </a:buClr>
              <a:buSzPts val="800"/>
              <a:buFont typeface="Open Sans"/>
              <a:buNone/>
              <a:defRPr sz="1067" b="0" i="0">
                <a:latin typeface="Open Sans"/>
                <a:ea typeface="Open Sans"/>
                <a:cs typeface="Open Sans"/>
                <a:sym typeface="Open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7" name="Google Shape;57;p19"/>
          <p:cNvSpPr txBox="1">
            <a:spLocks noGrp="1"/>
          </p:cNvSpPr>
          <p:nvPr>
            <p:ph type="body" idx="3"/>
          </p:nvPr>
        </p:nvSpPr>
        <p:spPr>
          <a:xfrm>
            <a:off x="605364" y="1645920"/>
            <a:ext cx="5425440" cy="3767328"/>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58" name="Google Shape;58;p19"/>
          <p:cNvSpPr txBox="1">
            <a:spLocks noGrp="1"/>
          </p:cNvSpPr>
          <p:nvPr>
            <p:ph type="body" idx="4"/>
          </p:nvPr>
        </p:nvSpPr>
        <p:spPr>
          <a:xfrm>
            <a:off x="6161199" y="1645920"/>
            <a:ext cx="5425440" cy="3767328"/>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211955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9"/>
        <p:cNvGrpSpPr/>
        <p:nvPr/>
      </p:nvGrpSpPr>
      <p:grpSpPr>
        <a:xfrm>
          <a:off x="0" y="0"/>
          <a:ext cx="0" cy="0"/>
          <a:chOff x="0" y="0"/>
          <a:chExt cx="0" cy="0"/>
        </a:xfrm>
      </p:grpSpPr>
      <p:sp>
        <p:nvSpPr>
          <p:cNvPr id="60" name="Google Shape;60;p20"/>
          <p:cNvSpPr txBox="1">
            <a:spLocks noGrp="1"/>
          </p:cNvSpPr>
          <p:nvPr>
            <p:ph type="body" idx="1"/>
          </p:nvPr>
        </p:nvSpPr>
        <p:spPr>
          <a:xfrm>
            <a:off x="605264" y="2218944"/>
            <a:ext cx="5425440" cy="455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500"/>
              <a:buFont typeface="Open Sans SemiBold"/>
              <a:buNone/>
              <a:defRPr sz="2000" b="1" i="0">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61" name="Google Shape;61;p20"/>
          <p:cNvSpPr txBox="1">
            <a:spLocks noGrp="1"/>
          </p:cNvSpPr>
          <p:nvPr>
            <p:ph type="body" idx="2"/>
          </p:nvPr>
        </p:nvSpPr>
        <p:spPr>
          <a:xfrm>
            <a:off x="6172200" y="2218944"/>
            <a:ext cx="5425440" cy="4552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500"/>
              <a:buFont typeface="Open Sans SemiBold"/>
              <a:buNone/>
              <a:defRPr sz="20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62" name="Google Shape;62;p20"/>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
        <p:nvSpPr>
          <p:cNvPr id="63" name="Google Shape;63;p20"/>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0"/>
          <p:cNvSpPr txBox="1">
            <a:spLocks noGrp="1"/>
          </p:cNvSpPr>
          <p:nvPr>
            <p:ph type="body" idx="3"/>
          </p:nvPr>
        </p:nvSpPr>
        <p:spPr>
          <a:xfrm>
            <a:off x="605264" y="1648865"/>
            <a:ext cx="10985840" cy="439200"/>
          </a:xfrm>
          <a:prstGeom prst="rect">
            <a:avLst/>
          </a:prstGeom>
          <a:noFill/>
          <a:ln>
            <a:noFill/>
          </a:ln>
        </p:spPr>
        <p:txBody>
          <a:bodyPr spcFirstLastPara="1" wrap="square" lIns="68575" tIns="34275" rIns="68575" bIns="34275" anchor="t" anchorCtr="0">
            <a:normAutofit/>
          </a:bodyPr>
          <a:lstStyle>
            <a:lvl1pPr marL="609585" lvl="0" indent="-304792" algn="l">
              <a:lnSpc>
                <a:spcPct val="100000"/>
              </a:lnSpc>
              <a:spcBef>
                <a:spcPts val="0"/>
              </a:spcBef>
              <a:spcAft>
                <a:spcPts val="0"/>
              </a:spcAft>
              <a:buClr>
                <a:schemeClr val="dk1"/>
              </a:buClr>
              <a:buSzPts val="1500"/>
              <a:buFont typeface="Open Sans SemiBold"/>
              <a:buNone/>
              <a:defRPr b="1" i="0">
                <a:solidFill>
                  <a:schemeClr val="accent6"/>
                </a:solidFill>
                <a:latin typeface="Open Sans SemiBold"/>
                <a:ea typeface="Open Sans SemiBold"/>
                <a:cs typeface="Open Sans SemiBold"/>
                <a:sym typeface="Open Sans SemiBold"/>
              </a:defRPr>
            </a:lvl1pPr>
            <a:lvl2pPr marL="1219170" lvl="1" indent="-304792" algn="l">
              <a:lnSpc>
                <a:spcPct val="90000"/>
              </a:lnSpc>
              <a:spcBef>
                <a:spcPts val="533"/>
              </a:spcBef>
              <a:spcAft>
                <a:spcPts val="0"/>
              </a:spcAft>
              <a:buClr>
                <a:schemeClr val="dk1"/>
              </a:buClr>
              <a:buSzPts val="1500"/>
              <a:buNone/>
              <a:defRPr b="1" i="0">
                <a:latin typeface="Quattrocento Sans"/>
                <a:ea typeface="Quattrocento Sans"/>
                <a:cs typeface="Quattrocento Sans"/>
                <a:sym typeface="Quattrocento Sans"/>
              </a:defRPr>
            </a:lvl2pPr>
            <a:lvl3pPr marL="1828754" lvl="2"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3pPr>
            <a:lvl4pPr marL="2438339" lvl="3"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4pPr>
            <a:lvl5pPr marL="3047924" lvl="4" indent="-304792" algn="l">
              <a:lnSpc>
                <a:spcPct val="90000"/>
              </a:lnSpc>
              <a:spcBef>
                <a:spcPts val="533"/>
              </a:spcBef>
              <a:spcAft>
                <a:spcPts val="0"/>
              </a:spcAft>
              <a:buClr>
                <a:schemeClr val="dk1"/>
              </a:buClr>
              <a:buSzPts val="1200"/>
              <a:buNone/>
              <a:defRPr b="1" i="0">
                <a:latin typeface="Quattrocento Sans"/>
                <a:ea typeface="Quattrocento Sans"/>
                <a:cs typeface="Quattrocento Sans"/>
                <a:sym typeface="Quattrocento Sans"/>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5" name="Google Shape;65;p20"/>
          <p:cNvSpPr txBox="1">
            <a:spLocks noGrp="1"/>
          </p:cNvSpPr>
          <p:nvPr>
            <p:ph type="body" idx="4"/>
          </p:nvPr>
        </p:nvSpPr>
        <p:spPr>
          <a:xfrm>
            <a:off x="8061107" y="5735907"/>
            <a:ext cx="3530000" cy="603200"/>
          </a:xfrm>
          <a:prstGeom prst="rect">
            <a:avLst/>
          </a:prstGeom>
          <a:noFill/>
          <a:ln>
            <a:noFill/>
          </a:ln>
        </p:spPr>
        <p:txBody>
          <a:bodyPr spcFirstLastPara="1" wrap="square" lIns="68575" tIns="34275" rIns="68575" bIns="34275" anchor="b" anchorCtr="0">
            <a:normAutofit/>
          </a:bodyPr>
          <a:lstStyle>
            <a:lvl1pPr marL="609585" lvl="0" indent="-304792" algn="r">
              <a:lnSpc>
                <a:spcPct val="90000"/>
              </a:lnSpc>
              <a:spcBef>
                <a:spcPts val="1067"/>
              </a:spcBef>
              <a:spcAft>
                <a:spcPts val="0"/>
              </a:spcAft>
              <a:buClr>
                <a:schemeClr val="dk1"/>
              </a:buClr>
              <a:buSzPts val="1100"/>
              <a:buFont typeface="Quattrocento Sans"/>
              <a:buNone/>
              <a:defRPr sz="1467" b="0" i="1">
                <a:latin typeface="Quattrocento Sans"/>
                <a:ea typeface="Quattrocento Sans"/>
                <a:cs typeface="Quattrocento Sans"/>
                <a:sym typeface="Quattrocento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6" name="Google Shape;66;p20"/>
          <p:cNvSpPr txBox="1">
            <a:spLocks noGrp="1"/>
          </p:cNvSpPr>
          <p:nvPr>
            <p:ph type="body" idx="5"/>
          </p:nvPr>
        </p:nvSpPr>
        <p:spPr>
          <a:xfrm>
            <a:off x="605264" y="5983107"/>
            <a:ext cx="5180800" cy="356000"/>
          </a:xfrm>
          <a:prstGeom prst="rect">
            <a:avLst/>
          </a:prstGeom>
          <a:noFill/>
          <a:ln>
            <a:noFill/>
          </a:ln>
        </p:spPr>
        <p:txBody>
          <a:bodyPr spcFirstLastPara="1" wrap="square" lIns="68575" tIns="34275" rIns="68575" bIns="34275" anchor="ctr" anchorCtr="0">
            <a:noAutofit/>
          </a:bodyPr>
          <a:lstStyle>
            <a:lvl1pPr marL="609585" lvl="0" indent="-304792" algn="l">
              <a:lnSpc>
                <a:spcPct val="90000"/>
              </a:lnSpc>
              <a:spcBef>
                <a:spcPts val="1067"/>
              </a:spcBef>
              <a:spcAft>
                <a:spcPts val="0"/>
              </a:spcAft>
              <a:buClr>
                <a:schemeClr val="dk1"/>
              </a:buClr>
              <a:buSzPts val="800"/>
              <a:buFont typeface="Open Sans"/>
              <a:buNone/>
              <a:defRPr sz="1067" b="0" i="0">
                <a:latin typeface="Open Sans"/>
                <a:ea typeface="Open Sans"/>
                <a:cs typeface="Open Sans"/>
                <a:sym typeface="Open Sans"/>
              </a:defRPr>
            </a:lvl1pPr>
            <a:lvl2pPr marL="1219170" lvl="1" indent="-304792" algn="l">
              <a:lnSpc>
                <a:spcPct val="90000"/>
              </a:lnSpc>
              <a:spcBef>
                <a:spcPts val="533"/>
              </a:spcBef>
              <a:spcAft>
                <a:spcPts val="0"/>
              </a:spcAft>
              <a:buClr>
                <a:schemeClr val="dk1"/>
              </a:buClr>
              <a:buSzPts val="1500"/>
              <a:buNone/>
              <a:defRPr/>
            </a:lvl2pPr>
            <a:lvl3pPr marL="1828754" lvl="2" indent="-304792" algn="l">
              <a:lnSpc>
                <a:spcPct val="90000"/>
              </a:lnSpc>
              <a:spcBef>
                <a:spcPts val="533"/>
              </a:spcBef>
              <a:spcAft>
                <a:spcPts val="0"/>
              </a:spcAft>
              <a:buClr>
                <a:schemeClr val="dk1"/>
              </a:buClr>
              <a:buSzPts val="1200"/>
              <a:buNone/>
              <a:defRPr/>
            </a:lvl3pPr>
            <a:lvl4pPr marL="2438339" lvl="3" indent="-304792" algn="l">
              <a:lnSpc>
                <a:spcPct val="90000"/>
              </a:lnSpc>
              <a:spcBef>
                <a:spcPts val="533"/>
              </a:spcBef>
              <a:spcAft>
                <a:spcPts val="0"/>
              </a:spcAft>
              <a:buClr>
                <a:schemeClr val="dk1"/>
              </a:buClr>
              <a:buSzPts val="1200"/>
              <a:buNone/>
              <a:defRPr/>
            </a:lvl4pPr>
            <a:lvl5pPr marL="3047924" lvl="4" indent="-304792" algn="l">
              <a:lnSpc>
                <a:spcPct val="90000"/>
              </a:lnSpc>
              <a:spcBef>
                <a:spcPts val="533"/>
              </a:spcBef>
              <a:spcAft>
                <a:spcPts val="0"/>
              </a:spcAft>
              <a:buClr>
                <a:schemeClr val="dk1"/>
              </a:buClr>
              <a:buSzPts val="1200"/>
              <a:buNone/>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7" name="Google Shape;67;p20"/>
          <p:cNvSpPr txBox="1">
            <a:spLocks noGrp="1"/>
          </p:cNvSpPr>
          <p:nvPr>
            <p:ph type="body" idx="6"/>
          </p:nvPr>
        </p:nvSpPr>
        <p:spPr>
          <a:xfrm>
            <a:off x="605364" y="2791968"/>
            <a:ext cx="5425440" cy="277977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68" name="Google Shape;68;p20"/>
          <p:cNvSpPr txBox="1">
            <a:spLocks noGrp="1"/>
          </p:cNvSpPr>
          <p:nvPr>
            <p:ph type="body" idx="7"/>
          </p:nvPr>
        </p:nvSpPr>
        <p:spPr>
          <a:xfrm>
            <a:off x="6172200" y="2791968"/>
            <a:ext cx="5425440" cy="2779776"/>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500"/>
              <a:buNone/>
              <a:defRPr/>
            </a:lvl1pPr>
            <a:lvl2pPr marL="1219170" lvl="1" indent="-431789" algn="l">
              <a:lnSpc>
                <a:spcPct val="90000"/>
              </a:lnSpc>
              <a:spcBef>
                <a:spcPts val="533"/>
              </a:spcBef>
              <a:spcAft>
                <a:spcPts val="0"/>
              </a:spcAft>
              <a:buSzPts val="1500"/>
              <a:buChar char="•"/>
              <a:defRPr/>
            </a:lvl2pPr>
            <a:lvl3pPr marL="1828754" lvl="2" indent="-406390" algn="l">
              <a:lnSpc>
                <a:spcPct val="90000"/>
              </a:lnSpc>
              <a:spcBef>
                <a:spcPts val="533"/>
              </a:spcBef>
              <a:spcAft>
                <a:spcPts val="0"/>
              </a:spcAft>
              <a:buSzPts val="1200"/>
              <a:buChar char="•"/>
              <a:defRPr/>
            </a:lvl3pPr>
            <a:lvl4pPr marL="2438339" lvl="3" indent="-406390" algn="l">
              <a:lnSpc>
                <a:spcPct val="90000"/>
              </a:lnSpc>
              <a:spcBef>
                <a:spcPts val="533"/>
              </a:spcBef>
              <a:spcAft>
                <a:spcPts val="0"/>
              </a:spcAft>
              <a:buSzPts val="1200"/>
              <a:buChar char="•"/>
              <a:defRPr/>
            </a:lvl4pPr>
            <a:lvl5pPr marL="3047924" lvl="4" indent="-406390" algn="l">
              <a:lnSpc>
                <a:spcPct val="90000"/>
              </a:lnSpc>
              <a:spcBef>
                <a:spcPts val="533"/>
              </a:spcBef>
              <a:spcAft>
                <a:spcPts val="0"/>
              </a:spcAft>
              <a:buSzPts val="1200"/>
              <a:buChar char="•"/>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Tree>
    <p:extLst>
      <p:ext uri="{BB962C8B-B14F-4D97-AF65-F5344CB8AC3E}">
        <p14:creationId xmlns:p14="http://schemas.microsoft.com/office/powerpoint/2010/main" val="35334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69"/>
        <p:cNvGrpSpPr/>
        <p:nvPr/>
      </p:nvGrpSpPr>
      <p:grpSpPr>
        <a:xfrm>
          <a:off x="0" y="0"/>
          <a:ext cx="0" cy="0"/>
          <a:chOff x="0" y="0"/>
          <a:chExt cx="0" cy="0"/>
        </a:xfrm>
      </p:grpSpPr>
      <p:sp>
        <p:nvSpPr>
          <p:cNvPr id="70" name="Google Shape;70;p21"/>
          <p:cNvSpPr txBox="1">
            <a:spLocks noGrp="1"/>
          </p:cNvSpPr>
          <p:nvPr>
            <p:ph type="title"/>
          </p:nvPr>
        </p:nvSpPr>
        <p:spPr>
          <a:xfrm>
            <a:off x="605265" y="188671"/>
            <a:ext cx="10985841"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C8102E"/>
              </a:buClr>
              <a:buSzPts val="3300"/>
              <a:buFont typeface="Open Sans"/>
              <a:buNone/>
              <a:defRPr>
                <a:solidFill>
                  <a:schemeClr val="accen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1"/>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6537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descr="Graphical user interface, text&#10;&#10;Description automatically generated"/>
          <p:cNvPicPr preferRelativeResize="0"/>
          <p:nvPr/>
        </p:nvPicPr>
        <p:blipFill rotWithShape="1">
          <a:blip r:embed="rId20">
            <a:alphaModFix/>
          </a:blip>
          <a:srcRect/>
          <a:stretch/>
        </p:blipFill>
        <p:spPr>
          <a:xfrm>
            <a:off x="0" y="1"/>
            <a:ext cx="12192003" cy="6858001"/>
          </a:xfrm>
          <a:prstGeom prst="rect">
            <a:avLst/>
          </a:prstGeom>
          <a:noFill/>
          <a:ln>
            <a:noFill/>
          </a:ln>
        </p:spPr>
      </p:pic>
      <p:sp>
        <p:nvSpPr>
          <p:cNvPr id="7" name="Google Shape;7;p11"/>
          <p:cNvSpPr txBox="1">
            <a:spLocks noGrp="1"/>
          </p:cNvSpPr>
          <p:nvPr>
            <p:ph type="title"/>
          </p:nvPr>
        </p:nvSpPr>
        <p:spPr>
          <a:xfrm>
            <a:off x="663880" y="681037"/>
            <a:ext cx="10690000" cy="13256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dk1"/>
              </a:buClr>
              <a:buSzPts val="3300"/>
              <a:buFont typeface="Open Sans"/>
              <a:buNone/>
              <a:defRPr sz="33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1"/>
          <p:cNvSpPr txBox="1">
            <a:spLocks noGrp="1"/>
          </p:cNvSpPr>
          <p:nvPr>
            <p:ph type="body" idx="1"/>
          </p:nvPr>
        </p:nvSpPr>
        <p:spPr>
          <a:xfrm>
            <a:off x="663880" y="2558971"/>
            <a:ext cx="10690000" cy="3722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90000"/>
              </a:lnSpc>
              <a:spcBef>
                <a:spcPts val="800"/>
              </a:spcBef>
              <a:spcAft>
                <a:spcPts val="0"/>
              </a:spcAft>
              <a:buClr>
                <a:schemeClr val="dk1"/>
              </a:buClr>
              <a:buSzPts val="1500"/>
              <a:buFont typeface="Open Sans SemiBold"/>
              <a:buNone/>
              <a:defRPr sz="1500" b="1" i="0" u="none" strike="noStrike" cap="none">
                <a:solidFill>
                  <a:schemeClr val="dk1"/>
                </a:solidFill>
                <a:latin typeface="Open Sans SemiBold"/>
                <a:ea typeface="Open Sans SemiBold"/>
                <a:cs typeface="Open Sans SemiBold"/>
                <a:sym typeface="Open Sans SemiBold"/>
              </a:defRPr>
            </a:lvl1pPr>
            <a:lvl2pPr marL="914400" marR="0" lvl="1"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2pPr>
            <a:lvl3pPr marL="1371600" marR="0" lvl="2"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Open Sans"/>
                <a:ea typeface="Open Sans"/>
                <a:cs typeface="Open Sans"/>
                <a:sym typeface="Open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sldNum" idx="12"/>
          </p:nvPr>
        </p:nvSpPr>
        <p:spPr>
          <a:xfrm>
            <a:off x="11699893" y="6457571"/>
            <a:ext cx="4244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100"/>
              <a:buFont typeface="Arial"/>
              <a:buNone/>
              <a:defRPr sz="1467" b="1" i="0" u="none" strike="noStrike" cap="none">
                <a:solidFill>
                  <a:schemeClr val="lt1"/>
                </a:solidFill>
                <a:latin typeface="Quattrocento Sans"/>
                <a:ea typeface="Quattrocento Sans"/>
                <a:cs typeface="Quattrocento Sans"/>
                <a:sym typeface="Quattrocento Sans"/>
              </a:defRPr>
            </a:lvl9pPr>
          </a:lstStyle>
          <a:p>
            <a:fld id="{00000000-1234-1234-1234-123412341234}" type="slidenum">
              <a:rPr lang="en-GB" smtClean="0"/>
              <a:pPr/>
              <a:t>‹#›</a:t>
            </a:fld>
            <a:endParaRPr lang="en-GB"/>
          </a:p>
        </p:txBody>
      </p:sp>
      <p:pic>
        <p:nvPicPr>
          <p:cNvPr id="10" name="Google Shape;10;p11" descr="Graphical user interface, text&#10;&#10;Description automatically generated"/>
          <p:cNvPicPr preferRelativeResize="0"/>
          <p:nvPr/>
        </p:nvPicPr>
        <p:blipFill rotWithShape="1">
          <a:blip r:embed="rId20">
            <a:alphaModFix/>
          </a:blip>
          <a:srcRect/>
          <a:stretch/>
        </p:blipFill>
        <p:spPr>
          <a:xfrm>
            <a:off x="0" y="1"/>
            <a:ext cx="12192003" cy="6858001"/>
          </a:xfrm>
          <a:prstGeom prst="rect">
            <a:avLst/>
          </a:prstGeom>
          <a:noFill/>
          <a:ln>
            <a:noFill/>
          </a:ln>
        </p:spPr>
      </p:pic>
    </p:spTree>
    <p:extLst>
      <p:ext uri="{BB962C8B-B14F-4D97-AF65-F5344CB8AC3E}">
        <p14:creationId xmlns:p14="http://schemas.microsoft.com/office/powerpoint/2010/main" val="4135663102"/>
      </p:ext>
    </p:extLst>
  </p:cSld>
  <p:clrMap bg1="lt1" tx1="dk1" bg2="dk2" tx2="lt2" accent1="accent1" accent2="accent2" accent3="accent3" accent4="accent4" accent5="accent5" accent6="accent6" hlink="hlink" folHlink="folHlink"/>
  <p:sldLayoutIdLst>
    <p:sldLayoutId id="2147483665" r:id="rId1"/>
    <p:sldLayoutId id="2147483661"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3"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thesystemsthinker.com/palette-of-systems-thinking-tools/" TargetMode="Externa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vensim.com/documentation/usr05.html" TargetMode="External"/><Relationship Id="rId2" Type="http://schemas.openxmlformats.org/officeDocument/2006/relationships/hyperlink" Target="https://thesystemsthinker.com/palette-of-systems-thinking-tools/"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researchgate.net/publication/363529984_Empirically_grounded_technology_forecasts_and_the_energy_transition" TargetMode="External"/><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hesystemsthinker.com/palette-of-systems-thinking-tools/"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thesystemsthinker.com/palette-of-systems-thinking-tools/"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www.cecan.ac.uk/news/cecan-webinar-participatory-systems-mapping-for-policy-evaluation-2/" TargetMode="External"/><Relationship Id="rId4" Type="http://schemas.openxmlformats.org/officeDocument/2006/relationships/hyperlink" Target="https://thesystemsthinker.com/palette-of-systems-thinking-tool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hesystemsthinker.com/palette-of-systems-thinking-tools/"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7" name="Google Shape;121;p1">
            <a:extLst>
              <a:ext uri="{FF2B5EF4-FFF2-40B4-BE49-F238E27FC236}">
                <a16:creationId xmlns:a16="http://schemas.microsoft.com/office/drawing/2014/main" id="{9B214736-42D0-4F53-7F7C-908242A00FFE}"/>
              </a:ext>
            </a:extLst>
          </p:cNvPr>
          <p:cNvSpPr txBox="1">
            <a:spLocks/>
          </p:cNvSpPr>
          <p:nvPr/>
        </p:nvSpPr>
        <p:spPr>
          <a:xfrm>
            <a:off x="246525" y="1263521"/>
            <a:ext cx="7802589" cy="622240"/>
          </a:xfrm>
          <a:prstGeom prst="rect">
            <a:avLst/>
          </a:prstGeom>
          <a:noFill/>
          <a:ln>
            <a:noFill/>
          </a:ln>
          <a:effectLst>
            <a:outerShdw blurRad="50800" dist="38100" dir="18900000" algn="bl" rotWithShape="0">
              <a:prstClr val="black">
                <a:alpha val="40000"/>
              </a:prstClr>
            </a:outerShdw>
          </a:effectLst>
        </p:spPr>
        <p:txBody>
          <a:bodyPr spcFirstLastPara="1" vert="horz" wrap="square" lIns="24367" tIns="0" rIns="24367" bIns="0" rtlCol="0" anchor="t" anchorCtr="0">
            <a:normAutofit lnSpcReduction="10000"/>
          </a:bodyPr>
          <a:lstStyle>
            <a:lvl1pPr marL="609585" lvl="0" indent="-304792" algn="l" defTabSz="914400" rtl="0" eaLnBrk="1" latinLnBrk="0" hangingPunct="1">
              <a:lnSpc>
                <a:spcPct val="90000"/>
              </a:lnSpc>
              <a:spcBef>
                <a:spcPts val="400"/>
              </a:spcBef>
              <a:spcAft>
                <a:spcPts val="0"/>
              </a:spcAft>
              <a:buClr>
                <a:schemeClr val="lt1"/>
              </a:buClr>
              <a:buSzPts val="1200"/>
              <a:buFont typeface="Open Sans SemiBold"/>
              <a:buNone/>
              <a:defRPr sz="3200" kern="1200">
                <a:solidFill>
                  <a:schemeClr val="lt1"/>
                </a:solidFill>
                <a:latin typeface="+mn-lt"/>
                <a:ea typeface="+mn-ea"/>
                <a:cs typeface="+mn-cs"/>
              </a:defRPr>
            </a:lvl1pPr>
            <a:lvl2pPr marL="1219170" lvl="1"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71965" indent="0" algn="ctr"/>
            <a:r>
              <a:rPr lang="en-GB" sz="4400" b="1" dirty="0">
                <a:solidFill>
                  <a:schemeClr val="tx1">
                    <a:lumMod val="75000"/>
                    <a:lumOff val="25000"/>
                  </a:schemeClr>
                </a:solidFill>
                <a:cs typeface="+mn-ea"/>
                <a:sym typeface="+mn-lt"/>
              </a:rPr>
              <a:t>Tools for system thinking</a:t>
            </a:r>
          </a:p>
        </p:txBody>
      </p:sp>
      <p:sp>
        <p:nvSpPr>
          <p:cNvPr id="119" name="Google Shape;119;p1"/>
          <p:cNvSpPr txBox="1">
            <a:spLocks noGrp="1"/>
          </p:cNvSpPr>
          <p:nvPr>
            <p:ph type="sldNum" idx="12"/>
          </p:nvPr>
        </p:nvSpPr>
        <p:spPr>
          <a:xfrm>
            <a:off x="11699893" y="6457571"/>
            <a:ext cx="424400" cy="365200"/>
          </a:xfrm>
          <a:prstGeom prst="rect">
            <a:avLst/>
          </a:prstGeom>
          <a:noFill/>
          <a:ln>
            <a:noFill/>
          </a:ln>
        </p:spPr>
        <p:txBody>
          <a:bodyPr spcFirstLastPara="1" vert="horz" wrap="square" lIns="91433" tIns="45700" rIns="91433" bIns="45700" rtlCol="0" anchor="ctr" anchorCtr="0">
            <a:noAutofit/>
          </a:bodyPr>
          <a:lstStyle/>
          <a:p>
            <a:fld id="{00000000-1234-1234-1234-123412341234}" type="slidenum">
              <a:rPr lang="en-GB">
                <a:latin typeface="+mn-lt"/>
                <a:ea typeface="+mn-ea"/>
                <a:cs typeface="+mn-ea"/>
                <a:sym typeface="+mn-lt"/>
              </a:rPr>
              <a:pPr/>
              <a:t>1</a:t>
            </a:fld>
            <a:endParaRPr>
              <a:latin typeface="+mn-lt"/>
              <a:ea typeface="+mn-ea"/>
              <a:cs typeface="+mn-ea"/>
              <a:sym typeface="+mn-lt"/>
            </a:endParaRPr>
          </a:p>
        </p:txBody>
      </p:sp>
      <p:sp>
        <p:nvSpPr>
          <p:cNvPr id="8" name="Text Placeholder 3">
            <a:extLst>
              <a:ext uri="{FF2B5EF4-FFF2-40B4-BE49-F238E27FC236}">
                <a16:creationId xmlns:a16="http://schemas.microsoft.com/office/drawing/2014/main" id="{C58592DF-7B7C-28E7-02FB-303C66433C17}"/>
              </a:ext>
            </a:extLst>
          </p:cNvPr>
          <p:cNvSpPr txBox="1">
            <a:spLocks/>
          </p:cNvSpPr>
          <p:nvPr/>
        </p:nvSpPr>
        <p:spPr>
          <a:xfrm>
            <a:off x="447041" y="4699000"/>
            <a:ext cx="7376159" cy="1885763"/>
          </a:xfrm>
          <a:prstGeom prst="rect">
            <a:avLst/>
          </a:prstGeom>
          <a:noFill/>
          <a:ln>
            <a:noFill/>
          </a:ln>
        </p:spPr>
        <p:txBody>
          <a:bodyPr spcFirstLastPara="1" vert="horz" wrap="square" lIns="18275" tIns="0" rIns="18275" bIns="0" rtlCol="0" anchor="t" anchorCtr="0">
            <a:normAutofit/>
          </a:bodyPr>
          <a:lstStyle>
            <a:lvl1pPr marL="609585" lvl="0" indent="-304792" algn="l" defTabSz="914400" rtl="0" eaLnBrk="1" latinLnBrk="0" hangingPunct="1">
              <a:lnSpc>
                <a:spcPct val="90000"/>
              </a:lnSpc>
              <a:spcBef>
                <a:spcPts val="400"/>
              </a:spcBef>
              <a:spcAft>
                <a:spcPts val="0"/>
              </a:spcAft>
              <a:buClr>
                <a:schemeClr val="lt1"/>
              </a:buClr>
              <a:buSzPts val="1200"/>
              <a:buFont typeface="Open Sans SemiBold"/>
              <a:buNone/>
              <a:defRPr sz="1600" b="0" kern="1200">
                <a:solidFill>
                  <a:schemeClr val="lt1"/>
                </a:solidFill>
                <a:latin typeface="+mn-lt"/>
                <a:ea typeface="+mn-ea"/>
                <a:cs typeface="+mn-cs"/>
              </a:defRPr>
            </a:lvl1pPr>
            <a:lvl2pPr marL="1219170" lvl="1"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solidFill>
                  <a:schemeClr val="tx1"/>
                </a:solidFill>
                <a:cs typeface="+mn-ea"/>
                <a:sym typeface="+mn-lt"/>
              </a:rPr>
              <a:t>Dr Pu Yang</a:t>
            </a:r>
            <a:r>
              <a:rPr lang="en-GB" sz="1800" dirty="0">
                <a:solidFill>
                  <a:schemeClr val="tx1"/>
                </a:solidFill>
                <a:cs typeface="+mn-ea"/>
                <a:sym typeface="+mn-lt"/>
              </a:rPr>
              <a:t>, UCL Institute of Sustainable Resources</a:t>
            </a:r>
          </a:p>
          <a:p>
            <a:pPr algn="ctr"/>
            <a:r>
              <a:rPr lang="en-GB" sz="1800" b="1" dirty="0">
                <a:solidFill>
                  <a:schemeClr val="tx1"/>
                </a:solidFill>
                <a:cs typeface="+mn-ea"/>
                <a:sym typeface="+mn-lt"/>
              </a:rPr>
              <a:t>Dr Brunilde Verrier</a:t>
            </a:r>
            <a:r>
              <a:rPr lang="en-GB" sz="1800" dirty="0">
                <a:solidFill>
                  <a:schemeClr val="tx1"/>
                </a:solidFill>
                <a:cs typeface="+mn-ea"/>
                <a:sym typeface="+mn-lt"/>
              </a:rPr>
              <a:t>, UCL Energy Institute</a:t>
            </a:r>
          </a:p>
          <a:p>
            <a:pPr algn="ctr"/>
            <a:r>
              <a:rPr lang="en-GB" sz="1800" b="1" dirty="0">
                <a:solidFill>
                  <a:schemeClr val="tx1"/>
                </a:solidFill>
                <a:cs typeface="+mn-ea"/>
                <a:sym typeface="+mn-lt"/>
              </a:rPr>
              <a:t>Prof Steve Pye</a:t>
            </a:r>
            <a:r>
              <a:rPr lang="en-GB" sz="1800" dirty="0">
                <a:solidFill>
                  <a:schemeClr val="tx1"/>
                </a:solidFill>
                <a:cs typeface="+mn-ea"/>
                <a:sym typeface="+mn-lt"/>
              </a:rPr>
              <a:t>, UCL Energy Institute</a:t>
            </a:r>
          </a:p>
        </p:txBody>
      </p:sp>
      <p:sp>
        <p:nvSpPr>
          <p:cNvPr id="9" name="Google Shape;121;p1">
            <a:extLst>
              <a:ext uri="{FF2B5EF4-FFF2-40B4-BE49-F238E27FC236}">
                <a16:creationId xmlns:a16="http://schemas.microsoft.com/office/drawing/2014/main" id="{5CC7B5A4-B710-2AF4-19A5-2D8FF3E6D07B}"/>
              </a:ext>
            </a:extLst>
          </p:cNvPr>
          <p:cNvSpPr txBox="1">
            <a:spLocks/>
          </p:cNvSpPr>
          <p:nvPr/>
        </p:nvSpPr>
        <p:spPr>
          <a:xfrm>
            <a:off x="330593" y="2158999"/>
            <a:ext cx="7802589" cy="2266763"/>
          </a:xfrm>
          <a:prstGeom prst="rect">
            <a:avLst/>
          </a:prstGeom>
          <a:noFill/>
          <a:ln>
            <a:noFill/>
          </a:ln>
          <a:effectLst/>
        </p:spPr>
        <p:txBody>
          <a:bodyPr spcFirstLastPara="1" vert="horz" wrap="square" lIns="24367" tIns="0" rIns="24367" bIns="0" rtlCol="0" anchor="t" anchorCtr="0">
            <a:normAutofit/>
          </a:bodyPr>
          <a:lstStyle>
            <a:lvl1pPr marL="609585" lvl="0" indent="-304792" algn="l" defTabSz="914400" rtl="0" eaLnBrk="1" latinLnBrk="0" hangingPunct="1">
              <a:lnSpc>
                <a:spcPct val="90000"/>
              </a:lnSpc>
              <a:spcBef>
                <a:spcPts val="400"/>
              </a:spcBef>
              <a:spcAft>
                <a:spcPts val="0"/>
              </a:spcAft>
              <a:buClr>
                <a:schemeClr val="lt1"/>
              </a:buClr>
              <a:buSzPts val="1200"/>
              <a:buFont typeface="Open Sans SemiBold"/>
              <a:buNone/>
              <a:defRPr sz="3200" kern="1200">
                <a:solidFill>
                  <a:schemeClr val="lt1"/>
                </a:solidFill>
                <a:latin typeface="+mn-lt"/>
                <a:ea typeface="+mn-ea"/>
                <a:cs typeface="+mn-cs"/>
              </a:defRPr>
            </a:lvl1pPr>
            <a:lvl2pPr marL="1219170" lvl="1"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90000"/>
              </a:lnSpc>
              <a:spcBef>
                <a:spcPts val="533"/>
              </a:spcBef>
              <a:spcAft>
                <a:spcPts val="0"/>
              </a:spcAft>
              <a:buClr>
                <a:schemeClr val="dk1"/>
              </a:buClr>
              <a:buSzPts val="1400"/>
              <a:buFont typeface="Arial" panose="020B0604020202020204" pitchFamily="34" charset="0"/>
              <a:buChar char="•"/>
              <a:defRPr sz="1800" kern="1200">
                <a:solidFill>
                  <a:schemeClr val="tx1"/>
                </a:solidFill>
                <a:latin typeface="+mn-lt"/>
                <a:ea typeface="+mn-ea"/>
                <a:cs typeface="+mn-cs"/>
              </a:defRPr>
            </a:lvl9pPr>
          </a:lstStyle>
          <a:p>
            <a:pPr marL="71965" indent="0" algn="ctr"/>
            <a:endParaRPr lang="en-GB" altLang="zh-CN" sz="2800" b="1" dirty="0">
              <a:solidFill>
                <a:schemeClr val="tx1">
                  <a:lumMod val="65000"/>
                  <a:lumOff val="35000"/>
                </a:schemeClr>
              </a:solidFill>
              <a:cs typeface="+mn-ea"/>
              <a:sym typeface="+mn-lt"/>
            </a:endParaRPr>
          </a:p>
          <a:p>
            <a:pPr marL="71965" indent="0" algn="ctr"/>
            <a:r>
              <a:rPr lang="en-GB" altLang="zh-CN" sz="2800" b="1" dirty="0">
                <a:solidFill>
                  <a:schemeClr val="tx1">
                    <a:lumMod val="65000"/>
                    <a:lumOff val="35000"/>
                  </a:schemeClr>
                </a:solidFill>
                <a:cs typeface="+mn-ea"/>
                <a:sym typeface="+mn-lt"/>
              </a:rPr>
              <a:t>Part I: A palette of systems thinking tools</a:t>
            </a:r>
          </a:p>
          <a:p>
            <a:pPr marL="71965" indent="0" algn="ctr"/>
            <a:r>
              <a:rPr lang="en-GB" sz="2800" b="1" dirty="0">
                <a:solidFill>
                  <a:schemeClr val="tx1">
                    <a:lumMod val="65000"/>
                    <a:lumOff val="35000"/>
                  </a:schemeClr>
                </a:solidFill>
                <a:cs typeface="+mn-ea"/>
                <a:sym typeface="+mn-lt"/>
              </a:rPr>
              <a:t>Part II: </a:t>
            </a:r>
            <a:r>
              <a:rPr lang="en-US" altLang="zh-CN" sz="2800" b="1" dirty="0">
                <a:solidFill>
                  <a:schemeClr val="tx1">
                    <a:lumMod val="65000"/>
                    <a:lumOff val="35000"/>
                  </a:schemeClr>
                </a:solidFill>
                <a:cs typeface="+mn-ea"/>
                <a:sym typeface="+mn-lt"/>
              </a:rPr>
              <a:t>Causal Loop Diagram (CLD)</a:t>
            </a:r>
          </a:p>
          <a:p>
            <a:pPr marL="71965" indent="0" algn="ctr"/>
            <a:r>
              <a:rPr lang="en-US" sz="2800" b="1" dirty="0">
                <a:solidFill>
                  <a:schemeClr val="tx1">
                    <a:lumMod val="65000"/>
                    <a:lumOff val="35000"/>
                  </a:schemeClr>
                </a:solidFill>
                <a:cs typeface="+mn-ea"/>
                <a:sym typeface="+mn-lt"/>
              </a:rPr>
              <a:t>Part III: Examples of a CLD</a:t>
            </a:r>
            <a:endParaRPr lang="en-GB" sz="2800" b="1" dirty="0">
              <a:solidFill>
                <a:schemeClr val="tx1">
                  <a:lumMod val="65000"/>
                  <a:lumOff val="35000"/>
                </a:schemeClr>
              </a:solidFill>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EC93E-A288-FBA5-5374-F43C9CC04093}"/>
            </a:ext>
          </a:extLst>
        </p:cNvPr>
        <p:cNvGrpSpPr/>
        <p:nvPr/>
      </p:nvGrpSpPr>
      <p:grpSpPr>
        <a:xfrm>
          <a:off x="0" y="0"/>
          <a:ext cx="0" cy="0"/>
          <a:chOff x="0" y="0"/>
          <a:chExt cx="0" cy="0"/>
        </a:xfrm>
      </p:grpSpPr>
      <p:pic>
        <p:nvPicPr>
          <p:cNvPr id="40" name="Picture 39">
            <a:extLst>
              <a:ext uri="{FF2B5EF4-FFF2-40B4-BE49-F238E27FC236}">
                <a16:creationId xmlns:a16="http://schemas.microsoft.com/office/drawing/2014/main" id="{7122A0EE-4B15-1D86-2824-EEFA0423348F}"/>
              </a:ext>
            </a:extLst>
          </p:cNvPr>
          <p:cNvPicPr>
            <a:picLocks noChangeAspect="1"/>
          </p:cNvPicPr>
          <p:nvPr/>
        </p:nvPicPr>
        <p:blipFill>
          <a:blip r:embed="rId2">
            <a:duotone>
              <a:schemeClr val="accent3">
                <a:shade val="45000"/>
                <a:satMod val="135000"/>
              </a:schemeClr>
              <a:prstClr val="white"/>
            </a:duotone>
          </a:blip>
          <a:srcRect l="26042" r="38802"/>
          <a:stretch>
            <a:fillRect/>
          </a:stretch>
        </p:blipFill>
        <p:spPr>
          <a:xfrm>
            <a:off x="1969482" y="2920371"/>
            <a:ext cx="1823199" cy="2242212"/>
          </a:xfrm>
          <a:prstGeom prst="rect">
            <a:avLst/>
          </a:prstGeom>
        </p:spPr>
      </p:pic>
      <p:sp>
        <p:nvSpPr>
          <p:cNvPr id="2" name="Title 1">
            <a:extLst>
              <a:ext uri="{FF2B5EF4-FFF2-40B4-BE49-F238E27FC236}">
                <a16:creationId xmlns:a16="http://schemas.microsoft.com/office/drawing/2014/main" id="{D29C8519-300C-ABCD-EF90-161B2FAF9797}"/>
              </a:ext>
            </a:extLst>
          </p:cNvPr>
          <p:cNvSpPr>
            <a:spLocks noGrp="1"/>
          </p:cNvSpPr>
          <p:nvPr>
            <p:ph type="title"/>
          </p:nvPr>
        </p:nvSpPr>
        <p:spPr/>
        <p:txBody>
          <a:bodyPr/>
          <a:lstStyle/>
          <a:p>
            <a:r>
              <a:rPr lang="en-GB" dirty="0">
                <a:latin typeface="+mn-lt"/>
                <a:ea typeface="+mn-ea"/>
                <a:cs typeface="+mn-ea"/>
                <a:sym typeface="+mn-lt"/>
              </a:rPr>
              <a:t>A palette of systems thinking tools</a:t>
            </a:r>
          </a:p>
        </p:txBody>
      </p:sp>
      <p:sp>
        <p:nvSpPr>
          <p:cNvPr id="3" name="Slide Number Placeholder 2">
            <a:extLst>
              <a:ext uri="{FF2B5EF4-FFF2-40B4-BE49-F238E27FC236}">
                <a16:creationId xmlns:a16="http://schemas.microsoft.com/office/drawing/2014/main" id="{8AAEAC10-B06D-4B6D-1025-100F33F6BB77}"/>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10</a:t>
            </a:fld>
            <a:endParaRPr lang="en-GB">
              <a:latin typeface="+mn-lt"/>
              <a:ea typeface="+mn-ea"/>
              <a:cs typeface="+mn-ea"/>
              <a:sym typeface="+mn-lt"/>
            </a:endParaRPr>
          </a:p>
        </p:txBody>
      </p:sp>
      <p:grpSp>
        <p:nvGrpSpPr>
          <p:cNvPr id="10" name="组合 28">
            <a:extLst>
              <a:ext uri="{FF2B5EF4-FFF2-40B4-BE49-F238E27FC236}">
                <a16:creationId xmlns:a16="http://schemas.microsoft.com/office/drawing/2014/main" id="{4F6C9383-2571-CFB7-79EC-D5DAB699B114}"/>
              </a:ext>
            </a:extLst>
          </p:cNvPr>
          <p:cNvGrpSpPr>
            <a:grpSpLocks/>
          </p:cNvGrpSpPr>
          <p:nvPr/>
        </p:nvGrpSpPr>
        <p:grpSpPr>
          <a:xfrm>
            <a:off x="1515709" y="1519809"/>
            <a:ext cx="4516935" cy="634014"/>
            <a:chOff x="10807686" y="1751880"/>
            <a:chExt cx="4516935" cy="634014"/>
          </a:xfrm>
        </p:grpSpPr>
        <p:sp>
          <p:nvSpPr>
            <p:cNvPr id="11" name="Bullet3">
              <a:extLst>
                <a:ext uri="{FF2B5EF4-FFF2-40B4-BE49-F238E27FC236}">
                  <a16:creationId xmlns:a16="http://schemas.microsoft.com/office/drawing/2014/main" id="{4B3E2D9D-CE3A-929F-6192-DF6089290F42}"/>
                </a:ext>
              </a:extLst>
            </p:cNvPr>
            <p:cNvSpPr txBox="1">
              <a:spLocks/>
            </p:cNvSpPr>
            <p:nvPr/>
          </p:nvSpPr>
          <p:spPr>
            <a:xfrm rot="16200000">
              <a:off x="13136158" y="193843"/>
              <a:ext cx="630425" cy="3746500"/>
            </a:xfrm>
            <a:prstGeom prst="rect">
              <a:avLst/>
            </a:prstGeom>
            <a:noFill/>
          </p:spPr>
          <p:txBody>
            <a:bodyPr vert="eaVert" wrap="square" lIns="91440" tIns="45720" rIns="91440" bIns="45720" rtlCol="0" anchor="ctr" anchorCtr="0">
              <a:normAutofit/>
            </a:bodyPr>
            <a:lstStyle/>
            <a:p>
              <a:r>
                <a:rPr lang="en-GB" sz="2400" b="1" i="1" dirty="0">
                  <a:ln w="0"/>
                  <a:solidFill>
                    <a:schemeClr val="accent1"/>
                  </a:solidFill>
                  <a:effectLst>
                    <a:outerShdw blurRad="38100" dist="25400" dir="5400000" algn="ctr" rotWithShape="0">
                      <a:srgbClr val="6E747A">
                        <a:alpha val="43000"/>
                      </a:srgbClr>
                    </a:outerShdw>
                  </a:effectLst>
                  <a:cs typeface="+mn-ea"/>
                  <a:sym typeface="+mn-lt"/>
                </a:rPr>
                <a:t>Structural Thinking Tools</a:t>
              </a:r>
            </a:p>
          </p:txBody>
        </p:sp>
        <p:sp>
          <p:nvSpPr>
            <p:cNvPr id="12" name="Number3">
              <a:extLst>
                <a:ext uri="{FF2B5EF4-FFF2-40B4-BE49-F238E27FC236}">
                  <a16:creationId xmlns:a16="http://schemas.microsoft.com/office/drawing/2014/main" id="{5B5063FE-8C47-FDF2-870C-5C2B0A09D6F6}"/>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3</a:t>
              </a:r>
              <a:endParaRPr lang="zh-CN" altLang="en-US" sz="2400" b="1" i="1" dirty="0">
                <a:cs typeface="+mn-ea"/>
                <a:sym typeface="+mn-lt"/>
              </a:endParaRPr>
            </a:p>
          </p:txBody>
        </p:sp>
      </p:grpSp>
      <p:grpSp>
        <p:nvGrpSpPr>
          <p:cNvPr id="15" name="组合 28">
            <a:extLst>
              <a:ext uri="{FF2B5EF4-FFF2-40B4-BE49-F238E27FC236}">
                <a16:creationId xmlns:a16="http://schemas.microsoft.com/office/drawing/2014/main" id="{C179CCFD-59FF-C588-A7B8-C7E790042FF5}"/>
              </a:ext>
            </a:extLst>
          </p:cNvPr>
          <p:cNvGrpSpPr>
            <a:grpSpLocks/>
          </p:cNvGrpSpPr>
          <p:nvPr/>
        </p:nvGrpSpPr>
        <p:grpSpPr>
          <a:xfrm>
            <a:off x="605265" y="1523395"/>
            <a:ext cx="630428" cy="4610705"/>
            <a:chOff x="10807686" y="1755466"/>
            <a:chExt cx="630428" cy="4610705"/>
          </a:xfrm>
        </p:grpSpPr>
        <p:sp>
          <p:nvSpPr>
            <p:cNvPr id="16" name="Bullet3">
              <a:extLst>
                <a:ext uri="{FF2B5EF4-FFF2-40B4-BE49-F238E27FC236}">
                  <a16:creationId xmlns:a16="http://schemas.microsoft.com/office/drawing/2014/main" id="{F6684EDC-1E45-7A43-F533-18EB5FAD5EAC}"/>
                </a:ext>
              </a:extLst>
            </p:cNvPr>
            <p:cNvSpPr txBox="1">
              <a:spLocks/>
            </p:cNvSpPr>
            <p:nvPr/>
          </p:nvSpPr>
          <p:spPr>
            <a:xfrm>
              <a:off x="10807686" y="2619671"/>
              <a:ext cx="630425" cy="3746500"/>
            </a:xfrm>
            <a:prstGeom prst="rect">
              <a:avLst/>
            </a:prstGeom>
            <a:noFill/>
          </p:spPr>
          <p:txBody>
            <a:bodyPr vert="eaVert" wrap="square" lIns="91440" tIns="45720" rIns="91440" bIns="45720" rtlCol="0" anchor="ctr" anchorCtr="0">
              <a:normAutofit/>
            </a:bodyPr>
            <a:lstStyle/>
            <a:p>
              <a:r>
                <a:rPr lang="en-GB" sz="2400" b="1" i="1" dirty="0">
                  <a:solidFill>
                    <a:schemeClr val="bg1">
                      <a:lumMod val="50000"/>
                    </a:schemeClr>
                  </a:solidFill>
                  <a:cs typeface="+mn-ea"/>
                  <a:sym typeface="+mn-lt"/>
                </a:rPr>
                <a:t>Computer-Based Tools</a:t>
              </a:r>
            </a:p>
          </p:txBody>
        </p:sp>
        <p:sp>
          <p:nvSpPr>
            <p:cNvPr id="17" name="Number3">
              <a:extLst>
                <a:ext uri="{FF2B5EF4-FFF2-40B4-BE49-F238E27FC236}">
                  <a16:creationId xmlns:a16="http://schemas.microsoft.com/office/drawing/2014/main" id="{4AC02006-01FA-B04C-6FCA-F267E0F35A32}"/>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4</a:t>
              </a:r>
              <a:endParaRPr lang="zh-CN" altLang="en-US" sz="2400" b="1" i="1" dirty="0">
                <a:cs typeface="+mn-ea"/>
                <a:sym typeface="+mn-lt"/>
              </a:endParaRPr>
            </a:p>
          </p:txBody>
        </p:sp>
      </p:grpSp>
      <p:cxnSp>
        <p:nvCxnSpPr>
          <p:cNvPr id="18" name="直接连接符 55">
            <a:extLst>
              <a:ext uri="{FF2B5EF4-FFF2-40B4-BE49-F238E27FC236}">
                <a16:creationId xmlns:a16="http://schemas.microsoft.com/office/drawing/2014/main" id="{D4B365FF-D8CA-27CC-D6BF-9C5DEDA3AB28}"/>
              </a:ext>
            </a:extLst>
          </p:cNvPr>
          <p:cNvCxnSpPr>
            <a:cxnSpLocks/>
          </p:cNvCxnSpPr>
          <p:nvPr/>
        </p:nvCxnSpPr>
        <p:spPr>
          <a:xfrm>
            <a:off x="1375701" y="1523395"/>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22" name="ComponentBackground2">
            <a:extLst>
              <a:ext uri="{FF2B5EF4-FFF2-40B4-BE49-F238E27FC236}">
                <a16:creationId xmlns:a16="http://schemas.microsoft.com/office/drawing/2014/main" id="{784853AA-6B2A-53E8-D8A7-A625B3FBC179}"/>
              </a:ext>
            </a:extLst>
          </p:cNvPr>
          <p:cNvSpPr/>
          <p:nvPr/>
        </p:nvSpPr>
        <p:spPr>
          <a:xfrm>
            <a:off x="1829470" y="2629002"/>
            <a:ext cx="4500642" cy="3632098"/>
          </a:xfrm>
          <a:prstGeom prst="roundRect">
            <a:avLst>
              <a:gd name="adj" fmla="val 4413"/>
            </a:avLst>
          </a:prstGeom>
          <a:no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sz="1600">
              <a:solidFill>
                <a:schemeClr val="tx1"/>
              </a:solidFill>
              <a:latin typeface="+mn-lt"/>
              <a:cs typeface="+mn-ea"/>
              <a:sym typeface="+mn-lt"/>
            </a:endParaRPr>
          </a:p>
        </p:txBody>
      </p:sp>
      <p:sp>
        <p:nvSpPr>
          <p:cNvPr id="25" name="ComponentBackground3">
            <a:extLst>
              <a:ext uri="{FF2B5EF4-FFF2-40B4-BE49-F238E27FC236}">
                <a16:creationId xmlns:a16="http://schemas.microsoft.com/office/drawing/2014/main" id="{9A858718-1C67-2B10-8F55-C003A2560F33}"/>
              </a:ext>
            </a:extLst>
          </p:cNvPr>
          <p:cNvSpPr/>
          <p:nvPr/>
        </p:nvSpPr>
        <p:spPr>
          <a:xfrm>
            <a:off x="6783880" y="2629002"/>
            <a:ext cx="4500647" cy="3632098"/>
          </a:xfrm>
          <a:prstGeom prst="roundRect">
            <a:avLst>
              <a:gd name="adj" fmla="val 4413"/>
            </a:avLst>
          </a:prstGeom>
          <a:no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sz="1600">
              <a:solidFill>
                <a:schemeClr val="tx1"/>
              </a:solidFill>
              <a:latin typeface="+mn-lt"/>
              <a:cs typeface="+mn-ea"/>
              <a:sym typeface="+mn-lt"/>
            </a:endParaRPr>
          </a:p>
        </p:txBody>
      </p:sp>
      <p:sp>
        <p:nvSpPr>
          <p:cNvPr id="26" name="Bullet3">
            <a:extLst>
              <a:ext uri="{FF2B5EF4-FFF2-40B4-BE49-F238E27FC236}">
                <a16:creationId xmlns:a16="http://schemas.microsoft.com/office/drawing/2014/main" id="{FF8F123B-9E3B-9A52-9B69-F5F5F1589234}"/>
              </a:ext>
            </a:extLst>
          </p:cNvPr>
          <p:cNvSpPr/>
          <p:nvPr/>
        </p:nvSpPr>
        <p:spPr>
          <a:xfrm>
            <a:off x="7266965" y="5162582"/>
            <a:ext cx="3764294" cy="971517"/>
          </a:xfrm>
          <a:prstGeom prst="roundRect">
            <a:avLst>
              <a:gd name="adj" fmla="val 0"/>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lstStyle/>
          <a:p>
            <a:r>
              <a:rPr lang="en-GB" dirty="0">
                <a:solidFill>
                  <a:schemeClr val="tx1"/>
                </a:solidFill>
                <a:cs typeface="+mn-ea"/>
                <a:sym typeface="+mn-lt"/>
              </a:rPr>
              <a:t>Break down complex problems into </a:t>
            </a:r>
            <a:r>
              <a:rPr lang="en-GB" b="1" dirty="0">
                <a:solidFill>
                  <a:schemeClr val="tx1"/>
                </a:solidFill>
                <a:cs typeface="+mn-ea"/>
                <a:sym typeface="+mn-lt"/>
              </a:rPr>
              <a:t>basic elements </a:t>
            </a:r>
            <a:r>
              <a:rPr lang="en-GB" dirty="0">
                <a:solidFill>
                  <a:schemeClr val="tx1"/>
                </a:solidFill>
                <a:cs typeface="+mn-ea"/>
                <a:sym typeface="+mn-lt"/>
              </a:rPr>
              <a:t>and create innovative solutions from there.</a:t>
            </a:r>
            <a:endParaRPr lang="en-US" altLang="zh-CN" b="1" dirty="0">
              <a:solidFill>
                <a:schemeClr val="tx1"/>
              </a:solidFill>
              <a:cs typeface="+mn-ea"/>
              <a:sym typeface="+mn-lt"/>
            </a:endParaRPr>
          </a:p>
        </p:txBody>
      </p:sp>
      <p:sp>
        <p:nvSpPr>
          <p:cNvPr id="4" name="TextBox 3">
            <a:extLst>
              <a:ext uri="{FF2B5EF4-FFF2-40B4-BE49-F238E27FC236}">
                <a16:creationId xmlns:a16="http://schemas.microsoft.com/office/drawing/2014/main" id="{DA2F722C-D032-0476-3A9F-9F54A947BEB2}"/>
              </a:ext>
            </a:extLst>
          </p:cNvPr>
          <p:cNvSpPr txBox="1"/>
          <p:nvPr/>
        </p:nvSpPr>
        <p:spPr>
          <a:xfrm>
            <a:off x="393929" y="6453278"/>
            <a:ext cx="2662652" cy="369332"/>
          </a:xfrm>
          <a:prstGeom prst="rect">
            <a:avLst/>
          </a:prstGeom>
          <a:noFill/>
        </p:spPr>
        <p:txBody>
          <a:bodyPr wrap="none" rtlCol="0">
            <a:spAutoFit/>
          </a:bodyPr>
          <a:lstStyle/>
          <a:p>
            <a:r>
              <a:rPr lang="en-GB" dirty="0">
                <a:cs typeface="+mn-ea"/>
                <a:sym typeface="+mn-lt"/>
              </a:rPr>
              <a:t>Reference: </a:t>
            </a:r>
            <a:r>
              <a:rPr lang="en-GB" dirty="0">
                <a:cs typeface="+mn-ea"/>
                <a:sym typeface="+mn-lt"/>
                <a:hlinkClick r:id="rId3"/>
              </a:rPr>
              <a:t>System Thinker</a:t>
            </a:r>
            <a:endParaRPr lang="en-GB" dirty="0">
              <a:cs typeface="+mn-ea"/>
              <a:sym typeface="+mn-lt"/>
            </a:endParaRPr>
          </a:p>
        </p:txBody>
      </p:sp>
      <p:sp>
        <p:nvSpPr>
          <p:cNvPr id="41" name="TextBox 40">
            <a:extLst>
              <a:ext uri="{FF2B5EF4-FFF2-40B4-BE49-F238E27FC236}">
                <a16:creationId xmlns:a16="http://schemas.microsoft.com/office/drawing/2014/main" id="{C3B836E7-9535-B004-4C32-252A5BBBF9AF}"/>
              </a:ext>
            </a:extLst>
          </p:cNvPr>
          <p:cNvSpPr txBox="1"/>
          <p:nvPr/>
        </p:nvSpPr>
        <p:spPr>
          <a:xfrm>
            <a:off x="3495708" y="3419016"/>
            <a:ext cx="2332157" cy="1200329"/>
          </a:xfrm>
          <a:prstGeom prst="rect">
            <a:avLst/>
          </a:prstGeom>
          <a:noFill/>
        </p:spPr>
        <p:txBody>
          <a:bodyPr wrap="square" rtlCol="0">
            <a:spAutoFit/>
          </a:bodyPr>
          <a:lstStyle/>
          <a:p>
            <a:pPr algn="ctr"/>
            <a:r>
              <a:rPr lang="en-GB" b="1" dirty="0">
                <a:solidFill>
                  <a:schemeClr val="bg2"/>
                </a:solidFill>
                <a:cs typeface="+mn-ea"/>
                <a:sym typeface="+mn-lt"/>
              </a:rPr>
              <a:t>Events</a:t>
            </a:r>
          </a:p>
          <a:p>
            <a:pPr algn="ctr"/>
            <a:r>
              <a:rPr lang="en-GB" b="1" dirty="0">
                <a:solidFill>
                  <a:schemeClr val="bg2"/>
                </a:solidFill>
                <a:cs typeface="+mn-ea"/>
                <a:sym typeface="+mn-lt"/>
              </a:rPr>
              <a:t>Patterns</a:t>
            </a:r>
          </a:p>
          <a:p>
            <a:pPr algn="ctr"/>
            <a:r>
              <a:rPr lang="en-GB" b="1" dirty="0">
                <a:solidFill>
                  <a:schemeClr val="bg2"/>
                </a:solidFill>
                <a:cs typeface="+mn-ea"/>
                <a:sym typeface="+mn-lt"/>
              </a:rPr>
              <a:t>Underlying Structures</a:t>
            </a:r>
          </a:p>
          <a:p>
            <a:pPr algn="ctr"/>
            <a:r>
              <a:rPr lang="en-GB" b="1" dirty="0">
                <a:solidFill>
                  <a:schemeClr val="bg2"/>
                </a:solidFill>
                <a:cs typeface="+mn-ea"/>
                <a:sym typeface="+mn-lt"/>
              </a:rPr>
              <a:t>Mental Models</a:t>
            </a:r>
          </a:p>
        </p:txBody>
      </p:sp>
      <p:cxnSp>
        <p:nvCxnSpPr>
          <p:cNvPr id="13" name="Straight Connector 12">
            <a:extLst>
              <a:ext uri="{FF2B5EF4-FFF2-40B4-BE49-F238E27FC236}">
                <a16:creationId xmlns:a16="http://schemas.microsoft.com/office/drawing/2014/main" id="{AC7F502D-5A46-1118-3892-5E1C49DBC65B}"/>
              </a:ext>
            </a:extLst>
          </p:cNvPr>
          <p:cNvCxnSpPr>
            <a:cxnSpLocks/>
          </p:cNvCxnSpPr>
          <p:nvPr/>
        </p:nvCxnSpPr>
        <p:spPr>
          <a:xfrm>
            <a:off x="2099733" y="3747052"/>
            <a:ext cx="372813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Bullet3">
            <a:extLst>
              <a:ext uri="{FF2B5EF4-FFF2-40B4-BE49-F238E27FC236}">
                <a16:creationId xmlns:a16="http://schemas.microsoft.com/office/drawing/2014/main" id="{4FD923EE-A14E-56E0-A9A8-882AE0E0ADEF}"/>
              </a:ext>
            </a:extLst>
          </p:cNvPr>
          <p:cNvSpPr/>
          <p:nvPr/>
        </p:nvSpPr>
        <p:spPr>
          <a:xfrm>
            <a:off x="2049994" y="5017823"/>
            <a:ext cx="3982649" cy="1238846"/>
          </a:xfrm>
          <a:prstGeom prst="roundRect">
            <a:avLst>
              <a:gd name="adj" fmla="val 0"/>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lstStyle/>
          <a:p>
            <a:r>
              <a:rPr lang="en-GB" dirty="0">
                <a:solidFill>
                  <a:schemeClr val="tx1"/>
                </a:solidFill>
                <a:cs typeface="+mn-ea"/>
                <a:sym typeface="+mn-lt"/>
              </a:rPr>
              <a:t>A conceptual tool that helps you look </a:t>
            </a:r>
            <a:r>
              <a:rPr lang="en-GB" b="1" dirty="0">
                <a:solidFill>
                  <a:schemeClr val="tx1"/>
                </a:solidFill>
                <a:cs typeface="+mn-ea"/>
                <a:sym typeface="+mn-lt"/>
              </a:rPr>
              <a:t>beneath events </a:t>
            </a:r>
            <a:r>
              <a:rPr lang="en-GB" dirty="0">
                <a:solidFill>
                  <a:schemeClr val="tx1"/>
                </a:solidFill>
                <a:cs typeface="+mn-ea"/>
                <a:sym typeface="+mn-lt"/>
              </a:rPr>
              <a:t>to uncover underlying patterns, structures, and mental models driving system behaviour.</a:t>
            </a:r>
            <a:endParaRPr lang="en-US" altLang="zh-CN" b="1" dirty="0">
              <a:solidFill>
                <a:schemeClr val="tx1"/>
              </a:solidFill>
              <a:cs typeface="+mn-ea"/>
              <a:sym typeface="+mn-lt"/>
            </a:endParaRPr>
          </a:p>
        </p:txBody>
      </p:sp>
      <p:pic>
        <p:nvPicPr>
          <p:cNvPr id="6" name="Picture 5">
            <a:extLst>
              <a:ext uri="{FF2B5EF4-FFF2-40B4-BE49-F238E27FC236}">
                <a16:creationId xmlns:a16="http://schemas.microsoft.com/office/drawing/2014/main" id="{7B8FBCC2-98F2-955C-FC3F-69563C1D53B7}"/>
              </a:ext>
            </a:extLst>
          </p:cNvPr>
          <p:cNvPicPr>
            <a:picLocks noChangeAspect="1"/>
          </p:cNvPicPr>
          <p:nvPr/>
        </p:nvPicPr>
        <p:blipFill>
          <a:blip r:embed="rId4"/>
          <a:stretch>
            <a:fillRect/>
          </a:stretch>
        </p:blipFill>
        <p:spPr>
          <a:xfrm>
            <a:off x="8174197" y="3181471"/>
            <a:ext cx="1720011" cy="1720011"/>
          </a:xfrm>
          <a:prstGeom prst="rect">
            <a:avLst/>
          </a:prstGeom>
        </p:spPr>
      </p:pic>
      <p:sp>
        <p:nvSpPr>
          <p:cNvPr id="7" name="Number2">
            <a:extLst>
              <a:ext uri="{FF2B5EF4-FFF2-40B4-BE49-F238E27FC236}">
                <a16:creationId xmlns:a16="http://schemas.microsoft.com/office/drawing/2014/main" id="{F49C04E2-323A-3281-0876-64AE79D5AB1E}"/>
              </a:ext>
            </a:extLst>
          </p:cNvPr>
          <p:cNvSpPr/>
          <p:nvPr/>
        </p:nvSpPr>
        <p:spPr>
          <a:xfrm>
            <a:off x="2150044" y="2377199"/>
            <a:ext cx="3859494" cy="504000"/>
          </a:xfrm>
          <a:prstGeom prst="flowChartAlternateProcess">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r>
              <a:rPr lang="en-US" altLang="zh-CN" sz="2000" b="1" dirty="0">
                <a:solidFill>
                  <a:srgbClr val="FFFFFF"/>
                </a:solidFill>
                <a:cs typeface="+mn-ea"/>
                <a:sym typeface="+mn-lt"/>
              </a:rPr>
              <a:t>Iceberg Model</a:t>
            </a:r>
            <a:endParaRPr lang="zh-CN" altLang="en-US" sz="2000" b="1" dirty="0">
              <a:solidFill>
                <a:srgbClr val="FFFFFF"/>
              </a:solidFill>
              <a:cs typeface="+mn-ea"/>
              <a:sym typeface="+mn-lt"/>
            </a:endParaRPr>
          </a:p>
        </p:txBody>
      </p:sp>
      <p:sp>
        <p:nvSpPr>
          <p:cNvPr id="8" name="Number3">
            <a:extLst>
              <a:ext uri="{FF2B5EF4-FFF2-40B4-BE49-F238E27FC236}">
                <a16:creationId xmlns:a16="http://schemas.microsoft.com/office/drawing/2014/main" id="{87E7E7ED-4E7F-BF8D-7471-891AF20DF581}"/>
              </a:ext>
            </a:extLst>
          </p:cNvPr>
          <p:cNvSpPr/>
          <p:nvPr/>
        </p:nvSpPr>
        <p:spPr>
          <a:xfrm>
            <a:off x="7104454" y="2377199"/>
            <a:ext cx="3859498" cy="504000"/>
          </a:xfrm>
          <a:prstGeom prst="flowChartAlternateProcess">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r>
              <a:rPr lang="en-US" altLang="zh-CN" sz="2000" b="1" dirty="0">
                <a:solidFill>
                  <a:srgbClr val="FFFFFF"/>
                </a:solidFill>
                <a:cs typeface="+mn-ea"/>
                <a:sym typeface="+mn-lt"/>
              </a:rPr>
              <a:t>First Principle</a:t>
            </a:r>
            <a:endParaRPr lang="zh-CN" altLang="en-US" sz="2000" b="1" dirty="0">
              <a:solidFill>
                <a:srgbClr val="FFFFFF"/>
              </a:solidFill>
              <a:cs typeface="+mn-ea"/>
              <a:sym typeface="+mn-lt"/>
            </a:endParaRPr>
          </a:p>
        </p:txBody>
      </p:sp>
    </p:spTree>
    <p:extLst>
      <p:ext uri="{BB962C8B-B14F-4D97-AF65-F5344CB8AC3E}">
        <p14:creationId xmlns:p14="http://schemas.microsoft.com/office/powerpoint/2010/main" val="2840786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510B8-BE86-422D-4380-1BD3A8D27098}"/>
            </a:ext>
          </a:extLst>
        </p:cNvPr>
        <p:cNvGrpSpPr/>
        <p:nvPr/>
      </p:nvGrpSpPr>
      <p:grpSpPr>
        <a:xfrm>
          <a:off x="0" y="0"/>
          <a:ext cx="0" cy="0"/>
          <a:chOff x="0" y="0"/>
          <a:chExt cx="0" cy="0"/>
        </a:xfrm>
      </p:grpSpPr>
      <p:pic>
        <p:nvPicPr>
          <p:cNvPr id="40" name="Picture 39">
            <a:extLst>
              <a:ext uri="{FF2B5EF4-FFF2-40B4-BE49-F238E27FC236}">
                <a16:creationId xmlns:a16="http://schemas.microsoft.com/office/drawing/2014/main" id="{A50055DF-FCE4-9DE4-5AD0-08F4408327C8}"/>
              </a:ext>
            </a:extLst>
          </p:cNvPr>
          <p:cNvPicPr>
            <a:picLocks noChangeAspect="1"/>
          </p:cNvPicPr>
          <p:nvPr/>
        </p:nvPicPr>
        <p:blipFill>
          <a:blip r:embed="rId2">
            <a:duotone>
              <a:schemeClr val="accent3">
                <a:shade val="45000"/>
                <a:satMod val="135000"/>
              </a:schemeClr>
              <a:prstClr val="white"/>
            </a:duotone>
          </a:blip>
          <a:srcRect l="26042" r="38802"/>
          <a:stretch>
            <a:fillRect/>
          </a:stretch>
        </p:blipFill>
        <p:spPr>
          <a:xfrm>
            <a:off x="1969482" y="2920371"/>
            <a:ext cx="1823199" cy="2242212"/>
          </a:xfrm>
          <a:prstGeom prst="rect">
            <a:avLst/>
          </a:prstGeom>
        </p:spPr>
      </p:pic>
      <p:sp>
        <p:nvSpPr>
          <p:cNvPr id="2" name="Title 1">
            <a:extLst>
              <a:ext uri="{FF2B5EF4-FFF2-40B4-BE49-F238E27FC236}">
                <a16:creationId xmlns:a16="http://schemas.microsoft.com/office/drawing/2014/main" id="{011E7B68-5AA3-EFE8-9D55-5DEC5E51809E}"/>
              </a:ext>
            </a:extLst>
          </p:cNvPr>
          <p:cNvSpPr>
            <a:spLocks noGrp="1"/>
          </p:cNvSpPr>
          <p:nvPr>
            <p:ph type="title"/>
          </p:nvPr>
        </p:nvSpPr>
        <p:spPr/>
        <p:txBody>
          <a:bodyPr/>
          <a:lstStyle/>
          <a:p>
            <a:r>
              <a:rPr lang="en-GB" dirty="0">
                <a:latin typeface="+mn-lt"/>
                <a:ea typeface="+mn-ea"/>
                <a:cs typeface="+mn-ea"/>
                <a:sym typeface="+mn-lt"/>
              </a:rPr>
              <a:t>A palette of systems thinking tools</a:t>
            </a:r>
          </a:p>
        </p:txBody>
      </p:sp>
      <p:sp>
        <p:nvSpPr>
          <p:cNvPr id="3" name="Slide Number Placeholder 2">
            <a:extLst>
              <a:ext uri="{FF2B5EF4-FFF2-40B4-BE49-F238E27FC236}">
                <a16:creationId xmlns:a16="http://schemas.microsoft.com/office/drawing/2014/main" id="{1E47E085-566E-3578-151E-4C661467EEE8}"/>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11</a:t>
            </a:fld>
            <a:endParaRPr lang="en-GB">
              <a:latin typeface="+mn-lt"/>
              <a:ea typeface="+mn-ea"/>
              <a:cs typeface="+mn-ea"/>
              <a:sym typeface="+mn-lt"/>
            </a:endParaRPr>
          </a:p>
        </p:txBody>
      </p:sp>
      <p:grpSp>
        <p:nvGrpSpPr>
          <p:cNvPr id="10" name="组合 28">
            <a:extLst>
              <a:ext uri="{FF2B5EF4-FFF2-40B4-BE49-F238E27FC236}">
                <a16:creationId xmlns:a16="http://schemas.microsoft.com/office/drawing/2014/main" id="{046DC437-3720-1CD8-173E-69239CFE4DB7}"/>
              </a:ext>
            </a:extLst>
          </p:cNvPr>
          <p:cNvGrpSpPr>
            <a:grpSpLocks/>
          </p:cNvGrpSpPr>
          <p:nvPr/>
        </p:nvGrpSpPr>
        <p:grpSpPr>
          <a:xfrm>
            <a:off x="1515709" y="1519809"/>
            <a:ext cx="4516935" cy="634014"/>
            <a:chOff x="10807686" y="1751880"/>
            <a:chExt cx="4516935" cy="634014"/>
          </a:xfrm>
        </p:grpSpPr>
        <p:sp>
          <p:nvSpPr>
            <p:cNvPr id="11" name="Bullet3">
              <a:extLst>
                <a:ext uri="{FF2B5EF4-FFF2-40B4-BE49-F238E27FC236}">
                  <a16:creationId xmlns:a16="http://schemas.microsoft.com/office/drawing/2014/main" id="{27FDD0A4-A08D-812F-DE05-CF3D117224E2}"/>
                </a:ext>
              </a:extLst>
            </p:cNvPr>
            <p:cNvSpPr txBox="1">
              <a:spLocks/>
            </p:cNvSpPr>
            <p:nvPr/>
          </p:nvSpPr>
          <p:spPr>
            <a:xfrm rot="16200000">
              <a:off x="13136158" y="193843"/>
              <a:ext cx="630425" cy="3746500"/>
            </a:xfrm>
            <a:prstGeom prst="rect">
              <a:avLst/>
            </a:prstGeom>
            <a:noFill/>
          </p:spPr>
          <p:txBody>
            <a:bodyPr vert="eaVert" wrap="square" lIns="91440" tIns="45720" rIns="91440" bIns="45720" rtlCol="0" anchor="ctr" anchorCtr="0">
              <a:normAutofit/>
            </a:bodyPr>
            <a:lstStyle/>
            <a:p>
              <a:r>
                <a:rPr lang="en-GB" sz="2400" b="1" i="1" dirty="0">
                  <a:ln w="0"/>
                  <a:solidFill>
                    <a:schemeClr val="accent1"/>
                  </a:solidFill>
                  <a:effectLst>
                    <a:outerShdw blurRad="38100" dist="25400" dir="5400000" algn="ctr" rotWithShape="0">
                      <a:srgbClr val="6E747A">
                        <a:alpha val="43000"/>
                      </a:srgbClr>
                    </a:outerShdw>
                  </a:effectLst>
                  <a:cs typeface="+mn-ea"/>
                  <a:sym typeface="+mn-lt"/>
                </a:rPr>
                <a:t>Structural Thinking Tools</a:t>
              </a:r>
            </a:p>
          </p:txBody>
        </p:sp>
        <p:sp>
          <p:nvSpPr>
            <p:cNvPr id="12" name="Number3">
              <a:extLst>
                <a:ext uri="{FF2B5EF4-FFF2-40B4-BE49-F238E27FC236}">
                  <a16:creationId xmlns:a16="http://schemas.microsoft.com/office/drawing/2014/main" id="{94FBB610-450A-AE4F-FF97-E9DF76D3D63B}"/>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3</a:t>
              </a:r>
              <a:endParaRPr lang="zh-CN" altLang="en-US" sz="2400" b="1" i="1" dirty="0">
                <a:cs typeface="+mn-ea"/>
                <a:sym typeface="+mn-lt"/>
              </a:endParaRPr>
            </a:p>
          </p:txBody>
        </p:sp>
      </p:grpSp>
      <p:grpSp>
        <p:nvGrpSpPr>
          <p:cNvPr id="15" name="组合 28">
            <a:extLst>
              <a:ext uri="{FF2B5EF4-FFF2-40B4-BE49-F238E27FC236}">
                <a16:creationId xmlns:a16="http://schemas.microsoft.com/office/drawing/2014/main" id="{96DB2B9E-2F20-8BC8-B420-1ED60C408B36}"/>
              </a:ext>
            </a:extLst>
          </p:cNvPr>
          <p:cNvGrpSpPr>
            <a:grpSpLocks/>
          </p:cNvGrpSpPr>
          <p:nvPr/>
        </p:nvGrpSpPr>
        <p:grpSpPr>
          <a:xfrm>
            <a:off x="605265" y="1523395"/>
            <a:ext cx="630428" cy="4610705"/>
            <a:chOff x="10807686" y="1755466"/>
            <a:chExt cx="630428" cy="4610705"/>
          </a:xfrm>
        </p:grpSpPr>
        <p:sp>
          <p:nvSpPr>
            <p:cNvPr id="16" name="Bullet3">
              <a:extLst>
                <a:ext uri="{FF2B5EF4-FFF2-40B4-BE49-F238E27FC236}">
                  <a16:creationId xmlns:a16="http://schemas.microsoft.com/office/drawing/2014/main" id="{A1D72641-98DC-F0B4-2558-C32EAEDFFD50}"/>
                </a:ext>
              </a:extLst>
            </p:cNvPr>
            <p:cNvSpPr txBox="1">
              <a:spLocks/>
            </p:cNvSpPr>
            <p:nvPr/>
          </p:nvSpPr>
          <p:spPr>
            <a:xfrm>
              <a:off x="10807686" y="2619671"/>
              <a:ext cx="630425" cy="3746500"/>
            </a:xfrm>
            <a:prstGeom prst="rect">
              <a:avLst/>
            </a:prstGeom>
            <a:noFill/>
          </p:spPr>
          <p:txBody>
            <a:bodyPr vert="eaVert" wrap="square" lIns="91440" tIns="45720" rIns="91440" bIns="45720" rtlCol="0" anchor="ctr" anchorCtr="0">
              <a:normAutofit/>
            </a:bodyPr>
            <a:lstStyle/>
            <a:p>
              <a:r>
                <a:rPr lang="en-GB" sz="2400" b="1" i="1" dirty="0">
                  <a:solidFill>
                    <a:schemeClr val="bg1">
                      <a:lumMod val="50000"/>
                    </a:schemeClr>
                  </a:solidFill>
                  <a:cs typeface="+mn-ea"/>
                  <a:sym typeface="+mn-lt"/>
                </a:rPr>
                <a:t>Computer-Based Tools</a:t>
              </a:r>
            </a:p>
          </p:txBody>
        </p:sp>
        <p:sp>
          <p:nvSpPr>
            <p:cNvPr id="17" name="Number3">
              <a:extLst>
                <a:ext uri="{FF2B5EF4-FFF2-40B4-BE49-F238E27FC236}">
                  <a16:creationId xmlns:a16="http://schemas.microsoft.com/office/drawing/2014/main" id="{276E729E-D18A-F9EA-0D75-69091E072B09}"/>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4</a:t>
              </a:r>
              <a:endParaRPr lang="zh-CN" altLang="en-US" sz="2400" b="1" i="1" dirty="0">
                <a:cs typeface="+mn-ea"/>
                <a:sym typeface="+mn-lt"/>
              </a:endParaRPr>
            </a:p>
          </p:txBody>
        </p:sp>
      </p:grpSp>
      <p:cxnSp>
        <p:nvCxnSpPr>
          <p:cNvPr id="18" name="直接连接符 55">
            <a:extLst>
              <a:ext uri="{FF2B5EF4-FFF2-40B4-BE49-F238E27FC236}">
                <a16:creationId xmlns:a16="http://schemas.microsoft.com/office/drawing/2014/main" id="{484F3722-81C1-56B1-D25D-6E5CC4241EAB}"/>
              </a:ext>
            </a:extLst>
          </p:cNvPr>
          <p:cNvCxnSpPr>
            <a:cxnSpLocks/>
          </p:cNvCxnSpPr>
          <p:nvPr/>
        </p:nvCxnSpPr>
        <p:spPr>
          <a:xfrm>
            <a:off x="1375701" y="1523395"/>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B9466E1-27C4-9700-84C0-9D2F3BFF76E5}"/>
              </a:ext>
            </a:extLst>
          </p:cNvPr>
          <p:cNvSpPr txBox="1"/>
          <p:nvPr/>
        </p:nvSpPr>
        <p:spPr>
          <a:xfrm>
            <a:off x="3792681" y="3066809"/>
            <a:ext cx="7247496" cy="2862322"/>
          </a:xfrm>
          <a:prstGeom prst="rect">
            <a:avLst/>
          </a:prstGeom>
          <a:noFill/>
        </p:spPr>
        <p:txBody>
          <a:bodyPr wrap="square" rtlCol="0">
            <a:spAutoFit/>
          </a:bodyPr>
          <a:lstStyle/>
          <a:p>
            <a:r>
              <a:rPr lang="en-GB" sz="2000" b="1" dirty="0">
                <a:solidFill>
                  <a:schemeClr val="bg2"/>
                </a:solidFill>
                <a:cs typeface="+mn-ea"/>
                <a:sym typeface="+mn-lt"/>
              </a:rPr>
              <a:t>Events: </a:t>
            </a:r>
          </a:p>
          <a:p>
            <a:r>
              <a:rPr lang="en-GB" sz="2000" b="1" dirty="0">
                <a:solidFill>
                  <a:schemeClr val="accent5"/>
                </a:solidFill>
                <a:cs typeface="+mn-ea"/>
                <a:sym typeface="+mn-lt"/>
              </a:rPr>
              <a:t>      </a:t>
            </a:r>
            <a:r>
              <a:rPr lang="en-GB" sz="2000" dirty="0">
                <a:cs typeface="+mn-ea"/>
                <a:sym typeface="+mn-lt"/>
              </a:rPr>
              <a:t>What is happening right now?</a:t>
            </a:r>
            <a:endParaRPr lang="en-GB" sz="2000" b="1" dirty="0">
              <a:cs typeface="+mn-ea"/>
              <a:sym typeface="+mn-lt"/>
            </a:endParaRPr>
          </a:p>
          <a:p>
            <a:r>
              <a:rPr lang="en-GB" sz="2000" b="1" dirty="0">
                <a:solidFill>
                  <a:schemeClr val="bg2"/>
                </a:solidFill>
                <a:cs typeface="+mn-ea"/>
                <a:sym typeface="+mn-lt"/>
              </a:rPr>
              <a:t>Patterns: </a:t>
            </a:r>
          </a:p>
          <a:p>
            <a:r>
              <a:rPr lang="en-GB" sz="2000" b="1" dirty="0">
                <a:solidFill>
                  <a:schemeClr val="accent5"/>
                </a:solidFill>
                <a:cs typeface="+mn-ea"/>
                <a:sym typeface="+mn-lt"/>
              </a:rPr>
              <a:t>      </a:t>
            </a:r>
            <a:r>
              <a:rPr lang="en-GB" sz="2000" dirty="0">
                <a:cs typeface="+mn-ea"/>
                <a:sym typeface="+mn-lt"/>
              </a:rPr>
              <a:t>What has been happening over time? What are the trends? </a:t>
            </a:r>
            <a:endParaRPr lang="en-GB" sz="2000" b="1" dirty="0">
              <a:cs typeface="+mn-ea"/>
              <a:sym typeface="+mn-lt"/>
            </a:endParaRPr>
          </a:p>
          <a:p>
            <a:r>
              <a:rPr lang="en-GB" sz="2000" b="1" dirty="0">
                <a:solidFill>
                  <a:schemeClr val="bg2"/>
                </a:solidFill>
                <a:cs typeface="+mn-ea"/>
                <a:sym typeface="+mn-lt"/>
              </a:rPr>
              <a:t>Underlying Structures: </a:t>
            </a:r>
          </a:p>
          <a:p>
            <a:r>
              <a:rPr lang="en-GB" sz="2000" b="1" dirty="0">
                <a:solidFill>
                  <a:schemeClr val="accent5"/>
                </a:solidFill>
                <a:cs typeface="+mn-ea"/>
                <a:sym typeface="+mn-lt"/>
              </a:rPr>
              <a:t>      </a:t>
            </a:r>
            <a:r>
              <a:rPr lang="en-GB" sz="2000" dirty="0">
                <a:cs typeface="+mn-ea"/>
                <a:sym typeface="+mn-lt"/>
              </a:rPr>
              <a:t>What's influencing these patterns?</a:t>
            </a:r>
          </a:p>
          <a:p>
            <a:r>
              <a:rPr lang="en-GB" sz="2000" b="1" dirty="0">
                <a:solidFill>
                  <a:schemeClr val="accent5"/>
                </a:solidFill>
                <a:cs typeface="+mn-ea"/>
                <a:sym typeface="+mn-lt"/>
              </a:rPr>
              <a:t>      </a:t>
            </a:r>
            <a:r>
              <a:rPr lang="en-GB" sz="2000" dirty="0">
                <a:cs typeface="+mn-ea"/>
                <a:sym typeface="+mn-lt"/>
              </a:rPr>
              <a:t>Where are the connections between patterns?</a:t>
            </a:r>
            <a:endParaRPr lang="en-GB" sz="2000" b="1" dirty="0">
              <a:cs typeface="+mn-ea"/>
              <a:sym typeface="+mn-lt"/>
            </a:endParaRPr>
          </a:p>
          <a:p>
            <a:r>
              <a:rPr lang="en-GB" sz="2000" b="1" dirty="0">
                <a:solidFill>
                  <a:schemeClr val="bg2"/>
                </a:solidFill>
                <a:cs typeface="+mn-ea"/>
                <a:sym typeface="+mn-lt"/>
              </a:rPr>
              <a:t>Mental Models: </a:t>
            </a:r>
          </a:p>
          <a:p>
            <a:r>
              <a:rPr lang="en-GB" sz="2000" b="1" dirty="0">
                <a:solidFill>
                  <a:schemeClr val="accent5"/>
                </a:solidFill>
                <a:cs typeface="+mn-ea"/>
                <a:sym typeface="+mn-lt"/>
              </a:rPr>
              <a:t>      </a:t>
            </a:r>
            <a:r>
              <a:rPr lang="en-GB" sz="2000" dirty="0">
                <a:cs typeface="+mn-ea"/>
                <a:sym typeface="+mn-lt"/>
              </a:rPr>
              <a:t>What values, beliefs or assumptions shape the system?</a:t>
            </a:r>
          </a:p>
        </p:txBody>
      </p:sp>
      <p:cxnSp>
        <p:nvCxnSpPr>
          <p:cNvPr id="13" name="Straight Connector 12">
            <a:extLst>
              <a:ext uri="{FF2B5EF4-FFF2-40B4-BE49-F238E27FC236}">
                <a16:creationId xmlns:a16="http://schemas.microsoft.com/office/drawing/2014/main" id="{049247F9-F5A5-23BA-1721-2C4CACCC407C}"/>
              </a:ext>
            </a:extLst>
          </p:cNvPr>
          <p:cNvCxnSpPr>
            <a:cxnSpLocks/>
          </p:cNvCxnSpPr>
          <p:nvPr/>
        </p:nvCxnSpPr>
        <p:spPr>
          <a:xfrm>
            <a:off x="2099733" y="3747052"/>
            <a:ext cx="89404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Number2">
            <a:extLst>
              <a:ext uri="{FF2B5EF4-FFF2-40B4-BE49-F238E27FC236}">
                <a16:creationId xmlns:a16="http://schemas.microsoft.com/office/drawing/2014/main" id="{9B1D3AA6-9650-2979-DD09-098432F33A1D}"/>
              </a:ext>
            </a:extLst>
          </p:cNvPr>
          <p:cNvSpPr/>
          <p:nvPr/>
        </p:nvSpPr>
        <p:spPr>
          <a:xfrm>
            <a:off x="2150044" y="2377199"/>
            <a:ext cx="3859494" cy="504000"/>
          </a:xfrm>
          <a:prstGeom prst="flowChartAlternateProcess">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r>
              <a:rPr lang="en-US" altLang="zh-CN" sz="2000" b="1" dirty="0">
                <a:solidFill>
                  <a:srgbClr val="FFFFFF"/>
                </a:solidFill>
                <a:cs typeface="+mn-ea"/>
                <a:sym typeface="+mn-lt"/>
              </a:rPr>
              <a:t>Iceberg Model</a:t>
            </a:r>
            <a:endParaRPr lang="zh-CN" altLang="en-US" sz="2000" b="1" dirty="0">
              <a:solidFill>
                <a:srgbClr val="FFFFFF"/>
              </a:solidFill>
              <a:cs typeface="+mn-ea"/>
              <a:sym typeface="+mn-lt"/>
            </a:endParaRPr>
          </a:p>
        </p:txBody>
      </p:sp>
    </p:spTree>
    <p:extLst>
      <p:ext uri="{BB962C8B-B14F-4D97-AF65-F5344CB8AC3E}">
        <p14:creationId xmlns:p14="http://schemas.microsoft.com/office/powerpoint/2010/main" val="49187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8814D-FFB0-14A8-846E-8CFD2D2424B5}"/>
            </a:ext>
          </a:extLst>
        </p:cNvPr>
        <p:cNvGrpSpPr/>
        <p:nvPr/>
      </p:nvGrpSpPr>
      <p:grpSpPr>
        <a:xfrm>
          <a:off x="0" y="0"/>
          <a:ext cx="0" cy="0"/>
          <a:chOff x="0" y="0"/>
          <a:chExt cx="0" cy="0"/>
        </a:xfrm>
      </p:grpSpPr>
      <p:pic>
        <p:nvPicPr>
          <p:cNvPr id="40" name="Picture 39">
            <a:extLst>
              <a:ext uri="{FF2B5EF4-FFF2-40B4-BE49-F238E27FC236}">
                <a16:creationId xmlns:a16="http://schemas.microsoft.com/office/drawing/2014/main" id="{E08E3096-940B-1465-891D-EF90446F5534}"/>
              </a:ext>
            </a:extLst>
          </p:cNvPr>
          <p:cNvPicPr>
            <a:picLocks noChangeAspect="1"/>
          </p:cNvPicPr>
          <p:nvPr/>
        </p:nvPicPr>
        <p:blipFill>
          <a:blip r:embed="rId2">
            <a:duotone>
              <a:schemeClr val="accent3">
                <a:shade val="45000"/>
                <a:satMod val="135000"/>
              </a:schemeClr>
              <a:prstClr val="white"/>
            </a:duotone>
          </a:blip>
          <a:srcRect l="26042" r="38802"/>
          <a:stretch>
            <a:fillRect/>
          </a:stretch>
        </p:blipFill>
        <p:spPr>
          <a:xfrm>
            <a:off x="1969482" y="2920371"/>
            <a:ext cx="1823199" cy="2242212"/>
          </a:xfrm>
          <a:prstGeom prst="rect">
            <a:avLst/>
          </a:prstGeom>
        </p:spPr>
      </p:pic>
      <p:sp>
        <p:nvSpPr>
          <p:cNvPr id="2" name="Title 1">
            <a:extLst>
              <a:ext uri="{FF2B5EF4-FFF2-40B4-BE49-F238E27FC236}">
                <a16:creationId xmlns:a16="http://schemas.microsoft.com/office/drawing/2014/main" id="{E084EFE7-292E-299C-704F-1E11BA7D0FA8}"/>
              </a:ext>
            </a:extLst>
          </p:cNvPr>
          <p:cNvSpPr>
            <a:spLocks noGrp="1"/>
          </p:cNvSpPr>
          <p:nvPr>
            <p:ph type="title"/>
          </p:nvPr>
        </p:nvSpPr>
        <p:spPr/>
        <p:txBody>
          <a:bodyPr/>
          <a:lstStyle/>
          <a:p>
            <a:r>
              <a:rPr lang="en-GB" dirty="0">
                <a:latin typeface="+mn-lt"/>
                <a:ea typeface="+mn-ea"/>
                <a:cs typeface="+mn-ea"/>
                <a:sym typeface="+mn-lt"/>
              </a:rPr>
              <a:t>A palette of systems thinking tools</a:t>
            </a:r>
          </a:p>
        </p:txBody>
      </p:sp>
      <p:sp>
        <p:nvSpPr>
          <p:cNvPr id="3" name="Slide Number Placeholder 2">
            <a:extLst>
              <a:ext uri="{FF2B5EF4-FFF2-40B4-BE49-F238E27FC236}">
                <a16:creationId xmlns:a16="http://schemas.microsoft.com/office/drawing/2014/main" id="{8E67AF41-D774-D89D-A5B3-081F1C529151}"/>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12</a:t>
            </a:fld>
            <a:endParaRPr lang="en-GB">
              <a:latin typeface="+mn-lt"/>
              <a:ea typeface="+mn-ea"/>
              <a:cs typeface="+mn-ea"/>
              <a:sym typeface="+mn-lt"/>
            </a:endParaRPr>
          </a:p>
        </p:txBody>
      </p:sp>
      <p:grpSp>
        <p:nvGrpSpPr>
          <p:cNvPr id="10" name="组合 28">
            <a:extLst>
              <a:ext uri="{FF2B5EF4-FFF2-40B4-BE49-F238E27FC236}">
                <a16:creationId xmlns:a16="http://schemas.microsoft.com/office/drawing/2014/main" id="{C4E58839-73BC-9ACF-56F9-8BA38CF83A26}"/>
              </a:ext>
            </a:extLst>
          </p:cNvPr>
          <p:cNvGrpSpPr>
            <a:grpSpLocks/>
          </p:cNvGrpSpPr>
          <p:nvPr/>
        </p:nvGrpSpPr>
        <p:grpSpPr>
          <a:xfrm>
            <a:off x="1515709" y="1519809"/>
            <a:ext cx="4516935" cy="634014"/>
            <a:chOff x="10807686" y="1751880"/>
            <a:chExt cx="4516935" cy="634014"/>
          </a:xfrm>
        </p:grpSpPr>
        <p:sp>
          <p:nvSpPr>
            <p:cNvPr id="11" name="Bullet3">
              <a:extLst>
                <a:ext uri="{FF2B5EF4-FFF2-40B4-BE49-F238E27FC236}">
                  <a16:creationId xmlns:a16="http://schemas.microsoft.com/office/drawing/2014/main" id="{6EF37B8F-26B9-77C8-2B82-7BA1A646794C}"/>
                </a:ext>
              </a:extLst>
            </p:cNvPr>
            <p:cNvSpPr txBox="1">
              <a:spLocks/>
            </p:cNvSpPr>
            <p:nvPr/>
          </p:nvSpPr>
          <p:spPr>
            <a:xfrm rot="16200000">
              <a:off x="13136158" y="193843"/>
              <a:ext cx="630425" cy="3746500"/>
            </a:xfrm>
            <a:prstGeom prst="rect">
              <a:avLst/>
            </a:prstGeom>
            <a:noFill/>
          </p:spPr>
          <p:txBody>
            <a:bodyPr vert="eaVert" wrap="square" lIns="91440" tIns="45720" rIns="91440" bIns="45720" rtlCol="0" anchor="ctr" anchorCtr="0">
              <a:normAutofit/>
            </a:bodyPr>
            <a:lstStyle/>
            <a:p>
              <a:r>
                <a:rPr lang="en-GB" sz="2400" b="1" i="1" dirty="0">
                  <a:ln w="0"/>
                  <a:solidFill>
                    <a:schemeClr val="accent1"/>
                  </a:solidFill>
                  <a:effectLst>
                    <a:outerShdw blurRad="38100" dist="25400" dir="5400000" algn="ctr" rotWithShape="0">
                      <a:srgbClr val="6E747A">
                        <a:alpha val="43000"/>
                      </a:srgbClr>
                    </a:outerShdw>
                  </a:effectLst>
                  <a:cs typeface="+mn-ea"/>
                  <a:sym typeface="+mn-lt"/>
                </a:rPr>
                <a:t>Structural Thinking Tools</a:t>
              </a:r>
            </a:p>
          </p:txBody>
        </p:sp>
        <p:sp>
          <p:nvSpPr>
            <p:cNvPr id="12" name="Number3">
              <a:extLst>
                <a:ext uri="{FF2B5EF4-FFF2-40B4-BE49-F238E27FC236}">
                  <a16:creationId xmlns:a16="http://schemas.microsoft.com/office/drawing/2014/main" id="{14BC58C6-8417-8A01-CA77-C7AE4F25362B}"/>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3</a:t>
              </a:r>
              <a:endParaRPr lang="zh-CN" altLang="en-US" sz="2400" b="1" i="1" dirty="0">
                <a:cs typeface="+mn-ea"/>
                <a:sym typeface="+mn-lt"/>
              </a:endParaRPr>
            </a:p>
          </p:txBody>
        </p:sp>
      </p:grpSp>
      <p:grpSp>
        <p:nvGrpSpPr>
          <p:cNvPr id="15" name="组合 28">
            <a:extLst>
              <a:ext uri="{FF2B5EF4-FFF2-40B4-BE49-F238E27FC236}">
                <a16:creationId xmlns:a16="http://schemas.microsoft.com/office/drawing/2014/main" id="{FE6B0608-C1F3-D6C4-3075-5275D91B5630}"/>
              </a:ext>
            </a:extLst>
          </p:cNvPr>
          <p:cNvGrpSpPr>
            <a:grpSpLocks/>
          </p:cNvGrpSpPr>
          <p:nvPr/>
        </p:nvGrpSpPr>
        <p:grpSpPr>
          <a:xfrm>
            <a:off x="605265" y="1523395"/>
            <a:ext cx="630428" cy="4610705"/>
            <a:chOff x="10807686" y="1755466"/>
            <a:chExt cx="630428" cy="4610705"/>
          </a:xfrm>
        </p:grpSpPr>
        <p:sp>
          <p:nvSpPr>
            <p:cNvPr id="16" name="Bullet3">
              <a:extLst>
                <a:ext uri="{FF2B5EF4-FFF2-40B4-BE49-F238E27FC236}">
                  <a16:creationId xmlns:a16="http://schemas.microsoft.com/office/drawing/2014/main" id="{8459BBD7-E228-93CE-DDA4-854554481051}"/>
                </a:ext>
              </a:extLst>
            </p:cNvPr>
            <p:cNvSpPr txBox="1">
              <a:spLocks/>
            </p:cNvSpPr>
            <p:nvPr/>
          </p:nvSpPr>
          <p:spPr>
            <a:xfrm>
              <a:off x="10807686" y="2619671"/>
              <a:ext cx="630425" cy="3746500"/>
            </a:xfrm>
            <a:prstGeom prst="rect">
              <a:avLst/>
            </a:prstGeom>
            <a:noFill/>
          </p:spPr>
          <p:txBody>
            <a:bodyPr vert="eaVert" wrap="square" lIns="91440" tIns="45720" rIns="91440" bIns="45720" rtlCol="0" anchor="ctr" anchorCtr="0">
              <a:normAutofit/>
            </a:bodyPr>
            <a:lstStyle/>
            <a:p>
              <a:r>
                <a:rPr lang="en-GB" sz="2400" b="1" i="1" dirty="0">
                  <a:solidFill>
                    <a:schemeClr val="bg1">
                      <a:lumMod val="50000"/>
                    </a:schemeClr>
                  </a:solidFill>
                  <a:cs typeface="+mn-ea"/>
                  <a:sym typeface="+mn-lt"/>
                </a:rPr>
                <a:t>Computer-Based Tools</a:t>
              </a:r>
            </a:p>
          </p:txBody>
        </p:sp>
        <p:sp>
          <p:nvSpPr>
            <p:cNvPr id="17" name="Number3">
              <a:extLst>
                <a:ext uri="{FF2B5EF4-FFF2-40B4-BE49-F238E27FC236}">
                  <a16:creationId xmlns:a16="http://schemas.microsoft.com/office/drawing/2014/main" id="{7D5D3260-24A8-8A80-D87D-D537FDA091FE}"/>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4</a:t>
              </a:r>
              <a:endParaRPr lang="zh-CN" altLang="en-US" sz="2400" b="1" i="1" dirty="0">
                <a:cs typeface="+mn-ea"/>
                <a:sym typeface="+mn-lt"/>
              </a:endParaRPr>
            </a:p>
          </p:txBody>
        </p:sp>
      </p:grpSp>
      <p:cxnSp>
        <p:nvCxnSpPr>
          <p:cNvPr id="18" name="直接连接符 55">
            <a:extLst>
              <a:ext uri="{FF2B5EF4-FFF2-40B4-BE49-F238E27FC236}">
                <a16:creationId xmlns:a16="http://schemas.microsoft.com/office/drawing/2014/main" id="{6D523300-DA76-CE4E-E681-C4F570E3F855}"/>
              </a:ext>
            </a:extLst>
          </p:cNvPr>
          <p:cNvCxnSpPr>
            <a:cxnSpLocks/>
          </p:cNvCxnSpPr>
          <p:nvPr/>
        </p:nvCxnSpPr>
        <p:spPr>
          <a:xfrm>
            <a:off x="1375701" y="1523395"/>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63C61D4-C689-1ECA-984C-7D0030ED6CB6}"/>
              </a:ext>
            </a:extLst>
          </p:cNvPr>
          <p:cNvSpPr txBox="1"/>
          <p:nvPr/>
        </p:nvSpPr>
        <p:spPr>
          <a:xfrm>
            <a:off x="3792680" y="3066809"/>
            <a:ext cx="7671007" cy="3293209"/>
          </a:xfrm>
          <a:prstGeom prst="rect">
            <a:avLst/>
          </a:prstGeom>
          <a:noFill/>
        </p:spPr>
        <p:txBody>
          <a:bodyPr wrap="square" rtlCol="0">
            <a:spAutoFit/>
          </a:bodyPr>
          <a:lstStyle/>
          <a:p>
            <a:r>
              <a:rPr lang="en-GB" sz="2000" b="1" dirty="0">
                <a:solidFill>
                  <a:schemeClr val="bg2"/>
                </a:solidFill>
                <a:cs typeface="+mn-ea"/>
                <a:sym typeface="+mn-lt"/>
              </a:rPr>
              <a:t>Events: </a:t>
            </a:r>
          </a:p>
          <a:p>
            <a:r>
              <a:rPr lang="en-GB" sz="2000" b="1" dirty="0">
                <a:solidFill>
                  <a:schemeClr val="accent5"/>
                </a:solidFill>
                <a:cs typeface="+mn-ea"/>
                <a:sym typeface="+mn-lt"/>
              </a:rPr>
              <a:t>      </a:t>
            </a:r>
            <a:r>
              <a:rPr lang="en-GB" dirty="0">
                <a:cs typeface="+mn-ea"/>
                <a:sym typeface="+mn-lt"/>
              </a:rPr>
              <a:t>Zambia experienced widespread electricity outages in 2024</a:t>
            </a:r>
            <a:endParaRPr lang="en-GB" sz="2000" dirty="0">
              <a:cs typeface="+mn-ea"/>
              <a:sym typeface="+mn-lt"/>
            </a:endParaRPr>
          </a:p>
          <a:p>
            <a:r>
              <a:rPr lang="en-GB" sz="2000" b="1" dirty="0">
                <a:solidFill>
                  <a:schemeClr val="bg2"/>
                </a:solidFill>
                <a:cs typeface="+mn-ea"/>
                <a:sym typeface="+mn-lt"/>
              </a:rPr>
              <a:t>Patterns: </a:t>
            </a:r>
          </a:p>
          <a:p>
            <a:pPr marL="360000"/>
            <a:r>
              <a:rPr lang="en-GB" dirty="0">
                <a:cs typeface="+mn-ea"/>
                <a:sym typeface="+mn-lt"/>
              </a:rPr>
              <a:t>Drought-driven declines in hydropower output create recurring, seasonal vulnerabilities in electricity supply</a:t>
            </a:r>
            <a:endParaRPr lang="en-GB" b="1" dirty="0">
              <a:cs typeface="+mn-ea"/>
              <a:sym typeface="+mn-lt"/>
            </a:endParaRPr>
          </a:p>
          <a:p>
            <a:r>
              <a:rPr lang="en-GB" sz="2000" b="1" dirty="0">
                <a:solidFill>
                  <a:schemeClr val="bg2"/>
                </a:solidFill>
                <a:cs typeface="+mn-ea"/>
                <a:sym typeface="+mn-lt"/>
              </a:rPr>
              <a:t>Underlying Structures: </a:t>
            </a:r>
          </a:p>
          <a:p>
            <a:pPr marL="360000"/>
            <a:r>
              <a:rPr lang="en-GB" dirty="0">
                <a:cs typeface="+mn-ea"/>
                <a:sym typeface="+mn-lt"/>
              </a:rPr>
              <a:t>Zambia’s power system relies heavily on hydropower, with limited storage capacity to buffer climate shocks</a:t>
            </a:r>
          </a:p>
          <a:p>
            <a:r>
              <a:rPr lang="en-GB" sz="2000" b="1" dirty="0">
                <a:solidFill>
                  <a:schemeClr val="bg2"/>
                </a:solidFill>
                <a:cs typeface="+mn-ea"/>
                <a:sym typeface="+mn-lt"/>
              </a:rPr>
              <a:t>Mental Models: </a:t>
            </a:r>
          </a:p>
          <a:p>
            <a:pPr marL="360000"/>
            <a:r>
              <a:rPr lang="en-GB" dirty="0">
                <a:cs typeface="+mn-ea"/>
                <a:sym typeface="+mn-lt"/>
              </a:rPr>
              <a:t>The urgency of generation diversification is often underestimated until a crisis occurs.</a:t>
            </a:r>
          </a:p>
        </p:txBody>
      </p:sp>
      <p:cxnSp>
        <p:nvCxnSpPr>
          <p:cNvPr id="13" name="Straight Connector 12">
            <a:extLst>
              <a:ext uri="{FF2B5EF4-FFF2-40B4-BE49-F238E27FC236}">
                <a16:creationId xmlns:a16="http://schemas.microsoft.com/office/drawing/2014/main" id="{BACC82F8-53B3-7C11-B3BD-0F824D412E0A}"/>
              </a:ext>
            </a:extLst>
          </p:cNvPr>
          <p:cNvCxnSpPr>
            <a:cxnSpLocks/>
          </p:cNvCxnSpPr>
          <p:nvPr/>
        </p:nvCxnSpPr>
        <p:spPr>
          <a:xfrm>
            <a:off x="2099733" y="3747052"/>
            <a:ext cx="89404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Number2">
            <a:extLst>
              <a:ext uri="{FF2B5EF4-FFF2-40B4-BE49-F238E27FC236}">
                <a16:creationId xmlns:a16="http://schemas.microsoft.com/office/drawing/2014/main" id="{6722B93A-DDB9-E3AC-540C-0D3D64365890}"/>
              </a:ext>
            </a:extLst>
          </p:cNvPr>
          <p:cNvSpPr/>
          <p:nvPr/>
        </p:nvSpPr>
        <p:spPr>
          <a:xfrm>
            <a:off x="2150044" y="2377199"/>
            <a:ext cx="3859494" cy="504000"/>
          </a:xfrm>
          <a:prstGeom prst="flowChartAlternateProcess">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r>
              <a:rPr lang="en-US" altLang="zh-CN" sz="2000" b="1" dirty="0">
                <a:solidFill>
                  <a:srgbClr val="FFFFFF"/>
                </a:solidFill>
                <a:cs typeface="+mn-ea"/>
                <a:sym typeface="+mn-lt"/>
              </a:rPr>
              <a:t>Iceberg Model</a:t>
            </a:r>
            <a:endParaRPr lang="zh-CN" altLang="en-US" sz="2000" b="1" dirty="0">
              <a:solidFill>
                <a:srgbClr val="FFFFFF"/>
              </a:solidFill>
              <a:cs typeface="+mn-ea"/>
              <a:sym typeface="+mn-lt"/>
            </a:endParaRPr>
          </a:p>
        </p:txBody>
      </p:sp>
    </p:spTree>
    <p:extLst>
      <p:ext uri="{BB962C8B-B14F-4D97-AF65-F5344CB8AC3E}">
        <p14:creationId xmlns:p14="http://schemas.microsoft.com/office/powerpoint/2010/main" val="75119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798C7-0114-80DF-76D6-C1594FF1E4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5351F-D2C4-362C-14B7-4F830594417A}"/>
              </a:ext>
            </a:extLst>
          </p:cNvPr>
          <p:cNvSpPr>
            <a:spLocks noGrp="1"/>
          </p:cNvSpPr>
          <p:nvPr>
            <p:ph type="title"/>
          </p:nvPr>
        </p:nvSpPr>
        <p:spPr/>
        <p:txBody>
          <a:bodyPr/>
          <a:lstStyle/>
          <a:p>
            <a:r>
              <a:rPr lang="en-GB" dirty="0">
                <a:latin typeface="+mn-lt"/>
                <a:ea typeface="+mn-ea"/>
                <a:cs typeface="+mn-ea"/>
                <a:sym typeface="+mn-lt"/>
              </a:rPr>
              <a:t>A palette of systems thinking tools</a:t>
            </a:r>
          </a:p>
        </p:txBody>
      </p:sp>
      <p:sp>
        <p:nvSpPr>
          <p:cNvPr id="3" name="Slide Number Placeholder 2">
            <a:extLst>
              <a:ext uri="{FF2B5EF4-FFF2-40B4-BE49-F238E27FC236}">
                <a16:creationId xmlns:a16="http://schemas.microsoft.com/office/drawing/2014/main" id="{8E5F8314-4AF3-8657-5E2E-7370A51B2CDD}"/>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13</a:t>
            </a:fld>
            <a:endParaRPr lang="en-GB">
              <a:latin typeface="+mn-lt"/>
              <a:ea typeface="+mn-ea"/>
              <a:cs typeface="+mn-ea"/>
              <a:sym typeface="+mn-lt"/>
            </a:endParaRPr>
          </a:p>
        </p:txBody>
      </p:sp>
      <p:grpSp>
        <p:nvGrpSpPr>
          <p:cNvPr id="15" name="组合 28">
            <a:extLst>
              <a:ext uri="{FF2B5EF4-FFF2-40B4-BE49-F238E27FC236}">
                <a16:creationId xmlns:a16="http://schemas.microsoft.com/office/drawing/2014/main" id="{AE3A5A00-495B-2921-32AB-7537E10F83C4}"/>
              </a:ext>
            </a:extLst>
          </p:cNvPr>
          <p:cNvGrpSpPr>
            <a:grpSpLocks/>
          </p:cNvGrpSpPr>
          <p:nvPr/>
        </p:nvGrpSpPr>
        <p:grpSpPr>
          <a:xfrm>
            <a:off x="605265" y="1519346"/>
            <a:ext cx="4585154" cy="634477"/>
            <a:chOff x="10807686" y="1751417"/>
            <a:chExt cx="4585154" cy="634477"/>
          </a:xfrm>
        </p:grpSpPr>
        <p:sp>
          <p:nvSpPr>
            <p:cNvPr id="16" name="Bullet3">
              <a:extLst>
                <a:ext uri="{FF2B5EF4-FFF2-40B4-BE49-F238E27FC236}">
                  <a16:creationId xmlns:a16="http://schemas.microsoft.com/office/drawing/2014/main" id="{FE2DD705-01D3-7321-9031-11C36A611CF6}"/>
                </a:ext>
              </a:extLst>
            </p:cNvPr>
            <p:cNvSpPr txBox="1">
              <a:spLocks/>
            </p:cNvSpPr>
            <p:nvPr/>
          </p:nvSpPr>
          <p:spPr>
            <a:xfrm rot="16200000">
              <a:off x="13204377" y="193380"/>
              <a:ext cx="630425" cy="3746500"/>
            </a:xfrm>
            <a:prstGeom prst="rect">
              <a:avLst/>
            </a:prstGeom>
            <a:noFill/>
          </p:spPr>
          <p:txBody>
            <a:bodyPr vert="eaVert" wrap="square" lIns="91440" tIns="45720" rIns="91440" bIns="45720" rtlCol="0" anchor="ctr" anchorCtr="0">
              <a:normAutofit/>
            </a:bodyPr>
            <a:lstStyle/>
            <a:p>
              <a:r>
                <a:rPr lang="en-GB" sz="2400" b="1" i="1" dirty="0">
                  <a:ln w="0"/>
                  <a:solidFill>
                    <a:schemeClr val="accent1"/>
                  </a:solidFill>
                  <a:effectLst>
                    <a:outerShdw blurRad="38100" dist="25400" dir="5400000" algn="ctr" rotWithShape="0">
                      <a:srgbClr val="6E747A">
                        <a:alpha val="43000"/>
                      </a:srgbClr>
                    </a:outerShdw>
                  </a:effectLst>
                  <a:cs typeface="+mn-ea"/>
                  <a:sym typeface="+mn-lt"/>
                </a:rPr>
                <a:t>Computer-Based Tools</a:t>
              </a:r>
            </a:p>
          </p:txBody>
        </p:sp>
        <p:sp>
          <p:nvSpPr>
            <p:cNvPr id="17" name="Number3">
              <a:extLst>
                <a:ext uri="{FF2B5EF4-FFF2-40B4-BE49-F238E27FC236}">
                  <a16:creationId xmlns:a16="http://schemas.microsoft.com/office/drawing/2014/main" id="{C452D694-531B-44BF-0275-A379C20D44E8}"/>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4</a:t>
              </a:r>
              <a:endParaRPr lang="zh-CN" altLang="en-US" sz="2400" b="1" i="1" dirty="0">
                <a:cs typeface="+mn-ea"/>
                <a:sym typeface="+mn-lt"/>
              </a:endParaRPr>
            </a:p>
          </p:txBody>
        </p:sp>
      </p:grpSp>
      <p:sp>
        <p:nvSpPr>
          <p:cNvPr id="4" name="TextBox 3">
            <a:extLst>
              <a:ext uri="{FF2B5EF4-FFF2-40B4-BE49-F238E27FC236}">
                <a16:creationId xmlns:a16="http://schemas.microsoft.com/office/drawing/2014/main" id="{ECD4C59C-4081-679C-3B4B-497713828D76}"/>
              </a:ext>
            </a:extLst>
          </p:cNvPr>
          <p:cNvSpPr txBox="1"/>
          <p:nvPr/>
        </p:nvSpPr>
        <p:spPr>
          <a:xfrm>
            <a:off x="393929" y="6453278"/>
            <a:ext cx="3462294" cy="369332"/>
          </a:xfrm>
          <a:prstGeom prst="rect">
            <a:avLst/>
          </a:prstGeom>
          <a:noFill/>
        </p:spPr>
        <p:txBody>
          <a:bodyPr wrap="none" rtlCol="0">
            <a:spAutoFit/>
          </a:bodyPr>
          <a:lstStyle/>
          <a:p>
            <a:r>
              <a:rPr lang="en-GB" dirty="0">
                <a:cs typeface="+mn-ea"/>
                <a:sym typeface="+mn-lt"/>
              </a:rPr>
              <a:t>Reference: </a:t>
            </a:r>
            <a:r>
              <a:rPr lang="en-GB" dirty="0">
                <a:cs typeface="+mn-ea"/>
                <a:sym typeface="+mn-lt"/>
                <a:hlinkClick r:id="rId2"/>
              </a:rPr>
              <a:t>System Thinker</a:t>
            </a:r>
            <a:r>
              <a:rPr lang="en-GB" dirty="0">
                <a:cs typeface="+mn-ea"/>
                <a:sym typeface="+mn-lt"/>
              </a:rPr>
              <a:t>; </a:t>
            </a:r>
            <a:r>
              <a:rPr lang="en-GB" dirty="0" err="1">
                <a:cs typeface="+mn-ea"/>
                <a:sym typeface="+mn-lt"/>
                <a:hlinkClick r:id="rId3"/>
              </a:rPr>
              <a:t>Vensim</a:t>
            </a:r>
            <a:endParaRPr lang="en-GB" dirty="0">
              <a:cs typeface="+mn-ea"/>
              <a:sym typeface="+mn-lt"/>
            </a:endParaRPr>
          </a:p>
        </p:txBody>
      </p:sp>
      <p:sp>
        <p:nvSpPr>
          <p:cNvPr id="37" name="ComponentBackground2">
            <a:extLst>
              <a:ext uri="{FF2B5EF4-FFF2-40B4-BE49-F238E27FC236}">
                <a16:creationId xmlns:a16="http://schemas.microsoft.com/office/drawing/2014/main" id="{E6AE21A8-B107-6B0D-B3C6-2A736F0442C9}"/>
              </a:ext>
            </a:extLst>
          </p:cNvPr>
          <p:cNvSpPr/>
          <p:nvPr/>
        </p:nvSpPr>
        <p:spPr>
          <a:xfrm>
            <a:off x="605265" y="2629002"/>
            <a:ext cx="5076227" cy="3632098"/>
          </a:xfrm>
          <a:prstGeom prst="roundRect">
            <a:avLst>
              <a:gd name="adj" fmla="val 4413"/>
            </a:avLst>
          </a:prstGeom>
          <a:no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sz="1600">
              <a:solidFill>
                <a:schemeClr val="tx1"/>
              </a:solidFill>
              <a:latin typeface="+mn-lt"/>
              <a:cs typeface="+mn-ea"/>
              <a:sym typeface="+mn-lt"/>
            </a:endParaRPr>
          </a:p>
        </p:txBody>
      </p:sp>
      <p:sp>
        <p:nvSpPr>
          <p:cNvPr id="38" name="ComponentBackground3">
            <a:extLst>
              <a:ext uri="{FF2B5EF4-FFF2-40B4-BE49-F238E27FC236}">
                <a16:creationId xmlns:a16="http://schemas.microsoft.com/office/drawing/2014/main" id="{24E9A0D4-46C8-4D07-1097-D57F1BFC9DA8}"/>
              </a:ext>
            </a:extLst>
          </p:cNvPr>
          <p:cNvSpPr/>
          <p:nvPr/>
        </p:nvSpPr>
        <p:spPr>
          <a:xfrm>
            <a:off x="6208296" y="2629002"/>
            <a:ext cx="5076232" cy="3632098"/>
          </a:xfrm>
          <a:prstGeom prst="roundRect">
            <a:avLst>
              <a:gd name="adj" fmla="val 4413"/>
            </a:avLst>
          </a:prstGeom>
          <a:no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sz="1600">
              <a:solidFill>
                <a:schemeClr val="tx1"/>
              </a:solidFill>
              <a:latin typeface="+mn-lt"/>
              <a:cs typeface="+mn-ea"/>
              <a:sym typeface="+mn-lt"/>
            </a:endParaRPr>
          </a:p>
        </p:txBody>
      </p:sp>
      <p:sp>
        <p:nvSpPr>
          <p:cNvPr id="39" name="Bullet3">
            <a:extLst>
              <a:ext uri="{FF2B5EF4-FFF2-40B4-BE49-F238E27FC236}">
                <a16:creationId xmlns:a16="http://schemas.microsoft.com/office/drawing/2014/main" id="{3563094B-6207-DB50-F299-7B08FE4F7EA8}"/>
              </a:ext>
            </a:extLst>
          </p:cNvPr>
          <p:cNvSpPr/>
          <p:nvPr/>
        </p:nvSpPr>
        <p:spPr>
          <a:xfrm>
            <a:off x="6352674" y="4706754"/>
            <a:ext cx="4822257" cy="1427346"/>
          </a:xfrm>
          <a:prstGeom prst="roundRect">
            <a:avLst>
              <a:gd name="adj" fmla="val 0"/>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lstStyle/>
          <a:p>
            <a:r>
              <a:rPr lang="en-GB" sz="2000" dirty="0">
                <a:solidFill>
                  <a:schemeClr val="tx1"/>
                </a:solidFill>
                <a:cs typeface="+mn-ea"/>
                <a:sym typeface="+mn-lt"/>
              </a:rPr>
              <a:t>A tool to specifies the functional relationship between variables, allowing models to represent non-linear, threshold, or saturating responses within a system.</a:t>
            </a:r>
            <a:endParaRPr lang="en-US" altLang="zh-CN" sz="2000" b="1" dirty="0">
              <a:solidFill>
                <a:schemeClr val="tx1"/>
              </a:solidFill>
              <a:cs typeface="+mn-ea"/>
              <a:sym typeface="+mn-lt"/>
            </a:endParaRPr>
          </a:p>
        </p:txBody>
      </p:sp>
      <p:sp>
        <p:nvSpPr>
          <p:cNvPr id="48" name="Bullet3">
            <a:extLst>
              <a:ext uri="{FF2B5EF4-FFF2-40B4-BE49-F238E27FC236}">
                <a16:creationId xmlns:a16="http://schemas.microsoft.com/office/drawing/2014/main" id="{5FC94F1C-9B97-95AF-1047-0D96130C1A31}"/>
              </a:ext>
            </a:extLst>
          </p:cNvPr>
          <p:cNvSpPr/>
          <p:nvPr/>
        </p:nvSpPr>
        <p:spPr>
          <a:xfrm>
            <a:off x="776048" y="4461986"/>
            <a:ext cx="4736025" cy="1672108"/>
          </a:xfrm>
          <a:prstGeom prst="roundRect">
            <a:avLst>
              <a:gd name="adj" fmla="val 0"/>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lstStyle/>
          <a:p>
            <a:r>
              <a:rPr lang="en-US" altLang="zh-CN" sz="2000" dirty="0">
                <a:solidFill>
                  <a:schemeClr val="tx1"/>
                </a:solidFill>
                <a:cs typeface="+mn-ea"/>
                <a:sym typeface="+mn-lt"/>
              </a:rPr>
              <a:t>R</a:t>
            </a:r>
            <a:r>
              <a:rPr lang="en-GB" sz="2000" dirty="0">
                <a:solidFill>
                  <a:schemeClr val="tx1"/>
                </a:solidFill>
                <a:cs typeface="+mn-ea"/>
                <a:sym typeface="+mn-lt"/>
              </a:rPr>
              <a:t>epresents systems using accumulations (stocks) and rates of change (flows) to simulate how system behaviour evolves over time under different assumptions and policies.</a:t>
            </a:r>
            <a:endParaRPr lang="en-US" altLang="zh-CN" sz="2000" b="1" dirty="0">
              <a:solidFill>
                <a:schemeClr val="tx1"/>
              </a:solidFill>
              <a:cs typeface="+mn-ea"/>
              <a:sym typeface="+mn-lt"/>
            </a:endParaRPr>
          </a:p>
        </p:txBody>
      </p:sp>
      <p:sp>
        <p:nvSpPr>
          <p:cNvPr id="51" name="Number2">
            <a:extLst>
              <a:ext uri="{FF2B5EF4-FFF2-40B4-BE49-F238E27FC236}">
                <a16:creationId xmlns:a16="http://schemas.microsoft.com/office/drawing/2014/main" id="{97D36977-439B-8C4D-9A33-2BE906E03798}"/>
              </a:ext>
            </a:extLst>
          </p:cNvPr>
          <p:cNvSpPr/>
          <p:nvPr/>
        </p:nvSpPr>
        <p:spPr>
          <a:xfrm>
            <a:off x="966837" y="2377199"/>
            <a:ext cx="4353082" cy="504000"/>
          </a:xfrm>
          <a:prstGeom prst="flowChartAlternateProcess">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r>
              <a:rPr lang="en-US" altLang="zh-CN" sz="2000" b="1" dirty="0">
                <a:solidFill>
                  <a:srgbClr val="FFFFFF"/>
                </a:solidFill>
                <a:cs typeface="+mn-ea"/>
                <a:sym typeface="+mn-lt"/>
              </a:rPr>
              <a:t>Stock and Flow Simulation</a:t>
            </a:r>
            <a:endParaRPr lang="zh-CN" altLang="en-US" sz="2000" b="1" dirty="0">
              <a:solidFill>
                <a:srgbClr val="FFFFFF"/>
              </a:solidFill>
              <a:cs typeface="+mn-ea"/>
              <a:sym typeface="+mn-lt"/>
            </a:endParaRPr>
          </a:p>
        </p:txBody>
      </p:sp>
      <p:sp>
        <p:nvSpPr>
          <p:cNvPr id="52" name="Number3">
            <a:extLst>
              <a:ext uri="{FF2B5EF4-FFF2-40B4-BE49-F238E27FC236}">
                <a16:creationId xmlns:a16="http://schemas.microsoft.com/office/drawing/2014/main" id="{2F34E685-7FCA-E0E0-0A7F-64B9638D3320}"/>
              </a:ext>
            </a:extLst>
          </p:cNvPr>
          <p:cNvSpPr/>
          <p:nvPr/>
        </p:nvSpPr>
        <p:spPr>
          <a:xfrm>
            <a:off x="6569869" y="2377199"/>
            <a:ext cx="4353087" cy="504000"/>
          </a:xfrm>
          <a:prstGeom prst="flowChartAlternateProcess">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r>
              <a:rPr lang="en-US" altLang="zh-CN" sz="2000" b="1" dirty="0">
                <a:solidFill>
                  <a:srgbClr val="FFFFFF"/>
                </a:solidFill>
                <a:cs typeface="+mn-ea"/>
                <a:sym typeface="+mn-lt"/>
              </a:rPr>
              <a:t>Graphical Function Diagrams</a:t>
            </a:r>
            <a:endParaRPr lang="zh-CN" altLang="en-US" sz="2000" b="1" dirty="0">
              <a:solidFill>
                <a:srgbClr val="FFFFFF"/>
              </a:solidFill>
              <a:cs typeface="+mn-ea"/>
              <a:sym typeface="+mn-lt"/>
            </a:endParaRPr>
          </a:p>
        </p:txBody>
      </p:sp>
      <p:pic>
        <p:nvPicPr>
          <p:cNvPr id="54" name="Picture 53">
            <a:extLst>
              <a:ext uri="{FF2B5EF4-FFF2-40B4-BE49-F238E27FC236}">
                <a16:creationId xmlns:a16="http://schemas.microsoft.com/office/drawing/2014/main" id="{F203621B-113D-A3BB-F7DA-49C5A5FDAEFB}"/>
              </a:ext>
            </a:extLst>
          </p:cNvPr>
          <p:cNvPicPr>
            <a:picLocks noChangeAspect="1"/>
          </p:cNvPicPr>
          <p:nvPr/>
        </p:nvPicPr>
        <p:blipFill>
          <a:blip r:embed="rId4"/>
          <a:stretch>
            <a:fillRect/>
          </a:stretch>
        </p:blipFill>
        <p:spPr>
          <a:xfrm>
            <a:off x="819011" y="3073377"/>
            <a:ext cx="4648734" cy="1080009"/>
          </a:xfrm>
          <a:prstGeom prst="rect">
            <a:avLst/>
          </a:prstGeom>
        </p:spPr>
      </p:pic>
      <p:pic>
        <p:nvPicPr>
          <p:cNvPr id="55" name="Picture 54">
            <a:extLst>
              <a:ext uri="{FF2B5EF4-FFF2-40B4-BE49-F238E27FC236}">
                <a16:creationId xmlns:a16="http://schemas.microsoft.com/office/drawing/2014/main" id="{5FBB1B0A-BB08-8D7A-B226-A09CA8988D6D}"/>
              </a:ext>
            </a:extLst>
          </p:cNvPr>
          <p:cNvPicPr>
            <a:picLocks noChangeAspect="1"/>
          </p:cNvPicPr>
          <p:nvPr/>
        </p:nvPicPr>
        <p:blipFill>
          <a:blip r:embed="rId5"/>
          <a:stretch>
            <a:fillRect/>
          </a:stretch>
        </p:blipFill>
        <p:spPr>
          <a:xfrm>
            <a:off x="7669838" y="2881199"/>
            <a:ext cx="2153147" cy="1825555"/>
          </a:xfrm>
          <a:prstGeom prst="rect">
            <a:avLst/>
          </a:prstGeom>
        </p:spPr>
      </p:pic>
      <p:sp>
        <p:nvSpPr>
          <p:cNvPr id="56" name="TextBox 55">
            <a:extLst>
              <a:ext uri="{FF2B5EF4-FFF2-40B4-BE49-F238E27FC236}">
                <a16:creationId xmlns:a16="http://schemas.microsoft.com/office/drawing/2014/main" id="{ECA44498-E1E4-9266-AD80-B8E426ACD45A}"/>
              </a:ext>
            </a:extLst>
          </p:cNvPr>
          <p:cNvSpPr txBox="1"/>
          <p:nvPr/>
        </p:nvSpPr>
        <p:spPr>
          <a:xfrm>
            <a:off x="1814061" y="2022081"/>
            <a:ext cx="2808141" cy="369332"/>
          </a:xfrm>
          <a:prstGeom prst="rect">
            <a:avLst/>
          </a:prstGeom>
          <a:noFill/>
        </p:spPr>
        <p:txBody>
          <a:bodyPr wrap="none" rtlCol="0">
            <a:spAutoFit/>
          </a:bodyPr>
          <a:lstStyle/>
          <a:p>
            <a:r>
              <a:rPr lang="en-GB" dirty="0">
                <a:cs typeface="+mn-ea"/>
                <a:sym typeface="+mn-lt"/>
              </a:rPr>
              <a:t>Will be detailed in Lecture 6</a:t>
            </a:r>
          </a:p>
        </p:txBody>
      </p:sp>
      <p:sp>
        <p:nvSpPr>
          <p:cNvPr id="57" name="TextBox 56">
            <a:extLst>
              <a:ext uri="{FF2B5EF4-FFF2-40B4-BE49-F238E27FC236}">
                <a16:creationId xmlns:a16="http://schemas.microsoft.com/office/drawing/2014/main" id="{AC387D5E-397A-6746-DBF6-D7A6619EE954}"/>
              </a:ext>
            </a:extLst>
          </p:cNvPr>
          <p:cNvSpPr txBox="1"/>
          <p:nvPr/>
        </p:nvSpPr>
        <p:spPr>
          <a:xfrm>
            <a:off x="7359731" y="2025419"/>
            <a:ext cx="2808141" cy="369332"/>
          </a:xfrm>
          <a:prstGeom prst="rect">
            <a:avLst/>
          </a:prstGeom>
          <a:noFill/>
        </p:spPr>
        <p:txBody>
          <a:bodyPr wrap="none" rtlCol="0">
            <a:spAutoFit/>
          </a:bodyPr>
          <a:lstStyle/>
          <a:p>
            <a:r>
              <a:rPr lang="en-GB" dirty="0">
                <a:cs typeface="+mn-ea"/>
                <a:sym typeface="+mn-lt"/>
              </a:rPr>
              <a:t>Will be detailed in Lecture 6</a:t>
            </a:r>
          </a:p>
        </p:txBody>
      </p:sp>
    </p:spTree>
    <p:extLst>
      <p:ext uri="{BB962C8B-B14F-4D97-AF65-F5344CB8AC3E}">
        <p14:creationId xmlns:p14="http://schemas.microsoft.com/office/powerpoint/2010/main" val="568288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9A869-4430-6B80-0D37-57033E774DB9}"/>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02630BBA-8D7D-50CE-EADD-56A9EA11129E}"/>
              </a:ext>
            </a:extLst>
          </p:cNvPr>
          <p:cNvSpPr/>
          <p:nvPr/>
        </p:nvSpPr>
        <p:spPr>
          <a:xfrm>
            <a:off x="508491" y="3429000"/>
            <a:ext cx="10176074" cy="2524538"/>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Slide Number Placeholder 2">
            <a:extLst>
              <a:ext uri="{FF2B5EF4-FFF2-40B4-BE49-F238E27FC236}">
                <a16:creationId xmlns:a16="http://schemas.microsoft.com/office/drawing/2014/main" id="{0B52F672-495E-5504-4DF3-03D7C40D0B00}"/>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14</a:t>
            </a:fld>
            <a:endParaRPr lang="en-GB">
              <a:latin typeface="+mn-lt"/>
              <a:ea typeface="+mn-ea"/>
              <a:cs typeface="+mn-ea"/>
              <a:sym typeface="+mn-lt"/>
            </a:endParaRPr>
          </a:p>
        </p:txBody>
      </p:sp>
      <p:sp>
        <p:nvSpPr>
          <p:cNvPr id="6" name="TextBox 5">
            <a:extLst>
              <a:ext uri="{FF2B5EF4-FFF2-40B4-BE49-F238E27FC236}">
                <a16:creationId xmlns:a16="http://schemas.microsoft.com/office/drawing/2014/main" id="{F6FF66F7-A9CB-FDDA-F4C1-F14550C9E66E}"/>
              </a:ext>
            </a:extLst>
          </p:cNvPr>
          <p:cNvSpPr txBox="1"/>
          <p:nvPr/>
        </p:nvSpPr>
        <p:spPr>
          <a:xfrm>
            <a:off x="862622" y="3656807"/>
            <a:ext cx="9543648" cy="1692771"/>
          </a:xfrm>
          <a:prstGeom prst="rect">
            <a:avLst/>
          </a:prstGeom>
          <a:noFill/>
        </p:spPr>
        <p:txBody>
          <a:bodyPr wrap="square">
            <a:spAutoFit/>
          </a:bodyPr>
          <a:lstStyle/>
          <a:p>
            <a:r>
              <a:rPr lang="en-US" altLang="zh-CN" sz="4000" b="1" dirty="0">
                <a:solidFill>
                  <a:srgbClr val="012069"/>
                </a:solidFill>
                <a:cs typeface="+mn-ea"/>
                <a:sym typeface="+mn-lt"/>
              </a:rPr>
              <a:t>II</a:t>
            </a:r>
            <a:r>
              <a:rPr lang="en-GB" altLang="zh-CN" sz="4000" b="1" dirty="0">
                <a:solidFill>
                  <a:srgbClr val="012069"/>
                </a:solidFill>
                <a:cs typeface="+mn-ea"/>
                <a:sym typeface="+mn-lt"/>
              </a:rPr>
              <a:t>.	Causal Loop Diagrams (CLD)</a:t>
            </a:r>
            <a:endParaRPr lang="en-GB" sz="4000" b="1" dirty="0">
              <a:solidFill>
                <a:srgbClr val="012069"/>
              </a:solidFill>
              <a:cs typeface="+mn-ea"/>
              <a:sym typeface="+mn-lt"/>
            </a:endParaRPr>
          </a:p>
          <a:p>
            <a:r>
              <a:rPr lang="en-GB" sz="3200" dirty="0">
                <a:solidFill>
                  <a:srgbClr val="012069"/>
                </a:solidFill>
                <a:cs typeface="+mn-ea"/>
                <a:sym typeface="+mn-lt"/>
              </a:rPr>
              <a:t>	What is a Causal Loop Diagrams (CLD)?</a:t>
            </a:r>
          </a:p>
          <a:p>
            <a:r>
              <a:rPr lang="en-GB" sz="3200" b="1" dirty="0">
                <a:solidFill>
                  <a:srgbClr val="012069"/>
                </a:solidFill>
                <a:cs typeface="+mn-ea"/>
                <a:sym typeface="+mn-lt"/>
              </a:rPr>
              <a:t>	</a:t>
            </a:r>
            <a:r>
              <a:rPr lang="en-GB" sz="3200" dirty="0">
                <a:solidFill>
                  <a:srgbClr val="012069"/>
                </a:solidFill>
                <a:cs typeface="+mn-ea"/>
                <a:sym typeface="+mn-lt"/>
              </a:rPr>
              <a:t>Problem-based approach to create a CLD</a:t>
            </a:r>
          </a:p>
        </p:txBody>
      </p:sp>
    </p:spTree>
    <p:extLst>
      <p:ext uri="{BB962C8B-B14F-4D97-AF65-F5344CB8AC3E}">
        <p14:creationId xmlns:p14="http://schemas.microsoft.com/office/powerpoint/2010/main" val="2293099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61526-558C-0A85-0595-2374B7C1E3DC}"/>
              </a:ext>
            </a:extLst>
          </p:cNvPr>
          <p:cNvSpPr>
            <a:spLocks noGrp="1"/>
          </p:cNvSpPr>
          <p:nvPr>
            <p:ph type="title"/>
          </p:nvPr>
        </p:nvSpPr>
        <p:spPr/>
        <p:txBody>
          <a:bodyPr>
            <a:normAutofit/>
          </a:bodyPr>
          <a:lstStyle/>
          <a:p>
            <a:r>
              <a:rPr lang="en-GB" dirty="0">
                <a:latin typeface="+mn-lt"/>
                <a:ea typeface="+mn-ea"/>
                <a:cs typeface="+mn-ea"/>
                <a:sym typeface="+mn-lt"/>
              </a:rPr>
              <a:t>What is a </a:t>
            </a:r>
            <a:r>
              <a:rPr lang="en-GB" altLang="zh-CN" b="1" dirty="0">
                <a:latin typeface="+mn-lt"/>
                <a:ea typeface="+mn-ea"/>
                <a:cs typeface="+mn-ea"/>
                <a:sym typeface="+mn-lt"/>
              </a:rPr>
              <a:t>Causal Loop Diagrams (CLDs)</a:t>
            </a:r>
            <a:r>
              <a:rPr lang="en-GB" dirty="0">
                <a:latin typeface="+mn-lt"/>
                <a:ea typeface="+mn-ea"/>
                <a:cs typeface="+mn-ea"/>
                <a:sym typeface="+mn-lt"/>
              </a:rPr>
              <a:t>?</a:t>
            </a:r>
          </a:p>
        </p:txBody>
      </p:sp>
      <p:sp>
        <p:nvSpPr>
          <p:cNvPr id="3" name="Slide Number Placeholder 2">
            <a:extLst>
              <a:ext uri="{FF2B5EF4-FFF2-40B4-BE49-F238E27FC236}">
                <a16:creationId xmlns:a16="http://schemas.microsoft.com/office/drawing/2014/main" id="{F1AE6B7C-72D7-004F-0BCD-B9ED3E77DD0F}"/>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15</a:t>
            </a:fld>
            <a:endParaRPr lang="en-GB">
              <a:latin typeface="+mn-lt"/>
              <a:ea typeface="+mn-ea"/>
              <a:cs typeface="+mn-ea"/>
              <a:sym typeface="+mn-lt"/>
            </a:endParaRPr>
          </a:p>
        </p:txBody>
      </p:sp>
      <p:sp>
        <p:nvSpPr>
          <p:cNvPr id="5" name="TextBox 4">
            <a:extLst>
              <a:ext uri="{FF2B5EF4-FFF2-40B4-BE49-F238E27FC236}">
                <a16:creationId xmlns:a16="http://schemas.microsoft.com/office/drawing/2014/main" id="{0B84FC6C-82F9-0C90-3842-2C1213F78A95}"/>
              </a:ext>
            </a:extLst>
          </p:cNvPr>
          <p:cNvSpPr txBox="1"/>
          <p:nvPr/>
        </p:nvSpPr>
        <p:spPr>
          <a:xfrm>
            <a:off x="600894" y="1048215"/>
            <a:ext cx="10985840" cy="2283702"/>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GB" sz="2000" dirty="0">
                <a:cs typeface="+mn-ea"/>
                <a:sym typeface="+mn-lt"/>
              </a:rPr>
              <a:t>Systems thinking is often described as a language for discussing complex, interdependent problems.</a:t>
            </a:r>
          </a:p>
          <a:p>
            <a:pPr marL="342900" indent="-342900">
              <a:lnSpc>
                <a:spcPct val="120000"/>
              </a:lnSpc>
              <a:buFont typeface="Arial" panose="020B0604020202020204" pitchFamily="34" charset="0"/>
              <a:buChar char="•"/>
            </a:pPr>
            <a:r>
              <a:rPr lang="en-GB" sz="2000" dirty="0">
                <a:cs typeface="+mn-ea"/>
                <a:sym typeface="+mn-lt"/>
              </a:rPr>
              <a:t>Within this language, </a:t>
            </a:r>
            <a:r>
              <a:rPr lang="en-GB" sz="2000" b="1" dirty="0">
                <a:cs typeface="+mn-ea"/>
                <a:sym typeface="+mn-lt"/>
              </a:rPr>
              <a:t>CLDs </a:t>
            </a:r>
            <a:r>
              <a:rPr lang="en-GB" sz="2000" dirty="0">
                <a:cs typeface="+mn-ea"/>
                <a:sym typeface="+mn-lt"/>
              </a:rPr>
              <a:t>act like sentences:</a:t>
            </a:r>
          </a:p>
          <a:p>
            <a:pPr marL="800100" lvl="1" indent="-342900">
              <a:lnSpc>
                <a:spcPct val="120000"/>
              </a:lnSpc>
              <a:buFont typeface="Wingdings" panose="05000000000000000000" pitchFamily="2" charset="2"/>
              <a:buChar char="Ø"/>
            </a:pPr>
            <a:r>
              <a:rPr lang="en-GB" sz="2000" b="1" dirty="0">
                <a:cs typeface="+mn-ea"/>
                <a:sym typeface="+mn-lt"/>
              </a:rPr>
              <a:t>Variables</a:t>
            </a:r>
            <a:r>
              <a:rPr lang="en-GB" sz="2000" dirty="0">
                <a:cs typeface="+mn-ea"/>
                <a:sym typeface="+mn-lt"/>
              </a:rPr>
              <a:t> are the </a:t>
            </a:r>
            <a:r>
              <a:rPr lang="en-GB" sz="2000" i="1" dirty="0">
                <a:cs typeface="+mn-ea"/>
                <a:sym typeface="+mn-lt"/>
              </a:rPr>
              <a:t>nouns</a:t>
            </a:r>
          </a:p>
          <a:p>
            <a:pPr marL="800100" lvl="1" indent="-342900">
              <a:lnSpc>
                <a:spcPct val="120000"/>
              </a:lnSpc>
              <a:buFont typeface="Wingdings" panose="05000000000000000000" pitchFamily="2" charset="2"/>
              <a:buChar char="Ø"/>
            </a:pPr>
            <a:r>
              <a:rPr lang="en-GB" sz="2000" b="1" dirty="0">
                <a:cs typeface="+mn-ea"/>
                <a:sym typeface="+mn-lt"/>
              </a:rPr>
              <a:t>Causal links </a:t>
            </a:r>
            <a:r>
              <a:rPr lang="en-GB" sz="2000" dirty="0">
                <a:cs typeface="+mn-ea"/>
                <a:sym typeface="+mn-lt"/>
              </a:rPr>
              <a:t>are the </a:t>
            </a:r>
            <a:r>
              <a:rPr lang="en-GB" sz="2000" i="1" dirty="0">
                <a:cs typeface="+mn-ea"/>
                <a:sym typeface="+mn-lt"/>
              </a:rPr>
              <a:t>verbs</a:t>
            </a:r>
          </a:p>
          <a:p>
            <a:pPr marL="342900" indent="-342900">
              <a:lnSpc>
                <a:spcPct val="120000"/>
              </a:lnSpc>
              <a:buFont typeface="Arial" panose="020B0604020202020204" pitchFamily="34" charset="0"/>
              <a:buChar char="•"/>
            </a:pPr>
            <a:r>
              <a:rPr lang="en-GB" sz="2000" dirty="0">
                <a:cs typeface="+mn-ea"/>
                <a:sym typeface="+mn-lt"/>
              </a:rPr>
              <a:t>By connecting variables through causal links and feedback loops, CLDs tell a concise story about how a system behaves.</a:t>
            </a:r>
          </a:p>
        </p:txBody>
      </p:sp>
      <p:sp>
        <p:nvSpPr>
          <p:cNvPr id="7" name="Title 1">
            <a:extLst>
              <a:ext uri="{FF2B5EF4-FFF2-40B4-BE49-F238E27FC236}">
                <a16:creationId xmlns:a16="http://schemas.microsoft.com/office/drawing/2014/main" id="{39C9C278-F56E-F7FF-A688-1A88365F5311}"/>
              </a:ext>
            </a:extLst>
          </p:cNvPr>
          <p:cNvSpPr txBox="1">
            <a:spLocks/>
          </p:cNvSpPr>
          <p:nvPr/>
        </p:nvSpPr>
        <p:spPr>
          <a:xfrm>
            <a:off x="596522" y="3137353"/>
            <a:ext cx="10985841" cy="859544"/>
          </a:xfrm>
          <a:prstGeom prst="rect">
            <a:avLst/>
          </a:prstGeom>
          <a:noFill/>
          <a:ln>
            <a:noFill/>
          </a:ln>
        </p:spPr>
        <p:txBody>
          <a:bodyPr spcFirstLastPara="1" wrap="square" lIns="68575" tIns="34275" rIns="68575" bIns="34275"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C8102E"/>
              </a:buClr>
              <a:buSzPts val="3300"/>
              <a:buFont typeface="Open Sans"/>
              <a:buNone/>
              <a:defRPr sz="3300" b="0" i="0" u="none" strike="noStrike" cap="none">
                <a:solidFill>
                  <a:srgbClr val="012069"/>
                </a:solidFill>
                <a:latin typeface="Calibri" panose="020F0502020204030204" pitchFamily="34" charset="0"/>
                <a:ea typeface="Open Sans"/>
                <a:cs typeface="Calibri" panose="020F0502020204030204" pitchFamily="34" charset="0"/>
                <a:sym typeface="Open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GB" kern="0" dirty="0">
                <a:latin typeface="+mn-lt"/>
                <a:ea typeface="+mn-ea"/>
                <a:cs typeface="+mn-ea"/>
                <a:sym typeface="+mn-lt"/>
              </a:rPr>
              <a:t>What makes up a </a:t>
            </a:r>
            <a:r>
              <a:rPr lang="en-GB" b="1" kern="0" dirty="0">
                <a:latin typeface="+mn-lt"/>
                <a:ea typeface="+mn-ea"/>
                <a:cs typeface="+mn-ea"/>
                <a:sym typeface="+mn-lt"/>
              </a:rPr>
              <a:t>CLDs</a:t>
            </a:r>
            <a:r>
              <a:rPr lang="en-GB" kern="0" dirty="0">
                <a:latin typeface="+mn-lt"/>
                <a:ea typeface="+mn-ea"/>
                <a:cs typeface="+mn-ea"/>
                <a:sym typeface="+mn-lt"/>
              </a:rPr>
              <a:t>?</a:t>
            </a:r>
          </a:p>
        </p:txBody>
      </p:sp>
      <p:sp>
        <p:nvSpPr>
          <p:cNvPr id="10" name="TextBox 9">
            <a:extLst>
              <a:ext uri="{FF2B5EF4-FFF2-40B4-BE49-F238E27FC236}">
                <a16:creationId xmlns:a16="http://schemas.microsoft.com/office/drawing/2014/main" id="{2518A87A-0675-5A4F-3679-893E373E23E0}"/>
              </a:ext>
            </a:extLst>
          </p:cNvPr>
          <p:cNvSpPr txBox="1"/>
          <p:nvPr/>
        </p:nvSpPr>
        <p:spPr>
          <a:xfrm>
            <a:off x="592151" y="4018142"/>
            <a:ext cx="10985840" cy="2283702"/>
          </a:xfrm>
          <a:prstGeom prst="rect">
            <a:avLst/>
          </a:prstGeom>
          <a:noFill/>
        </p:spPr>
        <p:txBody>
          <a:bodyPr wrap="square">
            <a:spAutoFit/>
          </a:bodyPr>
          <a:lstStyle/>
          <a:p>
            <a:pPr>
              <a:lnSpc>
                <a:spcPct val="120000"/>
              </a:lnSpc>
            </a:pPr>
            <a:r>
              <a:rPr lang="en-GB" sz="2000" dirty="0">
                <a:cs typeface="+mn-ea"/>
                <a:sym typeface="+mn-lt"/>
              </a:rPr>
              <a:t>A CLD consists of four basic elements:</a:t>
            </a:r>
          </a:p>
          <a:p>
            <a:pPr marL="800100" lvl="1" indent="-342900">
              <a:lnSpc>
                <a:spcPct val="120000"/>
              </a:lnSpc>
              <a:buFont typeface="Wingdings" panose="05000000000000000000" pitchFamily="2" charset="2"/>
              <a:buChar char="Ø"/>
            </a:pPr>
            <a:r>
              <a:rPr lang="en-GB" sz="2000" b="1" dirty="0">
                <a:cs typeface="+mn-ea"/>
                <a:sym typeface="+mn-lt"/>
              </a:rPr>
              <a:t>Variables: </a:t>
            </a:r>
            <a:r>
              <a:rPr lang="en-GB" sz="2000" dirty="0">
                <a:cs typeface="+mn-ea"/>
                <a:sym typeface="+mn-lt"/>
              </a:rPr>
              <a:t>key </a:t>
            </a:r>
            <a:r>
              <a:rPr lang="en-US" altLang="zh-CN" sz="2000" dirty="0">
                <a:cs typeface="+mn-ea"/>
                <a:sym typeface="+mn-lt"/>
              </a:rPr>
              <a:t>element</a:t>
            </a:r>
            <a:r>
              <a:rPr lang="en-GB" sz="2000" dirty="0">
                <a:cs typeface="+mn-ea"/>
                <a:sym typeface="+mn-lt"/>
              </a:rPr>
              <a:t> in the system</a:t>
            </a:r>
            <a:endParaRPr lang="en-GB" sz="2000" i="1" dirty="0">
              <a:cs typeface="+mn-ea"/>
              <a:sym typeface="+mn-lt"/>
            </a:endParaRPr>
          </a:p>
          <a:p>
            <a:pPr marL="800100" lvl="1" indent="-342900">
              <a:lnSpc>
                <a:spcPct val="120000"/>
              </a:lnSpc>
              <a:buFont typeface="Wingdings" panose="05000000000000000000" pitchFamily="2" charset="2"/>
              <a:buChar char="Ø"/>
            </a:pPr>
            <a:r>
              <a:rPr lang="en-GB" sz="2000" b="1" dirty="0">
                <a:cs typeface="+mn-ea"/>
                <a:sym typeface="+mn-lt"/>
              </a:rPr>
              <a:t>Causal links: </a:t>
            </a:r>
            <a:r>
              <a:rPr lang="en-GB" sz="2000" dirty="0">
                <a:cs typeface="+mn-ea"/>
                <a:sym typeface="+mn-lt"/>
              </a:rPr>
              <a:t>cause-effect relationships</a:t>
            </a:r>
          </a:p>
          <a:p>
            <a:pPr marL="800100" lvl="1" indent="-342900">
              <a:lnSpc>
                <a:spcPct val="120000"/>
              </a:lnSpc>
              <a:buFont typeface="Wingdings" panose="05000000000000000000" pitchFamily="2" charset="2"/>
              <a:buChar char="Ø"/>
            </a:pPr>
            <a:r>
              <a:rPr lang="en-GB" sz="2000" b="1" dirty="0">
                <a:cs typeface="+mn-ea"/>
                <a:sym typeface="+mn-lt"/>
              </a:rPr>
              <a:t>Link signs (+ / −)</a:t>
            </a:r>
            <a:r>
              <a:rPr lang="en-GB" sz="2000" dirty="0">
                <a:cs typeface="+mn-ea"/>
                <a:sym typeface="+mn-lt"/>
              </a:rPr>
              <a:t> indicating the direction of influence</a:t>
            </a:r>
          </a:p>
          <a:p>
            <a:pPr marL="800100" lvl="1" indent="-342900">
              <a:lnSpc>
                <a:spcPct val="120000"/>
              </a:lnSpc>
              <a:buFont typeface="Wingdings" panose="05000000000000000000" pitchFamily="2" charset="2"/>
              <a:buChar char="Ø"/>
            </a:pPr>
            <a:r>
              <a:rPr lang="en-GB" sz="2000" b="1" dirty="0">
                <a:cs typeface="+mn-ea"/>
                <a:sym typeface="+mn-lt"/>
              </a:rPr>
              <a:t>Loop </a:t>
            </a:r>
            <a:r>
              <a:rPr lang="en-US" altLang="zh-CN" sz="2000" b="1" dirty="0">
                <a:cs typeface="+mn-ea"/>
                <a:sym typeface="+mn-lt"/>
              </a:rPr>
              <a:t>type </a:t>
            </a:r>
            <a:r>
              <a:rPr lang="en-GB" sz="2000" b="1" dirty="0">
                <a:cs typeface="+mn-ea"/>
                <a:sym typeface="+mn-lt"/>
              </a:rPr>
              <a:t>(R or B)</a:t>
            </a:r>
            <a:r>
              <a:rPr lang="en-GB" sz="2000" dirty="0">
                <a:cs typeface="+mn-ea"/>
                <a:sym typeface="+mn-lt"/>
              </a:rPr>
              <a:t> indicating </a:t>
            </a:r>
            <a:r>
              <a:rPr lang="en-GB" sz="2000" i="1" dirty="0">
                <a:cs typeface="+mn-ea"/>
                <a:sym typeface="+mn-lt"/>
              </a:rPr>
              <a:t>reinforcing</a:t>
            </a:r>
            <a:r>
              <a:rPr lang="en-GB" sz="2000" dirty="0">
                <a:cs typeface="+mn-ea"/>
                <a:sym typeface="+mn-lt"/>
              </a:rPr>
              <a:t> or </a:t>
            </a:r>
            <a:r>
              <a:rPr lang="en-GB" sz="2000" i="1" dirty="0">
                <a:cs typeface="+mn-ea"/>
                <a:sym typeface="+mn-lt"/>
              </a:rPr>
              <a:t>balancing</a:t>
            </a:r>
            <a:r>
              <a:rPr lang="en-GB" sz="2000" dirty="0">
                <a:cs typeface="+mn-ea"/>
                <a:sym typeface="+mn-lt"/>
              </a:rPr>
              <a:t> behaviour</a:t>
            </a:r>
          </a:p>
          <a:p>
            <a:pPr marL="0" lvl="1">
              <a:lnSpc>
                <a:spcPct val="120000"/>
              </a:lnSpc>
            </a:pPr>
            <a:r>
              <a:rPr lang="en-US" sz="2000" dirty="0">
                <a:cs typeface="+mn-ea"/>
                <a:sym typeface="+mn-lt"/>
              </a:rPr>
              <a:t>Aim: To </a:t>
            </a:r>
            <a:r>
              <a:rPr lang="en-GB" sz="2000" dirty="0">
                <a:cs typeface="+mn-ea"/>
                <a:sym typeface="+mn-lt"/>
              </a:rPr>
              <a:t>reveal the </a:t>
            </a:r>
            <a:r>
              <a:rPr lang="en-GB" sz="2000" b="1" dirty="0">
                <a:cs typeface="+mn-ea"/>
                <a:sym typeface="+mn-lt"/>
              </a:rPr>
              <a:t>structural forces</a:t>
            </a:r>
            <a:r>
              <a:rPr lang="en-GB" sz="2000" dirty="0">
                <a:cs typeface="+mn-ea"/>
                <a:sym typeface="+mn-lt"/>
              </a:rPr>
              <a:t> behind puzzling or persistent outcomes.</a:t>
            </a:r>
          </a:p>
        </p:txBody>
      </p:sp>
    </p:spTree>
    <p:extLst>
      <p:ext uri="{BB962C8B-B14F-4D97-AF65-F5344CB8AC3E}">
        <p14:creationId xmlns:p14="http://schemas.microsoft.com/office/powerpoint/2010/main" val="336051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26D1-6763-55ED-41A8-F58B1A03A703}"/>
              </a:ext>
            </a:extLst>
          </p:cNvPr>
          <p:cNvSpPr>
            <a:spLocks noGrp="1"/>
          </p:cNvSpPr>
          <p:nvPr>
            <p:ph type="title"/>
          </p:nvPr>
        </p:nvSpPr>
        <p:spPr/>
        <p:txBody>
          <a:bodyPr/>
          <a:lstStyle/>
          <a:p>
            <a:r>
              <a:rPr lang="en-US" altLang="zh-CN" b="1" dirty="0">
                <a:latin typeface="+mn-lt"/>
                <a:ea typeface="+mn-ea"/>
                <a:cs typeface="+mn-ea"/>
                <a:sym typeface="+mn-lt"/>
              </a:rPr>
              <a:t>Causal Loop Diagrams</a:t>
            </a:r>
            <a:endParaRPr lang="en-GB" b="1" dirty="0">
              <a:latin typeface="+mn-lt"/>
              <a:ea typeface="+mn-ea"/>
              <a:cs typeface="+mn-ea"/>
              <a:sym typeface="+mn-lt"/>
            </a:endParaRPr>
          </a:p>
        </p:txBody>
      </p:sp>
      <p:sp>
        <p:nvSpPr>
          <p:cNvPr id="3" name="Slide Number Placeholder 2">
            <a:extLst>
              <a:ext uri="{FF2B5EF4-FFF2-40B4-BE49-F238E27FC236}">
                <a16:creationId xmlns:a16="http://schemas.microsoft.com/office/drawing/2014/main" id="{441FEC64-A6F3-C13F-896D-9630A8A979E0}"/>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16</a:t>
            </a:fld>
            <a:endParaRPr lang="en-GB">
              <a:latin typeface="+mn-lt"/>
              <a:ea typeface="+mn-ea"/>
              <a:cs typeface="+mn-ea"/>
              <a:sym typeface="+mn-lt"/>
            </a:endParaRPr>
          </a:p>
        </p:txBody>
      </p:sp>
      <p:sp>
        <p:nvSpPr>
          <p:cNvPr id="5" name="TextBox 4">
            <a:extLst>
              <a:ext uri="{FF2B5EF4-FFF2-40B4-BE49-F238E27FC236}">
                <a16:creationId xmlns:a16="http://schemas.microsoft.com/office/drawing/2014/main" id="{A0A6E9BF-82CC-4C9F-10A1-85D9AC3FF917}"/>
              </a:ext>
            </a:extLst>
          </p:cNvPr>
          <p:cNvSpPr txBox="1"/>
          <p:nvPr/>
        </p:nvSpPr>
        <p:spPr>
          <a:xfrm>
            <a:off x="605265" y="5764447"/>
            <a:ext cx="11094628" cy="461665"/>
          </a:xfrm>
          <a:prstGeom prst="rect">
            <a:avLst/>
          </a:prstGeom>
          <a:noFill/>
        </p:spPr>
        <p:txBody>
          <a:bodyPr wrap="square">
            <a:spAutoFit/>
          </a:bodyPr>
          <a:lstStyle/>
          <a:p>
            <a:r>
              <a:rPr lang="en-GB" sz="2400" b="1" dirty="0">
                <a:solidFill>
                  <a:prstClr val="black"/>
                </a:solidFill>
                <a:cs typeface="+mn-ea"/>
                <a:sym typeface="+mn-lt"/>
              </a:rPr>
              <a:t>! Polarities must be thoroughly respected as CLDs can become large diagrams</a:t>
            </a:r>
          </a:p>
        </p:txBody>
      </p:sp>
      <p:grpSp>
        <p:nvGrpSpPr>
          <p:cNvPr id="6" name="Group 5">
            <a:extLst>
              <a:ext uri="{FF2B5EF4-FFF2-40B4-BE49-F238E27FC236}">
                <a16:creationId xmlns:a16="http://schemas.microsoft.com/office/drawing/2014/main" id="{9D553BC6-D3A5-A9F5-6BEC-719FDC07E43A}"/>
              </a:ext>
            </a:extLst>
          </p:cNvPr>
          <p:cNvGrpSpPr/>
          <p:nvPr/>
        </p:nvGrpSpPr>
        <p:grpSpPr>
          <a:xfrm>
            <a:off x="753371" y="3561152"/>
            <a:ext cx="8977535" cy="1938992"/>
            <a:chOff x="1396497" y="3556462"/>
            <a:chExt cx="8977535" cy="1938992"/>
          </a:xfrm>
        </p:grpSpPr>
        <p:pic>
          <p:nvPicPr>
            <p:cNvPr id="7" name="Picture 6">
              <a:extLst>
                <a:ext uri="{FF2B5EF4-FFF2-40B4-BE49-F238E27FC236}">
                  <a16:creationId xmlns:a16="http://schemas.microsoft.com/office/drawing/2014/main" id="{5DB3BAEC-5F39-EA1C-9BA1-543E633AFC60}"/>
                </a:ext>
              </a:extLst>
            </p:cNvPr>
            <p:cNvPicPr>
              <a:picLocks noChangeAspect="1"/>
            </p:cNvPicPr>
            <p:nvPr/>
          </p:nvPicPr>
          <p:blipFill>
            <a:blip r:embed="rId2"/>
            <a:srcRect l="23455" t="1746" r="72782" b="79812"/>
            <a:stretch/>
          </p:blipFill>
          <p:spPr>
            <a:xfrm>
              <a:off x="1437993" y="3607746"/>
              <a:ext cx="370114" cy="345731"/>
            </a:xfrm>
            <a:prstGeom prst="rect">
              <a:avLst/>
            </a:prstGeom>
          </p:spPr>
        </p:pic>
        <p:pic>
          <p:nvPicPr>
            <p:cNvPr id="8" name="Picture 7">
              <a:extLst>
                <a:ext uri="{FF2B5EF4-FFF2-40B4-BE49-F238E27FC236}">
                  <a16:creationId xmlns:a16="http://schemas.microsoft.com/office/drawing/2014/main" id="{641F4003-2C05-DC70-1C49-EF0A543865A7}"/>
                </a:ext>
              </a:extLst>
            </p:cNvPr>
            <p:cNvPicPr>
              <a:picLocks noChangeAspect="1"/>
            </p:cNvPicPr>
            <p:nvPr/>
          </p:nvPicPr>
          <p:blipFill>
            <a:blip r:embed="rId2"/>
            <a:srcRect l="13606" t="21927" r="83365" b="55427"/>
            <a:stretch/>
          </p:blipFill>
          <p:spPr>
            <a:xfrm>
              <a:off x="1437993" y="3912478"/>
              <a:ext cx="298009" cy="424543"/>
            </a:xfrm>
            <a:prstGeom prst="rect">
              <a:avLst/>
            </a:prstGeom>
          </p:spPr>
        </p:pic>
        <p:grpSp>
          <p:nvGrpSpPr>
            <p:cNvPr id="9" name="Group 8">
              <a:extLst>
                <a:ext uri="{FF2B5EF4-FFF2-40B4-BE49-F238E27FC236}">
                  <a16:creationId xmlns:a16="http://schemas.microsoft.com/office/drawing/2014/main" id="{527D5A26-6BE2-8B04-E017-31549080A754}"/>
                </a:ext>
              </a:extLst>
            </p:cNvPr>
            <p:cNvGrpSpPr/>
            <p:nvPr/>
          </p:nvGrpSpPr>
          <p:grpSpPr>
            <a:xfrm>
              <a:off x="1396497" y="3556462"/>
              <a:ext cx="8977535" cy="1938992"/>
              <a:chOff x="1396497" y="3556462"/>
              <a:chExt cx="8977535" cy="1938992"/>
            </a:xfrm>
          </p:grpSpPr>
          <p:sp>
            <p:nvSpPr>
              <p:cNvPr id="10" name="TextBox 9">
                <a:extLst>
                  <a:ext uri="{FF2B5EF4-FFF2-40B4-BE49-F238E27FC236}">
                    <a16:creationId xmlns:a16="http://schemas.microsoft.com/office/drawing/2014/main" id="{FAA0941F-DE82-6BC2-9361-A1ED90A661EF}"/>
                  </a:ext>
                </a:extLst>
              </p:cNvPr>
              <p:cNvSpPr txBox="1"/>
              <p:nvPr/>
            </p:nvSpPr>
            <p:spPr>
              <a:xfrm>
                <a:off x="1464029" y="3556462"/>
                <a:ext cx="8910003" cy="1938992"/>
              </a:xfrm>
              <a:prstGeom prst="rect">
                <a:avLst/>
              </a:prstGeom>
              <a:noFill/>
            </p:spPr>
            <p:txBody>
              <a:bodyPr wrap="square" rtlCol="0">
                <a:spAutoFit/>
              </a:bodyPr>
              <a:lstStyle/>
              <a:p>
                <a:r>
                  <a:rPr lang="en-GB" sz="2400" dirty="0">
                    <a:solidFill>
                      <a:prstClr val="black"/>
                    </a:solidFill>
                    <a:cs typeface="+mn-ea"/>
                    <a:sym typeface="+mn-lt"/>
                  </a:rPr>
                  <a:t>   : a change in A causes a change in B in the same direction</a:t>
                </a:r>
              </a:p>
              <a:p>
                <a:r>
                  <a:rPr lang="en-GB" sz="2400" dirty="0">
                    <a:solidFill>
                      <a:prstClr val="black"/>
                    </a:solidFill>
                    <a:cs typeface="+mn-ea"/>
                    <a:sym typeface="+mn-lt"/>
                  </a:rPr>
                  <a:t>   : a change in A causes a change in B in the opposite direction</a:t>
                </a:r>
              </a:p>
              <a:p>
                <a:r>
                  <a:rPr lang="en-GB" sz="2400" dirty="0">
                    <a:solidFill>
                      <a:prstClr val="black"/>
                    </a:solidFill>
                    <a:cs typeface="+mn-ea"/>
                    <a:sym typeface="+mn-lt"/>
                  </a:rPr>
                  <a:t>||: delay mark</a:t>
                </a:r>
              </a:p>
              <a:p>
                <a:r>
                  <a:rPr lang="en-GB" sz="2400" dirty="0">
                    <a:solidFill>
                      <a:prstClr val="black"/>
                    </a:solidFill>
                    <a:cs typeface="+mn-ea"/>
                    <a:sym typeface="+mn-lt"/>
                  </a:rPr>
                  <a:t>   : a reinforcing feedback loop </a:t>
                </a:r>
              </a:p>
              <a:p>
                <a:r>
                  <a:rPr lang="en-GB" sz="2400" dirty="0">
                    <a:solidFill>
                      <a:prstClr val="black"/>
                    </a:solidFill>
                    <a:cs typeface="+mn-ea"/>
                    <a:sym typeface="+mn-lt"/>
                  </a:rPr>
                  <a:t>   : a balancing feedback loop</a:t>
                </a:r>
              </a:p>
            </p:txBody>
          </p:sp>
          <p:pic>
            <p:nvPicPr>
              <p:cNvPr id="11" name="Picture 10">
                <a:extLst>
                  <a:ext uri="{FF2B5EF4-FFF2-40B4-BE49-F238E27FC236}">
                    <a16:creationId xmlns:a16="http://schemas.microsoft.com/office/drawing/2014/main" id="{CD9828BD-E546-8AA8-C0A3-E15EAE0FE499}"/>
                  </a:ext>
                </a:extLst>
              </p:cNvPr>
              <p:cNvPicPr>
                <a:picLocks noChangeAspect="1"/>
              </p:cNvPicPr>
              <p:nvPr/>
            </p:nvPicPr>
            <p:blipFill>
              <a:blip r:embed="rId2"/>
              <a:srcRect l="64302" t="45902" r="32314" b="29710"/>
              <a:stretch/>
            </p:blipFill>
            <p:spPr>
              <a:xfrm>
                <a:off x="1437993" y="5050410"/>
                <a:ext cx="309054" cy="424544"/>
              </a:xfrm>
              <a:prstGeom prst="rect">
                <a:avLst/>
              </a:prstGeom>
            </p:spPr>
          </p:pic>
          <p:pic>
            <p:nvPicPr>
              <p:cNvPr id="12" name="Picture 11">
                <a:extLst>
                  <a:ext uri="{FF2B5EF4-FFF2-40B4-BE49-F238E27FC236}">
                    <a16:creationId xmlns:a16="http://schemas.microsoft.com/office/drawing/2014/main" id="{39D88A6C-C1EB-1A93-38E3-2130D228470F}"/>
                  </a:ext>
                </a:extLst>
              </p:cNvPr>
              <p:cNvPicPr>
                <a:picLocks noChangeAspect="1"/>
              </p:cNvPicPr>
              <p:nvPr/>
            </p:nvPicPr>
            <p:blipFill>
              <a:blip r:embed="rId2"/>
              <a:srcRect l="77908" t="20186" r="18219" b="56007"/>
              <a:stretch/>
            </p:blipFill>
            <p:spPr>
              <a:xfrm>
                <a:off x="1396497" y="4693080"/>
                <a:ext cx="381000" cy="446314"/>
              </a:xfrm>
              <a:prstGeom prst="rect">
                <a:avLst/>
              </a:prstGeom>
            </p:spPr>
          </p:pic>
        </p:grpSp>
      </p:grpSp>
      <p:sp>
        <p:nvSpPr>
          <p:cNvPr id="13" name="Oval 12">
            <a:extLst>
              <a:ext uri="{FF2B5EF4-FFF2-40B4-BE49-F238E27FC236}">
                <a16:creationId xmlns:a16="http://schemas.microsoft.com/office/drawing/2014/main" id="{414DA322-8DE2-AC98-ECC9-38AC7D336A37}"/>
              </a:ext>
            </a:extLst>
          </p:cNvPr>
          <p:cNvSpPr/>
          <p:nvPr/>
        </p:nvSpPr>
        <p:spPr>
          <a:xfrm>
            <a:off x="605265" y="1690447"/>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Births</a:t>
            </a:r>
            <a:endParaRPr lang="en-GB" dirty="0">
              <a:solidFill>
                <a:schemeClr val="tx1"/>
              </a:solidFill>
              <a:cs typeface="+mn-ea"/>
              <a:sym typeface="+mn-lt"/>
            </a:endParaRPr>
          </a:p>
        </p:txBody>
      </p:sp>
      <p:sp>
        <p:nvSpPr>
          <p:cNvPr id="14" name="Oval 13">
            <a:extLst>
              <a:ext uri="{FF2B5EF4-FFF2-40B4-BE49-F238E27FC236}">
                <a16:creationId xmlns:a16="http://schemas.microsoft.com/office/drawing/2014/main" id="{C2A30183-9D9B-207B-CC78-3BB91ADA878D}"/>
              </a:ext>
            </a:extLst>
          </p:cNvPr>
          <p:cNvSpPr/>
          <p:nvPr/>
        </p:nvSpPr>
        <p:spPr>
          <a:xfrm>
            <a:off x="2609519" y="1690447"/>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Population</a:t>
            </a:r>
            <a:endParaRPr lang="en-GB" dirty="0">
              <a:solidFill>
                <a:schemeClr val="tx1"/>
              </a:solidFill>
              <a:cs typeface="+mn-ea"/>
              <a:sym typeface="+mn-lt"/>
            </a:endParaRPr>
          </a:p>
        </p:txBody>
      </p:sp>
      <p:sp>
        <p:nvSpPr>
          <p:cNvPr id="15" name="Oval 14">
            <a:extLst>
              <a:ext uri="{FF2B5EF4-FFF2-40B4-BE49-F238E27FC236}">
                <a16:creationId xmlns:a16="http://schemas.microsoft.com/office/drawing/2014/main" id="{553ED722-2F5F-D7F7-BD84-267046FDD8C3}"/>
              </a:ext>
            </a:extLst>
          </p:cNvPr>
          <p:cNvSpPr/>
          <p:nvPr/>
        </p:nvSpPr>
        <p:spPr>
          <a:xfrm>
            <a:off x="4613773" y="1704263"/>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Death</a:t>
            </a:r>
            <a:endParaRPr lang="en-GB" dirty="0">
              <a:solidFill>
                <a:schemeClr val="tx1"/>
              </a:solidFill>
              <a:cs typeface="+mn-ea"/>
              <a:sym typeface="+mn-lt"/>
            </a:endParaRPr>
          </a:p>
        </p:txBody>
      </p:sp>
      <p:cxnSp>
        <p:nvCxnSpPr>
          <p:cNvPr id="17" name="Connector: Curved 16">
            <a:extLst>
              <a:ext uri="{FF2B5EF4-FFF2-40B4-BE49-F238E27FC236}">
                <a16:creationId xmlns:a16="http://schemas.microsoft.com/office/drawing/2014/main" id="{6A1832D7-CD14-A834-FCF3-854FB5450D7A}"/>
              </a:ext>
            </a:extLst>
          </p:cNvPr>
          <p:cNvCxnSpPr>
            <a:cxnSpLocks/>
            <a:stCxn id="14" idx="0"/>
            <a:endCxn id="15" idx="0"/>
          </p:cNvCxnSpPr>
          <p:nvPr/>
        </p:nvCxnSpPr>
        <p:spPr>
          <a:xfrm rot="16200000" flipH="1">
            <a:off x="4146381" y="695228"/>
            <a:ext cx="13816" cy="2004254"/>
          </a:xfrm>
          <a:prstGeom prst="curvedConnector3">
            <a:avLst>
              <a:gd name="adj1" fmla="val -165460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5BD74E62-EF45-E45A-469C-84F93DBD7BC2}"/>
              </a:ext>
            </a:extLst>
          </p:cNvPr>
          <p:cNvCxnSpPr>
            <a:cxnSpLocks/>
            <a:stCxn id="14" idx="0"/>
            <a:endCxn id="13" idx="0"/>
          </p:cNvCxnSpPr>
          <p:nvPr/>
        </p:nvCxnSpPr>
        <p:spPr>
          <a:xfrm rot="16200000" flipV="1">
            <a:off x="2149035" y="688320"/>
            <a:ext cx="12700" cy="2004254"/>
          </a:xfrm>
          <a:prstGeom prst="curvedConnector3">
            <a:avLst>
              <a:gd name="adj1" fmla="val 180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DE622B8-0E38-7332-32CC-327E64D6EBB6}"/>
              </a:ext>
            </a:extLst>
          </p:cNvPr>
          <p:cNvSpPr txBox="1"/>
          <p:nvPr/>
        </p:nvSpPr>
        <p:spPr>
          <a:xfrm>
            <a:off x="4733741" y="1210442"/>
            <a:ext cx="300082" cy="369332"/>
          </a:xfrm>
          <a:prstGeom prst="rect">
            <a:avLst/>
          </a:prstGeom>
          <a:noFill/>
        </p:spPr>
        <p:txBody>
          <a:bodyPr wrap="none" rtlCol="0">
            <a:spAutoFit/>
          </a:bodyPr>
          <a:lstStyle/>
          <a:p>
            <a:r>
              <a:rPr lang="en-GB" b="1" dirty="0">
                <a:cs typeface="+mn-ea"/>
                <a:sym typeface="+mn-lt"/>
              </a:rPr>
              <a:t>+</a:t>
            </a:r>
          </a:p>
        </p:txBody>
      </p:sp>
      <p:sp>
        <p:nvSpPr>
          <p:cNvPr id="24" name="TextBox 23">
            <a:extLst>
              <a:ext uri="{FF2B5EF4-FFF2-40B4-BE49-F238E27FC236}">
                <a16:creationId xmlns:a16="http://schemas.microsoft.com/office/drawing/2014/main" id="{50AD42FD-934B-BC6D-DFDF-FBFCD2C2D8B5}"/>
              </a:ext>
            </a:extLst>
          </p:cNvPr>
          <p:cNvSpPr txBox="1"/>
          <p:nvPr/>
        </p:nvSpPr>
        <p:spPr>
          <a:xfrm>
            <a:off x="1242289" y="1244842"/>
            <a:ext cx="300082" cy="369332"/>
          </a:xfrm>
          <a:prstGeom prst="rect">
            <a:avLst/>
          </a:prstGeom>
          <a:noFill/>
        </p:spPr>
        <p:txBody>
          <a:bodyPr wrap="none" rtlCol="0">
            <a:spAutoFit/>
          </a:bodyPr>
          <a:lstStyle/>
          <a:p>
            <a:r>
              <a:rPr lang="en-GB" b="1" dirty="0">
                <a:cs typeface="+mn-ea"/>
                <a:sym typeface="+mn-lt"/>
              </a:rPr>
              <a:t>+</a:t>
            </a:r>
          </a:p>
        </p:txBody>
      </p:sp>
      <p:cxnSp>
        <p:nvCxnSpPr>
          <p:cNvPr id="25" name="Connector: Curved 24">
            <a:extLst>
              <a:ext uri="{FF2B5EF4-FFF2-40B4-BE49-F238E27FC236}">
                <a16:creationId xmlns:a16="http://schemas.microsoft.com/office/drawing/2014/main" id="{54D74D5D-EC1C-6979-4E63-94C7CA121D76}"/>
              </a:ext>
            </a:extLst>
          </p:cNvPr>
          <p:cNvCxnSpPr>
            <a:cxnSpLocks/>
            <a:stCxn id="13" idx="4"/>
            <a:endCxn id="14" idx="4"/>
          </p:cNvCxnSpPr>
          <p:nvPr/>
        </p:nvCxnSpPr>
        <p:spPr>
          <a:xfrm rot="16200000" flipH="1">
            <a:off x="2149035" y="1771605"/>
            <a:ext cx="12700" cy="2004254"/>
          </a:xfrm>
          <a:prstGeom prst="curvedConnector3">
            <a:avLst>
              <a:gd name="adj1" fmla="val 180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B033E7A7-269E-3F8C-D99F-4BCA781AC4CB}"/>
              </a:ext>
            </a:extLst>
          </p:cNvPr>
          <p:cNvCxnSpPr>
            <a:cxnSpLocks/>
            <a:stCxn id="15" idx="4"/>
            <a:endCxn id="14" idx="4"/>
          </p:cNvCxnSpPr>
          <p:nvPr/>
        </p:nvCxnSpPr>
        <p:spPr>
          <a:xfrm rot="5400000" flipH="1">
            <a:off x="4146381" y="1778513"/>
            <a:ext cx="13816" cy="2004254"/>
          </a:xfrm>
          <a:prstGeom prst="curvedConnector3">
            <a:avLst>
              <a:gd name="adj1" fmla="val -165460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5948D9F-0409-783D-79D0-DD3889000A4D}"/>
              </a:ext>
            </a:extLst>
          </p:cNvPr>
          <p:cNvSpPr txBox="1"/>
          <p:nvPr/>
        </p:nvSpPr>
        <p:spPr>
          <a:xfrm>
            <a:off x="3157512" y="2927517"/>
            <a:ext cx="255198" cy="369332"/>
          </a:xfrm>
          <a:prstGeom prst="rect">
            <a:avLst/>
          </a:prstGeom>
          <a:noFill/>
        </p:spPr>
        <p:txBody>
          <a:bodyPr wrap="none" rtlCol="0">
            <a:spAutoFit/>
          </a:bodyPr>
          <a:lstStyle/>
          <a:p>
            <a:r>
              <a:rPr lang="en-GB" b="1" dirty="0">
                <a:cs typeface="+mn-ea"/>
                <a:sym typeface="+mn-lt"/>
              </a:rPr>
              <a:t>-</a:t>
            </a:r>
          </a:p>
        </p:txBody>
      </p:sp>
      <p:sp>
        <p:nvSpPr>
          <p:cNvPr id="32" name="TextBox 31">
            <a:extLst>
              <a:ext uri="{FF2B5EF4-FFF2-40B4-BE49-F238E27FC236}">
                <a16:creationId xmlns:a16="http://schemas.microsoft.com/office/drawing/2014/main" id="{02520D72-8BFA-2746-A39D-EC78F4199DA6}"/>
              </a:ext>
            </a:extLst>
          </p:cNvPr>
          <p:cNvSpPr txBox="1"/>
          <p:nvPr/>
        </p:nvSpPr>
        <p:spPr>
          <a:xfrm>
            <a:off x="2743298" y="2927517"/>
            <a:ext cx="300082" cy="369332"/>
          </a:xfrm>
          <a:prstGeom prst="rect">
            <a:avLst/>
          </a:prstGeom>
          <a:noFill/>
        </p:spPr>
        <p:txBody>
          <a:bodyPr wrap="none" rtlCol="0">
            <a:spAutoFit/>
          </a:bodyPr>
          <a:lstStyle/>
          <a:p>
            <a:r>
              <a:rPr lang="en-GB" b="1" dirty="0">
                <a:cs typeface="+mn-ea"/>
                <a:sym typeface="+mn-lt"/>
              </a:rPr>
              <a:t>+</a:t>
            </a:r>
          </a:p>
        </p:txBody>
      </p:sp>
      <p:grpSp>
        <p:nvGrpSpPr>
          <p:cNvPr id="37" name="Group 36">
            <a:extLst>
              <a:ext uri="{FF2B5EF4-FFF2-40B4-BE49-F238E27FC236}">
                <a16:creationId xmlns:a16="http://schemas.microsoft.com/office/drawing/2014/main" id="{28621670-0F08-78A6-02C8-30EF4AAC7D72}"/>
              </a:ext>
            </a:extLst>
          </p:cNvPr>
          <p:cNvGrpSpPr/>
          <p:nvPr/>
        </p:nvGrpSpPr>
        <p:grpSpPr>
          <a:xfrm rot="16200000">
            <a:off x="4019860" y="1410847"/>
            <a:ext cx="427791" cy="72518"/>
            <a:chOff x="6657654" y="1100567"/>
            <a:chExt cx="606175" cy="101341"/>
          </a:xfrm>
        </p:grpSpPr>
        <p:cxnSp>
          <p:nvCxnSpPr>
            <p:cNvPr id="35" name="Straight Connector 34">
              <a:extLst>
                <a:ext uri="{FF2B5EF4-FFF2-40B4-BE49-F238E27FC236}">
                  <a16:creationId xmlns:a16="http://schemas.microsoft.com/office/drawing/2014/main" id="{EC93B2D7-3621-1833-2D09-9FCA7B443773}"/>
                </a:ext>
              </a:extLst>
            </p:cNvPr>
            <p:cNvCxnSpPr>
              <a:cxnSpLocks/>
            </p:cNvCxnSpPr>
            <p:nvPr/>
          </p:nvCxnSpPr>
          <p:spPr>
            <a:xfrm>
              <a:off x="6657654" y="1100567"/>
              <a:ext cx="60617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BFDBC66-663E-EFD7-ADA0-3A8813028839}"/>
                </a:ext>
              </a:extLst>
            </p:cNvPr>
            <p:cNvCxnSpPr>
              <a:cxnSpLocks/>
            </p:cNvCxnSpPr>
            <p:nvPr/>
          </p:nvCxnSpPr>
          <p:spPr>
            <a:xfrm>
              <a:off x="6657654" y="1201908"/>
              <a:ext cx="60617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E96920D1-6B75-897C-A733-B4CB76414851}"/>
              </a:ext>
            </a:extLst>
          </p:cNvPr>
          <p:cNvGrpSpPr/>
          <p:nvPr/>
        </p:nvGrpSpPr>
        <p:grpSpPr>
          <a:xfrm rot="16200000">
            <a:off x="1829185" y="1410847"/>
            <a:ext cx="427791" cy="72518"/>
            <a:chOff x="6657654" y="1100567"/>
            <a:chExt cx="606175" cy="101341"/>
          </a:xfrm>
        </p:grpSpPr>
        <p:cxnSp>
          <p:nvCxnSpPr>
            <p:cNvPr id="39" name="Straight Connector 38">
              <a:extLst>
                <a:ext uri="{FF2B5EF4-FFF2-40B4-BE49-F238E27FC236}">
                  <a16:creationId xmlns:a16="http://schemas.microsoft.com/office/drawing/2014/main" id="{8E764EB5-592B-1D02-BF7F-B33515D2C117}"/>
                </a:ext>
              </a:extLst>
            </p:cNvPr>
            <p:cNvCxnSpPr>
              <a:cxnSpLocks/>
            </p:cNvCxnSpPr>
            <p:nvPr/>
          </p:nvCxnSpPr>
          <p:spPr>
            <a:xfrm>
              <a:off x="6657654" y="1100567"/>
              <a:ext cx="60617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F4A5E93-D122-C6C4-1F06-8163F7368E37}"/>
                </a:ext>
              </a:extLst>
            </p:cNvPr>
            <p:cNvCxnSpPr>
              <a:cxnSpLocks/>
            </p:cNvCxnSpPr>
            <p:nvPr/>
          </p:nvCxnSpPr>
          <p:spPr>
            <a:xfrm>
              <a:off x="6657654" y="1201908"/>
              <a:ext cx="60617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1" name="refresh-arrow_64555">
            <a:extLst>
              <a:ext uri="{FF2B5EF4-FFF2-40B4-BE49-F238E27FC236}">
                <a16:creationId xmlns:a16="http://schemas.microsoft.com/office/drawing/2014/main" id="{63B8A049-BC56-1ACC-1236-C088D2820208}"/>
              </a:ext>
            </a:extLst>
          </p:cNvPr>
          <p:cNvSpPr/>
          <p:nvPr/>
        </p:nvSpPr>
        <p:spPr>
          <a:xfrm rot="14400000" flipV="1">
            <a:off x="1851670" y="1913676"/>
            <a:ext cx="607430" cy="609685"/>
          </a:xfrm>
          <a:custGeom>
            <a:avLst/>
            <a:gdLst>
              <a:gd name="T0" fmla="*/ 592 w 605"/>
              <a:gd name="T1" fmla="*/ 318 h 608"/>
              <a:gd name="T2" fmla="*/ 551 w 605"/>
              <a:gd name="T3" fmla="*/ 299 h 608"/>
              <a:gd name="T4" fmla="*/ 493 w 605"/>
              <a:gd name="T5" fmla="*/ 346 h 608"/>
              <a:gd name="T6" fmla="*/ 304 w 605"/>
              <a:gd name="T7" fmla="*/ 497 h 608"/>
              <a:gd name="T8" fmla="*/ 111 w 605"/>
              <a:gd name="T9" fmla="*/ 304 h 608"/>
              <a:gd name="T10" fmla="*/ 304 w 605"/>
              <a:gd name="T11" fmla="*/ 110 h 608"/>
              <a:gd name="T12" fmla="*/ 403 w 605"/>
              <a:gd name="T13" fmla="*/ 138 h 608"/>
              <a:gd name="T14" fmla="*/ 386 w 605"/>
              <a:gd name="T15" fmla="*/ 154 h 608"/>
              <a:gd name="T16" fmla="*/ 383 w 605"/>
              <a:gd name="T17" fmla="*/ 173 h 608"/>
              <a:gd name="T18" fmla="*/ 399 w 605"/>
              <a:gd name="T19" fmla="*/ 183 h 608"/>
              <a:gd name="T20" fmla="*/ 505 w 605"/>
              <a:gd name="T21" fmla="*/ 183 h 608"/>
              <a:gd name="T22" fmla="*/ 527 w 605"/>
              <a:gd name="T23" fmla="*/ 160 h 608"/>
              <a:gd name="T24" fmla="*/ 527 w 605"/>
              <a:gd name="T25" fmla="*/ 53 h 608"/>
              <a:gd name="T26" fmla="*/ 516 w 605"/>
              <a:gd name="T27" fmla="*/ 38 h 608"/>
              <a:gd name="T28" fmla="*/ 498 w 605"/>
              <a:gd name="T29" fmla="*/ 41 h 608"/>
              <a:gd name="T30" fmla="*/ 482 w 605"/>
              <a:gd name="T31" fmla="*/ 58 h 608"/>
              <a:gd name="T32" fmla="*/ 304 w 605"/>
              <a:gd name="T33" fmla="*/ 0 h 608"/>
              <a:gd name="T34" fmla="*/ 0 w 605"/>
              <a:gd name="T35" fmla="*/ 304 h 608"/>
              <a:gd name="T36" fmla="*/ 304 w 605"/>
              <a:gd name="T37" fmla="*/ 608 h 608"/>
              <a:gd name="T38" fmla="*/ 603 w 605"/>
              <a:gd name="T39" fmla="*/ 361 h 608"/>
              <a:gd name="T40" fmla="*/ 592 w 605"/>
              <a:gd name="T41" fmla="*/ 31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5" h="608">
                <a:moveTo>
                  <a:pt x="592" y="318"/>
                </a:moveTo>
                <a:cubicBezTo>
                  <a:pt x="582" y="306"/>
                  <a:pt x="567" y="299"/>
                  <a:pt x="551" y="299"/>
                </a:cubicBezTo>
                <a:cubicBezTo>
                  <a:pt x="523" y="299"/>
                  <a:pt x="499" y="318"/>
                  <a:pt x="493" y="346"/>
                </a:cubicBezTo>
                <a:cubicBezTo>
                  <a:pt x="473" y="434"/>
                  <a:pt x="394" y="497"/>
                  <a:pt x="304" y="497"/>
                </a:cubicBezTo>
                <a:cubicBezTo>
                  <a:pt x="197" y="497"/>
                  <a:pt x="111" y="411"/>
                  <a:pt x="111" y="304"/>
                </a:cubicBezTo>
                <a:cubicBezTo>
                  <a:pt x="111" y="197"/>
                  <a:pt x="197" y="110"/>
                  <a:pt x="304" y="110"/>
                </a:cubicBezTo>
                <a:cubicBezTo>
                  <a:pt x="339" y="110"/>
                  <a:pt x="373" y="120"/>
                  <a:pt x="403" y="138"/>
                </a:cubicBezTo>
                <a:lnTo>
                  <a:pt x="386" y="154"/>
                </a:lnTo>
                <a:cubicBezTo>
                  <a:pt x="382" y="159"/>
                  <a:pt x="380" y="167"/>
                  <a:pt x="383" y="173"/>
                </a:cubicBezTo>
                <a:cubicBezTo>
                  <a:pt x="386" y="179"/>
                  <a:pt x="392" y="183"/>
                  <a:pt x="399" y="183"/>
                </a:cubicBezTo>
                <a:lnTo>
                  <a:pt x="505" y="183"/>
                </a:lnTo>
                <a:cubicBezTo>
                  <a:pt x="517" y="183"/>
                  <a:pt x="528" y="172"/>
                  <a:pt x="527" y="160"/>
                </a:cubicBezTo>
                <a:lnTo>
                  <a:pt x="527" y="53"/>
                </a:lnTo>
                <a:cubicBezTo>
                  <a:pt x="527" y="46"/>
                  <a:pt x="523" y="40"/>
                  <a:pt x="516" y="38"/>
                </a:cubicBezTo>
                <a:cubicBezTo>
                  <a:pt x="510" y="35"/>
                  <a:pt x="503" y="36"/>
                  <a:pt x="498" y="41"/>
                </a:cubicBezTo>
                <a:lnTo>
                  <a:pt x="482" y="58"/>
                </a:lnTo>
                <a:cubicBezTo>
                  <a:pt x="430" y="20"/>
                  <a:pt x="368" y="0"/>
                  <a:pt x="304" y="0"/>
                </a:cubicBezTo>
                <a:cubicBezTo>
                  <a:pt x="137" y="0"/>
                  <a:pt x="0" y="136"/>
                  <a:pt x="0" y="304"/>
                </a:cubicBezTo>
                <a:cubicBezTo>
                  <a:pt x="0" y="471"/>
                  <a:pt x="137" y="608"/>
                  <a:pt x="304" y="608"/>
                </a:cubicBezTo>
                <a:cubicBezTo>
                  <a:pt x="450" y="608"/>
                  <a:pt x="575" y="504"/>
                  <a:pt x="603" y="361"/>
                </a:cubicBezTo>
                <a:cubicBezTo>
                  <a:pt x="605" y="345"/>
                  <a:pt x="601" y="330"/>
                  <a:pt x="592" y="318"/>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rot lat="0" lon="0" rev="3600000"/>
              </a:camera>
              <a:lightRig rig="threePt" dir="t"/>
            </a:scene3d>
          </a:bodyPr>
          <a:lstStyle/>
          <a:p>
            <a:pPr algn="ctr"/>
            <a:r>
              <a:rPr lang="en-US" altLang="zh-CN" sz="2400" b="1" dirty="0">
                <a:solidFill>
                  <a:schemeClr val="tx1">
                    <a:lumMod val="50000"/>
                    <a:lumOff val="50000"/>
                  </a:schemeClr>
                </a:solidFill>
                <a:cs typeface="+mn-ea"/>
                <a:sym typeface="+mn-lt"/>
              </a:rPr>
              <a:t>R</a:t>
            </a:r>
            <a:endParaRPr lang="en-US" sz="2400" b="1" dirty="0">
              <a:solidFill>
                <a:schemeClr val="tx1">
                  <a:lumMod val="50000"/>
                  <a:lumOff val="50000"/>
                </a:schemeClr>
              </a:solidFill>
              <a:cs typeface="+mn-ea"/>
              <a:sym typeface="+mn-lt"/>
            </a:endParaRPr>
          </a:p>
        </p:txBody>
      </p:sp>
      <p:sp>
        <p:nvSpPr>
          <p:cNvPr id="42" name="refresh-arrow_64555">
            <a:extLst>
              <a:ext uri="{FF2B5EF4-FFF2-40B4-BE49-F238E27FC236}">
                <a16:creationId xmlns:a16="http://schemas.microsoft.com/office/drawing/2014/main" id="{771FEB81-14CD-7353-4E90-9F0EF110B865}"/>
              </a:ext>
            </a:extLst>
          </p:cNvPr>
          <p:cNvSpPr/>
          <p:nvPr/>
        </p:nvSpPr>
        <p:spPr>
          <a:xfrm rot="16200000">
            <a:off x="3844351" y="1935481"/>
            <a:ext cx="607430" cy="609685"/>
          </a:xfrm>
          <a:custGeom>
            <a:avLst/>
            <a:gdLst>
              <a:gd name="T0" fmla="*/ 592 w 605"/>
              <a:gd name="T1" fmla="*/ 318 h 608"/>
              <a:gd name="T2" fmla="*/ 551 w 605"/>
              <a:gd name="T3" fmla="*/ 299 h 608"/>
              <a:gd name="T4" fmla="*/ 493 w 605"/>
              <a:gd name="T5" fmla="*/ 346 h 608"/>
              <a:gd name="T6" fmla="*/ 304 w 605"/>
              <a:gd name="T7" fmla="*/ 497 h 608"/>
              <a:gd name="T8" fmla="*/ 111 w 605"/>
              <a:gd name="T9" fmla="*/ 304 h 608"/>
              <a:gd name="T10" fmla="*/ 304 w 605"/>
              <a:gd name="T11" fmla="*/ 110 h 608"/>
              <a:gd name="T12" fmla="*/ 403 w 605"/>
              <a:gd name="T13" fmla="*/ 138 h 608"/>
              <a:gd name="T14" fmla="*/ 386 w 605"/>
              <a:gd name="T15" fmla="*/ 154 h 608"/>
              <a:gd name="T16" fmla="*/ 383 w 605"/>
              <a:gd name="T17" fmla="*/ 173 h 608"/>
              <a:gd name="T18" fmla="*/ 399 w 605"/>
              <a:gd name="T19" fmla="*/ 183 h 608"/>
              <a:gd name="T20" fmla="*/ 505 w 605"/>
              <a:gd name="T21" fmla="*/ 183 h 608"/>
              <a:gd name="T22" fmla="*/ 527 w 605"/>
              <a:gd name="T23" fmla="*/ 160 h 608"/>
              <a:gd name="T24" fmla="*/ 527 w 605"/>
              <a:gd name="T25" fmla="*/ 53 h 608"/>
              <a:gd name="T26" fmla="*/ 516 w 605"/>
              <a:gd name="T27" fmla="*/ 38 h 608"/>
              <a:gd name="T28" fmla="*/ 498 w 605"/>
              <a:gd name="T29" fmla="*/ 41 h 608"/>
              <a:gd name="T30" fmla="*/ 482 w 605"/>
              <a:gd name="T31" fmla="*/ 58 h 608"/>
              <a:gd name="T32" fmla="*/ 304 w 605"/>
              <a:gd name="T33" fmla="*/ 0 h 608"/>
              <a:gd name="T34" fmla="*/ 0 w 605"/>
              <a:gd name="T35" fmla="*/ 304 h 608"/>
              <a:gd name="T36" fmla="*/ 304 w 605"/>
              <a:gd name="T37" fmla="*/ 608 h 608"/>
              <a:gd name="T38" fmla="*/ 603 w 605"/>
              <a:gd name="T39" fmla="*/ 361 h 608"/>
              <a:gd name="T40" fmla="*/ 592 w 605"/>
              <a:gd name="T41" fmla="*/ 31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5" h="608">
                <a:moveTo>
                  <a:pt x="592" y="318"/>
                </a:moveTo>
                <a:cubicBezTo>
                  <a:pt x="582" y="306"/>
                  <a:pt x="567" y="299"/>
                  <a:pt x="551" y="299"/>
                </a:cubicBezTo>
                <a:cubicBezTo>
                  <a:pt x="523" y="299"/>
                  <a:pt x="499" y="318"/>
                  <a:pt x="493" y="346"/>
                </a:cubicBezTo>
                <a:cubicBezTo>
                  <a:pt x="473" y="434"/>
                  <a:pt x="394" y="497"/>
                  <a:pt x="304" y="497"/>
                </a:cubicBezTo>
                <a:cubicBezTo>
                  <a:pt x="197" y="497"/>
                  <a:pt x="111" y="411"/>
                  <a:pt x="111" y="304"/>
                </a:cubicBezTo>
                <a:cubicBezTo>
                  <a:pt x="111" y="197"/>
                  <a:pt x="197" y="110"/>
                  <a:pt x="304" y="110"/>
                </a:cubicBezTo>
                <a:cubicBezTo>
                  <a:pt x="339" y="110"/>
                  <a:pt x="373" y="120"/>
                  <a:pt x="403" y="138"/>
                </a:cubicBezTo>
                <a:lnTo>
                  <a:pt x="386" y="154"/>
                </a:lnTo>
                <a:cubicBezTo>
                  <a:pt x="382" y="159"/>
                  <a:pt x="380" y="167"/>
                  <a:pt x="383" y="173"/>
                </a:cubicBezTo>
                <a:cubicBezTo>
                  <a:pt x="386" y="179"/>
                  <a:pt x="392" y="183"/>
                  <a:pt x="399" y="183"/>
                </a:cubicBezTo>
                <a:lnTo>
                  <a:pt x="505" y="183"/>
                </a:lnTo>
                <a:cubicBezTo>
                  <a:pt x="517" y="183"/>
                  <a:pt x="528" y="172"/>
                  <a:pt x="527" y="160"/>
                </a:cubicBezTo>
                <a:lnTo>
                  <a:pt x="527" y="53"/>
                </a:lnTo>
                <a:cubicBezTo>
                  <a:pt x="527" y="46"/>
                  <a:pt x="523" y="40"/>
                  <a:pt x="516" y="38"/>
                </a:cubicBezTo>
                <a:cubicBezTo>
                  <a:pt x="510" y="35"/>
                  <a:pt x="503" y="36"/>
                  <a:pt x="498" y="41"/>
                </a:cubicBezTo>
                <a:lnTo>
                  <a:pt x="482" y="58"/>
                </a:lnTo>
                <a:cubicBezTo>
                  <a:pt x="430" y="20"/>
                  <a:pt x="368" y="0"/>
                  <a:pt x="304" y="0"/>
                </a:cubicBezTo>
                <a:cubicBezTo>
                  <a:pt x="137" y="0"/>
                  <a:pt x="0" y="136"/>
                  <a:pt x="0" y="304"/>
                </a:cubicBezTo>
                <a:cubicBezTo>
                  <a:pt x="0" y="471"/>
                  <a:pt x="137" y="608"/>
                  <a:pt x="304" y="608"/>
                </a:cubicBezTo>
                <a:cubicBezTo>
                  <a:pt x="450" y="608"/>
                  <a:pt x="575" y="504"/>
                  <a:pt x="603" y="361"/>
                </a:cubicBezTo>
                <a:cubicBezTo>
                  <a:pt x="605" y="345"/>
                  <a:pt x="601" y="330"/>
                  <a:pt x="592" y="318"/>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6200000"/>
              </a:camera>
              <a:lightRig rig="threePt" dir="t"/>
            </a:scene3d>
          </a:bodyPr>
          <a:lstStyle/>
          <a:p>
            <a:pPr algn="ctr"/>
            <a:r>
              <a:rPr lang="en-US" altLang="zh-CN" sz="2400" b="1" dirty="0">
                <a:solidFill>
                  <a:schemeClr val="tx1">
                    <a:lumMod val="50000"/>
                    <a:lumOff val="50000"/>
                  </a:schemeClr>
                </a:solidFill>
                <a:cs typeface="+mn-ea"/>
                <a:sym typeface="+mn-lt"/>
              </a:rPr>
              <a:t>B</a:t>
            </a:r>
            <a:endParaRPr lang="en-US" sz="2400" b="1"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26873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0305F-0F98-1C62-6EAC-C70D6B9DDE27}"/>
              </a:ext>
            </a:extLst>
          </p:cNvPr>
          <p:cNvSpPr>
            <a:spLocks noGrp="1"/>
          </p:cNvSpPr>
          <p:nvPr>
            <p:ph type="title"/>
          </p:nvPr>
        </p:nvSpPr>
        <p:spPr/>
        <p:txBody>
          <a:bodyPr>
            <a:normAutofit/>
          </a:bodyPr>
          <a:lstStyle/>
          <a:p>
            <a:r>
              <a:rPr lang="en-GB" b="1" dirty="0">
                <a:latin typeface="+mn-lt"/>
                <a:ea typeface="+mn-ea"/>
                <a:cs typeface="+mn-ea"/>
                <a:sym typeface="+mn-lt"/>
              </a:rPr>
              <a:t>First steps of problem-based approach</a:t>
            </a:r>
          </a:p>
        </p:txBody>
      </p:sp>
      <p:sp>
        <p:nvSpPr>
          <p:cNvPr id="3" name="Slide Number Placeholder 2">
            <a:extLst>
              <a:ext uri="{FF2B5EF4-FFF2-40B4-BE49-F238E27FC236}">
                <a16:creationId xmlns:a16="http://schemas.microsoft.com/office/drawing/2014/main" id="{1BA493F7-6BC6-8F1D-808B-4C67D6054FBD}"/>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17</a:t>
            </a:fld>
            <a:endParaRPr lang="en-GB">
              <a:latin typeface="+mn-lt"/>
              <a:ea typeface="+mn-ea"/>
              <a:cs typeface="+mn-ea"/>
              <a:sym typeface="+mn-lt"/>
            </a:endParaRPr>
          </a:p>
        </p:txBody>
      </p:sp>
      <p:pic>
        <p:nvPicPr>
          <p:cNvPr id="4" name="Picture 3">
            <a:extLst>
              <a:ext uri="{FF2B5EF4-FFF2-40B4-BE49-F238E27FC236}">
                <a16:creationId xmlns:a16="http://schemas.microsoft.com/office/drawing/2014/main" id="{7CA6FCF2-E367-44E7-9043-65E4CD2D442B}"/>
              </a:ext>
            </a:extLst>
          </p:cNvPr>
          <p:cNvPicPr>
            <a:picLocks noChangeAspect="1"/>
          </p:cNvPicPr>
          <p:nvPr/>
        </p:nvPicPr>
        <p:blipFill>
          <a:blip r:embed="rId2"/>
          <a:srcRect l="2575" t="52881" r="51" b="1297"/>
          <a:stretch>
            <a:fillRect/>
          </a:stretch>
        </p:blipFill>
        <p:spPr>
          <a:xfrm>
            <a:off x="605265" y="1492203"/>
            <a:ext cx="9825503" cy="920797"/>
          </a:xfrm>
          <a:prstGeom prst="rect">
            <a:avLst/>
          </a:prstGeom>
        </p:spPr>
      </p:pic>
      <p:sp>
        <p:nvSpPr>
          <p:cNvPr id="5" name="TextBox 4">
            <a:extLst>
              <a:ext uri="{FF2B5EF4-FFF2-40B4-BE49-F238E27FC236}">
                <a16:creationId xmlns:a16="http://schemas.microsoft.com/office/drawing/2014/main" id="{04600F48-03AD-81DC-CBE5-F1E883E6F3D0}"/>
              </a:ext>
            </a:extLst>
          </p:cNvPr>
          <p:cNvSpPr txBox="1"/>
          <p:nvPr/>
        </p:nvSpPr>
        <p:spPr>
          <a:xfrm>
            <a:off x="605265" y="2803982"/>
            <a:ext cx="10812035" cy="2677656"/>
          </a:xfrm>
          <a:prstGeom prst="rect">
            <a:avLst/>
          </a:prstGeom>
          <a:noFill/>
        </p:spPr>
        <p:txBody>
          <a:bodyPr wrap="square">
            <a:spAutoFit/>
          </a:bodyPr>
          <a:lstStyle/>
          <a:p>
            <a:r>
              <a:rPr lang="en-GB" sz="2400" dirty="0">
                <a:solidFill>
                  <a:srgbClr val="000000"/>
                </a:solidFill>
                <a:cs typeface="+mn-ea"/>
                <a:sym typeface="+mn-lt"/>
              </a:rPr>
              <a:t>1) Stakeholders experience an issue. Formulate together the problem experienced</a:t>
            </a:r>
          </a:p>
          <a:p>
            <a:endParaRPr lang="en-GB" sz="2400" dirty="0">
              <a:solidFill>
                <a:srgbClr val="000000"/>
              </a:solidFill>
              <a:cs typeface="+mn-ea"/>
              <a:sym typeface="+mn-lt"/>
            </a:endParaRPr>
          </a:p>
          <a:p>
            <a:r>
              <a:rPr lang="en-GB" sz="2400" dirty="0">
                <a:solidFill>
                  <a:srgbClr val="000000"/>
                </a:solidFill>
                <a:cs typeface="+mn-ea"/>
                <a:sym typeface="+mn-lt"/>
              </a:rPr>
              <a:t>2) Elicit key elements and variables connected to the issue and envision their feared and desired evolution on a graph (BOT – Behaviour Over Time Diagram)</a:t>
            </a:r>
          </a:p>
          <a:p>
            <a:endParaRPr lang="en-GB" sz="2400" dirty="0">
              <a:solidFill>
                <a:srgbClr val="000000"/>
              </a:solidFill>
              <a:cs typeface="+mn-ea"/>
              <a:sym typeface="+mn-lt"/>
            </a:endParaRPr>
          </a:p>
          <a:p>
            <a:r>
              <a:rPr lang="en-GB" sz="2400" dirty="0">
                <a:solidFill>
                  <a:srgbClr val="000000"/>
                </a:solidFill>
                <a:cs typeface="+mn-ea"/>
                <a:sym typeface="+mn-lt"/>
              </a:rPr>
              <a:t>3) Draw causalities between system elements to create feedback diagrams (Causal Loop Diagrams)</a:t>
            </a:r>
          </a:p>
        </p:txBody>
      </p:sp>
    </p:spTree>
    <p:extLst>
      <p:ext uri="{BB962C8B-B14F-4D97-AF65-F5344CB8AC3E}">
        <p14:creationId xmlns:p14="http://schemas.microsoft.com/office/powerpoint/2010/main" val="120394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5495C-157F-FA5D-7149-C7427060BB42}"/>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23666808-890F-035F-4846-1156F222B986}"/>
              </a:ext>
            </a:extLst>
          </p:cNvPr>
          <p:cNvSpPr/>
          <p:nvPr/>
        </p:nvSpPr>
        <p:spPr>
          <a:xfrm>
            <a:off x="508491" y="3429000"/>
            <a:ext cx="10176074" cy="2524538"/>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Slide Number Placeholder 2">
            <a:extLst>
              <a:ext uri="{FF2B5EF4-FFF2-40B4-BE49-F238E27FC236}">
                <a16:creationId xmlns:a16="http://schemas.microsoft.com/office/drawing/2014/main" id="{7355CFC0-1B8A-15E8-742D-53ED98CD23C1}"/>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18</a:t>
            </a:fld>
            <a:endParaRPr lang="en-GB">
              <a:latin typeface="+mn-lt"/>
              <a:ea typeface="+mn-ea"/>
              <a:cs typeface="+mn-ea"/>
              <a:sym typeface="+mn-lt"/>
            </a:endParaRPr>
          </a:p>
        </p:txBody>
      </p:sp>
      <p:sp>
        <p:nvSpPr>
          <p:cNvPr id="6" name="TextBox 5">
            <a:extLst>
              <a:ext uri="{FF2B5EF4-FFF2-40B4-BE49-F238E27FC236}">
                <a16:creationId xmlns:a16="http://schemas.microsoft.com/office/drawing/2014/main" id="{B3E1F724-4383-9F7D-978C-2A7470C9F43C}"/>
              </a:ext>
            </a:extLst>
          </p:cNvPr>
          <p:cNvSpPr txBox="1"/>
          <p:nvPr/>
        </p:nvSpPr>
        <p:spPr>
          <a:xfrm>
            <a:off x="862621" y="3656807"/>
            <a:ext cx="9821943" cy="1692771"/>
          </a:xfrm>
          <a:prstGeom prst="rect">
            <a:avLst/>
          </a:prstGeom>
          <a:noFill/>
        </p:spPr>
        <p:txBody>
          <a:bodyPr wrap="square">
            <a:spAutoFit/>
          </a:bodyPr>
          <a:lstStyle/>
          <a:p>
            <a:r>
              <a:rPr lang="en-GB" sz="4000" b="1" dirty="0">
                <a:solidFill>
                  <a:schemeClr val="accent1"/>
                </a:solidFill>
                <a:cs typeface="+mn-ea"/>
                <a:sym typeface="+mn-lt"/>
              </a:rPr>
              <a:t>III.	Examples</a:t>
            </a:r>
          </a:p>
          <a:p>
            <a:pPr marL="936000"/>
            <a:r>
              <a:rPr lang="en-GB" sz="3200" dirty="0">
                <a:solidFill>
                  <a:schemeClr val="accent1"/>
                </a:solidFill>
                <a:cs typeface="+mn-ea"/>
                <a:sym typeface="+mn-lt"/>
              </a:rPr>
              <a:t>What makes me addicted to coffee?</a:t>
            </a:r>
          </a:p>
          <a:p>
            <a:pPr marL="936000"/>
            <a:r>
              <a:rPr lang="en-GB" sz="3200" dirty="0">
                <a:solidFill>
                  <a:schemeClr val="accent1"/>
                </a:solidFill>
                <a:cs typeface="+mn-ea"/>
                <a:sym typeface="+mn-lt"/>
              </a:rPr>
              <a:t>What drives the rapid cost decline of solar PV?</a:t>
            </a:r>
            <a:endParaRPr lang="en-GB" sz="3200" b="1" dirty="0">
              <a:solidFill>
                <a:schemeClr val="accent1"/>
              </a:solidFill>
              <a:cs typeface="+mn-ea"/>
              <a:sym typeface="+mn-lt"/>
            </a:endParaRPr>
          </a:p>
        </p:txBody>
      </p:sp>
    </p:spTree>
    <p:extLst>
      <p:ext uri="{BB962C8B-B14F-4D97-AF65-F5344CB8AC3E}">
        <p14:creationId xmlns:p14="http://schemas.microsoft.com/office/powerpoint/2010/main" val="89207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A24C-A91B-EAE3-178F-E55C51560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2EE83-AE4B-AF78-F4BF-2456F40580FB}"/>
              </a:ext>
            </a:extLst>
          </p:cNvPr>
          <p:cNvSpPr>
            <a:spLocks noGrp="1"/>
          </p:cNvSpPr>
          <p:nvPr>
            <p:ph type="title"/>
          </p:nvPr>
        </p:nvSpPr>
        <p:spPr/>
        <p:txBody>
          <a:bodyPr>
            <a:noAutofit/>
          </a:bodyPr>
          <a:lstStyle/>
          <a:p>
            <a:r>
              <a:rPr lang="en-US" altLang="zh-CN" b="1" dirty="0"/>
              <a:t>Case A:</a:t>
            </a:r>
            <a:r>
              <a:rPr lang="en-GB" b="1" dirty="0"/>
              <a:t> What makes me addicted to coffee?</a:t>
            </a:r>
          </a:p>
        </p:txBody>
      </p:sp>
      <p:sp>
        <p:nvSpPr>
          <p:cNvPr id="3" name="Slide Number Placeholder 2">
            <a:extLst>
              <a:ext uri="{FF2B5EF4-FFF2-40B4-BE49-F238E27FC236}">
                <a16:creationId xmlns:a16="http://schemas.microsoft.com/office/drawing/2014/main" id="{EF1296A9-8660-BE9E-B8A8-444B2FAF2183}"/>
              </a:ext>
            </a:extLst>
          </p:cNvPr>
          <p:cNvSpPr>
            <a:spLocks noGrp="1"/>
          </p:cNvSpPr>
          <p:nvPr>
            <p:ph type="sldNum" idx="12"/>
          </p:nvPr>
        </p:nvSpPr>
        <p:spPr/>
        <p:txBody>
          <a:bodyPr/>
          <a:lstStyle/>
          <a:p>
            <a:fld id="{00000000-1234-1234-1234-123412341234}" type="slidenum">
              <a:rPr lang="en-GB" smtClean="0"/>
              <a:pPr/>
              <a:t>19</a:t>
            </a:fld>
            <a:endParaRPr lang="en-GB"/>
          </a:p>
        </p:txBody>
      </p:sp>
      <p:sp>
        <p:nvSpPr>
          <p:cNvPr id="13" name="TextBox 12">
            <a:extLst>
              <a:ext uri="{FF2B5EF4-FFF2-40B4-BE49-F238E27FC236}">
                <a16:creationId xmlns:a16="http://schemas.microsoft.com/office/drawing/2014/main" id="{4E765B54-0652-85AB-75D0-B546CC200B08}"/>
              </a:ext>
            </a:extLst>
          </p:cNvPr>
          <p:cNvSpPr txBox="1"/>
          <p:nvPr/>
        </p:nvSpPr>
        <p:spPr>
          <a:xfrm>
            <a:off x="605265" y="1151203"/>
            <a:ext cx="10985841" cy="2123658"/>
          </a:xfrm>
          <a:prstGeom prst="rect">
            <a:avLst/>
          </a:prstGeom>
          <a:noFill/>
        </p:spPr>
        <p:txBody>
          <a:bodyPr wrap="square">
            <a:spAutoFit/>
          </a:bodyPr>
          <a:lstStyle/>
          <a:p>
            <a:r>
              <a:rPr lang="en-GB" sz="2200" b="1" dirty="0"/>
              <a:t>1. Problem/Observable phenomenon: </a:t>
            </a:r>
          </a:p>
          <a:p>
            <a:r>
              <a:rPr lang="en-GB" sz="2200" dirty="0"/>
              <a:t>When deadlines pile up, I rely on caffeine to stay productive, but over time I feel more tired, stressed, and dependent on it.</a:t>
            </a:r>
          </a:p>
          <a:p>
            <a:r>
              <a:rPr lang="en-GB" sz="2200" b="1" dirty="0"/>
              <a:t>2. Key behaviour over time:</a:t>
            </a:r>
          </a:p>
          <a:p>
            <a:pPr marL="342900" indent="-342900">
              <a:buFont typeface="Arial" panose="020B0604020202020204" pitchFamily="34" charset="0"/>
              <a:buChar char="•"/>
            </a:pPr>
            <a:r>
              <a:rPr lang="en-GB" sz="2200" dirty="0"/>
              <a:t>Caffeine intake increases over time</a:t>
            </a:r>
          </a:p>
          <a:p>
            <a:pPr marL="342900" indent="-342900">
              <a:buFont typeface="Arial" panose="020B0604020202020204" pitchFamily="34" charset="0"/>
              <a:buChar char="•"/>
            </a:pPr>
            <a:r>
              <a:rPr lang="en-GB" sz="2200" dirty="0"/>
              <a:t>Short-term productivity improves, but stress and fatigue return faster without caffeine</a:t>
            </a:r>
          </a:p>
        </p:txBody>
      </p:sp>
      <p:pic>
        <p:nvPicPr>
          <p:cNvPr id="11" name="Picture 10">
            <a:extLst>
              <a:ext uri="{FF2B5EF4-FFF2-40B4-BE49-F238E27FC236}">
                <a16:creationId xmlns:a16="http://schemas.microsoft.com/office/drawing/2014/main" id="{F6FC14F1-3FEE-5154-F976-365F494F0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265" y="3274861"/>
            <a:ext cx="4293994" cy="3031054"/>
          </a:xfrm>
          <a:prstGeom prst="rect">
            <a:avLst/>
          </a:prstGeom>
        </p:spPr>
      </p:pic>
      <p:pic>
        <p:nvPicPr>
          <p:cNvPr id="15" name="Picture 14">
            <a:extLst>
              <a:ext uri="{FF2B5EF4-FFF2-40B4-BE49-F238E27FC236}">
                <a16:creationId xmlns:a16="http://schemas.microsoft.com/office/drawing/2014/main" id="{C3664240-0D02-8928-6D79-BBF1310351AA}"/>
              </a:ext>
            </a:extLst>
          </p:cNvPr>
          <p:cNvPicPr>
            <a:picLocks noChangeAspect="1"/>
          </p:cNvPicPr>
          <p:nvPr/>
        </p:nvPicPr>
        <p:blipFill>
          <a:blip r:embed="rId3"/>
          <a:stretch>
            <a:fillRect/>
          </a:stretch>
        </p:blipFill>
        <p:spPr>
          <a:xfrm>
            <a:off x="6310964" y="3674635"/>
            <a:ext cx="4087768" cy="2231506"/>
          </a:xfrm>
          <a:prstGeom prst="rect">
            <a:avLst/>
          </a:prstGeom>
        </p:spPr>
      </p:pic>
    </p:spTree>
    <p:extLst>
      <p:ext uri="{BB962C8B-B14F-4D97-AF65-F5344CB8AC3E}">
        <p14:creationId xmlns:p14="http://schemas.microsoft.com/office/powerpoint/2010/main" val="380521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81EFEF-DFFD-8835-7DE7-D19B2A85680A}"/>
              </a:ext>
            </a:extLst>
          </p:cNvPr>
          <p:cNvSpPr/>
          <p:nvPr/>
        </p:nvSpPr>
        <p:spPr>
          <a:xfrm>
            <a:off x="543688" y="482553"/>
            <a:ext cx="1563056" cy="769441"/>
          </a:xfrm>
          <a:prstGeom prst="rect">
            <a:avLst/>
          </a:prstGeom>
          <a:noFill/>
        </p:spPr>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cs typeface="+mn-ea"/>
                <a:sym typeface="+mn-lt"/>
              </a:rPr>
              <a:t>Recap</a:t>
            </a:r>
          </a:p>
        </p:txBody>
      </p:sp>
      <p:sp>
        <p:nvSpPr>
          <p:cNvPr id="4" name="Rectangle 3">
            <a:extLst>
              <a:ext uri="{FF2B5EF4-FFF2-40B4-BE49-F238E27FC236}">
                <a16:creationId xmlns:a16="http://schemas.microsoft.com/office/drawing/2014/main" id="{AF9A1BCA-99CD-E63A-02ED-887DE0B31291}"/>
              </a:ext>
            </a:extLst>
          </p:cNvPr>
          <p:cNvSpPr/>
          <p:nvPr/>
        </p:nvSpPr>
        <p:spPr>
          <a:xfrm>
            <a:off x="543688" y="5098119"/>
            <a:ext cx="10508625" cy="523220"/>
          </a:xfrm>
          <a:prstGeom prst="rect">
            <a:avLst/>
          </a:prstGeom>
          <a:noFill/>
        </p:spPr>
        <p:txBody>
          <a:bodyPr wrap="square" lIns="91440" tIns="45720" rIns="91440" bIns="45720" anchor="ctr">
            <a:spAutoFit/>
          </a:bodyPr>
          <a:lstStyle/>
          <a:p>
            <a:r>
              <a:rPr lang="en-US" altLang="zh-CN" sz="2800" i="1" dirty="0">
                <a:ln w="0"/>
                <a:effectLst>
                  <a:outerShdw blurRad="38100" dist="19050" dir="2700000" algn="tl" rotWithShape="0">
                    <a:schemeClr val="dk1">
                      <a:alpha val="40000"/>
                    </a:schemeClr>
                  </a:outerShdw>
                </a:effectLst>
                <a:cs typeface="+mn-ea"/>
                <a:sym typeface="+mn-lt"/>
              </a:rPr>
              <a:t>What are the visual tools </a:t>
            </a:r>
            <a:r>
              <a:rPr lang="en-GB" altLang="zh-CN" sz="2800" i="1" dirty="0">
                <a:ln w="0"/>
                <a:effectLst>
                  <a:outerShdw blurRad="38100" dist="19050" dir="2700000" algn="tl" rotWithShape="0">
                    <a:schemeClr val="dk1">
                      <a:alpha val="40000"/>
                    </a:schemeClr>
                  </a:outerShdw>
                </a:effectLst>
                <a:cs typeface="+mn-ea"/>
                <a:sym typeface="+mn-lt"/>
              </a:rPr>
              <a:t>to</a:t>
            </a:r>
            <a:r>
              <a:rPr lang="zh-CN" altLang="en-US" sz="2800" i="1" dirty="0">
                <a:ln w="0"/>
                <a:effectLst>
                  <a:outerShdw blurRad="38100" dist="19050" dir="2700000" algn="tl" rotWithShape="0">
                    <a:schemeClr val="dk1">
                      <a:alpha val="40000"/>
                    </a:schemeClr>
                  </a:outerShdw>
                </a:effectLst>
                <a:cs typeface="+mn-ea"/>
                <a:sym typeface="+mn-lt"/>
              </a:rPr>
              <a:t> </a:t>
            </a:r>
            <a:r>
              <a:rPr lang="en-GB" altLang="zh-CN" sz="2800" i="1" dirty="0">
                <a:ln w="0"/>
                <a:effectLst>
                  <a:outerShdw blurRad="38100" dist="19050" dir="2700000" algn="tl" rotWithShape="0">
                    <a:schemeClr val="dk1">
                      <a:alpha val="40000"/>
                    </a:schemeClr>
                  </a:outerShdw>
                </a:effectLst>
                <a:cs typeface="+mn-ea"/>
                <a:sym typeface="+mn-lt"/>
              </a:rPr>
              <a:t>apply</a:t>
            </a:r>
            <a:r>
              <a:rPr lang="zh-CN" altLang="en-US" sz="2800" i="1" dirty="0">
                <a:ln w="0"/>
                <a:effectLst>
                  <a:outerShdw blurRad="38100" dist="19050" dir="2700000" algn="tl" rotWithShape="0">
                    <a:schemeClr val="dk1">
                      <a:alpha val="40000"/>
                    </a:schemeClr>
                  </a:outerShdw>
                </a:effectLst>
                <a:cs typeface="+mn-ea"/>
                <a:sym typeface="+mn-lt"/>
              </a:rPr>
              <a:t> </a:t>
            </a:r>
            <a:r>
              <a:rPr lang="en-GB" altLang="zh-CN" sz="2800" i="1" dirty="0">
                <a:ln w="0"/>
                <a:effectLst>
                  <a:outerShdw blurRad="38100" dist="19050" dir="2700000" algn="tl" rotWithShape="0">
                    <a:schemeClr val="dk1">
                      <a:alpha val="40000"/>
                    </a:schemeClr>
                  </a:outerShdw>
                </a:effectLst>
                <a:cs typeface="+mn-ea"/>
                <a:sym typeface="+mn-lt"/>
              </a:rPr>
              <a:t>system</a:t>
            </a:r>
            <a:r>
              <a:rPr lang="zh-CN" altLang="en-US" sz="2800" i="1" dirty="0">
                <a:ln w="0"/>
                <a:effectLst>
                  <a:outerShdw blurRad="38100" dist="19050" dir="2700000" algn="tl" rotWithShape="0">
                    <a:schemeClr val="dk1">
                      <a:alpha val="40000"/>
                    </a:schemeClr>
                  </a:outerShdw>
                </a:effectLst>
                <a:cs typeface="+mn-ea"/>
                <a:sym typeface="+mn-lt"/>
              </a:rPr>
              <a:t> </a:t>
            </a:r>
            <a:r>
              <a:rPr lang="en-GB" altLang="zh-CN" sz="2800" i="1" dirty="0">
                <a:ln w="0"/>
                <a:effectLst>
                  <a:outerShdw blurRad="38100" dist="19050" dir="2700000" algn="tl" rotWithShape="0">
                    <a:schemeClr val="dk1">
                      <a:alpha val="40000"/>
                    </a:schemeClr>
                  </a:outerShdw>
                </a:effectLst>
                <a:cs typeface="+mn-ea"/>
                <a:sym typeface="+mn-lt"/>
              </a:rPr>
              <a:t>thinking</a:t>
            </a:r>
            <a:r>
              <a:rPr lang="zh-CN" altLang="en-US" sz="2800" i="1" dirty="0">
                <a:ln w="0"/>
                <a:effectLst>
                  <a:outerShdw blurRad="38100" dist="19050" dir="2700000" algn="tl" rotWithShape="0">
                    <a:schemeClr val="dk1">
                      <a:alpha val="40000"/>
                    </a:schemeClr>
                  </a:outerShdw>
                </a:effectLst>
                <a:cs typeface="+mn-ea"/>
                <a:sym typeface="+mn-lt"/>
              </a:rPr>
              <a:t> </a:t>
            </a:r>
            <a:r>
              <a:rPr lang="en-GB" altLang="zh-CN" sz="2800" i="1" dirty="0">
                <a:ln w="0"/>
                <a:effectLst>
                  <a:outerShdw blurRad="38100" dist="19050" dir="2700000" algn="tl" rotWithShape="0">
                    <a:schemeClr val="dk1">
                      <a:alpha val="40000"/>
                    </a:schemeClr>
                  </a:outerShdw>
                </a:effectLst>
                <a:cs typeface="+mn-ea"/>
                <a:sym typeface="+mn-lt"/>
              </a:rPr>
              <a:t>in</a:t>
            </a:r>
            <a:r>
              <a:rPr lang="zh-CN" altLang="en-US" sz="2800" i="1" dirty="0">
                <a:ln w="0"/>
                <a:effectLst>
                  <a:outerShdw blurRad="38100" dist="19050" dir="2700000" algn="tl" rotWithShape="0">
                    <a:schemeClr val="dk1">
                      <a:alpha val="40000"/>
                    </a:schemeClr>
                  </a:outerShdw>
                </a:effectLst>
                <a:cs typeface="+mn-ea"/>
                <a:sym typeface="+mn-lt"/>
              </a:rPr>
              <a:t> </a:t>
            </a:r>
            <a:r>
              <a:rPr lang="en-GB" altLang="zh-CN" sz="2800" i="1" dirty="0">
                <a:ln w="0"/>
                <a:effectLst>
                  <a:outerShdw blurRad="38100" dist="19050" dir="2700000" algn="tl" rotWithShape="0">
                    <a:schemeClr val="dk1">
                      <a:alpha val="40000"/>
                    </a:schemeClr>
                  </a:outerShdw>
                </a:effectLst>
                <a:cs typeface="+mn-ea"/>
                <a:sym typeface="+mn-lt"/>
              </a:rPr>
              <a:t>practise?</a:t>
            </a:r>
            <a:r>
              <a:rPr lang="en-US" altLang="zh-CN" sz="2800" i="1" dirty="0">
                <a:ln w="0"/>
                <a:effectLst>
                  <a:outerShdw blurRad="38100" dist="19050" dir="2700000" algn="tl" rotWithShape="0">
                    <a:schemeClr val="dk1">
                      <a:alpha val="40000"/>
                    </a:schemeClr>
                  </a:outerShdw>
                </a:effectLst>
                <a:cs typeface="+mn-ea"/>
                <a:sym typeface="+mn-lt"/>
              </a:rPr>
              <a:t> </a:t>
            </a:r>
            <a:endParaRPr lang="en-GB" sz="2800" i="1" dirty="0">
              <a:ln w="0"/>
              <a:effectLst>
                <a:outerShdw blurRad="38100" dist="19050" dir="2700000" algn="tl" rotWithShape="0">
                  <a:schemeClr val="dk1">
                    <a:alpha val="40000"/>
                  </a:schemeClr>
                </a:outerShdw>
              </a:effectLst>
              <a:cs typeface="+mn-ea"/>
              <a:sym typeface="+mn-lt"/>
            </a:endParaRPr>
          </a:p>
        </p:txBody>
      </p:sp>
      <p:sp>
        <p:nvSpPr>
          <p:cNvPr id="15" name="Oval 14">
            <a:extLst>
              <a:ext uri="{FF2B5EF4-FFF2-40B4-BE49-F238E27FC236}">
                <a16:creationId xmlns:a16="http://schemas.microsoft.com/office/drawing/2014/main" id="{474067B7-34D2-C300-78D6-E1316A720C67}"/>
              </a:ext>
            </a:extLst>
          </p:cNvPr>
          <p:cNvSpPr/>
          <p:nvPr/>
        </p:nvSpPr>
        <p:spPr>
          <a:xfrm>
            <a:off x="5227936" y="2698547"/>
            <a:ext cx="1524000" cy="1524000"/>
          </a:xfrm>
          <a:prstGeom prst="ellipse">
            <a:avLst/>
          </a:prstGeom>
          <a:solidFill>
            <a:srgbClr val="5B9BD5">
              <a:lumMod val="20000"/>
              <a:lumOff val="80000"/>
            </a:srgbClr>
          </a:solidFill>
          <a:ln w="25400" cap="flat" cmpd="sng" algn="ctr">
            <a:solidFill>
              <a:srgbClr val="012069">
                <a:shade val="15000"/>
              </a:srgbClr>
            </a:solidFill>
            <a:prstDash val="solid"/>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12069"/>
                </a:solidFill>
                <a:effectLst/>
                <a:uLnTx/>
                <a:uFillTx/>
                <a:cs typeface="+mn-ea"/>
                <a:sym typeface="+mn-lt"/>
              </a:rPr>
              <a:t>Cost of capital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12069"/>
                </a:solidFill>
                <a:effectLst/>
                <a:uLnTx/>
                <a:uFillTx/>
                <a:cs typeface="+mn-ea"/>
                <a:sym typeface="+mn-lt"/>
              </a:rPr>
              <a:t>gap between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12069"/>
                </a:solidFill>
                <a:effectLst/>
                <a:uLnTx/>
                <a:uFillTx/>
                <a:cs typeface="+mn-ea"/>
                <a:sym typeface="+mn-lt"/>
              </a:rPr>
              <a:t>HIC and LMIC</a:t>
            </a:r>
            <a:endParaRPr kumimoji="0" lang="en-GB" sz="2000" b="0" i="0" u="none" strike="noStrike" kern="0" cap="none" spc="0" normalizeH="0" baseline="0" noProof="0" dirty="0">
              <a:ln>
                <a:noFill/>
              </a:ln>
              <a:solidFill>
                <a:srgbClr val="012069"/>
              </a:solidFill>
              <a:effectLst/>
              <a:uLnTx/>
              <a:uFillTx/>
              <a:cs typeface="+mn-ea"/>
              <a:sym typeface="+mn-lt"/>
            </a:endParaRPr>
          </a:p>
        </p:txBody>
      </p:sp>
      <p:sp>
        <p:nvSpPr>
          <p:cNvPr id="16" name="Oval 15">
            <a:extLst>
              <a:ext uri="{FF2B5EF4-FFF2-40B4-BE49-F238E27FC236}">
                <a16:creationId xmlns:a16="http://schemas.microsoft.com/office/drawing/2014/main" id="{612D391F-87B3-D811-4BC8-958014D8F75A}"/>
              </a:ext>
            </a:extLst>
          </p:cNvPr>
          <p:cNvSpPr/>
          <p:nvPr/>
        </p:nvSpPr>
        <p:spPr>
          <a:xfrm>
            <a:off x="2106744" y="2862179"/>
            <a:ext cx="1524000" cy="1524000"/>
          </a:xfrm>
          <a:prstGeom prst="ellipse">
            <a:avLst/>
          </a:prstGeom>
          <a:solidFill>
            <a:srgbClr val="5B9BD5">
              <a:lumMod val="20000"/>
              <a:lumOff val="80000"/>
            </a:srgbClr>
          </a:solidFill>
          <a:ln w="25400" cap="flat" cmpd="sng" algn="ctr">
            <a:solidFill>
              <a:srgbClr val="012069">
                <a:shade val="15000"/>
              </a:srgbClr>
            </a:solidFill>
            <a:prstDash val="solid"/>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12069"/>
                </a:solidFill>
                <a:effectLst/>
                <a:uLnTx/>
                <a:uFillTx/>
                <a:cs typeface="+mn-ea"/>
                <a:sym typeface="+mn-lt"/>
              </a:rPr>
              <a:t>Resources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12069"/>
                </a:solidFill>
                <a:effectLst/>
                <a:uLnTx/>
                <a:uFillTx/>
                <a:cs typeface="+mn-ea"/>
                <a:sym typeface="+mn-lt"/>
              </a:rPr>
              <a:t>to </a:t>
            </a:r>
            <a:r>
              <a:rPr kumimoji="0" lang="en-US" altLang="zh-CN" sz="2000" b="0" i="0" u="none" strike="noStrike" kern="0" cap="none" spc="0" normalizeH="0" baseline="0" noProof="0" dirty="0">
                <a:ln>
                  <a:noFill/>
                </a:ln>
                <a:solidFill>
                  <a:srgbClr val="012069"/>
                </a:solidFill>
                <a:effectLst/>
                <a:uLnTx/>
                <a:uFillTx/>
                <a:cs typeface="+mn-ea"/>
                <a:sym typeface="+mn-lt"/>
              </a:rPr>
              <a:t>HICs</a:t>
            </a:r>
            <a:endParaRPr kumimoji="0" lang="en-GB" sz="2000" b="0" i="0" u="none" strike="noStrike" kern="0" cap="none" spc="0" normalizeH="0" baseline="0" noProof="0" dirty="0">
              <a:ln>
                <a:noFill/>
              </a:ln>
              <a:solidFill>
                <a:srgbClr val="012069"/>
              </a:solidFill>
              <a:effectLst/>
              <a:uLnTx/>
              <a:uFillTx/>
              <a:cs typeface="+mn-ea"/>
              <a:sym typeface="+mn-lt"/>
            </a:endParaRPr>
          </a:p>
        </p:txBody>
      </p:sp>
      <p:sp>
        <p:nvSpPr>
          <p:cNvPr id="17" name="Oval 16">
            <a:extLst>
              <a:ext uri="{FF2B5EF4-FFF2-40B4-BE49-F238E27FC236}">
                <a16:creationId xmlns:a16="http://schemas.microsoft.com/office/drawing/2014/main" id="{CCE8AFAB-FBB0-8B08-96C7-06E6F8033901}"/>
              </a:ext>
            </a:extLst>
          </p:cNvPr>
          <p:cNvSpPr/>
          <p:nvPr/>
        </p:nvSpPr>
        <p:spPr>
          <a:xfrm>
            <a:off x="8440504" y="2862179"/>
            <a:ext cx="1524000" cy="1524000"/>
          </a:xfrm>
          <a:prstGeom prst="ellipse">
            <a:avLst/>
          </a:prstGeom>
          <a:solidFill>
            <a:srgbClr val="5B9BD5">
              <a:lumMod val="20000"/>
              <a:lumOff val="80000"/>
            </a:srgbClr>
          </a:solidFill>
          <a:ln w="25400" cap="flat" cmpd="sng" algn="ctr">
            <a:solidFill>
              <a:srgbClr val="012069">
                <a:shade val="15000"/>
              </a:srgbClr>
            </a:solidFill>
            <a:prstDash val="solid"/>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rgbClr val="012069"/>
                </a:solidFill>
                <a:effectLst/>
                <a:uLnTx/>
                <a:uFillTx/>
                <a:cs typeface="+mn-ea"/>
                <a:sym typeface="+mn-lt"/>
              </a:rPr>
              <a:t>Resources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12069"/>
                </a:solidFill>
                <a:effectLst/>
                <a:uLnTx/>
                <a:uFillTx/>
                <a:cs typeface="+mn-ea"/>
                <a:sym typeface="+mn-lt"/>
              </a:rPr>
              <a:t>to </a:t>
            </a:r>
            <a:r>
              <a:rPr kumimoji="0" lang="en-US" altLang="zh-CN" sz="2000" b="0" i="0" u="none" strike="noStrike" kern="0" cap="none" spc="0" normalizeH="0" baseline="0" noProof="0" dirty="0">
                <a:ln>
                  <a:noFill/>
                </a:ln>
                <a:solidFill>
                  <a:srgbClr val="012069"/>
                </a:solidFill>
                <a:effectLst/>
                <a:uLnTx/>
                <a:uFillTx/>
                <a:cs typeface="+mn-ea"/>
                <a:sym typeface="+mn-lt"/>
              </a:rPr>
              <a:t>HICs</a:t>
            </a:r>
            <a:endParaRPr kumimoji="0" lang="en-GB" sz="2000" b="0" i="0" u="none" strike="noStrike" kern="0" cap="none" spc="0" normalizeH="0" baseline="0" noProof="0" dirty="0">
              <a:ln>
                <a:noFill/>
              </a:ln>
              <a:solidFill>
                <a:srgbClr val="012069"/>
              </a:solidFill>
              <a:effectLst/>
              <a:uLnTx/>
              <a:uFillTx/>
              <a:cs typeface="+mn-ea"/>
              <a:sym typeface="+mn-lt"/>
            </a:endParaRPr>
          </a:p>
        </p:txBody>
      </p:sp>
      <p:sp>
        <p:nvSpPr>
          <p:cNvPr id="18" name="Oval 17">
            <a:extLst>
              <a:ext uri="{FF2B5EF4-FFF2-40B4-BE49-F238E27FC236}">
                <a16:creationId xmlns:a16="http://schemas.microsoft.com/office/drawing/2014/main" id="{8BDA779E-D758-57BF-B1DC-6C1AAD75F048}"/>
              </a:ext>
            </a:extLst>
          </p:cNvPr>
          <p:cNvSpPr/>
          <p:nvPr/>
        </p:nvSpPr>
        <p:spPr>
          <a:xfrm>
            <a:off x="3480750" y="1338178"/>
            <a:ext cx="1524000" cy="1524000"/>
          </a:xfrm>
          <a:prstGeom prst="ellipse">
            <a:avLst/>
          </a:prstGeom>
          <a:solidFill>
            <a:srgbClr val="5B9BD5">
              <a:lumMod val="20000"/>
              <a:lumOff val="80000"/>
            </a:srgbClr>
          </a:solidFill>
          <a:ln w="25400" cap="flat" cmpd="sng" algn="ctr">
            <a:solidFill>
              <a:srgbClr val="012069">
                <a:shade val="15000"/>
              </a:srgbClr>
            </a:solidFill>
            <a:prstDash val="solid"/>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12069"/>
                </a:solidFill>
                <a:effectLst/>
                <a:uLnTx/>
                <a:uFillTx/>
                <a:cs typeface="+mn-ea"/>
                <a:sym typeface="+mn-lt"/>
              </a:rPr>
              <a:t>Successful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12069"/>
                </a:solidFill>
                <a:effectLst/>
                <a:uLnTx/>
                <a:uFillTx/>
                <a:cs typeface="+mn-ea"/>
                <a:sym typeface="+mn-lt"/>
              </a:rPr>
              <a:t>Projects 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12069"/>
                </a:solidFill>
                <a:effectLst/>
                <a:uLnTx/>
                <a:uFillTx/>
                <a:cs typeface="+mn-ea"/>
                <a:sym typeface="+mn-lt"/>
              </a:rPr>
              <a:t>HICs</a:t>
            </a:r>
            <a:endParaRPr kumimoji="0" lang="en-GB" sz="2000" b="0" i="0" u="none" strike="noStrike" kern="0" cap="none" spc="0" normalizeH="0" baseline="0" noProof="0" dirty="0">
              <a:ln>
                <a:noFill/>
              </a:ln>
              <a:solidFill>
                <a:srgbClr val="012069"/>
              </a:solidFill>
              <a:effectLst/>
              <a:uLnTx/>
              <a:uFillTx/>
              <a:cs typeface="+mn-ea"/>
              <a:sym typeface="+mn-lt"/>
            </a:endParaRPr>
          </a:p>
        </p:txBody>
      </p:sp>
      <p:sp>
        <p:nvSpPr>
          <p:cNvPr id="19" name="Oval 18">
            <a:extLst>
              <a:ext uri="{FF2B5EF4-FFF2-40B4-BE49-F238E27FC236}">
                <a16:creationId xmlns:a16="http://schemas.microsoft.com/office/drawing/2014/main" id="{BF777A2B-782E-6754-34C8-91BFC695CB3E}"/>
              </a:ext>
            </a:extLst>
          </p:cNvPr>
          <p:cNvSpPr/>
          <p:nvPr/>
        </p:nvSpPr>
        <p:spPr>
          <a:xfrm>
            <a:off x="7075059" y="1338179"/>
            <a:ext cx="1524000" cy="1524000"/>
          </a:xfrm>
          <a:prstGeom prst="ellipse">
            <a:avLst/>
          </a:prstGeom>
          <a:solidFill>
            <a:srgbClr val="5B9BD5">
              <a:lumMod val="20000"/>
              <a:lumOff val="80000"/>
            </a:srgbClr>
          </a:solidFill>
          <a:ln w="25400" cap="flat" cmpd="sng" algn="ctr">
            <a:solidFill>
              <a:srgbClr val="012069">
                <a:shade val="15000"/>
              </a:srgbClr>
            </a:solidFill>
            <a:prstDash val="solid"/>
          </a:ln>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12069"/>
                </a:solidFill>
                <a:effectLst/>
                <a:uLnTx/>
                <a:uFillTx/>
                <a:cs typeface="+mn-ea"/>
                <a:sym typeface="+mn-lt"/>
              </a:rPr>
              <a:t>Successful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12069"/>
                </a:solidFill>
                <a:effectLst/>
                <a:uLnTx/>
                <a:uFillTx/>
                <a:cs typeface="+mn-ea"/>
                <a:sym typeface="+mn-lt"/>
              </a:rPr>
              <a:t>Projects in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12069"/>
                </a:solidFill>
                <a:effectLst/>
                <a:uLnTx/>
                <a:uFillTx/>
                <a:cs typeface="+mn-ea"/>
                <a:sym typeface="+mn-lt"/>
              </a:rPr>
              <a:t>LMICs</a:t>
            </a:r>
            <a:endParaRPr kumimoji="0" lang="en-GB" sz="2000" b="0" i="0" u="none" strike="noStrike" kern="0" cap="none" spc="0" normalizeH="0" baseline="0" noProof="0" dirty="0">
              <a:ln>
                <a:noFill/>
              </a:ln>
              <a:solidFill>
                <a:srgbClr val="012069"/>
              </a:solidFill>
              <a:effectLst/>
              <a:uLnTx/>
              <a:uFillTx/>
              <a:cs typeface="+mn-ea"/>
              <a:sym typeface="+mn-lt"/>
            </a:endParaRPr>
          </a:p>
        </p:txBody>
      </p:sp>
      <p:cxnSp>
        <p:nvCxnSpPr>
          <p:cNvPr id="20" name="Connector: Curved 19">
            <a:extLst>
              <a:ext uri="{FF2B5EF4-FFF2-40B4-BE49-F238E27FC236}">
                <a16:creationId xmlns:a16="http://schemas.microsoft.com/office/drawing/2014/main" id="{88C04D0F-8595-363F-6350-DEDE303F1D8C}"/>
              </a:ext>
            </a:extLst>
          </p:cNvPr>
          <p:cNvCxnSpPr>
            <a:cxnSpLocks/>
            <a:stCxn id="16" idx="0"/>
            <a:endCxn id="18" idx="2"/>
          </p:cNvCxnSpPr>
          <p:nvPr/>
        </p:nvCxnSpPr>
        <p:spPr>
          <a:xfrm rot="5400000" flipH="1" flipV="1">
            <a:off x="2793747" y="2175176"/>
            <a:ext cx="762001" cy="612006"/>
          </a:xfrm>
          <a:prstGeom prst="curvedConnector2">
            <a:avLst/>
          </a:prstGeom>
          <a:noFill/>
          <a:ln w="76200" cap="flat" cmpd="sng" algn="ctr">
            <a:solidFill>
              <a:srgbClr val="00B050"/>
            </a:solidFill>
            <a:prstDash val="solid"/>
            <a:tailEnd type="triangle"/>
          </a:ln>
          <a:effectLst/>
        </p:spPr>
      </p:cxnSp>
      <p:cxnSp>
        <p:nvCxnSpPr>
          <p:cNvPr id="21" name="Connector: Curved 20">
            <a:extLst>
              <a:ext uri="{FF2B5EF4-FFF2-40B4-BE49-F238E27FC236}">
                <a16:creationId xmlns:a16="http://schemas.microsoft.com/office/drawing/2014/main" id="{B99E3F65-42D8-A916-B228-DF91C050679C}"/>
              </a:ext>
            </a:extLst>
          </p:cNvPr>
          <p:cNvCxnSpPr>
            <a:cxnSpLocks/>
            <a:stCxn id="18" idx="6"/>
            <a:endCxn id="15" idx="1"/>
          </p:cNvCxnSpPr>
          <p:nvPr/>
        </p:nvCxnSpPr>
        <p:spPr>
          <a:xfrm>
            <a:off x="5004750" y="2100178"/>
            <a:ext cx="446371" cy="821554"/>
          </a:xfrm>
          <a:prstGeom prst="curvedConnector2">
            <a:avLst/>
          </a:prstGeom>
          <a:noFill/>
          <a:ln w="76200" cap="flat" cmpd="sng" algn="ctr">
            <a:solidFill>
              <a:srgbClr val="00B050"/>
            </a:solidFill>
            <a:prstDash val="solid"/>
            <a:tailEnd type="triangle"/>
          </a:ln>
          <a:effectLst/>
        </p:spPr>
      </p:cxnSp>
      <p:cxnSp>
        <p:nvCxnSpPr>
          <p:cNvPr id="22" name="Connector: Curved 21">
            <a:extLst>
              <a:ext uri="{FF2B5EF4-FFF2-40B4-BE49-F238E27FC236}">
                <a16:creationId xmlns:a16="http://schemas.microsoft.com/office/drawing/2014/main" id="{34670DFF-E369-E400-88F8-67936024893F}"/>
              </a:ext>
            </a:extLst>
          </p:cNvPr>
          <p:cNvCxnSpPr>
            <a:cxnSpLocks/>
            <a:stCxn id="15" idx="5"/>
            <a:endCxn id="17" idx="3"/>
          </p:cNvCxnSpPr>
          <p:nvPr/>
        </p:nvCxnSpPr>
        <p:spPr>
          <a:xfrm rot="16200000" flipH="1">
            <a:off x="7514404" y="3013709"/>
            <a:ext cx="163632" cy="2134938"/>
          </a:xfrm>
          <a:prstGeom prst="curvedConnector3">
            <a:avLst>
              <a:gd name="adj1" fmla="val 376098"/>
            </a:avLst>
          </a:prstGeom>
          <a:noFill/>
          <a:ln w="76200" cap="flat" cmpd="sng" algn="ctr">
            <a:solidFill>
              <a:srgbClr val="C8102E"/>
            </a:solidFill>
            <a:prstDash val="solid"/>
            <a:tailEnd type="triangle"/>
          </a:ln>
          <a:effectLst/>
        </p:spPr>
      </p:cxnSp>
      <p:cxnSp>
        <p:nvCxnSpPr>
          <p:cNvPr id="23" name="Connector: Curved 22">
            <a:extLst>
              <a:ext uri="{FF2B5EF4-FFF2-40B4-BE49-F238E27FC236}">
                <a16:creationId xmlns:a16="http://schemas.microsoft.com/office/drawing/2014/main" id="{1774BD3B-AFD5-7B28-DDA7-9DAFC2394972}"/>
              </a:ext>
            </a:extLst>
          </p:cNvPr>
          <p:cNvCxnSpPr>
            <a:cxnSpLocks/>
            <a:stCxn id="15" idx="3"/>
            <a:endCxn id="16" idx="5"/>
          </p:cNvCxnSpPr>
          <p:nvPr/>
        </p:nvCxnSpPr>
        <p:spPr>
          <a:xfrm rot="5400000">
            <a:off x="4347524" y="3059397"/>
            <a:ext cx="163632" cy="2043562"/>
          </a:xfrm>
          <a:prstGeom prst="curvedConnector3">
            <a:avLst>
              <a:gd name="adj1" fmla="val 376098"/>
            </a:avLst>
          </a:prstGeom>
          <a:noFill/>
          <a:ln w="76200" cap="flat" cmpd="sng" algn="ctr">
            <a:solidFill>
              <a:srgbClr val="00B050"/>
            </a:solidFill>
            <a:prstDash val="solid"/>
            <a:tailEnd type="triangle"/>
          </a:ln>
          <a:effectLst/>
        </p:spPr>
      </p:cxnSp>
      <p:cxnSp>
        <p:nvCxnSpPr>
          <p:cNvPr id="24" name="Connector: Curved 23">
            <a:extLst>
              <a:ext uri="{FF2B5EF4-FFF2-40B4-BE49-F238E27FC236}">
                <a16:creationId xmlns:a16="http://schemas.microsoft.com/office/drawing/2014/main" id="{76AE6B18-F2E9-FBD9-413F-57AAAB6C66D3}"/>
              </a:ext>
            </a:extLst>
          </p:cNvPr>
          <p:cNvCxnSpPr>
            <a:cxnSpLocks/>
            <a:stCxn id="19" idx="2"/>
            <a:endCxn id="15" idx="7"/>
          </p:cNvCxnSpPr>
          <p:nvPr/>
        </p:nvCxnSpPr>
        <p:spPr>
          <a:xfrm rot="10800000" flipV="1">
            <a:off x="6528751" y="2100178"/>
            <a:ext cx="546308" cy="821553"/>
          </a:xfrm>
          <a:prstGeom prst="curvedConnector2">
            <a:avLst/>
          </a:prstGeom>
          <a:noFill/>
          <a:ln w="76200" cap="flat" cmpd="sng" algn="ctr">
            <a:solidFill>
              <a:srgbClr val="C8102E"/>
            </a:solidFill>
            <a:prstDash val="solid"/>
            <a:tailEnd type="triangle"/>
          </a:ln>
          <a:effectLst/>
        </p:spPr>
      </p:cxnSp>
      <p:cxnSp>
        <p:nvCxnSpPr>
          <p:cNvPr id="25" name="Connector: Curved 24">
            <a:extLst>
              <a:ext uri="{FF2B5EF4-FFF2-40B4-BE49-F238E27FC236}">
                <a16:creationId xmlns:a16="http://schemas.microsoft.com/office/drawing/2014/main" id="{C2B9A028-0C60-2945-E27C-074B74EBAA1E}"/>
              </a:ext>
            </a:extLst>
          </p:cNvPr>
          <p:cNvCxnSpPr>
            <a:cxnSpLocks/>
            <a:stCxn id="17" idx="0"/>
            <a:endCxn id="19" idx="6"/>
          </p:cNvCxnSpPr>
          <p:nvPr/>
        </p:nvCxnSpPr>
        <p:spPr>
          <a:xfrm rot="16200000" flipV="1">
            <a:off x="8519782" y="2179456"/>
            <a:ext cx="762000" cy="603445"/>
          </a:xfrm>
          <a:prstGeom prst="curvedConnector2">
            <a:avLst/>
          </a:prstGeom>
          <a:noFill/>
          <a:ln w="76200" cap="flat" cmpd="sng" algn="ctr">
            <a:solidFill>
              <a:srgbClr val="00B050"/>
            </a:solidFill>
            <a:prstDash val="solid"/>
            <a:tailEnd type="triangle"/>
          </a:ln>
          <a:effectLst/>
        </p:spPr>
      </p:cxnSp>
    </p:spTree>
    <p:extLst>
      <p:ext uri="{BB962C8B-B14F-4D97-AF65-F5344CB8AC3E}">
        <p14:creationId xmlns:p14="http://schemas.microsoft.com/office/powerpoint/2010/main" val="4540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D88AC-C2EC-2808-CEAD-DB5B709BF630}"/>
            </a:ext>
          </a:extLst>
        </p:cNvPr>
        <p:cNvGrpSpPr/>
        <p:nvPr/>
      </p:nvGrpSpPr>
      <p:grpSpPr>
        <a:xfrm>
          <a:off x="0" y="0"/>
          <a:ext cx="0" cy="0"/>
          <a:chOff x="0" y="0"/>
          <a:chExt cx="0" cy="0"/>
        </a:xfrm>
      </p:grpSpPr>
      <p:sp>
        <p:nvSpPr>
          <p:cNvPr id="11" name="Oval 10">
            <a:extLst>
              <a:ext uri="{FF2B5EF4-FFF2-40B4-BE49-F238E27FC236}">
                <a16:creationId xmlns:a16="http://schemas.microsoft.com/office/drawing/2014/main" id="{1A300AD6-BECF-BB5F-DBC8-231E22DBC3CF}"/>
              </a:ext>
            </a:extLst>
          </p:cNvPr>
          <p:cNvSpPr/>
          <p:nvPr/>
        </p:nvSpPr>
        <p:spPr>
          <a:xfrm>
            <a:off x="3037929" y="3671117"/>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Deliverables</a:t>
            </a:r>
            <a:endParaRPr lang="en-GB" dirty="0">
              <a:solidFill>
                <a:schemeClr val="tx1"/>
              </a:solidFill>
              <a:cs typeface="+mn-ea"/>
              <a:sym typeface="+mn-lt"/>
            </a:endParaRPr>
          </a:p>
        </p:txBody>
      </p:sp>
      <p:sp>
        <p:nvSpPr>
          <p:cNvPr id="3" name="Slide Number Placeholder 2">
            <a:extLst>
              <a:ext uri="{FF2B5EF4-FFF2-40B4-BE49-F238E27FC236}">
                <a16:creationId xmlns:a16="http://schemas.microsoft.com/office/drawing/2014/main" id="{F5903063-57CC-1F4F-9358-CABB9A664B95}"/>
              </a:ext>
            </a:extLst>
          </p:cNvPr>
          <p:cNvSpPr>
            <a:spLocks noGrp="1"/>
          </p:cNvSpPr>
          <p:nvPr>
            <p:ph type="sldNum" idx="12"/>
          </p:nvPr>
        </p:nvSpPr>
        <p:spPr/>
        <p:txBody>
          <a:bodyPr/>
          <a:lstStyle/>
          <a:p>
            <a:fld id="{00000000-1234-1234-1234-123412341234}" type="slidenum">
              <a:rPr lang="en-GB" smtClean="0"/>
              <a:pPr/>
              <a:t>20</a:t>
            </a:fld>
            <a:endParaRPr lang="en-GB"/>
          </a:p>
        </p:txBody>
      </p:sp>
      <p:sp>
        <p:nvSpPr>
          <p:cNvPr id="4" name="TextBox 3">
            <a:extLst>
              <a:ext uri="{FF2B5EF4-FFF2-40B4-BE49-F238E27FC236}">
                <a16:creationId xmlns:a16="http://schemas.microsoft.com/office/drawing/2014/main" id="{E0B5B3CE-38A1-B591-101D-D726B2B51067}"/>
              </a:ext>
            </a:extLst>
          </p:cNvPr>
          <p:cNvSpPr txBox="1"/>
          <p:nvPr/>
        </p:nvSpPr>
        <p:spPr>
          <a:xfrm>
            <a:off x="605265" y="1151203"/>
            <a:ext cx="10985841" cy="1961178"/>
          </a:xfrm>
          <a:prstGeom prst="rect">
            <a:avLst/>
          </a:prstGeom>
          <a:noFill/>
        </p:spPr>
        <p:txBody>
          <a:bodyPr wrap="square">
            <a:spAutoFit/>
          </a:bodyPr>
          <a:lstStyle/>
          <a:p>
            <a:pPr>
              <a:lnSpc>
                <a:spcPct val="120000"/>
              </a:lnSpc>
            </a:pPr>
            <a:r>
              <a:rPr lang="en-GB" sz="2200" b="1" dirty="0"/>
              <a:t>3. Identify key variables: </a:t>
            </a:r>
          </a:p>
          <a:p>
            <a:pPr marL="288000"/>
            <a:r>
              <a:rPr lang="en-GB" sz="2200" dirty="0"/>
              <a:t>Level of work pressure;</a:t>
            </a:r>
            <a:r>
              <a:rPr lang="zh-CN" altLang="en-US" sz="2200" dirty="0"/>
              <a:t> </a:t>
            </a:r>
            <a:r>
              <a:rPr lang="en-GB" sz="2200" dirty="0"/>
              <a:t>Coffee consumption ;</a:t>
            </a:r>
            <a:r>
              <a:rPr lang="zh-CN" altLang="en-US" sz="2200" dirty="0"/>
              <a:t> </a:t>
            </a:r>
            <a:r>
              <a:rPr lang="en-GB" sz="2200" dirty="0"/>
              <a:t>Working hours ;</a:t>
            </a:r>
            <a:r>
              <a:rPr lang="zh-CN" altLang="en-US" sz="2200" dirty="0"/>
              <a:t> </a:t>
            </a:r>
            <a:r>
              <a:rPr lang="en-GB" sz="2200" dirty="0"/>
              <a:t>Number of deliverables completed;</a:t>
            </a:r>
            <a:r>
              <a:rPr lang="zh-CN" altLang="en-US" sz="2200" dirty="0"/>
              <a:t> </a:t>
            </a:r>
            <a:r>
              <a:rPr lang="en-GB" sz="2200" dirty="0"/>
              <a:t>Level of fatigue</a:t>
            </a:r>
            <a:endParaRPr lang="en-GB" sz="2200" b="1" dirty="0"/>
          </a:p>
          <a:p>
            <a:pPr>
              <a:lnSpc>
                <a:spcPct val="120000"/>
              </a:lnSpc>
            </a:pPr>
            <a:r>
              <a:rPr lang="en-GB" sz="2200" b="1" dirty="0"/>
              <a:t>4. Establish causal links and polarities:</a:t>
            </a:r>
          </a:p>
          <a:p>
            <a:pPr marL="360000">
              <a:lnSpc>
                <a:spcPct val="120000"/>
              </a:lnSpc>
            </a:pPr>
            <a:endParaRPr lang="en-GB" sz="2200" b="1" dirty="0"/>
          </a:p>
        </p:txBody>
      </p:sp>
      <p:sp>
        <p:nvSpPr>
          <p:cNvPr id="8" name="Title 1">
            <a:extLst>
              <a:ext uri="{FF2B5EF4-FFF2-40B4-BE49-F238E27FC236}">
                <a16:creationId xmlns:a16="http://schemas.microsoft.com/office/drawing/2014/main" id="{868162A2-DFC1-DCE6-51C7-B3C67657ACCB}"/>
              </a:ext>
            </a:extLst>
          </p:cNvPr>
          <p:cNvSpPr>
            <a:spLocks noGrp="1"/>
          </p:cNvSpPr>
          <p:nvPr>
            <p:ph type="title"/>
          </p:nvPr>
        </p:nvSpPr>
        <p:spPr>
          <a:xfrm>
            <a:off x="604838" y="188913"/>
            <a:ext cx="10985500" cy="858837"/>
          </a:xfrm>
        </p:spPr>
        <p:txBody>
          <a:bodyPr>
            <a:noAutofit/>
          </a:bodyPr>
          <a:lstStyle/>
          <a:p>
            <a:r>
              <a:rPr lang="en-GB" b="1" dirty="0"/>
              <a:t>What makes me addicted to coffee?</a:t>
            </a:r>
          </a:p>
        </p:txBody>
      </p:sp>
      <p:sp>
        <p:nvSpPr>
          <p:cNvPr id="67" name="TextBox 66">
            <a:extLst>
              <a:ext uri="{FF2B5EF4-FFF2-40B4-BE49-F238E27FC236}">
                <a16:creationId xmlns:a16="http://schemas.microsoft.com/office/drawing/2014/main" id="{B925D90C-6F9A-1662-7E3E-CFEF088A94B7}"/>
              </a:ext>
            </a:extLst>
          </p:cNvPr>
          <p:cNvSpPr txBox="1"/>
          <p:nvPr/>
        </p:nvSpPr>
        <p:spPr>
          <a:xfrm>
            <a:off x="6953225" y="3738292"/>
            <a:ext cx="4539679" cy="1754326"/>
          </a:xfrm>
          <a:prstGeom prst="rect">
            <a:avLst/>
          </a:prstGeom>
          <a:noFill/>
        </p:spPr>
        <p:txBody>
          <a:bodyPr wrap="square">
            <a:spAutoFit/>
          </a:bodyPr>
          <a:lstStyle/>
          <a:p>
            <a:r>
              <a:rPr lang="en-GB" b="1" dirty="0">
                <a:solidFill>
                  <a:schemeClr val="tx1">
                    <a:lumMod val="50000"/>
                    <a:lumOff val="50000"/>
                  </a:schemeClr>
                </a:solidFill>
              </a:rPr>
              <a:t>Higher pressure leads me to drink more coffee, work longer hours, and complete more deliverables, temporarily relieving pressure. But increased caffeine worsens sleep and raises fatigue, making me increasingly reliant on coffee over time.</a:t>
            </a:r>
          </a:p>
        </p:txBody>
      </p:sp>
      <p:sp>
        <p:nvSpPr>
          <p:cNvPr id="5" name="Oval 4">
            <a:extLst>
              <a:ext uri="{FF2B5EF4-FFF2-40B4-BE49-F238E27FC236}">
                <a16:creationId xmlns:a16="http://schemas.microsoft.com/office/drawing/2014/main" id="{74EDD9AA-F17F-E060-AEC0-393EFABF99F5}"/>
              </a:ext>
            </a:extLst>
          </p:cNvPr>
          <p:cNvSpPr/>
          <p:nvPr/>
        </p:nvSpPr>
        <p:spPr>
          <a:xfrm>
            <a:off x="3037930" y="5147152"/>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Coffee</a:t>
            </a:r>
          </a:p>
          <a:p>
            <a:pPr algn="ctr"/>
            <a:r>
              <a:rPr lang="en-US" dirty="0">
                <a:solidFill>
                  <a:schemeClr val="tx1"/>
                </a:solidFill>
                <a:cs typeface="+mn-ea"/>
                <a:sym typeface="+mn-lt"/>
              </a:rPr>
              <a:t>consumption</a:t>
            </a:r>
            <a:endParaRPr lang="en-GB" dirty="0">
              <a:solidFill>
                <a:schemeClr val="tx1"/>
              </a:solidFill>
              <a:cs typeface="+mn-ea"/>
              <a:sym typeface="+mn-lt"/>
            </a:endParaRPr>
          </a:p>
        </p:txBody>
      </p:sp>
      <p:sp>
        <p:nvSpPr>
          <p:cNvPr id="6" name="Oval 5">
            <a:extLst>
              <a:ext uri="{FF2B5EF4-FFF2-40B4-BE49-F238E27FC236}">
                <a16:creationId xmlns:a16="http://schemas.microsoft.com/office/drawing/2014/main" id="{785B43C6-B027-B4CE-494D-CDFD18F5EA7F}"/>
              </a:ext>
            </a:extLst>
          </p:cNvPr>
          <p:cNvSpPr/>
          <p:nvPr/>
        </p:nvSpPr>
        <p:spPr>
          <a:xfrm>
            <a:off x="3795821" y="2677513"/>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GB" dirty="0">
                <a:solidFill>
                  <a:schemeClr val="tx1"/>
                </a:solidFill>
                <a:cs typeface="+mn-ea"/>
                <a:sym typeface="+mn-lt"/>
              </a:rPr>
              <a:t>Level of</a:t>
            </a:r>
          </a:p>
          <a:p>
            <a:pPr algn="ctr"/>
            <a:r>
              <a:rPr lang="en-GB" dirty="0">
                <a:solidFill>
                  <a:schemeClr val="tx1"/>
                </a:solidFill>
                <a:cs typeface="+mn-ea"/>
                <a:sym typeface="+mn-lt"/>
              </a:rPr>
              <a:t>fatigue</a:t>
            </a:r>
          </a:p>
        </p:txBody>
      </p:sp>
      <p:sp>
        <p:nvSpPr>
          <p:cNvPr id="9" name="Oval 8">
            <a:extLst>
              <a:ext uri="{FF2B5EF4-FFF2-40B4-BE49-F238E27FC236}">
                <a16:creationId xmlns:a16="http://schemas.microsoft.com/office/drawing/2014/main" id="{DA156848-B7C9-AF2F-4ACA-E55DBFAECF40}"/>
              </a:ext>
            </a:extLst>
          </p:cNvPr>
          <p:cNvSpPr/>
          <p:nvPr/>
        </p:nvSpPr>
        <p:spPr>
          <a:xfrm>
            <a:off x="747562" y="4292082"/>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Level of</a:t>
            </a:r>
          </a:p>
          <a:p>
            <a:pPr algn="ctr"/>
            <a:r>
              <a:rPr lang="en-GB" dirty="0">
                <a:solidFill>
                  <a:schemeClr val="tx1"/>
                </a:solidFill>
                <a:cs typeface="+mn-ea"/>
                <a:sym typeface="+mn-lt"/>
              </a:rPr>
              <a:t>pressure</a:t>
            </a:r>
          </a:p>
        </p:txBody>
      </p:sp>
      <p:sp>
        <p:nvSpPr>
          <p:cNvPr id="10" name="Oval 9">
            <a:extLst>
              <a:ext uri="{FF2B5EF4-FFF2-40B4-BE49-F238E27FC236}">
                <a16:creationId xmlns:a16="http://schemas.microsoft.com/office/drawing/2014/main" id="{7C11526D-39D6-77F5-EA73-CB22724B64EF}"/>
              </a:ext>
            </a:extLst>
          </p:cNvPr>
          <p:cNvSpPr/>
          <p:nvPr/>
        </p:nvSpPr>
        <p:spPr>
          <a:xfrm>
            <a:off x="5328298" y="4292082"/>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dirty="0">
                <a:solidFill>
                  <a:schemeClr val="tx1"/>
                </a:solidFill>
                <a:cs typeface="+mn-ea"/>
                <a:sym typeface="+mn-lt"/>
              </a:rPr>
              <a:t>Working</a:t>
            </a:r>
          </a:p>
          <a:p>
            <a:pPr algn="ctr"/>
            <a:r>
              <a:rPr lang="en-US" dirty="0">
                <a:solidFill>
                  <a:schemeClr val="tx1"/>
                </a:solidFill>
                <a:cs typeface="+mn-ea"/>
                <a:sym typeface="+mn-lt"/>
              </a:rPr>
              <a:t>hours</a:t>
            </a:r>
            <a:endParaRPr lang="en-GB" dirty="0">
              <a:solidFill>
                <a:schemeClr val="tx1"/>
              </a:solidFill>
              <a:cs typeface="+mn-ea"/>
              <a:sym typeface="+mn-lt"/>
            </a:endParaRPr>
          </a:p>
        </p:txBody>
      </p:sp>
      <p:cxnSp>
        <p:nvCxnSpPr>
          <p:cNvPr id="12" name="Connector: Curved 11">
            <a:extLst>
              <a:ext uri="{FF2B5EF4-FFF2-40B4-BE49-F238E27FC236}">
                <a16:creationId xmlns:a16="http://schemas.microsoft.com/office/drawing/2014/main" id="{24028EA5-D64E-4C75-408A-16613521ABA4}"/>
              </a:ext>
            </a:extLst>
          </p:cNvPr>
          <p:cNvCxnSpPr>
            <a:cxnSpLocks/>
            <a:stCxn id="9" idx="5"/>
            <a:endCxn id="5" idx="2"/>
          </p:cNvCxnSpPr>
          <p:nvPr/>
        </p:nvCxnSpPr>
        <p:spPr>
          <a:xfrm rot="16200000" flipH="1">
            <a:off x="2119032" y="4769896"/>
            <a:ext cx="472071" cy="1365726"/>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15D96595-514B-9112-9D2A-D20326EF33FA}"/>
              </a:ext>
            </a:extLst>
          </p:cNvPr>
          <p:cNvCxnSpPr>
            <a:cxnSpLocks/>
            <a:stCxn id="5" idx="6"/>
            <a:endCxn id="10" idx="4"/>
          </p:cNvCxnSpPr>
          <p:nvPr/>
        </p:nvCxnSpPr>
        <p:spPr>
          <a:xfrm flipV="1">
            <a:off x="4121215" y="5375367"/>
            <a:ext cx="1748726" cy="313428"/>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Curved 73">
            <a:extLst>
              <a:ext uri="{FF2B5EF4-FFF2-40B4-BE49-F238E27FC236}">
                <a16:creationId xmlns:a16="http://schemas.microsoft.com/office/drawing/2014/main" id="{46E136D6-F517-8787-FE2E-68AE9F3C9EEA}"/>
              </a:ext>
            </a:extLst>
          </p:cNvPr>
          <p:cNvCxnSpPr>
            <a:cxnSpLocks/>
            <a:stCxn id="10" idx="0"/>
            <a:endCxn id="6" idx="6"/>
          </p:cNvCxnSpPr>
          <p:nvPr/>
        </p:nvCxnSpPr>
        <p:spPr>
          <a:xfrm rot="16200000" flipV="1">
            <a:off x="4838061" y="3260201"/>
            <a:ext cx="1072926" cy="990835"/>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or: Curved 76">
            <a:extLst>
              <a:ext uri="{FF2B5EF4-FFF2-40B4-BE49-F238E27FC236}">
                <a16:creationId xmlns:a16="http://schemas.microsoft.com/office/drawing/2014/main" id="{413ED6CA-13EF-D545-B58B-764345FB55F7}"/>
              </a:ext>
            </a:extLst>
          </p:cNvPr>
          <p:cNvCxnSpPr>
            <a:cxnSpLocks/>
            <a:stCxn id="6" idx="2"/>
            <a:endCxn id="9" idx="0"/>
          </p:cNvCxnSpPr>
          <p:nvPr/>
        </p:nvCxnSpPr>
        <p:spPr>
          <a:xfrm rot="10800000" flipV="1">
            <a:off x="1289205" y="3219156"/>
            <a:ext cx="2506616" cy="1072926"/>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Curved 90">
            <a:extLst>
              <a:ext uri="{FF2B5EF4-FFF2-40B4-BE49-F238E27FC236}">
                <a16:creationId xmlns:a16="http://schemas.microsoft.com/office/drawing/2014/main" id="{43470A3D-8DF6-798D-55F7-1D9DE9EBC800}"/>
              </a:ext>
            </a:extLst>
          </p:cNvPr>
          <p:cNvCxnSpPr>
            <a:cxnSpLocks/>
            <a:stCxn id="11" idx="2"/>
            <a:endCxn id="9" idx="7"/>
          </p:cNvCxnSpPr>
          <p:nvPr/>
        </p:nvCxnSpPr>
        <p:spPr>
          <a:xfrm rot="10800000" flipV="1">
            <a:off x="1672205" y="4212759"/>
            <a:ext cx="1365725" cy="237965"/>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ctor: Curved 104">
            <a:extLst>
              <a:ext uri="{FF2B5EF4-FFF2-40B4-BE49-F238E27FC236}">
                <a16:creationId xmlns:a16="http://schemas.microsoft.com/office/drawing/2014/main" id="{5E5C67AF-8799-C290-E768-C85A29F016F3}"/>
              </a:ext>
            </a:extLst>
          </p:cNvPr>
          <p:cNvCxnSpPr>
            <a:cxnSpLocks/>
            <a:stCxn id="10" idx="1"/>
            <a:endCxn id="11" idx="6"/>
          </p:cNvCxnSpPr>
          <p:nvPr/>
        </p:nvCxnSpPr>
        <p:spPr>
          <a:xfrm rot="16200000" flipV="1">
            <a:off x="4685096" y="3648879"/>
            <a:ext cx="237965" cy="1365727"/>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27" name="refresh-arrow_64555">
            <a:extLst>
              <a:ext uri="{FF2B5EF4-FFF2-40B4-BE49-F238E27FC236}">
                <a16:creationId xmlns:a16="http://schemas.microsoft.com/office/drawing/2014/main" id="{BBB775F1-8FED-5A56-0CA8-AE8123C713B6}"/>
              </a:ext>
            </a:extLst>
          </p:cNvPr>
          <p:cNvSpPr/>
          <p:nvPr/>
        </p:nvSpPr>
        <p:spPr>
          <a:xfrm rot="16200000">
            <a:off x="4328343" y="4608203"/>
            <a:ext cx="607430" cy="609685"/>
          </a:xfrm>
          <a:custGeom>
            <a:avLst/>
            <a:gdLst>
              <a:gd name="T0" fmla="*/ 592 w 605"/>
              <a:gd name="T1" fmla="*/ 318 h 608"/>
              <a:gd name="T2" fmla="*/ 551 w 605"/>
              <a:gd name="T3" fmla="*/ 299 h 608"/>
              <a:gd name="T4" fmla="*/ 493 w 605"/>
              <a:gd name="T5" fmla="*/ 346 h 608"/>
              <a:gd name="T6" fmla="*/ 304 w 605"/>
              <a:gd name="T7" fmla="*/ 497 h 608"/>
              <a:gd name="T8" fmla="*/ 111 w 605"/>
              <a:gd name="T9" fmla="*/ 304 h 608"/>
              <a:gd name="T10" fmla="*/ 304 w 605"/>
              <a:gd name="T11" fmla="*/ 110 h 608"/>
              <a:gd name="T12" fmla="*/ 403 w 605"/>
              <a:gd name="T13" fmla="*/ 138 h 608"/>
              <a:gd name="T14" fmla="*/ 386 w 605"/>
              <a:gd name="T15" fmla="*/ 154 h 608"/>
              <a:gd name="T16" fmla="*/ 383 w 605"/>
              <a:gd name="T17" fmla="*/ 173 h 608"/>
              <a:gd name="T18" fmla="*/ 399 w 605"/>
              <a:gd name="T19" fmla="*/ 183 h 608"/>
              <a:gd name="T20" fmla="*/ 505 w 605"/>
              <a:gd name="T21" fmla="*/ 183 h 608"/>
              <a:gd name="T22" fmla="*/ 527 w 605"/>
              <a:gd name="T23" fmla="*/ 160 h 608"/>
              <a:gd name="T24" fmla="*/ 527 w 605"/>
              <a:gd name="T25" fmla="*/ 53 h 608"/>
              <a:gd name="T26" fmla="*/ 516 w 605"/>
              <a:gd name="T27" fmla="*/ 38 h 608"/>
              <a:gd name="T28" fmla="*/ 498 w 605"/>
              <a:gd name="T29" fmla="*/ 41 h 608"/>
              <a:gd name="T30" fmla="*/ 482 w 605"/>
              <a:gd name="T31" fmla="*/ 58 h 608"/>
              <a:gd name="T32" fmla="*/ 304 w 605"/>
              <a:gd name="T33" fmla="*/ 0 h 608"/>
              <a:gd name="T34" fmla="*/ 0 w 605"/>
              <a:gd name="T35" fmla="*/ 304 h 608"/>
              <a:gd name="T36" fmla="*/ 304 w 605"/>
              <a:gd name="T37" fmla="*/ 608 h 608"/>
              <a:gd name="T38" fmla="*/ 603 w 605"/>
              <a:gd name="T39" fmla="*/ 361 h 608"/>
              <a:gd name="T40" fmla="*/ 592 w 605"/>
              <a:gd name="T41" fmla="*/ 31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5" h="608">
                <a:moveTo>
                  <a:pt x="592" y="318"/>
                </a:moveTo>
                <a:cubicBezTo>
                  <a:pt x="582" y="306"/>
                  <a:pt x="567" y="299"/>
                  <a:pt x="551" y="299"/>
                </a:cubicBezTo>
                <a:cubicBezTo>
                  <a:pt x="523" y="299"/>
                  <a:pt x="499" y="318"/>
                  <a:pt x="493" y="346"/>
                </a:cubicBezTo>
                <a:cubicBezTo>
                  <a:pt x="473" y="434"/>
                  <a:pt x="394" y="497"/>
                  <a:pt x="304" y="497"/>
                </a:cubicBezTo>
                <a:cubicBezTo>
                  <a:pt x="197" y="497"/>
                  <a:pt x="111" y="411"/>
                  <a:pt x="111" y="304"/>
                </a:cubicBezTo>
                <a:cubicBezTo>
                  <a:pt x="111" y="197"/>
                  <a:pt x="197" y="110"/>
                  <a:pt x="304" y="110"/>
                </a:cubicBezTo>
                <a:cubicBezTo>
                  <a:pt x="339" y="110"/>
                  <a:pt x="373" y="120"/>
                  <a:pt x="403" y="138"/>
                </a:cubicBezTo>
                <a:lnTo>
                  <a:pt x="386" y="154"/>
                </a:lnTo>
                <a:cubicBezTo>
                  <a:pt x="382" y="159"/>
                  <a:pt x="380" y="167"/>
                  <a:pt x="383" y="173"/>
                </a:cubicBezTo>
                <a:cubicBezTo>
                  <a:pt x="386" y="179"/>
                  <a:pt x="392" y="183"/>
                  <a:pt x="399" y="183"/>
                </a:cubicBezTo>
                <a:lnTo>
                  <a:pt x="505" y="183"/>
                </a:lnTo>
                <a:cubicBezTo>
                  <a:pt x="517" y="183"/>
                  <a:pt x="528" y="172"/>
                  <a:pt x="527" y="160"/>
                </a:cubicBezTo>
                <a:lnTo>
                  <a:pt x="527" y="53"/>
                </a:lnTo>
                <a:cubicBezTo>
                  <a:pt x="527" y="46"/>
                  <a:pt x="523" y="40"/>
                  <a:pt x="516" y="38"/>
                </a:cubicBezTo>
                <a:cubicBezTo>
                  <a:pt x="510" y="35"/>
                  <a:pt x="503" y="36"/>
                  <a:pt x="498" y="41"/>
                </a:cubicBezTo>
                <a:lnTo>
                  <a:pt x="482" y="58"/>
                </a:lnTo>
                <a:cubicBezTo>
                  <a:pt x="430" y="20"/>
                  <a:pt x="368" y="0"/>
                  <a:pt x="304" y="0"/>
                </a:cubicBezTo>
                <a:cubicBezTo>
                  <a:pt x="137" y="0"/>
                  <a:pt x="0" y="136"/>
                  <a:pt x="0" y="304"/>
                </a:cubicBezTo>
                <a:cubicBezTo>
                  <a:pt x="0" y="471"/>
                  <a:pt x="137" y="608"/>
                  <a:pt x="304" y="608"/>
                </a:cubicBezTo>
                <a:cubicBezTo>
                  <a:pt x="450" y="608"/>
                  <a:pt x="575" y="504"/>
                  <a:pt x="603" y="361"/>
                </a:cubicBezTo>
                <a:cubicBezTo>
                  <a:pt x="605" y="345"/>
                  <a:pt x="601" y="330"/>
                  <a:pt x="592" y="318"/>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6200000"/>
              </a:camera>
              <a:lightRig rig="threePt" dir="t"/>
            </a:scene3d>
          </a:bodyPr>
          <a:lstStyle/>
          <a:p>
            <a:pPr algn="ctr"/>
            <a:r>
              <a:rPr lang="en-US" altLang="zh-CN" sz="2400" b="1" dirty="0">
                <a:solidFill>
                  <a:schemeClr val="tx1">
                    <a:lumMod val="50000"/>
                    <a:lumOff val="50000"/>
                  </a:schemeClr>
                </a:solidFill>
                <a:cs typeface="+mn-ea"/>
                <a:sym typeface="+mn-lt"/>
              </a:rPr>
              <a:t>B</a:t>
            </a:r>
            <a:endParaRPr lang="en-US" sz="2400" b="1" dirty="0">
              <a:solidFill>
                <a:schemeClr val="tx1">
                  <a:lumMod val="50000"/>
                  <a:lumOff val="50000"/>
                </a:schemeClr>
              </a:solidFill>
              <a:cs typeface="+mn-ea"/>
              <a:sym typeface="+mn-lt"/>
            </a:endParaRPr>
          </a:p>
        </p:txBody>
      </p:sp>
      <p:sp>
        <p:nvSpPr>
          <p:cNvPr id="128" name="refresh-arrow_64555">
            <a:extLst>
              <a:ext uri="{FF2B5EF4-FFF2-40B4-BE49-F238E27FC236}">
                <a16:creationId xmlns:a16="http://schemas.microsoft.com/office/drawing/2014/main" id="{A8AEA7C4-9E8A-27E7-7700-A4FA846EC477}"/>
              </a:ext>
            </a:extLst>
          </p:cNvPr>
          <p:cNvSpPr/>
          <p:nvPr/>
        </p:nvSpPr>
        <p:spPr>
          <a:xfrm rot="14400000" flipV="1">
            <a:off x="5011606" y="3598838"/>
            <a:ext cx="607430" cy="609685"/>
          </a:xfrm>
          <a:custGeom>
            <a:avLst/>
            <a:gdLst>
              <a:gd name="T0" fmla="*/ 592 w 605"/>
              <a:gd name="T1" fmla="*/ 318 h 608"/>
              <a:gd name="T2" fmla="*/ 551 w 605"/>
              <a:gd name="T3" fmla="*/ 299 h 608"/>
              <a:gd name="T4" fmla="*/ 493 w 605"/>
              <a:gd name="T5" fmla="*/ 346 h 608"/>
              <a:gd name="T6" fmla="*/ 304 w 605"/>
              <a:gd name="T7" fmla="*/ 497 h 608"/>
              <a:gd name="T8" fmla="*/ 111 w 605"/>
              <a:gd name="T9" fmla="*/ 304 h 608"/>
              <a:gd name="T10" fmla="*/ 304 w 605"/>
              <a:gd name="T11" fmla="*/ 110 h 608"/>
              <a:gd name="T12" fmla="*/ 403 w 605"/>
              <a:gd name="T13" fmla="*/ 138 h 608"/>
              <a:gd name="T14" fmla="*/ 386 w 605"/>
              <a:gd name="T15" fmla="*/ 154 h 608"/>
              <a:gd name="T16" fmla="*/ 383 w 605"/>
              <a:gd name="T17" fmla="*/ 173 h 608"/>
              <a:gd name="T18" fmla="*/ 399 w 605"/>
              <a:gd name="T19" fmla="*/ 183 h 608"/>
              <a:gd name="T20" fmla="*/ 505 w 605"/>
              <a:gd name="T21" fmla="*/ 183 h 608"/>
              <a:gd name="T22" fmla="*/ 527 w 605"/>
              <a:gd name="T23" fmla="*/ 160 h 608"/>
              <a:gd name="T24" fmla="*/ 527 w 605"/>
              <a:gd name="T25" fmla="*/ 53 h 608"/>
              <a:gd name="T26" fmla="*/ 516 w 605"/>
              <a:gd name="T27" fmla="*/ 38 h 608"/>
              <a:gd name="T28" fmla="*/ 498 w 605"/>
              <a:gd name="T29" fmla="*/ 41 h 608"/>
              <a:gd name="T30" fmla="*/ 482 w 605"/>
              <a:gd name="T31" fmla="*/ 58 h 608"/>
              <a:gd name="T32" fmla="*/ 304 w 605"/>
              <a:gd name="T33" fmla="*/ 0 h 608"/>
              <a:gd name="T34" fmla="*/ 0 w 605"/>
              <a:gd name="T35" fmla="*/ 304 h 608"/>
              <a:gd name="T36" fmla="*/ 304 w 605"/>
              <a:gd name="T37" fmla="*/ 608 h 608"/>
              <a:gd name="T38" fmla="*/ 603 w 605"/>
              <a:gd name="T39" fmla="*/ 361 h 608"/>
              <a:gd name="T40" fmla="*/ 592 w 605"/>
              <a:gd name="T41" fmla="*/ 31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5" h="608">
                <a:moveTo>
                  <a:pt x="592" y="318"/>
                </a:moveTo>
                <a:cubicBezTo>
                  <a:pt x="582" y="306"/>
                  <a:pt x="567" y="299"/>
                  <a:pt x="551" y="299"/>
                </a:cubicBezTo>
                <a:cubicBezTo>
                  <a:pt x="523" y="299"/>
                  <a:pt x="499" y="318"/>
                  <a:pt x="493" y="346"/>
                </a:cubicBezTo>
                <a:cubicBezTo>
                  <a:pt x="473" y="434"/>
                  <a:pt x="394" y="497"/>
                  <a:pt x="304" y="497"/>
                </a:cubicBezTo>
                <a:cubicBezTo>
                  <a:pt x="197" y="497"/>
                  <a:pt x="111" y="411"/>
                  <a:pt x="111" y="304"/>
                </a:cubicBezTo>
                <a:cubicBezTo>
                  <a:pt x="111" y="197"/>
                  <a:pt x="197" y="110"/>
                  <a:pt x="304" y="110"/>
                </a:cubicBezTo>
                <a:cubicBezTo>
                  <a:pt x="339" y="110"/>
                  <a:pt x="373" y="120"/>
                  <a:pt x="403" y="138"/>
                </a:cubicBezTo>
                <a:lnTo>
                  <a:pt x="386" y="154"/>
                </a:lnTo>
                <a:cubicBezTo>
                  <a:pt x="382" y="159"/>
                  <a:pt x="380" y="167"/>
                  <a:pt x="383" y="173"/>
                </a:cubicBezTo>
                <a:cubicBezTo>
                  <a:pt x="386" y="179"/>
                  <a:pt x="392" y="183"/>
                  <a:pt x="399" y="183"/>
                </a:cubicBezTo>
                <a:lnTo>
                  <a:pt x="505" y="183"/>
                </a:lnTo>
                <a:cubicBezTo>
                  <a:pt x="517" y="183"/>
                  <a:pt x="528" y="172"/>
                  <a:pt x="527" y="160"/>
                </a:cubicBezTo>
                <a:lnTo>
                  <a:pt x="527" y="53"/>
                </a:lnTo>
                <a:cubicBezTo>
                  <a:pt x="527" y="46"/>
                  <a:pt x="523" y="40"/>
                  <a:pt x="516" y="38"/>
                </a:cubicBezTo>
                <a:cubicBezTo>
                  <a:pt x="510" y="35"/>
                  <a:pt x="503" y="36"/>
                  <a:pt x="498" y="41"/>
                </a:cubicBezTo>
                <a:lnTo>
                  <a:pt x="482" y="58"/>
                </a:lnTo>
                <a:cubicBezTo>
                  <a:pt x="430" y="20"/>
                  <a:pt x="368" y="0"/>
                  <a:pt x="304" y="0"/>
                </a:cubicBezTo>
                <a:cubicBezTo>
                  <a:pt x="137" y="0"/>
                  <a:pt x="0" y="136"/>
                  <a:pt x="0" y="304"/>
                </a:cubicBezTo>
                <a:cubicBezTo>
                  <a:pt x="0" y="471"/>
                  <a:pt x="137" y="608"/>
                  <a:pt x="304" y="608"/>
                </a:cubicBezTo>
                <a:cubicBezTo>
                  <a:pt x="450" y="608"/>
                  <a:pt x="575" y="504"/>
                  <a:pt x="603" y="361"/>
                </a:cubicBezTo>
                <a:cubicBezTo>
                  <a:pt x="605" y="345"/>
                  <a:pt x="601" y="330"/>
                  <a:pt x="592" y="318"/>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rot lat="0" lon="0" rev="3600000"/>
              </a:camera>
              <a:lightRig rig="threePt" dir="t"/>
            </a:scene3d>
          </a:bodyPr>
          <a:lstStyle/>
          <a:p>
            <a:pPr algn="ctr"/>
            <a:r>
              <a:rPr lang="en-US" altLang="zh-CN" sz="2400" b="1" dirty="0">
                <a:solidFill>
                  <a:schemeClr val="tx1">
                    <a:lumMod val="50000"/>
                    <a:lumOff val="50000"/>
                  </a:schemeClr>
                </a:solidFill>
                <a:cs typeface="+mn-ea"/>
                <a:sym typeface="+mn-lt"/>
              </a:rPr>
              <a:t>R</a:t>
            </a:r>
            <a:endParaRPr lang="en-US" sz="2400" b="1" dirty="0">
              <a:solidFill>
                <a:schemeClr val="tx1">
                  <a:lumMod val="50000"/>
                  <a:lumOff val="50000"/>
                </a:schemeClr>
              </a:solidFill>
              <a:cs typeface="+mn-ea"/>
              <a:sym typeface="+mn-lt"/>
            </a:endParaRPr>
          </a:p>
        </p:txBody>
      </p:sp>
      <p:sp>
        <p:nvSpPr>
          <p:cNvPr id="129" name="TextBox 128">
            <a:extLst>
              <a:ext uri="{FF2B5EF4-FFF2-40B4-BE49-F238E27FC236}">
                <a16:creationId xmlns:a16="http://schemas.microsoft.com/office/drawing/2014/main" id="{00CA33EB-3D04-BD46-C73E-B8B94D6EA196}"/>
              </a:ext>
            </a:extLst>
          </p:cNvPr>
          <p:cNvSpPr txBox="1"/>
          <p:nvPr/>
        </p:nvSpPr>
        <p:spPr>
          <a:xfrm>
            <a:off x="2719814" y="5337465"/>
            <a:ext cx="300082" cy="369332"/>
          </a:xfrm>
          <a:prstGeom prst="rect">
            <a:avLst/>
          </a:prstGeom>
          <a:noFill/>
        </p:spPr>
        <p:txBody>
          <a:bodyPr wrap="none" rtlCol="0">
            <a:spAutoFit/>
          </a:bodyPr>
          <a:lstStyle/>
          <a:p>
            <a:r>
              <a:rPr lang="en-GB" b="1" dirty="0">
                <a:cs typeface="+mn-ea"/>
                <a:sym typeface="+mn-lt"/>
              </a:rPr>
              <a:t>+</a:t>
            </a:r>
          </a:p>
        </p:txBody>
      </p:sp>
      <p:sp>
        <p:nvSpPr>
          <p:cNvPr id="130" name="TextBox 129">
            <a:extLst>
              <a:ext uri="{FF2B5EF4-FFF2-40B4-BE49-F238E27FC236}">
                <a16:creationId xmlns:a16="http://schemas.microsoft.com/office/drawing/2014/main" id="{4693A240-3065-04CA-AC61-ADB7E7DA3040}"/>
              </a:ext>
            </a:extLst>
          </p:cNvPr>
          <p:cNvSpPr txBox="1"/>
          <p:nvPr/>
        </p:nvSpPr>
        <p:spPr>
          <a:xfrm>
            <a:off x="5336901" y="5177062"/>
            <a:ext cx="300082" cy="369332"/>
          </a:xfrm>
          <a:prstGeom prst="rect">
            <a:avLst/>
          </a:prstGeom>
          <a:noFill/>
        </p:spPr>
        <p:txBody>
          <a:bodyPr wrap="none" rtlCol="0">
            <a:spAutoFit/>
          </a:bodyPr>
          <a:lstStyle/>
          <a:p>
            <a:r>
              <a:rPr lang="en-GB" b="1" dirty="0">
                <a:cs typeface="+mn-ea"/>
                <a:sym typeface="+mn-lt"/>
              </a:rPr>
              <a:t>+</a:t>
            </a:r>
          </a:p>
        </p:txBody>
      </p:sp>
      <p:sp>
        <p:nvSpPr>
          <p:cNvPr id="131" name="TextBox 130">
            <a:extLst>
              <a:ext uri="{FF2B5EF4-FFF2-40B4-BE49-F238E27FC236}">
                <a16:creationId xmlns:a16="http://schemas.microsoft.com/office/drawing/2014/main" id="{6F0BB335-38E6-F732-BCF0-9EC2AE033AC7}"/>
              </a:ext>
            </a:extLst>
          </p:cNvPr>
          <p:cNvSpPr txBox="1"/>
          <p:nvPr/>
        </p:nvSpPr>
        <p:spPr>
          <a:xfrm>
            <a:off x="4123880" y="3887874"/>
            <a:ext cx="300082" cy="369332"/>
          </a:xfrm>
          <a:prstGeom prst="rect">
            <a:avLst/>
          </a:prstGeom>
          <a:noFill/>
        </p:spPr>
        <p:txBody>
          <a:bodyPr wrap="none" rtlCol="0">
            <a:spAutoFit/>
          </a:bodyPr>
          <a:lstStyle/>
          <a:p>
            <a:r>
              <a:rPr lang="en-GB" b="1" dirty="0">
                <a:cs typeface="+mn-ea"/>
                <a:sym typeface="+mn-lt"/>
              </a:rPr>
              <a:t>+</a:t>
            </a:r>
          </a:p>
        </p:txBody>
      </p:sp>
      <p:sp>
        <p:nvSpPr>
          <p:cNvPr id="132" name="TextBox 131">
            <a:extLst>
              <a:ext uri="{FF2B5EF4-FFF2-40B4-BE49-F238E27FC236}">
                <a16:creationId xmlns:a16="http://schemas.microsoft.com/office/drawing/2014/main" id="{8F0DAFD4-2814-C867-0BE5-16A0C2D83C15}"/>
              </a:ext>
            </a:extLst>
          </p:cNvPr>
          <p:cNvSpPr txBox="1"/>
          <p:nvPr/>
        </p:nvSpPr>
        <p:spPr>
          <a:xfrm>
            <a:off x="1668791" y="3969244"/>
            <a:ext cx="255198" cy="369332"/>
          </a:xfrm>
          <a:prstGeom prst="rect">
            <a:avLst/>
          </a:prstGeom>
          <a:noFill/>
        </p:spPr>
        <p:txBody>
          <a:bodyPr wrap="none" rtlCol="0">
            <a:spAutoFit/>
          </a:bodyPr>
          <a:lstStyle/>
          <a:p>
            <a:r>
              <a:rPr lang="en-GB" b="1" dirty="0">
                <a:cs typeface="+mn-ea"/>
                <a:sym typeface="+mn-lt"/>
              </a:rPr>
              <a:t>-</a:t>
            </a:r>
          </a:p>
        </p:txBody>
      </p:sp>
      <p:sp>
        <p:nvSpPr>
          <p:cNvPr id="139" name="TextBox 138">
            <a:extLst>
              <a:ext uri="{FF2B5EF4-FFF2-40B4-BE49-F238E27FC236}">
                <a16:creationId xmlns:a16="http://schemas.microsoft.com/office/drawing/2014/main" id="{D0B406F1-482C-5229-F67E-84F8A09857DE}"/>
              </a:ext>
            </a:extLst>
          </p:cNvPr>
          <p:cNvSpPr txBox="1"/>
          <p:nvPr/>
        </p:nvSpPr>
        <p:spPr>
          <a:xfrm>
            <a:off x="5336901" y="2880981"/>
            <a:ext cx="300082" cy="369332"/>
          </a:xfrm>
          <a:prstGeom prst="rect">
            <a:avLst/>
          </a:prstGeom>
          <a:noFill/>
        </p:spPr>
        <p:txBody>
          <a:bodyPr wrap="none" rtlCol="0">
            <a:spAutoFit/>
          </a:bodyPr>
          <a:lstStyle/>
          <a:p>
            <a:r>
              <a:rPr lang="en-GB" b="1" dirty="0">
                <a:cs typeface="+mn-ea"/>
                <a:sym typeface="+mn-lt"/>
              </a:rPr>
              <a:t>+</a:t>
            </a:r>
          </a:p>
        </p:txBody>
      </p:sp>
      <p:sp>
        <p:nvSpPr>
          <p:cNvPr id="140" name="TextBox 139">
            <a:extLst>
              <a:ext uri="{FF2B5EF4-FFF2-40B4-BE49-F238E27FC236}">
                <a16:creationId xmlns:a16="http://schemas.microsoft.com/office/drawing/2014/main" id="{9532D234-27E3-5E86-F1F6-A5AD29CFDA19}"/>
              </a:ext>
            </a:extLst>
          </p:cNvPr>
          <p:cNvSpPr txBox="1"/>
          <p:nvPr/>
        </p:nvSpPr>
        <p:spPr>
          <a:xfrm>
            <a:off x="1081010" y="3726901"/>
            <a:ext cx="300082" cy="369332"/>
          </a:xfrm>
          <a:prstGeom prst="rect">
            <a:avLst/>
          </a:prstGeom>
          <a:noFill/>
        </p:spPr>
        <p:txBody>
          <a:bodyPr wrap="none" rtlCol="0">
            <a:spAutoFit/>
          </a:bodyPr>
          <a:lstStyle/>
          <a:p>
            <a:r>
              <a:rPr lang="en-GB" b="1" dirty="0">
                <a:cs typeface="+mn-ea"/>
                <a:sym typeface="+mn-lt"/>
              </a:rPr>
              <a:t>+</a:t>
            </a:r>
          </a:p>
        </p:txBody>
      </p:sp>
      <p:grpSp>
        <p:nvGrpSpPr>
          <p:cNvPr id="145" name="Group 144">
            <a:extLst>
              <a:ext uri="{FF2B5EF4-FFF2-40B4-BE49-F238E27FC236}">
                <a16:creationId xmlns:a16="http://schemas.microsoft.com/office/drawing/2014/main" id="{446C4A2C-9698-01A2-E21B-223A5A4CC3E7}"/>
              </a:ext>
            </a:extLst>
          </p:cNvPr>
          <p:cNvGrpSpPr/>
          <p:nvPr/>
        </p:nvGrpSpPr>
        <p:grpSpPr>
          <a:xfrm rot="18480887">
            <a:off x="4962709" y="3258340"/>
            <a:ext cx="427791" cy="72518"/>
            <a:chOff x="6657654" y="1100567"/>
            <a:chExt cx="606175" cy="101341"/>
          </a:xfrm>
        </p:grpSpPr>
        <p:cxnSp>
          <p:nvCxnSpPr>
            <p:cNvPr id="146" name="Straight Connector 145">
              <a:extLst>
                <a:ext uri="{FF2B5EF4-FFF2-40B4-BE49-F238E27FC236}">
                  <a16:creationId xmlns:a16="http://schemas.microsoft.com/office/drawing/2014/main" id="{2BA9ECB2-EE20-C246-3639-1188876D77CC}"/>
                </a:ext>
              </a:extLst>
            </p:cNvPr>
            <p:cNvCxnSpPr>
              <a:cxnSpLocks/>
            </p:cNvCxnSpPr>
            <p:nvPr/>
          </p:nvCxnSpPr>
          <p:spPr>
            <a:xfrm>
              <a:off x="6657654" y="1100567"/>
              <a:ext cx="60617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5333A2B-6F9C-FEB9-9A18-A59C988B3813}"/>
                </a:ext>
              </a:extLst>
            </p:cNvPr>
            <p:cNvCxnSpPr>
              <a:cxnSpLocks/>
            </p:cNvCxnSpPr>
            <p:nvPr/>
          </p:nvCxnSpPr>
          <p:spPr>
            <a:xfrm>
              <a:off x="6657654" y="1201908"/>
              <a:ext cx="606175"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5078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5306-0856-651D-46D5-56703648DA82}"/>
              </a:ext>
            </a:extLst>
          </p:cNvPr>
          <p:cNvSpPr>
            <a:spLocks noGrp="1"/>
          </p:cNvSpPr>
          <p:nvPr>
            <p:ph type="title"/>
          </p:nvPr>
        </p:nvSpPr>
        <p:spPr/>
        <p:txBody>
          <a:bodyPr>
            <a:noAutofit/>
          </a:bodyPr>
          <a:lstStyle/>
          <a:p>
            <a:r>
              <a:rPr lang="en-US" altLang="zh-CN" b="1" dirty="0"/>
              <a:t>Case B:</a:t>
            </a:r>
            <a:r>
              <a:rPr lang="en-GB" b="1" dirty="0"/>
              <a:t> What drives the rapid global cost decline of solar PV?</a:t>
            </a:r>
          </a:p>
        </p:txBody>
      </p:sp>
      <p:sp>
        <p:nvSpPr>
          <p:cNvPr id="3" name="Slide Number Placeholder 2">
            <a:extLst>
              <a:ext uri="{FF2B5EF4-FFF2-40B4-BE49-F238E27FC236}">
                <a16:creationId xmlns:a16="http://schemas.microsoft.com/office/drawing/2014/main" id="{B754E453-E992-4D7A-6C35-F55075F9988E}"/>
              </a:ext>
            </a:extLst>
          </p:cNvPr>
          <p:cNvSpPr>
            <a:spLocks noGrp="1"/>
          </p:cNvSpPr>
          <p:nvPr>
            <p:ph type="sldNum" idx="12"/>
          </p:nvPr>
        </p:nvSpPr>
        <p:spPr/>
        <p:txBody>
          <a:bodyPr/>
          <a:lstStyle/>
          <a:p>
            <a:fld id="{00000000-1234-1234-1234-123412341234}" type="slidenum">
              <a:rPr lang="en-GB" smtClean="0"/>
              <a:pPr/>
              <a:t>21</a:t>
            </a:fld>
            <a:endParaRPr lang="en-GB"/>
          </a:p>
        </p:txBody>
      </p:sp>
      <p:grpSp>
        <p:nvGrpSpPr>
          <p:cNvPr id="4" name="Group 3">
            <a:extLst>
              <a:ext uri="{FF2B5EF4-FFF2-40B4-BE49-F238E27FC236}">
                <a16:creationId xmlns:a16="http://schemas.microsoft.com/office/drawing/2014/main" id="{614A8840-6CF1-CB30-6E2A-CC6ED53BF63A}"/>
              </a:ext>
            </a:extLst>
          </p:cNvPr>
          <p:cNvGrpSpPr/>
          <p:nvPr/>
        </p:nvGrpSpPr>
        <p:grpSpPr>
          <a:xfrm>
            <a:off x="600895" y="2299100"/>
            <a:ext cx="3927293" cy="3870741"/>
            <a:chOff x="408680" y="1644272"/>
            <a:chExt cx="4172924" cy="4516809"/>
          </a:xfrm>
        </p:grpSpPr>
        <p:grpSp>
          <p:nvGrpSpPr>
            <p:cNvPr id="5" name="Group 4">
              <a:extLst>
                <a:ext uri="{FF2B5EF4-FFF2-40B4-BE49-F238E27FC236}">
                  <a16:creationId xmlns:a16="http://schemas.microsoft.com/office/drawing/2014/main" id="{858854B8-72FB-C13D-6531-C234387B7659}"/>
                </a:ext>
              </a:extLst>
            </p:cNvPr>
            <p:cNvGrpSpPr/>
            <p:nvPr/>
          </p:nvGrpSpPr>
          <p:grpSpPr>
            <a:xfrm>
              <a:off x="509953" y="1644272"/>
              <a:ext cx="4071651" cy="4516809"/>
              <a:chOff x="509953" y="1628684"/>
              <a:chExt cx="3998547" cy="4435713"/>
            </a:xfrm>
          </p:grpSpPr>
          <p:pic>
            <p:nvPicPr>
              <p:cNvPr id="7" name="Picture 6">
                <a:extLst>
                  <a:ext uri="{FF2B5EF4-FFF2-40B4-BE49-F238E27FC236}">
                    <a16:creationId xmlns:a16="http://schemas.microsoft.com/office/drawing/2014/main" id="{E62B10AF-C3E5-1E1D-5747-2CFC887344F4}"/>
                  </a:ext>
                </a:extLst>
              </p:cNvPr>
              <p:cNvPicPr>
                <a:picLocks noChangeAspect="1"/>
              </p:cNvPicPr>
              <p:nvPr/>
            </p:nvPicPr>
            <p:blipFill>
              <a:blip r:embed="rId2"/>
              <a:srcRect t="3965" r="4005" b="3522"/>
              <a:stretch/>
            </p:blipFill>
            <p:spPr>
              <a:xfrm>
                <a:off x="509953" y="1628684"/>
                <a:ext cx="3998547" cy="4435713"/>
              </a:xfrm>
              <a:prstGeom prst="rect">
                <a:avLst/>
              </a:prstGeom>
            </p:spPr>
          </p:pic>
          <p:sp>
            <p:nvSpPr>
              <p:cNvPr id="8" name="TextBox 7">
                <a:extLst>
                  <a:ext uri="{FF2B5EF4-FFF2-40B4-BE49-F238E27FC236}">
                    <a16:creationId xmlns:a16="http://schemas.microsoft.com/office/drawing/2014/main" id="{1771C7D0-1979-8D31-89E2-BE970F9E6C83}"/>
                  </a:ext>
                </a:extLst>
              </p:cNvPr>
              <p:cNvSpPr txBox="1"/>
              <p:nvPr/>
            </p:nvSpPr>
            <p:spPr>
              <a:xfrm>
                <a:off x="1183509" y="4600329"/>
                <a:ext cx="2169747" cy="1067448"/>
              </a:xfrm>
              <a:prstGeom prst="rect">
                <a:avLst/>
              </a:prstGeom>
              <a:noFill/>
            </p:spPr>
            <p:txBody>
              <a:bodyPr wrap="square">
                <a:spAutoFit/>
              </a:bodyPr>
              <a:lstStyle/>
              <a:p>
                <a:pPr defTabSz="923544">
                  <a:spcAft>
                    <a:spcPts val="600"/>
                  </a:spcAft>
                </a:pPr>
                <a:r>
                  <a:rPr lang="en-GB" sz="1616" b="1" kern="1200" dirty="0">
                    <a:solidFill>
                      <a:srgbClr val="15668B"/>
                    </a:solidFill>
                    <a:latin typeface="Arial" panose="020B0604020202020204" pitchFamily="34" charset="0"/>
                    <a:ea typeface="Microsoft YaHei" panose="020B0503020204020204" pitchFamily="34" charset="-122"/>
                    <a:sym typeface="Arial" panose="020B0604020202020204" pitchFamily="34" charset="0"/>
                  </a:rPr>
                  <a:t>Costs and projection of costs of solar </a:t>
                </a:r>
                <a:r>
                  <a:rPr lang="en-GB" sz="1616" b="1" dirty="0">
                    <a:solidFill>
                      <a:srgbClr val="15668B"/>
                    </a:solidFill>
                    <a:latin typeface="Arial" panose="020B0604020202020204" pitchFamily="34" charset="0"/>
                    <a:ea typeface="Microsoft YaHei" panose="020B0503020204020204" pitchFamily="34" charset="-122"/>
                    <a:sym typeface="Arial" panose="020B0604020202020204" pitchFamily="34" charset="0"/>
                  </a:rPr>
                  <a:t>PV</a:t>
                </a:r>
                <a:r>
                  <a:rPr lang="en-GB" sz="1616" b="1" kern="1200" dirty="0">
                    <a:solidFill>
                      <a:srgbClr val="15668B"/>
                    </a:solidFill>
                    <a:latin typeface="Arial" panose="020B0604020202020204" pitchFamily="34" charset="0"/>
                    <a:ea typeface="Microsoft YaHei" panose="020B0503020204020204" pitchFamily="34" charset="-122"/>
                    <a:sym typeface="Arial" panose="020B0604020202020204" pitchFamily="34" charset="0"/>
                  </a:rPr>
                  <a:t> from 1980-2040.</a:t>
                </a:r>
                <a:endParaRPr lang="en-GB" sz="1600" b="1" dirty="0">
                  <a:solidFill>
                    <a:srgbClr val="15668B"/>
                  </a:solidFill>
                  <a:latin typeface="Arial" panose="020B0604020202020204" pitchFamily="34" charset="0"/>
                  <a:ea typeface="Microsoft YaHei" panose="020B0503020204020204" pitchFamily="34" charset="-122"/>
                  <a:sym typeface="Arial" panose="020B0604020202020204" pitchFamily="34" charset="0"/>
                </a:endParaRPr>
              </a:p>
            </p:txBody>
          </p:sp>
        </p:grpSp>
        <p:sp>
          <p:nvSpPr>
            <p:cNvPr id="6" name="TextBox 5">
              <a:extLst>
                <a:ext uri="{FF2B5EF4-FFF2-40B4-BE49-F238E27FC236}">
                  <a16:creationId xmlns:a16="http://schemas.microsoft.com/office/drawing/2014/main" id="{E0CB802A-C997-A3C9-303F-7A5D07EF554A}"/>
                </a:ext>
              </a:extLst>
            </p:cNvPr>
            <p:cNvSpPr txBox="1"/>
            <p:nvPr/>
          </p:nvSpPr>
          <p:spPr>
            <a:xfrm rot="16200000">
              <a:off x="-1361678" y="3737058"/>
              <a:ext cx="4031255" cy="490540"/>
            </a:xfrm>
            <a:prstGeom prst="rect">
              <a:avLst/>
            </a:prstGeom>
            <a:solidFill>
              <a:schemeClr val="bg1"/>
            </a:solidFill>
          </p:spPr>
          <p:txBody>
            <a:bodyPr wrap="square">
              <a:spAutoFit/>
            </a:bodyPr>
            <a:lstStyle/>
            <a:p>
              <a:r>
                <a:rPr lang="en-GB" sz="1200" b="1" dirty="0">
                  <a:latin typeface="Arial" panose="020B0604020202020204" pitchFamily="34" charset="0"/>
                  <a:ea typeface="Microsoft YaHei" panose="020B0503020204020204" pitchFamily="34" charset="-122"/>
                  <a:sym typeface="Arial" panose="020B0604020202020204" pitchFamily="34" charset="0"/>
                </a:rPr>
                <a:t>LCOE of Sol</a:t>
              </a:r>
              <a:r>
                <a:rPr lang="en-US" altLang="zh-CN" sz="1200" b="1" dirty="0" err="1">
                  <a:latin typeface="Arial" panose="020B0604020202020204" pitchFamily="34" charset="0"/>
                  <a:ea typeface="Microsoft YaHei" panose="020B0503020204020204" pitchFamily="34" charset="-122"/>
                  <a:sym typeface="Arial" panose="020B0604020202020204" pitchFamily="34" charset="0"/>
                </a:rPr>
                <a:t>ar</a:t>
              </a:r>
              <a:r>
                <a:rPr lang="en-US" altLang="zh-CN" sz="1200" b="1" dirty="0">
                  <a:latin typeface="Arial" panose="020B0604020202020204" pitchFamily="34" charset="0"/>
                  <a:ea typeface="Microsoft YaHei" panose="020B0503020204020204" pitchFamily="34" charset="-122"/>
                  <a:sym typeface="Arial" panose="020B0604020202020204" pitchFamily="34" charset="0"/>
                </a:rPr>
                <a:t> PV (USD</a:t>
              </a:r>
              <a:r>
                <a:rPr lang="en-US" altLang="zh-CN" sz="1200" b="1" baseline="-25000" dirty="0">
                  <a:latin typeface="Arial" panose="020B0604020202020204" pitchFamily="34" charset="0"/>
                  <a:ea typeface="Microsoft YaHei" panose="020B0503020204020204" pitchFamily="34" charset="-122"/>
                  <a:sym typeface="Arial" panose="020B0604020202020204" pitchFamily="34" charset="0"/>
                </a:rPr>
                <a:t>2020</a:t>
              </a:r>
              <a:r>
                <a:rPr lang="en-US" altLang="zh-CN" sz="1200" b="1" dirty="0">
                  <a:latin typeface="Arial" panose="020B0604020202020204" pitchFamily="34" charset="0"/>
                  <a:ea typeface="Microsoft YaHei" panose="020B0503020204020204" pitchFamily="34" charset="-122"/>
                  <a:sym typeface="Arial" panose="020B0604020202020204" pitchFamily="34" charset="0"/>
                </a:rPr>
                <a:t>/MWh)                  </a:t>
              </a:r>
              <a:r>
                <a:rPr lang="en-GB" sz="1200" dirty="0">
                  <a:latin typeface="Arial" panose="020B0604020202020204" pitchFamily="34" charset="0"/>
                  <a:ea typeface="Microsoft YaHei" panose="020B0503020204020204" pitchFamily="34" charset="-122"/>
                  <a:sym typeface="Arial" panose="020B0604020202020204" pitchFamily="34" charset="0"/>
                </a:rPr>
                <a:t>Note: log scale</a:t>
              </a:r>
            </a:p>
          </p:txBody>
        </p:sp>
      </p:grpSp>
      <p:sp>
        <p:nvSpPr>
          <p:cNvPr id="13" name="TextBox 12">
            <a:extLst>
              <a:ext uri="{FF2B5EF4-FFF2-40B4-BE49-F238E27FC236}">
                <a16:creationId xmlns:a16="http://schemas.microsoft.com/office/drawing/2014/main" id="{F8F4225D-2F0D-3A3B-4196-AC1645FD05C2}"/>
              </a:ext>
            </a:extLst>
          </p:cNvPr>
          <p:cNvSpPr txBox="1"/>
          <p:nvPr/>
        </p:nvSpPr>
        <p:spPr>
          <a:xfrm>
            <a:off x="605265" y="1151203"/>
            <a:ext cx="10985841" cy="769441"/>
          </a:xfrm>
          <a:prstGeom prst="rect">
            <a:avLst/>
          </a:prstGeom>
          <a:noFill/>
        </p:spPr>
        <p:txBody>
          <a:bodyPr wrap="square">
            <a:spAutoFit/>
          </a:bodyPr>
          <a:lstStyle/>
          <a:p>
            <a:r>
              <a:rPr lang="en-GB" sz="2200" b="1" dirty="0"/>
              <a:t>1. Problem/Observable phenomenon: </a:t>
            </a:r>
          </a:p>
          <a:p>
            <a:r>
              <a:rPr lang="en-GB" sz="2200" dirty="0"/>
              <a:t>Why have the costs of solar PV fallen so rapidly and persistently over the past two decades?</a:t>
            </a:r>
          </a:p>
        </p:txBody>
      </p:sp>
      <p:sp>
        <p:nvSpPr>
          <p:cNvPr id="14" name="TextBox 13">
            <a:extLst>
              <a:ext uri="{FF2B5EF4-FFF2-40B4-BE49-F238E27FC236}">
                <a16:creationId xmlns:a16="http://schemas.microsoft.com/office/drawing/2014/main" id="{7510181E-C029-75EA-1448-BDF259F40500}"/>
              </a:ext>
            </a:extLst>
          </p:cNvPr>
          <p:cNvSpPr txBox="1"/>
          <p:nvPr/>
        </p:nvSpPr>
        <p:spPr>
          <a:xfrm>
            <a:off x="509953" y="6457571"/>
            <a:ext cx="2527359" cy="369332"/>
          </a:xfrm>
          <a:prstGeom prst="rect">
            <a:avLst/>
          </a:prstGeom>
          <a:noFill/>
        </p:spPr>
        <p:txBody>
          <a:bodyPr wrap="none" rtlCol="0">
            <a:spAutoFit/>
          </a:bodyPr>
          <a:lstStyle/>
          <a:p>
            <a:r>
              <a:rPr lang="en-GB" dirty="0"/>
              <a:t>Source: </a:t>
            </a:r>
            <a:r>
              <a:rPr lang="en-GB" dirty="0">
                <a:hlinkClick r:id="rId3"/>
              </a:rPr>
              <a:t>Way et al. (2022)</a:t>
            </a:r>
            <a:endParaRPr lang="en-GB" dirty="0"/>
          </a:p>
        </p:txBody>
      </p:sp>
      <p:grpSp>
        <p:nvGrpSpPr>
          <p:cNvPr id="22" name="Group 21">
            <a:extLst>
              <a:ext uri="{FF2B5EF4-FFF2-40B4-BE49-F238E27FC236}">
                <a16:creationId xmlns:a16="http://schemas.microsoft.com/office/drawing/2014/main" id="{A8FD84EB-044E-73B0-CD1F-D09BEE9148AE}"/>
              </a:ext>
            </a:extLst>
          </p:cNvPr>
          <p:cNvGrpSpPr/>
          <p:nvPr/>
        </p:nvGrpSpPr>
        <p:grpSpPr>
          <a:xfrm>
            <a:off x="5451272" y="2348168"/>
            <a:ext cx="4376121" cy="3821673"/>
            <a:chOff x="4696518" y="2575409"/>
            <a:chExt cx="4105881" cy="3585672"/>
          </a:xfrm>
        </p:grpSpPr>
        <p:pic>
          <p:nvPicPr>
            <p:cNvPr id="20" name="Picture 2" descr="A graph of solar panels&#10;&#10;AI-generated content may be incorrect.">
              <a:extLst>
                <a:ext uri="{FF2B5EF4-FFF2-40B4-BE49-F238E27FC236}">
                  <a16:creationId xmlns:a16="http://schemas.microsoft.com/office/drawing/2014/main" id="{82A122AF-DF32-E7E4-C71F-F5B63969D83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84518" y="3642545"/>
              <a:ext cx="3917881" cy="2518536"/>
            </a:xfrm>
            <a:prstGeom prst="rect">
              <a:avLst/>
            </a:prstGeom>
            <a:solidFill>
              <a:srgbClr val="FFFFFF"/>
            </a:solidFill>
          </p:spPr>
        </p:pic>
        <p:sp>
          <p:nvSpPr>
            <p:cNvPr id="21" name="TextBox 20">
              <a:extLst>
                <a:ext uri="{FF2B5EF4-FFF2-40B4-BE49-F238E27FC236}">
                  <a16:creationId xmlns:a16="http://schemas.microsoft.com/office/drawing/2014/main" id="{C92A182D-ED52-60F0-AABD-7FF8BC8CA630}"/>
                </a:ext>
              </a:extLst>
            </p:cNvPr>
            <p:cNvSpPr txBox="1"/>
            <p:nvPr/>
          </p:nvSpPr>
          <p:spPr>
            <a:xfrm rot="16200000">
              <a:off x="3107698" y="4164229"/>
              <a:ext cx="3454639" cy="276999"/>
            </a:xfrm>
            <a:prstGeom prst="rect">
              <a:avLst/>
            </a:prstGeom>
            <a:solidFill>
              <a:schemeClr val="bg1"/>
            </a:solidFill>
          </p:spPr>
          <p:txBody>
            <a:bodyPr wrap="square">
              <a:spAutoFit/>
            </a:bodyPr>
            <a:lstStyle/>
            <a:p>
              <a:r>
                <a:rPr lang="en-GB" sz="1200" b="1" dirty="0">
                  <a:latin typeface="Arial" panose="020B0604020202020204" pitchFamily="34" charset="0"/>
                  <a:ea typeface="Microsoft YaHei" panose="020B0503020204020204" pitchFamily="34" charset="-122"/>
                  <a:sym typeface="Arial" panose="020B0604020202020204" pitchFamily="34" charset="0"/>
                </a:rPr>
                <a:t>Solar PV installed capacity (GW)</a:t>
              </a:r>
              <a:endParaRPr lang="en-GB" sz="1200" dirty="0">
                <a:latin typeface="Arial" panose="020B0604020202020204" pitchFamily="34" charset="0"/>
                <a:ea typeface="Microsoft YaHei" panose="020B0503020204020204" pitchFamily="34" charset="-122"/>
                <a:sym typeface="Arial" panose="020B0604020202020204" pitchFamily="34" charset="0"/>
              </a:endParaRPr>
            </a:p>
          </p:txBody>
        </p:sp>
      </p:grpSp>
      <p:sp>
        <p:nvSpPr>
          <p:cNvPr id="19" name="TextBox 18">
            <a:extLst>
              <a:ext uri="{FF2B5EF4-FFF2-40B4-BE49-F238E27FC236}">
                <a16:creationId xmlns:a16="http://schemas.microsoft.com/office/drawing/2014/main" id="{1F3847CB-3610-BDC6-101F-38FC03C88E7B}"/>
              </a:ext>
            </a:extLst>
          </p:cNvPr>
          <p:cNvSpPr txBox="1"/>
          <p:nvPr/>
        </p:nvSpPr>
        <p:spPr>
          <a:xfrm>
            <a:off x="4528188" y="1925909"/>
            <a:ext cx="7205948" cy="1446550"/>
          </a:xfrm>
          <a:prstGeom prst="rect">
            <a:avLst/>
          </a:prstGeom>
          <a:noFill/>
        </p:spPr>
        <p:txBody>
          <a:bodyPr wrap="square">
            <a:spAutoFit/>
          </a:bodyPr>
          <a:lstStyle/>
          <a:p>
            <a:r>
              <a:rPr lang="en-GB" sz="2200" b="1" dirty="0"/>
              <a:t>2. Key behaviour over time:</a:t>
            </a:r>
          </a:p>
          <a:p>
            <a:pPr marL="342900" indent="-342900">
              <a:buFont typeface="Arial" panose="020B0604020202020204" pitchFamily="34" charset="0"/>
              <a:buChar char="•"/>
            </a:pPr>
            <a:r>
              <a:rPr lang="en-GB" sz="2200" dirty="0"/>
              <a:t>Unit costs of PV and wind decline continuously as deployment increases</a:t>
            </a:r>
          </a:p>
          <a:p>
            <a:pPr marL="342900" indent="-342900">
              <a:buFont typeface="Arial" panose="020B0604020202020204" pitchFamily="34" charset="0"/>
              <a:buChar char="•"/>
            </a:pPr>
            <a:r>
              <a:rPr lang="en-GB" sz="2200" dirty="0"/>
              <a:t>Declines accelerate during periods of rapid global scale-up</a:t>
            </a:r>
          </a:p>
        </p:txBody>
      </p:sp>
    </p:spTree>
    <p:extLst>
      <p:ext uri="{BB962C8B-B14F-4D97-AF65-F5344CB8AC3E}">
        <p14:creationId xmlns:p14="http://schemas.microsoft.com/office/powerpoint/2010/main" val="129417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054423-CBE6-46BF-31F0-2CDEDD7FE002}"/>
              </a:ext>
            </a:extLst>
          </p:cNvPr>
          <p:cNvSpPr>
            <a:spLocks noGrp="1"/>
          </p:cNvSpPr>
          <p:nvPr>
            <p:ph type="sldNum" idx="12"/>
          </p:nvPr>
        </p:nvSpPr>
        <p:spPr/>
        <p:txBody>
          <a:bodyPr/>
          <a:lstStyle/>
          <a:p>
            <a:fld id="{00000000-1234-1234-1234-123412341234}" type="slidenum">
              <a:rPr lang="en-GB" smtClean="0"/>
              <a:pPr/>
              <a:t>22</a:t>
            </a:fld>
            <a:endParaRPr lang="en-GB"/>
          </a:p>
        </p:txBody>
      </p:sp>
      <p:sp>
        <p:nvSpPr>
          <p:cNvPr id="4" name="TextBox 3">
            <a:extLst>
              <a:ext uri="{FF2B5EF4-FFF2-40B4-BE49-F238E27FC236}">
                <a16:creationId xmlns:a16="http://schemas.microsoft.com/office/drawing/2014/main" id="{6FE393B3-20F5-D8D1-25CC-70497EAD6F50}"/>
              </a:ext>
            </a:extLst>
          </p:cNvPr>
          <p:cNvSpPr txBox="1"/>
          <p:nvPr/>
        </p:nvSpPr>
        <p:spPr>
          <a:xfrm>
            <a:off x="605265" y="1151203"/>
            <a:ext cx="10985841" cy="1961178"/>
          </a:xfrm>
          <a:prstGeom prst="rect">
            <a:avLst/>
          </a:prstGeom>
          <a:noFill/>
        </p:spPr>
        <p:txBody>
          <a:bodyPr wrap="square">
            <a:spAutoFit/>
          </a:bodyPr>
          <a:lstStyle/>
          <a:p>
            <a:pPr>
              <a:lnSpc>
                <a:spcPct val="120000"/>
              </a:lnSpc>
            </a:pPr>
            <a:r>
              <a:rPr lang="en-GB" sz="2200" b="1" dirty="0"/>
              <a:t>3. Identify key variables: </a:t>
            </a:r>
          </a:p>
          <a:p>
            <a:pPr marL="288000"/>
            <a:r>
              <a:rPr lang="en-GB" sz="2200" dirty="0"/>
              <a:t>Installed capacity; Manufacturing scale; Technology cost per unit; Demand for solar PV</a:t>
            </a:r>
          </a:p>
          <a:p>
            <a:pPr marL="288000"/>
            <a:endParaRPr lang="en-GB" sz="2200" b="1" dirty="0"/>
          </a:p>
          <a:p>
            <a:pPr>
              <a:lnSpc>
                <a:spcPct val="120000"/>
              </a:lnSpc>
            </a:pPr>
            <a:r>
              <a:rPr lang="en-GB" sz="2200" b="1" dirty="0"/>
              <a:t>4. Establish causal links and polarities:</a:t>
            </a:r>
          </a:p>
          <a:p>
            <a:pPr marL="360000">
              <a:lnSpc>
                <a:spcPct val="120000"/>
              </a:lnSpc>
            </a:pPr>
            <a:endParaRPr lang="en-GB" sz="2200" b="1" dirty="0"/>
          </a:p>
        </p:txBody>
      </p:sp>
      <p:sp>
        <p:nvSpPr>
          <p:cNvPr id="8" name="Title 1">
            <a:extLst>
              <a:ext uri="{FF2B5EF4-FFF2-40B4-BE49-F238E27FC236}">
                <a16:creationId xmlns:a16="http://schemas.microsoft.com/office/drawing/2014/main" id="{2C6DD26B-D929-CA25-C0B4-CE6B17224BE4}"/>
              </a:ext>
            </a:extLst>
          </p:cNvPr>
          <p:cNvSpPr>
            <a:spLocks noGrp="1"/>
          </p:cNvSpPr>
          <p:nvPr>
            <p:ph type="title"/>
          </p:nvPr>
        </p:nvSpPr>
        <p:spPr>
          <a:xfrm>
            <a:off x="604838" y="188913"/>
            <a:ext cx="10985500" cy="858837"/>
          </a:xfrm>
        </p:spPr>
        <p:txBody>
          <a:bodyPr>
            <a:noAutofit/>
          </a:bodyPr>
          <a:lstStyle/>
          <a:p>
            <a:r>
              <a:rPr lang="en-GB" b="1" dirty="0"/>
              <a:t>What drives the rapid global cost decline of solar PV?</a:t>
            </a:r>
          </a:p>
        </p:txBody>
      </p:sp>
      <p:cxnSp>
        <p:nvCxnSpPr>
          <p:cNvPr id="13" name="Connector: Curved 12">
            <a:extLst>
              <a:ext uri="{FF2B5EF4-FFF2-40B4-BE49-F238E27FC236}">
                <a16:creationId xmlns:a16="http://schemas.microsoft.com/office/drawing/2014/main" id="{59313116-549D-9073-0D5D-F1B0E9B824E8}"/>
              </a:ext>
            </a:extLst>
          </p:cNvPr>
          <p:cNvCxnSpPr>
            <a:cxnSpLocks/>
            <a:stCxn id="31" idx="7"/>
            <a:endCxn id="33" idx="2"/>
          </p:cNvCxnSpPr>
          <p:nvPr/>
        </p:nvCxnSpPr>
        <p:spPr>
          <a:xfrm rot="5400000" flipH="1" flipV="1">
            <a:off x="1796230" y="3558439"/>
            <a:ext cx="410527" cy="944027"/>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1955276-5B86-5215-89F5-5EFA105C93D4}"/>
              </a:ext>
            </a:extLst>
          </p:cNvPr>
          <p:cNvSpPr txBox="1"/>
          <p:nvPr/>
        </p:nvSpPr>
        <p:spPr>
          <a:xfrm>
            <a:off x="1909925" y="3546485"/>
            <a:ext cx="300082" cy="369332"/>
          </a:xfrm>
          <a:prstGeom prst="rect">
            <a:avLst/>
          </a:prstGeom>
          <a:noFill/>
        </p:spPr>
        <p:txBody>
          <a:bodyPr wrap="none" rtlCol="0">
            <a:spAutoFit/>
          </a:bodyPr>
          <a:lstStyle/>
          <a:p>
            <a:r>
              <a:rPr lang="en-GB" b="1" dirty="0">
                <a:cs typeface="+mn-ea"/>
                <a:sym typeface="+mn-lt"/>
              </a:rPr>
              <a:t>+</a:t>
            </a:r>
          </a:p>
        </p:txBody>
      </p:sp>
      <p:sp>
        <p:nvSpPr>
          <p:cNvPr id="31" name="Oval 30">
            <a:extLst>
              <a:ext uri="{FF2B5EF4-FFF2-40B4-BE49-F238E27FC236}">
                <a16:creationId xmlns:a16="http://schemas.microsoft.com/office/drawing/2014/main" id="{02681ED1-8004-3AEA-2EFA-5B6CBB34CDED}"/>
              </a:ext>
            </a:extLst>
          </p:cNvPr>
          <p:cNvSpPr/>
          <p:nvPr/>
        </p:nvSpPr>
        <p:spPr>
          <a:xfrm>
            <a:off x="604838" y="4077072"/>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Installed</a:t>
            </a:r>
          </a:p>
          <a:p>
            <a:pPr algn="ctr"/>
            <a:r>
              <a:rPr lang="en-US" altLang="zh-CN" dirty="0">
                <a:solidFill>
                  <a:schemeClr val="tx1"/>
                </a:solidFill>
                <a:cs typeface="+mn-ea"/>
                <a:sym typeface="+mn-lt"/>
              </a:rPr>
              <a:t>capacity</a:t>
            </a:r>
            <a:endParaRPr lang="en-GB" dirty="0">
              <a:solidFill>
                <a:schemeClr val="tx1"/>
              </a:solidFill>
              <a:cs typeface="+mn-ea"/>
              <a:sym typeface="+mn-lt"/>
            </a:endParaRPr>
          </a:p>
        </p:txBody>
      </p:sp>
      <p:sp>
        <p:nvSpPr>
          <p:cNvPr id="32" name="Oval 31">
            <a:extLst>
              <a:ext uri="{FF2B5EF4-FFF2-40B4-BE49-F238E27FC236}">
                <a16:creationId xmlns:a16="http://schemas.microsoft.com/office/drawing/2014/main" id="{2C18A9AE-7222-762F-4D11-82BC6AC48333}"/>
              </a:ext>
            </a:extLst>
          </p:cNvPr>
          <p:cNvSpPr/>
          <p:nvPr/>
        </p:nvSpPr>
        <p:spPr>
          <a:xfrm>
            <a:off x="4342177" y="4077073"/>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Technology</a:t>
            </a:r>
          </a:p>
          <a:p>
            <a:pPr algn="ctr"/>
            <a:r>
              <a:rPr lang="en-US" altLang="zh-CN" dirty="0">
                <a:solidFill>
                  <a:schemeClr val="tx1"/>
                </a:solidFill>
                <a:cs typeface="+mn-ea"/>
                <a:sym typeface="+mn-lt"/>
              </a:rPr>
              <a:t>cost</a:t>
            </a:r>
            <a:endParaRPr lang="en-GB" dirty="0">
              <a:solidFill>
                <a:schemeClr val="tx1"/>
              </a:solidFill>
              <a:cs typeface="+mn-ea"/>
              <a:sym typeface="+mn-lt"/>
            </a:endParaRPr>
          </a:p>
        </p:txBody>
      </p:sp>
      <p:sp>
        <p:nvSpPr>
          <p:cNvPr id="33" name="Oval 32">
            <a:extLst>
              <a:ext uri="{FF2B5EF4-FFF2-40B4-BE49-F238E27FC236}">
                <a16:creationId xmlns:a16="http://schemas.microsoft.com/office/drawing/2014/main" id="{D05DE66E-CEA5-D83C-35AD-85B04CEBC98B}"/>
              </a:ext>
            </a:extLst>
          </p:cNvPr>
          <p:cNvSpPr/>
          <p:nvPr/>
        </p:nvSpPr>
        <p:spPr>
          <a:xfrm>
            <a:off x="2473507" y="3283545"/>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Manufacturing</a:t>
            </a:r>
          </a:p>
          <a:p>
            <a:pPr algn="ctr"/>
            <a:r>
              <a:rPr lang="en-US" altLang="zh-CN" dirty="0">
                <a:solidFill>
                  <a:schemeClr val="tx1"/>
                </a:solidFill>
                <a:cs typeface="+mn-ea"/>
                <a:sym typeface="+mn-lt"/>
              </a:rPr>
              <a:t>scale</a:t>
            </a:r>
            <a:endParaRPr lang="en-GB" dirty="0">
              <a:solidFill>
                <a:schemeClr val="tx1"/>
              </a:solidFill>
              <a:cs typeface="+mn-ea"/>
              <a:sym typeface="+mn-lt"/>
            </a:endParaRPr>
          </a:p>
        </p:txBody>
      </p:sp>
      <p:cxnSp>
        <p:nvCxnSpPr>
          <p:cNvPr id="39" name="Connector: Curved 38">
            <a:extLst>
              <a:ext uri="{FF2B5EF4-FFF2-40B4-BE49-F238E27FC236}">
                <a16:creationId xmlns:a16="http://schemas.microsoft.com/office/drawing/2014/main" id="{8C2A148F-E89A-8EDF-55A6-DFAE9B6FE405}"/>
              </a:ext>
            </a:extLst>
          </p:cNvPr>
          <p:cNvCxnSpPr>
            <a:cxnSpLocks/>
            <a:stCxn id="33" idx="6"/>
            <a:endCxn id="32" idx="1"/>
          </p:cNvCxnSpPr>
          <p:nvPr/>
        </p:nvCxnSpPr>
        <p:spPr>
          <a:xfrm>
            <a:off x="3556792" y="3825188"/>
            <a:ext cx="944028" cy="410528"/>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40D77B8A-6690-B146-33E0-A878CDA5E76E}"/>
              </a:ext>
            </a:extLst>
          </p:cNvPr>
          <p:cNvSpPr txBox="1"/>
          <p:nvPr/>
        </p:nvSpPr>
        <p:spPr>
          <a:xfrm>
            <a:off x="4363538" y="3704804"/>
            <a:ext cx="255198" cy="369332"/>
          </a:xfrm>
          <a:prstGeom prst="rect">
            <a:avLst/>
          </a:prstGeom>
          <a:noFill/>
        </p:spPr>
        <p:txBody>
          <a:bodyPr wrap="none" rtlCol="0">
            <a:spAutoFit/>
          </a:bodyPr>
          <a:lstStyle/>
          <a:p>
            <a:r>
              <a:rPr lang="en-GB" b="1" dirty="0">
                <a:cs typeface="+mn-ea"/>
                <a:sym typeface="+mn-lt"/>
              </a:rPr>
              <a:t>-</a:t>
            </a:r>
          </a:p>
        </p:txBody>
      </p:sp>
      <p:sp>
        <p:nvSpPr>
          <p:cNvPr id="44" name="Oval 43">
            <a:extLst>
              <a:ext uri="{FF2B5EF4-FFF2-40B4-BE49-F238E27FC236}">
                <a16:creationId xmlns:a16="http://schemas.microsoft.com/office/drawing/2014/main" id="{777624B9-FB57-DEA2-2E5F-42C51B972ED5}"/>
              </a:ext>
            </a:extLst>
          </p:cNvPr>
          <p:cNvSpPr/>
          <p:nvPr/>
        </p:nvSpPr>
        <p:spPr>
          <a:xfrm>
            <a:off x="2473507" y="4870601"/>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Demand</a:t>
            </a:r>
            <a:endParaRPr lang="en-GB" dirty="0">
              <a:solidFill>
                <a:schemeClr val="tx1"/>
              </a:solidFill>
              <a:cs typeface="+mn-ea"/>
              <a:sym typeface="+mn-lt"/>
            </a:endParaRPr>
          </a:p>
        </p:txBody>
      </p:sp>
      <p:cxnSp>
        <p:nvCxnSpPr>
          <p:cNvPr id="49" name="Connector: Curved 48">
            <a:extLst>
              <a:ext uri="{FF2B5EF4-FFF2-40B4-BE49-F238E27FC236}">
                <a16:creationId xmlns:a16="http://schemas.microsoft.com/office/drawing/2014/main" id="{A2200D32-060F-4C5A-3D63-0198B862E1C3}"/>
              </a:ext>
            </a:extLst>
          </p:cNvPr>
          <p:cNvCxnSpPr>
            <a:cxnSpLocks/>
            <a:stCxn id="32" idx="3"/>
            <a:endCxn id="44" idx="6"/>
          </p:cNvCxnSpPr>
          <p:nvPr/>
        </p:nvCxnSpPr>
        <p:spPr>
          <a:xfrm rot="5400000">
            <a:off x="3823542" y="4734965"/>
            <a:ext cx="410529" cy="944028"/>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54">
            <a:extLst>
              <a:ext uri="{FF2B5EF4-FFF2-40B4-BE49-F238E27FC236}">
                <a16:creationId xmlns:a16="http://schemas.microsoft.com/office/drawing/2014/main" id="{4091DF58-56FD-2019-823F-64C6FB6A615F}"/>
              </a:ext>
            </a:extLst>
          </p:cNvPr>
          <p:cNvCxnSpPr>
            <a:cxnSpLocks/>
            <a:stCxn id="44" idx="2"/>
            <a:endCxn id="31" idx="5"/>
          </p:cNvCxnSpPr>
          <p:nvPr/>
        </p:nvCxnSpPr>
        <p:spPr>
          <a:xfrm rot="10800000">
            <a:off x="1529481" y="5001714"/>
            <a:ext cx="944027" cy="410530"/>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63F33E5-F632-9A68-E86B-8E6802CF15C1}"/>
              </a:ext>
            </a:extLst>
          </p:cNvPr>
          <p:cNvSpPr txBox="1"/>
          <p:nvPr/>
        </p:nvSpPr>
        <p:spPr>
          <a:xfrm>
            <a:off x="3646009" y="5042911"/>
            <a:ext cx="255198" cy="369332"/>
          </a:xfrm>
          <a:prstGeom prst="rect">
            <a:avLst/>
          </a:prstGeom>
          <a:noFill/>
        </p:spPr>
        <p:txBody>
          <a:bodyPr wrap="none" rtlCol="0">
            <a:spAutoFit/>
          </a:bodyPr>
          <a:lstStyle/>
          <a:p>
            <a:r>
              <a:rPr lang="en-GB" b="1" dirty="0">
                <a:cs typeface="+mn-ea"/>
                <a:sym typeface="+mn-lt"/>
              </a:rPr>
              <a:t>-</a:t>
            </a:r>
          </a:p>
        </p:txBody>
      </p:sp>
      <p:sp>
        <p:nvSpPr>
          <p:cNvPr id="63" name="TextBox 62">
            <a:extLst>
              <a:ext uri="{FF2B5EF4-FFF2-40B4-BE49-F238E27FC236}">
                <a16:creationId xmlns:a16="http://schemas.microsoft.com/office/drawing/2014/main" id="{9E4A586C-F354-491C-4BEA-4E2C2562C125}"/>
              </a:ext>
            </a:extLst>
          </p:cNvPr>
          <p:cNvSpPr txBox="1"/>
          <p:nvPr/>
        </p:nvSpPr>
        <p:spPr>
          <a:xfrm>
            <a:off x="1588387" y="4882328"/>
            <a:ext cx="300082" cy="369332"/>
          </a:xfrm>
          <a:prstGeom prst="rect">
            <a:avLst/>
          </a:prstGeom>
          <a:noFill/>
        </p:spPr>
        <p:txBody>
          <a:bodyPr wrap="none" rtlCol="0">
            <a:spAutoFit/>
          </a:bodyPr>
          <a:lstStyle/>
          <a:p>
            <a:r>
              <a:rPr lang="en-GB" b="1" dirty="0">
                <a:cs typeface="+mn-ea"/>
                <a:sym typeface="+mn-lt"/>
              </a:rPr>
              <a:t>+</a:t>
            </a:r>
          </a:p>
        </p:txBody>
      </p:sp>
      <p:sp>
        <p:nvSpPr>
          <p:cNvPr id="64" name="refresh-arrow_64555">
            <a:extLst>
              <a:ext uri="{FF2B5EF4-FFF2-40B4-BE49-F238E27FC236}">
                <a16:creationId xmlns:a16="http://schemas.microsoft.com/office/drawing/2014/main" id="{B517FE1C-20BA-5AD2-1FF5-E1B468600F60}"/>
              </a:ext>
            </a:extLst>
          </p:cNvPr>
          <p:cNvSpPr/>
          <p:nvPr/>
        </p:nvSpPr>
        <p:spPr>
          <a:xfrm rot="14400000" flipV="1">
            <a:off x="3452996" y="4336186"/>
            <a:ext cx="607430" cy="609685"/>
          </a:xfrm>
          <a:custGeom>
            <a:avLst/>
            <a:gdLst>
              <a:gd name="T0" fmla="*/ 592 w 605"/>
              <a:gd name="T1" fmla="*/ 318 h 608"/>
              <a:gd name="T2" fmla="*/ 551 w 605"/>
              <a:gd name="T3" fmla="*/ 299 h 608"/>
              <a:gd name="T4" fmla="*/ 493 w 605"/>
              <a:gd name="T5" fmla="*/ 346 h 608"/>
              <a:gd name="T6" fmla="*/ 304 w 605"/>
              <a:gd name="T7" fmla="*/ 497 h 608"/>
              <a:gd name="T8" fmla="*/ 111 w 605"/>
              <a:gd name="T9" fmla="*/ 304 h 608"/>
              <a:gd name="T10" fmla="*/ 304 w 605"/>
              <a:gd name="T11" fmla="*/ 110 h 608"/>
              <a:gd name="T12" fmla="*/ 403 w 605"/>
              <a:gd name="T13" fmla="*/ 138 h 608"/>
              <a:gd name="T14" fmla="*/ 386 w 605"/>
              <a:gd name="T15" fmla="*/ 154 h 608"/>
              <a:gd name="T16" fmla="*/ 383 w 605"/>
              <a:gd name="T17" fmla="*/ 173 h 608"/>
              <a:gd name="T18" fmla="*/ 399 w 605"/>
              <a:gd name="T19" fmla="*/ 183 h 608"/>
              <a:gd name="T20" fmla="*/ 505 w 605"/>
              <a:gd name="T21" fmla="*/ 183 h 608"/>
              <a:gd name="T22" fmla="*/ 527 w 605"/>
              <a:gd name="T23" fmla="*/ 160 h 608"/>
              <a:gd name="T24" fmla="*/ 527 w 605"/>
              <a:gd name="T25" fmla="*/ 53 h 608"/>
              <a:gd name="T26" fmla="*/ 516 w 605"/>
              <a:gd name="T27" fmla="*/ 38 h 608"/>
              <a:gd name="T28" fmla="*/ 498 w 605"/>
              <a:gd name="T29" fmla="*/ 41 h 608"/>
              <a:gd name="T30" fmla="*/ 482 w 605"/>
              <a:gd name="T31" fmla="*/ 58 h 608"/>
              <a:gd name="T32" fmla="*/ 304 w 605"/>
              <a:gd name="T33" fmla="*/ 0 h 608"/>
              <a:gd name="T34" fmla="*/ 0 w 605"/>
              <a:gd name="T35" fmla="*/ 304 h 608"/>
              <a:gd name="T36" fmla="*/ 304 w 605"/>
              <a:gd name="T37" fmla="*/ 608 h 608"/>
              <a:gd name="T38" fmla="*/ 603 w 605"/>
              <a:gd name="T39" fmla="*/ 361 h 608"/>
              <a:gd name="T40" fmla="*/ 592 w 605"/>
              <a:gd name="T41" fmla="*/ 31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5" h="608">
                <a:moveTo>
                  <a:pt x="592" y="318"/>
                </a:moveTo>
                <a:cubicBezTo>
                  <a:pt x="582" y="306"/>
                  <a:pt x="567" y="299"/>
                  <a:pt x="551" y="299"/>
                </a:cubicBezTo>
                <a:cubicBezTo>
                  <a:pt x="523" y="299"/>
                  <a:pt x="499" y="318"/>
                  <a:pt x="493" y="346"/>
                </a:cubicBezTo>
                <a:cubicBezTo>
                  <a:pt x="473" y="434"/>
                  <a:pt x="394" y="497"/>
                  <a:pt x="304" y="497"/>
                </a:cubicBezTo>
                <a:cubicBezTo>
                  <a:pt x="197" y="497"/>
                  <a:pt x="111" y="411"/>
                  <a:pt x="111" y="304"/>
                </a:cubicBezTo>
                <a:cubicBezTo>
                  <a:pt x="111" y="197"/>
                  <a:pt x="197" y="110"/>
                  <a:pt x="304" y="110"/>
                </a:cubicBezTo>
                <a:cubicBezTo>
                  <a:pt x="339" y="110"/>
                  <a:pt x="373" y="120"/>
                  <a:pt x="403" y="138"/>
                </a:cubicBezTo>
                <a:lnTo>
                  <a:pt x="386" y="154"/>
                </a:lnTo>
                <a:cubicBezTo>
                  <a:pt x="382" y="159"/>
                  <a:pt x="380" y="167"/>
                  <a:pt x="383" y="173"/>
                </a:cubicBezTo>
                <a:cubicBezTo>
                  <a:pt x="386" y="179"/>
                  <a:pt x="392" y="183"/>
                  <a:pt x="399" y="183"/>
                </a:cubicBezTo>
                <a:lnTo>
                  <a:pt x="505" y="183"/>
                </a:lnTo>
                <a:cubicBezTo>
                  <a:pt x="517" y="183"/>
                  <a:pt x="528" y="172"/>
                  <a:pt x="527" y="160"/>
                </a:cubicBezTo>
                <a:lnTo>
                  <a:pt x="527" y="53"/>
                </a:lnTo>
                <a:cubicBezTo>
                  <a:pt x="527" y="46"/>
                  <a:pt x="523" y="40"/>
                  <a:pt x="516" y="38"/>
                </a:cubicBezTo>
                <a:cubicBezTo>
                  <a:pt x="510" y="35"/>
                  <a:pt x="503" y="36"/>
                  <a:pt x="498" y="41"/>
                </a:cubicBezTo>
                <a:lnTo>
                  <a:pt x="482" y="58"/>
                </a:lnTo>
                <a:cubicBezTo>
                  <a:pt x="430" y="20"/>
                  <a:pt x="368" y="0"/>
                  <a:pt x="304" y="0"/>
                </a:cubicBezTo>
                <a:cubicBezTo>
                  <a:pt x="137" y="0"/>
                  <a:pt x="0" y="136"/>
                  <a:pt x="0" y="304"/>
                </a:cubicBezTo>
                <a:cubicBezTo>
                  <a:pt x="0" y="471"/>
                  <a:pt x="137" y="608"/>
                  <a:pt x="304" y="608"/>
                </a:cubicBezTo>
                <a:cubicBezTo>
                  <a:pt x="450" y="608"/>
                  <a:pt x="575" y="504"/>
                  <a:pt x="603" y="361"/>
                </a:cubicBezTo>
                <a:cubicBezTo>
                  <a:pt x="605" y="345"/>
                  <a:pt x="601" y="330"/>
                  <a:pt x="592" y="318"/>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rot lat="0" lon="0" rev="3600000"/>
              </a:camera>
              <a:lightRig rig="threePt" dir="t"/>
            </a:scene3d>
          </a:bodyPr>
          <a:lstStyle/>
          <a:p>
            <a:pPr algn="ctr"/>
            <a:r>
              <a:rPr lang="en-US" altLang="zh-CN" sz="2400" b="1" dirty="0">
                <a:solidFill>
                  <a:schemeClr val="tx1">
                    <a:lumMod val="50000"/>
                    <a:lumOff val="50000"/>
                  </a:schemeClr>
                </a:solidFill>
                <a:cs typeface="+mn-ea"/>
                <a:sym typeface="+mn-lt"/>
              </a:rPr>
              <a:t>R</a:t>
            </a:r>
            <a:endParaRPr lang="en-US" sz="2400" b="1" dirty="0">
              <a:solidFill>
                <a:schemeClr val="tx1">
                  <a:lumMod val="50000"/>
                  <a:lumOff val="50000"/>
                </a:schemeClr>
              </a:solidFill>
              <a:cs typeface="+mn-ea"/>
              <a:sym typeface="+mn-lt"/>
            </a:endParaRPr>
          </a:p>
        </p:txBody>
      </p:sp>
      <p:sp>
        <p:nvSpPr>
          <p:cNvPr id="67" name="TextBox 66">
            <a:extLst>
              <a:ext uri="{FF2B5EF4-FFF2-40B4-BE49-F238E27FC236}">
                <a16:creationId xmlns:a16="http://schemas.microsoft.com/office/drawing/2014/main" id="{B6AEEB88-DEA9-0BEF-02A7-2A8F26747179}"/>
              </a:ext>
            </a:extLst>
          </p:cNvPr>
          <p:cNvSpPr txBox="1"/>
          <p:nvPr/>
        </p:nvSpPr>
        <p:spPr>
          <a:xfrm>
            <a:off x="5709442" y="3825187"/>
            <a:ext cx="5677244" cy="1477328"/>
          </a:xfrm>
          <a:prstGeom prst="rect">
            <a:avLst/>
          </a:prstGeom>
          <a:noFill/>
        </p:spPr>
        <p:txBody>
          <a:bodyPr wrap="square">
            <a:spAutoFit/>
          </a:bodyPr>
          <a:lstStyle/>
          <a:p>
            <a:r>
              <a:rPr lang="en-GB" b="1" dirty="0">
                <a:solidFill>
                  <a:schemeClr val="tx1">
                    <a:lumMod val="50000"/>
                    <a:lumOff val="50000"/>
                  </a:schemeClr>
                </a:solidFill>
              </a:rPr>
              <a:t>Greater PV deployment increases manufacturing scale, which reduces unit costs through economies of scale. Lower technology costs make PV more attractive in the market, increasing demand and leading to further PV deployment.</a:t>
            </a:r>
          </a:p>
        </p:txBody>
      </p:sp>
    </p:spTree>
    <p:extLst>
      <p:ext uri="{BB962C8B-B14F-4D97-AF65-F5344CB8AC3E}">
        <p14:creationId xmlns:p14="http://schemas.microsoft.com/office/powerpoint/2010/main" val="2620046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B7F1-092E-20A8-34E1-2372AEFF6FC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9F1728-75BA-2CD0-5175-4FCD4CD22811}"/>
              </a:ext>
            </a:extLst>
          </p:cNvPr>
          <p:cNvSpPr>
            <a:spLocks noGrp="1"/>
          </p:cNvSpPr>
          <p:nvPr>
            <p:ph type="sldNum" idx="12"/>
          </p:nvPr>
        </p:nvSpPr>
        <p:spPr/>
        <p:txBody>
          <a:bodyPr/>
          <a:lstStyle/>
          <a:p>
            <a:fld id="{00000000-1234-1234-1234-123412341234}" type="slidenum">
              <a:rPr lang="en-GB" smtClean="0"/>
              <a:pPr/>
              <a:t>23</a:t>
            </a:fld>
            <a:endParaRPr lang="en-GB"/>
          </a:p>
        </p:txBody>
      </p:sp>
      <p:sp>
        <p:nvSpPr>
          <p:cNvPr id="4" name="TextBox 3">
            <a:extLst>
              <a:ext uri="{FF2B5EF4-FFF2-40B4-BE49-F238E27FC236}">
                <a16:creationId xmlns:a16="http://schemas.microsoft.com/office/drawing/2014/main" id="{0BA86EEE-071A-93D0-A9B8-AAFCFF21CA59}"/>
              </a:ext>
            </a:extLst>
          </p:cNvPr>
          <p:cNvSpPr txBox="1"/>
          <p:nvPr/>
        </p:nvSpPr>
        <p:spPr>
          <a:xfrm>
            <a:off x="605265" y="1151203"/>
            <a:ext cx="10985841" cy="1961178"/>
          </a:xfrm>
          <a:prstGeom prst="rect">
            <a:avLst/>
          </a:prstGeom>
          <a:noFill/>
        </p:spPr>
        <p:txBody>
          <a:bodyPr wrap="square">
            <a:spAutoFit/>
          </a:bodyPr>
          <a:lstStyle/>
          <a:p>
            <a:pPr>
              <a:lnSpc>
                <a:spcPct val="120000"/>
              </a:lnSpc>
            </a:pPr>
            <a:r>
              <a:rPr lang="en-GB" sz="2200" b="1" dirty="0"/>
              <a:t>3. Identify key variables: </a:t>
            </a:r>
          </a:p>
          <a:p>
            <a:pPr marL="288000"/>
            <a:r>
              <a:rPr lang="en-GB" sz="2200" dirty="0"/>
              <a:t>Installed capacity; Manufacturing scale; Technology cost per unit; Demand for solar PV</a:t>
            </a:r>
          </a:p>
          <a:p>
            <a:pPr marL="288000"/>
            <a:r>
              <a:rPr lang="en-GB" sz="2200" dirty="0"/>
              <a:t>Revenue; Investment in R&amp;D</a:t>
            </a:r>
          </a:p>
          <a:p>
            <a:pPr>
              <a:lnSpc>
                <a:spcPct val="120000"/>
              </a:lnSpc>
            </a:pPr>
            <a:r>
              <a:rPr lang="en-GB" sz="2200" b="1" dirty="0"/>
              <a:t>4. Establish causal links and polarities:</a:t>
            </a:r>
          </a:p>
          <a:p>
            <a:pPr marL="360000">
              <a:lnSpc>
                <a:spcPct val="120000"/>
              </a:lnSpc>
            </a:pPr>
            <a:endParaRPr lang="en-GB" sz="2200" b="1" dirty="0"/>
          </a:p>
        </p:txBody>
      </p:sp>
      <p:sp>
        <p:nvSpPr>
          <p:cNvPr id="8" name="Title 1">
            <a:extLst>
              <a:ext uri="{FF2B5EF4-FFF2-40B4-BE49-F238E27FC236}">
                <a16:creationId xmlns:a16="http://schemas.microsoft.com/office/drawing/2014/main" id="{9DC5F734-A030-464A-1F4D-C9398ADB4346}"/>
              </a:ext>
            </a:extLst>
          </p:cNvPr>
          <p:cNvSpPr>
            <a:spLocks noGrp="1"/>
          </p:cNvSpPr>
          <p:nvPr>
            <p:ph type="title"/>
          </p:nvPr>
        </p:nvSpPr>
        <p:spPr>
          <a:xfrm>
            <a:off x="604838" y="188913"/>
            <a:ext cx="10985500" cy="858837"/>
          </a:xfrm>
        </p:spPr>
        <p:txBody>
          <a:bodyPr>
            <a:noAutofit/>
          </a:bodyPr>
          <a:lstStyle/>
          <a:p>
            <a:r>
              <a:rPr lang="en-GB" b="1" dirty="0"/>
              <a:t>What drives the rapid global cost decline of solar PV?</a:t>
            </a:r>
          </a:p>
        </p:txBody>
      </p:sp>
      <p:cxnSp>
        <p:nvCxnSpPr>
          <p:cNvPr id="2" name="Connector: Curved 1">
            <a:extLst>
              <a:ext uri="{FF2B5EF4-FFF2-40B4-BE49-F238E27FC236}">
                <a16:creationId xmlns:a16="http://schemas.microsoft.com/office/drawing/2014/main" id="{B60C9BCA-3453-8F6E-9891-E147D656AB58}"/>
              </a:ext>
            </a:extLst>
          </p:cNvPr>
          <p:cNvCxnSpPr>
            <a:cxnSpLocks/>
            <a:stCxn id="6" idx="7"/>
            <a:endCxn id="9" idx="2"/>
          </p:cNvCxnSpPr>
          <p:nvPr/>
        </p:nvCxnSpPr>
        <p:spPr>
          <a:xfrm rot="5400000" flipH="1" flipV="1">
            <a:off x="1792286" y="3567142"/>
            <a:ext cx="410527" cy="944027"/>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8C61217-564D-F472-9A1E-B352397B274D}"/>
              </a:ext>
            </a:extLst>
          </p:cNvPr>
          <p:cNvSpPr txBox="1"/>
          <p:nvPr/>
        </p:nvSpPr>
        <p:spPr>
          <a:xfrm>
            <a:off x="1905981" y="3555188"/>
            <a:ext cx="300082" cy="369332"/>
          </a:xfrm>
          <a:prstGeom prst="rect">
            <a:avLst/>
          </a:prstGeom>
          <a:noFill/>
        </p:spPr>
        <p:txBody>
          <a:bodyPr wrap="none" rtlCol="0">
            <a:spAutoFit/>
          </a:bodyPr>
          <a:lstStyle/>
          <a:p>
            <a:r>
              <a:rPr lang="en-GB" b="1" dirty="0">
                <a:cs typeface="+mn-ea"/>
                <a:sym typeface="+mn-lt"/>
              </a:rPr>
              <a:t>+</a:t>
            </a:r>
          </a:p>
        </p:txBody>
      </p:sp>
      <p:sp>
        <p:nvSpPr>
          <p:cNvPr id="6" name="Oval 5">
            <a:extLst>
              <a:ext uri="{FF2B5EF4-FFF2-40B4-BE49-F238E27FC236}">
                <a16:creationId xmlns:a16="http://schemas.microsoft.com/office/drawing/2014/main" id="{6141499F-78C4-A473-ADA7-90B8A571CE6E}"/>
              </a:ext>
            </a:extLst>
          </p:cNvPr>
          <p:cNvSpPr/>
          <p:nvPr/>
        </p:nvSpPr>
        <p:spPr>
          <a:xfrm>
            <a:off x="600894" y="4085775"/>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Installed</a:t>
            </a:r>
          </a:p>
          <a:p>
            <a:pPr algn="ctr"/>
            <a:r>
              <a:rPr lang="en-US" altLang="zh-CN" dirty="0">
                <a:solidFill>
                  <a:schemeClr val="tx1"/>
                </a:solidFill>
                <a:cs typeface="+mn-ea"/>
                <a:sym typeface="+mn-lt"/>
              </a:rPr>
              <a:t>capacity</a:t>
            </a:r>
            <a:endParaRPr lang="en-GB" dirty="0">
              <a:solidFill>
                <a:schemeClr val="tx1"/>
              </a:solidFill>
              <a:cs typeface="+mn-ea"/>
              <a:sym typeface="+mn-lt"/>
            </a:endParaRPr>
          </a:p>
        </p:txBody>
      </p:sp>
      <p:sp>
        <p:nvSpPr>
          <p:cNvPr id="7" name="Oval 6">
            <a:extLst>
              <a:ext uri="{FF2B5EF4-FFF2-40B4-BE49-F238E27FC236}">
                <a16:creationId xmlns:a16="http://schemas.microsoft.com/office/drawing/2014/main" id="{49998A17-090D-D6E3-FDA0-70E476E34AF9}"/>
              </a:ext>
            </a:extLst>
          </p:cNvPr>
          <p:cNvSpPr/>
          <p:nvPr/>
        </p:nvSpPr>
        <p:spPr>
          <a:xfrm>
            <a:off x="4338233" y="4085776"/>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Technology</a:t>
            </a:r>
          </a:p>
          <a:p>
            <a:pPr algn="ctr"/>
            <a:r>
              <a:rPr lang="en-US" altLang="zh-CN" dirty="0">
                <a:solidFill>
                  <a:schemeClr val="tx1"/>
                </a:solidFill>
                <a:cs typeface="+mn-ea"/>
                <a:sym typeface="+mn-lt"/>
              </a:rPr>
              <a:t>cost</a:t>
            </a:r>
            <a:endParaRPr lang="en-GB" dirty="0">
              <a:solidFill>
                <a:schemeClr val="tx1"/>
              </a:solidFill>
              <a:cs typeface="+mn-ea"/>
              <a:sym typeface="+mn-lt"/>
            </a:endParaRPr>
          </a:p>
        </p:txBody>
      </p:sp>
      <p:sp>
        <p:nvSpPr>
          <p:cNvPr id="9" name="Oval 8">
            <a:extLst>
              <a:ext uri="{FF2B5EF4-FFF2-40B4-BE49-F238E27FC236}">
                <a16:creationId xmlns:a16="http://schemas.microsoft.com/office/drawing/2014/main" id="{76F9D025-2FC6-15FB-EFFF-C898E945820A}"/>
              </a:ext>
            </a:extLst>
          </p:cNvPr>
          <p:cNvSpPr/>
          <p:nvPr/>
        </p:nvSpPr>
        <p:spPr>
          <a:xfrm>
            <a:off x="2469563" y="3292248"/>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Manufacturing</a:t>
            </a:r>
          </a:p>
          <a:p>
            <a:pPr algn="ctr"/>
            <a:r>
              <a:rPr lang="en-US" altLang="zh-CN" dirty="0">
                <a:solidFill>
                  <a:schemeClr val="tx1"/>
                </a:solidFill>
                <a:cs typeface="+mn-ea"/>
                <a:sym typeface="+mn-lt"/>
              </a:rPr>
              <a:t>scale</a:t>
            </a:r>
            <a:endParaRPr lang="en-GB" dirty="0">
              <a:solidFill>
                <a:schemeClr val="tx1"/>
              </a:solidFill>
              <a:cs typeface="+mn-ea"/>
              <a:sym typeface="+mn-lt"/>
            </a:endParaRPr>
          </a:p>
        </p:txBody>
      </p:sp>
      <p:sp>
        <p:nvSpPr>
          <p:cNvPr id="10" name="Oval 9">
            <a:extLst>
              <a:ext uri="{FF2B5EF4-FFF2-40B4-BE49-F238E27FC236}">
                <a16:creationId xmlns:a16="http://schemas.microsoft.com/office/drawing/2014/main" id="{5E41F05D-7A99-6ED3-47E6-E8044CD9550C}"/>
              </a:ext>
            </a:extLst>
          </p:cNvPr>
          <p:cNvSpPr/>
          <p:nvPr/>
        </p:nvSpPr>
        <p:spPr>
          <a:xfrm>
            <a:off x="5772019" y="4879303"/>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Investment</a:t>
            </a:r>
          </a:p>
          <a:p>
            <a:pPr algn="ctr"/>
            <a:r>
              <a:rPr lang="en-US" dirty="0">
                <a:solidFill>
                  <a:schemeClr val="tx1"/>
                </a:solidFill>
                <a:cs typeface="+mn-ea"/>
                <a:sym typeface="+mn-lt"/>
              </a:rPr>
              <a:t>In R&amp;D</a:t>
            </a:r>
            <a:endParaRPr lang="en-GB" dirty="0">
              <a:solidFill>
                <a:schemeClr val="tx1"/>
              </a:solidFill>
              <a:cs typeface="+mn-ea"/>
              <a:sym typeface="+mn-lt"/>
            </a:endParaRPr>
          </a:p>
        </p:txBody>
      </p:sp>
      <p:cxnSp>
        <p:nvCxnSpPr>
          <p:cNvPr id="11" name="Connector: Curved 10">
            <a:extLst>
              <a:ext uri="{FF2B5EF4-FFF2-40B4-BE49-F238E27FC236}">
                <a16:creationId xmlns:a16="http://schemas.microsoft.com/office/drawing/2014/main" id="{020340BB-95B9-B66F-1360-F08B78C2F04D}"/>
              </a:ext>
            </a:extLst>
          </p:cNvPr>
          <p:cNvCxnSpPr>
            <a:cxnSpLocks/>
            <a:stCxn id="9" idx="6"/>
            <a:endCxn id="7" idx="1"/>
          </p:cNvCxnSpPr>
          <p:nvPr/>
        </p:nvCxnSpPr>
        <p:spPr>
          <a:xfrm>
            <a:off x="3552848" y="3833891"/>
            <a:ext cx="944028" cy="410528"/>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4C39B2-2F01-21EB-36A3-7C3B04D02579}"/>
              </a:ext>
            </a:extLst>
          </p:cNvPr>
          <p:cNvSpPr txBox="1"/>
          <p:nvPr/>
        </p:nvSpPr>
        <p:spPr>
          <a:xfrm>
            <a:off x="4359594" y="3713507"/>
            <a:ext cx="255198" cy="369332"/>
          </a:xfrm>
          <a:prstGeom prst="rect">
            <a:avLst/>
          </a:prstGeom>
          <a:noFill/>
        </p:spPr>
        <p:txBody>
          <a:bodyPr wrap="none" rtlCol="0">
            <a:spAutoFit/>
          </a:bodyPr>
          <a:lstStyle/>
          <a:p>
            <a:r>
              <a:rPr lang="en-GB" b="1" dirty="0">
                <a:cs typeface="+mn-ea"/>
                <a:sym typeface="+mn-lt"/>
              </a:rPr>
              <a:t>-</a:t>
            </a:r>
          </a:p>
        </p:txBody>
      </p:sp>
      <p:sp>
        <p:nvSpPr>
          <p:cNvPr id="14" name="Oval 13">
            <a:extLst>
              <a:ext uri="{FF2B5EF4-FFF2-40B4-BE49-F238E27FC236}">
                <a16:creationId xmlns:a16="http://schemas.microsoft.com/office/drawing/2014/main" id="{EB944250-A08F-5BF7-46DE-F1E571F6B9EE}"/>
              </a:ext>
            </a:extLst>
          </p:cNvPr>
          <p:cNvSpPr/>
          <p:nvPr/>
        </p:nvSpPr>
        <p:spPr>
          <a:xfrm>
            <a:off x="2469563" y="4879304"/>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Demand</a:t>
            </a:r>
            <a:endParaRPr lang="en-GB" dirty="0">
              <a:solidFill>
                <a:schemeClr val="tx1"/>
              </a:solidFill>
              <a:cs typeface="+mn-ea"/>
              <a:sym typeface="+mn-lt"/>
            </a:endParaRPr>
          </a:p>
        </p:txBody>
      </p:sp>
      <p:cxnSp>
        <p:nvCxnSpPr>
          <p:cNvPr id="16" name="Connector: Curved 15">
            <a:extLst>
              <a:ext uri="{FF2B5EF4-FFF2-40B4-BE49-F238E27FC236}">
                <a16:creationId xmlns:a16="http://schemas.microsoft.com/office/drawing/2014/main" id="{1D597F4A-F92E-42E9-4D05-FBAD0C0E991F}"/>
              </a:ext>
            </a:extLst>
          </p:cNvPr>
          <p:cNvCxnSpPr>
            <a:cxnSpLocks/>
            <a:stCxn id="7" idx="3"/>
            <a:endCxn id="14" idx="6"/>
          </p:cNvCxnSpPr>
          <p:nvPr/>
        </p:nvCxnSpPr>
        <p:spPr>
          <a:xfrm rot="5400000">
            <a:off x="3819598" y="4743668"/>
            <a:ext cx="410529" cy="944028"/>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E239211D-BBF2-21DB-C0B1-79318C5695E4}"/>
              </a:ext>
            </a:extLst>
          </p:cNvPr>
          <p:cNvCxnSpPr>
            <a:cxnSpLocks/>
            <a:stCxn id="14" idx="2"/>
            <a:endCxn id="6" idx="5"/>
          </p:cNvCxnSpPr>
          <p:nvPr/>
        </p:nvCxnSpPr>
        <p:spPr>
          <a:xfrm rot="10800000">
            <a:off x="1525537" y="5010417"/>
            <a:ext cx="944027" cy="410530"/>
          </a:xfrm>
          <a:prstGeom prst="curvedConnector2">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4F0D314-3C9E-09FA-AF47-9C49528DAC60}"/>
              </a:ext>
            </a:extLst>
          </p:cNvPr>
          <p:cNvSpPr txBox="1"/>
          <p:nvPr/>
        </p:nvSpPr>
        <p:spPr>
          <a:xfrm>
            <a:off x="3642065" y="5051614"/>
            <a:ext cx="255198" cy="369332"/>
          </a:xfrm>
          <a:prstGeom prst="rect">
            <a:avLst/>
          </a:prstGeom>
          <a:noFill/>
        </p:spPr>
        <p:txBody>
          <a:bodyPr wrap="none" rtlCol="0">
            <a:spAutoFit/>
          </a:bodyPr>
          <a:lstStyle/>
          <a:p>
            <a:r>
              <a:rPr lang="en-GB" b="1" dirty="0">
                <a:cs typeface="+mn-ea"/>
                <a:sym typeface="+mn-lt"/>
              </a:rPr>
              <a:t>-</a:t>
            </a:r>
          </a:p>
        </p:txBody>
      </p:sp>
      <p:sp>
        <p:nvSpPr>
          <p:cNvPr id="19" name="TextBox 18">
            <a:extLst>
              <a:ext uri="{FF2B5EF4-FFF2-40B4-BE49-F238E27FC236}">
                <a16:creationId xmlns:a16="http://schemas.microsoft.com/office/drawing/2014/main" id="{2BAC8570-4238-A223-C7D6-BC81F8E1D471}"/>
              </a:ext>
            </a:extLst>
          </p:cNvPr>
          <p:cNvSpPr txBox="1"/>
          <p:nvPr/>
        </p:nvSpPr>
        <p:spPr>
          <a:xfrm>
            <a:off x="1584443" y="4891031"/>
            <a:ext cx="300082" cy="369332"/>
          </a:xfrm>
          <a:prstGeom prst="rect">
            <a:avLst/>
          </a:prstGeom>
          <a:noFill/>
        </p:spPr>
        <p:txBody>
          <a:bodyPr wrap="none" rtlCol="0">
            <a:spAutoFit/>
          </a:bodyPr>
          <a:lstStyle/>
          <a:p>
            <a:r>
              <a:rPr lang="en-GB" b="1" dirty="0">
                <a:cs typeface="+mn-ea"/>
                <a:sym typeface="+mn-lt"/>
              </a:rPr>
              <a:t>+</a:t>
            </a:r>
          </a:p>
        </p:txBody>
      </p:sp>
      <p:sp>
        <p:nvSpPr>
          <p:cNvPr id="20" name="refresh-arrow_64555">
            <a:extLst>
              <a:ext uri="{FF2B5EF4-FFF2-40B4-BE49-F238E27FC236}">
                <a16:creationId xmlns:a16="http://schemas.microsoft.com/office/drawing/2014/main" id="{DF4E294E-4EEE-CDAF-6FCD-214331030216}"/>
              </a:ext>
            </a:extLst>
          </p:cNvPr>
          <p:cNvSpPr/>
          <p:nvPr/>
        </p:nvSpPr>
        <p:spPr>
          <a:xfrm rot="14400000" flipV="1">
            <a:off x="3449052" y="4344889"/>
            <a:ext cx="607430" cy="609685"/>
          </a:xfrm>
          <a:custGeom>
            <a:avLst/>
            <a:gdLst>
              <a:gd name="T0" fmla="*/ 592 w 605"/>
              <a:gd name="T1" fmla="*/ 318 h 608"/>
              <a:gd name="T2" fmla="*/ 551 w 605"/>
              <a:gd name="T3" fmla="*/ 299 h 608"/>
              <a:gd name="T4" fmla="*/ 493 w 605"/>
              <a:gd name="T5" fmla="*/ 346 h 608"/>
              <a:gd name="T6" fmla="*/ 304 w 605"/>
              <a:gd name="T7" fmla="*/ 497 h 608"/>
              <a:gd name="T8" fmla="*/ 111 w 605"/>
              <a:gd name="T9" fmla="*/ 304 h 608"/>
              <a:gd name="T10" fmla="*/ 304 w 605"/>
              <a:gd name="T11" fmla="*/ 110 h 608"/>
              <a:gd name="T12" fmla="*/ 403 w 605"/>
              <a:gd name="T13" fmla="*/ 138 h 608"/>
              <a:gd name="T14" fmla="*/ 386 w 605"/>
              <a:gd name="T15" fmla="*/ 154 h 608"/>
              <a:gd name="T16" fmla="*/ 383 w 605"/>
              <a:gd name="T17" fmla="*/ 173 h 608"/>
              <a:gd name="T18" fmla="*/ 399 w 605"/>
              <a:gd name="T19" fmla="*/ 183 h 608"/>
              <a:gd name="T20" fmla="*/ 505 w 605"/>
              <a:gd name="T21" fmla="*/ 183 h 608"/>
              <a:gd name="T22" fmla="*/ 527 w 605"/>
              <a:gd name="T23" fmla="*/ 160 h 608"/>
              <a:gd name="T24" fmla="*/ 527 w 605"/>
              <a:gd name="T25" fmla="*/ 53 h 608"/>
              <a:gd name="T26" fmla="*/ 516 w 605"/>
              <a:gd name="T27" fmla="*/ 38 h 608"/>
              <a:gd name="T28" fmla="*/ 498 w 605"/>
              <a:gd name="T29" fmla="*/ 41 h 608"/>
              <a:gd name="T30" fmla="*/ 482 w 605"/>
              <a:gd name="T31" fmla="*/ 58 h 608"/>
              <a:gd name="T32" fmla="*/ 304 w 605"/>
              <a:gd name="T33" fmla="*/ 0 h 608"/>
              <a:gd name="T34" fmla="*/ 0 w 605"/>
              <a:gd name="T35" fmla="*/ 304 h 608"/>
              <a:gd name="T36" fmla="*/ 304 w 605"/>
              <a:gd name="T37" fmla="*/ 608 h 608"/>
              <a:gd name="T38" fmla="*/ 603 w 605"/>
              <a:gd name="T39" fmla="*/ 361 h 608"/>
              <a:gd name="T40" fmla="*/ 592 w 605"/>
              <a:gd name="T41" fmla="*/ 31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5" h="608">
                <a:moveTo>
                  <a:pt x="592" y="318"/>
                </a:moveTo>
                <a:cubicBezTo>
                  <a:pt x="582" y="306"/>
                  <a:pt x="567" y="299"/>
                  <a:pt x="551" y="299"/>
                </a:cubicBezTo>
                <a:cubicBezTo>
                  <a:pt x="523" y="299"/>
                  <a:pt x="499" y="318"/>
                  <a:pt x="493" y="346"/>
                </a:cubicBezTo>
                <a:cubicBezTo>
                  <a:pt x="473" y="434"/>
                  <a:pt x="394" y="497"/>
                  <a:pt x="304" y="497"/>
                </a:cubicBezTo>
                <a:cubicBezTo>
                  <a:pt x="197" y="497"/>
                  <a:pt x="111" y="411"/>
                  <a:pt x="111" y="304"/>
                </a:cubicBezTo>
                <a:cubicBezTo>
                  <a:pt x="111" y="197"/>
                  <a:pt x="197" y="110"/>
                  <a:pt x="304" y="110"/>
                </a:cubicBezTo>
                <a:cubicBezTo>
                  <a:pt x="339" y="110"/>
                  <a:pt x="373" y="120"/>
                  <a:pt x="403" y="138"/>
                </a:cubicBezTo>
                <a:lnTo>
                  <a:pt x="386" y="154"/>
                </a:lnTo>
                <a:cubicBezTo>
                  <a:pt x="382" y="159"/>
                  <a:pt x="380" y="167"/>
                  <a:pt x="383" y="173"/>
                </a:cubicBezTo>
                <a:cubicBezTo>
                  <a:pt x="386" y="179"/>
                  <a:pt x="392" y="183"/>
                  <a:pt x="399" y="183"/>
                </a:cubicBezTo>
                <a:lnTo>
                  <a:pt x="505" y="183"/>
                </a:lnTo>
                <a:cubicBezTo>
                  <a:pt x="517" y="183"/>
                  <a:pt x="528" y="172"/>
                  <a:pt x="527" y="160"/>
                </a:cubicBezTo>
                <a:lnTo>
                  <a:pt x="527" y="53"/>
                </a:lnTo>
                <a:cubicBezTo>
                  <a:pt x="527" y="46"/>
                  <a:pt x="523" y="40"/>
                  <a:pt x="516" y="38"/>
                </a:cubicBezTo>
                <a:cubicBezTo>
                  <a:pt x="510" y="35"/>
                  <a:pt x="503" y="36"/>
                  <a:pt x="498" y="41"/>
                </a:cubicBezTo>
                <a:lnTo>
                  <a:pt x="482" y="58"/>
                </a:lnTo>
                <a:cubicBezTo>
                  <a:pt x="430" y="20"/>
                  <a:pt x="368" y="0"/>
                  <a:pt x="304" y="0"/>
                </a:cubicBezTo>
                <a:cubicBezTo>
                  <a:pt x="137" y="0"/>
                  <a:pt x="0" y="136"/>
                  <a:pt x="0" y="304"/>
                </a:cubicBezTo>
                <a:cubicBezTo>
                  <a:pt x="0" y="471"/>
                  <a:pt x="137" y="608"/>
                  <a:pt x="304" y="608"/>
                </a:cubicBezTo>
                <a:cubicBezTo>
                  <a:pt x="450" y="608"/>
                  <a:pt x="575" y="504"/>
                  <a:pt x="603" y="361"/>
                </a:cubicBezTo>
                <a:cubicBezTo>
                  <a:pt x="605" y="345"/>
                  <a:pt x="601" y="330"/>
                  <a:pt x="592" y="318"/>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cene3d>
              <a:camera prst="orthographicFront">
                <a:rot lat="0" lon="0" rev="3600000"/>
              </a:camera>
              <a:lightRig rig="threePt" dir="t"/>
            </a:scene3d>
          </a:bodyPr>
          <a:lstStyle/>
          <a:p>
            <a:pPr algn="ctr"/>
            <a:r>
              <a:rPr lang="en-US" altLang="zh-CN" sz="2400" b="1" dirty="0">
                <a:solidFill>
                  <a:schemeClr val="tx1">
                    <a:lumMod val="50000"/>
                    <a:lumOff val="50000"/>
                  </a:schemeClr>
                </a:solidFill>
                <a:cs typeface="+mn-ea"/>
                <a:sym typeface="+mn-lt"/>
              </a:rPr>
              <a:t>R</a:t>
            </a:r>
            <a:endParaRPr lang="en-US" sz="2400" b="1" dirty="0">
              <a:solidFill>
                <a:schemeClr val="tx1">
                  <a:lumMod val="50000"/>
                  <a:lumOff val="50000"/>
                </a:schemeClr>
              </a:solidFill>
              <a:cs typeface="+mn-ea"/>
              <a:sym typeface="+mn-lt"/>
            </a:endParaRPr>
          </a:p>
        </p:txBody>
      </p:sp>
      <p:sp>
        <p:nvSpPr>
          <p:cNvPr id="21" name="Oval 20">
            <a:extLst>
              <a:ext uri="{FF2B5EF4-FFF2-40B4-BE49-F238E27FC236}">
                <a16:creationId xmlns:a16="http://schemas.microsoft.com/office/drawing/2014/main" id="{1DA5D424-6B4E-E152-204D-2EA600FE95DF}"/>
              </a:ext>
            </a:extLst>
          </p:cNvPr>
          <p:cNvSpPr/>
          <p:nvPr/>
        </p:nvSpPr>
        <p:spPr>
          <a:xfrm>
            <a:off x="5821355" y="3292247"/>
            <a:ext cx="1083285" cy="1083285"/>
          </a:xfrm>
          <a:prstGeom prst="ellipse">
            <a:avLst/>
          </a:prstGeom>
          <a:solidFill>
            <a:schemeClr val="accent5">
              <a:lumMod val="20000"/>
              <a:lumOff val="8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altLang="zh-CN" dirty="0">
                <a:solidFill>
                  <a:schemeClr val="tx1"/>
                </a:solidFill>
                <a:cs typeface="+mn-ea"/>
                <a:sym typeface="+mn-lt"/>
              </a:rPr>
              <a:t>Revenue</a:t>
            </a:r>
            <a:endParaRPr lang="en-GB" dirty="0">
              <a:solidFill>
                <a:schemeClr val="tx1"/>
              </a:solidFill>
              <a:cs typeface="+mn-ea"/>
              <a:sym typeface="+mn-lt"/>
            </a:endParaRPr>
          </a:p>
        </p:txBody>
      </p:sp>
      <p:cxnSp>
        <p:nvCxnSpPr>
          <p:cNvPr id="22" name="Connector: Curved 21">
            <a:extLst>
              <a:ext uri="{FF2B5EF4-FFF2-40B4-BE49-F238E27FC236}">
                <a16:creationId xmlns:a16="http://schemas.microsoft.com/office/drawing/2014/main" id="{A7E344E0-5475-A91C-97E5-EC1FF8702B34}"/>
              </a:ext>
            </a:extLst>
          </p:cNvPr>
          <p:cNvCxnSpPr>
            <a:cxnSpLocks/>
            <a:stCxn id="9" idx="7"/>
            <a:endCxn id="21" idx="1"/>
          </p:cNvCxnSpPr>
          <p:nvPr/>
        </p:nvCxnSpPr>
        <p:spPr>
          <a:xfrm rot="5400000" flipH="1" flipV="1">
            <a:off x="4687101" y="2157995"/>
            <a:ext cx="1" cy="2585793"/>
          </a:xfrm>
          <a:prstGeom prst="curvedConnector3">
            <a:avLst>
              <a:gd name="adj1" fmla="val 3872440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538F76AC-6876-2E17-34CB-E64815C144E1}"/>
              </a:ext>
            </a:extLst>
          </p:cNvPr>
          <p:cNvCxnSpPr>
            <a:cxnSpLocks/>
            <a:stCxn id="21" idx="6"/>
            <a:endCxn id="10" idx="6"/>
          </p:cNvCxnSpPr>
          <p:nvPr/>
        </p:nvCxnSpPr>
        <p:spPr>
          <a:xfrm flipH="1">
            <a:off x="6855304" y="3833890"/>
            <a:ext cx="49336" cy="1587056"/>
          </a:xfrm>
          <a:prstGeom prst="curvedConnector3">
            <a:avLst>
              <a:gd name="adj1" fmla="val -463353"/>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9EF0F314-5F84-350F-9E85-AAD91ACAF450}"/>
              </a:ext>
            </a:extLst>
          </p:cNvPr>
          <p:cNvCxnSpPr>
            <a:cxnSpLocks/>
            <a:stCxn id="10" idx="2"/>
            <a:endCxn id="7" idx="5"/>
          </p:cNvCxnSpPr>
          <p:nvPr/>
        </p:nvCxnSpPr>
        <p:spPr>
          <a:xfrm rot="10800000">
            <a:off x="5262875" y="5010418"/>
            <a:ext cx="509144" cy="410528"/>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108C9B0-88F2-1713-AA16-E8013AECB8F1}"/>
              </a:ext>
            </a:extLst>
          </p:cNvPr>
          <p:cNvSpPr txBox="1"/>
          <p:nvPr/>
        </p:nvSpPr>
        <p:spPr>
          <a:xfrm>
            <a:off x="5378483" y="4907159"/>
            <a:ext cx="255198" cy="369332"/>
          </a:xfrm>
          <a:prstGeom prst="rect">
            <a:avLst/>
          </a:prstGeom>
          <a:noFill/>
        </p:spPr>
        <p:txBody>
          <a:bodyPr wrap="none" rtlCol="0">
            <a:spAutoFit/>
          </a:bodyPr>
          <a:lstStyle/>
          <a:p>
            <a:r>
              <a:rPr lang="en-GB" b="1" dirty="0">
                <a:cs typeface="+mn-ea"/>
                <a:sym typeface="+mn-lt"/>
              </a:rPr>
              <a:t>-</a:t>
            </a:r>
          </a:p>
        </p:txBody>
      </p:sp>
      <p:sp>
        <p:nvSpPr>
          <p:cNvPr id="37" name="TextBox 36">
            <a:extLst>
              <a:ext uri="{FF2B5EF4-FFF2-40B4-BE49-F238E27FC236}">
                <a16:creationId xmlns:a16="http://schemas.microsoft.com/office/drawing/2014/main" id="{8F84DDFB-A207-73F1-A4A2-09DC6FCF1A2C}"/>
              </a:ext>
            </a:extLst>
          </p:cNvPr>
          <p:cNvSpPr txBox="1"/>
          <p:nvPr/>
        </p:nvSpPr>
        <p:spPr>
          <a:xfrm>
            <a:off x="5772019" y="2959583"/>
            <a:ext cx="300082" cy="369332"/>
          </a:xfrm>
          <a:prstGeom prst="rect">
            <a:avLst/>
          </a:prstGeom>
          <a:noFill/>
        </p:spPr>
        <p:txBody>
          <a:bodyPr wrap="none" rtlCol="0">
            <a:spAutoFit/>
          </a:bodyPr>
          <a:lstStyle/>
          <a:p>
            <a:r>
              <a:rPr lang="en-GB" b="1" dirty="0">
                <a:cs typeface="+mn-ea"/>
                <a:sym typeface="+mn-lt"/>
              </a:rPr>
              <a:t>+</a:t>
            </a:r>
          </a:p>
        </p:txBody>
      </p:sp>
      <p:sp>
        <p:nvSpPr>
          <p:cNvPr id="38" name="TextBox 37">
            <a:extLst>
              <a:ext uri="{FF2B5EF4-FFF2-40B4-BE49-F238E27FC236}">
                <a16:creationId xmlns:a16="http://schemas.microsoft.com/office/drawing/2014/main" id="{1E77AD9A-A2AE-3BA2-43A7-7172CEEA4BF3}"/>
              </a:ext>
            </a:extLst>
          </p:cNvPr>
          <p:cNvSpPr txBox="1"/>
          <p:nvPr/>
        </p:nvSpPr>
        <p:spPr>
          <a:xfrm>
            <a:off x="7067467" y="4907159"/>
            <a:ext cx="300082" cy="369332"/>
          </a:xfrm>
          <a:prstGeom prst="rect">
            <a:avLst/>
          </a:prstGeom>
          <a:noFill/>
        </p:spPr>
        <p:txBody>
          <a:bodyPr wrap="none" rtlCol="0">
            <a:spAutoFit/>
          </a:bodyPr>
          <a:lstStyle/>
          <a:p>
            <a:r>
              <a:rPr lang="en-GB" b="1" dirty="0">
                <a:cs typeface="+mn-ea"/>
                <a:sym typeface="+mn-lt"/>
              </a:rPr>
              <a:t>+</a:t>
            </a:r>
          </a:p>
        </p:txBody>
      </p:sp>
      <p:sp>
        <p:nvSpPr>
          <p:cNvPr id="48" name="TextBox 47">
            <a:extLst>
              <a:ext uri="{FF2B5EF4-FFF2-40B4-BE49-F238E27FC236}">
                <a16:creationId xmlns:a16="http://schemas.microsoft.com/office/drawing/2014/main" id="{694914EB-89DB-BC6A-CDBF-37CC7FE2ABA3}"/>
              </a:ext>
            </a:extLst>
          </p:cNvPr>
          <p:cNvSpPr txBox="1"/>
          <p:nvPr/>
        </p:nvSpPr>
        <p:spPr>
          <a:xfrm>
            <a:off x="7580166" y="3082870"/>
            <a:ext cx="4117021" cy="2585323"/>
          </a:xfrm>
          <a:prstGeom prst="rect">
            <a:avLst/>
          </a:prstGeom>
          <a:noFill/>
        </p:spPr>
        <p:txBody>
          <a:bodyPr wrap="square">
            <a:spAutoFit/>
          </a:bodyPr>
          <a:lstStyle/>
          <a:p>
            <a:r>
              <a:rPr lang="en-GB" b="1" dirty="0">
                <a:solidFill>
                  <a:schemeClr val="tx1">
                    <a:lumMod val="50000"/>
                    <a:lumOff val="50000"/>
                  </a:schemeClr>
                </a:solidFill>
              </a:rPr>
              <a:t>Greater PV deployment increases manufacturing scale and revenues for manufacturing companies, enabling higher investment in R&amp;D. This accelerates learning and innovation, reduces technology costs, improves market competitiveness, increases demand, and leads to further PV deployment.</a:t>
            </a:r>
          </a:p>
        </p:txBody>
      </p:sp>
    </p:spTree>
    <p:extLst>
      <p:ext uri="{BB962C8B-B14F-4D97-AF65-F5344CB8AC3E}">
        <p14:creationId xmlns:p14="http://schemas.microsoft.com/office/powerpoint/2010/main" val="556037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9929E-9D0F-5003-5343-BD6D90A3F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0DBED1-D5F1-3F54-E536-4038183226FB}"/>
              </a:ext>
            </a:extLst>
          </p:cNvPr>
          <p:cNvSpPr>
            <a:spLocks noGrp="1"/>
          </p:cNvSpPr>
          <p:nvPr>
            <p:ph type="title"/>
          </p:nvPr>
        </p:nvSpPr>
        <p:spPr>
          <a:xfrm>
            <a:off x="605265" y="188671"/>
            <a:ext cx="10985841" cy="859544"/>
          </a:xfrm>
        </p:spPr>
        <p:txBody>
          <a:bodyPr/>
          <a:lstStyle/>
          <a:p>
            <a:r>
              <a:rPr lang="en-GB" dirty="0">
                <a:solidFill>
                  <a:schemeClr val="accent1"/>
                </a:solidFill>
                <a:latin typeface="+mn-lt"/>
                <a:ea typeface="+mn-ea"/>
                <a:cs typeface="+mn-ea"/>
                <a:sym typeface="+mn-lt"/>
              </a:rPr>
              <a:t>Key Takeaways</a:t>
            </a:r>
          </a:p>
        </p:txBody>
      </p:sp>
      <p:sp>
        <p:nvSpPr>
          <p:cNvPr id="3" name="Slide Number Placeholder 2">
            <a:extLst>
              <a:ext uri="{FF2B5EF4-FFF2-40B4-BE49-F238E27FC236}">
                <a16:creationId xmlns:a16="http://schemas.microsoft.com/office/drawing/2014/main" id="{323B9522-EB91-B5DA-6D3A-64650160233C}"/>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24</a:t>
            </a:fld>
            <a:endParaRPr lang="en-GB">
              <a:latin typeface="+mn-lt"/>
              <a:ea typeface="+mn-ea"/>
              <a:cs typeface="+mn-ea"/>
              <a:sym typeface="+mn-lt"/>
            </a:endParaRPr>
          </a:p>
        </p:txBody>
      </p:sp>
      <p:grpSp>
        <p:nvGrpSpPr>
          <p:cNvPr id="5" name="íš1iḓê">
            <a:extLst>
              <a:ext uri="{FF2B5EF4-FFF2-40B4-BE49-F238E27FC236}">
                <a16:creationId xmlns:a16="http://schemas.microsoft.com/office/drawing/2014/main" id="{2EA3358A-E385-8F54-306F-9CEF05D104A2}"/>
              </a:ext>
            </a:extLst>
          </p:cNvPr>
          <p:cNvGrpSpPr/>
          <p:nvPr/>
        </p:nvGrpSpPr>
        <p:grpSpPr>
          <a:xfrm>
            <a:off x="1199617" y="1264011"/>
            <a:ext cx="10261697" cy="1367823"/>
            <a:chOff x="1254754" y="1572675"/>
            <a:chExt cx="4740472" cy="1367823"/>
          </a:xfrm>
        </p:grpSpPr>
        <p:sp>
          <p:nvSpPr>
            <p:cNvPr id="7" name="Text1">
              <a:extLst>
                <a:ext uri="{FF2B5EF4-FFF2-40B4-BE49-F238E27FC236}">
                  <a16:creationId xmlns:a16="http://schemas.microsoft.com/office/drawing/2014/main" id="{5636D800-642A-9F80-6344-A0622C9043D0}"/>
                </a:ext>
              </a:extLst>
            </p:cNvPr>
            <p:cNvSpPr/>
            <p:nvPr/>
          </p:nvSpPr>
          <p:spPr bwMode="auto">
            <a:xfrm>
              <a:off x="1254754" y="1934616"/>
              <a:ext cx="4740472" cy="100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pPr>
              <a:r>
                <a:rPr lang="en-GB" sz="2000" dirty="0">
                  <a:cs typeface="+mn-ea"/>
                  <a:sym typeface="+mn-lt"/>
                </a:rPr>
                <a:t>Systems thinking tools support shared understanding by making assumptions explicit and building a common structural view of complex problems.</a:t>
              </a:r>
              <a:endParaRPr lang="en-US" altLang="zh-CN" sz="2000" dirty="0">
                <a:cs typeface="+mn-ea"/>
                <a:sym typeface="+mn-lt"/>
              </a:endParaRPr>
            </a:p>
          </p:txBody>
        </p:sp>
        <p:sp>
          <p:nvSpPr>
            <p:cNvPr id="8" name="Bullet1">
              <a:extLst>
                <a:ext uri="{FF2B5EF4-FFF2-40B4-BE49-F238E27FC236}">
                  <a16:creationId xmlns:a16="http://schemas.microsoft.com/office/drawing/2014/main" id="{920BACCD-BEFC-0170-8DF4-13FB2F6863E5}"/>
                </a:ext>
              </a:extLst>
            </p:cNvPr>
            <p:cNvSpPr txBox="1"/>
            <p:nvPr/>
          </p:nvSpPr>
          <p:spPr bwMode="auto">
            <a:xfrm>
              <a:off x="1254754" y="1572675"/>
              <a:ext cx="4740472" cy="36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nchorCtr="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40000"/>
                </a:lnSpc>
                <a:spcBef>
                  <a:spcPct val="0"/>
                </a:spcBef>
              </a:pPr>
              <a:r>
                <a:rPr lang="en-GB" sz="2000" b="1" dirty="0">
                  <a:cs typeface="+mn-ea"/>
                  <a:sym typeface="+mn-lt"/>
                </a:rPr>
                <a:t>Visual tools help stakeholders align perspectives</a:t>
              </a:r>
              <a:endParaRPr lang="en-US" altLang="zh-CN" sz="2000" b="1" dirty="0">
                <a:cs typeface="+mn-ea"/>
                <a:sym typeface="+mn-lt"/>
              </a:endParaRPr>
            </a:p>
          </p:txBody>
        </p:sp>
      </p:grpSp>
      <p:sp>
        <p:nvSpPr>
          <p:cNvPr id="6" name="Number1">
            <a:extLst>
              <a:ext uri="{FF2B5EF4-FFF2-40B4-BE49-F238E27FC236}">
                <a16:creationId xmlns:a16="http://schemas.microsoft.com/office/drawing/2014/main" id="{B84EC1EE-07A4-BD01-C929-CC33E6B0BF69}"/>
              </a:ext>
            </a:extLst>
          </p:cNvPr>
          <p:cNvSpPr/>
          <p:nvPr/>
        </p:nvSpPr>
        <p:spPr>
          <a:xfrm>
            <a:off x="605265" y="1264011"/>
            <a:ext cx="463550" cy="463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0000"/>
              </a:lnSpc>
            </a:pPr>
            <a:r>
              <a:rPr lang="en-US" sz="1600" b="1" dirty="0">
                <a:cs typeface="+mn-ea"/>
                <a:sym typeface="+mn-lt"/>
              </a:rPr>
              <a:t>1</a:t>
            </a:r>
            <a:endParaRPr sz="1600" b="1" dirty="0">
              <a:cs typeface="+mn-ea"/>
              <a:sym typeface="+mn-lt"/>
            </a:endParaRPr>
          </a:p>
        </p:txBody>
      </p:sp>
      <p:grpSp>
        <p:nvGrpSpPr>
          <p:cNvPr id="10" name="išlidè">
            <a:extLst>
              <a:ext uri="{FF2B5EF4-FFF2-40B4-BE49-F238E27FC236}">
                <a16:creationId xmlns:a16="http://schemas.microsoft.com/office/drawing/2014/main" id="{762536DA-E9C9-2501-3784-C63ABFF2B038}"/>
              </a:ext>
            </a:extLst>
          </p:cNvPr>
          <p:cNvGrpSpPr/>
          <p:nvPr/>
        </p:nvGrpSpPr>
        <p:grpSpPr>
          <a:xfrm>
            <a:off x="1199617" y="2969210"/>
            <a:ext cx="10261697" cy="1531107"/>
            <a:chOff x="1254754" y="2647798"/>
            <a:chExt cx="4740472" cy="1531107"/>
          </a:xfrm>
        </p:grpSpPr>
        <p:sp>
          <p:nvSpPr>
            <p:cNvPr id="12" name="Text2">
              <a:extLst>
                <a:ext uri="{FF2B5EF4-FFF2-40B4-BE49-F238E27FC236}">
                  <a16:creationId xmlns:a16="http://schemas.microsoft.com/office/drawing/2014/main" id="{C39A4955-316E-2286-B472-4B12B6E3DD2E}"/>
                </a:ext>
              </a:extLst>
            </p:cNvPr>
            <p:cNvSpPr/>
            <p:nvPr/>
          </p:nvSpPr>
          <p:spPr bwMode="auto">
            <a:xfrm>
              <a:off x="1254754" y="3174505"/>
              <a:ext cx="4740472" cy="100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pPr>
              <a:r>
                <a:rPr lang="en-GB" sz="2000" dirty="0">
                  <a:cs typeface="+mn-ea"/>
                  <a:sym typeface="+mn-lt"/>
                </a:rPr>
                <a:t>CLDs help us understand why problems persist or escalate by identifying reinforcing and balancing feedback loops that drive system behaviour over time.</a:t>
              </a:r>
              <a:endParaRPr lang="en-US" altLang="zh-CN" sz="2000" dirty="0">
                <a:cs typeface="+mn-ea"/>
                <a:sym typeface="+mn-lt"/>
              </a:endParaRPr>
            </a:p>
          </p:txBody>
        </p:sp>
        <p:sp>
          <p:nvSpPr>
            <p:cNvPr id="13" name="Bullet2">
              <a:extLst>
                <a:ext uri="{FF2B5EF4-FFF2-40B4-BE49-F238E27FC236}">
                  <a16:creationId xmlns:a16="http://schemas.microsoft.com/office/drawing/2014/main" id="{820DD29A-EFF1-8D31-3854-106BDA8B7C4B}"/>
                </a:ext>
              </a:extLst>
            </p:cNvPr>
            <p:cNvSpPr txBox="1"/>
            <p:nvPr/>
          </p:nvSpPr>
          <p:spPr bwMode="auto">
            <a:xfrm>
              <a:off x="1254754" y="2647798"/>
              <a:ext cx="4740472" cy="36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spcBef>
                  <a:spcPct val="0"/>
                </a:spcBef>
              </a:pPr>
              <a:r>
                <a:rPr lang="en-GB" sz="2000" b="1" dirty="0">
                  <a:cs typeface="+mn-ea"/>
                  <a:sym typeface="+mn-lt"/>
                </a:rPr>
                <a:t>Causal loop diagrams reveal feedback-driven behaviour</a:t>
              </a:r>
              <a:endParaRPr lang="en-US" altLang="zh-CN" sz="2000" b="1" dirty="0">
                <a:cs typeface="+mn-ea"/>
                <a:sym typeface="+mn-lt"/>
              </a:endParaRPr>
            </a:p>
          </p:txBody>
        </p:sp>
      </p:grpSp>
      <p:sp>
        <p:nvSpPr>
          <p:cNvPr id="11" name="Number2">
            <a:extLst>
              <a:ext uri="{FF2B5EF4-FFF2-40B4-BE49-F238E27FC236}">
                <a16:creationId xmlns:a16="http://schemas.microsoft.com/office/drawing/2014/main" id="{E27DBFF6-0736-83E8-5DFA-A0A786A0C798}"/>
              </a:ext>
            </a:extLst>
          </p:cNvPr>
          <p:cNvSpPr/>
          <p:nvPr/>
        </p:nvSpPr>
        <p:spPr>
          <a:xfrm>
            <a:off x="605265" y="2969209"/>
            <a:ext cx="463550" cy="463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0000"/>
              </a:lnSpc>
            </a:pPr>
            <a:r>
              <a:rPr lang="en-US" sz="1600" b="1" dirty="0">
                <a:cs typeface="+mn-ea"/>
                <a:sym typeface="+mn-lt"/>
              </a:rPr>
              <a:t>2</a:t>
            </a:r>
            <a:endParaRPr sz="1600" b="1" dirty="0">
              <a:cs typeface="+mn-ea"/>
              <a:sym typeface="+mn-lt"/>
            </a:endParaRPr>
          </a:p>
        </p:txBody>
      </p:sp>
      <p:grpSp>
        <p:nvGrpSpPr>
          <p:cNvPr id="15" name="ïṣļîḋé">
            <a:extLst>
              <a:ext uri="{FF2B5EF4-FFF2-40B4-BE49-F238E27FC236}">
                <a16:creationId xmlns:a16="http://schemas.microsoft.com/office/drawing/2014/main" id="{225537A5-72E3-7157-C793-DA4FEA1184F3}"/>
              </a:ext>
            </a:extLst>
          </p:cNvPr>
          <p:cNvGrpSpPr/>
          <p:nvPr/>
        </p:nvGrpSpPr>
        <p:grpSpPr>
          <a:xfrm>
            <a:off x="1199617" y="4837692"/>
            <a:ext cx="10261697" cy="1532590"/>
            <a:chOff x="1254754" y="3722921"/>
            <a:chExt cx="4740472" cy="1532590"/>
          </a:xfrm>
        </p:grpSpPr>
        <p:sp>
          <p:nvSpPr>
            <p:cNvPr id="17" name="Text3">
              <a:extLst>
                <a:ext uri="{FF2B5EF4-FFF2-40B4-BE49-F238E27FC236}">
                  <a16:creationId xmlns:a16="http://schemas.microsoft.com/office/drawing/2014/main" id="{6E69186C-6EB9-8386-17C8-0E5853DBD767}"/>
                </a:ext>
              </a:extLst>
            </p:cNvPr>
            <p:cNvSpPr/>
            <p:nvPr/>
          </p:nvSpPr>
          <p:spPr bwMode="auto">
            <a:xfrm>
              <a:off x="1254754" y="4249629"/>
              <a:ext cx="4740472" cy="100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nSpc>
                  <a:spcPct val="120000"/>
                </a:lnSpc>
              </a:pPr>
              <a:r>
                <a:rPr lang="en-GB" sz="2000" dirty="0"/>
                <a:t>A good CLD is </a:t>
              </a:r>
              <a:r>
                <a:rPr lang="en-GB" sz="2000" b="1" dirty="0"/>
                <a:t>clearly bounded</a:t>
              </a:r>
              <a:r>
                <a:rPr lang="en-GB" sz="2000" dirty="0"/>
                <a:t> and </a:t>
              </a:r>
              <a:r>
                <a:rPr lang="en-GB" sz="2000" b="1" dirty="0"/>
                <a:t>fit for purpose</a:t>
              </a:r>
              <a:r>
                <a:rPr lang="en-GB" sz="2000" dirty="0"/>
                <a:t>, which answers the specific question posed, rather than attempting to represent the entire system.</a:t>
              </a:r>
              <a:endParaRPr lang="en-US" altLang="zh-CN" sz="2000" dirty="0">
                <a:cs typeface="+mn-ea"/>
                <a:sym typeface="+mn-lt"/>
              </a:endParaRPr>
            </a:p>
          </p:txBody>
        </p:sp>
        <p:sp>
          <p:nvSpPr>
            <p:cNvPr id="18" name="Bullet3">
              <a:extLst>
                <a:ext uri="{FF2B5EF4-FFF2-40B4-BE49-F238E27FC236}">
                  <a16:creationId xmlns:a16="http://schemas.microsoft.com/office/drawing/2014/main" id="{804B7ECA-7CED-2EF9-0680-5F264B6C2349}"/>
                </a:ext>
              </a:extLst>
            </p:cNvPr>
            <p:cNvSpPr txBox="1"/>
            <p:nvPr/>
          </p:nvSpPr>
          <p:spPr bwMode="auto">
            <a:xfrm>
              <a:off x="1254754" y="3722921"/>
              <a:ext cx="4740472" cy="36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spcBef>
                  <a:spcPct val="0"/>
                </a:spcBef>
              </a:pPr>
              <a:r>
                <a:rPr lang="en-GB" sz="2000" b="1" dirty="0">
                  <a:cs typeface="+mn-ea"/>
                  <a:sym typeface="+mn-lt"/>
                </a:rPr>
                <a:t>Boundaries and purpose matter more than completeness</a:t>
              </a:r>
              <a:endParaRPr lang="en-US" altLang="zh-CN" sz="2000" b="1" dirty="0">
                <a:cs typeface="+mn-ea"/>
                <a:sym typeface="+mn-lt"/>
              </a:endParaRPr>
            </a:p>
          </p:txBody>
        </p:sp>
      </p:grpSp>
      <p:sp>
        <p:nvSpPr>
          <p:cNvPr id="16" name="Number3">
            <a:extLst>
              <a:ext uri="{FF2B5EF4-FFF2-40B4-BE49-F238E27FC236}">
                <a16:creationId xmlns:a16="http://schemas.microsoft.com/office/drawing/2014/main" id="{930562A5-AB35-A28C-BF75-DFADDA899566}"/>
              </a:ext>
            </a:extLst>
          </p:cNvPr>
          <p:cNvSpPr/>
          <p:nvPr/>
        </p:nvSpPr>
        <p:spPr>
          <a:xfrm>
            <a:off x="605265" y="4837692"/>
            <a:ext cx="463550" cy="4635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nchor="ctr">
            <a:normAutofit fontScale="92500" lnSpcReduction="1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10000"/>
              </a:lnSpc>
            </a:pPr>
            <a:r>
              <a:rPr lang="en-US" sz="1600" b="1" dirty="0">
                <a:cs typeface="+mn-ea"/>
                <a:sym typeface="+mn-lt"/>
              </a:rPr>
              <a:t>3</a:t>
            </a:r>
            <a:endParaRPr sz="1600" b="1" dirty="0">
              <a:cs typeface="+mn-ea"/>
              <a:sym typeface="+mn-lt"/>
            </a:endParaRPr>
          </a:p>
        </p:txBody>
      </p:sp>
    </p:spTree>
    <p:extLst>
      <p:ext uri="{BB962C8B-B14F-4D97-AF65-F5344CB8AC3E}">
        <p14:creationId xmlns:p14="http://schemas.microsoft.com/office/powerpoint/2010/main" val="1938455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6AF18-9E1E-00D2-501D-0DE273286D24}"/>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DBDADE33-4971-415C-B074-702D178E7A11}"/>
              </a:ext>
            </a:extLst>
          </p:cNvPr>
          <p:cNvSpPr/>
          <p:nvPr/>
        </p:nvSpPr>
        <p:spPr>
          <a:xfrm>
            <a:off x="508491" y="3429000"/>
            <a:ext cx="10176074" cy="2524538"/>
          </a:xfrm>
          <a:prstGeom prst="rect">
            <a:avLst/>
          </a:prstGeom>
          <a:solidFill>
            <a:schemeClr val="bg1"/>
          </a:solidFill>
          <a:ln>
            <a:noFill/>
          </a:ln>
          <a:effectLst>
            <a:outerShdw blurRad="508000" dist="127000" dir="42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Slide Number Placeholder 2">
            <a:extLst>
              <a:ext uri="{FF2B5EF4-FFF2-40B4-BE49-F238E27FC236}">
                <a16:creationId xmlns:a16="http://schemas.microsoft.com/office/drawing/2014/main" id="{EDAFD166-0027-E36F-7637-FE118D3B3922}"/>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3</a:t>
            </a:fld>
            <a:endParaRPr lang="en-GB">
              <a:latin typeface="+mn-lt"/>
              <a:ea typeface="+mn-ea"/>
              <a:cs typeface="+mn-ea"/>
              <a:sym typeface="+mn-lt"/>
            </a:endParaRPr>
          </a:p>
        </p:txBody>
      </p:sp>
      <p:sp>
        <p:nvSpPr>
          <p:cNvPr id="6" name="TextBox 5">
            <a:extLst>
              <a:ext uri="{FF2B5EF4-FFF2-40B4-BE49-F238E27FC236}">
                <a16:creationId xmlns:a16="http://schemas.microsoft.com/office/drawing/2014/main" id="{D3F22F59-B893-494D-746A-786A001D5EDA}"/>
              </a:ext>
            </a:extLst>
          </p:cNvPr>
          <p:cNvSpPr txBox="1"/>
          <p:nvPr/>
        </p:nvSpPr>
        <p:spPr>
          <a:xfrm>
            <a:off x="862622" y="3656807"/>
            <a:ext cx="10358656" cy="1815882"/>
          </a:xfrm>
          <a:prstGeom prst="rect">
            <a:avLst/>
          </a:prstGeom>
          <a:noFill/>
        </p:spPr>
        <p:txBody>
          <a:bodyPr wrap="square">
            <a:spAutoFit/>
          </a:bodyPr>
          <a:lstStyle/>
          <a:p>
            <a:pPr marL="857250" indent="-857250">
              <a:buAutoNum type="romanUcPeriod"/>
            </a:pPr>
            <a:r>
              <a:rPr lang="en-GB" sz="4000" b="1" dirty="0">
                <a:solidFill>
                  <a:srgbClr val="012069"/>
                </a:solidFill>
                <a:cs typeface="+mn-ea"/>
                <a:sym typeface="+mn-lt"/>
              </a:rPr>
              <a:t>A palette of systems thinking tools</a:t>
            </a:r>
          </a:p>
          <a:p>
            <a:r>
              <a:rPr lang="en-GB" sz="4000" b="1" dirty="0">
                <a:solidFill>
                  <a:srgbClr val="012069"/>
                </a:solidFill>
                <a:cs typeface="+mn-ea"/>
                <a:sym typeface="+mn-lt"/>
              </a:rPr>
              <a:t>	</a:t>
            </a:r>
            <a:r>
              <a:rPr lang="en-GB" sz="3200" dirty="0">
                <a:solidFill>
                  <a:srgbClr val="012069"/>
                </a:solidFill>
                <a:cs typeface="+mn-ea"/>
                <a:sym typeface="+mn-lt"/>
              </a:rPr>
              <a:t>Brainstorming </a:t>
            </a:r>
            <a:r>
              <a:rPr lang="en-US" altLang="zh-CN" sz="3200" dirty="0">
                <a:solidFill>
                  <a:srgbClr val="012069"/>
                </a:solidFill>
                <a:cs typeface="+mn-ea"/>
                <a:sym typeface="+mn-lt"/>
              </a:rPr>
              <a:t>Tools | </a:t>
            </a:r>
            <a:r>
              <a:rPr lang="en-US" sz="3200" dirty="0">
                <a:solidFill>
                  <a:srgbClr val="012069"/>
                </a:solidFill>
                <a:cs typeface="+mn-ea"/>
                <a:sym typeface="+mn-lt"/>
              </a:rPr>
              <a:t>	Dynamic Thinking Tools</a:t>
            </a:r>
          </a:p>
          <a:p>
            <a:r>
              <a:rPr lang="en-US" sz="3200" dirty="0">
                <a:solidFill>
                  <a:srgbClr val="012069"/>
                </a:solidFill>
                <a:cs typeface="+mn-ea"/>
                <a:sym typeface="+mn-lt"/>
              </a:rPr>
              <a:t>	Structural Thinking Tools | Computer-based Tools</a:t>
            </a:r>
            <a:endParaRPr lang="en-GB" sz="4000" dirty="0">
              <a:solidFill>
                <a:srgbClr val="012069"/>
              </a:solidFill>
              <a:cs typeface="+mn-ea"/>
              <a:sym typeface="+mn-lt"/>
            </a:endParaRPr>
          </a:p>
        </p:txBody>
      </p:sp>
    </p:spTree>
    <p:extLst>
      <p:ext uri="{BB962C8B-B14F-4D97-AF65-F5344CB8AC3E}">
        <p14:creationId xmlns:p14="http://schemas.microsoft.com/office/powerpoint/2010/main" val="82046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D75B-8FC1-9CD0-6360-FF8ACD0763EE}"/>
              </a:ext>
            </a:extLst>
          </p:cNvPr>
          <p:cNvSpPr>
            <a:spLocks noGrp="1"/>
          </p:cNvSpPr>
          <p:nvPr>
            <p:ph type="title"/>
          </p:nvPr>
        </p:nvSpPr>
        <p:spPr/>
        <p:txBody>
          <a:bodyPr/>
          <a:lstStyle/>
          <a:p>
            <a:r>
              <a:rPr lang="en-GB" dirty="0">
                <a:latin typeface="+mn-lt"/>
                <a:ea typeface="+mn-ea"/>
                <a:cs typeface="+mn-ea"/>
                <a:sym typeface="+mn-lt"/>
              </a:rPr>
              <a:t>A palette of systems thinking tools</a:t>
            </a:r>
          </a:p>
        </p:txBody>
      </p:sp>
      <p:sp>
        <p:nvSpPr>
          <p:cNvPr id="3" name="Slide Number Placeholder 2">
            <a:extLst>
              <a:ext uri="{FF2B5EF4-FFF2-40B4-BE49-F238E27FC236}">
                <a16:creationId xmlns:a16="http://schemas.microsoft.com/office/drawing/2014/main" id="{0DC3BCB2-B39F-50AC-7465-A2A4E1D6D819}"/>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4</a:t>
            </a:fld>
            <a:endParaRPr lang="en-GB">
              <a:latin typeface="+mn-lt"/>
              <a:ea typeface="+mn-ea"/>
              <a:cs typeface="+mn-ea"/>
              <a:sym typeface="+mn-lt"/>
            </a:endParaRPr>
          </a:p>
        </p:txBody>
      </p:sp>
      <p:grpSp>
        <p:nvGrpSpPr>
          <p:cNvPr id="4" name="组合 17">
            <a:extLst>
              <a:ext uri="{FF2B5EF4-FFF2-40B4-BE49-F238E27FC236}">
                <a16:creationId xmlns:a16="http://schemas.microsoft.com/office/drawing/2014/main" id="{8200CE25-BA35-AED8-2177-BEC120D416CC}"/>
              </a:ext>
            </a:extLst>
          </p:cNvPr>
          <p:cNvGrpSpPr>
            <a:grpSpLocks/>
          </p:cNvGrpSpPr>
          <p:nvPr/>
        </p:nvGrpSpPr>
        <p:grpSpPr>
          <a:xfrm>
            <a:off x="3336597" y="1523395"/>
            <a:ext cx="630428" cy="4610705"/>
            <a:chOff x="10807686" y="1755466"/>
            <a:chExt cx="630428" cy="4610705"/>
          </a:xfrm>
        </p:grpSpPr>
        <p:sp>
          <p:nvSpPr>
            <p:cNvPr id="5" name="Bullet1">
              <a:extLst>
                <a:ext uri="{FF2B5EF4-FFF2-40B4-BE49-F238E27FC236}">
                  <a16:creationId xmlns:a16="http://schemas.microsoft.com/office/drawing/2014/main" id="{D53E6E5A-D13B-AAB8-D1CD-6EFDD7222330}"/>
                </a:ext>
              </a:extLst>
            </p:cNvPr>
            <p:cNvSpPr txBox="1">
              <a:spLocks/>
            </p:cNvSpPr>
            <p:nvPr/>
          </p:nvSpPr>
          <p:spPr>
            <a:xfrm>
              <a:off x="10807686" y="2619671"/>
              <a:ext cx="630425" cy="3746500"/>
            </a:xfrm>
            <a:prstGeom prst="rect">
              <a:avLst/>
            </a:prstGeom>
            <a:noFill/>
          </p:spPr>
          <p:txBody>
            <a:bodyPr vert="eaVert" wrap="square" lIns="91440" tIns="45720" rIns="91440" bIns="45720" rtlCol="0" anchor="ctr" anchorCtr="0">
              <a:normAutofit/>
            </a:bodyPr>
            <a:lstStyle/>
            <a:p>
              <a:r>
                <a:rPr lang="en-US" altLang="zh-CN" sz="2400" b="1" i="1" dirty="0">
                  <a:cs typeface="+mn-ea"/>
                  <a:sym typeface="+mn-lt"/>
                </a:rPr>
                <a:t>Brainstorming Tools</a:t>
              </a:r>
            </a:p>
          </p:txBody>
        </p:sp>
        <p:sp>
          <p:nvSpPr>
            <p:cNvPr id="6" name="Number1">
              <a:extLst>
                <a:ext uri="{FF2B5EF4-FFF2-40B4-BE49-F238E27FC236}">
                  <a16:creationId xmlns:a16="http://schemas.microsoft.com/office/drawing/2014/main" id="{869E6C52-0FFA-7E11-42D6-274BE3D82E53}"/>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1</a:t>
              </a:r>
              <a:endParaRPr lang="zh-CN" altLang="en-US" sz="2400" b="1" i="1" dirty="0">
                <a:cs typeface="+mn-ea"/>
                <a:sym typeface="+mn-lt"/>
              </a:endParaRPr>
            </a:p>
          </p:txBody>
        </p:sp>
      </p:grpSp>
      <p:grpSp>
        <p:nvGrpSpPr>
          <p:cNvPr id="7" name="组合 25">
            <a:extLst>
              <a:ext uri="{FF2B5EF4-FFF2-40B4-BE49-F238E27FC236}">
                <a16:creationId xmlns:a16="http://schemas.microsoft.com/office/drawing/2014/main" id="{504A7ED2-898F-419D-2A9C-052663DBACE3}"/>
              </a:ext>
            </a:extLst>
          </p:cNvPr>
          <p:cNvGrpSpPr>
            <a:grpSpLocks/>
          </p:cNvGrpSpPr>
          <p:nvPr/>
        </p:nvGrpSpPr>
        <p:grpSpPr>
          <a:xfrm>
            <a:off x="2426153" y="1523395"/>
            <a:ext cx="630428" cy="4610705"/>
            <a:chOff x="10807686" y="1755466"/>
            <a:chExt cx="630428" cy="4610705"/>
          </a:xfrm>
        </p:grpSpPr>
        <p:sp>
          <p:nvSpPr>
            <p:cNvPr id="8" name="Bullet2">
              <a:extLst>
                <a:ext uri="{FF2B5EF4-FFF2-40B4-BE49-F238E27FC236}">
                  <a16:creationId xmlns:a16="http://schemas.microsoft.com/office/drawing/2014/main" id="{18D5A5BC-4C38-F3A8-3CA2-A6F6C4AFA097}"/>
                </a:ext>
              </a:extLst>
            </p:cNvPr>
            <p:cNvSpPr txBox="1">
              <a:spLocks/>
            </p:cNvSpPr>
            <p:nvPr/>
          </p:nvSpPr>
          <p:spPr>
            <a:xfrm>
              <a:off x="10807686" y="2619671"/>
              <a:ext cx="630425" cy="3746500"/>
            </a:xfrm>
            <a:prstGeom prst="rect">
              <a:avLst/>
            </a:prstGeom>
            <a:noFill/>
          </p:spPr>
          <p:txBody>
            <a:bodyPr vert="eaVert" wrap="square" lIns="91440" tIns="45720" rIns="91440" bIns="45720" rtlCol="0" anchor="ctr" anchorCtr="0">
              <a:normAutofit/>
            </a:bodyPr>
            <a:lstStyle/>
            <a:p>
              <a:r>
                <a:rPr lang="en-GB" sz="2400" b="1" i="1" dirty="0">
                  <a:cs typeface="+mn-ea"/>
                  <a:sym typeface="+mn-lt"/>
                </a:rPr>
                <a:t>Dynamic Thinking Tools</a:t>
              </a:r>
            </a:p>
          </p:txBody>
        </p:sp>
        <p:sp>
          <p:nvSpPr>
            <p:cNvPr id="9" name="Number2">
              <a:extLst>
                <a:ext uri="{FF2B5EF4-FFF2-40B4-BE49-F238E27FC236}">
                  <a16:creationId xmlns:a16="http://schemas.microsoft.com/office/drawing/2014/main" id="{CFB3C9F6-A559-EDA3-DB1C-942BC3DF37E8}"/>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2</a:t>
              </a:r>
              <a:endParaRPr lang="zh-CN" altLang="en-US" sz="2400" b="1" i="1" dirty="0">
                <a:cs typeface="+mn-ea"/>
                <a:sym typeface="+mn-lt"/>
              </a:endParaRPr>
            </a:p>
          </p:txBody>
        </p:sp>
      </p:grpSp>
      <p:grpSp>
        <p:nvGrpSpPr>
          <p:cNvPr id="10" name="组合 28">
            <a:extLst>
              <a:ext uri="{FF2B5EF4-FFF2-40B4-BE49-F238E27FC236}">
                <a16:creationId xmlns:a16="http://schemas.microsoft.com/office/drawing/2014/main" id="{943E6357-DB90-8DC5-79C4-A456A8B496A9}"/>
              </a:ext>
            </a:extLst>
          </p:cNvPr>
          <p:cNvGrpSpPr>
            <a:grpSpLocks/>
          </p:cNvGrpSpPr>
          <p:nvPr/>
        </p:nvGrpSpPr>
        <p:grpSpPr>
          <a:xfrm>
            <a:off x="1515709" y="1523395"/>
            <a:ext cx="630428" cy="4610705"/>
            <a:chOff x="10807686" y="1755466"/>
            <a:chExt cx="630428" cy="4610705"/>
          </a:xfrm>
        </p:grpSpPr>
        <p:sp>
          <p:nvSpPr>
            <p:cNvPr id="11" name="Bullet3">
              <a:extLst>
                <a:ext uri="{FF2B5EF4-FFF2-40B4-BE49-F238E27FC236}">
                  <a16:creationId xmlns:a16="http://schemas.microsoft.com/office/drawing/2014/main" id="{240683C1-1241-813B-BBA4-CD379BD2934A}"/>
                </a:ext>
              </a:extLst>
            </p:cNvPr>
            <p:cNvSpPr txBox="1">
              <a:spLocks/>
            </p:cNvSpPr>
            <p:nvPr/>
          </p:nvSpPr>
          <p:spPr>
            <a:xfrm>
              <a:off x="10807686" y="2619671"/>
              <a:ext cx="630425" cy="3746500"/>
            </a:xfrm>
            <a:prstGeom prst="rect">
              <a:avLst/>
            </a:prstGeom>
            <a:noFill/>
          </p:spPr>
          <p:txBody>
            <a:bodyPr vert="eaVert" wrap="square" lIns="91440" tIns="45720" rIns="91440" bIns="45720" rtlCol="0" anchor="ctr" anchorCtr="0">
              <a:normAutofit/>
            </a:bodyPr>
            <a:lstStyle/>
            <a:p>
              <a:r>
                <a:rPr lang="en-GB" sz="2400" b="1" i="1" dirty="0">
                  <a:cs typeface="+mn-ea"/>
                  <a:sym typeface="+mn-lt"/>
                </a:rPr>
                <a:t>Structural Thinking Tools</a:t>
              </a:r>
            </a:p>
          </p:txBody>
        </p:sp>
        <p:sp>
          <p:nvSpPr>
            <p:cNvPr id="12" name="Number3">
              <a:extLst>
                <a:ext uri="{FF2B5EF4-FFF2-40B4-BE49-F238E27FC236}">
                  <a16:creationId xmlns:a16="http://schemas.microsoft.com/office/drawing/2014/main" id="{55937AC6-B838-5258-9E30-7B63E7057629}"/>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3</a:t>
              </a:r>
              <a:endParaRPr lang="zh-CN" altLang="en-US" sz="2400" b="1" i="1" dirty="0">
                <a:cs typeface="+mn-ea"/>
                <a:sym typeface="+mn-lt"/>
              </a:endParaRPr>
            </a:p>
          </p:txBody>
        </p:sp>
      </p:grpSp>
      <p:cxnSp>
        <p:nvCxnSpPr>
          <p:cNvPr id="13" name="直接连接符 54">
            <a:extLst>
              <a:ext uri="{FF2B5EF4-FFF2-40B4-BE49-F238E27FC236}">
                <a16:creationId xmlns:a16="http://schemas.microsoft.com/office/drawing/2014/main" id="{FDABCABF-5004-FBDF-EEE2-7A3B000D7B22}"/>
              </a:ext>
            </a:extLst>
          </p:cNvPr>
          <p:cNvCxnSpPr>
            <a:cxnSpLocks/>
          </p:cNvCxnSpPr>
          <p:nvPr/>
        </p:nvCxnSpPr>
        <p:spPr>
          <a:xfrm>
            <a:off x="3196589" y="1454718"/>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55">
            <a:extLst>
              <a:ext uri="{FF2B5EF4-FFF2-40B4-BE49-F238E27FC236}">
                <a16:creationId xmlns:a16="http://schemas.microsoft.com/office/drawing/2014/main" id="{07814AC8-AF63-739A-DDD4-E06053BBC26D}"/>
              </a:ext>
            </a:extLst>
          </p:cNvPr>
          <p:cNvCxnSpPr>
            <a:cxnSpLocks/>
          </p:cNvCxnSpPr>
          <p:nvPr/>
        </p:nvCxnSpPr>
        <p:spPr>
          <a:xfrm>
            <a:off x="2286145" y="1523395"/>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grpSp>
        <p:nvGrpSpPr>
          <p:cNvPr id="15" name="组合 28">
            <a:extLst>
              <a:ext uri="{FF2B5EF4-FFF2-40B4-BE49-F238E27FC236}">
                <a16:creationId xmlns:a16="http://schemas.microsoft.com/office/drawing/2014/main" id="{89857E55-6D17-9F59-FC22-C963A05ADF19}"/>
              </a:ext>
            </a:extLst>
          </p:cNvPr>
          <p:cNvGrpSpPr>
            <a:grpSpLocks/>
          </p:cNvGrpSpPr>
          <p:nvPr/>
        </p:nvGrpSpPr>
        <p:grpSpPr>
          <a:xfrm>
            <a:off x="605265" y="1523395"/>
            <a:ext cx="630428" cy="4610705"/>
            <a:chOff x="10807686" y="1755466"/>
            <a:chExt cx="630428" cy="4610705"/>
          </a:xfrm>
        </p:grpSpPr>
        <p:sp>
          <p:nvSpPr>
            <p:cNvPr id="16" name="Bullet3">
              <a:extLst>
                <a:ext uri="{FF2B5EF4-FFF2-40B4-BE49-F238E27FC236}">
                  <a16:creationId xmlns:a16="http://schemas.microsoft.com/office/drawing/2014/main" id="{D462A4D4-85E9-B96B-F822-084F57291470}"/>
                </a:ext>
              </a:extLst>
            </p:cNvPr>
            <p:cNvSpPr txBox="1">
              <a:spLocks/>
            </p:cNvSpPr>
            <p:nvPr/>
          </p:nvSpPr>
          <p:spPr>
            <a:xfrm>
              <a:off x="10807686" y="2619671"/>
              <a:ext cx="630425" cy="3746500"/>
            </a:xfrm>
            <a:prstGeom prst="rect">
              <a:avLst/>
            </a:prstGeom>
            <a:noFill/>
          </p:spPr>
          <p:txBody>
            <a:bodyPr vert="eaVert" wrap="square" lIns="91440" tIns="45720" rIns="91440" bIns="45720" rtlCol="0" anchor="ctr" anchorCtr="0">
              <a:normAutofit/>
            </a:bodyPr>
            <a:lstStyle/>
            <a:p>
              <a:r>
                <a:rPr lang="en-GB" sz="2400" b="1" i="1" dirty="0">
                  <a:cs typeface="+mn-ea"/>
                  <a:sym typeface="+mn-lt"/>
                </a:rPr>
                <a:t>Computer-Based Tools</a:t>
              </a:r>
            </a:p>
          </p:txBody>
        </p:sp>
        <p:sp>
          <p:nvSpPr>
            <p:cNvPr id="17" name="Number3">
              <a:extLst>
                <a:ext uri="{FF2B5EF4-FFF2-40B4-BE49-F238E27FC236}">
                  <a16:creationId xmlns:a16="http://schemas.microsoft.com/office/drawing/2014/main" id="{4B694443-2DA2-1883-2296-7F99AF398F80}"/>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4</a:t>
              </a:r>
              <a:endParaRPr lang="zh-CN" altLang="en-US" sz="2400" b="1" i="1" dirty="0">
                <a:cs typeface="+mn-ea"/>
                <a:sym typeface="+mn-lt"/>
              </a:endParaRPr>
            </a:p>
          </p:txBody>
        </p:sp>
      </p:grpSp>
      <p:cxnSp>
        <p:nvCxnSpPr>
          <p:cNvPr id="18" name="直接连接符 55">
            <a:extLst>
              <a:ext uri="{FF2B5EF4-FFF2-40B4-BE49-F238E27FC236}">
                <a16:creationId xmlns:a16="http://schemas.microsoft.com/office/drawing/2014/main" id="{B4621565-5F3A-0A77-AF0B-4B336930A8E8}"/>
              </a:ext>
            </a:extLst>
          </p:cNvPr>
          <p:cNvCxnSpPr>
            <a:cxnSpLocks/>
          </p:cNvCxnSpPr>
          <p:nvPr/>
        </p:nvCxnSpPr>
        <p:spPr>
          <a:xfrm>
            <a:off x="1375701" y="1523395"/>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092D1D3-4267-1D85-C0EB-ABB164B3DA67}"/>
              </a:ext>
            </a:extLst>
          </p:cNvPr>
          <p:cNvSpPr txBox="1"/>
          <p:nvPr/>
        </p:nvSpPr>
        <p:spPr>
          <a:xfrm>
            <a:off x="4580290" y="1454718"/>
            <a:ext cx="6322935" cy="707886"/>
          </a:xfrm>
          <a:prstGeom prst="rect">
            <a:avLst/>
          </a:prstGeom>
          <a:noFill/>
        </p:spPr>
        <p:txBody>
          <a:bodyPr wrap="square">
            <a:spAutoFit/>
          </a:bodyPr>
          <a:lstStyle/>
          <a:p>
            <a:r>
              <a:rPr lang="en-GB" sz="2000" b="1" i="0" dirty="0">
                <a:ln w="0"/>
                <a:effectLst>
                  <a:outerShdw blurRad="38100" dist="25400" dir="5400000" algn="ctr" rotWithShape="0">
                    <a:srgbClr val="6E747A">
                      <a:alpha val="43000"/>
                    </a:srgbClr>
                  </a:outerShdw>
                </a:effectLst>
                <a:cs typeface="+mn-ea"/>
                <a:sym typeface="+mn-lt"/>
              </a:rPr>
              <a:t>The following slides introduce a few examples of systems thinking tools, which not meant to be exclusive</a:t>
            </a:r>
            <a:endParaRPr lang="en-GB" sz="2000" b="1" dirty="0">
              <a:ln w="0"/>
              <a:effectLst>
                <a:outerShdw blurRad="38100" dist="25400" dir="5400000" algn="ctr" rotWithShape="0">
                  <a:srgbClr val="6E747A">
                    <a:alpha val="43000"/>
                  </a:srgbClr>
                </a:outerShdw>
              </a:effectLst>
              <a:cs typeface="+mn-ea"/>
              <a:sym typeface="+mn-lt"/>
            </a:endParaRPr>
          </a:p>
        </p:txBody>
      </p:sp>
    </p:spTree>
    <p:extLst>
      <p:ext uri="{BB962C8B-B14F-4D97-AF65-F5344CB8AC3E}">
        <p14:creationId xmlns:p14="http://schemas.microsoft.com/office/powerpoint/2010/main" val="4020578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E5036-7E3B-F227-31BC-B9A6D29EA9F7}"/>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BA81923A-8218-1AFE-C0D2-3B23172DFD70}"/>
              </a:ext>
            </a:extLst>
          </p:cNvPr>
          <p:cNvPicPr>
            <a:picLocks noChangeAspect="1"/>
          </p:cNvPicPr>
          <p:nvPr/>
        </p:nvPicPr>
        <p:blipFill>
          <a:blip r:embed="rId2"/>
          <a:stretch>
            <a:fillRect/>
          </a:stretch>
        </p:blipFill>
        <p:spPr>
          <a:xfrm>
            <a:off x="3967021" y="2796752"/>
            <a:ext cx="3802925" cy="2058138"/>
          </a:xfrm>
          <a:prstGeom prst="rect">
            <a:avLst/>
          </a:prstGeom>
        </p:spPr>
      </p:pic>
      <p:sp>
        <p:nvSpPr>
          <p:cNvPr id="2" name="Title 1">
            <a:extLst>
              <a:ext uri="{FF2B5EF4-FFF2-40B4-BE49-F238E27FC236}">
                <a16:creationId xmlns:a16="http://schemas.microsoft.com/office/drawing/2014/main" id="{80EB29DA-6D10-A044-8491-1E8144EDA751}"/>
              </a:ext>
            </a:extLst>
          </p:cNvPr>
          <p:cNvSpPr>
            <a:spLocks noGrp="1"/>
          </p:cNvSpPr>
          <p:nvPr>
            <p:ph type="title"/>
          </p:nvPr>
        </p:nvSpPr>
        <p:spPr/>
        <p:txBody>
          <a:bodyPr/>
          <a:lstStyle/>
          <a:p>
            <a:r>
              <a:rPr lang="en-GB" dirty="0">
                <a:latin typeface="+mn-lt"/>
                <a:ea typeface="+mn-ea"/>
                <a:cs typeface="+mn-ea"/>
                <a:sym typeface="+mn-lt"/>
              </a:rPr>
              <a:t>A palette of systems thinking tools</a:t>
            </a:r>
          </a:p>
        </p:txBody>
      </p:sp>
      <p:sp>
        <p:nvSpPr>
          <p:cNvPr id="3" name="Slide Number Placeholder 2">
            <a:extLst>
              <a:ext uri="{FF2B5EF4-FFF2-40B4-BE49-F238E27FC236}">
                <a16:creationId xmlns:a16="http://schemas.microsoft.com/office/drawing/2014/main" id="{4BB74D11-05BA-CC3F-D837-C520BB3BC815}"/>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5</a:t>
            </a:fld>
            <a:endParaRPr lang="en-GB">
              <a:latin typeface="+mn-lt"/>
              <a:ea typeface="+mn-ea"/>
              <a:cs typeface="+mn-ea"/>
              <a:sym typeface="+mn-lt"/>
            </a:endParaRPr>
          </a:p>
        </p:txBody>
      </p:sp>
      <p:sp>
        <p:nvSpPr>
          <p:cNvPr id="5" name="Bullet1">
            <a:extLst>
              <a:ext uri="{FF2B5EF4-FFF2-40B4-BE49-F238E27FC236}">
                <a16:creationId xmlns:a16="http://schemas.microsoft.com/office/drawing/2014/main" id="{724342DC-8895-96DF-3B79-FCEEFD1B511C}"/>
              </a:ext>
            </a:extLst>
          </p:cNvPr>
          <p:cNvSpPr txBox="1">
            <a:spLocks/>
          </p:cNvSpPr>
          <p:nvPr/>
        </p:nvSpPr>
        <p:spPr>
          <a:xfrm rot="16200000">
            <a:off x="5665069" y="-34640"/>
            <a:ext cx="630425" cy="3746500"/>
          </a:xfrm>
          <a:prstGeom prst="rect">
            <a:avLst/>
          </a:prstGeom>
          <a:noFill/>
        </p:spPr>
        <p:txBody>
          <a:bodyPr vert="eaVert" wrap="square" lIns="91440" tIns="45720" rIns="91440" bIns="45720" rtlCol="0" anchor="ctr" anchorCtr="0">
            <a:normAutofit/>
          </a:bodyPr>
          <a:lstStyle/>
          <a:p>
            <a:r>
              <a:rPr lang="en-US" altLang="zh-CN" sz="2400" b="1" i="1" dirty="0">
                <a:ln w="0"/>
                <a:solidFill>
                  <a:schemeClr val="accent1"/>
                </a:solidFill>
                <a:effectLst>
                  <a:outerShdw blurRad="38100" dist="25400" dir="5400000" algn="ctr" rotWithShape="0">
                    <a:srgbClr val="6E747A">
                      <a:alpha val="43000"/>
                    </a:srgbClr>
                  </a:outerShdw>
                </a:effectLst>
                <a:cs typeface="+mn-ea"/>
                <a:sym typeface="+mn-lt"/>
              </a:rPr>
              <a:t>Brainstorming Tools</a:t>
            </a:r>
          </a:p>
        </p:txBody>
      </p:sp>
      <p:sp>
        <p:nvSpPr>
          <p:cNvPr id="23" name="TextBox 22">
            <a:extLst>
              <a:ext uri="{FF2B5EF4-FFF2-40B4-BE49-F238E27FC236}">
                <a16:creationId xmlns:a16="http://schemas.microsoft.com/office/drawing/2014/main" id="{19CDB311-A1E2-5A2C-3AB1-BB467B466A5D}"/>
              </a:ext>
            </a:extLst>
          </p:cNvPr>
          <p:cNvSpPr txBox="1"/>
          <p:nvPr/>
        </p:nvSpPr>
        <p:spPr>
          <a:xfrm>
            <a:off x="4000486" y="4984916"/>
            <a:ext cx="7213609" cy="923330"/>
          </a:xfrm>
          <a:prstGeom prst="rect">
            <a:avLst/>
          </a:prstGeom>
          <a:noFill/>
        </p:spPr>
        <p:txBody>
          <a:bodyPr wrap="square">
            <a:spAutoFit/>
          </a:bodyPr>
          <a:lstStyle/>
          <a:p>
            <a:r>
              <a:rPr lang="en-GB" dirty="0">
                <a:cs typeface="+mn-ea"/>
                <a:sym typeface="+mn-lt"/>
              </a:rPr>
              <a:t>A brainstorming tool for capturing free-flowing thoughts in a structured manner and distinguishing between </a:t>
            </a:r>
            <a:r>
              <a:rPr lang="en-GB" b="1" i="1" dirty="0">
                <a:cs typeface="+mn-ea"/>
                <a:sym typeface="+mn-lt"/>
              </a:rPr>
              <a:t>hard (quantitative) </a:t>
            </a:r>
            <a:r>
              <a:rPr lang="en-GB" dirty="0">
                <a:cs typeface="+mn-ea"/>
                <a:sym typeface="+mn-lt"/>
              </a:rPr>
              <a:t>and </a:t>
            </a:r>
            <a:r>
              <a:rPr lang="en-GB" b="1" i="1" dirty="0">
                <a:cs typeface="+mn-ea"/>
                <a:sym typeface="+mn-lt"/>
              </a:rPr>
              <a:t>soft (qualitative) </a:t>
            </a:r>
            <a:r>
              <a:rPr lang="en-GB" dirty="0">
                <a:cs typeface="+mn-ea"/>
                <a:sym typeface="+mn-lt"/>
              </a:rPr>
              <a:t>variables that affect the issue of interest</a:t>
            </a:r>
          </a:p>
        </p:txBody>
      </p:sp>
      <p:sp>
        <p:nvSpPr>
          <p:cNvPr id="26" name="Number1">
            <a:extLst>
              <a:ext uri="{FF2B5EF4-FFF2-40B4-BE49-F238E27FC236}">
                <a16:creationId xmlns:a16="http://schemas.microsoft.com/office/drawing/2014/main" id="{BCAAF9B9-0C26-6F55-7E60-A48AFCD796E9}"/>
              </a:ext>
            </a:extLst>
          </p:cNvPr>
          <p:cNvSpPr>
            <a:spLocks/>
          </p:cNvSpPr>
          <p:nvPr/>
        </p:nvSpPr>
        <p:spPr>
          <a:xfrm>
            <a:off x="3336597" y="1523395"/>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1</a:t>
            </a:r>
            <a:endParaRPr lang="zh-CN" altLang="en-US" sz="2400" b="1" i="1" dirty="0">
              <a:cs typeface="+mn-ea"/>
              <a:sym typeface="+mn-lt"/>
            </a:endParaRPr>
          </a:p>
        </p:txBody>
      </p:sp>
      <p:sp>
        <p:nvSpPr>
          <p:cNvPr id="28" name="Bullet2">
            <a:extLst>
              <a:ext uri="{FF2B5EF4-FFF2-40B4-BE49-F238E27FC236}">
                <a16:creationId xmlns:a16="http://schemas.microsoft.com/office/drawing/2014/main" id="{727F5284-98F9-AF7D-E9D3-78BD84784D1E}"/>
              </a:ext>
            </a:extLst>
          </p:cNvPr>
          <p:cNvSpPr txBox="1">
            <a:spLocks/>
          </p:cNvSpPr>
          <p:nvPr/>
        </p:nvSpPr>
        <p:spPr>
          <a:xfrm>
            <a:off x="2426153" y="2387600"/>
            <a:ext cx="630425" cy="3746500"/>
          </a:xfrm>
          <a:prstGeom prst="rect">
            <a:avLst/>
          </a:prstGeom>
          <a:noFill/>
        </p:spPr>
        <p:txBody>
          <a:bodyPr vert="eaVert" wrap="square" lIns="91440" tIns="45720" rIns="91440" bIns="45720" rtlCol="0" anchor="ctr" anchorCtr="0">
            <a:normAutofit/>
          </a:bodyPr>
          <a:lstStyle/>
          <a:p>
            <a:r>
              <a:rPr lang="en-GB" sz="2400" b="1" i="1" dirty="0">
                <a:solidFill>
                  <a:schemeClr val="bg1">
                    <a:lumMod val="50000"/>
                  </a:schemeClr>
                </a:solidFill>
                <a:cs typeface="+mn-ea"/>
                <a:sym typeface="+mn-lt"/>
              </a:rPr>
              <a:t>Dynamic Thinking Tools</a:t>
            </a:r>
          </a:p>
        </p:txBody>
      </p:sp>
      <p:sp>
        <p:nvSpPr>
          <p:cNvPr id="29" name="Number2">
            <a:extLst>
              <a:ext uri="{FF2B5EF4-FFF2-40B4-BE49-F238E27FC236}">
                <a16:creationId xmlns:a16="http://schemas.microsoft.com/office/drawing/2014/main" id="{466529AF-C245-55EB-1DD4-BF4EAD37B181}"/>
              </a:ext>
            </a:extLst>
          </p:cNvPr>
          <p:cNvSpPr>
            <a:spLocks/>
          </p:cNvSpPr>
          <p:nvPr/>
        </p:nvSpPr>
        <p:spPr>
          <a:xfrm>
            <a:off x="2426153" y="1523395"/>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2</a:t>
            </a:r>
            <a:endParaRPr lang="zh-CN" altLang="en-US" sz="2400" b="1" i="1" dirty="0">
              <a:cs typeface="+mn-ea"/>
              <a:sym typeface="+mn-lt"/>
            </a:endParaRPr>
          </a:p>
        </p:txBody>
      </p:sp>
      <p:sp>
        <p:nvSpPr>
          <p:cNvPr id="31" name="Bullet3">
            <a:extLst>
              <a:ext uri="{FF2B5EF4-FFF2-40B4-BE49-F238E27FC236}">
                <a16:creationId xmlns:a16="http://schemas.microsoft.com/office/drawing/2014/main" id="{0B6E4274-CCDC-0979-A168-984C7FBFE39A}"/>
              </a:ext>
            </a:extLst>
          </p:cNvPr>
          <p:cNvSpPr txBox="1">
            <a:spLocks/>
          </p:cNvSpPr>
          <p:nvPr/>
        </p:nvSpPr>
        <p:spPr>
          <a:xfrm>
            <a:off x="1515709" y="2387600"/>
            <a:ext cx="630425" cy="3746500"/>
          </a:xfrm>
          <a:prstGeom prst="rect">
            <a:avLst/>
          </a:prstGeom>
          <a:noFill/>
        </p:spPr>
        <p:txBody>
          <a:bodyPr vert="eaVert" wrap="square" lIns="91440" tIns="45720" rIns="91440" bIns="45720" rtlCol="0" anchor="ctr" anchorCtr="0">
            <a:normAutofit/>
          </a:bodyPr>
          <a:lstStyle/>
          <a:p>
            <a:r>
              <a:rPr lang="en-GB" sz="2400" b="1" i="1" dirty="0">
                <a:solidFill>
                  <a:schemeClr val="bg1">
                    <a:lumMod val="50000"/>
                  </a:schemeClr>
                </a:solidFill>
                <a:cs typeface="+mn-ea"/>
                <a:sym typeface="+mn-lt"/>
              </a:rPr>
              <a:t>Structural Thinking Tools</a:t>
            </a:r>
          </a:p>
        </p:txBody>
      </p:sp>
      <p:sp>
        <p:nvSpPr>
          <p:cNvPr id="32" name="Number3">
            <a:extLst>
              <a:ext uri="{FF2B5EF4-FFF2-40B4-BE49-F238E27FC236}">
                <a16:creationId xmlns:a16="http://schemas.microsoft.com/office/drawing/2014/main" id="{5F9A9539-C4A9-CA62-8660-F0A56B803C85}"/>
              </a:ext>
            </a:extLst>
          </p:cNvPr>
          <p:cNvSpPr>
            <a:spLocks/>
          </p:cNvSpPr>
          <p:nvPr/>
        </p:nvSpPr>
        <p:spPr>
          <a:xfrm>
            <a:off x="1515709" y="1523395"/>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3</a:t>
            </a:r>
            <a:endParaRPr lang="zh-CN" altLang="en-US" sz="2400" b="1" i="1" dirty="0">
              <a:cs typeface="+mn-ea"/>
              <a:sym typeface="+mn-lt"/>
            </a:endParaRPr>
          </a:p>
        </p:txBody>
      </p:sp>
      <p:cxnSp>
        <p:nvCxnSpPr>
          <p:cNvPr id="33" name="直接连接符 54">
            <a:extLst>
              <a:ext uri="{FF2B5EF4-FFF2-40B4-BE49-F238E27FC236}">
                <a16:creationId xmlns:a16="http://schemas.microsoft.com/office/drawing/2014/main" id="{6F0119A9-F5B0-8E9E-715F-169359696359}"/>
              </a:ext>
            </a:extLst>
          </p:cNvPr>
          <p:cNvCxnSpPr>
            <a:cxnSpLocks/>
          </p:cNvCxnSpPr>
          <p:nvPr/>
        </p:nvCxnSpPr>
        <p:spPr>
          <a:xfrm>
            <a:off x="3196589" y="1454718"/>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55">
            <a:extLst>
              <a:ext uri="{FF2B5EF4-FFF2-40B4-BE49-F238E27FC236}">
                <a16:creationId xmlns:a16="http://schemas.microsoft.com/office/drawing/2014/main" id="{904EF712-3DB1-C4A3-5AC4-C38EC376DFD3}"/>
              </a:ext>
            </a:extLst>
          </p:cNvPr>
          <p:cNvCxnSpPr>
            <a:cxnSpLocks/>
          </p:cNvCxnSpPr>
          <p:nvPr/>
        </p:nvCxnSpPr>
        <p:spPr>
          <a:xfrm>
            <a:off x="2286145" y="1523395"/>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36" name="Bullet3">
            <a:extLst>
              <a:ext uri="{FF2B5EF4-FFF2-40B4-BE49-F238E27FC236}">
                <a16:creationId xmlns:a16="http://schemas.microsoft.com/office/drawing/2014/main" id="{4EB25A1F-B714-8447-3B8F-9D5B715AD829}"/>
              </a:ext>
            </a:extLst>
          </p:cNvPr>
          <p:cNvSpPr txBox="1">
            <a:spLocks/>
          </p:cNvSpPr>
          <p:nvPr/>
        </p:nvSpPr>
        <p:spPr>
          <a:xfrm>
            <a:off x="605265" y="2387600"/>
            <a:ext cx="630425" cy="3746500"/>
          </a:xfrm>
          <a:prstGeom prst="rect">
            <a:avLst/>
          </a:prstGeom>
          <a:noFill/>
        </p:spPr>
        <p:txBody>
          <a:bodyPr vert="eaVert" wrap="square" lIns="91440" tIns="45720" rIns="91440" bIns="45720" rtlCol="0" anchor="ctr" anchorCtr="0">
            <a:normAutofit/>
          </a:bodyPr>
          <a:lstStyle/>
          <a:p>
            <a:r>
              <a:rPr lang="en-GB" sz="2400" b="1" i="1" dirty="0">
                <a:solidFill>
                  <a:schemeClr val="bg1">
                    <a:lumMod val="50000"/>
                  </a:schemeClr>
                </a:solidFill>
                <a:cs typeface="+mn-ea"/>
                <a:sym typeface="+mn-lt"/>
              </a:rPr>
              <a:t>Computer-Based Tools</a:t>
            </a:r>
          </a:p>
        </p:txBody>
      </p:sp>
      <p:sp>
        <p:nvSpPr>
          <p:cNvPr id="37" name="Number3">
            <a:extLst>
              <a:ext uri="{FF2B5EF4-FFF2-40B4-BE49-F238E27FC236}">
                <a16:creationId xmlns:a16="http://schemas.microsoft.com/office/drawing/2014/main" id="{9A644A30-C4BB-7C8D-12DE-3537F164502F}"/>
              </a:ext>
            </a:extLst>
          </p:cNvPr>
          <p:cNvSpPr>
            <a:spLocks/>
          </p:cNvSpPr>
          <p:nvPr/>
        </p:nvSpPr>
        <p:spPr>
          <a:xfrm>
            <a:off x="605265" y="1523395"/>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4</a:t>
            </a:r>
            <a:endParaRPr lang="zh-CN" altLang="en-US" sz="2400" b="1" i="1" dirty="0">
              <a:cs typeface="+mn-ea"/>
              <a:sym typeface="+mn-lt"/>
            </a:endParaRPr>
          </a:p>
        </p:txBody>
      </p:sp>
      <p:cxnSp>
        <p:nvCxnSpPr>
          <p:cNvPr id="38" name="直接连接符 55">
            <a:extLst>
              <a:ext uri="{FF2B5EF4-FFF2-40B4-BE49-F238E27FC236}">
                <a16:creationId xmlns:a16="http://schemas.microsoft.com/office/drawing/2014/main" id="{4B7269D9-C824-C653-FB21-F8E294C5808D}"/>
              </a:ext>
            </a:extLst>
          </p:cNvPr>
          <p:cNvCxnSpPr>
            <a:cxnSpLocks/>
          </p:cNvCxnSpPr>
          <p:nvPr/>
        </p:nvCxnSpPr>
        <p:spPr>
          <a:xfrm>
            <a:off x="1375701" y="1523395"/>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7EE70A6-82DF-792F-65D5-E9DF00A71938}"/>
              </a:ext>
            </a:extLst>
          </p:cNvPr>
          <p:cNvSpPr txBox="1"/>
          <p:nvPr/>
        </p:nvSpPr>
        <p:spPr>
          <a:xfrm>
            <a:off x="393929" y="6453278"/>
            <a:ext cx="2662652" cy="369332"/>
          </a:xfrm>
          <a:prstGeom prst="rect">
            <a:avLst/>
          </a:prstGeom>
          <a:noFill/>
        </p:spPr>
        <p:txBody>
          <a:bodyPr wrap="none" rtlCol="0">
            <a:spAutoFit/>
          </a:bodyPr>
          <a:lstStyle/>
          <a:p>
            <a:r>
              <a:rPr lang="en-GB" dirty="0">
                <a:cs typeface="+mn-ea"/>
                <a:sym typeface="+mn-lt"/>
              </a:rPr>
              <a:t>Reference: </a:t>
            </a:r>
            <a:r>
              <a:rPr lang="en-GB" dirty="0">
                <a:cs typeface="+mn-ea"/>
                <a:sym typeface="+mn-lt"/>
                <a:hlinkClick r:id="rId3"/>
              </a:rPr>
              <a:t>System Thinker</a:t>
            </a:r>
            <a:endParaRPr lang="en-GB" dirty="0">
              <a:cs typeface="+mn-ea"/>
              <a:sym typeface="+mn-lt"/>
            </a:endParaRPr>
          </a:p>
        </p:txBody>
      </p:sp>
      <p:sp>
        <p:nvSpPr>
          <p:cNvPr id="6" name="Number1">
            <a:extLst>
              <a:ext uri="{FF2B5EF4-FFF2-40B4-BE49-F238E27FC236}">
                <a16:creationId xmlns:a16="http://schemas.microsoft.com/office/drawing/2014/main" id="{605DEB8D-FFDC-5C24-4DE5-474CD42852F8}"/>
              </a:ext>
            </a:extLst>
          </p:cNvPr>
          <p:cNvSpPr/>
          <p:nvPr/>
        </p:nvSpPr>
        <p:spPr>
          <a:xfrm>
            <a:off x="4089400" y="2166327"/>
            <a:ext cx="2453127" cy="504000"/>
          </a:xfrm>
          <a:prstGeom prst="flowChartAlternateProcess">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b="1" dirty="0">
                <a:ln w="0"/>
                <a:effectLst>
                  <a:outerShdw blurRad="38100" dist="25400" dir="5400000" algn="ctr" rotWithShape="0">
                    <a:srgbClr val="6E747A">
                      <a:alpha val="43000"/>
                    </a:srgbClr>
                  </a:outerShdw>
                </a:effectLst>
                <a:cs typeface="+mn-ea"/>
                <a:sym typeface="+mn-lt"/>
              </a:rPr>
              <a:t>Double-Q Diagram</a:t>
            </a:r>
          </a:p>
        </p:txBody>
      </p:sp>
    </p:spTree>
    <p:extLst>
      <p:ext uri="{BB962C8B-B14F-4D97-AF65-F5344CB8AC3E}">
        <p14:creationId xmlns:p14="http://schemas.microsoft.com/office/powerpoint/2010/main" val="451412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9D448-E3A1-398E-A5F7-2FB7C7EA79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CD11C1-D4AC-D9C0-D36E-AFA6D0BD6F05}"/>
              </a:ext>
            </a:extLst>
          </p:cNvPr>
          <p:cNvSpPr>
            <a:spLocks noGrp="1"/>
          </p:cNvSpPr>
          <p:nvPr>
            <p:ph type="title"/>
          </p:nvPr>
        </p:nvSpPr>
        <p:spPr/>
        <p:txBody>
          <a:bodyPr/>
          <a:lstStyle/>
          <a:p>
            <a:r>
              <a:rPr lang="en-GB" dirty="0">
                <a:latin typeface="+mn-lt"/>
                <a:ea typeface="+mn-ea"/>
                <a:cs typeface="+mn-ea"/>
                <a:sym typeface="+mn-lt"/>
              </a:rPr>
              <a:t>A palette of systems thinking tools</a:t>
            </a:r>
          </a:p>
        </p:txBody>
      </p:sp>
      <p:sp>
        <p:nvSpPr>
          <p:cNvPr id="3" name="Slide Number Placeholder 2">
            <a:extLst>
              <a:ext uri="{FF2B5EF4-FFF2-40B4-BE49-F238E27FC236}">
                <a16:creationId xmlns:a16="http://schemas.microsoft.com/office/drawing/2014/main" id="{1AAC67F2-9A1A-98CB-567C-4227D306FAFD}"/>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6</a:t>
            </a:fld>
            <a:endParaRPr lang="en-GB">
              <a:latin typeface="+mn-lt"/>
              <a:ea typeface="+mn-ea"/>
              <a:cs typeface="+mn-ea"/>
              <a:sym typeface="+mn-lt"/>
            </a:endParaRPr>
          </a:p>
        </p:txBody>
      </p:sp>
      <p:sp>
        <p:nvSpPr>
          <p:cNvPr id="5" name="Bullet1">
            <a:extLst>
              <a:ext uri="{FF2B5EF4-FFF2-40B4-BE49-F238E27FC236}">
                <a16:creationId xmlns:a16="http://schemas.microsoft.com/office/drawing/2014/main" id="{8BBA26FA-F8EC-0842-C9F0-17A641A4AE15}"/>
              </a:ext>
            </a:extLst>
          </p:cNvPr>
          <p:cNvSpPr txBox="1">
            <a:spLocks/>
          </p:cNvSpPr>
          <p:nvPr/>
        </p:nvSpPr>
        <p:spPr>
          <a:xfrm rot="16200000">
            <a:off x="5665069" y="-34640"/>
            <a:ext cx="630425" cy="3746500"/>
          </a:xfrm>
          <a:prstGeom prst="rect">
            <a:avLst/>
          </a:prstGeom>
          <a:noFill/>
        </p:spPr>
        <p:txBody>
          <a:bodyPr vert="eaVert" wrap="square" lIns="91440" tIns="45720" rIns="91440" bIns="45720" rtlCol="0" anchor="ctr" anchorCtr="0">
            <a:normAutofit/>
          </a:bodyPr>
          <a:lstStyle/>
          <a:p>
            <a:r>
              <a:rPr lang="en-US" altLang="zh-CN" sz="2400" b="1" i="1" dirty="0">
                <a:ln w="0"/>
                <a:solidFill>
                  <a:schemeClr val="accent1"/>
                </a:solidFill>
                <a:effectLst>
                  <a:outerShdw blurRad="38100" dist="25400" dir="5400000" algn="ctr" rotWithShape="0">
                    <a:srgbClr val="6E747A">
                      <a:alpha val="43000"/>
                    </a:srgbClr>
                  </a:outerShdw>
                </a:effectLst>
                <a:cs typeface="+mn-ea"/>
                <a:sym typeface="+mn-lt"/>
              </a:rPr>
              <a:t>Brainstorming Tools</a:t>
            </a:r>
          </a:p>
        </p:txBody>
      </p:sp>
      <p:sp>
        <p:nvSpPr>
          <p:cNvPr id="26" name="Number1">
            <a:extLst>
              <a:ext uri="{FF2B5EF4-FFF2-40B4-BE49-F238E27FC236}">
                <a16:creationId xmlns:a16="http://schemas.microsoft.com/office/drawing/2014/main" id="{75F26205-D7DB-B507-0072-978EEBF06EB2}"/>
              </a:ext>
            </a:extLst>
          </p:cNvPr>
          <p:cNvSpPr>
            <a:spLocks/>
          </p:cNvSpPr>
          <p:nvPr/>
        </p:nvSpPr>
        <p:spPr>
          <a:xfrm>
            <a:off x="3336597" y="1523395"/>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1</a:t>
            </a:r>
            <a:endParaRPr lang="zh-CN" altLang="en-US" sz="2400" b="1" i="1" dirty="0">
              <a:cs typeface="+mn-ea"/>
              <a:sym typeface="+mn-lt"/>
            </a:endParaRPr>
          </a:p>
        </p:txBody>
      </p:sp>
      <p:sp>
        <p:nvSpPr>
          <p:cNvPr id="29" name="Number2">
            <a:extLst>
              <a:ext uri="{FF2B5EF4-FFF2-40B4-BE49-F238E27FC236}">
                <a16:creationId xmlns:a16="http://schemas.microsoft.com/office/drawing/2014/main" id="{9CFE10F7-7AB5-45B8-77E0-CC2D55F8F31A}"/>
              </a:ext>
            </a:extLst>
          </p:cNvPr>
          <p:cNvSpPr>
            <a:spLocks/>
          </p:cNvSpPr>
          <p:nvPr/>
        </p:nvSpPr>
        <p:spPr>
          <a:xfrm>
            <a:off x="2426153" y="1523395"/>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2</a:t>
            </a:r>
            <a:endParaRPr lang="zh-CN" altLang="en-US" sz="2400" b="1" i="1" dirty="0">
              <a:cs typeface="+mn-ea"/>
              <a:sym typeface="+mn-lt"/>
            </a:endParaRPr>
          </a:p>
        </p:txBody>
      </p:sp>
      <p:sp>
        <p:nvSpPr>
          <p:cNvPr id="32" name="Number3">
            <a:extLst>
              <a:ext uri="{FF2B5EF4-FFF2-40B4-BE49-F238E27FC236}">
                <a16:creationId xmlns:a16="http://schemas.microsoft.com/office/drawing/2014/main" id="{18B5FC37-6072-C4E1-AD59-7486A9B46E9D}"/>
              </a:ext>
            </a:extLst>
          </p:cNvPr>
          <p:cNvSpPr>
            <a:spLocks/>
          </p:cNvSpPr>
          <p:nvPr/>
        </p:nvSpPr>
        <p:spPr>
          <a:xfrm>
            <a:off x="1515709" y="1523395"/>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3</a:t>
            </a:r>
            <a:endParaRPr lang="zh-CN" altLang="en-US" sz="2400" b="1" i="1" dirty="0">
              <a:cs typeface="+mn-ea"/>
              <a:sym typeface="+mn-lt"/>
            </a:endParaRPr>
          </a:p>
        </p:txBody>
      </p:sp>
      <p:cxnSp>
        <p:nvCxnSpPr>
          <p:cNvPr id="33" name="直接连接符 54">
            <a:extLst>
              <a:ext uri="{FF2B5EF4-FFF2-40B4-BE49-F238E27FC236}">
                <a16:creationId xmlns:a16="http://schemas.microsoft.com/office/drawing/2014/main" id="{DBEC31B8-6606-1C8F-0B8E-EA1D9C021A7F}"/>
              </a:ext>
            </a:extLst>
          </p:cNvPr>
          <p:cNvCxnSpPr>
            <a:cxnSpLocks/>
          </p:cNvCxnSpPr>
          <p:nvPr/>
        </p:nvCxnSpPr>
        <p:spPr>
          <a:xfrm>
            <a:off x="3196589" y="1454718"/>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55">
            <a:extLst>
              <a:ext uri="{FF2B5EF4-FFF2-40B4-BE49-F238E27FC236}">
                <a16:creationId xmlns:a16="http://schemas.microsoft.com/office/drawing/2014/main" id="{22E8CBB1-16AB-13A5-6D99-84798DA54A74}"/>
              </a:ext>
            </a:extLst>
          </p:cNvPr>
          <p:cNvCxnSpPr>
            <a:cxnSpLocks/>
          </p:cNvCxnSpPr>
          <p:nvPr/>
        </p:nvCxnSpPr>
        <p:spPr>
          <a:xfrm>
            <a:off x="2286145" y="1523395"/>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37" name="Number3">
            <a:extLst>
              <a:ext uri="{FF2B5EF4-FFF2-40B4-BE49-F238E27FC236}">
                <a16:creationId xmlns:a16="http://schemas.microsoft.com/office/drawing/2014/main" id="{1E9A7EA8-CE22-0FD8-5FDF-42FAE7D2D8C8}"/>
              </a:ext>
            </a:extLst>
          </p:cNvPr>
          <p:cNvSpPr>
            <a:spLocks/>
          </p:cNvSpPr>
          <p:nvPr/>
        </p:nvSpPr>
        <p:spPr>
          <a:xfrm>
            <a:off x="605265" y="1523395"/>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4</a:t>
            </a:r>
            <a:endParaRPr lang="zh-CN" altLang="en-US" sz="2400" b="1" i="1" dirty="0">
              <a:cs typeface="+mn-ea"/>
              <a:sym typeface="+mn-lt"/>
            </a:endParaRPr>
          </a:p>
        </p:txBody>
      </p:sp>
      <p:cxnSp>
        <p:nvCxnSpPr>
          <p:cNvPr id="38" name="直接连接符 55">
            <a:extLst>
              <a:ext uri="{FF2B5EF4-FFF2-40B4-BE49-F238E27FC236}">
                <a16:creationId xmlns:a16="http://schemas.microsoft.com/office/drawing/2014/main" id="{D9504E67-045B-DC0B-3820-97D26D5E0317}"/>
              </a:ext>
            </a:extLst>
          </p:cNvPr>
          <p:cNvCxnSpPr>
            <a:cxnSpLocks/>
          </p:cNvCxnSpPr>
          <p:nvPr/>
        </p:nvCxnSpPr>
        <p:spPr>
          <a:xfrm>
            <a:off x="1375701" y="1523395"/>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29320E6-A261-0898-48EF-8E94AEDC8DE9}"/>
              </a:ext>
            </a:extLst>
          </p:cNvPr>
          <p:cNvCxnSpPr>
            <a:cxnSpLocks/>
          </p:cNvCxnSpPr>
          <p:nvPr/>
        </p:nvCxnSpPr>
        <p:spPr>
          <a:xfrm>
            <a:off x="4089400" y="4368800"/>
            <a:ext cx="51689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BCFD223-D881-8FF1-1CF1-2CEA753E9199}"/>
              </a:ext>
            </a:extLst>
          </p:cNvPr>
          <p:cNvSpPr txBox="1"/>
          <p:nvPr/>
        </p:nvSpPr>
        <p:spPr>
          <a:xfrm>
            <a:off x="9448800" y="4137967"/>
            <a:ext cx="1992597" cy="461665"/>
          </a:xfrm>
          <a:prstGeom prst="rect">
            <a:avLst/>
          </a:prstGeom>
          <a:noFill/>
        </p:spPr>
        <p:txBody>
          <a:bodyPr wrap="none" rtlCol="0">
            <a:spAutoFit/>
          </a:bodyPr>
          <a:lstStyle/>
          <a:p>
            <a:r>
              <a:rPr lang="en-GB" sz="2400" b="1" dirty="0">
                <a:solidFill>
                  <a:schemeClr val="accent5"/>
                </a:solidFill>
                <a:cs typeface="+mn-ea"/>
                <a:sym typeface="+mn-lt"/>
              </a:rPr>
              <a:t>Cost of capital</a:t>
            </a:r>
          </a:p>
        </p:txBody>
      </p:sp>
      <p:cxnSp>
        <p:nvCxnSpPr>
          <p:cNvPr id="44" name="Straight Arrow Connector 43">
            <a:extLst>
              <a:ext uri="{FF2B5EF4-FFF2-40B4-BE49-F238E27FC236}">
                <a16:creationId xmlns:a16="http://schemas.microsoft.com/office/drawing/2014/main" id="{5DD30211-1D18-8D40-D9E0-CD8B86B3FFFA}"/>
              </a:ext>
            </a:extLst>
          </p:cNvPr>
          <p:cNvCxnSpPr>
            <a:cxnSpLocks/>
          </p:cNvCxnSpPr>
          <p:nvPr/>
        </p:nvCxnSpPr>
        <p:spPr>
          <a:xfrm>
            <a:off x="4918132" y="3774065"/>
            <a:ext cx="594735" cy="5947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89B78E4-B2C2-54E5-1D4D-054D04B66E5E}"/>
              </a:ext>
            </a:extLst>
          </p:cNvPr>
          <p:cNvCxnSpPr>
            <a:cxnSpLocks/>
          </p:cNvCxnSpPr>
          <p:nvPr/>
        </p:nvCxnSpPr>
        <p:spPr>
          <a:xfrm>
            <a:off x="5733029" y="3308542"/>
            <a:ext cx="1060258" cy="10602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D6DD8A2-B2B2-5BFF-9AFB-6BE17F757BE8}"/>
              </a:ext>
            </a:extLst>
          </p:cNvPr>
          <p:cNvCxnSpPr>
            <a:cxnSpLocks/>
          </p:cNvCxnSpPr>
          <p:nvPr/>
        </p:nvCxnSpPr>
        <p:spPr>
          <a:xfrm>
            <a:off x="7372055" y="3667148"/>
            <a:ext cx="701652" cy="7016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97EC08A-0694-8171-706F-C2F449B6AB8F}"/>
              </a:ext>
            </a:extLst>
          </p:cNvPr>
          <p:cNvCxnSpPr>
            <a:cxnSpLocks/>
          </p:cNvCxnSpPr>
          <p:nvPr/>
        </p:nvCxnSpPr>
        <p:spPr>
          <a:xfrm flipV="1">
            <a:off x="5512867" y="4368800"/>
            <a:ext cx="640210" cy="64021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17B9D35-A916-9E6C-9BC0-4A7E635C1D3D}"/>
              </a:ext>
            </a:extLst>
          </p:cNvPr>
          <p:cNvCxnSpPr>
            <a:cxnSpLocks/>
          </p:cNvCxnSpPr>
          <p:nvPr/>
        </p:nvCxnSpPr>
        <p:spPr>
          <a:xfrm flipV="1">
            <a:off x="6278778" y="4368800"/>
            <a:ext cx="1154719" cy="115471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3D60C21-5B03-21EB-6424-34AC93B4173F}"/>
              </a:ext>
            </a:extLst>
          </p:cNvPr>
          <p:cNvCxnSpPr>
            <a:cxnSpLocks/>
          </p:cNvCxnSpPr>
          <p:nvPr/>
        </p:nvCxnSpPr>
        <p:spPr>
          <a:xfrm flipV="1">
            <a:off x="7966684" y="4368800"/>
            <a:ext cx="747232" cy="7472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1" name="Bullet2">
            <a:extLst>
              <a:ext uri="{FF2B5EF4-FFF2-40B4-BE49-F238E27FC236}">
                <a16:creationId xmlns:a16="http://schemas.microsoft.com/office/drawing/2014/main" id="{8EF594EE-EEDC-9BA3-4F97-20DF3DB358D7}"/>
              </a:ext>
            </a:extLst>
          </p:cNvPr>
          <p:cNvSpPr txBox="1">
            <a:spLocks/>
          </p:cNvSpPr>
          <p:nvPr/>
        </p:nvSpPr>
        <p:spPr>
          <a:xfrm>
            <a:off x="2426153" y="2387600"/>
            <a:ext cx="630425" cy="3746500"/>
          </a:xfrm>
          <a:prstGeom prst="rect">
            <a:avLst/>
          </a:prstGeom>
          <a:noFill/>
        </p:spPr>
        <p:txBody>
          <a:bodyPr vert="eaVert" wrap="square" lIns="91440" tIns="45720" rIns="91440" bIns="45720" rtlCol="0" anchor="ctr" anchorCtr="0">
            <a:normAutofit/>
          </a:bodyPr>
          <a:lstStyle/>
          <a:p>
            <a:r>
              <a:rPr lang="en-GB" sz="2400" b="1" i="1" dirty="0">
                <a:solidFill>
                  <a:schemeClr val="bg1">
                    <a:lumMod val="50000"/>
                  </a:schemeClr>
                </a:solidFill>
                <a:cs typeface="+mn-ea"/>
                <a:sym typeface="+mn-lt"/>
              </a:rPr>
              <a:t>Dynamic Thinking Tools</a:t>
            </a:r>
          </a:p>
        </p:txBody>
      </p:sp>
      <p:sp>
        <p:nvSpPr>
          <p:cNvPr id="52" name="Bullet3">
            <a:extLst>
              <a:ext uri="{FF2B5EF4-FFF2-40B4-BE49-F238E27FC236}">
                <a16:creationId xmlns:a16="http://schemas.microsoft.com/office/drawing/2014/main" id="{ACA2FDA8-D20B-DBD6-4903-8B615A3D567F}"/>
              </a:ext>
            </a:extLst>
          </p:cNvPr>
          <p:cNvSpPr txBox="1">
            <a:spLocks/>
          </p:cNvSpPr>
          <p:nvPr/>
        </p:nvSpPr>
        <p:spPr>
          <a:xfrm>
            <a:off x="1525648" y="2387600"/>
            <a:ext cx="630425" cy="3746500"/>
          </a:xfrm>
          <a:prstGeom prst="rect">
            <a:avLst/>
          </a:prstGeom>
          <a:noFill/>
        </p:spPr>
        <p:txBody>
          <a:bodyPr vert="eaVert" wrap="square" lIns="91440" tIns="45720" rIns="91440" bIns="45720" rtlCol="0" anchor="ctr" anchorCtr="0">
            <a:normAutofit/>
          </a:bodyPr>
          <a:lstStyle/>
          <a:p>
            <a:r>
              <a:rPr lang="en-GB" sz="2400" b="1" i="1" dirty="0">
                <a:solidFill>
                  <a:schemeClr val="bg1">
                    <a:lumMod val="50000"/>
                  </a:schemeClr>
                </a:solidFill>
                <a:cs typeface="+mn-ea"/>
                <a:sym typeface="+mn-lt"/>
              </a:rPr>
              <a:t>Structural Thinking Tools</a:t>
            </a:r>
          </a:p>
        </p:txBody>
      </p:sp>
      <p:sp>
        <p:nvSpPr>
          <p:cNvPr id="53" name="Bullet3">
            <a:extLst>
              <a:ext uri="{FF2B5EF4-FFF2-40B4-BE49-F238E27FC236}">
                <a16:creationId xmlns:a16="http://schemas.microsoft.com/office/drawing/2014/main" id="{F8E22945-1C9C-737A-71BC-D9EF1DD506BC}"/>
              </a:ext>
            </a:extLst>
          </p:cNvPr>
          <p:cNvSpPr txBox="1">
            <a:spLocks/>
          </p:cNvSpPr>
          <p:nvPr/>
        </p:nvSpPr>
        <p:spPr>
          <a:xfrm>
            <a:off x="605265" y="2387600"/>
            <a:ext cx="630425" cy="3746500"/>
          </a:xfrm>
          <a:prstGeom prst="rect">
            <a:avLst/>
          </a:prstGeom>
          <a:noFill/>
        </p:spPr>
        <p:txBody>
          <a:bodyPr vert="eaVert" wrap="square" lIns="91440" tIns="45720" rIns="91440" bIns="45720" rtlCol="0" anchor="ctr" anchorCtr="0">
            <a:normAutofit/>
          </a:bodyPr>
          <a:lstStyle/>
          <a:p>
            <a:r>
              <a:rPr lang="en-GB" sz="2400" b="1" i="1" dirty="0">
                <a:solidFill>
                  <a:schemeClr val="bg1">
                    <a:lumMod val="50000"/>
                  </a:schemeClr>
                </a:solidFill>
                <a:cs typeface="+mn-ea"/>
                <a:sym typeface="+mn-lt"/>
              </a:rPr>
              <a:t>Computer-Based Tools</a:t>
            </a:r>
          </a:p>
        </p:txBody>
      </p:sp>
      <p:sp>
        <p:nvSpPr>
          <p:cNvPr id="57" name="TextBox 56">
            <a:extLst>
              <a:ext uri="{FF2B5EF4-FFF2-40B4-BE49-F238E27FC236}">
                <a16:creationId xmlns:a16="http://schemas.microsoft.com/office/drawing/2014/main" id="{B61F880D-7383-A3F8-8D18-CB36656BD54D}"/>
              </a:ext>
            </a:extLst>
          </p:cNvPr>
          <p:cNvSpPr txBox="1"/>
          <p:nvPr/>
        </p:nvSpPr>
        <p:spPr>
          <a:xfrm>
            <a:off x="3604644" y="3361148"/>
            <a:ext cx="1789030" cy="400110"/>
          </a:xfrm>
          <a:prstGeom prst="rect">
            <a:avLst/>
          </a:prstGeom>
          <a:noFill/>
        </p:spPr>
        <p:txBody>
          <a:bodyPr wrap="square">
            <a:spAutoFit/>
          </a:bodyPr>
          <a:lstStyle/>
          <a:p>
            <a:r>
              <a:rPr lang="en-US" altLang="zh-CN" sz="2000" b="1" dirty="0">
                <a:solidFill>
                  <a:schemeClr val="accent5"/>
                </a:solidFill>
                <a:cs typeface="+mn-ea"/>
                <a:sym typeface="+mn-lt"/>
              </a:rPr>
              <a:t>Currency risk</a:t>
            </a:r>
            <a:endParaRPr lang="en-GB" sz="2000" b="1" dirty="0">
              <a:solidFill>
                <a:schemeClr val="accent5"/>
              </a:solidFill>
              <a:cs typeface="+mn-ea"/>
              <a:sym typeface="+mn-lt"/>
            </a:endParaRPr>
          </a:p>
        </p:txBody>
      </p:sp>
      <p:sp>
        <p:nvSpPr>
          <p:cNvPr id="59" name="TextBox 58">
            <a:extLst>
              <a:ext uri="{FF2B5EF4-FFF2-40B4-BE49-F238E27FC236}">
                <a16:creationId xmlns:a16="http://schemas.microsoft.com/office/drawing/2014/main" id="{95AE7BA7-EC84-469A-F656-12D91DE21AA2}"/>
              </a:ext>
            </a:extLst>
          </p:cNvPr>
          <p:cNvSpPr txBox="1"/>
          <p:nvPr/>
        </p:nvSpPr>
        <p:spPr>
          <a:xfrm>
            <a:off x="3707813" y="2813971"/>
            <a:ext cx="3938028" cy="400110"/>
          </a:xfrm>
          <a:prstGeom prst="rect">
            <a:avLst/>
          </a:prstGeom>
          <a:noFill/>
        </p:spPr>
        <p:txBody>
          <a:bodyPr wrap="square">
            <a:spAutoFit/>
          </a:bodyPr>
          <a:lstStyle/>
          <a:p>
            <a:r>
              <a:rPr lang="en-GB" sz="2000" b="1" dirty="0">
                <a:solidFill>
                  <a:schemeClr val="accent5"/>
                </a:solidFill>
                <a:cs typeface="+mn-ea"/>
                <a:sym typeface="+mn-lt"/>
              </a:rPr>
              <a:t>Public debt burden and liquidity</a:t>
            </a:r>
          </a:p>
        </p:txBody>
      </p:sp>
      <p:sp>
        <p:nvSpPr>
          <p:cNvPr id="63" name="TextBox 62">
            <a:extLst>
              <a:ext uri="{FF2B5EF4-FFF2-40B4-BE49-F238E27FC236}">
                <a16:creationId xmlns:a16="http://schemas.microsoft.com/office/drawing/2014/main" id="{AD7C7E11-354B-6ADD-0BE1-9BAB661C46C7}"/>
              </a:ext>
            </a:extLst>
          </p:cNvPr>
          <p:cNvSpPr txBox="1"/>
          <p:nvPr/>
        </p:nvSpPr>
        <p:spPr>
          <a:xfrm>
            <a:off x="6411740" y="3313263"/>
            <a:ext cx="1920630" cy="400103"/>
          </a:xfrm>
          <a:prstGeom prst="rect">
            <a:avLst/>
          </a:prstGeom>
          <a:noFill/>
        </p:spPr>
        <p:txBody>
          <a:bodyPr wrap="square">
            <a:spAutoFit/>
          </a:bodyPr>
          <a:lstStyle/>
          <a:p>
            <a:r>
              <a:rPr lang="en-US" altLang="zh-CN" sz="2000" b="1" dirty="0">
                <a:solidFill>
                  <a:schemeClr val="accent5"/>
                </a:solidFill>
                <a:cs typeface="+mn-ea"/>
                <a:sym typeface="+mn-lt"/>
              </a:rPr>
              <a:t>Inflation level</a:t>
            </a:r>
            <a:endParaRPr lang="en-GB" sz="2000" b="1" dirty="0">
              <a:solidFill>
                <a:schemeClr val="accent5"/>
              </a:solidFill>
              <a:cs typeface="+mn-ea"/>
              <a:sym typeface="+mn-lt"/>
            </a:endParaRPr>
          </a:p>
        </p:txBody>
      </p:sp>
      <p:sp>
        <p:nvSpPr>
          <p:cNvPr id="65" name="TextBox 64">
            <a:extLst>
              <a:ext uri="{FF2B5EF4-FFF2-40B4-BE49-F238E27FC236}">
                <a16:creationId xmlns:a16="http://schemas.microsoft.com/office/drawing/2014/main" id="{33D560DE-21EF-DD1B-EDBE-C873DEE7D5CE}"/>
              </a:ext>
            </a:extLst>
          </p:cNvPr>
          <p:cNvSpPr txBox="1"/>
          <p:nvPr/>
        </p:nvSpPr>
        <p:spPr>
          <a:xfrm>
            <a:off x="3651811" y="4915977"/>
            <a:ext cx="2266457" cy="400110"/>
          </a:xfrm>
          <a:prstGeom prst="rect">
            <a:avLst/>
          </a:prstGeom>
          <a:noFill/>
        </p:spPr>
        <p:txBody>
          <a:bodyPr wrap="square">
            <a:spAutoFit/>
          </a:bodyPr>
          <a:lstStyle/>
          <a:p>
            <a:r>
              <a:rPr lang="en-GB" sz="2000" b="1" dirty="0">
                <a:solidFill>
                  <a:schemeClr val="accent5"/>
                </a:solidFill>
                <a:cs typeface="+mn-ea"/>
                <a:sym typeface="+mn-lt"/>
              </a:rPr>
              <a:t>Policy credibility</a:t>
            </a:r>
          </a:p>
        </p:txBody>
      </p:sp>
      <p:sp>
        <p:nvSpPr>
          <p:cNvPr id="66" name="TextBox 65">
            <a:extLst>
              <a:ext uri="{FF2B5EF4-FFF2-40B4-BE49-F238E27FC236}">
                <a16:creationId xmlns:a16="http://schemas.microsoft.com/office/drawing/2014/main" id="{443F1269-0751-8F72-3F33-15D655E2D800}"/>
              </a:ext>
            </a:extLst>
          </p:cNvPr>
          <p:cNvSpPr txBox="1"/>
          <p:nvPr/>
        </p:nvSpPr>
        <p:spPr>
          <a:xfrm>
            <a:off x="4441936" y="5596600"/>
            <a:ext cx="2244086" cy="400110"/>
          </a:xfrm>
          <a:prstGeom prst="rect">
            <a:avLst/>
          </a:prstGeom>
          <a:noFill/>
        </p:spPr>
        <p:txBody>
          <a:bodyPr wrap="square">
            <a:spAutoFit/>
          </a:bodyPr>
          <a:lstStyle/>
          <a:p>
            <a:r>
              <a:rPr lang="en-GB" sz="2000" b="1" dirty="0">
                <a:solidFill>
                  <a:schemeClr val="accent5"/>
                </a:solidFill>
                <a:cs typeface="+mn-ea"/>
                <a:sym typeface="+mn-lt"/>
              </a:rPr>
              <a:t>Political stability</a:t>
            </a:r>
          </a:p>
        </p:txBody>
      </p:sp>
      <p:sp>
        <p:nvSpPr>
          <p:cNvPr id="69" name="TextBox 68">
            <a:extLst>
              <a:ext uri="{FF2B5EF4-FFF2-40B4-BE49-F238E27FC236}">
                <a16:creationId xmlns:a16="http://schemas.microsoft.com/office/drawing/2014/main" id="{A803CEFC-C952-52FC-B63B-B4DA1DCF801D}"/>
              </a:ext>
            </a:extLst>
          </p:cNvPr>
          <p:cNvSpPr txBox="1"/>
          <p:nvPr/>
        </p:nvSpPr>
        <p:spPr>
          <a:xfrm>
            <a:off x="6746389" y="5123409"/>
            <a:ext cx="2440589" cy="400110"/>
          </a:xfrm>
          <a:prstGeom prst="rect">
            <a:avLst/>
          </a:prstGeom>
          <a:noFill/>
        </p:spPr>
        <p:txBody>
          <a:bodyPr wrap="square">
            <a:spAutoFit/>
          </a:bodyPr>
          <a:lstStyle/>
          <a:p>
            <a:r>
              <a:rPr lang="en-GB" sz="2000" b="1" dirty="0">
                <a:solidFill>
                  <a:schemeClr val="accent5"/>
                </a:solidFill>
                <a:cs typeface="+mn-ea"/>
                <a:sym typeface="+mn-lt"/>
              </a:rPr>
              <a:t>Institutional quality</a:t>
            </a:r>
          </a:p>
        </p:txBody>
      </p:sp>
      <p:sp>
        <p:nvSpPr>
          <p:cNvPr id="4" name="Number1">
            <a:extLst>
              <a:ext uri="{FF2B5EF4-FFF2-40B4-BE49-F238E27FC236}">
                <a16:creationId xmlns:a16="http://schemas.microsoft.com/office/drawing/2014/main" id="{9532CEC2-4577-704D-A0BE-D892A4D3D2F4}"/>
              </a:ext>
            </a:extLst>
          </p:cNvPr>
          <p:cNvSpPr/>
          <p:nvPr/>
        </p:nvSpPr>
        <p:spPr>
          <a:xfrm>
            <a:off x="4089400" y="2166327"/>
            <a:ext cx="2453127" cy="504000"/>
          </a:xfrm>
          <a:prstGeom prst="flowChartAlternateProcess">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2000" b="1" dirty="0">
                <a:ln w="0"/>
                <a:effectLst>
                  <a:outerShdw blurRad="38100" dist="25400" dir="5400000" algn="ctr" rotWithShape="0">
                    <a:srgbClr val="6E747A">
                      <a:alpha val="43000"/>
                    </a:srgbClr>
                  </a:outerShdw>
                </a:effectLst>
                <a:cs typeface="+mn-ea"/>
                <a:sym typeface="+mn-lt"/>
              </a:rPr>
              <a:t>Double-Q Diagram</a:t>
            </a:r>
          </a:p>
        </p:txBody>
      </p:sp>
    </p:spTree>
    <p:extLst>
      <p:ext uri="{BB962C8B-B14F-4D97-AF65-F5344CB8AC3E}">
        <p14:creationId xmlns:p14="http://schemas.microsoft.com/office/powerpoint/2010/main" val="4233880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E3369-30FE-64AA-5957-73F99DA954E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286FD03-05A3-FD1C-FC3C-7DF03F831783}"/>
              </a:ext>
            </a:extLst>
          </p:cNvPr>
          <p:cNvPicPr>
            <a:picLocks noChangeAspect="1"/>
          </p:cNvPicPr>
          <p:nvPr/>
        </p:nvPicPr>
        <p:blipFill>
          <a:blip r:embed="rId2"/>
          <a:srcRect l="8158" r="7153"/>
          <a:stretch>
            <a:fillRect/>
          </a:stretch>
        </p:blipFill>
        <p:spPr>
          <a:xfrm>
            <a:off x="2969570" y="2794363"/>
            <a:ext cx="2130063" cy="1726674"/>
          </a:xfrm>
          <a:prstGeom prst="rect">
            <a:avLst/>
          </a:prstGeom>
        </p:spPr>
      </p:pic>
      <p:pic>
        <p:nvPicPr>
          <p:cNvPr id="32" name="Picture 31">
            <a:extLst>
              <a:ext uri="{FF2B5EF4-FFF2-40B4-BE49-F238E27FC236}">
                <a16:creationId xmlns:a16="http://schemas.microsoft.com/office/drawing/2014/main" id="{1AC3D54E-4537-5F0E-9979-72861F4960CA}"/>
              </a:ext>
            </a:extLst>
          </p:cNvPr>
          <p:cNvPicPr>
            <a:picLocks noChangeAspect="1"/>
          </p:cNvPicPr>
          <p:nvPr/>
        </p:nvPicPr>
        <p:blipFill>
          <a:blip r:embed="rId3"/>
          <a:stretch>
            <a:fillRect/>
          </a:stretch>
        </p:blipFill>
        <p:spPr>
          <a:xfrm>
            <a:off x="6067105" y="2865321"/>
            <a:ext cx="2069795" cy="1432156"/>
          </a:xfrm>
          <a:prstGeom prst="rect">
            <a:avLst/>
          </a:prstGeom>
        </p:spPr>
      </p:pic>
      <p:pic>
        <p:nvPicPr>
          <p:cNvPr id="33" name="Picture 32">
            <a:extLst>
              <a:ext uri="{FF2B5EF4-FFF2-40B4-BE49-F238E27FC236}">
                <a16:creationId xmlns:a16="http://schemas.microsoft.com/office/drawing/2014/main" id="{A52C7777-5A59-4AB8-2029-0BFACDFA735A}"/>
              </a:ext>
            </a:extLst>
          </p:cNvPr>
          <p:cNvPicPr>
            <a:picLocks noChangeAspect="1"/>
          </p:cNvPicPr>
          <p:nvPr/>
        </p:nvPicPr>
        <p:blipFill>
          <a:blip r:embed="rId4"/>
          <a:stretch>
            <a:fillRect/>
          </a:stretch>
        </p:blipFill>
        <p:spPr>
          <a:xfrm>
            <a:off x="9222430" y="2890020"/>
            <a:ext cx="1819787" cy="1631018"/>
          </a:xfrm>
          <a:prstGeom prst="rect">
            <a:avLst/>
          </a:prstGeom>
        </p:spPr>
      </p:pic>
      <p:sp>
        <p:nvSpPr>
          <p:cNvPr id="2" name="Title 1">
            <a:extLst>
              <a:ext uri="{FF2B5EF4-FFF2-40B4-BE49-F238E27FC236}">
                <a16:creationId xmlns:a16="http://schemas.microsoft.com/office/drawing/2014/main" id="{5C32B931-8245-082D-212B-448D48ACBD4F}"/>
              </a:ext>
            </a:extLst>
          </p:cNvPr>
          <p:cNvSpPr>
            <a:spLocks noGrp="1"/>
          </p:cNvSpPr>
          <p:nvPr>
            <p:ph type="title"/>
          </p:nvPr>
        </p:nvSpPr>
        <p:spPr/>
        <p:txBody>
          <a:bodyPr/>
          <a:lstStyle/>
          <a:p>
            <a:r>
              <a:rPr lang="en-GB" dirty="0">
                <a:latin typeface="+mn-lt"/>
                <a:ea typeface="+mn-ea"/>
                <a:cs typeface="+mn-ea"/>
                <a:sym typeface="+mn-lt"/>
              </a:rPr>
              <a:t>A palette of systems thinking tools</a:t>
            </a:r>
          </a:p>
        </p:txBody>
      </p:sp>
      <p:sp>
        <p:nvSpPr>
          <p:cNvPr id="3" name="Slide Number Placeholder 2">
            <a:extLst>
              <a:ext uri="{FF2B5EF4-FFF2-40B4-BE49-F238E27FC236}">
                <a16:creationId xmlns:a16="http://schemas.microsoft.com/office/drawing/2014/main" id="{BA0F2903-2D5D-5D0A-A6A3-C6166D4E6215}"/>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7</a:t>
            </a:fld>
            <a:endParaRPr lang="en-GB">
              <a:latin typeface="+mn-lt"/>
              <a:ea typeface="+mn-ea"/>
              <a:cs typeface="+mn-ea"/>
              <a:sym typeface="+mn-lt"/>
            </a:endParaRPr>
          </a:p>
        </p:txBody>
      </p:sp>
      <p:grpSp>
        <p:nvGrpSpPr>
          <p:cNvPr id="7" name="组合 25">
            <a:extLst>
              <a:ext uri="{FF2B5EF4-FFF2-40B4-BE49-F238E27FC236}">
                <a16:creationId xmlns:a16="http://schemas.microsoft.com/office/drawing/2014/main" id="{4256626F-CA4E-AF76-35C5-80A28D918B6A}"/>
              </a:ext>
            </a:extLst>
          </p:cNvPr>
          <p:cNvGrpSpPr>
            <a:grpSpLocks/>
          </p:cNvGrpSpPr>
          <p:nvPr/>
        </p:nvGrpSpPr>
        <p:grpSpPr>
          <a:xfrm>
            <a:off x="2426153" y="1523395"/>
            <a:ext cx="4516935" cy="630428"/>
            <a:chOff x="10807686" y="1755466"/>
            <a:chExt cx="4516935" cy="630428"/>
          </a:xfrm>
        </p:grpSpPr>
        <p:sp>
          <p:nvSpPr>
            <p:cNvPr id="8" name="Bullet2">
              <a:extLst>
                <a:ext uri="{FF2B5EF4-FFF2-40B4-BE49-F238E27FC236}">
                  <a16:creationId xmlns:a16="http://schemas.microsoft.com/office/drawing/2014/main" id="{35E67589-8CF4-34A0-8517-4B28242892B2}"/>
                </a:ext>
              </a:extLst>
            </p:cNvPr>
            <p:cNvSpPr txBox="1">
              <a:spLocks/>
            </p:cNvSpPr>
            <p:nvPr/>
          </p:nvSpPr>
          <p:spPr>
            <a:xfrm rot="16200000">
              <a:off x="13136158" y="197432"/>
              <a:ext cx="630425" cy="3746500"/>
            </a:xfrm>
            <a:prstGeom prst="rect">
              <a:avLst/>
            </a:prstGeom>
            <a:noFill/>
          </p:spPr>
          <p:txBody>
            <a:bodyPr vert="eaVert" wrap="square" lIns="91440" tIns="45720" rIns="91440" bIns="45720" rtlCol="0" anchor="ctr" anchorCtr="0">
              <a:normAutofit/>
            </a:bodyPr>
            <a:lstStyle/>
            <a:p>
              <a:r>
                <a:rPr lang="en-GB" sz="2400" b="1" i="1" dirty="0">
                  <a:ln w="0"/>
                  <a:solidFill>
                    <a:schemeClr val="accent1"/>
                  </a:solidFill>
                  <a:effectLst>
                    <a:outerShdw blurRad="38100" dist="25400" dir="5400000" algn="ctr" rotWithShape="0">
                      <a:srgbClr val="6E747A">
                        <a:alpha val="43000"/>
                      </a:srgbClr>
                    </a:outerShdw>
                  </a:effectLst>
                  <a:cs typeface="+mn-ea"/>
                  <a:sym typeface="+mn-lt"/>
                </a:rPr>
                <a:t>Dynamic Thinking Tools</a:t>
              </a:r>
            </a:p>
          </p:txBody>
        </p:sp>
        <p:sp>
          <p:nvSpPr>
            <p:cNvPr id="9" name="Number2">
              <a:extLst>
                <a:ext uri="{FF2B5EF4-FFF2-40B4-BE49-F238E27FC236}">
                  <a16:creationId xmlns:a16="http://schemas.microsoft.com/office/drawing/2014/main" id="{C8130534-5866-46E8-10F1-E229D31E6B9F}"/>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2</a:t>
              </a:r>
              <a:endParaRPr lang="zh-CN" altLang="en-US" sz="2400" b="1" i="1" dirty="0">
                <a:cs typeface="+mn-ea"/>
                <a:sym typeface="+mn-lt"/>
              </a:endParaRPr>
            </a:p>
          </p:txBody>
        </p:sp>
      </p:grpSp>
      <p:grpSp>
        <p:nvGrpSpPr>
          <p:cNvPr id="10" name="组合 28">
            <a:extLst>
              <a:ext uri="{FF2B5EF4-FFF2-40B4-BE49-F238E27FC236}">
                <a16:creationId xmlns:a16="http://schemas.microsoft.com/office/drawing/2014/main" id="{C1509615-6B81-69CD-2244-181536C5E8F4}"/>
              </a:ext>
            </a:extLst>
          </p:cNvPr>
          <p:cNvGrpSpPr>
            <a:grpSpLocks/>
          </p:cNvGrpSpPr>
          <p:nvPr/>
        </p:nvGrpSpPr>
        <p:grpSpPr>
          <a:xfrm>
            <a:off x="1515709" y="1523395"/>
            <a:ext cx="630428" cy="4610705"/>
            <a:chOff x="10807686" y="1755466"/>
            <a:chExt cx="630428" cy="4610705"/>
          </a:xfrm>
        </p:grpSpPr>
        <p:sp>
          <p:nvSpPr>
            <p:cNvPr id="11" name="Bullet3">
              <a:extLst>
                <a:ext uri="{FF2B5EF4-FFF2-40B4-BE49-F238E27FC236}">
                  <a16:creationId xmlns:a16="http://schemas.microsoft.com/office/drawing/2014/main" id="{49E33D03-F77C-6D21-1F4F-478C2B41D3D4}"/>
                </a:ext>
              </a:extLst>
            </p:cNvPr>
            <p:cNvSpPr txBox="1">
              <a:spLocks/>
            </p:cNvSpPr>
            <p:nvPr/>
          </p:nvSpPr>
          <p:spPr>
            <a:xfrm>
              <a:off x="10807686" y="2619671"/>
              <a:ext cx="630425" cy="3746500"/>
            </a:xfrm>
            <a:prstGeom prst="rect">
              <a:avLst/>
            </a:prstGeom>
            <a:noFill/>
          </p:spPr>
          <p:txBody>
            <a:bodyPr vert="eaVert" wrap="square" lIns="91440" tIns="45720" rIns="91440" bIns="45720" rtlCol="0" anchor="ctr" anchorCtr="0">
              <a:normAutofit/>
            </a:bodyPr>
            <a:lstStyle/>
            <a:p>
              <a:r>
                <a:rPr lang="en-GB" sz="2400" b="1" i="1" dirty="0">
                  <a:solidFill>
                    <a:schemeClr val="bg1">
                      <a:lumMod val="50000"/>
                    </a:schemeClr>
                  </a:solidFill>
                  <a:cs typeface="+mn-ea"/>
                  <a:sym typeface="+mn-lt"/>
                </a:rPr>
                <a:t>Structural Thinking Tools</a:t>
              </a:r>
            </a:p>
          </p:txBody>
        </p:sp>
        <p:sp>
          <p:nvSpPr>
            <p:cNvPr id="12" name="Number3">
              <a:extLst>
                <a:ext uri="{FF2B5EF4-FFF2-40B4-BE49-F238E27FC236}">
                  <a16:creationId xmlns:a16="http://schemas.microsoft.com/office/drawing/2014/main" id="{9801188F-6473-166D-E136-E5AA5B6B4D76}"/>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3</a:t>
              </a:r>
              <a:endParaRPr lang="zh-CN" altLang="en-US" sz="2400" b="1" i="1" dirty="0">
                <a:cs typeface="+mn-ea"/>
                <a:sym typeface="+mn-lt"/>
              </a:endParaRPr>
            </a:p>
          </p:txBody>
        </p:sp>
      </p:grpSp>
      <p:cxnSp>
        <p:nvCxnSpPr>
          <p:cNvPr id="14" name="直接连接符 55">
            <a:extLst>
              <a:ext uri="{FF2B5EF4-FFF2-40B4-BE49-F238E27FC236}">
                <a16:creationId xmlns:a16="http://schemas.microsoft.com/office/drawing/2014/main" id="{D19E9916-2A1A-F42D-9F9A-18AEFAE9E10A}"/>
              </a:ext>
            </a:extLst>
          </p:cNvPr>
          <p:cNvCxnSpPr>
            <a:cxnSpLocks/>
          </p:cNvCxnSpPr>
          <p:nvPr/>
        </p:nvCxnSpPr>
        <p:spPr>
          <a:xfrm>
            <a:off x="2286145" y="1523395"/>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grpSp>
        <p:nvGrpSpPr>
          <p:cNvPr id="15" name="组合 28">
            <a:extLst>
              <a:ext uri="{FF2B5EF4-FFF2-40B4-BE49-F238E27FC236}">
                <a16:creationId xmlns:a16="http://schemas.microsoft.com/office/drawing/2014/main" id="{08A5653A-F72C-E72E-6D80-21E924764A5B}"/>
              </a:ext>
            </a:extLst>
          </p:cNvPr>
          <p:cNvGrpSpPr>
            <a:grpSpLocks/>
          </p:cNvGrpSpPr>
          <p:nvPr/>
        </p:nvGrpSpPr>
        <p:grpSpPr>
          <a:xfrm>
            <a:off x="605265" y="1523395"/>
            <a:ext cx="630428" cy="4610705"/>
            <a:chOff x="10807686" y="1755466"/>
            <a:chExt cx="630428" cy="4610705"/>
          </a:xfrm>
        </p:grpSpPr>
        <p:sp>
          <p:nvSpPr>
            <p:cNvPr id="16" name="Bullet3">
              <a:extLst>
                <a:ext uri="{FF2B5EF4-FFF2-40B4-BE49-F238E27FC236}">
                  <a16:creationId xmlns:a16="http://schemas.microsoft.com/office/drawing/2014/main" id="{7E10343E-4DC1-64A3-1128-EE390DFD6189}"/>
                </a:ext>
              </a:extLst>
            </p:cNvPr>
            <p:cNvSpPr txBox="1">
              <a:spLocks/>
            </p:cNvSpPr>
            <p:nvPr/>
          </p:nvSpPr>
          <p:spPr>
            <a:xfrm>
              <a:off x="10807686" y="2619671"/>
              <a:ext cx="630425" cy="3746500"/>
            </a:xfrm>
            <a:prstGeom prst="rect">
              <a:avLst/>
            </a:prstGeom>
            <a:noFill/>
          </p:spPr>
          <p:txBody>
            <a:bodyPr vert="eaVert" wrap="square" lIns="91440" tIns="45720" rIns="91440" bIns="45720" rtlCol="0" anchor="ctr" anchorCtr="0">
              <a:normAutofit/>
            </a:bodyPr>
            <a:lstStyle/>
            <a:p>
              <a:r>
                <a:rPr lang="en-GB" sz="2400" b="1" i="1" dirty="0">
                  <a:solidFill>
                    <a:schemeClr val="bg1">
                      <a:lumMod val="50000"/>
                    </a:schemeClr>
                  </a:solidFill>
                  <a:cs typeface="+mn-ea"/>
                  <a:sym typeface="+mn-lt"/>
                </a:rPr>
                <a:t>Computer-Based Tools</a:t>
              </a:r>
            </a:p>
          </p:txBody>
        </p:sp>
        <p:sp>
          <p:nvSpPr>
            <p:cNvPr id="17" name="Number3">
              <a:extLst>
                <a:ext uri="{FF2B5EF4-FFF2-40B4-BE49-F238E27FC236}">
                  <a16:creationId xmlns:a16="http://schemas.microsoft.com/office/drawing/2014/main" id="{56149C75-E851-52D7-8C65-D1EDB884C76E}"/>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4</a:t>
              </a:r>
              <a:endParaRPr lang="zh-CN" altLang="en-US" sz="2400" b="1" i="1" dirty="0">
                <a:cs typeface="+mn-ea"/>
                <a:sym typeface="+mn-lt"/>
              </a:endParaRPr>
            </a:p>
          </p:txBody>
        </p:sp>
      </p:grpSp>
      <p:cxnSp>
        <p:nvCxnSpPr>
          <p:cNvPr id="18" name="直接连接符 55">
            <a:extLst>
              <a:ext uri="{FF2B5EF4-FFF2-40B4-BE49-F238E27FC236}">
                <a16:creationId xmlns:a16="http://schemas.microsoft.com/office/drawing/2014/main" id="{16C716BA-671F-8C53-A87E-8723E2DFCE2C}"/>
              </a:ext>
            </a:extLst>
          </p:cNvPr>
          <p:cNvCxnSpPr>
            <a:cxnSpLocks/>
          </p:cNvCxnSpPr>
          <p:nvPr/>
        </p:nvCxnSpPr>
        <p:spPr>
          <a:xfrm>
            <a:off x="1375701" y="1523395"/>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9" name="ComponentBackground1">
            <a:extLst>
              <a:ext uri="{FF2B5EF4-FFF2-40B4-BE49-F238E27FC236}">
                <a16:creationId xmlns:a16="http://schemas.microsoft.com/office/drawing/2014/main" id="{20DD3015-A54E-A839-4CC3-BB32E94B2175}"/>
              </a:ext>
            </a:extLst>
          </p:cNvPr>
          <p:cNvSpPr/>
          <p:nvPr/>
        </p:nvSpPr>
        <p:spPr>
          <a:xfrm>
            <a:off x="2679700" y="2629002"/>
            <a:ext cx="2720443" cy="3632098"/>
          </a:xfrm>
          <a:prstGeom prst="roundRect">
            <a:avLst>
              <a:gd name="adj" fmla="val 4413"/>
            </a:avLst>
          </a:prstGeom>
          <a:no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sz="1600">
              <a:solidFill>
                <a:schemeClr val="tx1"/>
              </a:solidFill>
              <a:latin typeface="+mn-lt"/>
              <a:cs typeface="+mn-ea"/>
              <a:sym typeface="+mn-lt"/>
            </a:endParaRPr>
          </a:p>
        </p:txBody>
      </p:sp>
      <p:sp>
        <p:nvSpPr>
          <p:cNvPr id="20" name="Bullet1">
            <a:extLst>
              <a:ext uri="{FF2B5EF4-FFF2-40B4-BE49-F238E27FC236}">
                <a16:creationId xmlns:a16="http://schemas.microsoft.com/office/drawing/2014/main" id="{DF859A28-9455-4B65-978E-0022C4FBC075}"/>
              </a:ext>
            </a:extLst>
          </p:cNvPr>
          <p:cNvSpPr/>
          <p:nvPr/>
        </p:nvSpPr>
        <p:spPr>
          <a:xfrm>
            <a:off x="2745190" y="4533900"/>
            <a:ext cx="2589462" cy="1125938"/>
          </a:xfrm>
          <a:prstGeom prst="roundRect">
            <a:avLst>
              <a:gd name="adj" fmla="val 0"/>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dirty="0">
                <a:solidFill>
                  <a:schemeClr val="tx1"/>
                </a:solidFill>
                <a:cs typeface="+mn-ea"/>
                <a:sym typeface="+mn-lt"/>
              </a:rPr>
              <a:t>Used to graph behavior of variables over time </a:t>
            </a:r>
            <a:r>
              <a:rPr lang="en-GB" altLang="zh-CN" dirty="0">
                <a:solidFill>
                  <a:schemeClr val="tx1"/>
                </a:solidFill>
                <a:cs typeface="+mn-ea"/>
                <a:sym typeface="+mn-lt"/>
              </a:rPr>
              <a:t>and gain insights into any interrelationships between them (usually used as </a:t>
            </a:r>
            <a:r>
              <a:rPr lang="en-GB" altLang="zh-CN" b="1" dirty="0">
                <a:solidFill>
                  <a:schemeClr val="tx1"/>
                </a:solidFill>
                <a:cs typeface="+mn-ea"/>
                <a:sym typeface="+mn-lt"/>
              </a:rPr>
              <a:t>reference mode</a:t>
            </a:r>
            <a:r>
              <a:rPr lang="en-GB" altLang="zh-CN" dirty="0">
                <a:solidFill>
                  <a:schemeClr val="tx1"/>
                </a:solidFill>
                <a:cs typeface="+mn-ea"/>
                <a:sym typeface="+mn-lt"/>
              </a:rPr>
              <a:t>). </a:t>
            </a:r>
            <a:endParaRPr lang="en-US" altLang="zh-CN" dirty="0">
              <a:solidFill>
                <a:schemeClr val="tx1"/>
              </a:solidFill>
              <a:cs typeface="+mn-ea"/>
              <a:sym typeface="+mn-lt"/>
            </a:endParaRPr>
          </a:p>
        </p:txBody>
      </p:sp>
      <p:sp>
        <p:nvSpPr>
          <p:cNvPr id="21" name="Number1">
            <a:extLst>
              <a:ext uri="{FF2B5EF4-FFF2-40B4-BE49-F238E27FC236}">
                <a16:creationId xmlns:a16="http://schemas.microsoft.com/office/drawing/2014/main" id="{77299B58-6354-714E-0DAE-408EEC03A1D3}"/>
              </a:ext>
            </a:extLst>
          </p:cNvPr>
          <p:cNvSpPr/>
          <p:nvPr/>
        </p:nvSpPr>
        <p:spPr>
          <a:xfrm>
            <a:off x="2969570" y="2309824"/>
            <a:ext cx="2140703" cy="630425"/>
          </a:xfrm>
          <a:prstGeom prst="flowChartAlternateProcess">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r>
              <a:rPr lang="en-US" altLang="zh-CN" sz="2000" b="1" dirty="0">
                <a:solidFill>
                  <a:srgbClr val="FFFFFF"/>
                </a:solidFill>
                <a:cs typeface="+mn-ea"/>
                <a:sym typeface="+mn-lt"/>
              </a:rPr>
              <a:t>Behavior Over Time Diagram</a:t>
            </a:r>
            <a:endParaRPr lang="zh-CN" altLang="en-US" sz="2000" b="1" dirty="0">
              <a:solidFill>
                <a:srgbClr val="FFFFFF"/>
              </a:solidFill>
              <a:cs typeface="+mn-ea"/>
              <a:sym typeface="+mn-lt"/>
            </a:endParaRPr>
          </a:p>
        </p:txBody>
      </p:sp>
      <p:sp>
        <p:nvSpPr>
          <p:cNvPr id="22" name="ComponentBackground2">
            <a:extLst>
              <a:ext uri="{FF2B5EF4-FFF2-40B4-BE49-F238E27FC236}">
                <a16:creationId xmlns:a16="http://schemas.microsoft.com/office/drawing/2014/main" id="{8D857651-08C9-954D-8A42-85621AC50A18}"/>
              </a:ext>
            </a:extLst>
          </p:cNvPr>
          <p:cNvSpPr/>
          <p:nvPr/>
        </p:nvSpPr>
        <p:spPr>
          <a:xfrm>
            <a:off x="5741782" y="2629002"/>
            <a:ext cx="2720443" cy="3632098"/>
          </a:xfrm>
          <a:prstGeom prst="roundRect">
            <a:avLst>
              <a:gd name="adj" fmla="val 4413"/>
            </a:avLst>
          </a:prstGeom>
          <a:no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sz="1600">
              <a:solidFill>
                <a:schemeClr val="tx1"/>
              </a:solidFill>
              <a:latin typeface="+mn-lt"/>
              <a:cs typeface="+mn-ea"/>
              <a:sym typeface="+mn-lt"/>
            </a:endParaRPr>
          </a:p>
        </p:txBody>
      </p:sp>
      <p:sp>
        <p:nvSpPr>
          <p:cNvPr id="23" name="Bullet2">
            <a:extLst>
              <a:ext uri="{FF2B5EF4-FFF2-40B4-BE49-F238E27FC236}">
                <a16:creationId xmlns:a16="http://schemas.microsoft.com/office/drawing/2014/main" id="{F2DBE1F4-7000-88E1-0FA5-B88172390C2D}"/>
              </a:ext>
            </a:extLst>
          </p:cNvPr>
          <p:cNvSpPr/>
          <p:nvPr/>
        </p:nvSpPr>
        <p:spPr>
          <a:xfrm>
            <a:off x="5807272" y="4260850"/>
            <a:ext cx="2589462" cy="1600199"/>
          </a:xfrm>
          <a:prstGeom prst="roundRect">
            <a:avLst>
              <a:gd name="adj" fmla="val 0"/>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lstStyle/>
          <a:p>
            <a:r>
              <a:rPr lang="en-US" altLang="zh-CN" dirty="0">
                <a:solidFill>
                  <a:schemeClr val="tx1"/>
                </a:solidFill>
                <a:cs typeface="+mn-ea"/>
                <a:sym typeface="+mn-lt"/>
              </a:rPr>
              <a:t>Drawing out causal relationships, which </a:t>
            </a:r>
            <a:r>
              <a:rPr lang="en-GB" altLang="zh-CN" dirty="0">
                <a:solidFill>
                  <a:schemeClr val="tx1"/>
                </a:solidFill>
                <a:cs typeface="+mn-ea"/>
                <a:sym typeface="+mn-lt"/>
              </a:rPr>
              <a:t>help you identify </a:t>
            </a:r>
            <a:r>
              <a:rPr lang="en-GB" altLang="zh-CN" b="1" dirty="0">
                <a:solidFill>
                  <a:schemeClr val="tx1"/>
                </a:solidFill>
                <a:cs typeface="+mn-ea"/>
                <a:sym typeface="+mn-lt"/>
              </a:rPr>
              <a:t>reinforcing (R)</a:t>
            </a:r>
            <a:r>
              <a:rPr lang="en-GB" altLang="zh-CN" dirty="0">
                <a:solidFill>
                  <a:schemeClr val="tx1"/>
                </a:solidFill>
                <a:cs typeface="+mn-ea"/>
                <a:sym typeface="+mn-lt"/>
              </a:rPr>
              <a:t> processes, which magnify change, and </a:t>
            </a:r>
            <a:r>
              <a:rPr lang="en-GB" altLang="zh-CN" b="1" dirty="0">
                <a:solidFill>
                  <a:schemeClr val="tx1"/>
                </a:solidFill>
                <a:cs typeface="+mn-ea"/>
                <a:sym typeface="+mn-lt"/>
              </a:rPr>
              <a:t>balancing (B) </a:t>
            </a:r>
            <a:r>
              <a:rPr lang="en-GB" altLang="zh-CN" dirty="0">
                <a:solidFill>
                  <a:schemeClr val="tx1"/>
                </a:solidFill>
                <a:cs typeface="+mn-ea"/>
                <a:sym typeface="+mn-lt"/>
              </a:rPr>
              <a:t>processes, which seek equilibrium.</a:t>
            </a:r>
            <a:endParaRPr lang="en-US" altLang="zh-CN" dirty="0">
              <a:solidFill>
                <a:schemeClr val="tx1"/>
              </a:solidFill>
              <a:cs typeface="+mn-ea"/>
              <a:sym typeface="+mn-lt"/>
            </a:endParaRPr>
          </a:p>
        </p:txBody>
      </p:sp>
      <p:sp>
        <p:nvSpPr>
          <p:cNvPr id="24" name="Number2">
            <a:extLst>
              <a:ext uri="{FF2B5EF4-FFF2-40B4-BE49-F238E27FC236}">
                <a16:creationId xmlns:a16="http://schemas.microsoft.com/office/drawing/2014/main" id="{5EDFDF95-A58B-68A2-830F-B0958076AC40}"/>
              </a:ext>
            </a:extLst>
          </p:cNvPr>
          <p:cNvSpPr/>
          <p:nvPr/>
        </p:nvSpPr>
        <p:spPr>
          <a:xfrm>
            <a:off x="6031652" y="2309824"/>
            <a:ext cx="2140703" cy="630425"/>
          </a:xfrm>
          <a:prstGeom prst="flowChartAlternateProcess">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r>
              <a:rPr lang="en-US" altLang="zh-CN" sz="2000" b="1" dirty="0">
                <a:solidFill>
                  <a:srgbClr val="FFFFFF"/>
                </a:solidFill>
                <a:cs typeface="+mn-ea"/>
                <a:sym typeface="+mn-lt"/>
              </a:rPr>
              <a:t>Causal Loop Diagram</a:t>
            </a:r>
            <a:endParaRPr lang="zh-CN" altLang="en-US" sz="2000" b="1" dirty="0">
              <a:solidFill>
                <a:srgbClr val="FFFFFF"/>
              </a:solidFill>
              <a:cs typeface="+mn-ea"/>
              <a:sym typeface="+mn-lt"/>
            </a:endParaRPr>
          </a:p>
        </p:txBody>
      </p:sp>
      <p:sp>
        <p:nvSpPr>
          <p:cNvPr id="25" name="ComponentBackground3">
            <a:extLst>
              <a:ext uri="{FF2B5EF4-FFF2-40B4-BE49-F238E27FC236}">
                <a16:creationId xmlns:a16="http://schemas.microsoft.com/office/drawing/2014/main" id="{1B451065-9C78-8DCF-2A02-FE6FE00EA0DF}"/>
              </a:ext>
            </a:extLst>
          </p:cNvPr>
          <p:cNvSpPr/>
          <p:nvPr/>
        </p:nvSpPr>
        <p:spPr>
          <a:xfrm>
            <a:off x="8803864" y="2629002"/>
            <a:ext cx="2720443" cy="3632098"/>
          </a:xfrm>
          <a:prstGeom prst="roundRect">
            <a:avLst>
              <a:gd name="adj" fmla="val 4413"/>
            </a:avLst>
          </a:prstGeom>
          <a:no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sz="1600">
              <a:solidFill>
                <a:schemeClr val="tx1"/>
              </a:solidFill>
              <a:latin typeface="+mn-lt"/>
              <a:cs typeface="+mn-ea"/>
              <a:sym typeface="+mn-lt"/>
            </a:endParaRPr>
          </a:p>
        </p:txBody>
      </p:sp>
      <p:sp>
        <p:nvSpPr>
          <p:cNvPr id="26" name="Bullet3">
            <a:extLst>
              <a:ext uri="{FF2B5EF4-FFF2-40B4-BE49-F238E27FC236}">
                <a16:creationId xmlns:a16="http://schemas.microsoft.com/office/drawing/2014/main" id="{11FE20C6-869A-6705-F958-DEB7AFFEE901}"/>
              </a:ext>
            </a:extLst>
          </p:cNvPr>
          <p:cNvSpPr/>
          <p:nvPr/>
        </p:nvSpPr>
        <p:spPr>
          <a:xfrm>
            <a:off x="8869354" y="4533900"/>
            <a:ext cx="2589462" cy="1125938"/>
          </a:xfrm>
          <a:prstGeom prst="roundRect">
            <a:avLst>
              <a:gd name="adj" fmla="val 0"/>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lstStyle/>
          <a:p>
            <a:r>
              <a:rPr lang="en-GB" dirty="0">
                <a:solidFill>
                  <a:schemeClr val="tx1"/>
                </a:solidFill>
                <a:cs typeface="+mn-ea"/>
                <a:sym typeface="+mn-lt"/>
              </a:rPr>
              <a:t>Helps </a:t>
            </a:r>
            <a:r>
              <a:rPr lang="en-US" dirty="0">
                <a:solidFill>
                  <a:schemeClr val="tx1"/>
                </a:solidFill>
                <a:cs typeface="+mn-ea"/>
                <a:sym typeface="+mn-lt"/>
              </a:rPr>
              <a:t>in</a:t>
            </a:r>
            <a:r>
              <a:rPr lang="en-GB" dirty="0">
                <a:solidFill>
                  <a:schemeClr val="tx1"/>
                </a:solidFill>
                <a:cs typeface="+mn-ea"/>
                <a:sym typeface="+mn-lt"/>
              </a:rPr>
              <a:t> recognizing </a:t>
            </a:r>
            <a:r>
              <a:rPr lang="en-GB" b="1" dirty="0">
                <a:solidFill>
                  <a:schemeClr val="tx1"/>
                </a:solidFill>
                <a:cs typeface="+mn-ea"/>
                <a:sym typeface="+mn-lt"/>
              </a:rPr>
              <a:t>common </a:t>
            </a:r>
            <a:r>
              <a:rPr lang="en-GB" dirty="0">
                <a:solidFill>
                  <a:schemeClr val="tx1"/>
                </a:solidFill>
                <a:cs typeface="+mn-ea"/>
                <a:sym typeface="+mn-lt"/>
              </a:rPr>
              <a:t>system structures </a:t>
            </a:r>
            <a:r>
              <a:rPr lang="en-GB" b="1" dirty="0">
                <a:solidFill>
                  <a:schemeClr val="tx1"/>
                </a:solidFill>
                <a:cs typeface="+mn-ea"/>
                <a:sym typeface="+mn-lt"/>
              </a:rPr>
              <a:t>/ recurring </a:t>
            </a:r>
            <a:r>
              <a:rPr lang="en-GB" dirty="0">
                <a:solidFill>
                  <a:schemeClr val="tx1"/>
                </a:solidFill>
                <a:cs typeface="+mn-ea"/>
                <a:sym typeface="+mn-lt"/>
              </a:rPr>
              <a:t>system behaviour patterns </a:t>
            </a:r>
            <a:endParaRPr lang="en-US" altLang="zh-CN" b="1" dirty="0">
              <a:solidFill>
                <a:schemeClr val="tx1"/>
              </a:solidFill>
              <a:cs typeface="+mn-ea"/>
              <a:sym typeface="+mn-lt"/>
            </a:endParaRPr>
          </a:p>
        </p:txBody>
      </p:sp>
      <p:sp>
        <p:nvSpPr>
          <p:cNvPr id="27" name="Number3">
            <a:extLst>
              <a:ext uri="{FF2B5EF4-FFF2-40B4-BE49-F238E27FC236}">
                <a16:creationId xmlns:a16="http://schemas.microsoft.com/office/drawing/2014/main" id="{170C0E92-753B-883D-145F-F949225E0A3E}"/>
              </a:ext>
            </a:extLst>
          </p:cNvPr>
          <p:cNvSpPr/>
          <p:nvPr/>
        </p:nvSpPr>
        <p:spPr>
          <a:xfrm>
            <a:off x="9093734" y="2309824"/>
            <a:ext cx="2140703" cy="630425"/>
          </a:xfrm>
          <a:prstGeom prst="flowChartAlternateProcess">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r>
              <a:rPr lang="en-US" altLang="zh-CN" sz="2000" b="1" dirty="0">
                <a:solidFill>
                  <a:srgbClr val="FFFFFF"/>
                </a:solidFill>
                <a:cs typeface="+mn-ea"/>
                <a:sym typeface="+mn-lt"/>
              </a:rPr>
              <a:t>System Archetypes</a:t>
            </a:r>
            <a:endParaRPr lang="zh-CN" altLang="en-US" sz="2000" b="1" dirty="0">
              <a:solidFill>
                <a:srgbClr val="FFFFFF"/>
              </a:solidFill>
              <a:cs typeface="+mn-ea"/>
              <a:sym typeface="+mn-lt"/>
            </a:endParaRPr>
          </a:p>
        </p:txBody>
      </p:sp>
      <p:sp>
        <p:nvSpPr>
          <p:cNvPr id="34" name="TextBox 33">
            <a:extLst>
              <a:ext uri="{FF2B5EF4-FFF2-40B4-BE49-F238E27FC236}">
                <a16:creationId xmlns:a16="http://schemas.microsoft.com/office/drawing/2014/main" id="{F8D50DE8-B348-67BE-7B5E-1FC85BE0F43A}"/>
              </a:ext>
            </a:extLst>
          </p:cNvPr>
          <p:cNvSpPr txBox="1"/>
          <p:nvPr/>
        </p:nvSpPr>
        <p:spPr>
          <a:xfrm>
            <a:off x="8706997" y="1940492"/>
            <a:ext cx="2808141" cy="369332"/>
          </a:xfrm>
          <a:prstGeom prst="rect">
            <a:avLst/>
          </a:prstGeom>
          <a:noFill/>
        </p:spPr>
        <p:txBody>
          <a:bodyPr wrap="none" rtlCol="0">
            <a:spAutoFit/>
          </a:bodyPr>
          <a:lstStyle/>
          <a:p>
            <a:r>
              <a:rPr lang="en-GB" dirty="0">
                <a:cs typeface="+mn-ea"/>
                <a:sym typeface="+mn-lt"/>
              </a:rPr>
              <a:t>Will be detailed in Lecture 4</a:t>
            </a:r>
          </a:p>
        </p:txBody>
      </p:sp>
      <p:sp>
        <p:nvSpPr>
          <p:cNvPr id="35" name="TextBox 34">
            <a:extLst>
              <a:ext uri="{FF2B5EF4-FFF2-40B4-BE49-F238E27FC236}">
                <a16:creationId xmlns:a16="http://schemas.microsoft.com/office/drawing/2014/main" id="{CDE24836-C799-9FF5-EA7A-1A14037BA85D}"/>
              </a:ext>
            </a:extLst>
          </p:cNvPr>
          <p:cNvSpPr txBox="1"/>
          <p:nvPr/>
        </p:nvSpPr>
        <p:spPr>
          <a:xfrm>
            <a:off x="393929" y="6453278"/>
            <a:ext cx="2662652" cy="369332"/>
          </a:xfrm>
          <a:prstGeom prst="rect">
            <a:avLst/>
          </a:prstGeom>
          <a:noFill/>
        </p:spPr>
        <p:txBody>
          <a:bodyPr wrap="none" rtlCol="0">
            <a:spAutoFit/>
          </a:bodyPr>
          <a:lstStyle/>
          <a:p>
            <a:r>
              <a:rPr lang="en-GB" dirty="0">
                <a:cs typeface="+mn-ea"/>
                <a:sym typeface="+mn-lt"/>
              </a:rPr>
              <a:t>Reference: </a:t>
            </a:r>
            <a:r>
              <a:rPr lang="en-GB" dirty="0">
                <a:cs typeface="+mn-ea"/>
                <a:sym typeface="+mn-lt"/>
                <a:hlinkClick r:id="rId5"/>
              </a:rPr>
              <a:t>System Thinker</a:t>
            </a:r>
            <a:endParaRPr lang="en-GB" dirty="0">
              <a:cs typeface="+mn-ea"/>
              <a:sym typeface="+mn-lt"/>
            </a:endParaRPr>
          </a:p>
        </p:txBody>
      </p:sp>
      <p:sp>
        <p:nvSpPr>
          <p:cNvPr id="5" name="TextBox 4">
            <a:extLst>
              <a:ext uri="{FF2B5EF4-FFF2-40B4-BE49-F238E27FC236}">
                <a16:creationId xmlns:a16="http://schemas.microsoft.com/office/drawing/2014/main" id="{A76AD771-4986-7FB0-7E88-60E831E932BA}"/>
              </a:ext>
            </a:extLst>
          </p:cNvPr>
          <p:cNvSpPr txBox="1"/>
          <p:nvPr/>
        </p:nvSpPr>
        <p:spPr>
          <a:xfrm>
            <a:off x="5644915" y="1940492"/>
            <a:ext cx="2796728" cy="369332"/>
          </a:xfrm>
          <a:prstGeom prst="rect">
            <a:avLst/>
          </a:prstGeom>
          <a:noFill/>
        </p:spPr>
        <p:txBody>
          <a:bodyPr wrap="none" rtlCol="0">
            <a:spAutoFit/>
          </a:bodyPr>
          <a:lstStyle/>
          <a:p>
            <a:r>
              <a:rPr lang="en-GB" dirty="0">
                <a:cs typeface="+mn-ea"/>
                <a:sym typeface="+mn-lt"/>
              </a:rPr>
              <a:t>Will be detailed in Section II</a:t>
            </a:r>
          </a:p>
        </p:txBody>
      </p:sp>
    </p:spTree>
    <p:extLst>
      <p:ext uri="{BB962C8B-B14F-4D97-AF65-F5344CB8AC3E}">
        <p14:creationId xmlns:p14="http://schemas.microsoft.com/office/powerpoint/2010/main" val="194095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5B3FD-9AA3-5604-FCFC-BE0830653F18}"/>
            </a:ext>
          </a:extLst>
        </p:cNvPr>
        <p:cNvGrpSpPr/>
        <p:nvPr/>
      </p:nvGrpSpPr>
      <p:grpSpPr>
        <a:xfrm>
          <a:off x="0" y="0"/>
          <a:ext cx="0" cy="0"/>
          <a:chOff x="0" y="0"/>
          <a:chExt cx="0" cy="0"/>
        </a:xfrm>
      </p:grpSpPr>
      <p:pic>
        <p:nvPicPr>
          <p:cNvPr id="32" name="Picture 31">
            <a:extLst>
              <a:ext uri="{FF2B5EF4-FFF2-40B4-BE49-F238E27FC236}">
                <a16:creationId xmlns:a16="http://schemas.microsoft.com/office/drawing/2014/main" id="{3A26AD51-01AF-9C11-4F50-1E78B9884B35}"/>
              </a:ext>
            </a:extLst>
          </p:cNvPr>
          <p:cNvPicPr>
            <a:picLocks noChangeAspect="1"/>
          </p:cNvPicPr>
          <p:nvPr/>
        </p:nvPicPr>
        <p:blipFill>
          <a:blip r:embed="rId2"/>
          <a:stretch>
            <a:fillRect/>
          </a:stretch>
        </p:blipFill>
        <p:spPr>
          <a:xfrm>
            <a:off x="2848343" y="2865321"/>
            <a:ext cx="2069795" cy="1432156"/>
          </a:xfrm>
          <a:prstGeom prst="rect">
            <a:avLst/>
          </a:prstGeom>
        </p:spPr>
      </p:pic>
      <p:pic>
        <p:nvPicPr>
          <p:cNvPr id="33" name="Picture 32">
            <a:extLst>
              <a:ext uri="{FF2B5EF4-FFF2-40B4-BE49-F238E27FC236}">
                <a16:creationId xmlns:a16="http://schemas.microsoft.com/office/drawing/2014/main" id="{51CB7AF4-A9D0-AE9A-C68D-2CB8EDEF4206}"/>
              </a:ext>
            </a:extLst>
          </p:cNvPr>
          <p:cNvPicPr>
            <a:picLocks noChangeAspect="1"/>
          </p:cNvPicPr>
          <p:nvPr/>
        </p:nvPicPr>
        <p:blipFill>
          <a:blip r:embed="rId3"/>
          <a:stretch>
            <a:fillRect/>
          </a:stretch>
        </p:blipFill>
        <p:spPr>
          <a:xfrm>
            <a:off x="6003668" y="2890020"/>
            <a:ext cx="1819787" cy="1631018"/>
          </a:xfrm>
          <a:prstGeom prst="rect">
            <a:avLst/>
          </a:prstGeom>
        </p:spPr>
      </p:pic>
      <p:sp>
        <p:nvSpPr>
          <p:cNvPr id="2" name="Title 1">
            <a:extLst>
              <a:ext uri="{FF2B5EF4-FFF2-40B4-BE49-F238E27FC236}">
                <a16:creationId xmlns:a16="http://schemas.microsoft.com/office/drawing/2014/main" id="{7298DB31-44E0-7320-AA33-FC3750D28465}"/>
              </a:ext>
            </a:extLst>
          </p:cNvPr>
          <p:cNvSpPr>
            <a:spLocks noGrp="1"/>
          </p:cNvSpPr>
          <p:nvPr>
            <p:ph type="title"/>
          </p:nvPr>
        </p:nvSpPr>
        <p:spPr/>
        <p:txBody>
          <a:bodyPr/>
          <a:lstStyle/>
          <a:p>
            <a:r>
              <a:rPr lang="en-GB" dirty="0">
                <a:latin typeface="+mn-lt"/>
                <a:ea typeface="+mn-ea"/>
                <a:cs typeface="+mn-ea"/>
                <a:sym typeface="+mn-lt"/>
              </a:rPr>
              <a:t>A palette of systems thinking tools</a:t>
            </a:r>
          </a:p>
        </p:txBody>
      </p:sp>
      <p:sp>
        <p:nvSpPr>
          <p:cNvPr id="3" name="Slide Number Placeholder 2">
            <a:extLst>
              <a:ext uri="{FF2B5EF4-FFF2-40B4-BE49-F238E27FC236}">
                <a16:creationId xmlns:a16="http://schemas.microsoft.com/office/drawing/2014/main" id="{8C630B3F-656E-5EAC-522F-B8B3935819B3}"/>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8</a:t>
            </a:fld>
            <a:endParaRPr lang="en-GB">
              <a:latin typeface="+mn-lt"/>
              <a:ea typeface="+mn-ea"/>
              <a:cs typeface="+mn-ea"/>
              <a:sym typeface="+mn-lt"/>
            </a:endParaRPr>
          </a:p>
        </p:txBody>
      </p:sp>
      <p:grpSp>
        <p:nvGrpSpPr>
          <p:cNvPr id="7" name="组合 25">
            <a:extLst>
              <a:ext uri="{FF2B5EF4-FFF2-40B4-BE49-F238E27FC236}">
                <a16:creationId xmlns:a16="http://schemas.microsoft.com/office/drawing/2014/main" id="{C1E66B79-7083-0BB4-5181-4F68B6EEF2DD}"/>
              </a:ext>
            </a:extLst>
          </p:cNvPr>
          <p:cNvGrpSpPr>
            <a:grpSpLocks/>
          </p:cNvGrpSpPr>
          <p:nvPr/>
        </p:nvGrpSpPr>
        <p:grpSpPr>
          <a:xfrm>
            <a:off x="2426153" y="1523395"/>
            <a:ext cx="4516935" cy="630428"/>
            <a:chOff x="10807686" y="1755466"/>
            <a:chExt cx="4516935" cy="630428"/>
          </a:xfrm>
        </p:grpSpPr>
        <p:sp>
          <p:nvSpPr>
            <p:cNvPr id="8" name="Bullet2">
              <a:extLst>
                <a:ext uri="{FF2B5EF4-FFF2-40B4-BE49-F238E27FC236}">
                  <a16:creationId xmlns:a16="http://schemas.microsoft.com/office/drawing/2014/main" id="{BD578B5E-8514-6A1B-D01D-F5E6C472FDB6}"/>
                </a:ext>
              </a:extLst>
            </p:cNvPr>
            <p:cNvSpPr txBox="1">
              <a:spLocks/>
            </p:cNvSpPr>
            <p:nvPr/>
          </p:nvSpPr>
          <p:spPr>
            <a:xfrm rot="16200000">
              <a:off x="13136158" y="197432"/>
              <a:ext cx="630425" cy="3746500"/>
            </a:xfrm>
            <a:prstGeom prst="rect">
              <a:avLst/>
            </a:prstGeom>
            <a:noFill/>
          </p:spPr>
          <p:txBody>
            <a:bodyPr vert="eaVert" wrap="square" lIns="91440" tIns="45720" rIns="91440" bIns="45720" rtlCol="0" anchor="ctr" anchorCtr="0">
              <a:normAutofit/>
            </a:bodyPr>
            <a:lstStyle/>
            <a:p>
              <a:r>
                <a:rPr lang="en-GB" sz="2400" b="1" i="1" dirty="0">
                  <a:ln w="0"/>
                  <a:solidFill>
                    <a:schemeClr val="accent1"/>
                  </a:solidFill>
                  <a:effectLst>
                    <a:outerShdw blurRad="38100" dist="25400" dir="5400000" algn="ctr" rotWithShape="0">
                      <a:srgbClr val="6E747A">
                        <a:alpha val="43000"/>
                      </a:srgbClr>
                    </a:outerShdw>
                  </a:effectLst>
                  <a:cs typeface="+mn-ea"/>
                  <a:sym typeface="+mn-lt"/>
                </a:rPr>
                <a:t>Dynamic Thinking Tools</a:t>
              </a:r>
            </a:p>
          </p:txBody>
        </p:sp>
        <p:sp>
          <p:nvSpPr>
            <p:cNvPr id="9" name="Number2">
              <a:extLst>
                <a:ext uri="{FF2B5EF4-FFF2-40B4-BE49-F238E27FC236}">
                  <a16:creationId xmlns:a16="http://schemas.microsoft.com/office/drawing/2014/main" id="{635CEBF1-BD9C-F75E-89A0-70DD2625039D}"/>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2</a:t>
              </a:r>
              <a:endParaRPr lang="zh-CN" altLang="en-US" sz="2400" b="1" i="1" dirty="0">
                <a:cs typeface="+mn-ea"/>
                <a:sym typeface="+mn-lt"/>
              </a:endParaRPr>
            </a:p>
          </p:txBody>
        </p:sp>
      </p:grpSp>
      <p:grpSp>
        <p:nvGrpSpPr>
          <p:cNvPr id="10" name="组合 28">
            <a:extLst>
              <a:ext uri="{FF2B5EF4-FFF2-40B4-BE49-F238E27FC236}">
                <a16:creationId xmlns:a16="http://schemas.microsoft.com/office/drawing/2014/main" id="{58D9F197-17EB-7A91-7C3A-29C1754771F4}"/>
              </a:ext>
            </a:extLst>
          </p:cNvPr>
          <p:cNvGrpSpPr>
            <a:grpSpLocks/>
          </p:cNvGrpSpPr>
          <p:nvPr/>
        </p:nvGrpSpPr>
        <p:grpSpPr>
          <a:xfrm>
            <a:off x="1515709" y="1523395"/>
            <a:ext cx="630428" cy="4610705"/>
            <a:chOff x="10807686" y="1755466"/>
            <a:chExt cx="630428" cy="4610705"/>
          </a:xfrm>
        </p:grpSpPr>
        <p:sp>
          <p:nvSpPr>
            <p:cNvPr id="11" name="Bullet3">
              <a:extLst>
                <a:ext uri="{FF2B5EF4-FFF2-40B4-BE49-F238E27FC236}">
                  <a16:creationId xmlns:a16="http://schemas.microsoft.com/office/drawing/2014/main" id="{82B0F3F9-90C4-3788-F2E1-77F0B8D21801}"/>
                </a:ext>
              </a:extLst>
            </p:cNvPr>
            <p:cNvSpPr txBox="1">
              <a:spLocks/>
            </p:cNvSpPr>
            <p:nvPr/>
          </p:nvSpPr>
          <p:spPr>
            <a:xfrm>
              <a:off x="10807686" y="2619671"/>
              <a:ext cx="630425" cy="3746500"/>
            </a:xfrm>
            <a:prstGeom prst="rect">
              <a:avLst/>
            </a:prstGeom>
            <a:noFill/>
          </p:spPr>
          <p:txBody>
            <a:bodyPr vert="eaVert" wrap="square" lIns="91440" tIns="45720" rIns="91440" bIns="45720" rtlCol="0" anchor="ctr" anchorCtr="0">
              <a:normAutofit/>
            </a:bodyPr>
            <a:lstStyle/>
            <a:p>
              <a:r>
                <a:rPr lang="en-GB" sz="2400" b="1" i="1" dirty="0">
                  <a:solidFill>
                    <a:schemeClr val="bg1">
                      <a:lumMod val="50000"/>
                    </a:schemeClr>
                  </a:solidFill>
                  <a:cs typeface="+mn-ea"/>
                  <a:sym typeface="+mn-lt"/>
                </a:rPr>
                <a:t>Structural Thinking Tools</a:t>
              </a:r>
            </a:p>
          </p:txBody>
        </p:sp>
        <p:sp>
          <p:nvSpPr>
            <p:cNvPr id="12" name="Number3">
              <a:extLst>
                <a:ext uri="{FF2B5EF4-FFF2-40B4-BE49-F238E27FC236}">
                  <a16:creationId xmlns:a16="http://schemas.microsoft.com/office/drawing/2014/main" id="{08E75206-D5E6-C382-DD30-22EBEBDC67EF}"/>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3</a:t>
              </a:r>
              <a:endParaRPr lang="zh-CN" altLang="en-US" sz="2400" b="1" i="1" dirty="0">
                <a:cs typeface="+mn-ea"/>
                <a:sym typeface="+mn-lt"/>
              </a:endParaRPr>
            </a:p>
          </p:txBody>
        </p:sp>
      </p:grpSp>
      <p:cxnSp>
        <p:nvCxnSpPr>
          <p:cNvPr id="14" name="直接连接符 55">
            <a:extLst>
              <a:ext uri="{FF2B5EF4-FFF2-40B4-BE49-F238E27FC236}">
                <a16:creationId xmlns:a16="http://schemas.microsoft.com/office/drawing/2014/main" id="{9BCCE508-7845-697A-6D28-DBB11654ED75}"/>
              </a:ext>
            </a:extLst>
          </p:cNvPr>
          <p:cNvCxnSpPr>
            <a:cxnSpLocks/>
          </p:cNvCxnSpPr>
          <p:nvPr/>
        </p:nvCxnSpPr>
        <p:spPr>
          <a:xfrm>
            <a:off x="2286145" y="1523395"/>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grpSp>
        <p:nvGrpSpPr>
          <p:cNvPr id="15" name="组合 28">
            <a:extLst>
              <a:ext uri="{FF2B5EF4-FFF2-40B4-BE49-F238E27FC236}">
                <a16:creationId xmlns:a16="http://schemas.microsoft.com/office/drawing/2014/main" id="{1F4088F9-802A-6E55-F045-15DFB6BE07F0}"/>
              </a:ext>
            </a:extLst>
          </p:cNvPr>
          <p:cNvGrpSpPr>
            <a:grpSpLocks/>
          </p:cNvGrpSpPr>
          <p:nvPr/>
        </p:nvGrpSpPr>
        <p:grpSpPr>
          <a:xfrm>
            <a:off x="605265" y="1523395"/>
            <a:ext cx="630428" cy="4610705"/>
            <a:chOff x="10807686" y="1755466"/>
            <a:chExt cx="630428" cy="4610705"/>
          </a:xfrm>
        </p:grpSpPr>
        <p:sp>
          <p:nvSpPr>
            <p:cNvPr id="16" name="Bullet3">
              <a:extLst>
                <a:ext uri="{FF2B5EF4-FFF2-40B4-BE49-F238E27FC236}">
                  <a16:creationId xmlns:a16="http://schemas.microsoft.com/office/drawing/2014/main" id="{E4D75E03-786A-56AC-4AAC-96E4A8ED3DAF}"/>
                </a:ext>
              </a:extLst>
            </p:cNvPr>
            <p:cNvSpPr txBox="1">
              <a:spLocks/>
            </p:cNvSpPr>
            <p:nvPr/>
          </p:nvSpPr>
          <p:spPr>
            <a:xfrm>
              <a:off x="10807686" y="2619671"/>
              <a:ext cx="630425" cy="3746500"/>
            </a:xfrm>
            <a:prstGeom prst="rect">
              <a:avLst/>
            </a:prstGeom>
            <a:noFill/>
          </p:spPr>
          <p:txBody>
            <a:bodyPr vert="eaVert" wrap="square" lIns="91440" tIns="45720" rIns="91440" bIns="45720" rtlCol="0" anchor="ctr" anchorCtr="0">
              <a:normAutofit/>
            </a:bodyPr>
            <a:lstStyle/>
            <a:p>
              <a:r>
                <a:rPr lang="en-GB" sz="2400" b="1" i="1" dirty="0">
                  <a:solidFill>
                    <a:schemeClr val="bg1">
                      <a:lumMod val="50000"/>
                    </a:schemeClr>
                  </a:solidFill>
                  <a:cs typeface="+mn-ea"/>
                  <a:sym typeface="+mn-lt"/>
                </a:rPr>
                <a:t>Computer-Based Tools</a:t>
              </a:r>
            </a:p>
          </p:txBody>
        </p:sp>
        <p:sp>
          <p:nvSpPr>
            <p:cNvPr id="17" name="Number3">
              <a:extLst>
                <a:ext uri="{FF2B5EF4-FFF2-40B4-BE49-F238E27FC236}">
                  <a16:creationId xmlns:a16="http://schemas.microsoft.com/office/drawing/2014/main" id="{28B8A72E-26CE-BBAB-ECC0-083A5336EF89}"/>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4</a:t>
              </a:r>
              <a:endParaRPr lang="zh-CN" altLang="en-US" sz="2400" b="1" i="1" dirty="0">
                <a:cs typeface="+mn-ea"/>
                <a:sym typeface="+mn-lt"/>
              </a:endParaRPr>
            </a:p>
          </p:txBody>
        </p:sp>
      </p:grpSp>
      <p:cxnSp>
        <p:nvCxnSpPr>
          <p:cNvPr id="18" name="直接连接符 55">
            <a:extLst>
              <a:ext uri="{FF2B5EF4-FFF2-40B4-BE49-F238E27FC236}">
                <a16:creationId xmlns:a16="http://schemas.microsoft.com/office/drawing/2014/main" id="{C95FE340-CA13-26DF-969C-4858D388E132}"/>
              </a:ext>
            </a:extLst>
          </p:cNvPr>
          <p:cNvCxnSpPr>
            <a:cxnSpLocks/>
          </p:cNvCxnSpPr>
          <p:nvPr/>
        </p:nvCxnSpPr>
        <p:spPr>
          <a:xfrm>
            <a:off x="1375701" y="1523395"/>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9" name="ComponentBackground1">
            <a:extLst>
              <a:ext uri="{FF2B5EF4-FFF2-40B4-BE49-F238E27FC236}">
                <a16:creationId xmlns:a16="http://schemas.microsoft.com/office/drawing/2014/main" id="{3A4ACC87-B2CD-7820-F71E-2BEFDCF390EC}"/>
              </a:ext>
            </a:extLst>
          </p:cNvPr>
          <p:cNvSpPr/>
          <p:nvPr/>
        </p:nvSpPr>
        <p:spPr>
          <a:xfrm>
            <a:off x="8581693" y="2629002"/>
            <a:ext cx="2720443" cy="3632098"/>
          </a:xfrm>
          <a:prstGeom prst="roundRect">
            <a:avLst>
              <a:gd name="adj" fmla="val 4413"/>
            </a:avLst>
          </a:prstGeom>
          <a:no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sz="1600">
              <a:solidFill>
                <a:schemeClr val="tx1"/>
              </a:solidFill>
              <a:latin typeface="+mn-lt"/>
              <a:cs typeface="+mn-ea"/>
              <a:sym typeface="+mn-lt"/>
            </a:endParaRPr>
          </a:p>
        </p:txBody>
      </p:sp>
      <p:sp>
        <p:nvSpPr>
          <p:cNvPr id="20" name="Bullet1">
            <a:extLst>
              <a:ext uri="{FF2B5EF4-FFF2-40B4-BE49-F238E27FC236}">
                <a16:creationId xmlns:a16="http://schemas.microsoft.com/office/drawing/2014/main" id="{4EE453A3-7AD1-5E1F-5ED1-7E0C9E9662D2}"/>
              </a:ext>
            </a:extLst>
          </p:cNvPr>
          <p:cNvSpPr/>
          <p:nvPr/>
        </p:nvSpPr>
        <p:spPr>
          <a:xfrm>
            <a:off x="8647183" y="4533900"/>
            <a:ext cx="2589462" cy="1125938"/>
          </a:xfrm>
          <a:prstGeom prst="roundRect">
            <a:avLst>
              <a:gd name="adj" fmla="val 0"/>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dirty="0">
                <a:solidFill>
                  <a:schemeClr val="tx1"/>
                </a:solidFill>
                <a:cs typeface="+mn-ea"/>
                <a:sym typeface="+mn-lt"/>
              </a:rPr>
              <a:t>Collaborative, stakeholder-driven causal loop diagrams </a:t>
            </a:r>
            <a:endParaRPr lang="en-US" altLang="zh-CN" dirty="0">
              <a:solidFill>
                <a:schemeClr val="tx1"/>
              </a:solidFill>
              <a:cs typeface="+mn-ea"/>
              <a:sym typeface="+mn-lt"/>
            </a:endParaRPr>
          </a:p>
        </p:txBody>
      </p:sp>
      <p:sp>
        <p:nvSpPr>
          <p:cNvPr id="21" name="Number1">
            <a:extLst>
              <a:ext uri="{FF2B5EF4-FFF2-40B4-BE49-F238E27FC236}">
                <a16:creationId xmlns:a16="http://schemas.microsoft.com/office/drawing/2014/main" id="{22868159-C374-98B2-BF1A-B62308CE24A6}"/>
              </a:ext>
            </a:extLst>
          </p:cNvPr>
          <p:cNvSpPr/>
          <p:nvPr/>
        </p:nvSpPr>
        <p:spPr>
          <a:xfrm>
            <a:off x="8871563" y="2309824"/>
            <a:ext cx="2140703" cy="630425"/>
          </a:xfrm>
          <a:prstGeom prst="flowChartAlternateProcess">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r>
              <a:rPr lang="en-US" altLang="zh-CN" sz="2000" b="1" dirty="0">
                <a:solidFill>
                  <a:srgbClr val="FFFFFF"/>
                </a:solidFill>
                <a:cs typeface="+mn-ea"/>
                <a:sym typeface="+mn-lt"/>
              </a:rPr>
              <a:t>Participatory System Mapping</a:t>
            </a:r>
            <a:endParaRPr lang="zh-CN" altLang="en-US" sz="2000" b="1" dirty="0">
              <a:solidFill>
                <a:srgbClr val="FFFFFF"/>
              </a:solidFill>
              <a:cs typeface="+mn-ea"/>
              <a:sym typeface="+mn-lt"/>
            </a:endParaRPr>
          </a:p>
        </p:txBody>
      </p:sp>
      <p:sp>
        <p:nvSpPr>
          <p:cNvPr id="22" name="ComponentBackground2">
            <a:extLst>
              <a:ext uri="{FF2B5EF4-FFF2-40B4-BE49-F238E27FC236}">
                <a16:creationId xmlns:a16="http://schemas.microsoft.com/office/drawing/2014/main" id="{DE57B5ED-A22C-23BB-03D9-49CBE6E5693D}"/>
              </a:ext>
            </a:extLst>
          </p:cNvPr>
          <p:cNvSpPr/>
          <p:nvPr/>
        </p:nvSpPr>
        <p:spPr>
          <a:xfrm>
            <a:off x="2523020" y="2629002"/>
            <a:ext cx="2720443" cy="3632098"/>
          </a:xfrm>
          <a:prstGeom prst="roundRect">
            <a:avLst>
              <a:gd name="adj" fmla="val 4413"/>
            </a:avLst>
          </a:prstGeom>
          <a:no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sz="1600">
              <a:solidFill>
                <a:schemeClr val="tx1"/>
              </a:solidFill>
              <a:latin typeface="+mn-lt"/>
              <a:cs typeface="+mn-ea"/>
              <a:sym typeface="+mn-lt"/>
            </a:endParaRPr>
          </a:p>
        </p:txBody>
      </p:sp>
      <p:sp>
        <p:nvSpPr>
          <p:cNvPr id="23" name="Bullet2">
            <a:extLst>
              <a:ext uri="{FF2B5EF4-FFF2-40B4-BE49-F238E27FC236}">
                <a16:creationId xmlns:a16="http://schemas.microsoft.com/office/drawing/2014/main" id="{1004F28D-D3E5-CA73-D03E-92E9A2D7FCD5}"/>
              </a:ext>
            </a:extLst>
          </p:cNvPr>
          <p:cNvSpPr/>
          <p:nvPr/>
        </p:nvSpPr>
        <p:spPr>
          <a:xfrm>
            <a:off x="2588510" y="4260850"/>
            <a:ext cx="2589462" cy="1600199"/>
          </a:xfrm>
          <a:prstGeom prst="roundRect">
            <a:avLst>
              <a:gd name="adj" fmla="val 0"/>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lstStyle/>
          <a:p>
            <a:r>
              <a:rPr lang="en-US" altLang="zh-CN" dirty="0">
                <a:solidFill>
                  <a:schemeClr val="tx1"/>
                </a:solidFill>
                <a:cs typeface="+mn-ea"/>
                <a:sym typeface="+mn-lt"/>
              </a:rPr>
              <a:t>Drawing out causal relationships, which </a:t>
            </a:r>
            <a:r>
              <a:rPr lang="en-GB" altLang="zh-CN" dirty="0">
                <a:solidFill>
                  <a:schemeClr val="tx1"/>
                </a:solidFill>
                <a:cs typeface="+mn-ea"/>
                <a:sym typeface="+mn-lt"/>
              </a:rPr>
              <a:t>help you identify </a:t>
            </a:r>
            <a:r>
              <a:rPr lang="en-GB" altLang="zh-CN" b="1" dirty="0">
                <a:solidFill>
                  <a:schemeClr val="tx1"/>
                </a:solidFill>
                <a:cs typeface="+mn-ea"/>
                <a:sym typeface="+mn-lt"/>
              </a:rPr>
              <a:t>reinforcing (R)</a:t>
            </a:r>
            <a:r>
              <a:rPr lang="en-GB" altLang="zh-CN" dirty="0">
                <a:solidFill>
                  <a:schemeClr val="tx1"/>
                </a:solidFill>
                <a:cs typeface="+mn-ea"/>
                <a:sym typeface="+mn-lt"/>
              </a:rPr>
              <a:t> processes, which magnify change, and </a:t>
            </a:r>
            <a:r>
              <a:rPr lang="en-GB" altLang="zh-CN" b="1" dirty="0">
                <a:solidFill>
                  <a:schemeClr val="tx1"/>
                </a:solidFill>
                <a:cs typeface="+mn-ea"/>
                <a:sym typeface="+mn-lt"/>
              </a:rPr>
              <a:t>balancing (B) </a:t>
            </a:r>
            <a:r>
              <a:rPr lang="en-GB" altLang="zh-CN" dirty="0">
                <a:solidFill>
                  <a:schemeClr val="tx1"/>
                </a:solidFill>
                <a:cs typeface="+mn-ea"/>
                <a:sym typeface="+mn-lt"/>
              </a:rPr>
              <a:t>processes, which seek equilibrium.</a:t>
            </a:r>
            <a:endParaRPr lang="en-US" altLang="zh-CN" dirty="0">
              <a:solidFill>
                <a:schemeClr val="tx1"/>
              </a:solidFill>
              <a:cs typeface="+mn-ea"/>
              <a:sym typeface="+mn-lt"/>
            </a:endParaRPr>
          </a:p>
        </p:txBody>
      </p:sp>
      <p:sp>
        <p:nvSpPr>
          <p:cNvPr id="24" name="Number2">
            <a:extLst>
              <a:ext uri="{FF2B5EF4-FFF2-40B4-BE49-F238E27FC236}">
                <a16:creationId xmlns:a16="http://schemas.microsoft.com/office/drawing/2014/main" id="{9D03CF1C-E29F-E82C-10AA-D04F3589D059}"/>
              </a:ext>
            </a:extLst>
          </p:cNvPr>
          <p:cNvSpPr/>
          <p:nvPr/>
        </p:nvSpPr>
        <p:spPr>
          <a:xfrm>
            <a:off x="2812890" y="2309824"/>
            <a:ext cx="2140703" cy="630425"/>
          </a:xfrm>
          <a:prstGeom prst="flowChartAlternateProcess">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r>
              <a:rPr lang="en-US" altLang="zh-CN" sz="2000" b="1" dirty="0">
                <a:solidFill>
                  <a:srgbClr val="FFFFFF"/>
                </a:solidFill>
                <a:cs typeface="+mn-ea"/>
                <a:sym typeface="+mn-lt"/>
              </a:rPr>
              <a:t>Causal Loop Diagram</a:t>
            </a:r>
            <a:endParaRPr lang="zh-CN" altLang="en-US" sz="2000" b="1" dirty="0">
              <a:solidFill>
                <a:srgbClr val="FFFFFF"/>
              </a:solidFill>
              <a:cs typeface="+mn-ea"/>
              <a:sym typeface="+mn-lt"/>
            </a:endParaRPr>
          </a:p>
        </p:txBody>
      </p:sp>
      <p:sp>
        <p:nvSpPr>
          <p:cNvPr id="25" name="ComponentBackground3">
            <a:extLst>
              <a:ext uri="{FF2B5EF4-FFF2-40B4-BE49-F238E27FC236}">
                <a16:creationId xmlns:a16="http://schemas.microsoft.com/office/drawing/2014/main" id="{01FFC37F-3D1C-56ED-17A8-6E3922BC82D9}"/>
              </a:ext>
            </a:extLst>
          </p:cNvPr>
          <p:cNvSpPr/>
          <p:nvPr/>
        </p:nvSpPr>
        <p:spPr>
          <a:xfrm>
            <a:off x="5585102" y="2629002"/>
            <a:ext cx="2720443" cy="3632098"/>
          </a:xfrm>
          <a:prstGeom prst="roundRect">
            <a:avLst>
              <a:gd name="adj" fmla="val 4413"/>
            </a:avLst>
          </a:prstGeom>
          <a:no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sz="1600">
              <a:solidFill>
                <a:schemeClr val="tx1"/>
              </a:solidFill>
              <a:latin typeface="+mn-lt"/>
              <a:cs typeface="+mn-ea"/>
              <a:sym typeface="+mn-lt"/>
            </a:endParaRPr>
          </a:p>
        </p:txBody>
      </p:sp>
      <p:sp>
        <p:nvSpPr>
          <p:cNvPr id="26" name="Bullet3">
            <a:extLst>
              <a:ext uri="{FF2B5EF4-FFF2-40B4-BE49-F238E27FC236}">
                <a16:creationId xmlns:a16="http://schemas.microsoft.com/office/drawing/2014/main" id="{5668453C-5E5E-DF58-0CB4-F7F92F4D77C0}"/>
              </a:ext>
            </a:extLst>
          </p:cNvPr>
          <p:cNvSpPr/>
          <p:nvPr/>
        </p:nvSpPr>
        <p:spPr>
          <a:xfrm>
            <a:off x="5650592" y="4533900"/>
            <a:ext cx="2589462" cy="1125938"/>
          </a:xfrm>
          <a:prstGeom prst="roundRect">
            <a:avLst>
              <a:gd name="adj" fmla="val 0"/>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lstStyle/>
          <a:p>
            <a:r>
              <a:rPr lang="en-GB" dirty="0">
                <a:solidFill>
                  <a:schemeClr val="tx1"/>
                </a:solidFill>
                <a:cs typeface="+mn-ea"/>
                <a:sym typeface="+mn-lt"/>
              </a:rPr>
              <a:t>Helps </a:t>
            </a:r>
            <a:r>
              <a:rPr lang="en-US" dirty="0">
                <a:solidFill>
                  <a:schemeClr val="tx1"/>
                </a:solidFill>
                <a:cs typeface="+mn-ea"/>
                <a:sym typeface="+mn-lt"/>
              </a:rPr>
              <a:t>in</a:t>
            </a:r>
            <a:r>
              <a:rPr lang="en-GB" dirty="0">
                <a:solidFill>
                  <a:schemeClr val="tx1"/>
                </a:solidFill>
                <a:cs typeface="+mn-ea"/>
                <a:sym typeface="+mn-lt"/>
              </a:rPr>
              <a:t> recognizing </a:t>
            </a:r>
            <a:r>
              <a:rPr lang="en-GB" b="1" dirty="0">
                <a:solidFill>
                  <a:schemeClr val="tx1"/>
                </a:solidFill>
                <a:cs typeface="+mn-ea"/>
                <a:sym typeface="+mn-lt"/>
              </a:rPr>
              <a:t>common </a:t>
            </a:r>
            <a:r>
              <a:rPr lang="en-GB" dirty="0">
                <a:solidFill>
                  <a:schemeClr val="tx1"/>
                </a:solidFill>
                <a:cs typeface="+mn-ea"/>
                <a:sym typeface="+mn-lt"/>
              </a:rPr>
              <a:t>system structures </a:t>
            </a:r>
            <a:r>
              <a:rPr lang="en-GB" b="1" dirty="0">
                <a:solidFill>
                  <a:schemeClr val="tx1"/>
                </a:solidFill>
                <a:cs typeface="+mn-ea"/>
                <a:sym typeface="+mn-lt"/>
              </a:rPr>
              <a:t>/ recurring </a:t>
            </a:r>
            <a:r>
              <a:rPr lang="en-GB" dirty="0">
                <a:solidFill>
                  <a:schemeClr val="tx1"/>
                </a:solidFill>
                <a:cs typeface="+mn-ea"/>
                <a:sym typeface="+mn-lt"/>
              </a:rPr>
              <a:t>system behaviour patterns </a:t>
            </a:r>
            <a:endParaRPr lang="en-US" altLang="zh-CN" b="1" dirty="0">
              <a:solidFill>
                <a:schemeClr val="tx1"/>
              </a:solidFill>
              <a:cs typeface="+mn-ea"/>
              <a:sym typeface="+mn-lt"/>
            </a:endParaRPr>
          </a:p>
        </p:txBody>
      </p:sp>
      <p:sp>
        <p:nvSpPr>
          <p:cNvPr id="27" name="Number3">
            <a:extLst>
              <a:ext uri="{FF2B5EF4-FFF2-40B4-BE49-F238E27FC236}">
                <a16:creationId xmlns:a16="http://schemas.microsoft.com/office/drawing/2014/main" id="{83903F33-A4D1-E4F9-4C06-8117D81437DF}"/>
              </a:ext>
            </a:extLst>
          </p:cNvPr>
          <p:cNvSpPr/>
          <p:nvPr/>
        </p:nvSpPr>
        <p:spPr>
          <a:xfrm>
            <a:off x="5874972" y="2309824"/>
            <a:ext cx="2140703" cy="630425"/>
          </a:xfrm>
          <a:prstGeom prst="flowChartAlternateProcess">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r>
              <a:rPr lang="en-US" altLang="zh-CN" sz="2000" b="1" dirty="0">
                <a:solidFill>
                  <a:srgbClr val="FFFFFF"/>
                </a:solidFill>
                <a:cs typeface="+mn-ea"/>
                <a:sym typeface="+mn-lt"/>
              </a:rPr>
              <a:t>System Archetypes</a:t>
            </a:r>
            <a:endParaRPr lang="zh-CN" altLang="en-US" sz="2000" b="1" dirty="0">
              <a:solidFill>
                <a:srgbClr val="FFFFFF"/>
              </a:solidFill>
              <a:cs typeface="+mn-ea"/>
              <a:sym typeface="+mn-lt"/>
            </a:endParaRPr>
          </a:p>
        </p:txBody>
      </p:sp>
      <p:sp>
        <p:nvSpPr>
          <p:cNvPr id="34" name="TextBox 33">
            <a:extLst>
              <a:ext uri="{FF2B5EF4-FFF2-40B4-BE49-F238E27FC236}">
                <a16:creationId xmlns:a16="http://schemas.microsoft.com/office/drawing/2014/main" id="{867278C2-2E18-5393-B3F3-1B1911C394C5}"/>
              </a:ext>
            </a:extLst>
          </p:cNvPr>
          <p:cNvSpPr txBox="1"/>
          <p:nvPr/>
        </p:nvSpPr>
        <p:spPr>
          <a:xfrm>
            <a:off x="5488235" y="1940492"/>
            <a:ext cx="2808141" cy="369332"/>
          </a:xfrm>
          <a:prstGeom prst="rect">
            <a:avLst/>
          </a:prstGeom>
          <a:noFill/>
        </p:spPr>
        <p:txBody>
          <a:bodyPr wrap="none" rtlCol="0">
            <a:spAutoFit/>
          </a:bodyPr>
          <a:lstStyle/>
          <a:p>
            <a:r>
              <a:rPr lang="en-GB" dirty="0">
                <a:cs typeface="+mn-ea"/>
                <a:sym typeface="+mn-lt"/>
              </a:rPr>
              <a:t>Will be detailed in Lecture 4</a:t>
            </a:r>
          </a:p>
        </p:txBody>
      </p:sp>
      <p:sp>
        <p:nvSpPr>
          <p:cNvPr id="35" name="TextBox 34">
            <a:extLst>
              <a:ext uri="{FF2B5EF4-FFF2-40B4-BE49-F238E27FC236}">
                <a16:creationId xmlns:a16="http://schemas.microsoft.com/office/drawing/2014/main" id="{32EA5E39-4080-2D30-A458-9C8ADB053013}"/>
              </a:ext>
            </a:extLst>
          </p:cNvPr>
          <p:cNvSpPr txBox="1"/>
          <p:nvPr/>
        </p:nvSpPr>
        <p:spPr>
          <a:xfrm>
            <a:off x="393929" y="6453278"/>
            <a:ext cx="3444854" cy="369332"/>
          </a:xfrm>
          <a:prstGeom prst="rect">
            <a:avLst/>
          </a:prstGeom>
          <a:noFill/>
        </p:spPr>
        <p:txBody>
          <a:bodyPr wrap="none" rtlCol="0">
            <a:spAutoFit/>
          </a:bodyPr>
          <a:lstStyle/>
          <a:p>
            <a:r>
              <a:rPr lang="en-GB" dirty="0">
                <a:cs typeface="+mn-ea"/>
                <a:sym typeface="+mn-lt"/>
              </a:rPr>
              <a:t>Reference: </a:t>
            </a:r>
            <a:r>
              <a:rPr lang="en-GB" dirty="0">
                <a:cs typeface="+mn-ea"/>
                <a:sym typeface="+mn-lt"/>
                <a:hlinkClick r:id="rId4"/>
              </a:rPr>
              <a:t>System Thinker</a:t>
            </a:r>
            <a:r>
              <a:rPr lang="en-GB" dirty="0">
                <a:cs typeface="+mn-ea"/>
                <a:sym typeface="+mn-lt"/>
              </a:rPr>
              <a:t>, </a:t>
            </a:r>
            <a:r>
              <a:rPr lang="en-GB" dirty="0">
                <a:cs typeface="+mn-ea"/>
                <a:sym typeface="+mn-lt"/>
                <a:hlinkClick r:id="rId5"/>
              </a:rPr>
              <a:t>CECAN</a:t>
            </a:r>
            <a:r>
              <a:rPr lang="en-GB" dirty="0">
                <a:cs typeface="+mn-ea"/>
                <a:sym typeface="+mn-lt"/>
              </a:rPr>
              <a:t> </a:t>
            </a:r>
          </a:p>
        </p:txBody>
      </p:sp>
      <p:sp>
        <p:nvSpPr>
          <p:cNvPr id="4" name="TextBox 3">
            <a:extLst>
              <a:ext uri="{FF2B5EF4-FFF2-40B4-BE49-F238E27FC236}">
                <a16:creationId xmlns:a16="http://schemas.microsoft.com/office/drawing/2014/main" id="{0C5B4862-2579-4BBC-0557-66073A11C681}"/>
              </a:ext>
            </a:extLst>
          </p:cNvPr>
          <p:cNvSpPr txBox="1"/>
          <p:nvPr/>
        </p:nvSpPr>
        <p:spPr>
          <a:xfrm>
            <a:off x="8537843" y="1940492"/>
            <a:ext cx="2808141" cy="369332"/>
          </a:xfrm>
          <a:prstGeom prst="rect">
            <a:avLst/>
          </a:prstGeom>
          <a:noFill/>
        </p:spPr>
        <p:txBody>
          <a:bodyPr wrap="none" rtlCol="0">
            <a:spAutoFit/>
          </a:bodyPr>
          <a:lstStyle/>
          <a:p>
            <a:r>
              <a:rPr lang="en-GB" dirty="0">
                <a:cs typeface="+mn-ea"/>
                <a:sym typeface="+mn-lt"/>
              </a:rPr>
              <a:t>Will be detailed in Lecture 5</a:t>
            </a:r>
          </a:p>
        </p:txBody>
      </p:sp>
      <p:pic>
        <p:nvPicPr>
          <p:cNvPr id="1026" name="Picture 2">
            <a:extLst>
              <a:ext uri="{FF2B5EF4-FFF2-40B4-BE49-F238E27FC236}">
                <a16:creationId xmlns:a16="http://schemas.microsoft.com/office/drawing/2014/main" id="{994168C4-FFBE-D4B1-02A3-8D63D6C5DFD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70632"/>
          <a:stretch>
            <a:fillRect/>
          </a:stretch>
        </p:blipFill>
        <p:spPr bwMode="auto">
          <a:xfrm>
            <a:off x="9205508" y="3196236"/>
            <a:ext cx="1610791" cy="1101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57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CC4EB64-586C-BEFE-2426-A7850BE2B2F0}"/>
            </a:ext>
          </a:extLst>
        </p:cNvPr>
        <p:cNvGrpSpPr/>
        <p:nvPr/>
      </p:nvGrpSpPr>
      <p:grpSpPr>
        <a:xfrm>
          <a:off x="0" y="0"/>
          <a:ext cx="0" cy="0"/>
          <a:chOff x="0" y="0"/>
          <a:chExt cx="0" cy="0"/>
        </a:xfrm>
      </p:grpSpPr>
      <p:pic>
        <p:nvPicPr>
          <p:cNvPr id="40" name="Picture 39">
            <a:extLst>
              <a:ext uri="{FF2B5EF4-FFF2-40B4-BE49-F238E27FC236}">
                <a16:creationId xmlns:a16="http://schemas.microsoft.com/office/drawing/2014/main" id="{65E317FB-71E2-87FE-553C-205A0F3A119C}"/>
              </a:ext>
            </a:extLst>
          </p:cNvPr>
          <p:cNvPicPr>
            <a:picLocks noChangeAspect="1"/>
          </p:cNvPicPr>
          <p:nvPr/>
        </p:nvPicPr>
        <p:blipFill>
          <a:blip r:embed="rId2">
            <a:duotone>
              <a:schemeClr val="accent3">
                <a:shade val="45000"/>
                <a:satMod val="135000"/>
              </a:schemeClr>
              <a:prstClr val="white"/>
            </a:duotone>
          </a:blip>
          <a:srcRect l="26042" r="38802"/>
          <a:stretch>
            <a:fillRect/>
          </a:stretch>
        </p:blipFill>
        <p:spPr>
          <a:xfrm>
            <a:off x="1969482" y="2920371"/>
            <a:ext cx="1823199" cy="2242212"/>
          </a:xfrm>
          <a:prstGeom prst="rect">
            <a:avLst/>
          </a:prstGeom>
        </p:spPr>
      </p:pic>
      <p:sp>
        <p:nvSpPr>
          <p:cNvPr id="2" name="Title 1">
            <a:extLst>
              <a:ext uri="{FF2B5EF4-FFF2-40B4-BE49-F238E27FC236}">
                <a16:creationId xmlns:a16="http://schemas.microsoft.com/office/drawing/2014/main" id="{7C10C934-2CF5-F890-3374-0C905BF9E38C}"/>
              </a:ext>
            </a:extLst>
          </p:cNvPr>
          <p:cNvSpPr>
            <a:spLocks noGrp="1"/>
          </p:cNvSpPr>
          <p:nvPr>
            <p:ph type="title"/>
          </p:nvPr>
        </p:nvSpPr>
        <p:spPr/>
        <p:txBody>
          <a:bodyPr/>
          <a:lstStyle/>
          <a:p>
            <a:r>
              <a:rPr lang="en-GB" dirty="0">
                <a:latin typeface="+mn-lt"/>
                <a:ea typeface="+mn-ea"/>
                <a:cs typeface="+mn-ea"/>
                <a:sym typeface="+mn-lt"/>
              </a:rPr>
              <a:t>A palette of systems thinking tools</a:t>
            </a:r>
          </a:p>
        </p:txBody>
      </p:sp>
      <p:sp>
        <p:nvSpPr>
          <p:cNvPr id="3" name="Slide Number Placeholder 2">
            <a:extLst>
              <a:ext uri="{FF2B5EF4-FFF2-40B4-BE49-F238E27FC236}">
                <a16:creationId xmlns:a16="http://schemas.microsoft.com/office/drawing/2014/main" id="{C4840001-23A7-90B3-607D-CAABB7679892}"/>
              </a:ext>
            </a:extLst>
          </p:cNvPr>
          <p:cNvSpPr>
            <a:spLocks noGrp="1"/>
          </p:cNvSpPr>
          <p:nvPr>
            <p:ph type="sldNum" idx="12"/>
          </p:nvPr>
        </p:nvSpPr>
        <p:spPr/>
        <p:txBody>
          <a:bodyPr/>
          <a:lstStyle/>
          <a:p>
            <a:fld id="{00000000-1234-1234-1234-123412341234}" type="slidenum">
              <a:rPr lang="en-GB" smtClean="0">
                <a:latin typeface="+mn-lt"/>
                <a:ea typeface="+mn-ea"/>
                <a:cs typeface="+mn-ea"/>
                <a:sym typeface="+mn-lt"/>
              </a:rPr>
              <a:pPr/>
              <a:t>9</a:t>
            </a:fld>
            <a:endParaRPr lang="en-GB">
              <a:latin typeface="+mn-lt"/>
              <a:ea typeface="+mn-ea"/>
              <a:cs typeface="+mn-ea"/>
              <a:sym typeface="+mn-lt"/>
            </a:endParaRPr>
          </a:p>
        </p:txBody>
      </p:sp>
      <p:grpSp>
        <p:nvGrpSpPr>
          <p:cNvPr id="10" name="组合 28">
            <a:extLst>
              <a:ext uri="{FF2B5EF4-FFF2-40B4-BE49-F238E27FC236}">
                <a16:creationId xmlns:a16="http://schemas.microsoft.com/office/drawing/2014/main" id="{D10B2300-C5CE-0458-7F68-F26CF5044411}"/>
              </a:ext>
            </a:extLst>
          </p:cNvPr>
          <p:cNvGrpSpPr>
            <a:grpSpLocks/>
          </p:cNvGrpSpPr>
          <p:nvPr/>
        </p:nvGrpSpPr>
        <p:grpSpPr>
          <a:xfrm>
            <a:off x="1515709" y="1519809"/>
            <a:ext cx="4516935" cy="634014"/>
            <a:chOff x="10807686" y="1751880"/>
            <a:chExt cx="4516935" cy="634014"/>
          </a:xfrm>
        </p:grpSpPr>
        <p:sp>
          <p:nvSpPr>
            <p:cNvPr id="11" name="Bullet3">
              <a:extLst>
                <a:ext uri="{FF2B5EF4-FFF2-40B4-BE49-F238E27FC236}">
                  <a16:creationId xmlns:a16="http://schemas.microsoft.com/office/drawing/2014/main" id="{617AF8F1-866B-6815-7147-CCD0F6E73EF9}"/>
                </a:ext>
              </a:extLst>
            </p:cNvPr>
            <p:cNvSpPr txBox="1">
              <a:spLocks/>
            </p:cNvSpPr>
            <p:nvPr/>
          </p:nvSpPr>
          <p:spPr>
            <a:xfrm rot="16200000">
              <a:off x="13136158" y="193843"/>
              <a:ext cx="630425" cy="3746500"/>
            </a:xfrm>
            <a:prstGeom prst="rect">
              <a:avLst/>
            </a:prstGeom>
            <a:noFill/>
          </p:spPr>
          <p:txBody>
            <a:bodyPr vert="eaVert" wrap="square" lIns="91440" tIns="45720" rIns="91440" bIns="45720" rtlCol="0" anchor="ctr" anchorCtr="0">
              <a:normAutofit/>
            </a:bodyPr>
            <a:lstStyle/>
            <a:p>
              <a:r>
                <a:rPr lang="en-GB" sz="2400" b="1" i="1" dirty="0">
                  <a:ln w="0"/>
                  <a:solidFill>
                    <a:schemeClr val="accent1"/>
                  </a:solidFill>
                  <a:effectLst>
                    <a:outerShdw blurRad="38100" dist="25400" dir="5400000" algn="ctr" rotWithShape="0">
                      <a:srgbClr val="6E747A">
                        <a:alpha val="43000"/>
                      </a:srgbClr>
                    </a:outerShdw>
                  </a:effectLst>
                  <a:cs typeface="+mn-ea"/>
                  <a:sym typeface="+mn-lt"/>
                </a:rPr>
                <a:t>Structural Thinking Tools</a:t>
              </a:r>
            </a:p>
          </p:txBody>
        </p:sp>
        <p:sp>
          <p:nvSpPr>
            <p:cNvPr id="12" name="Number3">
              <a:extLst>
                <a:ext uri="{FF2B5EF4-FFF2-40B4-BE49-F238E27FC236}">
                  <a16:creationId xmlns:a16="http://schemas.microsoft.com/office/drawing/2014/main" id="{A05B0762-92C2-827E-ECC8-61F8DB94F0D4}"/>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3</a:t>
              </a:r>
              <a:endParaRPr lang="zh-CN" altLang="en-US" sz="2400" b="1" i="1" dirty="0">
                <a:cs typeface="+mn-ea"/>
                <a:sym typeface="+mn-lt"/>
              </a:endParaRPr>
            </a:p>
          </p:txBody>
        </p:sp>
      </p:grpSp>
      <p:grpSp>
        <p:nvGrpSpPr>
          <p:cNvPr id="15" name="组合 28">
            <a:extLst>
              <a:ext uri="{FF2B5EF4-FFF2-40B4-BE49-F238E27FC236}">
                <a16:creationId xmlns:a16="http://schemas.microsoft.com/office/drawing/2014/main" id="{A11BA487-8915-D744-8641-95E3C2DD796B}"/>
              </a:ext>
            </a:extLst>
          </p:cNvPr>
          <p:cNvGrpSpPr>
            <a:grpSpLocks/>
          </p:cNvGrpSpPr>
          <p:nvPr/>
        </p:nvGrpSpPr>
        <p:grpSpPr>
          <a:xfrm>
            <a:off x="605265" y="1523395"/>
            <a:ext cx="630428" cy="4610705"/>
            <a:chOff x="10807686" y="1755466"/>
            <a:chExt cx="630428" cy="4610705"/>
          </a:xfrm>
        </p:grpSpPr>
        <p:sp>
          <p:nvSpPr>
            <p:cNvPr id="16" name="Bullet3">
              <a:extLst>
                <a:ext uri="{FF2B5EF4-FFF2-40B4-BE49-F238E27FC236}">
                  <a16:creationId xmlns:a16="http://schemas.microsoft.com/office/drawing/2014/main" id="{B5E94187-161F-868E-528A-9FD566ACBFDA}"/>
                </a:ext>
              </a:extLst>
            </p:cNvPr>
            <p:cNvSpPr txBox="1">
              <a:spLocks/>
            </p:cNvSpPr>
            <p:nvPr/>
          </p:nvSpPr>
          <p:spPr>
            <a:xfrm>
              <a:off x="10807686" y="2619671"/>
              <a:ext cx="630425" cy="3746500"/>
            </a:xfrm>
            <a:prstGeom prst="rect">
              <a:avLst/>
            </a:prstGeom>
            <a:noFill/>
          </p:spPr>
          <p:txBody>
            <a:bodyPr vert="eaVert" wrap="square" lIns="91440" tIns="45720" rIns="91440" bIns="45720" rtlCol="0" anchor="ctr" anchorCtr="0">
              <a:normAutofit/>
            </a:bodyPr>
            <a:lstStyle/>
            <a:p>
              <a:r>
                <a:rPr lang="en-GB" sz="2400" b="1" i="1" dirty="0">
                  <a:solidFill>
                    <a:schemeClr val="bg1">
                      <a:lumMod val="50000"/>
                    </a:schemeClr>
                  </a:solidFill>
                  <a:cs typeface="+mn-ea"/>
                  <a:sym typeface="+mn-lt"/>
                </a:rPr>
                <a:t>Computer-Based Tools</a:t>
              </a:r>
            </a:p>
          </p:txBody>
        </p:sp>
        <p:sp>
          <p:nvSpPr>
            <p:cNvPr id="17" name="Number3">
              <a:extLst>
                <a:ext uri="{FF2B5EF4-FFF2-40B4-BE49-F238E27FC236}">
                  <a16:creationId xmlns:a16="http://schemas.microsoft.com/office/drawing/2014/main" id="{95163D8E-DECD-2974-76D2-9633E62D5ACD}"/>
                </a:ext>
              </a:extLst>
            </p:cNvPr>
            <p:cNvSpPr>
              <a:spLocks/>
            </p:cNvSpPr>
            <p:nvPr/>
          </p:nvSpPr>
          <p:spPr>
            <a:xfrm>
              <a:off x="10807686" y="1755466"/>
              <a:ext cx="630428" cy="630428"/>
            </a:xfrm>
            <a:custGeom>
              <a:avLst/>
              <a:gdLst>
                <a:gd name="connsiteX0" fmla="*/ 1758553 w 3257979"/>
                <a:gd name="connsiteY0" fmla="*/ 3131727 h 3151531"/>
                <a:gd name="connsiteX1" fmla="*/ 1773841 w 3257979"/>
                <a:gd name="connsiteY1" fmla="*/ 3135561 h 3151531"/>
                <a:gd name="connsiteX2" fmla="*/ 1770888 w 3257979"/>
                <a:gd name="connsiteY2" fmla="*/ 3145752 h 3151531"/>
                <a:gd name="connsiteX3" fmla="*/ 1740694 w 3257979"/>
                <a:gd name="connsiteY3" fmla="*/ 3136037 h 3151531"/>
                <a:gd name="connsiteX4" fmla="*/ 1758553 w 3257979"/>
                <a:gd name="connsiteY4" fmla="*/ 3131727 h 3151531"/>
                <a:gd name="connsiteX5" fmla="*/ 1503331 w 3257979"/>
                <a:gd name="connsiteY5" fmla="*/ 3080923 h 3151531"/>
                <a:gd name="connsiteX6" fmla="*/ 1577721 w 3257979"/>
                <a:gd name="connsiteY6" fmla="*/ 3092698 h 3151531"/>
                <a:gd name="connsiteX7" fmla="*/ 1467803 w 3257979"/>
                <a:gd name="connsiteY7" fmla="*/ 3119940 h 3151531"/>
                <a:gd name="connsiteX8" fmla="*/ 1503331 w 3257979"/>
                <a:gd name="connsiteY8" fmla="*/ 3080923 h 3151531"/>
                <a:gd name="connsiteX9" fmla="*/ 1365028 w 3257979"/>
                <a:gd name="connsiteY9" fmla="*/ 3075839 h 3151531"/>
                <a:gd name="connsiteX10" fmla="*/ 1402842 w 3257979"/>
                <a:gd name="connsiteY10" fmla="*/ 3096603 h 3151531"/>
                <a:gd name="connsiteX11" fmla="*/ 1368266 w 3257979"/>
                <a:gd name="connsiteY11" fmla="*/ 3126798 h 3151531"/>
                <a:gd name="connsiteX12" fmla="*/ 1248537 w 3257979"/>
                <a:gd name="connsiteY12" fmla="*/ 3110414 h 3151531"/>
                <a:gd name="connsiteX13" fmla="*/ 1365028 w 3257979"/>
                <a:gd name="connsiteY13" fmla="*/ 3075839 h 3151531"/>
                <a:gd name="connsiteX14" fmla="*/ 1557147 w 3257979"/>
                <a:gd name="connsiteY14" fmla="*/ 3029833 h 3151531"/>
                <a:gd name="connsiteX15" fmla="*/ 1566576 w 3257979"/>
                <a:gd name="connsiteY15" fmla="*/ 3036691 h 3151531"/>
                <a:gd name="connsiteX16" fmla="*/ 1557718 w 3257979"/>
                <a:gd name="connsiteY16" fmla="*/ 3044501 h 3151531"/>
                <a:gd name="connsiteX17" fmla="*/ 1557623 w 3257979"/>
                <a:gd name="connsiteY17" fmla="*/ 3044596 h 3151531"/>
                <a:gd name="connsiteX18" fmla="*/ 1549812 w 3257979"/>
                <a:gd name="connsiteY18" fmla="*/ 3036786 h 3151531"/>
                <a:gd name="connsiteX19" fmla="*/ 1557147 w 3257979"/>
                <a:gd name="connsiteY19" fmla="*/ 3029833 h 3151531"/>
                <a:gd name="connsiteX20" fmla="*/ 2369932 w 3257979"/>
                <a:gd name="connsiteY20" fmla="*/ 3018623 h 3151531"/>
                <a:gd name="connsiteX21" fmla="*/ 2386775 w 3257979"/>
                <a:gd name="connsiteY21" fmla="*/ 3022498 h 3151531"/>
                <a:gd name="connsiteX22" fmla="*/ 2406492 w 3257979"/>
                <a:gd name="connsiteY22" fmla="*/ 3034309 h 3151531"/>
                <a:gd name="connsiteX23" fmla="*/ 2376773 w 3257979"/>
                <a:gd name="connsiteY23" fmla="*/ 3049454 h 3151531"/>
                <a:gd name="connsiteX24" fmla="*/ 2337150 w 3257979"/>
                <a:gd name="connsiteY24" fmla="*/ 3065266 h 3151531"/>
                <a:gd name="connsiteX25" fmla="*/ 2338483 w 3257979"/>
                <a:gd name="connsiteY25" fmla="*/ 3046120 h 3151531"/>
                <a:gd name="connsiteX26" fmla="*/ 2338388 w 3257979"/>
                <a:gd name="connsiteY26" fmla="*/ 3046216 h 3151531"/>
                <a:gd name="connsiteX27" fmla="*/ 2369932 w 3257979"/>
                <a:gd name="connsiteY27" fmla="*/ 3018623 h 3151531"/>
                <a:gd name="connsiteX28" fmla="*/ 2000917 w 3257979"/>
                <a:gd name="connsiteY28" fmla="*/ 2961158 h 3151531"/>
                <a:gd name="connsiteX29" fmla="*/ 2018443 w 3257979"/>
                <a:gd name="connsiteY29" fmla="*/ 2966682 h 3151531"/>
                <a:gd name="connsiteX30" fmla="*/ 1999393 w 3257979"/>
                <a:gd name="connsiteY30" fmla="*/ 2986590 h 3151531"/>
                <a:gd name="connsiteX31" fmla="*/ 1999393 w 3257979"/>
                <a:gd name="connsiteY31" fmla="*/ 2986494 h 3151531"/>
                <a:gd name="connsiteX32" fmla="*/ 1984915 w 3257979"/>
                <a:gd name="connsiteY32" fmla="*/ 2974874 h 3151531"/>
                <a:gd name="connsiteX33" fmla="*/ 2000917 w 3257979"/>
                <a:gd name="connsiteY33" fmla="*/ 2961158 h 3151531"/>
                <a:gd name="connsiteX34" fmla="*/ 2425136 w 3257979"/>
                <a:gd name="connsiteY34" fmla="*/ 2959562 h 3151531"/>
                <a:gd name="connsiteX35" fmla="*/ 2482977 w 3257979"/>
                <a:gd name="connsiteY35" fmla="*/ 2986875 h 3151531"/>
                <a:gd name="connsiteX36" fmla="*/ 2373154 w 3257979"/>
                <a:gd name="connsiteY36" fmla="*/ 2997257 h 3151531"/>
                <a:gd name="connsiteX37" fmla="*/ 2425136 w 3257979"/>
                <a:gd name="connsiteY37" fmla="*/ 2959562 h 3151531"/>
                <a:gd name="connsiteX38" fmla="*/ 1828360 w 3257979"/>
                <a:gd name="connsiteY38" fmla="*/ 2944739 h 3151531"/>
                <a:gd name="connsiteX39" fmla="*/ 1846993 w 3257979"/>
                <a:gd name="connsiteY39" fmla="*/ 2962682 h 3151531"/>
                <a:gd name="connsiteX40" fmla="*/ 1856042 w 3257979"/>
                <a:gd name="connsiteY40" fmla="*/ 2962396 h 3151531"/>
                <a:gd name="connsiteX41" fmla="*/ 1948339 w 3257979"/>
                <a:gd name="connsiteY41" fmla="*/ 2990971 h 3151531"/>
                <a:gd name="connsiteX42" fmla="*/ 1956245 w 3257979"/>
                <a:gd name="connsiteY42" fmla="*/ 2994686 h 3151531"/>
                <a:gd name="connsiteX43" fmla="*/ 1826800 w 3257979"/>
                <a:gd name="connsiteY43" fmla="*/ 3064504 h 3151531"/>
                <a:gd name="connsiteX44" fmla="*/ 1808607 w 3257979"/>
                <a:gd name="connsiteY44" fmla="*/ 3046502 h 3151531"/>
                <a:gd name="connsiteX45" fmla="*/ 1790414 w 3257979"/>
                <a:gd name="connsiteY45" fmla="*/ 2990019 h 3151531"/>
                <a:gd name="connsiteX46" fmla="*/ 1761268 w 3257979"/>
                <a:gd name="connsiteY46" fmla="*/ 2990019 h 3151531"/>
                <a:gd name="connsiteX47" fmla="*/ 1797844 w 3257979"/>
                <a:gd name="connsiteY47" fmla="*/ 2970111 h 3151531"/>
                <a:gd name="connsiteX48" fmla="*/ 1809084 w 3257979"/>
                <a:gd name="connsiteY48" fmla="*/ 2962015 h 3151531"/>
                <a:gd name="connsiteX49" fmla="*/ 1828360 w 3257979"/>
                <a:gd name="connsiteY49" fmla="*/ 2944739 h 3151531"/>
                <a:gd name="connsiteX50" fmla="*/ 2123563 w 3257979"/>
                <a:gd name="connsiteY50" fmla="*/ 2884910 h 3151531"/>
                <a:gd name="connsiteX51" fmla="*/ 2150936 w 3257979"/>
                <a:gd name="connsiteY51" fmla="*/ 2886291 h 3151531"/>
                <a:gd name="connsiteX52" fmla="*/ 2208657 w 3257979"/>
                <a:gd name="connsiteY52" fmla="*/ 2933154 h 3151531"/>
                <a:gd name="connsiteX53" fmla="*/ 2237042 w 3257979"/>
                <a:gd name="connsiteY53" fmla="*/ 2953633 h 3151531"/>
                <a:gd name="connsiteX54" fmla="*/ 2236851 w 3257979"/>
                <a:gd name="connsiteY54" fmla="*/ 2944775 h 3151531"/>
                <a:gd name="connsiteX55" fmla="*/ 2228946 w 3257979"/>
                <a:gd name="connsiteY55" fmla="*/ 2915914 h 3151531"/>
                <a:gd name="connsiteX56" fmla="*/ 2257139 w 3257979"/>
                <a:gd name="connsiteY56" fmla="*/ 2898579 h 3151531"/>
                <a:gd name="connsiteX57" fmla="*/ 2256854 w 3257979"/>
                <a:gd name="connsiteY57" fmla="*/ 2913438 h 3151531"/>
                <a:gd name="connsiteX58" fmla="*/ 2256949 w 3257979"/>
                <a:gd name="connsiteY58" fmla="*/ 2913247 h 3151531"/>
                <a:gd name="connsiteX59" fmla="*/ 2294192 w 3257979"/>
                <a:gd name="connsiteY59" fmla="*/ 2933154 h 3151531"/>
                <a:gd name="connsiteX60" fmla="*/ 2264474 w 3257979"/>
                <a:gd name="connsiteY60" fmla="*/ 2983351 h 3151531"/>
                <a:gd name="connsiteX61" fmla="*/ 2179320 w 3257979"/>
                <a:gd name="connsiteY61" fmla="*/ 2987732 h 3151531"/>
                <a:gd name="connsiteX62" fmla="*/ 2215896 w 3257979"/>
                <a:gd name="connsiteY62" fmla="*/ 3009259 h 3151531"/>
                <a:gd name="connsiteX63" fmla="*/ 2217801 w 3257979"/>
                <a:gd name="connsiteY63" fmla="*/ 3028404 h 3151531"/>
                <a:gd name="connsiteX64" fmla="*/ 2273522 w 3257979"/>
                <a:gd name="connsiteY64" fmla="*/ 3046788 h 3151531"/>
                <a:gd name="connsiteX65" fmla="*/ 2238089 w 3257979"/>
                <a:gd name="connsiteY65" fmla="*/ 3096698 h 3151531"/>
                <a:gd name="connsiteX66" fmla="*/ 2176939 w 3257979"/>
                <a:gd name="connsiteY66" fmla="*/ 3104985 h 3151531"/>
                <a:gd name="connsiteX67" fmla="*/ 2172653 w 3257979"/>
                <a:gd name="connsiteY67" fmla="*/ 3112605 h 3151531"/>
                <a:gd name="connsiteX68" fmla="*/ 2033207 w 3257979"/>
                <a:gd name="connsiteY68" fmla="*/ 3134608 h 3151531"/>
                <a:gd name="connsiteX69" fmla="*/ 1959293 w 3257979"/>
                <a:gd name="connsiteY69" fmla="*/ 3141085 h 3151531"/>
                <a:gd name="connsiteX70" fmla="*/ 1930432 w 3257979"/>
                <a:gd name="connsiteY70" fmla="*/ 3117368 h 3151531"/>
                <a:gd name="connsiteX71" fmla="*/ 1942338 w 3257979"/>
                <a:gd name="connsiteY71" fmla="*/ 3068695 h 3151531"/>
                <a:gd name="connsiteX72" fmla="*/ 2005965 w 3257979"/>
                <a:gd name="connsiteY72" fmla="*/ 3069933 h 3151531"/>
                <a:gd name="connsiteX73" fmla="*/ 2058353 w 3257979"/>
                <a:gd name="connsiteY73" fmla="*/ 3056598 h 3151531"/>
                <a:gd name="connsiteX74" fmla="*/ 2022539 w 3257979"/>
                <a:gd name="connsiteY74" fmla="*/ 3045740 h 3151531"/>
                <a:gd name="connsiteX75" fmla="*/ 2075688 w 3257979"/>
                <a:gd name="connsiteY75" fmla="*/ 3047930 h 3151531"/>
                <a:gd name="connsiteX76" fmla="*/ 2081975 w 3257979"/>
                <a:gd name="connsiteY76" fmla="*/ 3045740 h 3151531"/>
                <a:gd name="connsiteX77" fmla="*/ 2082356 w 3257979"/>
                <a:gd name="connsiteY77" fmla="*/ 3036596 h 3151531"/>
                <a:gd name="connsiteX78" fmla="*/ 2084070 w 3257979"/>
                <a:gd name="connsiteY78" fmla="*/ 3005925 h 3151531"/>
                <a:gd name="connsiteX79" fmla="*/ 2104359 w 3257979"/>
                <a:gd name="connsiteY79" fmla="*/ 3029738 h 3151531"/>
                <a:gd name="connsiteX80" fmla="*/ 2162271 w 3257979"/>
                <a:gd name="connsiteY80" fmla="*/ 3018689 h 3151531"/>
                <a:gd name="connsiteX81" fmla="*/ 2131790 w 3257979"/>
                <a:gd name="connsiteY81" fmla="*/ 2933345 h 3151531"/>
                <a:gd name="connsiteX82" fmla="*/ 2104263 w 3257979"/>
                <a:gd name="connsiteY82" fmla="*/ 2903246 h 3151531"/>
                <a:gd name="connsiteX83" fmla="*/ 2123563 w 3257979"/>
                <a:gd name="connsiteY83" fmla="*/ 2884910 h 3151531"/>
                <a:gd name="connsiteX84" fmla="*/ 3118295 w 3257979"/>
                <a:gd name="connsiteY84" fmla="*/ 2366036 h 3151531"/>
                <a:gd name="connsiteX85" fmla="*/ 3118295 w 3257979"/>
                <a:gd name="connsiteY85" fmla="*/ 2366131 h 3151531"/>
                <a:gd name="connsiteX86" fmla="*/ 3125915 w 3257979"/>
                <a:gd name="connsiteY86" fmla="*/ 2369750 h 3151531"/>
                <a:gd name="connsiteX87" fmla="*/ 3116771 w 3257979"/>
                <a:gd name="connsiteY87" fmla="*/ 2399659 h 3151531"/>
                <a:gd name="connsiteX88" fmla="*/ 3118295 w 3257979"/>
                <a:gd name="connsiteY88" fmla="*/ 2366036 h 3151531"/>
                <a:gd name="connsiteX89" fmla="*/ 2757869 w 3257979"/>
                <a:gd name="connsiteY89" fmla="*/ 1618704 h 3151531"/>
                <a:gd name="connsiteX90" fmla="*/ 2757869 w 3257979"/>
                <a:gd name="connsiteY90" fmla="*/ 1618800 h 3151531"/>
                <a:gd name="connsiteX91" fmla="*/ 2761965 w 3257979"/>
                <a:gd name="connsiteY91" fmla="*/ 1632706 h 3151531"/>
                <a:gd name="connsiteX92" fmla="*/ 2753869 w 3257979"/>
                <a:gd name="connsiteY92" fmla="*/ 1641374 h 3151531"/>
                <a:gd name="connsiteX93" fmla="*/ 2747677 w 3257979"/>
                <a:gd name="connsiteY93" fmla="*/ 1630896 h 3151531"/>
                <a:gd name="connsiteX94" fmla="*/ 2757869 w 3257979"/>
                <a:gd name="connsiteY94" fmla="*/ 1618704 h 3151531"/>
                <a:gd name="connsiteX95" fmla="*/ 3245834 w 3257979"/>
                <a:gd name="connsiteY95" fmla="*/ 1310190 h 3151531"/>
                <a:gd name="connsiteX96" fmla="*/ 3253549 w 3257979"/>
                <a:gd name="connsiteY96" fmla="*/ 1322286 h 3151531"/>
                <a:gd name="connsiteX97" fmla="*/ 3253454 w 3257979"/>
                <a:gd name="connsiteY97" fmla="*/ 1322286 h 3151531"/>
                <a:gd name="connsiteX98" fmla="*/ 3244596 w 3257979"/>
                <a:gd name="connsiteY98" fmla="*/ 1329430 h 3151531"/>
                <a:gd name="connsiteX99" fmla="*/ 3234309 w 3257979"/>
                <a:gd name="connsiteY99" fmla="*/ 1315809 h 3151531"/>
                <a:gd name="connsiteX100" fmla="*/ 3245834 w 3257979"/>
                <a:gd name="connsiteY100" fmla="*/ 1310190 h 3151531"/>
                <a:gd name="connsiteX101" fmla="*/ 2832354 w 3257979"/>
                <a:gd name="connsiteY101" fmla="*/ 1298950 h 3151531"/>
                <a:gd name="connsiteX102" fmla="*/ 2832448 w 3257979"/>
                <a:gd name="connsiteY102" fmla="*/ 1298983 h 3151531"/>
                <a:gd name="connsiteX103" fmla="*/ 2832354 w 3257979"/>
                <a:gd name="connsiteY103" fmla="*/ 1299045 h 3151531"/>
                <a:gd name="connsiteX104" fmla="*/ 2833211 w 3257979"/>
                <a:gd name="connsiteY104" fmla="*/ 1298474 h 3151531"/>
                <a:gd name="connsiteX105" fmla="*/ 2841308 w 3257979"/>
                <a:gd name="connsiteY105" fmla="*/ 1302094 h 3151531"/>
                <a:gd name="connsiteX106" fmla="*/ 2832448 w 3257979"/>
                <a:gd name="connsiteY106" fmla="*/ 1298983 h 3151531"/>
                <a:gd name="connsiteX107" fmla="*/ 2832925 w 3257979"/>
                <a:gd name="connsiteY107" fmla="*/ 1297616 h 3151531"/>
                <a:gd name="connsiteX108" fmla="*/ 2833211 w 3257979"/>
                <a:gd name="connsiteY108" fmla="*/ 1298378 h 3151531"/>
                <a:gd name="connsiteX109" fmla="*/ 2832449 w 3257979"/>
                <a:gd name="connsiteY109" fmla="*/ 1298854 h 3151531"/>
                <a:gd name="connsiteX110" fmla="*/ 2832925 w 3257979"/>
                <a:gd name="connsiteY110" fmla="*/ 1297616 h 3151531"/>
                <a:gd name="connsiteX111" fmla="*/ 2822829 w 3257979"/>
                <a:gd name="connsiteY111" fmla="*/ 1242276 h 3151531"/>
                <a:gd name="connsiteX112" fmla="*/ 2832926 w 3257979"/>
                <a:gd name="connsiteY112" fmla="*/ 1297616 h 3151531"/>
                <a:gd name="connsiteX113" fmla="*/ 2822829 w 3257979"/>
                <a:gd name="connsiteY113" fmla="*/ 1242276 h 3151531"/>
                <a:gd name="connsiteX114" fmla="*/ 2738451 w 3257979"/>
                <a:gd name="connsiteY114" fmla="*/ 1123909 h 3151531"/>
                <a:gd name="connsiteX115" fmla="*/ 2738532 w 3257979"/>
                <a:gd name="connsiteY115" fmla="*/ 1123976 h 3151531"/>
                <a:gd name="connsiteX116" fmla="*/ 2738437 w 3257979"/>
                <a:gd name="connsiteY116" fmla="*/ 1123976 h 3151531"/>
                <a:gd name="connsiteX117" fmla="*/ 2735675 w 3257979"/>
                <a:gd name="connsiteY117" fmla="*/ 1091495 h 3151531"/>
                <a:gd name="connsiteX118" fmla="*/ 2742128 w 3257979"/>
                <a:gd name="connsiteY118" fmla="*/ 1106200 h 3151531"/>
                <a:gd name="connsiteX119" fmla="*/ 2738451 w 3257979"/>
                <a:gd name="connsiteY119" fmla="*/ 1123909 h 3151531"/>
                <a:gd name="connsiteX120" fmla="*/ 2724043 w 3257979"/>
                <a:gd name="connsiteY120" fmla="*/ 1112034 h 3151531"/>
                <a:gd name="connsiteX121" fmla="*/ 2724912 w 3257979"/>
                <a:gd name="connsiteY121" fmla="*/ 1096163 h 3151531"/>
                <a:gd name="connsiteX122" fmla="*/ 2735675 w 3257979"/>
                <a:gd name="connsiteY122" fmla="*/ 1091495 h 3151531"/>
                <a:gd name="connsiteX123" fmla="*/ 1452431 w 3257979"/>
                <a:gd name="connsiteY123" fmla="*/ 50 h 3151531"/>
                <a:gd name="connsiteX124" fmla="*/ 1530953 w 3257979"/>
                <a:gd name="connsiteY124" fmla="*/ 17933 h 3151531"/>
                <a:gd name="connsiteX125" fmla="*/ 1563624 w 3257979"/>
                <a:gd name="connsiteY125" fmla="*/ 19553 h 3151531"/>
                <a:gd name="connsiteX126" fmla="*/ 1780032 w 3257979"/>
                <a:gd name="connsiteY126" fmla="*/ 32030 h 3151531"/>
                <a:gd name="connsiteX127" fmla="*/ 1865852 w 3257979"/>
                <a:gd name="connsiteY127" fmla="*/ 49366 h 3151531"/>
                <a:gd name="connsiteX128" fmla="*/ 1913382 w 3257979"/>
                <a:gd name="connsiteY128" fmla="*/ 48128 h 3151531"/>
                <a:gd name="connsiteX129" fmla="*/ 1960912 w 3257979"/>
                <a:gd name="connsiteY129" fmla="*/ 39650 h 3151531"/>
                <a:gd name="connsiteX130" fmla="*/ 1979962 w 3257979"/>
                <a:gd name="connsiteY130" fmla="*/ 58986 h 3151531"/>
                <a:gd name="connsiteX131" fmla="*/ 2094643 w 3257979"/>
                <a:gd name="connsiteY131" fmla="*/ 59939 h 3151531"/>
                <a:gd name="connsiteX132" fmla="*/ 2232851 w 3257979"/>
                <a:gd name="connsiteY132" fmla="*/ 108421 h 3151531"/>
                <a:gd name="connsiteX133" fmla="*/ 2303526 w 3257979"/>
                <a:gd name="connsiteY133" fmla="*/ 136234 h 3151531"/>
                <a:gd name="connsiteX134" fmla="*/ 2362581 w 3257979"/>
                <a:gd name="connsiteY134" fmla="*/ 143473 h 3151531"/>
                <a:gd name="connsiteX135" fmla="*/ 2558510 w 3257979"/>
                <a:gd name="connsiteY135" fmla="*/ 251867 h 3151531"/>
                <a:gd name="connsiteX136" fmla="*/ 2623947 w 3257979"/>
                <a:gd name="connsiteY136" fmla="*/ 302159 h 3151531"/>
                <a:gd name="connsiteX137" fmla="*/ 2636425 w 3257979"/>
                <a:gd name="connsiteY137" fmla="*/ 333782 h 3151531"/>
                <a:gd name="connsiteX138" fmla="*/ 2655475 w 3257979"/>
                <a:gd name="connsiteY138" fmla="*/ 354642 h 3151531"/>
                <a:gd name="connsiteX139" fmla="*/ 2673382 w 3257979"/>
                <a:gd name="connsiteY139" fmla="*/ 426651 h 3151531"/>
                <a:gd name="connsiteX140" fmla="*/ 2684145 w 3257979"/>
                <a:gd name="connsiteY140" fmla="*/ 455512 h 3151531"/>
                <a:gd name="connsiteX141" fmla="*/ 2724817 w 3257979"/>
                <a:gd name="connsiteY141" fmla="*/ 505328 h 3151531"/>
                <a:gd name="connsiteX142" fmla="*/ 2744248 w 3257979"/>
                <a:gd name="connsiteY142" fmla="*/ 517424 h 3151531"/>
                <a:gd name="connsiteX143" fmla="*/ 2834164 w 3257979"/>
                <a:gd name="connsiteY143" fmla="*/ 622676 h 3151531"/>
                <a:gd name="connsiteX144" fmla="*/ 2930748 w 3257979"/>
                <a:gd name="connsiteY144" fmla="*/ 734404 h 3151531"/>
                <a:gd name="connsiteX145" fmla="*/ 2982849 w 3257979"/>
                <a:gd name="connsiteY145" fmla="*/ 796983 h 3151531"/>
                <a:gd name="connsiteX146" fmla="*/ 3037427 w 3257979"/>
                <a:gd name="connsiteY146" fmla="*/ 839369 h 3151531"/>
                <a:gd name="connsiteX147" fmla="*/ 3064574 w 3257979"/>
                <a:gd name="connsiteY147" fmla="*/ 870230 h 3151531"/>
                <a:gd name="connsiteX148" fmla="*/ 3086481 w 3257979"/>
                <a:gd name="connsiteY148" fmla="*/ 946145 h 3151531"/>
                <a:gd name="connsiteX149" fmla="*/ 3098197 w 3257979"/>
                <a:gd name="connsiteY149" fmla="*/ 959480 h 3151531"/>
                <a:gd name="connsiteX150" fmla="*/ 3172492 w 3257979"/>
                <a:gd name="connsiteY150" fmla="*/ 1060635 h 3151531"/>
                <a:gd name="connsiteX151" fmla="*/ 3218021 w 3257979"/>
                <a:gd name="connsiteY151" fmla="*/ 1185413 h 3151531"/>
                <a:gd name="connsiteX152" fmla="*/ 3214688 w 3257979"/>
                <a:gd name="connsiteY152" fmla="*/ 1249516 h 3151531"/>
                <a:gd name="connsiteX153" fmla="*/ 3221736 w 3257979"/>
                <a:gd name="connsiteY153" fmla="*/ 1354005 h 3151531"/>
                <a:gd name="connsiteX154" fmla="*/ 3241834 w 3257979"/>
                <a:gd name="connsiteY154" fmla="*/ 1383342 h 3151531"/>
                <a:gd name="connsiteX155" fmla="*/ 3247454 w 3257979"/>
                <a:gd name="connsiteY155" fmla="*/ 1476497 h 3151531"/>
                <a:gd name="connsiteX156" fmla="*/ 3242501 w 3257979"/>
                <a:gd name="connsiteY156" fmla="*/ 1520216 h 3151531"/>
                <a:gd name="connsiteX157" fmla="*/ 3225927 w 3257979"/>
                <a:gd name="connsiteY157" fmla="*/ 1562412 h 3151531"/>
                <a:gd name="connsiteX158" fmla="*/ 3225070 w 3257979"/>
                <a:gd name="connsiteY158" fmla="*/ 1600036 h 3151531"/>
                <a:gd name="connsiteX159" fmla="*/ 3227642 w 3257979"/>
                <a:gd name="connsiteY159" fmla="*/ 1694714 h 3151531"/>
                <a:gd name="connsiteX160" fmla="*/ 3236214 w 3257979"/>
                <a:gd name="connsiteY160" fmla="*/ 1753007 h 3151531"/>
                <a:gd name="connsiteX161" fmla="*/ 3208115 w 3257979"/>
                <a:gd name="connsiteY161" fmla="*/ 1752722 h 3151531"/>
                <a:gd name="connsiteX162" fmla="*/ 3197828 w 3257979"/>
                <a:gd name="connsiteY162" fmla="*/ 1769771 h 3151531"/>
                <a:gd name="connsiteX163" fmla="*/ 3200114 w 3257979"/>
                <a:gd name="connsiteY163" fmla="*/ 1781106 h 3151531"/>
                <a:gd name="connsiteX164" fmla="*/ 3200210 w 3257979"/>
                <a:gd name="connsiteY164" fmla="*/ 1784345 h 3151531"/>
                <a:gd name="connsiteX165" fmla="*/ 3198686 w 3257979"/>
                <a:gd name="connsiteY165" fmla="*/ 1819301 h 3151531"/>
                <a:gd name="connsiteX166" fmla="*/ 3169158 w 3257979"/>
                <a:gd name="connsiteY166" fmla="*/ 1878833 h 3151531"/>
                <a:gd name="connsiteX167" fmla="*/ 3171444 w 3257979"/>
                <a:gd name="connsiteY167" fmla="*/ 1895216 h 3151531"/>
                <a:gd name="connsiteX168" fmla="*/ 3187256 w 3257979"/>
                <a:gd name="connsiteY168" fmla="*/ 1866164 h 3151531"/>
                <a:gd name="connsiteX169" fmla="*/ 3197924 w 3257979"/>
                <a:gd name="connsiteY169" fmla="*/ 1855687 h 3151531"/>
                <a:gd name="connsiteX170" fmla="*/ 3238310 w 3257979"/>
                <a:gd name="connsiteY170" fmla="*/ 1829493 h 3151531"/>
                <a:gd name="connsiteX171" fmla="*/ 3238595 w 3257979"/>
                <a:gd name="connsiteY171" fmla="*/ 1830446 h 3151531"/>
                <a:gd name="connsiteX172" fmla="*/ 3237357 w 3257979"/>
                <a:gd name="connsiteY172" fmla="*/ 1867212 h 3151531"/>
                <a:gd name="connsiteX173" fmla="*/ 3236976 w 3257979"/>
                <a:gd name="connsiteY173" fmla="*/ 1895216 h 3151531"/>
                <a:gd name="connsiteX174" fmla="*/ 3254598 w 3257979"/>
                <a:gd name="connsiteY174" fmla="*/ 2006468 h 3151531"/>
                <a:gd name="connsiteX175" fmla="*/ 3234023 w 3257979"/>
                <a:gd name="connsiteY175" fmla="*/ 2015993 h 3151531"/>
                <a:gd name="connsiteX176" fmla="*/ 3215069 w 3257979"/>
                <a:gd name="connsiteY176" fmla="*/ 2006658 h 3151531"/>
                <a:gd name="connsiteX177" fmla="*/ 3216688 w 3257979"/>
                <a:gd name="connsiteY177" fmla="*/ 2035424 h 3151531"/>
                <a:gd name="connsiteX178" fmla="*/ 3179921 w 3257979"/>
                <a:gd name="connsiteY178" fmla="*/ 2191157 h 3151531"/>
                <a:gd name="connsiteX179" fmla="*/ 3134011 w 3257979"/>
                <a:gd name="connsiteY179" fmla="*/ 2333366 h 3151531"/>
                <a:gd name="connsiteX180" fmla="*/ 3120866 w 3257979"/>
                <a:gd name="connsiteY180" fmla="*/ 2333270 h 3151531"/>
                <a:gd name="connsiteX181" fmla="*/ 3110484 w 3257979"/>
                <a:gd name="connsiteY181" fmla="*/ 2342605 h 3151531"/>
                <a:gd name="connsiteX182" fmla="*/ 3055620 w 3257979"/>
                <a:gd name="connsiteY182" fmla="*/ 2436617 h 3151531"/>
                <a:gd name="connsiteX183" fmla="*/ 3007043 w 3257979"/>
                <a:gd name="connsiteY183" fmla="*/ 2498243 h 3151531"/>
                <a:gd name="connsiteX184" fmla="*/ 2947416 w 3257979"/>
                <a:gd name="connsiteY184" fmla="*/ 2564918 h 3151531"/>
                <a:gd name="connsiteX185" fmla="*/ 2927414 w 3257979"/>
                <a:gd name="connsiteY185" fmla="*/ 2609686 h 3151531"/>
                <a:gd name="connsiteX186" fmla="*/ 2902173 w 3257979"/>
                <a:gd name="connsiteY186" fmla="*/ 2593874 h 3151531"/>
                <a:gd name="connsiteX187" fmla="*/ 2896743 w 3257979"/>
                <a:gd name="connsiteY187" fmla="*/ 2617115 h 3151531"/>
                <a:gd name="connsiteX188" fmla="*/ 2830735 w 3257979"/>
                <a:gd name="connsiteY188" fmla="*/ 2671789 h 3151531"/>
                <a:gd name="connsiteX189" fmla="*/ 2798540 w 3257979"/>
                <a:gd name="connsiteY189" fmla="*/ 2686838 h 3151531"/>
                <a:gd name="connsiteX190" fmla="*/ 2822829 w 3257979"/>
                <a:gd name="connsiteY190" fmla="*/ 2698078 h 3151531"/>
                <a:gd name="connsiteX191" fmla="*/ 2799017 w 3257979"/>
                <a:gd name="connsiteY191" fmla="*/ 2705412 h 3151531"/>
                <a:gd name="connsiteX192" fmla="*/ 2789206 w 3257979"/>
                <a:gd name="connsiteY192" fmla="*/ 2713794 h 3151531"/>
                <a:gd name="connsiteX193" fmla="*/ 2760631 w 3257979"/>
                <a:gd name="connsiteY193" fmla="*/ 2735130 h 3151531"/>
                <a:gd name="connsiteX194" fmla="*/ 2714149 w 3257979"/>
                <a:gd name="connsiteY194" fmla="*/ 2799995 h 3151531"/>
                <a:gd name="connsiteX195" fmla="*/ 2714149 w 3257979"/>
                <a:gd name="connsiteY195" fmla="*/ 2800757 h 3151531"/>
                <a:gd name="connsiteX196" fmla="*/ 2712911 w 3257979"/>
                <a:gd name="connsiteY196" fmla="*/ 2800948 h 3151531"/>
                <a:gd name="connsiteX197" fmla="*/ 2711768 w 3257979"/>
                <a:gd name="connsiteY197" fmla="*/ 2810473 h 3151531"/>
                <a:gd name="connsiteX198" fmla="*/ 2537841 w 3257979"/>
                <a:gd name="connsiteY198" fmla="*/ 2963826 h 3151531"/>
                <a:gd name="connsiteX199" fmla="*/ 2515457 w 3257979"/>
                <a:gd name="connsiteY199" fmla="*/ 2926583 h 3151531"/>
                <a:gd name="connsiteX200" fmla="*/ 2464880 w 3257979"/>
                <a:gd name="connsiteY200" fmla="*/ 2893055 h 3151531"/>
                <a:gd name="connsiteX201" fmla="*/ 2412683 w 3257979"/>
                <a:gd name="connsiteY201" fmla="*/ 2907056 h 3151531"/>
                <a:gd name="connsiteX202" fmla="*/ 2369820 w 3257979"/>
                <a:gd name="connsiteY202" fmla="*/ 2913724 h 3151531"/>
                <a:gd name="connsiteX203" fmla="*/ 2368582 w 3257979"/>
                <a:gd name="connsiteY203" fmla="*/ 2941251 h 3151531"/>
                <a:gd name="connsiteX204" fmla="*/ 2351532 w 3257979"/>
                <a:gd name="connsiteY204" fmla="*/ 2940870 h 3151531"/>
                <a:gd name="connsiteX205" fmla="*/ 2353628 w 3257979"/>
                <a:gd name="connsiteY205" fmla="*/ 2912676 h 3151531"/>
                <a:gd name="connsiteX206" fmla="*/ 2341436 w 3257979"/>
                <a:gd name="connsiteY206" fmla="*/ 2858479 h 3151531"/>
                <a:gd name="connsiteX207" fmla="*/ 2307908 w 3257979"/>
                <a:gd name="connsiteY207" fmla="*/ 2838762 h 3151531"/>
                <a:gd name="connsiteX208" fmla="*/ 2266664 w 3257979"/>
                <a:gd name="connsiteY208" fmla="*/ 2843906 h 3151531"/>
                <a:gd name="connsiteX209" fmla="*/ 2323719 w 3257979"/>
                <a:gd name="connsiteY209" fmla="*/ 2785422 h 3151531"/>
                <a:gd name="connsiteX210" fmla="*/ 2341436 w 3257979"/>
                <a:gd name="connsiteY210" fmla="*/ 2763229 h 3151531"/>
                <a:gd name="connsiteX211" fmla="*/ 2313051 w 3257979"/>
                <a:gd name="connsiteY211" fmla="*/ 2754276 h 3151531"/>
                <a:gd name="connsiteX212" fmla="*/ 2286191 w 3257979"/>
                <a:gd name="connsiteY212" fmla="*/ 2734463 h 3151531"/>
                <a:gd name="connsiteX213" fmla="*/ 2327815 w 3257979"/>
                <a:gd name="connsiteY213" fmla="*/ 2700269 h 3151531"/>
                <a:gd name="connsiteX214" fmla="*/ 2425637 w 3257979"/>
                <a:gd name="connsiteY214" fmla="*/ 2671122 h 3151531"/>
                <a:gd name="connsiteX215" fmla="*/ 2442782 w 3257979"/>
                <a:gd name="connsiteY215" fmla="*/ 2655120 h 3151531"/>
                <a:gd name="connsiteX216" fmla="*/ 2481834 w 3257979"/>
                <a:gd name="connsiteY216" fmla="*/ 2640547 h 3151531"/>
                <a:gd name="connsiteX217" fmla="*/ 2487740 w 3257979"/>
                <a:gd name="connsiteY217" fmla="*/ 2682171 h 3151531"/>
                <a:gd name="connsiteX218" fmla="*/ 2486501 w 3257979"/>
                <a:gd name="connsiteY218" fmla="*/ 2704841 h 3151531"/>
                <a:gd name="connsiteX219" fmla="*/ 2528888 w 3257979"/>
                <a:gd name="connsiteY219" fmla="*/ 2711127 h 3151531"/>
                <a:gd name="connsiteX220" fmla="*/ 2642711 w 3257979"/>
                <a:gd name="connsiteY220" fmla="*/ 2627784 h 3151531"/>
                <a:gd name="connsiteX221" fmla="*/ 2639473 w 3257979"/>
                <a:gd name="connsiteY221" fmla="*/ 2578349 h 3151531"/>
                <a:gd name="connsiteX222" fmla="*/ 2637187 w 3257979"/>
                <a:gd name="connsiteY222" fmla="*/ 2532724 h 3151531"/>
                <a:gd name="connsiteX223" fmla="*/ 2575560 w 3257979"/>
                <a:gd name="connsiteY223" fmla="*/ 2523580 h 3151531"/>
                <a:gd name="connsiteX224" fmla="*/ 2590038 w 3257979"/>
                <a:gd name="connsiteY224" fmla="*/ 2450523 h 3151531"/>
                <a:gd name="connsiteX225" fmla="*/ 2631662 w 3257979"/>
                <a:gd name="connsiteY225" fmla="*/ 2385944 h 3151531"/>
                <a:gd name="connsiteX226" fmla="*/ 2625757 w 3257979"/>
                <a:gd name="connsiteY226" fmla="*/ 2476336 h 3151531"/>
                <a:gd name="connsiteX227" fmla="*/ 2656332 w 3257979"/>
                <a:gd name="connsiteY227" fmla="*/ 2486528 h 3151531"/>
                <a:gd name="connsiteX228" fmla="*/ 2662523 w 3257979"/>
                <a:gd name="connsiteY228" fmla="*/ 2488052 h 3151531"/>
                <a:gd name="connsiteX229" fmla="*/ 2684907 w 3257979"/>
                <a:gd name="connsiteY229" fmla="*/ 2496053 h 3151531"/>
                <a:gd name="connsiteX230" fmla="*/ 2721674 w 3257979"/>
                <a:gd name="connsiteY230" fmla="*/ 2474526 h 3151531"/>
                <a:gd name="connsiteX231" fmla="*/ 2723102 w 3257979"/>
                <a:gd name="connsiteY231" fmla="*/ 2456429 h 3151531"/>
                <a:gd name="connsiteX232" fmla="*/ 2790825 w 3257979"/>
                <a:gd name="connsiteY232" fmla="*/ 2395659 h 3151531"/>
                <a:gd name="connsiteX233" fmla="*/ 2837021 w 3257979"/>
                <a:gd name="connsiteY233" fmla="*/ 2273358 h 3151531"/>
                <a:gd name="connsiteX234" fmla="*/ 2798350 w 3257979"/>
                <a:gd name="connsiteY234" fmla="*/ 2233829 h 3151531"/>
                <a:gd name="connsiteX235" fmla="*/ 2843308 w 3257979"/>
                <a:gd name="connsiteY235" fmla="*/ 2206874 h 3151531"/>
                <a:gd name="connsiteX236" fmla="*/ 2848451 w 3257979"/>
                <a:gd name="connsiteY236" fmla="*/ 2157058 h 3151531"/>
                <a:gd name="connsiteX237" fmla="*/ 2881313 w 3257979"/>
                <a:gd name="connsiteY237" fmla="*/ 2184395 h 3151531"/>
                <a:gd name="connsiteX238" fmla="*/ 2892266 w 3257979"/>
                <a:gd name="connsiteY238" fmla="*/ 2134103 h 3151531"/>
                <a:gd name="connsiteX239" fmla="*/ 2843213 w 3257979"/>
                <a:gd name="connsiteY239" fmla="*/ 2006563 h 3151531"/>
                <a:gd name="connsiteX240" fmla="*/ 2844356 w 3257979"/>
                <a:gd name="connsiteY240" fmla="*/ 1990085 h 3151531"/>
                <a:gd name="connsiteX241" fmla="*/ 2809780 w 3257979"/>
                <a:gd name="connsiteY241" fmla="*/ 1818539 h 3151531"/>
                <a:gd name="connsiteX242" fmla="*/ 2817495 w 3257979"/>
                <a:gd name="connsiteY242" fmla="*/ 1784440 h 3151531"/>
                <a:gd name="connsiteX243" fmla="*/ 2803493 w 3257979"/>
                <a:gd name="connsiteY243" fmla="*/ 1611847 h 3151531"/>
                <a:gd name="connsiteX244" fmla="*/ 2848737 w 3257979"/>
                <a:gd name="connsiteY244" fmla="*/ 1473925 h 3151531"/>
                <a:gd name="connsiteX245" fmla="*/ 2866644 w 3257979"/>
                <a:gd name="connsiteY245" fmla="*/ 1414203 h 3151531"/>
                <a:gd name="connsiteX246" fmla="*/ 2845499 w 3257979"/>
                <a:gd name="connsiteY246" fmla="*/ 1311143 h 3151531"/>
                <a:gd name="connsiteX247" fmla="*/ 2841498 w 3257979"/>
                <a:gd name="connsiteY247" fmla="*/ 1302761 h 3151531"/>
                <a:gd name="connsiteX248" fmla="*/ 2859119 w 3257979"/>
                <a:gd name="connsiteY248" fmla="*/ 1310666 h 3151531"/>
                <a:gd name="connsiteX249" fmla="*/ 2883027 w 3257979"/>
                <a:gd name="connsiteY249" fmla="*/ 1331526 h 3151531"/>
                <a:gd name="connsiteX250" fmla="*/ 2893600 w 3257979"/>
                <a:gd name="connsiteY250" fmla="*/ 1289235 h 3151531"/>
                <a:gd name="connsiteX251" fmla="*/ 2890361 w 3257979"/>
                <a:gd name="connsiteY251" fmla="*/ 1161695 h 3151531"/>
                <a:gd name="connsiteX252" fmla="*/ 2850071 w 3257979"/>
                <a:gd name="connsiteY252" fmla="*/ 1117023 h 3151531"/>
                <a:gd name="connsiteX253" fmla="*/ 2802731 w 3257979"/>
                <a:gd name="connsiteY253" fmla="*/ 1041776 h 3151531"/>
                <a:gd name="connsiteX254" fmla="*/ 2676620 w 3257979"/>
                <a:gd name="connsiteY254" fmla="*/ 874993 h 3151531"/>
                <a:gd name="connsiteX255" fmla="*/ 2656237 w 3257979"/>
                <a:gd name="connsiteY255" fmla="*/ 896805 h 3151531"/>
                <a:gd name="connsiteX256" fmla="*/ 2658523 w 3257979"/>
                <a:gd name="connsiteY256" fmla="*/ 932619 h 3151531"/>
                <a:gd name="connsiteX257" fmla="*/ 2595563 w 3257979"/>
                <a:gd name="connsiteY257" fmla="*/ 926714 h 3151531"/>
                <a:gd name="connsiteX258" fmla="*/ 2464118 w 3257979"/>
                <a:gd name="connsiteY258" fmla="*/ 807365 h 3151531"/>
                <a:gd name="connsiteX259" fmla="*/ 2394871 w 3257979"/>
                <a:gd name="connsiteY259" fmla="*/ 761645 h 3151531"/>
                <a:gd name="connsiteX260" fmla="*/ 2370106 w 3257979"/>
                <a:gd name="connsiteY260" fmla="*/ 698971 h 3151531"/>
                <a:gd name="connsiteX261" fmla="*/ 2346484 w 3257979"/>
                <a:gd name="connsiteY261" fmla="*/ 644012 h 3151531"/>
                <a:gd name="connsiteX262" fmla="*/ 2168557 w 3257979"/>
                <a:gd name="connsiteY262" fmla="*/ 544190 h 3151531"/>
                <a:gd name="connsiteX263" fmla="*/ 2047494 w 3257979"/>
                <a:gd name="connsiteY263" fmla="*/ 489707 h 3151531"/>
                <a:gd name="connsiteX264" fmla="*/ 1971008 w 3257979"/>
                <a:gd name="connsiteY264" fmla="*/ 449702 h 3151531"/>
                <a:gd name="connsiteX265" fmla="*/ 1896237 w 3257979"/>
                <a:gd name="connsiteY265" fmla="*/ 456083 h 3151531"/>
                <a:gd name="connsiteX266" fmla="*/ 1849850 w 3257979"/>
                <a:gd name="connsiteY266" fmla="*/ 470942 h 3151531"/>
                <a:gd name="connsiteX267" fmla="*/ 1705451 w 3257979"/>
                <a:gd name="connsiteY267" fmla="*/ 422555 h 3151531"/>
                <a:gd name="connsiteX268" fmla="*/ 1519619 w 3257979"/>
                <a:gd name="connsiteY268" fmla="*/ 423413 h 3151531"/>
                <a:gd name="connsiteX269" fmla="*/ 1505045 w 3257979"/>
                <a:gd name="connsiteY269" fmla="*/ 453893 h 3151531"/>
                <a:gd name="connsiteX270" fmla="*/ 1462850 w 3257979"/>
                <a:gd name="connsiteY270" fmla="*/ 505709 h 3151531"/>
                <a:gd name="connsiteX271" fmla="*/ 1115378 w 3257979"/>
                <a:gd name="connsiteY271" fmla="*/ 587814 h 3151531"/>
                <a:gd name="connsiteX272" fmla="*/ 832485 w 3257979"/>
                <a:gd name="connsiteY272" fmla="*/ 793173 h 3151531"/>
                <a:gd name="connsiteX273" fmla="*/ 778574 w 3257979"/>
                <a:gd name="connsiteY273" fmla="*/ 846418 h 3151531"/>
                <a:gd name="connsiteX274" fmla="*/ 706469 w 3257979"/>
                <a:gd name="connsiteY274" fmla="*/ 929571 h 3151531"/>
                <a:gd name="connsiteX275" fmla="*/ 556451 w 3257979"/>
                <a:gd name="connsiteY275" fmla="*/ 1195604 h 3151531"/>
                <a:gd name="connsiteX276" fmla="*/ 544640 w 3257979"/>
                <a:gd name="connsiteY276" fmla="*/ 1225894 h 3151531"/>
                <a:gd name="connsiteX277" fmla="*/ 515207 w 3257979"/>
                <a:gd name="connsiteY277" fmla="*/ 1724147 h 3151531"/>
                <a:gd name="connsiteX278" fmla="*/ 530066 w 3257979"/>
                <a:gd name="connsiteY278" fmla="*/ 1767866 h 3151531"/>
                <a:gd name="connsiteX279" fmla="*/ 614934 w 3257979"/>
                <a:gd name="connsiteY279" fmla="*/ 2038281 h 3151531"/>
                <a:gd name="connsiteX280" fmla="*/ 641033 w 3257979"/>
                <a:gd name="connsiteY280" fmla="*/ 2086001 h 3151531"/>
                <a:gd name="connsiteX281" fmla="*/ 742093 w 3257979"/>
                <a:gd name="connsiteY281" fmla="*/ 2204492 h 3151531"/>
                <a:gd name="connsiteX282" fmla="*/ 901065 w 3257979"/>
                <a:gd name="connsiteY282" fmla="*/ 2327841 h 3151531"/>
                <a:gd name="connsiteX283" fmla="*/ 1014508 w 3257979"/>
                <a:gd name="connsiteY283" fmla="*/ 2392230 h 3151531"/>
                <a:gd name="connsiteX284" fmla="*/ 1332548 w 3257979"/>
                <a:gd name="connsiteY284" fmla="*/ 2464906 h 3151531"/>
                <a:gd name="connsiteX285" fmla="*/ 1458754 w 3257979"/>
                <a:gd name="connsiteY285" fmla="*/ 2435569 h 3151531"/>
                <a:gd name="connsiteX286" fmla="*/ 1475899 w 3257979"/>
                <a:gd name="connsiteY286" fmla="*/ 2410804 h 3151531"/>
                <a:gd name="connsiteX287" fmla="*/ 1590961 w 3257979"/>
                <a:gd name="connsiteY287" fmla="*/ 2318030 h 3151531"/>
                <a:gd name="connsiteX288" fmla="*/ 1790510 w 3257979"/>
                <a:gd name="connsiteY288" fmla="*/ 2408613 h 3151531"/>
                <a:gd name="connsiteX289" fmla="*/ 1792224 w 3257979"/>
                <a:gd name="connsiteY289" fmla="*/ 2574062 h 3151531"/>
                <a:gd name="connsiteX290" fmla="*/ 1648587 w 3257979"/>
                <a:gd name="connsiteY290" fmla="*/ 2812378 h 3151531"/>
                <a:gd name="connsiteX291" fmla="*/ 1634014 w 3257979"/>
                <a:gd name="connsiteY291" fmla="*/ 2822570 h 3151531"/>
                <a:gd name="connsiteX292" fmla="*/ 1362266 w 3257979"/>
                <a:gd name="connsiteY292" fmla="*/ 2914010 h 3151531"/>
                <a:gd name="connsiteX293" fmla="*/ 1068705 w 3257979"/>
                <a:gd name="connsiteY293" fmla="*/ 2904961 h 3151531"/>
                <a:gd name="connsiteX294" fmla="*/ 822484 w 3257979"/>
                <a:gd name="connsiteY294" fmla="*/ 2810759 h 3151531"/>
                <a:gd name="connsiteX295" fmla="*/ 412242 w 3257979"/>
                <a:gd name="connsiteY295" fmla="*/ 2501482 h 3151531"/>
                <a:gd name="connsiteX296" fmla="*/ 224885 w 3257979"/>
                <a:gd name="connsiteY296" fmla="*/ 2195825 h 3151531"/>
                <a:gd name="connsiteX297" fmla="*/ 151638 w 3257979"/>
                <a:gd name="connsiteY297" fmla="*/ 2063808 h 3151531"/>
                <a:gd name="connsiteX298" fmla="*/ 108395 w 3257979"/>
                <a:gd name="connsiteY298" fmla="*/ 1938650 h 3151531"/>
                <a:gd name="connsiteX299" fmla="*/ 43244 w 3257979"/>
                <a:gd name="connsiteY299" fmla="*/ 1747007 h 3151531"/>
                <a:gd name="connsiteX300" fmla="*/ 0 w 3257979"/>
                <a:gd name="connsiteY300" fmla="*/ 1600893 h 3151531"/>
                <a:gd name="connsiteX301" fmla="*/ 0 w 3257979"/>
                <a:gd name="connsiteY301" fmla="*/ 1562793 h 3151531"/>
                <a:gd name="connsiteX302" fmla="*/ 37052 w 3257979"/>
                <a:gd name="connsiteY302" fmla="*/ 1468686 h 3151531"/>
                <a:gd name="connsiteX303" fmla="*/ 48673 w 3257979"/>
                <a:gd name="connsiteY303" fmla="*/ 1281996 h 3151531"/>
                <a:gd name="connsiteX304" fmla="*/ 89630 w 3257979"/>
                <a:gd name="connsiteY304" fmla="*/ 1135121 h 3151531"/>
                <a:gd name="connsiteX305" fmla="*/ 123349 w 3257979"/>
                <a:gd name="connsiteY305" fmla="*/ 1162362 h 3151531"/>
                <a:gd name="connsiteX306" fmla="*/ 134017 w 3257979"/>
                <a:gd name="connsiteY306" fmla="*/ 1152742 h 3151531"/>
                <a:gd name="connsiteX307" fmla="*/ 142780 w 3257979"/>
                <a:gd name="connsiteY307" fmla="*/ 1153409 h 3151531"/>
                <a:gd name="connsiteX308" fmla="*/ 151829 w 3257979"/>
                <a:gd name="connsiteY308" fmla="*/ 1113499 h 3151531"/>
                <a:gd name="connsiteX309" fmla="*/ 142875 w 3257979"/>
                <a:gd name="connsiteY309" fmla="*/ 1115594 h 3151531"/>
                <a:gd name="connsiteX310" fmla="*/ 131064 w 3257979"/>
                <a:gd name="connsiteY310" fmla="*/ 1116737 h 3151531"/>
                <a:gd name="connsiteX311" fmla="*/ 132969 w 3257979"/>
                <a:gd name="connsiteY311" fmla="*/ 1104164 h 3151531"/>
                <a:gd name="connsiteX312" fmla="*/ 123539 w 3257979"/>
                <a:gd name="connsiteY312" fmla="*/ 1059397 h 3151531"/>
                <a:gd name="connsiteX313" fmla="*/ 122492 w 3257979"/>
                <a:gd name="connsiteY313" fmla="*/ 1044347 h 3151531"/>
                <a:gd name="connsiteX314" fmla="*/ 177737 w 3257979"/>
                <a:gd name="connsiteY314" fmla="*/ 918522 h 3151531"/>
                <a:gd name="connsiteX315" fmla="*/ 180118 w 3257979"/>
                <a:gd name="connsiteY315" fmla="*/ 913188 h 3151531"/>
                <a:gd name="connsiteX316" fmla="*/ 201740 w 3257979"/>
                <a:gd name="connsiteY316" fmla="*/ 876993 h 3151531"/>
                <a:gd name="connsiteX317" fmla="*/ 218789 w 3257979"/>
                <a:gd name="connsiteY317" fmla="*/ 859753 h 3151531"/>
                <a:gd name="connsiteX318" fmla="*/ 210407 w 3257979"/>
                <a:gd name="connsiteY318" fmla="*/ 827177 h 3151531"/>
                <a:gd name="connsiteX319" fmla="*/ 350425 w 3257979"/>
                <a:gd name="connsiteY319" fmla="*/ 630581 h 3151531"/>
                <a:gd name="connsiteX320" fmla="*/ 367760 w 3257979"/>
                <a:gd name="connsiteY320" fmla="*/ 590100 h 3151531"/>
                <a:gd name="connsiteX321" fmla="*/ 401860 w 3257979"/>
                <a:gd name="connsiteY321" fmla="*/ 554286 h 3151531"/>
                <a:gd name="connsiteX322" fmla="*/ 446342 w 3257979"/>
                <a:gd name="connsiteY322" fmla="*/ 496279 h 3151531"/>
                <a:gd name="connsiteX323" fmla="*/ 530162 w 3257979"/>
                <a:gd name="connsiteY323" fmla="*/ 418269 h 3151531"/>
                <a:gd name="connsiteX324" fmla="*/ 723805 w 3257979"/>
                <a:gd name="connsiteY324" fmla="*/ 268536 h 3151531"/>
                <a:gd name="connsiteX325" fmla="*/ 897065 w 3257979"/>
                <a:gd name="connsiteY325" fmla="*/ 171191 h 3151531"/>
                <a:gd name="connsiteX326" fmla="*/ 940689 w 3257979"/>
                <a:gd name="connsiteY326" fmla="*/ 173477 h 3151531"/>
                <a:gd name="connsiteX327" fmla="*/ 924687 w 3257979"/>
                <a:gd name="connsiteY327" fmla="*/ 193098 h 3151531"/>
                <a:gd name="connsiteX328" fmla="*/ 915638 w 3257979"/>
                <a:gd name="connsiteY328" fmla="*/ 211958 h 3151531"/>
                <a:gd name="connsiteX329" fmla="*/ 934784 w 3257979"/>
                <a:gd name="connsiteY329" fmla="*/ 220435 h 3151531"/>
                <a:gd name="connsiteX330" fmla="*/ 1016032 w 3257979"/>
                <a:gd name="connsiteY330" fmla="*/ 164237 h 3151531"/>
                <a:gd name="connsiteX331" fmla="*/ 1056989 w 3257979"/>
                <a:gd name="connsiteY331" fmla="*/ 126423 h 3151531"/>
                <a:gd name="connsiteX332" fmla="*/ 1204341 w 3257979"/>
                <a:gd name="connsiteY332" fmla="*/ 96705 h 3151531"/>
                <a:gd name="connsiteX333" fmla="*/ 1255300 w 3257979"/>
                <a:gd name="connsiteY333" fmla="*/ 75941 h 3151531"/>
                <a:gd name="connsiteX334" fmla="*/ 1277017 w 3257979"/>
                <a:gd name="connsiteY334" fmla="*/ 41270 h 3151531"/>
                <a:gd name="connsiteX335" fmla="*/ 1327595 w 3257979"/>
                <a:gd name="connsiteY335" fmla="*/ 46699 h 3151531"/>
                <a:gd name="connsiteX336" fmla="*/ 1380554 w 3257979"/>
                <a:gd name="connsiteY336" fmla="*/ 38317 h 3151531"/>
                <a:gd name="connsiteX337" fmla="*/ 1452431 w 3257979"/>
                <a:gd name="connsiteY337" fmla="*/ 50 h 3151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Lst>
              <a:rect l="l" t="t" r="r" b="b"/>
              <a:pathLst>
                <a:path w="3257979" h="3151531">
                  <a:moveTo>
                    <a:pt x="1758553" y="3131727"/>
                  </a:moveTo>
                  <a:cubicBezTo>
                    <a:pt x="1763959" y="3132013"/>
                    <a:pt x="1768935" y="3133656"/>
                    <a:pt x="1773841" y="3135561"/>
                  </a:cubicBezTo>
                  <a:cubicBezTo>
                    <a:pt x="1774222" y="3135751"/>
                    <a:pt x="1773174" y="3143562"/>
                    <a:pt x="1770888" y="3145752"/>
                  </a:cubicBezTo>
                  <a:cubicBezTo>
                    <a:pt x="1758125" y="3157754"/>
                    <a:pt x="1750029" y="3149372"/>
                    <a:pt x="1740694" y="3136037"/>
                  </a:cubicBezTo>
                  <a:cubicBezTo>
                    <a:pt x="1747314" y="3132513"/>
                    <a:pt x="1753148" y="3131442"/>
                    <a:pt x="1758553" y="3131727"/>
                  </a:cubicBezTo>
                  <a:close/>
                  <a:moveTo>
                    <a:pt x="1503331" y="3080923"/>
                  </a:moveTo>
                  <a:cubicBezTo>
                    <a:pt x="1518000" y="3077268"/>
                    <a:pt x="1539145" y="3082078"/>
                    <a:pt x="1577721" y="3092698"/>
                  </a:cubicBezTo>
                  <a:cubicBezTo>
                    <a:pt x="1536288" y="3085364"/>
                    <a:pt x="1506474" y="3119463"/>
                    <a:pt x="1467803" y="3119940"/>
                  </a:cubicBezTo>
                  <a:cubicBezTo>
                    <a:pt x="1480471" y="3096699"/>
                    <a:pt x="1488663" y="3084578"/>
                    <a:pt x="1503331" y="3080923"/>
                  </a:cubicBezTo>
                  <a:close/>
                  <a:moveTo>
                    <a:pt x="1365028" y="3075839"/>
                  </a:moveTo>
                  <a:cubicBezTo>
                    <a:pt x="1380744" y="3077553"/>
                    <a:pt x="1401413" y="3081173"/>
                    <a:pt x="1402842" y="3096603"/>
                  </a:cubicBezTo>
                  <a:cubicBezTo>
                    <a:pt x="1404461" y="3114891"/>
                    <a:pt x="1376458" y="3128798"/>
                    <a:pt x="1368266" y="3126798"/>
                  </a:cubicBezTo>
                  <a:cubicBezTo>
                    <a:pt x="1329119" y="3117463"/>
                    <a:pt x="1286351" y="3136608"/>
                    <a:pt x="1248537" y="3110414"/>
                  </a:cubicBezTo>
                  <a:cubicBezTo>
                    <a:pt x="1287208" y="3088698"/>
                    <a:pt x="1323023" y="3071267"/>
                    <a:pt x="1365028" y="3075839"/>
                  </a:cubicBezTo>
                  <a:close/>
                  <a:moveTo>
                    <a:pt x="1557147" y="3029833"/>
                  </a:moveTo>
                  <a:cubicBezTo>
                    <a:pt x="1560766" y="3030690"/>
                    <a:pt x="1565529" y="3033547"/>
                    <a:pt x="1566576" y="3036691"/>
                  </a:cubicBezTo>
                  <a:cubicBezTo>
                    <a:pt x="1568291" y="3041358"/>
                    <a:pt x="1564767" y="3044692"/>
                    <a:pt x="1557718" y="3044501"/>
                  </a:cubicBezTo>
                  <a:lnTo>
                    <a:pt x="1557623" y="3044596"/>
                  </a:lnTo>
                  <a:cubicBezTo>
                    <a:pt x="1555527" y="3042501"/>
                    <a:pt x="1551051" y="3040215"/>
                    <a:pt x="1549812" y="3036786"/>
                  </a:cubicBezTo>
                  <a:cubicBezTo>
                    <a:pt x="1547717" y="3031166"/>
                    <a:pt x="1552670" y="3028785"/>
                    <a:pt x="1557147" y="3029833"/>
                  </a:cubicBezTo>
                  <a:close/>
                  <a:moveTo>
                    <a:pt x="2369932" y="3018623"/>
                  </a:moveTo>
                  <a:cubicBezTo>
                    <a:pt x="2374660" y="3018057"/>
                    <a:pt x="2380155" y="3019093"/>
                    <a:pt x="2386775" y="3022498"/>
                  </a:cubicBezTo>
                  <a:cubicBezTo>
                    <a:pt x="2392299" y="3025261"/>
                    <a:pt x="2397443" y="3028880"/>
                    <a:pt x="2406492" y="3034309"/>
                  </a:cubicBezTo>
                  <a:cubicBezTo>
                    <a:pt x="2392966" y="3041072"/>
                    <a:pt x="2384393" y="3044501"/>
                    <a:pt x="2376773" y="3049454"/>
                  </a:cubicBezTo>
                  <a:cubicBezTo>
                    <a:pt x="2364486" y="3057360"/>
                    <a:pt x="2355247" y="3074600"/>
                    <a:pt x="2337150" y="3065266"/>
                  </a:cubicBezTo>
                  <a:cubicBezTo>
                    <a:pt x="2327529" y="3060217"/>
                    <a:pt x="2333054" y="3051454"/>
                    <a:pt x="2338483" y="3046120"/>
                  </a:cubicBezTo>
                  <a:lnTo>
                    <a:pt x="2338388" y="3046216"/>
                  </a:lnTo>
                  <a:cubicBezTo>
                    <a:pt x="2348460" y="3036429"/>
                    <a:pt x="2355747" y="3020320"/>
                    <a:pt x="2369932" y="3018623"/>
                  </a:cubicBezTo>
                  <a:close/>
                  <a:moveTo>
                    <a:pt x="2000917" y="2961158"/>
                  </a:moveTo>
                  <a:cubicBezTo>
                    <a:pt x="2008632" y="2960967"/>
                    <a:pt x="2015204" y="2961634"/>
                    <a:pt x="2018443" y="2966682"/>
                  </a:cubicBezTo>
                  <a:cubicBezTo>
                    <a:pt x="2016633" y="2981351"/>
                    <a:pt x="2008823" y="2985351"/>
                    <a:pt x="1999393" y="2986590"/>
                  </a:cubicBezTo>
                  <a:lnTo>
                    <a:pt x="1999393" y="2986494"/>
                  </a:lnTo>
                  <a:cubicBezTo>
                    <a:pt x="1991106" y="2987542"/>
                    <a:pt x="1982819" y="2984685"/>
                    <a:pt x="1984915" y="2974874"/>
                  </a:cubicBezTo>
                  <a:cubicBezTo>
                    <a:pt x="1986344" y="2968302"/>
                    <a:pt x="1991487" y="2961444"/>
                    <a:pt x="2000917" y="2961158"/>
                  </a:cubicBezTo>
                  <a:close/>
                  <a:moveTo>
                    <a:pt x="2425136" y="2959562"/>
                  </a:moveTo>
                  <a:cubicBezTo>
                    <a:pt x="2443234" y="2955371"/>
                    <a:pt x="2462308" y="2962015"/>
                    <a:pt x="2482977" y="2986875"/>
                  </a:cubicBezTo>
                  <a:cubicBezTo>
                    <a:pt x="2450973" y="3024023"/>
                    <a:pt x="2413254" y="3022213"/>
                    <a:pt x="2373154" y="2997257"/>
                  </a:cubicBezTo>
                  <a:cubicBezTo>
                    <a:pt x="2389918" y="2978779"/>
                    <a:pt x="2407039" y="2963753"/>
                    <a:pt x="2425136" y="2959562"/>
                  </a:cubicBezTo>
                  <a:close/>
                  <a:moveTo>
                    <a:pt x="1828360" y="2944739"/>
                  </a:moveTo>
                  <a:cubicBezTo>
                    <a:pt x="1834658" y="2945728"/>
                    <a:pt x="1840849" y="2952586"/>
                    <a:pt x="1846993" y="2962682"/>
                  </a:cubicBezTo>
                  <a:cubicBezTo>
                    <a:pt x="1850136" y="2962491"/>
                    <a:pt x="1855851" y="2961730"/>
                    <a:pt x="1856042" y="2962396"/>
                  </a:cubicBezTo>
                  <a:cubicBezTo>
                    <a:pt x="1872139" y="3019832"/>
                    <a:pt x="1918050" y="2980303"/>
                    <a:pt x="1948339" y="2990971"/>
                  </a:cubicBezTo>
                  <a:cubicBezTo>
                    <a:pt x="1951006" y="2991924"/>
                    <a:pt x="1953578" y="2993448"/>
                    <a:pt x="1956245" y="2994686"/>
                  </a:cubicBezTo>
                  <a:cubicBezTo>
                    <a:pt x="1937290" y="3030786"/>
                    <a:pt x="1865662" y="3069457"/>
                    <a:pt x="1826800" y="3064504"/>
                  </a:cubicBezTo>
                  <a:cubicBezTo>
                    <a:pt x="1816227" y="3063171"/>
                    <a:pt x="1811369" y="3057075"/>
                    <a:pt x="1808607" y="3046502"/>
                  </a:cubicBezTo>
                  <a:cubicBezTo>
                    <a:pt x="1803654" y="3027452"/>
                    <a:pt x="1796606" y="3008783"/>
                    <a:pt x="1790414" y="2990019"/>
                  </a:cubicBezTo>
                  <a:lnTo>
                    <a:pt x="1761268" y="2990019"/>
                  </a:lnTo>
                  <a:cubicBezTo>
                    <a:pt x="1775841" y="2978589"/>
                    <a:pt x="1784700" y="2970873"/>
                    <a:pt x="1797844" y="2970111"/>
                  </a:cubicBezTo>
                  <a:cubicBezTo>
                    <a:pt x="1801559" y="2967444"/>
                    <a:pt x="1805369" y="2964682"/>
                    <a:pt x="1809084" y="2962015"/>
                  </a:cubicBezTo>
                  <a:cubicBezTo>
                    <a:pt x="1815656" y="2948633"/>
                    <a:pt x="1822061" y="2943751"/>
                    <a:pt x="1828360" y="2944739"/>
                  </a:cubicBezTo>
                  <a:close/>
                  <a:moveTo>
                    <a:pt x="2123563" y="2884910"/>
                  </a:moveTo>
                  <a:cubicBezTo>
                    <a:pt x="2132076" y="2883767"/>
                    <a:pt x="2141935" y="2885910"/>
                    <a:pt x="2150936" y="2886291"/>
                  </a:cubicBezTo>
                  <a:cubicBezTo>
                    <a:pt x="2201418" y="2885815"/>
                    <a:pt x="2215420" y="2897150"/>
                    <a:pt x="2208657" y="2933154"/>
                  </a:cubicBezTo>
                  <a:cubicBezTo>
                    <a:pt x="2211610" y="2948966"/>
                    <a:pt x="2223421" y="2952490"/>
                    <a:pt x="2237042" y="2953633"/>
                  </a:cubicBezTo>
                  <a:cubicBezTo>
                    <a:pt x="2236470" y="2950680"/>
                    <a:pt x="2236375" y="2947728"/>
                    <a:pt x="2236851" y="2944775"/>
                  </a:cubicBezTo>
                  <a:cubicBezTo>
                    <a:pt x="2224850" y="2937726"/>
                    <a:pt x="2227421" y="2926677"/>
                    <a:pt x="2228946" y="2915914"/>
                  </a:cubicBezTo>
                  <a:cubicBezTo>
                    <a:pt x="2233517" y="2902293"/>
                    <a:pt x="2245424" y="2897436"/>
                    <a:pt x="2257139" y="2898579"/>
                  </a:cubicBezTo>
                  <a:cubicBezTo>
                    <a:pt x="2264379" y="2899340"/>
                    <a:pt x="2257330" y="2908199"/>
                    <a:pt x="2256854" y="2913438"/>
                  </a:cubicBezTo>
                  <a:lnTo>
                    <a:pt x="2256949" y="2913247"/>
                  </a:lnTo>
                  <a:cubicBezTo>
                    <a:pt x="2265807" y="2926582"/>
                    <a:pt x="2277809" y="2934012"/>
                    <a:pt x="2294192" y="2933154"/>
                  </a:cubicBezTo>
                  <a:cubicBezTo>
                    <a:pt x="2328767" y="2976207"/>
                    <a:pt x="2271903" y="2965158"/>
                    <a:pt x="2264474" y="2983351"/>
                  </a:cubicBezTo>
                  <a:cubicBezTo>
                    <a:pt x="2238089" y="3005830"/>
                    <a:pt x="2206371" y="2966206"/>
                    <a:pt x="2179320" y="2987732"/>
                  </a:cubicBezTo>
                  <a:cubicBezTo>
                    <a:pt x="2184178" y="3011736"/>
                    <a:pt x="2211229" y="2989256"/>
                    <a:pt x="2215896" y="3009259"/>
                  </a:cubicBezTo>
                  <a:lnTo>
                    <a:pt x="2217801" y="3028404"/>
                  </a:lnTo>
                  <a:cubicBezTo>
                    <a:pt x="2237899" y="3030690"/>
                    <a:pt x="2265902" y="3017927"/>
                    <a:pt x="2273522" y="3046788"/>
                  </a:cubicBezTo>
                  <a:cubicBezTo>
                    <a:pt x="2280380" y="3072600"/>
                    <a:pt x="2263521" y="3089555"/>
                    <a:pt x="2238089" y="3096698"/>
                  </a:cubicBezTo>
                  <a:cubicBezTo>
                    <a:pt x="2219611" y="3113748"/>
                    <a:pt x="2197037" y="3099842"/>
                    <a:pt x="2176939" y="3104985"/>
                  </a:cubicBezTo>
                  <a:cubicBezTo>
                    <a:pt x="2175510" y="3107557"/>
                    <a:pt x="2174843" y="3111272"/>
                    <a:pt x="2172653" y="3112605"/>
                  </a:cubicBezTo>
                  <a:cubicBezTo>
                    <a:pt x="2162842" y="3118797"/>
                    <a:pt x="2045113" y="3136513"/>
                    <a:pt x="2033207" y="3134608"/>
                  </a:cubicBezTo>
                  <a:cubicBezTo>
                    <a:pt x="2008061" y="3130607"/>
                    <a:pt x="1984058" y="3132608"/>
                    <a:pt x="1959293" y="3141085"/>
                  </a:cubicBezTo>
                  <a:cubicBezTo>
                    <a:pt x="1944148" y="3146324"/>
                    <a:pt x="1923098" y="3151372"/>
                    <a:pt x="1930432" y="3117368"/>
                  </a:cubicBezTo>
                  <a:cubicBezTo>
                    <a:pt x="1933861" y="3101175"/>
                    <a:pt x="1911477" y="3081078"/>
                    <a:pt x="1942338" y="3068695"/>
                  </a:cubicBezTo>
                  <a:cubicBezTo>
                    <a:pt x="1964722" y="3059741"/>
                    <a:pt x="1982058" y="3048502"/>
                    <a:pt x="2005965" y="3069933"/>
                  </a:cubicBezTo>
                  <a:cubicBezTo>
                    <a:pt x="2022253" y="3084602"/>
                    <a:pt x="2044922" y="3077458"/>
                    <a:pt x="2058353" y="3056598"/>
                  </a:cubicBezTo>
                  <a:cubicBezTo>
                    <a:pt x="2046732" y="3053074"/>
                    <a:pt x="2035017" y="3049550"/>
                    <a:pt x="2022539" y="3045740"/>
                  </a:cubicBezTo>
                  <a:cubicBezTo>
                    <a:pt x="2042922" y="3016784"/>
                    <a:pt x="2058067" y="3051740"/>
                    <a:pt x="2075688" y="3047930"/>
                  </a:cubicBezTo>
                  <a:cubicBezTo>
                    <a:pt x="2077212" y="3045645"/>
                    <a:pt x="2079308" y="3044882"/>
                    <a:pt x="2081975" y="3045740"/>
                  </a:cubicBezTo>
                  <a:cubicBezTo>
                    <a:pt x="2082165" y="3042692"/>
                    <a:pt x="2083022" y="3039453"/>
                    <a:pt x="2082356" y="3036596"/>
                  </a:cubicBezTo>
                  <a:cubicBezTo>
                    <a:pt x="2079879" y="3025928"/>
                    <a:pt x="2066449" y="3012593"/>
                    <a:pt x="2084070" y="3005925"/>
                  </a:cubicBezTo>
                  <a:cubicBezTo>
                    <a:pt x="2106930" y="2997353"/>
                    <a:pt x="2087023" y="3030405"/>
                    <a:pt x="2104359" y="3029738"/>
                  </a:cubicBezTo>
                  <a:cubicBezTo>
                    <a:pt x="2123027" y="3023070"/>
                    <a:pt x="2145792" y="3037453"/>
                    <a:pt x="2162271" y="3018689"/>
                  </a:cubicBezTo>
                  <a:cubicBezTo>
                    <a:pt x="2157413" y="2988304"/>
                    <a:pt x="2151507" y="2958396"/>
                    <a:pt x="2131790" y="2933345"/>
                  </a:cubicBezTo>
                  <a:cubicBezTo>
                    <a:pt x="2123123" y="2922772"/>
                    <a:pt x="2097691" y="2926106"/>
                    <a:pt x="2104263" y="2903246"/>
                  </a:cubicBezTo>
                  <a:cubicBezTo>
                    <a:pt x="2107882" y="2890483"/>
                    <a:pt x="2115050" y="2886053"/>
                    <a:pt x="2123563" y="2884910"/>
                  </a:cubicBezTo>
                  <a:close/>
                  <a:moveTo>
                    <a:pt x="3118295" y="2366036"/>
                  </a:moveTo>
                  <a:lnTo>
                    <a:pt x="3118295" y="2366131"/>
                  </a:lnTo>
                  <a:cubicBezTo>
                    <a:pt x="3118867" y="2365464"/>
                    <a:pt x="3124391" y="2367655"/>
                    <a:pt x="3125915" y="2369750"/>
                  </a:cubicBezTo>
                  <a:cubicBezTo>
                    <a:pt x="3135250" y="2383085"/>
                    <a:pt x="3122295" y="2389562"/>
                    <a:pt x="3116771" y="2399659"/>
                  </a:cubicBezTo>
                  <a:cubicBezTo>
                    <a:pt x="3112199" y="2387181"/>
                    <a:pt x="3109437" y="2376132"/>
                    <a:pt x="3118295" y="2366036"/>
                  </a:cubicBezTo>
                  <a:close/>
                  <a:moveTo>
                    <a:pt x="2757869" y="1618704"/>
                  </a:moveTo>
                  <a:lnTo>
                    <a:pt x="2757869" y="1618800"/>
                  </a:lnTo>
                  <a:cubicBezTo>
                    <a:pt x="2759679" y="1618990"/>
                    <a:pt x="2760345" y="1626991"/>
                    <a:pt x="2761965" y="1632706"/>
                  </a:cubicBezTo>
                  <a:cubicBezTo>
                    <a:pt x="2759298" y="1635564"/>
                    <a:pt x="2756536" y="1638516"/>
                    <a:pt x="2753869" y="1641374"/>
                  </a:cubicBezTo>
                  <a:cubicBezTo>
                    <a:pt x="2751678" y="1637850"/>
                    <a:pt x="2747296" y="1634135"/>
                    <a:pt x="2747677" y="1630896"/>
                  </a:cubicBezTo>
                  <a:cubicBezTo>
                    <a:pt x="2748249" y="1625372"/>
                    <a:pt x="2749868" y="1617657"/>
                    <a:pt x="2757869" y="1618704"/>
                  </a:cubicBezTo>
                  <a:close/>
                  <a:moveTo>
                    <a:pt x="3245834" y="1310190"/>
                  </a:moveTo>
                  <a:cubicBezTo>
                    <a:pt x="3254026" y="1309809"/>
                    <a:pt x="3255359" y="1316476"/>
                    <a:pt x="3253549" y="1322286"/>
                  </a:cubicBezTo>
                  <a:lnTo>
                    <a:pt x="3253454" y="1322286"/>
                  </a:lnTo>
                  <a:cubicBezTo>
                    <a:pt x="3252597" y="1325239"/>
                    <a:pt x="3247644" y="1327049"/>
                    <a:pt x="3244596" y="1329430"/>
                  </a:cubicBezTo>
                  <a:cubicBezTo>
                    <a:pt x="3242215" y="1326287"/>
                    <a:pt x="3239833" y="1323048"/>
                    <a:pt x="3234309" y="1315809"/>
                  </a:cubicBezTo>
                  <a:cubicBezTo>
                    <a:pt x="3238405" y="1313714"/>
                    <a:pt x="3242024" y="1310380"/>
                    <a:pt x="3245834" y="1310190"/>
                  </a:cubicBezTo>
                  <a:close/>
                  <a:moveTo>
                    <a:pt x="2832354" y="1298950"/>
                  </a:moveTo>
                  <a:lnTo>
                    <a:pt x="2832448" y="1298983"/>
                  </a:lnTo>
                  <a:lnTo>
                    <a:pt x="2832354" y="1299045"/>
                  </a:lnTo>
                  <a:close/>
                  <a:moveTo>
                    <a:pt x="2833211" y="1298474"/>
                  </a:moveTo>
                  <a:cubicBezTo>
                    <a:pt x="2835974" y="1299331"/>
                    <a:pt x="2839022" y="1300474"/>
                    <a:pt x="2841308" y="1302094"/>
                  </a:cubicBezTo>
                  <a:lnTo>
                    <a:pt x="2832448" y="1298983"/>
                  </a:lnTo>
                  <a:close/>
                  <a:moveTo>
                    <a:pt x="2832925" y="1297616"/>
                  </a:moveTo>
                  <a:cubicBezTo>
                    <a:pt x="2833020" y="1297902"/>
                    <a:pt x="2833116" y="1298092"/>
                    <a:pt x="2833211" y="1298378"/>
                  </a:cubicBezTo>
                  <a:cubicBezTo>
                    <a:pt x="2833211" y="1298378"/>
                    <a:pt x="2832449" y="1298854"/>
                    <a:pt x="2832449" y="1298854"/>
                  </a:cubicBezTo>
                  <a:cubicBezTo>
                    <a:pt x="2832639" y="1298378"/>
                    <a:pt x="2832735" y="1297997"/>
                    <a:pt x="2832925" y="1297616"/>
                  </a:cubicBezTo>
                  <a:close/>
                  <a:moveTo>
                    <a:pt x="2822829" y="1242276"/>
                  </a:moveTo>
                  <a:cubicBezTo>
                    <a:pt x="2839117" y="1258564"/>
                    <a:pt x="2841212" y="1277233"/>
                    <a:pt x="2832926" y="1297616"/>
                  </a:cubicBezTo>
                  <a:cubicBezTo>
                    <a:pt x="2825687" y="1279900"/>
                    <a:pt x="2807685" y="1264183"/>
                    <a:pt x="2822829" y="1242276"/>
                  </a:cubicBezTo>
                  <a:close/>
                  <a:moveTo>
                    <a:pt x="2738451" y="1123909"/>
                  </a:moveTo>
                  <a:lnTo>
                    <a:pt x="2738532" y="1123976"/>
                  </a:lnTo>
                  <a:lnTo>
                    <a:pt x="2738437" y="1123976"/>
                  </a:lnTo>
                  <a:close/>
                  <a:moveTo>
                    <a:pt x="2735675" y="1091495"/>
                  </a:moveTo>
                  <a:cubicBezTo>
                    <a:pt x="2739675" y="1095972"/>
                    <a:pt x="2741747" y="1100830"/>
                    <a:pt x="2742128" y="1106200"/>
                  </a:cubicBezTo>
                  <a:lnTo>
                    <a:pt x="2738451" y="1123909"/>
                  </a:lnTo>
                  <a:lnTo>
                    <a:pt x="2724043" y="1112034"/>
                  </a:lnTo>
                  <a:cubicBezTo>
                    <a:pt x="2721887" y="1107379"/>
                    <a:pt x="2722292" y="1102069"/>
                    <a:pt x="2724912" y="1096163"/>
                  </a:cubicBezTo>
                  <a:cubicBezTo>
                    <a:pt x="2726055" y="1093305"/>
                    <a:pt x="2734722" y="1090448"/>
                    <a:pt x="2735675" y="1091495"/>
                  </a:cubicBezTo>
                  <a:close/>
                  <a:moveTo>
                    <a:pt x="1452431" y="50"/>
                  </a:moveTo>
                  <a:cubicBezTo>
                    <a:pt x="1477637" y="-736"/>
                    <a:pt x="1503949" y="7837"/>
                    <a:pt x="1530953" y="17933"/>
                  </a:cubicBezTo>
                  <a:cubicBezTo>
                    <a:pt x="1540669" y="21648"/>
                    <a:pt x="1552956" y="21172"/>
                    <a:pt x="1563624" y="19553"/>
                  </a:cubicBezTo>
                  <a:cubicBezTo>
                    <a:pt x="1636681" y="8504"/>
                    <a:pt x="1708023" y="25649"/>
                    <a:pt x="1780032" y="32030"/>
                  </a:cubicBezTo>
                  <a:cubicBezTo>
                    <a:pt x="1809655" y="32983"/>
                    <a:pt x="1843373" y="13361"/>
                    <a:pt x="1865852" y="49366"/>
                  </a:cubicBezTo>
                  <a:cubicBezTo>
                    <a:pt x="1881664" y="48985"/>
                    <a:pt x="1897571" y="48509"/>
                    <a:pt x="1913382" y="48128"/>
                  </a:cubicBezTo>
                  <a:cubicBezTo>
                    <a:pt x="1925288" y="23077"/>
                    <a:pt x="1943195" y="31649"/>
                    <a:pt x="1960912" y="39650"/>
                  </a:cubicBezTo>
                  <a:cubicBezTo>
                    <a:pt x="1972628" y="40793"/>
                    <a:pt x="1976533" y="49652"/>
                    <a:pt x="1979962" y="58986"/>
                  </a:cubicBezTo>
                  <a:cubicBezTo>
                    <a:pt x="2018348" y="36698"/>
                    <a:pt x="2056352" y="66797"/>
                    <a:pt x="2094643" y="59939"/>
                  </a:cubicBezTo>
                  <a:cubicBezTo>
                    <a:pt x="2141696" y="74036"/>
                    <a:pt x="2194465" y="79084"/>
                    <a:pt x="2232851" y="108421"/>
                  </a:cubicBezTo>
                  <a:cubicBezTo>
                    <a:pt x="2256377" y="126423"/>
                    <a:pt x="2286953" y="111564"/>
                    <a:pt x="2303526" y="136234"/>
                  </a:cubicBezTo>
                  <a:cubicBezTo>
                    <a:pt x="2323148" y="139282"/>
                    <a:pt x="2344865" y="124804"/>
                    <a:pt x="2362581" y="143473"/>
                  </a:cubicBezTo>
                  <a:cubicBezTo>
                    <a:pt x="2445258" y="148045"/>
                    <a:pt x="2495264" y="212148"/>
                    <a:pt x="2558510" y="251867"/>
                  </a:cubicBezTo>
                  <a:cubicBezTo>
                    <a:pt x="2581751" y="266441"/>
                    <a:pt x="2600325" y="288443"/>
                    <a:pt x="2623947" y="302159"/>
                  </a:cubicBezTo>
                  <a:cubicBezTo>
                    <a:pt x="2639568" y="311208"/>
                    <a:pt x="2635282" y="322162"/>
                    <a:pt x="2636425" y="333782"/>
                  </a:cubicBezTo>
                  <a:cubicBezTo>
                    <a:pt x="2639663" y="343593"/>
                    <a:pt x="2658047" y="339497"/>
                    <a:pt x="2655475" y="354642"/>
                  </a:cubicBezTo>
                  <a:cubicBezTo>
                    <a:pt x="2647664" y="381979"/>
                    <a:pt x="2630615" y="410935"/>
                    <a:pt x="2673382" y="426651"/>
                  </a:cubicBezTo>
                  <a:cubicBezTo>
                    <a:pt x="2684145" y="430556"/>
                    <a:pt x="2685193" y="444558"/>
                    <a:pt x="2684145" y="455512"/>
                  </a:cubicBezTo>
                  <a:cubicBezTo>
                    <a:pt x="2681383" y="485801"/>
                    <a:pt x="2710053" y="489802"/>
                    <a:pt x="2724817" y="505328"/>
                  </a:cubicBezTo>
                  <a:cubicBezTo>
                    <a:pt x="2731294" y="509423"/>
                    <a:pt x="2737771" y="513424"/>
                    <a:pt x="2744248" y="517424"/>
                  </a:cubicBezTo>
                  <a:cubicBezTo>
                    <a:pt x="2780729" y="547238"/>
                    <a:pt x="2806923" y="584004"/>
                    <a:pt x="2834164" y="622676"/>
                  </a:cubicBezTo>
                  <a:cubicBezTo>
                    <a:pt x="2861596" y="661538"/>
                    <a:pt x="2898458" y="696875"/>
                    <a:pt x="2930748" y="734404"/>
                  </a:cubicBezTo>
                  <a:cubicBezTo>
                    <a:pt x="2948559" y="755073"/>
                    <a:pt x="2966466" y="774980"/>
                    <a:pt x="2982849" y="796983"/>
                  </a:cubicBezTo>
                  <a:cubicBezTo>
                    <a:pt x="2995994" y="814509"/>
                    <a:pt x="3007233" y="840322"/>
                    <a:pt x="3037427" y="839369"/>
                  </a:cubicBezTo>
                  <a:cubicBezTo>
                    <a:pt x="3057335" y="838798"/>
                    <a:pt x="3066955" y="852228"/>
                    <a:pt x="3064574" y="870230"/>
                  </a:cubicBezTo>
                  <a:cubicBezTo>
                    <a:pt x="3060764" y="899186"/>
                    <a:pt x="3085814" y="918808"/>
                    <a:pt x="3086481" y="946145"/>
                  </a:cubicBezTo>
                  <a:cubicBezTo>
                    <a:pt x="3086576" y="950812"/>
                    <a:pt x="3094196" y="959480"/>
                    <a:pt x="3098197" y="959480"/>
                  </a:cubicBezTo>
                  <a:cubicBezTo>
                    <a:pt x="3172111" y="958337"/>
                    <a:pt x="3148489" y="1026536"/>
                    <a:pt x="3172492" y="1060635"/>
                  </a:cubicBezTo>
                  <a:cubicBezTo>
                    <a:pt x="3199638" y="1099116"/>
                    <a:pt x="3195542" y="1146836"/>
                    <a:pt x="3218021" y="1185413"/>
                  </a:cubicBezTo>
                  <a:cubicBezTo>
                    <a:pt x="3231356" y="1208368"/>
                    <a:pt x="3229927" y="1226370"/>
                    <a:pt x="3214688" y="1249516"/>
                  </a:cubicBezTo>
                  <a:cubicBezTo>
                    <a:pt x="3192113" y="1283806"/>
                    <a:pt x="3185351" y="1321049"/>
                    <a:pt x="3221736" y="1354005"/>
                  </a:cubicBezTo>
                  <a:cubicBezTo>
                    <a:pt x="3230690" y="1362006"/>
                    <a:pt x="3244501" y="1378961"/>
                    <a:pt x="3241834" y="1383342"/>
                  </a:cubicBezTo>
                  <a:cubicBezTo>
                    <a:pt x="3222022" y="1416680"/>
                    <a:pt x="3222498" y="1446779"/>
                    <a:pt x="3247454" y="1476497"/>
                  </a:cubicBezTo>
                  <a:cubicBezTo>
                    <a:pt x="3267647" y="1493165"/>
                    <a:pt x="3250025" y="1508691"/>
                    <a:pt x="3242501" y="1520216"/>
                  </a:cubicBezTo>
                  <a:cubicBezTo>
                    <a:pt x="3233642" y="1533742"/>
                    <a:pt x="3227832" y="1546886"/>
                    <a:pt x="3225927" y="1562412"/>
                  </a:cubicBezTo>
                  <a:cubicBezTo>
                    <a:pt x="3225641" y="1574985"/>
                    <a:pt x="3225356" y="1587463"/>
                    <a:pt x="3225070" y="1600036"/>
                  </a:cubicBezTo>
                  <a:cubicBezTo>
                    <a:pt x="3225927" y="1631564"/>
                    <a:pt x="3226784" y="1663187"/>
                    <a:pt x="3227642" y="1694714"/>
                  </a:cubicBezTo>
                  <a:cubicBezTo>
                    <a:pt x="3265265" y="1711669"/>
                    <a:pt x="3267075" y="1723861"/>
                    <a:pt x="3236214" y="1753007"/>
                  </a:cubicBezTo>
                  <a:cubicBezTo>
                    <a:pt x="3226880" y="1752912"/>
                    <a:pt x="3217450" y="1752722"/>
                    <a:pt x="3208115" y="1752722"/>
                  </a:cubicBezTo>
                  <a:cubicBezTo>
                    <a:pt x="3204686" y="1758437"/>
                    <a:pt x="3201257" y="1764056"/>
                    <a:pt x="3197828" y="1769771"/>
                  </a:cubicBezTo>
                  <a:cubicBezTo>
                    <a:pt x="3198590" y="1773581"/>
                    <a:pt x="3199352" y="1777296"/>
                    <a:pt x="3200114" y="1781106"/>
                  </a:cubicBezTo>
                  <a:cubicBezTo>
                    <a:pt x="3200114" y="1782154"/>
                    <a:pt x="3200210" y="1783202"/>
                    <a:pt x="3200210" y="1784345"/>
                  </a:cubicBezTo>
                  <a:cubicBezTo>
                    <a:pt x="3204877" y="1796251"/>
                    <a:pt x="3251264" y="1809681"/>
                    <a:pt x="3198686" y="1819301"/>
                  </a:cubicBezTo>
                  <a:cubicBezTo>
                    <a:pt x="3174683" y="1832160"/>
                    <a:pt x="3177540" y="1858259"/>
                    <a:pt x="3169158" y="1878833"/>
                  </a:cubicBezTo>
                  <a:cubicBezTo>
                    <a:pt x="3169920" y="1884262"/>
                    <a:pt x="3170682" y="1889786"/>
                    <a:pt x="3171444" y="1895216"/>
                  </a:cubicBezTo>
                  <a:cubicBezTo>
                    <a:pt x="3176778" y="1885500"/>
                    <a:pt x="3182017" y="1875880"/>
                    <a:pt x="3187256" y="1866164"/>
                  </a:cubicBezTo>
                  <a:cubicBezTo>
                    <a:pt x="3190780" y="1862640"/>
                    <a:pt x="3194399" y="1859211"/>
                    <a:pt x="3197924" y="1855687"/>
                  </a:cubicBezTo>
                  <a:cubicBezTo>
                    <a:pt x="3202305" y="1832922"/>
                    <a:pt x="3224594" y="1837780"/>
                    <a:pt x="3238310" y="1829493"/>
                  </a:cubicBezTo>
                  <a:lnTo>
                    <a:pt x="3238595" y="1830446"/>
                  </a:lnTo>
                  <a:cubicBezTo>
                    <a:pt x="3263741" y="1843590"/>
                    <a:pt x="3265551" y="1855877"/>
                    <a:pt x="3237357" y="1867212"/>
                  </a:cubicBezTo>
                  <a:cubicBezTo>
                    <a:pt x="3237262" y="1876547"/>
                    <a:pt x="3237071" y="1885881"/>
                    <a:pt x="3236976" y="1895216"/>
                  </a:cubicBezTo>
                  <a:cubicBezTo>
                    <a:pt x="3255836" y="1930172"/>
                    <a:pt x="3255264" y="1968463"/>
                    <a:pt x="3254598" y="2006468"/>
                  </a:cubicBezTo>
                  <a:cubicBezTo>
                    <a:pt x="3254312" y="2020850"/>
                    <a:pt x="3243453" y="2018088"/>
                    <a:pt x="3234023" y="2015993"/>
                  </a:cubicBezTo>
                  <a:cubicBezTo>
                    <a:pt x="3226880" y="2014373"/>
                    <a:pt x="3229261" y="1993133"/>
                    <a:pt x="3215069" y="2006658"/>
                  </a:cubicBezTo>
                  <a:cubicBezTo>
                    <a:pt x="3204591" y="2016659"/>
                    <a:pt x="3210782" y="2024756"/>
                    <a:pt x="3216688" y="2035424"/>
                  </a:cubicBezTo>
                  <a:cubicBezTo>
                    <a:pt x="3243167" y="2083430"/>
                    <a:pt x="3224594" y="2158963"/>
                    <a:pt x="3179921" y="2191157"/>
                  </a:cubicBezTo>
                  <a:cubicBezTo>
                    <a:pt x="3194685" y="2244593"/>
                    <a:pt x="3174397" y="2307267"/>
                    <a:pt x="3134011" y="2333366"/>
                  </a:cubicBezTo>
                  <a:cubicBezTo>
                    <a:pt x="3129629" y="2333270"/>
                    <a:pt x="3125248" y="2333270"/>
                    <a:pt x="3120866" y="2333270"/>
                  </a:cubicBezTo>
                  <a:cubicBezTo>
                    <a:pt x="3117437" y="2336414"/>
                    <a:pt x="3114485" y="2341557"/>
                    <a:pt x="3110484" y="2342605"/>
                  </a:cubicBezTo>
                  <a:cubicBezTo>
                    <a:pt x="3060097" y="2355464"/>
                    <a:pt x="3048762" y="2388611"/>
                    <a:pt x="3055620" y="2436617"/>
                  </a:cubicBezTo>
                  <a:cubicBezTo>
                    <a:pt x="3060383" y="2470335"/>
                    <a:pt x="3038475" y="2484718"/>
                    <a:pt x="3007043" y="2498243"/>
                  </a:cubicBezTo>
                  <a:cubicBezTo>
                    <a:pt x="2982182" y="2509007"/>
                    <a:pt x="2941796" y="2517960"/>
                    <a:pt x="2947416" y="2564918"/>
                  </a:cubicBezTo>
                  <a:cubicBezTo>
                    <a:pt x="2949131" y="2579111"/>
                    <a:pt x="2938558" y="2598827"/>
                    <a:pt x="2927414" y="2609686"/>
                  </a:cubicBezTo>
                  <a:cubicBezTo>
                    <a:pt x="2905601" y="2630927"/>
                    <a:pt x="2918746" y="2587683"/>
                    <a:pt x="2902173" y="2593874"/>
                  </a:cubicBezTo>
                  <a:cubicBezTo>
                    <a:pt x="2889218" y="2598542"/>
                    <a:pt x="2896743" y="2609019"/>
                    <a:pt x="2896743" y="2617115"/>
                  </a:cubicBezTo>
                  <a:cubicBezTo>
                    <a:pt x="2896552" y="2657692"/>
                    <a:pt x="2870264" y="2679599"/>
                    <a:pt x="2830735" y="2671789"/>
                  </a:cubicBezTo>
                  <a:cubicBezTo>
                    <a:pt x="2807942" y="2667283"/>
                    <a:pt x="2797207" y="2672294"/>
                    <a:pt x="2798540" y="2686838"/>
                  </a:cubicBezTo>
                  <a:cubicBezTo>
                    <a:pt x="2808446" y="2687315"/>
                    <a:pt x="2824067" y="2681123"/>
                    <a:pt x="2822829" y="2698078"/>
                  </a:cubicBezTo>
                  <a:cubicBezTo>
                    <a:pt x="2822162" y="2708460"/>
                    <a:pt x="2808161" y="2706079"/>
                    <a:pt x="2799017" y="2705412"/>
                  </a:cubicBezTo>
                  <a:cubicBezTo>
                    <a:pt x="2795683" y="2708174"/>
                    <a:pt x="2792444" y="2711032"/>
                    <a:pt x="2789206" y="2713794"/>
                  </a:cubicBezTo>
                  <a:cubicBezTo>
                    <a:pt x="2785872" y="2729225"/>
                    <a:pt x="2765489" y="2721795"/>
                    <a:pt x="2760631" y="2735130"/>
                  </a:cubicBezTo>
                  <a:cubicBezTo>
                    <a:pt x="2763584" y="2770182"/>
                    <a:pt x="2743295" y="2788375"/>
                    <a:pt x="2714149" y="2799995"/>
                  </a:cubicBezTo>
                  <a:cubicBezTo>
                    <a:pt x="2714149" y="2800281"/>
                    <a:pt x="2714149" y="2800757"/>
                    <a:pt x="2714149" y="2800757"/>
                  </a:cubicBezTo>
                  <a:cubicBezTo>
                    <a:pt x="2713768" y="2800757"/>
                    <a:pt x="2713292" y="2800948"/>
                    <a:pt x="2712911" y="2800948"/>
                  </a:cubicBezTo>
                  <a:cubicBezTo>
                    <a:pt x="2712530" y="2804186"/>
                    <a:pt x="2712149" y="2807330"/>
                    <a:pt x="2711768" y="2810473"/>
                  </a:cubicBezTo>
                  <a:cubicBezTo>
                    <a:pt x="2666905" y="2876386"/>
                    <a:pt x="2598611" y="2916105"/>
                    <a:pt x="2537841" y="2963826"/>
                  </a:cubicBezTo>
                  <a:cubicBezTo>
                    <a:pt x="2517458" y="2979923"/>
                    <a:pt x="2513457" y="2974779"/>
                    <a:pt x="2515457" y="2926583"/>
                  </a:cubicBezTo>
                  <a:cubicBezTo>
                    <a:pt x="2491740" y="2925726"/>
                    <a:pt x="2474024" y="2915819"/>
                    <a:pt x="2464880" y="2893055"/>
                  </a:cubicBezTo>
                  <a:cubicBezTo>
                    <a:pt x="2449544" y="2905151"/>
                    <a:pt x="2435257" y="2914581"/>
                    <a:pt x="2412683" y="2907056"/>
                  </a:cubicBezTo>
                  <a:cubicBezTo>
                    <a:pt x="2400491" y="2902961"/>
                    <a:pt x="2381917" y="2898293"/>
                    <a:pt x="2369820" y="2913724"/>
                  </a:cubicBezTo>
                  <a:cubicBezTo>
                    <a:pt x="2367915" y="2922963"/>
                    <a:pt x="2380869" y="2933536"/>
                    <a:pt x="2368582" y="2941251"/>
                  </a:cubicBezTo>
                  <a:cubicBezTo>
                    <a:pt x="2364391" y="2943918"/>
                    <a:pt x="2354580" y="2943918"/>
                    <a:pt x="2351532" y="2940870"/>
                  </a:cubicBezTo>
                  <a:cubicBezTo>
                    <a:pt x="2342293" y="2931821"/>
                    <a:pt x="2352961" y="2922201"/>
                    <a:pt x="2353628" y="2912676"/>
                  </a:cubicBezTo>
                  <a:cubicBezTo>
                    <a:pt x="2349341" y="2894579"/>
                    <a:pt x="2342007" y="2876672"/>
                    <a:pt x="2341436" y="2858479"/>
                  </a:cubicBezTo>
                  <a:cubicBezTo>
                    <a:pt x="2340578" y="2830666"/>
                    <a:pt x="2326958" y="2830761"/>
                    <a:pt x="2307908" y="2838762"/>
                  </a:cubicBezTo>
                  <a:cubicBezTo>
                    <a:pt x="2296382" y="2843620"/>
                    <a:pt x="2286286" y="2852669"/>
                    <a:pt x="2266664" y="2843906"/>
                  </a:cubicBezTo>
                  <a:cubicBezTo>
                    <a:pt x="2286381" y="2823522"/>
                    <a:pt x="2304288" y="2803615"/>
                    <a:pt x="2323719" y="2785422"/>
                  </a:cubicBezTo>
                  <a:cubicBezTo>
                    <a:pt x="2330958" y="2778564"/>
                    <a:pt x="2346579" y="2778945"/>
                    <a:pt x="2341436" y="2763229"/>
                  </a:cubicBezTo>
                  <a:cubicBezTo>
                    <a:pt x="2336483" y="2748084"/>
                    <a:pt x="2322862" y="2755799"/>
                    <a:pt x="2313051" y="2754276"/>
                  </a:cubicBezTo>
                  <a:cubicBezTo>
                    <a:pt x="2300097" y="2752275"/>
                    <a:pt x="2279047" y="2757228"/>
                    <a:pt x="2286191" y="2734463"/>
                  </a:cubicBezTo>
                  <a:cubicBezTo>
                    <a:pt x="2292001" y="2715985"/>
                    <a:pt x="2311527" y="2688553"/>
                    <a:pt x="2327815" y="2700269"/>
                  </a:cubicBezTo>
                  <a:cubicBezTo>
                    <a:pt x="2377345" y="2735892"/>
                    <a:pt x="2393442" y="2680171"/>
                    <a:pt x="2425637" y="2671122"/>
                  </a:cubicBezTo>
                  <a:cubicBezTo>
                    <a:pt x="2432304" y="2669217"/>
                    <a:pt x="2437638" y="2661121"/>
                    <a:pt x="2442782" y="2655120"/>
                  </a:cubicBezTo>
                  <a:cubicBezTo>
                    <a:pt x="2453450" y="2642738"/>
                    <a:pt x="2466118" y="2628164"/>
                    <a:pt x="2481834" y="2640547"/>
                  </a:cubicBezTo>
                  <a:cubicBezTo>
                    <a:pt x="2492407" y="2648929"/>
                    <a:pt x="2501075" y="2665217"/>
                    <a:pt x="2487740" y="2682171"/>
                  </a:cubicBezTo>
                  <a:cubicBezTo>
                    <a:pt x="2483930" y="2687029"/>
                    <a:pt x="2486692" y="2697126"/>
                    <a:pt x="2486501" y="2704841"/>
                  </a:cubicBezTo>
                  <a:cubicBezTo>
                    <a:pt x="2498979" y="2718176"/>
                    <a:pt x="2500694" y="2729225"/>
                    <a:pt x="2528888" y="2711127"/>
                  </a:cubicBezTo>
                  <a:cubicBezTo>
                    <a:pt x="2568893" y="2685505"/>
                    <a:pt x="2602230" y="2651786"/>
                    <a:pt x="2642711" y="2627784"/>
                  </a:cubicBezTo>
                  <a:cubicBezTo>
                    <a:pt x="2609374" y="2612639"/>
                    <a:pt x="2633567" y="2596922"/>
                    <a:pt x="2639473" y="2578349"/>
                  </a:cubicBezTo>
                  <a:cubicBezTo>
                    <a:pt x="2643569" y="2565490"/>
                    <a:pt x="2683098" y="2544535"/>
                    <a:pt x="2637187" y="2532724"/>
                  </a:cubicBezTo>
                  <a:cubicBezTo>
                    <a:pt x="2616041" y="2531676"/>
                    <a:pt x="2588800" y="2545487"/>
                    <a:pt x="2575560" y="2523580"/>
                  </a:cubicBezTo>
                  <a:cubicBezTo>
                    <a:pt x="2560701" y="2498815"/>
                    <a:pt x="2573084" y="2473764"/>
                    <a:pt x="2590038" y="2450523"/>
                  </a:cubicBezTo>
                  <a:cubicBezTo>
                    <a:pt x="2603849" y="2431568"/>
                    <a:pt x="2608421" y="2406232"/>
                    <a:pt x="2631662" y="2385944"/>
                  </a:cubicBezTo>
                  <a:cubicBezTo>
                    <a:pt x="2639282" y="2419853"/>
                    <a:pt x="2639473" y="2448332"/>
                    <a:pt x="2625757" y="2476336"/>
                  </a:cubicBezTo>
                  <a:cubicBezTo>
                    <a:pt x="2636711" y="2477288"/>
                    <a:pt x="2648807" y="2474907"/>
                    <a:pt x="2656332" y="2486528"/>
                  </a:cubicBezTo>
                  <a:cubicBezTo>
                    <a:pt x="2657951" y="2488623"/>
                    <a:pt x="2660047" y="2489099"/>
                    <a:pt x="2662523" y="2488052"/>
                  </a:cubicBezTo>
                  <a:cubicBezTo>
                    <a:pt x="2669953" y="2490719"/>
                    <a:pt x="2677477" y="2493386"/>
                    <a:pt x="2684907" y="2496053"/>
                  </a:cubicBezTo>
                  <a:cubicBezTo>
                    <a:pt x="2697194" y="2488814"/>
                    <a:pt x="2709386" y="2481670"/>
                    <a:pt x="2721674" y="2474526"/>
                  </a:cubicBezTo>
                  <a:cubicBezTo>
                    <a:pt x="2722150" y="2468240"/>
                    <a:pt x="2722912" y="2456429"/>
                    <a:pt x="2723102" y="2456429"/>
                  </a:cubicBezTo>
                  <a:cubicBezTo>
                    <a:pt x="2764822" y="2458334"/>
                    <a:pt x="2774918" y="2417471"/>
                    <a:pt x="2790825" y="2395659"/>
                  </a:cubicBezTo>
                  <a:cubicBezTo>
                    <a:pt x="2815685" y="2361560"/>
                    <a:pt x="2839117" y="2320697"/>
                    <a:pt x="2837021" y="2273358"/>
                  </a:cubicBezTo>
                  <a:cubicBezTo>
                    <a:pt x="2835974" y="2248117"/>
                    <a:pt x="2795873" y="2262404"/>
                    <a:pt x="2798350" y="2233829"/>
                  </a:cubicBezTo>
                  <a:cubicBezTo>
                    <a:pt x="2800922" y="2203540"/>
                    <a:pt x="2840355" y="2235925"/>
                    <a:pt x="2843308" y="2206874"/>
                  </a:cubicBezTo>
                  <a:cubicBezTo>
                    <a:pt x="2845023" y="2190110"/>
                    <a:pt x="2846737" y="2173346"/>
                    <a:pt x="2848451" y="2157058"/>
                  </a:cubicBezTo>
                  <a:cubicBezTo>
                    <a:pt x="2872740" y="2151343"/>
                    <a:pt x="2856262" y="2195158"/>
                    <a:pt x="2881313" y="2184395"/>
                  </a:cubicBezTo>
                  <a:cubicBezTo>
                    <a:pt x="2904744" y="2174298"/>
                    <a:pt x="2896934" y="2149628"/>
                    <a:pt x="2892266" y="2134103"/>
                  </a:cubicBezTo>
                  <a:cubicBezTo>
                    <a:pt x="2879217" y="2090669"/>
                    <a:pt x="2889981" y="2037424"/>
                    <a:pt x="2843213" y="2006563"/>
                  </a:cubicBezTo>
                  <a:cubicBezTo>
                    <a:pt x="2840927" y="2005134"/>
                    <a:pt x="2845118" y="1995609"/>
                    <a:pt x="2844356" y="1990085"/>
                  </a:cubicBezTo>
                  <a:cubicBezTo>
                    <a:pt x="2836926" y="1932363"/>
                    <a:pt x="2863787" y="1867784"/>
                    <a:pt x="2809780" y="1818539"/>
                  </a:cubicBezTo>
                  <a:cubicBezTo>
                    <a:pt x="2805589" y="1814729"/>
                    <a:pt x="2817019" y="1796251"/>
                    <a:pt x="2817495" y="1784440"/>
                  </a:cubicBezTo>
                  <a:cubicBezTo>
                    <a:pt x="2819972" y="1726433"/>
                    <a:pt x="2816352" y="1668806"/>
                    <a:pt x="2803493" y="1611847"/>
                  </a:cubicBezTo>
                  <a:cubicBezTo>
                    <a:pt x="2791206" y="1557459"/>
                    <a:pt x="2788063" y="1506500"/>
                    <a:pt x="2848737" y="1473925"/>
                  </a:cubicBezTo>
                  <a:cubicBezTo>
                    <a:pt x="2869216" y="1462971"/>
                    <a:pt x="2881122" y="1441826"/>
                    <a:pt x="2866644" y="1414203"/>
                  </a:cubicBezTo>
                  <a:cubicBezTo>
                    <a:pt x="2849975" y="1382390"/>
                    <a:pt x="2838926" y="1348481"/>
                    <a:pt x="2845499" y="1311143"/>
                  </a:cubicBezTo>
                  <a:cubicBezTo>
                    <a:pt x="2846165" y="1307428"/>
                    <a:pt x="2844356" y="1304761"/>
                    <a:pt x="2841498" y="1302761"/>
                  </a:cubicBezTo>
                  <a:cubicBezTo>
                    <a:pt x="2847785" y="1302284"/>
                    <a:pt x="2855024" y="1300379"/>
                    <a:pt x="2859119" y="1310666"/>
                  </a:cubicBezTo>
                  <a:cubicBezTo>
                    <a:pt x="2862167" y="1318191"/>
                    <a:pt x="2866644" y="1339527"/>
                    <a:pt x="2883027" y="1331526"/>
                  </a:cubicBezTo>
                  <a:cubicBezTo>
                    <a:pt x="2900077" y="1323144"/>
                    <a:pt x="2892362" y="1304666"/>
                    <a:pt x="2893600" y="1289235"/>
                  </a:cubicBezTo>
                  <a:cubicBezTo>
                    <a:pt x="2897029" y="1246849"/>
                    <a:pt x="2865501" y="1207606"/>
                    <a:pt x="2890361" y="1161695"/>
                  </a:cubicBezTo>
                  <a:cubicBezTo>
                    <a:pt x="2905220" y="1134168"/>
                    <a:pt x="2872740" y="1119785"/>
                    <a:pt x="2850071" y="1117023"/>
                  </a:cubicBezTo>
                  <a:cubicBezTo>
                    <a:pt x="2800636" y="1110927"/>
                    <a:pt x="2791301" y="1085019"/>
                    <a:pt x="2802731" y="1041776"/>
                  </a:cubicBezTo>
                  <a:cubicBezTo>
                    <a:pt x="2813590" y="1000818"/>
                    <a:pt x="2718626" y="878327"/>
                    <a:pt x="2676620" y="874993"/>
                  </a:cubicBezTo>
                  <a:cubicBezTo>
                    <a:pt x="2657666" y="873469"/>
                    <a:pt x="2656808" y="881565"/>
                    <a:pt x="2656237" y="896805"/>
                  </a:cubicBezTo>
                  <a:cubicBezTo>
                    <a:pt x="2655761" y="909664"/>
                    <a:pt x="2679573" y="925952"/>
                    <a:pt x="2658523" y="932619"/>
                  </a:cubicBezTo>
                  <a:cubicBezTo>
                    <a:pt x="2639473" y="938620"/>
                    <a:pt x="2612708" y="944621"/>
                    <a:pt x="2595563" y="926714"/>
                  </a:cubicBezTo>
                  <a:cubicBezTo>
                    <a:pt x="2554415" y="883851"/>
                    <a:pt x="2500884" y="855086"/>
                    <a:pt x="2464118" y="807365"/>
                  </a:cubicBezTo>
                  <a:cubicBezTo>
                    <a:pt x="2446687" y="784696"/>
                    <a:pt x="2424017" y="769742"/>
                    <a:pt x="2394871" y="761645"/>
                  </a:cubicBezTo>
                  <a:cubicBezTo>
                    <a:pt x="2363819" y="752978"/>
                    <a:pt x="2340197" y="736499"/>
                    <a:pt x="2370106" y="698971"/>
                  </a:cubicBezTo>
                  <a:cubicBezTo>
                    <a:pt x="2393823" y="669062"/>
                    <a:pt x="2371344" y="644393"/>
                    <a:pt x="2346484" y="644012"/>
                  </a:cubicBezTo>
                  <a:cubicBezTo>
                    <a:pt x="2267998" y="642869"/>
                    <a:pt x="2228564" y="575622"/>
                    <a:pt x="2168557" y="544190"/>
                  </a:cubicBezTo>
                  <a:cubicBezTo>
                    <a:pt x="2129028" y="523520"/>
                    <a:pt x="2089118" y="503423"/>
                    <a:pt x="2047494" y="489707"/>
                  </a:cubicBezTo>
                  <a:cubicBezTo>
                    <a:pt x="2018919" y="480277"/>
                    <a:pt x="1991773" y="467609"/>
                    <a:pt x="1971008" y="449702"/>
                  </a:cubicBezTo>
                  <a:cubicBezTo>
                    <a:pt x="1939862" y="422746"/>
                    <a:pt x="1916240" y="430556"/>
                    <a:pt x="1896237" y="456083"/>
                  </a:cubicBezTo>
                  <a:cubicBezTo>
                    <a:pt x="1881950" y="474371"/>
                    <a:pt x="1871853" y="474562"/>
                    <a:pt x="1849850" y="470942"/>
                  </a:cubicBezTo>
                  <a:cubicBezTo>
                    <a:pt x="1798511" y="462465"/>
                    <a:pt x="1752886" y="441415"/>
                    <a:pt x="1705451" y="422555"/>
                  </a:cubicBezTo>
                  <a:cubicBezTo>
                    <a:pt x="1644682" y="398362"/>
                    <a:pt x="1581436" y="414459"/>
                    <a:pt x="1519619" y="423413"/>
                  </a:cubicBezTo>
                  <a:cubicBezTo>
                    <a:pt x="1504950" y="425603"/>
                    <a:pt x="1501045" y="440748"/>
                    <a:pt x="1505045" y="453893"/>
                  </a:cubicBezTo>
                  <a:cubicBezTo>
                    <a:pt x="1517047" y="493040"/>
                    <a:pt x="1492663" y="506375"/>
                    <a:pt x="1462850" y="505709"/>
                  </a:cubicBezTo>
                  <a:cubicBezTo>
                    <a:pt x="1339596" y="502756"/>
                    <a:pt x="1224629" y="542475"/>
                    <a:pt x="1115378" y="587814"/>
                  </a:cubicBezTo>
                  <a:cubicBezTo>
                    <a:pt x="1007745" y="632486"/>
                    <a:pt x="904589" y="693732"/>
                    <a:pt x="832485" y="793173"/>
                  </a:cubicBezTo>
                  <a:cubicBezTo>
                    <a:pt x="817816" y="813366"/>
                    <a:pt x="799243" y="832607"/>
                    <a:pt x="778574" y="846418"/>
                  </a:cubicBezTo>
                  <a:cubicBezTo>
                    <a:pt x="746189" y="867944"/>
                    <a:pt x="722852" y="894043"/>
                    <a:pt x="706469" y="929571"/>
                  </a:cubicBezTo>
                  <a:cubicBezTo>
                    <a:pt x="663702" y="1022249"/>
                    <a:pt x="595979" y="1100926"/>
                    <a:pt x="556451" y="1195604"/>
                  </a:cubicBezTo>
                  <a:cubicBezTo>
                    <a:pt x="552260" y="1205701"/>
                    <a:pt x="544925" y="1215702"/>
                    <a:pt x="544640" y="1225894"/>
                  </a:cubicBezTo>
                  <a:cubicBezTo>
                    <a:pt x="540544" y="1392296"/>
                    <a:pt x="497396" y="1556411"/>
                    <a:pt x="515207" y="1724147"/>
                  </a:cubicBezTo>
                  <a:cubicBezTo>
                    <a:pt x="516922" y="1740815"/>
                    <a:pt x="527114" y="1753484"/>
                    <a:pt x="530066" y="1767866"/>
                  </a:cubicBezTo>
                  <a:cubicBezTo>
                    <a:pt x="549116" y="1861021"/>
                    <a:pt x="600170" y="1943984"/>
                    <a:pt x="614934" y="2038281"/>
                  </a:cubicBezTo>
                  <a:cubicBezTo>
                    <a:pt x="618077" y="2057903"/>
                    <a:pt x="627221" y="2078191"/>
                    <a:pt x="641033" y="2086001"/>
                  </a:cubicBezTo>
                  <a:cubicBezTo>
                    <a:pt x="689896" y="2113433"/>
                    <a:pt x="703612" y="2168774"/>
                    <a:pt x="742093" y="2204492"/>
                  </a:cubicBezTo>
                  <a:cubicBezTo>
                    <a:pt x="791528" y="2250403"/>
                    <a:pt x="831533" y="2305076"/>
                    <a:pt x="901065" y="2327841"/>
                  </a:cubicBezTo>
                  <a:cubicBezTo>
                    <a:pt x="941356" y="2341081"/>
                    <a:pt x="974979" y="2372513"/>
                    <a:pt x="1014508" y="2392230"/>
                  </a:cubicBezTo>
                  <a:cubicBezTo>
                    <a:pt x="1115378" y="2442618"/>
                    <a:pt x="1217200" y="2485004"/>
                    <a:pt x="1332548" y="2464906"/>
                  </a:cubicBezTo>
                  <a:cubicBezTo>
                    <a:pt x="1374743" y="2457476"/>
                    <a:pt x="1412367" y="2429854"/>
                    <a:pt x="1458754" y="2435569"/>
                  </a:cubicBezTo>
                  <a:cubicBezTo>
                    <a:pt x="1469422" y="2436902"/>
                    <a:pt x="1473137" y="2422520"/>
                    <a:pt x="1475899" y="2410804"/>
                  </a:cubicBezTo>
                  <a:cubicBezTo>
                    <a:pt x="1489996" y="2350415"/>
                    <a:pt x="1550194" y="2346129"/>
                    <a:pt x="1590961" y="2318030"/>
                  </a:cubicBezTo>
                  <a:cubicBezTo>
                    <a:pt x="1657160" y="2350034"/>
                    <a:pt x="1749933" y="2332604"/>
                    <a:pt x="1790510" y="2408613"/>
                  </a:cubicBezTo>
                  <a:cubicBezTo>
                    <a:pt x="1816989" y="2458238"/>
                    <a:pt x="1809464" y="2520532"/>
                    <a:pt x="1792224" y="2574062"/>
                  </a:cubicBezTo>
                  <a:cubicBezTo>
                    <a:pt x="1763268" y="2663883"/>
                    <a:pt x="1700975" y="2735511"/>
                    <a:pt x="1648587" y="2812378"/>
                  </a:cubicBezTo>
                  <a:cubicBezTo>
                    <a:pt x="1644491" y="2818379"/>
                    <a:pt x="1639729" y="2820093"/>
                    <a:pt x="1634014" y="2822570"/>
                  </a:cubicBezTo>
                  <a:cubicBezTo>
                    <a:pt x="1545908" y="2860479"/>
                    <a:pt x="1455515" y="2893150"/>
                    <a:pt x="1362266" y="2914010"/>
                  </a:cubicBezTo>
                  <a:cubicBezTo>
                    <a:pt x="1264730" y="2935822"/>
                    <a:pt x="1166813" y="2924011"/>
                    <a:pt x="1068705" y="2904961"/>
                  </a:cubicBezTo>
                  <a:cubicBezTo>
                    <a:pt x="980218" y="2887816"/>
                    <a:pt x="902875" y="2846477"/>
                    <a:pt x="822484" y="2810759"/>
                  </a:cubicBezTo>
                  <a:cubicBezTo>
                    <a:pt x="661797" y="2739321"/>
                    <a:pt x="523685" y="2634451"/>
                    <a:pt x="412242" y="2501482"/>
                  </a:cubicBezTo>
                  <a:cubicBezTo>
                    <a:pt x="336233" y="2410709"/>
                    <a:pt x="260414" y="2316030"/>
                    <a:pt x="224885" y="2195825"/>
                  </a:cubicBezTo>
                  <a:cubicBezTo>
                    <a:pt x="211360" y="2150200"/>
                    <a:pt x="189452" y="2099146"/>
                    <a:pt x="151638" y="2063808"/>
                  </a:cubicBezTo>
                  <a:cubicBezTo>
                    <a:pt x="114300" y="2028851"/>
                    <a:pt x="124397" y="1979798"/>
                    <a:pt x="108395" y="1938650"/>
                  </a:cubicBezTo>
                  <a:cubicBezTo>
                    <a:pt x="84106" y="1876166"/>
                    <a:pt x="67628" y="1810062"/>
                    <a:pt x="43244" y="1747007"/>
                  </a:cubicBezTo>
                  <a:cubicBezTo>
                    <a:pt x="24860" y="1699382"/>
                    <a:pt x="24956" y="1646423"/>
                    <a:pt x="0" y="1600893"/>
                  </a:cubicBezTo>
                  <a:lnTo>
                    <a:pt x="0" y="1562793"/>
                  </a:lnTo>
                  <a:cubicBezTo>
                    <a:pt x="38767" y="1549172"/>
                    <a:pt x="51054" y="1519454"/>
                    <a:pt x="37052" y="1468686"/>
                  </a:cubicBezTo>
                  <a:cubicBezTo>
                    <a:pt x="19431" y="1404678"/>
                    <a:pt x="31147" y="1345814"/>
                    <a:pt x="48673" y="1281996"/>
                  </a:cubicBezTo>
                  <a:cubicBezTo>
                    <a:pt x="62294" y="1232371"/>
                    <a:pt x="79343" y="1183889"/>
                    <a:pt x="89630" y="1135121"/>
                  </a:cubicBezTo>
                  <a:cubicBezTo>
                    <a:pt x="115253" y="1131787"/>
                    <a:pt x="92869" y="1174935"/>
                    <a:pt x="123349" y="1162362"/>
                  </a:cubicBezTo>
                  <a:cubicBezTo>
                    <a:pt x="125825" y="1157981"/>
                    <a:pt x="119444" y="1143693"/>
                    <a:pt x="134017" y="1152742"/>
                  </a:cubicBezTo>
                  <a:cubicBezTo>
                    <a:pt x="136970" y="1152932"/>
                    <a:pt x="139827" y="1153218"/>
                    <a:pt x="142780" y="1153409"/>
                  </a:cubicBezTo>
                  <a:cubicBezTo>
                    <a:pt x="149828" y="1141026"/>
                    <a:pt x="154686" y="1128167"/>
                    <a:pt x="151829" y="1113499"/>
                  </a:cubicBezTo>
                  <a:cubicBezTo>
                    <a:pt x="149066" y="1114928"/>
                    <a:pt x="146018" y="1115594"/>
                    <a:pt x="142875" y="1115594"/>
                  </a:cubicBezTo>
                  <a:cubicBezTo>
                    <a:pt x="139827" y="1125310"/>
                    <a:pt x="135731" y="1120833"/>
                    <a:pt x="131064" y="1116737"/>
                  </a:cubicBezTo>
                  <a:cubicBezTo>
                    <a:pt x="124873" y="1111213"/>
                    <a:pt x="126302" y="1107403"/>
                    <a:pt x="132969" y="1104164"/>
                  </a:cubicBezTo>
                  <a:cubicBezTo>
                    <a:pt x="121253" y="1091020"/>
                    <a:pt x="123063" y="1075113"/>
                    <a:pt x="123539" y="1059397"/>
                  </a:cubicBezTo>
                  <a:cubicBezTo>
                    <a:pt x="115443" y="1054920"/>
                    <a:pt x="120015" y="1050062"/>
                    <a:pt x="122492" y="1044347"/>
                  </a:cubicBezTo>
                  <a:cubicBezTo>
                    <a:pt x="141161" y="1002533"/>
                    <a:pt x="159353" y="960527"/>
                    <a:pt x="177737" y="918522"/>
                  </a:cubicBezTo>
                  <a:cubicBezTo>
                    <a:pt x="178403" y="916712"/>
                    <a:pt x="179165" y="914903"/>
                    <a:pt x="180118" y="913188"/>
                  </a:cubicBezTo>
                  <a:cubicBezTo>
                    <a:pt x="186976" y="900901"/>
                    <a:pt x="165449" y="871754"/>
                    <a:pt x="201740" y="876993"/>
                  </a:cubicBezTo>
                  <a:cubicBezTo>
                    <a:pt x="207359" y="871183"/>
                    <a:pt x="213074" y="865468"/>
                    <a:pt x="218789" y="859753"/>
                  </a:cubicBezTo>
                  <a:cubicBezTo>
                    <a:pt x="202883" y="852228"/>
                    <a:pt x="204692" y="834321"/>
                    <a:pt x="210407" y="827177"/>
                  </a:cubicBezTo>
                  <a:cubicBezTo>
                    <a:pt x="260890" y="764217"/>
                    <a:pt x="288322" y="684969"/>
                    <a:pt x="350425" y="630581"/>
                  </a:cubicBezTo>
                  <a:cubicBezTo>
                    <a:pt x="364427" y="620580"/>
                    <a:pt x="368237" y="607626"/>
                    <a:pt x="367760" y="590100"/>
                  </a:cubicBezTo>
                  <a:cubicBezTo>
                    <a:pt x="367189" y="569336"/>
                    <a:pt x="377571" y="553905"/>
                    <a:pt x="401860" y="554286"/>
                  </a:cubicBezTo>
                  <a:cubicBezTo>
                    <a:pt x="440531" y="552476"/>
                    <a:pt x="431102" y="514757"/>
                    <a:pt x="446342" y="496279"/>
                  </a:cubicBezTo>
                  <a:cubicBezTo>
                    <a:pt x="470440" y="467037"/>
                    <a:pt x="499396" y="440558"/>
                    <a:pt x="530162" y="418269"/>
                  </a:cubicBezTo>
                  <a:cubicBezTo>
                    <a:pt x="596265" y="370454"/>
                    <a:pt x="656368" y="315018"/>
                    <a:pt x="723805" y="268536"/>
                  </a:cubicBezTo>
                  <a:cubicBezTo>
                    <a:pt x="778955" y="230627"/>
                    <a:pt x="844963" y="213386"/>
                    <a:pt x="897065" y="171191"/>
                  </a:cubicBezTo>
                  <a:cubicBezTo>
                    <a:pt x="913066" y="158237"/>
                    <a:pt x="925640" y="174810"/>
                    <a:pt x="940689" y="173477"/>
                  </a:cubicBezTo>
                  <a:cubicBezTo>
                    <a:pt x="941546" y="186240"/>
                    <a:pt x="933355" y="190241"/>
                    <a:pt x="924687" y="193098"/>
                  </a:cubicBezTo>
                  <a:cubicBezTo>
                    <a:pt x="914591" y="196432"/>
                    <a:pt x="914019" y="204147"/>
                    <a:pt x="915638" y="211958"/>
                  </a:cubicBezTo>
                  <a:cubicBezTo>
                    <a:pt x="917829" y="222626"/>
                    <a:pt x="927545" y="219959"/>
                    <a:pt x="934784" y="220435"/>
                  </a:cubicBezTo>
                  <a:cubicBezTo>
                    <a:pt x="976598" y="223102"/>
                    <a:pt x="1006697" y="202337"/>
                    <a:pt x="1016032" y="164237"/>
                  </a:cubicBezTo>
                  <a:cubicBezTo>
                    <a:pt x="1022414" y="138139"/>
                    <a:pt x="1039940" y="127757"/>
                    <a:pt x="1056989" y="126423"/>
                  </a:cubicBezTo>
                  <a:cubicBezTo>
                    <a:pt x="1107662" y="122423"/>
                    <a:pt x="1152144" y="89371"/>
                    <a:pt x="1204341" y="96705"/>
                  </a:cubicBezTo>
                  <a:cubicBezTo>
                    <a:pt x="1226153" y="99753"/>
                    <a:pt x="1235583" y="75941"/>
                    <a:pt x="1255300" y="75941"/>
                  </a:cubicBezTo>
                  <a:cubicBezTo>
                    <a:pt x="1270349" y="69178"/>
                    <a:pt x="1256443" y="44413"/>
                    <a:pt x="1277017" y="41270"/>
                  </a:cubicBezTo>
                  <a:cubicBezTo>
                    <a:pt x="1294162" y="40222"/>
                    <a:pt x="1310450" y="38793"/>
                    <a:pt x="1327595" y="46699"/>
                  </a:cubicBezTo>
                  <a:cubicBezTo>
                    <a:pt x="1345406" y="54890"/>
                    <a:pt x="1369600" y="51652"/>
                    <a:pt x="1380554" y="38317"/>
                  </a:cubicBezTo>
                  <a:cubicBezTo>
                    <a:pt x="1403128" y="10980"/>
                    <a:pt x="1427226" y="836"/>
                    <a:pt x="1452431" y="50"/>
                  </a:cubicBezTo>
                  <a:close/>
                </a:path>
              </a:pathLst>
            </a:custGeom>
            <a:solidFill>
              <a:schemeClr val="accent1"/>
            </a:solidFill>
            <a:ln w="0" cap="flat">
              <a:noFill/>
              <a:prstDash val="solid"/>
              <a:miter/>
            </a:ln>
          </p:spPr>
          <p:txBody>
            <a:bodyPr rtlCol="0" anchor="ctr">
              <a:normAutofit/>
            </a:bodyPr>
            <a:lstStyle/>
            <a:p>
              <a:pPr algn="ctr"/>
              <a:r>
                <a:rPr lang="en-US" altLang="zh-CN" sz="2400" b="1" i="1" dirty="0">
                  <a:cs typeface="+mn-ea"/>
                  <a:sym typeface="+mn-lt"/>
                </a:rPr>
                <a:t>4</a:t>
              </a:r>
              <a:endParaRPr lang="zh-CN" altLang="en-US" sz="2400" b="1" i="1" dirty="0">
                <a:cs typeface="+mn-ea"/>
                <a:sym typeface="+mn-lt"/>
              </a:endParaRPr>
            </a:p>
          </p:txBody>
        </p:sp>
      </p:grpSp>
      <p:cxnSp>
        <p:nvCxnSpPr>
          <p:cNvPr id="18" name="直接连接符 55">
            <a:extLst>
              <a:ext uri="{FF2B5EF4-FFF2-40B4-BE49-F238E27FC236}">
                <a16:creationId xmlns:a16="http://schemas.microsoft.com/office/drawing/2014/main" id="{FC0A6550-4FC4-B27A-409E-0DF90CCC19F4}"/>
              </a:ext>
            </a:extLst>
          </p:cNvPr>
          <p:cNvCxnSpPr>
            <a:cxnSpLocks/>
          </p:cNvCxnSpPr>
          <p:nvPr/>
        </p:nvCxnSpPr>
        <p:spPr>
          <a:xfrm>
            <a:off x="1375701" y="1523395"/>
            <a:ext cx="0" cy="4610705"/>
          </a:xfrm>
          <a:prstGeom prst="line">
            <a:avLst/>
          </a:prstGeom>
          <a:ln>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22" name="ComponentBackground2">
            <a:extLst>
              <a:ext uri="{FF2B5EF4-FFF2-40B4-BE49-F238E27FC236}">
                <a16:creationId xmlns:a16="http://schemas.microsoft.com/office/drawing/2014/main" id="{75EEA820-DCA7-C4A8-8EB5-E6D13083FF07}"/>
              </a:ext>
            </a:extLst>
          </p:cNvPr>
          <p:cNvSpPr/>
          <p:nvPr/>
        </p:nvSpPr>
        <p:spPr>
          <a:xfrm>
            <a:off x="1829470" y="2629002"/>
            <a:ext cx="4500642" cy="3632098"/>
          </a:xfrm>
          <a:prstGeom prst="roundRect">
            <a:avLst>
              <a:gd name="adj" fmla="val 4413"/>
            </a:avLst>
          </a:prstGeom>
          <a:no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sz="1600">
              <a:solidFill>
                <a:schemeClr val="tx1"/>
              </a:solidFill>
              <a:latin typeface="+mn-lt"/>
              <a:cs typeface="+mn-ea"/>
              <a:sym typeface="+mn-lt"/>
            </a:endParaRPr>
          </a:p>
        </p:txBody>
      </p:sp>
      <p:sp>
        <p:nvSpPr>
          <p:cNvPr id="24" name="Number2">
            <a:extLst>
              <a:ext uri="{FF2B5EF4-FFF2-40B4-BE49-F238E27FC236}">
                <a16:creationId xmlns:a16="http://schemas.microsoft.com/office/drawing/2014/main" id="{C1B94B09-5A83-847D-81C8-A2F6051BF0BC}"/>
              </a:ext>
            </a:extLst>
          </p:cNvPr>
          <p:cNvSpPr/>
          <p:nvPr/>
        </p:nvSpPr>
        <p:spPr>
          <a:xfrm>
            <a:off x="2150044" y="2377199"/>
            <a:ext cx="3859494" cy="504000"/>
          </a:xfrm>
          <a:prstGeom prst="flowChartAlternateProcess">
            <a:avLst/>
          </a:prstGeom>
          <a:solidFill>
            <a:schemeClr val="accent2"/>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r>
              <a:rPr lang="en-US" altLang="zh-CN" sz="2000" b="1" dirty="0">
                <a:solidFill>
                  <a:srgbClr val="FFFFFF"/>
                </a:solidFill>
                <a:cs typeface="+mn-ea"/>
                <a:sym typeface="+mn-lt"/>
              </a:rPr>
              <a:t>Iceberg Model</a:t>
            </a:r>
            <a:endParaRPr lang="zh-CN" altLang="en-US" sz="2000" b="1" dirty="0">
              <a:solidFill>
                <a:srgbClr val="FFFFFF"/>
              </a:solidFill>
              <a:cs typeface="+mn-ea"/>
              <a:sym typeface="+mn-lt"/>
            </a:endParaRPr>
          </a:p>
        </p:txBody>
      </p:sp>
      <p:sp>
        <p:nvSpPr>
          <p:cNvPr id="25" name="ComponentBackground3">
            <a:extLst>
              <a:ext uri="{FF2B5EF4-FFF2-40B4-BE49-F238E27FC236}">
                <a16:creationId xmlns:a16="http://schemas.microsoft.com/office/drawing/2014/main" id="{C8CC3135-4E40-9C87-2B90-1DA4F5F2F39C}"/>
              </a:ext>
            </a:extLst>
          </p:cNvPr>
          <p:cNvSpPr/>
          <p:nvPr/>
        </p:nvSpPr>
        <p:spPr>
          <a:xfrm>
            <a:off x="6783880" y="2629002"/>
            <a:ext cx="4500647" cy="3632098"/>
          </a:xfrm>
          <a:prstGeom prst="roundRect">
            <a:avLst>
              <a:gd name="adj" fmla="val 4413"/>
            </a:avLst>
          </a:prstGeom>
          <a:no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sz="1600">
              <a:solidFill>
                <a:schemeClr val="tx1"/>
              </a:solidFill>
              <a:latin typeface="+mn-lt"/>
              <a:cs typeface="+mn-ea"/>
              <a:sym typeface="+mn-lt"/>
            </a:endParaRPr>
          </a:p>
        </p:txBody>
      </p:sp>
      <p:sp>
        <p:nvSpPr>
          <p:cNvPr id="26" name="Bullet3">
            <a:extLst>
              <a:ext uri="{FF2B5EF4-FFF2-40B4-BE49-F238E27FC236}">
                <a16:creationId xmlns:a16="http://schemas.microsoft.com/office/drawing/2014/main" id="{C46FB035-0575-C231-9202-17047A4E04AB}"/>
              </a:ext>
            </a:extLst>
          </p:cNvPr>
          <p:cNvSpPr/>
          <p:nvPr/>
        </p:nvSpPr>
        <p:spPr>
          <a:xfrm>
            <a:off x="7266965" y="4895254"/>
            <a:ext cx="3764294" cy="1238846"/>
          </a:xfrm>
          <a:prstGeom prst="roundRect">
            <a:avLst>
              <a:gd name="adj" fmla="val 0"/>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lstStyle/>
          <a:p>
            <a:r>
              <a:rPr lang="en-GB" altLang="zh-CN" b="1" dirty="0">
                <a:solidFill>
                  <a:schemeClr val="tx1"/>
                </a:solidFill>
                <a:cs typeface="+mn-ea"/>
                <a:sym typeface="+mn-lt"/>
              </a:rPr>
              <a:t>Mental models are the perceptions and accumulated personal experiences that shape our understanding of the world.</a:t>
            </a:r>
            <a:endParaRPr lang="en-US" altLang="zh-CN" b="1" dirty="0">
              <a:solidFill>
                <a:schemeClr val="tx1"/>
              </a:solidFill>
              <a:cs typeface="+mn-ea"/>
              <a:sym typeface="+mn-lt"/>
            </a:endParaRPr>
          </a:p>
        </p:txBody>
      </p:sp>
      <p:sp>
        <p:nvSpPr>
          <p:cNvPr id="27" name="Number3">
            <a:extLst>
              <a:ext uri="{FF2B5EF4-FFF2-40B4-BE49-F238E27FC236}">
                <a16:creationId xmlns:a16="http://schemas.microsoft.com/office/drawing/2014/main" id="{B75F7969-6B69-B5A0-77A4-6EA7F389D196}"/>
              </a:ext>
            </a:extLst>
          </p:cNvPr>
          <p:cNvSpPr/>
          <p:nvPr/>
        </p:nvSpPr>
        <p:spPr>
          <a:xfrm>
            <a:off x="7104454" y="2377199"/>
            <a:ext cx="3859498" cy="504000"/>
          </a:xfrm>
          <a:prstGeom prst="flowChartAlternateProcess">
            <a:avLst/>
          </a:prstGeom>
          <a:solidFill>
            <a:schemeClr val="accent1"/>
          </a:solid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3765"/>
            <a:r>
              <a:rPr lang="en-US" altLang="zh-CN" sz="2000" b="1" dirty="0">
                <a:solidFill>
                  <a:srgbClr val="FFFFFF"/>
                </a:solidFill>
                <a:cs typeface="+mn-ea"/>
                <a:sym typeface="+mn-lt"/>
              </a:rPr>
              <a:t>Mental Model</a:t>
            </a:r>
            <a:endParaRPr lang="zh-CN" altLang="en-US" sz="2000" b="1" dirty="0">
              <a:solidFill>
                <a:srgbClr val="FFFFFF"/>
              </a:solidFill>
              <a:cs typeface="+mn-ea"/>
              <a:sym typeface="+mn-lt"/>
            </a:endParaRPr>
          </a:p>
        </p:txBody>
      </p:sp>
      <p:sp>
        <p:nvSpPr>
          <p:cNvPr id="4" name="TextBox 3">
            <a:extLst>
              <a:ext uri="{FF2B5EF4-FFF2-40B4-BE49-F238E27FC236}">
                <a16:creationId xmlns:a16="http://schemas.microsoft.com/office/drawing/2014/main" id="{55778704-FBB3-9305-2629-6C091F1167C5}"/>
              </a:ext>
            </a:extLst>
          </p:cNvPr>
          <p:cNvSpPr txBox="1"/>
          <p:nvPr/>
        </p:nvSpPr>
        <p:spPr>
          <a:xfrm>
            <a:off x="393929" y="6453278"/>
            <a:ext cx="2662652" cy="369332"/>
          </a:xfrm>
          <a:prstGeom prst="rect">
            <a:avLst/>
          </a:prstGeom>
          <a:noFill/>
        </p:spPr>
        <p:txBody>
          <a:bodyPr wrap="none" rtlCol="0">
            <a:spAutoFit/>
          </a:bodyPr>
          <a:lstStyle/>
          <a:p>
            <a:r>
              <a:rPr lang="en-GB" dirty="0">
                <a:cs typeface="+mn-ea"/>
                <a:sym typeface="+mn-lt"/>
              </a:rPr>
              <a:t>Reference: </a:t>
            </a:r>
            <a:r>
              <a:rPr lang="en-GB" dirty="0">
                <a:cs typeface="+mn-ea"/>
                <a:sym typeface="+mn-lt"/>
                <a:hlinkClick r:id="rId3"/>
              </a:rPr>
              <a:t>System Thinker</a:t>
            </a:r>
            <a:endParaRPr lang="en-GB" dirty="0">
              <a:cs typeface="+mn-ea"/>
              <a:sym typeface="+mn-lt"/>
            </a:endParaRPr>
          </a:p>
        </p:txBody>
      </p:sp>
      <p:sp>
        <p:nvSpPr>
          <p:cNvPr id="41" name="TextBox 40">
            <a:extLst>
              <a:ext uri="{FF2B5EF4-FFF2-40B4-BE49-F238E27FC236}">
                <a16:creationId xmlns:a16="http://schemas.microsoft.com/office/drawing/2014/main" id="{98D7CFA7-EC89-225D-F462-DCF9E8C6B37A}"/>
              </a:ext>
            </a:extLst>
          </p:cNvPr>
          <p:cNvSpPr txBox="1"/>
          <p:nvPr/>
        </p:nvSpPr>
        <p:spPr>
          <a:xfrm>
            <a:off x="3495708" y="3419016"/>
            <a:ext cx="2332157" cy="1200329"/>
          </a:xfrm>
          <a:prstGeom prst="rect">
            <a:avLst/>
          </a:prstGeom>
          <a:noFill/>
        </p:spPr>
        <p:txBody>
          <a:bodyPr wrap="square" rtlCol="0">
            <a:spAutoFit/>
          </a:bodyPr>
          <a:lstStyle/>
          <a:p>
            <a:pPr algn="ctr"/>
            <a:r>
              <a:rPr lang="en-GB" b="1" dirty="0">
                <a:cs typeface="+mn-ea"/>
                <a:sym typeface="+mn-lt"/>
              </a:rPr>
              <a:t>Events</a:t>
            </a:r>
          </a:p>
          <a:p>
            <a:pPr algn="ctr"/>
            <a:r>
              <a:rPr lang="en-GB" b="1" dirty="0">
                <a:cs typeface="+mn-ea"/>
                <a:sym typeface="+mn-lt"/>
              </a:rPr>
              <a:t>Patterns</a:t>
            </a:r>
          </a:p>
          <a:p>
            <a:pPr algn="ctr"/>
            <a:r>
              <a:rPr lang="en-GB" b="1" dirty="0">
                <a:cs typeface="+mn-ea"/>
                <a:sym typeface="+mn-lt"/>
              </a:rPr>
              <a:t>Underlying Structures</a:t>
            </a:r>
          </a:p>
          <a:p>
            <a:pPr algn="ctr"/>
            <a:r>
              <a:rPr lang="en-GB" b="1" dirty="0">
                <a:cs typeface="+mn-ea"/>
                <a:sym typeface="+mn-lt"/>
              </a:rPr>
              <a:t>Mental Models</a:t>
            </a:r>
          </a:p>
        </p:txBody>
      </p:sp>
      <p:cxnSp>
        <p:nvCxnSpPr>
          <p:cNvPr id="13" name="Straight Connector 12">
            <a:extLst>
              <a:ext uri="{FF2B5EF4-FFF2-40B4-BE49-F238E27FC236}">
                <a16:creationId xmlns:a16="http://schemas.microsoft.com/office/drawing/2014/main" id="{6AD96F26-BD32-DC42-60F2-18F1FE2DD454}"/>
              </a:ext>
            </a:extLst>
          </p:cNvPr>
          <p:cNvCxnSpPr>
            <a:cxnSpLocks/>
          </p:cNvCxnSpPr>
          <p:nvPr/>
        </p:nvCxnSpPr>
        <p:spPr>
          <a:xfrm>
            <a:off x="2099733" y="3747052"/>
            <a:ext cx="3728132"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Bullet3">
            <a:extLst>
              <a:ext uri="{FF2B5EF4-FFF2-40B4-BE49-F238E27FC236}">
                <a16:creationId xmlns:a16="http://schemas.microsoft.com/office/drawing/2014/main" id="{45F874B1-5261-FFBF-FA1D-14AB9F807DA6}"/>
              </a:ext>
            </a:extLst>
          </p:cNvPr>
          <p:cNvSpPr/>
          <p:nvPr/>
        </p:nvSpPr>
        <p:spPr>
          <a:xfrm>
            <a:off x="2049994" y="5017823"/>
            <a:ext cx="3982649" cy="1238846"/>
          </a:xfrm>
          <a:prstGeom prst="roundRect">
            <a:avLst>
              <a:gd name="adj" fmla="val 0"/>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wrap="square" anchor="t" anchorCtr="0">
            <a:noAutofit/>
          </a:bodyPr>
          <a:lstStyle/>
          <a:p>
            <a:r>
              <a:rPr lang="en-GB" dirty="0">
                <a:solidFill>
                  <a:schemeClr val="tx1"/>
                </a:solidFill>
                <a:cs typeface="+mn-ea"/>
                <a:sym typeface="+mn-lt"/>
              </a:rPr>
              <a:t>A conceptual tool that helps you look </a:t>
            </a:r>
            <a:r>
              <a:rPr lang="en-GB" b="1" dirty="0">
                <a:solidFill>
                  <a:schemeClr val="tx1"/>
                </a:solidFill>
                <a:cs typeface="+mn-ea"/>
                <a:sym typeface="+mn-lt"/>
              </a:rPr>
              <a:t>beneath events </a:t>
            </a:r>
            <a:r>
              <a:rPr lang="en-GB" dirty="0">
                <a:solidFill>
                  <a:schemeClr val="tx1"/>
                </a:solidFill>
                <a:cs typeface="+mn-ea"/>
                <a:sym typeface="+mn-lt"/>
              </a:rPr>
              <a:t>to uncover underlying patterns, structures, and mental models driving system behaviour.</a:t>
            </a:r>
            <a:endParaRPr lang="en-US" altLang="zh-CN" b="1" dirty="0">
              <a:solidFill>
                <a:schemeClr val="tx1"/>
              </a:solidFill>
              <a:cs typeface="+mn-ea"/>
              <a:sym typeface="+mn-lt"/>
            </a:endParaRPr>
          </a:p>
        </p:txBody>
      </p:sp>
    </p:spTree>
    <p:extLst>
      <p:ext uri="{BB962C8B-B14F-4D97-AF65-F5344CB8AC3E}">
        <p14:creationId xmlns:p14="http://schemas.microsoft.com/office/powerpoint/2010/main" val="3679114046"/>
      </p:ext>
    </p:extLst>
  </p:cSld>
  <p:clrMapOvr>
    <a:masterClrMapping/>
  </p:clrMapOvr>
</p:sld>
</file>

<file path=ppt/theme/theme1.xml><?xml version="1.0" encoding="utf-8"?>
<a:theme xmlns:a="http://schemas.openxmlformats.org/drawingml/2006/main" name="CCG_ppt">
  <a:themeElements>
    <a:clrScheme name="Custom 1">
      <a:dk1>
        <a:srgbClr val="000000"/>
      </a:dk1>
      <a:lt1>
        <a:srgbClr val="FFFFFF"/>
      </a:lt1>
      <a:dk2>
        <a:srgbClr val="44546A"/>
      </a:dk2>
      <a:lt2>
        <a:srgbClr val="E7E6E6"/>
      </a:lt2>
      <a:accent1>
        <a:srgbClr val="012069"/>
      </a:accent1>
      <a:accent2>
        <a:srgbClr val="C8102E"/>
      </a:accent2>
      <a:accent3>
        <a:srgbClr val="CBD3EA"/>
      </a:accent3>
      <a:accent4>
        <a:srgbClr val="5B9BD5"/>
      </a:accent4>
      <a:accent5>
        <a:srgbClr val="4471C3"/>
      </a:accent5>
      <a:accent6>
        <a:srgbClr val="910C22"/>
      </a:accent6>
      <a:hlink>
        <a:srgbClr val="4151C3"/>
      </a:hlink>
      <a:folHlink>
        <a:srgbClr val="954F72"/>
      </a:folHlink>
    </a:clrScheme>
    <a:fontScheme name="77d5ea60-29b6-4524-b17c-587242f510d3">
      <a:majorFont>
        <a:latin typeface="Calibri" panose="02110004020202020204"/>
        <a:ea typeface="Arial"/>
        <a:cs typeface=""/>
      </a:majorFont>
      <a:minorFont>
        <a:latin typeface="Calibri" panose="02110004020202020204"/>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072E6BEBDA3C42A396F615BA0912BE" ma:contentTypeVersion="17" ma:contentTypeDescription="Create a new document." ma:contentTypeScope="" ma:versionID="2fb8c7e537a2b0d0ee593744a8d59853">
  <xsd:schema xmlns:xsd="http://www.w3.org/2001/XMLSchema" xmlns:xs="http://www.w3.org/2001/XMLSchema" xmlns:p="http://schemas.microsoft.com/office/2006/metadata/properties" xmlns:ns2="b2327551-5aba-4f5a-9ca0-70e5ae868b77" xmlns:ns3="fbebe68c-b940-4723-97fc-516ab94278af" targetNamespace="http://schemas.microsoft.com/office/2006/metadata/properties" ma:root="true" ma:fieldsID="d7dfa6a1e1973a12f01f0cc3f5538539" ns2:_="" ns3:_="">
    <xsd:import namespace="b2327551-5aba-4f5a-9ca0-70e5ae868b77"/>
    <xsd:import namespace="fbebe68c-b940-4723-97fc-516ab94278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327551-5aba-4f5a-9ca0-70e5ae868b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9a89b1-2c2c-4f7f-9bd7-7914fb13a02b"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ebe68c-b940-4723-97fc-516ab94278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47004ff-0ade-4f9c-917b-24abbc9ccb0b}" ma:internalName="TaxCatchAll" ma:showField="CatchAllData" ma:web="fbebe68c-b940-4723-97fc-516ab94278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bebe68c-b940-4723-97fc-516ab94278af" xsi:nil="true"/>
    <lcf76f155ced4ddcb4097134ff3c332f xmlns="b2327551-5aba-4f5a-9ca0-70e5ae868b7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022EEB8-A2F7-4087-8A83-15897ADBF6EB}">
  <ds:schemaRefs>
    <ds:schemaRef ds:uri="http://schemas.microsoft.com/sharepoint/v3/contenttype/forms"/>
  </ds:schemaRefs>
</ds:datastoreItem>
</file>

<file path=customXml/itemProps2.xml><?xml version="1.0" encoding="utf-8"?>
<ds:datastoreItem xmlns:ds="http://schemas.openxmlformats.org/officeDocument/2006/customXml" ds:itemID="{93169D44-AA32-42AC-84D5-9BB89181E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327551-5aba-4f5a-9ca0-70e5ae868b77"/>
    <ds:schemaRef ds:uri="fbebe68c-b940-4723-97fc-516ab9427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28A653-B3A9-4390-8B5C-86EE12CEE331}">
  <ds:schemaRefs>
    <ds:schemaRef ds:uri="http://schemas.microsoft.com/office/2006/metadata/properties"/>
    <ds:schemaRef ds:uri="http://schemas.microsoft.com/office/infopath/2007/PartnerControls"/>
    <ds:schemaRef ds:uri="fbebe68c-b940-4723-97fc-516ab94278af"/>
    <ds:schemaRef ds:uri="b2327551-5aba-4f5a-9ca0-70e5ae868b77"/>
  </ds:schemaRefs>
</ds:datastoreItem>
</file>

<file path=docMetadata/LabelInfo.xml><?xml version="1.0" encoding="utf-8"?>
<clbl:labelList xmlns:clbl="http://schemas.microsoft.com/office/2020/mipLabelMetadata">
  <clbl:label id="{1faf88fe-a998-4c5b-93c9-210a11d9a5c2}" enabled="0" method="" siteId="{1faf88fe-a998-4c5b-93c9-210a11d9a5c2}" removed="1"/>
</clbl:labelList>
</file>

<file path=docProps/app.xml><?xml version="1.0" encoding="utf-8"?>
<Properties xmlns="http://schemas.openxmlformats.org/officeDocument/2006/extended-properties" xmlns:vt="http://schemas.openxmlformats.org/officeDocument/2006/docPropsVTypes">
  <Template/>
  <TotalTime>89817</TotalTime>
  <Words>1705</Words>
  <Application>Microsoft Office PowerPoint</Application>
  <PresentationFormat>Widescreen</PresentationFormat>
  <Paragraphs>320</Paragraphs>
  <Slides>24</Slides>
  <Notes>2</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CCG_ppt</vt:lpstr>
      <vt:lpstr>PowerPoint Presentation</vt:lpstr>
      <vt:lpstr>PowerPoint Presentation</vt:lpstr>
      <vt:lpstr>PowerPoint Presentation</vt:lpstr>
      <vt:lpstr>A palette of systems thinking tools</vt:lpstr>
      <vt:lpstr>A palette of systems thinking tools</vt:lpstr>
      <vt:lpstr>A palette of systems thinking tools</vt:lpstr>
      <vt:lpstr>A palette of systems thinking tools</vt:lpstr>
      <vt:lpstr>A palette of systems thinking tools</vt:lpstr>
      <vt:lpstr>A palette of systems thinking tools</vt:lpstr>
      <vt:lpstr>A palette of systems thinking tools</vt:lpstr>
      <vt:lpstr>A palette of systems thinking tools</vt:lpstr>
      <vt:lpstr>A palette of systems thinking tools</vt:lpstr>
      <vt:lpstr>A palette of systems thinking tools</vt:lpstr>
      <vt:lpstr>PowerPoint Presentation</vt:lpstr>
      <vt:lpstr>What is a Causal Loop Diagrams (CLDs)?</vt:lpstr>
      <vt:lpstr>Causal Loop Diagrams</vt:lpstr>
      <vt:lpstr>First steps of problem-based approach</vt:lpstr>
      <vt:lpstr>PowerPoint Presentation</vt:lpstr>
      <vt:lpstr>Case A: What makes me addicted to coffee?</vt:lpstr>
      <vt:lpstr>What makes me addicted to coffee?</vt:lpstr>
      <vt:lpstr>Case B: What drives the rapid global cost decline of solar PV?</vt:lpstr>
      <vt:lpstr>What drives the rapid global cost decline of solar PV?</vt:lpstr>
      <vt:lpstr>What drives the rapid global cost decline of solar PV?</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Verrier, Brunilde</dc:creator>
  <cp:lastModifiedBy>Yang, Pu</cp:lastModifiedBy>
  <cp:revision>3</cp:revision>
  <dcterms:created xsi:type="dcterms:W3CDTF">2024-11-28T17:10:21Z</dcterms:created>
  <dcterms:modified xsi:type="dcterms:W3CDTF">2026-02-22T18:09:19Z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0x01010002072E6BEBDA3C42A396F615BA0912BE</vt:lpwstr>
  </property>
</Properties>
</file>