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FE862-D298-2608-0192-30AE1A17EE14}" v="5" dt="2026-02-09T14:18:5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56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15:10:40.924" v="62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7T15:08:30.609" v="13" actId="948"/>
        <pc:sldMkLst>
          <pc:docMk/>
          <pc:sldMk cId="762437489" sldId="626"/>
        </pc:sldMkLst>
        <pc:spChg chg="mod">
          <ac:chgData name="Alexander Deliukov" userId="d5fda0f2-1d08-4016-b7e9-bb882f168707" providerId="ADAL" clId="{FE9DFF45-01DC-45CC-A80A-B50597210401}" dt="2026-01-27T15:08:30.609" v="13" actId="948"/>
          <ac:spMkLst>
            <pc:docMk/>
            <pc:sldMk cId="762437489" sldId="626"/>
            <ac:spMk id="2" creationId="{FFC334A6-DBAB-A543-12EB-79F451596E4F}"/>
          </ac:spMkLst>
        </pc:spChg>
      </pc:sldChg>
      <pc:sldChg chg="modSp mod">
        <pc:chgData name="Alexander Deliukov" userId="d5fda0f2-1d08-4016-b7e9-bb882f168707" providerId="ADAL" clId="{FE9DFF45-01DC-45CC-A80A-B50597210401}" dt="2026-01-27T15:09:23.690" v="40" actId="404"/>
        <pc:sldMkLst>
          <pc:docMk/>
          <pc:sldMk cId="3547527" sldId="627"/>
        </pc:sldMkLst>
        <pc:spChg chg="mod">
          <ac:chgData name="Alexander Deliukov" userId="d5fda0f2-1d08-4016-b7e9-bb882f168707" providerId="ADAL" clId="{FE9DFF45-01DC-45CC-A80A-B50597210401}" dt="2026-01-27T15:09:23.690" v="40" actId="404"/>
          <ac:spMkLst>
            <pc:docMk/>
            <pc:sldMk cId="3547527" sldId="627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7T15:09:21.802" v="39" actId="14100"/>
          <ac:spMkLst>
            <pc:docMk/>
            <pc:sldMk cId="3547527" sldId="627"/>
            <ac:spMk id="4" creationId="{91361D24-B993-F460-A104-4A972DC81205}"/>
          </ac:spMkLst>
        </pc:spChg>
      </pc:sldChg>
      <pc:sldChg chg="modSp mod">
        <pc:chgData name="Alexander Deliukov" userId="d5fda0f2-1d08-4016-b7e9-bb882f168707" providerId="ADAL" clId="{FE9DFF45-01DC-45CC-A80A-B50597210401}" dt="2026-01-27T15:09:28.248" v="41" actId="1076"/>
        <pc:sldMkLst>
          <pc:docMk/>
          <pc:sldMk cId="2090023336" sldId="628"/>
        </pc:sldMkLst>
        <pc:spChg chg="mod">
          <ac:chgData name="Alexander Deliukov" userId="d5fda0f2-1d08-4016-b7e9-bb882f168707" providerId="ADAL" clId="{FE9DFF45-01DC-45CC-A80A-B50597210401}" dt="2026-01-27T15:09:28.248" v="41" actId="1076"/>
          <ac:spMkLst>
            <pc:docMk/>
            <pc:sldMk cId="2090023336" sldId="628"/>
            <ac:spMk id="5" creationId="{30E6374C-C291-6834-91B4-BD411A47047F}"/>
          </ac:spMkLst>
        </pc:spChg>
      </pc:sldChg>
      <pc:sldChg chg="modSp mod">
        <pc:chgData name="Alexander Deliukov" userId="d5fda0f2-1d08-4016-b7e9-bb882f168707" providerId="ADAL" clId="{FE9DFF45-01DC-45CC-A80A-B50597210401}" dt="2026-01-27T15:09:36.961" v="42" actId="948"/>
        <pc:sldMkLst>
          <pc:docMk/>
          <pc:sldMk cId="1634192365" sldId="630"/>
        </pc:sldMkLst>
        <pc:spChg chg="mod">
          <ac:chgData name="Alexander Deliukov" userId="d5fda0f2-1d08-4016-b7e9-bb882f168707" providerId="ADAL" clId="{FE9DFF45-01DC-45CC-A80A-B50597210401}" dt="2026-01-27T15:09:36.961" v="42" actId="948"/>
          <ac:spMkLst>
            <pc:docMk/>
            <pc:sldMk cId="1634192365" sldId="630"/>
            <ac:spMk id="2" creationId="{AAFD76AD-17BC-8F0E-A09F-10D83311C5FD}"/>
          </ac:spMkLst>
        </pc:spChg>
      </pc:sldChg>
      <pc:sldChg chg="modSp">
        <pc:chgData name="Alexander Deliukov" userId="d5fda0f2-1d08-4016-b7e9-bb882f168707" providerId="ADAL" clId="{FE9DFF45-01DC-45CC-A80A-B50597210401}" dt="2026-01-27T15:09:41.306" v="43" actId="404"/>
        <pc:sldMkLst>
          <pc:docMk/>
          <pc:sldMk cId="349749265" sldId="631"/>
        </pc:sldMkLst>
        <pc:spChg chg="mod">
          <ac:chgData name="Alexander Deliukov" userId="d5fda0f2-1d08-4016-b7e9-bb882f168707" providerId="ADAL" clId="{FE9DFF45-01DC-45CC-A80A-B50597210401}" dt="2026-01-27T15:09:41.306" v="43" actId="404"/>
          <ac:spMkLst>
            <pc:docMk/>
            <pc:sldMk cId="349749265" sldId="631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15:09:48.131" v="45" actId="1076"/>
        <pc:sldMkLst>
          <pc:docMk/>
          <pc:sldMk cId="924459838" sldId="633"/>
        </pc:sldMkLst>
        <pc:spChg chg="mod">
          <ac:chgData name="Alexander Deliukov" userId="d5fda0f2-1d08-4016-b7e9-bb882f168707" providerId="ADAL" clId="{FE9DFF45-01DC-45CC-A80A-B50597210401}" dt="2026-01-27T15:09:48.131" v="45" actId="1076"/>
          <ac:spMkLst>
            <pc:docMk/>
            <pc:sldMk cId="924459838" sldId="633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7T15:09:55.415" v="47" actId="1076"/>
        <pc:sldMkLst>
          <pc:docMk/>
          <pc:sldMk cId="3304620497" sldId="635"/>
        </pc:sldMkLst>
        <pc:spChg chg="mod">
          <ac:chgData name="Alexander Deliukov" userId="d5fda0f2-1d08-4016-b7e9-bb882f168707" providerId="ADAL" clId="{FE9DFF45-01DC-45CC-A80A-B50597210401}" dt="2026-01-27T15:09:55.415" v="47" actId="1076"/>
          <ac:spMkLst>
            <pc:docMk/>
            <pc:sldMk cId="3304620497" sldId="635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15:10:03.349" v="49" actId="1076"/>
        <pc:sldMkLst>
          <pc:docMk/>
          <pc:sldMk cId="473064951" sldId="637"/>
        </pc:sldMkLst>
        <pc:spChg chg="mod">
          <ac:chgData name="Alexander Deliukov" userId="d5fda0f2-1d08-4016-b7e9-bb882f168707" providerId="ADAL" clId="{FE9DFF45-01DC-45CC-A80A-B50597210401}" dt="2026-01-27T15:10:03.349" v="49" actId="1076"/>
          <ac:spMkLst>
            <pc:docMk/>
            <pc:sldMk cId="473064951" sldId="637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5:10:07.880" v="50" actId="1076"/>
        <pc:sldMkLst>
          <pc:docMk/>
          <pc:sldMk cId="542654583" sldId="639"/>
        </pc:sldMkLst>
        <pc:spChg chg="mod">
          <ac:chgData name="Alexander Deliukov" userId="d5fda0f2-1d08-4016-b7e9-bb882f168707" providerId="ADAL" clId="{FE9DFF45-01DC-45CC-A80A-B50597210401}" dt="2026-01-27T15:10:07.880" v="50" actId="1076"/>
          <ac:spMkLst>
            <pc:docMk/>
            <pc:sldMk cId="542654583" sldId="639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7T15:10:13.662" v="52" actId="1076"/>
        <pc:sldMkLst>
          <pc:docMk/>
          <pc:sldMk cId="1258875290" sldId="641"/>
        </pc:sldMkLst>
        <pc:spChg chg="mod">
          <ac:chgData name="Alexander Deliukov" userId="d5fda0f2-1d08-4016-b7e9-bb882f168707" providerId="ADAL" clId="{FE9DFF45-01DC-45CC-A80A-B50597210401}" dt="2026-01-27T15:10:13.662" v="52" actId="1076"/>
          <ac:spMkLst>
            <pc:docMk/>
            <pc:sldMk cId="1258875290" sldId="641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7T15:10:19.241" v="54" actId="1076"/>
        <pc:sldMkLst>
          <pc:docMk/>
          <pc:sldMk cId="1833866021" sldId="643"/>
        </pc:sldMkLst>
        <pc:spChg chg="mod">
          <ac:chgData name="Alexander Deliukov" userId="d5fda0f2-1d08-4016-b7e9-bb882f168707" providerId="ADAL" clId="{FE9DFF45-01DC-45CC-A80A-B50597210401}" dt="2026-01-27T15:10:19.241" v="54" actId="1076"/>
          <ac:spMkLst>
            <pc:docMk/>
            <pc:sldMk cId="1833866021" sldId="643"/>
            <ac:spMk id="4" creationId="{C6FF838B-BFE6-EDA6-76BC-6105074602D6}"/>
          </ac:spMkLst>
        </pc:spChg>
      </pc:sldChg>
      <pc:sldChg chg="modSp mod">
        <pc:chgData name="Alexander Deliukov" userId="d5fda0f2-1d08-4016-b7e9-bb882f168707" providerId="ADAL" clId="{FE9DFF45-01DC-45CC-A80A-B50597210401}" dt="2026-01-27T15:10:26.854" v="57" actId="1076"/>
        <pc:sldMkLst>
          <pc:docMk/>
          <pc:sldMk cId="315731832" sldId="645"/>
        </pc:sldMkLst>
        <pc:spChg chg="mod">
          <ac:chgData name="Alexander Deliukov" userId="d5fda0f2-1d08-4016-b7e9-bb882f168707" providerId="ADAL" clId="{FE9DFF45-01DC-45CC-A80A-B50597210401}" dt="2026-01-27T15:10:26.854" v="57" actId="1076"/>
          <ac:spMkLst>
            <pc:docMk/>
            <pc:sldMk cId="315731832" sldId="645"/>
            <ac:spMk id="4" creationId="{18C55726-5E4A-A0F6-F79D-6164468DD29C}"/>
          </ac:spMkLst>
        </pc:spChg>
      </pc:sldChg>
      <pc:sldChg chg="modSp mod">
        <pc:chgData name="Alexander Deliukov" userId="d5fda0f2-1d08-4016-b7e9-bb882f168707" providerId="ADAL" clId="{FE9DFF45-01DC-45CC-A80A-B50597210401}" dt="2026-01-27T15:10:32.717" v="59" actId="1076"/>
        <pc:sldMkLst>
          <pc:docMk/>
          <pc:sldMk cId="1661331381" sldId="647"/>
        </pc:sldMkLst>
        <pc:spChg chg="mod">
          <ac:chgData name="Alexander Deliukov" userId="d5fda0f2-1d08-4016-b7e9-bb882f168707" providerId="ADAL" clId="{FE9DFF45-01DC-45CC-A80A-B50597210401}" dt="2026-01-27T15:10:32.717" v="59" actId="1076"/>
          <ac:spMkLst>
            <pc:docMk/>
            <pc:sldMk cId="1661331381" sldId="647"/>
            <ac:spMk id="4" creationId="{98F002ED-7076-C12C-76BA-4FEBBC6F2705}"/>
          </ac:spMkLst>
        </pc:spChg>
      </pc:sldChg>
      <pc:sldChg chg="modSp mod">
        <pc:chgData name="Alexander Deliukov" userId="d5fda0f2-1d08-4016-b7e9-bb882f168707" providerId="ADAL" clId="{FE9DFF45-01DC-45CC-A80A-B50597210401}" dt="2026-01-27T15:10:40.924" v="62" actId="1076"/>
        <pc:sldMkLst>
          <pc:docMk/>
          <pc:sldMk cId="3900357193" sldId="648"/>
        </pc:sldMkLst>
        <pc:spChg chg="mod">
          <ac:chgData name="Alexander Deliukov" userId="d5fda0f2-1d08-4016-b7e9-bb882f168707" providerId="ADAL" clId="{FE9DFF45-01DC-45CC-A80A-B50597210401}" dt="2026-01-27T15:10:36.861" v="60" actId="1076"/>
          <ac:spMkLst>
            <pc:docMk/>
            <pc:sldMk cId="3900357193" sldId="648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5:10:38.965" v="61" actId="1076"/>
          <ac:spMkLst>
            <pc:docMk/>
            <pc:sldMk cId="3900357193" sldId="648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5:10:40.924" v="62" actId="1076"/>
          <ac:spMkLst>
            <pc:docMk/>
            <pc:sldMk cId="3900357193" sldId="648"/>
            <ac:spMk id="49" creationId="{E8F01505-D47E-4B07-82B8-EC043F5EC813}"/>
          </ac:spMkLst>
        </pc:spChg>
      </pc:sldChg>
      <pc:sldChg chg="modSp mod">
        <pc:chgData name="Alexander Deliukov" userId="d5fda0f2-1d08-4016-b7e9-bb882f168707" providerId="ADAL" clId="{FE9DFF45-01DC-45CC-A80A-B50597210401}" dt="2026-01-27T15:09:11.412" v="36" actId="20577"/>
        <pc:sldMkLst>
          <pc:docMk/>
          <pc:sldMk cId="1215475497" sldId="649"/>
        </pc:sldMkLst>
        <pc:spChg chg="mod">
          <ac:chgData name="Alexander Deliukov" userId="d5fda0f2-1d08-4016-b7e9-bb882f168707" providerId="ADAL" clId="{FE9DFF45-01DC-45CC-A80A-B50597210401}" dt="2026-01-27T15:09:11.412" v="36" actId="20577"/>
          <ac:spMkLst>
            <pc:docMk/>
            <pc:sldMk cId="1215475497" sldId="649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C68FE862-D298-2608-0192-30AE1A17EE14}"/>
    <pc:docChg chg="modSld">
      <pc:chgData name="Alexander Deliukov" userId="S::alexander_think-e.be#ext#@flux50.onmicrosoft.com::bee075c1-faac-4166-8fcb-7b2057bad6f6" providerId="AD" clId="Web-{C68FE862-D298-2608-0192-30AE1A17EE14}" dt="2026-02-09T14:18:57.585" v="3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C68FE862-D298-2608-0192-30AE1A17EE14}" dt="2026-02-09T14:18:57.585" v="3" actId="1076"/>
        <pc:sldMkLst>
          <pc:docMk/>
          <pc:sldMk cId="762437489" sldId="626"/>
        </pc:sldMkLst>
        <pc:picChg chg="add mod">
          <ac:chgData name="Alexander Deliukov" userId="S::alexander_think-e.be#ext#@flux50.onmicrosoft.com::bee075c1-faac-4166-8fcb-7b2057bad6f6" providerId="AD" clId="Web-{C68FE862-D298-2608-0192-30AE1A17EE14}" dt="2026-02-09T14:18:57.585" v="3" actId="1076"/>
          <ac:picMkLst>
            <pc:docMk/>
            <pc:sldMk cId="762437489" sldId="626"/>
            <ac:picMk id="4" creationId="{B20A5449-F856-2864-EF3F-A80BB46BBA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 dello stile del testo master</a:t>
            </a:r>
          </a:p>
          <a:p>
            <a:pPr lvl="1"/>
            <a:r>
              <a:rPr lang="ko-KR" altLang="en-US"/>
              <a:t>Secondo livello</a:t>
            </a:r>
          </a:p>
          <a:p>
            <a:pPr lvl="2"/>
            <a:r>
              <a:rPr lang="ko-KR" altLang="en-US"/>
              <a:t>Terzo livello</a:t>
            </a:r>
          </a:p>
          <a:p>
            <a:pPr lvl="3"/>
            <a:r>
              <a:rPr lang="ko-KR" altLang="en-US"/>
              <a:t>Quarto livello</a:t>
            </a:r>
          </a:p>
          <a:p>
            <a:pPr lvl="4"/>
            <a:r>
              <a:rPr lang="ko-KR" altLang="en-US"/>
              <a:t>Quinto livello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dvice/solar-panel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sciencecentre.org/our-blog/energy-saving-tips-for-kid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articles/zxxg3j6#zsmjh4j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kvenergy.com/blog/sustainable-landscaping-idea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hub.co.uk/blog/how-landlords-can-create-energy-efficient-propertie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ily_net_metering.png" TargetMode="External"/><Relationship Id="rId13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commons.wikimedia.org/w/index.php?curid=11993528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enecomedia/5600325194/" TargetMode="External"/><Relationship Id="rId4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9" Type="http://schemas.openxmlformats.org/officeDocument/2006/relationships/hyperlink" Target="https://creativecommons.org/licenses/by-sa/3.0/deed.en" TargetMode="External"/></Relationships>
</file>

<file path=ppt/notesSlides/_rels/notes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www.pexels.com/photo/vertical-forest-residential-skyscrapers-in-milan-italy-19579742/" TargetMode="External"/><Relationship Id="rId7" Type="http://schemas.openxmlformats.org/officeDocument/2006/relationships/hyperlink" Target="https://www.flickr.com/photos/jirka_matousek/50749644658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thebetterday4u/51174493609/in/photolist-2Hsku-d8MLGY-2g2Evun-2g2Ey3Y-2g2Ew9U-2kY7E4k-2kXZ9GG-2kY9cGj-V3w587-2kY4Lug-2dohZqx-7nGu5-2osSaWJ-29iEFg-fMVrz-2oiaDBr-2oMJ7Lb-5bG5rE-2kvmnH5-4TEpSW-fPFSBx-4Tbyib-FQo2Nu-3mnd3-2m14AXo-2iNznNK-4eY2Vj-2k3DLTG-2okiw8V-c4t8fE-2m6vnHC-2nCjkK1-GWnJks-2nfDJjQ-2jMsD4k-2aQvgoe-ePzjq-2qzRq1S-2qgAaJ8-2gssWMj-2mXd4wc-7FKzGD-29e47rR-9dtn7V-2mYRqic-8pMQHn-22J2TDQ-2hjf54F-2pUHkFe-2qzRq2J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www.flickr.com/photos/vizpix/4544572654/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cience.howstuffworks.com/environmental/green-tech/sustainable/smart-power-strip.ht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Partecipa alla transizione energetica digitale: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9 semplici passaggi per proprietari di immobili e locatori 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77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Diventare un prosumer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Un prosumer è una persona che produce e consuma energia.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Ad esempio, se investi in sistemi di energia rinnovabile, come i pannelli solari, potrai generare la tua energia elettrica. Ciò riduce la dipendenza dalla rete elettrica. Potresti anche essere in grado di rivendere l'energia in eccesso alle aziende di servizi pubblici.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L'installazione di pannelli solari può aumentare il valore della tua proprietà.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Se sei un proprietario, l'installazione di pannelli solari potrebbe anche attrarre inquilini attenti all'ambiente.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Puoi utilizzare il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calcolatore per pannelli solari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 dell'Energy Saving Trust per capire se i pannelli solari potrebbero fare al caso tuo.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09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Lavorare insieme: comunità energetiche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In che modo l'adesione a una comunità energetica può aumentare l'efficienza energetica e il risparmio sui costi?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70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Lavorare insieme: comunità energetiche 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Le comunità energetiche investono collettivamente in progetti di energia rinnovabile, condividono risorse e si sostengono a vicenda nella riduzione del consumo energetico.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In Europa esistono migliaia di comunità energetiche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Entra a far parte o crea una comunità energetica per collaborare con i tuoi vicini su iniziative di risparmio energetico. </a:t>
            </a:r>
            <a:endParaRPr lang="en-US" sz="1200" dirty="0">
              <a:ea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Lavorando insieme, i membri possono beneficiare della condivisione delle conoscenze, del potere d'acquisto all'ingrosso e della contrattazione collettiva per ottenere tariffe energetiche più vantaggiose.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81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Aiutare gli altri a risparmiare energia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Come puoi aiutare gli altri ad adottare pratiche di risparmio energetico?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78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Aiutare gli altri a risparmiare energia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Incoraggia le persone con cui vivi o i tuoi inquilini a capire come e quando consumano energia.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Non si è mai troppo giovani per pensare al risparmio energetico! Leggi alcuni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consigli sul risparmio energetico per bambini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o dai un'occhiata a questo articolo della BBC Bitesize sul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  <a:hlinkClick r:id="rId4"/>
              </a:rPr>
              <a:t>risparmio energetico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Se sei un proprietario, potresti prendere in considerazione l'idea di offrire incentivi agli inquilini che partecipano attivamente alle iniziative di risparmio energetico, come la riduzione dell'affitto o crediti sulle bollette. </a:t>
            </a:r>
            <a:endParaRPr lang="en-GB" sz="1200" noProof="0" dirty="0">
              <a:ea typeface="Public Sans"/>
            </a:endParaRPr>
          </a:p>
          <a:p>
            <a:pPr latinLnBrk="0"/>
            <a:endParaRPr lang="en-GB" sz="1200" noProof="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https://www.glasgowsciencecentre.org/our-blog/energy-saving-tips-for-kids</a:t>
            </a:r>
          </a:p>
          <a:p>
            <a:r>
              <a:rPr lang="en-GB" dirty="0"/>
              <a:t>https://www.bbc.co.uk/bitesize/articles/zxxg3j6#zsmjh4j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51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6. Paesaggistica efficiente dal punto di vista energetico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In che modo un paesaggio efficiente dal punto di vista energetico può ridurre i costi energetici e migliorare il comfort?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607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6. Paesaggistica efficiente dal punto di vista energetico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Il modo in cui progettiamo gli spazi esterni può ridurre il consumo energetico aumentando al contempo il comfort e la biodiversità.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Ad esempio: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Piantare alberi può aiutare a raffreddare gli edifici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L'uso di piante resistenti alla siccità può ridurre il consumo di acqua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Il paesaggio può anche essere utilizzato per migliorare l'isolamento e ridurre la necessità di riscaldamento e raffreddamento.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Scopri di più sull'efficienza energetica nel paesaggio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  <a:endParaRPr lang="en-US" sz="2200" dirty="0">
              <a:solidFill>
                <a:srgbClr val="2B2C30"/>
              </a:solidFill>
              <a:cs typeface="Segoe U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https://bkvenergy.com/blog/sustainable-landscaping-ideas/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85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Manutenzione e ispezioni regolari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Perché la manutenzione e le ispezioni regolari sono importanti per l'efficienza energetica?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26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Manutenzione e ispezioni regolari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La manutenzione della vostra casa o proprietà è importante.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È opportuno prendere in considerazione una manutenzione e ispezioni regolari degli impianti di riscaldamento, ventilazione e condizionamento dell'aria (AVAC), dell'isolamento e delle finestre per garantire che funzionino in modo efficiente.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Affrontate tempestivamente eventuali problemi per evitare sprechi energetici e mantenere prestazioni ottimali della vostra casa.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cs typeface="Segoe UI"/>
              </a:rPr>
              <a:t>Quando si prendono in considerazione ristrutturazioni domestiche, nuovi impianti ed elettrodomestici, </a:t>
            </a:r>
            <a:r>
              <a:rPr lang="en-US" sz="1200" dirty="0" err="1">
                <a:solidFill>
                  <a:srgbClr val="2B2C30"/>
                </a:solidFill>
                <a:cs typeface="Segoe UI"/>
              </a:rPr>
              <a:t>dare priorità </a:t>
            </a:r>
            <a:r>
              <a:rPr lang="en-US" sz="1200" dirty="0">
                <a:solidFill>
                  <a:srgbClr val="2B2C30"/>
                </a:solidFill>
                <a:cs typeface="Segoe UI"/>
              </a:rPr>
              <a:t>all'efficienza energetica.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36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Passare a un'illuminazione efficiente dal punto di vista energetico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Quali sono i vantaggi di passare a un'illuminazione intelligente ed efficiente dal punto di vista energetico? 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26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Quando possiedi una casa di proprietà o affitti un immobile, potresti chiederti come e perché dovresti partecipare alla transizione energetica digitale.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La transizione energetica digitale consente a te e ai tuoi inquilini di comprendere meglio il vostro consumo energetico. Grazie a questa comprensione, possiamo prendere decisioni informate su come risparmiare energia, senza inconvenienti o sacrifici in termini di comfort. Investire nella tua proprietà può significare anche grandi risparmi a lungo termine!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In questa breve presentazione esploreremo: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Perché dovreste investire nelle tecnologie energetiche digitali. </a:t>
            </a:r>
          </a:p>
          <a:p>
            <a:pPr marL="457200" indent="-457200" latinLnBrk="0">
              <a:buChar char="•"/>
            </a:pPr>
            <a:r>
              <a:rPr lang="en-GB" sz="1200" dirty="0"/>
              <a:t>Opportunità e vantaggi di investire nella tua proprietà. </a:t>
            </a:r>
          </a:p>
          <a:p>
            <a:pPr marL="457200" indent="-457200" latinLnBrk="0">
              <a:buChar char="•"/>
            </a:pPr>
            <a:r>
              <a:rPr lang="en-GB" sz="1200" dirty="0"/>
              <a:t>Semplici misure che potete adottare per comprendere e ridurre il vostro consumo energetico e potenzialmente risparmiare denaro.</a:t>
            </a:r>
          </a:p>
          <a:p>
            <a:pPr marL="457200" indent="-457200" latinLnBrk="0">
              <a:buChar char="•"/>
            </a:pPr>
            <a:r>
              <a:rPr lang="en-GB" sz="1200" dirty="0"/>
              <a:t>Se affittate la vostra proprietà, come potete aiutare i vostri inquilini a risparmiare energia. </a:t>
            </a:r>
          </a:p>
          <a:p>
            <a:pPr latinLnBrk="0"/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11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Passare a un'illuminazione efficiente dal punto di vista energetico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Le lampadine a diodi emettitori di luce (LED) consumano molta meno energia e hanno una durata maggiore, riducendo così i costi di manutenzione e il consumo energetico.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Valuta la possibilità di sostituire le tradizionali lampadine a incandescenza con un'illuminazione LED intelligente ed efficiente dal punto di vista energetico.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cs typeface="Segoe UI"/>
              </a:rPr>
              <a:t>Le lampadine intelligenti possono favorire una maggiore consapevolezza del consumo energetico e incoraggiare il risparmio energetico, poiché possono essere controllate a distanza.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466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Implementazione di soluzioni basate sulle energie rinnovabili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Quali sono i vantaggi dell'implementazione di soluzioni basate sulle energie rinnovabili?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1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Implementazione di soluzioni basate sulle energie rinnovabili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Le soluzioni basate sulle energie rinnovabili, come l'installazione di pannelli solari o turbine eoliche, favoriscono la produzione di energia pulita.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Ridurre la dipendenza dalla rete elettrica e abbassare i costi energetici può far risparmiare denaro.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Le soluzioni basate sulle energie rinnovabili possono attrarre inquilini o potenziali acquirenti attenti all'ambiente, nel caso in cui decidiate di vendere la vostra casa.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In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Come i proprietari possono creare immobili efficienti dal punto di vista energetico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sono disponibili consigli utili per tutti i proprietari di immobili.</a:t>
            </a:r>
          </a:p>
          <a:p>
            <a:endParaRPr lang="en-GB" dirty="0"/>
          </a:p>
          <a:p>
            <a:r>
              <a:rPr lang="en-GB" dirty="0"/>
              <a:t>https://www.renewableenergyhub.co.uk/blog/how-landlords-can-create-energy-efficient-properties </a:t>
            </a:r>
          </a:p>
          <a:p>
            <a:r>
              <a:rPr lang="en-GB" dirty="0"/>
              <a:t>https://energysavingtrust.org.uk/advice/solar-panels/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486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Prossimi passi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desideri saperne di più sulla transizione energetica digitale, potresti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Consulta la serie di corsi brevi di Every1: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Digital Energy Essentials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l'opuscolo informativo di Every1 "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Che cos'è una comunità energetica e perché dovrei aderirvi?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l'articolo di Energy Monitor "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Sfatare i miti sulle tecnologie delle energie rinnovabili"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Scopri di più sui materiali didattici del progetto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331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/>
            <a:r>
              <a:rPr lang="en-GB" dirty="0"/>
              <a:t>Questa presentazione </a:t>
            </a:r>
            <a:r>
              <a:rPr lang="en-GB" i="1" dirty="0"/>
              <a:t>Partecipare alla transizione energetica digitale: 10 semplici passaggi per proprietari di immobili e locatori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casa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Loraine e Mark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Carta accanto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al 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su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Perché investire nelle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tecnologie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digitali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?: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di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è concessa in licenza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Comprendere il proprio consumo energetico: </a:t>
            </a:r>
            <a:r>
              <a:rPr lang="en-GB" dirty="0">
                <a:solidFill>
                  <a:srgbClr val="242424"/>
                </a:solidFill>
                <a:hlinkClick r:id="rId8"/>
              </a:rPr>
              <a:t>Daily net metering.png </a:t>
            </a:r>
            <a:r>
              <a:rPr lang="en-GB" dirty="0">
                <a:solidFill>
                  <a:srgbClr val="242424"/>
                </a:solidFill>
              </a:rPr>
              <a:t>di Delphi234 è concessa in licenza </a:t>
            </a:r>
            <a:r>
              <a:rPr lang="en-GB" dirty="0">
                <a:solidFill>
                  <a:srgbClr val="242424"/>
                </a:solidFill>
                <a:hlinkClick r:id="rId9"/>
              </a:rPr>
              <a:t>CC BY-SA 3.0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Diventare un prosumer: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Energia solare, Amersfoort </a:t>
            </a:r>
            <a:r>
              <a:rPr lang="en-GB" dirty="0">
                <a:solidFill>
                  <a:srgbClr val="242424"/>
                </a:solidFill>
              </a:rPr>
              <a:t>di Eneco Group è concesso in licenza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Lavorare insieme: gruppi energetici collettivi: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comunità energetiche report.jpg </a:t>
            </a:r>
            <a:r>
              <a:rPr lang="en-GB" dirty="0">
                <a:solidFill>
                  <a:srgbClr val="242424"/>
                </a:solidFill>
              </a:rPr>
              <a:t>di Joint Research Centre (JRC) è concesso in licenza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CC BY-SA 4.0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Aiutare gli altri a risparmiare energia: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13"/>
              </a:rPr>
              <a:t>bollette dell'elettricità con lampadina e calcolatrice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di Uswitch.com Images è </a:t>
            </a:r>
            <a:r>
              <a:rPr lang="en-GB" dirty="0">
                <a:solidFill>
                  <a:srgbClr val="242424"/>
                </a:solidFill>
              </a:rPr>
              <a:t>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Questa immagine è stata ritagliata.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C076-5568-11C7-637A-4FC27F0A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78696-0E21-77A1-9189-23747D4FC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F1581-5471-3531-8D5E-1126FB2C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Paesaggio efficiente dal punto di vista energetico: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grattacieli residenziali con foresta verticale a Milano, Italia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di Sophie Otto su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Pexels.com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Manutenzione e ispezioni regolari: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PASECO Air Condition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HS You 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BY-ND 2.0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Passaggio a un'illuminazione efficiente dal punto di vista energetico: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lampadina UMAX U-Smart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Jirka Matousek è 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Implementazione di soluzioni di energia rinnovabile: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Energia pulita al lavoro per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l'Earth Day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3E98-DD98-53AF-BD13-DD97A5DD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844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Grazie!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30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di ogni fase inizia con una domanda di riflessione. Prenditi un momento per riflettere su ogni domanda prima di passare alla diapositiva successiva.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Puoi seguire ogni fase una alla volta. In alternativa, puoi selezionare una fase particolare che desideri approfondire per prima tramite il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35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 semplici passaggi per proprietari di immobili e locatori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Perché investire nelle tecnologie energetiche digitali?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Comprendere il proprio consumo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Diventare un prosumer.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Lavorare insieme: comunità energetiche.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Aiutare gli altri a risparmiare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Progettazione paesaggistica efficiente dal punto di vista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Manutenzione e ispezioni regolari.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Passare a un'illuminazione efficiente dal punto di vista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 Implementazione di soluzioni di energia rinnovabile.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3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Perché investire nelle tecnologie energetiche digitali?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5"/>
                </a:solidFill>
              </a:rPr>
              <a:t>In che modo le tecnologie energetiche digitali possono aiutarti a ottimizzare l'uso dell'energia e ridurre i costi?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83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Perché investire nelle tecnologie energetiche digitali?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Le tecnologie energetiche digitali comprendono contatori intelligenti, sistemi di gestione dell'energia e termostati intelligenti.</a:t>
            </a: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Le tecnologie energetiche digitali forniscono dati in tempo reale sul consumo energetico, che possono essere utilizzati per monitorare e ottimizzare l'uso dell'energia da remoto, ad esempio tramite app per smartphone. 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Ci possono essere momenti della giornata in cui si consuma più energia. Le tecnologie energetiche digitali consentono di identificare le tendenze e le opportunità per ridurre i consumi.</a:t>
            </a: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Se sei un proprietario, questo tipo di tecnologie può migliorare la soddisfazione degli inquilini fornendo loro strumenti per comprendere e gestire meglio il proprio consumo energetico.</a:t>
            </a:r>
            <a:endParaRPr lang="en-GB" sz="1200" noProof="1">
              <a:solidFill>
                <a:srgbClr val="2B2C30"/>
              </a:solidFill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60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Comprendere il proprio consumo energetico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dirty="0">
                <a:solidFill>
                  <a:schemeClr val="accent5"/>
                </a:solidFill>
              </a:rPr>
              <a:t>In che modo comprendere il proprio consumo energetico può aiutare a risparmiare energia e ridurre le bollette elettriche?</a:t>
            </a:r>
          </a:p>
          <a:p>
            <a:pPr algn="ctr" latinLnBrk="0"/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18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Comprendere il proprio consumo energetico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</a:rPr>
              <a:t>Un contatore intelligente consente a te e al tuo fornitore di energia di monitorare e analizzare in tempo reale i tuoi modelli di consumo energetico. </a:t>
            </a:r>
            <a:endParaRPr lang="en-GB" sz="2200" noProof="0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È possibile 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esaminare i dati per identificare le tendenze, i periodi di picco dei consumi e le aree in cui l'energia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potrebbe essere utilizzata in modo più efficiente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Puoi 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utilizzare queste informazioni per attuare misure di risparmio energetico, senza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ridurre la comodità o il comfort. Ad esempio: </a:t>
            </a:r>
          </a:p>
          <a:p>
            <a:pPr marL="914400" lvl="1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  <a:hlinkClick r:id="rId3"/>
              </a:rPr>
              <a:t>Scollegare i dispositivi quando non sono in uso, invece di lasciarli in standby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, riduce il consumo energetico. </a:t>
            </a:r>
          </a:p>
          <a:p>
            <a:pPr marL="914400" lvl="1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  <a:hlinkClick r:id="rId4"/>
              </a:rPr>
              <a:t>Le prese multiple intelligenti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possono anche aiutarti a gestire più dispositivi in modo più efficiente. </a:t>
            </a:r>
            <a:endParaRPr lang="en-GB" sz="2200" noProof="0" dirty="0">
              <a:ea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https://www.smartenergygb.org/smart-living/smart-energy-tips/switching-appliances-off-stand-by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https://science.howstuffworks.com/environmental/green-tech/sustainable/smart-power-strip.htm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175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Diventare un prosumer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Quali sono i vantaggi di diventare un prosumer e investire in sistemi di energia rinnovabile?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7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31EE7-370A-351C-F8E6-3123DCA61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" y="6210794"/>
            <a:ext cx="2286000" cy="479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E199F-5EED-AD68-4FFD-8AF96EA8B9F9}"/>
              </a:ext>
            </a:extLst>
          </p:cNvPr>
          <p:cNvSpPr txBox="1"/>
          <p:nvPr userDrawn="1"/>
        </p:nvSpPr>
        <p:spPr>
          <a:xfrm>
            <a:off x="2381847" y="5828186"/>
            <a:ext cx="520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it-I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it-I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dvice/solar-pane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sciencecentre.org/our-blog/energy-saving-tips-for-ki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s://www.bbc.co.uk/bitesize/articles/zxxg3j6#zsmjh4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kvenergy.com/blog/sustainable-landscaping-idea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hub.co.uk/blog/how-landlords-can-create-energy-efficient-properti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ily_net_metering.png" TargetMode="External"/><Relationship Id="rId13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commons.wikimedia.org/w/index.php?curid=11993528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enecomedia/5600325194/" TargetMode="External"/><Relationship Id="rId4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9" Type="http://schemas.openxmlformats.org/officeDocument/2006/relationships/hyperlink" Target="https://creativecommons.org/licenses/by-sa/3.0/deed.e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www.pexels.com/photo/vertical-forest-residential-skyscrapers-in-milan-italy-19579742/" TargetMode="External"/><Relationship Id="rId7" Type="http://schemas.openxmlformats.org/officeDocument/2006/relationships/hyperlink" Target="https://www.flickr.com/photos/jirka_matousek/50749644658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thebetterday4u/51174493609/in/photolist-2Hsku-d8MLGY-2g2Evun-2g2Ey3Y-2g2Ew9U-2kY7E4k-2kXZ9GG-2kY9cGj-V3w587-2kY4Lug-2dohZqx-7nGu5-2osSaWJ-29iEFg-fMVrz-2oiaDBr-2oMJ7Lb-5bG5rE-2kvmnH5-4TEpSW-fPFSBx-4Tbyib-FQo2Nu-3mnd3-2m14AXo-2iNznNK-4eY2Vj-2k3DLTG-2okiw8V-c4t8fE-2m6vnHC-2nCjkK1-GWnJks-2nfDJjQ-2jMsD4k-2aQvgoe-ePzjq-2qzRq1S-2qgAaJ8-2gssWMj-2mXd4wc-7FKzGD-29e47rR-9dtn7V-2mYRqic-8pMQHn-22J2TDQ-2hjf54F-2pUHkFe-2qzRq2J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www.flickr.com/photos/vizpix/4544572654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science.howstuffworks.com/environmental/green-tech/sustainable/smart-power-strip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47F62-1C5C-142D-81C4-0CDB05DF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1" y="1875711"/>
            <a:ext cx="4501019" cy="3376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334A6-DBAB-A543-12EB-79F451596E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420576"/>
            <a:ext cx="6777446" cy="547077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sz="6000" noProof="1"/>
              <a:t>Partecipa alla transizione energetica: 9 semplici passaggi per proprietari di immobili e locatori</a:t>
            </a:r>
          </a:p>
        </p:txBody>
      </p:sp>
    </p:spTree>
    <p:extLst>
      <p:ext uri="{BB962C8B-B14F-4D97-AF65-F5344CB8AC3E}">
        <p14:creationId xmlns:p14="http://schemas.microsoft.com/office/powerpoint/2010/main" val="76243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7C7BF-6E5E-B9AD-A627-48AFBB0BE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28" y="620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Diventare un prosumer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491346" y="2336817"/>
            <a:ext cx="77006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Un prosumer è una persona che produce e consuma energia.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Ad esempio, se investi in sistemi di energia rinnovabile, come i pannelli solari, potrai generare la tua energia elettrica. Ciò riduce la dipendenza dalla rete elettrica. Potresti anche essere in grado di rivendere l'energia in eccesso alle aziende di servizi pubblici.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L'installazione di pannelli solari può aumentare il valore della tua proprietà.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Se sei un proprietario, l'installazione di pannelli solari potrebbe anche attrarre inquilini attenti all'ambiente.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Puoi utilizzare il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calcolatore per pannelli solari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 dell'Energy Saving Trust per capire se i pannelli solari potrebbero fare al caso tuo.</a:t>
            </a:r>
          </a:p>
          <a:p>
            <a:pPr latinLnBrk="0"/>
            <a:endParaRPr lang="en-US" sz="2000" dirty="0"/>
          </a:p>
          <a:p>
            <a:pPr marL="457200" indent="-457200" latinLnBrk="0">
              <a:buChar char="•"/>
            </a:pPr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7CFAA-ECA7-9A7A-CAA7-AB424970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691"/>
            <a:ext cx="4491346" cy="29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624E-35BF-3B85-1628-D369F47D5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Lavorare insieme: comunità energetiche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78071" y="271814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In che modo l'adesione a una comunità energetica può aumentare l'efficienza energetica e il risparmio sui costi?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6551-3F84-A61D-A32C-FB3218F83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5" y="63879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Lavorare insieme: comunità energetiche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420545" y="2487984"/>
            <a:ext cx="65047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Le comunità energetiche investono collettivamente in progetti di energia rinnovabile, condividono risorse e si sostengono a vicenda nella riduzione del consumo energetico.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In Europa esistono migliaia di comunità energetiche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Entra a far parte o crea una comunità energetica per collaborare con i tuoi vicini su iniziative di risparmio energetico. </a:t>
            </a:r>
            <a:endParaRPr lang="en-US" sz="2000" dirty="0">
              <a:ea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Lavorando insieme, i membri possono beneficiare della condivisione delle conoscenze, del potere d'acquisto all'ingrosso e della contrattazione collettiva per ottenere tariffe energetiche più vantaggiose.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20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0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D64EB-C785-0DF9-1A1E-7E4D92148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" y="2962021"/>
            <a:ext cx="5197866" cy="25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C754-7477-97EF-D72C-660366773E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882" y="70476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Aiutare gli altri a risparmiare energia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65545" y="2693096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Come puoi aiutare gli altri ad adottare pratiche di risparmio energetico? </a:t>
            </a:r>
          </a:p>
        </p:txBody>
      </p:sp>
    </p:spTree>
    <p:extLst>
      <p:ext uri="{BB962C8B-B14F-4D97-AF65-F5344CB8AC3E}">
        <p14:creationId xmlns:p14="http://schemas.microsoft.com/office/powerpoint/2010/main" val="373698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4A22-610E-74D8-6B7C-A0E8F809E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376" y="76466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Aiutare gli altri a risparmiare energia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107274" y="2307681"/>
            <a:ext cx="7675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Incoraggia le persone con cui vivi o i tuoi inquilini a capire come e quando consumano energia.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Non si è mai troppo giovani per pensare al risparmio energetico! Leggi alcuni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consigli sul risparmio energetico per bambini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o dai un'occhiata a questo articolo della BBC Bitesize sul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  <a:hlinkClick r:id="rId4"/>
              </a:rPr>
              <a:t>risparmio energetico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Se sei un proprietario, potresti prendere in considerazione l'idea di offrire incentivi agli inquilini che partecipano attivamente alle iniziative di risparmio energetico, come la riduzione dell'affitto o crediti sulle bollette. </a:t>
            </a:r>
            <a:endParaRPr lang="en-GB" sz="2400" noProof="0" dirty="0">
              <a:ea typeface="Public Sans"/>
            </a:endParaRPr>
          </a:p>
          <a:p>
            <a:pPr latinLnBrk="0"/>
            <a:endParaRPr lang="en-GB" sz="2400" noProof="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A019A-3DA0-9B9E-8470-EDE6DEB81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" y="2090230"/>
            <a:ext cx="3249588" cy="45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2CAC-892E-6ED1-89B2-C5EC92C8D7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Paesaggistica efficiente dal punto di vista energetico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78071" y="290603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In che modo un paesaggio efficiente dal punto di vista energetico può ridurre i costi energetici e migliorare il comfort?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CFAE-2A20-93D4-EA4F-0AC98D553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594" y="70690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Paesaggistica efficiente dal punto di vista energetico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739394" y="2602988"/>
            <a:ext cx="60751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Il modo in cui progettiamo gli spazi esterni può ridurre il consumo energetico aumentando al contempo il comfort e la biodiversità.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Ad esempio: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Piantare alberi può aiutare a raffreddare gli edifici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L'uso di piante resistenti alla siccità può ridurre il consumo di acqua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Il paesaggio può anche essere utilizzato per migliorare l'isolamento e ridurre la necessità di riscaldamento e raffreddamento.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Scopri di più sull'efficienza energetica nel paesaggio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  <a:endParaRPr lang="en-US" sz="2000" dirty="0">
              <a:solidFill>
                <a:srgbClr val="2B2C30"/>
              </a:solidFill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16652-390B-8B26-E7A3-42D71352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2292039"/>
            <a:ext cx="5259230" cy="3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C88A-4827-E78F-6E46-7015F147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33B342-4CF9-03A9-AC2E-86118EF6A5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Manutenzione e ispezioni regolari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2072-28EA-1A3F-E8BA-84B26C31EC0A}"/>
              </a:ext>
            </a:extLst>
          </p:cNvPr>
          <p:cNvSpPr txBox="1"/>
          <p:nvPr/>
        </p:nvSpPr>
        <p:spPr>
          <a:xfrm>
            <a:off x="1478071" y="290603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Perché la manutenzione e l'ispezione regolari sono importanti per l'efficienza energetica?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7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DC49-6DA9-659C-DAE8-BA0B96A6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F838B-BFE6-EDA6-76BC-6105074602D6}"/>
              </a:ext>
            </a:extLst>
          </p:cNvPr>
          <p:cNvSpPr txBox="1"/>
          <p:nvPr/>
        </p:nvSpPr>
        <p:spPr>
          <a:xfrm>
            <a:off x="4903882" y="2325901"/>
            <a:ext cx="6726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La manutenzione della vostra casa o proprietà è importante.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È opportuno prendere in considerazione una manutenzione e ispezioni regolari degli impianti di riscaldamento, ventilazione e condizionamento dell'aria (AVAC), dell'isolamento e delle finestre per garantire che funzionino in modo efficiente.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Affrontate tempestivamente eventuali problemi per evitare sprechi energetici e mantenere prestazioni ottimali della vostra casa.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cs typeface="Segoe UI"/>
              </a:rPr>
              <a:t>Quando si prendono in considerazione ristrutturazioni domestiche, nuovi impianti ed elettrodomestici, dare priorità all'efficienza energetica.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B4A65-77A0-DCC1-6CFA-F83F1857B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" y="2101736"/>
            <a:ext cx="4136809" cy="4603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15D84-A160-9D70-14B1-05EB1E8BD9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457" y="77617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Manutenzione e ispezioni regolari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833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D807-DAB9-1AB0-3541-504CB006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968650-E49A-EC62-296F-09C4430C5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671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Passare a un'illuminazione efficiente dal punto di vista energetico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6772-2864-A659-EF4C-1D84F481CA30}"/>
              </a:ext>
            </a:extLst>
          </p:cNvPr>
          <p:cNvSpPr txBox="1"/>
          <p:nvPr/>
        </p:nvSpPr>
        <p:spPr>
          <a:xfrm>
            <a:off x="563671" y="2906038"/>
            <a:ext cx="11085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Quali sono i vantaggi di passare a un'illuminazione intelligente ed efficiente dal punto di vista energetico? 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61D24-B993-F460-A104-4A972DC81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3022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Introduzione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06868" y="333137"/>
            <a:ext cx="76784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/>
              <a:t>Quando possiedi una casa di proprietà o affitti un immobile, potresti chiederti come e perché dovresti partecipare alla transizione energetica digitale. </a:t>
            </a:r>
          </a:p>
          <a:p>
            <a:pPr latinLnBrk="0"/>
            <a:endParaRPr lang="en-GB" sz="700" dirty="0"/>
          </a:p>
          <a:p>
            <a:pPr latinLnBrk="0"/>
            <a:r>
              <a:rPr lang="en-GB" sz="2000" dirty="0"/>
              <a:t>La transizione energetica digitale consente a te e ai tuoi inquilini di comprendere meglio il vostro consumo energetico. Grazie a questa comprensione, possiamo prendere decisioni informate su come risparmiare energia, senza inconvenienti o sacrifici in termini di comfort. Investire nella tua proprietà può significare anche grandi risparmi a lungo termine! </a:t>
            </a:r>
          </a:p>
          <a:p>
            <a:pPr latinLnBrk="0"/>
            <a:endParaRPr lang="en-GB" sz="700" dirty="0"/>
          </a:p>
          <a:p>
            <a:pPr latinLnBrk="0"/>
            <a:r>
              <a:rPr lang="en-GB" sz="2000" dirty="0"/>
              <a:t>In questa breve presentazione esploreremo: </a:t>
            </a:r>
          </a:p>
          <a:p>
            <a:pPr marL="457200" indent="-457200" latinLnBrk="0">
              <a:buChar char="•"/>
            </a:pPr>
            <a:r>
              <a:rPr lang="en-GB" sz="2000" dirty="0"/>
              <a:t>Perché dovreste investire nelle tecnologie energetiche digitali. </a:t>
            </a:r>
          </a:p>
          <a:p>
            <a:pPr marL="457200" indent="-457200" latinLnBrk="0">
              <a:buChar char="•"/>
            </a:pPr>
            <a:r>
              <a:rPr lang="en-GB" sz="2000" dirty="0"/>
              <a:t>Opportunità e vantaggi di investire nella tua proprietà. </a:t>
            </a:r>
          </a:p>
          <a:p>
            <a:pPr marL="457200" indent="-457200" latinLnBrk="0">
              <a:buChar char="•"/>
            </a:pPr>
            <a:r>
              <a:rPr lang="en-GB" sz="2000" dirty="0"/>
              <a:t>Semplici misure che potete adottare per comprendere e ridurre il vostro consumo energetico e potenzialmente risparmiare denaro.</a:t>
            </a:r>
          </a:p>
          <a:p>
            <a:pPr marL="457200" indent="-457200" latinLnBrk="0">
              <a:buChar char="•"/>
            </a:pPr>
            <a:r>
              <a:rPr lang="en-GB" sz="2000" dirty="0"/>
              <a:t>Se affittate la vostra proprietà, come potete aiutare i vostri inquilini a risparmiare energia. </a:t>
            </a:r>
          </a:p>
          <a:p>
            <a:pPr latinLnBrk="0"/>
            <a:endParaRPr lang="en-GB" sz="200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2EE8-091B-0FE0-B4BE-A7D17AA5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35A1-50A2-9344-4C19-FE53E688B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0475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Passate a un'illuminazione efficiente dal punto di vista energetico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55726-5E4A-A0F6-F79D-6164468DD29C}"/>
              </a:ext>
            </a:extLst>
          </p:cNvPr>
          <p:cNvSpPr txBox="1"/>
          <p:nvPr/>
        </p:nvSpPr>
        <p:spPr>
          <a:xfrm>
            <a:off x="5917233" y="2434812"/>
            <a:ext cx="5897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Le lampadine a diodi luminosi (LED) consumano molta meno energia e hanno una durata maggiore, riducendo così i costi di manutenzione e il consumo energetico.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Valuta la possibilità di sostituire le tradizionali lampadine a incandescenza con un'illuminazione LED intelligente ed efficiente dal punto di vista energetico.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cs typeface="Segoe UI"/>
              </a:rPr>
              <a:t>Le lampadine intelligenti possono favorire una maggiore consapevolezza del consumo energetico e incoraggiare il risparmio energetico, poiché possono essere controllate a distanza.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CB6B6-9BB0-0902-DE11-18FF7F51B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434812"/>
            <a:ext cx="5252581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82FF-2403-0C51-C25B-F2416358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BAAC-901C-2533-E07E-F4ABBE8AC7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280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Implementazione di soluzioni basate sulle energie rinnovabili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5C836-0C4E-2B70-2559-800920D4B8CB}"/>
              </a:ext>
            </a:extLst>
          </p:cNvPr>
          <p:cNvSpPr txBox="1"/>
          <p:nvPr/>
        </p:nvSpPr>
        <p:spPr>
          <a:xfrm>
            <a:off x="377482" y="2693096"/>
            <a:ext cx="11259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Quali sono i vantaggi dell'implementazione di soluzioni basate sulle energie rinnovabili?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67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F51B-8541-BED7-1085-2608B37A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DC311A-63E6-AD38-E85F-2277301254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743" y="75701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Implementazione di soluzioni di energia rinnovabile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002ED-7076-C12C-76BA-4FEBBC6F2705}"/>
              </a:ext>
            </a:extLst>
          </p:cNvPr>
          <p:cNvSpPr txBox="1"/>
          <p:nvPr/>
        </p:nvSpPr>
        <p:spPr>
          <a:xfrm>
            <a:off x="5599134" y="2419850"/>
            <a:ext cx="60751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Le soluzioni basate sulle energie rinnovabili, come l'installazione di pannelli solari o turbine eoliche, favoriscono la produzione di energia pulita.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Ridurre la dipendenza dalla rete elettrica e abbassare i costi energetici può far risparmiare denaro.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Le soluzioni di energia rinnovabile possono attrarre inquilini o potenziali acquirenti attenti all'ambiente, quando vendi la tua casa.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In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Come i proprietari possono creare immobili efficienti dal punto di vista energetico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sono disponibili consigli utili per tutti i proprietari di immobili.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3D558-C361-A745-D15A-55913F42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" y="2419850"/>
            <a:ext cx="5343742" cy="34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F8FBA0-89C2-DA26-70E1-50529B2E51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363" y="59862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Prossimi passi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sulla transizione energetica digitale, potresti trovare utili le seguenti risorse: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04565"/>
            <a:ext cx="21754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Esamina la serie di corsi brevi di Every1: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Nozioni fondamentali sull'energia digitale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585419" y="3319566"/>
            <a:ext cx="2364667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Leggi l'opuscolo informativo di Every1 "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Che cos'è una comunità energetica e perché dovrei aderirvi?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455312"/>
            <a:ext cx="2338969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Leggi l'articolo di Energy Monitor "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Sfatare i miti sulle tecnologie delle energie rinnovabili"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hlinkClick r:id="rId6"/>
              </a:rPr>
              <a:t>Scopri di più sui materiali didattici del progetto Every1.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308388"/>
            <a:ext cx="7628351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Questa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it-IT" dirty="0"/>
              <a:t>«Partecipa alla transizione energetica: 9 semplici passaggi per proprietari di immobili e locatori»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casa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Loraine e Mark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Carta accanto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al 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su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Perché investire nelle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tecnologie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digitali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?: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di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è concessa in licenza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Comprendere il proprio consumo energetico: </a:t>
            </a:r>
            <a:r>
              <a:rPr lang="en-GB" dirty="0">
                <a:solidFill>
                  <a:srgbClr val="242424"/>
                </a:solidFill>
                <a:hlinkClick r:id="rId8"/>
              </a:rPr>
              <a:t>Daily net metering.png </a:t>
            </a:r>
            <a:r>
              <a:rPr lang="en-GB" dirty="0">
                <a:solidFill>
                  <a:srgbClr val="242424"/>
                </a:solidFill>
              </a:rPr>
              <a:t>di Delphi234 è concessa in licenza </a:t>
            </a:r>
            <a:r>
              <a:rPr lang="en-GB" dirty="0">
                <a:solidFill>
                  <a:srgbClr val="242424"/>
                </a:solidFill>
                <a:hlinkClick r:id="rId9"/>
              </a:rPr>
              <a:t>CC BY-SA 3.0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Diventare un prosumer: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Energia solare, Amersfoort </a:t>
            </a:r>
            <a:r>
              <a:rPr lang="en-GB" dirty="0">
                <a:solidFill>
                  <a:srgbClr val="242424"/>
                </a:solidFill>
              </a:rPr>
              <a:t>di Eneco Group è concesso in licenza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Lavorare insieme: gruppi energetici collettivi: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comunità energetiche report.jpg </a:t>
            </a:r>
            <a:r>
              <a:rPr lang="en-GB" dirty="0">
                <a:solidFill>
                  <a:srgbClr val="242424"/>
                </a:solidFill>
              </a:rPr>
              <a:t>di Joint Research Centre (JRC) è concesso in licenza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CC BY-SA 4.0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Aiutare gli altri a risparmiare energia: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13"/>
              </a:rPr>
              <a:t>bollette dell'elettricità con lampadina e calcolatrice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è </a:t>
            </a:r>
            <a:r>
              <a:rPr lang="en-GB" dirty="0">
                <a:solidFill>
                  <a:srgbClr val="242424"/>
                </a:solidFill>
              </a:rPr>
              <a:t>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Questa immagine è stata ritagliata.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8C26-1269-C927-57EE-BF4F66460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101826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 1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21547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3706-38C2-DA73-1F48-3591D208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BA671B-4366-A68A-28DD-76DB95051182}"/>
              </a:ext>
            </a:extLst>
          </p:cNvPr>
          <p:cNvSpPr txBox="1"/>
          <p:nvPr/>
        </p:nvSpPr>
        <p:spPr>
          <a:xfrm>
            <a:off x="4246322" y="308388"/>
            <a:ext cx="762835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Paesaggistica efficiente dal punto di vista energetico: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grattacieli residenziali con foresta verticale a Milano, Italia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di Sophie Otto su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Pexels.com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Manutenzione e ispezioni regolari: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PASECO Air Condition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HS You 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BY-ND 2.0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Passaggio a un'illuminazione efficiente dal punto di vista energetico: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lampadina UMAX U-Smart 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Jirka Matousek è 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Implementazione di soluzioni di energia rinnovabile: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Energia pulita al lavoro per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l'Earth Day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2A671B-98E0-1953-CED2-0F85C0E4D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1031330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1200" noProof="1">
                <a:solidFill>
                  <a:schemeClr val="bg1"/>
                </a:solidFill>
                <a:effectLst/>
              </a:rPr>
              <a:t>Ringraziamenti 2</a:t>
            </a:r>
            <a:endParaRPr lang="it-IT" sz="2800" b="1" noProof="1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284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B2BD-8A64-2A9E-36B6-889EBDC72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Grazie!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01542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484947" y="2090172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di ogni fase inizia con una domanda di riflessione. Prenditi un momento per riflettere su ogni domanda prima di passare alla diapositiva successiva.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Puoi seguire ogni fase una alla volta. In alternativa, puoi selezionare una fase specifica che desideri approfondire per prima tramite il menu.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E6374C-C291-6834-91B4-BD411A4704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547" y="4568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Questa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0900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1D369A-7542-6E47-111F-18346733C4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1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 semplici passaggi per proprietari di case e locatori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Perché investire nelle tecnologie energetiche digitali?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Comprendere il proprio consumo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Diventare un prosumer.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Lavorare insieme: comunità energetiche.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Aiutare gli altri a risparmiare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Progettazione paesaggistica efficiente dal punto di vista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Manutenzione e ispezioni regolari.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Passare a un'illuminazione efficiente dal punto di vista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 Implementazione di soluzioni di energia rinnovabile.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19607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76AD-17BC-8F0E-A09F-10D83311C5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69275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Perché investire nelle tecnologie energetiche digitali? - Introduzione </a:t>
            </a:r>
            <a:endParaRPr lang="it-IT" noProof="1">
              <a:effectLst/>
            </a:endParaRPr>
          </a:p>
          <a:p>
            <a:pPr latinLnBrk="0"/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3194137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5"/>
                </a:solidFill>
              </a:rPr>
              <a:t>In che modo le tecnologie energetiche digitali possono aiutarti a ottimizzare l'uso dell'energia e ridurre i costi?</a:t>
            </a:r>
          </a:p>
        </p:txBody>
      </p:sp>
    </p:spTree>
    <p:extLst>
      <p:ext uri="{BB962C8B-B14F-4D97-AF65-F5344CB8AC3E}">
        <p14:creationId xmlns:p14="http://schemas.microsoft.com/office/powerpoint/2010/main" val="163419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88A-D5C6-7421-F82E-1B039E9BE1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377" y="66557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Perché investire nelle tecnologie energetiche digitali?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738304" y="2119407"/>
            <a:ext cx="7906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Le tecnologie energetiche digitali comprendono contatori intelligenti, sistemi di gestione dell'energia e termostati intelligenti.</a:t>
            </a:r>
          </a:p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Le tecnologie energetiche digitali forniscono dati in tempo reale sul consumo energetico, che possono essere utilizzati per monitorare e ottimizzare l'uso dell'energia da remoto, ad esempio tramite app per smartphone. </a:t>
            </a:r>
          </a:p>
          <a:p>
            <a:pPr marL="457200" indent="-457200" latinLnBrk="0"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Ci possono essere momenti della giornata in cui si consuma più energia. Le tecnologie energetiche digitali consentono di identificare le tendenze e le opportunità per ridurre i consumi.</a:t>
            </a:r>
          </a:p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Se sei un proprietario, questo tipo di tecnologie può migliorare la soddisfazione degli inquilini fornendo loro strumenti per comprendere e gestire meglio il proprio consumo energetico.</a:t>
            </a:r>
            <a:endParaRPr lang="en-GB" sz="2000" noProof="1">
              <a:solidFill>
                <a:srgbClr val="2B2C30"/>
              </a:solidFill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414CB-E4FB-3249-B22D-6AE5311A8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5" y="2119407"/>
            <a:ext cx="2803801" cy="4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8B32-CB9A-8867-599F-97DF6D2D80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3231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Comprendere il proprio consumo energetico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53231" y="2768252"/>
            <a:ext cx="11085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dirty="0">
                <a:solidFill>
                  <a:schemeClr val="accent5"/>
                </a:solidFill>
              </a:rPr>
              <a:t>In che modo comprendere il proprio consumo energetico può aiutare a risparmiare energia e ridurre le bollette dell'elettricità?</a:t>
            </a:r>
          </a:p>
          <a:p>
            <a:pPr algn="ctr" latinLnBrk="0"/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1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BF80ED-6F9E-5DB6-BDF0-1610D3110F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062" y="6409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Comprendere il proprio consumo energetico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00994" y="2590747"/>
            <a:ext cx="7756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Un contatore intelligente consente a te e al tuo fornitore di energia di monitorare e analizzare i tuoi modelli di consumo energetico in tempo reale. </a:t>
            </a:r>
            <a:endParaRPr lang="en-GB" sz="2000" noProof="0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È possibile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esaminare i dati per identificare tendenze, picchi di consumo e aree in cui l'energia </a:t>
            </a: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potrebbe essere utilizzata in modo più efficiente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</a:p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Puoi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utilizzare queste informazioni per attuare misure di risparmio energetico, senza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ridurre la comodità o il comfort. Ad esempio: </a:t>
            </a:r>
          </a:p>
          <a:p>
            <a:pPr marL="914400" lvl="1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  <a:hlinkClick r:id="rId3"/>
              </a:rPr>
              <a:t>Scollegare i dispositivi quando non sono in uso, invece di lasciarli in standby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, riduce il consumo energetico. </a:t>
            </a:r>
          </a:p>
          <a:p>
            <a:pPr marL="914400" lvl="1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  <a:hlinkClick r:id="rId4"/>
              </a:rPr>
              <a:t>Le prese multiple intelligenti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possono anche aiutarti a gestire più dispositivi in modo più efficiente. </a:t>
            </a:r>
            <a:endParaRPr lang="en-GB" sz="2000" noProof="0" dirty="0"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3BBF7-D67E-03E5-4172-D95CF9CCC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" y="2406249"/>
            <a:ext cx="4166011" cy="39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59D6-E751-58A9-03D7-8A3CB5A076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377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Diventare un prosumer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Quali sono i vantaggi di diventare un prosumer e investire in sistemi di energia rinnovabile? </a:t>
            </a:r>
          </a:p>
        </p:txBody>
      </p:sp>
    </p:spTree>
    <p:extLst>
      <p:ext uri="{BB962C8B-B14F-4D97-AF65-F5344CB8AC3E}">
        <p14:creationId xmlns:p14="http://schemas.microsoft.com/office/powerpoint/2010/main" val="997247673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E77ED-79C8-4E9D-8C35-1CAAB9416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3676</Words>
  <Application>Microsoft Macintosh PowerPoint</Application>
  <PresentationFormat>Widescreen</PresentationFormat>
  <Paragraphs>286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Calibri</vt:lpstr>
      <vt:lpstr>Public Sans</vt:lpstr>
      <vt:lpstr>Segoe UI</vt:lpstr>
      <vt:lpstr>Every1 slide master</vt:lpstr>
      <vt:lpstr>Partecipa alla transizione energetica: 9 semplici passaggi per proprietari di immobili e locatori</vt:lpstr>
      <vt:lpstr>Introduzione</vt:lpstr>
      <vt:lpstr>Questa presentazione</vt:lpstr>
      <vt:lpstr>9 semplici passaggi per proprietari di case e locatori </vt:lpstr>
      <vt:lpstr>1. Perché investire nelle tecnologie energetiche digitali? - Introduzione  </vt:lpstr>
      <vt:lpstr>1. Perché investire nelle tecnologie energetiche digitali?  </vt:lpstr>
      <vt:lpstr>2. Comprendere il proprio consumo energetico - Introduzione </vt:lpstr>
      <vt:lpstr>2. Comprendere il proprio consumo energetico </vt:lpstr>
      <vt:lpstr>3. Diventare un prosumer - Introduzione </vt:lpstr>
      <vt:lpstr>3. Diventare un prosumer </vt:lpstr>
      <vt:lpstr>4. Lavorare insieme: comunità energetiche - Introduzione </vt:lpstr>
      <vt:lpstr>4. Lavorare insieme: comunità energetiche  </vt:lpstr>
      <vt:lpstr>5. Aiutare gli altri a risparmiare energia - Introduzione </vt:lpstr>
      <vt:lpstr>5. Aiutare gli altri a risparmiare energia </vt:lpstr>
      <vt:lpstr>6. Paesaggistica efficiente dal punto di vista energetico - Introduzione </vt:lpstr>
      <vt:lpstr>6. Paesaggistica efficiente dal punto di vista energetico  </vt:lpstr>
      <vt:lpstr>7. Manutenzione e ispezioni regolari - Introduzione </vt:lpstr>
      <vt:lpstr>7. Manutenzione e ispezioni regolari </vt:lpstr>
      <vt:lpstr>8. Passare a un'illuminazione efficiente dal punto di vista energetico - Introduzione </vt:lpstr>
      <vt:lpstr>8. Passate a un'illuminazione efficiente dal punto di vista energetico  </vt:lpstr>
      <vt:lpstr>9. Implementazione di soluzioni basate sulle energie rinnovabili  </vt:lpstr>
      <vt:lpstr>9. Implementazione di soluzioni di energia rinnovabile  </vt:lpstr>
      <vt:lpstr>Prossimi passi </vt:lpstr>
      <vt:lpstr>Ringraziamenti 1 </vt:lpstr>
      <vt:lpstr>Ringraziamenti 2</vt:lpstr>
      <vt:lpstr>Grazie!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2026-03-15T09:55:38Z</dcterms:modified>
  <cp:category/>
</cp:coreProperties>
</file>