
<file path=[Content_Types].xml><?xml version="1.0" encoding="utf-8"?>
<Types xmlns="http://schemas.openxmlformats.org/package/2006/content-types">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48" r:id="rId1"/>
    <p:sldMasterId id="2147483655" r:id="rId2"/>
  </p:sldMasterIdLst>
  <p:notesMasterIdLst>
    <p:notesMasterId r:id="rId30"/>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6S6kjh9i+W07hmv5At2qJg==" hashData="0S1AonL7frmsztk/kpyZ2lIBkobg6jrSekskGXD1bz9itdOyU0OarZoR6FKo6GgsGU+85yR7UuAAqcYv68cvT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EB7"/>
    <a:srgbClr val="FFE89F"/>
    <a:srgbClr val="FFDB69"/>
    <a:srgbClr val="FFE181"/>
    <a:srgbClr val="FFE697"/>
    <a:srgbClr val="FFD54F"/>
    <a:srgbClr val="FFCC29"/>
    <a:srgbClr val="FEC200"/>
    <a:srgbClr val="F2B800"/>
    <a:srgbClr val="E6A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4710"/>
  </p:normalViewPr>
  <p:slideViewPr>
    <p:cSldViewPr snapToGrid="0">
      <p:cViewPr varScale="1">
        <p:scale>
          <a:sx n="106" d="100"/>
          <a:sy n="106" d="100"/>
        </p:scale>
        <p:origin x="4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utosh.Bhagurkar" userId="e54b5c48-fd92-480c-8e66-acef16c1a8d2" providerId="ADAL" clId="{8A4DF8F2-7153-441D-ACB8-9E3CB5157E9A}"/>
    <pc:docChg chg="custSel addSld delSld modSld">
      <pc:chgData name="Ashutosh.Bhagurkar" userId="e54b5c48-fd92-480c-8e66-acef16c1a8d2" providerId="ADAL" clId="{8A4DF8F2-7153-441D-ACB8-9E3CB5157E9A}" dt="2025-03-31T15:39:48.493" v="24" actId="20577"/>
      <pc:docMkLst>
        <pc:docMk/>
      </pc:docMkLst>
      <pc:sldChg chg="modSp mod">
        <pc:chgData name="Ashutosh.Bhagurkar" userId="e54b5c48-fd92-480c-8e66-acef16c1a8d2" providerId="ADAL" clId="{8A4DF8F2-7153-441D-ACB8-9E3CB5157E9A}" dt="2025-03-31T15:39:48.493" v="24" actId="20577"/>
        <pc:sldMkLst>
          <pc:docMk/>
          <pc:sldMk cId="1740529168" sldId="257"/>
        </pc:sldMkLst>
        <pc:spChg chg="mod">
          <ac:chgData name="Ashutosh.Bhagurkar" userId="e54b5c48-fd92-480c-8e66-acef16c1a8d2" providerId="ADAL" clId="{8A4DF8F2-7153-441D-ACB8-9E3CB5157E9A}" dt="2025-03-31T15:39:48.493" v="24" actId="20577"/>
          <ac:spMkLst>
            <pc:docMk/>
            <pc:sldMk cId="1740529168" sldId="257"/>
            <ac:spMk id="8" creationId="{A03E9C12-6DA9-1B93-7F53-CF2F9CFD4B13}"/>
          </ac:spMkLst>
        </pc:spChg>
      </pc:sldChg>
      <pc:sldChg chg="modSp del mod">
        <pc:chgData name="Ashutosh.Bhagurkar" userId="e54b5c48-fd92-480c-8e66-acef16c1a8d2" providerId="ADAL" clId="{8A4DF8F2-7153-441D-ACB8-9E3CB5157E9A}" dt="2025-03-31T15:12:17.461" v="20" actId="47"/>
        <pc:sldMkLst>
          <pc:docMk/>
          <pc:sldMk cId="338364833" sldId="283"/>
        </pc:sldMkLst>
        <pc:spChg chg="mod">
          <ac:chgData name="Ashutosh.Bhagurkar" userId="e54b5c48-fd92-480c-8e66-acef16c1a8d2" providerId="ADAL" clId="{8A4DF8F2-7153-441D-ACB8-9E3CB5157E9A}" dt="2025-03-31T10:35:23.404" v="14" actId="20577"/>
          <ac:spMkLst>
            <pc:docMk/>
            <pc:sldMk cId="338364833" sldId="283"/>
            <ac:spMk id="4" creationId="{3FEC9508-3EFD-E560-5C48-DEC9F38F239C}"/>
          </ac:spMkLst>
        </pc:spChg>
      </pc:sldChg>
      <pc:sldChg chg="addSp delSp modSp add mod">
        <pc:chgData name="Ashutosh.Bhagurkar" userId="e54b5c48-fd92-480c-8e66-acef16c1a8d2" providerId="ADAL" clId="{8A4DF8F2-7153-441D-ACB8-9E3CB5157E9A}" dt="2025-03-31T15:12:14.200" v="19" actId="1076"/>
        <pc:sldMkLst>
          <pc:docMk/>
          <pc:sldMk cId="2967422231" sldId="284"/>
        </pc:sldMkLst>
        <pc:spChg chg="del mod">
          <ac:chgData name="Ashutosh.Bhagurkar" userId="e54b5c48-fd92-480c-8e66-acef16c1a8d2" providerId="ADAL" clId="{8A4DF8F2-7153-441D-ACB8-9E3CB5157E9A}" dt="2025-03-31T15:12:10.835" v="17" actId="478"/>
          <ac:spMkLst>
            <pc:docMk/>
            <pc:sldMk cId="2967422231" sldId="284"/>
            <ac:spMk id="4" creationId="{6D0E913D-398D-239B-995D-924FDB64D006}"/>
          </ac:spMkLst>
        </pc:spChg>
        <pc:spChg chg="add mod">
          <ac:chgData name="Ashutosh.Bhagurkar" userId="e54b5c48-fd92-480c-8e66-acef16c1a8d2" providerId="ADAL" clId="{8A4DF8F2-7153-441D-ACB8-9E3CB5157E9A}" dt="2025-03-31T15:12:14.200" v="19" actId="1076"/>
          <ac:spMkLst>
            <pc:docMk/>
            <pc:sldMk cId="2967422231" sldId="284"/>
            <ac:spMk id="6" creationId="{83379D59-1E19-9C2B-8A49-E25A1A18F00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be discussing the motivations for estimating the cost of capital, factors that influence the overall cost, and the range of methods that are available for estimation. The final section will cover Climate Compatible Growth's </a:t>
            </a:r>
            <a:r>
              <a:rPr lang="en-US" dirty="0" err="1"/>
              <a:t>FinCoRE</a:t>
            </a:r>
            <a:r>
              <a:rPr lang="en-US" dirty="0"/>
              <a:t> model, which can be used to estimate the cost of capital for renewable technologies.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2</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1359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address issues with extracting empirical data, the third method involves the used of expert surveys with industry professionals. Estimates of the cost of capital for different regions, markets, and time periods are collecting by interviewing industry experts and aggregating their insights on the likely cost of capital. These experts can include consultants, investors, financiers, academics and industry professionals</a:t>
            </a:r>
          </a:p>
          <a:p>
            <a:r>
              <a:rPr lang="en-US" dirty="0"/>
              <a:t>Whilst this approach can provide valuable perspectives, it does introduce a level of uncertainty, as the estimates are based on expert perceptions rather than empirical data. This makes them potentially unverifiable and subjective, with potential biases. It is also limited to the projects and regions that the stakeholders engaged with have operated in, making it challenging to translate estimates to different geographies, technologies and time periods.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13</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20799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dirty="0"/>
              <a:t>In many countries, renewable projects are awarded power purchase agreements or subsidies through competitive auctions. While the cost of capital is not directly available from these auctions, developers who bid into the auctions typically have to provide other key parameters, such as price and cost data, as part of the auction process. Using the data that is available, a financial model can be constructed to estimate the likely cost of capital for renewable developers. This model would be based on assumptions about the profitability of the investment and likely operating structure. </a:t>
            </a:r>
          </a:p>
          <a:p>
            <a:pPr marL="0" indent="0"/>
            <a:r>
              <a:rPr lang="en-US" dirty="0"/>
              <a:t>Replicating renewable auctions offers a practical approach to estimating the cost of capital by leveraging available auction data and financial modelling, with some small inaccuracies based on the assumptions made within the financial model.</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14</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25805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the fourth method involves estimating the cost of equity and cost of debt for energy investments, based on macroeconomic and financial data about the project and country of interest. Through making these estimates and applying assumptions for the capital structure of a project (i.e. the debt-equity split), you can evaluate the overall cost of capital for a given investment. Data used in this approach includes country-level interest rates, risk premiums at a national level, and estimates of the equity risk premium, which can all be combined to form estimates of the cost of capital. Whilst this approach may miss some of the project and sector-level risks that affect the cost of capital for infrastructure projects, the approach can be replicates for countries and time periods where there is little or no data on the cost of capital.</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15</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5928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estimate the cost of capital at a national level for various low-carbon technologies, geographies, and years, the final method—analysis of financial market data—is typically the most suitable.</a:t>
            </a:r>
          </a:p>
          <a:p>
            <a:r>
              <a:rPr lang="en-US" dirty="0"/>
              <a:t>Using assumptions can introduce biases into energy system models, potentially skewing results and impairing the accuracy of insights</a:t>
            </a:r>
          </a:p>
          <a:p>
            <a:r>
              <a:rPr lang="en-US" dirty="0"/>
              <a:t>Elicitation of project finance data can be both costly and yield limited results due to the confidential nature of the data, whilst data is often only available for a subset of countries and technologies.</a:t>
            </a:r>
          </a:p>
          <a:p>
            <a:r>
              <a:rPr lang="en-US" dirty="0"/>
              <a:t>Expert surveys, while valuable, can be time-consuming and may also not provide information on technologies and geographies with limited deployment. </a:t>
            </a:r>
          </a:p>
          <a:p>
            <a:r>
              <a:rPr lang="en-US" dirty="0"/>
              <a:t>Lastly, auctions are confined to a small subset of countries, which typically have more developed renewable markets, so estimates of the cost of capital from auctions may not be representative of other geographies,.</a:t>
            </a:r>
          </a:p>
          <a:p>
            <a:r>
              <a:rPr lang="en-US" dirty="0"/>
              <a:t>In summary, analyzing financial market data offers a more comprehensive and reliable approach for estimating the cost of capital across different contexts</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17</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2762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next few slides, we will discuss an approach that IRENA has developed for estimating the cost of capital for renewable technologies across different geographies. It uses data on renewables deployment, country risks, U.S. interest rates and assumptions over debt and equity premiums to calculate the cost of debt and cost of equity individually. Assumptions on the debt-equity split are then used to calculate the overall cost of capital. </a:t>
            </a:r>
          </a:p>
          <a:p>
            <a:r>
              <a:rPr lang="en-US" dirty="0"/>
              <a:t>The cost of debt and cost of equity are both calculates respectively by assessing how different risks contribute quantitatively to the cost, including the risk free rate, instrument risk, country risk and technology risks. Its method has been adapted for use in Climate Compatible Growth's </a:t>
            </a:r>
            <a:r>
              <a:rPr lang="en-US" dirty="0" err="1"/>
              <a:t>FinCoRE</a:t>
            </a:r>
            <a:r>
              <a:rPr lang="en-US" dirty="0"/>
              <a:t> tool, which is the focus of the next section.</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18</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91654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slide, we will be discussing how the cost of debt is estimated at a national level. The equation shows that the cost of debt is disaggregated into four parameters – the risk free rate, lenders margin, country risk and technology risk. The risk free rate is taken as the yield on a U.S. 10 year Treasury bond, which is generally regarded as one of the most stable and secure investments. The lenders margin, meanwhile, represents the profit margin for debt lenders, and is taken as 2% based on data collected by IRENA for large-scale infrastructure projects. The country risk is taken from modelling conducted by Professor Aswan Damodaran at NYU, who analyses the credit rating of sovereign bonds and extracts the spread (i.e. the additional cost) above a default free government bond. It is then used to assess the risk for a given country. </a:t>
            </a:r>
          </a:p>
          <a:p>
            <a:r>
              <a:rPr lang="en-US" dirty="0"/>
              <a:t>Finally, the technology risk is modelled based on the renewable technology penetration in the country, which is assessed using data on renewable and total generating capacity at a yearly resolution. Based on the penetration, countries are </a:t>
            </a:r>
            <a:r>
              <a:rPr lang="en-US" dirty="0" err="1"/>
              <a:t>categorised</a:t>
            </a:r>
            <a:r>
              <a:rPr lang="en-US" dirty="0"/>
              <a:t> into corresponding market categories, with technology risk falling as penetration and maturity increases. For further information on the method, check out the full paper linked in the bottom left.</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19</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220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cost of equity is also calculated using a similar approach at a national level. It is disaggregated into four parameters, with the only difference between the cost of debt and cost of equity being that the equity premium replaces the lenders margin. The equity premium is extracted from analysis also conducted by Aswan Damodaran at NYU, who estimates the equity risk premium using data on bond risk premiums in mature markets and assumptions over the relative spread with bond and equity financing terms. All other parameters are estimated using the same approach as for the cost of debt.</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20</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4954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estimates of the cost of debt and cost of equity are made, they are combined using the equation on this slide to give the overall cost of capital (i.e. the WACC). As discussed, debt financing is tax-deductible, so the effect of corporate tax rates must be accounted for. The debt share is taken as 60% for emerging markets, 70% for intermediate and 80% for mature, with the market maturity based on the renewable grid penetration for a given year. The tax rates are extracted from KPMG's database on corporate tax rates, which publishes data on rates by country for over 100 countries.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21</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0298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Climate Compatible Growth have developed their own cost of capital estimation tool, which is called </a:t>
            </a:r>
            <a:r>
              <a:rPr lang="en-US" dirty="0" err="1"/>
              <a:t>FinCoRE</a:t>
            </a:r>
            <a:r>
              <a:rPr lang="en-US" dirty="0"/>
              <a:t>. In this final section, we are going to discuss some of the uses of the tool and how it can be used with the other modelling tools that form part of Climate Compatible Growth's energy finance modelling suite. The principal tools it can be used with are </a:t>
            </a:r>
            <a:r>
              <a:rPr lang="en-US" dirty="0" err="1"/>
              <a:t>MinFin</a:t>
            </a:r>
            <a:r>
              <a:rPr lang="en-US" dirty="0"/>
              <a:t>, </a:t>
            </a:r>
            <a:r>
              <a:rPr lang="en-US" dirty="0" err="1"/>
              <a:t>FinTrack</a:t>
            </a:r>
            <a:r>
              <a:rPr lang="en-US" dirty="0"/>
              <a:t> and </a:t>
            </a:r>
            <a:r>
              <a:rPr lang="en-US" dirty="0" err="1"/>
              <a:t>FinPlan</a:t>
            </a:r>
            <a:r>
              <a:rPr lang="en-US" dirty="0"/>
              <a:t>, all of which are covered in this lecture series. Estimates from </a:t>
            </a:r>
            <a:r>
              <a:rPr lang="en-US" dirty="0" err="1"/>
              <a:t>FinCoRE</a:t>
            </a:r>
            <a:r>
              <a:rPr lang="en-US" dirty="0"/>
              <a:t> on the cost of capital can be integrated into </a:t>
            </a:r>
            <a:r>
              <a:rPr lang="en-US" dirty="0" err="1"/>
              <a:t>MinFin</a:t>
            </a:r>
            <a:r>
              <a:rPr lang="en-US" dirty="0"/>
              <a:t> and </a:t>
            </a:r>
            <a:r>
              <a:rPr lang="en-US" dirty="0" err="1"/>
              <a:t>FinPlan</a:t>
            </a:r>
            <a:r>
              <a:rPr lang="en-US" dirty="0"/>
              <a:t> analysis, allowing for more accurate modelling of country and technology-level financing contexts. A link to the </a:t>
            </a:r>
            <a:r>
              <a:rPr lang="en-US" dirty="0" err="1"/>
              <a:t>FinCoRE</a:t>
            </a:r>
            <a:r>
              <a:rPr lang="en-US" dirty="0"/>
              <a:t> online dashboard is included in the bottom right hand corner, below the </a:t>
            </a:r>
            <a:r>
              <a:rPr lang="en-US" dirty="0" err="1"/>
              <a:t>visualisation</a:t>
            </a:r>
            <a:r>
              <a:rPr lang="en-US" dirty="0"/>
              <a:t> of Climate Compatible Growth's full modelling offer.</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23</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51692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slide shows the online </a:t>
            </a:r>
            <a:r>
              <a:rPr lang="en-US" dirty="0" err="1"/>
              <a:t>FinCoRE</a:t>
            </a:r>
            <a:r>
              <a:rPr lang="en-US" dirty="0"/>
              <a:t> dashboard, which will open up when you first follow the link in the previous slide. The first tab, named Map, includes a geographic mapping of the cost of debt, cost of equity, debt share and overall cost of capital for all countries that there is data available for. It changes depending on the Year and Technology selected through the two select boxes on the top, which are also used for the other tabs. </a:t>
            </a:r>
          </a:p>
          <a:p>
            <a:r>
              <a:rPr lang="en-US" dirty="0"/>
              <a:t>The second tab, Global Estimates, allows for a comparison of the cost of capital in a given number of countries. It includes a breakdown of the risks contributing to the overall cost of capital, which can be used to highlight the different drivers of the cost of capital in different regions.</a:t>
            </a:r>
          </a:p>
          <a:p>
            <a:r>
              <a:rPr lang="en-US" dirty="0"/>
              <a:t>The third tab, Country Projections, allows for exploration of future costs of capital for a given technology and country under user-defined assumptions. This section is particularly useful for integration with </a:t>
            </a:r>
            <a:r>
              <a:rPr lang="en-US" dirty="0" err="1"/>
              <a:t>MINFin</a:t>
            </a:r>
            <a:r>
              <a:rPr lang="en-US" dirty="0"/>
              <a:t>, which typically runs on historical data – more on this in the hands on exercise!</a:t>
            </a:r>
          </a:p>
          <a:p>
            <a:r>
              <a:rPr lang="en-US" dirty="0"/>
              <a:t>The fourth tab, Calculator, allows for exploration of individual countries and technology costs of capital by modifying existing assumptions used in the model. These include parameters such as the overall debt share, country risk premium, and any other inputs to the calculation. Please feel free to have a play around with these settings to see how they affect the overall cost of capital.</a:t>
            </a:r>
          </a:p>
          <a:p>
            <a:r>
              <a:rPr lang="en-US" dirty="0"/>
              <a:t>Finally, the Methods and About tabs contain information about the approach and background to the </a:t>
            </a:r>
            <a:r>
              <a:rPr lang="en-US" dirty="0" err="1"/>
              <a:t>FinCoRE</a:t>
            </a:r>
            <a:r>
              <a:rPr lang="en-US" dirty="0"/>
              <a:t> tool.</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24</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8214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corresponding learning outcomes are </a:t>
            </a:r>
            <a:r>
              <a:rPr lang="en-US" dirty="0" err="1"/>
              <a:t>summarised</a:t>
            </a:r>
            <a:r>
              <a:rPr lang="en-US" dirty="0"/>
              <a:t> in this slide, for each section.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3</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7023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detailed in the Methods tab, </a:t>
            </a:r>
            <a:r>
              <a:rPr lang="en-US" dirty="0" err="1"/>
              <a:t>FinCoRE's</a:t>
            </a:r>
            <a:r>
              <a:rPr lang="en-US" dirty="0"/>
              <a:t> </a:t>
            </a:r>
            <a:r>
              <a:rPr lang="en-US" dirty="0" err="1"/>
              <a:t>modelliong</a:t>
            </a:r>
            <a:r>
              <a:rPr lang="en-US" dirty="0"/>
              <a:t> approach is based on IRENA's method of risk disaggregation, which was discussed in the previous section. It calculates the cost of capital for all countries with available data, which is over 150 countries for 2023. It has the functionality to make both forward looking and historical estimates, with forecasted based on assumptions over how the input parameters will change. For example, how the country risk, renewable penetration, and risk-free rates are likely to change in the next five years. As a user, you can explore the impact of different scenarios and assumptions.</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25</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98858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screenshot on the right shows the global estimates tab, with a select number of country estimates of costs of capital for solar PV in 2023. We can see that in countries such as Venezuela and Argentina, it is the country risk that is driving extremely high costs of capital, due to their macroeconomic and inflationary economic climates. In Australia and the USA, on the other hand, the risk-free rate is a key driver of the cost of capital, accounting for over half of the weighted average cost of capital. Estimates are all made in nominal terms and assume that investors are international and are lending or investing in hard currencies (such as the US dollar) from abroad.</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26</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83868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covered in Lecture 6, the cost of capital is a key input parameter in the economic analysis of renewables and power system dynamics. It significantly influences the overall cost of electricity from renewable and other low-carbon projects and so is an important assumption. If the cost of capital is underestimated, it can lead to overly optimistic projections, whilst an underestimate can bias s. On the other hand, overestimating it can result in overly pessimistic evaluations of the viability of renewable technologies.</a:t>
            </a:r>
          </a:p>
          <a:p>
            <a:r>
              <a:rPr lang="en-US" dirty="0"/>
              <a:t>Therefore, ensuring accurate figures for the cost of capital is fundamental to producing reliable and unbiased results.</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5</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7813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delve into some challenges related to accessing data on the cost of capital for renewable energy projects.</a:t>
            </a:r>
          </a:p>
          <a:p>
            <a:r>
              <a:rPr lang="en-US" dirty="0"/>
              <a:t>Firstly, financial institutions often treat this data as trade secrets, making empirical data scarce. This lack of transparency can hinder accurate economic analysis.</a:t>
            </a:r>
          </a:p>
          <a:p>
            <a:r>
              <a:rPr lang="en-US" dirty="0"/>
              <a:t>Secondly, many renewable projects are financed off-balance sheet under 'project finance' structures. This means financial information is not always readily available, adding another layer of complexity.</a:t>
            </a:r>
          </a:p>
          <a:p>
            <a:r>
              <a:rPr lang="en-US" dirty="0"/>
              <a:t>Lastly, when data is available, it tends to be specific to certain regions, technologies, and project contexts. Available data is often outdated, which can lead to inaccuracies in modeling and analysis.</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6</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08882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that is available on the cost of capital (also referred to as the WACC) shows that the values range substantially across countries, regions and technologies. Maps are shown for onshore wind and solar PV here, with values ranging from 2% or below to highs above 12% for both technologies. The plots are taken from IRENA's engagement with experts and are depicted for the year 2021. As you can see from the mapping, there are a number of countries and regions where there was little or no data. These regions are predominantly emerging and developing economies, which have seen little renewable or low-carbon generation deployment compared to the developed world. The cost of capital is also likely to be much higher in these countries, due to factors such as country risk premiums and lack of experience deploying these technologies.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7</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6356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that is available also shows that the cost of capital varies with time, as the macroeconomic environment in individual countries changes. The plot on the top right is taken from Cornwall insights and demonstrates how the cost of capital for onshore wind and solar PV in the UK varied with time over 5 years, in line with other benchmarks (for example, the yield on a 25 year UK Treasury Bond). Whilst data on the cost of capital may be available for a specific region or technology of interest, if it is outdated then the actual cost of capital could differ substantially. These changes can be caused by macroeconomic factors, but also changes in the policy and regulatory landscape. Increased experience with deploying new technologies can also help reduce the cost of capital, as it becomes regarded as more technologically mature (and so regarded as less risky).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8</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7655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on the previous section, let's consider the implications of outdated, limited, and difficult-to-access data on the cost of capital for renewable energy projects.</a:t>
            </a:r>
          </a:p>
          <a:p>
            <a:r>
              <a:rPr lang="en-US" dirty="0"/>
              <a:t>From a developer's perspective, understanding the cost of capital that they can access is key for assessing the viability of renewable projects. This knowledge helps in making informed investment decisions and securing necessary funding.</a:t>
            </a:r>
          </a:p>
          <a:p>
            <a:r>
              <a:rPr lang="en-US" dirty="0"/>
              <a:t>For governments and researchers, accurate assumptions about the cost of capital are important for effective modeling of the energy transition. These assumptions influence policy-making, planning, and the overall strategy for achieving climate and energy goals.</a:t>
            </a:r>
          </a:p>
          <a:p>
            <a:r>
              <a:rPr lang="en-US" dirty="0"/>
              <a:t>Therefore, reliable estimation methods for the cost of capital are very important. They help bridge the data gaps and provide a more accurate basis for economic analysis and energy system modeling. In the following slides, we will discuss five methods for estimating the cost of capital.</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10</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35970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method is the use of uniform or standard assumptions, though it has been marked as method zero as it is not really a method for estimating the cost of capital. Due to the high level of uncertainty and limited access to data, assumptions are often used to avoid potential inaccuracies. This approach is commonly used for emerging technologies, such as green hydrogen, where there is little or no data globally on the cost of capital. Standard assumptions of 8 – 10 % are typically employed, with sensitivity analyses used to explore the impacts of these assumptions.</a:t>
            </a:r>
          </a:p>
          <a:p>
            <a:r>
              <a:rPr lang="en-US" dirty="0"/>
              <a:t>However, relying on these assumptions can significantly bias the results of energy system models. They may not accurately reflect the true costs of capital, leading to potential inaccuracies in economic analysis and decision-making.</a:t>
            </a:r>
          </a:p>
          <a:p>
            <a:r>
              <a:rPr lang="en-US" dirty="0"/>
              <a:t>Whilst assumptions can be a practical solution in the absence of concrete data, they come with the risk of skewing model outcomes and so should be used with caution.</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11</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45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method involves collecting and </a:t>
            </a:r>
            <a:r>
              <a:rPr lang="en-US" dirty="0" err="1"/>
              <a:t>analysing</a:t>
            </a:r>
            <a:r>
              <a:rPr lang="en-US" dirty="0"/>
              <a:t> the cost of capital from specific project financing structures, through close examination of the terms of finance associated with a project. This approach is the most accurate, as involves extracting empirical data from projects that have received financing. However, it is typically challenging due to the confidential nature of the empirical data, with financial institutions and project developers often not happy to share this information freely. These factors can make it difficult to obtain the empirical data.</a:t>
            </a:r>
          </a:p>
          <a:p>
            <a:r>
              <a:rPr lang="en-US" dirty="0"/>
              <a:t>There are also significant difficulties in extracting relationships from the empirical data, as financing terms will encompass the whole range of project and sector risks – which may not be directly transferable to other projects, even operating in similar geographic regions and markets. Even when a range of data is available, publishing it can be difficult and is often limited to publishing in aggregate forms.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12</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5050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userDrawn="1">
  <p:cSld name="TWO_OBJECTS">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838200" y="365125"/>
            <a:ext cx="10515600" cy="1134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32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 name="Picture Placeholder 6">
            <a:extLst>
              <a:ext uri="{FF2B5EF4-FFF2-40B4-BE49-F238E27FC236}">
                <a16:creationId xmlns:a16="http://schemas.microsoft.com/office/drawing/2014/main" id="{79D5118D-97C4-8F48-B7F6-276414ACF32F}"/>
              </a:ext>
            </a:extLst>
          </p:cNvPr>
          <p:cNvSpPr>
            <a:spLocks noGrp="1"/>
          </p:cNvSpPr>
          <p:nvPr>
            <p:ph type="pic" sz="quarter" idx="10" hasCustomPrompt="1"/>
          </p:nvPr>
        </p:nvSpPr>
        <p:spPr>
          <a:xfrm>
            <a:off x="6172202" y="1825625"/>
            <a:ext cx="5181598" cy="4351338"/>
          </a:xfrm>
          <a:prstGeom prst="rect">
            <a:avLst/>
          </a:prstGeom>
        </p:spPr>
        <p:txBody>
          <a:bodyPr>
            <a:normAutofit/>
          </a:bodyPr>
          <a:lstStyle>
            <a:lvl1pPr marL="76200" marR="0" indent="0" algn="l" defTabSz="914400" rtl="0" eaLnBrk="1" fontAlgn="auto" latinLnBrk="0" hangingPunct="1">
              <a:lnSpc>
                <a:spcPct val="90000"/>
              </a:lnSpc>
              <a:spcBef>
                <a:spcPts val="1000"/>
              </a:spcBef>
              <a:spcAft>
                <a:spcPts val="0"/>
              </a:spcAft>
              <a:buClr>
                <a:schemeClr val="dk1"/>
              </a:buClr>
              <a:buSzPts val="2400"/>
              <a:buFontTx/>
              <a:buNone/>
              <a:tabLst/>
              <a:defRPr sz="2000" i="1" baseline="0">
                <a:solidFill>
                  <a:schemeClr val="bg1">
                    <a:lumMod val="50000"/>
                  </a:schemeClr>
                </a:solidFill>
                <a:latin typeface="Arial" panose="020B0604020202020204" pitchFamily="34" charset="0"/>
              </a:defRPr>
            </a:lvl1pPr>
          </a:lstStyle>
          <a:p>
            <a:pPr marL="457200" marR="0" lvl="0" indent="-381000" algn="l" defTabSz="914400" rtl="0" eaLnBrk="1" fontAlgn="auto" latinLnBrk="0" hangingPunct="1">
              <a:lnSpc>
                <a:spcPct val="90000"/>
              </a:lnSpc>
              <a:spcBef>
                <a:spcPts val="1000"/>
              </a:spcBef>
              <a:spcAft>
                <a:spcPts val="0"/>
              </a:spcAft>
              <a:buClr>
                <a:schemeClr val="dk1"/>
              </a:buClr>
              <a:buSzPts val="2400"/>
              <a:buFont typeface="Arial"/>
              <a:buChar char="•"/>
              <a:tabLst/>
              <a:defRPr/>
            </a:pPr>
            <a:r>
              <a:rPr lang="sv-SE" err="1"/>
              <a:t>When</a:t>
            </a:r>
            <a:r>
              <a:rPr lang="sv-SE"/>
              <a:t> </a:t>
            </a:r>
            <a:r>
              <a:rPr lang="sv-SE" err="1"/>
              <a:t>using</a:t>
            </a:r>
            <a:r>
              <a:rPr lang="sv-SE"/>
              <a:t> a </a:t>
            </a:r>
            <a:r>
              <a:rPr lang="sv-SE" err="1"/>
              <a:t>photo</a:t>
            </a:r>
            <a:r>
              <a:rPr lang="sv-SE"/>
              <a:t> or diagram</a:t>
            </a:r>
          </a:p>
        </p:txBody>
      </p:sp>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00000000-1234-1234-1234-123412341234}" type="slidenum">
              <a:rPr lang="sv-SE"/>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15"/>
        <p:cNvGrpSpPr/>
        <p:nvPr/>
      </p:nvGrpSpPr>
      <p:grpSpPr>
        <a:xfrm>
          <a:off x="0" y="0"/>
          <a:ext cx="0" cy="0"/>
          <a:chOff x="0" y="0"/>
          <a:chExt cx="0" cy="0"/>
        </a:xfrm>
      </p:grpSpPr>
      <p:pic>
        <p:nvPicPr>
          <p:cNvPr id="5" name="Picture 4">
            <a:extLst>
              <a:ext uri="{FF2B5EF4-FFF2-40B4-BE49-F238E27FC236}">
                <a16:creationId xmlns:a16="http://schemas.microsoft.com/office/drawing/2014/main" id="{F4CA5A30-616B-5740-A23D-3EFCA827C422}"/>
              </a:ext>
            </a:extLst>
          </p:cNvPr>
          <p:cNvPicPr>
            <a:picLocks noChangeAspect="1"/>
          </p:cNvPicPr>
          <p:nvPr userDrawn="1"/>
        </p:nvPicPr>
        <p:blipFill>
          <a:blip r:embed="rId2"/>
          <a:srcRect/>
          <a:stretch/>
        </p:blipFill>
        <p:spPr>
          <a:xfrm>
            <a:off x="0" y="0"/>
            <a:ext cx="12192000" cy="6858000"/>
          </a:xfrm>
          <a:prstGeom prst="rect">
            <a:avLst/>
          </a:prstGeom>
        </p:spPr>
      </p:pic>
      <p:sp>
        <p:nvSpPr>
          <p:cNvPr id="16" name="Google Shape;16;p17"/>
          <p:cNvSpPr txBox="1">
            <a:spLocks noGrp="1"/>
          </p:cNvSpPr>
          <p:nvPr>
            <p:ph type="ctrTitle"/>
          </p:nvPr>
        </p:nvSpPr>
        <p:spPr>
          <a:xfrm>
            <a:off x="1" y="1952105"/>
            <a:ext cx="9607824"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Helvetica Neue"/>
              <a:buNone/>
              <a:defRPr sz="3200" b="1" i="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0" y="4339705"/>
            <a:ext cx="9607826" cy="195210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600"/>
              <a:buNone/>
              <a:defRPr sz="2400" b="0">
                <a:solidFill>
                  <a:schemeClr val="bg1"/>
                </a:solidFill>
                <a:latin typeface="Arial" panose="020B0604020202020204" pitchFamily="34" charset="0"/>
                <a:ea typeface="Helvetica Neue"/>
                <a:cs typeface="Arial" panose="020B0604020202020204" pitchFamily="34" charset="0"/>
                <a:sym typeface="Helvetica Neu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C65EA376-651F-B818-AF38-9F429FDC5AFB}"/>
              </a:ext>
            </a:extLst>
          </p:cNvPr>
          <p:cNvPicPr>
            <a:picLocks noChangeAspect="1"/>
          </p:cNvPicPr>
          <p:nvPr userDrawn="1"/>
        </p:nvPicPr>
        <p:blipFill>
          <a:blip r:embed="rId2"/>
          <a:srcRect/>
          <a:stretch/>
        </p:blipFill>
        <p:spPr>
          <a:xfrm>
            <a:off x="0" y="0"/>
            <a:ext cx="12192000" cy="6858000"/>
          </a:xfrm>
          <a:prstGeom prst="rect">
            <a:avLst/>
          </a:prstGeom>
        </p:spPr>
      </p:pic>
      <p:sp>
        <p:nvSpPr>
          <p:cNvPr id="16" name="Google Shape;16;p17"/>
          <p:cNvSpPr txBox="1">
            <a:spLocks noGrp="1"/>
          </p:cNvSpPr>
          <p:nvPr>
            <p:ph type="ctrTitle" hasCustomPrompt="1"/>
          </p:nvPr>
        </p:nvSpPr>
        <p:spPr>
          <a:xfrm>
            <a:off x="0" y="1"/>
            <a:ext cx="8894617" cy="403761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800"/>
              <a:buFont typeface="Helvetica Neue"/>
              <a:buNone/>
              <a:defRPr sz="3200" b="1" i="0" cap="none" baseline="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dirty="0"/>
              <a:t>Click To Edit Master Title Style</a:t>
            </a:r>
            <a:endParaRPr lang="en-ZA" dirty="0"/>
          </a:p>
        </p:txBody>
      </p:sp>
      <p:sp>
        <p:nvSpPr>
          <p:cNvPr id="2" name="Rectangle 1">
            <a:extLst>
              <a:ext uri="{FF2B5EF4-FFF2-40B4-BE49-F238E27FC236}">
                <a16:creationId xmlns:a16="http://schemas.microsoft.com/office/drawing/2014/main" id="{BF8CC5E2-ACC9-BB54-E15D-C4D3833AFF4C}"/>
              </a:ext>
            </a:extLst>
          </p:cNvPr>
          <p:cNvSpPr/>
          <p:nvPr userDrawn="1"/>
        </p:nvSpPr>
        <p:spPr>
          <a:xfrm>
            <a:off x="2285999" y="4370120"/>
            <a:ext cx="4322618" cy="1828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082175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5"/>
        <p:cNvGrpSpPr/>
        <p:nvPr/>
      </p:nvGrpSpPr>
      <p:grpSpPr>
        <a:xfrm>
          <a:off x="0" y="0"/>
          <a:ext cx="0" cy="0"/>
          <a:chOff x="0" y="0"/>
          <a:chExt cx="0" cy="0"/>
        </a:xfrm>
      </p:grpSpPr>
      <p:pic>
        <p:nvPicPr>
          <p:cNvPr id="5" name="Picture 4">
            <a:extLst>
              <a:ext uri="{FF2B5EF4-FFF2-40B4-BE49-F238E27FC236}">
                <a16:creationId xmlns:a16="http://schemas.microsoft.com/office/drawing/2014/main" id="{F4CA5A30-616B-5740-A23D-3EFCA827C422}"/>
              </a:ext>
            </a:extLst>
          </p:cNvPr>
          <p:cNvPicPr>
            <a:picLocks noChangeAspect="1"/>
          </p:cNvPicPr>
          <p:nvPr userDrawn="1"/>
        </p:nvPicPr>
        <p:blipFill>
          <a:blip r:embed="rId2"/>
          <a:srcRect/>
          <a:stretch/>
        </p:blipFill>
        <p:spPr>
          <a:xfrm>
            <a:off x="0" y="0"/>
            <a:ext cx="12192000" cy="6858000"/>
          </a:xfrm>
          <a:prstGeom prst="rect">
            <a:avLst/>
          </a:prstGeom>
        </p:spPr>
      </p:pic>
      <p:sp>
        <p:nvSpPr>
          <p:cNvPr id="16" name="Google Shape;16;p17"/>
          <p:cNvSpPr txBox="1">
            <a:spLocks noGrp="1"/>
          </p:cNvSpPr>
          <p:nvPr>
            <p:ph type="ctrTitle"/>
          </p:nvPr>
        </p:nvSpPr>
        <p:spPr>
          <a:xfrm>
            <a:off x="2979507" y="739739"/>
            <a:ext cx="5368965" cy="1736334"/>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4800"/>
              <a:buFont typeface="Helvetica Neue"/>
              <a:buNone/>
              <a:defRPr sz="3200" b="1" i="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Google Shape;17;p17"/>
          <p:cNvSpPr txBox="1">
            <a:spLocks noGrp="1"/>
          </p:cNvSpPr>
          <p:nvPr>
            <p:ph type="subTitle" idx="1"/>
          </p:nvPr>
        </p:nvSpPr>
        <p:spPr>
          <a:xfrm>
            <a:off x="2979507" y="2476073"/>
            <a:ext cx="5368965" cy="104796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600"/>
              <a:buNone/>
              <a:defRPr sz="2400" b="0">
                <a:solidFill>
                  <a:schemeClr val="bg1"/>
                </a:solidFill>
                <a:latin typeface="Arial" panose="020B0604020202020204" pitchFamily="34" charset="0"/>
                <a:ea typeface="Helvetica Neue"/>
                <a:cs typeface="Arial" panose="020B0604020202020204" pitchFamily="34" charset="0"/>
                <a:sym typeface="Helvetica Neu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Tree>
    <p:extLst>
      <p:ext uri="{BB962C8B-B14F-4D97-AF65-F5344CB8AC3E}">
        <p14:creationId xmlns:p14="http://schemas.microsoft.com/office/powerpoint/2010/main" val="13563972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Picture 1">
            <a:extLst>
              <a:ext uri="{FF2B5EF4-FFF2-40B4-BE49-F238E27FC236}">
                <a16:creationId xmlns:a16="http://schemas.microsoft.com/office/drawing/2014/main" id="{B562CDF7-E817-0727-B23A-E4C37F6C9239}"/>
              </a:ext>
            </a:extLst>
          </p:cNvPr>
          <p:cNvPicPr>
            <a:picLocks noChangeAspect="1"/>
          </p:cNvPicPr>
          <p:nvPr userDrawn="1"/>
        </p:nvPicPr>
        <p:blipFill>
          <a:blip r:embed="rId5"/>
          <a:srcRect/>
          <a:stretch/>
        </p:blipFill>
        <p:spPr>
          <a:xfrm>
            <a:off x="0" y="0"/>
            <a:ext cx="12192000" cy="6858000"/>
          </a:xfrm>
          <a:prstGeom prst="rect">
            <a:avLst/>
          </a:prstGeom>
        </p:spPr>
      </p:pic>
      <p:sp>
        <p:nvSpPr>
          <p:cNvPr id="14" name="Google Shape;14;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a:pPr/>
              <a:t>‹#›</a:t>
            </a:fld>
            <a:endParaRPr lang="sv-SE"/>
          </a:p>
        </p:txBody>
      </p:sp>
      <p:sp>
        <p:nvSpPr>
          <p:cNvPr id="4" name="Title Placeholder 3">
            <a:extLst>
              <a:ext uri="{FF2B5EF4-FFF2-40B4-BE49-F238E27FC236}">
                <a16:creationId xmlns:a16="http://schemas.microsoft.com/office/drawing/2014/main" id="{C79A8CD2-D56A-87BC-2FE1-F2C2AB9AD1B4}"/>
              </a:ext>
            </a:extLst>
          </p:cNvPr>
          <p:cNvSpPr>
            <a:spLocks noGrp="1"/>
          </p:cNvSpPr>
          <p:nvPr>
            <p:ph type="title"/>
          </p:nvPr>
        </p:nvSpPr>
        <p:spPr>
          <a:xfrm>
            <a:off x="838200" y="365125"/>
            <a:ext cx="10515600" cy="1134000"/>
          </a:xfrm>
          <a:prstGeom prst="rect">
            <a:avLst/>
          </a:prstGeom>
        </p:spPr>
        <p:txBody>
          <a:bodyPr vert="horz" lIns="91440" tIns="45720" rIns="91440" bIns="45720" rtlCol="0" anchor="b">
            <a:normAutofit/>
          </a:bodyPr>
          <a:lstStyle/>
          <a:p>
            <a:r>
              <a:rPr lang="en-GB"/>
              <a:t>Click to edit Master title style</a:t>
            </a:r>
            <a:endParaRPr lang="en-US"/>
          </a:p>
        </p:txBody>
      </p:sp>
      <p:sp>
        <p:nvSpPr>
          <p:cNvPr id="5" name="Text Placeholder 4">
            <a:extLst>
              <a:ext uri="{FF2B5EF4-FFF2-40B4-BE49-F238E27FC236}">
                <a16:creationId xmlns:a16="http://schemas.microsoft.com/office/drawing/2014/main" id="{7390672E-6204-3245-DC87-0A176B587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A3625F-660E-6B5E-350E-CA1FD85495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1D0B106-7870-037D-24E4-C3E57FFD25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4E56B38-DE8A-A5F6-3DD0-56A735FAEF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ED3FFC7-62ED-4176-B41D-E7776B6B7BB4}" type="datetimeFigureOut">
              <a:rPr lang="en-GB"/>
              <a:t>31/03/2025</a:t>
            </a:fld>
            <a:endParaRPr lang="en-GB"/>
          </a:p>
        </p:txBody>
      </p:sp>
      <p:sp>
        <p:nvSpPr>
          <p:cNvPr id="5" name="Footer Placeholder 4">
            <a:extLst>
              <a:ext uri="{FF2B5EF4-FFF2-40B4-BE49-F238E27FC236}">
                <a16:creationId xmlns:a16="http://schemas.microsoft.com/office/drawing/2014/main" id="{586D999B-0A04-C416-B78C-46ECC6F3E6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D29909A-3E3E-5F81-7A4B-9EC88BFA66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400E854-C9EB-4766-9A46-7A76CBE86B67}" type="slidenum">
              <a:rPr lang="en-GB"/>
              <a:t>‹#›</a:t>
            </a:fld>
            <a:endParaRPr lang="en-GB"/>
          </a:p>
        </p:txBody>
      </p:sp>
    </p:spTree>
    <p:extLst>
      <p:ext uri="{BB962C8B-B14F-4D97-AF65-F5344CB8AC3E}">
        <p14:creationId xmlns:p14="http://schemas.microsoft.com/office/powerpoint/2010/main" val="3559416802"/>
      </p:ext>
    </p:extLst>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xml"/><Relationship Id="rId7" Type="http://schemas.openxmlformats.org/officeDocument/2006/relationships/image" Target="../media/image13.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7.xml"/><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xml"/><Relationship Id="rId7" Type="http://schemas.openxmlformats.org/officeDocument/2006/relationships/image" Target="../media/image13.pn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8.xml"/><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xml"/><Relationship Id="rId7" Type="http://schemas.openxmlformats.org/officeDocument/2006/relationships/image" Target="../media/image13.pn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9.xml"/><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xml"/><Relationship Id="rId7" Type="http://schemas.openxmlformats.org/officeDocument/2006/relationships/image" Target="../media/image13.pn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10.xml"/><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xml"/><Relationship Id="rId7" Type="http://schemas.openxmlformats.org/officeDocument/2006/relationships/image" Target="../media/image13.pn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11.xml"/><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xml"/><Relationship Id="rId7" Type="http://schemas.openxmlformats.org/officeDocument/2006/relationships/image" Target="../media/image13.pn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12.xml"/><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7.png"/><Relationship Id="rId4"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7.pn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hyperlink" Target="https://www.irena.org/-/media/Files/IRENA/Agency/Publication/2023/May/IRENA_The_cost_of_financing_renewable_power_2023.pdf?rev=8ba5ec0a558148f085e285b247523fb5#:~:text=A%20comprehensive%20database%20on%20renewable%20energy%20financing.%20This,onshore%20wind%2C%20ofshore%20wind%20and%20solar%20photovoltaic%20%28PV%29." TargetMode="External"/><Relationship Id="rId5" Type="http://schemas.openxmlformats.org/officeDocument/2006/relationships/image" Target="../media/image15.png"/><Relationship Id="rId4"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p3"/><Relationship Id="R4042e9cd911343b1" Type="http://schemas.openxmlformats.org/officeDocument/2006/relationships/image" Target="../media/image120.png"/><Relationship Id="rId1" Type="http://schemas.microsoft.com/office/2007/relationships/media" Target="../media/media8.mp3"/><Relationship Id="rId6" Type="http://schemas.openxmlformats.org/officeDocument/2006/relationships/image" Target="../media/image7.png"/><Relationship Id="rId5" Type="http://schemas.openxmlformats.org/officeDocument/2006/relationships/hyperlink" Target="https://www.irena.org/-/media/Files/IRENA/Agency/Publication/2023/May/IRENA_The_cost_of_financing_renewable_power_2023.pdf?rev=8ba5ec0a558148f085e285b247523fb5#:~:text=A%20comprehensive%20database%20on%20renewable%20energy%20financing.%20This,onshore%20wind%2C%20ofshore%20wind%20and%20solar%20photovoltaic%20%28PV%29." TargetMode="External"/><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7.pn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hyperlink" Target="https://www.irena.org/-/media/Files/IRENA/Agency/Publication/2023/May/IRENA_The_cost_of_financing_renewable_power_2023.pdf?rev=8ba5ec0a558148f085e285b247523fb5#:~:text=A%20comprehensive%20database%20on%20renewable%20energy%20financing.%20This,onshore%20wind%2C%20ofshore%20wind%20and%20solar%20photovoltaic%20%28PV%29." TargetMode="External"/><Relationship Id="rId5" Type="http://schemas.openxmlformats.org/officeDocument/2006/relationships/image" Target="../media/image15.png"/><Relationship Id="Rdf6a496d1f754f19" Type="http://schemas.openxmlformats.org/officeDocument/2006/relationships/image" Target="../media/image130.png"/><Relationship Id="rId4"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7.pn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hyperlink" Target="https://www.irena.org/-/media/Files/IRENA/Agency/Publication/2023/May/IRENA_The_cost_of_financing_renewable_power_2023.pdf?rev=8ba5ec0a558148f085e285b247523fb5#:~:text=A%20comprehensive%20database%20on%20renewable%20energy%20financing.%20This,onshore%20wind%2C%20ofshore%20wind%20and%20solar%20photovoltaic%20%28PV%29." TargetMode="External"/><Relationship Id="rId5" Type="http://schemas.openxmlformats.org/officeDocument/2006/relationships/image" Target="../media/image15.png"/><Relationship Id="Rb4e98ee24d544b41" Type="http://schemas.openxmlformats.org/officeDocument/2006/relationships/image" Target="../media/image150.png"/><Relationship Id="rId4" Type="http://schemas.openxmlformats.org/officeDocument/2006/relationships/notesSlide" Target="../notesSlides/notesSlide17.xml"/><Relationship Id="Rc62131de33324079" Type="http://schemas.openxmlformats.org/officeDocument/2006/relationships/image" Target="../media/image14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6.pn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7.png"/><Relationship Id="rId5" Type="http://schemas.openxmlformats.org/officeDocument/2006/relationships/hyperlink" Target="https://wacc-forecaster.streamlit.app/" TargetMode="External"/><Relationship Id="rId4"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7.png"/><Relationship Id="rId5" Type="http://schemas.openxmlformats.org/officeDocument/2006/relationships/image" Target="../media/image18.png"/><Relationship Id="rId4"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image" Target="../media/image7.png"/><Relationship Id="rId5" Type="http://schemas.openxmlformats.org/officeDocument/2006/relationships/image" Target="../media/image18.png"/><Relationship Id="rId4"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3" Type="http://schemas.openxmlformats.org/officeDocument/2006/relationships/hyperlink" Target="mailto:v.foster@imperial.ac.uk" TargetMode="External"/><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hyperlink" Target="mailto:hannah.Luscombe@ouce.ox.ac.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xml"/><Relationship Id="rId7" Type="http://schemas.openxmlformats.org/officeDocument/2006/relationships/hyperlink" Target="https://www.irena.org/-/media/Files/IRENA/Agency/Publication/2023/May/IRENA_The_cost_of_financing_renewable_power_2023.pdf?rev=8ba5ec0a558148f085e285b247523fb5#:~:text=A%20comprehensive%20database%20on%20renewable%20energy%20financing.%20This,onshore%20wind%2C%20ofshore%20wind%20and%20solar%20photovoltaic%20%28PV%29." TargetMode="Externa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969F5-5E36-FF26-1461-27CE7A8A9E8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9353E11-A014-8BE7-0E2C-58562E78AC43}"/>
              </a:ext>
            </a:extLst>
          </p:cNvPr>
          <p:cNvPicPr>
            <a:picLocks noChangeAspect="1"/>
          </p:cNvPicPr>
          <p:nvPr/>
        </p:nvPicPr>
        <p:blipFill>
          <a:blip r:embed="rId2"/>
          <a:srcRect/>
          <a:stretch/>
        </p:blipFill>
        <p:spPr>
          <a:xfrm>
            <a:off x="2378282" y="4376573"/>
            <a:ext cx="4134050" cy="1819124"/>
          </a:xfrm>
          <a:prstGeom prst="rect">
            <a:avLst/>
          </a:prstGeom>
        </p:spPr>
      </p:pic>
      <p:sp>
        <p:nvSpPr>
          <p:cNvPr id="6" name="Subtitle 2">
            <a:extLst>
              <a:ext uri="{FF2B5EF4-FFF2-40B4-BE49-F238E27FC236}">
                <a16:creationId xmlns:a16="http://schemas.microsoft.com/office/drawing/2014/main" id="{B394D34A-13AB-3111-BF50-F056F1ED3D68}"/>
              </a:ext>
            </a:extLst>
          </p:cNvPr>
          <p:cNvSpPr txBox="1">
            <a:spLocks/>
          </p:cNvSpPr>
          <p:nvPr/>
        </p:nvSpPr>
        <p:spPr>
          <a:xfrm>
            <a:off x="612409" y="2326920"/>
            <a:ext cx="7806558" cy="1982052"/>
          </a:xfrm>
          <a:prstGeom prst="rect">
            <a:avLst/>
          </a:prstGeom>
        </p:spPr>
        <p:txBody>
          <a:bodyPr>
            <a:noAutofit/>
          </a:bodyPr>
          <a:lstStyle>
            <a:defPPr marR="0" lvl="0" algn="l" rtl="0">
              <a:lnSpc>
                <a:spcPct val="100000"/>
              </a:lnSpc>
              <a:spcBef>
                <a:spcPts val="0"/>
              </a:spcBef>
              <a:spcAft>
                <a:spcPts val="0"/>
              </a:spcAft>
            </a:defPPr>
            <a:lvl1pPr marR="0" lvl="0" algn="l" rtl="0">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07000"/>
              </a:lnSpc>
              <a:spcAft>
                <a:spcPts val="1500"/>
              </a:spcAft>
            </a:pPr>
            <a:r>
              <a:rPr lang="en-GB" sz="5400" b="1" dirty="0">
                <a:solidFill>
                  <a:schemeClr val="bg1"/>
                </a:solidFill>
                <a:latin typeface="Arial Black" panose="020B0604020202020204" pitchFamily="34" charset="0"/>
                <a:cs typeface="Arial Black" panose="020B0604020202020204" pitchFamily="34" charset="0"/>
              </a:rPr>
              <a:t>Introduction to </a:t>
            </a:r>
            <a:r>
              <a:rPr lang="en-GB" sz="5400" b="1" dirty="0" err="1">
                <a:solidFill>
                  <a:schemeClr val="bg1"/>
                </a:solidFill>
                <a:latin typeface="Arial Black" panose="020B0604020202020204" pitchFamily="34" charset="0"/>
                <a:cs typeface="Arial Black" panose="020B0604020202020204" pitchFamily="34" charset="0"/>
              </a:rPr>
              <a:t>FinCoRE</a:t>
            </a:r>
            <a:endParaRPr lang="en-GB" sz="5400" b="1" kern="100" dirty="0">
              <a:solidFill>
                <a:schemeClr val="bg1"/>
              </a:solidFill>
              <a:latin typeface="Arial Black" panose="020B0604020202020204" pitchFamily="34" charset="0"/>
              <a:cs typeface="Arial Black" panose="020B0604020202020204" pitchFamily="34" charset="0"/>
            </a:endParaRPr>
          </a:p>
        </p:txBody>
      </p:sp>
      <p:sp>
        <p:nvSpPr>
          <p:cNvPr id="7" name="TextBox 6">
            <a:extLst>
              <a:ext uri="{FF2B5EF4-FFF2-40B4-BE49-F238E27FC236}">
                <a16:creationId xmlns:a16="http://schemas.microsoft.com/office/drawing/2014/main" id="{451327D1-6A1F-4ADD-8009-A44797CD5521}"/>
              </a:ext>
            </a:extLst>
          </p:cNvPr>
          <p:cNvSpPr txBox="1"/>
          <p:nvPr/>
        </p:nvSpPr>
        <p:spPr>
          <a:xfrm>
            <a:off x="612409" y="1320948"/>
            <a:ext cx="7870425" cy="849015"/>
          </a:xfrm>
          <a:prstGeom prst="rect">
            <a:avLst/>
          </a:prstGeom>
          <a:noFill/>
        </p:spPr>
        <p:txBody>
          <a:bodyPr wrap="square" lIns="91440" tIns="45720" rIns="91440" bIns="45720" anchor="t">
            <a:spAutoFit/>
          </a:bodyPr>
          <a:lstStyle/>
          <a:p>
            <a:pPr>
              <a:lnSpc>
                <a:spcPct val="80000"/>
              </a:lnSpc>
            </a:pPr>
            <a:r>
              <a:rPr lang="en-ZA" sz="6000" b="1" spc="60" dirty="0">
                <a:solidFill>
                  <a:schemeClr val="bg1"/>
                </a:solidFill>
                <a:effectLst/>
                <a:latin typeface="Arial Black"/>
                <a:cs typeface="Arial Black" panose="020B0604020202020204" pitchFamily="34" charset="0"/>
              </a:rPr>
              <a:t>Lecture 7:</a:t>
            </a:r>
            <a:endParaRPr lang="en-US" sz="6000" b="1" dirty="0">
              <a:solidFill>
                <a:schemeClr val="bg1"/>
              </a:solidFill>
              <a:latin typeface="Arial Black"/>
              <a:cs typeface="Arial Black" panose="020B0604020202020204" pitchFamily="34" charset="0"/>
            </a:endParaRPr>
          </a:p>
        </p:txBody>
      </p:sp>
      <p:sp>
        <p:nvSpPr>
          <p:cNvPr id="8" name="TextBox 7">
            <a:extLst>
              <a:ext uri="{FF2B5EF4-FFF2-40B4-BE49-F238E27FC236}">
                <a16:creationId xmlns:a16="http://schemas.microsoft.com/office/drawing/2014/main" id="{A03E9C12-6DA9-1B93-7F53-CF2F9CFD4B13}"/>
              </a:ext>
            </a:extLst>
          </p:cNvPr>
          <p:cNvSpPr txBox="1"/>
          <p:nvPr/>
        </p:nvSpPr>
        <p:spPr>
          <a:xfrm>
            <a:off x="685329" y="352074"/>
            <a:ext cx="7961111" cy="620457"/>
          </a:xfrm>
          <a:prstGeom prst="rect">
            <a:avLst/>
          </a:prstGeom>
          <a:noFill/>
        </p:spPr>
        <p:txBody>
          <a:bodyPr wrap="square" lIns="54000" tIns="18000" rIns="54000" bIns="0" rtlCol="0" anchor="t">
            <a:spAutoFit/>
          </a:bodyPr>
          <a:lstStyle/>
          <a:p>
            <a:pPr>
              <a:lnSpc>
                <a:spcPct val="80000"/>
              </a:lnSpc>
            </a:pPr>
            <a:r>
              <a:rPr lang="en-GB" sz="2400" b="1" dirty="0">
                <a:solidFill>
                  <a:schemeClr val="bg1"/>
                </a:solidFill>
                <a:latin typeface="Aptos Black" panose="020B0004020202020204" pitchFamily="34" charset="0"/>
              </a:rPr>
              <a:t>Financial Modelling for Energy Transitions: </a:t>
            </a:r>
            <a:r>
              <a:rPr lang="en-GB" sz="2400" b="1" dirty="0" err="1">
                <a:solidFill>
                  <a:schemeClr val="bg1"/>
                </a:solidFill>
                <a:latin typeface="Aptos Black" panose="020B0004020202020204" pitchFamily="34" charset="0"/>
              </a:rPr>
              <a:t>MINFin</a:t>
            </a:r>
            <a:r>
              <a:rPr lang="en-GB" sz="2400" b="1" dirty="0">
                <a:solidFill>
                  <a:schemeClr val="bg1"/>
                </a:solidFill>
                <a:latin typeface="Aptos Black" panose="020B0004020202020204" pitchFamily="34" charset="0"/>
              </a:rPr>
              <a:t>, </a:t>
            </a:r>
            <a:r>
              <a:rPr lang="en-GB" sz="2400" b="1" dirty="0" err="1">
                <a:solidFill>
                  <a:schemeClr val="bg1"/>
                </a:solidFill>
                <a:latin typeface="Aptos Black" panose="020B0004020202020204" pitchFamily="34" charset="0"/>
              </a:rPr>
              <a:t>FinTrack</a:t>
            </a:r>
            <a:r>
              <a:rPr lang="en-GB" sz="2400" b="1" dirty="0">
                <a:solidFill>
                  <a:schemeClr val="bg1"/>
                </a:solidFill>
                <a:latin typeface="Aptos Black" panose="020B0004020202020204" pitchFamily="34" charset="0"/>
              </a:rPr>
              <a:t> &amp; </a:t>
            </a:r>
            <a:r>
              <a:rPr lang="en-GB" sz="2400" b="1" dirty="0" err="1">
                <a:solidFill>
                  <a:schemeClr val="bg1"/>
                </a:solidFill>
                <a:latin typeface="Aptos Black" panose="020B0004020202020204" pitchFamily="34" charset="0"/>
              </a:rPr>
              <a:t>FinCoRE</a:t>
            </a:r>
            <a:endParaRPr lang="en-US" sz="2400" b="1" dirty="0">
              <a:solidFill>
                <a:schemeClr val="bg1"/>
              </a:solidFill>
              <a:latin typeface="Aptos Black" panose="020B0004020202020204" pitchFamily="34" charset="0"/>
              <a:cs typeface="Arial" panose="020B0604020202020204" pitchFamily="34" charset="0"/>
            </a:endParaRPr>
          </a:p>
        </p:txBody>
      </p:sp>
    </p:spTree>
    <p:extLst>
      <p:ext uri="{BB962C8B-B14F-4D97-AF65-F5344CB8AC3E}">
        <p14:creationId xmlns:p14="http://schemas.microsoft.com/office/powerpoint/2010/main" val="1740529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24BC5-031E-0A97-39C3-65F77826FFF0}"/>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D7FA4E91-3970-7DC8-FD02-9FD58EEC08F7}"/>
              </a:ext>
            </a:extLst>
          </p:cNvPr>
          <p:cNvSpPr>
            <a:spLocks noGrp="1"/>
          </p:cNvSpPr>
          <p:nvPr>
            <p:ph type="sldNum" idx="11"/>
          </p:nvPr>
        </p:nvSpPr>
        <p:spPr/>
        <p:txBody>
          <a:bodyPr/>
          <a:lstStyle/>
          <a:p>
            <a:fld id="{00000000-1234-1234-1234-123412341234}" type="slidenum">
              <a:rPr lang="sv-SE"/>
              <a:pPr/>
              <a:t>10</a:t>
            </a:fld>
            <a:endParaRPr lang="sv-SE"/>
          </a:p>
        </p:txBody>
      </p:sp>
      <p:sp>
        <p:nvSpPr>
          <p:cNvPr id="4" name="Title 3">
            <a:extLst>
              <a:ext uri="{FF2B5EF4-FFF2-40B4-BE49-F238E27FC236}">
                <a16:creationId xmlns:a16="http://schemas.microsoft.com/office/drawing/2014/main" id="{5158EE5B-4129-1B1A-DD2A-7DCE1F34B69E}"/>
              </a:ext>
            </a:extLst>
          </p:cNvPr>
          <p:cNvSpPr>
            <a:spLocks noGrp="1"/>
          </p:cNvSpPr>
          <p:nvPr>
            <p:ph type="title"/>
          </p:nvPr>
        </p:nvSpPr>
        <p:spPr/>
        <p:txBody>
          <a:bodyPr anchor="ctr"/>
          <a:lstStyle/>
          <a:p>
            <a:r>
              <a:rPr lang="en-US">
                <a:solidFill>
                  <a:srgbClr val="C00000"/>
                </a:solidFill>
                <a:latin typeface="Open Sans" panose="020B0606030504020204" pitchFamily="34" charset="0"/>
                <a:ea typeface="Open Sans" panose="020B0606030504020204" pitchFamily="34" charset="0"/>
                <a:cs typeface="Open Sans" panose="020B0606030504020204" pitchFamily="34" charset="0"/>
              </a:rPr>
              <a:t>Methods for estimating the cost of capital</a:t>
            </a:r>
            <a:endParaRPr lang="en-GB"/>
          </a:p>
        </p:txBody>
      </p:sp>
      <p:sp>
        <p:nvSpPr>
          <p:cNvPr id="7" name="TextBox 6">
            <a:extLst>
              <a:ext uri="{FF2B5EF4-FFF2-40B4-BE49-F238E27FC236}">
                <a16:creationId xmlns:a16="http://schemas.microsoft.com/office/drawing/2014/main" id="{6BADB38F-60AC-6941-2B78-32AA4DC5CC99}"/>
              </a:ext>
            </a:extLst>
          </p:cNvPr>
          <p:cNvSpPr txBox="1"/>
          <p:nvPr/>
        </p:nvSpPr>
        <p:spPr>
          <a:xfrm>
            <a:off x="644721" y="1183811"/>
            <a:ext cx="8355046" cy="4916474"/>
          </a:xfrm>
          <a:prstGeom prst="rect">
            <a:avLst/>
          </a:prstGeom>
          <a:solidFill>
            <a:schemeClr val="bg1"/>
          </a:solidFill>
        </p:spPr>
        <p:txBody>
          <a:bodyPr wrap="square" lIns="91440" tIns="45720" rIns="91440" bIns="45720" anchor="t">
            <a:spAutoFit/>
          </a:bodyPr>
          <a:lstStyle/>
          <a:p>
            <a:pPr marL="457200" indent="-457200">
              <a:lnSpc>
                <a:spcPct val="150000"/>
              </a:lnSpc>
              <a:spcAft>
                <a:spcPts val="800"/>
              </a:spcAft>
              <a:buFont typeface="Arial" panose="020B0604020202020204" pitchFamily="34" charset="0"/>
              <a:buChar char="•"/>
            </a:pPr>
            <a:r>
              <a:rPr lang="en-GB" sz="2200">
                <a:latin typeface="Open Sans"/>
                <a:ea typeface="Open Sans"/>
                <a:cs typeface="Open Sans"/>
              </a:rPr>
              <a:t>As discussed in the previous section, data on the cost of capital is outdated, limited and/or difficult to assess</a:t>
            </a:r>
          </a:p>
          <a:p>
            <a:pPr marL="457200" indent="-457200">
              <a:lnSpc>
                <a:spcPct val="150000"/>
              </a:lnSpc>
              <a:spcAft>
                <a:spcPts val="800"/>
              </a:spcAft>
              <a:buFont typeface="Arial" panose="020B0604020202020204" pitchFamily="34" charset="0"/>
              <a:buChar char="•"/>
            </a:pPr>
            <a:r>
              <a:rPr lang="en-GB" sz="2200">
                <a:latin typeface="Open Sans"/>
                <a:ea typeface="Open Sans"/>
                <a:cs typeface="Open Sans"/>
              </a:rPr>
              <a:t>From a developer perspective, understanding the cost of capital that is accessible will be key to understanding the viability of renewable projects</a:t>
            </a:r>
          </a:p>
          <a:p>
            <a:pPr marL="457200" indent="-457200">
              <a:lnSpc>
                <a:spcPct val="150000"/>
              </a:lnSpc>
              <a:spcAft>
                <a:spcPts val="800"/>
              </a:spcAft>
              <a:buFont typeface="Arial" panose="020B0604020202020204" pitchFamily="34" charset="0"/>
              <a:buChar char="•"/>
            </a:pPr>
            <a:r>
              <a:rPr lang="en-GB" sz="2200">
                <a:latin typeface="Open Sans"/>
                <a:ea typeface="Open Sans"/>
                <a:cs typeface="Open Sans"/>
              </a:rPr>
              <a:t>From a government and researcher angle, accurate assumptions about the cost of capital is key to effective modelling of the energy transition</a:t>
            </a:r>
          </a:p>
          <a:p>
            <a:pPr marL="457200" indent="-457200">
              <a:lnSpc>
                <a:spcPct val="150000"/>
              </a:lnSpc>
              <a:spcAft>
                <a:spcPts val="800"/>
              </a:spcAft>
              <a:buFont typeface="Arial" panose="020B0604020202020204" pitchFamily="34" charset="0"/>
              <a:buChar char="•"/>
            </a:pPr>
            <a:r>
              <a:rPr lang="en-GB" sz="2200">
                <a:latin typeface="Open Sans"/>
                <a:ea typeface="Open Sans"/>
                <a:cs typeface="Open Sans"/>
              </a:rPr>
              <a:t>Estimation methods are therefore very useful</a:t>
            </a:r>
          </a:p>
        </p:txBody>
      </p:sp>
      <p:pic>
        <p:nvPicPr>
          <p:cNvPr id="2" name="Picture 1" descr="Trigger ">
            <a:extLst>
              <a:ext uri="{FF2B5EF4-FFF2-40B4-BE49-F238E27FC236}">
                <a16:creationId xmlns:a16="http://schemas.microsoft.com/office/drawing/2014/main" id="{5B1FA598-507C-1B4F-C387-5208DCD9B37F}"/>
              </a:ext>
            </a:extLst>
          </p:cNvPr>
          <p:cNvPicPr>
            <a:picLocks noChangeAspect="1"/>
          </p:cNvPicPr>
          <p:nvPr/>
        </p:nvPicPr>
        <p:blipFill>
          <a:blip r:embed="rId5"/>
          <a:stretch>
            <a:fillRect/>
          </a:stretch>
        </p:blipFill>
        <p:spPr>
          <a:xfrm>
            <a:off x="9931398" y="2364316"/>
            <a:ext cx="933451" cy="827618"/>
          </a:xfrm>
          <a:prstGeom prst="rect">
            <a:avLst/>
          </a:prstGeom>
        </p:spPr>
      </p:pic>
      <p:pic>
        <p:nvPicPr>
          <p:cNvPr id="3" name="Picture 2" descr="Data ">
            <a:extLst>
              <a:ext uri="{FF2B5EF4-FFF2-40B4-BE49-F238E27FC236}">
                <a16:creationId xmlns:a16="http://schemas.microsoft.com/office/drawing/2014/main" id="{6DA5828F-F7D8-EC32-F403-F7DE59D13987}"/>
              </a:ext>
            </a:extLst>
          </p:cNvPr>
          <p:cNvPicPr>
            <a:picLocks noChangeAspect="1"/>
          </p:cNvPicPr>
          <p:nvPr/>
        </p:nvPicPr>
        <p:blipFill>
          <a:blip r:embed="rId6"/>
          <a:stretch>
            <a:fillRect/>
          </a:stretch>
        </p:blipFill>
        <p:spPr>
          <a:xfrm>
            <a:off x="9984316" y="1295399"/>
            <a:ext cx="827617" cy="827617"/>
          </a:xfrm>
          <a:prstGeom prst="rect">
            <a:avLst/>
          </a:prstGeom>
        </p:spPr>
      </p:pic>
      <p:pic>
        <p:nvPicPr>
          <p:cNvPr id="6" name="Picture 5">
            <a:extLst>
              <a:ext uri="{FF2B5EF4-FFF2-40B4-BE49-F238E27FC236}">
                <a16:creationId xmlns:a16="http://schemas.microsoft.com/office/drawing/2014/main" id="{095DE977-D28C-67F1-021B-01ECF995FC77}"/>
              </a:ext>
            </a:extLst>
          </p:cNvPr>
          <p:cNvPicPr>
            <a:picLocks noChangeAspect="1"/>
          </p:cNvPicPr>
          <p:nvPr/>
        </p:nvPicPr>
        <p:blipFill>
          <a:blip r:embed="rId7"/>
          <a:stretch>
            <a:fillRect/>
          </a:stretch>
        </p:blipFill>
        <p:spPr>
          <a:xfrm>
            <a:off x="9986433" y="3424766"/>
            <a:ext cx="1045634" cy="1045634"/>
          </a:xfrm>
          <a:prstGeom prst="rect">
            <a:avLst/>
          </a:prstGeom>
        </p:spPr>
      </p:pic>
      <p:pic>
        <p:nvPicPr>
          <p:cNvPr id="8" name="Picture 7">
            <a:extLst>
              <a:ext uri="{FF2B5EF4-FFF2-40B4-BE49-F238E27FC236}">
                <a16:creationId xmlns:a16="http://schemas.microsoft.com/office/drawing/2014/main" id="{59DC5118-4182-C812-DF25-0191CA327002}"/>
              </a:ext>
            </a:extLst>
          </p:cNvPr>
          <p:cNvPicPr>
            <a:picLocks noChangeAspect="1"/>
          </p:cNvPicPr>
          <p:nvPr/>
        </p:nvPicPr>
        <p:blipFill>
          <a:blip r:embed="rId8"/>
          <a:stretch>
            <a:fillRect/>
          </a:stretch>
        </p:blipFill>
        <p:spPr>
          <a:xfrm>
            <a:off x="9912349" y="4842933"/>
            <a:ext cx="1204384" cy="1257300"/>
          </a:xfrm>
          <a:prstGeom prst="rect">
            <a:avLst/>
          </a:prstGeom>
        </p:spPr>
      </p:pic>
      <p:pic>
        <p:nvPicPr>
          <p:cNvPr id="9" name="ttsmaker-file-2025-2-11-21-14-59.mp3">
            <a:hlinkClick r:id="" action="ppaction://media"/>
            <a:extLst>
              <a:ext uri="{FF2B5EF4-FFF2-40B4-BE49-F238E27FC236}">
                <a16:creationId xmlns:a16="http://schemas.microsoft.com/office/drawing/2014/main" id="{0F120848-5A48-9958-D258-2A8D2B538F91}"/>
              </a:ext>
            </a:extLst>
          </p:cNvPr>
          <p:cNvPicPr>
            <a:picLocks noChangeAspect="1"/>
          </p:cNvPicPr>
          <p:nvPr>
            <a:audioFile r:link="rId2"/>
            <p:extLst>
              <p:ext uri="{DAA4B4D4-6D71-4841-9C94-3DE7FCFB9230}">
                <p14:media xmlns:p14="http://schemas.microsoft.com/office/powerpoint/2010/main" r:embed="rId1"/>
              </p:ext>
            </p:extLst>
          </p:nvPr>
        </p:nvPicPr>
        <p:blipFill>
          <a:blip r:embed="rId9">
            <a:duotone>
              <a:prstClr val="black"/>
              <a:schemeClr val="accent5">
                <a:tint val="45000"/>
                <a:satMod val="400000"/>
              </a:schemeClr>
            </a:duotone>
          </a:blip>
          <a:stretch>
            <a:fillRect/>
          </a:stretch>
        </p:blipFill>
        <p:spPr>
          <a:xfrm>
            <a:off x="11032067" y="5714999"/>
            <a:ext cx="812800" cy="812800"/>
          </a:xfrm>
          <a:prstGeom prst="rect">
            <a:avLst/>
          </a:prstGeom>
        </p:spPr>
      </p:pic>
    </p:spTree>
    <p:extLst>
      <p:ext uri="{BB962C8B-B14F-4D97-AF65-F5344CB8AC3E}">
        <p14:creationId xmlns:p14="http://schemas.microsoft.com/office/powerpoint/2010/main" val="128274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00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rigger ">
            <a:extLst>
              <a:ext uri="{FF2B5EF4-FFF2-40B4-BE49-F238E27FC236}">
                <a16:creationId xmlns:a16="http://schemas.microsoft.com/office/drawing/2014/main" id="{D25167E5-2B6E-D071-AC81-D2A9B8C77BA0}"/>
              </a:ext>
            </a:extLst>
          </p:cNvPr>
          <p:cNvPicPr>
            <a:picLocks noChangeAspect="1"/>
          </p:cNvPicPr>
          <p:nvPr/>
        </p:nvPicPr>
        <p:blipFill>
          <a:blip r:embed="rId5"/>
          <a:stretch>
            <a:fillRect/>
          </a:stretch>
        </p:blipFill>
        <p:spPr>
          <a:xfrm>
            <a:off x="9931398" y="2364316"/>
            <a:ext cx="933451" cy="827618"/>
          </a:xfrm>
          <a:prstGeom prst="rect">
            <a:avLst/>
          </a:prstGeom>
        </p:spPr>
      </p:pic>
      <p:pic>
        <p:nvPicPr>
          <p:cNvPr id="8" name="Picture 7" descr="Data ">
            <a:extLst>
              <a:ext uri="{FF2B5EF4-FFF2-40B4-BE49-F238E27FC236}">
                <a16:creationId xmlns:a16="http://schemas.microsoft.com/office/drawing/2014/main" id="{A244947B-898F-4F1D-BD6C-D5BD6A21FF84}"/>
              </a:ext>
            </a:extLst>
          </p:cNvPr>
          <p:cNvPicPr>
            <a:picLocks noChangeAspect="1"/>
          </p:cNvPicPr>
          <p:nvPr/>
        </p:nvPicPr>
        <p:blipFill>
          <a:blip r:embed="rId6"/>
          <a:stretch>
            <a:fillRect/>
          </a:stretch>
        </p:blipFill>
        <p:spPr>
          <a:xfrm>
            <a:off x="9984316" y="1295399"/>
            <a:ext cx="827617" cy="827617"/>
          </a:xfrm>
          <a:prstGeom prst="rect">
            <a:avLst/>
          </a:prstGeom>
        </p:spPr>
      </p:pic>
      <p:pic>
        <p:nvPicPr>
          <p:cNvPr id="10" name="Picture 9">
            <a:extLst>
              <a:ext uri="{FF2B5EF4-FFF2-40B4-BE49-F238E27FC236}">
                <a16:creationId xmlns:a16="http://schemas.microsoft.com/office/drawing/2014/main" id="{A100EE24-89A4-7135-D971-86BFCB4914BB}"/>
              </a:ext>
            </a:extLst>
          </p:cNvPr>
          <p:cNvPicPr>
            <a:picLocks noChangeAspect="1"/>
          </p:cNvPicPr>
          <p:nvPr/>
        </p:nvPicPr>
        <p:blipFill>
          <a:blip r:embed="rId7"/>
          <a:stretch>
            <a:fillRect/>
          </a:stretch>
        </p:blipFill>
        <p:spPr>
          <a:xfrm>
            <a:off x="9986433" y="3424766"/>
            <a:ext cx="1045634" cy="1045634"/>
          </a:xfrm>
          <a:prstGeom prst="rect">
            <a:avLst/>
          </a:prstGeom>
        </p:spPr>
      </p:pic>
      <p:pic>
        <p:nvPicPr>
          <p:cNvPr id="12" name="Picture 11">
            <a:extLst>
              <a:ext uri="{FF2B5EF4-FFF2-40B4-BE49-F238E27FC236}">
                <a16:creationId xmlns:a16="http://schemas.microsoft.com/office/drawing/2014/main" id="{C5417912-E45F-4195-DAB9-49F9FD3C99CF}"/>
              </a:ext>
            </a:extLst>
          </p:cNvPr>
          <p:cNvPicPr>
            <a:picLocks noChangeAspect="1"/>
          </p:cNvPicPr>
          <p:nvPr/>
        </p:nvPicPr>
        <p:blipFill>
          <a:blip r:embed="rId8"/>
          <a:stretch>
            <a:fillRect/>
          </a:stretch>
        </p:blipFill>
        <p:spPr>
          <a:xfrm>
            <a:off x="9912349" y="4842933"/>
            <a:ext cx="1204384" cy="1257300"/>
          </a:xfrm>
          <a:prstGeom prst="rect">
            <a:avLst/>
          </a:prstGeom>
        </p:spPr>
      </p:pic>
      <p:sp>
        <p:nvSpPr>
          <p:cNvPr id="14" name="Title 3">
            <a:extLst>
              <a:ext uri="{FF2B5EF4-FFF2-40B4-BE49-F238E27FC236}">
                <a16:creationId xmlns:a16="http://schemas.microsoft.com/office/drawing/2014/main" id="{A6CD852E-578A-7722-2E83-940F1037377E}"/>
              </a:ext>
            </a:extLst>
          </p:cNvPr>
          <p:cNvSpPr>
            <a:spLocks noGrp="1"/>
          </p:cNvSpPr>
          <p:nvPr>
            <p:ph type="title"/>
          </p:nvPr>
        </p:nvSpPr>
        <p:spPr>
          <a:xfrm>
            <a:off x="838200" y="365125"/>
            <a:ext cx="10515600" cy="1134000"/>
          </a:xfrm>
        </p:spPr>
        <p:txBody>
          <a:bodyPr anchor="ctr"/>
          <a:lstStyle/>
          <a:p>
            <a:r>
              <a:rPr lang="en-US">
                <a:solidFill>
                  <a:srgbClr val="C00000"/>
                </a:solidFill>
                <a:latin typeface="Open Sans" panose="020B0606030504020204" pitchFamily="34" charset="0"/>
                <a:ea typeface="Open Sans" panose="020B0606030504020204" pitchFamily="34" charset="0"/>
                <a:cs typeface="Open Sans" panose="020B0606030504020204" pitchFamily="34" charset="0"/>
              </a:rPr>
              <a:t>Methods for estimating the cost of capital</a:t>
            </a:r>
            <a:endParaRPr lang="en-GB"/>
          </a:p>
        </p:txBody>
      </p:sp>
      <p:sp>
        <p:nvSpPr>
          <p:cNvPr id="17" name="TextBox 16">
            <a:extLst>
              <a:ext uri="{FF2B5EF4-FFF2-40B4-BE49-F238E27FC236}">
                <a16:creationId xmlns:a16="http://schemas.microsoft.com/office/drawing/2014/main" id="{4920332F-8C93-6212-8F01-722B340D9F76}"/>
              </a:ext>
            </a:extLst>
          </p:cNvPr>
          <p:cNvSpPr txBox="1"/>
          <p:nvPr/>
        </p:nvSpPr>
        <p:spPr>
          <a:xfrm>
            <a:off x="839867" y="1295323"/>
            <a:ext cx="8355046" cy="4916474"/>
          </a:xfrm>
          <a:prstGeom prst="rect">
            <a:avLst/>
          </a:prstGeom>
          <a:solidFill>
            <a:schemeClr val="bg1"/>
          </a:solidFill>
        </p:spPr>
        <p:txBody>
          <a:bodyPr wrap="square" lIns="91440" tIns="45720" rIns="91440" bIns="45720" anchor="t">
            <a:spAutoFit/>
          </a:bodyPr>
          <a:lstStyle/>
          <a:p>
            <a:pPr>
              <a:lnSpc>
                <a:spcPct val="150000"/>
              </a:lnSpc>
              <a:spcAft>
                <a:spcPts val="800"/>
              </a:spcAft>
            </a:pPr>
            <a:r>
              <a:rPr lang="en-GB" sz="2200" b="1">
                <a:latin typeface="Open Sans"/>
                <a:ea typeface="Open Sans"/>
                <a:cs typeface="Open Sans"/>
              </a:rPr>
              <a:t>Method 0: Use of assumptions</a:t>
            </a:r>
          </a:p>
          <a:p>
            <a:pPr marL="457200" indent="-457200">
              <a:lnSpc>
                <a:spcPct val="150000"/>
              </a:lnSpc>
              <a:spcAft>
                <a:spcPts val="800"/>
              </a:spcAft>
              <a:buFont typeface="Arial" panose="020B0604020202020204" pitchFamily="34" charset="0"/>
              <a:buChar char="•"/>
            </a:pPr>
            <a:r>
              <a:rPr lang="en-GB" sz="2200">
                <a:latin typeface="Open Sans"/>
                <a:ea typeface="Open Sans"/>
                <a:cs typeface="Open Sans"/>
              </a:rPr>
              <a:t>In many cases, the level of uncertainty over cost of capital and the limited ability to access data means that assumptions are typically used</a:t>
            </a:r>
          </a:p>
          <a:p>
            <a:pPr marL="457200" indent="-457200">
              <a:lnSpc>
                <a:spcPct val="150000"/>
              </a:lnSpc>
              <a:spcAft>
                <a:spcPts val="800"/>
              </a:spcAft>
              <a:buFont typeface="Arial" panose="020B0604020202020204" pitchFamily="34" charset="0"/>
              <a:buChar char="•"/>
            </a:pPr>
            <a:r>
              <a:rPr lang="en-GB" sz="2200">
                <a:latin typeface="Open Sans"/>
                <a:ea typeface="Open Sans"/>
                <a:cs typeface="Open Sans"/>
              </a:rPr>
              <a:t>For example, for emerging technologies such as green hydrogen, a cost of capital of 8-10% is typically used</a:t>
            </a:r>
          </a:p>
          <a:p>
            <a:pPr marL="457200" indent="-457200">
              <a:lnSpc>
                <a:spcPct val="150000"/>
              </a:lnSpc>
              <a:spcAft>
                <a:spcPts val="800"/>
              </a:spcAft>
              <a:buFont typeface="Arial" panose="020B0604020202020204" pitchFamily="34" charset="0"/>
              <a:buChar char="•"/>
            </a:pPr>
            <a:r>
              <a:rPr lang="en-GB" sz="2200">
                <a:latin typeface="Open Sans"/>
                <a:ea typeface="Open Sans"/>
                <a:cs typeface="Open Sans"/>
              </a:rPr>
              <a:t>However, these assumptions can bias results of energy system models substantially and do not accurately depict the cost of capital</a:t>
            </a:r>
          </a:p>
        </p:txBody>
      </p:sp>
      <p:pic>
        <p:nvPicPr>
          <p:cNvPr id="2" name="ttsmaker-file-2025-2-11-21-16-15.mp3">
            <a:hlinkClick r:id="" action="ppaction://media"/>
            <a:extLst>
              <a:ext uri="{FF2B5EF4-FFF2-40B4-BE49-F238E27FC236}">
                <a16:creationId xmlns:a16="http://schemas.microsoft.com/office/drawing/2014/main" id="{45206C06-1C4D-CA35-3D83-203441EED185}"/>
              </a:ext>
            </a:extLst>
          </p:cNvPr>
          <p:cNvPicPr>
            <a:picLocks noChangeAspect="1"/>
          </p:cNvPicPr>
          <p:nvPr>
            <a:audioFile r:link="rId2"/>
            <p:extLst>
              <p:ext uri="{DAA4B4D4-6D71-4841-9C94-3DE7FCFB9230}">
                <p14:media xmlns:p14="http://schemas.microsoft.com/office/powerpoint/2010/main" r:embed="rId1"/>
              </p:ext>
            </p:extLst>
          </p:nvPr>
        </p:nvPicPr>
        <p:blipFill>
          <a:blip r:embed="rId9">
            <a:duotone>
              <a:prstClr val="black"/>
              <a:schemeClr val="accent5">
                <a:tint val="45000"/>
                <a:satMod val="400000"/>
              </a:schemeClr>
            </a:duotone>
          </a:blip>
          <a:stretch>
            <a:fillRect/>
          </a:stretch>
        </p:blipFill>
        <p:spPr>
          <a:xfrm>
            <a:off x="11032067" y="5714999"/>
            <a:ext cx="812800" cy="812800"/>
          </a:xfrm>
          <a:prstGeom prst="rect">
            <a:avLst/>
          </a:prstGeom>
        </p:spPr>
      </p:pic>
    </p:spTree>
    <p:extLst>
      <p:ext uri="{BB962C8B-B14F-4D97-AF65-F5344CB8AC3E}">
        <p14:creationId xmlns:p14="http://schemas.microsoft.com/office/powerpoint/2010/main" val="362863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2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rigger ">
            <a:extLst>
              <a:ext uri="{FF2B5EF4-FFF2-40B4-BE49-F238E27FC236}">
                <a16:creationId xmlns:a16="http://schemas.microsoft.com/office/drawing/2014/main" id="{D25167E5-2B6E-D071-AC81-D2A9B8C77BA0}"/>
              </a:ext>
            </a:extLst>
          </p:cNvPr>
          <p:cNvPicPr>
            <a:picLocks noChangeAspect="1"/>
          </p:cNvPicPr>
          <p:nvPr/>
        </p:nvPicPr>
        <p:blipFill>
          <a:blip r:embed="rId5"/>
          <a:stretch>
            <a:fillRect/>
          </a:stretch>
        </p:blipFill>
        <p:spPr>
          <a:xfrm>
            <a:off x="9931398" y="2364316"/>
            <a:ext cx="933451" cy="827618"/>
          </a:xfrm>
          <a:prstGeom prst="rect">
            <a:avLst/>
          </a:prstGeom>
        </p:spPr>
      </p:pic>
      <p:pic>
        <p:nvPicPr>
          <p:cNvPr id="8" name="Picture 7" descr="Data ">
            <a:extLst>
              <a:ext uri="{FF2B5EF4-FFF2-40B4-BE49-F238E27FC236}">
                <a16:creationId xmlns:a16="http://schemas.microsoft.com/office/drawing/2014/main" id="{A244947B-898F-4F1D-BD6C-D5BD6A21FF84}"/>
              </a:ext>
            </a:extLst>
          </p:cNvPr>
          <p:cNvPicPr>
            <a:picLocks noChangeAspect="1"/>
          </p:cNvPicPr>
          <p:nvPr/>
        </p:nvPicPr>
        <p:blipFill>
          <a:blip r:embed="rId6"/>
          <a:stretch>
            <a:fillRect/>
          </a:stretch>
        </p:blipFill>
        <p:spPr>
          <a:xfrm>
            <a:off x="9984316" y="1295399"/>
            <a:ext cx="827617" cy="827617"/>
          </a:xfrm>
          <a:prstGeom prst="rect">
            <a:avLst/>
          </a:prstGeom>
        </p:spPr>
      </p:pic>
      <p:pic>
        <p:nvPicPr>
          <p:cNvPr id="10" name="Picture 9">
            <a:extLst>
              <a:ext uri="{FF2B5EF4-FFF2-40B4-BE49-F238E27FC236}">
                <a16:creationId xmlns:a16="http://schemas.microsoft.com/office/drawing/2014/main" id="{A100EE24-89A4-7135-D971-86BFCB4914BB}"/>
              </a:ext>
            </a:extLst>
          </p:cNvPr>
          <p:cNvPicPr>
            <a:picLocks noChangeAspect="1"/>
          </p:cNvPicPr>
          <p:nvPr/>
        </p:nvPicPr>
        <p:blipFill>
          <a:blip r:embed="rId7"/>
          <a:stretch>
            <a:fillRect/>
          </a:stretch>
        </p:blipFill>
        <p:spPr>
          <a:xfrm>
            <a:off x="9986433" y="3424766"/>
            <a:ext cx="1045634" cy="1045634"/>
          </a:xfrm>
          <a:prstGeom prst="rect">
            <a:avLst/>
          </a:prstGeom>
        </p:spPr>
      </p:pic>
      <p:pic>
        <p:nvPicPr>
          <p:cNvPr id="12" name="Picture 11">
            <a:extLst>
              <a:ext uri="{FF2B5EF4-FFF2-40B4-BE49-F238E27FC236}">
                <a16:creationId xmlns:a16="http://schemas.microsoft.com/office/drawing/2014/main" id="{C5417912-E45F-4195-DAB9-49F9FD3C99CF}"/>
              </a:ext>
            </a:extLst>
          </p:cNvPr>
          <p:cNvPicPr>
            <a:picLocks noChangeAspect="1"/>
          </p:cNvPicPr>
          <p:nvPr/>
        </p:nvPicPr>
        <p:blipFill>
          <a:blip r:embed="rId8"/>
          <a:stretch>
            <a:fillRect/>
          </a:stretch>
        </p:blipFill>
        <p:spPr>
          <a:xfrm>
            <a:off x="9912349" y="4842933"/>
            <a:ext cx="1204384" cy="1257300"/>
          </a:xfrm>
          <a:prstGeom prst="rect">
            <a:avLst/>
          </a:prstGeom>
        </p:spPr>
      </p:pic>
      <p:sp>
        <p:nvSpPr>
          <p:cNvPr id="14" name="Title 3">
            <a:extLst>
              <a:ext uri="{FF2B5EF4-FFF2-40B4-BE49-F238E27FC236}">
                <a16:creationId xmlns:a16="http://schemas.microsoft.com/office/drawing/2014/main" id="{A6CD852E-578A-7722-2E83-940F1037377E}"/>
              </a:ext>
            </a:extLst>
          </p:cNvPr>
          <p:cNvSpPr>
            <a:spLocks noGrp="1"/>
          </p:cNvSpPr>
          <p:nvPr>
            <p:ph type="title"/>
          </p:nvPr>
        </p:nvSpPr>
        <p:spPr>
          <a:xfrm>
            <a:off x="838200" y="365125"/>
            <a:ext cx="10515600" cy="1134000"/>
          </a:xfrm>
        </p:spPr>
        <p:txBody>
          <a:bodyPr anchor="ctr"/>
          <a:lstStyle/>
          <a:p>
            <a:r>
              <a:rPr lang="en-US">
                <a:solidFill>
                  <a:srgbClr val="C00000"/>
                </a:solidFill>
                <a:latin typeface="Open Sans" panose="020B0606030504020204" pitchFamily="34" charset="0"/>
                <a:ea typeface="Open Sans" panose="020B0606030504020204" pitchFamily="34" charset="0"/>
                <a:cs typeface="Open Sans" panose="020B0606030504020204" pitchFamily="34" charset="0"/>
              </a:rPr>
              <a:t>Methods for estimating the cost of capital</a:t>
            </a:r>
            <a:endParaRPr lang="en-GB"/>
          </a:p>
        </p:txBody>
      </p:sp>
      <p:sp>
        <p:nvSpPr>
          <p:cNvPr id="15" name="Rectangle 14">
            <a:extLst>
              <a:ext uri="{FF2B5EF4-FFF2-40B4-BE49-F238E27FC236}">
                <a16:creationId xmlns:a16="http://schemas.microsoft.com/office/drawing/2014/main" id="{D07ACCB9-935A-B86E-0346-DA0004A32BBB}"/>
              </a:ext>
            </a:extLst>
          </p:cNvPr>
          <p:cNvSpPr/>
          <p:nvPr/>
        </p:nvSpPr>
        <p:spPr>
          <a:xfrm>
            <a:off x="9802748" y="1185591"/>
            <a:ext cx="1195401" cy="104491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920332F-8C93-6212-8F01-722B340D9F76}"/>
              </a:ext>
            </a:extLst>
          </p:cNvPr>
          <p:cNvSpPr txBox="1"/>
          <p:nvPr/>
        </p:nvSpPr>
        <p:spPr>
          <a:xfrm>
            <a:off x="839867" y="1295323"/>
            <a:ext cx="8355046" cy="4408643"/>
          </a:xfrm>
          <a:prstGeom prst="rect">
            <a:avLst/>
          </a:prstGeom>
          <a:solidFill>
            <a:schemeClr val="bg1"/>
          </a:solidFill>
        </p:spPr>
        <p:txBody>
          <a:bodyPr wrap="square" lIns="91440" tIns="45720" rIns="91440" bIns="45720" anchor="t">
            <a:spAutoFit/>
          </a:bodyPr>
          <a:lstStyle/>
          <a:p>
            <a:pPr>
              <a:lnSpc>
                <a:spcPct val="150000"/>
              </a:lnSpc>
              <a:spcAft>
                <a:spcPts val="800"/>
              </a:spcAft>
            </a:pPr>
            <a:r>
              <a:rPr lang="en-GB" sz="2200" b="1" dirty="0">
                <a:latin typeface="Open Sans"/>
                <a:ea typeface="Open Sans"/>
                <a:cs typeface="Open Sans"/>
              </a:rPr>
              <a:t>Method 1: Elicitation of project finance data</a:t>
            </a:r>
          </a:p>
          <a:p>
            <a:pPr marL="457200" indent="-457200">
              <a:lnSpc>
                <a:spcPct val="150000"/>
              </a:lnSpc>
              <a:spcAft>
                <a:spcPts val="800"/>
              </a:spcAft>
              <a:buFont typeface="Arial" panose="020B0604020202020204" pitchFamily="34" charset="0"/>
              <a:buChar char="•"/>
            </a:pPr>
            <a:r>
              <a:rPr lang="en-GB" sz="2200" dirty="0">
                <a:latin typeface="Open Sans"/>
                <a:ea typeface="Open Sans"/>
                <a:cs typeface="Open Sans"/>
              </a:rPr>
              <a:t>Collection and analysis of the cost of capital from specific  project financing structures e.g., through accessing the finance term sheet</a:t>
            </a:r>
            <a:endParaRPr lang="en-US"/>
          </a:p>
          <a:p>
            <a:pPr marL="457200" indent="-457200">
              <a:lnSpc>
                <a:spcPct val="150000"/>
              </a:lnSpc>
              <a:spcAft>
                <a:spcPts val="800"/>
              </a:spcAft>
              <a:buFont typeface="Arial" panose="020B0604020202020204" pitchFamily="34" charset="0"/>
              <a:buChar char="•"/>
            </a:pPr>
            <a:r>
              <a:rPr lang="en-GB" sz="2200" dirty="0">
                <a:latin typeface="Open Sans"/>
                <a:ea typeface="Open Sans"/>
                <a:cs typeface="Open Sans"/>
              </a:rPr>
              <a:t>Typically challenging given the confidential nature of the empirical data being collected</a:t>
            </a:r>
          </a:p>
          <a:p>
            <a:pPr marL="457200" indent="-457200">
              <a:lnSpc>
                <a:spcPct val="150000"/>
              </a:lnSpc>
              <a:spcAft>
                <a:spcPts val="800"/>
              </a:spcAft>
              <a:buFont typeface="Arial" panose="020B0604020202020204" pitchFamily="34" charset="0"/>
              <a:buChar char="•"/>
            </a:pPr>
            <a:r>
              <a:rPr lang="en-GB" sz="2200" dirty="0">
                <a:latin typeface="Open Sans"/>
                <a:ea typeface="Open Sans"/>
                <a:cs typeface="Open Sans"/>
              </a:rPr>
              <a:t>Difficulties in verifying the data that has been collated, and/or publishing it (aside from in aggregate)</a:t>
            </a:r>
          </a:p>
        </p:txBody>
      </p:sp>
      <p:pic>
        <p:nvPicPr>
          <p:cNvPr id="3" name="ttsmaker-file-2025-2-11-21-16-57.mp3">
            <a:hlinkClick r:id="" action="ppaction://media"/>
            <a:extLst>
              <a:ext uri="{FF2B5EF4-FFF2-40B4-BE49-F238E27FC236}">
                <a16:creationId xmlns:a16="http://schemas.microsoft.com/office/drawing/2014/main" id="{1BA377AD-BE30-1F28-2A3C-91D9BD8E3297}"/>
              </a:ext>
            </a:extLst>
          </p:cNvPr>
          <p:cNvPicPr>
            <a:picLocks noChangeAspect="1"/>
          </p:cNvPicPr>
          <p:nvPr>
            <a:audioFile r:link="rId2"/>
            <p:extLst>
              <p:ext uri="{DAA4B4D4-6D71-4841-9C94-3DE7FCFB9230}">
                <p14:media xmlns:p14="http://schemas.microsoft.com/office/powerpoint/2010/main" r:embed="rId1"/>
              </p:ext>
            </p:extLst>
          </p:nvPr>
        </p:nvPicPr>
        <p:blipFill>
          <a:blip r:embed="rId9">
            <a:duotone>
              <a:prstClr val="black"/>
              <a:schemeClr val="accent5">
                <a:tint val="45000"/>
                <a:satMod val="400000"/>
              </a:schemeClr>
            </a:duotone>
          </a:blip>
          <a:stretch>
            <a:fillRect/>
          </a:stretch>
        </p:blipFill>
        <p:spPr>
          <a:xfrm>
            <a:off x="11021369" y="5714999"/>
            <a:ext cx="812800" cy="812800"/>
          </a:xfrm>
          <a:prstGeom prst="rect">
            <a:avLst/>
          </a:prstGeom>
        </p:spPr>
      </p:pic>
    </p:spTree>
    <p:extLst>
      <p:ext uri="{BB962C8B-B14F-4D97-AF65-F5344CB8AC3E}">
        <p14:creationId xmlns:p14="http://schemas.microsoft.com/office/powerpoint/2010/main" val="132531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26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rigger ">
            <a:extLst>
              <a:ext uri="{FF2B5EF4-FFF2-40B4-BE49-F238E27FC236}">
                <a16:creationId xmlns:a16="http://schemas.microsoft.com/office/drawing/2014/main" id="{D25167E5-2B6E-D071-AC81-D2A9B8C77BA0}"/>
              </a:ext>
            </a:extLst>
          </p:cNvPr>
          <p:cNvPicPr>
            <a:picLocks noChangeAspect="1"/>
          </p:cNvPicPr>
          <p:nvPr/>
        </p:nvPicPr>
        <p:blipFill>
          <a:blip r:embed="rId5"/>
          <a:stretch>
            <a:fillRect/>
          </a:stretch>
        </p:blipFill>
        <p:spPr>
          <a:xfrm>
            <a:off x="9931398" y="2364316"/>
            <a:ext cx="933451" cy="827618"/>
          </a:xfrm>
          <a:prstGeom prst="rect">
            <a:avLst/>
          </a:prstGeom>
        </p:spPr>
      </p:pic>
      <p:pic>
        <p:nvPicPr>
          <p:cNvPr id="8" name="Picture 7" descr="Data ">
            <a:extLst>
              <a:ext uri="{FF2B5EF4-FFF2-40B4-BE49-F238E27FC236}">
                <a16:creationId xmlns:a16="http://schemas.microsoft.com/office/drawing/2014/main" id="{A244947B-898F-4F1D-BD6C-D5BD6A21FF84}"/>
              </a:ext>
            </a:extLst>
          </p:cNvPr>
          <p:cNvPicPr>
            <a:picLocks noChangeAspect="1"/>
          </p:cNvPicPr>
          <p:nvPr/>
        </p:nvPicPr>
        <p:blipFill>
          <a:blip r:embed="rId6"/>
          <a:stretch>
            <a:fillRect/>
          </a:stretch>
        </p:blipFill>
        <p:spPr>
          <a:xfrm>
            <a:off x="9984316" y="1295399"/>
            <a:ext cx="827617" cy="827617"/>
          </a:xfrm>
          <a:prstGeom prst="rect">
            <a:avLst/>
          </a:prstGeom>
        </p:spPr>
      </p:pic>
      <p:pic>
        <p:nvPicPr>
          <p:cNvPr id="10" name="Picture 9">
            <a:extLst>
              <a:ext uri="{FF2B5EF4-FFF2-40B4-BE49-F238E27FC236}">
                <a16:creationId xmlns:a16="http://schemas.microsoft.com/office/drawing/2014/main" id="{A100EE24-89A4-7135-D971-86BFCB4914BB}"/>
              </a:ext>
            </a:extLst>
          </p:cNvPr>
          <p:cNvPicPr>
            <a:picLocks noChangeAspect="1"/>
          </p:cNvPicPr>
          <p:nvPr/>
        </p:nvPicPr>
        <p:blipFill>
          <a:blip r:embed="rId7"/>
          <a:stretch>
            <a:fillRect/>
          </a:stretch>
        </p:blipFill>
        <p:spPr>
          <a:xfrm>
            <a:off x="9986433" y="3424766"/>
            <a:ext cx="1045634" cy="1045634"/>
          </a:xfrm>
          <a:prstGeom prst="rect">
            <a:avLst/>
          </a:prstGeom>
        </p:spPr>
      </p:pic>
      <p:pic>
        <p:nvPicPr>
          <p:cNvPr id="12" name="Picture 11">
            <a:extLst>
              <a:ext uri="{FF2B5EF4-FFF2-40B4-BE49-F238E27FC236}">
                <a16:creationId xmlns:a16="http://schemas.microsoft.com/office/drawing/2014/main" id="{C5417912-E45F-4195-DAB9-49F9FD3C99CF}"/>
              </a:ext>
            </a:extLst>
          </p:cNvPr>
          <p:cNvPicPr>
            <a:picLocks noChangeAspect="1"/>
          </p:cNvPicPr>
          <p:nvPr/>
        </p:nvPicPr>
        <p:blipFill>
          <a:blip r:embed="rId8"/>
          <a:stretch>
            <a:fillRect/>
          </a:stretch>
        </p:blipFill>
        <p:spPr>
          <a:xfrm>
            <a:off x="9912349" y="4842933"/>
            <a:ext cx="1204384" cy="1257300"/>
          </a:xfrm>
          <a:prstGeom prst="rect">
            <a:avLst/>
          </a:prstGeom>
        </p:spPr>
      </p:pic>
      <p:sp>
        <p:nvSpPr>
          <p:cNvPr id="9" name="TextBox 8">
            <a:extLst>
              <a:ext uri="{FF2B5EF4-FFF2-40B4-BE49-F238E27FC236}">
                <a16:creationId xmlns:a16="http://schemas.microsoft.com/office/drawing/2014/main" id="{39B49887-76DA-3AF0-BB69-8C21B7E046AB}"/>
              </a:ext>
            </a:extLst>
          </p:cNvPr>
          <p:cNvSpPr txBox="1"/>
          <p:nvPr/>
        </p:nvSpPr>
        <p:spPr>
          <a:xfrm>
            <a:off x="839867" y="1295323"/>
            <a:ext cx="8355046" cy="4914679"/>
          </a:xfrm>
          <a:prstGeom prst="rect">
            <a:avLst/>
          </a:prstGeom>
          <a:solidFill>
            <a:schemeClr val="bg1"/>
          </a:solidFill>
        </p:spPr>
        <p:txBody>
          <a:bodyPr wrap="square" lIns="91440" tIns="45720" rIns="91440" bIns="45720" anchor="t">
            <a:spAutoFit/>
          </a:bodyPr>
          <a:lstStyle/>
          <a:p>
            <a:pPr>
              <a:lnSpc>
                <a:spcPct val="150000"/>
              </a:lnSpc>
              <a:spcAft>
                <a:spcPts val="800"/>
              </a:spcAft>
            </a:pPr>
            <a:r>
              <a:rPr lang="en-GB" sz="2200" b="1">
                <a:latin typeface="Open Sans"/>
                <a:ea typeface="Open Sans"/>
                <a:cs typeface="Open Sans"/>
              </a:rPr>
              <a:t>Method 2: Estimates derived from an expert survey</a:t>
            </a:r>
          </a:p>
          <a:p>
            <a:pPr marL="457200" indent="-457200">
              <a:lnSpc>
                <a:spcPct val="150000"/>
              </a:lnSpc>
              <a:spcAft>
                <a:spcPts val="800"/>
              </a:spcAft>
              <a:buFont typeface="Arial" panose="020B0604020202020204" pitchFamily="34" charset="0"/>
              <a:buChar char="•"/>
            </a:pPr>
            <a:r>
              <a:rPr lang="en-GB" sz="2200">
                <a:latin typeface="Open Sans"/>
                <a:ea typeface="Open Sans"/>
                <a:cs typeface="Open Sans"/>
              </a:rPr>
              <a:t>Estimates of the cost of capital are collected by interviewing experts in the industry and aggregating their estimates</a:t>
            </a:r>
          </a:p>
          <a:p>
            <a:pPr marL="457200" indent="-457200">
              <a:lnSpc>
                <a:spcPct val="150000"/>
              </a:lnSpc>
              <a:spcAft>
                <a:spcPts val="800"/>
              </a:spcAft>
              <a:buFont typeface="Arial" panose="020B0604020202020204" pitchFamily="34" charset="0"/>
              <a:buChar char="•"/>
            </a:pPr>
            <a:r>
              <a:rPr lang="en-GB" sz="2200">
                <a:latin typeface="Open Sans"/>
                <a:ea typeface="Open Sans"/>
                <a:cs typeface="Open Sans"/>
              </a:rPr>
              <a:t>Can include consultants, investors, financiers, academics and industry professionals</a:t>
            </a:r>
          </a:p>
          <a:p>
            <a:pPr marL="457200" indent="-457200">
              <a:lnSpc>
                <a:spcPct val="150000"/>
              </a:lnSpc>
              <a:spcAft>
                <a:spcPts val="800"/>
              </a:spcAft>
              <a:buFont typeface="Arial" panose="020B0604020202020204" pitchFamily="34" charset="0"/>
              <a:buChar char="•"/>
            </a:pPr>
            <a:r>
              <a:rPr lang="en-GB" sz="2200">
                <a:latin typeface="Open Sans"/>
                <a:ea typeface="Open Sans"/>
                <a:cs typeface="Open Sans"/>
              </a:rPr>
              <a:t>Introduces a level of uncertainty in the estimates that are provided, as they are unverifiable and based off of perceptions (rather than empirical data)</a:t>
            </a:r>
            <a:endParaRPr lang="en-GB"/>
          </a:p>
        </p:txBody>
      </p:sp>
      <p:sp>
        <p:nvSpPr>
          <p:cNvPr id="13" name="Rectangle 12">
            <a:extLst>
              <a:ext uri="{FF2B5EF4-FFF2-40B4-BE49-F238E27FC236}">
                <a16:creationId xmlns:a16="http://schemas.microsoft.com/office/drawing/2014/main" id="{B361DE54-B7F1-C4C3-B7AD-6F3812B14B14}"/>
              </a:ext>
            </a:extLst>
          </p:cNvPr>
          <p:cNvSpPr/>
          <p:nvPr/>
        </p:nvSpPr>
        <p:spPr>
          <a:xfrm>
            <a:off x="9802748" y="2254250"/>
            <a:ext cx="1195401" cy="104491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3">
            <a:extLst>
              <a:ext uri="{FF2B5EF4-FFF2-40B4-BE49-F238E27FC236}">
                <a16:creationId xmlns:a16="http://schemas.microsoft.com/office/drawing/2014/main" id="{493CB896-CDD0-4813-14A8-5A6075AADD51}"/>
              </a:ext>
            </a:extLst>
          </p:cNvPr>
          <p:cNvSpPr>
            <a:spLocks noGrp="1"/>
          </p:cNvSpPr>
          <p:nvPr>
            <p:ph type="title"/>
          </p:nvPr>
        </p:nvSpPr>
        <p:spPr>
          <a:xfrm>
            <a:off x="838200" y="365125"/>
            <a:ext cx="10515600" cy="1134000"/>
          </a:xfrm>
        </p:spPr>
        <p:txBody>
          <a:bodyPr anchor="ctr"/>
          <a:lstStyle/>
          <a:p>
            <a:r>
              <a:rPr lang="en-US">
                <a:solidFill>
                  <a:srgbClr val="C00000"/>
                </a:solidFill>
                <a:latin typeface="Open Sans" panose="020B0606030504020204" pitchFamily="34" charset="0"/>
                <a:ea typeface="Open Sans" panose="020B0606030504020204" pitchFamily="34" charset="0"/>
                <a:cs typeface="Open Sans" panose="020B0606030504020204" pitchFamily="34" charset="0"/>
              </a:rPr>
              <a:t>Methods for estimating the cost of capital</a:t>
            </a:r>
            <a:endParaRPr lang="en-GB"/>
          </a:p>
        </p:txBody>
      </p:sp>
      <p:pic>
        <p:nvPicPr>
          <p:cNvPr id="2" name="ttsmaker-file-2025-2-11-21-17-29.mp3">
            <a:hlinkClick r:id="" action="ppaction://media"/>
            <a:extLst>
              <a:ext uri="{FF2B5EF4-FFF2-40B4-BE49-F238E27FC236}">
                <a16:creationId xmlns:a16="http://schemas.microsoft.com/office/drawing/2014/main" id="{EE4C0177-AE85-1EBF-8DA3-E70D90624904}"/>
              </a:ext>
            </a:extLst>
          </p:cNvPr>
          <p:cNvPicPr>
            <a:picLocks noChangeAspect="1"/>
          </p:cNvPicPr>
          <p:nvPr>
            <a:audioFile r:link="rId2"/>
            <p:extLst>
              <p:ext uri="{DAA4B4D4-6D71-4841-9C94-3DE7FCFB9230}">
                <p14:media xmlns:p14="http://schemas.microsoft.com/office/powerpoint/2010/main" r:embed="rId1"/>
              </p:ext>
            </p:extLst>
          </p:nvPr>
        </p:nvPicPr>
        <p:blipFill>
          <a:blip r:embed="rId9">
            <a:duotone>
              <a:prstClr val="black"/>
              <a:schemeClr val="accent5">
                <a:tint val="45000"/>
                <a:satMod val="400000"/>
              </a:schemeClr>
            </a:duotone>
          </a:blip>
          <a:stretch>
            <a:fillRect/>
          </a:stretch>
        </p:blipFill>
        <p:spPr>
          <a:xfrm>
            <a:off x="11032067" y="5803602"/>
            <a:ext cx="812800" cy="812800"/>
          </a:xfrm>
          <a:prstGeom prst="rect">
            <a:avLst/>
          </a:prstGeom>
        </p:spPr>
      </p:pic>
    </p:spTree>
    <p:extLst>
      <p:ext uri="{BB962C8B-B14F-4D97-AF65-F5344CB8AC3E}">
        <p14:creationId xmlns:p14="http://schemas.microsoft.com/office/powerpoint/2010/main" val="54994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2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rigger ">
            <a:extLst>
              <a:ext uri="{FF2B5EF4-FFF2-40B4-BE49-F238E27FC236}">
                <a16:creationId xmlns:a16="http://schemas.microsoft.com/office/drawing/2014/main" id="{D25167E5-2B6E-D071-AC81-D2A9B8C77BA0}"/>
              </a:ext>
            </a:extLst>
          </p:cNvPr>
          <p:cNvPicPr>
            <a:picLocks noChangeAspect="1"/>
          </p:cNvPicPr>
          <p:nvPr/>
        </p:nvPicPr>
        <p:blipFill>
          <a:blip r:embed="rId5"/>
          <a:stretch>
            <a:fillRect/>
          </a:stretch>
        </p:blipFill>
        <p:spPr>
          <a:xfrm>
            <a:off x="9931398" y="2364316"/>
            <a:ext cx="933451" cy="827618"/>
          </a:xfrm>
          <a:prstGeom prst="rect">
            <a:avLst/>
          </a:prstGeom>
        </p:spPr>
      </p:pic>
      <p:pic>
        <p:nvPicPr>
          <p:cNvPr id="8" name="Picture 7" descr="Data ">
            <a:extLst>
              <a:ext uri="{FF2B5EF4-FFF2-40B4-BE49-F238E27FC236}">
                <a16:creationId xmlns:a16="http://schemas.microsoft.com/office/drawing/2014/main" id="{A244947B-898F-4F1D-BD6C-D5BD6A21FF84}"/>
              </a:ext>
            </a:extLst>
          </p:cNvPr>
          <p:cNvPicPr>
            <a:picLocks noChangeAspect="1"/>
          </p:cNvPicPr>
          <p:nvPr/>
        </p:nvPicPr>
        <p:blipFill>
          <a:blip r:embed="rId6"/>
          <a:stretch>
            <a:fillRect/>
          </a:stretch>
        </p:blipFill>
        <p:spPr>
          <a:xfrm>
            <a:off x="9984316" y="1295399"/>
            <a:ext cx="827617" cy="827617"/>
          </a:xfrm>
          <a:prstGeom prst="rect">
            <a:avLst/>
          </a:prstGeom>
        </p:spPr>
      </p:pic>
      <p:pic>
        <p:nvPicPr>
          <p:cNvPr id="10" name="Picture 9">
            <a:extLst>
              <a:ext uri="{FF2B5EF4-FFF2-40B4-BE49-F238E27FC236}">
                <a16:creationId xmlns:a16="http://schemas.microsoft.com/office/drawing/2014/main" id="{A100EE24-89A4-7135-D971-86BFCB4914BB}"/>
              </a:ext>
            </a:extLst>
          </p:cNvPr>
          <p:cNvPicPr>
            <a:picLocks noChangeAspect="1"/>
          </p:cNvPicPr>
          <p:nvPr/>
        </p:nvPicPr>
        <p:blipFill>
          <a:blip r:embed="rId7"/>
          <a:stretch>
            <a:fillRect/>
          </a:stretch>
        </p:blipFill>
        <p:spPr>
          <a:xfrm>
            <a:off x="9986433" y="3424766"/>
            <a:ext cx="1045634" cy="1045634"/>
          </a:xfrm>
          <a:prstGeom prst="rect">
            <a:avLst/>
          </a:prstGeom>
        </p:spPr>
      </p:pic>
      <p:pic>
        <p:nvPicPr>
          <p:cNvPr id="12" name="Picture 11">
            <a:extLst>
              <a:ext uri="{FF2B5EF4-FFF2-40B4-BE49-F238E27FC236}">
                <a16:creationId xmlns:a16="http://schemas.microsoft.com/office/drawing/2014/main" id="{C5417912-E45F-4195-DAB9-49F9FD3C99CF}"/>
              </a:ext>
            </a:extLst>
          </p:cNvPr>
          <p:cNvPicPr>
            <a:picLocks noChangeAspect="1"/>
          </p:cNvPicPr>
          <p:nvPr/>
        </p:nvPicPr>
        <p:blipFill>
          <a:blip r:embed="rId8"/>
          <a:stretch>
            <a:fillRect/>
          </a:stretch>
        </p:blipFill>
        <p:spPr>
          <a:xfrm>
            <a:off x="9912349" y="4842933"/>
            <a:ext cx="1204384" cy="1257300"/>
          </a:xfrm>
          <a:prstGeom prst="rect">
            <a:avLst/>
          </a:prstGeom>
        </p:spPr>
      </p:pic>
      <p:sp>
        <p:nvSpPr>
          <p:cNvPr id="9" name="TextBox 8">
            <a:extLst>
              <a:ext uri="{FF2B5EF4-FFF2-40B4-BE49-F238E27FC236}">
                <a16:creationId xmlns:a16="http://schemas.microsoft.com/office/drawing/2014/main" id="{39B49887-76DA-3AF0-BB69-8C21B7E046AB}"/>
              </a:ext>
            </a:extLst>
          </p:cNvPr>
          <p:cNvSpPr txBox="1"/>
          <p:nvPr/>
        </p:nvSpPr>
        <p:spPr>
          <a:xfrm>
            <a:off x="839867" y="1295323"/>
            <a:ext cx="8355046" cy="4916474"/>
          </a:xfrm>
          <a:prstGeom prst="rect">
            <a:avLst/>
          </a:prstGeom>
          <a:solidFill>
            <a:schemeClr val="bg1"/>
          </a:solidFill>
        </p:spPr>
        <p:txBody>
          <a:bodyPr wrap="square" lIns="91440" tIns="45720" rIns="91440" bIns="45720" anchor="t">
            <a:spAutoFit/>
          </a:bodyPr>
          <a:lstStyle/>
          <a:p>
            <a:pPr>
              <a:lnSpc>
                <a:spcPct val="150000"/>
              </a:lnSpc>
              <a:spcAft>
                <a:spcPts val="800"/>
              </a:spcAft>
            </a:pPr>
            <a:r>
              <a:rPr lang="en-GB" sz="2200" b="1">
                <a:latin typeface="Open Sans"/>
                <a:ea typeface="Open Sans"/>
                <a:cs typeface="Open Sans"/>
              </a:rPr>
              <a:t>Method 3: Replication of Renewable Auctions</a:t>
            </a:r>
          </a:p>
          <a:p>
            <a:pPr marL="457200" indent="-457200">
              <a:lnSpc>
                <a:spcPct val="150000"/>
              </a:lnSpc>
              <a:spcAft>
                <a:spcPts val="800"/>
              </a:spcAft>
              <a:buFont typeface="Arial" panose="020B0604020202020204" pitchFamily="34" charset="0"/>
              <a:buChar char="•"/>
            </a:pPr>
            <a:r>
              <a:rPr lang="en-GB" sz="2200">
                <a:latin typeface="Open Sans"/>
                <a:ea typeface="Open Sans"/>
                <a:cs typeface="Open Sans"/>
              </a:rPr>
              <a:t>In many countries, renewable projects are awarded power purchase agreements or subsidies through competitive auctions</a:t>
            </a:r>
          </a:p>
          <a:p>
            <a:pPr marL="457200" indent="-457200">
              <a:lnSpc>
                <a:spcPct val="150000"/>
              </a:lnSpc>
              <a:spcAft>
                <a:spcPts val="800"/>
              </a:spcAft>
              <a:buFont typeface="Arial" panose="020B0604020202020204" pitchFamily="34" charset="0"/>
              <a:buChar char="•"/>
            </a:pPr>
            <a:r>
              <a:rPr lang="en-GB" sz="2200">
                <a:latin typeface="Open Sans"/>
                <a:ea typeface="Open Sans"/>
                <a:cs typeface="Open Sans"/>
              </a:rPr>
              <a:t>In auctions, whilst the cost of capital is not available, many other important parameters are e.g., price and cost data</a:t>
            </a:r>
          </a:p>
          <a:p>
            <a:pPr marL="457200" indent="-457200">
              <a:lnSpc>
                <a:spcPct val="150000"/>
              </a:lnSpc>
              <a:spcAft>
                <a:spcPts val="800"/>
              </a:spcAft>
              <a:buFont typeface="Arial" panose="020B0604020202020204" pitchFamily="34" charset="0"/>
              <a:buChar char="•"/>
            </a:pPr>
            <a:r>
              <a:rPr lang="en-GB" sz="2200">
                <a:latin typeface="Open Sans"/>
                <a:ea typeface="Open Sans"/>
                <a:cs typeface="Open Sans"/>
              </a:rPr>
              <a:t>A financial model can easily be constructed to estimate the likely cost of capital for renewable developers, based on assumptions over the profitability of the investment</a:t>
            </a:r>
          </a:p>
        </p:txBody>
      </p:sp>
      <p:sp>
        <p:nvSpPr>
          <p:cNvPr id="13" name="Rectangle 12">
            <a:extLst>
              <a:ext uri="{FF2B5EF4-FFF2-40B4-BE49-F238E27FC236}">
                <a16:creationId xmlns:a16="http://schemas.microsoft.com/office/drawing/2014/main" id="{B361DE54-B7F1-C4C3-B7AD-6F3812B14B14}"/>
              </a:ext>
            </a:extLst>
          </p:cNvPr>
          <p:cNvSpPr/>
          <p:nvPr/>
        </p:nvSpPr>
        <p:spPr>
          <a:xfrm>
            <a:off x="9830626" y="3322909"/>
            <a:ext cx="1288327" cy="126793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3">
            <a:extLst>
              <a:ext uri="{FF2B5EF4-FFF2-40B4-BE49-F238E27FC236}">
                <a16:creationId xmlns:a16="http://schemas.microsoft.com/office/drawing/2014/main" id="{493CB896-CDD0-4813-14A8-5A6075AADD51}"/>
              </a:ext>
            </a:extLst>
          </p:cNvPr>
          <p:cNvSpPr>
            <a:spLocks noGrp="1"/>
          </p:cNvSpPr>
          <p:nvPr>
            <p:ph type="title"/>
          </p:nvPr>
        </p:nvSpPr>
        <p:spPr>
          <a:xfrm>
            <a:off x="838200" y="365125"/>
            <a:ext cx="10515600" cy="1134000"/>
          </a:xfrm>
        </p:spPr>
        <p:txBody>
          <a:bodyPr anchor="ctr"/>
          <a:lstStyle/>
          <a:p>
            <a:r>
              <a:rPr lang="en-US">
                <a:solidFill>
                  <a:srgbClr val="C00000"/>
                </a:solidFill>
                <a:latin typeface="Open Sans" panose="020B0606030504020204" pitchFamily="34" charset="0"/>
                <a:ea typeface="Open Sans" panose="020B0606030504020204" pitchFamily="34" charset="0"/>
                <a:cs typeface="Open Sans" panose="020B0606030504020204" pitchFamily="34" charset="0"/>
              </a:rPr>
              <a:t>Methods for estimating the cost of capital</a:t>
            </a:r>
            <a:endParaRPr lang="en-GB"/>
          </a:p>
        </p:txBody>
      </p:sp>
      <p:pic>
        <p:nvPicPr>
          <p:cNvPr id="2" name="ttsmaker-file-2025-2-11-21-17-59.mp3">
            <a:hlinkClick r:id="" action="ppaction://media"/>
            <a:extLst>
              <a:ext uri="{FF2B5EF4-FFF2-40B4-BE49-F238E27FC236}">
                <a16:creationId xmlns:a16="http://schemas.microsoft.com/office/drawing/2014/main" id="{EB5D7CA4-C30D-BB37-C93A-C3A2E087DAC8}"/>
              </a:ext>
            </a:extLst>
          </p:cNvPr>
          <p:cNvPicPr>
            <a:picLocks noChangeAspect="1"/>
          </p:cNvPicPr>
          <p:nvPr>
            <a:audioFile r:link="rId2"/>
            <p:extLst>
              <p:ext uri="{DAA4B4D4-6D71-4841-9C94-3DE7FCFB9230}">
                <p14:media xmlns:p14="http://schemas.microsoft.com/office/powerpoint/2010/main" r:embed="rId1"/>
              </p:ext>
            </p:extLst>
          </p:nvPr>
        </p:nvPicPr>
        <p:blipFill>
          <a:blip r:embed="rId9">
            <a:duotone>
              <a:prstClr val="black"/>
              <a:schemeClr val="accent5">
                <a:tint val="45000"/>
                <a:satMod val="400000"/>
              </a:schemeClr>
            </a:duotone>
          </a:blip>
          <a:stretch>
            <a:fillRect/>
          </a:stretch>
        </p:blipFill>
        <p:spPr>
          <a:xfrm>
            <a:off x="11116733" y="5805397"/>
            <a:ext cx="812800" cy="812800"/>
          </a:xfrm>
          <a:prstGeom prst="rect">
            <a:avLst/>
          </a:prstGeom>
        </p:spPr>
      </p:pic>
    </p:spTree>
    <p:extLst>
      <p:ext uri="{BB962C8B-B14F-4D97-AF65-F5344CB8AC3E}">
        <p14:creationId xmlns:p14="http://schemas.microsoft.com/office/powerpoint/2010/main" val="290529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32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rigger ">
            <a:extLst>
              <a:ext uri="{FF2B5EF4-FFF2-40B4-BE49-F238E27FC236}">
                <a16:creationId xmlns:a16="http://schemas.microsoft.com/office/drawing/2014/main" id="{D25167E5-2B6E-D071-AC81-D2A9B8C77BA0}"/>
              </a:ext>
            </a:extLst>
          </p:cNvPr>
          <p:cNvPicPr>
            <a:picLocks noChangeAspect="1"/>
          </p:cNvPicPr>
          <p:nvPr/>
        </p:nvPicPr>
        <p:blipFill>
          <a:blip r:embed="rId5"/>
          <a:stretch>
            <a:fillRect/>
          </a:stretch>
        </p:blipFill>
        <p:spPr>
          <a:xfrm>
            <a:off x="9931398" y="2364316"/>
            <a:ext cx="933451" cy="827618"/>
          </a:xfrm>
          <a:prstGeom prst="rect">
            <a:avLst/>
          </a:prstGeom>
        </p:spPr>
      </p:pic>
      <p:pic>
        <p:nvPicPr>
          <p:cNvPr id="8" name="Picture 7" descr="Data ">
            <a:extLst>
              <a:ext uri="{FF2B5EF4-FFF2-40B4-BE49-F238E27FC236}">
                <a16:creationId xmlns:a16="http://schemas.microsoft.com/office/drawing/2014/main" id="{A244947B-898F-4F1D-BD6C-D5BD6A21FF84}"/>
              </a:ext>
            </a:extLst>
          </p:cNvPr>
          <p:cNvPicPr>
            <a:picLocks noChangeAspect="1"/>
          </p:cNvPicPr>
          <p:nvPr/>
        </p:nvPicPr>
        <p:blipFill>
          <a:blip r:embed="rId6"/>
          <a:stretch>
            <a:fillRect/>
          </a:stretch>
        </p:blipFill>
        <p:spPr>
          <a:xfrm>
            <a:off x="9984316" y="1295399"/>
            <a:ext cx="827617" cy="827617"/>
          </a:xfrm>
          <a:prstGeom prst="rect">
            <a:avLst/>
          </a:prstGeom>
        </p:spPr>
      </p:pic>
      <p:pic>
        <p:nvPicPr>
          <p:cNvPr id="10" name="Picture 9">
            <a:extLst>
              <a:ext uri="{FF2B5EF4-FFF2-40B4-BE49-F238E27FC236}">
                <a16:creationId xmlns:a16="http://schemas.microsoft.com/office/drawing/2014/main" id="{A100EE24-89A4-7135-D971-86BFCB4914BB}"/>
              </a:ext>
            </a:extLst>
          </p:cNvPr>
          <p:cNvPicPr>
            <a:picLocks noChangeAspect="1"/>
          </p:cNvPicPr>
          <p:nvPr/>
        </p:nvPicPr>
        <p:blipFill>
          <a:blip r:embed="rId7"/>
          <a:stretch>
            <a:fillRect/>
          </a:stretch>
        </p:blipFill>
        <p:spPr>
          <a:xfrm>
            <a:off x="9986433" y="3424766"/>
            <a:ext cx="1045634" cy="1045634"/>
          </a:xfrm>
          <a:prstGeom prst="rect">
            <a:avLst/>
          </a:prstGeom>
        </p:spPr>
      </p:pic>
      <p:pic>
        <p:nvPicPr>
          <p:cNvPr id="12" name="Picture 11">
            <a:extLst>
              <a:ext uri="{FF2B5EF4-FFF2-40B4-BE49-F238E27FC236}">
                <a16:creationId xmlns:a16="http://schemas.microsoft.com/office/drawing/2014/main" id="{C5417912-E45F-4195-DAB9-49F9FD3C99CF}"/>
              </a:ext>
            </a:extLst>
          </p:cNvPr>
          <p:cNvPicPr>
            <a:picLocks noChangeAspect="1"/>
          </p:cNvPicPr>
          <p:nvPr/>
        </p:nvPicPr>
        <p:blipFill>
          <a:blip r:embed="rId8"/>
          <a:stretch>
            <a:fillRect/>
          </a:stretch>
        </p:blipFill>
        <p:spPr>
          <a:xfrm>
            <a:off x="9912349" y="4842933"/>
            <a:ext cx="1204384" cy="1257300"/>
          </a:xfrm>
          <a:prstGeom prst="rect">
            <a:avLst/>
          </a:prstGeom>
        </p:spPr>
      </p:pic>
      <p:sp>
        <p:nvSpPr>
          <p:cNvPr id="9" name="TextBox 8">
            <a:extLst>
              <a:ext uri="{FF2B5EF4-FFF2-40B4-BE49-F238E27FC236}">
                <a16:creationId xmlns:a16="http://schemas.microsoft.com/office/drawing/2014/main" id="{39B49887-76DA-3AF0-BB69-8C21B7E046AB}"/>
              </a:ext>
            </a:extLst>
          </p:cNvPr>
          <p:cNvSpPr txBox="1"/>
          <p:nvPr/>
        </p:nvSpPr>
        <p:spPr>
          <a:xfrm>
            <a:off x="839867" y="1295323"/>
            <a:ext cx="8355046" cy="3900811"/>
          </a:xfrm>
          <a:prstGeom prst="rect">
            <a:avLst/>
          </a:prstGeom>
          <a:solidFill>
            <a:schemeClr val="bg1"/>
          </a:solidFill>
        </p:spPr>
        <p:txBody>
          <a:bodyPr wrap="square" lIns="91440" tIns="45720" rIns="91440" bIns="45720" anchor="t">
            <a:spAutoFit/>
          </a:bodyPr>
          <a:lstStyle/>
          <a:p>
            <a:pPr>
              <a:lnSpc>
                <a:spcPct val="150000"/>
              </a:lnSpc>
              <a:spcAft>
                <a:spcPts val="800"/>
              </a:spcAft>
            </a:pPr>
            <a:r>
              <a:rPr lang="en-GB" sz="2200" b="1">
                <a:latin typeface="Open Sans"/>
                <a:ea typeface="Open Sans"/>
                <a:cs typeface="Open Sans"/>
              </a:rPr>
              <a:t>Method 4: Analysis of Financial Market Data</a:t>
            </a:r>
          </a:p>
          <a:p>
            <a:pPr marL="457200" indent="-457200">
              <a:lnSpc>
                <a:spcPct val="150000"/>
              </a:lnSpc>
              <a:spcAft>
                <a:spcPts val="800"/>
              </a:spcAft>
              <a:buFont typeface="Arial" panose="020B0604020202020204" pitchFamily="34" charset="0"/>
              <a:buChar char="•"/>
            </a:pPr>
            <a:r>
              <a:rPr lang="en-GB" sz="2200">
                <a:latin typeface="Open Sans"/>
                <a:ea typeface="Open Sans"/>
                <a:cs typeface="Open Sans"/>
              </a:rPr>
              <a:t>Costs of equity and costs of debt can be estimated based on macroeconomic and financial parameters </a:t>
            </a:r>
          </a:p>
          <a:p>
            <a:pPr marL="457200" indent="-457200">
              <a:lnSpc>
                <a:spcPct val="150000"/>
              </a:lnSpc>
              <a:spcAft>
                <a:spcPts val="800"/>
              </a:spcAft>
              <a:buFont typeface="Arial" panose="020B0604020202020204" pitchFamily="34" charset="0"/>
              <a:buChar char="•"/>
            </a:pPr>
            <a:r>
              <a:rPr lang="en-GB" sz="2200">
                <a:latin typeface="Open Sans"/>
                <a:ea typeface="Open Sans"/>
                <a:cs typeface="Open Sans"/>
              </a:rPr>
              <a:t>For example,.  country level interest rates, country level risks and estimates of equity risk premiums</a:t>
            </a:r>
            <a:endParaRPr lang="en-GB"/>
          </a:p>
          <a:p>
            <a:pPr marL="457200" indent="-457200">
              <a:lnSpc>
                <a:spcPct val="150000"/>
              </a:lnSpc>
              <a:spcAft>
                <a:spcPts val="800"/>
              </a:spcAft>
              <a:buFont typeface="Arial" panose="020B0604020202020204" pitchFamily="34" charset="0"/>
              <a:buChar char="•"/>
            </a:pPr>
            <a:r>
              <a:rPr lang="en-GB" sz="2200">
                <a:latin typeface="Open Sans"/>
                <a:ea typeface="Open Sans"/>
                <a:cs typeface="Open Sans"/>
              </a:rPr>
              <a:t>By applying an assumption for the capital structure (i.e. the debt-equity split), the cost of capital can be evaluated</a:t>
            </a:r>
          </a:p>
        </p:txBody>
      </p:sp>
      <p:sp>
        <p:nvSpPr>
          <p:cNvPr id="13" name="Rectangle 12">
            <a:extLst>
              <a:ext uri="{FF2B5EF4-FFF2-40B4-BE49-F238E27FC236}">
                <a16:creationId xmlns:a16="http://schemas.microsoft.com/office/drawing/2014/main" id="{B361DE54-B7F1-C4C3-B7AD-6F3812B14B14}"/>
              </a:ext>
            </a:extLst>
          </p:cNvPr>
          <p:cNvSpPr/>
          <p:nvPr/>
        </p:nvSpPr>
        <p:spPr>
          <a:xfrm>
            <a:off x="9858504" y="4846909"/>
            <a:ext cx="1288327" cy="126793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3">
            <a:extLst>
              <a:ext uri="{FF2B5EF4-FFF2-40B4-BE49-F238E27FC236}">
                <a16:creationId xmlns:a16="http://schemas.microsoft.com/office/drawing/2014/main" id="{493CB896-CDD0-4813-14A8-5A6075AADD51}"/>
              </a:ext>
            </a:extLst>
          </p:cNvPr>
          <p:cNvSpPr>
            <a:spLocks noGrp="1"/>
          </p:cNvSpPr>
          <p:nvPr>
            <p:ph type="title"/>
          </p:nvPr>
        </p:nvSpPr>
        <p:spPr>
          <a:xfrm>
            <a:off x="838200" y="365125"/>
            <a:ext cx="10515600" cy="1134000"/>
          </a:xfrm>
        </p:spPr>
        <p:txBody>
          <a:bodyPr anchor="ctr"/>
          <a:lstStyle/>
          <a:p>
            <a:r>
              <a:rPr lang="en-US">
                <a:solidFill>
                  <a:srgbClr val="C00000"/>
                </a:solidFill>
                <a:latin typeface="Open Sans" panose="020B0606030504020204" pitchFamily="34" charset="0"/>
                <a:ea typeface="Open Sans" panose="020B0606030504020204" pitchFamily="34" charset="0"/>
                <a:cs typeface="Open Sans" panose="020B0606030504020204" pitchFamily="34" charset="0"/>
              </a:rPr>
              <a:t>Methods for estimating the cost of capital</a:t>
            </a:r>
            <a:endParaRPr lang="en-GB"/>
          </a:p>
        </p:txBody>
      </p:sp>
      <p:pic>
        <p:nvPicPr>
          <p:cNvPr id="2" name="ttsmaker-file-2025-2-11-21-18-36.mp3">
            <a:hlinkClick r:id="" action="ppaction://media"/>
            <a:extLst>
              <a:ext uri="{FF2B5EF4-FFF2-40B4-BE49-F238E27FC236}">
                <a16:creationId xmlns:a16="http://schemas.microsoft.com/office/drawing/2014/main" id="{D6395A47-EBB7-A035-4C39-AA95DD6F1F7E}"/>
              </a:ext>
            </a:extLst>
          </p:cNvPr>
          <p:cNvPicPr>
            <a:picLocks noChangeAspect="1"/>
          </p:cNvPicPr>
          <p:nvPr>
            <a:audioFile r:link="rId2"/>
            <p:extLst>
              <p:ext uri="{DAA4B4D4-6D71-4841-9C94-3DE7FCFB9230}">
                <p14:media xmlns:p14="http://schemas.microsoft.com/office/powerpoint/2010/main" r:embed="rId1"/>
              </p:ext>
            </p:extLst>
          </p:nvPr>
        </p:nvPicPr>
        <p:blipFill>
          <a:blip r:embed="rId9">
            <a:duotone>
              <a:prstClr val="black"/>
              <a:schemeClr val="accent5">
                <a:tint val="45000"/>
                <a:satMod val="400000"/>
              </a:schemeClr>
            </a:duotone>
          </a:blip>
          <a:stretch>
            <a:fillRect/>
          </a:stretch>
        </p:blipFill>
        <p:spPr>
          <a:xfrm>
            <a:off x="11116733" y="5822896"/>
            <a:ext cx="812800" cy="812800"/>
          </a:xfrm>
          <a:prstGeom prst="rect">
            <a:avLst/>
          </a:prstGeom>
        </p:spPr>
      </p:pic>
    </p:spTree>
    <p:extLst>
      <p:ext uri="{BB962C8B-B14F-4D97-AF65-F5344CB8AC3E}">
        <p14:creationId xmlns:p14="http://schemas.microsoft.com/office/powerpoint/2010/main" val="15201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99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3F29A-D277-0F5C-0941-CA8123588805}"/>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D610CA4D-A950-0D93-0B4A-39724686196C}"/>
              </a:ext>
            </a:extLst>
          </p:cNvPr>
          <p:cNvSpPr txBox="1">
            <a:spLocks/>
          </p:cNvSpPr>
          <p:nvPr/>
        </p:nvSpPr>
        <p:spPr>
          <a:xfrm>
            <a:off x="496605" y="3792525"/>
            <a:ext cx="8056230" cy="2675596"/>
          </a:xfrm>
          <a:prstGeom prst="rect">
            <a:avLst/>
          </a:prstGeom>
        </p:spPr>
        <p:txBody>
          <a:bodyPr lIns="91440" tIns="45720" rIns="91440" bIns="45720" anchor="b">
            <a:normAutofit/>
          </a:bodyPr>
          <a:lstStyle>
            <a:lvl1pPr algn="l" defTabSz="914400" rtl="0" eaLnBrk="1" latinLnBrk="0" hangingPunct="1">
              <a:lnSpc>
                <a:spcPct val="90000"/>
              </a:lnSpc>
              <a:spcBef>
                <a:spcPct val="0"/>
              </a:spcBef>
              <a:buNone/>
              <a:defRPr sz="4400" b="1" i="0" kern="120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endParaRPr lang="en-GB" sz="5400">
              <a:solidFill>
                <a:schemeClr val="bg1"/>
              </a:solidFill>
            </a:endParaRPr>
          </a:p>
        </p:txBody>
      </p:sp>
      <p:sp>
        <p:nvSpPr>
          <p:cNvPr id="7" name="Subtitle 2">
            <a:extLst>
              <a:ext uri="{FF2B5EF4-FFF2-40B4-BE49-F238E27FC236}">
                <a16:creationId xmlns:a16="http://schemas.microsoft.com/office/drawing/2014/main" id="{9863F435-208B-7FBC-DF44-E7C68EF460E3}"/>
              </a:ext>
            </a:extLst>
          </p:cNvPr>
          <p:cNvSpPr txBox="1">
            <a:spLocks/>
          </p:cNvSpPr>
          <p:nvPr/>
        </p:nvSpPr>
        <p:spPr>
          <a:xfrm>
            <a:off x="496605" y="4355629"/>
            <a:ext cx="8854659" cy="1259358"/>
          </a:xfrm>
          <a:prstGeom prst="rect">
            <a:avLst/>
          </a:prstGeom>
          <a:noFill/>
        </p:spPr>
        <p:txBody>
          <a:bodyPr lIns="91440" tIns="45720" rIns="91440" bIns="45720" anchor="ctr">
            <a:noAutofit/>
          </a:bodyPr>
          <a:lstStyle>
            <a:lvl1pPr marL="0" indent="0" algn="l" defTabSz="914400" rtl="0" eaLnBrk="1" latinLnBrk="0" hangingPunct="1">
              <a:lnSpc>
                <a:spcPct val="90000"/>
              </a:lnSpc>
              <a:spcBef>
                <a:spcPts val="1000"/>
              </a:spcBef>
              <a:buFontTx/>
              <a:buNone/>
              <a:defRPr sz="1800" b="1" i="0" kern="120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800" b="1" kern="100">
                <a:solidFill>
                  <a:schemeClr val="bg1"/>
                </a:solidFill>
                <a:effectLst/>
                <a:latin typeface="Open Sans ExtraBold"/>
                <a:ea typeface="Open Sans ExtraBold"/>
                <a:cs typeface="Open Sans ExtraBold"/>
              </a:rPr>
              <a:t>Methods for cost of capital estimation</a:t>
            </a:r>
            <a:r>
              <a:rPr lang="en-GB" sz="4800" kern="100">
                <a:solidFill>
                  <a:schemeClr val="bg1"/>
                </a:solidFill>
                <a:latin typeface="Open Sans ExtraBold"/>
                <a:ea typeface="Open Sans ExtraBold"/>
                <a:cs typeface="Open Sans ExtraBold"/>
              </a:rPr>
              <a:t>: Macroeconomic estimates </a:t>
            </a:r>
          </a:p>
          <a:p>
            <a:endParaRPr lang="en-GB" sz="4800" kern="100">
              <a:solidFill>
                <a:schemeClr val="bg1"/>
              </a:solidFill>
            </a:endParaRPr>
          </a:p>
        </p:txBody>
      </p:sp>
      <p:cxnSp>
        <p:nvCxnSpPr>
          <p:cNvPr id="8" name="Straight Connector 7">
            <a:extLst>
              <a:ext uri="{FF2B5EF4-FFF2-40B4-BE49-F238E27FC236}">
                <a16:creationId xmlns:a16="http://schemas.microsoft.com/office/drawing/2014/main" id="{C16CCC9B-0188-F71A-9DEB-166DBC38F0ED}"/>
              </a:ext>
            </a:extLst>
          </p:cNvPr>
          <p:cNvCxnSpPr>
            <a:cxnSpLocks/>
          </p:cNvCxnSpPr>
          <p:nvPr/>
        </p:nvCxnSpPr>
        <p:spPr>
          <a:xfrm>
            <a:off x="614363" y="5614987"/>
            <a:ext cx="5481637"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CF106B4-2540-80A2-F486-B361A7B6C995}"/>
              </a:ext>
            </a:extLst>
          </p:cNvPr>
          <p:cNvSpPr txBox="1"/>
          <p:nvPr/>
        </p:nvSpPr>
        <p:spPr>
          <a:xfrm>
            <a:off x="614363" y="5807646"/>
            <a:ext cx="6099858" cy="523220"/>
          </a:xfrm>
          <a:prstGeom prst="rect">
            <a:avLst/>
          </a:prstGeom>
          <a:solidFill>
            <a:srgbClr val="002060"/>
          </a:solidFill>
        </p:spPr>
        <p:txBody>
          <a:bodyPr wrap="square">
            <a:spAutoFit/>
          </a:bodyPr>
          <a:lstStyle/>
          <a:p>
            <a:r>
              <a:rPr lang="en-ZA" sz="2800" b="1" spc="60">
                <a:solidFill>
                  <a:schemeClr val="bg1"/>
                </a:solidFill>
                <a:effectLst/>
                <a:latin typeface="Arial Black"/>
                <a:cs typeface="Arial Black" panose="020B0604020202020204" pitchFamily="34" charset="0"/>
              </a:rPr>
              <a:t>Part 3</a:t>
            </a:r>
            <a:endParaRPr lang="en-GB" sz="2800">
              <a:solidFill>
                <a:schemeClr val="bg1"/>
              </a:solidFill>
            </a:endParaRPr>
          </a:p>
        </p:txBody>
      </p:sp>
    </p:spTree>
    <p:extLst>
      <p:ext uri="{BB962C8B-B14F-4D97-AF65-F5344CB8AC3E}">
        <p14:creationId xmlns:p14="http://schemas.microsoft.com/office/powerpoint/2010/main" val="1281663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24BC5-031E-0A97-39C3-65F77826FFF0}"/>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D7FA4E91-3970-7DC8-FD02-9FD58EEC08F7}"/>
              </a:ext>
            </a:extLst>
          </p:cNvPr>
          <p:cNvSpPr>
            <a:spLocks noGrp="1"/>
          </p:cNvSpPr>
          <p:nvPr>
            <p:ph type="sldNum" idx="11"/>
          </p:nvPr>
        </p:nvSpPr>
        <p:spPr/>
        <p:txBody>
          <a:bodyPr/>
          <a:lstStyle/>
          <a:p>
            <a:fld id="{00000000-1234-1234-1234-123412341234}" type="slidenum">
              <a:rPr lang="sv-SE"/>
              <a:pPr/>
              <a:t>17</a:t>
            </a:fld>
            <a:endParaRPr lang="sv-SE"/>
          </a:p>
        </p:txBody>
      </p:sp>
      <p:sp>
        <p:nvSpPr>
          <p:cNvPr id="4" name="Title 3">
            <a:extLst>
              <a:ext uri="{FF2B5EF4-FFF2-40B4-BE49-F238E27FC236}">
                <a16:creationId xmlns:a16="http://schemas.microsoft.com/office/drawing/2014/main" id="{5158EE5B-4129-1B1A-DD2A-7DCE1F34B69E}"/>
              </a:ext>
            </a:extLst>
          </p:cNvPr>
          <p:cNvSpPr>
            <a:spLocks noGrp="1"/>
          </p:cNvSpPr>
          <p:nvPr>
            <p:ph type="title"/>
          </p:nvPr>
        </p:nvSpPr>
        <p:spPr/>
        <p:txBody>
          <a:bodyPr anchor="ctr"/>
          <a:lstStyle/>
          <a:p>
            <a:r>
              <a:rPr lang="en-US" dirty="0">
                <a:solidFill>
                  <a:srgbClr val="C00000"/>
                </a:solidFill>
                <a:latin typeface="Open Sans"/>
                <a:ea typeface="Open Sans"/>
                <a:cs typeface="Open Sans"/>
              </a:rPr>
              <a:t>Risks affecting low-carbon infrastructure projects</a:t>
            </a:r>
          </a:p>
        </p:txBody>
      </p:sp>
      <p:sp>
        <p:nvSpPr>
          <p:cNvPr id="7" name="TextBox 6">
            <a:extLst>
              <a:ext uri="{FF2B5EF4-FFF2-40B4-BE49-F238E27FC236}">
                <a16:creationId xmlns:a16="http://schemas.microsoft.com/office/drawing/2014/main" id="{6BADB38F-60AC-6941-2B78-32AA4DC5CC99}"/>
              </a:ext>
            </a:extLst>
          </p:cNvPr>
          <p:cNvSpPr txBox="1"/>
          <p:nvPr/>
        </p:nvSpPr>
        <p:spPr>
          <a:xfrm>
            <a:off x="644721" y="1183811"/>
            <a:ext cx="10926795" cy="5019066"/>
          </a:xfrm>
          <a:prstGeom prst="rect">
            <a:avLst/>
          </a:prstGeom>
          <a:solidFill>
            <a:schemeClr val="bg1"/>
          </a:solidFill>
        </p:spPr>
        <p:txBody>
          <a:bodyPr wrap="square" lIns="91440" tIns="45720" rIns="91440" bIns="45720" anchor="t">
            <a:spAutoFit/>
          </a:bodyPr>
          <a:lstStyle/>
          <a:p>
            <a:pPr marL="457200" indent="-457200">
              <a:lnSpc>
                <a:spcPct val="150000"/>
              </a:lnSpc>
              <a:spcAft>
                <a:spcPts val="800"/>
              </a:spcAft>
              <a:buFont typeface="Arial" panose="020B0604020202020204" pitchFamily="34" charset="0"/>
              <a:buChar char="•"/>
            </a:pPr>
            <a:r>
              <a:rPr lang="en-GB" sz="2200" dirty="0">
                <a:latin typeface="Open Sans"/>
                <a:ea typeface="Open Sans"/>
                <a:cs typeface="Open Sans"/>
              </a:rPr>
              <a:t>To estimate the cost of capital at a national level for a range of low-carbon technologies, geographies and years, the final method (analysis of financial market data) is typically the most suitable:</a:t>
            </a:r>
          </a:p>
          <a:p>
            <a:pPr marL="914400" lvl="1" indent="-457200">
              <a:lnSpc>
                <a:spcPct val="150000"/>
              </a:lnSpc>
              <a:spcAft>
                <a:spcPts val="800"/>
              </a:spcAft>
              <a:buFont typeface="Courier New,monospace" panose="020B0604020202020204" pitchFamily="34" charset="0"/>
              <a:buChar char="o"/>
            </a:pPr>
            <a:r>
              <a:rPr lang="en-GB" sz="2200" dirty="0">
                <a:latin typeface="Open Sans"/>
                <a:ea typeface="Open Sans"/>
                <a:cs typeface="Open Sans"/>
              </a:rPr>
              <a:t>Assumptions introduce biases into energy system models </a:t>
            </a:r>
          </a:p>
          <a:p>
            <a:pPr marL="914400" lvl="1" indent="-457200">
              <a:lnSpc>
                <a:spcPct val="150000"/>
              </a:lnSpc>
              <a:spcAft>
                <a:spcPts val="800"/>
              </a:spcAft>
              <a:buFont typeface="Courier New,monospace" panose="020B0604020202020204" pitchFamily="34" charset="0"/>
              <a:buChar char="o"/>
            </a:pPr>
            <a:r>
              <a:rPr lang="en-GB" sz="2200" dirty="0">
                <a:latin typeface="Open Sans"/>
                <a:ea typeface="Open Sans"/>
                <a:cs typeface="Open Sans"/>
              </a:rPr>
              <a:t>Elicitation of project finance data can be costly and return limited results</a:t>
            </a:r>
            <a:endParaRPr lang="en-GB"/>
          </a:p>
          <a:p>
            <a:pPr marL="914400" lvl="1" indent="-457200">
              <a:lnSpc>
                <a:spcPct val="150000"/>
              </a:lnSpc>
              <a:spcAft>
                <a:spcPts val="800"/>
              </a:spcAft>
              <a:buFont typeface="Courier New,monospace" panose="020B0604020202020204" pitchFamily="34" charset="0"/>
              <a:buChar char="o"/>
            </a:pPr>
            <a:r>
              <a:rPr lang="en-GB" sz="2200" dirty="0">
                <a:latin typeface="Open Sans"/>
                <a:ea typeface="Open Sans"/>
                <a:cs typeface="Open Sans"/>
              </a:rPr>
              <a:t>Expert surveys can be time consuming and does not return information on technologies and geographies where there is limited deployment</a:t>
            </a:r>
            <a:endParaRPr lang="en-US" sz="2200">
              <a:latin typeface="Open Sans"/>
              <a:ea typeface="Open Sans"/>
              <a:cs typeface="Open Sans"/>
            </a:endParaRPr>
          </a:p>
          <a:p>
            <a:pPr marL="914400" lvl="1" indent="-457200">
              <a:lnSpc>
                <a:spcPct val="150000"/>
              </a:lnSpc>
              <a:spcAft>
                <a:spcPts val="800"/>
              </a:spcAft>
              <a:buFont typeface="Courier New,monospace" panose="020B0604020202020204" pitchFamily="34" charset="0"/>
              <a:buChar char="o"/>
            </a:pPr>
            <a:r>
              <a:rPr lang="en-GB" sz="2200" dirty="0">
                <a:latin typeface="Open Sans"/>
                <a:ea typeface="Open Sans"/>
                <a:cs typeface="Open Sans"/>
              </a:rPr>
              <a:t>Auctions are limited to a small subset of countries, which typically have higher renewable market development</a:t>
            </a:r>
            <a:endParaRPr lang="en-US" sz="2200">
              <a:latin typeface="Open Sans"/>
              <a:ea typeface="Open Sans"/>
              <a:cs typeface="Open Sans"/>
            </a:endParaRPr>
          </a:p>
        </p:txBody>
      </p:sp>
      <p:pic>
        <p:nvPicPr>
          <p:cNvPr id="2" name="ttsmaker-file-2025-2-11-21-19-10.mp3">
            <a:hlinkClick r:id="" action="ppaction://media"/>
            <a:extLst>
              <a:ext uri="{FF2B5EF4-FFF2-40B4-BE49-F238E27FC236}">
                <a16:creationId xmlns:a16="http://schemas.microsoft.com/office/drawing/2014/main" id="{1B65675A-C92B-0D05-6C37-92B389115354}"/>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chemeClr val="accent5">
                <a:tint val="45000"/>
                <a:satMod val="400000"/>
              </a:schemeClr>
            </a:duotone>
          </a:blip>
          <a:stretch>
            <a:fillRect/>
          </a:stretch>
        </p:blipFill>
        <p:spPr>
          <a:xfrm>
            <a:off x="10947400" y="5615710"/>
            <a:ext cx="812800" cy="812800"/>
          </a:xfrm>
          <a:prstGeom prst="rect">
            <a:avLst/>
          </a:prstGeom>
        </p:spPr>
      </p:pic>
    </p:spTree>
    <p:extLst>
      <p:ext uri="{BB962C8B-B14F-4D97-AF65-F5344CB8AC3E}">
        <p14:creationId xmlns:p14="http://schemas.microsoft.com/office/powerpoint/2010/main" val="138301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99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D4AF1-D4D4-BD3A-BF7E-9A95AE413819}"/>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39FC98-64C1-E762-73CC-6EDF77D18FFE}"/>
              </a:ext>
            </a:extLst>
          </p:cNvPr>
          <p:cNvSpPr>
            <a:spLocks noGrp="1"/>
          </p:cNvSpPr>
          <p:nvPr>
            <p:ph type="sldNum" idx="11"/>
          </p:nvPr>
        </p:nvSpPr>
        <p:spPr/>
        <p:txBody>
          <a:bodyPr/>
          <a:lstStyle/>
          <a:p>
            <a:fld id="{00000000-1234-1234-1234-123412341234}" type="slidenum">
              <a:rPr lang="sv-SE"/>
              <a:pPr/>
              <a:t>18</a:t>
            </a:fld>
            <a:endParaRPr lang="sv-SE"/>
          </a:p>
        </p:txBody>
      </p:sp>
      <p:sp>
        <p:nvSpPr>
          <p:cNvPr id="4" name="Title 3">
            <a:extLst>
              <a:ext uri="{FF2B5EF4-FFF2-40B4-BE49-F238E27FC236}">
                <a16:creationId xmlns:a16="http://schemas.microsoft.com/office/drawing/2014/main" id="{42BA9CBA-75CD-2CB5-06F6-B8C82FF6570C}"/>
              </a:ext>
            </a:extLst>
          </p:cNvPr>
          <p:cNvSpPr>
            <a:spLocks noGrp="1"/>
          </p:cNvSpPr>
          <p:nvPr>
            <p:ph type="title"/>
          </p:nvPr>
        </p:nvSpPr>
        <p:spPr/>
        <p:txBody>
          <a:bodyPr anchor="ctr"/>
          <a:lstStyle/>
          <a:p>
            <a:r>
              <a:rPr lang="en-US" sz="3200" dirty="0">
                <a:solidFill>
                  <a:srgbClr val="C00000"/>
                </a:solidFill>
                <a:latin typeface="Open Sans"/>
                <a:ea typeface="Open Sans"/>
                <a:cs typeface="Open Sans"/>
              </a:rPr>
              <a:t>Risks affecting</a:t>
            </a:r>
            <a:r>
              <a:rPr lang="en-US" dirty="0">
                <a:solidFill>
                  <a:srgbClr val="C00000"/>
                </a:solidFill>
                <a:latin typeface="Open Sans"/>
                <a:ea typeface="Open Sans"/>
                <a:cs typeface="Open Sans"/>
              </a:rPr>
              <a:t> low-carbon infrastructure </a:t>
            </a:r>
            <a:r>
              <a:rPr lang="en-US" sz="3200" dirty="0">
                <a:solidFill>
                  <a:srgbClr val="C00000"/>
                </a:solidFill>
                <a:latin typeface="Open Sans"/>
                <a:ea typeface="Open Sans"/>
                <a:cs typeface="Open Sans"/>
              </a:rPr>
              <a:t>projects</a:t>
            </a:r>
            <a:endParaRPr lang="en-GB" dirty="0">
              <a:latin typeface="Open Sans"/>
              <a:ea typeface="Open Sans"/>
              <a:cs typeface="Open Sans"/>
            </a:endParaRPr>
          </a:p>
        </p:txBody>
      </p:sp>
      <p:sp>
        <p:nvSpPr>
          <p:cNvPr id="7" name="TextBox 6">
            <a:extLst>
              <a:ext uri="{FF2B5EF4-FFF2-40B4-BE49-F238E27FC236}">
                <a16:creationId xmlns:a16="http://schemas.microsoft.com/office/drawing/2014/main" id="{84244FF9-87B9-7677-AE60-D3D6A06DABFF}"/>
              </a:ext>
            </a:extLst>
          </p:cNvPr>
          <p:cNvSpPr txBox="1"/>
          <p:nvPr/>
        </p:nvSpPr>
        <p:spPr>
          <a:xfrm>
            <a:off x="644721" y="1183811"/>
            <a:ext cx="6587629" cy="5119863"/>
          </a:xfrm>
          <a:prstGeom prst="rect">
            <a:avLst/>
          </a:prstGeom>
          <a:solidFill>
            <a:schemeClr val="bg1"/>
          </a:solidFill>
        </p:spPr>
        <p:txBody>
          <a:bodyPr wrap="square" lIns="91440" tIns="45720" rIns="91440" bIns="45720" anchor="t">
            <a:spAutoFit/>
          </a:bodyPr>
          <a:lstStyle/>
          <a:p>
            <a:pPr marL="457200" indent="-457200">
              <a:lnSpc>
                <a:spcPct val="150000"/>
              </a:lnSpc>
              <a:spcAft>
                <a:spcPts val="800"/>
              </a:spcAft>
              <a:buFont typeface="Arial" panose="020B0604020202020204" pitchFamily="34" charset="0"/>
              <a:buChar char="•"/>
            </a:pPr>
            <a:r>
              <a:rPr lang="en-GB" sz="2200">
                <a:latin typeface="Open Sans"/>
                <a:ea typeface="Open Sans"/>
                <a:cs typeface="Open Sans"/>
              </a:rPr>
              <a:t>IRENA's methodology uses data on renewable deployment, country  risks and  interest rates to estimate costs of capital </a:t>
            </a:r>
            <a:endParaRPr lang="en-US"/>
          </a:p>
          <a:p>
            <a:pPr marL="457200" indent="-457200">
              <a:lnSpc>
                <a:spcPct val="150000"/>
              </a:lnSpc>
              <a:spcAft>
                <a:spcPts val="800"/>
              </a:spcAft>
              <a:buFont typeface="Arial" panose="020B0604020202020204" pitchFamily="34" charset="0"/>
              <a:buChar char="•"/>
            </a:pPr>
            <a:r>
              <a:rPr lang="en-GB" sz="2200">
                <a:latin typeface="Open Sans"/>
                <a:ea typeface="Open Sans"/>
                <a:cs typeface="Open Sans"/>
              </a:rPr>
              <a:t>Contributions of different risks to the cost of debt and equity are assessed individually:</a:t>
            </a:r>
          </a:p>
          <a:p>
            <a:pPr marL="914400" lvl="1" indent="-457200">
              <a:lnSpc>
                <a:spcPct val="150000"/>
              </a:lnSpc>
              <a:spcAft>
                <a:spcPts val="800"/>
              </a:spcAft>
              <a:buFont typeface="Courier New" panose="020B0604020202020204" pitchFamily="34" charset="0"/>
              <a:buChar char="o"/>
            </a:pPr>
            <a:r>
              <a:rPr lang="en-GB" sz="2200">
                <a:latin typeface="Open Sans"/>
                <a:ea typeface="Open Sans"/>
                <a:cs typeface="Open Sans"/>
              </a:rPr>
              <a:t>Risk free rate</a:t>
            </a:r>
          </a:p>
          <a:p>
            <a:pPr marL="914400" lvl="1" indent="-457200">
              <a:lnSpc>
                <a:spcPct val="150000"/>
              </a:lnSpc>
              <a:spcAft>
                <a:spcPts val="800"/>
              </a:spcAft>
              <a:buFont typeface="Courier New" panose="020B0604020202020204" pitchFamily="34" charset="0"/>
              <a:buChar char="o"/>
            </a:pPr>
            <a:r>
              <a:rPr lang="en-GB" sz="2200">
                <a:latin typeface="Open Sans"/>
                <a:ea typeface="Open Sans"/>
                <a:cs typeface="Open Sans"/>
              </a:rPr>
              <a:t>Instrument risk</a:t>
            </a:r>
            <a:endParaRPr lang="en-GB"/>
          </a:p>
          <a:p>
            <a:pPr marL="914400" lvl="1" indent="-457200">
              <a:lnSpc>
                <a:spcPct val="150000"/>
              </a:lnSpc>
              <a:spcAft>
                <a:spcPts val="800"/>
              </a:spcAft>
              <a:buFont typeface="Courier New" panose="020B0604020202020204" pitchFamily="34" charset="0"/>
              <a:buChar char="o"/>
            </a:pPr>
            <a:r>
              <a:rPr lang="en-GB" sz="2200">
                <a:latin typeface="Open Sans"/>
                <a:ea typeface="Open Sans"/>
                <a:cs typeface="Open Sans"/>
              </a:rPr>
              <a:t>Country risk</a:t>
            </a:r>
          </a:p>
          <a:p>
            <a:pPr marL="914400" lvl="1" indent="-457200">
              <a:lnSpc>
                <a:spcPct val="150000"/>
              </a:lnSpc>
              <a:buFont typeface="Courier New" panose="020B0604020202020204" pitchFamily="34" charset="0"/>
              <a:buChar char="o"/>
            </a:pPr>
            <a:r>
              <a:rPr lang="en-GB" sz="2200">
                <a:latin typeface="Open Sans"/>
                <a:ea typeface="Open Sans"/>
                <a:cs typeface="Open Sans"/>
              </a:rPr>
              <a:t>Technology risk</a:t>
            </a:r>
            <a:endParaRPr lang="en-GB"/>
          </a:p>
        </p:txBody>
      </p:sp>
      <p:pic>
        <p:nvPicPr>
          <p:cNvPr id="2" name="Picture 1" descr="A cover of a book&#10;&#10;AI-generated content may be incorrect.">
            <a:extLst>
              <a:ext uri="{FF2B5EF4-FFF2-40B4-BE49-F238E27FC236}">
                <a16:creationId xmlns:a16="http://schemas.microsoft.com/office/drawing/2014/main" id="{71438125-1331-A9A6-7986-A16C44884225}"/>
              </a:ext>
            </a:extLst>
          </p:cNvPr>
          <p:cNvPicPr>
            <a:picLocks noChangeAspect="1"/>
          </p:cNvPicPr>
          <p:nvPr/>
        </p:nvPicPr>
        <p:blipFill>
          <a:blip r:embed="rId5"/>
          <a:stretch>
            <a:fillRect/>
          </a:stretch>
        </p:blipFill>
        <p:spPr>
          <a:xfrm>
            <a:off x="7629525" y="1186392"/>
            <a:ext cx="4171950" cy="4972050"/>
          </a:xfrm>
          <a:prstGeom prst="rect">
            <a:avLst/>
          </a:prstGeom>
        </p:spPr>
      </p:pic>
      <p:sp>
        <p:nvSpPr>
          <p:cNvPr id="6" name="TextBox 5">
            <a:extLst>
              <a:ext uri="{FF2B5EF4-FFF2-40B4-BE49-F238E27FC236}">
                <a16:creationId xmlns:a16="http://schemas.microsoft.com/office/drawing/2014/main" id="{1237348A-0D0A-D956-7241-A1FF793D58A2}"/>
              </a:ext>
            </a:extLst>
          </p:cNvPr>
          <p:cNvSpPr txBox="1"/>
          <p:nvPr/>
        </p:nvSpPr>
        <p:spPr>
          <a:xfrm>
            <a:off x="518583" y="6551083"/>
            <a:ext cx="456353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FFFFFF"/>
                </a:solidFill>
              </a:rPr>
              <a:t>Methods adapted from </a:t>
            </a:r>
            <a:r>
              <a:rPr lang="en-US" b="1" dirty="0">
                <a:solidFill>
                  <a:srgbClr val="FFFFFF"/>
                </a:solidFill>
                <a:hlinkClick r:id="rId6">
                  <a:extLst>
                    <a:ext uri="{A12FA001-AC4F-418D-AE19-62706E023703}">
                      <ahyp:hlinkClr xmlns:ahyp="http://schemas.microsoft.com/office/drawing/2018/hyperlinkcolor" val="tx"/>
                    </a:ext>
                  </a:extLst>
                </a:hlinkClick>
              </a:rPr>
              <a:t>IRENA 2023</a:t>
            </a:r>
            <a:endParaRPr lang="en-US" b="1" dirty="0">
              <a:solidFill>
                <a:srgbClr val="FFFFFF"/>
              </a:solidFill>
            </a:endParaRPr>
          </a:p>
        </p:txBody>
      </p:sp>
      <p:pic>
        <p:nvPicPr>
          <p:cNvPr id="3" name="ttsmaker-file-2025-2-11-21-19-41.mp3">
            <a:hlinkClick r:id="" action="ppaction://media"/>
            <a:extLst>
              <a:ext uri="{FF2B5EF4-FFF2-40B4-BE49-F238E27FC236}">
                <a16:creationId xmlns:a16="http://schemas.microsoft.com/office/drawing/2014/main" id="{D22E46CA-19B9-69E0-D313-C25DFE4A4041}"/>
              </a:ext>
            </a:extLst>
          </p:cNvPr>
          <p:cNvPicPr>
            <a:picLocks noChangeAspect="1"/>
          </p:cNvPicPr>
          <p:nvPr>
            <a:audioFile r:link="rId2"/>
            <p:extLst>
              <p:ext uri="{DAA4B4D4-6D71-4841-9C94-3DE7FCFB9230}">
                <p14:media xmlns:p14="http://schemas.microsoft.com/office/powerpoint/2010/main" r:embed="rId1"/>
              </p:ext>
            </p:extLst>
          </p:nvPr>
        </p:nvPicPr>
        <p:blipFill>
          <a:blip r:embed="rId7">
            <a:duotone>
              <a:prstClr val="black"/>
              <a:schemeClr val="accent5">
                <a:tint val="45000"/>
                <a:satMod val="400000"/>
              </a:schemeClr>
            </a:duotone>
          </a:blip>
          <a:stretch>
            <a:fillRect/>
          </a:stretch>
        </p:blipFill>
        <p:spPr>
          <a:xfrm>
            <a:off x="10985500" y="5738283"/>
            <a:ext cx="812800" cy="812800"/>
          </a:xfrm>
          <a:prstGeom prst="rect">
            <a:avLst/>
          </a:prstGeom>
        </p:spPr>
      </p:pic>
    </p:spTree>
    <p:extLst>
      <p:ext uri="{BB962C8B-B14F-4D97-AF65-F5344CB8AC3E}">
        <p14:creationId xmlns:p14="http://schemas.microsoft.com/office/powerpoint/2010/main" val="183478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9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D4AF1-D4D4-BD3A-BF7E-9A95AE413819}"/>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0931B97-CBFA-47F9-B8B8-6657838737C1}"/>
                  </a:ext>
                </a:extLst>
              </p:cNvPr>
              <p:cNvSpPr txBox="1"/>
              <p:nvPr/>
            </p:nvSpPr>
            <p:spPr>
              <a:xfrm>
                <a:off x="-179119" y="2199706"/>
                <a:ext cx="4741595" cy="2945422"/>
              </a:xfrm>
              <a:prstGeom prst="rect">
                <a:avLst/>
              </a:prstGeom>
              <a:noFill/>
            </p:spPr>
            <p:txBody>
              <a:bodyPr wrap="square" lIns="0" tIns="0" rIns="0" bIns="0"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GB" sz="2600" b="0" i="1">
                          <a:latin typeface="Cambria Math" panose="02040503050406030204" pitchFamily="18" charset="0"/>
                        </a:rPr>
                        <m:t>𝐶𝑜𝑠𝑡</m:t>
                      </m:r>
                      <m:r>
                        <a:rPr lang="en-GB" sz="2600" b="0" i="1">
                          <a:latin typeface="Cambria Math" panose="02040503050406030204" pitchFamily="18" charset="0"/>
                        </a:rPr>
                        <m:t> </m:t>
                      </m:r>
                      <m:r>
                        <a:rPr lang="en-GB" sz="2600" b="0" i="1">
                          <a:latin typeface="Cambria Math" panose="02040503050406030204" pitchFamily="18" charset="0"/>
                        </a:rPr>
                        <m:t>𝑜𝑓</m:t>
                      </m:r>
                      <m:r>
                        <a:rPr lang="en-GB" sz="2600" b="0" i="1">
                          <a:latin typeface="Cambria Math" panose="02040503050406030204" pitchFamily="18" charset="0"/>
                        </a:rPr>
                        <m:t> </m:t>
                      </m:r>
                      <m:r>
                        <a:rPr lang="en-GB" sz="2600" b="0" i="1">
                          <a:latin typeface="Cambria Math" panose="02040503050406030204" pitchFamily="18" charset="0"/>
                        </a:rPr>
                        <m:t>𝐷𝑒𝑏𝑡</m:t>
                      </m:r>
                      <m:r>
                        <a:rPr lang="en-GB" sz="2600" b="0" i="1">
                          <a:latin typeface="Cambria Math" panose="02040503050406030204" pitchFamily="18" charset="0"/>
                        </a:rPr>
                        <m:t>=</m:t>
                      </m:r>
                      <m:r>
                        <a:rPr lang="en-GB" sz="2600" b="0" i="1">
                          <a:latin typeface="Cambria Math" panose="02040503050406030204" pitchFamily="18" charset="0"/>
                        </a:rPr>
                        <m:t>𝑟𝑖𝑠𝑘</m:t>
                      </m:r>
                      <m:r>
                        <a:rPr lang="en-GB" sz="2600" b="0" i="1">
                          <a:latin typeface="Cambria Math" panose="02040503050406030204" pitchFamily="18" charset="0"/>
                        </a:rPr>
                        <m:t> </m:t>
                      </m:r>
                      <m:r>
                        <a:rPr lang="en-GB" sz="2600" b="0" i="1">
                          <a:latin typeface="Cambria Math" panose="02040503050406030204" pitchFamily="18" charset="0"/>
                        </a:rPr>
                        <m:t>𝑓𝑟𝑒𝑒</m:t>
                      </m:r>
                      <m:r>
                        <a:rPr lang="en-GB" sz="2600" b="0" i="1">
                          <a:latin typeface="Cambria Math" panose="02040503050406030204" pitchFamily="18" charset="0"/>
                        </a:rPr>
                        <m:t> </m:t>
                      </m:r>
                      <m:r>
                        <a:rPr lang="en-GB" sz="2600" b="0" i="1">
                          <a:latin typeface="Cambria Math" panose="02040503050406030204" pitchFamily="18" charset="0"/>
                        </a:rPr>
                        <m:t>𝑟𝑎𝑡𝑒</m:t>
                      </m:r>
                      <m:r>
                        <a:rPr lang="en-GB" sz="2600" b="0" i="1">
                          <a:latin typeface="Cambria Math" panose="02040503050406030204" pitchFamily="18" charset="0"/>
                        </a:rPr>
                        <m:t>+</m:t>
                      </m:r>
                      <m:r>
                        <a:rPr lang="en-GB" sz="2600" b="0" i="1">
                          <a:latin typeface="Cambria Math" panose="02040503050406030204" pitchFamily="18" charset="0"/>
                        </a:rPr>
                        <m:t>𝑙𝑒𝑛𝑑𝑒𝑟𝑠</m:t>
                      </m:r>
                      <m:r>
                        <a:rPr lang="en-GB" sz="2600" b="0" i="1">
                          <a:latin typeface="Cambria Math" panose="02040503050406030204" pitchFamily="18" charset="0"/>
                        </a:rPr>
                        <m:t> </m:t>
                      </m:r>
                      <m:r>
                        <a:rPr lang="en-GB" sz="2600" b="0" i="1">
                          <a:latin typeface="Cambria Math" panose="02040503050406030204" pitchFamily="18" charset="0"/>
                        </a:rPr>
                        <m:t>𝑚𝑎𝑟𝑔𝑖𝑛</m:t>
                      </m:r>
                      <m:r>
                        <a:rPr lang="en-GB" sz="2600" b="0" i="1">
                          <a:latin typeface="Cambria Math" panose="02040503050406030204" pitchFamily="18" charset="0"/>
                        </a:rPr>
                        <m:t>+</m:t>
                      </m:r>
                      <m:r>
                        <a:rPr lang="en-GB" sz="2600" b="0" i="1">
                          <a:latin typeface="Cambria Math" panose="02040503050406030204" pitchFamily="18" charset="0"/>
                        </a:rPr>
                        <m:t>𝑐𝑜𝑢𝑛𝑡𝑟𝑦</m:t>
                      </m:r>
                      <m:r>
                        <a:rPr lang="en-GB" sz="2600" b="0" i="1">
                          <a:latin typeface="Cambria Math" panose="02040503050406030204" pitchFamily="18" charset="0"/>
                        </a:rPr>
                        <m:t> </m:t>
                      </m:r>
                      <m:r>
                        <a:rPr lang="en-GB" sz="2600" b="0" i="1">
                          <a:latin typeface="Cambria Math" panose="02040503050406030204" pitchFamily="18" charset="0"/>
                        </a:rPr>
                        <m:t>𝑟𝑖𝑠𝑘</m:t>
                      </m:r>
                      <m:r>
                        <a:rPr lang="en-GB" sz="2600" b="0" i="1">
                          <a:latin typeface="Cambria Math" panose="02040503050406030204" pitchFamily="18" charset="0"/>
                        </a:rPr>
                        <m:t>+</m:t>
                      </m:r>
                      <m:r>
                        <a:rPr lang="en-GB" sz="2600" b="0" i="1">
                          <a:latin typeface="Cambria Math" panose="02040503050406030204" pitchFamily="18" charset="0"/>
                        </a:rPr>
                        <m:t>𝑡𝑒𝑐h𝑛𝑜𝑙𝑜𝑔𝑦</m:t>
                      </m:r>
                      <m:r>
                        <a:rPr lang="en-GB" sz="2600" b="0" i="1">
                          <a:latin typeface="Cambria Math" panose="02040503050406030204" pitchFamily="18" charset="0"/>
                        </a:rPr>
                        <m:t> </m:t>
                      </m:r>
                      <m:r>
                        <a:rPr lang="en-GB" sz="2600" b="0" i="1">
                          <a:latin typeface="Cambria Math" panose="02040503050406030204" pitchFamily="18" charset="0"/>
                        </a:rPr>
                        <m:t>𝑟𝑖𝑠𝑘</m:t>
                      </m:r>
                    </m:oMath>
                  </m:oMathPara>
                </a14:m>
                <a:endParaRPr lang="en-US" sz="2600"/>
              </a:p>
            </p:txBody>
          </p:sp>
        </mc:Choice>
        <mc:Fallback xmlns="">
          <p:sp>
            <p:nvSpPr>
              <p:cNvPr id="8" name="TextBox 7">
                <a:extLst>
                  <a:ext uri="{FF2B5EF4-FFF2-40B4-BE49-F238E27FC236}">
                    <a16:creationId xmlns:a16="http://schemas.microsoft.com/office/drawing/2014/main" id="{50931B97-CBFA-47F9-B8B8-6657838737C1}"/>
                  </a:ext>
                </a:extLst>
              </p:cNvPr>
              <p:cNvSpPr txBox="1">
                <a:spLocks noRot="1" noChangeAspect="1" noMove="1" noResize="1" noEditPoints="1" noAdjustHandles="1" noChangeArrowheads="1" noChangeShapeType="1" noTextEdit="1"/>
              </p:cNvSpPr>
              <p:nvPr/>
            </p:nvSpPr>
            <p:spPr>
              <a:xfrm>
                <a:off x="-179119" y="2199706"/>
                <a:ext cx="4741595" cy="2945422"/>
              </a:xfrm>
              <a:prstGeom prst="rect">
                <a:avLst/>
              </a:prstGeom>
              <a:blipFill>
                <a:blip r:embed="R4042e9cd911343b1"/>
                <a:stretch>
                  <a:fillRect b="-2146"/>
                </a:stretch>
              </a:blipFill>
            </p:spPr>
            <p:txBody>
              <a:bodyPr/>
              <a:lstStyle/>
              <a:p>
                <a:r>
                  <a:rPr lang="en-GB">
                    <a:noFill/>
                  </a:rPr>
                  <a:t> </a:t>
                </a:r>
              </a:p>
            </p:txBody>
          </p:sp>
        </mc:Fallback>
      </mc:AlternateContent>
      <p:sp>
        <p:nvSpPr>
          <p:cNvPr id="5" name="Slide Number Placeholder 1">
            <a:extLst>
              <a:ext uri="{FF2B5EF4-FFF2-40B4-BE49-F238E27FC236}">
                <a16:creationId xmlns:a16="http://schemas.microsoft.com/office/drawing/2014/main" id="{3B39FC98-64C1-E762-73CC-6EDF77D18FFE}"/>
              </a:ext>
            </a:extLst>
          </p:cNvPr>
          <p:cNvSpPr>
            <a:spLocks noGrp="1"/>
          </p:cNvSpPr>
          <p:nvPr>
            <p:ph type="sldNum" idx="11"/>
          </p:nvPr>
        </p:nvSpPr>
        <p:spPr/>
        <p:txBody>
          <a:bodyPr/>
          <a:lstStyle/>
          <a:p>
            <a:fld id="{00000000-1234-1234-1234-123412341234}" type="slidenum">
              <a:rPr lang="sv-SE"/>
              <a:pPr/>
              <a:t>19</a:t>
            </a:fld>
            <a:endParaRPr lang="sv-SE"/>
          </a:p>
        </p:txBody>
      </p:sp>
      <p:sp>
        <p:nvSpPr>
          <p:cNvPr id="4" name="Title 3">
            <a:extLst>
              <a:ext uri="{FF2B5EF4-FFF2-40B4-BE49-F238E27FC236}">
                <a16:creationId xmlns:a16="http://schemas.microsoft.com/office/drawing/2014/main" id="{42BA9CBA-75CD-2CB5-06F6-B8C82FF6570C}"/>
              </a:ext>
            </a:extLst>
          </p:cNvPr>
          <p:cNvSpPr>
            <a:spLocks noGrp="1"/>
          </p:cNvSpPr>
          <p:nvPr>
            <p:ph type="title"/>
          </p:nvPr>
        </p:nvSpPr>
        <p:spPr/>
        <p:txBody>
          <a:bodyPr anchor="ctr"/>
          <a:lstStyle/>
          <a:p>
            <a:r>
              <a:rPr lang="en-US" sz="3200" dirty="0">
                <a:solidFill>
                  <a:srgbClr val="C00000"/>
                </a:solidFill>
                <a:latin typeface="Open Sans"/>
                <a:ea typeface="Open Sans"/>
                <a:cs typeface="Open Sans"/>
              </a:rPr>
              <a:t>Risks affecting</a:t>
            </a:r>
            <a:r>
              <a:rPr lang="en-US" dirty="0">
                <a:solidFill>
                  <a:srgbClr val="C00000"/>
                </a:solidFill>
                <a:latin typeface="Open Sans"/>
                <a:ea typeface="Open Sans"/>
                <a:cs typeface="Open Sans"/>
              </a:rPr>
              <a:t> low-carbon infrastructure </a:t>
            </a:r>
            <a:r>
              <a:rPr lang="en-US" sz="3200" dirty="0">
                <a:solidFill>
                  <a:srgbClr val="C00000"/>
                </a:solidFill>
                <a:latin typeface="Open Sans"/>
                <a:ea typeface="Open Sans"/>
                <a:cs typeface="Open Sans"/>
              </a:rPr>
              <a:t>projects</a:t>
            </a:r>
            <a:endParaRPr lang="en-GB" dirty="0">
              <a:ea typeface="Open Sans"/>
            </a:endParaRPr>
          </a:p>
        </p:txBody>
      </p:sp>
      <p:sp>
        <p:nvSpPr>
          <p:cNvPr id="7" name="TextBox 6">
            <a:extLst>
              <a:ext uri="{FF2B5EF4-FFF2-40B4-BE49-F238E27FC236}">
                <a16:creationId xmlns:a16="http://schemas.microsoft.com/office/drawing/2014/main" id="{84244FF9-87B9-7677-AE60-D3D6A06DABFF}"/>
              </a:ext>
            </a:extLst>
          </p:cNvPr>
          <p:cNvSpPr txBox="1"/>
          <p:nvPr/>
        </p:nvSpPr>
        <p:spPr>
          <a:xfrm>
            <a:off x="644721" y="1183811"/>
            <a:ext cx="6587629" cy="546047"/>
          </a:xfrm>
          <a:prstGeom prst="rect">
            <a:avLst/>
          </a:prstGeom>
          <a:solidFill>
            <a:schemeClr val="bg1"/>
          </a:solidFill>
        </p:spPr>
        <p:txBody>
          <a:bodyPr wrap="square" lIns="91440" tIns="45720" rIns="91440" bIns="45720" anchor="t">
            <a:spAutoFit/>
          </a:bodyPr>
          <a:lstStyle/>
          <a:p>
            <a:pPr>
              <a:lnSpc>
                <a:spcPct val="150000"/>
              </a:lnSpc>
              <a:spcAft>
                <a:spcPts val="800"/>
              </a:spcAft>
            </a:pPr>
            <a:r>
              <a:rPr lang="en-GB" sz="2200" b="1">
                <a:latin typeface="Open Sans"/>
                <a:ea typeface="Open Sans"/>
                <a:cs typeface="Open Sans"/>
              </a:rPr>
              <a:t>Cost of Debt</a:t>
            </a:r>
            <a:endParaRPr lang="en-GB" sz="2200">
              <a:latin typeface="Open Sans"/>
              <a:ea typeface="Open Sans"/>
              <a:cs typeface="Open Sans"/>
            </a:endParaRPr>
          </a:p>
        </p:txBody>
      </p:sp>
      <p:sp>
        <p:nvSpPr>
          <p:cNvPr id="10" name="Right Bracket 9">
            <a:extLst>
              <a:ext uri="{FF2B5EF4-FFF2-40B4-BE49-F238E27FC236}">
                <a16:creationId xmlns:a16="http://schemas.microsoft.com/office/drawing/2014/main" id="{A841AA56-A670-E077-B60F-62E4BA7B406E}"/>
              </a:ext>
            </a:extLst>
          </p:cNvPr>
          <p:cNvSpPr/>
          <p:nvPr/>
        </p:nvSpPr>
        <p:spPr>
          <a:xfrm>
            <a:off x="3952392" y="2803102"/>
            <a:ext cx="124691" cy="415636"/>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ket 10">
            <a:extLst>
              <a:ext uri="{FF2B5EF4-FFF2-40B4-BE49-F238E27FC236}">
                <a16:creationId xmlns:a16="http://schemas.microsoft.com/office/drawing/2014/main" id="{2B19CF40-4571-92E4-8D1C-A1DF08338CDE}"/>
              </a:ext>
            </a:extLst>
          </p:cNvPr>
          <p:cNvSpPr/>
          <p:nvPr/>
        </p:nvSpPr>
        <p:spPr>
          <a:xfrm>
            <a:off x="3952394" y="3480768"/>
            <a:ext cx="124691" cy="415636"/>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Bracket 11">
            <a:extLst>
              <a:ext uri="{FF2B5EF4-FFF2-40B4-BE49-F238E27FC236}">
                <a16:creationId xmlns:a16="http://schemas.microsoft.com/office/drawing/2014/main" id="{F3086498-BAD8-89EC-2A2D-1208C22EC50A}"/>
              </a:ext>
            </a:extLst>
          </p:cNvPr>
          <p:cNvSpPr/>
          <p:nvPr/>
        </p:nvSpPr>
        <p:spPr>
          <a:xfrm>
            <a:off x="3952394" y="4084164"/>
            <a:ext cx="124691" cy="415636"/>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ket 12">
            <a:extLst>
              <a:ext uri="{FF2B5EF4-FFF2-40B4-BE49-F238E27FC236}">
                <a16:creationId xmlns:a16="http://schemas.microsoft.com/office/drawing/2014/main" id="{197D9F6F-C408-4C86-6BDC-ED920F1B3AA1}"/>
              </a:ext>
            </a:extLst>
          </p:cNvPr>
          <p:cNvSpPr/>
          <p:nvPr/>
        </p:nvSpPr>
        <p:spPr>
          <a:xfrm>
            <a:off x="3952391" y="4761830"/>
            <a:ext cx="124691" cy="415636"/>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A501DCB5-FD9E-0AD2-0C1A-ACB868B25D97}"/>
              </a:ext>
            </a:extLst>
          </p:cNvPr>
          <p:cNvSpPr txBox="1"/>
          <p:nvPr/>
        </p:nvSpPr>
        <p:spPr>
          <a:xfrm>
            <a:off x="4292482" y="2857031"/>
            <a:ext cx="6693018" cy="369332"/>
          </a:xfrm>
          <a:prstGeom prst="rect">
            <a:avLst/>
          </a:prstGeom>
          <a:noFill/>
        </p:spPr>
        <p:txBody>
          <a:bodyPr wrap="square" rtlCol="0">
            <a:spAutoFit/>
          </a:bodyPr>
          <a:lstStyle/>
          <a:p>
            <a:r>
              <a:rPr lang="en-US" sz="1800" dirty="0"/>
              <a:t>Taken as the yield on a U.S. 10 year Treasury bond</a:t>
            </a:r>
          </a:p>
        </p:txBody>
      </p:sp>
      <p:sp>
        <p:nvSpPr>
          <p:cNvPr id="15" name="TextBox 14">
            <a:extLst>
              <a:ext uri="{FF2B5EF4-FFF2-40B4-BE49-F238E27FC236}">
                <a16:creationId xmlns:a16="http://schemas.microsoft.com/office/drawing/2014/main" id="{8561F970-269E-111A-BD64-6A9C7AF618A6}"/>
              </a:ext>
            </a:extLst>
          </p:cNvPr>
          <p:cNvSpPr txBox="1"/>
          <p:nvPr/>
        </p:nvSpPr>
        <p:spPr>
          <a:xfrm>
            <a:off x="4292482" y="3503920"/>
            <a:ext cx="6928796" cy="369332"/>
          </a:xfrm>
          <a:prstGeom prst="rect">
            <a:avLst/>
          </a:prstGeom>
          <a:noFill/>
        </p:spPr>
        <p:txBody>
          <a:bodyPr wrap="square" rtlCol="0">
            <a:spAutoFit/>
          </a:bodyPr>
          <a:lstStyle/>
          <a:p>
            <a:r>
              <a:rPr lang="en-US" sz="1800" dirty="0"/>
              <a:t>Taken as 2% based on data for large-scale infrastructure projects</a:t>
            </a:r>
          </a:p>
        </p:txBody>
      </p:sp>
      <p:sp>
        <p:nvSpPr>
          <p:cNvPr id="16" name="TextBox 15">
            <a:extLst>
              <a:ext uri="{FF2B5EF4-FFF2-40B4-BE49-F238E27FC236}">
                <a16:creationId xmlns:a16="http://schemas.microsoft.com/office/drawing/2014/main" id="{8CBFF8E7-19EB-6DCE-1EFE-E75D75C7067B}"/>
              </a:ext>
            </a:extLst>
          </p:cNvPr>
          <p:cNvSpPr txBox="1"/>
          <p:nvPr/>
        </p:nvSpPr>
        <p:spPr>
          <a:xfrm>
            <a:off x="4292482" y="4584269"/>
            <a:ext cx="6986178" cy="1200329"/>
          </a:xfrm>
          <a:prstGeom prst="rect">
            <a:avLst/>
          </a:prstGeom>
          <a:noFill/>
        </p:spPr>
        <p:txBody>
          <a:bodyPr wrap="square" rtlCol="0">
            <a:spAutoFit/>
          </a:bodyPr>
          <a:lstStyle/>
          <a:p>
            <a:r>
              <a:rPr lang="en-US" sz="1800" dirty="0"/>
              <a:t>Modelled based on renewables maturity in a given country, measured using renewable grid penetration. Countries are categorized into Mature, Intermediate and Emerging markets, with technology risk falling with penetration and maturity</a:t>
            </a:r>
          </a:p>
        </p:txBody>
      </p:sp>
      <p:sp>
        <p:nvSpPr>
          <p:cNvPr id="17" name="TextBox 16">
            <a:extLst>
              <a:ext uri="{FF2B5EF4-FFF2-40B4-BE49-F238E27FC236}">
                <a16:creationId xmlns:a16="http://schemas.microsoft.com/office/drawing/2014/main" id="{D092A08E-0110-3028-D6C1-47F01A12C251}"/>
              </a:ext>
            </a:extLst>
          </p:cNvPr>
          <p:cNvSpPr txBox="1"/>
          <p:nvPr/>
        </p:nvSpPr>
        <p:spPr>
          <a:xfrm>
            <a:off x="4292482" y="4107316"/>
            <a:ext cx="6928796" cy="369332"/>
          </a:xfrm>
          <a:prstGeom prst="rect">
            <a:avLst/>
          </a:prstGeom>
          <a:noFill/>
        </p:spPr>
        <p:txBody>
          <a:bodyPr wrap="square" rtlCol="0">
            <a:spAutoFit/>
          </a:bodyPr>
          <a:lstStyle/>
          <a:p>
            <a:r>
              <a:rPr lang="en-US" sz="1800" dirty="0"/>
              <a:t>Estimates made based on credit rating of sovereign bonds</a:t>
            </a:r>
          </a:p>
        </p:txBody>
      </p:sp>
      <p:sp>
        <p:nvSpPr>
          <p:cNvPr id="6" name="TextBox 5">
            <a:extLst>
              <a:ext uri="{FF2B5EF4-FFF2-40B4-BE49-F238E27FC236}">
                <a16:creationId xmlns:a16="http://schemas.microsoft.com/office/drawing/2014/main" id="{A769EB4A-6ED6-4132-92EF-08DF11C08C11}"/>
              </a:ext>
            </a:extLst>
          </p:cNvPr>
          <p:cNvSpPr txBox="1"/>
          <p:nvPr/>
        </p:nvSpPr>
        <p:spPr>
          <a:xfrm>
            <a:off x="518583" y="6551083"/>
            <a:ext cx="456353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FFFFFF"/>
                </a:solidFill>
              </a:rPr>
              <a:t>Methods adapted from </a:t>
            </a:r>
            <a:r>
              <a:rPr lang="en-US" b="1" dirty="0">
                <a:solidFill>
                  <a:srgbClr val="FFFFFF"/>
                </a:solidFill>
                <a:hlinkClick r:id="rId5">
                  <a:extLst>
                    <a:ext uri="{A12FA001-AC4F-418D-AE19-62706E023703}">
                      <ahyp:hlinkClr xmlns:ahyp="http://schemas.microsoft.com/office/drawing/2018/hyperlinkcolor" val="tx"/>
                    </a:ext>
                  </a:extLst>
                </a:hlinkClick>
              </a:rPr>
              <a:t>IRENA 2023</a:t>
            </a:r>
            <a:endParaRPr lang="en-US" b="1" dirty="0">
              <a:solidFill>
                <a:srgbClr val="FFFFFF"/>
              </a:solidFill>
            </a:endParaRPr>
          </a:p>
        </p:txBody>
      </p:sp>
      <p:pic>
        <p:nvPicPr>
          <p:cNvPr id="3" name="ttsmaker-file-2025-2-11-21-20-17.mp3">
            <a:hlinkClick r:id="" action="ppaction://media"/>
            <a:extLst>
              <a:ext uri="{FF2B5EF4-FFF2-40B4-BE49-F238E27FC236}">
                <a16:creationId xmlns:a16="http://schemas.microsoft.com/office/drawing/2014/main" id="{78036FF1-9704-9158-8CA2-D9C909BC50D4}"/>
              </a:ext>
            </a:extLst>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chemeClr val="accent5">
                <a:tint val="45000"/>
                <a:satMod val="400000"/>
              </a:schemeClr>
            </a:duotone>
          </a:blip>
          <a:stretch>
            <a:fillRect/>
          </a:stretch>
        </p:blipFill>
        <p:spPr>
          <a:xfrm>
            <a:off x="10985500" y="5753100"/>
            <a:ext cx="812800" cy="812800"/>
          </a:xfrm>
          <a:prstGeom prst="rect">
            <a:avLst/>
          </a:prstGeom>
        </p:spPr>
      </p:pic>
    </p:spTree>
    <p:extLst>
      <p:ext uri="{BB962C8B-B14F-4D97-AF65-F5344CB8AC3E}">
        <p14:creationId xmlns:p14="http://schemas.microsoft.com/office/powerpoint/2010/main" val="126474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9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38DB80EA-9972-4AD5-3336-9321DFBA705C}"/>
              </a:ext>
            </a:extLst>
          </p:cNvPr>
          <p:cNvSpPr/>
          <p:nvPr/>
        </p:nvSpPr>
        <p:spPr>
          <a:xfrm>
            <a:off x="243344" y="1130961"/>
            <a:ext cx="8960214" cy="5446412"/>
          </a:xfrm>
          <a:prstGeom prst="roundRect">
            <a:avLst>
              <a:gd name="adj" fmla="val 7149"/>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E7449C7A-5416-DBC5-501B-E63D6A626745}"/>
              </a:ext>
            </a:extLst>
          </p:cNvPr>
          <p:cNvSpPr txBox="1"/>
          <p:nvPr/>
        </p:nvSpPr>
        <p:spPr>
          <a:xfrm>
            <a:off x="583061" y="1564306"/>
            <a:ext cx="4060192" cy="325952"/>
          </a:xfrm>
          <a:prstGeom prst="rect">
            <a:avLst/>
          </a:prstGeom>
          <a:solidFill>
            <a:schemeClr val="accent1"/>
          </a:solidFill>
        </p:spPr>
        <p:txBody>
          <a:bodyPr wrap="square" lIns="54000" tIns="18000" rIns="54000" bIns="0" rtlCol="0" anchor="t">
            <a:spAutoFit/>
          </a:bodyPr>
          <a:lstStyle/>
          <a:p>
            <a:r>
              <a:rPr lang="en-ZA" sz="2000" b="1" spc="60">
                <a:solidFill>
                  <a:schemeClr val="bg1"/>
                </a:solidFill>
                <a:effectLst/>
                <a:latin typeface="Arial Black"/>
                <a:cs typeface="Arial Black" panose="020B0604020202020204" pitchFamily="34" charset="0"/>
              </a:rPr>
              <a:t>Lecture Outline</a:t>
            </a:r>
            <a:endParaRPr lang="en-ZA" sz="2000" spc="60">
              <a:solidFill>
                <a:schemeClr val="bg1"/>
              </a:solidFill>
              <a:effectLst/>
              <a:latin typeface="Arial"/>
              <a:cs typeface="Arial"/>
            </a:endParaRPr>
          </a:p>
        </p:txBody>
      </p:sp>
      <p:sp>
        <p:nvSpPr>
          <p:cNvPr id="6" name="TextBox 5">
            <a:extLst>
              <a:ext uri="{FF2B5EF4-FFF2-40B4-BE49-F238E27FC236}">
                <a16:creationId xmlns:a16="http://schemas.microsoft.com/office/drawing/2014/main" id="{584F834E-9C4C-8CF9-F8D1-60EC9C44EFBC}"/>
              </a:ext>
            </a:extLst>
          </p:cNvPr>
          <p:cNvSpPr txBox="1"/>
          <p:nvPr/>
        </p:nvSpPr>
        <p:spPr>
          <a:xfrm>
            <a:off x="583059" y="1880024"/>
            <a:ext cx="8359060" cy="407547"/>
          </a:xfrm>
          <a:prstGeom prst="rect">
            <a:avLst/>
          </a:prstGeom>
          <a:noFill/>
          <a:ln>
            <a:noFill/>
          </a:ln>
        </p:spPr>
        <p:txBody>
          <a:bodyPr wrap="square" lIns="0" tIns="45720" rIns="91440" bIns="45720" rtlCol="0" anchor="t">
            <a:spAutoFit/>
          </a:bodyPr>
          <a:lstStyle/>
          <a:p>
            <a:pPr algn="l">
              <a:lnSpc>
                <a:spcPct val="107000"/>
              </a:lnSpc>
              <a:spcAft>
                <a:spcPts val="1500"/>
              </a:spcAft>
            </a:pPr>
            <a:r>
              <a:rPr lang="en-GB" sz="2000" b="1">
                <a:solidFill>
                  <a:srgbClr val="002060"/>
                </a:solidFill>
                <a:latin typeface="Aptos Black" panose="020B0004020202020204" pitchFamily="34" charset="0"/>
              </a:rPr>
              <a:t>Financial Modelling for Energy Transitions</a:t>
            </a:r>
            <a:endParaRPr lang="en-GB" sz="2000" b="1" kern="100">
              <a:solidFill>
                <a:schemeClr val="accent1"/>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11E4D024-651F-8E5E-7A53-D09C891866C0}"/>
              </a:ext>
            </a:extLst>
          </p:cNvPr>
          <p:cNvCxnSpPr>
            <a:cxnSpLocks/>
          </p:cNvCxnSpPr>
          <p:nvPr/>
        </p:nvCxnSpPr>
        <p:spPr>
          <a:xfrm>
            <a:off x="571184" y="6276100"/>
            <a:ext cx="835906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6223E9C-620E-B339-893D-4146F012CBBA}"/>
              </a:ext>
            </a:extLst>
          </p:cNvPr>
          <p:cNvCxnSpPr>
            <a:cxnSpLocks/>
          </p:cNvCxnSpPr>
          <p:nvPr/>
        </p:nvCxnSpPr>
        <p:spPr>
          <a:xfrm>
            <a:off x="583059" y="2626796"/>
            <a:ext cx="834718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22" name="Table 21">
            <a:extLst>
              <a:ext uri="{FF2B5EF4-FFF2-40B4-BE49-F238E27FC236}">
                <a16:creationId xmlns:a16="http://schemas.microsoft.com/office/drawing/2014/main" id="{E56E2DAA-C8BD-7063-58F7-9ED4AD10EB0E}"/>
              </a:ext>
            </a:extLst>
          </p:cNvPr>
          <p:cNvGraphicFramePr>
            <a:graphicFrameLocks noGrp="1"/>
          </p:cNvGraphicFramePr>
          <p:nvPr>
            <p:extLst>
              <p:ext uri="{D42A27DB-BD31-4B8C-83A1-F6EECF244321}">
                <p14:modId xmlns:p14="http://schemas.microsoft.com/office/powerpoint/2010/main" val="517430691"/>
              </p:ext>
            </p:extLst>
          </p:nvPr>
        </p:nvGraphicFramePr>
        <p:xfrm>
          <a:off x="583059" y="2901321"/>
          <a:ext cx="7121855" cy="2512399"/>
        </p:xfrm>
        <a:graphic>
          <a:graphicData uri="http://schemas.openxmlformats.org/drawingml/2006/table">
            <a:tbl>
              <a:tblPr firstRow="1" firstCol="1" bandRow="1">
                <a:tableStyleId>{2D5ABB26-0587-4C30-8999-92F81FD0307C}</a:tableStyleId>
              </a:tblPr>
              <a:tblGrid>
                <a:gridCol w="1467681">
                  <a:extLst>
                    <a:ext uri="{9D8B030D-6E8A-4147-A177-3AD203B41FA5}">
                      <a16:colId xmlns:a16="http://schemas.microsoft.com/office/drawing/2014/main" val="854988839"/>
                    </a:ext>
                  </a:extLst>
                </a:gridCol>
                <a:gridCol w="5654174">
                  <a:extLst>
                    <a:ext uri="{9D8B030D-6E8A-4147-A177-3AD203B41FA5}">
                      <a16:colId xmlns:a16="http://schemas.microsoft.com/office/drawing/2014/main" val="3274321985"/>
                    </a:ext>
                  </a:extLst>
                </a:gridCol>
              </a:tblGrid>
              <a:tr h="470953">
                <a:tc>
                  <a:txBody>
                    <a:bodyPr/>
                    <a:lstStyle/>
                    <a:p>
                      <a:pPr>
                        <a:lnSpc>
                          <a:spcPct val="107000"/>
                        </a:lnSpc>
                        <a:spcAft>
                          <a:spcPts val="200"/>
                        </a:spcAft>
                      </a:pPr>
                      <a:endParaRPr lang="en-GB" sz="2000" kern="10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200"/>
                        </a:spcAft>
                      </a:pPr>
                      <a:r>
                        <a:rPr lang="en-US" sz="2000" b="1" i="0" u="none" strike="noStrike" cap="none">
                          <a:solidFill>
                            <a:schemeClr val="accent5"/>
                          </a:solidFill>
                          <a:effectLst/>
                          <a:latin typeface="+mn-lt"/>
                          <a:ea typeface="+mn-ea"/>
                          <a:cs typeface="+mn-cs"/>
                          <a:sym typeface="Arial"/>
                        </a:rPr>
                        <a:t>Learning Objectives</a:t>
                      </a:r>
                      <a:endParaRPr lang="en-US" sz="2000" b="0" i="0" u="none" strike="noStrike" cap="none">
                        <a:solidFill>
                          <a:schemeClr val="accent5"/>
                        </a:solidFill>
                        <a:effectLst/>
                        <a:latin typeface="+mn-lt"/>
                        <a:ea typeface="+mn-ea"/>
                        <a:cs typeface="+mn-cs"/>
                        <a:sym typeface="Arial"/>
                      </a:endParaRPr>
                    </a:p>
                  </a:txBody>
                  <a:tcPr marL="68580" marR="68580" marT="0" marB="0"/>
                </a:tc>
                <a:extLst>
                  <a:ext uri="{0D108BD9-81ED-4DB2-BD59-A6C34878D82A}">
                    <a16:rowId xmlns:a16="http://schemas.microsoft.com/office/drawing/2014/main" val="310097976"/>
                  </a:ext>
                </a:extLst>
              </a:tr>
              <a:tr h="470953">
                <a:tc>
                  <a:txBody>
                    <a:bodyPr/>
                    <a:lstStyle/>
                    <a:p>
                      <a:pPr>
                        <a:lnSpc>
                          <a:spcPct val="107000"/>
                        </a:lnSpc>
                        <a:spcAft>
                          <a:spcPts val="200"/>
                        </a:spcAft>
                      </a:pPr>
                      <a:r>
                        <a:rPr lang="en-GB" sz="2000" kern="100">
                          <a:solidFill>
                            <a:schemeClr val="accent5"/>
                          </a:solidFill>
                          <a:effectLst/>
                        </a:rPr>
                        <a:t>Part 1</a:t>
                      </a:r>
                      <a:endParaRPr lang="en-GB" sz="2000" kern="10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200"/>
                        </a:spcAft>
                      </a:pPr>
                      <a:r>
                        <a:rPr lang="en-GB" sz="2000" b="1" i="0" u="none" strike="noStrike" cap="none">
                          <a:solidFill>
                            <a:schemeClr val="accent5"/>
                          </a:solidFill>
                          <a:effectLst/>
                          <a:latin typeface="+mn-lt"/>
                          <a:ea typeface="+mn-ea"/>
                          <a:cs typeface="+mn-cs"/>
                          <a:sym typeface="Arial"/>
                        </a:rPr>
                        <a:t>Motivations for estimating costs of capital</a:t>
                      </a:r>
                      <a:endParaRPr lang="en-GB" sz="2000" b="0" i="0" u="none" strike="noStrike" cap="none">
                        <a:solidFill>
                          <a:schemeClr val="accent5"/>
                        </a:solidFill>
                        <a:effectLst/>
                        <a:latin typeface="+mn-lt"/>
                        <a:ea typeface="+mn-ea"/>
                        <a:cs typeface="+mn-cs"/>
                        <a:sym typeface="Arial"/>
                      </a:endParaRPr>
                    </a:p>
                  </a:txBody>
                  <a:tcPr marL="68580" marR="68580" marT="0" marB="0"/>
                </a:tc>
                <a:extLst>
                  <a:ext uri="{0D108BD9-81ED-4DB2-BD59-A6C34878D82A}">
                    <a16:rowId xmlns:a16="http://schemas.microsoft.com/office/drawing/2014/main" val="2969330926"/>
                  </a:ext>
                </a:extLst>
              </a:tr>
              <a:tr h="470953">
                <a:tc>
                  <a:txBody>
                    <a:bodyPr/>
                    <a:lstStyle/>
                    <a:p>
                      <a:pPr>
                        <a:lnSpc>
                          <a:spcPct val="107000"/>
                        </a:lnSpc>
                        <a:spcAft>
                          <a:spcPts val="200"/>
                        </a:spcAft>
                      </a:pPr>
                      <a:r>
                        <a:rPr lang="en-GB" sz="2000" kern="100">
                          <a:solidFill>
                            <a:schemeClr val="accent5"/>
                          </a:solidFill>
                          <a:effectLst/>
                        </a:rPr>
                        <a:t>Part 2</a:t>
                      </a:r>
                      <a:endParaRPr lang="en-GB" sz="2000" kern="10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200"/>
                        </a:spcAft>
                      </a:pPr>
                      <a:r>
                        <a:rPr lang="en-GB" sz="2000" b="1" i="0" u="none" strike="noStrike" cap="none" dirty="0">
                          <a:solidFill>
                            <a:schemeClr val="accent5"/>
                          </a:solidFill>
                          <a:effectLst/>
                          <a:latin typeface="+mn-lt"/>
                          <a:ea typeface="+mn-ea"/>
                          <a:cs typeface="+mn-cs"/>
                          <a:sym typeface="Arial"/>
                        </a:rPr>
                        <a:t>Methods for cost of capital estimation</a:t>
                      </a:r>
                    </a:p>
                  </a:txBody>
                  <a:tcPr marL="68580" marR="68580" marT="0" marB="0"/>
                </a:tc>
                <a:extLst>
                  <a:ext uri="{0D108BD9-81ED-4DB2-BD59-A6C34878D82A}">
                    <a16:rowId xmlns:a16="http://schemas.microsoft.com/office/drawing/2014/main" val="1928304900"/>
                  </a:ext>
                </a:extLst>
              </a:tr>
              <a:tr h="470953">
                <a:tc>
                  <a:txBody>
                    <a:bodyPr/>
                    <a:lstStyle/>
                    <a:p>
                      <a:pPr>
                        <a:lnSpc>
                          <a:spcPct val="107000"/>
                        </a:lnSpc>
                        <a:spcAft>
                          <a:spcPts val="200"/>
                        </a:spcAft>
                      </a:pPr>
                      <a:r>
                        <a:rPr lang="en-GB" sz="2000" kern="100">
                          <a:solidFill>
                            <a:schemeClr val="accent5"/>
                          </a:solidFill>
                          <a:effectLst/>
                        </a:rPr>
                        <a:t>Part 3</a:t>
                      </a:r>
                      <a:endParaRPr lang="en-GB" sz="2000" kern="10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200"/>
                        </a:spcAft>
                      </a:pPr>
                      <a:r>
                        <a:rPr lang="en-GB" sz="2000" b="1" i="0" u="none" strike="noStrike" cap="none" dirty="0">
                          <a:solidFill>
                            <a:schemeClr val="accent5"/>
                          </a:solidFill>
                          <a:effectLst/>
                          <a:latin typeface="+mn-lt"/>
                          <a:ea typeface="+mn-ea"/>
                          <a:cs typeface="+mn-cs"/>
                          <a:sym typeface="Arial"/>
                        </a:rPr>
                        <a:t>Methods for cost of capital estimation</a:t>
                      </a:r>
                    </a:p>
                  </a:txBody>
                  <a:tcPr marL="68580" marR="68580" marT="0" marB="0"/>
                </a:tc>
                <a:extLst>
                  <a:ext uri="{0D108BD9-81ED-4DB2-BD59-A6C34878D82A}">
                    <a16:rowId xmlns:a16="http://schemas.microsoft.com/office/drawing/2014/main" val="844599878"/>
                  </a:ext>
                </a:extLst>
              </a:tr>
              <a:tr h="470953">
                <a:tc>
                  <a:txBody>
                    <a:bodyPr/>
                    <a:lstStyle/>
                    <a:p>
                      <a:pPr>
                        <a:lnSpc>
                          <a:spcPct val="107000"/>
                        </a:lnSpc>
                        <a:spcAft>
                          <a:spcPts val="200"/>
                        </a:spcAft>
                      </a:pPr>
                      <a:r>
                        <a:rPr lang="en-GB" sz="2000" kern="100">
                          <a:solidFill>
                            <a:schemeClr val="accent5"/>
                          </a:solidFill>
                          <a:effectLst/>
                        </a:rPr>
                        <a:t>Part 4</a:t>
                      </a:r>
                      <a:endParaRPr lang="en-GB" sz="2000" kern="10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200"/>
                        </a:spcAft>
                        <a:buClr>
                          <a:srgbClr val="000000"/>
                        </a:buClr>
                        <a:buSzTx/>
                        <a:buFont typeface="Arial"/>
                        <a:buNone/>
                        <a:tabLst/>
                        <a:defRPr/>
                      </a:pPr>
                      <a:r>
                        <a:rPr lang="en-GB" sz="2000" b="1" i="0" u="none" strike="noStrike" cap="none" dirty="0">
                          <a:solidFill>
                            <a:schemeClr val="accent5"/>
                          </a:solidFill>
                          <a:effectLst/>
                          <a:latin typeface="+mn-lt"/>
                          <a:ea typeface="+mn-ea"/>
                          <a:cs typeface="+mn-cs"/>
                          <a:sym typeface="Arial"/>
                        </a:rPr>
                        <a:t>The Financing Costs for Renewables Estimator (FinCoRE)</a:t>
                      </a:r>
                    </a:p>
                  </a:txBody>
                  <a:tcPr marL="68580" marR="68580" marT="0" marB="0"/>
                </a:tc>
                <a:extLst>
                  <a:ext uri="{0D108BD9-81ED-4DB2-BD59-A6C34878D82A}">
                    <a16:rowId xmlns:a16="http://schemas.microsoft.com/office/drawing/2014/main" val="308865766"/>
                  </a:ext>
                </a:extLst>
              </a:tr>
            </a:tbl>
          </a:graphicData>
        </a:graphic>
      </p:graphicFrame>
    </p:spTree>
    <p:extLst>
      <p:ext uri="{BB962C8B-B14F-4D97-AF65-F5344CB8AC3E}">
        <p14:creationId xmlns:p14="http://schemas.microsoft.com/office/powerpoint/2010/main" val="477400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D4AF1-D4D4-BD3A-BF7E-9A95AE413819}"/>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39FC98-64C1-E762-73CC-6EDF77D18FFE}"/>
              </a:ext>
            </a:extLst>
          </p:cNvPr>
          <p:cNvSpPr>
            <a:spLocks noGrp="1"/>
          </p:cNvSpPr>
          <p:nvPr>
            <p:ph type="sldNum" idx="11"/>
          </p:nvPr>
        </p:nvSpPr>
        <p:spPr/>
        <p:txBody>
          <a:bodyPr/>
          <a:lstStyle/>
          <a:p>
            <a:fld id="{00000000-1234-1234-1234-123412341234}" type="slidenum">
              <a:rPr lang="sv-SE"/>
              <a:pPr/>
              <a:t>20</a:t>
            </a:fld>
            <a:endParaRPr lang="sv-SE"/>
          </a:p>
        </p:txBody>
      </p:sp>
      <p:sp>
        <p:nvSpPr>
          <p:cNvPr id="4" name="Title 3">
            <a:extLst>
              <a:ext uri="{FF2B5EF4-FFF2-40B4-BE49-F238E27FC236}">
                <a16:creationId xmlns:a16="http://schemas.microsoft.com/office/drawing/2014/main" id="{42BA9CBA-75CD-2CB5-06F6-B8C82FF6570C}"/>
              </a:ext>
            </a:extLst>
          </p:cNvPr>
          <p:cNvSpPr>
            <a:spLocks noGrp="1"/>
          </p:cNvSpPr>
          <p:nvPr>
            <p:ph type="title"/>
          </p:nvPr>
        </p:nvSpPr>
        <p:spPr/>
        <p:txBody>
          <a:bodyPr anchor="ctr"/>
          <a:lstStyle/>
          <a:p>
            <a:r>
              <a:rPr lang="en-US" sz="3200" dirty="0">
                <a:solidFill>
                  <a:srgbClr val="C00000"/>
                </a:solidFill>
                <a:latin typeface="Open Sans"/>
                <a:ea typeface="Open Sans"/>
                <a:cs typeface="Open Sans"/>
              </a:rPr>
              <a:t>Risks affecting</a:t>
            </a:r>
            <a:r>
              <a:rPr lang="en-US" dirty="0">
                <a:solidFill>
                  <a:srgbClr val="C00000"/>
                </a:solidFill>
                <a:latin typeface="Open Sans"/>
                <a:ea typeface="Open Sans"/>
                <a:cs typeface="Open Sans"/>
              </a:rPr>
              <a:t> low-carbon infrastructure </a:t>
            </a:r>
            <a:r>
              <a:rPr lang="en-US" sz="3200" dirty="0">
                <a:solidFill>
                  <a:srgbClr val="C00000"/>
                </a:solidFill>
                <a:latin typeface="Open Sans"/>
                <a:ea typeface="Open Sans"/>
                <a:cs typeface="Open Sans"/>
              </a:rPr>
              <a:t>projects</a:t>
            </a:r>
            <a:endParaRPr lang="en-GB" dirty="0">
              <a:latin typeface="Open Sans"/>
              <a:ea typeface="Open Sans"/>
              <a:cs typeface="Open Sans"/>
            </a:endParaRPr>
          </a:p>
        </p:txBody>
      </p:sp>
      <p:sp>
        <p:nvSpPr>
          <p:cNvPr id="7" name="TextBox 6">
            <a:extLst>
              <a:ext uri="{FF2B5EF4-FFF2-40B4-BE49-F238E27FC236}">
                <a16:creationId xmlns:a16="http://schemas.microsoft.com/office/drawing/2014/main" id="{84244FF9-87B9-7677-AE60-D3D6A06DABFF}"/>
              </a:ext>
            </a:extLst>
          </p:cNvPr>
          <p:cNvSpPr txBox="1"/>
          <p:nvPr/>
        </p:nvSpPr>
        <p:spPr>
          <a:xfrm>
            <a:off x="644721" y="1183811"/>
            <a:ext cx="6587629" cy="546047"/>
          </a:xfrm>
          <a:prstGeom prst="rect">
            <a:avLst/>
          </a:prstGeom>
          <a:solidFill>
            <a:schemeClr val="bg1"/>
          </a:solidFill>
        </p:spPr>
        <p:txBody>
          <a:bodyPr wrap="square" lIns="91440" tIns="45720" rIns="91440" bIns="45720" anchor="t">
            <a:spAutoFit/>
          </a:bodyPr>
          <a:lstStyle/>
          <a:p>
            <a:pPr>
              <a:lnSpc>
                <a:spcPct val="150000"/>
              </a:lnSpc>
              <a:spcAft>
                <a:spcPts val="800"/>
              </a:spcAft>
            </a:pPr>
            <a:r>
              <a:rPr lang="en-GB" sz="2200" b="1">
                <a:latin typeface="Open Sans"/>
                <a:ea typeface="Open Sans"/>
                <a:cs typeface="Open Sans"/>
              </a:rPr>
              <a:t>Cost of Equity</a:t>
            </a:r>
            <a:endParaRPr lang="en-GB" sz="2200">
              <a:latin typeface="Open Sans"/>
              <a:ea typeface="Open Sans"/>
              <a:cs typeface="Open Sans"/>
            </a:endParaRPr>
          </a:p>
        </p:txBody>
      </p:sp>
      <p:pic>
        <p:nvPicPr>
          <p:cNvPr id="2" name="Picture 1" descr="A cover of a book&#10;&#10;AI-generated content may be incorrect.">
            <a:extLst>
              <a:ext uri="{FF2B5EF4-FFF2-40B4-BE49-F238E27FC236}">
                <a16:creationId xmlns:a16="http://schemas.microsoft.com/office/drawing/2014/main" id="{71438125-1331-A9A6-7986-A16C44884225}"/>
              </a:ext>
            </a:extLst>
          </p:cNvPr>
          <p:cNvPicPr>
            <a:picLocks noChangeAspect="1"/>
          </p:cNvPicPr>
          <p:nvPr/>
        </p:nvPicPr>
        <p:blipFill>
          <a:blip r:embed="rId5"/>
          <a:stretch>
            <a:fillRect/>
          </a:stretch>
        </p:blipFill>
        <p:spPr>
          <a:xfrm>
            <a:off x="7629525" y="1186392"/>
            <a:ext cx="4171950" cy="4972050"/>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825CB2A-DF6E-8E27-9282-C7153872A57E}"/>
                  </a:ext>
                </a:extLst>
              </p:cNvPr>
              <p:cNvSpPr txBox="1"/>
              <p:nvPr/>
            </p:nvSpPr>
            <p:spPr>
              <a:xfrm>
                <a:off x="-179119" y="2199706"/>
                <a:ext cx="4741595" cy="2945422"/>
              </a:xfrm>
              <a:prstGeom prst="rect">
                <a:avLst/>
              </a:prstGeom>
              <a:noFill/>
            </p:spPr>
            <p:txBody>
              <a:bodyPr wrap="square" lIns="0" tIns="0" rIns="0" bIns="0"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GB" sz="2600" b="0" i="1">
                          <a:latin typeface="Cambria Math" panose="02040503050406030204" pitchFamily="18" charset="0"/>
                        </a:rPr>
                        <m:t>𝐶𝑜𝑠𝑡</m:t>
                      </m:r>
                      <m:r>
                        <a:rPr lang="en-GB" sz="2600" b="0" i="1">
                          <a:latin typeface="Cambria Math" panose="02040503050406030204" pitchFamily="18" charset="0"/>
                        </a:rPr>
                        <m:t> </m:t>
                      </m:r>
                      <m:r>
                        <a:rPr lang="en-GB" sz="2600" b="0" i="1">
                          <a:latin typeface="Cambria Math" panose="02040503050406030204" pitchFamily="18" charset="0"/>
                        </a:rPr>
                        <m:t>𝑜𝑓</m:t>
                      </m:r>
                      <m:r>
                        <a:rPr lang="en-GB" sz="2600" b="0" i="1">
                          <a:latin typeface="Cambria Math" panose="02040503050406030204" pitchFamily="18" charset="0"/>
                        </a:rPr>
                        <m:t> </m:t>
                      </m:r>
                      <m:r>
                        <a:rPr lang="en-GB" sz="2600" b="0" i="1">
                          <a:latin typeface="Cambria Math" panose="02040503050406030204" pitchFamily="18" charset="0"/>
                        </a:rPr>
                        <m:t>𝐸𝑞𝑢𝑖𝑡𝑦</m:t>
                      </m:r>
                      <m:r>
                        <a:rPr lang="en-GB" sz="2600" b="0" i="1">
                          <a:latin typeface="Cambria Math" panose="02040503050406030204" pitchFamily="18" charset="0"/>
                        </a:rPr>
                        <m:t>=</m:t>
                      </m:r>
                      <m:r>
                        <a:rPr lang="en-GB" sz="2600" b="0" i="1">
                          <a:latin typeface="Cambria Math" panose="02040503050406030204" pitchFamily="18" charset="0"/>
                        </a:rPr>
                        <m:t>𝑟𝑖𝑠𝑘</m:t>
                      </m:r>
                      <m:r>
                        <a:rPr lang="en-GB" sz="2600" b="0" i="1">
                          <a:latin typeface="Cambria Math" panose="02040503050406030204" pitchFamily="18" charset="0"/>
                        </a:rPr>
                        <m:t> </m:t>
                      </m:r>
                      <m:r>
                        <a:rPr lang="en-GB" sz="2600" b="0" i="1">
                          <a:latin typeface="Cambria Math" panose="02040503050406030204" pitchFamily="18" charset="0"/>
                        </a:rPr>
                        <m:t>𝑓𝑟𝑒𝑒</m:t>
                      </m:r>
                      <m:r>
                        <a:rPr lang="en-GB" sz="2600" b="0" i="1">
                          <a:latin typeface="Cambria Math" panose="02040503050406030204" pitchFamily="18" charset="0"/>
                        </a:rPr>
                        <m:t> </m:t>
                      </m:r>
                      <m:r>
                        <a:rPr lang="en-GB" sz="2600" b="0" i="1">
                          <a:latin typeface="Cambria Math" panose="02040503050406030204" pitchFamily="18" charset="0"/>
                        </a:rPr>
                        <m:t>𝑟𝑎𝑡𝑒</m:t>
                      </m:r>
                      <m:r>
                        <a:rPr lang="en-GB" sz="2600" b="0" i="1">
                          <a:latin typeface="Cambria Math" panose="02040503050406030204" pitchFamily="18" charset="0"/>
                        </a:rPr>
                        <m:t>+</m:t>
                      </m:r>
                      <m:r>
                        <a:rPr lang="en-GB" sz="2600" b="0" i="1">
                          <a:latin typeface="Cambria Math" panose="02040503050406030204" pitchFamily="18" charset="0"/>
                        </a:rPr>
                        <m:t>𝑒𝑞𝑢𝑖𝑡𝑦</m:t>
                      </m:r>
                      <m:r>
                        <a:rPr lang="en-GB" sz="2600" b="0" i="1">
                          <a:latin typeface="Cambria Math" panose="02040503050406030204" pitchFamily="18" charset="0"/>
                        </a:rPr>
                        <m:t> </m:t>
                      </m:r>
                      <m:r>
                        <a:rPr lang="en-GB" sz="2600" b="0" i="1">
                          <a:latin typeface="Cambria Math" panose="02040503050406030204" pitchFamily="18" charset="0"/>
                        </a:rPr>
                        <m:t>𝑝𝑟𝑒𝑚𝑖𝑢𝑚</m:t>
                      </m:r>
                      <m:r>
                        <a:rPr lang="en-GB" sz="2600" b="0" i="1">
                          <a:latin typeface="Cambria Math" panose="02040503050406030204" pitchFamily="18" charset="0"/>
                        </a:rPr>
                        <m:t>+</m:t>
                      </m:r>
                      <m:r>
                        <a:rPr lang="en-GB" sz="2600" b="0" i="1">
                          <a:latin typeface="Cambria Math" panose="02040503050406030204" pitchFamily="18" charset="0"/>
                        </a:rPr>
                        <m:t>𝑐𝑜𝑢𝑛𝑡𝑟𝑦</m:t>
                      </m:r>
                      <m:r>
                        <a:rPr lang="en-GB" sz="2600" b="0" i="1">
                          <a:latin typeface="Cambria Math" panose="02040503050406030204" pitchFamily="18" charset="0"/>
                        </a:rPr>
                        <m:t> </m:t>
                      </m:r>
                      <m:r>
                        <a:rPr lang="en-GB" sz="2600" b="0" i="1">
                          <a:latin typeface="Cambria Math" panose="02040503050406030204" pitchFamily="18" charset="0"/>
                        </a:rPr>
                        <m:t>𝑟𝑖𝑠𝑘</m:t>
                      </m:r>
                      <m:r>
                        <a:rPr lang="en-GB" sz="2600" b="0" i="1">
                          <a:latin typeface="Cambria Math" panose="02040503050406030204" pitchFamily="18" charset="0"/>
                        </a:rPr>
                        <m:t>+</m:t>
                      </m:r>
                      <m:r>
                        <a:rPr lang="en-GB" sz="2600" b="0" i="1">
                          <a:latin typeface="Cambria Math" panose="02040503050406030204" pitchFamily="18" charset="0"/>
                        </a:rPr>
                        <m:t>𝑡𝑒𝑐h𝑛𝑜𝑙𝑜𝑔𝑦</m:t>
                      </m:r>
                      <m:r>
                        <a:rPr lang="en-GB" sz="2600" b="0" i="1">
                          <a:latin typeface="Cambria Math" panose="02040503050406030204" pitchFamily="18" charset="0"/>
                        </a:rPr>
                        <m:t> </m:t>
                      </m:r>
                      <m:r>
                        <a:rPr lang="en-GB" sz="2600" b="0" i="1">
                          <a:latin typeface="Cambria Math" panose="02040503050406030204" pitchFamily="18" charset="0"/>
                        </a:rPr>
                        <m:t>𝑟𝑖𝑠𝑘</m:t>
                      </m:r>
                    </m:oMath>
                  </m:oMathPara>
                </a14:m>
                <a:endParaRPr lang="en-US" sz="2600"/>
              </a:p>
            </p:txBody>
          </p:sp>
        </mc:Choice>
        <mc:Fallback xmlns="">
          <p:sp>
            <p:nvSpPr>
              <p:cNvPr id="3" name="TextBox 2">
                <a:extLst>
                  <a:ext uri="{FF2B5EF4-FFF2-40B4-BE49-F238E27FC236}">
                    <a16:creationId xmlns:a16="http://schemas.microsoft.com/office/drawing/2014/main" id="{3825CB2A-DF6E-8E27-9282-C7153872A57E}"/>
                  </a:ext>
                </a:extLst>
              </p:cNvPr>
              <p:cNvSpPr txBox="1">
                <a:spLocks noRot="1" noChangeAspect="1" noMove="1" noResize="1" noEditPoints="1" noAdjustHandles="1" noChangeArrowheads="1" noChangeShapeType="1" noTextEdit="1"/>
              </p:cNvSpPr>
              <p:nvPr/>
            </p:nvSpPr>
            <p:spPr>
              <a:xfrm>
                <a:off x="-179119" y="2199706"/>
                <a:ext cx="4741595" cy="2945422"/>
              </a:xfrm>
              <a:prstGeom prst="rect">
                <a:avLst/>
              </a:prstGeom>
              <a:blipFill>
                <a:blip r:embed="Rdf6a496d1f754f19"/>
                <a:stretch>
                  <a:fillRect b="-2146"/>
                </a:stretch>
              </a:blipFill>
            </p:spPr>
            <p:txBody>
              <a:bodyPr/>
              <a:lstStyle/>
              <a:p>
                <a:r>
                  <a:rPr lang="en-GB">
                    <a:noFill/>
                  </a:rPr>
                  <a:t> </a:t>
                </a:r>
              </a:p>
            </p:txBody>
          </p:sp>
        </mc:Fallback>
      </mc:AlternateContent>
      <p:sp>
        <p:nvSpPr>
          <p:cNvPr id="6" name="Right Bracket 5">
            <a:extLst>
              <a:ext uri="{FF2B5EF4-FFF2-40B4-BE49-F238E27FC236}">
                <a16:creationId xmlns:a16="http://schemas.microsoft.com/office/drawing/2014/main" id="{259870AF-4461-34A8-276C-FA7CAFB7B3AB}"/>
              </a:ext>
            </a:extLst>
          </p:cNvPr>
          <p:cNvSpPr/>
          <p:nvPr/>
        </p:nvSpPr>
        <p:spPr>
          <a:xfrm>
            <a:off x="3952392" y="2803102"/>
            <a:ext cx="124691" cy="415636"/>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ket 7">
            <a:extLst>
              <a:ext uri="{FF2B5EF4-FFF2-40B4-BE49-F238E27FC236}">
                <a16:creationId xmlns:a16="http://schemas.microsoft.com/office/drawing/2014/main" id="{67356FF7-C577-52DF-4B52-696B14E06300}"/>
              </a:ext>
            </a:extLst>
          </p:cNvPr>
          <p:cNvSpPr/>
          <p:nvPr/>
        </p:nvSpPr>
        <p:spPr>
          <a:xfrm>
            <a:off x="3952391" y="4720265"/>
            <a:ext cx="124691" cy="415636"/>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09D69202-1DFC-8257-DE16-41CE1AFEEAFD}"/>
              </a:ext>
            </a:extLst>
          </p:cNvPr>
          <p:cNvSpPr txBox="1"/>
          <p:nvPr/>
        </p:nvSpPr>
        <p:spPr>
          <a:xfrm>
            <a:off x="4292482" y="2759090"/>
            <a:ext cx="2731838" cy="523220"/>
          </a:xfrm>
          <a:prstGeom prst="rect">
            <a:avLst/>
          </a:prstGeom>
          <a:noFill/>
        </p:spPr>
        <p:txBody>
          <a:bodyPr wrap="none" rtlCol="0">
            <a:spAutoFit/>
          </a:bodyPr>
          <a:lstStyle/>
          <a:p>
            <a:r>
              <a:rPr lang="en-US"/>
              <a:t>Taken as the yield on a U.S. 10 </a:t>
            </a:r>
          </a:p>
          <a:p>
            <a:r>
              <a:rPr lang="en-US"/>
              <a:t>year Treasury bond</a:t>
            </a:r>
          </a:p>
        </p:txBody>
      </p:sp>
      <p:sp>
        <p:nvSpPr>
          <p:cNvPr id="10" name="TextBox 9">
            <a:extLst>
              <a:ext uri="{FF2B5EF4-FFF2-40B4-BE49-F238E27FC236}">
                <a16:creationId xmlns:a16="http://schemas.microsoft.com/office/drawing/2014/main" id="{902964B2-B6B7-7477-0DDD-43F7CB9FE9D5}"/>
              </a:ext>
            </a:extLst>
          </p:cNvPr>
          <p:cNvSpPr txBox="1"/>
          <p:nvPr/>
        </p:nvSpPr>
        <p:spPr>
          <a:xfrm>
            <a:off x="4250918" y="3575691"/>
            <a:ext cx="3018775" cy="307777"/>
          </a:xfrm>
          <a:prstGeom prst="rect">
            <a:avLst/>
          </a:prstGeom>
          <a:noFill/>
        </p:spPr>
        <p:txBody>
          <a:bodyPr wrap="none" rtlCol="0">
            <a:spAutoFit/>
          </a:bodyPr>
          <a:lstStyle/>
          <a:p>
            <a:r>
              <a:rPr lang="en-US"/>
              <a:t>Estimates made for mature markets</a:t>
            </a:r>
          </a:p>
        </p:txBody>
      </p:sp>
      <p:sp>
        <p:nvSpPr>
          <p:cNvPr id="11" name="TextBox 10">
            <a:extLst>
              <a:ext uri="{FF2B5EF4-FFF2-40B4-BE49-F238E27FC236}">
                <a16:creationId xmlns:a16="http://schemas.microsoft.com/office/drawing/2014/main" id="{B16A0908-6DC0-6EAC-18FE-436295864178}"/>
              </a:ext>
            </a:extLst>
          </p:cNvPr>
          <p:cNvSpPr txBox="1"/>
          <p:nvPr/>
        </p:nvSpPr>
        <p:spPr>
          <a:xfrm>
            <a:off x="4292482" y="4691047"/>
            <a:ext cx="3133553" cy="1815882"/>
          </a:xfrm>
          <a:prstGeom prst="rect">
            <a:avLst/>
          </a:prstGeom>
          <a:noFill/>
        </p:spPr>
        <p:txBody>
          <a:bodyPr wrap="square" rtlCol="0">
            <a:spAutoFit/>
          </a:bodyPr>
          <a:lstStyle/>
          <a:p>
            <a:r>
              <a:rPr lang="en-US"/>
              <a:t>Modelled based on renewables maturity in a given country, measured using renewable grid penetration. Countries are categorized into Mature, Intermediate and Emerging markets, with technology risk falling with penetration and maturity</a:t>
            </a:r>
          </a:p>
        </p:txBody>
      </p:sp>
      <p:sp>
        <p:nvSpPr>
          <p:cNvPr id="12" name="TextBox 11">
            <a:extLst>
              <a:ext uri="{FF2B5EF4-FFF2-40B4-BE49-F238E27FC236}">
                <a16:creationId xmlns:a16="http://schemas.microsoft.com/office/drawing/2014/main" id="{03110E1D-E0EE-4FA7-F939-CABEFFACA416}"/>
              </a:ext>
            </a:extLst>
          </p:cNvPr>
          <p:cNvSpPr txBox="1"/>
          <p:nvPr/>
        </p:nvSpPr>
        <p:spPr>
          <a:xfrm>
            <a:off x="4292481" y="4056865"/>
            <a:ext cx="3133553" cy="523220"/>
          </a:xfrm>
          <a:prstGeom prst="rect">
            <a:avLst/>
          </a:prstGeom>
          <a:noFill/>
        </p:spPr>
        <p:txBody>
          <a:bodyPr wrap="square" rtlCol="0">
            <a:spAutoFit/>
          </a:bodyPr>
          <a:lstStyle/>
          <a:p>
            <a:r>
              <a:rPr lang="en-US"/>
              <a:t>Estimates using country default spreads / equity risk premiums</a:t>
            </a:r>
          </a:p>
        </p:txBody>
      </p:sp>
      <p:sp>
        <p:nvSpPr>
          <p:cNvPr id="13" name="Right Bracket 12">
            <a:extLst>
              <a:ext uri="{FF2B5EF4-FFF2-40B4-BE49-F238E27FC236}">
                <a16:creationId xmlns:a16="http://schemas.microsoft.com/office/drawing/2014/main" id="{55456808-CABF-DE01-D8E2-44B4D392516A}"/>
              </a:ext>
            </a:extLst>
          </p:cNvPr>
          <p:cNvSpPr/>
          <p:nvPr/>
        </p:nvSpPr>
        <p:spPr>
          <a:xfrm>
            <a:off x="3966241" y="4110657"/>
            <a:ext cx="124691" cy="415636"/>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ight Bracket 13">
            <a:extLst>
              <a:ext uri="{FF2B5EF4-FFF2-40B4-BE49-F238E27FC236}">
                <a16:creationId xmlns:a16="http://schemas.microsoft.com/office/drawing/2014/main" id="{00CF573E-97CC-8667-EA15-EF3C543EE333}"/>
              </a:ext>
            </a:extLst>
          </p:cNvPr>
          <p:cNvSpPr/>
          <p:nvPr/>
        </p:nvSpPr>
        <p:spPr>
          <a:xfrm>
            <a:off x="3952390" y="3518391"/>
            <a:ext cx="124691" cy="415636"/>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FECFC7DD-3EA0-A3AA-6A9D-5ABE3F2E458D}"/>
              </a:ext>
            </a:extLst>
          </p:cNvPr>
          <p:cNvSpPr txBox="1"/>
          <p:nvPr/>
        </p:nvSpPr>
        <p:spPr>
          <a:xfrm>
            <a:off x="518583" y="6551083"/>
            <a:ext cx="456353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FFFFFF"/>
                </a:solidFill>
              </a:rPr>
              <a:t>Methods adapted from </a:t>
            </a:r>
            <a:r>
              <a:rPr lang="en-US" b="1" dirty="0">
                <a:solidFill>
                  <a:srgbClr val="FFFFFF"/>
                </a:solidFill>
                <a:hlinkClick r:id="rId6">
                  <a:extLst>
                    <a:ext uri="{A12FA001-AC4F-418D-AE19-62706E023703}">
                      <ahyp:hlinkClr xmlns:ahyp="http://schemas.microsoft.com/office/drawing/2018/hyperlinkcolor" val="tx"/>
                    </a:ext>
                  </a:extLst>
                </a:hlinkClick>
              </a:rPr>
              <a:t>IRENA 2023</a:t>
            </a:r>
            <a:endParaRPr lang="en-US" b="1" dirty="0">
              <a:solidFill>
                <a:srgbClr val="FFFFFF"/>
              </a:solidFill>
            </a:endParaRPr>
          </a:p>
        </p:txBody>
      </p:sp>
      <p:pic>
        <p:nvPicPr>
          <p:cNvPr id="15" name="ttsmaker-file-2025-2-11-21-20-50.mp3">
            <a:hlinkClick r:id="" action="ppaction://media"/>
            <a:extLst>
              <a:ext uri="{FF2B5EF4-FFF2-40B4-BE49-F238E27FC236}">
                <a16:creationId xmlns:a16="http://schemas.microsoft.com/office/drawing/2014/main" id="{76A5C260-6F10-6E36-A256-A9176EEADB81}"/>
              </a:ext>
            </a:extLst>
          </p:cNvPr>
          <p:cNvPicPr>
            <a:picLocks noChangeAspect="1"/>
          </p:cNvPicPr>
          <p:nvPr>
            <a:audioFile r:link="rId2"/>
            <p:extLst>
              <p:ext uri="{DAA4B4D4-6D71-4841-9C94-3DE7FCFB9230}">
                <p14:media xmlns:p14="http://schemas.microsoft.com/office/powerpoint/2010/main" r:embed="rId1"/>
              </p:ext>
            </p:extLst>
          </p:nvPr>
        </p:nvPicPr>
        <p:blipFill>
          <a:blip r:embed="rId7">
            <a:duotone>
              <a:prstClr val="black"/>
              <a:schemeClr val="accent5">
                <a:tint val="45000"/>
                <a:satMod val="400000"/>
              </a:schemeClr>
            </a:duotone>
          </a:blip>
          <a:stretch>
            <a:fillRect/>
          </a:stretch>
        </p:blipFill>
        <p:spPr>
          <a:xfrm>
            <a:off x="10985500" y="5753100"/>
            <a:ext cx="812800" cy="812800"/>
          </a:xfrm>
          <a:prstGeom prst="rect">
            <a:avLst/>
          </a:prstGeom>
        </p:spPr>
      </p:pic>
    </p:spTree>
    <p:extLst>
      <p:ext uri="{BB962C8B-B14F-4D97-AF65-F5344CB8AC3E}">
        <p14:creationId xmlns:p14="http://schemas.microsoft.com/office/powerpoint/2010/main" val="196183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992"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D4AF1-D4D4-BD3A-BF7E-9A95AE413819}"/>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39FC98-64C1-E762-73CC-6EDF77D18FFE}"/>
              </a:ext>
            </a:extLst>
          </p:cNvPr>
          <p:cNvSpPr>
            <a:spLocks noGrp="1"/>
          </p:cNvSpPr>
          <p:nvPr>
            <p:ph type="sldNum" idx="11"/>
          </p:nvPr>
        </p:nvSpPr>
        <p:spPr/>
        <p:txBody>
          <a:bodyPr/>
          <a:lstStyle/>
          <a:p>
            <a:fld id="{00000000-1234-1234-1234-123412341234}" type="slidenum">
              <a:rPr lang="sv-SE"/>
              <a:pPr/>
              <a:t>21</a:t>
            </a:fld>
            <a:endParaRPr lang="sv-SE"/>
          </a:p>
        </p:txBody>
      </p:sp>
      <p:sp>
        <p:nvSpPr>
          <p:cNvPr id="4" name="Title 3">
            <a:extLst>
              <a:ext uri="{FF2B5EF4-FFF2-40B4-BE49-F238E27FC236}">
                <a16:creationId xmlns:a16="http://schemas.microsoft.com/office/drawing/2014/main" id="{42BA9CBA-75CD-2CB5-06F6-B8C82FF6570C}"/>
              </a:ext>
            </a:extLst>
          </p:cNvPr>
          <p:cNvSpPr>
            <a:spLocks noGrp="1"/>
          </p:cNvSpPr>
          <p:nvPr>
            <p:ph type="title"/>
          </p:nvPr>
        </p:nvSpPr>
        <p:spPr/>
        <p:txBody>
          <a:bodyPr anchor="ctr"/>
          <a:lstStyle/>
          <a:p>
            <a:r>
              <a:rPr lang="en-US" sz="3200" dirty="0">
                <a:solidFill>
                  <a:srgbClr val="C00000"/>
                </a:solidFill>
                <a:latin typeface="Open Sans"/>
                <a:ea typeface="Open Sans"/>
                <a:cs typeface="Open Sans"/>
              </a:rPr>
              <a:t>Risks affecting </a:t>
            </a:r>
            <a:r>
              <a:rPr lang="en-US" dirty="0">
                <a:solidFill>
                  <a:srgbClr val="C00000"/>
                </a:solidFill>
                <a:latin typeface="Open Sans"/>
                <a:ea typeface="Open Sans"/>
                <a:cs typeface="Open Sans"/>
              </a:rPr>
              <a:t>low-carbon infrastructure</a:t>
            </a:r>
            <a:r>
              <a:rPr lang="en-US" sz="3200" dirty="0">
                <a:solidFill>
                  <a:srgbClr val="C00000"/>
                </a:solidFill>
                <a:latin typeface="Open Sans"/>
                <a:ea typeface="Open Sans"/>
                <a:cs typeface="Open Sans"/>
              </a:rPr>
              <a:t> projects</a:t>
            </a:r>
            <a:endParaRPr lang="en-GB" dirty="0">
              <a:latin typeface="Open Sans"/>
              <a:ea typeface="Open Sans"/>
              <a:cs typeface="Open Sans"/>
            </a:endParaRPr>
          </a:p>
        </p:txBody>
      </p:sp>
      <p:sp>
        <p:nvSpPr>
          <p:cNvPr id="7" name="TextBox 6">
            <a:extLst>
              <a:ext uri="{FF2B5EF4-FFF2-40B4-BE49-F238E27FC236}">
                <a16:creationId xmlns:a16="http://schemas.microsoft.com/office/drawing/2014/main" id="{84244FF9-87B9-7677-AE60-D3D6A06DABFF}"/>
              </a:ext>
            </a:extLst>
          </p:cNvPr>
          <p:cNvSpPr txBox="1"/>
          <p:nvPr/>
        </p:nvSpPr>
        <p:spPr>
          <a:xfrm>
            <a:off x="644721" y="1183811"/>
            <a:ext cx="6587629" cy="546047"/>
          </a:xfrm>
          <a:prstGeom prst="rect">
            <a:avLst/>
          </a:prstGeom>
          <a:solidFill>
            <a:schemeClr val="bg1"/>
          </a:solidFill>
        </p:spPr>
        <p:txBody>
          <a:bodyPr wrap="square" lIns="91440" tIns="45720" rIns="91440" bIns="45720" anchor="t">
            <a:spAutoFit/>
          </a:bodyPr>
          <a:lstStyle/>
          <a:p>
            <a:pPr>
              <a:lnSpc>
                <a:spcPct val="150000"/>
              </a:lnSpc>
              <a:spcAft>
                <a:spcPts val="800"/>
              </a:spcAft>
            </a:pPr>
            <a:r>
              <a:rPr lang="en-GB" sz="2200" b="1">
                <a:latin typeface="Open Sans"/>
                <a:ea typeface="Open Sans"/>
                <a:cs typeface="Open Sans"/>
              </a:rPr>
              <a:t>Capital Structure</a:t>
            </a:r>
          </a:p>
        </p:txBody>
      </p:sp>
      <p:pic>
        <p:nvPicPr>
          <p:cNvPr id="2" name="Picture 1" descr="A cover of a book&#10;&#10;AI-generated content may be incorrect.">
            <a:extLst>
              <a:ext uri="{FF2B5EF4-FFF2-40B4-BE49-F238E27FC236}">
                <a16:creationId xmlns:a16="http://schemas.microsoft.com/office/drawing/2014/main" id="{71438125-1331-A9A6-7986-A16C44884225}"/>
              </a:ext>
            </a:extLst>
          </p:cNvPr>
          <p:cNvPicPr>
            <a:picLocks noChangeAspect="1"/>
          </p:cNvPicPr>
          <p:nvPr/>
        </p:nvPicPr>
        <p:blipFill>
          <a:blip r:embed="rId5"/>
          <a:stretch>
            <a:fillRect/>
          </a:stretch>
        </p:blipFill>
        <p:spPr>
          <a:xfrm>
            <a:off x="7629525" y="1186392"/>
            <a:ext cx="4171950" cy="4972050"/>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0531FDA-5FED-298A-EBDD-8F1E2A737AD3}"/>
                  </a:ext>
                </a:extLst>
              </p:cNvPr>
              <p:cNvSpPr txBox="1"/>
              <p:nvPr/>
            </p:nvSpPr>
            <p:spPr>
              <a:xfrm>
                <a:off x="449447" y="2317811"/>
                <a:ext cx="7180078" cy="119109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2600" b="0" i="1">
                          <a:latin typeface="Cambria Math" panose="02040503050406030204" pitchFamily="18" charset="0"/>
                        </a:rPr>
                        <m:t>𝑊𝐴𝐶𝐶</m:t>
                      </m:r>
                      <m:r>
                        <a:rPr lang="en-GB" sz="2600" b="0" i="1">
                          <a:latin typeface="Cambria Math" panose="02040503050406030204" pitchFamily="18" charset="0"/>
                        </a:rPr>
                        <m:t>=</m:t>
                      </m:r>
                      <m:r>
                        <a:rPr lang="en-GB" sz="2600" b="0" i="1">
                          <a:latin typeface="Cambria Math" panose="02040503050406030204" pitchFamily="18" charset="0"/>
                        </a:rPr>
                        <m:t>𝐶𝑜𝑠𝑡</m:t>
                      </m:r>
                      <m:r>
                        <a:rPr lang="en-GB" sz="2600" b="0" i="1">
                          <a:latin typeface="Cambria Math" panose="02040503050406030204" pitchFamily="18" charset="0"/>
                        </a:rPr>
                        <m:t> </m:t>
                      </m:r>
                      <m:r>
                        <a:rPr lang="en-GB" sz="2600" b="0" i="1">
                          <a:latin typeface="Cambria Math" panose="02040503050406030204" pitchFamily="18" charset="0"/>
                        </a:rPr>
                        <m:t>𝑜𝑓</m:t>
                      </m:r>
                      <m:r>
                        <a:rPr lang="en-GB" sz="2600" b="0" i="1">
                          <a:latin typeface="Cambria Math" panose="02040503050406030204" pitchFamily="18" charset="0"/>
                        </a:rPr>
                        <m:t> </m:t>
                      </m:r>
                      <m:r>
                        <a:rPr lang="en-GB" sz="2600" b="0" i="1">
                          <a:latin typeface="Cambria Math" panose="02040503050406030204" pitchFamily="18" charset="0"/>
                        </a:rPr>
                        <m:t>𝐷𝑒𝑏𝑡</m:t>
                      </m:r>
                      <m:r>
                        <a:rPr lang="en-GB" sz="2600" b="0" i="1">
                          <a:latin typeface="Cambria Math" panose="02040503050406030204" pitchFamily="18" charset="0"/>
                        </a:rPr>
                        <m:t> × </m:t>
                      </m:r>
                      <m:r>
                        <a:rPr lang="en-GB" sz="2600" b="0" i="1">
                          <a:latin typeface="Cambria Math" panose="02040503050406030204" pitchFamily="18" charset="0"/>
                        </a:rPr>
                        <m:t>𝐷𝑒𝑏𝑡</m:t>
                      </m:r>
                      <m:r>
                        <a:rPr lang="en-GB" sz="2600" b="0" i="1">
                          <a:latin typeface="Cambria Math" panose="02040503050406030204" pitchFamily="18" charset="0"/>
                        </a:rPr>
                        <m:t> </m:t>
                      </m:r>
                      <m:r>
                        <a:rPr lang="en-GB" sz="2600" b="0" i="1">
                          <a:latin typeface="Cambria Math" panose="02040503050406030204" pitchFamily="18" charset="0"/>
                        </a:rPr>
                        <m:t>𝑠h𝑎𝑟𝑒</m:t>
                      </m:r>
                      <m:r>
                        <a:rPr lang="en-GB" sz="2600" b="0" i="1">
                          <a:latin typeface="Cambria Math" panose="02040503050406030204" pitchFamily="18" charset="0"/>
                        </a:rPr>
                        <m:t> × </m:t>
                      </m:r>
                      <m:d>
                        <m:dPr>
                          <m:ctrlPr>
                            <a:rPr lang="en-GB" sz="2600" b="0" i="1">
                              <a:latin typeface="Cambria Math" panose="02040503050406030204" pitchFamily="18" charset="0"/>
                            </a:rPr>
                          </m:ctrlPr>
                        </m:dPr>
                        <m:e>
                          <m:r>
                            <a:rPr lang="en-GB" sz="2600" b="0" i="1">
                              <a:latin typeface="Cambria Math" panose="02040503050406030204" pitchFamily="18" charset="0"/>
                            </a:rPr>
                            <m:t>1 −</m:t>
                          </m:r>
                          <m:r>
                            <a:rPr lang="en-GB" sz="2600" b="0" i="1">
                              <a:latin typeface="Cambria Math" panose="02040503050406030204" pitchFamily="18" charset="0"/>
                            </a:rPr>
                            <m:t>𝑇𝑎𝑥</m:t>
                          </m:r>
                          <m:r>
                            <a:rPr lang="en-GB" sz="2600" b="0" i="1">
                              <a:latin typeface="Cambria Math" panose="02040503050406030204" pitchFamily="18" charset="0"/>
                            </a:rPr>
                            <m:t> </m:t>
                          </m:r>
                          <m:r>
                            <a:rPr lang="en-GB" sz="2600" b="0" i="1">
                              <a:latin typeface="Cambria Math" panose="02040503050406030204" pitchFamily="18" charset="0"/>
                            </a:rPr>
                            <m:t>𝑅𝑎𝑡𝑒</m:t>
                          </m:r>
                        </m:e>
                      </m:d>
                    </m:oMath>
                  </m:oMathPara>
                </a14:m>
                <a:endParaRPr lang="en-GB" sz="2600" b="0" i="1">
                  <a:latin typeface="Cambria Math" panose="02040503050406030204" pitchFamily="18" charset="0"/>
                </a:endParaRPr>
              </a:p>
              <a:p>
                <a:r>
                  <a:rPr lang="en-GB" sz="2600" b="0"/>
                  <a:t>	+ </a:t>
                </a:r>
                <a14:m>
                  <m:oMath xmlns:m="http://schemas.openxmlformats.org/officeDocument/2006/math">
                    <m:r>
                      <a:rPr lang="en-GB" sz="2600" b="0" i="1">
                        <a:latin typeface="Cambria Math" panose="02040503050406030204" pitchFamily="18" charset="0"/>
                      </a:rPr>
                      <m:t>𝐶𝑜𝑠𝑡</m:t>
                    </m:r>
                    <m:r>
                      <a:rPr lang="en-GB" sz="2600" b="0" i="1">
                        <a:latin typeface="Cambria Math" panose="02040503050406030204" pitchFamily="18" charset="0"/>
                      </a:rPr>
                      <m:t> </m:t>
                    </m:r>
                    <m:r>
                      <a:rPr lang="en-GB" sz="2600" b="0" i="1">
                        <a:latin typeface="Cambria Math" panose="02040503050406030204" pitchFamily="18" charset="0"/>
                      </a:rPr>
                      <m:t>𝑜𝑓</m:t>
                    </m:r>
                    <m:r>
                      <a:rPr lang="en-GB" sz="2600" b="0" i="1">
                        <a:latin typeface="Cambria Math" panose="02040503050406030204" pitchFamily="18" charset="0"/>
                      </a:rPr>
                      <m:t> </m:t>
                    </m:r>
                    <m:r>
                      <a:rPr lang="en-GB" sz="2600" b="0" i="1">
                        <a:latin typeface="Cambria Math" panose="02040503050406030204" pitchFamily="18" charset="0"/>
                      </a:rPr>
                      <m:t>𝐸𝑞𝑢𝑖𝑡𝑦</m:t>
                    </m:r>
                    <m:r>
                      <a:rPr lang="en-GB" sz="2600" b="0" i="1">
                        <a:latin typeface="Cambria Math" panose="02040503050406030204" pitchFamily="18" charset="0"/>
                      </a:rPr>
                      <m:t> × </m:t>
                    </m:r>
                    <m:d>
                      <m:dPr>
                        <m:ctrlPr>
                          <a:rPr lang="en-GB" sz="2600" b="0" i="1">
                            <a:latin typeface="Cambria Math" panose="02040503050406030204" pitchFamily="18" charset="0"/>
                          </a:rPr>
                        </m:ctrlPr>
                      </m:dPr>
                      <m:e>
                        <m:r>
                          <a:rPr lang="en-GB" sz="2600" b="0" i="1">
                            <a:latin typeface="Cambria Math" panose="02040503050406030204" pitchFamily="18" charset="0"/>
                          </a:rPr>
                          <m:t>1−</m:t>
                        </m:r>
                        <m:r>
                          <a:rPr lang="en-GB" sz="2600" b="0" i="1">
                            <a:latin typeface="Cambria Math" panose="02040503050406030204" pitchFamily="18" charset="0"/>
                          </a:rPr>
                          <m:t>𝐷𝑒𝑏𝑡</m:t>
                        </m:r>
                        <m:r>
                          <a:rPr lang="en-GB" sz="2600" b="0" i="1">
                            <a:latin typeface="Cambria Math" panose="02040503050406030204" pitchFamily="18" charset="0"/>
                          </a:rPr>
                          <m:t> </m:t>
                        </m:r>
                        <m:r>
                          <a:rPr lang="en-GB" sz="2600" b="0" i="1">
                            <a:latin typeface="Cambria Math" panose="02040503050406030204" pitchFamily="18" charset="0"/>
                          </a:rPr>
                          <m:t>𝑠h𝑎𝑟𝑒</m:t>
                        </m:r>
                      </m:e>
                    </m:d>
                  </m:oMath>
                </a14:m>
                <a:endParaRPr lang="en-US" sz="2600"/>
              </a:p>
            </p:txBody>
          </p:sp>
        </mc:Choice>
        <mc:Fallback xmlns="">
          <p:sp>
            <p:nvSpPr>
              <p:cNvPr id="3" name="TextBox 2">
                <a:extLst>
                  <a:ext uri="{FF2B5EF4-FFF2-40B4-BE49-F238E27FC236}">
                    <a16:creationId xmlns:a16="http://schemas.microsoft.com/office/drawing/2014/main" id="{10531FDA-5FED-298A-EBDD-8F1E2A737AD3}"/>
                  </a:ext>
                </a:extLst>
              </p:cNvPr>
              <p:cNvSpPr txBox="1">
                <a:spLocks noRot="1" noChangeAspect="1" noMove="1" noResize="1" noEditPoints="1" noAdjustHandles="1" noChangeArrowheads="1" noChangeShapeType="1" noTextEdit="1"/>
              </p:cNvSpPr>
              <p:nvPr/>
            </p:nvSpPr>
            <p:spPr>
              <a:xfrm>
                <a:off x="449447" y="2317811"/>
                <a:ext cx="7180078" cy="1191095"/>
              </a:xfrm>
              <a:prstGeom prst="rect">
                <a:avLst/>
              </a:prstGeom>
              <a:blipFill>
                <a:blip r:embed="Rc62131de33324079"/>
                <a:stretch>
                  <a:fillRect b="-157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2375E02-E706-CF82-872D-86485AE32426}"/>
                  </a:ext>
                </a:extLst>
              </p:cNvPr>
              <p:cNvSpPr txBox="1"/>
              <p:nvPr/>
            </p:nvSpPr>
            <p:spPr>
              <a:xfrm>
                <a:off x="-179119" y="4039345"/>
                <a:ext cx="4741595" cy="1800493"/>
              </a:xfrm>
              <a:prstGeom prst="rect">
                <a:avLst/>
              </a:prstGeom>
              <a:noFill/>
            </p:spPr>
            <p:txBody>
              <a:bodyPr wrap="square" lIns="0" tIns="0" rIns="0" bIns="0"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GB" sz="2600" b="0" i="1">
                          <a:latin typeface="Cambria Math" panose="02040503050406030204" pitchFamily="18" charset="0"/>
                        </a:rPr>
                        <m:t>𝐷𝑒𝑏𝑡</m:t>
                      </m:r>
                      <m:r>
                        <a:rPr lang="en-GB" sz="2600" b="0" i="1">
                          <a:latin typeface="Cambria Math" panose="02040503050406030204" pitchFamily="18" charset="0"/>
                        </a:rPr>
                        <m:t> </m:t>
                      </m:r>
                      <m:r>
                        <a:rPr lang="en-GB" sz="2600" b="0" i="1">
                          <a:latin typeface="Cambria Math" panose="02040503050406030204" pitchFamily="18" charset="0"/>
                        </a:rPr>
                        <m:t>𝑠h𝑎𝑟𝑒</m:t>
                      </m:r>
                    </m:oMath>
                  </m:oMathPara>
                </a14:m>
                <a:endParaRPr lang="en-GB" sz="2600" b="0" i="1">
                  <a:latin typeface="Cambria Math" panose="02040503050406030204" pitchFamily="18" charset="0"/>
                </a:endParaRPr>
              </a:p>
              <a:p>
                <a:pPr>
                  <a:lnSpc>
                    <a:spcPct val="150000"/>
                  </a:lnSpc>
                </a:pPr>
                <a:endParaRPr lang="en-GB" sz="2600" b="0" i="1">
                  <a:latin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GB" sz="2600" b="0" i="1">
                          <a:latin typeface="Cambria Math" panose="02040503050406030204" pitchFamily="18" charset="0"/>
                        </a:rPr>
                        <m:t>𝑇𝑎𝑥</m:t>
                      </m:r>
                      <m:r>
                        <a:rPr lang="en-GB" sz="2600" b="0" i="1">
                          <a:latin typeface="Cambria Math" panose="02040503050406030204" pitchFamily="18" charset="0"/>
                        </a:rPr>
                        <m:t> </m:t>
                      </m:r>
                      <m:r>
                        <a:rPr lang="en-GB" sz="2600" b="0" i="1">
                          <a:latin typeface="Cambria Math" panose="02040503050406030204" pitchFamily="18" charset="0"/>
                        </a:rPr>
                        <m:t>𝑅𝑎𝑡𝑒</m:t>
                      </m:r>
                    </m:oMath>
                  </m:oMathPara>
                </a14:m>
                <a:endParaRPr lang="en-US" sz="2600"/>
              </a:p>
            </p:txBody>
          </p:sp>
        </mc:Choice>
        <mc:Fallback xmlns="">
          <p:sp>
            <p:nvSpPr>
              <p:cNvPr id="6" name="TextBox 5">
                <a:extLst>
                  <a:ext uri="{FF2B5EF4-FFF2-40B4-BE49-F238E27FC236}">
                    <a16:creationId xmlns:a16="http://schemas.microsoft.com/office/drawing/2014/main" id="{A2375E02-E706-CF82-872D-86485AE32426}"/>
                  </a:ext>
                </a:extLst>
              </p:cNvPr>
              <p:cNvSpPr txBox="1">
                <a:spLocks noRot="1" noChangeAspect="1" noMove="1" noResize="1" noEditPoints="1" noAdjustHandles="1" noChangeArrowheads="1" noChangeShapeType="1" noTextEdit="1"/>
              </p:cNvSpPr>
              <p:nvPr/>
            </p:nvSpPr>
            <p:spPr>
              <a:xfrm>
                <a:off x="-179119" y="4039345"/>
                <a:ext cx="4741595" cy="1800493"/>
              </a:xfrm>
              <a:prstGeom prst="rect">
                <a:avLst/>
              </a:prstGeom>
              <a:blipFill>
                <a:blip r:embed="Rb4e98ee24d544b41"/>
                <a:stretch>
                  <a:fillRect b="-4930"/>
                </a:stretch>
              </a:blipFill>
            </p:spPr>
            <p:txBody>
              <a:bodyPr/>
              <a:lstStyle/>
              <a:p>
                <a:r>
                  <a:rPr lang="en-GB">
                    <a:noFill/>
                  </a:rPr>
                  <a:t> </a:t>
                </a:r>
              </a:p>
            </p:txBody>
          </p:sp>
        </mc:Fallback>
      </mc:AlternateContent>
      <p:sp>
        <p:nvSpPr>
          <p:cNvPr id="8" name="Right Bracket 7">
            <a:extLst>
              <a:ext uri="{FF2B5EF4-FFF2-40B4-BE49-F238E27FC236}">
                <a16:creationId xmlns:a16="http://schemas.microsoft.com/office/drawing/2014/main" id="{B7B5FB7E-07A3-82CE-5CB0-3C88630D9AD3}"/>
              </a:ext>
            </a:extLst>
          </p:cNvPr>
          <p:cNvSpPr/>
          <p:nvPr/>
        </p:nvSpPr>
        <p:spPr>
          <a:xfrm>
            <a:off x="3301228" y="4178817"/>
            <a:ext cx="124691" cy="415636"/>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97647F3B-A3F8-0DC6-7994-672F2DCF3CFA}"/>
              </a:ext>
            </a:extLst>
          </p:cNvPr>
          <p:cNvSpPr txBox="1"/>
          <p:nvPr/>
        </p:nvSpPr>
        <p:spPr>
          <a:xfrm>
            <a:off x="3641318" y="4039345"/>
            <a:ext cx="3133552" cy="738664"/>
          </a:xfrm>
          <a:prstGeom prst="rect">
            <a:avLst/>
          </a:prstGeom>
          <a:noFill/>
        </p:spPr>
        <p:txBody>
          <a:bodyPr wrap="square" rtlCol="0">
            <a:spAutoFit/>
          </a:bodyPr>
          <a:lstStyle/>
          <a:p>
            <a:r>
              <a:rPr lang="en-US"/>
              <a:t>Taken as 60% for Emerging Markets, 70% for Intermediate and 80% for Mature</a:t>
            </a:r>
          </a:p>
        </p:txBody>
      </p:sp>
      <p:sp>
        <p:nvSpPr>
          <p:cNvPr id="13" name="TextBox 12">
            <a:extLst>
              <a:ext uri="{FF2B5EF4-FFF2-40B4-BE49-F238E27FC236}">
                <a16:creationId xmlns:a16="http://schemas.microsoft.com/office/drawing/2014/main" id="{D332D040-F789-6983-04E0-07CFA47D23D0}"/>
              </a:ext>
            </a:extLst>
          </p:cNvPr>
          <p:cNvSpPr txBox="1"/>
          <p:nvPr/>
        </p:nvSpPr>
        <p:spPr>
          <a:xfrm>
            <a:off x="3641317" y="5274109"/>
            <a:ext cx="3133553" cy="523220"/>
          </a:xfrm>
          <a:prstGeom prst="rect">
            <a:avLst/>
          </a:prstGeom>
          <a:noFill/>
        </p:spPr>
        <p:txBody>
          <a:bodyPr wrap="square" rtlCol="0">
            <a:spAutoFit/>
          </a:bodyPr>
          <a:lstStyle/>
          <a:p>
            <a:r>
              <a:rPr lang="en-US"/>
              <a:t>Corporate tax data taken from KPMG’s global database</a:t>
            </a:r>
          </a:p>
        </p:txBody>
      </p:sp>
      <p:sp>
        <p:nvSpPr>
          <p:cNvPr id="14" name="Right Bracket 13">
            <a:extLst>
              <a:ext uri="{FF2B5EF4-FFF2-40B4-BE49-F238E27FC236}">
                <a16:creationId xmlns:a16="http://schemas.microsoft.com/office/drawing/2014/main" id="{0AEBB412-B5F8-794A-6FA0-0EE846525BAA}"/>
              </a:ext>
            </a:extLst>
          </p:cNvPr>
          <p:cNvSpPr/>
          <p:nvPr/>
        </p:nvSpPr>
        <p:spPr>
          <a:xfrm>
            <a:off x="3315077" y="5327901"/>
            <a:ext cx="124691" cy="415636"/>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A379C35B-FC5F-3E93-6F53-2B5C4BBEE9E2}"/>
              </a:ext>
            </a:extLst>
          </p:cNvPr>
          <p:cNvSpPr txBox="1"/>
          <p:nvPr/>
        </p:nvSpPr>
        <p:spPr>
          <a:xfrm>
            <a:off x="518583" y="6551083"/>
            <a:ext cx="456353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FFFFFF"/>
                </a:solidFill>
              </a:rPr>
              <a:t>Methods adapted from </a:t>
            </a:r>
            <a:r>
              <a:rPr lang="en-US" b="1" dirty="0">
                <a:solidFill>
                  <a:srgbClr val="FFFFFF"/>
                </a:solidFill>
                <a:hlinkClick r:id="rId6">
                  <a:extLst>
                    <a:ext uri="{A12FA001-AC4F-418D-AE19-62706E023703}">
                      <ahyp:hlinkClr xmlns:ahyp="http://schemas.microsoft.com/office/drawing/2018/hyperlinkcolor" val="tx"/>
                    </a:ext>
                  </a:extLst>
                </a:hlinkClick>
              </a:rPr>
              <a:t>IRENA 2023</a:t>
            </a:r>
            <a:endParaRPr lang="en-US" b="1" dirty="0">
              <a:solidFill>
                <a:srgbClr val="FFFFFF"/>
              </a:solidFill>
            </a:endParaRPr>
          </a:p>
        </p:txBody>
      </p:sp>
      <p:pic>
        <p:nvPicPr>
          <p:cNvPr id="9" name="ttsmaker-file-2025-2-11-21-21-23.mp3">
            <a:hlinkClick r:id="" action="ppaction://media"/>
            <a:extLst>
              <a:ext uri="{FF2B5EF4-FFF2-40B4-BE49-F238E27FC236}">
                <a16:creationId xmlns:a16="http://schemas.microsoft.com/office/drawing/2014/main" id="{242D6D21-C3B8-E4CB-4E76-2669B9782254}"/>
              </a:ext>
            </a:extLst>
          </p:cNvPr>
          <p:cNvPicPr>
            <a:picLocks noChangeAspect="1"/>
          </p:cNvPicPr>
          <p:nvPr>
            <a:audioFile r:link="rId2"/>
            <p:extLst>
              <p:ext uri="{DAA4B4D4-6D71-4841-9C94-3DE7FCFB9230}">
                <p14:media xmlns:p14="http://schemas.microsoft.com/office/powerpoint/2010/main" r:embed="rId1"/>
              </p:ext>
            </p:extLst>
          </p:nvPr>
        </p:nvPicPr>
        <p:blipFill>
          <a:blip r:embed="rId7">
            <a:duotone>
              <a:prstClr val="black"/>
              <a:schemeClr val="accent5">
                <a:tint val="45000"/>
                <a:satMod val="400000"/>
              </a:schemeClr>
            </a:duotone>
          </a:blip>
          <a:stretch>
            <a:fillRect/>
          </a:stretch>
        </p:blipFill>
        <p:spPr>
          <a:xfrm>
            <a:off x="11013995" y="5751038"/>
            <a:ext cx="812800" cy="812800"/>
          </a:xfrm>
          <a:prstGeom prst="rect">
            <a:avLst/>
          </a:prstGeom>
        </p:spPr>
      </p:pic>
    </p:spTree>
    <p:extLst>
      <p:ext uri="{BB962C8B-B14F-4D97-AF65-F5344CB8AC3E}">
        <p14:creationId xmlns:p14="http://schemas.microsoft.com/office/powerpoint/2010/main" val="164144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992"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3396A-173A-4EAD-D25F-19259BC2C9A2}"/>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5D4F9FA4-9167-5309-26D4-B6466EBAAA6A}"/>
              </a:ext>
            </a:extLst>
          </p:cNvPr>
          <p:cNvSpPr txBox="1">
            <a:spLocks/>
          </p:cNvSpPr>
          <p:nvPr/>
        </p:nvSpPr>
        <p:spPr>
          <a:xfrm>
            <a:off x="496605" y="3792525"/>
            <a:ext cx="8056230" cy="2675596"/>
          </a:xfrm>
          <a:prstGeom prst="rect">
            <a:avLst/>
          </a:prstGeom>
        </p:spPr>
        <p:txBody>
          <a:bodyPr lIns="91440" tIns="45720" rIns="91440" bIns="45720" anchor="b">
            <a:normAutofit/>
          </a:bodyPr>
          <a:lstStyle>
            <a:lvl1pPr algn="l" defTabSz="914400" rtl="0" eaLnBrk="1" latinLnBrk="0" hangingPunct="1">
              <a:lnSpc>
                <a:spcPct val="90000"/>
              </a:lnSpc>
              <a:spcBef>
                <a:spcPct val="0"/>
              </a:spcBef>
              <a:buNone/>
              <a:defRPr sz="4400" b="1" i="0" kern="120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endParaRPr lang="en-GB" sz="5400">
              <a:solidFill>
                <a:schemeClr val="bg1"/>
              </a:solidFill>
            </a:endParaRPr>
          </a:p>
        </p:txBody>
      </p:sp>
      <p:sp>
        <p:nvSpPr>
          <p:cNvPr id="7" name="Subtitle 2">
            <a:extLst>
              <a:ext uri="{FF2B5EF4-FFF2-40B4-BE49-F238E27FC236}">
                <a16:creationId xmlns:a16="http://schemas.microsoft.com/office/drawing/2014/main" id="{E4FB6077-3A21-A117-B7EC-AE2C328C95EE}"/>
              </a:ext>
            </a:extLst>
          </p:cNvPr>
          <p:cNvSpPr txBox="1">
            <a:spLocks/>
          </p:cNvSpPr>
          <p:nvPr/>
        </p:nvSpPr>
        <p:spPr>
          <a:xfrm>
            <a:off x="496605" y="4355629"/>
            <a:ext cx="8854659" cy="1259358"/>
          </a:xfrm>
          <a:prstGeom prst="rect">
            <a:avLst/>
          </a:prstGeom>
          <a:noFill/>
        </p:spPr>
        <p:txBody>
          <a:bodyPr lIns="91440" tIns="45720" rIns="91440" bIns="45720" anchor="ctr">
            <a:noAutofit/>
          </a:bodyPr>
          <a:lstStyle>
            <a:lvl1pPr marL="0" indent="0" algn="l" defTabSz="914400" rtl="0" eaLnBrk="1" latinLnBrk="0" hangingPunct="1">
              <a:lnSpc>
                <a:spcPct val="90000"/>
              </a:lnSpc>
              <a:spcBef>
                <a:spcPts val="1000"/>
              </a:spcBef>
              <a:buFontTx/>
              <a:buNone/>
              <a:defRPr sz="1800" b="1" i="0" kern="120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800" b="1" kern="100">
                <a:solidFill>
                  <a:schemeClr val="bg1"/>
                </a:solidFill>
                <a:effectLst/>
              </a:rPr>
              <a:t>The Financing Costs for Renewables Estimator (FinCoRE)</a:t>
            </a:r>
            <a:endParaRPr lang="en-GB" sz="4800" kern="100">
              <a:solidFill>
                <a:schemeClr val="bg1"/>
              </a:solidFill>
            </a:endParaRPr>
          </a:p>
          <a:p>
            <a:endParaRPr lang="en-GB" sz="4800" b="1" kern="100">
              <a:solidFill>
                <a:schemeClr val="bg1"/>
              </a:solidFill>
              <a:effectLst/>
            </a:endParaRPr>
          </a:p>
        </p:txBody>
      </p:sp>
      <p:cxnSp>
        <p:nvCxnSpPr>
          <p:cNvPr id="8" name="Straight Connector 7">
            <a:extLst>
              <a:ext uri="{FF2B5EF4-FFF2-40B4-BE49-F238E27FC236}">
                <a16:creationId xmlns:a16="http://schemas.microsoft.com/office/drawing/2014/main" id="{0F5412E0-CCBE-A89C-227F-8A4C8283F085}"/>
              </a:ext>
            </a:extLst>
          </p:cNvPr>
          <p:cNvCxnSpPr>
            <a:cxnSpLocks/>
          </p:cNvCxnSpPr>
          <p:nvPr/>
        </p:nvCxnSpPr>
        <p:spPr>
          <a:xfrm>
            <a:off x="614363" y="5614987"/>
            <a:ext cx="5481637"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EB779EF-00C6-7ADE-FBAF-EA0D96F6D076}"/>
              </a:ext>
            </a:extLst>
          </p:cNvPr>
          <p:cNvSpPr txBox="1"/>
          <p:nvPr/>
        </p:nvSpPr>
        <p:spPr>
          <a:xfrm>
            <a:off x="614363" y="5807646"/>
            <a:ext cx="6099858" cy="523220"/>
          </a:xfrm>
          <a:prstGeom prst="rect">
            <a:avLst/>
          </a:prstGeom>
          <a:solidFill>
            <a:srgbClr val="002060"/>
          </a:solidFill>
        </p:spPr>
        <p:txBody>
          <a:bodyPr wrap="square">
            <a:spAutoFit/>
          </a:bodyPr>
          <a:lstStyle/>
          <a:p>
            <a:r>
              <a:rPr lang="en-ZA" sz="2800" b="1" spc="60">
                <a:solidFill>
                  <a:schemeClr val="bg1"/>
                </a:solidFill>
                <a:effectLst/>
                <a:latin typeface="Arial Black"/>
                <a:cs typeface="Arial Black" panose="020B0604020202020204" pitchFamily="34" charset="0"/>
              </a:rPr>
              <a:t>Part 4</a:t>
            </a:r>
            <a:endParaRPr lang="en-GB" sz="2800">
              <a:solidFill>
                <a:schemeClr val="bg1"/>
              </a:solidFill>
            </a:endParaRPr>
          </a:p>
        </p:txBody>
      </p:sp>
    </p:spTree>
    <p:extLst>
      <p:ext uri="{BB962C8B-B14F-4D97-AF65-F5344CB8AC3E}">
        <p14:creationId xmlns:p14="http://schemas.microsoft.com/office/powerpoint/2010/main" val="459910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ADE73-58B2-5AEC-73E8-B709E439F731}"/>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7B29F59F-2BD0-56BB-3DD9-FE45889F5B75}"/>
              </a:ext>
            </a:extLst>
          </p:cNvPr>
          <p:cNvSpPr>
            <a:spLocks noGrp="1"/>
          </p:cNvSpPr>
          <p:nvPr>
            <p:ph type="sldNum" idx="11"/>
          </p:nvPr>
        </p:nvSpPr>
        <p:spPr/>
        <p:txBody>
          <a:bodyPr/>
          <a:lstStyle/>
          <a:p>
            <a:fld id="{00000000-1234-1234-1234-123412341234}" type="slidenum">
              <a:rPr lang="sv-SE"/>
              <a:pPr/>
              <a:t>23</a:t>
            </a:fld>
            <a:endParaRPr lang="sv-SE"/>
          </a:p>
        </p:txBody>
      </p:sp>
      <p:sp>
        <p:nvSpPr>
          <p:cNvPr id="4" name="Title 3">
            <a:extLst>
              <a:ext uri="{FF2B5EF4-FFF2-40B4-BE49-F238E27FC236}">
                <a16:creationId xmlns:a16="http://schemas.microsoft.com/office/drawing/2014/main" id="{F6DF0251-5A8F-8C8E-CC60-91C864B125EC}"/>
              </a:ext>
            </a:extLst>
          </p:cNvPr>
          <p:cNvSpPr>
            <a:spLocks noGrp="1"/>
          </p:cNvSpPr>
          <p:nvPr>
            <p:ph type="title"/>
          </p:nvPr>
        </p:nvSpPr>
        <p:spPr/>
        <p:txBody>
          <a:bodyPr anchor="ctr"/>
          <a:lstStyle/>
          <a:p>
            <a:r>
              <a:rPr lang="en-US" sz="3200">
                <a:solidFill>
                  <a:srgbClr val="C00000"/>
                </a:solidFill>
                <a:latin typeface="Open Sans" panose="020B0606030504020204" pitchFamily="34" charset="0"/>
                <a:ea typeface="Open Sans" panose="020B0606030504020204" pitchFamily="34" charset="0"/>
                <a:cs typeface="Open Sans" panose="020B0606030504020204" pitchFamily="34" charset="0"/>
              </a:rPr>
              <a:t>The </a:t>
            </a:r>
            <a:r>
              <a:rPr lang="en-US" sz="3200" err="1">
                <a:solidFill>
                  <a:srgbClr val="C00000"/>
                </a:solidFill>
                <a:latin typeface="Open Sans" panose="020B0606030504020204" pitchFamily="34" charset="0"/>
                <a:ea typeface="Open Sans" panose="020B0606030504020204" pitchFamily="34" charset="0"/>
                <a:cs typeface="Open Sans" panose="020B0606030504020204" pitchFamily="34" charset="0"/>
              </a:rPr>
              <a:t>FinCoRE</a:t>
            </a:r>
            <a:r>
              <a:rPr lang="en-US" sz="3200">
                <a:solidFill>
                  <a:srgbClr val="C00000"/>
                </a:solidFill>
                <a:latin typeface="Open Sans" panose="020B0606030504020204" pitchFamily="34" charset="0"/>
                <a:ea typeface="Open Sans" panose="020B0606030504020204" pitchFamily="34" charset="0"/>
                <a:cs typeface="Open Sans" panose="020B0606030504020204" pitchFamily="34" charset="0"/>
              </a:rPr>
              <a:t> tool: an online dashboard to explore estimates of the cost of capital</a:t>
            </a:r>
            <a:endParaRPr lang="en-GB"/>
          </a:p>
        </p:txBody>
      </p:sp>
      <p:sp>
        <p:nvSpPr>
          <p:cNvPr id="12" name="TextBox 11">
            <a:extLst>
              <a:ext uri="{FF2B5EF4-FFF2-40B4-BE49-F238E27FC236}">
                <a16:creationId xmlns:a16="http://schemas.microsoft.com/office/drawing/2014/main" id="{9F68B21E-BCC4-0036-CF1F-654DC326C975}"/>
              </a:ext>
            </a:extLst>
          </p:cNvPr>
          <p:cNvSpPr txBox="1"/>
          <p:nvPr/>
        </p:nvSpPr>
        <p:spPr>
          <a:xfrm>
            <a:off x="6123925" y="5272440"/>
            <a:ext cx="5871225" cy="504818"/>
          </a:xfrm>
          <a:prstGeom prst="rect">
            <a:avLst/>
          </a:prstGeom>
          <a:noFill/>
        </p:spPr>
        <p:txBody>
          <a:bodyPr wrap="square" lIns="91440" tIns="45720" rIns="91440" bIns="45720" anchor="t">
            <a:spAutoFit/>
          </a:bodyPr>
          <a:lstStyle/>
          <a:p>
            <a:pPr>
              <a:lnSpc>
                <a:spcPct val="150000"/>
              </a:lnSpc>
              <a:spcAft>
                <a:spcPts val="800"/>
              </a:spcAft>
            </a:pPr>
            <a:r>
              <a:rPr lang="en-GB" sz="2000" b="1" dirty="0">
                <a:latin typeface="Open Sans"/>
                <a:ea typeface="Open Sans"/>
                <a:cs typeface="Open Sans"/>
              </a:rPr>
              <a:t>Check out the </a:t>
            </a:r>
            <a:r>
              <a:rPr lang="en-GB" sz="2000" b="1" dirty="0">
                <a:latin typeface="Open Sans"/>
                <a:ea typeface="Open Sans"/>
                <a:cs typeface="Open Sans"/>
                <a:hlinkClick r:id="rId5"/>
              </a:rPr>
              <a:t>FinCoRE dashboard</a:t>
            </a:r>
            <a:r>
              <a:rPr lang="en-GB" sz="2000" b="1" dirty="0">
                <a:latin typeface="Open Sans"/>
                <a:ea typeface="Open Sans"/>
                <a:cs typeface="Open Sans"/>
              </a:rPr>
              <a:t> online!</a:t>
            </a:r>
          </a:p>
        </p:txBody>
      </p:sp>
      <p:sp>
        <p:nvSpPr>
          <p:cNvPr id="13" name="TextBox 12">
            <a:extLst>
              <a:ext uri="{FF2B5EF4-FFF2-40B4-BE49-F238E27FC236}">
                <a16:creationId xmlns:a16="http://schemas.microsoft.com/office/drawing/2014/main" id="{47F3F38A-9B0A-1D32-E136-40495C5E9D63}"/>
              </a:ext>
            </a:extLst>
          </p:cNvPr>
          <p:cNvSpPr txBox="1"/>
          <p:nvPr/>
        </p:nvSpPr>
        <p:spPr>
          <a:xfrm>
            <a:off x="835513" y="1511834"/>
            <a:ext cx="5248905" cy="4813882"/>
          </a:xfrm>
          <a:prstGeom prst="rect">
            <a:avLst/>
          </a:prstGeom>
          <a:solidFill>
            <a:schemeClr val="bg1"/>
          </a:solidFill>
        </p:spPr>
        <p:txBody>
          <a:bodyPr wrap="square" lIns="91440" tIns="45720" rIns="91440" bIns="45720" anchor="t">
            <a:spAutoFit/>
          </a:bodyPr>
          <a:lstStyle/>
          <a:p>
            <a:pPr marL="457200" indent="-457200">
              <a:lnSpc>
                <a:spcPct val="150000"/>
              </a:lnSpc>
              <a:spcAft>
                <a:spcPts val="800"/>
              </a:spcAft>
              <a:buFont typeface="Arial" panose="020B0604020202020204" pitchFamily="34" charset="0"/>
              <a:buChar char="•"/>
            </a:pPr>
            <a:r>
              <a:rPr lang="en-GB" sz="2200" dirty="0">
                <a:latin typeface="Open Sans"/>
                <a:ea typeface="Open Sans"/>
                <a:cs typeface="Open Sans"/>
              </a:rPr>
              <a:t>Alongside </a:t>
            </a:r>
            <a:r>
              <a:rPr lang="en-GB" sz="2200" err="1">
                <a:latin typeface="Open Sans"/>
                <a:ea typeface="Open Sans"/>
                <a:cs typeface="Open Sans"/>
              </a:rPr>
              <a:t>MinFin</a:t>
            </a:r>
            <a:r>
              <a:rPr lang="en-GB" sz="2200" dirty="0">
                <a:latin typeface="Open Sans"/>
                <a:ea typeface="Open Sans"/>
                <a:cs typeface="Open Sans"/>
              </a:rPr>
              <a:t>, </a:t>
            </a:r>
            <a:r>
              <a:rPr lang="en-GB" sz="2200" err="1">
                <a:latin typeface="Open Sans"/>
                <a:ea typeface="Open Sans"/>
                <a:cs typeface="Open Sans"/>
              </a:rPr>
              <a:t>FinTrack</a:t>
            </a:r>
            <a:r>
              <a:rPr lang="en-GB" sz="2200" dirty="0">
                <a:latin typeface="Open Sans"/>
                <a:ea typeface="Open Sans"/>
                <a:cs typeface="Open Sans"/>
              </a:rPr>
              <a:t> and </a:t>
            </a:r>
            <a:r>
              <a:rPr lang="en-GB" sz="2200" err="1">
                <a:latin typeface="Open Sans"/>
                <a:ea typeface="Open Sans"/>
                <a:cs typeface="Open Sans"/>
              </a:rPr>
              <a:t>FinPlan</a:t>
            </a:r>
            <a:r>
              <a:rPr lang="en-GB" sz="2200" dirty="0">
                <a:latin typeface="Open Sans"/>
                <a:ea typeface="Open Sans"/>
                <a:cs typeface="Open Sans"/>
              </a:rPr>
              <a:t> it constitutes a key part of CCG’s Energy Finance modelling </a:t>
            </a:r>
            <a:r>
              <a:rPr lang="en-GB" sz="2200">
                <a:latin typeface="Open Sans"/>
                <a:ea typeface="Open Sans"/>
                <a:cs typeface="Open Sans"/>
              </a:rPr>
              <a:t>suite</a:t>
            </a:r>
            <a:endParaRPr lang="en-US"/>
          </a:p>
          <a:p>
            <a:pPr marL="457200" indent="-457200">
              <a:lnSpc>
                <a:spcPct val="150000"/>
              </a:lnSpc>
              <a:spcAft>
                <a:spcPts val="800"/>
              </a:spcAft>
              <a:buFont typeface="Arial" panose="020B0604020202020204" pitchFamily="34" charset="0"/>
              <a:buChar char="•"/>
            </a:pPr>
            <a:r>
              <a:rPr lang="en-GB" sz="2200" dirty="0" err="1">
                <a:latin typeface="Open Sans"/>
                <a:ea typeface="Open Sans"/>
                <a:cs typeface="Open Sans"/>
              </a:rPr>
              <a:t>FinCoRE</a:t>
            </a:r>
            <a:r>
              <a:rPr lang="en-GB" sz="2200" dirty="0">
                <a:latin typeface="Open Sans"/>
                <a:ea typeface="Open Sans"/>
                <a:cs typeface="Open Sans"/>
              </a:rPr>
              <a:t> allows the estimation of the cost of capital for key clean technologies in the power sector</a:t>
            </a:r>
          </a:p>
          <a:p>
            <a:pPr marL="457200" indent="-457200">
              <a:lnSpc>
                <a:spcPct val="150000"/>
              </a:lnSpc>
              <a:spcAft>
                <a:spcPts val="800"/>
              </a:spcAft>
              <a:buFont typeface="Arial" panose="020B0604020202020204" pitchFamily="34" charset="0"/>
              <a:buChar char="•"/>
            </a:pPr>
            <a:r>
              <a:rPr lang="en-GB" sz="2200" dirty="0">
                <a:latin typeface="Open Sans"/>
                <a:ea typeface="Open Sans"/>
                <a:cs typeface="Open Sans"/>
              </a:rPr>
              <a:t>These estimates can be integrated into </a:t>
            </a:r>
            <a:r>
              <a:rPr lang="en-GB" sz="2200" dirty="0" err="1">
                <a:latin typeface="Open Sans"/>
                <a:ea typeface="Open Sans"/>
                <a:cs typeface="Open Sans"/>
              </a:rPr>
              <a:t>MinFin</a:t>
            </a:r>
            <a:r>
              <a:rPr lang="en-GB" sz="2200" dirty="0">
                <a:latin typeface="Open Sans"/>
                <a:ea typeface="Open Sans"/>
                <a:cs typeface="Open Sans"/>
              </a:rPr>
              <a:t> and </a:t>
            </a:r>
            <a:r>
              <a:rPr lang="en-GB" sz="2200" dirty="0" err="1">
                <a:latin typeface="Open Sans"/>
                <a:ea typeface="Open Sans"/>
                <a:cs typeface="Open Sans"/>
              </a:rPr>
              <a:t>FinPlan</a:t>
            </a:r>
            <a:r>
              <a:rPr lang="en-GB" sz="2200" dirty="0">
                <a:latin typeface="Open Sans"/>
                <a:ea typeface="Open Sans"/>
                <a:cs typeface="Open Sans"/>
              </a:rPr>
              <a:t> analysis</a:t>
            </a:r>
          </a:p>
        </p:txBody>
      </p:sp>
      <p:pic>
        <p:nvPicPr>
          <p:cNvPr id="2" name="ttsmaker-file-2025-2-11-21-21-54.mp3">
            <a:hlinkClick r:id="" action="ppaction://media"/>
            <a:extLst>
              <a:ext uri="{FF2B5EF4-FFF2-40B4-BE49-F238E27FC236}">
                <a16:creationId xmlns:a16="http://schemas.microsoft.com/office/drawing/2014/main" id="{4407FA2D-A19B-196C-A8C6-7DF0BD181565}"/>
              </a:ext>
            </a:extLst>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chemeClr val="accent5">
                <a:tint val="45000"/>
                <a:satMod val="400000"/>
              </a:schemeClr>
            </a:duotone>
          </a:blip>
          <a:stretch>
            <a:fillRect/>
          </a:stretch>
        </p:blipFill>
        <p:spPr>
          <a:xfrm>
            <a:off x="10985500" y="5753100"/>
            <a:ext cx="812800" cy="812800"/>
          </a:xfrm>
          <a:prstGeom prst="rect">
            <a:avLst/>
          </a:prstGeom>
        </p:spPr>
      </p:pic>
      <p:pic>
        <p:nvPicPr>
          <p:cNvPr id="7" name="Picture 6" descr="A diagram of a diagram&#10;&#10;AI-generated content may be incorrect.">
            <a:extLst>
              <a:ext uri="{FF2B5EF4-FFF2-40B4-BE49-F238E27FC236}">
                <a16:creationId xmlns:a16="http://schemas.microsoft.com/office/drawing/2014/main" id="{373DE41E-FB3D-FA52-36D1-65D6CCB3CEAC}"/>
              </a:ext>
            </a:extLst>
          </p:cNvPr>
          <p:cNvPicPr>
            <a:picLocks noChangeAspect="1"/>
          </p:cNvPicPr>
          <p:nvPr/>
        </p:nvPicPr>
        <p:blipFill>
          <a:blip r:embed="rId7"/>
          <a:srcRect l="3800" r="2069" b="201"/>
          <a:stretch/>
        </p:blipFill>
        <p:spPr>
          <a:xfrm>
            <a:off x="5933488" y="2290751"/>
            <a:ext cx="5738257" cy="2607584"/>
          </a:xfrm>
          <a:prstGeom prst="rect">
            <a:avLst/>
          </a:prstGeom>
        </p:spPr>
      </p:pic>
    </p:spTree>
    <p:extLst>
      <p:ext uri="{BB962C8B-B14F-4D97-AF65-F5344CB8AC3E}">
        <p14:creationId xmlns:p14="http://schemas.microsoft.com/office/powerpoint/2010/main" val="17822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99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map&#10;&#10;Description automatically generated">
            <a:extLst>
              <a:ext uri="{FF2B5EF4-FFF2-40B4-BE49-F238E27FC236}">
                <a16:creationId xmlns:a16="http://schemas.microsoft.com/office/drawing/2014/main" id="{69D99041-BD12-7FE2-9EAF-F48CB5FC9589}"/>
              </a:ext>
            </a:extLst>
          </p:cNvPr>
          <p:cNvPicPr>
            <a:picLocks noChangeAspect="1"/>
          </p:cNvPicPr>
          <p:nvPr/>
        </p:nvPicPr>
        <p:blipFill>
          <a:blip r:embed="rId5"/>
          <a:stretch>
            <a:fillRect/>
          </a:stretch>
        </p:blipFill>
        <p:spPr>
          <a:xfrm>
            <a:off x="3703722" y="1572127"/>
            <a:ext cx="4014536" cy="4347410"/>
          </a:xfrm>
          <a:prstGeom prst="rect">
            <a:avLst/>
          </a:prstGeom>
        </p:spPr>
      </p:pic>
      <p:sp>
        <p:nvSpPr>
          <p:cNvPr id="7" name="Rectangle 6">
            <a:extLst>
              <a:ext uri="{FF2B5EF4-FFF2-40B4-BE49-F238E27FC236}">
                <a16:creationId xmlns:a16="http://schemas.microsoft.com/office/drawing/2014/main" id="{97A35FC5-5FF9-8860-D847-FC9E387AA00D}"/>
              </a:ext>
            </a:extLst>
          </p:cNvPr>
          <p:cNvSpPr/>
          <p:nvPr/>
        </p:nvSpPr>
        <p:spPr>
          <a:xfrm>
            <a:off x="4115813" y="3175967"/>
            <a:ext cx="684370" cy="28977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6597A8C-E220-506F-9CA0-645BD1E812E6}"/>
              </a:ext>
            </a:extLst>
          </p:cNvPr>
          <p:cNvSpPr/>
          <p:nvPr/>
        </p:nvSpPr>
        <p:spPr>
          <a:xfrm>
            <a:off x="4797602" y="3175966"/>
            <a:ext cx="812706" cy="28977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E810D2-36A0-167A-32CE-890BB0EF48C5}"/>
              </a:ext>
            </a:extLst>
          </p:cNvPr>
          <p:cNvSpPr/>
          <p:nvPr/>
        </p:nvSpPr>
        <p:spPr>
          <a:xfrm>
            <a:off x="5607727" y="3175965"/>
            <a:ext cx="523949" cy="28977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7A314F2-73AF-4CFB-5C2B-1AEE17C1FF19}"/>
              </a:ext>
            </a:extLst>
          </p:cNvPr>
          <p:cNvSpPr/>
          <p:nvPr/>
        </p:nvSpPr>
        <p:spPr>
          <a:xfrm>
            <a:off x="3706738" y="3175966"/>
            <a:ext cx="411655" cy="28977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FDDDD28-CB7B-BF9E-5D49-2ED844EFFAA7}"/>
              </a:ext>
            </a:extLst>
          </p:cNvPr>
          <p:cNvSpPr txBox="1"/>
          <p:nvPr/>
        </p:nvSpPr>
        <p:spPr>
          <a:xfrm>
            <a:off x="772269" y="1501012"/>
            <a:ext cx="2603583" cy="1631216"/>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Open Sans" panose="020B0606030504020204" pitchFamily="34" charset="0"/>
                <a:ea typeface="Open Sans" panose="020B0606030504020204" pitchFamily="34" charset="0"/>
                <a:cs typeface="Open Sans" panose="020B0606030504020204" pitchFamily="34" charset="0"/>
              </a:rPr>
              <a:t>Map: </a:t>
            </a:r>
            <a:r>
              <a:rPr lang="en-US" sz="2000">
                <a:latin typeface="Open Sans" panose="020B0606030504020204" pitchFamily="34" charset="0"/>
                <a:ea typeface="Open Sans" panose="020B0606030504020204" pitchFamily="34" charset="0"/>
                <a:cs typeface="Open Sans" panose="020B0606030504020204" pitchFamily="34" charset="0"/>
              </a:rPr>
              <a:t>Geographic mapping of the cost of debt, equity, debt share and overall CoC</a:t>
            </a:r>
          </a:p>
        </p:txBody>
      </p:sp>
      <p:sp>
        <p:nvSpPr>
          <p:cNvPr id="13" name="TextBox 12">
            <a:extLst>
              <a:ext uri="{FF2B5EF4-FFF2-40B4-BE49-F238E27FC236}">
                <a16:creationId xmlns:a16="http://schemas.microsoft.com/office/drawing/2014/main" id="{08540857-7F75-1C9A-B065-E103465F68E7}"/>
              </a:ext>
            </a:extLst>
          </p:cNvPr>
          <p:cNvSpPr txBox="1"/>
          <p:nvPr/>
        </p:nvSpPr>
        <p:spPr>
          <a:xfrm>
            <a:off x="838350" y="3686090"/>
            <a:ext cx="2604782" cy="2554545"/>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Open Sans" panose="020B0606030504020204" pitchFamily="34" charset="0"/>
                <a:ea typeface="Open Sans" panose="020B0606030504020204" pitchFamily="34" charset="0"/>
                <a:cs typeface="Open Sans" panose="020B0606030504020204" pitchFamily="34" charset="0"/>
              </a:rPr>
              <a:t>Global Estimates:</a:t>
            </a:r>
          </a:p>
          <a:p>
            <a:r>
              <a:rPr lang="en-US" sz="2000">
                <a:latin typeface="Open Sans" panose="020B0606030504020204" pitchFamily="34" charset="0"/>
                <a:ea typeface="Open Sans" panose="020B0606030504020204" pitchFamily="34" charset="0"/>
                <a:cs typeface="Open Sans" panose="020B0606030504020204" pitchFamily="34" charset="0"/>
              </a:rPr>
              <a:t>Comparison of the cost of capital in a set number of countries and the relative contributions from different risk factors</a:t>
            </a:r>
          </a:p>
        </p:txBody>
      </p:sp>
      <p:sp>
        <p:nvSpPr>
          <p:cNvPr id="19" name="TextBox 18">
            <a:extLst>
              <a:ext uri="{FF2B5EF4-FFF2-40B4-BE49-F238E27FC236}">
                <a16:creationId xmlns:a16="http://schemas.microsoft.com/office/drawing/2014/main" id="{105290F6-158A-104C-9E4C-827E5AA5D954}"/>
              </a:ext>
            </a:extLst>
          </p:cNvPr>
          <p:cNvSpPr txBox="1"/>
          <p:nvPr/>
        </p:nvSpPr>
        <p:spPr>
          <a:xfrm>
            <a:off x="8001838" y="1212884"/>
            <a:ext cx="3353217" cy="2554545"/>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Open Sans"/>
                <a:ea typeface="Open Sans"/>
                <a:cs typeface="Open Sans"/>
              </a:rPr>
              <a:t>Country Projections: </a:t>
            </a:r>
            <a:r>
              <a:rPr lang="en-US" sz="2000" dirty="0">
                <a:latin typeface="Open Sans"/>
                <a:ea typeface="Open Sans"/>
                <a:cs typeface="Open Sans"/>
              </a:rPr>
              <a:t>Projections of the cost of capital out to 2030 and beyond based on current forecasts. Allows for user-defined scenarios and exploration of assumptions</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D193067C-3DAC-C8DE-71F1-E526723011BF}"/>
              </a:ext>
            </a:extLst>
          </p:cNvPr>
          <p:cNvSpPr txBox="1"/>
          <p:nvPr/>
        </p:nvSpPr>
        <p:spPr>
          <a:xfrm>
            <a:off x="8067255" y="3906098"/>
            <a:ext cx="2868278" cy="2554545"/>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Open Sans" panose="020B0606030504020204" pitchFamily="34" charset="0"/>
                <a:ea typeface="Open Sans" panose="020B0606030504020204" pitchFamily="34" charset="0"/>
                <a:cs typeface="Open Sans" panose="020B0606030504020204" pitchFamily="34" charset="0"/>
              </a:rPr>
              <a:t>Calculator:</a:t>
            </a:r>
          </a:p>
          <a:p>
            <a:r>
              <a:rPr lang="en-US" sz="2000">
                <a:latin typeface="Open Sans" panose="020B0606030504020204" pitchFamily="34" charset="0"/>
                <a:ea typeface="Open Sans" panose="020B0606030504020204" pitchFamily="34" charset="0"/>
                <a:cs typeface="Open Sans" panose="020B0606030504020204" pitchFamily="34" charset="0"/>
              </a:rPr>
              <a:t>Allows for individual country-level calculations, based on modifying existing assumptions used in the model e.g., debt share</a:t>
            </a:r>
          </a:p>
        </p:txBody>
      </p:sp>
      <p:cxnSp>
        <p:nvCxnSpPr>
          <p:cNvPr id="21" name="Straight Arrow Connector 20">
            <a:extLst>
              <a:ext uri="{FF2B5EF4-FFF2-40B4-BE49-F238E27FC236}">
                <a16:creationId xmlns:a16="http://schemas.microsoft.com/office/drawing/2014/main" id="{AF2F1401-1EDD-423F-E60D-FB95FE1600C7}"/>
              </a:ext>
            </a:extLst>
          </p:cNvPr>
          <p:cNvCxnSpPr/>
          <p:nvPr/>
        </p:nvCxnSpPr>
        <p:spPr>
          <a:xfrm flipV="1">
            <a:off x="5220138" y="2172138"/>
            <a:ext cx="2758964" cy="998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9802703-B8A3-3D1A-42F5-6DB2D22849B7}"/>
              </a:ext>
            </a:extLst>
          </p:cNvPr>
          <p:cNvCxnSpPr>
            <a:cxnSpLocks/>
          </p:cNvCxnSpPr>
          <p:nvPr/>
        </p:nvCxnSpPr>
        <p:spPr>
          <a:xfrm>
            <a:off x="5885792" y="3503446"/>
            <a:ext cx="2163379" cy="8320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0FDC548-7450-55E2-15EF-8A68553B228F}"/>
              </a:ext>
            </a:extLst>
          </p:cNvPr>
          <p:cNvCxnSpPr>
            <a:cxnSpLocks/>
          </p:cNvCxnSpPr>
          <p:nvPr/>
        </p:nvCxnSpPr>
        <p:spPr>
          <a:xfrm flipH="1">
            <a:off x="3450894" y="3459653"/>
            <a:ext cx="989724" cy="1024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7E840D3-1802-774A-4796-B154376E536D}"/>
              </a:ext>
            </a:extLst>
          </p:cNvPr>
          <p:cNvCxnSpPr>
            <a:cxnSpLocks/>
          </p:cNvCxnSpPr>
          <p:nvPr/>
        </p:nvCxnSpPr>
        <p:spPr>
          <a:xfrm flipH="1" flipV="1">
            <a:off x="3442135" y="1953170"/>
            <a:ext cx="499242" cy="1261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itle 3">
            <a:extLst>
              <a:ext uri="{FF2B5EF4-FFF2-40B4-BE49-F238E27FC236}">
                <a16:creationId xmlns:a16="http://schemas.microsoft.com/office/drawing/2014/main" id="{F17C0990-3793-CB45-8555-C2606F35966B}"/>
              </a:ext>
            </a:extLst>
          </p:cNvPr>
          <p:cNvSpPr>
            <a:spLocks noGrp="1"/>
          </p:cNvSpPr>
          <p:nvPr>
            <p:ph type="title"/>
          </p:nvPr>
        </p:nvSpPr>
        <p:spPr>
          <a:xfrm>
            <a:off x="838200" y="365125"/>
            <a:ext cx="10515600" cy="1134000"/>
          </a:xfrm>
        </p:spPr>
        <p:txBody>
          <a:bodyPr anchor="ctr"/>
          <a:lstStyle/>
          <a:p>
            <a:r>
              <a:rPr lang="en-US" sz="3200">
                <a:solidFill>
                  <a:srgbClr val="C00000"/>
                </a:solidFill>
                <a:latin typeface="Open Sans" panose="020B0606030504020204" pitchFamily="34" charset="0"/>
                <a:ea typeface="Open Sans" panose="020B0606030504020204" pitchFamily="34" charset="0"/>
                <a:cs typeface="Open Sans" panose="020B0606030504020204" pitchFamily="34" charset="0"/>
              </a:rPr>
              <a:t>The </a:t>
            </a:r>
            <a:r>
              <a:rPr lang="en-US" sz="3200" err="1">
                <a:solidFill>
                  <a:srgbClr val="C00000"/>
                </a:solidFill>
                <a:latin typeface="Open Sans" panose="020B0606030504020204" pitchFamily="34" charset="0"/>
                <a:ea typeface="Open Sans" panose="020B0606030504020204" pitchFamily="34" charset="0"/>
                <a:cs typeface="Open Sans" panose="020B0606030504020204" pitchFamily="34" charset="0"/>
              </a:rPr>
              <a:t>FinCoRE</a:t>
            </a:r>
            <a:r>
              <a:rPr lang="en-US" sz="3200">
                <a:solidFill>
                  <a:srgbClr val="C00000"/>
                </a:solidFill>
                <a:latin typeface="Open Sans" panose="020B0606030504020204" pitchFamily="34" charset="0"/>
                <a:ea typeface="Open Sans" panose="020B0606030504020204" pitchFamily="34" charset="0"/>
                <a:cs typeface="Open Sans" panose="020B0606030504020204" pitchFamily="34" charset="0"/>
              </a:rPr>
              <a:t> tool: an online dashboard to explore estimates of the cost of capital</a:t>
            </a:r>
            <a:endParaRPr lang="en-GB"/>
          </a:p>
        </p:txBody>
      </p:sp>
      <p:pic>
        <p:nvPicPr>
          <p:cNvPr id="2" name="ttsmaker-file-2025-2-11-21-22-27.mp3">
            <a:hlinkClick r:id="" action="ppaction://media"/>
            <a:extLst>
              <a:ext uri="{FF2B5EF4-FFF2-40B4-BE49-F238E27FC236}">
                <a16:creationId xmlns:a16="http://schemas.microsoft.com/office/drawing/2014/main" id="{5791A31A-B82F-509F-8E5C-7A7797C6E5BC}"/>
              </a:ext>
            </a:extLst>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chemeClr val="accent5">
                <a:tint val="45000"/>
                <a:satMod val="400000"/>
              </a:schemeClr>
            </a:duotone>
          </a:blip>
          <a:stretch>
            <a:fillRect/>
          </a:stretch>
        </p:blipFill>
        <p:spPr>
          <a:xfrm>
            <a:off x="10953617" y="5764661"/>
            <a:ext cx="812800" cy="812800"/>
          </a:xfrm>
          <a:prstGeom prst="rect">
            <a:avLst/>
          </a:prstGeom>
        </p:spPr>
      </p:pic>
    </p:spTree>
    <p:extLst>
      <p:ext uri="{BB962C8B-B14F-4D97-AF65-F5344CB8AC3E}">
        <p14:creationId xmlns:p14="http://schemas.microsoft.com/office/powerpoint/2010/main" val="253622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99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013FE725-C2B2-B14D-9DC9-D58E5D3F493D}"/>
              </a:ext>
            </a:extLst>
          </p:cNvPr>
          <p:cNvSpPr>
            <a:spLocks noGrp="1"/>
          </p:cNvSpPr>
          <p:nvPr>
            <p:ph type="title"/>
          </p:nvPr>
        </p:nvSpPr>
        <p:spPr>
          <a:xfrm>
            <a:off x="838200" y="365125"/>
            <a:ext cx="10515600" cy="1134000"/>
          </a:xfrm>
        </p:spPr>
        <p:txBody>
          <a:bodyPr anchor="ctr"/>
          <a:lstStyle/>
          <a:p>
            <a:r>
              <a:rPr lang="en-US" sz="3200">
                <a:solidFill>
                  <a:srgbClr val="C00000"/>
                </a:solidFill>
                <a:latin typeface="Open Sans" panose="020B0606030504020204" pitchFamily="34" charset="0"/>
                <a:ea typeface="Open Sans" panose="020B0606030504020204" pitchFamily="34" charset="0"/>
                <a:cs typeface="Open Sans" panose="020B0606030504020204" pitchFamily="34" charset="0"/>
              </a:rPr>
              <a:t>The </a:t>
            </a:r>
            <a:r>
              <a:rPr lang="en-US" sz="3200" err="1">
                <a:solidFill>
                  <a:srgbClr val="C00000"/>
                </a:solidFill>
                <a:latin typeface="Open Sans" panose="020B0606030504020204" pitchFamily="34" charset="0"/>
                <a:ea typeface="Open Sans" panose="020B0606030504020204" pitchFamily="34" charset="0"/>
                <a:cs typeface="Open Sans" panose="020B0606030504020204" pitchFamily="34" charset="0"/>
              </a:rPr>
              <a:t>FinCoRE</a:t>
            </a:r>
            <a:r>
              <a:rPr lang="en-US" sz="3200">
                <a:solidFill>
                  <a:srgbClr val="C00000"/>
                </a:solidFill>
                <a:latin typeface="Open Sans" panose="020B0606030504020204" pitchFamily="34" charset="0"/>
                <a:ea typeface="Open Sans" panose="020B0606030504020204" pitchFamily="34" charset="0"/>
                <a:cs typeface="Open Sans" panose="020B0606030504020204" pitchFamily="34" charset="0"/>
              </a:rPr>
              <a:t> tool: an online dashboard to explore estimates of the cost of capital</a:t>
            </a:r>
            <a:endParaRPr lang="en-GB"/>
          </a:p>
        </p:txBody>
      </p:sp>
      <p:sp>
        <p:nvSpPr>
          <p:cNvPr id="8" name="TextBox 7">
            <a:extLst>
              <a:ext uri="{FF2B5EF4-FFF2-40B4-BE49-F238E27FC236}">
                <a16:creationId xmlns:a16="http://schemas.microsoft.com/office/drawing/2014/main" id="{9E61B556-8215-2785-D242-759B2DDDB389}"/>
              </a:ext>
            </a:extLst>
          </p:cNvPr>
          <p:cNvSpPr txBox="1"/>
          <p:nvPr/>
        </p:nvSpPr>
        <p:spPr>
          <a:xfrm>
            <a:off x="720971" y="1503676"/>
            <a:ext cx="5819529" cy="4916474"/>
          </a:xfrm>
          <a:prstGeom prst="rect">
            <a:avLst/>
          </a:prstGeom>
          <a:solidFill>
            <a:schemeClr val="bg1"/>
          </a:solidFill>
        </p:spPr>
        <p:txBody>
          <a:bodyPr wrap="square" lIns="91440" tIns="45720" rIns="91440" bIns="45720" anchor="t">
            <a:spAutoFit/>
          </a:bodyPr>
          <a:lstStyle/>
          <a:p>
            <a:pPr marL="457200" indent="-457200">
              <a:lnSpc>
                <a:spcPct val="150000"/>
              </a:lnSpc>
              <a:spcAft>
                <a:spcPts val="800"/>
              </a:spcAft>
              <a:buFont typeface="Arial" panose="020B0604020202020204" pitchFamily="34" charset="0"/>
              <a:buChar char="•"/>
            </a:pPr>
            <a:r>
              <a:rPr lang="en-GB" sz="2200" dirty="0" err="1">
                <a:latin typeface="Open Sans"/>
                <a:ea typeface="Open Sans"/>
                <a:cs typeface="Open Sans"/>
              </a:rPr>
              <a:t>FinCoRE</a:t>
            </a:r>
            <a:r>
              <a:rPr lang="en-GB" sz="2200" dirty="0">
                <a:latin typeface="Open Sans"/>
                <a:ea typeface="Open Sans"/>
                <a:cs typeface="Open Sans"/>
              </a:rPr>
              <a:t> is based on IRENA’s method of risk disaggregation, discussed in the previous section</a:t>
            </a:r>
          </a:p>
          <a:p>
            <a:pPr marL="457200" indent="-457200">
              <a:lnSpc>
                <a:spcPct val="150000"/>
              </a:lnSpc>
              <a:spcAft>
                <a:spcPts val="800"/>
              </a:spcAft>
              <a:buFont typeface="Arial" panose="020B0604020202020204" pitchFamily="34" charset="0"/>
              <a:buChar char="•"/>
            </a:pPr>
            <a:r>
              <a:rPr lang="en-GB" sz="2200" dirty="0">
                <a:latin typeface="Open Sans"/>
                <a:ea typeface="Open Sans"/>
                <a:cs typeface="Open Sans"/>
              </a:rPr>
              <a:t>Calculations are performed for all countries with available data (&gt;150)</a:t>
            </a:r>
          </a:p>
          <a:p>
            <a:pPr marL="457200" indent="-457200">
              <a:lnSpc>
                <a:spcPct val="150000"/>
              </a:lnSpc>
              <a:spcAft>
                <a:spcPts val="800"/>
              </a:spcAft>
              <a:buFont typeface="Arial" panose="020B0604020202020204" pitchFamily="34" charset="0"/>
              <a:buChar char="•"/>
            </a:pPr>
            <a:r>
              <a:rPr lang="en-GB" sz="2200" dirty="0">
                <a:latin typeface="Open Sans"/>
                <a:ea typeface="Open Sans"/>
                <a:cs typeface="Open Sans"/>
              </a:rPr>
              <a:t>Estimates can be made for both historical and future years </a:t>
            </a:r>
          </a:p>
          <a:p>
            <a:pPr marL="457200" indent="-457200">
              <a:lnSpc>
                <a:spcPct val="150000"/>
              </a:lnSpc>
              <a:spcAft>
                <a:spcPts val="800"/>
              </a:spcAft>
              <a:buFont typeface="Arial" panose="020B0604020202020204" pitchFamily="34" charset="0"/>
              <a:buChar char="•"/>
            </a:pPr>
            <a:r>
              <a:rPr lang="en-GB" sz="2200" dirty="0">
                <a:latin typeface="Open Sans"/>
                <a:ea typeface="Open Sans"/>
                <a:cs typeface="Open Sans"/>
              </a:rPr>
              <a:t>Users can explore the impact of different scenarios and assumptions</a:t>
            </a:r>
          </a:p>
        </p:txBody>
      </p:sp>
      <p:pic>
        <p:nvPicPr>
          <p:cNvPr id="2" name="Picture 1" descr="A screenshot of a graph&#10;&#10;AI-generated content may be incorrect.">
            <a:extLst>
              <a:ext uri="{FF2B5EF4-FFF2-40B4-BE49-F238E27FC236}">
                <a16:creationId xmlns:a16="http://schemas.microsoft.com/office/drawing/2014/main" id="{D7279C58-C0F3-4F5F-D8E3-7ACD93C60282}"/>
              </a:ext>
            </a:extLst>
          </p:cNvPr>
          <p:cNvPicPr>
            <a:picLocks noChangeAspect="1"/>
          </p:cNvPicPr>
          <p:nvPr/>
        </p:nvPicPr>
        <p:blipFill>
          <a:blip r:embed="rId5"/>
          <a:stretch>
            <a:fillRect/>
          </a:stretch>
        </p:blipFill>
        <p:spPr>
          <a:xfrm>
            <a:off x="6620933" y="2034647"/>
            <a:ext cx="4855634" cy="3476625"/>
          </a:xfrm>
          <a:prstGeom prst="rect">
            <a:avLst/>
          </a:prstGeom>
        </p:spPr>
      </p:pic>
      <p:pic>
        <p:nvPicPr>
          <p:cNvPr id="3" name="ttsmaker-file-2025-2-11-21-22-56.mp3">
            <a:hlinkClick r:id="" action="ppaction://media"/>
            <a:extLst>
              <a:ext uri="{FF2B5EF4-FFF2-40B4-BE49-F238E27FC236}">
                <a16:creationId xmlns:a16="http://schemas.microsoft.com/office/drawing/2014/main" id="{9BE744D6-BB36-B1D2-20C6-B5716F16D72A}"/>
              </a:ext>
            </a:extLst>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chemeClr val="accent5">
                <a:tint val="45000"/>
                <a:satMod val="400000"/>
              </a:schemeClr>
            </a:duotone>
          </a:blip>
          <a:stretch>
            <a:fillRect/>
          </a:stretch>
        </p:blipFill>
        <p:spPr>
          <a:xfrm>
            <a:off x="11064629" y="5756437"/>
            <a:ext cx="812800" cy="812800"/>
          </a:xfrm>
          <a:prstGeom prst="rect">
            <a:avLst/>
          </a:prstGeom>
        </p:spPr>
      </p:pic>
    </p:spTree>
    <p:extLst>
      <p:ext uri="{BB962C8B-B14F-4D97-AF65-F5344CB8AC3E}">
        <p14:creationId xmlns:p14="http://schemas.microsoft.com/office/powerpoint/2010/main" val="173712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1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013FE725-C2B2-B14D-9DC9-D58E5D3F493D}"/>
              </a:ext>
            </a:extLst>
          </p:cNvPr>
          <p:cNvSpPr>
            <a:spLocks noGrp="1"/>
          </p:cNvSpPr>
          <p:nvPr>
            <p:ph type="title"/>
          </p:nvPr>
        </p:nvSpPr>
        <p:spPr>
          <a:xfrm>
            <a:off x="838200" y="365125"/>
            <a:ext cx="10515600" cy="1134000"/>
          </a:xfrm>
        </p:spPr>
        <p:txBody>
          <a:bodyPr anchor="ctr"/>
          <a:lstStyle/>
          <a:p>
            <a:r>
              <a:rPr lang="en-US" sz="3200">
                <a:solidFill>
                  <a:srgbClr val="C00000"/>
                </a:solidFill>
                <a:latin typeface="Open Sans" panose="020B0606030504020204" pitchFamily="34" charset="0"/>
                <a:ea typeface="Open Sans" panose="020B0606030504020204" pitchFamily="34" charset="0"/>
                <a:cs typeface="Open Sans" panose="020B0606030504020204" pitchFamily="34" charset="0"/>
              </a:rPr>
              <a:t>The </a:t>
            </a:r>
            <a:r>
              <a:rPr lang="en-US" sz="3200" err="1">
                <a:solidFill>
                  <a:srgbClr val="C00000"/>
                </a:solidFill>
                <a:latin typeface="Open Sans" panose="020B0606030504020204" pitchFamily="34" charset="0"/>
                <a:ea typeface="Open Sans" panose="020B0606030504020204" pitchFamily="34" charset="0"/>
                <a:cs typeface="Open Sans" panose="020B0606030504020204" pitchFamily="34" charset="0"/>
              </a:rPr>
              <a:t>FinCoRE</a:t>
            </a:r>
            <a:r>
              <a:rPr lang="en-US" sz="3200">
                <a:solidFill>
                  <a:srgbClr val="C00000"/>
                </a:solidFill>
                <a:latin typeface="Open Sans" panose="020B0606030504020204" pitchFamily="34" charset="0"/>
                <a:ea typeface="Open Sans" panose="020B0606030504020204" pitchFamily="34" charset="0"/>
                <a:cs typeface="Open Sans" panose="020B0606030504020204" pitchFamily="34" charset="0"/>
              </a:rPr>
              <a:t> tool: an online dashboard to explore estimates of the cost of capital</a:t>
            </a:r>
            <a:endParaRPr lang="en-GB"/>
          </a:p>
        </p:txBody>
      </p:sp>
      <p:sp>
        <p:nvSpPr>
          <p:cNvPr id="8" name="TextBox 7">
            <a:extLst>
              <a:ext uri="{FF2B5EF4-FFF2-40B4-BE49-F238E27FC236}">
                <a16:creationId xmlns:a16="http://schemas.microsoft.com/office/drawing/2014/main" id="{9E61B556-8215-2785-D242-759B2DDDB389}"/>
              </a:ext>
            </a:extLst>
          </p:cNvPr>
          <p:cNvSpPr txBox="1"/>
          <p:nvPr/>
        </p:nvSpPr>
        <p:spPr>
          <a:xfrm>
            <a:off x="720971" y="1493093"/>
            <a:ext cx="5959801" cy="4813882"/>
          </a:xfrm>
          <a:prstGeom prst="rect">
            <a:avLst/>
          </a:prstGeom>
          <a:solidFill>
            <a:schemeClr val="bg1"/>
          </a:solidFill>
        </p:spPr>
        <p:txBody>
          <a:bodyPr wrap="square" lIns="91440" tIns="45720" rIns="91440" bIns="45720" anchor="t">
            <a:spAutoFit/>
          </a:bodyPr>
          <a:lstStyle/>
          <a:p>
            <a:pPr marL="457200" indent="-457200">
              <a:lnSpc>
                <a:spcPct val="150000"/>
              </a:lnSpc>
              <a:spcAft>
                <a:spcPts val="800"/>
              </a:spcAft>
              <a:buFont typeface="Arial" panose="020B0604020202020204" pitchFamily="34" charset="0"/>
              <a:buChar char="•"/>
            </a:pPr>
            <a:r>
              <a:rPr lang="en-GB" sz="2200" dirty="0">
                <a:latin typeface="Open Sans"/>
                <a:ea typeface="Open Sans"/>
                <a:cs typeface="Open Sans"/>
              </a:rPr>
              <a:t>Breakdowns of the contributions to the overall cost of capital for each country and technology are produced</a:t>
            </a:r>
          </a:p>
          <a:p>
            <a:pPr marL="457200" indent="-457200">
              <a:lnSpc>
                <a:spcPct val="150000"/>
              </a:lnSpc>
              <a:spcAft>
                <a:spcPts val="800"/>
              </a:spcAft>
              <a:buFont typeface="Arial" panose="020B0604020202020204" pitchFamily="34" charset="0"/>
              <a:buChar char="•"/>
            </a:pPr>
            <a:r>
              <a:rPr lang="en-GB" sz="2200" dirty="0">
                <a:latin typeface="Open Sans"/>
                <a:ea typeface="Open Sans"/>
                <a:cs typeface="Open Sans"/>
              </a:rPr>
              <a:t>For example, in Argentina the risk-free rate and country risks are the key drivers of the cost of capital for solar PV</a:t>
            </a:r>
          </a:p>
          <a:p>
            <a:pPr marL="457200" indent="-457200">
              <a:lnSpc>
                <a:spcPct val="150000"/>
              </a:lnSpc>
              <a:spcAft>
                <a:spcPts val="800"/>
              </a:spcAft>
              <a:buFont typeface="Arial" panose="020B0604020202020204" pitchFamily="34" charset="0"/>
              <a:buChar char="•"/>
            </a:pPr>
            <a:r>
              <a:rPr lang="en-GB" sz="2200" dirty="0">
                <a:latin typeface="Open Sans"/>
                <a:ea typeface="Open Sans"/>
                <a:cs typeface="Open Sans"/>
              </a:rPr>
              <a:t>Estimates are made in nominal terms, assuming hard currency lending from international sources</a:t>
            </a:r>
          </a:p>
        </p:txBody>
      </p:sp>
      <p:pic>
        <p:nvPicPr>
          <p:cNvPr id="3" name="Picture 2" descr="A screenshot of a graph&#10;&#10;AI-generated content may be incorrect.">
            <a:extLst>
              <a:ext uri="{FF2B5EF4-FFF2-40B4-BE49-F238E27FC236}">
                <a16:creationId xmlns:a16="http://schemas.microsoft.com/office/drawing/2014/main" id="{402B16BE-F767-A879-0256-DC75A8097BFD}"/>
              </a:ext>
            </a:extLst>
          </p:cNvPr>
          <p:cNvPicPr>
            <a:picLocks noChangeAspect="1"/>
          </p:cNvPicPr>
          <p:nvPr/>
        </p:nvPicPr>
        <p:blipFill>
          <a:blip r:embed="rId5"/>
          <a:stretch>
            <a:fillRect/>
          </a:stretch>
        </p:blipFill>
        <p:spPr>
          <a:xfrm>
            <a:off x="6620933" y="2034647"/>
            <a:ext cx="4855634" cy="3476625"/>
          </a:xfrm>
          <a:prstGeom prst="rect">
            <a:avLst/>
          </a:prstGeom>
        </p:spPr>
      </p:pic>
      <p:pic>
        <p:nvPicPr>
          <p:cNvPr id="2" name="ttsmaker-file-2025-2-11-21-23-24.mp3">
            <a:hlinkClick r:id="" action="ppaction://media"/>
            <a:extLst>
              <a:ext uri="{FF2B5EF4-FFF2-40B4-BE49-F238E27FC236}">
                <a16:creationId xmlns:a16="http://schemas.microsoft.com/office/drawing/2014/main" id="{0919C031-E6F5-03FB-7CEC-C4D7B3282660}"/>
              </a:ext>
            </a:extLst>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chemeClr val="accent5">
                <a:tint val="45000"/>
                <a:satMod val="400000"/>
              </a:schemeClr>
            </a:duotone>
          </a:blip>
          <a:stretch>
            <a:fillRect/>
          </a:stretch>
        </p:blipFill>
        <p:spPr>
          <a:xfrm>
            <a:off x="11064629" y="5772471"/>
            <a:ext cx="812800" cy="812800"/>
          </a:xfrm>
          <a:prstGeom prst="rect">
            <a:avLst/>
          </a:prstGeom>
        </p:spPr>
      </p:pic>
    </p:spTree>
    <p:extLst>
      <p:ext uri="{BB962C8B-B14F-4D97-AF65-F5344CB8AC3E}">
        <p14:creationId xmlns:p14="http://schemas.microsoft.com/office/powerpoint/2010/main" val="175105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0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9FF91-F75B-A36A-6175-30E7445DD1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67F9B0-4AD1-C2D6-5630-112789D57934}"/>
              </a:ext>
            </a:extLst>
          </p:cNvPr>
          <p:cNvSpPr>
            <a:spLocks noGrp="1"/>
          </p:cNvSpPr>
          <p:nvPr>
            <p:ph type="ctrTitle"/>
          </p:nvPr>
        </p:nvSpPr>
        <p:spPr>
          <a:xfrm flipH="1">
            <a:off x="2864615" y="0"/>
            <a:ext cx="3647976" cy="6857999"/>
          </a:xfrm>
        </p:spPr>
        <p:txBody>
          <a:bodyPr anchor="ctr"/>
          <a:lstStyle/>
          <a:p>
            <a:pPr algn="ctr"/>
            <a:r>
              <a:rPr lang="en-US" dirty="0"/>
              <a:t>Thank you</a:t>
            </a:r>
          </a:p>
        </p:txBody>
      </p:sp>
      <p:sp>
        <p:nvSpPr>
          <p:cNvPr id="3" name="Subtitle 2">
            <a:extLst>
              <a:ext uri="{FF2B5EF4-FFF2-40B4-BE49-F238E27FC236}">
                <a16:creationId xmlns:a16="http://schemas.microsoft.com/office/drawing/2014/main" id="{B6801E08-F97E-29CE-990F-3D60ED730510}"/>
              </a:ext>
            </a:extLst>
          </p:cNvPr>
          <p:cNvSpPr>
            <a:spLocks noGrp="1"/>
          </p:cNvSpPr>
          <p:nvPr>
            <p:ph type="subTitle" idx="1"/>
          </p:nvPr>
        </p:nvSpPr>
        <p:spPr>
          <a:xfrm>
            <a:off x="2027799" y="3693490"/>
            <a:ext cx="5404776" cy="1062083"/>
          </a:xfrm>
        </p:spPr>
        <p:txBody>
          <a:bodyPr/>
          <a:lstStyle/>
          <a:p>
            <a:pPr algn="ctr"/>
            <a:r>
              <a:rPr lang="en-US" dirty="0" err="1"/>
              <a:t>www.climatecompatiblegrowth.com</a:t>
            </a:r>
            <a:endParaRPr lang="en-US" dirty="0"/>
          </a:p>
        </p:txBody>
      </p:sp>
      <p:sp>
        <p:nvSpPr>
          <p:cNvPr id="8" name="Rectangle 7">
            <a:extLst>
              <a:ext uri="{FF2B5EF4-FFF2-40B4-BE49-F238E27FC236}">
                <a16:creationId xmlns:a16="http://schemas.microsoft.com/office/drawing/2014/main" id="{043AB491-D7F3-390D-8992-1457919F6305}"/>
              </a:ext>
            </a:extLst>
          </p:cNvPr>
          <p:cNvSpPr/>
          <p:nvPr/>
        </p:nvSpPr>
        <p:spPr>
          <a:xfrm>
            <a:off x="8905876" y="4625787"/>
            <a:ext cx="3006724" cy="15867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5497626-A7F1-3E24-C7A4-4E53001DCEC0}"/>
              </a:ext>
            </a:extLst>
          </p:cNvPr>
          <p:cNvPicPr>
            <a:picLocks noChangeAspect="1"/>
          </p:cNvPicPr>
          <p:nvPr/>
        </p:nvPicPr>
        <p:blipFill>
          <a:blip r:embed="rId2"/>
          <a:srcRect l="16730" r="15485"/>
          <a:stretch/>
        </p:blipFill>
        <p:spPr>
          <a:xfrm>
            <a:off x="9166028" y="4638100"/>
            <a:ext cx="2425337" cy="1574440"/>
          </a:xfrm>
          <a:prstGeom prst="rect">
            <a:avLst/>
          </a:prstGeom>
        </p:spPr>
      </p:pic>
      <p:sp>
        <p:nvSpPr>
          <p:cNvPr id="5" name="TextBox 4">
            <a:extLst>
              <a:ext uri="{FF2B5EF4-FFF2-40B4-BE49-F238E27FC236}">
                <a16:creationId xmlns:a16="http://schemas.microsoft.com/office/drawing/2014/main" id="{4D7300D1-D60B-56D5-5E15-CA76CA740A2F}"/>
              </a:ext>
            </a:extLst>
          </p:cNvPr>
          <p:cNvSpPr txBox="1"/>
          <p:nvPr/>
        </p:nvSpPr>
        <p:spPr>
          <a:xfrm>
            <a:off x="1428328" y="6212540"/>
            <a:ext cx="6984604" cy="307777"/>
          </a:xfrm>
          <a:prstGeom prst="rect">
            <a:avLst/>
          </a:prstGeom>
          <a:noFill/>
        </p:spPr>
        <p:txBody>
          <a:bodyPr wrap="none" rtlCol="0">
            <a:spAutoFit/>
          </a:bodyPr>
          <a:lstStyle/>
          <a:p>
            <a:pPr algn="ctr"/>
            <a:r>
              <a:rPr lang="en-GB" dirty="0">
                <a:solidFill>
                  <a:schemeClr val="bg1"/>
                </a:solidFill>
              </a:rPr>
              <a:t>Contact Information: </a:t>
            </a:r>
            <a:r>
              <a:rPr lang="en-GB" dirty="0">
                <a:solidFill>
                  <a:schemeClr val="bg1"/>
                </a:solidFill>
                <a:hlinkClick r:id="rId3">
                  <a:extLst>
                    <a:ext uri="{A12FA001-AC4F-418D-AE19-62706E023703}">
                      <ahyp:hlinkClr xmlns:ahyp="http://schemas.microsoft.com/office/drawing/2018/hyperlinkcolor" val="tx"/>
                    </a:ext>
                  </a:extLst>
                </a:hlinkClick>
              </a:rPr>
              <a:t>v.foster@imperial.ac.uk</a:t>
            </a:r>
            <a:r>
              <a:rPr lang="en-GB" dirty="0">
                <a:solidFill>
                  <a:schemeClr val="bg1"/>
                </a:solidFill>
              </a:rPr>
              <a:t> or </a:t>
            </a:r>
            <a:r>
              <a:rPr lang="en-GB" dirty="0">
                <a:solidFill>
                  <a:schemeClr val="bg1"/>
                </a:solidFill>
                <a:hlinkClick r:id="rId4">
                  <a:extLst>
                    <a:ext uri="{A12FA001-AC4F-418D-AE19-62706E023703}">
                      <ahyp:hlinkClr xmlns:ahyp="http://schemas.microsoft.com/office/drawing/2018/hyperlinkcolor" val="tx"/>
                    </a:ext>
                  </a:extLst>
                </a:hlinkClick>
              </a:rPr>
              <a:t>hannah.luscombe@ouce.ox.ac.uk</a:t>
            </a:r>
            <a:r>
              <a:rPr lang="en-GB" dirty="0">
                <a:solidFill>
                  <a:schemeClr val="bg1"/>
                </a:solidFill>
              </a:rPr>
              <a:t>  </a:t>
            </a:r>
          </a:p>
        </p:txBody>
      </p:sp>
      <p:sp>
        <p:nvSpPr>
          <p:cNvPr id="6" name="TextBox 5">
            <a:extLst>
              <a:ext uri="{FF2B5EF4-FFF2-40B4-BE49-F238E27FC236}">
                <a16:creationId xmlns:a16="http://schemas.microsoft.com/office/drawing/2014/main" id="{83379D59-1E19-9C2B-8A49-E25A1A18F002}"/>
              </a:ext>
            </a:extLst>
          </p:cNvPr>
          <p:cNvSpPr txBox="1"/>
          <p:nvPr/>
        </p:nvSpPr>
        <p:spPr>
          <a:xfrm>
            <a:off x="9327385" y="3271369"/>
            <a:ext cx="2839844" cy="646331"/>
          </a:xfrm>
          <a:prstGeom prst="rect">
            <a:avLst/>
          </a:prstGeom>
          <a:noFill/>
        </p:spPr>
        <p:txBody>
          <a:bodyPr wrap="square" rtlCol="0" anchor="b">
            <a:spAutoFit/>
          </a:bodyPr>
          <a:lstStyle/>
          <a:p>
            <a:r>
              <a:rPr lang="en-US" sz="1200" dirty="0">
                <a:solidFill>
                  <a:schemeClr val="bg1"/>
                </a:solidFill>
              </a:rPr>
              <a:t>Consolidated by:</a:t>
            </a:r>
          </a:p>
          <a:p>
            <a:r>
              <a:rPr lang="it-IT" sz="1200" dirty="0">
                <a:solidFill>
                  <a:schemeClr val="bg1"/>
                </a:solidFill>
              </a:rPr>
              <a:t>Luke Hatton (l.hatton23@imperial.ac.uk)</a:t>
            </a:r>
            <a:endParaRPr lang="nn-NO" sz="1200" dirty="0">
              <a:solidFill>
                <a:schemeClr val="bg1"/>
              </a:solidFill>
            </a:endParaRPr>
          </a:p>
        </p:txBody>
      </p:sp>
    </p:spTree>
    <p:extLst>
      <p:ext uri="{BB962C8B-B14F-4D97-AF65-F5344CB8AC3E}">
        <p14:creationId xmlns:p14="http://schemas.microsoft.com/office/powerpoint/2010/main" val="2967422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D800B-B38F-B0BC-A3A5-30C49E57BF9B}"/>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7C6F0479-E20E-EEB0-9D7C-46EB7432131D}"/>
              </a:ext>
            </a:extLst>
          </p:cNvPr>
          <p:cNvSpPr>
            <a:spLocks noGrp="1"/>
          </p:cNvSpPr>
          <p:nvPr>
            <p:ph type="sldNum" idx="11"/>
          </p:nvPr>
        </p:nvSpPr>
        <p:spPr/>
        <p:txBody>
          <a:bodyPr/>
          <a:lstStyle/>
          <a:p>
            <a:fld id="{00000000-1234-1234-1234-123412341234}" type="slidenum">
              <a:rPr lang="sv-SE"/>
              <a:pPr/>
              <a:t>3</a:t>
            </a:fld>
            <a:endParaRPr lang="sv-SE"/>
          </a:p>
        </p:txBody>
      </p:sp>
      <p:sp>
        <p:nvSpPr>
          <p:cNvPr id="4" name="Title 3">
            <a:extLst>
              <a:ext uri="{FF2B5EF4-FFF2-40B4-BE49-F238E27FC236}">
                <a16:creationId xmlns:a16="http://schemas.microsoft.com/office/drawing/2014/main" id="{B91AC821-4EF4-EB83-3EDF-70343182B994}"/>
              </a:ext>
            </a:extLst>
          </p:cNvPr>
          <p:cNvSpPr>
            <a:spLocks noGrp="1"/>
          </p:cNvSpPr>
          <p:nvPr>
            <p:ph type="title"/>
          </p:nvPr>
        </p:nvSpPr>
        <p:spPr/>
        <p:txBody>
          <a:bodyPr anchor="ctr"/>
          <a:lstStyle/>
          <a:p>
            <a:r>
              <a:rPr lang="en-US" sz="3200">
                <a:solidFill>
                  <a:srgbClr val="C00000"/>
                </a:solidFill>
                <a:latin typeface="Open Sans" panose="020B0606030504020204" pitchFamily="34" charset="0"/>
                <a:ea typeface="Open Sans" panose="020B0606030504020204" pitchFamily="34" charset="0"/>
                <a:cs typeface="Open Sans" panose="020B0606030504020204" pitchFamily="34" charset="0"/>
              </a:rPr>
              <a:t>Learning Outcomes</a:t>
            </a:r>
            <a:endParaRPr lang="en-GB"/>
          </a:p>
        </p:txBody>
      </p:sp>
      <p:sp>
        <p:nvSpPr>
          <p:cNvPr id="7" name="TextBox 6">
            <a:extLst>
              <a:ext uri="{FF2B5EF4-FFF2-40B4-BE49-F238E27FC236}">
                <a16:creationId xmlns:a16="http://schemas.microsoft.com/office/drawing/2014/main" id="{6FBAB3D7-5128-D539-FB43-CE506F2F306B}"/>
              </a:ext>
            </a:extLst>
          </p:cNvPr>
          <p:cNvSpPr txBox="1"/>
          <p:nvPr/>
        </p:nvSpPr>
        <p:spPr>
          <a:xfrm>
            <a:off x="644721" y="1183811"/>
            <a:ext cx="10926795" cy="4408643"/>
          </a:xfrm>
          <a:prstGeom prst="rect">
            <a:avLst/>
          </a:prstGeom>
          <a:solidFill>
            <a:schemeClr val="bg1"/>
          </a:solidFill>
        </p:spPr>
        <p:txBody>
          <a:bodyPr wrap="square" lIns="91440" tIns="45720" rIns="91440" bIns="45720" anchor="t">
            <a:spAutoFit/>
          </a:bodyPr>
          <a:lstStyle/>
          <a:p>
            <a:pPr marL="457200" indent="-457200">
              <a:lnSpc>
                <a:spcPct val="150000"/>
              </a:lnSpc>
              <a:spcAft>
                <a:spcPts val="800"/>
              </a:spcAft>
              <a:buFont typeface="Arial" panose="020B0604020202020204" pitchFamily="34" charset="0"/>
              <a:buChar char="•"/>
            </a:pPr>
            <a:r>
              <a:rPr lang="en-GB" sz="2200" dirty="0">
                <a:latin typeface="Open Sans" panose="020B0606030504020204" pitchFamily="34" charset="0"/>
                <a:ea typeface="Open Sans" panose="020B0606030504020204" pitchFamily="34" charset="0"/>
                <a:cs typeface="Open Sans" panose="020B0606030504020204" pitchFamily="34" charset="0"/>
              </a:rPr>
              <a:t>Understand the challenges in accessing empirical data on the cost of capital and the need to make estimates</a:t>
            </a:r>
          </a:p>
          <a:p>
            <a:pPr marL="457200" indent="-457200">
              <a:lnSpc>
                <a:spcPct val="150000"/>
              </a:lnSpc>
              <a:spcAft>
                <a:spcPts val="800"/>
              </a:spcAft>
              <a:buFont typeface="Arial" panose="020B0604020202020204" pitchFamily="34" charset="0"/>
              <a:buChar char="•"/>
            </a:pPr>
            <a:r>
              <a:rPr lang="en-GB" sz="2200" dirty="0">
                <a:latin typeface="Open Sans" panose="020B0606030504020204" pitchFamily="34" charset="0"/>
                <a:ea typeface="Open Sans" panose="020B0606030504020204" pitchFamily="34" charset="0"/>
                <a:cs typeface="Open Sans" panose="020B0606030504020204" pitchFamily="34" charset="0"/>
              </a:rPr>
              <a:t>Learn and identify the key risks contributing to the cost of capital for renewable projects</a:t>
            </a:r>
          </a:p>
          <a:p>
            <a:pPr marL="457200" indent="-457200">
              <a:lnSpc>
                <a:spcPct val="150000"/>
              </a:lnSpc>
              <a:spcAft>
                <a:spcPts val="800"/>
              </a:spcAft>
              <a:buFont typeface="Arial" panose="020B0604020202020204" pitchFamily="34" charset="0"/>
              <a:buChar char="•"/>
            </a:pPr>
            <a:r>
              <a:rPr lang="en-GB" sz="2200" dirty="0">
                <a:latin typeface="Open Sans" panose="020B0606030504020204" pitchFamily="34" charset="0"/>
                <a:ea typeface="Open Sans" panose="020B0606030504020204" pitchFamily="34" charset="0"/>
                <a:cs typeface="Open Sans" panose="020B0606030504020204" pitchFamily="34" charset="0"/>
              </a:rPr>
              <a:t>Learn and understand the different approaches to estimating the cost of capital used in academia and policymaking</a:t>
            </a:r>
          </a:p>
          <a:p>
            <a:pPr marL="457200" indent="-457200">
              <a:lnSpc>
                <a:spcPct val="150000"/>
              </a:lnSpc>
              <a:spcAft>
                <a:spcPts val="800"/>
              </a:spcAft>
              <a:buFont typeface="Arial" panose="020B0604020202020204" pitchFamily="34" charset="0"/>
              <a:buChar char="•"/>
            </a:pPr>
            <a:r>
              <a:rPr lang="en-GB" sz="2200" dirty="0">
                <a:latin typeface="Open Sans" panose="020B0606030504020204" pitchFamily="34" charset="0"/>
                <a:ea typeface="Open Sans" panose="020B0606030504020204" pitchFamily="34" charset="0"/>
                <a:cs typeface="Open Sans" panose="020B0606030504020204" pitchFamily="34" charset="0"/>
              </a:rPr>
              <a:t>Learn and understand the approach used by the </a:t>
            </a:r>
            <a:r>
              <a:rPr lang="en-GB" sz="2200" dirty="0" err="1">
                <a:latin typeface="Open Sans" panose="020B0606030504020204" pitchFamily="34" charset="0"/>
                <a:ea typeface="Open Sans" panose="020B0606030504020204" pitchFamily="34" charset="0"/>
                <a:cs typeface="Open Sans" panose="020B0606030504020204" pitchFamily="34" charset="0"/>
              </a:rPr>
              <a:t>FinCoRE</a:t>
            </a:r>
            <a:r>
              <a:rPr lang="en-GB" sz="2200" dirty="0">
                <a:latin typeface="Open Sans" panose="020B0606030504020204" pitchFamily="34" charset="0"/>
                <a:ea typeface="Open Sans" panose="020B0606030504020204" pitchFamily="34" charset="0"/>
                <a:cs typeface="Open Sans" panose="020B0606030504020204" pitchFamily="34" charset="0"/>
              </a:rPr>
              <a:t> tool to estimate and project renewable financing costs at a country level </a:t>
            </a:r>
          </a:p>
        </p:txBody>
      </p:sp>
    </p:spTree>
    <p:extLst>
      <p:ext uri="{BB962C8B-B14F-4D97-AF65-F5344CB8AC3E}">
        <p14:creationId xmlns:p14="http://schemas.microsoft.com/office/powerpoint/2010/main" val="4245975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5465A-F574-36DE-296A-015F3936E564}"/>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B21FD3AE-089E-689E-B08A-D0DCACA98AA5}"/>
              </a:ext>
            </a:extLst>
          </p:cNvPr>
          <p:cNvSpPr txBox="1">
            <a:spLocks/>
          </p:cNvSpPr>
          <p:nvPr/>
        </p:nvSpPr>
        <p:spPr>
          <a:xfrm>
            <a:off x="496605" y="3792525"/>
            <a:ext cx="8056230" cy="2675596"/>
          </a:xfrm>
          <a:prstGeom prst="rect">
            <a:avLst/>
          </a:prstGeom>
        </p:spPr>
        <p:txBody>
          <a:bodyPr lIns="91440" tIns="45720" rIns="91440" bIns="45720" anchor="b">
            <a:normAutofit/>
          </a:bodyPr>
          <a:lstStyle>
            <a:lvl1pPr algn="l" defTabSz="914400" rtl="0" eaLnBrk="1" latinLnBrk="0" hangingPunct="1">
              <a:lnSpc>
                <a:spcPct val="90000"/>
              </a:lnSpc>
              <a:spcBef>
                <a:spcPct val="0"/>
              </a:spcBef>
              <a:buNone/>
              <a:defRPr sz="4400" b="1" i="0" kern="120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endParaRPr lang="en-GB" sz="5400">
              <a:solidFill>
                <a:schemeClr val="bg1"/>
              </a:solidFill>
            </a:endParaRPr>
          </a:p>
        </p:txBody>
      </p:sp>
      <p:sp>
        <p:nvSpPr>
          <p:cNvPr id="7" name="Subtitle 2">
            <a:extLst>
              <a:ext uri="{FF2B5EF4-FFF2-40B4-BE49-F238E27FC236}">
                <a16:creationId xmlns:a16="http://schemas.microsoft.com/office/drawing/2014/main" id="{B3301F15-F92B-CB4F-4499-D668BA85230A}"/>
              </a:ext>
            </a:extLst>
          </p:cNvPr>
          <p:cNvSpPr txBox="1">
            <a:spLocks/>
          </p:cNvSpPr>
          <p:nvPr/>
        </p:nvSpPr>
        <p:spPr>
          <a:xfrm>
            <a:off x="496605" y="4355629"/>
            <a:ext cx="8854659" cy="1259358"/>
          </a:xfrm>
          <a:prstGeom prst="rect">
            <a:avLst/>
          </a:prstGeom>
          <a:noFill/>
        </p:spPr>
        <p:txBody>
          <a:bodyPr lIns="91440" tIns="45720" rIns="91440" bIns="45720" anchor="ctr">
            <a:noAutofit/>
          </a:bodyPr>
          <a:lstStyle>
            <a:lvl1pPr marL="0" indent="0" algn="l" defTabSz="914400" rtl="0" eaLnBrk="1" latinLnBrk="0" hangingPunct="1">
              <a:lnSpc>
                <a:spcPct val="90000"/>
              </a:lnSpc>
              <a:spcBef>
                <a:spcPts val="1000"/>
              </a:spcBef>
              <a:buFontTx/>
              <a:buNone/>
              <a:defRPr sz="1800" b="1" i="0" kern="120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800" b="1" kern="100" dirty="0">
                <a:solidFill>
                  <a:schemeClr val="bg1"/>
                </a:solidFill>
                <a:effectLst/>
              </a:rPr>
              <a:t>Motivations for estimating costs of capital</a:t>
            </a:r>
          </a:p>
        </p:txBody>
      </p:sp>
      <p:cxnSp>
        <p:nvCxnSpPr>
          <p:cNvPr id="8" name="Straight Connector 7">
            <a:extLst>
              <a:ext uri="{FF2B5EF4-FFF2-40B4-BE49-F238E27FC236}">
                <a16:creationId xmlns:a16="http://schemas.microsoft.com/office/drawing/2014/main" id="{F0D543D7-23EE-8FDC-F866-9BC0DFF582BB}"/>
              </a:ext>
            </a:extLst>
          </p:cNvPr>
          <p:cNvCxnSpPr>
            <a:cxnSpLocks/>
          </p:cNvCxnSpPr>
          <p:nvPr/>
        </p:nvCxnSpPr>
        <p:spPr>
          <a:xfrm>
            <a:off x="614363" y="5614987"/>
            <a:ext cx="5481637"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B4D6482-F0B5-8FF4-E271-C30F723D6F29}"/>
              </a:ext>
            </a:extLst>
          </p:cNvPr>
          <p:cNvSpPr txBox="1"/>
          <p:nvPr/>
        </p:nvSpPr>
        <p:spPr>
          <a:xfrm>
            <a:off x="614363" y="5807646"/>
            <a:ext cx="6099858" cy="523220"/>
          </a:xfrm>
          <a:prstGeom prst="rect">
            <a:avLst/>
          </a:prstGeom>
          <a:solidFill>
            <a:srgbClr val="002060"/>
          </a:solidFill>
        </p:spPr>
        <p:txBody>
          <a:bodyPr wrap="square">
            <a:spAutoFit/>
          </a:bodyPr>
          <a:lstStyle/>
          <a:p>
            <a:r>
              <a:rPr lang="en-ZA" sz="2800" b="1" spc="60" dirty="0">
                <a:solidFill>
                  <a:schemeClr val="bg1"/>
                </a:solidFill>
                <a:effectLst/>
                <a:latin typeface="Arial Black"/>
                <a:cs typeface="Arial Black" panose="020B0604020202020204" pitchFamily="34" charset="0"/>
              </a:rPr>
              <a:t>Part 1</a:t>
            </a:r>
            <a:endParaRPr lang="en-GB" sz="2800" dirty="0">
              <a:solidFill>
                <a:schemeClr val="bg1"/>
              </a:solidFill>
            </a:endParaRPr>
          </a:p>
        </p:txBody>
      </p:sp>
    </p:spTree>
    <p:extLst>
      <p:ext uri="{BB962C8B-B14F-4D97-AF65-F5344CB8AC3E}">
        <p14:creationId xmlns:p14="http://schemas.microsoft.com/office/powerpoint/2010/main" val="2323750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B7F40CBD-104D-6B49-909E-7AFA01712C56}"/>
              </a:ext>
            </a:extLst>
          </p:cNvPr>
          <p:cNvSpPr>
            <a:spLocks noGrp="1"/>
          </p:cNvSpPr>
          <p:nvPr>
            <p:ph type="sldNum" idx="11"/>
          </p:nvPr>
        </p:nvSpPr>
        <p:spPr/>
        <p:txBody>
          <a:bodyPr/>
          <a:lstStyle/>
          <a:p>
            <a:fld id="{00000000-1234-1234-1234-123412341234}" type="slidenum">
              <a:rPr lang="sv-SE"/>
              <a:pPr/>
              <a:t>5</a:t>
            </a:fld>
            <a:endParaRPr lang="sv-SE"/>
          </a:p>
        </p:txBody>
      </p:sp>
      <p:sp>
        <p:nvSpPr>
          <p:cNvPr id="4" name="Title 3">
            <a:extLst>
              <a:ext uri="{FF2B5EF4-FFF2-40B4-BE49-F238E27FC236}">
                <a16:creationId xmlns:a16="http://schemas.microsoft.com/office/drawing/2014/main" id="{16773A78-08AA-BBEF-7DBC-DE396E28229A}"/>
              </a:ext>
            </a:extLst>
          </p:cNvPr>
          <p:cNvSpPr>
            <a:spLocks noGrp="1"/>
          </p:cNvSpPr>
          <p:nvPr>
            <p:ph type="title"/>
          </p:nvPr>
        </p:nvSpPr>
        <p:spPr/>
        <p:txBody>
          <a:bodyPr anchor="ctr"/>
          <a:lstStyle/>
          <a:p>
            <a:r>
              <a:rPr lang="en-US">
                <a:solidFill>
                  <a:srgbClr val="C00000"/>
                </a:solidFill>
                <a:latin typeface="Open Sans" panose="020B0606030504020204" pitchFamily="34" charset="0"/>
                <a:ea typeface="Open Sans" panose="020B0606030504020204" pitchFamily="34" charset="0"/>
                <a:cs typeface="Open Sans" panose="020B0606030504020204" pitchFamily="34" charset="0"/>
              </a:rPr>
              <a:t>Why estimate the costs of capital?</a:t>
            </a:r>
            <a:endParaRPr lang="en-GB"/>
          </a:p>
        </p:txBody>
      </p:sp>
      <p:sp>
        <p:nvSpPr>
          <p:cNvPr id="7" name="TextBox 6">
            <a:extLst>
              <a:ext uri="{FF2B5EF4-FFF2-40B4-BE49-F238E27FC236}">
                <a16:creationId xmlns:a16="http://schemas.microsoft.com/office/drawing/2014/main" id="{CD5483D5-3F86-6D24-ABF3-0F560449B3A5}"/>
              </a:ext>
            </a:extLst>
          </p:cNvPr>
          <p:cNvSpPr txBox="1"/>
          <p:nvPr/>
        </p:nvSpPr>
        <p:spPr>
          <a:xfrm>
            <a:off x="644721" y="3637079"/>
            <a:ext cx="10638721" cy="2679964"/>
          </a:xfrm>
          <a:prstGeom prst="rect">
            <a:avLst/>
          </a:prstGeom>
          <a:solidFill>
            <a:schemeClr val="bg1"/>
          </a:solidFill>
        </p:spPr>
        <p:txBody>
          <a:bodyPr wrap="square" lIns="91440" tIns="45720" rIns="91440" bIns="45720" anchor="t">
            <a:spAutoFit/>
          </a:bodyPr>
          <a:lstStyle/>
          <a:p>
            <a:pPr marL="457200" indent="-457200">
              <a:lnSpc>
                <a:spcPct val="150000"/>
              </a:lnSpc>
              <a:spcAft>
                <a:spcPts val="800"/>
              </a:spcAft>
              <a:buFont typeface="Arial" panose="020B0604020202020204" pitchFamily="34" charset="0"/>
              <a:buChar char="•"/>
            </a:pPr>
            <a:r>
              <a:rPr lang="en-GB" sz="2200">
                <a:latin typeface="Open Sans"/>
                <a:ea typeface="Open Sans"/>
                <a:cs typeface="Open Sans"/>
              </a:rPr>
              <a:t>As discussed in Lecture 6, the cost of capital is an important input parameter to the economic analysis of renewables and makes up a significant portion of the lifecycle cost of renewable projects</a:t>
            </a:r>
            <a:endParaRPr lang="en-GB" sz="2200">
              <a:latin typeface="Open Sans" panose="020B0606030504020204" pitchFamily="34" charset="0"/>
              <a:ea typeface="Open Sans" panose="020B0606030504020204" pitchFamily="34" charset="0"/>
              <a:cs typeface="Open Sans" panose="020B0606030504020204" pitchFamily="34" charset="0"/>
            </a:endParaRPr>
          </a:p>
          <a:p>
            <a:pPr marL="457200" indent="-457200">
              <a:lnSpc>
                <a:spcPct val="150000"/>
              </a:lnSpc>
              <a:spcAft>
                <a:spcPts val="800"/>
              </a:spcAft>
              <a:buFont typeface="Arial" panose="020B0604020202020204" pitchFamily="34" charset="0"/>
              <a:buChar char="•"/>
            </a:pPr>
            <a:r>
              <a:rPr lang="en-GB" sz="2200">
                <a:latin typeface="Open Sans"/>
                <a:ea typeface="Open Sans"/>
                <a:cs typeface="Open Sans"/>
              </a:rPr>
              <a:t>It is also a key assumption for energy system modelling and inaccurate values can bias the results substantially</a:t>
            </a:r>
            <a:endParaRPr lang="en-GB" sz="220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descr="Roundtable Initiative on Strategic Energy Planning – Climate Compatible  Growth">
            <a:extLst>
              <a:ext uri="{FF2B5EF4-FFF2-40B4-BE49-F238E27FC236}">
                <a16:creationId xmlns:a16="http://schemas.microsoft.com/office/drawing/2014/main" id="{8B94435E-379B-38AE-A81B-4E83B1131406}"/>
              </a:ext>
            </a:extLst>
          </p:cNvPr>
          <p:cNvPicPr>
            <a:picLocks noChangeAspect="1"/>
          </p:cNvPicPr>
          <p:nvPr/>
        </p:nvPicPr>
        <p:blipFill>
          <a:blip r:embed="rId5"/>
          <a:stretch>
            <a:fillRect/>
          </a:stretch>
        </p:blipFill>
        <p:spPr>
          <a:xfrm>
            <a:off x="3293327" y="1786532"/>
            <a:ext cx="6636834" cy="1844568"/>
          </a:xfrm>
          <a:prstGeom prst="rect">
            <a:avLst/>
          </a:prstGeom>
        </p:spPr>
      </p:pic>
      <p:pic>
        <p:nvPicPr>
          <p:cNvPr id="3" name="ttsmaker-file-2025-2-11-21-12-5.mp3">
            <a:hlinkClick r:id="" action="ppaction://media"/>
            <a:extLst>
              <a:ext uri="{FF2B5EF4-FFF2-40B4-BE49-F238E27FC236}">
                <a16:creationId xmlns:a16="http://schemas.microsoft.com/office/drawing/2014/main" id="{5B6016FB-DEF2-9CF9-9C94-F55A36945A40}"/>
              </a:ext>
            </a:extLst>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chemeClr val="accent5">
                <a:tint val="45000"/>
                <a:satMod val="400000"/>
              </a:schemeClr>
            </a:duotone>
          </a:blip>
          <a:stretch>
            <a:fillRect/>
          </a:stretch>
        </p:blipFill>
        <p:spPr>
          <a:xfrm>
            <a:off x="10734479" y="5504243"/>
            <a:ext cx="812800" cy="812800"/>
          </a:xfrm>
          <a:prstGeom prst="rect">
            <a:avLst/>
          </a:prstGeom>
        </p:spPr>
      </p:pic>
    </p:spTree>
    <p:extLst>
      <p:ext uri="{BB962C8B-B14F-4D97-AF65-F5344CB8AC3E}">
        <p14:creationId xmlns:p14="http://schemas.microsoft.com/office/powerpoint/2010/main" val="182024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56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B7F40CBD-104D-6B49-909E-7AFA01712C56}"/>
              </a:ext>
            </a:extLst>
          </p:cNvPr>
          <p:cNvSpPr>
            <a:spLocks noGrp="1"/>
          </p:cNvSpPr>
          <p:nvPr>
            <p:ph type="sldNum" idx="11"/>
          </p:nvPr>
        </p:nvSpPr>
        <p:spPr/>
        <p:txBody>
          <a:bodyPr/>
          <a:lstStyle/>
          <a:p>
            <a:fld id="{00000000-1234-1234-1234-123412341234}" type="slidenum">
              <a:rPr lang="sv-SE"/>
              <a:pPr/>
              <a:t>6</a:t>
            </a:fld>
            <a:endParaRPr lang="sv-SE"/>
          </a:p>
        </p:txBody>
      </p:sp>
      <p:sp>
        <p:nvSpPr>
          <p:cNvPr id="4" name="Title 3">
            <a:extLst>
              <a:ext uri="{FF2B5EF4-FFF2-40B4-BE49-F238E27FC236}">
                <a16:creationId xmlns:a16="http://schemas.microsoft.com/office/drawing/2014/main" id="{16773A78-08AA-BBEF-7DBC-DE396E28229A}"/>
              </a:ext>
            </a:extLst>
          </p:cNvPr>
          <p:cNvSpPr>
            <a:spLocks noGrp="1"/>
          </p:cNvSpPr>
          <p:nvPr>
            <p:ph type="title"/>
          </p:nvPr>
        </p:nvSpPr>
        <p:spPr/>
        <p:txBody>
          <a:bodyPr anchor="ctr"/>
          <a:lstStyle/>
          <a:p>
            <a:r>
              <a:rPr lang="en-US">
                <a:solidFill>
                  <a:srgbClr val="C00000"/>
                </a:solidFill>
                <a:latin typeface="Open Sans" panose="020B0606030504020204" pitchFamily="34" charset="0"/>
                <a:ea typeface="Open Sans" panose="020B0606030504020204" pitchFamily="34" charset="0"/>
                <a:cs typeface="Open Sans" panose="020B0606030504020204" pitchFamily="34" charset="0"/>
              </a:rPr>
              <a:t>Why estimate the costs of capital?</a:t>
            </a:r>
            <a:endParaRPr lang="en-GB"/>
          </a:p>
        </p:txBody>
      </p:sp>
      <p:sp>
        <p:nvSpPr>
          <p:cNvPr id="7" name="TextBox 6">
            <a:extLst>
              <a:ext uri="{FF2B5EF4-FFF2-40B4-BE49-F238E27FC236}">
                <a16:creationId xmlns:a16="http://schemas.microsoft.com/office/drawing/2014/main" id="{CD5483D5-3F86-6D24-ABF3-0F560449B3A5}"/>
              </a:ext>
            </a:extLst>
          </p:cNvPr>
          <p:cNvSpPr txBox="1"/>
          <p:nvPr/>
        </p:nvSpPr>
        <p:spPr>
          <a:xfrm>
            <a:off x="614902" y="1478594"/>
            <a:ext cx="10308201" cy="3900811"/>
          </a:xfrm>
          <a:prstGeom prst="rect">
            <a:avLst/>
          </a:prstGeom>
          <a:solidFill>
            <a:schemeClr val="bg1"/>
          </a:solidFill>
        </p:spPr>
        <p:txBody>
          <a:bodyPr wrap="square" lIns="91440" tIns="45720" rIns="91440" bIns="45720" anchor="t">
            <a:spAutoFit/>
          </a:bodyPr>
          <a:lstStyle/>
          <a:p>
            <a:pPr marL="457200" indent="-457200">
              <a:lnSpc>
                <a:spcPct val="150000"/>
              </a:lnSpc>
              <a:spcAft>
                <a:spcPts val="800"/>
              </a:spcAft>
              <a:buFont typeface="Arial" panose="020B0604020202020204" pitchFamily="34" charset="0"/>
              <a:buChar char="•"/>
            </a:pPr>
            <a:r>
              <a:rPr lang="en-GB" sz="2200" dirty="0">
                <a:latin typeface="Open Sans"/>
                <a:ea typeface="Open Sans"/>
                <a:cs typeface="Open Sans"/>
              </a:rPr>
              <a:t>Data on the cost of capital is typically regarded as trade secrets by financial institutions, so availability of empirical data is limited</a:t>
            </a:r>
          </a:p>
          <a:p>
            <a:pPr marL="457200" indent="-457200">
              <a:lnSpc>
                <a:spcPct val="150000"/>
              </a:lnSpc>
              <a:spcAft>
                <a:spcPts val="800"/>
              </a:spcAft>
              <a:buFont typeface="Arial" panose="020B0604020202020204" pitchFamily="34" charset="0"/>
              <a:buChar char="•"/>
            </a:pPr>
            <a:r>
              <a:rPr lang="en-GB" sz="2200" dirty="0">
                <a:latin typeface="Open Sans"/>
                <a:ea typeface="Open Sans"/>
                <a:cs typeface="Open Sans"/>
              </a:rPr>
              <a:t>Many renewable projects are financed off-balance sheet under "project finance", so financial information is limited</a:t>
            </a:r>
          </a:p>
          <a:p>
            <a:pPr marL="457200" indent="-457200">
              <a:lnSpc>
                <a:spcPct val="150000"/>
              </a:lnSpc>
              <a:spcAft>
                <a:spcPts val="800"/>
              </a:spcAft>
              <a:buFont typeface="Arial" panose="020B0604020202020204" pitchFamily="34" charset="0"/>
              <a:buChar char="•"/>
            </a:pPr>
            <a:r>
              <a:rPr lang="en-GB" sz="2200" dirty="0">
                <a:latin typeface="Open Sans"/>
                <a:ea typeface="Open Sans"/>
                <a:cs typeface="Open Sans"/>
              </a:rPr>
              <a:t>Where data is available, it is often limited to individual regions, technologies and project contexts and is typically outdated</a:t>
            </a:r>
          </a:p>
          <a:p>
            <a:pPr>
              <a:lnSpc>
                <a:spcPct val="150000"/>
              </a:lnSpc>
              <a:spcAft>
                <a:spcPts val="800"/>
              </a:spcAft>
            </a:pPr>
            <a:endParaRPr lang="en-GB" sz="2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ttsmaker-file-2025-2-11-21-12-42.mp3">
            <a:hlinkClick r:id="" action="ppaction://media"/>
            <a:extLst>
              <a:ext uri="{FF2B5EF4-FFF2-40B4-BE49-F238E27FC236}">
                <a16:creationId xmlns:a16="http://schemas.microsoft.com/office/drawing/2014/main" id="{FD5AF536-5F01-62FA-4E57-F1E02B8C79E5}"/>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chemeClr val="accent5">
                <a:tint val="45000"/>
                <a:satMod val="400000"/>
              </a:schemeClr>
            </a:duotone>
          </a:blip>
          <a:stretch>
            <a:fillRect/>
          </a:stretch>
        </p:blipFill>
        <p:spPr>
          <a:xfrm>
            <a:off x="10791186" y="5468088"/>
            <a:ext cx="812800" cy="812800"/>
          </a:xfrm>
          <a:prstGeom prst="rect">
            <a:avLst/>
          </a:prstGeom>
        </p:spPr>
      </p:pic>
    </p:spTree>
    <p:extLst>
      <p:ext uri="{BB962C8B-B14F-4D97-AF65-F5344CB8AC3E}">
        <p14:creationId xmlns:p14="http://schemas.microsoft.com/office/powerpoint/2010/main" val="342108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9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B7F40CBD-104D-6B49-909E-7AFA01712C56}"/>
              </a:ext>
            </a:extLst>
          </p:cNvPr>
          <p:cNvSpPr>
            <a:spLocks noGrp="1"/>
          </p:cNvSpPr>
          <p:nvPr>
            <p:ph type="sldNum" idx="11"/>
          </p:nvPr>
        </p:nvSpPr>
        <p:spPr/>
        <p:txBody>
          <a:bodyPr/>
          <a:lstStyle/>
          <a:p>
            <a:fld id="{00000000-1234-1234-1234-123412341234}" type="slidenum">
              <a:rPr lang="sv-SE"/>
              <a:pPr/>
              <a:t>7</a:t>
            </a:fld>
            <a:endParaRPr lang="sv-SE"/>
          </a:p>
        </p:txBody>
      </p:sp>
      <p:sp>
        <p:nvSpPr>
          <p:cNvPr id="4" name="Title 3">
            <a:extLst>
              <a:ext uri="{FF2B5EF4-FFF2-40B4-BE49-F238E27FC236}">
                <a16:creationId xmlns:a16="http://schemas.microsoft.com/office/drawing/2014/main" id="{16773A78-08AA-BBEF-7DBC-DE396E28229A}"/>
              </a:ext>
            </a:extLst>
          </p:cNvPr>
          <p:cNvSpPr>
            <a:spLocks noGrp="1"/>
          </p:cNvSpPr>
          <p:nvPr>
            <p:ph type="title"/>
          </p:nvPr>
        </p:nvSpPr>
        <p:spPr/>
        <p:txBody>
          <a:bodyPr anchor="ctr"/>
          <a:lstStyle/>
          <a:p>
            <a:r>
              <a:rPr lang="en-US">
                <a:solidFill>
                  <a:srgbClr val="C00000"/>
                </a:solidFill>
                <a:latin typeface="Open Sans" panose="020B0606030504020204" pitchFamily="34" charset="0"/>
                <a:ea typeface="Open Sans" panose="020B0606030504020204" pitchFamily="34" charset="0"/>
                <a:cs typeface="Open Sans" panose="020B0606030504020204" pitchFamily="34" charset="0"/>
              </a:rPr>
              <a:t>Why estimate the costs of capital?</a:t>
            </a:r>
            <a:endParaRPr lang="en-GB"/>
          </a:p>
        </p:txBody>
      </p:sp>
      <p:sp>
        <p:nvSpPr>
          <p:cNvPr id="7" name="TextBox 6">
            <a:extLst>
              <a:ext uri="{FF2B5EF4-FFF2-40B4-BE49-F238E27FC236}">
                <a16:creationId xmlns:a16="http://schemas.microsoft.com/office/drawing/2014/main" id="{CD5483D5-3F86-6D24-ABF3-0F560449B3A5}"/>
              </a:ext>
            </a:extLst>
          </p:cNvPr>
          <p:cNvSpPr txBox="1"/>
          <p:nvPr/>
        </p:nvSpPr>
        <p:spPr>
          <a:xfrm>
            <a:off x="517721" y="4263561"/>
            <a:ext cx="11159628" cy="2172133"/>
          </a:xfrm>
          <a:prstGeom prst="rect">
            <a:avLst/>
          </a:prstGeom>
          <a:solidFill>
            <a:schemeClr val="bg1"/>
          </a:solidFill>
        </p:spPr>
        <p:txBody>
          <a:bodyPr wrap="square" lIns="91440" tIns="45720" rIns="91440" bIns="45720" anchor="t">
            <a:spAutoFit/>
          </a:bodyPr>
          <a:lstStyle/>
          <a:p>
            <a:pPr marL="457200" indent="-457200">
              <a:lnSpc>
                <a:spcPct val="150000"/>
              </a:lnSpc>
              <a:spcAft>
                <a:spcPts val="800"/>
              </a:spcAft>
              <a:buFont typeface="Arial" panose="020B0604020202020204" pitchFamily="34" charset="0"/>
              <a:buChar char="•"/>
            </a:pPr>
            <a:r>
              <a:rPr lang="en-GB" sz="2200">
                <a:latin typeface="Open Sans"/>
                <a:ea typeface="Open Sans"/>
                <a:cs typeface="Open Sans"/>
              </a:rPr>
              <a:t>Data that is available (e.g., from IRENA for 2021) shows a strong variance in the cost of capital across countries, regions and technologies</a:t>
            </a:r>
          </a:p>
          <a:p>
            <a:pPr marL="457200" indent="-457200">
              <a:lnSpc>
                <a:spcPct val="150000"/>
              </a:lnSpc>
              <a:spcAft>
                <a:spcPts val="800"/>
              </a:spcAft>
              <a:buFont typeface="Arial" panose="020B0604020202020204" pitchFamily="34" charset="0"/>
              <a:buChar char="•"/>
            </a:pPr>
            <a:r>
              <a:rPr lang="en-GB" sz="2200">
                <a:latin typeface="Open Sans"/>
                <a:ea typeface="Open Sans"/>
                <a:cs typeface="Open Sans"/>
              </a:rPr>
              <a:t>Substantial uncertainty over the cost of capital in emerging and developing economies, which have had little renewable investment to date</a:t>
            </a:r>
            <a:endParaRPr lang="en-GB" sz="2200">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A map of the world with different colored countries/regions&#10;&#10;AI-generated content may be incorrect.">
            <a:extLst>
              <a:ext uri="{FF2B5EF4-FFF2-40B4-BE49-F238E27FC236}">
                <a16:creationId xmlns:a16="http://schemas.microsoft.com/office/drawing/2014/main" id="{D8B723CE-4A03-B864-7F45-C2C1337FE880}"/>
              </a:ext>
            </a:extLst>
          </p:cNvPr>
          <p:cNvPicPr>
            <a:picLocks noChangeAspect="1"/>
          </p:cNvPicPr>
          <p:nvPr/>
        </p:nvPicPr>
        <p:blipFill>
          <a:blip r:embed="rId5"/>
          <a:stretch>
            <a:fillRect/>
          </a:stretch>
        </p:blipFill>
        <p:spPr>
          <a:xfrm>
            <a:off x="5989108" y="1506539"/>
            <a:ext cx="4902200" cy="2680758"/>
          </a:xfrm>
          <a:prstGeom prst="rect">
            <a:avLst/>
          </a:prstGeom>
        </p:spPr>
      </p:pic>
      <p:pic>
        <p:nvPicPr>
          <p:cNvPr id="8" name="Picture 7" descr="A map of the world with different colored squares&#10;&#10;AI-generated content may be incorrect.">
            <a:extLst>
              <a:ext uri="{FF2B5EF4-FFF2-40B4-BE49-F238E27FC236}">
                <a16:creationId xmlns:a16="http://schemas.microsoft.com/office/drawing/2014/main" id="{7FC6F76D-ED54-B9EF-F5EC-BC1EA7436494}"/>
              </a:ext>
            </a:extLst>
          </p:cNvPr>
          <p:cNvPicPr>
            <a:picLocks noChangeAspect="1"/>
          </p:cNvPicPr>
          <p:nvPr/>
        </p:nvPicPr>
        <p:blipFill>
          <a:blip r:embed="rId6"/>
          <a:stretch>
            <a:fillRect/>
          </a:stretch>
        </p:blipFill>
        <p:spPr>
          <a:xfrm>
            <a:off x="754061" y="1506538"/>
            <a:ext cx="4863042" cy="2680758"/>
          </a:xfrm>
          <a:prstGeom prst="rect">
            <a:avLst/>
          </a:prstGeom>
        </p:spPr>
      </p:pic>
      <p:sp>
        <p:nvSpPr>
          <p:cNvPr id="2" name="TextBox 1">
            <a:extLst>
              <a:ext uri="{FF2B5EF4-FFF2-40B4-BE49-F238E27FC236}">
                <a16:creationId xmlns:a16="http://schemas.microsoft.com/office/drawing/2014/main" id="{9518345A-5C3B-52B0-FC55-2C99CE41A046}"/>
              </a:ext>
            </a:extLst>
          </p:cNvPr>
          <p:cNvSpPr txBox="1"/>
          <p:nvPr/>
        </p:nvSpPr>
        <p:spPr>
          <a:xfrm>
            <a:off x="518583" y="6551083"/>
            <a:ext cx="456353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solidFill>
                  <a:srgbClr val="FFFFFF"/>
                </a:solidFill>
              </a:rPr>
              <a:t>Visualisation</a:t>
            </a:r>
            <a:r>
              <a:rPr lang="en-US" b="1">
                <a:solidFill>
                  <a:srgbClr val="FFFFFF"/>
                </a:solidFill>
              </a:rPr>
              <a:t> taken from </a:t>
            </a:r>
            <a:r>
              <a:rPr lang="en-US" b="1" dirty="0">
                <a:solidFill>
                  <a:srgbClr val="FFFFFF"/>
                </a:solidFill>
                <a:hlinkClick r:id="rId7">
                  <a:extLst>
                    <a:ext uri="{A12FA001-AC4F-418D-AE19-62706E023703}">
                      <ahyp:hlinkClr xmlns:ahyp="http://schemas.microsoft.com/office/drawing/2018/hyperlinkcolor" val="tx"/>
                    </a:ext>
                  </a:extLst>
                </a:hlinkClick>
              </a:rPr>
              <a:t>IRENA 2023</a:t>
            </a:r>
            <a:endParaRPr lang="en-US" b="1" dirty="0">
              <a:solidFill>
                <a:srgbClr val="FFFFFF"/>
              </a:solidFill>
            </a:endParaRPr>
          </a:p>
        </p:txBody>
      </p:sp>
      <p:pic>
        <p:nvPicPr>
          <p:cNvPr id="3" name="ttsmaker-file-2025-2-11-21-13-30.mp3">
            <a:hlinkClick r:id="" action="ppaction://media"/>
            <a:extLst>
              <a:ext uri="{FF2B5EF4-FFF2-40B4-BE49-F238E27FC236}">
                <a16:creationId xmlns:a16="http://schemas.microsoft.com/office/drawing/2014/main" id="{A05ECD52-47AE-8493-5868-F1866B45EEB5}"/>
              </a:ext>
            </a:extLst>
          </p:cNvPr>
          <p:cNvPicPr>
            <a:picLocks noChangeAspect="1"/>
          </p:cNvPicPr>
          <p:nvPr>
            <a:audioFile r:link="rId2"/>
            <p:extLst>
              <p:ext uri="{DAA4B4D4-6D71-4841-9C94-3DE7FCFB9230}">
                <p14:media xmlns:p14="http://schemas.microsoft.com/office/powerpoint/2010/main" r:embed="rId1"/>
              </p:ext>
            </p:extLst>
          </p:nvPr>
        </p:nvPicPr>
        <p:blipFill>
          <a:blip r:embed="rId8">
            <a:duotone>
              <a:prstClr val="black"/>
              <a:schemeClr val="accent5">
                <a:tint val="45000"/>
                <a:satMod val="400000"/>
              </a:schemeClr>
            </a:duotone>
          </a:blip>
          <a:stretch>
            <a:fillRect/>
          </a:stretch>
        </p:blipFill>
        <p:spPr>
          <a:xfrm>
            <a:off x="10891308" y="5606945"/>
            <a:ext cx="812800" cy="812800"/>
          </a:xfrm>
          <a:prstGeom prst="rect">
            <a:avLst/>
          </a:prstGeom>
        </p:spPr>
      </p:pic>
    </p:spTree>
    <p:extLst>
      <p:ext uri="{BB962C8B-B14F-4D97-AF65-F5344CB8AC3E}">
        <p14:creationId xmlns:p14="http://schemas.microsoft.com/office/powerpoint/2010/main" val="424951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49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B7F40CBD-104D-6B49-909E-7AFA01712C56}"/>
              </a:ext>
            </a:extLst>
          </p:cNvPr>
          <p:cNvSpPr>
            <a:spLocks noGrp="1"/>
          </p:cNvSpPr>
          <p:nvPr>
            <p:ph type="sldNum" idx="11"/>
          </p:nvPr>
        </p:nvSpPr>
        <p:spPr/>
        <p:txBody>
          <a:bodyPr/>
          <a:lstStyle/>
          <a:p>
            <a:fld id="{00000000-1234-1234-1234-123412341234}" type="slidenum">
              <a:rPr lang="sv-SE"/>
              <a:pPr/>
              <a:t>8</a:t>
            </a:fld>
            <a:endParaRPr lang="sv-SE"/>
          </a:p>
        </p:txBody>
      </p:sp>
      <p:sp>
        <p:nvSpPr>
          <p:cNvPr id="4" name="Title 3">
            <a:extLst>
              <a:ext uri="{FF2B5EF4-FFF2-40B4-BE49-F238E27FC236}">
                <a16:creationId xmlns:a16="http://schemas.microsoft.com/office/drawing/2014/main" id="{16773A78-08AA-BBEF-7DBC-DE396E28229A}"/>
              </a:ext>
            </a:extLst>
          </p:cNvPr>
          <p:cNvSpPr>
            <a:spLocks noGrp="1"/>
          </p:cNvSpPr>
          <p:nvPr>
            <p:ph type="title"/>
          </p:nvPr>
        </p:nvSpPr>
        <p:spPr/>
        <p:txBody>
          <a:bodyPr anchor="ctr"/>
          <a:lstStyle/>
          <a:p>
            <a:r>
              <a:rPr lang="en-US">
                <a:solidFill>
                  <a:srgbClr val="C00000"/>
                </a:solidFill>
                <a:latin typeface="Open Sans" panose="020B0606030504020204" pitchFamily="34" charset="0"/>
                <a:ea typeface="Open Sans" panose="020B0606030504020204" pitchFamily="34" charset="0"/>
                <a:cs typeface="Open Sans" panose="020B0606030504020204" pitchFamily="34" charset="0"/>
              </a:rPr>
              <a:t>Why estimate the costs of capital?</a:t>
            </a:r>
            <a:endParaRPr lang="en-GB"/>
          </a:p>
        </p:txBody>
      </p:sp>
      <p:sp>
        <p:nvSpPr>
          <p:cNvPr id="7" name="TextBox 6">
            <a:extLst>
              <a:ext uri="{FF2B5EF4-FFF2-40B4-BE49-F238E27FC236}">
                <a16:creationId xmlns:a16="http://schemas.microsoft.com/office/drawing/2014/main" id="{CD5483D5-3F86-6D24-ABF3-0F560449B3A5}"/>
              </a:ext>
            </a:extLst>
          </p:cNvPr>
          <p:cNvSpPr txBox="1"/>
          <p:nvPr/>
        </p:nvSpPr>
        <p:spPr>
          <a:xfrm>
            <a:off x="327221" y="4274144"/>
            <a:ext cx="11551212" cy="2172133"/>
          </a:xfrm>
          <a:prstGeom prst="rect">
            <a:avLst/>
          </a:prstGeom>
          <a:solidFill>
            <a:schemeClr val="bg1"/>
          </a:solidFill>
        </p:spPr>
        <p:txBody>
          <a:bodyPr wrap="square" lIns="91440" tIns="45720" rIns="91440" bIns="45720" anchor="t">
            <a:spAutoFit/>
          </a:bodyPr>
          <a:lstStyle/>
          <a:p>
            <a:pPr marL="457200" indent="-457200">
              <a:lnSpc>
                <a:spcPct val="150000"/>
              </a:lnSpc>
              <a:spcAft>
                <a:spcPts val="800"/>
              </a:spcAft>
              <a:buFont typeface="Arial" panose="020B0604020202020204" pitchFamily="34" charset="0"/>
              <a:buChar char="•"/>
            </a:pPr>
            <a:r>
              <a:rPr lang="en-GB" sz="2200">
                <a:latin typeface="Open Sans"/>
                <a:ea typeface="Open Sans"/>
                <a:cs typeface="Open Sans"/>
              </a:rPr>
              <a:t>Even if data is available for the corresponding country and technology, changes in these factors mean that the data may not reflect actual costs from investors</a:t>
            </a:r>
            <a:endParaRPr lang="en-US"/>
          </a:p>
          <a:p>
            <a:pPr marL="457200" indent="-457200">
              <a:lnSpc>
                <a:spcPct val="150000"/>
              </a:lnSpc>
              <a:spcAft>
                <a:spcPts val="800"/>
              </a:spcAft>
              <a:buFont typeface="Arial" panose="020B0604020202020204" pitchFamily="34" charset="0"/>
              <a:buChar char="•"/>
            </a:pPr>
            <a:r>
              <a:rPr lang="en-GB" sz="2200">
                <a:latin typeface="Open Sans"/>
                <a:ea typeface="Open Sans"/>
                <a:cs typeface="Open Sans"/>
              </a:rPr>
              <a:t>Changes in market regulation and the policy landscape can also affect the cost of capital, as can an increase in technology maturity</a:t>
            </a:r>
            <a:endParaRPr lang="en-GB" sz="220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2D055D2A-48F1-84C6-0E5E-B674AECCB408}"/>
              </a:ext>
            </a:extLst>
          </p:cNvPr>
          <p:cNvPicPr>
            <a:picLocks noChangeAspect="1"/>
          </p:cNvPicPr>
          <p:nvPr/>
        </p:nvPicPr>
        <p:blipFill>
          <a:blip r:embed="rId5"/>
          <a:stretch>
            <a:fillRect/>
          </a:stretch>
        </p:blipFill>
        <p:spPr>
          <a:xfrm>
            <a:off x="4867275" y="1184805"/>
            <a:ext cx="6489700" cy="3091392"/>
          </a:xfrm>
          <a:prstGeom prst="rect">
            <a:avLst/>
          </a:prstGeom>
        </p:spPr>
      </p:pic>
      <p:sp>
        <p:nvSpPr>
          <p:cNvPr id="3" name="TextBox 2">
            <a:extLst>
              <a:ext uri="{FF2B5EF4-FFF2-40B4-BE49-F238E27FC236}">
                <a16:creationId xmlns:a16="http://schemas.microsoft.com/office/drawing/2014/main" id="{49F38CDC-9FFA-26F5-856A-95A37ACD8A01}"/>
              </a:ext>
            </a:extLst>
          </p:cNvPr>
          <p:cNvSpPr txBox="1"/>
          <p:nvPr/>
        </p:nvSpPr>
        <p:spPr>
          <a:xfrm>
            <a:off x="328084" y="1322915"/>
            <a:ext cx="4582582" cy="25773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spcAft>
                <a:spcPts val="800"/>
              </a:spcAft>
              <a:buFont typeface="Arial,Sans-Serif"/>
              <a:buChar char="•"/>
            </a:pPr>
            <a:r>
              <a:rPr lang="en-GB" sz="2200">
                <a:latin typeface="Open Sans"/>
                <a:ea typeface="Open Sans"/>
                <a:cs typeface="Open Sans"/>
              </a:rPr>
              <a:t>The cost of capital also varies temporally due to changes in the macroeconomic environment e.g., interest rates and inflation</a:t>
            </a:r>
            <a:endParaRPr lang="en-US" sz="2200">
              <a:latin typeface="Open Sans"/>
              <a:ea typeface="Open Sans"/>
              <a:cs typeface="Open Sans"/>
            </a:endParaRPr>
          </a:p>
        </p:txBody>
      </p:sp>
      <p:pic>
        <p:nvPicPr>
          <p:cNvPr id="6" name="ttsmaker-file-2025-2-11-21-14-22.mp3">
            <a:hlinkClick r:id="" action="ppaction://media"/>
            <a:extLst>
              <a:ext uri="{FF2B5EF4-FFF2-40B4-BE49-F238E27FC236}">
                <a16:creationId xmlns:a16="http://schemas.microsoft.com/office/drawing/2014/main" id="{8F55C66C-2ED0-70D4-3337-A9FEC1F1BC88}"/>
              </a:ext>
            </a:extLst>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chemeClr val="accent5">
                <a:tint val="45000"/>
                <a:satMod val="400000"/>
              </a:schemeClr>
            </a:duotone>
          </a:blip>
          <a:stretch>
            <a:fillRect/>
          </a:stretch>
        </p:blipFill>
        <p:spPr>
          <a:xfrm>
            <a:off x="10985500" y="5753100"/>
            <a:ext cx="812800" cy="812800"/>
          </a:xfrm>
          <a:prstGeom prst="rect">
            <a:avLst/>
          </a:prstGeom>
        </p:spPr>
      </p:pic>
    </p:spTree>
    <p:extLst>
      <p:ext uri="{BB962C8B-B14F-4D97-AF65-F5344CB8AC3E}">
        <p14:creationId xmlns:p14="http://schemas.microsoft.com/office/powerpoint/2010/main" val="133617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2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427A7-40BD-E179-DDF2-79D7AA5F7746}"/>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EC520BC1-2D7B-6927-97B1-970DBA164DE4}"/>
              </a:ext>
            </a:extLst>
          </p:cNvPr>
          <p:cNvSpPr txBox="1">
            <a:spLocks/>
          </p:cNvSpPr>
          <p:nvPr/>
        </p:nvSpPr>
        <p:spPr>
          <a:xfrm>
            <a:off x="496605" y="3792525"/>
            <a:ext cx="8056230" cy="2675596"/>
          </a:xfrm>
          <a:prstGeom prst="rect">
            <a:avLst/>
          </a:prstGeom>
        </p:spPr>
        <p:txBody>
          <a:bodyPr lIns="91440" tIns="45720" rIns="91440" bIns="45720" anchor="b">
            <a:normAutofit/>
          </a:bodyPr>
          <a:lstStyle>
            <a:lvl1pPr algn="l" defTabSz="914400" rtl="0" eaLnBrk="1" latinLnBrk="0" hangingPunct="1">
              <a:lnSpc>
                <a:spcPct val="90000"/>
              </a:lnSpc>
              <a:spcBef>
                <a:spcPct val="0"/>
              </a:spcBef>
              <a:buNone/>
              <a:defRPr sz="4400" b="1" i="0" kern="120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endParaRPr lang="en-GB" sz="5400">
              <a:solidFill>
                <a:schemeClr val="bg1"/>
              </a:solidFill>
            </a:endParaRPr>
          </a:p>
        </p:txBody>
      </p:sp>
      <p:sp>
        <p:nvSpPr>
          <p:cNvPr id="7" name="Subtitle 2">
            <a:extLst>
              <a:ext uri="{FF2B5EF4-FFF2-40B4-BE49-F238E27FC236}">
                <a16:creationId xmlns:a16="http://schemas.microsoft.com/office/drawing/2014/main" id="{003C3AFB-6A33-9679-6B28-F3C528F8E68B}"/>
              </a:ext>
            </a:extLst>
          </p:cNvPr>
          <p:cNvSpPr txBox="1">
            <a:spLocks/>
          </p:cNvSpPr>
          <p:nvPr/>
        </p:nvSpPr>
        <p:spPr>
          <a:xfrm>
            <a:off x="496605" y="4355629"/>
            <a:ext cx="8854659" cy="1259358"/>
          </a:xfrm>
          <a:prstGeom prst="rect">
            <a:avLst/>
          </a:prstGeom>
          <a:noFill/>
        </p:spPr>
        <p:txBody>
          <a:bodyPr lIns="91440" tIns="45720" rIns="91440" bIns="45720" anchor="ctr">
            <a:noAutofit/>
          </a:bodyPr>
          <a:lstStyle>
            <a:lvl1pPr marL="0" indent="0" algn="l" defTabSz="914400" rtl="0" eaLnBrk="1" latinLnBrk="0" hangingPunct="1">
              <a:lnSpc>
                <a:spcPct val="90000"/>
              </a:lnSpc>
              <a:spcBef>
                <a:spcPts val="1000"/>
              </a:spcBef>
              <a:buFontTx/>
              <a:buNone/>
              <a:defRPr sz="1800" b="1" i="0" kern="120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800" kern="100" dirty="0">
                <a:solidFill>
                  <a:schemeClr val="bg1"/>
                </a:solidFill>
                <a:latin typeface="Open Sans ExtraBold"/>
                <a:ea typeface="Open Sans ExtraBold"/>
                <a:cs typeface="Open Sans ExtraBold"/>
              </a:rPr>
              <a:t>Methods for cost </a:t>
            </a:r>
            <a:r>
              <a:rPr lang="en-GB" sz="4800" b="1" kern="100" dirty="0">
                <a:solidFill>
                  <a:schemeClr val="bg1"/>
                </a:solidFill>
                <a:effectLst/>
                <a:latin typeface="Open Sans ExtraBold"/>
                <a:ea typeface="Open Sans ExtraBold"/>
                <a:cs typeface="Open Sans ExtraBold"/>
              </a:rPr>
              <a:t>of capital</a:t>
            </a:r>
            <a:r>
              <a:rPr lang="en-GB" sz="4800" kern="100" dirty="0">
                <a:solidFill>
                  <a:schemeClr val="bg1"/>
                </a:solidFill>
                <a:latin typeface="Open Sans ExtraBold"/>
                <a:ea typeface="Open Sans ExtraBold"/>
                <a:cs typeface="Open Sans ExtraBold"/>
              </a:rPr>
              <a:t> estimation</a:t>
            </a:r>
            <a:endParaRPr lang="en-US" dirty="0">
              <a:solidFill>
                <a:schemeClr val="bg1"/>
              </a:solidFill>
            </a:endParaRPr>
          </a:p>
          <a:p>
            <a:endParaRPr lang="en-GB" sz="4800" b="1" kern="100" dirty="0">
              <a:solidFill>
                <a:schemeClr val="bg1"/>
              </a:solidFill>
              <a:effectLst/>
            </a:endParaRPr>
          </a:p>
        </p:txBody>
      </p:sp>
      <p:cxnSp>
        <p:nvCxnSpPr>
          <p:cNvPr id="8" name="Straight Connector 7">
            <a:extLst>
              <a:ext uri="{FF2B5EF4-FFF2-40B4-BE49-F238E27FC236}">
                <a16:creationId xmlns:a16="http://schemas.microsoft.com/office/drawing/2014/main" id="{BDC0AE94-9DB7-7955-4ED9-070CA6D5ACCC}"/>
              </a:ext>
            </a:extLst>
          </p:cNvPr>
          <p:cNvCxnSpPr>
            <a:cxnSpLocks/>
          </p:cNvCxnSpPr>
          <p:nvPr/>
        </p:nvCxnSpPr>
        <p:spPr>
          <a:xfrm>
            <a:off x="614363" y="5614987"/>
            <a:ext cx="5481637"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89F486A-E387-856F-FB18-9EAC914F7E15}"/>
              </a:ext>
            </a:extLst>
          </p:cNvPr>
          <p:cNvSpPr txBox="1"/>
          <p:nvPr/>
        </p:nvSpPr>
        <p:spPr>
          <a:xfrm>
            <a:off x="614363" y="5807646"/>
            <a:ext cx="6099858" cy="523220"/>
          </a:xfrm>
          <a:prstGeom prst="rect">
            <a:avLst/>
          </a:prstGeom>
          <a:solidFill>
            <a:srgbClr val="002060"/>
          </a:solidFill>
        </p:spPr>
        <p:txBody>
          <a:bodyPr wrap="square">
            <a:spAutoFit/>
          </a:bodyPr>
          <a:lstStyle/>
          <a:p>
            <a:r>
              <a:rPr lang="en-ZA" sz="2800" b="1" spc="60">
                <a:solidFill>
                  <a:schemeClr val="bg1"/>
                </a:solidFill>
                <a:effectLst/>
                <a:latin typeface="Arial Black"/>
                <a:cs typeface="Arial Black" panose="020B0604020202020204" pitchFamily="34" charset="0"/>
              </a:rPr>
              <a:t>Part 2</a:t>
            </a:r>
            <a:endParaRPr lang="en-GB" sz="2800">
              <a:solidFill>
                <a:schemeClr val="bg1"/>
              </a:solidFill>
            </a:endParaRPr>
          </a:p>
        </p:txBody>
      </p:sp>
    </p:spTree>
    <p:extLst>
      <p:ext uri="{BB962C8B-B14F-4D97-AF65-F5344CB8AC3E}">
        <p14:creationId xmlns:p14="http://schemas.microsoft.com/office/powerpoint/2010/main" val="267267517"/>
      </p:ext>
    </p:extLst>
  </p:cSld>
  <p:clrMapOvr>
    <a:masterClrMapping/>
  </p:clrMapOvr>
</p:sld>
</file>

<file path=ppt/theme/theme1.xml><?xml version="1.0" encoding="utf-8"?>
<a:theme xmlns:a="http://schemas.openxmlformats.org/drawingml/2006/main" name="Office Theme">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TotalTime>
  <Words>4674</Words>
  <Application>Microsoft Office PowerPoint</Application>
  <PresentationFormat>Widescreen</PresentationFormat>
  <Paragraphs>216</Paragraphs>
  <Slides>27</Slides>
  <Notes>21</Notes>
  <HiddenSlides>0</HiddenSlides>
  <MMClips>19</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27</vt:i4>
      </vt:variant>
    </vt:vector>
  </HeadingPairs>
  <TitlesOfParts>
    <vt:vector size="42" baseType="lpstr">
      <vt:lpstr>Aptos</vt:lpstr>
      <vt:lpstr>Aptos Black</vt:lpstr>
      <vt:lpstr>Aptos Display</vt:lpstr>
      <vt:lpstr>Arial</vt:lpstr>
      <vt:lpstr>Arial Black</vt:lpstr>
      <vt:lpstr>Arial,Sans-Serif</vt:lpstr>
      <vt:lpstr>Calibri</vt:lpstr>
      <vt:lpstr>Cambria Math</vt:lpstr>
      <vt:lpstr>Courier New</vt:lpstr>
      <vt:lpstr>Courier New,monospace</vt:lpstr>
      <vt:lpstr>Helvetica Neue</vt:lpstr>
      <vt:lpstr>Open Sans</vt:lpstr>
      <vt:lpstr>Open Sans ExtraBold</vt:lpstr>
      <vt:lpstr>Office Theme</vt:lpstr>
      <vt:lpstr>Office Theme</vt:lpstr>
      <vt:lpstr>PowerPoint Presentation</vt:lpstr>
      <vt:lpstr>PowerPoint Presentation</vt:lpstr>
      <vt:lpstr>Learning Outcomes</vt:lpstr>
      <vt:lpstr>PowerPoint Presentation</vt:lpstr>
      <vt:lpstr>Why estimate the costs of capital?</vt:lpstr>
      <vt:lpstr>Why estimate the costs of capital?</vt:lpstr>
      <vt:lpstr>Why estimate the costs of capital?</vt:lpstr>
      <vt:lpstr>Why estimate the costs of capital?</vt:lpstr>
      <vt:lpstr>PowerPoint Presentation</vt:lpstr>
      <vt:lpstr>Methods for estimating the cost of capital</vt:lpstr>
      <vt:lpstr>Methods for estimating the cost of capital</vt:lpstr>
      <vt:lpstr>Methods for estimating the cost of capital</vt:lpstr>
      <vt:lpstr>Methods for estimating the cost of capital</vt:lpstr>
      <vt:lpstr>Methods for estimating the cost of capital</vt:lpstr>
      <vt:lpstr>Methods for estimating the cost of capital</vt:lpstr>
      <vt:lpstr>PowerPoint Presentation</vt:lpstr>
      <vt:lpstr>Risks affecting low-carbon infrastructure projects</vt:lpstr>
      <vt:lpstr>Risks affecting low-carbon infrastructure projects</vt:lpstr>
      <vt:lpstr>Risks affecting low-carbon infrastructure projects</vt:lpstr>
      <vt:lpstr>Risks affecting low-carbon infrastructure projects</vt:lpstr>
      <vt:lpstr>Risks affecting low-carbon infrastructure projects</vt:lpstr>
      <vt:lpstr>PowerPoint Presentation</vt:lpstr>
      <vt:lpstr>The FinCoRE tool: an online dashboard to explore estimates of the cost of capital</vt:lpstr>
      <vt:lpstr>The FinCoRE tool: an online dashboard to explore estimates of the cost of capital</vt:lpstr>
      <vt:lpstr>The FinCoRE tool: an online dashboard to explore estimates of the cost of capital</vt:lpstr>
      <vt:lpstr>The FinCoRE tool: an online dashboard to explore estimates of the cost of capital</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[Descriptive Title]</dc:title>
  <dc:creator>Eunice Ramos</dc:creator>
  <cp:lastModifiedBy>Ashutosh.Bhagurkar</cp:lastModifiedBy>
  <cp:revision>529</cp:revision>
  <dcterms:created xsi:type="dcterms:W3CDTF">2019-06-09T10:25:43Z</dcterms:created>
  <dcterms:modified xsi:type="dcterms:W3CDTF">2025-03-31T15:40:10Z</dcterms:modified>
</cp:coreProperties>
</file>