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2192000"/>
  <p:notesSz cx="6858000" cy="9144000"/>
  <p:embeddedFontLst>
    <p:embeddedFont>
      <p:font typeface="Open Sans ExtraBold"/>
      <p:bold r:id="rId30"/>
      <p:boldItalic r:id="rId31"/>
    </p:embeddedFont>
    <p:embeddedFont>
      <p:font typeface="Open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6" roundtripDataSignature="AMtx7miwZsxQ9WFJvPi2HeTaETSZ6eP5o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ExtraBold-boldItalic.fntdata"/><Relationship Id="rId30" Type="http://schemas.openxmlformats.org/officeDocument/2006/relationships/font" Target="fonts/OpenSansExtraBold-bold.fntdata"/><Relationship Id="rId11" Type="http://schemas.openxmlformats.org/officeDocument/2006/relationships/slide" Target="slides/slide6.xml"/><Relationship Id="rId33" Type="http://schemas.openxmlformats.org/officeDocument/2006/relationships/font" Target="fonts/OpenSans-bold.fntdata"/><Relationship Id="rId10" Type="http://schemas.openxmlformats.org/officeDocument/2006/relationships/slide" Target="slides/slide5.xml"/><Relationship Id="rId32" Type="http://schemas.openxmlformats.org/officeDocument/2006/relationships/font" Target="fonts/OpenSans-regular.fntdata"/><Relationship Id="rId13" Type="http://schemas.openxmlformats.org/officeDocument/2006/relationships/slide" Target="slides/slide8.xml"/><Relationship Id="rId35" Type="http://schemas.openxmlformats.org/officeDocument/2006/relationships/font" Target="fonts/OpenSans-boldItalic.fntdata"/><Relationship Id="rId12" Type="http://schemas.openxmlformats.org/officeDocument/2006/relationships/slide" Target="slides/slide7.xml"/><Relationship Id="rId34" Type="http://schemas.openxmlformats.org/officeDocument/2006/relationships/font" Target="fonts/OpenSans-italic.fntdata"/><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Z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4999"/>
              </a:lnSpc>
              <a:spcBef>
                <a:spcPts val="0"/>
              </a:spcBef>
              <a:spcAft>
                <a:spcPts val="0"/>
              </a:spcAft>
              <a:buNone/>
            </a:pPr>
            <a:r>
              <a:rPr lang="en-ZA"/>
              <a:t>One of the most common forms of debt financing is the syndicated loan. </a:t>
            </a:r>
            <a:endParaRPr/>
          </a:p>
          <a:p>
            <a:pPr indent="0" lvl="0" marL="0" rtl="0" algn="l">
              <a:lnSpc>
                <a:spcPct val="114999"/>
              </a:lnSpc>
              <a:spcBef>
                <a:spcPts val="1000"/>
              </a:spcBef>
              <a:spcAft>
                <a:spcPts val="0"/>
              </a:spcAft>
              <a:buNone/>
            </a:pPr>
            <a:r>
              <a:rPr lang="en-ZA"/>
              <a:t>For this process, a number of large commercial banks join together, and each shares a certain portion of an agreed loan amount. This way each bank reduces the risk of failure in loan repayment. </a:t>
            </a:r>
            <a:endParaRPr/>
          </a:p>
          <a:p>
            <a:pPr indent="0" lvl="0" marL="0" rtl="0" algn="l">
              <a:lnSpc>
                <a:spcPct val="114999"/>
              </a:lnSpc>
              <a:spcBef>
                <a:spcPts val="1000"/>
              </a:spcBef>
              <a:spcAft>
                <a:spcPts val="0"/>
              </a:spcAft>
              <a:buNone/>
            </a:pPr>
            <a:r>
              <a:rPr lang="en-ZA"/>
              <a:t>One of these banks takes the lead and is called the lead manager. It is responsible for all documentation and administrative work and deals directly with the borrower. The lead manager also shares the major portion of the loan amount. </a:t>
            </a:r>
            <a:endParaRPr/>
          </a:p>
          <a:p>
            <a:pPr indent="0" lvl="0" marL="0" rtl="0" algn="l">
              <a:lnSpc>
                <a:spcPct val="114999"/>
              </a:lnSpc>
              <a:spcBef>
                <a:spcPts val="1000"/>
              </a:spcBef>
              <a:spcAft>
                <a:spcPts val="0"/>
              </a:spcAft>
              <a:buNone/>
            </a:pPr>
            <a:r>
              <a:rPr lang="en-ZA"/>
              <a:t>International project syndicates often include multilateral banks (M.L.Bs) and export credit agencies (E.C.As). Their involvement means private banks can enjoy privileged creditor status. This has considerable advantages from the standpoint of credit risk.</a:t>
            </a:r>
            <a:endParaRPr/>
          </a:p>
        </p:txBody>
      </p:sp>
      <p:sp>
        <p:nvSpPr>
          <p:cNvPr id="200" name="Google Shape;20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4999"/>
              </a:lnSpc>
              <a:spcBef>
                <a:spcPts val="0"/>
              </a:spcBef>
              <a:spcAft>
                <a:spcPts val="0"/>
              </a:spcAft>
              <a:buNone/>
            </a:pPr>
            <a:r>
              <a:rPr lang="en-ZA"/>
              <a:t>This slide presents the financing of a small wind power project in Brazil. It is a 49 Mega Watt project, with a cost of 92.6 million US dollars. </a:t>
            </a:r>
            <a:endParaRPr/>
          </a:p>
          <a:p>
            <a:pPr indent="0" lvl="0" marL="0" rtl="0" algn="l">
              <a:lnSpc>
                <a:spcPct val="114999"/>
              </a:lnSpc>
              <a:spcBef>
                <a:spcPts val="1000"/>
              </a:spcBef>
              <a:spcAft>
                <a:spcPts val="0"/>
              </a:spcAft>
              <a:buNone/>
            </a:pPr>
            <a:r>
              <a:rPr lang="en-ZA"/>
              <a:t>Ibernova of Spain is the sponsor of the project, which floated a special purpose vehicle (S.P.V) EnerBrasil, a Brazilian wholly owned subsidiary. Even the financing of this small project was not easy. The project has debt–equity ratio of 70–30% </a:t>
            </a:r>
            <a:endParaRPr/>
          </a:p>
          <a:p>
            <a:pPr indent="0" lvl="0" marL="0" rtl="0" algn="l">
              <a:lnSpc>
                <a:spcPct val="114999"/>
              </a:lnSpc>
              <a:spcBef>
                <a:spcPts val="1000"/>
              </a:spcBef>
              <a:spcAft>
                <a:spcPts val="0"/>
              </a:spcAft>
              <a:buNone/>
            </a:pPr>
            <a:r>
              <a:rPr lang="en-ZA"/>
              <a:t>The total equity capital requirement was 27.78 million dollars. Ibernova, the sponsor, provided the equity capital of 22.3 million dollars, whereas IFC, the private sector financing wing of the World Bank Group, provided the remaining equity capital of 5.5 million dollars.</a:t>
            </a:r>
            <a:endParaRPr/>
          </a:p>
          <a:p>
            <a:pPr indent="0" lvl="0" marL="0" rtl="0" algn="l">
              <a:lnSpc>
                <a:spcPct val="114999"/>
              </a:lnSpc>
              <a:spcBef>
                <a:spcPts val="1000"/>
              </a:spcBef>
              <a:spcAft>
                <a:spcPts val="0"/>
              </a:spcAft>
              <a:buNone/>
            </a:pPr>
            <a:r>
              <a:rPr lang="en-ZA"/>
              <a:t>The government of Brazil provided concessional loans of 64.8 million dollars, through the Brazilian National Social and Economic Development Bank (or B.N.D.E.S). In addition, Electrobras also offered a 20-year power purchase contract.</a:t>
            </a:r>
            <a:endParaRPr/>
          </a:p>
          <a:p>
            <a:pPr indent="0" lvl="0" marL="0" rtl="0" algn="l">
              <a:lnSpc>
                <a:spcPct val="114999"/>
              </a:lnSpc>
              <a:spcBef>
                <a:spcPts val="1000"/>
              </a:spcBef>
              <a:spcAft>
                <a:spcPts val="0"/>
              </a:spcAft>
              <a:buNone/>
            </a:pPr>
            <a:r>
              <a:t/>
            </a:r>
            <a:endParaRPr/>
          </a:p>
        </p:txBody>
      </p:sp>
      <p:sp>
        <p:nvSpPr>
          <p:cNvPr id="212" name="Google Shape;21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4999"/>
              </a:lnSpc>
              <a:spcBef>
                <a:spcPts val="0"/>
              </a:spcBef>
              <a:spcAft>
                <a:spcPts val="0"/>
              </a:spcAft>
              <a:buNone/>
            </a:pPr>
            <a:r>
              <a:rPr lang="en-ZA"/>
              <a:t>This slide presents the financing of a relatively large power project, Phu My 3 in Vietnam. The Vietnamese government provided a Build-Operate-Transfer or B.O.T contract to British Petroleum or B.P for a 715 Megawatt combined cycle gas power project. Electricity of Vietnam (E.V.N), Vietnam's state-owned utility provided a 20-year power purchase agreement. </a:t>
            </a:r>
            <a:endParaRPr/>
          </a:p>
          <a:p>
            <a:pPr indent="0" lvl="0" marL="0" rtl="0" algn="l">
              <a:lnSpc>
                <a:spcPct val="114999"/>
              </a:lnSpc>
              <a:spcBef>
                <a:spcPts val="1000"/>
              </a:spcBef>
              <a:spcAft>
                <a:spcPts val="0"/>
              </a:spcAft>
              <a:buNone/>
            </a:pPr>
            <a:r>
              <a:rPr lang="en-ZA"/>
              <a:t>The total cost of the project was 412 million US dollars, consisting of a 309 million dollar syndicated loan, and a 103 million dollars of equity, with a debt–equity ratio of 75% and 25%. </a:t>
            </a:r>
            <a:endParaRPr/>
          </a:p>
          <a:p>
            <a:pPr indent="0" lvl="0" marL="0" rtl="0" algn="l">
              <a:lnSpc>
                <a:spcPct val="114999"/>
              </a:lnSpc>
              <a:spcBef>
                <a:spcPts val="1000"/>
              </a:spcBef>
              <a:spcAft>
                <a:spcPts val="0"/>
              </a:spcAft>
              <a:buNone/>
            </a:pPr>
            <a:r>
              <a:rPr lang="en-ZA"/>
              <a:t>BP and others provided the required equity. The debt was arranged from three sources: multilateral, bilateral, and commercial. Among the multilateral, both the A.D.B and M.I.G.A supported (discussed in lecture 4). The A.D.B provided a loan of 40 million dollars and a guarantee of 35 million dollars. M.I.G.A provided a guarantee of 40 million dollars. </a:t>
            </a:r>
            <a:endParaRPr/>
          </a:p>
          <a:p>
            <a:pPr indent="0" lvl="0" marL="0" rtl="0" algn="l">
              <a:lnSpc>
                <a:spcPct val="114999"/>
              </a:lnSpc>
              <a:spcBef>
                <a:spcPts val="1000"/>
              </a:spcBef>
              <a:spcAft>
                <a:spcPts val="0"/>
              </a:spcAft>
              <a:buNone/>
            </a:pPr>
            <a:r>
              <a:rPr lang="en-ZA"/>
              <a:t>Among the bilateral, J.B.I.C provides a loan of 99 million dollars, while N.E.X.I, Nippon Export and Investment Insurance, provides a guarantee of 95 million dollars. </a:t>
            </a:r>
            <a:endParaRPr/>
          </a:p>
          <a:p>
            <a:pPr indent="0" lvl="0" marL="0" rtl="0" algn="l">
              <a:lnSpc>
                <a:spcPct val="114999"/>
              </a:lnSpc>
              <a:spcBef>
                <a:spcPts val="1000"/>
              </a:spcBef>
              <a:spcAft>
                <a:spcPts val="0"/>
              </a:spcAft>
              <a:buNone/>
            </a:pPr>
            <a:r>
              <a:rPr lang="en-ZA"/>
              <a:t>The commercial tranche of 170 million dollar was covered by guarantees, from the A.D.B, M.I.G.A, and N.E.X.I. Commercial lenders were the Bank of Tokyo-Mitsubishi, Credit Agricole Indosuez, Fortis Bank, and Mizuho.</a:t>
            </a:r>
            <a:endParaRPr/>
          </a:p>
        </p:txBody>
      </p:sp>
      <p:sp>
        <p:nvSpPr>
          <p:cNvPr id="224" name="Google Shape;22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4999"/>
              </a:lnSpc>
              <a:spcBef>
                <a:spcPts val="0"/>
              </a:spcBef>
              <a:spcAft>
                <a:spcPts val="0"/>
              </a:spcAft>
              <a:buNone/>
            </a:pPr>
            <a:r>
              <a:rPr b="1" lang="en-ZA"/>
              <a:t>Financial modelling</a:t>
            </a:r>
            <a:r>
              <a:rPr lang="en-ZA"/>
              <a:t> is the task of building an </a:t>
            </a:r>
            <a:r>
              <a:rPr lang="en-ZA" u="sng"/>
              <a:t>abstract representation of a real world, financial situation</a:t>
            </a:r>
            <a:r>
              <a:rPr lang="en-ZA"/>
              <a:t>. This is a mathematical model designed to represent the performance of a financial asset, or portfolio of a business, project, or any other investment. Applications include cash flow analysis, cost of capital calculation, scenario planning, investment decision making, risk analysis, etc. FINPLAN is one such financial model, and in this module we will describe the model.</a:t>
            </a:r>
            <a:endParaRPr/>
          </a:p>
          <a:p>
            <a:pPr indent="0" lvl="0" marL="0" rtl="0" algn="l">
              <a:lnSpc>
                <a:spcPct val="114999"/>
              </a:lnSpc>
              <a:spcBef>
                <a:spcPts val="1000"/>
              </a:spcBef>
              <a:spcAft>
                <a:spcPts val="0"/>
              </a:spcAft>
              <a:buNone/>
            </a:pPr>
            <a:r>
              <a:rPr lang="en-ZA"/>
              <a:t>FINPLAN is an analytical tool for facilitating the financial analysis of power projects. It can be used to design a financing package of a power project, to evaluate alternative financing options, or to analyse various financial uncertainties associated with a project.</a:t>
            </a:r>
            <a:endParaRPr/>
          </a:p>
          <a:p>
            <a:pPr indent="0" lvl="0" marL="0" rtl="0" algn="l">
              <a:lnSpc>
                <a:spcPct val="114999"/>
              </a:lnSpc>
              <a:spcBef>
                <a:spcPts val="1000"/>
              </a:spcBef>
              <a:spcAft>
                <a:spcPts val="0"/>
              </a:spcAft>
              <a:buNone/>
            </a:pPr>
            <a:r>
              <a:rPr lang="en-ZA"/>
              <a:t>It has other uses too. FINPLAN also can be used to analyse the impacts on projects of various fiscal incentives, or disincentives, adopted by the governments from time to time, such as tax holidays, carbon benefits, or penalties.</a:t>
            </a:r>
            <a:endParaRPr/>
          </a:p>
          <a:p>
            <a:pPr indent="0" lvl="0" marL="0" rtl="0" algn="l">
              <a:lnSpc>
                <a:spcPct val="114999"/>
              </a:lnSpc>
              <a:spcBef>
                <a:spcPts val="1000"/>
              </a:spcBef>
              <a:spcAft>
                <a:spcPts val="0"/>
              </a:spcAft>
              <a:buNone/>
            </a:pPr>
            <a:r>
              <a:rPr lang="en-ZA"/>
              <a:t>FINPLAN is an accounting model that follows standard business accounting principles for recognizing, recording, measuring, and reporting an entity's financial transactions. </a:t>
            </a:r>
            <a:endParaRPr/>
          </a:p>
          <a:p>
            <a:pPr indent="0" lvl="0" marL="0" rtl="0" algn="l">
              <a:lnSpc>
                <a:spcPct val="114999"/>
              </a:lnSpc>
              <a:spcBef>
                <a:spcPts val="1000"/>
              </a:spcBef>
              <a:spcAft>
                <a:spcPts val="0"/>
              </a:spcAft>
              <a:buNone/>
            </a:pPr>
            <a:r>
              <a:rPr lang="en-ZA"/>
              <a:t>The user manually optimizes the different sources of financing, capital structure, etc, in order to create the best financing plan out of given options.  </a:t>
            </a:r>
            <a:endParaRPr/>
          </a:p>
        </p:txBody>
      </p:sp>
      <p:sp>
        <p:nvSpPr>
          <p:cNvPr id="236" name="Google Shape;23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4999"/>
              </a:lnSpc>
              <a:spcBef>
                <a:spcPts val="0"/>
              </a:spcBef>
              <a:spcAft>
                <a:spcPts val="0"/>
              </a:spcAft>
              <a:buNone/>
            </a:pPr>
            <a:r>
              <a:rPr lang="en-ZA"/>
              <a:t>Being an accounting model, FINPLAN computes pro-forma financial statements, balance sheets, cash flows, and an income statement, which is also known as a profit and loss statement. They are computed annually and encompass the project life, starting from the time of initiation to the time of disposal of the project.</a:t>
            </a:r>
            <a:endParaRPr/>
          </a:p>
          <a:p>
            <a:pPr indent="0" lvl="0" marL="0" rtl="0" algn="l">
              <a:lnSpc>
                <a:spcPct val="114999"/>
              </a:lnSpc>
              <a:spcBef>
                <a:spcPts val="1000"/>
              </a:spcBef>
              <a:spcAft>
                <a:spcPts val="0"/>
              </a:spcAft>
              <a:buNone/>
            </a:pPr>
            <a:r>
              <a:rPr lang="en-ZA"/>
              <a:t>A set of indicators, or financial ratios, are derived from these statements. FINPLAN also computes N.P.V and return on shareholders' equity.</a:t>
            </a:r>
            <a:endParaRPr/>
          </a:p>
          <a:p>
            <a:pPr indent="0" lvl="0" marL="0" rtl="0" algn="l">
              <a:lnSpc>
                <a:spcPct val="114999"/>
              </a:lnSpc>
              <a:spcBef>
                <a:spcPts val="1000"/>
              </a:spcBef>
              <a:spcAft>
                <a:spcPts val="0"/>
              </a:spcAft>
              <a:buNone/>
            </a:pPr>
            <a:r>
              <a:rPr lang="en-ZA"/>
              <a:t>All computations are done and results are presented at current prices, and in </a:t>
            </a:r>
            <a:r>
              <a:rPr b="1" lang="en-ZA"/>
              <a:t>local currencies.</a:t>
            </a:r>
            <a:endParaRPr/>
          </a:p>
          <a:p>
            <a:pPr indent="0" lvl="0" marL="0" rtl="0" algn="l">
              <a:lnSpc>
                <a:spcPct val="114999"/>
              </a:lnSpc>
              <a:spcBef>
                <a:spcPts val="1000"/>
              </a:spcBef>
              <a:spcAft>
                <a:spcPts val="0"/>
              </a:spcAft>
              <a:buNone/>
            </a:pPr>
            <a:r>
              <a:rPr lang="en-ZA"/>
              <a:t>Uncertainties are addressed by performing sensitivity and scenario analyses on appropriately selected parameters.</a:t>
            </a:r>
            <a:endParaRPr/>
          </a:p>
        </p:txBody>
      </p:sp>
      <p:sp>
        <p:nvSpPr>
          <p:cNvPr id="249" name="Google Shape;24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4999"/>
              </a:lnSpc>
              <a:spcBef>
                <a:spcPts val="0"/>
              </a:spcBef>
              <a:spcAft>
                <a:spcPts val="0"/>
              </a:spcAft>
              <a:buNone/>
            </a:pPr>
            <a:r>
              <a:rPr lang="en-ZA"/>
              <a:t>This slide presents the operational scheme of FINPLAN.</a:t>
            </a:r>
            <a:endParaRPr/>
          </a:p>
          <a:p>
            <a:pPr indent="0" lvl="0" marL="0" rtl="0" algn="l">
              <a:lnSpc>
                <a:spcPct val="114999"/>
              </a:lnSpc>
              <a:spcBef>
                <a:spcPts val="1000"/>
              </a:spcBef>
              <a:spcAft>
                <a:spcPts val="0"/>
              </a:spcAft>
              <a:buNone/>
            </a:pPr>
            <a:r>
              <a:rPr lang="en-ZA"/>
              <a:t>FINPLAN inputs are divided into four sections: </a:t>
            </a:r>
            <a:br>
              <a:rPr lang="en-ZA"/>
            </a:br>
            <a:r>
              <a:rPr lang="en-ZA"/>
              <a:t>Technical data, such as plant life, construction time and output. </a:t>
            </a:r>
            <a:br>
              <a:rPr lang="en-ZA"/>
            </a:br>
            <a:r>
              <a:rPr lang="en-ZA"/>
              <a:t>Cost-related data that includes investment and operating expenses.</a:t>
            </a:r>
            <a:br>
              <a:rPr lang="en-ZA"/>
            </a:br>
            <a:r>
              <a:rPr lang="en-ZA"/>
              <a:t>Economic and fiscal , such as inflation, exchange rates, and taxes</a:t>
            </a:r>
            <a:endParaRPr/>
          </a:p>
          <a:p>
            <a:pPr indent="0" lvl="0" marL="0" rtl="0" algn="l">
              <a:lnSpc>
                <a:spcPct val="114999"/>
              </a:lnSpc>
              <a:spcBef>
                <a:spcPts val="1000"/>
              </a:spcBef>
              <a:spcAft>
                <a:spcPts val="0"/>
              </a:spcAft>
              <a:buNone/>
            </a:pPr>
            <a:r>
              <a:rPr lang="en-ZA"/>
              <a:t>And, finally, financial data, such as various financing sources, loans, bonds, and equity.</a:t>
            </a:r>
            <a:endParaRPr/>
          </a:p>
          <a:p>
            <a:pPr indent="0" lvl="0" marL="0" rtl="0" algn="l">
              <a:lnSpc>
                <a:spcPct val="114999"/>
              </a:lnSpc>
              <a:spcBef>
                <a:spcPts val="1000"/>
              </a:spcBef>
              <a:spcAft>
                <a:spcPts val="0"/>
              </a:spcAft>
              <a:buNone/>
            </a:pPr>
            <a:r>
              <a:rPr lang="en-ZA"/>
              <a:t>As outputs, FINPLAN provides the cash flows, computes net present values, and I.R.R. It also computes financial statements, such as the balance sheet and various financial ratios. </a:t>
            </a:r>
            <a:endParaRPr/>
          </a:p>
        </p:txBody>
      </p:sp>
      <p:sp>
        <p:nvSpPr>
          <p:cNvPr id="262" name="Google Shape;262;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FINPLAN can handle both types of financing, namely, corporate or balance sheet financing and project financing. These two types of financing are discussed in Lecture 2 – Basics of Finance , from slides 19 to 22. While doing balance sheet or corporate financing, FINPLAN models new projects as investment on new assets of the existing company. For project financing, a new project is modelled as a new company. All independent power projects (I.P.P) come under this type of financing mechanism. In developing countries, a large part of the power plant's components is imported from one or more foreign countries, which need to be paid in foreign currency. Therefore, considering foreign currency is important in financial analysis. In addition, foreign loans or financial assistance can support the power plant project. Foreign loans need to be repaid over a long period of time, upon which the exchange rate may go through significant changes. This has strong implications for a project's financial viability. For example, if domestic currency depreciates over time, then more domestic currency is needed to repay the same amount of foreign loan.</a:t>
            </a:r>
            <a:endParaRPr/>
          </a:p>
          <a:p>
            <a:pPr indent="0" lvl="0" marL="0" rtl="0" algn="l">
              <a:lnSpc>
                <a:spcPct val="114999"/>
              </a:lnSpc>
              <a:spcBef>
                <a:spcPts val="1000"/>
              </a:spcBef>
              <a:spcAft>
                <a:spcPts val="0"/>
              </a:spcAft>
              <a:buNone/>
            </a:pPr>
            <a:r>
              <a:rPr lang="en-ZA"/>
              <a:t>Therefore, FINPLAN allows options for considering one or multiple foreign currencies in the financial analysis. Data on current and future exchange rates are necessary. </a:t>
            </a:r>
            <a:endParaRPr/>
          </a:p>
          <a:p>
            <a:pPr indent="0" lvl="0" marL="0" rtl="0" algn="l">
              <a:lnSpc>
                <a:spcPct val="114999"/>
              </a:lnSpc>
              <a:spcBef>
                <a:spcPts val="1000"/>
              </a:spcBef>
              <a:spcAft>
                <a:spcPts val="0"/>
              </a:spcAft>
              <a:buNone/>
            </a:pPr>
            <a:r>
              <a:rPr lang="en-ZA"/>
              <a:t>All computations are done at current prices and local currency. Therefore, for both balance sheet and project financing, data on current and future developments, of inflation rates for local currencies and foreign currencies, are required. </a:t>
            </a:r>
            <a:endParaRPr/>
          </a:p>
        </p:txBody>
      </p:sp>
      <p:sp>
        <p:nvSpPr>
          <p:cNvPr id="274" name="Google Shape;274;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4999"/>
              </a:lnSpc>
              <a:spcBef>
                <a:spcPts val="0"/>
              </a:spcBef>
              <a:spcAft>
                <a:spcPts val="0"/>
              </a:spcAft>
              <a:buNone/>
            </a:pPr>
            <a:r>
              <a:rPr lang="en-ZA"/>
              <a:t>A power plant earns revenue by selling its electricity output. An I.P.P, or a utility, may sell its output to one customer or a number of consumer groups at differentiated prices. This can be modelled in FINPLAN. Therefore, data on customer groups, volume of future electricity sales to different consumer groups, and corresponding prices are needed as input. There may be several other costs and income. Data on any other expenses of the power plant can be taken as general expenses. In some cases, royalties are involved, and data are needed. In the case of nuclear plants, the decommissioning cost is substantial, and costs data are needed. Utilities may have some income from trading, which can be included. Any other income, which has not been categorized anywhere, can be taken care of in the from of miscellaneous income.</a:t>
            </a:r>
            <a:endParaRPr/>
          </a:p>
        </p:txBody>
      </p:sp>
      <p:sp>
        <p:nvSpPr>
          <p:cNvPr id="287" name="Google Shape;287;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4999"/>
              </a:lnSpc>
              <a:spcBef>
                <a:spcPts val="0"/>
              </a:spcBef>
              <a:spcAft>
                <a:spcPts val="0"/>
              </a:spcAft>
              <a:buNone/>
            </a:pPr>
            <a:r>
              <a:rPr lang="en-ZA"/>
              <a:t>We will now look at what are the aspects included in FINPLAN beginning with depreciation calculation methods. </a:t>
            </a:r>
            <a:endParaRPr/>
          </a:p>
          <a:p>
            <a:pPr indent="0" lvl="0" marL="0" rtl="0" algn="l">
              <a:lnSpc>
                <a:spcPct val="114999"/>
              </a:lnSpc>
              <a:spcBef>
                <a:spcPts val="0"/>
              </a:spcBef>
              <a:spcAft>
                <a:spcPts val="0"/>
              </a:spcAft>
              <a:buNone/>
            </a:pPr>
            <a:r>
              <a:rPr lang="en-ZA"/>
              <a:t>Depreciation needs to be estimated to calculate tax benefits, as well as net asset value. The calculation method of depreciation is different in different countries. </a:t>
            </a:r>
            <a:endParaRPr/>
          </a:p>
          <a:p>
            <a:pPr indent="0" lvl="0" marL="0" rtl="0" algn="l">
              <a:lnSpc>
                <a:spcPct val="114999"/>
              </a:lnSpc>
              <a:spcBef>
                <a:spcPts val="1000"/>
              </a:spcBef>
              <a:spcAft>
                <a:spcPts val="0"/>
              </a:spcAft>
              <a:buNone/>
            </a:pPr>
            <a:r>
              <a:rPr lang="en-ZA"/>
              <a:t>Four standard depreciation calculation methods are included in FINPLAN. Users need to select the one appropriate to their own country. All these methods are described and compared in a separate lecture. Here we only discuss the data requirement. For linear or straight line depreciation, the data requirement is the depreciation period. For the Declining balance method, data on the percentage of assets value, assumed to be depreciated, should be given.</a:t>
            </a:r>
            <a:endParaRPr/>
          </a:p>
          <a:p>
            <a:pPr indent="0" lvl="0" marL="0" rtl="0" algn="l">
              <a:lnSpc>
                <a:spcPct val="114999"/>
              </a:lnSpc>
              <a:spcBef>
                <a:spcPts val="1000"/>
              </a:spcBef>
              <a:spcAft>
                <a:spcPts val="0"/>
              </a:spcAft>
              <a:buNone/>
            </a:pPr>
            <a:r>
              <a:rPr lang="en-ZA"/>
              <a:t>For the sum-of-the year-digits method, data on the depreciation period are required. For declining balance,  switching to linear methods, both depreciation rate and depreciation period are needed. Further discussion on this will be carried out in the next lecture.</a:t>
            </a:r>
            <a:endParaRPr/>
          </a:p>
        </p:txBody>
      </p:sp>
      <p:sp>
        <p:nvSpPr>
          <p:cNvPr id="300" name="Google Shape;300;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4999"/>
              </a:lnSpc>
              <a:spcBef>
                <a:spcPts val="0"/>
              </a:spcBef>
              <a:spcAft>
                <a:spcPts val="0"/>
              </a:spcAft>
              <a:buNone/>
            </a:pPr>
            <a:r>
              <a:rPr lang="en-ZA"/>
              <a:t>The input options available in FINPLAN are as follows.  The supply chain of the electricity industry in every country is subject to various taxes and duties, and sometimes subsidies also. Taxes include import duties, corporate taxes, and value added tax, etc. FINPLAN considers them in the financial analyses. However, data should be given to the model. Also, FINPLAN provides the option to select the possibility of tax losses to be carried forward for tax calculation in future years. </a:t>
            </a:r>
            <a:endParaRPr/>
          </a:p>
          <a:p>
            <a:pPr indent="0" lvl="0" marL="0" rtl="0" algn="l">
              <a:lnSpc>
                <a:spcPct val="114999"/>
              </a:lnSpc>
              <a:spcBef>
                <a:spcPts val="1000"/>
              </a:spcBef>
              <a:spcAft>
                <a:spcPts val="0"/>
              </a:spcAft>
              <a:buNone/>
            </a:pPr>
            <a:r>
              <a:rPr lang="en-ZA"/>
              <a:t>There are various sources of financing from which the capital required for constructing the power project can be obtained. These include, export credit, commercial loans, bonds, equity, etc. Each has its own advantages and limits, as discussed earlier in Lecture 4. FINPLAN has choices for various options of financing sources and allows users to develop an optimal financing strategy, based on the data provided, for each of these options. </a:t>
            </a:r>
            <a:endParaRPr/>
          </a:p>
          <a:p>
            <a:pPr indent="0" lvl="0" marL="0" rtl="0" algn="l">
              <a:lnSpc>
                <a:spcPct val="114999"/>
              </a:lnSpc>
              <a:spcBef>
                <a:spcPts val="1000"/>
              </a:spcBef>
              <a:spcAft>
                <a:spcPts val="0"/>
              </a:spcAft>
              <a:buNone/>
            </a:pPr>
            <a:r>
              <a:rPr lang="en-ZA"/>
              <a:t>As pointed out in the earlier, FINPLAN allows corporate or balance sheet financing. However, additional data are required on existing companies. This includes, existing balance sheet information, such as assets, existing loans, bonds etc., and existing tax losses of the company, depreciation for the existing assets and a few others data points.</a:t>
            </a:r>
            <a:endParaRPr/>
          </a:p>
        </p:txBody>
      </p:sp>
      <p:sp>
        <p:nvSpPr>
          <p:cNvPr id="312" name="Google Shape;31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The lecture will continue from the previous lecture to explain:</a:t>
            </a:r>
            <a:endParaRPr/>
          </a:p>
          <a:p>
            <a:pPr indent="-318770" lvl="0" marL="457200" rtl="0" algn="l">
              <a:lnSpc>
                <a:spcPct val="114999"/>
              </a:lnSpc>
              <a:spcBef>
                <a:spcPts val="0"/>
              </a:spcBef>
              <a:spcAft>
                <a:spcPts val="0"/>
              </a:spcAft>
              <a:buClr>
                <a:schemeClr val="dk1"/>
              </a:buClr>
              <a:buSzPts val="1200"/>
              <a:buFont typeface="Lato"/>
              <a:buChar char="●"/>
            </a:pPr>
            <a:r>
              <a:rPr lang="en-ZA"/>
              <a:t>export credit options</a:t>
            </a:r>
            <a:endParaRPr/>
          </a:p>
          <a:p>
            <a:pPr indent="-318770" lvl="0" marL="457200" rtl="0" algn="l">
              <a:lnSpc>
                <a:spcPct val="114999"/>
              </a:lnSpc>
              <a:spcBef>
                <a:spcPts val="0"/>
              </a:spcBef>
              <a:spcAft>
                <a:spcPts val="0"/>
              </a:spcAft>
              <a:buClr>
                <a:schemeClr val="dk1"/>
              </a:buClr>
              <a:buSzPts val="1200"/>
              <a:buFont typeface="Lato"/>
              <a:buChar char="●"/>
            </a:pPr>
            <a:r>
              <a:rPr lang="en-ZA"/>
              <a:t>export credit guidelines</a:t>
            </a:r>
            <a:endParaRPr/>
          </a:p>
          <a:p>
            <a:pPr indent="-318770" lvl="0" marL="457200" rtl="0" algn="l">
              <a:lnSpc>
                <a:spcPct val="114999"/>
              </a:lnSpc>
              <a:spcBef>
                <a:spcPts val="0"/>
              </a:spcBef>
              <a:spcAft>
                <a:spcPts val="0"/>
              </a:spcAft>
              <a:buClr>
                <a:schemeClr val="dk1"/>
              </a:buClr>
              <a:buSzPts val="1200"/>
              <a:buFont typeface="Lato"/>
              <a:buChar char="●"/>
            </a:pPr>
            <a:r>
              <a:rPr lang="en-ZA"/>
              <a:t>the FINPLAN approach</a:t>
            </a:r>
            <a:endParaRPr/>
          </a:p>
          <a:p>
            <a:pPr indent="-318770" lvl="0" marL="457200" rtl="0" algn="l">
              <a:lnSpc>
                <a:spcPct val="114999"/>
              </a:lnSpc>
              <a:spcBef>
                <a:spcPts val="0"/>
              </a:spcBef>
              <a:spcAft>
                <a:spcPts val="0"/>
              </a:spcAft>
              <a:buClr>
                <a:schemeClr val="dk1"/>
              </a:buClr>
              <a:buSzPts val="1200"/>
              <a:buFont typeface="Lato"/>
              <a:buChar char="●"/>
            </a:pPr>
            <a:r>
              <a:rPr lang="en-ZA"/>
              <a:t>Aspects included in FINPLAN</a:t>
            </a:r>
            <a:endParaRPr/>
          </a:p>
        </p:txBody>
      </p:sp>
      <p:sp>
        <p:nvSpPr>
          <p:cNvPr id="99" name="Google Shape;9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The outputs from FINPLAN include projected financial statements, such as a profit and loss account, and a set of indicators, like N.P.V, I.R.R, and debt–equity ratio.</a:t>
            </a:r>
            <a:endParaRPr/>
          </a:p>
        </p:txBody>
      </p:sp>
      <p:sp>
        <p:nvSpPr>
          <p:cNvPr id="328" name="Google Shape;328;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4999"/>
              </a:lnSpc>
              <a:spcBef>
                <a:spcPts val="0"/>
              </a:spcBef>
              <a:spcAft>
                <a:spcPts val="0"/>
              </a:spcAft>
              <a:buNone/>
            </a:pPr>
            <a:r>
              <a:rPr lang="en-ZA"/>
              <a:t>A power project has multiple stakeholders, like sponsors, investors, lenders, and government and regulator. Each have different interests which can sometimes be conflicting. Therefore an acceptable financial plan should comply with multiple goals. It should maximize shareholder N.P.V and I.R.R and comply with minimum requirements of certain ratios at an electricity price acceptable by the government, or regulator or buyer.</a:t>
            </a:r>
            <a:endParaRPr/>
          </a:p>
          <a:p>
            <a:pPr indent="0" lvl="0" marL="0" rtl="0" algn="l">
              <a:lnSpc>
                <a:spcPct val="114999"/>
              </a:lnSpc>
              <a:spcBef>
                <a:spcPts val="1000"/>
              </a:spcBef>
              <a:spcAft>
                <a:spcPts val="0"/>
              </a:spcAft>
              <a:buNone/>
            </a:pPr>
            <a:r>
              <a:rPr lang="en-ZA"/>
              <a:t>FINPLAN does not optimize the plan its own, and the modeller has to do it manually, with several iterations. Sometimes, one action improves one indicator but deteriorates another indicator. For example, with higher equity, the debt–equity ratio improves, but shareholders' N.P.V and I.R.R decline. Development of a financial plan acceptable to all stakeholders needs several iterations, with the appropriate choice of debt–equity injection profiles, selections of debt type, and so on.</a:t>
            </a:r>
            <a:endParaRPr/>
          </a:p>
        </p:txBody>
      </p:sp>
      <p:sp>
        <p:nvSpPr>
          <p:cNvPr id="340" name="Google Shape;340;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4999"/>
              </a:lnSpc>
              <a:spcBef>
                <a:spcPts val="0"/>
              </a:spcBef>
              <a:spcAft>
                <a:spcPts val="0"/>
              </a:spcAft>
              <a:buNone/>
            </a:pPr>
            <a:r>
              <a:rPr lang="en-ZA"/>
              <a:t>FINPLAN may help to design a financial package. For example, it can help ascertain how much equity has to be injected and when in order to arrive at an appropriate leverage. It may answer how much return shareholders may expect. It will quantify the price of power needed to generate a minimum return to shareholders. It may help to answer, how sensitive the project is to exchange rate changes.</a:t>
            </a:r>
            <a:endParaRPr/>
          </a:p>
          <a:p>
            <a:pPr indent="0" lvl="0" marL="0" rtl="0" algn="l">
              <a:lnSpc>
                <a:spcPct val="114999"/>
              </a:lnSpc>
              <a:spcBef>
                <a:spcPts val="1000"/>
              </a:spcBef>
              <a:spcAft>
                <a:spcPts val="0"/>
              </a:spcAft>
              <a:buNone/>
            </a:pPr>
            <a:r>
              <a:rPr lang="en-ZA"/>
              <a:t>FINPLAN as long-term tool and cannot take into account seasonal or monthly factors. Therefore, it cannot be used for day to day operation planning of the company. It cannot change a poor economic project into a successful one. It does not predict price of power or rates of interest; they are input to the model.</a:t>
            </a:r>
            <a:endParaRPr/>
          </a:p>
          <a:p>
            <a:pPr indent="0" lvl="0" marL="0" rtl="0" algn="l">
              <a:lnSpc>
                <a:spcPct val="114999"/>
              </a:lnSpc>
              <a:spcBef>
                <a:spcPts val="2000"/>
              </a:spcBef>
              <a:spcAft>
                <a:spcPts val="0"/>
              </a:spcAft>
              <a:buNone/>
            </a:pPr>
            <a:r>
              <a:rPr lang="en-ZA"/>
              <a:t>Further exploration of the FINPLAN model and its use are detailed in the Handouts.</a:t>
            </a:r>
            <a:endParaRPr/>
          </a:p>
        </p:txBody>
      </p:sp>
      <p:sp>
        <p:nvSpPr>
          <p:cNvPr id="355" name="Google Shape;355;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4999"/>
              </a:lnSpc>
              <a:spcBef>
                <a:spcPts val="0"/>
              </a:spcBef>
              <a:spcAft>
                <a:spcPts val="0"/>
              </a:spcAft>
              <a:buNone/>
            </a:pPr>
            <a:r>
              <a:rPr lang="en-ZA"/>
              <a:t>Project companies often need to import plant or equipment necessary from other countries to construct and operate a project. To promote the business of their own companies, all industrialized countries and some emerging economies like China and Russia, who are the major exporters of plants and equipment, provide concessional financing facilities to the exporting companies through organizations called export credit agencies or E.C.A for short. </a:t>
            </a:r>
            <a:endParaRPr/>
          </a:p>
          <a:p>
            <a:pPr indent="0" lvl="0" marL="0" rtl="0" algn="l">
              <a:lnSpc>
                <a:spcPct val="114999"/>
              </a:lnSpc>
              <a:spcBef>
                <a:spcPts val="1000"/>
              </a:spcBef>
              <a:spcAft>
                <a:spcPts val="0"/>
              </a:spcAft>
              <a:buNone/>
            </a:pPr>
            <a:r>
              <a:rPr lang="en-ZA"/>
              <a:t>Through export credit agencies, or E.C.As, all O.E.C.D countries, and some emerging economies, provide concessional financing to promote the export of goods and services by their own companies. </a:t>
            </a:r>
            <a:endParaRPr/>
          </a:p>
          <a:p>
            <a:pPr indent="0" lvl="0" marL="0" rtl="0" algn="l">
              <a:lnSpc>
                <a:spcPct val="114999"/>
              </a:lnSpc>
              <a:spcBef>
                <a:spcPts val="1000"/>
              </a:spcBef>
              <a:spcAft>
                <a:spcPts val="0"/>
              </a:spcAft>
              <a:buNone/>
            </a:pPr>
            <a:r>
              <a:rPr lang="en-ZA"/>
              <a:t>The financing can take the form of credits, such as loans, credit insurance, and guarantees. </a:t>
            </a:r>
            <a:endParaRPr/>
          </a:p>
          <a:p>
            <a:pPr indent="0" lvl="0" marL="0" rtl="0" algn="l">
              <a:lnSpc>
                <a:spcPct val="114999"/>
              </a:lnSpc>
              <a:spcBef>
                <a:spcPts val="1000"/>
              </a:spcBef>
              <a:spcAft>
                <a:spcPts val="0"/>
              </a:spcAft>
              <a:buNone/>
            </a:pPr>
            <a:r>
              <a:rPr lang="en-ZA"/>
              <a:t>The risk on these credits, as well as insurance and guarantees, is borne by the sponsoring government. E.C.As limit this risk by being "closed" to risky countries. This means that they do not accept any risk from these countries.</a:t>
            </a:r>
            <a:endParaRPr/>
          </a:p>
          <a:p>
            <a:pPr indent="0" lvl="0" marL="0" rtl="0" algn="l">
              <a:spcBef>
                <a:spcPts val="1000"/>
              </a:spcBef>
              <a:spcAft>
                <a:spcPts val="0"/>
              </a:spcAft>
              <a:buNone/>
            </a:pPr>
            <a:r>
              <a:t/>
            </a:r>
            <a:endParaRPr/>
          </a:p>
        </p:txBody>
      </p:sp>
      <p:sp>
        <p:nvSpPr>
          <p:cNvPr id="114" name="Google Shape;11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4999"/>
              </a:lnSpc>
              <a:spcBef>
                <a:spcPts val="0"/>
              </a:spcBef>
              <a:spcAft>
                <a:spcPts val="0"/>
              </a:spcAft>
              <a:buNone/>
            </a:pPr>
            <a:r>
              <a:rPr lang="en-ZA"/>
              <a:t>E.C.As use three methods to provide funds to the importing or exporting entity.</a:t>
            </a:r>
            <a:endParaRPr/>
          </a:p>
          <a:p>
            <a:pPr indent="0" lvl="0" marL="0" rtl="0" algn="l">
              <a:lnSpc>
                <a:spcPct val="114999"/>
              </a:lnSpc>
              <a:spcBef>
                <a:spcPts val="1000"/>
              </a:spcBef>
              <a:spcAft>
                <a:spcPts val="0"/>
              </a:spcAft>
              <a:buNone/>
            </a:pPr>
            <a:r>
              <a:rPr lang="en-ZA"/>
              <a:t>Direct Lending: the E.C.A in this case is a bank, very often called an EXIM (EXport-IMport) bank. Similar to a bank loan, the loan is provided upon the purchase of goods or services from businesses in the organizing country. </a:t>
            </a:r>
            <a:endParaRPr/>
          </a:p>
          <a:p>
            <a:pPr indent="0" lvl="0" marL="0" rtl="0" algn="l">
              <a:lnSpc>
                <a:spcPct val="114999"/>
              </a:lnSpc>
              <a:spcBef>
                <a:spcPts val="1000"/>
              </a:spcBef>
              <a:spcAft>
                <a:spcPts val="0"/>
              </a:spcAft>
              <a:buNone/>
            </a:pPr>
            <a:r>
              <a:rPr lang="en-ZA"/>
              <a:t>Financial Intermediary Loans: the E.C.A, in this case, lends funds to a financial intermediary, such as a commercial bank, that in turn loans the funds to the importing entity. </a:t>
            </a:r>
            <a:endParaRPr/>
          </a:p>
          <a:p>
            <a:pPr indent="0" lvl="0" marL="0" rtl="0" algn="l">
              <a:lnSpc>
                <a:spcPct val="114999"/>
              </a:lnSpc>
              <a:spcBef>
                <a:spcPts val="1000"/>
              </a:spcBef>
              <a:spcAft>
                <a:spcPts val="0"/>
              </a:spcAft>
              <a:buNone/>
            </a:pPr>
            <a:r>
              <a:rPr lang="en-ZA"/>
              <a:t>Interest Rate Equalization: Under an interest rate equalization, a commercial lender provides a loan to the importing entity at below market interest rates and in turn receives compensation from the E.C.A, for the difference between the below market rate and the prevailing market rate.</a:t>
            </a:r>
            <a:endParaRPr/>
          </a:p>
        </p:txBody>
      </p:sp>
      <p:sp>
        <p:nvSpPr>
          <p:cNvPr id="126" name="Google Shape;12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4999"/>
              </a:lnSpc>
              <a:spcBef>
                <a:spcPts val="0"/>
              </a:spcBef>
              <a:spcAft>
                <a:spcPts val="0"/>
              </a:spcAft>
              <a:buNone/>
            </a:pPr>
            <a:r>
              <a:rPr lang="en-ZA" sz="1200">
                <a:solidFill>
                  <a:schemeClr val="dk1"/>
                </a:solidFill>
                <a:latin typeface="Calibri"/>
                <a:ea typeface="Calibri"/>
                <a:cs typeface="Calibri"/>
                <a:sym typeface="Calibri"/>
              </a:rPr>
              <a:t>There are two modes of providing credit, supplier’s credit, as well as, buyer’s credit. </a:t>
            </a:r>
            <a:r>
              <a:rPr lang="en-ZA"/>
              <a:t>This slide shows the Suppliers' Credit Scheme. In this scheme, E.C.A. gives the loans to the exporting company, or the equipment supplying company. The exporting company sells equipment and services to the importing company through a deferred payment scheme. The importing company makes the payment to the exporter, and the exporter, in turn pays back the E.C.A.</a:t>
            </a:r>
            <a:endParaRPr/>
          </a:p>
        </p:txBody>
      </p:sp>
      <p:sp>
        <p:nvSpPr>
          <p:cNvPr id="138" name="Google Shape;13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4999"/>
              </a:lnSpc>
              <a:spcBef>
                <a:spcPts val="0"/>
              </a:spcBef>
              <a:spcAft>
                <a:spcPts val="0"/>
              </a:spcAft>
              <a:buNone/>
            </a:pPr>
            <a:r>
              <a:rPr lang="en-ZA"/>
              <a:t>This slides shows the buyers' credit scheme. In this scheme, an E.C.A provides the loan directly to the buyer, or the importer, of the equipment and makes the payment to the exporter, for its supply. </a:t>
            </a:r>
            <a:endParaRPr/>
          </a:p>
          <a:p>
            <a:pPr indent="0" lvl="0" marL="0" rtl="0" algn="l">
              <a:lnSpc>
                <a:spcPct val="114999"/>
              </a:lnSpc>
              <a:spcBef>
                <a:spcPts val="1000"/>
              </a:spcBef>
              <a:spcAft>
                <a:spcPts val="0"/>
              </a:spcAft>
              <a:buNone/>
            </a:pPr>
            <a:r>
              <a:rPr lang="en-ZA"/>
              <a:t>The importer repays the loan to the E.C.A.</a:t>
            </a:r>
            <a:endParaRPr/>
          </a:p>
        </p:txBody>
      </p:sp>
      <p:sp>
        <p:nvSpPr>
          <p:cNvPr id="150" name="Google Shape;15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ZA"/>
              <a:t>Here are some examples of export agencies across the world. These include:</a:t>
            </a:r>
            <a:endParaRPr/>
          </a:p>
          <a:p>
            <a:pPr indent="-342900" lvl="0" marL="342900" rtl="0" algn="l">
              <a:spcBef>
                <a:spcPts val="1200"/>
              </a:spcBef>
              <a:spcAft>
                <a:spcPts val="0"/>
              </a:spcAft>
              <a:buClr>
                <a:schemeClr val="dk1"/>
              </a:buClr>
              <a:buSzPts val="1200"/>
              <a:buFont typeface="Arial"/>
              <a:buChar char="•"/>
            </a:pPr>
            <a:r>
              <a:rPr lang="en-ZA"/>
              <a:t>The Export–Import Bank of the United States;</a:t>
            </a:r>
            <a:endParaRPr/>
          </a:p>
          <a:p>
            <a:pPr indent="-342900" lvl="0" marL="342900" rtl="0" algn="l">
              <a:spcBef>
                <a:spcPts val="1200"/>
              </a:spcBef>
              <a:spcAft>
                <a:spcPts val="0"/>
              </a:spcAft>
              <a:buClr>
                <a:schemeClr val="dk1"/>
              </a:buClr>
              <a:buSzPts val="1200"/>
              <a:buFont typeface="Arial"/>
              <a:buChar char="•"/>
            </a:pPr>
            <a:r>
              <a:rPr lang="en-ZA"/>
              <a:t>Compagnie Française d'Assurance pour le Commerce Extérieur (C.O.F.A.C.E);</a:t>
            </a:r>
            <a:endParaRPr/>
          </a:p>
          <a:p>
            <a:pPr indent="-342900" lvl="0" marL="342900" rtl="0" algn="l">
              <a:spcBef>
                <a:spcPts val="1200"/>
              </a:spcBef>
              <a:spcAft>
                <a:spcPts val="0"/>
              </a:spcAft>
              <a:buClr>
                <a:schemeClr val="dk1"/>
              </a:buClr>
              <a:buSzPts val="1200"/>
              <a:buFont typeface="Arial"/>
              <a:buChar char="•"/>
            </a:pPr>
            <a:r>
              <a:rPr lang="en-ZA"/>
              <a:t>Japan Bank for International Cooperation (J.B.I.C);</a:t>
            </a:r>
            <a:endParaRPr/>
          </a:p>
          <a:p>
            <a:pPr indent="-342900" lvl="0" marL="342900" rtl="0" algn="l">
              <a:spcBef>
                <a:spcPts val="1200"/>
              </a:spcBef>
              <a:spcAft>
                <a:spcPts val="0"/>
              </a:spcAft>
              <a:buClr>
                <a:schemeClr val="dk1"/>
              </a:buClr>
              <a:buSzPts val="1200"/>
              <a:buFont typeface="Arial"/>
              <a:buChar char="•"/>
            </a:pPr>
            <a:r>
              <a:rPr lang="en-ZA"/>
              <a:t>Korea EXIM Bank;</a:t>
            </a:r>
            <a:endParaRPr/>
          </a:p>
          <a:p>
            <a:pPr indent="-342900" lvl="0" marL="342900" rtl="0" algn="l">
              <a:spcBef>
                <a:spcPts val="1200"/>
              </a:spcBef>
              <a:spcAft>
                <a:spcPts val="0"/>
              </a:spcAft>
              <a:buClr>
                <a:schemeClr val="dk1"/>
              </a:buClr>
              <a:buSzPts val="1200"/>
              <a:buFont typeface="Arial"/>
              <a:buChar char="•"/>
            </a:pPr>
            <a:r>
              <a:rPr lang="en-ZA"/>
              <a:t>E.X.I.A.R: Russian Agency for Export Credit and Investment Insurance;</a:t>
            </a:r>
            <a:endParaRPr/>
          </a:p>
          <a:p>
            <a:pPr indent="-342900" lvl="0" marL="342900" rtl="0" algn="l">
              <a:spcBef>
                <a:spcPts val="1200"/>
              </a:spcBef>
              <a:spcAft>
                <a:spcPts val="0"/>
              </a:spcAft>
              <a:buClr>
                <a:schemeClr val="dk1"/>
              </a:buClr>
              <a:buSzPts val="1200"/>
              <a:buFont typeface="Arial"/>
              <a:buChar char="•"/>
            </a:pPr>
            <a:r>
              <a:rPr lang="en-ZA"/>
              <a:t>China Export &amp; Credit Insurance Corporation.</a:t>
            </a:r>
            <a:endParaRPr/>
          </a:p>
          <a:p>
            <a:pPr indent="0" lvl="0" marL="0" rtl="0" algn="l">
              <a:spcBef>
                <a:spcPts val="2200"/>
              </a:spcBef>
              <a:spcAft>
                <a:spcPts val="0"/>
              </a:spcAft>
              <a:buNone/>
            </a:pPr>
            <a:r>
              <a:t/>
            </a:r>
            <a:endParaRPr/>
          </a:p>
          <a:p>
            <a:pPr indent="0" lvl="0" marL="0" rtl="0" algn="l">
              <a:lnSpc>
                <a:spcPct val="114999"/>
              </a:lnSpc>
              <a:spcBef>
                <a:spcPts val="0"/>
              </a:spcBef>
              <a:spcAft>
                <a:spcPts val="0"/>
              </a:spcAft>
              <a:buNone/>
            </a:pPr>
            <a:r>
              <a:t/>
            </a:r>
            <a:endParaRPr/>
          </a:p>
        </p:txBody>
      </p:sp>
      <p:sp>
        <p:nvSpPr>
          <p:cNvPr id="162" name="Google Shape;16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4999"/>
              </a:lnSpc>
              <a:spcBef>
                <a:spcPts val="0"/>
              </a:spcBef>
              <a:spcAft>
                <a:spcPts val="0"/>
              </a:spcAft>
              <a:buNone/>
            </a:pPr>
            <a:r>
              <a:rPr lang="en-ZA"/>
              <a:t>We will now explore export credit guidelines required for financial decision making. The entire financing activity of E.C.As in O.E.C.D countries is guided by a document signed by O.E.C.D members. This is known as O.E.C.D consensus. The O.E.C.D is the Organisation for Economic Co-operation and Development and has 37 member countries.</a:t>
            </a:r>
            <a:endParaRPr/>
          </a:p>
          <a:p>
            <a:pPr indent="0" lvl="0" marL="0" rtl="0" algn="l">
              <a:lnSpc>
                <a:spcPct val="114999"/>
              </a:lnSpc>
              <a:spcBef>
                <a:spcPts val="1000"/>
              </a:spcBef>
              <a:spcAft>
                <a:spcPts val="0"/>
              </a:spcAft>
              <a:buNone/>
            </a:pPr>
            <a:r>
              <a:rPr lang="en-ZA"/>
              <a:t>The aim of this O.E.C.D Consensus document is to ensure an orderly export–credit market by avoiding competitive battles between various countries seeking to offer the most favourable financial conditions for exports. </a:t>
            </a:r>
            <a:endParaRPr/>
          </a:p>
          <a:p>
            <a:pPr indent="0" lvl="0" marL="0" rtl="0" algn="l">
              <a:lnSpc>
                <a:spcPct val="114999"/>
              </a:lnSpc>
              <a:spcBef>
                <a:spcPts val="1000"/>
              </a:spcBef>
              <a:spcAft>
                <a:spcPts val="0"/>
              </a:spcAft>
              <a:buNone/>
            </a:pPr>
            <a:r>
              <a:rPr lang="en-ZA"/>
              <a:t>One can read more detail from the website given in the slide. The main guidelines are given in the next slide. </a:t>
            </a:r>
            <a:endParaRPr/>
          </a:p>
          <a:p>
            <a:pPr indent="0" lvl="0" marL="0" rtl="0" algn="l">
              <a:lnSpc>
                <a:spcPct val="114999"/>
              </a:lnSpc>
              <a:spcBef>
                <a:spcPts val="1000"/>
              </a:spcBef>
              <a:spcAft>
                <a:spcPts val="0"/>
              </a:spcAft>
              <a:buNone/>
            </a:pPr>
            <a:r>
              <a:t/>
            </a:r>
            <a:endParaRPr/>
          </a:p>
        </p:txBody>
      </p:sp>
      <p:sp>
        <p:nvSpPr>
          <p:cNvPr id="174" name="Google Shape;17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4999"/>
              </a:lnSpc>
              <a:spcBef>
                <a:spcPts val="0"/>
              </a:spcBef>
              <a:spcAft>
                <a:spcPts val="0"/>
              </a:spcAft>
              <a:buNone/>
            </a:pPr>
            <a:r>
              <a:rPr lang="en-ZA"/>
              <a:t>The main guidelines in the O.E.C.D consensus are:</a:t>
            </a:r>
            <a:endParaRPr/>
          </a:p>
          <a:p>
            <a:pPr indent="0" lvl="0" marL="0" rtl="0" algn="l">
              <a:lnSpc>
                <a:spcPct val="114999"/>
              </a:lnSpc>
              <a:spcBef>
                <a:spcPts val="1000"/>
              </a:spcBef>
              <a:spcAft>
                <a:spcPts val="0"/>
              </a:spcAft>
              <a:buNone/>
            </a:pPr>
            <a:r>
              <a:rPr lang="en-ZA"/>
              <a:t>Export credit granted is limited to 85% of the contract value, and therefore a cash down payment is required for the remaining 15%.</a:t>
            </a:r>
            <a:endParaRPr/>
          </a:p>
          <a:p>
            <a:pPr indent="0" lvl="0" marL="0" rtl="0" algn="l">
              <a:lnSpc>
                <a:spcPct val="114999"/>
              </a:lnSpc>
              <a:spcBef>
                <a:spcPts val="1000"/>
              </a:spcBef>
              <a:spcAft>
                <a:spcPts val="0"/>
              </a:spcAft>
              <a:buNone/>
            </a:pPr>
            <a:r>
              <a:rPr lang="en-ZA"/>
              <a:t>The maximum loan repayment period for non-nuclear power projects is 12 years, and this is extended to 18 years for nuclear power projects.</a:t>
            </a:r>
            <a:endParaRPr/>
          </a:p>
          <a:p>
            <a:pPr indent="0" lvl="0" marL="0" rtl="0" algn="l">
              <a:lnSpc>
                <a:spcPct val="114999"/>
              </a:lnSpc>
              <a:spcBef>
                <a:spcPts val="1000"/>
              </a:spcBef>
              <a:spcAft>
                <a:spcPts val="0"/>
              </a:spcAft>
              <a:buNone/>
            </a:pPr>
            <a:r>
              <a:rPr lang="en-ZA"/>
              <a:t>Repayment must be by constant instalments, at least every six months. These must begin no later than the sixth month after the performance test of the plant.</a:t>
            </a:r>
            <a:endParaRPr/>
          </a:p>
          <a:p>
            <a:pPr indent="0" lvl="0" marL="0" rtl="0" algn="l">
              <a:lnSpc>
                <a:spcPct val="114999"/>
              </a:lnSpc>
              <a:spcBef>
                <a:spcPts val="1000"/>
              </a:spcBef>
              <a:spcAft>
                <a:spcPts val="0"/>
              </a:spcAft>
              <a:buNone/>
            </a:pPr>
            <a:r>
              <a:rPr lang="en-ZA"/>
              <a:t>The interest rate applied cannot be lower than that calculated every month by the O.E.C.D. This rate is known as the C.I.R.R, or commercial interest reference rate, and it is equal to a 1% spread on the return of long-term government bonds in the same currency. It is revised on a monthly basis and can be obtained from the O.E.C.D website.</a:t>
            </a:r>
            <a:endParaRPr/>
          </a:p>
          <a:p>
            <a:pPr indent="0" lvl="0" marL="0" rtl="0" algn="l">
              <a:lnSpc>
                <a:spcPct val="114999"/>
              </a:lnSpc>
              <a:spcBef>
                <a:spcPts val="1000"/>
              </a:spcBef>
              <a:spcAft>
                <a:spcPts val="0"/>
              </a:spcAft>
              <a:buNone/>
            </a:pPr>
            <a:r>
              <a:t/>
            </a:r>
            <a:endParaRPr/>
          </a:p>
          <a:p>
            <a:pPr indent="0" lvl="0" marL="0" rtl="0" algn="l">
              <a:lnSpc>
                <a:spcPct val="114999"/>
              </a:lnSpc>
              <a:spcBef>
                <a:spcPts val="1000"/>
              </a:spcBef>
              <a:spcAft>
                <a:spcPts val="0"/>
              </a:spcAft>
              <a:buNone/>
            </a:pPr>
            <a:r>
              <a:rPr lang="en-ZA"/>
              <a:t>Some additional information: Given the complicated mechanisms with which one must contend to obtain support from an E.C.A. I.e. compliance with the Consensus limits; greater complexity when there is an additional player in the project finance structure; high initial premiums to be paid to the E.C.A. It is worth resorting to these agencies only if there is no other way to attract commercial banks to finance the project.</a:t>
            </a:r>
            <a:endParaRPr/>
          </a:p>
        </p:txBody>
      </p:sp>
      <p:sp>
        <p:nvSpPr>
          <p:cNvPr id="188" name="Google Shape;18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6"/>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ZA"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21" name="Google Shape;21;p26"/>
          <p:cNvSpPr txBox="1"/>
          <p:nvPr/>
        </p:nvSpPr>
        <p:spPr>
          <a:xfrm>
            <a:off x="11798644" y="6492875"/>
            <a:ext cx="39335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ZA"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3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3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3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7"/>
          <p:cNvSpPr txBox="1"/>
          <p:nvPr>
            <p:ph idx="12" type="sldNum"/>
          </p:nvPr>
        </p:nvSpPr>
        <p:spPr>
          <a:xfrm>
            <a:off x="11786286" y="6497852"/>
            <a:ext cx="40571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3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34"/>
          <p:cNvSpPr/>
          <p:nvPr>
            <p:ph idx="2" type="pic"/>
          </p:nvPr>
        </p:nvSpPr>
        <p:spPr>
          <a:xfrm>
            <a:off x="5183188" y="987425"/>
            <a:ext cx="6172200" cy="4873625"/>
          </a:xfrm>
          <a:prstGeom prst="rect">
            <a:avLst/>
          </a:prstGeom>
          <a:noFill/>
          <a:ln>
            <a:noFill/>
          </a:ln>
        </p:spPr>
      </p:sp>
      <p:sp>
        <p:nvSpPr>
          <p:cNvPr id="69" name="Google Shape;69;p3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ZA"/>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g"/><Relationship Id="rId4" Type="http://schemas.openxmlformats.org/officeDocument/2006/relationships/image" Target="../media/image10.jpg"/><Relationship Id="rId5"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g"/><Relationship Id="rId4" Type="http://schemas.openxmlformats.org/officeDocument/2006/relationships/image" Target="../media/image13.png"/><Relationship Id="rId5"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jpg"/><Relationship Id="rId4" Type="http://schemas.openxmlformats.org/officeDocument/2006/relationships/image" Target="../media/image8.png"/><Relationship Id="rId5"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jpg"/><Relationship Id="rId4" Type="http://schemas.openxmlformats.org/officeDocument/2006/relationships/image" Target="../media/image5.jpg"/><Relationship Id="rId5"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jpg"/><Relationship Id="rId4" Type="http://schemas.openxmlformats.org/officeDocument/2006/relationships/image" Target="../media/image7.png"/><Relationship Id="rId5"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jpg"/><Relationship Id="rId4" Type="http://schemas.openxmlformats.org/officeDocument/2006/relationships/image" Target="../media/image11.jpg"/><Relationship Id="rId5"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jp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jp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5.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jp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2.jp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jp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8.png"/><Relationship Id="rId4" Type="http://schemas.openxmlformats.org/officeDocument/2006/relationships/hyperlink" Target="http://www.google.com/" TargetMode="External"/><Relationship Id="rId5" Type="http://schemas.openxmlformats.org/officeDocument/2006/relationships/hyperlink" Target="https://www.open.edu/openlearncreate/mod/quiz/view.php?id=173531"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g"/><Relationship Id="rId4" Type="http://schemas.openxmlformats.org/officeDocument/2006/relationships/image" Target="../media/image2.jpg"/><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image" Target="../media/image6.jpg"/><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jpg"/><Relationship Id="rId4" Type="http://schemas.openxmlformats.org/officeDocument/2006/relationships/hyperlink" Target="https://www.oecd.org/trade/topics/export-credits/" TargetMode="External"/><Relationship Id="rId5" Type="http://schemas.openxmlformats.org/officeDocument/2006/relationships/image" Target="../media/image1.png"/><Relationship Id="rId6"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descr="A picture containing background pattern&#10;&#10;Description automatically generated" id="90" name="Google Shape;90;p1"/>
          <p:cNvPicPr preferRelativeResize="0"/>
          <p:nvPr/>
        </p:nvPicPr>
        <p:blipFill rotWithShape="1">
          <a:blip r:embed="rId3">
            <a:alphaModFix/>
          </a:blip>
          <a:srcRect b="0" l="0" r="0" t="0"/>
          <a:stretch/>
        </p:blipFill>
        <p:spPr>
          <a:xfrm>
            <a:off x="1675" y="-22085"/>
            <a:ext cx="12188650" cy="6877050"/>
          </a:xfrm>
          <a:prstGeom prst="rect">
            <a:avLst/>
          </a:prstGeom>
          <a:noFill/>
          <a:ln>
            <a:noFill/>
          </a:ln>
        </p:spPr>
      </p:pic>
      <p:sp>
        <p:nvSpPr>
          <p:cNvPr id="91" name="Google Shape;91;p1"/>
          <p:cNvSpPr txBox="1"/>
          <p:nvPr/>
        </p:nvSpPr>
        <p:spPr>
          <a:xfrm>
            <a:off x="791396" y="3972727"/>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ZA" sz="1800" u="none" cap="none" strike="noStrike">
                <a:solidFill>
                  <a:schemeClr val="dk1"/>
                </a:solidFill>
                <a:latin typeface="Open Sans ExtraBold"/>
                <a:ea typeface="Open Sans ExtraBold"/>
                <a:cs typeface="Open Sans ExtraBold"/>
                <a:sym typeface="Open Sans ExtraBold"/>
              </a:rPr>
              <a:t>FINPLAN</a:t>
            </a:r>
            <a:endParaRPr sz="1800">
              <a:solidFill>
                <a:schemeClr val="dk1"/>
              </a:solidFill>
              <a:latin typeface="Calibri"/>
              <a:ea typeface="Calibri"/>
              <a:cs typeface="Calibri"/>
              <a:sym typeface="Calibri"/>
            </a:endParaRPr>
          </a:p>
        </p:txBody>
      </p:sp>
      <p:sp>
        <p:nvSpPr>
          <p:cNvPr id="92" name="Google Shape;92;p1"/>
          <p:cNvSpPr txBox="1"/>
          <p:nvPr/>
        </p:nvSpPr>
        <p:spPr>
          <a:xfrm>
            <a:off x="750292" y="4311756"/>
            <a:ext cx="7414757" cy="2123658"/>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ZA" sz="4400">
                <a:solidFill>
                  <a:schemeClr val="lt1"/>
                </a:solidFill>
                <a:latin typeface="Open Sans ExtraBold"/>
                <a:ea typeface="Open Sans ExtraBold"/>
                <a:cs typeface="Open Sans ExtraBold"/>
                <a:sym typeface="Open Sans ExtraBold"/>
              </a:rPr>
              <a:t>LECTURE 5 </a:t>
            </a:r>
            <a:br>
              <a:rPr b="1" lang="en-ZA" sz="4400">
                <a:solidFill>
                  <a:schemeClr val="dk1"/>
                </a:solidFill>
                <a:latin typeface="Open Sans ExtraBold"/>
                <a:ea typeface="Open Sans ExtraBold"/>
                <a:cs typeface="Open Sans ExtraBold"/>
                <a:sym typeface="Open Sans ExtraBold"/>
              </a:rPr>
            </a:br>
            <a:r>
              <a:rPr b="1" lang="en-ZA" sz="4400">
                <a:solidFill>
                  <a:schemeClr val="dk1"/>
                </a:solidFill>
                <a:latin typeface="Open Sans ExtraBold"/>
                <a:ea typeface="Open Sans ExtraBold"/>
                <a:cs typeface="Open Sans ExtraBold"/>
                <a:sym typeface="Open Sans ExtraBold"/>
              </a:rPr>
              <a:t>CREDIT OPTIONS &amp; FINPLAN METHODOLOGY</a:t>
            </a:r>
            <a:endParaRPr/>
          </a:p>
        </p:txBody>
      </p:sp>
      <p:sp>
        <p:nvSpPr>
          <p:cNvPr id="93" name="Google Shape;93;p1"/>
          <p:cNvSpPr txBox="1"/>
          <p:nvPr/>
        </p:nvSpPr>
        <p:spPr>
          <a:xfrm>
            <a:off x="8969829" y="6080927"/>
            <a:ext cx="274320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ZA" sz="1400">
                <a:solidFill>
                  <a:schemeClr val="lt1"/>
                </a:solidFill>
                <a:latin typeface="Open Sans"/>
                <a:ea typeface="Open Sans"/>
                <a:cs typeface="Open Sans"/>
                <a:sym typeface="Open Sans"/>
              </a:rPr>
              <a:t>Version 1.1</a:t>
            </a:r>
            <a:endParaRPr b="1" sz="1400">
              <a:solidFill>
                <a:schemeClr val="lt1"/>
              </a:solidFill>
              <a:latin typeface="Open Sans"/>
              <a:ea typeface="Open Sans"/>
              <a:cs typeface="Open Sans"/>
              <a:sym typeface="Open Sans"/>
            </a:endParaRPr>
          </a:p>
        </p:txBody>
      </p:sp>
      <p:sp>
        <p:nvSpPr>
          <p:cNvPr id="94" name="Google Shape;94;p1"/>
          <p:cNvSpPr/>
          <p:nvPr/>
        </p:nvSpPr>
        <p:spPr>
          <a:xfrm>
            <a:off x="6613819" y="444428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5_Slide1.mp3" id="95" name="Google Shape;95;p1"/>
          <p:cNvPicPr preferRelativeResize="0"/>
          <p:nvPr/>
        </p:nvPicPr>
        <p:blipFill rotWithShape="1">
          <a:blip r:embed="rId4">
            <a:alphaModFix/>
          </a:blip>
          <a:srcRect b="0" l="0" r="0" t="0"/>
          <a:stretch/>
        </p:blipFill>
        <p:spPr>
          <a:xfrm>
            <a:off x="6685184" y="4515653"/>
            <a:ext cx="812800" cy="8128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478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descr="Graphical user interface, text&#10;&#10;Description automatically generated" id="202" name="Google Shape;202;p10"/>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203" name="Google Shape;203;p1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04" name="Google Shape;204;p10"/>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5.2.3 Syndicated Loans  </a:t>
            </a:r>
            <a:endParaRPr/>
          </a:p>
        </p:txBody>
      </p:sp>
      <p:sp>
        <p:nvSpPr>
          <p:cNvPr id="205" name="Google Shape;205;p10"/>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5.2 Export credit guidelines</a:t>
            </a:r>
            <a:endParaRPr/>
          </a:p>
        </p:txBody>
      </p:sp>
      <p:sp>
        <p:nvSpPr>
          <p:cNvPr id="206" name="Google Shape;206;p10"/>
          <p:cNvSpPr/>
          <p:nvPr/>
        </p:nvSpPr>
        <p:spPr>
          <a:xfrm>
            <a:off x="973478" y="1986484"/>
            <a:ext cx="9884145" cy="1785104"/>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Large commercial banks join together, sharing an agreed loan amount</a:t>
            </a:r>
            <a:endParaRPr/>
          </a:p>
          <a:p>
            <a:pPr indent="-342900" lvl="0" marL="342900" marR="0" rtl="0" algn="l">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Reduces default risk </a:t>
            </a:r>
            <a:endParaRPr/>
          </a:p>
          <a:p>
            <a:pPr indent="-342900" lvl="0" marL="342900" marR="0" rtl="0" algn="l">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Bank taking lead is the lead manager</a:t>
            </a:r>
            <a:endParaRPr/>
          </a:p>
          <a:p>
            <a:pPr indent="-342900" lvl="0" marL="342900" marR="0" rtl="0" algn="l">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Often includes multilateral banks and export credit agencies </a:t>
            </a:r>
            <a:endParaRPr/>
          </a:p>
        </p:txBody>
      </p:sp>
      <p:sp>
        <p:nvSpPr>
          <p:cNvPr id="207" name="Google Shape;207;p10"/>
          <p:cNvSpPr/>
          <p:nvPr/>
        </p:nvSpPr>
        <p:spPr>
          <a:xfrm>
            <a:off x="8452328" y="67091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5_Slide10.mp3" id="208" name="Google Shape;208;p10"/>
          <p:cNvPicPr preferRelativeResize="0"/>
          <p:nvPr/>
        </p:nvPicPr>
        <p:blipFill rotWithShape="1">
          <a:blip r:embed="rId4">
            <a:alphaModFix/>
          </a:blip>
          <a:srcRect b="0" l="0" r="0" t="0"/>
          <a:stretch/>
        </p:blipFill>
        <p:spPr>
          <a:xfrm>
            <a:off x="8523693" y="745420"/>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5000"/>
                                        <p:tgtEl>
                                          <p:spTgt spid="2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descr="Graphical user interface, text&#10;&#10;Description automatically generated" id="214" name="Google Shape;214;p11"/>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215" name="Google Shape;215;p1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16" name="Google Shape;216;p11"/>
          <p:cNvSpPr/>
          <p:nvPr/>
        </p:nvSpPr>
        <p:spPr>
          <a:xfrm>
            <a:off x="887216" y="1397013"/>
            <a:ext cx="6983156"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5.2.4 Financing structure of the EnerBrasil wind power project (Brazil)  </a:t>
            </a:r>
            <a:endParaRPr/>
          </a:p>
        </p:txBody>
      </p:sp>
      <p:sp>
        <p:nvSpPr>
          <p:cNvPr id="217" name="Google Shape;217;p11"/>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5.2 Export credit guidelines</a:t>
            </a:r>
            <a:endParaRPr/>
          </a:p>
        </p:txBody>
      </p:sp>
      <p:pic>
        <p:nvPicPr>
          <p:cNvPr descr="Diagram&#10;&#10;Description automatically generated" id="218" name="Google Shape;218;p11"/>
          <p:cNvPicPr preferRelativeResize="0"/>
          <p:nvPr/>
        </p:nvPicPr>
        <p:blipFill rotWithShape="1">
          <a:blip r:embed="rId4">
            <a:alphaModFix/>
          </a:blip>
          <a:srcRect b="0" l="0" r="0" t="0"/>
          <a:stretch/>
        </p:blipFill>
        <p:spPr>
          <a:xfrm>
            <a:off x="1805796" y="2123272"/>
            <a:ext cx="8594783" cy="3833532"/>
          </a:xfrm>
          <a:prstGeom prst="rect">
            <a:avLst/>
          </a:prstGeom>
          <a:noFill/>
          <a:ln>
            <a:noFill/>
          </a:ln>
        </p:spPr>
      </p:pic>
      <p:sp>
        <p:nvSpPr>
          <p:cNvPr id="219" name="Google Shape;219;p11"/>
          <p:cNvSpPr/>
          <p:nvPr/>
        </p:nvSpPr>
        <p:spPr>
          <a:xfrm>
            <a:off x="8452328" y="67091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5_Slide11.mp3" id="220" name="Google Shape;220;p11"/>
          <p:cNvPicPr preferRelativeResize="0"/>
          <p:nvPr/>
        </p:nvPicPr>
        <p:blipFill rotWithShape="1">
          <a:blip r:embed="rId5">
            <a:alphaModFix/>
          </a:blip>
          <a:srcRect b="0" l="0" r="0" t="0"/>
          <a:stretch/>
        </p:blipFill>
        <p:spPr>
          <a:xfrm>
            <a:off x="8538519" y="74227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0"/>
                                        <p:tgtEl>
                                          <p:spTgt spid="2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descr="Graphical user interface, text&#10;&#10;Description automatically generated" id="226" name="Google Shape;226;p12"/>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227" name="Google Shape;227;p1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28" name="Google Shape;228;p12"/>
          <p:cNvSpPr/>
          <p:nvPr/>
        </p:nvSpPr>
        <p:spPr>
          <a:xfrm>
            <a:off x="887216" y="1175765"/>
            <a:ext cx="541561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5.2.5 Financing structure of the Phy My 3 Power Project (Vietnam)</a:t>
            </a:r>
            <a:endParaRPr/>
          </a:p>
        </p:txBody>
      </p:sp>
      <p:sp>
        <p:nvSpPr>
          <p:cNvPr id="229" name="Google Shape;229;p12"/>
          <p:cNvSpPr txBox="1"/>
          <p:nvPr/>
        </p:nvSpPr>
        <p:spPr>
          <a:xfrm>
            <a:off x="887215" y="-209351"/>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5.2 Export credit guidelines</a:t>
            </a:r>
            <a:endParaRPr/>
          </a:p>
        </p:txBody>
      </p:sp>
      <p:pic>
        <p:nvPicPr>
          <p:cNvPr descr="Diagram&#10;&#10;Description automatically generated" id="230" name="Google Shape;230;p12"/>
          <p:cNvPicPr preferRelativeResize="0"/>
          <p:nvPr/>
        </p:nvPicPr>
        <p:blipFill rotWithShape="1">
          <a:blip r:embed="rId4">
            <a:alphaModFix/>
          </a:blip>
          <a:srcRect b="0" l="0" r="0" t="0"/>
          <a:stretch/>
        </p:blipFill>
        <p:spPr>
          <a:xfrm>
            <a:off x="1844300" y="1883651"/>
            <a:ext cx="7754318" cy="4485545"/>
          </a:xfrm>
          <a:prstGeom prst="rect">
            <a:avLst/>
          </a:prstGeom>
          <a:noFill/>
          <a:ln>
            <a:noFill/>
          </a:ln>
        </p:spPr>
      </p:pic>
      <p:sp>
        <p:nvSpPr>
          <p:cNvPr id="231" name="Google Shape;231;p12"/>
          <p:cNvSpPr/>
          <p:nvPr/>
        </p:nvSpPr>
        <p:spPr>
          <a:xfrm>
            <a:off x="8452328" y="572936"/>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5_Slide12.mp3" id="232" name="Google Shape;232;p12"/>
          <p:cNvPicPr preferRelativeResize="0"/>
          <p:nvPr/>
        </p:nvPicPr>
        <p:blipFill rotWithShape="1">
          <a:blip r:embed="rId5">
            <a:alphaModFix/>
          </a:blip>
          <a:srcRect b="0" l="0" r="0" t="0"/>
          <a:stretch/>
        </p:blipFill>
        <p:spPr>
          <a:xfrm>
            <a:off x="8523693" y="644301"/>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0"/>
                                        <p:tgtEl>
                                          <p:spTgt spid="2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descr="Graphical user interface, text&#10;&#10;Description automatically generated" id="238" name="Google Shape;238;p13"/>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239" name="Google Shape;239;p1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40" name="Google Shape;240;p13"/>
          <p:cNvSpPr/>
          <p:nvPr/>
        </p:nvSpPr>
        <p:spPr>
          <a:xfrm>
            <a:off x="887215" y="1397013"/>
            <a:ext cx="900712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5.3.1 FINPLAN</a:t>
            </a:r>
            <a:endParaRPr/>
          </a:p>
        </p:txBody>
      </p:sp>
      <p:sp>
        <p:nvSpPr>
          <p:cNvPr id="241" name="Google Shape;241;p13"/>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5.3 FINPLAN Approach</a:t>
            </a:r>
            <a:endParaRPr/>
          </a:p>
        </p:txBody>
      </p:sp>
      <p:sp>
        <p:nvSpPr>
          <p:cNvPr id="242" name="Google Shape;242;p13"/>
          <p:cNvSpPr/>
          <p:nvPr/>
        </p:nvSpPr>
        <p:spPr>
          <a:xfrm>
            <a:off x="973478" y="1986484"/>
            <a:ext cx="5743466"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2000">
                <a:solidFill>
                  <a:srgbClr val="000000"/>
                </a:solidFill>
                <a:latin typeface="Open Sans"/>
                <a:ea typeface="Open Sans"/>
                <a:cs typeface="Open Sans"/>
                <a:sym typeface="Open Sans"/>
              </a:rPr>
              <a:t>An analytical and accounting tool to facilitate financial analysis of power projects.</a:t>
            </a:r>
            <a:endParaRPr/>
          </a:p>
          <a:p>
            <a:pPr indent="0" lvl="0" marL="0" marR="0" rtl="0" algn="l">
              <a:spcBef>
                <a:spcPts val="1200"/>
              </a:spcBef>
              <a:spcAft>
                <a:spcPts val="0"/>
              </a:spcAft>
              <a:buNone/>
            </a:pPr>
            <a:r>
              <a:rPr lang="en-ZA" sz="2000">
                <a:solidFill>
                  <a:srgbClr val="000000"/>
                </a:solidFill>
                <a:latin typeface="Open Sans"/>
                <a:ea typeface="Open Sans"/>
                <a:cs typeface="Open Sans"/>
                <a:sym typeface="Open Sans"/>
              </a:rPr>
              <a:t>FINPLAN can:</a:t>
            </a:r>
            <a:endParaRPr/>
          </a:p>
          <a:p>
            <a:pPr indent="-342900" lvl="0" marL="342900" marR="0" rtl="0" algn="l">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Design a financing package</a:t>
            </a:r>
            <a:endParaRPr/>
          </a:p>
          <a:p>
            <a:pPr indent="-342900" lvl="0" marL="342900" marR="0" rtl="0" algn="l">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Evaluate alternative financing options</a:t>
            </a:r>
            <a:endParaRPr/>
          </a:p>
          <a:p>
            <a:pPr indent="-342900" lvl="0" marL="342900" marR="0" rtl="0" algn="l">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Analyse uncertainties </a:t>
            </a:r>
            <a:endParaRPr/>
          </a:p>
        </p:txBody>
      </p:sp>
      <p:pic>
        <p:nvPicPr>
          <p:cNvPr descr="A picture containing text&#10;&#10;Description automatically generated" id="243" name="Google Shape;243;p13"/>
          <p:cNvPicPr preferRelativeResize="0"/>
          <p:nvPr/>
        </p:nvPicPr>
        <p:blipFill rotWithShape="1">
          <a:blip r:embed="rId4">
            <a:alphaModFix/>
          </a:blip>
          <a:srcRect b="0" l="0" r="0" t="0"/>
          <a:stretch/>
        </p:blipFill>
        <p:spPr>
          <a:xfrm>
            <a:off x="6097773" y="2029855"/>
            <a:ext cx="4612756" cy="3152708"/>
          </a:xfrm>
          <a:prstGeom prst="rect">
            <a:avLst/>
          </a:prstGeom>
          <a:noFill/>
          <a:ln>
            <a:noFill/>
          </a:ln>
        </p:spPr>
      </p:pic>
      <p:sp>
        <p:nvSpPr>
          <p:cNvPr id="244" name="Google Shape;244;p13"/>
          <p:cNvSpPr/>
          <p:nvPr/>
        </p:nvSpPr>
        <p:spPr>
          <a:xfrm>
            <a:off x="7292999" y="67091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5_Slide13.mp3" id="245" name="Google Shape;245;p13"/>
          <p:cNvPicPr preferRelativeResize="0"/>
          <p:nvPr/>
        </p:nvPicPr>
        <p:blipFill rotWithShape="1">
          <a:blip r:embed="rId5">
            <a:alphaModFix/>
          </a:blip>
          <a:srcRect b="0" l="0" r="0" t="0"/>
          <a:stretch/>
        </p:blipFill>
        <p:spPr>
          <a:xfrm>
            <a:off x="7364364" y="74227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0"/>
                                        <p:tgtEl>
                                          <p:spTgt spid="2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descr="Graphical user interface, text&#10;&#10;Description automatically generated" id="251" name="Google Shape;251;p14"/>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252" name="Google Shape;252;p1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53" name="Google Shape;253;p14"/>
          <p:cNvSpPr/>
          <p:nvPr/>
        </p:nvSpPr>
        <p:spPr>
          <a:xfrm>
            <a:off x="887215" y="1397013"/>
            <a:ext cx="900712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5.3.2 FINPLAN Methodology</a:t>
            </a:r>
            <a:endParaRPr/>
          </a:p>
        </p:txBody>
      </p:sp>
      <p:sp>
        <p:nvSpPr>
          <p:cNvPr id="254" name="Google Shape;254;p14"/>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5.3 FINPLAN Approach</a:t>
            </a:r>
            <a:endParaRPr/>
          </a:p>
        </p:txBody>
      </p:sp>
      <p:sp>
        <p:nvSpPr>
          <p:cNvPr id="255" name="Google Shape;255;p14"/>
          <p:cNvSpPr/>
          <p:nvPr/>
        </p:nvSpPr>
        <p:spPr>
          <a:xfrm>
            <a:off x="973478" y="1986484"/>
            <a:ext cx="5235467" cy="393954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A set of accounting statements on:</a:t>
            </a:r>
            <a:endParaRPr/>
          </a:p>
          <a:p>
            <a:pPr indent="-342900" lvl="1" marL="800100" marR="0" rtl="0" algn="l">
              <a:spcBef>
                <a:spcPts val="1200"/>
              </a:spcBef>
              <a:spcAft>
                <a:spcPts val="0"/>
              </a:spcAft>
              <a:buClr>
                <a:srgbClr val="000000"/>
              </a:buClr>
              <a:buSzPts val="2000"/>
              <a:buFont typeface="Arial"/>
              <a:buChar char="•"/>
            </a:pPr>
            <a:r>
              <a:rPr b="0" i="0" lang="en-ZA" sz="2000" u="none" cap="none" strike="noStrike">
                <a:solidFill>
                  <a:srgbClr val="000000"/>
                </a:solidFill>
                <a:latin typeface="Open Sans"/>
                <a:ea typeface="Open Sans"/>
                <a:cs typeface="Open Sans"/>
                <a:sym typeface="Open Sans"/>
              </a:rPr>
              <a:t>Assets and liabilities (Balance sheet)</a:t>
            </a:r>
            <a:endParaRPr/>
          </a:p>
          <a:p>
            <a:pPr indent="-342900" lvl="1" marL="800100" marR="0" rtl="0" algn="l">
              <a:spcBef>
                <a:spcPts val="1200"/>
              </a:spcBef>
              <a:spcAft>
                <a:spcPts val="0"/>
              </a:spcAft>
              <a:buClr>
                <a:srgbClr val="000000"/>
              </a:buClr>
              <a:buSzPts val="2000"/>
              <a:buFont typeface="Arial"/>
              <a:buChar char="•"/>
            </a:pPr>
            <a:r>
              <a:rPr b="0" i="0" lang="en-ZA" sz="2000" u="none" cap="none" strike="noStrike">
                <a:solidFill>
                  <a:srgbClr val="000000"/>
                </a:solidFill>
                <a:latin typeface="Open Sans"/>
                <a:ea typeface="Open Sans"/>
                <a:cs typeface="Open Sans"/>
                <a:sym typeface="Open Sans"/>
              </a:rPr>
              <a:t>Cash flow</a:t>
            </a:r>
            <a:endParaRPr/>
          </a:p>
          <a:p>
            <a:pPr indent="-342900" lvl="1" marL="800100" marR="0" rtl="0" algn="l">
              <a:spcBef>
                <a:spcPts val="1200"/>
              </a:spcBef>
              <a:spcAft>
                <a:spcPts val="0"/>
              </a:spcAft>
              <a:buClr>
                <a:srgbClr val="000000"/>
              </a:buClr>
              <a:buSzPts val="2000"/>
              <a:buFont typeface="Arial"/>
              <a:buChar char="•"/>
            </a:pPr>
            <a:r>
              <a:rPr b="0" i="0" lang="en-ZA" sz="2000" u="none" cap="none" strike="noStrike">
                <a:solidFill>
                  <a:srgbClr val="000000"/>
                </a:solidFill>
                <a:latin typeface="Open Sans"/>
                <a:ea typeface="Open Sans"/>
                <a:cs typeface="Open Sans"/>
                <a:sym typeface="Open Sans"/>
              </a:rPr>
              <a:t>Income and expenditure </a:t>
            </a:r>
            <a:br>
              <a:rPr b="0" i="0" lang="en-ZA" sz="2000" u="none" cap="none" strike="noStrike">
                <a:solidFill>
                  <a:srgbClr val="000000"/>
                </a:solidFill>
                <a:latin typeface="Open Sans"/>
                <a:ea typeface="Open Sans"/>
                <a:cs typeface="Open Sans"/>
                <a:sym typeface="Open Sans"/>
              </a:rPr>
            </a:br>
            <a:r>
              <a:rPr b="0" i="0" lang="en-ZA" sz="2000" u="none" cap="none" strike="noStrike">
                <a:solidFill>
                  <a:srgbClr val="000000"/>
                </a:solidFill>
                <a:latin typeface="Open Sans"/>
                <a:ea typeface="Open Sans"/>
                <a:cs typeface="Open Sans"/>
                <a:sym typeface="Open Sans"/>
              </a:rPr>
              <a:t>(profit &amp; loss statement)</a:t>
            </a:r>
            <a:endParaRPr/>
          </a:p>
          <a:p>
            <a:pPr indent="-342900" lvl="0" marL="342900" marR="0" rtl="0" algn="l">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A set of indicators</a:t>
            </a:r>
            <a:endParaRPr/>
          </a:p>
          <a:p>
            <a:pPr indent="-342900" lvl="0" marL="342900" marR="0" rtl="0" algn="l">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NPV and equity IRR</a:t>
            </a:r>
            <a:endParaRPr/>
          </a:p>
          <a:p>
            <a:pPr indent="-342900" lvl="0" marL="342900" marR="0" rtl="0" algn="l">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Sensitivity analysis</a:t>
            </a:r>
            <a:endParaRPr/>
          </a:p>
          <a:p>
            <a:pPr indent="-342900" lvl="0" marL="342900" marR="0" rtl="0" algn="l">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Scenario analysis </a:t>
            </a:r>
            <a:endParaRPr/>
          </a:p>
        </p:txBody>
      </p:sp>
      <p:pic>
        <p:nvPicPr>
          <p:cNvPr id="256" name="Google Shape;256;p14"/>
          <p:cNvPicPr preferRelativeResize="0"/>
          <p:nvPr/>
        </p:nvPicPr>
        <p:blipFill rotWithShape="1">
          <a:blip r:embed="rId4">
            <a:alphaModFix/>
          </a:blip>
          <a:srcRect b="0" l="0" r="0" t="0"/>
          <a:stretch/>
        </p:blipFill>
        <p:spPr>
          <a:xfrm>
            <a:off x="6467960" y="1983610"/>
            <a:ext cx="4460928" cy="3471967"/>
          </a:xfrm>
          <a:prstGeom prst="rect">
            <a:avLst/>
          </a:prstGeom>
          <a:noFill/>
          <a:ln>
            <a:noFill/>
          </a:ln>
        </p:spPr>
      </p:pic>
      <p:sp>
        <p:nvSpPr>
          <p:cNvPr id="257" name="Google Shape;257;p14"/>
          <p:cNvSpPr/>
          <p:nvPr/>
        </p:nvSpPr>
        <p:spPr>
          <a:xfrm>
            <a:off x="7292999" y="67091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5_Slide14.mp3" id="258" name="Google Shape;258;p14"/>
          <p:cNvPicPr preferRelativeResize="0"/>
          <p:nvPr/>
        </p:nvPicPr>
        <p:blipFill rotWithShape="1">
          <a:blip r:embed="rId5">
            <a:alphaModFix/>
          </a:blip>
          <a:srcRect b="0" l="0" r="0" t="0"/>
          <a:stretch/>
        </p:blipFill>
        <p:spPr>
          <a:xfrm>
            <a:off x="7364364" y="74227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0"/>
                                        <p:tgtEl>
                                          <p:spTgt spid="2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descr="Graphical user interface, text&#10;&#10;Description automatically generated" id="264" name="Google Shape;264;p15"/>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265" name="Google Shape;265;p1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66" name="Google Shape;266;p15"/>
          <p:cNvSpPr/>
          <p:nvPr/>
        </p:nvSpPr>
        <p:spPr>
          <a:xfrm>
            <a:off x="887215" y="1397013"/>
            <a:ext cx="900712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5.3.3 FINPLAN Approach</a:t>
            </a:r>
            <a:endParaRPr/>
          </a:p>
        </p:txBody>
      </p:sp>
      <p:sp>
        <p:nvSpPr>
          <p:cNvPr id="267" name="Google Shape;267;p15"/>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5.3 FINPLAN Approach</a:t>
            </a:r>
            <a:endParaRPr/>
          </a:p>
        </p:txBody>
      </p:sp>
      <p:pic>
        <p:nvPicPr>
          <p:cNvPr descr="A picture containing diagram&#10;&#10;Description automatically generated" id="268" name="Google Shape;268;p15"/>
          <p:cNvPicPr preferRelativeResize="0"/>
          <p:nvPr/>
        </p:nvPicPr>
        <p:blipFill rotWithShape="1">
          <a:blip r:embed="rId4">
            <a:alphaModFix/>
          </a:blip>
          <a:srcRect b="10000" l="311" r="4198" t="8611"/>
          <a:stretch/>
        </p:blipFill>
        <p:spPr>
          <a:xfrm>
            <a:off x="1302590" y="1799489"/>
            <a:ext cx="9589842" cy="4591496"/>
          </a:xfrm>
          <a:prstGeom prst="rect">
            <a:avLst/>
          </a:prstGeom>
          <a:noFill/>
          <a:ln>
            <a:noFill/>
          </a:ln>
        </p:spPr>
      </p:pic>
      <p:sp>
        <p:nvSpPr>
          <p:cNvPr id="269" name="Google Shape;269;p15"/>
          <p:cNvSpPr/>
          <p:nvPr/>
        </p:nvSpPr>
        <p:spPr>
          <a:xfrm>
            <a:off x="7292999" y="67091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5_Slide15.mp3" id="270" name="Google Shape;270;p15"/>
          <p:cNvPicPr preferRelativeResize="0"/>
          <p:nvPr/>
        </p:nvPicPr>
        <p:blipFill rotWithShape="1">
          <a:blip r:embed="rId5">
            <a:alphaModFix/>
          </a:blip>
          <a:srcRect b="0" l="0" r="0" t="0"/>
          <a:stretch/>
        </p:blipFill>
        <p:spPr>
          <a:xfrm>
            <a:off x="7364364" y="74227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5000"/>
                                        <p:tgtEl>
                                          <p:spTgt spid="2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pic>
        <p:nvPicPr>
          <p:cNvPr descr="Graphical user interface, text&#10;&#10;Description automatically generated" id="276" name="Google Shape;276;p16"/>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277" name="Google Shape;277;p1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78" name="Google Shape;278;p16"/>
          <p:cNvSpPr/>
          <p:nvPr/>
        </p:nvSpPr>
        <p:spPr>
          <a:xfrm>
            <a:off x="887215" y="1397013"/>
            <a:ext cx="900712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5.3.4 Economic parameters </a:t>
            </a:r>
            <a:endParaRPr/>
          </a:p>
        </p:txBody>
      </p:sp>
      <p:sp>
        <p:nvSpPr>
          <p:cNvPr id="279" name="Google Shape;279;p16"/>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5.3 FINPLAN Approach</a:t>
            </a:r>
            <a:endParaRPr/>
          </a:p>
        </p:txBody>
      </p:sp>
      <p:sp>
        <p:nvSpPr>
          <p:cNvPr id="280" name="Google Shape;280;p16"/>
          <p:cNvSpPr/>
          <p:nvPr/>
        </p:nvSpPr>
        <p:spPr>
          <a:xfrm>
            <a:off x="973478" y="1986484"/>
            <a:ext cx="5743466" cy="2554545"/>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Includes both Corporate Finance </a:t>
            </a:r>
            <a:br>
              <a:rPr lang="en-ZA" sz="2000">
                <a:solidFill>
                  <a:srgbClr val="000000"/>
                </a:solidFill>
                <a:latin typeface="Open Sans"/>
                <a:ea typeface="Open Sans"/>
                <a:cs typeface="Open Sans"/>
                <a:sym typeface="Open Sans"/>
              </a:rPr>
            </a:br>
            <a:r>
              <a:rPr lang="en-ZA" sz="2000">
                <a:solidFill>
                  <a:srgbClr val="000000"/>
                </a:solidFill>
                <a:latin typeface="Open Sans"/>
                <a:ea typeface="Open Sans"/>
                <a:cs typeface="Open Sans"/>
                <a:sym typeface="Open Sans"/>
              </a:rPr>
              <a:t>and Project Finance</a:t>
            </a:r>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Foreign currency and exchange rates</a:t>
            </a:r>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Inflation rates</a:t>
            </a:r>
            <a:endParaRPr/>
          </a:p>
          <a:p>
            <a:pPr indent="-342900" lvl="1" marL="800100" marR="0" rtl="0" algn="l">
              <a:spcBef>
                <a:spcPts val="1200"/>
              </a:spcBef>
              <a:spcAft>
                <a:spcPts val="0"/>
              </a:spcAft>
              <a:buClr>
                <a:schemeClr val="dk1"/>
              </a:buClr>
              <a:buSzPts val="2000"/>
              <a:buFont typeface="Arial"/>
              <a:buChar char="•"/>
            </a:pPr>
            <a:r>
              <a:rPr b="0" i="0" lang="en-ZA" sz="2000" u="none" cap="none" strike="noStrike">
                <a:solidFill>
                  <a:schemeClr val="dk1"/>
                </a:solidFill>
                <a:latin typeface="Open Sans"/>
                <a:ea typeface="Open Sans"/>
                <a:cs typeface="Open Sans"/>
                <a:sym typeface="Open Sans"/>
              </a:rPr>
              <a:t>Local currency</a:t>
            </a:r>
            <a:endParaRPr/>
          </a:p>
          <a:p>
            <a:pPr indent="-342900" lvl="1" marL="800100" marR="0" rtl="0" algn="l">
              <a:spcBef>
                <a:spcPts val="1200"/>
              </a:spcBef>
              <a:spcAft>
                <a:spcPts val="0"/>
              </a:spcAft>
              <a:buClr>
                <a:schemeClr val="dk1"/>
              </a:buClr>
              <a:buSzPts val="2000"/>
              <a:buFont typeface="Arial"/>
              <a:buChar char="•"/>
            </a:pPr>
            <a:r>
              <a:rPr b="0" i="0" lang="en-ZA" sz="2000" u="none" cap="none" strike="noStrike">
                <a:solidFill>
                  <a:schemeClr val="dk1"/>
                </a:solidFill>
                <a:latin typeface="Open Sans"/>
                <a:ea typeface="Open Sans"/>
                <a:cs typeface="Open Sans"/>
                <a:sym typeface="Open Sans"/>
              </a:rPr>
              <a:t>Foreign currencies </a:t>
            </a:r>
            <a:endParaRPr/>
          </a:p>
        </p:txBody>
      </p:sp>
      <p:pic>
        <p:nvPicPr>
          <p:cNvPr descr="Text, letter&#10;&#10;Description automatically generated" id="281" name="Google Shape;281;p16"/>
          <p:cNvPicPr preferRelativeResize="0"/>
          <p:nvPr/>
        </p:nvPicPr>
        <p:blipFill rotWithShape="1">
          <a:blip r:embed="rId4">
            <a:alphaModFix/>
          </a:blip>
          <a:srcRect b="0" l="0" r="0" t="0"/>
          <a:stretch/>
        </p:blipFill>
        <p:spPr>
          <a:xfrm>
            <a:off x="6018029" y="1956391"/>
            <a:ext cx="4710221" cy="3131288"/>
          </a:xfrm>
          <a:prstGeom prst="rect">
            <a:avLst/>
          </a:prstGeom>
          <a:noFill/>
          <a:ln>
            <a:noFill/>
          </a:ln>
        </p:spPr>
      </p:pic>
      <p:sp>
        <p:nvSpPr>
          <p:cNvPr id="282" name="Google Shape;282;p16"/>
          <p:cNvSpPr/>
          <p:nvPr/>
        </p:nvSpPr>
        <p:spPr>
          <a:xfrm>
            <a:off x="7292999" y="67091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5_Slide16.mp3" id="283" name="Google Shape;283;p16"/>
          <p:cNvPicPr preferRelativeResize="0"/>
          <p:nvPr/>
        </p:nvPicPr>
        <p:blipFill rotWithShape="1">
          <a:blip r:embed="rId5">
            <a:alphaModFix/>
          </a:blip>
          <a:srcRect b="0" l="0" r="0" t="0"/>
          <a:stretch/>
        </p:blipFill>
        <p:spPr>
          <a:xfrm>
            <a:off x="7364364" y="73622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5000"/>
                                        <p:tgtEl>
                                          <p:spTgt spid="2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descr="Graphical user interface, text&#10;&#10;Description automatically generated" id="289" name="Google Shape;289;p17"/>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290" name="Google Shape;290;p1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91" name="Google Shape;291;p17"/>
          <p:cNvSpPr/>
          <p:nvPr/>
        </p:nvSpPr>
        <p:spPr>
          <a:xfrm>
            <a:off x="887215" y="1397013"/>
            <a:ext cx="900712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5.3.5 Income &amp; Expenditure  </a:t>
            </a:r>
            <a:endParaRPr/>
          </a:p>
        </p:txBody>
      </p:sp>
      <p:sp>
        <p:nvSpPr>
          <p:cNvPr id="292" name="Google Shape;292;p17"/>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5.3 FINPLAN Approach</a:t>
            </a:r>
            <a:endParaRPr/>
          </a:p>
        </p:txBody>
      </p:sp>
      <p:sp>
        <p:nvSpPr>
          <p:cNvPr id="293" name="Google Shape;293;p17"/>
          <p:cNvSpPr/>
          <p:nvPr/>
        </p:nvSpPr>
        <p:spPr>
          <a:xfrm>
            <a:off x="973478" y="1986484"/>
            <a:ext cx="5010221" cy="270843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chemeClr val="dk1"/>
                </a:solidFill>
                <a:latin typeface="Open Sans"/>
                <a:ea typeface="Open Sans"/>
                <a:cs typeface="Open Sans"/>
                <a:sym typeface="Open Sans"/>
              </a:rPr>
              <a:t>Electricity sales and prices</a:t>
            </a:r>
            <a:endParaRPr/>
          </a:p>
          <a:p>
            <a:pPr indent="-342900" lvl="0" marL="342900" marR="0" rtl="0" algn="l">
              <a:spcBef>
                <a:spcPts val="1200"/>
              </a:spcBef>
              <a:spcAft>
                <a:spcPts val="0"/>
              </a:spcAft>
              <a:buClr>
                <a:schemeClr val="dk1"/>
              </a:buClr>
              <a:buSzPts val="2000"/>
              <a:buFont typeface="Arial"/>
              <a:buChar char="•"/>
            </a:pPr>
            <a:r>
              <a:rPr lang="en-ZA" sz="2000" u="sng">
                <a:solidFill>
                  <a:schemeClr val="dk1"/>
                </a:solidFill>
                <a:latin typeface="Open Sans"/>
                <a:ea typeface="Open Sans"/>
                <a:cs typeface="Open Sans"/>
                <a:sym typeface="Open Sans"/>
              </a:rPr>
              <a:t>Clients</a:t>
            </a:r>
            <a:r>
              <a:rPr lang="en-ZA" sz="2000">
                <a:solidFill>
                  <a:schemeClr val="dk1"/>
                </a:solidFill>
                <a:latin typeface="Open Sans"/>
                <a:ea typeface="Open Sans"/>
                <a:cs typeface="Open Sans"/>
                <a:sym typeface="Open Sans"/>
              </a:rPr>
              <a:t>: Customer group differentiated by prices</a:t>
            </a:r>
            <a:endParaRPr/>
          </a:p>
          <a:p>
            <a:pPr indent="-342900" lvl="0" marL="342900" marR="0" rtl="0" algn="l">
              <a:spcBef>
                <a:spcPts val="1200"/>
              </a:spcBef>
              <a:spcAft>
                <a:spcPts val="0"/>
              </a:spcAft>
              <a:buClr>
                <a:schemeClr val="dk1"/>
              </a:buClr>
              <a:buSzPts val="2000"/>
              <a:buFont typeface="Arial"/>
              <a:buChar char="•"/>
            </a:pPr>
            <a:r>
              <a:rPr lang="en-ZA" sz="2000" u="sng">
                <a:solidFill>
                  <a:schemeClr val="dk1"/>
                </a:solidFill>
                <a:latin typeface="Open Sans"/>
                <a:ea typeface="Open Sans"/>
                <a:cs typeface="Open Sans"/>
                <a:sym typeface="Open Sans"/>
              </a:rPr>
              <a:t>Sales</a:t>
            </a:r>
            <a:r>
              <a:rPr lang="en-ZA" sz="2000">
                <a:solidFill>
                  <a:schemeClr val="dk1"/>
                </a:solidFill>
                <a:latin typeface="Open Sans"/>
                <a:ea typeface="Open Sans"/>
                <a:cs typeface="Open Sans"/>
                <a:sym typeface="Open Sans"/>
              </a:rPr>
              <a:t>: Future electricity sales to different clients; </a:t>
            </a:r>
            <a:endParaRPr/>
          </a:p>
          <a:p>
            <a:pPr indent="-342900" lvl="0" marL="342900" marR="0" rtl="0" algn="l">
              <a:spcBef>
                <a:spcPts val="1200"/>
              </a:spcBef>
              <a:spcAft>
                <a:spcPts val="0"/>
              </a:spcAft>
              <a:buClr>
                <a:schemeClr val="dk1"/>
              </a:buClr>
              <a:buSzPts val="2000"/>
              <a:buFont typeface="Arial"/>
              <a:buChar char="•"/>
            </a:pPr>
            <a:r>
              <a:rPr lang="en-ZA" sz="2000" u="sng">
                <a:solidFill>
                  <a:schemeClr val="dk1"/>
                </a:solidFill>
                <a:latin typeface="Open Sans"/>
                <a:ea typeface="Open Sans"/>
                <a:cs typeface="Open Sans"/>
                <a:sym typeface="Open Sans"/>
              </a:rPr>
              <a:t>Prices:</a:t>
            </a:r>
            <a:r>
              <a:rPr lang="en-ZA" sz="2000">
                <a:solidFill>
                  <a:schemeClr val="dk1"/>
                </a:solidFill>
                <a:latin typeface="Open Sans"/>
                <a:ea typeface="Open Sans"/>
                <a:cs typeface="Open Sans"/>
                <a:sym typeface="Open Sans"/>
              </a:rPr>
              <a:t> Price of electricity by clients and change in future </a:t>
            </a:r>
            <a:endParaRPr/>
          </a:p>
        </p:txBody>
      </p:sp>
      <p:sp>
        <p:nvSpPr>
          <p:cNvPr id="294" name="Google Shape;294;p17"/>
          <p:cNvSpPr/>
          <p:nvPr/>
        </p:nvSpPr>
        <p:spPr>
          <a:xfrm>
            <a:off x="6422496" y="1986483"/>
            <a:ext cx="5743466" cy="270843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chemeClr val="dk1"/>
                </a:solidFill>
                <a:latin typeface="Open Sans"/>
                <a:ea typeface="Open Sans"/>
                <a:cs typeface="Open Sans"/>
                <a:sym typeface="Open Sans"/>
              </a:rPr>
              <a:t>Other expenditure and income</a:t>
            </a:r>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General expenses</a:t>
            </a:r>
            <a:endParaRPr b="1" sz="2000">
              <a:solidFill>
                <a:schemeClr val="dk1"/>
              </a:solidFill>
              <a:latin typeface="Open Sans"/>
              <a:ea typeface="Open Sans"/>
              <a:cs typeface="Open Sans"/>
              <a:sym typeface="Open Sans"/>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Royalties</a:t>
            </a:r>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Decommissioning costs</a:t>
            </a:r>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Trading income</a:t>
            </a:r>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Miscellaneous incomes</a:t>
            </a:r>
            <a:endParaRPr/>
          </a:p>
        </p:txBody>
      </p:sp>
      <p:sp>
        <p:nvSpPr>
          <p:cNvPr id="295" name="Google Shape;295;p17"/>
          <p:cNvSpPr/>
          <p:nvPr/>
        </p:nvSpPr>
        <p:spPr>
          <a:xfrm>
            <a:off x="7292999" y="67091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5_Slide17.mp3" id="296" name="Google Shape;296;p17"/>
          <p:cNvPicPr preferRelativeResize="0"/>
          <p:nvPr/>
        </p:nvPicPr>
        <p:blipFill rotWithShape="1">
          <a:blip r:embed="rId4">
            <a:alphaModFix/>
          </a:blip>
          <a:srcRect b="0" l="0" r="0" t="0"/>
          <a:stretch/>
        </p:blipFill>
        <p:spPr>
          <a:xfrm>
            <a:off x="7364364" y="74227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5000"/>
                                        <p:tgtEl>
                                          <p:spTgt spid="2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descr="Graphical user interface, text&#10;&#10;Description automatically generated" id="302" name="Google Shape;302;p18"/>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303" name="Google Shape;303;p1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04" name="Google Shape;304;p18"/>
          <p:cNvSpPr/>
          <p:nvPr/>
        </p:nvSpPr>
        <p:spPr>
          <a:xfrm>
            <a:off x="887215" y="1397013"/>
            <a:ext cx="900712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5.4.1 Selection of Depreciation Calculation Method</a:t>
            </a:r>
            <a:endParaRPr/>
          </a:p>
        </p:txBody>
      </p:sp>
      <p:sp>
        <p:nvSpPr>
          <p:cNvPr id="305" name="Google Shape;305;p18"/>
          <p:cNvSpPr txBox="1"/>
          <p:nvPr/>
        </p:nvSpPr>
        <p:spPr>
          <a:xfrm>
            <a:off x="887214" y="11897"/>
            <a:ext cx="5687327"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5.4 Aspects included in FINPLAN</a:t>
            </a:r>
            <a:endParaRPr/>
          </a:p>
        </p:txBody>
      </p:sp>
      <p:sp>
        <p:nvSpPr>
          <p:cNvPr id="306" name="Google Shape;306;p18"/>
          <p:cNvSpPr/>
          <p:nvPr/>
        </p:nvSpPr>
        <p:spPr>
          <a:xfrm>
            <a:off x="973478" y="1986484"/>
            <a:ext cx="7856937" cy="3631763"/>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Linear/Straight line</a:t>
            </a:r>
            <a:endParaRPr b="1" sz="2000">
              <a:solidFill>
                <a:schemeClr val="dk1"/>
              </a:solidFill>
              <a:latin typeface="Open Sans"/>
              <a:ea typeface="Open Sans"/>
              <a:cs typeface="Open Sans"/>
              <a:sym typeface="Open Sans"/>
            </a:endParaRPr>
          </a:p>
          <a:p>
            <a:pPr indent="-342900" lvl="1" marL="800100" marR="0" rtl="0" algn="l">
              <a:spcBef>
                <a:spcPts val="1200"/>
              </a:spcBef>
              <a:spcAft>
                <a:spcPts val="0"/>
              </a:spcAft>
              <a:buClr>
                <a:schemeClr val="dk1"/>
              </a:buClr>
              <a:buSzPts val="2000"/>
              <a:buFont typeface="Arial"/>
              <a:buChar char="•"/>
            </a:pPr>
            <a:r>
              <a:rPr b="0" i="0" lang="en-ZA" sz="2000" u="none" cap="none" strike="noStrike">
                <a:solidFill>
                  <a:schemeClr val="dk1"/>
                </a:solidFill>
                <a:latin typeface="Open Sans"/>
                <a:ea typeface="Open Sans"/>
                <a:cs typeface="Open Sans"/>
                <a:sym typeface="Open Sans"/>
              </a:rPr>
              <a:t>Depreciation period</a:t>
            </a:r>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Declining balance</a:t>
            </a:r>
            <a:endParaRPr/>
          </a:p>
          <a:p>
            <a:pPr indent="-342900" lvl="1" marL="800100" marR="0" rtl="0" algn="l">
              <a:spcBef>
                <a:spcPts val="1200"/>
              </a:spcBef>
              <a:spcAft>
                <a:spcPts val="0"/>
              </a:spcAft>
              <a:buClr>
                <a:schemeClr val="dk1"/>
              </a:buClr>
              <a:buSzPts val="2000"/>
              <a:buFont typeface="Arial"/>
              <a:buChar char="•"/>
            </a:pPr>
            <a:r>
              <a:rPr b="0" i="0" lang="en-ZA" sz="2000" u="none" cap="none" strike="noStrike">
                <a:solidFill>
                  <a:schemeClr val="dk1"/>
                </a:solidFill>
                <a:latin typeface="Open Sans"/>
                <a:ea typeface="Open Sans"/>
                <a:cs typeface="Open Sans"/>
                <a:sym typeface="Open Sans"/>
              </a:rPr>
              <a:t>Percentage of asset value</a:t>
            </a:r>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Sum-of-the-year-digits</a:t>
            </a:r>
            <a:endParaRPr/>
          </a:p>
          <a:p>
            <a:pPr indent="-342900" lvl="1" marL="800100" marR="0" rtl="0" algn="l">
              <a:spcBef>
                <a:spcPts val="1200"/>
              </a:spcBef>
              <a:spcAft>
                <a:spcPts val="0"/>
              </a:spcAft>
              <a:buClr>
                <a:schemeClr val="dk1"/>
              </a:buClr>
              <a:buSzPts val="2000"/>
              <a:buFont typeface="Arial"/>
              <a:buChar char="•"/>
            </a:pPr>
            <a:r>
              <a:rPr b="0" i="0" lang="en-ZA" sz="2000" u="none" cap="none" strike="noStrike">
                <a:solidFill>
                  <a:schemeClr val="dk1"/>
                </a:solidFill>
                <a:latin typeface="Open Sans"/>
                <a:ea typeface="Open Sans"/>
                <a:cs typeface="Open Sans"/>
                <a:sym typeface="Open Sans"/>
              </a:rPr>
              <a:t>Depreciation period</a:t>
            </a:r>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Declining switching to linear</a:t>
            </a:r>
            <a:endParaRPr/>
          </a:p>
          <a:p>
            <a:pPr indent="-342900" lvl="1" marL="800100" marR="0" rtl="0" algn="l">
              <a:spcBef>
                <a:spcPts val="1200"/>
              </a:spcBef>
              <a:spcAft>
                <a:spcPts val="0"/>
              </a:spcAft>
              <a:buClr>
                <a:schemeClr val="dk1"/>
              </a:buClr>
              <a:buSzPts val="2000"/>
              <a:buFont typeface="Arial"/>
              <a:buChar char="•"/>
            </a:pPr>
            <a:r>
              <a:rPr b="0" i="0" lang="en-ZA" sz="2000" u="none" cap="none" strike="noStrike">
                <a:solidFill>
                  <a:schemeClr val="dk1"/>
                </a:solidFill>
                <a:latin typeface="Open Sans"/>
                <a:ea typeface="Open Sans"/>
                <a:cs typeface="Open Sans"/>
                <a:sym typeface="Open Sans"/>
              </a:rPr>
              <a:t>Depreciation period and depreciation rate</a:t>
            </a:r>
            <a:endParaRPr/>
          </a:p>
        </p:txBody>
      </p:sp>
      <p:sp>
        <p:nvSpPr>
          <p:cNvPr id="307" name="Google Shape;307;p18"/>
          <p:cNvSpPr/>
          <p:nvPr/>
        </p:nvSpPr>
        <p:spPr>
          <a:xfrm>
            <a:off x="6574542" y="346803"/>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5_Slide18.mp3" id="308" name="Google Shape;308;p18"/>
          <p:cNvPicPr preferRelativeResize="0"/>
          <p:nvPr/>
        </p:nvPicPr>
        <p:blipFill rotWithShape="1">
          <a:blip r:embed="rId4">
            <a:alphaModFix/>
          </a:blip>
          <a:srcRect b="0" l="0" r="0" t="0"/>
          <a:stretch/>
        </p:blipFill>
        <p:spPr>
          <a:xfrm>
            <a:off x="6645907" y="41816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0"/>
                                        <p:tgtEl>
                                          <p:spTgt spid="3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pic>
        <p:nvPicPr>
          <p:cNvPr descr="Graphical user interface, text&#10;&#10;Description automatically generated" id="314" name="Google Shape;314;p19"/>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315" name="Google Shape;315;p1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16" name="Google Shape;316;p19"/>
          <p:cNvSpPr/>
          <p:nvPr/>
        </p:nvSpPr>
        <p:spPr>
          <a:xfrm>
            <a:off x="887215" y="1397013"/>
            <a:ext cx="900712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5.4.2 FINPLAN input options </a:t>
            </a:r>
            <a:endParaRPr/>
          </a:p>
        </p:txBody>
      </p:sp>
      <p:sp>
        <p:nvSpPr>
          <p:cNvPr id="317" name="Google Shape;317;p19"/>
          <p:cNvSpPr txBox="1"/>
          <p:nvPr/>
        </p:nvSpPr>
        <p:spPr>
          <a:xfrm>
            <a:off x="887215" y="11897"/>
            <a:ext cx="5921799"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5.4 Aspects included in FINPLAN</a:t>
            </a:r>
            <a:endParaRPr/>
          </a:p>
        </p:txBody>
      </p:sp>
      <p:sp>
        <p:nvSpPr>
          <p:cNvPr id="318" name="Google Shape;318;p19"/>
          <p:cNvSpPr/>
          <p:nvPr/>
        </p:nvSpPr>
        <p:spPr>
          <a:xfrm>
            <a:off x="887214" y="1799578"/>
            <a:ext cx="3083654"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chemeClr val="dk1"/>
                </a:solidFill>
                <a:latin typeface="Open Sans"/>
                <a:ea typeface="Open Sans"/>
                <a:cs typeface="Open Sans"/>
                <a:sym typeface="Open Sans"/>
              </a:rPr>
              <a:t>Incorporation of fiscal policy:</a:t>
            </a:r>
            <a:r>
              <a:rPr lang="en-ZA" sz="2000">
                <a:solidFill>
                  <a:schemeClr val="dk1"/>
                </a:solidFill>
                <a:latin typeface="Open Sans"/>
                <a:ea typeface="Open Sans"/>
                <a:cs typeface="Open Sans"/>
                <a:sym typeface="Open Sans"/>
              </a:rPr>
              <a:t> Taxes &amp; subsidies:</a:t>
            </a:r>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Import duties</a:t>
            </a:r>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Corporate Tax</a:t>
            </a:r>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Value Added Tax</a:t>
            </a:r>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Policy for tax-loss coverage </a:t>
            </a:r>
            <a:endParaRPr/>
          </a:p>
        </p:txBody>
      </p:sp>
      <p:sp>
        <p:nvSpPr>
          <p:cNvPr id="319" name="Google Shape;319;p19"/>
          <p:cNvSpPr/>
          <p:nvPr/>
        </p:nvSpPr>
        <p:spPr>
          <a:xfrm>
            <a:off x="4323402" y="1770823"/>
            <a:ext cx="3284937" cy="486287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chemeClr val="dk1"/>
                </a:solidFill>
                <a:latin typeface="Open Sans"/>
                <a:ea typeface="Open Sans"/>
                <a:cs typeface="Open Sans"/>
                <a:sym typeface="Open Sans"/>
              </a:rPr>
              <a:t>Sources of financing:</a:t>
            </a:r>
            <a:r>
              <a:rPr lang="en-ZA" sz="2000">
                <a:solidFill>
                  <a:schemeClr val="dk1"/>
                </a:solidFill>
                <a:latin typeface="Open Sans"/>
                <a:ea typeface="Open Sans"/>
                <a:cs typeface="Open Sans"/>
                <a:sym typeface="Open Sans"/>
              </a:rPr>
              <a:t> </a:t>
            </a:r>
            <a:endParaRPr sz="2000">
              <a:solidFill>
                <a:schemeClr val="dk1"/>
              </a:solidFill>
              <a:latin typeface="Open Sans"/>
              <a:ea typeface="Open Sans"/>
              <a:cs typeface="Open Sans"/>
              <a:sym typeface="Open Sans"/>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Export Credits</a:t>
            </a:r>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Commercial Loans</a:t>
            </a:r>
            <a:endParaRPr/>
          </a:p>
          <a:p>
            <a:pPr indent="-342900" lvl="1" marL="800100" marR="0" rtl="0" algn="l">
              <a:spcBef>
                <a:spcPts val="1200"/>
              </a:spcBef>
              <a:spcAft>
                <a:spcPts val="0"/>
              </a:spcAft>
              <a:buClr>
                <a:schemeClr val="dk1"/>
              </a:buClr>
              <a:buSzPts val="2000"/>
              <a:buFont typeface="Arial"/>
              <a:buChar char="•"/>
            </a:pPr>
            <a:r>
              <a:rPr b="0" i="0" lang="en-ZA" sz="2000" u="none" cap="none" strike="noStrike">
                <a:solidFill>
                  <a:schemeClr val="dk1"/>
                </a:solidFill>
                <a:latin typeface="Open Sans"/>
                <a:ea typeface="Open Sans"/>
                <a:cs typeface="Open Sans"/>
                <a:sym typeface="Open Sans"/>
              </a:rPr>
              <a:t>Foreign &amp; Local</a:t>
            </a:r>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Bonds</a:t>
            </a:r>
            <a:endParaRPr/>
          </a:p>
          <a:p>
            <a:pPr indent="-342900" lvl="1" marL="800100" marR="0" rtl="0" algn="l">
              <a:spcBef>
                <a:spcPts val="1200"/>
              </a:spcBef>
              <a:spcAft>
                <a:spcPts val="0"/>
              </a:spcAft>
              <a:buClr>
                <a:schemeClr val="dk1"/>
              </a:buClr>
              <a:buSzPts val="2000"/>
              <a:buFont typeface="Arial"/>
              <a:buChar char="•"/>
            </a:pPr>
            <a:r>
              <a:rPr b="0" i="0" lang="en-ZA" sz="2000" u="none" cap="none" strike="noStrike">
                <a:solidFill>
                  <a:schemeClr val="dk1"/>
                </a:solidFill>
                <a:latin typeface="Open Sans"/>
                <a:ea typeface="Open Sans"/>
                <a:cs typeface="Open Sans"/>
                <a:sym typeface="Open Sans"/>
              </a:rPr>
              <a:t>Foreign &amp; Local</a:t>
            </a:r>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Stand-by Loans</a:t>
            </a:r>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Equity</a:t>
            </a:r>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Other (consumers' Contribution/Deposits)</a:t>
            </a:r>
            <a:endParaRPr/>
          </a:p>
          <a:p>
            <a:pPr indent="-215900" lvl="1" marL="800100" marR="0" rtl="0" algn="l">
              <a:spcBef>
                <a:spcPts val="1200"/>
              </a:spcBef>
              <a:spcAft>
                <a:spcPts val="0"/>
              </a:spcAft>
              <a:buClr>
                <a:schemeClr val="dk1"/>
              </a:buClr>
              <a:buSzPts val="2000"/>
              <a:buFont typeface="Arial"/>
              <a:buNone/>
            </a:pPr>
            <a:r>
              <a:t/>
            </a:r>
            <a:endParaRPr b="0" i="0" sz="2000" u="none" cap="none" strike="noStrike">
              <a:solidFill>
                <a:schemeClr val="dk1"/>
              </a:solidFill>
              <a:latin typeface="Open Sans"/>
              <a:ea typeface="Open Sans"/>
              <a:cs typeface="Open Sans"/>
              <a:sym typeface="Open Sans"/>
            </a:endParaRPr>
          </a:p>
        </p:txBody>
      </p:sp>
      <p:sp>
        <p:nvSpPr>
          <p:cNvPr id="320" name="Google Shape;320;p19"/>
          <p:cNvSpPr/>
          <p:nvPr/>
        </p:nvSpPr>
        <p:spPr>
          <a:xfrm>
            <a:off x="7917742" y="1770823"/>
            <a:ext cx="3601238" cy="44012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chemeClr val="dk1"/>
                </a:solidFill>
                <a:latin typeface="Open Sans"/>
                <a:ea typeface="Open Sans"/>
                <a:cs typeface="Open Sans"/>
                <a:sym typeface="Open Sans"/>
              </a:rPr>
              <a:t>Needed for existing companies </a:t>
            </a:r>
            <a:endParaRPr sz="2000">
              <a:solidFill>
                <a:schemeClr val="dk1"/>
              </a:solidFill>
              <a:latin typeface="Open Sans"/>
              <a:ea typeface="Open Sans"/>
              <a:cs typeface="Open Sans"/>
              <a:sym typeface="Open Sans"/>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Balance sheet</a:t>
            </a:r>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Existing Loans/bonds and outstanding amounts</a:t>
            </a:r>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Equity, dividend and re-payment</a:t>
            </a:r>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Existing Tax Losses</a:t>
            </a:r>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Depreciation for the existing assets</a:t>
            </a:r>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Others </a:t>
            </a:r>
            <a:endParaRPr/>
          </a:p>
        </p:txBody>
      </p:sp>
      <p:cxnSp>
        <p:nvCxnSpPr>
          <p:cNvPr id="321" name="Google Shape;321;p19"/>
          <p:cNvCxnSpPr/>
          <p:nvPr/>
        </p:nvCxnSpPr>
        <p:spPr>
          <a:xfrm>
            <a:off x="4292304" y="1880100"/>
            <a:ext cx="21577" cy="4145437"/>
          </a:xfrm>
          <a:prstGeom prst="straightConnector1">
            <a:avLst/>
          </a:prstGeom>
          <a:noFill/>
          <a:ln cap="flat" cmpd="sng" w="9525">
            <a:solidFill>
              <a:schemeClr val="dk2"/>
            </a:solidFill>
            <a:prstDash val="solid"/>
            <a:round/>
            <a:headEnd len="sm" w="sm" type="none"/>
            <a:tailEnd len="sm" w="sm" type="none"/>
          </a:ln>
        </p:spPr>
      </p:cxnSp>
      <p:cxnSp>
        <p:nvCxnSpPr>
          <p:cNvPr id="322" name="Google Shape;322;p19"/>
          <p:cNvCxnSpPr/>
          <p:nvPr/>
        </p:nvCxnSpPr>
        <p:spPr>
          <a:xfrm>
            <a:off x="7899103" y="1880099"/>
            <a:ext cx="21577" cy="4145437"/>
          </a:xfrm>
          <a:prstGeom prst="straightConnector1">
            <a:avLst/>
          </a:prstGeom>
          <a:noFill/>
          <a:ln cap="flat" cmpd="sng" w="9525">
            <a:solidFill>
              <a:schemeClr val="dk2"/>
            </a:solidFill>
            <a:prstDash val="solid"/>
            <a:round/>
            <a:headEnd len="sm" w="sm" type="none"/>
            <a:tailEnd len="sm" w="sm" type="none"/>
          </a:ln>
        </p:spPr>
      </p:cxnSp>
      <p:sp>
        <p:nvSpPr>
          <p:cNvPr id="323" name="Google Shape;323;p19"/>
          <p:cNvSpPr/>
          <p:nvPr/>
        </p:nvSpPr>
        <p:spPr>
          <a:xfrm>
            <a:off x="6574542" y="346803"/>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Volume with solid fill" id="324" name="Google Shape;324;p19"/>
          <p:cNvPicPr preferRelativeResize="0"/>
          <p:nvPr/>
        </p:nvPicPr>
        <p:blipFill rotWithShape="1">
          <a:blip r:embed="rId4">
            <a:alphaModFix/>
          </a:blip>
          <a:srcRect b="0" l="0" r="0" t="0"/>
          <a:stretch/>
        </p:blipFill>
        <p:spPr>
          <a:xfrm>
            <a:off x="6674121" y="446382"/>
            <a:ext cx="756372" cy="756372"/>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5000"/>
                                        <p:tgtEl>
                                          <p:spTgt spid="3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ZA"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102" name="Google Shape;102;p2"/>
          <p:cNvSpPr txBox="1"/>
          <p:nvPr/>
        </p:nvSpPr>
        <p:spPr>
          <a:xfrm>
            <a:off x="735496" y="4391402"/>
            <a:ext cx="5801228" cy="1323439"/>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ZA" sz="4000">
                <a:solidFill>
                  <a:schemeClr val="dk1"/>
                </a:solidFill>
                <a:latin typeface="Open Sans ExtraBold"/>
                <a:ea typeface="Open Sans ExtraBold"/>
                <a:cs typeface="Open Sans ExtraBold"/>
                <a:sym typeface="Open Sans ExtraBold"/>
              </a:rPr>
              <a:t>MINI LECTURE NUMBER &amp; NAME</a:t>
            </a:r>
            <a:endParaRPr b="1" sz="8800">
              <a:solidFill>
                <a:schemeClr val="dk1"/>
              </a:solidFill>
              <a:latin typeface="Open Sans ExtraBold"/>
              <a:ea typeface="Open Sans ExtraBold"/>
              <a:cs typeface="Open Sans ExtraBold"/>
              <a:sym typeface="Open Sans ExtraBold"/>
            </a:endParaRPr>
          </a:p>
        </p:txBody>
      </p:sp>
      <p:sp>
        <p:nvSpPr>
          <p:cNvPr id="103" name="Google Shape;103;p2"/>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ZA"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pic>
        <p:nvPicPr>
          <p:cNvPr id="104" name="Google Shape;104;p2"/>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105" name="Google Shape;105;p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06" name="Google Shape;106;p2"/>
          <p:cNvSpPr/>
          <p:nvPr/>
        </p:nvSpPr>
        <p:spPr>
          <a:xfrm>
            <a:off x="887215" y="1820940"/>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ZA"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07" name="Google Shape;107;p2"/>
          <p:cNvSpPr txBox="1"/>
          <p:nvPr/>
        </p:nvSpPr>
        <p:spPr>
          <a:xfrm>
            <a:off x="835429" y="46372"/>
            <a:ext cx="7651304" cy="1361676"/>
          </a:xfrm>
          <a:prstGeom prst="rect">
            <a:avLst/>
          </a:prstGeom>
          <a:noFill/>
          <a:ln>
            <a:noFill/>
          </a:ln>
        </p:spPr>
        <p:txBody>
          <a:bodyPr anchorCtr="0" anchor="b" bIns="45700" lIns="91425" spcFirstLastPara="1" rIns="91425" wrap="square" tIns="45700">
            <a:normAutofit/>
          </a:bodyPr>
          <a:lstStyle/>
          <a:p>
            <a:pPr indent="0" lvl="0" marL="0" marR="0" rtl="0" algn="l">
              <a:spcBef>
                <a:spcPts val="0"/>
              </a:spcBef>
              <a:spcAft>
                <a:spcPts val="0"/>
              </a:spcAft>
              <a:buNone/>
            </a:pPr>
            <a:r>
              <a:rPr lang="en-ZA" sz="4400">
                <a:solidFill>
                  <a:schemeClr val="dk1"/>
                </a:solidFill>
                <a:latin typeface="Open Sans"/>
                <a:ea typeface="Open Sans"/>
                <a:cs typeface="Open Sans"/>
                <a:sym typeface="Open Sans"/>
              </a:rPr>
              <a:t>Learning Outcomes</a:t>
            </a:r>
            <a:endParaRPr/>
          </a:p>
        </p:txBody>
      </p:sp>
      <p:sp>
        <p:nvSpPr>
          <p:cNvPr id="108" name="Google Shape;108;p2"/>
          <p:cNvSpPr txBox="1"/>
          <p:nvPr/>
        </p:nvSpPr>
        <p:spPr>
          <a:xfrm>
            <a:off x="865021" y="1425005"/>
            <a:ext cx="5993532" cy="3490271"/>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None/>
            </a:pPr>
            <a:r>
              <a:rPr b="1" lang="en-ZA" sz="2000">
                <a:solidFill>
                  <a:srgbClr val="9CC2E5"/>
                </a:solidFill>
                <a:latin typeface="Open Sans"/>
                <a:ea typeface="Open Sans"/>
                <a:cs typeface="Open Sans"/>
                <a:sym typeface="Open Sans"/>
              </a:rPr>
              <a:t>By the end of this lecture, you will be able to:</a:t>
            </a:r>
            <a:endParaRPr b="1" sz="2000">
              <a:solidFill>
                <a:srgbClr val="9CC2E5"/>
              </a:solidFill>
              <a:latin typeface="Open Sans"/>
              <a:ea typeface="Open Sans"/>
              <a:cs typeface="Open Sans"/>
              <a:sym typeface="Open Sans"/>
            </a:endParaRPr>
          </a:p>
          <a:p>
            <a:pPr indent="-342900" lvl="0" marL="342900" marR="0" rtl="0" algn="l">
              <a:spcBef>
                <a:spcPts val="1000"/>
              </a:spcBef>
              <a:spcAft>
                <a:spcPts val="0"/>
              </a:spcAft>
              <a:buClr>
                <a:schemeClr val="dk1"/>
              </a:buClr>
              <a:buSzPts val="2000"/>
              <a:buFont typeface="Open Sans"/>
              <a:buAutoNum type="arabicPeriod"/>
            </a:pPr>
            <a:r>
              <a:rPr lang="en-ZA" sz="2000">
                <a:solidFill>
                  <a:schemeClr val="dk1"/>
                </a:solidFill>
                <a:latin typeface="Open Sans"/>
                <a:ea typeface="Open Sans"/>
                <a:cs typeface="Open Sans"/>
                <a:sym typeface="Open Sans"/>
              </a:rPr>
              <a:t>ILO1: Explore </a:t>
            </a:r>
            <a:r>
              <a:rPr b="1" lang="en-ZA" sz="2000">
                <a:solidFill>
                  <a:schemeClr val="dk1"/>
                </a:solidFill>
                <a:latin typeface="Open Sans"/>
                <a:ea typeface="Open Sans"/>
                <a:cs typeface="Open Sans"/>
                <a:sym typeface="Open Sans"/>
              </a:rPr>
              <a:t>export credit options</a:t>
            </a:r>
            <a:endParaRPr/>
          </a:p>
          <a:p>
            <a:pPr indent="-342900" lvl="0" marL="342900" marR="0" rtl="0" algn="l">
              <a:spcBef>
                <a:spcPts val="1000"/>
              </a:spcBef>
              <a:spcAft>
                <a:spcPts val="0"/>
              </a:spcAft>
              <a:buClr>
                <a:schemeClr val="dk1"/>
              </a:buClr>
              <a:buSzPts val="2000"/>
              <a:buFont typeface="Open Sans"/>
              <a:buAutoNum type="arabicPeriod"/>
            </a:pPr>
            <a:r>
              <a:rPr lang="en-ZA" sz="2000">
                <a:solidFill>
                  <a:schemeClr val="dk1"/>
                </a:solidFill>
                <a:latin typeface="Open Sans"/>
                <a:ea typeface="Open Sans"/>
                <a:cs typeface="Open Sans"/>
                <a:sym typeface="Open Sans"/>
              </a:rPr>
              <a:t>ILO2: Understand </a:t>
            </a:r>
            <a:r>
              <a:rPr b="1" lang="en-ZA" sz="2000">
                <a:solidFill>
                  <a:schemeClr val="dk1"/>
                </a:solidFill>
                <a:latin typeface="Open Sans"/>
                <a:ea typeface="Open Sans"/>
                <a:cs typeface="Open Sans"/>
                <a:sym typeface="Open Sans"/>
              </a:rPr>
              <a:t>export credit guidelines</a:t>
            </a:r>
            <a:endParaRPr b="1" sz="1800">
              <a:solidFill>
                <a:schemeClr val="dk1"/>
              </a:solidFill>
              <a:latin typeface="Calibri"/>
              <a:ea typeface="Calibri"/>
              <a:cs typeface="Calibri"/>
              <a:sym typeface="Calibri"/>
            </a:endParaRPr>
          </a:p>
          <a:p>
            <a:pPr indent="-342900" lvl="0" marL="342900" marR="0" rtl="0" algn="l">
              <a:spcBef>
                <a:spcPts val="1000"/>
              </a:spcBef>
              <a:spcAft>
                <a:spcPts val="0"/>
              </a:spcAft>
              <a:buClr>
                <a:schemeClr val="dk1"/>
              </a:buClr>
              <a:buSzPts val="2000"/>
              <a:buFont typeface="Open Sans"/>
              <a:buAutoNum type="arabicPeriod"/>
            </a:pPr>
            <a:r>
              <a:rPr lang="en-ZA" sz="2000">
                <a:solidFill>
                  <a:schemeClr val="dk1"/>
                </a:solidFill>
                <a:latin typeface="Open Sans"/>
                <a:ea typeface="Open Sans"/>
                <a:cs typeface="Open Sans"/>
                <a:sym typeface="Open Sans"/>
              </a:rPr>
              <a:t>ILO3: Grasp the </a:t>
            </a:r>
            <a:r>
              <a:rPr b="1" lang="en-ZA" sz="2000">
                <a:solidFill>
                  <a:schemeClr val="dk1"/>
                </a:solidFill>
                <a:latin typeface="Open Sans"/>
                <a:ea typeface="Open Sans"/>
                <a:cs typeface="Open Sans"/>
                <a:sym typeface="Open Sans"/>
              </a:rPr>
              <a:t>FINPLAN approach</a:t>
            </a:r>
            <a:endParaRPr/>
          </a:p>
          <a:p>
            <a:pPr indent="-342900" lvl="0" marL="342900" marR="0" rtl="0" algn="l">
              <a:spcBef>
                <a:spcPts val="1000"/>
              </a:spcBef>
              <a:spcAft>
                <a:spcPts val="0"/>
              </a:spcAft>
              <a:buClr>
                <a:schemeClr val="dk1"/>
              </a:buClr>
              <a:buSzPts val="2000"/>
              <a:buFont typeface="Open Sans"/>
              <a:buAutoNum type="arabicPeriod"/>
            </a:pPr>
            <a:r>
              <a:rPr lang="en-ZA" sz="2000">
                <a:solidFill>
                  <a:schemeClr val="dk1"/>
                </a:solidFill>
                <a:latin typeface="Open Sans"/>
                <a:ea typeface="Open Sans"/>
                <a:cs typeface="Open Sans"/>
                <a:sym typeface="Open Sans"/>
              </a:rPr>
              <a:t>ILO4: Learn the aspects included in </a:t>
            </a:r>
            <a:r>
              <a:rPr b="1" lang="en-ZA" sz="2000">
                <a:solidFill>
                  <a:schemeClr val="dk1"/>
                </a:solidFill>
                <a:latin typeface="Open Sans"/>
                <a:ea typeface="Open Sans"/>
                <a:cs typeface="Open Sans"/>
                <a:sym typeface="Open Sans"/>
              </a:rPr>
              <a:t>FINPLAN</a:t>
            </a:r>
            <a:endParaRPr b="1" sz="2000">
              <a:solidFill>
                <a:schemeClr val="dk1"/>
              </a:solidFill>
              <a:latin typeface="Open Sans"/>
              <a:ea typeface="Open Sans"/>
              <a:cs typeface="Open Sans"/>
              <a:sym typeface="Open Sans"/>
            </a:endParaRPr>
          </a:p>
        </p:txBody>
      </p:sp>
      <p:sp>
        <p:nvSpPr>
          <p:cNvPr id="109" name="Google Shape;109;p2"/>
          <p:cNvSpPr/>
          <p:nvPr/>
        </p:nvSpPr>
        <p:spPr>
          <a:xfrm>
            <a:off x="6873021" y="79793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5_Slide2.mp3" id="110" name="Google Shape;110;p2"/>
          <p:cNvPicPr preferRelativeResize="0"/>
          <p:nvPr/>
        </p:nvPicPr>
        <p:blipFill rotWithShape="1">
          <a:blip r:embed="rId4">
            <a:alphaModFix/>
          </a:blip>
          <a:srcRect b="0" l="0" r="0" t="0"/>
          <a:stretch/>
        </p:blipFill>
        <p:spPr>
          <a:xfrm>
            <a:off x="6938442" y="86930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descr="Graphical user interface, text&#10;&#10;Description automatically generated" id="330" name="Google Shape;330;p20"/>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331" name="Google Shape;331;p2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32" name="Google Shape;332;p20"/>
          <p:cNvSpPr/>
          <p:nvPr/>
        </p:nvSpPr>
        <p:spPr>
          <a:xfrm>
            <a:off x="887215" y="1397013"/>
            <a:ext cx="900712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5.4.3 Set of FINPLAN outputs </a:t>
            </a:r>
            <a:endParaRPr/>
          </a:p>
        </p:txBody>
      </p:sp>
      <p:sp>
        <p:nvSpPr>
          <p:cNvPr id="333" name="Google Shape;333;p20"/>
          <p:cNvSpPr txBox="1"/>
          <p:nvPr/>
        </p:nvSpPr>
        <p:spPr>
          <a:xfrm>
            <a:off x="887215" y="11897"/>
            <a:ext cx="6003442"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5.4 Aspects included in FINPLAN</a:t>
            </a:r>
            <a:endParaRPr/>
          </a:p>
        </p:txBody>
      </p:sp>
      <p:sp>
        <p:nvSpPr>
          <p:cNvPr id="334" name="Google Shape;334;p20"/>
          <p:cNvSpPr/>
          <p:nvPr/>
        </p:nvSpPr>
        <p:spPr>
          <a:xfrm>
            <a:off x="887213" y="1687941"/>
            <a:ext cx="8360143" cy="36317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000">
              <a:solidFill>
                <a:schemeClr val="dk1"/>
              </a:solidFill>
              <a:latin typeface="Open Sans"/>
              <a:ea typeface="Open Sans"/>
              <a:cs typeface="Open Sans"/>
              <a:sym typeface="Open Sans"/>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Profit &amp; Loss Statement (Operating Account / Income Statement)</a:t>
            </a:r>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Cash Inflows and Outflows</a:t>
            </a:r>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Balance Sheet (assets &amp; liabilities at a given point in time)</a:t>
            </a:r>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Financial Ratios (e.g., IRR, break-even point, debt–equity ratio)</a:t>
            </a:r>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Shareholders' Return (Net Present Value of the return on equity)</a:t>
            </a:r>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Project Finance Analysis (comparison of cash with debt) </a:t>
            </a:r>
            <a:endParaRPr/>
          </a:p>
          <a:p>
            <a:pPr indent="-215900" lvl="1" marL="800100" marR="0" rtl="0" algn="l">
              <a:spcBef>
                <a:spcPts val="1200"/>
              </a:spcBef>
              <a:spcAft>
                <a:spcPts val="0"/>
              </a:spcAft>
              <a:buClr>
                <a:schemeClr val="dk1"/>
              </a:buClr>
              <a:buSzPts val="2000"/>
              <a:buFont typeface="Arial"/>
              <a:buNone/>
            </a:pPr>
            <a:r>
              <a:t/>
            </a:r>
            <a:endParaRPr b="0" i="0" sz="2000" u="none" cap="none" strike="noStrike">
              <a:solidFill>
                <a:schemeClr val="dk1"/>
              </a:solidFill>
              <a:latin typeface="Open Sans"/>
              <a:ea typeface="Open Sans"/>
              <a:cs typeface="Open Sans"/>
              <a:sym typeface="Open Sans"/>
            </a:endParaRPr>
          </a:p>
        </p:txBody>
      </p:sp>
      <p:sp>
        <p:nvSpPr>
          <p:cNvPr id="335" name="Google Shape;335;p20"/>
          <p:cNvSpPr/>
          <p:nvPr/>
        </p:nvSpPr>
        <p:spPr>
          <a:xfrm>
            <a:off x="6574542" y="346803"/>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Volume with solid fill" id="336" name="Google Shape;336;p20"/>
          <p:cNvPicPr preferRelativeResize="0"/>
          <p:nvPr/>
        </p:nvPicPr>
        <p:blipFill rotWithShape="1">
          <a:blip r:embed="rId4">
            <a:alphaModFix/>
          </a:blip>
          <a:srcRect b="0" l="0" r="0" t="0"/>
          <a:stretch/>
        </p:blipFill>
        <p:spPr>
          <a:xfrm>
            <a:off x="6711931" y="479221"/>
            <a:ext cx="680752" cy="680752"/>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5000"/>
                                        <p:tgtEl>
                                          <p:spTgt spid="3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descr="Graphical user interface, text&#10;&#10;Description automatically generated" id="342" name="Google Shape;342;p21"/>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343" name="Google Shape;343;p2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44" name="Google Shape;344;p21"/>
          <p:cNvSpPr/>
          <p:nvPr/>
        </p:nvSpPr>
        <p:spPr>
          <a:xfrm>
            <a:off x="887215" y="1397013"/>
            <a:ext cx="900712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5.4.4 Optimization Decisions in FINPLAN </a:t>
            </a:r>
            <a:endParaRPr/>
          </a:p>
        </p:txBody>
      </p:sp>
      <p:sp>
        <p:nvSpPr>
          <p:cNvPr id="345" name="Google Shape;345;p21"/>
          <p:cNvSpPr txBox="1"/>
          <p:nvPr/>
        </p:nvSpPr>
        <p:spPr>
          <a:xfrm>
            <a:off x="887215" y="11897"/>
            <a:ext cx="6068756"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5.4 Aspects included in FINPLAN</a:t>
            </a:r>
            <a:endParaRPr/>
          </a:p>
        </p:txBody>
      </p:sp>
      <p:sp>
        <p:nvSpPr>
          <p:cNvPr id="346" name="Google Shape;346;p21"/>
          <p:cNvSpPr/>
          <p:nvPr/>
        </p:nvSpPr>
        <p:spPr>
          <a:xfrm>
            <a:off x="959101" y="1876805"/>
            <a:ext cx="4849604" cy="16384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chemeClr val="dk1"/>
                </a:solidFill>
                <a:latin typeface="Open Sans"/>
                <a:ea typeface="Open Sans"/>
                <a:cs typeface="Open Sans"/>
                <a:sym typeface="Open Sans"/>
              </a:rPr>
              <a:t>Multiple stakeholders:</a:t>
            </a:r>
            <a:r>
              <a:rPr lang="en-ZA" sz="2000">
                <a:solidFill>
                  <a:schemeClr val="dk1"/>
                </a:solidFill>
                <a:latin typeface="Open Sans"/>
                <a:ea typeface="Open Sans"/>
                <a:cs typeface="Open Sans"/>
                <a:sym typeface="Open Sans"/>
              </a:rPr>
              <a:t> </a:t>
            </a:r>
            <a:endParaRPr sz="2000">
              <a:solidFill>
                <a:schemeClr val="dk1"/>
              </a:solidFill>
              <a:latin typeface="Open Sans"/>
              <a:ea typeface="Open Sans"/>
              <a:cs typeface="Open Sans"/>
              <a:sym typeface="Open Sans"/>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Maximize shareholders NPV and IRR</a:t>
            </a:r>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Compliance of minimum </a:t>
            </a:r>
            <a:br>
              <a:rPr lang="en-ZA" sz="2000">
                <a:solidFill>
                  <a:schemeClr val="dk1"/>
                </a:solidFill>
                <a:latin typeface="Open Sans"/>
                <a:ea typeface="Open Sans"/>
                <a:cs typeface="Open Sans"/>
                <a:sym typeface="Open Sans"/>
              </a:rPr>
            </a:br>
            <a:r>
              <a:rPr lang="en-ZA" sz="2000">
                <a:solidFill>
                  <a:schemeClr val="dk1"/>
                </a:solidFill>
                <a:latin typeface="Open Sans"/>
                <a:ea typeface="Open Sans"/>
                <a:cs typeface="Open Sans"/>
                <a:sym typeface="Open Sans"/>
              </a:rPr>
              <a:t>requirement of:</a:t>
            </a:r>
            <a:endParaRPr sz="2000">
              <a:solidFill>
                <a:schemeClr val="dk1"/>
              </a:solidFill>
              <a:latin typeface="Open Sans"/>
              <a:ea typeface="Open Sans"/>
              <a:cs typeface="Open Sans"/>
              <a:sym typeface="Open Sans"/>
            </a:endParaRPr>
          </a:p>
        </p:txBody>
      </p:sp>
      <p:sp>
        <p:nvSpPr>
          <p:cNvPr id="347" name="Google Shape;347;p21"/>
          <p:cNvSpPr/>
          <p:nvPr/>
        </p:nvSpPr>
        <p:spPr>
          <a:xfrm>
            <a:off x="6364987" y="1869547"/>
            <a:ext cx="5326521" cy="393954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chemeClr val="dk1"/>
                </a:solidFill>
                <a:latin typeface="Open Sans"/>
                <a:ea typeface="Open Sans"/>
                <a:cs typeface="Open Sans"/>
                <a:sym typeface="Open Sans"/>
              </a:rPr>
              <a:t>Other choices include</a:t>
            </a:r>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Debt–equity injection profiles</a:t>
            </a:r>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Selection of debt type</a:t>
            </a:r>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Debt repayment period within the specified limit</a:t>
            </a:r>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Dividend pay-out ratio</a:t>
            </a:r>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Choice of electricity price and growth </a:t>
            </a:r>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Equity return profile</a:t>
            </a:r>
            <a:endParaRPr/>
          </a:p>
          <a:p>
            <a:pPr indent="-215900" lvl="1" marL="800100" marR="0" rtl="0" algn="l">
              <a:spcBef>
                <a:spcPts val="1200"/>
              </a:spcBef>
              <a:spcAft>
                <a:spcPts val="0"/>
              </a:spcAft>
              <a:buClr>
                <a:schemeClr val="dk1"/>
              </a:buClr>
              <a:buSzPts val="2000"/>
              <a:buFont typeface="Arial"/>
              <a:buNone/>
            </a:pPr>
            <a:r>
              <a:t/>
            </a:r>
            <a:endParaRPr b="0" i="0" sz="2000" u="none" cap="none" strike="noStrike">
              <a:solidFill>
                <a:schemeClr val="dk1"/>
              </a:solidFill>
              <a:latin typeface="Open Sans"/>
              <a:ea typeface="Open Sans"/>
              <a:cs typeface="Open Sans"/>
              <a:sym typeface="Open Sans"/>
            </a:endParaRPr>
          </a:p>
        </p:txBody>
      </p:sp>
      <p:sp>
        <p:nvSpPr>
          <p:cNvPr id="348" name="Google Shape;348;p21"/>
          <p:cNvSpPr/>
          <p:nvPr/>
        </p:nvSpPr>
        <p:spPr>
          <a:xfrm>
            <a:off x="959099" y="3571004"/>
            <a:ext cx="4032559" cy="2862322"/>
          </a:xfrm>
          <a:prstGeom prst="rect">
            <a:avLst/>
          </a:prstGeom>
          <a:noFill/>
          <a:ln>
            <a:noFill/>
          </a:ln>
        </p:spPr>
        <p:txBody>
          <a:bodyPr anchorCtr="0" anchor="t" bIns="45700" lIns="91425" spcFirstLastPara="1" rIns="91425" wrap="square" tIns="45700">
            <a:spAutoFit/>
          </a:bodyPr>
          <a:lstStyle/>
          <a:p>
            <a:pPr indent="-342900" lvl="1" marL="800100" marR="0" rtl="0" algn="l">
              <a:spcBef>
                <a:spcPts val="0"/>
              </a:spcBef>
              <a:spcAft>
                <a:spcPts val="0"/>
              </a:spcAft>
              <a:buClr>
                <a:schemeClr val="dk1"/>
              </a:buClr>
              <a:buSzPts val="2000"/>
              <a:buFont typeface="Arial"/>
              <a:buChar char="•"/>
            </a:pPr>
            <a:r>
              <a:rPr b="0" i="0" lang="en-ZA" sz="2000" u="none" cap="none" strike="noStrike">
                <a:solidFill>
                  <a:schemeClr val="dk1"/>
                </a:solidFill>
                <a:latin typeface="Open Sans"/>
                <a:ea typeface="Open Sans"/>
                <a:cs typeface="Open Sans"/>
                <a:sym typeface="Open Sans"/>
              </a:rPr>
              <a:t>Debt–equity ratio</a:t>
            </a:r>
            <a:endParaRPr b="0" i="0" sz="1800" u="none" cap="none" strike="noStrike">
              <a:solidFill>
                <a:schemeClr val="dk1"/>
              </a:solidFill>
              <a:latin typeface="Calibri"/>
              <a:ea typeface="Calibri"/>
              <a:cs typeface="Calibri"/>
              <a:sym typeface="Calibri"/>
            </a:endParaRPr>
          </a:p>
          <a:p>
            <a:pPr indent="-342900" lvl="1" marL="800100" marR="0" rtl="0" algn="l">
              <a:spcBef>
                <a:spcPts val="1200"/>
              </a:spcBef>
              <a:spcAft>
                <a:spcPts val="0"/>
              </a:spcAft>
              <a:buClr>
                <a:schemeClr val="dk1"/>
              </a:buClr>
              <a:buSzPts val="2000"/>
              <a:buFont typeface="Arial"/>
              <a:buChar char="•"/>
            </a:pPr>
            <a:r>
              <a:rPr b="0" i="0" lang="en-ZA" sz="2000" u="none" cap="none" strike="noStrike">
                <a:solidFill>
                  <a:schemeClr val="dk1"/>
                </a:solidFill>
                <a:latin typeface="Open Sans"/>
                <a:ea typeface="Open Sans"/>
                <a:cs typeface="Open Sans"/>
                <a:sym typeface="Open Sans"/>
              </a:rPr>
              <a:t>Foreign exchange risk cover</a:t>
            </a:r>
            <a:endParaRPr/>
          </a:p>
          <a:p>
            <a:pPr indent="-342900" lvl="1" marL="800100" marR="0" rtl="0" algn="l">
              <a:spcBef>
                <a:spcPts val="1200"/>
              </a:spcBef>
              <a:spcAft>
                <a:spcPts val="0"/>
              </a:spcAft>
              <a:buClr>
                <a:schemeClr val="dk1"/>
              </a:buClr>
              <a:buSzPts val="2000"/>
              <a:buFont typeface="Arial"/>
              <a:buChar char="•"/>
            </a:pPr>
            <a:r>
              <a:rPr b="0" i="0" lang="en-ZA" sz="2000" u="none" cap="none" strike="noStrike">
                <a:solidFill>
                  <a:schemeClr val="dk1"/>
                </a:solidFill>
                <a:latin typeface="Open Sans"/>
                <a:ea typeface="Open Sans"/>
                <a:cs typeface="Open Sans"/>
                <a:sym typeface="Open Sans"/>
              </a:rPr>
              <a:t>Debt Service Coverage Ratio (DSCR)</a:t>
            </a:r>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Acceptable Electricity Price</a:t>
            </a:r>
            <a:endParaRPr/>
          </a:p>
          <a:p>
            <a:pPr indent="-215900" lvl="1" marL="800100" marR="0" rtl="0" algn="l">
              <a:spcBef>
                <a:spcPts val="1200"/>
              </a:spcBef>
              <a:spcAft>
                <a:spcPts val="0"/>
              </a:spcAft>
              <a:buClr>
                <a:schemeClr val="dk1"/>
              </a:buClr>
              <a:buSzPts val="2000"/>
              <a:buFont typeface="Arial"/>
              <a:buNone/>
            </a:pPr>
            <a:r>
              <a:t/>
            </a:r>
            <a:endParaRPr b="0" i="0" sz="2000" u="none" cap="none" strike="noStrike">
              <a:solidFill>
                <a:schemeClr val="dk1"/>
              </a:solidFill>
              <a:latin typeface="Open Sans"/>
              <a:ea typeface="Open Sans"/>
              <a:cs typeface="Open Sans"/>
              <a:sym typeface="Open Sans"/>
            </a:endParaRPr>
          </a:p>
        </p:txBody>
      </p:sp>
      <p:cxnSp>
        <p:nvCxnSpPr>
          <p:cNvPr id="349" name="Google Shape;349;p21"/>
          <p:cNvCxnSpPr/>
          <p:nvPr/>
        </p:nvCxnSpPr>
        <p:spPr>
          <a:xfrm>
            <a:off x="6317047" y="1880100"/>
            <a:ext cx="21577" cy="4145437"/>
          </a:xfrm>
          <a:prstGeom prst="straightConnector1">
            <a:avLst/>
          </a:prstGeom>
          <a:noFill/>
          <a:ln cap="flat" cmpd="sng" w="9525">
            <a:solidFill>
              <a:schemeClr val="dk2"/>
            </a:solidFill>
            <a:prstDash val="solid"/>
            <a:round/>
            <a:headEnd len="sm" w="sm" type="none"/>
            <a:tailEnd len="sm" w="sm" type="none"/>
          </a:ln>
        </p:spPr>
      </p:cxnSp>
      <p:sp>
        <p:nvSpPr>
          <p:cNvPr id="350" name="Google Shape;350;p21"/>
          <p:cNvSpPr/>
          <p:nvPr/>
        </p:nvSpPr>
        <p:spPr>
          <a:xfrm>
            <a:off x="6574542" y="346803"/>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Volume with solid fill" id="351" name="Google Shape;351;p21"/>
          <p:cNvPicPr preferRelativeResize="0"/>
          <p:nvPr/>
        </p:nvPicPr>
        <p:blipFill rotWithShape="1">
          <a:blip r:embed="rId4">
            <a:alphaModFix/>
          </a:blip>
          <a:srcRect b="0" l="0" r="0" t="0"/>
          <a:stretch/>
        </p:blipFill>
        <p:spPr>
          <a:xfrm>
            <a:off x="6727076" y="497008"/>
            <a:ext cx="650461" cy="650461"/>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5000"/>
                                        <p:tgtEl>
                                          <p:spTgt spid="3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pic>
        <p:nvPicPr>
          <p:cNvPr descr="Graphical user interface, text&#10;&#10;Description automatically generated" id="357" name="Google Shape;357;p22"/>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358" name="Google Shape;358;p2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59" name="Google Shape;359;p22"/>
          <p:cNvSpPr/>
          <p:nvPr/>
        </p:nvSpPr>
        <p:spPr>
          <a:xfrm>
            <a:off x="887215" y="1397013"/>
            <a:ext cx="900712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5.4.5 FINPLAN can and cannot do </a:t>
            </a:r>
            <a:endParaRPr/>
          </a:p>
        </p:txBody>
      </p:sp>
      <p:sp>
        <p:nvSpPr>
          <p:cNvPr id="360" name="Google Shape;360;p22"/>
          <p:cNvSpPr txBox="1"/>
          <p:nvPr/>
        </p:nvSpPr>
        <p:spPr>
          <a:xfrm>
            <a:off x="887215" y="11897"/>
            <a:ext cx="6036099"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5.4 Aspects included in FINPLAN</a:t>
            </a:r>
            <a:endParaRPr/>
          </a:p>
        </p:txBody>
      </p:sp>
      <p:sp>
        <p:nvSpPr>
          <p:cNvPr id="361" name="Google Shape;361;p22"/>
          <p:cNvSpPr/>
          <p:nvPr/>
        </p:nvSpPr>
        <p:spPr>
          <a:xfrm>
            <a:off x="887213" y="2087124"/>
            <a:ext cx="4693917" cy="36317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chemeClr val="dk1"/>
                </a:solidFill>
                <a:latin typeface="Open Sans"/>
                <a:ea typeface="Open Sans"/>
                <a:cs typeface="Open Sans"/>
                <a:sym typeface="Open Sans"/>
              </a:rPr>
              <a:t>FINPLAN may help answer</a:t>
            </a:r>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Equity needed to have </a:t>
            </a:r>
            <a:br>
              <a:rPr lang="en-ZA" sz="1800">
                <a:solidFill>
                  <a:schemeClr val="dk1"/>
                </a:solidFill>
                <a:latin typeface="Calibri"/>
                <a:ea typeface="Calibri"/>
                <a:cs typeface="Calibri"/>
                <a:sym typeface="Calibri"/>
              </a:rPr>
            </a:br>
            <a:r>
              <a:rPr lang="en-ZA" sz="2000">
                <a:solidFill>
                  <a:schemeClr val="dk1"/>
                </a:solidFill>
                <a:latin typeface="Open Sans"/>
                <a:ea typeface="Open Sans"/>
                <a:cs typeface="Open Sans"/>
                <a:sym typeface="Open Sans"/>
              </a:rPr>
              <a:t>an appropriate leverage</a:t>
            </a:r>
            <a:endParaRPr b="1" sz="2000">
              <a:solidFill>
                <a:schemeClr val="dk1"/>
              </a:solidFill>
              <a:latin typeface="Open Sans"/>
              <a:ea typeface="Open Sans"/>
              <a:cs typeface="Open Sans"/>
              <a:sym typeface="Open Sans"/>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Return shareholders may expect</a:t>
            </a:r>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Price of power to provide a minimum return to shareholders</a:t>
            </a:r>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Sensitivity of the project to </a:t>
            </a:r>
            <a:br>
              <a:rPr lang="en-ZA" sz="2000">
                <a:solidFill>
                  <a:schemeClr val="dk1"/>
                </a:solidFill>
                <a:latin typeface="Open Sans"/>
                <a:ea typeface="Open Sans"/>
                <a:cs typeface="Open Sans"/>
                <a:sym typeface="Open Sans"/>
              </a:rPr>
            </a:br>
            <a:r>
              <a:rPr lang="en-ZA" sz="2000">
                <a:solidFill>
                  <a:schemeClr val="dk1"/>
                </a:solidFill>
                <a:latin typeface="Open Sans"/>
                <a:ea typeface="Open Sans"/>
                <a:cs typeface="Open Sans"/>
                <a:sym typeface="Open Sans"/>
              </a:rPr>
              <a:t>exchange rate changes...</a:t>
            </a:r>
            <a:endParaRPr/>
          </a:p>
          <a:p>
            <a:pPr indent="-215900" lvl="1" marL="800100" marR="0" rtl="0" algn="l">
              <a:spcBef>
                <a:spcPts val="1200"/>
              </a:spcBef>
              <a:spcAft>
                <a:spcPts val="0"/>
              </a:spcAft>
              <a:buClr>
                <a:schemeClr val="dk1"/>
              </a:buClr>
              <a:buSzPts val="2000"/>
              <a:buFont typeface="Arial"/>
              <a:buNone/>
            </a:pPr>
            <a:r>
              <a:t/>
            </a:r>
            <a:endParaRPr b="0" i="0" sz="2000" u="none" cap="none" strike="noStrike">
              <a:solidFill>
                <a:schemeClr val="dk1"/>
              </a:solidFill>
              <a:latin typeface="Open Sans"/>
              <a:ea typeface="Open Sans"/>
              <a:cs typeface="Open Sans"/>
              <a:sym typeface="Open Sans"/>
            </a:endParaRPr>
          </a:p>
        </p:txBody>
      </p:sp>
      <p:sp>
        <p:nvSpPr>
          <p:cNvPr id="362" name="Google Shape;362;p22"/>
          <p:cNvSpPr/>
          <p:nvPr/>
        </p:nvSpPr>
        <p:spPr>
          <a:xfrm>
            <a:off x="6019929" y="2087124"/>
            <a:ext cx="4693917"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chemeClr val="dk1"/>
                </a:solidFill>
                <a:latin typeface="Open Sans"/>
                <a:ea typeface="Open Sans"/>
                <a:cs typeface="Open Sans"/>
                <a:sym typeface="Open Sans"/>
              </a:rPr>
              <a:t>FINPLAN cannot </a:t>
            </a:r>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Take into account seasonal factors</a:t>
            </a:r>
            <a:endParaRPr b="1" sz="2000">
              <a:solidFill>
                <a:schemeClr val="dk1"/>
              </a:solidFill>
              <a:latin typeface="Open Sans"/>
              <a:ea typeface="Open Sans"/>
              <a:cs typeface="Open Sans"/>
              <a:sym typeface="Open Sans"/>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Change a poor economic project into a successful company</a:t>
            </a:r>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Predict price of power or rate of interest </a:t>
            </a:r>
            <a:endParaRPr/>
          </a:p>
          <a:p>
            <a:pPr indent="-215900" lvl="1" marL="800100" marR="0" rtl="0" algn="l">
              <a:spcBef>
                <a:spcPts val="1200"/>
              </a:spcBef>
              <a:spcAft>
                <a:spcPts val="0"/>
              </a:spcAft>
              <a:buClr>
                <a:schemeClr val="dk1"/>
              </a:buClr>
              <a:buSzPts val="2000"/>
              <a:buFont typeface="Arial"/>
              <a:buNone/>
            </a:pPr>
            <a:r>
              <a:t/>
            </a:r>
            <a:endParaRPr b="0" i="0" sz="2000" u="none" cap="none" strike="noStrike">
              <a:solidFill>
                <a:schemeClr val="dk1"/>
              </a:solidFill>
              <a:latin typeface="Open Sans"/>
              <a:ea typeface="Open Sans"/>
              <a:cs typeface="Open Sans"/>
              <a:sym typeface="Open Sans"/>
            </a:endParaRPr>
          </a:p>
        </p:txBody>
      </p:sp>
      <p:sp>
        <p:nvSpPr>
          <p:cNvPr id="363" name="Google Shape;363;p22"/>
          <p:cNvSpPr/>
          <p:nvPr/>
        </p:nvSpPr>
        <p:spPr>
          <a:xfrm>
            <a:off x="6574542" y="346803"/>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5_Slide22.mp3" id="364" name="Google Shape;364;p22"/>
          <p:cNvPicPr preferRelativeResize="0"/>
          <p:nvPr/>
        </p:nvPicPr>
        <p:blipFill rotWithShape="1">
          <a:blip r:embed="rId4">
            <a:alphaModFix/>
          </a:blip>
          <a:srcRect b="0" l="0" r="0" t="0"/>
          <a:stretch/>
        </p:blipFill>
        <p:spPr>
          <a:xfrm>
            <a:off x="6645907" y="41816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5000"/>
                                        <p:tgtEl>
                                          <p:spTgt spid="3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pic>
        <p:nvPicPr>
          <p:cNvPr descr="Graphical user interface, website&#10;&#10;Description automatically generated" id="370" name="Google Shape;370;p2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71" name="Google Shape;371;p23"/>
          <p:cNvSpPr txBox="1"/>
          <p:nvPr/>
        </p:nvSpPr>
        <p:spPr>
          <a:xfrm>
            <a:off x="9907675" y="5896707"/>
            <a:ext cx="206605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ZA" sz="800">
                <a:solidFill>
                  <a:schemeClr val="lt1"/>
                </a:solidFill>
                <a:latin typeface="Open Sans"/>
                <a:ea typeface="Open Sans"/>
                <a:cs typeface="Open Sans"/>
                <a:sym typeface="Open Sans"/>
              </a:rPr>
              <a:t>CCG courses (this will take you to the website link </a:t>
            </a:r>
            <a:br>
              <a:rPr lang="en-ZA" sz="800">
                <a:solidFill>
                  <a:schemeClr val="lt1"/>
                </a:solidFill>
                <a:latin typeface="Open Sans"/>
                <a:ea typeface="Open Sans"/>
                <a:cs typeface="Open Sans"/>
                <a:sym typeface="Open Sans"/>
              </a:rPr>
            </a:br>
            <a:r>
              <a:rPr lang="en-ZA" sz="800">
                <a:solidFill>
                  <a:schemeClr val="lt1"/>
                </a:solidFill>
                <a:latin typeface="Open Sans"/>
                <a:ea typeface="Open Sans"/>
                <a:cs typeface="Open Sans"/>
                <a:sym typeface="Open Sans"/>
              </a:rPr>
              <a:t>http://www.ClimateCompatibleGrowth.com/teachingmaterials)</a:t>
            </a:r>
            <a:endParaRPr sz="800">
              <a:solidFill>
                <a:schemeClr val="lt1"/>
              </a:solidFill>
              <a:latin typeface="Open Sans"/>
              <a:ea typeface="Open Sans"/>
              <a:cs typeface="Open Sans"/>
              <a:sym typeface="Open Sans"/>
            </a:endParaRPr>
          </a:p>
          <a:p>
            <a:pPr indent="0" lvl="0" marL="0" marR="0" rtl="0" algn="l">
              <a:spcBef>
                <a:spcPts val="0"/>
              </a:spcBef>
              <a:spcAft>
                <a:spcPts val="0"/>
              </a:spcAft>
              <a:buNone/>
            </a:pPr>
            <a:r>
              <a:t/>
            </a:r>
            <a:endParaRPr sz="800">
              <a:solidFill>
                <a:schemeClr val="dk1"/>
              </a:solidFill>
              <a:latin typeface="Open Sans"/>
              <a:ea typeface="Open Sans"/>
              <a:cs typeface="Open Sans"/>
              <a:sym typeface="Open Sans"/>
            </a:endParaRPr>
          </a:p>
          <a:p>
            <a:pPr indent="0" lvl="0" marL="0" marR="0" rtl="0" algn="l">
              <a:spcBef>
                <a:spcPts val="0"/>
              </a:spcBef>
              <a:spcAft>
                <a:spcPts val="0"/>
              </a:spcAft>
              <a:buNone/>
            </a:pPr>
            <a:r>
              <a:t/>
            </a:r>
            <a:endParaRPr sz="800">
              <a:solidFill>
                <a:schemeClr val="dk1"/>
              </a:solidFill>
              <a:latin typeface="Open Sans"/>
              <a:ea typeface="Open Sans"/>
              <a:cs typeface="Open Sans"/>
              <a:sym typeface="Open Sans"/>
            </a:endParaRPr>
          </a:p>
        </p:txBody>
      </p:sp>
      <p:sp>
        <p:nvSpPr>
          <p:cNvPr id="372" name="Google Shape;372;p23"/>
          <p:cNvSpPr txBox="1"/>
          <p:nvPr/>
        </p:nvSpPr>
        <p:spPr>
          <a:xfrm>
            <a:off x="9003323" y="4631317"/>
            <a:ext cx="2684585"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sz="800">
                <a:solidFill>
                  <a:srgbClr val="FFFFFF"/>
                </a:solidFill>
                <a:latin typeface="Open Sans"/>
                <a:ea typeface="Open Sans"/>
                <a:cs typeface="Open Sans"/>
                <a:sym typeface="Open Sans"/>
              </a:rPr>
              <a:t>Money A., Fanaian S. Pop M., Berdellans I., </a:t>
            </a:r>
            <a:br>
              <a:rPr lang="en-ZA" sz="800">
                <a:solidFill>
                  <a:srgbClr val="FFFFFF"/>
                </a:solidFill>
                <a:latin typeface="Open Sans"/>
                <a:ea typeface="Open Sans"/>
                <a:cs typeface="Open Sans"/>
                <a:sym typeface="Open Sans"/>
              </a:rPr>
            </a:br>
            <a:r>
              <a:rPr lang="en-ZA" sz="800">
                <a:solidFill>
                  <a:srgbClr val="FFFFFF"/>
                </a:solidFill>
                <a:latin typeface="Open Sans"/>
                <a:ea typeface="Open Sans"/>
                <a:cs typeface="Open Sans"/>
                <a:sym typeface="Open Sans"/>
              </a:rPr>
              <a:t>Hasanovic S., Gritsevskyi A, Stankeviciute L.,</a:t>
            </a:r>
            <a:r>
              <a:rPr lang="en-ZA" sz="800">
                <a:solidFill>
                  <a:schemeClr val="dk1"/>
                </a:solidFill>
                <a:latin typeface="Open Sans"/>
                <a:ea typeface="Open Sans"/>
                <a:cs typeface="Open Sans"/>
                <a:sym typeface="Open Sans"/>
              </a:rPr>
              <a:t>​</a:t>
            </a:r>
            <a:br>
              <a:rPr lang="en-ZA" sz="800">
                <a:solidFill>
                  <a:schemeClr val="dk1"/>
                </a:solidFill>
                <a:latin typeface="Open Sans"/>
                <a:ea typeface="Open Sans"/>
                <a:cs typeface="Open Sans"/>
                <a:sym typeface="Open Sans"/>
              </a:rPr>
            </a:br>
            <a:r>
              <a:rPr lang="en-ZA" sz="800">
                <a:solidFill>
                  <a:srgbClr val="FFFFFF"/>
                </a:solidFill>
                <a:latin typeface="Open Sans"/>
                <a:ea typeface="Open Sans"/>
                <a:cs typeface="Open Sans"/>
                <a:sym typeface="Open Sans"/>
              </a:rPr>
              <a:t>Tot M., Welsch M., Tan N., 2021. Lecture 5: Credit </a:t>
            </a:r>
            <a:br>
              <a:rPr lang="en-ZA" sz="800">
                <a:solidFill>
                  <a:srgbClr val="FFFFFF"/>
                </a:solidFill>
                <a:latin typeface="Open Sans"/>
                <a:ea typeface="Open Sans"/>
                <a:cs typeface="Open Sans"/>
                <a:sym typeface="Open Sans"/>
              </a:rPr>
            </a:br>
            <a:r>
              <a:rPr lang="en-ZA" sz="800">
                <a:solidFill>
                  <a:srgbClr val="FFFFFF"/>
                </a:solidFill>
                <a:latin typeface="Open Sans"/>
                <a:ea typeface="Open Sans"/>
                <a:cs typeface="Open Sans"/>
                <a:sym typeface="Open Sans"/>
              </a:rPr>
              <a:t>Options &amp; Finplan Methodology, </a:t>
            </a:r>
            <a:r>
              <a:rPr i="1" lang="en-ZA" sz="800">
                <a:solidFill>
                  <a:srgbClr val="FFFFFF"/>
                </a:solidFill>
                <a:latin typeface="Open Sans"/>
                <a:ea typeface="Open Sans"/>
                <a:cs typeface="Open Sans"/>
                <a:sym typeface="Open Sans"/>
              </a:rPr>
              <a:t>FinPlan.</a:t>
            </a:r>
            <a:r>
              <a:rPr lang="en-ZA" sz="800">
                <a:solidFill>
                  <a:srgbClr val="FFFFFF"/>
                </a:solidFill>
                <a:latin typeface="Open Sans"/>
                <a:ea typeface="Open Sans"/>
                <a:cs typeface="Open Sans"/>
                <a:sym typeface="Open Sans"/>
              </a:rPr>
              <a:t> Release Version 1.0.  </a:t>
            </a:r>
            <a:r>
              <a:rPr lang="en-ZA" sz="800">
                <a:solidFill>
                  <a:schemeClr val="dk1"/>
                </a:solidFill>
                <a:latin typeface="Open Sans"/>
                <a:ea typeface="Open Sans"/>
                <a:cs typeface="Open Sans"/>
                <a:sym typeface="Open Sans"/>
              </a:rPr>
              <a:t>​</a:t>
            </a:r>
            <a:r>
              <a:rPr lang="en-ZA" sz="800">
                <a:solidFill>
                  <a:srgbClr val="FFFFFF"/>
                </a:solidFill>
                <a:latin typeface="Open Sans"/>
                <a:ea typeface="Open Sans"/>
                <a:cs typeface="Open Sans"/>
                <a:sym typeface="Open Sans"/>
              </a:rPr>
              <a:t>[online presentation]. Climate Compatible Growth Programme and International </a:t>
            </a:r>
            <a:r>
              <a:rPr lang="en-ZA" sz="800">
                <a:solidFill>
                  <a:schemeClr val="dk1"/>
                </a:solidFill>
                <a:latin typeface="Open Sans"/>
                <a:ea typeface="Open Sans"/>
                <a:cs typeface="Open Sans"/>
                <a:sym typeface="Open Sans"/>
              </a:rPr>
              <a:t>​</a:t>
            </a:r>
            <a:br>
              <a:rPr lang="en-ZA" sz="800">
                <a:solidFill>
                  <a:schemeClr val="dk1"/>
                </a:solidFill>
                <a:latin typeface="Open Sans"/>
                <a:ea typeface="Open Sans"/>
                <a:cs typeface="Open Sans"/>
                <a:sym typeface="Open Sans"/>
              </a:rPr>
            </a:br>
            <a:r>
              <a:rPr lang="en-ZA" sz="800">
                <a:solidFill>
                  <a:srgbClr val="FFFFFF"/>
                </a:solidFill>
                <a:latin typeface="Open Sans"/>
                <a:ea typeface="Open Sans"/>
                <a:cs typeface="Open Sans"/>
                <a:sym typeface="Open Sans"/>
              </a:rPr>
              <a:t>Atomic Energy Agency.</a:t>
            </a:r>
            <a:endParaRPr sz="800">
              <a:solidFill>
                <a:schemeClr val="dk1"/>
              </a:solidFill>
              <a:latin typeface="Open Sans"/>
              <a:ea typeface="Open Sans"/>
              <a:cs typeface="Open Sans"/>
              <a:sym typeface="Open Sans"/>
            </a:endParaRPr>
          </a:p>
        </p:txBody>
      </p:sp>
      <p:grpSp>
        <p:nvGrpSpPr>
          <p:cNvPr id="373" name="Google Shape;373;p23"/>
          <p:cNvGrpSpPr/>
          <p:nvPr/>
        </p:nvGrpSpPr>
        <p:grpSpPr>
          <a:xfrm>
            <a:off x="3339465" y="4105009"/>
            <a:ext cx="1877504" cy="558800"/>
            <a:chOff x="929196" y="5461000"/>
            <a:chExt cx="1877504" cy="558800"/>
          </a:xfrm>
        </p:grpSpPr>
        <p:sp>
          <p:nvSpPr>
            <p:cNvPr id="374" name="Google Shape;374;p23">
              <a:hlinkClick r:id="rId4"/>
            </p:cNvPr>
            <p:cNvSpPr/>
            <p:nvPr/>
          </p:nvSpPr>
          <p:spPr>
            <a:xfrm>
              <a:off x="929196" y="5461000"/>
              <a:ext cx="1877504" cy="5588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23"/>
            <p:cNvSpPr txBox="1"/>
            <p:nvPr/>
          </p:nvSpPr>
          <p:spPr>
            <a:xfrm>
              <a:off x="951053" y="5551169"/>
              <a:ext cx="179214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ZA" sz="1800">
                  <a:solidFill>
                    <a:schemeClr val="lt1"/>
                  </a:solidFill>
                  <a:latin typeface="Calibri"/>
                  <a:ea typeface="Calibri"/>
                  <a:cs typeface="Calibri"/>
                  <a:sym typeface="Calibri"/>
                </a:rPr>
                <a:t>Take Quiz</a:t>
              </a:r>
              <a:endParaRPr/>
            </a:p>
          </p:txBody>
        </p:sp>
        <p:sp>
          <p:nvSpPr>
            <p:cNvPr id="376" name="Google Shape;376;p23">
              <a:hlinkClick r:id="rId5"/>
            </p:cNvPr>
            <p:cNvSpPr/>
            <p:nvPr/>
          </p:nvSpPr>
          <p:spPr>
            <a:xfrm>
              <a:off x="929196" y="5461000"/>
              <a:ext cx="1877504" cy="5588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pic>
        <p:nvPicPr>
          <p:cNvPr descr="Graphical user interface, text" id="381" name="Google Shape;381;p2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82" name="Google Shape;382;p24"/>
          <p:cNvSpPr txBox="1"/>
          <p:nvPr/>
        </p:nvSpPr>
        <p:spPr>
          <a:xfrm>
            <a:off x="2992660" y="2859574"/>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descr="Graphical user interface, text&#10;&#10;Description automatically generated" id="116" name="Google Shape;116;p3"/>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17" name="Google Shape;117;p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18" name="Google Shape;118;p3"/>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5.1.1. Export Credit </a:t>
            </a:r>
            <a:endParaRPr/>
          </a:p>
        </p:txBody>
      </p:sp>
      <p:sp>
        <p:nvSpPr>
          <p:cNvPr id="119" name="Google Shape;119;p3"/>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5.1 Export Credit Options </a:t>
            </a:r>
            <a:endParaRPr/>
          </a:p>
        </p:txBody>
      </p:sp>
      <p:sp>
        <p:nvSpPr>
          <p:cNvPr id="120" name="Google Shape;120;p3"/>
          <p:cNvSpPr/>
          <p:nvPr/>
        </p:nvSpPr>
        <p:spPr>
          <a:xfrm>
            <a:off x="973478" y="2043993"/>
            <a:ext cx="9208410" cy="193899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Export Credit Agency (ECA)</a:t>
            </a:r>
            <a:endParaRPr b="1" sz="2000">
              <a:solidFill>
                <a:srgbClr val="9DC3E6"/>
              </a:solidFill>
              <a:latin typeface="Open Sans"/>
              <a:ea typeface="Open Sans"/>
              <a:cs typeface="Open Sans"/>
              <a:sym typeface="Open Sans"/>
            </a:endParaRPr>
          </a:p>
          <a:p>
            <a:pPr indent="-342900" lvl="1" marL="800100" marR="0" rtl="0" algn="l">
              <a:spcBef>
                <a:spcPts val="1200"/>
              </a:spcBef>
              <a:spcAft>
                <a:spcPts val="0"/>
              </a:spcAft>
              <a:buClr>
                <a:srgbClr val="000000"/>
              </a:buClr>
              <a:buSzPts val="2000"/>
              <a:buFont typeface="Arial"/>
              <a:buChar char="•"/>
            </a:pPr>
            <a:r>
              <a:rPr b="0" i="0" lang="en-ZA" sz="2000" u="sng" cap="none" strike="noStrike">
                <a:solidFill>
                  <a:srgbClr val="000000"/>
                </a:solidFill>
                <a:latin typeface="Open Sans"/>
                <a:ea typeface="Open Sans"/>
                <a:cs typeface="Open Sans"/>
                <a:sym typeface="Open Sans"/>
              </a:rPr>
              <a:t>Concessional</a:t>
            </a:r>
            <a:r>
              <a:rPr b="0" i="0" lang="en-ZA" sz="2000" u="none" cap="none" strike="noStrike">
                <a:solidFill>
                  <a:srgbClr val="000000"/>
                </a:solidFill>
                <a:latin typeface="Open Sans"/>
                <a:ea typeface="Open Sans"/>
                <a:cs typeface="Open Sans"/>
                <a:sym typeface="Open Sans"/>
              </a:rPr>
              <a:t> financing to promote export of goods and service by their own companies</a:t>
            </a:r>
            <a:endParaRPr/>
          </a:p>
          <a:p>
            <a:pPr indent="-342900" lvl="1" marL="800100" marR="0" rtl="0" algn="l">
              <a:spcBef>
                <a:spcPts val="1200"/>
              </a:spcBef>
              <a:spcAft>
                <a:spcPts val="0"/>
              </a:spcAft>
              <a:buClr>
                <a:srgbClr val="000000"/>
              </a:buClr>
              <a:buSzPts val="2000"/>
              <a:buFont typeface="Arial"/>
              <a:buChar char="•"/>
            </a:pPr>
            <a:r>
              <a:rPr b="0" i="0" lang="en-ZA" sz="2000" u="none" cap="none" strike="noStrike">
                <a:solidFill>
                  <a:srgbClr val="000000"/>
                </a:solidFill>
                <a:latin typeface="Open Sans"/>
                <a:ea typeface="Open Sans"/>
                <a:cs typeface="Open Sans"/>
                <a:sym typeface="Open Sans"/>
              </a:rPr>
              <a:t>The financing can take the form of credits (e.g., loan), credit insurance, and guarantees</a:t>
            </a:r>
            <a:endParaRPr/>
          </a:p>
        </p:txBody>
      </p:sp>
      <p:sp>
        <p:nvSpPr>
          <p:cNvPr id="121" name="Google Shape;121;p3"/>
          <p:cNvSpPr/>
          <p:nvPr/>
        </p:nvSpPr>
        <p:spPr>
          <a:xfrm>
            <a:off x="7852735" y="79793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5_Slide3.mp3" id="122" name="Google Shape;122;p3"/>
          <p:cNvPicPr preferRelativeResize="0"/>
          <p:nvPr/>
        </p:nvPicPr>
        <p:blipFill rotWithShape="1">
          <a:blip r:embed="rId4">
            <a:alphaModFix/>
          </a:blip>
          <a:srcRect b="0" l="0" r="0" t="0"/>
          <a:stretch/>
        </p:blipFill>
        <p:spPr>
          <a:xfrm>
            <a:off x="7924100" y="86930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50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descr="Graphical user interface, text&#10;&#10;Description automatically generated" id="128" name="Google Shape;128;p4"/>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29" name="Google Shape;129;p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30" name="Google Shape;130;p4"/>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5.1.1 ECAs use three methods:</a:t>
            </a:r>
            <a:endParaRPr/>
          </a:p>
        </p:txBody>
      </p:sp>
      <p:sp>
        <p:nvSpPr>
          <p:cNvPr id="131" name="Google Shape;131;p4"/>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5.1 Export Credit Options </a:t>
            </a:r>
            <a:endParaRPr/>
          </a:p>
        </p:txBody>
      </p:sp>
      <p:sp>
        <p:nvSpPr>
          <p:cNvPr id="132" name="Google Shape;132;p4"/>
          <p:cNvSpPr/>
          <p:nvPr/>
        </p:nvSpPr>
        <p:spPr>
          <a:xfrm>
            <a:off x="973478" y="2043993"/>
            <a:ext cx="8504468" cy="3170099"/>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Direct Lending: similar to a bank loan, whereby the loan is provided upon the purchase of goods or services from businesses in the organizing country.</a:t>
            </a:r>
            <a:endParaRPr b="1" sz="2000">
              <a:solidFill>
                <a:srgbClr val="9DC3E6"/>
              </a:solidFill>
              <a:latin typeface="Open Sans"/>
              <a:ea typeface="Open Sans"/>
              <a:cs typeface="Open Sans"/>
              <a:sym typeface="Open Sans"/>
            </a:endParaRPr>
          </a:p>
          <a:p>
            <a:pPr indent="-342900" lvl="0" marL="342900" marR="0" rtl="0" algn="l">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Financial Intermediary Loans: the ECA lends funds to a financial intermediary, such as a commercial bank, that in turn loans the funds to the importing entity.</a:t>
            </a:r>
            <a:endParaRPr/>
          </a:p>
          <a:p>
            <a:pPr indent="-342900" lvl="0" marL="342900" marR="0" rtl="0" algn="l">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Interest Rate Equalization: a commercial lender provides a loan to the importing entity at below market interest rates and in turn receives compensation from the ECA for the interest differentials </a:t>
            </a:r>
            <a:endParaRPr/>
          </a:p>
        </p:txBody>
      </p:sp>
      <p:sp>
        <p:nvSpPr>
          <p:cNvPr id="133" name="Google Shape;133;p4"/>
          <p:cNvSpPr/>
          <p:nvPr/>
        </p:nvSpPr>
        <p:spPr>
          <a:xfrm>
            <a:off x="7974563" y="69643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5_Slide4.mp3" id="134" name="Google Shape;134;p4"/>
          <p:cNvPicPr preferRelativeResize="0"/>
          <p:nvPr/>
        </p:nvPicPr>
        <p:blipFill rotWithShape="1">
          <a:blip r:embed="rId4">
            <a:alphaModFix/>
          </a:blip>
          <a:srcRect b="0" l="0" r="0" t="0"/>
          <a:stretch/>
        </p:blipFill>
        <p:spPr>
          <a:xfrm>
            <a:off x="8045928" y="76418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descr="Graphical user interface, text&#10;&#10;Description automatically generated" id="140" name="Google Shape;140;p5"/>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41" name="Google Shape;141;p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42" name="Google Shape;142;p5"/>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5.1.3 Suppliers' Credit Scheme</a:t>
            </a:r>
            <a:endParaRPr/>
          </a:p>
        </p:txBody>
      </p:sp>
      <p:sp>
        <p:nvSpPr>
          <p:cNvPr id="143" name="Google Shape;143;p5"/>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5.1 Export Credit Options </a:t>
            </a:r>
            <a:endParaRPr/>
          </a:p>
        </p:txBody>
      </p:sp>
      <p:pic>
        <p:nvPicPr>
          <p:cNvPr descr="Diagram&#10;&#10;Description automatically generated" id="144" name="Google Shape;144;p5"/>
          <p:cNvPicPr preferRelativeResize="0"/>
          <p:nvPr/>
        </p:nvPicPr>
        <p:blipFill rotWithShape="1">
          <a:blip r:embed="rId4">
            <a:alphaModFix/>
          </a:blip>
          <a:srcRect b="0" l="0" r="0" t="0"/>
          <a:stretch/>
        </p:blipFill>
        <p:spPr>
          <a:xfrm>
            <a:off x="2251495" y="2414663"/>
            <a:ext cx="7689010" cy="3049466"/>
          </a:xfrm>
          <a:prstGeom prst="rect">
            <a:avLst/>
          </a:prstGeom>
          <a:noFill/>
          <a:ln>
            <a:noFill/>
          </a:ln>
        </p:spPr>
      </p:pic>
      <p:sp>
        <p:nvSpPr>
          <p:cNvPr id="145" name="Google Shape;145;p5"/>
          <p:cNvSpPr/>
          <p:nvPr/>
        </p:nvSpPr>
        <p:spPr>
          <a:xfrm>
            <a:off x="7974563" y="69643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Volume with solid fill" id="146" name="Google Shape;146;p5"/>
          <p:cNvPicPr preferRelativeResize="0"/>
          <p:nvPr/>
        </p:nvPicPr>
        <p:blipFill rotWithShape="1">
          <a:blip r:embed="rId5">
            <a:alphaModFix/>
          </a:blip>
          <a:srcRect b="0" l="0" r="0" t="0"/>
          <a:stretch/>
        </p:blipFill>
        <p:spPr>
          <a:xfrm>
            <a:off x="8088865" y="810736"/>
            <a:ext cx="726926" cy="726926"/>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5000"/>
                                        <p:tgtEl>
                                          <p:spTgt spid="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descr="Graphical user interface, text&#10;&#10;Description automatically generated" id="152" name="Google Shape;152;p6"/>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53" name="Google Shape;153;p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54" name="Google Shape;154;p6"/>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5.1.4 Buyers' Credit Scheme</a:t>
            </a:r>
            <a:endParaRPr/>
          </a:p>
        </p:txBody>
      </p:sp>
      <p:sp>
        <p:nvSpPr>
          <p:cNvPr id="155" name="Google Shape;155;p6"/>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5.1 Export Credit Options </a:t>
            </a:r>
            <a:endParaRPr/>
          </a:p>
        </p:txBody>
      </p:sp>
      <p:pic>
        <p:nvPicPr>
          <p:cNvPr descr="Diagram&#10;&#10;Description automatically generated" id="156" name="Google Shape;156;p6"/>
          <p:cNvPicPr preferRelativeResize="0"/>
          <p:nvPr/>
        </p:nvPicPr>
        <p:blipFill rotWithShape="1">
          <a:blip r:embed="rId4">
            <a:alphaModFix/>
          </a:blip>
          <a:srcRect b="0" l="0" r="0" t="0"/>
          <a:stretch/>
        </p:blipFill>
        <p:spPr>
          <a:xfrm>
            <a:off x="2840966" y="2231340"/>
            <a:ext cx="6524444" cy="3257961"/>
          </a:xfrm>
          <a:prstGeom prst="rect">
            <a:avLst/>
          </a:prstGeom>
          <a:noFill/>
          <a:ln>
            <a:noFill/>
          </a:ln>
        </p:spPr>
      </p:pic>
      <p:sp>
        <p:nvSpPr>
          <p:cNvPr id="157" name="Google Shape;157;p6"/>
          <p:cNvSpPr/>
          <p:nvPr/>
        </p:nvSpPr>
        <p:spPr>
          <a:xfrm>
            <a:off x="7974563" y="69643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5_Slide6.mp3" id="158" name="Google Shape;158;p6"/>
          <p:cNvPicPr preferRelativeResize="0"/>
          <p:nvPr/>
        </p:nvPicPr>
        <p:blipFill rotWithShape="1">
          <a:blip r:embed="rId5">
            <a:alphaModFix/>
          </a:blip>
          <a:srcRect b="0" l="0" r="0" t="0"/>
          <a:stretch/>
        </p:blipFill>
        <p:spPr>
          <a:xfrm>
            <a:off x="8045928" y="767799"/>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descr="Graphical user interface, text&#10;&#10;Description automatically generated" id="164" name="Google Shape;164;p7"/>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65" name="Google Shape;165;p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66" name="Google Shape;166;p7"/>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5.1.5 Export Credit Agencies</a:t>
            </a:r>
            <a:endParaRPr/>
          </a:p>
        </p:txBody>
      </p:sp>
      <p:sp>
        <p:nvSpPr>
          <p:cNvPr id="167" name="Google Shape;167;p7"/>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5.1 Export Credit Options </a:t>
            </a:r>
            <a:endParaRPr/>
          </a:p>
        </p:txBody>
      </p:sp>
      <p:sp>
        <p:nvSpPr>
          <p:cNvPr id="168" name="Google Shape;168;p7"/>
          <p:cNvSpPr/>
          <p:nvPr/>
        </p:nvSpPr>
        <p:spPr>
          <a:xfrm>
            <a:off x="973478" y="2043993"/>
            <a:ext cx="9208410" cy="2708434"/>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Export–Import Bank of the United States</a:t>
            </a:r>
            <a:endParaRPr b="1" sz="2000">
              <a:solidFill>
                <a:srgbClr val="9DC3E6"/>
              </a:solidFill>
              <a:latin typeface="Open Sans"/>
              <a:ea typeface="Open Sans"/>
              <a:cs typeface="Open Sans"/>
              <a:sym typeface="Open Sans"/>
            </a:endParaRPr>
          </a:p>
          <a:p>
            <a:pPr indent="-342900" lvl="0" marL="342900" marR="0" rtl="0" algn="l">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Compagnie Française d'Assurance pour le Commerce Extérieur (COFACE)</a:t>
            </a:r>
            <a:endParaRPr/>
          </a:p>
          <a:p>
            <a:pPr indent="-342900" lvl="0" marL="342900" marR="0" rtl="0" algn="l">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Japan Bank for International Cooperation (JBIC)</a:t>
            </a:r>
            <a:endParaRPr/>
          </a:p>
          <a:p>
            <a:pPr indent="-342900" lvl="0" marL="342900" marR="0" rtl="0" algn="l">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Korea EXIM Bank</a:t>
            </a:r>
            <a:endParaRPr/>
          </a:p>
          <a:p>
            <a:pPr indent="-342900" lvl="0" marL="342900" marR="0" rtl="0" algn="l">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EXIAR: Russian Agency for Export Credit and Investment Insurance</a:t>
            </a:r>
            <a:endParaRPr/>
          </a:p>
          <a:p>
            <a:pPr indent="-342900" lvl="0" marL="342900" marR="0" rtl="0" algn="l">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China Export &amp; Credit Insurance Corporation </a:t>
            </a:r>
            <a:endParaRPr/>
          </a:p>
        </p:txBody>
      </p:sp>
      <p:sp>
        <p:nvSpPr>
          <p:cNvPr id="169" name="Google Shape;169;p7"/>
          <p:cNvSpPr/>
          <p:nvPr/>
        </p:nvSpPr>
        <p:spPr>
          <a:xfrm>
            <a:off x="7974563" y="696434"/>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5_Slide7.mp3" id="170" name="Google Shape;170;p7"/>
          <p:cNvPicPr preferRelativeResize="0"/>
          <p:nvPr/>
        </p:nvPicPr>
        <p:blipFill rotWithShape="1">
          <a:blip r:embed="rId4">
            <a:alphaModFix/>
          </a:blip>
          <a:srcRect b="0" l="0" r="0" t="0"/>
          <a:stretch/>
        </p:blipFill>
        <p:spPr>
          <a:xfrm>
            <a:off x="8045928" y="76418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5000"/>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descr="Graphical user interface, text&#10;&#10;Description automatically generated" id="176" name="Google Shape;176;p8"/>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77" name="Google Shape;177;p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78" name="Google Shape;178;p8"/>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5.2.1. OECD Consensus</a:t>
            </a:r>
            <a:endParaRPr/>
          </a:p>
        </p:txBody>
      </p:sp>
      <p:sp>
        <p:nvSpPr>
          <p:cNvPr id="179" name="Google Shape;179;p8"/>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5.2 Export credit guidelines</a:t>
            </a:r>
            <a:endParaRPr/>
          </a:p>
        </p:txBody>
      </p:sp>
      <p:sp>
        <p:nvSpPr>
          <p:cNvPr id="180" name="Google Shape;180;p8"/>
          <p:cNvSpPr/>
          <p:nvPr/>
        </p:nvSpPr>
        <p:spPr>
          <a:xfrm>
            <a:off x="973478" y="2043993"/>
            <a:ext cx="10110638" cy="2092881"/>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The OECD website provides the document known as the OECD consensus at   </a:t>
            </a:r>
            <a:r>
              <a:rPr lang="en-ZA" sz="2000" u="sng">
                <a:solidFill>
                  <a:schemeClr val="dk1"/>
                </a:solidFill>
                <a:latin typeface="Open Sans"/>
                <a:ea typeface="Open Sans"/>
                <a:cs typeface="Open Sans"/>
                <a:sym typeface="Open Sans"/>
                <a:hlinkClick r:id="rId4">
                  <a:extLst>
                    <a:ext uri="{A12FA001-AC4F-418D-AE19-62706E023703}">
                      <ahyp:hlinkClr val="tx"/>
                    </a:ext>
                  </a:extLst>
                </a:hlinkClick>
              </a:rPr>
              <a:t>https://www.oecd.org/trade/topics/export-credits/</a:t>
            </a:r>
            <a:endParaRPr sz="2000">
              <a:solidFill>
                <a:schemeClr val="dk1"/>
              </a:solidFill>
              <a:latin typeface="Open Sans"/>
              <a:ea typeface="Open Sans"/>
              <a:cs typeface="Open Sans"/>
              <a:sym typeface="Open Sans"/>
            </a:endParaRPr>
          </a:p>
          <a:p>
            <a:pPr indent="-342900" lvl="0" marL="342900" marR="0" rtl="0" algn="l">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Under quick links on this website you can find important information within: </a:t>
            </a:r>
            <a:endParaRPr/>
          </a:p>
          <a:p>
            <a:pPr indent="-342900" lvl="1" marL="800100" marR="0" rtl="0" algn="l">
              <a:spcBef>
                <a:spcPts val="1200"/>
              </a:spcBef>
              <a:spcAft>
                <a:spcPts val="0"/>
              </a:spcAft>
              <a:buClr>
                <a:srgbClr val="000000"/>
              </a:buClr>
              <a:buSzPts val="2000"/>
              <a:buFont typeface="Arial"/>
              <a:buChar char="•"/>
            </a:pPr>
            <a:r>
              <a:rPr b="0" i="0" lang="en-ZA" sz="2000" u="none" cap="none" strike="noStrike">
                <a:solidFill>
                  <a:srgbClr val="000000"/>
                </a:solidFill>
                <a:latin typeface="Open Sans"/>
                <a:ea typeface="Open Sans"/>
                <a:cs typeface="Open Sans"/>
                <a:sym typeface="Open Sans"/>
              </a:rPr>
              <a:t>"Country Risk Classification"</a:t>
            </a:r>
            <a:endParaRPr/>
          </a:p>
          <a:p>
            <a:pPr indent="-342900" lvl="1" marL="800100" marR="0" rtl="0" algn="l">
              <a:spcBef>
                <a:spcPts val="1200"/>
              </a:spcBef>
              <a:spcAft>
                <a:spcPts val="0"/>
              </a:spcAft>
              <a:buClr>
                <a:srgbClr val="000000"/>
              </a:buClr>
              <a:buSzPts val="2000"/>
              <a:buFont typeface="Arial"/>
              <a:buChar char="•"/>
            </a:pPr>
            <a:r>
              <a:rPr b="0" i="0" lang="en-ZA" sz="2000" u="none" cap="none" strike="noStrike">
                <a:solidFill>
                  <a:srgbClr val="000000"/>
                </a:solidFill>
                <a:latin typeface="Open Sans"/>
                <a:ea typeface="Open Sans"/>
                <a:cs typeface="Open Sans"/>
                <a:sym typeface="Open Sans"/>
              </a:rPr>
              <a:t>"MPR rates"</a:t>
            </a:r>
            <a:endParaRPr/>
          </a:p>
        </p:txBody>
      </p:sp>
      <p:sp>
        <p:nvSpPr>
          <p:cNvPr id="181" name="Google Shape;181;p8"/>
          <p:cNvSpPr/>
          <p:nvPr/>
        </p:nvSpPr>
        <p:spPr>
          <a:xfrm>
            <a:off x="8452328" y="67091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5_Slide8.mp3" id="182" name="Google Shape;182;p8"/>
          <p:cNvPicPr preferRelativeResize="0"/>
          <p:nvPr/>
        </p:nvPicPr>
        <p:blipFill rotWithShape="1">
          <a:blip r:embed="rId5">
            <a:alphaModFix/>
          </a:blip>
          <a:srcRect b="0" l="0" r="0" t="0"/>
          <a:stretch/>
        </p:blipFill>
        <p:spPr>
          <a:xfrm>
            <a:off x="8523693" y="742275"/>
            <a:ext cx="812800" cy="812800"/>
          </a:xfrm>
          <a:prstGeom prst="rect">
            <a:avLst/>
          </a:prstGeom>
          <a:noFill/>
          <a:ln>
            <a:noFill/>
          </a:ln>
        </p:spPr>
      </p:pic>
      <p:pic>
        <p:nvPicPr>
          <p:cNvPr id="183" name="Google Shape;183;p8"/>
          <p:cNvPicPr preferRelativeResize="0"/>
          <p:nvPr/>
        </p:nvPicPr>
        <p:blipFill rotWithShape="1">
          <a:blip r:embed="rId6">
            <a:alphaModFix/>
          </a:blip>
          <a:srcRect b="0" l="0" r="0" t="0"/>
          <a:stretch/>
        </p:blipFill>
        <p:spPr>
          <a:xfrm>
            <a:off x="3996175" y="3742786"/>
            <a:ext cx="6304646" cy="2552217"/>
          </a:xfrm>
          <a:prstGeom prst="rect">
            <a:avLst/>
          </a:prstGeom>
          <a:noFill/>
          <a:ln>
            <a:noFill/>
          </a:ln>
        </p:spPr>
      </p:pic>
      <p:cxnSp>
        <p:nvCxnSpPr>
          <p:cNvPr id="184" name="Google Shape;184;p8"/>
          <p:cNvCxnSpPr/>
          <p:nvPr/>
        </p:nvCxnSpPr>
        <p:spPr>
          <a:xfrm flipH="1">
            <a:off x="9817116" y="5364112"/>
            <a:ext cx="967409" cy="265044"/>
          </a:xfrm>
          <a:prstGeom prst="straightConnector1">
            <a:avLst/>
          </a:prstGeom>
          <a:noFill/>
          <a:ln cap="flat" cmpd="sng" w="57150">
            <a:solidFill>
              <a:schemeClr val="accent1"/>
            </a:solidFill>
            <a:prstDash val="solid"/>
            <a:miter lim="800000"/>
            <a:headEnd len="sm" w="sm" type="none"/>
            <a:tailEnd len="med" w="med" type="triangle"/>
          </a:ln>
        </p:spPr>
      </p:cxn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0"/>
                                        <p:tgtEl>
                                          <p:spTgt spid="1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descr="Graphical user interface, text&#10;&#10;Description automatically generated" id="190" name="Google Shape;190;p9"/>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91" name="Google Shape;191;p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ZA"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92" name="Google Shape;192;p9"/>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ZA" sz="2000">
                <a:solidFill>
                  <a:srgbClr val="9CC2E5"/>
                </a:solidFill>
                <a:latin typeface="Open Sans"/>
                <a:ea typeface="Open Sans"/>
                <a:cs typeface="Open Sans"/>
                <a:sym typeface="Open Sans"/>
              </a:rPr>
              <a:t>5.2.2 Main guidelines for the OECD consensus </a:t>
            </a:r>
            <a:endParaRPr/>
          </a:p>
        </p:txBody>
      </p:sp>
      <p:sp>
        <p:nvSpPr>
          <p:cNvPr id="193" name="Google Shape;193;p9"/>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5.2 Export credit guidelines</a:t>
            </a:r>
            <a:endParaRPr/>
          </a:p>
        </p:txBody>
      </p:sp>
      <p:sp>
        <p:nvSpPr>
          <p:cNvPr id="194" name="Google Shape;194;p9"/>
          <p:cNvSpPr/>
          <p:nvPr/>
        </p:nvSpPr>
        <p:spPr>
          <a:xfrm>
            <a:off x="973478" y="1986484"/>
            <a:ext cx="9884145" cy="3631763"/>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Export credit amount is limited to 85% of the contract value, and cash down payment is required for the remaining 15%; </a:t>
            </a:r>
            <a:endParaRPr b="1" sz="2000">
              <a:solidFill>
                <a:srgbClr val="9DC3E6"/>
              </a:solidFill>
              <a:latin typeface="Open Sans"/>
              <a:ea typeface="Open Sans"/>
              <a:cs typeface="Open Sans"/>
              <a:sym typeface="Open Sans"/>
            </a:endParaRPr>
          </a:p>
          <a:p>
            <a:pPr indent="-342900" lvl="0" marL="342900" marR="0" rtl="0" algn="l">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The loan repayment period for non-nuclear power projects is 12 years, and is extended to 18 years for nuclear power projects</a:t>
            </a:r>
            <a:endParaRPr/>
          </a:p>
          <a:p>
            <a:pPr indent="-342900" lvl="0" marL="342900" marR="0" rtl="0" algn="l">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Repayment must be by constant, at least six monthly, instalments that must begin no later than six months after performance tests of the plant;</a:t>
            </a:r>
            <a:endParaRPr/>
          </a:p>
          <a:p>
            <a:pPr indent="-342900" lvl="0" marL="342900" marR="0" rtl="0" algn="l">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The interest rate applied cannot be lower than that calculated every month by the OECD. This rate is known as the CIRR (Commercial Interest Reference Rate) and is equal to a 1% spread on the return of the long-term government bonds in the same currency.</a:t>
            </a:r>
            <a:endParaRPr/>
          </a:p>
        </p:txBody>
      </p:sp>
      <p:sp>
        <p:nvSpPr>
          <p:cNvPr id="195" name="Google Shape;195;p9"/>
          <p:cNvSpPr/>
          <p:nvPr/>
        </p:nvSpPr>
        <p:spPr>
          <a:xfrm>
            <a:off x="8452328" y="670910"/>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5_Slide9.mp3" id="196" name="Google Shape;196;p9"/>
          <p:cNvPicPr preferRelativeResize="0"/>
          <p:nvPr/>
        </p:nvPicPr>
        <p:blipFill rotWithShape="1">
          <a:blip r:embed="rId4">
            <a:alphaModFix/>
          </a:blip>
          <a:srcRect b="0" l="0" r="0" t="0"/>
          <a:stretch/>
        </p:blipFill>
        <p:spPr>
          <a:xfrm>
            <a:off x="8523693" y="74833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0"/>
                                        <p:tgtEl>
                                          <p:spTgt spid="1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