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snZqOA9HLKlu7ijCfQ09w==" hashData="2VzYTyzuLsWvy+Ck3gPSz2RpEypoW+dvUDD9JTLMsMHepy4NrxmEyQxRQUIX+waxgtwAVbfUh28AvTrh2aXwe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175C0-D11F-4057-A0D8-DB794C9402DB}" v="3" dt="2024-06-21T13:12:08.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6"/>
    <p:restoredTop sz="96619" autoAdjust="0"/>
  </p:normalViewPr>
  <p:slideViewPr>
    <p:cSldViewPr snapToGrid="0">
      <p:cViewPr varScale="1">
        <p:scale>
          <a:sx n="110" d="100"/>
          <a:sy n="110" d="100"/>
        </p:scale>
        <p:origin x="70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338ABC70-47DA-4470-9DB5-2090780626A3}"/>
    <pc:docChg chg="modSld">
      <pc:chgData name="Naomi Tan" userId="8ce5270c-ec91-47e3-b3ed-c9746ddfe401" providerId="ADAL" clId="{338ABC70-47DA-4470-9DB5-2090780626A3}" dt="2022-08-11T10:35:07.270" v="11" actId="20577"/>
      <pc:docMkLst>
        <pc:docMk/>
      </pc:docMkLst>
      <pc:sldChg chg="modSp mod">
        <pc:chgData name="Naomi Tan" userId="8ce5270c-ec91-47e3-b3ed-c9746ddfe401" providerId="ADAL" clId="{338ABC70-47DA-4470-9DB5-2090780626A3}" dt="2022-08-11T10:35:07.270" v="11" actId="20577"/>
        <pc:sldMkLst>
          <pc:docMk/>
          <pc:sldMk cId="3844424903" sldId="262"/>
        </pc:sldMkLst>
        <pc:spChg chg="mod">
          <ac:chgData name="Naomi Tan" userId="8ce5270c-ec91-47e3-b3ed-c9746ddfe401" providerId="ADAL" clId="{338ABC70-47DA-4470-9DB5-2090780626A3}" dt="2022-08-11T10:35:07.270" v="11" actId="20577"/>
          <ac:spMkLst>
            <pc:docMk/>
            <pc:sldMk cId="3844424903" sldId="262"/>
            <ac:spMk id="11" creationId="{A974AFAB-6A8F-4E68-8C1B-B75394454FC9}"/>
          </ac:spMkLst>
        </pc:spChg>
      </pc:sldChg>
    </pc:docChg>
  </pc:docChgLst>
  <pc:docChgLst>
    <pc:chgData name="Pacifique  Koshikwinja Matabishi" userId="b883134d-80e9-442d-8aca-c31300c49644" providerId="ADAL" clId="{964175C0-D11F-4057-A0D8-DB794C9402DB}"/>
    <pc:docChg chg="undo custSel modSld">
      <pc:chgData name="Pacifique  Koshikwinja Matabishi" userId="b883134d-80e9-442d-8aca-c31300c49644" providerId="ADAL" clId="{964175C0-D11F-4057-A0D8-DB794C9402DB}" dt="2024-06-21T13:12:08.083" v="316"/>
      <pc:docMkLst>
        <pc:docMk/>
      </pc:docMkLst>
      <pc:sldChg chg="modSp mod">
        <pc:chgData name="Pacifique  Koshikwinja Matabishi" userId="b883134d-80e9-442d-8aca-c31300c49644" providerId="ADAL" clId="{964175C0-D11F-4057-A0D8-DB794C9402DB}" dt="2024-06-21T08:54:02.757" v="10"/>
        <pc:sldMkLst>
          <pc:docMk/>
          <pc:sldMk cId="2559802330" sldId="256"/>
        </pc:sldMkLst>
        <pc:spChg chg="mod">
          <ac:chgData name="Pacifique  Koshikwinja Matabishi" userId="b883134d-80e9-442d-8aca-c31300c49644" providerId="ADAL" clId="{964175C0-D11F-4057-A0D8-DB794C9402DB}" dt="2024-06-21T08:54:02.757" v="10"/>
          <ac:spMkLst>
            <pc:docMk/>
            <pc:sldMk cId="2559802330" sldId="256"/>
            <ac:spMk id="6" creationId="{99DEA05E-3DE2-714D-9D7C-D14D82DB9D79}"/>
          </ac:spMkLst>
        </pc:spChg>
      </pc:sldChg>
      <pc:sldChg chg="modSp mod">
        <pc:chgData name="Pacifique  Koshikwinja Matabishi" userId="b883134d-80e9-442d-8aca-c31300c49644" providerId="ADAL" clId="{964175C0-D11F-4057-A0D8-DB794C9402DB}" dt="2024-06-21T08:54:02.845" v="11" actId="27636"/>
        <pc:sldMkLst>
          <pc:docMk/>
          <pc:sldMk cId="4233018141" sldId="257"/>
        </pc:sldMkLst>
        <pc:spChg chg="mod">
          <ac:chgData name="Pacifique  Koshikwinja Matabishi" userId="b883134d-80e9-442d-8aca-c31300c49644" providerId="ADAL" clId="{964175C0-D11F-4057-A0D8-DB794C9402DB}" dt="2024-06-21T08:54:02.757" v="10"/>
          <ac:spMkLst>
            <pc:docMk/>
            <pc:sldMk cId="4233018141" sldId="257"/>
            <ac:spMk id="6" creationId="{99DEA05E-3DE2-714D-9D7C-D14D82DB9D79}"/>
          </ac:spMkLst>
        </pc:spChg>
        <pc:spChg chg="mod">
          <ac:chgData name="Pacifique  Koshikwinja Matabishi" userId="b883134d-80e9-442d-8aca-c31300c49644" providerId="ADAL" clId="{964175C0-D11F-4057-A0D8-DB794C9402DB}" dt="2024-06-21T08:54:02.757" v="10"/>
          <ac:spMkLst>
            <pc:docMk/>
            <pc:sldMk cId="4233018141" sldId="257"/>
            <ac:spMk id="7" creationId="{3C276C9C-C4DA-D54A-9115-ED5E65939740}"/>
          </ac:spMkLst>
        </pc:spChg>
        <pc:spChg chg="mod">
          <ac:chgData name="Pacifique  Koshikwinja Matabishi" userId="b883134d-80e9-442d-8aca-c31300c49644" providerId="ADAL" clId="{964175C0-D11F-4057-A0D8-DB794C9402DB}" dt="2024-06-21T08:54:02.845" v="11" actId="27636"/>
          <ac:spMkLst>
            <pc:docMk/>
            <pc:sldMk cId="4233018141" sldId="257"/>
            <ac:spMk id="18" creationId="{C955E120-6C4A-409B-B2BB-F331E08FAC4E}"/>
          </ac:spMkLst>
        </pc:spChg>
      </pc:sldChg>
      <pc:sldChg chg="modSp">
        <pc:chgData name="Pacifique  Koshikwinja Matabishi" userId="b883134d-80e9-442d-8aca-c31300c49644" providerId="ADAL" clId="{964175C0-D11F-4057-A0D8-DB794C9402DB}" dt="2024-06-21T08:54:02.757" v="10"/>
        <pc:sldMkLst>
          <pc:docMk/>
          <pc:sldMk cId="3844424903" sldId="262"/>
        </pc:sldMkLst>
        <pc:spChg chg="mod">
          <ac:chgData name="Pacifique  Koshikwinja Matabishi" userId="b883134d-80e9-442d-8aca-c31300c49644" providerId="ADAL" clId="{964175C0-D11F-4057-A0D8-DB794C9402DB}" dt="2024-06-21T08:54:02.757" v="10"/>
          <ac:spMkLst>
            <pc:docMk/>
            <pc:sldMk cId="3844424903" sldId="262"/>
            <ac:spMk id="11" creationId="{A974AFAB-6A8F-4E68-8C1B-B75394454FC9}"/>
          </ac:spMkLst>
        </pc:spChg>
      </pc:sldChg>
      <pc:sldChg chg="modNotesTx">
        <pc:chgData name="Pacifique  Koshikwinja Matabishi" userId="b883134d-80e9-442d-8aca-c31300c49644" providerId="ADAL" clId="{964175C0-D11F-4057-A0D8-DB794C9402DB}" dt="2024-06-21T09:29:51.565" v="49" actId="20577"/>
        <pc:sldMkLst>
          <pc:docMk/>
          <pc:sldMk cId="2332531142" sldId="288"/>
        </pc:sldMkLst>
      </pc:sldChg>
      <pc:sldChg chg="modSp mod modNotesTx">
        <pc:chgData name="Pacifique  Koshikwinja Matabishi" userId="b883134d-80e9-442d-8aca-c31300c49644" providerId="ADAL" clId="{964175C0-D11F-4057-A0D8-DB794C9402DB}" dt="2024-06-21T09:32:29.834" v="149" actId="20577"/>
        <pc:sldMkLst>
          <pc:docMk/>
          <pc:sldMk cId="3426762203" sldId="292"/>
        </pc:sldMkLst>
        <pc:spChg chg="mod">
          <ac:chgData name="Pacifique  Koshikwinja Matabishi" userId="b883134d-80e9-442d-8aca-c31300c49644" providerId="ADAL" clId="{964175C0-D11F-4057-A0D8-DB794C9402DB}" dt="2024-06-21T09:30:51.669" v="102" actId="20577"/>
          <ac:spMkLst>
            <pc:docMk/>
            <pc:sldMk cId="3426762203" sldId="292"/>
            <ac:spMk id="2" creationId="{65D3378F-C815-47B4-99F4-E2B3682A5D0E}"/>
          </ac:spMkLst>
        </pc:spChg>
      </pc:sldChg>
      <pc:sldChg chg="modSp mod modNotesTx">
        <pc:chgData name="Pacifique  Koshikwinja Matabishi" userId="b883134d-80e9-442d-8aca-c31300c49644" providerId="ADAL" clId="{964175C0-D11F-4057-A0D8-DB794C9402DB}" dt="2024-06-21T11:07:59.194" v="314" actId="20577"/>
        <pc:sldMkLst>
          <pc:docMk/>
          <pc:sldMk cId="4085888633" sldId="294"/>
        </pc:sldMkLst>
        <pc:spChg chg="mod">
          <ac:chgData name="Pacifique  Koshikwinja Matabishi" userId="b883134d-80e9-442d-8aca-c31300c49644" providerId="ADAL" clId="{964175C0-D11F-4057-A0D8-DB794C9402DB}" dt="2024-06-21T11:06:52.317" v="228" actId="20577"/>
          <ac:spMkLst>
            <pc:docMk/>
            <pc:sldMk cId="4085888633" sldId="294"/>
            <ac:spMk id="2" creationId="{65D3378F-C815-47B4-99F4-E2B3682A5D0E}"/>
          </ac:spMkLst>
        </pc:spChg>
      </pc:sldChg>
      <pc:sldChg chg="modSp mod modNotesTx">
        <pc:chgData name="Pacifique  Koshikwinja Matabishi" userId="b883134d-80e9-442d-8aca-c31300c49644" providerId="ADAL" clId="{964175C0-D11F-4057-A0D8-DB794C9402DB}" dt="2024-06-21T10:41:34.701" v="194" actId="6549"/>
        <pc:sldMkLst>
          <pc:docMk/>
          <pc:sldMk cId="159238460" sldId="296"/>
        </pc:sldMkLst>
        <pc:spChg chg="mod">
          <ac:chgData name="Pacifique  Koshikwinja Matabishi" userId="b883134d-80e9-442d-8aca-c31300c49644" providerId="ADAL" clId="{964175C0-D11F-4057-A0D8-DB794C9402DB}" dt="2024-06-21T10:40:42.774" v="155" actId="20577"/>
          <ac:spMkLst>
            <pc:docMk/>
            <pc:sldMk cId="159238460" sldId="296"/>
            <ac:spMk id="16" creationId="{A660BC14-D23D-8B9A-DF15-AB30D2E5E40D}"/>
          </ac:spMkLst>
        </pc:spChg>
      </pc:sldChg>
      <pc:sldChg chg="modSp mod">
        <pc:chgData name="Pacifique  Koshikwinja Matabishi" userId="b883134d-80e9-442d-8aca-c31300c49644" providerId="ADAL" clId="{964175C0-D11F-4057-A0D8-DB794C9402DB}" dt="2024-06-21T10:49:55.476" v="207" actId="1076"/>
        <pc:sldMkLst>
          <pc:docMk/>
          <pc:sldMk cId="3875159887" sldId="301"/>
        </pc:sldMkLst>
        <pc:spChg chg="mod">
          <ac:chgData name="Pacifique  Koshikwinja Matabishi" userId="b883134d-80e9-442d-8aca-c31300c49644" providerId="ADAL" clId="{964175C0-D11F-4057-A0D8-DB794C9402DB}" dt="2024-06-21T10:49:35.074" v="205" actId="20577"/>
          <ac:spMkLst>
            <pc:docMk/>
            <pc:sldMk cId="3875159887" sldId="301"/>
            <ac:spMk id="3" creationId="{A66D11B8-BD0E-49CA-B985-25A3DFA384C6}"/>
          </ac:spMkLst>
        </pc:spChg>
        <pc:picChg chg="mod">
          <ac:chgData name="Pacifique  Koshikwinja Matabishi" userId="b883134d-80e9-442d-8aca-c31300c49644" providerId="ADAL" clId="{964175C0-D11F-4057-A0D8-DB794C9402DB}" dt="2024-06-21T10:49:41.629" v="206" actId="1076"/>
          <ac:picMkLst>
            <pc:docMk/>
            <pc:sldMk cId="3875159887" sldId="301"/>
            <ac:picMk id="10" creationId="{BE106BBF-EB76-4BB5-8EF7-DA59A759C151}"/>
          </ac:picMkLst>
        </pc:picChg>
        <pc:picChg chg="mod">
          <ac:chgData name="Pacifique  Koshikwinja Matabishi" userId="b883134d-80e9-442d-8aca-c31300c49644" providerId="ADAL" clId="{964175C0-D11F-4057-A0D8-DB794C9402DB}" dt="2024-06-21T10:49:55.476" v="207" actId="1076"/>
          <ac:picMkLst>
            <pc:docMk/>
            <pc:sldMk cId="3875159887" sldId="301"/>
            <ac:picMk id="19" creationId="{EBFBAF22-3808-4950-ABB7-FB853A3006F0}"/>
          </ac:picMkLst>
        </pc:picChg>
      </pc:sldChg>
      <pc:sldChg chg="modSp">
        <pc:chgData name="Pacifique  Koshikwinja Matabishi" userId="b883134d-80e9-442d-8aca-c31300c49644" providerId="ADAL" clId="{964175C0-D11F-4057-A0D8-DB794C9402DB}" dt="2024-06-21T13:12:08.083" v="316"/>
        <pc:sldMkLst>
          <pc:docMk/>
          <pc:sldMk cId="4250882315" sldId="302"/>
        </pc:sldMkLst>
        <pc:spChg chg="mod">
          <ac:chgData name="Pacifique  Koshikwinja Matabishi" userId="b883134d-80e9-442d-8aca-c31300c49644" providerId="ADAL" clId="{964175C0-D11F-4057-A0D8-DB794C9402DB}" dt="2024-06-21T13:12:08.083" v="316"/>
          <ac:spMkLst>
            <pc:docMk/>
            <pc:sldMk cId="4250882315" sldId="302"/>
            <ac:spMk id="8" creationId="{63FE2775-FB72-4D44-B480-06EBB7F679B3}"/>
          </ac:spMkLst>
        </pc:spChg>
      </pc:sldChg>
      <pc:sldChg chg="modNotes modNotesTx">
        <pc:chgData name="Pacifique  Koshikwinja Matabishi" userId="b883134d-80e9-442d-8aca-c31300c49644" providerId="ADAL" clId="{964175C0-D11F-4057-A0D8-DB794C9402DB}" dt="2024-06-21T13:12:08.083" v="316"/>
        <pc:sldMkLst>
          <pc:docMk/>
          <pc:sldMk cId="2597954990" sldId="303"/>
        </pc:sldMkLst>
      </pc:sldChg>
    </pc:docChg>
  </pc:docChgLst>
  <pc:docChgLst>
    <pc:chgData name="Naomi Tan" userId="8ce5270c-ec91-47e3-b3ed-c9746ddfe401" providerId="ADAL" clId="{A42D8809-44BA-4FC6-91E1-2F2D0C0AD9C7}"/>
    <pc:docChg chg="custSel modSld">
      <pc:chgData name="Naomi Tan" userId="8ce5270c-ec91-47e3-b3ed-c9746ddfe401" providerId="ADAL" clId="{A42D8809-44BA-4FC6-91E1-2F2D0C0AD9C7}" dt="2022-08-29T11:36:29.404" v="5" actId="20577"/>
      <pc:docMkLst>
        <pc:docMk/>
      </pc:docMkLst>
      <pc:sldChg chg="delSp modSp mod">
        <pc:chgData name="Naomi Tan" userId="8ce5270c-ec91-47e3-b3ed-c9746ddfe401" providerId="ADAL" clId="{A42D8809-44BA-4FC6-91E1-2F2D0C0AD9C7}" dt="2022-08-29T11:36:29.404" v="5" actId="20577"/>
        <pc:sldMkLst>
          <pc:docMk/>
          <pc:sldMk cId="2559802330" sldId="256"/>
        </pc:sldMkLst>
        <pc:spChg chg="del mod">
          <ac:chgData name="Naomi Tan" userId="8ce5270c-ec91-47e3-b3ed-c9746ddfe401" providerId="ADAL" clId="{A42D8809-44BA-4FC6-91E1-2F2D0C0AD9C7}" dt="2022-08-29T11:36:28.012" v="3" actId="478"/>
          <ac:spMkLst>
            <pc:docMk/>
            <pc:sldMk cId="2559802330" sldId="256"/>
            <ac:spMk id="8" creationId="{FCD026FD-E29A-4C77-841F-C7E5AE81166E}"/>
          </ac:spMkLst>
        </pc:spChg>
        <pc:spChg chg="mod">
          <ac:chgData name="Naomi Tan" userId="8ce5270c-ec91-47e3-b3ed-c9746ddfe401" providerId="ADAL" clId="{A42D8809-44BA-4FC6-91E1-2F2D0C0AD9C7}" dt="2022-08-29T11:36:29.404" v="5" actId="20577"/>
          <ac:spMkLst>
            <pc:docMk/>
            <pc:sldMk cId="2559802330" sldId="256"/>
            <ac:spMk id="11"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Bienvenue au cours d'apprentissage en ligne sur le financement et le modèle de financement FINPLAN de l'I.A.E.A. Ce cours de formation fournira des connaissances de base sur la théorie financière, comment le financement est effectué dans le secteur de l'électricité à travers le monde, avec un accent particulier sur les pays en voie de développement, et enfin, démontrera comment effectuer l'analyse financière d'un projet d'électricité en utilisant FINPLAN. Veuillez noter que ce cours est destiné à une formation préliminaire sur la finance et l'utilisation de FIN PLAN et qu'il est donc simple. Les questions complexes seront abordées lors de la formation en face à face. La diapositive suivante détaille le contenu du cours.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a:t>Le regime</a:t>
            </a:r>
            <a:r>
              <a:rPr lang="en-US"/>
              <a:t> </a:t>
            </a:r>
            <a:r>
              <a:rPr lang="en-US" dirty="0"/>
              <a:t>Build-Own-Operate-Transfer (</a:t>
            </a:r>
            <a:r>
              <a:rPr lang="en-GB" dirty="0" err="1"/>
              <a:t>Construire</a:t>
            </a:r>
            <a:r>
              <a:rPr lang="en-GB" dirty="0"/>
              <a:t>, posséder, exploiter, </a:t>
            </a:r>
            <a:r>
              <a:rPr lang="en-GB" dirty="0" err="1"/>
              <a:t>transférer</a:t>
            </a:r>
            <a:r>
              <a:rPr lang="en-GB" dirty="0"/>
              <a:t>), </a:t>
            </a:r>
            <a:r>
              <a:rPr lang="en-GB" dirty="0" err="1"/>
              <a:t>ou</a:t>
            </a:r>
            <a:r>
              <a:rPr lang="en-GB" dirty="0"/>
              <a:t> B.O.O.T. en abrégé, est une forme de financement de projet, dans laquelle une entité privée reçoit un contrat de l'entité publique pour fournir un service d'infrastructure pour une certaine période de temps à un prix convenu. </a:t>
            </a:r>
            <a:endParaRPr lang="en-US" dirty="0"/>
          </a:p>
          <a:p>
            <a:pPr>
              <a:lnSpc>
                <a:spcPct val="114999"/>
              </a:lnSpc>
              <a:spcBef>
                <a:spcPts val="1000"/>
              </a:spcBef>
            </a:pPr>
            <a:r>
              <a:rPr lang="en-GB" dirty="0"/>
              <a:t>Le contrat, également appelé concession, est obtenu par négociation ou par appel d'offres. L'entreprise, qui reçoit le contrat, est responsable du financement, de la conception, de la construction et de l'exploitation de l'installation, comme indiqué dans le contrat, et récupère son investissement sur la période de la concession. </a:t>
            </a:r>
            <a:endParaRPr lang="en-US" dirty="0"/>
          </a:p>
          <a:p>
            <a:pPr>
              <a:lnSpc>
                <a:spcPct val="114999"/>
              </a:lnSpc>
              <a:spcBef>
                <a:spcPts val="1000"/>
              </a:spcBef>
              <a:spcAft>
                <a:spcPts val="1000"/>
              </a:spcAft>
            </a:pPr>
            <a:r>
              <a:rPr lang="en-GB" dirty="0"/>
              <a:t>Le bien ou le service d'infrastructure doit être restitué à l'entité publique à l'expiration de la période de concession. Au cours des deux dernières décennies, le concept de B.O.O.T. s'est assoupli, permettant au secteur privé de rester propriétaire des installations, par le biais de programmes de construction, d'exploitation et de propriété, ou, en bref, de programmes B.O.O. Le B.O.T. est utilisé pour développer un actif spécifique plutôt qu'un projet entier et est généralement entièrement nouveau (il implique parfois une remise à neuf). Dans le cadre d'un projet B.O.T., l'entreprise privée ou l'opérateur privé tire généralement ses revenus d'une redevance facturée au service public ou au gouvernement, plutôt que de facturer des tarifs aux consommateurs.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Cette diapositive présente le financement traditionnel des projets énergétiques dans les pays en développement. Traditionnellement, le financement des projets d'électricité dans les pays en développement impliquait la collecte de fonds par les services publics à travers les budgets gouvernementaux, ou par le biais d'emprunts officiels soutenus ou garantis par le gouvernement. Les emprunts officiels étaient financés par des agences multilatérales et bilatérales et par certaines sources commerciales.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Dans les années 1990, les gouvernements de la plupart des pays ont décidé de limiter leur participation et leurs obligations de financement du secteur de l'électricité en permettant au secteur privé d'entreprendre une partie des investissements nécessaires. C'est ainsi que sont apparus les </a:t>
            </a:r>
            <a:r>
              <a:rPr lang="en-GB" dirty="0" err="1"/>
              <a:t>producteurs</a:t>
            </a:r>
            <a:r>
              <a:rPr lang="en-GB" dirty="0"/>
              <a:t> independents </a:t>
            </a:r>
            <a:r>
              <a:rPr lang="en-GB" dirty="0" err="1"/>
              <a:t>d'électricité</a:t>
            </a:r>
            <a:r>
              <a:rPr lang="en-GB" dirty="0"/>
              <a:t> (P.I.E.). </a:t>
            </a:r>
            <a:endParaRPr lang="en-US" dirty="0"/>
          </a:p>
          <a:p>
            <a:pPr>
              <a:lnSpc>
                <a:spcPct val="114999"/>
              </a:lnSpc>
              <a:spcBef>
                <a:spcPts val="1000"/>
              </a:spcBef>
            </a:pPr>
            <a:r>
              <a:rPr lang="en-GB" dirty="0"/>
              <a:t>Les gouvernements ont également encouragé les entreprises publiques d'État à lever des fonds privés et à se financer. En conséquence, un certain nombre de centrales électriques ont été financées par des fonds privés, bien que de nombreuses centrales électriques aient encore été construites par des installations publiques. </a:t>
            </a:r>
            <a:endParaRPr lang="en-US" dirty="0"/>
          </a:p>
          <a:p>
            <a:pPr>
              <a:lnSpc>
                <a:spcPct val="114999"/>
              </a:lnSpc>
              <a:spcBef>
                <a:spcPts val="1000"/>
              </a:spcBef>
            </a:pPr>
            <a:r>
              <a:rPr lang="en-GB" dirty="0"/>
              <a:t>La propriété et les investissements du secteur public devraient rester dominants dans le secteur de l'électricité, tandis que la participation du secteur privé est encouragée, le cas échéant. Cette approche a élargi les sources et les méthodes de financement. </a:t>
            </a:r>
            <a:endParaRPr lang="en-US" dirty="0"/>
          </a:p>
          <a:p>
            <a:pPr>
              <a:lnSpc>
                <a:spcPct val="114999"/>
              </a:lnSpc>
              <a:spcBef>
                <a:spcPts val="1000"/>
              </a:spcBef>
              <a:spcAft>
                <a:spcPts val="1000"/>
              </a:spcAft>
            </a:pPr>
            <a:r>
              <a:rPr lang="en-GB" dirty="0"/>
              <a:t>Toutefois, les méthodes de financement des investissements dans le secteur de l'électricité sont devenues plus sophistiquées. Les compagnies d'électricité publiques font appel à diverses sources de financement et il en va de même pour les producteurs indépendants d'électricité. Les différentes sources de financement seront examinées dans la section suivante.</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L'un des problèmes fondamentaux du financement réside dans le fait que l'investissement est réalisé aujourd'hui, alors que les recettes seront perçues à l'avenir. Ce dernier s'étale également sur plusieurs années. L'expression "valeur temporelle de l'argent" fait référence au fait qu'un dollar en main aujourd'hui vaut plus qu'un dollar promis à un moment donné dans le futur. </a:t>
            </a:r>
            <a:endParaRPr lang="en-US" dirty="0"/>
          </a:p>
          <a:p>
            <a:pPr>
              <a:lnSpc>
                <a:spcPct val="114999"/>
              </a:lnSpc>
              <a:spcBef>
                <a:spcPts val="1000"/>
              </a:spcBef>
            </a:pPr>
            <a:r>
              <a:rPr lang="en-GB" dirty="0"/>
              <a:t>Pour compenser cette période d'attente, on perçoit des intérêts ; ainsi, un dollar aujourd'hui rapportera plus qu'un dollar plus tard. L'arbitrage entre l'argent aujourd'hui et l'argent plus tard dépend donc, entre autres, du taux d'intérêt que vous pouvez gagner en investissant. Cette section évalue donc cet arbitrage entre des dollars aujourd'hui et des dollars à un moment donné.</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Non utilisé ici, mais il est utile de savoir qu'un taux d'actualisation est utilisé pour convertir les flux de trésorerie futurs en dollars courants en tenant compte de facteurs (tels que l'inflation attendue et la capacité à percevoir des intérêts) qui font qu'un dollar demain vaut moins qu'un dollar aujourd'hui. Le taux d'actualisation permet des arbitrages intertemporels et représente la valeur temporelle de l'argent ajustée au risque.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Supposons que vous disposiez de 10 000 dollars. Vous souhaitez investir cette somme de manière à maximiser les revenus. Un moyen simple consiste à déposer cette somme à la banque et à percevoir le taux d'intérêt en vigueur. Il existe également de nombreuses autres options. Par exemple, vous pouvez créer votre propre entreprise. Vous avez réduit vos choix à deux options commerciales. Pour prendre votre décision d'investissement, vous devez savoir quelle entreprise vous rapportera le plus. Appelons ces deux opportunités commerciales "projet 1" et "projet 2". </a:t>
            </a:r>
            <a:endParaRPr lang="en-US" dirty="0"/>
          </a:p>
          <a:p>
            <a:pPr>
              <a:lnSpc>
                <a:spcPct val="114999"/>
              </a:lnSpc>
              <a:spcBef>
                <a:spcPts val="1000"/>
              </a:spcBef>
            </a:pPr>
            <a:r>
              <a:rPr lang="en-GB" dirty="0"/>
              <a:t>Le flux de trésorerie d'un projet est un flux de recettes et de dépenses sur une période donnée. Les entrées de trésorerie sont dues à des gains tels que les recettes, tandis que les sorties de trésorerie résultent de dépenses ou d'investissements. Ce tableau présente les flux de trésorerie de deux projets sur une période de 6 ans. Les deux projets nécessitent un investissement de 10 000 dollars, qui sera dépensé au cours d'une année de construction. Les recettes commencent à partir de la deuxième année et durent les cinq années suivantes. Cependant, les modèles de revenus sont différents. Pour le premier projet, les recettes initiales sont plus élevées, puis elles commencent à diminuer, alors que la tendance est inverse pour le second projet. Si l'on additionne les recettes sur toute la durée de vie du projet, le premier projet rapporte 19 000 dollars, tandis que le second en rapporte 20 000. Comme les deux projets coûtent 10 000 dollars, la conclusion naturelle est que le second projet est plus rentable et doit être entrepris. Cependant, ce n'est pas aussi simple, comme l'explique la diapositive suivante.</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Cette diapositive montre comment le dollar américain a perdu de sa valeur au fil des ans. 1 dollar en 1913 ne vaut que quelques cents en 2011. En d'autres termes, ce que l'on peut acheter pour 1 dollar en 2011 aurait pu être acheté avec moins de quelques centimes en 1913. </a:t>
            </a:r>
            <a:endParaRPr lang="en-US" dirty="0"/>
          </a:p>
          <a:p>
            <a:pPr>
              <a:lnSpc>
                <a:spcPct val="114999"/>
              </a:lnSpc>
              <a:spcBef>
                <a:spcPts val="1000"/>
              </a:spcBef>
            </a:pPr>
            <a:r>
              <a:rPr lang="en-GB" dirty="0"/>
              <a:t>C'est ce que nous constatons dans notre vie quotidienne. Une miche de pain qui coûterait environ un dollar aujourd'hui coûtera plus d'un dollar l'année suivante, peut-être 1,1 ou 1,2 dollar. En d'autres termes, le dollar perd de son pouvoir d'achat au fil du temps. Cela est dû à l'inflation, un phénomène économique.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 concept de valeur temporelle apparaît lorsque l'argent perd son pouvoir d'achat avec le temps. De plus, en raison de la nature normale des êtres humains, les gens préfèrent avoir de l'argent aujourd'hui plutôt que dans le futur. Quelqu'un peut renoncer à avoir de l'argent aujourd'hui et l'avoir dans le futur et recevoir une compensation pour cette attente. Cette compensation est en fait un intérêt. Cela protège également le pouvoir d'achat de l'argent, de sorte qu'il puisse être utilisé pour acheter au moins la même quantité de biens à l'avenir. </a:t>
            </a:r>
            <a:endParaRPr lang="en-US" dirty="0"/>
          </a:p>
          <a:p>
            <a:pPr>
              <a:lnSpc>
                <a:spcPct val="114999"/>
              </a:lnSpc>
              <a:spcBef>
                <a:spcPts val="1000"/>
              </a:spcBef>
            </a:pPr>
            <a:r>
              <a:rPr lang="en-GB" dirty="0"/>
              <a:t>Par conséquent, un dollar reçu aujourd'hui n'est pas le même qu'un dollar reçu dans un an. En fait, un dollar reçu aujourd'hui a plus de valeur que s'il était reçu dans un an. C'est le concept de valeur temporelle de l'argent.</a:t>
            </a:r>
            <a:endParaRPr lang="en-US" dirty="0"/>
          </a:p>
          <a:p>
            <a:pPr>
              <a:lnSpc>
                <a:spcPct val="114999"/>
              </a:lnSpc>
              <a:spcBef>
                <a:spcPts val="1000"/>
              </a:spcBef>
              <a:spcAft>
                <a:spcPts val="1000"/>
              </a:spcAft>
            </a:pPr>
            <a:r>
              <a:rPr lang="en-GB" dirty="0"/>
              <a:t>Dans l'analyse financière, l'investissement a lieu à un moment donné, alors que les revenus s'étalent sur plusieurs années. Si vous revenez au flux de trésorerie du projet présenté dans la diapositive précédente, vous investissez 10000 dollars aujourd'hui, mais vous ne recevez les revenus qu'à partir de l'année prochaine, ce qui s'étale sur les cinq prochaines années. Il faut donc un mécanisme permettant de comparer, d'ajouter ou de soustraire des flux de trésorerie à différents moments. Nous expliquons ce mécanisme dans les prochaines diapositives.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Pour illustrer le concept de valeur temporelle, commençons par la valeur future du dollar. Si vous disposez de 100 dollars et que vous les placez dans une banque à un taux d'intérêt r%, vous recevrez, au bout d'un an, 100 dollars plus un an d'intérêts sur 100 dollars. Vous recevez donc 100 plus 100 multiplié par r, ou 100 multiplié par (1+r). </a:t>
            </a:r>
            <a:endParaRPr lang="en-US" dirty="0"/>
          </a:p>
          <a:p>
            <a:pPr>
              <a:lnSpc>
                <a:spcPct val="114999"/>
              </a:lnSpc>
              <a:spcBef>
                <a:spcPts val="1000"/>
              </a:spcBef>
            </a:pPr>
            <a:r>
              <a:rPr lang="en-GB" dirty="0"/>
              <a:t>En termes généraux, 100 dollars après n années deviennent 100 multipliés par (1+r)n.</a:t>
            </a:r>
            <a:endParaRPr lang="en-US" dirty="0"/>
          </a:p>
          <a:p>
            <a:pPr>
              <a:lnSpc>
                <a:spcPct val="114999"/>
              </a:lnSpc>
              <a:spcBef>
                <a:spcPts val="1000"/>
              </a:spcBef>
            </a:pPr>
            <a:r>
              <a:rPr lang="en-GB" dirty="0"/>
              <a:t>100 dollars, ou le montant dont nous disposons aujourd'hui, est appelé valeur actuelle (V.A.). Sa valeur dans le futur, après un an, ou n années, est appelée valeur future (V.F.). La valeur future de l'argent d'aujourd'hui, ou valeur actuelle, après n années est obtenue par la formule suivante.</a:t>
            </a:r>
            <a:endParaRPr lang="en-US" dirty="0"/>
          </a:p>
          <a:p>
            <a:pPr>
              <a:lnSpc>
                <a:spcPct val="114999"/>
              </a:lnSpc>
              <a:spcBef>
                <a:spcPts val="1000"/>
              </a:spcBef>
              <a:spcAft>
                <a:spcPts val="1000"/>
              </a:spcAft>
            </a:pPr>
            <a:r>
              <a:rPr lang="en-GB" dirty="0"/>
              <a:t>Ce processus s'appelle la capitalisation. Nous disposons donc d'une méthode pour calculer la valeur future d'une somme d'argent que nous possédons aujourd'hui.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Sur la base de l'équation de la valeur future de la section précédente, prenons un taux d'intérêt r de 10 % par an et des intérêts payés annuellement. Si nous disposons de 100 dollars aujourd'hui, ils deviendront 110 dollars dans un an. Au bout de deux ans, il devient 121 dollars. Après 5 ans, il devient 161 dollars. Par conséquent, si l'on reçoit 161 dollars dans 5 ans, c'est la même chose que si l'on reçoit 100 dollars aujourd'hui. En d'autres termes, la valeur actuelle de 161 dollars est de 100 dollars. </a:t>
            </a:r>
            <a:endParaRPr lang="en-US" dirty="0"/>
          </a:p>
          <a:p>
            <a:pPr>
              <a:lnSpc>
                <a:spcPct val="114999"/>
              </a:lnSpc>
              <a:spcBef>
                <a:spcPts val="1000"/>
              </a:spcBef>
            </a:pPr>
            <a:r>
              <a:rPr lang="en-GB" dirty="0"/>
              <a:t>Dans l'analyse financière, l'argent est reçu dans les années à venir et il faut savoir quelle est la valeur de ce revenu à l'heure actuelle. </a:t>
            </a:r>
            <a:endParaRPr lang="en-US" dirty="0"/>
          </a:p>
          <a:p>
            <a:pPr>
              <a:lnSpc>
                <a:spcPct val="114999"/>
              </a:lnSpc>
              <a:spcBef>
                <a:spcPts val="1000"/>
              </a:spcBef>
              <a:spcAft>
                <a:spcPts val="1000"/>
              </a:spcAft>
            </a:pPr>
            <a:r>
              <a:rPr lang="en-GB" dirty="0"/>
              <a:t>Si l'on revient au flux de trésorerie de notre projet de la diapositive 3.3.2, dans le deuxième projet, nous obtenons 5 000 dollars après 5 ans. Si le taux d'intérêt est de 10 % et que l'on conserve 3105 dollars à la banque, ils deviendront 5000 dollars au bout de 5 ans.  Donc, si le taux d'intérêt en vigueur est de 10 %, obtenir 3105 dollars aujourd'hui équivaut à obtenir 5000 dollars dans cinq ans. Cela signifie que la valeur actuelle des 5000 dollars reçus dans 5 ans est de 3105 dollars. Par conséquent, en inversant le processus de composition, nous pouvons concevoir un mécanisme permettant d'obtenir la valeur actuelle d'un flux financier futur. Nous en discuterons dans la diapositive suivante.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Lorsque nous prenons une décision d'investissement aujourd'hui et qu'un flux financier se produit dans le futur, nous souhaitons connaître la valeur de ce flux aujourd'hui, ou sa valeur actuelle. </a:t>
            </a:r>
            <a:endParaRPr lang="en-US" dirty="0"/>
          </a:p>
          <a:p>
            <a:pPr>
              <a:lnSpc>
                <a:spcPct val="114999"/>
              </a:lnSpc>
              <a:spcBef>
                <a:spcPts val="1000"/>
              </a:spcBef>
            </a:pPr>
            <a:r>
              <a:rPr lang="en-GB" dirty="0"/>
              <a:t>Dans cette diapositive, nous présentons un mécanisme permettant de calculer la valeur actuelle des flux de trésorerie futurs.</a:t>
            </a:r>
            <a:endParaRPr lang="en-US" dirty="0"/>
          </a:p>
          <a:p>
            <a:pPr>
              <a:lnSpc>
                <a:spcPct val="114999"/>
              </a:lnSpc>
              <a:spcBef>
                <a:spcPts val="1000"/>
              </a:spcBef>
            </a:pPr>
            <a:r>
              <a:rPr lang="en-GB" dirty="0"/>
              <a:t>Les diapositives précédentes présentaient la formule de calcul de la valeur future (</a:t>
            </a:r>
            <a:r>
              <a:rPr lang="en-GB" dirty="0" err="1"/>
              <a:t>ou</a:t>
            </a:r>
            <a:r>
              <a:rPr lang="en-GB" dirty="0"/>
              <a:t> VF.) de l'argent d'aujourd'hui, également appelée composition. Pour le processus d'actualisation en sens inverse, lorsque la valeur future est connue, la deuxième formule de calcul de la valeur actuelle (</a:t>
            </a:r>
            <a:r>
              <a:rPr lang="en-GB" dirty="0" err="1"/>
              <a:t>ou</a:t>
            </a:r>
            <a:r>
              <a:rPr lang="en-GB" dirty="0"/>
              <a:t> VA) est utilisée.</a:t>
            </a:r>
            <a:endParaRPr lang="en-US" dirty="0"/>
          </a:p>
          <a:p>
            <a:pPr>
              <a:lnSpc>
                <a:spcPct val="114999"/>
              </a:lnSpc>
              <a:spcBef>
                <a:spcPts val="1000"/>
              </a:spcBef>
              <a:spcAft>
                <a:spcPts val="1000"/>
              </a:spcAft>
            </a:pPr>
            <a:r>
              <a:rPr lang="en-GB" dirty="0"/>
              <a:t>r est appelé taux d'actualisation. Ainsi, si nous connaissons le taux d'actualisation, nous pouvons trouver la valeur actuelle des recettes futures, telle qu'elle apparaît dans le flux de trésorerie.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 module explique l'histoire de l'industrie de l'énergie et se concentre sur les différents modes de contrat pour permettre un financement alternatif. Le cours couvre également les concepts relatifs à la valeur temporelle de l'argent afin de comprendre les retours sur investissement.</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Dans cette diapositive, nous revenons sur les flux de trésorerie de deux projets hypothétiques qui nous ont été donnés. </a:t>
            </a:r>
            <a:endParaRPr lang="en-US" dirty="0"/>
          </a:p>
          <a:p>
            <a:pPr>
              <a:lnSpc>
                <a:spcPct val="114999"/>
              </a:lnSpc>
              <a:spcBef>
                <a:spcPts val="1000"/>
              </a:spcBef>
            </a:pPr>
            <a:r>
              <a:rPr lang="en-GB" dirty="0"/>
              <a:t>Nous disposons à présent d'une formule qui pourrait nous aider à convertir tous les flux de trésorerie survenant à différents moments en valeur actuelle, que nous pourrions ensuite ajouter ou soustraire pour calculer l'avantage net. Cependant, nous avons besoin d'un taux d'actualisation pour cela. Supposons que le taux d'actualisation soit de 10 %. </a:t>
            </a:r>
          </a:p>
          <a:p>
            <a:pPr>
              <a:lnSpc>
                <a:spcPct val="114999"/>
              </a:lnSpc>
              <a:spcBef>
                <a:spcPts val="1000"/>
              </a:spcBef>
            </a:pPr>
            <a:endParaRPr lang="en-US" dirty="0"/>
          </a:p>
          <a:p>
            <a:pPr>
              <a:lnSpc>
                <a:spcPct val="114999"/>
              </a:lnSpc>
              <a:spcBef>
                <a:spcPts val="1000"/>
              </a:spcBef>
            </a:pPr>
            <a:r>
              <a:rPr lang="en-GB" dirty="0"/>
              <a:t>1. Pour le projet 1, la valeur actuelle de 5000 dollars, qui seront reçus dans un an, est de 4545 dollars. La valeur actuelle de 5000 dollars, qui seront reçus dans deux ans, est de 4132 dollars.</a:t>
            </a:r>
            <a:endParaRPr lang="en-US" dirty="0"/>
          </a:p>
          <a:p>
            <a:pPr>
              <a:lnSpc>
                <a:spcPct val="114999"/>
              </a:lnSpc>
              <a:spcBef>
                <a:spcPts val="1000"/>
              </a:spcBef>
            </a:pPr>
            <a:r>
              <a:rPr lang="en-GB" dirty="0"/>
              <a:t>Nous calculons ainsi la valeur actuelle de l'ensemble des flux de trésorerie du projet 1 et du projet 2. C'est ce que montre le tableau. </a:t>
            </a:r>
            <a:endParaRPr lang="en-US" dirty="0"/>
          </a:p>
          <a:p>
            <a:pPr>
              <a:lnSpc>
                <a:spcPct val="114999"/>
              </a:lnSpc>
              <a:spcBef>
                <a:spcPts val="1000"/>
              </a:spcBef>
            </a:pPr>
            <a:r>
              <a:rPr lang="en-US" dirty="0"/>
              <a:t>2. </a:t>
            </a:r>
            <a:r>
              <a:rPr lang="en-GB" dirty="0"/>
              <a:t>Comme ils ont les mêmes points de référence, ils peuvent être comparés et additionnés. Ainsi, la valeur actuelle des flux de trésorerie générés par le premier projet est de 14 974 dollars, et celle du second projet est de 14 732 dollars. </a:t>
            </a:r>
            <a:endParaRPr lang="en-US" dirty="0"/>
          </a:p>
          <a:p>
            <a:pPr>
              <a:lnSpc>
                <a:spcPct val="114999"/>
              </a:lnSpc>
              <a:spcBef>
                <a:spcPts val="1000"/>
              </a:spcBef>
            </a:pPr>
            <a:endParaRPr lang="en-GB" dirty="0"/>
          </a:p>
          <a:p>
            <a:pPr>
              <a:lnSpc>
                <a:spcPct val="114999"/>
              </a:lnSpc>
              <a:spcBef>
                <a:spcPts val="1000"/>
              </a:spcBef>
            </a:pPr>
            <a:r>
              <a:rPr lang="en-GB" dirty="0"/>
              <a:t>Ainsi, si l'on considère la valeur actuelle à un taux d'actualisation de 10 %, le premier projet apporte des bénéfices plus élevés que le second, et il est donc préférable. Ce ne serait pas le cas si la méthode de la valeur actuelle n'était pas appliquée. Nous disposons donc désormais d'un mécanisme qui permet de ramener les flux de trésorerie futurs de n'importe quel projet à un même point de référence et de rendre les projets comparables.</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Cependant, la méthode de la valeur actuelle est sensible au taux d'actualisation choisi. La valeur actuelle d'une même somme d'argent est différente selon le taux d'actualisation choisi. Cette diapositive montre la valeur actuelle d'un dollar, reçu à différentes années, à différents taux d'actualisation. </a:t>
            </a:r>
            <a:endParaRPr lang="en-US" dirty="0"/>
          </a:p>
          <a:p>
            <a:pPr>
              <a:lnSpc>
                <a:spcPct val="114999"/>
              </a:lnSpc>
              <a:spcBef>
                <a:spcPts val="1000"/>
              </a:spcBef>
            </a:pPr>
            <a:r>
              <a:rPr lang="en-GB" dirty="0"/>
              <a:t>Quelques points méritent d'être soulignés :</a:t>
            </a:r>
            <a:endParaRPr lang="en-US" dirty="0"/>
          </a:p>
          <a:p>
            <a:pPr>
              <a:lnSpc>
                <a:spcPct val="114999"/>
              </a:lnSpc>
              <a:spcBef>
                <a:spcPts val="1000"/>
              </a:spcBef>
            </a:pPr>
            <a:r>
              <a:rPr lang="en-GB" dirty="0"/>
              <a:t>Plus le taux d'actualisation est élevé, plus la valeur actuelle est faible. Plus la période est longue, plus la valeur actuelle est faible. La valeur actuelle d'un dollar reçu dans 60 ans est presque nulle. Ceci est important pour des projets tels que les projets hydroélectriques et nucléaires, qui ont une longue durée de vie. Dans ces cas, les recettes peuvent être perçues même après 50 ans, mais la valeur actuelle est faible.</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conclusion, l'analyse de la valeur actuelle est un outil qui permet de corriger les aspects temporels des flux de trésorerie qui se produisent à différents moments. Cette méthode permet de comparer différents flux de trésorerie. Toutefois, elle est sensible au choix du facteur d'actualisation.</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L'importance de l'électricité dans le développement socio-économique est reconnue depuis longtemps. Par conséquent, l'approvisionnement en électricité a été considéré comme une question socio-économique et stratégique. </a:t>
            </a:r>
            <a:endParaRPr lang="en-US" dirty="0"/>
          </a:p>
          <a:p>
            <a:pPr>
              <a:lnSpc>
                <a:spcPct val="114999"/>
              </a:lnSpc>
              <a:spcBef>
                <a:spcPts val="1000"/>
              </a:spcBef>
            </a:pPr>
            <a:r>
              <a:rPr lang="en-GB" dirty="0"/>
              <a:t>Le secteur de l'électricité présente des caractéristiques de monopole naturel, ainsi que des caractéristiques techniques spécifiques. Le monopole naturel signifie que le coût de production du produit est plus faible lorsqu'il est produit à grande échelle par un seul producteur, plutôt que s'il y a plusieurs producteurs concurrents. </a:t>
            </a:r>
            <a:endParaRPr lang="en-US" dirty="0"/>
          </a:p>
          <a:p>
            <a:pPr>
              <a:lnSpc>
                <a:spcPct val="114999"/>
              </a:lnSpc>
              <a:spcBef>
                <a:spcPts val="1000"/>
              </a:spcBef>
            </a:pPr>
            <a:r>
              <a:rPr lang="en-GB" dirty="0"/>
              <a:t>En outre, l'industrie de l'alimentation électrique est très capitalistique. L'importance des besoins en capitaux rend difficile la présence de nombreux producteurs. La longue période de construction rend également le financement risqué.</a:t>
            </a:r>
            <a:endParaRPr lang="en-US" dirty="0"/>
          </a:p>
          <a:p>
            <a:pPr>
              <a:lnSpc>
                <a:spcPct val="114999"/>
              </a:lnSpc>
              <a:spcBef>
                <a:spcPts val="1000"/>
              </a:spcBef>
            </a:pPr>
            <a:r>
              <a:rPr lang="en-GB" dirty="0"/>
              <a:t>Elle présente certaines caractéristiques techniques. L'énergie ne peut pas être stockée et ne doit être produite qu'en cas de besoin. En outre, outre la fourniture d'énergie, la capacité doit également être assurée. Pour cela, il faut disposer d'une capacité de réserve dans le système, dont la conservation est coûteuse. Une coordination sophistiquée est donc nécessaire entre l'offre et la demande.</a:t>
            </a:r>
            <a:endParaRPr lang="en-US" dirty="0"/>
          </a:p>
          <a:p>
            <a:pPr>
              <a:lnSpc>
                <a:spcPct val="114999"/>
              </a:lnSpc>
              <a:spcBef>
                <a:spcPts val="1000"/>
              </a:spcBef>
            </a:pPr>
            <a:r>
              <a:rPr lang="en-GB" dirty="0"/>
              <a:t>Par conséquent, le secteur de l'électricité est traditionnellement constitué d'entreprises publiques intégrées verticalement, responsables de la production, du transport et de la distribution d'électricité.</a:t>
            </a:r>
            <a:endParaRPr lang="en-US" dirty="0"/>
          </a:p>
          <a:p>
            <a:pPr>
              <a:lnSpc>
                <a:spcPct val="114999"/>
              </a:lnSpc>
              <a:spcBef>
                <a:spcPts val="1000"/>
              </a:spcBef>
              <a:spcAft>
                <a:spcPts val="1000"/>
              </a:spcAft>
            </a:pPr>
            <a:r>
              <a:rPr lang="en-GB" dirty="0"/>
              <a:t>Les investissements nécessaires sont généralement financés par les ressources internes des compagnies et par des emprunts garantis par le gouvernement auprès d'agences multilatérales et bilatérales. En outre, dans de nombreux cas, les fonds des compagnies sont complétés par les budgets gouvernementaux.</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L'augmentation de l'intensité capitalistique de l'infrastructure électrique et le manque de financement dans le secteur public ont conduit à une restructuration du secteur de l'électricité dans le monde entier. Les rôles autrefois joués par les gouvernements, par l'intermédiaire des entreprises publiques, sont de plus en plus confiés au secteur privé. </a:t>
            </a:r>
            <a:endParaRPr lang="en-US" dirty="0"/>
          </a:p>
          <a:p>
            <a:pPr>
              <a:lnSpc>
                <a:spcPct val="114999"/>
              </a:lnSpc>
              <a:spcBef>
                <a:spcPts val="1000"/>
              </a:spcBef>
            </a:pPr>
            <a:r>
              <a:rPr lang="en-GB" dirty="0"/>
              <a:t>L'objectif principal de ce changement, outre l'amélioration de l'efficacité dans ce secteur, est d'introduire des sources de financement alternatives pour alléger la pression sur les budgets publics.</a:t>
            </a:r>
            <a:endParaRPr lang="en-US" dirty="0"/>
          </a:p>
          <a:p>
            <a:pPr>
              <a:lnSpc>
                <a:spcPct val="114999"/>
              </a:lnSpc>
              <a:spcBef>
                <a:spcPts val="1000"/>
              </a:spcBef>
            </a:pPr>
            <a:r>
              <a:rPr lang="en-GB" dirty="0"/>
              <a:t>Dans certains pays, les actifs du secteur de l'électricité sont en cours de privatisation. Dans d'autres, les compagnies d'électricité restent des entreprises publiques, mais le secteur privé a été invité à construire de nouveaux projets d'électricité.</a:t>
            </a:r>
            <a:endParaRPr lang="en-US" dirty="0"/>
          </a:p>
          <a:p>
            <a:pPr>
              <a:spcBef>
                <a:spcPts val="1000"/>
              </a:spcBef>
            </a:pPr>
            <a:r>
              <a:rPr lang="en-GB" dirty="0"/>
              <a:t>Souvent, le secteur privé construit une centrale électrique, connue sous le nom de </a:t>
            </a:r>
            <a:r>
              <a:rPr lang="en-GB" dirty="0" err="1"/>
              <a:t>producteur</a:t>
            </a:r>
            <a:r>
              <a:rPr lang="en-GB" dirty="0"/>
              <a:t> independent </a:t>
            </a:r>
            <a:r>
              <a:rPr lang="en-GB" dirty="0" err="1"/>
              <a:t>d’électricité</a:t>
            </a:r>
            <a:r>
              <a:rPr lang="en-GB" dirty="0"/>
              <a:t>, </a:t>
            </a:r>
            <a:r>
              <a:rPr lang="en-GB" dirty="0" err="1"/>
              <a:t>ou</a:t>
            </a:r>
            <a:r>
              <a:rPr lang="en-GB" dirty="0"/>
              <a:t> PIE. en abrégé. Le producteur indépendant vend sa production à l'entreprise publique, qui conserve le contrôle des installations de transport et de distribution d'électricité. Compte tenu de la complexité et de l'importance du secteur, les installations électriques resteront soumises à la fois à la propriété publique et à la propriété privée dans un avenir prévisible.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propriété a de fortes implications pour le financement des infrastructures électriques. On observe deux types de propriété : la propriété de l'État et le partenariat public-privé. </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propriété de l'État est le mécanisme le plus pratique. Dans de nombreux pays, y compris les pays développés, une grande partie des installations de production d'énergie appartient à l'État. </a:t>
            </a:r>
            <a:endParaRPr lang="en-US" dirty="0"/>
          </a:p>
          <a:p>
            <a:pPr>
              <a:lnSpc>
                <a:spcPct val="114999"/>
              </a:lnSpc>
              <a:spcBef>
                <a:spcPts val="1000"/>
              </a:spcBef>
            </a:pPr>
            <a:r>
              <a:rPr lang="en-GB" dirty="0"/>
              <a:t>Les projets énergétiques ont été financés par des sources publiques, privées et bilatérales/multilatérales avec des garanties implicites ou explicites de l'État. </a:t>
            </a:r>
            <a:endParaRPr lang="en-US" dirty="0"/>
          </a:p>
          <a:p>
            <a:pPr>
              <a:lnSpc>
                <a:spcPct val="114999"/>
              </a:lnSpc>
              <a:spcBef>
                <a:spcPts val="1000"/>
              </a:spcBef>
            </a:pPr>
            <a:r>
              <a:rPr lang="en-GB" dirty="0"/>
              <a:t>Cependant, l'inefficacité de la plupart des entreprises publiques, en termes de dépassement des coûts et des calendriers de construction, ainsi que d'exploitation et de maintenance des installations, a été un sujet de préoccupation. Ces préoccupations ont conduit de nombreux financiers à hésiter à financer des projets entièrement détenus par l'État. L'ampleur et les conséquences de cette hésitation varient en fonction de la situation du pays d'accueil et du type de projet énergétique.  </a:t>
            </a:r>
            <a:endParaRPr lang="en-US" dirty="0"/>
          </a:p>
          <a:p>
            <a:pPr>
              <a:lnSpc>
                <a:spcPct val="114999"/>
              </a:lnSpc>
              <a:spcBef>
                <a:spcPts val="1000"/>
              </a:spcBef>
            </a:pPr>
            <a:r>
              <a:rPr lang="en-GB" dirty="0"/>
              <a:t>La plupart des bailleurs de fonds bilatéraux et multilatéraux découragent l'appropriation totale des projets énergétiques par l'État et mettent l'accent sur la participation du secteur privé.</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Le partenariat public-privé (ou P.P.P.) </a:t>
            </a:r>
            <a:r>
              <a:rPr lang="en-GB" dirty="0"/>
              <a:t>implique un contrat entre une autorité du secteur public et une partie privée, dans lequel la partie privée fournit un service public, ou un projet, et assume un risque financier, technique et opérationnel substantiel dans le projet. Les P.P.P. peuvent être divisés en deux catégories. La propriété privée et la propriété conjointe qui comprend l'État et les parties privées. Nous expliquerons ces deux catégories dans la section suivante.</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 </a:t>
            </a:r>
            <a:r>
              <a:rPr lang="en-GB" dirty="0" err="1"/>
              <a:t>producteur</a:t>
            </a:r>
            <a:r>
              <a:rPr lang="en-GB" dirty="0"/>
              <a:t> independent </a:t>
            </a:r>
            <a:r>
              <a:rPr lang="en-GB" dirty="0" err="1"/>
              <a:t>d'électricité</a:t>
            </a:r>
            <a:r>
              <a:rPr lang="en-GB" dirty="0"/>
              <a:t>, communément </a:t>
            </a:r>
            <a:r>
              <a:rPr lang="en-GB" dirty="0" err="1"/>
              <a:t>appelé</a:t>
            </a:r>
            <a:r>
              <a:rPr lang="en-GB" dirty="0"/>
              <a:t> P.I.E.., est une entité privée entièrement détenue par une société à finalité spécifique ou des sociétés crédibles, locales ou étrangères. Un P.I.E. possède et/ou exploite des installations pour produire de l'énergie électrique qu'il vend à un service public, à un acheteur du gouvernement central et/ou à des utilisateurs finaux dans le cadre d'un contrat d'achat d'électricité à long terme, ou A.A.P.</a:t>
            </a:r>
            <a:endParaRPr lang="en-US" dirty="0"/>
          </a:p>
          <a:p>
            <a:pPr>
              <a:lnSpc>
                <a:spcPct val="114999"/>
              </a:lnSpc>
              <a:spcBef>
                <a:spcPts val="1000"/>
              </a:spcBef>
            </a:pPr>
            <a:r>
              <a:rPr lang="en-GB" dirty="0"/>
              <a:t>Les P.I.E.. sont également impliqués dans des arrangements de type B.O.O.T. ou B.O.O., qui sont expliqués dans une prochaine diapositive,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L'énergie est un sujet politique ; le risque est donc élevé. Elle nécessite également de nombreuses autorisations gouvernementales pour le carburant, l'eau, l'environnement, etc. </a:t>
            </a:r>
            <a:endParaRPr lang="en-US" dirty="0"/>
          </a:p>
          <a:p>
            <a:pPr>
              <a:lnSpc>
                <a:spcPct val="114999"/>
              </a:lnSpc>
              <a:spcBef>
                <a:spcPts val="1000"/>
              </a:spcBef>
            </a:pPr>
            <a:r>
              <a:rPr lang="en-GB" dirty="0"/>
              <a:t>Une solution possible consiste à intégrer des capitaux et des compétences privés dans des projets destinés à remplir des fonctions du secteur public. </a:t>
            </a:r>
            <a:endParaRPr lang="en-US" dirty="0"/>
          </a:p>
          <a:p>
            <a:pPr>
              <a:lnSpc>
                <a:spcPct val="114999"/>
              </a:lnSpc>
              <a:spcBef>
                <a:spcPts val="1000"/>
              </a:spcBef>
            </a:pPr>
            <a:r>
              <a:rPr lang="en-GB" dirty="0"/>
              <a:t>Les projets de partenariat privé-public (P.P.P.) sont donc menés conjointement par des autorités publiques et des entreprises privées. Les autorités publiques peuvent ou non apporter une contribution financière.</a:t>
            </a:r>
            <a:endParaRPr lang="en-US" dirty="0"/>
          </a:p>
          <a:p>
            <a:pPr>
              <a:lnSpc>
                <a:spcPct val="114999"/>
              </a:lnSpc>
              <a:spcBef>
                <a:spcPts val="1000"/>
              </a:spcBef>
              <a:spcAft>
                <a:spcPts val="1000"/>
              </a:spcAft>
            </a:pPr>
            <a:r>
              <a:rPr lang="en-GB" dirty="0"/>
              <a:t>Ce type de propriété est de plus en plus populaire, car il offre un cadre flexible pour le partage des risques liés au projet et un large éventail d'options pour le financement par capitaux propres et par l'emprunt.</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3"/>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5684" y="3429000"/>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85684" y="3668166"/>
            <a:ext cx="6639842" cy="2800767"/>
          </a:xfrm>
          <a:prstGeom prst="rect">
            <a:avLst/>
          </a:prstGeom>
          <a:noFill/>
        </p:spPr>
        <p:txBody>
          <a:bodyPr wrap="square" lIns="91440" tIns="45720" rIns="91440" bIns="45720" rtlCol="0" anchor="b">
            <a:spAutoFit/>
          </a:bodyPr>
          <a:lstStyle/>
          <a:p>
            <a:r>
              <a:rPr lang="en-ZA" sz="4400" b="1" dirty="0" err="1">
                <a:solidFill>
                  <a:schemeClr val="bg1"/>
                </a:solidFill>
                <a:latin typeface="Open Sans ExtraBold"/>
                <a:ea typeface="Open Sans ExtraBold" panose="020B0606030504020204" pitchFamily="34" charset="0"/>
                <a:cs typeface="Open Sans ExtraBold" panose="020B0606030504020204" pitchFamily="34" charset="0"/>
              </a:rPr>
              <a:t>Leçon</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 3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FINANCEMENT DES PROJETS ÉNERGÉTIQUES</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Principaux schémas contractuels de partenariat public-privé :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78787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Régimes contractuels et financement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2288410"/>
            <a:ext cx="8537192"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err="1">
                <a:latin typeface="Open Sans"/>
                <a:cs typeface="Calibri" panose="020F0502020204030204"/>
              </a:rPr>
              <a:t>Régimes</a:t>
            </a:r>
            <a:r>
              <a:rPr lang="en-ZA" sz="2000" dirty="0">
                <a:latin typeface="Open Sans"/>
                <a:cs typeface="Calibri" panose="020F0502020204030204"/>
              </a:rPr>
              <a:t> </a:t>
            </a:r>
            <a:r>
              <a:rPr lang="en-US" sz="2000" dirty="0">
                <a:latin typeface="Open Sans"/>
                <a:cs typeface="Calibri" panose="020F0502020204030204"/>
              </a:rPr>
              <a:t>Build-Own-Operate-Transfer (BOOT) / Build-Own-Operate (BOO) / Build-Operate-Transfer (BOT)</a:t>
            </a:r>
            <a:r>
              <a:rPr lang="en-ZA" sz="2000" dirty="0">
                <a:latin typeface="Open Sans"/>
                <a:cs typeface="Calibri" panose="020F0502020204030204"/>
              </a:rPr>
              <a:t> </a:t>
            </a:r>
          </a:p>
          <a:p>
            <a:pPr marL="342900" indent="-342900">
              <a:spcAft>
                <a:spcPts val="1200"/>
              </a:spcAft>
              <a:buFont typeface="Arial"/>
              <a:buChar char="•"/>
            </a:pPr>
            <a:r>
              <a:rPr lang="en-ZA" sz="2000" dirty="0">
                <a:latin typeface="Open Sans"/>
                <a:cs typeface="Calibri" panose="020F0502020204030204"/>
              </a:rPr>
              <a:t>Une entreprise privée reçoit un contrat pour fournir un service d'infrastructure pendant une certaine période à un prix convenu.</a:t>
            </a:r>
          </a:p>
          <a:p>
            <a:pPr marL="800100" lvl="1" indent="-342900">
              <a:spcAft>
                <a:spcPts val="1200"/>
              </a:spcAft>
              <a:buFont typeface="Arial"/>
              <a:buChar char="•"/>
            </a:pPr>
            <a:r>
              <a:rPr lang="en-ZA" sz="2000" dirty="0">
                <a:latin typeface="Open Sans"/>
                <a:cs typeface="Calibri" panose="020F0502020204030204"/>
              </a:rPr>
              <a:t>Obtention par négociation ou par appel d'offres concurrentiel </a:t>
            </a:r>
          </a:p>
        </p:txBody>
      </p:sp>
    </p:spTree>
    <p:extLst>
      <p:ext uri="{BB962C8B-B14F-4D97-AF65-F5344CB8AC3E}">
        <p14:creationId xmlns:p14="http://schemas.microsoft.com/office/powerpoint/2010/main" val="408588863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Financement traditionnel des projets énergétiques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8461348"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Régimes contractuels et financement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4"/>
          <a:stretch>
            <a:fillRect/>
          </a:stretch>
        </p:blipFill>
        <p:spPr>
          <a:xfrm>
            <a:off x="2309004" y="2235882"/>
            <a:ext cx="8048443" cy="3637066"/>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5952928"/>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487005" y="701578"/>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Complexité du financement des projets énergétiques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81447" y="-684060"/>
            <a:ext cx="1159091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Régimes contractuels et financement </a:t>
            </a:r>
          </a:p>
        </p:txBody>
      </p:sp>
      <p:sp>
        <p:nvSpPr>
          <p:cNvPr id="4" name="TextBox 3">
            <a:extLst>
              <a:ext uri="{FF2B5EF4-FFF2-40B4-BE49-F238E27FC236}">
                <a16:creationId xmlns:a16="http://schemas.microsoft.com/office/drawing/2014/main" id="{A7B93B2A-5DC0-D87F-484B-B0D65A1B7643}"/>
              </a:ext>
            </a:extLst>
          </p:cNvPr>
          <p:cNvSpPr txBox="1"/>
          <p:nvPr/>
        </p:nvSpPr>
        <p:spPr>
          <a:xfrm>
            <a:off x="1115005" y="1383830"/>
            <a:ext cx="1712890" cy="338554"/>
          </a:xfrm>
          <a:prstGeom prst="rect">
            <a:avLst/>
          </a:prstGeom>
          <a:solidFill>
            <a:schemeClr val="accent1"/>
          </a:solidFill>
        </p:spPr>
        <p:txBody>
          <a:bodyPr wrap="square" rtlCol="0">
            <a:spAutoFit/>
          </a:bodyPr>
          <a:lstStyle/>
          <a:p>
            <a:pPr algn="ctr"/>
            <a:r>
              <a:rPr lang="en-GB" sz="1600" dirty="0"/>
              <a:t>Gouvernement</a:t>
            </a:r>
          </a:p>
        </p:txBody>
      </p:sp>
      <p:sp>
        <p:nvSpPr>
          <p:cNvPr id="10" name="TextBox 9">
            <a:extLst>
              <a:ext uri="{FF2B5EF4-FFF2-40B4-BE49-F238E27FC236}">
                <a16:creationId xmlns:a16="http://schemas.microsoft.com/office/drawing/2014/main" id="{27662E16-7AD3-0C85-DF37-C9504CF982E6}"/>
              </a:ext>
            </a:extLst>
          </p:cNvPr>
          <p:cNvSpPr txBox="1"/>
          <p:nvPr/>
        </p:nvSpPr>
        <p:spPr>
          <a:xfrm>
            <a:off x="2081111" y="1966715"/>
            <a:ext cx="1313836" cy="584775"/>
          </a:xfrm>
          <a:prstGeom prst="rect">
            <a:avLst/>
          </a:prstGeom>
          <a:solidFill>
            <a:schemeClr val="accent1"/>
          </a:solidFill>
        </p:spPr>
        <p:txBody>
          <a:bodyPr wrap="square" rtlCol="0">
            <a:spAutoFit/>
          </a:bodyPr>
          <a:lstStyle/>
          <a:p>
            <a:pPr algn="ctr"/>
            <a:r>
              <a:rPr lang="en-GB" sz="1600" dirty="0"/>
              <a:t>Emprunts officiels</a:t>
            </a:r>
          </a:p>
        </p:txBody>
      </p:sp>
      <p:sp>
        <p:nvSpPr>
          <p:cNvPr id="11" name="TextBox 10">
            <a:extLst>
              <a:ext uri="{FF2B5EF4-FFF2-40B4-BE49-F238E27FC236}">
                <a16:creationId xmlns:a16="http://schemas.microsoft.com/office/drawing/2014/main" id="{7EABE5C7-219C-EF23-62C9-AAD510A0388D}"/>
              </a:ext>
            </a:extLst>
          </p:cNvPr>
          <p:cNvSpPr txBox="1"/>
          <p:nvPr/>
        </p:nvSpPr>
        <p:spPr>
          <a:xfrm>
            <a:off x="5049487" y="1952747"/>
            <a:ext cx="2454834" cy="584775"/>
          </a:xfrm>
          <a:prstGeom prst="rect">
            <a:avLst/>
          </a:prstGeom>
          <a:solidFill>
            <a:schemeClr val="accent1"/>
          </a:solidFill>
        </p:spPr>
        <p:txBody>
          <a:bodyPr wrap="square" rtlCol="0">
            <a:spAutoFit/>
          </a:bodyPr>
          <a:lstStyle/>
          <a:p>
            <a:pPr algn="ctr"/>
            <a:r>
              <a:rPr lang="en-GB" sz="1600" dirty="0"/>
              <a:t>Agences multilatérales et bilatérales</a:t>
            </a:r>
          </a:p>
        </p:txBody>
      </p:sp>
      <p:sp>
        <p:nvSpPr>
          <p:cNvPr id="12" name="TextBox 11">
            <a:extLst>
              <a:ext uri="{FF2B5EF4-FFF2-40B4-BE49-F238E27FC236}">
                <a16:creationId xmlns:a16="http://schemas.microsoft.com/office/drawing/2014/main" id="{8D345190-87B6-71B3-6229-F03D47EDC5D2}"/>
              </a:ext>
            </a:extLst>
          </p:cNvPr>
          <p:cNvSpPr txBox="1"/>
          <p:nvPr/>
        </p:nvSpPr>
        <p:spPr>
          <a:xfrm>
            <a:off x="2471862" y="3153687"/>
            <a:ext cx="1712890" cy="584775"/>
          </a:xfrm>
          <a:prstGeom prst="rect">
            <a:avLst/>
          </a:prstGeom>
          <a:solidFill>
            <a:schemeClr val="accent1"/>
          </a:solidFill>
        </p:spPr>
        <p:txBody>
          <a:bodyPr wrap="square" rtlCol="0">
            <a:spAutoFit/>
          </a:bodyPr>
          <a:lstStyle/>
          <a:p>
            <a:pPr algn="ctr"/>
            <a:r>
              <a:rPr lang="en-GB" sz="1600" dirty="0"/>
              <a:t>Service public</a:t>
            </a:r>
          </a:p>
          <a:p>
            <a:pPr algn="ctr"/>
            <a:endParaRPr lang="en-GB" sz="1600" dirty="0"/>
          </a:p>
        </p:txBody>
      </p:sp>
      <p:sp>
        <p:nvSpPr>
          <p:cNvPr id="13" name="TextBox 12">
            <a:extLst>
              <a:ext uri="{FF2B5EF4-FFF2-40B4-BE49-F238E27FC236}">
                <a16:creationId xmlns:a16="http://schemas.microsoft.com/office/drawing/2014/main" id="{EBC3FDF8-61CA-F2F3-B381-867A97E2C7BB}"/>
              </a:ext>
            </a:extLst>
          </p:cNvPr>
          <p:cNvSpPr txBox="1"/>
          <p:nvPr/>
        </p:nvSpPr>
        <p:spPr>
          <a:xfrm>
            <a:off x="367369" y="4184979"/>
            <a:ext cx="1712890" cy="338554"/>
          </a:xfrm>
          <a:prstGeom prst="rect">
            <a:avLst/>
          </a:prstGeom>
          <a:solidFill>
            <a:schemeClr val="accent1"/>
          </a:solidFill>
        </p:spPr>
        <p:txBody>
          <a:bodyPr wrap="square" rtlCol="0">
            <a:spAutoFit/>
          </a:bodyPr>
          <a:lstStyle/>
          <a:p>
            <a:pPr algn="ctr"/>
            <a:r>
              <a:rPr lang="en-GB" sz="1600" dirty="0"/>
              <a:t>Projet 1</a:t>
            </a:r>
          </a:p>
        </p:txBody>
      </p:sp>
      <p:sp>
        <p:nvSpPr>
          <p:cNvPr id="14" name="TextBox 13">
            <a:extLst>
              <a:ext uri="{FF2B5EF4-FFF2-40B4-BE49-F238E27FC236}">
                <a16:creationId xmlns:a16="http://schemas.microsoft.com/office/drawing/2014/main" id="{11F7CE81-6634-5E91-3A4C-D5FC0DBAA343}"/>
              </a:ext>
            </a:extLst>
          </p:cNvPr>
          <p:cNvSpPr txBox="1"/>
          <p:nvPr/>
        </p:nvSpPr>
        <p:spPr>
          <a:xfrm>
            <a:off x="2471862" y="4191745"/>
            <a:ext cx="1712890" cy="338554"/>
          </a:xfrm>
          <a:prstGeom prst="rect">
            <a:avLst/>
          </a:prstGeom>
          <a:solidFill>
            <a:schemeClr val="accent1"/>
          </a:solidFill>
        </p:spPr>
        <p:txBody>
          <a:bodyPr wrap="square" rtlCol="0">
            <a:spAutoFit/>
          </a:bodyPr>
          <a:lstStyle/>
          <a:p>
            <a:pPr algn="ctr"/>
            <a:r>
              <a:rPr lang="en-GB" sz="1600" dirty="0"/>
              <a:t>Projet 2</a:t>
            </a:r>
          </a:p>
        </p:txBody>
      </p:sp>
      <p:sp>
        <p:nvSpPr>
          <p:cNvPr id="15" name="TextBox 14">
            <a:extLst>
              <a:ext uri="{FF2B5EF4-FFF2-40B4-BE49-F238E27FC236}">
                <a16:creationId xmlns:a16="http://schemas.microsoft.com/office/drawing/2014/main" id="{7E309665-FEC8-1680-7369-9FA8E961B89F}"/>
              </a:ext>
            </a:extLst>
          </p:cNvPr>
          <p:cNvSpPr txBox="1"/>
          <p:nvPr/>
        </p:nvSpPr>
        <p:spPr>
          <a:xfrm>
            <a:off x="405787" y="1984867"/>
            <a:ext cx="1418437" cy="954107"/>
          </a:xfrm>
          <a:prstGeom prst="rect">
            <a:avLst/>
          </a:prstGeom>
          <a:solidFill>
            <a:schemeClr val="accent5"/>
          </a:solidFill>
        </p:spPr>
        <p:txBody>
          <a:bodyPr wrap="square" rtlCol="0">
            <a:spAutoFit/>
          </a:bodyPr>
          <a:lstStyle/>
          <a:p>
            <a:pPr algn="ctr"/>
            <a:r>
              <a:rPr lang="en-GB" sz="1400" dirty="0"/>
              <a:t>Budget de développement du gouvernement</a:t>
            </a:r>
          </a:p>
        </p:txBody>
      </p:sp>
      <p:sp>
        <p:nvSpPr>
          <p:cNvPr id="16" name="TextBox 15">
            <a:extLst>
              <a:ext uri="{FF2B5EF4-FFF2-40B4-BE49-F238E27FC236}">
                <a16:creationId xmlns:a16="http://schemas.microsoft.com/office/drawing/2014/main" id="{A660BC14-D23D-8B9A-DF15-AB30D2E5E40D}"/>
              </a:ext>
            </a:extLst>
          </p:cNvPr>
          <p:cNvSpPr txBox="1"/>
          <p:nvPr/>
        </p:nvSpPr>
        <p:spPr>
          <a:xfrm>
            <a:off x="5294220" y="3371395"/>
            <a:ext cx="1712890" cy="584775"/>
          </a:xfrm>
          <a:prstGeom prst="rect">
            <a:avLst/>
          </a:prstGeom>
          <a:solidFill>
            <a:schemeClr val="accent2"/>
          </a:solidFill>
        </p:spPr>
        <p:txBody>
          <a:bodyPr wrap="square" rtlCol="0">
            <a:spAutoFit/>
          </a:bodyPr>
          <a:lstStyle/>
          <a:p>
            <a:pPr algn="ctr"/>
            <a:r>
              <a:rPr lang="en-GB" sz="1600" dirty="0"/>
              <a:t>Projet 3</a:t>
            </a:r>
          </a:p>
          <a:p>
            <a:pPr algn="ctr"/>
            <a:r>
              <a:rPr lang="en-GB" sz="1600" dirty="0"/>
              <a:t>PIE</a:t>
            </a:r>
          </a:p>
        </p:txBody>
      </p:sp>
      <p:sp>
        <p:nvSpPr>
          <p:cNvPr id="17" name="TextBox 16">
            <a:extLst>
              <a:ext uri="{FF2B5EF4-FFF2-40B4-BE49-F238E27FC236}">
                <a16:creationId xmlns:a16="http://schemas.microsoft.com/office/drawing/2014/main" id="{1ACE1D26-BB39-601B-C131-C0BC131A90F0}"/>
              </a:ext>
            </a:extLst>
          </p:cNvPr>
          <p:cNvSpPr txBox="1"/>
          <p:nvPr/>
        </p:nvSpPr>
        <p:spPr>
          <a:xfrm>
            <a:off x="4405036" y="4173877"/>
            <a:ext cx="3455454" cy="2062103"/>
          </a:xfrm>
          <a:prstGeom prst="rect">
            <a:avLst/>
          </a:prstGeom>
          <a:solidFill>
            <a:schemeClr val="accent4"/>
          </a:solidFill>
        </p:spPr>
        <p:txBody>
          <a:bodyPr wrap="square" rtlCol="0">
            <a:spAutoFit/>
          </a:bodyPr>
          <a:lstStyle/>
          <a:p>
            <a:r>
              <a:rPr lang="en-GB" sz="1600" dirty="0"/>
              <a:t>Sources de fonds propres</a:t>
            </a:r>
          </a:p>
          <a:p>
            <a:pPr marL="285750" indent="-285750">
              <a:buFont typeface="Arial" panose="020B0604020202020204" pitchFamily="34" charset="0"/>
              <a:buChar char="•"/>
            </a:pPr>
            <a:r>
              <a:rPr lang="en-GB" sz="1600" dirty="0"/>
              <a:t>Capital des sponsors</a:t>
            </a:r>
          </a:p>
          <a:p>
            <a:pPr marL="285750" indent="-285750">
              <a:buFont typeface="Arial" panose="020B0604020202020204" pitchFamily="34" charset="0"/>
              <a:buChar char="•"/>
            </a:pPr>
            <a:r>
              <a:rPr lang="en-GB" sz="1600" dirty="0"/>
              <a:t>Marchés boursiers locaux/internationaux</a:t>
            </a:r>
          </a:p>
          <a:p>
            <a:pPr marL="285750" indent="-285750">
              <a:buFont typeface="Arial" panose="020B0604020202020204" pitchFamily="34" charset="0"/>
              <a:buChar char="•"/>
            </a:pPr>
            <a:r>
              <a:rPr lang="en-GB" sz="1600" dirty="0"/>
              <a:t>Fonds d'investissement</a:t>
            </a:r>
          </a:p>
          <a:p>
            <a:pPr marL="285750" indent="-285750">
              <a:buFont typeface="Arial" panose="020B0604020202020204" pitchFamily="34" charset="0"/>
              <a:buChar char="•"/>
            </a:pPr>
            <a:r>
              <a:rPr lang="en-GB" sz="1600" dirty="0"/>
              <a:t>Société financière internationale</a:t>
            </a:r>
          </a:p>
          <a:p>
            <a:pPr marL="285750" indent="-285750">
              <a:buFont typeface="Arial" panose="020B0604020202020204" pitchFamily="34" charset="0"/>
              <a:buChar char="•"/>
            </a:pPr>
            <a:r>
              <a:rPr lang="en-GB" sz="1600" dirty="0"/>
              <a:t>Banques régionales de développement</a:t>
            </a:r>
          </a:p>
        </p:txBody>
      </p:sp>
      <p:sp>
        <p:nvSpPr>
          <p:cNvPr id="18" name="TextBox 17">
            <a:extLst>
              <a:ext uri="{FF2B5EF4-FFF2-40B4-BE49-F238E27FC236}">
                <a16:creationId xmlns:a16="http://schemas.microsoft.com/office/drawing/2014/main" id="{6FB7C1B5-46CB-9575-15D4-C336D542EFF8}"/>
              </a:ext>
            </a:extLst>
          </p:cNvPr>
          <p:cNvSpPr txBox="1"/>
          <p:nvPr/>
        </p:nvSpPr>
        <p:spPr>
          <a:xfrm>
            <a:off x="8252098" y="2375862"/>
            <a:ext cx="2716084" cy="2554545"/>
          </a:xfrm>
          <a:prstGeom prst="rect">
            <a:avLst/>
          </a:prstGeom>
          <a:solidFill>
            <a:schemeClr val="accent4"/>
          </a:solidFill>
        </p:spPr>
        <p:txBody>
          <a:bodyPr wrap="square" rtlCol="0">
            <a:spAutoFit/>
          </a:bodyPr>
          <a:lstStyle/>
          <a:p>
            <a:r>
              <a:rPr lang="en-GB" sz="1600" dirty="0"/>
              <a:t>Sources de la dette</a:t>
            </a:r>
          </a:p>
          <a:p>
            <a:pPr marL="285750" indent="-285750">
              <a:buFont typeface="Arial" panose="020B0604020202020204" pitchFamily="34" charset="0"/>
              <a:buChar char="•"/>
            </a:pPr>
            <a:r>
              <a:rPr lang="en-GB" sz="1600" dirty="0"/>
              <a:t>Banques commerciales internationales</a:t>
            </a:r>
          </a:p>
          <a:p>
            <a:pPr marL="285750" indent="-285750">
              <a:buFont typeface="Arial" panose="020B0604020202020204" pitchFamily="34" charset="0"/>
              <a:buChar char="•"/>
            </a:pPr>
            <a:r>
              <a:rPr lang="en-GB" sz="1600" dirty="0"/>
              <a:t>Marché des obligations</a:t>
            </a:r>
          </a:p>
          <a:p>
            <a:pPr marL="285750" indent="-285750">
              <a:buFont typeface="Arial" panose="020B0604020202020204" pitchFamily="34" charset="0"/>
              <a:buChar char="•"/>
            </a:pPr>
            <a:r>
              <a:rPr lang="en-GB" sz="1600" dirty="0"/>
              <a:t>Crédit fournisseur</a:t>
            </a:r>
          </a:p>
          <a:p>
            <a:pPr marL="285750" indent="-285750">
              <a:buFont typeface="Arial" panose="020B0604020202020204" pitchFamily="34" charset="0"/>
              <a:buChar char="•"/>
            </a:pPr>
            <a:r>
              <a:rPr lang="en-GB" sz="1600" dirty="0"/>
              <a:t>Société financière internationale</a:t>
            </a:r>
          </a:p>
          <a:p>
            <a:pPr marL="285750" indent="-285750">
              <a:buFont typeface="Arial" panose="020B0604020202020204" pitchFamily="34" charset="0"/>
              <a:buChar char="•"/>
            </a:pPr>
            <a:r>
              <a:rPr lang="en-GB" sz="1600" dirty="0"/>
              <a:t>Banques régionales de développement</a:t>
            </a:r>
          </a:p>
          <a:p>
            <a:pPr marL="285750" indent="-285750">
              <a:buFont typeface="Arial" panose="020B0604020202020204" pitchFamily="34" charset="0"/>
              <a:buChar char="•"/>
            </a:pPr>
            <a:r>
              <a:rPr lang="en-GB" sz="1600" dirty="0"/>
              <a:t>Banques locales</a:t>
            </a:r>
          </a:p>
        </p:txBody>
      </p:sp>
      <p:sp>
        <p:nvSpPr>
          <p:cNvPr id="19" name="Rectangle 18">
            <a:extLst>
              <a:ext uri="{FF2B5EF4-FFF2-40B4-BE49-F238E27FC236}">
                <a16:creationId xmlns:a16="http://schemas.microsoft.com/office/drawing/2014/main" id="{592CC64D-FD4D-51B2-A325-4A6EC269218F}"/>
              </a:ext>
            </a:extLst>
          </p:cNvPr>
          <p:cNvSpPr/>
          <p:nvPr/>
        </p:nvSpPr>
        <p:spPr>
          <a:xfrm>
            <a:off x="214220" y="1856843"/>
            <a:ext cx="3330040" cy="111043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9F5F185C-A487-103E-1741-E18A4511F1D0}"/>
              </a:ext>
            </a:extLst>
          </p:cNvPr>
          <p:cNvCxnSpPr>
            <a:cxnSpLocks/>
          </p:cNvCxnSpPr>
          <p:nvPr/>
        </p:nvCxnSpPr>
        <p:spPr>
          <a:xfrm flipH="1">
            <a:off x="3544260" y="2282341"/>
            <a:ext cx="1505227" cy="13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3DFEC1-05AC-C63B-E26B-A9DE85A6B5ED}"/>
              </a:ext>
            </a:extLst>
          </p:cNvPr>
          <p:cNvCxnSpPr>
            <a:stCxn id="19" idx="2"/>
            <a:endCxn id="12" idx="1"/>
          </p:cNvCxnSpPr>
          <p:nvPr/>
        </p:nvCxnSpPr>
        <p:spPr>
          <a:xfrm>
            <a:off x="1879240" y="2967274"/>
            <a:ext cx="592622" cy="4788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2DAC02-A0CF-457E-9B76-80AA8C14834F}"/>
              </a:ext>
            </a:extLst>
          </p:cNvPr>
          <p:cNvCxnSpPr>
            <a:cxnSpLocks/>
          </p:cNvCxnSpPr>
          <p:nvPr/>
        </p:nvCxnSpPr>
        <p:spPr>
          <a:xfrm flipH="1">
            <a:off x="1223814" y="3529272"/>
            <a:ext cx="1248048" cy="6446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A86CA6-9A6F-F8F0-AB3D-B41EB174DD11}"/>
              </a:ext>
            </a:extLst>
          </p:cNvPr>
          <p:cNvCxnSpPr>
            <a:stCxn id="12" idx="2"/>
            <a:endCxn id="14" idx="0"/>
          </p:cNvCxnSpPr>
          <p:nvPr/>
        </p:nvCxnSpPr>
        <p:spPr>
          <a:xfrm>
            <a:off x="3328307" y="3738462"/>
            <a:ext cx="0" cy="435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186BD1-128E-AF48-AA9D-42BF7F251023}"/>
              </a:ext>
            </a:extLst>
          </p:cNvPr>
          <p:cNvCxnSpPr/>
          <p:nvPr/>
        </p:nvCxnSpPr>
        <p:spPr>
          <a:xfrm flipH="1">
            <a:off x="4184752" y="3283804"/>
            <a:ext cx="40673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E3A6BF-BB41-8AB2-2817-BA28179AD2DE}"/>
              </a:ext>
            </a:extLst>
          </p:cNvPr>
          <p:cNvCxnSpPr/>
          <p:nvPr/>
        </p:nvCxnSpPr>
        <p:spPr>
          <a:xfrm flipH="1">
            <a:off x="7021765" y="3599363"/>
            <a:ext cx="12303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90BE2B-780A-6F0B-1E2B-CA8D3B105890}"/>
              </a:ext>
            </a:extLst>
          </p:cNvPr>
          <p:cNvCxnSpPr>
            <a:cxnSpLocks/>
            <a:stCxn id="17" idx="0"/>
          </p:cNvCxnSpPr>
          <p:nvPr/>
        </p:nvCxnSpPr>
        <p:spPr>
          <a:xfrm flipV="1">
            <a:off x="6132763" y="3956170"/>
            <a:ext cx="85662" cy="2177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B5FB37-A704-F581-1467-3496A0117D65}"/>
              </a:ext>
            </a:extLst>
          </p:cNvPr>
          <p:cNvCxnSpPr/>
          <p:nvPr/>
        </p:nvCxnSpPr>
        <p:spPr>
          <a:xfrm>
            <a:off x="4184752" y="3599363"/>
            <a:ext cx="11094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3846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Le problème du financement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Concept de valeur temporelle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L'investissement est réalisé aujourd'hui ; les revenus seront perçus à l'avenir (sur plusieurs années).</a:t>
            </a:r>
          </a:p>
          <a:p>
            <a:pPr marL="342900" indent="-342900">
              <a:spcAft>
                <a:spcPts val="1200"/>
              </a:spcAft>
              <a:buFont typeface="Arial"/>
              <a:buChar char="•"/>
            </a:pPr>
            <a:r>
              <a:rPr lang="en-ZA" sz="2000" dirty="0">
                <a:latin typeface="Open Sans"/>
                <a:cs typeface="Calibri" panose="020F0502020204030204"/>
              </a:rPr>
              <a:t>Valeur temporelle de l'argent</a:t>
            </a:r>
          </a:p>
          <a:p>
            <a:pPr>
              <a:spcAft>
                <a:spcPts val="1200"/>
              </a:spcAft>
            </a:pPr>
            <a:endParaRPr lang="en-ZA" sz="2000" dirty="0">
              <a:latin typeface="Open Sans"/>
              <a:cs typeface="Calibri" panose="020F0502020204030204"/>
            </a:endParaRPr>
          </a:p>
          <a:p>
            <a:pPr>
              <a:spcAft>
                <a:spcPts val="1200"/>
              </a:spcAft>
            </a:pPr>
            <a:r>
              <a:rPr lang="en-ZA" sz="2000" dirty="0">
                <a:latin typeface="Open Sans"/>
                <a:cs typeface="Calibri" panose="020F0502020204030204"/>
              </a:rPr>
              <a:t>Une évaluation de compromis est nécessaire entre les dollars d'aujourd'hui et ceux d'un futur proche.</a:t>
            </a:r>
          </a:p>
        </p:txBody>
      </p:sp>
    </p:spTree>
    <p:extLst>
      <p:ext uri="{BB962C8B-B14F-4D97-AF65-F5344CB8AC3E}">
        <p14:creationId xmlns:p14="http://schemas.microsoft.com/office/powerpoint/2010/main" val="242928736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Que faire avec 10 000 dollars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Concept de valeur temporelle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4"/>
          <a:stretch>
            <a:fillRect/>
          </a:stretch>
        </p:blipFill>
        <p:spPr>
          <a:xfrm>
            <a:off x="1130061" y="2177705"/>
            <a:ext cx="6351916" cy="3278969"/>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L'évolution de la valeur de la monnaie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Concept de valeur temporelle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4"/>
          <a:stretch>
            <a:fillRect/>
          </a:stretch>
        </p:blipFill>
        <p:spPr>
          <a:xfrm>
            <a:off x="1295401" y="1979070"/>
            <a:ext cx="8989827" cy="347579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L'importance du concept de valeur temporelle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Concept de valeur temporelle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708434"/>
          </a:xfrm>
          <a:prstGeom prst="rect">
            <a:avLst/>
          </a:prstGeom>
        </p:spPr>
        <p:txBody>
          <a:bodyPr wrap="square" lIns="91440" tIns="45720" rIns="91440" bIns="45720" anchor="t">
            <a:spAutoFit/>
          </a:bodyPr>
          <a:lstStyle/>
          <a:p>
            <a:pPr>
              <a:spcAft>
                <a:spcPts val="1200"/>
              </a:spcAft>
            </a:pPr>
            <a:r>
              <a:rPr lang="en-ZA" sz="2000" dirty="0">
                <a:latin typeface="Open Sans"/>
                <a:cs typeface="Calibri" panose="020F0502020204030204"/>
              </a:rPr>
              <a:t>Le concept de valeur temporelle affecte le :</a:t>
            </a:r>
            <a:br>
              <a:rPr lang="en-ZA" sz="2000" dirty="0">
                <a:latin typeface="Open Sans"/>
                <a:cs typeface="Calibri" panose="020F0502020204030204"/>
              </a:rPr>
            </a:br>
            <a:endParaRPr lang="en-ZA" sz="2000" dirty="0">
              <a:latin typeface="Open Sans"/>
              <a:cs typeface="Calibri" panose="020F0502020204030204"/>
            </a:endParaRPr>
          </a:p>
          <a:p>
            <a:pPr marL="342900" indent="-342900">
              <a:spcAft>
                <a:spcPts val="1200"/>
              </a:spcAft>
              <a:buFont typeface="Arial"/>
              <a:buChar char="•"/>
            </a:pPr>
            <a:r>
              <a:rPr lang="en-ZA" sz="2000" dirty="0">
                <a:latin typeface="Open Sans"/>
                <a:cs typeface="Calibri" panose="020F0502020204030204"/>
              </a:rPr>
              <a:t>Pouvoir d'achat de la monnaie</a:t>
            </a:r>
            <a:endParaRPr lang="en-ZA" dirty="0"/>
          </a:p>
          <a:p>
            <a:pPr marL="342900" indent="-342900">
              <a:spcAft>
                <a:spcPts val="1200"/>
              </a:spcAft>
              <a:buFont typeface="Arial"/>
              <a:buChar char="•"/>
            </a:pPr>
            <a:r>
              <a:rPr lang="en-ZA" sz="2000" dirty="0">
                <a:latin typeface="Open Sans"/>
                <a:cs typeface="Calibri" panose="020F0502020204030204"/>
              </a:rPr>
              <a:t>Capacité de l'argent à produire des intérêts</a:t>
            </a:r>
            <a:br>
              <a:rPr lang="en-ZA" sz="2000" dirty="0">
                <a:latin typeface="Open Sans"/>
                <a:cs typeface="Calibri" panose="020F0502020204030204"/>
              </a:rPr>
            </a:br>
            <a:endParaRPr lang="en-ZA" sz="2000" dirty="0">
              <a:latin typeface="Open Sans"/>
              <a:cs typeface="Calibri" panose="020F0502020204030204"/>
            </a:endParaRPr>
          </a:p>
          <a:p>
            <a:pPr>
              <a:spcAft>
                <a:spcPts val="1200"/>
              </a:spcAft>
            </a:pPr>
            <a:r>
              <a:rPr lang="en-ZA" sz="2000" dirty="0">
                <a:latin typeface="Open Sans"/>
                <a:cs typeface="Calibri" panose="020F0502020204030204"/>
              </a:rPr>
              <a:t>Un dollar en main aujourd'hui vaut plus qu'un dollar promis dans le futur.</a:t>
            </a:r>
          </a:p>
        </p:txBody>
      </p:sp>
    </p:spTree>
    <p:extLst>
      <p:ext uri="{BB962C8B-B14F-4D97-AF65-F5344CB8AC3E}">
        <p14:creationId xmlns:p14="http://schemas.microsoft.com/office/powerpoint/2010/main" val="172480123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Valeur future de 100 dollars actuels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Concept de valeur temporelle </a:t>
            </a:r>
          </a:p>
        </p:txBody>
      </p:sp>
      <p:sp>
        <p:nvSpPr>
          <p:cNvPr id="3" name="TextBox 2">
            <a:extLst>
              <a:ext uri="{FF2B5EF4-FFF2-40B4-BE49-F238E27FC236}">
                <a16:creationId xmlns:a16="http://schemas.microsoft.com/office/drawing/2014/main" id="{A66D11B8-BD0E-49CA-B985-25A3DFA384C6}"/>
              </a:ext>
            </a:extLst>
          </p:cNvPr>
          <p:cNvSpPr txBox="1"/>
          <p:nvPr/>
        </p:nvSpPr>
        <p:spPr>
          <a:xfrm>
            <a:off x="934720"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Au taux d'intérêt r %, la valeur future de 100 </a:t>
            </a:r>
            <a:r>
              <a:rPr lang="en-US" dirty="0">
                <a:cs typeface="Segoe UI"/>
              </a:rPr>
              <a:t>dollars d'</a:t>
            </a:r>
            <a:r>
              <a:rPr lang="en-GB" dirty="0" err="1">
                <a:cs typeface="Segoe UI"/>
              </a:rPr>
              <a:t>aujourd’hui</a:t>
            </a:r>
            <a:r>
              <a:rPr lang="en-GB" dirty="0">
                <a:cs typeface="Segoe UI"/>
              </a:rPr>
              <a:t> </a:t>
            </a:r>
            <a:r>
              <a:rPr lang="en-GB" dirty="0" err="1">
                <a:cs typeface="Segoe UI"/>
              </a:rPr>
              <a:t>est</a:t>
            </a:r>
            <a:r>
              <a:rPr lang="en-GB" dirty="0">
                <a:cs typeface="Segoe UI"/>
              </a:rPr>
              <a:t> de: </a:t>
            </a:r>
          </a:p>
          <a:p>
            <a:endParaRPr lang="en-US" dirty="0">
              <a:cs typeface="Segoe UI"/>
            </a:endParaRPr>
          </a:p>
          <a:p>
            <a:r>
              <a:rPr lang="en-GB" dirty="0">
                <a:cs typeface="Segoe UI"/>
              </a:rPr>
              <a:t>Après 1 an, vous obtenez       </a:t>
            </a:r>
            <a:endParaRPr lang="en-US" dirty="0">
              <a:cs typeface="Segoe UI"/>
            </a:endParaRPr>
          </a:p>
          <a:p>
            <a:r>
              <a:rPr lang="en-GB" dirty="0">
                <a:cs typeface="Segoe UI"/>
              </a:rPr>
              <a:t>Après 2 ans, vous obtenez       </a:t>
            </a:r>
          </a:p>
          <a:p>
            <a:r>
              <a:rPr lang="en-GB" dirty="0">
                <a:cs typeface="Segoe UI"/>
              </a:rPr>
              <a:t>Après 10 ans, vous obtenez       </a:t>
            </a:r>
            <a:endParaRPr lang="en-US" dirty="0">
              <a:cs typeface="Calibri" panose="020F0502020204030204"/>
            </a:endParaRPr>
          </a:p>
          <a:p>
            <a:r>
              <a:rPr lang="en-GB" dirty="0">
                <a:cs typeface="Segoe UI"/>
              </a:rPr>
              <a:t>Après n années, vous obtenez </a:t>
            </a:r>
            <a:endParaRPr lang="en-ZA" dirty="0">
              <a:cs typeface="Segoe UI"/>
            </a:endParaRPr>
          </a:p>
          <a:p>
            <a:endParaRPr lang="en-GB" dirty="0">
              <a:cs typeface="Segoe UI"/>
            </a:endParaRPr>
          </a:p>
          <a:p>
            <a:r>
              <a:rPr lang="en-GB" dirty="0">
                <a:cs typeface="Segoe UI"/>
              </a:rPr>
              <a:t>           </a:t>
            </a:r>
            <a:endParaRPr lang="en-ZA" dirty="0">
              <a:cs typeface="Segoe UI"/>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4"/>
          <a:stretch>
            <a:fillRect/>
          </a:stretch>
        </p:blipFill>
        <p:spPr>
          <a:xfrm>
            <a:off x="7861944" y="2174240"/>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5"/>
          <a:stretch>
            <a:fillRect/>
          </a:stretch>
        </p:blipFill>
        <p:spPr>
          <a:xfrm>
            <a:off x="3869953" y="2793966"/>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6"/>
          <a:stretch>
            <a:fillRect/>
          </a:stretch>
        </p:blipFill>
        <p:spPr>
          <a:xfrm>
            <a:off x="1232848" y="4076982"/>
            <a:ext cx="2743200" cy="614723"/>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De VF à VA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Valeur actuelle de l'argent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4"/>
          <a:stretch>
            <a:fillRect/>
          </a:stretch>
        </p:blipFill>
        <p:spPr>
          <a:xfrm>
            <a:off x="1187570" y="2433707"/>
            <a:ext cx="6811992" cy="273821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Valeur actuelle de l'argent et actualisation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Valeur actuelle de l'argent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4"/>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5"/>
          <a:stretch>
            <a:fillRect/>
          </a:stretch>
        </p:blipFill>
        <p:spPr>
          <a:xfrm>
            <a:off x="903027" y="3749409"/>
            <a:ext cx="2743200" cy="1156138"/>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Résultats de l'apprentissage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cette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leçon</a:t>
            </a:r>
            <a:r>
              <a:rPr lang="en-GB" sz="2000" b="1" dirty="0">
                <a:solidFill>
                  <a:schemeClr val="accent5">
                    <a:lumMod val="60000"/>
                    <a:lumOff val="40000"/>
                  </a:schemeClr>
                </a:solidFill>
                <a:latin typeface="Open Sans"/>
                <a:ea typeface="+mn-lt"/>
                <a:cs typeface="+mn-lt"/>
              </a:rPr>
              <a:t>, vous serez en mesure de :</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OIT1 : comprendre l'</a:t>
            </a:r>
            <a:r>
              <a:rPr lang="en-GB" sz="2000" b="1" dirty="0">
                <a:latin typeface="Open Sans"/>
                <a:ea typeface="+mn-lt"/>
                <a:cs typeface="+mn-lt"/>
              </a:rPr>
              <a:t>histoire et la structure de la propriété </a:t>
            </a:r>
            <a:r>
              <a:rPr lang="en-GB" sz="2000" dirty="0">
                <a:latin typeface="Open Sans"/>
                <a:ea typeface="+mn-lt"/>
                <a:cs typeface="+mn-lt"/>
              </a:rPr>
              <a:t>dans le secteur de l'électricité</a:t>
            </a:r>
          </a:p>
          <a:p>
            <a:pPr marL="342900" indent="-342900">
              <a:spcBef>
                <a:spcPts val="1000"/>
              </a:spcBef>
              <a:buAutoNum type="arabicPeriod"/>
            </a:pPr>
            <a:r>
              <a:rPr lang="en-US" sz="2000" dirty="0">
                <a:latin typeface="Open Sans"/>
                <a:ea typeface="+mn-lt"/>
                <a:cs typeface="+mn-lt"/>
              </a:rPr>
              <a:t>OIT2 : Explorer les </a:t>
            </a:r>
            <a:r>
              <a:rPr lang="en-US" sz="2000" b="1" dirty="0">
                <a:latin typeface="Open Sans"/>
                <a:ea typeface="+mn-lt"/>
                <a:cs typeface="+mn-lt"/>
              </a:rPr>
              <a:t>systèmes contractuels et le financement</a:t>
            </a:r>
            <a:endParaRPr lang="en-US" b="1" dirty="0">
              <a:cs typeface="Calibri"/>
            </a:endParaRPr>
          </a:p>
          <a:p>
            <a:pPr marL="342900" indent="-342900">
              <a:spcBef>
                <a:spcPts val="1000"/>
              </a:spcBef>
              <a:buAutoNum type="arabicPeriod"/>
            </a:pPr>
            <a:r>
              <a:rPr lang="en-US" sz="2000" dirty="0">
                <a:latin typeface="Open Sans"/>
                <a:ea typeface="+mn-lt"/>
                <a:cs typeface="+mn-lt"/>
              </a:rPr>
              <a:t>OIT3 : Comprendre le </a:t>
            </a:r>
            <a:r>
              <a:rPr lang="en-US" sz="2000" b="1" dirty="0">
                <a:latin typeface="Open Sans"/>
                <a:ea typeface="+mn-lt"/>
                <a:cs typeface="+mn-lt"/>
              </a:rPr>
              <a:t>concept de valeur temporelle</a:t>
            </a:r>
          </a:p>
          <a:p>
            <a:pPr marL="342900" indent="-342900">
              <a:spcBef>
                <a:spcPts val="1000"/>
              </a:spcBef>
              <a:buAutoNum type="arabicPeriod"/>
            </a:pPr>
            <a:r>
              <a:rPr lang="en-US" sz="2000" dirty="0">
                <a:latin typeface="Open Sans"/>
                <a:ea typeface="+mn-lt"/>
                <a:cs typeface="+mn-lt"/>
              </a:rPr>
              <a:t>OIT4 : Comprendre la </a:t>
            </a:r>
            <a:r>
              <a:rPr lang="en-US" sz="2000" b="1" dirty="0">
                <a:latin typeface="Open Sans"/>
                <a:ea typeface="+mn-lt"/>
                <a:cs typeface="+mn-lt"/>
              </a:rPr>
              <a:t>valeur actuelle de l'argent </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Flux de revenus actualisés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Valeur actuelle de l'argent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4"/>
          <a:stretch>
            <a:fillRect/>
          </a:stretch>
        </p:blipFill>
        <p:spPr>
          <a:xfrm>
            <a:off x="1216325" y="2325649"/>
            <a:ext cx="7415841" cy="3126852"/>
          </a:xfrm>
          <a:prstGeom prst="rect">
            <a:avLst/>
          </a:prstGeom>
        </p:spPr>
      </p:pic>
      <p:sp>
        <p:nvSpPr>
          <p:cNvPr id="4" name="Rectangle 3">
            <a:extLst>
              <a:ext uri="{FF2B5EF4-FFF2-40B4-BE49-F238E27FC236}">
                <a16:creationId xmlns:a16="http://schemas.microsoft.com/office/drawing/2014/main" id="{270598E2-A717-3F53-14E1-F3C075F699F8}"/>
              </a:ext>
            </a:extLst>
          </p:cNvPr>
          <p:cNvSpPr/>
          <p:nvPr/>
        </p:nvSpPr>
        <p:spPr>
          <a:xfrm>
            <a:off x="6096000" y="3657600"/>
            <a:ext cx="1167685" cy="579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9A5BA52-3F4B-0410-4271-4DDDBC25EA01}"/>
              </a:ext>
            </a:extLst>
          </p:cNvPr>
          <p:cNvSpPr/>
          <p:nvPr/>
        </p:nvSpPr>
        <p:spPr>
          <a:xfrm>
            <a:off x="6092435" y="5125791"/>
            <a:ext cx="2539731" cy="313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913BF4A-00BF-5D1B-D974-FACDD677502C}"/>
              </a:ext>
            </a:extLst>
          </p:cNvPr>
          <p:cNvSpPr txBox="1"/>
          <p:nvPr/>
        </p:nvSpPr>
        <p:spPr>
          <a:xfrm>
            <a:off x="5840223" y="3370986"/>
            <a:ext cx="368123" cy="369332"/>
          </a:xfrm>
          <a:prstGeom prst="rect">
            <a:avLst/>
          </a:prstGeom>
          <a:noFill/>
        </p:spPr>
        <p:txBody>
          <a:bodyPr wrap="square" rtlCol="0">
            <a:spAutoFit/>
          </a:bodyPr>
          <a:lstStyle/>
          <a:p>
            <a:r>
              <a:rPr lang="en-GB" b="1" dirty="0">
                <a:solidFill>
                  <a:srgbClr val="FF0000"/>
                </a:solidFill>
              </a:rPr>
              <a:t>1</a:t>
            </a:r>
          </a:p>
        </p:txBody>
      </p:sp>
      <p:sp>
        <p:nvSpPr>
          <p:cNvPr id="12" name="TextBox 11">
            <a:extLst>
              <a:ext uri="{FF2B5EF4-FFF2-40B4-BE49-F238E27FC236}">
                <a16:creationId xmlns:a16="http://schemas.microsoft.com/office/drawing/2014/main" id="{5D3B71BE-26D5-82B3-AC0A-F5C63E983A65}"/>
              </a:ext>
            </a:extLst>
          </p:cNvPr>
          <p:cNvSpPr txBox="1"/>
          <p:nvPr/>
        </p:nvSpPr>
        <p:spPr>
          <a:xfrm>
            <a:off x="5851839" y="4794459"/>
            <a:ext cx="368123" cy="369332"/>
          </a:xfrm>
          <a:prstGeom prst="rect">
            <a:avLst/>
          </a:prstGeom>
          <a:noFill/>
        </p:spPr>
        <p:txBody>
          <a:bodyPr wrap="square" rtlCol="0">
            <a:spAutoFit/>
          </a:bodyPr>
          <a:lstStyle/>
          <a:p>
            <a:r>
              <a:rPr lang="en-GB" b="1" dirty="0">
                <a:solidFill>
                  <a:srgbClr val="FF0000"/>
                </a:solidFill>
              </a:rPr>
              <a:t>2</a:t>
            </a:r>
          </a:p>
        </p:txBody>
      </p:sp>
    </p:spTree>
    <p:extLst>
      <p:ext uri="{BB962C8B-B14F-4D97-AF65-F5344CB8AC3E}">
        <p14:creationId xmlns:p14="http://schemas.microsoft.com/office/powerpoint/2010/main" val="39215440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Propriétés de la valeur actuelle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Valeur actuelle de l'argent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4"/>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17614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Plus le taux d'actualisation est élevé, plus la valeur actuelle est faible.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La valeur actuelle diminue à mesure que le délai de paiement s'allonge.</a:t>
            </a:r>
          </a:p>
          <a:p>
            <a:pPr marL="342900" indent="-342900">
              <a:spcAft>
                <a:spcPts val="1200"/>
              </a:spcAft>
              <a:buFont typeface="Arial"/>
              <a:buChar char="•"/>
            </a:pPr>
            <a:r>
              <a:rPr lang="en-ZA" sz="2000" dirty="0">
                <a:latin typeface="Open Sans"/>
                <a:cs typeface="Calibri" panose="020F0502020204030204"/>
              </a:rPr>
              <a:t>Lorsque la période est suffisamment longue, la valeur actuelle se rapproche de zéro.</a:t>
            </a:r>
          </a:p>
        </p:txBody>
      </p:sp>
    </p:spTree>
    <p:extLst>
      <p:ext uri="{BB962C8B-B14F-4D97-AF65-F5344CB8AC3E}">
        <p14:creationId xmlns:p14="http://schemas.microsoft.com/office/powerpoint/2010/main" val="274390861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Analyse de la valeur actuelle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Valeur actuelle de l'argent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Tous les flux de trésorerie sont convertis en valeur actuelle au même moment.</a:t>
            </a:r>
          </a:p>
          <a:p>
            <a:pPr marL="342900" indent="-342900">
              <a:spcAft>
                <a:spcPts val="1200"/>
              </a:spcAft>
              <a:buFont typeface="Arial"/>
              <a:buChar char="•"/>
            </a:pPr>
            <a:r>
              <a:rPr lang="en-ZA" sz="2000">
                <a:latin typeface="Open Sans"/>
                <a:cs typeface="Calibri"/>
              </a:rPr>
              <a:t>Dépend du choix du facteur d'actualisation</a:t>
            </a:r>
            <a:endParaRPr lang="en-ZA" sz="2000" dirty="0">
              <a:latin typeface="Open Sans"/>
              <a:cs typeface="Calibri"/>
            </a:endParaRPr>
          </a:p>
        </p:txBody>
      </p:sp>
    </p:spTree>
    <p:extLst>
      <p:ext uri="{BB962C8B-B14F-4D97-AF65-F5344CB8AC3E}">
        <p14:creationId xmlns:p14="http://schemas.microsoft.com/office/powerpoint/2010/main" val="333401674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Tan N., 2021. </a:t>
            </a:r>
            <a:r>
              <a:rPr lang="en-US" sz="800" dirty="0" err="1">
                <a:solidFill>
                  <a:schemeClr val="bg1"/>
                </a:solidFill>
                <a:latin typeface="Open Sans"/>
                <a:ea typeface="+mn-lt"/>
                <a:cs typeface="+mn-lt"/>
              </a:rPr>
              <a:t>leçon</a:t>
            </a:r>
            <a:r>
              <a:rPr lang="en-US" sz="800" dirty="0">
                <a:solidFill>
                  <a:schemeClr val="bg1"/>
                </a:solidFill>
                <a:latin typeface="Open Sans"/>
                <a:ea typeface="+mn-lt"/>
                <a:cs typeface="+mn-lt"/>
              </a:rPr>
              <a:t> 3 : Financement des projets énergétiques,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[présentation en ligne]. </a:t>
            </a:r>
            <a:r>
              <a:rPr lang="en-US" sz="800" dirty="0" err="1">
                <a:solidFill>
                  <a:schemeClr val="bg1"/>
                </a:solidFill>
                <a:latin typeface="Open Sans"/>
                <a:ea typeface="+mn-lt"/>
                <a:cs typeface="+mn-lt"/>
              </a:rPr>
              <a:t>Programme de </a:t>
            </a:r>
            <a:r>
              <a:rPr lang="en-US" sz="800" dirty="0">
                <a:solidFill>
                  <a:schemeClr val="bg1"/>
                </a:solidFill>
                <a:latin typeface="Open Sans"/>
                <a:ea typeface="+mn-lt"/>
                <a:cs typeface="+mn-lt"/>
              </a:rPr>
              <a:t>croissance compatible avec le climat et Agence internationale de l'énergie atomique.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Agence internationale de l'énergie atomique.</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Cours de la GCC (cela vous amènera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au lien du site web http://www.ClimateCompatibleGrowth.com/teachingmaterials)</a:t>
            </a:r>
          </a:p>
        </p:txBody>
      </p:sp>
      <p:grpSp>
        <p:nvGrpSpPr>
          <p:cNvPr id="2" name="Google Shape;299;p21">
            <a:extLst>
              <a:ext uri="{FF2B5EF4-FFF2-40B4-BE49-F238E27FC236}">
                <a16:creationId xmlns:a16="http://schemas.microsoft.com/office/drawing/2014/main" id="{A061CD64-2F44-A0B9-CAB8-E7CFA2A4F08B}"/>
              </a:ext>
            </a:extLst>
          </p:cNvPr>
          <p:cNvGrpSpPr/>
          <p:nvPr/>
        </p:nvGrpSpPr>
        <p:grpSpPr>
          <a:xfrm>
            <a:off x="431884" y="3983818"/>
            <a:ext cx="7558800" cy="801000"/>
            <a:chOff x="397050" y="4245075"/>
            <a:chExt cx="7558800" cy="801000"/>
          </a:xfrm>
        </p:grpSpPr>
        <p:sp>
          <p:nvSpPr>
            <p:cNvPr id="3" name="Google Shape;300;p21">
              <a:extLst>
                <a:ext uri="{FF2B5EF4-FFF2-40B4-BE49-F238E27FC236}">
                  <a16:creationId xmlns:a16="http://schemas.microsoft.com/office/drawing/2014/main" id="{0CE57F56-B9F3-A11F-3FEF-DC37075548AA}"/>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4" name="Google Shape;301;p21">
              <a:extLst>
                <a:ext uri="{FF2B5EF4-FFF2-40B4-BE49-F238E27FC236}">
                  <a16:creationId xmlns:a16="http://schemas.microsoft.com/office/drawing/2014/main" id="{87DD40DE-ECC2-4FAD-5D1C-698A66FDF1C3}"/>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5" name="Google Shape;302;p21">
              <a:extLst>
                <a:ext uri="{FF2B5EF4-FFF2-40B4-BE49-F238E27FC236}">
                  <a16:creationId xmlns:a16="http://schemas.microsoft.com/office/drawing/2014/main" id="{87AA4A43-369C-9760-AAC4-6D9677A2E6A5}"/>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134734"/>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L'approvisionnement en électricité est une question socio-économique et stratégique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386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Historique et propriété </a:t>
            </a:r>
          </a:p>
        </p:txBody>
      </p:sp>
      <p:sp>
        <p:nvSpPr>
          <p:cNvPr id="10" name="Rectangle 9">
            <a:extLst>
              <a:ext uri="{FF2B5EF4-FFF2-40B4-BE49-F238E27FC236}">
                <a16:creationId xmlns:a16="http://schemas.microsoft.com/office/drawing/2014/main" id="{97853E1A-CFE0-49D5-95A1-B6631D1DB3B4}"/>
              </a:ext>
            </a:extLst>
          </p:cNvPr>
          <p:cNvSpPr/>
          <p:nvPr/>
        </p:nvSpPr>
        <p:spPr>
          <a:xfrm>
            <a:off x="1002234" y="1943353"/>
            <a:ext cx="8830417"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L'industrie de l'énergie se caractérise par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Monopole naturel</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Forte intensité capitalistique, longue période de construction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Nécessite une coordination technique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Services publics traditionnellement intégrés verticalement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investissements sont financés par :</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Ressources internes des services publics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Emprunts officiels auprès d'agences multilatérales et bilatérales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Budgets des gouvernements</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Transitions dans le secteur de l'électricité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Historique et propriété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Restructurer le secteur de l'électricité</a:t>
            </a:r>
          </a:p>
          <a:p>
            <a:pPr marL="342900" indent="-342900">
              <a:spcAft>
                <a:spcPts val="1200"/>
              </a:spcAft>
              <a:buFont typeface="Arial"/>
              <a:buChar char="•"/>
            </a:pPr>
            <a:r>
              <a:rPr lang="en-ZA" sz="2000" dirty="0">
                <a:latin typeface="Open Sans"/>
              </a:rPr>
              <a:t>Privatiser pour améliorer l'efficacité et introduire d'autres sources de financement pour compléter le budget de l'État</a:t>
            </a:r>
          </a:p>
          <a:p>
            <a:pPr marL="342900" indent="-342900">
              <a:spcAft>
                <a:spcPts val="1200"/>
              </a:spcAft>
              <a:buFont typeface="Arial"/>
              <a:buChar char="•"/>
            </a:pPr>
            <a:r>
              <a:rPr lang="en-ZA" sz="2000" dirty="0">
                <a:latin typeface="Open Sans"/>
              </a:rPr>
              <a:t>Les compagnies d'électricité restent des entreprises publiques, mais le secteur privé a été invité à construire de nouveaux projets énergétiques. </a:t>
            </a:r>
          </a:p>
        </p:txBody>
      </p:sp>
    </p:spTree>
    <p:extLst>
      <p:ext uri="{BB962C8B-B14F-4D97-AF65-F5344CB8AC3E}">
        <p14:creationId xmlns:p14="http://schemas.microsoft.com/office/powerpoint/2010/main" val="23325311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Structures de propriété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Historique et propriété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323439"/>
          </a:xfrm>
          <a:prstGeom prst="rect">
            <a:avLst/>
          </a:prstGeom>
        </p:spPr>
        <p:txBody>
          <a:bodyPr wrap="square" lIns="91440" tIns="45720" rIns="91440" bIns="45720" anchor="t">
            <a:spAutoFit/>
          </a:bodyPr>
          <a:lstStyle/>
          <a:p>
            <a:pPr>
              <a:spcAft>
                <a:spcPts val="1200"/>
              </a:spcAft>
            </a:pPr>
            <a:r>
              <a:rPr lang="en-ZA" sz="2000" dirty="0">
                <a:ea typeface="+mn-lt"/>
                <a:cs typeface="+mn-lt"/>
              </a:rPr>
              <a:t>Il existe deux types de structures de propriété :</a:t>
            </a:r>
            <a:endParaRPr lang="en-US" dirty="0"/>
          </a:p>
          <a:p>
            <a:pPr marL="342900" indent="-342900">
              <a:spcAft>
                <a:spcPts val="1200"/>
              </a:spcAft>
              <a:buFont typeface="Arial"/>
              <a:buChar char="•"/>
            </a:pPr>
            <a:r>
              <a:rPr lang="en-ZA" sz="2000" dirty="0">
                <a:latin typeface="Open Sans"/>
              </a:rPr>
              <a:t>Propriété de l'État</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Partenariat public-privé (PPP) </a:t>
            </a:r>
          </a:p>
        </p:txBody>
      </p:sp>
    </p:spTree>
    <p:extLst>
      <p:ext uri="{BB962C8B-B14F-4D97-AF65-F5344CB8AC3E}">
        <p14:creationId xmlns:p14="http://schemas.microsoft.com/office/powerpoint/2010/main" val="302743584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Propriété de l'État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Historique et propriété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Le plus pratique</a:t>
            </a:r>
          </a:p>
          <a:p>
            <a:pPr marL="342900" indent="-342900">
              <a:spcAft>
                <a:spcPts val="1200"/>
              </a:spcAft>
              <a:buFont typeface="Arial"/>
              <a:buChar char="•"/>
            </a:pPr>
            <a:r>
              <a:rPr lang="en-ZA" sz="2000" dirty="0">
                <a:latin typeface="Open Sans"/>
                <a:cs typeface="Calibri" panose="020F0502020204030204"/>
              </a:rPr>
              <a:t>Financement par des sources publiques, privées et bilatérales/multilatérales</a:t>
            </a:r>
          </a:p>
          <a:p>
            <a:pPr marL="342900" indent="-342900">
              <a:spcAft>
                <a:spcPts val="1200"/>
              </a:spcAft>
              <a:buFont typeface="Arial"/>
              <a:buChar char="•"/>
            </a:pPr>
            <a:r>
              <a:rPr lang="en-ZA" sz="2000" dirty="0">
                <a:latin typeface="Open Sans"/>
                <a:cs typeface="Calibri" panose="020F0502020204030204"/>
              </a:rPr>
              <a:t>Inconvénients :</a:t>
            </a:r>
          </a:p>
          <a:p>
            <a:pPr marL="800100" lvl="1" indent="-342900">
              <a:spcAft>
                <a:spcPts val="1200"/>
              </a:spcAft>
              <a:buFont typeface="Arial"/>
              <a:buChar char="•"/>
            </a:pPr>
            <a:r>
              <a:rPr lang="en-ZA" sz="2000" dirty="0">
                <a:latin typeface="Open Sans"/>
                <a:cs typeface="Calibri" panose="020F0502020204030204"/>
              </a:rPr>
              <a:t>Inefficacité </a:t>
            </a:r>
          </a:p>
          <a:p>
            <a:pPr marL="800100" lvl="1" indent="-342900">
              <a:spcAft>
                <a:spcPts val="1200"/>
              </a:spcAft>
              <a:buFont typeface="Arial"/>
              <a:buChar char="•"/>
            </a:pPr>
            <a:r>
              <a:rPr lang="en-ZA" sz="2000" dirty="0">
                <a:latin typeface="Open Sans"/>
                <a:cs typeface="Calibri" panose="020F0502020204030204"/>
              </a:rPr>
              <a:t>De nombreux financiers hésitent à financer des projets appartenant entièrement à l'État</a:t>
            </a:r>
          </a:p>
        </p:txBody>
      </p:sp>
    </p:spTree>
    <p:extLst>
      <p:ext uri="{BB962C8B-B14F-4D97-AF65-F5344CB8AC3E}">
        <p14:creationId xmlns:p14="http://schemas.microsoft.com/office/powerpoint/2010/main" val="270809341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Partenariat public-privé</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Historique et propriété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Implique une autorité du secteur public et une partie privée</a:t>
            </a:r>
          </a:p>
          <a:p>
            <a:pPr marL="342900" indent="-342900">
              <a:spcAft>
                <a:spcPts val="1200"/>
              </a:spcAft>
              <a:buFont typeface="Arial"/>
              <a:buChar char="•"/>
            </a:pPr>
            <a:r>
              <a:rPr lang="en-ZA" sz="2000" dirty="0">
                <a:latin typeface="Open Sans"/>
                <a:cs typeface="Calibri" panose="020F0502020204030204"/>
              </a:rPr>
              <a:t>Les risques sont partagés</a:t>
            </a:r>
          </a:p>
          <a:p>
            <a:pPr marL="342900" indent="-342900">
              <a:spcAft>
                <a:spcPts val="1200"/>
              </a:spcAft>
              <a:buFont typeface="Arial"/>
              <a:buChar char="•"/>
            </a:pPr>
            <a:r>
              <a:rPr lang="en-ZA" sz="2000" dirty="0">
                <a:latin typeface="Open Sans"/>
                <a:cs typeface="Calibri" panose="020F0502020204030204"/>
              </a:rPr>
              <a:t>Divisé en</a:t>
            </a:r>
          </a:p>
          <a:p>
            <a:pPr marL="800100" lvl="1" indent="-342900">
              <a:spcAft>
                <a:spcPts val="1200"/>
              </a:spcAft>
              <a:buFont typeface="Arial"/>
              <a:buChar char="•"/>
            </a:pPr>
            <a:r>
              <a:rPr lang="en-ZA" sz="2000" dirty="0">
                <a:latin typeface="Open Sans"/>
                <a:cs typeface="Calibri" panose="020F0502020204030204"/>
              </a:rPr>
              <a:t>Propriété privée</a:t>
            </a:r>
          </a:p>
          <a:p>
            <a:pPr marL="800100" lvl="1" indent="-342900">
              <a:spcAft>
                <a:spcPts val="1200"/>
              </a:spcAft>
              <a:buFont typeface="Arial"/>
              <a:buChar char="•"/>
            </a:pPr>
            <a:r>
              <a:rPr lang="en-ZA" sz="2000" dirty="0">
                <a:latin typeface="Open Sans"/>
                <a:cs typeface="Calibri" panose="020F0502020204030204"/>
              </a:rPr>
              <a:t>Propriété conjointe de l'État et de parties privées</a:t>
            </a:r>
          </a:p>
        </p:txBody>
      </p:sp>
    </p:spTree>
    <p:extLst>
      <p:ext uri="{BB962C8B-B14F-4D97-AF65-F5344CB8AC3E}">
        <p14:creationId xmlns:p14="http://schemas.microsoft.com/office/powerpoint/2010/main" val="248571188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PPP : Partenariat public-privé</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933711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Régimes contractuels et financement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40065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err="1">
                <a:latin typeface="Open Sans"/>
                <a:cs typeface="Calibri" panose="020F0502020204030204"/>
              </a:rPr>
              <a:t>Producteur</a:t>
            </a:r>
            <a:r>
              <a:rPr lang="en-ZA" sz="2000" dirty="0">
                <a:latin typeface="Open Sans"/>
                <a:cs typeface="Calibri" panose="020F0502020204030204"/>
              </a:rPr>
              <a:t> </a:t>
            </a:r>
            <a:r>
              <a:rPr lang="en-ZA" sz="2000" dirty="0" err="1">
                <a:latin typeface="Open Sans"/>
                <a:cs typeface="Calibri" panose="020F0502020204030204"/>
              </a:rPr>
              <a:t>indépendat</a:t>
            </a:r>
            <a:r>
              <a:rPr lang="en-ZA" sz="2000" dirty="0">
                <a:latin typeface="Open Sans"/>
                <a:cs typeface="Calibri" panose="020F0502020204030204"/>
              </a:rPr>
              <a:t> </a:t>
            </a:r>
            <a:r>
              <a:rPr lang="en-ZA" sz="2000" dirty="0" err="1">
                <a:latin typeface="Open Sans"/>
                <a:cs typeface="Calibri" panose="020F0502020204030204"/>
              </a:rPr>
              <a:t>d’électricité</a:t>
            </a:r>
            <a:r>
              <a:rPr lang="en-ZA" sz="2000" dirty="0">
                <a:latin typeface="Open Sans"/>
                <a:cs typeface="Calibri" panose="020F0502020204030204"/>
              </a:rPr>
              <a:t> (PIE)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a:rPr>
              <a:t>Entièrement détenu par une société à but spécial ou une société crédible (locale ou étrangère ou les deux)</a:t>
            </a:r>
          </a:p>
          <a:p>
            <a:pPr marL="342900" indent="-342900">
              <a:spcAft>
                <a:spcPts val="1200"/>
              </a:spcAft>
              <a:buFont typeface="Arial"/>
              <a:buChar char="•"/>
            </a:pPr>
            <a:r>
              <a:rPr lang="en-ZA" sz="2000" dirty="0">
                <a:latin typeface="Open Sans"/>
                <a:cs typeface="Calibri"/>
              </a:rPr>
              <a:t>Accords d'achat d'électricité (AAE)</a:t>
            </a:r>
          </a:p>
          <a:p>
            <a:pPr marL="342900" indent="-342900">
              <a:spcAft>
                <a:spcPts val="1200"/>
              </a:spcAft>
              <a:buFont typeface="Arial"/>
              <a:buChar char="•"/>
            </a:pPr>
            <a:r>
              <a:rPr lang="en-ZA" sz="2000" dirty="0">
                <a:latin typeface="Open Sans"/>
                <a:cs typeface="Calibri"/>
              </a:rPr>
              <a:t>Les PIE sont également impliquées dans des accords de type BOOT ou BOO.</a:t>
            </a:r>
          </a:p>
        </p:txBody>
      </p:sp>
    </p:spTree>
    <p:extLst>
      <p:ext uri="{BB962C8B-B14F-4D97-AF65-F5344CB8AC3E}">
        <p14:creationId xmlns:p14="http://schemas.microsoft.com/office/powerpoint/2010/main" val="342676220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PPP : Partenariat public-privé</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1000681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Régimes contractuels et financement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Les projets énergétiques nécessitent de multiples autorisations gouvernementales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Un contrat entre une autorité du secteur public et une autorité du secteur privé</a:t>
            </a:r>
          </a:p>
          <a:p>
            <a:pPr marL="342900" indent="-342900">
              <a:spcAft>
                <a:spcPts val="1200"/>
              </a:spcAft>
              <a:buFont typeface="Arial"/>
              <a:buChar char="•"/>
            </a:pPr>
            <a:r>
              <a:rPr lang="en-ZA" sz="2000" dirty="0">
                <a:latin typeface="Open Sans"/>
                <a:cs typeface="Calibri" panose="020F0502020204030204"/>
              </a:rPr>
              <a:t>Un cadre souple pour le partage des risques liés aux projets et un large éventail d'options pour le financement par capitaux propres et par l'emprunt </a:t>
            </a:r>
          </a:p>
        </p:txBody>
      </p:sp>
    </p:spTree>
    <p:extLst>
      <p:ext uri="{BB962C8B-B14F-4D97-AF65-F5344CB8AC3E}">
        <p14:creationId xmlns:p14="http://schemas.microsoft.com/office/powerpoint/2010/main" val="1962609462"/>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3314</TotalTime>
  <Words>4663</Words>
  <Application>Microsoft Office PowerPoint</Application>
  <PresentationFormat>Widescreen</PresentationFormat>
  <Paragraphs>249</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docId:248FA2CFDE65BF84B258B26E065D8EDD</cp:keywords>
  <cp:lastModifiedBy>Ashutosh.Bhagurkar</cp:lastModifiedBy>
  <cp:revision>926</cp:revision>
  <dcterms:created xsi:type="dcterms:W3CDTF">2021-02-10T16:48:02Z</dcterms:created>
  <dcterms:modified xsi:type="dcterms:W3CDTF">2024-07-30T09:09:22Z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