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858000" cy="9144000"/>
  <p:embeddedFontLst>
    <p:embeddedFont>
      <p:font typeface="Helvetica Neue"/>
      <p:regular r:id="rId39"/>
      <p:bold r:id="rId40"/>
      <p:italic r:id="rId41"/>
      <p:boldItalic r:id="rId42"/>
    </p:embeddedFont>
    <p:embeddedFont>
      <p:font typeface="Open Sans"/>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guide id="3" pos="574">
          <p15:clr>
            <a:srgbClr val="A4A3A4"/>
          </p15:clr>
        </p15:guide>
        <p15:guide id="4" orient="horz" pos="572">
          <p15:clr>
            <a:srgbClr val="A4A3A4"/>
          </p15:clr>
        </p15:guide>
      </p15:sldGuideLst>
    </p:ext>
    <p:ext uri="GoogleSlidesCustomDataVersion2">
      <go:slidesCustomData xmlns:go="http://customooxmlschemas.google.com/" r:id="rId47" roundtripDataSignature="AMtx7mhlPjTaEoseGetpVx62lO3DlVpy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BF4526-F21A-4B89-A060-D5F5709371ED}">
  <a:tblStyle styleId="{33BF4526-F21A-4B89-A060-D5F5709371ED}" styleName="Table_0">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 pos="574"/>
        <p:guide pos="57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fntdata"/><Relationship Id="rId20" Type="http://schemas.openxmlformats.org/officeDocument/2006/relationships/slide" Target="slides/slide14.xml"/><Relationship Id="rId42" Type="http://schemas.openxmlformats.org/officeDocument/2006/relationships/font" Target="fonts/HelveticaNeue-boldItalic.fntdata"/><Relationship Id="rId41" Type="http://schemas.openxmlformats.org/officeDocument/2006/relationships/font" Target="fonts/HelveticaNeue-italic.fntdata"/><Relationship Id="rId22" Type="http://schemas.openxmlformats.org/officeDocument/2006/relationships/slide" Target="slides/slide16.xml"/><Relationship Id="rId44" Type="http://schemas.openxmlformats.org/officeDocument/2006/relationships/font" Target="fonts/OpenSans-bold.fntdata"/><Relationship Id="rId21" Type="http://schemas.openxmlformats.org/officeDocument/2006/relationships/slide" Target="slides/slide15.xml"/><Relationship Id="rId43" Type="http://schemas.openxmlformats.org/officeDocument/2006/relationships/font" Target="fonts/OpenSans-regular.fntdata"/><Relationship Id="rId24" Type="http://schemas.openxmlformats.org/officeDocument/2006/relationships/slide" Target="slides/slide18.xml"/><Relationship Id="rId46" Type="http://schemas.openxmlformats.org/officeDocument/2006/relationships/font" Target="fonts/OpenSans-boldItalic.fntdata"/><Relationship Id="rId23" Type="http://schemas.openxmlformats.org/officeDocument/2006/relationships/slide" Target="slides/slide17.xml"/><Relationship Id="rId45"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47" Type="http://customschemas.google.com/relationships/presentationmetadata" Target="meta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HelveticaNeue-regular.fnt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Different institutional arrangements have systematic effects on policy process and outcomes. In PEA questions related to institutions may include: </a:t>
            </a:r>
            <a:endParaRPr/>
          </a:p>
          <a:p>
            <a:pPr indent="0" lvl="0" marL="0" rtl="0" algn="l">
              <a:spcBef>
                <a:spcPts val="1000"/>
              </a:spcBef>
              <a:spcAft>
                <a:spcPts val="0"/>
              </a:spcAft>
              <a:buNone/>
            </a:pPr>
            <a:r>
              <a:rPr lang="en-GB"/>
              <a:t>What bureaucratic rules and practices influence how </a:t>
            </a:r>
            <a:br>
              <a:rPr lang="en-GB"/>
            </a:br>
            <a:r>
              <a:rPr lang="en-GB"/>
              <a:t>evidence (data and research) is used during </a:t>
            </a:r>
            <a:br>
              <a:rPr lang="en-GB"/>
            </a:br>
            <a:r>
              <a:rPr lang="en-GB"/>
              <a:t>policymaking? How transparent is the policy process </a:t>
            </a:r>
            <a:br>
              <a:rPr lang="en-GB"/>
            </a:br>
            <a:r>
              <a:rPr lang="en-GB"/>
              <a:t>and who is involved? What incentives does the </a:t>
            </a:r>
            <a:br>
              <a:rPr lang="en-GB"/>
            </a:br>
            <a:r>
              <a:rPr lang="en-GB"/>
              <a:t>process create for those involved or excluded? </a:t>
            </a:r>
            <a:endParaRPr/>
          </a:p>
          <a:p>
            <a:pPr indent="0" lvl="0" marL="0" rtl="0" algn="l">
              <a:spcBef>
                <a:spcPts val="1000"/>
              </a:spcBef>
              <a:spcAft>
                <a:spcPts val="0"/>
              </a:spcAft>
              <a:buNone/>
            </a:pPr>
            <a:r>
              <a:rPr lang="en-GB"/>
              <a:t>How is legislation developed? To what extent are political </a:t>
            </a:r>
            <a:br>
              <a:rPr lang="en-GB"/>
            </a:br>
            <a:r>
              <a:rPr lang="en-GB"/>
              <a:t>and economic elites restrained by the rule of the law? What </a:t>
            </a:r>
            <a:br>
              <a:rPr lang="en-GB"/>
            </a:br>
            <a:r>
              <a:rPr lang="en-GB"/>
              <a:t>role do informal and deeply embedded social expectations play?</a:t>
            </a:r>
            <a:endParaRPr/>
          </a:p>
          <a:p>
            <a:pPr indent="0" lvl="0" marL="0" rtl="0" algn="l">
              <a:spcBef>
                <a:spcPts val="1000"/>
              </a:spcBef>
              <a:spcAft>
                <a:spcPts val="0"/>
              </a:spcAft>
              <a:buNone/>
            </a:pPr>
            <a:r>
              <a:rPr lang="en-GB"/>
              <a:t>Are there overlapping or conflicting institutions, mandates which may impact the decision making process? Are there rules and incentives to promote interagency coordination or competition?</a:t>
            </a:r>
            <a:endParaRPr/>
          </a:p>
          <a:p>
            <a:pPr indent="0" lvl="0" marL="0" rtl="0" algn="l">
              <a:spcBef>
                <a:spcPts val="0"/>
              </a:spcBef>
              <a:spcAft>
                <a:spcPts val="0"/>
              </a:spcAft>
              <a:buClr>
                <a:schemeClr val="dk1"/>
              </a:buClr>
              <a:buSzPts val="1400"/>
              <a:buFont typeface="Calibri"/>
              <a:buNone/>
            </a:pPr>
            <a:r>
              <a:rPr lang="en-GB" sz="1400">
                <a:latin typeface="Calibri"/>
                <a:ea typeface="Calibri"/>
                <a:cs typeface="Calibri"/>
                <a:sym typeface="Calibri"/>
              </a:rPr>
              <a:t>﻿</a:t>
            </a:r>
            <a:endParaRPr/>
          </a:p>
          <a:p>
            <a:pPr indent="0" lvl="0" marL="0" rtl="0" algn="just">
              <a:spcBef>
                <a:spcPts val="0"/>
              </a:spcBef>
              <a:spcAft>
                <a:spcPts val="0"/>
              </a:spcAft>
              <a:buClr>
                <a:schemeClr val="dk1"/>
              </a:buClr>
              <a:buSzPts val="1200"/>
              <a:buFont typeface="Calibri"/>
              <a:buNone/>
            </a:pPr>
            <a:r>
              <a:t/>
            </a:r>
            <a:endParaRPr/>
          </a:p>
        </p:txBody>
      </p:sp>
      <p:sp>
        <p:nvSpPr>
          <p:cNvPr id="185" name="Google Shape;1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﻿﻿﻿﻿Actors are individuals or groups that are affected and have the capacity to influence or veto proposed plans or policy options.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Within the rules set out by institutions, actors organise around shared interests to advance their interests.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Understanding who these actors are, what motivates them and how the behave is central to political economy analysis.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For example, within a policy cycle or modelling process there are at least three actors responses. </a:t>
            </a:r>
            <a:endParaRPr/>
          </a:p>
          <a:p>
            <a:pPr indent="0" lvl="0" marL="0" rtl="0" algn="just">
              <a:spcBef>
                <a:spcPts val="0"/>
              </a:spcBef>
              <a:spcAft>
                <a:spcPts val="0"/>
              </a:spcAft>
              <a:buNone/>
            </a:pPr>
            <a:r>
              <a:rPr lang="en-GB" sz="1200">
                <a:latin typeface="Calibri"/>
                <a:ea typeface="Calibri"/>
                <a:cs typeface="Calibri"/>
                <a:sym typeface="Calibri"/>
              </a:rPr>
              <a:t>During problem identification and policy formulation actors might organise to advocate their preferred options;</a:t>
            </a:r>
            <a:endParaRPr/>
          </a:p>
          <a:p>
            <a:pPr indent="0" lvl="0" marL="0" rtl="0" algn="just">
              <a:spcBef>
                <a:spcPts val="0"/>
              </a:spcBef>
              <a:spcAft>
                <a:spcPts val="0"/>
              </a:spcAft>
              <a:buNone/>
            </a:pPr>
            <a:r>
              <a:rPr lang="en-GB" sz="1200">
                <a:latin typeface="Calibri"/>
                <a:ea typeface="Calibri"/>
                <a:cs typeface="Calibri"/>
                <a:sym typeface="Calibri"/>
              </a:rPr>
              <a:t>At policy decision stage or where final solution is adopted powerful groups within institutions might emerge to support or challenge; or</a:t>
            </a:r>
            <a:endParaRPr/>
          </a:p>
          <a:p>
            <a:pPr indent="0" lvl="0" marL="0" rtl="0" algn="just">
              <a:spcBef>
                <a:spcPts val="0"/>
              </a:spcBef>
              <a:spcAft>
                <a:spcPts val="0"/>
              </a:spcAft>
              <a:buNone/>
            </a:pPr>
            <a:r>
              <a:rPr lang="en-GB" sz="1200">
                <a:latin typeface="Calibri"/>
                <a:ea typeface="Calibri"/>
                <a:cs typeface="Calibri"/>
                <a:sym typeface="Calibri"/>
              </a:rPr>
              <a:t>At policy implementation stage, actors might organise in compliance or resistance, thus prevent a successful outcome by refusing to comply.</a:t>
            </a:r>
            <a:endParaRPr/>
          </a:p>
          <a:p>
            <a:pPr indent="0" lvl="0" marL="0" rtl="0" algn="just">
              <a:spcBef>
                <a:spcPts val="0"/>
              </a:spcBef>
              <a:spcAft>
                <a:spcPts val="0"/>
              </a:spcAft>
              <a:buClr>
                <a:schemeClr val="dk1"/>
              </a:buClr>
              <a:buSzPts val="1200"/>
              <a:buFont typeface="Calibri"/>
              <a:buNone/>
            </a:pPr>
            <a:r>
              <a:t/>
            </a:r>
            <a:endParaRPr/>
          </a:p>
        </p:txBody>
      </p:sp>
      <p:sp>
        <p:nvSpPr>
          <p:cNvPr id="194" name="Google Shape;1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Questions related to actors may include: </a:t>
            </a:r>
            <a:r>
              <a:rPr lang="en-GB" sz="1400">
                <a:latin typeface="Calibri"/>
                <a:ea typeface="Calibri"/>
                <a:cs typeface="Calibri"/>
                <a:sym typeface="Calibri"/>
              </a:rPr>
              <a:t>﻿﻿</a:t>
            </a:r>
            <a:endParaRPr/>
          </a:p>
          <a:p>
            <a:pPr indent="0" lvl="0" marL="0" rtl="0" algn="l">
              <a:spcBef>
                <a:spcPts val="1000"/>
              </a:spcBef>
              <a:spcAft>
                <a:spcPts val="0"/>
              </a:spcAft>
              <a:buNone/>
            </a:pPr>
            <a:r>
              <a:rPr lang="en-GB"/>
              <a:t>Who are the key actors and what is the nature of their relationship to each other? How do actors interact with each other, and what are the patterns of cooperation and conflict among them?</a:t>
            </a:r>
            <a:endParaRPr/>
          </a:p>
          <a:p>
            <a:pPr indent="0" lvl="0" marL="0" rtl="0" algn="l">
              <a:spcBef>
                <a:spcPts val="1000"/>
              </a:spcBef>
              <a:spcAft>
                <a:spcPts val="0"/>
              </a:spcAft>
              <a:buNone/>
            </a:pPr>
            <a:r>
              <a:rPr lang="en-GB"/>
              <a:t>What are the interests actors pursue? Are there conflicts between competing interests? </a:t>
            </a:r>
            <a:endParaRPr/>
          </a:p>
          <a:p>
            <a:pPr indent="0" lvl="0" marL="0" rtl="0" algn="l">
              <a:spcBef>
                <a:spcPts val="1000"/>
              </a:spcBef>
              <a:spcAft>
                <a:spcPts val="0"/>
              </a:spcAft>
              <a:buNone/>
            </a:pPr>
            <a:r>
              <a:rPr lang="en-GB"/>
              <a:t>How do different actors respond to changes in government policy or shifts in market conditions? </a:t>
            </a:r>
            <a:endParaRPr/>
          </a:p>
          <a:p>
            <a:pPr indent="0" lvl="0" marL="0" rtl="0" algn="l">
              <a:spcBef>
                <a:spcPts val="1000"/>
              </a:spcBef>
              <a:spcAft>
                <a:spcPts val="0"/>
              </a:spcAft>
              <a:buNone/>
            </a:pPr>
            <a:r>
              <a:rPr lang="en-GB"/>
              <a:t>How are they organised and what capacity or resource do they have to influence decisions or policy processes?</a:t>
            </a:r>
            <a:endParaRPr/>
          </a:p>
          <a:p>
            <a:pPr indent="0" lvl="0" marL="0" rtl="0" algn="l">
              <a:spcBef>
                <a:spcPts val="0"/>
              </a:spcBef>
              <a:spcAft>
                <a:spcPts val="0"/>
              </a:spcAft>
              <a:buNone/>
            </a:pPr>
            <a:r>
              <a:rPr lang="en-GB"/>
              <a:t>What is the role of external actors, such as international organizations, donors, or foreign governments, in shaping the behaviour of domestic actors?</a:t>
            </a:r>
            <a:endParaRPr/>
          </a:p>
          <a:p>
            <a:pPr indent="0" lvl="0" marL="0" rtl="0" algn="l">
              <a:spcBef>
                <a:spcPts val="0"/>
              </a:spcBef>
              <a:spcAft>
                <a:spcPts val="0"/>
              </a:spcAft>
              <a:buNone/>
            </a:pPr>
            <a:r>
              <a:rPr lang="en-GB"/>
              <a:t>How do social and cultural factors shape the behaviour of actors in the political and economic system?</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 </a:t>
            </a:r>
            <a:endParaRPr/>
          </a:p>
          <a:p>
            <a:pPr indent="0" lvl="0" marL="0" rtl="0" algn="just">
              <a:spcBef>
                <a:spcPts val="0"/>
              </a:spcBef>
              <a:spcAft>
                <a:spcPts val="0"/>
              </a:spcAft>
              <a:buClr>
                <a:schemeClr val="dk1"/>
              </a:buClr>
              <a:buSzPts val="1200"/>
              <a:buFont typeface="Calibri"/>
              <a:buNone/>
            </a:pPr>
            <a:r>
              <a:t/>
            </a:r>
            <a:endParaRPr/>
          </a:p>
        </p:txBody>
      </p:sp>
      <p:sp>
        <p:nvSpPr>
          <p:cNvPr id="203" name="Google Shape;20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Once the enduring structural features, institutional constraints and relevant actors are identified, the next step is to analyse the interaction between the three blocks. </a:t>
            </a:r>
            <a:r>
              <a:rPr b="1" lang="en-GB"/>
              <a:t>For example:  </a:t>
            </a:r>
            <a:endParaRPr/>
          </a:p>
          <a:p>
            <a:pPr indent="0" lvl="0" marL="0" rtl="0" algn="l">
              <a:spcBef>
                <a:spcPts val="1000"/>
              </a:spcBef>
              <a:spcAft>
                <a:spcPts val="0"/>
              </a:spcAft>
              <a:buNone/>
            </a:pPr>
            <a:r>
              <a:rPr lang="en-GB"/>
              <a:t>What are the broader geographical or climatic issues relevant to the problem or important to the context? How does it influence the political institutions and economic structures? </a:t>
            </a:r>
            <a:endParaRPr/>
          </a:p>
          <a:p>
            <a:pPr indent="0" lvl="0" marL="0" rtl="0" algn="l">
              <a:spcBef>
                <a:spcPts val="1000"/>
              </a:spcBef>
              <a:spcAft>
                <a:spcPts val="0"/>
              </a:spcAft>
              <a:buNone/>
            </a:pPr>
            <a:r>
              <a:rPr lang="en-GB"/>
              <a:t>What do existing laws and practices related to the problem or context influence actors different social and economic groups) behave?</a:t>
            </a:r>
            <a:endParaRPr/>
          </a:p>
          <a:p>
            <a:pPr indent="0" lvl="0" marL="0" rtl="0" algn="just">
              <a:spcBef>
                <a:spcPts val="0"/>
              </a:spcBef>
              <a:spcAft>
                <a:spcPts val="0"/>
              </a:spcAft>
              <a:buClr>
                <a:schemeClr val="dk1"/>
              </a:buClr>
              <a:buSzPts val="1200"/>
              <a:buFont typeface="Calibri"/>
              <a:buNone/>
            </a:pPr>
            <a:r>
              <a:t/>
            </a:r>
            <a:endParaRPr/>
          </a:p>
        </p:txBody>
      </p:sp>
      <p:sp>
        <p:nvSpPr>
          <p:cNvPr id="212" name="Google Shape;21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After observing how the structural, institutional and actors related factors interactively influence each other, next start to unpack how values or worldviews, incentives or interests and power relations inform stakeholders behaviour and policy decisions outcome.</a:t>
            </a:r>
            <a:endParaRPr sz="1200">
              <a:latin typeface="Calibri"/>
              <a:ea typeface="Calibri"/>
              <a:cs typeface="Calibri"/>
              <a:sym typeface="Calibri"/>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Questions about actors interest, what they value and what capabilities they have as well as power relations between groups would enable a modelling team to understand motivates actors behaviour.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Such analysis needs to also consider how institutional rules and conventions enable or constraint stakeholders behaviour and decision makers preference. </a:t>
            </a:r>
            <a:endParaRPr/>
          </a:p>
        </p:txBody>
      </p:sp>
      <p:sp>
        <p:nvSpPr>
          <p:cNvPr id="238" name="Google Shape;23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﻿﻿Value and worldview refer to the cognitive orientation of an individual or groups regarding the world. It includes a set of beliefs people rely on to make sense of the world. It builds on cultural bias or shared values.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For example, within a given context worldviews on the perceived value of a policy intervention are key to whether it garner support for not. If the policy option fits prevailing values, it will likely have an easier passage to uptake.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Analysing how values and beliefs influence the political economy of the context, sector or problem might mean asking questions such as:</a:t>
            </a:r>
            <a:endParaRPr/>
          </a:p>
          <a:p>
            <a:pPr indent="0" lvl="0" marL="0" rtl="0" algn="just">
              <a:spcBef>
                <a:spcPts val="0"/>
              </a:spcBef>
              <a:spcAft>
                <a:spcPts val="0"/>
              </a:spcAft>
              <a:buNone/>
            </a:pPr>
            <a:r>
              <a:rPr lang="en-GB" sz="1200">
                <a:latin typeface="Calibri"/>
                <a:ea typeface="Calibri"/>
                <a:cs typeface="Calibri"/>
                <a:sym typeface="Calibri"/>
              </a:rPr>
              <a:t>What are the dominant ideologies and values which shape the political and economic system? How widely accepted are these views and to what extent are they contested?</a:t>
            </a:r>
            <a:endParaRPr/>
          </a:p>
          <a:p>
            <a:pPr indent="0" lvl="0" marL="0" rtl="0" algn="just">
              <a:spcBef>
                <a:spcPts val="0"/>
              </a:spcBef>
              <a:spcAft>
                <a:spcPts val="0"/>
              </a:spcAft>
              <a:buNone/>
            </a:pPr>
            <a:r>
              <a:rPr lang="en-GB" sz="1200">
                <a:latin typeface="Calibri"/>
                <a:ea typeface="Calibri"/>
                <a:cs typeface="Calibri"/>
                <a:sym typeface="Calibri"/>
              </a:rPr>
              <a:t>Who has the power to shape values and views? How is the national debate conducted? To what extent is thinking influenced by global discourses or transnational ideas?</a:t>
            </a:r>
            <a:endParaRPr/>
          </a:p>
          <a:p>
            <a:pPr indent="0" lvl="0" marL="0" rtl="0" algn="just">
              <a:spcBef>
                <a:spcPts val="0"/>
              </a:spcBef>
              <a:spcAft>
                <a:spcPts val="0"/>
              </a:spcAft>
              <a:buNone/>
            </a:pPr>
            <a:r>
              <a:rPr lang="en-GB" sz="1200">
                <a:latin typeface="Calibri"/>
                <a:ea typeface="Calibri"/>
                <a:cs typeface="Calibri"/>
                <a:sym typeface="Calibri"/>
              </a:rPr>
              <a:t>Why do some values and worldviews have more influence than others? Do different actors frame issues differently?</a:t>
            </a:r>
            <a:endParaRPr/>
          </a:p>
        </p:txBody>
      </p:sp>
      <p:sp>
        <p:nvSpPr>
          <p:cNvPr id="252" name="Google Shape;25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a:t>
            </a:r>
            <a:r>
              <a:rPr lang="en-GB" sz="1200">
                <a:latin typeface="Open Sans"/>
                <a:ea typeface="Open Sans"/>
                <a:cs typeface="Open Sans"/>
                <a:sym typeface="Open Sans"/>
              </a:rPr>
              <a:t>﻿</a:t>
            </a:r>
            <a:r>
              <a:rPr lang="en-GB" sz="1200">
                <a:latin typeface="Calibri"/>
                <a:ea typeface="Calibri"/>
                <a:cs typeface="Calibri"/>
                <a:sym typeface="Calibri"/>
              </a:rPr>
              <a:t>﻿﻿</a:t>
            </a:r>
            <a:r>
              <a:rPr lang="en-GB" sz="1200">
                <a:latin typeface="Open Sans"/>
                <a:ea typeface="Open Sans"/>
                <a:cs typeface="Open Sans"/>
                <a:sym typeface="Open Sans"/>
              </a:rPr>
              <a:t>﻿</a:t>
            </a:r>
            <a:r>
              <a:rPr lang="en-GB" sz="1200">
                <a:latin typeface="Calibri"/>
                <a:ea typeface="Calibri"/>
                <a:cs typeface="Calibri"/>
                <a:sym typeface="Calibri"/>
              </a:rPr>
              <a:t>Interests and incentives are the driving forces of actors behaviour. Incentives can be remunerative (i.e. material reward), coercive (i.e. enforcement of rules), or moral (i.e. social norms of behaviour).</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Actors that face similar incentives organise as interest groups to protect or maintain certain state of affairs they favour.  Such groups have different kinds and levels of power, which they use to influence the policies and practices they prefer. Both incentives and interests are generated by the institutional rules. Conflicts, bargaining and compromises between interest groups shape policy decisions.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Hence, identifying actors relevant to a policy area, their interests and capacity as well as the formal and informal institutions that govern their behaviour is at the centre of PEA.</a:t>
            </a:r>
            <a:endParaRPr/>
          </a:p>
        </p:txBody>
      </p:sp>
      <p:sp>
        <p:nvSpPr>
          <p:cNvPr id="261" name="Google Shape;26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﻿﻿There are many definitions of power. In policy making, the formation and content of policy decisions are shaped by dimensions of power. A narrower definition sees power as a resource (e.g. financial, physical, vote) an individual or groups have and can wield against others in order to win.  This is also known as Instrumental power refers to the ability to obtain the desired results in the context of a competition (e.g. for influence). Analysis focus on the overt exercise of power and resources that different actors are able to use (e.g., financial, institutional). </a:t>
            </a:r>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A second view is that institutions embody power because rules and norms shape how we behave. This is often referred to as institutional or agenda setting power. Institutional power is about who controls whether and which preferences are expressed. Analysis of such power focuses on the process of decision making, rules around lobbying, control over agenda setting and information, and other structural biases.</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A third view holds that ideology embodies power because moral expectations and belief systems influence how we think and behave.  Ideological or discursive power is the broad dominant values, norms and ideals that define the policy landscape. Such power is difficult to study empirically but can be captured by examining the words, actions and decisions of individuals and institutions. Where power lies between elite groups, economic sectors, and political institutions? What is the source of this power (economic, social, political, historical)? </a:t>
            </a:r>
            <a:endParaRPr/>
          </a:p>
          <a:p>
            <a:pPr indent="0" lvl="0" marL="0" rtl="0" algn="l">
              <a:spcBef>
                <a:spcPts val="0"/>
              </a:spcBef>
              <a:spcAft>
                <a:spcPts val="0"/>
              </a:spcAft>
              <a:buNone/>
            </a:pPr>
            <a:r>
              <a:t/>
            </a:r>
            <a:endParaRPr/>
          </a:p>
          <a:p>
            <a:pPr indent="0" lvl="0" marL="0" rtl="0" algn="just">
              <a:spcBef>
                <a:spcPts val="0"/>
              </a:spcBef>
              <a:spcAft>
                <a:spcPts val="0"/>
              </a:spcAft>
              <a:buClr>
                <a:schemeClr val="dk1"/>
              </a:buClr>
              <a:buSzPts val="1200"/>
              <a:buFont typeface="Calibri"/>
              <a:buNone/>
            </a:pPr>
            <a:r>
              <a:t/>
            </a:r>
            <a:endParaRPr/>
          </a:p>
        </p:txBody>
      </p:sp>
      <p:sp>
        <p:nvSpPr>
          <p:cNvPr id="270" name="Google Shape;27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﻿﻿In PEA questions related to power may include: </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Instrumental power: Who has visible influence over outcomes? Are there overt resources imbalances? Who lobbies, and in what ways? Answering questions about power might mean establishing historically who is successful in achieving stated policy objectives, financial and technical capacity.</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Institutional power: How are different groups positioned? Who has access to, and influence on, relevant information? Who has the influence on problem framing and agenda setting? Answering these questions might mean establishing the proportion of market share controlled by a given sector or interest group, nature of the political system and degree of cooperation required by political system (e.g. coalition vs winner-takes all), </a:t>
            </a:r>
            <a:endParaRPr/>
          </a:p>
          <a:p>
            <a:pPr indent="0" lvl="0" marL="0" rtl="0" algn="l">
              <a:spcBef>
                <a:spcPts val="0"/>
              </a:spcBef>
              <a:spcAft>
                <a:spcPts val="0"/>
              </a:spcAft>
              <a:buNone/>
            </a:pPr>
            <a:r>
              <a:rPr lang="en-GB" sz="1200">
                <a:latin typeface="Calibri"/>
                <a:ea typeface="Calibri"/>
                <a:cs typeface="Calibri"/>
                <a:sym typeface="Calibri"/>
              </a:rPr>
              <a:t>Ideological/discursive power: Who can influence policy process? What are the competing socioeconomic and political discourses and how do these align with those of decision-makers and other influencial actors? Answering these questions might mean establishing the substance of logic actors use to define their interests, actions and decisions; alignment of these logics between decision makers and interest groups;</a:t>
            </a:r>
            <a:endParaRPr/>
          </a:p>
        </p:txBody>
      </p:sp>
      <p:sp>
        <p:nvSpPr>
          <p:cNvPr id="279" name="Google Shape;27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a:t>Once the structures, institutions and actors are identified, and the dynamic interaction between the three is analysed. The next step is to unpack how the interaction between long-term factors (such as history, economic structures, and natural endowments) and formal rules and informal norms shape actors' interests, values and power relations, and, subsequently, behaviour.</a:t>
            </a:r>
            <a:endParaRPr/>
          </a:p>
          <a:p>
            <a:pPr indent="0" lvl="0" marL="0" rtl="0" algn="l">
              <a:spcBef>
                <a:spcPts val="1000"/>
              </a:spcBef>
              <a:spcAft>
                <a:spcPts val="0"/>
              </a:spcAft>
              <a:buClr>
                <a:schemeClr val="dk1"/>
              </a:buClr>
              <a:buSzPts val="1200"/>
              <a:buFont typeface="Calibri"/>
              <a:buNone/>
            </a:pPr>
            <a:r>
              <a:rPr lang="en-GB"/>
              <a:t>There are many benefits to carrying out such an analysis. For example, in doing so, a modelling team can</a:t>
            </a:r>
            <a:endParaRPr/>
          </a:p>
          <a:p>
            <a:pPr indent="0" lvl="0" marL="0" rtl="0" algn="l">
              <a:spcBef>
                <a:spcPts val="1000"/>
              </a:spcBef>
              <a:spcAft>
                <a:spcPts val="0"/>
              </a:spcAft>
              <a:buClr>
                <a:schemeClr val="dk1"/>
              </a:buClr>
              <a:buSzPts val="1200"/>
              <a:buFont typeface="Calibri"/>
              <a:buNone/>
            </a:pPr>
            <a:r>
              <a:rPr lang="en-GB"/>
              <a:t>•improve understanding of the political obstacles and motivations behind stakeholders' behaviour and actions</a:t>
            </a:r>
            <a:endParaRPr/>
          </a:p>
          <a:p>
            <a:pPr indent="0" lvl="0" marL="0" rtl="0" algn="l">
              <a:spcBef>
                <a:spcPts val="1000"/>
              </a:spcBef>
              <a:spcAft>
                <a:spcPts val="0"/>
              </a:spcAft>
              <a:buClr>
                <a:schemeClr val="dk1"/>
              </a:buClr>
              <a:buSzPts val="1200"/>
              <a:buFont typeface="Calibri"/>
              <a:buNone/>
            </a:pPr>
            <a:r>
              <a:rPr lang="en-GB"/>
              <a:t>•consider the implications and uncertainties associated with these preferences when analysing scenarios and during dialogue with decision-makers around policy options,</a:t>
            </a:r>
            <a:endParaRPr/>
          </a:p>
          <a:p>
            <a:pPr indent="0" lvl="0" marL="0" rtl="0" algn="l">
              <a:spcBef>
                <a:spcPts val="1000"/>
              </a:spcBef>
              <a:spcAft>
                <a:spcPts val="0"/>
              </a:spcAft>
              <a:buClr>
                <a:schemeClr val="dk1"/>
              </a:buClr>
              <a:buSzPts val="1200"/>
              <a:buFont typeface="Calibri"/>
              <a:buNone/>
            </a:pPr>
            <a:r>
              <a:rPr lang="en-GB"/>
              <a:t>•enhance the relevance of model outputs during the interpretation and communication of results by incorporating and considering the implication of existing preferences and political obstacles to different options and</a:t>
            </a:r>
            <a:endParaRPr/>
          </a:p>
          <a:p>
            <a:pPr indent="0" lvl="0" marL="0" rtl="0" algn="l">
              <a:spcBef>
                <a:spcPts val="1000"/>
              </a:spcBef>
              <a:spcAft>
                <a:spcPts val="0"/>
              </a:spcAft>
              <a:buClr>
                <a:schemeClr val="dk1"/>
              </a:buClr>
              <a:buSzPts val="1200"/>
              <a:buFont typeface="Calibri"/>
              <a:buNone/>
            </a:pPr>
            <a:r>
              <a:rPr lang="en-GB"/>
              <a:t>•be in a better position to design sector interventions that are technically sound and politically feasible.</a:t>
            </a:r>
            <a:endParaRPr/>
          </a:p>
          <a:p>
            <a:pPr indent="0" lvl="0" marL="0" rtl="0" algn="just">
              <a:spcBef>
                <a:spcPts val="0"/>
              </a:spcBef>
              <a:spcAft>
                <a:spcPts val="0"/>
              </a:spcAft>
              <a:buClr>
                <a:schemeClr val="dk1"/>
              </a:buClr>
              <a:buSzPts val="1200"/>
              <a:buFont typeface="Calibri"/>
              <a:buNone/>
            </a:pPr>
            <a:r>
              <a:t/>
            </a:r>
            <a:endParaRPr/>
          </a:p>
        </p:txBody>
      </p:sp>
      <p:sp>
        <p:nvSpPr>
          <p:cNvPr id="288" name="Google Shape;28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By the end of this lecture, you will be able to Understand what political economy analysis (PEA) is and understand its utility; Use a framework to conduct a political economy analysis; Describe the concepts associated with political economy analysis; Understand when and how to use PEA and methodologies; and Explain the different approaches and methods used during PEA and why</a:t>
            </a:r>
            <a:endParaRPr/>
          </a:p>
          <a:p>
            <a:pPr indent="0" lvl="0" marL="0" rtl="0" algn="l">
              <a:spcBef>
                <a:spcPts val="0"/>
              </a:spcBef>
              <a:spcAft>
                <a:spcPts val="0"/>
              </a:spcAft>
              <a:buNone/>
            </a:pPr>
            <a:r>
              <a:t/>
            </a:r>
            <a:endParaRPr/>
          </a:p>
        </p:txBody>
      </p:sp>
      <p:sp>
        <p:nvSpPr>
          <p:cNvPr id="86" name="Google Shape;8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During systems modelling there are a number of opportunities to apply political economy analysis. </a:t>
            </a:r>
            <a:endParaRPr/>
          </a:p>
          <a:p>
            <a:pPr indent="0" lvl="0" marL="0" rtl="0" algn="l">
              <a:spcBef>
                <a:spcPts val="1000"/>
              </a:spcBef>
              <a:spcAft>
                <a:spcPts val="0"/>
              </a:spcAft>
              <a:buNone/>
            </a:pPr>
            <a:r>
              <a:rPr lang="en-GB"/>
              <a:t>Modellers may use political economy analysis during problem identification, model construct, consultation with stakeholders, scenario development and interpretation of modelling results to deepen their understanding of the context and enhance the relevance and practicality of their modelling outputs. </a:t>
            </a:r>
            <a:endParaRPr/>
          </a:p>
          <a:p>
            <a:pPr indent="0" lvl="0" marL="0" rtl="0" algn="l">
              <a:spcBef>
                <a:spcPts val="1000"/>
              </a:spcBef>
              <a:spcAft>
                <a:spcPts val="0"/>
              </a:spcAft>
              <a:buNone/>
            </a:pPr>
            <a:r>
              <a:rPr lang="en-GB"/>
              <a:t>At these various stages of systems modelling, modellers may take different approaches and apply methods. </a:t>
            </a:r>
            <a:endParaRPr/>
          </a:p>
          <a:p>
            <a:pPr indent="0" lvl="0" marL="0" rtl="0" algn="l">
              <a:spcBef>
                <a:spcPts val="1000"/>
              </a:spcBef>
              <a:spcAft>
                <a:spcPts val="0"/>
              </a:spcAft>
              <a:buNone/>
            </a:pPr>
            <a:r>
              <a:rPr lang="en-GB"/>
              <a:t>For example, initially modellers might be interested in understanding the broader context and opt for countrywide political economy analysis, during scenario development the team might be more interested in understanding the political and economic dynamics at the sector level.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GB"/>
              <a:t>In this subsection, we discuss some of the tools and methods that can be applied.</a:t>
            </a:r>
            <a:endParaRPr/>
          </a:p>
          <a:p>
            <a:pPr indent="0" lvl="0" marL="0" rtl="0" algn="l">
              <a:spcBef>
                <a:spcPts val="0"/>
              </a:spcBef>
              <a:spcAft>
                <a:spcPts val="0"/>
              </a:spcAft>
              <a:buNone/>
            </a:pPr>
            <a:r>
              <a:t/>
            </a:r>
            <a:endParaRPr/>
          </a:p>
        </p:txBody>
      </p:sp>
      <p:sp>
        <p:nvSpPr>
          <p:cNvPr id="319" name="Google Shape;31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a:t>Political economy analysis can be carried out at country, sector or problem level</a:t>
            </a:r>
            <a:endParaRPr sz="1200"/>
          </a:p>
          <a:p>
            <a:pPr indent="0" lvl="0" marL="0" rtl="0" algn="just">
              <a:spcBef>
                <a:spcPts val="0"/>
              </a:spcBef>
              <a:spcAft>
                <a:spcPts val="0"/>
              </a:spcAft>
              <a:buNone/>
            </a:pPr>
            <a:r>
              <a:t/>
            </a:r>
            <a:endParaRPr/>
          </a:p>
        </p:txBody>
      </p:sp>
      <p:sp>
        <p:nvSpPr>
          <p:cNvPr id="326" name="Google Shape;326;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lang="en-GB" sz="1200"/>
              <a:t>Macro level – for general sensitisation to the broader context. F</a:t>
            </a:r>
            <a:r>
              <a:rPr lang="en-GB"/>
              <a:t>ocuses at the macro-level interplay between political and economic drivers to capture the overall governance situation and enhance general sensitivity to the country context by examining issues such as historical trends, international influences, the role economic structures, political systems, access to technology and other related political, economic and social processes</a:t>
            </a:r>
            <a:r>
              <a:rPr lang="en-GB" sz="1200"/>
              <a:t>. In relation to engaging with policy processes, such analysis helps to investigate the factors driving policy decision outcomes at the national level, and shed lights on issues such as why previous policies have not achieved their objectives, who in a given context is actually making policy decisions, why some ministries function more effectively than others, and what causes unequal development across regions. </a:t>
            </a:r>
            <a:endParaRPr/>
          </a:p>
          <a:p>
            <a:pPr indent="0" lvl="0" marL="0" marR="0" rtl="0" algn="just">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just">
              <a:spcBef>
                <a:spcPts val="0"/>
              </a:spcBef>
              <a:spcAft>
                <a:spcPts val="0"/>
              </a:spcAft>
              <a:buNone/>
            </a:pPr>
            <a:r>
              <a:t/>
            </a:r>
            <a:endParaRPr sz="1200">
              <a:latin typeface="Calibri"/>
              <a:ea typeface="Calibri"/>
              <a:cs typeface="Calibri"/>
              <a:sym typeface="Calibri"/>
            </a:endParaRPr>
          </a:p>
          <a:p>
            <a:pPr indent="0" lvl="0" marL="0" rtl="0" algn="just">
              <a:spcBef>
                <a:spcPts val="0"/>
              </a:spcBef>
              <a:spcAft>
                <a:spcPts val="0"/>
              </a:spcAft>
              <a:buNone/>
            </a:pPr>
            <a:r>
              <a:t/>
            </a:r>
            <a:endParaRPr sz="1200"/>
          </a:p>
          <a:p>
            <a:pPr indent="0" lvl="0" marL="0" rtl="0" algn="just">
              <a:spcBef>
                <a:spcPts val="0"/>
              </a:spcBef>
              <a:spcAft>
                <a:spcPts val="0"/>
              </a:spcAft>
              <a:buClr>
                <a:schemeClr val="dk1"/>
              </a:buClr>
              <a:buSzPts val="1200"/>
              <a:buFont typeface="Calibri"/>
              <a:buNone/>
            </a:pPr>
            <a:r>
              <a:t/>
            </a:r>
            <a:endParaRPr sz="1200"/>
          </a:p>
          <a:p>
            <a:pPr indent="0" lvl="0" marL="0" rtl="0" algn="just">
              <a:spcBef>
                <a:spcPts val="0"/>
              </a:spcBef>
              <a:spcAft>
                <a:spcPts val="0"/>
              </a:spcAft>
              <a:buNone/>
            </a:pPr>
            <a:r>
              <a:t/>
            </a:r>
            <a:endParaRPr/>
          </a:p>
        </p:txBody>
      </p:sp>
      <p:sp>
        <p:nvSpPr>
          <p:cNvPr id="346" name="Google Shape;34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b="1" lang="en-GB"/>
              <a:t>Sector level analysis </a:t>
            </a:r>
            <a:r>
              <a:rPr lang="en-GB"/>
              <a:t>focuses on issues with direct operational relevance</a:t>
            </a:r>
            <a:r>
              <a:rPr b="1" lang="en-GB"/>
              <a:t> </a:t>
            </a:r>
            <a:r>
              <a:rPr lang="en-GB"/>
              <a:t>and defining the sector (e.g. energy) including the key stakeholders and the relationships between them, undertaking a political analysis of the sector (roles, responsibilities, organisational structures, management, leadership) and identifying barriers and opportunities within the specific sector, e.g. energy. </a:t>
            </a:r>
            <a:endParaRPr/>
          </a:p>
          <a:p>
            <a:pPr indent="0" lvl="0" marL="0" marR="0" rtl="0" algn="just">
              <a:lnSpc>
                <a:spcPct val="100000"/>
              </a:lnSpc>
              <a:spcBef>
                <a:spcPts val="0"/>
              </a:spcBef>
              <a:spcAft>
                <a:spcPts val="0"/>
              </a:spcAft>
              <a:buClr>
                <a:schemeClr val="dk1"/>
              </a:buClr>
              <a:buSzPts val="1200"/>
              <a:buFont typeface="Calibri"/>
              <a:buNone/>
            </a:pPr>
            <a:r>
              <a:t/>
            </a:r>
            <a:endParaRPr/>
          </a:p>
          <a:p>
            <a:pPr indent="0" lvl="0" marL="0" marR="0" rtl="0" algn="just">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Questions may include, what are the incentives in place, the resources and relationships at play? Who are the key stakeholders? the key actors, incentives, relationships and resources at play within a given sector. A sector-level political economy analysis would help to explain how policy decisions are made, why systems (even ones that seem to be suboptimal or ineffective from a technical perspective) are kept in place, and who the key sector actors are. Such analysis can then be used to narrow down options on what may be most feasible in a given sector and who the change agents are likely to be, so as to assist in focusing resources on where they can have the most impact. Such analysis can enable the modelling team to </a:t>
            </a:r>
            <a:r>
              <a:rPr lang="en-GB"/>
              <a:t>develop a plausible analysis of policy options or pathways. </a:t>
            </a:r>
            <a:endParaRPr/>
          </a:p>
          <a:p>
            <a:pPr indent="0" lvl="0" marL="0" marR="0" rtl="0" algn="just">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just">
              <a:spcBef>
                <a:spcPts val="0"/>
              </a:spcBef>
              <a:spcAft>
                <a:spcPts val="0"/>
              </a:spcAft>
              <a:buNone/>
            </a:pPr>
            <a:r>
              <a:t/>
            </a:r>
            <a:endParaRPr sz="1200">
              <a:latin typeface="Calibri"/>
              <a:ea typeface="Calibri"/>
              <a:cs typeface="Calibri"/>
              <a:sym typeface="Calibri"/>
            </a:endParaRPr>
          </a:p>
          <a:p>
            <a:pPr indent="0" lvl="0" marL="0" rtl="0" algn="just">
              <a:spcBef>
                <a:spcPts val="0"/>
              </a:spcBef>
              <a:spcAft>
                <a:spcPts val="0"/>
              </a:spcAft>
              <a:buNone/>
            </a:pPr>
            <a:r>
              <a:t/>
            </a:r>
            <a:endParaRPr sz="1200"/>
          </a:p>
          <a:p>
            <a:pPr indent="0" lvl="0" marL="0" rtl="0" algn="just">
              <a:spcBef>
                <a:spcPts val="0"/>
              </a:spcBef>
              <a:spcAft>
                <a:spcPts val="0"/>
              </a:spcAft>
              <a:buClr>
                <a:schemeClr val="dk1"/>
              </a:buClr>
              <a:buSzPts val="1200"/>
              <a:buFont typeface="Calibri"/>
              <a:buNone/>
            </a:pPr>
            <a:r>
              <a:t/>
            </a:r>
            <a:endParaRPr sz="1200"/>
          </a:p>
          <a:p>
            <a:pPr indent="0" lvl="0" marL="0" rtl="0" algn="just">
              <a:spcBef>
                <a:spcPts val="0"/>
              </a:spcBef>
              <a:spcAft>
                <a:spcPts val="0"/>
              </a:spcAft>
              <a:buNone/>
            </a:pPr>
            <a:r>
              <a:t/>
            </a:r>
            <a:endParaRPr/>
          </a:p>
        </p:txBody>
      </p:sp>
      <p:sp>
        <p:nvSpPr>
          <p:cNvPr id="359" name="Google Shape;359;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1" name="Google Shape;37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Problem driven analysis focuses on </a:t>
            </a:r>
            <a:r>
              <a:rPr lang="en-GB" sz="1200"/>
              <a:t>understanding and resolving a particular problem. Hence, efforts goes toward examining the different factors and dynamics (for example, institutional constraints, powerful groups and their interests) that have a bearing on it. The emphasis here is not in developing a broader overview, but to generate operationally relevant findings. It also means not only identifying the problem but also mapping the institutional and governance weaknesses which underpin the problem, and drilling down to the political economy drivers that constrain or enable ways to resolve the problem.</a:t>
            </a:r>
            <a:r>
              <a:rPr lang="en-GB" sz="1200">
                <a:latin typeface="Calibri"/>
                <a:ea typeface="Calibri"/>
                <a:cs typeface="Calibri"/>
                <a:sym typeface="Calibri"/>
              </a:rPr>
              <a:t> In this regard, questions may include what are the driving forces contributing to or hindering progress in addressing a specific problem? A</a:t>
            </a:r>
            <a:r>
              <a:rPr lang="en-GB" sz="1200"/>
              <a:t>nalysis can look at questions like what factors constrain economic growth, what pathways might tackle a development blockage most effectively, and who benefits from the status quo and why. Issue-level PEAs can also be used when an intervention is experiencing implementation difficulties, to help adjust programming. </a:t>
            </a:r>
            <a:endParaRPr/>
          </a:p>
          <a:p>
            <a:pPr indent="0" lvl="0" marL="0" marR="0" rtl="0" algn="just">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just">
              <a:spcBef>
                <a:spcPts val="0"/>
              </a:spcBef>
              <a:spcAft>
                <a:spcPts val="0"/>
              </a:spcAft>
              <a:buNone/>
            </a:pPr>
            <a:r>
              <a:t/>
            </a:r>
            <a:endParaRPr sz="1200">
              <a:latin typeface="Calibri"/>
              <a:ea typeface="Calibri"/>
              <a:cs typeface="Calibri"/>
              <a:sym typeface="Calibri"/>
            </a:endParaRPr>
          </a:p>
          <a:p>
            <a:pPr indent="0" lvl="0" marL="0" rtl="0" algn="just">
              <a:spcBef>
                <a:spcPts val="0"/>
              </a:spcBef>
              <a:spcAft>
                <a:spcPts val="0"/>
              </a:spcAft>
              <a:buNone/>
            </a:pPr>
            <a:r>
              <a:t/>
            </a:r>
            <a:endParaRPr sz="1200"/>
          </a:p>
          <a:p>
            <a:pPr indent="0" lvl="0" marL="0" rtl="0" algn="just">
              <a:spcBef>
                <a:spcPts val="0"/>
              </a:spcBef>
              <a:spcAft>
                <a:spcPts val="0"/>
              </a:spcAft>
              <a:buClr>
                <a:schemeClr val="dk1"/>
              </a:buClr>
              <a:buSzPts val="1200"/>
              <a:buFont typeface="Calibri"/>
              <a:buNone/>
            </a:pPr>
            <a:r>
              <a:t/>
            </a:r>
            <a:endParaRPr sz="1200"/>
          </a:p>
          <a:p>
            <a:pPr indent="0" lvl="0" marL="0" rtl="0" algn="just">
              <a:spcBef>
                <a:spcPts val="0"/>
              </a:spcBef>
              <a:spcAft>
                <a:spcPts val="0"/>
              </a:spcAft>
              <a:buNone/>
            </a:pPr>
            <a:r>
              <a:t/>
            </a:r>
            <a:endParaRPr/>
          </a:p>
        </p:txBody>
      </p:sp>
      <p:sp>
        <p:nvSpPr>
          <p:cNvPr id="372" name="Google Shape;37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solidFill>
                  <a:schemeClr val="dk1"/>
                </a:solidFill>
                <a:latin typeface="Calibri"/>
                <a:ea typeface="Calibri"/>
                <a:cs typeface="Calibri"/>
                <a:sym typeface="Calibri"/>
              </a:rPr>
              <a:t>Stakeholder analysis refers to a range of techniques for mapping and understanding the power, positions, and perspectives of the actors who have an interest in, and are affected by, a particular policy. It is used to understand stakeholders' interests and ability to influence policy outcomes. Stakeholders include individuals, organizations, groups, departments, including international actors, and civil society organizations and citizens. Stakeholder analysis in PEA works in three steps: the first step is to identify all the stakeholders or interest groups associated with the objective, project, problem, or issue at hand; the second step is to identify the interests, power, position, and values of stakeholders; and the third step is to assess their impact and influence on the modeling process as well as subsequent uptake and, finally, develop a plan on how to engage with different types of stakeholders based on their interests, impact and influence, and capabilities.</a:t>
            </a:r>
            <a:endParaRPr/>
          </a:p>
          <a:p>
            <a:pPr indent="0" lvl="0" marL="0" rtl="0" algn="just">
              <a:spcBef>
                <a:spcPts val="0"/>
              </a:spcBef>
              <a:spcAft>
                <a:spcPts val="0"/>
              </a:spcAft>
              <a:buNone/>
            </a:pPr>
            <a:r>
              <a:t/>
            </a:r>
            <a:endParaRPr/>
          </a:p>
        </p:txBody>
      </p:sp>
      <p:sp>
        <p:nvSpPr>
          <p:cNvPr id="385" name="Google Shape;38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3" name="Google Shape;393;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Calibri"/>
                <a:ea typeface="Calibri"/>
                <a:cs typeface="Calibri"/>
                <a:sym typeface="Calibri"/>
              </a:rPr>
              <a:t>Once stakeholders' interests and influence are identified, ways to engage with different categories of stakeholders should be mapped. One way to do this is by creating a stakeholder influence map, and mapping stakeholders based on the degree of their interest or impact and influence/power.</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For instance, stakeholders with high interest in the modelling process or outcome and high influence are likely to have greater impact and must be fully engaged. Their support, consent or buy-in is going to be important as they are likely to be responsible for the final policy decision (e.g., ministers).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Similarly, for stakeholders with high interest and impact but limited influence, although they might have limited influence on the final decision, it might be important to consider their interests, ideas, and concerns. This is because, if their interests are overlooked, they may form an interest group against the modelling outputs or subsequent policy decisions.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Stakeholders with limited influence and low interests with regards to the modelling research may only need to be informed to ensure they have a minimum understanding of the process, objectives, and outcomes.</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 </a:t>
            </a:r>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On the other hand, those with medium influence and medium interest may need to be consulted. This means that they should not only be informed and have an understanding of the process, objectives, and outcomes but also be consulted. Consultation could mean taking their concerns and ideas into consideration during analysis and scenario development and reflecting on their reservations and concerns during the interpretation or communication of modelling results back to the real world.</a:t>
            </a:r>
            <a:endParaRPr/>
          </a:p>
        </p:txBody>
      </p:sp>
      <p:sp>
        <p:nvSpPr>
          <p:cNvPr id="394" name="Google Shape;394;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GB" sz="1200" u="none" strike="noStrike">
                <a:solidFill>
                  <a:schemeClr val="dk1"/>
                </a:solidFill>
                <a:highlight>
                  <a:srgbClr val="FFFF00"/>
                </a:highlight>
                <a:latin typeface="Calibri"/>
                <a:ea typeface="Calibri"/>
                <a:cs typeface="Calibri"/>
                <a:sym typeface="Calibri"/>
              </a:rPr>
              <a:t>As demonstrated here, one can take a phased approach to political economy analysis. In the example discussed here, we used a problem-driven analysis. The phased approach has four interrelated parts: problem identification, diagnosis, mapping, and consideration of plausible entry points and pathways.</a:t>
            </a:r>
            <a:endParaRPr/>
          </a:p>
          <a:p>
            <a:pPr indent="0" lvl="0" marL="0" rtl="0" algn="l">
              <a:spcBef>
                <a:spcPts val="0"/>
              </a:spcBef>
              <a:spcAft>
                <a:spcPts val="0"/>
              </a:spcAft>
              <a:buNone/>
            </a:pPr>
            <a:r>
              <a:t/>
            </a:r>
            <a:endParaRPr b="0" i="0" sz="1200" u="none" strike="noStrike">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highlight>
                  <a:srgbClr val="FFFF00"/>
                </a:highlight>
                <a:latin typeface="Calibri"/>
                <a:ea typeface="Calibri"/>
                <a:cs typeface="Calibri"/>
                <a:sym typeface="Calibri"/>
              </a:rPr>
              <a:t>The analysis starts at Step 1, which is the identification or recognition of a particular problem that arises in a specific context. For example, within an energy transition perspective, this could be a situation where the modelling team encounters strong resistance to a certain technology or energy source, even though it may be technically optimal for the context.</a:t>
            </a:r>
            <a:endParaRPr/>
          </a:p>
          <a:p>
            <a:pPr indent="0" lvl="0" marL="0" rtl="0" algn="l">
              <a:spcBef>
                <a:spcPts val="0"/>
              </a:spcBef>
              <a:spcAft>
                <a:spcPts val="0"/>
              </a:spcAft>
              <a:buNone/>
            </a:pPr>
            <a:r>
              <a:t/>
            </a:r>
            <a:endParaRPr b="0" i="0" sz="1200" u="none" strike="noStrike">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highlight>
                  <a:srgbClr val="FFFF00"/>
                </a:highlight>
                <a:latin typeface="Calibri"/>
                <a:ea typeface="Calibri"/>
                <a:cs typeface="Calibri"/>
                <a:sym typeface="Calibri"/>
              </a:rPr>
              <a:t>The next step (Step 2) is to consider the systemic features in place that are relevant to the problem. This may include an analysis of relevant structural features such as natural resource endowment, geopolitics, historical legacies, and technological progress. Additionally, the team should consider the relevant institutions in place, including formal laws and regulations, norms, and worldviews that shape power relations and economic structures. The objective of these diagnoses is to understand the underlying factors that influence or shape the problem identified during Step 1.</a:t>
            </a:r>
            <a:endParaRPr/>
          </a:p>
          <a:p>
            <a:pPr indent="0" lvl="0" marL="0" rtl="0" algn="l">
              <a:spcBef>
                <a:spcPts val="0"/>
              </a:spcBef>
              <a:spcAft>
                <a:spcPts val="0"/>
              </a:spcAft>
              <a:buNone/>
            </a:pPr>
            <a:r>
              <a:t/>
            </a:r>
            <a:endParaRPr b="0" i="0" sz="1200" u="none" strike="noStrike">
              <a:solidFill>
                <a:schemeClr val="dk1"/>
              </a:solidFill>
              <a:highlight>
                <a:srgbClr val="FFFF00"/>
              </a:highlight>
              <a:latin typeface="Calibri"/>
              <a:ea typeface="Calibri"/>
              <a:cs typeface="Calibri"/>
              <a:sym typeface="Calibri"/>
            </a:endParaRPr>
          </a:p>
          <a:p>
            <a:pPr indent="0" lvl="0" marL="0" rtl="0" algn="l">
              <a:spcBef>
                <a:spcPts val="0"/>
              </a:spcBef>
              <a:spcAft>
                <a:spcPts val="0"/>
              </a:spcAft>
              <a:buNone/>
            </a:pPr>
            <a:r>
              <a:rPr b="0" i="0" lang="en-GB" sz="1200" u="none" strike="noStrike">
                <a:solidFill>
                  <a:schemeClr val="dk1"/>
                </a:solidFill>
                <a:highlight>
                  <a:srgbClr val="FFFF00"/>
                </a:highlight>
                <a:latin typeface="Calibri"/>
                <a:ea typeface="Calibri"/>
                <a:cs typeface="Calibri"/>
                <a:sym typeface="Calibri"/>
              </a:rPr>
              <a:t>Step 3 involves analyzing stakeholders and the behavior that leads or contributes to the situation or problem identified by the team. Such analysis requires identifying the actors and their motivations, including relevant individuals and organizations that shape their behavior in ways that are relevant to the problem. Motivations may include financial, ideational, economic, and political factors. It is also important to consider the types of relationships and power balance between these relevant actors.</a:t>
            </a:r>
            <a:endParaRPr/>
          </a:p>
          <a:p>
            <a:pPr indent="0" lvl="0" marL="0" rtl="0" algn="l">
              <a:spcBef>
                <a:spcPts val="0"/>
              </a:spcBef>
              <a:spcAft>
                <a:spcPts val="0"/>
              </a:spcAft>
              <a:buNone/>
            </a:pPr>
            <a:r>
              <a:rPr b="0" i="0" lang="en-GB" sz="1200" u="none" strike="noStrike">
                <a:solidFill>
                  <a:schemeClr val="dk1"/>
                </a:solidFill>
                <a:highlight>
                  <a:srgbClr val="FFFF00"/>
                </a:highlight>
                <a:latin typeface="Calibri"/>
                <a:ea typeface="Calibri"/>
                <a:cs typeface="Calibri"/>
                <a:sym typeface="Calibri"/>
              </a:rPr>
              <a:t>Finally, Step 4 is about identifying plausible pathways and policy options based on the established understanding of the problem and the underlying factors that contribute to the problem (under sections 1, 2, and 3).</a:t>
            </a:r>
            <a:endParaRPr/>
          </a:p>
        </p:txBody>
      </p:sp>
      <p:sp>
        <p:nvSpPr>
          <p:cNvPr id="409" name="Google Shape;409;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highlight>
                  <a:srgbClr val="FFFF00"/>
                </a:highlight>
              </a:rPr>
              <a:t>Understanding the historical context is often crucial to understanding current political and economic systems, institutions, and power structures. By analysing historical events, the modelling team can gain insights into how current political and economic institutions have developed and how they have been shaped by past policies, decisions, and events. For example, when analysing a particular policy or economic outcome, it can be helpful to understand how similar policies have been implemented and their outcomes in the past. </a:t>
            </a:r>
            <a:endParaRPr/>
          </a:p>
          <a:p>
            <a:pPr indent="0" lvl="0" marL="0" rtl="0" algn="just">
              <a:spcBef>
                <a:spcPts val="0"/>
              </a:spcBef>
              <a:spcAft>
                <a:spcPts val="0"/>
              </a:spcAft>
              <a:buNone/>
            </a:pPr>
            <a:r>
              <a:t/>
            </a:r>
            <a:endParaRPr>
              <a:highlight>
                <a:srgbClr val="FFFF00"/>
              </a:highlight>
              <a:latin typeface="Calibri"/>
              <a:ea typeface="Calibri"/>
              <a:cs typeface="Calibri"/>
              <a:sym typeface="Calibri"/>
            </a:endParaRPr>
          </a:p>
          <a:p>
            <a:pPr indent="0" lvl="0" marL="0" rtl="0" algn="l">
              <a:spcBef>
                <a:spcPts val="0"/>
              </a:spcBef>
              <a:spcAft>
                <a:spcPts val="0"/>
              </a:spcAft>
              <a:buNone/>
            </a:pPr>
            <a:r>
              <a:rPr lang="en-GB">
                <a:highlight>
                  <a:srgbClr val="FFFF00"/>
                </a:highlight>
              </a:rPr>
              <a:t>Historical analysis can also help to identify long-term trends and patterns in political and economic development and how these trends have shaped the current context.</a:t>
            </a:r>
            <a:endParaRPr/>
          </a:p>
          <a:p>
            <a:pPr indent="0" lvl="0" marL="0" rtl="0" algn="l">
              <a:spcBef>
                <a:spcPts val="0"/>
              </a:spcBef>
              <a:spcAft>
                <a:spcPts val="0"/>
              </a:spcAft>
              <a:buNone/>
            </a:pPr>
            <a:r>
              <a:rPr lang="en-GB">
                <a:highlight>
                  <a:srgbClr val="FFFF00"/>
                </a:highlight>
              </a:rPr>
              <a:t>Moreover, historical analysis can help to shed light on the interests and incentives of key political and economic actors, as well as how power has been distributed and exercised over time. This can be particularly important in contexts where power dynamics are complex and opaque, or where formal institutions do not fully capture the realities of political and economic decision-making.</a:t>
            </a:r>
            <a:endParaRPr/>
          </a:p>
          <a:p>
            <a:pPr indent="0" lvl="0" marL="0" rtl="0" algn="l">
              <a:spcBef>
                <a:spcPts val="0"/>
              </a:spcBef>
              <a:spcAft>
                <a:spcPts val="0"/>
              </a:spcAft>
              <a:buNone/>
            </a:pPr>
            <a:r>
              <a:t/>
            </a:r>
            <a:endParaRPr>
              <a:highlight>
                <a:srgbClr val="FFFF00"/>
              </a:highlight>
            </a:endParaRPr>
          </a:p>
          <a:p>
            <a:pPr indent="0" lvl="0" marL="0" marR="0" rtl="0" algn="l">
              <a:lnSpc>
                <a:spcPct val="100000"/>
              </a:lnSpc>
              <a:spcBef>
                <a:spcPts val="0"/>
              </a:spcBef>
              <a:spcAft>
                <a:spcPts val="0"/>
              </a:spcAft>
              <a:buClr>
                <a:schemeClr val="dk1"/>
              </a:buClr>
              <a:buSzPts val="1200"/>
              <a:buFont typeface="Calibri"/>
              <a:buNone/>
            </a:pPr>
            <a:r>
              <a:rPr lang="en-GB">
                <a:highlight>
                  <a:srgbClr val="FFFF00"/>
                </a:highlight>
              </a:rPr>
              <a:t>History is also linked to path dependency, that is, how previous policy choices and investments in organisational capabilities have lasting effects on subsequent situations and the range of policy options available. </a:t>
            </a:r>
            <a:r>
              <a:rPr lang="en-GB">
                <a:solidFill>
                  <a:srgbClr val="EF3A58"/>
                </a:solidFill>
                <a:highlight>
                  <a:srgbClr val="FFFF00"/>
                </a:highlight>
              </a:rPr>
              <a:t>Past events shape today’s Choices of today create reinforcing feedback that will make it harder to choose different paths in the future.</a:t>
            </a:r>
            <a:endParaRPr>
              <a:highlight>
                <a:srgbClr val="FFFF00"/>
              </a:highlight>
            </a:endParaRPr>
          </a:p>
          <a:p>
            <a:pPr indent="0" lvl="0" marL="0" rtl="0" algn="l">
              <a:spcBef>
                <a:spcPts val="0"/>
              </a:spcBef>
              <a:spcAft>
                <a:spcPts val="0"/>
              </a:spcAft>
              <a:buNone/>
            </a:pPr>
            <a:r>
              <a:t/>
            </a:r>
            <a:endParaRPr>
              <a:highlight>
                <a:srgbClr val="FFFF00"/>
              </a:highlight>
            </a:endParaRPr>
          </a:p>
          <a:p>
            <a:pPr indent="0" lvl="0" marL="0" marR="0" rtl="0" algn="just">
              <a:lnSpc>
                <a:spcPct val="100000"/>
              </a:lnSpc>
              <a:spcBef>
                <a:spcPts val="0"/>
              </a:spcBef>
              <a:spcAft>
                <a:spcPts val="0"/>
              </a:spcAft>
              <a:buClr>
                <a:schemeClr val="dk1"/>
              </a:buClr>
              <a:buSzPts val="1200"/>
              <a:buFont typeface="Calibri"/>
              <a:buNone/>
            </a:pPr>
            <a:r>
              <a:t/>
            </a:r>
            <a:endParaRPr sz="1200">
              <a:highlight>
                <a:srgbClr val="FFFF00"/>
              </a:highlight>
              <a:latin typeface="Calibri"/>
              <a:ea typeface="Calibri"/>
              <a:cs typeface="Calibri"/>
              <a:sym typeface="Calibri"/>
            </a:endParaRPr>
          </a:p>
        </p:txBody>
      </p:sp>
      <p:sp>
        <p:nvSpPr>
          <p:cNvPr id="433" name="Google Shape;433;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b="0" i="0" lang="en-GB" sz="1200" u="none" strike="noStrike">
                <a:solidFill>
                  <a:schemeClr val="dk1"/>
                </a:solidFill>
                <a:latin typeface="Calibri"/>
                <a:ea typeface="Calibri"/>
                <a:cs typeface="Calibri"/>
                <a:sym typeface="Calibri"/>
              </a:rPr>
              <a:t>The research methods used in political economy analysis vary and researchers can </a:t>
            </a:r>
            <a:r>
              <a:rPr lang="en-GB" sz="1200">
                <a:latin typeface="Calibri"/>
                <a:ea typeface="Calibri"/>
                <a:cs typeface="Calibri"/>
                <a:sym typeface="Calibri"/>
              </a:rPr>
              <a:t>employ a mixed methods to identify and gather key information that informs analysis. The methods used may vary depending on the research question, level of analysis, data availability, how much time and resources the team has. But here are some of the research approaches commonly used include:</a:t>
            </a:r>
            <a:endParaRPr/>
          </a:p>
          <a:p>
            <a:pPr indent="0" lvl="0" marL="0" rtl="0" algn="just">
              <a:spcBef>
                <a:spcPts val="0"/>
              </a:spcBef>
              <a:spcAft>
                <a:spcPts val="0"/>
              </a:spcAft>
              <a:buClr>
                <a:schemeClr val="dk1"/>
              </a:buClr>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None/>
            </a:pPr>
            <a:r>
              <a:rPr b="1" lang="en-GB" sz="1200">
                <a:latin typeface="Calibri"/>
                <a:ea typeface="Calibri"/>
                <a:cs typeface="Calibri"/>
                <a:sym typeface="Calibri"/>
              </a:rPr>
              <a:t>Documents Analysis</a:t>
            </a:r>
            <a:r>
              <a:rPr lang="en-GB" sz="1200">
                <a:latin typeface="Calibri"/>
                <a:ea typeface="Calibri"/>
                <a:cs typeface="Calibri"/>
                <a:sym typeface="Calibri"/>
              </a:rPr>
              <a:t>: A document analysis is frequently completed up front to familiarise with the overarching context in which the political economy analysis is being conducted and to develop a firm understanding of the context. A literature review is useful to analyse formal institutions, historical legacies, part successful and failed policies.</a:t>
            </a:r>
            <a:r>
              <a:rPr b="0" i="0" lang="en-GB" sz="1200" u="none" strike="noStrike">
                <a:solidFill>
                  <a:schemeClr val="dk1"/>
                </a:solidFill>
                <a:latin typeface="Calibri"/>
                <a:ea typeface="Calibri"/>
                <a:cs typeface="Calibri"/>
                <a:sym typeface="Calibri"/>
              </a:rPr>
              <a:t> Documents to analyse may include policies, laws, and regulations, to understand how political and economic institutions operate. Document analysis can provide insights into the formal rules and norms that shape the behaviour of actors in the political and economic systems.</a:t>
            </a:r>
            <a:endParaRPr sz="1200">
              <a:latin typeface="Calibri"/>
              <a:ea typeface="Calibri"/>
              <a:cs typeface="Calibri"/>
              <a:sym typeface="Calibri"/>
            </a:endParaRPr>
          </a:p>
          <a:p>
            <a:pPr indent="0" lvl="0" marL="0" rtl="0" algn="l">
              <a:spcBef>
                <a:spcPts val="0"/>
              </a:spcBef>
              <a:spcAft>
                <a:spcPts val="0"/>
              </a:spcAft>
              <a:buNone/>
            </a:pPr>
            <a:r>
              <a:rPr lang="en-GB" sz="1200">
                <a:latin typeface="Calibri"/>
                <a:ea typeface="Calibri"/>
                <a:cs typeface="Calibri"/>
                <a:sym typeface="Calibri"/>
              </a:rPr>
              <a:t> </a:t>
            </a:r>
            <a:endParaRPr/>
          </a:p>
          <a:p>
            <a:pPr indent="0" lvl="0" marL="0" rtl="0" algn="l">
              <a:spcBef>
                <a:spcPts val="0"/>
              </a:spcBef>
              <a:spcAft>
                <a:spcPts val="0"/>
              </a:spcAft>
              <a:buNone/>
            </a:pPr>
            <a:r>
              <a:rPr b="1" lang="en-GB" sz="1200">
                <a:latin typeface="Calibri"/>
                <a:ea typeface="Calibri"/>
                <a:cs typeface="Calibri"/>
                <a:sym typeface="Calibri"/>
              </a:rPr>
              <a:t>In-depth interviews</a:t>
            </a:r>
            <a:r>
              <a:rPr lang="en-GB" sz="1200">
                <a:latin typeface="Calibri"/>
                <a:ea typeface="Calibri"/>
                <a:cs typeface="Calibri"/>
                <a:sym typeface="Calibri"/>
              </a:rPr>
              <a:t>: the most commonly used method for generating primary source information. </a:t>
            </a:r>
            <a:r>
              <a:rPr b="0" i="0" lang="en-GB" sz="1200" u="none" strike="noStrike">
                <a:solidFill>
                  <a:schemeClr val="dk1"/>
                </a:solidFill>
                <a:latin typeface="Calibri"/>
                <a:ea typeface="Calibri"/>
                <a:cs typeface="Calibri"/>
                <a:sym typeface="Calibri"/>
              </a:rPr>
              <a:t>in-depth interviews with key stakeholders can be used to gain insights into their perspectives on political and economic issues and uncover the underlying interests and incentives that drive decision-making.</a:t>
            </a:r>
            <a:r>
              <a:rPr lang="en-GB" sz="1200">
                <a:latin typeface="Calibri"/>
                <a:ea typeface="Calibri"/>
                <a:cs typeface="Calibri"/>
                <a:sym typeface="Calibri"/>
              </a:rPr>
              <a:t> Interviews can be structured, driven by a pre-established set of questions or unstructured, taking shape based on the prerogatives of the interviewer. In most cases, it is a best practice to think ahead about the information to collect. At the same time, important to remain flexible to exploring new lines of inquiry that open up over the course of a given interview. </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b="1" lang="en-GB" sz="1200">
                <a:latin typeface="Calibri"/>
                <a:ea typeface="Calibri"/>
                <a:cs typeface="Calibri"/>
                <a:sym typeface="Calibri"/>
              </a:rPr>
              <a:t>Focus Group Discussions</a:t>
            </a:r>
            <a:r>
              <a:rPr lang="en-GB" sz="1200">
                <a:latin typeface="Calibri"/>
                <a:ea typeface="Calibri"/>
                <a:cs typeface="Calibri"/>
                <a:sym typeface="Calibri"/>
              </a:rPr>
              <a:t>: serve as a more effective means of eliciting information from key stakeholders and is a time-efficient way to include a wider array of voices. However, must give significant thought to the composition of participants, appropriate for the context. Strong facilitation is also key to effective focus group discussions. </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b="1" lang="en-GB" sz="1200">
                <a:latin typeface="Calibri"/>
                <a:ea typeface="Calibri"/>
                <a:cs typeface="Calibri"/>
                <a:sym typeface="Calibri"/>
              </a:rPr>
              <a:t>Stakeholder mapping </a:t>
            </a:r>
            <a:r>
              <a:rPr lang="en-GB" sz="1200">
                <a:latin typeface="Calibri"/>
                <a:ea typeface="Calibri"/>
                <a:cs typeface="Calibri"/>
                <a:sym typeface="Calibri"/>
              </a:rPr>
              <a:t>is used to develop a complete picture of relevant actors operating within a defined policy area or sector. Stakeholder mapping is one element of other information generating approaches, including stakeholder interviews, focus group discussions and surveys.</a:t>
            </a:r>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GB" sz="1200">
                <a:latin typeface="Calibri"/>
                <a:ea typeface="Calibri"/>
                <a:cs typeface="Calibri"/>
                <a:sym typeface="Calibri"/>
              </a:rPr>
              <a:t>Statistical surveys: </a:t>
            </a:r>
            <a:r>
              <a:rPr b="0" i="0" lang="en-GB" sz="1200" u="none" strike="noStrike">
                <a:solidFill>
                  <a:schemeClr val="dk1"/>
                </a:solidFill>
                <a:latin typeface="Calibri"/>
                <a:ea typeface="Calibri"/>
                <a:cs typeface="Calibri"/>
                <a:sym typeface="Calibri"/>
              </a:rPr>
              <a:t>Researchers can use statistical methods to analyse large datasets, such as surveys or administrative records, to test hypotheses about the relationship between political and economic variables. Statistical analysis can help to identify patterns and trends in data and to test the robustness of theories.</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443" name="Google Shape;44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200"/>
              <a:buFont typeface="Calibri"/>
              <a:buNone/>
            </a:pPr>
            <a:r>
              <a:rPr lang="en-GB" sz="1200">
                <a:highlight>
                  <a:srgbClr val="FFFF00"/>
                </a:highlight>
                <a:latin typeface="Calibri"/>
                <a:ea typeface="Calibri"/>
                <a:cs typeface="Calibri"/>
                <a:sym typeface="Calibri"/>
              </a:rPr>
              <a:t>Political economy is concerned with the interaction of political and economic processes. By political processes we mean the process of the formulation and administration of public policy, while economic processes is ﻿ concerned with the processes that generate wealth and allocation of resources. these processes are interrelated and the dynamics influence development outcomes.</a:t>
            </a:r>
            <a:endParaRPr/>
          </a:p>
          <a:p>
            <a:pPr indent="0" lvl="0" marL="0" rtl="0" algn="just">
              <a:spcBef>
                <a:spcPts val="0"/>
              </a:spcBef>
              <a:spcAft>
                <a:spcPts val="0"/>
              </a:spcAft>
              <a:buClr>
                <a:schemeClr val="dk1"/>
              </a:buClr>
              <a:buSzPts val="1200"/>
              <a:buFont typeface="Calibri"/>
              <a:buNone/>
            </a:pPr>
            <a:r>
              <a:rPr lang="en-GB" sz="1200">
                <a:highlight>
                  <a:srgbClr val="FFFF00"/>
                </a:highlight>
              </a:rPr>
              <a:t>As an analytical approach used to understand the underlying reasons why things are the way they are and identify the incentives and constraints that impact actors behaviour.  It prompts us to </a:t>
            </a:r>
            <a:r>
              <a:rPr lang="en-GB" sz="1200">
                <a:highlight>
                  <a:srgbClr val="FFFF00"/>
                </a:highlight>
                <a:latin typeface="Calibri"/>
                <a:ea typeface="Calibri"/>
                <a:cs typeface="Calibri"/>
                <a:sym typeface="Calibri"/>
              </a:rPr>
              <a:t>focus on ‘what’ and ‘why’ related questions and consider ‘who wins and who loses out’ when considering different pathways and scenarios.</a:t>
            </a:r>
            <a:endParaRPr/>
          </a:p>
          <a:p>
            <a:pPr indent="0" lvl="0" marL="0" rtl="0" algn="just">
              <a:spcBef>
                <a:spcPts val="0"/>
              </a:spcBef>
              <a:spcAft>
                <a:spcPts val="0"/>
              </a:spcAft>
              <a:buClr>
                <a:schemeClr val="dk1"/>
              </a:buClr>
              <a:buSzPts val="1200"/>
              <a:buFont typeface="Calibri"/>
              <a:buNone/>
            </a:pPr>
            <a:r>
              <a:rPr lang="en-GB" sz="1200">
                <a:highlight>
                  <a:srgbClr val="FFFF00"/>
                </a:highlight>
                <a:latin typeface="Calibri"/>
                <a:ea typeface="Calibri"/>
                <a:cs typeface="Calibri"/>
                <a:sym typeface="Calibri"/>
              </a:rPr>
              <a:t>Thus, help the modelling team to </a:t>
            </a:r>
            <a:r>
              <a:rPr lang="en-GB" sz="1200">
                <a:highlight>
                  <a:srgbClr val="FFFF00"/>
                </a:highlight>
              </a:rPr>
              <a:t>have a better understanding of the context and the systems, which contributes to identify sustainable, locally generated solutions. </a:t>
            </a:r>
            <a:endParaRPr/>
          </a:p>
          <a:p>
            <a:pPr indent="0" lvl="0" marL="0" rtl="0" algn="just">
              <a:spcBef>
                <a:spcPts val="0"/>
              </a:spcBef>
              <a:spcAft>
                <a:spcPts val="0"/>
              </a:spcAft>
              <a:buNone/>
            </a:pPr>
            <a:r>
              <a:t/>
            </a:r>
            <a:endParaRPr sz="1200">
              <a:highlight>
                <a:srgbClr val="FFFF00"/>
              </a:highlight>
              <a:latin typeface="Times New Roman"/>
              <a:ea typeface="Times New Roman"/>
              <a:cs typeface="Times New Roman"/>
              <a:sym typeface="Times New Roman"/>
            </a:endParaRPr>
          </a:p>
          <a:p>
            <a:pPr indent="0" lvl="0" marL="0" rtl="0" algn="just">
              <a:spcBef>
                <a:spcPts val="0"/>
              </a:spcBef>
              <a:spcAft>
                <a:spcPts val="0"/>
              </a:spcAft>
              <a:buNone/>
            </a:pPr>
            <a:r>
              <a:rPr lang="en-GB" sz="1200">
                <a:highlight>
                  <a:srgbClr val="FFFF00"/>
                </a:highlight>
                <a:latin typeface="Calibri"/>
                <a:ea typeface="Calibri"/>
                <a:cs typeface="Calibri"/>
                <a:sym typeface="Calibri"/>
              </a:rPr>
              <a:t>﻿</a:t>
            </a:r>
            <a:r>
              <a:rPr lang="en-GB" sz="1200">
                <a:highlight>
                  <a:srgbClr val="FFFF00"/>
                </a:highlight>
                <a:latin typeface="Times New Roman"/>
                <a:ea typeface="Times New Roman"/>
                <a:cs typeface="Times New Roman"/>
                <a:sym typeface="Times New Roman"/>
              </a:rPr>
              <a:t>political economy analysis is used to address big and small questions, and their answers focus on the what and the why. Why does the problem persist? What works? We try to go beyond the why and the what into the everyday details of the how to navigate the tricky terrain of policy change. How do incentives at work in political and policy spaces shape government responses to climate and energy challenges? Why are some policies that are inefficient persist even though it is technically feasible to adopt a better policy or system? How do institutions shape the content, feasibility, timing and pace of policy change?</a:t>
            </a:r>
            <a:endParaRPr/>
          </a:p>
          <a:p>
            <a:pPr indent="0" lvl="0" marL="0" rtl="0" algn="just">
              <a:spcBef>
                <a:spcPts val="0"/>
              </a:spcBef>
              <a:spcAft>
                <a:spcPts val="0"/>
              </a:spcAft>
              <a:buClr>
                <a:schemeClr val="dk1"/>
              </a:buClr>
              <a:buSzPts val="1200"/>
              <a:buFont typeface="Calibri"/>
              <a:buNone/>
            </a:pPr>
            <a:r>
              <a:t/>
            </a:r>
            <a:endParaRPr sz="1200">
              <a:highlight>
                <a:srgbClr val="FFFF00"/>
              </a:highlight>
              <a:latin typeface="Calibri"/>
              <a:ea typeface="Calibri"/>
              <a:cs typeface="Calibri"/>
              <a:sym typeface="Calibri"/>
            </a:endParaRPr>
          </a:p>
        </p:txBody>
      </p:sp>
      <p:sp>
        <p:nvSpPr>
          <p:cNvPr id="95" name="Google Shape;9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9" name="Google Shape;45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PEA supports a more politically informed approach to understanding of context and the incentives and constraints that impact actors behaviour.</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It does this by exploring systematic features that are relevant to the problem; what incentives these systemic features create and influence groups; and consider how institutions shape the process and outcome.</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In other words, PEA involves looking at the interaction between structures, institutions and actors or stakeholders relevant to the problem you are trying to understand. Other factors for considerations include what incentives do institutions create and how do different incentive structures influence actors interests and behaviour.</a:t>
            </a:r>
            <a:endParaRPr/>
          </a:p>
          <a:p>
            <a:pPr indent="0" lvl="0" marL="0" rtl="0" algn="just">
              <a:spcBef>
                <a:spcPts val="0"/>
              </a:spcBef>
              <a:spcAft>
                <a:spcPts val="0"/>
              </a:spcAft>
              <a:buNone/>
            </a:pPr>
            <a:r>
              <a:t/>
            </a:r>
            <a:endParaRPr sz="1200">
              <a:latin typeface="Times New Roman"/>
              <a:ea typeface="Times New Roman"/>
              <a:cs typeface="Times New Roman"/>
              <a:sym typeface="Times New Roman"/>
            </a:endParaRPr>
          </a:p>
          <a:p>
            <a:pPr indent="0" lvl="0" marL="0" rtl="0" algn="just">
              <a:spcBef>
                <a:spcPts val="0"/>
              </a:spcBef>
              <a:spcAft>
                <a:spcPts val="0"/>
              </a:spcAft>
              <a:buNone/>
            </a:pPr>
            <a:r>
              <a:rPr lang="en-GB" sz="1200">
                <a:latin typeface="Times New Roman"/>
                <a:ea typeface="Times New Roman"/>
                <a:cs typeface="Times New Roman"/>
                <a:sym typeface="Times New Roman"/>
              </a:rPr>
              <a:t>In previous lecture we noted that It is used to look at how actors use their position to protect or strengthen their political or economic interests. PE analysis can reveal the conditions and processes under which political actors or political entrepreneurs’ manoeuvre within institutional contexts to negotiate, build consensus, and bargain to maintain or change policies and legislation.</a:t>
            </a:r>
            <a:endParaRPr/>
          </a:p>
          <a:p>
            <a:pPr indent="0" lvl="0" marL="0" rtl="0" algn="just">
              <a:spcBef>
                <a:spcPts val="0"/>
              </a:spcBef>
              <a:spcAft>
                <a:spcPts val="0"/>
              </a:spcAft>
              <a:buNone/>
            </a:pPr>
            <a:r>
              <a:rPr lang="en-GB" sz="1200">
                <a:latin typeface="Times New Roman"/>
                <a:ea typeface="Times New Roman"/>
                <a:cs typeface="Times New Roman"/>
                <a:sym typeface="Times New Roman"/>
              </a:rPr>
              <a:t> </a:t>
            </a:r>
            <a:endParaRPr/>
          </a:p>
          <a:p>
            <a:pPr indent="0" lvl="0" marL="0" rtl="0" algn="just">
              <a:spcBef>
                <a:spcPts val="0"/>
              </a:spcBef>
              <a:spcAft>
                <a:spcPts val="0"/>
              </a:spcAft>
              <a:buNone/>
            </a:pPr>
            <a:r>
              <a:rPr lang="en-GB" sz="1200">
                <a:latin typeface="Times New Roman"/>
                <a:ea typeface="Times New Roman"/>
                <a:cs typeface="Times New Roman"/>
                <a:sym typeface="Times New Roman"/>
              </a:rPr>
              <a:t>Lecture 5 introduces a generic framework of political economy analysis modellers can use to analyse the problem they are trying to research, the context they work in, the institutional constraints as well as the role of different stakeholders (including interests, incentives and motivations). policy problem you are trying to resolve, to understand the context you work in and to identify the drivers of observed policy outcomes in a wide range of social, political and economic settings.</a:t>
            </a:r>
            <a:endParaRPr/>
          </a:p>
          <a:p>
            <a:pPr indent="0" lvl="0" marL="0" rtl="0" algn="l">
              <a:spcBef>
                <a:spcPts val="0"/>
              </a:spcBef>
              <a:spcAft>
                <a:spcPts val="0"/>
              </a:spcAft>
              <a:buNone/>
            </a:pPr>
            <a:r>
              <a:t/>
            </a:r>
            <a:endParaRPr/>
          </a:p>
        </p:txBody>
      </p:sp>
      <p:sp>
        <p:nvSpPr>
          <p:cNvPr id="103" name="Google Shape;10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Calibri"/>
              <a:buNone/>
            </a:pPr>
            <a:r>
              <a:rPr lang="en-GB">
                <a:highlight>
                  <a:srgbClr val="FFFF00"/>
                </a:highlight>
              </a:rPr>
              <a:t>In the next few slides we will discuss the framework in two parts:</a:t>
            </a:r>
            <a:endParaRPr/>
          </a:p>
          <a:p>
            <a:pPr indent="-342900" lvl="0" marL="342900" rtl="0" algn="l">
              <a:lnSpc>
                <a:spcPct val="100000"/>
              </a:lnSpc>
              <a:spcBef>
                <a:spcPts val="1000"/>
              </a:spcBef>
              <a:spcAft>
                <a:spcPts val="0"/>
              </a:spcAft>
              <a:buClr>
                <a:schemeClr val="dk1"/>
              </a:buClr>
              <a:buSzPts val="1200"/>
              <a:buFont typeface="Arial"/>
              <a:buChar char="•"/>
            </a:pPr>
            <a:r>
              <a:rPr lang="en-GB">
                <a:highlight>
                  <a:srgbClr val="FFFF00"/>
                </a:highlight>
              </a:rPr>
              <a:t>Part 1 (5.2 and subsections) – discuss the overarching aspect of the framework, which is the relationship between structures, institutions and actors. </a:t>
            </a:r>
            <a:endParaRPr/>
          </a:p>
          <a:p>
            <a:pPr indent="-342900" lvl="0" marL="342900" rtl="0" algn="l">
              <a:lnSpc>
                <a:spcPct val="100000"/>
              </a:lnSpc>
              <a:spcBef>
                <a:spcPts val="1000"/>
              </a:spcBef>
              <a:spcAft>
                <a:spcPts val="0"/>
              </a:spcAft>
              <a:buClr>
                <a:schemeClr val="dk1"/>
              </a:buClr>
              <a:buSzPts val="1200"/>
              <a:buFont typeface="Arial"/>
              <a:buChar char="•"/>
            </a:pPr>
            <a:r>
              <a:rPr lang="en-GB">
                <a:highlight>
                  <a:srgbClr val="FFFF00"/>
                </a:highlight>
              </a:rPr>
              <a:t>Part 2 (5.3 and subsections) – discuss the role of values or worldviews, interests, and power relations in shaping actors behaviour and the policymaking process and policy context or decisions. </a:t>
            </a:r>
            <a:endParaRPr/>
          </a:p>
          <a:p>
            <a:pPr indent="0" lvl="0" marL="0" rtl="0" algn="just">
              <a:spcBef>
                <a:spcPts val="0"/>
              </a:spcBef>
              <a:spcAft>
                <a:spcPts val="0"/>
              </a:spcAft>
              <a:buClr>
                <a:schemeClr val="dk1"/>
              </a:buClr>
              <a:buSzPts val="1200"/>
              <a:buFont typeface="Calibri"/>
              <a:buNone/>
            </a:pPr>
            <a:r>
              <a:t/>
            </a:r>
            <a:endParaRPr sz="1200">
              <a:highlight>
                <a:srgbClr val="FFFF00"/>
              </a:highlight>
              <a:latin typeface="Calibri"/>
              <a:ea typeface="Calibri"/>
              <a:cs typeface="Calibri"/>
              <a:sym typeface="Calibri"/>
            </a:endParaRPr>
          </a:p>
        </p:txBody>
      </p:sp>
      <p:sp>
        <p:nvSpPr>
          <p:cNvPr id="124" name="Google Shape;124;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A starting point for a political economy analysis would be identifying the three blocks: structures, institutions and stakeholders.</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A political economy analysis starts with the analysis of the structural factors that provide the background to the political and economic characteristics of a given context or the problem context. </a:t>
            </a:r>
            <a:endParaRPr/>
          </a:p>
          <a:p>
            <a:pPr indent="0" lvl="0" marL="0" marR="0" rtl="0" algn="just">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Structure is the enduring specifics that never change or change slowly. This may include natural resources endowment, geography, population, historical legacies. Structures shape political and economic systems and institutions in a given context.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Institutions, not to be confused with organisations, refer to formal rules and informal conventions that prescribe what may or may not be done in a given context. Institutions including the local laws, conventions and traditions shape actors behaviour.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Actors are those that are directly or indirectly impacted by institutions and policy issues. Actors (individuals, groups, organisations, ministerial agencies, industry groups, trade unions, citizens) behaviour is influenced by institutional rules. However, actors also take actions to influence institutional rules and norms.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132" name="Google Shape;13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A political economy analysis starts with the analysis of the structural factors that provide the background to the political and economic characteristics of a given context or the problem context. </a:t>
            </a:r>
            <a:endParaRPr/>
          </a:p>
          <a:p>
            <a:pPr indent="0" lvl="0" marL="0" marR="0" rtl="0" algn="just">
              <a:lnSpc>
                <a:spcPct val="100000"/>
              </a:lnSpc>
              <a:spcBef>
                <a:spcPts val="0"/>
              </a:spcBef>
              <a:spcAft>
                <a:spcPts val="0"/>
              </a:spcAft>
              <a:buClr>
                <a:schemeClr val="dk1"/>
              </a:buClr>
              <a:buSzPts val="1200"/>
              <a:buFont typeface="Calibri"/>
              <a:buNone/>
            </a:pPr>
            <a:r>
              <a:rPr lang="en-GB" sz="1200">
                <a:latin typeface="Calibri"/>
                <a:ea typeface="Calibri"/>
                <a:cs typeface="Calibri"/>
                <a:sym typeface="Calibri"/>
              </a:rPr>
              <a:t>Structural features generally refer to the enduring specifics of a given context that never change or change slowly. </a:t>
            </a:r>
            <a:r>
              <a:rPr lang="en-GB"/>
              <a:t>Tend to be fixed and include physical and social features. </a:t>
            </a:r>
            <a:r>
              <a:rPr lang="en-GB" sz="1200">
                <a:latin typeface="Calibri"/>
                <a:ea typeface="Calibri"/>
                <a:cs typeface="Calibri"/>
                <a:sym typeface="Calibri"/>
              </a:rPr>
              <a:t>This may include natural resources endowment, geography, population, historical legacies, urbanisation and economic structures. These </a:t>
            </a:r>
            <a:r>
              <a:rPr lang="en-GB"/>
              <a:t>are deeply embedded and foundational features that vary from setting to setting and shape the prevailing political and economic systems and institutions.</a:t>
            </a:r>
            <a:endParaRPr/>
          </a:p>
          <a:p>
            <a:pPr indent="0" lvl="0" marL="0" rtl="0" algn="just">
              <a:spcBef>
                <a:spcPts val="0"/>
              </a:spcBef>
              <a:spcAft>
                <a:spcPts val="0"/>
              </a:spcAft>
              <a:buClr>
                <a:schemeClr val="dk1"/>
              </a:buClr>
              <a:buSzPts val="1200"/>
              <a:buFont typeface="Calibri"/>
              <a:buNone/>
            </a:pPr>
            <a:r>
              <a:t/>
            </a:r>
            <a:endParaRPr/>
          </a:p>
        </p:txBody>
      </p:sp>
      <p:sp>
        <p:nvSpPr>
          <p:cNvPr id="158" name="Google Shape;15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a:t>
            </a:r>
            <a:r>
              <a:rPr lang="en-GB"/>
              <a:t>Structural features are deep rooted and underpin a county or </a:t>
            </a:r>
            <a:br>
              <a:rPr lang="en-GB"/>
            </a:br>
            <a:r>
              <a:rPr lang="en-GB"/>
              <a:t>sector political economy.  In PEA questions related to </a:t>
            </a:r>
            <a:br>
              <a:rPr lang="en-GB"/>
            </a:br>
            <a:r>
              <a:rPr lang="en-GB"/>
              <a:t>structures may include: </a:t>
            </a:r>
            <a:endParaRPr/>
          </a:p>
          <a:p>
            <a:pPr indent="0" lvl="0" marL="0" rtl="0" algn="l">
              <a:spcBef>
                <a:spcPts val="1000"/>
              </a:spcBef>
              <a:spcAft>
                <a:spcPts val="0"/>
              </a:spcAft>
              <a:buNone/>
            </a:pPr>
            <a:r>
              <a:rPr lang="en-GB"/>
              <a:t>What are the most important events in political history? </a:t>
            </a:r>
            <a:br>
              <a:rPr lang="en-GB"/>
            </a:br>
            <a:r>
              <a:rPr lang="en-GB"/>
              <a:t>How do they shape the contemporary politics? Characteristics of the political system?</a:t>
            </a:r>
            <a:endParaRPr/>
          </a:p>
          <a:p>
            <a:pPr indent="0" lvl="0" marL="0" rtl="0" algn="l">
              <a:spcBef>
                <a:spcPts val="1000"/>
              </a:spcBef>
              <a:spcAft>
                <a:spcPts val="0"/>
              </a:spcAft>
              <a:buNone/>
            </a:pPr>
            <a:r>
              <a:rPr lang="en-GB"/>
              <a:t>How does geographic concentration and geopolitics  influence the characteristics of institutions as well as  prevalent values? </a:t>
            </a:r>
            <a:endParaRPr/>
          </a:p>
          <a:p>
            <a:pPr indent="0" lvl="0" marL="0" rtl="0" algn="l">
              <a:spcBef>
                <a:spcPts val="1000"/>
              </a:spcBef>
              <a:spcAft>
                <a:spcPts val="0"/>
              </a:spcAft>
              <a:buNone/>
            </a:pPr>
            <a:r>
              <a:rPr lang="en-GB"/>
              <a:t>How do exposure to climate change impacts affect decision </a:t>
            </a:r>
            <a:br>
              <a:rPr lang="en-GB"/>
            </a:br>
            <a:r>
              <a:rPr lang="en-GB"/>
              <a:t>making? What about demographic trends? Population growth? Urbanisation? climatic or demographic factors shape policy decisions?  </a:t>
            </a:r>
            <a:endParaRPr/>
          </a:p>
          <a:p>
            <a:pPr indent="0" lvl="0" marL="0" rtl="0" algn="l">
              <a:spcBef>
                <a:spcPts val="1000"/>
              </a:spcBef>
              <a:spcAft>
                <a:spcPts val="0"/>
              </a:spcAft>
              <a:buNone/>
            </a:pPr>
            <a:r>
              <a:rPr lang="en-GB"/>
              <a:t>What is the structure of the economy? Which sectors are most significant? What is the level of inequality and public debt?</a:t>
            </a:r>
            <a:endParaRPr/>
          </a:p>
          <a:p>
            <a:pPr indent="0" lvl="0" marL="0" rtl="0" algn="just">
              <a:spcBef>
                <a:spcPts val="1000"/>
              </a:spcBef>
              <a:spcAft>
                <a:spcPts val="0"/>
              </a:spcAft>
              <a:buNone/>
            </a:pPr>
            <a:r>
              <a:t/>
            </a:r>
            <a:endParaRPr sz="1400">
              <a:highlight>
                <a:srgbClr val="FFFF00"/>
              </a:highlight>
              <a:latin typeface="Calibri"/>
              <a:ea typeface="Calibri"/>
              <a:cs typeface="Calibri"/>
              <a:sym typeface="Calibri"/>
            </a:endParaRPr>
          </a:p>
          <a:p>
            <a:pPr indent="0" lvl="0" marL="0" rtl="0" algn="just">
              <a:spcBef>
                <a:spcPts val="0"/>
              </a:spcBef>
              <a:spcAft>
                <a:spcPts val="0"/>
              </a:spcAft>
              <a:buClr>
                <a:schemeClr val="dk1"/>
              </a:buClr>
              <a:buSzPts val="1200"/>
              <a:buFont typeface="Calibri"/>
              <a:buNone/>
            </a:pPr>
            <a:r>
              <a:t/>
            </a:r>
            <a:endParaRPr/>
          </a:p>
        </p:txBody>
      </p:sp>
      <p:sp>
        <p:nvSpPr>
          <p:cNvPr id="167" name="Google Shape;16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﻿Institutions refer to the ‘rules of the game’ that shape the decision making process, and how decisions are taken. For example, political institutions are the organizations in a government that create, enforce, and apply laws and policies.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Institutions can be formal or informal. Formal institutions are binding laws and regulations; informal institutions are norms, values and accepted ‘ways of doing things’ that are embedded in traditional social practices, often equally binding. </a:t>
            </a:r>
            <a:endParaRPr/>
          </a:p>
          <a:p>
            <a:pPr indent="0" lvl="0" marL="0" rtl="0" algn="just">
              <a:spcBef>
                <a:spcPts val="0"/>
              </a:spcBef>
              <a:spcAft>
                <a:spcPts val="0"/>
              </a:spcAft>
              <a:buClr>
                <a:schemeClr val="dk1"/>
              </a:buClr>
              <a:buSzPts val="1200"/>
              <a:buFont typeface="Calibri"/>
              <a:buNone/>
            </a:pPr>
            <a:r>
              <a:rPr lang="en-GB" sz="1200">
                <a:latin typeface="Calibri"/>
                <a:ea typeface="Calibri"/>
                <a:cs typeface="Calibri"/>
                <a:sym typeface="Calibri"/>
              </a:rPr>
              <a:t>Different institutional arrangements have differential and systematic effects on policy choices and outcomes. For example, countries with parliamentarian and presidential institutions vary in policy stability and transparency of the decision making process.</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Policy stability. Because of the way they are organised, parliamentary systems tend to have easier process to establish and annul policies. In presidential institutions, the way institutions are organised (e.g. multiple legislative chambers) makes it more difficult to pass laws or reverse policies that have passed. </a:t>
            </a:r>
            <a:endParaRPr/>
          </a:p>
          <a:p>
            <a:pPr indent="0" lvl="0" marL="0" rtl="0" algn="l">
              <a:spcBef>
                <a:spcPts val="0"/>
              </a:spcBef>
              <a:spcAft>
                <a:spcPts val="0"/>
              </a:spcAft>
              <a:buClr>
                <a:schemeClr val="dk1"/>
              </a:buClr>
              <a:buSzPts val="1200"/>
              <a:buFont typeface="Calibri"/>
              <a:buNone/>
            </a:pPr>
            <a:r>
              <a:rPr lang="en-GB" sz="1200">
                <a:latin typeface="Calibri"/>
                <a:ea typeface="Calibri"/>
                <a:cs typeface="Calibri"/>
                <a:sym typeface="Calibri"/>
              </a:rPr>
              <a:t>The two systems also differ in the how policy decisions are debated and negotiated.  In parliamentarian systems it can be hard to locate who has influence and where they exert it in systems. This is because in such systems party caucuses, subcabinet level meetings, and informal bargaining between party leaders and backbenchers is more prominent but also less visible to outsiders. In presidential systems, public debates over legislation is more common. A draft law or policy must work its way through the separately elected chambers and the separation of powers creates the potential for more transparency of the decision-making process. </a:t>
            </a:r>
            <a:endParaRPr/>
          </a:p>
          <a:p>
            <a:pPr indent="0" lvl="0" marL="0" rtl="0" algn="just">
              <a:spcBef>
                <a:spcPts val="0"/>
              </a:spcBef>
              <a:spcAft>
                <a:spcPts val="0"/>
              </a:spcAft>
              <a:buClr>
                <a:schemeClr val="dk1"/>
              </a:buClr>
              <a:buSzPts val="1200"/>
              <a:buFont typeface="Calibri"/>
              <a:buNone/>
            </a:pPr>
            <a:r>
              <a:t/>
            </a:r>
            <a:endParaRPr/>
          </a:p>
        </p:txBody>
      </p:sp>
      <p:sp>
        <p:nvSpPr>
          <p:cNvPr id="176" name="Google Shape;17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34"/>
          <p:cNvSpPr txBox="1"/>
          <p:nvPr>
            <p:ph type="ctrTitle"/>
          </p:nvPr>
        </p:nvSpPr>
        <p:spPr>
          <a:xfrm>
            <a:off x="1" y="4188409"/>
            <a:ext cx="9332842" cy="23876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4800"/>
              <a:buFont typeface="Helvetica Neue"/>
              <a:buNone/>
              <a:defRPr b="1" i="0" sz="4400"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p:spTree>
      <p:nvGrpSpPr>
        <p:cNvPr id="54" name="Shape 54"/>
        <p:cNvGrpSpPr/>
        <p:nvPr/>
      </p:nvGrpSpPr>
      <p:grpSpPr>
        <a:xfrm>
          <a:off x="0" y="0"/>
          <a:ext cx="0" cy="0"/>
          <a:chOff x="0" y="0"/>
          <a:chExt cx="0" cy="0"/>
        </a:xfrm>
      </p:grpSpPr>
      <p:pic>
        <p:nvPicPr>
          <p:cNvPr id="55" name="Google Shape;55;p4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6" name="Google Shape;56;p43"/>
          <p:cNvSpPr/>
          <p:nvPr>
            <p:ph idx="2" type="pic"/>
          </p:nvPr>
        </p:nvSpPr>
        <p:spPr>
          <a:xfrm>
            <a:off x="6096000" y="1971040"/>
            <a:ext cx="5608320" cy="4419600"/>
          </a:xfrm>
          <a:prstGeom prst="rect">
            <a:avLst/>
          </a:prstGeom>
          <a:noFill/>
          <a:ln>
            <a:noFill/>
          </a:ln>
        </p:spPr>
      </p:sp>
      <p:sp>
        <p:nvSpPr>
          <p:cNvPr id="57" name="Google Shape;57;p4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58" name="Google Shape;58;p43"/>
          <p:cNvSpPr txBox="1"/>
          <p:nvPr>
            <p:ph type="title"/>
          </p:nvPr>
        </p:nvSpPr>
        <p:spPr>
          <a:xfrm>
            <a:off x="839788" y="0"/>
            <a:ext cx="10864532"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3"/>
          <p:cNvSpPr txBox="1"/>
          <p:nvPr>
            <p:ph idx="1" type="body"/>
          </p:nvPr>
        </p:nvSpPr>
        <p:spPr>
          <a:xfrm>
            <a:off x="839788" y="1316038"/>
            <a:ext cx="4910771" cy="42963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0" name="Google Shape;60;p43"/>
          <p:cNvSpPr txBox="1"/>
          <p:nvPr>
            <p:ph idx="3" type="body"/>
          </p:nvPr>
        </p:nvSpPr>
        <p:spPr>
          <a:xfrm>
            <a:off x="839788" y="1829664"/>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cxnSp>
        <p:nvCxnSpPr>
          <p:cNvPr id="61" name="Google Shape;61;p43"/>
          <p:cNvCxnSpPr/>
          <p:nvPr/>
        </p:nvCxnSpPr>
        <p:spPr>
          <a:xfrm>
            <a:off x="6169572" y="5370785"/>
            <a:ext cx="5517931" cy="0"/>
          </a:xfrm>
          <a:prstGeom prst="straightConnector1">
            <a:avLst/>
          </a:prstGeom>
          <a:noFill/>
          <a:ln cap="flat" cmpd="sng" w="19050">
            <a:solidFill>
              <a:srgbClr val="0851FC"/>
            </a:solidFill>
            <a:prstDash val="solid"/>
            <a:round/>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1_Picture with Caption 2">
    <p:spTree>
      <p:nvGrpSpPr>
        <p:cNvPr id="62" name="Shape 62"/>
        <p:cNvGrpSpPr/>
        <p:nvPr/>
      </p:nvGrpSpPr>
      <p:grpSpPr>
        <a:xfrm>
          <a:off x="0" y="0"/>
          <a:ext cx="0" cy="0"/>
          <a:chOff x="0" y="0"/>
          <a:chExt cx="0" cy="0"/>
        </a:xfrm>
      </p:grpSpPr>
      <p:pic>
        <p:nvPicPr>
          <p:cNvPr id="63" name="Google Shape;63;p4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44"/>
          <p:cNvSpPr/>
          <p:nvPr>
            <p:ph idx="2" type="pic"/>
          </p:nvPr>
        </p:nvSpPr>
        <p:spPr>
          <a:xfrm>
            <a:off x="6096000" y="1971040"/>
            <a:ext cx="5608320" cy="4419600"/>
          </a:xfrm>
          <a:prstGeom prst="rect">
            <a:avLst/>
          </a:prstGeom>
          <a:noFill/>
          <a:ln>
            <a:noFill/>
          </a:ln>
        </p:spPr>
      </p:sp>
      <p:sp>
        <p:nvSpPr>
          <p:cNvPr id="65" name="Google Shape;65;p44"/>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66" name="Google Shape;66;p44"/>
          <p:cNvSpPr txBox="1"/>
          <p:nvPr>
            <p:ph idx="1" type="body"/>
          </p:nvPr>
        </p:nvSpPr>
        <p:spPr>
          <a:xfrm>
            <a:off x="839788" y="1756881"/>
            <a:ext cx="4910771" cy="48288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67" name="Google Shape;67;p44"/>
          <p:cNvSpPr txBox="1"/>
          <p:nvPr>
            <p:ph idx="3" type="body"/>
          </p:nvPr>
        </p:nvSpPr>
        <p:spPr>
          <a:xfrm>
            <a:off x="839788" y="2283087"/>
            <a:ext cx="4910771"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68" name="Google Shape;68;p44"/>
          <p:cNvSpPr txBox="1"/>
          <p:nvPr>
            <p:ph type="title"/>
          </p:nvPr>
        </p:nvSpPr>
        <p:spPr>
          <a:xfrm>
            <a:off x="839788" y="5555"/>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69" name="Shape 69"/>
        <p:cNvGrpSpPr/>
        <p:nvPr/>
      </p:nvGrpSpPr>
      <p:grpSpPr>
        <a:xfrm>
          <a:off x="0" y="0"/>
          <a:ext cx="0" cy="0"/>
          <a:chOff x="0" y="0"/>
          <a:chExt cx="0" cy="0"/>
        </a:xfrm>
      </p:grpSpPr>
      <p:sp>
        <p:nvSpPr>
          <p:cNvPr id="70" name="Google Shape;70;p45"/>
          <p:cNvSpPr txBox="1"/>
          <p:nvPr>
            <p:ph type="title"/>
          </p:nvPr>
        </p:nvSpPr>
        <p:spPr>
          <a:xfrm>
            <a:off x="838200" y="26078"/>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2" name="Shape 72"/>
        <p:cNvGrpSpPr/>
        <p:nvPr/>
      </p:nvGrpSpPr>
      <p:grpSpPr>
        <a:xfrm>
          <a:off x="0" y="0"/>
          <a:ext cx="0" cy="0"/>
          <a:chOff x="0" y="0"/>
          <a:chExt cx="0" cy="0"/>
        </a:xfrm>
      </p:grpSpPr>
      <p:pic>
        <p:nvPicPr>
          <p:cNvPr id="73" name="Google Shape;73;p4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4" name="Google Shape;74;p46"/>
          <p:cNvSpPr txBox="1"/>
          <p:nvPr>
            <p:ph type="title"/>
          </p:nvPr>
        </p:nvSpPr>
        <p:spPr>
          <a:xfrm>
            <a:off x="838200" y="15804"/>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4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chemeClr val="lt1"/>
        </a:solidFill>
      </p:bgPr>
    </p:bg>
    <p:spTree>
      <p:nvGrpSpPr>
        <p:cNvPr id="16" name="Shape 16"/>
        <p:cNvGrpSpPr/>
        <p:nvPr/>
      </p:nvGrpSpPr>
      <p:grpSpPr>
        <a:xfrm>
          <a:off x="0" y="0"/>
          <a:ext cx="0" cy="0"/>
          <a:chOff x="0" y="0"/>
          <a:chExt cx="0" cy="0"/>
        </a:xfrm>
      </p:grpSpPr>
      <p:pic>
        <p:nvPicPr>
          <p:cNvPr id="17" name="Google Shape;17;p3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35"/>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Helvetica Neue"/>
              <a:buNone/>
              <a:defRPr b="1"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20" name="Google Shape;20;p35"/>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 name="Google Shape;21;p35"/>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1_Two Content">
    <p:bg>
      <p:bgPr>
        <a:solidFill>
          <a:schemeClr val="lt1"/>
        </a:solidFill>
      </p:bgPr>
    </p:bg>
    <p:spTree>
      <p:nvGrpSpPr>
        <p:cNvPr id="22" name="Shape 22"/>
        <p:cNvGrpSpPr/>
        <p:nvPr/>
      </p:nvGrpSpPr>
      <p:grpSpPr>
        <a:xfrm>
          <a:off x="0" y="0"/>
          <a:ext cx="0" cy="0"/>
          <a:chOff x="0" y="0"/>
          <a:chExt cx="0" cy="0"/>
        </a:xfrm>
      </p:grpSpPr>
      <p:sp>
        <p:nvSpPr>
          <p:cNvPr id="23" name="Google Shape;23;p36"/>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
        <p:nvSpPr>
          <p:cNvPr id="24" name="Google Shape;24;p36"/>
          <p:cNvSpPr txBox="1"/>
          <p:nvPr>
            <p:ph idx="1" type="body"/>
          </p:nvPr>
        </p:nvSpPr>
        <p:spPr>
          <a:xfrm>
            <a:off x="838200" y="1926431"/>
            <a:ext cx="5257800" cy="4639469"/>
          </a:xfrm>
          <a:prstGeom prst="rect">
            <a:avLst/>
          </a:prstGeom>
          <a:noFill/>
          <a:ln>
            <a:noFill/>
          </a:ln>
        </p:spPr>
        <p:txBody>
          <a:bodyPr anchorCtr="0" anchor="t" bIns="90000" lIns="90000" spcFirstLastPara="1" rIns="91425" wrap="square" tIns="36000">
            <a:noAutofit/>
          </a:bodyPr>
          <a:lstStyle>
            <a:lvl1pPr indent="-228600" lvl="0" marL="457200" marR="0" rtl="0" algn="l">
              <a:lnSpc>
                <a:spcPct val="90000"/>
              </a:lnSpc>
              <a:spcBef>
                <a:spcPts val="100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36"/>
          <p:cNvSpPr txBox="1"/>
          <p:nvPr>
            <p:ph idx="2" type="body"/>
          </p:nvPr>
        </p:nvSpPr>
        <p:spPr>
          <a:xfrm>
            <a:off x="834081" y="1321595"/>
            <a:ext cx="5183188" cy="604836"/>
          </a:xfrm>
          <a:prstGeom prst="rect">
            <a:avLst/>
          </a:prstGeom>
          <a:noFill/>
          <a:ln>
            <a:noFill/>
          </a:ln>
        </p:spPr>
        <p:txBody>
          <a:bodyPr anchorCtr="0" anchor="t" bIns="90000" lIns="91425" spcFirstLastPara="1" rIns="91425" wrap="square" tIns="360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accent5"/>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6" name="Shape 26"/>
        <p:cNvGrpSpPr/>
        <p:nvPr/>
      </p:nvGrpSpPr>
      <p:grpSpPr>
        <a:xfrm>
          <a:off x="0" y="0"/>
          <a:ext cx="0" cy="0"/>
          <a:chOff x="0" y="0"/>
          <a:chExt cx="0" cy="0"/>
        </a:xfrm>
      </p:grpSpPr>
      <p:pic>
        <p:nvPicPr>
          <p:cNvPr id="27" name="Google Shape;27;p3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37"/>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7"/>
          <p:cNvSpPr txBox="1"/>
          <p:nvPr>
            <p:ph idx="1" type="body"/>
          </p:nvPr>
        </p:nvSpPr>
        <p:spPr>
          <a:xfrm>
            <a:off x="839788" y="1346930"/>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dk1"/>
              </a:buClr>
              <a:buSzPts val="2400"/>
              <a:buFont typeface="Arial"/>
              <a:buChar char="•"/>
              <a:defRPr b="0" i="0" sz="2000" u="none" cap="none" strike="noStrike">
                <a:solidFill>
                  <a:srgbClr val="000000"/>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30" name="Google Shape;30;p37"/>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31" name="Shape 31"/>
        <p:cNvGrpSpPr/>
        <p:nvPr/>
      </p:nvGrpSpPr>
      <p:grpSpPr>
        <a:xfrm>
          <a:off x="0" y="0"/>
          <a:ext cx="0" cy="0"/>
          <a:chOff x="0" y="0"/>
          <a:chExt cx="0" cy="0"/>
        </a:xfrm>
      </p:grpSpPr>
      <p:pic>
        <p:nvPicPr>
          <p:cNvPr descr="Background pattern&#10;&#10;Description automatically generated" id="32" name="Google Shape;32;p3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38"/>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39"/>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9"/>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 name="Google Shape;37;p3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8" name="Google Shape;38;p3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9" name="Google Shape;39;p39"/>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pic>
        <p:nvPicPr>
          <p:cNvPr id="41" name="Google Shape;41;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2" name="Google Shape;42;p40"/>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40"/>
          <p:cNvSpPr txBox="1"/>
          <p:nvPr>
            <p:ph idx="1" type="body"/>
          </p:nvPr>
        </p:nvSpPr>
        <p:spPr>
          <a:xfrm>
            <a:off x="839788" y="1316038"/>
            <a:ext cx="5157787"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4" name="Google Shape;44;p40"/>
          <p:cNvSpPr txBox="1"/>
          <p:nvPr>
            <p:ph idx="2" type="body"/>
          </p:nvPr>
        </p:nvSpPr>
        <p:spPr>
          <a:xfrm>
            <a:off x="839788" y="1816278"/>
            <a:ext cx="5157787"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5" name="Google Shape;45;p40"/>
          <p:cNvSpPr txBox="1"/>
          <p:nvPr>
            <p:ph idx="3" type="body"/>
          </p:nvPr>
        </p:nvSpPr>
        <p:spPr>
          <a:xfrm>
            <a:off x="6172200" y="1316038"/>
            <a:ext cx="5183188" cy="461391"/>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90000"/>
              </a:lnSpc>
              <a:spcBef>
                <a:spcPts val="1000"/>
              </a:spcBef>
              <a:spcAft>
                <a:spcPts val="0"/>
              </a:spcAft>
              <a:buClr>
                <a:schemeClr val="dk1"/>
              </a:buClr>
              <a:buSzPts val="2400"/>
              <a:buFont typeface="Arial"/>
              <a:buNone/>
              <a:defRPr b="1" i="0" sz="2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rgbClr val="000000"/>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rgbClr val="000000"/>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rgbClr val="000000"/>
                </a:solidFill>
                <a:latin typeface="Arial"/>
                <a:ea typeface="Arial"/>
                <a:cs typeface="Arial"/>
                <a:sym typeface="Arial"/>
              </a:defRPr>
            </a:lvl9pPr>
          </a:lstStyle>
          <a:p/>
        </p:txBody>
      </p:sp>
      <p:sp>
        <p:nvSpPr>
          <p:cNvPr id="46" name="Google Shape;46;p40"/>
          <p:cNvSpPr txBox="1"/>
          <p:nvPr>
            <p:ph idx="4" type="body"/>
          </p:nvPr>
        </p:nvSpPr>
        <p:spPr>
          <a:xfrm>
            <a:off x="6172200" y="1816278"/>
            <a:ext cx="5183188" cy="3684588"/>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90000"/>
              </a:lnSpc>
              <a:spcBef>
                <a:spcPts val="1000"/>
              </a:spcBef>
              <a:spcAft>
                <a:spcPts val="0"/>
              </a:spcAft>
              <a:buClr>
                <a:schemeClr val="lt1"/>
              </a:buClr>
              <a:buSzPts val="2400"/>
              <a:buFont typeface="Arial"/>
              <a:buChar char="•"/>
              <a:defRPr b="0" i="0" sz="20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rgbClr val="000000"/>
                </a:solidFill>
                <a:latin typeface="Helvetica Neue"/>
                <a:ea typeface="Helvetica Neue"/>
                <a:cs typeface="Helvetica Neue"/>
                <a:sym typeface="Helvetica Neue"/>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rgbClr val="000000"/>
                </a:solidFill>
                <a:latin typeface="Helvetica Neue"/>
                <a:ea typeface="Helvetica Neue"/>
                <a:cs typeface="Helvetica Neue"/>
                <a:sym typeface="Helvetica Neue"/>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4pPr>
            <a:lvl5pPr indent="-330200" lvl="4" marL="2286000" marR="0" rtl="0" algn="l">
              <a:lnSpc>
                <a:spcPct val="90000"/>
              </a:lnSpc>
              <a:spcBef>
                <a:spcPts val="500"/>
              </a:spcBef>
              <a:spcAft>
                <a:spcPts val="0"/>
              </a:spcAft>
              <a:buClr>
                <a:schemeClr val="dk1"/>
              </a:buClr>
              <a:buSzPts val="1600"/>
              <a:buFont typeface="Arial"/>
              <a:buChar char="•"/>
              <a:defRPr b="0" i="0" sz="1600" u="none" cap="none" strike="noStrike">
                <a:solidFill>
                  <a:srgbClr val="000000"/>
                </a:solidFill>
                <a:latin typeface="Helvetica Neue"/>
                <a:ea typeface="Helvetica Neue"/>
                <a:cs typeface="Helvetica Neue"/>
                <a:sym typeface="Helvetica Neue"/>
              </a:defRPr>
            </a:lvl5pPr>
            <a:lvl6pPr indent="-342900" lvl="5" marL="27432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400" u="none" cap="none" strike="noStrike">
                <a:solidFill>
                  <a:srgbClr val="000000"/>
                </a:solidFill>
                <a:latin typeface="Arial"/>
                <a:ea typeface="Arial"/>
                <a:cs typeface="Arial"/>
                <a:sym typeface="Arial"/>
              </a:defRPr>
            </a:lvl9pPr>
          </a:lstStyle>
          <a:p/>
        </p:txBody>
      </p:sp>
      <p:sp>
        <p:nvSpPr>
          <p:cNvPr id="47" name="Google Shape;47;p40"/>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pic>
        <p:nvPicPr>
          <p:cNvPr id="49" name="Google Shape;49;p4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0" name="Google Shape;50;p41"/>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Helvetica Neue"/>
              <a:buNone/>
              <a:defRPr b="1"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1"/>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bg>
      <p:bgPr>
        <a:solidFill>
          <a:schemeClr val="lt1"/>
        </a:solidFill>
      </p:bgPr>
    </p:bg>
    <p:spTree>
      <p:nvGrpSpPr>
        <p:cNvPr id="52" name="Shape 52"/>
        <p:cNvGrpSpPr/>
        <p:nvPr/>
      </p:nvGrpSpPr>
      <p:grpSpPr>
        <a:xfrm>
          <a:off x="0" y="0"/>
          <a:ext cx="0" cy="0"/>
          <a:chOff x="0" y="0"/>
          <a:chExt cx="0" cy="0"/>
        </a:xfrm>
      </p:grpSpPr>
      <p:sp>
        <p:nvSpPr>
          <p:cNvPr id="53" name="Google Shape;53;p42"/>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000"/>
              <a:buFont typeface="Arial"/>
              <a:buNone/>
              <a:defRPr/>
            </a:lvl1pPr>
            <a:lvl2pPr indent="0" lvl="1" marL="0" marR="0" algn="ctr">
              <a:lnSpc>
                <a:spcPct val="100000"/>
              </a:lnSpc>
              <a:spcBef>
                <a:spcPts val="0"/>
              </a:spcBef>
              <a:spcAft>
                <a:spcPts val="0"/>
              </a:spcAft>
              <a:buClr>
                <a:srgbClr val="000000"/>
              </a:buClr>
              <a:buSzPts val="1000"/>
              <a:buFont typeface="Arial"/>
              <a:buNone/>
              <a:defRPr/>
            </a:lvl2pPr>
            <a:lvl3pPr indent="0" lvl="2" marL="0" marR="0" algn="ctr">
              <a:lnSpc>
                <a:spcPct val="100000"/>
              </a:lnSpc>
              <a:spcBef>
                <a:spcPts val="0"/>
              </a:spcBef>
              <a:spcAft>
                <a:spcPts val="0"/>
              </a:spcAft>
              <a:buClr>
                <a:srgbClr val="000000"/>
              </a:buClr>
              <a:buSzPts val="1000"/>
              <a:buFont typeface="Arial"/>
              <a:buNone/>
              <a:defRPr/>
            </a:lvl3pPr>
            <a:lvl4pPr indent="0" lvl="3" marL="0" marR="0" algn="ctr">
              <a:lnSpc>
                <a:spcPct val="100000"/>
              </a:lnSpc>
              <a:spcBef>
                <a:spcPts val="0"/>
              </a:spcBef>
              <a:spcAft>
                <a:spcPts val="0"/>
              </a:spcAft>
              <a:buClr>
                <a:srgbClr val="000000"/>
              </a:buClr>
              <a:buSzPts val="1000"/>
              <a:buFont typeface="Arial"/>
              <a:buNone/>
              <a:defRPr/>
            </a:lvl4pPr>
            <a:lvl5pPr indent="0" lvl="4" marL="0" marR="0" algn="ctr">
              <a:lnSpc>
                <a:spcPct val="100000"/>
              </a:lnSpc>
              <a:spcBef>
                <a:spcPts val="0"/>
              </a:spcBef>
              <a:spcAft>
                <a:spcPts val="0"/>
              </a:spcAft>
              <a:buClr>
                <a:srgbClr val="000000"/>
              </a:buClr>
              <a:buSzPts val="1000"/>
              <a:buFont typeface="Arial"/>
              <a:buNone/>
              <a:defRPr/>
            </a:lvl5pPr>
            <a:lvl6pPr indent="0" lvl="5" marL="0" marR="0" algn="ctr">
              <a:lnSpc>
                <a:spcPct val="100000"/>
              </a:lnSpc>
              <a:spcBef>
                <a:spcPts val="0"/>
              </a:spcBef>
              <a:spcAft>
                <a:spcPts val="0"/>
              </a:spcAft>
              <a:buClr>
                <a:srgbClr val="000000"/>
              </a:buClr>
              <a:buSzPts val="1000"/>
              <a:buFont typeface="Arial"/>
              <a:buNone/>
              <a:defRPr/>
            </a:lvl6pPr>
            <a:lvl7pPr indent="0" lvl="6" marL="0" marR="0" algn="ctr">
              <a:lnSpc>
                <a:spcPct val="100000"/>
              </a:lnSpc>
              <a:spcBef>
                <a:spcPts val="0"/>
              </a:spcBef>
              <a:spcAft>
                <a:spcPts val="0"/>
              </a:spcAft>
              <a:buClr>
                <a:srgbClr val="000000"/>
              </a:buClr>
              <a:buSzPts val="1000"/>
              <a:buFont typeface="Arial"/>
              <a:buNone/>
              <a:defRPr/>
            </a:lvl7pPr>
            <a:lvl8pPr indent="0" lvl="7" marL="0" marR="0" algn="ctr">
              <a:lnSpc>
                <a:spcPct val="100000"/>
              </a:lnSpc>
              <a:spcBef>
                <a:spcPts val="0"/>
              </a:spcBef>
              <a:spcAft>
                <a:spcPts val="0"/>
              </a:spcAft>
              <a:buClr>
                <a:srgbClr val="000000"/>
              </a:buClr>
              <a:buSzPts val="1000"/>
              <a:buFont typeface="Arial"/>
              <a:buNone/>
              <a:defRPr/>
            </a:lvl8pPr>
            <a:lvl9pPr indent="0" lvl="8" marL="0" marR="0" algn="ctr">
              <a:lnSpc>
                <a:spcPct val="100000"/>
              </a:lnSpc>
              <a:spcBef>
                <a:spcPts val="0"/>
              </a:spcBef>
              <a:spcAft>
                <a:spcPts val="0"/>
              </a:spcAft>
              <a:buClr>
                <a:srgbClr val="000000"/>
              </a:buClr>
              <a:buSzPts val="1000"/>
              <a:buFont typeface="Arial"/>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0.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33"/>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1" name="Google Shape;11;p33"/>
          <p:cNvSpPr txBox="1"/>
          <p:nvPr>
            <p:ph idx="12" type="sldNum"/>
          </p:nvPr>
        </p:nvSpPr>
        <p:spPr>
          <a:xfrm>
            <a:off x="11798300" y="6565900"/>
            <a:ext cx="393700" cy="2921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000"/>
              <a:buFont typeface="Arial"/>
              <a:buNone/>
              <a:defRPr b="1" i="0" sz="10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GB"/>
              <a:t>‹#›</a:t>
            </a:fld>
            <a:endParaRPr/>
          </a:p>
        </p:txBody>
      </p:sp>
      <p:sp>
        <p:nvSpPr>
          <p:cNvPr id="12" name="Google Shape;12;p33"/>
          <p:cNvSpPr txBox="1"/>
          <p:nvPr>
            <p:ph type="title"/>
          </p:nvPr>
        </p:nvSpPr>
        <p:spPr>
          <a:xfrm>
            <a:off x="838200" y="0"/>
            <a:ext cx="10515600" cy="1325563"/>
          </a:xfrm>
          <a:prstGeom prst="rect">
            <a:avLst/>
          </a:prstGeom>
          <a:noFill/>
          <a:ln>
            <a:noFill/>
          </a:ln>
        </p:spPr>
        <p:txBody>
          <a:bodyPr anchorCtr="0" anchor="b" bIns="45700" lIns="91425" spcFirstLastPara="1" rIns="91425" wrap="square" tIns="45700">
            <a:normAutofit/>
          </a:bodyPr>
          <a:lstStyle>
            <a:lvl1pPr lvl="0" marR="0" rtl="0" algn="l">
              <a:lnSpc>
                <a:spcPct val="100000"/>
              </a:lnSpc>
              <a:spcBef>
                <a:spcPts val="0"/>
              </a:spcBef>
              <a:spcAft>
                <a:spcPts val="0"/>
              </a:spcAft>
              <a:buSzPts val="1400"/>
              <a:buNone/>
              <a:defRPr b="1" i="0" sz="3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20.png"/><Relationship Id="rId13" Type="http://schemas.openxmlformats.org/officeDocument/2006/relationships/image" Target="../media/image22.png"/><Relationship Id="rId12" Type="http://schemas.openxmlformats.org/officeDocument/2006/relationships/image" Target="../media/image25.png"/><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s://twitter.com/researchccg" TargetMode="External"/><Relationship Id="rId4" Type="http://schemas.openxmlformats.org/officeDocument/2006/relationships/hyperlink" Target="https://www.facebook.com/ResearchCCG/" TargetMode="External"/><Relationship Id="rId9" Type="http://schemas.openxmlformats.org/officeDocument/2006/relationships/image" Target="../media/image21.png"/><Relationship Id="rId15" Type="http://schemas.openxmlformats.org/officeDocument/2006/relationships/hyperlink" Target="https://www.open.edu/openlearncreate/mod/quiz/view.php?id=174723" TargetMode="External"/><Relationship Id="rId14" Type="http://schemas.openxmlformats.org/officeDocument/2006/relationships/hyperlink" Target="http://www.google.com/" TargetMode="External"/><Relationship Id="rId17" Type="http://schemas.openxmlformats.org/officeDocument/2006/relationships/hyperlink" Target="http://www.climatecompatiblegrowth.com/" TargetMode="External"/><Relationship Id="rId16" Type="http://schemas.openxmlformats.org/officeDocument/2006/relationships/image" Target="../media/image27.png"/><Relationship Id="rId5" Type="http://schemas.openxmlformats.org/officeDocument/2006/relationships/hyperlink" Target="https://www.instagram.com/research_ccg/" TargetMode="External"/><Relationship Id="rId6" Type="http://schemas.openxmlformats.org/officeDocument/2006/relationships/hyperlink" Target="https://www.linkedin.com/company/climate-compatible-growth-ccg" TargetMode="External"/><Relationship Id="rId7" Type="http://schemas.openxmlformats.org/officeDocument/2006/relationships/hyperlink" Target="https://www.youtube.com/channel/UCnrr4preO57lHgt_6W2FyoA" TargetMode="External"/><Relationship Id="rId8" Type="http://schemas.openxmlformats.org/officeDocument/2006/relationships/hyperlink" Target="mailto:ccg@lboro.ac.uk"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nvSpPr>
        <p:spPr>
          <a:xfrm>
            <a:off x="976183" y="3633301"/>
            <a:ext cx="8356659" cy="21028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4800"/>
              <a:buFont typeface="Helvetica Neue"/>
              <a:buNone/>
            </a:pPr>
            <a:r>
              <a:rPr b="1" i="0" lang="en-GB" sz="4100" u="none" cap="none" strike="noStrike">
                <a:solidFill>
                  <a:schemeClr val="dk1"/>
                </a:solidFill>
                <a:latin typeface="Arial"/>
                <a:ea typeface="Arial"/>
                <a:cs typeface="Arial"/>
                <a:sym typeface="Arial"/>
              </a:rPr>
              <a:t>LECTURE 5</a:t>
            </a:r>
            <a:r>
              <a:rPr b="1" i="0" lang="en-GB" sz="4100" u="none" cap="none" strike="noStrike">
                <a:solidFill>
                  <a:schemeClr val="lt1"/>
                </a:solidFill>
                <a:latin typeface="Arial"/>
                <a:ea typeface="Arial"/>
                <a:cs typeface="Arial"/>
                <a:sym typeface="Arial"/>
              </a:rPr>
              <a:t> </a:t>
            </a:r>
            <a:endParaRPr b="1" i="0" sz="4100" u="none" cap="none" strike="noStrike">
              <a:solidFill>
                <a:schemeClr val="lt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4800"/>
              <a:buFont typeface="Helvetica Neue"/>
              <a:buNone/>
            </a:pPr>
            <a:r>
              <a:rPr b="1" i="0" lang="en-GB" sz="4400" u="none" cap="none" strike="noStrike">
                <a:solidFill>
                  <a:schemeClr val="lt1"/>
                </a:solidFill>
                <a:latin typeface="Arial"/>
                <a:ea typeface="Arial"/>
                <a:cs typeface="Arial"/>
                <a:sym typeface="Arial"/>
              </a:rPr>
              <a:t>POLITICAL ECONOMY ANALYSIS</a:t>
            </a:r>
            <a:endParaRPr/>
          </a:p>
        </p:txBody>
      </p:sp>
      <p:sp>
        <p:nvSpPr>
          <p:cNvPr id="81" name="Google Shape;81;p1"/>
          <p:cNvSpPr txBox="1"/>
          <p:nvPr/>
        </p:nvSpPr>
        <p:spPr>
          <a:xfrm>
            <a:off x="1016524" y="2870756"/>
            <a:ext cx="8050696" cy="707886"/>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lt1"/>
                </a:solidFill>
                <a:latin typeface="Arial"/>
                <a:ea typeface="Arial"/>
                <a:cs typeface="Arial"/>
                <a:sym typeface="Arial"/>
              </a:rPr>
              <a:t>Modelling, policy </a:t>
            </a:r>
            <a:endParaRPr/>
          </a:p>
          <a:p>
            <a:pPr indent="0" lvl="0" marL="0" marR="0" rtl="0" algn="l">
              <a:spcBef>
                <a:spcPts val="0"/>
              </a:spcBef>
              <a:spcAft>
                <a:spcPts val="0"/>
              </a:spcAft>
              <a:buNone/>
            </a:pPr>
            <a:r>
              <a:rPr b="1" lang="en-GB" sz="2000">
                <a:solidFill>
                  <a:schemeClr val="lt1"/>
                </a:solidFill>
                <a:latin typeface="Arial"/>
                <a:ea typeface="Arial"/>
                <a:cs typeface="Arial"/>
                <a:sym typeface="Arial"/>
              </a:rPr>
              <a:t>and political economy</a:t>
            </a:r>
            <a:endParaRPr b="1" sz="2000">
              <a:solidFill>
                <a:schemeClr val="lt1"/>
              </a:solidFill>
              <a:latin typeface="Arial"/>
              <a:ea typeface="Arial"/>
              <a:cs typeface="Arial"/>
              <a:sym typeface="Arial"/>
            </a:endParaRPr>
          </a:p>
        </p:txBody>
      </p:sp>
      <p:sp>
        <p:nvSpPr>
          <p:cNvPr id="82" name="Google Shape;82;p1"/>
          <p:cNvSpPr txBox="1"/>
          <p:nvPr/>
        </p:nvSpPr>
        <p:spPr>
          <a:xfrm>
            <a:off x="9332842" y="6157376"/>
            <a:ext cx="2579072"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400" u="none">
                <a:solidFill>
                  <a:schemeClr val="lt1"/>
                </a:solidFill>
                <a:latin typeface="Open Sans"/>
                <a:ea typeface="Open Sans"/>
                <a:cs typeface="Open Sans"/>
                <a:sym typeface="Open Sans"/>
              </a:rPr>
              <a:t>Version 1.0</a:t>
            </a:r>
            <a:endParaRPr b="0" sz="1050" u="none">
              <a:solidFill>
                <a:schemeClr val="lt1"/>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0"/>
          <p:cNvSpPr txBox="1"/>
          <p:nvPr/>
        </p:nvSpPr>
        <p:spPr>
          <a:xfrm>
            <a:off x="838198" y="1401998"/>
            <a:ext cx="7886077" cy="3745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Questions related to institutions may include: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What rules and practices influence how evidence is used during policymaking?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How transparent is the policy process and who is involved? What are the rules of participation? What incentives does the </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process create for those involved or excluded?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To what extent are political and economic elites restrained by the rule of the law? What role do deeply embedded social norms play?</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Are there overlapping or conflicting institutions with mandates which may impact the policy process?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Are there rules and incentives to promote interagency coordination or competition?</a:t>
            </a:r>
            <a:endParaRPr/>
          </a:p>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8" name="Google Shape;188;p10"/>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189" name="Google Shape;189;p10"/>
          <p:cNvPicPr preferRelativeResize="0"/>
          <p:nvPr/>
        </p:nvPicPr>
        <p:blipFill rotWithShape="1">
          <a:blip r:embed="rId3">
            <a:alphaModFix amt="10000"/>
          </a:blip>
          <a:srcRect b="0" l="0" r="0" t="0"/>
          <a:stretch/>
        </p:blipFill>
        <p:spPr>
          <a:xfrm>
            <a:off x="7603722" y="1611694"/>
            <a:ext cx="4194578" cy="4194578"/>
          </a:xfrm>
          <a:prstGeom prst="rect">
            <a:avLst/>
          </a:prstGeom>
          <a:noFill/>
          <a:ln>
            <a:noFill/>
          </a:ln>
        </p:spPr>
      </p:pic>
      <p:sp>
        <p:nvSpPr>
          <p:cNvPr id="190" name="Google Shape;190;p10"/>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5.2.2 Political economy analysis: </a:t>
            </a:r>
            <a:r>
              <a:rPr b="0" i="0" lang="en-GB" sz="2400" u="none" cap="none" strike="noStrike">
                <a:solidFill>
                  <a:schemeClr val="accent2"/>
                </a:solidFill>
                <a:latin typeface="Arial"/>
                <a:ea typeface="Arial"/>
                <a:cs typeface="Arial"/>
                <a:sym typeface="Arial"/>
              </a:rPr>
              <a:t>Institutions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nvSpPr>
        <p:spPr>
          <a:xfrm>
            <a:off x="838198" y="1401998"/>
            <a:ext cx="7966589" cy="3745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a:t>
            </a:r>
            <a:r>
              <a:rPr b="0" i="0" lang="en-GB" sz="2000" u="none" cap="none" strike="noStrike">
                <a:solidFill>
                  <a:srgbClr val="000000"/>
                </a:solidFill>
                <a:latin typeface="Arial"/>
                <a:ea typeface="Arial"/>
                <a:cs typeface="Arial"/>
                <a:sym typeface="Arial"/>
              </a:rPr>
              <a:t>Actors are individuals or organisations that are most relevant or affected by the issue in question. </a:t>
            </a:r>
            <a:endParaRPr/>
          </a:p>
          <a:p>
            <a:pPr indent="0" lvl="0" marL="0" marR="0" rtl="0" algn="l">
              <a:lnSpc>
                <a:spcPct val="100000"/>
              </a:lnSpc>
              <a:spcBef>
                <a:spcPts val="100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Within institutions, actors organise to pursue their interests. For example:</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During problem identification and model construction actors </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may organise to advocate their preferred approach;</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During policy decision powerful groups may form a coalition to support or challenge it;</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At policy implementation, actors may organise in compliance or resistance, thus prevent a successful outcome by refusing to comply.</a:t>
            </a:r>
            <a:endParaRPr/>
          </a:p>
        </p:txBody>
      </p:sp>
      <p:sp>
        <p:nvSpPr>
          <p:cNvPr id="197" name="Google Shape;197;p11"/>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198" name="Google Shape;198;p11"/>
          <p:cNvPicPr preferRelativeResize="0"/>
          <p:nvPr/>
        </p:nvPicPr>
        <p:blipFill rotWithShape="1">
          <a:blip r:embed="rId3">
            <a:alphaModFix/>
          </a:blip>
          <a:srcRect b="0" l="0" r="0" t="0"/>
          <a:stretch/>
        </p:blipFill>
        <p:spPr>
          <a:xfrm>
            <a:off x="8113241" y="1558067"/>
            <a:ext cx="3589742" cy="3589742"/>
          </a:xfrm>
          <a:prstGeom prst="rect">
            <a:avLst/>
          </a:prstGeom>
          <a:noFill/>
          <a:ln>
            <a:noFill/>
          </a:ln>
        </p:spPr>
      </p:pic>
      <p:sp>
        <p:nvSpPr>
          <p:cNvPr id="199" name="Google Shape;199;p11"/>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5.2.3 Political economy analysis: </a:t>
            </a:r>
            <a:r>
              <a:rPr b="0" i="0" lang="en-GB" sz="2400" u="none" cap="none" strike="noStrike">
                <a:solidFill>
                  <a:schemeClr val="accent5"/>
                </a:solidFill>
                <a:latin typeface="Open Sans"/>
                <a:ea typeface="Open Sans"/>
                <a:cs typeface="Open Sans"/>
                <a:sym typeface="Open Sans"/>
              </a:rPr>
              <a:t>Actors</a:t>
            </a:r>
            <a:endParaRPr b="0" i="0" sz="2400" u="none" cap="none" strike="noStrike">
              <a:solidFill>
                <a:schemeClr val="accent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nvSpPr>
        <p:spPr>
          <a:xfrm>
            <a:off x="838198" y="1401999"/>
            <a:ext cx="8271935" cy="419457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Questions related to actors may include: </a:t>
            </a:r>
            <a:r>
              <a:rPr b="0" i="0" lang="en-GB" sz="2000" u="none" cap="none" strike="noStrike">
                <a:solidFill>
                  <a:srgbClr val="000000"/>
                </a:solidFill>
                <a:latin typeface="Calibri"/>
                <a:ea typeface="Calibri"/>
                <a:cs typeface="Calibri"/>
                <a:sym typeface="Calibri"/>
              </a:rPr>
              <a:t>﻿﻿</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Who are the key actors and what is the nature of their relationship to each other? </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What are the interests actors pursue? What are the patterns of cooperation and conflict among them?</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How do actors respond to changes in policy or market conditions? What is the role of external actors in shaping the behaviour of domestic actors?</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How do social and cultural factors shape actors behaviour in the political and economic system?</a:t>
            </a:r>
            <a:endParaRPr/>
          </a:p>
          <a:p>
            <a:pPr indent="0" lvl="0" marL="0" marR="0" rtl="0" algn="l">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 </a:t>
            </a:r>
            <a:endParaRPr/>
          </a:p>
        </p:txBody>
      </p:sp>
      <p:sp>
        <p:nvSpPr>
          <p:cNvPr id="206" name="Google Shape;206;p12"/>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207" name="Google Shape;207;p12"/>
          <p:cNvPicPr preferRelativeResize="0"/>
          <p:nvPr/>
        </p:nvPicPr>
        <p:blipFill rotWithShape="1">
          <a:blip r:embed="rId3">
            <a:alphaModFix amt="10000"/>
          </a:blip>
          <a:srcRect b="0" l="0" r="0" t="0"/>
          <a:stretch/>
        </p:blipFill>
        <p:spPr>
          <a:xfrm>
            <a:off x="8208558" y="2006834"/>
            <a:ext cx="3589742" cy="3589742"/>
          </a:xfrm>
          <a:prstGeom prst="rect">
            <a:avLst/>
          </a:prstGeom>
          <a:noFill/>
          <a:ln>
            <a:noFill/>
          </a:ln>
        </p:spPr>
      </p:pic>
      <p:sp>
        <p:nvSpPr>
          <p:cNvPr id="208" name="Google Shape;208;p12"/>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5.2.3 Political economy analysis: </a:t>
            </a:r>
            <a:r>
              <a:rPr b="0" i="0" lang="en-GB" sz="2400" u="none" cap="none" strike="noStrike">
                <a:solidFill>
                  <a:schemeClr val="accent5"/>
                </a:solidFill>
                <a:latin typeface="Open Sans"/>
                <a:ea typeface="Open Sans"/>
                <a:cs typeface="Open Sans"/>
                <a:sym typeface="Open Sans"/>
              </a:rPr>
              <a:t>Actors</a:t>
            </a:r>
            <a:endParaRPr b="0" i="0" sz="2400" u="none" cap="none" strike="noStrike">
              <a:solidFill>
                <a:schemeClr val="accent5"/>
              </a:solidFill>
              <a:highlight>
                <a:srgbClr val="FFFF00"/>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3"/>
          <p:cNvSpPr txBox="1"/>
          <p:nvPr/>
        </p:nvSpPr>
        <p:spPr>
          <a:xfrm>
            <a:off x="7089974" y="1999189"/>
            <a:ext cx="4407523" cy="230548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Once the enduring </a:t>
            </a:r>
            <a:r>
              <a:rPr b="1" i="0" lang="en-GB" sz="2000" u="none" cap="none" strike="noStrike">
                <a:solidFill>
                  <a:srgbClr val="000000"/>
                </a:solidFill>
                <a:latin typeface="Arial"/>
                <a:ea typeface="Arial"/>
                <a:cs typeface="Arial"/>
                <a:sym typeface="Arial"/>
              </a:rPr>
              <a:t>structural</a:t>
            </a:r>
            <a:r>
              <a:rPr b="0" i="0" lang="en-GB" sz="2000" u="none" cap="none" strike="noStrike">
                <a:solidFill>
                  <a:srgbClr val="000000"/>
                </a:solidFill>
                <a:latin typeface="Arial"/>
                <a:ea typeface="Arial"/>
                <a:cs typeface="Arial"/>
                <a:sym typeface="Arial"/>
              </a:rPr>
              <a:t> features, </a:t>
            </a:r>
            <a:r>
              <a:rPr b="1" i="0" lang="en-GB" sz="2000" u="none" cap="none" strike="noStrike">
                <a:solidFill>
                  <a:srgbClr val="000000"/>
                </a:solidFill>
                <a:latin typeface="Arial"/>
                <a:ea typeface="Arial"/>
                <a:cs typeface="Arial"/>
                <a:sym typeface="Arial"/>
              </a:rPr>
              <a:t>institutional</a:t>
            </a:r>
            <a:r>
              <a:rPr b="0" i="0" lang="en-GB" sz="2000" u="none" cap="none" strike="noStrike">
                <a:solidFill>
                  <a:srgbClr val="000000"/>
                </a:solidFill>
                <a:latin typeface="Arial"/>
                <a:ea typeface="Arial"/>
                <a:cs typeface="Arial"/>
                <a:sym typeface="Arial"/>
              </a:rPr>
              <a:t> constraints and relevant </a:t>
            </a:r>
            <a:r>
              <a:rPr b="1" i="0" lang="en-GB" sz="2000" u="none" cap="none" strike="noStrike">
                <a:solidFill>
                  <a:srgbClr val="000000"/>
                </a:solidFill>
                <a:latin typeface="Arial"/>
                <a:ea typeface="Arial"/>
                <a:cs typeface="Arial"/>
                <a:sym typeface="Arial"/>
              </a:rPr>
              <a:t>actors</a:t>
            </a:r>
            <a:r>
              <a:rPr b="0" i="0" lang="en-GB" sz="2000" u="none" cap="none" strike="noStrike">
                <a:solidFill>
                  <a:srgbClr val="000000"/>
                </a:solidFill>
                <a:latin typeface="Arial"/>
                <a:ea typeface="Arial"/>
                <a:cs typeface="Arial"/>
                <a:sym typeface="Arial"/>
              </a:rPr>
              <a:t> are identified, the next step is to analyse the interaction between the three blocks. </a:t>
            </a:r>
            <a:endParaRPr b="0" i="0" sz="1800" u="none" cap="none" strike="noStrike">
              <a:solidFill>
                <a:srgbClr val="000000"/>
              </a:solidFill>
              <a:latin typeface="Open Sans"/>
              <a:ea typeface="Open Sans"/>
              <a:cs typeface="Open Sans"/>
              <a:sym typeface="Open Sans"/>
            </a:endParaRPr>
          </a:p>
        </p:txBody>
      </p:sp>
      <p:sp>
        <p:nvSpPr>
          <p:cNvPr id="215" name="Google Shape;215;p13"/>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216" name="Google Shape;216;p13"/>
          <p:cNvSpPr/>
          <p:nvPr/>
        </p:nvSpPr>
        <p:spPr>
          <a:xfrm>
            <a:off x="2649458" y="1845659"/>
            <a:ext cx="2653260" cy="2497220"/>
          </a:xfrm>
          <a:prstGeom prst="ellipse">
            <a:avLst/>
          </a:prstGeom>
          <a:solidFill>
            <a:srgbClr val="DEEB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17" name="Google Shape;217;p13"/>
          <p:cNvPicPr preferRelativeResize="0"/>
          <p:nvPr/>
        </p:nvPicPr>
        <p:blipFill rotWithShape="1">
          <a:blip r:embed="rId3">
            <a:alphaModFix/>
          </a:blip>
          <a:srcRect b="0" l="0" r="0" t="0"/>
          <a:stretch/>
        </p:blipFill>
        <p:spPr>
          <a:xfrm>
            <a:off x="4224139" y="3028605"/>
            <a:ext cx="1758801" cy="1758801"/>
          </a:xfrm>
          <a:prstGeom prst="rect">
            <a:avLst/>
          </a:prstGeom>
          <a:noFill/>
          <a:ln>
            <a:noFill/>
          </a:ln>
        </p:spPr>
      </p:pic>
      <p:sp>
        <p:nvSpPr>
          <p:cNvPr id="218" name="Google Shape;218;p13"/>
          <p:cNvSpPr/>
          <p:nvPr/>
        </p:nvSpPr>
        <p:spPr>
          <a:xfrm>
            <a:off x="2331864" y="3100150"/>
            <a:ext cx="1372637" cy="1684810"/>
          </a:xfrm>
          <a:custGeom>
            <a:rect b="b" l="l" r="r" t="t"/>
            <a:pathLst>
              <a:path extrusionOk="0" h="1416198" w="1182274">
                <a:moveTo>
                  <a:pt x="980288" y="334552"/>
                </a:moveTo>
                <a:lnTo>
                  <a:pt x="585028" y="0"/>
                </a:lnTo>
                <a:lnTo>
                  <a:pt x="189816" y="335185"/>
                </a:lnTo>
                <a:lnTo>
                  <a:pt x="189816" y="337716"/>
                </a:lnTo>
                <a:lnTo>
                  <a:pt x="325594" y="337716"/>
                </a:lnTo>
                <a:lnTo>
                  <a:pt x="325594" y="675433"/>
                </a:lnTo>
                <a:lnTo>
                  <a:pt x="847577" y="675433"/>
                </a:lnTo>
                <a:lnTo>
                  <a:pt x="844510" y="337716"/>
                </a:lnTo>
                <a:lnTo>
                  <a:pt x="980288" y="337716"/>
                </a:lnTo>
                <a:lnTo>
                  <a:pt x="980288" y="334552"/>
                </a:lnTo>
                <a:lnTo>
                  <a:pt x="980288" y="334552"/>
                </a:lnTo>
                <a:close/>
                <a:moveTo>
                  <a:pt x="99703" y="1091919"/>
                </a:moveTo>
                <a:lnTo>
                  <a:pt x="99703" y="857070"/>
                </a:lnTo>
                <a:lnTo>
                  <a:pt x="591113" y="857070"/>
                </a:lnTo>
                <a:lnTo>
                  <a:pt x="591113" y="1098783"/>
                </a:lnTo>
                <a:moveTo>
                  <a:pt x="1081549" y="1091870"/>
                </a:moveTo>
                <a:lnTo>
                  <a:pt x="1081549" y="857021"/>
                </a:lnTo>
                <a:lnTo>
                  <a:pt x="591113" y="857021"/>
                </a:lnTo>
                <a:lnTo>
                  <a:pt x="591113" y="675384"/>
                </a:lnTo>
                <a:moveTo>
                  <a:pt x="0" y="1216743"/>
                </a:moveTo>
                <a:lnTo>
                  <a:pt x="199456" y="1216743"/>
                </a:lnTo>
                <a:lnTo>
                  <a:pt x="199456" y="1416198"/>
                </a:lnTo>
                <a:lnTo>
                  <a:pt x="0" y="1416198"/>
                </a:lnTo>
                <a:lnTo>
                  <a:pt x="0" y="1216743"/>
                </a:lnTo>
                <a:lnTo>
                  <a:pt x="0" y="1216743"/>
                </a:lnTo>
                <a:close/>
                <a:moveTo>
                  <a:pt x="491410" y="1216743"/>
                </a:moveTo>
                <a:lnTo>
                  <a:pt x="690865" y="1216743"/>
                </a:lnTo>
                <a:lnTo>
                  <a:pt x="690865" y="1416198"/>
                </a:lnTo>
                <a:lnTo>
                  <a:pt x="491410" y="1416198"/>
                </a:lnTo>
                <a:lnTo>
                  <a:pt x="491410" y="1216743"/>
                </a:lnTo>
                <a:lnTo>
                  <a:pt x="491410" y="1216743"/>
                </a:lnTo>
                <a:close/>
                <a:moveTo>
                  <a:pt x="982819" y="1216743"/>
                </a:moveTo>
                <a:lnTo>
                  <a:pt x="1182275" y="1216743"/>
                </a:lnTo>
                <a:lnTo>
                  <a:pt x="1182275" y="1416198"/>
                </a:lnTo>
                <a:lnTo>
                  <a:pt x="982819" y="1416198"/>
                </a:lnTo>
                <a:lnTo>
                  <a:pt x="982819" y="1216743"/>
                </a:lnTo>
                <a:lnTo>
                  <a:pt x="982819" y="1216743"/>
                </a:lnTo>
                <a:close/>
                <a:moveTo>
                  <a:pt x="679717" y="1010277"/>
                </a:moveTo>
                <a:lnTo>
                  <a:pt x="591162" y="1098832"/>
                </a:lnTo>
                <a:lnTo>
                  <a:pt x="502607" y="1010277"/>
                </a:lnTo>
                <a:moveTo>
                  <a:pt x="1170104" y="1010277"/>
                </a:moveTo>
                <a:lnTo>
                  <a:pt x="1081549" y="1098832"/>
                </a:lnTo>
                <a:lnTo>
                  <a:pt x="992994" y="1010277"/>
                </a:lnTo>
                <a:moveTo>
                  <a:pt x="188258" y="1010277"/>
                </a:moveTo>
                <a:lnTo>
                  <a:pt x="99703" y="1098832"/>
                </a:lnTo>
                <a:lnTo>
                  <a:pt x="11148" y="1010277"/>
                </a:lnTo>
              </a:path>
            </a:pathLst>
          </a:custGeom>
          <a:noFill/>
          <a:ln cap="flat" cmpd="sng" w="439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19" name="Google Shape;219;p13"/>
          <p:cNvGrpSpPr/>
          <p:nvPr/>
        </p:nvGrpSpPr>
        <p:grpSpPr>
          <a:xfrm>
            <a:off x="3018182" y="889149"/>
            <a:ext cx="1801935" cy="1874293"/>
            <a:chOff x="8063427" y="1505663"/>
            <a:chExt cx="1378566" cy="1440588"/>
          </a:xfrm>
        </p:grpSpPr>
        <p:sp>
          <p:nvSpPr>
            <p:cNvPr id="220" name="Google Shape;220;p13"/>
            <p:cNvSpPr/>
            <p:nvPr/>
          </p:nvSpPr>
          <p:spPr>
            <a:xfrm>
              <a:off x="8524799" y="2618126"/>
              <a:ext cx="623292" cy="30573"/>
            </a:xfrm>
            <a:custGeom>
              <a:rect b="b" l="l" r="r" t="t"/>
              <a:pathLst>
                <a:path extrusionOk="0" h="30573" w="623292">
                  <a:moveTo>
                    <a:pt x="15287" y="30573"/>
                  </a:moveTo>
                  <a:lnTo>
                    <a:pt x="608006" y="30573"/>
                  </a:lnTo>
                  <a:cubicBezTo>
                    <a:pt x="616477" y="30573"/>
                    <a:pt x="623293" y="23709"/>
                    <a:pt x="623293" y="15287"/>
                  </a:cubicBezTo>
                  <a:cubicBezTo>
                    <a:pt x="623293" y="6864"/>
                    <a:pt x="616428" y="0"/>
                    <a:pt x="608006" y="0"/>
                  </a:cubicBezTo>
                  <a:lnTo>
                    <a:pt x="15287" y="0"/>
                  </a:lnTo>
                  <a:cubicBezTo>
                    <a:pt x="6816" y="0"/>
                    <a:pt x="0" y="6864"/>
                    <a:pt x="0" y="15287"/>
                  </a:cubicBezTo>
                  <a:cubicBezTo>
                    <a:pt x="0" y="23709"/>
                    <a:pt x="6864" y="30573"/>
                    <a:pt x="15287" y="30573"/>
                  </a:cubicBezTo>
                  <a:lnTo>
                    <a:pt x="15287" y="30573"/>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21" name="Google Shape;221;p13"/>
            <p:cNvGrpSpPr/>
            <p:nvPr/>
          </p:nvGrpSpPr>
          <p:grpSpPr>
            <a:xfrm>
              <a:off x="8063427" y="1505663"/>
              <a:ext cx="1378566" cy="1440588"/>
              <a:chOff x="8063427" y="1505663"/>
              <a:chExt cx="1378566" cy="1440588"/>
            </a:xfrm>
          </p:grpSpPr>
          <p:sp>
            <p:nvSpPr>
              <p:cNvPr id="222" name="Google Shape;222;p13"/>
              <p:cNvSpPr/>
              <p:nvPr/>
            </p:nvSpPr>
            <p:spPr>
              <a:xfrm>
                <a:off x="8063427" y="1505663"/>
                <a:ext cx="1124487" cy="1124584"/>
              </a:xfrm>
              <a:custGeom>
                <a:rect b="b" l="l" r="r" t="t"/>
                <a:pathLst>
                  <a:path extrusionOk="0" h="1124584" w="1124487">
                    <a:moveTo>
                      <a:pt x="784727" y="678305"/>
                    </a:moveTo>
                    <a:cubicBezTo>
                      <a:pt x="786966" y="695393"/>
                      <a:pt x="788135" y="712773"/>
                      <a:pt x="788135" y="730445"/>
                    </a:cubicBezTo>
                    <a:cubicBezTo>
                      <a:pt x="788135" y="948108"/>
                      <a:pt x="611706" y="1124536"/>
                      <a:pt x="394043" y="1124536"/>
                    </a:cubicBezTo>
                    <a:cubicBezTo>
                      <a:pt x="176380" y="1124536"/>
                      <a:pt x="0" y="948108"/>
                      <a:pt x="0" y="730445"/>
                    </a:cubicBezTo>
                    <a:cubicBezTo>
                      <a:pt x="0" y="512782"/>
                      <a:pt x="176428" y="336402"/>
                      <a:pt x="394092" y="336402"/>
                    </a:cubicBezTo>
                    <a:cubicBezTo>
                      <a:pt x="407382" y="336402"/>
                      <a:pt x="423399" y="337522"/>
                      <a:pt x="436349" y="338836"/>
                    </a:cubicBezTo>
                    <a:moveTo>
                      <a:pt x="394092" y="1049953"/>
                    </a:moveTo>
                    <a:lnTo>
                      <a:pt x="394092" y="1124585"/>
                    </a:lnTo>
                    <a:moveTo>
                      <a:pt x="394092" y="1049953"/>
                    </a:moveTo>
                    <a:lnTo>
                      <a:pt x="394092" y="1124585"/>
                    </a:lnTo>
                    <a:moveTo>
                      <a:pt x="197021" y="389175"/>
                    </a:moveTo>
                    <a:lnTo>
                      <a:pt x="234313" y="453777"/>
                    </a:lnTo>
                    <a:moveTo>
                      <a:pt x="553773" y="1007112"/>
                    </a:moveTo>
                    <a:lnTo>
                      <a:pt x="591064" y="1071715"/>
                    </a:lnTo>
                    <a:moveTo>
                      <a:pt x="52773" y="533423"/>
                    </a:moveTo>
                    <a:lnTo>
                      <a:pt x="117376" y="570715"/>
                    </a:lnTo>
                    <a:moveTo>
                      <a:pt x="670710" y="890175"/>
                    </a:moveTo>
                    <a:lnTo>
                      <a:pt x="735313" y="927466"/>
                    </a:lnTo>
                    <a:moveTo>
                      <a:pt x="0" y="730445"/>
                    </a:moveTo>
                    <a:lnTo>
                      <a:pt x="74632" y="730445"/>
                    </a:lnTo>
                    <a:moveTo>
                      <a:pt x="52821" y="927466"/>
                    </a:moveTo>
                    <a:lnTo>
                      <a:pt x="117424" y="890175"/>
                    </a:lnTo>
                    <a:moveTo>
                      <a:pt x="197070" y="1071715"/>
                    </a:moveTo>
                    <a:lnTo>
                      <a:pt x="234362" y="1007112"/>
                    </a:lnTo>
                    <a:moveTo>
                      <a:pt x="441607" y="730445"/>
                    </a:moveTo>
                    <a:cubicBezTo>
                      <a:pt x="441607" y="704204"/>
                      <a:pt x="420332" y="682930"/>
                      <a:pt x="394092" y="682930"/>
                    </a:cubicBezTo>
                    <a:cubicBezTo>
                      <a:pt x="367851" y="682930"/>
                      <a:pt x="346577" y="704204"/>
                      <a:pt x="346577" y="730445"/>
                    </a:cubicBezTo>
                    <a:cubicBezTo>
                      <a:pt x="346577" y="756685"/>
                      <a:pt x="367851" y="777960"/>
                      <a:pt x="394092" y="777960"/>
                    </a:cubicBezTo>
                    <a:cubicBezTo>
                      <a:pt x="420332" y="777960"/>
                      <a:pt x="441607" y="756685"/>
                      <a:pt x="441607" y="730445"/>
                    </a:cubicBezTo>
                    <a:lnTo>
                      <a:pt x="441607" y="730445"/>
                    </a:lnTo>
                    <a:close/>
                    <a:moveTo>
                      <a:pt x="394092" y="690719"/>
                    </a:moveTo>
                    <a:lnTo>
                      <a:pt x="394092" y="453777"/>
                    </a:lnTo>
                    <a:moveTo>
                      <a:pt x="422182" y="758535"/>
                    </a:moveTo>
                    <a:lnTo>
                      <a:pt x="505576" y="841930"/>
                    </a:lnTo>
                    <a:moveTo>
                      <a:pt x="1124439" y="385426"/>
                    </a:moveTo>
                    <a:lnTo>
                      <a:pt x="1124439" y="287280"/>
                    </a:lnTo>
                    <a:lnTo>
                      <a:pt x="1041921" y="282120"/>
                    </a:lnTo>
                    <a:cubicBezTo>
                      <a:pt x="1035446" y="251644"/>
                      <a:pt x="1023518" y="222142"/>
                      <a:pt x="1005992" y="195123"/>
                    </a:cubicBezTo>
                    <a:lnTo>
                      <a:pt x="1060615" y="133246"/>
                    </a:lnTo>
                    <a:lnTo>
                      <a:pt x="991193" y="63824"/>
                    </a:lnTo>
                    <a:lnTo>
                      <a:pt x="929316" y="118447"/>
                    </a:lnTo>
                    <a:cubicBezTo>
                      <a:pt x="902346" y="100921"/>
                      <a:pt x="872795" y="88993"/>
                      <a:pt x="842319" y="82518"/>
                    </a:cubicBezTo>
                    <a:lnTo>
                      <a:pt x="837159" y="0"/>
                    </a:lnTo>
                    <a:lnTo>
                      <a:pt x="739013" y="0"/>
                    </a:lnTo>
                    <a:lnTo>
                      <a:pt x="733901" y="82518"/>
                    </a:lnTo>
                    <a:cubicBezTo>
                      <a:pt x="703426" y="88993"/>
                      <a:pt x="673923" y="100921"/>
                      <a:pt x="646904" y="118447"/>
                    </a:cubicBezTo>
                    <a:lnTo>
                      <a:pt x="585028" y="63824"/>
                    </a:lnTo>
                    <a:lnTo>
                      <a:pt x="515605" y="133246"/>
                    </a:lnTo>
                    <a:lnTo>
                      <a:pt x="570277" y="195123"/>
                    </a:lnTo>
                    <a:cubicBezTo>
                      <a:pt x="552751" y="222093"/>
                      <a:pt x="540823" y="251644"/>
                      <a:pt x="534348" y="282120"/>
                    </a:cubicBezTo>
                    <a:lnTo>
                      <a:pt x="451830" y="287280"/>
                    </a:lnTo>
                    <a:lnTo>
                      <a:pt x="451830" y="385426"/>
                    </a:lnTo>
                    <a:lnTo>
                      <a:pt x="534348" y="390538"/>
                    </a:lnTo>
                    <a:cubicBezTo>
                      <a:pt x="540823" y="421013"/>
                      <a:pt x="552751" y="450516"/>
                      <a:pt x="570277" y="477535"/>
                    </a:cubicBezTo>
                    <a:lnTo>
                      <a:pt x="515654" y="539411"/>
                    </a:lnTo>
                    <a:lnTo>
                      <a:pt x="585076" y="608834"/>
                    </a:lnTo>
                    <a:lnTo>
                      <a:pt x="646953" y="554162"/>
                    </a:lnTo>
                    <a:cubicBezTo>
                      <a:pt x="673923" y="571688"/>
                      <a:pt x="703474" y="583567"/>
                      <a:pt x="733950" y="590091"/>
                    </a:cubicBezTo>
                    <a:lnTo>
                      <a:pt x="739062" y="672609"/>
                    </a:lnTo>
                    <a:lnTo>
                      <a:pt x="837207" y="672609"/>
                    </a:lnTo>
                    <a:lnTo>
                      <a:pt x="842368" y="590091"/>
                    </a:lnTo>
                    <a:cubicBezTo>
                      <a:pt x="872843" y="583616"/>
                      <a:pt x="902346" y="571688"/>
                      <a:pt x="929365" y="554162"/>
                    </a:cubicBezTo>
                    <a:lnTo>
                      <a:pt x="991241" y="608834"/>
                    </a:lnTo>
                    <a:lnTo>
                      <a:pt x="1060664" y="539411"/>
                    </a:lnTo>
                    <a:lnTo>
                      <a:pt x="1006041" y="477535"/>
                    </a:lnTo>
                    <a:cubicBezTo>
                      <a:pt x="1023567" y="450564"/>
                      <a:pt x="1035495" y="421013"/>
                      <a:pt x="1041969" y="390538"/>
                    </a:cubicBezTo>
                    <a:lnTo>
                      <a:pt x="1124488" y="385426"/>
                    </a:lnTo>
                    <a:lnTo>
                      <a:pt x="1124488" y="385426"/>
                    </a:lnTo>
                    <a:close/>
                    <a:moveTo>
                      <a:pt x="882434" y="430604"/>
                    </a:moveTo>
                    <a:cubicBezTo>
                      <a:pt x="830343" y="482647"/>
                      <a:pt x="745926" y="482647"/>
                      <a:pt x="693884" y="430604"/>
                    </a:cubicBezTo>
                    <a:cubicBezTo>
                      <a:pt x="641792" y="378513"/>
                      <a:pt x="641792" y="294096"/>
                      <a:pt x="693884" y="242054"/>
                    </a:cubicBezTo>
                    <a:cubicBezTo>
                      <a:pt x="745975" y="190011"/>
                      <a:pt x="830392" y="190011"/>
                      <a:pt x="882434" y="242054"/>
                    </a:cubicBezTo>
                    <a:cubicBezTo>
                      <a:pt x="934477" y="294145"/>
                      <a:pt x="934477" y="378562"/>
                      <a:pt x="882434" y="430604"/>
                    </a:cubicBezTo>
                    <a:lnTo>
                      <a:pt x="882434" y="430604"/>
                    </a:lnTo>
                    <a:close/>
                  </a:path>
                </a:pathLst>
              </a:custGeom>
              <a:noFill/>
              <a:ln cap="flat" cmpd="sng" w="35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23" name="Google Shape;223;p13"/>
              <p:cNvGrpSpPr/>
              <p:nvPr/>
            </p:nvGrpSpPr>
            <p:grpSpPr>
              <a:xfrm>
                <a:off x="8527525" y="2030810"/>
                <a:ext cx="914468" cy="915441"/>
                <a:chOff x="8527525" y="2030810"/>
                <a:chExt cx="914468" cy="915441"/>
              </a:xfrm>
            </p:grpSpPr>
            <p:grpSp>
              <p:nvGrpSpPr>
                <p:cNvPr id="224" name="Google Shape;224;p13"/>
                <p:cNvGrpSpPr/>
                <p:nvPr/>
              </p:nvGrpSpPr>
              <p:grpSpPr>
                <a:xfrm>
                  <a:off x="8527525" y="2030810"/>
                  <a:ext cx="914468" cy="915002"/>
                  <a:chOff x="8527525" y="2030810"/>
                  <a:chExt cx="914468" cy="915002"/>
                </a:xfrm>
              </p:grpSpPr>
              <p:sp>
                <p:nvSpPr>
                  <p:cNvPr id="225" name="Google Shape;225;p13"/>
                  <p:cNvSpPr/>
                  <p:nvPr/>
                </p:nvSpPr>
                <p:spPr>
                  <a:xfrm>
                    <a:off x="8527525" y="2635408"/>
                    <a:ext cx="722488" cy="310404"/>
                  </a:xfrm>
                  <a:custGeom>
                    <a:rect b="b" l="l" r="r" t="t"/>
                    <a:pathLst>
                      <a:path extrusionOk="0" h="310404" w="722488">
                        <a:moveTo>
                          <a:pt x="719637" y="201160"/>
                        </a:moveTo>
                        <a:cubicBezTo>
                          <a:pt x="714720" y="194295"/>
                          <a:pt x="705178" y="192689"/>
                          <a:pt x="698314" y="197606"/>
                        </a:cubicBezTo>
                        <a:cubicBezTo>
                          <a:pt x="623049" y="251352"/>
                          <a:pt x="534202" y="279783"/>
                          <a:pt x="441363" y="279783"/>
                        </a:cubicBezTo>
                        <a:cubicBezTo>
                          <a:pt x="254857" y="279783"/>
                          <a:pt x="95225" y="163625"/>
                          <a:pt x="30232" y="0"/>
                        </a:cubicBezTo>
                        <a:cubicBezTo>
                          <a:pt x="20301" y="2483"/>
                          <a:pt x="10223" y="4625"/>
                          <a:pt x="0" y="6378"/>
                        </a:cubicBezTo>
                        <a:cubicBezTo>
                          <a:pt x="68254" y="183877"/>
                          <a:pt x="240106" y="310405"/>
                          <a:pt x="441363" y="310405"/>
                        </a:cubicBezTo>
                        <a:cubicBezTo>
                          <a:pt x="540580" y="310405"/>
                          <a:pt x="635610" y="280027"/>
                          <a:pt x="716083" y="222531"/>
                        </a:cubicBezTo>
                        <a:cubicBezTo>
                          <a:pt x="722948" y="217615"/>
                          <a:pt x="724554" y="208073"/>
                          <a:pt x="719637" y="201208"/>
                        </a:cubicBezTo>
                        <a:lnTo>
                          <a:pt x="719637" y="201208"/>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 name="Google Shape;226;p13"/>
                  <p:cNvSpPr/>
                  <p:nvPr/>
                </p:nvSpPr>
                <p:spPr>
                  <a:xfrm>
                    <a:off x="9117324" y="2030810"/>
                    <a:ext cx="324669" cy="535906"/>
                  </a:xfrm>
                  <a:custGeom>
                    <a:rect b="b" l="l" r="r" t="t"/>
                    <a:pathLst>
                      <a:path extrusionOk="0" h="535906" w="324669">
                        <a:moveTo>
                          <a:pt x="324669" y="441899"/>
                        </a:moveTo>
                        <a:cubicBezTo>
                          <a:pt x="324669" y="240058"/>
                          <a:pt x="197362" y="67816"/>
                          <a:pt x="19035" y="0"/>
                        </a:cubicBezTo>
                        <a:cubicBezTo>
                          <a:pt x="13096" y="8812"/>
                          <a:pt x="6718" y="17331"/>
                          <a:pt x="0" y="25559"/>
                        </a:cubicBezTo>
                        <a:cubicBezTo>
                          <a:pt x="171122" y="86754"/>
                          <a:pt x="294047" y="250038"/>
                          <a:pt x="294047" y="441947"/>
                        </a:cubicBezTo>
                        <a:cubicBezTo>
                          <a:pt x="294047" y="467457"/>
                          <a:pt x="291857" y="493016"/>
                          <a:pt x="287524" y="517991"/>
                        </a:cubicBezTo>
                        <a:cubicBezTo>
                          <a:pt x="286063" y="526316"/>
                          <a:pt x="291662" y="534251"/>
                          <a:pt x="299987" y="535663"/>
                        </a:cubicBezTo>
                        <a:cubicBezTo>
                          <a:pt x="300863" y="535809"/>
                          <a:pt x="301739" y="535906"/>
                          <a:pt x="302616" y="535906"/>
                        </a:cubicBezTo>
                        <a:cubicBezTo>
                          <a:pt x="309918" y="535906"/>
                          <a:pt x="316393" y="530648"/>
                          <a:pt x="317659" y="523200"/>
                        </a:cubicBezTo>
                        <a:cubicBezTo>
                          <a:pt x="322284" y="496570"/>
                          <a:pt x="324621" y="469210"/>
                          <a:pt x="324621" y="441947"/>
                        </a:cubicBezTo>
                        <a:lnTo>
                          <a:pt x="324621" y="441947"/>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7" name="Google Shape;227;p13"/>
                  <p:cNvSpPr/>
                  <p:nvPr/>
                </p:nvSpPr>
                <p:spPr>
                  <a:xfrm>
                    <a:off x="8750251" y="2081635"/>
                    <a:ext cx="439610" cy="864177"/>
                  </a:xfrm>
                  <a:custGeom>
                    <a:rect b="b" l="l" r="r" t="t"/>
                    <a:pathLst>
                      <a:path extrusionOk="0" h="864177" w="439610">
                        <a:moveTo>
                          <a:pt x="29113" y="411423"/>
                        </a:moveTo>
                        <a:cubicBezTo>
                          <a:pt x="19960" y="422912"/>
                          <a:pt x="10321" y="434012"/>
                          <a:pt x="0" y="444430"/>
                        </a:cubicBezTo>
                        <a:cubicBezTo>
                          <a:pt x="5355" y="548515"/>
                          <a:pt x="25315" y="645541"/>
                          <a:pt x="59248" y="721049"/>
                        </a:cubicBezTo>
                        <a:cubicBezTo>
                          <a:pt x="100726" y="813352"/>
                          <a:pt x="157345" y="864178"/>
                          <a:pt x="218637" y="864178"/>
                        </a:cubicBezTo>
                        <a:cubicBezTo>
                          <a:pt x="304076" y="864178"/>
                          <a:pt x="380119" y="763452"/>
                          <a:pt x="417119" y="601337"/>
                        </a:cubicBezTo>
                        <a:cubicBezTo>
                          <a:pt x="419017" y="593109"/>
                          <a:pt x="413857" y="584882"/>
                          <a:pt x="405630" y="583032"/>
                        </a:cubicBezTo>
                        <a:cubicBezTo>
                          <a:pt x="397402" y="581133"/>
                          <a:pt x="389175" y="586293"/>
                          <a:pt x="387325" y="594570"/>
                        </a:cubicBezTo>
                        <a:cubicBezTo>
                          <a:pt x="354220" y="739792"/>
                          <a:pt x="288011" y="833605"/>
                          <a:pt x="218686" y="833605"/>
                        </a:cubicBezTo>
                        <a:cubicBezTo>
                          <a:pt x="170830" y="833605"/>
                          <a:pt x="122877" y="788037"/>
                          <a:pt x="87192" y="708537"/>
                        </a:cubicBezTo>
                        <a:cubicBezTo>
                          <a:pt x="51410" y="628843"/>
                          <a:pt x="31449" y="523833"/>
                          <a:pt x="29161" y="411472"/>
                        </a:cubicBezTo>
                        <a:lnTo>
                          <a:pt x="29161" y="411472"/>
                        </a:lnTo>
                        <a:close/>
                        <a:moveTo>
                          <a:pt x="424032" y="420137"/>
                        </a:moveTo>
                        <a:cubicBezTo>
                          <a:pt x="432454" y="420235"/>
                          <a:pt x="439416" y="413468"/>
                          <a:pt x="439513" y="405045"/>
                        </a:cubicBezTo>
                        <a:cubicBezTo>
                          <a:pt x="439562" y="400420"/>
                          <a:pt x="439611" y="395747"/>
                          <a:pt x="439611" y="391073"/>
                        </a:cubicBezTo>
                        <a:cubicBezTo>
                          <a:pt x="439611" y="266687"/>
                          <a:pt x="417752" y="149458"/>
                          <a:pt x="378026" y="61098"/>
                        </a:cubicBezTo>
                        <a:cubicBezTo>
                          <a:pt x="367705" y="38119"/>
                          <a:pt x="356411" y="17672"/>
                          <a:pt x="344386" y="0"/>
                        </a:cubicBezTo>
                        <a:cubicBezTo>
                          <a:pt x="337083" y="7351"/>
                          <a:pt x="329391" y="14264"/>
                          <a:pt x="321456" y="20934"/>
                        </a:cubicBezTo>
                        <a:cubicBezTo>
                          <a:pt x="331631" y="36318"/>
                          <a:pt x="341270" y="53892"/>
                          <a:pt x="350131" y="73658"/>
                        </a:cubicBezTo>
                        <a:cubicBezTo>
                          <a:pt x="388104" y="158221"/>
                          <a:pt x="409037" y="270923"/>
                          <a:pt x="409037" y="391122"/>
                        </a:cubicBezTo>
                        <a:cubicBezTo>
                          <a:pt x="409037" y="395649"/>
                          <a:pt x="409037" y="400177"/>
                          <a:pt x="408940" y="404705"/>
                        </a:cubicBezTo>
                        <a:cubicBezTo>
                          <a:pt x="408843" y="413127"/>
                          <a:pt x="415561" y="420089"/>
                          <a:pt x="424032" y="420186"/>
                        </a:cubicBezTo>
                        <a:lnTo>
                          <a:pt x="424032" y="420186"/>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8" name="Google Shape;228;p13"/>
                  <p:cNvSpPr/>
                  <p:nvPr/>
                </p:nvSpPr>
                <p:spPr>
                  <a:xfrm>
                    <a:off x="8859059" y="2296670"/>
                    <a:ext cx="553918" cy="30573"/>
                  </a:xfrm>
                  <a:custGeom>
                    <a:rect b="b" l="l" r="r" t="t"/>
                    <a:pathLst>
                      <a:path extrusionOk="0" h="30573" w="553918">
                        <a:moveTo>
                          <a:pt x="553919" y="15287"/>
                        </a:moveTo>
                        <a:cubicBezTo>
                          <a:pt x="553919" y="6816"/>
                          <a:pt x="547055" y="0"/>
                          <a:pt x="538633" y="0"/>
                        </a:cubicBezTo>
                        <a:lnTo>
                          <a:pt x="5453" y="0"/>
                        </a:lnTo>
                        <a:cubicBezTo>
                          <a:pt x="3943" y="10321"/>
                          <a:pt x="2239" y="20544"/>
                          <a:pt x="0" y="30573"/>
                        </a:cubicBezTo>
                        <a:lnTo>
                          <a:pt x="538633" y="30573"/>
                        </a:lnTo>
                        <a:cubicBezTo>
                          <a:pt x="547055" y="30573"/>
                          <a:pt x="553919" y="23709"/>
                          <a:pt x="553919" y="15287"/>
                        </a:cubicBezTo>
                        <a:lnTo>
                          <a:pt x="553919" y="15287"/>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229" name="Google Shape;229;p13"/>
                <p:cNvGrpSpPr/>
                <p:nvPr/>
              </p:nvGrpSpPr>
              <p:grpSpPr>
                <a:xfrm>
                  <a:off x="9112407" y="2430257"/>
                  <a:ext cx="329293" cy="515994"/>
                  <a:chOff x="9112407" y="2430257"/>
                  <a:chExt cx="329293" cy="515994"/>
                </a:xfrm>
              </p:grpSpPr>
              <p:sp>
                <p:nvSpPr>
                  <p:cNvPr id="230" name="Google Shape;230;p13"/>
                  <p:cNvSpPr/>
                  <p:nvPr/>
                </p:nvSpPr>
                <p:spPr>
                  <a:xfrm>
                    <a:off x="9112407" y="2430257"/>
                    <a:ext cx="329293" cy="515994"/>
                  </a:xfrm>
                  <a:custGeom>
                    <a:rect b="b" l="l" r="r" t="t"/>
                    <a:pathLst>
                      <a:path extrusionOk="0" h="515994" w="329293">
                        <a:moveTo>
                          <a:pt x="164696" y="515995"/>
                        </a:moveTo>
                        <a:cubicBezTo>
                          <a:pt x="170489" y="515995"/>
                          <a:pt x="175795" y="512684"/>
                          <a:pt x="178376" y="507475"/>
                        </a:cubicBezTo>
                        <a:lnTo>
                          <a:pt x="314154" y="233680"/>
                        </a:lnTo>
                        <a:cubicBezTo>
                          <a:pt x="314154" y="233680"/>
                          <a:pt x="314300" y="233388"/>
                          <a:pt x="314348" y="233242"/>
                        </a:cubicBezTo>
                        <a:cubicBezTo>
                          <a:pt x="324280" y="211626"/>
                          <a:pt x="329294" y="188551"/>
                          <a:pt x="329294" y="164647"/>
                        </a:cubicBezTo>
                        <a:cubicBezTo>
                          <a:pt x="329294" y="73853"/>
                          <a:pt x="255441" y="0"/>
                          <a:pt x="164647" y="0"/>
                        </a:cubicBezTo>
                        <a:cubicBezTo>
                          <a:pt x="73853" y="0"/>
                          <a:pt x="0" y="73853"/>
                          <a:pt x="0" y="164647"/>
                        </a:cubicBezTo>
                        <a:cubicBezTo>
                          <a:pt x="0" y="188551"/>
                          <a:pt x="5014" y="211626"/>
                          <a:pt x="14946" y="233242"/>
                        </a:cubicBezTo>
                        <a:cubicBezTo>
                          <a:pt x="14994" y="233388"/>
                          <a:pt x="15092" y="233534"/>
                          <a:pt x="15141" y="233680"/>
                        </a:cubicBezTo>
                        <a:lnTo>
                          <a:pt x="150918" y="507475"/>
                        </a:lnTo>
                        <a:cubicBezTo>
                          <a:pt x="153499" y="512684"/>
                          <a:pt x="158805" y="515995"/>
                          <a:pt x="164598" y="515995"/>
                        </a:cubicBezTo>
                        <a:lnTo>
                          <a:pt x="164598" y="515995"/>
                        </a:lnTo>
                        <a:close/>
                        <a:moveTo>
                          <a:pt x="286696" y="220341"/>
                        </a:moveTo>
                        <a:lnTo>
                          <a:pt x="164696" y="466289"/>
                        </a:lnTo>
                        <a:lnTo>
                          <a:pt x="42695" y="220341"/>
                        </a:lnTo>
                        <a:cubicBezTo>
                          <a:pt x="34711" y="202815"/>
                          <a:pt x="30622" y="184120"/>
                          <a:pt x="30622" y="164696"/>
                        </a:cubicBezTo>
                        <a:cubicBezTo>
                          <a:pt x="30622" y="90794"/>
                          <a:pt x="90746" y="30671"/>
                          <a:pt x="164647" y="30671"/>
                        </a:cubicBezTo>
                        <a:cubicBezTo>
                          <a:pt x="238548" y="30671"/>
                          <a:pt x="298672" y="90794"/>
                          <a:pt x="298672" y="164696"/>
                        </a:cubicBezTo>
                        <a:cubicBezTo>
                          <a:pt x="298672" y="184120"/>
                          <a:pt x="294631" y="202815"/>
                          <a:pt x="286599" y="220341"/>
                        </a:cubicBezTo>
                        <a:lnTo>
                          <a:pt x="286599" y="220341"/>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1" name="Google Shape;231;p13"/>
                  <p:cNvSpPr/>
                  <p:nvPr/>
                </p:nvSpPr>
                <p:spPr>
                  <a:xfrm>
                    <a:off x="9192453" y="2513723"/>
                    <a:ext cx="169200" cy="16920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grpSp>
      <p:sp>
        <p:nvSpPr>
          <p:cNvPr id="232" name="Google Shape;232;p13"/>
          <p:cNvSpPr/>
          <p:nvPr/>
        </p:nvSpPr>
        <p:spPr>
          <a:xfrm rot="897196">
            <a:off x="1878335" y="864459"/>
            <a:ext cx="4459619" cy="4459619"/>
          </a:xfrm>
          <a:prstGeom prst="arc">
            <a:avLst>
              <a:gd fmla="val 16200000" name="adj1"/>
              <a:gd fmla="val 0" name="adj2"/>
            </a:avLst>
          </a:prstGeom>
          <a:noFill/>
          <a:ln cap="flat" cmpd="sng" w="57150">
            <a:solidFill>
              <a:srgbClr val="001D68"/>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13"/>
          <p:cNvSpPr/>
          <p:nvPr/>
        </p:nvSpPr>
        <p:spPr>
          <a:xfrm rot="-6837828">
            <a:off x="1686126" y="904045"/>
            <a:ext cx="4459619" cy="4459619"/>
          </a:xfrm>
          <a:prstGeom prst="arc">
            <a:avLst>
              <a:gd fmla="val 16050011" name="adj1"/>
              <a:gd fmla="val 59024" name="adj2"/>
            </a:avLst>
          </a:prstGeom>
          <a:noFill/>
          <a:ln cap="flat" cmpd="sng" w="57150">
            <a:solidFill>
              <a:srgbClr val="001D68"/>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13"/>
          <p:cNvSpPr/>
          <p:nvPr/>
        </p:nvSpPr>
        <p:spPr>
          <a:xfrm rot="7994138">
            <a:off x="1878336" y="1184159"/>
            <a:ext cx="4459619" cy="4459619"/>
          </a:xfrm>
          <a:prstGeom prst="arc">
            <a:avLst>
              <a:gd fmla="val 16200000" name="adj1"/>
              <a:gd fmla="val 0" name="adj2"/>
            </a:avLst>
          </a:prstGeom>
          <a:noFill/>
          <a:ln cap="flat" cmpd="sng" w="57150">
            <a:solidFill>
              <a:srgbClr val="001D68"/>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4"/>
          <p:cNvSpPr txBox="1"/>
          <p:nvPr/>
        </p:nvSpPr>
        <p:spPr>
          <a:xfrm>
            <a:off x="838199" y="1401998"/>
            <a:ext cx="7979027" cy="8465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Next, start to unpack how values or worldviews, interests and power relations shape stakeholders behaviour and actions. </a:t>
            </a:r>
            <a:endParaRPr/>
          </a:p>
        </p:txBody>
      </p:sp>
      <p:sp>
        <p:nvSpPr>
          <p:cNvPr id="241" name="Google Shape;241;p14"/>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5.3 Political economy analysis: </a:t>
            </a:r>
            <a:r>
              <a:rPr b="0" i="0" lang="en-GB" sz="2400" u="none" cap="none" strike="noStrike">
                <a:solidFill>
                  <a:schemeClr val="accent5"/>
                </a:solidFill>
                <a:latin typeface="Arial"/>
                <a:ea typeface="Arial"/>
                <a:cs typeface="Arial"/>
                <a:sym typeface="Arial"/>
              </a:rPr>
              <a:t>a framework</a:t>
            </a:r>
            <a:endParaRPr/>
          </a:p>
        </p:txBody>
      </p:sp>
      <p:sp>
        <p:nvSpPr>
          <p:cNvPr id="242" name="Google Shape;242;p14"/>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243" name="Google Shape;243;p14"/>
          <p:cNvPicPr preferRelativeResize="0"/>
          <p:nvPr/>
        </p:nvPicPr>
        <p:blipFill rotWithShape="1">
          <a:blip r:embed="rId3">
            <a:alphaModFix/>
          </a:blip>
          <a:srcRect b="0" l="0" r="0" t="0"/>
          <a:stretch/>
        </p:blipFill>
        <p:spPr>
          <a:xfrm>
            <a:off x="7879452" y="2931526"/>
            <a:ext cx="1875547" cy="1875547"/>
          </a:xfrm>
          <a:prstGeom prst="rect">
            <a:avLst/>
          </a:prstGeom>
          <a:noFill/>
          <a:ln>
            <a:noFill/>
          </a:ln>
        </p:spPr>
      </p:pic>
      <p:sp>
        <p:nvSpPr>
          <p:cNvPr id="244" name="Google Shape;244;p14"/>
          <p:cNvSpPr txBox="1"/>
          <p:nvPr/>
        </p:nvSpPr>
        <p:spPr>
          <a:xfrm>
            <a:off x="1314571" y="4936350"/>
            <a:ext cx="156202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Values</a:t>
            </a:r>
            <a:endParaRPr sz="2000">
              <a:solidFill>
                <a:schemeClr val="dk1"/>
              </a:solidFill>
              <a:latin typeface="Arial"/>
              <a:ea typeface="Arial"/>
              <a:cs typeface="Arial"/>
              <a:sym typeface="Arial"/>
            </a:endParaRPr>
          </a:p>
        </p:txBody>
      </p:sp>
      <p:sp>
        <p:nvSpPr>
          <p:cNvPr id="245" name="Google Shape;245;p14"/>
          <p:cNvSpPr txBox="1"/>
          <p:nvPr/>
        </p:nvSpPr>
        <p:spPr>
          <a:xfrm>
            <a:off x="4629944" y="4936350"/>
            <a:ext cx="1692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Interests</a:t>
            </a:r>
            <a:endParaRPr sz="2000">
              <a:solidFill>
                <a:schemeClr val="dk1"/>
              </a:solidFill>
              <a:latin typeface="Arial"/>
              <a:ea typeface="Arial"/>
              <a:cs typeface="Arial"/>
              <a:sym typeface="Arial"/>
            </a:endParaRPr>
          </a:p>
        </p:txBody>
      </p:sp>
      <p:sp>
        <p:nvSpPr>
          <p:cNvPr id="246" name="Google Shape;246;p14"/>
          <p:cNvSpPr txBox="1"/>
          <p:nvPr/>
        </p:nvSpPr>
        <p:spPr>
          <a:xfrm>
            <a:off x="7576554" y="4936350"/>
            <a:ext cx="248134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Power relations</a:t>
            </a:r>
            <a:endParaRPr sz="2000">
              <a:solidFill>
                <a:schemeClr val="dk1"/>
              </a:solidFill>
              <a:latin typeface="Arial"/>
              <a:ea typeface="Arial"/>
              <a:cs typeface="Arial"/>
              <a:sym typeface="Arial"/>
            </a:endParaRPr>
          </a:p>
        </p:txBody>
      </p:sp>
      <p:pic>
        <p:nvPicPr>
          <p:cNvPr descr="Icon&#10;&#10;Description automatically generated" id="247" name="Google Shape;247;p14"/>
          <p:cNvPicPr preferRelativeResize="0"/>
          <p:nvPr/>
        </p:nvPicPr>
        <p:blipFill rotWithShape="1">
          <a:blip r:embed="rId4">
            <a:alphaModFix/>
          </a:blip>
          <a:srcRect b="0" l="0" r="0" t="0"/>
          <a:stretch/>
        </p:blipFill>
        <p:spPr>
          <a:xfrm>
            <a:off x="1314571" y="2853361"/>
            <a:ext cx="1953712" cy="1953712"/>
          </a:xfrm>
          <a:prstGeom prst="rect">
            <a:avLst/>
          </a:prstGeom>
          <a:noFill/>
          <a:ln>
            <a:noFill/>
          </a:ln>
        </p:spPr>
      </p:pic>
      <p:pic>
        <p:nvPicPr>
          <p:cNvPr id="248" name="Google Shape;248;p14"/>
          <p:cNvPicPr preferRelativeResize="0"/>
          <p:nvPr/>
        </p:nvPicPr>
        <p:blipFill rotWithShape="1">
          <a:blip r:embed="rId5">
            <a:alphaModFix/>
          </a:blip>
          <a:srcRect b="0" l="0" r="0" t="0"/>
          <a:stretch/>
        </p:blipFill>
        <p:spPr>
          <a:xfrm>
            <a:off x="4504888" y="2864960"/>
            <a:ext cx="1942113" cy="194211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5"/>
          <p:cNvSpPr txBox="1"/>
          <p:nvPr/>
        </p:nvSpPr>
        <p:spPr>
          <a:xfrm>
            <a:off x="838199" y="1401998"/>
            <a:ext cx="6757220" cy="3745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Values and worldviews refer to the cognitive orientation of an individual or groups. A set of belief systems actors rely on to make sense of the world.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Questions related to values may include:</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What are the prevalent ideas that shape the political and economic system? How widely accepted are these views?</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Who shapes the prevalent values and views? Why do some values have more influence than others?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What ideas and values shape public opinion, elites view and policy debates? </a:t>
            </a:r>
            <a:endParaRPr/>
          </a:p>
        </p:txBody>
      </p:sp>
      <p:sp>
        <p:nvSpPr>
          <p:cNvPr id="255" name="Google Shape;255;p15"/>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256" name="Google Shape;256;p15"/>
          <p:cNvPicPr preferRelativeResize="0"/>
          <p:nvPr/>
        </p:nvPicPr>
        <p:blipFill rotWithShape="1">
          <a:blip r:embed="rId3">
            <a:alphaModFix/>
          </a:blip>
          <a:srcRect b="0" l="0" r="0" t="0"/>
          <a:stretch/>
        </p:blipFill>
        <p:spPr>
          <a:xfrm>
            <a:off x="7799476" y="1327303"/>
            <a:ext cx="3895200" cy="3895200"/>
          </a:xfrm>
          <a:prstGeom prst="rect">
            <a:avLst/>
          </a:prstGeom>
          <a:noFill/>
          <a:ln>
            <a:noFill/>
          </a:ln>
        </p:spPr>
      </p:pic>
      <p:sp>
        <p:nvSpPr>
          <p:cNvPr id="257" name="Google Shape;257;p15"/>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5.3.1 Political economy analysis: </a:t>
            </a:r>
            <a:r>
              <a:rPr b="0" i="0" lang="en-GB" sz="2400" u="none" cap="none" strike="noStrike">
                <a:solidFill>
                  <a:srgbClr val="EF3A58"/>
                </a:solidFill>
                <a:latin typeface="Arial"/>
                <a:ea typeface="Arial"/>
                <a:cs typeface="Arial"/>
                <a:sym typeface="Arial"/>
              </a:rPr>
              <a:t>values and worldviews</a:t>
            </a:r>
            <a:endParaRPr b="0" i="0" sz="2400" u="none" cap="none" strike="noStrike">
              <a:solidFill>
                <a:srgbClr val="EF3A58"/>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nvSpPr>
        <p:spPr>
          <a:xfrm>
            <a:off x="838197" y="1401998"/>
            <a:ext cx="7286471" cy="3745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Interests and incentives influence actors behaviour. Incentives can be remunerative or moral.</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Actors with similar incentives organise as interest</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groups to protect or challenge the status quo.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Incentives and interests are generated by the </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institutional rules. Competition, bargaining and compromises between interest groups shape policy decisions.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Understanding actors interests as well as the formal and informal institutions that govern their behaviour is at the centre of political economy analysis.</a:t>
            </a:r>
            <a:endParaRPr/>
          </a:p>
        </p:txBody>
      </p:sp>
      <p:sp>
        <p:nvSpPr>
          <p:cNvPr id="264" name="Google Shape;264;p16"/>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265" name="Google Shape;265;p16"/>
          <p:cNvPicPr preferRelativeResize="0"/>
          <p:nvPr/>
        </p:nvPicPr>
        <p:blipFill rotWithShape="1">
          <a:blip r:embed="rId3">
            <a:alphaModFix/>
          </a:blip>
          <a:srcRect b="0" l="0" r="0" t="0"/>
          <a:stretch/>
        </p:blipFill>
        <p:spPr>
          <a:xfrm>
            <a:off x="7903100" y="1411443"/>
            <a:ext cx="3895200" cy="3895200"/>
          </a:xfrm>
          <a:prstGeom prst="rect">
            <a:avLst/>
          </a:prstGeom>
          <a:noFill/>
          <a:ln>
            <a:noFill/>
          </a:ln>
        </p:spPr>
      </p:pic>
      <p:sp>
        <p:nvSpPr>
          <p:cNvPr id="266" name="Google Shape;266;p16"/>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5.3.2 Political economy analysis: </a:t>
            </a:r>
            <a:r>
              <a:rPr b="0" i="0" lang="en-GB" sz="2400" u="none" cap="none" strike="noStrike">
                <a:solidFill>
                  <a:srgbClr val="F57A8E"/>
                </a:solidFill>
                <a:latin typeface="Arial"/>
                <a:ea typeface="Arial"/>
                <a:cs typeface="Arial"/>
                <a:sym typeface="Arial"/>
              </a:rPr>
              <a:t>interests and incentives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7"/>
          <p:cNvSpPr txBox="1"/>
          <p:nvPr/>
        </p:nvSpPr>
        <p:spPr>
          <a:xfrm>
            <a:off x="834081" y="1496098"/>
            <a:ext cx="6925198" cy="3745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A narrower definition sees power as a resource actors have and use to obtain desired results in a context of competition. This is also known as ‘instrumental power’</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Another definition sees power as ‘institutional’ and refers to who controls the agenda-setting power. Institutional power is about who controls the rules and procedures of policymaking.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A third view holds that ideology embodies power because moral expectations and belief systems influence how actors behave. Thus, ideological power is the dominant values and ideas that define the policy landscape. </a:t>
            </a:r>
            <a:endParaRPr/>
          </a:p>
          <a:p>
            <a:pPr indent="0" lvl="0" marL="0" marR="0" rtl="0" algn="l">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273" name="Google Shape;273;p17"/>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274" name="Google Shape;274;p17"/>
          <p:cNvPicPr preferRelativeResize="0"/>
          <p:nvPr/>
        </p:nvPicPr>
        <p:blipFill rotWithShape="1">
          <a:blip r:embed="rId3">
            <a:alphaModFix/>
          </a:blip>
          <a:srcRect b="0" l="0" r="0" t="0"/>
          <a:stretch/>
        </p:blipFill>
        <p:spPr>
          <a:xfrm>
            <a:off x="7759279" y="1488185"/>
            <a:ext cx="3893283" cy="3893283"/>
          </a:xfrm>
          <a:prstGeom prst="rect">
            <a:avLst/>
          </a:prstGeom>
          <a:noFill/>
          <a:ln>
            <a:noFill/>
          </a:ln>
        </p:spPr>
      </p:pic>
      <p:sp>
        <p:nvSpPr>
          <p:cNvPr id="275" name="Google Shape;275;p17"/>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5.3.3 Political economy analysis: </a:t>
            </a:r>
            <a:r>
              <a:rPr b="0" i="0" lang="en-GB" sz="2400" u="none" cap="none" strike="noStrike">
                <a:solidFill>
                  <a:srgbClr val="6D98FE"/>
                </a:solidFill>
                <a:latin typeface="Arial"/>
                <a:ea typeface="Arial"/>
                <a:cs typeface="Arial"/>
                <a:sym typeface="Arial"/>
              </a:rPr>
              <a:t>power relations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8"/>
          <p:cNvSpPr txBox="1"/>
          <p:nvPr/>
        </p:nvSpPr>
        <p:spPr>
          <a:xfrm>
            <a:off x="834080" y="1488186"/>
            <a:ext cx="7236493" cy="40980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Questions related to power may include: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Who has visible influence over outcomes? Are there overt resources imbalances? Who lobbies and for what?</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How are different groups positioned? Who has access to, and influence on, relevant information? Who has the influence on problem framing and agenda setting?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Who can influence policy process? What are the competing socioeconomic and political discourses?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How do these discourses align or diverge with those held by decision-makers and other influential actors?</a:t>
            </a:r>
            <a:endParaRPr/>
          </a:p>
        </p:txBody>
      </p:sp>
      <p:sp>
        <p:nvSpPr>
          <p:cNvPr id="282" name="Google Shape;282;p18"/>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283" name="Google Shape;283;p18"/>
          <p:cNvPicPr preferRelativeResize="0"/>
          <p:nvPr/>
        </p:nvPicPr>
        <p:blipFill rotWithShape="1">
          <a:blip r:embed="rId3">
            <a:alphaModFix amt="20000"/>
          </a:blip>
          <a:srcRect b="0" l="0" r="0" t="0"/>
          <a:stretch/>
        </p:blipFill>
        <p:spPr>
          <a:xfrm>
            <a:off x="7759280" y="1488186"/>
            <a:ext cx="3895200" cy="3895200"/>
          </a:xfrm>
          <a:prstGeom prst="rect">
            <a:avLst/>
          </a:prstGeom>
          <a:noFill/>
          <a:ln>
            <a:noFill/>
          </a:ln>
        </p:spPr>
      </p:pic>
      <p:sp>
        <p:nvSpPr>
          <p:cNvPr id="284" name="Google Shape;284;p18"/>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5.3.3 Political economy analysis: </a:t>
            </a:r>
            <a:r>
              <a:rPr b="0" i="0" lang="en-GB" sz="2400" u="none" cap="none" strike="noStrike">
                <a:solidFill>
                  <a:srgbClr val="6D98FE"/>
                </a:solidFill>
                <a:latin typeface="Arial"/>
                <a:ea typeface="Arial"/>
                <a:cs typeface="Arial"/>
                <a:sym typeface="Arial"/>
              </a:rPr>
              <a:t>power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9"/>
          <p:cNvSpPr txBox="1"/>
          <p:nvPr/>
        </p:nvSpPr>
        <p:spPr>
          <a:xfrm>
            <a:off x="5726627" y="893673"/>
            <a:ext cx="6189148" cy="482504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Once the dynamic interaction between structures, institutions and actors is analysed</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Next, examine how the relationship shapes groups' interests, values, and power relations.</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Such analysis can enable a modelling team to: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improve understanding of political obstacles to technically sound options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consider the implications and uncertainties associated with actors' behaviour, and</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rgbClr val="000000"/>
                </a:solidFill>
                <a:latin typeface="Arial"/>
                <a:ea typeface="Arial"/>
                <a:cs typeface="Arial"/>
                <a:sym typeface="Arial"/>
              </a:rPr>
              <a:t>enhance the relevance of model outputs by incorporating politically feasible options. </a:t>
            </a:r>
            <a:endParaRPr/>
          </a:p>
        </p:txBody>
      </p:sp>
      <p:sp>
        <p:nvSpPr>
          <p:cNvPr id="291" name="Google Shape;291;p19"/>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grpSp>
        <p:nvGrpSpPr>
          <p:cNvPr id="292" name="Google Shape;292;p19"/>
          <p:cNvGrpSpPr/>
          <p:nvPr/>
        </p:nvGrpSpPr>
        <p:grpSpPr>
          <a:xfrm>
            <a:off x="151555" y="192866"/>
            <a:ext cx="5841498" cy="6242430"/>
            <a:chOff x="938399" y="177160"/>
            <a:chExt cx="6354800" cy="6680840"/>
          </a:xfrm>
        </p:grpSpPr>
        <p:sp>
          <p:nvSpPr>
            <p:cNvPr id="293" name="Google Shape;293;p19"/>
            <p:cNvSpPr/>
            <p:nvPr/>
          </p:nvSpPr>
          <p:spPr>
            <a:xfrm>
              <a:off x="2252342" y="1496628"/>
              <a:ext cx="3800113" cy="3608134"/>
            </a:xfrm>
            <a:prstGeom prst="ellipse">
              <a:avLst/>
            </a:prstGeom>
            <a:solidFill>
              <a:srgbClr val="DEEBF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94" name="Google Shape;294;p19"/>
            <p:cNvPicPr preferRelativeResize="0"/>
            <p:nvPr/>
          </p:nvPicPr>
          <p:blipFill rotWithShape="1">
            <a:blip r:embed="rId3">
              <a:alphaModFix/>
            </a:blip>
            <a:srcRect b="0" l="0" r="0" t="0"/>
            <a:stretch/>
          </p:blipFill>
          <p:spPr>
            <a:xfrm>
              <a:off x="5029854" y="3331891"/>
              <a:ext cx="1758801" cy="1758801"/>
            </a:xfrm>
            <a:prstGeom prst="rect">
              <a:avLst/>
            </a:prstGeom>
            <a:noFill/>
            <a:ln>
              <a:noFill/>
            </a:ln>
          </p:spPr>
        </p:pic>
        <p:sp>
          <p:nvSpPr>
            <p:cNvPr id="295" name="Google Shape;295;p19"/>
            <p:cNvSpPr/>
            <p:nvPr/>
          </p:nvSpPr>
          <p:spPr>
            <a:xfrm>
              <a:off x="1700948" y="3486152"/>
              <a:ext cx="1372637" cy="1684810"/>
            </a:xfrm>
            <a:custGeom>
              <a:rect b="b" l="l" r="r" t="t"/>
              <a:pathLst>
                <a:path extrusionOk="0" h="1416198" w="1182274">
                  <a:moveTo>
                    <a:pt x="980288" y="334552"/>
                  </a:moveTo>
                  <a:lnTo>
                    <a:pt x="585028" y="0"/>
                  </a:lnTo>
                  <a:lnTo>
                    <a:pt x="189816" y="335185"/>
                  </a:lnTo>
                  <a:lnTo>
                    <a:pt x="189816" y="337716"/>
                  </a:lnTo>
                  <a:lnTo>
                    <a:pt x="325594" y="337716"/>
                  </a:lnTo>
                  <a:lnTo>
                    <a:pt x="325594" y="675433"/>
                  </a:lnTo>
                  <a:lnTo>
                    <a:pt x="847577" y="675433"/>
                  </a:lnTo>
                  <a:lnTo>
                    <a:pt x="844510" y="337716"/>
                  </a:lnTo>
                  <a:lnTo>
                    <a:pt x="980288" y="337716"/>
                  </a:lnTo>
                  <a:lnTo>
                    <a:pt x="980288" y="334552"/>
                  </a:lnTo>
                  <a:lnTo>
                    <a:pt x="980288" y="334552"/>
                  </a:lnTo>
                  <a:close/>
                  <a:moveTo>
                    <a:pt x="99703" y="1091919"/>
                  </a:moveTo>
                  <a:lnTo>
                    <a:pt x="99703" y="857070"/>
                  </a:lnTo>
                  <a:lnTo>
                    <a:pt x="591113" y="857070"/>
                  </a:lnTo>
                  <a:lnTo>
                    <a:pt x="591113" y="1098783"/>
                  </a:lnTo>
                  <a:moveTo>
                    <a:pt x="1081549" y="1091870"/>
                  </a:moveTo>
                  <a:lnTo>
                    <a:pt x="1081549" y="857021"/>
                  </a:lnTo>
                  <a:lnTo>
                    <a:pt x="591113" y="857021"/>
                  </a:lnTo>
                  <a:lnTo>
                    <a:pt x="591113" y="675384"/>
                  </a:lnTo>
                  <a:moveTo>
                    <a:pt x="0" y="1216743"/>
                  </a:moveTo>
                  <a:lnTo>
                    <a:pt x="199456" y="1216743"/>
                  </a:lnTo>
                  <a:lnTo>
                    <a:pt x="199456" y="1416198"/>
                  </a:lnTo>
                  <a:lnTo>
                    <a:pt x="0" y="1416198"/>
                  </a:lnTo>
                  <a:lnTo>
                    <a:pt x="0" y="1216743"/>
                  </a:lnTo>
                  <a:lnTo>
                    <a:pt x="0" y="1216743"/>
                  </a:lnTo>
                  <a:close/>
                  <a:moveTo>
                    <a:pt x="491410" y="1216743"/>
                  </a:moveTo>
                  <a:lnTo>
                    <a:pt x="690865" y="1216743"/>
                  </a:lnTo>
                  <a:lnTo>
                    <a:pt x="690865" y="1416198"/>
                  </a:lnTo>
                  <a:lnTo>
                    <a:pt x="491410" y="1416198"/>
                  </a:lnTo>
                  <a:lnTo>
                    <a:pt x="491410" y="1216743"/>
                  </a:lnTo>
                  <a:lnTo>
                    <a:pt x="491410" y="1216743"/>
                  </a:lnTo>
                  <a:close/>
                  <a:moveTo>
                    <a:pt x="982819" y="1216743"/>
                  </a:moveTo>
                  <a:lnTo>
                    <a:pt x="1182275" y="1216743"/>
                  </a:lnTo>
                  <a:lnTo>
                    <a:pt x="1182275" y="1416198"/>
                  </a:lnTo>
                  <a:lnTo>
                    <a:pt x="982819" y="1416198"/>
                  </a:lnTo>
                  <a:lnTo>
                    <a:pt x="982819" y="1216743"/>
                  </a:lnTo>
                  <a:lnTo>
                    <a:pt x="982819" y="1216743"/>
                  </a:lnTo>
                  <a:close/>
                  <a:moveTo>
                    <a:pt x="679717" y="1010277"/>
                  </a:moveTo>
                  <a:lnTo>
                    <a:pt x="591162" y="1098832"/>
                  </a:lnTo>
                  <a:lnTo>
                    <a:pt x="502607" y="1010277"/>
                  </a:lnTo>
                  <a:moveTo>
                    <a:pt x="1170104" y="1010277"/>
                  </a:moveTo>
                  <a:lnTo>
                    <a:pt x="1081549" y="1098832"/>
                  </a:lnTo>
                  <a:lnTo>
                    <a:pt x="992994" y="1010277"/>
                  </a:lnTo>
                  <a:moveTo>
                    <a:pt x="188258" y="1010277"/>
                  </a:moveTo>
                  <a:lnTo>
                    <a:pt x="99703" y="1098832"/>
                  </a:lnTo>
                  <a:lnTo>
                    <a:pt x="11148" y="1010277"/>
                  </a:lnTo>
                </a:path>
              </a:pathLst>
            </a:custGeom>
            <a:noFill/>
            <a:ln cap="flat" cmpd="sng" w="439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96" name="Google Shape;296;p19"/>
            <p:cNvGrpSpPr/>
            <p:nvPr/>
          </p:nvGrpSpPr>
          <p:grpSpPr>
            <a:xfrm>
              <a:off x="3097224" y="402443"/>
              <a:ext cx="1778299" cy="1830285"/>
              <a:chOff x="8081510" y="1539488"/>
              <a:chExt cx="1360483" cy="1406763"/>
            </a:xfrm>
          </p:grpSpPr>
          <p:sp>
            <p:nvSpPr>
              <p:cNvPr id="297" name="Google Shape;297;p19"/>
              <p:cNvSpPr/>
              <p:nvPr/>
            </p:nvSpPr>
            <p:spPr>
              <a:xfrm>
                <a:off x="8524799" y="2618126"/>
                <a:ext cx="623292" cy="30573"/>
              </a:xfrm>
              <a:custGeom>
                <a:rect b="b" l="l" r="r" t="t"/>
                <a:pathLst>
                  <a:path extrusionOk="0" h="30573" w="623292">
                    <a:moveTo>
                      <a:pt x="15287" y="30573"/>
                    </a:moveTo>
                    <a:lnTo>
                      <a:pt x="608006" y="30573"/>
                    </a:lnTo>
                    <a:cubicBezTo>
                      <a:pt x="616477" y="30573"/>
                      <a:pt x="623293" y="23709"/>
                      <a:pt x="623293" y="15287"/>
                    </a:cubicBezTo>
                    <a:cubicBezTo>
                      <a:pt x="623293" y="6864"/>
                      <a:pt x="616428" y="0"/>
                      <a:pt x="608006" y="0"/>
                    </a:cubicBezTo>
                    <a:lnTo>
                      <a:pt x="15287" y="0"/>
                    </a:lnTo>
                    <a:cubicBezTo>
                      <a:pt x="6816" y="0"/>
                      <a:pt x="0" y="6864"/>
                      <a:pt x="0" y="15287"/>
                    </a:cubicBezTo>
                    <a:cubicBezTo>
                      <a:pt x="0" y="23709"/>
                      <a:pt x="6864" y="30573"/>
                      <a:pt x="15287" y="30573"/>
                    </a:cubicBezTo>
                    <a:lnTo>
                      <a:pt x="15287" y="30573"/>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298" name="Google Shape;298;p19"/>
              <p:cNvGrpSpPr/>
              <p:nvPr/>
            </p:nvGrpSpPr>
            <p:grpSpPr>
              <a:xfrm>
                <a:off x="8081510" y="1539488"/>
                <a:ext cx="1360483" cy="1406763"/>
                <a:chOff x="8081510" y="1539488"/>
                <a:chExt cx="1360483" cy="1406763"/>
              </a:xfrm>
            </p:grpSpPr>
            <p:sp>
              <p:nvSpPr>
                <p:cNvPr id="299" name="Google Shape;299;p19"/>
                <p:cNvSpPr/>
                <p:nvPr/>
              </p:nvSpPr>
              <p:spPr>
                <a:xfrm>
                  <a:off x="8081510" y="1539488"/>
                  <a:ext cx="1124487" cy="1124584"/>
                </a:xfrm>
                <a:custGeom>
                  <a:rect b="b" l="l" r="r" t="t"/>
                  <a:pathLst>
                    <a:path extrusionOk="0" h="1124584" w="1124487">
                      <a:moveTo>
                        <a:pt x="784727" y="678305"/>
                      </a:moveTo>
                      <a:cubicBezTo>
                        <a:pt x="786966" y="695393"/>
                        <a:pt x="788135" y="712773"/>
                        <a:pt x="788135" y="730445"/>
                      </a:cubicBezTo>
                      <a:cubicBezTo>
                        <a:pt x="788135" y="948108"/>
                        <a:pt x="611706" y="1124536"/>
                        <a:pt x="394043" y="1124536"/>
                      </a:cubicBezTo>
                      <a:cubicBezTo>
                        <a:pt x="176380" y="1124536"/>
                        <a:pt x="0" y="948108"/>
                        <a:pt x="0" y="730445"/>
                      </a:cubicBezTo>
                      <a:cubicBezTo>
                        <a:pt x="0" y="512782"/>
                        <a:pt x="176428" y="336402"/>
                        <a:pt x="394092" y="336402"/>
                      </a:cubicBezTo>
                      <a:cubicBezTo>
                        <a:pt x="407382" y="336402"/>
                        <a:pt x="423399" y="337522"/>
                        <a:pt x="436349" y="338836"/>
                      </a:cubicBezTo>
                      <a:moveTo>
                        <a:pt x="394092" y="1049953"/>
                      </a:moveTo>
                      <a:lnTo>
                        <a:pt x="394092" y="1124585"/>
                      </a:lnTo>
                      <a:moveTo>
                        <a:pt x="394092" y="1049953"/>
                      </a:moveTo>
                      <a:lnTo>
                        <a:pt x="394092" y="1124585"/>
                      </a:lnTo>
                      <a:moveTo>
                        <a:pt x="197021" y="389175"/>
                      </a:moveTo>
                      <a:lnTo>
                        <a:pt x="234313" y="453777"/>
                      </a:lnTo>
                      <a:moveTo>
                        <a:pt x="553773" y="1007112"/>
                      </a:moveTo>
                      <a:lnTo>
                        <a:pt x="591064" y="1071715"/>
                      </a:lnTo>
                      <a:moveTo>
                        <a:pt x="52773" y="533423"/>
                      </a:moveTo>
                      <a:lnTo>
                        <a:pt x="117376" y="570715"/>
                      </a:lnTo>
                      <a:moveTo>
                        <a:pt x="670710" y="890175"/>
                      </a:moveTo>
                      <a:lnTo>
                        <a:pt x="735313" y="927466"/>
                      </a:lnTo>
                      <a:moveTo>
                        <a:pt x="0" y="730445"/>
                      </a:moveTo>
                      <a:lnTo>
                        <a:pt x="74632" y="730445"/>
                      </a:lnTo>
                      <a:moveTo>
                        <a:pt x="52821" y="927466"/>
                      </a:moveTo>
                      <a:lnTo>
                        <a:pt x="117424" y="890175"/>
                      </a:lnTo>
                      <a:moveTo>
                        <a:pt x="197070" y="1071715"/>
                      </a:moveTo>
                      <a:lnTo>
                        <a:pt x="234362" y="1007112"/>
                      </a:lnTo>
                      <a:moveTo>
                        <a:pt x="441607" y="730445"/>
                      </a:moveTo>
                      <a:cubicBezTo>
                        <a:pt x="441607" y="704204"/>
                        <a:pt x="420332" y="682930"/>
                        <a:pt x="394092" y="682930"/>
                      </a:cubicBezTo>
                      <a:cubicBezTo>
                        <a:pt x="367851" y="682930"/>
                        <a:pt x="346577" y="704204"/>
                        <a:pt x="346577" y="730445"/>
                      </a:cubicBezTo>
                      <a:cubicBezTo>
                        <a:pt x="346577" y="756685"/>
                        <a:pt x="367851" y="777960"/>
                        <a:pt x="394092" y="777960"/>
                      </a:cubicBezTo>
                      <a:cubicBezTo>
                        <a:pt x="420332" y="777960"/>
                        <a:pt x="441607" y="756685"/>
                        <a:pt x="441607" y="730445"/>
                      </a:cubicBezTo>
                      <a:lnTo>
                        <a:pt x="441607" y="730445"/>
                      </a:lnTo>
                      <a:close/>
                      <a:moveTo>
                        <a:pt x="394092" y="690719"/>
                      </a:moveTo>
                      <a:lnTo>
                        <a:pt x="394092" y="453777"/>
                      </a:lnTo>
                      <a:moveTo>
                        <a:pt x="422182" y="758535"/>
                      </a:moveTo>
                      <a:lnTo>
                        <a:pt x="505576" y="841930"/>
                      </a:lnTo>
                      <a:moveTo>
                        <a:pt x="1124439" y="385426"/>
                      </a:moveTo>
                      <a:lnTo>
                        <a:pt x="1124439" y="287280"/>
                      </a:lnTo>
                      <a:lnTo>
                        <a:pt x="1041921" y="282120"/>
                      </a:lnTo>
                      <a:cubicBezTo>
                        <a:pt x="1035446" y="251644"/>
                        <a:pt x="1023518" y="222142"/>
                        <a:pt x="1005992" y="195123"/>
                      </a:cubicBezTo>
                      <a:lnTo>
                        <a:pt x="1060615" y="133246"/>
                      </a:lnTo>
                      <a:lnTo>
                        <a:pt x="991193" y="63824"/>
                      </a:lnTo>
                      <a:lnTo>
                        <a:pt x="929316" y="118447"/>
                      </a:lnTo>
                      <a:cubicBezTo>
                        <a:pt x="902346" y="100921"/>
                        <a:pt x="872795" y="88993"/>
                        <a:pt x="842319" y="82518"/>
                      </a:cubicBezTo>
                      <a:lnTo>
                        <a:pt x="837159" y="0"/>
                      </a:lnTo>
                      <a:lnTo>
                        <a:pt x="739013" y="0"/>
                      </a:lnTo>
                      <a:lnTo>
                        <a:pt x="733901" y="82518"/>
                      </a:lnTo>
                      <a:cubicBezTo>
                        <a:pt x="703426" y="88993"/>
                        <a:pt x="673923" y="100921"/>
                        <a:pt x="646904" y="118447"/>
                      </a:cubicBezTo>
                      <a:lnTo>
                        <a:pt x="585028" y="63824"/>
                      </a:lnTo>
                      <a:lnTo>
                        <a:pt x="515605" y="133246"/>
                      </a:lnTo>
                      <a:lnTo>
                        <a:pt x="570277" y="195123"/>
                      </a:lnTo>
                      <a:cubicBezTo>
                        <a:pt x="552751" y="222093"/>
                        <a:pt x="540823" y="251644"/>
                        <a:pt x="534348" y="282120"/>
                      </a:cubicBezTo>
                      <a:lnTo>
                        <a:pt x="451830" y="287280"/>
                      </a:lnTo>
                      <a:lnTo>
                        <a:pt x="451830" y="385426"/>
                      </a:lnTo>
                      <a:lnTo>
                        <a:pt x="534348" y="390538"/>
                      </a:lnTo>
                      <a:cubicBezTo>
                        <a:pt x="540823" y="421013"/>
                        <a:pt x="552751" y="450516"/>
                        <a:pt x="570277" y="477535"/>
                      </a:cubicBezTo>
                      <a:lnTo>
                        <a:pt x="515654" y="539411"/>
                      </a:lnTo>
                      <a:lnTo>
                        <a:pt x="585076" y="608834"/>
                      </a:lnTo>
                      <a:lnTo>
                        <a:pt x="646953" y="554162"/>
                      </a:lnTo>
                      <a:cubicBezTo>
                        <a:pt x="673923" y="571688"/>
                        <a:pt x="703474" y="583567"/>
                        <a:pt x="733950" y="590091"/>
                      </a:cubicBezTo>
                      <a:lnTo>
                        <a:pt x="739062" y="672609"/>
                      </a:lnTo>
                      <a:lnTo>
                        <a:pt x="837207" y="672609"/>
                      </a:lnTo>
                      <a:lnTo>
                        <a:pt x="842368" y="590091"/>
                      </a:lnTo>
                      <a:cubicBezTo>
                        <a:pt x="872843" y="583616"/>
                        <a:pt x="902346" y="571688"/>
                        <a:pt x="929365" y="554162"/>
                      </a:cubicBezTo>
                      <a:lnTo>
                        <a:pt x="991241" y="608834"/>
                      </a:lnTo>
                      <a:lnTo>
                        <a:pt x="1060664" y="539411"/>
                      </a:lnTo>
                      <a:lnTo>
                        <a:pt x="1006041" y="477535"/>
                      </a:lnTo>
                      <a:cubicBezTo>
                        <a:pt x="1023567" y="450564"/>
                        <a:pt x="1035495" y="421013"/>
                        <a:pt x="1041969" y="390538"/>
                      </a:cubicBezTo>
                      <a:lnTo>
                        <a:pt x="1124488" y="385426"/>
                      </a:lnTo>
                      <a:lnTo>
                        <a:pt x="1124488" y="385426"/>
                      </a:lnTo>
                      <a:close/>
                      <a:moveTo>
                        <a:pt x="882434" y="430604"/>
                      </a:moveTo>
                      <a:cubicBezTo>
                        <a:pt x="830343" y="482647"/>
                        <a:pt x="745926" y="482647"/>
                        <a:pt x="693884" y="430604"/>
                      </a:cubicBezTo>
                      <a:cubicBezTo>
                        <a:pt x="641792" y="378513"/>
                        <a:pt x="641792" y="294096"/>
                        <a:pt x="693884" y="242054"/>
                      </a:cubicBezTo>
                      <a:cubicBezTo>
                        <a:pt x="745975" y="190011"/>
                        <a:pt x="830392" y="190011"/>
                        <a:pt x="882434" y="242054"/>
                      </a:cubicBezTo>
                      <a:cubicBezTo>
                        <a:pt x="934477" y="294145"/>
                        <a:pt x="934477" y="378562"/>
                        <a:pt x="882434" y="430604"/>
                      </a:cubicBezTo>
                      <a:lnTo>
                        <a:pt x="882434" y="430604"/>
                      </a:lnTo>
                      <a:close/>
                    </a:path>
                  </a:pathLst>
                </a:custGeom>
                <a:noFill/>
                <a:ln cap="flat" cmpd="sng" w="35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300" name="Google Shape;300;p19"/>
                <p:cNvGrpSpPr/>
                <p:nvPr/>
              </p:nvGrpSpPr>
              <p:grpSpPr>
                <a:xfrm>
                  <a:off x="8527525" y="2030810"/>
                  <a:ext cx="914468" cy="915441"/>
                  <a:chOff x="8527525" y="2030810"/>
                  <a:chExt cx="914468" cy="915441"/>
                </a:xfrm>
              </p:grpSpPr>
              <p:grpSp>
                <p:nvGrpSpPr>
                  <p:cNvPr id="301" name="Google Shape;301;p19"/>
                  <p:cNvGrpSpPr/>
                  <p:nvPr/>
                </p:nvGrpSpPr>
                <p:grpSpPr>
                  <a:xfrm>
                    <a:off x="8527525" y="2030810"/>
                    <a:ext cx="914468" cy="915002"/>
                    <a:chOff x="8527525" y="2030810"/>
                    <a:chExt cx="914468" cy="915002"/>
                  </a:xfrm>
                </p:grpSpPr>
                <p:sp>
                  <p:nvSpPr>
                    <p:cNvPr id="302" name="Google Shape;302;p19"/>
                    <p:cNvSpPr/>
                    <p:nvPr/>
                  </p:nvSpPr>
                  <p:spPr>
                    <a:xfrm>
                      <a:off x="8527525" y="2635408"/>
                      <a:ext cx="722488" cy="310404"/>
                    </a:xfrm>
                    <a:custGeom>
                      <a:rect b="b" l="l" r="r" t="t"/>
                      <a:pathLst>
                        <a:path extrusionOk="0" h="310404" w="722488">
                          <a:moveTo>
                            <a:pt x="719637" y="201160"/>
                          </a:moveTo>
                          <a:cubicBezTo>
                            <a:pt x="714720" y="194295"/>
                            <a:pt x="705178" y="192689"/>
                            <a:pt x="698314" y="197606"/>
                          </a:cubicBezTo>
                          <a:cubicBezTo>
                            <a:pt x="623049" y="251352"/>
                            <a:pt x="534202" y="279783"/>
                            <a:pt x="441363" y="279783"/>
                          </a:cubicBezTo>
                          <a:cubicBezTo>
                            <a:pt x="254857" y="279783"/>
                            <a:pt x="95225" y="163625"/>
                            <a:pt x="30232" y="0"/>
                          </a:cubicBezTo>
                          <a:cubicBezTo>
                            <a:pt x="20301" y="2483"/>
                            <a:pt x="10223" y="4625"/>
                            <a:pt x="0" y="6378"/>
                          </a:cubicBezTo>
                          <a:cubicBezTo>
                            <a:pt x="68254" y="183877"/>
                            <a:pt x="240106" y="310405"/>
                            <a:pt x="441363" y="310405"/>
                          </a:cubicBezTo>
                          <a:cubicBezTo>
                            <a:pt x="540580" y="310405"/>
                            <a:pt x="635610" y="280027"/>
                            <a:pt x="716083" y="222531"/>
                          </a:cubicBezTo>
                          <a:cubicBezTo>
                            <a:pt x="722948" y="217615"/>
                            <a:pt x="724554" y="208073"/>
                            <a:pt x="719637" y="201208"/>
                          </a:cubicBezTo>
                          <a:lnTo>
                            <a:pt x="719637" y="201208"/>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 name="Google Shape;303;p19"/>
                    <p:cNvSpPr/>
                    <p:nvPr/>
                  </p:nvSpPr>
                  <p:spPr>
                    <a:xfrm>
                      <a:off x="9117324" y="2030810"/>
                      <a:ext cx="324669" cy="535906"/>
                    </a:xfrm>
                    <a:custGeom>
                      <a:rect b="b" l="l" r="r" t="t"/>
                      <a:pathLst>
                        <a:path extrusionOk="0" h="535906" w="324669">
                          <a:moveTo>
                            <a:pt x="324669" y="441899"/>
                          </a:moveTo>
                          <a:cubicBezTo>
                            <a:pt x="324669" y="240058"/>
                            <a:pt x="197362" y="67816"/>
                            <a:pt x="19035" y="0"/>
                          </a:cubicBezTo>
                          <a:cubicBezTo>
                            <a:pt x="13096" y="8812"/>
                            <a:pt x="6718" y="17331"/>
                            <a:pt x="0" y="25559"/>
                          </a:cubicBezTo>
                          <a:cubicBezTo>
                            <a:pt x="171122" y="86754"/>
                            <a:pt x="294047" y="250038"/>
                            <a:pt x="294047" y="441947"/>
                          </a:cubicBezTo>
                          <a:cubicBezTo>
                            <a:pt x="294047" y="467457"/>
                            <a:pt x="291857" y="493016"/>
                            <a:pt x="287524" y="517991"/>
                          </a:cubicBezTo>
                          <a:cubicBezTo>
                            <a:pt x="286063" y="526316"/>
                            <a:pt x="291662" y="534251"/>
                            <a:pt x="299987" y="535663"/>
                          </a:cubicBezTo>
                          <a:cubicBezTo>
                            <a:pt x="300863" y="535809"/>
                            <a:pt x="301739" y="535906"/>
                            <a:pt x="302616" y="535906"/>
                          </a:cubicBezTo>
                          <a:cubicBezTo>
                            <a:pt x="309918" y="535906"/>
                            <a:pt x="316393" y="530648"/>
                            <a:pt x="317659" y="523200"/>
                          </a:cubicBezTo>
                          <a:cubicBezTo>
                            <a:pt x="322284" y="496570"/>
                            <a:pt x="324621" y="469210"/>
                            <a:pt x="324621" y="441947"/>
                          </a:cubicBezTo>
                          <a:lnTo>
                            <a:pt x="324621" y="441947"/>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 name="Google Shape;304;p19"/>
                    <p:cNvSpPr/>
                    <p:nvPr/>
                  </p:nvSpPr>
                  <p:spPr>
                    <a:xfrm>
                      <a:off x="8750251" y="2081635"/>
                      <a:ext cx="439610" cy="864177"/>
                    </a:xfrm>
                    <a:custGeom>
                      <a:rect b="b" l="l" r="r" t="t"/>
                      <a:pathLst>
                        <a:path extrusionOk="0" h="864177" w="439610">
                          <a:moveTo>
                            <a:pt x="29113" y="411423"/>
                          </a:moveTo>
                          <a:cubicBezTo>
                            <a:pt x="19960" y="422912"/>
                            <a:pt x="10321" y="434012"/>
                            <a:pt x="0" y="444430"/>
                          </a:cubicBezTo>
                          <a:cubicBezTo>
                            <a:pt x="5355" y="548515"/>
                            <a:pt x="25315" y="645541"/>
                            <a:pt x="59248" y="721049"/>
                          </a:cubicBezTo>
                          <a:cubicBezTo>
                            <a:pt x="100726" y="813352"/>
                            <a:pt x="157345" y="864178"/>
                            <a:pt x="218637" y="864178"/>
                          </a:cubicBezTo>
                          <a:cubicBezTo>
                            <a:pt x="304076" y="864178"/>
                            <a:pt x="380119" y="763452"/>
                            <a:pt x="417119" y="601337"/>
                          </a:cubicBezTo>
                          <a:cubicBezTo>
                            <a:pt x="419017" y="593109"/>
                            <a:pt x="413857" y="584882"/>
                            <a:pt x="405630" y="583032"/>
                          </a:cubicBezTo>
                          <a:cubicBezTo>
                            <a:pt x="397402" y="581133"/>
                            <a:pt x="389175" y="586293"/>
                            <a:pt x="387325" y="594570"/>
                          </a:cubicBezTo>
                          <a:cubicBezTo>
                            <a:pt x="354220" y="739792"/>
                            <a:pt x="288011" y="833605"/>
                            <a:pt x="218686" y="833605"/>
                          </a:cubicBezTo>
                          <a:cubicBezTo>
                            <a:pt x="170830" y="833605"/>
                            <a:pt x="122877" y="788037"/>
                            <a:pt x="87192" y="708537"/>
                          </a:cubicBezTo>
                          <a:cubicBezTo>
                            <a:pt x="51410" y="628843"/>
                            <a:pt x="31449" y="523833"/>
                            <a:pt x="29161" y="411472"/>
                          </a:cubicBezTo>
                          <a:lnTo>
                            <a:pt x="29161" y="411472"/>
                          </a:lnTo>
                          <a:close/>
                          <a:moveTo>
                            <a:pt x="424032" y="420137"/>
                          </a:moveTo>
                          <a:cubicBezTo>
                            <a:pt x="432454" y="420235"/>
                            <a:pt x="439416" y="413468"/>
                            <a:pt x="439513" y="405045"/>
                          </a:cubicBezTo>
                          <a:cubicBezTo>
                            <a:pt x="439562" y="400420"/>
                            <a:pt x="439611" y="395747"/>
                            <a:pt x="439611" y="391073"/>
                          </a:cubicBezTo>
                          <a:cubicBezTo>
                            <a:pt x="439611" y="266687"/>
                            <a:pt x="417752" y="149458"/>
                            <a:pt x="378026" y="61098"/>
                          </a:cubicBezTo>
                          <a:cubicBezTo>
                            <a:pt x="367705" y="38119"/>
                            <a:pt x="356411" y="17672"/>
                            <a:pt x="344386" y="0"/>
                          </a:cubicBezTo>
                          <a:cubicBezTo>
                            <a:pt x="337083" y="7351"/>
                            <a:pt x="329391" y="14264"/>
                            <a:pt x="321456" y="20934"/>
                          </a:cubicBezTo>
                          <a:cubicBezTo>
                            <a:pt x="331631" y="36318"/>
                            <a:pt x="341270" y="53892"/>
                            <a:pt x="350131" y="73658"/>
                          </a:cubicBezTo>
                          <a:cubicBezTo>
                            <a:pt x="388104" y="158221"/>
                            <a:pt x="409037" y="270923"/>
                            <a:pt x="409037" y="391122"/>
                          </a:cubicBezTo>
                          <a:cubicBezTo>
                            <a:pt x="409037" y="395649"/>
                            <a:pt x="409037" y="400177"/>
                            <a:pt x="408940" y="404705"/>
                          </a:cubicBezTo>
                          <a:cubicBezTo>
                            <a:pt x="408843" y="413127"/>
                            <a:pt x="415561" y="420089"/>
                            <a:pt x="424032" y="420186"/>
                          </a:cubicBezTo>
                          <a:lnTo>
                            <a:pt x="424032" y="420186"/>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 name="Google Shape;305;p19"/>
                    <p:cNvSpPr/>
                    <p:nvPr/>
                  </p:nvSpPr>
                  <p:spPr>
                    <a:xfrm>
                      <a:off x="8859059" y="2296670"/>
                      <a:ext cx="553918" cy="30573"/>
                    </a:xfrm>
                    <a:custGeom>
                      <a:rect b="b" l="l" r="r" t="t"/>
                      <a:pathLst>
                        <a:path extrusionOk="0" h="30573" w="553918">
                          <a:moveTo>
                            <a:pt x="553919" y="15287"/>
                          </a:moveTo>
                          <a:cubicBezTo>
                            <a:pt x="553919" y="6816"/>
                            <a:pt x="547055" y="0"/>
                            <a:pt x="538633" y="0"/>
                          </a:cubicBezTo>
                          <a:lnTo>
                            <a:pt x="5453" y="0"/>
                          </a:lnTo>
                          <a:cubicBezTo>
                            <a:pt x="3943" y="10321"/>
                            <a:pt x="2239" y="20544"/>
                            <a:pt x="0" y="30573"/>
                          </a:cubicBezTo>
                          <a:lnTo>
                            <a:pt x="538633" y="30573"/>
                          </a:lnTo>
                          <a:cubicBezTo>
                            <a:pt x="547055" y="30573"/>
                            <a:pt x="553919" y="23709"/>
                            <a:pt x="553919" y="15287"/>
                          </a:cubicBezTo>
                          <a:lnTo>
                            <a:pt x="553919" y="15287"/>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306" name="Google Shape;306;p19"/>
                  <p:cNvGrpSpPr/>
                  <p:nvPr/>
                </p:nvGrpSpPr>
                <p:grpSpPr>
                  <a:xfrm>
                    <a:off x="9112407" y="2430257"/>
                    <a:ext cx="329293" cy="515994"/>
                    <a:chOff x="9112407" y="2430257"/>
                    <a:chExt cx="329293" cy="515994"/>
                  </a:xfrm>
                </p:grpSpPr>
                <p:sp>
                  <p:nvSpPr>
                    <p:cNvPr id="307" name="Google Shape;307;p19"/>
                    <p:cNvSpPr/>
                    <p:nvPr/>
                  </p:nvSpPr>
                  <p:spPr>
                    <a:xfrm>
                      <a:off x="9112407" y="2430257"/>
                      <a:ext cx="329293" cy="515994"/>
                    </a:xfrm>
                    <a:custGeom>
                      <a:rect b="b" l="l" r="r" t="t"/>
                      <a:pathLst>
                        <a:path extrusionOk="0" h="515994" w="329293">
                          <a:moveTo>
                            <a:pt x="164696" y="515995"/>
                          </a:moveTo>
                          <a:cubicBezTo>
                            <a:pt x="170489" y="515995"/>
                            <a:pt x="175795" y="512684"/>
                            <a:pt x="178376" y="507475"/>
                          </a:cubicBezTo>
                          <a:lnTo>
                            <a:pt x="314154" y="233680"/>
                          </a:lnTo>
                          <a:cubicBezTo>
                            <a:pt x="314154" y="233680"/>
                            <a:pt x="314300" y="233388"/>
                            <a:pt x="314348" y="233242"/>
                          </a:cubicBezTo>
                          <a:cubicBezTo>
                            <a:pt x="324280" y="211626"/>
                            <a:pt x="329294" y="188551"/>
                            <a:pt x="329294" y="164647"/>
                          </a:cubicBezTo>
                          <a:cubicBezTo>
                            <a:pt x="329294" y="73853"/>
                            <a:pt x="255441" y="0"/>
                            <a:pt x="164647" y="0"/>
                          </a:cubicBezTo>
                          <a:cubicBezTo>
                            <a:pt x="73853" y="0"/>
                            <a:pt x="0" y="73853"/>
                            <a:pt x="0" y="164647"/>
                          </a:cubicBezTo>
                          <a:cubicBezTo>
                            <a:pt x="0" y="188551"/>
                            <a:pt x="5014" y="211626"/>
                            <a:pt x="14946" y="233242"/>
                          </a:cubicBezTo>
                          <a:cubicBezTo>
                            <a:pt x="14994" y="233388"/>
                            <a:pt x="15092" y="233534"/>
                            <a:pt x="15141" y="233680"/>
                          </a:cubicBezTo>
                          <a:lnTo>
                            <a:pt x="150918" y="507475"/>
                          </a:lnTo>
                          <a:cubicBezTo>
                            <a:pt x="153499" y="512684"/>
                            <a:pt x="158805" y="515995"/>
                            <a:pt x="164598" y="515995"/>
                          </a:cubicBezTo>
                          <a:lnTo>
                            <a:pt x="164598" y="515995"/>
                          </a:lnTo>
                          <a:close/>
                          <a:moveTo>
                            <a:pt x="286696" y="220341"/>
                          </a:moveTo>
                          <a:lnTo>
                            <a:pt x="164696" y="466289"/>
                          </a:lnTo>
                          <a:lnTo>
                            <a:pt x="42695" y="220341"/>
                          </a:lnTo>
                          <a:cubicBezTo>
                            <a:pt x="34711" y="202815"/>
                            <a:pt x="30622" y="184120"/>
                            <a:pt x="30622" y="164696"/>
                          </a:cubicBezTo>
                          <a:cubicBezTo>
                            <a:pt x="30622" y="90794"/>
                            <a:pt x="90746" y="30671"/>
                            <a:pt x="164647" y="30671"/>
                          </a:cubicBezTo>
                          <a:cubicBezTo>
                            <a:pt x="238548" y="30671"/>
                            <a:pt x="298672" y="90794"/>
                            <a:pt x="298672" y="164696"/>
                          </a:cubicBezTo>
                          <a:cubicBezTo>
                            <a:pt x="298672" y="184120"/>
                            <a:pt x="294631" y="202815"/>
                            <a:pt x="286599" y="220341"/>
                          </a:cubicBezTo>
                          <a:lnTo>
                            <a:pt x="286599" y="220341"/>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 name="Google Shape;308;p19"/>
                    <p:cNvSpPr/>
                    <p:nvPr/>
                  </p:nvSpPr>
                  <p:spPr>
                    <a:xfrm>
                      <a:off x="9192453" y="2513723"/>
                      <a:ext cx="169200" cy="169200"/>
                    </a:xfrm>
                    <a:prstGeom prst="ellipse">
                      <a:avLst/>
                    </a:pr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grpSp>
        <p:sp>
          <p:nvSpPr>
            <p:cNvPr id="309" name="Google Shape;309;p19"/>
            <p:cNvSpPr/>
            <p:nvPr/>
          </p:nvSpPr>
          <p:spPr>
            <a:xfrm rot="897196">
              <a:off x="2200800" y="733494"/>
              <a:ext cx="4459619" cy="4459619"/>
            </a:xfrm>
            <a:prstGeom prst="arc">
              <a:avLst>
                <a:gd fmla="val 16200000" name="adj1"/>
                <a:gd fmla="val 0" name="adj2"/>
              </a:avLst>
            </a:prstGeom>
            <a:noFill/>
            <a:ln cap="flat" cmpd="sng" w="57150">
              <a:solidFill>
                <a:srgbClr val="001D68"/>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10" name="Google Shape;310;p19"/>
            <p:cNvSpPr/>
            <p:nvPr/>
          </p:nvSpPr>
          <p:spPr>
            <a:xfrm rot="-6424261">
              <a:off x="1494733" y="733494"/>
              <a:ext cx="4459619" cy="4459619"/>
            </a:xfrm>
            <a:prstGeom prst="arc">
              <a:avLst>
                <a:gd fmla="val 16028455" name="adj1"/>
                <a:gd fmla="val 59024" name="adj2"/>
              </a:avLst>
            </a:prstGeom>
            <a:noFill/>
            <a:ln cap="flat" cmpd="sng" w="57150">
              <a:solidFill>
                <a:srgbClr val="001D68"/>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11" name="Google Shape;311;p19"/>
            <p:cNvSpPr/>
            <p:nvPr/>
          </p:nvSpPr>
          <p:spPr>
            <a:xfrm rot="7994138">
              <a:off x="1911458" y="1476259"/>
              <a:ext cx="4459619" cy="4459619"/>
            </a:xfrm>
            <a:prstGeom prst="arc">
              <a:avLst>
                <a:gd fmla="val 16200000" name="adj1"/>
                <a:gd fmla="val 0" name="adj2"/>
              </a:avLst>
            </a:prstGeom>
            <a:noFill/>
            <a:ln cap="flat" cmpd="sng" w="57150">
              <a:solidFill>
                <a:srgbClr val="001D68"/>
              </a:solidFill>
              <a:prstDash val="solid"/>
              <a:round/>
              <a:headEnd len="sm" w="sm" type="none"/>
              <a:tailEnd len="med" w="med" type="stealth"/>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pic>
          <p:nvPicPr>
            <p:cNvPr id="312" name="Google Shape;312;p19"/>
            <p:cNvPicPr preferRelativeResize="0"/>
            <p:nvPr/>
          </p:nvPicPr>
          <p:blipFill rotWithShape="1">
            <a:blip r:embed="rId4">
              <a:alphaModFix/>
            </a:blip>
            <a:srcRect b="0" l="0" r="0" t="0"/>
            <a:stretch/>
          </p:blipFill>
          <p:spPr>
            <a:xfrm>
              <a:off x="4199480" y="3136668"/>
              <a:ext cx="641431" cy="641431"/>
            </a:xfrm>
            <a:prstGeom prst="rect">
              <a:avLst/>
            </a:prstGeom>
            <a:noFill/>
            <a:ln>
              <a:noFill/>
            </a:ln>
          </p:spPr>
        </p:pic>
        <p:pic>
          <p:nvPicPr>
            <p:cNvPr descr="Icon&#10;&#10;Description automatically generated" id="313" name="Google Shape;313;p19"/>
            <p:cNvPicPr preferRelativeResize="0"/>
            <p:nvPr/>
          </p:nvPicPr>
          <p:blipFill rotWithShape="1">
            <a:blip r:embed="rId5">
              <a:alphaModFix/>
            </a:blip>
            <a:srcRect b="0" l="0" r="0" t="0"/>
            <a:stretch/>
          </p:blipFill>
          <p:spPr>
            <a:xfrm>
              <a:off x="3871330" y="2590116"/>
              <a:ext cx="657126" cy="657126"/>
            </a:xfrm>
            <a:prstGeom prst="rect">
              <a:avLst/>
            </a:prstGeom>
            <a:noFill/>
            <a:ln>
              <a:noFill/>
            </a:ln>
          </p:spPr>
        </p:pic>
        <p:pic>
          <p:nvPicPr>
            <p:cNvPr id="314" name="Google Shape;314;p19"/>
            <p:cNvPicPr preferRelativeResize="0"/>
            <p:nvPr/>
          </p:nvPicPr>
          <p:blipFill rotWithShape="1">
            <a:blip r:embed="rId6">
              <a:alphaModFix/>
            </a:blip>
            <a:srcRect b="0" l="0" r="0" t="0"/>
            <a:stretch/>
          </p:blipFill>
          <p:spPr>
            <a:xfrm>
              <a:off x="3288292" y="3121640"/>
              <a:ext cx="727077" cy="727077"/>
            </a:xfrm>
            <a:prstGeom prst="rect">
              <a:avLst/>
            </a:prstGeom>
            <a:noFill/>
            <a:ln>
              <a:noFill/>
            </a:ln>
          </p:spPr>
        </p:pic>
        <p:sp>
          <p:nvSpPr>
            <p:cNvPr id="315" name="Google Shape;315;p19"/>
            <p:cNvSpPr/>
            <p:nvPr/>
          </p:nvSpPr>
          <p:spPr>
            <a:xfrm>
              <a:off x="2898502" y="2066584"/>
              <a:ext cx="2601955" cy="2618729"/>
            </a:xfrm>
            <a:prstGeom prst="ellipse">
              <a:avLst/>
            </a:prstGeom>
            <a:solidFill>
              <a:srgbClr val="FBC9D1">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
          <p:cNvSpPr txBox="1"/>
          <p:nvPr>
            <p:ph type="title"/>
          </p:nvPr>
        </p:nvSpPr>
        <p:spPr>
          <a:xfrm>
            <a:off x="838200" y="5556"/>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lang="en-GB" sz="4000"/>
              <a:t>Lecture 5: Learning Outcomes</a:t>
            </a:r>
            <a:endParaRPr sz="4000"/>
          </a:p>
        </p:txBody>
      </p:sp>
      <p:sp>
        <p:nvSpPr>
          <p:cNvPr id="89" name="Google Shape;89;p2"/>
          <p:cNvSpPr txBox="1"/>
          <p:nvPr>
            <p:ph idx="1" type="body"/>
          </p:nvPr>
        </p:nvSpPr>
        <p:spPr>
          <a:xfrm>
            <a:off x="834081" y="2106314"/>
            <a:ext cx="7485460" cy="2960362"/>
          </a:xfrm>
          <a:prstGeom prst="rect">
            <a:avLst/>
          </a:prstGeom>
          <a:noFill/>
          <a:ln>
            <a:noFill/>
          </a:ln>
        </p:spPr>
        <p:txBody>
          <a:bodyPr anchorCtr="0" anchor="t" bIns="90000" lIns="90000" spcFirstLastPara="1" rIns="91425" wrap="square" tIns="36000">
            <a:noAutofit/>
          </a:bodyPr>
          <a:lstStyle/>
          <a:p>
            <a:pPr indent="0" lvl="0" marL="0" rtl="0" algn="l">
              <a:lnSpc>
                <a:spcPct val="90000"/>
              </a:lnSpc>
              <a:spcBef>
                <a:spcPts val="0"/>
              </a:spcBef>
              <a:spcAft>
                <a:spcPts val="0"/>
              </a:spcAft>
              <a:buNone/>
            </a:pPr>
            <a:r>
              <a:rPr lang="en-GB"/>
              <a:t>ILO1: Understand what political economy analysis (PEA) is and understand its utility</a:t>
            </a:r>
            <a:endParaRPr/>
          </a:p>
          <a:p>
            <a:pPr indent="0" lvl="0" marL="0" rtl="0" algn="l">
              <a:lnSpc>
                <a:spcPct val="90000"/>
              </a:lnSpc>
              <a:spcBef>
                <a:spcPts val="1000"/>
              </a:spcBef>
              <a:spcAft>
                <a:spcPts val="0"/>
              </a:spcAft>
              <a:buNone/>
            </a:pPr>
            <a:r>
              <a:rPr lang="en-GB"/>
              <a:t>ILO2: Use a framework to conduct a political economy analysis; </a:t>
            </a:r>
            <a:endParaRPr/>
          </a:p>
          <a:p>
            <a:pPr indent="0" lvl="0" marL="0" rtl="0" algn="l">
              <a:lnSpc>
                <a:spcPct val="90000"/>
              </a:lnSpc>
              <a:spcBef>
                <a:spcPts val="1000"/>
              </a:spcBef>
              <a:spcAft>
                <a:spcPts val="0"/>
              </a:spcAft>
              <a:buNone/>
            </a:pPr>
            <a:r>
              <a:rPr lang="en-GB"/>
              <a:t>ILO3: Describe the concepts associated with PEA </a:t>
            </a:r>
            <a:endParaRPr/>
          </a:p>
          <a:p>
            <a:pPr indent="0" lvl="0" marL="0" rtl="0" algn="l">
              <a:lnSpc>
                <a:spcPct val="90000"/>
              </a:lnSpc>
              <a:spcBef>
                <a:spcPts val="1000"/>
              </a:spcBef>
              <a:spcAft>
                <a:spcPts val="0"/>
              </a:spcAft>
              <a:buNone/>
            </a:pPr>
            <a:r>
              <a:rPr lang="en-GB"/>
              <a:t>ILO4: Understand when and how to use PEA and methodologies</a:t>
            </a:r>
            <a:endParaRPr/>
          </a:p>
          <a:p>
            <a:pPr indent="0" lvl="0" marL="0" rtl="0" algn="l">
              <a:lnSpc>
                <a:spcPct val="90000"/>
              </a:lnSpc>
              <a:spcBef>
                <a:spcPts val="1000"/>
              </a:spcBef>
              <a:spcAft>
                <a:spcPts val="0"/>
              </a:spcAft>
              <a:buNone/>
            </a:pPr>
            <a:r>
              <a:rPr lang="en-GB"/>
              <a:t>ILO5: Explain the different approaches and methods used during PEA and why</a:t>
            </a:r>
            <a:endParaRPr/>
          </a:p>
        </p:txBody>
      </p:sp>
      <p:sp>
        <p:nvSpPr>
          <p:cNvPr id="90" name="Google Shape;90;p2"/>
          <p:cNvSpPr txBox="1"/>
          <p:nvPr>
            <p:ph idx="2" type="body"/>
          </p:nvPr>
        </p:nvSpPr>
        <p:spPr>
          <a:xfrm>
            <a:off x="834081" y="1321595"/>
            <a:ext cx="7335558" cy="604836"/>
          </a:xfrm>
          <a:prstGeom prst="rect">
            <a:avLst/>
          </a:prstGeom>
          <a:noFill/>
          <a:ln>
            <a:noFill/>
          </a:ln>
        </p:spPr>
        <p:txBody>
          <a:bodyPr anchorCtr="0" anchor="t" bIns="90000" lIns="91425" spcFirstLastPara="1" rIns="91425" wrap="square" tIns="36000">
            <a:noAutofit/>
          </a:bodyPr>
          <a:lstStyle/>
          <a:p>
            <a:pPr indent="0" lvl="0" marL="0" rtl="0" algn="l">
              <a:lnSpc>
                <a:spcPct val="90000"/>
              </a:lnSpc>
              <a:spcBef>
                <a:spcPts val="1000"/>
              </a:spcBef>
              <a:spcAft>
                <a:spcPts val="0"/>
              </a:spcAft>
              <a:buClr>
                <a:schemeClr val="dk1"/>
              </a:buClr>
              <a:buSzPts val="2400"/>
              <a:buNone/>
            </a:pPr>
            <a:r>
              <a:rPr b="0" lang="en-GB"/>
              <a:t>By the end of this lecture, you will be able to: </a:t>
            </a:r>
            <a:endParaRPr/>
          </a:p>
        </p:txBody>
      </p:sp>
      <p:sp>
        <p:nvSpPr>
          <p:cNvPr id="91" name="Google Shape;91;p2"/>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0"/>
          <p:cNvSpPr txBox="1"/>
          <p:nvPr>
            <p:ph type="title"/>
          </p:nvPr>
        </p:nvSpPr>
        <p:spPr>
          <a:xfrm>
            <a:off x="831850" y="1709738"/>
            <a:ext cx="6227318" cy="2852737"/>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Helvetica Neue"/>
              <a:buNone/>
            </a:pPr>
            <a:r>
              <a:rPr b="0" lang="en-GB" sz="4400">
                <a:solidFill>
                  <a:srgbClr val="6D98FE"/>
                </a:solidFill>
              </a:rPr>
              <a:t>Approaches and tools </a:t>
            </a:r>
            <a:br>
              <a:rPr b="0" lang="en-GB" sz="4400">
                <a:solidFill>
                  <a:srgbClr val="6D98FE"/>
                </a:solidFill>
              </a:rPr>
            </a:br>
            <a:r>
              <a:rPr b="0" lang="en-GB" sz="4400">
                <a:solidFill>
                  <a:srgbClr val="6D98FE"/>
                </a:solidFill>
              </a:rPr>
              <a:t>to political economy analysis</a:t>
            </a:r>
            <a:endParaRPr/>
          </a:p>
        </p:txBody>
      </p:sp>
      <p:sp>
        <p:nvSpPr>
          <p:cNvPr id="322" name="Google Shape;322;p20"/>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1"/>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5.4 Political economy: Levels of analysis</a:t>
            </a:r>
            <a:endParaRPr/>
          </a:p>
        </p:txBody>
      </p:sp>
      <p:sp>
        <p:nvSpPr>
          <p:cNvPr id="329" name="Google Shape;329;p21"/>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grpSp>
        <p:nvGrpSpPr>
          <p:cNvPr id="330" name="Google Shape;330;p21"/>
          <p:cNvGrpSpPr/>
          <p:nvPr/>
        </p:nvGrpSpPr>
        <p:grpSpPr>
          <a:xfrm>
            <a:off x="1758177" y="1719796"/>
            <a:ext cx="4942733" cy="4589693"/>
            <a:chOff x="0" y="45277"/>
            <a:chExt cx="4942733" cy="4589693"/>
          </a:xfrm>
        </p:grpSpPr>
        <p:sp>
          <p:nvSpPr>
            <p:cNvPr id="331" name="Google Shape;331;p21"/>
            <p:cNvSpPr/>
            <p:nvPr/>
          </p:nvSpPr>
          <p:spPr>
            <a:xfrm>
              <a:off x="0" y="45277"/>
              <a:ext cx="4942733" cy="4509270"/>
            </a:xfrm>
            <a:prstGeom prst="ellipse">
              <a:avLst/>
            </a:prstGeom>
            <a:solidFill>
              <a:srgbClr val="AEC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1"/>
            <p:cNvSpPr txBox="1"/>
            <p:nvPr/>
          </p:nvSpPr>
          <p:spPr>
            <a:xfrm>
              <a:off x="1607623" y="270741"/>
              <a:ext cx="1727485" cy="676390"/>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chemeClr val="dk1"/>
                </a:buClr>
                <a:buSzPts val="2400"/>
                <a:buFont typeface="Arial"/>
                <a:buNone/>
              </a:pPr>
              <a:r>
                <a:t/>
              </a:r>
              <a:endParaRPr b="1" sz="2400">
                <a:solidFill>
                  <a:schemeClr val="lt1"/>
                </a:solidFill>
                <a:latin typeface="Arial"/>
                <a:ea typeface="Arial"/>
                <a:cs typeface="Arial"/>
                <a:sym typeface="Arial"/>
              </a:endParaRPr>
            </a:p>
          </p:txBody>
        </p:sp>
        <p:sp>
          <p:nvSpPr>
            <p:cNvPr id="333" name="Google Shape;333;p21"/>
            <p:cNvSpPr/>
            <p:nvPr/>
          </p:nvSpPr>
          <p:spPr>
            <a:xfrm>
              <a:off x="830768" y="1067874"/>
              <a:ext cx="3955009" cy="3567096"/>
            </a:xfrm>
            <a:prstGeom prst="ellipse">
              <a:avLst/>
            </a:prstGeom>
            <a:solidFill>
              <a:srgbClr val="0B5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1"/>
            <p:cNvSpPr txBox="1"/>
            <p:nvPr/>
          </p:nvSpPr>
          <p:spPr>
            <a:xfrm>
              <a:off x="1886756" y="1290817"/>
              <a:ext cx="1843034" cy="668830"/>
            </a:xfrm>
            <a:prstGeom prst="rect">
              <a:avLst/>
            </a:prstGeom>
            <a:noFill/>
            <a:ln>
              <a:noFill/>
            </a:ln>
          </p:spPr>
          <p:txBody>
            <a:bodyPr anchorCtr="0" anchor="ctr" bIns="170675" lIns="170675" spcFirstLastPara="1" rIns="170675" wrap="square" tIns="170675">
              <a:noAutofit/>
            </a:bodyPr>
            <a:lstStyle/>
            <a:p>
              <a:pPr indent="0" lvl="0" marL="0" marR="0" rtl="0" algn="ctr">
                <a:lnSpc>
                  <a:spcPct val="90000"/>
                </a:lnSpc>
                <a:spcBef>
                  <a:spcPts val="0"/>
                </a:spcBef>
                <a:spcAft>
                  <a:spcPts val="0"/>
                </a:spcAft>
                <a:buClr>
                  <a:schemeClr val="dk1"/>
                </a:buClr>
                <a:buSzPts val="2400"/>
                <a:buFont typeface="Arial"/>
                <a:buNone/>
              </a:pPr>
              <a:r>
                <a:t/>
              </a:r>
              <a:endParaRPr b="1" sz="2400">
                <a:solidFill>
                  <a:schemeClr val="lt1"/>
                </a:solidFill>
                <a:latin typeface="Arial"/>
                <a:ea typeface="Arial"/>
                <a:cs typeface="Arial"/>
                <a:sym typeface="Arial"/>
              </a:endParaRPr>
            </a:p>
          </p:txBody>
        </p:sp>
        <p:sp>
          <p:nvSpPr>
            <p:cNvPr id="335" name="Google Shape;335;p21"/>
            <p:cNvSpPr/>
            <p:nvPr/>
          </p:nvSpPr>
          <p:spPr>
            <a:xfrm>
              <a:off x="1937686" y="2089786"/>
              <a:ext cx="2317485" cy="2317485"/>
            </a:xfrm>
            <a:prstGeom prst="ellipse">
              <a:avLst/>
            </a:prstGeom>
            <a:solidFill>
              <a:srgbClr val="0018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1"/>
            <p:cNvSpPr txBox="1"/>
            <p:nvPr/>
          </p:nvSpPr>
          <p:spPr>
            <a:xfrm>
              <a:off x="2277074" y="2669158"/>
              <a:ext cx="1638709" cy="1158742"/>
            </a:xfrm>
            <a:prstGeom prst="rect">
              <a:avLst/>
            </a:prstGeom>
            <a:noFill/>
            <a:ln>
              <a:noFill/>
            </a:ln>
          </p:spPr>
          <p:txBody>
            <a:bodyPr anchorCtr="0" anchor="ctr" bIns="298700" lIns="298700" spcFirstLastPara="1" rIns="298700" wrap="square" tIns="298700">
              <a:noAutofit/>
            </a:bodyPr>
            <a:lstStyle/>
            <a:p>
              <a:pPr indent="0" lvl="0" marL="0" marR="0" rtl="0" algn="ctr">
                <a:lnSpc>
                  <a:spcPct val="90000"/>
                </a:lnSpc>
                <a:spcBef>
                  <a:spcPts val="0"/>
                </a:spcBef>
                <a:spcAft>
                  <a:spcPts val="0"/>
                </a:spcAft>
                <a:buClr>
                  <a:schemeClr val="dk1"/>
                </a:buClr>
                <a:buSzPts val="4200"/>
                <a:buFont typeface="Arial"/>
                <a:buNone/>
              </a:pPr>
              <a:r>
                <a:t/>
              </a:r>
              <a:endParaRPr b="1" sz="4200">
                <a:solidFill>
                  <a:schemeClr val="lt1"/>
                </a:solidFill>
                <a:latin typeface="Arial"/>
                <a:ea typeface="Arial"/>
                <a:cs typeface="Arial"/>
                <a:sym typeface="Arial"/>
              </a:endParaRPr>
            </a:p>
          </p:txBody>
        </p:sp>
      </p:grpSp>
      <p:cxnSp>
        <p:nvCxnSpPr>
          <p:cNvPr id="337" name="Google Shape;337;p21"/>
          <p:cNvCxnSpPr/>
          <p:nvPr/>
        </p:nvCxnSpPr>
        <p:spPr>
          <a:xfrm rot="10800000">
            <a:off x="5326013" y="2512134"/>
            <a:ext cx="2902447" cy="0"/>
          </a:xfrm>
          <a:prstGeom prst="straightConnector1">
            <a:avLst/>
          </a:prstGeom>
          <a:noFill/>
          <a:ln cap="flat" cmpd="sng" w="85725">
            <a:solidFill>
              <a:srgbClr val="DDE7FF"/>
            </a:solidFill>
            <a:prstDash val="solid"/>
            <a:round/>
            <a:headEnd len="sm" w="sm" type="none"/>
            <a:tailEnd len="med" w="med" type="oval"/>
          </a:ln>
        </p:spPr>
      </p:cxnSp>
      <p:cxnSp>
        <p:nvCxnSpPr>
          <p:cNvPr id="338" name="Google Shape;338;p21"/>
          <p:cNvCxnSpPr/>
          <p:nvPr/>
        </p:nvCxnSpPr>
        <p:spPr>
          <a:xfrm rot="10800000">
            <a:off x="5922759" y="3621528"/>
            <a:ext cx="2354321" cy="0"/>
          </a:xfrm>
          <a:prstGeom prst="straightConnector1">
            <a:avLst/>
          </a:prstGeom>
          <a:noFill/>
          <a:ln cap="flat" cmpd="sng" w="85725">
            <a:solidFill>
              <a:srgbClr val="DDE7FF"/>
            </a:solidFill>
            <a:prstDash val="solid"/>
            <a:round/>
            <a:headEnd len="sm" w="sm" type="none"/>
            <a:tailEnd len="med" w="med" type="oval"/>
          </a:ln>
        </p:spPr>
      </p:cxnSp>
      <p:cxnSp>
        <p:nvCxnSpPr>
          <p:cNvPr id="339" name="Google Shape;339;p21"/>
          <p:cNvCxnSpPr/>
          <p:nvPr/>
        </p:nvCxnSpPr>
        <p:spPr>
          <a:xfrm rot="10800000">
            <a:off x="5703469" y="4972907"/>
            <a:ext cx="2524991" cy="0"/>
          </a:xfrm>
          <a:prstGeom prst="straightConnector1">
            <a:avLst/>
          </a:prstGeom>
          <a:noFill/>
          <a:ln cap="flat" cmpd="sng" w="85725">
            <a:solidFill>
              <a:srgbClr val="DDE7FF"/>
            </a:solidFill>
            <a:prstDash val="solid"/>
            <a:round/>
            <a:headEnd len="sm" w="sm" type="none"/>
            <a:tailEnd len="med" w="med" type="oval"/>
          </a:ln>
        </p:spPr>
      </p:cxnSp>
      <p:sp>
        <p:nvSpPr>
          <p:cNvPr id="340" name="Google Shape;340;p21"/>
          <p:cNvSpPr txBox="1"/>
          <p:nvPr/>
        </p:nvSpPr>
        <p:spPr>
          <a:xfrm>
            <a:off x="6235914" y="2121465"/>
            <a:ext cx="47767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Macro level</a:t>
            </a:r>
            <a:endParaRPr/>
          </a:p>
        </p:txBody>
      </p:sp>
      <p:sp>
        <p:nvSpPr>
          <p:cNvPr id="341" name="Google Shape;341;p21"/>
          <p:cNvSpPr txBox="1"/>
          <p:nvPr/>
        </p:nvSpPr>
        <p:spPr>
          <a:xfrm>
            <a:off x="6717160" y="3246460"/>
            <a:ext cx="24894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Sector level </a:t>
            </a:r>
            <a:endParaRPr/>
          </a:p>
        </p:txBody>
      </p:sp>
      <p:sp>
        <p:nvSpPr>
          <p:cNvPr id="342" name="Google Shape;342;p21"/>
          <p:cNvSpPr txBox="1"/>
          <p:nvPr/>
        </p:nvSpPr>
        <p:spPr>
          <a:xfrm>
            <a:off x="6865994" y="4593296"/>
            <a:ext cx="22928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Arial"/>
                <a:ea typeface="Arial"/>
                <a:cs typeface="Arial"/>
                <a:sym typeface="Arial"/>
              </a:rPr>
              <a:t>Problem driven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2"/>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5.4.1 Political economy: Macro level analysis </a:t>
            </a:r>
            <a:endParaRPr b="1" i="0" sz="2400" u="none" cap="none" strike="noStrike">
              <a:solidFill>
                <a:schemeClr val="accent5"/>
              </a:solidFill>
              <a:latin typeface="Arial"/>
              <a:ea typeface="Arial"/>
              <a:cs typeface="Arial"/>
              <a:sym typeface="Arial"/>
            </a:endParaRPr>
          </a:p>
        </p:txBody>
      </p:sp>
      <p:sp>
        <p:nvSpPr>
          <p:cNvPr id="349" name="Google Shape;349;p22"/>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grpSp>
        <p:nvGrpSpPr>
          <p:cNvPr id="350" name="Google Shape;350;p22"/>
          <p:cNvGrpSpPr/>
          <p:nvPr/>
        </p:nvGrpSpPr>
        <p:grpSpPr>
          <a:xfrm>
            <a:off x="1314584" y="1859439"/>
            <a:ext cx="3959980" cy="3959980"/>
            <a:chOff x="361958" y="446092"/>
            <a:chExt cx="3959980" cy="3959980"/>
          </a:xfrm>
        </p:grpSpPr>
        <p:sp>
          <p:nvSpPr>
            <p:cNvPr id="351" name="Google Shape;351;p22"/>
            <p:cNvSpPr/>
            <p:nvPr/>
          </p:nvSpPr>
          <p:spPr>
            <a:xfrm>
              <a:off x="361958" y="446092"/>
              <a:ext cx="3959980" cy="3959980"/>
            </a:xfrm>
            <a:prstGeom prst="ellipse">
              <a:avLst/>
            </a:prstGeom>
            <a:solidFill>
              <a:srgbClr val="AEC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2"/>
            <p:cNvSpPr txBox="1"/>
            <p:nvPr/>
          </p:nvSpPr>
          <p:spPr>
            <a:xfrm>
              <a:off x="941884" y="1436087"/>
              <a:ext cx="2800128" cy="1979990"/>
            </a:xfrm>
            <a:prstGeom prst="rect">
              <a:avLst/>
            </a:prstGeom>
            <a:noFill/>
            <a:ln>
              <a:noFill/>
            </a:ln>
          </p:spPr>
          <p:txBody>
            <a:bodyPr anchorCtr="0" anchor="ctr" bIns="462275" lIns="462275" spcFirstLastPara="1" rIns="462275" wrap="square" tIns="462275">
              <a:noAutofit/>
            </a:bodyPr>
            <a:lstStyle/>
            <a:p>
              <a:pPr indent="0" lvl="0" marL="0" marR="0" rtl="0" algn="ctr">
                <a:lnSpc>
                  <a:spcPct val="90000"/>
                </a:lnSpc>
                <a:spcBef>
                  <a:spcPts val="0"/>
                </a:spcBef>
                <a:spcAft>
                  <a:spcPts val="0"/>
                </a:spcAft>
                <a:buClr>
                  <a:schemeClr val="dk1"/>
                </a:buClr>
                <a:buSzPts val="6500"/>
                <a:buFont typeface="Arial"/>
                <a:buNone/>
              </a:pPr>
              <a:r>
                <a:t/>
              </a:r>
              <a:endParaRPr b="1" sz="6500">
                <a:solidFill>
                  <a:schemeClr val="lt1"/>
                </a:solidFill>
                <a:latin typeface="Arial"/>
                <a:ea typeface="Arial"/>
                <a:cs typeface="Arial"/>
                <a:sym typeface="Arial"/>
              </a:endParaRPr>
            </a:p>
          </p:txBody>
        </p:sp>
      </p:grpSp>
      <p:cxnSp>
        <p:nvCxnSpPr>
          <p:cNvPr id="353" name="Google Shape;353;p22"/>
          <p:cNvCxnSpPr/>
          <p:nvPr/>
        </p:nvCxnSpPr>
        <p:spPr>
          <a:xfrm rot="10800000">
            <a:off x="3262415" y="3879852"/>
            <a:ext cx="3243206" cy="0"/>
          </a:xfrm>
          <a:prstGeom prst="straightConnector1">
            <a:avLst/>
          </a:prstGeom>
          <a:noFill/>
          <a:ln cap="flat" cmpd="sng" w="85725">
            <a:solidFill>
              <a:srgbClr val="DDE7FF"/>
            </a:solidFill>
            <a:prstDash val="solid"/>
            <a:round/>
            <a:headEnd len="sm" w="sm" type="none"/>
            <a:tailEnd len="med" w="med" type="oval"/>
          </a:ln>
        </p:spPr>
      </p:cxnSp>
      <p:sp>
        <p:nvSpPr>
          <p:cNvPr id="354" name="Google Shape;354;p22"/>
          <p:cNvSpPr txBox="1"/>
          <p:nvPr/>
        </p:nvSpPr>
        <p:spPr>
          <a:xfrm>
            <a:off x="3394644" y="3397133"/>
            <a:ext cx="167231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Arial"/>
                <a:ea typeface="Arial"/>
                <a:cs typeface="Arial"/>
                <a:sym typeface="Arial"/>
              </a:rPr>
              <a:t>Macro level</a:t>
            </a:r>
            <a:endParaRPr/>
          </a:p>
        </p:txBody>
      </p:sp>
      <p:sp>
        <p:nvSpPr>
          <p:cNvPr id="355" name="Google Shape;355;p22"/>
          <p:cNvSpPr txBox="1"/>
          <p:nvPr/>
        </p:nvSpPr>
        <p:spPr>
          <a:xfrm>
            <a:off x="6505621" y="2925693"/>
            <a:ext cx="4912462"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Arial"/>
                <a:ea typeface="Arial"/>
                <a:cs typeface="Arial"/>
                <a:sym typeface="Arial"/>
              </a:rPr>
              <a:t>Focuses at the interplay between political and economic drivers at national and global level, aims to enhance general sensitivity to the broader context.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3"/>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5.4.2 Political economy: Sector level analysis</a:t>
            </a:r>
            <a:endParaRPr/>
          </a:p>
        </p:txBody>
      </p:sp>
      <p:sp>
        <p:nvSpPr>
          <p:cNvPr id="362" name="Google Shape;362;p23"/>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grpSp>
        <p:nvGrpSpPr>
          <p:cNvPr id="363" name="Google Shape;363;p23"/>
          <p:cNvGrpSpPr/>
          <p:nvPr/>
        </p:nvGrpSpPr>
        <p:grpSpPr>
          <a:xfrm>
            <a:off x="1282997" y="1772442"/>
            <a:ext cx="3959980" cy="3959980"/>
            <a:chOff x="0" y="200300"/>
            <a:chExt cx="3959980" cy="3959980"/>
          </a:xfrm>
        </p:grpSpPr>
        <p:sp>
          <p:nvSpPr>
            <p:cNvPr id="364" name="Google Shape;364;p23"/>
            <p:cNvSpPr/>
            <p:nvPr/>
          </p:nvSpPr>
          <p:spPr>
            <a:xfrm>
              <a:off x="0" y="200300"/>
              <a:ext cx="3959980" cy="3959980"/>
            </a:xfrm>
            <a:prstGeom prst="ellipse">
              <a:avLst/>
            </a:prstGeom>
            <a:solidFill>
              <a:srgbClr val="0B5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3"/>
            <p:cNvSpPr txBox="1"/>
            <p:nvPr/>
          </p:nvSpPr>
          <p:spPr>
            <a:xfrm>
              <a:off x="579925" y="1190295"/>
              <a:ext cx="2800128" cy="1979990"/>
            </a:xfrm>
            <a:prstGeom prst="rect">
              <a:avLst/>
            </a:prstGeom>
            <a:noFill/>
            <a:ln>
              <a:noFill/>
            </a:ln>
          </p:spPr>
          <p:txBody>
            <a:bodyPr anchorCtr="0" anchor="ctr" bIns="462275" lIns="462275" spcFirstLastPara="1" rIns="462275" wrap="square" tIns="462275">
              <a:noAutofit/>
            </a:bodyPr>
            <a:lstStyle/>
            <a:p>
              <a:pPr indent="0" lvl="0" marL="0" marR="0" rtl="0" algn="ctr">
                <a:lnSpc>
                  <a:spcPct val="90000"/>
                </a:lnSpc>
                <a:spcBef>
                  <a:spcPts val="0"/>
                </a:spcBef>
                <a:spcAft>
                  <a:spcPts val="0"/>
                </a:spcAft>
                <a:buClr>
                  <a:schemeClr val="dk1"/>
                </a:buClr>
                <a:buSzPts val="6500"/>
                <a:buFont typeface="Arial"/>
                <a:buNone/>
              </a:pPr>
              <a:r>
                <a:t/>
              </a:r>
              <a:endParaRPr b="1" sz="6500">
                <a:solidFill>
                  <a:schemeClr val="lt1"/>
                </a:solidFill>
                <a:latin typeface="Arial"/>
                <a:ea typeface="Arial"/>
                <a:cs typeface="Arial"/>
                <a:sym typeface="Arial"/>
              </a:endParaRPr>
            </a:p>
          </p:txBody>
        </p:sp>
      </p:grpSp>
      <p:cxnSp>
        <p:nvCxnSpPr>
          <p:cNvPr id="366" name="Google Shape;366;p23"/>
          <p:cNvCxnSpPr/>
          <p:nvPr/>
        </p:nvCxnSpPr>
        <p:spPr>
          <a:xfrm flipH="1">
            <a:off x="3065834" y="3901522"/>
            <a:ext cx="3683824" cy="1"/>
          </a:xfrm>
          <a:prstGeom prst="straightConnector1">
            <a:avLst/>
          </a:prstGeom>
          <a:noFill/>
          <a:ln cap="flat" cmpd="sng" w="85725">
            <a:solidFill>
              <a:srgbClr val="DDE7FF"/>
            </a:solidFill>
            <a:prstDash val="solid"/>
            <a:round/>
            <a:headEnd len="sm" w="sm" type="none"/>
            <a:tailEnd len="med" w="med" type="oval"/>
          </a:ln>
        </p:spPr>
      </p:cxnSp>
      <p:sp>
        <p:nvSpPr>
          <p:cNvPr id="367" name="Google Shape;367;p23"/>
          <p:cNvSpPr txBox="1"/>
          <p:nvPr/>
        </p:nvSpPr>
        <p:spPr>
          <a:xfrm>
            <a:off x="3201233" y="3409028"/>
            <a:ext cx="190647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DDE7FF"/>
                </a:solidFill>
                <a:latin typeface="Arial"/>
                <a:ea typeface="Arial"/>
                <a:cs typeface="Arial"/>
                <a:sym typeface="Arial"/>
              </a:rPr>
              <a:t>Sector level</a:t>
            </a:r>
            <a:r>
              <a:rPr lang="en-GB" sz="1800">
                <a:solidFill>
                  <a:srgbClr val="DDE7FF"/>
                </a:solidFill>
                <a:latin typeface="Arial"/>
                <a:ea typeface="Arial"/>
                <a:cs typeface="Arial"/>
                <a:sym typeface="Arial"/>
              </a:rPr>
              <a:t> </a:t>
            </a:r>
            <a:endParaRPr/>
          </a:p>
        </p:txBody>
      </p:sp>
      <p:sp>
        <p:nvSpPr>
          <p:cNvPr id="368" name="Google Shape;368;p23"/>
          <p:cNvSpPr txBox="1"/>
          <p:nvPr/>
        </p:nvSpPr>
        <p:spPr>
          <a:xfrm>
            <a:off x="6421100" y="2314316"/>
            <a:ext cx="5149508"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Arial"/>
                <a:ea typeface="Arial"/>
                <a:cs typeface="Arial"/>
                <a:sym typeface="Arial"/>
              </a:rPr>
              <a:t>Focuses on defining the sector including the key actors, institutions, resources and incentives and identifying barriers and opportunities within the sector. Such analysis can enable the team to identify policy options that are plausible.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24"/>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5.4.3 Political economy: Problem driven analysis</a:t>
            </a:r>
            <a:endParaRPr/>
          </a:p>
        </p:txBody>
      </p:sp>
      <p:sp>
        <p:nvSpPr>
          <p:cNvPr id="375" name="Google Shape;375;p24"/>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grpSp>
        <p:nvGrpSpPr>
          <p:cNvPr id="376" name="Google Shape;376;p24"/>
          <p:cNvGrpSpPr/>
          <p:nvPr/>
        </p:nvGrpSpPr>
        <p:grpSpPr>
          <a:xfrm>
            <a:off x="1570374" y="1797707"/>
            <a:ext cx="3959980" cy="3959980"/>
            <a:chOff x="277138" y="235340"/>
            <a:chExt cx="3959980" cy="3959980"/>
          </a:xfrm>
        </p:grpSpPr>
        <p:sp>
          <p:nvSpPr>
            <p:cNvPr id="377" name="Google Shape;377;p24"/>
            <p:cNvSpPr/>
            <p:nvPr/>
          </p:nvSpPr>
          <p:spPr>
            <a:xfrm>
              <a:off x="277138" y="235340"/>
              <a:ext cx="3959980" cy="3959980"/>
            </a:xfrm>
            <a:prstGeom prst="ellipse">
              <a:avLst/>
            </a:prstGeom>
            <a:solidFill>
              <a:srgbClr val="0018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4"/>
            <p:cNvSpPr txBox="1"/>
            <p:nvPr/>
          </p:nvSpPr>
          <p:spPr>
            <a:xfrm>
              <a:off x="857064" y="1225335"/>
              <a:ext cx="2800128" cy="1979990"/>
            </a:xfrm>
            <a:prstGeom prst="rect">
              <a:avLst/>
            </a:prstGeom>
            <a:noFill/>
            <a:ln>
              <a:noFill/>
            </a:ln>
          </p:spPr>
          <p:txBody>
            <a:bodyPr anchorCtr="0" anchor="ctr" bIns="462275" lIns="462275" spcFirstLastPara="1" rIns="462275" wrap="square" tIns="462275">
              <a:noAutofit/>
            </a:bodyPr>
            <a:lstStyle/>
            <a:p>
              <a:pPr indent="0" lvl="0" marL="0" marR="0" rtl="0" algn="ctr">
                <a:lnSpc>
                  <a:spcPct val="90000"/>
                </a:lnSpc>
                <a:spcBef>
                  <a:spcPts val="0"/>
                </a:spcBef>
                <a:spcAft>
                  <a:spcPts val="0"/>
                </a:spcAft>
                <a:buClr>
                  <a:schemeClr val="dk1"/>
                </a:buClr>
                <a:buSzPts val="6500"/>
                <a:buFont typeface="Arial"/>
                <a:buNone/>
              </a:pPr>
              <a:r>
                <a:t/>
              </a:r>
              <a:endParaRPr b="1" sz="6500">
                <a:solidFill>
                  <a:schemeClr val="lt1"/>
                </a:solidFill>
                <a:latin typeface="Arial"/>
                <a:ea typeface="Arial"/>
                <a:cs typeface="Arial"/>
                <a:sym typeface="Arial"/>
              </a:endParaRPr>
            </a:p>
          </p:txBody>
        </p:sp>
      </p:grpSp>
      <p:cxnSp>
        <p:nvCxnSpPr>
          <p:cNvPr id="379" name="Google Shape;379;p24"/>
          <p:cNvCxnSpPr/>
          <p:nvPr/>
        </p:nvCxnSpPr>
        <p:spPr>
          <a:xfrm rot="10800000">
            <a:off x="3338025" y="3824201"/>
            <a:ext cx="3757399" cy="0"/>
          </a:xfrm>
          <a:prstGeom prst="straightConnector1">
            <a:avLst/>
          </a:prstGeom>
          <a:noFill/>
          <a:ln cap="flat" cmpd="sng" w="85725">
            <a:solidFill>
              <a:srgbClr val="DDE7FF"/>
            </a:solidFill>
            <a:prstDash val="solid"/>
            <a:round/>
            <a:headEnd len="sm" w="sm" type="none"/>
            <a:tailEnd len="med" w="med" type="oval"/>
          </a:ln>
        </p:spPr>
      </p:cxnSp>
      <p:sp>
        <p:nvSpPr>
          <p:cNvPr id="380" name="Google Shape;380;p24"/>
          <p:cNvSpPr txBox="1"/>
          <p:nvPr/>
        </p:nvSpPr>
        <p:spPr>
          <a:xfrm>
            <a:off x="3415710" y="3341482"/>
            <a:ext cx="22928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DDE7FF"/>
                </a:solidFill>
                <a:latin typeface="Arial"/>
                <a:ea typeface="Arial"/>
                <a:cs typeface="Arial"/>
                <a:sym typeface="Arial"/>
              </a:rPr>
              <a:t>Problem driven</a:t>
            </a:r>
            <a:endParaRPr/>
          </a:p>
        </p:txBody>
      </p:sp>
      <p:sp>
        <p:nvSpPr>
          <p:cNvPr id="381" name="Google Shape;381;p24"/>
          <p:cNvSpPr txBox="1"/>
          <p:nvPr/>
        </p:nvSpPr>
        <p:spPr>
          <a:xfrm>
            <a:off x="6894787" y="2879526"/>
            <a:ext cx="4903513"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Arial"/>
                <a:ea typeface="Arial"/>
                <a:cs typeface="Arial"/>
                <a:sym typeface="Arial"/>
              </a:rPr>
              <a:t>Focuses on understanding and resolving a particular problem, and examining the different factors and dynamics that have a bearing on it.</a:t>
            </a:r>
            <a:endParaRPr sz="20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5"/>
          <p:cNvSpPr txBox="1"/>
          <p:nvPr/>
        </p:nvSpPr>
        <p:spPr>
          <a:xfrm>
            <a:off x="834081" y="1455709"/>
            <a:ext cx="6256284"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A range of techniques for understanding the power, interests, and perspectives of the relevant actors and their ability to influence policy outcomes.</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Stakeholder analysis in three steps:</a:t>
            </a:r>
            <a:endParaRPr/>
          </a:p>
          <a:p>
            <a:pPr indent="-457200" lvl="0" marL="457200" marR="0" rtl="0" algn="l">
              <a:lnSpc>
                <a:spcPct val="100000"/>
              </a:lnSpc>
              <a:spcBef>
                <a:spcPts val="1000"/>
              </a:spcBef>
              <a:spcAft>
                <a:spcPts val="0"/>
              </a:spcAft>
              <a:buClr>
                <a:srgbClr val="000000"/>
              </a:buClr>
              <a:buSzPts val="2000"/>
              <a:buFont typeface="Arial"/>
              <a:buAutoNum type="arabicPeriod"/>
            </a:pPr>
            <a:r>
              <a:rPr b="0" i="0" lang="en-GB" sz="2000" u="none" cap="none" strike="noStrike">
                <a:solidFill>
                  <a:srgbClr val="000000"/>
                </a:solidFill>
                <a:latin typeface="Arial"/>
                <a:ea typeface="Arial"/>
                <a:cs typeface="Arial"/>
                <a:sym typeface="Arial"/>
              </a:rPr>
              <a:t>identify all the relevant stakeholders or groups</a:t>
            </a:r>
            <a:endParaRPr/>
          </a:p>
          <a:p>
            <a:pPr indent="-457200" lvl="0" marL="457200" marR="0" rtl="0" algn="l">
              <a:lnSpc>
                <a:spcPct val="100000"/>
              </a:lnSpc>
              <a:spcBef>
                <a:spcPts val="1000"/>
              </a:spcBef>
              <a:spcAft>
                <a:spcPts val="0"/>
              </a:spcAft>
              <a:buClr>
                <a:srgbClr val="000000"/>
              </a:buClr>
              <a:buSzPts val="2000"/>
              <a:buFont typeface="Arial"/>
              <a:buAutoNum type="arabicPeriod"/>
            </a:pPr>
            <a:r>
              <a:rPr b="0" i="0" lang="en-GB" sz="2000" u="none" cap="none" strike="noStrike">
                <a:solidFill>
                  <a:srgbClr val="000000"/>
                </a:solidFill>
                <a:latin typeface="Arial"/>
                <a:ea typeface="Arial"/>
                <a:cs typeface="Arial"/>
                <a:sym typeface="Arial"/>
              </a:rPr>
              <a:t>map their interests, power, position, and values/worldviews</a:t>
            </a:r>
            <a:endParaRPr/>
          </a:p>
          <a:p>
            <a:pPr indent="-457200" lvl="0" marL="457200" marR="0" rtl="0" algn="l">
              <a:lnSpc>
                <a:spcPct val="100000"/>
              </a:lnSpc>
              <a:spcBef>
                <a:spcPts val="1000"/>
              </a:spcBef>
              <a:spcAft>
                <a:spcPts val="0"/>
              </a:spcAft>
              <a:buClr>
                <a:srgbClr val="000000"/>
              </a:buClr>
              <a:buSzPts val="2000"/>
              <a:buFont typeface="Arial"/>
              <a:buAutoNum type="arabicPeriod"/>
            </a:pPr>
            <a:r>
              <a:rPr b="0" i="0" lang="en-GB" sz="2000" u="none" cap="none" strike="noStrike">
                <a:solidFill>
                  <a:srgbClr val="000000"/>
                </a:solidFill>
                <a:latin typeface="Arial"/>
                <a:ea typeface="Arial"/>
                <a:cs typeface="Arial"/>
                <a:sym typeface="Arial"/>
              </a:rPr>
              <a:t>assess their impact and influence, and</a:t>
            </a:r>
            <a:endParaRPr/>
          </a:p>
          <a:p>
            <a:pPr indent="-457200" lvl="0" marL="457200" marR="0" rtl="0" algn="l">
              <a:lnSpc>
                <a:spcPct val="100000"/>
              </a:lnSpc>
              <a:spcBef>
                <a:spcPts val="1000"/>
              </a:spcBef>
              <a:spcAft>
                <a:spcPts val="0"/>
              </a:spcAft>
              <a:buClr>
                <a:srgbClr val="000000"/>
              </a:buClr>
              <a:buSzPts val="2000"/>
              <a:buFont typeface="Arial"/>
              <a:buAutoNum type="arabicPeriod"/>
            </a:pPr>
            <a:r>
              <a:rPr b="0" i="0" lang="en-GB" sz="2000" u="none" cap="none" strike="noStrike">
                <a:solidFill>
                  <a:srgbClr val="000000"/>
                </a:solidFill>
                <a:latin typeface="Arial"/>
                <a:ea typeface="Arial"/>
                <a:cs typeface="Arial"/>
                <a:sym typeface="Arial"/>
              </a:rPr>
              <a:t>develop a plan on how to engage based on their interests, impact and influence.</a:t>
            </a:r>
            <a:endParaRPr/>
          </a:p>
        </p:txBody>
      </p:sp>
      <p:sp>
        <p:nvSpPr>
          <p:cNvPr id="388" name="Google Shape;388;p25"/>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5.5 Political economy analysis: stakeholder analysis</a:t>
            </a:r>
            <a:endParaRPr/>
          </a:p>
        </p:txBody>
      </p:sp>
      <p:sp>
        <p:nvSpPr>
          <p:cNvPr id="389" name="Google Shape;389;p25"/>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390" name="Google Shape;390;p25"/>
          <p:cNvPicPr preferRelativeResize="0"/>
          <p:nvPr/>
        </p:nvPicPr>
        <p:blipFill rotWithShape="1">
          <a:blip r:embed="rId3">
            <a:alphaModFix/>
          </a:blip>
          <a:srcRect b="0" l="0" r="0" t="0"/>
          <a:stretch/>
        </p:blipFill>
        <p:spPr>
          <a:xfrm>
            <a:off x="7094484" y="1401998"/>
            <a:ext cx="4496415" cy="449641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26"/>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397" name="Google Shape;397;p26"/>
          <p:cNvSpPr txBox="1"/>
          <p:nvPr/>
        </p:nvSpPr>
        <p:spPr>
          <a:xfrm>
            <a:off x="5109948" y="1401998"/>
            <a:ext cx="5901489"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graphicFrame>
        <p:nvGraphicFramePr>
          <p:cNvPr id="398" name="Google Shape;398;p26"/>
          <p:cNvGraphicFramePr/>
          <p:nvPr/>
        </p:nvGraphicFramePr>
        <p:xfrm>
          <a:off x="1620656" y="937601"/>
          <a:ext cx="3000000" cy="3000000"/>
        </p:xfrm>
        <a:graphic>
          <a:graphicData uri="http://schemas.openxmlformats.org/drawingml/2006/table">
            <a:tbl>
              <a:tblPr bandRow="1" firstRow="1">
                <a:noFill/>
                <a:tableStyleId>{33BF4526-F21A-4B89-A060-D5F5709371ED}</a:tableStyleId>
              </a:tblPr>
              <a:tblGrid>
                <a:gridCol w="3458825"/>
                <a:gridCol w="3002225"/>
                <a:gridCol w="3383325"/>
              </a:tblGrid>
              <a:tr h="1577125">
                <a:tc>
                  <a:txBody>
                    <a:bodyPr/>
                    <a:lstStyle/>
                    <a:p>
                      <a:pPr indent="0" lvl="0" marL="0" marR="0" rtl="0" algn="l">
                        <a:lnSpc>
                          <a:spcPct val="100000"/>
                        </a:lnSpc>
                        <a:spcBef>
                          <a:spcPts val="0"/>
                        </a:spcBef>
                        <a:spcAft>
                          <a:spcPts val="0"/>
                        </a:spcAft>
                        <a:buNone/>
                      </a:pPr>
                      <a:r>
                        <a:rPr b="1" i="0" lang="en-GB" sz="2000" u="none" cap="none" strike="noStrike">
                          <a:solidFill>
                            <a:schemeClr val="accent1"/>
                          </a:solidFill>
                          <a:latin typeface="Arial"/>
                          <a:ea typeface="Arial"/>
                          <a:cs typeface="Arial"/>
                          <a:sym typeface="Arial"/>
                        </a:rPr>
                        <a:t>Involve</a:t>
                      </a:r>
                      <a:endParaRPr/>
                    </a:p>
                    <a:p>
                      <a:pPr indent="0" lvl="0" marL="0" marR="0" rtl="0" algn="l">
                        <a:lnSpc>
                          <a:spcPct val="100000"/>
                        </a:lnSpc>
                        <a:spcBef>
                          <a:spcPts val="0"/>
                        </a:spcBef>
                        <a:spcAft>
                          <a:spcPts val="0"/>
                        </a:spcAft>
                        <a:buNone/>
                      </a:pPr>
                      <a:r>
                        <a:rPr b="0" i="0" lang="en-GB" sz="2000" u="none" cap="none" strike="noStrike">
                          <a:solidFill>
                            <a:schemeClr val="lt1"/>
                          </a:solidFill>
                          <a:latin typeface="Arial"/>
                          <a:ea typeface="Arial"/>
                          <a:cs typeface="Arial"/>
                          <a:sym typeface="Arial"/>
                        </a:rPr>
                        <a:t>Ideas, concerns, preferences and values are considered in developing options</a:t>
                      </a:r>
                      <a:endParaRPr/>
                    </a:p>
                  </a:txBody>
                  <a:tcPr marT="45725" marB="45725" marR="91450" marL="91450">
                    <a:solidFill>
                      <a:srgbClr val="9DBAFF"/>
                    </a:solidFill>
                  </a:tcPr>
                </a:tc>
                <a:tc>
                  <a:txBody>
                    <a:bodyPr/>
                    <a:lstStyle/>
                    <a:p>
                      <a:pPr indent="0" lvl="0" marL="0" marR="0" rtl="0" algn="l">
                        <a:lnSpc>
                          <a:spcPct val="100000"/>
                        </a:lnSpc>
                        <a:spcBef>
                          <a:spcPts val="0"/>
                        </a:spcBef>
                        <a:spcAft>
                          <a:spcPts val="0"/>
                        </a:spcAft>
                        <a:buNone/>
                      </a:pPr>
                      <a:r>
                        <a:rPr b="1" i="0" lang="en-GB" sz="2000" u="none" cap="none" strike="noStrike">
                          <a:solidFill>
                            <a:schemeClr val="accent1"/>
                          </a:solidFill>
                          <a:latin typeface="Arial"/>
                          <a:ea typeface="Arial"/>
                          <a:cs typeface="Arial"/>
                          <a:sym typeface="Arial"/>
                        </a:rPr>
                        <a:t>Collaborate</a:t>
                      </a:r>
                      <a:endParaRPr/>
                    </a:p>
                    <a:p>
                      <a:pPr indent="0" lvl="0" marL="0" marR="0" rtl="0" algn="l">
                        <a:lnSpc>
                          <a:spcPct val="100000"/>
                        </a:lnSpc>
                        <a:spcBef>
                          <a:spcPts val="0"/>
                        </a:spcBef>
                        <a:spcAft>
                          <a:spcPts val="0"/>
                        </a:spcAft>
                        <a:buNone/>
                      </a:pPr>
                      <a:r>
                        <a:rPr b="0" i="0" lang="en-GB" sz="2000" u="none" cap="none" strike="noStrike">
                          <a:solidFill>
                            <a:schemeClr val="lt1"/>
                          </a:solidFill>
                          <a:latin typeface="Arial"/>
                          <a:ea typeface="Arial"/>
                          <a:cs typeface="Arial"/>
                          <a:sym typeface="Arial"/>
                        </a:rPr>
                        <a:t>Work together on all aspects of the decision for developing alternatives</a:t>
                      </a:r>
                      <a:endParaRPr/>
                    </a:p>
                  </a:txBody>
                  <a:tcPr marT="45725" marB="45725" marR="91450" marL="91450">
                    <a:solidFill>
                      <a:srgbClr val="9DBAFF"/>
                    </a:solidFill>
                  </a:tcPr>
                </a:tc>
                <a:tc>
                  <a:txBody>
                    <a:bodyPr/>
                    <a:lstStyle/>
                    <a:p>
                      <a:pPr indent="0" lvl="0" marL="0" marR="0" rtl="0" algn="l">
                        <a:lnSpc>
                          <a:spcPct val="100000"/>
                        </a:lnSpc>
                        <a:spcBef>
                          <a:spcPts val="0"/>
                        </a:spcBef>
                        <a:spcAft>
                          <a:spcPts val="0"/>
                        </a:spcAft>
                        <a:buNone/>
                      </a:pPr>
                      <a:r>
                        <a:rPr b="1" i="0" lang="en-GB" sz="2000" u="none" cap="none" strike="noStrike">
                          <a:solidFill>
                            <a:schemeClr val="accent1"/>
                          </a:solidFill>
                          <a:latin typeface="Arial"/>
                          <a:ea typeface="Arial"/>
                          <a:cs typeface="Arial"/>
                          <a:sym typeface="Arial"/>
                        </a:rPr>
                        <a:t>Empower</a:t>
                      </a:r>
                      <a:endParaRPr/>
                    </a:p>
                    <a:p>
                      <a:pPr indent="0" lvl="0" marL="0" marR="0" rtl="0" algn="l">
                        <a:lnSpc>
                          <a:spcPct val="100000"/>
                        </a:lnSpc>
                        <a:spcBef>
                          <a:spcPts val="0"/>
                        </a:spcBef>
                        <a:spcAft>
                          <a:spcPts val="0"/>
                        </a:spcAft>
                        <a:buNone/>
                      </a:pPr>
                      <a:r>
                        <a:rPr b="0" i="0" lang="en-GB" sz="2000" u="none" cap="none" strike="noStrike">
                          <a:solidFill>
                            <a:schemeClr val="lt1"/>
                          </a:solidFill>
                          <a:latin typeface="Arial"/>
                          <a:ea typeface="Arial"/>
                          <a:cs typeface="Arial"/>
                          <a:sym typeface="Arial"/>
                        </a:rPr>
                        <a:t>Decision making is placed in the hands of these stakeholders</a:t>
                      </a:r>
                      <a:endParaRPr/>
                    </a:p>
                  </a:txBody>
                  <a:tcPr marT="45725" marB="45725" marR="91450" marL="91450">
                    <a:solidFill>
                      <a:srgbClr val="9DBAFF"/>
                    </a:solidFill>
                  </a:tcPr>
                </a:tc>
              </a:tr>
              <a:tr h="1279550">
                <a:tc>
                  <a:txBody>
                    <a:bodyPr/>
                    <a:lstStyle/>
                    <a:p>
                      <a:pPr indent="0" lvl="0" marL="0" marR="0" rtl="0" algn="l">
                        <a:lnSpc>
                          <a:spcPct val="100000"/>
                        </a:lnSpc>
                        <a:spcBef>
                          <a:spcPts val="0"/>
                        </a:spcBef>
                        <a:spcAft>
                          <a:spcPts val="0"/>
                        </a:spcAft>
                        <a:buNone/>
                      </a:pPr>
                      <a:r>
                        <a:rPr b="1" i="0" lang="en-GB" sz="2000" u="none" cap="none" strike="noStrike">
                          <a:solidFill>
                            <a:schemeClr val="accent1"/>
                          </a:solidFill>
                          <a:latin typeface="Arial"/>
                          <a:ea typeface="Arial"/>
                          <a:cs typeface="Arial"/>
                          <a:sym typeface="Arial"/>
                        </a:rPr>
                        <a:t>Consult</a:t>
                      </a:r>
                      <a:endParaRPr/>
                    </a:p>
                    <a:p>
                      <a:pPr indent="0" lvl="0" marL="0" marR="0" rtl="0" algn="l">
                        <a:lnSpc>
                          <a:spcPct val="100000"/>
                        </a:lnSpc>
                        <a:spcBef>
                          <a:spcPts val="0"/>
                        </a:spcBef>
                        <a:spcAft>
                          <a:spcPts val="0"/>
                        </a:spcAft>
                        <a:buNone/>
                      </a:pPr>
                      <a:r>
                        <a:rPr b="0" i="0" lang="en-GB" sz="2000" u="none" cap="none" strike="noStrike">
                          <a:solidFill>
                            <a:schemeClr val="lt1"/>
                          </a:solidFill>
                          <a:latin typeface="Arial"/>
                          <a:ea typeface="Arial"/>
                          <a:cs typeface="Arial"/>
                          <a:sym typeface="Arial"/>
                        </a:rPr>
                        <a:t>Ideas and concerns are heard and considered</a:t>
                      </a:r>
                      <a:endParaRPr/>
                    </a:p>
                  </a:txBody>
                  <a:tcPr marT="45725" marB="45725" marR="91450" marL="91450">
                    <a:solidFill>
                      <a:srgbClr val="F691A1"/>
                    </a:solidFill>
                  </a:tcPr>
                </a:tc>
                <a:tc>
                  <a:txBody>
                    <a:bodyPr/>
                    <a:lstStyle/>
                    <a:p>
                      <a:pPr indent="0" lvl="0" marL="0" marR="0" rtl="0" algn="l">
                        <a:lnSpc>
                          <a:spcPct val="100000"/>
                        </a:lnSpc>
                        <a:spcBef>
                          <a:spcPts val="0"/>
                        </a:spcBef>
                        <a:spcAft>
                          <a:spcPts val="0"/>
                        </a:spcAft>
                        <a:buNone/>
                      </a:pPr>
                      <a:r>
                        <a:rPr b="1" i="0" lang="en-GB" sz="2000" u="none" cap="none" strike="noStrike">
                          <a:solidFill>
                            <a:schemeClr val="accent1"/>
                          </a:solidFill>
                          <a:latin typeface="Arial"/>
                          <a:ea typeface="Arial"/>
                          <a:cs typeface="Arial"/>
                          <a:sym typeface="Arial"/>
                        </a:rPr>
                        <a:t>Consult or involve</a:t>
                      </a:r>
                      <a:endParaRPr/>
                    </a:p>
                    <a:p>
                      <a:pPr indent="0" lvl="0" marL="0" marR="0" rtl="0" algn="l">
                        <a:lnSpc>
                          <a:spcPct val="100000"/>
                        </a:lnSpc>
                        <a:spcBef>
                          <a:spcPts val="0"/>
                        </a:spcBef>
                        <a:spcAft>
                          <a:spcPts val="0"/>
                        </a:spcAft>
                        <a:buNone/>
                      </a:pPr>
                      <a:r>
                        <a:rPr b="0" i="0" lang="en-GB" sz="2000" u="none" cap="none" strike="noStrike">
                          <a:solidFill>
                            <a:schemeClr val="lt1"/>
                          </a:solidFill>
                          <a:latin typeface="Arial"/>
                          <a:ea typeface="Arial"/>
                          <a:cs typeface="Arial"/>
                          <a:sym typeface="Arial"/>
                        </a:rPr>
                        <a:t>Ideas and concerns are heard and considered</a:t>
                      </a:r>
                      <a:endParaRPr/>
                    </a:p>
                  </a:txBody>
                  <a:tcPr marT="45725" marB="45725" marR="91450" marL="91450">
                    <a:solidFill>
                      <a:srgbClr val="F691A1"/>
                    </a:solidFill>
                  </a:tcPr>
                </a:tc>
                <a:tc>
                  <a:txBody>
                    <a:bodyPr/>
                    <a:lstStyle/>
                    <a:p>
                      <a:pPr indent="0" lvl="0" marL="0" marR="0" rtl="0" algn="l">
                        <a:lnSpc>
                          <a:spcPct val="100000"/>
                        </a:lnSpc>
                        <a:spcBef>
                          <a:spcPts val="0"/>
                        </a:spcBef>
                        <a:spcAft>
                          <a:spcPts val="0"/>
                        </a:spcAft>
                        <a:buNone/>
                      </a:pPr>
                      <a:r>
                        <a:rPr b="1" i="0" lang="en-GB" sz="2000" u="none" cap="none" strike="noStrike">
                          <a:solidFill>
                            <a:schemeClr val="accent1"/>
                          </a:solidFill>
                          <a:latin typeface="Arial"/>
                          <a:ea typeface="Arial"/>
                          <a:cs typeface="Arial"/>
                          <a:sym typeface="Arial"/>
                        </a:rPr>
                        <a:t>Collaborate</a:t>
                      </a:r>
                      <a:endParaRPr/>
                    </a:p>
                    <a:p>
                      <a:pPr indent="0" lvl="0" marL="0" marR="0" rtl="0" algn="l">
                        <a:lnSpc>
                          <a:spcPct val="100000"/>
                        </a:lnSpc>
                        <a:spcBef>
                          <a:spcPts val="0"/>
                        </a:spcBef>
                        <a:spcAft>
                          <a:spcPts val="0"/>
                        </a:spcAft>
                        <a:buClr>
                          <a:schemeClr val="lt1"/>
                        </a:buClr>
                        <a:buSzPts val="2000"/>
                        <a:buFont typeface="Arial"/>
                        <a:buNone/>
                      </a:pPr>
                      <a:r>
                        <a:rPr b="0" i="0" lang="en-GB" sz="2000" u="none" cap="none" strike="noStrike">
                          <a:solidFill>
                            <a:schemeClr val="lt1"/>
                          </a:solidFill>
                          <a:latin typeface="Arial"/>
                          <a:ea typeface="Arial"/>
                          <a:cs typeface="Arial"/>
                          <a:sym typeface="Arial"/>
                        </a:rPr>
                        <a:t>Work together on all aspects of the decision for developing alternatives</a:t>
                      </a:r>
                      <a:endParaRPr/>
                    </a:p>
                  </a:txBody>
                  <a:tcPr marT="45725" marB="45725" marR="91450" marL="91450">
                    <a:solidFill>
                      <a:srgbClr val="9DBAFF"/>
                    </a:solidFill>
                  </a:tcPr>
                </a:tc>
              </a:tr>
              <a:tr h="1693700">
                <a:tc>
                  <a:txBody>
                    <a:bodyPr/>
                    <a:lstStyle/>
                    <a:p>
                      <a:pPr indent="0" lvl="0" marL="0" marR="0" rtl="0" algn="l">
                        <a:lnSpc>
                          <a:spcPct val="100000"/>
                        </a:lnSpc>
                        <a:spcBef>
                          <a:spcPts val="0"/>
                        </a:spcBef>
                        <a:spcAft>
                          <a:spcPts val="0"/>
                        </a:spcAft>
                        <a:buNone/>
                      </a:pPr>
                      <a:r>
                        <a:rPr b="1" i="0" lang="en-GB" sz="2000" u="none" cap="none" strike="noStrike">
                          <a:solidFill>
                            <a:schemeClr val="accent1"/>
                          </a:solidFill>
                          <a:latin typeface="Arial"/>
                          <a:ea typeface="Arial"/>
                          <a:cs typeface="Arial"/>
                          <a:sym typeface="Arial"/>
                        </a:rPr>
                        <a:t>Inform</a:t>
                      </a:r>
                      <a:endParaRPr/>
                    </a:p>
                    <a:p>
                      <a:pPr indent="0" lvl="0" marL="0" marR="0" rtl="0" algn="l">
                        <a:lnSpc>
                          <a:spcPct val="100000"/>
                        </a:lnSpc>
                        <a:spcBef>
                          <a:spcPts val="0"/>
                        </a:spcBef>
                        <a:spcAft>
                          <a:spcPts val="0"/>
                        </a:spcAft>
                        <a:buNone/>
                      </a:pPr>
                      <a:r>
                        <a:rPr b="0" i="0" lang="en-GB" sz="2000" u="none" cap="none" strike="noStrike">
                          <a:solidFill>
                            <a:schemeClr val="lt1"/>
                          </a:solidFill>
                          <a:latin typeface="Arial"/>
                          <a:ea typeface="Arial"/>
                          <a:cs typeface="Arial"/>
                          <a:sym typeface="Arial"/>
                        </a:rPr>
                        <a:t>Information is provided to increase understanding of outcome</a:t>
                      </a:r>
                      <a:endParaRPr/>
                    </a:p>
                  </a:txBody>
                  <a:tcPr marT="45725" marB="45725" marR="91450" marL="91450">
                    <a:solidFill>
                      <a:srgbClr val="F25A73"/>
                    </a:solidFill>
                  </a:tcPr>
                </a:tc>
                <a:tc>
                  <a:txBody>
                    <a:bodyPr/>
                    <a:lstStyle/>
                    <a:p>
                      <a:pPr indent="0" lvl="0" marL="0" marR="0" rtl="0" algn="l">
                        <a:lnSpc>
                          <a:spcPct val="100000"/>
                        </a:lnSpc>
                        <a:spcBef>
                          <a:spcPts val="0"/>
                        </a:spcBef>
                        <a:spcAft>
                          <a:spcPts val="0"/>
                        </a:spcAft>
                        <a:buNone/>
                      </a:pPr>
                      <a:r>
                        <a:rPr b="1" i="0" lang="en-GB" sz="2000" u="none" cap="none" strike="noStrike">
                          <a:solidFill>
                            <a:schemeClr val="accent1"/>
                          </a:solidFill>
                          <a:latin typeface="Arial"/>
                          <a:ea typeface="Arial"/>
                          <a:cs typeface="Arial"/>
                          <a:sym typeface="Arial"/>
                        </a:rPr>
                        <a:t>Consult</a:t>
                      </a:r>
                      <a:endParaRPr/>
                    </a:p>
                    <a:p>
                      <a:pPr indent="0" lvl="0" marL="0" marR="0" rtl="0" algn="l">
                        <a:lnSpc>
                          <a:spcPct val="100000"/>
                        </a:lnSpc>
                        <a:spcBef>
                          <a:spcPts val="0"/>
                        </a:spcBef>
                        <a:spcAft>
                          <a:spcPts val="0"/>
                        </a:spcAft>
                        <a:buNone/>
                      </a:pPr>
                      <a:r>
                        <a:rPr b="0" i="0" lang="en-GB" sz="2000" u="none" cap="none" strike="noStrike">
                          <a:solidFill>
                            <a:schemeClr val="lt1"/>
                          </a:solidFill>
                          <a:latin typeface="Arial"/>
                          <a:ea typeface="Arial"/>
                          <a:cs typeface="Arial"/>
                          <a:sym typeface="Arial"/>
                        </a:rPr>
                        <a:t>Ideas and concerns are heard and considered</a:t>
                      </a:r>
                      <a:endParaRPr/>
                    </a:p>
                  </a:txBody>
                  <a:tcPr marT="45725" marB="45725" marR="91450" marL="91450">
                    <a:solidFill>
                      <a:srgbClr val="F691A1"/>
                    </a:solidFill>
                  </a:tcPr>
                </a:tc>
                <a:tc>
                  <a:txBody>
                    <a:bodyPr/>
                    <a:lstStyle/>
                    <a:p>
                      <a:pPr indent="0" lvl="0" marL="0" marR="0" rtl="0" algn="l">
                        <a:lnSpc>
                          <a:spcPct val="100000"/>
                        </a:lnSpc>
                        <a:spcBef>
                          <a:spcPts val="0"/>
                        </a:spcBef>
                        <a:spcAft>
                          <a:spcPts val="0"/>
                        </a:spcAft>
                        <a:buNone/>
                      </a:pPr>
                      <a:r>
                        <a:rPr b="1" i="0" lang="en-GB" sz="2000" u="none" cap="none" strike="noStrike">
                          <a:solidFill>
                            <a:schemeClr val="accent1"/>
                          </a:solidFill>
                          <a:latin typeface="Arial"/>
                          <a:ea typeface="Arial"/>
                          <a:cs typeface="Arial"/>
                          <a:sym typeface="Arial"/>
                        </a:rPr>
                        <a:t>Involve</a:t>
                      </a:r>
                      <a:endParaRPr/>
                    </a:p>
                    <a:p>
                      <a:pPr indent="0" lvl="0" marL="0" marR="0" rtl="0" algn="l">
                        <a:lnSpc>
                          <a:spcPct val="100000"/>
                        </a:lnSpc>
                        <a:spcBef>
                          <a:spcPts val="0"/>
                        </a:spcBef>
                        <a:spcAft>
                          <a:spcPts val="0"/>
                        </a:spcAft>
                        <a:buNone/>
                      </a:pPr>
                      <a:r>
                        <a:rPr b="0" i="0" lang="en-GB" sz="2000" u="none" cap="none" strike="noStrike">
                          <a:solidFill>
                            <a:schemeClr val="lt1"/>
                          </a:solidFill>
                          <a:latin typeface="Arial"/>
                          <a:ea typeface="Arial"/>
                          <a:cs typeface="Arial"/>
                          <a:sym typeface="Arial"/>
                        </a:rPr>
                        <a:t>Ideas, concerns, preferences and values are considered in developing options</a:t>
                      </a:r>
                      <a:endParaRPr/>
                    </a:p>
                  </a:txBody>
                  <a:tcPr marT="45725" marB="45725" marR="91450" marL="91450">
                    <a:solidFill>
                      <a:srgbClr val="9DBAFF"/>
                    </a:solidFill>
                  </a:tcPr>
                </a:tc>
              </a:tr>
            </a:tbl>
          </a:graphicData>
        </a:graphic>
      </p:graphicFrame>
      <p:sp>
        <p:nvSpPr>
          <p:cNvPr id="399" name="Google Shape;399;p26"/>
          <p:cNvSpPr/>
          <p:nvPr/>
        </p:nvSpPr>
        <p:spPr>
          <a:xfrm>
            <a:off x="1109581" y="937601"/>
            <a:ext cx="434482" cy="4619768"/>
          </a:xfrm>
          <a:prstGeom prst="upArrow">
            <a:avLst>
              <a:gd fmla="val 50000" name="adj1"/>
              <a:gd fmla="val 109682" name="adj2"/>
            </a:avLst>
          </a:prstGeom>
          <a:gradFill>
            <a:gsLst>
              <a:gs pos="0">
                <a:srgbClr val="9DBAFF"/>
              </a:gs>
              <a:gs pos="100000">
                <a:srgbClr val="F57A8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0" name="Google Shape;400;p26"/>
          <p:cNvSpPr txBox="1"/>
          <p:nvPr/>
        </p:nvSpPr>
        <p:spPr>
          <a:xfrm rot="-5400000">
            <a:off x="-1074581" y="3016652"/>
            <a:ext cx="390665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accent1"/>
                </a:solidFill>
                <a:latin typeface="Arial"/>
                <a:ea typeface="Arial"/>
                <a:cs typeface="Arial"/>
                <a:sym typeface="Arial"/>
              </a:rPr>
              <a:t>Influence of stakeholders</a:t>
            </a:r>
            <a:endParaRPr/>
          </a:p>
        </p:txBody>
      </p:sp>
      <p:sp>
        <p:nvSpPr>
          <p:cNvPr id="401" name="Google Shape;401;p26"/>
          <p:cNvSpPr txBox="1"/>
          <p:nvPr/>
        </p:nvSpPr>
        <p:spPr>
          <a:xfrm>
            <a:off x="3610303" y="5962826"/>
            <a:ext cx="516395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a:solidFill>
                  <a:schemeClr val="accent1"/>
                </a:solidFill>
                <a:latin typeface="Arial"/>
                <a:ea typeface="Arial"/>
                <a:cs typeface="Arial"/>
                <a:sym typeface="Arial"/>
              </a:rPr>
              <a:t>Interest / impact of stakeholders</a:t>
            </a:r>
            <a:endParaRPr/>
          </a:p>
        </p:txBody>
      </p:sp>
      <p:sp>
        <p:nvSpPr>
          <p:cNvPr id="402" name="Google Shape;402;p26"/>
          <p:cNvSpPr txBox="1"/>
          <p:nvPr/>
        </p:nvSpPr>
        <p:spPr>
          <a:xfrm>
            <a:off x="10877842" y="5990332"/>
            <a:ext cx="71676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Arial"/>
                <a:ea typeface="Arial"/>
                <a:cs typeface="Arial"/>
                <a:sym typeface="Arial"/>
              </a:rPr>
              <a:t>HIGH</a:t>
            </a:r>
            <a:endParaRPr/>
          </a:p>
        </p:txBody>
      </p:sp>
      <p:sp>
        <p:nvSpPr>
          <p:cNvPr id="403" name="Google Shape;403;p26"/>
          <p:cNvSpPr txBox="1"/>
          <p:nvPr/>
        </p:nvSpPr>
        <p:spPr>
          <a:xfrm>
            <a:off x="932926" y="597900"/>
            <a:ext cx="787792"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dk1"/>
                </a:solidFill>
                <a:latin typeface="Arial"/>
                <a:ea typeface="Arial"/>
                <a:cs typeface="Arial"/>
                <a:sym typeface="Arial"/>
              </a:rPr>
              <a:t>HIGH</a:t>
            </a:r>
            <a:endParaRPr/>
          </a:p>
        </p:txBody>
      </p:sp>
      <p:sp>
        <p:nvSpPr>
          <p:cNvPr id="404" name="Google Shape;404;p26"/>
          <p:cNvSpPr txBox="1"/>
          <p:nvPr/>
        </p:nvSpPr>
        <p:spPr>
          <a:xfrm>
            <a:off x="955774" y="5686067"/>
            <a:ext cx="713079"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600">
                <a:solidFill>
                  <a:schemeClr val="dk1"/>
                </a:solidFill>
                <a:latin typeface="Arial"/>
                <a:ea typeface="Arial"/>
                <a:cs typeface="Arial"/>
                <a:sym typeface="Arial"/>
              </a:rPr>
              <a:t>LOW</a:t>
            </a:r>
            <a:endParaRPr/>
          </a:p>
        </p:txBody>
      </p:sp>
      <p:sp>
        <p:nvSpPr>
          <p:cNvPr id="405" name="Google Shape;405;p26"/>
          <p:cNvSpPr/>
          <p:nvPr/>
        </p:nvSpPr>
        <p:spPr>
          <a:xfrm rot="5400000">
            <a:off x="6325606" y="919505"/>
            <a:ext cx="434482" cy="9844383"/>
          </a:xfrm>
          <a:prstGeom prst="upArrow">
            <a:avLst>
              <a:gd fmla="val 50000" name="adj1"/>
              <a:gd fmla="val 109682" name="adj2"/>
            </a:avLst>
          </a:prstGeom>
          <a:gradFill>
            <a:gsLst>
              <a:gs pos="0">
                <a:srgbClr val="9DBAFF"/>
              </a:gs>
              <a:gs pos="100000">
                <a:srgbClr val="F57A8E"/>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27"/>
          <p:cNvSpPr/>
          <p:nvPr/>
        </p:nvSpPr>
        <p:spPr>
          <a:xfrm rot="5400000">
            <a:off x="10679918" y="3249048"/>
            <a:ext cx="978408" cy="545402"/>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2" name="Google Shape;412;p27"/>
          <p:cNvSpPr/>
          <p:nvPr/>
        </p:nvSpPr>
        <p:spPr>
          <a:xfrm rot="5400000">
            <a:off x="10645711" y="1912322"/>
            <a:ext cx="978408" cy="513806"/>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3" name="Google Shape;413;p27"/>
          <p:cNvSpPr txBox="1"/>
          <p:nvPr/>
        </p:nvSpPr>
        <p:spPr>
          <a:xfrm>
            <a:off x="834081" y="70508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5.6 Political economy analysis: a phased approach </a:t>
            </a:r>
            <a:endParaRPr/>
          </a:p>
        </p:txBody>
      </p:sp>
      <p:sp>
        <p:nvSpPr>
          <p:cNvPr id="414" name="Google Shape;414;p27"/>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415" name="Google Shape;415;p27"/>
          <p:cNvSpPr/>
          <p:nvPr/>
        </p:nvSpPr>
        <p:spPr>
          <a:xfrm rot="5400000">
            <a:off x="926381" y="1932175"/>
            <a:ext cx="978408" cy="513806"/>
          </a:xfrm>
          <a:prstGeom prst="homePlate">
            <a:avLst>
              <a:gd fmla="val 50000" name="adj"/>
            </a:avLst>
          </a:prstGeom>
          <a:solidFill>
            <a:srgbClr val="6D98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6" name="Google Shape;416;p27"/>
          <p:cNvSpPr/>
          <p:nvPr/>
        </p:nvSpPr>
        <p:spPr>
          <a:xfrm>
            <a:off x="842610" y="1342799"/>
            <a:ext cx="5040000" cy="944325"/>
          </a:xfrm>
          <a:prstGeom prst="roundRect">
            <a:avLst>
              <a:gd fmla="val 16667" name="adj"/>
            </a:avLst>
          </a:prstGeom>
          <a:solidFill>
            <a:srgbClr val="9DBA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2000">
                <a:solidFill>
                  <a:schemeClr val="lt1"/>
                </a:solidFill>
                <a:latin typeface="Arial"/>
                <a:ea typeface="Arial"/>
                <a:cs typeface="Arial"/>
                <a:sym typeface="Arial"/>
              </a:rPr>
              <a:t>          Problem identification</a:t>
            </a:r>
            <a:endParaRPr/>
          </a:p>
        </p:txBody>
      </p:sp>
      <p:sp>
        <p:nvSpPr>
          <p:cNvPr id="417" name="Google Shape;417;p27"/>
          <p:cNvSpPr/>
          <p:nvPr/>
        </p:nvSpPr>
        <p:spPr>
          <a:xfrm rot="5400000">
            <a:off x="930192" y="3252868"/>
            <a:ext cx="978408" cy="521428"/>
          </a:xfrm>
          <a:prstGeom prst="homePlate">
            <a:avLst>
              <a:gd fmla="val 50000" name="adj"/>
            </a:avLst>
          </a:prstGeom>
          <a:solidFill>
            <a:srgbClr val="6D98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8" name="Google Shape;418;p27"/>
          <p:cNvSpPr/>
          <p:nvPr/>
        </p:nvSpPr>
        <p:spPr>
          <a:xfrm>
            <a:off x="842608" y="2682648"/>
            <a:ext cx="5040000" cy="936000"/>
          </a:xfrm>
          <a:prstGeom prst="roundRect">
            <a:avLst>
              <a:gd fmla="val 16667" name="adj"/>
            </a:avLst>
          </a:prstGeom>
          <a:solidFill>
            <a:srgbClr val="9DBA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2000">
                <a:solidFill>
                  <a:schemeClr val="lt1"/>
                </a:solidFill>
                <a:latin typeface="Arial"/>
                <a:ea typeface="Arial"/>
                <a:cs typeface="Arial"/>
                <a:sym typeface="Arial"/>
              </a:rPr>
              <a:t>          </a:t>
            </a:r>
            <a:endParaRPr/>
          </a:p>
          <a:p>
            <a:pPr indent="0" lvl="0" marL="0" marR="0" rtl="0" algn="l">
              <a:spcBef>
                <a:spcPts val="0"/>
              </a:spcBef>
              <a:spcAft>
                <a:spcPts val="0"/>
              </a:spcAft>
              <a:buNone/>
            </a:pPr>
            <a:r>
              <a:rPr lang="en-GB" sz="2000">
                <a:solidFill>
                  <a:schemeClr val="lt1"/>
                </a:solidFill>
                <a:latin typeface="Arial"/>
                <a:ea typeface="Arial"/>
                <a:cs typeface="Arial"/>
                <a:sym typeface="Arial"/>
              </a:rPr>
              <a:t>          Structural and institutional diagnosis</a:t>
            </a:r>
            <a:br>
              <a:rPr lang="en-GB" sz="2000">
                <a:solidFill>
                  <a:schemeClr val="lt1"/>
                </a:solidFill>
                <a:latin typeface="Arial"/>
                <a:ea typeface="Arial"/>
                <a:cs typeface="Arial"/>
                <a:sym typeface="Arial"/>
              </a:rPr>
            </a:br>
            <a:r>
              <a:rPr lang="en-GB" sz="2000">
                <a:solidFill>
                  <a:schemeClr val="lt1"/>
                </a:solidFill>
                <a:latin typeface="Arial"/>
                <a:ea typeface="Arial"/>
                <a:cs typeface="Arial"/>
                <a:sym typeface="Arial"/>
              </a:rPr>
              <a:t>          </a:t>
            </a:r>
            <a:endParaRPr/>
          </a:p>
        </p:txBody>
      </p:sp>
      <p:sp>
        <p:nvSpPr>
          <p:cNvPr id="419" name="Google Shape;419;p27"/>
          <p:cNvSpPr/>
          <p:nvPr/>
        </p:nvSpPr>
        <p:spPr>
          <a:xfrm rot="5400000">
            <a:off x="910584" y="4603427"/>
            <a:ext cx="978408" cy="545402"/>
          </a:xfrm>
          <a:prstGeom prst="homePlate">
            <a:avLst>
              <a:gd fmla="val 50000" name="adj"/>
            </a:avLst>
          </a:prstGeom>
          <a:solidFill>
            <a:srgbClr val="6D98F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0" name="Google Shape;420;p27"/>
          <p:cNvSpPr/>
          <p:nvPr/>
        </p:nvSpPr>
        <p:spPr>
          <a:xfrm>
            <a:off x="834081" y="4002786"/>
            <a:ext cx="5040000" cy="956008"/>
          </a:xfrm>
          <a:prstGeom prst="roundRect">
            <a:avLst>
              <a:gd fmla="val 16667" name="adj"/>
            </a:avLst>
          </a:prstGeom>
          <a:solidFill>
            <a:srgbClr val="9DBAFF"/>
          </a:solidFill>
          <a:ln>
            <a:noFill/>
          </a:ln>
        </p:spPr>
        <p:txBody>
          <a:bodyPr anchorCtr="0" anchor="ctr" bIns="45700" lIns="91425" spcFirstLastPara="1" rIns="91425" wrap="square" tIns="45700">
            <a:noAutofit/>
          </a:bodyPr>
          <a:lstStyle/>
          <a:p>
            <a:pPr indent="0" lvl="0" marL="635000" marR="0" rtl="0" algn="l">
              <a:spcBef>
                <a:spcPts val="0"/>
              </a:spcBef>
              <a:spcAft>
                <a:spcPts val="0"/>
              </a:spcAft>
              <a:buNone/>
            </a:pPr>
            <a:r>
              <a:rPr lang="en-GB" sz="2000">
                <a:solidFill>
                  <a:schemeClr val="lt1"/>
                </a:solidFill>
                <a:latin typeface="Arial"/>
                <a:ea typeface="Arial"/>
                <a:cs typeface="Arial"/>
                <a:sym typeface="Arial"/>
              </a:rPr>
              <a:t>Map the relevant actors: power, interests and worldviews. </a:t>
            </a:r>
            <a:endParaRPr/>
          </a:p>
        </p:txBody>
      </p:sp>
      <p:sp>
        <p:nvSpPr>
          <p:cNvPr id="421" name="Google Shape;421;p27"/>
          <p:cNvSpPr/>
          <p:nvPr/>
        </p:nvSpPr>
        <p:spPr>
          <a:xfrm>
            <a:off x="842610" y="5365332"/>
            <a:ext cx="10955690" cy="889352"/>
          </a:xfrm>
          <a:prstGeom prst="roundRect">
            <a:avLst>
              <a:gd fmla="val 16667" name="adj"/>
            </a:avLst>
          </a:prstGeom>
          <a:solidFill>
            <a:srgbClr val="6D98FE"/>
          </a:solidFill>
          <a:ln>
            <a:noFill/>
          </a:ln>
        </p:spPr>
        <p:txBody>
          <a:bodyPr anchorCtr="0" anchor="ctr" bIns="45700" lIns="91425" spcFirstLastPara="1" rIns="91425" wrap="square" tIns="45700">
            <a:noAutofit/>
          </a:bodyPr>
          <a:lstStyle/>
          <a:p>
            <a:pPr indent="0" lvl="0" marL="669925" marR="0" rtl="0" algn="l">
              <a:spcBef>
                <a:spcPts val="0"/>
              </a:spcBef>
              <a:spcAft>
                <a:spcPts val="0"/>
              </a:spcAft>
              <a:buNone/>
            </a:pPr>
            <a:r>
              <a:rPr lang="en-GB" sz="2000">
                <a:solidFill>
                  <a:schemeClr val="lt1"/>
                </a:solidFill>
                <a:latin typeface="Arial"/>
                <a:ea typeface="Arial"/>
                <a:cs typeface="Arial"/>
                <a:sym typeface="Arial"/>
              </a:rPr>
              <a:t>Explore what can be done: in a given context what is a plausible pathway? What are the constraints and opportunities and viable entry points</a:t>
            </a:r>
            <a:endParaRPr/>
          </a:p>
        </p:txBody>
      </p:sp>
      <p:sp>
        <p:nvSpPr>
          <p:cNvPr id="422" name="Google Shape;422;p27"/>
          <p:cNvSpPr txBox="1"/>
          <p:nvPr/>
        </p:nvSpPr>
        <p:spPr>
          <a:xfrm>
            <a:off x="861375" y="1330913"/>
            <a:ext cx="84602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5400">
                <a:solidFill>
                  <a:schemeClr val="lt1"/>
                </a:solidFill>
                <a:latin typeface="Arial"/>
                <a:ea typeface="Arial"/>
                <a:cs typeface="Arial"/>
                <a:sym typeface="Arial"/>
              </a:rPr>
              <a:t>1. </a:t>
            </a:r>
            <a:endParaRPr sz="5400">
              <a:solidFill>
                <a:schemeClr val="dk1"/>
              </a:solidFill>
              <a:latin typeface="Arial"/>
              <a:ea typeface="Arial"/>
              <a:cs typeface="Arial"/>
              <a:sym typeface="Arial"/>
            </a:endParaRPr>
          </a:p>
        </p:txBody>
      </p:sp>
      <p:sp>
        <p:nvSpPr>
          <p:cNvPr id="423" name="Google Shape;423;p27"/>
          <p:cNvSpPr txBox="1"/>
          <p:nvPr/>
        </p:nvSpPr>
        <p:spPr>
          <a:xfrm>
            <a:off x="861375" y="2682042"/>
            <a:ext cx="84602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5400">
                <a:solidFill>
                  <a:schemeClr val="lt1"/>
                </a:solidFill>
                <a:latin typeface="Arial"/>
                <a:ea typeface="Arial"/>
                <a:cs typeface="Arial"/>
                <a:sym typeface="Arial"/>
              </a:rPr>
              <a:t>2. </a:t>
            </a:r>
            <a:endParaRPr sz="5400">
              <a:solidFill>
                <a:schemeClr val="dk1"/>
              </a:solidFill>
              <a:latin typeface="Arial"/>
              <a:ea typeface="Arial"/>
              <a:cs typeface="Arial"/>
              <a:sym typeface="Arial"/>
            </a:endParaRPr>
          </a:p>
        </p:txBody>
      </p:sp>
      <p:sp>
        <p:nvSpPr>
          <p:cNvPr id="424" name="Google Shape;424;p27"/>
          <p:cNvSpPr txBox="1"/>
          <p:nvPr/>
        </p:nvSpPr>
        <p:spPr>
          <a:xfrm>
            <a:off x="861375" y="4030909"/>
            <a:ext cx="84602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5400">
                <a:solidFill>
                  <a:schemeClr val="lt1"/>
                </a:solidFill>
                <a:latin typeface="Arial"/>
                <a:ea typeface="Arial"/>
                <a:cs typeface="Arial"/>
                <a:sym typeface="Arial"/>
              </a:rPr>
              <a:t>3. </a:t>
            </a:r>
            <a:endParaRPr sz="5400">
              <a:solidFill>
                <a:schemeClr val="dk1"/>
              </a:solidFill>
              <a:latin typeface="Arial"/>
              <a:ea typeface="Arial"/>
              <a:cs typeface="Arial"/>
              <a:sym typeface="Arial"/>
            </a:endParaRPr>
          </a:p>
        </p:txBody>
      </p:sp>
      <p:sp>
        <p:nvSpPr>
          <p:cNvPr id="425" name="Google Shape;425;p27"/>
          <p:cNvSpPr txBox="1"/>
          <p:nvPr/>
        </p:nvSpPr>
        <p:spPr>
          <a:xfrm>
            <a:off x="867589" y="5316742"/>
            <a:ext cx="84602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5400">
                <a:solidFill>
                  <a:schemeClr val="lt1"/>
                </a:solidFill>
                <a:latin typeface="Arial"/>
                <a:ea typeface="Arial"/>
                <a:cs typeface="Arial"/>
                <a:sym typeface="Arial"/>
              </a:rPr>
              <a:t>4. </a:t>
            </a:r>
            <a:endParaRPr sz="5400">
              <a:solidFill>
                <a:schemeClr val="dk1"/>
              </a:solidFill>
              <a:latin typeface="Arial"/>
              <a:ea typeface="Arial"/>
              <a:cs typeface="Arial"/>
              <a:sym typeface="Arial"/>
            </a:endParaRPr>
          </a:p>
        </p:txBody>
      </p:sp>
      <p:sp>
        <p:nvSpPr>
          <p:cNvPr id="426" name="Google Shape;426;p27"/>
          <p:cNvSpPr/>
          <p:nvPr/>
        </p:nvSpPr>
        <p:spPr>
          <a:xfrm>
            <a:off x="6650300" y="1342798"/>
            <a:ext cx="5040000" cy="944325"/>
          </a:xfrm>
          <a:prstGeom prst="roundRect">
            <a:avLst>
              <a:gd fmla="val 16667" name="adj"/>
            </a:avLst>
          </a:prstGeom>
          <a:solidFill>
            <a:srgbClr val="FABC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2000">
                <a:solidFill>
                  <a:schemeClr val="lt1"/>
                </a:solidFill>
                <a:latin typeface="Arial"/>
                <a:ea typeface="Arial"/>
                <a:cs typeface="Arial"/>
                <a:sym typeface="Arial"/>
              </a:rPr>
              <a:t>Establish the problem or issue to be addressed</a:t>
            </a:r>
            <a:endParaRPr/>
          </a:p>
        </p:txBody>
      </p:sp>
      <p:sp>
        <p:nvSpPr>
          <p:cNvPr id="427" name="Google Shape;427;p27"/>
          <p:cNvSpPr/>
          <p:nvPr/>
        </p:nvSpPr>
        <p:spPr>
          <a:xfrm>
            <a:off x="6650300" y="2633862"/>
            <a:ext cx="5040000" cy="936000"/>
          </a:xfrm>
          <a:prstGeom prst="roundRect">
            <a:avLst>
              <a:gd fmla="val 16667" name="adj"/>
            </a:avLst>
          </a:prstGeom>
          <a:solidFill>
            <a:srgbClr val="FABC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2000">
                <a:solidFill>
                  <a:schemeClr val="lt1"/>
                </a:solidFill>
                <a:latin typeface="Arial"/>
                <a:ea typeface="Arial"/>
                <a:cs typeface="Arial"/>
                <a:sym typeface="Arial"/>
              </a:rPr>
              <a:t>Analysis of structural features and institutions relevant to the problem </a:t>
            </a:r>
            <a:endParaRPr/>
          </a:p>
        </p:txBody>
      </p:sp>
      <p:sp>
        <p:nvSpPr>
          <p:cNvPr id="428" name="Google Shape;428;p27"/>
          <p:cNvSpPr/>
          <p:nvPr/>
        </p:nvSpPr>
        <p:spPr>
          <a:xfrm rot="5400000">
            <a:off x="10679918" y="4616085"/>
            <a:ext cx="978408" cy="545402"/>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29" name="Google Shape;429;p27"/>
          <p:cNvSpPr/>
          <p:nvPr/>
        </p:nvSpPr>
        <p:spPr>
          <a:xfrm>
            <a:off x="6650300" y="3998231"/>
            <a:ext cx="5040000" cy="956008"/>
          </a:xfrm>
          <a:prstGeom prst="roundRect">
            <a:avLst>
              <a:gd fmla="val 16667" name="adj"/>
            </a:avLst>
          </a:prstGeom>
          <a:solidFill>
            <a:srgbClr val="FABCC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GB" sz="2000">
                <a:solidFill>
                  <a:schemeClr val="lt1"/>
                </a:solidFill>
                <a:latin typeface="Arial"/>
                <a:ea typeface="Arial"/>
                <a:cs typeface="Arial"/>
                <a:sym typeface="Arial"/>
              </a:rPr>
              <a:t>What interests, incentives influences the behaviour at the root of the problem</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28"/>
          <p:cNvSpPr txBox="1"/>
          <p:nvPr/>
        </p:nvSpPr>
        <p:spPr>
          <a:xfrm>
            <a:off x="838200" y="1401998"/>
            <a:ext cx="7255933"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Understanding the historical context is important to comprehend current political and economic systems, institutions, and power structures.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Historical analysis reveals how institutions have developed and been shaped by past decisions and events.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It also helps identify long-term trends and patterns, and provides insights into the interests and incentives of key political and economic actors, and how power has been distributed and exercised over time.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History is also linked with path dependency: the effects of previous policy choices and investments are long-lasting and can limit the range of available policy options.</a:t>
            </a:r>
            <a:endParaRPr b="0" i="0" sz="2000" u="none" cap="none" strike="noStrike">
              <a:solidFill>
                <a:srgbClr val="000000"/>
              </a:solidFill>
              <a:highlight>
                <a:srgbClr val="FFFF00"/>
              </a:highlight>
              <a:latin typeface="Arial"/>
              <a:ea typeface="Arial"/>
              <a:cs typeface="Arial"/>
              <a:sym typeface="Arial"/>
            </a:endParaRPr>
          </a:p>
          <a:p>
            <a:pPr indent="0" lvl="0" marL="0" marR="0" rtl="0" algn="just">
              <a:lnSpc>
                <a:spcPct val="100000"/>
              </a:lnSpc>
              <a:spcBef>
                <a:spcPts val="0"/>
              </a:spcBef>
              <a:spcAft>
                <a:spcPts val="0"/>
              </a:spcAft>
              <a:buNone/>
            </a:pPr>
            <a:r>
              <a:t/>
            </a:r>
            <a:endParaRPr b="0" i="0" sz="2000" u="none" cap="none" strike="noStrike">
              <a:solidFill>
                <a:srgbClr val="000000"/>
              </a:solidFill>
              <a:highlight>
                <a:srgbClr val="FFFF00"/>
              </a:highlight>
              <a:latin typeface="Calibri"/>
              <a:ea typeface="Calibri"/>
              <a:cs typeface="Calibri"/>
              <a:sym typeface="Calibri"/>
            </a:endParaRPr>
          </a:p>
          <a:p>
            <a:pPr indent="0" lvl="0" marL="0" marR="0" rtl="0" algn="just">
              <a:lnSpc>
                <a:spcPct val="10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436" name="Google Shape;436;p28"/>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5.8 Political economy analysis: history matters</a:t>
            </a:r>
            <a:endParaRPr b="1" i="0" sz="2400" u="none" cap="none" strike="noStrike">
              <a:solidFill>
                <a:schemeClr val="accent5"/>
              </a:solidFill>
              <a:latin typeface="Arial"/>
              <a:ea typeface="Arial"/>
              <a:cs typeface="Arial"/>
              <a:sym typeface="Arial"/>
            </a:endParaRPr>
          </a:p>
        </p:txBody>
      </p:sp>
      <p:sp>
        <p:nvSpPr>
          <p:cNvPr id="437" name="Google Shape;437;p28"/>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438" name="Google Shape;438;p28"/>
          <p:cNvSpPr/>
          <p:nvPr/>
        </p:nvSpPr>
        <p:spPr>
          <a:xfrm>
            <a:off x="7831499" y="1517250"/>
            <a:ext cx="3960000" cy="3960000"/>
          </a:xfrm>
          <a:prstGeom prst="ellipse">
            <a:avLst/>
          </a:prstGeom>
          <a:solidFill>
            <a:srgbClr val="FABEC8">
              <a:alpha val="5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descr="Books" id="439" name="Google Shape;439;p28"/>
          <p:cNvPicPr preferRelativeResize="0"/>
          <p:nvPr/>
        </p:nvPicPr>
        <p:blipFill rotWithShape="1">
          <a:blip r:embed="rId3">
            <a:alphaModFix/>
          </a:blip>
          <a:srcRect b="0" l="0" r="0" t="0"/>
          <a:stretch/>
        </p:blipFill>
        <p:spPr>
          <a:xfrm>
            <a:off x="8872260" y="2573988"/>
            <a:ext cx="1878477" cy="187847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29"/>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5.7 Political economy analysis: research methods</a:t>
            </a:r>
            <a:endParaRPr/>
          </a:p>
        </p:txBody>
      </p:sp>
      <p:sp>
        <p:nvSpPr>
          <p:cNvPr id="446" name="Google Shape;446;p29"/>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447" name="Google Shape;447;p29"/>
          <p:cNvSpPr/>
          <p:nvPr/>
        </p:nvSpPr>
        <p:spPr>
          <a:xfrm>
            <a:off x="4765282" y="1542232"/>
            <a:ext cx="2488894" cy="2294712"/>
          </a:xfrm>
          <a:custGeom>
            <a:rect b="b" l="l" r="r" t="t"/>
            <a:pathLst>
              <a:path extrusionOk="0" h="21486" w="21600">
                <a:moveTo>
                  <a:pt x="12600" y="21486"/>
                </a:moveTo>
                <a:cubicBezTo>
                  <a:pt x="12178" y="21486"/>
                  <a:pt x="11773" y="21367"/>
                  <a:pt x="11406" y="21149"/>
                </a:cubicBezTo>
                <a:lnTo>
                  <a:pt x="3729" y="16373"/>
                </a:lnTo>
                <a:lnTo>
                  <a:pt x="386" y="16373"/>
                </a:lnTo>
                <a:cubicBezTo>
                  <a:pt x="294" y="16373"/>
                  <a:pt x="220" y="16334"/>
                  <a:pt x="165" y="16274"/>
                </a:cubicBezTo>
                <a:cubicBezTo>
                  <a:pt x="110" y="16215"/>
                  <a:pt x="73" y="16136"/>
                  <a:pt x="73" y="16036"/>
                </a:cubicBezTo>
                <a:lnTo>
                  <a:pt x="73" y="14293"/>
                </a:lnTo>
                <a:cubicBezTo>
                  <a:pt x="73" y="14154"/>
                  <a:pt x="110" y="14035"/>
                  <a:pt x="202" y="13956"/>
                </a:cubicBezTo>
                <a:cubicBezTo>
                  <a:pt x="790" y="13381"/>
                  <a:pt x="1561" y="12529"/>
                  <a:pt x="2516" y="11439"/>
                </a:cubicBezTo>
                <a:lnTo>
                  <a:pt x="3398" y="10448"/>
                </a:lnTo>
                <a:cubicBezTo>
                  <a:pt x="4463" y="9259"/>
                  <a:pt x="4684" y="8685"/>
                  <a:pt x="4684" y="8407"/>
                </a:cubicBezTo>
                <a:cubicBezTo>
                  <a:pt x="4684" y="8149"/>
                  <a:pt x="4592" y="7932"/>
                  <a:pt x="4408" y="7773"/>
                </a:cubicBezTo>
                <a:cubicBezTo>
                  <a:pt x="4225" y="7595"/>
                  <a:pt x="3986" y="7515"/>
                  <a:pt x="3692" y="7515"/>
                </a:cubicBezTo>
                <a:cubicBezTo>
                  <a:pt x="3398" y="7515"/>
                  <a:pt x="3159" y="7595"/>
                  <a:pt x="2976" y="7773"/>
                </a:cubicBezTo>
                <a:cubicBezTo>
                  <a:pt x="2792" y="7951"/>
                  <a:pt x="2718" y="8169"/>
                  <a:pt x="2718" y="8447"/>
                </a:cubicBezTo>
                <a:lnTo>
                  <a:pt x="2718" y="8823"/>
                </a:lnTo>
                <a:cubicBezTo>
                  <a:pt x="2718" y="8922"/>
                  <a:pt x="2682" y="9002"/>
                  <a:pt x="2627" y="9061"/>
                </a:cubicBezTo>
                <a:cubicBezTo>
                  <a:pt x="2571" y="9120"/>
                  <a:pt x="2498" y="9160"/>
                  <a:pt x="2406" y="9160"/>
                </a:cubicBezTo>
                <a:lnTo>
                  <a:pt x="312" y="9160"/>
                </a:lnTo>
                <a:cubicBezTo>
                  <a:pt x="220" y="9160"/>
                  <a:pt x="147" y="9120"/>
                  <a:pt x="92" y="9061"/>
                </a:cubicBezTo>
                <a:cubicBezTo>
                  <a:pt x="37" y="9002"/>
                  <a:pt x="0" y="8922"/>
                  <a:pt x="0" y="8823"/>
                </a:cubicBezTo>
                <a:lnTo>
                  <a:pt x="0" y="8031"/>
                </a:lnTo>
                <a:cubicBezTo>
                  <a:pt x="37" y="7416"/>
                  <a:pt x="239" y="6861"/>
                  <a:pt x="569" y="6406"/>
                </a:cubicBezTo>
                <a:cubicBezTo>
                  <a:pt x="900" y="5950"/>
                  <a:pt x="1341" y="5593"/>
                  <a:pt x="1892" y="5355"/>
                </a:cubicBezTo>
                <a:cubicBezTo>
                  <a:pt x="2424" y="5118"/>
                  <a:pt x="3031" y="4999"/>
                  <a:pt x="3692" y="4999"/>
                </a:cubicBezTo>
                <a:cubicBezTo>
                  <a:pt x="4427" y="4999"/>
                  <a:pt x="5088" y="5157"/>
                  <a:pt x="5639" y="5454"/>
                </a:cubicBezTo>
                <a:cubicBezTo>
                  <a:pt x="6190" y="5752"/>
                  <a:pt x="6631" y="6168"/>
                  <a:pt x="6924" y="6683"/>
                </a:cubicBezTo>
                <a:cubicBezTo>
                  <a:pt x="7218" y="7198"/>
                  <a:pt x="7365" y="7773"/>
                  <a:pt x="7365" y="8387"/>
                </a:cubicBezTo>
                <a:cubicBezTo>
                  <a:pt x="7365" y="8843"/>
                  <a:pt x="7255" y="9299"/>
                  <a:pt x="7053" y="9755"/>
                </a:cubicBezTo>
                <a:cubicBezTo>
                  <a:pt x="6851" y="10210"/>
                  <a:pt x="6557" y="10686"/>
                  <a:pt x="6153" y="11181"/>
                </a:cubicBezTo>
                <a:cubicBezTo>
                  <a:pt x="5878" y="11538"/>
                  <a:pt x="5565" y="11915"/>
                  <a:pt x="5235" y="12271"/>
                </a:cubicBezTo>
                <a:cubicBezTo>
                  <a:pt x="4904" y="12628"/>
                  <a:pt x="4427" y="13123"/>
                  <a:pt x="3820" y="13758"/>
                </a:cubicBezTo>
                <a:lnTo>
                  <a:pt x="3692" y="13896"/>
                </a:lnTo>
                <a:lnTo>
                  <a:pt x="7200" y="13896"/>
                </a:lnTo>
                <a:cubicBezTo>
                  <a:pt x="7273" y="13896"/>
                  <a:pt x="7329" y="13956"/>
                  <a:pt x="7329" y="14035"/>
                </a:cubicBezTo>
                <a:cubicBezTo>
                  <a:pt x="7329" y="14114"/>
                  <a:pt x="7273" y="14174"/>
                  <a:pt x="7200" y="14174"/>
                </a:cubicBezTo>
                <a:lnTo>
                  <a:pt x="3490" y="14174"/>
                </a:lnTo>
                <a:cubicBezTo>
                  <a:pt x="3416" y="14174"/>
                  <a:pt x="3343" y="14134"/>
                  <a:pt x="3306" y="14055"/>
                </a:cubicBezTo>
                <a:cubicBezTo>
                  <a:pt x="3269" y="13976"/>
                  <a:pt x="3288" y="13896"/>
                  <a:pt x="3343" y="13817"/>
                </a:cubicBezTo>
                <a:lnTo>
                  <a:pt x="3637" y="13520"/>
                </a:lnTo>
                <a:cubicBezTo>
                  <a:pt x="4243" y="12886"/>
                  <a:pt x="4702" y="12410"/>
                  <a:pt x="5051" y="12053"/>
                </a:cubicBezTo>
                <a:cubicBezTo>
                  <a:pt x="5382" y="11697"/>
                  <a:pt x="5694" y="11340"/>
                  <a:pt x="5951" y="10983"/>
                </a:cubicBezTo>
                <a:cubicBezTo>
                  <a:pt x="6337" y="10508"/>
                  <a:pt x="6612" y="10052"/>
                  <a:pt x="6814" y="9616"/>
                </a:cubicBezTo>
                <a:cubicBezTo>
                  <a:pt x="6998" y="9200"/>
                  <a:pt x="7090" y="8784"/>
                  <a:pt x="7090" y="8387"/>
                </a:cubicBezTo>
                <a:cubicBezTo>
                  <a:pt x="7090" y="7832"/>
                  <a:pt x="6961" y="7297"/>
                  <a:pt x="6686" y="6842"/>
                </a:cubicBezTo>
                <a:cubicBezTo>
                  <a:pt x="6410" y="6386"/>
                  <a:pt x="6025" y="6009"/>
                  <a:pt x="5510" y="5732"/>
                </a:cubicBezTo>
                <a:cubicBezTo>
                  <a:pt x="4996" y="5454"/>
                  <a:pt x="4390" y="5316"/>
                  <a:pt x="3692" y="5316"/>
                </a:cubicBezTo>
                <a:cubicBezTo>
                  <a:pt x="3067" y="5316"/>
                  <a:pt x="2498" y="5435"/>
                  <a:pt x="2002" y="5653"/>
                </a:cubicBezTo>
                <a:cubicBezTo>
                  <a:pt x="1506" y="5871"/>
                  <a:pt x="1102" y="6207"/>
                  <a:pt x="790" y="6624"/>
                </a:cubicBezTo>
                <a:cubicBezTo>
                  <a:pt x="496" y="7040"/>
                  <a:pt x="312" y="7535"/>
                  <a:pt x="276" y="8070"/>
                </a:cubicBezTo>
                <a:lnTo>
                  <a:pt x="276" y="8843"/>
                </a:lnTo>
                <a:cubicBezTo>
                  <a:pt x="276" y="8863"/>
                  <a:pt x="276" y="8863"/>
                  <a:pt x="294" y="8863"/>
                </a:cubicBezTo>
                <a:cubicBezTo>
                  <a:pt x="294" y="8863"/>
                  <a:pt x="312" y="8883"/>
                  <a:pt x="312" y="8883"/>
                </a:cubicBezTo>
                <a:lnTo>
                  <a:pt x="2406" y="8883"/>
                </a:lnTo>
                <a:cubicBezTo>
                  <a:pt x="2425" y="8883"/>
                  <a:pt x="2425" y="8883"/>
                  <a:pt x="2425" y="8863"/>
                </a:cubicBezTo>
                <a:cubicBezTo>
                  <a:pt x="2425" y="8863"/>
                  <a:pt x="2443" y="8843"/>
                  <a:pt x="2443" y="8843"/>
                </a:cubicBezTo>
                <a:lnTo>
                  <a:pt x="2443" y="8467"/>
                </a:lnTo>
                <a:cubicBezTo>
                  <a:pt x="2443" y="8110"/>
                  <a:pt x="2553" y="7793"/>
                  <a:pt x="2792" y="7575"/>
                </a:cubicBezTo>
                <a:cubicBezTo>
                  <a:pt x="3012" y="7357"/>
                  <a:pt x="3325" y="7238"/>
                  <a:pt x="3692" y="7238"/>
                </a:cubicBezTo>
                <a:cubicBezTo>
                  <a:pt x="4059" y="7238"/>
                  <a:pt x="4353" y="7357"/>
                  <a:pt x="4592" y="7575"/>
                </a:cubicBezTo>
                <a:cubicBezTo>
                  <a:pt x="4831" y="7793"/>
                  <a:pt x="4959" y="8090"/>
                  <a:pt x="4959" y="8447"/>
                </a:cubicBezTo>
                <a:cubicBezTo>
                  <a:pt x="4959" y="8942"/>
                  <a:pt x="4518" y="9675"/>
                  <a:pt x="3600" y="10706"/>
                </a:cubicBezTo>
                <a:lnTo>
                  <a:pt x="2737" y="11697"/>
                </a:lnTo>
                <a:cubicBezTo>
                  <a:pt x="1782" y="12787"/>
                  <a:pt x="992" y="13639"/>
                  <a:pt x="422" y="14233"/>
                </a:cubicBezTo>
                <a:cubicBezTo>
                  <a:pt x="386" y="14273"/>
                  <a:pt x="386" y="14312"/>
                  <a:pt x="386" y="14352"/>
                </a:cubicBezTo>
                <a:lnTo>
                  <a:pt x="386" y="16096"/>
                </a:lnTo>
                <a:cubicBezTo>
                  <a:pt x="386" y="16116"/>
                  <a:pt x="386" y="16116"/>
                  <a:pt x="404" y="16116"/>
                </a:cubicBezTo>
                <a:cubicBezTo>
                  <a:pt x="404" y="16116"/>
                  <a:pt x="422" y="16136"/>
                  <a:pt x="422" y="16136"/>
                </a:cubicBezTo>
                <a:lnTo>
                  <a:pt x="3802" y="16136"/>
                </a:lnTo>
                <a:lnTo>
                  <a:pt x="3802" y="16136"/>
                </a:lnTo>
                <a:cubicBezTo>
                  <a:pt x="3820" y="16136"/>
                  <a:pt x="3857" y="16136"/>
                  <a:pt x="3876" y="16155"/>
                </a:cubicBezTo>
                <a:lnTo>
                  <a:pt x="11590" y="20951"/>
                </a:lnTo>
                <a:cubicBezTo>
                  <a:pt x="12251" y="21367"/>
                  <a:pt x="13059" y="21367"/>
                  <a:pt x="13720" y="20951"/>
                </a:cubicBezTo>
                <a:lnTo>
                  <a:pt x="20296" y="16849"/>
                </a:lnTo>
                <a:cubicBezTo>
                  <a:pt x="20957" y="16433"/>
                  <a:pt x="21361" y="15680"/>
                  <a:pt x="21361" y="14867"/>
                </a:cubicBezTo>
                <a:lnTo>
                  <a:pt x="21361" y="6663"/>
                </a:lnTo>
                <a:cubicBezTo>
                  <a:pt x="21361" y="5851"/>
                  <a:pt x="20957" y="5078"/>
                  <a:pt x="20296" y="4682"/>
                </a:cubicBezTo>
                <a:lnTo>
                  <a:pt x="13720" y="580"/>
                </a:lnTo>
                <a:cubicBezTo>
                  <a:pt x="13078" y="183"/>
                  <a:pt x="12269" y="163"/>
                  <a:pt x="11608" y="580"/>
                </a:cubicBezTo>
                <a:cubicBezTo>
                  <a:pt x="11608" y="580"/>
                  <a:pt x="11590" y="580"/>
                  <a:pt x="11590" y="599"/>
                </a:cubicBezTo>
                <a:lnTo>
                  <a:pt x="5786" y="3968"/>
                </a:lnTo>
                <a:cubicBezTo>
                  <a:pt x="5712" y="4008"/>
                  <a:pt x="5639" y="3988"/>
                  <a:pt x="5602" y="3909"/>
                </a:cubicBezTo>
                <a:cubicBezTo>
                  <a:pt x="5565" y="3829"/>
                  <a:pt x="5584" y="3750"/>
                  <a:pt x="5657" y="3711"/>
                </a:cubicBezTo>
                <a:lnTo>
                  <a:pt x="11443" y="342"/>
                </a:lnTo>
                <a:cubicBezTo>
                  <a:pt x="11443" y="342"/>
                  <a:pt x="11443" y="342"/>
                  <a:pt x="11443" y="342"/>
                </a:cubicBezTo>
                <a:cubicBezTo>
                  <a:pt x="12178" y="-114"/>
                  <a:pt x="13096" y="-114"/>
                  <a:pt x="13831" y="342"/>
                </a:cubicBezTo>
                <a:lnTo>
                  <a:pt x="20406" y="4444"/>
                </a:lnTo>
                <a:cubicBezTo>
                  <a:pt x="21141" y="4900"/>
                  <a:pt x="21600" y="5772"/>
                  <a:pt x="21600" y="6683"/>
                </a:cubicBezTo>
                <a:lnTo>
                  <a:pt x="21600" y="14887"/>
                </a:lnTo>
                <a:cubicBezTo>
                  <a:pt x="21600" y="15799"/>
                  <a:pt x="21141" y="16671"/>
                  <a:pt x="20406" y="17126"/>
                </a:cubicBezTo>
                <a:lnTo>
                  <a:pt x="13831" y="21228"/>
                </a:lnTo>
                <a:cubicBezTo>
                  <a:pt x="13427" y="21367"/>
                  <a:pt x="13004" y="21486"/>
                  <a:pt x="12600" y="21486"/>
                </a:cubicBezTo>
                <a:close/>
              </a:path>
            </a:pathLst>
          </a:custGeom>
          <a:solidFill>
            <a:schemeClr val="accent2"/>
          </a:solidFill>
          <a:ln cap="flat" cmpd="sng" w="28575">
            <a:solidFill>
              <a:schemeClr val="accent2"/>
            </a:solidFill>
            <a:prstDash val="solid"/>
            <a:miter lim="400000"/>
            <a:headEnd len="sm" w="sm" type="none"/>
            <a:tailEnd len="sm" w="sm" type="none"/>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448" name="Google Shape;448;p29"/>
          <p:cNvSpPr/>
          <p:nvPr/>
        </p:nvSpPr>
        <p:spPr>
          <a:xfrm>
            <a:off x="2027218" y="1521071"/>
            <a:ext cx="2378834" cy="2303175"/>
          </a:xfrm>
          <a:custGeom>
            <a:rect b="b" l="l" r="r" t="t"/>
            <a:pathLst>
              <a:path extrusionOk="0" h="21486" w="21600">
                <a:moveTo>
                  <a:pt x="12203" y="21486"/>
                </a:moveTo>
                <a:cubicBezTo>
                  <a:pt x="11761" y="21486"/>
                  <a:pt x="11338" y="21368"/>
                  <a:pt x="10954" y="21150"/>
                </a:cubicBezTo>
                <a:lnTo>
                  <a:pt x="4401" y="17320"/>
                </a:lnTo>
                <a:cubicBezTo>
                  <a:pt x="4362" y="17300"/>
                  <a:pt x="4324" y="17241"/>
                  <a:pt x="4324" y="17202"/>
                </a:cubicBezTo>
                <a:lnTo>
                  <a:pt x="4324" y="5493"/>
                </a:lnTo>
                <a:cubicBezTo>
                  <a:pt x="4324" y="5474"/>
                  <a:pt x="4324" y="5474"/>
                  <a:pt x="4305" y="5474"/>
                </a:cubicBezTo>
                <a:cubicBezTo>
                  <a:pt x="4305" y="5474"/>
                  <a:pt x="4285" y="5454"/>
                  <a:pt x="4285" y="5454"/>
                </a:cubicBezTo>
                <a:lnTo>
                  <a:pt x="2056" y="5454"/>
                </a:lnTo>
                <a:cubicBezTo>
                  <a:pt x="1999" y="5454"/>
                  <a:pt x="1941" y="5474"/>
                  <a:pt x="1883" y="5493"/>
                </a:cubicBezTo>
                <a:lnTo>
                  <a:pt x="327" y="6184"/>
                </a:lnTo>
                <a:cubicBezTo>
                  <a:pt x="288" y="6204"/>
                  <a:pt x="269" y="6224"/>
                  <a:pt x="269" y="6263"/>
                </a:cubicBezTo>
                <a:lnTo>
                  <a:pt x="307" y="7902"/>
                </a:lnTo>
                <a:cubicBezTo>
                  <a:pt x="307" y="7902"/>
                  <a:pt x="307" y="7922"/>
                  <a:pt x="307" y="7922"/>
                </a:cubicBezTo>
                <a:lnTo>
                  <a:pt x="327" y="7922"/>
                </a:lnTo>
                <a:lnTo>
                  <a:pt x="1806" y="7566"/>
                </a:lnTo>
                <a:cubicBezTo>
                  <a:pt x="1883" y="7547"/>
                  <a:pt x="1960" y="7566"/>
                  <a:pt x="2018" y="7626"/>
                </a:cubicBezTo>
                <a:cubicBezTo>
                  <a:pt x="2075" y="7685"/>
                  <a:pt x="2095" y="7744"/>
                  <a:pt x="2095" y="7784"/>
                </a:cubicBezTo>
                <a:lnTo>
                  <a:pt x="2095" y="16056"/>
                </a:lnTo>
                <a:cubicBezTo>
                  <a:pt x="2095" y="16135"/>
                  <a:pt x="2037" y="16195"/>
                  <a:pt x="1960" y="16195"/>
                </a:cubicBezTo>
                <a:cubicBezTo>
                  <a:pt x="1883" y="16195"/>
                  <a:pt x="1826" y="16135"/>
                  <a:pt x="1826" y="16056"/>
                </a:cubicBezTo>
                <a:lnTo>
                  <a:pt x="1826" y="7863"/>
                </a:lnTo>
                <a:lnTo>
                  <a:pt x="365" y="8218"/>
                </a:lnTo>
                <a:cubicBezTo>
                  <a:pt x="346" y="8218"/>
                  <a:pt x="346" y="8218"/>
                  <a:pt x="327" y="8218"/>
                </a:cubicBezTo>
                <a:cubicBezTo>
                  <a:pt x="192" y="8218"/>
                  <a:pt x="38" y="8139"/>
                  <a:pt x="38" y="7902"/>
                </a:cubicBezTo>
                <a:lnTo>
                  <a:pt x="0" y="6263"/>
                </a:lnTo>
                <a:cubicBezTo>
                  <a:pt x="0" y="6105"/>
                  <a:pt x="77" y="5967"/>
                  <a:pt x="231" y="5908"/>
                </a:cubicBezTo>
                <a:lnTo>
                  <a:pt x="1806" y="5197"/>
                </a:lnTo>
                <a:cubicBezTo>
                  <a:pt x="1902" y="5158"/>
                  <a:pt x="1999" y="5138"/>
                  <a:pt x="2095" y="5138"/>
                </a:cubicBezTo>
                <a:lnTo>
                  <a:pt x="4324" y="5138"/>
                </a:lnTo>
                <a:cubicBezTo>
                  <a:pt x="4420" y="5138"/>
                  <a:pt x="4497" y="5177"/>
                  <a:pt x="4554" y="5237"/>
                </a:cubicBezTo>
                <a:cubicBezTo>
                  <a:pt x="4612" y="5296"/>
                  <a:pt x="4651" y="5375"/>
                  <a:pt x="4651" y="5474"/>
                </a:cubicBezTo>
                <a:lnTo>
                  <a:pt x="4651" y="17083"/>
                </a:lnTo>
                <a:lnTo>
                  <a:pt x="11107" y="20894"/>
                </a:lnTo>
                <a:cubicBezTo>
                  <a:pt x="11799" y="21308"/>
                  <a:pt x="12645" y="21308"/>
                  <a:pt x="13337" y="20894"/>
                </a:cubicBezTo>
                <a:lnTo>
                  <a:pt x="20216" y="16807"/>
                </a:lnTo>
                <a:cubicBezTo>
                  <a:pt x="20908" y="16392"/>
                  <a:pt x="21331" y="15642"/>
                  <a:pt x="21331" y="14832"/>
                </a:cubicBezTo>
                <a:lnTo>
                  <a:pt x="21331" y="6658"/>
                </a:lnTo>
                <a:cubicBezTo>
                  <a:pt x="21331" y="5849"/>
                  <a:pt x="20908" y="5079"/>
                  <a:pt x="20216" y="4684"/>
                </a:cubicBezTo>
                <a:lnTo>
                  <a:pt x="13337" y="597"/>
                </a:lnTo>
                <a:cubicBezTo>
                  <a:pt x="12645" y="182"/>
                  <a:pt x="11799" y="182"/>
                  <a:pt x="11107" y="597"/>
                </a:cubicBezTo>
                <a:lnTo>
                  <a:pt x="5035" y="3953"/>
                </a:lnTo>
                <a:cubicBezTo>
                  <a:pt x="4958" y="3993"/>
                  <a:pt x="4881" y="3973"/>
                  <a:pt x="4843" y="3894"/>
                </a:cubicBezTo>
                <a:cubicBezTo>
                  <a:pt x="4804" y="3815"/>
                  <a:pt x="4823" y="3736"/>
                  <a:pt x="4900" y="3697"/>
                </a:cubicBezTo>
                <a:lnTo>
                  <a:pt x="10973" y="340"/>
                </a:lnTo>
                <a:cubicBezTo>
                  <a:pt x="11742" y="-114"/>
                  <a:pt x="12702" y="-114"/>
                  <a:pt x="13471" y="340"/>
                </a:cubicBezTo>
                <a:lnTo>
                  <a:pt x="20351" y="4427"/>
                </a:lnTo>
                <a:cubicBezTo>
                  <a:pt x="21120" y="4881"/>
                  <a:pt x="21600" y="5750"/>
                  <a:pt x="21600" y="6658"/>
                </a:cubicBezTo>
                <a:lnTo>
                  <a:pt x="21600" y="14832"/>
                </a:lnTo>
                <a:cubicBezTo>
                  <a:pt x="21600" y="15740"/>
                  <a:pt x="21120" y="16609"/>
                  <a:pt x="20351" y="17063"/>
                </a:cubicBezTo>
                <a:lnTo>
                  <a:pt x="13471" y="21150"/>
                </a:lnTo>
                <a:cubicBezTo>
                  <a:pt x="13087" y="21368"/>
                  <a:pt x="12645" y="21486"/>
                  <a:pt x="12203" y="21486"/>
                </a:cubicBezTo>
                <a:close/>
                <a:moveTo>
                  <a:pt x="1922" y="7843"/>
                </a:moveTo>
                <a:cubicBezTo>
                  <a:pt x="1922" y="7843"/>
                  <a:pt x="1922" y="7843"/>
                  <a:pt x="1922" y="7843"/>
                </a:cubicBezTo>
                <a:cubicBezTo>
                  <a:pt x="1922" y="7843"/>
                  <a:pt x="1922" y="7843"/>
                  <a:pt x="1922" y="7843"/>
                </a:cubicBezTo>
                <a:close/>
              </a:path>
            </a:pathLst>
          </a:custGeom>
          <a:solidFill>
            <a:schemeClr val="accent1"/>
          </a:solidFill>
          <a:ln cap="flat" cmpd="sng" w="28575">
            <a:solidFill>
              <a:schemeClr val="accent1"/>
            </a:solidFill>
            <a:prstDash val="solid"/>
            <a:miter lim="400000"/>
            <a:headEnd len="sm" w="sm" type="none"/>
            <a:tailEnd len="sm" w="sm" type="none"/>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449" name="Google Shape;449;p29"/>
          <p:cNvSpPr/>
          <p:nvPr/>
        </p:nvSpPr>
        <p:spPr>
          <a:xfrm>
            <a:off x="7678013" y="1521071"/>
            <a:ext cx="2601104" cy="2303175"/>
          </a:xfrm>
          <a:custGeom>
            <a:rect b="b" l="l" r="r" t="t"/>
            <a:pathLst>
              <a:path extrusionOk="0" h="21486" w="21600">
                <a:moveTo>
                  <a:pt x="12611" y="21486"/>
                </a:moveTo>
                <a:cubicBezTo>
                  <a:pt x="12188" y="21486"/>
                  <a:pt x="11784" y="21368"/>
                  <a:pt x="11416" y="21150"/>
                </a:cubicBezTo>
                <a:lnTo>
                  <a:pt x="3989" y="16550"/>
                </a:lnTo>
                <a:cubicBezTo>
                  <a:pt x="3291" y="16550"/>
                  <a:pt x="2261" y="16333"/>
                  <a:pt x="1618" y="15898"/>
                </a:cubicBezTo>
                <a:cubicBezTo>
                  <a:pt x="1011" y="15484"/>
                  <a:pt x="570" y="14911"/>
                  <a:pt x="294" y="14200"/>
                </a:cubicBezTo>
                <a:cubicBezTo>
                  <a:pt x="129" y="13766"/>
                  <a:pt x="37" y="13292"/>
                  <a:pt x="0" y="12779"/>
                </a:cubicBezTo>
                <a:cubicBezTo>
                  <a:pt x="0" y="12562"/>
                  <a:pt x="110" y="12443"/>
                  <a:pt x="313" y="12443"/>
                </a:cubicBezTo>
                <a:lnTo>
                  <a:pt x="2408" y="12443"/>
                </a:lnTo>
                <a:cubicBezTo>
                  <a:pt x="2592" y="12443"/>
                  <a:pt x="2721" y="12562"/>
                  <a:pt x="2739" y="12759"/>
                </a:cubicBezTo>
                <a:cubicBezTo>
                  <a:pt x="2757" y="12996"/>
                  <a:pt x="2813" y="13233"/>
                  <a:pt x="2905" y="13470"/>
                </a:cubicBezTo>
                <a:cubicBezTo>
                  <a:pt x="2978" y="13648"/>
                  <a:pt x="3070" y="13786"/>
                  <a:pt x="3199" y="13885"/>
                </a:cubicBezTo>
                <a:cubicBezTo>
                  <a:pt x="3327" y="13983"/>
                  <a:pt x="3493" y="14023"/>
                  <a:pt x="3677" y="14023"/>
                </a:cubicBezTo>
                <a:cubicBezTo>
                  <a:pt x="4026" y="14023"/>
                  <a:pt x="4302" y="13845"/>
                  <a:pt x="4467" y="13509"/>
                </a:cubicBezTo>
                <a:cubicBezTo>
                  <a:pt x="4596" y="13272"/>
                  <a:pt x="4651" y="12957"/>
                  <a:pt x="4651" y="12542"/>
                </a:cubicBezTo>
                <a:cubicBezTo>
                  <a:pt x="4651" y="12147"/>
                  <a:pt x="4596" y="11811"/>
                  <a:pt x="4467" y="11515"/>
                </a:cubicBezTo>
                <a:cubicBezTo>
                  <a:pt x="4302" y="11180"/>
                  <a:pt x="4026" y="11022"/>
                  <a:pt x="3658" y="11022"/>
                </a:cubicBezTo>
                <a:cubicBezTo>
                  <a:pt x="3566" y="11022"/>
                  <a:pt x="3474" y="11061"/>
                  <a:pt x="3364" y="11120"/>
                </a:cubicBezTo>
                <a:cubicBezTo>
                  <a:pt x="3235" y="11199"/>
                  <a:pt x="3070" y="11318"/>
                  <a:pt x="2868" y="11456"/>
                </a:cubicBezTo>
                <a:cubicBezTo>
                  <a:pt x="2794" y="11515"/>
                  <a:pt x="2721" y="11535"/>
                  <a:pt x="2666" y="11535"/>
                </a:cubicBezTo>
                <a:cubicBezTo>
                  <a:pt x="2555" y="11535"/>
                  <a:pt x="2463" y="11476"/>
                  <a:pt x="2427" y="11377"/>
                </a:cubicBezTo>
                <a:lnTo>
                  <a:pt x="1397" y="9817"/>
                </a:lnTo>
                <a:cubicBezTo>
                  <a:pt x="1342" y="9738"/>
                  <a:pt x="1324" y="9659"/>
                  <a:pt x="1324" y="9600"/>
                </a:cubicBezTo>
                <a:cubicBezTo>
                  <a:pt x="1324" y="9482"/>
                  <a:pt x="1379" y="9403"/>
                  <a:pt x="1452" y="9343"/>
                </a:cubicBezTo>
                <a:lnTo>
                  <a:pt x="3474" y="7685"/>
                </a:lnTo>
                <a:lnTo>
                  <a:pt x="551" y="7685"/>
                </a:lnTo>
                <a:cubicBezTo>
                  <a:pt x="460" y="7685"/>
                  <a:pt x="386" y="7645"/>
                  <a:pt x="331" y="7586"/>
                </a:cubicBezTo>
                <a:cubicBezTo>
                  <a:pt x="276" y="7527"/>
                  <a:pt x="239" y="7448"/>
                  <a:pt x="239" y="7349"/>
                </a:cubicBezTo>
                <a:lnTo>
                  <a:pt x="239" y="5493"/>
                </a:lnTo>
                <a:cubicBezTo>
                  <a:pt x="239" y="5395"/>
                  <a:pt x="276" y="5316"/>
                  <a:pt x="331" y="5256"/>
                </a:cubicBezTo>
                <a:cubicBezTo>
                  <a:pt x="386" y="5197"/>
                  <a:pt x="460" y="5158"/>
                  <a:pt x="551" y="5158"/>
                </a:cubicBezTo>
                <a:lnTo>
                  <a:pt x="6894" y="5158"/>
                </a:lnTo>
                <a:cubicBezTo>
                  <a:pt x="6986" y="5158"/>
                  <a:pt x="7059" y="5197"/>
                  <a:pt x="7114" y="5256"/>
                </a:cubicBezTo>
                <a:cubicBezTo>
                  <a:pt x="7169" y="5316"/>
                  <a:pt x="7206" y="5395"/>
                  <a:pt x="7206" y="5493"/>
                </a:cubicBezTo>
                <a:lnTo>
                  <a:pt x="7206" y="7566"/>
                </a:lnTo>
                <a:cubicBezTo>
                  <a:pt x="7206" y="7705"/>
                  <a:pt x="7151" y="7823"/>
                  <a:pt x="7059" y="7922"/>
                </a:cubicBezTo>
                <a:lnTo>
                  <a:pt x="5294" y="9403"/>
                </a:lnTo>
                <a:cubicBezTo>
                  <a:pt x="5239" y="9462"/>
                  <a:pt x="5147" y="9442"/>
                  <a:pt x="5110" y="9383"/>
                </a:cubicBezTo>
                <a:cubicBezTo>
                  <a:pt x="5055" y="9324"/>
                  <a:pt x="5074" y="9225"/>
                  <a:pt x="5129" y="9185"/>
                </a:cubicBezTo>
                <a:lnTo>
                  <a:pt x="6894" y="7705"/>
                </a:lnTo>
                <a:cubicBezTo>
                  <a:pt x="6930" y="7665"/>
                  <a:pt x="6949" y="7645"/>
                  <a:pt x="6949" y="7586"/>
                </a:cubicBezTo>
                <a:lnTo>
                  <a:pt x="6949" y="5493"/>
                </a:lnTo>
                <a:cubicBezTo>
                  <a:pt x="6949" y="5474"/>
                  <a:pt x="6949" y="5474"/>
                  <a:pt x="6930" y="5474"/>
                </a:cubicBezTo>
                <a:cubicBezTo>
                  <a:pt x="6930" y="5474"/>
                  <a:pt x="6912" y="5454"/>
                  <a:pt x="6912" y="5454"/>
                </a:cubicBezTo>
                <a:lnTo>
                  <a:pt x="570" y="5454"/>
                </a:lnTo>
                <a:cubicBezTo>
                  <a:pt x="552" y="5454"/>
                  <a:pt x="552" y="5454"/>
                  <a:pt x="552" y="5474"/>
                </a:cubicBezTo>
                <a:cubicBezTo>
                  <a:pt x="552" y="5474"/>
                  <a:pt x="533" y="5493"/>
                  <a:pt x="533" y="5493"/>
                </a:cubicBezTo>
                <a:lnTo>
                  <a:pt x="533" y="7330"/>
                </a:lnTo>
                <a:cubicBezTo>
                  <a:pt x="533" y="7349"/>
                  <a:pt x="533" y="7349"/>
                  <a:pt x="552" y="7349"/>
                </a:cubicBezTo>
                <a:cubicBezTo>
                  <a:pt x="552" y="7349"/>
                  <a:pt x="570" y="7369"/>
                  <a:pt x="588" y="7369"/>
                </a:cubicBezTo>
                <a:lnTo>
                  <a:pt x="3769" y="7369"/>
                </a:lnTo>
                <a:cubicBezTo>
                  <a:pt x="3879" y="7369"/>
                  <a:pt x="3934" y="7448"/>
                  <a:pt x="3952" y="7507"/>
                </a:cubicBezTo>
                <a:cubicBezTo>
                  <a:pt x="3971" y="7586"/>
                  <a:pt x="3952" y="7645"/>
                  <a:pt x="3897" y="7705"/>
                </a:cubicBezTo>
                <a:cubicBezTo>
                  <a:pt x="3897" y="7705"/>
                  <a:pt x="3897" y="7705"/>
                  <a:pt x="3879" y="7724"/>
                </a:cubicBezTo>
                <a:lnTo>
                  <a:pt x="1636" y="9561"/>
                </a:lnTo>
                <a:cubicBezTo>
                  <a:pt x="1636" y="9561"/>
                  <a:pt x="1636" y="9561"/>
                  <a:pt x="1618" y="9561"/>
                </a:cubicBezTo>
                <a:lnTo>
                  <a:pt x="1618" y="9580"/>
                </a:lnTo>
                <a:cubicBezTo>
                  <a:pt x="1618" y="9580"/>
                  <a:pt x="1618" y="9600"/>
                  <a:pt x="1636" y="9640"/>
                </a:cubicBezTo>
                <a:lnTo>
                  <a:pt x="2666" y="11199"/>
                </a:lnTo>
                <a:cubicBezTo>
                  <a:pt x="2666" y="11199"/>
                  <a:pt x="2666" y="11219"/>
                  <a:pt x="2684" y="11219"/>
                </a:cubicBezTo>
                <a:cubicBezTo>
                  <a:pt x="2684" y="11219"/>
                  <a:pt x="2684" y="11239"/>
                  <a:pt x="2684" y="11239"/>
                </a:cubicBezTo>
                <a:cubicBezTo>
                  <a:pt x="2684" y="11239"/>
                  <a:pt x="2702" y="11239"/>
                  <a:pt x="2739" y="11219"/>
                </a:cubicBezTo>
                <a:cubicBezTo>
                  <a:pt x="2941" y="11061"/>
                  <a:pt x="3107" y="10943"/>
                  <a:pt x="3254" y="10864"/>
                </a:cubicBezTo>
                <a:cubicBezTo>
                  <a:pt x="3401" y="10765"/>
                  <a:pt x="3548" y="10725"/>
                  <a:pt x="3677" y="10725"/>
                </a:cubicBezTo>
                <a:cubicBezTo>
                  <a:pt x="4136" y="10725"/>
                  <a:pt x="4504" y="10943"/>
                  <a:pt x="4724" y="11377"/>
                </a:cubicBezTo>
                <a:cubicBezTo>
                  <a:pt x="4871" y="11713"/>
                  <a:pt x="4945" y="12108"/>
                  <a:pt x="4945" y="12542"/>
                </a:cubicBezTo>
                <a:cubicBezTo>
                  <a:pt x="4945" y="12996"/>
                  <a:pt x="4871" y="13371"/>
                  <a:pt x="4724" y="13648"/>
                </a:cubicBezTo>
                <a:cubicBezTo>
                  <a:pt x="4504" y="14082"/>
                  <a:pt x="4155" y="14319"/>
                  <a:pt x="3695" y="14319"/>
                </a:cubicBezTo>
                <a:cubicBezTo>
                  <a:pt x="3456" y="14319"/>
                  <a:pt x="3235" y="14260"/>
                  <a:pt x="3070" y="14121"/>
                </a:cubicBezTo>
                <a:cubicBezTo>
                  <a:pt x="2886" y="14003"/>
                  <a:pt x="2757" y="13806"/>
                  <a:pt x="2666" y="13569"/>
                </a:cubicBezTo>
                <a:cubicBezTo>
                  <a:pt x="2574" y="13312"/>
                  <a:pt x="2500" y="13055"/>
                  <a:pt x="2482" y="12779"/>
                </a:cubicBezTo>
                <a:cubicBezTo>
                  <a:pt x="2482" y="12739"/>
                  <a:pt x="2482" y="12720"/>
                  <a:pt x="2427" y="12720"/>
                </a:cubicBezTo>
                <a:lnTo>
                  <a:pt x="331" y="12720"/>
                </a:lnTo>
                <a:cubicBezTo>
                  <a:pt x="313" y="12720"/>
                  <a:pt x="294" y="12720"/>
                  <a:pt x="294" y="12720"/>
                </a:cubicBezTo>
                <a:cubicBezTo>
                  <a:pt x="294" y="12720"/>
                  <a:pt x="294" y="12720"/>
                  <a:pt x="294" y="12720"/>
                </a:cubicBezTo>
                <a:cubicBezTo>
                  <a:pt x="294" y="12720"/>
                  <a:pt x="294" y="12739"/>
                  <a:pt x="294" y="12759"/>
                </a:cubicBezTo>
                <a:cubicBezTo>
                  <a:pt x="331" y="13233"/>
                  <a:pt x="404" y="13687"/>
                  <a:pt x="570" y="14082"/>
                </a:cubicBezTo>
                <a:cubicBezTo>
                  <a:pt x="827" y="14734"/>
                  <a:pt x="1232" y="15267"/>
                  <a:pt x="1783" y="15642"/>
                </a:cubicBezTo>
                <a:cubicBezTo>
                  <a:pt x="2371" y="16037"/>
                  <a:pt x="3364" y="16254"/>
                  <a:pt x="4044" y="16254"/>
                </a:cubicBezTo>
                <a:cubicBezTo>
                  <a:pt x="4063" y="16254"/>
                  <a:pt x="4099" y="16254"/>
                  <a:pt x="4118" y="16274"/>
                </a:cubicBezTo>
                <a:lnTo>
                  <a:pt x="11563" y="20894"/>
                </a:lnTo>
                <a:cubicBezTo>
                  <a:pt x="12225" y="21308"/>
                  <a:pt x="13034" y="21308"/>
                  <a:pt x="13695" y="20894"/>
                </a:cubicBezTo>
                <a:lnTo>
                  <a:pt x="20276" y="16807"/>
                </a:lnTo>
                <a:cubicBezTo>
                  <a:pt x="20938" y="16392"/>
                  <a:pt x="21343" y="15642"/>
                  <a:pt x="21343" y="14832"/>
                </a:cubicBezTo>
                <a:lnTo>
                  <a:pt x="21343" y="6658"/>
                </a:lnTo>
                <a:cubicBezTo>
                  <a:pt x="21343" y="5849"/>
                  <a:pt x="20938" y="5079"/>
                  <a:pt x="20276" y="4684"/>
                </a:cubicBezTo>
                <a:lnTo>
                  <a:pt x="13695" y="597"/>
                </a:lnTo>
                <a:cubicBezTo>
                  <a:pt x="13034" y="182"/>
                  <a:pt x="12225" y="182"/>
                  <a:pt x="11563" y="597"/>
                </a:cubicBezTo>
                <a:lnTo>
                  <a:pt x="5846" y="3953"/>
                </a:lnTo>
                <a:cubicBezTo>
                  <a:pt x="5772" y="3993"/>
                  <a:pt x="5699" y="3973"/>
                  <a:pt x="5662" y="3894"/>
                </a:cubicBezTo>
                <a:cubicBezTo>
                  <a:pt x="5625" y="3815"/>
                  <a:pt x="5644" y="3736"/>
                  <a:pt x="5717" y="3697"/>
                </a:cubicBezTo>
                <a:lnTo>
                  <a:pt x="11434" y="340"/>
                </a:lnTo>
                <a:cubicBezTo>
                  <a:pt x="12170" y="-114"/>
                  <a:pt x="13089" y="-114"/>
                  <a:pt x="13824" y="340"/>
                </a:cubicBezTo>
                <a:lnTo>
                  <a:pt x="20405" y="4427"/>
                </a:lnTo>
                <a:cubicBezTo>
                  <a:pt x="21140" y="4881"/>
                  <a:pt x="21600" y="5750"/>
                  <a:pt x="21600" y="6658"/>
                </a:cubicBezTo>
                <a:lnTo>
                  <a:pt x="21600" y="14832"/>
                </a:lnTo>
                <a:cubicBezTo>
                  <a:pt x="21600" y="15740"/>
                  <a:pt x="21140" y="16609"/>
                  <a:pt x="20405" y="17063"/>
                </a:cubicBezTo>
                <a:lnTo>
                  <a:pt x="13806" y="21150"/>
                </a:lnTo>
                <a:cubicBezTo>
                  <a:pt x="13438" y="21368"/>
                  <a:pt x="13015" y="21486"/>
                  <a:pt x="12611" y="21486"/>
                </a:cubicBezTo>
                <a:close/>
              </a:path>
            </a:pathLst>
          </a:custGeom>
          <a:solidFill>
            <a:schemeClr val="accent6"/>
          </a:solidFill>
          <a:ln cap="flat" cmpd="sng" w="38100">
            <a:solidFill>
              <a:schemeClr val="accent6"/>
            </a:solidFill>
            <a:prstDash val="solid"/>
            <a:miter lim="400000"/>
            <a:headEnd len="sm" w="sm" type="none"/>
            <a:tailEnd len="sm" w="sm" type="none"/>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450" name="Google Shape;450;p29"/>
          <p:cNvSpPr/>
          <p:nvPr/>
        </p:nvSpPr>
        <p:spPr>
          <a:xfrm>
            <a:off x="3259736" y="3589376"/>
            <a:ext cx="2603179" cy="2305238"/>
          </a:xfrm>
          <a:custGeom>
            <a:rect b="b" l="l" r="r" t="t"/>
            <a:pathLst>
              <a:path extrusionOk="0" h="2592030" w="2927037">
                <a:moveTo>
                  <a:pt x="406966" y="1076455"/>
                </a:moveTo>
                <a:lnTo>
                  <a:pt x="233244" y="1335840"/>
                </a:lnTo>
                <a:lnTo>
                  <a:pt x="406966" y="1335840"/>
                </a:lnTo>
                <a:close/>
                <a:moveTo>
                  <a:pt x="425992" y="1000314"/>
                </a:moveTo>
                <a:cubicBezTo>
                  <a:pt x="433130" y="1002683"/>
                  <a:pt x="437893" y="1009827"/>
                  <a:pt x="437893" y="1016971"/>
                </a:cubicBezTo>
                <a:lnTo>
                  <a:pt x="437893" y="1352497"/>
                </a:lnTo>
                <a:cubicBezTo>
                  <a:pt x="442655" y="1364398"/>
                  <a:pt x="433142" y="1371541"/>
                  <a:pt x="423617" y="1371541"/>
                </a:cubicBezTo>
                <a:lnTo>
                  <a:pt x="199930" y="1371541"/>
                </a:lnTo>
                <a:cubicBezTo>
                  <a:pt x="192792" y="1371541"/>
                  <a:pt x="188029" y="1366785"/>
                  <a:pt x="183267" y="1362028"/>
                </a:cubicBezTo>
                <a:cubicBezTo>
                  <a:pt x="180891" y="1357271"/>
                  <a:pt x="180891" y="1350128"/>
                  <a:pt x="183267" y="1342984"/>
                </a:cubicBezTo>
                <a:lnTo>
                  <a:pt x="406966" y="1007440"/>
                </a:lnTo>
                <a:cubicBezTo>
                  <a:pt x="411716" y="1000314"/>
                  <a:pt x="418854" y="997927"/>
                  <a:pt x="425992" y="1000314"/>
                </a:cubicBezTo>
                <a:close/>
                <a:moveTo>
                  <a:pt x="1765725" y="0"/>
                </a:moveTo>
                <a:cubicBezTo>
                  <a:pt x="1819269" y="0"/>
                  <a:pt x="1872830" y="13692"/>
                  <a:pt x="1920462" y="41076"/>
                </a:cubicBezTo>
                <a:lnTo>
                  <a:pt x="2772419" y="533630"/>
                </a:lnTo>
                <a:cubicBezTo>
                  <a:pt x="2867548" y="588398"/>
                  <a:pt x="2927037" y="693110"/>
                  <a:pt x="2927037" y="802526"/>
                </a:cubicBezTo>
                <a:lnTo>
                  <a:pt x="2927037" y="1787755"/>
                </a:lnTo>
                <a:cubicBezTo>
                  <a:pt x="2927037" y="1897171"/>
                  <a:pt x="2867548" y="2001882"/>
                  <a:pt x="2772419" y="2056651"/>
                </a:cubicBezTo>
                <a:lnTo>
                  <a:pt x="1920462" y="2549205"/>
                </a:lnTo>
                <a:cubicBezTo>
                  <a:pt x="1875201" y="2577795"/>
                  <a:pt x="1822894" y="2592030"/>
                  <a:pt x="1768147" y="2592030"/>
                </a:cubicBezTo>
                <a:cubicBezTo>
                  <a:pt x="1713401" y="2592030"/>
                  <a:pt x="1661094" y="2577795"/>
                  <a:pt x="1613394" y="2551617"/>
                </a:cubicBezTo>
                <a:lnTo>
                  <a:pt x="485400" y="1901876"/>
                </a:lnTo>
                <a:cubicBezTo>
                  <a:pt x="475915" y="1901876"/>
                  <a:pt x="468868" y="1894758"/>
                  <a:pt x="468868" y="1885228"/>
                </a:cubicBezTo>
                <a:lnTo>
                  <a:pt x="468868" y="1597392"/>
                </a:lnTo>
                <a:lnTo>
                  <a:pt x="16668" y="1597392"/>
                </a:lnTo>
                <a:cubicBezTo>
                  <a:pt x="7182" y="1597392"/>
                  <a:pt x="0" y="1590154"/>
                  <a:pt x="0" y="1580624"/>
                </a:cubicBezTo>
                <a:lnTo>
                  <a:pt x="0" y="1335613"/>
                </a:lnTo>
                <a:cubicBezTo>
                  <a:pt x="0" y="1333201"/>
                  <a:pt x="0" y="1328375"/>
                  <a:pt x="2439" y="1326083"/>
                </a:cubicBezTo>
                <a:lnTo>
                  <a:pt x="473611" y="633516"/>
                </a:lnTo>
                <a:cubicBezTo>
                  <a:pt x="475915" y="628811"/>
                  <a:pt x="483097" y="626398"/>
                  <a:pt x="487840" y="626398"/>
                </a:cubicBezTo>
                <a:lnTo>
                  <a:pt x="811440" y="626398"/>
                </a:lnTo>
                <a:cubicBezTo>
                  <a:pt x="821061" y="626398"/>
                  <a:pt x="828108" y="633516"/>
                  <a:pt x="828108" y="643046"/>
                </a:cubicBezTo>
                <a:lnTo>
                  <a:pt x="828108" y="1335613"/>
                </a:lnTo>
                <a:lnTo>
                  <a:pt x="968497" y="1335613"/>
                </a:lnTo>
                <a:cubicBezTo>
                  <a:pt x="978118" y="1335613"/>
                  <a:pt x="985165" y="1342731"/>
                  <a:pt x="985165" y="1352261"/>
                </a:cubicBezTo>
                <a:cubicBezTo>
                  <a:pt x="985165" y="1361791"/>
                  <a:pt x="978118" y="1368909"/>
                  <a:pt x="968497" y="1368909"/>
                </a:cubicBezTo>
                <a:lnTo>
                  <a:pt x="809136" y="1368909"/>
                </a:lnTo>
                <a:cubicBezTo>
                  <a:pt x="799515" y="1368909"/>
                  <a:pt x="792468" y="1361791"/>
                  <a:pt x="792468" y="1352261"/>
                </a:cubicBezTo>
                <a:lnTo>
                  <a:pt x="792468" y="659694"/>
                </a:lnTo>
                <a:lnTo>
                  <a:pt x="497325" y="659694"/>
                </a:lnTo>
                <a:lnTo>
                  <a:pt x="33336" y="1337905"/>
                </a:lnTo>
                <a:lnTo>
                  <a:pt x="33336" y="1559271"/>
                </a:lnTo>
                <a:lnTo>
                  <a:pt x="485400" y="1559271"/>
                </a:lnTo>
                <a:cubicBezTo>
                  <a:pt x="495022" y="1559271"/>
                  <a:pt x="502068" y="1566389"/>
                  <a:pt x="502068" y="1575919"/>
                </a:cubicBezTo>
                <a:lnTo>
                  <a:pt x="502068" y="1868580"/>
                </a:lnTo>
                <a:lnTo>
                  <a:pt x="1630062" y="2518201"/>
                </a:lnTo>
                <a:cubicBezTo>
                  <a:pt x="1715705" y="2568265"/>
                  <a:pt x="1820455" y="2568265"/>
                  <a:pt x="1906098" y="2518201"/>
                </a:cubicBezTo>
                <a:lnTo>
                  <a:pt x="2758055" y="2025647"/>
                </a:lnTo>
                <a:cubicBezTo>
                  <a:pt x="2843698" y="1975704"/>
                  <a:pt x="2896141" y="1885228"/>
                  <a:pt x="2896141" y="1787755"/>
                </a:cubicBezTo>
                <a:lnTo>
                  <a:pt x="2896141" y="802526"/>
                </a:lnTo>
                <a:cubicBezTo>
                  <a:pt x="2896141" y="704932"/>
                  <a:pt x="2843698" y="612163"/>
                  <a:pt x="2758055" y="564512"/>
                </a:cubicBezTo>
                <a:lnTo>
                  <a:pt x="1906098" y="71958"/>
                </a:lnTo>
                <a:cubicBezTo>
                  <a:pt x="1820455" y="22015"/>
                  <a:pt x="1715705" y="22015"/>
                  <a:pt x="1630062" y="71958"/>
                </a:cubicBezTo>
                <a:lnTo>
                  <a:pt x="887597" y="476569"/>
                </a:lnTo>
                <a:cubicBezTo>
                  <a:pt x="878111" y="481274"/>
                  <a:pt x="868625" y="478861"/>
                  <a:pt x="863883" y="469331"/>
                </a:cubicBezTo>
                <a:cubicBezTo>
                  <a:pt x="859140" y="459801"/>
                  <a:pt x="861443" y="450391"/>
                  <a:pt x="870929" y="445566"/>
                </a:cubicBezTo>
                <a:lnTo>
                  <a:pt x="1611090" y="41076"/>
                </a:lnTo>
                <a:cubicBezTo>
                  <a:pt x="1658655" y="13692"/>
                  <a:pt x="1712181" y="0"/>
                  <a:pt x="1765725" y="0"/>
                </a:cubicBezTo>
                <a:close/>
              </a:path>
            </a:pathLst>
          </a:custGeom>
          <a:solidFill>
            <a:schemeClr val="accent3"/>
          </a:solidFill>
          <a:ln cap="flat" cmpd="sng" w="38100">
            <a:solidFill>
              <a:srgbClr val="9DBAFE"/>
            </a:solidFill>
            <a:prstDash val="solid"/>
            <a:miter lim="400000"/>
            <a:headEnd len="sm" w="sm" type="none"/>
            <a:tailEnd len="sm" w="sm" type="none"/>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451" name="Google Shape;451;p29"/>
          <p:cNvSpPr/>
          <p:nvPr/>
        </p:nvSpPr>
        <p:spPr>
          <a:xfrm>
            <a:off x="6349559" y="3515495"/>
            <a:ext cx="2476196" cy="2309792"/>
          </a:xfrm>
          <a:custGeom>
            <a:rect b="b" l="l" r="r" t="t"/>
            <a:pathLst>
              <a:path extrusionOk="0" h="21489" w="21600">
                <a:moveTo>
                  <a:pt x="12498" y="21489"/>
                </a:moveTo>
                <a:cubicBezTo>
                  <a:pt x="12074" y="21489"/>
                  <a:pt x="11668" y="21371"/>
                  <a:pt x="11298" y="21154"/>
                </a:cubicBezTo>
                <a:lnTo>
                  <a:pt x="3822" y="16547"/>
                </a:lnTo>
                <a:cubicBezTo>
                  <a:pt x="3046" y="16547"/>
                  <a:pt x="2160" y="16291"/>
                  <a:pt x="1569" y="15897"/>
                </a:cubicBezTo>
                <a:cubicBezTo>
                  <a:pt x="960" y="15503"/>
                  <a:pt x="517" y="14952"/>
                  <a:pt x="240" y="14282"/>
                </a:cubicBezTo>
                <a:cubicBezTo>
                  <a:pt x="129" y="13987"/>
                  <a:pt x="55" y="13652"/>
                  <a:pt x="0" y="13318"/>
                </a:cubicBezTo>
                <a:cubicBezTo>
                  <a:pt x="0" y="13318"/>
                  <a:pt x="0" y="13298"/>
                  <a:pt x="0" y="13298"/>
                </a:cubicBezTo>
                <a:lnTo>
                  <a:pt x="0" y="13259"/>
                </a:lnTo>
                <a:cubicBezTo>
                  <a:pt x="0" y="13062"/>
                  <a:pt x="111" y="12944"/>
                  <a:pt x="314" y="12944"/>
                </a:cubicBezTo>
                <a:lnTo>
                  <a:pt x="2455" y="12944"/>
                </a:lnTo>
                <a:cubicBezTo>
                  <a:pt x="2529" y="12944"/>
                  <a:pt x="2677" y="12983"/>
                  <a:pt x="2788" y="13180"/>
                </a:cubicBezTo>
                <a:cubicBezTo>
                  <a:pt x="2788" y="13199"/>
                  <a:pt x="2806" y="13199"/>
                  <a:pt x="2806" y="13219"/>
                </a:cubicBezTo>
                <a:cubicBezTo>
                  <a:pt x="2806" y="13239"/>
                  <a:pt x="2825" y="13298"/>
                  <a:pt x="2898" y="13416"/>
                </a:cubicBezTo>
                <a:cubicBezTo>
                  <a:pt x="2898" y="13416"/>
                  <a:pt x="2898" y="13416"/>
                  <a:pt x="2898" y="13436"/>
                </a:cubicBezTo>
                <a:cubicBezTo>
                  <a:pt x="3065" y="13810"/>
                  <a:pt x="3305" y="13987"/>
                  <a:pt x="3674" y="13987"/>
                </a:cubicBezTo>
                <a:cubicBezTo>
                  <a:pt x="3858" y="13987"/>
                  <a:pt x="4006" y="13948"/>
                  <a:pt x="4154" y="13849"/>
                </a:cubicBezTo>
                <a:cubicBezTo>
                  <a:pt x="4302" y="13751"/>
                  <a:pt x="4412" y="13613"/>
                  <a:pt x="4505" y="13436"/>
                </a:cubicBezTo>
                <a:cubicBezTo>
                  <a:pt x="4597" y="13239"/>
                  <a:pt x="4652" y="13003"/>
                  <a:pt x="4652" y="12727"/>
                </a:cubicBezTo>
                <a:cubicBezTo>
                  <a:pt x="4652" y="12451"/>
                  <a:pt x="4615" y="12235"/>
                  <a:pt x="4523" y="12038"/>
                </a:cubicBezTo>
                <a:cubicBezTo>
                  <a:pt x="4468" y="11861"/>
                  <a:pt x="4357" y="11742"/>
                  <a:pt x="4228" y="11644"/>
                </a:cubicBezTo>
                <a:cubicBezTo>
                  <a:pt x="4080" y="11546"/>
                  <a:pt x="3932" y="11506"/>
                  <a:pt x="3748" y="11506"/>
                </a:cubicBezTo>
                <a:cubicBezTo>
                  <a:pt x="3545" y="11506"/>
                  <a:pt x="3360" y="11565"/>
                  <a:pt x="3194" y="11664"/>
                </a:cubicBezTo>
                <a:cubicBezTo>
                  <a:pt x="3028" y="11762"/>
                  <a:pt x="2917" y="11880"/>
                  <a:pt x="2862" y="12018"/>
                </a:cubicBezTo>
                <a:cubicBezTo>
                  <a:pt x="2825" y="12176"/>
                  <a:pt x="2695" y="12274"/>
                  <a:pt x="2548" y="12274"/>
                </a:cubicBezTo>
                <a:lnTo>
                  <a:pt x="369" y="12274"/>
                </a:lnTo>
                <a:cubicBezTo>
                  <a:pt x="277" y="12274"/>
                  <a:pt x="203" y="12235"/>
                  <a:pt x="148" y="12176"/>
                </a:cubicBezTo>
                <a:cubicBezTo>
                  <a:pt x="92" y="12117"/>
                  <a:pt x="55" y="12038"/>
                  <a:pt x="55" y="11939"/>
                </a:cubicBezTo>
                <a:lnTo>
                  <a:pt x="55" y="5540"/>
                </a:lnTo>
                <a:cubicBezTo>
                  <a:pt x="55" y="5442"/>
                  <a:pt x="92" y="5363"/>
                  <a:pt x="148" y="5304"/>
                </a:cubicBezTo>
                <a:cubicBezTo>
                  <a:pt x="203" y="5245"/>
                  <a:pt x="277" y="5205"/>
                  <a:pt x="369" y="5205"/>
                </a:cubicBezTo>
                <a:lnTo>
                  <a:pt x="6775" y="5205"/>
                </a:lnTo>
                <a:cubicBezTo>
                  <a:pt x="6868" y="5205"/>
                  <a:pt x="6942" y="5245"/>
                  <a:pt x="6997" y="5304"/>
                </a:cubicBezTo>
                <a:cubicBezTo>
                  <a:pt x="7052" y="5363"/>
                  <a:pt x="7089" y="5442"/>
                  <a:pt x="7089" y="5540"/>
                </a:cubicBezTo>
                <a:lnTo>
                  <a:pt x="7089" y="7371"/>
                </a:lnTo>
                <a:cubicBezTo>
                  <a:pt x="7089" y="7470"/>
                  <a:pt x="7052" y="7548"/>
                  <a:pt x="6997" y="7607"/>
                </a:cubicBezTo>
                <a:cubicBezTo>
                  <a:pt x="6942" y="7667"/>
                  <a:pt x="6868" y="7706"/>
                  <a:pt x="6775" y="7706"/>
                </a:cubicBezTo>
                <a:lnTo>
                  <a:pt x="2769" y="7706"/>
                </a:lnTo>
                <a:lnTo>
                  <a:pt x="2769" y="9321"/>
                </a:lnTo>
                <a:cubicBezTo>
                  <a:pt x="3157" y="9104"/>
                  <a:pt x="3600" y="9005"/>
                  <a:pt x="4080" y="9005"/>
                </a:cubicBezTo>
                <a:cubicBezTo>
                  <a:pt x="4800" y="9005"/>
                  <a:pt x="5428" y="9202"/>
                  <a:pt x="5982" y="9596"/>
                </a:cubicBezTo>
                <a:cubicBezTo>
                  <a:pt x="6535" y="9990"/>
                  <a:pt x="6923" y="10522"/>
                  <a:pt x="7182" y="11191"/>
                </a:cubicBezTo>
                <a:cubicBezTo>
                  <a:pt x="7200" y="11270"/>
                  <a:pt x="7182" y="11349"/>
                  <a:pt x="7108" y="11388"/>
                </a:cubicBezTo>
                <a:cubicBezTo>
                  <a:pt x="7034" y="11408"/>
                  <a:pt x="6960" y="11388"/>
                  <a:pt x="6923" y="11309"/>
                </a:cubicBezTo>
                <a:cubicBezTo>
                  <a:pt x="6702" y="10699"/>
                  <a:pt x="6332" y="10207"/>
                  <a:pt x="5834" y="9852"/>
                </a:cubicBezTo>
                <a:cubicBezTo>
                  <a:pt x="5335" y="9498"/>
                  <a:pt x="4745" y="9321"/>
                  <a:pt x="4080" y="9321"/>
                </a:cubicBezTo>
                <a:cubicBezTo>
                  <a:pt x="3600" y="9321"/>
                  <a:pt x="3175" y="9439"/>
                  <a:pt x="2806" y="9675"/>
                </a:cubicBezTo>
                <a:cubicBezTo>
                  <a:pt x="2751" y="9734"/>
                  <a:pt x="2677" y="9734"/>
                  <a:pt x="2603" y="9695"/>
                </a:cubicBezTo>
                <a:cubicBezTo>
                  <a:pt x="2529" y="9655"/>
                  <a:pt x="2492" y="9596"/>
                  <a:pt x="2492" y="9498"/>
                </a:cubicBezTo>
                <a:lnTo>
                  <a:pt x="2492" y="7667"/>
                </a:lnTo>
                <a:cubicBezTo>
                  <a:pt x="2492" y="7529"/>
                  <a:pt x="2585" y="7450"/>
                  <a:pt x="2695" y="7450"/>
                </a:cubicBezTo>
                <a:lnTo>
                  <a:pt x="6775" y="7450"/>
                </a:lnTo>
                <a:cubicBezTo>
                  <a:pt x="6794" y="7450"/>
                  <a:pt x="6794" y="7450"/>
                  <a:pt x="6794" y="7430"/>
                </a:cubicBezTo>
                <a:cubicBezTo>
                  <a:pt x="6794" y="7430"/>
                  <a:pt x="6812" y="7411"/>
                  <a:pt x="6812" y="7411"/>
                </a:cubicBezTo>
                <a:lnTo>
                  <a:pt x="6812" y="5540"/>
                </a:lnTo>
                <a:cubicBezTo>
                  <a:pt x="6812" y="5520"/>
                  <a:pt x="6812" y="5520"/>
                  <a:pt x="6794" y="5520"/>
                </a:cubicBezTo>
                <a:cubicBezTo>
                  <a:pt x="6794" y="5520"/>
                  <a:pt x="6775" y="5501"/>
                  <a:pt x="6775" y="5501"/>
                </a:cubicBezTo>
                <a:lnTo>
                  <a:pt x="369" y="5501"/>
                </a:lnTo>
                <a:cubicBezTo>
                  <a:pt x="351" y="5501"/>
                  <a:pt x="351" y="5501"/>
                  <a:pt x="351" y="5520"/>
                </a:cubicBezTo>
                <a:cubicBezTo>
                  <a:pt x="351" y="5520"/>
                  <a:pt x="332" y="5540"/>
                  <a:pt x="332" y="5540"/>
                </a:cubicBezTo>
                <a:lnTo>
                  <a:pt x="332" y="11939"/>
                </a:lnTo>
                <a:cubicBezTo>
                  <a:pt x="332" y="11959"/>
                  <a:pt x="332" y="11959"/>
                  <a:pt x="351" y="11959"/>
                </a:cubicBezTo>
                <a:cubicBezTo>
                  <a:pt x="351" y="11959"/>
                  <a:pt x="369" y="11979"/>
                  <a:pt x="369" y="11979"/>
                </a:cubicBezTo>
                <a:lnTo>
                  <a:pt x="2548" y="11979"/>
                </a:lnTo>
                <a:cubicBezTo>
                  <a:pt x="2585" y="11979"/>
                  <a:pt x="2585" y="11979"/>
                  <a:pt x="2603" y="11920"/>
                </a:cubicBezTo>
                <a:cubicBezTo>
                  <a:pt x="2695" y="11703"/>
                  <a:pt x="2843" y="11526"/>
                  <a:pt x="3065" y="11388"/>
                </a:cubicBezTo>
                <a:cubicBezTo>
                  <a:pt x="3286" y="11270"/>
                  <a:pt x="3508" y="11191"/>
                  <a:pt x="3766" y="11191"/>
                </a:cubicBezTo>
                <a:cubicBezTo>
                  <a:pt x="3988" y="11191"/>
                  <a:pt x="4209" y="11250"/>
                  <a:pt x="4394" y="11368"/>
                </a:cubicBezTo>
                <a:cubicBezTo>
                  <a:pt x="4578" y="11486"/>
                  <a:pt x="4708" y="11664"/>
                  <a:pt x="4800" y="11880"/>
                </a:cubicBezTo>
                <a:cubicBezTo>
                  <a:pt x="4892" y="12097"/>
                  <a:pt x="4948" y="12372"/>
                  <a:pt x="4948" y="12688"/>
                </a:cubicBezTo>
                <a:cubicBezTo>
                  <a:pt x="4948" y="13022"/>
                  <a:pt x="4892" y="13318"/>
                  <a:pt x="4763" y="13534"/>
                </a:cubicBezTo>
                <a:cubicBezTo>
                  <a:pt x="4652" y="13751"/>
                  <a:pt x="4505" y="13948"/>
                  <a:pt x="4320" y="14066"/>
                </a:cubicBezTo>
                <a:cubicBezTo>
                  <a:pt x="4135" y="14184"/>
                  <a:pt x="3914" y="14243"/>
                  <a:pt x="3692" y="14243"/>
                </a:cubicBezTo>
                <a:cubicBezTo>
                  <a:pt x="3231" y="14243"/>
                  <a:pt x="2880" y="14007"/>
                  <a:pt x="2677" y="13534"/>
                </a:cubicBezTo>
                <a:cubicBezTo>
                  <a:pt x="2622" y="13436"/>
                  <a:pt x="2585" y="13337"/>
                  <a:pt x="2566" y="13259"/>
                </a:cubicBezTo>
                <a:cubicBezTo>
                  <a:pt x="2529" y="13199"/>
                  <a:pt x="2511" y="13199"/>
                  <a:pt x="2492" y="13199"/>
                </a:cubicBezTo>
                <a:lnTo>
                  <a:pt x="351" y="13199"/>
                </a:lnTo>
                <a:cubicBezTo>
                  <a:pt x="332" y="13199"/>
                  <a:pt x="314" y="13199"/>
                  <a:pt x="314" y="13199"/>
                </a:cubicBezTo>
                <a:cubicBezTo>
                  <a:pt x="314" y="13199"/>
                  <a:pt x="314" y="13199"/>
                  <a:pt x="314" y="13219"/>
                </a:cubicBezTo>
                <a:lnTo>
                  <a:pt x="314" y="13239"/>
                </a:lnTo>
                <a:cubicBezTo>
                  <a:pt x="369" y="13554"/>
                  <a:pt x="443" y="13849"/>
                  <a:pt x="535" y="14125"/>
                </a:cubicBezTo>
                <a:cubicBezTo>
                  <a:pt x="775" y="14735"/>
                  <a:pt x="1200" y="15247"/>
                  <a:pt x="1754" y="15602"/>
                </a:cubicBezTo>
                <a:cubicBezTo>
                  <a:pt x="2308" y="15956"/>
                  <a:pt x="3157" y="16192"/>
                  <a:pt x="3914" y="16192"/>
                </a:cubicBezTo>
                <a:cubicBezTo>
                  <a:pt x="3932" y="16192"/>
                  <a:pt x="3969" y="16192"/>
                  <a:pt x="3988" y="16212"/>
                </a:cubicBezTo>
                <a:lnTo>
                  <a:pt x="11502" y="20839"/>
                </a:lnTo>
                <a:cubicBezTo>
                  <a:pt x="12166" y="21253"/>
                  <a:pt x="12978" y="21253"/>
                  <a:pt x="13643" y="20839"/>
                </a:cubicBezTo>
                <a:lnTo>
                  <a:pt x="20252" y="16763"/>
                </a:lnTo>
                <a:cubicBezTo>
                  <a:pt x="20917" y="16350"/>
                  <a:pt x="21323" y="15602"/>
                  <a:pt x="21323" y="14794"/>
                </a:cubicBezTo>
                <a:lnTo>
                  <a:pt x="21323" y="6643"/>
                </a:lnTo>
                <a:cubicBezTo>
                  <a:pt x="21323" y="5835"/>
                  <a:pt x="20917" y="5067"/>
                  <a:pt x="20252" y="4674"/>
                </a:cubicBezTo>
                <a:lnTo>
                  <a:pt x="13643" y="598"/>
                </a:lnTo>
                <a:cubicBezTo>
                  <a:pt x="12978" y="184"/>
                  <a:pt x="12166" y="184"/>
                  <a:pt x="11502" y="598"/>
                </a:cubicBezTo>
                <a:cubicBezTo>
                  <a:pt x="11483" y="618"/>
                  <a:pt x="11465" y="618"/>
                  <a:pt x="11446" y="618"/>
                </a:cubicBezTo>
                <a:lnTo>
                  <a:pt x="5649" y="3945"/>
                </a:lnTo>
                <a:cubicBezTo>
                  <a:pt x="5575" y="3985"/>
                  <a:pt x="5502" y="3965"/>
                  <a:pt x="5465" y="3886"/>
                </a:cubicBezTo>
                <a:cubicBezTo>
                  <a:pt x="5428" y="3807"/>
                  <a:pt x="5446" y="3729"/>
                  <a:pt x="5520" y="3689"/>
                </a:cubicBezTo>
                <a:lnTo>
                  <a:pt x="11354" y="342"/>
                </a:lnTo>
                <a:cubicBezTo>
                  <a:pt x="11372" y="342"/>
                  <a:pt x="11391" y="322"/>
                  <a:pt x="11409" y="322"/>
                </a:cubicBezTo>
                <a:cubicBezTo>
                  <a:pt x="12148" y="-111"/>
                  <a:pt x="13052" y="-111"/>
                  <a:pt x="13791" y="342"/>
                </a:cubicBezTo>
                <a:lnTo>
                  <a:pt x="20400" y="4418"/>
                </a:lnTo>
                <a:cubicBezTo>
                  <a:pt x="21138" y="4871"/>
                  <a:pt x="21600" y="5737"/>
                  <a:pt x="21600" y="6643"/>
                </a:cubicBezTo>
                <a:lnTo>
                  <a:pt x="21600" y="14794"/>
                </a:lnTo>
                <a:cubicBezTo>
                  <a:pt x="21600" y="15700"/>
                  <a:pt x="21138" y="16566"/>
                  <a:pt x="20400" y="17019"/>
                </a:cubicBezTo>
                <a:lnTo>
                  <a:pt x="13791" y="21095"/>
                </a:lnTo>
                <a:cubicBezTo>
                  <a:pt x="13329" y="21371"/>
                  <a:pt x="12923" y="21489"/>
                  <a:pt x="12498" y="21489"/>
                </a:cubicBezTo>
                <a:close/>
              </a:path>
            </a:pathLst>
          </a:custGeom>
          <a:solidFill>
            <a:schemeClr val="accent5"/>
          </a:solidFill>
          <a:ln cap="flat" cmpd="sng" w="38100">
            <a:solidFill>
              <a:srgbClr val="457CFC"/>
            </a:solidFill>
            <a:prstDash val="solid"/>
            <a:miter lim="400000"/>
            <a:headEnd len="sm" w="sm" type="none"/>
            <a:tailEnd len="sm" w="sm" type="none"/>
          </a:ln>
        </p:spPr>
        <p:txBody>
          <a:bodyPr anchorCtr="0" anchor="ctr" bIns="28575" lIns="28575" spcFirstLastPara="1" rIns="28575" wrap="square" tIns="28575">
            <a:noAutofit/>
          </a:bodyPr>
          <a:lstStyle/>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452" name="Google Shape;452;p29"/>
          <p:cNvSpPr txBox="1"/>
          <p:nvPr/>
        </p:nvSpPr>
        <p:spPr>
          <a:xfrm>
            <a:off x="5617891" y="2213404"/>
            <a:ext cx="1604283" cy="707886"/>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In-depth interviews</a:t>
            </a:r>
            <a:endParaRPr/>
          </a:p>
        </p:txBody>
      </p:sp>
      <p:sp>
        <p:nvSpPr>
          <p:cNvPr id="453" name="Google Shape;453;p29"/>
          <p:cNvSpPr txBox="1"/>
          <p:nvPr/>
        </p:nvSpPr>
        <p:spPr>
          <a:xfrm>
            <a:off x="2511686" y="2182304"/>
            <a:ext cx="1604283" cy="707886"/>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Document Analysis</a:t>
            </a:r>
            <a:endParaRPr/>
          </a:p>
        </p:txBody>
      </p:sp>
      <p:sp>
        <p:nvSpPr>
          <p:cNvPr id="454" name="Google Shape;454;p29"/>
          <p:cNvSpPr txBox="1"/>
          <p:nvPr/>
        </p:nvSpPr>
        <p:spPr>
          <a:xfrm>
            <a:off x="8554595" y="2230904"/>
            <a:ext cx="1604283" cy="707886"/>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Focus Group Discussions</a:t>
            </a:r>
            <a:endParaRPr/>
          </a:p>
        </p:txBody>
      </p:sp>
      <p:sp>
        <p:nvSpPr>
          <p:cNvPr id="455" name="Google Shape;455;p29"/>
          <p:cNvSpPr txBox="1"/>
          <p:nvPr/>
        </p:nvSpPr>
        <p:spPr>
          <a:xfrm>
            <a:off x="4022724" y="4310616"/>
            <a:ext cx="1746946" cy="707886"/>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Stakeholder mapping</a:t>
            </a:r>
            <a:endParaRPr/>
          </a:p>
        </p:txBody>
      </p:sp>
      <p:sp>
        <p:nvSpPr>
          <p:cNvPr id="456" name="Google Shape;456;p29"/>
          <p:cNvSpPr txBox="1"/>
          <p:nvPr/>
        </p:nvSpPr>
        <p:spPr>
          <a:xfrm>
            <a:off x="7175555" y="4464504"/>
            <a:ext cx="1604283" cy="400110"/>
          </a:xfrm>
          <a:prstGeom prst="rect">
            <a:avLst/>
          </a:prstGeom>
          <a:noFill/>
          <a:ln>
            <a:noFill/>
          </a:ln>
        </p:spPr>
        <p:txBody>
          <a:bodyPr anchorCtr="0" anchor="b" bIns="45700" lIns="0" spcFirstLastPara="1" rIns="0"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Surverys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3"/>
          <p:cNvSpPr txBox="1"/>
          <p:nvPr/>
        </p:nvSpPr>
        <p:spPr>
          <a:xfrm>
            <a:off x="838200" y="1401998"/>
            <a:ext cx="8712200"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Political economy is concerned with the structural and institutional features and how these features interact with political and economic processes within a sector or in a given context. </a:t>
            </a:r>
            <a:endParaRPr/>
          </a:p>
          <a:p>
            <a:pPr indent="0" lvl="0" marL="0" marR="0" rtl="0" algn="l">
              <a:lnSpc>
                <a:spcPct val="100000"/>
              </a:lnSpc>
              <a:spcBef>
                <a:spcPts val="100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Political process refers to the formulation and administration of public policy, while economic process is ﻿concerned with the generation and allocation of resources. These processes are interrelated.</a:t>
            </a:r>
            <a:endParaRPr/>
          </a:p>
          <a:p>
            <a:pPr indent="0" lvl="0" marL="0" marR="0" rtl="0" algn="l">
              <a:lnSpc>
                <a:spcPct val="100000"/>
              </a:lnSpc>
              <a:spcBef>
                <a:spcPts val="100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Political economy analysis (PEA) supports a politically informed approach to understanding of the incentives and constraints that impact actors behaviour. </a:t>
            </a:r>
            <a:endParaRPr/>
          </a:p>
        </p:txBody>
      </p:sp>
      <p:sp>
        <p:nvSpPr>
          <p:cNvPr id="98" name="Google Shape;98;p3"/>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5.1 Political economy analysis</a:t>
            </a:r>
            <a:endParaRPr/>
          </a:p>
        </p:txBody>
      </p:sp>
      <p:sp>
        <p:nvSpPr>
          <p:cNvPr id="99" name="Google Shape;99;p3"/>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0"/>
          <p:cNvSpPr txBox="1"/>
          <p:nvPr>
            <p:ph type="title"/>
          </p:nvPr>
        </p:nvSpPr>
        <p:spPr>
          <a:xfrm>
            <a:off x="839788" y="0"/>
            <a:ext cx="10515600" cy="132556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Helvetica Neue"/>
              <a:buNone/>
            </a:pPr>
            <a:r>
              <a:rPr lang="en-GB" sz="3200">
                <a:latin typeface="Open Sans"/>
                <a:ea typeface="Open Sans"/>
                <a:cs typeface="Open Sans"/>
                <a:sym typeface="Open Sans"/>
              </a:rPr>
              <a:t>Lecture </a:t>
            </a:r>
            <a:r>
              <a:rPr lang="en-GB">
                <a:latin typeface="Open Sans"/>
                <a:ea typeface="Open Sans"/>
                <a:cs typeface="Open Sans"/>
                <a:sym typeface="Open Sans"/>
              </a:rPr>
              <a:t>5</a:t>
            </a:r>
            <a:r>
              <a:rPr lang="en-GB" sz="3200">
                <a:latin typeface="Open Sans"/>
                <a:ea typeface="Open Sans"/>
                <a:cs typeface="Open Sans"/>
                <a:sym typeface="Open Sans"/>
              </a:rPr>
              <a:t> References</a:t>
            </a:r>
            <a:endParaRPr/>
          </a:p>
        </p:txBody>
      </p:sp>
      <p:sp>
        <p:nvSpPr>
          <p:cNvPr id="462" name="Google Shape;462;p30"/>
          <p:cNvSpPr txBox="1"/>
          <p:nvPr>
            <p:ph idx="1" type="body"/>
          </p:nvPr>
        </p:nvSpPr>
        <p:spPr>
          <a:xfrm>
            <a:off x="839788" y="1321638"/>
            <a:ext cx="10031411" cy="484715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1000"/>
              </a:spcBef>
              <a:spcAft>
                <a:spcPts val="0"/>
              </a:spcAft>
              <a:buSzPts val="2400"/>
              <a:buFont typeface="Arial"/>
              <a:buChar char="•"/>
            </a:pPr>
            <a:r>
              <a:rPr lang="en-GB" sz="1600">
                <a:latin typeface="Arial"/>
                <a:ea typeface="Arial"/>
                <a:cs typeface="Arial"/>
                <a:sym typeface="Arial"/>
              </a:rPr>
              <a:t>﻿</a:t>
            </a:r>
            <a:r>
              <a:rPr lang="en-GB" sz="1800">
                <a:latin typeface="Arial"/>
                <a:ea typeface="Arial"/>
                <a:cs typeface="Arial"/>
                <a:sym typeface="Arial"/>
              </a:rPr>
              <a:t>Booth D, Williams G, Duncan A, Unsworth S, Landell-Mills P, Cammack D. </a:t>
            </a:r>
            <a:r>
              <a:rPr i="1" lang="en-GB" sz="1800">
                <a:latin typeface="Arial"/>
                <a:ea typeface="Arial"/>
                <a:cs typeface="Arial"/>
                <a:sym typeface="Arial"/>
              </a:rPr>
              <a:t>Political Economy Analysis: how to Note.</a:t>
            </a:r>
            <a:r>
              <a:rPr lang="en-GB" sz="1800">
                <a:latin typeface="Arial"/>
                <a:ea typeface="Arial"/>
                <a:cs typeface="Arial"/>
                <a:sym typeface="Arial"/>
              </a:rPr>
              <a:t> London, UK: Department for International Development; 2009.</a:t>
            </a:r>
            <a:endParaRPr/>
          </a:p>
          <a:p>
            <a:pPr indent="-285750" lvl="0" marL="285750" rtl="0" algn="l">
              <a:lnSpc>
                <a:spcPct val="90000"/>
              </a:lnSpc>
              <a:spcBef>
                <a:spcPts val="1000"/>
              </a:spcBef>
              <a:spcAft>
                <a:spcPts val="0"/>
              </a:spcAft>
              <a:buSzPts val="2400"/>
              <a:buFont typeface="Arial"/>
              <a:buChar char="•"/>
            </a:pPr>
            <a:r>
              <a:rPr lang="en-GB" sz="1800">
                <a:latin typeface="Arial"/>
                <a:ea typeface="Arial"/>
                <a:cs typeface="Arial"/>
                <a:sym typeface="Arial"/>
              </a:rPr>
              <a:t>﻿Menocal AR, Cassidy M, Swift S, Jacobstein D, Rothblum C, Tservil I. </a:t>
            </a:r>
            <a:r>
              <a:rPr i="1" lang="en-GB" sz="1800">
                <a:latin typeface="Arial"/>
                <a:ea typeface="Arial"/>
                <a:cs typeface="Arial"/>
                <a:sym typeface="Arial"/>
              </a:rPr>
              <a:t>Thinking and working politically through applied political economy analysis: a guide for practitioners</a:t>
            </a:r>
            <a:r>
              <a:rPr lang="en-GB" sz="1800">
                <a:latin typeface="Arial"/>
                <a:ea typeface="Arial"/>
                <a:cs typeface="Arial"/>
                <a:sym typeface="Arial"/>
              </a:rPr>
              <a:t>. Washington (DC): USAID; 2018.</a:t>
            </a:r>
            <a:endParaRPr/>
          </a:p>
          <a:p>
            <a:pPr indent="-285750" lvl="0" marL="285750" rtl="0" algn="l">
              <a:lnSpc>
                <a:spcPct val="90000"/>
              </a:lnSpc>
              <a:spcBef>
                <a:spcPts val="1000"/>
              </a:spcBef>
              <a:spcAft>
                <a:spcPts val="0"/>
              </a:spcAft>
              <a:buSzPts val="2400"/>
              <a:buFont typeface="Arial"/>
              <a:buChar char="•"/>
            </a:pPr>
            <a:r>
              <a:rPr lang="en-GB" sz="1800">
                <a:latin typeface="Arial"/>
                <a:ea typeface="Arial"/>
                <a:cs typeface="Arial"/>
                <a:sym typeface="Arial"/>
              </a:rPr>
              <a:t>Moe E., </a:t>
            </a:r>
            <a:r>
              <a:rPr i="1" lang="en-GB" sz="1800">
                <a:latin typeface="Arial"/>
                <a:ea typeface="Arial"/>
                <a:cs typeface="Arial"/>
                <a:sym typeface="Arial"/>
              </a:rPr>
              <a:t>Energy, industry and politics: energy, vested interests, and long-term economic growth and development</a:t>
            </a:r>
            <a:r>
              <a:rPr lang="en-GB" sz="1800">
                <a:latin typeface="Arial"/>
                <a:ea typeface="Arial"/>
                <a:cs typeface="Arial"/>
                <a:sym typeface="Arial"/>
              </a:rPr>
              <a:t> Energy, 35 (2010), pp. 1730-1740</a:t>
            </a:r>
            <a:endParaRPr/>
          </a:p>
          <a:p>
            <a:pPr indent="-285750" lvl="0" marL="285750" rtl="0" algn="l">
              <a:lnSpc>
                <a:spcPct val="90000"/>
              </a:lnSpc>
              <a:spcBef>
                <a:spcPts val="1000"/>
              </a:spcBef>
              <a:spcAft>
                <a:spcPts val="0"/>
              </a:spcAft>
              <a:buSzPts val="2400"/>
              <a:buChar char="•"/>
            </a:pPr>
            <a:r>
              <a:rPr lang="en-GB" sz="1800">
                <a:latin typeface="Arial"/>
                <a:ea typeface="Arial"/>
                <a:cs typeface="Arial"/>
                <a:sym typeface="Arial"/>
              </a:rPr>
              <a:t>Moncrieffe, J. and Luttrell, C. (2005) </a:t>
            </a:r>
            <a:r>
              <a:rPr i="1" lang="en-GB" sz="1800">
                <a:latin typeface="Arial"/>
                <a:ea typeface="Arial"/>
                <a:cs typeface="Arial"/>
                <a:sym typeface="Arial"/>
              </a:rPr>
              <a:t>An Analytical Framework for Understanding the Political Economy of Sectors and Policy Arenas.</a:t>
            </a:r>
            <a:r>
              <a:rPr lang="en-GB" sz="1800">
                <a:latin typeface="Arial"/>
                <a:ea typeface="Arial"/>
                <a:cs typeface="Arial"/>
                <a:sym typeface="Arial"/>
              </a:rPr>
              <a:t> Report to DFID Policy Division. London: Overseas Development Institute.</a:t>
            </a:r>
            <a:endParaRPr/>
          </a:p>
          <a:p>
            <a:pPr indent="-285750" lvl="0" marL="285750" rtl="0" algn="l">
              <a:lnSpc>
                <a:spcPct val="90000"/>
              </a:lnSpc>
              <a:spcBef>
                <a:spcPts val="1000"/>
              </a:spcBef>
              <a:spcAft>
                <a:spcPts val="0"/>
              </a:spcAft>
              <a:buSzPts val="2400"/>
              <a:buFont typeface="Arial"/>
              <a:buChar char="•"/>
            </a:pPr>
            <a:r>
              <a:rPr lang="en-GB" sz="1800">
                <a:latin typeface="Arial"/>
                <a:ea typeface="Arial"/>
                <a:cs typeface="Arial"/>
                <a:sym typeface="Arial"/>
              </a:rPr>
              <a:t>﻿North, D. (1990) </a:t>
            </a:r>
            <a:r>
              <a:rPr i="1" lang="en-GB" sz="1800">
                <a:latin typeface="Arial"/>
                <a:ea typeface="Arial"/>
                <a:cs typeface="Arial"/>
                <a:sym typeface="Arial"/>
              </a:rPr>
              <a:t>Institutions, Institutional Change and Economic Performance. </a:t>
            </a:r>
            <a:r>
              <a:rPr lang="en-GB" sz="1800">
                <a:latin typeface="Arial"/>
                <a:ea typeface="Arial"/>
                <a:cs typeface="Arial"/>
                <a:sym typeface="Arial"/>
              </a:rPr>
              <a:t>Cambridge: Cambridge University Press.</a:t>
            </a:r>
            <a:endParaRPr/>
          </a:p>
          <a:p>
            <a:pPr indent="-285750" lvl="0" marL="285750" rtl="0" algn="l">
              <a:lnSpc>
                <a:spcPct val="90000"/>
              </a:lnSpc>
              <a:spcBef>
                <a:spcPts val="1000"/>
              </a:spcBef>
              <a:spcAft>
                <a:spcPts val="0"/>
              </a:spcAft>
              <a:buSzPts val="2400"/>
              <a:buFont typeface="Arial"/>
              <a:buChar char="•"/>
            </a:pPr>
            <a:r>
              <a:rPr lang="en-GB" sz="1800">
                <a:latin typeface="Arial"/>
                <a:ea typeface="Arial"/>
                <a:cs typeface="Arial"/>
                <a:sym typeface="Arial"/>
              </a:rPr>
              <a:t>﻿Lukes, S. (2005). </a:t>
            </a:r>
            <a:r>
              <a:rPr i="1" lang="en-GB" sz="1800">
                <a:latin typeface="Arial"/>
                <a:ea typeface="Arial"/>
                <a:cs typeface="Arial"/>
                <a:sym typeface="Arial"/>
              </a:rPr>
              <a:t>Power: A Radical View (2nd ed.)</a:t>
            </a:r>
            <a:r>
              <a:rPr lang="en-GB" sz="1800">
                <a:latin typeface="Arial"/>
                <a:ea typeface="Arial"/>
                <a:cs typeface="Arial"/>
                <a:sym typeface="Arial"/>
              </a:rPr>
              <a:t>. New York: Palgrave Macmillan.</a:t>
            </a:r>
            <a:endParaRPr/>
          </a:p>
        </p:txBody>
      </p:sp>
      <p:sp>
        <p:nvSpPr>
          <p:cNvPr id="463" name="Google Shape;463;p30"/>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
        <p:nvSpPr>
          <p:cNvPr id="464" name="Google Shape;464;p30"/>
          <p:cNvSpPr txBox="1"/>
          <p:nvPr/>
        </p:nvSpPr>
        <p:spPr>
          <a:xfrm>
            <a:off x="11950700" y="67183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1"/>
          <p:cNvSpPr txBox="1"/>
          <p:nvPr/>
        </p:nvSpPr>
        <p:spPr>
          <a:xfrm>
            <a:off x="4232564" y="810018"/>
            <a:ext cx="3727269" cy="48320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br>
              <a:rPr b="1" lang="en-GB" sz="1400">
                <a:solidFill>
                  <a:schemeClr val="dk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3">
                  <a:extLst>
                    <a:ext uri="{A12FA001-AC4F-418D-AE19-62706E023703}">
                      <ahyp:hlinkClr val="tx"/>
                    </a:ext>
                  </a:extLst>
                </a:hlinkClick>
              </a:rPr>
              <a:t>@ResearchCcg</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br>
              <a:rPr b="1" lang="en-GB" sz="1400">
                <a:solidFill>
                  <a:schemeClr val="dk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4">
                  <a:extLst>
                    <a:ext uri="{A12FA001-AC4F-418D-AE19-62706E023703}">
                      <ahyp:hlinkClr val="tx"/>
                    </a:ext>
                  </a:extLst>
                </a:hlinkClick>
              </a:rPr>
              <a:t>@ResearchCCG</a:t>
            </a:r>
            <a:br>
              <a:rPr b="1" lang="en-GB" sz="1400">
                <a:solidFill>
                  <a:schemeClr val="dk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rPr b="1" lang="en-GB" sz="1400" u="sng">
                <a:solidFill>
                  <a:schemeClr val="lt1"/>
                </a:solidFill>
                <a:latin typeface="Open Sans"/>
                <a:ea typeface="Open Sans"/>
                <a:cs typeface="Open Sans"/>
                <a:sym typeface="Open Sans"/>
                <a:hlinkClick r:id="rId5">
                  <a:extLst>
                    <a:ext uri="{A12FA001-AC4F-418D-AE19-62706E023703}">
                      <ahyp:hlinkClr val="tx"/>
                    </a:ext>
                  </a:extLst>
                </a:hlinkClick>
              </a:rPr>
              <a:t>@research_ccg</a:t>
            </a:r>
            <a:br>
              <a:rPr b="1" lang="en-GB" sz="1400">
                <a:solidFill>
                  <a:schemeClr val="dk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rPr b="1" lang="en-GB" sz="1400" u="sng">
                <a:solidFill>
                  <a:schemeClr val="lt1"/>
                </a:solidFill>
                <a:latin typeface="Open Sans"/>
                <a:ea typeface="Open Sans"/>
                <a:cs typeface="Open Sans"/>
                <a:sym typeface="Open Sans"/>
                <a:hlinkClick r:id="rId6">
                  <a:extLst>
                    <a:ext uri="{A12FA001-AC4F-418D-AE19-62706E023703}">
                      <ahyp:hlinkClr val="tx"/>
                    </a:ext>
                  </a:extLst>
                </a:hlinkClick>
              </a:rPr>
              <a:t>Climate Compatible Growth CCG</a:t>
            </a:r>
            <a:endParaRPr b="1" sz="1400">
              <a:solidFill>
                <a:schemeClr val="lt1"/>
              </a:solidFill>
              <a:latin typeface="Open Sans"/>
              <a:ea typeface="Open Sans"/>
              <a:cs typeface="Open Sans"/>
              <a:sym typeface="Open Sans"/>
            </a:endParaRPr>
          </a:p>
          <a:p>
            <a:pPr indent="0" lvl="0" marL="0" marR="0" rtl="0" algn="ctr">
              <a:spcBef>
                <a:spcPts val="0"/>
              </a:spcBef>
              <a:spcAft>
                <a:spcPts val="0"/>
              </a:spcAft>
              <a:buNone/>
            </a:pPr>
            <a:r>
              <a:t/>
            </a:r>
            <a:endParaRPr b="1" sz="1400">
              <a:solidFill>
                <a:schemeClr val="dk1"/>
              </a:solidFill>
              <a:latin typeface="Open Sans"/>
              <a:ea typeface="Open Sans"/>
              <a:cs typeface="Open Sans"/>
              <a:sym typeface="Open Sans"/>
            </a:endParaRPr>
          </a:p>
          <a:p>
            <a:pPr indent="0" lvl="0" marL="0" marR="0" rtl="0" algn="ctr">
              <a:spcBef>
                <a:spcPts val="0"/>
              </a:spcBef>
              <a:spcAft>
                <a:spcPts val="0"/>
              </a:spcAft>
              <a:buNone/>
            </a:pPr>
            <a:br>
              <a:rPr lang="en-GB" sz="1400">
                <a:solidFill>
                  <a:schemeClr val="dk1"/>
                </a:solidFill>
                <a:latin typeface="Arial"/>
                <a:ea typeface="Arial"/>
                <a:cs typeface="Arial"/>
                <a:sym typeface="Arial"/>
              </a:rPr>
            </a:br>
            <a:r>
              <a:rPr b="1" lang="en-GB" sz="1400" u="sng">
                <a:solidFill>
                  <a:schemeClr val="lt1"/>
                </a:solidFill>
                <a:latin typeface="Open Sans"/>
                <a:ea typeface="Open Sans"/>
                <a:cs typeface="Open Sans"/>
                <a:sym typeface="Open Sans"/>
                <a:hlinkClick r:id="rId7">
                  <a:extLst>
                    <a:ext uri="{A12FA001-AC4F-418D-AE19-62706E023703}">
                      <ahyp:hlinkClr val="tx"/>
                    </a:ext>
                  </a:extLst>
                </a:hlinkClick>
              </a:rPr>
              <a:t>#CCG – Climate Compatible Growth</a:t>
            </a: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r>
              <a:rPr b="1" lang="en-GB" sz="1400" u="sng">
                <a:solidFill>
                  <a:schemeClr val="lt1"/>
                </a:solidFill>
                <a:latin typeface="Open Sans"/>
                <a:ea typeface="Open Sans"/>
                <a:cs typeface="Open Sans"/>
                <a:sym typeface="Open Sans"/>
                <a:hlinkClick r:id="rId8">
                  <a:extLst>
                    <a:ext uri="{A12FA001-AC4F-418D-AE19-62706E023703}">
                      <ahyp:hlinkClr val="tx"/>
                    </a:ext>
                  </a:extLst>
                </a:hlinkClick>
              </a:rPr>
              <a:t>ccg@lboro.ac.uk</a:t>
            </a:r>
            <a:br>
              <a:rPr b="1" lang="en-GB" sz="1400">
                <a:solidFill>
                  <a:schemeClr val="lt1"/>
                </a:solidFill>
                <a:latin typeface="Open Sans"/>
                <a:ea typeface="Open Sans"/>
                <a:cs typeface="Open Sans"/>
                <a:sym typeface="Open Sans"/>
              </a:rPr>
            </a:br>
            <a:br>
              <a:rPr b="1" lang="en-GB" sz="1400">
                <a:solidFill>
                  <a:schemeClr val="lt1"/>
                </a:solidFill>
                <a:latin typeface="Open Sans"/>
                <a:ea typeface="Open Sans"/>
                <a:cs typeface="Open Sans"/>
                <a:sym typeface="Open Sans"/>
              </a:rPr>
            </a:br>
            <a:endParaRPr b="1" sz="1400">
              <a:solidFill>
                <a:schemeClr val="lt1"/>
              </a:solidFill>
              <a:latin typeface="Open Sans"/>
              <a:ea typeface="Open Sans"/>
              <a:cs typeface="Open Sans"/>
              <a:sym typeface="Open Sans"/>
            </a:endParaRPr>
          </a:p>
        </p:txBody>
      </p:sp>
      <p:pic>
        <p:nvPicPr>
          <p:cNvPr descr="Icon&#10;&#10;Description automatically generated" id="470" name="Google Shape;470;p31"/>
          <p:cNvPicPr preferRelativeResize="0"/>
          <p:nvPr/>
        </p:nvPicPr>
        <p:blipFill rotWithShape="1">
          <a:blip r:embed="rId9">
            <a:alphaModFix/>
          </a:blip>
          <a:srcRect b="0" l="0" r="0" t="0"/>
          <a:stretch/>
        </p:blipFill>
        <p:spPr>
          <a:xfrm>
            <a:off x="5779655" y="3184544"/>
            <a:ext cx="632873" cy="632873"/>
          </a:xfrm>
          <a:prstGeom prst="rect">
            <a:avLst/>
          </a:prstGeom>
          <a:noFill/>
          <a:ln>
            <a:noFill/>
          </a:ln>
        </p:spPr>
      </p:pic>
      <p:pic>
        <p:nvPicPr>
          <p:cNvPr descr="Icon&#10;&#10;Description automatically generated" id="471" name="Google Shape;471;p31"/>
          <p:cNvPicPr preferRelativeResize="0"/>
          <p:nvPr/>
        </p:nvPicPr>
        <p:blipFill rotWithShape="1">
          <a:blip r:embed="rId10">
            <a:alphaModFix/>
          </a:blip>
          <a:srcRect b="0" l="0" r="0" t="0"/>
          <a:stretch/>
        </p:blipFill>
        <p:spPr>
          <a:xfrm>
            <a:off x="5779655" y="1263681"/>
            <a:ext cx="632873" cy="632873"/>
          </a:xfrm>
          <a:prstGeom prst="rect">
            <a:avLst/>
          </a:prstGeom>
          <a:noFill/>
          <a:ln>
            <a:noFill/>
          </a:ln>
        </p:spPr>
      </p:pic>
      <p:pic>
        <p:nvPicPr>
          <p:cNvPr descr="Icon&#10;&#10;Description automatically generated" id="472" name="Google Shape;472;p31"/>
          <p:cNvPicPr preferRelativeResize="0"/>
          <p:nvPr/>
        </p:nvPicPr>
        <p:blipFill rotWithShape="1">
          <a:blip r:embed="rId11">
            <a:alphaModFix/>
          </a:blip>
          <a:srcRect b="0" l="0" r="0" t="0"/>
          <a:stretch/>
        </p:blipFill>
        <p:spPr>
          <a:xfrm>
            <a:off x="5779655" y="2542332"/>
            <a:ext cx="632873" cy="632873"/>
          </a:xfrm>
          <a:prstGeom prst="rect">
            <a:avLst/>
          </a:prstGeom>
          <a:noFill/>
          <a:ln>
            <a:noFill/>
          </a:ln>
        </p:spPr>
      </p:pic>
      <p:pic>
        <p:nvPicPr>
          <p:cNvPr descr="Icon&#10;&#10;Description automatically generated" id="473" name="Google Shape;473;p31"/>
          <p:cNvPicPr preferRelativeResize="0"/>
          <p:nvPr/>
        </p:nvPicPr>
        <p:blipFill rotWithShape="1">
          <a:blip r:embed="rId12">
            <a:alphaModFix/>
          </a:blip>
          <a:srcRect b="0" l="0" r="0" t="0"/>
          <a:stretch/>
        </p:blipFill>
        <p:spPr>
          <a:xfrm>
            <a:off x="5779655" y="1900120"/>
            <a:ext cx="632873" cy="632873"/>
          </a:xfrm>
          <a:prstGeom prst="rect">
            <a:avLst/>
          </a:prstGeom>
          <a:noFill/>
          <a:ln>
            <a:noFill/>
          </a:ln>
        </p:spPr>
      </p:pic>
      <p:pic>
        <p:nvPicPr>
          <p:cNvPr descr="Icon&#10;&#10;Description automatically generated" id="474" name="Google Shape;474;p31"/>
          <p:cNvPicPr preferRelativeResize="0"/>
          <p:nvPr/>
        </p:nvPicPr>
        <p:blipFill rotWithShape="1">
          <a:blip r:embed="rId13">
            <a:alphaModFix/>
          </a:blip>
          <a:srcRect b="0" l="0" r="0" t="0"/>
          <a:stretch/>
        </p:blipFill>
        <p:spPr>
          <a:xfrm>
            <a:off x="5779655" y="3826756"/>
            <a:ext cx="638175" cy="638175"/>
          </a:xfrm>
          <a:prstGeom prst="rect">
            <a:avLst/>
          </a:prstGeom>
          <a:noFill/>
          <a:ln>
            <a:noFill/>
          </a:ln>
        </p:spPr>
      </p:pic>
      <p:grpSp>
        <p:nvGrpSpPr>
          <p:cNvPr id="475" name="Google Shape;475;p31"/>
          <p:cNvGrpSpPr/>
          <p:nvPr/>
        </p:nvGrpSpPr>
        <p:grpSpPr>
          <a:xfrm>
            <a:off x="9506924" y="4559900"/>
            <a:ext cx="1877504" cy="558800"/>
            <a:chOff x="929196" y="5461000"/>
            <a:chExt cx="1877504" cy="558800"/>
          </a:xfrm>
        </p:grpSpPr>
        <p:sp>
          <p:nvSpPr>
            <p:cNvPr id="476" name="Google Shape;476;p31">
              <a:hlinkClick r:id="rId14"/>
            </p:cNvPr>
            <p:cNvSpPr/>
            <p:nvPr/>
          </p:nvSpPr>
          <p:spPr>
            <a:xfrm>
              <a:off x="929196" y="5461000"/>
              <a:ext cx="1877504" cy="558800"/>
            </a:xfrm>
            <a:prstGeom prst="roundRect">
              <a:avLst>
                <a:gd fmla="val 16667" name="adj"/>
              </a:avLst>
            </a:prstGeom>
            <a:solidFill>
              <a:schemeClr val="accent1"/>
            </a:solidFill>
            <a:ln cap="flat" cmpd="sng" w="25400">
              <a:solidFill>
                <a:srgbClr val="00174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7" name="Google Shape;477;p31"/>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Arial"/>
                  <a:ea typeface="Arial"/>
                  <a:cs typeface="Arial"/>
                  <a:sym typeface="Arial"/>
                </a:rPr>
                <a:t>Take Quiz</a:t>
              </a:r>
              <a:endParaRPr/>
            </a:p>
          </p:txBody>
        </p:sp>
        <p:sp>
          <p:nvSpPr>
            <p:cNvPr id="478" name="Google Shape;478;p31">
              <a:hlinkClick r:id="rId1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pic>
        <p:nvPicPr>
          <p:cNvPr id="479" name="Google Shape;479;p31"/>
          <p:cNvPicPr preferRelativeResize="0"/>
          <p:nvPr/>
        </p:nvPicPr>
        <p:blipFill rotWithShape="1">
          <a:blip r:embed="rId16">
            <a:alphaModFix/>
          </a:blip>
          <a:srcRect b="0" l="0" r="0" t="0"/>
          <a:stretch/>
        </p:blipFill>
        <p:spPr>
          <a:xfrm>
            <a:off x="5779655" y="4432931"/>
            <a:ext cx="638175" cy="638175"/>
          </a:xfrm>
          <a:prstGeom prst="rect">
            <a:avLst/>
          </a:prstGeom>
          <a:noFill/>
          <a:ln>
            <a:noFill/>
          </a:ln>
        </p:spPr>
      </p:pic>
      <p:sp>
        <p:nvSpPr>
          <p:cNvPr id="480" name="Google Shape;480;p31"/>
          <p:cNvSpPr txBox="1"/>
          <p:nvPr/>
        </p:nvSpPr>
        <p:spPr>
          <a:xfrm>
            <a:off x="0" y="5702011"/>
            <a:ext cx="1191837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400" u="sng">
                <a:solidFill>
                  <a:schemeClr val="lt1"/>
                </a:solidFill>
                <a:latin typeface="Open Sans"/>
                <a:ea typeface="Open Sans"/>
                <a:cs typeface="Open Sans"/>
                <a:sym typeface="Open Sans"/>
                <a:hlinkClick r:id="rId17">
                  <a:extLst>
                    <a:ext uri="{A12FA001-AC4F-418D-AE19-62706E023703}">
                      <ahyp:hlinkClr val="tx"/>
                    </a:ext>
                  </a:extLst>
                </a:hlinkClick>
              </a:rPr>
              <a:t>www.climatecompatiblegrowth.com</a:t>
            </a:r>
            <a:endParaRPr b="1" sz="2400">
              <a:solidFill>
                <a:schemeClr val="lt1"/>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pic>
        <p:nvPicPr>
          <p:cNvPr descr="Graphical user interface, text" id="485" name="Google Shape;485;p3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86" name="Google Shape;486;p32"/>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This document was updated on </a:t>
            </a:r>
            <a:r>
              <a:rPr b="1" lang="en-GB" sz="2400">
                <a:solidFill>
                  <a:schemeClr val="accent1"/>
                </a:solidFill>
              </a:rPr>
              <a:t>1</a:t>
            </a:r>
            <a:r>
              <a:rPr b="1" lang="en-GB" sz="2400">
                <a:solidFill>
                  <a:schemeClr val="accent1"/>
                </a:solidFill>
                <a:latin typeface="Arial"/>
                <a:ea typeface="Arial"/>
                <a:cs typeface="Arial"/>
                <a:sym typeface="Arial"/>
              </a:rPr>
              <a:t>1.1</a:t>
            </a:r>
            <a:r>
              <a:rPr b="1" lang="en-GB" sz="2400">
                <a:solidFill>
                  <a:schemeClr val="accent1"/>
                </a:solidFill>
              </a:rPr>
              <a:t>0</a:t>
            </a:r>
            <a:r>
              <a:rPr b="1" lang="en-GB" sz="2400">
                <a:solidFill>
                  <a:schemeClr val="accent1"/>
                </a:solidFill>
                <a:latin typeface="Arial"/>
                <a:ea typeface="Arial"/>
                <a:cs typeface="Arial"/>
                <a:sym typeface="Arial"/>
              </a:rPr>
              <a:t>.202</a:t>
            </a:r>
            <a:r>
              <a:rPr b="1" lang="en-GB" sz="2400">
                <a:solidFill>
                  <a:schemeClr val="accent1"/>
                </a:solidFill>
              </a:rPr>
              <a:t>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4"/>
          <p:cNvSpPr txBox="1"/>
          <p:nvPr/>
        </p:nvSpPr>
        <p:spPr>
          <a:xfrm>
            <a:off x="838199" y="1401998"/>
            <a:ext cx="9258301" cy="463946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As an analytical framework, PEA involves looking at the interaction between structures, institutions and actors. It also considers what incentives institutions create and how actors behave as they pursue their values and interests. </a:t>
            </a:r>
            <a:endParaRPr/>
          </a:p>
        </p:txBody>
      </p:sp>
      <p:sp>
        <p:nvSpPr>
          <p:cNvPr id="106" name="Google Shape;106;p4"/>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5.1 Political economy analysis</a:t>
            </a:r>
            <a:endParaRPr b="0" i="0" sz="2400" u="none" cap="none" strike="noStrike">
              <a:solidFill>
                <a:schemeClr val="accent5"/>
              </a:solidFill>
              <a:latin typeface="Arial"/>
              <a:ea typeface="Arial"/>
              <a:cs typeface="Arial"/>
              <a:sym typeface="Arial"/>
            </a:endParaRPr>
          </a:p>
        </p:txBody>
      </p:sp>
      <p:sp>
        <p:nvSpPr>
          <p:cNvPr id="107" name="Google Shape;107;p4"/>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grpSp>
        <p:nvGrpSpPr>
          <p:cNvPr id="108" name="Google Shape;108;p4"/>
          <p:cNvGrpSpPr/>
          <p:nvPr/>
        </p:nvGrpSpPr>
        <p:grpSpPr>
          <a:xfrm>
            <a:off x="1313878" y="2697824"/>
            <a:ext cx="8485344" cy="3098019"/>
            <a:chOff x="0" y="61368"/>
            <a:chExt cx="8485344" cy="3098019"/>
          </a:xfrm>
        </p:grpSpPr>
        <p:sp>
          <p:nvSpPr>
            <p:cNvPr id="109" name="Google Shape;109;p4"/>
            <p:cNvSpPr/>
            <p:nvPr/>
          </p:nvSpPr>
          <p:spPr>
            <a:xfrm>
              <a:off x="12732" y="61368"/>
              <a:ext cx="8460028" cy="955509"/>
            </a:xfrm>
            <a:prstGeom prst="roundRect">
              <a:avLst>
                <a:gd fmla="val 10000" name="adj"/>
              </a:avLst>
            </a:prstGeom>
            <a:solidFill>
              <a:srgbClr val="001F69"/>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
            <p:cNvSpPr txBox="1"/>
            <p:nvPr/>
          </p:nvSpPr>
          <p:spPr>
            <a:xfrm>
              <a:off x="40718" y="89354"/>
              <a:ext cx="8404056" cy="89953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FFFFFF"/>
                </a:buClr>
                <a:buSzPts val="3200"/>
                <a:buFont typeface="Arial"/>
                <a:buNone/>
              </a:pPr>
              <a:r>
                <a:rPr lang="en-GB" sz="3200">
                  <a:solidFill>
                    <a:srgbClr val="FFFFFF"/>
                  </a:solidFill>
                  <a:latin typeface="Arial"/>
                  <a:ea typeface="Arial"/>
                  <a:cs typeface="Arial"/>
                  <a:sym typeface="Arial"/>
                </a:rPr>
                <a:t>Structural features</a:t>
              </a:r>
              <a:endParaRPr/>
            </a:p>
          </p:txBody>
        </p:sp>
        <p:sp>
          <p:nvSpPr>
            <p:cNvPr id="111" name="Google Shape;111;p4"/>
            <p:cNvSpPr/>
            <p:nvPr/>
          </p:nvSpPr>
          <p:spPr>
            <a:xfrm>
              <a:off x="6380" y="1128326"/>
              <a:ext cx="5616002" cy="955509"/>
            </a:xfrm>
            <a:prstGeom prst="roundRect">
              <a:avLst>
                <a:gd fmla="val 10000" name="adj"/>
              </a:avLst>
            </a:prstGeom>
            <a:solidFill>
              <a:srgbClr val="C70E2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4"/>
            <p:cNvSpPr txBox="1"/>
            <p:nvPr/>
          </p:nvSpPr>
          <p:spPr>
            <a:xfrm>
              <a:off x="34366" y="1156312"/>
              <a:ext cx="5560030" cy="89953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FFFFFF"/>
                </a:buClr>
                <a:buSzPts val="3200"/>
                <a:buFont typeface="Arial"/>
                <a:buNone/>
              </a:pPr>
              <a:r>
                <a:rPr lang="en-GB" sz="3200">
                  <a:solidFill>
                    <a:srgbClr val="FFFFFF"/>
                  </a:solidFill>
                  <a:latin typeface="Arial"/>
                  <a:ea typeface="Arial"/>
                  <a:cs typeface="Arial"/>
                  <a:sym typeface="Arial"/>
                </a:rPr>
                <a:t>Institutions</a:t>
              </a:r>
              <a:endParaRPr/>
            </a:p>
          </p:txBody>
        </p:sp>
        <p:sp>
          <p:nvSpPr>
            <p:cNvPr id="113" name="Google Shape;113;p4"/>
            <p:cNvSpPr/>
            <p:nvPr/>
          </p:nvSpPr>
          <p:spPr>
            <a:xfrm>
              <a:off x="0" y="2203878"/>
              <a:ext cx="2734495" cy="955509"/>
            </a:xfrm>
            <a:prstGeom prst="roundRect">
              <a:avLst>
                <a:gd fmla="val 10000" name="adj"/>
              </a:avLst>
            </a:prstGeom>
            <a:solidFill>
              <a:srgbClr val="F57A8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4"/>
            <p:cNvSpPr txBox="1"/>
            <p:nvPr/>
          </p:nvSpPr>
          <p:spPr>
            <a:xfrm>
              <a:off x="27986" y="2231864"/>
              <a:ext cx="2678523" cy="89953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Arial"/>
                <a:buNone/>
              </a:pPr>
              <a:r>
                <a:rPr lang="en-GB" sz="3200">
                  <a:solidFill>
                    <a:schemeClr val="lt1"/>
                  </a:solidFill>
                  <a:latin typeface="Arial"/>
                  <a:ea typeface="Arial"/>
                  <a:cs typeface="Arial"/>
                  <a:sym typeface="Arial"/>
                </a:rPr>
                <a:t> Values</a:t>
              </a:r>
              <a:endParaRPr/>
            </a:p>
          </p:txBody>
        </p:sp>
        <p:sp>
          <p:nvSpPr>
            <p:cNvPr id="115" name="Google Shape;115;p4"/>
            <p:cNvSpPr/>
            <p:nvPr/>
          </p:nvSpPr>
          <p:spPr>
            <a:xfrm>
              <a:off x="2871696" y="2203878"/>
              <a:ext cx="2734495" cy="955509"/>
            </a:xfrm>
            <a:prstGeom prst="roundRect">
              <a:avLst>
                <a:gd fmla="val 10000" name="adj"/>
              </a:avLst>
            </a:prstGeom>
            <a:solidFill>
              <a:srgbClr val="FABC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
            <p:cNvSpPr txBox="1"/>
            <p:nvPr/>
          </p:nvSpPr>
          <p:spPr>
            <a:xfrm>
              <a:off x="2899682" y="2231864"/>
              <a:ext cx="2678523" cy="89953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Arial"/>
                <a:buNone/>
              </a:pPr>
              <a:r>
                <a:rPr lang="en-GB" sz="3200">
                  <a:solidFill>
                    <a:schemeClr val="lt1"/>
                  </a:solidFill>
                  <a:latin typeface="Arial"/>
                  <a:ea typeface="Arial"/>
                  <a:cs typeface="Arial"/>
                  <a:sym typeface="Arial"/>
                </a:rPr>
                <a:t>Interests</a:t>
              </a:r>
              <a:endParaRPr/>
            </a:p>
          </p:txBody>
        </p:sp>
        <p:sp>
          <p:nvSpPr>
            <p:cNvPr id="117" name="Google Shape;117;p4"/>
            <p:cNvSpPr/>
            <p:nvPr/>
          </p:nvSpPr>
          <p:spPr>
            <a:xfrm>
              <a:off x="5750849" y="1128326"/>
              <a:ext cx="2734495" cy="955509"/>
            </a:xfrm>
            <a:prstGeom prst="roundRect">
              <a:avLst>
                <a:gd fmla="val 10000" name="adj"/>
              </a:avLst>
            </a:prstGeom>
            <a:solidFill>
              <a:schemeClr val="accent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
            <p:cNvSpPr txBox="1"/>
            <p:nvPr/>
          </p:nvSpPr>
          <p:spPr>
            <a:xfrm>
              <a:off x="5778835" y="1156312"/>
              <a:ext cx="2678523" cy="89953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FFFFFF"/>
                </a:buClr>
                <a:buSzPts val="3200"/>
                <a:buFont typeface="Arial"/>
                <a:buNone/>
              </a:pPr>
              <a:r>
                <a:rPr lang="en-GB" sz="3200">
                  <a:solidFill>
                    <a:srgbClr val="FFFFFF"/>
                  </a:solidFill>
                  <a:latin typeface="Arial"/>
                  <a:ea typeface="Arial"/>
                  <a:cs typeface="Arial"/>
                  <a:sym typeface="Arial"/>
                </a:rPr>
                <a:t>Actors</a:t>
              </a:r>
              <a:endParaRPr/>
            </a:p>
          </p:txBody>
        </p:sp>
        <p:sp>
          <p:nvSpPr>
            <p:cNvPr id="119" name="Google Shape;119;p4"/>
            <p:cNvSpPr/>
            <p:nvPr/>
          </p:nvSpPr>
          <p:spPr>
            <a:xfrm>
              <a:off x="5750849" y="2203878"/>
              <a:ext cx="2734495" cy="955509"/>
            </a:xfrm>
            <a:prstGeom prst="roundRect">
              <a:avLst>
                <a:gd fmla="val 10000" name="adj"/>
              </a:avLst>
            </a:prstGeom>
            <a:solidFill>
              <a:srgbClr val="ACC7FE"/>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
            <p:cNvSpPr txBox="1"/>
            <p:nvPr/>
          </p:nvSpPr>
          <p:spPr>
            <a:xfrm>
              <a:off x="5778835" y="2231864"/>
              <a:ext cx="2678523" cy="89953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Arial"/>
                <a:buNone/>
              </a:pPr>
              <a:r>
                <a:rPr lang="en-GB" sz="3200">
                  <a:solidFill>
                    <a:schemeClr val="lt1"/>
                  </a:solidFill>
                  <a:latin typeface="Arial"/>
                  <a:ea typeface="Arial"/>
                  <a:cs typeface="Arial"/>
                  <a:sym typeface="Arial"/>
                </a:rPr>
                <a:t>Power</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5"/>
          <p:cNvSpPr txBox="1"/>
          <p:nvPr/>
        </p:nvSpPr>
        <p:spPr>
          <a:xfrm>
            <a:off x="838200" y="1656001"/>
            <a:ext cx="10173237" cy="246546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In the next few slides we will discuss the framework in two parts:</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chemeClr val="dk1"/>
                </a:solidFill>
                <a:latin typeface="Arial"/>
                <a:ea typeface="Arial"/>
                <a:cs typeface="Arial"/>
                <a:sym typeface="Arial"/>
              </a:rPr>
              <a:t>Part 1 (5.2) – discuss the overarching aspect of the framework, which is the relationship between structures, institutions and actors. </a:t>
            </a:r>
            <a:endParaRPr/>
          </a:p>
          <a:p>
            <a:pPr indent="-342900" lvl="0" marL="342900" marR="0" rtl="0" algn="l">
              <a:lnSpc>
                <a:spcPct val="100000"/>
              </a:lnSpc>
              <a:spcBef>
                <a:spcPts val="1000"/>
              </a:spcBef>
              <a:spcAft>
                <a:spcPts val="0"/>
              </a:spcAft>
              <a:buClr>
                <a:srgbClr val="000000"/>
              </a:buClr>
              <a:buSzPts val="2000"/>
              <a:buFont typeface="Arial"/>
              <a:buChar char="•"/>
            </a:pPr>
            <a:r>
              <a:rPr b="0" i="0" lang="en-GB" sz="2000" u="none" cap="none" strike="noStrike">
                <a:solidFill>
                  <a:schemeClr val="dk1"/>
                </a:solidFill>
                <a:latin typeface="Arial"/>
                <a:ea typeface="Arial"/>
                <a:cs typeface="Arial"/>
                <a:sym typeface="Arial"/>
              </a:rPr>
              <a:t>Part 2 (5.3) – discuss the role of values or worldviews, interests, and power relations in shaping actors behaviour and the policymaking process and policy context or decisions. </a:t>
            </a:r>
            <a:endParaRPr/>
          </a:p>
          <a:p>
            <a:pPr indent="0" lvl="0" marL="0" marR="0" rtl="0" algn="l">
              <a:lnSpc>
                <a:spcPct val="100000"/>
              </a:lnSpc>
              <a:spcBef>
                <a:spcPts val="10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   </a:t>
            </a:r>
            <a:endParaRPr/>
          </a:p>
        </p:txBody>
      </p:sp>
      <p:sp>
        <p:nvSpPr>
          <p:cNvPr id="127" name="Google Shape;127;p5"/>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5.1 Political economy analysis</a:t>
            </a:r>
            <a:endParaRPr/>
          </a:p>
        </p:txBody>
      </p:sp>
      <p:sp>
        <p:nvSpPr>
          <p:cNvPr id="128" name="Google Shape;128;p5"/>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nvSpPr>
        <p:spPr>
          <a:xfrm>
            <a:off x="838199" y="1401999"/>
            <a:ext cx="9280162" cy="119027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The first step is to identify the structural features and institutions dynamics that provide the background to the context and how actors behave. </a:t>
            </a:r>
            <a:endParaRPr/>
          </a:p>
          <a:p>
            <a:pPr indent="0" lvl="0" marL="0" marR="0" rtl="0" algn="l">
              <a:lnSpc>
                <a:spcPct val="100000"/>
              </a:lnSpc>
              <a:spcBef>
                <a:spcPts val="100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1000"/>
              </a:spcBef>
              <a:spcAft>
                <a:spcPts val="0"/>
              </a:spcAft>
              <a:buNone/>
            </a:pPr>
            <a:r>
              <a:t/>
            </a:r>
            <a:endParaRPr b="0" i="0" sz="2000" u="none" cap="none" strike="noStrike">
              <a:solidFill>
                <a:srgbClr val="000000"/>
              </a:solidFill>
              <a:latin typeface="Open Sans"/>
              <a:ea typeface="Open Sans"/>
              <a:cs typeface="Open Sans"/>
              <a:sym typeface="Open Sans"/>
            </a:endParaRPr>
          </a:p>
        </p:txBody>
      </p:sp>
      <p:sp>
        <p:nvSpPr>
          <p:cNvPr id="135" name="Google Shape;135;p6"/>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5.2 Political economy analysis: </a:t>
            </a:r>
            <a:r>
              <a:rPr b="0" i="0" lang="en-GB" sz="2400" u="none" cap="none" strike="noStrike">
                <a:solidFill>
                  <a:schemeClr val="accent5"/>
                </a:solidFill>
                <a:latin typeface="Arial"/>
                <a:ea typeface="Arial"/>
                <a:cs typeface="Arial"/>
                <a:sym typeface="Arial"/>
              </a:rPr>
              <a:t>a framework</a:t>
            </a:r>
            <a:endParaRPr/>
          </a:p>
        </p:txBody>
      </p:sp>
      <p:sp>
        <p:nvSpPr>
          <p:cNvPr id="136" name="Google Shape;136;p6"/>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137" name="Google Shape;137;p6"/>
          <p:cNvPicPr preferRelativeResize="0"/>
          <p:nvPr/>
        </p:nvPicPr>
        <p:blipFill rotWithShape="1">
          <a:blip r:embed="rId3">
            <a:alphaModFix/>
          </a:blip>
          <a:srcRect b="0" l="0" r="0" t="0"/>
          <a:stretch/>
        </p:blipFill>
        <p:spPr>
          <a:xfrm>
            <a:off x="7798724" y="2871915"/>
            <a:ext cx="2124764" cy="2124764"/>
          </a:xfrm>
          <a:prstGeom prst="rect">
            <a:avLst/>
          </a:prstGeom>
          <a:noFill/>
          <a:ln>
            <a:noFill/>
          </a:ln>
        </p:spPr>
      </p:pic>
      <p:sp>
        <p:nvSpPr>
          <p:cNvPr id="138" name="Google Shape;138;p6"/>
          <p:cNvSpPr txBox="1"/>
          <p:nvPr/>
        </p:nvSpPr>
        <p:spPr>
          <a:xfrm>
            <a:off x="2200915" y="5181454"/>
            <a:ext cx="156202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Structures</a:t>
            </a:r>
            <a:endParaRPr sz="2000">
              <a:solidFill>
                <a:schemeClr val="dk1"/>
              </a:solidFill>
              <a:latin typeface="Arial"/>
              <a:ea typeface="Arial"/>
              <a:cs typeface="Arial"/>
              <a:sym typeface="Arial"/>
            </a:endParaRPr>
          </a:p>
        </p:txBody>
      </p:sp>
      <p:sp>
        <p:nvSpPr>
          <p:cNvPr id="139" name="Google Shape;139;p6"/>
          <p:cNvSpPr/>
          <p:nvPr/>
        </p:nvSpPr>
        <p:spPr>
          <a:xfrm>
            <a:off x="5154488" y="2793574"/>
            <a:ext cx="1597941" cy="2037192"/>
          </a:xfrm>
          <a:custGeom>
            <a:rect b="b" l="l" r="r" t="t"/>
            <a:pathLst>
              <a:path extrusionOk="0" h="1416198" w="1182274">
                <a:moveTo>
                  <a:pt x="980288" y="334552"/>
                </a:moveTo>
                <a:lnTo>
                  <a:pt x="585028" y="0"/>
                </a:lnTo>
                <a:lnTo>
                  <a:pt x="189816" y="335185"/>
                </a:lnTo>
                <a:lnTo>
                  <a:pt x="189816" y="337716"/>
                </a:lnTo>
                <a:lnTo>
                  <a:pt x="325594" y="337716"/>
                </a:lnTo>
                <a:lnTo>
                  <a:pt x="325594" y="675433"/>
                </a:lnTo>
                <a:lnTo>
                  <a:pt x="847577" y="675433"/>
                </a:lnTo>
                <a:lnTo>
                  <a:pt x="844510" y="337716"/>
                </a:lnTo>
                <a:lnTo>
                  <a:pt x="980288" y="337716"/>
                </a:lnTo>
                <a:lnTo>
                  <a:pt x="980288" y="334552"/>
                </a:lnTo>
                <a:lnTo>
                  <a:pt x="980288" y="334552"/>
                </a:lnTo>
                <a:close/>
                <a:moveTo>
                  <a:pt x="99703" y="1091919"/>
                </a:moveTo>
                <a:lnTo>
                  <a:pt x="99703" y="857070"/>
                </a:lnTo>
                <a:lnTo>
                  <a:pt x="591113" y="857070"/>
                </a:lnTo>
                <a:lnTo>
                  <a:pt x="591113" y="1098783"/>
                </a:lnTo>
                <a:moveTo>
                  <a:pt x="1081549" y="1091870"/>
                </a:moveTo>
                <a:lnTo>
                  <a:pt x="1081549" y="857021"/>
                </a:lnTo>
                <a:lnTo>
                  <a:pt x="591113" y="857021"/>
                </a:lnTo>
                <a:lnTo>
                  <a:pt x="591113" y="675384"/>
                </a:lnTo>
                <a:moveTo>
                  <a:pt x="0" y="1216743"/>
                </a:moveTo>
                <a:lnTo>
                  <a:pt x="199456" y="1216743"/>
                </a:lnTo>
                <a:lnTo>
                  <a:pt x="199456" y="1416198"/>
                </a:lnTo>
                <a:lnTo>
                  <a:pt x="0" y="1416198"/>
                </a:lnTo>
                <a:lnTo>
                  <a:pt x="0" y="1216743"/>
                </a:lnTo>
                <a:lnTo>
                  <a:pt x="0" y="1216743"/>
                </a:lnTo>
                <a:close/>
                <a:moveTo>
                  <a:pt x="491410" y="1216743"/>
                </a:moveTo>
                <a:lnTo>
                  <a:pt x="690865" y="1216743"/>
                </a:lnTo>
                <a:lnTo>
                  <a:pt x="690865" y="1416198"/>
                </a:lnTo>
                <a:lnTo>
                  <a:pt x="491410" y="1416198"/>
                </a:lnTo>
                <a:lnTo>
                  <a:pt x="491410" y="1216743"/>
                </a:lnTo>
                <a:lnTo>
                  <a:pt x="491410" y="1216743"/>
                </a:lnTo>
                <a:close/>
                <a:moveTo>
                  <a:pt x="982819" y="1216743"/>
                </a:moveTo>
                <a:lnTo>
                  <a:pt x="1182275" y="1216743"/>
                </a:lnTo>
                <a:lnTo>
                  <a:pt x="1182275" y="1416198"/>
                </a:lnTo>
                <a:lnTo>
                  <a:pt x="982819" y="1416198"/>
                </a:lnTo>
                <a:lnTo>
                  <a:pt x="982819" y="1216743"/>
                </a:lnTo>
                <a:lnTo>
                  <a:pt x="982819" y="1216743"/>
                </a:lnTo>
                <a:close/>
                <a:moveTo>
                  <a:pt x="679717" y="1010277"/>
                </a:moveTo>
                <a:lnTo>
                  <a:pt x="591162" y="1098832"/>
                </a:lnTo>
                <a:lnTo>
                  <a:pt x="502607" y="1010277"/>
                </a:lnTo>
                <a:moveTo>
                  <a:pt x="1170104" y="1010277"/>
                </a:moveTo>
                <a:lnTo>
                  <a:pt x="1081549" y="1098832"/>
                </a:lnTo>
                <a:lnTo>
                  <a:pt x="992994" y="1010277"/>
                </a:lnTo>
                <a:moveTo>
                  <a:pt x="188258" y="1010277"/>
                </a:moveTo>
                <a:lnTo>
                  <a:pt x="99703" y="1098832"/>
                </a:lnTo>
                <a:lnTo>
                  <a:pt x="11148" y="1010277"/>
                </a:lnTo>
              </a:path>
            </a:pathLst>
          </a:custGeom>
          <a:noFill/>
          <a:ln cap="flat" cmpd="sng" w="439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40" name="Google Shape;140;p6"/>
          <p:cNvGrpSpPr/>
          <p:nvPr/>
        </p:nvGrpSpPr>
        <p:grpSpPr>
          <a:xfrm>
            <a:off x="1609818" y="2871915"/>
            <a:ext cx="2259411" cy="2193842"/>
            <a:chOff x="8063427" y="1505663"/>
            <a:chExt cx="1378566" cy="1440588"/>
          </a:xfrm>
        </p:grpSpPr>
        <p:sp>
          <p:nvSpPr>
            <p:cNvPr id="141" name="Google Shape;141;p6"/>
            <p:cNvSpPr/>
            <p:nvPr/>
          </p:nvSpPr>
          <p:spPr>
            <a:xfrm>
              <a:off x="8524799" y="2618126"/>
              <a:ext cx="623292" cy="30573"/>
            </a:xfrm>
            <a:custGeom>
              <a:rect b="b" l="l" r="r" t="t"/>
              <a:pathLst>
                <a:path extrusionOk="0" h="30573" w="623292">
                  <a:moveTo>
                    <a:pt x="15287" y="30573"/>
                  </a:moveTo>
                  <a:lnTo>
                    <a:pt x="608006" y="30573"/>
                  </a:lnTo>
                  <a:cubicBezTo>
                    <a:pt x="616477" y="30573"/>
                    <a:pt x="623293" y="23709"/>
                    <a:pt x="623293" y="15287"/>
                  </a:cubicBezTo>
                  <a:cubicBezTo>
                    <a:pt x="623293" y="6864"/>
                    <a:pt x="616428" y="0"/>
                    <a:pt x="608006" y="0"/>
                  </a:cubicBezTo>
                  <a:lnTo>
                    <a:pt x="15287" y="0"/>
                  </a:lnTo>
                  <a:cubicBezTo>
                    <a:pt x="6816" y="0"/>
                    <a:pt x="0" y="6864"/>
                    <a:pt x="0" y="15287"/>
                  </a:cubicBezTo>
                  <a:cubicBezTo>
                    <a:pt x="0" y="23709"/>
                    <a:pt x="6864" y="30573"/>
                    <a:pt x="15287" y="30573"/>
                  </a:cubicBezTo>
                  <a:lnTo>
                    <a:pt x="15287" y="30573"/>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42" name="Google Shape;142;p6"/>
            <p:cNvGrpSpPr/>
            <p:nvPr/>
          </p:nvGrpSpPr>
          <p:grpSpPr>
            <a:xfrm>
              <a:off x="8063427" y="1505663"/>
              <a:ext cx="1378566" cy="1440588"/>
              <a:chOff x="8063427" y="1505663"/>
              <a:chExt cx="1378566" cy="1440588"/>
            </a:xfrm>
          </p:grpSpPr>
          <p:sp>
            <p:nvSpPr>
              <p:cNvPr id="143" name="Google Shape;143;p6"/>
              <p:cNvSpPr/>
              <p:nvPr/>
            </p:nvSpPr>
            <p:spPr>
              <a:xfrm>
                <a:off x="8063427" y="1505663"/>
                <a:ext cx="1124487" cy="1124584"/>
              </a:xfrm>
              <a:custGeom>
                <a:rect b="b" l="l" r="r" t="t"/>
                <a:pathLst>
                  <a:path extrusionOk="0" h="1124584" w="1124487">
                    <a:moveTo>
                      <a:pt x="784727" y="678305"/>
                    </a:moveTo>
                    <a:cubicBezTo>
                      <a:pt x="786966" y="695393"/>
                      <a:pt x="788135" y="712773"/>
                      <a:pt x="788135" y="730445"/>
                    </a:cubicBezTo>
                    <a:cubicBezTo>
                      <a:pt x="788135" y="948108"/>
                      <a:pt x="611706" y="1124536"/>
                      <a:pt x="394043" y="1124536"/>
                    </a:cubicBezTo>
                    <a:cubicBezTo>
                      <a:pt x="176380" y="1124536"/>
                      <a:pt x="0" y="948108"/>
                      <a:pt x="0" y="730445"/>
                    </a:cubicBezTo>
                    <a:cubicBezTo>
                      <a:pt x="0" y="512782"/>
                      <a:pt x="176428" y="336402"/>
                      <a:pt x="394092" y="336402"/>
                    </a:cubicBezTo>
                    <a:cubicBezTo>
                      <a:pt x="407382" y="336402"/>
                      <a:pt x="423399" y="337522"/>
                      <a:pt x="436349" y="338836"/>
                    </a:cubicBezTo>
                    <a:moveTo>
                      <a:pt x="394092" y="1049953"/>
                    </a:moveTo>
                    <a:lnTo>
                      <a:pt x="394092" y="1124585"/>
                    </a:lnTo>
                    <a:moveTo>
                      <a:pt x="394092" y="1049953"/>
                    </a:moveTo>
                    <a:lnTo>
                      <a:pt x="394092" y="1124585"/>
                    </a:lnTo>
                    <a:moveTo>
                      <a:pt x="197021" y="389175"/>
                    </a:moveTo>
                    <a:lnTo>
                      <a:pt x="234313" y="453777"/>
                    </a:lnTo>
                    <a:moveTo>
                      <a:pt x="553773" y="1007112"/>
                    </a:moveTo>
                    <a:lnTo>
                      <a:pt x="591064" y="1071715"/>
                    </a:lnTo>
                    <a:moveTo>
                      <a:pt x="52773" y="533423"/>
                    </a:moveTo>
                    <a:lnTo>
                      <a:pt x="117376" y="570715"/>
                    </a:lnTo>
                    <a:moveTo>
                      <a:pt x="670710" y="890175"/>
                    </a:moveTo>
                    <a:lnTo>
                      <a:pt x="735313" y="927466"/>
                    </a:lnTo>
                    <a:moveTo>
                      <a:pt x="0" y="730445"/>
                    </a:moveTo>
                    <a:lnTo>
                      <a:pt x="74632" y="730445"/>
                    </a:lnTo>
                    <a:moveTo>
                      <a:pt x="52821" y="927466"/>
                    </a:moveTo>
                    <a:lnTo>
                      <a:pt x="117424" y="890175"/>
                    </a:lnTo>
                    <a:moveTo>
                      <a:pt x="197070" y="1071715"/>
                    </a:moveTo>
                    <a:lnTo>
                      <a:pt x="234362" y="1007112"/>
                    </a:lnTo>
                    <a:moveTo>
                      <a:pt x="441607" y="730445"/>
                    </a:moveTo>
                    <a:cubicBezTo>
                      <a:pt x="441607" y="704204"/>
                      <a:pt x="420332" y="682930"/>
                      <a:pt x="394092" y="682930"/>
                    </a:cubicBezTo>
                    <a:cubicBezTo>
                      <a:pt x="367851" y="682930"/>
                      <a:pt x="346577" y="704204"/>
                      <a:pt x="346577" y="730445"/>
                    </a:cubicBezTo>
                    <a:cubicBezTo>
                      <a:pt x="346577" y="756685"/>
                      <a:pt x="367851" y="777960"/>
                      <a:pt x="394092" y="777960"/>
                    </a:cubicBezTo>
                    <a:cubicBezTo>
                      <a:pt x="420332" y="777960"/>
                      <a:pt x="441607" y="756685"/>
                      <a:pt x="441607" y="730445"/>
                    </a:cubicBezTo>
                    <a:lnTo>
                      <a:pt x="441607" y="730445"/>
                    </a:lnTo>
                    <a:close/>
                    <a:moveTo>
                      <a:pt x="394092" y="690719"/>
                    </a:moveTo>
                    <a:lnTo>
                      <a:pt x="394092" y="453777"/>
                    </a:lnTo>
                    <a:moveTo>
                      <a:pt x="422182" y="758535"/>
                    </a:moveTo>
                    <a:lnTo>
                      <a:pt x="505576" y="841930"/>
                    </a:lnTo>
                    <a:moveTo>
                      <a:pt x="1124439" y="385426"/>
                    </a:moveTo>
                    <a:lnTo>
                      <a:pt x="1124439" y="287280"/>
                    </a:lnTo>
                    <a:lnTo>
                      <a:pt x="1041921" y="282120"/>
                    </a:lnTo>
                    <a:cubicBezTo>
                      <a:pt x="1035446" y="251644"/>
                      <a:pt x="1023518" y="222142"/>
                      <a:pt x="1005992" y="195123"/>
                    </a:cubicBezTo>
                    <a:lnTo>
                      <a:pt x="1060615" y="133246"/>
                    </a:lnTo>
                    <a:lnTo>
                      <a:pt x="991193" y="63824"/>
                    </a:lnTo>
                    <a:lnTo>
                      <a:pt x="929316" y="118447"/>
                    </a:lnTo>
                    <a:cubicBezTo>
                      <a:pt x="902346" y="100921"/>
                      <a:pt x="872795" y="88993"/>
                      <a:pt x="842319" y="82518"/>
                    </a:cubicBezTo>
                    <a:lnTo>
                      <a:pt x="837159" y="0"/>
                    </a:lnTo>
                    <a:lnTo>
                      <a:pt x="739013" y="0"/>
                    </a:lnTo>
                    <a:lnTo>
                      <a:pt x="733901" y="82518"/>
                    </a:lnTo>
                    <a:cubicBezTo>
                      <a:pt x="703426" y="88993"/>
                      <a:pt x="673923" y="100921"/>
                      <a:pt x="646904" y="118447"/>
                    </a:cubicBezTo>
                    <a:lnTo>
                      <a:pt x="585028" y="63824"/>
                    </a:lnTo>
                    <a:lnTo>
                      <a:pt x="515605" y="133246"/>
                    </a:lnTo>
                    <a:lnTo>
                      <a:pt x="570277" y="195123"/>
                    </a:lnTo>
                    <a:cubicBezTo>
                      <a:pt x="552751" y="222093"/>
                      <a:pt x="540823" y="251644"/>
                      <a:pt x="534348" y="282120"/>
                    </a:cubicBezTo>
                    <a:lnTo>
                      <a:pt x="451830" y="287280"/>
                    </a:lnTo>
                    <a:lnTo>
                      <a:pt x="451830" y="385426"/>
                    </a:lnTo>
                    <a:lnTo>
                      <a:pt x="534348" y="390538"/>
                    </a:lnTo>
                    <a:cubicBezTo>
                      <a:pt x="540823" y="421013"/>
                      <a:pt x="552751" y="450516"/>
                      <a:pt x="570277" y="477535"/>
                    </a:cubicBezTo>
                    <a:lnTo>
                      <a:pt x="515654" y="539411"/>
                    </a:lnTo>
                    <a:lnTo>
                      <a:pt x="585076" y="608834"/>
                    </a:lnTo>
                    <a:lnTo>
                      <a:pt x="646953" y="554162"/>
                    </a:lnTo>
                    <a:cubicBezTo>
                      <a:pt x="673923" y="571688"/>
                      <a:pt x="703474" y="583567"/>
                      <a:pt x="733950" y="590091"/>
                    </a:cubicBezTo>
                    <a:lnTo>
                      <a:pt x="739062" y="672609"/>
                    </a:lnTo>
                    <a:lnTo>
                      <a:pt x="837207" y="672609"/>
                    </a:lnTo>
                    <a:lnTo>
                      <a:pt x="842368" y="590091"/>
                    </a:lnTo>
                    <a:cubicBezTo>
                      <a:pt x="872843" y="583616"/>
                      <a:pt x="902346" y="571688"/>
                      <a:pt x="929365" y="554162"/>
                    </a:cubicBezTo>
                    <a:lnTo>
                      <a:pt x="991241" y="608834"/>
                    </a:lnTo>
                    <a:lnTo>
                      <a:pt x="1060664" y="539411"/>
                    </a:lnTo>
                    <a:lnTo>
                      <a:pt x="1006041" y="477535"/>
                    </a:lnTo>
                    <a:cubicBezTo>
                      <a:pt x="1023567" y="450564"/>
                      <a:pt x="1035495" y="421013"/>
                      <a:pt x="1041969" y="390538"/>
                    </a:cubicBezTo>
                    <a:lnTo>
                      <a:pt x="1124488" y="385426"/>
                    </a:lnTo>
                    <a:lnTo>
                      <a:pt x="1124488" y="385426"/>
                    </a:lnTo>
                    <a:close/>
                    <a:moveTo>
                      <a:pt x="882434" y="430604"/>
                    </a:moveTo>
                    <a:cubicBezTo>
                      <a:pt x="830343" y="482647"/>
                      <a:pt x="745926" y="482647"/>
                      <a:pt x="693884" y="430604"/>
                    </a:cubicBezTo>
                    <a:cubicBezTo>
                      <a:pt x="641792" y="378513"/>
                      <a:pt x="641792" y="294096"/>
                      <a:pt x="693884" y="242054"/>
                    </a:cubicBezTo>
                    <a:cubicBezTo>
                      <a:pt x="745975" y="190011"/>
                      <a:pt x="830392" y="190011"/>
                      <a:pt x="882434" y="242054"/>
                    </a:cubicBezTo>
                    <a:cubicBezTo>
                      <a:pt x="934477" y="294145"/>
                      <a:pt x="934477" y="378562"/>
                      <a:pt x="882434" y="430604"/>
                    </a:cubicBezTo>
                    <a:lnTo>
                      <a:pt x="882434" y="430604"/>
                    </a:lnTo>
                    <a:close/>
                  </a:path>
                </a:pathLst>
              </a:custGeom>
              <a:noFill/>
              <a:ln cap="flat" cmpd="sng" w="35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144" name="Google Shape;144;p6"/>
              <p:cNvGrpSpPr/>
              <p:nvPr/>
            </p:nvGrpSpPr>
            <p:grpSpPr>
              <a:xfrm>
                <a:off x="8527525" y="2030810"/>
                <a:ext cx="914468" cy="915441"/>
                <a:chOff x="8527525" y="2030810"/>
                <a:chExt cx="914468" cy="915441"/>
              </a:xfrm>
            </p:grpSpPr>
            <p:grpSp>
              <p:nvGrpSpPr>
                <p:cNvPr id="145" name="Google Shape;145;p6"/>
                <p:cNvGrpSpPr/>
                <p:nvPr/>
              </p:nvGrpSpPr>
              <p:grpSpPr>
                <a:xfrm>
                  <a:off x="8527525" y="2030810"/>
                  <a:ext cx="914468" cy="915002"/>
                  <a:chOff x="8527525" y="2030810"/>
                  <a:chExt cx="914468" cy="915002"/>
                </a:xfrm>
              </p:grpSpPr>
              <p:sp>
                <p:nvSpPr>
                  <p:cNvPr id="146" name="Google Shape;146;p6"/>
                  <p:cNvSpPr/>
                  <p:nvPr/>
                </p:nvSpPr>
                <p:spPr>
                  <a:xfrm>
                    <a:off x="8527525" y="2635408"/>
                    <a:ext cx="722488" cy="310404"/>
                  </a:xfrm>
                  <a:custGeom>
                    <a:rect b="b" l="l" r="r" t="t"/>
                    <a:pathLst>
                      <a:path extrusionOk="0" h="310404" w="722488">
                        <a:moveTo>
                          <a:pt x="719637" y="201160"/>
                        </a:moveTo>
                        <a:cubicBezTo>
                          <a:pt x="714720" y="194295"/>
                          <a:pt x="705178" y="192689"/>
                          <a:pt x="698314" y="197606"/>
                        </a:cubicBezTo>
                        <a:cubicBezTo>
                          <a:pt x="623049" y="251352"/>
                          <a:pt x="534202" y="279783"/>
                          <a:pt x="441363" y="279783"/>
                        </a:cubicBezTo>
                        <a:cubicBezTo>
                          <a:pt x="254857" y="279783"/>
                          <a:pt x="95225" y="163625"/>
                          <a:pt x="30232" y="0"/>
                        </a:cubicBezTo>
                        <a:cubicBezTo>
                          <a:pt x="20301" y="2483"/>
                          <a:pt x="10223" y="4625"/>
                          <a:pt x="0" y="6378"/>
                        </a:cubicBezTo>
                        <a:cubicBezTo>
                          <a:pt x="68254" y="183877"/>
                          <a:pt x="240106" y="310405"/>
                          <a:pt x="441363" y="310405"/>
                        </a:cubicBezTo>
                        <a:cubicBezTo>
                          <a:pt x="540580" y="310405"/>
                          <a:pt x="635610" y="280027"/>
                          <a:pt x="716083" y="222531"/>
                        </a:cubicBezTo>
                        <a:cubicBezTo>
                          <a:pt x="722948" y="217615"/>
                          <a:pt x="724554" y="208073"/>
                          <a:pt x="719637" y="201208"/>
                        </a:cubicBezTo>
                        <a:lnTo>
                          <a:pt x="719637" y="201208"/>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 name="Google Shape;147;p6"/>
                  <p:cNvSpPr/>
                  <p:nvPr/>
                </p:nvSpPr>
                <p:spPr>
                  <a:xfrm>
                    <a:off x="9117324" y="2030810"/>
                    <a:ext cx="324669" cy="535906"/>
                  </a:xfrm>
                  <a:custGeom>
                    <a:rect b="b" l="l" r="r" t="t"/>
                    <a:pathLst>
                      <a:path extrusionOk="0" h="535906" w="324669">
                        <a:moveTo>
                          <a:pt x="324669" y="441899"/>
                        </a:moveTo>
                        <a:cubicBezTo>
                          <a:pt x="324669" y="240058"/>
                          <a:pt x="197362" y="67816"/>
                          <a:pt x="19035" y="0"/>
                        </a:cubicBezTo>
                        <a:cubicBezTo>
                          <a:pt x="13096" y="8812"/>
                          <a:pt x="6718" y="17331"/>
                          <a:pt x="0" y="25559"/>
                        </a:cubicBezTo>
                        <a:cubicBezTo>
                          <a:pt x="171122" y="86754"/>
                          <a:pt x="294047" y="250038"/>
                          <a:pt x="294047" y="441947"/>
                        </a:cubicBezTo>
                        <a:cubicBezTo>
                          <a:pt x="294047" y="467457"/>
                          <a:pt x="291857" y="493016"/>
                          <a:pt x="287524" y="517991"/>
                        </a:cubicBezTo>
                        <a:cubicBezTo>
                          <a:pt x="286063" y="526316"/>
                          <a:pt x="291662" y="534251"/>
                          <a:pt x="299987" y="535663"/>
                        </a:cubicBezTo>
                        <a:cubicBezTo>
                          <a:pt x="300863" y="535809"/>
                          <a:pt x="301739" y="535906"/>
                          <a:pt x="302616" y="535906"/>
                        </a:cubicBezTo>
                        <a:cubicBezTo>
                          <a:pt x="309918" y="535906"/>
                          <a:pt x="316393" y="530648"/>
                          <a:pt x="317659" y="523200"/>
                        </a:cubicBezTo>
                        <a:cubicBezTo>
                          <a:pt x="322284" y="496570"/>
                          <a:pt x="324621" y="469210"/>
                          <a:pt x="324621" y="441947"/>
                        </a:cubicBezTo>
                        <a:lnTo>
                          <a:pt x="324621" y="441947"/>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 name="Google Shape;148;p6"/>
                  <p:cNvSpPr/>
                  <p:nvPr/>
                </p:nvSpPr>
                <p:spPr>
                  <a:xfrm>
                    <a:off x="8750251" y="2081635"/>
                    <a:ext cx="439610" cy="864177"/>
                  </a:xfrm>
                  <a:custGeom>
                    <a:rect b="b" l="l" r="r" t="t"/>
                    <a:pathLst>
                      <a:path extrusionOk="0" h="864177" w="439610">
                        <a:moveTo>
                          <a:pt x="29113" y="411423"/>
                        </a:moveTo>
                        <a:cubicBezTo>
                          <a:pt x="19960" y="422912"/>
                          <a:pt x="10321" y="434012"/>
                          <a:pt x="0" y="444430"/>
                        </a:cubicBezTo>
                        <a:cubicBezTo>
                          <a:pt x="5355" y="548515"/>
                          <a:pt x="25315" y="645541"/>
                          <a:pt x="59248" y="721049"/>
                        </a:cubicBezTo>
                        <a:cubicBezTo>
                          <a:pt x="100726" y="813352"/>
                          <a:pt x="157345" y="864178"/>
                          <a:pt x="218637" y="864178"/>
                        </a:cubicBezTo>
                        <a:cubicBezTo>
                          <a:pt x="304076" y="864178"/>
                          <a:pt x="380119" y="763452"/>
                          <a:pt x="417119" y="601337"/>
                        </a:cubicBezTo>
                        <a:cubicBezTo>
                          <a:pt x="419017" y="593109"/>
                          <a:pt x="413857" y="584882"/>
                          <a:pt x="405630" y="583032"/>
                        </a:cubicBezTo>
                        <a:cubicBezTo>
                          <a:pt x="397402" y="581133"/>
                          <a:pt x="389175" y="586293"/>
                          <a:pt x="387325" y="594570"/>
                        </a:cubicBezTo>
                        <a:cubicBezTo>
                          <a:pt x="354220" y="739792"/>
                          <a:pt x="288011" y="833605"/>
                          <a:pt x="218686" y="833605"/>
                        </a:cubicBezTo>
                        <a:cubicBezTo>
                          <a:pt x="170830" y="833605"/>
                          <a:pt x="122877" y="788037"/>
                          <a:pt x="87192" y="708537"/>
                        </a:cubicBezTo>
                        <a:cubicBezTo>
                          <a:pt x="51410" y="628843"/>
                          <a:pt x="31449" y="523833"/>
                          <a:pt x="29161" y="411472"/>
                        </a:cubicBezTo>
                        <a:lnTo>
                          <a:pt x="29161" y="411472"/>
                        </a:lnTo>
                        <a:close/>
                        <a:moveTo>
                          <a:pt x="424032" y="420137"/>
                        </a:moveTo>
                        <a:cubicBezTo>
                          <a:pt x="432454" y="420235"/>
                          <a:pt x="439416" y="413468"/>
                          <a:pt x="439513" y="405045"/>
                        </a:cubicBezTo>
                        <a:cubicBezTo>
                          <a:pt x="439562" y="400420"/>
                          <a:pt x="439611" y="395747"/>
                          <a:pt x="439611" y="391073"/>
                        </a:cubicBezTo>
                        <a:cubicBezTo>
                          <a:pt x="439611" y="266687"/>
                          <a:pt x="417752" y="149458"/>
                          <a:pt x="378026" y="61098"/>
                        </a:cubicBezTo>
                        <a:cubicBezTo>
                          <a:pt x="367705" y="38119"/>
                          <a:pt x="356411" y="17672"/>
                          <a:pt x="344386" y="0"/>
                        </a:cubicBezTo>
                        <a:cubicBezTo>
                          <a:pt x="337083" y="7351"/>
                          <a:pt x="329391" y="14264"/>
                          <a:pt x="321456" y="20934"/>
                        </a:cubicBezTo>
                        <a:cubicBezTo>
                          <a:pt x="331631" y="36318"/>
                          <a:pt x="341270" y="53892"/>
                          <a:pt x="350131" y="73658"/>
                        </a:cubicBezTo>
                        <a:cubicBezTo>
                          <a:pt x="388104" y="158221"/>
                          <a:pt x="409037" y="270923"/>
                          <a:pt x="409037" y="391122"/>
                        </a:cubicBezTo>
                        <a:cubicBezTo>
                          <a:pt x="409037" y="395649"/>
                          <a:pt x="409037" y="400177"/>
                          <a:pt x="408940" y="404705"/>
                        </a:cubicBezTo>
                        <a:cubicBezTo>
                          <a:pt x="408843" y="413127"/>
                          <a:pt x="415561" y="420089"/>
                          <a:pt x="424032" y="420186"/>
                        </a:cubicBezTo>
                        <a:lnTo>
                          <a:pt x="424032" y="420186"/>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 name="Google Shape;149;p6"/>
                  <p:cNvSpPr/>
                  <p:nvPr/>
                </p:nvSpPr>
                <p:spPr>
                  <a:xfrm>
                    <a:off x="8859059" y="2296670"/>
                    <a:ext cx="553918" cy="30573"/>
                  </a:xfrm>
                  <a:custGeom>
                    <a:rect b="b" l="l" r="r" t="t"/>
                    <a:pathLst>
                      <a:path extrusionOk="0" h="30573" w="553918">
                        <a:moveTo>
                          <a:pt x="553919" y="15287"/>
                        </a:moveTo>
                        <a:cubicBezTo>
                          <a:pt x="553919" y="6816"/>
                          <a:pt x="547055" y="0"/>
                          <a:pt x="538633" y="0"/>
                        </a:cubicBezTo>
                        <a:lnTo>
                          <a:pt x="5453" y="0"/>
                        </a:lnTo>
                        <a:cubicBezTo>
                          <a:pt x="3943" y="10321"/>
                          <a:pt x="2239" y="20544"/>
                          <a:pt x="0" y="30573"/>
                        </a:cubicBezTo>
                        <a:lnTo>
                          <a:pt x="538633" y="30573"/>
                        </a:lnTo>
                        <a:cubicBezTo>
                          <a:pt x="547055" y="30573"/>
                          <a:pt x="553919" y="23709"/>
                          <a:pt x="553919" y="15287"/>
                        </a:cubicBezTo>
                        <a:lnTo>
                          <a:pt x="553919" y="15287"/>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grpSp>
              <p:nvGrpSpPr>
                <p:cNvPr id="150" name="Google Shape;150;p6"/>
                <p:cNvGrpSpPr/>
                <p:nvPr/>
              </p:nvGrpSpPr>
              <p:grpSpPr>
                <a:xfrm>
                  <a:off x="9112407" y="2430257"/>
                  <a:ext cx="329293" cy="515994"/>
                  <a:chOff x="9112407" y="2430257"/>
                  <a:chExt cx="329293" cy="515994"/>
                </a:xfrm>
              </p:grpSpPr>
              <p:sp>
                <p:nvSpPr>
                  <p:cNvPr id="151" name="Google Shape;151;p6"/>
                  <p:cNvSpPr/>
                  <p:nvPr/>
                </p:nvSpPr>
                <p:spPr>
                  <a:xfrm>
                    <a:off x="9112407" y="2430257"/>
                    <a:ext cx="329293" cy="515994"/>
                  </a:xfrm>
                  <a:custGeom>
                    <a:rect b="b" l="l" r="r" t="t"/>
                    <a:pathLst>
                      <a:path extrusionOk="0" h="515994" w="329293">
                        <a:moveTo>
                          <a:pt x="164696" y="515995"/>
                        </a:moveTo>
                        <a:cubicBezTo>
                          <a:pt x="170489" y="515995"/>
                          <a:pt x="175795" y="512684"/>
                          <a:pt x="178376" y="507475"/>
                        </a:cubicBezTo>
                        <a:lnTo>
                          <a:pt x="314154" y="233680"/>
                        </a:lnTo>
                        <a:cubicBezTo>
                          <a:pt x="314154" y="233680"/>
                          <a:pt x="314300" y="233388"/>
                          <a:pt x="314348" y="233242"/>
                        </a:cubicBezTo>
                        <a:cubicBezTo>
                          <a:pt x="324280" y="211626"/>
                          <a:pt x="329294" y="188551"/>
                          <a:pt x="329294" y="164647"/>
                        </a:cubicBezTo>
                        <a:cubicBezTo>
                          <a:pt x="329294" y="73853"/>
                          <a:pt x="255441" y="0"/>
                          <a:pt x="164647" y="0"/>
                        </a:cubicBezTo>
                        <a:cubicBezTo>
                          <a:pt x="73853" y="0"/>
                          <a:pt x="0" y="73853"/>
                          <a:pt x="0" y="164647"/>
                        </a:cubicBezTo>
                        <a:cubicBezTo>
                          <a:pt x="0" y="188551"/>
                          <a:pt x="5014" y="211626"/>
                          <a:pt x="14946" y="233242"/>
                        </a:cubicBezTo>
                        <a:cubicBezTo>
                          <a:pt x="14994" y="233388"/>
                          <a:pt x="15092" y="233534"/>
                          <a:pt x="15141" y="233680"/>
                        </a:cubicBezTo>
                        <a:lnTo>
                          <a:pt x="150918" y="507475"/>
                        </a:lnTo>
                        <a:cubicBezTo>
                          <a:pt x="153499" y="512684"/>
                          <a:pt x="158805" y="515995"/>
                          <a:pt x="164598" y="515995"/>
                        </a:cubicBezTo>
                        <a:lnTo>
                          <a:pt x="164598" y="515995"/>
                        </a:lnTo>
                        <a:close/>
                        <a:moveTo>
                          <a:pt x="286696" y="220341"/>
                        </a:moveTo>
                        <a:lnTo>
                          <a:pt x="164696" y="466289"/>
                        </a:lnTo>
                        <a:lnTo>
                          <a:pt x="42695" y="220341"/>
                        </a:lnTo>
                        <a:cubicBezTo>
                          <a:pt x="34711" y="202815"/>
                          <a:pt x="30622" y="184120"/>
                          <a:pt x="30622" y="164696"/>
                        </a:cubicBezTo>
                        <a:cubicBezTo>
                          <a:pt x="30622" y="90794"/>
                          <a:pt x="90746" y="30671"/>
                          <a:pt x="164647" y="30671"/>
                        </a:cubicBezTo>
                        <a:cubicBezTo>
                          <a:pt x="238548" y="30671"/>
                          <a:pt x="298672" y="90794"/>
                          <a:pt x="298672" y="164696"/>
                        </a:cubicBezTo>
                        <a:cubicBezTo>
                          <a:pt x="298672" y="184120"/>
                          <a:pt x="294631" y="202815"/>
                          <a:pt x="286599" y="220341"/>
                        </a:cubicBezTo>
                        <a:lnTo>
                          <a:pt x="286599" y="220341"/>
                        </a:lnTo>
                        <a:close/>
                      </a:path>
                    </a:pathLst>
                  </a:custGeom>
                  <a:solidFill>
                    <a:schemeClr val="accen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 name="Google Shape;152;p6"/>
                  <p:cNvSpPr/>
                  <p:nvPr/>
                </p:nvSpPr>
                <p:spPr>
                  <a:xfrm>
                    <a:off x="9192453" y="2513723"/>
                    <a:ext cx="169200" cy="169200"/>
                  </a:xfrm>
                  <a:prstGeom prst="ellipse">
                    <a:avLst/>
                  </a:prstGeom>
                  <a:solidFill>
                    <a:schemeClr val="lt2"/>
                  </a:solid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grpSp>
      </p:grpSp>
      <p:sp>
        <p:nvSpPr>
          <p:cNvPr id="153" name="Google Shape;153;p6"/>
          <p:cNvSpPr txBox="1"/>
          <p:nvPr/>
        </p:nvSpPr>
        <p:spPr>
          <a:xfrm>
            <a:off x="5154488" y="5218456"/>
            <a:ext cx="1692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Institutions</a:t>
            </a:r>
            <a:endParaRPr sz="2000">
              <a:solidFill>
                <a:schemeClr val="dk1"/>
              </a:solidFill>
              <a:latin typeface="Arial"/>
              <a:ea typeface="Arial"/>
              <a:cs typeface="Arial"/>
              <a:sym typeface="Arial"/>
            </a:endParaRPr>
          </a:p>
        </p:txBody>
      </p:sp>
      <p:sp>
        <p:nvSpPr>
          <p:cNvPr id="154" name="Google Shape;154;p6"/>
          <p:cNvSpPr txBox="1"/>
          <p:nvPr/>
        </p:nvSpPr>
        <p:spPr>
          <a:xfrm>
            <a:off x="8067572" y="5210573"/>
            <a:ext cx="1692000"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Arial"/>
                <a:ea typeface="Arial"/>
                <a:cs typeface="Arial"/>
                <a:sym typeface="Arial"/>
              </a:rPr>
              <a:t>Actors</a:t>
            </a:r>
            <a:endParaRPr sz="200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nvSpPr>
        <p:spPr>
          <a:xfrm>
            <a:off x="834081" y="1565977"/>
            <a:ext cx="6646011" cy="29760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2000" u="none" cap="none" strike="noStrike">
                <a:solidFill>
                  <a:srgbClr val="000000"/>
                </a:solidFill>
                <a:latin typeface="Arial"/>
                <a:ea typeface="Arial"/>
                <a:cs typeface="Arial"/>
                <a:sym typeface="Arial"/>
              </a:rPr>
              <a:t>Structural features are deeply embedded and foundational factors.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Tend to be fixed or slow to change and include physical and social features, such as geography, population, urbanisation rates, and economic structures.</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Vary from setting to setting and shape the prevailing political and economic systems and institutions in a given context. </a:t>
            </a:r>
            <a:endParaRPr/>
          </a:p>
        </p:txBody>
      </p:sp>
      <p:sp>
        <p:nvSpPr>
          <p:cNvPr id="161" name="Google Shape;161;p7"/>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5.2.1 Political economy analysis: </a:t>
            </a:r>
            <a:r>
              <a:rPr b="0" i="0" lang="en-GB" sz="2400" u="none" cap="none" strike="noStrike">
                <a:solidFill>
                  <a:schemeClr val="accent1"/>
                </a:solidFill>
                <a:latin typeface="Arial"/>
                <a:ea typeface="Arial"/>
                <a:cs typeface="Arial"/>
                <a:sym typeface="Arial"/>
              </a:rPr>
              <a:t>Structural features  </a:t>
            </a:r>
            <a:endParaRPr/>
          </a:p>
        </p:txBody>
      </p:sp>
      <p:sp>
        <p:nvSpPr>
          <p:cNvPr id="162" name="Google Shape;162;p7"/>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163" name="Google Shape;163;p7"/>
          <p:cNvPicPr preferRelativeResize="0"/>
          <p:nvPr/>
        </p:nvPicPr>
        <p:blipFill rotWithShape="1">
          <a:blip r:embed="rId3">
            <a:alphaModFix/>
          </a:blip>
          <a:srcRect b="0" l="0" r="0" t="0"/>
          <a:stretch/>
        </p:blipFill>
        <p:spPr>
          <a:xfrm>
            <a:off x="7792358" y="1225199"/>
            <a:ext cx="3871457" cy="387145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8"/>
          <p:cNvSpPr txBox="1"/>
          <p:nvPr/>
        </p:nvSpPr>
        <p:spPr>
          <a:xfrm>
            <a:off x="834081" y="1549173"/>
            <a:ext cx="8187814" cy="374581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In PEA, for example, questions related to structures may include: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What are the most important events in political history? How do they shape the political system and contemporary politics?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How does geographic concentration and geopolitics </a:t>
            </a:r>
            <a:br>
              <a:rPr b="0" i="0" lang="en-GB" sz="2000" u="none" cap="none" strike="noStrike">
                <a:solidFill>
                  <a:srgbClr val="000000"/>
                </a:solidFill>
                <a:latin typeface="Arial"/>
                <a:ea typeface="Arial"/>
                <a:cs typeface="Arial"/>
                <a:sym typeface="Arial"/>
              </a:rPr>
            </a:br>
            <a:r>
              <a:rPr b="0" i="0" lang="en-GB" sz="2000" u="none" cap="none" strike="noStrike">
                <a:solidFill>
                  <a:srgbClr val="000000"/>
                </a:solidFill>
                <a:latin typeface="Arial"/>
                <a:ea typeface="Arial"/>
                <a:cs typeface="Arial"/>
                <a:sym typeface="Arial"/>
              </a:rPr>
              <a:t>influence the characteristics of institutions and prevalent values?</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What is the structure of the economy? Which sectors are most significant? What is the level of inequality and public debt? </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What do things like demographic trends, urbanisation and climate change related issues impact political processes and policy decisions?  </a:t>
            </a:r>
            <a:endParaRPr/>
          </a:p>
          <a:p>
            <a:pPr indent="0" lvl="0" marL="0" marR="0" rtl="0" algn="just">
              <a:lnSpc>
                <a:spcPct val="100000"/>
              </a:lnSpc>
              <a:spcBef>
                <a:spcPts val="100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just">
              <a:lnSpc>
                <a:spcPct val="100000"/>
              </a:lnSpc>
              <a:spcBef>
                <a:spcPts val="100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a:t>
            </a:r>
            <a:endParaRPr/>
          </a:p>
          <a:p>
            <a:pPr indent="0" lvl="0" marL="0" marR="0" rtl="0" algn="just">
              <a:lnSpc>
                <a:spcPct val="100000"/>
              </a:lnSpc>
              <a:spcBef>
                <a:spcPts val="10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0" name="Google Shape;170;p8"/>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171" name="Google Shape;171;p8"/>
          <p:cNvPicPr preferRelativeResize="0"/>
          <p:nvPr/>
        </p:nvPicPr>
        <p:blipFill rotWithShape="1">
          <a:blip r:embed="rId3">
            <a:alphaModFix amt="10000"/>
          </a:blip>
          <a:srcRect b="0" l="0" r="0" t="0"/>
          <a:stretch/>
        </p:blipFill>
        <p:spPr>
          <a:xfrm>
            <a:off x="7633216" y="1263714"/>
            <a:ext cx="4178446" cy="4178446"/>
          </a:xfrm>
          <a:prstGeom prst="rect">
            <a:avLst/>
          </a:prstGeom>
          <a:noFill/>
          <a:ln>
            <a:noFill/>
          </a:ln>
        </p:spPr>
      </p:pic>
      <p:sp>
        <p:nvSpPr>
          <p:cNvPr id="172" name="Google Shape;172;p8"/>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5.2.1 Political economy analysis: </a:t>
            </a:r>
            <a:r>
              <a:rPr b="0" i="0" lang="en-GB" sz="2400" u="none" cap="none" strike="noStrike">
                <a:solidFill>
                  <a:schemeClr val="accent1"/>
                </a:solidFill>
                <a:latin typeface="Arial"/>
                <a:ea typeface="Arial"/>
                <a:cs typeface="Arial"/>
                <a:sym typeface="Arial"/>
              </a:rPr>
              <a:t>Structural features </a:t>
            </a:r>
            <a:r>
              <a:rPr b="1" i="0" lang="en-GB" sz="2400" u="none" cap="none" strike="noStrike">
                <a:solidFill>
                  <a:schemeClr val="accent1"/>
                </a:solidFill>
                <a:latin typeface="Arial"/>
                <a:ea typeface="Arial"/>
                <a:cs typeface="Arial"/>
                <a:sym typeface="Arial"/>
              </a:rPr>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9"/>
          <p:cNvSpPr txBox="1"/>
          <p:nvPr/>
        </p:nvSpPr>
        <p:spPr>
          <a:xfrm>
            <a:off x="834081" y="1409911"/>
            <a:ext cx="6757220" cy="3020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﻿The term institutions refers to rules and conventions. Rules set the parameters of what is possible and desirable in a given context. </a:t>
            </a:r>
            <a:endParaRPr/>
          </a:p>
          <a:p>
            <a:pPr indent="0" lvl="0" marL="0" marR="0" rtl="0" algn="l">
              <a:lnSpc>
                <a:spcPct val="100000"/>
              </a:lnSpc>
              <a:spcBef>
                <a:spcPts val="1000"/>
              </a:spcBef>
              <a:spcAft>
                <a:spcPts val="0"/>
              </a:spcAft>
              <a:buClr>
                <a:srgbClr val="000000"/>
              </a:buClr>
              <a:buSzPts val="2000"/>
              <a:buFont typeface="Arial"/>
              <a:buNone/>
            </a:pPr>
            <a:r>
              <a:rPr b="0" i="0" lang="en-GB" sz="2000" u="none" cap="none" strike="noStrike">
                <a:solidFill>
                  <a:srgbClr val="000000"/>
                </a:solidFill>
                <a:latin typeface="Arial"/>
                <a:ea typeface="Arial"/>
                <a:cs typeface="Arial"/>
                <a:sym typeface="Arial"/>
              </a:rPr>
              <a:t>Formal institutions are the written rules. Informal are the unwritten norms that create expectations of appropriate social behaviour.</a:t>
            </a:r>
            <a:endParaRPr/>
          </a:p>
          <a:p>
            <a:pPr indent="0" lvl="0" marL="0" marR="0" rtl="0" algn="l">
              <a:lnSpc>
                <a:spcPct val="100000"/>
              </a:lnSpc>
              <a:spcBef>
                <a:spcPts val="1000"/>
              </a:spcBef>
              <a:spcAft>
                <a:spcPts val="0"/>
              </a:spcAft>
              <a:buNone/>
            </a:pPr>
            <a:r>
              <a:rPr b="0" i="0" lang="en-GB" sz="2000" u="none" cap="none" strike="noStrike">
                <a:solidFill>
                  <a:srgbClr val="000000"/>
                </a:solidFill>
                <a:latin typeface="Arial"/>
                <a:ea typeface="Arial"/>
                <a:cs typeface="Arial"/>
                <a:sym typeface="Arial"/>
              </a:rPr>
              <a:t>Formal and informal rules create a reward and sanction mechanism that shape actors’ interest and behaviour.</a:t>
            </a:r>
            <a:endParaRPr/>
          </a:p>
          <a:p>
            <a:pPr indent="0" lvl="0" marL="0" marR="0" rtl="0" algn="l">
              <a:lnSpc>
                <a:spcPct val="100000"/>
              </a:lnSpc>
              <a:spcBef>
                <a:spcPts val="100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9" name="Google Shape;179;p9"/>
          <p:cNvSpPr txBox="1"/>
          <p:nvPr/>
        </p:nvSpPr>
        <p:spPr>
          <a:xfrm>
            <a:off x="11798300" y="6565900"/>
            <a:ext cx="393700" cy="2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Arial"/>
                <a:ea typeface="Arial"/>
                <a:cs typeface="Arial"/>
                <a:sym typeface="Arial"/>
              </a:rPr>
              <a:t>‹#›</a:t>
            </a:fld>
            <a:endParaRPr b="1" sz="1400">
              <a:solidFill>
                <a:schemeClr val="lt1"/>
              </a:solidFill>
              <a:latin typeface="Arial"/>
              <a:ea typeface="Arial"/>
              <a:cs typeface="Arial"/>
              <a:sym typeface="Arial"/>
            </a:endParaRPr>
          </a:p>
        </p:txBody>
      </p:sp>
      <p:pic>
        <p:nvPicPr>
          <p:cNvPr id="180" name="Google Shape;180;p9"/>
          <p:cNvPicPr preferRelativeResize="0"/>
          <p:nvPr/>
        </p:nvPicPr>
        <p:blipFill rotWithShape="1">
          <a:blip r:embed="rId3">
            <a:alphaModFix/>
          </a:blip>
          <a:srcRect b="0" l="0" r="0" t="0"/>
          <a:stretch/>
        </p:blipFill>
        <p:spPr>
          <a:xfrm>
            <a:off x="8005589" y="1207126"/>
            <a:ext cx="3693205" cy="3693205"/>
          </a:xfrm>
          <a:prstGeom prst="rect">
            <a:avLst/>
          </a:prstGeom>
          <a:noFill/>
          <a:ln>
            <a:noFill/>
          </a:ln>
        </p:spPr>
      </p:pic>
      <p:sp>
        <p:nvSpPr>
          <p:cNvPr id="181" name="Google Shape;181;p9"/>
          <p:cNvSpPr txBox="1"/>
          <p:nvPr/>
        </p:nvSpPr>
        <p:spPr>
          <a:xfrm>
            <a:off x="834081" y="797162"/>
            <a:ext cx="10177356" cy="60483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en-GB" sz="2400" u="none" cap="none" strike="noStrike">
                <a:solidFill>
                  <a:schemeClr val="accent5"/>
                </a:solidFill>
                <a:latin typeface="Arial"/>
                <a:ea typeface="Arial"/>
                <a:cs typeface="Arial"/>
                <a:sym typeface="Arial"/>
              </a:rPr>
              <a:t>5.2.2 Political economy analysis: </a:t>
            </a:r>
            <a:r>
              <a:rPr b="0" i="0" lang="en-GB" sz="2400" u="none" cap="none" strike="noStrike">
                <a:solidFill>
                  <a:schemeClr val="accent2"/>
                </a:solidFill>
                <a:latin typeface="Arial"/>
                <a:ea typeface="Arial"/>
                <a:cs typeface="Arial"/>
                <a:sym typeface="Arial"/>
              </a:rPr>
              <a:t>Institutions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eme1">
  <a:themeElements>
    <a:clrScheme name="CCG Colours">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