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F510EB-BEF2-7135-92F8-96861AD758F8}" v="4" dt="2026-02-09T13:42:05.5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06" autoAdjust="0"/>
    <p:restoredTop sz="86422" autoAdjust="0"/>
  </p:normalViewPr>
  <p:slideViewPr>
    <p:cSldViewPr snapToGrid="0">
      <p:cViewPr varScale="1">
        <p:scale>
          <a:sx n="92" d="100"/>
          <a:sy n="92" d="100"/>
        </p:scale>
        <p:origin x="544" y="184"/>
      </p:cViewPr>
      <p:guideLst/>
    </p:cSldViewPr>
  </p:slideViewPr>
  <p:outlineViewPr>
    <p:cViewPr>
      <p:scale>
        <a:sx n="33" d="100"/>
        <a:sy n="33" d="100"/>
      </p:scale>
      <p:origin x="0" y="-7328"/>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ADF510EB-BEF2-7135-92F8-96861AD758F8}"/>
    <pc:docChg chg="modSld">
      <pc:chgData name="Alexander Deliukov" userId="S::alexander_think-e.be#ext#@flux50.onmicrosoft.com::bee075c1-faac-4166-8fcb-7b2057bad6f6" providerId="AD" clId="Web-{ADF510EB-BEF2-7135-92F8-96861AD758F8}" dt="2026-02-09T13:42:05.573" v="2" actId="14100"/>
      <pc:docMkLst>
        <pc:docMk/>
      </pc:docMkLst>
      <pc:sldChg chg="addSp modSp">
        <pc:chgData name="Alexander Deliukov" userId="S::alexander_think-e.be#ext#@flux50.onmicrosoft.com::bee075c1-faac-4166-8fcb-7b2057bad6f6" providerId="AD" clId="Web-{ADF510EB-BEF2-7135-92F8-96861AD758F8}" dt="2026-02-09T13:42:05.573" v="2" actId="14100"/>
        <pc:sldMkLst>
          <pc:docMk/>
          <pc:sldMk cId="2340336029" sldId="652"/>
        </pc:sldMkLst>
        <pc:picChg chg="add mod">
          <ac:chgData name="Alexander Deliukov" userId="S::alexander_think-e.be#ext#@flux50.onmicrosoft.com::bee075c1-faac-4166-8fcb-7b2057bad6f6" providerId="AD" clId="Web-{ADF510EB-BEF2-7135-92F8-96861AD758F8}" dt="2026-02-09T13:42:05.573" v="2" actId="14100"/>
          <ac:picMkLst>
            <pc:docMk/>
            <pc:sldMk cId="2340336029" sldId="652"/>
            <ac:picMk id="5" creationId="{FCAEA865-AE21-D7CF-B470-F99183C77B26}"/>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36:01.809" v="55" actId="1076"/>
      <pc:docMkLst>
        <pc:docMk/>
      </pc:docMkLst>
      <pc:sldChg chg="modSp mod">
        <pc:chgData name="Alexander Deliukov" userId="d5fda0f2-1d08-4016-b7e9-bb882f168707" providerId="ADAL" clId="{FE9DFF45-01DC-45CC-A80A-B50597210401}" dt="2026-01-27T15:33:07.922" v="13" actId="948"/>
        <pc:sldMkLst>
          <pc:docMk/>
          <pc:sldMk cId="2340336029" sldId="652"/>
        </pc:sldMkLst>
        <pc:spChg chg="mod">
          <ac:chgData name="Alexander Deliukov" userId="d5fda0f2-1d08-4016-b7e9-bb882f168707" providerId="ADAL" clId="{FE9DFF45-01DC-45CC-A80A-B50597210401}" dt="2026-01-27T15:33:07.922" v="13" actId="948"/>
          <ac:spMkLst>
            <pc:docMk/>
            <pc:sldMk cId="2340336029" sldId="652"/>
            <ac:spMk id="2" creationId="{8D2DE0A9-F37C-2EF1-ACC3-F03C3C6A8D71}"/>
          </ac:spMkLst>
        </pc:spChg>
      </pc:sldChg>
      <pc:sldChg chg="modSp mod">
        <pc:chgData name="Alexander Deliukov" userId="d5fda0f2-1d08-4016-b7e9-bb882f168707" providerId="ADAL" clId="{FE9DFF45-01DC-45CC-A80A-B50597210401}" dt="2026-01-27T15:34:45.213" v="31" actId="1076"/>
        <pc:sldMkLst>
          <pc:docMk/>
          <pc:sldMk cId="3952518507" sldId="653"/>
        </pc:sldMkLst>
        <pc:spChg chg="mod">
          <ac:chgData name="Alexander Deliukov" userId="d5fda0f2-1d08-4016-b7e9-bb882f168707" providerId="ADAL" clId="{FE9DFF45-01DC-45CC-A80A-B50597210401}" dt="2026-01-27T15:34:45.213" v="31" actId="1076"/>
          <ac:spMkLst>
            <pc:docMk/>
            <pc:sldMk cId="3952518507" sldId="653"/>
            <ac:spMk id="2" creationId="{0FE65402-2D24-4C0B-3A9B-70B199ADCEA8}"/>
          </ac:spMkLst>
        </pc:spChg>
      </pc:sldChg>
      <pc:sldChg chg="modSp mod">
        <pc:chgData name="Alexander Deliukov" userId="d5fda0f2-1d08-4016-b7e9-bb882f168707" providerId="ADAL" clId="{FE9DFF45-01DC-45CC-A80A-B50597210401}" dt="2026-01-27T15:34:51.897" v="32" actId="1076"/>
        <pc:sldMkLst>
          <pc:docMk/>
          <pc:sldMk cId="1745320727" sldId="656"/>
        </pc:sldMkLst>
        <pc:spChg chg="mod">
          <ac:chgData name="Alexander Deliukov" userId="d5fda0f2-1d08-4016-b7e9-bb882f168707" providerId="ADAL" clId="{FE9DFF45-01DC-45CC-A80A-B50597210401}" dt="2026-01-27T15:34:51.897" v="32" actId="1076"/>
          <ac:spMkLst>
            <pc:docMk/>
            <pc:sldMk cId="1745320727" sldId="656"/>
            <ac:spMk id="4" creationId="{3ECF41D1-D927-3D59-52A9-A0E9BBB94037}"/>
          </ac:spMkLst>
        </pc:spChg>
      </pc:sldChg>
      <pc:sldChg chg="modSp mod">
        <pc:chgData name="Alexander Deliukov" userId="d5fda0f2-1d08-4016-b7e9-bb882f168707" providerId="ADAL" clId="{FE9DFF45-01DC-45CC-A80A-B50597210401}" dt="2026-01-27T15:34:55.550" v="33" actId="1076"/>
        <pc:sldMkLst>
          <pc:docMk/>
          <pc:sldMk cId="2542077266" sldId="657"/>
        </pc:sldMkLst>
        <pc:spChg chg="mod">
          <ac:chgData name="Alexander Deliukov" userId="d5fda0f2-1d08-4016-b7e9-bb882f168707" providerId="ADAL" clId="{FE9DFF45-01DC-45CC-A80A-B50597210401}" dt="2026-01-27T15:34:55.550" v="33"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7T15:34:59.090" v="34" actId="1076"/>
        <pc:sldMkLst>
          <pc:docMk/>
          <pc:sldMk cId="3310764134" sldId="659"/>
        </pc:sldMkLst>
        <pc:spChg chg="mod">
          <ac:chgData name="Alexander Deliukov" userId="d5fda0f2-1d08-4016-b7e9-bb882f168707" providerId="ADAL" clId="{FE9DFF45-01DC-45CC-A80A-B50597210401}" dt="2026-01-27T15:34:59.090" v="34"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7T15:35:01.726" v="35" actId="1076"/>
        <pc:sldMkLst>
          <pc:docMk/>
          <pc:sldMk cId="2651338207" sldId="660"/>
        </pc:sldMkLst>
        <pc:spChg chg="mod">
          <ac:chgData name="Alexander Deliukov" userId="d5fda0f2-1d08-4016-b7e9-bb882f168707" providerId="ADAL" clId="{FE9DFF45-01DC-45CC-A80A-B50597210401}" dt="2026-01-27T15:35:01.726" v="35" actId="1076"/>
          <ac:spMkLst>
            <pc:docMk/>
            <pc:sldMk cId="2651338207" sldId="660"/>
            <ac:spMk id="4" creationId="{3578E889-170D-661A-C4C9-37B6BB6336A3}"/>
          </ac:spMkLst>
        </pc:spChg>
      </pc:sldChg>
      <pc:sldChg chg="modSp mod">
        <pc:chgData name="Alexander Deliukov" userId="d5fda0f2-1d08-4016-b7e9-bb882f168707" providerId="ADAL" clId="{FE9DFF45-01DC-45CC-A80A-B50597210401}" dt="2026-01-27T15:35:09.953" v="37" actId="14100"/>
        <pc:sldMkLst>
          <pc:docMk/>
          <pc:sldMk cId="3754770913" sldId="661"/>
        </pc:sldMkLst>
        <pc:spChg chg="mod">
          <ac:chgData name="Alexander Deliukov" userId="d5fda0f2-1d08-4016-b7e9-bb882f168707" providerId="ADAL" clId="{FE9DFF45-01DC-45CC-A80A-B50597210401}" dt="2026-01-27T15:35:09.953" v="37" actId="14100"/>
          <ac:spMkLst>
            <pc:docMk/>
            <pc:sldMk cId="3754770913" sldId="661"/>
            <ac:spMk id="4" creationId="{92FE9A94-DCC1-E1C5-4D79-C962BC490CDE}"/>
          </ac:spMkLst>
        </pc:spChg>
      </pc:sldChg>
      <pc:sldChg chg="modSp mod">
        <pc:chgData name="Alexander Deliukov" userId="d5fda0f2-1d08-4016-b7e9-bb882f168707" providerId="ADAL" clId="{FE9DFF45-01DC-45CC-A80A-B50597210401}" dt="2026-01-27T15:35:13.062" v="38" actId="1076"/>
        <pc:sldMkLst>
          <pc:docMk/>
          <pc:sldMk cId="1379260638" sldId="663"/>
        </pc:sldMkLst>
        <pc:spChg chg="mod">
          <ac:chgData name="Alexander Deliukov" userId="d5fda0f2-1d08-4016-b7e9-bb882f168707" providerId="ADAL" clId="{FE9DFF45-01DC-45CC-A80A-B50597210401}" dt="2026-01-27T15:35:13.062" v="38" actId="1076"/>
          <ac:spMkLst>
            <pc:docMk/>
            <pc:sldMk cId="1379260638" sldId="663"/>
            <ac:spMk id="4" creationId="{5B37293F-24F8-0380-1F80-AE575BD0E6B4}"/>
          </ac:spMkLst>
        </pc:spChg>
      </pc:sldChg>
      <pc:sldChg chg="modSp mod">
        <pc:chgData name="Alexander Deliukov" userId="d5fda0f2-1d08-4016-b7e9-bb882f168707" providerId="ADAL" clId="{FE9DFF45-01DC-45CC-A80A-B50597210401}" dt="2026-01-27T15:35:16.980" v="39" actId="1076"/>
        <pc:sldMkLst>
          <pc:docMk/>
          <pc:sldMk cId="1021193289" sldId="665"/>
        </pc:sldMkLst>
        <pc:spChg chg="mod">
          <ac:chgData name="Alexander Deliukov" userId="d5fda0f2-1d08-4016-b7e9-bb882f168707" providerId="ADAL" clId="{FE9DFF45-01DC-45CC-A80A-B50597210401}" dt="2026-01-27T15:35:16.980" v="39" actId="1076"/>
          <ac:spMkLst>
            <pc:docMk/>
            <pc:sldMk cId="1021193289" sldId="665"/>
            <ac:spMk id="4" creationId="{C48B4B3E-49EA-5666-7C14-9015697F413B}"/>
          </ac:spMkLst>
        </pc:spChg>
      </pc:sldChg>
      <pc:sldChg chg="modSp mod">
        <pc:chgData name="Alexander Deliukov" userId="d5fda0f2-1d08-4016-b7e9-bb882f168707" providerId="ADAL" clId="{FE9DFF45-01DC-45CC-A80A-B50597210401}" dt="2026-01-27T15:35:23.654" v="41" actId="404"/>
        <pc:sldMkLst>
          <pc:docMk/>
          <pc:sldMk cId="3160540007" sldId="667"/>
        </pc:sldMkLst>
        <pc:spChg chg="mod">
          <ac:chgData name="Alexander Deliukov" userId="d5fda0f2-1d08-4016-b7e9-bb882f168707" providerId="ADAL" clId="{FE9DFF45-01DC-45CC-A80A-B50597210401}" dt="2026-01-27T15:35:23.654" v="41" actId="404"/>
          <ac:spMkLst>
            <pc:docMk/>
            <pc:sldMk cId="3160540007" sldId="667"/>
            <ac:spMk id="4" creationId="{B8F24D65-3C3C-DDDB-79E7-E2DA63900FA9}"/>
          </ac:spMkLst>
        </pc:spChg>
      </pc:sldChg>
      <pc:sldChg chg="modSp mod">
        <pc:chgData name="Alexander Deliukov" userId="d5fda0f2-1d08-4016-b7e9-bb882f168707" providerId="ADAL" clId="{FE9DFF45-01DC-45CC-A80A-B50597210401}" dt="2026-01-27T15:35:28.062" v="42" actId="1076"/>
        <pc:sldMkLst>
          <pc:docMk/>
          <pc:sldMk cId="4161409751" sldId="669"/>
        </pc:sldMkLst>
        <pc:spChg chg="mod">
          <ac:chgData name="Alexander Deliukov" userId="d5fda0f2-1d08-4016-b7e9-bb882f168707" providerId="ADAL" clId="{FE9DFF45-01DC-45CC-A80A-B50597210401}" dt="2026-01-27T15:35:28.062" v="42" actId="1076"/>
          <ac:spMkLst>
            <pc:docMk/>
            <pc:sldMk cId="4161409751" sldId="669"/>
            <ac:spMk id="4" creationId="{C6FF838B-BFE6-EDA6-76BC-6105074602D6}"/>
          </ac:spMkLst>
        </pc:spChg>
      </pc:sldChg>
      <pc:sldChg chg="modSp mod">
        <pc:chgData name="Alexander Deliukov" userId="d5fda0f2-1d08-4016-b7e9-bb882f168707" providerId="ADAL" clId="{FE9DFF45-01DC-45CC-A80A-B50597210401}" dt="2026-01-27T15:35:32.310" v="43" actId="1076"/>
        <pc:sldMkLst>
          <pc:docMk/>
          <pc:sldMk cId="2510157298" sldId="671"/>
        </pc:sldMkLst>
        <pc:spChg chg="mod">
          <ac:chgData name="Alexander Deliukov" userId="d5fda0f2-1d08-4016-b7e9-bb882f168707" providerId="ADAL" clId="{FE9DFF45-01DC-45CC-A80A-B50597210401}" dt="2026-01-27T15:35:32.310" v="43" actId="1076"/>
          <ac:spMkLst>
            <pc:docMk/>
            <pc:sldMk cId="2510157298" sldId="671"/>
            <ac:spMk id="4" creationId="{18C55726-5E4A-A0F6-F79D-6164468DD29C}"/>
          </ac:spMkLst>
        </pc:spChg>
      </pc:sldChg>
      <pc:sldChg chg="modSp mod">
        <pc:chgData name="Alexander Deliukov" userId="d5fda0f2-1d08-4016-b7e9-bb882f168707" providerId="ADAL" clId="{FE9DFF45-01DC-45CC-A80A-B50597210401}" dt="2026-01-27T15:35:39.340" v="45" actId="1076"/>
        <pc:sldMkLst>
          <pc:docMk/>
          <pc:sldMk cId="1442533396" sldId="673"/>
        </pc:sldMkLst>
        <pc:spChg chg="mod">
          <ac:chgData name="Alexander Deliukov" userId="d5fda0f2-1d08-4016-b7e9-bb882f168707" providerId="ADAL" clId="{FE9DFF45-01DC-45CC-A80A-B50597210401}" dt="2026-01-27T15:35:39.340" v="45" actId="1076"/>
          <ac:spMkLst>
            <pc:docMk/>
            <pc:sldMk cId="1442533396" sldId="673"/>
            <ac:spMk id="4" creationId="{B86F7BA3-B558-E7EE-49BC-1EDCDFCA81CE}"/>
          </ac:spMkLst>
        </pc:spChg>
      </pc:sldChg>
      <pc:sldChg chg="modSp mod">
        <pc:chgData name="Alexander Deliukov" userId="d5fda0f2-1d08-4016-b7e9-bb882f168707" providerId="ADAL" clId="{FE9DFF45-01DC-45CC-A80A-B50597210401}" dt="2026-01-27T15:35:43.910" v="46" actId="1076"/>
        <pc:sldMkLst>
          <pc:docMk/>
          <pc:sldMk cId="3900238749" sldId="675"/>
        </pc:sldMkLst>
        <pc:spChg chg="mod">
          <ac:chgData name="Alexander Deliukov" userId="d5fda0f2-1d08-4016-b7e9-bb882f168707" providerId="ADAL" clId="{FE9DFF45-01DC-45CC-A80A-B50597210401}" dt="2026-01-27T15:35:43.910" v="46" actId="1076"/>
          <ac:spMkLst>
            <pc:docMk/>
            <pc:sldMk cId="3900238749" sldId="675"/>
            <ac:spMk id="4" creationId="{98F002ED-7076-C12C-76BA-4FEBBC6F2705}"/>
          </ac:spMkLst>
        </pc:spChg>
      </pc:sldChg>
      <pc:sldChg chg="addSp modSp mod">
        <pc:chgData name="Alexander Deliukov" userId="d5fda0f2-1d08-4016-b7e9-bb882f168707" providerId="ADAL" clId="{FE9DFF45-01DC-45CC-A80A-B50597210401}" dt="2026-01-27T15:36:01.809" v="55" actId="1076"/>
        <pc:sldMkLst>
          <pc:docMk/>
          <pc:sldMk cId="3354913082" sldId="676"/>
        </pc:sldMkLst>
        <pc:spChg chg="mod">
          <ac:chgData name="Alexander Deliukov" userId="d5fda0f2-1d08-4016-b7e9-bb882f168707" providerId="ADAL" clId="{FE9DFF45-01DC-45CC-A80A-B50597210401}" dt="2026-01-27T15:35:47.904" v="47"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7T15:35:51.057" v="48" actId="1076"/>
          <ac:spMkLst>
            <pc:docMk/>
            <pc:sldMk cId="3354913082" sldId="676"/>
            <ac:spMk id="41" creationId="{D9C87595-16A2-4A0F-9DBB-4AF40FA3BA2C}"/>
          </ac:spMkLst>
        </pc:spChg>
        <pc:spChg chg="mod">
          <ac:chgData name="Alexander Deliukov" userId="d5fda0f2-1d08-4016-b7e9-bb882f168707" providerId="ADAL" clId="{FE9DFF45-01DC-45CC-A80A-B50597210401}" dt="2026-01-27T15:35:53.489" v="49" actId="1076"/>
          <ac:spMkLst>
            <pc:docMk/>
            <pc:sldMk cId="3354913082" sldId="676"/>
            <ac:spMk id="49" creationId="{E8F01505-D47E-4B07-82B8-EC043F5EC813}"/>
          </ac:spMkLst>
        </pc:spChg>
        <pc:spChg chg="mod">
          <ac:chgData name="Alexander Deliukov" userId="d5fda0f2-1d08-4016-b7e9-bb882f168707" providerId="ADAL" clId="{FE9DFF45-01DC-45CC-A80A-B50597210401}" dt="2026-01-27T15:35:58.764" v="53" actId="1076"/>
          <ac:spMkLst>
            <pc:docMk/>
            <pc:sldMk cId="3354913082" sldId="676"/>
            <ac:spMk id="51" creationId="{27655039-CC5E-4A6C-B955-BA8E42F25249}"/>
          </ac:spMkLst>
        </pc:spChg>
        <pc:spChg chg="mod">
          <ac:chgData name="Alexander Deliukov" userId="d5fda0f2-1d08-4016-b7e9-bb882f168707" providerId="ADAL" clId="{FE9DFF45-01DC-45CC-A80A-B50597210401}" dt="2026-01-27T15:36:01.809" v="55" actId="1076"/>
          <ac:spMkLst>
            <pc:docMk/>
            <pc:sldMk cId="3354913082" sldId="676"/>
            <ac:spMk id="60" creationId="{DB6D982A-54DA-4FCC-9383-F91FC1E1D9CE}"/>
          </ac:spMkLst>
        </pc:spChg>
      </pc:sldChg>
      <pc:sldChg chg="modSp mod">
        <pc:chgData name="Alexander Deliukov" userId="d5fda0f2-1d08-4016-b7e9-bb882f168707" providerId="ADAL" clId="{FE9DFF45-01DC-45CC-A80A-B50597210401}" dt="2026-01-27T15:34:31.910" v="29" actId="113"/>
        <pc:sldMkLst>
          <pc:docMk/>
          <pc:sldMk cId="579631938" sldId="677"/>
        </pc:sldMkLst>
        <pc:spChg chg="mod">
          <ac:chgData name="Alexander Deliukov" userId="d5fda0f2-1d08-4016-b7e9-bb882f168707" providerId="ADAL" clId="{FE9DFF45-01DC-45CC-A80A-B50597210401}" dt="2026-01-27T15:34:31.910" v="29" actId="113"/>
          <ac:spMkLst>
            <pc:docMk/>
            <pc:sldMk cId="579631938" sldId="677"/>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Επεξεργασία στυλ κειμένου</a:t>
            </a:r>
          </a:p>
          <a:p>
            <a:pPr lvl="1"/>
            <a:r>
              <a:rPr lang="ko-KR" altLang="en-US"/>
              <a:t>Δεύτερο επίπεδο</a:t>
            </a:r>
          </a:p>
          <a:p>
            <a:pPr lvl="2"/>
            <a:r>
              <a:rPr lang="ko-KR" altLang="en-US"/>
              <a:t>Τρίτο επίπεδο</a:t>
            </a:r>
          </a:p>
          <a:p>
            <a:pPr lvl="3"/>
            <a:r>
              <a:rPr lang="ko-KR" altLang="en-US"/>
              <a:t>Τέταρτο επίπεδο</a:t>
            </a:r>
          </a:p>
          <a:p>
            <a:pPr lvl="4"/>
            <a:r>
              <a:rPr lang="ko-KR" altLang="en-US"/>
              <a:t>Πέμπτο επίπεδο</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Συμμετέχετε στην ψηφιακή ενεργειακή μετάβαση:</a:t>
            </a:r>
            <a:r>
              <a:rPr lang="en-US" altLang="ko-KR" sz="1200" dirty="0">
                <a:solidFill>
                  <a:schemeClr val="tx2"/>
                </a:solidFill>
                <a:cs typeface="Arial" panose="020B0604020202020204" pitchFamily="34" charset="0"/>
              </a:rPr>
              <a:t> 10 εύκολα βήματα που μπορείτε να κάνετε σήμερα!</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εκτός εάν ορίζεται διαφορετικά.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Αύξηση της αποδοτικότητας: Επένδυση σε λευκές συσκευές</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Όταν αγοράζετε νέα λευκά είδη (όπως ψυγεία, πλυντήρια ρούχων και πλυντήρια πιάτων), επιλέξτε μοντέλα που είναι ενεργειακά αποδοτικά.</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Οι ενεργειακές ετικέτες της ΕΕ </a:t>
            </a:r>
            <a:r>
              <a:rPr lang="en-US" sz="1200" dirty="0">
                <a:solidFill>
                  <a:srgbClr val="2B2C30"/>
                </a:solidFill>
                <a:ea typeface="Public Sans"/>
                <a:cs typeface="Segoe UI"/>
              </a:rPr>
              <a:t>σας βοηθούν να επιλέξετε συσκευές με μεγαλύτερη ενεργειακή απόδοση. </a:t>
            </a:r>
          </a:p>
          <a:p>
            <a:pPr marL="457200" indent="-457200" latinLnBrk="0">
              <a:buChar char="•"/>
            </a:pPr>
            <a:r>
              <a:rPr lang="en-US" sz="1200" dirty="0">
                <a:solidFill>
                  <a:srgbClr val="2B2C30"/>
                </a:solidFill>
                <a:ea typeface="Public Sans"/>
                <a:cs typeface="Segoe UI"/>
              </a:rPr>
              <a:t>Λάβετε υπόψη τη μακροπρόθεσμη εξοικονόμηση στους λογαριασμούς ενέργειας σας όταν επενδύετε σε πιο αποδοτικές συσκευές.</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Αποψύξτε τακτικά τον καταψύκτη σας</a:t>
            </a:r>
            <a:endParaRPr lang="en-US" sz="1050" kern="1200" dirty="0">
              <a:solidFill>
                <a:schemeClr val="bg1"/>
              </a:solidFill>
              <a:latin typeface="+mn-lt"/>
              <a:ea typeface="+mn-ea"/>
              <a:cs typeface="+mn-cs"/>
            </a:endParaRPr>
          </a:p>
          <a:p>
            <a:pPr algn="ctr" latinLnBrk="0"/>
            <a:r>
              <a:rPr lang="en-US" sz="1200" i="1" dirty="0">
                <a:solidFill>
                  <a:schemeClr val="accent2"/>
                </a:solidFill>
              </a:rPr>
              <a:t>Γιατί είναι σημαντικό να ξεπαγώνετε τακτικά τον καταψύκτη σας;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Αποψύξτε τακτικά τον καταψύκτη σας</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Η συσσώρευση πάγου στον καταψύκτη σας μπορεί να οδηγήσει σε αυξημένη κατανάλωση ενέργειας. Αυτό συμβαίνει επειδή ο καταψύκτης σας λειτουργεί πιο έντονα για να διατηρήσει τα τρόφιμά σας δροσερά.</a:t>
            </a:r>
          </a:p>
          <a:p>
            <a:pPr marL="457200" indent="-457200" latinLnBrk="0">
              <a:buChar char="•"/>
            </a:pPr>
            <a:r>
              <a:rPr lang="en-US" sz="1200" dirty="0">
                <a:solidFill>
                  <a:srgbClr val="2B2C30"/>
                </a:solidFill>
                <a:ea typeface="Public Sans"/>
                <a:cs typeface="Segoe UI"/>
                <a:hlinkClick r:id="rId3"/>
              </a:rPr>
              <a:t>Η τακτική απόψυξη του καταψύκτη σας μπορεί να αποτρέψει τη συσσώρευση πάγου. </a:t>
            </a:r>
          </a:p>
          <a:p>
            <a:pPr marL="457200" indent="-457200" latinLnBrk="0">
              <a:buChar char="•"/>
            </a:pPr>
            <a:r>
              <a:rPr lang="en-US" sz="1200" dirty="0">
                <a:solidFill>
                  <a:srgbClr val="2B2C30"/>
                </a:solidFill>
                <a:ea typeface="Public Sans"/>
                <a:cs typeface="Segoe UI"/>
                <a:hlinkClick r:id="rId3"/>
              </a:rPr>
              <a:t>Μάθετε πώς να ξεπαγώνετε έναν καταψύκτη</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Αποσυνδέστε τις ηλεκτρονικές συσκευές που δεν χρησιμοποιείτε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Τι είναι η «φανταστική» ενέργεια;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Αποσυνδέστε τις ηλεκτρονικές συσκευές που δεν χρησιμοποιείτε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Η «φανταστική» ενέργεια ή η ενέργεια «αναμονής» είναι η ενέργεια που καταναλώνουν οι συσκευές όταν δεν χρησιμοποιούνται.</a:t>
            </a:r>
          </a:p>
          <a:p>
            <a:pPr marL="457200" indent="-457200" latinLnBrk="0">
              <a:buChar char="•"/>
            </a:pPr>
            <a:r>
              <a:rPr lang="en-US" sz="1200" dirty="0">
                <a:solidFill>
                  <a:srgbClr val="2B2C30"/>
                </a:solidFill>
                <a:ea typeface="Public Sans"/>
                <a:cs typeface="Segoe UI"/>
              </a:rPr>
              <a:t>Μπορείτε να χρησιμοποιήσετε τις ενδείξεις του έξυπνου μετρητή σας για να ελέγξετε την «αόρατη» κατανάλωση ενέργειας.</a:t>
            </a:r>
          </a:p>
          <a:p>
            <a:pPr marL="457200" indent="-457200" latinLnBrk="0">
              <a:buChar char="•"/>
            </a:pPr>
            <a:r>
              <a:rPr lang="en-US" sz="1200" dirty="0">
                <a:solidFill>
                  <a:srgbClr val="2B2C30"/>
                </a:solidFill>
                <a:ea typeface="Public Sans"/>
                <a:cs typeface="Segoe UI"/>
              </a:rPr>
              <a:t>Σκεφτείτε να αποσυνδέσετε τις ηλεκτρονικές συσκευές και τις συσκευές που δεν χρησιμοποιούνται, όπως φορτιστές, τηλεοράσεις και συσκευές κουζίνας. </a:t>
            </a:r>
          </a:p>
          <a:p>
            <a:pPr marL="457200" indent="-457200" latinLnBrk="0">
              <a:buChar char="•"/>
            </a:pPr>
            <a:r>
              <a:rPr lang="en-US" sz="1200" dirty="0">
                <a:solidFill>
                  <a:srgbClr val="2B2C30"/>
                </a:solidFill>
                <a:ea typeface="Public Sans"/>
                <a:cs typeface="Segoe UI"/>
              </a:rPr>
              <a:t>Μπορείτε να χρησιμοποιήσετε </a:t>
            </a:r>
            <a:r>
              <a:rPr lang="en-US" sz="1200" dirty="0">
                <a:solidFill>
                  <a:srgbClr val="2B2C30"/>
                </a:solidFill>
                <a:ea typeface="Public Sans"/>
                <a:cs typeface="Segoe UI"/>
                <a:hlinkClick r:id="rId3"/>
              </a:rPr>
              <a:t>έξυπνες πολύπριζες </a:t>
            </a:r>
            <a:r>
              <a:rPr lang="en-US" sz="1200" dirty="0">
                <a:solidFill>
                  <a:srgbClr val="2B2C30"/>
                </a:solidFill>
                <a:ea typeface="Public Sans"/>
                <a:cs typeface="Segoe UI"/>
              </a:rPr>
              <a:t>για να διαχειριστείτε πολλές συσκευές.</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Εφαρμόστε ένα έξυπνο σπίτι</a:t>
            </a:r>
            <a:endParaRPr lang="en-GB" sz="1050" noProof="0" dirty="0">
              <a:solidFill>
                <a:schemeClr val="bg1"/>
              </a:solidFill>
            </a:endParaRPr>
          </a:p>
          <a:p>
            <a:pPr algn="ctr" latinLnBrk="0"/>
            <a:r>
              <a:rPr lang="en-GB" sz="1200" i="1" noProof="0" dirty="0">
                <a:solidFill>
                  <a:schemeClr val="accent2"/>
                </a:solidFill>
              </a:rPr>
              <a:t>Ποιες τεχνολογίες έξυπνου σπιτιού μπορούν να σας βοηθήσουν να εξοικονομήσετε ενέργεια και πώς λειτουργούν;</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Εφαρμόστε ένα έξυπνο σπίτι</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Οι έξυπνες πρίζες, τα φώτα και οι θερμοστάτες μπορούν να αυτοματοποιήσουν και να υποστηρίξουν τη βελτιστοποίηση της ενέργειας.</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Αυτές οι συσκευές ελέγχονται εξ αποστάσεως μέσω εφαρμογών για smartphone, επιτρέποντάς σας να παρακολουθείτε και να ρυθμίζετε την κατανάλωση ενέργειας σε πραγματικό χρόνο.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Μπορείτε να προγραμματίσετε τα φώτα και τις συσκευές να ανάβουν και να σβήνουν, όταν χρειάζεται.</a:t>
            </a:r>
          </a:p>
          <a:p>
            <a:pPr marL="457200" indent="-457200" latinLnBrk="0">
              <a:buChar char="•"/>
            </a:pPr>
            <a:r>
              <a:rPr lang="en-GB" sz="1200" noProof="0" dirty="0">
                <a:solidFill>
                  <a:srgbClr val="2B2C30"/>
                </a:solidFill>
                <a:ea typeface="Public Sans"/>
                <a:cs typeface="Segoe UI"/>
              </a:rPr>
              <a:t>Οι έξυπνοι θερμοστάτες μπορούν να χρησιμοποιηθούν για τη διατήρηση της αποδοτικής θέρμανσης και ψύξης.</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Χρησιμοποιήστε έξυπνους θερμοστάτες</a:t>
            </a:r>
            <a:endParaRPr lang="en-US" sz="1050" kern="1200" dirty="0">
              <a:solidFill>
                <a:schemeClr val="bg1"/>
              </a:solidFill>
              <a:latin typeface="+mn-lt"/>
              <a:ea typeface="+mn-ea"/>
              <a:cs typeface="+mn-cs"/>
            </a:endParaRPr>
          </a:p>
          <a:p>
            <a:pPr algn="ctr" latinLnBrk="0"/>
            <a:r>
              <a:rPr lang="en-US" sz="1200" i="1" dirty="0">
                <a:solidFill>
                  <a:schemeClr val="accent2"/>
                </a:solidFill>
              </a:rPr>
              <a:t>Τι είναι ο έξυπνος θερμοστάτης και πώς μπορεί να συμβάλει στην εξοικονόμηση ενέργειας;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Χρησιμοποιήστε έξυπνους θερμοστάτες</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Οι έξυπνοι θερμοστάτες σας επιτρέπουν να διαχειρίζεστε εξ αποστάσεως τη θερμοκρασία του σπιτιού σας μέσω </a:t>
            </a:r>
            <a:r>
              <a:rPr lang="en-GB" sz="1200" dirty="0">
                <a:solidFill>
                  <a:srgbClr val="2B2C30"/>
                </a:solidFill>
                <a:ea typeface="Public Sans"/>
                <a:cs typeface="Segoe UI"/>
              </a:rPr>
              <a:t>εφαρμογών</a:t>
            </a:r>
            <a:r>
              <a:rPr lang="en-GB" sz="1200" noProof="0" dirty="0">
                <a:solidFill>
                  <a:srgbClr val="2B2C30"/>
                </a:solidFill>
                <a:ea typeface="Public Sans"/>
                <a:cs typeface="Segoe UI"/>
              </a:rPr>
              <a:t> για smartphone</a:t>
            </a:r>
            <a:r>
              <a:rPr lang="en-GB" sz="1200" dirty="0">
                <a:solidFill>
                  <a:srgbClr val="2B2C30"/>
                </a:solidFill>
                <a:ea typeface="Public Sans"/>
                <a:cs typeface="Segoe UI"/>
              </a:rPr>
              <a:t>.</a:t>
            </a:r>
          </a:p>
          <a:p>
            <a:pPr marL="457200" indent="-457200" latinLnBrk="0">
              <a:buFontTx/>
              <a:buChar char="•"/>
            </a:pPr>
            <a:r>
              <a:rPr lang="en-GB" sz="1200" noProof="0" dirty="0">
                <a:solidFill>
                  <a:srgbClr val="2B2C30"/>
                </a:solidFill>
                <a:ea typeface="Public Sans"/>
                <a:cs typeface="Segoe UI"/>
              </a:rPr>
              <a:t>Οι έξυπνοι θερμοστάτες μπορούν να μάθουν τις συνήθειές σας και να βελτιστοποιήσουν τη θέρμανση και την ψύξη για εξοικονόμηση ενέργειας. </a:t>
            </a:r>
            <a:r>
              <a:rPr lang="en-GB" sz="1200" dirty="0">
                <a:solidFill>
                  <a:srgbClr val="2B2C30"/>
                </a:solidFill>
                <a:ea typeface="Public Sans"/>
                <a:cs typeface="Segoe UI"/>
              </a:rPr>
              <a:t>Μπορείτε επίσης </a:t>
            </a:r>
            <a:r>
              <a:rPr lang="en-GB" sz="1200" noProof="0" dirty="0">
                <a:solidFill>
                  <a:srgbClr val="2B2C30"/>
                </a:solidFill>
                <a:ea typeface="Public Sans"/>
                <a:cs typeface="Segoe UI"/>
              </a:rPr>
              <a:t>να ορίσετε προγράμματα θερμοκρασίας για να μειώσετε τη θέρμανση και την ψύξη όταν κοιμάστε ή λείπετε.</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Χρησιμοποιήστε πολύπριζα </a:t>
            </a:r>
            <a:endParaRPr lang="en-US" sz="1050" kern="1200" dirty="0">
              <a:solidFill>
                <a:schemeClr val="bg1"/>
              </a:solidFill>
              <a:latin typeface="+mn-lt"/>
              <a:ea typeface="+mn-ea"/>
              <a:cs typeface="+mn-cs"/>
            </a:endParaRPr>
          </a:p>
          <a:p>
            <a:pPr algn="ctr" latinLnBrk="0"/>
            <a:r>
              <a:rPr lang="en-US" sz="1200" i="1" dirty="0">
                <a:solidFill>
                  <a:schemeClr val="accent2"/>
                </a:solidFill>
              </a:rPr>
              <a:t>Ποια είναι τα πλεονεκτήματα των έξυπνων πολύπριζων και πώς μπορούν να συμβάλουν στη μείωση της κατανάλωσης ενέργειας;</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Η ψηφιακή ενεργειακή μετάβαση προσφέρει σε όλους την ευκαιρία να κατανοήσουν καλύτερα τη δική τους χρήση της ενέργειας. Μέσω της κατανόησης της χρήσης της ενέργειας, μπορούμε να λάβουμε τεκμηριωμένες αποφάσεις σχετικά με τον τρόπο εξοικονόμησης ενέργειας, χωρίς ταλαιπωρία ή θυσία της άνεσης. Μικρές αλλαγές μπορούν να σημαίνουν και μεγάλη εξοικονόμηση κόστους!  </a:t>
            </a:r>
          </a:p>
          <a:p>
            <a:pPr latinLnBrk="0"/>
            <a:endParaRPr lang="en-GB" sz="1200" dirty="0"/>
          </a:p>
          <a:p>
            <a:pPr latinLnBrk="0"/>
            <a:r>
              <a:rPr lang="en-GB" sz="1200" dirty="0"/>
              <a:t>Σε αυτή τη σύντομη παρουσίαση θα εξερευνήσουμε: </a:t>
            </a:r>
          </a:p>
          <a:p>
            <a:endParaRPr lang="en-GB" sz="1200" dirty="0"/>
          </a:p>
          <a:p>
            <a:pPr marL="457200" indent="-457200" latinLnBrk="0">
              <a:buChar char="•"/>
            </a:pPr>
            <a:r>
              <a:rPr lang="en-GB" sz="1200" dirty="0"/>
              <a:t>Εύκολα βήματα που μπορείτε να ακολουθήσετε για να κατανοήσετε την κατανάλωση ενέργειας σας.</a:t>
            </a:r>
          </a:p>
          <a:p>
            <a:pPr marL="457200" indent="-457200" latinLnBrk="0">
              <a:buChar char="•"/>
            </a:pPr>
            <a:r>
              <a:rPr lang="en-GB" sz="1200" dirty="0"/>
              <a:t>Θετικές επιλογές που μπορείτε να κάνετε για να μειώσετε την κατανάλωση ενέργειας και ενδεχομένως να εξοικονομήσετε χρήματα.</a:t>
            </a:r>
          </a:p>
          <a:p>
            <a:pPr latinLnBrk="0"/>
            <a:endParaRPr lang="en-GB" sz="1200" dirty="0"/>
          </a:p>
          <a:p>
            <a:pPr latinLnBrk="0"/>
            <a:r>
              <a:rPr lang="en-GB" sz="1200" dirty="0"/>
              <a:t>Είτε ζείτε σε σπίτι ή διαμέρισμα, είτε νοικιάζετε το σπίτι σας, είτε ζείτε σε κοινωνική κατοικία είτε είστε ιδιοκτήτης σπιτιού, αυτή η παρουσίαση έχει χρήσιμες συμβουλές για εσάς.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Χρησιμοποιήστε πολύπριζα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Οι πολύπριζες σάς επιτρέπουν να απενεργοποιείτε πολλές συσκευές ταυτόχρονα. </a:t>
            </a:r>
          </a:p>
          <a:p>
            <a:pPr marL="457200" indent="-457200" latinLnBrk="0">
              <a:buChar char="•"/>
            </a:pPr>
            <a:r>
              <a:rPr lang="en-US" sz="1200" dirty="0">
                <a:solidFill>
                  <a:srgbClr val="2B2C30"/>
                </a:solidFill>
                <a:ea typeface="Public Sans"/>
                <a:cs typeface="Segoe UI"/>
              </a:rPr>
              <a:t>Οι έξυπνες πολύπριζες μπορούν να διακόψουν αυτόματα την παροχή ρεύματος σε συσκευές που δεν χρησιμοποιούνται. Μπορείτε επίσης να διαχειριστείτε τις έξυπνες πολύπριζες εξ αποστάσεως μέσω εφαρμογών για smartphone.</a:t>
            </a:r>
          </a:p>
          <a:p>
            <a:pPr marL="457200" indent="-457200" latinLnBrk="0">
              <a:buFontTx/>
              <a:buChar char="•"/>
            </a:pPr>
            <a:r>
              <a:rPr lang="en-US" sz="1200" dirty="0">
                <a:solidFill>
                  <a:srgbClr val="2B2C30"/>
                </a:solidFill>
                <a:ea typeface="Public Sans"/>
                <a:cs typeface="Segoe UI"/>
              </a:rPr>
              <a:t>Οι πολύπριζες μπορούν να μειώσουν την κατανάλωση ενέργειας σε κατάσταση αναμονής χωρίς να μειώνουν την ευκολία ή την άνεση.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Συνεργασία: Ο ρόλος των ενεργειακών κοινοτήτων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Πώς μπορεί η συμμετοχή σε μια ενεργειακή κοινότητα να βοηθήσει εσάς και τους γείτονές σας;</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Συνεργασία: Ο ρόλος των ενεργειακών κοινοτήτων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Οι ενεργειακές κοινότητες επενδύουν συλλογικά σε έργα ανανεώσιμων πηγών ενέργειας, μοιράζονται πόρους και αλληλοϋποστηρίζονται στην προσπάθεια μείωσης της κατανάλωσης ενέργειας. </a:t>
            </a:r>
          </a:p>
          <a:p>
            <a:pPr marL="457200" indent="-457200" latinLnBrk="0">
              <a:buChar char="•"/>
            </a:pPr>
            <a:r>
              <a:rPr lang="en-US" sz="1200" dirty="0">
                <a:solidFill>
                  <a:srgbClr val="2B2C30"/>
                </a:solidFill>
                <a:ea typeface="Public Sans"/>
                <a:cs typeface="Segoe UI"/>
                <a:hlinkClick r:id="rId3"/>
              </a:rPr>
              <a:t>Υπάρχουν χιλιάδες ενεργειακές κοινότητες σε όλη την Ευρώπη</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Γίνετε μέλος ή δημιουργήστε μια ενεργειακή κοινότητα για να συνεργαστείτε με τους γείτονές σας σε πρωτοβουλίες εξοικονόμησης ενέργειας. </a:t>
            </a:r>
            <a:endParaRPr lang="en-US" sz="1200" dirty="0">
              <a:ea typeface="Public Sans"/>
            </a:endParaRPr>
          </a:p>
          <a:p>
            <a:pPr marL="457200" indent="-457200" latinLnBrk="0">
              <a:buChar char="•"/>
            </a:pPr>
            <a:r>
              <a:rPr lang="en-US" sz="1200" dirty="0">
                <a:solidFill>
                  <a:srgbClr val="2B2C30"/>
                </a:solidFill>
                <a:ea typeface="Public Sans"/>
                <a:cs typeface="Segoe UI"/>
              </a:rPr>
              <a:t>Συνεργαζόμενοι, τα μέλη μπορούν να επωφεληθούν από την ανταλλαγή γνώσεων, τη μαζική αγοραστική δύναμη και τις συλλογικές διαπραγματεύσεις για καλύτερες τιμές ενέργειας.</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Μάθετε πού μπορείτε να βρείτε υποστήριξη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Πώς μπορούν οι τοπικές ομάδες και οργανώσεις που ασχολούνται με θέματα ενέργειας να σας βοηθήσουν να επιτύχετε τους στόχους σας για εξοικονόμηση ενέργειας;</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Μάθετε πού μπορείτε να βρείτε υποστήριξη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Αναζητήστε τοπικές ομάδες, οργανισμούς και κυβερνητικά προγράμματα που σχετίζονται με την ενέργεια και προσφέρουν πόρους και υποστήριξη για πρωτοβουλίες εξοικονόμησης ενέργειας. </a:t>
            </a:r>
          </a:p>
          <a:p>
            <a:pPr marL="457200" indent="-457200" latinLnBrk="0">
              <a:buChar char="•"/>
            </a:pPr>
            <a:r>
              <a:rPr lang="en-GB" sz="1200" noProof="0" dirty="0">
                <a:solidFill>
                  <a:srgbClr val="2B2C30"/>
                </a:solidFill>
                <a:ea typeface="Public Sans"/>
                <a:cs typeface="Segoe UI"/>
              </a:rPr>
              <a:t>Αυτές οι ομάδες μπορούν να σας παρέχουν πολύτιμες πληροφορίες, τεχνική βοήθεια και, σε ορισμένες περιπτώσεις, ακόμη και οικονομικά κίνητρα για να σας βοηθήσουν να εφαρμόσετε πρακτικές ενεργειακής απόδοσης. </a:t>
            </a:r>
          </a:p>
          <a:p>
            <a:pPr marL="457200" indent="-457200" latinLnBrk="0">
              <a:buChar char="•"/>
            </a:pPr>
            <a:r>
              <a:rPr lang="en-GB" sz="1200" noProof="0" dirty="0">
                <a:solidFill>
                  <a:srgbClr val="2B2C30"/>
                </a:solidFill>
                <a:ea typeface="Public Sans"/>
                <a:cs typeface="Segoe UI"/>
              </a:rPr>
              <a:t>Ελέγξτε τις ηλεκτρονικές βάσεις δεδομένων, τα κοινοτικά συμβούλια και τους ιστότοπους των τοπικών αρχών για διαθέσιμους πόρους.</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Επόμενα βήματα</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Αν θέλετε να μάθετε περισσότερα για την ψηφιακή ενεργειακή μετάβαση, οι παρακάτω πηγές μπορεί να σας φανούν χρήσιμες: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Δείτε τη σειρά σύντομων μαθημάτων της Every1: </a:t>
            </a:r>
            <a:r>
              <a:rPr lang="en-US" altLang="ko-KR" sz="1200" i="1" dirty="0">
                <a:solidFill>
                  <a:srgbClr val="373737"/>
                </a:solidFill>
                <a:ea typeface="맑은 고딕"/>
                <a:hlinkClick r:id="rId3"/>
              </a:rPr>
              <a:t>Digital Energy Essentials</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Διαβάστε το ενημερωτικό φυλλάδιο της Every1 </a:t>
            </a:r>
            <a:r>
              <a:rPr lang="en-US" altLang="ko-KR" sz="1200" i="1" dirty="0">
                <a:solidFill>
                  <a:srgbClr val="373737"/>
                </a:solidFill>
                <a:hlinkClick r:id="rId4"/>
              </a:rPr>
              <a:t>Τι είναι μια ενεργειακή κοινότητα και γιατί πρέπει να γίνω μέλος;</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Διαβάστε το άρθρο του Energy Monitor </a:t>
            </a:r>
            <a:r>
              <a:rPr lang="en-US" altLang="ko-KR" sz="1200" i="1" dirty="0">
                <a:solidFill>
                  <a:srgbClr val="373737"/>
                </a:solidFill>
                <a:hlinkClick r:id="rId5"/>
              </a:rPr>
              <a:t>«Διαλύοντας τους μύθους γύρω από τις τεχνολογίες ανανεώσιμων πηγών ενέργειας</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Μάθετε περισσότερα για τα εκπαιδευτικά υλικά του προγράμματος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latinLnBrk="0"/>
            <a:r>
              <a:rPr lang="en-GB" dirty="0"/>
              <a:t>Αυτή η παρουσίαση με τίτλο </a:t>
            </a:r>
            <a:r>
              <a:rPr lang="en-GB" i="1" dirty="0"/>
              <a:t>«Συμμετέχετε στην ψηφιακή ενεργειακή μετάβαση: 10 εύκολα βήματα που μπορείτε να κάνετε σήμερα!» </a:t>
            </a:r>
            <a:r>
              <a:rPr lang="en-GB" dirty="0"/>
              <a:t>δημιουργήθηκε από το έργο Every1 και διαθέτει άδεια </a:t>
            </a:r>
            <a:r>
              <a:rPr lang="en-GB" dirty="0">
                <a:hlinkClick r:id="rId3"/>
              </a:rPr>
              <a:t>CC BY-SA 4.0</a:t>
            </a:r>
            <a:r>
              <a:rPr lang="en-GB" dirty="0"/>
              <a:t>, εκτός αν αναφέρεται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από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από Loraine και Mark με άδεια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Κατανοήστε τη δική σας κατανάλωση ενέργειας: </a:t>
            </a:r>
            <a:r>
              <a:rPr lang="en-GB" b="0" i="0" dirty="0" err="1">
                <a:solidFill>
                  <a:srgbClr val="242424"/>
                </a:solidFill>
                <a:effectLst/>
                <a:hlinkClick r:id="rId8"/>
              </a:rPr>
              <a:t>Vorarlberger </a:t>
            </a:r>
            <a:r>
              <a:rPr lang="en-GB" b="0" i="0" dirty="0">
                <a:solidFill>
                  <a:srgbClr val="242424"/>
                </a:solidFill>
                <a:effectLst/>
                <a:hlinkClick r:id="rId8"/>
              </a:rPr>
              <a:t>Kraftwerke-Energy meter (electro)-smart meter-02ASD </a:t>
            </a:r>
            <a:r>
              <a:rPr lang="en-GB" b="0" i="0" dirty="0">
                <a:solidFill>
                  <a:srgbClr val="242424"/>
                </a:solidFill>
                <a:effectLst/>
              </a:rPr>
              <a:t>από </a:t>
            </a:r>
            <a:r>
              <a:rPr lang="en-GB" b="0" i="0" dirty="0" err="1">
                <a:solidFill>
                  <a:srgbClr val="242424"/>
                </a:solidFill>
                <a:effectLst/>
              </a:rPr>
              <a:t>τον Asurnipal </a:t>
            </a:r>
            <a:r>
              <a:rPr lang="en-GB" b="0" i="0" dirty="0">
                <a:solidFill>
                  <a:srgbClr val="242424"/>
                </a:solidFill>
                <a:effectLst/>
              </a:rPr>
              <a:t>με άδεια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Επιλέξτε ένα συμβόλαιο ενέργειας: </a:t>
            </a:r>
            <a:r>
              <a:rPr lang="en-GB" sz="1200" dirty="0">
                <a:solidFill>
                  <a:srgbClr val="242424"/>
                </a:solidFill>
                <a:ea typeface="Public Sans"/>
                <a:cs typeface="Public Sans"/>
                <a:sym typeface="Public Sans"/>
                <a:hlinkClick r:id="rId9"/>
              </a:rPr>
              <a:t>Λογαριασμοί ηλεκτρικού ρεύματος με λαμπτήρα και αριθμομηχανή </a:t>
            </a:r>
            <a:r>
              <a:rPr lang="en-GB" sz="1200" dirty="0">
                <a:solidFill>
                  <a:srgbClr val="242424"/>
                </a:solidFill>
                <a:ea typeface="Public Sans"/>
                <a:cs typeface="Public Sans"/>
                <a:sym typeface="Public Sans"/>
              </a:rPr>
              <a:t>από Uswitch.com Images </a:t>
            </a:r>
            <a:r>
              <a:rPr lang="en-GB" dirty="0">
                <a:solidFill>
                  <a:srgbClr val="242424"/>
                </a:solidFill>
              </a:rPr>
              <a:t>με άδεια </a:t>
            </a:r>
            <a:r>
              <a:rPr lang="en-GB" noProof="0" dirty="0">
                <a:solidFill>
                  <a:schemeClr val="dk1"/>
                </a:solidFill>
                <a:ea typeface="Public Sans"/>
                <a:cs typeface="Public Sans"/>
                <a:sym typeface="Public Sans"/>
                <a:hlinkClick r:id="rId10"/>
              </a:rPr>
              <a:t>CC BY 2.0</a:t>
            </a:r>
            <a:r>
              <a:rPr lang="en-GB" dirty="0">
                <a:solidFill>
                  <a:srgbClr val="242424"/>
                </a:solidFill>
              </a:rPr>
              <a:t>. Αυτή η εικόνα έχει υποστεί περικοπή.</a:t>
            </a:r>
          </a:p>
          <a:p>
            <a:pPr marL="285750" indent="-285750" latinLnBrk="0">
              <a:buFont typeface="Arial" panose="020B0604020202020204" pitchFamily="34" charset="0"/>
              <a:buChar char="•"/>
            </a:pPr>
            <a:r>
              <a:rPr lang="en-GB" dirty="0">
                <a:solidFill>
                  <a:srgbClr val="242424"/>
                </a:solidFill>
              </a:rPr>
              <a:t>Αυξήστε την αποδοτικότητα: Επένδυση σε λευκές συσκευές: </a:t>
            </a:r>
            <a:r>
              <a:rPr lang="en-GB" dirty="0">
                <a:solidFill>
                  <a:srgbClr val="242424"/>
                </a:solidFill>
                <a:hlinkClick r:id="rId11"/>
              </a:rPr>
              <a:t>Samsung </a:t>
            </a:r>
            <a:r>
              <a:rPr lang="en-GB" dirty="0">
                <a:solidFill>
                  <a:srgbClr val="242424"/>
                </a:solidFill>
              </a:rPr>
              <a:t>από </a:t>
            </a:r>
            <a:r>
              <a:rPr lang="en-GB" dirty="0" err="1">
                <a:solidFill>
                  <a:srgbClr val="242424"/>
                </a:solidFill>
              </a:rPr>
              <a:t>CODE_n </a:t>
            </a:r>
            <a:r>
              <a:rPr lang="en-GB" dirty="0">
                <a:solidFill>
                  <a:srgbClr val="242424"/>
                </a:solidFill>
              </a:rPr>
              <a:t>με άδεια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Αποσυνδέστε τις ηλεκτρονικές συσκευές που δεν χρησιμοποιείτε: </a:t>
            </a:r>
            <a:r>
              <a:rPr lang="en-GB" dirty="0">
                <a:solidFill>
                  <a:srgbClr val="242424"/>
                </a:solidFill>
                <a:hlinkClick r:id="rId12"/>
              </a:rPr>
              <a:t>Βραστήρας </a:t>
            </a:r>
            <a:r>
              <a:rPr lang="en-GB" dirty="0">
                <a:solidFill>
                  <a:srgbClr val="242424"/>
                </a:solidFill>
              </a:rPr>
              <a:t>από τον Denis Sylvester Hurd με άδεια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Εφαρμόστε ένα έξυπνο σπίτι: </a:t>
            </a:r>
            <a:r>
              <a:rPr lang="en-GB" noProof="0" dirty="0">
                <a:solidFill>
                  <a:schemeClr val="dk1"/>
                </a:solidFill>
                <a:ea typeface="Public Sans"/>
                <a:cs typeface="Public Sans"/>
                <a:sym typeface="Public Sans"/>
                <a:hlinkClick r:id="rId14"/>
              </a:rPr>
              <a:t>Λαμπτήρας UMAX U-Smart </a:t>
            </a:r>
            <a:r>
              <a:rPr lang="en-GB" noProof="0" dirty="0" err="1">
                <a:solidFill>
                  <a:schemeClr val="dk1"/>
                </a:solidFill>
                <a:ea typeface="Public Sans"/>
                <a:cs typeface="Public Sans"/>
                <a:sym typeface="Public Sans"/>
                <a:hlinkClick r:id="rId14"/>
              </a:rPr>
              <a:t>Wifi </a:t>
            </a:r>
            <a:r>
              <a:rPr lang="en-GB" noProof="0" dirty="0">
                <a:solidFill>
                  <a:schemeClr val="dk1"/>
                </a:solidFill>
                <a:ea typeface="Public Sans"/>
                <a:cs typeface="Public Sans"/>
                <a:sym typeface="Public Sans"/>
              </a:rPr>
              <a:t>από τον Jirka Matousek με άδεια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Ξεπαγώστε τακτικά τον καταψύκτη σας: </a:t>
            </a:r>
            <a:r>
              <a:rPr lang="en-GB" dirty="0">
                <a:solidFill>
                  <a:schemeClr val="dk1"/>
                </a:solidFill>
                <a:sym typeface="Public Sans"/>
                <a:hlinkClick r:id="rId15"/>
              </a:rPr>
              <a:t>Σταλακτίτες καταψύκτη </a:t>
            </a:r>
            <a:r>
              <a:rPr lang="en-GB" dirty="0">
                <a:solidFill>
                  <a:schemeClr val="dk1"/>
                </a:solidFill>
                <a:sym typeface="Public Sans"/>
              </a:rPr>
              <a:t>από τον Anders Sandberg </a:t>
            </a:r>
            <a:r>
              <a:rPr lang="en-GB" dirty="0">
                <a:solidFill>
                  <a:srgbClr val="242424"/>
                </a:solidFill>
              </a:rPr>
              <a:t>με άδεια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Ευχαριστίες</a:t>
            </a:r>
          </a:p>
          <a:p>
            <a:pPr marL="285750" indent="-285750" latinLnBrk="0">
              <a:buFont typeface="Arial" panose="020B0604020202020204" pitchFamily="34" charset="0"/>
              <a:buChar char="•"/>
            </a:pPr>
            <a:r>
              <a:rPr lang="en-GB" dirty="0">
                <a:solidFill>
                  <a:srgbClr val="242424"/>
                </a:solidFill>
              </a:rPr>
              <a:t>Χρησιμοποιήστε έξυπνους θερμοστάτες: Προώθηση συμπεριφορών εξοικονόμησης ενέργειας:</a:t>
            </a:r>
            <a:r>
              <a:rPr lang="en-GB" dirty="0">
                <a:solidFill>
                  <a:srgbClr val="242424"/>
                </a:solidFill>
                <a:hlinkClick r:id="rId3"/>
              </a:rPr>
              <a:t> ρυθμίστε τον θερμοστάτη </a:t>
            </a:r>
            <a:r>
              <a:rPr lang="en-GB" dirty="0">
                <a:solidFill>
                  <a:srgbClr val="242424"/>
                </a:solidFill>
              </a:rPr>
              <a:t>από CORGI </a:t>
            </a:r>
            <a:r>
              <a:rPr lang="en-GB" dirty="0" err="1">
                <a:solidFill>
                  <a:srgbClr val="242424"/>
                </a:solidFill>
              </a:rPr>
              <a:t>HomePlan </a:t>
            </a:r>
            <a:r>
              <a:rPr lang="en-GB" dirty="0">
                <a:solidFill>
                  <a:srgbClr val="242424"/>
                </a:solidFill>
              </a:rPr>
              <a:t>με άδεια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Χρησιμοποιήστε πολύπριζα: </a:t>
            </a:r>
            <a:r>
              <a:rPr lang="en-GB" dirty="0">
                <a:solidFill>
                  <a:schemeClr val="dk1"/>
                </a:solidFill>
                <a:sym typeface="Public Sans"/>
                <a:hlinkClick r:id="rId5"/>
              </a:rPr>
              <a:t>Πολύπριζα με καλώδιο προέκτασης.jpg </a:t>
            </a:r>
            <a:r>
              <a:rPr lang="en-GB" dirty="0">
                <a:solidFill>
                  <a:schemeClr val="dk1"/>
                </a:solidFill>
                <a:sym typeface="Public Sans"/>
              </a:rPr>
              <a:t>από τον Dmitry Makeev με άδεια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Συνεργαστείτε: Ο ρόλος των ενεργειακών κοινοτήτων: </a:t>
            </a:r>
            <a:r>
              <a:rPr lang="en-GB" dirty="0">
                <a:solidFill>
                  <a:schemeClr val="dk1"/>
                </a:solidFill>
                <a:ea typeface="Public Sans"/>
                <a:cs typeface="Public Sans"/>
                <a:sym typeface="Public Sans"/>
                <a:hlinkClick r:id="rId7"/>
              </a:rPr>
              <a:t>Καθαρή ενέργεια στην εργασία για </a:t>
            </a:r>
            <a:r>
              <a:rPr lang="en-GB" dirty="0" err="1">
                <a:solidFill>
                  <a:schemeClr val="dk1"/>
                </a:solidFill>
                <a:ea typeface="Public Sans"/>
                <a:cs typeface="Public Sans"/>
                <a:sym typeface="Public Sans"/>
                <a:hlinkClick r:id="rId7"/>
              </a:rPr>
              <a:t>την Ημέρα της Γης</a:t>
            </a:r>
            <a:r>
              <a:rPr lang="en-GB" dirty="0">
                <a:solidFill>
                  <a:schemeClr val="dk1"/>
                </a:solidFill>
                <a:ea typeface="Public Sans"/>
                <a:cs typeface="Public Sans"/>
                <a:sym typeface="Public Sans"/>
                <a:hlinkClick r:id="rId7"/>
              </a:rPr>
              <a:t>! </a:t>
            </a:r>
            <a:r>
              <a:rPr lang="en-GB" dirty="0">
                <a:solidFill>
                  <a:schemeClr val="dk1"/>
                </a:solidFill>
                <a:ea typeface="Public Sans"/>
                <a:cs typeface="Public Sans"/>
                <a:sym typeface="Public Sans"/>
              </a:rPr>
              <a:t>από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είναι αδειοδοτημένο </a:t>
            </a:r>
            <a:r>
              <a:rPr lang="en-US" dirty="0">
                <a:solidFill>
                  <a:schemeClr val="dk1"/>
                </a:solidFill>
                <a:ea typeface="Public Sans"/>
                <a:cs typeface="Public Sans"/>
                <a:sym typeface="Public Sans"/>
                <a:hlinkClick r:id="rId8"/>
              </a:rPr>
              <a:t>με 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Μάθετε πού μπορείτε να βρείτε υποστήριξη: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και Stefano - πωλητές για τα ηλιακά συστήματα Global Cycle Solutions </a:t>
            </a:r>
            <a:r>
              <a:rPr lang="en-US" dirty="0">
                <a:solidFill>
                  <a:schemeClr val="dk1"/>
                </a:solidFill>
                <a:ea typeface="Public Sans"/>
                <a:cs typeface="Public Sans"/>
                <a:sym typeface="Public Sans"/>
              </a:rPr>
              <a:t>από το DIFD – Υπουργείο Διεθνούς Ανάπτυξης του Ηνωμένου Βασιλείου </a:t>
            </a:r>
            <a:r>
              <a:rPr lang="en-GB" dirty="0">
                <a:solidFill>
                  <a:srgbClr val="242424"/>
                </a:solidFill>
              </a:rPr>
              <a:t>με άδεια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Αυτή η εικόνα έχει υποστεί περικοπή.</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Ευχαριστώ!</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Η εξερεύνηση κάθε βήματος ξεκινά με μια ερώτηση που προτρέπει στη σκέψη. Αφιερώστε λίγο χρόνο για να σκεφτείτε κάθε ερώτηση, προτού προχωρήσετε στην επόμενη διαφάνεια.</a:t>
            </a:r>
          </a:p>
          <a:p>
            <a:pPr latinLnBrk="0"/>
            <a:endParaRPr lang="en-GB" sz="1200" noProof="0" dirty="0">
              <a:solidFill>
                <a:srgbClr val="2B2C30"/>
              </a:solidFill>
              <a:sym typeface="Public Sans"/>
            </a:endParaRPr>
          </a:p>
          <a:p>
            <a:pPr latinLnBrk="0"/>
            <a:r>
              <a:rPr lang="en-GB" sz="1200" dirty="0">
                <a:solidFill>
                  <a:srgbClr val="2B2C30"/>
                </a:solidFill>
                <a:sym typeface="Public Sans"/>
              </a:rPr>
              <a:t>Μπορείτε να επεξεργαστείτε κάθε βήμα με τη σειρά. Εναλλακτικά, μπορείτε να επιλέξετε ένα συγκεκριμένο βήμα που θέλετε να εξερευνήσετε πρώτα μέσω του μενού.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εύκολα βήματα που μπορείτε να κάνετε σήμερα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Κατανοήστε τη δική σας κατανάλωση ενέργειας.</a:t>
            </a:r>
          </a:p>
          <a:p>
            <a:pPr marL="342900" indent="-342900" latinLnBrk="0">
              <a:buFont typeface="+mj-lt"/>
              <a:buAutoNum type="arabicPeriod"/>
            </a:pPr>
            <a:r>
              <a:rPr lang="en-GB" sz="1200" dirty="0">
                <a:ea typeface="Public Sans"/>
                <a:cs typeface="Public Sans"/>
                <a:sym typeface="Public Sans"/>
              </a:rPr>
              <a:t>Επιλέξτε ένα συμβόλαιο ενέργειας.</a:t>
            </a:r>
          </a:p>
          <a:p>
            <a:pPr marL="342900" indent="-342900" latinLnBrk="0">
              <a:buFont typeface="+mj-lt"/>
              <a:buAutoNum type="arabicPeriod"/>
            </a:pPr>
            <a:r>
              <a:rPr lang="en-GB" sz="1200" noProof="0" dirty="0">
                <a:ea typeface="Public Sans"/>
                <a:cs typeface="Public Sans"/>
                <a:sym typeface="Public Sans"/>
              </a:rPr>
              <a:t>Αυξήστε την αποδοτικότητα: επενδύστε σε λευκές συσκευές.</a:t>
            </a:r>
          </a:p>
          <a:p>
            <a:pPr marL="342900" indent="-342900" latinLnBrk="0">
              <a:buFont typeface="+mj-lt"/>
              <a:buAutoNum type="arabicPeriod"/>
            </a:pPr>
            <a:r>
              <a:rPr lang="en-GB" sz="1200" dirty="0">
                <a:ea typeface="Public Sans"/>
                <a:cs typeface="Public Sans"/>
                <a:sym typeface="Public Sans"/>
              </a:rPr>
              <a:t>Αποψύξτε τακτικά τον καταψύκτη σας.</a:t>
            </a:r>
          </a:p>
          <a:p>
            <a:pPr marL="342900" indent="-342900" latinLnBrk="0">
              <a:buFont typeface="+mj-lt"/>
              <a:buAutoNum type="arabicPeriod"/>
            </a:pPr>
            <a:r>
              <a:rPr lang="en-GB" sz="1200" dirty="0">
                <a:ea typeface="Public Sans"/>
                <a:cs typeface="Public Sans"/>
                <a:sym typeface="Public Sans"/>
              </a:rPr>
              <a:t>Αποσυνδέστε τις ηλεκτρονικές συσκευές που δεν χρησιμοποιείτε.</a:t>
            </a:r>
          </a:p>
          <a:p>
            <a:pPr marL="342900" indent="-342900" latinLnBrk="0">
              <a:buFont typeface="+mj-lt"/>
              <a:buAutoNum type="arabicPeriod"/>
            </a:pPr>
            <a:r>
              <a:rPr lang="en-GB" sz="1200" noProof="0" dirty="0">
                <a:ea typeface="Public Sans"/>
                <a:cs typeface="Public Sans"/>
                <a:sym typeface="Public Sans"/>
              </a:rPr>
              <a:t>Εφαρμόστε ένα έξυπνο σπίτι.</a:t>
            </a:r>
          </a:p>
          <a:p>
            <a:pPr marL="342900" indent="-342900" latinLnBrk="0">
              <a:buFont typeface="+mj-lt"/>
              <a:buAutoNum type="arabicPeriod"/>
            </a:pPr>
            <a:r>
              <a:rPr lang="en-GB" sz="1200" noProof="0" dirty="0">
                <a:ea typeface="Public Sans"/>
                <a:cs typeface="Public Sans"/>
                <a:sym typeface="Public Sans"/>
              </a:rPr>
              <a:t>Χρησιμοποιήστε έξυπνους </a:t>
            </a:r>
            <a:r>
              <a:rPr lang="en-GB" sz="1200" dirty="0">
                <a:ea typeface="Public Sans"/>
                <a:cs typeface="Public Sans"/>
                <a:sym typeface="Public Sans"/>
              </a:rPr>
              <a:t>θερμοστάτες.</a:t>
            </a:r>
          </a:p>
          <a:p>
            <a:pPr marL="342900" indent="-342900" latinLnBrk="0">
              <a:buFont typeface="+mj-lt"/>
              <a:buAutoNum type="arabicPeriod"/>
            </a:pPr>
            <a:r>
              <a:rPr lang="en-GB" sz="1200" noProof="0" dirty="0">
                <a:ea typeface="Public Sans"/>
                <a:cs typeface="Public Sans"/>
                <a:sym typeface="Public Sans"/>
              </a:rPr>
              <a:t>Χρησιμοποιήστε </a:t>
            </a:r>
            <a:r>
              <a:rPr lang="en-GB" sz="1200" dirty="0">
                <a:ea typeface="Public Sans"/>
                <a:cs typeface="Public Sans"/>
                <a:sym typeface="Public Sans"/>
              </a:rPr>
              <a:t>πολύπριζα.</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Συνεργαστείτε: ο ρόλος των ενεργειακών κοινοτήτων.</a:t>
            </a:r>
          </a:p>
          <a:p>
            <a:pPr marL="342900" indent="-342900" latinLnBrk="0">
              <a:buFont typeface="+mj-lt"/>
              <a:buAutoNum type="arabicPeriod"/>
            </a:pPr>
            <a:r>
              <a:rPr lang="en-GB" sz="1200" dirty="0">
                <a:ea typeface="Public Sans"/>
                <a:cs typeface="Public Sans"/>
                <a:sym typeface="Public Sans"/>
              </a:rPr>
              <a:t> Μάθετε πού μπορείτε να βρείτε υποστήριξη.</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Κατανοήστε τη δική σας κατανάλωση ενέργειας</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Πώς μπορεί η κατανόηση της ενεργειακής σας κατανάλωσης να σας βοηθήσει να εξοικονομήσετε ενέργεια και να μειώσετε τον λογαριασμό του ηλεκτρικού ρεύματος;</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Κατανοήστε τη δική σας κατανάλωση ενέργειας</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Ένας έξυπνος μετρητής επιτρέπει σε εσάς και στον πάροχο ενέργειας σας να παρακολουθείτε και να αναλύετε τα πρότυπα κατανάλωσης ενέργειας σε πραγματικό χρόνο. </a:t>
            </a:r>
          </a:p>
          <a:p>
            <a:pPr marL="457200" indent="-457200" latinLnBrk="0">
              <a:buFontTx/>
              <a:buChar char="•"/>
            </a:pPr>
            <a:r>
              <a:rPr lang="en-GB" sz="1200" dirty="0">
                <a:solidFill>
                  <a:srgbClr val="2B2C30"/>
                </a:solidFill>
                <a:cs typeface="Segoe UI"/>
              </a:rPr>
              <a:t>Ελέγξτε αν διαθέτετε έξυπνο μετρητή ή ψηφιακό (αναλογικό) μετρητή.</a:t>
            </a:r>
          </a:p>
          <a:p>
            <a:pPr marL="457200" indent="-457200" latinLnBrk="0">
              <a:buFontTx/>
              <a:buChar char="•"/>
            </a:pPr>
            <a:r>
              <a:rPr lang="en-GB" sz="1200" noProof="0" dirty="0">
                <a:solidFill>
                  <a:srgbClr val="2B2C30"/>
                </a:solidFill>
                <a:cs typeface="Segoe UI"/>
              </a:rPr>
              <a:t>Εάν διαθέτετε έξυπνο μετρητή, μπορείτε να ελέγξετε την κατανάλωση ενέργειας σε διαφορετικές ώρες της ημέρας. Αυτό θα σας βοηθήσει να προσδιορίσετε τις ώρες της ημέρας κατά τις οποίες καταναλώνετε περισσότερη ενέργεια. </a:t>
            </a:r>
          </a:p>
          <a:p>
            <a:pPr marL="457200" indent="-457200" latinLnBrk="0">
              <a:buChar char="•"/>
            </a:pPr>
            <a:r>
              <a:rPr lang="en-GB" sz="1200" dirty="0">
                <a:solidFill>
                  <a:srgbClr val="2B2C30"/>
                </a:solidFill>
                <a:cs typeface="Segoe UI"/>
              </a:rPr>
              <a:t>Υπάρχουν ώρες της ημέρας κατά τις οποίες καταναλώνετε περισσότερη ενέργεια; Αναζητήστε τάσεις και ευκαιρίες για </a:t>
            </a:r>
            <a:r>
              <a:rPr lang="en-GB" sz="1200" noProof="0" dirty="0">
                <a:solidFill>
                  <a:srgbClr val="2B2C30"/>
                </a:solidFill>
                <a:cs typeface="Segoe UI"/>
              </a:rPr>
              <a:t>μείωση της κατανάλωσης. Για παράδειγμα, </a:t>
            </a:r>
            <a:r>
              <a:rPr lang="en-GB" sz="1200" noProof="0" dirty="0">
                <a:solidFill>
                  <a:srgbClr val="2B2C30"/>
                </a:solidFill>
                <a:cs typeface="Segoe UI"/>
                <a:hlinkClick r:id="rId3"/>
              </a:rPr>
              <a:t>αποσυνδέοντας τις συσκευές όταν δεν τις χρησιμοποιείτε - αντί να τις αφήνετε σε κατάσταση αναμονής </a:t>
            </a:r>
            <a:r>
              <a:rPr lang="en-GB" sz="1200" noProof="0" dirty="0">
                <a:solidFill>
                  <a:srgbClr val="2B2C30"/>
                </a:solidFill>
                <a:cs typeface="Segoe UI"/>
              </a:rPr>
              <a:t>- μειώνετε την κατανάλωση ενέργειας.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Επιλέξτε ένα συμβόλαιο ενέργειας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Πώς μπορεί η αλλαγή της σύμβασης ενέργειας να σας βοηθήσει να εξοικονομήσετε χρήματα και να βελτιστοποιήσετε τη χρήση ενέργειας;</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Επιλέξτε ένα συμβόλαιο ενέργειας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Ερευνήστε και συγκρίνετε διαφορετικά συμβόλαια ενέργειας που προσφέρουν επιλογές ευελιξίας και δυναμική τιμολόγηση. Η δυναμική τιμολόγηση σημαίνει ότι η τιμή της ενέργειας σας κυμαίνεται ανάλογα με τη συνολική ζήτηση. </a:t>
            </a:r>
          </a:p>
          <a:p>
            <a:pPr marL="457200" indent="-457200" latinLnBrk="0">
              <a:buChar char="•"/>
            </a:pPr>
            <a:r>
              <a:rPr lang="en-US" sz="1200" dirty="0">
                <a:solidFill>
                  <a:srgbClr val="2B2C30"/>
                </a:solidFill>
              </a:rPr>
              <a:t>Εξετάστε προγράμματα που σας επιτρέπουν να επωφεληθείτε από χαμηλότερες τιμές κατά τις ώρες εκτός αιχμής ή που προσφέρουν κίνητρα για τη μείωση της κατανάλωσης κατά τις ώρες αιχμής. </a:t>
            </a:r>
            <a:endParaRPr lang="en-US" sz="1200" dirty="0"/>
          </a:p>
          <a:p>
            <a:pPr marL="457200" indent="-457200" latinLnBrk="0">
              <a:buChar char="•"/>
            </a:pPr>
            <a:r>
              <a:rPr lang="en-US" sz="1200" dirty="0">
                <a:solidFill>
                  <a:srgbClr val="2B2C30"/>
                </a:solidFill>
              </a:rPr>
              <a:t>Ορισμένοι τύποι συμβολαίων μπορεί να παρέχουν επιλογές ανανεώσιμης ενέργειας ή ανταμοιβές για συμπεριφορές εξοικονόμησης ενέργειας.</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Αύξηση της αποδοτικότητας: Επένδυση σε λευκές συσκευές</a:t>
            </a:r>
            <a:endParaRPr lang="en-US" sz="1050" kern="1200" dirty="0">
              <a:solidFill>
                <a:schemeClr val="bg1"/>
              </a:solidFill>
              <a:latin typeface="+mn-lt"/>
              <a:ea typeface="+mn-ea"/>
              <a:cs typeface="+mn-cs"/>
            </a:endParaRPr>
          </a:p>
          <a:p>
            <a:pPr algn="ctr" latinLnBrk="0"/>
            <a:r>
              <a:rPr lang="en-US" sz="1200" i="1" dirty="0">
                <a:solidFill>
                  <a:schemeClr val="accent5"/>
                </a:solidFill>
              </a:rPr>
              <a:t>Πώς μπορεί η επένδυση σε λευκές συσκευές να οδηγήσει σε μακροπρόθεσμη εξοικονόμηση στους λογαριασμούς ενέργειας σας;</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395629F3-0C56-DCE6-5A37-77F6E429273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7232" y="6210794"/>
            <a:ext cx="2490178" cy="470743"/>
          </a:xfrm>
          <a:prstGeom prst="rect">
            <a:avLst/>
          </a:prstGeom>
        </p:spPr>
      </p:pic>
      <p:sp>
        <p:nvSpPr>
          <p:cNvPr id="6" name="TextBox 5">
            <a:extLst>
              <a:ext uri="{FF2B5EF4-FFF2-40B4-BE49-F238E27FC236}">
                <a16:creationId xmlns:a16="http://schemas.microsoft.com/office/drawing/2014/main" id="{2CA705D1-BAE5-61E6-2AB3-78B644AAB764}"/>
              </a:ext>
            </a:extLst>
          </p:cNvPr>
          <p:cNvSpPr txBox="1"/>
          <p:nvPr userDrawn="1"/>
        </p:nvSpPr>
        <p:spPr>
          <a:xfrm>
            <a:off x="2607410" y="5975850"/>
            <a:ext cx="4977421" cy="861774"/>
          </a:xfrm>
          <a:prstGeom prst="rect">
            <a:avLst/>
          </a:prstGeom>
          <a:noFill/>
        </p:spPr>
        <p:txBody>
          <a:bodyPr wrap="square" rtlCol="0">
            <a:spAutoFit/>
          </a:bodyPr>
          <a:lstStyle/>
          <a:p>
            <a:pPr latinLnBrk="0" hangingPunct="0"/>
            <a:r>
              <a:rPr lang="el-GR" sz="1000" b="0" i="0" kern="1200" noProof="1">
                <a:solidFill>
                  <a:schemeClr val="tx1"/>
                </a:solidFill>
                <a:effectLst/>
                <a:latin typeface="+mn-lt"/>
                <a:ea typeface="+mn-ea"/>
                <a:cs typeface="+mn-cs"/>
              </a:rPr>
              <a:t>Το έργο αυτό έχει λάβει χρηματοδότηση από το πρόγραμμα «Ορίζοντας» της Ευρωπαϊκής Ένωσης για την έρευνα και την καινοτομία (2021-2027) στο πλαίσιο της συμφωνίας επιχορήγησης αριθ. 101075596. Η ευθύνη για το περιεχόμενο αυτού του υλικού βαρύνει αποκλειστικά το έργο Every1 και δεν αντανακλά απαραίτητα την άποψη της Ευρωπαϊκής Ένωσης. Η παρουσίαση διαθέτει άδεια </a:t>
            </a:r>
            <a:r>
              <a:rPr lang="el-GR"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el-GR" sz="1000" b="0" i="0" kern="1200" noProof="1">
                <a:solidFill>
                  <a:schemeClr val="tx1"/>
                </a:solidFill>
                <a:effectLst/>
                <a:latin typeface="+mn-lt"/>
                <a:ea typeface="+mn-ea"/>
                <a:cs typeface="+mn-cs"/>
              </a:rPr>
              <a:t>εκτός εάν ορίζεται διαφορετικά. </a:t>
            </a:r>
            <a:endParaRPr lang="el-GR"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427995" y="693613"/>
            <a:ext cx="6965582" cy="5470773"/>
          </a:xfrm>
          <a:prstGeom prst="rect">
            <a:avLst/>
          </a:prstGeom>
        </p:spPr>
        <p:txBody>
          <a:bodyPr/>
          <a:lstStyle/>
          <a:p>
            <a:pPr lvl="0" latinLnBrk="0">
              <a:defRPr/>
            </a:pPr>
            <a:r>
              <a:rPr lang="el-GR" sz="6000" noProof="1"/>
              <a:t>Συμμετέχετε στο Ψηφιακή Ενέργεια: 10 εύκολα βήματα που μπορείτε να κάνετε σήμερα!</a:t>
            </a:r>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Αύξηση της αποδοτικότητας: Επένδυση σε λευκές συσκευές</a:t>
            </a:r>
            <a:endParaRPr lang="el-GR" noProof="1">
              <a:effectLst/>
            </a:endParaRPr>
          </a:p>
          <a:p>
            <a:endParaRPr lang="el-GR"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67238" y="2355876"/>
            <a:ext cx="6569512" cy="4154984"/>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Όταν αγοράζετε νέα λευκά είδη (όπως ψυγεία, πλυντήρια ρούχων και πλυντήρια πιάτων), επιλέξτε μοντέλα που είναι ενεργειακά αποδοτικά.</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Οι ενεργειακές ετικέτες της ΕΕ </a:t>
            </a:r>
            <a:r>
              <a:rPr lang="en-US" sz="2400" dirty="0">
                <a:solidFill>
                  <a:srgbClr val="2B2C30"/>
                </a:solidFill>
                <a:ea typeface="Public Sans"/>
                <a:cs typeface="Segoe UI"/>
              </a:rPr>
              <a:t>σας βοηθούν να επιλέξετε συσκευές με μεγαλύτερη ενεργειακή απόδοση. </a:t>
            </a:r>
          </a:p>
          <a:p>
            <a:pPr marL="457200" indent="-457200" latinLnBrk="0">
              <a:buChar char="•"/>
            </a:pPr>
            <a:r>
              <a:rPr lang="en-US" sz="2400" dirty="0">
                <a:solidFill>
                  <a:srgbClr val="2B2C30"/>
                </a:solidFill>
                <a:ea typeface="Public Sans"/>
                <a:cs typeface="Segoe UI"/>
              </a:rPr>
              <a:t>Λάβετε υπόψη τη μακροπρόθεσμη εξοικονόμηση στους λογαριασμούς ενέργειας σας όταν επενδύετε σε πιο αποδοτικές συσκευές.</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4. Αποψύξτε τακτικά τον καταψύκτη σας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Γιατί είναι σημαντικό να ξεπαγώνετε τακτικά τον καταψύκτη σας;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4. Αποψύχετε τακτικά τον καταψύκτη σας</a:t>
            </a:r>
            <a:endParaRPr lang="el-GR" noProof="1">
              <a:effectLst/>
            </a:endParaRPr>
          </a:p>
          <a:p>
            <a:endParaRPr lang="el-GR"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92914" y="2413722"/>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Η συσσώρευση πάγου στον καταψύκτη σας μπορεί να οδηγήσει σε αυξημένη κατανάλωση ενέργειας. Αυτό συμβαίνει επειδή ο καταψύκτης σας λειτουργεί πιο έντονα για να διατηρήσει τα τρόφιμά σας δροσερά.</a:t>
            </a:r>
          </a:p>
          <a:p>
            <a:pPr marL="457200" indent="-457200" latinLnBrk="0">
              <a:buChar char="•"/>
            </a:pPr>
            <a:r>
              <a:rPr lang="en-US" sz="2400" dirty="0">
                <a:solidFill>
                  <a:srgbClr val="2B2C30"/>
                </a:solidFill>
                <a:ea typeface="Public Sans"/>
                <a:cs typeface="Segoe UI"/>
                <a:hlinkClick r:id="rId3"/>
              </a:rPr>
              <a:t>Η τακτική απόψυξη του καταψύκτη σας μπορεί να αποτρέψει τη συσσώρευση πάγου. </a:t>
            </a:r>
          </a:p>
          <a:p>
            <a:pPr marL="457200" indent="-457200" latinLnBrk="0">
              <a:buChar char="•"/>
            </a:pPr>
            <a:r>
              <a:rPr lang="en-US" sz="2400" dirty="0">
                <a:solidFill>
                  <a:srgbClr val="2B2C30"/>
                </a:solidFill>
                <a:ea typeface="Public Sans"/>
                <a:cs typeface="Segoe UI"/>
                <a:hlinkClick r:id="rId3"/>
              </a:rPr>
              <a:t>Μάθετε πώς να ξεπαγώνετε έναν καταψύκτη</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5. Αποσυνδέστε τις ηλεκτρονικές συσκευές που δεν χρησιμοποιείτε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Τι είναι η «φανταστική» ενέργεια;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el-GR" sz="2800" b="1" kern="1200" noProof="1">
                <a:solidFill>
                  <a:srgbClr val="FFFFFF"/>
                </a:solidFill>
                <a:effectLst/>
                <a:latin typeface="Public Sans"/>
                <a:ea typeface="Public Sans"/>
                <a:cs typeface="Public Sans"/>
              </a:rPr>
              <a:t>5. Αποσυνδέστε τις ηλεκτρονικές συσκευές που δεν χρησιμοποιούνται </a:t>
            </a:r>
            <a:endParaRPr lang="el-GR" noProof="1">
              <a:effectLst/>
            </a:endParaRPr>
          </a:p>
          <a:p>
            <a:endParaRPr lang="el-GR"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07004" y="2324879"/>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Η «φανταστική» ενέργεια ή η «ενέργεια αναμονής» είναι η ενέργεια που καταναλώνουν οι συσκευές όταν δεν χρησιμοποιούνται.</a:t>
            </a:r>
          </a:p>
          <a:p>
            <a:pPr marL="457200" indent="-457200" latinLnBrk="0">
              <a:buChar char="•"/>
            </a:pPr>
            <a:r>
              <a:rPr lang="en-US" sz="2400" dirty="0">
                <a:solidFill>
                  <a:srgbClr val="2B2C30"/>
                </a:solidFill>
                <a:ea typeface="Public Sans"/>
                <a:cs typeface="Segoe UI"/>
              </a:rPr>
              <a:t>Μπορείτε να χρησιμοποιήσετε τις ενδείξεις του έξυπνου μετρητή σας για να ελέγξετε την «αόρατη» κατανάλωση ενέργειας.</a:t>
            </a:r>
          </a:p>
          <a:p>
            <a:pPr marL="457200" indent="-457200" latinLnBrk="0">
              <a:buChar char="•"/>
            </a:pPr>
            <a:r>
              <a:rPr lang="en-US" sz="2400" dirty="0">
                <a:solidFill>
                  <a:srgbClr val="2B2C30"/>
                </a:solidFill>
                <a:ea typeface="Public Sans"/>
                <a:cs typeface="Segoe UI"/>
              </a:rPr>
              <a:t>Σκεφτείτε να αποσυνδέσετε τις ηλεκτρονικές συσκευές και τις συσκευές που δεν χρησιμοποιούνται, όπως φορτιστές, τηλεοράσεις και συσκευές κουζίνας. </a:t>
            </a:r>
          </a:p>
          <a:p>
            <a:pPr marL="457200" indent="-457200" latinLnBrk="0">
              <a:buChar char="•"/>
            </a:pPr>
            <a:r>
              <a:rPr lang="en-US" sz="2400" dirty="0">
                <a:solidFill>
                  <a:srgbClr val="2B2C30"/>
                </a:solidFill>
                <a:ea typeface="Public Sans"/>
                <a:cs typeface="Segoe UI"/>
              </a:rPr>
              <a:t>Μπορείτε να χρησιμοποιήσετε </a:t>
            </a:r>
            <a:r>
              <a:rPr lang="en-US" sz="2400" dirty="0">
                <a:solidFill>
                  <a:srgbClr val="2B2C30"/>
                </a:solidFill>
                <a:ea typeface="Public Sans"/>
                <a:cs typeface="Segoe UI"/>
                <a:hlinkClick r:id="rId3"/>
              </a:rPr>
              <a:t>έξυπνες πολύπριζες </a:t>
            </a:r>
            <a:r>
              <a:rPr lang="en-US" sz="2400" dirty="0">
                <a:solidFill>
                  <a:srgbClr val="2B2C30"/>
                </a:solidFill>
                <a:ea typeface="Public Sans"/>
                <a:cs typeface="Segoe UI"/>
              </a:rPr>
              <a:t>για να διαχειριστείτε πολλές συσκευές.</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6. Εφαρμογή ενός έξυπνου σπιτιού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2308324"/>
          </a:xfrm>
          <a:prstGeom prst="rect">
            <a:avLst/>
          </a:prstGeom>
          <a:noFill/>
        </p:spPr>
        <p:txBody>
          <a:bodyPr wrap="square" rtlCol="0">
            <a:spAutoFit/>
          </a:bodyPr>
          <a:lstStyle/>
          <a:p>
            <a:pPr algn="ctr" latinLnBrk="0"/>
            <a:r>
              <a:rPr lang="en-GB" sz="4800" i="1" noProof="0" dirty="0">
                <a:solidFill>
                  <a:schemeClr val="accent2"/>
                </a:solidFill>
              </a:rPr>
              <a:t>Ποιες τεχνολογίες έξυπνου σπιτιού μπορούν να σας βοηθήσουν να εξοικονομήσετε ενέργεια και πώς λειτουργούν;</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6. Εφαρμόστε ένα έξυπνο σπίτι</a:t>
            </a:r>
            <a:endParaRPr lang="el-GR" noProof="1">
              <a:effectLst/>
            </a:endParaRPr>
          </a:p>
          <a:p>
            <a:endParaRPr lang="el-GR"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661764" y="2069511"/>
            <a:ext cx="6152753" cy="4093428"/>
          </a:xfrm>
          <a:prstGeom prst="rect">
            <a:avLst/>
          </a:prstGeom>
          <a:noFill/>
        </p:spPr>
        <p:txBody>
          <a:bodyPr wrap="square" rtlCol="0">
            <a:spAutoFit/>
          </a:bodyPr>
          <a:lstStyle/>
          <a:p>
            <a:pPr marL="457200" indent="-457200" latinLnBrk="0">
              <a:buChar char="•"/>
            </a:pPr>
            <a:r>
              <a:rPr lang="en-GB" sz="2000" noProof="0" dirty="0">
                <a:solidFill>
                  <a:srgbClr val="2B2C30"/>
                </a:solidFill>
                <a:ea typeface="Public Sans"/>
                <a:cs typeface="Segoe UI"/>
              </a:rPr>
              <a:t>Οι έξυπνες πρίζες, τα φώτα και οι θερμοστάτες μπορούν να αυτοματοποιήσουν και να υποστηρίξουν τη βελτιστοποίηση της ενέργειας.</a:t>
            </a:r>
            <a:endParaRPr lang="en-GB" sz="2000" noProof="0" dirty="0">
              <a:solidFill>
                <a:srgbClr val="242424"/>
              </a:solidFill>
              <a:ea typeface="Public Sans"/>
              <a:cs typeface="Segoe UI"/>
            </a:endParaRPr>
          </a:p>
          <a:p>
            <a:pPr marL="457200" indent="-457200" latinLnBrk="0">
              <a:buChar char="•"/>
            </a:pPr>
            <a:r>
              <a:rPr lang="en-GB" sz="2000" noProof="0" dirty="0">
                <a:solidFill>
                  <a:srgbClr val="2B2C30"/>
                </a:solidFill>
                <a:ea typeface="Public Sans"/>
                <a:cs typeface="Segoe UI"/>
              </a:rPr>
              <a:t>Αυτές οι συσκευές ελέγχονται εξ αποστάσεως μέσω εφαρμογών για smartphone, επιτρέποντάς σας να παρακολουθείτε και να ρυθμίζετε την κατανάλωση ενέργειας σε πραγματικό χρόνο. </a:t>
            </a:r>
            <a:endParaRPr lang="en-GB" sz="2000" noProof="0" dirty="0">
              <a:solidFill>
                <a:srgbClr val="242424"/>
              </a:solidFill>
              <a:ea typeface="Public Sans"/>
              <a:cs typeface="Segoe UI"/>
            </a:endParaRPr>
          </a:p>
          <a:p>
            <a:pPr marL="457200" indent="-457200" latinLnBrk="0">
              <a:buChar char="•"/>
            </a:pPr>
            <a:r>
              <a:rPr lang="en-GB" sz="2000" noProof="0" dirty="0">
                <a:solidFill>
                  <a:srgbClr val="2B2C30"/>
                </a:solidFill>
                <a:ea typeface="Public Sans"/>
                <a:cs typeface="Segoe UI"/>
              </a:rPr>
              <a:t>Μπορείτε να προγραμματίσετε τα φώτα και τις συσκευές να ανάβουν και να σβήνουν, όταν χρειάζεται.</a:t>
            </a:r>
          </a:p>
          <a:p>
            <a:pPr marL="457200" indent="-457200" latinLnBrk="0">
              <a:buChar char="•"/>
            </a:pPr>
            <a:r>
              <a:rPr lang="en-GB" sz="2000" noProof="0" dirty="0">
                <a:solidFill>
                  <a:srgbClr val="2B2C30"/>
                </a:solidFill>
                <a:ea typeface="Public Sans"/>
                <a:cs typeface="Segoe UI"/>
              </a:rPr>
              <a:t>Οι έξυπνοι θερμοστάτες μπορούν να χρησιμοποιηθούν για τη διατήρηση της αποδοτικής θέρμανσης και ψύξης.</a:t>
            </a:r>
            <a:endParaRPr lang="en-GB" sz="20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Χρησιμοποιήστε έξυπνους θερμοστάτες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Τι είναι ο έξυπνος θερμοστάτης και πώς μπορεί να συμβάλει στην εξοικονόμηση ενέργειας;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7. Χρησιμοποιήστε έξυπνους θερμοστάτες</a:t>
            </a:r>
            <a:endParaRPr lang="el-GR" noProof="1">
              <a:effectLst/>
            </a:endParaRPr>
          </a:p>
          <a:p>
            <a:endParaRPr lang="el-GR"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431745"/>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Οι έξυπνοι θερμοστάτες σας επιτρέπουν να διαχειρίζεστε εξ αποστάσεως τη θερμοκρασία του σπιτιού σας μέσω </a:t>
            </a:r>
            <a:r>
              <a:rPr lang="en-GB" sz="2400" dirty="0">
                <a:solidFill>
                  <a:srgbClr val="2B2C30"/>
                </a:solidFill>
                <a:ea typeface="Public Sans"/>
                <a:cs typeface="Segoe UI"/>
              </a:rPr>
              <a:t>εφαρμογών</a:t>
            </a:r>
            <a:r>
              <a:rPr lang="en-GB" sz="2400" noProof="0" dirty="0">
                <a:solidFill>
                  <a:srgbClr val="2B2C30"/>
                </a:solidFill>
                <a:ea typeface="Public Sans"/>
                <a:cs typeface="Segoe UI"/>
              </a:rPr>
              <a:t> για smartphone</a:t>
            </a:r>
            <a:r>
              <a:rPr lang="en-GB" sz="2400" dirty="0">
                <a:solidFill>
                  <a:srgbClr val="2B2C30"/>
                </a:solidFill>
                <a:ea typeface="Public Sans"/>
                <a:cs typeface="Segoe UI"/>
              </a:rPr>
              <a:t>.</a:t>
            </a:r>
          </a:p>
          <a:p>
            <a:pPr marL="457200" indent="-457200" latinLnBrk="0">
              <a:buFontTx/>
              <a:buChar char="•"/>
            </a:pPr>
            <a:r>
              <a:rPr lang="en-GB" sz="2400" noProof="0" dirty="0">
                <a:solidFill>
                  <a:srgbClr val="2B2C30"/>
                </a:solidFill>
                <a:ea typeface="Public Sans"/>
                <a:cs typeface="Segoe UI"/>
              </a:rPr>
              <a:t>Οι έξυπνοι θερμοστάτες μπορούν να μάθουν τις συνήθειές σας και να βελτιστοποιήσουν τη θέρμανση και την ψύξη για εξοικονόμηση ενέργειας. </a:t>
            </a:r>
            <a:r>
              <a:rPr lang="en-GB" sz="2400" dirty="0">
                <a:solidFill>
                  <a:srgbClr val="2B2C30"/>
                </a:solidFill>
                <a:ea typeface="Public Sans"/>
                <a:cs typeface="Segoe UI"/>
              </a:rPr>
              <a:t>Μπορείτε επίσης </a:t>
            </a:r>
            <a:r>
              <a:rPr lang="en-GB" sz="2400" noProof="0" dirty="0">
                <a:solidFill>
                  <a:srgbClr val="2B2C30"/>
                </a:solidFill>
                <a:ea typeface="Public Sans"/>
                <a:cs typeface="Segoe UI"/>
              </a:rPr>
              <a:t>να ορίσετε προγράμματα θερμοκρασίας για να μειώσετε τη θέρμανση και την ψύξη όταν κοιμάστε ή λείπετε.</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Χρησιμοποιήστε πολύπριζα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Ποια είναι τα πλεονεκτήματα των έξυπνων πολύπριζων και πώς μπορούν να συμβάλουν στη μείωση της κατανάλωσης ενέργειας;</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rPr>
              <a:t>Εισαγωγή</a:t>
            </a:r>
            <a:endParaRPr lang="el-GR" noProof="1">
              <a:effectLst/>
            </a:endParaRPr>
          </a:p>
          <a:p>
            <a:endParaRPr lang="el-GR"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261729" y="612844"/>
            <a:ext cx="7678453" cy="5632311"/>
          </a:xfrm>
          <a:prstGeom prst="rect">
            <a:avLst/>
          </a:prstGeom>
          <a:noFill/>
        </p:spPr>
        <p:txBody>
          <a:bodyPr wrap="square" lIns="91440" tIns="45720" rIns="91440" bIns="45720" rtlCol="0" anchor="t">
            <a:spAutoFit/>
          </a:bodyPr>
          <a:lstStyle/>
          <a:p>
            <a:pPr latinLnBrk="0"/>
            <a:r>
              <a:rPr lang="en-GB" sz="2000" dirty="0"/>
              <a:t>Η ψηφιακή ενεργειακή μετάβαση προσφέρει σε όλους την ευκαιρία να κατανοήσουν καλύτερα τη δική τους χρήση της ενέργειας. Μέσω της κατανόησης της χρήσης της ενέργειας, μπορούμε να λάβουμε τεκμηριωμένες αποφάσεις σχετικά με τον τρόπο εξοικονόμησης ενέργειας, χωρίς ταλαιπωρία ή θυσία της άνεσης. Μικρές αλλαγές μπορούν να σημαίνουν και μεγάλη εξοικονόμηση κόστους!  </a:t>
            </a:r>
          </a:p>
          <a:p>
            <a:pPr latinLnBrk="0"/>
            <a:endParaRPr lang="en-GB" sz="2000" dirty="0"/>
          </a:p>
          <a:p>
            <a:pPr latinLnBrk="0"/>
            <a:r>
              <a:rPr lang="en-GB" sz="2000" dirty="0"/>
              <a:t>Σε αυτή τη σύντομη παρουσίαση θα εξερευνήσουμε: </a:t>
            </a:r>
          </a:p>
          <a:p>
            <a:endParaRPr lang="en-GB" sz="2000" dirty="0"/>
          </a:p>
          <a:p>
            <a:pPr marL="457200" indent="-457200" latinLnBrk="0">
              <a:buChar char="•"/>
            </a:pPr>
            <a:r>
              <a:rPr lang="en-GB" sz="2000" dirty="0"/>
              <a:t>Εύκολα βήματα που μπορείτε να ακολουθήσετε για να κατανοήσετε την κατανάλωση ενέργειας σας.</a:t>
            </a:r>
          </a:p>
          <a:p>
            <a:pPr marL="457200" indent="-457200" latinLnBrk="0">
              <a:buChar char="•"/>
            </a:pPr>
            <a:r>
              <a:rPr lang="en-GB" sz="2000" dirty="0"/>
              <a:t>Θετικές επιλογές που μπορείτε να κάνετε για να μειώσετε την κατανάλωση ενέργειας και ενδεχομένως να εξοικονομήσετε χρήματα.</a:t>
            </a:r>
          </a:p>
          <a:p>
            <a:pPr latinLnBrk="0"/>
            <a:endParaRPr lang="en-GB" sz="2000" dirty="0"/>
          </a:p>
          <a:p>
            <a:pPr latinLnBrk="0"/>
            <a:r>
              <a:rPr lang="en-GB" sz="2000" dirty="0"/>
              <a:t>Είτε ζείτε σε σπίτι ή διαμέρισμα, είτε νοικιάζετε το σπίτι σας, είτε ζείτε σε κοινωνική κατοικία είτε είστε ιδιοκτήτης σπιτιού, αυτή η παρουσίαση έχει χρήσιμες συμβουλές για εσάς.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8. Χρησιμοποιήστε πολύπριζα </a:t>
            </a:r>
            <a:endParaRPr lang="el-GR" noProof="1">
              <a:effectLst/>
            </a:endParaRPr>
          </a:p>
          <a:p>
            <a:endParaRPr lang="el-GR"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09919" y="1986651"/>
            <a:ext cx="6132808" cy="3785652"/>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Οι πολύπριζες σας επιτρέπουν να απενεργοποιείτε πολλές συσκευές ταυτόχρονα. </a:t>
            </a:r>
          </a:p>
          <a:p>
            <a:pPr marL="457200" indent="-457200" latinLnBrk="0">
              <a:buChar char="•"/>
            </a:pPr>
            <a:r>
              <a:rPr lang="en-US" sz="2400" dirty="0">
                <a:solidFill>
                  <a:srgbClr val="2B2C30"/>
                </a:solidFill>
                <a:ea typeface="Public Sans"/>
                <a:cs typeface="Segoe UI"/>
              </a:rPr>
              <a:t>Οι έξυπνες πολύπριζες μπορούν να διακόψουν αυτόματα την τροφοδοσία των συσκευών που δεν χρησιμοποιούνται. Μπορείτε επίσης να διαχειριστείτε τις έξυπνες πολύπριζες εξ αποστάσεως μέσω εφαρμογών για smartphone.</a:t>
            </a:r>
          </a:p>
          <a:p>
            <a:pPr marL="457200" indent="-457200" latinLnBrk="0">
              <a:buFontTx/>
              <a:buChar char="•"/>
            </a:pPr>
            <a:r>
              <a:rPr lang="en-US" sz="2400" dirty="0">
                <a:solidFill>
                  <a:srgbClr val="2B2C30"/>
                </a:solidFill>
                <a:ea typeface="Public Sans"/>
                <a:cs typeface="Segoe UI"/>
              </a:rPr>
              <a:t>Οι πολύπριζες μπορούν να μειώσουν την κατανάλωση ενέργειας σε κατάσταση αναμονής χωρίς να μειώνουν την ευκολία ή την άνεση.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9. Συνεργασία: Ο ρόλος των ενεργειακών κοινοτήτων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Πώς μπορεί η συμμετοχή σε μια ενεργειακή κοινότητα να βοηθήσει εσάς και τους γείτονές σας;</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9. Συνεργασία: Ο ρόλος των ενεργειακών κοινοτήτων </a:t>
            </a:r>
            <a:endParaRPr lang="el-GR" noProof="1">
              <a:effectLst/>
            </a:endParaRPr>
          </a:p>
          <a:p>
            <a:endParaRPr lang="el-GR"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61556" y="2361644"/>
            <a:ext cx="6516009" cy="4093428"/>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Οι ενεργειακές κοινότητες επενδύουν συλλογικά σε έργα ανανεώσιμων πηγών ενέργειας, μοιράζονται πόρους και αλληλοϋποστηρίζονται στην προσπάθεια μείωσης της κατανάλωσης ενέργειας. </a:t>
            </a:r>
          </a:p>
          <a:p>
            <a:pPr marL="457200" indent="-457200" latinLnBrk="0">
              <a:buChar char="•"/>
            </a:pPr>
            <a:r>
              <a:rPr lang="en-US" sz="2000" dirty="0">
                <a:solidFill>
                  <a:srgbClr val="2B2C30"/>
                </a:solidFill>
                <a:ea typeface="Public Sans"/>
                <a:cs typeface="Segoe UI"/>
                <a:hlinkClick r:id="rId3"/>
              </a:rPr>
              <a:t>Υπάρχουν χιλιάδες ενεργειακές κοινότητες σε όλη την Ευρώπη</a:t>
            </a:r>
            <a:r>
              <a:rPr lang="en-US" sz="2000" dirty="0">
                <a:solidFill>
                  <a:srgbClr val="2B2C30"/>
                </a:solidFill>
                <a:ea typeface="Public Sans"/>
                <a:cs typeface="Segoe UI"/>
              </a:rPr>
              <a:t>.</a:t>
            </a:r>
          </a:p>
          <a:p>
            <a:pPr marL="457200" indent="-457200" latinLnBrk="0">
              <a:buFontTx/>
              <a:buChar char="•"/>
            </a:pPr>
            <a:r>
              <a:rPr lang="en-US" sz="2000" dirty="0">
                <a:solidFill>
                  <a:srgbClr val="2B2C30"/>
                </a:solidFill>
                <a:ea typeface="Public Sans"/>
                <a:cs typeface="Segoe UI"/>
              </a:rPr>
              <a:t>Γίνετε μέλος ή δημιουργήστε μια ενεργειακή κοινότητα για να συνεργαστείτε με τους γείτονές σας σε πρωτοβουλίες εξοικονόμησης ενέργειας. </a:t>
            </a:r>
            <a:endParaRPr lang="en-US" sz="2000" dirty="0">
              <a:ea typeface="Public Sans"/>
            </a:endParaRPr>
          </a:p>
          <a:p>
            <a:pPr marL="457200" indent="-457200" latinLnBrk="0">
              <a:buChar char="•"/>
            </a:pPr>
            <a:r>
              <a:rPr lang="en-US" sz="2000" dirty="0">
                <a:solidFill>
                  <a:srgbClr val="2B2C30"/>
                </a:solidFill>
                <a:ea typeface="Public Sans"/>
                <a:cs typeface="Segoe UI"/>
              </a:rPr>
              <a:t>Με τη συνεργασία, τα μέλη μπορούν να επωφεληθούν από την ανταλλαγή γνώσεων, τη μαζική αγοραστική δύναμη και τις συλλογικές διαπραγματεύσεις για καλύτερες τιμές ενέργειας.</a:t>
            </a:r>
            <a:r>
              <a:rPr lang="en-US" sz="2000" dirty="0">
                <a:solidFill>
                  <a:srgbClr val="2B2C30"/>
                </a:solidFill>
                <a:ea typeface="Public Sans"/>
                <a:cs typeface="Public Sans"/>
              </a:rPr>
              <a:t> </a:t>
            </a:r>
            <a:endParaRPr lang="en-US" sz="20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10. Μάθετε πού μπορείτε να βρείτε υποστήριξη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Πώς μπορούν οι τοπικές ομάδες και οργανώσεις που ασχολούνται με θέματα ενέργειας να σας βοηθήσουν να επιτύχετε τους στόχους σας για εξοικονόμηση ενέργειας;</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10. Μάθετε πού μπορείτε να λάβετε υποστήριξη </a:t>
            </a:r>
            <a:endParaRPr lang="el-GR" noProof="1">
              <a:effectLst/>
            </a:endParaRPr>
          </a:p>
          <a:p>
            <a:endParaRPr lang="el-GR"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415206" y="2224364"/>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Αναζητήστε τοπικές ομάδες, οργανισμούς και κυβερνητικά προγράμματα που σχετίζονται με την ενέργεια και προσφέρουν πόρους και υποστήριξη για πρωτοβουλίες εξοικονόμησης ενέργειας. </a:t>
            </a:r>
          </a:p>
          <a:p>
            <a:pPr marL="457200" indent="-457200" latinLnBrk="0">
              <a:buChar char="•"/>
            </a:pPr>
            <a:r>
              <a:rPr lang="en-GB" sz="2400" noProof="0" dirty="0">
                <a:solidFill>
                  <a:srgbClr val="2B2C30"/>
                </a:solidFill>
                <a:ea typeface="Public Sans"/>
                <a:cs typeface="Segoe UI"/>
              </a:rPr>
              <a:t>Αυτές οι ομάδες μπορούν να σας παρέχουν πολύτιμες πληροφορίες, τεχνική βοήθεια και, σε ορισμένες περιπτώσεις, ακόμη και οικονομικά κίνητρα για να σας βοηθήσουν να εφαρμόσετε πρακτικές ενεργειακής απόδοσης. </a:t>
            </a:r>
          </a:p>
          <a:p>
            <a:pPr marL="457200" indent="-457200" latinLnBrk="0">
              <a:buChar char="•"/>
            </a:pPr>
            <a:r>
              <a:rPr lang="en-GB" sz="2400" noProof="0" dirty="0">
                <a:solidFill>
                  <a:srgbClr val="2B2C30"/>
                </a:solidFill>
                <a:ea typeface="Public Sans"/>
                <a:cs typeface="Segoe UI"/>
              </a:rPr>
              <a:t>Ελέγξτε τις ηλεκτρονικές βάσεις δεδομένων, τα κοινοτικά συμβούλια και τους ιστότοπους των τοπικών κυβερνήσεων για διαθέσιμους πόρους.</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el-GR"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Επόμενα βήματα</a:t>
            </a:r>
            <a:endParaRPr lang="el-GR" noProof="1">
              <a:effectLst/>
            </a:endParaRPr>
          </a:p>
          <a:p>
            <a:endParaRPr lang="el-GR"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Αν θέλετε να μάθετε περισσότερα για τη ψηφιακή ενεργειακή μετάβαση, μπορεί να σας φανούν χρήσιμες οι ακόλουθες πηγές: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244411"/>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Δείτε τη σειρά σύντομων μαθημάτων της Every1: </a:t>
            </a:r>
            <a:r>
              <a:rPr lang="en-US" altLang="ko-KR" sz="2200" i="1" dirty="0">
                <a:solidFill>
                  <a:srgbClr val="373737"/>
                </a:solidFill>
                <a:ea typeface="맑은 고딕"/>
                <a:hlinkClick r:id="rId3"/>
              </a:rPr>
              <a:t>Βασικά στοιχεία ψηφιακής ενέργειας</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2998574"/>
            <a:ext cx="2364667" cy="2123658"/>
          </a:xfrm>
          <a:prstGeom prst="rect">
            <a:avLst/>
          </a:prstGeom>
          <a:noFill/>
        </p:spPr>
        <p:txBody>
          <a:bodyPr wrap="square" rtlCol="0" anchor="t" anchorCtr="0">
            <a:spAutoFit/>
          </a:bodyPr>
          <a:lstStyle/>
          <a:p>
            <a:pPr algn="ctr"/>
            <a:r>
              <a:rPr lang="en-US" altLang="ko-KR" sz="2200" dirty="0">
                <a:solidFill>
                  <a:srgbClr val="373737"/>
                </a:solidFill>
              </a:rPr>
              <a:t>Διαβάστε το ενημερωτικό φυλλάδιο της Every1 </a:t>
            </a:r>
            <a:r>
              <a:rPr lang="en-US" altLang="ko-KR" sz="2200" i="1" dirty="0">
                <a:solidFill>
                  <a:srgbClr val="373737"/>
                </a:solidFill>
                <a:hlinkClick r:id="rId4"/>
              </a:rPr>
              <a:t>Τι είναι μια ενεργειακή κοινότητα και γιατί πρέπει να γίνω μέλος;</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358079" y="2978673"/>
            <a:ext cx="2338969" cy="2123658"/>
          </a:xfrm>
          <a:prstGeom prst="rect">
            <a:avLst/>
          </a:prstGeom>
          <a:noFill/>
        </p:spPr>
        <p:txBody>
          <a:bodyPr wrap="square" rtlCol="0" anchor="t" anchorCtr="0">
            <a:spAutoFit/>
          </a:bodyPr>
          <a:lstStyle/>
          <a:p>
            <a:pPr algn="ctr"/>
            <a:r>
              <a:rPr lang="en-US" altLang="ko-KR" sz="2200" dirty="0">
                <a:solidFill>
                  <a:srgbClr val="373737"/>
                </a:solidFill>
              </a:rPr>
              <a:t>Διαβάστε το άρθρο του Energy Monitor </a:t>
            </a:r>
            <a:r>
              <a:rPr lang="en-US" altLang="ko-KR" sz="2200" i="1" dirty="0">
                <a:solidFill>
                  <a:srgbClr val="373737"/>
                </a:solidFill>
                <a:hlinkClick r:id="rId5"/>
              </a:rPr>
              <a:t>«Διαλύοντας τους μύθους γύρω από τις τεχνολογίες ανανεώσιμων πηγών ενέργειας</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97074" y="3498182"/>
            <a:ext cx="2298896" cy="2123658"/>
          </a:xfrm>
          <a:prstGeom prst="rect">
            <a:avLst/>
          </a:prstGeom>
          <a:noFill/>
        </p:spPr>
        <p:txBody>
          <a:bodyPr wrap="square" rtlCol="0" anchor="t" anchorCtr="0">
            <a:spAutoFit/>
          </a:bodyPr>
          <a:lstStyle/>
          <a:p>
            <a:pPr algn="ctr"/>
            <a:r>
              <a:rPr lang="en-US" altLang="ko-KR" sz="2200" dirty="0">
                <a:solidFill>
                  <a:srgbClr val="373737"/>
                </a:solidFill>
                <a:hlinkClick r:id="rId6"/>
              </a:rPr>
              <a:t>Μάθετε περισσότερα για τα εκπαιδευτικά υλικά του προγράμματος Every1.</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1</a:t>
            </a:r>
            <a:endParaRPr lang="el-GR" noProof="1">
              <a:effectLst/>
            </a:endParaRPr>
          </a:p>
          <a:p>
            <a:endParaRPr lang="el-GR"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4823" y="91391"/>
            <a:ext cx="7628351" cy="7017306"/>
          </a:xfrm>
          <a:prstGeom prst="rect">
            <a:avLst/>
          </a:prstGeom>
          <a:noFill/>
        </p:spPr>
        <p:txBody>
          <a:bodyPr wrap="square" lIns="91440" tIns="45720" rIns="91440" bIns="45720" rtlCol="0" anchor="t">
            <a:spAutoFit/>
          </a:bodyPr>
          <a:lstStyle/>
          <a:p>
            <a:pPr latinLnBrk="0"/>
            <a:r>
              <a:rPr lang="en-GB" dirty="0"/>
              <a:t>Αυτή η παρουσίαση με τίτλο </a:t>
            </a:r>
            <a:r>
              <a:rPr lang="en-GB" i="1" dirty="0"/>
              <a:t>«</a:t>
            </a:r>
            <a:r>
              <a:rPr lang="el-GR" dirty="0"/>
              <a:t>Συμμετέχετε στο Ψηφιακή Ενέργεια: 10 εύκολα βήματα που μπορείτε να κάνετε σήμερα!</a:t>
            </a:r>
            <a:r>
              <a:rPr lang="en-GB" i="1" dirty="0"/>
              <a:t>» </a:t>
            </a:r>
            <a:r>
              <a:rPr lang="en-GB" dirty="0"/>
              <a:t>δημιουργήθηκε από το έργο Every1 και διαθέτει άδεια </a:t>
            </a:r>
            <a:r>
              <a:rPr lang="en-GB" dirty="0">
                <a:hlinkClick r:id="rId3"/>
              </a:rPr>
              <a:t>CC BY-SA 4.0</a:t>
            </a:r>
            <a:r>
              <a:rPr lang="en-GB" dirty="0"/>
              <a:t>, εκτός αν αναφέρεται διαφορετικά. </a:t>
            </a:r>
          </a:p>
          <a:p>
            <a:pPr latinLnBrk="0"/>
            <a:endParaRPr lang="en-GB" dirty="0"/>
          </a:p>
          <a:p>
            <a:pPr latinLnBrk="0"/>
            <a:r>
              <a:rPr lang="en-GB" dirty="0"/>
              <a:t>Οι εικόνες που χρησιμοποιούνται σε αυτή την παρουσίαση είναι οι εξής: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εξωφύλλου: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από </a:t>
            </a:r>
            <a:r>
              <a:rPr lang="en-US" dirty="0" err="1">
                <a:solidFill>
                  <a:schemeClr val="dk1"/>
                </a:solidFill>
                <a:ea typeface="Public Sans"/>
                <a:cs typeface="Public Sans"/>
                <a:sym typeface="Public Sans"/>
              </a:rPr>
              <a:t>stekelbes </a:t>
            </a:r>
            <a:r>
              <a:rPr lang="en-US"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Εικόνα εισαγωγικού κειμένου: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από Loraine και Mark με άδεια </a:t>
            </a:r>
            <a:r>
              <a:rPr lang="en-US" dirty="0">
                <a:solidFill>
                  <a:schemeClr val="dk1"/>
                </a:solidFill>
                <a:ea typeface="Public Sans"/>
                <a:cs typeface="Public Sans"/>
                <a:sym typeface="Public Sans"/>
                <a:hlinkClick r:id="rId7"/>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l-GR" dirty="0"/>
              <a:t>Κατανόηση</a:t>
            </a:r>
            <a:r>
              <a:rPr lang="en-US" dirty="0">
                <a:solidFill>
                  <a:schemeClr val="dk1"/>
                </a:solidFill>
                <a:ea typeface="Public Sans"/>
                <a:cs typeface="Public Sans"/>
                <a:sym typeface="Public Sans"/>
              </a:rPr>
              <a:t> τη δική σας κατανάλωση ενέργειας: </a:t>
            </a:r>
            <a:r>
              <a:rPr lang="en-GB" b="0" i="0" dirty="0">
                <a:solidFill>
                  <a:srgbClr val="242424"/>
                </a:solidFill>
                <a:effectLst/>
                <a:hlinkClick r:id="rId8"/>
              </a:rPr>
              <a:t>Vorarlberger Kraftwerke-Energy meter (electro)-smart meter-02ASD </a:t>
            </a:r>
            <a:r>
              <a:rPr lang="en-GB" b="0" i="0" dirty="0">
                <a:solidFill>
                  <a:srgbClr val="242424"/>
                </a:solidFill>
                <a:effectLst/>
              </a:rPr>
              <a:t>από </a:t>
            </a:r>
            <a:r>
              <a:rPr lang="en-GB" b="0" i="0" dirty="0" err="1">
                <a:solidFill>
                  <a:srgbClr val="242424"/>
                </a:solidFill>
                <a:effectLst/>
              </a:rPr>
              <a:t>τον Asurnipal </a:t>
            </a:r>
            <a:r>
              <a:rPr lang="en-GB" b="0" i="0" dirty="0">
                <a:solidFill>
                  <a:srgbClr val="242424"/>
                </a:solidFill>
                <a:effectLst/>
              </a:rPr>
              <a:t>με άδεια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l-GR" dirty="0"/>
              <a:t>Επιλογή</a:t>
            </a:r>
            <a:r>
              <a:rPr lang="en-GB" dirty="0">
                <a:solidFill>
                  <a:srgbClr val="242424"/>
                </a:solidFill>
              </a:rPr>
              <a:t> ένα συμβόλαιο ενέργειας: </a:t>
            </a:r>
            <a:r>
              <a:rPr lang="en-GB" sz="1800" dirty="0">
                <a:solidFill>
                  <a:srgbClr val="242424"/>
                </a:solidFill>
                <a:ea typeface="Public Sans"/>
                <a:cs typeface="Public Sans"/>
                <a:sym typeface="Public Sans"/>
                <a:hlinkClick r:id="rId9"/>
              </a:rPr>
              <a:t>Λογαριασμοί ηλεκτρικού ρεύματος με λαμπτήρα και αριθμομηχανή </a:t>
            </a:r>
            <a:r>
              <a:rPr lang="en-GB" sz="1800" dirty="0">
                <a:solidFill>
                  <a:srgbClr val="242424"/>
                </a:solidFill>
                <a:ea typeface="Public Sans"/>
                <a:cs typeface="Public Sans"/>
                <a:sym typeface="Public Sans"/>
              </a:rPr>
              <a:t>από Uswitch.com Images </a:t>
            </a:r>
            <a:r>
              <a:rPr lang="en-GB" dirty="0">
                <a:solidFill>
                  <a:srgbClr val="242424"/>
                </a:solidFill>
              </a:rPr>
              <a:t>με άδεια </a:t>
            </a:r>
            <a:r>
              <a:rPr lang="en-GB" noProof="0" dirty="0">
                <a:solidFill>
                  <a:schemeClr val="dk1"/>
                </a:solidFill>
                <a:ea typeface="Public Sans"/>
                <a:cs typeface="Public Sans"/>
                <a:sym typeface="Public Sans"/>
                <a:hlinkClick r:id="rId10"/>
              </a:rPr>
              <a:t>CC BY 2.0</a:t>
            </a:r>
            <a:r>
              <a:rPr lang="en-GB" dirty="0">
                <a:solidFill>
                  <a:srgbClr val="242424"/>
                </a:solidFill>
              </a:rPr>
              <a:t>. Αυτή η εικόνα έχει υποστεί περικοπή.</a:t>
            </a:r>
          </a:p>
          <a:p>
            <a:pPr marL="285750" indent="-285750" latinLnBrk="0">
              <a:buFont typeface="Arial" panose="020B0604020202020204" pitchFamily="34" charset="0"/>
              <a:buChar char="•"/>
            </a:pPr>
            <a:r>
              <a:rPr lang="el-GR" dirty="0"/>
              <a:t>Αύξηση</a:t>
            </a:r>
            <a:r>
              <a:rPr lang="en-GB" dirty="0">
                <a:solidFill>
                  <a:srgbClr val="242424"/>
                </a:solidFill>
              </a:rPr>
              <a:t> την αποδοτικότητα: Επένδυση σε λευκές συσκευές: </a:t>
            </a:r>
            <a:r>
              <a:rPr lang="en-GB" dirty="0">
                <a:solidFill>
                  <a:srgbClr val="242424"/>
                </a:solidFill>
                <a:hlinkClick r:id="rId11"/>
              </a:rPr>
              <a:t>Samsung </a:t>
            </a:r>
            <a:r>
              <a:rPr lang="en-GB" dirty="0">
                <a:solidFill>
                  <a:srgbClr val="242424"/>
                </a:solidFill>
              </a:rPr>
              <a:t>από CODE_n με άδεια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Αποσυνδέστε τις ηλεκτρονικές συσκευές που δεν χρησιμοποιείτε: </a:t>
            </a:r>
            <a:r>
              <a:rPr lang="en-GB" dirty="0">
                <a:solidFill>
                  <a:srgbClr val="242424"/>
                </a:solidFill>
                <a:hlinkClick r:id="rId12"/>
              </a:rPr>
              <a:t>Βραστήρας </a:t>
            </a:r>
            <a:r>
              <a:rPr lang="en-GB" dirty="0">
                <a:solidFill>
                  <a:srgbClr val="242424"/>
                </a:solidFill>
              </a:rPr>
              <a:t>από τον Denis Sylvester Hurd με άδεια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Εφαρμόστε ένα έξυπνο σπίτι: </a:t>
            </a:r>
            <a:r>
              <a:rPr lang="en-GB" noProof="0" dirty="0">
                <a:solidFill>
                  <a:schemeClr val="dk1"/>
                </a:solidFill>
                <a:ea typeface="Public Sans"/>
                <a:cs typeface="Public Sans"/>
                <a:sym typeface="Public Sans"/>
                <a:hlinkClick r:id="rId14"/>
              </a:rPr>
              <a:t>Λαμπτήρας UMAX U-Smart Wifi </a:t>
            </a:r>
            <a:r>
              <a:rPr lang="en-GB" noProof="0" dirty="0">
                <a:solidFill>
                  <a:schemeClr val="dk1"/>
                </a:solidFill>
                <a:ea typeface="Public Sans"/>
                <a:cs typeface="Public Sans"/>
                <a:sym typeface="Public Sans"/>
              </a:rPr>
              <a:t>από τον Jirka Matousek με άδεια </a:t>
            </a:r>
            <a:r>
              <a:rPr lang="en-GB" noProof="0" dirty="0">
                <a:solidFill>
                  <a:schemeClr val="dk1"/>
                </a:solidFill>
                <a:ea typeface="Public Sans"/>
                <a:cs typeface="Public Sans"/>
                <a:sym typeface="Public Sans"/>
                <a:hlinkClick r:id="rId10"/>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Ξεπαγώστε τακτικά τον καταψύκτη σας: </a:t>
            </a:r>
            <a:r>
              <a:rPr lang="en-GB" dirty="0">
                <a:solidFill>
                  <a:schemeClr val="dk1"/>
                </a:solidFill>
                <a:sym typeface="Public Sans"/>
                <a:hlinkClick r:id="rId15"/>
              </a:rPr>
              <a:t>Σταλακτίτες καταψύκτη </a:t>
            </a:r>
            <a:r>
              <a:rPr lang="en-GB" dirty="0">
                <a:solidFill>
                  <a:schemeClr val="dk1"/>
                </a:solidFill>
                <a:sym typeface="Public Sans"/>
              </a:rPr>
              <a:t>από τον Anders Sandberg </a:t>
            </a:r>
            <a:r>
              <a:rPr lang="en-GB" dirty="0">
                <a:solidFill>
                  <a:srgbClr val="242424"/>
                </a:solidFill>
              </a:rPr>
              <a:t>με άδεια </a:t>
            </a:r>
            <a:r>
              <a:rPr lang="en-GB" dirty="0">
                <a:solidFill>
                  <a:srgbClr val="242424"/>
                </a:solidFill>
                <a:hlinkClick r:id="rId10"/>
              </a:rPr>
              <a:t>CC BY 2.0</a:t>
            </a:r>
            <a:r>
              <a:rPr lang="en-GB" dirty="0">
                <a:solidFill>
                  <a:srgbClr val="242424"/>
                </a:solidFill>
              </a:rPr>
              <a:t>.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el-GR"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Ευχαριστίες 2</a:t>
            </a:r>
            <a:endParaRPr lang="el-GR" noProof="1">
              <a:effectLst/>
            </a:endParaRPr>
          </a:p>
          <a:p>
            <a:endParaRPr lang="el-GR"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Χρησιμοποιήστε έξυπνους θερμοστάτες: Προώθηση συμπεριφορών εξοικονόμησης ενέργειας:</a:t>
            </a:r>
            <a:r>
              <a:rPr lang="en-GB" dirty="0">
                <a:solidFill>
                  <a:srgbClr val="242424"/>
                </a:solidFill>
                <a:hlinkClick r:id="rId3"/>
              </a:rPr>
              <a:t> ρυθμίστε τον θερμοστάτη </a:t>
            </a:r>
            <a:r>
              <a:rPr lang="en-GB" dirty="0">
                <a:solidFill>
                  <a:srgbClr val="242424"/>
                </a:solidFill>
              </a:rPr>
              <a:t>από CORGI </a:t>
            </a:r>
            <a:r>
              <a:rPr lang="en-GB" dirty="0" err="1">
                <a:solidFill>
                  <a:srgbClr val="242424"/>
                </a:solidFill>
              </a:rPr>
              <a:t>HomePlan </a:t>
            </a:r>
            <a:r>
              <a:rPr lang="en-GB" dirty="0">
                <a:solidFill>
                  <a:srgbClr val="242424"/>
                </a:solidFill>
              </a:rPr>
              <a:t>με άδεια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Χρησιμοποιήστε πολύπριζα: </a:t>
            </a:r>
            <a:r>
              <a:rPr lang="en-GB" dirty="0">
                <a:solidFill>
                  <a:schemeClr val="dk1"/>
                </a:solidFill>
                <a:sym typeface="Public Sans"/>
                <a:hlinkClick r:id="rId5"/>
              </a:rPr>
              <a:t>Πολύπριζα με καλώδιο προέκτασης.jpg </a:t>
            </a:r>
            <a:r>
              <a:rPr lang="en-GB" dirty="0">
                <a:solidFill>
                  <a:schemeClr val="dk1"/>
                </a:solidFill>
                <a:sym typeface="Public Sans"/>
              </a:rPr>
              <a:t>από τον Dmitry Makeev με άδεια </a:t>
            </a:r>
            <a:r>
              <a:rPr lang="en-GB" dirty="0">
                <a:solidFill>
                  <a:schemeClr val="dk1"/>
                </a:solidFill>
                <a:sym typeface="Public Sans"/>
                <a:hlinkClick r:id="rId6"/>
              </a:rPr>
              <a:t>CC BY-SA 4.0</a:t>
            </a:r>
            <a:r>
              <a:rPr lang="en-GB" dirty="0">
                <a:solidFill>
                  <a:schemeClr val="dk1"/>
                </a:solidFill>
                <a:sym typeface="Public Sans"/>
              </a:rPr>
              <a: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Συνεργαστείτε: Ο ρόλος των ενεργειακών κοινοτήτων: </a:t>
            </a:r>
            <a:r>
              <a:rPr lang="en-GB" dirty="0">
                <a:solidFill>
                  <a:schemeClr val="dk1"/>
                </a:solidFill>
                <a:ea typeface="Public Sans"/>
                <a:cs typeface="Public Sans"/>
                <a:sym typeface="Public Sans"/>
                <a:hlinkClick r:id="rId7"/>
              </a:rPr>
              <a:t>Καθαρή ενέργεια στη δουλειά για την Ημέρα της Γης! </a:t>
            </a:r>
            <a:r>
              <a:rPr lang="en-GB" dirty="0">
                <a:solidFill>
                  <a:schemeClr val="dk1"/>
                </a:solidFill>
                <a:ea typeface="Public Sans"/>
                <a:cs typeface="Public Sans"/>
                <a:sym typeface="Public Sans"/>
              </a:rPr>
              <a:t>από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με άδεια </a:t>
            </a:r>
            <a:r>
              <a:rPr lang="en-US" dirty="0">
                <a:solidFill>
                  <a:schemeClr val="dk1"/>
                </a:solidFill>
                <a:ea typeface="Public Sans"/>
                <a:cs typeface="Public Sans"/>
                <a:sym typeface="Public Sans"/>
                <a:hlinkClick r:id="rId8"/>
              </a:rPr>
              <a:t>CC BY-SA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Μάθετε πού μπορείτε να βρείτε υποστήριξη: </a:t>
            </a:r>
            <a:r>
              <a:rPr lang="en-US" dirty="0">
                <a:solidFill>
                  <a:schemeClr val="dk1"/>
                </a:solidFill>
                <a:ea typeface="Public Sans"/>
                <a:cs typeface="Public Sans"/>
                <a:sym typeface="Public Sans"/>
                <a:hlinkClick r:id="rId9"/>
              </a:rPr>
              <a:t>Mecktilda και Stefano - πωλητές για τα ηλιακά συστήματα Global Cycle Solutions </a:t>
            </a:r>
            <a:r>
              <a:rPr lang="en-US" dirty="0">
                <a:solidFill>
                  <a:schemeClr val="dk1"/>
                </a:solidFill>
                <a:ea typeface="Public Sans"/>
                <a:cs typeface="Public Sans"/>
                <a:sym typeface="Public Sans"/>
              </a:rPr>
              <a:t>από το DIFD – Υπουργείο Διεθνούς Ανάπτυξης του Ηνωμένου Βασιλείου </a:t>
            </a:r>
            <a:r>
              <a:rPr lang="en-GB" dirty="0">
                <a:solidFill>
                  <a:srgbClr val="242424"/>
                </a:solidFill>
              </a:rPr>
              <a:t>με άδεια </a:t>
            </a:r>
            <a:r>
              <a:rPr lang="en-GB" noProof="0" dirty="0">
                <a:solidFill>
                  <a:schemeClr val="dk1"/>
                </a:solidFill>
                <a:ea typeface="Public Sans"/>
                <a:cs typeface="Public Sans"/>
                <a:sym typeface="Public Sans"/>
                <a:hlinkClick r:id="rId4"/>
              </a:rPr>
              <a:t>CC BY 2.0</a:t>
            </a:r>
            <a:r>
              <a:rPr lang="en-GB" noProof="0" dirty="0">
                <a:solidFill>
                  <a:schemeClr val="dk1"/>
                </a:solidFill>
                <a:ea typeface="Public Sans"/>
                <a:cs typeface="Public Sans"/>
                <a:sym typeface="Public Sans"/>
              </a:rPr>
              <a:t>. Αυτή η εικόνα έχει υποστεί περικοπή.</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el-GR" sz="6000" b="0" kern="1200" noProof="1">
                <a:solidFill>
                  <a:schemeClr val="bg1"/>
                </a:solidFill>
                <a:effectLst/>
              </a:rPr>
              <a:t>Ευχαριστώ!</a:t>
            </a:r>
            <a:endParaRPr lang="el-GR" sz="6000" noProof="1">
              <a:solidFill>
                <a:schemeClr val="bg1"/>
              </a:solidFill>
              <a:effectLst/>
            </a:endParaRPr>
          </a:p>
          <a:p>
            <a:endParaRPr lang="el-GR"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mj-ea"/>
                <a:cs typeface="+mj-cs"/>
              </a:rPr>
              <a:t>Αυτή </a:t>
            </a:r>
            <a:r>
              <a:rPr lang="el-GR" sz="2800" b="1" kern="1200" baseline="0" noProof="1">
                <a:solidFill>
                  <a:srgbClr val="FFFFFF"/>
                </a:solidFill>
                <a:effectLst/>
                <a:latin typeface="Calibri" panose="020F0502020204030204" pitchFamily="34" charset="0"/>
                <a:ea typeface="+mj-ea"/>
                <a:cs typeface="+mj-cs"/>
              </a:rPr>
              <a:t>η παρουσίαση</a:t>
            </a:r>
            <a:endParaRPr lang="el-GR" noProof="1">
              <a:effectLst/>
            </a:endParaRPr>
          </a:p>
          <a:p>
            <a:endParaRPr lang="el-GR" noProof="1"/>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Η εξερεύνηση κάθε βήματος ξεκινά με μια ερώτηση που προτρέπει στη σκέψη. Αφιερώστε λίγο χρόνο για να σκεφτείτε κάθε ερώτηση, προτού προχωρήσετε στην επόμενη διαφάνεια.</a:t>
            </a:r>
          </a:p>
          <a:p>
            <a:pPr latinLnBrk="0"/>
            <a:endParaRPr lang="en-GB" sz="2400" noProof="0" dirty="0">
              <a:solidFill>
                <a:srgbClr val="2B2C30"/>
              </a:solidFill>
              <a:sym typeface="Public Sans"/>
            </a:endParaRPr>
          </a:p>
          <a:p>
            <a:pPr latinLnBrk="0"/>
            <a:r>
              <a:rPr lang="en-GB" sz="2400" dirty="0">
                <a:solidFill>
                  <a:srgbClr val="2B2C30"/>
                </a:solidFill>
                <a:sym typeface="Public Sans"/>
              </a:rPr>
              <a:t>Μπορείτε να επεξεργαστείτε κάθε βήμα με τη σειρά. Εναλλακτικά, μπορείτε να επιλέξετε ένα συγκεκριμένο βήμα που θέλετε να εξερευνήσετε πρώτα μέσω του μενού.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10 εύκολα βήματα που μπορείτε να κάνετε σήμερα </a:t>
            </a:r>
            <a:endParaRPr lang="el-GR" noProof="1">
              <a:effectLst/>
            </a:endParaRPr>
          </a:p>
          <a:p>
            <a:endParaRPr lang="el-GR"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Κατανοήστε τη δική σας κατανάλωση ενέργειας.</a:t>
            </a:r>
          </a:p>
          <a:p>
            <a:pPr marL="342900" indent="-342900" latinLnBrk="0">
              <a:buFont typeface="+mj-lt"/>
              <a:buAutoNum type="arabicPeriod"/>
            </a:pPr>
            <a:r>
              <a:rPr lang="en-GB" sz="2400" dirty="0">
                <a:ea typeface="Public Sans"/>
                <a:cs typeface="Public Sans"/>
                <a:sym typeface="Public Sans"/>
              </a:rPr>
              <a:t>Επιλέξτε ένα συμβόλαιο ενέργειας.</a:t>
            </a:r>
          </a:p>
          <a:p>
            <a:pPr marL="342900" indent="-342900" latinLnBrk="0">
              <a:buFont typeface="+mj-lt"/>
              <a:buAutoNum type="arabicPeriod"/>
            </a:pPr>
            <a:r>
              <a:rPr lang="en-GB" sz="2400" noProof="0" dirty="0">
                <a:ea typeface="Public Sans"/>
                <a:cs typeface="Public Sans"/>
                <a:sym typeface="Public Sans"/>
              </a:rPr>
              <a:t>Αυξήστε την αποδοτικότητα: επενδύστε σε λευκές συσκευές.</a:t>
            </a:r>
          </a:p>
          <a:p>
            <a:pPr marL="342900" indent="-342900" latinLnBrk="0">
              <a:buFont typeface="+mj-lt"/>
              <a:buAutoNum type="arabicPeriod"/>
            </a:pPr>
            <a:r>
              <a:rPr lang="en-GB" sz="2400" dirty="0">
                <a:ea typeface="Public Sans"/>
                <a:cs typeface="Public Sans"/>
                <a:sym typeface="Public Sans"/>
              </a:rPr>
              <a:t>Αποψύχετε τακτικά τον καταψύκτη σας.</a:t>
            </a:r>
          </a:p>
          <a:p>
            <a:pPr marL="342900" indent="-342900" latinLnBrk="0">
              <a:buFont typeface="+mj-lt"/>
              <a:buAutoNum type="arabicPeriod"/>
            </a:pPr>
            <a:r>
              <a:rPr lang="en-GB" sz="2400" dirty="0">
                <a:ea typeface="Public Sans"/>
                <a:cs typeface="Public Sans"/>
                <a:sym typeface="Public Sans"/>
              </a:rPr>
              <a:t>Αποσυνδέστε τις ηλεκτρονικές συσκευές που δεν χρησιμοποιείτε.</a:t>
            </a:r>
          </a:p>
          <a:p>
            <a:pPr marL="342900" indent="-342900" latinLnBrk="0">
              <a:buFont typeface="+mj-lt"/>
              <a:buAutoNum type="arabicPeriod"/>
            </a:pPr>
            <a:r>
              <a:rPr lang="en-GB" sz="2400" noProof="0" dirty="0">
                <a:ea typeface="Public Sans"/>
                <a:cs typeface="Public Sans"/>
                <a:sym typeface="Public Sans"/>
              </a:rPr>
              <a:t>Εφαρμόστε ένα έξυπνο σπίτι.</a:t>
            </a:r>
          </a:p>
          <a:p>
            <a:pPr marL="342900" indent="-342900" latinLnBrk="0">
              <a:buFont typeface="+mj-lt"/>
              <a:buAutoNum type="arabicPeriod"/>
            </a:pPr>
            <a:r>
              <a:rPr lang="en-GB" sz="2400" noProof="0" dirty="0">
                <a:ea typeface="Public Sans"/>
                <a:cs typeface="Public Sans"/>
                <a:sym typeface="Public Sans"/>
              </a:rPr>
              <a:t>Χρησιμοποιήστε έξυπνους </a:t>
            </a:r>
            <a:r>
              <a:rPr lang="en-GB" sz="2400" dirty="0">
                <a:ea typeface="Public Sans"/>
                <a:cs typeface="Public Sans"/>
                <a:sym typeface="Public Sans"/>
              </a:rPr>
              <a:t>θερμοστάτες.</a:t>
            </a:r>
          </a:p>
          <a:p>
            <a:pPr marL="342900" indent="-342900" latinLnBrk="0">
              <a:buFont typeface="+mj-lt"/>
              <a:buAutoNum type="arabicPeriod"/>
            </a:pPr>
            <a:r>
              <a:rPr lang="en-GB" sz="2400" noProof="0" dirty="0">
                <a:ea typeface="Public Sans"/>
                <a:cs typeface="Public Sans"/>
                <a:sym typeface="Public Sans"/>
              </a:rPr>
              <a:t>Χρησιμοποιήστε </a:t>
            </a:r>
            <a:r>
              <a:rPr lang="en-GB" sz="2400" dirty="0">
                <a:ea typeface="Public Sans"/>
                <a:cs typeface="Public Sans"/>
                <a:sym typeface="Public Sans"/>
              </a:rPr>
              <a:t>πολύπριζα.</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Συνεργαστείτε: ο ρόλος των ενεργειακών κοινοτήτων.</a:t>
            </a:r>
          </a:p>
          <a:p>
            <a:pPr marL="342900" indent="-342900" latinLnBrk="0">
              <a:buFont typeface="+mj-lt"/>
              <a:buAutoNum type="arabicPeriod"/>
            </a:pPr>
            <a:r>
              <a:rPr lang="en-GB" sz="2400" dirty="0">
                <a:ea typeface="Public Sans"/>
                <a:cs typeface="Public Sans"/>
                <a:sym typeface="Public Sans"/>
              </a:rPr>
              <a:t> Μάθετε πού μπορείτε να βρείτε υποστήριξη.</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Κατανοήστε τη δική σας κατανάλωση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3" y="2493229"/>
            <a:ext cx="11437034" cy="2308324"/>
          </a:xfrm>
          <a:prstGeom prst="rect">
            <a:avLst/>
          </a:prstGeom>
          <a:noFill/>
        </p:spPr>
        <p:txBody>
          <a:bodyPr wrap="square" rtlCol="0">
            <a:spAutoFit/>
          </a:bodyPr>
          <a:lstStyle/>
          <a:p>
            <a:pPr algn="ctr" latinLnBrk="0"/>
            <a:r>
              <a:rPr lang="en-GB" sz="4800" i="1" noProof="0" dirty="0">
                <a:solidFill>
                  <a:schemeClr val="accent5"/>
                </a:solidFill>
              </a:rPr>
              <a:t>Πώς μπορεί η κατανόηση της κατανάλωσης ενέργειας να σας βοηθήσει να εξοικονομήσετε ενέργεια και να μειώσετε τον λογαριασμό του ηλεκτρικού ρεύματος;</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el-GR" sz="2800" b="1" kern="1200" noProof="1">
                <a:solidFill>
                  <a:srgbClr val="FFFFFF"/>
                </a:solidFill>
                <a:effectLst/>
                <a:latin typeface="Calibri" panose="020F0502020204030204" pitchFamily="34" charset="0"/>
                <a:ea typeface="Public Sans"/>
                <a:cs typeface="Public Sans"/>
              </a:rPr>
              <a:t>1. Κατανοήστε τη δική σας κατανάλωση ενέργειας</a:t>
            </a:r>
            <a:endParaRPr lang="el-GR" noProof="1">
              <a:effectLst/>
            </a:endParaRPr>
          </a:p>
          <a:p>
            <a:endParaRPr lang="el-GR"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870284" y="2091670"/>
            <a:ext cx="7906396" cy="4401205"/>
          </a:xfrm>
          <a:prstGeom prst="rect">
            <a:avLst/>
          </a:prstGeom>
          <a:noFill/>
        </p:spPr>
        <p:txBody>
          <a:bodyPr wrap="square" rtlCol="0">
            <a:spAutoFit/>
          </a:bodyPr>
          <a:lstStyle/>
          <a:p>
            <a:pPr marL="457200" indent="-457200" latinLnBrk="0">
              <a:buFontTx/>
              <a:buChar char="•"/>
            </a:pPr>
            <a:r>
              <a:rPr lang="el-GR" sz="2000" dirty="0"/>
              <a:t>Ένας έξυπνος μετρητής επιτρέπει σε εσάς και στον πάροχο ενέργειά σας να παρακολουθείτε</a:t>
            </a:r>
            <a:r>
              <a:rPr lang="en-GB" sz="2000" dirty="0"/>
              <a:t> </a:t>
            </a:r>
            <a:r>
              <a:rPr lang="en-GB" sz="2000" noProof="0" dirty="0">
                <a:solidFill>
                  <a:srgbClr val="2B2C30"/>
                </a:solidFill>
                <a:cs typeface="Segoe UI"/>
              </a:rPr>
              <a:t>και να αναλύετε τα πρότυπα κατανάλωσης ενέργειας σε πραγματικό χρόνο. </a:t>
            </a:r>
          </a:p>
          <a:p>
            <a:pPr marL="457200" indent="-457200" latinLnBrk="0">
              <a:buFontTx/>
              <a:buChar char="•"/>
            </a:pPr>
            <a:r>
              <a:rPr lang="en-GB" sz="2000" dirty="0">
                <a:solidFill>
                  <a:srgbClr val="2B2C30"/>
                </a:solidFill>
                <a:cs typeface="Segoe UI"/>
              </a:rPr>
              <a:t>Ελέγξτε αν διαθέτετε έξυπνο μετρητή ή ψηφιακό (αναλογικό) μετρητή.</a:t>
            </a:r>
          </a:p>
          <a:p>
            <a:pPr marL="457200" indent="-457200" latinLnBrk="0">
              <a:buFontTx/>
              <a:buChar char="•"/>
            </a:pPr>
            <a:r>
              <a:rPr lang="en-GB" sz="2000" noProof="0" dirty="0">
                <a:solidFill>
                  <a:srgbClr val="2B2C30"/>
                </a:solidFill>
                <a:cs typeface="Segoe UI"/>
              </a:rPr>
              <a:t>Εάν διαθέτετε έξυπνο μετρητή, μπορείτε να ελέγχετε την κατανάλωση ενέργειας σε διαφορετικές ώρες της ημέρας. Αυτό θα σας βοηθήσει να εντοπίσετε τις ώρες της ημέρας κατά τις οποίες καταναλώνετε περισσότερη ενέργεια. </a:t>
            </a:r>
          </a:p>
          <a:p>
            <a:pPr marL="457200" indent="-457200" latinLnBrk="0">
              <a:buChar char="•"/>
            </a:pPr>
            <a:r>
              <a:rPr lang="en-GB" sz="2000" dirty="0">
                <a:solidFill>
                  <a:srgbClr val="2B2C30"/>
                </a:solidFill>
                <a:cs typeface="Segoe UI"/>
              </a:rPr>
              <a:t>Υπάρχουν ώρες της ημέρας κατά τις οποίες καταναλώνετε περισσότερη ενέργεια; Αναζητήστε τάσεις και ευκαιρίες για </a:t>
            </a:r>
            <a:r>
              <a:rPr lang="en-GB" sz="2000" noProof="0" dirty="0">
                <a:solidFill>
                  <a:srgbClr val="2B2C30"/>
                </a:solidFill>
                <a:cs typeface="Segoe UI"/>
              </a:rPr>
              <a:t>μείωση της κατανάλωσης. Για παράδειγμα, </a:t>
            </a:r>
            <a:r>
              <a:rPr lang="en-GB" sz="2000" noProof="0" dirty="0">
                <a:solidFill>
                  <a:srgbClr val="2B2C30"/>
                </a:solidFill>
                <a:cs typeface="Segoe UI"/>
                <a:hlinkClick r:id="rId3"/>
              </a:rPr>
              <a:t>αποσυνδέοντας τις συσκευές όταν δεν τις χρησιμοποιείτε - αντί να τις αφήνετε σε κατάσταση αναμονής </a:t>
            </a:r>
            <a:r>
              <a:rPr lang="en-GB" sz="2000" noProof="0" dirty="0">
                <a:solidFill>
                  <a:srgbClr val="2B2C30"/>
                </a:solidFill>
                <a:cs typeface="Segoe UI"/>
              </a:rPr>
              <a:t>- μειώνετε την κατανάλωση ενέργειας.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Επιλέξτε ένα συμβόλαιο ενέργειας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Πώς μπορεί η αλλαγή του συμβολαίου ενέργειας να σας βοηθήσει να εξοικονομήσετε χρήματα και να βελτιστοποιήσετε τη χρήση ενέργειας;</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2. Επιλέξτε ένα συμβόλαιο ενέργειας </a:t>
            </a:r>
            <a:endParaRPr lang="el-GR" noProof="1">
              <a:effectLst/>
            </a:endParaRPr>
          </a:p>
          <a:p>
            <a:endParaRPr lang="el-GR"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77100" y="2122241"/>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Ερευνήστε και συγκρίνετε διαφορετικά συμβόλαια ενέργειας που προσφέρουν επιλογές ευελιξίας και δυναμική τιμολόγηση. Η δυναμική τιμολόγηση σημαίνει ότι η τιμή της ενέργειας σας κυμαίνεται ανάλογα με τη συνολική ζήτηση. </a:t>
            </a:r>
          </a:p>
          <a:p>
            <a:pPr marL="457200" indent="-457200" latinLnBrk="0">
              <a:buChar char="•"/>
            </a:pPr>
            <a:r>
              <a:rPr lang="en-US" sz="2400" dirty="0">
                <a:solidFill>
                  <a:srgbClr val="2B2C30"/>
                </a:solidFill>
              </a:rPr>
              <a:t>Εξετάστε προγράμματα που σας επιτρέπουν να επωφεληθείτε από χαμηλότερες τιμές κατά τις ώρες εκτός αιχμής ή που προσφέρουν κίνητρα για τη μείωση της κατανάλωσης κατά τις ώρες αιχμής. </a:t>
            </a:r>
            <a:endParaRPr lang="en-US" sz="2400" dirty="0"/>
          </a:p>
          <a:p>
            <a:pPr marL="457200" indent="-457200" latinLnBrk="0">
              <a:buChar char="•"/>
            </a:pPr>
            <a:r>
              <a:rPr lang="en-US" sz="2400" dirty="0">
                <a:solidFill>
                  <a:srgbClr val="2B2C30"/>
                </a:solidFill>
              </a:rPr>
              <a:t>Ορισμένοι τύποι συμβολαίων μπορεί να παρέχουν επιλογές ανανεώσιμης ενέργειας ή ανταμοιβές για συμπεριφορές εξοικονόμησης ενέργειας.</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el-GR" sz="2800" b="1" kern="1200" noProof="1">
                <a:solidFill>
                  <a:srgbClr val="FFFFFF"/>
                </a:solidFill>
                <a:effectLst/>
                <a:latin typeface="Calibri" panose="020F0502020204030204" pitchFamily="34" charset="0"/>
                <a:ea typeface="Public Sans"/>
                <a:cs typeface="Public Sans"/>
              </a:rPr>
              <a:t>3. Αύξηση της αποδοτικότητας: Επένδυση σε λευκές συσκευές - Εισαγωγή</a:t>
            </a:r>
            <a:endParaRPr lang="el-GR" noProof="1">
              <a:effectLst/>
            </a:endParaRPr>
          </a:p>
          <a:p>
            <a:endParaRPr lang="el-GR"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2" y="2792074"/>
            <a:ext cx="10421655" cy="2123658"/>
          </a:xfrm>
          <a:prstGeom prst="rect">
            <a:avLst/>
          </a:prstGeom>
          <a:noFill/>
        </p:spPr>
        <p:txBody>
          <a:bodyPr wrap="square" rtlCol="0">
            <a:spAutoFit/>
          </a:bodyPr>
          <a:lstStyle/>
          <a:p>
            <a:pPr algn="ctr" latinLnBrk="0"/>
            <a:r>
              <a:rPr lang="en-US" sz="4400" i="1" dirty="0">
                <a:solidFill>
                  <a:schemeClr val="accent5"/>
                </a:solidFill>
              </a:rPr>
              <a:t>Πώς μπορεί η επένδυση σε λευκές συσκευές να οδηγήσει σε μακροπρόθεσμη εξοικονόμηση στους λογαριασμούς ενέργειας σας;</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9CE94982-4317-461F-ADF8-2D95073E12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372</TotalTime>
  <Words>3560</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Συμμετέχετε στο Ψηφιακή Ενέργεια: 10 εύκολα βήματα που μπορείτε να κάνετε σήμερα!</vt:lpstr>
      <vt:lpstr>Εισαγωγή </vt:lpstr>
      <vt:lpstr>Αυτή η παρουσίαση </vt:lpstr>
      <vt:lpstr>10 εύκολα βήματα που μπορείτε να κάνετε σήμερα  </vt:lpstr>
      <vt:lpstr>1. Κατανοήστε τη δική σας κατανάλωση ενέργειας - Εισαγωγή </vt:lpstr>
      <vt:lpstr>1. Κατανοήστε τη δική σας κατανάλωση ενέργειας </vt:lpstr>
      <vt:lpstr>2. Επιλέξτε ένα συμβόλαιο ενέργειας - Εισαγωγή </vt:lpstr>
      <vt:lpstr>2. Επιλέξτε ένα συμβόλαιο ενέργειας  </vt:lpstr>
      <vt:lpstr>3. Αύξηση της αποδοτικότητας: Επένδυση σε λευκές συσκευές - Εισαγωγή </vt:lpstr>
      <vt:lpstr>3. Αύξηση της αποδοτικότητας: Επένδυση σε λευκές συσκευές </vt:lpstr>
      <vt:lpstr>4. Αποψύξτε τακτικά τον καταψύκτη σας - Εισαγωγή </vt:lpstr>
      <vt:lpstr>4. Αποψύχετε τακτικά τον καταψύκτη σας </vt:lpstr>
      <vt:lpstr>5. Αποσυνδέστε τις ηλεκτρονικές συσκευές που δεν χρησιμοποιείτε - Εισαγωγή </vt:lpstr>
      <vt:lpstr>5. Αποσυνδέστε τις ηλεκτρονικές συσκευές που δεν χρησιμοποιούνται  </vt:lpstr>
      <vt:lpstr>6. Εφαρμογή ενός έξυπνου σπιτιού - Εισαγωγή </vt:lpstr>
      <vt:lpstr>6. Εφαρμόστε ένα έξυπνο σπίτι </vt:lpstr>
      <vt:lpstr>7. Χρησιμοποιήστε έξυπνους θερμοστάτες - Εισαγωγή </vt:lpstr>
      <vt:lpstr>7. Χρησιμοποιήστε έξυπνους θερμοστάτες </vt:lpstr>
      <vt:lpstr>8. Χρησιμοποιήστε πολύπριζα - Εισαγωγή </vt:lpstr>
      <vt:lpstr>8. Χρησιμοποιήστε πολύπριζα  </vt:lpstr>
      <vt:lpstr>9. Συνεργασία: Ο ρόλος των ενεργειακών κοινοτήτων - Εισαγωγή </vt:lpstr>
      <vt:lpstr>9. Συνεργασία: Ο ρόλος των ενεργειακών κοινοτήτων  </vt:lpstr>
      <vt:lpstr>10. Μάθετε πού μπορείτε να βρείτε υποστήριξη - Εισαγωγή </vt:lpstr>
      <vt:lpstr>10. Μάθετε πού μπορείτε να λάβετε υποστήριξη  </vt:lpstr>
      <vt:lpstr>Επόμενα βήματα </vt:lpstr>
      <vt:lpstr>Ευχαριστίες 1 </vt:lpstr>
      <vt:lpstr>Ευχαριστίες 2 </vt:lpstr>
      <vt:lpstr>Ευχαριστώ!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49</cp:revision>
  <cp:lastPrinted>2025-03-21T11:31:47Z</cp:lastPrinted>
  <dcterms:created xsi:type="dcterms:W3CDTF">2019-04-06T05:20:47Z</dcterms:created>
  <dcterms:modified xsi:type="dcterms:W3CDTF">2026-03-15T14:11:45Z</dcterms:modified>
  <cp:category/>
</cp:coreProperties>
</file>