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4"/>
  </p:sldMasterIdLst>
  <p:notesMasterIdLst>
    <p:notesMasterId r:id="rId33"/>
  </p:notesMasterIdLst>
  <p:handoutMasterIdLst>
    <p:handoutMasterId r:id="rId34"/>
  </p:handoutMasterIdLst>
  <p:sldIdLst>
    <p:sldId id="652" r:id="rId5"/>
    <p:sldId id="653" r:id="rId6"/>
    <p:sldId id="654" r:id="rId7"/>
    <p:sldId id="655" r:id="rId8"/>
    <p:sldId id="656" r:id="rId9"/>
    <p:sldId id="657" r:id="rId10"/>
    <p:sldId id="658" r:id="rId11"/>
    <p:sldId id="659" r:id="rId12"/>
    <p:sldId id="660" r:id="rId13"/>
    <p:sldId id="661" r:id="rId14"/>
    <p:sldId id="662" r:id="rId15"/>
    <p:sldId id="663" r:id="rId16"/>
    <p:sldId id="664" r:id="rId17"/>
    <p:sldId id="665" r:id="rId18"/>
    <p:sldId id="666" r:id="rId19"/>
    <p:sldId id="667" r:id="rId20"/>
    <p:sldId id="668" r:id="rId21"/>
    <p:sldId id="669" r:id="rId22"/>
    <p:sldId id="670" r:id="rId23"/>
    <p:sldId id="671" r:id="rId24"/>
    <p:sldId id="672" r:id="rId25"/>
    <p:sldId id="673" r:id="rId26"/>
    <p:sldId id="674" r:id="rId27"/>
    <p:sldId id="675" r:id="rId28"/>
    <p:sldId id="676" r:id="rId29"/>
    <p:sldId id="677" r:id="rId30"/>
    <p:sldId id="678" r:id="rId31"/>
    <p:sldId id="679" r:id="rId32"/>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DB3F7DB-7419-9C79-D4D1-5F5117578549}" name="Claudia Winkler" initials="CW" userId="S::claudia.winkler_joanneum.at#ext#@flux50.onmicrosoft.com::52be4535-67a9-4335-aabe-f2d58926623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3737"/>
    <a:srgbClr val="F4C04F"/>
    <a:srgbClr val="EDEDED"/>
    <a:srgbClr val="D8B05A"/>
    <a:srgbClr val="F8F8F8"/>
    <a:srgbClr val="59BDAA"/>
    <a:srgbClr val="FEE880"/>
    <a:srgbClr val="FCE501"/>
    <a:srgbClr val="F1E400"/>
    <a:srgbClr val="14141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F510EB-BEF2-7135-92F8-96861AD758F8}" v="4" dt="2026-02-09T13:42:05.5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406" autoAdjust="0"/>
    <p:restoredTop sz="86422" autoAdjust="0"/>
  </p:normalViewPr>
  <p:slideViewPr>
    <p:cSldViewPr snapToGrid="0">
      <p:cViewPr varScale="1">
        <p:scale>
          <a:sx n="92" d="100"/>
          <a:sy n="92" d="100"/>
        </p:scale>
        <p:origin x="544" y="184"/>
      </p:cViewPr>
      <p:guideLst/>
    </p:cSldViewPr>
  </p:slideViewPr>
  <p:outlineViewPr>
    <p:cViewPr>
      <p:scale>
        <a:sx n="33" d="100"/>
        <a:sy n="33" d="100"/>
      </p:scale>
      <p:origin x="0" y="-7328"/>
    </p:cViewPr>
  </p:outlin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ander Deliukov" userId="S::alexander_think-e.be#ext#@flux50.onmicrosoft.com::bee075c1-faac-4166-8fcb-7b2057bad6f6" providerId="AD" clId="Web-{ADF510EB-BEF2-7135-92F8-96861AD758F8}"/>
    <pc:docChg chg="modSld">
      <pc:chgData name="Alexander Deliukov" userId="S::alexander_think-e.be#ext#@flux50.onmicrosoft.com::bee075c1-faac-4166-8fcb-7b2057bad6f6" providerId="AD" clId="Web-{ADF510EB-BEF2-7135-92F8-96861AD758F8}" dt="2026-02-09T13:42:05.573" v="2" actId="14100"/>
      <pc:docMkLst>
        <pc:docMk/>
      </pc:docMkLst>
      <pc:sldChg chg="addSp modSp">
        <pc:chgData name="Alexander Deliukov" userId="S::alexander_think-e.be#ext#@flux50.onmicrosoft.com::bee075c1-faac-4166-8fcb-7b2057bad6f6" providerId="AD" clId="Web-{ADF510EB-BEF2-7135-92F8-96861AD758F8}" dt="2026-02-09T13:42:05.573" v="2" actId="14100"/>
        <pc:sldMkLst>
          <pc:docMk/>
          <pc:sldMk cId="2340336029" sldId="652"/>
        </pc:sldMkLst>
        <pc:picChg chg="add mod">
          <ac:chgData name="Alexander Deliukov" userId="S::alexander_think-e.be#ext#@flux50.onmicrosoft.com::bee075c1-faac-4166-8fcb-7b2057bad6f6" providerId="AD" clId="Web-{ADF510EB-BEF2-7135-92F8-96861AD758F8}" dt="2026-02-09T13:42:05.573" v="2" actId="14100"/>
          <ac:picMkLst>
            <pc:docMk/>
            <pc:sldMk cId="2340336029" sldId="652"/>
            <ac:picMk id="5" creationId="{FCAEA865-AE21-D7CF-B470-F99183C77B26}"/>
          </ac:picMkLst>
        </pc:picChg>
      </pc:sldChg>
    </pc:docChg>
  </pc:docChgLst>
  <pc:docChgLst>
    <pc:chgData name="Alexander Deliukov" userId="d5fda0f2-1d08-4016-b7e9-bb882f168707" providerId="ADAL" clId="{FE9DFF45-01DC-45CC-A80A-B50597210401}"/>
    <pc:docChg chg="undo custSel delSld modSld">
      <pc:chgData name="Alexander Deliukov" userId="d5fda0f2-1d08-4016-b7e9-bb882f168707" providerId="ADAL" clId="{FE9DFF45-01DC-45CC-A80A-B50597210401}" dt="2026-01-27T15:36:01.809" v="55" actId="1076"/>
      <pc:docMkLst>
        <pc:docMk/>
      </pc:docMkLst>
      <pc:sldChg chg="modSp mod">
        <pc:chgData name="Alexander Deliukov" userId="d5fda0f2-1d08-4016-b7e9-bb882f168707" providerId="ADAL" clId="{FE9DFF45-01DC-45CC-A80A-B50597210401}" dt="2026-01-27T15:33:07.922" v="13" actId="948"/>
        <pc:sldMkLst>
          <pc:docMk/>
          <pc:sldMk cId="2340336029" sldId="652"/>
        </pc:sldMkLst>
        <pc:spChg chg="mod">
          <ac:chgData name="Alexander Deliukov" userId="d5fda0f2-1d08-4016-b7e9-bb882f168707" providerId="ADAL" clId="{FE9DFF45-01DC-45CC-A80A-B50597210401}" dt="2026-01-27T15:33:07.922" v="13" actId="948"/>
          <ac:spMkLst>
            <pc:docMk/>
            <pc:sldMk cId="2340336029" sldId="652"/>
            <ac:spMk id="2" creationId="{8D2DE0A9-F37C-2EF1-ACC3-F03C3C6A8D71}"/>
          </ac:spMkLst>
        </pc:spChg>
      </pc:sldChg>
      <pc:sldChg chg="modSp mod">
        <pc:chgData name="Alexander Deliukov" userId="d5fda0f2-1d08-4016-b7e9-bb882f168707" providerId="ADAL" clId="{FE9DFF45-01DC-45CC-A80A-B50597210401}" dt="2026-01-27T15:34:45.213" v="31" actId="1076"/>
        <pc:sldMkLst>
          <pc:docMk/>
          <pc:sldMk cId="3952518507" sldId="653"/>
        </pc:sldMkLst>
        <pc:spChg chg="mod">
          <ac:chgData name="Alexander Deliukov" userId="d5fda0f2-1d08-4016-b7e9-bb882f168707" providerId="ADAL" clId="{FE9DFF45-01DC-45CC-A80A-B50597210401}" dt="2026-01-27T15:34:45.213" v="31" actId="1076"/>
          <ac:spMkLst>
            <pc:docMk/>
            <pc:sldMk cId="3952518507" sldId="653"/>
            <ac:spMk id="2" creationId="{0FE65402-2D24-4C0B-3A9B-70B199ADCEA8}"/>
          </ac:spMkLst>
        </pc:spChg>
      </pc:sldChg>
      <pc:sldChg chg="modSp mod">
        <pc:chgData name="Alexander Deliukov" userId="d5fda0f2-1d08-4016-b7e9-bb882f168707" providerId="ADAL" clId="{FE9DFF45-01DC-45CC-A80A-B50597210401}" dt="2026-01-27T15:34:51.897" v="32" actId="1076"/>
        <pc:sldMkLst>
          <pc:docMk/>
          <pc:sldMk cId="1745320727" sldId="656"/>
        </pc:sldMkLst>
        <pc:spChg chg="mod">
          <ac:chgData name="Alexander Deliukov" userId="d5fda0f2-1d08-4016-b7e9-bb882f168707" providerId="ADAL" clId="{FE9DFF45-01DC-45CC-A80A-B50597210401}" dt="2026-01-27T15:34:51.897" v="32" actId="1076"/>
          <ac:spMkLst>
            <pc:docMk/>
            <pc:sldMk cId="1745320727" sldId="656"/>
            <ac:spMk id="4" creationId="{3ECF41D1-D927-3D59-52A9-A0E9BBB94037}"/>
          </ac:spMkLst>
        </pc:spChg>
      </pc:sldChg>
      <pc:sldChg chg="modSp mod">
        <pc:chgData name="Alexander Deliukov" userId="d5fda0f2-1d08-4016-b7e9-bb882f168707" providerId="ADAL" clId="{FE9DFF45-01DC-45CC-A80A-B50597210401}" dt="2026-01-27T15:34:55.550" v="33" actId="1076"/>
        <pc:sldMkLst>
          <pc:docMk/>
          <pc:sldMk cId="2542077266" sldId="657"/>
        </pc:sldMkLst>
        <pc:spChg chg="mod">
          <ac:chgData name="Alexander Deliukov" userId="d5fda0f2-1d08-4016-b7e9-bb882f168707" providerId="ADAL" clId="{FE9DFF45-01DC-45CC-A80A-B50597210401}" dt="2026-01-27T15:34:55.550" v="33" actId="1076"/>
          <ac:spMkLst>
            <pc:docMk/>
            <pc:sldMk cId="2542077266" sldId="657"/>
            <ac:spMk id="4" creationId="{CB33C395-3CC3-4B54-6421-D833B99114A3}"/>
          </ac:spMkLst>
        </pc:spChg>
      </pc:sldChg>
      <pc:sldChg chg="modSp mod">
        <pc:chgData name="Alexander Deliukov" userId="d5fda0f2-1d08-4016-b7e9-bb882f168707" providerId="ADAL" clId="{FE9DFF45-01DC-45CC-A80A-B50597210401}" dt="2026-01-27T15:34:59.090" v="34" actId="1076"/>
        <pc:sldMkLst>
          <pc:docMk/>
          <pc:sldMk cId="3310764134" sldId="659"/>
        </pc:sldMkLst>
        <pc:spChg chg="mod">
          <ac:chgData name="Alexander Deliukov" userId="d5fda0f2-1d08-4016-b7e9-bb882f168707" providerId="ADAL" clId="{FE9DFF45-01DC-45CC-A80A-B50597210401}" dt="2026-01-27T15:34:59.090" v="34" actId="1076"/>
          <ac:spMkLst>
            <pc:docMk/>
            <pc:sldMk cId="3310764134" sldId="659"/>
            <ac:spMk id="4" creationId="{12E9D6D4-ADBC-D7EB-E231-9A2E3FFD7EF4}"/>
          </ac:spMkLst>
        </pc:spChg>
      </pc:sldChg>
      <pc:sldChg chg="modSp mod">
        <pc:chgData name="Alexander Deliukov" userId="d5fda0f2-1d08-4016-b7e9-bb882f168707" providerId="ADAL" clId="{FE9DFF45-01DC-45CC-A80A-B50597210401}" dt="2026-01-27T15:35:01.726" v="35" actId="1076"/>
        <pc:sldMkLst>
          <pc:docMk/>
          <pc:sldMk cId="2651338207" sldId="660"/>
        </pc:sldMkLst>
        <pc:spChg chg="mod">
          <ac:chgData name="Alexander Deliukov" userId="d5fda0f2-1d08-4016-b7e9-bb882f168707" providerId="ADAL" clId="{FE9DFF45-01DC-45CC-A80A-B50597210401}" dt="2026-01-27T15:35:01.726" v="35" actId="1076"/>
          <ac:spMkLst>
            <pc:docMk/>
            <pc:sldMk cId="2651338207" sldId="660"/>
            <ac:spMk id="4" creationId="{3578E889-170D-661A-C4C9-37B6BB6336A3}"/>
          </ac:spMkLst>
        </pc:spChg>
      </pc:sldChg>
      <pc:sldChg chg="modSp mod">
        <pc:chgData name="Alexander Deliukov" userId="d5fda0f2-1d08-4016-b7e9-bb882f168707" providerId="ADAL" clId="{FE9DFF45-01DC-45CC-A80A-B50597210401}" dt="2026-01-27T15:35:09.953" v="37" actId="14100"/>
        <pc:sldMkLst>
          <pc:docMk/>
          <pc:sldMk cId="3754770913" sldId="661"/>
        </pc:sldMkLst>
        <pc:spChg chg="mod">
          <ac:chgData name="Alexander Deliukov" userId="d5fda0f2-1d08-4016-b7e9-bb882f168707" providerId="ADAL" clId="{FE9DFF45-01DC-45CC-A80A-B50597210401}" dt="2026-01-27T15:35:09.953" v="37" actId="14100"/>
          <ac:spMkLst>
            <pc:docMk/>
            <pc:sldMk cId="3754770913" sldId="661"/>
            <ac:spMk id="4" creationId="{92FE9A94-DCC1-E1C5-4D79-C962BC490CDE}"/>
          </ac:spMkLst>
        </pc:spChg>
      </pc:sldChg>
      <pc:sldChg chg="modSp mod">
        <pc:chgData name="Alexander Deliukov" userId="d5fda0f2-1d08-4016-b7e9-bb882f168707" providerId="ADAL" clId="{FE9DFF45-01DC-45CC-A80A-B50597210401}" dt="2026-01-27T15:35:13.062" v="38" actId="1076"/>
        <pc:sldMkLst>
          <pc:docMk/>
          <pc:sldMk cId="1379260638" sldId="663"/>
        </pc:sldMkLst>
        <pc:spChg chg="mod">
          <ac:chgData name="Alexander Deliukov" userId="d5fda0f2-1d08-4016-b7e9-bb882f168707" providerId="ADAL" clId="{FE9DFF45-01DC-45CC-A80A-B50597210401}" dt="2026-01-27T15:35:13.062" v="38" actId="1076"/>
          <ac:spMkLst>
            <pc:docMk/>
            <pc:sldMk cId="1379260638" sldId="663"/>
            <ac:spMk id="4" creationId="{5B37293F-24F8-0380-1F80-AE575BD0E6B4}"/>
          </ac:spMkLst>
        </pc:spChg>
      </pc:sldChg>
      <pc:sldChg chg="modSp mod">
        <pc:chgData name="Alexander Deliukov" userId="d5fda0f2-1d08-4016-b7e9-bb882f168707" providerId="ADAL" clId="{FE9DFF45-01DC-45CC-A80A-B50597210401}" dt="2026-01-27T15:35:16.980" v="39" actId="1076"/>
        <pc:sldMkLst>
          <pc:docMk/>
          <pc:sldMk cId="1021193289" sldId="665"/>
        </pc:sldMkLst>
        <pc:spChg chg="mod">
          <ac:chgData name="Alexander Deliukov" userId="d5fda0f2-1d08-4016-b7e9-bb882f168707" providerId="ADAL" clId="{FE9DFF45-01DC-45CC-A80A-B50597210401}" dt="2026-01-27T15:35:16.980" v="39" actId="1076"/>
          <ac:spMkLst>
            <pc:docMk/>
            <pc:sldMk cId="1021193289" sldId="665"/>
            <ac:spMk id="4" creationId="{C48B4B3E-49EA-5666-7C14-9015697F413B}"/>
          </ac:spMkLst>
        </pc:spChg>
      </pc:sldChg>
      <pc:sldChg chg="modSp mod">
        <pc:chgData name="Alexander Deliukov" userId="d5fda0f2-1d08-4016-b7e9-bb882f168707" providerId="ADAL" clId="{FE9DFF45-01DC-45CC-A80A-B50597210401}" dt="2026-01-27T15:35:23.654" v="41" actId="404"/>
        <pc:sldMkLst>
          <pc:docMk/>
          <pc:sldMk cId="3160540007" sldId="667"/>
        </pc:sldMkLst>
        <pc:spChg chg="mod">
          <ac:chgData name="Alexander Deliukov" userId="d5fda0f2-1d08-4016-b7e9-bb882f168707" providerId="ADAL" clId="{FE9DFF45-01DC-45CC-A80A-B50597210401}" dt="2026-01-27T15:35:23.654" v="41" actId="404"/>
          <ac:spMkLst>
            <pc:docMk/>
            <pc:sldMk cId="3160540007" sldId="667"/>
            <ac:spMk id="4" creationId="{B8F24D65-3C3C-DDDB-79E7-E2DA63900FA9}"/>
          </ac:spMkLst>
        </pc:spChg>
      </pc:sldChg>
      <pc:sldChg chg="modSp mod">
        <pc:chgData name="Alexander Deliukov" userId="d5fda0f2-1d08-4016-b7e9-bb882f168707" providerId="ADAL" clId="{FE9DFF45-01DC-45CC-A80A-B50597210401}" dt="2026-01-27T15:35:28.062" v="42" actId="1076"/>
        <pc:sldMkLst>
          <pc:docMk/>
          <pc:sldMk cId="4161409751" sldId="669"/>
        </pc:sldMkLst>
        <pc:spChg chg="mod">
          <ac:chgData name="Alexander Deliukov" userId="d5fda0f2-1d08-4016-b7e9-bb882f168707" providerId="ADAL" clId="{FE9DFF45-01DC-45CC-A80A-B50597210401}" dt="2026-01-27T15:35:28.062" v="42" actId="1076"/>
          <ac:spMkLst>
            <pc:docMk/>
            <pc:sldMk cId="4161409751" sldId="669"/>
            <ac:spMk id="4" creationId="{C6FF838B-BFE6-EDA6-76BC-6105074602D6}"/>
          </ac:spMkLst>
        </pc:spChg>
      </pc:sldChg>
      <pc:sldChg chg="modSp mod">
        <pc:chgData name="Alexander Deliukov" userId="d5fda0f2-1d08-4016-b7e9-bb882f168707" providerId="ADAL" clId="{FE9DFF45-01DC-45CC-A80A-B50597210401}" dt="2026-01-27T15:35:32.310" v="43" actId="1076"/>
        <pc:sldMkLst>
          <pc:docMk/>
          <pc:sldMk cId="2510157298" sldId="671"/>
        </pc:sldMkLst>
        <pc:spChg chg="mod">
          <ac:chgData name="Alexander Deliukov" userId="d5fda0f2-1d08-4016-b7e9-bb882f168707" providerId="ADAL" clId="{FE9DFF45-01DC-45CC-A80A-B50597210401}" dt="2026-01-27T15:35:32.310" v="43" actId="1076"/>
          <ac:spMkLst>
            <pc:docMk/>
            <pc:sldMk cId="2510157298" sldId="671"/>
            <ac:spMk id="4" creationId="{18C55726-5E4A-A0F6-F79D-6164468DD29C}"/>
          </ac:spMkLst>
        </pc:spChg>
      </pc:sldChg>
      <pc:sldChg chg="modSp mod">
        <pc:chgData name="Alexander Deliukov" userId="d5fda0f2-1d08-4016-b7e9-bb882f168707" providerId="ADAL" clId="{FE9DFF45-01DC-45CC-A80A-B50597210401}" dt="2026-01-27T15:35:39.340" v="45" actId="1076"/>
        <pc:sldMkLst>
          <pc:docMk/>
          <pc:sldMk cId="1442533396" sldId="673"/>
        </pc:sldMkLst>
        <pc:spChg chg="mod">
          <ac:chgData name="Alexander Deliukov" userId="d5fda0f2-1d08-4016-b7e9-bb882f168707" providerId="ADAL" clId="{FE9DFF45-01DC-45CC-A80A-B50597210401}" dt="2026-01-27T15:35:39.340" v="45" actId="1076"/>
          <ac:spMkLst>
            <pc:docMk/>
            <pc:sldMk cId="1442533396" sldId="673"/>
            <ac:spMk id="4" creationId="{B86F7BA3-B558-E7EE-49BC-1EDCDFCA81CE}"/>
          </ac:spMkLst>
        </pc:spChg>
      </pc:sldChg>
      <pc:sldChg chg="modSp mod">
        <pc:chgData name="Alexander Deliukov" userId="d5fda0f2-1d08-4016-b7e9-bb882f168707" providerId="ADAL" clId="{FE9DFF45-01DC-45CC-A80A-B50597210401}" dt="2026-01-27T15:35:43.910" v="46" actId="1076"/>
        <pc:sldMkLst>
          <pc:docMk/>
          <pc:sldMk cId="3900238749" sldId="675"/>
        </pc:sldMkLst>
        <pc:spChg chg="mod">
          <ac:chgData name="Alexander Deliukov" userId="d5fda0f2-1d08-4016-b7e9-bb882f168707" providerId="ADAL" clId="{FE9DFF45-01DC-45CC-A80A-B50597210401}" dt="2026-01-27T15:35:43.910" v="46" actId="1076"/>
          <ac:spMkLst>
            <pc:docMk/>
            <pc:sldMk cId="3900238749" sldId="675"/>
            <ac:spMk id="4" creationId="{98F002ED-7076-C12C-76BA-4FEBBC6F2705}"/>
          </ac:spMkLst>
        </pc:spChg>
      </pc:sldChg>
      <pc:sldChg chg="addSp modSp mod">
        <pc:chgData name="Alexander Deliukov" userId="d5fda0f2-1d08-4016-b7e9-bb882f168707" providerId="ADAL" clId="{FE9DFF45-01DC-45CC-A80A-B50597210401}" dt="2026-01-27T15:36:01.809" v="55" actId="1076"/>
        <pc:sldMkLst>
          <pc:docMk/>
          <pc:sldMk cId="3354913082" sldId="676"/>
        </pc:sldMkLst>
        <pc:spChg chg="mod">
          <ac:chgData name="Alexander Deliukov" userId="d5fda0f2-1d08-4016-b7e9-bb882f168707" providerId="ADAL" clId="{FE9DFF45-01DC-45CC-A80A-B50597210401}" dt="2026-01-27T15:35:47.904" v="47" actId="1076"/>
          <ac:spMkLst>
            <pc:docMk/>
            <pc:sldMk cId="3354913082" sldId="676"/>
            <ac:spMk id="29" creationId="{4ECDE187-04E2-45C2-AB71-3163282F7484}"/>
          </ac:spMkLst>
        </pc:spChg>
        <pc:spChg chg="mod">
          <ac:chgData name="Alexander Deliukov" userId="d5fda0f2-1d08-4016-b7e9-bb882f168707" providerId="ADAL" clId="{FE9DFF45-01DC-45CC-A80A-B50597210401}" dt="2026-01-27T15:35:51.057" v="48" actId="1076"/>
          <ac:spMkLst>
            <pc:docMk/>
            <pc:sldMk cId="3354913082" sldId="676"/>
            <ac:spMk id="41" creationId="{D9C87595-16A2-4A0F-9DBB-4AF40FA3BA2C}"/>
          </ac:spMkLst>
        </pc:spChg>
        <pc:spChg chg="mod">
          <ac:chgData name="Alexander Deliukov" userId="d5fda0f2-1d08-4016-b7e9-bb882f168707" providerId="ADAL" clId="{FE9DFF45-01DC-45CC-A80A-B50597210401}" dt="2026-01-27T15:35:53.489" v="49" actId="1076"/>
          <ac:spMkLst>
            <pc:docMk/>
            <pc:sldMk cId="3354913082" sldId="676"/>
            <ac:spMk id="49" creationId="{E8F01505-D47E-4B07-82B8-EC043F5EC813}"/>
          </ac:spMkLst>
        </pc:spChg>
        <pc:spChg chg="mod">
          <ac:chgData name="Alexander Deliukov" userId="d5fda0f2-1d08-4016-b7e9-bb882f168707" providerId="ADAL" clId="{FE9DFF45-01DC-45CC-A80A-B50597210401}" dt="2026-01-27T15:35:58.764" v="53" actId="1076"/>
          <ac:spMkLst>
            <pc:docMk/>
            <pc:sldMk cId="3354913082" sldId="676"/>
            <ac:spMk id="51" creationId="{27655039-CC5E-4A6C-B955-BA8E42F25249}"/>
          </ac:spMkLst>
        </pc:spChg>
        <pc:spChg chg="mod">
          <ac:chgData name="Alexander Deliukov" userId="d5fda0f2-1d08-4016-b7e9-bb882f168707" providerId="ADAL" clId="{FE9DFF45-01DC-45CC-A80A-B50597210401}" dt="2026-01-27T15:36:01.809" v="55" actId="1076"/>
          <ac:spMkLst>
            <pc:docMk/>
            <pc:sldMk cId="3354913082" sldId="676"/>
            <ac:spMk id="60" creationId="{DB6D982A-54DA-4FCC-9383-F91FC1E1D9CE}"/>
          </ac:spMkLst>
        </pc:spChg>
      </pc:sldChg>
      <pc:sldChg chg="modSp mod">
        <pc:chgData name="Alexander Deliukov" userId="d5fda0f2-1d08-4016-b7e9-bb882f168707" providerId="ADAL" clId="{FE9DFF45-01DC-45CC-A80A-B50597210401}" dt="2026-01-27T15:34:31.910" v="29" actId="113"/>
        <pc:sldMkLst>
          <pc:docMk/>
          <pc:sldMk cId="579631938" sldId="677"/>
        </pc:sldMkLst>
        <pc:spChg chg="mod">
          <ac:chgData name="Alexander Deliukov" userId="d5fda0f2-1d08-4016-b7e9-bb882f168707" providerId="ADAL" clId="{FE9DFF45-01DC-45CC-A80A-B50597210401}" dt="2026-01-27T15:34:31.910" v="29" actId="113"/>
          <ac:spMkLst>
            <pc:docMk/>
            <pc:sldMk cId="579631938" sldId="677"/>
            <ac:spMk id="4" creationId="{B6E2F0C4-3708-062E-837B-49F21B8E51C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a:extLst>
              <a:ext uri="{FF2B5EF4-FFF2-40B4-BE49-F238E27FC236}">
                <a16:creationId xmlns:a16="http://schemas.microsoft.com/office/drawing/2014/main" id="{59230B0E-39ED-45EA-AD95-669D0616B39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4" name="바닥글 개체 틀 3">
            <a:extLst>
              <a:ext uri="{FF2B5EF4-FFF2-40B4-BE49-F238E27FC236}">
                <a16:creationId xmlns:a16="http://schemas.microsoft.com/office/drawing/2014/main" id="{AA82B798-201A-4B14-B1F0-6A660C5C727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5" name="슬라이드 번호 개체 틀 4">
            <a:extLst>
              <a:ext uri="{FF2B5EF4-FFF2-40B4-BE49-F238E27FC236}">
                <a16:creationId xmlns:a16="http://schemas.microsoft.com/office/drawing/2014/main" id="{EE2F5857-B39B-4284-A086-C6DE2719C94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7E3EF34-7656-4396-AEBE-2B554E5E9341}" type="slidenum">
              <a:rPr lang="ko-KR" altLang="en-US" smtClean="0"/>
              <a:t>‹#›</a:t>
            </a:fld>
            <a:endParaRPr lang="ko-KR" altLang="en-US"/>
          </a:p>
        </p:txBody>
      </p:sp>
    </p:spTree>
    <p:extLst>
      <p:ext uri="{BB962C8B-B14F-4D97-AF65-F5344CB8AC3E}">
        <p14:creationId xmlns:p14="http://schemas.microsoft.com/office/powerpoint/2010/main" val="16987821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A49F08-9100-4AF5-BC0A-FC6A093BE3CC}" type="datetimeFigureOut">
              <a:rPr lang="ko-KR" altLang="en-US" smtClean="0"/>
              <a:t>2026. 3. 15.</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Επεξεργασία στυλ κειμένου</a:t>
            </a:r>
          </a:p>
          <a:p>
            <a:pPr lvl="1"/>
            <a:r>
              <a:rPr lang="ko-KR" altLang="en-US"/>
              <a:t>Δεύτερο επίπεδο</a:t>
            </a:r>
          </a:p>
          <a:p>
            <a:pPr lvl="2"/>
            <a:r>
              <a:rPr lang="ko-KR" altLang="en-US"/>
              <a:t>Τρίτο επίπεδο</a:t>
            </a:r>
          </a:p>
          <a:p>
            <a:pPr lvl="3"/>
            <a:r>
              <a:rPr lang="ko-KR" altLang="en-US"/>
              <a:t>Τέταρτο επίπεδο</a:t>
            </a:r>
          </a:p>
          <a:p>
            <a:pPr lvl="4"/>
            <a:r>
              <a:rPr lang="ko-KR" altLang="en-US"/>
              <a:t>Πέμπτο επίπεδο</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8FC7D2-309F-4B1D-AF63-DB3D4B544859}" type="slidenum">
              <a:rPr lang="ko-KR" altLang="en-US" smtClean="0"/>
              <a:t>‹#›</a:t>
            </a:fld>
            <a:endParaRPr lang="ko-KR" altLang="en-US"/>
          </a:p>
        </p:txBody>
      </p:sp>
    </p:spTree>
    <p:extLst>
      <p:ext uri="{BB962C8B-B14F-4D97-AF65-F5344CB8AC3E}">
        <p14:creationId xmlns:p14="http://schemas.microsoft.com/office/powerpoint/2010/main" val="3717933522"/>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eur01.safelinks.protection.outlook.com/?url=https%3A%2F%2Fcreativecommons.org%2Flicenses%2Fby-sa%2F4.0%2Fdeed.en&amp;data=05%7C02%7Csimon.ball%40open.ac.uk%7C8b75d0b6e56042db759308de25b428c2%7C0e2ed45596af4100bed3a8e5fd981685%7C0%7C0%7C638989652911880494%7CUnknown%7CTWFpbGZsb3d8eyJFbXB0eU1hcGkiOnRydWUsIlYiOiIwLjAuMDAwMCIsIlAiOiJXaW4zMiIsIkFOIjoiTWFpbCIsIldUIjoyfQ%3D%3D%7C0%7C%7C%7C&amp;sdata=%2FITZkt%2BIetR6zgRVbzpDpm%2Fe6Dlg1L5kh3Mm8lyobao%3D&amp;reserved=0"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energy-efficient-products.ec.europa.eu/ecodesign-and-energy-label/understanding-energy-label_en"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which.co.uk/reviews/fridge-freezers/article/how-to-defrost-your-fridge-freezer-axDiH1G0Zd4i"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cience.howstuffworks.com/environmental/green-tech/sustainable/smart-power-strip.htm"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slide" Target="../slides/slide25.xml"/><Relationship Id="rId1" Type="http://schemas.openxmlformats.org/officeDocument/2006/relationships/notesMaster" Target="../notesMasters/notesMaster1.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notesSlides/_rels/notesSlide26.xml.rels><?xml version="1.0" encoding="UTF-8" standalone="yes"?>
<Relationships xmlns="http://schemas.openxmlformats.org/package/2006/relationships"><Relationship Id="rId8" Type="http://schemas.openxmlformats.org/officeDocument/2006/relationships/hyperlink" Target="https://commons.wikimedia.org/wiki/File:Vorarlberger_Kraftwerke-Energy_meter_(electro)-smart_meter-02ASD.jpg" TargetMode="External"/><Relationship Id="rId13" Type="http://schemas.openxmlformats.org/officeDocument/2006/relationships/hyperlink" Target="https://creativecommons.org/publicdomain/zero/1.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sa/2.0/" TargetMode="External"/><Relationship Id="rId12" Type="http://schemas.openxmlformats.org/officeDocument/2006/relationships/hyperlink" Target="https://www.flickr.com/photos/dennissylvesterhurd/14425711711/in/photolist-nYKxvr-ae584u-rmB7jz-6EV3kZ-r5hbgV-Zc9CcY-XbvGTW-s3ZXqC-2nm2k68-8AN3SK-hcvJv-doMV6t-moh9jW-ftZ4iY-KpcKT-ceme3-2cd59s-douphm-8twuwn-4H3HYX-9MScDZ-XMzjLr-XMyFLK-vzL8iF-8RSYpk-a6526e-fQDqrz-o5g5Y-gHGmt-9zqsMe-9zqsHV-2Gexsp-96bC4t-2pknfb6-9uiLJ8-r7SVqA-9uiLAV-2nyHGon-bBwXK-4EffyG-92R5Du-79YGDx-7EtaN7-z7XgLu-4aFPxi-zng5GS-pfb6jT-zqqYTe-5SpzgV-z84m8H" TargetMode="External"/><Relationship Id="rId2" Type="http://schemas.openxmlformats.org/officeDocument/2006/relationships/slide" Target="../slides/slide26.xml"/><Relationship Id="rId1" Type="http://schemas.openxmlformats.org/officeDocument/2006/relationships/notesMaster" Target="../notesMasters/notesMaster1.xml"/><Relationship Id="rId6"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11" Type="http://schemas.openxmlformats.org/officeDocument/2006/relationships/hyperlink" Target="https://www.flickr.com/photos/codeofthenew/15011000448/"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www.flickr.com/photos/87547772@N00/539175921"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60486986@N05/23388097312/" TargetMode="External"/><Relationship Id="rId9"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4" Type="http://schemas.openxmlformats.org/officeDocument/2006/relationships/hyperlink" Target="https://www.flickr.com/photos/jirka_matousek/50749644658/" TargetMode="External"/></Relationships>
</file>

<file path=ppt/notesSlides/_rels/notesSlide27.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hyperlink" Target="https://www.flickr.com/photos/151653494@N04/32459482564/in/photolist-Rskki7" TargetMode="External"/><Relationship Id="rId7" Type="http://schemas.openxmlformats.org/officeDocument/2006/relationships/hyperlink" Target="https://www.flickr.com/photos/vizpix/4544572654/"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106631515" TargetMode="External"/><Relationship Id="rId4" Type="http://schemas.openxmlformats.org/officeDocument/2006/relationships/hyperlink" Target="https://creativecommons.org/licenses/by/2.0/" TargetMode="External"/><Relationship Id="rId9" Type="http://schemas.openxmlformats.org/officeDocument/2006/relationships/hyperlink" Target="https://www.flickr.com/photos/dfid/21375818360/in/photolist-yyUE5q-8fsNLX-TodgT1-28zYvnc-2mGzX8W-VY1H1F-7dzWrF-atbVgq-2o1yhrw-2o1yhqQ-286BAUy-Af3ujk-2mGzWYH-2o4Eh8X-2o6bJBg-c19xwG-2887yFi-x7kE7x-2o694Hw-tvptVY-2kRFrfz-uaQve5-MwsBjH-XV7ZC7-SobHar-8fwbVG-MwsBhD-L4tjGf-2887yQg-nWw1KG-c1cead-nqjvL3-dj4quJ-2mPVTn7-2o1wS1v-Lc6pve-2hiCYHV-c1cecy-Jtbgnx-c19xVQ-dj4qfW-2nHDTEu-MfTHPr-nZmA2U-nHSJ3Y-c19xUj-P89Vmy-Xc9uog-dj4pA1-nMf2gx"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1"/>
                </a:solidFill>
                <a:latin typeface="+mn-lt"/>
                <a:ea typeface="+mn-ea"/>
                <a:cs typeface="Arial" panose="020B0604020202020204" pitchFamily="34" charset="0"/>
              </a:rPr>
              <a:t>Συμμετέχετε στην ψηφιακή ενεργειακή μετάβαση:</a:t>
            </a:r>
            <a:r>
              <a:rPr lang="en-US" altLang="ko-KR" sz="1200" dirty="0">
                <a:solidFill>
                  <a:schemeClr val="tx2"/>
                </a:solidFill>
                <a:cs typeface="Arial" panose="020B0604020202020204" pitchFamily="34" charset="0"/>
              </a:rPr>
              <a:t> 10 εύκολα βήματα που μπορείτε να κάνετε σήμερα!</a:t>
            </a:r>
            <a:endParaRPr lang="ko-KR" altLang="en-US" sz="1200" dirty="0">
              <a:solidFill>
                <a:schemeClr val="tx2"/>
              </a:solidFill>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ko-KR" sz="1200" kern="1200" dirty="0">
              <a:solidFill>
                <a:schemeClr val="tx1"/>
              </a:solidFill>
              <a:latin typeface="+mn-lt"/>
              <a:ea typeface="+mn-ea"/>
              <a:cs typeface="Arial" panose="020B0604020202020204" pitchFamily="34" charset="0"/>
            </a:endParaRPr>
          </a:p>
          <a:p>
            <a:r>
              <a:rPr lang="en-GB" sz="1200" b="0" i="0" kern="1200" dirty="0">
                <a:solidFill>
                  <a:schemeClr val="tx1"/>
                </a:solidFill>
                <a:effectLst/>
                <a:latin typeface="+mn-lt"/>
                <a:ea typeface="+mn-ea"/>
                <a:cs typeface="+mn-cs"/>
              </a:rPr>
              <a:t>Το έργο αυτό έχει λάβει χρηματοδότηση από το πρόγραμμα «Ορίζοντας» της Ευρωπαϊκής Ένωσης για την έρευνα και την καινοτομία (2021-2027) στο πλαίσιο της συμφωνίας επιχορήγησης αριθ. 101075596. Η ευθύνη για το περιεχόμενο αυτού του υλικού βαρύνει αποκλειστικά το έργο Every1 και δεν αντανακλά απαραίτητα την άποψη της Ευρωπαϊκής Ένωσης. Η παρουσίαση διαθέτει άδεια </a:t>
            </a:r>
            <a:r>
              <a:rPr lang="en-GB" sz="1200" b="0" i="0" u="sng" kern="1200" dirty="0">
                <a:solidFill>
                  <a:schemeClr val="tx1"/>
                </a:solidFill>
                <a:effectLst/>
                <a:latin typeface="+mn-lt"/>
                <a:ea typeface="+mn-ea"/>
                <a:cs typeface="+mn-cs"/>
                <a:hlinkClick r:id="rId3" tooltip="Original URL: https://creativecommons.org/licenses/by-sa/4.0/deed.en. Click or tap if you trust this link."/>
              </a:rPr>
              <a:t>CC BY-SA 4.0, </a:t>
            </a:r>
            <a:r>
              <a:rPr lang="en-GB" sz="1200" b="0" i="0" kern="1200" dirty="0">
                <a:solidFill>
                  <a:schemeClr val="tx1"/>
                </a:solidFill>
                <a:effectLst/>
                <a:latin typeface="+mn-lt"/>
                <a:ea typeface="+mn-ea"/>
                <a:cs typeface="+mn-cs"/>
              </a:rPr>
              <a:t>εκτός εάν ορίζεται διαφορετικά. </a:t>
            </a:r>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a:t>
            </a:fld>
            <a:endParaRPr lang="ko-KR" altLang="en-US"/>
          </a:p>
        </p:txBody>
      </p:sp>
    </p:spTree>
    <p:extLst>
      <p:ext uri="{BB962C8B-B14F-4D97-AF65-F5344CB8AC3E}">
        <p14:creationId xmlns:p14="http://schemas.microsoft.com/office/powerpoint/2010/main" val="8617735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Αύξηση της αποδοτικότητας: Επένδυση σε λευκές συσκευές</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Όταν αγοράζετε νέα λευκά είδη (όπως ψυγεία, πλυντήρια ρούχων και πλυντήρια πιάτων), επιλέξτε μοντέλα που είναι ενεργειακά αποδοτικά.</a:t>
            </a:r>
            <a:endParaRPr lang="en-US" sz="1200" b="1" dirty="0">
              <a:solidFill>
                <a:srgbClr val="2B2C30"/>
              </a:solidFill>
              <a:ea typeface="Public Sans"/>
              <a:cs typeface="Segoe UI"/>
            </a:endParaRPr>
          </a:p>
          <a:p>
            <a:pPr marL="457200" indent="-457200" latinLnBrk="0">
              <a:buChar char="•"/>
            </a:pPr>
            <a:r>
              <a:rPr lang="en-US" sz="1200" dirty="0">
                <a:solidFill>
                  <a:srgbClr val="2B2C30"/>
                </a:solidFill>
                <a:ea typeface="Public Sans"/>
                <a:cs typeface="Segoe UI"/>
                <a:hlinkClick r:id="rId3"/>
              </a:rPr>
              <a:t>Οι ενεργειακές ετικέτες της ΕΕ </a:t>
            </a:r>
            <a:r>
              <a:rPr lang="en-US" sz="1200" dirty="0">
                <a:solidFill>
                  <a:srgbClr val="2B2C30"/>
                </a:solidFill>
                <a:ea typeface="Public Sans"/>
                <a:cs typeface="Segoe UI"/>
              </a:rPr>
              <a:t>σας βοηθούν να επιλέξετε συσκευές με μεγαλύτερη ενεργειακή απόδοση. </a:t>
            </a:r>
          </a:p>
          <a:p>
            <a:pPr marL="457200" indent="-457200" latinLnBrk="0">
              <a:buChar char="•"/>
            </a:pPr>
            <a:r>
              <a:rPr lang="en-US" sz="1200" dirty="0">
                <a:solidFill>
                  <a:srgbClr val="2B2C30"/>
                </a:solidFill>
                <a:ea typeface="Public Sans"/>
                <a:cs typeface="Segoe UI"/>
              </a:rPr>
              <a:t>Λάβετε υπόψη τη μακροπρόθεσμη εξοικονόμηση στους λογαριασμούς ενέργειας σας όταν επενδύετε σε πιο αποδοτικές συσκευές.</a:t>
            </a:r>
            <a:endParaRPr lang="en-US" sz="1200" b="1"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10</a:t>
            </a:fld>
            <a:endParaRPr lang="ko-KR" altLang="en-US"/>
          </a:p>
        </p:txBody>
      </p:sp>
    </p:spTree>
    <p:extLst>
      <p:ext uri="{BB962C8B-B14F-4D97-AF65-F5344CB8AC3E}">
        <p14:creationId xmlns:p14="http://schemas.microsoft.com/office/powerpoint/2010/main" val="635193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4. Αποψύξτε τακτικά τον καταψύκτη σας</a:t>
            </a:r>
            <a:endParaRPr lang="en-US" sz="1050" kern="1200" dirty="0">
              <a:solidFill>
                <a:schemeClr val="bg1"/>
              </a:solidFill>
              <a:latin typeface="+mn-lt"/>
              <a:ea typeface="+mn-ea"/>
              <a:cs typeface="+mn-cs"/>
            </a:endParaRPr>
          </a:p>
          <a:p>
            <a:pPr algn="ctr" latinLnBrk="0"/>
            <a:r>
              <a:rPr lang="en-US" sz="1200" i="1" dirty="0">
                <a:solidFill>
                  <a:schemeClr val="accent2"/>
                </a:solidFill>
              </a:rPr>
              <a:t>Γιατί είναι σημαντικό να ξεπαγώνετε τακτικά τον καταψύκτη σας;</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11</a:t>
            </a:fld>
            <a:endParaRPr lang="ko-KR" altLang="en-US"/>
          </a:p>
        </p:txBody>
      </p:sp>
    </p:spTree>
    <p:extLst>
      <p:ext uri="{BB962C8B-B14F-4D97-AF65-F5344CB8AC3E}">
        <p14:creationId xmlns:p14="http://schemas.microsoft.com/office/powerpoint/2010/main" val="1753043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4. Αποψύξτε τακτικά τον καταψύκτη σας</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Η συσσώρευση πάγου στον καταψύκτη σας μπορεί να οδηγήσει σε αυξημένη κατανάλωση ενέργειας. Αυτό συμβαίνει επειδή ο καταψύκτης σας λειτουργεί πιο έντονα για να διατηρήσει τα τρόφιμά σας δροσερά.</a:t>
            </a:r>
          </a:p>
          <a:p>
            <a:pPr marL="457200" indent="-457200" latinLnBrk="0">
              <a:buChar char="•"/>
            </a:pPr>
            <a:r>
              <a:rPr lang="en-US" sz="1200" dirty="0">
                <a:solidFill>
                  <a:srgbClr val="2B2C30"/>
                </a:solidFill>
                <a:ea typeface="Public Sans"/>
                <a:cs typeface="Segoe UI"/>
                <a:hlinkClick r:id="rId3"/>
              </a:rPr>
              <a:t>Η τακτική απόψυξη του καταψύκτη σας μπορεί να αποτρέψει τη συσσώρευση πάγου. </a:t>
            </a:r>
          </a:p>
          <a:p>
            <a:pPr marL="457200" indent="-457200" latinLnBrk="0">
              <a:buChar char="•"/>
            </a:pPr>
            <a:r>
              <a:rPr lang="en-US" sz="1200" dirty="0">
                <a:solidFill>
                  <a:srgbClr val="2B2C30"/>
                </a:solidFill>
                <a:ea typeface="Public Sans"/>
                <a:cs typeface="Segoe UI"/>
                <a:hlinkClick r:id="rId3"/>
              </a:rPr>
              <a:t>Μάθετε πώς να ξεπαγώνετε έναν καταψύκτη</a:t>
            </a:r>
            <a:r>
              <a:rPr lang="en-US" sz="1200" dirty="0">
                <a:solidFill>
                  <a:srgbClr val="2B2C30"/>
                </a:solidFill>
                <a:ea typeface="Public Sans"/>
                <a:cs typeface="Segoe UI"/>
              </a:rPr>
              <a:t>.</a:t>
            </a:r>
          </a:p>
          <a:p>
            <a:endParaRPr lang="en-GB" dirty="0"/>
          </a:p>
          <a:p>
            <a:r>
              <a:rPr lang="en-GB" dirty="0"/>
              <a:t>https://www.which.co.uk/reviews/fridge-freezers/article/how-to-defrost-your-fridge-freezer-axDiH1G0Zd4i</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12</a:t>
            </a:fld>
            <a:endParaRPr lang="ko-KR" altLang="en-US"/>
          </a:p>
        </p:txBody>
      </p:sp>
    </p:spTree>
    <p:extLst>
      <p:ext uri="{BB962C8B-B14F-4D97-AF65-F5344CB8AC3E}">
        <p14:creationId xmlns:p14="http://schemas.microsoft.com/office/powerpoint/2010/main" val="2867896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Αποσυνδέστε τις ηλεκτρονικές συσκευές που δεν χρησιμοποιείτε </a:t>
            </a:r>
            <a:endParaRPr lang="en-US" sz="1050" dirty="0">
              <a:solidFill>
                <a:schemeClr val="bg1"/>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sz="1200" i="1" dirty="0">
                <a:solidFill>
                  <a:schemeClr val="accent2"/>
                </a:solidFill>
              </a:rPr>
              <a:t>Τι είναι η «φανταστική» ενέργεια;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13</a:t>
            </a:fld>
            <a:endParaRPr lang="ko-KR" altLang="en-US"/>
          </a:p>
        </p:txBody>
      </p:sp>
    </p:spTree>
    <p:extLst>
      <p:ext uri="{BB962C8B-B14F-4D97-AF65-F5344CB8AC3E}">
        <p14:creationId xmlns:p14="http://schemas.microsoft.com/office/powerpoint/2010/main" val="3929791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Public Sans"/>
                <a:ea typeface="Public Sans"/>
                <a:cs typeface="Public Sans"/>
                <a:sym typeface="Public Sans"/>
              </a:rPr>
              <a:t>4. Αποσυνδέστε τις ηλεκτρονικές συσκευές που δεν χρησιμοποιείτε </a:t>
            </a:r>
            <a:endParaRPr lang="en-US" sz="1050" dirty="0">
              <a:solidFill>
                <a:schemeClr val="bg1"/>
              </a:solidFill>
            </a:endParaRPr>
          </a:p>
          <a:p>
            <a:pPr marL="457200" indent="-457200" latinLnBrk="0">
              <a:buChar char="•"/>
            </a:pPr>
            <a:r>
              <a:rPr lang="en-US" sz="1200" dirty="0">
                <a:solidFill>
                  <a:srgbClr val="2B2C30"/>
                </a:solidFill>
                <a:ea typeface="Public Sans"/>
                <a:cs typeface="Segoe UI"/>
              </a:rPr>
              <a:t>Η «φανταστική» ενέργεια ή η ενέργεια «αναμονής» είναι η ενέργεια που καταναλώνουν οι συσκευές όταν δεν χρησιμοποιούνται.</a:t>
            </a:r>
          </a:p>
          <a:p>
            <a:pPr marL="457200" indent="-457200" latinLnBrk="0">
              <a:buChar char="•"/>
            </a:pPr>
            <a:r>
              <a:rPr lang="en-US" sz="1200" dirty="0">
                <a:solidFill>
                  <a:srgbClr val="2B2C30"/>
                </a:solidFill>
                <a:ea typeface="Public Sans"/>
                <a:cs typeface="Segoe UI"/>
              </a:rPr>
              <a:t>Μπορείτε να χρησιμοποιήσετε τις ενδείξεις του έξυπνου μετρητή σας για να ελέγξετε την «αόρατη» κατανάλωση ενέργειας.</a:t>
            </a:r>
          </a:p>
          <a:p>
            <a:pPr marL="457200" indent="-457200" latinLnBrk="0">
              <a:buChar char="•"/>
            </a:pPr>
            <a:r>
              <a:rPr lang="en-US" sz="1200" dirty="0">
                <a:solidFill>
                  <a:srgbClr val="2B2C30"/>
                </a:solidFill>
                <a:ea typeface="Public Sans"/>
                <a:cs typeface="Segoe UI"/>
              </a:rPr>
              <a:t>Σκεφτείτε να αποσυνδέσετε τις ηλεκτρονικές συσκευές και τις συσκευές που δεν χρησιμοποιούνται, όπως φορτιστές, τηλεοράσεις και συσκευές κουζίνας. </a:t>
            </a:r>
          </a:p>
          <a:p>
            <a:pPr marL="457200" indent="-457200" latinLnBrk="0">
              <a:buChar char="•"/>
            </a:pPr>
            <a:r>
              <a:rPr lang="en-US" sz="1200" dirty="0">
                <a:solidFill>
                  <a:srgbClr val="2B2C30"/>
                </a:solidFill>
                <a:ea typeface="Public Sans"/>
                <a:cs typeface="Segoe UI"/>
              </a:rPr>
              <a:t>Μπορείτε να χρησιμοποιήσετε </a:t>
            </a:r>
            <a:r>
              <a:rPr lang="en-US" sz="1200" dirty="0">
                <a:solidFill>
                  <a:srgbClr val="2B2C30"/>
                </a:solidFill>
                <a:ea typeface="Public Sans"/>
                <a:cs typeface="Segoe UI"/>
                <a:hlinkClick r:id="rId3"/>
              </a:rPr>
              <a:t>έξυπνες πολύπριζες </a:t>
            </a:r>
            <a:r>
              <a:rPr lang="en-US" sz="1200" dirty="0">
                <a:solidFill>
                  <a:srgbClr val="2B2C30"/>
                </a:solidFill>
                <a:ea typeface="Public Sans"/>
                <a:cs typeface="Segoe UI"/>
              </a:rPr>
              <a:t>για να διαχειριστείτε πολλές συσκευές.</a:t>
            </a:r>
            <a:endParaRPr lang="en-US" sz="1200" dirty="0"/>
          </a:p>
          <a:p>
            <a:endParaRPr lang="en-GB" dirty="0"/>
          </a:p>
          <a:p>
            <a:r>
              <a:rPr lang="en-GB" dirty="0"/>
              <a:t>https://science.howstuffworks.com/environmental/green-tech/sustainable/smart-power-strip.htm</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14</a:t>
            </a:fld>
            <a:endParaRPr lang="ko-KR" altLang="en-US"/>
          </a:p>
        </p:txBody>
      </p:sp>
    </p:spTree>
    <p:extLst>
      <p:ext uri="{BB962C8B-B14F-4D97-AF65-F5344CB8AC3E}">
        <p14:creationId xmlns:p14="http://schemas.microsoft.com/office/powerpoint/2010/main" val="8096385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5. Εφαρμόστε ένα έξυπνο σπίτι</a:t>
            </a:r>
            <a:endParaRPr lang="en-GB" sz="1050" noProof="0" dirty="0">
              <a:solidFill>
                <a:schemeClr val="bg1"/>
              </a:solidFill>
            </a:endParaRPr>
          </a:p>
          <a:p>
            <a:pPr algn="ctr" latinLnBrk="0"/>
            <a:r>
              <a:rPr lang="en-GB" sz="1200" i="1" noProof="0" dirty="0">
                <a:solidFill>
                  <a:schemeClr val="accent2"/>
                </a:solidFill>
              </a:rPr>
              <a:t>Ποιες τεχνολογίες έξυπνου σπιτιού μπορούν να σας βοηθήσουν να εξοικονομήσετε ενέργεια και πώς λειτουργούν;</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15</a:t>
            </a:fld>
            <a:endParaRPr lang="ko-KR" altLang="en-US"/>
          </a:p>
        </p:txBody>
      </p:sp>
    </p:spTree>
    <p:extLst>
      <p:ext uri="{BB962C8B-B14F-4D97-AF65-F5344CB8AC3E}">
        <p14:creationId xmlns:p14="http://schemas.microsoft.com/office/powerpoint/2010/main" val="19082454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GB" sz="1200" b="1" noProof="0" dirty="0">
                <a:solidFill>
                  <a:schemeClr val="bg1"/>
                </a:solidFill>
                <a:ea typeface="Public Sans"/>
                <a:cs typeface="Public Sans"/>
                <a:sym typeface="Public Sans"/>
              </a:rPr>
              <a:t>5. Εφαρμόστε ένα έξυπνο σπίτι</a:t>
            </a:r>
            <a:endParaRPr lang="en-GB" sz="1050" noProof="0" dirty="0">
              <a:solidFill>
                <a:schemeClr val="bg1"/>
              </a:solidFill>
            </a:endParaRPr>
          </a:p>
          <a:p>
            <a:pPr marL="457200" indent="-457200" latinLnBrk="0">
              <a:buChar char="•"/>
            </a:pPr>
            <a:r>
              <a:rPr lang="en-GB" sz="1200" noProof="0" dirty="0">
                <a:solidFill>
                  <a:srgbClr val="2B2C30"/>
                </a:solidFill>
                <a:ea typeface="Public Sans"/>
                <a:cs typeface="Segoe UI"/>
              </a:rPr>
              <a:t>Οι έξυπνες πρίζες, τα φώτα και οι θερμοστάτες μπορούν να αυτοματοποιήσουν και να υποστηρίξουν τη βελτιστοποίηση της ενέργειας.</a:t>
            </a:r>
            <a:endParaRPr lang="en-GB" sz="1200" noProof="0" dirty="0">
              <a:solidFill>
                <a:srgbClr val="242424"/>
              </a:solidFill>
              <a:ea typeface="Public Sans"/>
              <a:cs typeface="Segoe UI"/>
            </a:endParaRPr>
          </a:p>
          <a:p>
            <a:pPr marL="457200" indent="-457200" latinLnBrk="0">
              <a:buChar char="•"/>
            </a:pPr>
            <a:r>
              <a:rPr lang="en-GB" sz="1200" noProof="0" dirty="0">
                <a:solidFill>
                  <a:srgbClr val="2B2C30"/>
                </a:solidFill>
                <a:ea typeface="Public Sans"/>
                <a:cs typeface="Segoe UI"/>
              </a:rPr>
              <a:t>Αυτές οι συσκευές ελέγχονται εξ αποστάσεως μέσω εφαρμογών για smartphone, επιτρέποντάς σας να παρακολουθείτε και να ρυθμίζετε την κατανάλωση ενέργειας σε πραγματικό χρόνο. </a:t>
            </a:r>
            <a:endParaRPr lang="en-GB" sz="1200" noProof="0" dirty="0">
              <a:solidFill>
                <a:srgbClr val="242424"/>
              </a:solidFill>
              <a:ea typeface="Public Sans"/>
              <a:cs typeface="Segoe UI"/>
            </a:endParaRPr>
          </a:p>
          <a:p>
            <a:pPr marL="457200" indent="-457200" latinLnBrk="0">
              <a:buChar char="•"/>
            </a:pPr>
            <a:r>
              <a:rPr lang="en-GB" sz="1200" noProof="0" dirty="0">
                <a:solidFill>
                  <a:srgbClr val="2B2C30"/>
                </a:solidFill>
                <a:ea typeface="Public Sans"/>
                <a:cs typeface="Segoe UI"/>
              </a:rPr>
              <a:t>Μπορείτε να προγραμματίσετε τα φώτα και τις συσκευές να ανάβουν και να σβήνουν, όταν χρειάζεται.</a:t>
            </a:r>
          </a:p>
          <a:p>
            <a:pPr marL="457200" indent="-457200" latinLnBrk="0">
              <a:buChar char="•"/>
            </a:pPr>
            <a:r>
              <a:rPr lang="en-GB" sz="1200" noProof="0" dirty="0">
                <a:solidFill>
                  <a:srgbClr val="2B2C30"/>
                </a:solidFill>
                <a:ea typeface="Public Sans"/>
                <a:cs typeface="Segoe UI"/>
              </a:rPr>
              <a:t>Οι έξυπνοι θερμοστάτες μπορούν να χρησιμοποιηθούν για τη διατήρηση της αποδοτικής θέρμανσης και ψύξης.</a:t>
            </a:r>
            <a:endParaRPr lang="en-GB" sz="1200" noProof="0" dirty="0">
              <a:solidFill>
                <a:srgbClr val="242424"/>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16</a:t>
            </a:fld>
            <a:endParaRPr lang="ko-KR" altLang="en-US"/>
          </a:p>
        </p:txBody>
      </p:sp>
    </p:spTree>
    <p:extLst>
      <p:ext uri="{BB962C8B-B14F-4D97-AF65-F5344CB8AC3E}">
        <p14:creationId xmlns:p14="http://schemas.microsoft.com/office/powerpoint/2010/main" val="22269144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Χρησιμοποιήστε έξυπνους θερμοστάτες</a:t>
            </a:r>
            <a:endParaRPr lang="en-US" sz="1050" kern="1200" dirty="0">
              <a:solidFill>
                <a:schemeClr val="bg1"/>
              </a:solidFill>
              <a:latin typeface="+mn-lt"/>
              <a:ea typeface="+mn-ea"/>
              <a:cs typeface="+mn-cs"/>
            </a:endParaRPr>
          </a:p>
          <a:p>
            <a:pPr algn="ctr" latinLnBrk="0"/>
            <a:r>
              <a:rPr lang="en-US" sz="1200" i="1" dirty="0">
                <a:solidFill>
                  <a:schemeClr val="accent2"/>
                </a:solidFill>
              </a:rPr>
              <a:t>Τι είναι ο έξυπνος θερμοστάτης και πώς μπορεί να συμβάλει στην εξοικονόμηση ενέργειας;</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17</a:t>
            </a:fld>
            <a:endParaRPr lang="ko-KR" altLang="en-US"/>
          </a:p>
        </p:txBody>
      </p:sp>
    </p:spTree>
    <p:extLst>
      <p:ext uri="{BB962C8B-B14F-4D97-AF65-F5344CB8AC3E}">
        <p14:creationId xmlns:p14="http://schemas.microsoft.com/office/powerpoint/2010/main" val="185862235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7. Χρησιμοποιήστε έξυπνους θερμοστάτες</a:t>
            </a:r>
            <a:endParaRPr lang="en-US" sz="1050" kern="1200" dirty="0">
              <a:solidFill>
                <a:schemeClr val="bg1"/>
              </a:solidFill>
              <a:latin typeface="+mn-lt"/>
              <a:ea typeface="+mn-ea"/>
              <a:cs typeface="+mn-cs"/>
            </a:endParaRPr>
          </a:p>
          <a:p>
            <a:pPr marL="457200" indent="-457200" latinLnBrk="0">
              <a:buFontTx/>
              <a:buChar char="•"/>
            </a:pPr>
            <a:r>
              <a:rPr lang="en-GB" sz="1200" noProof="0" dirty="0">
                <a:solidFill>
                  <a:srgbClr val="2B2C30"/>
                </a:solidFill>
                <a:ea typeface="Public Sans"/>
                <a:cs typeface="Segoe UI"/>
              </a:rPr>
              <a:t>Οι έξυπνοι θερμοστάτες σας επιτρέπουν να διαχειρίζεστε εξ αποστάσεως τη θερμοκρασία του σπιτιού σας μέσω </a:t>
            </a:r>
            <a:r>
              <a:rPr lang="en-GB" sz="1200" dirty="0">
                <a:solidFill>
                  <a:srgbClr val="2B2C30"/>
                </a:solidFill>
                <a:ea typeface="Public Sans"/>
                <a:cs typeface="Segoe UI"/>
              </a:rPr>
              <a:t>εφαρμογών</a:t>
            </a:r>
            <a:r>
              <a:rPr lang="en-GB" sz="1200" noProof="0" dirty="0">
                <a:solidFill>
                  <a:srgbClr val="2B2C30"/>
                </a:solidFill>
                <a:ea typeface="Public Sans"/>
                <a:cs typeface="Segoe UI"/>
              </a:rPr>
              <a:t> για smartphone</a:t>
            </a:r>
            <a:r>
              <a:rPr lang="en-GB" sz="1200" dirty="0">
                <a:solidFill>
                  <a:srgbClr val="2B2C30"/>
                </a:solidFill>
                <a:ea typeface="Public Sans"/>
                <a:cs typeface="Segoe UI"/>
              </a:rPr>
              <a:t>.</a:t>
            </a:r>
          </a:p>
          <a:p>
            <a:pPr marL="457200" indent="-457200" latinLnBrk="0">
              <a:buFontTx/>
              <a:buChar char="•"/>
            </a:pPr>
            <a:r>
              <a:rPr lang="en-GB" sz="1200" noProof="0" dirty="0">
                <a:solidFill>
                  <a:srgbClr val="2B2C30"/>
                </a:solidFill>
                <a:ea typeface="Public Sans"/>
                <a:cs typeface="Segoe UI"/>
              </a:rPr>
              <a:t>Οι έξυπνοι θερμοστάτες μπορούν να μάθουν τις συνήθειές σας και να βελτιστοποιήσουν τη θέρμανση και την ψύξη για εξοικονόμηση ενέργειας. </a:t>
            </a:r>
            <a:r>
              <a:rPr lang="en-GB" sz="1200" dirty="0">
                <a:solidFill>
                  <a:srgbClr val="2B2C30"/>
                </a:solidFill>
                <a:ea typeface="Public Sans"/>
                <a:cs typeface="Segoe UI"/>
              </a:rPr>
              <a:t>Μπορείτε επίσης </a:t>
            </a:r>
            <a:r>
              <a:rPr lang="en-GB" sz="1200" noProof="0" dirty="0">
                <a:solidFill>
                  <a:srgbClr val="2B2C30"/>
                </a:solidFill>
                <a:ea typeface="Public Sans"/>
                <a:cs typeface="Segoe UI"/>
              </a:rPr>
              <a:t>να ορίσετε προγράμματα θερμοκρασίας για να μειώσετε τη θέρμανση και την ψύξη όταν κοιμάστε ή λείπετε.</a:t>
            </a:r>
            <a:endParaRPr lang="en-GB" sz="1200" noProof="0" dirty="0">
              <a:solidFill>
                <a:srgbClr val="242424"/>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18</a:t>
            </a:fld>
            <a:endParaRPr lang="ko-KR" altLang="en-US"/>
          </a:p>
        </p:txBody>
      </p:sp>
    </p:spTree>
    <p:extLst>
      <p:ext uri="{BB962C8B-B14F-4D97-AF65-F5344CB8AC3E}">
        <p14:creationId xmlns:p14="http://schemas.microsoft.com/office/powerpoint/2010/main" val="41503218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Χρησιμοποιήστε πολύπριζα </a:t>
            </a:r>
            <a:endParaRPr lang="en-US" sz="1050" kern="1200" dirty="0">
              <a:solidFill>
                <a:schemeClr val="bg1"/>
              </a:solidFill>
              <a:latin typeface="+mn-lt"/>
              <a:ea typeface="+mn-ea"/>
              <a:cs typeface="+mn-cs"/>
            </a:endParaRPr>
          </a:p>
          <a:p>
            <a:pPr algn="ctr" latinLnBrk="0"/>
            <a:r>
              <a:rPr lang="en-US" sz="1200" i="1" dirty="0">
                <a:solidFill>
                  <a:schemeClr val="accent2"/>
                </a:solidFill>
              </a:rPr>
              <a:t>Ποια είναι τα πλεονεκτήματα των έξυπνων πολύπριζων και πώς μπορούν να συμβάλουν στη μείωση της κατανάλωσης ενέργειας;</a:t>
            </a:r>
          </a:p>
          <a:p>
            <a:pPr algn="ctr" latinLnBrk="0"/>
            <a:endParaRPr lang="en-US" sz="1200" i="1"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19</a:t>
            </a:fld>
            <a:endParaRPr lang="ko-KR" altLang="en-US"/>
          </a:p>
        </p:txBody>
      </p:sp>
    </p:spTree>
    <p:extLst>
      <p:ext uri="{BB962C8B-B14F-4D97-AF65-F5344CB8AC3E}">
        <p14:creationId xmlns:p14="http://schemas.microsoft.com/office/powerpoint/2010/main" val="3420815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t>Η ψηφιακή ενεργειακή μετάβαση προσφέρει σε όλους την ευκαιρία να κατανοήσουν καλύτερα τη δική τους χρήση της ενέργειας. Μέσω της κατανόησης της χρήσης της ενέργειας, μπορούμε να λάβουμε τεκμηριωμένες αποφάσεις σχετικά με τον τρόπο εξοικονόμησης ενέργειας, χωρίς ταλαιπωρία ή θυσία της άνεσης. Μικρές αλλαγές μπορούν να σημαίνουν και μεγάλη εξοικονόμηση κόστους!  </a:t>
            </a:r>
          </a:p>
          <a:p>
            <a:pPr latinLnBrk="0"/>
            <a:endParaRPr lang="en-GB" sz="1200" dirty="0"/>
          </a:p>
          <a:p>
            <a:pPr latinLnBrk="0"/>
            <a:r>
              <a:rPr lang="en-GB" sz="1200" dirty="0"/>
              <a:t>Σε αυτή τη σύντομη παρουσίαση θα εξερευνήσουμε: </a:t>
            </a:r>
          </a:p>
          <a:p>
            <a:endParaRPr lang="en-GB" sz="1200" dirty="0"/>
          </a:p>
          <a:p>
            <a:pPr marL="457200" indent="-457200" latinLnBrk="0">
              <a:buChar char="•"/>
            </a:pPr>
            <a:r>
              <a:rPr lang="en-GB" sz="1200" dirty="0"/>
              <a:t>Εύκολα βήματα που μπορείτε να ακολουθήσετε για να κατανοήσετε την κατανάλωση ενέργειας σας.</a:t>
            </a:r>
          </a:p>
          <a:p>
            <a:pPr marL="457200" indent="-457200" latinLnBrk="0">
              <a:buChar char="•"/>
            </a:pPr>
            <a:r>
              <a:rPr lang="en-GB" sz="1200" dirty="0"/>
              <a:t>Θετικές επιλογές που μπορείτε να κάνετε για να μειώσετε την κατανάλωση ενέργειας και ενδεχομένως να εξοικονομήσετε χρήματα.</a:t>
            </a:r>
          </a:p>
          <a:p>
            <a:pPr latinLnBrk="0"/>
            <a:endParaRPr lang="en-GB" sz="1200" dirty="0"/>
          </a:p>
          <a:p>
            <a:pPr latinLnBrk="0"/>
            <a:r>
              <a:rPr lang="en-GB" sz="1200" dirty="0"/>
              <a:t>Είτε ζείτε σε σπίτι ή διαμέρισμα, είτε νοικιάζετε το σπίτι σας, είτε ζείτε σε κοινωνική κατοικία είτε είστε ιδιοκτήτης σπιτιού, αυτή η παρουσίαση έχει χρήσιμες συμβουλές για εσάς.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a:t>
            </a:fld>
            <a:endParaRPr lang="ko-KR" altLang="en-US"/>
          </a:p>
        </p:txBody>
      </p:sp>
    </p:spTree>
    <p:extLst>
      <p:ext uri="{BB962C8B-B14F-4D97-AF65-F5344CB8AC3E}">
        <p14:creationId xmlns:p14="http://schemas.microsoft.com/office/powerpoint/2010/main" val="3245792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8. Χρησιμοποιήστε πολύπριζα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ea typeface="Public Sans"/>
                <a:cs typeface="Segoe UI"/>
              </a:rPr>
              <a:t>Οι πολύπριζες σάς επιτρέπουν να απενεργοποιείτε πολλές συσκευές ταυτόχρονα. </a:t>
            </a:r>
          </a:p>
          <a:p>
            <a:pPr marL="457200" indent="-457200" latinLnBrk="0">
              <a:buChar char="•"/>
            </a:pPr>
            <a:r>
              <a:rPr lang="en-US" sz="1200" dirty="0">
                <a:solidFill>
                  <a:srgbClr val="2B2C30"/>
                </a:solidFill>
                <a:ea typeface="Public Sans"/>
                <a:cs typeface="Segoe UI"/>
              </a:rPr>
              <a:t>Οι έξυπνες πολύπριζες μπορούν να διακόψουν αυτόματα την παροχή ρεύματος σε συσκευές που δεν χρησιμοποιούνται. Μπορείτε επίσης να διαχειριστείτε τις έξυπνες πολύπριζες εξ αποστάσεως μέσω εφαρμογών για smartphone.</a:t>
            </a:r>
          </a:p>
          <a:p>
            <a:pPr marL="457200" indent="-457200" latinLnBrk="0">
              <a:buFontTx/>
              <a:buChar char="•"/>
            </a:pPr>
            <a:r>
              <a:rPr lang="en-US" sz="1200" dirty="0">
                <a:solidFill>
                  <a:srgbClr val="2B2C30"/>
                </a:solidFill>
                <a:ea typeface="Public Sans"/>
                <a:cs typeface="Segoe UI"/>
              </a:rPr>
              <a:t>Οι πολύπριζες μπορούν να μειώσουν την κατανάλωση ενέργειας σε κατάσταση αναμονής χωρίς να μειώνουν την ευκολία ή την άνεση. </a:t>
            </a:r>
          </a:p>
          <a:p>
            <a:pPr marL="457200" indent="-457200" latinLnBrk="0">
              <a:buChar char="•"/>
            </a:pPr>
            <a:endParaRPr lang="en-US" sz="1200" dirty="0">
              <a:solidFill>
                <a:srgbClr val="2B2C30"/>
              </a:solidFill>
              <a:ea typeface="Public Sans"/>
              <a:cs typeface="Segoe UI"/>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20</a:t>
            </a:fld>
            <a:endParaRPr lang="ko-KR" altLang="en-US"/>
          </a:p>
        </p:txBody>
      </p:sp>
    </p:spTree>
    <p:extLst>
      <p:ext uri="{BB962C8B-B14F-4D97-AF65-F5344CB8AC3E}">
        <p14:creationId xmlns:p14="http://schemas.microsoft.com/office/powerpoint/2010/main" val="2442537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9. Συνεργασία: Ο ρόλος των ενεργειακών κοινοτήτων </a:t>
            </a:r>
            <a:endParaRPr lang="en-US" sz="1050" dirty="0">
              <a:solidFill>
                <a:schemeClr val="bg1"/>
              </a:solidFill>
              <a:latin typeface="Calibri"/>
              <a:ea typeface="Calibri"/>
              <a:cs typeface="Calibri"/>
            </a:endParaRPr>
          </a:p>
          <a:p>
            <a:pPr algn="ctr" latinLnBrk="0"/>
            <a:r>
              <a:rPr lang="en-GB" sz="1200" i="1" noProof="0" dirty="0">
                <a:solidFill>
                  <a:schemeClr val="accent2"/>
                </a:solidFill>
              </a:rPr>
              <a:t>Πώς μπορεί η συμμετοχή σε μια ενεργειακή κοινότητα να βοηθήσει εσάς και τους γείτονές σας;</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21</a:t>
            </a:fld>
            <a:endParaRPr lang="ko-KR" altLang="en-US"/>
          </a:p>
        </p:txBody>
      </p:sp>
    </p:spTree>
    <p:extLst>
      <p:ext uri="{BB962C8B-B14F-4D97-AF65-F5344CB8AC3E}">
        <p14:creationId xmlns:p14="http://schemas.microsoft.com/office/powerpoint/2010/main" val="4103615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dirty="0">
                <a:solidFill>
                  <a:schemeClr val="bg1"/>
                </a:solidFill>
                <a:latin typeface="Calibri"/>
                <a:ea typeface="Public Sans"/>
                <a:cs typeface="Public Sans"/>
                <a:sym typeface="Public Sans"/>
              </a:rPr>
              <a:t>9. Συνεργασία: Ο ρόλος των ενεργειακών κοινοτήτων </a:t>
            </a:r>
            <a:endParaRPr lang="en-US" sz="1050" dirty="0">
              <a:solidFill>
                <a:schemeClr val="bg1"/>
              </a:solidFill>
              <a:latin typeface="Calibri"/>
              <a:ea typeface="Calibri"/>
              <a:cs typeface="Calibri"/>
            </a:endParaRPr>
          </a:p>
          <a:p>
            <a:pPr marL="457200" indent="-457200" latinLnBrk="0">
              <a:buChar char="•"/>
            </a:pPr>
            <a:r>
              <a:rPr lang="en-US" sz="1200" dirty="0">
                <a:solidFill>
                  <a:srgbClr val="2B2C30"/>
                </a:solidFill>
                <a:ea typeface="Public Sans"/>
                <a:cs typeface="Segoe UI"/>
              </a:rPr>
              <a:t>Οι ενεργειακές κοινότητες επενδύουν συλλογικά σε έργα ανανεώσιμων πηγών ενέργειας, μοιράζονται πόρους και αλληλοϋποστηρίζονται στην προσπάθεια μείωσης της κατανάλωσης ενέργειας. </a:t>
            </a:r>
          </a:p>
          <a:p>
            <a:pPr marL="457200" indent="-457200" latinLnBrk="0">
              <a:buChar char="•"/>
            </a:pPr>
            <a:r>
              <a:rPr lang="en-US" sz="1200" dirty="0">
                <a:solidFill>
                  <a:srgbClr val="2B2C30"/>
                </a:solidFill>
                <a:ea typeface="Public Sans"/>
                <a:cs typeface="Segoe UI"/>
                <a:hlinkClick r:id="rId3"/>
              </a:rPr>
              <a:t>Υπάρχουν χιλιάδες ενεργειακές κοινότητες σε όλη την Ευρώπη</a:t>
            </a:r>
            <a:r>
              <a:rPr lang="en-US" sz="1200" dirty="0">
                <a:solidFill>
                  <a:srgbClr val="2B2C30"/>
                </a:solidFill>
                <a:ea typeface="Public Sans"/>
                <a:cs typeface="Segoe UI"/>
              </a:rPr>
              <a:t>.</a:t>
            </a:r>
          </a:p>
          <a:p>
            <a:pPr marL="457200" indent="-457200" latinLnBrk="0">
              <a:buFontTx/>
              <a:buChar char="•"/>
            </a:pPr>
            <a:r>
              <a:rPr lang="en-US" sz="1200" dirty="0">
                <a:solidFill>
                  <a:srgbClr val="2B2C30"/>
                </a:solidFill>
                <a:ea typeface="Public Sans"/>
                <a:cs typeface="Segoe UI"/>
              </a:rPr>
              <a:t>Γίνετε μέλος ή δημιουργήστε μια ενεργειακή κοινότητα για να συνεργαστείτε με τους γείτονές σας σε πρωτοβουλίες εξοικονόμησης ενέργειας. </a:t>
            </a:r>
            <a:endParaRPr lang="en-US" sz="1200" dirty="0">
              <a:ea typeface="Public Sans"/>
            </a:endParaRPr>
          </a:p>
          <a:p>
            <a:pPr marL="457200" indent="-457200" latinLnBrk="0">
              <a:buChar char="•"/>
            </a:pPr>
            <a:r>
              <a:rPr lang="en-US" sz="1200" dirty="0">
                <a:solidFill>
                  <a:srgbClr val="2B2C30"/>
                </a:solidFill>
                <a:ea typeface="Public Sans"/>
                <a:cs typeface="Segoe UI"/>
              </a:rPr>
              <a:t>Συνεργαζόμενοι, τα μέλη μπορούν να επωφεληθούν από την ανταλλαγή γνώσεων, τη μαζική αγοραστική δύναμη και τις συλλογικές διαπραγματεύσεις για καλύτερες τιμές ενέργειας.</a:t>
            </a:r>
            <a:r>
              <a:rPr lang="en-US" sz="1200" dirty="0">
                <a:solidFill>
                  <a:srgbClr val="2B2C30"/>
                </a:solidFill>
                <a:ea typeface="Public Sans"/>
                <a:cs typeface="Public Sans"/>
              </a:rPr>
              <a:t> </a:t>
            </a:r>
            <a:endParaRPr lang="en-US" sz="1200" dirty="0"/>
          </a:p>
          <a:p>
            <a:endParaRPr lang="en-GB" dirty="0"/>
          </a:p>
          <a:p>
            <a:endParaRPr lang="en-GB" dirty="0"/>
          </a:p>
          <a:p>
            <a:r>
              <a:rPr lang="en-GB" dirty="0"/>
              <a:t>https://www.rescoop.eu</a:t>
            </a:r>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22</a:t>
            </a:fld>
            <a:endParaRPr lang="ko-KR" altLang="en-US"/>
          </a:p>
        </p:txBody>
      </p:sp>
    </p:spTree>
    <p:extLst>
      <p:ext uri="{BB962C8B-B14F-4D97-AF65-F5344CB8AC3E}">
        <p14:creationId xmlns:p14="http://schemas.microsoft.com/office/powerpoint/2010/main" val="13957370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Μάθετε πού μπορείτε να βρείτε υποστήριξη </a:t>
            </a:r>
            <a:endParaRPr lang="en-US" sz="1050" kern="1200" dirty="0">
              <a:solidFill>
                <a:schemeClr val="bg1"/>
              </a:solidFill>
              <a:latin typeface="+mn-lt"/>
              <a:ea typeface="+mn-ea"/>
              <a:cs typeface="+mn-cs"/>
            </a:endParaRPr>
          </a:p>
          <a:p>
            <a:pPr algn="ctr" latinLnBrk="0"/>
            <a:r>
              <a:rPr lang="en-GB" sz="1200" i="1" noProof="0" dirty="0">
                <a:solidFill>
                  <a:schemeClr val="accent2"/>
                </a:solidFill>
              </a:rPr>
              <a:t>Πώς μπορούν οι τοπικές ομάδες και οργανώσεις που ασχολούνται με θέματα ενέργειας να σας βοηθήσουν να επιτύχετε τους στόχους σας για εξοικονόμηση ενέργειας;</a:t>
            </a:r>
          </a:p>
          <a:p>
            <a:pPr algn="ctr" latinLnBrk="0"/>
            <a:endParaRPr lang="en-GB" sz="1200" i="1" noProof="0" dirty="0">
              <a:solidFill>
                <a:schemeClr val="accent2"/>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23</a:t>
            </a:fld>
            <a:endParaRPr lang="ko-KR" altLang="en-US"/>
          </a:p>
        </p:txBody>
      </p:sp>
    </p:spTree>
    <p:extLst>
      <p:ext uri="{BB962C8B-B14F-4D97-AF65-F5344CB8AC3E}">
        <p14:creationId xmlns:p14="http://schemas.microsoft.com/office/powerpoint/2010/main" val="144192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Μάθετε πού μπορείτε να βρείτε υποστήριξη </a:t>
            </a:r>
            <a:endParaRPr lang="en-US" sz="1050" kern="1200" dirty="0">
              <a:solidFill>
                <a:schemeClr val="bg1"/>
              </a:solidFill>
              <a:latin typeface="+mn-lt"/>
              <a:ea typeface="+mn-ea"/>
              <a:cs typeface="+mn-cs"/>
            </a:endParaRPr>
          </a:p>
          <a:p>
            <a:pPr marL="457200" indent="-457200" latinLnBrk="0">
              <a:buChar char="•"/>
            </a:pPr>
            <a:r>
              <a:rPr lang="en-GB" sz="1200" noProof="0" dirty="0">
                <a:solidFill>
                  <a:srgbClr val="2B2C30"/>
                </a:solidFill>
                <a:ea typeface="Public Sans"/>
                <a:cs typeface="Segoe UI"/>
              </a:rPr>
              <a:t>Αναζητήστε τοπικές ομάδες, οργανισμούς και κυβερνητικά προγράμματα που σχετίζονται με την ενέργεια και προσφέρουν πόρους και υποστήριξη για πρωτοβουλίες εξοικονόμησης ενέργειας. </a:t>
            </a:r>
          </a:p>
          <a:p>
            <a:pPr marL="457200" indent="-457200" latinLnBrk="0">
              <a:buChar char="•"/>
            </a:pPr>
            <a:r>
              <a:rPr lang="en-GB" sz="1200" noProof="0" dirty="0">
                <a:solidFill>
                  <a:srgbClr val="2B2C30"/>
                </a:solidFill>
                <a:ea typeface="Public Sans"/>
                <a:cs typeface="Segoe UI"/>
              </a:rPr>
              <a:t>Αυτές οι ομάδες μπορούν να σας παρέχουν πολύτιμες πληροφορίες, τεχνική βοήθεια και, σε ορισμένες περιπτώσεις, ακόμη και οικονομικά κίνητρα για να σας βοηθήσουν να εφαρμόσετε πρακτικές ενεργειακής απόδοσης. </a:t>
            </a:r>
          </a:p>
          <a:p>
            <a:pPr marL="457200" indent="-457200" latinLnBrk="0">
              <a:buChar char="•"/>
            </a:pPr>
            <a:r>
              <a:rPr lang="en-GB" sz="1200" noProof="0" dirty="0">
                <a:solidFill>
                  <a:srgbClr val="2B2C30"/>
                </a:solidFill>
                <a:ea typeface="Public Sans"/>
                <a:cs typeface="Segoe UI"/>
              </a:rPr>
              <a:t>Ελέγξτε τις ηλεκτρονικές βάσεις δεδομένων, τα κοινοτικά συμβούλια και τους ιστότοπους των τοπικών αρχών για διαθέσιμους πόρους.</a:t>
            </a:r>
            <a:endParaRPr lang="en-GB" sz="1200" noProof="0" dirty="0">
              <a:solidFill>
                <a:srgbClr val="2B2C30"/>
              </a:solidFill>
              <a:ea typeface="Public Sans"/>
              <a:cs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24</a:t>
            </a:fld>
            <a:endParaRPr lang="ko-KR" altLang="en-US"/>
          </a:p>
        </p:txBody>
      </p:sp>
    </p:spTree>
    <p:extLst>
      <p:ext uri="{BB962C8B-B14F-4D97-AF65-F5344CB8AC3E}">
        <p14:creationId xmlns:p14="http://schemas.microsoft.com/office/powerpoint/2010/main" val="4223885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tx2"/>
                </a:solidFill>
                <a:latin typeface="+mn-lt"/>
                <a:ea typeface="+mn-ea"/>
                <a:cs typeface="Arial" panose="020B0604020202020204" pitchFamily="34" charset="0"/>
              </a:rPr>
              <a:t>Επόμενα βήματα</a:t>
            </a:r>
            <a:endParaRPr lang="ko-KR" altLang="en-US" sz="1200" kern="1200" dirty="0">
              <a:solidFill>
                <a:schemeClr val="tx2"/>
              </a:solidFill>
              <a:latin typeface="+mn-lt"/>
              <a:ea typeface="+mn-ea"/>
              <a:cs typeface="Arial" panose="020B0604020202020204" pitchFamily="34" charset="0"/>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dirty="0"/>
              <a:t>Αν θέλετε να μάθετε περισσότερα για την ψηφιακή ενεργειακή μετάβαση, οι παρακάτω πηγές μπορεί να σας φανούν χρήσιμες: </a:t>
            </a: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ea typeface="맑은 고딕"/>
              </a:rPr>
              <a:t> Δείτε τη σειρά σύντομων μαθημάτων της Every1: </a:t>
            </a:r>
            <a:r>
              <a:rPr lang="en-US" altLang="ko-KR" sz="1200" i="1" dirty="0">
                <a:solidFill>
                  <a:srgbClr val="373737"/>
                </a:solidFill>
                <a:ea typeface="맑은 고딕"/>
                <a:hlinkClick r:id="rId3"/>
              </a:rPr>
              <a:t>Digital Energy Essentials</a:t>
            </a:r>
            <a:r>
              <a:rPr lang="en-US" altLang="ko-KR" sz="1200" i="1" dirty="0">
                <a:solidFill>
                  <a:srgbClr val="373737"/>
                </a:solidFill>
                <a:ea typeface="맑은 고딕"/>
              </a:rPr>
              <a:t>.</a:t>
            </a:r>
            <a:endParaRPr lang="ko-KR" altLang="en-US" sz="1200" dirty="0">
              <a:solidFill>
                <a:srgbClr val="373737"/>
              </a:solidFill>
              <a:ea typeface="맑은 고딕"/>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Διαβάστε το ενημερωτικό φυλλάδιο της Every1 </a:t>
            </a:r>
            <a:r>
              <a:rPr lang="en-US" altLang="ko-KR" sz="1200" i="1" dirty="0">
                <a:solidFill>
                  <a:srgbClr val="373737"/>
                </a:solidFill>
                <a:hlinkClick r:id="rId4"/>
              </a:rPr>
              <a:t>Τι είναι μια ενεργειακή κοινότητα και γιατί πρέπει να γίνω μέλος;</a:t>
            </a:r>
            <a:endParaRPr lang="ko-KR" altLang="en-US" sz="1200"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rPr>
              <a:t>Διαβάστε το άρθρο του Energy Monitor </a:t>
            </a:r>
            <a:r>
              <a:rPr lang="en-US" altLang="ko-KR" sz="1200" i="1" dirty="0">
                <a:solidFill>
                  <a:srgbClr val="373737"/>
                </a:solidFill>
                <a:hlinkClick r:id="rId5"/>
              </a:rPr>
              <a:t>«Διαλύοντας τους μύθους γύρω από τις τεχνολογίες ανανεώσιμων πηγών ενέργειας</a:t>
            </a:r>
            <a:r>
              <a:rPr lang="en-US" altLang="ko-KR" sz="1200" i="1" dirty="0">
                <a:solidFill>
                  <a:srgbClr val="373737"/>
                </a:solidFill>
              </a:rPr>
              <a:t>».</a:t>
            </a:r>
            <a:endParaRPr lang="ko-KR" altLang="en-US" sz="1200" i="1" dirty="0">
              <a:solidFill>
                <a:srgbClr val="373737"/>
              </a:solidFill>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dirty="0">
                <a:solidFill>
                  <a:srgbClr val="373737"/>
                </a:solidFill>
                <a:hlinkClick r:id="rId6"/>
              </a:rPr>
              <a:t>Μάθετε περισσότερα για τα εκπαιδευτικά υλικά του προγράμματος Every1.</a:t>
            </a:r>
            <a:endParaRPr lang="ko-KR" altLang="en-US" sz="1200" dirty="0">
              <a:solidFill>
                <a:srgbClr val="373737"/>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25</a:t>
            </a:fld>
            <a:endParaRPr lang="ko-KR" altLang="en-US"/>
          </a:p>
        </p:txBody>
      </p:sp>
    </p:spTree>
    <p:extLst>
      <p:ext uri="{BB962C8B-B14F-4D97-AF65-F5344CB8AC3E}">
        <p14:creationId xmlns:p14="http://schemas.microsoft.com/office/powerpoint/2010/main" val="4780035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Ευχαριστίες</a:t>
            </a:r>
          </a:p>
          <a:p>
            <a:pPr latinLnBrk="0"/>
            <a:r>
              <a:rPr lang="en-GB" dirty="0"/>
              <a:t>Αυτή η παρουσίαση με τίτλο </a:t>
            </a:r>
            <a:r>
              <a:rPr lang="en-GB" i="1" dirty="0"/>
              <a:t>«Συμμετέχετε στην ψηφιακή ενεργειακή μετάβαση: 10 εύκολα βήματα που μπορείτε να κάνετε σήμερα!» </a:t>
            </a:r>
            <a:r>
              <a:rPr lang="en-GB" dirty="0"/>
              <a:t>δημιουργήθηκε από το έργο Every1 και διαθέτει άδεια </a:t>
            </a:r>
            <a:r>
              <a:rPr lang="en-GB" dirty="0">
                <a:hlinkClick r:id="rId3"/>
              </a:rPr>
              <a:t>CC BY-SA 4.0</a:t>
            </a:r>
            <a:r>
              <a:rPr lang="en-GB" dirty="0"/>
              <a:t>, εκτός αν αναφέρεται διαφορετικά. </a:t>
            </a:r>
          </a:p>
          <a:p>
            <a:pPr latinLnBrk="0"/>
            <a:endParaRPr lang="en-GB" dirty="0"/>
          </a:p>
          <a:p>
            <a:pPr latinLnBrk="0"/>
            <a:r>
              <a:rPr lang="en-GB" dirty="0"/>
              <a:t>Οι εικόνες που χρησιμοποιούνται σε αυτή την παρουσίαση είναι οι εξής: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εξωφύλλου: </a:t>
            </a:r>
            <a:r>
              <a:rPr lang="en-US" dirty="0">
                <a:solidFill>
                  <a:schemeClr val="dk1"/>
                </a:solidFill>
                <a:ea typeface="Public Sans"/>
                <a:cs typeface="Public Sans"/>
                <a:sym typeface="Public Sans"/>
                <a:hlinkClick r:id="rId4"/>
              </a:rPr>
              <a:t>P1010139_smartphone </a:t>
            </a:r>
            <a:r>
              <a:rPr lang="en-US" dirty="0">
                <a:solidFill>
                  <a:schemeClr val="dk1"/>
                </a:solidFill>
                <a:ea typeface="Public Sans"/>
                <a:cs typeface="Public Sans"/>
                <a:sym typeface="Public Sans"/>
              </a:rPr>
              <a:t>από </a:t>
            </a:r>
            <a:r>
              <a:rPr lang="en-US" dirty="0" err="1">
                <a:solidFill>
                  <a:schemeClr val="dk1"/>
                </a:solidFill>
                <a:ea typeface="Public Sans"/>
                <a:cs typeface="Public Sans"/>
                <a:sym typeface="Public Sans"/>
              </a:rPr>
              <a:t>stekelbes </a:t>
            </a:r>
            <a:r>
              <a:rPr lang="en-US" dirty="0">
                <a:solidFill>
                  <a:schemeClr val="dk1"/>
                </a:solidFill>
                <a:ea typeface="Public Sans"/>
                <a:cs typeface="Public Sans"/>
                <a:sym typeface="Public Sans"/>
              </a:rPr>
              <a:t>με άδεια </a:t>
            </a:r>
            <a:r>
              <a:rPr lang="en-US" dirty="0">
                <a:solidFill>
                  <a:schemeClr val="dk1"/>
                </a:solidFill>
                <a:ea typeface="Public Sans"/>
                <a:cs typeface="Public Sans"/>
                <a:sym typeface="Public Sans"/>
                <a:hlinkClick r:id="rId5"/>
              </a:rPr>
              <a:t>CC BY-NC-ND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εισαγωγικού κειμένου: </a:t>
            </a:r>
            <a:r>
              <a:rPr lang="en-US" i="1" dirty="0">
                <a:solidFill>
                  <a:schemeClr val="dk1"/>
                </a:solidFill>
                <a:ea typeface="Public Sans"/>
                <a:cs typeface="Public Sans"/>
                <a:sym typeface="Public Sans"/>
                <a:hlinkClick r:id="rId6"/>
              </a:rPr>
              <a:t>home </a:t>
            </a:r>
            <a:r>
              <a:rPr lang="en-US" dirty="0">
                <a:solidFill>
                  <a:schemeClr val="dk1"/>
                </a:solidFill>
                <a:ea typeface="Public Sans"/>
                <a:cs typeface="Public Sans"/>
                <a:sym typeface="Public Sans"/>
              </a:rPr>
              <a:t>από Loraine και Mark με άδεια </a:t>
            </a:r>
            <a:r>
              <a:rPr lang="en-US" dirty="0">
                <a:solidFill>
                  <a:schemeClr val="dk1"/>
                </a:solidFill>
                <a:ea typeface="Public Sans"/>
                <a:cs typeface="Public Sans"/>
                <a:sym typeface="Public Sans"/>
                <a:hlinkClick r:id="rId7"/>
              </a:rPr>
              <a:t>CC BY-SA 2.0</a:t>
            </a:r>
            <a:r>
              <a:rPr lang="en-US" dirty="0">
                <a:solidFill>
                  <a:schemeClr val="dk1"/>
                </a:solidFill>
                <a:ea typeface="Public Sans"/>
                <a:cs typeface="Public Sans"/>
                <a:sym typeface="Public Sans"/>
              </a:rPr>
              <a:t>.</a:t>
            </a:r>
            <a:endParaRPr lang="en-US" sz="12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Κατανοήστε τη δική σας κατανάλωση ενέργειας: </a:t>
            </a:r>
            <a:r>
              <a:rPr lang="en-GB" b="0" i="0" dirty="0" err="1">
                <a:solidFill>
                  <a:srgbClr val="242424"/>
                </a:solidFill>
                <a:effectLst/>
                <a:hlinkClick r:id="rId8"/>
              </a:rPr>
              <a:t>Vorarlberger </a:t>
            </a:r>
            <a:r>
              <a:rPr lang="en-GB" b="0" i="0" dirty="0">
                <a:solidFill>
                  <a:srgbClr val="242424"/>
                </a:solidFill>
                <a:effectLst/>
                <a:hlinkClick r:id="rId8"/>
              </a:rPr>
              <a:t>Kraftwerke-Energy meter (electro)-smart meter-02ASD </a:t>
            </a:r>
            <a:r>
              <a:rPr lang="en-GB" b="0" i="0" dirty="0">
                <a:solidFill>
                  <a:srgbClr val="242424"/>
                </a:solidFill>
                <a:effectLst/>
              </a:rPr>
              <a:t>από </a:t>
            </a:r>
            <a:r>
              <a:rPr lang="en-GB" b="0" i="0" dirty="0" err="1">
                <a:solidFill>
                  <a:srgbClr val="242424"/>
                </a:solidFill>
                <a:effectLst/>
              </a:rPr>
              <a:t>τον Asurnipal </a:t>
            </a:r>
            <a:r>
              <a:rPr lang="en-GB" b="0" i="0" dirty="0">
                <a:solidFill>
                  <a:srgbClr val="242424"/>
                </a:solidFill>
                <a:effectLst/>
              </a:rPr>
              <a:t>με άδεια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n-GB" dirty="0">
                <a:solidFill>
                  <a:srgbClr val="242424"/>
                </a:solidFill>
              </a:rPr>
              <a:t>Επιλέξτε ένα συμβόλαιο ενέργειας: </a:t>
            </a:r>
            <a:r>
              <a:rPr lang="en-GB" sz="1200" dirty="0">
                <a:solidFill>
                  <a:srgbClr val="242424"/>
                </a:solidFill>
                <a:ea typeface="Public Sans"/>
                <a:cs typeface="Public Sans"/>
                <a:sym typeface="Public Sans"/>
                <a:hlinkClick r:id="rId9"/>
              </a:rPr>
              <a:t>Λογαριασμοί ηλεκτρικού ρεύματος με λαμπτήρα και αριθμομηχανή </a:t>
            </a:r>
            <a:r>
              <a:rPr lang="en-GB" sz="1200" dirty="0">
                <a:solidFill>
                  <a:srgbClr val="242424"/>
                </a:solidFill>
                <a:ea typeface="Public Sans"/>
                <a:cs typeface="Public Sans"/>
                <a:sym typeface="Public Sans"/>
              </a:rPr>
              <a:t>από Uswitch.com Images </a:t>
            </a:r>
            <a:r>
              <a:rPr lang="en-GB" dirty="0">
                <a:solidFill>
                  <a:srgbClr val="242424"/>
                </a:solidFill>
              </a:rPr>
              <a:t>με άδεια </a:t>
            </a:r>
            <a:r>
              <a:rPr lang="en-GB" noProof="0" dirty="0">
                <a:solidFill>
                  <a:schemeClr val="dk1"/>
                </a:solidFill>
                <a:ea typeface="Public Sans"/>
                <a:cs typeface="Public Sans"/>
                <a:sym typeface="Public Sans"/>
                <a:hlinkClick r:id="rId10"/>
              </a:rPr>
              <a:t>CC BY 2.0</a:t>
            </a:r>
            <a:r>
              <a:rPr lang="en-GB" dirty="0">
                <a:solidFill>
                  <a:srgbClr val="242424"/>
                </a:solidFill>
              </a:rPr>
              <a:t>. Αυτή η εικόνα έχει υποστεί περικοπή.</a:t>
            </a:r>
          </a:p>
          <a:p>
            <a:pPr marL="285750" indent="-285750" latinLnBrk="0">
              <a:buFont typeface="Arial" panose="020B0604020202020204" pitchFamily="34" charset="0"/>
              <a:buChar char="•"/>
            </a:pPr>
            <a:r>
              <a:rPr lang="en-GB" dirty="0">
                <a:solidFill>
                  <a:srgbClr val="242424"/>
                </a:solidFill>
              </a:rPr>
              <a:t>Αυξήστε την αποδοτικότητα: Επένδυση σε λευκές συσκευές: </a:t>
            </a:r>
            <a:r>
              <a:rPr lang="en-GB" dirty="0">
                <a:solidFill>
                  <a:srgbClr val="242424"/>
                </a:solidFill>
                <a:hlinkClick r:id="rId11"/>
              </a:rPr>
              <a:t>Samsung </a:t>
            </a:r>
            <a:r>
              <a:rPr lang="en-GB" dirty="0">
                <a:solidFill>
                  <a:srgbClr val="242424"/>
                </a:solidFill>
              </a:rPr>
              <a:t>από </a:t>
            </a:r>
            <a:r>
              <a:rPr lang="en-GB" dirty="0" err="1">
                <a:solidFill>
                  <a:srgbClr val="242424"/>
                </a:solidFill>
              </a:rPr>
              <a:t>CODE_n </a:t>
            </a:r>
            <a:r>
              <a:rPr lang="en-GB" dirty="0">
                <a:solidFill>
                  <a:srgbClr val="242424"/>
                </a:solidFill>
              </a:rPr>
              <a:t>με άδεια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Αποσυνδέστε τις ηλεκτρονικές συσκευές που δεν χρησιμοποιείτε: </a:t>
            </a:r>
            <a:r>
              <a:rPr lang="en-GB" dirty="0">
                <a:solidFill>
                  <a:srgbClr val="242424"/>
                </a:solidFill>
                <a:hlinkClick r:id="rId12"/>
              </a:rPr>
              <a:t>Βραστήρας </a:t>
            </a:r>
            <a:r>
              <a:rPr lang="en-GB" dirty="0">
                <a:solidFill>
                  <a:srgbClr val="242424"/>
                </a:solidFill>
              </a:rPr>
              <a:t>από τον Denis Sylvester Hurd με άδεια </a:t>
            </a:r>
            <a:r>
              <a:rPr lang="en-GB" dirty="0">
                <a:solidFill>
                  <a:srgbClr val="242424"/>
                </a:solidFill>
                <a:hlinkClick r:id="rId13"/>
              </a:rPr>
              <a:t>CC0 1.0</a:t>
            </a:r>
            <a:r>
              <a:rPr lang="en-GB" dirty="0">
                <a:solidFill>
                  <a:srgbClr val="242424"/>
                </a:solidFill>
              </a:rPr>
              <a:t>.</a:t>
            </a:r>
          </a:p>
          <a:p>
            <a:pPr marL="285750" indent="-285750" latinLnBrk="0">
              <a:buFont typeface="Arial" panose="020B0604020202020204" pitchFamily="34" charset="0"/>
              <a:buChar char="•"/>
            </a:pPr>
            <a:r>
              <a:rPr lang="en-GB" dirty="0">
                <a:solidFill>
                  <a:srgbClr val="242424"/>
                </a:solidFill>
              </a:rPr>
              <a:t>Εφαρμόστε ένα έξυπνο σπίτι: </a:t>
            </a:r>
            <a:r>
              <a:rPr lang="en-GB" noProof="0" dirty="0">
                <a:solidFill>
                  <a:schemeClr val="dk1"/>
                </a:solidFill>
                <a:ea typeface="Public Sans"/>
                <a:cs typeface="Public Sans"/>
                <a:sym typeface="Public Sans"/>
                <a:hlinkClick r:id="rId14"/>
              </a:rPr>
              <a:t>Λαμπτήρας UMAX U-Smart </a:t>
            </a:r>
            <a:r>
              <a:rPr lang="en-GB" noProof="0" dirty="0" err="1">
                <a:solidFill>
                  <a:schemeClr val="dk1"/>
                </a:solidFill>
                <a:ea typeface="Public Sans"/>
                <a:cs typeface="Public Sans"/>
                <a:sym typeface="Public Sans"/>
                <a:hlinkClick r:id="rId14"/>
              </a:rPr>
              <a:t>Wifi </a:t>
            </a:r>
            <a:r>
              <a:rPr lang="en-GB" noProof="0" dirty="0">
                <a:solidFill>
                  <a:schemeClr val="dk1"/>
                </a:solidFill>
                <a:ea typeface="Public Sans"/>
                <a:cs typeface="Public Sans"/>
                <a:sym typeface="Public Sans"/>
              </a:rPr>
              <a:t>από τον Jirka Matousek με άδεια </a:t>
            </a:r>
            <a:r>
              <a:rPr lang="en-GB" noProof="0" dirty="0">
                <a:solidFill>
                  <a:schemeClr val="dk1"/>
                </a:solidFill>
                <a:ea typeface="Public Sans"/>
                <a:cs typeface="Public Sans"/>
                <a:sym typeface="Public Sans"/>
                <a:hlinkClick r:id="rId10"/>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Ξεπαγώστε τακτικά τον καταψύκτη σας: </a:t>
            </a:r>
            <a:r>
              <a:rPr lang="en-GB" dirty="0">
                <a:solidFill>
                  <a:schemeClr val="dk1"/>
                </a:solidFill>
                <a:sym typeface="Public Sans"/>
                <a:hlinkClick r:id="rId15"/>
              </a:rPr>
              <a:t>Σταλακτίτες καταψύκτη </a:t>
            </a:r>
            <a:r>
              <a:rPr lang="en-GB" dirty="0">
                <a:solidFill>
                  <a:schemeClr val="dk1"/>
                </a:solidFill>
                <a:sym typeface="Public Sans"/>
              </a:rPr>
              <a:t>από τον Anders Sandberg </a:t>
            </a:r>
            <a:r>
              <a:rPr lang="en-GB" dirty="0">
                <a:solidFill>
                  <a:srgbClr val="242424"/>
                </a:solidFill>
              </a:rPr>
              <a:t>με άδεια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a:p>
            <a:endParaRPr lang="en-BE"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26</a:t>
            </a:fld>
            <a:endParaRPr lang="ko-KR" altLang="en-US"/>
          </a:p>
        </p:txBody>
      </p:sp>
    </p:spTree>
    <p:extLst>
      <p:ext uri="{BB962C8B-B14F-4D97-AF65-F5344CB8AC3E}">
        <p14:creationId xmlns:p14="http://schemas.microsoft.com/office/powerpoint/2010/main" val="33041359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12C076-5568-11C7-637A-4FC27F0AB2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378696-0E21-77A1-9189-23747D4FCA80}"/>
              </a:ext>
            </a:extLst>
          </p:cNvPr>
          <p:cNvSpPr>
            <a:spLocks noGrp="1" noRot="1" noChangeAspect="1"/>
          </p:cNvSpPr>
          <p:nvPr>
            <p:ph type="sldImg"/>
          </p:nvPr>
        </p:nvSpPr>
        <p:spPr/>
        <p:txBody>
          <a:bodyPr/>
          <a:lstStyle/>
          <a:p>
            <a:endParaRPr lang="en-GB"/>
          </a:p>
        </p:txBody>
      </p:sp>
      <p:sp>
        <p:nvSpPr>
          <p:cNvPr id="3" name="Notes Placeholder 2">
            <a:extLst>
              <a:ext uri="{FF2B5EF4-FFF2-40B4-BE49-F238E27FC236}">
                <a16:creationId xmlns:a16="http://schemas.microsoft.com/office/drawing/2014/main" id="{C5BF1581-5471-3531-8D5E-1126FB2C687C}"/>
              </a:ext>
            </a:extLst>
          </p:cNvPr>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kern="1200" dirty="0">
                <a:solidFill>
                  <a:schemeClr val="bg1"/>
                </a:solidFill>
                <a:latin typeface="+mn-lt"/>
                <a:ea typeface="+mn-ea"/>
                <a:cs typeface="Arial" panose="020B0604020202020204" pitchFamily="34" charset="0"/>
              </a:rPr>
              <a:t>Ευχαριστίες</a:t>
            </a:r>
          </a:p>
          <a:p>
            <a:pPr marL="285750" indent="-285750" latinLnBrk="0">
              <a:buFont typeface="Arial" panose="020B0604020202020204" pitchFamily="34" charset="0"/>
              <a:buChar char="•"/>
            </a:pPr>
            <a:r>
              <a:rPr lang="en-GB" dirty="0">
                <a:solidFill>
                  <a:srgbClr val="242424"/>
                </a:solidFill>
              </a:rPr>
              <a:t>Χρησιμοποιήστε έξυπνους θερμοστάτες: Προώθηση συμπεριφορών εξοικονόμησης ενέργειας:</a:t>
            </a:r>
            <a:r>
              <a:rPr lang="en-GB" dirty="0">
                <a:solidFill>
                  <a:srgbClr val="242424"/>
                </a:solidFill>
                <a:hlinkClick r:id="rId3"/>
              </a:rPr>
              <a:t> ρυθμίστε τον θερμοστάτη </a:t>
            </a:r>
            <a:r>
              <a:rPr lang="en-GB" dirty="0">
                <a:solidFill>
                  <a:srgbClr val="242424"/>
                </a:solidFill>
              </a:rPr>
              <a:t>από CORGI </a:t>
            </a:r>
            <a:r>
              <a:rPr lang="en-GB" dirty="0" err="1">
                <a:solidFill>
                  <a:srgbClr val="242424"/>
                </a:solidFill>
              </a:rPr>
              <a:t>HomePlan </a:t>
            </a:r>
            <a:r>
              <a:rPr lang="en-GB" dirty="0">
                <a:solidFill>
                  <a:srgbClr val="242424"/>
                </a:solidFill>
              </a:rPr>
              <a:t>με άδεια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Χρησιμοποιήστε πολύπριζα: </a:t>
            </a:r>
            <a:r>
              <a:rPr lang="en-GB" dirty="0">
                <a:solidFill>
                  <a:schemeClr val="dk1"/>
                </a:solidFill>
                <a:sym typeface="Public Sans"/>
                <a:hlinkClick r:id="rId5"/>
              </a:rPr>
              <a:t>Πολύπριζα με καλώδιο προέκτασης.jpg </a:t>
            </a:r>
            <a:r>
              <a:rPr lang="en-GB" dirty="0">
                <a:solidFill>
                  <a:schemeClr val="dk1"/>
                </a:solidFill>
                <a:sym typeface="Public Sans"/>
              </a:rPr>
              <a:t>από τον Dmitry Makeev με άδεια </a:t>
            </a:r>
            <a:r>
              <a:rPr lang="en-GB" dirty="0">
                <a:solidFill>
                  <a:schemeClr val="dk1"/>
                </a:solidFill>
                <a:sym typeface="Public Sans"/>
                <a:hlinkClick r:id="rId6"/>
              </a:rPr>
              <a:t>CC BY-SA 4.0</a:t>
            </a:r>
            <a:r>
              <a:rPr lang="en-GB" dirty="0">
                <a:solidFill>
                  <a:schemeClr val="dk1"/>
                </a:solidFill>
                <a:sym typeface="Public Sans"/>
              </a:rPr>
              <a:t>.</a:t>
            </a:r>
            <a:endParaRPr lang="en-GB" dirty="0">
              <a:solidFill>
                <a:srgbClr val="242424"/>
              </a:solidFill>
            </a:endParaRPr>
          </a:p>
          <a:p>
            <a:pPr marL="285750" indent="-285750" latinLnBrk="0">
              <a:buFont typeface="Arial" panose="020B0604020202020204" pitchFamily="34" charset="0"/>
              <a:buChar char="•"/>
            </a:pPr>
            <a:r>
              <a:rPr lang="en-GB" dirty="0">
                <a:solidFill>
                  <a:srgbClr val="242424"/>
                </a:solidFill>
              </a:rPr>
              <a:t>Συνεργαστείτε: Ο ρόλος των ενεργειακών κοινοτήτων: </a:t>
            </a:r>
            <a:r>
              <a:rPr lang="en-GB" dirty="0">
                <a:solidFill>
                  <a:schemeClr val="dk1"/>
                </a:solidFill>
                <a:ea typeface="Public Sans"/>
                <a:cs typeface="Public Sans"/>
                <a:sym typeface="Public Sans"/>
                <a:hlinkClick r:id="rId7"/>
              </a:rPr>
              <a:t>Καθαρή ενέργεια στην εργασία για </a:t>
            </a:r>
            <a:r>
              <a:rPr lang="en-GB" dirty="0" err="1">
                <a:solidFill>
                  <a:schemeClr val="dk1"/>
                </a:solidFill>
                <a:ea typeface="Public Sans"/>
                <a:cs typeface="Public Sans"/>
                <a:sym typeface="Public Sans"/>
                <a:hlinkClick r:id="rId7"/>
              </a:rPr>
              <a:t>την Ημέρα της Γης</a:t>
            </a:r>
            <a:r>
              <a:rPr lang="en-GB" dirty="0">
                <a:solidFill>
                  <a:schemeClr val="dk1"/>
                </a:solidFill>
                <a:ea typeface="Public Sans"/>
                <a:cs typeface="Public Sans"/>
                <a:sym typeface="Public Sans"/>
                <a:hlinkClick r:id="rId7"/>
              </a:rPr>
              <a:t>! </a:t>
            </a:r>
            <a:r>
              <a:rPr lang="en-GB" dirty="0">
                <a:solidFill>
                  <a:schemeClr val="dk1"/>
                </a:solidFill>
                <a:ea typeface="Public Sans"/>
                <a:cs typeface="Public Sans"/>
                <a:sym typeface="Public Sans"/>
              </a:rPr>
              <a:t>από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είναι αδειοδοτημένο </a:t>
            </a:r>
            <a:r>
              <a:rPr lang="en-US" dirty="0">
                <a:solidFill>
                  <a:schemeClr val="dk1"/>
                </a:solidFill>
                <a:ea typeface="Public Sans"/>
                <a:cs typeface="Public Sans"/>
                <a:sym typeface="Public Sans"/>
                <a:hlinkClick r:id="rId8"/>
              </a:rPr>
              <a:t>με CC BY-SA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Μάθετε πού μπορείτε να βρείτε υποστήριξη: </a:t>
            </a:r>
            <a:r>
              <a:rPr lang="en-US" dirty="0" err="1">
                <a:solidFill>
                  <a:schemeClr val="dk1"/>
                </a:solidFill>
                <a:ea typeface="Public Sans"/>
                <a:cs typeface="Public Sans"/>
                <a:sym typeface="Public Sans"/>
                <a:hlinkClick r:id="rId9"/>
              </a:rPr>
              <a:t>Mecktilda </a:t>
            </a:r>
            <a:r>
              <a:rPr lang="en-US" dirty="0">
                <a:solidFill>
                  <a:schemeClr val="dk1"/>
                </a:solidFill>
                <a:ea typeface="Public Sans"/>
                <a:cs typeface="Public Sans"/>
                <a:sym typeface="Public Sans"/>
                <a:hlinkClick r:id="rId9"/>
              </a:rPr>
              <a:t>και Stefano - πωλητές για τα ηλιακά συστήματα Global Cycle Solutions </a:t>
            </a:r>
            <a:r>
              <a:rPr lang="en-US" dirty="0">
                <a:solidFill>
                  <a:schemeClr val="dk1"/>
                </a:solidFill>
                <a:ea typeface="Public Sans"/>
                <a:cs typeface="Public Sans"/>
                <a:sym typeface="Public Sans"/>
              </a:rPr>
              <a:t>από το DIFD – Υπουργείο Διεθνούς Ανάπτυξης του Ηνωμένου Βασιλείου </a:t>
            </a:r>
            <a:r>
              <a:rPr lang="en-GB" dirty="0">
                <a:solidFill>
                  <a:srgbClr val="242424"/>
                </a:solidFill>
              </a:rPr>
              <a:t>με άδεια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 Αυτή η εικόνα έχει υποστεί περικοπή.</a:t>
            </a:r>
            <a:endParaRPr lang="en-US" dirty="0">
              <a:solidFill>
                <a:schemeClr val="dk1"/>
              </a:solidFill>
              <a:ea typeface="Public Sans"/>
              <a:cs typeface="Public Sans"/>
              <a:sym typeface="Public Sans"/>
            </a:endParaRPr>
          </a:p>
          <a:p>
            <a:endParaRPr lang="en-BE" dirty="0"/>
          </a:p>
        </p:txBody>
      </p:sp>
      <p:sp>
        <p:nvSpPr>
          <p:cNvPr id="4" name="Slide Number Placeholder 3">
            <a:extLst>
              <a:ext uri="{FF2B5EF4-FFF2-40B4-BE49-F238E27FC236}">
                <a16:creationId xmlns:a16="http://schemas.microsoft.com/office/drawing/2014/main" id="{B40D3E98-DD98-53AF-BD13-DD97A5DDEBA3}"/>
              </a:ext>
            </a:extLst>
          </p:cNvPr>
          <p:cNvSpPr>
            <a:spLocks noGrp="1"/>
          </p:cNvSpPr>
          <p:nvPr>
            <p:ph type="sldNum" sz="quarter" idx="5"/>
          </p:nvPr>
        </p:nvSpPr>
        <p:spPr/>
        <p:txBody>
          <a:bodyPr/>
          <a:lstStyle/>
          <a:p>
            <a:fld id="{F08FC7D2-309F-4B1D-AF63-DB3D4B544859}" type="slidenum">
              <a:rPr lang="ko-KR" altLang="en-US" smtClean="0"/>
              <a:t>27</a:t>
            </a:fld>
            <a:endParaRPr lang="ko-KR" altLang="en-US"/>
          </a:p>
        </p:txBody>
      </p:sp>
    </p:spTree>
    <p:extLst>
      <p:ext uri="{BB962C8B-B14F-4D97-AF65-F5344CB8AC3E}">
        <p14:creationId xmlns:p14="http://schemas.microsoft.com/office/powerpoint/2010/main" val="241284447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1200" b="0" dirty="0">
                <a:solidFill>
                  <a:schemeClr val="bg1"/>
                </a:solidFill>
              </a:rPr>
              <a:t>Ευχαριστώ!</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28</a:t>
            </a:fld>
            <a:endParaRPr lang="ko-KR" altLang="en-US"/>
          </a:p>
        </p:txBody>
      </p:sp>
    </p:spTree>
    <p:extLst>
      <p:ext uri="{BB962C8B-B14F-4D97-AF65-F5344CB8AC3E}">
        <p14:creationId xmlns:p14="http://schemas.microsoft.com/office/powerpoint/2010/main" val="18967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atinLnBrk="0"/>
            <a:r>
              <a:rPr lang="en-GB" sz="1200" dirty="0">
                <a:solidFill>
                  <a:srgbClr val="2B2C30"/>
                </a:solidFill>
                <a:ea typeface="Public Sans"/>
                <a:cs typeface="Public Sans"/>
                <a:sym typeface="Public Sans"/>
              </a:rPr>
              <a:t>Η εξερεύνηση κάθε βήματος ξεκινά με μια ερώτηση που προτρέπει στη σκέψη. Αφιερώστε λίγο χρόνο για να σκεφτείτε κάθε ερώτηση, προτού προχωρήσετε στην επόμενη διαφάνεια.</a:t>
            </a:r>
          </a:p>
          <a:p>
            <a:pPr latinLnBrk="0"/>
            <a:endParaRPr lang="en-GB" sz="1200" noProof="0" dirty="0">
              <a:solidFill>
                <a:srgbClr val="2B2C30"/>
              </a:solidFill>
              <a:sym typeface="Public Sans"/>
            </a:endParaRPr>
          </a:p>
          <a:p>
            <a:pPr latinLnBrk="0"/>
            <a:r>
              <a:rPr lang="en-GB" sz="1200" dirty="0">
                <a:solidFill>
                  <a:srgbClr val="2B2C30"/>
                </a:solidFill>
                <a:sym typeface="Public Sans"/>
              </a:rPr>
              <a:t>Μπορείτε να επεξεργαστείτε κάθε βήμα με τη σειρά. Εναλλακτικά, μπορείτε να επιλέξετε ένα συγκεκριμένο βήμα που θέλετε να εξερευνήσετε πρώτα μέσω του μενού. </a:t>
            </a:r>
            <a:endParaRPr lang="en-GB" sz="1200" noProof="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3</a:t>
            </a:fld>
            <a:endParaRPr lang="ko-KR" altLang="en-US"/>
          </a:p>
        </p:txBody>
      </p:sp>
    </p:spTree>
    <p:extLst>
      <p:ext uri="{BB962C8B-B14F-4D97-AF65-F5344CB8AC3E}">
        <p14:creationId xmlns:p14="http://schemas.microsoft.com/office/powerpoint/2010/main" val="1811473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10 εύκολα βήματα που μπορείτε να κάνετε σήμερα </a:t>
            </a:r>
            <a:endParaRPr lang="en-US" sz="1050" kern="1200" dirty="0">
              <a:solidFill>
                <a:schemeClr val="bg1"/>
              </a:solidFill>
              <a:latin typeface="+mn-lt"/>
              <a:ea typeface="+mn-ea"/>
              <a:cs typeface="+mn-cs"/>
            </a:endParaRPr>
          </a:p>
          <a:p>
            <a:pPr marL="342900" indent="-342900" latinLnBrk="0">
              <a:buFont typeface="+mj-lt"/>
              <a:buAutoNum type="arabicPeriod"/>
            </a:pPr>
            <a:r>
              <a:rPr lang="en-GB" sz="1200" noProof="0" dirty="0">
                <a:ea typeface="Public Sans"/>
                <a:cs typeface="Public Sans"/>
                <a:sym typeface="Public Sans"/>
              </a:rPr>
              <a:t>Κατανοήστε τη δική σας κατανάλωση ενέργειας.</a:t>
            </a:r>
          </a:p>
          <a:p>
            <a:pPr marL="342900" indent="-342900" latinLnBrk="0">
              <a:buFont typeface="+mj-lt"/>
              <a:buAutoNum type="arabicPeriod"/>
            </a:pPr>
            <a:r>
              <a:rPr lang="en-GB" sz="1200" dirty="0">
                <a:ea typeface="Public Sans"/>
                <a:cs typeface="Public Sans"/>
                <a:sym typeface="Public Sans"/>
              </a:rPr>
              <a:t>Επιλέξτε ένα συμβόλαιο ενέργειας.</a:t>
            </a:r>
          </a:p>
          <a:p>
            <a:pPr marL="342900" indent="-342900" latinLnBrk="0">
              <a:buFont typeface="+mj-lt"/>
              <a:buAutoNum type="arabicPeriod"/>
            </a:pPr>
            <a:r>
              <a:rPr lang="en-GB" sz="1200" noProof="0" dirty="0">
                <a:ea typeface="Public Sans"/>
                <a:cs typeface="Public Sans"/>
                <a:sym typeface="Public Sans"/>
              </a:rPr>
              <a:t>Αυξήστε την αποδοτικότητα: επενδύστε σε λευκές συσκευές.</a:t>
            </a:r>
          </a:p>
          <a:p>
            <a:pPr marL="342900" indent="-342900" latinLnBrk="0">
              <a:buFont typeface="+mj-lt"/>
              <a:buAutoNum type="arabicPeriod"/>
            </a:pPr>
            <a:r>
              <a:rPr lang="en-GB" sz="1200" dirty="0">
                <a:ea typeface="Public Sans"/>
                <a:cs typeface="Public Sans"/>
                <a:sym typeface="Public Sans"/>
              </a:rPr>
              <a:t>Αποψύξτε τακτικά τον καταψύκτη σας.</a:t>
            </a:r>
          </a:p>
          <a:p>
            <a:pPr marL="342900" indent="-342900" latinLnBrk="0">
              <a:buFont typeface="+mj-lt"/>
              <a:buAutoNum type="arabicPeriod"/>
            </a:pPr>
            <a:r>
              <a:rPr lang="en-GB" sz="1200" dirty="0">
                <a:ea typeface="Public Sans"/>
                <a:cs typeface="Public Sans"/>
                <a:sym typeface="Public Sans"/>
              </a:rPr>
              <a:t>Αποσυνδέστε τις ηλεκτρονικές συσκευές που δεν χρησιμοποιείτε.</a:t>
            </a:r>
          </a:p>
          <a:p>
            <a:pPr marL="342900" indent="-342900" latinLnBrk="0">
              <a:buFont typeface="+mj-lt"/>
              <a:buAutoNum type="arabicPeriod"/>
            </a:pPr>
            <a:r>
              <a:rPr lang="en-GB" sz="1200" noProof="0" dirty="0">
                <a:ea typeface="Public Sans"/>
                <a:cs typeface="Public Sans"/>
                <a:sym typeface="Public Sans"/>
              </a:rPr>
              <a:t>Εφαρμόστε ένα έξυπνο σπίτι.</a:t>
            </a:r>
          </a:p>
          <a:p>
            <a:pPr marL="342900" indent="-342900" latinLnBrk="0">
              <a:buFont typeface="+mj-lt"/>
              <a:buAutoNum type="arabicPeriod"/>
            </a:pPr>
            <a:r>
              <a:rPr lang="en-GB" sz="1200" noProof="0" dirty="0">
                <a:ea typeface="Public Sans"/>
                <a:cs typeface="Public Sans"/>
                <a:sym typeface="Public Sans"/>
              </a:rPr>
              <a:t>Χρησιμοποιήστε έξυπνους </a:t>
            </a:r>
            <a:r>
              <a:rPr lang="en-GB" sz="1200" dirty="0">
                <a:ea typeface="Public Sans"/>
                <a:cs typeface="Public Sans"/>
                <a:sym typeface="Public Sans"/>
              </a:rPr>
              <a:t>θερμοστάτες.</a:t>
            </a:r>
          </a:p>
          <a:p>
            <a:pPr marL="342900" indent="-342900" latinLnBrk="0">
              <a:buFont typeface="+mj-lt"/>
              <a:buAutoNum type="arabicPeriod"/>
            </a:pPr>
            <a:r>
              <a:rPr lang="en-GB" sz="1200" noProof="0" dirty="0">
                <a:ea typeface="Public Sans"/>
                <a:cs typeface="Public Sans"/>
                <a:sym typeface="Public Sans"/>
              </a:rPr>
              <a:t>Χρησιμοποιήστε </a:t>
            </a:r>
            <a:r>
              <a:rPr lang="en-GB" sz="1200" dirty="0">
                <a:ea typeface="Public Sans"/>
                <a:cs typeface="Public Sans"/>
                <a:sym typeface="Public Sans"/>
              </a:rPr>
              <a:t>πολύπριζα.</a:t>
            </a:r>
            <a:endParaRPr lang="en-GB" sz="1200" noProof="0" dirty="0">
              <a:ea typeface="Public Sans"/>
              <a:cs typeface="Public Sans"/>
              <a:sym typeface="Public Sans"/>
            </a:endParaRPr>
          </a:p>
          <a:p>
            <a:pPr marL="342900" indent="-342900" latinLnBrk="0">
              <a:buFont typeface="+mj-lt"/>
              <a:buAutoNum type="arabicPeriod"/>
            </a:pPr>
            <a:r>
              <a:rPr lang="en-GB" sz="1200" noProof="0" dirty="0">
                <a:ea typeface="Public Sans"/>
                <a:cs typeface="Public Sans"/>
                <a:sym typeface="Public Sans"/>
              </a:rPr>
              <a:t>Συνεργαστείτε: ο ρόλος των ενεργειακών κοινοτήτων.</a:t>
            </a:r>
          </a:p>
          <a:p>
            <a:pPr marL="342900" indent="-342900" latinLnBrk="0">
              <a:buFont typeface="+mj-lt"/>
              <a:buAutoNum type="arabicPeriod"/>
            </a:pPr>
            <a:r>
              <a:rPr lang="en-GB" sz="1200" dirty="0">
                <a:ea typeface="Public Sans"/>
                <a:cs typeface="Public Sans"/>
                <a:sym typeface="Public Sans"/>
              </a:rPr>
              <a:t> Μάθετε πού μπορείτε να βρείτε υποστήριξη.</a:t>
            </a:r>
          </a:p>
          <a:p>
            <a:pPr marL="342900" indent="-342900" latinLnBrk="0">
              <a:buFont typeface="+mj-lt"/>
              <a:buAutoNum type="arabicPeriod"/>
            </a:pPr>
            <a:endParaRPr lang="en-GB" sz="1200" noProof="0" dirty="0">
              <a:ea typeface="Public Sans"/>
              <a:cs typeface="Public Sans"/>
              <a:sym typeface="Public Sans"/>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4</a:t>
            </a:fld>
            <a:endParaRPr lang="ko-KR" altLang="en-US"/>
          </a:p>
        </p:txBody>
      </p:sp>
    </p:spTree>
    <p:extLst>
      <p:ext uri="{BB962C8B-B14F-4D97-AF65-F5344CB8AC3E}">
        <p14:creationId xmlns:p14="http://schemas.microsoft.com/office/powerpoint/2010/main" val="1159969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Κατανοήστε τη δική σας κατανάλωση ενέργειας</a:t>
            </a:r>
            <a:endParaRPr lang="en-US" sz="1050" kern="1200" dirty="0">
              <a:solidFill>
                <a:schemeClr val="bg1"/>
              </a:solidFill>
              <a:latin typeface="+mn-lt"/>
              <a:ea typeface="+mn-ea"/>
              <a:cs typeface="+mn-cs"/>
            </a:endParaRPr>
          </a:p>
          <a:p>
            <a:pPr algn="ctr" latinLnBrk="0"/>
            <a:r>
              <a:rPr lang="en-GB" sz="1200" i="1" noProof="0" dirty="0">
                <a:solidFill>
                  <a:schemeClr val="accent5"/>
                </a:solidFill>
              </a:rPr>
              <a:t>Πώς μπορεί η κατανόηση της ενεργειακής σας κατανάλωσης να σας βοηθήσει να εξοικονομήσετε ενέργεια και να μειώσετε τον λογαριασμό του ηλεκτρικού ρεύματος;</a:t>
            </a:r>
          </a:p>
          <a:p>
            <a:pPr algn="ctr" latinLnBrk="0"/>
            <a:endParaRPr lang="en-GB" sz="1200" i="1" noProof="0"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5</a:t>
            </a:fld>
            <a:endParaRPr lang="ko-KR" altLang="en-US"/>
          </a:p>
        </p:txBody>
      </p:sp>
    </p:spTree>
    <p:extLst>
      <p:ext uri="{BB962C8B-B14F-4D97-AF65-F5344CB8AC3E}">
        <p14:creationId xmlns:p14="http://schemas.microsoft.com/office/powerpoint/2010/main" val="362385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GB"/>
          </a:p>
        </p:txBody>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1. Κατανοήστε τη δική σας κατανάλωση ενέργειας</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457200" indent="-457200" latinLnBrk="0">
              <a:buChar char="•"/>
            </a:pPr>
            <a:r>
              <a:rPr lang="en-GB" sz="1200" noProof="0" dirty="0">
                <a:solidFill>
                  <a:srgbClr val="2B2C30"/>
                </a:solidFill>
                <a:cs typeface="Segoe UI"/>
              </a:rPr>
              <a:t>Ένας έξυπνος μετρητής επιτρέπει σε εσάς και στον πάροχο ενέργειας σας να παρακολουθείτε και να αναλύετε τα πρότυπα κατανάλωσης ενέργειας σε πραγματικό χρόνο. </a:t>
            </a:r>
          </a:p>
          <a:p>
            <a:pPr marL="457200" indent="-457200" latinLnBrk="0">
              <a:buFontTx/>
              <a:buChar char="•"/>
            </a:pPr>
            <a:r>
              <a:rPr lang="en-GB" sz="1200" dirty="0">
                <a:solidFill>
                  <a:srgbClr val="2B2C30"/>
                </a:solidFill>
                <a:cs typeface="Segoe UI"/>
              </a:rPr>
              <a:t>Ελέγξτε αν διαθέτετε έξυπνο μετρητή ή ψηφιακό (αναλογικό) μετρητή.</a:t>
            </a:r>
          </a:p>
          <a:p>
            <a:pPr marL="457200" indent="-457200" latinLnBrk="0">
              <a:buFontTx/>
              <a:buChar char="•"/>
            </a:pPr>
            <a:r>
              <a:rPr lang="en-GB" sz="1200" noProof="0" dirty="0">
                <a:solidFill>
                  <a:srgbClr val="2B2C30"/>
                </a:solidFill>
                <a:cs typeface="Segoe UI"/>
              </a:rPr>
              <a:t>Εάν διαθέτετε έξυπνο μετρητή, μπορείτε να ελέγξετε την κατανάλωση ενέργειας σε διαφορετικές ώρες της ημέρας. Αυτό θα σας βοηθήσει να προσδιορίσετε τις ώρες της ημέρας κατά τις οποίες καταναλώνετε περισσότερη ενέργεια. </a:t>
            </a:r>
          </a:p>
          <a:p>
            <a:pPr marL="457200" indent="-457200" latinLnBrk="0">
              <a:buChar char="•"/>
            </a:pPr>
            <a:r>
              <a:rPr lang="en-GB" sz="1200" dirty="0">
                <a:solidFill>
                  <a:srgbClr val="2B2C30"/>
                </a:solidFill>
                <a:cs typeface="Segoe UI"/>
              </a:rPr>
              <a:t>Υπάρχουν ώρες της ημέρας κατά τις οποίες καταναλώνετε περισσότερη ενέργεια; Αναζητήστε τάσεις και ευκαιρίες για </a:t>
            </a:r>
            <a:r>
              <a:rPr lang="en-GB" sz="1200" noProof="0" dirty="0">
                <a:solidFill>
                  <a:srgbClr val="2B2C30"/>
                </a:solidFill>
                <a:cs typeface="Segoe UI"/>
              </a:rPr>
              <a:t>μείωση της κατανάλωσης. Για παράδειγμα, </a:t>
            </a:r>
            <a:r>
              <a:rPr lang="en-GB" sz="1200" noProof="0" dirty="0">
                <a:solidFill>
                  <a:srgbClr val="2B2C30"/>
                </a:solidFill>
                <a:cs typeface="Segoe UI"/>
                <a:hlinkClick r:id="rId3"/>
              </a:rPr>
              <a:t>αποσυνδέοντας τις συσκευές όταν δεν τις χρησιμοποιείτε - αντί να τις αφήνετε σε κατάσταση αναμονής </a:t>
            </a:r>
            <a:r>
              <a:rPr lang="en-GB" sz="1200" noProof="0" dirty="0">
                <a:solidFill>
                  <a:srgbClr val="2B2C30"/>
                </a:solidFill>
                <a:cs typeface="Segoe UI"/>
              </a:rPr>
              <a:t>- μειώνετε την κατανάλωση ενέργειας. </a:t>
            </a:r>
          </a:p>
          <a:p>
            <a:pPr marL="0" marR="0" lvl="0" indent="0" algn="l" defTabSz="914400" rtl="0" eaLnBrk="1" fontAlgn="auto" latinLnBrk="1"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1" hangingPunct="1">
              <a:lnSpc>
                <a:spcPct val="100000"/>
              </a:lnSpc>
              <a:spcBef>
                <a:spcPts val="0"/>
              </a:spcBef>
              <a:spcAft>
                <a:spcPts val="0"/>
              </a:spcAft>
              <a:buClrTx/>
              <a:buSzTx/>
              <a:buFontTx/>
              <a:buNone/>
              <a:tabLst/>
              <a:defRPr/>
            </a:pPr>
            <a:r>
              <a:rPr lang="en-GB" dirty="0"/>
              <a:t>https://www.smartenergygb.org/smart-living/smart-energy-tips/switching-appliances-off-stand-by </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6</a:t>
            </a:fld>
            <a:endParaRPr lang="ko-KR" altLang="en-US"/>
          </a:p>
        </p:txBody>
      </p:sp>
    </p:spTree>
    <p:extLst>
      <p:ext uri="{BB962C8B-B14F-4D97-AF65-F5344CB8AC3E}">
        <p14:creationId xmlns:p14="http://schemas.microsoft.com/office/powerpoint/2010/main" val="214347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Επιλέξτε ένα συμβόλαιο ενέργειας </a:t>
            </a:r>
            <a:endParaRPr lang="en-US" sz="1050" kern="1200" dirty="0">
              <a:solidFill>
                <a:schemeClr val="bg1"/>
              </a:solidFill>
              <a:latin typeface="+mn-lt"/>
              <a:ea typeface="+mn-ea"/>
              <a:cs typeface="+mn-cs"/>
            </a:endParaRPr>
          </a:p>
          <a:p>
            <a:pPr marL="0" marR="0" lvl="0" indent="0" algn="l" defTabSz="914400" rtl="0" eaLnBrk="1" fontAlgn="auto" latinLnBrk="1" hangingPunct="1">
              <a:lnSpc>
                <a:spcPct val="100000"/>
              </a:lnSpc>
              <a:spcBef>
                <a:spcPts val="0"/>
              </a:spcBef>
              <a:spcAft>
                <a:spcPts val="0"/>
              </a:spcAft>
              <a:buClrTx/>
              <a:buSzTx/>
              <a:buFontTx/>
              <a:buNone/>
              <a:tabLst/>
              <a:defRPr/>
            </a:pPr>
            <a:r>
              <a:rPr lang="en-GB" sz="1200" i="1" noProof="0" dirty="0">
                <a:solidFill>
                  <a:schemeClr val="accent2"/>
                </a:solidFill>
              </a:rPr>
              <a:t>Πώς μπορεί η αλλαγή της σύμβασης ενέργειας να σας βοηθήσει να εξοικονομήσετε χρήματα και να βελτιστοποιήσετε τη χρήση ενέργειας;</a:t>
            </a: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7</a:t>
            </a:fld>
            <a:endParaRPr lang="ko-KR" altLang="en-US"/>
          </a:p>
        </p:txBody>
      </p:sp>
    </p:spTree>
    <p:extLst>
      <p:ext uri="{BB962C8B-B14F-4D97-AF65-F5344CB8AC3E}">
        <p14:creationId xmlns:p14="http://schemas.microsoft.com/office/powerpoint/2010/main" val="1574940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2. Επιλέξτε ένα συμβόλαιο ενέργειας </a:t>
            </a:r>
            <a:endParaRPr lang="en-US" sz="1050" kern="1200" dirty="0">
              <a:solidFill>
                <a:schemeClr val="bg1"/>
              </a:solidFill>
              <a:latin typeface="+mn-lt"/>
              <a:ea typeface="+mn-ea"/>
              <a:cs typeface="+mn-cs"/>
            </a:endParaRPr>
          </a:p>
          <a:p>
            <a:pPr marL="457200" indent="-457200" latinLnBrk="0">
              <a:buChar char="•"/>
            </a:pPr>
            <a:r>
              <a:rPr lang="en-US" sz="1200" dirty="0">
                <a:solidFill>
                  <a:srgbClr val="2B2C30"/>
                </a:solidFill>
              </a:rPr>
              <a:t>Ερευνήστε και συγκρίνετε διαφορετικά συμβόλαια ενέργειας που προσφέρουν επιλογές ευελιξίας και δυναμική τιμολόγηση. Η δυναμική τιμολόγηση σημαίνει ότι η τιμή της ενέργειας σας κυμαίνεται ανάλογα με τη συνολική ζήτηση. </a:t>
            </a:r>
          </a:p>
          <a:p>
            <a:pPr marL="457200" indent="-457200" latinLnBrk="0">
              <a:buChar char="•"/>
            </a:pPr>
            <a:r>
              <a:rPr lang="en-US" sz="1200" dirty="0">
                <a:solidFill>
                  <a:srgbClr val="2B2C30"/>
                </a:solidFill>
              </a:rPr>
              <a:t>Εξετάστε προγράμματα που σας επιτρέπουν να επωφεληθείτε από χαμηλότερες τιμές κατά τις ώρες εκτός αιχμής ή που προσφέρουν κίνητρα για τη μείωση της κατανάλωσης κατά τις ώρες αιχμής. </a:t>
            </a:r>
            <a:endParaRPr lang="en-US" sz="1200" dirty="0"/>
          </a:p>
          <a:p>
            <a:pPr marL="457200" indent="-457200" latinLnBrk="0">
              <a:buChar char="•"/>
            </a:pPr>
            <a:r>
              <a:rPr lang="en-US" sz="1200" dirty="0">
                <a:solidFill>
                  <a:srgbClr val="2B2C30"/>
                </a:solidFill>
              </a:rPr>
              <a:t>Ορισμένοι τύποι συμβολαίων μπορεί να παρέχουν επιλογές ανανεώσιμης ενέργειας ή ανταμοιβές για συμπεριφορές εξοικονόμησης ενέργειας.</a:t>
            </a:r>
            <a:endParaRPr lang="en-US" sz="1200" dirty="0"/>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8</a:t>
            </a:fld>
            <a:endParaRPr lang="ko-KR" altLang="en-US"/>
          </a:p>
        </p:txBody>
      </p:sp>
    </p:spTree>
    <p:extLst>
      <p:ext uri="{BB962C8B-B14F-4D97-AF65-F5344CB8AC3E}">
        <p14:creationId xmlns:p14="http://schemas.microsoft.com/office/powerpoint/2010/main" val="1256300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sz="1200" b="1" kern="1200" dirty="0">
                <a:solidFill>
                  <a:schemeClr val="bg1"/>
                </a:solidFill>
                <a:latin typeface="+mn-lt"/>
                <a:ea typeface="Public Sans"/>
                <a:cs typeface="Public Sans"/>
                <a:sym typeface="Public Sans"/>
              </a:rPr>
              <a:t>3. Αύξηση της αποδοτικότητας: Επένδυση σε λευκές συσκευές</a:t>
            </a:r>
            <a:endParaRPr lang="en-US" sz="1050" kern="1200" dirty="0">
              <a:solidFill>
                <a:schemeClr val="bg1"/>
              </a:solidFill>
              <a:latin typeface="+mn-lt"/>
              <a:ea typeface="+mn-ea"/>
              <a:cs typeface="+mn-cs"/>
            </a:endParaRPr>
          </a:p>
          <a:p>
            <a:pPr algn="ctr" latinLnBrk="0"/>
            <a:r>
              <a:rPr lang="en-US" sz="1200" i="1" dirty="0">
                <a:solidFill>
                  <a:schemeClr val="accent5"/>
                </a:solidFill>
              </a:rPr>
              <a:t>Πώς μπορεί η επένδυση σε λευκές συσκευές να οδηγήσει σε μακροπρόθεσμη εξοικονόμηση στους λογαριασμούς ενέργειας σας;</a:t>
            </a:r>
          </a:p>
          <a:p>
            <a:pPr algn="ctr" latinLnBrk="0"/>
            <a:endParaRPr lang="en-US" sz="1200" i="1" dirty="0">
              <a:solidFill>
                <a:schemeClr val="accent5"/>
              </a:solidFill>
            </a:endParaRPr>
          </a:p>
          <a:p>
            <a:endParaRPr lang="en-GB" dirty="0"/>
          </a:p>
        </p:txBody>
      </p:sp>
      <p:sp>
        <p:nvSpPr>
          <p:cNvPr id="4" name="Slide Number Placeholder 3"/>
          <p:cNvSpPr>
            <a:spLocks noGrp="1"/>
          </p:cNvSpPr>
          <p:nvPr>
            <p:ph type="sldNum" sz="quarter" idx="5"/>
          </p:nvPr>
        </p:nvSpPr>
        <p:spPr/>
        <p:txBody>
          <a:bodyPr/>
          <a:lstStyle/>
          <a:p>
            <a:fld id="{F08FC7D2-309F-4B1D-AF63-DB3D4B544859}" type="slidenum">
              <a:rPr lang="ko-KR" altLang="en-US" smtClean="0"/>
              <a:t>9</a:t>
            </a:fld>
            <a:endParaRPr lang="ko-KR" altLang="en-US"/>
          </a:p>
        </p:txBody>
      </p:sp>
    </p:spTree>
    <p:extLst>
      <p:ext uri="{BB962C8B-B14F-4D97-AF65-F5344CB8AC3E}">
        <p14:creationId xmlns:p14="http://schemas.microsoft.com/office/powerpoint/2010/main" val="14154189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hyperlink" Target="https://eur01.safelinks.protection.outlook.com/?url=https%3A%2F%2Fcreativecommons.org%2Flicenses%2Fby-sa%2F4.0%2Fdeed.en&amp;data=05%7C02%7Csimon.ball%40open.ac.uk%7C4beecf77fe94434bfc6308de21311385%7C0e2ed45596af4100bed3a8e5fd981685%7C0%7C0%7C638984691842547971%7CUnknown%7CTWFpbGZsb3d8eyJFbXB0eU1hcGkiOnRydWUsIlYiOiIwLjAuMDAwMCIsIlAiOiJXaW4zMiIsIkFOIjoiTWFpbCIsIldUIjoyfQ%3D%3D%7C0%7C%7C%7C&amp;sdata=5mfs8Lsd5R1av9opIWNEYXVyB0PpYhSoAb5GZfNhntc%3D&amp;reserved=0" TargetMode="Externa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very1 slide a">
    <p:spTree>
      <p:nvGrpSpPr>
        <p:cNvPr id="1" name=""/>
        <p:cNvGrpSpPr/>
        <p:nvPr/>
      </p:nvGrpSpPr>
      <p:grpSpPr>
        <a:xfrm>
          <a:off x="0" y="0"/>
          <a:ext cx="0" cy="0"/>
          <a:chOff x="0" y="0"/>
          <a:chExt cx="0" cy="0"/>
        </a:xfrm>
      </p:grpSpPr>
      <p:sp>
        <p:nvSpPr>
          <p:cNvPr id="10" name="직사각형 9">
            <a:extLst>
              <a:ext uri="{FF2B5EF4-FFF2-40B4-BE49-F238E27FC236}">
                <a16:creationId xmlns:a16="http://schemas.microsoft.com/office/drawing/2014/main" id="{6968694B-CBC0-4CFA-92E7-007B856E5C2E}"/>
              </a:ext>
            </a:extLst>
          </p:cNvPr>
          <p:cNvSpPr/>
          <p:nvPr userDrawn="1"/>
        </p:nvSpPr>
        <p:spPr>
          <a:xfrm>
            <a:off x="7678057" y="1"/>
            <a:ext cx="4513943"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pic>
        <p:nvPicPr>
          <p:cNvPr id="2" name="Picture 1">
            <a:extLst>
              <a:ext uri="{FF2B5EF4-FFF2-40B4-BE49-F238E27FC236}">
                <a16:creationId xmlns:a16="http://schemas.microsoft.com/office/drawing/2014/main" id="{95FF8FAC-CA3D-D985-2D00-0665579779A9}"/>
              </a:ext>
            </a:extLst>
          </p:cNvPr>
          <p:cNvPicPr>
            <a:picLocks noChangeAspect="1"/>
          </p:cNvPicPr>
          <p:nvPr userDrawn="1"/>
        </p:nvPicPr>
        <p:blipFill>
          <a:blip r:embed="rId2"/>
          <a:stretch>
            <a:fillRect/>
          </a:stretch>
        </p:blipFill>
        <p:spPr>
          <a:xfrm>
            <a:off x="11553029" y="6210794"/>
            <a:ext cx="377098" cy="391886"/>
          </a:xfrm>
          <a:prstGeom prst="rect">
            <a:avLst/>
          </a:prstGeom>
        </p:spPr>
      </p:pic>
      <p:pic>
        <p:nvPicPr>
          <p:cNvPr id="5" name="Picture 4">
            <a:extLst>
              <a:ext uri="{FF2B5EF4-FFF2-40B4-BE49-F238E27FC236}">
                <a16:creationId xmlns:a16="http://schemas.microsoft.com/office/drawing/2014/main" id="{395629F3-0C56-DCE6-5A37-77F6E429273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7232" y="6210794"/>
            <a:ext cx="2490178" cy="470743"/>
          </a:xfrm>
          <a:prstGeom prst="rect">
            <a:avLst/>
          </a:prstGeom>
        </p:spPr>
      </p:pic>
      <p:sp>
        <p:nvSpPr>
          <p:cNvPr id="6" name="TextBox 5">
            <a:extLst>
              <a:ext uri="{FF2B5EF4-FFF2-40B4-BE49-F238E27FC236}">
                <a16:creationId xmlns:a16="http://schemas.microsoft.com/office/drawing/2014/main" id="{2CA705D1-BAE5-61E6-2AB3-78B644AAB764}"/>
              </a:ext>
            </a:extLst>
          </p:cNvPr>
          <p:cNvSpPr txBox="1"/>
          <p:nvPr userDrawn="1"/>
        </p:nvSpPr>
        <p:spPr>
          <a:xfrm>
            <a:off x="2607410" y="5975850"/>
            <a:ext cx="4977421" cy="861774"/>
          </a:xfrm>
          <a:prstGeom prst="rect">
            <a:avLst/>
          </a:prstGeom>
          <a:noFill/>
        </p:spPr>
        <p:txBody>
          <a:bodyPr wrap="square" rtlCol="0">
            <a:spAutoFit/>
          </a:bodyPr>
          <a:lstStyle/>
          <a:p>
            <a:pPr latinLnBrk="0" hangingPunct="0"/>
            <a:r>
              <a:rPr lang="el-GR" sz="1000" b="0" i="0" kern="1200" noProof="1">
                <a:solidFill>
                  <a:schemeClr val="tx1"/>
                </a:solidFill>
                <a:effectLst/>
                <a:latin typeface="+mn-lt"/>
                <a:ea typeface="+mn-ea"/>
                <a:cs typeface="+mn-cs"/>
              </a:rPr>
              <a:t>Το έργο αυτό έχει λάβει χρηματοδότηση από το πρόγραμμα «Ορίζοντας» της Ευρωπαϊκής Ένωσης για την έρευνα και την καινοτομία (2021-2027) στο πλαίσιο της συμφωνίας επιχορήγησης αριθ. 101075596. Η ευθύνη για το περιεχόμενο αυτού του υλικού βαρύνει αποκλειστικά το έργο Every1 και δεν αντανακλά απαραίτητα την άποψη της Ευρωπαϊκής Ένωσης. Η παρουσίαση διαθέτει άδεια </a:t>
            </a:r>
            <a:r>
              <a:rPr lang="el-GR" sz="1000" b="0" i="0" u="sng" kern="1200" noProof="1">
                <a:solidFill>
                  <a:schemeClr val="tx1"/>
                </a:solidFill>
                <a:effectLst/>
                <a:latin typeface="+mn-lt"/>
                <a:ea typeface="+mn-ea"/>
                <a:cs typeface="+mn-cs"/>
                <a:hlinkClick r:id="rId4" tooltip="Original URL: https://creativecommons.org/licenses/by-sa/4.0/deed.en. Click or tap if you trust this link."/>
              </a:rPr>
              <a:t>CC BY-SA 4.0, </a:t>
            </a:r>
            <a:r>
              <a:rPr lang="el-GR" sz="1000" b="0" i="0" kern="1200" noProof="1">
                <a:solidFill>
                  <a:schemeClr val="tx1"/>
                </a:solidFill>
                <a:effectLst/>
                <a:latin typeface="+mn-lt"/>
                <a:ea typeface="+mn-ea"/>
                <a:cs typeface="+mn-cs"/>
              </a:rPr>
              <a:t>εκτός εάν ορίζεται διαφορετικά. </a:t>
            </a:r>
            <a:endParaRPr lang="el-GR" sz="1000" noProof="1"/>
          </a:p>
        </p:txBody>
      </p:sp>
    </p:spTree>
    <p:extLst>
      <p:ext uri="{BB962C8B-B14F-4D97-AF65-F5344CB8AC3E}">
        <p14:creationId xmlns:p14="http://schemas.microsoft.com/office/powerpoint/2010/main" val="254948787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very1 slide b">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F53AAD2-4525-46D4-8AD1-5B650C307416}"/>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409355877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very1 slide d">
    <p:spTree>
      <p:nvGrpSpPr>
        <p:cNvPr id="1" name=""/>
        <p:cNvGrpSpPr/>
        <p:nvPr/>
      </p:nvGrpSpPr>
      <p:grpSpPr>
        <a:xfrm>
          <a:off x="0" y="0"/>
          <a:ext cx="0" cy="0"/>
          <a:chOff x="0" y="0"/>
          <a:chExt cx="0" cy="0"/>
        </a:xfrm>
      </p:grpSpPr>
      <p:sp>
        <p:nvSpPr>
          <p:cNvPr id="5" name="직사각형 4">
            <a:extLst>
              <a:ext uri="{FF2B5EF4-FFF2-40B4-BE49-F238E27FC236}">
                <a16:creationId xmlns:a16="http://schemas.microsoft.com/office/drawing/2014/main" id="{37D69E15-8DEB-4A6D-B2E4-0E1069D88945}"/>
              </a:ext>
            </a:extLst>
          </p:cNvPr>
          <p:cNvSpPr/>
          <p:nvPr userDrawn="1"/>
        </p:nvSpPr>
        <p:spPr>
          <a:xfrm>
            <a:off x="0" y="0"/>
            <a:ext cx="12192000" cy="194936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ko-KR" altLang="en-US" sz="2800">
              <a:solidFill>
                <a:srgbClr val="1A1941"/>
              </a:solidFill>
              <a:latin typeface="+mj-lt"/>
            </a:endParaRPr>
          </a:p>
        </p:txBody>
      </p:sp>
    </p:spTree>
    <p:extLst>
      <p:ext uri="{BB962C8B-B14F-4D97-AF65-F5344CB8AC3E}">
        <p14:creationId xmlns:p14="http://schemas.microsoft.com/office/powerpoint/2010/main" val="195765622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Every1 slide f">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4328BE74-3A9A-407A-80A7-F26E850A55BA}"/>
              </a:ext>
            </a:extLst>
          </p:cNvPr>
          <p:cNvSpPr/>
          <p:nvPr userDrawn="1"/>
        </p:nvSpPr>
        <p:spPr>
          <a:xfrm>
            <a:off x="487680" y="457200"/>
            <a:ext cx="11216640" cy="59436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ko-KR" altLang="en-US"/>
          </a:p>
        </p:txBody>
      </p:sp>
    </p:spTree>
    <p:extLst>
      <p:ext uri="{BB962C8B-B14F-4D97-AF65-F5344CB8AC3E}">
        <p14:creationId xmlns:p14="http://schemas.microsoft.com/office/powerpoint/2010/main" val="365700123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very1 slide g">
    <p:spTree>
      <p:nvGrpSpPr>
        <p:cNvPr id="1" name=""/>
        <p:cNvGrpSpPr/>
        <p:nvPr/>
      </p:nvGrpSpPr>
      <p:grpSpPr>
        <a:xfrm>
          <a:off x="0" y="0"/>
          <a:ext cx="0" cy="0"/>
          <a:chOff x="0" y="0"/>
          <a:chExt cx="0" cy="0"/>
        </a:xfrm>
      </p:grpSpPr>
      <p:sp>
        <p:nvSpPr>
          <p:cNvPr id="6" name="직사각형 5">
            <a:extLst>
              <a:ext uri="{FF2B5EF4-FFF2-40B4-BE49-F238E27FC236}">
                <a16:creationId xmlns:a16="http://schemas.microsoft.com/office/drawing/2014/main" id="{799A7B0B-43CF-4ACA-B61B-AC7F27070D01}"/>
              </a:ext>
            </a:extLst>
          </p:cNvPr>
          <p:cNvSpPr/>
          <p:nvPr userDrawn="1"/>
        </p:nvSpPr>
        <p:spPr>
          <a:xfrm>
            <a:off x="1" y="1"/>
            <a:ext cx="4046220" cy="6858000"/>
          </a:xfrm>
          <a:prstGeom prst="rect">
            <a:avLst/>
          </a:prstGeom>
          <a:solidFill>
            <a:schemeClr val="tx2"/>
          </a:solidFill>
          <a:ln w="12838" cap="flat">
            <a:noFill/>
            <a:prstDash val="solid"/>
            <a:miter/>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a:solidFill>
                <a:srgbClr val="1A1941"/>
              </a:solidFill>
              <a:latin typeface="+mj-lt"/>
            </a:endParaRPr>
          </a:p>
        </p:txBody>
      </p:sp>
    </p:spTree>
    <p:extLst>
      <p:ext uri="{BB962C8B-B14F-4D97-AF65-F5344CB8AC3E}">
        <p14:creationId xmlns:p14="http://schemas.microsoft.com/office/powerpoint/2010/main" val="125773962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very1 slide n">
    <p:spTree>
      <p:nvGrpSpPr>
        <p:cNvPr id="1" name=""/>
        <p:cNvGrpSpPr/>
        <p:nvPr/>
      </p:nvGrpSpPr>
      <p:grpSpPr>
        <a:xfrm>
          <a:off x="0" y="0"/>
          <a:ext cx="0" cy="0"/>
          <a:chOff x="0" y="0"/>
          <a:chExt cx="0" cy="0"/>
        </a:xfrm>
      </p:grpSpPr>
    </p:spTree>
    <p:extLst>
      <p:ext uri="{BB962C8B-B14F-4D97-AF65-F5344CB8AC3E}">
        <p14:creationId xmlns:p14="http://schemas.microsoft.com/office/powerpoint/2010/main" val="42711658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4BD2F4-2B9E-45E4-DE4F-FE14DB8557CB}"/>
              </a:ext>
            </a:extLst>
          </p:cNvPr>
          <p:cNvPicPr>
            <a:picLocks noChangeAspect="1"/>
          </p:cNvPicPr>
          <p:nvPr userDrawn="1"/>
        </p:nvPicPr>
        <p:blipFill>
          <a:blip r:embed="rId8"/>
          <a:stretch>
            <a:fillRect/>
          </a:stretch>
        </p:blipFill>
        <p:spPr>
          <a:xfrm>
            <a:off x="11499503" y="6159639"/>
            <a:ext cx="482322" cy="482322"/>
          </a:xfrm>
          <a:prstGeom prst="rect">
            <a:avLst/>
          </a:prstGeom>
        </p:spPr>
      </p:pic>
    </p:spTree>
    <p:extLst>
      <p:ext uri="{BB962C8B-B14F-4D97-AF65-F5344CB8AC3E}">
        <p14:creationId xmlns:p14="http://schemas.microsoft.com/office/powerpoint/2010/main" val="383319713"/>
      </p:ext>
    </p:extLst>
  </p:cSld>
  <p:clrMap bg1="lt1" tx1="dk1" bg2="lt2" tx2="dk2" accent1="accent1" accent2="accent2" accent3="accent3" accent4="accent4" accent5="accent5" accent6="accent6" hlink="hlink" folHlink="folHlink"/>
  <p:sldLayoutIdLst>
    <p:sldLayoutId id="2147483653" r:id="rId1"/>
    <p:sldLayoutId id="2147483688" r:id="rId2"/>
    <p:sldLayoutId id="2147483690" r:id="rId3"/>
    <p:sldLayoutId id="2147483692" r:id="rId4"/>
    <p:sldLayoutId id="2147483693" r:id="rId5"/>
    <p:sldLayoutId id="2147483687" r:id="rId6"/>
  </p:sldLayoutIdLst>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hyperlink" Target="https://energy-efficient-products.ec.europa.eu/ecodesign-and-energy-label/understanding-energy-label_en"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www.which.co.uk/reviews/fridge-freezers/article/how-to-defrost-your-fridge-freezer-axDiH1G0Zd4i" TargetMode="External"/><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science.howstuffworks.com/environmental/green-tech/sustainable/smart-power-strip.htm"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www.rescoop.eu/"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s://www.open.edu/openlearncreate/course/index.php?categoryid=1459" TargetMode="External"/><Relationship Id="rId2" Type="http://schemas.openxmlformats.org/officeDocument/2006/relationships/notesSlide" Target="../notesSlides/notesSlide25.xml"/><Relationship Id="rId1" Type="http://schemas.openxmlformats.org/officeDocument/2006/relationships/slideLayout" Target="../slideLayouts/slideLayout6.xml"/><Relationship Id="rId6" Type="http://schemas.openxmlformats.org/officeDocument/2006/relationships/hyperlink" Target="https://every1.energy/learning-materials" TargetMode="External"/><Relationship Id="rId5" Type="http://schemas.openxmlformats.org/officeDocument/2006/relationships/hyperlink" Target="https://www.energymonitor.ai/opinion/opinion-dispelling-myths-around-renewable-energy-technologies/?cf-view" TargetMode="External"/><Relationship Id="rId4" Type="http://schemas.openxmlformats.org/officeDocument/2006/relationships/hyperlink" Target="https://every1.energy/learning-materials/what-energy-community-and-why-should-i-join"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commons.wikimedia.org/wiki/File:Vorarlberger_Kraftwerke-Energy_meter_(electro)-smart_meter-02ASD.jpg" TargetMode="External"/><Relationship Id="rId13" Type="http://schemas.openxmlformats.org/officeDocument/2006/relationships/hyperlink" Target="https://creativecommons.org/publicdomain/zero/1.0/" TargetMode="External"/><Relationship Id="rId3" Type="http://schemas.openxmlformats.org/officeDocument/2006/relationships/hyperlink" Target="https://creativecommons.org/licenses/by-sa/4.0/deed.en" TargetMode="External"/><Relationship Id="rId7" Type="http://schemas.openxmlformats.org/officeDocument/2006/relationships/hyperlink" Target="https://creativecommons.org/licenses/by-sa/2.0/" TargetMode="External"/><Relationship Id="rId12" Type="http://schemas.openxmlformats.org/officeDocument/2006/relationships/hyperlink" Target="https://www.flickr.com/photos/dennissylvesterhurd/14425711711/in/photolist-nYKxvr-ae584u-rmB7jz-6EV3kZ-r5hbgV-Zc9CcY-XbvGTW-s3ZXqC-2nm2k68-8AN3SK-hcvJv-doMV6t-moh9jW-ftZ4iY-KpcKT-ceme3-2cd59s-douphm-8twuwn-4H3HYX-9MScDZ-XMzjLr-XMyFLK-vzL8iF-8RSYpk-a6526e-fQDqrz-o5g5Y-gHGmt-9zqsMe-9zqsHV-2Gexsp-96bC4t-2pknfb6-9uiLJ8-r7SVqA-9uiLAV-2nyHGon-bBwXK-4EffyG-92R5Du-79YGDx-7EtaN7-z7XgLu-4aFPxi-zng5GS-pfb6jT-zqqYTe-5SpzgV-z84m8H"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flickr.com/photos/runasun/4531010970/in/photolist-A22YkS-7UoBGN-yoC18r-8Pco9t-5F64Yh-47UmLv-8zeaRX-cAuqrJ-cfpbU-8kvbRu-53QL3o-b4FmCP-8yaPuZ-29X6Ey-busgmk-NMx9Yg-31Krp8-edA7rR-2yUoaZ-5UjNoL-89B1bV-6fC1GJ-2D8m2p-3i6Qar-C9fQW-7wPmj-2AZgnA-8WLNZp-5D8zX-a1B3aL-5d7Fab-dGHwQ2-2DcQCd-8R1qa3-6vWc6-98YTMT-4c7Di8-k52dG-bFWRP-9oC7Cq-eyB4P-duFqnJ-b7F9bz-MBFob-27cHUML-9EwpBG-f1WV9R" TargetMode="External"/><Relationship Id="rId11" Type="http://schemas.openxmlformats.org/officeDocument/2006/relationships/hyperlink" Target="https://www.flickr.com/photos/codeofthenew/15011000448/" TargetMode="External"/><Relationship Id="rId5" Type="http://schemas.openxmlformats.org/officeDocument/2006/relationships/hyperlink" Target="https://creativecommons.org/licenses/by-nc-nd/2.0/" TargetMode="External"/><Relationship Id="rId15" Type="http://schemas.openxmlformats.org/officeDocument/2006/relationships/hyperlink" Target="https://www.flickr.com/photos/87547772@N00/539175921" TargetMode="External"/><Relationship Id="rId10" Type="http://schemas.openxmlformats.org/officeDocument/2006/relationships/hyperlink" Target="https://creativecommons.org/licenses/by/2.0/" TargetMode="External"/><Relationship Id="rId4" Type="http://schemas.openxmlformats.org/officeDocument/2006/relationships/hyperlink" Target="https://www.flickr.com/photos/60486986@N05/23388097312/" TargetMode="External"/><Relationship Id="rId9" Type="http://schemas.openxmlformats.org/officeDocument/2006/relationships/hyperlink" Target="https://www.flickr.com/photos/193030246@N04/51185443459/in/photolist-2kZ5M4R-YHoUDo-2gVhBWm-EHmde9-EdduiC-Bbtyo8-FaVAcR-FaVAwD-F8C5U9-F8C7tG-EHmdTL-bmrWfT-EHme8U-FaVzkk-F8C7Bs-EHmfAU-EZekkJ-EHmeyU-FaVCeg-gmHV8W-FaVzxz-EZenzy-F2wv2F-o68auJ-F2wuor-EHmfLU-EZemMG-2gViDpA-LEdN9a-ABXbz-2pVvMsu-EZeqrf-Edyai2-FaVGaH-EddCAu-F8CcVy-21fHMqa-EZeqSq-Edybpk-EHmjKL-EdyaKe-2kZ2TrW-8WooS2-7k9nHa-BaGwqh-7kdh2Y-ezxMh4-2nBQC5a-4QjWQ2-riod3" TargetMode="External"/><Relationship Id="rId14" Type="http://schemas.openxmlformats.org/officeDocument/2006/relationships/hyperlink" Target="https://www.flickr.com/photos/jirka_matousek/50749644658/" TargetMode="External"/></Relationships>
</file>

<file path=ppt/slides/_rels/slide27.xml.rels><?xml version="1.0" encoding="UTF-8" standalone="yes"?>
<Relationships xmlns="http://schemas.openxmlformats.org/package/2006/relationships"><Relationship Id="rId8" Type="http://schemas.openxmlformats.org/officeDocument/2006/relationships/hyperlink" Target="https://creativecommons.org/licenses/by-sa/2.0/" TargetMode="External"/><Relationship Id="rId3" Type="http://schemas.openxmlformats.org/officeDocument/2006/relationships/hyperlink" Target="https://www.flickr.com/photos/151653494@N04/32459482564/in/photolist-Rskki7" TargetMode="External"/><Relationship Id="rId7" Type="http://schemas.openxmlformats.org/officeDocument/2006/relationships/hyperlink" Target="https://www.flickr.com/photos/vizpix/4544572654/"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s://creativecommons.org/licenses/by-sa/4.0/deed.en" TargetMode="External"/><Relationship Id="rId5" Type="http://schemas.openxmlformats.org/officeDocument/2006/relationships/hyperlink" Target="https://commons.wikimedia.org/w/index.php?curid=106631515" TargetMode="External"/><Relationship Id="rId4" Type="http://schemas.openxmlformats.org/officeDocument/2006/relationships/hyperlink" Target="https://creativecommons.org/licenses/by/2.0/" TargetMode="External"/><Relationship Id="rId9" Type="http://schemas.openxmlformats.org/officeDocument/2006/relationships/hyperlink" Target="https://www.flickr.com/photos/dfid/21375818360/in/photolist-yyUE5q-8fsNLX-TodgT1-28zYvnc-2mGzX8W-VY1H1F-7dzWrF-atbVgq-2o1yhrw-2o1yhqQ-286BAUy-Af3ujk-2mGzWYH-2o4Eh8X-2o6bJBg-c19xwG-2887yFi-x7kE7x-2o694Hw-tvptVY-2kRFrfz-uaQve5-MwsBjH-XV7ZC7-SobHar-8fwbVG-MwsBhD-L4tjGf-2887yQg-nWw1KG-c1cead-nqjvL3-dj4quJ-2mPVTn7-2o1wS1v-Lc6pve-2hiCYHV-c1cecy-Jtbgnx-c19xVQ-dj4qfW-2nHDTEu-MfTHPr-nZmA2U-nHSJ3Y-c19xUj-P89Vmy-Xc9uog-dj4pA1-nMf2gx"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smartenergygb.org/smart-living/smart-energy-tips/switching-appliances-off-stand-by"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EE2B6D-35E4-4C91-CC80-BAA946F23BC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16748" y="420576"/>
            <a:ext cx="2547257" cy="836349"/>
          </a:xfrm>
          <a:prstGeom prst="rect">
            <a:avLst/>
          </a:prstGeom>
        </p:spPr>
      </p:pic>
      <p:pic>
        <p:nvPicPr>
          <p:cNvPr id="4" name="Picture 3">
            <a:extLst>
              <a:ext uri="{FF2B5EF4-FFF2-40B4-BE49-F238E27FC236}">
                <a16:creationId xmlns:a16="http://schemas.microsoft.com/office/drawing/2014/main" id="{CC7CD423-36EE-D0A8-45FD-F7D2FBAF83D8}"/>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65929" y="1954877"/>
            <a:ext cx="4526071" cy="3394553"/>
          </a:xfrm>
          <a:prstGeom prst="rect">
            <a:avLst/>
          </a:prstGeom>
        </p:spPr>
      </p:pic>
      <p:sp>
        <p:nvSpPr>
          <p:cNvPr id="2" name="Title 1">
            <a:extLst>
              <a:ext uri="{FF2B5EF4-FFF2-40B4-BE49-F238E27FC236}">
                <a16:creationId xmlns:a16="http://schemas.microsoft.com/office/drawing/2014/main" id="{8D2DE0A9-F37C-2EF1-ACC3-F03C3C6A8D71}"/>
              </a:ext>
            </a:extLst>
          </p:cNvPr>
          <p:cNvSpPr>
            <a:spLocks noGrp="1"/>
          </p:cNvSpPr>
          <p:nvPr>
            <p:ph type="title" idx="4294967295"/>
          </p:nvPr>
        </p:nvSpPr>
        <p:spPr>
          <a:xfrm>
            <a:off x="427995" y="693613"/>
            <a:ext cx="6965582" cy="5470773"/>
          </a:xfrm>
          <a:prstGeom prst="rect">
            <a:avLst/>
          </a:prstGeom>
        </p:spPr>
        <p:txBody>
          <a:bodyPr/>
          <a:lstStyle/>
          <a:p>
            <a:pPr lvl="0" latinLnBrk="0">
              <a:defRPr/>
            </a:pPr>
            <a:r>
              <a:rPr lang="el-GR" sz="6000" noProof="1"/>
              <a:t>Συμμετέχετε στο Ψηφιακή Ενέργεια: 10 εύκολα βήματα που μπορείτε να κάνετε σήμερα!</a:t>
            </a:r>
          </a:p>
        </p:txBody>
      </p:sp>
    </p:spTree>
    <p:extLst>
      <p:ext uri="{BB962C8B-B14F-4D97-AF65-F5344CB8AC3E}">
        <p14:creationId xmlns:p14="http://schemas.microsoft.com/office/powerpoint/2010/main" val="2340336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842BB5-58B6-278B-E025-E6AA0528F65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22001C-3374-C331-455C-B0772C2ED4A4}"/>
              </a:ext>
            </a:extLst>
          </p:cNvPr>
          <p:cNvSpPr>
            <a:spLocks noGrp="1"/>
          </p:cNvSpPr>
          <p:nvPr>
            <p:ph type="title" idx="4294967295"/>
          </p:nvPr>
        </p:nvSpPr>
        <p:spPr>
          <a:xfrm>
            <a:off x="563880" y="764187"/>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3. Αύξηση της αποδοτικότητας: Επένδυση σε λευκές συσκευές</a:t>
            </a:r>
            <a:endParaRPr lang="el-GR" noProof="1">
              <a:effectLst/>
            </a:endParaRPr>
          </a:p>
          <a:p>
            <a:endParaRPr lang="el-GR" noProof="1"/>
          </a:p>
        </p:txBody>
      </p:sp>
      <p:sp>
        <p:nvSpPr>
          <p:cNvPr id="4" name="TextBox 3">
            <a:extLst>
              <a:ext uri="{FF2B5EF4-FFF2-40B4-BE49-F238E27FC236}">
                <a16:creationId xmlns:a16="http://schemas.microsoft.com/office/drawing/2014/main" id="{92FE9A94-DCC1-E1C5-4D79-C962BC490CDE}"/>
              </a:ext>
            </a:extLst>
          </p:cNvPr>
          <p:cNvSpPr txBox="1"/>
          <p:nvPr/>
        </p:nvSpPr>
        <p:spPr>
          <a:xfrm>
            <a:off x="5267238" y="2355876"/>
            <a:ext cx="6569512" cy="4154984"/>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Όταν αγοράζετε νέα λευκά είδη (όπως ψυγεία, πλυντήρια ρούχων και πλυντήρια πιάτων), επιλέξτε μοντέλα που είναι ενεργειακά αποδοτικά.</a:t>
            </a:r>
            <a:endParaRPr lang="en-US" sz="2400" b="1" dirty="0">
              <a:solidFill>
                <a:srgbClr val="2B2C30"/>
              </a:solidFill>
              <a:ea typeface="Public Sans"/>
              <a:cs typeface="Segoe UI"/>
            </a:endParaRPr>
          </a:p>
          <a:p>
            <a:pPr marL="457200" indent="-457200" latinLnBrk="0">
              <a:buChar char="•"/>
            </a:pPr>
            <a:r>
              <a:rPr lang="en-US" sz="2400" dirty="0">
                <a:solidFill>
                  <a:srgbClr val="2B2C30"/>
                </a:solidFill>
                <a:ea typeface="Public Sans"/>
                <a:cs typeface="Segoe UI"/>
                <a:hlinkClick r:id="rId3"/>
              </a:rPr>
              <a:t>Οι ενεργειακές ετικέτες της ΕΕ </a:t>
            </a:r>
            <a:r>
              <a:rPr lang="en-US" sz="2400" dirty="0">
                <a:solidFill>
                  <a:srgbClr val="2B2C30"/>
                </a:solidFill>
                <a:ea typeface="Public Sans"/>
                <a:cs typeface="Segoe UI"/>
              </a:rPr>
              <a:t>σας βοηθούν να επιλέξετε συσκευές με μεγαλύτερη ενεργειακή απόδοση. </a:t>
            </a:r>
          </a:p>
          <a:p>
            <a:pPr marL="457200" indent="-457200" latinLnBrk="0">
              <a:buChar char="•"/>
            </a:pPr>
            <a:r>
              <a:rPr lang="en-US" sz="2400" dirty="0">
                <a:solidFill>
                  <a:srgbClr val="2B2C30"/>
                </a:solidFill>
                <a:ea typeface="Public Sans"/>
                <a:cs typeface="Segoe UI"/>
              </a:rPr>
              <a:t>Λάβετε υπόψη τη μακροπρόθεσμη εξοικονόμηση στους λογαριασμούς ενέργειας σας όταν επενδύετε σε πιο αποδοτικές συσκευές.</a:t>
            </a:r>
            <a:endParaRPr lang="en-US" sz="2400" b="1" dirty="0">
              <a:solidFill>
                <a:srgbClr val="2B2C30"/>
              </a:solidFill>
              <a:ea typeface="Public Sans"/>
              <a:cs typeface="Public Sans"/>
            </a:endParaRPr>
          </a:p>
        </p:txBody>
      </p:sp>
      <p:pic>
        <p:nvPicPr>
          <p:cNvPr id="6" name="Picture 5">
            <a:extLst>
              <a:ext uri="{FF2B5EF4-FFF2-40B4-BE49-F238E27FC236}">
                <a16:creationId xmlns:a16="http://schemas.microsoft.com/office/drawing/2014/main" id="{38305BAD-95D5-66C6-8821-6DF7E30A102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73" y="2188878"/>
            <a:ext cx="4868814" cy="4393550"/>
          </a:xfrm>
          <a:prstGeom prst="rect">
            <a:avLst/>
          </a:prstGeom>
        </p:spPr>
      </p:pic>
    </p:spTree>
    <p:extLst>
      <p:ext uri="{BB962C8B-B14F-4D97-AF65-F5344CB8AC3E}">
        <p14:creationId xmlns:p14="http://schemas.microsoft.com/office/powerpoint/2010/main" val="3754770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8F056E-0271-F698-8409-4BDD9B02D5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876477C-AAD7-33A1-849A-56CFC2C285F7}"/>
              </a:ext>
            </a:extLst>
          </p:cNvPr>
          <p:cNvSpPr>
            <a:spLocks noGrp="1"/>
          </p:cNvSpPr>
          <p:nvPr>
            <p:ph type="title" idx="4294967295"/>
          </p:nvPr>
        </p:nvSpPr>
        <p:spPr>
          <a:xfrm>
            <a:off x="472440" y="848451"/>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4. Αποψύξτε τακτικά τον καταψύκτη σας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F7523C7B-772E-CFDB-6B1C-08434537B540}"/>
              </a:ext>
            </a:extLst>
          </p:cNvPr>
          <p:cNvSpPr txBox="1"/>
          <p:nvPr/>
        </p:nvSpPr>
        <p:spPr>
          <a:xfrm>
            <a:off x="1079325" y="3263226"/>
            <a:ext cx="10033348" cy="2308324"/>
          </a:xfrm>
          <a:prstGeom prst="rect">
            <a:avLst/>
          </a:prstGeom>
          <a:noFill/>
        </p:spPr>
        <p:txBody>
          <a:bodyPr wrap="square" rtlCol="0">
            <a:spAutoFit/>
          </a:bodyPr>
          <a:lstStyle/>
          <a:p>
            <a:pPr algn="ctr" latinLnBrk="0"/>
            <a:r>
              <a:rPr lang="en-US" sz="4800" i="1" dirty="0">
                <a:solidFill>
                  <a:schemeClr val="accent2"/>
                </a:solidFill>
              </a:rPr>
              <a:t>Γιατί είναι σημαντικό να ξεπαγώνετε τακτικά τον καταψύκτη σας;</a:t>
            </a:r>
          </a:p>
          <a:p>
            <a:pPr algn="ctr" latinLnBrk="0"/>
            <a:endParaRPr lang="en-US" sz="4800" i="1" dirty="0">
              <a:solidFill>
                <a:schemeClr val="accent2"/>
              </a:solidFill>
            </a:endParaRPr>
          </a:p>
        </p:txBody>
      </p:sp>
    </p:spTree>
    <p:extLst>
      <p:ext uri="{BB962C8B-B14F-4D97-AF65-F5344CB8AC3E}">
        <p14:creationId xmlns:p14="http://schemas.microsoft.com/office/powerpoint/2010/main" val="40814665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A76CAE-69B9-36A4-D379-2D2350CAB73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EE71436C-D8D6-71F9-2005-F28335AA19C8}"/>
              </a:ext>
            </a:extLst>
          </p:cNvPr>
          <p:cNvSpPr>
            <a:spLocks noGrp="1"/>
          </p:cNvSpPr>
          <p:nvPr>
            <p:ph type="title" idx="4294967295"/>
          </p:nvPr>
        </p:nvSpPr>
        <p:spPr>
          <a:xfrm>
            <a:off x="485503" y="783136"/>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4. Αποψύχετε τακτικά τον καταψύκτη σας</a:t>
            </a:r>
            <a:endParaRPr lang="el-GR" noProof="1">
              <a:effectLst/>
            </a:endParaRPr>
          </a:p>
          <a:p>
            <a:endParaRPr lang="el-GR" noProof="1"/>
          </a:p>
        </p:txBody>
      </p:sp>
      <p:sp>
        <p:nvSpPr>
          <p:cNvPr id="4" name="TextBox 3">
            <a:extLst>
              <a:ext uri="{FF2B5EF4-FFF2-40B4-BE49-F238E27FC236}">
                <a16:creationId xmlns:a16="http://schemas.microsoft.com/office/drawing/2014/main" id="{5B37293F-24F8-0380-1F80-AE575BD0E6B4}"/>
              </a:ext>
            </a:extLst>
          </p:cNvPr>
          <p:cNvSpPr txBox="1"/>
          <p:nvPr/>
        </p:nvSpPr>
        <p:spPr>
          <a:xfrm>
            <a:off x="5592914" y="2413722"/>
            <a:ext cx="6075123" cy="2677656"/>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Η συσσώρευση πάγου στον καταψύκτη σας μπορεί να οδηγήσει σε αυξημένη κατανάλωση ενέργειας. Αυτό συμβαίνει επειδή ο καταψύκτης σας λειτουργεί πιο έντονα για να διατηρήσει τα τρόφιμά σας δροσερά.</a:t>
            </a:r>
          </a:p>
          <a:p>
            <a:pPr marL="457200" indent="-457200" latinLnBrk="0">
              <a:buChar char="•"/>
            </a:pPr>
            <a:r>
              <a:rPr lang="en-US" sz="2400" dirty="0">
                <a:solidFill>
                  <a:srgbClr val="2B2C30"/>
                </a:solidFill>
                <a:ea typeface="Public Sans"/>
                <a:cs typeface="Segoe UI"/>
                <a:hlinkClick r:id="rId3"/>
              </a:rPr>
              <a:t>Η τακτική απόψυξη του καταψύκτη σας μπορεί να αποτρέψει τη συσσώρευση πάγου. </a:t>
            </a:r>
          </a:p>
          <a:p>
            <a:pPr marL="457200" indent="-457200" latinLnBrk="0">
              <a:buChar char="•"/>
            </a:pPr>
            <a:r>
              <a:rPr lang="en-US" sz="2400" dirty="0">
                <a:solidFill>
                  <a:srgbClr val="2B2C30"/>
                </a:solidFill>
                <a:ea typeface="Public Sans"/>
                <a:cs typeface="Segoe UI"/>
                <a:hlinkClick r:id="rId3"/>
              </a:rPr>
              <a:t>Μάθετε πώς να ξεπαγώνετε έναν καταψύκτη</a:t>
            </a:r>
            <a:r>
              <a:rPr lang="en-US" sz="2400" dirty="0">
                <a:solidFill>
                  <a:srgbClr val="2B2C30"/>
                </a:solidFill>
                <a:ea typeface="Public Sans"/>
                <a:cs typeface="Segoe UI"/>
              </a:rPr>
              <a:t>.</a:t>
            </a:r>
          </a:p>
        </p:txBody>
      </p:sp>
      <p:pic>
        <p:nvPicPr>
          <p:cNvPr id="6" name="Picture 5">
            <a:extLst>
              <a:ext uri="{FF2B5EF4-FFF2-40B4-BE49-F238E27FC236}">
                <a16:creationId xmlns:a16="http://schemas.microsoft.com/office/drawing/2014/main" id="{400FEF6D-8487-406A-19D2-5A7C019E34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4230" y="3272166"/>
            <a:ext cx="5246643" cy="1974049"/>
          </a:xfrm>
          <a:prstGeom prst="rect">
            <a:avLst/>
          </a:prstGeom>
        </p:spPr>
      </p:pic>
    </p:spTree>
    <p:extLst>
      <p:ext uri="{BB962C8B-B14F-4D97-AF65-F5344CB8AC3E}">
        <p14:creationId xmlns:p14="http://schemas.microsoft.com/office/powerpoint/2010/main" val="1379260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BEB5A1-B4A9-64BD-61B2-652C301C15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BDD82BC-0743-05BB-1A6A-DF5BB929A333}"/>
              </a:ext>
            </a:extLst>
          </p:cNvPr>
          <p:cNvSpPr>
            <a:spLocks noGrp="1"/>
          </p:cNvSpPr>
          <p:nvPr>
            <p:ph type="title" idx="4294967295"/>
          </p:nvPr>
        </p:nvSpPr>
        <p:spPr>
          <a:xfrm>
            <a:off x="537755" y="730885"/>
            <a:ext cx="10515600" cy="1325563"/>
          </a:xfrm>
          <a:prstGeom prst="rect">
            <a:avLst/>
          </a:prstGeom>
        </p:spPr>
        <p:txBody>
          <a:bodyPr/>
          <a:lstStyle/>
          <a:p>
            <a:pPr rtl="0" eaLnBrk="1" latinLnBrk="0" hangingPunct="1"/>
            <a:r>
              <a:rPr lang="el-GR" sz="2800" b="1" kern="1200" noProof="1">
                <a:solidFill>
                  <a:srgbClr val="FFFFFF"/>
                </a:solidFill>
                <a:effectLst/>
                <a:latin typeface="Public Sans"/>
                <a:ea typeface="Public Sans"/>
                <a:cs typeface="Public Sans"/>
              </a:rPr>
              <a:t>5. Αποσυνδέστε τις ηλεκτρονικές συσκευές που δεν χρησιμοποιείτε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4377BFF2-33C6-968B-4039-27829257A520}"/>
              </a:ext>
            </a:extLst>
          </p:cNvPr>
          <p:cNvSpPr txBox="1"/>
          <p:nvPr/>
        </p:nvSpPr>
        <p:spPr>
          <a:xfrm>
            <a:off x="814193" y="3227801"/>
            <a:ext cx="10797434" cy="830997"/>
          </a:xfrm>
          <a:prstGeom prst="rect">
            <a:avLst/>
          </a:prstGeom>
          <a:noFill/>
        </p:spPr>
        <p:txBody>
          <a:bodyPr wrap="square" rtlCol="0">
            <a:spAutoFit/>
          </a:bodyPr>
          <a:lstStyle/>
          <a:p>
            <a:pPr algn="ctr" latinLnBrk="0"/>
            <a:r>
              <a:rPr lang="en-US" sz="4800" i="1" dirty="0">
                <a:solidFill>
                  <a:schemeClr val="accent2"/>
                </a:solidFill>
              </a:rPr>
              <a:t>Τι είναι η «φανταστική» ενέργεια; </a:t>
            </a:r>
          </a:p>
        </p:txBody>
      </p:sp>
    </p:spTree>
    <p:extLst>
      <p:ext uri="{BB962C8B-B14F-4D97-AF65-F5344CB8AC3E}">
        <p14:creationId xmlns:p14="http://schemas.microsoft.com/office/powerpoint/2010/main" val="8079278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E94D80-25C1-4CFD-EC45-A3D4E808EA1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57F0DD8-CB38-0AEE-BEE0-6FB08602A9C7}"/>
              </a:ext>
            </a:extLst>
          </p:cNvPr>
          <p:cNvSpPr>
            <a:spLocks noGrp="1"/>
          </p:cNvSpPr>
          <p:nvPr>
            <p:ph type="title" idx="4294967295"/>
          </p:nvPr>
        </p:nvSpPr>
        <p:spPr>
          <a:xfrm>
            <a:off x="621252" y="770074"/>
            <a:ext cx="10515600" cy="1325563"/>
          </a:xfrm>
          <a:prstGeom prst="rect">
            <a:avLst/>
          </a:prstGeom>
        </p:spPr>
        <p:txBody>
          <a:bodyPr/>
          <a:lstStyle/>
          <a:p>
            <a:pPr rtl="0" eaLnBrk="1" latinLnBrk="0" hangingPunct="1"/>
            <a:r>
              <a:rPr lang="el-GR" sz="2800" b="1" kern="1200" noProof="1">
                <a:solidFill>
                  <a:srgbClr val="FFFFFF"/>
                </a:solidFill>
                <a:effectLst/>
                <a:latin typeface="Public Sans"/>
                <a:ea typeface="Public Sans"/>
                <a:cs typeface="Public Sans"/>
              </a:rPr>
              <a:t>5. Αποσυνδέστε τις ηλεκτρονικές συσκευές που δεν χρησιμοποιούνται </a:t>
            </a:r>
            <a:endParaRPr lang="el-GR" noProof="1">
              <a:effectLst/>
            </a:endParaRPr>
          </a:p>
          <a:p>
            <a:endParaRPr lang="el-GR" noProof="1"/>
          </a:p>
        </p:txBody>
      </p:sp>
      <p:sp>
        <p:nvSpPr>
          <p:cNvPr id="4" name="TextBox 3">
            <a:extLst>
              <a:ext uri="{FF2B5EF4-FFF2-40B4-BE49-F238E27FC236}">
                <a16:creationId xmlns:a16="http://schemas.microsoft.com/office/drawing/2014/main" id="{C48B4B3E-49EA-5666-7C14-9015697F413B}"/>
              </a:ext>
            </a:extLst>
          </p:cNvPr>
          <p:cNvSpPr txBox="1"/>
          <p:nvPr/>
        </p:nvSpPr>
        <p:spPr>
          <a:xfrm>
            <a:off x="4107004" y="2324879"/>
            <a:ext cx="7675982" cy="3046988"/>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Η «φανταστική» ενέργεια ή η «ενέργεια αναμονής» είναι η ενέργεια που καταναλώνουν οι συσκευές όταν δεν χρησιμοποιούνται.</a:t>
            </a:r>
          </a:p>
          <a:p>
            <a:pPr marL="457200" indent="-457200" latinLnBrk="0">
              <a:buChar char="•"/>
            </a:pPr>
            <a:r>
              <a:rPr lang="en-US" sz="2400" dirty="0">
                <a:solidFill>
                  <a:srgbClr val="2B2C30"/>
                </a:solidFill>
                <a:ea typeface="Public Sans"/>
                <a:cs typeface="Segoe UI"/>
              </a:rPr>
              <a:t>Μπορείτε να χρησιμοποιήσετε τις ενδείξεις του έξυπνου μετρητή σας για να ελέγξετε την «αόρατη» κατανάλωση ενέργειας.</a:t>
            </a:r>
          </a:p>
          <a:p>
            <a:pPr marL="457200" indent="-457200" latinLnBrk="0">
              <a:buChar char="•"/>
            </a:pPr>
            <a:r>
              <a:rPr lang="en-US" sz="2400" dirty="0">
                <a:solidFill>
                  <a:srgbClr val="2B2C30"/>
                </a:solidFill>
                <a:ea typeface="Public Sans"/>
                <a:cs typeface="Segoe UI"/>
              </a:rPr>
              <a:t>Σκεφτείτε να αποσυνδέσετε τις ηλεκτρονικές συσκευές και τις συσκευές που δεν χρησιμοποιούνται, όπως φορτιστές, τηλεοράσεις και συσκευές κουζίνας. </a:t>
            </a:r>
          </a:p>
          <a:p>
            <a:pPr marL="457200" indent="-457200" latinLnBrk="0">
              <a:buChar char="•"/>
            </a:pPr>
            <a:r>
              <a:rPr lang="en-US" sz="2400" dirty="0">
                <a:solidFill>
                  <a:srgbClr val="2B2C30"/>
                </a:solidFill>
                <a:ea typeface="Public Sans"/>
                <a:cs typeface="Segoe UI"/>
              </a:rPr>
              <a:t>Μπορείτε να χρησιμοποιήσετε </a:t>
            </a:r>
            <a:r>
              <a:rPr lang="en-US" sz="2400" dirty="0">
                <a:solidFill>
                  <a:srgbClr val="2B2C30"/>
                </a:solidFill>
                <a:ea typeface="Public Sans"/>
                <a:cs typeface="Segoe UI"/>
                <a:hlinkClick r:id="rId3"/>
              </a:rPr>
              <a:t>έξυπνες πολύπριζες </a:t>
            </a:r>
            <a:r>
              <a:rPr lang="en-US" sz="2400" dirty="0">
                <a:solidFill>
                  <a:srgbClr val="2B2C30"/>
                </a:solidFill>
                <a:ea typeface="Public Sans"/>
                <a:cs typeface="Segoe UI"/>
              </a:rPr>
              <a:t>για να διαχειριστείτε πολλές συσκευές.</a:t>
            </a:r>
            <a:endParaRPr lang="en-US" sz="2400" dirty="0"/>
          </a:p>
        </p:txBody>
      </p:sp>
      <p:pic>
        <p:nvPicPr>
          <p:cNvPr id="7" name="Picture 6">
            <a:extLst>
              <a:ext uri="{FF2B5EF4-FFF2-40B4-BE49-F238E27FC236}">
                <a16:creationId xmlns:a16="http://schemas.microsoft.com/office/drawing/2014/main" id="{7D2CD309-D920-BF91-A61A-D2AE629DF0E7}"/>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252" y="2219716"/>
            <a:ext cx="3174135" cy="4278921"/>
          </a:xfrm>
          <a:prstGeom prst="rect">
            <a:avLst/>
          </a:prstGeom>
        </p:spPr>
      </p:pic>
    </p:spTree>
    <p:extLst>
      <p:ext uri="{BB962C8B-B14F-4D97-AF65-F5344CB8AC3E}">
        <p14:creationId xmlns:p14="http://schemas.microsoft.com/office/powerpoint/2010/main" val="1021193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E24449-55D8-2FC8-5533-C7D7C25899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4DA153C-356E-4C67-30E7-EC80DE9A22CE}"/>
              </a:ext>
            </a:extLst>
          </p:cNvPr>
          <p:cNvSpPr>
            <a:spLocks noGrp="1"/>
          </p:cNvSpPr>
          <p:nvPr>
            <p:ph type="title" idx="4294967295"/>
          </p:nvPr>
        </p:nvSpPr>
        <p:spPr>
          <a:xfrm>
            <a:off x="521916" y="678634"/>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6. Εφαρμογή ενός έξυπνου σπιτιού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E9CF9DF6-E166-5036-F30B-43DE1E958B64}"/>
              </a:ext>
            </a:extLst>
          </p:cNvPr>
          <p:cNvSpPr txBox="1"/>
          <p:nvPr/>
        </p:nvSpPr>
        <p:spPr>
          <a:xfrm>
            <a:off x="521916" y="2898244"/>
            <a:ext cx="11148165" cy="2308324"/>
          </a:xfrm>
          <a:prstGeom prst="rect">
            <a:avLst/>
          </a:prstGeom>
          <a:noFill/>
        </p:spPr>
        <p:txBody>
          <a:bodyPr wrap="square" rtlCol="0">
            <a:spAutoFit/>
          </a:bodyPr>
          <a:lstStyle/>
          <a:p>
            <a:pPr algn="ctr" latinLnBrk="0"/>
            <a:r>
              <a:rPr lang="en-GB" sz="4800" i="1" noProof="0" dirty="0">
                <a:solidFill>
                  <a:schemeClr val="accent2"/>
                </a:solidFill>
              </a:rPr>
              <a:t>Ποιες τεχνολογίες έξυπνου σπιτιού μπορούν να σας βοηθήσουν να εξοικονομήσετε ενέργεια και πώς λειτουργούν;</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1801661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984A55-3301-C7C4-A4A7-34966C0987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292C0E8-044C-54EA-9DA3-11294AE3327B}"/>
              </a:ext>
            </a:extLst>
          </p:cNvPr>
          <p:cNvSpPr>
            <a:spLocks noGrp="1"/>
          </p:cNvSpPr>
          <p:nvPr>
            <p:ph type="title" idx="4294967295"/>
          </p:nvPr>
        </p:nvSpPr>
        <p:spPr>
          <a:xfrm>
            <a:off x="403964" y="743948"/>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6. Εφαρμόστε ένα έξυπνο σπίτι</a:t>
            </a:r>
            <a:endParaRPr lang="el-GR" noProof="1">
              <a:effectLst/>
            </a:endParaRPr>
          </a:p>
          <a:p>
            <a:endParaRPr lang="el-GR" noProof="1"/>
          </a:p>
        </p:txBody>
      </p:sp>
      <p:sp>
        <p:nvSpPr>
          <p:cNvPr id="4" name="TextBox 3">
            <a:extLst>
              <a:ext uri="{FF2B5EF4-FFF2-40B4-BE49-F238E27FC236}">
                <a16:creationId xmlns:a16="http://schemas.microsoft.com/office/drawing/2014/main" id="{B8F24D65-3C3C-DDDB-79E7-E2DA63900FA9}"/>
              </a:ext>
            </a:extLst>
          </p:cNvPr>
          <p:cNvSpPr txBox="1"/>
          <p:nvPr/>
        </p:nvSpPr>
        <p:spPr>
          <a:xfrm>
            <a:off x="5661764" y="2069511"/>
            <a:ext cx="6152753" cy="4093428"/>
          </a:xfrm>
          <a:prstGeom prst="rect">
            <a:avLst/>
          </a:prstGeom>
          <a:noFill/>
        </p:spPr>
        <p:txBody>
          <a:bodyPr wrap="square" rtlCol="0">
            <a:spAutoFit/>
          </a:bodyPr>
          <a:lstStyle/>
          <a:p>
            <a:pPr marL="457200" indent="-457200" latinLnBrk="0">
              <a:buChar char="•"/>
            </a:pPr>
            <a:r>
              <a:rPr lang="en-GB" sz="2000" noProof="0" dirty="0">
                <a:solidFill>
                  <a:srgbClr val="2B2C30"/>
                </a:solidFill>
                <a:ea typeface="Public Sans"/>
                <a:cs typeface="Segoe UI"/>
              </a:rPr>
              <a:t>Οι έξυπνες πρίζες, τα φώτα και οι θερμοστάτες μπορούν να αυτοματοποιήσουν και να υποστηρίξουν τη βελτιστοποίηση της ενέργειας.</a:t>
            </a:r>
            <a:endParaRPr lang="en-GB" sz="2000" noProof="0" dirty="0">
              <a:solidFill>
                <a:srgbClr val="242424"/>
              </a:solidFill>
              <a:ea typeface="Public Sans"/>
              <a:cs typeface="Segoe UI"/>
            </a:endParaRPr>
          </a:p>
          <a:p>
            <a:pPr marL="457200" indent="-457200" latinLnBrk="0">
              <a:buChar char="•"/>
            </a:pPr>
            <a:r>
              <a:rPr lang="en-GB" sz="2000" noProof="0" dirty="0">
                <a:solidFill>
                  <a:srgbClr val="2B2C30"/>
                </a:solidFill>
                <a:ea typeface="Public Sans"/>
                <a:cs typeface="Segoe UI"/>
              </a:rPr>
              <a:t>Αυτές οι συσκευές ελέγχονται εξ αποστάσεως μέσω εφαρμογών για smartphone, επιτρέποντάς σας να παρακολουθείτε και να ρυθμίζετε την κατανάλωση ενέργειας σε πραγματικό χρόνο. </a:t>
            </a:r>
            <a:endParaRPr lang="en-GB" sz="2000" noProof="0" dirty="0">
              <a:solidFill>
                <a:srgbClr val="242424"/>
              </a:solidFill>
              <a:ea typeface="Public Sans"/>
              <a:cs typeface="Segoe UI"/>
            </a:endParaRPr>
          </a:p>
          <a:p>
            <a:pPr marL="457200" indent="-457200" latinLnBrk="0">
              <a:buChar char="•"/>
            </a:pPr>
            <a:r>
              <a:rPr lang="en-GB" sz="2000" noProof="0" dirty="0">
                <a:solidFill>
                  <a:srgbClr val="2B2C30"/>
                </a:solidFill>
                <a:ea typeface="Public Sans"/>
                <a:cs typeface="Segoe UI"/>
              </a:rPr>
              <a:t>Μπορείτε να προγραμματίσετε τα φώτα και τις συσκευές να ανάβουν και να σβήνουν, όταν χρειάζεται.</a:t>
            </a:r>
          </a:p>
          <a:p>
            <a:pPr marL="457200" indent="-457200" latinLnBrk="0">
              <a:buChar char="•"/>
            </a:pPr>
            <a:r>
              <a:rPr lang="en-GB" sz="2000" noProof="0" dirty="0">
                <a:solidFill>
                  <a:srgbClr val="2B2C30"/>
                </a:solidFill>
                <a:ea typeface="Public Sans"/>
                <a:cs typeface="Segoe UI"/>
              </a:rPr>
              <a:t>Οι έξυπνοι θερμοστάτες μπορούν να χρησιμοποιηθούν για τη διατήρηση της αποδοτικής θέρμανσης και ψύξης.</a:t>
            </a:r>
            <a:endParaRPr lang="en-GB" sz="2000" noProof="0" dirty="0">
              <a:solidFill>
                <a:srgbClr val="242424"/>
              </a:solidFill>
              <a:ea typeface="Public Sans"/>
              <a:cs typeface="Segoe UI"/>
            </a:endParaRPr>
          </a:p>
        </p:txBody>
      </p:sp>
      <p:pic>
        <p:nvPicPr>
          <p:cNvPr id="5" name="Picture 4">
            <a:extLst>
              <a:ext uri="{FF2B5EF4-FFF2-40B4-BE49-F238E27FC236}">
                <a16:creationId xmlns:a16="http://schemas.microsoft.com/office/drawing/2014/main" id="{68A943D0-DCC0-7212-ABAE-8566648C0EE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7170" y="2490228"/>
            <a:ext cx="5252581" cy="3939436"/>
          </a:xfrm>
          <a:prstGeom prst="rect">
            <a:avLst/>
          </a:prstGeom>
        </p:spPr>
      </p:pic>
    </p:spTree>
    <p:extLst>
      <p:ext uri="{BB962C8B-B14F-4D97-AF65-F5344CB8AC3E}">
        <p14:creationId xmlns:p14="http://schemas.microsoft.com/office/powerpoint/2010/main" val="3160540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856C88A-4827-E78F-6E46-7015F147CC0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325EEBFB-F30D-3E76-627E-620DBF4964C9}"/>
              </a:ext>
            </a:extLst>
          </p:cNvPr>
          <p:cNvSpPr>
            <a:spLocks noGrp="1"/>
          </p:cNvSpPr>
          <p:nvPr>
            <p:ph type="title" idx="4294967295"/>
          </p:nvPr>
        </p:nvSpPr>
        <p:spPr>
          <a:xfrm>
            <a:off x="485503" y="757011"/>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7. Χρησιμοποιήστε έξυπνους θερμοστάτες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C3AB2072-28EA-1A3F-E8BA-84B26C31EC0A}"/>
              </a:ext>
            </a:extLst>
          </p:cNvPr>
          <p:cNvSpPr txBox="1"/>
          <p:nvPr/>
        </p:nvSpPr>
        <p:spPr>
          <a:xfrm>
            <a:off x="691019" y="3286516"/>
            <a:ext cx="10809961" cy="2308324"/>
          </a:xfrm>
          <a:prstGeom prst="rect">
            <a:avLst/>
          </a:prstGeom>
          <a:noFill/>
        </p:spPr>
        <p:txBody>
          <a:bodyPr wrap="square" rtlCol="0">
            <a:spAutoFit/>
          </a:bodyPr>
          <a:lstStyle/>
          <a:p>
            <a:pPr algn="ctr" latinLnBrk="0"/>
            <a:r>
              <a:rPr lang="en-US" sz="4800" i="1" dirty="0">
                <a:solidFill>
                  <a:schemeClr val="accent2"/>
                </a:solidFill>
              </a:rPr>
              <a:t>Τι είναι ο έξυπνος θερμοστάτης και πώς μπορεί να συμβάλει στην εξοικονόμηση ενέργειας;</a:t>
            </a:r>
          </a:p>
          <a:p>
            <a:pPr algn="ctr" latinLnBrk="0"/>
            <a:endParaRPr lang="en-US" sz="4800" i="1" dirty="0">
              <a:solidFill>
                <a:schemeClr val="accent2"/>
              </a:solidFill>
            </a:endParaRPr>
          </a:p>
        </p:txBody>
      </p:sp>
    </p:spTree>
    <p:extLst>
      <p:ext uri="{BB962C8B-B14F-4D97-AF65-F5344CB8AC3E}">
        <p14:creationId xmlns:p14="http://schemas.microsoft.com/office/powerpoint/2010/main" val="35344140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07DC49-6DA9-659C-DAE8-BA0B96A6BCF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5E236C3-86D3-8196-6B48-9C8BB411CFBF}"/>
              </a:ext>
            </a:extLst>
          </p:cNvPr>
          <p:cNvSpPr>
            <a:spLocks noGrp="1"/>
          </p:cNvSpPr>
          <p:nvPr>
            <p:ph type="title" idx="4294967295"/>
          </p:nvPr>
        </p:nvSpPr>
        <p:spPr>
          <a:xfrm>
            <a:off x="420188" y="770074"/>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7. Χρησιμοποιήστε έξυπνους θερμοστάτες</a:t>
            </a:r>
            <a:endParaRPr lang="el-GR" noProof="1">
              <a:effectLst/>
            </a:endParaRPr>
          </a:p>
          <a:p>
            <a:endParaRPr lang="el-GR" noProof="1"/>
          </a:p>
        </p:txBody>
      </p:sp>
      <p:sp>
        <p:nvSpPr>
          <p:cNvPr id="4" name="TextBox 3">
            <a:extLst>
              <a:ext uri="{FF2B5EF4-FFF2-40B4-BE49-F238E27FC236}">
                <a16:creationId xmlns:a16="http://schemas.microsoft.com/office/drawing/2014/main" id="{C6FF838B-BFE6-EDA6-76BC-6105074602D6}"/>
              </a:ext>
            </a:extLst>
          </p:cNvPr>
          <p:cNvSpPr txBox="1"/>
          <p:nvPr/>
        </p:nvSpPr>
        <p:spPr>
          <a:xfrm>
            <a:off x="4947782" y="2431745"/>
            <a:ext cx="6726476" cy="2677656"/>
          </a:xfrm>
          <a:prstGeom prst="rect">
            <a:avLst/>
          </a:prstGeom>
          <a:noFill/>
        </p:spPr>
        <p:txBody>
          <a:bodyPr wrap="square" rtlCol="0">
            <a:spAutoFit/>
          </a:bodyPr>
          <a:lstStyle/>
          <a:p>
            <a:pPr marL="457200" indent="-457200" latinLnBrk="0">
              <a:buFontTx/>
              <a:buChar char="•"/>
            </a:pPr>
            <a:r>
              <a:rPr lang="en-GB" sz="2400" noProof="0" dirty="0">
                <a:solidFill>
                  <a:srgbClr val="2B2C30"/>
                </a:solidFill>
                <a:ea typeface="Public Sans"/>
                <a:cs typeface="Segoe UI"/>
              </a:rPr>
              <a:t>Οι έξυπνοι θερμοστάτες σας επιτρέπουν να διαχειρίζεστε εξ αποστάσεως τη θερμοκρασία του σπιτιού σας μέσω </a:t>
            </a:r>
            <a:r>
              <a:rPr lang="en-GB" sz="2400" dirty="0">
                <a:solidFill>
                  <a:srgbClr val="2B2C30"/>
                </a:solidFill>
                <a:ea typeface="Public Sans"/>
                <a:cs typeface="Segoe UI"/>
              </a:rPr>
              <a:t>εφαρμογών</a:t>
            </a:r>
            <a:r>
              <a:rPr lang="en-GB" sz="2400" noProof="0" dirty="0">
                <a:solidFill>
                  <a:srgbClr val="2B2C30"/>
                </a:solidFill>
                <a:ea typeface="Public Sans"/>
                <a:cs typeface="Segoe UI"/>
              </a:rPr>
              <a:t> για smartphone</a:t>
            </a:r>
            <a:r>
              <a:rPr lang="en-GB" sz="2400" dirty="0">
                <a:solidFill>
                  <a:srgbClr val="2B2C30"/>
                </a:solidFill>
                <a:ea typeface="Public Sans"/>
                <a:cs typeface="Segoe UI"/>
              </a:rPr>
              <a:t>.</a:t>
            </a:r>
          </a:p>
          <a:p>
            <a:pPr marL="457200" indent="-457200" latinLnBrk="0">
              <a:buFontTx/>
              <a:buChar char="•"/>
            </a:pPr>
            <a:r>
              <a:rPr lang="en-GB" sz="2400" noProof="0" dirty="0">
                <a:solidFill>
                  <a:srgbClr val="2B2C30"/>
                </a:solidFill>
                <a:ea typeface="Public Sans"/>
                <a:cs typeface="Segoe UI"/>
              </a:rPr>
              <a:t>Οι έξυπνοι θερμοστάτες μπορούν να μάθουν τις συνήθειές σας και να βελτιστοποιήσουν τη θέρμανση και την ψύξη για εξοικονόμηση ενέργειας. </a:t>
            </a:r>
            <a:r>
              <a:rPr lang="en-GB" sz="2400" dirty="0">
                <a:solidFill>
                  <a:srgbClr val="2B2C30"/>
                </a:solidFill>
                <a:ea typeface="Public Sans"/>
                <a:cs typeface="Segoe UI"/>
              </a:rPr>
              <a:t>Μπορείτε επίσης </a:t>
            </a:r>
            <a:r>
              <a:rPr lang="en-GB" sz="2400" noProof="0" dirty="0">
                <a:solidFill>
                  <a:srgbClr val="2B2C30"/>
                </a:solidFill>
                <a:ea typeface="Public Sans"/>
                <a:cs typeface="Segoe UI"/>
              </a:rPr>
              <a:t>να ορίσετε προγράμματα θερμοκρασίας για να μειώσετε τη θέρμανση και την ψύξη όταν κοιμάστε ή λείπετε.</a:t>
            </a:r>
            <a:endParaRPr lang="en-GB" sz="2400" noProof="0" dirty="0">
              <a:solidFill>
                <a:srgbClr val="242424"/>
              </a:solidFill>
              <a:ea typeface="Public Sans"/>
              <a:cs typeface="Segoe UI"/>
            </a:endParaRPr>
          </a:p>
        </p:txBody>
      </p:sp>
      <p:pic>
        <p:nvPicPr>
          <p:cNvPr id="7" name="Picture 6">
            <a:extLst>
              <a:ext uri="{FF2B5EF4-FFF2-40B4-BE49-F238E27FC236}">
                <a16:creationId xmlns:a16="http://schemas.microsoft.com/office/drawing/2014/main" id="{B5FFB9B3-808A-DD03-7867-D4662A50D9F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37" y="2730674"/>
            <a:ext cx="4815245" cy="3202302"/>
          </a:xfrm>
          <a:prstGeom prst="rect">
            <a:avLst/>
          </a:prstGeom>
        </p:spPr>
      </p:pic>
    </p:spTree>
    <p:extLst>
      <p:ext uri="{BB962C8B-B14F-4D97-AF65-F5344CB8AC3E}">
        <p14:creationId xmlns:p14="http://schemas.microsoft.com/office/powerpoint/2010/main" val="416140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C6D807-DAB9-1AB0-3541-504CB006F4F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69C3AB92-2D4E-842C-F549-47A00A1287E3}"/>
              </a:ext>
            </a:extLst>
          </p:cNvPr>
          <p:cNvSpPr>
            <a:spLocks noGrp="1"/>
          </p:cNvSpPr>
          <p:nvPr>
            <p:ph type="title" idx="4294967295"/>
          </p:nvPr>
        </p:nvSpPr>
        <p:spPr>
          <a:xfrm>
            <a:off x="446314" y="783137"/>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8. Χρησιμοποιήστε πολύπριζα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3DEE6772-2864-A659-EF4C-1D84F481CA30}"/>
              </a:ext>
            </a:extLst>
          </p:cNvPr>
          <p:cNvSpPr txBox="1"/>
          <p:nvPr/>
        </p:nvSpPr>
        <p:spPr>
          <a:xfrm>
            <a:off x="563671" y="2906038"/>
            <a:ext cx="11085534" cy="3046988"/>
          </a:xfrm>
          <a:prstGeom prst="rect">
            <a:avLst/>
          </a:prstGeom>
          <a:noFill/>
        </p:spPr>
        <p:txBody>
          <a:bodyPr wrap="square" rtlCol="0">
            <a:spAutoFit/>
          </a:bodyPr>
          <a:lstStyle/>
          <a:p>
            <a:pPr algn="ctr" latinLnBrk="0"/>
            <a:r>
              <a:rPr lang="en-US" sz="4800" i="1" dirty="0">
                <a:solidFill>
                  <a:schemeClr val="accent2"/>
                </a:solidFill>
              </a:rPr>
              <a:t>Ποια είναι τα πλεονεκτήματα των έξυπνων πολύπριζων και πώς μπορούν να συμβάλουν στη μείωση της κατανάλωσης ενέργειας;</a:t>
            </a:r>
          </a:p>
          <a:p>
            <a:pPr algn="ctr" latinLnBrk="0"/>
            <a:endParaRPr lang="en-US" sz="4800" i="1" dirty="0">
              <a:solidFill>
                <a:schemeClr val="accent2"/>
              </a:solidFill>
            </a:endParaRPr>
          </a:p>
        </p:txBody>
      </p:sp>
    </p:spTree>
    <p:extLst>
      <p:ext uri="{BB962C8B-B14F-4D97-AF65-F5344CB8AC3E}">
        <p14:creationId xmlns:p14="http://schemas.microsoft.com/office/powerpoint/2010/main" val="590018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973FC5A-BE47-10F2-248A-2CDC9EB65C63}"/>
              </a:ext>
            </a:extLst>
          </p:cNvPr>
          <p:cNvSpPr>
            <a:spLocks noGrp="1"/>
          </p:cNvSpPr>
          <p:nvPr>
            <p:ph type="title" idx="4294967295"/>
          </p:nvPr>
        </p:nvSpPr>
        <p:spPr>
          <a:xfrm>
            <a:off x="668383" y="691126"/>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rPr>
              <a:t>Εισαγωγή</a:t>
            </a:r>
            <a:endParaRPr lang="el-GR" noProof="1">
              <a:effectLst/>
            </a:endParaRPr>
          </a:p>
          <a:p>
            <a:endParaRPr lang="el-GR" noProof="1"/>
          </a:p>
        </p:txBody>
      </p:sp>
      <p:sp>
        <p:nvSpPr>
          <p:cNvPr id="2" name="TextBox 1">
            <a:extLst>
              <a:ext uri="{FF2B5EF4-FFF2-40B4-BE49-F238E27FC236}">
                <a16:creationId xmlns:a16="http://schemas.microsoft.com/office/drawing/2014/main" id="{0FE65402-2D24-4C0B-3A9B-70B199ADCEA8}"/>
              </a:ext>
            </a:extLst>
          </p:cNvPr>
          <p:cNvSpPr txBox="1"/>
          <p:nvPr/>
        </p:nvSpPr>
        <p:spPr>
          <a:xfrm>
            <a:off x="4261729" y="612844"/>
            <a:ext cx="7678453" cy="5632311"/>
          </a:xfrm>
          <a:prstGeom prst="rect">
            <a:avLst/>
          </a:prstGeom>
          <a:noFill/>
        </p:spPr>
        <p:txBody>
          <a:bodyPr wrap="square" lIns="91440" tIns="45720" rIns="91440" bIns="45720" rtlCol="0" anchor="t">
            <a:spAutoFit/>
          </a:bodyPr>
          <a:lstStyle/>
          <a:p>
            <a:pPr latinLnBrk="0"/>
            <a:r>
              <a:rPr lang="en-GB" sz="2000" dirty="0"/>
              <a:t>Η ψηφιακή ενεργειακή μετάβαση προσφέρει σε όλους την ευκαιρία να κατανοήσουν καλύτερα τη δική τους χρήση της ενέργειας. Μέσω της κατανόησης της χρήσης της ενέργειας, μπορούμε να λάβουμε τεκμηριωμένες αποφάσεις σχετικά με τον τρόπο εξοικονόμησης ενέργειας, χωρίς ταλαιπωρία ή θυσία της άνεσης. Μικρές αλλαγές μπορούν να σημαίνουν και μεγάλη εξοικονόμηση κόστους!  </a:t>
            </a:r>
          </a:p>
          <a:p>
            <a:pPr latinLnBrk="0"/>
            <a:endParaRPr lang="en-GB" sz="2000" dirty="0"/>
          </a:p>
          <a:p>
            <a:pPr latinLnBrk="0"/>
            <a:r>
              <a:rPr lang="en-GB" sz="2000" dirty="0"/>
              <a:t>Σε αυτή τη σύντομη παρουσίαση θα εξερευνήσουμε: </a:t>
            </a:r>
          </a:p>
          <a:p>
            <a:endParaRPr lang="en-GB" sz="2000" dirty="0"/>
          </a:p>
          <a:p>
            <a:pPr marL="457200" indent="-457200" latinLnBrk="0">
              <a:buChar char="•"/>
            </a:pPr>
            <a:r>
              <a:rPr lang="en-GB" sz="2000" dirty="0"/>
              <a:t>Εύκολα βήματα που μπορείτε να ακολουθήσετε για να κατανοήσετε την κατανάλωση ενέργειας σας.</a:t>
            </a:r>
          </a:p>
          <a:p>
            <a:pPr marL="457200" indent="-457200" latinLnBrk="0">
              <a:buChar char="•"/>
            </a:pPr>
            <a:r>
              <a:rPr lang="en-GB" sz="2000" dirty="0"/>
              <a:t>Θετικές επιλογές που μπορείτε να κάνετε για να μειώσετε την κατανάλωση ενέργειας και ενδεχομένως να εξοικονομήσετε χρήματα.</a:t>
            </a:r>
          </a:p>
          <a:p>
            <a:pPr latinLnBrk="0"/>
            <a:endParaRPr lang="en-GB" sz="2000" dirty="0"/>
          </a:p>
          <a:p>
            <a:pPr latinLnBrk="0"/>
            <a:r>
              <a:rPr lang="en-GB" sz="2000" dirty="0"/>
              <a:t>Είτε ζείτε σε σπίτι ή διαμέρισμα, είτε νοικιάζετε το σπίτι σας, είτε ζείτε σε κοινωνική κατοικία είτε είστε ιδιοκτήτης σπιτιού, αυτή η παρουσίαση έχει χρήσιμες συμβουλές για εσάς. </a:t>
            </a:r>
          </a:p>
        </p:txBody>
      </p:sp>
      <p:pic>
        <p:nvPicPr>
          <p:cNvPr id="4" name="Picture 3">
            <a:extLst>
              <a:ext uri="{FF2B5EF4-FFF2-40B4-BE49-F238E27FC236}">
                <a16:creationId xmlns:a16="http://schemas.microsoft.com/office/drawing/2014/main" id="{F1392AF9-1687-9CED-BE66-94B674F95D6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6689"/>
            <a:ext cx="4029245" cy="3022705"/>
          </a:xfrm>
          <a:prstGeom prst="rect">
            <a:avLst/>
          </a:prstGeom>
        </p:spPr>
      </p:pic>
    </p:spTree>
    <p:extLst>
      <p:ext uri="{BB962C8B-B14F-4D97-AF65-F5344CB8AC3E}">
        <p14:creationId xmlns:p14="http://schemas.microsoft.com/office/powerpoint/2010/main" val="3952518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2EE8-091B-0FE0-B4BE-A7D17AA556B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1311A378-DA55-6A4F-BA41-E2B34762FBDA}"/>
              </a:ext>
            </a:extLst>
          </p:cNvPr>
          <p:cNvSpPr>
            <a:spLocks noGrp="1"/>
          </p:cNvSpPr>
          <p:nvPr>
            <p:ph type="title" idx="4294967295"/>
          </p:nvPr>
        </p:nvSpPr>
        <p:spPr>
          <a:xfrm>
            <a:off x="485502" y="743948"/>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8. Χρησιμοποιήστε πολύπριζα </a:t>
            </a:r>
            <a:endParaRPr lang="el-GR" noProof="1">
              <a:effectLst/>
            </a:endParaRPr>
          </a:p>
          <a:p>
            <a:endParaRPr lang="el-GR" noProof="1"/>
          </a:p>
        </p:txBody>
      </p:sp>
      <p:sp>
        <p:nvSpPr>
          <p:cNvPr id="4" name="TextBox 3">
            <a:extLst>
              <a:ext uri="{FF2B5EF4-FFF2-40B4-BE49-F238E27FC236}">
                <a16:creationId xmlns:a16="http://schemas.microsoft.com/office/drawing/2014/main" id="{18C55726-5E4A-A0F6-F79D-6164468DD29C}"/>
              </a:ext>
            </a:extLst>
          </p:cNvPr>
          <p:cNvSpPr txBox="1"/>
          <p:nvPr/>
        </p:nvSpPr>
        <p:spPr>
          <a:xfrm>
            <a:off x="5509919" y="1986651"/>
            <a:ext cx="6132808" cy="3785652"/>
          </a:xfrm>
          <a:prstGeom prst="rect">
            <a:avLst/>
          </a:prstGeom>
          <a:noFill/>
        </p:spPr>
        <p:txBody>
          <a:bodyPr wrap="square" rtlCol="0">
            <a:spAutoFit/>
          </a:bodyPr>
          <a:lstStyle/>
          <a:p>
            <a:pPr marL="457200" indent="-457200" latinLnBrk="0">
              <a:buChar char="•"/>
            </a:pPr>
            <a:r>
              <a:rPr lang="en-US" sz="2400" dirty="0">
                <a:solidFill>
                  <a:srgbClr val="2B2C30"/>
                </a:solidFill>
                <a:ea typeface="Public Sans"/>
                <a:cs typeface="Segoe UI"/>
              </a:rPr>
              <a:t>Οι πολύπριζες σας επιτρέπουν να απενεργοποιείτε πολλές συσκευές ταυτόχρονα. </a:t>
            </a:r>
          </a:p>
          <a:p>
            <a:pPr marL="457200" indent="-457200" latinLnBrk="0">
              <a:buChar char="•"/>
            </a:pPr>
            <a:r>
              <a:rPr lang="en-US" sz="2400" dirty="0">
                <a:solidFill>
                  <a:srgbClr val="2B2C30"/>
                </a:solidFill>
                <a:ea typeface="Public Sans"/>
                <a:cs typeface="Segoe UI"/>
              </a:rPr>
              <a:t>Οι έξυπνες πολύπριζες μπορούν να διακόψουν αυτόματα την τροφοδοσία των συσκευών που δεν χρησιμοποιούνται. Μπορείτε επίσης να διαχειριστείτε τις έξυπνες πολύπριζες εξ αποστάσεως μέσω εφαρμογών για smartphone.</a:t>
            </a:r>
          </a:p>
          <a:p>
            <a:pPr marL="457200" indent="-457200" latinLnBrk="0">
              <a:buFontTx/>
              <a:buChar char="•"/>
            </a:pPr>
            <a:r>
              <a:rPr lang="en-US" sz="2400" dirty="0">
                <a:solidFill>
                  <a:srgbClr val="2B2C30"/>
                </a:solidFill>
                <a:ea typeface="Public Sans"/>
                <a:cs typeface="Segoe UI"/>
              </a:rPr>
              <a:t>Οι πολύπριζες μπορούν να μειώσουν την κατανάλωση ενέργειας σε κατάσταση αναμονής χωρίς να μειώνουν την ευκολία ή την άνεση. </a:t>
            </a:r>
          </a:p>
          <a:p>
            <a:pPr marL="457200" indent="-457200" latinLnBrk="0">
              <a:buChar char="•"/>
            </a:pPr>
            <a:endParaRPr lang="en-US" sz="2400" dirty="0">
              <a:solidFill>
                <a:srgbClr val="2B2C30"/>
              </a:solidFill>
              <a:ea typeface="Public Sans"/>
              <a:cs typeface="Segoe UI"/>
            </a:endParaRPr>
          </a:p>
        </p:txBody>
      </p:sp>
      <p:pic>
        <p:nvPicPr>
          <p:cNvPr id="7" name="Picture 6">
            <a:extLst>
              <a:ext uri="{FF2B5EF4-FFF2-40B4-BE49-F238E27FC236}">
                <a16:creationId xmlns:a16="http://schemas.microsoft.com/office/drawing/2014/main" id="{61785334-AAEB-F3E5-3E51-01273EE5F011}"/>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7482" y="2457681"/>
            <a:ext cx="4921028" cy="3964161"/>
          </a:xfrm>
          <a:prstGeom prst="rect">
            <a:avLst/>
          </a:prstGeom>
        </p:spPr>
      </p:pic>
    </p:spTree>
    <p:extLst>
      <p:ext uri="{BB962C8B-B14F-4D97-AF65-F5344CB8AC3E}">
        <p14:creationId xmlns:p14="http://schemas.microsoft.com/office/powerpoint/2010/main" val="2510157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40B598-3C59-58D5-BCCF-5F94FB98C36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BAEAC63-C46E-AFD3-8AD2-ABA511DAD7A3}"/>
              </a:ext>
            </a:extLst>
          </p:cNvPr>
          <p:cNvSpPr>
            <a:spLocks noGrp="1"/>
          </p:cNvSpPr>
          <p:nvPr>
            <p:ph type="title" idx="4294967295"/>
          </p:nvPr>
        </p:nvSpPr>
        <p:spPr>
          <a:xfrm>
            <a:off x="537755" y="73088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9. Συνεργασία: Ο ρόλος των ενεργειακών κοινοτήτων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03AC321A-ECC1-6F77-28D3-B93794C698A1}"/>
              </a:ext>
            </a:extLst>
          </p:cNvPr>
          <p:cNvSpPr txBox="1"/>
          <p:nvPr/>
        </p:nvSpPr>
        <p:spPr>
          <a:xfrm>
            <a:off x="377483" y="2718148"/>
            <a:ext cx="11196566" cy="2308324"/>
          </a:xfrm>
          <a:prstGeom prst="rect">
            <a:avLst/>
          </a:prstGeom>
          <a:noFill/>
        </p:spPr>
        <p:txBody>
          <a:bodyPr wrap="square" rtlCol="0">
            <a:spAutoFit/>
          </a:bodyPr>
          <a:lstStyle/>
          <a:p>
            <a:pPr algn="ctr" latinLnBrk="0"/>
            <a:r>
              <a:rPr lang="en-GB" sz="4800" i="1" noProof="0" dirty="0">
                <a:solidFill>
                  <a:schemeClr val="accent2"/>
                </a:solidFill>
              </a:rPr>
              <a:t>Πώς μπορεί η συμμετοχή σε μια ενεργειακή κοινότητα να βοηθήσει εσάς και τους γείτονές σας;</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605909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88971A-92A2-1549-E68D-21610F539BB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B02933-3F28-4A46-6511-A3E9C79C2F4D}"/>
              </a:ext>
            </a:extLst>
          </p:cNvPr>
          <p:cNvSpPr>
            <a:spLocks noGrp="1"/>
          </p:cNvSpPr>
          <p:nvPr>
            <p:ph type="title" idx="4294967295"/>
          </p:nvPr>
        </p:nvSpPr>
        <p:spPr>
          <a:xfrm>
            <a:off x="485503" y="836940"/>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9. Συνεργασία: Ο ρόλος των ενεργειακών κοινοτήτων </a:t>
            </a:r>
            <a:endParaRPr lang="el-GR" noProof="1">
              <a:effectLst/>
            </a:endParaRPr>
          </a:p>
          <a:p>
            <a:endParaRPr lang="el-GR" noProof="1"/>
          </a:p>
        </p:txBody>
      </p:sp>
      <p:sp>
        <p:nvSpPr>
          <p:cNvPr id="4" name="TextBox 3">
            <a:extLst>
              <a:ext uri="{FF2B5EF4-FFF2-40B4-BE49-F238E27FC236}">
                <a16:creationId xmlns:a16="http://schemas.microsoft.com/office/drawing/2014/main" id="{B86F7BA3-B558-E7EE-49BC-1EDCDFCA81CE}"/>
              </a:ext>
            </a:extLst>
          </p:cNvPr>
          <p:cNvSpPr txBox="1"/>
          <p:nvPr/>
        </p:nvSpPr>
        <p:spPr>
          <a:xfrm>
            <a:off x="5561556" y="2361644"/>
            <a:ext cx="6516009" cy="4093428"/>
          </a:xfrm>
          <a:prstGeom prst="rect">
            <a:avLst/>
          </a:prstGeom>
          <a:noFill/>
        </p:spPr>
        <p:txBody>
          <a:bodyPr wrap="square" rtlCol="0">
            <a:spAutoFit/>
          </a:bodyPr>
          <a:lstStyle/>
          <a:p>
            <a:pPr marL="457200" indent="-457200" latinLnBrk="0">
              <a:buChar char="•"/>
            </a:pPr>
            <a:r>
              <a:rPr lang="en-US" sz="2000" dirty="0">
                <a:solidFill>
                  <a:srgbClr val="2B2C30"/>
                </a:solidFill>
                <a:ea typeface="Public Sans"/>
                <a:cs typeface="Segoe UI"/>
              </a:rPr>
              <a:t>Οι ενεργειακές κοινότητες επενδύουν συλλογικά σε έργα ανανεώσιμων πηγών ενέργειας, μοιράζονται πόρους και αλληλοϋποστηρίζονται στην προσπάθεια μείωσης της κατανάλωσης ενέργειας. </a:t>
            </a:r>
          </a:p>
          <a:p>
            <a:pPr marL="457200" indent="-457200" latinLnBrk="0">
              <a:buChar char="•"/>
            </a:pPr>
            <a:r>
              <a:rPr lang="en-US" sz="2000" dirty="0">
                <a:solidFill>
                  <a:srgbClr val="2B2C30"/>
                </a:solidFill>
                <a:ea typeface="Public Sans"/>
                <a:cs typeface="Segoe UI"/>
                <a:hlinkClick r:id="rId3"/>
              </a:rPr>
              <a:t>Υπάρχουν χιλιάδες ενεργειακές κοινότητες σε όλη την Ευρώπη</a:t>
            </a:r>
            <a:r>
              <a:rPr lang="en-US" sz="2000" dirty="0">
                <a:solidFill>
                  <a:srgbClr val="2B2C30"/>
                </a:solidFill>
                <a:ea typeface="Public Sans"/>
                <a:cs typeface="Segoe UI"/>
              </a:rPr>
              <a:t>.</a:t>
            </a:r>
          </a:p>
          <a:p>
            <a:pPr marL="457200" indent="-457200" latinLnBrk="0">
              <a:buFontTx/>
              <a:buChar char="•"/>
            </a:pPr>
            <a:r>
              <a:rPr lang="en-US" sz="2000" dirty="0">
                <a:solidFill>
                  <a:srgbClr val="2B2C30"/>
                </a:solidFill>
                <a:ea typeface="Public Sans"/>
                <a:cs typeface="Segoe UI"/>
              </a:rPr>
              <a:t>Γίνετε μέλος ή δημιουργήστε μια ενεργειακή κοινότητα για να συνεργαστείτε με τους γείτονές σας σε πρωτοβουλίες εξοικονόμησης ενέργειας. </a:t>
            </a:r>
            <a:endParaRPr lang="en-US" sz="2000" dirty="0">
              <a:ea typeface="Public Sans"/>
            </a:endParaRPr>
          </a:p>
          <a:p>
            <a:pPr marL="457200" indent="-457200" latinLnBrk="0">
              <a:buChar char="•"/>
            </a:pPr>
            <a:r>
              <a:rPr lang="en-US" sz="2000" dirty="0">
                <a:solidFill>
                  <a:srgbClr val="2B2C30"/>
                </a:solidFill>
                <a:ea typeface="Public Sans"/>
                <a:cs typeface="Segoe UI"/>
              </a:rPr>
              <a:t>Με τη συνεργασία, τα μέλη μπορούν να επωφεληθούν από την ανταλλαγή γνώσεων, τη μαζική αγοραστική δύναμη και τις συλλογικές διαπραγματεύσεις για καλύτερες τιμές ενέργειας.</a:t>
            </a:r>
            <a:r>
              <a:rPr lang="en-US" sz="2000" dirty="0">
                <a:solidFill>
                  <a:srgbClr val="2B2C30"/>
                </a:solidFill>
                <a:ea typeface="Public Sans"/>
                <a:cs typeface="Public Sans"/>
              </a:rPr>
              <a:t> </a:t>
            </a:r>
            <a:endParaRPr lang="en-US" sz="2000" dirty="0"/>
          </a:p>
        </p:txBody>
      </p:sp>
      <p:pic>
        <p:nvPicPr>
          <p:cNvPr id="5" name="Picture 4">
            <a:extLst>
              <a:ext uri="{FF2B5EF4-FFF2-40B4-BE49-F238E27FC236}">
                <a16:creationId xmlns:a16="http://schemas.microsoft.com/office/drawing/2014/main" id="{A39DF4FF-C69C-8F4F-9CED-2B1D3198480A}"/>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435" y="2617940"/>
            <a:ext cx="5343742" cy="3403120"/>
          </a:xfrm>
          <a:prstGeom prst="rect">
            <a:avLst/>
          </a:prstGeom>
        </p:spPr>
      </p:pic>
    </p:spTree>
    <p:extLst>
      <p:ext uri="{BB962C8B-B14F-4D97-AF65-F5344CB8AC3E}">
        <p14:creationId xmlns:p14="http://schemas.microsoft.com/office/powerpoint/2010/main" val="1442533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F82FF-2403-0C51-C25B-F241635855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A71C5FC-B098-3578-4C68-C439D3941AB4}"/>
              </a:ext>
            </a:extLst>
          </p:cNvPr>
          <p:cNvSpPr>
            <a:spLocks noGrp="1"/>
          </p:cNvSpPr>
          <p:nvPr>
            <p:ph type="title" idx="4294967295"/>
          </p:nvPr>
        </p:nvSpPr>
        <p:spPr>
          <a:xfrm>
            <a:off x="537754" y="822325"/>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10. Μάθετε πού μπορείτε να βρείτε υποστήριξη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25E5C836-0C4E-2B70-2559-800920D4B8CB}"/>
              </a:ext>
            </a:extLst>
          </p:cNvPr>
          <p:cNvSpPr txBox="1"/>
          <p:nvPr/>
        </p:nvSpPr>
        <p:spPr>
          <a:xfrm>
            <a:off x="377482" y="2693096"/>
            <a:ext cx="11259196" cy="3046988"/>
          </a:xfrm>
          <a:prstGeom prst="rect">
            <a:avLst/>
          </a:prstGeom>
          <a:noFill/>
        </p:spPr>
        <p:txBody>
          <a:bodyPr wrap="square" rtlCol="0">
            <a:spAutoFit/>
          </a:bodyPr>
          <a:lstStyle/>
          <a:p>
            <a:pPr algn="ctr" latinLnBrk="0"/>
            <a:r>
              <a:rPr lang="en-GB" sz="4800" i="1" noProof="0" dirty="0">
                <a:solidFill>
                  <a:schemeClr val="accent2"/>
                </a:solidFill>
              </a:rPr>
              <a:t>Πώς μπορούν οι τοπικές ομάδες και οργανώσεις που ασχολούνται με θέματα ενέργειας να σας βοηθήσουν να επιτύχετε τους στόχους σας για εξοικονόμηση ενέργειας;</a:t>
            </a:r>
          </a:p>
          <a:p>
            <a:pPr algn="ctr" latinLnBrk="0"/>
            <a:endParaRPr lang="en-GB" sz="4800" i="1" noProof="0" dirty="0">
              <a:solidFill>
                <a:schemeClr val="accent2"/>
              </a:solidFill>
            </a:endParaRPr>
          </a:p>
        </p:txBody>
      </p:sp>
    </p:spTree>
    <p:extLst>
      <p:ext uri="{BB962C8B-B14F-4D97-AF65-F5344CB8AC3E}">
        <p14:creationId xmlns:p14="http://schemas.microsoft.com/office/powerpoint/2010/main" val="27596867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48F51B-8541-BED7-1085-2608B37A202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21022DF-46A0-CD2B-47B4-326D7D001C44}"/>
              </a:ext>
            </a:extLst>
          </p:cNvPr>
          <p:cNvSpPr>
            <a:spLocks noGrp="1"/>
          </p:cNvSpPr>
          <p:nvPr>
            <p:ph type="title" idx="4294967295"/>
          </p:nvPr>
        </p:nvSpPr>
        <p:spPr>
          <a:xfrm>
            <a:off x="745073" y="691696"/>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10. Μάθετε πού μπορείτε να λάβετε υποστήριξη </a:t>
            </a:r>
            <a:endParaRPr lang="el-GR" noProof="1">
              <a:effectLst/>
            </a:endParaRPr>
          </a:p>
          <a:p>
            <a:endParaRPr lang="el-GR" noProof="1"/>
          </a:p>
        </p:txBody>
      </p:sp>
      <p:sp>
        <p:nvSpPr>
          <p:cNvPr id="4" name="TextBox 3">
            <a:extLst>
              <a:ext uri="{FF2B5EF4-FFF2-40B4-BE49-F238E27FC236}">
                <a16:creationId xmlns:a16="http://schemas.microsoft.com/office/drawing/2014/main" id="{98F002ED-7076-C12C-76BA-4FEBBC6F2705}"/>
              </a:ext>
            </a:extLst>
          </p:cNvPr>
          <p:cNvSpPr txBox="1"/>
          <p:nvPr/>
        </p:nvSpPr>
        <p:spPr>
          <a:xfrm>
            <a:off x="4415206" y="2224364"/>
            <a:ext cx="7315199" cy="3416320"/>
          </a:xfrm>
          <a:prstGeom prst="rect">
            <a:avLst/>
          </a:prstGeom>
          <a:noFill/>
        </p:spPr>
        <p:txBody>
          <a:bodyPr wrap="square" rtlCol="0">
            <a:spAutoFit/>
          </a:bodyPr>
          <a:lstStyle/>
          <a:p>
            <a:pPr marL="457200" indent="-457200" latinLnBrk="0">
              <a:buChar char="•"/>
            </a:pPr>
            <a:r>
              <a:rPr lang="en-GB" sz="2400" noProof="0" dirty="0">
                <a:solidFill>
                  <a:srgbClr val="2B2C30"/>
                </a:solidFill>
                <a:ea typeface="Public Sans"/>
                <a:cs typeface="Segoe UI"/>
              </a:rPr>
              <a:t>Αναζητήστε τοπικές ομάδες, οργανισμούς και κυβερνητικά προγράμματα που σχετίζονται με την ενέργεια και προσφέρουν πόρους και υποστήριξη για πρωτοβουλίες εξοικονόμησης ενέργειας. </a:t>
            </a:r>
          </a:p>
          <a:p>
            <a:pPr marL="457200" indent="-457200" latinLnBrk="0">
              <a:buChar char="•"/>
            </a:pPr>
            <a:r>
              <a:rPr lang="en-GB" sz="2400" noProof="0" dirty="0">
                <a:solidFill>
                  <a:srgbClr val="2B2C30"/>
                </a:solidFill>
                <a:ea typeface="Public Sans"/>
                <a:cs typeface="Segoe UI"/>
              </a:rPr>
              <a:t>Αυτές οι ομάδες μπορούν να σας παρέχουν πολύτιμες πληροφορίες, τεχνική βοήθεια και, σε ορισμένες περιπτώσεις, ακόμη και οικονομικά κίνητρα για να σας βοηθήσουν να εφαρμόσετε πρακτικές ενεργειακής απόδοσης. </a:t>
            </a:r>
          </a:p>
          <a:p>
            <a:pPr marL="457200" indent="-457200" latinLnBrk="0">
              <a:buChar char="•"/>
            </a:pPr>
            <a:r>
              <a:rPr lang="en-GB" sz="2400" noProof="0" dirty="0">
                <a:solidFill>
                  <a:srgbClr val="2B2C30"/>
                </a:solidFill>
                <a:ea typeface="Public Sans"/>
                <a:cs typeface="Segoe UI"/>
              </a:rPr>
              <a:t>Ελέγξτε τις ηλεκτρονικές βάσεις δεδομένων, τα κοινοτικά συμβούλια και τους ιστότοπους των τοπικών κυβερνήσεων για διαθέσιμους πόρους.</a:t>
            </a:r>
            <a:endParaRPr lang="en-GB" sz="2400" noProof="0" dirty="0">
              <a:solidFill>
                <a:srgbClr val="2B2C30"/>
              </a:solidFill>
              <a:ea typeface="Public Sans"/>
              <a:cs typeface="Public Sans"/>
            </a:endParaRPr>
          </a:p>
        </p:txBody>
      </p:sp>
      <p:pic>
        <p:nvPicPr>
          <p:cNvPr id="7" name="Picture 6">
            <a:extLst>
              <a:ext uri="{FF2B5EF4-FFF2-40B4-BE49-F238E27FC236}">
                <a16:creationId xmlns:a16="http://schemas.microsoft.com/office/drawing/2014/main" id="{0CE6F499-8F9F-EE20-76AB-3EBE93D6F45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5073" y="2349757"/>
            <a:ext cx="3253109" cy="4277638"/>
          </a:xfrm>
          <a:prstGeom prst="rect">
            <a:avLst/>
          </a:prstGeom>
        </p:spPr>
      </p:pic>
    </p:spTree>
    <p:extLst>
      <p:ext uri="{BB962C8B-B14F-4D97-AF65-F5344CB8AC3E}">
        <p14:creationId xmlns:p14="http://schemas.microsoft.com/office/powerpoint/2010/main" val="3900238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직사각형 42">
            <a:extLst>
              <a:ext uri="{FF2B5EF4-FFF2-40B4-BE49-F238E27FC236}">
                <a16:creationId xmlns:a16="http://schemas.microsoft.com/office/drawing/2014/main" id="{D8C4E46F-1B05-476B-90D3-800B8F061E5E}"/>
              </a:ext>
              <a:ext uri="{C183D7F6-B498-43B3-948B-1728B52AA6E4}">
                <adec:decorative xmlns:adec="http://schemas.microsoft.com/office/drawing/2017/decorative" val="1"/>
              </a:ext>
            </a:extLst>
          </p:cNvPr>
          <p:cNvSpPr/>
          <p:nvPr/>
        </p:nvSpPr>
        <p:spPr>
          <a:xfrm>
            <a:off x="6188062"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31" name="직사각형 30">
            <a:extLst>
              <a:ext uri="{FF2B5EF4-FFF2-40B4-BE49-F238E27FC236}">
                <a16:creationId xmlns:a16="http://schemas.microsoft.com/office/drawing/2014/main" id="{054E5D47-4CA2-42D3-88F2-36300092A0B6}"/>
              </a:ext>
              <a:ext uri="{C183D7F6-B498-43B3-948B-1728B52AA6E4}">
                <adec:decorative xmlns:adec="http://schemas.microsoft.com/office/drawing/2017/decorative" val="1"/>
              </a:ext>
            </a:extLst>
          </p:cNvPr>
          <p:cNvSpPr/>
          <p:nvPr/>
        </p:nvSpPr>
        <p:spPr>
          <a:xfrm>
            <a:off x="3500763"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dirty="0">
              <a:solidFill>
                <a:srgbClr val="322F32"/>
              </a:solidFill>
            </a:endParaRPr>
          </a:p>
        </p:txBody>
      </p:sp>
      <p:sp>
        <p:nvSpPr>
          <p:cNvPr id="19" name="직사각형 18">
            <a:extLst>
              <a:ext uri="{FF2B5EF4-FFF2-40B4-BE49-F238E27FC236}">
                <a16:creationId xmlns:a16="http://schemas.microsoft.com/office/drawing/2014/main" id="{8DC1423C-2E75-48AE-A98F-626668954196}"/>
              </a:ext>
              <a:ext uri="{C183D7F6-B498-43B3-948B-1728B52AA6E4}">
                <adec:decorative xmlns:adec="http://schemas.microsoft.com/office/drawing/2017/decorative" val="1"/>
              </a:ext>
            </a:extLst>
          </p:cNvPr>
          <p:cNvSpPr/>
          <p:nvPr/>
        </p:nvSpPr>
        <p:spPr>
          <a:xfrm>
            <a:off x="790220"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sp>
        <p:nvSpPr>
          <p:cNvPr id="4" name="Title 3">
            <a:extLst>
              <a:ext uri="{FF2B5EF4-FFF2-40B4-BE49-F238E27FC236}">
                <a16:creationId xmlns:a16="http://schemas.microsoft.com/office/drawing/2014/main" id="{1CB3AB17-8875-D3B2-DE3D-43F70B766127}"/>
              </a:ext>
            </a:extLst>
          </p:cNvPr>
          <p:cNvSpPr>
            <a:spLocks noGrp="1"/>
          </p:cNvSpPr>
          <p:nvPr>
            <p:ph type="title" idx="4294967295"/>
          </p:nvPr>
        </p:nvSpPr>
        <p:spPr>
          <a:xfrm>
            <a:off x="746139" y="680377"/>
            <a:ext cx="10515600" cy="1325563"/>
          </a:xfrm>
          <a:prstGeom prst="rect">
            <a:avLst/>
          </a:prstGeom>
        </p:spPr>
        <p:txBody>
          <a:bodyPr/>
          <a:lstStyle/>
          <a:p>
            <a:pPr rtl="0" eaLnBrk="1" latinLnBrk="1" hangingPunct="1"/>
            <a:r>
              <a:rPr lang="el-GR" sz="2800" kern="1200" noProof="1">
                <a:solidFill>
                  <a:srgbClr val="0E3AF0"/>
                </a:solidFill>
                <a:effectLst/>
                <a:latin typeface="Calibri" panose="020F0502020204030204" pitchFamily="34" charset="0"/>
                <a:ea typeface="맑은 고딕" panose="020B0503020000020004" pitchFamily="34" charset="-127"/>
                <a:cs typeface="Arial" panose="020B0604020202020204" pitchFamily="34" charset="0"/>
              </a:rPr>
              <a:t>Επόμενα βήματα</a:t>
            </a:r>
            <a:endParaRPr lang="el-GR" noProof="1">
              <a:effectLst/>
            </a:endParaRPr>
          </a:p>
          <a:p>
            <a:endParaRPr lang="el-GR" noProof="1"/>
          </a:p>
        </p:txBody>
      </p:sp>
      <p:sp>
        <p:nvSpPr>
          <p:cNvPr id="3" name="TextBox 2">
            <a:extLst>
              <a:ext uri="{FF2B5EF4-FFF2-40B4-BE49-F238E27FC236}">
                <a16:creationId xmlns:a16="http://schemas.microsoft.com/office/drawing/2014/main" id="{A285EDEE-0D89-AE70-0953-34055524EF0D}"/>
              </a:ext>
            </a:extLst>
          </p:cNvPr>
          <p:cNvSpPr txBox="1"/>
          <p:nvPr/>
        </p:nvSpPr>
        <p:spPr>
          <a:xfrm>
            <a:off x="753706" y="1215518"/>
            <a:ext cx="10648074" cy="830997"/>
          </a:xfrm>
          <a:prstGeom prst="rect">
            <a:avLst/>
          </a:prstGeom>
          <a:noFill/>
        </p:spPr>
        <p:txBody>
          <a:bodyPr wrap="square" rtlCol="0">
            <a:spAutoFit/>
          </a:bodyPr>
          <a:lstStyle/>
          <a:p>
            <a:pPr latinLnBrk="0"/>
            <a:r>
              <a:rPr lang="en-GB" sz="2400" dirty="0"/>
              <a:t>Αν θέλετε να μάθετε περισσότερα για τη ψηφιακή ενεργειακή μετάβαση, μπορεί να σας φανούν χρήσιμες οι ακόλουθες πηγές: </a:t>
            </a:r>
          </a:p>
        </p:txBody>
      </p:sp>
      <p:grpSp>
        <p:nvGrpSpPr>
          <p:cNvPr id="20" name="그룹 19">
            <a:extLst>
              <a:ext uri="{FF2B5EF4-FFF2-40B4-BE49-F238E27FC236}">
                <a16:creationId xmlns:a16="http://schemas.microsoft.com/office/drawing/2014/main" id="{5AD01B13-396A-4A4F-8EA6-968460F8AFEB}"/>
              </a:ext>
              <a:ext uri="{C183D7F6-B498-43B3-948B-1728B52AA6E4}">
                <adec:decorative xmlns:adec="http://schemas.microsoft.com/office/drawing/2017/decorative" val="1"/>
              </a:ext>
            </a:extLst>
          </p:cNvPr>
          <p:cNvGrpSpPr/>
          <p:nvPr/>
        </p:nvGrpSpPr>
        <p:grpSpPr>
          <a:xfrm>
            <a:off x="1728249" y="2344322"/>
            <a:ext cx="615100" cy="604284"/>
            <a:chOff x="6810557" y="892968"/>
            <a:chExt cx="384524" cy="377762"/>
          </a:xfrm>
          <a:solidFill>
            <a:schemeClr val="accent1"/>
          </a:solidFill>
        </p:grpSpPr>
        <p:sp>
          <p:nvSpPr>
            <p:cNvPr id="21" name="자유형: 도형 20">
              <a:extLst>
                <a:ext uri="{FF2B5EF4-FFF2-40B4-BE49-F238E27FC236}">
                  <a16:creationId xmlns:a16="http://schemas.microsoft.com/office/drawing/2014/main" id="{2C42074F-0750-4FD2-8807-D7FBE2B0EA4D}"/>
                </a:ext>
              </a:extLst>
            </p:cNvPr>
            <p:cNvSpPr/>
            <p:nvPr/>
          </p:nvSpPr>
          <p:spPr>
            <a:xfrm>
              <a:off x="6810557" y="977836"/>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483 h 85725"/>
                <a:gd name="connsiteX14" fmla="*/ 59817 w 114300"/>
                <a:gd name="connsiteY14" fmla="*/ 56388 h 85725"/>
                <a:gd name="connsiteX15" fmla="*/ 29527 w 114300"/>
                <a:gd name="connsiteY15" fmla="*/ 50483 h 85725"/>
                <a:gd name="connsiteX16" fmla="*/ 29527 w 114300"/>
                <a:gd name="connsiteY16" fmla="*/ 33338 h 85725"/>
                <a:gd name="connsiteX17" fmla="*/ 33242 w 114300"/>
                <a:gd name="connsiteY17" fmla="*/ 29623 h 85725"/>
                <a:gd name="connsiteX18" fmla="*/ 86201 w 114300"/>
                <a:gd name="connsiteY18" fmla="*/ 29623 h 85725"/>
                <a:gd name="connsiteX19" fmla="*/ 90201 w 114300"/>
                <a:gd name="connsiteY19" fmla="*/ 33338 h 85725"/>
                <a:gd name="connsiteX20" fmla="*/ 90106 w 114300"/>
                <a:gd name="connsiteY20" fmla="*/ 50483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723"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483"/>
                  </a:moveTo>
                  <a:cubicBezTo>
                    <a:pt x="80486" y="54388"/>
                    <a:pt x="70389" y="56388"/>
                    <a:pt x="59817" y="56388"/>
                  </a:cubicBezTo>
                  <a:cubicBezTo>
                    <a:pt x="49244" y="56388"/>
                    <a:pt x="39052" y="54388"/>
                    <a:pt x="29527" y="50483"/>
                  </a:cubicBezTo>
                  <a:lnTo>
                    <a:pt x="29527" y="33338"/>
                  </a:lnTo>
                  <a:cubicBezTo>
                    <a:pt x="29527" y="31337"/>
                    <a:pt x="31242" y="29623"/>
                    <a:pt x="33242" y="29623"/>
                  </a:cubicBezTo>
                  <a:cubicBezTo>
                    <a:pt x="50863" y="29623"/>
                    <a:pt x="68580" y="29623"/>
                    <a:pt x="86201" y="29623"/>
                  </a:cubicBezTo>
                  <a:cubicBezTo>
                    <a:pt x="88201" y="29623"/>
                    <a:pt x="90201" y="31242"/>
                    <a:pt x="90201" y="33338"/>
                  </a:cubicBezTo>
                  <a:lnTo>
                    <a:pt x="90106" y="50483"/>
                  </a:lnTo>
                  <a:close/>
                </a:path>
              </a:pathLst>
            </a:custGeom>
            <a:grpFill/>
            <a:ln w="9525" cap="flat">
              <a:noFill/>
              <a:prstDash val="solid"/>
              <a:miter/>
            </a:ln>
          </p:spPr>
          <p:txBody>
            <a:bodyPr rtlCol="0" anchor="ctr"/>
            <a:lstStyle/>
            <a:p>
              <a:endParaRPr lang="ko-KR" altLang="en-US"/>
            </a:p>
          </p:txBody>
        </p:sp>
        <p:sp>
          <p:nvSpPr>
            <p:cNvPr id="22" name="자유형: 도형 21">
              <a:extLst>
                <a:ext uri="{FF2B5EF4-FFF2-40B4-BE49-F238E27FC236}">
                  <a16:creationId xmlns:a16="http://schemas.microsoft.com/office/drawing/2014/main" id="{A864822C-C010-4224-BC0B-E7C41C5EB6AF}"/>
                </a:ext>
              </a:extLst>
            </p:cNvPr>
            <p:cNvSpPr/>
            <p:nvPr/>
          </p:nvSpPr>
          <p:spPr>
            <a:xfrm>
              <a:off x="6824939" y="893349"/>
              <a:ext cx="85725" cy="85725"/>
            </a:xfrm>
            <a:custGeom>
              <a:avLst/>
              <a:gdLst>
                <a:gd name="connsiteX0" fmla="*/ 45434 w 85725"/>
                <a:gd name="connsiteY0" fmla="*/ 83725 h 85725"/>
                <a:gd name="connsiteX1" fmla="*/ 83725 w 85725"/>
                <a:gd name="connsiteY1" fmla="*/ 45434 h 85725"/>
                <a:gd name="connsiteX2" fmla="*/ 45434 w 85725"/>
                <a:gd name="connsiteY2" fmla="*/ 7144 h 85725"/>
                <a:gd name="connsiteX3" fmla="*/ 7144 w 85725"/>
                <a:gd name="connsiteY3" fmla="*/ 45434 h 85725"/>
                <a:gd name="connsiteX4" fmla="*/ 45434 w 85725"/>
                <a:gd name="connsiteY4" fmla="*/ 83725 h 85725"/>
                <a:gd name="connsiteX5" fmla="*/ 45434 w 85725"/>
                <a:gd name="connsiteY5" fmla="*/ 29242 h 85725"/>
                <a:gd name="connsiteX6" fmla="*/ 61532 w 85725"/>
                <a:gd name="connsiteY6" fmla="*/ 45339 h 85725"/>
                <a:gd name="connsiteX7" fmla="*/ 45434 w 85725"/>
                <a:gd name="connsiteY7" fmla="*/ 61436 h 85725"/>
                <a:gd name="connsiteX8" fmla="*/ 29337 w 85725"/>
                <a:gd name="connsiteY8" fmla="*/ 45339 h 85725"/>
                <a:gd name="connsiteX9" fmla="*/ 45434 w 85725"/>
                <a:gd name="connsiteY9" fmla="*/ 29242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45434" y="83725"/>
                  </a:moveTo>
                  <a:cubicBezTo>
                    <a:pt x="66580" y="83725"/>
                    <a:pt x="83725" y="66580"/>
                    <a:pt x="83725" y="45434"/>
                  </a:cubicBezTo>
                  <a:cubicBezTo>
                    <a:pt x="83725" y="24289"/>
                    <a:pt x="66580" y="7144"/>
                    <a:pt x="45434" y="7144"/>
                  </a:cubicBezTo>
                  <a:cubicBezTo>
                    <a:pt x="24289" y="7144"/>
                    <a:pt x="7144" y="24289"/>
                    <a:pt x="7144" y="45434"/>
                  </a:cubicBezTo>
                  <a:cubicBezTo>
                    <a:pt x="7144" y="66580"/>
                    <a:pt x="24289" y="83725"/>
                    <a:pt x="45434" y="83725"/>
                  </a:cubicBezTo>
                  <a:close/>
                  <a:moveTo>
                    <a:pt x="45434" y="29242"/>
                  </a:moveTo>
                  <a:cubicBezTo>
                    <a:pt x="54293" y="29242"/>
                    <a:pt x="61532" y="36481"/>
                    <a:pt x="61532" y="45339"/>
                  </a:cubicBezTo>
                  <a:cubicBezTo>
                    <a:pt x="61532" y="54197"/>
                    <a:pt x="54293" y="61436"/>
                    <a:pt x="45434" y="61436"/>
                  </a:cubicBezTo>
                  <a:cubicBezTo>
                    <a:pt x="36576" y="61436"/>
                    <a:pt x="29337" y="54197"/>
                    <a:pt x="29337" y="45339"/>
                  </a:cubicBezTo>
                  <a:cubicBezTo>
                    <a:pt x="29337" y="36481"/>
                    <a:pt x="36576" y="29242"/>
                    <a:pt x="45434" y="29242"/>
                  </a:cubicBezTo>
                  <a:close/>
                </a:path>
              </a:pathLst>
            </a:custGeom>
            <a:grpFill/>
            <a:ln w="9525" cap="flat">
              <a:noFill/>
              <a:prstDash val="solid"/>
              <a:miter/>
            </a:ln>
          </p:spPr>
          <p:txBody>
            <a:bodyPr rtlCol="0" anchor="ctr"/>
            <a:lstStyle/>
            <a:p>
              <a:endParaRPr lang="ko-KR" altLang="en-US"/>
            </a:p>
          </p:txBody>
        </p:sp>
        <p:sp>
          <p:nvSpPr>
            <p:cNvPr id="23" name="자유형: 도형 22">
              <a:extLst>
                <a:ext uri="{FF2B5EF4-FFF2-40B4-BE49-F238E27FC236}">
                  <a16:creationId xmlns:a16="http://schemas.microsoft.com/office/drawing/2014/main" id="{28A61F9F-621E-4119-801E-4C5936CAB216}"/>
                </a:ext>
              </a:extLst>
            </p:cNvPr>
            <p:cNvSpPr/>
            <p:nvPr/>
          </p:nvSpPr>
          <p:spPr>
            <a:xfrm>
              <a:off x="6937906" y="892968"/>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95250 w 257175"/>
                <a:gd name="connsiteY9" fmla="*/ 51530 h 76200"/>
                <a:gd name="connsiteX10" fmla="*/ 29337 w 257175"/>
                <a:gd name="connsiteY10" fmla="*/ 51530 h 76200"/>
                <a:gd name="connsiteX11" fmla="*/ 29337 w 257175"/>
                <a:gd name="connsiteY11" fmla="*/ 29337 h 76200"/>
                <a:gd name="connsiteX12" fmla="*/ 95250 w 257175"/>
                <a:gd name="connsiteY12" fmla="*/ 29337 h 76200"/>
                <a:gd name="connsiteX13" fmla="*/ 95250 w 257175"/>
                <a:gd name="connsiteY13" fmla="*/ 51530 h 76200"/>
                <a:gd name="connsiteX14" fmla="*/ 236601 w 257175"/>
                <a:gd name="connsiteY14" fmla="*/ 51530 h 76200"/>
                <a:gd name="connsiteX15" fmla="*/ 117443 w 257175"/>
                <a:gd name="connsiteY15" fmla="*/ 51530 h 76200"/>
                <a:gd name="connsiteX16" fmla="*/ 117443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95250" y="51530"/>
                  </a:moveTo>
                  <a:lnTo>
                    <a:pt x="29337" y="51530"/>
                  </a:lnTo>
                  <a:lnTo>
                    <a:pt x="29337" y="29337"/>
                  </a:lnTo>
                  <a:lnTo>
                    <a:pt x="95250" y="29337"/>
                  </a:lnTo>
                  <a:lnTo>
                    <a:pt x="95250" y="51530"/>
                  </a:lnTo>
                  <a:close/>
                  <a:moveTo>
                    <a:pt x="236601" y="51530"/>
                  </a:moveTo>
                  <a:lnTo>
                    <a:pt x="117443" y="51530"/>
                  </a:lnTo>
                  <a:lnTo>
                    <a:pt x="117443"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4" name="자유형: 도형 23">
              <a:extLst>
                <a:ext uri="{FF2B5EF4-FFF2-40B4-BE49-F238E27FC236}">
                  <a16:creationId xmlns:a16="http://schemas.microsoft.com/office/drawing/2014/main" id="{A3DBB9BC-07EE-46AC-8758-87D3A16759EA}"/>
                </a:ext>
              </a:extLst>
            </p:cNvPr>
            <p:cNvSpPr/>
            <p:nvPr/>
          </p:nvSpPr>
          <p:spPr>
            <a:xfrm>
              <a:off x="6810557" y="1185005"/>
              <a:ext cx="114300" cy="85725"/>
            </a:xfrm>
            <a:custGeom>
              <a:avLst/>
              <a:gdLst>
                <a:gd name="connsiteX0" fmla="*/ 86106 w 114300"/>
                <a:gd name="connsiteY0" fmla="*/ 7144 h 85725"/>
                <a:gd name="connsiteX1" fmla="*/ 59626 w 114300"/>
                <a:gd name="connsiteY1" fmla="*/ 7144 h 85725"/>
                <a:gd name="connsiteX2" fmla="*/ 33147 w 114300"/>
                <a:gd name="connsiteY2" fmla="*/ 7144 h 85725"/>
                <a:gd name="connsiteX3" fmla="*/ 14764 w 114300"/>
                <a:gd name="connsiteY3" fmla="*/ 14764 h 85725"/>
                <a:gd name="connsiteX4" fmla="*/ 7144 w 114300"/>
                <a:gd name="connsiteY4" fmla="*/ 33147 h 85725"/>
                <a:gd name="connsiteX5" fmla="*/ 7144 w 114300"/>
                <a:gd name="connsiteY5" fmla="*/ 57436 h 85725"/>
                <a:gd name="connsiteX6" fmla="*/ 13145 w 114300"/>
                <a:gd name="connsiteY6" fmla="*/ 67342 h 85725"/>
                <a:gd name="connsiteX7" fmla="*/ 59626 w 114300"/>
                <a:gd name="connsiteY7" fmla="*/ 78581 h 85725"/>
                <a:gd name="connsiteX8" fmla="*/ 106108 w 114300"/>
                <a:gd name="connsiteY8" fmla="*/ 67342 h 85725"/>
                <a:gd name="connsiteX9" fmla="*/ 112109 w 114300"/>
                <a:gd name="connsiteY9" fmla="*/ 57436 h 85725"/>
                <a:gd name="connsiteX10" fmla="*/ 112109 w 114300"/>
                <a:gd name="connsiteY10" fmla="*/ 33147 h 85725"/>
                <a:gd name="connsiteX11" fmla="*/ 104489 w 114300"/>
                <a:gd name="connsiteY11" fmla="*/ 14859 h 85725"/>
                <a:gd name="connsiteX12" fmla="*/ 86106 w 114300"/>
                <a:gd name="connsiteY12" fmla="*/ 7144 h 85725"/>
                <a:gd name="connsiteX13" fmla="*/ 90106 w 114300"/>
                <a:gd name="connsiteY13" fmla="*/ 50387 h 85725"/>
                <a:gd name="connsiteX14" fmla="*/ 59817 w 114300"/>
                <a:gd name="connsiteY14" fmla="*/ 56388 h 85725"/>
                <a:gd name="connsiteX15" fmla="*/ 29527 w 114300"/>
                <a:gd name="connsiteY15" fmla="*/ 50387 h 85725"/>
                <a:gd name="connsiteX16" fmla="*/ 29527 w 114300"/>
                <a:gd name="connsiteY16" fmla="*/ 33147 h 85725"/>
                <a:gd name="connsiteX17" fmla="*/ 33242 w 114300"/>
                <a:gd name="connsiteY17" fmla="*/ 29432 h 85725"/>
                <a:gd name="connsiteX18" fmla="*/ 59721 w 114300"/>
                <a:gd name="connsiteY18" fmla="*/ 29432 h 85725"/>
                <a:gd name="connsiteX19" fmla="*/ 86201 w 114300"/>
                <a:gd name="connsiteY19" fmla="*/ 29432 h 85725"/>
                <a:gd name="connsiteX20" fmla="*/ 90201 w 114300"/>
                <a:gd name="connsiteY20" fmla="*/ 33147 h 85725"/>
                <a:gd name="connsiteX21" fmla="*/ 90106 w 114300"/>
                <a:gd name="connsiteY21" fmla="*/ 50387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14300" h="85725">
                  <a:moveTo>
                    <a:pt x="86106" y="7144"/>
                  </a:moveTo>
                  <a:cubicBezTo>
                    <a:pt x="77343" y="7144"/>
                    <a:pt x="68485" y="7144"/>
                    <a:pt x="59626" y="7144"/>
                  </a:cubicBezTo>
                  <a:cubicBezTo>
                    <a:pt x="50768" y="7144"/>
                    <a:pt x="41910" y="7144"/>
                    <a:pt x="33147" y="7144"/>
                  </a:cubicBezTo>
                  <a:cubicBezTo>
                    <a:pt x="26194" y="7144"/>
                    <a:pt x="19716" y="9811"/>
                    <a:pt x="14764" y="14764"/>
                  </a:cubicBezTo>
                  <a:cubicBezTo>
                    <a:pt x="9810" y="19717"/>
                    <a:pt x="7144" y="26194"/>
                    <a:pt x="7144" y="33147"/>
                  </a:cubicBezTo>
                  <a:lnTo>
                    <a:pt x="7144" y="57436"/>
                  </a:lnTo>
                  <a:cubicBezTo>
                    <a:pt x="7144" y="61627"/>
                    <a:pt x="9525" y="65437"/>
                    <a:pt x="13145" y="67342"/>
                  </a:cubicBezTo>
                  <a:cubicBezTo>
                    <a:pt x="27432" y="74676"/>
                    <a:pt x="43529" y="78581"/>
                    <a:pt x="59626" y="78581"/>
                  </a:cubicBezTo>
                  <a:cubicBezTo>
                    <a:pt x="75819" y="78581"/>
                    <a:pt x="91821" y="74676"/>
                    <a:pt x="106108" y="67342"/>
                  </a:cubicBezTo>
                  <a:cubicBezTo>
                    <a:pt x="109823" y="65437"/>
                    <a:pt x="112109" y="61627"/>
                    <a:pt x="112109" y="57436"/>
                  </a:cubicBezTo>
                  <a:lnTo>
                    <a:pt x="112109" y="33147"/>
                  </a:lnTo>
                  <a:cubicBezTo>
                    <a:pt x="112109" y="26289"/>
                    <a:pt x="109442" y="19812"/>
                    <a:pt x="104489" y="14859"/>
                  </a:cubicBezTo>
                  <a:cubicBezTo>
                    <a:pt x="99822" y="10001"/>
                    <a:pt x="93059" y="7144"/>
                    <a:pt x="86106" y="7144"/>
                  </a:cubicBezTo>
                  <a:close/>
                  <a:moveTo>
                    <a:pt x="90106" y="50387"/>
                  </a:moveTo>
                  <a:cubicBezTo>
                    <a:pt x="80486" y="54388"/>
                    <a:pt x="70389" y="56388"/>
                    <a:pt x="59817" y="56388"/>
                  </a:cubicBezTo>
                  <a:cubicBezTo>
                    <a:pt x="49244" y="56388"/>
                    <a:pt x="39052" y="54388"/>
                    <a:pt x="29527" y="50387"/>
                  </a:cubicBezTo>
                  <a:lnTo>
                    <a:pt x="29527" y="33147"/>
                  </a:lnTo>
                  <a:cubicBezTo>
                    <a:pt x="29527" y="31147"/>
                    <a:pt x="31242" y="29432"/>
                    <a:pt x="33242" y="29432"/>
                  </a:cubicBezTo>
                  <a:cubicBezTo>
                    <a:pt x="42005" y="29432"/>
                    <a:pt x="50863" y="29432"/>
                    <a:pt x="59721" y="29432"/>
                  </a:cubicBezTo>
                  <a:cubicBezTo>
                    <a:pt x="68580" y="29432"/>
                    <a:pt x="77438" y="29432"/>
                    <a:pt x="86201" y="29432"/>
                  </a:cubicBezTo>
                  <a:cubicBezTo>
                    <a:pt x="88201" y="29432"/>
                    <a:pt x="90201" y="31051"/>
                    <a:pt x="90201" y="33147"/>
                  </a:cubicBezTo>
                  <a:lnTo>
                    <a:pt x="90106" y="50387"/>
                  </a:lnTo>
                  <a:close/>
                </a:path>
              </a:pathLst>
            </a:custGeom>
            <a:grpFill/>
            <a:ln w="9525" cap="flat">
              <a:noFill/>
              <a:prstDash val="solid"/>
              <a:miter/>
            </a:ln>
          </p:spPr>
          <p:txBody>
            <a:bodyPr rtlCol="0" anchor="ctr"/>
            <a:lstStyle/>
            <a:p>
              <a:endParaRPr lang="ko-KR" altLang="en-US"/>
            </a:p>
          </p:txBody>
        </p:sp>
        <p:sp>
          <p:nvSpPr>
            <p:cNvPr id="25" name="자유형: 도형 24">
              <a:extLst>
                <a:ext uri="{FF2B5EF4-FFF2-40B4-BE49-F238E27FC236}">
                  <a16:creationId xmlns:a16="http://schemas.microsoft.com/office/drawing/2014/main" id="{BA07292B-02E8-4BAA-BC44-60528F7C3EF0}"/>
                </a:ext>
              </a:extLst>
            </p:cNvPr>
            <p:cNvSpPr/>
            <p:nvPr/>
          </p:nvSpPr>
          <p:spPr>
            <a:xfrm>
              <a:off x="6824939" y="1100518"/>
              <a:ext cx="85725" cy="85725"/>
            </a:xfrm>
            <a:custGeom>
              <a:avLst/>
              <a:gdLst>
                <a:gd name="connsiteX0" fmla="*/ 83725 w 85725"/>
                <a:gd name="connsiteY0" fmla="*/ 45434 h 85725"/>
                <a:gd name="connsiteX1" fmla="*/ 45434 w 85725"/>
                <a:gd name="connsiteY1" fmla="*/ 7144 h 85725"/>
                <a:gd name="connsiteX2" fmla="*/ 7144 w 85725"/>
                <a:gd name="connsiteY2" fmla="*/ 45434 h 85725"/>
                <a:gd name="connsiteX3" fmla="*/ 45434 w 85725"/>
                <a:gd name="connsiteY3" fmla="*/ 83725 h 85725"/>
                <a:gd name="connsiteX4" fmla="*/ 83725 w 85725"/>
                <a:gd name="connsiteY4" fmla="*/ 45434 h 85725"/>
                <a:gd name="connsiteX5" fmla="*/ 29337 w 85725"/>
                <a:gd name="connsiteY5" fmla="*/ 45434 h 85725"/>
                <a:gd name="connsiteX6" fmla="*/ 45434 w 85725"/>
                <a:gd name="connsiteY6" fmla="*/ 29337 h 85725"/>
                <a:gd name="connsiteX7" fmla="*/ 61532 w 85725"/>
                <a:gd name="connsiteY7" fmla="*/ 45434 h 85725"/>
                <a:gd name="connsiteX8" fmla="*/ 45434 w 85725"/>
                <a:gd name="connsiteY8" fmla="*/ 61531 h 85725"/>
                <a:gd name="connsiteX9" fmla="*/ 29337 w 85725"/>
                <a:gd name="connsiteY9" fmla="*/ 45434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725" h="85725">
                  <a:moveTo>
                    <a:pt x="83725" y="45434"/>
                  </a:moveTo>
                  <a:cubicBezTo>
                    <a:pt x="83725" y="24289"/>
                    <a:pt x="66580" y="7144"/>
                    <a:pt x="45434" y="7144"/>
                  </a:cubicBezTo>
                  <a:cubicBezTo>
                    <a:pt x="24289" y="7144"/>
                    <a:pt x="7144" y="24289"/>
                    <a:pt x="7144" y="45434"/>
                  </a:cubicBezTo>
                  <a:cubicBezTo>
                    <a:pt x="7144" y="66580"/>
                    <a:pt x="24289" y="83725"/>
                    <a:pt x="45434" y="83725"/>
                  </a:cubicBezTo>
                  <a:cubicBezTo>
                    <a:pt x="66580" y="83725"/>
                    <a:pt x="83725" y="66484"/>
                    <a:pt x="83725" y="45434"/>
                  </a:cubicBezTo>
                  <a:close/>
                  <a:moveTo>
                    <a:pt x="29337" y="45434"/>
                  </a:moveTo>
                  <a:cubicBezTo>
                    <a:pt x="29337" y="36576"/>
                    <a:pt x="36576" y="29337"/>
                    <a:pt x="45434" y="29337"/>
                  </a:cubicBezTo>
                  <a:cubicBezTo>
                    <a:pt x="54293" y="29337"/>
                    <a:pt x="61532" y="36576"/>
                    <a:pt x="61532" y="45434"/>
                  </a:cubicBezTo>
                  <a:cubicBezTo>
                    <a:pt x="61532" y="54292"/>
                    <a:pt x="54293" y="61531"/>
                    <a:pt x="45434" y="61531"/>
                  </a:cubicBezTo>
                  <a:cubicBezTo>
                    <a:pt x="36576" y="61531"/>
                    <a:pt x="29337" y="54292"/>
                    <a:pt x="29337" y="45434"/>
                  </a:cubicBezTo>
                  <a:close/>
                </a:path>
              </a:pathLst>
            </a:custGeom>
            <a:grpFill/>
            <a:ln w="9525" cap="flat">
              <a:noFill/>
              <a:prstDash val="solid"/>
              <a:miter/>
            </a:ln>
          </p:spPr>
          <p:txBody>
            <a:bodyPr rtlCol="0" anchor="ctr"/>
            <a:lstStyle/>
            <a:p>
              <a:endParaRPr lang="ko-KR" altLang="en-US"/>
            </a:p>
          </p:txBody>
        </p:sp>
        <p:sp>
          <p:nvSpPr>
            <p:cNvPr id="26" name="자유형: 도형 25">
              <a:extLst>
                <a:ext uri="{FF2B5EF4-FFF2-40B4-BE49-F238E27FC236}">
                  <a16:creationId xmlns:a16="http://schemas.microsoft.com/office/drawing/2014/main" id="{A77F8A80-C421-46CC-B4C9-0528FE07E9FE}"/>
                </a:ext>
              </a:extLst>
            </p:cNvPr>
            <p:cNvSpPr/>
            <p:nvPr/>
          </p:nvSpPr>
          <p:spPr>
            <a:xfrm>
              <a:off x="6937906" y="982503"/>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157448 w 257175"/>
                <a:gd name="connsiteY9" fmla="*/ 51530 h 76200"/>
                <a:gd name="connsiteX10" fmla="*/ 29432 w 257175"/>
                <a:gd name="connsiteY10" fmla="*/ 51530 h 76200"/>
                <a:gd name="connsiteX11" fmla="*/ 29432 w 257175"/>
                <a:gd name="connsiteY11" fmla="*/ 29337 h 76200"/>
                <a:gd name="connsiteX12" fmla="*/ 157448 w 257175"/>
                <a:gd name="connsiteY12" fmla="*/ 29337 h 76200"/>
                <a:gd name="connsiteX13" fmla="*/ 157448 w 257175"/>
                <a:gd name="connsiteY13" fmla="*/ 51530 h 76200"/>
                <a:gd name="connsiteX14" fmla="*/ 236601 w 257175"/>
                <a:gd name="connsiteY14" fmla="*/ 51530 h 76200"/>
                <a:gd name="connsiteX15" fmla="*/ 179641 w 257175"/>
                <a:gd name="connsiteY15" fmla="*/ 51530 h 76200"/>
                <a:gd name="connsiteX16" fmla="*/ 179641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1"/>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157448" y="51530"/>
                  </a:moveTo>
                  <a:lnTo>
                    <a:pt x="29432" y="51530"/>
                  </a:lnTo>
                  <a:lnTo>
                    <a:pt x="29432" y="29337"/>
                  </a:lnTo>
                  <a:lnTo>
                    <a:pt x="157448" y="29337"/>
                  </a:lnTo>
                  <a:lnTo>
                    <a:pt x="157448" y="51530"/>
                  </a:lnTo>
                  <a:close/>
                  <a:moveTo>
                    <a:pt x="236601" y="51530"/>
                  </a:moveTo>
                  <a:lnTo>
                    <a:pt x="179641" y="51530"/>
                  </a:lnTo>
                  <a:lnTo>
                    <a:pt x="179641"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7" name="자유형: 도형 26">
              <a:extLst>
                <a:ext uri="{FF2B5EF4-FFF2-40B4-BE49-F238E27FC236}">
                  <a16:creationId xmlns:a16="http://schemas.microsoft.com/office/drawing/2014/main" id="{04DD1AD9-583D-4367-A3C5-55A5C0766C8C}"/>
                </a:ext>
              </a:extLst>
            </p:cNvPr>
            <p:cNvSpPr/>
            <p:nvPr/>
          </p:nvSpPr>
          <p:spPr>
            <a:xfrm>
              <a:off x="6937906" y="1099470"/>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53149 w 257175"/>
                <a:gd name="connsiteY10" fmla="*/ 29337 h 76200"/>
                <a:gd name="connsiteX11" fmla="*/ 53149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75247 w 257175"/>
                <a:gd name="connsiteY15" fmla="*/ 51530 h 76200"/>
                <a:gd name="connsiteX16" fmla="*/ 75247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53149" y="29337"/>
                  </a:lnTo>
                  <a:lnTo>
                    <a:pt x="53149" y="51530"/>
                  </a:lnTo>
                  <a:lnTo>
                    <a:pt x="29432" y="51530"/>
                  </a:lnTo>
                  <a:lnTo>
                    <a:pt x="29432" y="29337"/>
                  </a:lnTo>
                  <a:close/>
                  <a:moveTo>
                    <a:pt x="236601" y="51530"/>
                  </a:moveTo>
                  <a:lnTo>
                    <a:pt x="75247" y="51530"/>
                  </a:lnTo>
                  <a:lnTo>
                    <a:pt x="75247" y="29337"/>
                  </a:lnTo>
                  <a:lnTo>
                    <a:pt x="236601" y="29337"/>
                  </a:lnTo>
                  <a:lnTo>
                    <a:pt x="236601" y="51530"/>
                  </a:lnTo>
                  <a:close/>
                </a:path>
              </a:pathLst>
            </a:custGeom>
            <a:grpFill/>
            <a:ln w="9525" cap="flat">
              <a:noFill/>
              <a:prstDash val="solid"/>
              <a:miter/>
            </a:ln>
          </p:spPr>
          <p:txBody>
            <a:bodyPr rtlCol="0" anchor="ctr"/>
            <a:lstStyle/>
            <a:p>
              <a:endParaRPr lang="ko-KR" altLang="en-US"/>
            </a:p>
          </p:txBody>
        </p:sp>
        <p:sp>
          <p:nvSpPr>
            <p:cNvPr id="28" name="자유형: 도형 27">
              <a:extLst>
                <a:ext uri="{FF2B5EF4-FFF2-40B4-BE49-F238E27FC236}">
                  <a16:creationId xmlns:a16="http://schemas.microsoft.com/office/drawing/2014/main" id="{2C95811B-B365-4F32-93F0-776B8143B392}"/>
                </a:ext>
              </a:extLst>
            </p:cNvPr>
            <p:cNvSpPr/>
            <p:nvPr/>
          </p:nvSpPr>
          <p:spPr>
            <a:xfrm>
              <a:off x="6937906" y="1189005"/>
              <a:ext cx="257175" cy="76200"/>
            </a:xfrm>
            <a:custGeom>
              <a:avLst/>
              <a:gdLst>
                <a:gd name="connsiteX0" fmla="*/ 247745 w 257175"/>
                <a:gd name="connsiteY0" fmla="*/ 7144 h 76200"/>
                <a:gd name="connsiteX1" fmla="*/ 18288 w 257175"/>
                <a:gd name="connsiteY1" fmla="*/ 7144 h 76200"/>
                <a:gd name="connsiteX2" fmla="*/ 7144 w 257175"/>
                <a:gd name="connsiteY2" fmla="*/ 18288 h 76200"/>
                <a:gd name="connsiteX3" fmla="*/ 7144 w 257175"/>
                <a:gd name="connsiteY3" fmla="*/ 62675 h 76200"/>
                <a:gd name="connsiteX4" fmla="*/ 18288 w 257175"/>
                <a:gd name="connsiteY4" fmla="*/ 73819 h 76200"/>
                <a:gd name="connsiteX5" fmla="*/ 247745 w 257175"/>
                <a:gd name="connsiteY5" fmla="*/ 73819 h 76200"/>
                <a:gd name="connsiteX6" fmla="*/ 258889 w 257175"/>
                <a:gd name="connsiteY6" fmla="*/ 62675 h 76200"/>
                <a:gd name="connsiteX7" fmla="*/ 258889 w 257175"/>
                <a:gd name="connsiteY7" fmla="*/ 18288 h 76200"/>
                <a:gd name="connsiteX8" fmla="*/ 247745 w 257175"/>
                <a:gd name="connsiteY8" fmla="*/ 7144 h 76200"/>
                <a:gd name="connsiteX9" fmla="*/ 29432 w 257175"/>
                <a:gd name="connsiteY9" fmla="*/ 29337 h 76200"/>
                <a:gd name="connsiteX10" fmla="*/ 192214 w 257175"/>
                <a:gd name="connsiteY10" fmla="*/ 29337 h 76200"/>
                <a:gd name="connsiteX11" fmla="*/ 192214 w 257175"/>
                <a:gd name="connsiteY11" fmla="*/ 51530 h 76200"/>
                <a:gd name="connsiteX12" fmla="*/ 29432 w 257175"/>
                <a:gd name="connsiteY12" fmla="*/ 51530 h 76200"/>
                <a:gd name="connsiteX13" fmla="*/ 29432 w 257175"/>
                <a:gd name="connsiteY13" fmla="*/ 29337 h 76200"/>
                <a:gd name="connsiteX14" fmla="*/ 236601 w 257175"/>
                <a:gd name="connsiteY14" fmla="*/ 51530 h 76200"/>
                <a:gd name="connsiteX15" fmla="*/ 214408 w 257175"/>
                <a:gd name="connsiteY15" fmla="*/ 51530 h 76200"/>
                <a:gd name="connsiteX16" fmla="*/ 214408 w 257175"/>
                <a:gd name="connsiteY16" fmla="*/ 29337 h 76200"/>
                <a:gd name="connsiteX17" fmla="*/ 236601 w 257175"/>
                <a:gd name="connsiteY17" fmla="*/ 29337 h 76200"/>
                <a:gd name="connsiteX18" fmla="*/ 236601 w 257175"/>
                <a:gd name="connsiteY18"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7175" h="76200">
                  <a:moveTo>
                    <a:pt x="247745" y="7144"/>
                  </a:moveTo>
                  <a:lnTo>
                    <a:pt x="18288" y="7144"/>
                  </a:lnTo>
                  <a:cubicBezTo>
                    <a:pt x="12192" y="7144"/>
                    <a:pt x="7144" y="12097"/>
                    <a:pt x="7144" y="18288"/>
                  </a:cubicBezTo>
                  <a:lnTo>
                    <a:pt x="7144" y="62675"/>
                  </a:lnTo>
                  <a:cubicBezTo>
                    <a:pt x="7144" y="68770"/>
                    <a:pt x="12096" y="73819"/>
                    <a:pt x="18288" y="73819"/>
                  </a:cubicBezTo>
                  <a:lnTo>
                    <a:pt x="247745" y="73819"/>
                  </a:lnTo>
                  <a:cubicBezTo>
                    <a:pt x="253841" y="73819"/>
                    <a:pt x="258889" y="68866"/>
                    <a:pt x="258889" y="62675"/>
                  </a:cubicBezTo>
                  <a:lnTo>
                    <a:pt x="258889" y="18288"/>
                  </a:lnTo>
                  <a:cubicBezTo>
                    <a:pt x="258794" y="12097"/>
                    <a:pt x="253841" y="7144"/>
                    <a:pt x="247745" y="7144"/>
                  </a:cubicBezTo>
                  <a:close/>
                  <a:moveTo>
                    <a:pt x="29432" y="29337"/>
                  </a:moveTo>
                  <a:lnTo>
                    <a:pt x="192214" y="29337"/>
                  </a:lnTo>
                  <a:lnTo>
                    <a:pt x="192214" y="51530"/>
                  </a:lnTo>
                  <a:lnTo>
                    <a:pt x="29432" y="51530"/>
                  </a:lnTo>
                  <a:lnTo>
                    <a:pt x="29432" y="29337"/>
                  </a:lnTo>
                  <a:close/>
                  <a:moveTo>
                    <a:pt x="236601" y="51530"/>
                  </a:moveTo>
                  <a:lnTo>
                    <a:pt x="214408" y="51530"/>
                  </a:lnTo>
                  <a:lnTo>
                    <a:pt x="214408" y="29337"/>
                  </a:lnTo>
                  <a:lnTo>
                    <a:pt x="236601" y="29337"/>
                  </a:lnTo>
                  <a:lnTo>
                    <a:pt x="236601" y="51530"/>
                  </a:lnTo>
                  <a:close/>
                </a:path>
              </a:pathLst>
            </a:custGeom>
            <a:grpFill/>
            <a:ln w="9525" cap="flat">
              <a:noFill/>
              <a:prstDash val="solid"/>
              <a:miter/>
            </a:ln>
          </p:spPr>
          <p:txBody>
            <a:bodyPr rtlCol="0" anchor="ctr"/>
            <a:lstStyle/>
            <a:p>
              <a:endParaRPr lang="ko-KR" altLang="en-US"/>
            </a:p>
          </p:txBody>
        </p:sp>
      </p:grpSp>
      <p:sp>
        <p:nvSpPr>
          <p:cNvPr id="29" name="TextBox 28">
            <a:extLst>
              <a:ext uri="{FF2B5EF4-FFF2-40B4-BE49-F238E27FC236}">
                <a16:creationId xmlns:a16="http://schemas.microsoft.com/office/drawing/2014/main" id="{4ECDE187-04E2-45C2-AB71-3163282F7484}"/>
              </a:ext>
            </a:extLst>
          </p:cNvPr>
          <p:cNvSpPr txBox="1"/>
          <p:nvPr/>
        </p:nvSpPr>
        <p:spPr>
          <a:xfrm>
            <a:off x="1017740" y="3244411"/>
            <a:ext cx="2175491" cy="1446550"/>
          </a:xfrm>
          <a:prstGeom prst="rect">
            <a:avLst/>
          </a:prstGeom>
          <a:noFill/>
        </p:spPr>
        <p:txBody>
          <a:bodyPr wrap="square" lIns="91440" tIns="45720" rIns="91440" bIns="45720" rtlCol="0" anchor="t" anchorCtr="0">
            <a:spAutoFit/>
          </a:bodyPr>
          <a:lstStyle/>
          <a:p>
            <a:pPr algn="ctr"/>
            <a:r>
              <a:rPr lang="en-US" altLang="ko-KR" sz="2200" dirty="0">
                <a:solidFill>
                  <a:srgbClr val="373737"/>
                </a:solidFill>
                <a:ea typeface="맑은 고딕"/>
              </a:rPr>
              <a:t> Δείτε τη σειρά σύντομων μαθημάτων της Every1: </a:t>
            </a:r>
            <a:r>
              <a:rPr lang="en-US" altLang="ko-KR" sz="2200" i="1" dirty="0">
                <a:solidFill>
                  <a:srgbClr val="373737"/>
                </a:solidFill>
                <a:ea typeface="맑은 고딕"/>
                <a:hlinkClick r:id="rId3"/>
              </a:rPr>
              <a:t>Βασικά στοιχεία ψηφιακής ενέργειας</a:t>
            </a:r>
            <a:r>
              <a:rPr lang="en-US" altLang="ko-KR" sz="2200" i="1" dirty="0">
                <a:solidFill>
                  <a:srgbClr val="373737"/>
                </a:solidFill>
                <a:ea typeface="맑은 고딕"/>
              </a:rPr>
              <a:t>.</a:t>
            </a:r>
            <a:endParaRPr lang="ko-KR" altLang="en-US" sz="2200" dirty="0">
              <a:solidFill>
                <a:srgbClr val="373737"/>
              </a:solidFill>
              <a:ea typeface="맑은 고딕"/>
            </a:endParaRPr>
          </a:p>
        </p:txBody>
      </p:sp>
      <p:grpSp>
        <p:nvGrpSpPr>
          <p:cNvPr id="32" name="그룹 31">
            <a:extLst>
              <a:ext uri="{FF2B5EF4-FFF2-40B4-BE49-F238E27FC236}">
                <a16:creationId xmlns:a16="http://schemas.microsoft.com/office/drawing/2014/main" id="{9AA80F0D-EBB3-4C6C-AADE-CFFA66F10EDB}"/>
              </a:ext>
              <a:ext uri="{C183D7F6-B498-43B3-948B-1728B52AA6E4}">
                <adec:decorative xmlns:adec="http://schemas.microsoft.com/office/drawing/2017/decorative" val="1"/>
              </a:ext>
            </a:extLst>
          </p:cNvPr>
          <p:cNvGrpSpPr/>
          <p:nvPr/>
        </p:nvGrpSpPr>
        <p:grpSpPr>
          <a:xfrm>
            <a:off x="4435138" y="2356969"/>
            <a:ext cx="620738" cy="626714"/>
            <a:chOff x="5449339" y="2217420"/>
            <a:chExt cx="388048" cy="391784"/>
          </a:xfrm>
          <a:solidFill>
            <a:schemeClr val="accent1"/>
          </a:solidFill>
        </p:grpSpPr>
        <p:sp>
          <p:nvSpPr>
            <p:cNvPr id="33" name="자유형: 도형 32">
              <a:extLst>
                <a:ext uri="{FF2B5EF4-FFF2-40B4-BE49-F238E27FC236}">
                  <a16:creationId xmlns:a16="http://schemas.microsoft.com/office/drawing/2014/main" id="{CB5A7904-CAC3-45AF-AD1B-B88536EFABA4}"/>
                </a:ext>
              </a:extLst>
            </p:cNvPr>
            <p:cNvSpPr/>
            <p:nvPr/>
          </p:nvSpPr>
          <p:spPr>
            <a:xfrm>
              <a:off x="5561162" y="2217420"/>
              <a:ext cx="276225" cy="361950"/>
            </a:xfrm>
            <a:custGeom>
              <a:avLst/>
              <a:gdLst>
                <a:gd name="connsiteX0" fmla="*/ 263366 w 276225"/>
                <a:gd name="connsiteY0" fmla="*/ 96107 h 361950"/>
                <a:gd name="connsiteX1" fmla="*/ 230029 w 276225"/>
                <a:gd name="connsiteY1" fmla="*/ 96107 h 361950"/>
                <a:gd name="connsiteX2" fmla="*/ 230029 w 276225"/>
                <a:gd name="connsiteY2" fmla="*/ 40576 h 361950"/>
                <a:gd name="connsiteX3" fmla="*/ 218885 w 276225"/>
                <a:gd name="connsiteY3" fmla="*/ 29432 h 361950"/>
                <a:gd name="connsiteX4" fmla="*/ 73818 w 276225"/>
                <a:gd name="connsiteY4" fmla="*/ 29432 h 361950"/>
                <a:gd name="connsiteX5" fmla="*/ 73818 w 276225"/>
                <a:gd name="connsiteY5" fmla="*/ 18288 h 361950"/>
                <a:gd name="connsiteX6" fmla="*/ 62674 w 276225"/>
                <a:gd name="connsiteY6" fmla="*/ 7144 h 361950"/>
                <a:gd name="connsiteX7" fmla="*/ 18288 w 276225"/>
                <a:gd name="connsiteY7" fmla="*/ 7144 h 361950"/>
                <a:gd name="connsiteX8" fmla="*/ 7144 w 276225"/>
                <a:gd name="connsiteY8" fmla="*/ 18288 h 361950"/>
                <a:gd name="connsiteX9" fmla="*/ 7144 w 276225"/>
                <a:gd name="connsiteY9" fmla="*/ 62675 h 361950"/>
                <a:gd name="connsiteX10" fmla="*/ 18288 w 276225"/>
                <a:gd name="connsiteY10" fmla="*/ 73819 h 361950"/>
                <a:gd name="connsiteX11" fmla="*/ 62674 w 276225"/>
                <a:gd name="connsiteY11" fmla="*/ 73819 h 361950"/>
                <a:gd name="connsiteX12" fmla="*/ 73818 w 276225"/>
                <a:gd name="connsiteY12" fmla="*/ 62675 h 361950"/>
                <a:gd name="connsiteX13" fmla="*/ 73818 w 276225"/>
                <a:gd name="connsiteY13" fmla="*/ 51530 h 361950"/>
                <a:gd name="connsiteX14" fmla="*/ 207740 w 276225"/>
                <a:gd name="connsiteY14" fmla="*/ 51530 h 361950"/>
                <a:gd name="connsiteX15" fmla="*/ 207740 w 276225"/>
                <a:gd name="connsiteY15" fmla="*/ 95917 h 361950"/>
                <a:gd name="connsiteX16" fmla="*/ 174402 w 276225"/>
                <a:gd name="connsiteY16" fmla="*/ 95917 h 361950"/>
                <a:gd name="connsiteX17" fmla="*/ 163258 w 276225"/>
                <a:gd name="connsiteY17" fmla="*/ 107061 h 361950"/>
                <a:gd name="connsiteX18" fmla="*/ 163258 w 276225"/>
                <a:gd name="connsiteY18" fmla="*/ 263938 h 361950"/>
                <a:gd name="connsiteX19" fmla="*/ 174402 w 276225"/>
                <a:gd name="connsiteY19" fmla="*/ 275082 h 361950"/>
                <a:gd name="connsiteX20" fmla="*/ 207740 w 276225"/>
                <a:gd name="connsiteY20" fmla="*/ 275082 h 361950"/>
                <a:gd name="connsiteX21" fmla="*/ 207740 w 276225"/>
                <a:gd name="connsiteY21" fmla="*/ 319468 h 361950"/>
                <a:gd name="connsiteX22" fmla="*/ 185547 w 276225"/>
                <a:gd name="connsiteY22" fmla="*/ 319468 h 361950"/>
                <a:gd name="connsiteX23" fmla="*/ 185547 w 276225"/>
                <a:gd name="connsiteY23" fmla="*/ 308324 h 361950"/>
                <a:gd name="connsiteX24" fmla="*/ 174402 w 276225"/>
                <a:gd name="connsiteY24" fmla="*/ 297180 h 361950"/>
                <a:gd name="connsiteX25" fmla="*/ 130016 w 276225"/>
                <a:gd name="connsiteY25" fmla="*/ 297180 h 361950"/>
                <a:gd name="connsiteX26" fmla="*/ 118872 w 276225"/>
                <a:gd name="connsiteY26" fmla="*/ 308324 h 361950"/>
                <a:gd name="connsiteX27" fmla="*/ 118872 w 276225"/>
                <a:gd name="connsiteY27" fmla="*/ 352711 h 361950"/>
                <a:gd name="connsiteX28" fmla="*/ 130016 w 276225"/>
                <a:gd name="connsiteY28" fmla="*/ 363855 h 361950"/>
                <a:gd name="connsiteX29" fmla="*/ 174402 w 276225"/>
                <a:gd name="connsiteY29" fmla="*/ 363855 h 361950"/>
                <a:gd name="connsiteX30" fmla="*/ 185547 w 276225"/>
                <a:gd name="connsiteY30" fmla="*/ 352711 h 361950"/>
                <a:gd name="connsiteX31" fmla="*/ 185547 w 276225"/>
                <a:gd name="connsiteY31" fmla="*/ 341567 h 361950"/>
                <a:gd name="connsiteX32" fmla="*/ 218885 w 276225"/>
                <a:gd name="connsiteY32" fmla="*/ 341567 h 361950"/>
                <a:gd name="connsiteX33" fmla="*/ 230029 w 276225"/>
                <a:gd name="connsiteY33" fmla="*/ 330422 h 361950"/>
                <a:gd name="connsiteX34" fmla="*/ 230029 w 276225"/>
                <a:gd name="connsiteY34" fmla="*/ 274892 h 361950"/>
                <a:gd name="connsiteX35" fmla="*/ 263366 w 276225"/>
                <a:gd name="connsiteY35" fmla="*/ 274892 h 361950"/>
                <a:gd name="connsiteX36" fmla="*/ 274510 w 276225"/>
                <a:gd name="connsiteY36" fmla="*/ 263747 h 361950"/>
                <a:gd name="connsiteX37" fmla="*/ 274510 w 276225"/>
                <a:gd name="connsiteY37" fmla="*/ 106871 h 361950"/>
                <a:gd name="connsiteX38" fmla="*/ 263366 w 276225"/>
                <a:gd name="connsiteY38" fmla="*/ 96107 h 361950"/>
                <a:gd name="connsiteX39" fmla="*/ 51721 w 276225"/>
                <a:gd name="connsiteY39" fmla="*/ 51721 h 361950"/>
                <a:gd name="connsiteX40" fmla="*/ 29527 w 276225"/>
                <a:gd name="connsiteY40" fmla="*/ 51721 h 361950"/>
                <a:gd name="connsiteX41" fmla="*/ 29527 w 276225"/>
                <a:gd name="connsiteY41" fmla="*/ 29527 h 361950"/>
                <a:gd name="connsiteX42" fmla="*/ 51721 w 276225"/>
                <a:gd name="connsiteY42" fmla="*/ 29527 h 361950"/>
                <a:gd name="connsiteX43" fmla="*/ 51721 w 276225"/>
                <a:gd name="connsiteY43" fmla="*/ 51721 h 361950"/>
                <a:gd name="connsiteX44" fmla="*/ 163449 w 276225"/>
                <a:gd name="connsiteY44" fmla="*/ 341852 h 361950"/>
                <a:gd name="connsiteX45" fmla="*/ 141256 w 276225"/>
                <a:gd name="connsiteY45" fmla="*/ 341852 h 361950"/>
                <a:gd name="connsiteX46" fmla="*/ 141256 w 276225"/>
                <a:gd name="connsiteY46" fmla="*/ 319659 h 361950"/>
                <a:gd name="connsiteX47" fmla="*/ 163449 w 276225"/>
                <a:gd name="connsiteY47" fmla="*/ 319659 h 361950"/>
                <a:gd name="connsiteX48" fmla="*/ 163449 w 276225"/>
                <a:gd name="connsiteY48" fmla="*/ 341852 h 361950"/>
                <a:gd name="connsiteX49" fmla="*/ 185642 w 276225"/>
                <a:gd name="connsiteY49" fmla="*/ 162782 h 361950"/>
                <a:gd name="connsiteX50" fmla="*/ 252222 w 276225"/>
                <a:gd name="connsiteY50" fmla="*/ 162782 h 361950"/>
                <a:gd name="connsiteX51" fmla="*/ 252222 w 276225"/>
                <a:gd name="connsiteY51" fmla="*/ 208693 h 361950"/>
                <a:gd name="connsiteX52" fmla="*/ 185642 w 276225"/>
                <a:gd name="connsiteY52" fmla="*/ 208693 h 361950"/>
                <a:gd name="connsiteX53" fmla="*/ 185642 w 276225"/>
                <a:gd name="connsiteY53" fmla="*/ 162782 h 361950"/>
                <a:gd name="connsiteX54" fmla="*/ 252317 w 276225"/>
                <a:gd name="connsiteY54" fmla="*/ 118300 h 361950"/>
                <a:gd name="connsiteX55" fmla="*/ 252317 w 276225"/>
                <a:gd name="connsiteY55" fmla="*/ 140494 h 361950"/>
                <a:gd name="connsiteX56" fmla="*/ 185737 w 276225"/>
                <a:gd name="connsiteY56" fmla="*/ 140494 h 361950"/>
                <a:gd name="connsiteX57" fmla="*/ 185737 w 276225"/>
                <a:gd name="connsiteY57" fmla="*/ 118300 h 361950"/>
                <a:gd name="connsiteX58" fmla="*/ 252317 w 276225"/>
                <a:gd name="connsiteY58" fmla="*/ 118300 h 361950"/>
                <a:gd name="connsiteX59" fmla="*/ 185642 w 276225"/>
                <a:gd name="connsiteY59" fmla="*/ 252984 h 361950"/>
                <a:gd name="connsiteX60" fmla="*/ 185642 w 276225"/>
                <a:gd name="connsiteY60" fmla="*/ 230791 h 361950"/>
                <a:gd name="connsiteX61" fmla="*/ 252222 w 276225"/>
                <a:gd name="connsiteY61" fmla="*/ 230791 h 361950"/>
                <a:gd name="connsiteX62" fmla="*/ 252222 w 276225"/>
                <a:gd name="connsiteY62" fmla="*/ 252984 h 361950"/>
                <a:gd name="connsiteX63" fmla="*/ 185642 w 276225"/>
                <a:gd name="connsiteY63" fmla="*/ 252984 h 361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276225" h="361950">
                  <a:moveTo>
                    <a:pt x="263366" y="96107"/>
                  </a:moveTo>
                  <a:lnTo>
                    <a:pt x="230029" y="96107"/>
                  </a:lnTo>
                  <a:lnTo>
                    <a:pt x="230029" y="40576"/>
                  </a:lnTo>
                  <a:cubicBezTo>
                    <a:pt x="230029" y="34480"/>
                    <a:pt x="225076" y="29432"/>
                    <a:pt x="218885" y="29432"/>
                  </a:cubicBezTo>
                  <a:lnTo>
                    <a:pt x="73818" y="29432"/>
                  </a:lnTo>
                  <a:lnTo>
                    <a:pt x="73818" y="18288"/>
                  </a:lnTo>
                  <a:cubicBezTo>
                    <a:pt x="73818" y="12192"/>
                    <a:pt x="68866" y="7144"/>
                    <a:pt x="62674" y="7144"/>
                  </a:cubicBezTo>
                  <a:lnTo>
                    <a:pt x="18288" y="7144"/>
                  </a:lnTo>
                  <a:cubicBezTo>
                    <a:pt x="12192" y="7144"/>
                    <a:pt x="7144" y="12097"/>
                    <a:pt x="7144" y="18288"/>
                  </a:cubicBezTo>
                  <a:lnTo>
                    <a:pt x="7144" y="62675"/>
                  </a:lnTo>
                  <a:cubicBezTo>
                    <a:pt x="7144" y="68771"/>
                    <a:pt x="12097" y="73819"/>
                    <a:pt x="18288" y="73819"/>
                  </a:cubicBezTo>
                  <a:lnTo>
                    <a:pt x="62674" y="73819"/>
                  </a:lnTo>
                  <a:cubicBezTo>
                    <a:pt x="68771" y="73819"/>
                    <a:pt x="73818" y="68866"/>
                    <a:pt x="73818" y="62675"/>
                  </a:cubicBezTo>
                  <a:lnTo>
                    <a:pt x="73818" y="51530"/>
                  </a:lnTo>
                  <a:lnTo>
                    <a:pt x="207740" y="51530"/>
                  </a:lnTo>
                  <a:lnTo>
                    <a:pt x="207740" y="95917"/>
                  </a:lnTo>
                  <a:lnTo>
                    <a:pt x="174402" y="95917"/>
                  </a:lnTo>
                  <a:cubicBezTo>
                    <a:pt x="168307" y="95917"/>
                    <a:pt x="163258" y="100870"/>
                    <a:pt x="163258" y="107061"/>
                  </a:cubicBezTo>
                  <a:lnTo>
                    <a:pt x="163258" y="263938"/>
                  </a:lnTo>
                  <a:cubicBezTo>
                    <a:pt x="163258" y="270034"/>
                    <a:pt x="168212" y="275082"/>
                    <a:pt x="174402" y="275082"/>
                  </a:cubicBezTo>
                  <a:lnTo>
                    <a:pt x="207740" y="275082"/>
                  </a:lnTo>
                  <a:lnTo>
                    <a:pt x="207740" y="319468"/>
                  </a:lnTo>
                  <a:lnTo>
                    <a:pt x="185547" y="319468"/>
                  </a:lnTo>
                  <a:lnTo>
                    <a:pt x="185547" y="308324"/>
                  </a:lnTo>
                  <a:cubicBezTo>
                    <a:pt x="185547" y="302228"/>
                    <a:pt x="180594" y="297180"/>
                    <a:pt x="174402" y="297180"/>
                  </a:cubicBezTo>
                  <a:lnTo>
                    <a:pt x="130016" y="297180"/>
                  </a:lnTo>
                  <a:cubicBezTo>
                    <a:pt x="123920" y="297180"/>
                    <a:pt x="118872" y="302133"/>
                    <a:pt x="118872" y="308324"/>
                  </a:cubicBezTo>
                  <a:lnTo>
                    <a:pt x="118872" y="352711"/>
                  </a:lnTo>
                  <a:cubicBezTo>
                    <a:pt x="118872" y="358807"/>
                    <a:pt x="123825" y="363855"/>
                    <a:pt x="130016" y="363855"/>
                  </a:cubicBezTo>
                  <a:lnTo>
                    <a:pt x="174402" y="363855"/>
                  </a:lnTo>
                  <a:cubicBezTo>
                    <a:pt x="180499" y="363855"/>
                    <a:pt x="185547" y="358902"/>
                    <a:pt x="185547" y="352711"/>
                  </a:cubicBezTo>
                  <a:lnTo>
                    <a:pt x="185547" y="341567"/>
                  </a:lnTo>
                  <a:lnTo>
                    <a:pt x="218885" y="341567"/>
                  </a:lnTo>
                  <a:cubicBezTo>
                    <a:pt x="224980" y="341567"/>
                    <a:pt x="230029" y="336613"/>
                    <a:pt x="230029" y="330422"/>
                  </a:cubicBezTo>
                  <a:lnTo>
                    <a:pt x="230029" y="274892"/>
                  </a:lnTo>
                  <a:lnTo>
                    <a:pt x="263366" y="274892"/>
                  </a:lnTo>
                  <a:cubicBezTo>
                    <a:pt x="269462" y="274892"/>
                    <a:pt x="274510" y="269938"/>
                    <a:pt x="274510" y="263747"/>
                  </a:cubicBezTo>
                  <a:lnTo>
                    <a:pt x="274510" y="106871"/>
                  </a:lnTo>
                  <a:cubicBezTo>
                    <a:pt x="274510" y="101060"/>
                    <a:pt x="269462" y="96107"/>
                    <a:pt x="263366" y="96107"/>
                  </a:cubicBezTo>
                  <a:close/>
                  <a:moveTo>
                    <a:pt x="51721" y="51721"/>
                  </a:moveTo>
                  <a:lnTo>
                    <a:pt x="29527" y="51721"/>
                  </a:lnTo>
                  <a:lnTo>
                    <a:pt x="29527" y="29527"/>
                  </a:lnTo>
                  <a:lnTo>
                    <a:pt x="51721" y="29527"/>
                  </a:lnTo>
                  <a:lnTo>
                    <a:pt x="51721" y="51721"/>
                  </a:lnTo>
                  <a:close/>
                  <a:moveTo>
                    <a:pt x="163449" y="341852"/>
                  </a:moveTo>
                  <a:lnTo>
                    <a:pt x="141256" y="341852"/>
                  </a:lnTo>
                  <a:lnTo>
                    <a:pt x="141256" y="319659"/>
                  </a:lnTo>
                  <a:lnTo>
                    <a:pt x="163449" y="319659"/>
                  </a:lnTo>
                  <a:lnTo>
                    <a:pt x="163449" y="341852"/>
                  </a:lnTo>
                  <a:close/>
                  <a:moveTo>
                    <a:pt x="185642" y="162782"/>
                  </a:moveTo>
                  <a:lnTo>
                    <a:pt x="252222" y="162782"/>
                  </a:lnTo>
                  <a:lnTo>
                    <a:pt x="252222" y="208693"/>
                  </a:lnTo>
                  <a:lnTo>
                    <a:pt x="185642" y="208693"/>
                  </a:lnTo>
                  <a:lnTo>
                    <a:pt x="185642" y="162782"/>
                  </a:lnTo>
                  <a:close/>
                  <a:moveTo>
                    <a:pt x="252317" y="118300"/>
                  </a:moveTo>
                  <a:lnTo>
                    <a:pt x="252317" y="140494"/>
                  </a:lnTo>
                  <a:lnTo>
                    <a:pt x="185737" y="140494"/>
                  </a:lnTo>
                  <a:lnTo>
                    <a:pt x="185737" y="118300"/>
                  </a:lnTo>
                  <a:lnTo>
                    <a:pt x="252317" y="118300"/>
                  </a:lnTo>
                  <a:close/>
                  <a:moveTo>
                    <a:pt x="185642" y="252984"/>
                  </a:moveTo>
                  <a:lnTo>
                    <a:pt x="185642" y="230791"/>
                  </a:lnTo>
                  <a:lnTo>
                    <a:pt x="252222" y="230791"/>
                  </a:lnTo>
                  <a:lnTo>
                    <a:pt x="252222" y="252984"/>
                  </a:lnTo>
                  <a:lnTo>
                    <a:pt x="185642" y="252984"/>
                  </a:lnTo>
                  <a:close/>
                </a:path>
              </a:pathLst>
            </a:custGeom>
            <a:grpFill/>
            <a:ln w="9525" cap="flat">
              <a:noFill/>
              <a:prstDash val="solid"/>
              <a:miter/>
            </a:ln>
          </p:spPr>
          <p:txBody>
            <a:bodyPr rtlCol="0" anchor="ctr"/>
            <a:lstStyle/>
            <a:p>
              <a:endParaRPr lang="ko-KR" altLang="en-US"/>
            </a:p>
          </p:txBody>
        </p:sp>
        <p:sp>
          <p:nvSpPr>
            <p:cNvPr id="34" name="자유형: 도형 33">
              <a:extLst>
                <a:ext uri="{FF2B5EF4-FFF2-40B4-BE49-F238E27FC236}">
                  <a16:creationId xmlns:a16="http://schemas.microsoft.com/office/drawing/2014/main" id="{07FD3683-124B-4FC8-BC8A-82E8EDA88594}"/>
                </a:ext>
              </a:extLst>
            </p:cNvPr>
            <p:cNvSpPr/>
            <p:nvPr/>
          </p:nvSpPr>
          <p:spPr>
            <a:xfrm>
              <a:off x="5494678"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5" name="자유형: 도형 34">
              <a:extLst>
                <a:ext uri="{FF2B5EF4-FFF2-40B4-BE49-F238E27FC236}">
                  <a16:creationId xmlns:a16="http://schemas.microsoft.com/office/drawing/2014/main" id="{2A91A445-0E3B-4298-8F85-60E5F18D4600}"/>
                </a:ext>
              </a:extLst>
            </p:cNvPr>
            <p:cNvSpPr/>
            <p:nvPr/>
          </p:nvSpPr>
          <p:spPr>
            <a:xfrm>
              <a:off x="5494678"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36" name="자유형: 도형 35">
              <a:extLst>
                <a:ext uri="{FF2B5EF4-FFF2-40B4-BE49-F238E27FC236}">
                  <a16:creationId xmlns:a16="http://schemas.microsoft.com/office/drawing/2014/main" id="{00C46BB7-2B24-4F61-B68C-D6C6C84CAE81}"/>
                </a:ext>
              </a:extLst>
            </p:cNvPr>
            <p:cNvSpPr/>
            <p:nvPr/>
          </p:nvSpPr>
          <p:spPr>
            <a:xfrm>
              <a:off x="5561353"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837"/>
                    <a:pt x="7144" y="18552"/>
                  </a:cubicBezTo>
                  <a:close/>
                </a:path>
              </a:pathLst>
            </a:custGeom>
            <a:grpFill/>
            <a:ln w="9525" cap="flat">
              <a:noFill/>
              <a:prstDash val="solid"/>
              <a:miter/>
            </a:ln>
          </p:spPr>
          <p:txBody>
            <a:bodyPr rtlCol="0" anchor="ctr"/>
            <a:lstStyle/>
            <a:p>
              <a:endParaRPr lang="ko-KR" altLang="en-US"/>
            </a:p>
          </p:txBody>
        </p:sp>
        <p:sp>
          <p:nvSpPr>
            <p:cNvPr id="37" name="자유형: 도형 36">
              <a:extLst>
                <a:ext uri="{FF2B5EF4-FFF2-40B4-BE49-F238E27FC236}">
                  <a16:creationId xmlns:a16="http://schemas.microsoft.com/office/drawing/2014/main" id="{31CACC48-9DB5-4E01-9F86-D656492A4064}"/>
                </a:ext>
              </a:extLst>
            </p:cNvPr>
            <p:cNvSpPr/>
            <p:nvPr/>
          </p:nvSpPr>
          <p:spPr>
            <a:xfrm>
              <a:off x="5561353"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239" y="7884"/>
                    <a:pt x="7144" y="12932"/>
                    <a:pt x="7144" y="18552"/>
                  </a:cubicBezTo>
                  <a:close/>
                </a:path>
              </a:pathLst>
            </a:custGeom>
            <a:grpFill/>
            <a:ln w="9525" cap="flat">
              <a:noFill/>
              <a:prstDash val="solid"/>
              <a:miter/>
            </a:ln>
          </p:spPr>
          <p:txBody>
            <a:bodyPr rtlCol="0" anchor="ctr"/>
            <a:lstStyle/>
            <a:p>
              <a:endParaRPr lang="ko-KR" altLang="en-US"/>
            </a:p>
          </p:txBody>
        </p:sp>
        <p:sp>
          <p:nvSpPr>
            <p:cNvPr id="38" name="자유형: 도형 37">
              <a:extLst>
                <a:ext uri="{FF2B5EF4-FFF2-40B4-BE49-F238E27FC236}">
                  <a16:creationId xmlns:a16="http://schemas.microsoft.com/office/drawing/2014/main" id="{BF68F072-6072-44B5-962D-CD5C2BCA3F02}"/>
                </a:ext>
              </a:extLst>
            </p:cNvPr>
            <p:cNvSpPr/>
            <p:nvPr/>
          </p:nvSpPr>
          <p:spPr>
            <a:xfrm>
              <a:off x="5628695" y="248547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837"/>
                    <a:pt x="7144" y="18552"/>
                  </a:cubicBezTo>
                  <a:close/>
                </a:path>
              </a:pathLst>
            </a:custGeom>
            <a:grpFill/>
            <a:ln w="9525" cap="flat">
              <a:noFill/>
              <a:prstDash val="solid"/>
              <a:miter/>
            </a:ln>
          </p:spPr>
          <p:txBody>
            <a:bodyPr rtlCol="0" anchor="ctr"/>
            <a:lstStyle/>
            <a:p>
              <a:endParaRPr lang="ko-KR" altLang="en-US"/>
            </a:p>
          </p:txBody>
        </p:sp>
        <p:sp>
          <p:nvSpPr>
            <p:cNvPr id="39" name="자유형: 도형 38">
              <a:extLst>
                <a:ext uri="{FF2B5EF4-FFF2-40B4-BE49-F238E27FC236}">
                  <a16:creationId xmlns:a16="http://schemas.microsoft.com/office/drawing/2014/main" id="{A2BDE4CF-280A-4584-8667-43095FCB7679}"/>
                </a:ext>
              </a:extLst>
            </p:cNvPr>
            <p:cNvSpPr/>
            <p:nvPr/>
          </p:nvSpPr>
          <p:spPr>
            <a:xfrm>
              <a:off x="5628695" y="2552054"/>
              <a:ext cx="28575" cy="57150"/>
            </a:xfrm>
            <a:custGeom>
              <a:avLst/>
              <a:gdLst>
                <a:gd name="connsiteX0" fmla="*/ 7144 w 28575"/>
                <a:gd name="connsiteY0" fmla="*/ 18552 h 57150"/>
                <a:gd name="connsiteX1" fmla="*/ 7144 w 28575"/>
                <a:gd name="connsiteY1" fmla="*/ 40174 h 57150"/>
                <a:gd name="connsiteX2" fmla="*/ 16954 w 28575"/>
                <a:gd name="connsiteY2" fmla="*/ 51509 h 57150"/>
                <a:gd name="connsiteX3" fmla="*/ 29337 w 28575"/>
                <a:gd name="connsiteY3" fmla="*/ 40460 h 57150"/>
                <a:gd name="connsiteX4" fmla="*/ 29337 w 28575"/>
                <a:gd name="connsiteY4" fmla="*/ 18267 h 57150"/>
                <a:gd name="connsiteX5" fmla="*/ 16954 w 28575"/>
                <a:gd name="connsiteY5" fmla="*/ 7218 h 57150"/>
                <a:gd name="connsiteX6" fmla="*/ 7144 w 28575"/>
                <a:gd name="connsiteY6" fmla="*/ 18552 h 57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5" h="57150">
                  <a:moveTo>
                    <a:pt x="7144" y="18552"/>
                  </a:moveTo>
                  <a:lnTo>
                    <a:pt x="7144" y="40174"/>
                  </a:lnTo>
                  <a:cubicBezTo>
                    <a:pt x="7144" y="45889"/>
                    <a:pt x="11335" y="50842"/>
                    <a:pt x="16954" y="51509"/>
                  </a:cubicBezTo>
                  <a:cubicBezTo>
                    <a:pt x="23622" y="52271"/>
                    <a:pt x="29337" y="47032"/>
                    <a:pt x="29337" y="40460"/>
                  </a:cubicBezTo>
                  <a:lnTo>
                    <a:pt x="29337" y="18267"/>
                  </a:lnTo>
                  <a:cubicBezTo>
                    <a:pt x="29337" y="11694"/>
                    <a:pt x="23717" y="6456"/>
                    <a:pt x="16954" y="7218"/>
                  </a:cubicBezTo>
                  <a:cubicBezTo>
                    <a:pt x="11335" y="7884"/>
                    <a:pt x="7144" y="12932"/>
                    <a:pt x="7144" y="18552"/>
                  </a:cubicBezTo>
                  <a:close/>
                </a:path>
              </a:pathLst>
            </a:custGeom>
            <a:grpFill/>
            <a:ln w="9525" cap="flat">
              <a:noFill/>
              <a:prstDash val="solid"/>
              <a:miter/>
            </a:ln>
          </p:spPr>
          <p:txBody>
            <a:bodyPr rtlCol="0" anchor="ctr"/>
            <a:lstStyle/>
            <a:p>
              <a:endParaRPr lang="ko-KR" altLang="en-US"/>
            </a:p>
          </p:txBody>
        </p:sp>
        <p:sp>
          <p:nvSpPr>
            <p:cNvPr id="40" name="자유형: 도형 39">
              <a:extLst>
                <a:ext uri="{FF2B5EF4-FFF2-40B4-BE49-F238E27FC236}">
                  <a16:creationId xmlns:a16="http://schemas.microsoft.com/office/drawing/2014/main" id="{6C3D891F-4EAA-4258-8585-3FD65753E409}"/>
                </a:ext>
              </a:extLst>
            </p:cNvPr>
            <p:cNvSpPr/>
            <p:nvPr/>
          </p:nvSpPr>
          <p:spPr>
            <a:xfrm>
              <a:off x="5449339" y="2306383"/>
              <a:ext cx="257175" cy="161925"/>
            </a:xfrm>
            <a:custGeom>
              <a:avLst/>
              <a:gdLst>
                <a:gd name="connsiteX0" fmla="*/ 197358 w 257175"/>
                <a:gd name="connsiteY0" fmla="*/ 164021 h 161925"/>
                <a:gd name="connsiteX1" fmla="*/ 252889 w 257175"/>
                <a:gd name="connsiteY1" fmla="*/ 107728 h 161925"/>
                <a:gd name="connsiteX2" fmla="*/ 200692 w 257175"/>
                <a:gd name="connsiteY2" fmla="*/ 51625 h 161925"/>
                <a:gd name="connsiteX3" fmla="*/ 130016 w 257175"/>
                <a:gd name="connsiteY3" fmla="*/ 7144 h 161925"/>
                <a:gd name="connsiteX4" fmla="*/ 60008 w 257175"/>
                <a:gd name="connsiteY4" fmla="*/ 51625 h 161925"/>
                <a:gd name="connsiteX5" fmla="*/ 7144 w 257175"/>
                <a:gd name="connsiteY5" fmla="*/ 107728 h 161925"/>
                <a:gd name="connsiteX6" fmla="*/ 63437 w 257175"/>
                <a:gd name="connsiteY6" fmla="*/ 164021 h 161925"/>
                <a:gd name="connsiteX7" fmla="*/ 197358 w 257175"/>
                <a:gd name="connsiteY7" fmla="*/ 164021 h 161925"/>
                <a:gd name="connsiteX8" fmla="*/ 29337 w 257175"/>
                <a:gd name="connsiteY8" fmla="*/ 107823 h 161925"/>
                <a:gd name="connsiteX9" fmla="*/ 63341 w 257175"/>
                <a:gd name="connsiteY9" fmla="*/ 73819 h 161925"/>
                <a:gd name="connsiteX10" fmla="*/ 86868 w 257175"/>
                <a:gd name="connsiteY10" fmla="*/ 83534 h 161925"/>
                <a:gd name="connsiteX11" fmla="*/ 102584 w 257175"/>
                <a:gd name="connsiteY11" fmla="*/ 83534 h 161925"/>
                <a:gd name="connsiteX12" fmla="*/ 102584 w 257175"/>
                <a:gd name="connsiteY12" fmla="*/ 67818 h 161925"/>
                <a:gd name="connsiteX13" fmla="*/ 83249 w 257175"/>
                <a:gd name="connsiteY13" fmla="*/ 55245 h 161925"/>
                <a:gd name="connsiteX14" fmla="*/ 129921 w 257175"/>
                <a:gd name="connsiteY14" fmla="*/ 29337 h 161925"/>
                <a:gd name="connsiteX15" fmla="*/ 177260 w 257175"/>
                <a:gd name="connsiteY15" fmla="*/ 55150 h 161925"/>
                <a:gd name="connsiteX16" fmla="*/ 157353 w 257175"/>
                <a:gd name="connsiteY16" fmla="*/ 67818 h 161925"/>
                <a:gd name="connsiteX17" fmla="*/ 157353 w 257175"/>
                <a:gd name="connsiteY17" fmla="*/ 83534 h 161925"/>
                <a:gd name="connsiteX18" fmla="*/ 173069 w 257175"/>
                <a:gd name="connsiteY18" fmla="*/ 83534 h 161925"/>
                <a:gd name="connsiteX19" fmla="*/ 197358 w 257175"/>
                <a:gd name="connsiteY19" fmla="*/ 73819 h 161925"/>
                <a:gd name="connsiteX20" fmla="*/ 230696 w 257175"/>
                <a:gd name="connsiteY20" fmla="*/ 107823 h 161925"/>
                <a:gd name="connsiteX21" fmla="*/ 197358 w 257175"/>
                <a:gd name="connsiteY21" fmla="*/ 141827 h 161925"/>
                <a:gd name="connsiteX22" fmla="*/ 63437 w 257175"/>
                <a:gd name="connsiteY22" fmla="*/ 141827 h 161925"/>
                <a:gd name="connsiteX23" fmla="*/ 29337 w 257175"/>
                <a:gd name="connsiteY23" fmla="*/ 107823 h 161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7175" h="161925">
                  <a:moveTo>
                    <a:pt x="197358" y="164021"/>
                  </a:moveTo>
                  <a:cubicBezTo>
                    <a:pt x="228029" y="164021"/>
                    <a:pt x="252889" y="138493"/>
                    <a:pt x="252889" y="107728"/>
                  </a:cubicBezTo>
                  <a:cubicBezTo>
                    <a:pt x="252889" y="78105"/>
                    <a:pt x="229743" y="53340"/>
                    <a:pt x="200692" y="51625"/>
                  </a:cubicBezTo>
                  <a:cubicBezTo>
                    <a:pt x="187928" y="24670"/>
                    <a:pt x="160496" y="7144"/>
                    <a:pt x="130016" y="7144"/>
                  </a:cubicBezTo>
                  <a:cubicBezTo>
                    <a:pt x="99917" y="7144"/>
                    <a:pt x="72771" y="24765"/>
                    <a:pt x="60008" y="51625"/>
                  </a:cubicBezTo>
                  <a:cubicBezTo>
                    <a:pt x="30956" y="53340"/>
                    <a:pt x="7144" y="78105"/>
                    <a:pt x="7144" y="107728"/>
                  </a:cubicBezTo>
                  <a:cubicBezTo>
                    <a:pt x="7144" y="138398"/>
                    <a:pt x="32671" y="164021"/>
                    <a:pt x="63437" y="164021"/>
                  </a:cubicBezTo>
                  <a:lnTo>
                    <a:pt x="197358" y="164021"/>
                  </a:lnTo>
                  <a:close/>
                  <a:moveTo>
                    <a:pt x="29337" y="107823"/>
                  </a:moveTo>
                  <a:cubicBezTo>
                    <a:pt x="29337" y="89345"/>
                    <a:pt x="44958" y="73819"/>
                    <a:pt x="63341" y="73819"/>
                  </a:cubicBezTo>
                  <a:cubicBezTo>
                    <a:pt x="73343" y="74200"/>
                    <a:pt x="80867" y="77438"/>
                    <a:pt x="86868" y="83534"/>
                  </a:cubicBezTo>
                  <a:cubicBezTo>
                    <a:pt x="91154" y="87916"/>
                    <a:pt x="98203" y="87916"/>
                    <a:pt x="102584" y="83534"/>
                  </a:cubicBezTo>
                  <a:cubicBezTo>
                    <a:pt x="106966" y="79248"/>
                    <a:pt x="106966" y="72200"/>
                    <a:pt x="102584" y="67818"/>
                  </a:cubicBezTo>
                  <a:cubicBezTo>
                    <a:pt x="96965" y="62198"/>
                    <a:pt x="90488" y="58007"/>
                    <a:pt x="83249" y="55245"/>
                  </a:cubicBezTo>
                  <a:cubicBezTo>
                    <a:pt x="93250" y="39338"/>
                    <a:pt x="110776" y="29337"/>
                    <a:pt x="129921" y="29337"/>
                  </a:cubicBezTo>
                  <a:cubicBezTo>
                    <a:pt x="149352" y="29337"/>
                    <a:pt x="167164" y="39338"/>
                    <a:pt x="177260" y="55150"/>
                  </a:cubicBezTo>
                  <a:cubicBezTo>
                    <a:pt x="169736" y="57912"/>
                    <a:pt x="162878" y="62198"/>
                    <a:pt x="157353" y="67818"/>
                  </a:cubicBezTo>
                  <a:cubicBezTo>
                    <a:pt x="152971" y="72104"/>
                    <a:pt x="152971" y="79153"/>
                    <a:pt x="157353" y="83534"/>
                  </a:cubicBezTo>
                  <a:cubicBezTo>
                    <a:pt x="161639" y="87916"/>
                    <a:pt x="168688" y="87916"/>
                    <a:pt x="173069" y="83534"/>
                  </a:cubicBezTo>
                  <a:cubicBezTo>
                    <a:pt x="178689" y="77915"/>
                    <a:pt x="186595" y="74200"/>
                    <a:pt x="197358" y="73819"/>
                  </a:cubicBezTo>
                  <a:cubicBezTo>
                    <a:pt x="215455" y="73819"/>
                    <a:pt x="230696" y="89440"/>
                    <a:pt x="230696" y="107823"/>
                  </a:cubicBezTo>
                  <a:cubicBezTo>
                    <a:pt x="230696" y="126301"/>
                    <a:pt x="215455" y="141827"/>
                    <a:pt x="197358" y="141827"/>
                  </a:cubicBezTo>
                  <a:lnTo>
                    <a:pt x="63437" y="141827"/>
                  </a:lnTo>
                  <a:cubicBezTo>
                    <a:pt x="44958" y="141827"/>
                    <a:pt x="29337" y="126301"/>
                    <a:pt x="29337" y="107823"/>
                  </a:cubicBezTo>
                  <a:close/>
                </a:path>
              </a:pathLst>
            </a:custGeom>
            <a:grpFill/>
            <a:ln w="9525" cap="flat">
              <a:noFill/>
              <a:prstDash val="solid"/>
              <a:miter/>
            </a:ln>
          </p:spPr>
          <p:txBody>
            <a:bodyPr rtlCol="0" anchor="ctr"/>
            <a:lstStyle/>
            <a:p>
              <a:endParaRPr lang="ko-KR" altLang="en-US"/>
            </a:p>
          </p:txBody>
        </p:sp>
      </p:grpSp>
      <p:sp>
        <p:nvSpPr>
          <p:cNvPr id="41" name="TextBox 40">
            <a:extLst>
              <a:ext uri="{FF2B5EF4-FFF2-40B4-BE49-F238E27FC236}">
                <a16:creationId xmlns:a16="http://schemas.microsoft.com/office/drawing/2014/main" id="{D9C87595-16A2-4A0F-9DBB-4AF40FA3BA2C}"/>
              </a:ext>
            </a:extLst>
          </p:cNvPr>
          <p:cNvSpPr txBox="1"/>
          <p:nvPr/>
        </p:nvSpPr>
        <p:spPr>
          <a:xfrm>
            <a:off x="3607495" y="2998574"/>
            <a:ext cx="2364667" cy="2123658"/>
          </a:xfrm>
          <a:prstGeom prst="rect">
            <a:avLst/>
          </a:prstGeom>
          <a:noFill/>
        </p:spPr>
        <p:txBody>
          <a:bodyPr wrap="square" rtlCol="0" anchor="t" anchorCtr="0">
            <a:spAutoFit/>
          </a:bodyPr>
          <a:lstStyle/>
          <a:p>
            <a:pPr algn="ctr"/>
            <a:r>
              <a:rPr lang="en-US" altLang="ko-KR" sz="2200" dirty="0">
                <a:solidFill>
                  <a:srgbClr val="373737"/>
                </a:solidFill>
              </a:rPr>
              <a:t>Διαβάστε το ενημερωτικό φυλλάδιο της Every1 </a:t>
            </a:r>
            <a:r>
              <a:rPr lang="en-US" altLang="ko-KR" sz="2200" i="1" dirty="0">
                <a:solidFill>
                  <a:srgbClr val="373737"/>
                </a:solidFill>
                <a:hlinkClick r:id="rId4"/>
              </a:rPr>
              <a:t>Τι είναι μια ενεργειακή κοινότητα και γιατί πρέπει να γίνω μέλος;</a:t>
            </a:r>
            <a:endParaRPr lang="ko-KR" altLang="en-US" sz="2200" dirty="0">
              <a:solidFill>
                <a:srgbClr val="373737"/>
              </a:solidFill>
            </a:endParaRPr>
          </a:p>
        </p:txBody>
      </p:sp>
      <p:grpSp>
        <p:nvGrpSpPr>
          <p:cNvPr id="44" name="그룹 43">
            <a:extLst>
              <a:ext uri="{FF2B5EF4-FFF2-40B4-BE49-F238E27FC236}">
                <a16:creationId xmlns:a16="http://schemas.microsoft.com/office/drawing/2014/main" id="{3A90AFA9-BBC6-4A1F-852A-2034796C8128}"/>
              </a:ext>
              <a:ext uri="{C183D7F6-B498-43B3-948B-1728B52AA6E4}">
                <adec:decorative xmlns:adec="http://schemas.microsoft.com/office/drawing/2017/decorative" val="1"/>
              </a:ext>
            </a:extLst>
          </p:cNvPr>
          <p:cNvGrpSpPr/>
          <p:nvPr/>
        </p:nvGrpSpPr>
        <p:grpSpPr>
          <a:xfrm>
            <a:off x="7117191" y="2373874"/>
            <a:ext cx="614072" cy="624700"/>
            <a:chOff x="7483688" y="912076"/>
            <a:chExt cx="383879" cy="390525"/>
          </a:xfrm>
          <a:solidFill>
            <a:schemeClr val="accent1"/>
          </a:solidFill>
        </p:grpSpPr>
        <p:sp>
          <p:nvSpPr>
            <p:cNvPr id="45" name="자유형: 도형 44">
              <a:extLst>
                <a:ext uri="{FF2B5EF4-FFF2-40B4-BE49-F238E27FC236}">
                  <a16:creationId xmlns:a16="http://schemas.microsoft.com/office/drawing/2014/main" id="{0BDCFC98-590A-4D8E-A462-BAE1BE13ACC2}"/>
                </a:ext>
              </a:extLst>
            </p:cNvPr>
            <p:cNvSpPr/>
            <p:nvPr/>
          </p:nvSpPr>
          <p:spPr>
            <a:xfrm>
              <a:off x="7483688" y="912076"/>
              <a:ext cx="161925" cy="390525"/>
            </a:xfrm>
            <a:custGeom>
              <a:avLst/>
              <a:gdLst>
                <a:gd name="connsiteX0" fmla="*/ 140303 w 161925"/>
                <a:gd name="connsiteY0" fmla="*/ 62616 h 390525"/>
                <a:gd name="connsiteX1" fmla="*/ 82772 w 161925"/>
                <a:gd name="connsiteY1" fmla="*/ 7181 h 390525"/>
                <a:gd name="connsiteX2" fmla="*/ 29337 w 161925"/>
                <a:gd name="connsiteY2" fmla="*/ 63378 h 390525"/>
                <a:gd name="connsiteX3" fmla="*/ 29337 w 161925"/>
                <a:gd name="connsiteY3" fmla="*/ 253688 h 390525"/>
                <a:gd name="connsiteX4" fmla="*/ 7144 w 161925"/>
                <a:gd name="connsiteY4" fmla="*/ 308457 h 390525"/>
                <a:gd name="connsiteX5" fmla="*/ 84867 w 161925"/>
                <a:gd name="connsiteY5" fmla="*/ 386181 h 390525"/>
                <a:gd name="connsiteX6" fmla="*/ 162592 w 161925"/>
                <a:gd name="connsiteY6" fmla="*/ 308457 h 390525"/>
                <a:gd name="connsiteX7" fmla="*/ 140398 w 161925"/>
                <a:gd name="connsiteY7" fmla="*/ 253688 h 390525"/>
                <a:gd name="connsiteX8" fmla="*/ 140398 w 161925"/>
                <a:gd name="connsiteY8" fmla="*/ 62616 h 390525"/>
                <a:gd name="connsiteX9" fmla="*/ 118110 w 161925"/>
                <a:gd name="connsiteY9" fmla="*/ 141007 h 390525"/>
                <a:gd name="connsiteX10" fmla="*/ 95917 w 161925"/>
                <a:gd name="connsiteY10" fmla="*/ 141007 h 390525"/>
                <a:gd name="connsiteX11" fmla="*/ 95917 w 161925"/>
                <a:gd name="connsiteY11" fmla="*/ 118814 h 390525"/>
                <a:gd name="connsiteX12" fmla="*/ 118110 w 161925"/>
                <a:gd name="connsiteY12" fmla="*/ 118814 h 390525"/>
                <a:gd name="connsiteX13" fmla="*/ 118110 w 161925"/>
                <a:gd name="connsiteY13" fmla="*/ 141007 h 390525"/>
                <a:gd name="connsiteX14" fmla="*/ 85058 w 161925"/>
                <a:gd name="connsiteY14" fmla="*/ 297217 h 390525"/>
                <a:gd name="connsiteX15" fmla="*/ 96202 w 161925"/>
                <a:gd name="connsiteY15" fmla="*/ 308361 h 390525"/>
                <a:gd name="connsiteX16" fmla="*/ 85058 w 161925"/>
                <a:gd name="connsiteY16" fmla="*/ 319506 h 390525"/>
                <a:gd name="connsiteX17" fmla="*/ 73914 w 161925"/>
                <a:gd name="connsiteY17" fmla="*/ 308361 h 390525"/>
                <a:gd name="connsiteX18" fmla="*/ 85058 w 161925"/>
                <a:gd name="connsiteY18" fmla="*/ 297217 h 390525"/>
                <a:gd name="connsiteX19" fmla="*/ 95917 w 161925"/>
                <a:gd name="connsiteY19" fmla="*/ 163200 h 390525"/>
                <a:gd name="connsiteX20" fmla="*/ 118110 w 161925"/>
                <a:gd name="connsiteY20" fmla="*/ 163200 h 390525"/>
                <a:gd name="connsiteX21" fmla="*/ 118110 w 161925"/>
                <a:gd name="connsiteY21" fmla="*/ 185394 h 390525"/>
                <a:gd name="connsiteX22" fmla="*/ 95917 w 161925"/>
                <a:gd name="connsiteY22" fmla="*/ 185394 h 390525"/>
                <a:gd name="connsiteX23" fmla="*/ 95917 w 161925"/>
                <a:gd name="connsiteY23" fmla="*/ 163200 h 390525"/>
                <a:gd name="connsiteX24" fmla="*/ 84772 w 161925"/>
                <a:gd name="connsiteY24" fmla="*/ 363797 h 390525"/>
                <a:gd name="connsiteX25" fmla="*/ 29242 w 161925"/>
                <a:gd name="connsiteY25" fmla="*/ 308266 h 390525"/>
                <a:gd name="connsiteX26" fmla="*/ 47816 w 161925"/>
                <a:gd name="connsiteY26" fmla="*/ 266451 h 390525"/>
                <a:gd name="connsiteX27" fmla="*/ 51435 w 161925"/>
                <a:gd name="connsiteY27" fmla="*/ 258165 h 390525"/>
                <a:gd name="connsiteX28" fmla="*/ 51435 w 161925"/>
                <a:gd name="connsiteY28" fmla="*/ 63188 h 390525"/>
                <a:gd name="connsiteX29" fmla="*/ 82868 w 161925"/>
                <a:gd name="connsiteY29" fmla="*/ 29374 h 390525"/>
                <a:gd name="connsiteX30" fmla="*/ 118015 w 161925"/>
                <a:gd name="connsiteY30" fmla="*/ 62616 h 390525"/>
                <a:gd name="connsiteX31" fmla="*/ 118015 w 161925"/>
                <a:gd name="connsiteY31" fmla="*/ 96621 h 390525"/>
                <a:gd name="connsiteX32" fmla="*/ 95821 w 161925"/>
                <a:gd name="connsiteY32" fmla="*/ 96621 h 390525"/>
                <a:gd name="connsiteX33" fmla="*/ 95821 w 161925"/>
                <a:gd name="connsiteY33" fmla="*/ 62902 h 390525"/>
                <a:gd name="connsiteX34" fmla="*/ 86010 w 161925"/>
                <a:gd name="connsiteY34" fmla="*/ 51567 h 390525"/>
                <a:gd name="connsiteX35" fmla="*/ 73628 w 161925"/>
                <a:gd name="connsiteY35" fmla="*/ 62616 h 390525"/>
                <a:gd name="connsiteX36" fmla="*/ 73628 w 161925"/>
                <a:gd name="connsiteY36" fmla="*/ 276929 h 390525"/>
                <a:gd name="connsiteX37" fmla="*/ 51435 w 161925"/>
                <a:gd name="connsiteY37" fmla="*/ 310266 h 390525"/>
                <a:gd name="connsiteX38" fmla="*/ 83344 w 161925"/>
                <a:gd name="connsiteY38" fmla="*/ 341604 h 390525"/>
                <a:gd name="connsiteX39" fmla="*/ 118015 w 161925"/>
                <a:gd name="connsiteY39" fmla="*/ 308361 h 390525"/>
                <a:gd name="connsiteX40" fmla="*/ 95821 w 161925"/>
                <a:gd name="connsiteY40" fmla="*/ 276929 h 390525"/>
                <a:gd name="connsiteX41" fmla="*/ 95821 w 161925"/>
                <a:gd name="connsiteY41" fmla="*/ 207682 h 390525"/>
                <a:gd name="connsiteX42" fmla="*/ 118015 w 161925"/>
                <a:gd name="connsiteY42" fmla="*/ 207682 h 390525"/>
                <a:gd name="connsiteX43" fmla="*/ 118015 w 161925"/>
                <a:gd name="connsiteY43" fmla="*/ 258355 h 390525"/>
                <a:gd name="connsiteX44" fmla="*/ 121634 w 161925"/>
                <a:gd name="connsiteY44" fmla="*/ 266642 h 390525"/>
                <a:gd name="connsiteX45" fmla="*/ 140208 w 161925"/>
                <a:gd name="connsiteY45" fmla="*/ 308457 h 390525"/>
                <a:gd name="connsiteX46" fmla="*/ 84772 w 161925"/>
                <a:gd name="connsiteY46" fmla="*/ 363797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61925" h="390525">
                  <a:moveTo>
                    <a:pt x="140303" y="62616"/>
                  </a:moveTo>
                  <a:cubicBezTo>
                    <a:pt x="140303" y="31374"/>
                    <a:pt x="114300" y="6038"/>
                    <a:pt x="82772" y="7181"/>
                  </a:cubicBezTo>
                  <a:cubicBezTo>
                    <a:pt x="52864" y="8229"/>
                    <a:pt x="29337" y="33375"/>
                    <a:pt x="29337" y="63378"/>
                  </a:cubicBezTo>
                  <a:lnTo>
                    <a:pt x="29337" y="253688"/>
                  </a:lnTo>
                  <a:cubicBezTo>
                    <a:pt x="15144" y="268261"/>
                    <a:pt x="7144" y="287883"/>
                    <a:pt x="7144" y="308457"/>
                  </a:cubicBezTo>
                  <a:cubicBezTo>
                    <a:pt x="7144" y="351319"/>
                    <a:pt x="42005" y="386181"/>
                    <a:pt x="84867" y="386181"/>
                  </a:cubicBezTo>
                  <a:cubicBezTo>
                    <a:pt x="127730" y="386181"/>
                    <a:pt x="162592" y="351319"/>
                    <a:pt x="162592" y="308457"/>
                  </a:cubicBezTo>
                  <a:cubicBezTo>
                    <a:pt x="162592" y="287978"/>
                    <a:pt x="154591" y="268261"/>
                    <a:pt x="140398" y="253688"/>
                  </a:cubicBezTo>
                  <a:lnTo>
                    <a:pt x="140398" y="62616"/>
                  </a:lnTo>
                  <a:close/>
                  <a:moveTo>
                    <a:pt x="118110" y="141007"/>
                  </a:moveTo>
                  <a:lnTo>
                    <a:pt x="95917" y="141007"/>
                  </a:lnTo>
                  <a:lnTo>
                    <a:pt x="95917" y="118814"/>
                  </a:lnTo>
                  <a:lnTo>
                    <a:pt x="118110" y="118814"/>
                  </a:lnTo>
                  <a:lnTo>
                    <a:pt x="118110" y="141007"/>
                  </a:lnTo>
                  <a:close/>
                  <a:moveTo>
                    <a:pt x="85058" y="297217"/>
                  </a:moveTo>
                  <a:cubicBezTo>
                    <a:pt x="91154" y="297217"/>
                    <a:pt x="96202" y="302170"/>
                    <a:pt x="96202" y="308361"/>
                  </a:cubicBezTo>
                  <a:cubicBezTo>
                    <a:pt x="96202" y="314553"/>
                    <a:pt x="91250" y="319506"/>
                    <a:pt x="85058" y="319506"/>
                  </a:cubicBezTo>
                  <a:cubicBezTo>
                    <a:pt x="78962" y="319506"/>
                    <a:pt x="73914" y="314553"/>
                    <a:pt x="73914" y="308361"/>
                  </a:cubicBezTo>
                  <a:cubicBezTo>
                    <a:pt x="73914" y="302170"/>
                    <a:pt x="78962" y="297217"/>
                    <a:pt x="85058" y="297217"/>
                  </a:cubicBezTo>
                  <a:close/>
                  <a:moveTo>
                    <a:pt x="95917" y="163200"/>
                  </a:moveTo>
                  <a:lnTo>
                    <a:pt x="118110" y="163200"/>
                  </a:lnTo>
                  <a:lnTo>
                    <a:pt x="118110" y="185394"/>
                  </a:lnTo>
                  <a:lnTo>
                    <a:pt x="95917" y="185394"/>
                  </a:lnTo>
                  <a:lnTo>
                    <a:pt x="95917" y="163200"/>
                  </a:lnTo>
                  <a:close/>
                  <a:moveTo>
                    <a:pt x="84772" y="363797"/>
                  </a:moveTo>
                  <a:cubicBezTo>
                    <a:pt x="54197" y="363797"/>
                    <a:pt x="29242" y="338937"/>
                    <a:pt x="29242" y="308266"/>
                  </a:cubicBezTo>
                  <a:cubicBezTo>
                    <a:pt x="29242" y="292550"/>
                    <a:pt x="36195" y="276929"/>
                    <a:pt x="47816" y="266451"/>
                  </a:cubicBezTo>
                  <a:cubicBezTo>
                    <a:pt x="50102" y="264356"/>
                    <a:pt x="51435" y="261308"/>
                    <a:pt x="51435" y="258165"/>
                  </a:cubicBezTo>
                  <a:lnTo>
                    <a:pt x="51435" y="63188"/>
                  </a:lnTo>
                  <a:cubicBezTo>
                    <a:pt x="51435" y="45852"/>
                    <a:pt x="65532" y="30327"/>
                    <a:pt x="82868" y="29374"/>
                  </a:cubicBezTo>
                  <a:cubicBezTo>
                    <a:pt x="102108" y="28326"/>
                    <a:pt x="118015" y="43662"/>
                    <a:pt x="118015" y="62616"/>
                  </a:cubicBezTo>
                  <a:lnTo>
                    <a:pt x="118015" y="96621"/>
                  </a:lnTo>
                  <a:lnTo>
                    <a:pt x="95821" y="96621"/>
                  </a:lnTo>
                  <a:lnTo>
                    <a:pt x="95821" y="62902"/>
                  </a:lnTo>
                  <a:cubicBezTo>
                    <a:pt x="95821" y="57187"/>
                    <a:pt x="91630" y="52234"/>
                    <a:pt x="86010" y="51567"/>
                  </a:cubicBezTo>
                  <a:cubicBezTo>
                    <a:pt x="79343" y="50805"/>
                    <a:pt x="73628" y="56044"/>
                    <a:pt x="73628" y="62616"/>
                  </a:cubicBezTo>
                  <a:lnTo>
                    <a:pt x="73628" y="276929"/>
                  </a:lnTo>
                  <a:cubicBezTo>
                    <a:pt x="60103" y="281691"/>
                    <a:pt x="50578" y="294931"/>
                    <a:pt x="51435" y="310266"/>
                  </a:cubicBezTo>
                  <a:cubicBezTo>
                    <a:pt x="52388" y="327221"/>
                    <a:pt x="66294" y="340937"/>
                    <a:pt x="83344" y="341604"/>
                  </a:cubicBezTo>
                  <a:cubicBezTo>
                    <a:pt x="102298" y="342366"/>
                    <a:pt x="118015" y="327126"/>
                    <a:pt x="118015" y="308361"/>
                  </a:cubicBezTo>
                  <a:cubicBezTo>
                    <a:pt x="118015" y="293883"/>
                    <a:pt x="108775" y="281596"/>
                    <a:pt x="95821" y="276929"/>
                  </a:cubicBezTo>
                  <a:lnTo>
                    <a:pt x="95821" y="207682"/>
                  </a:lnTo>
                  <a:lnTo>
                    <a:pt x="118015" y="207682"/>
                  </a:lnTo>
                  <a:lnTo>
                    <a:pt x="118015" y="258355"/>
                  </a:lnTo>
                  <a:cubicBezTo>
                    <a:pt x="118015" y="261498"/>
                    <a:pt x="119348" y="264451"/>
                    <a:pt x="121634" y="266642"/>
                  </a:cubicBezTo>
                  <a:cubicBezTo>
                    <a:pt x="133255" y="277119"/>
                    <a:pt x="140208" y="292740"/>
                    <a:pt x="140208" y="308457"/>
                  </a:cubicBezTo>
                  <a:cubicBezTo>
                    <a:pt x="140303" y="338937"/>
                    <a:pt x="115443" y="363797"/>
                    <a:pt x="84772" y="363797"/>
                  </a:cubicBezTo>
                  <a:close/>
                </a:path>
              </a:pathLst>
            </a:custGeom>
            <a:grpFill/>
            <a:ln w="9525" cap="flat">
              <a:noFill/>
              <a:prstDash val="solid"/>
              <a:miter/>
            </a:ln>
          </p:spPr>
          <p:txBody>
            <a:bodyPr rtlCol="0" anchor="ctr"/>
            <a:lstStyle/>
            <a:p>
              <a:endParaRPr lang="ko-KR" altLang="en-US"/>
            </a:p>
          </p:txBody>
        </p:sp>
        <p:sp>
          <p:nvSpPr>
            <p:cNvPr id="46" name="자유형: 도형 45">
              <a:extLst>
                <a:ext uri="{FF2B5EF4-FFF2-40B4-BE49-F238E27FC236}">
                  <a16:creationId xmlns:a16="http://schemas.microsoft.com/office/drawing/2014/main" id="{EF5FBB8A-E465-44D4-B8D1-F10F2F7522EE}"/>
                </a:ext>
              </a:extLst>
            </p:cNvPr>
            <p:cNvSpPr/>
            <p:nvPr/>
          </p:nvSpPr>
          <p:spPr>
            <a:xfrm>
              <a:off x="7638872" y="934878"/>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5 h 76200"/>
                <a:gd name="connsiteX10" fmla="*/ 141901 w 228600"/>
                <a:gd name="connsiteY10" fmla="*/ 51625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5 h 76200"/>
                <a:gd name="connsiteX16" fmla="*/ 219435 w 228600"/>
                <a:gd name="connsiteY16" fmla="*/ 51625 h 76200"/>
                <a:gd name="connsiteX17" fmla="*/ 230770 w 228600"/>
                <a:gd name="connsiteY17" fmla="*/ 41815 h 76200"/>
                <a:gd name="connsiteX18" fmla="*/ 219720 w 228600"/>
                <a:gd name="connsiteY18" fmla="*/ 29432 h 76200"/>
                <a:gd name="connsiteX19" fmla="*/ 186383 w 228600"/>
                <a:gd name="connsiteY19" fmla="*/ 51625 h 76200"/>
                <a:gd name="connsiteX20" fmla="*/ 164189 w 228600"/>
                <a:gd name="connsiteY20" fmla="*/ 51625 h 76200"/>
                <a:gd name="connsiteX21" fmla="*/ 164189 w 228600"/>
                <a:gd name="connsiteY21" fmla="*/ 29432 h 76200"/>
                <a:gd name="connsiteX22" fmla="*/ 186383 w 228600"/>
                <a:gd name="connsiteY22" fmla="*/ 29432 h 76200"/>
                <a:gd name="connsiteX23" fmla="*/ 186383 w 228600"/>
                <a:gd name="connsiteY23" fmla="*/ 51625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5"/>
                    <a:pt x="18267" y="51625"/>
                  </a:cubicBezTo>
                  <a:lnTo>
                    <a:pt x="141901" y="51625"/>
                  </a:lnTo>
                  <a:lnTo>
                    <a:pt x="141901" y="62770"/>
                  </a:lnTo>
                  <a:cubicBezTo>
                    <a:pt x="141901" y="68866"/>
                    <a:pt x="146854" y="73914"/>
                    <a:pt x="153045" y="73914"/>
                  </a:cubicBezTo>
                  <a:lnTo>
                    <a:pt x="197432" y="73914"/>
                  </a:lnTo>
                  <a:cubicBezTo>
                    <a:pt x="203528" y="73914"/>
                    <a:pt x="208576" y="68961"/>
                    <a:pt x="208576" y="62770"/>
                  </a:cubicBezTo>
                  <a:lnTo>
                    <a:pt x="208576" y="51625"/>
                  </a:lnTo>
                  <a:lnTo>
                    <a:pt x="219435" y="51625"/>
                  </a:lnTo>
                  <a:cubicBezTo>
                    <a:pt x="225150" y="51625"/>
                    <a:pt x="230103" y="47435"/>
                    <a:pt x="230770" y="41815"/>
                  </a:cubicBezTo>
                  <a:cubicBezTo>
                    <a:pt x="231531" y="35052"/>
                    <a:pt x="226293" y="29432"/>
                    <a:pt x="219720" y="29432"/>
                  </a:cubicBezTo>
                  <a:close/>
                  <a:moveTo>
                    <a:pt x="186383" y="51625"/>
                  </a:moveTo>
                  <a:lnTo>
                    <a:pt x="164189" y="51625"/>
                  </a:lnTo>
                  <a:lnTo>
                    <a:pt x="164189" y="29432"/>
                  </a:lnTo>
                  <a:lnTo>
                    <a:pt x="186383" y="29432"/>
                  </a:lnTo>
                  <a:lnTo>
                    <a:pt x="186383" y="51625"/>
                  </a:lnTo>
                  <a:close/>
                </a:path>
              </a:pathLst>
            </a:custGeom>
            <a:grpFill/>
            <a:ln w="9525" cap="flat">
              <a:noFill/>
              <a:prstDash val="solid"/>
              <a:miter/>
            </a:ln>
          </p:spPr>
          <p:txBody>
            <a:bodyPr rtlCol="0" anchor="ctr"/>
            <a:lstStyle/>
            <a:p>
              <a:endParaRPr lang="ko-KR" altLang="en-US"/>
            </a:p>
          </p:txBody>
        </p:sp>
        <p:sp>
          <p:nvSpPr>
            <p:cNvPr id="47" name="자유형: 도형 46">
              <a:extLst>
                <a:ext uri="{FF2B5EF4-FFF2-40B4-BE49-F238E27FC236}">
                  <a16:creationId xmlns:a16="http://schemas.microsoft.com/office/drawing/2014/main" id="{E2B08763-62DC-4077-9578-8D7722FB6B96}"/>
                </a:ext>
              </a:extLst>
            </p:cNvPr>
            <p:cNvSpPr/>
            <p:nvPr/>
          </p:nvSpPr>
          <p:spPr>
            <a:xfrm>
              <a:off x="7638967" y="1023746"/>
              <a:ext cx="228600" cy="76200"/>
            </a:xfrm>
            <a:custGeom>
              <a:avLst/>
              <a:gdLst>
                <a:gd name="connsiteX0" fmla="*/ 219625 w 228600"/>
                <a:gd name="connsiteY0" fmla="*/ 29337 h 76200"/>
                <a:gd name="connsiteX1" fmla="*/ 95991 w 228600"/>
                <a:gd name="connsiteY1" fmla="*/ 29337 h 76200"/>
                <a:gd name="connsiteX2" fmla="*/ 95991 w 228600"/>
                <a:gd name="connsiteY2" fmla="*/ 18288 h 76200"/>
                <a:gd name="connsiteX3" fmla="*/ 84847 w 228600"/>
                <a:gd name="connsiteY3" fmla="*/ 7144 h 76200"/>
                <a:gd name="connsiteX4" fmla="*/ 40460 w 228600"/>
                <a:gd name="connsiteY4" fmla="*/ 7144 h 76200"/>
                <a:gd name="connsiteX5" fmla="*/ 29316 w 228600"/>
                <a:gd name="connsiteY5" fmla="*/ 18288 h 76200"/>
                <a:gd name="connsiteX6" fmla="*/ 29316 w 228600"/>
                <a:gd name="connsiteY6" fmla="*/ 29432 h 76200"/>
                <a:gd name="connsiteX7" fmla="*/ 18552 w 228600"/>
                <a:gd name="connsiteY7" fmla="*/ 29432 h 76200"/>
                <a:gd name="connsiteX8" fmla="*/ 7218 w 228600"/>
                <a:gd name="connsiteY8" fmla="*/ 39243 h 76200"/>
                <a:gd name="connsiteX9" fmla="*/ 18266 w 228600"/>
                <a:gd name="connsiteY9" fmla="*/ 51626 h 76200"/>
                <a:gd name="connsiteX10" fmla="*/ 29411 w 228600"/>
                <a:gd name="connsiteY10" fmla="*/ 51626 h 76200"/>
                <a:gd name="connsiteX11" fmla="*/ 29411 w 228600"/>
                <a:gd name="connsiteY11" fmla="*/ 62770 h 76200"/>
                <a:gd name="connsiteX12" fmla="*/ 40555 w 228600"/>
                <a:gd name="connsiteY12" fmla="*/ 73914 h 76200"/>
                <a:gd name="connsiteX13" fmla="*/ 84941 w 228600"/>
                <a:gd name="connsiteY13" fmla="*/ 73914 h 76200"/>
                <a:gd name="connsiteX14" fmla="*/ 96086 w 228600"/>
                <a:gd name="connsiteY14" fmla="*/ 62770 h 76200"/>
                <a:gd name="connsiteX15" fmla="*/ 96086 w 228600"/>
                <a:gd name="connsiteY15" fmla="*/ 51626 h 76200"/>
                <a:gd name="connsiteX16" fmla="*/ 219434 w 228600"/>
                <a:gd name="connsiteY16" fmla="*/ 51626 h 76200"/>
                <a:gd name="connsiteX17" fmla="*/ 230769 w 228600"/>
                <a:gd name="connsiteY17" fmla="*/ 41815 h 76200"/>
                <a:gd name="connsiteX18" fmla="*/ 219625 w 228600"/>
                <a:gd name="connsiteY18" fmla="*/ 29337 h 76200"/>
                <a:gd name="connsiteX19" fmla="*/ 73797 w 228600"/>
                <a:gd name="connsiteY19" fmla="*/ 51530 h 76200"/>
                <a:gd name="connsiteX20" fmla="*/ 51604 w 228600"/>
                <a:gd name="connsiteY20" fmla="*/ 51530 h 76200"/>
                <a:gd name="connsiteX21" fmla="*/ 51604 w 228600"/>
                <a:gd name="connsiteY21" fmla="*/ 29337 h 76200"/>
                <a:gd name="connsiteX22" fmla="*/ 73797 w 228600"/>
                <a:gd name="connsiteY22" fmla="*/ 29337 h 76200"/>
                <a:gd name="connsiteX23" fmla="*/ 73797 w 228600"/>
                <a:gd name="connsiteY23" fmla="*/ 51530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625" y="29337"/>
                  </a:moveTo>
                  <a:lnTo>
                    <a:pt x="95991" y="29337"/>
                  </a:lnTo>
                  <a:lnTo>
                    <a:pt x="95991" y="18288"/>
                  </a:lnTo>
                  <a:cubicBezTo>
                    <a:pt x="95991" y="12192"/>
                    <a:pt x="91037" y="7144"/>
                    <a:pt x="84847" y="7144"/>
                  </a:cubicBezTo>
                  <a:lnTo>
                    <a:pt x="40460" y="7144"/>
                  </a:lnTo>
                  <a:cubicBezTo>
                    <a:pt x="34364" y="7144"/>
                    <a:pt x="29316" y="12097"/>
                    <a:pt x="29316" y="18288"/>
                  </a:cubicBezTo>
                  <a:lnTo>
                    <a:pt x="29316" y="29432"/>
                  </a:lnTo>
                  <a:lnTo>
                    <a:pt x="18552" y="29432"/>
                  </a:lnTo>
                  <a:cubicBezTo>
                    <a:pt x="12837" y="29432"/>
                    <a:pt x="7884" y="33623"/>
                    <a:pt x="7218" y="39243"/>
                  </a:cubicBezTo>
                  <a:cubicBezTo>
                    <a:pt x="6455" y="45910"/>
                    <a:pt x="11694" y="51626"/>
                    <a:pt x="18266" y="51626"/>
                  </a:cubicBezTo>
                  <a:lnTo>
                    <a:pt x="29411" y="51626"/>
                  </a:lnTo>
                  <a:lnTo>
                    <a:pt x="29411" y="62770"/>
                  </a:lnTo>
                  <a:cubicBezTo>
                    <a:pt x="29411" y="68866"/>
                    <a:pt x="34364" y="73914"/>
                    <a:pt x="40555" y="73914"/>
                  </a:cubicBezTo>
                  <a:lnTo>
                    <a:pt x="84941" y="73914"/>
                  </a:lnTo>
                  <a:cubicBezTo>
                    <a:pt x="91037" y="73914"/>
                    <a:pt x="96086" y="68961"/>
                    <a:pt x="96086" y="62770"/>
                  </a:cubicBezTo>
                  <a:lnTo>
                    <a:pt x="96086" y="51626"/>
                  </a:lnTo>
                  <a:lnTo>
                    <a:pt x="219434" y="51626"/>
                  </a:lnTo>
                  <a:cubicBezTo>
                    <a:pt x="225150" y="51626"/>
                    <a:pt x="230103" y="47434"/>
                    <a:pt x="230769" y="41815"/>
                  </a:cubicBezTo>
                  <a:cubicBezTo>
                    <a:pt x="231436" y="35052"/>
                    <a:pt x="226197" y="29337"/>
                    <a:pt x="219625" y="29337"/>
                  </a:cubicBezTo>
                  <a:close/>
                  <a:moveTo>
                    <a:pt x="73797" y="51530"/>
                  </a:moveTo>
                  <a:lnTo>
                    <a:pt x="51604" y="51530"/>
                  </a:lnTo>
                  <a:lnTo>
                    <a:pt x="51604" y="29337"/>
                  </a:lnTo>
                  <a:lnTo>
                    <a:pt x="73797" y="29337"/>
                  </a:lnTo>
                  <a:lnTo>
                    <a:pt x="73797" y="51530"/>
                  </a:lnTo>
                  <a:close/>
                </a:path>
              </a:pathLst>
            </a:custGeom>
            <a:grpFill/>
            <a:ln w="9525" cap="flat">
              <a:noFill/>
              <a:prstDash val="solid"/>
              <a:miter/>
            </a:ln>
          </p:spPr>
          <p:txBody>
            <a:bodyPr rtlCol="0" anchor="ctr"/>
            <a:lstStyle/>
            <a:p>
              <a:endParaRPr lang="ko-KR" altLang="en-US"/>
            </a:p>
          </p:txBody>
        </p:sp>
        <p:sp>
          <p:nvSpPr>
            <p:cNvPr id="48" name="자유형: 도형 47">
              <a:extLst>
                <a:ext uri="{FF2B5EF4-FFF2-40B4-BE49-F238E27FC236}">
                  <a16:creationId xmlns:a16="http://schemas.microsoft.com/office/drawing/2014/main" id="{E0A40E80-BEFD-48A6-84AE-6697C6935653}"/>
                </a:ext>
              </a:extLst>
            </p:cNvPr>
            <p:cNvSpPr/>
            <p:nvPr/>
          </p:nvSpPr>
          <p:spPr>
            <a:xfrm>
              <a:off x="7638872" y="1112519"/>
              <a:ext cx="228600" cy="76200"/>
            </a:xfrm>
            <a:custGeom>
              <a:avLst/>
              <a:gdLst>
                <a:gd name="connsiteX0" fmla="*/ 219720 w 228600"/>
                <a:gd name="connsiteY0" fmla="*/ 29432 h 76200"/>
                <a:gd name="connsiteX1" fmla="*/ 208576 w 228600"/>
                <a:gd name="connsiteY1" fmla="*/ 29432 h 76200"/>
                <a:gd name="connsiteX2" fmla="*/ 208576 w 228600"/>
                <a:gd name="connsiteY2" fmla="*/ 18288 h 76200"/>
                <a:gd name="connsiteX3" fmla="*/ 197432 w 228600"/>
                <a:gd name="connsiteY3" fmla="*/ 7144 h 76200"/>
                <a:gd name="connsiteX4" fmla="*/ 153045 w 228600"/>
                <a:gd name="connsiteY4" fmla="*/ 7144 h 76200"/>
                <a:gd name="connsiteX5" fmla="*/ 141901 w 228600"/>
                <a:gd name="connsiteY5" fmla="*/ 18288 h 76200"/>
                <a:gd name="connsiteX6" fmla="*/ 141901 w 228600"/>
                <a:gd name="connsiteY6" fmla="*/ 29432 h 76200"/>
                <a:gd name="connsiteX7" fmla="*/ 18552 w 228600"/>
                <a:gd name="connsiteY7" fmla="*/ 29432 h 76200"/>
                <a:gd name="connsiteX8" fmla="*/ 7218 w 228600"/>
                <a:gd name="connsiteY8" fmla="*/ 39243 h 76200"/>
                <a:gd name="connsiteX9" fmla="*/ 18267 w 228600"/>
                <a:gd name="connsiteY9" fmla="*/ 51626 h 76200"/>
                <a:gd name="connsiteX10" fmla="*/ 141901 w 228600"/>
                <a:gd name="connsiteY10" fmla="*/ 51626 h 76200"/>
                <a:gd name="connsiteX11" fmla="*/ 141901 w 228600"/>
                <a:gd name="connsiteY11" fmla="*/ 62770 h 76200"/>
                <a:gd name="connsiteX12" fmla="*/ 153045 w 228600"/>
                <a:gd name="connsiteY12" fmla="*/ 73914 h 76200"/>
                <a:gd name="connsiteX13" fmla="*/ 197432 w 228600"/>
                <a:gd name="connsiteY13" fmla="*/ 73914 h 76200"/>
                <a:gd name="connsiteX14" fmla="*/ 208576 w 228600"/>
                <a:gd name="connsiteY14" fmla="*/ 62770 h 76200"/>
                <a:gd name="connsiteX15" fmla="*/ 208576 w 228600"/>
                <a:gd name="connsiteY15" fmla="*/ 51626 h 76200"/>
                <a:gd name="connsiteX16" fmla="*/ 219435 w 228600"/>
                <a:gd name="connsiteY16" fmla="*/ 51626 h 76200"/>
                <a:gd name="connsiteX17" fmla="*/ 230770 w 228600"/>
                <a:gd name="connsiteY17" fmla="*/ 41815 h 76200"/>
                <a:gd name="connsiteX18" fmla="*/ 219720 w 228600"/>
                <a:gd name="connsiteY18" fmla="*/ 29432 h 76200"/>
                <a:gd name="connsiteX19" fmla="*/ 186383 w 228600"/>
                <a:gd name="connsiteY19" fmla="*/ 51626 h 76200"/>
                <a:gd name="connsiteX20" fmla="*/ 164189 w 228600"/>
                <a:gd name="connsiteY20" fmla="*/ 51626 h 76200"/>
                <a:gd name="connsiteX21" fmla="*/ 164189 w 228600"/>
                <a:gd name="connsiteY21" fmla="*/ 29432 h 76200"/>
                <a:gd name="connsiteX22" fmla="*/ 186383 w 228600"/>
                <a:gd name="connsiteY22" fmla="*/ 29432 h 76200"/>
                <a:gd name="connsiteX23" fmla="*/ 186383 w 228600"/>
                <a:gd name="connsiteY23" fmla="*/ 51626 h 76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8600" h="76200">
                  <a:moveTo>
                    <a:pt x="219720" y="29432"/>
                  </a:moveTo>
                  <a:lnTo>
                    <a:pt x="208576" y="29432"/>
                  </a:lnTo>
                  <a:lnTo>
                    <a:pt x="208576" y="18288"/>
                  </a:lnTo>
                  <a:cubicBezTo>
                    <a:pt x="208576" y="12192"/>
                    <a:pt x="203623" y="7144"/>
                    <a:pt x="197432" y="7144"/>
                  </a:cubicBezTo>
                  <a:lnTo>
                    <a:pt x="153045" y="7144"/>
                  </a:lnTo>
                  <a:cubicBezTo>
                    <a:pt x="146949" y="7144"/>
                    <a:pt x="141901" y="12097"/>
                    <a:pt x="141901" y="18288"/>
                  </a:cubicBezTo>
                  <a:lnTo>
                    <a:pt x="141901" y="29432"/>
                  </a:lnTo>
                  <a:lnTo>
                    <a:pt x="18552" y="29432"/>
                  </a:lnTo>
                  <a:cubicBezTo>
                    <a:pt x="12838" y="29432"/>
                    <a:pt x="7884" y="33623"/>
                    <a:pt x="7218" y="39243"/>
                  </a:cubicBezTo>
                  <a:cubicBezTo>
                    <a:pt x="6455" y="45911"/>
                    <a:pt x="11695" y="51626"/>
                    <a:pt x="18267" y="51626"/>
                  </a:cubicBezTo>
                  <a:lnTo>
                    <a:pt x="141901" y="51626"/>
                  </a:lnTo>
                  <a:lnTo>
                    <a:pt x="141901" y="62770"/>
                  </a:lnTo>
                  <a:cubicBezTo>
                    <a:pt x="141901" y="68866"/>
                    <a:pt x="146854" y="73914"/>
                    <a:pt x="153045" y="73914"/>
                  </a:cubicBezTo>
                  <a:lnTo>
                    <a:pt x="197432" y="73914"/>
                  </a:lnTo>
                  <a:cubicBezTo>
                    <a:pt x="203528" y="73914"/>
                    <a:pt x="208576" y="68961"/>
                    <a:pt x="208576" y="62770"/>
                  </a:cubicBezTo>
                  <a:lnTo>
                    <a:pt x="208576" y="51626"/>
                  </a:lnTo>
                  <a:lnTo>
                    <a:pt x="219435" y="51626"/>
                  </a:lnTo>
                  <a:cubicBezTo>
                    <a:pt x="225150" y="51626"/>
                    <a:pt x="230103" y="47435"/>
                    <a:pt x="230770" y="41815"/>
                  </a:cubicBezTo>
                  <a:cubicBezTo>
                    <a:pt x="231531" y="35052"/>
                    <a:pt x="226293" y="29432"/>
                    <a:pt x="219720" y="29432"/>
                  </a:cubicBezTo>
                  <a:close/>
                  <a:moveTo>
                    <a:pt x="186383" y="51626"/>
                  </a:moveTo>
                  <a:lnTo>
                    <a:pt x="164189" y="51626"/>
                  </a:lnTo>
                  <a:lnTo>
                    <a:pt x="164189" y="29432"/>
                  </a:lnTo>
                  <a:lnTo>
                    <a:pt x="186383" y="29432"/>
                  </a:lnTo>
                  <a:lnTo>
                    <a:pt x="186383" y="51626"/>
                  </a:lnTo>
                  <a:close/>
                </a:path>
              </a:pathLst>
            </a:custGeom>
            <a:grpFill/>
            <a:ln w="9525" cap="flat">
              <a:noFill/>
              <a:prstDash val="solid"/>
              <a:miter/>
            </a:ln>
          </p:spPr>
          <p:txBody>
            <a:bodyPr rtlCol="0" anchor="ctr"/>
            <a:lstStyle/>
            <a:p>
              <a:endParaRPr lang="ko-KR" altLang="en-US"/>
            </a:p>
          </p:txBody>
        </p:sp>
      </p:grpSp>
      <p:sp>
        <p:nvSpPr>
          <p:cNvPr id="49" name="TextBox 48">
            <a:extLst>
              <a:ext uri="{FF2B5EF4-FFF2-40B4-BE49-F238E27FC236}">
                <a16:creationId xmlns:a16="http://schemas.microsoft.com/office/drawing/2014/main" id="{E8F01505-D47E-4B07-82B8-EC043F5EC813}"/>
              </a:ext>
            </a:extLst>
          </p:cNvPr>
          <p:cNvSpPr txBox="1"/>
          <p:nvPr/>
        </p:nvSpPr>
        <p:spPr>
          <a:xfrm>
            <a:off x="6358079" y="2978673"/>
            <a:ext cx="2338969" cy="2123658"/>
          </a:xfrm>
          <a:prstGeom prst="rect">
            <a:avLst/>
          </a:prstGeom>
          <a:noFill/>
        </p:spPr>
        <p:txBody>
          <a:bodyPr wrap="square" rtlCol="0" anchor="t" anchorCtr="0">
            <a:spAutoFit/>
          </a:bodyPr>
          <a:lstStyle/>
          <a:p>
            <a:pPr algn="ctr"/>
            <a:r>
              <a:rPr lang="en-US" altLang="ko-KR" sz="2200" dirty="0">
                <a:solidFill>
                  <a:srgbClr val="373737"/>
                </a:solidFill>
              </a:rPr>
              <a:t>Διαβάστε το άρθρο του Energy Monitor </a:t>
            </a:r>
            <a:r>
              <a:rPr lang="en-US" altLang="ko-KR" sz="2200" i="1" dirty="0">
                <a:solidFill>
                  <a:srgbClr val="373737"/>
                </a:solidFill>
                <a:hlinkClick r:id="rId5"/>
              </a:rPr>
              <a:t>«Διαλύοντας τους μύθους γύρω από τις τεχνολογίες ανανεώσιμων πηγών ενέργειας</a:t>
            </a:r>
            <a:r>
              <a:rPr lang="en-US" altLang="ko-KR" sz="2200" i="1" dirty="0">
                <a:solidFill>
                  <a:srgbClr val="373737"/>
                </a:solidFill>
              </a:rPr>
              <a:t>».</a:t>
            </a:r>
            <a:endParaRPr lang="ko-KR" altLang="en-US" sz="2200" i="1" dirty="0">
              <a:solidFill>
                <a:srgbClr val="373737"/>
              </a:solidFill>
            </a:endParaRPr>
          </a:p>
        </p:txBody>
      </p:sp>
      <p:sp>
        <p:nvSpPr>
          <p:cNvPr id="51" name="직사각형 50">
            <a:extLst>
              <a:ext uri="{FF2B5EF4-FFF2-40B4-BE49-F238E27FC236}">
                <a16:creationId xmlns:a16="http://schemas.microsoft.com/office/drawing/2014/main" id="{27655039-CC5E-4A6C-B955-BA8E42F25249}"/>
              </a:ext>
              <a:ext uri="{C183D7F6-B498-43B3-948B-1728B52AA6E4}">
                <adec:decorative xmlns:adec="http://schemas.microsoft.com/office/drawing/2017/decorative" val="1"/>
              </a:ext>
            </a:extLst>
          </p:cNvPr>
          <p:cNvSpPr/>
          <p:nvPr/>
        </p:nvSpPr>
        <p:spPr>
          <a:xfrm>
            <a:off x="8886984" y="2046515"/>
            <a:ext cx="2503176" cy="3742510"/>
          </a:xfrm>
          <a:prstGeom prst="rect">
            <a:avLst/>
          </a:prstGeom>
          <a:solidFill>
            <a:schemeClr val="bg1"/>
          </a:solidFill>
          <a:ln>
            <a:noFill/>
          </a:ln>
          <a:effectLst>
            <a:outerShdw blurRad="127000" dist="635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b="1">
              <a:solidFill>
                <a:srgbClr val="322F32"/>
              </a:solidFill>
            </a:endParaRPr>
          </a:p>
        </p:txBody>
      </p:sp>
      <p:grpSp>
        <p:nvGrpSpPr>
          <p:cNvPr id="52" name="그룹 51">
            <a:extLst>
              <a:ext uri="{FF2B5EF4-FFF2-40B4-BE49-F238E27FC236}">
                <a16:creationId xmlns:a16="http://schemas.microsoft.com/office/drawing/2014/main" id="{60FBB8CB-27AD-447B-BBCA-ED5A88C17E7D}"/>
              </a:ext>
              <a:ext uri="{C183D7F6-B498-43B3-948B-1728B52AA6E4}">
                <adec:decorative xmlns:adec="http://schemas.microsoft.com/office/drawing/2017/decorative" val="1"/>
              </a:ext>
            </a:extLst>
          </p:cNvPr>
          <p:cNvGrpSpPr/>
          <p:nvPr/>
        </p:nvGrpSpPr>
        <p:grpSpPr>
          <a:xfrm>
            <a:off x="9814895" y="2373874"/>
            <a:ext cx="624704" cy="624700"/>
            <a:chOff x="8162630" y="1551336"/>
            <a:chExt cx="390525" cy="390525"/>
          </a:xfrm>
          <a:solidFill>
            <a:schemeClr val="accent1"/>
          </a:solidFill>
        </p:grpSpPr>
        <p:sp>
          <p:nvSpPr>
            <p:cNvPr id="53" name="자유형: 도형 52">
              <a:extLst>
                <a:ext uri="{FF2B5EF4-FFF2-40B4-BE49-F238E27FC236}">
                  <a16:creationId xmlns:a16="http://schemas.microsoft.com/office/drawing/2014/main" id="{6D27B5B0-8EA5-4314-8D40-901A71EC91C2}"/>
                </a:ext>
              </a:extLst>
            </p:cNvPr>
            <p:cNvSpPr/>
            <p:nvPr/>
          </p:nvSpPr>
          <p:spPr>
            <a:xfrm>
              <a:off x="8340938" y="1595723"/>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239"/>
                    <a:pt x="29432" y="12192"/>
                    <a:pt x="29432" y="18288"/>
                  </a:cubicBezTo>
                  <a:close/>
                </a:path>
              </a:pathLst>
            </a:custGeom>
            <a:grpFill/>
            <a:ln w="9525" cap="flat">
              <a:noFill/>
              <a:prstDash val="solid"/>
              <a:miter/>
            </a:ln>
          </p:spPr>
          <p:txBody>
            <a:bodyPr rtlCol="0" anchor="ctr"/>
            <a:lstStyle/>
            <a:p>
              <a:endParaRPr lang="ko-KR" altLang="en-US"/>
            </a:p>
          </p:txBody>
        </p:sp>
        <p:sp>
          <p:nvSpPr>
            <p:cNvPr id="54" name="자유형: 도형 53">
              <a:extLst>
                <a:ext uri="{FF2B5EF4-FFF2-40B4-BE49-F238E27FC236}">
                  <a16:creationId xmlns:a16="http://schemas.microsoft.com/office/drawing/2014/main" id="{8ADF8768-6762-4083-BD0C-23C359F0C680}"/>
                </a:ext>
              </a:extLst>
            </p:cNvPr>
            <p:cNvSpPr/>
            <p:nvPr/>
          </p:nvSpPr>
          <p:spPr>
            <a:xfrm>
              <a:off x="8207017"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5" name="자유형: 도형 54">
              <a:extLst>
                <a:ext uri="{FF2B5EF4-FFF2-40B4-BE49-F238E27FC236}">
                  <a16:creationId xmlns:a16="http://schemas.microsoft.com/office/drawing/2014/main" id="{DF82C772-CBA9-4C34-A2F6-4913D95D0A8B}"/>
                </a:ext>
              </a:extLst>
            </p:cNvPr>
            <p:cNvSpPr/>
            <p:nvPr/>
          </p:nvSpPr>
          <p:spPr>
            <a:xfrm>
              <a:off x="8474955" y="1619440"/>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6" y="7144"/>
                    <a:pt x="18288" y="7144"/>
                  </a:cubicBezTo>
                  <a:cubicBezTo>
                    <a:pt x="24479" y="7144"/>
                    <a:pt x="29432" y="12097"/>
                    <a:pt x="29432" y="18288"/>
                  </a:cubicBezTo>
                  <a:close/>
                </a:path>
              </a:pathLst>
            </a:custGeom>
            <a:grpFill/>
            <a:ln w="9525" cap="flat">
              <a:noFill/>
              <a:prstDash val="solid"/>
              <a:miter/>
            </a:ln>
          </p:spPr>
          <p:txBody>
            <a:bodyPr rtlCol="0" anchor="ctr"/>
            <a:lstStyle/>
            <a:p>
              <a:endParaRPr lang="ko-KR" altLang="en-US"/>
            </a:p>
          </p:txBody>
        </p:sp>
        <p:sp>
          <p:nvSpPr>
            <p:cNvPr id="56" name="자유형: 도형 55">
              <a:extLst>
                <a:ext uri="{FF2B5EF4-FFF2-40B4-BE49-F238E27FC236}">
                  <a16:creationId xmlns:a16="http://schemas.microsoft.com/office/drawing/2014/main" id="{BB3C32CE-37D2-4FD8-B7EA-222700C3C02A}"/>
                </a:ext>
                <a:ext uri="{C183D7F6-B498-43B3-948B-1728B52AA6E4}">
                  <adec:decorative xmlns:adec="http://schemas.microsoft.com/office/drawing/2017/decorative" val="1"/>
                </a:ext>
              </a:extLst>
            </p:cNvPr>
            <p:cNvSpPr/>
            <p:nvPr/>
          </p:nvSpPr>
          <p:spPr>
            <a:xfrm>
              <a:off x="8162630" y="1551336"/>
              <a:ext cx="390525" cy="390525"/>
            </a:xfrm>
            <a:custGeom>
              <a:avLst/>
              <a:gdLst>
                <a:gd name="connsiteX0" fmla="*/ 330708 w 390525"/>
                <a:gd name="connsiteY0" fmla="*/ 30861 h 390525"/>
                <a:gd name="connsiteX1" fmla="*/ 275177 w 390525"/>
                <a:gd name="connsiteY1" fmla="*/ 86392 h 390525"/>
                <a:gd name="connsiteX2" fmla="*/ 282607 w 390525"/>
                <a:gd name="connsiteY2" fmla="*/ 114109 h 390525"/>
                <a:gd name="connsiteX3" fmla="*/ 319564 w 390525"/>
                <a:gd name="connsiteY3" fmla="*/ 178213 h 390525"/>
                <a:gd name="connsiteX4" fmla="*/ 319564 w 390525"/>
                <a:gd name="connsiteY4" fmla="*/ 208502 h 390525"/>
                <a:gd name="connsiteX5" fmla="*/ 228124 w 390525"/>
                <a:gd name="connsiteY5" fmla="*/ 208502 h 390525"/>
                <a:gd name="connsiteX6" fmla="*/ 207836 w 390525"/>
                <a:gd name="connsiteY6" fmla="*/ 188214 h 390525"/>
                <a:gd name="connsiteX7" fmla="*/ 207836 w 390525"/>
                <a:gd name="connsiteY7" fmla="*/ 154495 h 390525"/>
                <a:gd name="connsiteX8" fmla="*/ 244793 w 390525"/>
                <a:gd name="connsiteY8" fmla="*/ 90392 h 390525"/>
                <a:gd name="connsiteX9" fmla="*/ 252222 w 390525"/>
                <a:gd name="connsiteY9" fmla="*/ 62674 h 390525"/>
                <a:gd name="connsiteX10" fmla="*/ 196691 w 390525"/>
                <a:gd name="connsiteY10" fmla="*/ 7144 h 390525"/>
                <a:gd name="connsiteX11" fmla="*/ 141161 w 390525"/>
                <a:gd name="connsiteY11" fmla="*/ 62674 h 390525"/>
                <a:gd name="connsiteX12" fmla="*/ 148590 w 390525"/>
                <a:gd name="connsiteY12" fmla="*/ 90392 h 390525"/>
                <a:gd name="connsiteX13" fmla="*/ 185547 w 390525"/>
                <a:gd name="connsiteY13" fmla="*/ 154495 h 390525"/>
                <a:gd name="connsiteX14" fmla="*/ 185547 w 390525"/>
                <a:gd name="connsiteY14" fmla="*/ 188214 h 390525"/>
                <a:gd name="connsiteX15" fmla="*/ 165259 w 390525"/>
                <a:gd name="connsiteY15" fmla="*/ 208502 h 390525"/>
                <a:gd name="connsiteX16" fmla="*/ 73819 w 390525"/>
                <a:gd name="connsiteY16" fmla="*/ 208502 h 390525"/>
                <a:gd name="connsiteX17" fmla="*/ 73819 w 390525"/>
                <a:gd name="connsiteY17" fmla="*/ 178213 h 390525"/>
                <a:gd name="connsiteX18" fmla="*/ 110776 w 390525"/>
                <a:gd name="connsiteY18" fmla="*/ 114109 h 390525"/>
                <a:gd name="connsiteX19" fmla="*/ 118206 w 390525"/>
                <a:gd name="connsiteY19" fmla="*/ 86392 h 390525"/>
                <a:gd name="connsiteX20" fmla="*/ 62675 w 390525"/>
                <a:gd name="connsiteY20" fmla="*/ 30861 h 390525"/>
                <a:gd name="connsiteX21" fmla="*/ 7144 w 390525"/>
                <a:gd name="connsiteY21" fmla="*/ 86392 h 390525"/>
                <a:gd name="connsiteX22" fmla="*/ 14574 w 390525"/>
                <a:gd name="connsiteY22" fmla="*/ 114109 h 390525"/>
                <a:gd name="connsiteX23" fmla="*/ 51531 w 390525"/>
                <a:gd name="connsiteY23" fmla="*/ 178213 h 390525"/>
                <a:gd name="connsiteX24" fmla="*/ 51531 w 390525"/>
                <a:gd name="connsiteY24" fmla="*/ 219646 h 390525"/>
                <a:gd name="connsiteX25" fmla="*/ 62675 w 390525"/>
                <a:gd name="connsiteY25" fmla="*/ 230791 h 390525"/>
                <a:gd name="connsiteX26" fmla="*/ 165259 w 390525"/>
                <a:gd name="connsiteY26" fmla="*/ 230791 h 390525"/>
                <a:gd name="connsiteX27" fmla="*/ 185547 w 390525"/>
                <a:gd name="connsiteY27" fmla="*/ 251079 h 390525"/>
                <a:gd name="connsiteX28" fmla="*/ 185547 w 390525"/>
                <a:gd name="connsiteY28" fmla="*/ 275177 h 390525"/>
                <a:gd name="connsiteX29" fmla="*/ 63437 w 390525"/>
                <a:gd name="connsiteY29" fmla="*/ 275177 h 390525"/>
                <a:gd name="connsiteX30" fmla="*/ 52293 w 390525"/>
                <a:gd name="connsiteY30" fmla="*/ 286321 h 390525"/>
                <a:gd name="connsiteX31" fmla="*/ 52293 w 390525"/>
                <a:gd name="connsiteY31" fmla="*/ 375094 h 390525"/>
                <a:gd name="connsiteX32" fmla="*/ 63437 w 390525"/>
                <a:gd name="connsiteY32" fmla="*/ 386239 h 390525"/>
                <a:gd name="connsiteX33" fmla="*/ 329851 w 390525"/>
                <a:gd name="connsiteY33" fmla="*/ 386239 h 390525"/>
                <a:gd name="connsiteX34" fmla="*/ 340995 w 390525"/>
                <a:gd name="connsiteY34" fmla="*/ 375094 h 390525"/>
                <a:gd name="connsiteX35" fmla="*/ 340995 w 390525"/>
                <a:gd name="connsiteY35" fmla="*/ 286321 h 390525"/>
                <a:gd name="connsiteX36" fmla="*/ 329851 w 390525"/>
                <a:gd name="connsiteY36" fmla="*/ 275177 h 390525"/>
                <a:gd name="connsiteX37" fmla="*/ 207740 w 390525"/>
                <a:gd name="connsiteY37" fmla="*/ 275177 h 390525"/>
                <a:gd name="connsiteX38" fmla="*/ 207740 w 390525"/>
                <a:gd name="connsiteY38" fmla="*/ 251079 h 390525"/>
                <a:gd name="connsiteX39" fmla="*/ 228029 w 390525"/>
                <a:gd name="connsiteY39" fmla="*/ 230791 h 390525"/>
                <a:gd name="connsiteX40" fmla="*/ 330613 w 390525"/>
                <a:gd name="connsiteY40" fmla="*/ 230791 h 390525"/>
                <a:gd name="connsiteX41" fmla="*/ 341757 w 390525"/>
                <a:gd name="connsiteY41" fmla="*/ 219646 h 390525"/>
                <a:gd name="connsiteX42" fmla="*/ 341757 w 390525"/>
                <a:gd name="connsiteY42" fmla="*/ 178213 h 390525"/>
                <a:gd name="connsiteX43" fmla="*/ 378714 w 390525"/>
                <a:gd name="connsiteY43" fmla="*/ 114109 h 390525"/>
                <a:gd name="connsiteX44" fmla="*/ 386144 w 390525"/>
                <a:gd name="connsiteY44" fmla="*/ 86392 h 390525"/>
                <a:gd name="connsiteX45" fmla="*/ 330708 w 390525"/>
                <a:gd name="connsiteY45" fmla="*/ 30861 h 390525"/>
                <a:gd name="connsiteX46" fmla="*/ 33814 w 390525"/>
                <a:gd name="connsiteY46" fmla="*/ 102965 h 390525"/>
                <a:gd name="connsiteX47" fmla="*/ 29337 w 390525"/>
                <a:gd name="connsiteY47" fmla="*/ 86392 h 390525"/>
                <a:gd name="connsiteX48" fmla="*/ 62675 w 390525"/>
                <a:gd name="connsiteY48" fmla="*/ 53054 h 390525"/>
                <a:gd name="connsiteX49" fmla="*/ 96012 w 390525"/>
                <a:gd name="connsiteY49" fmla="*/ 86392 h 390525"/>
                <a:gd name="connsiteX50" fmla="*/ 91536 w 390525"/>
                <a:gd name="connsiteY50" fmla="*/ 103061 h 390525"/>
                <a:gd name="connsiteX51" fmla="*/ 62675 w 390525"/>
                <a:gd name="connsiteY51" fmla="*/ 153067 h 390525"/>
                <a:gd name="connsiteX52" fmla="*/ 33814 w 390525"/>
                <a:gd name="connsiteY52" fmla="*/ 102965 h 390525"/>
                <a:gd name="connsiteX53" fmla="*/ 318802 w 390525"/>
                <a:gd name="connsiteY53" fmla="*/ 363950 h 390525"/>
                <a:gd name="connsiteX54" fmla="*/ 74581 w 390525"/>
                <a:gd name="connsiteY54" fmla="*/ 363950 h 390525"/>
                <a:gd name="connsiteX55" fmla="*/ 74581 w 390525"/>
                <a:gd name="connsiteY55" fmla="*/ 297370 h 390525"/>
                <a:gd name="connsiteX56" fmla="*/ 318802 w 390525"/>
                <a:gd name="connsiteY56" fmla="*/ 297370 h 390525"/>
                <a:gd name="connsiteX57" fmla="*/ 318802 w 390525"/>
                <a:gd name="connsiteY57" fmla="*/ 363950 h 390525"/>
                <a:gd name="connsiteX58" fmla="*/ 167830 w 390525"/>
                <a:gd name="connsiteY58" fmla="*/ 79343 h 390525"/>
                <a:gd name="connsiteX59" fmla="*/ 163354 w 390525"/>
                <a:gd name="connsiteY59" fmla="*/ 62770 h 390525"/>
                <a:gd name="connsiteX60" fmla="*/ 196691 w 390525"/>
                <a:gd name="connsiteY60" fmla="*/ 29432 h 390525"/>
                <a:gd name="connsiteX61" fmla="*/ 230029 w 390525"/>
                <a:gd name="connsiteY61" fmla="*/ 62770 h 390525"/>
                <a:gd name="connsiteX62" fmla="*/ 225553 w 390525"/>
                <a:gd name="connsiteY62" fmla="*/ 79438 h 390525"/>
                <a:gd name="connsiteX63" fmla="*/ 196691 w 390525"/>
                <a:gd name="connsiteY63" fmla="*/ 129445 h 390525"/>
                <a:gd name="connsiteX64" fmla="*/ 167830 w 390525"/>
                <a:gd name="connsiteY64" fmla="*/ 79343 h 390525"/>
                <a:gd name="connsiteX65" fmla="*/ 196691 w 390525"/>
                <a:gd name="connsiteY65" fmla="*/ 230695 h 390525"/>
                <a:gd name="connsiteX66" fmla="*/ 185547 w 390525"/>
                <a:gd name="connsiteY66" fmla="*/ 219551 h 390525"/>
                <a:gd name="connsiteX67" fmla="*/ 196691 w 390525"/>
                <a:gd name="connsiteY67" fmla="*/ 208407 h 390525"/>
                <a:gd name="connsiteX68" fmla="*/ 207836 w 390525"/>
                <a:gd name="connsiteY68" fmla="*/ 219551 h 390525"/>
                <a:gd name="connsiteX69" fmla="*/ 196691 w 390525"/>
                <a:gd name="connsiteY69" fmla="*/ 230695 h 390525"/>
                <a:gd name="connsiteX70" fmla="*/ 359474 w 390525"/>
                <a:gd name="connsiteY70" fmla="*/ 102965 h 390525"/>
                <a:gd name="connsiteX71" fmla="*/ 330613 w 390525"/>
                <a:gd name="connsiteY71" fmla="*/ 152971 h 390525"/>
                <a:gd name="connsiteX72" fmla="*/ 301753 w 390525"/>
                <a:gd name="connsiteY72" fmla="*/ 102965 h 390525"/>
                <a:gd name="connsiteX73" fmla="*/ 297275 w 390525"/>
                <a:gd name="connsiteY73" fmla="*/ 86296 h 390525"/>
                <a:gd name="connsiteX74" fmla="*/ 330613 w 390525"/>
                <a:gd name="connsiteY74" fmla="*/ 52959 h 390525"/>
                <a:gd name="connsiteX75" fmla="*/ 363950 w 390525"/>
                <a:gd name="connsiteY75" fmla="*/ 86296 h 390525"/>
                <a:gd name="connsiteX76" fmla="*/ 359474 w 390525"/>
                <a:gd name="connsiteY76" fmla="*/ 102965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Lst>
              <a:rect l="l" t="t" r="r" b="b"/>
              <a:pathLst>
                <a:path w="390525" h="390525">
                  <a:moveTo>
                    <a:pt x="330708" y="30861"/>
                  </a:moveTo>
                  <a:cubicBezTo>
                    <a:pt x="300133" y="30861"/>
                    <a:pt x="275177" y="55721"/>
                    <a:pt x="275177" y="86392"/>
                  </a:cubicBezTo>
                  <a:cubicBezTo>
                    <a:pt x="275177" y="96107"/>
                    <a:pt x="277749" y="105727"/>
                    <a:pt x="282607" y="114109"/>
                  </a:cubicBezTo>
                  <a:lnTo>
                    <a:pt x="319564" y="178213"/>
                  </a:lnTo>
                  <a:lnTo>
                    <a:pt x="319564" y="208502"/>
                  </a:lnTo>
                  <a:lnTo>
                    <a:pt x="228124" y="208502"/>
                  </a:lnTo>
                  <a:cubicBezTo>
                    <a:pt x="224790" y="199072"/>
                    <a:pt x="217265" y="191548"/>
                    <a:pt x="207836" y="188214"/>
                  </a:cubicBezTo>
                  <a:lnTo>
                    <a:pt x="207836" y="154495"/>
                  </a:lnTo>
                  <a:lnTo>
                    <a:pt x="244793" y="90392"/>
                  </a:lnTo>
                  <a:cubicBezTo>
                    <a:pt x="249650" y="82010"/>
                    <a:pt x="252222" y="72390"/>
                    <a:pt x="252222" y="62674"/>
                  </a:cubicBezTo>
                  <a:cubicBezTo>
                    <a:pt x="252222" y="32099"/>
                    <a:pt x="227362" y="7144"/>
                    <a:pt x="196691" y="7144"/>
                  </a:cubicBezTo>
                  <a:cubicBezTo>
                    <a:pt x="166021" y="7144"/>
                    <a:pt x="141161" y="32004"/>
                    <a:pt x="141161" y="62674"/>
                  </a:cubicBezTo>
                  <a:cubicBezTo>
                    <a:pt x="141161" y="72390"/>
                    <a:pt x="143733" y="82010"/>
                    <a:pt x="148590" y="90392"/>
                  </a:cubicBezTo>
                  <a:lnTo>
                    <a:pt x="185547" y="154495"/>
                  </a:lnTo>
                  <a:lnTo>
                    <a:pt x="185547" y="188214"/>
                  </a:lnTo>
                  <a:cubicBezTo>
                    <a:pt x="176118" y="191548"/>
                    <a:pt x="168593" y="199072"/>
                    <a:pt x="165259" y="208502"/>
                  </a:cubicBezTo>
                  <a:lnTo>
                    <a:pt x="73819" y="208502"/>
                  </a:lnTo>
                  <a:lnTo>
                    <a:pt x="73819" y="178213"/>
                  </a:lnTo>
                  <a:lnTo>
                    <a:pt x="110776" y="114109"/>
                  </a:lnTo>
                  <a:cubicBezTo>
                    <a:pt x="115634" y="105727"/>
                    <a:pt x="118206" y="96107"/>
                    <a:pt x="118206" y="86392"/>
                  </a:cubicBezTo>
                  <a:cubicBezTo>
                    <a:pt x="118206" y="55817"/>
                    <a:pt x="93345" y="30861"/>
                    <a:pt x="62675" y="30861"/>
                  </a:cubicBezTo>
                  <a:cubicBezTo>
                    <a:pt x="32004" y="30861"/>
                    <a:pt x="7144" y="55721"/>
                    <a:pt x="7144" y="86392"/>
                  </a:cubicBezTo>
                  <a:cubicBezTo>
                    <a:pt x="7144" y="96107"/>
                    <a:pt x="9716" y="105727"/>
                    <a:pt x="14574" y="114109"/>
                  </a:cubicBezTo>
                  <a:lnTo>
                    <a:pt x="51531" y="178213"/>
                  </a:lnTo>
                  <a:lnTo>
                    <a:pt x="51531" y="219646"/>
                  </a:lnTo>
                  <a:cubicBezTo>
                    <a:pt x="51531" y="225742"/>
                    <a:pt x="56484" y="230791"/>
                    <a:pt x="62675" y="230791"/>
                  </a:cubicBezTo>
                  <a:lnTo>
                    <a:pt x="165259" y="230791"/>
                  </a:lnTo>
                  <a:cubicBezTo>
                    <a:pt x="168593" y="240220"/>
                    <a:pt x="176118" y="247745"/>
                    <a:pt x="185547" y="251079"/>
                  </a:cubicBezTo>
                  <a:lnTo>
                    <a:pt x="185547" y="275177"/>
                  </a:lnTo>
                  <a:lnTo>
                    <a:pt x="63437" y="275177"/>
                  </a:lnTo>
                  <a:cubicBezTo>
                    <a:pt x="57341" y="275177"/>
                    <a:pt x="52293" y="280130"/>
                    <a:pt x="52293" y="286321"/>
                  </a:cubicBezTo>
                  <a:lnTo>
                    <a:pt x="52293" y="375094"/>
                  </a:lnTo>
                  <a:cubicBezTo>
                    <a:pt x="52293" y="381190"/>
                    <a:pt x="57245" y="386239"/>
                    <a:pt x="63437" y="386239"/>
                  </a:cubicBezTo>
                  <a:lnTo>
                    <a:pt x="329851" y="386239"/>
                  </a:lnTo>
                  <a:cubicBezTo>
                    <a:pt x="335947" y="386239"/>
                    <a:pt x="340995" y="381286"/>
                    <a:pt x="340995" y="375094"/>
                  </a:cubicBezTo>
                  <a:lnTo>
                    <a:pt x="340995" y="286321"/>
                  </a:lnTo>
                  <a:cubicBezTo>
                    <a:pt x="340995" y="280225"/>
                    <a:pt x="336042" y="275177"/>
                    <a:pt x="329851" y="275177"/>
                  </a:cubicBezTo>
                  <a:lnTo>
                    <a:pt x="207740" y="275177"/>
                  </a:lnTo>
                  <a:lnTo>
                    <a:pt x="207740" y="251079"/>
                  </a:lnTo>
                  <a:cubicBezTo>
                    <a:pt x="217170" y="247745"/>
                    <a:pt x="224695" y="240220"/>
                    <a:pt x="228029" y="230791"/>
                  </a:cubicBezTo>
                  <a:lnTo>
                    <a:pt x="330613" y="230791"/>
                  </a:lnTo>
                  <a:cubicBezTo>
                    <a:pt x="336709" y="230791"/>
                    <a:pt x="341757" y="225838"/>
                    <a:pt x="341757" y="219646"/>
                  </a:cubicBezTo>
                  <a:lnTo>
                    <a:pt x="341757" y="178213"/>
                  </a:lnTo>
                  <a:lnTo>
                    <a:pt x="378714" y="114109"/>
                  </a:lnTo>
                  <a:cubicBezTo>
                    <a:pt x="383572" y="105727"/>
                    <a:pt x="386144" y="96107"/>
                    <a:pt x="386144" y="86392"/>
                  </a:cubicBezTo>
                  <a:cubicBezTo>
                    <a:pt x="386239" y="55721"/>
                    <a:pt x="361284" y="30861"/>
                    <a:pt x="330708" y="30861"/>
                  </a:cubicBezTo>
                  <a:close/>
                  <a:moveTo>
                    <a:pt x="33814" y="102965"/>
                  </a:moveTo>
                  <a:cubicBezTo>
                    <a:pt x="30956" y="97917"/>
                    <a:pt x="29337" y="92202"/>
                    <a:pt x="29337" y="86392"/>
                  </a:cubicBezTo>
                  <a:cubicBezTo>
                    <a:pt x="29337" y="68008"/>
                    <a:pt x="44291" y="53054"/>
                    <a:pt x="62675" y="53054"/>
                  </a:cubicBezTo>
                  <a:cubicBezTo>
                    <a:pt x="81058" y="53054"/>
                    <a:pt x="96012" y="68008"/>
                    <a:pt x="96012" y="86392"/>
                  </a:cubicBezTo>
                  <a:cubicBezTo>
                    <a:pt x="96012" y="92202"/>
                    <a:pt x="94488" y="98012"/>
                    <a:pt x="91536" y="103061"/>
                  </a:cubicBezTo>
                  <a:lnTo>
                    <a:pt x="62675" y="153067"/>
                  </a:lnTo>
                  <a:lnTo>
                    <a:pt x="33814" y="102965"/>
                  </a:lnTo>
                  <a:close/>
                  <a:moveTo>
                    <a:pt x="318802" y="363950"/>
                  </a:moveTo>
                  <a:lnTo>
                    <a:pt x="74581" y="363950"/>
                  </a:lnTo>
                  <a:lnTo>
                    <a:pt x="74581" y="297370"/>
                  </a:lnTo>
                  <a:lnTo>
                    <a:pt x="318802" y="297370"/>
                  </a:lnTo>
                  <a:lnTo>
                    <a:pt x="318802" y="363950"/>
                  </a:lnTo>
                  <a:close/>
                  <a:moveTo>
                    <a:pt x="167830" y="79343"/>
                  </a:moveTo>
                  <a:cubicBezTo>
                    <a:pt x="164973" y="74295"/>
                    <a:pt x="163354" y="68580"/>
                    <a:pt x="163354" y="62770"/>
                  </a:cubicBezTo>
                  <a:cubicBezTo>
                    <a:pt x="163354" y="44386"/>
                    <a:pt x="178308" y="29432"/>
                    <a:pt x="196691" y="29432"/>
                  </a:cubicBezTo>
                  <a:cubicBezTo>
                    <a:pt x="215075" y="29432"/>
                    <a:pt x="230029" y="44386"/>
                    <a:pt x="230029" y="62770"/>
                  </a:cubicBezTo>
                  <a:cubicBezTo>
                    <a:pt x="230029" y="68580"/>
                    <a:pt x="228505" y="74390"/>
                    <a:pt x="225553" y="79438"/>
                  </a:cubicBezTo>
                  <a:lnTo>
                    <a:pt x="196691" y="129445"/>
                  </a:lnTo>
                  <a:lnTo>
                    <a:pt x="167830" y="79343"/>
                  </a:lnTo>
                  <a:close/>
                  <a:moveTo>
                    <a:pt x="196691" y="230695"/>
                  </a:moveTo>
                  <a:cubicBezTo>
                    <a:pt x="190595" y="230695"/>
                    <a:pt x="185547" y="225742"/>
                    <a:pt x="185547" y="219551"/>
                  </a:cubicBezTo>
                  <a:cubicBezTo>
                    <a:pt x="185547" y="213455"/>
                    <a:pt x="190500" y="208407"/>
                    <a:pt x="196691" y="208407"/>
                  </a:cubicBezTo>
                  <a:cubicBezTo>
                    <a:pt x="202788" y="208407"/>
                    <a:pt x="207836" y="213360"/>
                    <a:pt x="207836" y="219551"/>
                  </a:cubicBezTo>
                  <a:cubicBezTo>
                    <a:pt x="207740" y="225742"/>
                    <a:pt x="202788" y="230695"/>
                    <a:pt x="196691" y="230695"/>
                  </a:cubicBezTo>
                  <a:close/>
                  <a:moveTo>
                    <a:pt x="359474" y="102965"/>
                  </a:moveTo>
                  <a:lnTo>
                    <a:pt x="330613" y="152971"/>
                  </a:lnTo>
                  <a:lnTo>
                    <a:pt x="301753" y="102965"/>
                  </a:lnTo>
                  <a:cubicBezTo>
                    <a:pt x="298895" y="97917"/>
                    <a:pt x="297275" y="92202"/>
                    <a:pt x="297275" y="86296"/>
                  </a:cubicBezTo>
                  <a:cubicBezTo>
                    <a:pt x="297275" y="67913"/>
                    <a:pt x="312230" y="52959"/>
                    <a:pt x="330613" y="52959"/>
                  </a:cubicBezTo>
                  <a:cubicBezTo>
                    <a:pt x="348996" y="52959"/>
                    <a:pt x="363950" y="67913"/>
                    <a:pt x="363950" y="86296"/>
                  </a:cubicBezTo>
                  <a:cubicBezTo>
                    <a:pt x="363950" y="92202"/>
                    <a:pt x="362427" y="97917"/>
                    <a:pt x="359474" y="102965"/>
                  </a:cubicBezTo>
                  <a:close/>
                </a:path>
              </a:pathLst>
            </a:custGeom>
            <a:grpFill/>
            <a:ln w="9525" cap="flat">
              <a:noFill/>
              <a:prstDash val="solid"/>
              <a:miter/>
            </a:ln>
          </p:spPr>
          <p:txBody>
            <a:bodyPr rtlCol="0" anchor="ctr"/>
            <a:lstStyle/>
            <a:p>
              <a:endParaRPr lang="ko-KR" altLang="en-US" dirty="0"/>
            </a:p>
          </p:txBody>
        </p:sp>
        <p:sp>
          <p:nvSpPr>
            <p:cNvPr id="57" name="자유형: 도형 56">
              <a:extLst>
                <a:ext uri="{FF2B5EF4-FFF2-40B4-BE49-F238E27FC236}">
                  <a16:creationId xmlns:a16="http://schemas.microsoft.com/office/drawing/2014/main" id="{A00B855A-7C5F-48DF-84E9-802AD90D1BF6}"/>
                </a:ext>
              </a:extLst>
            </p:cNvPr>
            <p:cNvSpPr/>
            <p:nvPr/>
          </p:nvSpPr>
          <p:spPr>
            <a:xfrm>
              <a:off x="8252165"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8" name="자유형: 도형 57">
              <a:extLst>
                <a:ext uri="{FF2B5EF4-FFF2-40B4-BE49-F238E27FC236}">
                  <a16:creationId xmlns:a16="http://schemas.microsoft.com/office/drawing/2014/main" id="{210DBF81-707D-4B03-A053-6E220B52166B}"/>
                </a:ext>
              </a:extLst>
            </p:cNvPr>
            <p:cNvSpPr/>
            <p:nvPr/>
          </p:nvSpPr>
          <p:spPr>
            <a:xfrm>
              <a:off x="8296551" y="1863661"/>
              <a:ext cx="28575" cy="28575"/>
            </a:xfrm>
            <a:custGeom>
              <a:avLst/>
              <a:gdLst>
                <a:gd name="connsiteX0" fmla="*/ 29433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3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3" y="18288"/>
                  </a:moveTo>
                  <a:cubicBezTo>
                    <a:pt x="29433" y="24384"/>
                    <a:pt x="24479" y="29432"/>
                    <a:pt x="18288" y="29432"/>
                  </a:cubicBezTo>
                  <a:cubicBezTo>
                    <a:pt x="12192" y="29432"/>
                    <a:pt x="7144" y="24479"/>
                    <a:pt x="7144" y="18288"/>
                  </a:cubicBezTo>
                  <a:cubicBezTo>
                    <a:pt x="7144" y="12192"/>
                    <a:pt x="12097" y="7144"/>
                    <a:pt x="18288" y="7144"/>
                  </a:cubicBezTo>
                  <a:cubicBezTo>
                    <a:pt x="24479" y="7144"/>
                    <a:pt x="29433" y="12192"/>
                    <a:pt x="29433" y="18288"/>
                  </a:cubicBezTo>
                  <a:close/>
                </a:path>
              </a:pathLst>
            </a:custGeom>
            <a:grpFill/>
            <a:ln w="9525" cap="flat">
              <a:noFill/>
              <a:prstDash val="solid"/>
              <a:miter/>
            </a:ln>
          </p:spPr>
          <p:txBody>
            <a:bodyPr rtlCol="0" anchor="ctr"/>
            <a:lstStyle/>
            <a:p>
              <a:endParaRPr lang="ko-KR" altLang="en-US"/>
            </a:p>
          </p:txBody>
        </p:sp>
        <p:sp>
          <p:nvSpPr>
            <p:cNvPr id="59" name="자유형: 도형 58">
              <a:extLst>
                <a:ext uri="{FF2B5EF4-FFF2-40B4-BE49-F238E27FC236}">
                  <a16:creationId xmlns:a16="http://schemas.microsoft.com/office/drawing/2014/main" id="{CDA4C86D-A84A-43D2-9577-9E3AAB8FEC1C}"/>
                </a:ext>
              </a:extLst>
            </p:cNvPr>
            <p:cNvSpPr/>
            <p:nvPr/>
          </p:nvSpPr>
          <p:spPr>
            <a:xfrm>
              <a:off x="8340938" y="1863661"/>
              <a:ext cx="28575" cy="28575"/>
            </a:xfrm>
            <a:custGeom>
              <a:avLst/>
              <a:gdLst>
                <a:gd name="connsiteX0" fmla="*/ 29432 w 28575"/>
                <a:gd name="connsiteY0" fmla="*/ 18288 h 28575"/>
                <a:gd name="connsiteX1" fmla="*/ 18288 w 28575"/>
                <a:gd name="connsiteY1" fmla="*/ 29432 h 28575"/>
                <a:gd name="connsiteX2" fmla="*/ 7144 w 28575"/>
                <a:gd name="connsiteY2" fmla="*/ 18288 h 28575"/>
                <a:gd name="connsiteX3" fmla="*/ 18288 w 28575"/>
                <a:gd name="connsiteY3" fmla="*/ 7144 h 28575"/>
                <a:gd name="connsiteX4" fmla="*/ 29432 w 28575"/>
                <a:gd name="connsiteY4" fmla="*/ 18288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432" y="18288"/>
                  </a:moveTo>
                  <a:cubicBezTo>
                    <a:pt x="29432" y="24384"/>
                    <a:pt x="24479" y="29432"/>
                    <a:pt x="18288" y="29432"/>
                  </a:cubicBezTo>
                  <a:cubicBezTo>
                    <a:pt x="12192" y="29432"/>
                    <a:pt x="7144" y="24479"/>
                    <a:pt x="7144" y="18288"/>
                  </a:cubicBezTo>
                  <a:cubicBezTo>
                    <a:pt x="7144" y="12192"/>
                    <a:pt x="12097" y="7144"/>
                    <a:pt x="18288" y="7144"/>
                  </a:cubicBezTo>
                  <a:cubicBezTo>
                    <a:pt x="24479" y="7144"/>
                    <a:pt x="29432" y="12192"/>
                    <a:pt x="29432" y="18288"/>
                  </a:cubicBezTo>
                  <a:close/>
                </a:path>
              </a:pathLst>
            </a:custGeom>
            <a:grpFill/>
            <a:ln w="9525" cap="flat">
              <a:noFill/>
              <a:prstDash val="solid"/>
              <a:miter/>
            </a:ln>
          </p:spPr>
          <p:txBody>
            <a:bodyPr rtlCol="0" anchor="ctr"/>
            <a:lstStyle/>
            <a:p>
              <a:endParaRPr lang="ko-KR" altLang="en-US"/>
            </a:p>
          </p:txBody>
        </p:sp>
      </p:grpSp>
      <p:sp>
        <p:nvSpPr>
          <p:cNvPr id="60" name="TextBox 59">
            <a:extLst>
              <a:ext uri="{FF2B5EF4-FFF2-40B4-BE49-F238E27FC236}">
                <a16:creationId xmlns:a16="http://schemas.microsoft.com/office/drawing/2014/main" id="{DB6D982A-54DA-4FCC-9383-F91FC1E1D9CE}"/>
              </a:ext>
            </a:extLst>
          </p:cNvPr>
          <p:cNvSpPr txBox="1"/>
          <p:nvPr/>
        </p:nvSpPr>
        <p:spPr>
          <a:xfrm>
            <a:off x="9097074" y="3498182"/>
            <a:ext cx="2298896" cy="2123658"/>
          </a:xfrm>
          <a:prstGeom prst="rect">
            <a:avLst/>
          </a:prstGeom>
          <a:noFill/>
        </p:spPr>
        <p:txBody>
          <a:bodyPr wrap="square" rtlCol="0" anchor="t" anchorCtr="0">
            <a:spAutoFit/>
          </a:bodyPr>
          <a:lstStyle/>
          <a:p>
            <a:pPr algn="ctr"/>
            <a:r>
              <a:rPr lang="en-US" altLang="ko-KR" sz="2200" dirty="0">
                <a:solidFill>
                  <a:srgbClr val="373737"/>
                </a:solidFill>
                <a:hlinkClick r:id="rId6"/>
              </a:rPr>
              <a:t>Μάθετε περισσότερα για τα εκπαιδευτικά υλικά του προγράμματος Every1.</a:t>
            </a:r>
            <a:endParaRPr lang="ko-KR" altLang="en-US" sz="2200" dirty="0">
              <a:solidFill>
                <a:srgbClr val="373737"/>
              </a:solidFill>
            </a:endParaRPr>
          </a:p>
        </p:txBody>
      </p:sp>
    </p:spTree>
    <p:extLst>
      <p:ext uri="{BB962C8B-B14F-4D97-AF65-F5344CB8AC3E}">
        <p14:creationId xmlns:p14="http://schemas.microsoft.com/office/powerpoint/2010/main" val="33549130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E2128D5-002D-4FE4-6C5F-2491E28731FD}"/>
              </a:ext>
            </a:extLst>
          </p:cNvPr>
          <p:cNvSpPr>
            <a:spLocks noGrp="1"/>
          </p:cNvSpPr>
          <p:nvPr>
            <p:ph type="title" idx="4294967295"/>
          </p:nvPr>
        </p:nvSpPr>
        <p:spPr>
          <a:xfrm>
            <a:off x="381000" y="913765"/>
            <a:ext cx="10515600" cy="1325563"/>
          </a:xfrm>
          <a:prstGeom prst="rect">
            <a:avLst/>
          </a:prstGeom>
        </p:spPr>
        <p:txBody>
          <a:bodyPr/>
          <a:lstStyle/>
          <a:p>
            <a:pPr rtl="0" eaLnBrk="1" latinLnBrk="1" hangingPunct="1"/>
            <a:r>
              <a:rPr lang="el-G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Ευχαριστίες 1</a:t>
            </a:r>
            <a:endParaRPr lang="el-GR" noProof="1">
              <a:effectLst/>
            </a:endParaRPr>
          </a:p>
          <a:p>
            <a:endParaRPr lang="el-GR" noProof="1"/>
          </a:p>
        </p:txBody>
      </p:sp>
      <p:sp>
        <p:nvSpPr>
          <p:cNvPr id="4" name="TextBox 3">
            <a:extLst>
              <a:ext uri="{FF2B5EF4-FFF2-40B4-BE49-F238E27FC236}">
                <a16:creationId xmlns:a16="http://schemas.microsoft.com/office/drawing/2014/main" id="{B6E2F0C4-3708-062E-837B-49F21B8E51C4}"/>
              </a:ext>
            </a:extLst>
          </p:cNvPr>
          <p:cNvSpPr txBox="1"/>
          <p:nvPr/>
        </p:nvSpPr>
        <p:spPr>
          <a:xfrm>
            <a:off x="4244823" y="91391"/>
            <a:ext cx="7628351" cy="7017306"/>
          </a:xfrm>
          <a:prstGeom prst="rect">
            <a:avLst/>
          </a:prstGeom>
          <a:noFill/>
        </p:spPr>
        <p:txBody>
          <a:bodyPr wrap="square" lIns="91440" tIns="45720" rIns="91440" bIns="45720" rtlCol="0" anchor="t">
            <a:spAutoFit/>
          </a:bodyPr>
          <a:lstStyle/>
          <a:p>
            <a:pPr latinLnBrk="0"/>
            <a:r>
              <a:rPr lang="en-GB" dirty="0"/>
              <a:t>Αυτή η παρουσίαση με τίτλο </a:t>
            </a:r>
            <a:r>
              <a:rPr lang="en-GB" i="1" dirty="0"/>
              <a:t>«</a:t>
            </a:r>
            <a:r>
              <a:rPr lang="el-GR" dirty="0"/>
              <a:t>Συμμετέχετε στο Ψηφιακή Ενέργεια: 10 εύκολα βήματα που μπορείτε να κάνετε σήμερα!</a:t>
            </a:r>
            <a:r>
              <a:rPr lang="en-GB" i="1" dirty="0"/>
              <a:t>» </a:t>
            </a:r>
            <a:r>
              <a:rPr lang="en-GB" dirty="0"/>
              <a:t>δημιουργήθηκε από το έργο Every1 και διαθέτει άδεια </a:t>
            </a:r>
            <a:r>
              <a:rPr lang="en-GB" dirty="0">
                <a:hlinkClick r:id="rId3"/>
              </a:rPr>
              <a:t>CC BY-SA 4.0</a:t>
            </a:r>
            <a:r>
              <a:rPr lang="en-GB" dirty="0"/>
              <a:t>, εκτός αν αναφέρεται διαφορετικά. </a:t>
            </a:r>
          </a:p>
          <a:p>
            <a:pPr latinLnBrk="0"/>
            <a:endParaRPr lang="en-GB" dirty="0"/>
          </a:p>
          <a:p>
            <a:pPr latinLnBrk="0"/>
            <a:r>
              <a:rPr lang="en-GB" dirty="0"/>
              <a:t>Οι εικόνες που χρησιμοποιούνται σε αυτή την παρουσίαση είναι οι εξής: </a:t>
            </a:r>
          </a:p>
          <a:p>
            <a:pPr latinLnBrk="0"/>
            <a:endParaRPr lang="en-GB" dirty="0"/>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εξωφύλλου: </a:t>
            </a:r>
            <a:r>
              <a:rPr lang="en-US" dirty="0">
                <a:solidFill>
                  <a:schemeClr val="dk1"/>
                </a:solidFill>
                <a:ea typeface="Public Sans"/>
                <a:cs typeface="Public Sans"/>
                <a:sym typeface="Public Sans"/>
                <a:hlinkClick r:id="rId4"/>
              </a:rPr>
              <a:t>P1010139_smartphone </a:t>
            </a:r>
            <a:r>
              <a:rPr lang="en-US" dirty="0">
                <a:solidFill>
                  <a:schemeClr val="dk1"/>
                </a:solidFill>
                <a:ea typeface="Public Sans"/>
                <a:cs typeface="Public Sans"/>
                <a:sym typeface="Public Sans"/>
              </a:rPr>
              <a:t>από </a:t>
            </a:r>
            <a:r>
              <a:rPr lang="en-US" dirty="0" err="1">
                <a:solidFill>
                  <a:schemeClr val="dk1"/>
                </a:solidFill>
                <a:ea typeface="Public Sans"/>
                <a:cs typeface="Public Sans"/>
                <a:sym typeface="Public Sans"/>
              </a:rPr>
              <a:t>stekelbes </a:t>
            </a:r>
            <a:r>
              <a:rPr lang="en-US" dirty="0">
                <a:solidFill>
                  <a:schemeClr val="dk1"/>
                </a:solidFill>
                <a:ea typeface="Public Sans"/>
                <a:cs typeface="Public Sans"/>
                <a:sym typeface="Public Sans"/>
              </a:rPr>
              <a:t>με άδεια </a:t>
            </a:r>
            <a:r>
              <a:rPr lang="en-US" dirty="0">
                <a:solidFill>
                  <a:schemeClr val="dk1"/>
                </a:solidFill>
                <a:ea typeface="Public Sans"/>
                <a:cs typeface="Public Sans"/>
                <a:sym typeface="Public Sans"/>
                <a:hlinkClick r:id="rId5"/>
              </a:rPr>
              <a:t>CC BY-NC-ND 2.0.</a:t>
            </a:r>
            <a:endParaRPr lang="en-US" dirty="0">
              <a:solidFill>
                <a:schemeClr val="dk1"/>
              </a:solidFill>
              <a:ea typeface="Public Sans"/>
              <a:cs typeface="Public Sans"/>
              <a:sym typeface="Public Sans"/>
            </a:endParaRP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Εικόνα εισαγωγικού κειμένου: </a:t>
            </a:r>
            <a:r>
              <a:rPr lang="en-US" i="1" dirty="0">
                <a:solidFill>
                  <a:schemeClr val="dk1"/>
                </a:solidFill>
                <a:ea typeface="Public Sans"/>
                <a:cs typeface="Public Sans"/>
                <a:sym typeface="Public Sans"/>
                <a:hlinkClick r:id="rId6"/>
              </a:rPr>
              <a:t>home </a:t>
            </a:r>
            <a:r>
              <a:rPr lang="en-US" dirty="0">
                <a:solidFill>
                  <a:schemeClr val="dk1"/>
                </a:solidFill>
                <a:ea typeface="Public Sans"/>
                <a:cs typeface="Public Sans"/>
                <a:sym typeface="Public Sans"/>
              </a:rPr>
              <a:t>από Loraine και Mark με άδεια </a:t>
            </a:r>
            <a:r>
              <a:rPr lang="en-US" dirty="0">
                <a:solidFill>
                  <a:schemeClr val="dk1"/>
                </a:solidFill>
                <a:ea typeface="Public Sans"/>
                <a:cs typeface="Public Sans"/>
                <a:sym typeface="Public Sans"/>
                <a:hlinkClick r:id="rId7"/>
              </a:rPr>
              <a:t>CC BY-SA 2.0</a:t>
            </a:r>
            <a:r>
              <a:rPr lang="en-US" dirty="0">
                <a:solidFill>
                  <a:schemeClr val="dk1"/>
                </a:solidFill>
                <a:ea typeface="Public Sans"/>
                <a:cs typeface="Public Sans"/>
                <a:sym typeface="Public Sans"/>
              </a:rPr>
              <a:t>.</a:t>
            </a:r>
            <a:endParaRPr lang="en-US" sz="1800" b="0" i="0" u="sng" strike="noStrike" cap="none" dirty="0">
              <a:solidFill>
                <a:srgbClr val="000000"/>
              </a:solidFill>
              <a:ea typeface="Public Sans"/>
              <a:cs typeface="Public Sans"/>
            </a:endParaRPr>
          </a:p>
          <a:p>
            <a:pPr marL="285750" indent="-285750" latinLnBrk="0">
              <a:buFont typeface="Arial" panose="020B0604020202020204" pitchFamily="34" charset="0"/>
              <a:buChar char="•"/>
            </a:pPr>
            <a:r>
              <a:rPr lang="el-GR" dirty="0"/>
              <a:t>Κατανόηση</a:t>
            </a:r>
            <a:r>
              <a:rPr lang="en-US" dirty="0">
                <a:solidFill>
                  <a:schemeClr val="dk1"/>
                </a:solidFill>
                <a:ea typeface="Public Sans"/>
                <a:cs typeface="Public Sans"/>
                <a:sym typeface="Public Sans"/>
              </a:rPr>
              <a:t> τη δική σας κατανάλωση ενέργειας: </a:t>
            </a:r>
            <a:r>
              <a:rPr lang="en-GB" b="0" i="0" dirty="0">
                <a:solidFill>
                  <a:srgbClr val="242424"/>
                </a:solidFill>
                <a:effectLst/>
                <a:hlinkClick r:id="rId8"/>
              </a:rPr>
              <a:t>Vorarlberger Kraftwerke-Energy meter (electro)-smart meter-02ASD </a:t>
            </a:r>
            <a:r>
              <a:rPr lang="en-GB" b="0" i="0" dirty="0">
                <a:solidFill>
                  <a:srgbClr val="242424"/>
                </a:solidFill>
                <a:effectLst/>
              </a:rPr>
              <a:t>από </a:t>
            </a:r>
            <a:r>
              <a:rPr lang="en-GB" b="0" i="0" dirty="0" err="1">
                <a:solidFill>
                  <a:srgbClr val="242424"/>
                </a:solidFill>
                <a:effectLst/>
              </a:rPr>
              <a:t>τον Asurnipal </a:t>
            </a:r>
            <a:r>
              <a:rPr lang="en-GB" b="0" i="0" dirty="0">
                <a:solidFill>
                  <a:srgbClr val="242424"/>
                </a:solidFill>
                <a:effectLst/>
              </a:rPr>
              <a:t>με άδεια </a:t>
            </a:r>
            <a:r>
              <a:rPr lang="en-GB" b="0" i="0" dirty="0">
                <a:solidFill>
                  <a:srgbClr val="242424"/>
                </a:solidFill>
                <a:effectLst/>
                <a:hlinkClick r:id="rId3"/>
              </a:rPr>
              <a:t>CC BY-SA 4.0</a:t>
            </a:r>
            <a:r>
              <a:rPr lang="en-GB" b="0" i="0" dirty="0">
                <a:solidFill>
                  <a:srgbClr val="242424"/>
                </a:solidFill>
                <a:effectLst/>
              </a:rPr>
              <a:t>.</a:t>
            </a:r>
          </a:p>
          <a:p>
            <a:pPr marL="285750" indent="-285750" latinLnBrk="0">
              <a:buFont typeface="Arial" panose="020B0604020202020204" pitchFamily="34" charset="0"/>
              <a:buChar char="•"/>
            </a:pPr>
            <a:r>
              <a:rPr lang="el-GR" dirty="0"/>
              <a:t>Επιλογή</a:t>
            </a:r>
            <a:r>
              <a:rPr lang="en-GB" dirty="0">
                <a:solidFill>
                  <a:srgbClr val="242424"/>
                </a:solidFill>
              </a:rPr>
              <a:t> ένα συμβόλαιο ενέργειας: </a:t>
            </a:r>
            <a:r>
              <a:rPr lang="en-GB" sz="1800" dirty="0">
                <a:solidFill>
                  <a:srgbClr val="242424"/>
                </a:solidFill>
                <a:ea typeface="Public Sans"/>
                <a:cs typeface="Public Sans"/>
                <a:sym typeface="Public Sans"/>
                <a:hlinkClick r:id="rId9"/>
              </a:rPr>
              <a:t>Λογαριασμοί ηλεκτρικού ρεύματος με λαμπτήρα και αριθμομηχανή </a:t>
            </a:r>
            <a:r>
              <a:rPr lang="en-GB" sz="1800" dirty="0">
                <a:solidFill>
                  <a:srgbClr val="242424"/>
                </a:solidFill>
                <a:ea typeface="Public Sans"/>
                <a:cs typeface="Public Sans"/>
                <a:sym typeface="Public Sans"/>
              </a:rPr>
              <a:t>από Uswitch.com Images </a:t>
            </a:r>
            <a:r>
              <a:rPr lang="en-GB" dirty="0">
                <a:solidFill>
                  <a:srgbClr val="242424"/>
                </a:solidFill>
              </a:rPr>
              <a:t>με άδεια </a:t>
            </a:r>
            <a:r>
              <a:rPr lang="en-GB" noProof="0" dirty="0">
                <a:solidFill>
                  <a:schemeClr val="dk1"/>
                </a:solidFill>
                <a:ea typeface="Public Sans"/>
                <a:cs typeface="Public Sans"/>
                <a:sym typeface="Public Sans"/>
                <a:hlinkClick r:id="rId10"/>
              </a:rPr>
              <a:t>CC BY 2.0</a:t>
            </a:r>
            <a:r>
              <a:rPr lang="en-GB" dirty="0">
                <a:solidFill>
                  <a:srgbClr val="242424"/>
                </a:solidFill>
              </a:rPr>
              <a:t>. Αυτή η εικόνα έχει υποστεί περικοπή.</a:t>
            </a:r>
          </a:p>
          <a:p>
            <a:pPr marL="285750" indent="-285750" latinLnBrk="0">
              <a:buFont typeface="Arial" panose="020B0604020202020204" pitchFamily="34" charset="0"/>
              <a:buChar char="•"/>
            </a:pPr>
            <a:r>
              <a:rPr lang="el-GR" dirty="0"/>
              <a:t>Αύξηση</a:t>
            </a:r>
            <a:r>
              <a:rPr lang="en-GB" dirty="0">
                <a:solidFill>
                  <a:srgbClr val="242424"/>
                </a:solidFill>
              </a:rPr>
              <a:t> την αποδοτικότητα: Επένδυση σε λευκές συσκευές: </a:t>
            </a:r>
            <a:r>
              <a:rPr lang="en-GB" dirty="0">
                <a:solidFill>
                  <a:srgbClr val="242424"/>
                </a:solidFill>
                <a:hlinkClick r:id="rId11"/>
              </a:rPr>
              <a:t>Samsung </a:t>
            </a:r>
            <a:r>
              <a:rPr lang="en-GB" dirty="0">
                <a:solidFill>
                  <a:srgbClr val="242424"/>
                </a:solidFill>
              </a:rPr>
              <a:t>από CODE_n με άδεια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r>
              <a:rPr lang="en-GB" dirty="0">
                <a:solidFill>
                  <a:srgbClr val="242424"/>
                </a:solidFill>
              </a:rPr>
              <a:t>Αποσυνδέστε τις ηλεκτρονικές συσκευές που δεν χρησιμοποιείτε: </a:t>
            </a:r>
            <a:r>
              <a:rPr lang="en-GB" dirty="0">
                <a:solidFill>
                  <a:srgbClr val="242424"/>
                </a:solidFill>
                <a:hlinkClick r:id="rId12"/>
              </a:rPr>
              <a:t>Βραστήρας </a:t>
            </a:r>
            <a:r>
              <a:rPr lang="en-GB" dirty="0">
                <a:solidFill>
                  <a:srgbClr val="242424"/>
                </a:solidFill>
              </a:rPr>
              <a:t>από τον Denis Sylvester Hurd με άδεια </a:t>
            </a:r>
            <a:r>
              <a:rPr lang="en-GB" dirty="0">
                <a:solidFill>
                  <a:srgbClr val="242424"/>
                </a:solidFill>
                <a:hlinkClick r:id="rId13"/>
              </a:rPr>
              <a:t>CC0 1.0</a:t>
            </a:r>
            <a:r>
              <a:rPr lang="en-GB" dirty="0">
                <a:solidFill>
                  <a:srgbClr val="242424"/>
                </a:solidFill>
              </a:rPr>
              <a:t>.</a:t>
            </a:r>
          </a:p>
          <a:p>
            <a:pPr marL="285750" indent="-285750" latinLnBrk="0">
              <a:buFont typeface="Arial" panose="020B0604020202020204" pitchFamily="34" charset="0"/>
              <a:buChar char="•"/>
            </a:pPr>
            <a:r>
              <a:rPr lang="en-GB" dirty="0">
                <a:solidFill>
                  <a:srgbClr val="242424"/>
                </a:solidFill>
              </a:rPr>
              <a:t>Εφαρμόστε ένα έξυπνο σπίτι: </a:t>
            </a:r>
            <a:r>
              <a:rPr lang="en-GB" noProof="0" dirty="0">
                <a:solidFill>
                  <a:schemeClr val="dk1"/>
                </a:solidFill>
                <a:ea typeface="Public Sans"/>
                <a:cs typeface="Public Sans"/>
                <a:sym typeface="Public Sans"/>
                <a:hlinkClick r:id="rId14"/>
              </a:rPr>
              <a:t>Λαμπτήρας UMAX U-Smart Wifi </a:t>
            </a:r>
            <a:r>
              <a:rPr lang="en-GB" noProof="0" dirty="0">
                <a:solidFill>
                  <a:schemeClr val="dk1"/>
                </a:solidFill>
                <a:ea typeface="Public Sans"/>
                <a:cs typeface="Public Sans"/>
                <a:sym typeface="Public Sans"/>
              </a:rPr>
              <a:t>από τον Jirka Matousek με άδεια </a:t>
            </a:r>
            <a:r>
              <a:rPr lang="en-GB" noProof="0" dirty="0">
                <a:solidFill>
                  <a:schemeClr val="dk1"/>
                </a:solidFill>
                <a:ea typeface="Public Sans"/>
                <a:cs typeface="Public Sans"/>
                <a:sym typeface="Public Sans"/>
                <a:hlinkClick r:id="rId10"/>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Ξεπαγώστε τακτικά τον καταψύκτη σας: </a:t>
            </a:r>
            <a:r>
              <a:rPr lang="en-GB" dirty="0">
                <a:solidFill>
                  <a:schemeClr val="dk1"/>
                </a:solidFill>
                <a:sym typeface="Public Sans"/>
                <a:hlinkClick r:id="rId15"/>
              </a:rPr>
              <a:t>Σταλακτίτες καταψύκτη </a:t>
            </a:r>
            <a:r>
              <a:rPr lang="en-GB" dirty="0">
                <a:solidFill>
                  <a:schemeClr val="dk1"/>
                </a:solidFill>
                <a:sym typeface="Public Sans"/>
              </a:rPr>
              <a:t>από τον Anders Sandberg </a:t>
            </a:r>
            <a:r>
              <a:rPr lang="en-GB" dirty="0">
                <a:solidFill>
                  <a:srgbClr val="242424"/>
                </a:solidFill>
              </a:rPr>
              <a:t>με άδεια </a:t>
            </a:r>
            <a:r>
              <a:rPr lang="en-GB" dirty="0">
                <a:solidFill>
                  <a:srgbClr val="242424"/>
                </a:solidFill>
                <a:hlinkClick r:id="rId10"/>
              </a:rPr>
              <a:t>CC BY 2.0</a:t>
            </a:r>
            <a:r>
              <a:rPr lang="en-GB" dirty="0">
                <a:solidFill>
                  <a:srgbClr val="242424"/>
                </a:solidFill>
              </a:rPr>
              <a:t>. </a:t>
            </a:r>
          </a:p>
          <a:p>
            <a:pPr marL="285750" indent="-285750" latinLnBrk="0">
              <a:buFont typeface="Arial" panose="020B0604020202020204" pitchFamily="34" charset="0"/>
              <a:buChar char="•"/>
            </a:pPr>
            <a:endParaRPr lang="en-GB" noProof="0" dirty="0">
              <a:solidFill>
                <a:schemeClr val="dk1"/>
              </a:solidFill>
              <a:ea typeface="Public Sans"/>
              <a:cs typeface="Public Sans"/>
              <a:sym typeface="Public Sans"/>
            </a:endParaRPr>
          </a:p>
        </p:txBody>
      </p:sp>
    </p:spTree>
    <p:extLst>
      <p:ext uri="{BB962C8B-B14F-4D97-AF65-F5344CB8AC3E}">
        <p14:creationId xmlns:p14="http://schemas.microsoft.com/office/powerpoint/2010/main" val="579631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93706-38C2-DA73-1F48-3591D20800FE}"/>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A24405C-1E82-C28A-BB3C-97DE3D44DA53}"/>
              </a:ext>
            </a:extLst>
          </p:cNvPr>
          <p:cNvSpPr>
            <a:spLocks noGrp="1"/>
          </p:cNvSpPr>
          <p:nvPr>
            <p:ph type="title" idx="4294967295"/>
          </p:nvPr>
        </p:nvSpPr>
        <p:spPr>
          <a:xfrm>
            <a:off x="304801" y="874576"/>
            <a:ext cx="10515600" cy="1325563"/>
          </a:xfrm>
          <a:prstGeom prst="rect">
            <a:avLst/>
          </a:prstGeom>
        </p:spPr>
        <p:txBody>
          <a:bodyPr/>
          <a:lstStyle/>
          <a:p>
            <a:pPr rtl="0" eaLnBrk="1" latinLnBrk="1" hangingPunct="1"/>
            <a:r>
              <a:rPr lang="el-GR" sz="2800" kern="1200" noProof="1">
                <a:solidFill>
                  <a:srgbClr val="FFFFFF"/>
                </a:solidFill>
                <a:effectLst/>
                <a:latin typeface="Calibri" panose="020F0502020204030204" pitchFamily="34" charset="0"/>
                <a:ea typeface="맑은 고딕" panose="020B0503020000020004" pitchFamily="34" charset="-127"/>
                <a:cs typeface="Arial" panose="020B0604020202020204" pitchFamily="34" charset="0"/>
              </a:rPr>
              <a:t>Ευχαριστίες 2</a:t>
            </a:r>
            <a:endParaRPr lang="el-GR" noProof="1">
              <a:effectLst/>
            </a:endParaRPr>
          </a:p>
          <a:p>
            <a:endParaRPr lang="el-GR" noProof="1"/>
          </a:p>
        </p:txBody>
      </p:sp>
      <p:sp>
        <p:nvSpPr>
          <p:cNvPr id="4" name="TextBox 3">
            <a:extLst>
              <a:ext uri="{FF2B5EF4-FFF2-40B4-BE49-F238E27FC236}">
                <a16:creationId xmlns:a16="http://schemas.microsoft.com/office/drawing/2014/main" id="{FABA671B-4366-A68A-28DD-76DB95051182}"/>
              </a:ext>
            </a:extLst>
          </p:cNvPr>
          <p:cNvSpPr txBox="1"/>
          <p:nvPr/>
        </p:nvSpPr>
        <p:spPr>
          <a:xfrm>
            <a:off x="4258848" y="458700"/>
            <a:ext cx="7628351" cy="2862322"/>
          </a:xfrm>
          <a:prstGeom prst="rect">
            <a:avLst/>
          </a:prstGeom>
          <a:noFill/>
        </p:spPr>
        <p:txBody>
          <a:bodyPr wrap="square" lIns="91440" tIns="45720" rIns="91440" bIns="45720" rtlCol="0" anchor="t">
            <a:spAutoFit/>
          </a:bodyPr>
          <a:lstStyle/>
          <a:p>
            <a:pPr marL="285750" indent="-285750" latinLnBrk="0">
              <a:buFont typeface="Arial" panose="020B0604020202020204" pitchFamily="34" charset="0"/>
              <a:buChar char="•"/>
            </a:pPr>
            <a:r>
              <a:rPr lang="en-GB" dirty="0">
                <a:solidFill>
                  <a:srgbClr val="242424"/>
                </a:solidFill>
              </a:rPr>
              <a:t>Χρησιμοποιήστε έξυπνους θερμοστάτες: Προώθηση συμπεριφορών εξοικονόμησης ενέργειας:</a:t>
            </a:r>
            <a:r>
              <a:rPr lang="en-GB" dirty="0">
                <a:solidFill>
                  <a:srgbClr val="242424"/>
                </a:solidFill>
                <a:hlinkClick r:id="rId3"/>
              </a:rPr>
              <a:t> ρυθμίστε τον θερμοστάτη </a:t>
            </a:r>
            <a:r>
              <a:rPr lang="en-GB" dirty="0">
                <a:solidFill>
                  <a:srgbClr val="242424"/>
                </a:solidFill>
              </a:rPr>
              <a:t>από CORGI </a:t>
            </a:r>
            <a:r>
              <a:rPr lang="en-GB" dirty="0" err="1">
                <a:solidFill>
                  <a:srgbClr val="242424"/>
                </a:solidFill>
              </a:rPr>
              <a:t>HomePlan </a:t>
            </a:r>
            <a:r>
              <a:rPr lang="en-GB" dirty="0">
                <a:solidFill>
                  <a:srgbClr val="242424"/>
                </a:solidFill>
              </a:rPr>
              <a:t>με άδεια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GB" dirty="0">
                <a:solidFill>
                  <a:schemeClr val="dk1"/>
                </a:solidFill>
                <a:sym typeface="Public Sans"/>
              </a:rPr>
              <a:t>Χρησιμοποιήστε πολύπριζα: </a:t>
            </a:r>
            <a:r>
              <a:rPr lang="en-GB" dirty="0">
                <a:solidFill>
                  <a:schemeClr val="dk1"/>
                </a:solidFill>
                <a:sym typeface="Public Sans"/>
                <a:hlinkClick r:id="rId5"/>
              </a:rPr>
              <a:t>Πολύπριζα με καλώδιο προέκτασης.jpg </a:t>
            </a:r>
            <a:r>
              <a:rPr lang="en-GB" dirty="0">
                <a:solidFill>
                  <a:schemeClr val="dk1"/>
                </a:solidFill>
                <a:sym typeface="Public Sans"/>
              </a:rPr>
              <a:t>από τον Dmitry Makeev με άδεια </a:t>
            </a:r>
            <a:r>
              <a:rPr lang="en-GB" dirty="0">
                <a:solidFill>
                  <a:schemeClr val="dk1"/>
                </a:solidFill>
                <a:sym typeface="Public Sans"/>
                <a:hlinkClick r:id="rId6"/>
              </a:rPr>
              <a:t>CC BY-SA 4.0</a:t>
            </a:r>
            <a:r>
              <a:rPr lang="en-GB" dirty="0">
                <a:solidFill>
                  <a:schemeClr val="dk1"/>
                </a:solidFill>
                <a:sym typeface="Public Sans"/>
              </a:rPr>
              <a:t>.</a:t>
            </a:r>
            <a:endParaRPr lang="en-GB" dirty="0">
              <a:solidFill>
                <a:srgbClr val="242424"/>
              </a:solidFill>
            </a:endParaRPr>
          </a:p>
          <a:p>
            <a:pPr marL="285750" indent="-285750" latinLnBrk="0">
              <a:buFont typeface="Arial" panose="020B0604020202020204" pitchFamily="34" charset="0"/>
              <a:buChar char="•"/>
            </a:pPr>
            <a:r>
              <a:rPr lang="en-GB" dirty="0">
                <a:solidFill>
                  <a:srgbClr val="242424"/>
                </a:solidFill>
              </a:rPr>
              <a:t>Συνεργαστείτε: Ο ρόλος των ενεργειακών κοινοτήτων: </a:t>
            </a:r>
            <a:r>
              <a:rPr lang="en-GB" dirty="0">
                <a:solidFill>
                  <a:schemeClr val="dk1"/>
                </a:solidFill>
                <a:ea typeface="Public Sans"/>
                <a:cs typeface="Public Sans"/>
                <a:sym typeface="Public Sans"/>
                <a:hlinkClick r:id="rId7"/>
              </a:rPr>
              <a:t>Καθαρή ενέργεια στη δουλειά για την Ημέρα της Γης! </a:t>
            </a:r>
            <a:r>
              <a:rPr lang="en-GB" dirty="0">
                <a:solidFill>
                  <a:schemeClr val="dk1"/>
                </a:solidFill>
                <a:ea typeface="Public Sans"/>
                <a:cs typeface="Public Sans"/>
                <a:sym typeface="Public Sans"/>
              </a:rPr>
              <a:t>από </a:t>
            </a:r>
            <a:r>
              <a:rPr lang="en-GB" dirty="0" err="1">
                <a:solidFill>
                  <a:schemeClr val="dk1"/>
                </a:solidFill>
                <a:ea typeface="Public Sans"/>
                <a:cs typeface="Public Sans"/>
                <a:sym typeface="Public Sans"/>
              </a:rPr>
              <a:t>naturalflow </a:t>
            </a:r>
            <a:r>
              <a:rPr lang="en-GB" dirty="0">
                <a:solidFill>
                  <a:schemeClr val="dk1"/>
                </a:solidFill>
                <a:ea typeface="Public Sans"/>
                <a:cs typeface="Public Sans"/>
                <a:sym typeface="Public Sans"/>
              </a:rPr>
              <a:t>με άδεια </a:t>
            </a:r>
            <a:r>
              <a:rPr lang="en-US" dirty="0">
                <a:solidFill>
                  <a:schemeClr val="dk1"/>
                </a:solidFill>
                <a:ea typeface="Public Sans"/>
                <a:cs typeface="Public Sans"/>
                <a:sym typeface="Public Sans"/>
                <a:hlinkClick r:id="rId8"/>
              </a:rPr>
              <a:t>CC BY-SA 2.0</a:t>
            </a:r>
            <a:r>
              <a:rPr lang="en-US" dirty="0">
                <a:solidFill>
                  <a:schemeClr val="dk1"/>
                </a:solidFill>
                <a:ea typeface="Public Sans"/>
                <a:cs typeface="Public Sans"/>
                <a:sym typeface="Public Sans"/>
              </a:rPr>
              <a:t>.</a:t>
            </a:r>
          </a:p>
          <a:p>
            <a:pPr marL="285750" indent="-285750" latinLnBrk="0">
              <a:buFont typeface="Arial" panose="020B0604020202020204" pitchFamily="34" charset="0"/>
              <a:buChar char="•"/>
            </a:pPr>
            <a:r>
              <a:rPr lang="en-US" dirty="0">
                <a:solidFill>
                  <a:schemeClr val="dk1"/>
                </a:solidFill>
                <a:ea typeface="Public Sans"/>
                <a:cs typeface="Public Sans"/>
                <a:sym typeface="Public Sans"/>
              </a:rPr>
              <a:t>Μάθετε πού μπορείτε να βρείτε υποστήριξη: </a:t>
            </a:r>
            <a:r>
              <a:rPr lang="en-US" dirty="0">
                <a:solidFill>
                  <a:schemeClr val="dk1"/>
                </a:solidFill>
                <a:ea typeface="Public Sans"/>
                <a:cs typeface="Public Sans"/>
                <a:sym typeface="Public Sans"/>
                <a:hlinkClick r:id="rId9"/>
              </a:rPr>
              <a:t>Mecktilda και Stefano - πωλητές για τα ηλιακά συστήματα Global Cycle Solutions </a:t>
            </a:r>
            <a:r>
              <a:rPr lang="en-US" dirty="0">
                <a:solidFill>
                  <a:schemeClr val="dk1"/>
                </a:solidFill>
                <a:ea typeface="Public Sans"/>
                <a:cs typeface="Public Sans"/>
                <a:sym typeface="Public Sans"/>
              </a:rPr>
              <a:t>από το DIFD – Υπουργείο Διεθνούς Ανάπτυξης του Ηνωμένου Βασιλείου </a:t>
            </a:r>
            <a:r>
              <a:rPr lang="en-GB" dirty="0">
                <a:solidFill>
                  <a:srgbClr val="242424"/>
                </a:solidFill>
              </a:rPr>
              <a:t>με άδεια </a:t>
            </a:r>
            <a:r>
              <a:rPr lang="en-GB" noProof="0" dirty="0">
                <a:solidFill>
                  <a:schemeClr val="dk1"/>
                </a:solidFill>
                <a:ea typeface="Public Sans"/>
                <a:cs typeface="Public Sans"/>
                <a:sym typeface="Public Sans"/>
                <a:hlinkClick r:id="rId4"/>
              </a:rPr>
              <a:t>CC BY 2.0</a:t>
            </a:r>
            <a:r>
              <a:rPr lang="en-GB" noProof="0" dirty="0">
                <a:solidFill>
                  <a:schemeClr val="dk1"/>
                </a:solidFill>
                <a:ea typeface="Public Sans"/>
                <a:cs typeface="Public Sans"/>
                <a:sym typeface="Public Sans"/>
              </a:rPr>
              <a:t>. Αυτή η εικόνα έχει υποστεί περικοπή.</a:t>
            </a:r>
            <a:endParaRPr lang="en-US" dirty="0">
              <a:solidFill>
                <a:schemeClr val="dk1"/>
              </a:solidFill>
              <a:ea typeface="Public Sans"/>
              <a:cs typeface="Public Sans"/>
              <a:sym typeface="Public Sans"/>
            </a:endParaRPr>
          </a:p>
        </p:txBody>
      </p:sp>
    </p:spTree>
    <p:extLst>
      <p:ext uri="{BB962C8B-B14F-4D97-AF65-F5344CB8AC3E}">
        <p14:creationId xmlns:p14="http://schemas.microsoft.com/office/powerpoint/2010/main" val="22472358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65A24-158F-333C-F8AC-4929D63A1DE7}"/>
              </a:ext>
            </a:extLst>
          </p:cNvPr>
          <p:cNvSpPr>
            <a:spLocks noGrp="1"/>
          </p:cNvSpPr>
          <p:nvPr>
            <p:ph type="title" idx="4294967295"/>
          </p:nvPr>
        </p:nvSpPr>
        <p:spPr>
          <a:xfrm>
            <a:off x="4359728" y="2977697"/>
            <a:ext cx="3961312" cy="1325563"/>
          </a:xfrm>
          <a:prstGeom prst="rect">
            <a:avLst/>
          </a:prstGeom>
        </p:spPr>
        <p:txBody>
          <a:bodyPr/>
          <a:lstStyle/>
          <a:p>
            <a:pPr marL="0" marR="0" lvl="0" indent="0" algn="l" defTabSz="914400" rtl="0" eaLnBrk="1" fontAlgn="auto" latinLnBrk="1" hangingPunct="1">
              <a:lnSpc>
                <a:spcPct val="90000"/>
              </a:lnSpc>
              <a:spcBef>
                <a:spcPct val="0"/>
              </a:spcBef>
              <a:spcAft>
                <a:spcPts val="0"/>
              </a:spcAft>
              <a:buClrTx/>
              <a:buSzTx/>
              <a:buFontTx/>
              <a:buNone/>
              <a:tabLst/>
              <a:defRPr/>
            </a:pPr>
            <a:r>
              <a:rPr lang="el-GR" sz="6000" b="0" kern="1200" noProof="1">
                <a:solidFill>
                  <a:schemeClr val="bg1"/>
                </a:solidFill>
                <a:effectLst/>
              </a:rPr>
              <a:t>Ευχαριστώ!</a:t>
            </a:r>
            <a:endParaRPr lang="el-GR" sz="6000" noProof="1">
              <a:solidFill>
                <a:schemeClr val="bg1"/>
              </a:solidFill>
              <a:effectLst/>
            </a:endParaRPr>
          </a:p>
          <a:p>
            <a:endParaRPr lang="el-GR" sz="6000" noProof="1">
              <a:solidFill>
                <a:schemeClr val="bg1"/>
              </a:solidFill>
            </a:endParaRPr>
          </a:p>
        </p:txBody>
      </p:sp>
    </p:spTree>
    <p:extLst>
      <p:ext uri="{BB962C8B-B14F-4D97-AF65-F5344CB8AC3E}">
        <p14:creationId xmlns:p14="http://schemas.microsoft.com/office/powerpoint/2010/main" val="380924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A165D3-66A4-7667-AC58-4749B4B19BE0}"/>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1142B5F-9C88-7421-8D82-C9889D0BEA31}"/>
              </a:ext>
            </a:extLst>
          </p:cNvPr>
          <p:cNvSpPr>
            <a:spLocks noGrp="1"/>
          </p:cNvSpPr>
          <p:nvPr>
            <p:ph type="title" idx="4294967295"/>
          </p:nvPr>
        </p:nvSpPr>
        <p:spPr>
          <a:xfrm>
            <a:off x="576943" y="691126"/>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mj-ea"/>
                <a:cs typeface="+mj-cs"/>
              </a:rPr>
              <a:t>Αυτή </a:t>
            </a:r>
            <a:r>
              <a:rPr lang="el-GR" sz="2800" b="1" kern="1200" baseline="0" noProof="1">
                <a:solidFill>
                  <a:srgbClr val="FFFFFF"/>
                </a:solidFill>
                <a:effectLst/>
                <a:latin typeface="Calibri" panose="020F0502020204030204" pitchFamily="34" charset="0"/>
                <a:ea typeface="+mj-ea"/>
                <a:cs typeface="+mj-cs"/>
              </a:rPr>
              <a:t>η παρουσίαση</a:t>
            </a:r>
            <a:endParaRPr lang="el-GR" noProof="1">
              <a:effectLst/>
            </a:endParaRPr>
          </a:p>
          <a:p>
            <a:endParaRPr lang="el-GR" noProof="1"/>
          </a:p>
        </p:txBody>
      </p:sp>
      <p:sp>
        <p:nvSpPr>
          <p:cNvPr id="2" name="TextBox 1">
            <a:extLst>
              <a:ext uri="{FF2B5EF4-FFF2-40B4-BE49-F238E27FC236}">
                <a16:creationId xmlns:a16="http://schemas.microsoft.com/office/drawing/2014/main" id="{4D366B55-7ACA-91FD-62DA-6FBF6BEC8E01}"/>
              </a:ext>
            </a:extLst>
          </p:cNvPr>
          <p:cNvSpPr txBox="1"/>
          <p:nvPr/>
        </p:nvSpPr>
        <p:spPr>
          <a:xfrm>
            <a:off x="4511072" y="2197893"/>
            <a:ext cx="6944367" cy="2677656"/>
          </a:xfrm>
          <a:prstGeom prst="rect">
            <a:avLst/>
          </a:prstGeom>
          <a:noFill/>
        </p:spPr>
        <p:txBody>
          <a:bodyPr wrap="square" rtlCol="0">
            <a:spAutoFit/>
          </a:bodyPr>
          <a:lstStyle/>
          <a:p>
            <a:pPr latinLnBrk="0"/>
            <a:r>
              <a:rPr lang="en-GB" sz="2400" dirty="0">
                <a:solidFill>
                  <a:srgbClr val="2B2C30"/>
                </a:solidFill>
                <a:ea typeface="Public Sans"/>
                <a:cs typeface="Public Sans"/>
                <a:sym typeface="Public Sans"/>
              </a:rPr>
              <a:t>Η εξερεύνηση κάθε βήματος ξεκινά με μια ερώτηση που προτρέπει στη σκέψη. Αφιερώστε λίγο χρόνο για να σκεφτείτε κάθε ερώτηση, προτού προχωρήσετε στην επόμενη διαφάνεια.</a:t>
            </a:r>
          </a:p>
          <a:p>
            <a:pPr latinLnBrk="0"/>
            <a:endParaRPr lang="en-GB" sz="2400" noProof="0" dirty="0">
              <a:solidFill>
                <a:srgbClr val="2B2C30"/>
              </a:solidFill>
              <a:sym typeface="Public Sans"/>
            </a:endParaRPr>
          </a:p>
          <a:p>
            <a:pPr latinLnBrk="0"/>
            <a:r>
              <a:rPr lang="en-GB" sz="2400" dirty="0">
                <a:solidFill>
                  <a:srgbClr val="2B2C30"/>
                </a:solidFill>
                <a:sym typeface="Public Sans"/>
              </a:rPr>
              <a:t>Μπορείτε να επεξεργαστείτε κάθε βήμα με τη σειρά. Εναλλακτικά, μπορείτε να επιλέξετε ένα συγκεκριμένο βήμα που θέλετε να εξερευνήσετε πρώτα μέσω του μενού. </a:t>
            </a:r>
            <a:endParaRPr lang="en-GB" sz="2400" noProof="0" dirty="0"/>
          </a:p>
        </p:txBody>
      </p:sp>
      <p:pic>
        <p:nvPicPr>
          <p:cNvPr id="4" name="Picture 3">
            <a:extLst>
              <a:ext uri="{FF2B5EF4-FFF2-40B4-BE49-F238E27FC236}">
                <a16:creationId xmlns:a16="http://schemas.microsoft.com/office/drawing/2014/main" id="{6DCB2999-080F-8ABF-1BEF-700A8461BC0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016689"/>
            <a:ext cx="4029245" cy="3022705"/>
          </a:xfrm>
          <a:prstGeom prst="rect">
            <a:avLst/>
          </a:prstGeom>
        </p:spPr>
      </p:pic>
    </p:spTree>
    <p:extLst>
      <p:ext uri="{BB962C8B-B14F-4D97-AF65-F5344CB8AC3E}">
        <p14:creationId xmlns:p14="http://schemas.microsoft.com/office/powerpoint/2010/main" val="351199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1C27791-A2C9-75C8-3B91-943DC1C287E3}"/>
              </a:ext>
            </a:extLst>
          </p:cNvPr>
          <p:cNvSpPr>
            <a:spLocks noGrp="1"/>
          </p:cNvSpPr>
          <p:nvPr>
            <p:ph type="title" idx="4294967295"/>
          </p:nvPr>
        </p:nvSpPr>
        <p:spPr>
          <a:xfrm>
            <a:off x="384131" y="823456"/>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10 εύκολα βήματα που μπορείτε να κάνετε σήμερα </a:t>
            </a:r>
            <a:endParaRPr lang="el-GR" noProof="1">
              <a:effectLst/>
            </a:endParaRPr>
          </a:p>
          <a:p>
            <a:endParaRPr lang="el-GR" noProof="1"/>
          </a:p>
        </p:txBody>
      </p:sp>
      <p:sp>
        <p:nvSpPr>
          <p:cNvPr id="2" name="TextBox 1">
            <a:extLst>
              <a:ext uri="{FF2B5EF4-FFF2-40B4-BE49-F238E27FC236}">
                <a16:creationId xmlns:a16="http://schemas.microsoft.com/office/drawing/2014/main" id="{1013318B-F51A-DE9B-4143-B6140E6B757E}"/>
              </a:ext>
            </a:extLst>
          </p:cNvPr>
          <p:cNvSpPr txBox="1"/>
          <p:nvPr/>
        </p:nvSpPr>
        <p:spPr>
          <a:xfrm>
            <a:off x="384131" y="2149019"/>
            <a:ext cx="11423738" cy="4154984"/>
          </a:xfrm>
          <a:prstGeom prst="rect">
            <a:avLst/>
          </a:prstGeom>
          <a:noFill/>
        </p:spPr>
        <p:txBody>
          <a:bodyPr wrap="square" rtlCol="0">
            <a:spAutoFit/>
          </a:bodyPr>
          <a:lstStyle/>
          <a:p>
            <a:pPr marL="342900" indent="-342900" latinLnBrk="0">
              <a:buFont typeface="+mj-lt"/>
              <a:buAutoNum type="arabicPeriod"/>
            </a:pPr>
            <a:r>
              <a:rPr lang="en-GB" sz="2400" noProof="0" dirty="0">
                <a:ea typeface="Public Sans"/>
                <a:cs typeface="Public Sans"/>
                <a:sym typeface="Public Sans"/>
              </a:rPr>
              <a:t>Κατανοήστε τη δική σας κατανάλωση ενέργειας.</a:t>
            </a:r>
          </a:p>
          <a:p>
            <a:pPr marL="342900" indent="-342900" latinLnBrk="0">
              <a:buFont typeface="+mj-lt"/>
              <a:buAutoNum type="arabicPeriod"/>
            </a:pPr>
            <a:r>
              <a:rPr lang="en-GB" sz="2400" dirty="0">
                <a:ea typeface="Public Sans"/>
                <a:cs typeface="Public Sans"/>
                <a:sym typeface="Public Sans"/>
              </a:rPr>
              <a:t>Επιλέξτε ένα συμβόλαιο ενέργειας.</a:t>
            </a:r>
          </a:p>
          <a:p>
            <a:pPr marL="342900" indent="-342900" latinLnBrk="0">
              <a:buFont typeface="+mj-lt"/>
              <a:buAutoNum type="arabicPeriod"/>
            </a:pPr>
            <a:r>
              <a:rPr lang="en-GB" sz="2400" noProof="0" dirty="0">
                <a:ea typeface="Public Sans"/>
                <a:cs typeface="Public Sans"/>
                <a:sym typeface="Public Sans"/>
              </a:rPr>
              <a:t>Αυξήστε την αποδοτικότητα: επενδύστε σε λευκές συσκευές.</a:t>
            </a:r>
          </a:p>
          <a:p>
            <a:pPr marL="342900" indent="-342900" latinLnBrk="0">
              <a:buFont typeface="+mj-lt"/>
              <a:buAutoNum type="arabicPeriod"/>
            </a:pPr>
            <a:r>
              <a:rPr lang="en-GB" sz="2400" dirty="0">
                <a:ea typeface="Public Sans"/>
                <a:cs typeface="Public Sans"/>
                <a:sym typeface="Public Sans"/>
              </a:rPr>
              <a:t>Αποψύχετε τακτικά τον καταψύκτη σας.</a:t>
            </a:r>
          </a:p>
          <a:p>
            <a:pPr marL="342900" indent="-342900" latinLnBrk="0">
              <a:buFont typeface="+mj-lt"/>
              <a:buAutoNum type="arabicPeriod"/>
            </a:pPr>
            <a:r>
              <a:rPr lang="en-GB" sz="2400" dirty="0">
                <a:ea typeface="Public Sans"/>
                <a:cs typeface="Public Sans"/>
                <a:sym typeface="Public Sans"/>
              </a:rPr>
              <a:t>Αποσυνδέστε τις ηλεκτρονικές συσκευές που δεν χρησιμοποιείτε.</a:t>
            </a:r>
          </a:p>
          <a:p>
            <a:pPr marL="342900" indent="-342900" latinLnBrk="0">
              <a:buFont typeface="+mj-lt"/>
              <a:buAutoNum type="arabicPeriod"/>
            </a:pPr>
            <a:r>
              <a:rPr lang="en-GB" sz="2400" noProof="0" dirty="0">
                <a:ea typeface="Public Sans"/>
                <a:cs typeface="Public Sans"/>
                <a:sym typeface="Public Sans"/>
              </a:rPr>
              <a:t>Εφαρμόστε ένα έξυπνο σπίτι.</a:t>
            </a:r>
          </a:p>
          <a:p>
            <a:pPr marL="342900" indent="-342900" latinLnBrk="0">
              <a:buFont typeface="+mj-lt"/>
              <a:buAutoNum type="arabicPeriod"/>
            </a:pPr>
            <a:r>
              <a:rPr lang="en-GB" sz="2400" noProof="0" dirty="0">
                <a:ea typeface="Public Sans"/>
                <a:cs typeface="Public Sans"/>
                <a:sym typeface="Public Sans"/>
              </a:rPr>
              <a:t>Χρησιμοποιήστε έξυπνους </a:t>
            </a:r>
            <a:r>
              <a:rPr lang="en-GB" sz="2400" dirty="0">
                <a:ea typeface="Public Sans"/>
                <a:cs typeface="Public Sans"/>
                <a:sym typeface="Public Sans"/>
              </a:rPr>
              <a:t>θερμοστάτες.</a:t>
            </a:r>
          </a:p>
          <a:p>
            <a:pPr marL="342900" indent="-342900" latinLnBrk="0">
              <a:buFont typeface="+mj-lt"/>
              <a:buAutoNum type="arabicPeriod"/>
            </a:pPr>
            <a:r>
              <a:rPr lang="en-GB" sz="2400" noProof="0" dirty="0">
                <a:ea typeface="Public Sans"/>
                <a:cs typeface="Public Sans"/>
                <a:sym typeface="Public Sans"/>
              </a:rPr>
              <a:t>Χρησιμοποιήστε </a:t>
            </a:r>
            <a:r>
              <a:rPr lang="en-GB" sz="2400" dirty="0">
                <a:ea typeface="Public Sans"/>
                <a:cs typeface="Public Sans"/>
                <a:sym typeface="Public Sans"/>
              </a:rPr>
              <a:t>πολύπριζα.</a:t>
            </a:r>
            <a:endParaRPr lang="en-GB" sz="2400" noProof="0" dirty="0">
              <a:ea typeface="Public Sans"/>
              <a:cs typeface="Public Sans"/>
              <a:sym typeface="Public Sans"/>
            </a:endParaRPr>
          </a:p>
          <a:p>
            <a:pPr marL="342900" indent="-342900" latinLnBrk="0">
              <a:buFont typeface="+mj-lt"/>
              <a:buAutoNum type="arabicPeriod"/>
            </a:pPr>
            <a:r>
              <a:rPr lang="en-GB" sz="2400" noProof="0" dirty="0">
                <a:ea typeface="Public Sans"/>
                <a:cs typeface="Public Sans"/>
                <a:sym typeface="Public Sans"/>
              </a:rPr>
              <a:t>Συνεργαστείτε: ο ρόλος των ενεργειακών κοινοτήτων.</a:t>
            </a:r>
          </a:p>
          <a:p>
            <a:pPr marL="342900" indent="-342900" latinLnBrk="0">
              <a:buFont typeface="+mj-lt"/>
              <a:buAutoNum type="arabicPeriod"/>
            </a:pPr>
            <a:r>
              <a:rPr lang="en-GB" sz="2400" dirty="0">
                <a:ea typeface="Public Sans"/>
                <a:cs typeface="Public Sans"/>
                <a:sym typeface="Public Sans"/>
              </a:rPr>
              <a:t> Μάθετε πού μπορείτε να βρείτε υποστήριξη.</a:t>
            </a:r>
          </a:p>
          <a:p>
            <a:pPr marL="342900" indent="-342900" latinLnBrk="0">
              <a:buFont typeface="+mj-lt"/>
              <a:buAutoNum type="arabicPeriod"/>
            </a:pPr>
            <a:endParaRPr lang="en-GB" sz="2400" noProof="0" dirty="0">
              <a:ea typeface="Public Sans"/>
              <a:cs typeface="Public Sans"/>
              <a:sym typeface="Public Sans"/>
            </a:endParaRPr>
          </a:p>
        </p:txBody>
      </p:sp>
    </p:spTree>
    <p:extLst>
      <p:ext uri="{BB962C8B-B14F-4D97-AF65-F5344CB8AC3E}">
        <p14:creationId xmlns:p14="http://schemas.microsoft.com/office/powerpoint/2010/main" val="3171775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B82A1E-C13D-D5FE-F008-35AF50F92142}"/>
              </a:ext>
            </a:extLst>
          </p:cNvPr>
          <p:cNvSpPr>
            <a:spLocks noGrp="1"/>
          </p:cNvSpPr>
          <p:nvPr>
            <p:ph type="title" idx="4294967295"/>
          </p:nvPr>
        </p:nvSpPr>
        <p:spPr>
          <a:xfrm>
            <a:off x="485503" y="730885"/>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1. Κατανοήστε τη δική σας κατανάλωση ενέργειας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3ECF41D1-D927-3D59-52A9-A0E9BBB94037}"/>
              </a:ext>
            </a:extLst>
          </p:cNvPr>
          <p:cNvSpPr txBox="1"/>
          <p:nvPr/>
        </p:nvSpPr>
        <p:spPr>
          <a:xfrm>
            <a:off x="377483" y="2493229"/>
            <a:ext cx="11437034" cy="2308324"/>
          </a:xfrm>
          <a:prstGeom prst="rect">
            <a:avLst/>
          </a:prstGeom>
          <a:noFill/>
        </p:spPr>
        <p:txBody>
          <a:bodyPr wrap="square" rtlCol="0">
            <a:spAutoFit/>
          </a:bodyPr>
          <a:lstStyle/>
          <a:p>
            <a:pPr algn="ctr" latinLnBrk="0"/>
            <a:r>
              <a:rPr lang="en-GB" sz="4800" i="1" noProof="0" dirty="0">
                <a:solidFill>
                  <a:schemeClr val="accent5"/>
                </a:solidFill>
              </a:rPr>
              <a:t>Πώς μπορεί η κατανόηση της κατανάλωσης ενέργειας να σας βοηθήσει να εξοικονομήσετε ενέργεια και να μειώσετε τον λογαριασμό του ηλεκτρικού ρεύματος;</a:t>
            </a:r>
          </a:p>
          <a:p>
            <a:pPr algn="ctr" latinLnBrk="0"/>
            <a:endParaRPr lang="en-GB" sz="4800" i="1" noProof="0" dirty="0">
              <a:solidFill>
                <a:schemeClr val="accent5"/>
              </a:solidFill>
            </a:endParaRPr>
          </a:p>
        </p:txBody>
      </p:sp>
    </p:spTree>
    <p:extLst>
      <p:ext uri="{BB962C8B-B14F-4D97-AF65-F5344CB8AC3E}">
        <p14:creationId xmlns:p14="http://schemas.microsoft.com/office/powerpoint/2010/main" val="1745320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4EC3C3-1BE7-2437-BBE9-6BB97A571511}"/>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833E00E-A43A-8486-4825-3F0C2F8306DF}"/>
              </a:ext>
            </a:extLst>
          </p:cNvPr>
          <p:cNvSpPr>
            <a:spLocks noGrp="1"/>
          </p:cNvSpPr>
          <p:nvPr>
            <p:ph type="title" idx="4294967295"/>
          </p:nvPr>
        </p:nvSpPr>
        <p:spPr>
          <a:xfrm>
            <a:off x="838200" y="365125"/>
            <a:ext cx="10515600" cy="1325563"/>
          </a:xfrm>
          <a:prstGeom prst="rect">
            <a:avLst/>
          </a:prstGeom>
        </p:spPr>
        <p:txBody>
          <a:bodyPr/>
          <a:lstStyle/>
          <a:p>
            <a:pPr rtl="0" eaLnBrk="1" latinLnBrk="1" hangingPunct="1"/>
            <a:r>
              <a:rPr lang="el-GR" sz="2800" b="1" kern="1200" noProof="1">
                <a:solidFill>
                  <a:srgbClr val="FFFFFF"/>
                </a:solidFill>
                <a:effectLst/>
                <a:latin typeface="Calibri" panose="020F0502020204030204" pitchFamily="34" charset="0"/>
                <a:ea typeface="Public Sans"/>
                <a:cs typeface="Public Sans"/>
              </a:rPr>
              <a:t>1. Κατανοήστε τη δική σας κατανάλωση ενέργειας</a:t>
            </a:r>
            <a:endParaRPr lang="el-GR" noProof="1">
              <a:effectLst/>
            </a:endParaRPr>
          </a:p>
          <a:p>
            <a:endParaRPr lang="el-GR" noProof="1"/>
          </a:p>
        </p:txBody>
      </p:sp>
      <p:sp>
        <p:nvSpPr>
          <p:cNvPr id="4" name="TextBox 3">
            <a:extLst>
              <a:ext uri="{FF2B5EF4-FFF2-40B4-BE49-F238E27FC236}">
                <a16:creationId xmlns:a16="http://schemas.microsoft.com/office/drawing/2014/main" id="{CB33C395-3CC3-4B54-6421-D833B99114A3}"/>
              </a:ext>
            </a:extLst>
          </p:cNvPr>
          <p:cNvSpPr txBox="1"/>
          <p:nvPr/>
        </p:nvSpPr>
        <p:spPr>
          <a:xfrm>
            <a:off x="3870284" y="2091670"/>
            <a:ext cx="7906396" cy="4401205"/>
          </a:xfrm>
          <a:prstGeom prst="rect">
            <a:avLst/>
          </a:prstGeom>
          <a:noFill/>
        </p:spPr>
        <p:txBody>
          <a:bodyPr wrap="square" rtlCol="0">
            <a:spAutoFit/>
          </a:bodyPr>
          <a:lstStyle/>
          <a:p>
            <a:pPr marL="457200" indent="-457200" latinLnBrk="0">
              <a:buFontTx/>
              <a:buChar char="•"/>
            </a:pPr>
            <a:r>
              <a:rPr lang="el-GR" sz="2000" dirty="0"/>
              <a:t>Ένας έξυπνος μετρητής επιτρέπει σε εσάς και στον πάροχο ενέργειά σας να παρακολουθείτε</a:t>
            </a:r>
            <a:r>
              <a:rPr lang="en-GB" sz="2000" dirty="0"/>
              <a:t> </a:t>
            </a:r>
            <a:r>
              <a:rPr lang="en-GB" sz="2000" noProof="0" dirty="0">
                <a:solidFill>
                  <a:srgbClr val="2B2C30"/>
                </a:solidFill>
                <a:cs typeface="Segoe UI"/>
              </a:rPr>
              <a:t>και να αναλύετε τα πρότυπα κατανάλωσης ενέργειας σε πραγματικό χρόνο. </a:t>
            </a:r>
          </a:p>
          <a:p>
            <a:pPr marL="457200" indent="-457200" latinLnBrk="0">
              <a:buFontTx/>
              <a:buChar char="•"/>
            </a:pPr>
            <a:r>
              <a:rPr lang="en-GB" sz="2000" dirty="0">
                <a:solidFill>
                  <a:srgbClr val="2B2C30"/>
                </a:solidFill>
                <a:cs typeface="Segoe UI"/>
              </a:rPr>
              <a:t>Ελέγξτε αν διαθέτετε έξυπνο μετρητή ή ψηφιακό (αναλογικό) μετρητή.</a:t>
            </a:r>
          </a:p>
          <a:p>
            <a:pPr marL="457200" indent="-457200" latinLnBrk="0">
              <a:buFontTx/>
              <a:buChar char="•"/>
            </a:pPr>
            <a:r>
              <a:rPr lang="en-GB" sz="2000" noProof="0" dirty="0">
                <a:solidFill>
                  <a:srgbClr val="2B2C30"/>
                </a:solidFill>
                <a:cs typeface="Segoe UI"/>
              </a:rPr>
              <a:t>Εάν διαθέτετε έξυπνο μετρητή, μπορείτε να ελέγχετε την κατανάλωση ενέργειας σε διαφορετικές ώρες της ημέρας. Αυτό θα σας βοηθήσει να εντοπίσετε τις ώρες της ημέρας κατά τις οποίες καταναλώνετε περισσότερη ενέργεια. </a:t>
            </a:r>
          </a:p>
          <a:p>
            <a:pPr marL="457200" indent="-457200" latinLnBrk="0">
              <a:buChar char="•"/>
            </a:pPr>
            <a:r>
              <a:rPr lang="en-GB" sz="2000" dirty="0">
                <a:solidFill>
                  <a:srgbClr val="2B2C30"/>
                </a:solidFill>
                <a:cs typeface="Segoe UI"/>
              </a:rPr>
              <a:t>Υπάρχουν ώρες της ημέρας κατά τις οποίες καταναλώνετε περισσότερη ενέργεια; Αναζητήστε τάσεις και ευκαιρίες για </a:t>
            </a:r>
            <a:r>
              <a:rPr lang="en-GB" sz="2000" noProof="0" dirty="0">
                <a:solidFill>
                  <a:srgbClr val="2B2C30"/>
                </a:solidFill>
                <a:cs typeface="Segoe UI"/>
              </a:rPr>
              <a:t>μείωση της κατανάλωσης. Για παράδειγμα, </a:t>
            </a:r>
            <a:r>
              <a:rPr lang="en-GB" sz="2000" noProof="0" dirty="0">
                <a:solidFill>
                  <a:srgbClr val="2B2C30"/>
                </a:solidFill>
                <a:cs typeface="Segoe UI"/>
                <a:hlinkClick r:id="rId3"/>
              </a:rPr>
              <a:t>αποσυνδέοντας τις συσκευές όταν δεν τις χρησιμοποιείτε - αντί να τις αφήνετε σε κατάσταση αναμονής </a:t>
            </a:r>
            <a:r>
              <a:rPr lang="en-GB" sz="2000" noProof="0" dirty="0">
                <a:solidFill>
                  <a:srgbClr val="2B2C30"/>
                </a:solidFill>
                <a:cs typeface="Segoe UI"/>
              </a:rPr>
              <a:t>- μειώνετε την κατανάλωση ενέργειας. </a:t>
            </a:r>
          </a:p>
        </p:txBody>
      </p:sp>
      <p:pic>
        <p:nvPicPr>
          <p:cNvPr id="7" name="Picture 6">
            <a:extLst>
              <a:ext uri="{FF2B5EF4-FFF2-40B4-BE49-F238E27FC236}">
                <a16:creationId xmlns:a16="http://schemas.microsoft.com/office/drawing/2014/main" id="{2BA414CB-E4FB-3249-B22D-6AE5311A8B65}"/>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8435" y="2119407"/>
            <a:ext cx="2803801" cy="4555012"/>
          </a:xfrm>
          <a:prstGeom prst="rect">
            <a:avLst/>
          </a:prstGeom>
        </p:spPr>
      </p:pic>
    </p:spTree>
    <p:extLst>
      <p:ext uri="{BB962C8B-B14F-4D97-AF65-F5344CB8AC3E}">
        <p14:creationId xmlns:p14="http://schemas.microsoft.com/office/powerpoint/2010/main" val="254207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57F9A5-B6BE-2DCD-6B42-42A3DD8C71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F6ACF01-3D52-65FA-226E-49F21BB2F04E}"/>
              </a:ext>
            </a:extLst>
          </p:cNvPr>
          <p:cNvSpPr>
            <a:spLocks noGrp="1"/>
          </p:cNvSpPr>
          <p:nvPr>
            <p:ph type="title" idx="4294967295"/>
          </p:nvPr>
        </p:nvSpPr>
        <p:spPr>
          <a:xfrm>
            <a:off x="446315" y="717823"/>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2. Επιλέξτε ένα συμβόλαιο ενέργειας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B190F597-7B51-9EB6-1253-74AAF241D190}"/>
              </a:ext>
            </a:extLst>
          </p:cNvPr>
          <p:cNvSpPr txBox="1"/>
          <p:nvPr/>
        </p:nvSpPr>
        <p:spPr>
          <a:xfrm>
            <a:off x="553231" y="2768252"/>
            <a:ext cx="11085535" cy="2308324"/>
          </a:xfrm>
          <a:prstGeom prst="rect">
            <a:avLst/>
          </a:prstGeom>
          <a:noFill/>
        </p:spPr>
        <p:txBody>
          <a:bodyPr wrap="square" rtlCol="0">
            <a:spAutoFit/>
          </a:bodyPr>
          <a:lstStyle/>
          <a:p>
            <a:pPr algn="ctr" latinLnBrk="0"/>
            <a:r>
              <a:rPr lang="en-GB" sz="4800" i="1" noProof="0" dirty="0">
                <a:solidFill>
                  <a:schemeClr val="accent2"/>
                </a:solidFill>
              </a:rPr>
              <a:t>Πώς μπορεί η αλλαγή του συμβολαίου ενέργειας να σας βοηθήσει να εξοικονομήσετε χρήματα και να βελτιστοποιήσετε τη χρήση ενέργειας;</a:t>
            </a:r>
          </a:p>
        </p:txBody>
      </p:sp>
    </p:spTree>
    <p:extLst>
      <p:ext uri="{BB962C8B-B14F-4D97-AF65-F5344CB8AC3E}">
        <p14:creationId xmlns:p14="http://schemas.microsoft.com/office/powerpoint/2010/main" val="1083258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F2A0FC-3697-BA58-3181-7ABAA11BC90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FEF1249-E2F2-0249-3260-7E3CB78ADDA8}"/>
              </a:ext>
            </a:extLst>
          </p:cNvPr>
          <p:cNvSpPr>
            <a:spLocks noGrp="1"/>
          </p:cNvSpPr>
          <p:nvPr>
            <p:ph type="title" idx="4294967295"/>
          </p:nvPr>
        </p:nvSpPr>
        <p:spPr>
          <a:xfrm>
            <a:off x="583376" y="764667"/>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2. Επιλέξτε ένα συμβόλαιο ενέργειας </a:t>
            </a:r>
            <a:endParaRPr lang="el-GR" noProof="1">
              <a:effectLst/>
            </a:endParaRPr>
          </a:p>
          <a:p>
            <a:endParaRPr lang="el-GR" noProof="1"/>
          </a:p>
        </p:txBody>
      </p:sp>
      <p:sp>
        <p:nvSpPr>
          <p:cNvPr id="4" name="TextBox 3">
            <a:extLst>
              <a:ext uri="{FF2B5EF4-FFF2-40B4-BE49-F238E27FC236}">
                <a16:creationId xmlns:a16="http://schemas.microsoft.com/office/drawing/2014/main" id="{12E9D6D4-ADBC-D7EB-E231-9A2E3FFD7EF4}"/>
              </a:ext>
            </a:extLst>
          </p:cNvPr>
          <p:cNvSpPr txBox="1"/>
          <p:nvPr/>
        </p:nvSpPr>
        <p:spPr>
          <a:xfrm>
            <a:off x="4377100" y="2122241"/>
            <a:ext cx="7405886" cy="3416320"/>
          </a:xfrm>
          <a:prstGeom prst="rect">
            <a:avLst/>
          </a:prstGeom>
          <a:noFill/>
        </p:spPr>
        <p:txBody>
          <a:bodyPr wrap="square" rtlCol="0">
            <a:spAutoFit/>
          </a:bodyPr>
          <a:lstStyle/>
          <a:p>
            <a:pPr marL="457200" indent="-457200" latinLnBrk="0">
              <a:buChar char="•"/>
            </a:pPr>
            <a:r>
              <a:rPr lang="en-US" sz="2400" dirty="0">
                <a:solidFill>
                  <a:srgbClr val="2B2C30"/>
                </a:solidFill>
              </a:rPr>
              <a:t>Ερευνήστε και συγκρίνετε διαφορετικά συμβόλαια ενέργειας που προσφέρουν επιλογές ευελιξίας και δυναμική τιμολόγηση. Η δυναμική τιμολόγηση σημαίνει ότι η τιμή της ενέργειας σας κυμαίνεται ανάλογα με τη συνολική ζήτηση. </a:t>
            </a:r>
          </a:p>
          <a:p>
            <a:pPr marL="457200" indent="-457200" latinLnBrk="0">
              <a:buChar char="•"/>
            </a:pPr>
            <a:r>
              <a:rPr lang="en-US" sz="2400" dirty="0">
                <a:solidFill>
                  <a:srgbClr val="2B2C30"/>
                </a:solidFill>
              </a:rPr>
              <a:t>Εξετάστε προγράμματα που σας επιτρέπουν να επωφεληθείτε από χαμηλότερες τιμές κατά τις ώρες εκτός αιχμής ή που προσφέρουν κίνητρα για τη μείωση της κατανάλωσης κατά τις ώρες αιχμής. </a:t>
            </a:r>
            <a:endParaRPr lang="en-US" sz="2400" dirty="0"/>
          </a:p>
          <a:p>
            <a:pPr marL="457200" indent="-457200" latinLnBrk="0">
              <a:buChar char="•"/>
            </a:pPr>
            <a:r>
              <a:rPr lang="en-US" sz="2400" dirty="0">
                <a:solidFill>
                  <a:srgbClr val="2B2C30"/>
                </a:solidFill>
              </a:rPr>
              <a:t>Ορισμένοι τύποι συμβολαίων μπορεί να παρέχουν επιλογές ανανεώσιμης ενέργειας ή ανταμοιβές για συμπεριφορές εξοικονόμησης ενέργειας.</a:t>
            </a:r>
            <a:endParaRPr lang="en-US" sz="2400" dirty="0"/>
          </a:p>
        </p:txBody>
      </p:sp>
      <p:pic>
        <p:nvPicPr>
          <p:cNvPr id="5" name="Picture 4">
            <a:extLst>
              <a:ext uri="{FF2B5EF4-FFF2-40B4-BE49-F238E27FC236}">
                <a16:creationId xmlns:a16="http://schemas.microsoft.com/office/drawing/2014/main" id="{013F9013-B925-266E-9CF5-488DE2991845}"/>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3376" y="2090230"/>
            <a:ext cx="3249588" cy="4559734"/>
          </a:xfrm>
          <a:prstGeom prst="rect">
            <a:avLst/>
          </a:prstGeom>
        </p:spPr>
      </p:pic>
    </p:spTree>
    <p:extLst>
      <p:ext uri="{BB962C8B-B14F-4D97-AF65-F5344CB8AC3E}">
        <p14:creationId xmlns:p14="http://schemas.microsoft.com/office/powerpoint/2010/main" val="3310764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B3927-D115-407C-E584-86BC989C72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0F4DB7F-AD8A-51A4-5BD2-1A8B57D972B4}"/>
              </a:ext>
            </a:extLst>
          </p:cNvPr>
          <p:cNvSpPr>
            <a:spLocks noGrp="1"/>
          </p:cNvSpPr>
          <p:nvPr>
            <p:ph type="title" idx="4294967295"/>
          </p:nvPr>
        </p:nvSpPr>
        <p:spPr>
          <a:xfrm>
            <a:off x="550818" y="809263"/>
            <a:ext cx="10515600" cy="1325563"/>
          </a:xfrm>
          <a:prstGeom prst="rect">
            <a:avLst/>
          </a:prstGeom>
        </p:spPr>
        <p:txBody>
          <a:bodyPr/>
          <a:lstStyle/>
          <a:p>
            <a:pPr rtl="0" eaLnBrk="1" latinLnBrk="0" hangingPunct="1"/>
            <a:r>
              <a:rPr lang="el-GR" sz="2800" b="1" kern="1200" noProof="1">
                <a:solidFill>
                  <a:srgbClr val="FFFFFF"/>
                </a:solidFill>
                <a:effectLst/>
                <a:latin typeface="Calibri" panose="020F0502020204030204" pitchFamily="34" charset="0"/>
                <a:ea typeface="Public Sans"/>
                <a:cs typeface="Public Sans"/>
              </a:rPr>
              <a:t>3. Αύξηση της αποδοτικότητας: Επένδυση σε λευκές συσκευές - Εισαγωγή</a:t>
            </a:r>
            <a:endParaRPr lang="el-GR" noProof="1">
              <a:effectLst/>
            </a:endParaRPr>
          </a:p>
          <a:p>
            <a:endParaRPr lang="el-GR" noProof="1"/>
          </a:p>
        </p:txBody>
      </p:sp>
      <p:sp>
        <p:nvSpPr>
          <p:cNvPr id="4" name="TextBox 3">
            <a:extLst>
              <a:ext uri="{FF2B5EF4-FFF2-40B4-BE49-F238E27FC236}">
                <a16:creationId xmlns:a16="http://schemas.microsoft.com/office/drawing/2014/main" id="{3578E889-170D-661A-C4C9-37B6BB6336A3}"/>
              </a:ext>
            </a:extLst>
          </p:cNvPr>
          <p:cNvSpPr txBox="1"/>
          <p:nvPr/>
        </p:nvSpPr>
        <p:spPr>
          <a:xfrm>
            <a:off x="885172" y="2792074"/>
            <a:ext cx="10421655" cy="2123658"/>
          </a:xfrm>
          <a:prstGeom prst="rect">
            <a:avLst/>
          </a:prstGeom>
          <a:noFill/>
        </p:spPr>
        <p:txBody>
          <a:bodyPr wrap="square" rtlCol="0">
            <a:spAutoFit/>
          </a:bodyPr>
          <a:lstStyle/>
          <a:p>
            <a:pPr algn="ctr" latinLnBrk="0"/>
            <a:r>
              <a:rPr lang="en-US" sz="4400" i="1" dirty="0">
                <a:solidFill>
                  <a:schemeClr val="accent5"/>
                </a:solidFill>
              </a:rPr>
              <a:t>Πώς μπορεί η επένδυση σε λευκές συσκευές να οδηγήσει σε μακροπρόθεσμη εξοικονόμηση στους λογαριασμούς ενέργειας σας;</a:t>
            </a:r>
          </a:p>
          <a:p>
            <a:pPr algn="ctr" latinLnBrk="0"/>
            <a:endParaRPr lang="en-US" sz="4400" i="1" dirty="0">
              <a:solidFill>
                <a:schemeClr val="accent5"/>
              </a:solidFill>
            </a:endParaRPr>
          </a:p>
        </p:txBody>
      </p:sp>
    </p:spTree>
    <p:extLst>
      <p:ext uri="{BB962C8B-B14F-4D97-AF65-F5344CB8AC3E}">
        <p14:creationId xmlns:p14="http://schemas.microsoft.com/office/powerpoint/2010/main" val="2651338207"/>
      </p:ext>
    </p:extLst>
  </p:cSld>
  <p:clrMapOvr>
    <a:masterClrMapping/>
  </p:clrMapOvr>
</p:sld>
</file>

<file path=ppt/theme/theme1.xml><?xml version="1.0" encoding="utf-8"?>
<a:theme xmlns:a="http://schemas.openxmlformats.org/drawingml/2006/main" name="Every1 slide master">
  <a:themeElements>
    <a:clrScheme name="0E3AF0">
      <a:dk1>
        <a:srgbClr val="231F20"/>
      </a:dk1>
      <a:lt1>
        <a:srgbClr val="FFFFFF"/>
      </a:lt1>
      <a:dk2>
        <a:srgbClr val="0E3AF0"/>
      </a:dk2>
      <a:lt2>
        <a:srgbClr val="D3D3D3"/>
      </a:lt2>
      <a:accent1>
        <a:srgbClr val="BDF03A"/>
      </a:accent1>
      <a:accent2>
        <a:srgbClr val="0E3AF0"/>
      </a:accent2>
      <a:accent3>
        <a:srgbClr val="A5A5A5"/>
      </a:accent3>
      <a:accent4>
        <a:srgbClr val="808080"/>
      </a:accent4>
      <a:accent5>
        <a:srgbClr val="0E3AF0"/>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w="12838" cap="flat">
          <a:noFill/>
          <a:prstDash val="solid"/>
          <a:miter/>
        </a:ln>
        <a:effectLst/>
      </a:spPr>
      <a:bodyPr rtlCol="0" anchor="ctr"/>
      <a:lstStyle>
        <a:defPPr algn="ctr">
          <a:defRPr sz="2800" dirty="0" smtClean="0">
            <a:solidFill>
              <a:srgbClr val="1A194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59c2b11d-9272-4eed-95ac-95725493c81f" xsi:nil="true"/>
    <lcf76f155ced4ddcb4097134ff3c332f xmlns="c67c0ac7-78b5-4864-aca3-db9996adcf66">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C0EDCDBA201B409A2395B9861151A1" ma:contentTypeVersion="15" ma:contentTypeDescription="Een nieuw document maken." ma:contentTypeScope="" ma:versionID="50c7f522389424b49c6918a8f642ccca">
  <xsd:schema xmlns:xsd="http://www.w3.org/2001/XMLSchema" xmlns:xs="http://www.w3.org/2001/XMLSchema" xmlns:p="http://schemas.microsoft.com/office/2006/metadata/properties" xmlns:ns2="c67c0ac7-78b5-4864-aca3-db9996adcf66" xmlns:ns3="59c2b11d-9272-4eed-95ac-95725493c81f" targetNamespace="http://schemas.microsoft.com/office/2006/metadata/properties" ma:root="true" ma:fieldsID="bb5fd8cc14943147fc1cd49a2979817f" ns2:_="" ns3:_="">
    <xsd:import namespace="c67c0ac7-78b5-4864-aca3-db9996adcf66"/>
    <xsd:import namespace="59c2b11d-9272-4eed-95ac-95725493c81f"/>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7c0ac7-78b5-4864-aca3-db9996adcf6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Afbeeldingtags" ma:readOnly="false" ma:fieldId="{5cf76f15-5ced-4ddc-b409-7134ff3c332f}" ma:taxonomyMulti="true" ma:sspId="59249fec-8619-4602-8705-1823ced1ad95" ma:termSetId="09814cd3-568e-fe90-9814-8d621ff8fb84" ma:anchorId="fba54fb3-c3e1-fe81-a776-ca4b69148c4d" ma:open="true" ma:isKeyword="false">
      <xsd:complexType>
        <xsd:sequence>
          <xsd:element ref="pc:Terms" minOccurs="0" maxOccurs="1"/>
        </xsd:sequence>
      </xsd:complex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59c2b11d-9272-4eed-95ac-95725493c81f"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208e361e-f706-48d1-9f52-00535f2db59c}" ma:internalName="TaxCatchAll" ma:showField="CatchAllData" ma:web="59c2b11d-9272-4eed-95ac-95725493c81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E3774D8-BCA8-4A02-93E0-3307429344AA}">
  <ds:schemaRefs>
    <ds:schemaRef ds:uri="http://schemas.microsoft.com/sharepoint/v3/contenttype/forms"/>
  </ds:schemaRefs>
</ds:datastoreItem>
</file>

<file path=customXml/itemProps2.xml><?xml version="1.0" encoding="utf-8"?>
<ds:datastoreItem xmlns:ds="http://schemas.openxmlformats.org/officeDocument/2006/customXml" ds:itemID="{93CA0DD0-504F-4EB9-B60E-59D0E157F7B9}">
  <ds:schemaRefs>
    <ds:schemaRef ds:uri="577805d4-8e47-4788-b8ec-5b1290b6ebfb"/>
    <ds:schemaRef ds:uri="59c2b11d-9272-4eed-95ac-95725493c81f"/>
    <ds:schemaRef ds:uri="75a85b04-3e87-4e6d-8e61-343b36998706"/>
    <ds:schemaRef ds:uri="c67c0ac7-78b5-4864-aca3-db9996adcf6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f45ef3b6-e1f8-4ba6-89ba-26b48c006428"/>
    <ds:schemaRef ds:uri="7b26517a-e12b-4b49-bcfd-51642f3fdde0"/>
  </ds:schemaRefs>
</ds:datastoreItem>
</file>

<file path=customXml/itemProps3.xml><?xml version="1.0" encoding="utf-8"?>
<ds:datastoreItem xmlns:ds="http://schemas.openxmlformats.org/officeDocument/2006/customXml" ds:itemID="{9CE94982-4317-461F-ADF8-2D95073E12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7c0ac7-78b5-4864-aca3-db9996adcf66"/>
    <ds:schemaRef ds:uri="59c2b11d-9272-4eed-95ac-95725493c81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372</TotalTime>
  <Words>3560</Words>
  <Application>Microsoft Macintosh PowerPoint</Application>
  <PresentationFormat>Widescreen</PresentationFormat>
  <Paragraphs>264</Paragraphs>
  <Slides>28</Slides>
  <Notes>28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맑은 고딕</vt:lpstr>
      <vt:lpstr>Arial</vt:lpstr>
      <vt:lpstr>Calibri</vt:lpstr>
      <vt:lpstr>Public Sans</vt:lpstr>
      <vt:lpstr>Segoe UI</vt:lpstr>
      <vt:lpstr>Every1 slide master</vt:lpstr>
      <vt:lpstr>Συμμετέχετε στο Ψηφιακή Ενέργεια: 10 εύκολα βήματα που μπορείτε να κάνετε σήμερα!</vt:lpstr>
      <vt:lpstr>Εισαγωγή </vt:lpstr>
      <vt:lpstr>Αυτή η παρουσίαση </vt:lpstr>
      <vt:lpstr>10 εύκολα βήματα που μπορείτε να κάνετε σήμερα  </vt:lpstr>
      <vt:lpstr>1. Κατανοήστε τη δική σας κατανάλωση ενέργειας - Εισαγωγή </vt:lpstr>
      <vt:lpstr>1. Κατανοήστε τη δική σας κατανάλωση ενέργειας </vt:lpstr>
      <vt:lpstr>2. Επιλέξτε ένα συμβόλαιο ενέργειας - Εισαγωγή </vt:lpstr>
      <vt:lpstr>2. Επιλέξτε ένα συμβόλαιο ενέργειας  </vt:lpstr>
      <vt:lpstr>3. Αύξηση της αποδοτικότητας: Επένδυση σε λευκές συσκευές - Εισαγωγή </vt:lpstr>
      <vt:lpstr>3. Αύξηση της αποδοτικότητας: Επένδυση σε λευκές συσκευές </vt:lpstr>
      <vt:lpstr>4. Αποψύξτε τακτικά τον καταψύκτη σας - Εισαγωγή </vt:lpstr>
      <vt:lpstr>4. Αποψύχετε τακτικά τον καταψύκτη σας </vt:lpstr>
      <vt:lpstr>5. Αποσυνδέστε τις ηλεκτρονικές συσκευές που δεν χρησιμοποιείτε - Εισαγωγή </vt:lpstr>
      <vt:lpstr>5. Αποσυνδέστε τις ηλεκτρονικές συσκευές που δεν χρησιμοποιούνται  </vt:lpstr>
      <vt:lpstr>6. Εφαρμογή ενός έξυπνου σπιτιού - Εισαγωγή </vt:lpstr>
      <vt:lpstr>6. Εφαρμόστε ένα έξυπνο σπίτι </vt:lpstr>
      <vt:lpstr>7. Χρησιμοποιήστε έξυπνους θερμοστάτες - Εισαγωγή </vt:lpstr>
      <vt:lpstr>7. Χρησιμοποιήστε έξυπνους θερμοστάτες </vt:lpstr>
      <vt:lpstr>8. Χρησιμοποιήστε πολύπριζα - Εισαγωγή </vt:lpstr>
      <vt:lpstr>8. Χρησιμοποιήστε πολύπριζα  </vt:lpstr>
      <vt:lpstr>9. Συνεργασία: Ο ρόλος των ενεργειακών κοινοτήτων - Εισαγωγή </vt:lpstr>
      <vt:lpstr>9. Συνεργασία: Ο ρόλος των ενεργειακών κοινοτήτων  </vt:lpstr>
      <vt:lpstr>10. Μάθετε πού μπορείτε να βρείτε υποστήριξη - Εισαγωγή </vt:lpstr>
      <vt:lpstr>10. Μάθετε πού μπορείτε να λάβετε υποστήριξη  </vt:lpstr>
      <vt:lpstr>Επόμενα βήματα </vt:lpstr>
      <vt:lpstr>Ευχαριστίες 1 </vt:lpstr>
      <vt:lpstr>Ευχαριστίες 2 </vt:lpstr>
      <vt:lpstr>Ευχαριστώ!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Beck.Pitt</cp:lastModifiedBy>
  <cp:revision>49</cp:revision>
  <cp:lastPrinted>2025-03-21T11:31:47Z</cp:lastPrinted>
  <dcterms:created xsi:type="dcterms:W3CDTF">2019-04-06T05:20:47Z</dcterms:created>
  <dcterms:modified xsi:type="dcterms:W3CDTF">2026-03-15T14:11:45Z</dcterms:modified>
  <cp:category/>
</cp:coreProperties>
</file>