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7BBDB97D-3695-6F59-E27C-1AA6933DA774}" name="Angel.Casado-Hidalgo" initials="An" userId="S::aach3@open.ac.uk::c99aa312-85d0-46ba-964b-f4db0fc8575d" providerId="AD"/>
  <p188:author id="{F9C7A087-BD62-5D0B-D14B-4E3DE7FB128C}" name="Brent.Cunningham" initials="Br" userId="S::bc5835@open.ac.uk::74055d5a-e06d-41f7-9835-efab18c92af7" providerId="AD"/>
  <p188:author id="{9DAF47B9-233B-59E9-81AD-F2F07D3AD55F}" name="Elizabeth.Simpson" initials="El" userId="S::es23676@open.ac.uk::b984c68f-e7f2-4a14-821c-76f06e079c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95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65297F-8139-6070-76F3-BD61207AF9B7}" v="7" dt="2025-09-24T09:03:53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.Simpson" userId="S::es23676@open.ac.uk::b984c68f-e7f2-4a14-821c-76f06e079c57" providerId="AD" clId="Web-{01504F33-2255-BDFF-7F5A-B144970CA3BC}"/>
    <pc:docChg chg="modSld">
      <pc:chgData name="Elizabeth.Simpson" userId="S::es23676@open.ac.uk::b984c68f-e7f2-4a14-821c-76f06e079c57" providerId="AD" clId="Web-{01504F33-2255-BDFF-7F5A-B144970CA3BC}" dt="2025-08-25T07:00:00.136" v="1" actId="20577"/>
      <pc:docMkLst>
        <pc:docMk/>
      </pc:docMkLst>
      <pc:sldChg chg="modSp">
        <pc:chgData name="Elizabeth.Simpson" userId="S::es23676@open.ac.uk::b984c68f-e7f2-4a14-821c-76f06e079c57" providerId="AD" clId="Web-{01504F33-2255-BDFF-7F5A-B144970CA3BC}" dt="2025-08-25T07:00:00.136" v="1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01504F33-2255-BDFF-7F5A-B144970CA3BC}" dt="2025-08-25T07:00:00.136" v="1" actId="20577"/>
          <ac:spMkLst>
            <pc:docMk/>
            <pc:sldMk cId="540167010" sldId="268"/>
            <ac:spMk id="3" creationId="{30EEF228-DB29-174D-47C9-2331D4419DB9}"/>
          </ac:spMkLst>
        </pc:spChg>
      </pc:sldChg>
    </pc:docChg>
  </pc:docChgLst>
  <pc:docChgLst>
    <pc:chgData name="Brent.Cunningham" userId="S::bc5835@open.ac.uk::74055d5a-e06d-41f7-9835-efab18c92af7" providerId="AD" clId="Web-{28B5E2E7-BA4F-43C9-80E8-F279989028D5}"/>
    <pc:docChg chg="modSld">
      <pc:chgData name="Brent.Cunningham" userId="S::bc5835@open.ac.uk::74055d5a-e06d-41f7-9835-efab18c92af7" providerId="AD" clId="Web-{28B5E2E7-BA4F-43C9-80E8-F279989028D5}" dt="2025-09-02T09:16:30.622" v="0" actId="20577"/>
      <pc:docMkLst>
        <pc:docMk/>
      </pc:docMkLst>
      <pc:sldChg chg="modSp">
        <pc:chgData name="Brent.Cunningham" userId="S::bc5835@open.ac.uk::74055d5a-e06d-41f7-9835-efab18c92af7" providerId="AD" clId="Web-{28B5E2E7-BA4F-43C9-80E8-F279989028D5}" dt="2025-09-02T09:16:30.622" v="0" actId="20577"/>
        <pc:sldMkLst>
          <pc:docMk/>
          <pc:sldMk cId="30831175" sldId="266"/>
        </pc:sldMkLst>
        <pc:spChg chg="mod">
          <ac:chgData name="Brent.Cunningham" userId="S::bc5835@open.ac.uk::74055d5a-e06d-41f7-9835-efab18c92af7" providerId="AD" clId="Web-{28B5E2E7-BA4F-43C9-80E8-F279989028D5}" dt="2025-09-02T09:16:30.622" v="0" actId="20577"/>
          <ac:spMkLst>
            <pc:docMk/>
            <pc:sldMk cId="30831175" sldId="266"/>
            <ac:spMk id="7" creationId="{AAA12D25-254C-C1D7-89BB-8034D8776413}"/>
          </ac:spMkLst>
        </pc:spChg>
      </pc:sldChg>
    </pc:docChg>
  </pc:docChgLst>
  <pc:docChgLst>
    <pc:chgData name="Brent.Cunningham" userId="S::bc5835@open.ac.uk::74055d5a-e06d-41f7-9835-efab18c92af7" providerId="AD" clId="Web-{6965297F-8139-6070-76F3-BD61207AF9B7}"/>
    <pc:docChg chg="modSld">
      <pc:chgData name="Brent.Cunningham" userId="S::bc5835@open.ac.uk::74055d5a-e06d-41f7-9835-efab18c92af7" providerId="AD" clId="Web-{6965297F-8139-6070-76F3-BD61207AF9B7}" dt="2025-09-24T09:03:48.979" v="4" actId="20577"/>
      <pc:docMkLst>
        <pc:docMk/>
      </pc:docMkLst>
      <pc:sldChg chg="modSp">
        <pc:chgData name="Brent.Cunningham" userId="S::bc5835@open.ac.uk::74055d5a-e06d-41f7-9835-efab18c92af7" providerId="AD" clId="Web-{6965297F-8139-6070-76F3-BD61207AF9B7}" dt="2025-09-24T09:03:44.385" v="1" actId="20577"/>
        <pc:sldMkLst>
          <pc:docMk/>
          <pc:sldMk cId="540167010" sldId="268"/>
        </pc:sldMkLst>
        <pc:spChg chg="mod">
          <ac:chgData name="Brent.Cunningham" userId="S::bc5835@open.ac.uk::74055d5a-e06d-41f7-9835-efab18c92af7" providerId="AD" clId="Web-{6965297F-8139-6070-76F3-BD61207AF9B7}" dt="2025-09-24T09:03:44.385" v="1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Brent.Cunningham" userId="S::bc5835@open.ac.uk::74055d5a-e06d-41f7-9835-efab18c92af7" providerId="AD" clId="Web-{6965297F-8139-6070-76F3-BD61207AF9B7}" dt="2025-09-24T09:03:48.979" v="4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6965297F-8139-6070-76F3-BD61207AF9B7}" dt="2025-09-24T09:03:48.979" v="4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mariaisabelmejia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tic.gov.co/portal/inicio/Glosario/G/5306:Gobierno-en-Linea-GE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www.ica-it.org/index.php/conferences/speaker-profiles/216-jaramillo-mejia-ms-maria-isabel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gub.uy/agencia-gobierno-electronico-sociedad-informacion-conocimiento/comunicacion/noticias/colombia-conexion-entrevista-con-la-viceministra-de-tecnologi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800" dirty="0"/>
              <a:t>María Isabel Mejía Jaramillo is a Columbian software engineer and digital public policy leader.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Her pioneering work in e-governance has transformed how citizens access public services in Latin America, reducing bureaucracy, increasing transparency, and bridging the digital divide.</a:t>
            </a:r>
          </a:p>
        </p:txBody>
      </p:sp>
      <p:pic>
        <p:nvPicPr>
          <p:cNvPr id="6" name="Content Placeholder 6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52" r="14552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>
                <a:ea typeface="+mn-lt"/>
                <a:cs typeface="+mn-lt"/>
              </a:rPr>
              <a:t>Image source: 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3"/>
              </a:rPr>
              <a:t>María Isabel Mejía Jaramillo / LinkedIn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/>
              <a:t>Empowerment through Public Policy: María Isabel Mejía Jaramillo​ </a:t>
            </a:r>
            <a:r>
              <a:rPr lang="en-US" sz="3400" b="1" dirty="0">
                <a:latin typeface="Aptos"/>
              </a:rPr>
              <a:t>[1958</a:t>
            </a:r>
            <a:r>
              <a:rPr lang="en-US" sz="3400" b="1" dirty="0">
                <a:latin typeface="Aptos"/>
                <a:ea typeface="+mj-lt"/>
                <a:cs typeface="+mj-lt"/>
              </a:rPr>
              <a:t> – ]</a:t>
            </a:r>
            <a:endParaRPr lang="en-US" sz="3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3"/>
            <a:ext cx="10515600" cy="456349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/>
              <a:t>María Isabel Mejía Jaramillo was born in 1958 in Cali, Colombia. </a:t>
            </a:r>
          </a:p>
          <a:p>
            <a:pPr marL="0" indent="0">
              <a:buNone/>
            </a:pPr>
            <a:r>
              <a:rPr lang="en-GB" sz="1800" dirty="0"/>
              <a:t>She studied at the Universidad de </a:t>
            </a:r>
            <a:r>
              <a:rPr lang="en-GB" sz="1800" dirty="0" err="1"/>
              <a:t>los</a:t>
            </a:r>
            <a:r>
              <a:rPr lang="en-GB" sz="1800" dirty="0"/>
              <a:t> Andes in Bogotá, completing her undergraduate degree in Systems Engineering and Computing, from 1976 to 1982, and achieving her specialisation in Strategic IT Management in 1991. </a:t>
            </a:r>
          </a:p>
          <a:p>
            <a:pPr marL="0" indent="0">
              <a:buNone/>
            </a:pPr>
            <a:endParaRPr lang="en-GB" sz="1800" b="1" dirty="0"/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/>
              <a:t>Between 2006 to 2010, as the director of Colombia’s flagship initiative </a:t>
            </a:r>
            <a:r>
              <a:rPr lang="en-GB" sz="1800" i="1" dirty="0">
                <a:hlinkClick r:id="rId2"/>
              </a:rPr>
              <a:t>Gobierno en Línea</a:t>
            </a:r>
            <a:r>
              <a:rPr lang="en-GB" sz="1800" i="1" dirty="0"/>
              <a:t> </a:t>
            </a:r>
            <a:r>
              <a:rPr lang="en-GB" sz="1800" dirty="0"/>
              <a:t>(Online Government), Mejía Jaramillo led </a:t>
            </a:r>
            <a:r>
              <a:rPr lang="en-US" sz="1800" dirty="0"/>
              <a:t>the country's e-Government strategy, positioning Colombia as a leader in Latin America for both e-Government and e-Participation.</a:t>
            </a:r>
          </a:p>
          <a:p>
            <a:pPr marL="0" indent="0">
              <a:buNone/>
            </a:pPr>
            <a:r>
              <a:rPr lang="en-US" sz="1800" dirty="0"/>
              <a:t>She later worked as the Deputy Minister for IT, developing national strategies to expand broadband infrastructure and promote digital inclusion, with a focus on increasing digital literacy and fostering public sector innovation. </a:t>
            </a:r>
          </a:p>
          <a:p>
            <a:pPr marL="0" indent="0">
              <a:buNone/>
            </a:pPr>
            <a:r>
              <a:rPr lang="en-US" sz="1800" dirty="0"/>
              <a:t>She continues to support global companies on digital policy and </a:t>
            </a:r>
            <a:r>
              <a:rPr lang="en-GB" sz="1800" dirty="0"/>
              <a:t>modernisation</a:t>
            </a:r>
            <a:r>
              <a:rPr lang="en-US" sz="1800" dirty="0"/>
              <a:t> of public services.</a:t>
            </a:r>
            <a:endParaRPr lang="en-GB" sz="1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Setting the e-Bar for Latin America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765"/>
            <a:ext cx="10806952" cy="362103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 sz="1800" b="1" noProof="0" dirty="0"/>
              <a:t>Further Reading</a:t>
            </a:r>
          </a:p>
          <a:p>
            <a:pPr marL="0" indent="0">
              <a:buNone/>
            </a:pPr>
            <a:r>
              <a:rPr lang="en-GB" sz="1800" noProof="0" dirty="0"/>
              <a:t>AGESIC (2016</a:t>
            </a:r>
            <a:r>
              <a:rPr lang="en-GB" sz="1800" i="1" noProof="0" dirty="0"/>
              <a:t>) Colombia </a:t>
            </a:r>
            <a:r>
              <a:rPr lang="en-GB" sz="1800" i="1" noProof="0" err="1"/>
              <a:t>conexión</a:t>
            </a:r>
            <a:r>
              <a:rPr lang="en-GB" sz="1800" i="1" noProof="0" dirty="0"/>
              <a:t>: </a:t>
            </a:r>
            <a:r>
              <a:rPr lang="en-GB" sz="1800" i="1" noProof="0" err="1"/>
              <a:t>entrevista</a:t>
            </a:r>
            <a:r>
              <a:rPr lang="en-GB" sz="1800" i="1" noProof="0" dirty="0"/>
              <a:t> con la </a:t>
            </a:r>
            <a:r>
              <a:rPr lang="en-GB" sz="1800" i="1" noProof="0" err="1"/>
              <a:t>Viceministra</a:t>
            </a:r>
            <a:r>
              <a:rPr lang="en-GB" sz="1800" i="1" noProof="0" dirty="0"/>
              <a:t> de </a:t>
            </a:r>
            <a:r>
              <a:rPr lang="en-GB" sz="1800" i="1" noProof="0" err="1"/>
              <a:t>tecnología</a:t>
            </a:r>
            <a:r>
              <a:rPr lang="en-GB" sz="1800" i="1" noProof="0" dirty="0"/>
              <a:t>. </a:t>
            </a:r>
            <a:r>
              <a:rPr lang="en-GB" sz="1800" noProof="0" dirty="0"/>
              <a:t>Available at: </a:t>
            </a:r>
            <a:r>
              <a:rPr lang="en-GB" sz="1800" noProof="0" dirty="0">
                <a:solidFill>
                  <a:srgbClr val="6D95A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https://www.gub.uy/agencia-gobierno-electronico-sociedad-informacion-conocimiento/comunicacion/noticias/colombia-conexion-entrevista-con-la-viceministra-de-tecnologia</a:t>
            </a:r>
            <a:r>
              <a:rPr lang="en-GB" sz="1800" noProof="0" dirty="0"/>
              <a:t> </a:t>
            </a:r>
            <a:r>
              <a:rPr lang="en-GB" sz="1800" dirty="0"/>
              <a:t> </a:t>
            </a:r>
            <a:endParaRPr lang="en-GB" sz="1800" noProof="0" dirty="0"/>
          </a:p>
          <a:p>
            <a:pPr marL="0" indent="0">
              <a:buNone/>
            </a:pPr>
            <a:r>
              <a:rPr lang="en-GB" sz="1800" noProof="0" dirty="0"/>
              <a:t>ICA-IT (no date) </a:t>
            </a:r>
            <a:r>
              <a:rPr lang="en-GB" sz="1800" i="1" noProof="0" dirty="0"/>
              <a:t>JARAMILLO- MEJÍA, Ms. María Isabel</a:t>
            </a:r>
            <a:r>
              <a:rPr lang="en-GB" sz="1800" noProof="0" dirty="0"/>
              <a:t>. Available at: </a:t>
            </a:r>
            <a:r>
              <a:rPr lang="en-GB" sz="1800" dirty="0">
                <a:solidFill>
                  <a:srgbClr val="6D95A0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https://www.ica-it.org/index.php/conferences/speaker-profiles/216-jaramillo-mejia-ms-maria-isabel</a:t>
            </a:r>
            <a:r>
              <a:rPr lang="en-GB" sz="1800" dirty="0"/>
              <a:t>   </a:t>
            </a:r>
            <a:r>
              <a:rPr lang="en-GB" sz="1800" noProof="0" dirty="0"/>
              <a:t> </a:t>
            </a:r>
            <a:br>
              <a:rPr lang="en-GB" sz="1800" dirty="0"/>
            </a:br>
            <a:endParaRPr lang="en-GB" sz="1800" noProof="0" dirty="0"/>
          </a:p>
          <a:p>
            <a:pPr marL="0" indent="0">
              <a:buNone/>
            </a:pPr>
            <a:r>
              <a:rPr lang="en-GB" sz="1800" b="1" noProof="0" dirty="0"/>
              <a:t>The Project</a:t>
            </a:r>
          </a:p>
          <a:p>
            <a:pPr marL="0" indent="0">
              <a:buNone/>
            </a:pPr>
            <a:r>
              <a:rPr lang="en-GB" sz="1800" noProof="0" dirty="0"/>
              <a:t>This resource is part of the </a:t>
            </a:r>
            <a:r>
              <a:rPr lang="en-GB" sz="1800" b="1" noProof="0" dirty="0"/>
              <a:t>Diverse Computing Pioneers Project</a:t>
            </a:r>
            <a:r>
              <a:rPr lang="en-GB" sz="1800" noProof="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noProof="0" dirty="0"/>
              <a:t>More information </a:t>
            </a:r>
            <a:r>
              <a:rPr lang="en-GB" sz="1800" noProof="0" dirty="0">
                <a:ea typeface="+mn-lt"/>
                <a:cs typeface="+mn-lt"/>
              </a:rPr>
              <a:t>is available at: </a:t>
            </a:r>
            <a:r>
              <a:rPr lang="en-GB" sz="1800" noProof="0" dirty="0">
                <a:ea typeface="+mn-lt"/>
                <a:cs typeface="+mn-lt"/>
                <a:hlinkClick r:id="rId4"/>
              </a:rPr>
              <a:t>www.open.edu/openlearncreate/diverse-computing-pioneers</a:t>
            </a:r>
            <a:endParaRPr lang="en-GB" sz="1800" noProof="0" dirty="0"/>
          </a:p>
          <a:p>
            <a:pPr marL="0" indent="0">
              <a:buNone/>
            </a:pPr>
            <a:endParaRPr lang="en-GB" sz="2000" noProof="0" dirty="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400" b="1" dirty="0"/>
              <a:t>Transforming Digital Government</a:t>
            </a:r>
            <a:endParaRPr lang="en-GB" sz="3400" b="1" noProof="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A5E055-7DED-4118-B742-2E6C286211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271A8C-435F-4317-97D9-D3FB77FE945D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0b375246-e7a5-4cd3-9260-ba7fb55e9fdc"/>
    <ds:schemaRef ds:uri="http://schemas.microsoft.com/office/2006/metadata/properties"/>
    <ds:schemaRef ds:uri="http://purl.org/dc/dcmitype/"/>
    <ds:schemaRef ds:uri="http://purl.org/dc/elements/1.1/"/>
    <ds:schemaRef ds:uri="29232704-331d-4124-9428-a3a78b19a65d"/>
  </ds:schemaRefs>
</ds:datastoreItem>
</file>

<file path=customXml/itemProps3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Setting the e-Bar for Latin America</vt:lpstr>
      <vt:lpstr>Transforming Digital Government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lastModifiedBy>Elizabeth Simpson (Student)</cp:lastModifiedBy>
  <cp:revision>92</cp:revision>
  <dcterms:created xsi:type="dcterms:W3CDTF">2025-06-11T21:29:33Z</dcterms:created>
  <dcterms:modified xsi:type="dcterms:W3CDTF">2025-09-24T09:03:54Z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