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2"/>
  </p:notesMasterIdLst>
  <p:handoutMasterIdLst>
    <p:handoutMasterId r:id="rId23"/>
  </p:handoutMasterIdLst>
  <p:sldIdLst>
    <p:sldId id="568" r:id="rId5"/>
    <p:sldId id="569" r:id="rId6"/>
    <p:sldId id="570" r:id="rId7"/>
    <p:sldId id="571" r:id="rId8"/>
    <p:sldId id="572" r:id="rId9"/>
    <p:sldId id="573" r:id="rId10"/>
    <p:sldId id="574" r:id="rId11"/>
    <p:sldId id="575" r:id="rId12"/>
    <p:sldId id="576" r:id="rId13"/>
    <p:sldId id="577" r:id="rId14"/>
    <p:sldId id="578" r:id="rId15"/>
    <p:sldId id="579" r:id="rId16"/>
    <p:sldId id="580" r:id="rId17"/>
    <p:sldId id="581" r:id="rId18"/>
    <p:sldId id="582" r:id="rId19"/>
    <p:sldId id="583" r:id="rId20"/>
    <p:sldId id="584" r:id="rId2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467B4-0EC1-E268-694A-80300BED1C96}" v="8" dt="2026-02-06T12:08:50.487"/>
    <p1510:client id="{5BF0515C-6B00-490D-517D-97F7A93BA65D}" v="7" dt="2026-02-06T11:00:29.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82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5BF0515C-6B00-490D-517D-97F7A93BA65D}"/>
    <pc:docChg chg="modSld">
      <pc:chgData name="Alexander Deliukov" userId="S::alexander_think-e.be#ext#@flux50.onmicrosoft.com::bee075c1-faac-4166-8fcb-7b2057bad6f6" providerId="AD" clId="Web-{5BF0515C-6B00-490D-517D-97F7A93BA65D}" dt="2026-02-06T11:00:29.653" v="5" actId="1076"/>
      <pc:docMkLst>
        <pc:docMk/>
      </pc:docMkLst>
      <pc:sldChg chg="addSp modSp">
        <pc:chgData name="Alexander Deliukov" userId="S::alexander_think-e.be#ext#@flux50.onmicrosoft.com::bee075c1-faac-4166-8fcb-7b2057bad6f6" providerId="AD" clId="Web-{5BF0515C-6B00-490D-517D-97F7A93BA65D}" dt="2026-02-06T11:00:29.653" v="5" actId="1076"/>
        <pc:sldMkLst>
          <pc:docMk/>
          <pc:sldMk cId="2032918154" sldId="568"/>
        </pc:sldMkLst>
        <pc:picChg chg="add mod">
          <ac:chgData name="Alexander Deliukov" userId="S::alexander_think-e.be#ext#@flux50.onmicrosoft.com::bee075c1-faac-4166-8fcb-7b2057bad6f6" providerId="AD" clId="Web-{5BF0515C-6B00-490D-517D-97F7A93BA65D}" dt="2026-02-06T11:00:29.653" v="5" actId="1076"/>
          <ac:picMkLst>
            <pc:docMk/>
            <pc:sldMk cId="2032918154" sldId="568"/>
            <ac:picMk id="4" creationId="{CA11B47C-9D9A-57FD-B741-1090ED035143}"/>
          </ac:picMkLst>
        </pc:picChg>
      </pc:sldChg>
    </pc:docChg>
  </pc:docChgLst>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7T09:09:53.388" v="32" actId="404"/>
      <pc:docMkLst>
        <pc:docMk/>
      </pc:docMkLst>
      <pc:sldChg chg="modSp mod">
        <pc:chgData name="Alexander Deliukov" userId="d5fda0f2-1d08-4016-b7e9-bb882f168707" providerId="ADAL" clId="{FE9DFF45-01DC-45CC-A80A-B50597210401}" dt="2026-01-27T09:02:38.615" v="4" actId="948"/>
        <pc:sldMkLst>
          <pc:docMk/>
          <pc:sldMk cId="2032918154" sldId="568"/>
        </pc:sldMkLst>
        <pc:spChg chg="mod">
          <ac:chgData name="Alexander Deliukov" userId="d5fda0f2-1d08-4016-b7e9-bb882f168707" providerId="ADAL" clId="{FE9DFF45-01DC-45CC-A80A-B50597210401}" dt="2026-01-27T09:02:38.615" v="4" actId="948"/>
          <ac:spMkLst>
            <pc:docMk/>
            <pc:sldMk cId="2032918154" sldId="568"/>
            <ac:spMk id="2" creationId="{6325EB25-14E4-3C14-F576-F7A979BA79A2}"/>
          </ac:spMkLst>
        </pc:spChg>
      </pc:sldChg>
      <pc:sldChg chg="modSp">
        <pc:chgData name="Alexander Deliukov" userId="d5fda0f2-1d08-4016-b7e9-bb882f168707" providerId="ADAL" clId="{FE9DFF45-01DC-45CC-A80A-B50597210401}" dt="2026-01-27T09:08:20.168" v="16" actId="404"/>
        <pc:sldMkLst>
          <pc:docMk/>
          <pc:sldMk cId="3474962208" sldId="569"/>
        </pc:sldMkLst>
        <pc:spChg chg="mod">
          <ac:chgData name="Alexander Deliukov" userId="d5fda0f2-1d08-4016-b7e9-bb882f168707" providerId="ADAL" clId="{FE9DFF45-01DC-45CC-A80A-B50597210401}" dt="2026-01-27T09:08:20.168" v="16" actId="404"/>
          <ac:spMkLst>
            <pc:docMk/>
            <pc:sldMk cId="3474962208" sldId="569"/>
            <ac:spMk id="2" creationId="{0FE65402-2D24-4C0B-3A9B-70B199ADCEA8}"/>
          </ac:spMkLst>
        </pc:spChg>
      </pc:sldChg>
      <pc:sldChg chg="modSp mod">
        <pc:chgData name="Alexander Deliukov" userId="d5fda0f2-1d08-4016-b7e9-bb882f168707" providerId="ADAL" clId="{FE9DFF45-01DC-45CC-A80A-B50597210401}" dt="2026-01-27T09:08:26.737" v="17" actId="1076"/>
        <pc:sldMkLst>
          <pc:docMk/>
          <pc:sldMk cId="557667987" sldId="570"/>
        </pc:sldMkLst>
        <pc:spChg chg="mod">
          <ac:chgData name="Alexander Deliukov" userId="d5fda0f2-1d08-4016-b7e9-bb882f168707" providerId="ADAL" clId="{FE9DFF45-01DC-45CC-A80A-B50597210401}" dt="2026-01-27T09:08:26.737" v="17" actId="1076"/>
          <ac:spMkLst>
            <pc:docMk/>
            <pc:sldMk cId="557667987" sldId="570"/>
            <ac:spMk id="2" creationId="{4D366B55-7ACA-91FD-62DA-6FBF6BEC8E01}"/>
          </ac:spMkLst>
        </pc:spChg>
        <pc:spChg chg="mod">
          <ac:chgData name="Alexander Deliukov" userId="d5fda0f2-1d08-4016-b7e9-bb882f168707" providerId="ADAL" clId="{FE9DFF45-01DC-45CC-A80A-B50597210401}" dt="2026-01-27T09:06:11.462" v="15" actId="14100"/>
          <ac:spMkLst>
            <pc:docMk/>
            <pc:sldMk cId="557667987" sldId="570"/>
            <ac:spMk id="3" creationId="{9CE9E803-2315-C348-C69F-0FC22E1C6B9B}"/>
          </ac:spMkLst>
        </pc:spChg>
      </pc:sldChg>
      <pc:sldChg chg="modSp mod">
        <pc:chgData name="Alexander Deliukov" userId="d5fda0f2-1d08-4016-b7e9-bb882f168707" providerId="ADAL" clId="{FE9DFF45-01DC-45CC-A80A-B50597210401}" dt="2026-01-27T09:08:36.187" v="18" actId="1076"/>
        <pc:sldMkLst>
          <pc:docMk/>
          <pc:sldMk cId="2747105924" sldId="573"/>
        </pc:sldMkLst>
        <pc:spChg chg="mod">
          <ac:chgData name="Alexander Deliukov" userId="d5fda0f2-1d08-4016-b7e9-bb882f168707" providerId="ADAL" clId="{FE9DFF45-01DC-45CC-A80A-B50597210401}" dt="2026-01-27T09:08:36.187" v="18" actId="1076"/>
          <ac:spMkLst>
            <pc:docMk/>
            <pc:sldMk cId="2747105924" sldId="573"/>
            <ac:spMk id="4" creationId="{CB33C395-3CC3-4B54-6421-D833B99114A3}"/>
          </ac:spMkLst>
        </pc:spChg>
      </pc:sldChg>
      <pc:sldChg chg="modSp mod">
        <pc:chgData name="Alexander Deliukov" userId="d5fda0f2-1d08-4016-b7e9-bb882f168707" providerId="ADAL" clId="{FE9DFF45-01DC-45CC-A80A-B50597210401}" dt="2026-01-27T09:08:39.073" v="19" actId="404"/>
        <pc:sldMkLst>
          <pc:docMk/>
          <pc:sldMk cId="702482267" sldId="574"/>
        </pc:sldMkLst>
        <pc:spChg chg="mod">
          <ac:chgData name="Alexander Deliukov" userId="d5fda0f2-1d08-4016-b7e9-bb882f168707" providerId="ADAL" clId="{FE9DFF45-01DC-45CC-A80A-B50597210401}" dt="2026-01-27T09:08:39.073" v="19" actId="404"/>
          <ac:spMkLst>
            <pc:docMk/>
            <pc:sldMk cId="702482267" sldId="574"/>
            <ac:spMk id="4" creationId="{8F59EF84-A0DC-E61D-F196-26BDE825F1EB}"/>
          </ac:spMkLst>
        </pc:spChg>
      </pc:sldChg>
      <pc:sldChg chg="modSp mod">
        <pc:chgData name="Alexander Deliukov" userId="d5fda0f2-1d08-4016-b7e9-bb882f168707" providerId="ADAL" clId="{FE9DFF45-01DC-45CC-A80A-B50597210401}" dt="2026-01-27T09:08:46.311" v="21" actId="1036"/>
        <pc:sldMkLst>
          <pc:docMk/>
          <pc:sldMk cId="1430523624" sldId="576"/>
        </pc:sldMkLst>
        <pc:spChg chg="mod">
          <ac:chgData name="Alexander Deliukov" userId="d5fda0f2-1d08-4016-b7e9-bb882f168707" providerId="ADAL" clId="{FE9DFF45-01DC-45CC-A80A-B50597210401}" dt="2026-01-27T09:08:46.311" v="21" actId="1036"/>
          <ac:spMkLst>
            <pc:docMk/>
            <pc:sldMk cId="1430523624" sldId="576"/>
            <ac:spMk id="3" creationId="{440033AA-BC50-5858-F1FA-DBA045056AA5}"/>
          </ac:spMkLst>
        </pc:spChg>
        <pc:spChg chg="mod">
          <ac:chgData name="Alexander Deliukov" userId="d5fda0f2-1d08-4016-b7e9-bb882f168707" providerId="ADAL" clId="{FE9DFF45-01DC-45CC-A80A-B50597210401}" dt="2026-01-27T09:08:45.890" v="20" actId="1076"/>
          <ac:spMkLst>
            <pc:docMk/>
            <pc:sldMk cId="1430523624" sldId="576"/>
            <ac:spMk id="4" creationId="{12E9D6D4-ADBC-D7EB-E231-9A2E3FFD7EF4}"/>
          </ac:spMkLst>
        </pc:spChg>
      </pc:sldChg>
      <pc:sldChg chg="modSp mod">
        <pc:chgData name="Alexander Deliukov" userId="d5fda0f2-1d08-4016-b7e9-bb882f168707" providerId="ADAL" clId="{FE9DFF45-01DC-45CC-A80A-B50597210401}" dt="2026-01-27T09:08:49.579" v="22" actId="404"/>
        <pc:sldMkLst>
          <pc:docMk/>
          <pc:sldMk cId="3851787810" sldId="577"/>
        </pc:sldMkLst>
        <pc:spChg chg="mod">
          <ac:chgData name="Alexander Deliukov" userId="d5fda0f2-1d08-4016-b7e9-bb882f168707" providerId="ADAL" clId="{FE9DFF45-01DC-45CC-A80A-B50597210401}" dt="2026-01-27T09:08:49.579" v="22" actId="404"/>
          <ac:spMkLst>
            <pc:docMk/>
            <pc:sldMk cId="3851787810" sldId="577"/>
            <ac:spMk id="4" creationId="{1422382B-2AB3-2B41-4E36-550DCB887EDE}"/>
          </ac:spMkLst>
        </pc:spChg>
      </pc:sldChg>
      <pc:sldChg chg="modSp mod">
        <pc:chgData name="Alexander Deliukov" userId="d5fda0f2-1d08-4016-b7e9-bb882f168707" providerId="ADAL" clId="{FE9DFF45-01DC-45CC-A80A-B50597210401}" dt="2026-01-27T09:08:57.344" v="24" actId="1076"/>
        <pc:sldMkLst>
          <pc:docMk/>
          <pc:sldMk cId="2049606178" sldId="579"/>
        </pc:sldMkLst>
        <pc:spChg chg="mod">
          <ac:chgData name="Alexander Deliukov" userId="d5fda0f2-1d08-4016-b7e9-bb882f168707" providerId="ADAL" clId="{FE9DFF45-01DC-45CC-A80A-B50597210401}" dt="2026-01-27T09:08:57.344" v="24" actId="1076"/>
          <ac:spMkLst>
            <pc:docMk/>
            <pc:sldMk cId="2049606178" sldId="579"/>
            <ac:spMk id="4" creationId="{92FE9A94-DCC1-E1C5-4D79-C962BC490CDE}"/>
          </ac:spMkLst>
        </pc:spChg>
      </pc:sldChg>
      <pc:sldChg chg="modSp mod">
        <pc:chgData name="Alexander Deliukov" userId="d5fda0f2-1d08-4016-b7e9-bb882f168707" providerId="ADAL" clId="{FE9DFF45-01DC-45CC-A80A-B50597210401}" dt="2026-01-27T09:09:06.900" v="28" actId="14100"/>
        <pc:sldMkLst>
          <pc:docMk/>
          <pc:sldMk cId="2820332904" sldId="580"/>
        </pc:sldMkLst>
        <pc:spChg chg="mod">
          <ac:chgData name="Alexander Deliukov" userId="d5fda0f2-1d08-4016-b7e9-bb882f168707" providerId="ADAL" clId="{FE9DFF45-01DC-45CC-A80A-B50597210401}" dt="2026-01-27T09:09:06.900" v="28" actId="14100"/>
          <ac:spMkLst>
            <pc:docMk/>
            <pc:sldMk cId="2820332904" sldId="580"/>
            <ac:spMk id="2" creationId="{E5EF62FA-97C5-ED53-D5A5-534D852C075E}"/>
          </ac:spMkLst>
        </pc:spChg>
        <pc:spChg chg="mod">
          <ac:chgData name="Alexander Deliukov" userId="d5fda0f2-1d08-4016-b7e9-bb882f168707" providerId="ADAL" clId="{FE9DFF45-01DC-45CC-A80A-B50597210401}" dt="2026-01-27T09:09:02.359" v="26" actId="1076"/>
          <ac:spMkLst>
            <pc:docMk/>
            <pc:sldMk cId="2820332904" sldId="580"/>
            <ac:spMk id="4" creationId="{0AA59405-2C00-D281-DA2C-55E0950F0113}"/>
          </ac:spMkLst>
        </pc:spChg>
      </pc:sldChg>
      <pc:sldChg chg="modSp mod">
        <pc:chgData name="Alexander Deliukov" userId="d5fda0f2-1d08-4016-b7e9-bb882f168707" providerId="ADAL" clId="{FE9DFF45-01DC-45CC-A80A-B50597210401}" dt="2026-01-27T09:09:13.201" v="29" actId="1076"/>
        <pc:sldMkLst>
          <pc:docMk/>
          <pc:sldMk cId="1488494387" sldId="581"/>
        </pc:sldMkLst>
        <pc:spChg chg="mod">
          <ac:chgData name="Alexander Deliukov" userId="d5fda0f2-1d08-4016-b7e9-bb882f168707" providerId="ADAL" clId="{FE9DFF45-01DC-45CC-A80A-B50597210401}" dt="2026-01-27T09:09:13.201" v="29" actId="1076"/>
          <ac:spMkLst>
            <pc:docMk/>
            <pc:sldMk cId="1488494387" sldId="581"/>
            <ac:spMk id="4" creationId="{C5932F96-E1CE-29F1-73E1-EFFE23DACA81}"/>
          </ac:spMkLst>
        </pc:spChg>
      </pc:sldChg>
      <pc:sldChg chg="modSp mod">
        <pc:chgData name="Alexander Deliukov" userId="d5fda0f2-1d08-4016-b7e9-bb882f168707" providerId="ADAL" clId="{FE9DFF45-01DC-45CC-A80A-B50597210401}" dt="2026-01-27T09:09:53.388" v="32" actId="404"/>
        <pc:sldMkLst>
          <pc:docMk/>
          <pc:sldMk cId="3157460652" sldId="582"/>
        </pc:sldMkLst>
        <pc:spChg chg="mod">
          <ac:chgData name="Alexander Deliukov" userId="d5fda0f2-1d08-4016-b7e9-bb882f168707" providerId="ADAL" clId="{FE9DFF45-01DC-45CC-A80A-B50597210401}" dt="2026-01-27T09:09:53.388" v="32" actId="404"/>
          <ac:spMkLst>
            <pc:docMk/>
            <pc:sldMk cId="3157460652" sldId="582"/>
            <ac:spMk id="29" creationId="{4ECDE187-04E2-45C2-AB71-3163282F7484}"/>
          </ac:spMkLst>
        </pc:spChg>
        <pc:spChg chg="mod">
          <ac:chgData name="Alexander Deliukov" userId="d5fda0f2-1d08-4016-b7e9-bb882f168707" providerId="ADAL" clId="{FE9DFF45-01DC-45CC-A80A-B50597210401}" dt="2026-01-27T09:09:53.388" v="32" actId="404"/>
          <ac:spMkLst>
            <pc:docMk/>
            <pc:sldMk cId="3157460652" sldId="582"/>
            <ac:spMk id="41" creationId="{D9C87595-16A2-4A0F-9DBB-4AF40FA3BA2C}"/>
          </ac:spMkLst>
        </pc:spChg>
        <pc:spChg chg="mod">
          <ac:chgData name="Alexander Deliukov" userId="d5fda0f2-1d08-4016-b7e9-bb882f168707" providerId="ADAL" clId="{FE9DFF45-01DC-45CC-A80A-B50597210401}" dt="2026-01-27T09:09:53.388" v="32" actId="404"/>
          <ac:spMkLst>
            <pc:docMk/>
            <pc:sldMk cId="3157460652" sldId="582"/>
            <ac:spMk id="49" creationId="{E8F01505-D47E-4B07-82B8-EC043F5EC813}"/>
          </ac:spMkLst>
        </pc:spChg>
        <pc:spChg chg="mod">
          <ac:chgData name="Alexander Deliukov" userId="d5fda0f2-1d08-4016-b7e9-bb882f168707" providerId="ADAL" clId="{FE9DFF45-01DC-45CC-A80A-B50597210401}" dt="2026-01-27T09:09:53.388" v="32" actId="404"/>
          <ac:spMkLst>
            <pc:docMk/>
            <pc:sldMk cId="3157460652" sldId="582"/>
            <ac:spMk id="60" creationId="{DB6D982A-54DA-4FCC-9383-F91FC1E1D9CE}"/>
          </ac:spMkLst>
        </pc:spChg>
      </pc:sldChg>
      <pc:sldChg chg="addSp delSp modSp mod">
        <pc:chgData name="Alexander Deliukov" userId="d5fda0f2-1d08-4016-b7e9-bb882f168707" providerId="ADAL" clId="{FE9DFF45-01DC-45CC-A80A-B50597210401}" dt="2026-01-27T09:05:30.601" v="8" actId="20577"/>
        <pc:sldMkLst>
          <pc:docMk/>
          <pc:sldMk cId="628268034" sldId="583"/>
        </pc:sldMkLst>
        <pc:spChg chg="mod">
          <ac:chgData name="Alexander Deliukov" userId="d5fda0f2-1d08-4016-b7e9-bb882f168707" providerId="ADAL" clId="{FE9DFF45-01DC-45CC-A80A-B50597210401}" dt="2026-01-27T09:05:30.601" v="8" actId="20577"/>
          <ac:spMkLst>
            <pc:docMk/>
            <pc:sldMk cId="628268034" sldId="583"/>
            <ac:spMk id="4" creationId="{B6E2F0C4-3708-062E-837B-49F21B8E51C4}"/>
          </ac:spMkLst>
        </pc:spChg>
      </pc:sldChg>
    </pc:docChg>
  </pc:docChgLst>
  <pc:docChgLst>
    <pc:chgData name="Alexander Deliukov" userId="S::alexander_think-e.be#ext#@flux50.onmicrosoft.com::bee075c1-faac-4166-8fcb-7b2057bad6f6" providerId="AD" clId="Web-{0DA467B4-0EC1-E268-694A-80300BED1C96}"/>
    <pc:docChg chg="modSld">
      <pc:chgData name="Alexander Deliukov" userId="S::alexander_think-e.be#ext#@flux50.onmicrosoft.com::bee075c1-faac-4166-8fcb-7b2057bad6f6" providerId="AD" clId="Web-{0DA467B4-0EC1-E268-694A-80300BED1C96}" dt="2026-02-06T12:08:36.908" v="6"/>
      <pc:docMkLst>
        <pc:docMk/>
      </pc:docMkLst>
      <pc:sldChg chg="addSp delSp modSp">
        <pc:chgData name="Alexander Deliukov" userId="S::alexander_think-e.be#ext#@flux50.onmicrosoft.com::bee075c1-faac-4166-8fcb-7b2057bad6f6" providerId="AD" clId="Web-{0DA467B4-0EC1-E268-694A-80300BED1C96}" dt="2026-02-06T12:08:36.908" v="6"/>
        <pc:sldMkLst>
          <pc:docMk/>
          <pc:sldMk cId="2032918154" sldId="568"/>
        </pc:sldMkLst>
        <pc:picChg chg="del">
          <ac:chgData name="Alexander Deliukov" userId="S::alexander_think-e.be#ext#@flux50.onmicrosoft.com::bee075c1-faac-4166-8fcb-7b2057bad6f6" providerId="AD" clId="Web-{0DA467B4-0EC1-E268-694A-80300BED1C96}" dt="2026-02-06T12:07:58.186" v="0"/>
          <ac:picMkLst>
            <pc:docMk/>
            <pc:sldMk cId="2032918154" sldId="568"/>
            <ac:picMk id="4" creationId="{CA11B47C-9D9A-57FD-B741-1090ED035143}"/>
          </ac:picMkLst>
        </pc:picChg>
        <pc:picChg chg="add del mod">
          <ac:chgData name="Alexander Deliukov" userId="S::alexander_think-e.be#ext#@flux50.onmicrosoft.com::bee075c1-faac-4166-8fcb-7b2057bad6f6" providerId="AD" clId="Web-{0DA467B4-0EC1-E268-694A-80300BED1C96}" dt="2026-02-06T12:08:36.908" v="6"/>
          <ac:picMkLst>
            <pc:docMk/>
            <pc:sldMk cId="2032918154" sldId="568"/>
            <ac:picMk id="5" creationId="{F8C2D8DE-D542-0988-8304-56932A4F0EA7}"/>
          </ac:picMkLst>
        </pc:picChg>
        <pc:picChg chg="add mod">
          <ac:chgData name="Alexander Deliukov" userId="S::alexander_think-e.be#ext#@flux50.onmicrosoft.com::bee075c1-faac-4166-8fcb-7b2057bad6f6" providerId="AD" clId="Web-{0DA467B4-0EC1-E268-694A-80300BED1C96}" dt="2026-02-06T12:08:34.923" v="5" actId="14100"/>
          <ac:picMkLst>
            <pc:docMk/>
            <pc:sldMk cId="2032918154" sldId="568"/>
            <ac:picMk id="7" creationId="{FB5B5971-2415-8138-FE4A-F56F8AF83E0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Master-Textstil bearbeiten</a:t>
            </a:r>
          </a:p>
          <a:p>
            <a:pPr lvl="1"/>
            <a:r>
              <a:rPr lang="ko-KR" altLang="en-US"/>
              <a:t>Zweite Ebene</a:t>
            </a:r>
          </a:p>
          <a:p>
            <a:pPr lvl="2"/>
            <a:r>
              <a:rPr lang="ko-KR" altLang="en-US"/>
              <a:t>Dritte Ebene</a:t>
            </a:r>
          </a:p>
          <a:p>
            <a:pPr lvl="3"/>
            <a:r>
              <a:rPr lang="ko-KR" altLang="en-US"/>
              <a:t>Vierte Ebene</a:t>
            </a:r>
          </a:p>
          <a:p>
            <a:pPr lvl="4"/>
            <a:r>
              <a:rPr lang="ko-KR" altLang="en-US"/>
              <a:t>Fünfte Ebene</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indeurope.org/about-wind/wind-basics/" TargetMode="External"/><Relationship Id="rId7" Type="http://schemas.openxmlformats.org/officeDocument/2006/relationships/hyperlink" Target="https://www.sciencedirect.com/science/article/pii/S136403212200017X"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windsystemsmag.com/harnessing-ai-for-strategic-advantage-in-wind-energy/" TargetMode="External"/><Relationship Id="rId5" Type="http://schemas.openxmlformats.org/officeDocument/2006/relationships/hyperlink" Target="https://www.gwec.net/reports/globalwindreport" TargetMode="External"/><Relationship Id="rId4" Type="http://schemas.openxmlformats.org/officeDocument/2006/relationships/hyperlink" Target="https://energy.ec.europa.eu/topics/renewable-energy/eu-wind-energy_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ergy.ec.europa.eu/topics/renewable-energy/solar-energy_e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mart-cities-marketplace.ec.europa.eu/news-and-events/news/2024/updated-solution-booklet-pv-and-battery" TargetMode="External"/><Relationship Id="rId5" Type="http://schemas.openxmlformats.org/officeDocument/2006/relationships/hyperlink" Target="https://www.irena.org/Energy-Transition/Technology/Energy-Storage" TargetMode="External"/><Relationship Id="rId4" Type="http://schemas.openxmlformats.org/officeDocument/2006/relationships/hyperlink" Target="https://www.alphaess.com/the-ultimate-guide-to-energy-storage-terminology:-key-terms-and-concepts-explained"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ojusolar.co.uk/case-studies/tesla-powerwal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weforum.org/stories/2023/05/renewable-energy-incentives-households-countrie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very1.energy/learning-materials" TargetMode="External"/><Relationship Id="rId4" Type="http://schemas.openxmlformats.org/officeDocument/2006/relationships/hyperlink" Target="https://www.open.edu/openlearncreate/course/index.php?categoryid=1459"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flickr.com/photos/149368236@N06/33496772910/in/photolist-T2ZHzq-fGwupJ-Bkg5jr-2mtYgB5-2mu896t-q3WFYk-xNEiCZ-2osVkot-q1QC4S-2ij1mQ5-7E1YnV-2oikYa5-2pxqmEQ-2osVrKB-2osStGV-7VvsXg-Ky81jR-Af3ujk-2osWmcZ-nMf2gx-nv3mkn-qauZzM-2nMZ8xQ-tQkUUB-SobJBe-2osSwi1-2bbxqbS-defSCN-dj4r3g-T2ZH9f-7atCb1-Ap6LRH-mfKkMF-CbHjdX-2osXHv2-yt2MdK-2osSusc-2o694Xz-2osSwsV-2njE86c-2osXsvz-zisew3-8188pD-z4eJK6-EkGvDN-2osVt8M-dj4rkX-q1QBYG-2osSBFq-2oDiED2"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2.0/" TargetMode="External"/><Relationship Id="rId12" Type="http://schemas.openxmlformats.org/officeDocument/2006/relationships/hyperlink" Target="https://www.flickr.com/photos/rjw1/6702740359/in/photolist-Dv28A-6QpueS-okTA-5UjCyB-bdiibX-4YHDDh-4u6NSr-4ZKdjS-gJcqG7-7Jknc2-aFkUG4-6wbE7B-8RFNTi-6Cj1cF-dd8Jxm-uEJ6H1-2e8kgN9-5TXvNe-x1rBd-oA9KZk-hpDY2-9c1DLX-eJ2PR-qkFVKE-7VfUWJ-h95ZT-8QzRTc-9R17Eo-3ppN9-89SyN4-8PD7n4-9Z5f1L-9p1XzW-o74fzs-6bRLLQ-gZMLcb-4n25fT-cjg6hN-WXJM89-9Rr7Z4-6aUxEF-ebNYMA-6NuwyV-bmLYnG-4CCfd9-6bNKEz-9pTg2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flickr.com/photos/bookishjulia/5170384132/in/photolist-8STz51-EjSV9-vLDsz-axnVcw-4pX7VT-mPZGv-4tbBXc-9qNAPa-p2Aysz-4zVATz-9puybw-fnHA8h-a6goGs-cBJu1q-uMJCA-9x37XH-24zEkEv-2ndp8Dy-52oobZ-6ip2AG-fJNLe-9kp6aT-bgJoyi-ibijD-5SQhC-B52MXw-48h5Hn-dMBoC5-oYjXVe-VDchtg-81EvDV-eGHVE5-4cxRZg-oDnEQc-e92Th3-e92Ts3-e8We6x-e92Tny-RF5xuc-8GyFnS-bqL272-8rc2mH-8rc26T-8rc1Uk-8F3Qca-bDFnxh-ec498p-4qnNLn-8rf9kG-8F6QWN" TargetMode="External"/><Relationship Id="rId11"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78304219@N06/47971206747/in/photolist-pcnk82-oUQN9Q-pcbL79-oUNNYX-2g63Ytv-2pYmyp5-2oPVvN3-2okjdDX-bv7HCM-bv7D2D-bv7Fck-bv7y8p-bv7KxM-bv7z2H-bv7AnV-bv7Rbn-bv7MfH-bv7PGc-bv7J9K-bv7BGc-dhcrhL-bv7CrX-ipCCsr-ipCmPp-ipCVLX-ipCnQb-ipCipD-ipCqgn-ipCqdh-ipD6B6-ipCVBh-ipBS98-ipCGSR-ipCFko-ipBPqH-2o9vzXG-ipC1e6-ipBYGs-ipCP2e-ipCxmC-ipCaMz-ipDESK-ipCbFh-ipCwdq-ipCAi8-ipBVSQ-ipCJ61-ipDziZ-ipDtiT-ipCr83" TargetMode="External"/><Relationship Id="rId4" Type="http://schemas.openxmlformats.org/officeDocument/2006/relationships/hyperlink" Target="https://www.flickr.com/photos/yanrf/1408711192/in/photolist-39u1L1-4APB4-e6CGTw-dHvtNv-6hdKsq-pUUqXC-qu62Qk-Zr5dpr-9qDWdY-ntxC6e-oLHdEZ-2k64EEA-fUMosn-oLYSA2-8YXGCD-nU75Kf-bmpkZL-ntxC76-cd6kkQ-2xH1Sh-7WBLGb-6uEWWT-j7s6pF-axm1xx-4dyUdy-7S4dnp-5mEP5H-kGEMC9-CwfhL-9pC3DW-o99T5-6tKZcz-3K92tp-eAeBk-87DwDi-gyTMT-61YBV8-o99Bq-86nz8c-4grCAG-NbXxp-bBLECL-FRVWR3-dHCMz1-LtwHM9-Lww2oK-bVQ3Jr-68wbLC-34tqJZ-phyqDt" TargetMode="External"/><Relationship Id="rId9" Type="http://schemas.openxmlformats.org/officeDocument/2006/relationships/hyperlink" Target="https://creativecommons.org/licenses/by/2.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ea.org/reports/global-ev-outlook-2025" TargetMode="External"/><Relationship Id="rId7" Type="http://schemas.openxmlformats.org/officeDocument/2006/relationships/hyperlink" Target="https://alternative-fuels-observatory.ec.europa.eu/sites/default/files/document-files/2024-05/Charging_ahead_Accelerating_the_roll-out_of_EU_electric_vehicle_charging_infrastructure.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lternative-fuels-observatory.ec.europa.eu/general-information/news/eafo-analysis-trends-ev-charging-infrastructure-across-europe" TargetMode="External"/><Relationship Id="rId5" Type="http://schemas.openxmlformats.org/officeDocument/2006/relationships/hyperlink" Target="https://alternative-fuels-observatory.ec.europa.eu/general-information/news" TargetMode="External"/><Relationship Id="rId4" Type="http://schemas.openxmlformats.org/officeDocument/2006/relationships/hyperlink" Target="https://www.acea.auto/press-release/electric-cars-eu-needs-8-times-more-charging-points-per-year-by-2030-to-meet-co2-targe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Grundlagen der digitalen Energie </a:t>
            </a:r>
            <a:r>
              <a:rPr lang="en-US" altLang="ko-KR" sz="1200" dirty="0">
                <a:solidFill>
                  <a:schemeClr val="tx2"/>
                </a:solidFill>
                <a:cs typeface="Arial" panose="020B0604020202020204" pitchFamily="34" charset="0"/>
              </a:rPr>
              <a:t>für Journalisten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sofern nicht anders angegeben</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unter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lizenziert. </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5017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Wind in Strom umwandeln: Wichtige Fakten und Informationen </a:t>
            </a:r>
          </a:p>
          <a:p>
            <a:pPr latinLnBrk="0"/>
            <a:r>
              <a:rPr lang="en-GB" sz="1200" dirty="0">
                <a:solidFill>
                  <a:srgbClr val="2B2C30"/>
                </a:solidFill>
              </a:rPr>
              <a:t>Windenergie ist eine der am schnellsten wachsenden erneuerbaren Energiequellen und trägt dazu bei, die Abhängigkeit von fossilen Brennstoffen zu verringern. Windkraftanlagen wandeln die kinetische Energie (Bewegung) des Windes in Strom um. Windkraftanlagen bieten eine saubere und skalierbare Energielösung. </a:t>
            </a:r>
          </a:p>
          <a:p>
            <a:pPr latinLnBrk="0"/>
            <a:endParaRPr lang="en-GB" sz="1200" dirty="0">
              <a:solidFill>
                <a:srgbClr val="2B2C30"/>
              </a:solidFill>
            </a:endParaRPr>
          </a:p>
          <a:p>
            <a:r>
              <a:rPr lang="en-GB" sz="1200" dirty="0">
                <a:solidFill>
                  <a:srgbClr val="2B2C30"/>
                </a:solidFill>
              </a:rPr>
              <a:t>Windkraftanlagen können ohne Wind keinen Strom erzeugen, aber Energiespeicherung und Netzintegration tragen dazu bei, die Stromversorgung aufrechtzuerhalten. </a:t>
            </a:r>
          </a:p>
          <a:p>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Entdecken Sie </a:t>
            </a:r>
            <a:r>
              <a:rPr lang="en-GB" sz="1200" dirty="0">
                <a:solidFill>
                  <a:srgbClr val="2B2C30"/>
                </a:solidFill>
                <a:hlinkClick r:id="rId3"/>
              </a:rPr>
              <a:t>die Grundlagen der Windenergie </a:t>
            </a:r>
            <a:r>
              <a:rPr lang="en-GB" sz="1200" dirty="0">
                <a:solidFill>
                  <a:srgbClr val="2B2C30"/>
                </a:solidFill>
              </a:rPr>
              <a:t>von Wind Europe</a:t>
            </a:r>
          </a:p>
          <a:p>
            <a:pPr marL="342900" indent="-342900">
              <a:buFont typeface="Arial" panose="020B0604020202020204" pitchFamily="34" charset="0"/>
              <a:buChar char="•"/>
            </a:pPr>
            <a:r>
              <a:rPr lang="en-GB" sz="1200" dirty="0">
                <a:solidFill>
                  <a:srgbClr val="2B2C30"/>
                </a:solidFill>
              </a:rPr>
              <a:t>Lesen Sie, warum Europa </a:t>
            </a:r>
            <a:r>
              <a:rPr lang="en-GB" sz="1200" dirty="0">
                <a:solidFill>
                  <a:srgbClr val="2B2C30"/>
                </a:solidFill>
                <a:hlinkClick r:id="rId4"/>
              </a:rPr>
              <a:t>führend im Bereich Windenergie</a:t>
            </a:r>
            <a:r>
              <a:rPr lang="en-GB" sz="1200" dirty="0">
                <a:solidFill>
                  <a:srgbClr val="2B2C30"/>
                </a:solidFill>
              </a:rPr>
              <a:t> ist</a:t>
            </a:r>
          </a:p>
          <a:p>
            <a:pPr marL="342900" indent="-342900">
              <a:buFont typeface="Arial" panose="020B0604020202020204" pitchFamily="34" charset="0"/>
              <a:buChar char="•"/>
            </a:pPr>
            <a:r>
              <a:rPr lang="en-GB" sz="1200" dirty="0">
                <a:solidFill>
                  <a:srgbClr val="2B2C30"/>
                </a:solidFill>
              </a:rPr>
              <a:t>Lesen Sie den </a:t>
            </a:r>
            <a:r>
              <a:rPr lang="en-GB" sz="1200" dirty="0">
                <a:solidFill>
                  <a:srgbClr val="2B2C30"/>
                </a:solidFill>
                <a:hlinkClick r:id="rId5"/>
              </a:rPr>
              <a:t>Global Wind Report 2025</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Erfahren Sie, wie </a:t>
            </a:r>
            <a:r>
              <a:rPr lang="en-GB" sz="1200" dirty="0">
                <a:solidFill>
                  <a:srgbClr val="2B2C30"/>
                </a:solidFill>
                <a:hlinkClick r:id="rId6"/>
              </a:rPr>
              <a:t>künstliche Intelligenz (KI) die Windenergie unterstützen kann</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Erfahren Sie, wie wir </a:t>
            </a:r>
            <a:r>
              <a:rPr lang="en-GB" sz="1200" dirty="0">
                <a:solidFill>
                  <a:srgbClr val="2B2C30"/>
                </a:solidFill>
                <a:hlinkClick r:id="rId7"/>
              </a:rPr>
              <a:t>die Umweltauswirkungen von Windkraftanlagen minimieren</a:t>
            </a:r>
            <a:r>
              <a:rPr lang="en-GB" sz="1200" dirty="0">
                <a:solidFill>
                  <a:srgbClr val="2B2C30"/>
                </a:solidFill>
              </a:rPr>
              <a:t> können</a:t>
            </a:r>
          </a:p>
          <a:p>
            <a:endParaRPr lang="en-GB" sz="1200" dirty="0">
              <a:solidFill>
                <a:srgbClr val="2B2C30"/>
              </a:solidFill>
              <a:ea typeface="Calibri"/>
              <a:cs typeface="Calibri"/>
            </a:endParaRPr>
          </a:p>
          <a:p>
            <a:endParaRPr lang="en-GB" dirty="0"/>
          </a:p>
          <a:p>
            <a:endParaRPr lang="en-GB" dirty="0"/>
          </a:p>
          <a:p>
            <a:r>
              <a:rPr lang="en-GB" dirty="0"/>
              <a:t>https://windeurope.org/about-wind/wind-basics/</a:t>
            </a:r>
          </a:p>
          <a:p>
            <a:r>
              <a:rPr lang="en-GB" dirty="0" err="1"/>
              <a:t>https://energy.ec.europa.eu/topics/renewable-energy/eu-wind-energy_en</a:t>
            </a:r>
            <a:endParaRPr lang="en-GB" dirty="0"/>
          </a:p>
          <a:p>
            <a:r>
              <a:rPr lang="en-GB" dirty="0" err="1"/>
              <a:t>https://www.gwec.net/reports/globalwindreport</a:t>
            </a:r>
            <a:endParaRPr lang="en-GB" dirty="0"/>
          </a:p>
          <a:p>
            <a:r>
              <a:rPr lang="en-GB" dirty="0"/>
              <a:t>https://www.windsystemsmag.com/harnessing-ai-for-strategic-advantage-in-wind-energy/</a:t>
            </a:r>
          </a:p>
          <a:p>
            <a:r>
              <a:rPr lang="en-GB" dirty="0"/>
              <a:t>https://www.sciencedirect.com/science/article/pii/S136403212200017X</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34700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Solarstromspeicherung verstehen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Haben Sie sich jemals gefragt, was passiert, wenn die Sonne nicht scheint?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05404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Solarstromspeicherung verstehen: Wichtige Begriffe</a:t>
            </a:r>
            <a:endParaRPr lang="en-US" sz="1050" kern="1200" dirty="0">
              <a:solidFill>
                <a:schemeClr val="bg1"/>
              </a:solidFill>
              <a:latin typeface="+mn-lt"/>
              <a:ea typeface="+mn-ea"/>
              <a:cs typeface="+mn-cs"/>
            </a:endParaRPr>
          </a:p>
          <a:p>
            <a:pPr lvl="0" latinLnBrk="0"/>
            <a:r>
              <a:rPr lang="en-US" sz="1200" b="1" dirty="0">
                <a:ea typeface="Public Sans"/>
                <a:cs typeface="Public Sans"/>
                <a:sym typeface="Public Sans"/>
              </a:rPr>
              <a:t>Energiespeichersystem (ESS)</a:t>
            </a:r>
            <a:r>
              <a:rPr lang="en-US" sz="1200" dirty="0">
                <a:ea typeface="Public Sans"/>
                <a:cs typeface="Public Sans"/>
                <a:sym typeface="Public Sans"/>
              </a:rPr>
              <a:t>: Technologie, die Strom für die spätere Nutzung speichert und so dazu beiträgt, Angebot </a:t>
            </a:r>
            <a:r>
              <a:rPr lang="en-GB" sz="1200" noProof="0" dirty="0">
                <a:ea typeface="Public Sans"/>
                <a:cs typeface="Public Sans"/>
                <a:sym typeface="Public Sans"/>
              </a:rPr>
              <a:t>und Nachfrage </a:t>
            </a:r>
            <a:r>
              <a:rPr lang="en-US" sz="1200" dirty="0">
                <a:ea typeface="Public Sans"/>
                <a:cs typeface="Public Sans"/>
                <a:sym typeface="Public Sans"/>
              </a:rPr>
              <a:t>auszugleichen</a:t>
            </a:r>
            <a:r>
              <a:rPr lang="en-GB" sz="1200" noProof="0" dirty="0">
                <a:ea typeface="Public Sans"/>
                <a:cs typeface="Public Sans"/>
                <a:sym typeface="Public Sans"/>
              </a:rPr>
              <a:t>, die Energienutzung zu optimieren und die Netzzuverlässigkeit zu verbessern.</a:t>
            </a:r>
          </a:p>
          <a:p>
            <a:pPr lvl="0" latinLnBrk="0"/>
            <a:endParaRPr lang="en-US" sz="1200" dirty="0">
              <a:ea typeface="Public Sans"/>
              <a:cs typeface="Public Sans"/>
              <a:sym typeface="Public Sans"/>
            </a:endParaRPr>
          </a:p>
          <a:p>
            <a:pPr lvl="0" latinLnBrk="0"/>
            <a:r>
              <a:rPr lang="en-US" sz="1200" b="1" dirty="0">
                <a:ea typeface="Public Sans"/>
                <a:cs typeface="Public Sans"/>
                <a:sym typeface="Public Sans"/>
              </a:rPr>
              <a:t>Eigenverbrauch</a:t>
            </a:r>
            <a:r>
              <a:rPr lang="en-US" sz="1200" dirty="0">
                <a:ea typeface="Public Sans"/>
                <a:cs typeface="Public Sans"/>
                <a:sym typeface="Public Sans"/>
              </a:rPr>
              <a:t>: Nutzung von Energie aus erneuerbaren Quellen direkt innerhalb der Immobilie, wodurch die Energieunabhängigkeit und Einsparungen durch die Vermeidung von Einspeisungen ins Netz erhöht werden.</a:t>
            </a:r>
          </a:p>
          <a:p>
            <a:pPr lvl="0" latinLnBrk="0"/>
            <a:endParaRPr lang="en-US" sz="1200" dirty="0">
              <a:ea typeface="Public Sans"/>
              <a:cs typeface="Public Sans"/>
              <a:sym typeface="Public Sans"/>
            </a:endParaRPr>
          </a:p>
          <a:p>
            <a:pPr lvl="0" latinLnBrk="0"/>
            <a:r>
              <a:rPr lang="en-US" sz="1200" b="1" dirty="0">
                <a:ea typeface="Public Sans"/>
                <a:cs typeface="Public Sans"/>
                <a:sym typeface="Public Sans"/>
              </a:rPr>
              <a:t>Intelligente Energiespeicherung</a:t>
            </a:r>
            <a:r>
              <a:rPr lang="en-US" sz="1200" dirty="0">
                <a:ea typeface="Public Sans"/>
                <a:cs typeface="Public Sans"/>
                <a:sym typeface="Public Sans"/>
              </a:rPr>
              <a:t>: Verbesserung der Überwachung, des Managements und der Effizienz durch den Einsatz fortschrittlicher Technologien wie dem Internet der Dinge (IoT) und künstlicher Intelligenz (KI).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9785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Solarstromspeicherung verstehen: Wichtige Fakten und Informationen </a:t>
            </a:r>
            <a:endParaRPr lang="en-US" sz="1050" dirty="0">
              <a:solidFill>
                <a:schemeClr val="bg1"/>
              </a:solidFill>
            </a:endParaRPr>
          </a:p>
          <a:p>
            <a:pPr lvl="0" latinLnBrk="0"/>
            <a:r>
              <a:rPr lang="en-US" sz="1200" dirty="0">
                <a:ea typeface="Public Sans"/>
                <a:cs typeface="Public Sans"/>
                <a:sym typeface="Public Sans"/>
              </a:rPr>
              <a:t>Solarstromanlagen können Batteriespeicher nutzen, um Strom zu liefern, wenn keine Sonneneinstrahlung verfügbar ist. Tagsüber erzeugen Solarmodule Strom, und überschüssige Energie wird in Batterien für die spätere Verwendung gespeichert.</a:t>
            </a:r>
          </a:p>
          <a:p>
            <a:pPr lvl="0" latinLnBrk="0"/>
            <a:endParaRPr lang="en-US" sz="1200" dirty="0">
              <a:ea typeface="Public Sans"/>
              <a:cs typeface="Public Sans"/>
              <a:sym typeface="Public Sans"/>
            </a:endParaRPr>
          </a:p>
          <a:p>
            <a:pPr lvl="0" latinLnBrk="0"/>
            <a:r>
              <a:rPr lang="en-US" sz="1200" dirty="0">
                <a:ea typeface="Public Sans"/>
                <a:cs typeface="Public Sans"/>
                <a:sym typeface="Public Sans"/>
              </a:rPr>
              <a:t>Zu den gängigsten Batterietechnologien für die Speicherung von Solarenergie gehören Lithium-Ionen-Batterien (die in Tesla Powerwall und anderen Heimspeicherlösungen verwendet werden) und Blei-Säure-Batterien (die kostengünstiger, aber weniger effizient sind und eine kürzere Lebensdauer haben).</a:t>
            </a:r>
          </a:p>
          <a:p>
            <a:pPr lvl="0" latinLnBrk="0"/>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Die Europäische Kommission bietet einen </a:t>
            </a:r>
            <a:r>
              <a:rPr lang="en-US" sz="1200" dirty="0">
                <a:ea typeface="Public Sans"/>
                <a:cs typeface="Public Sans"/>
                <a:sym typeface="Public Sans"/>
                <a:hlinkClick r:id="rId3"/>
              </a:rPr>
              <a:t>umfassenden Überblick über Solarenergie in Europa</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Entdecken Sie </a:t>
            </a:r>
            <a:r>
              <a:rPr lang="en-US" sz="1200" dirty="0">
                <a:ea typeface="Public Sans"/>
                <a:cs typeface="Public Sans"/>
                <a:sym typeface="Public Sans"/>
                <a:hlinkClick r:id="rId4"/>
              </a:rPr>
              <a:t>den ultimativen Leitfaden zur Terminologie der Energiespeicherung </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Die Internationale Agentur für erneuerbare Energien (IRENA) bietet eine Einführung zum Thema </a:t>
            </a:r>
            <a:r>
              <a:rPr lang="en-US" sz="1200" dirty="0">
                <a:ea typeface="Public Sans"/>
                <a:cs typeface="Public Sans"/>
                <a:sym typeface="Public Sans"/>
                <a:hlinkClick r:id="rId5"/>
              </a:rPr>
              <a:t>Energiespeicherung</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Entdecken Sie die Rolle von Batterien in der digitalen Energiewende im </a:t>
            </a:r>
            <a:r>
              <a:rPr lang="en-US" sz="1200" dirty="0">
                <a:ea typeface="Public Sans"/>
                <a:cs typeface="Public Sans"/>
                <a:sym typeface="Public Sans"/>
                <a:hlinkClick r:id="rId6"/>
              </a:rPr>
              <a:t>PV- und Batterie-Lösungsheft </a:t>
            </a:r>
            <a:r>
              <a:rPr lang="en-US" sz="1200" dirty="0">
                <a:ea typeface="Public Sans"/>
                <a:cs typeface="Public Sans"/>
                <a:sym typeface="Public Sans"/>
              </a:rPr>
              <a:t>der Europäischen Kommission</a:t>
            </a:r>
          </a:p>
          <a:p>
            <a:pPr lvl="0" latinLnBrk="0"/>
            <a:endParaRPr lang="en-US" sz="1200" dirty="0">
              <a:ea typeface="Public Sans"/>
              <a:cs typeface="Public Sans"/>
              <a:sym typeface="Public Sans"/>
            </a:endParaRPr>
          </a:p>
          <a:p>
            <a:endParaRPr lang="en-GB" dirty="0"/>
          </a:p>
          <a:p>
            <a:endParaRPr lang="en-GB" dirty="0"/>
          </a:p>
          <a:p>
            <a:r>
              <a:rPr lang="en-GB" dirty="0"/>
              <a:t>https://energy.ec.europa.eu/topics/renewable-energy/solar-energy_en</a:t>
            </a:r>
          </a:p>
          <a:p>
            <a:r>
              <a:rPr lang="en-GB" dirty="0"/>
              <a:t>https://www.alphaess.com/the-ultimate-guide-to-energy-storage-terminology:-key-terms-and-concepts-explained</a:t>
            </a:r>
          </a:p>
          <a:p>
            <a:r>
              <a:rPr lang="en-GB" dirty="0"/>
              <a:t>https://www.irena.org/Energy-Transition/Technology/Energy-Storage</a:t>
            </a:r>
          </a:p>
          <a:p>
            <a:r>
              <a:rPr lang="en-GB" dirty="0"/>
              <a:t>https://smart-cities-marketplace.ec.europa.eu/news-and-events/news/2024/updated-solution-booklet-pv-and-battery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80923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Einige praktische Tipps für die Kommunikation mit der Öffentlichkeit </a:t>
            </a:r>
            <a:endParaRPr lang="en-US" sz="1050" kern="1200" dirty="0">
              <a:solidFill>
                <a:schemeClr val="bg1"/>
              </a:solidFill>
              <a:latin typeface="+mn-lt"/>
              <a:ea typeface="+mn-ea"/>
              <a:cs typeface="+mn-cs"/>
            </a:endParaRPr>
          </a:p>
          <a:p>
            <a:pPr marL="342900" indent="-342900" latinLnBrk="0">
              <a:lnSpc>
                <a:spcPct val="150000"/>
              </a:lnSpc>
              <a:buFont typeface="Arial" panose="020B0604020202020204" pitchFamily="34" charset="0"/>
              <a:buChar char="•"/>
            </a:pPr>
            <a:r>
              <a:rPr lang="en-GB" sz="1200" dirty="0">
                <a:solidFill>
                  <a:srgbClr val="2B2C30"/>
                </a:solidFill>
              </a:rPr>
              <a:t>Verwenden Sie </a:t>
            </a:r>
            <a:r>
              <a:rPr lang="en-GB" sz="1200" dirty="0">
                <a:solidFill>
                  <a:srgbClr val="000066"/>
                </a:solidFill>
                <a:hlinkClick r:id="rId3">
                  <a:extLst>
                    <a:ext uri="{A12FA001-AC4F-418D-AE19-62706E023703}">
                      <ahyp:hlinkClr xmlns:ahyp="http://schemas.microsoft.com/office/drawing/2018/hyperlinkcolor" val="tx"/>
                    </a:ext>
                  </a:extLst>
                </a:hlinkClick>
              </a:rPr>
              <a:t>Beispiele aus der Praxis.</a:t>
            </a:r>
          </a:p>
          <a:p>
            <a:pPr marL="342900" indent="-342900" latinLnBrk="0">
              <a:lnSpc>
                <a:spcPct val="150000"/>
              </a:lnSpc>
              <a:buFont typeface="Arial" panose="020B0604020202020204" pitchFamily="34" charset="0"/>
              <a:buChar char="•"/>
            </a:pPr>
            <a:r>
              <a:rPr lang="en-GB" sz="1200" dirty="0">
                <a:solidFill>
                  <a:srgbClr val="2B2C30"/>
                </a:solidFill>
              </a:rPr>
              <a:t>Erklären Sie Fachbegriffe anhand einfacher Analogien (z. B.: „Eine Solarbatterie funktioniert wie eine Powerbank für Ihr Smartphone, nur im Maßstab eines ganzen Hauses“).</a:t>
            </a:r>
            <a:endParaRPr lang="en-GB" sz="1200" dirty="0"/>
          </a:p>
          <a:p>
            <a:pPr marL="342900" indent="-342900" latinLnBrk="0">
              <a:lnSpc>
                <a:spcPct val="150000"/>
              </a:lnSpc>
              <a:buFont typeface="Arial" panose="020B0604020202020204" pitchFamily="34" charset="0"/>
              <a:buChar char="•"/>
            </a:pPr>
            <a:r>
              <a:rPr lang="en-GB" sz="1200" dirty="0">
                <a:solidFill>
                  <a:srgbClr val="000066"/>
                </a:solidFill>
                <a:hlinkClick r:id="rId4">
                  <a:extLst>
                    <a:ext uri="{A12FA001-AC4F-418D-AE19-62706E023703}">
                      <ahyp:hlinkClr xmlns:ahyp="http://schemas.microsoft.com/office/drawing/2018/hyperlinkcolor" val="tx"/>
                    </a:ext>
                  </a:extLst>
                </a:hlinkClick>
              </a:rPr>
              <a:t>Vergleichen Sie Kosteneinsparungen und Anreize für die Nutzung erneuerbarer Energien in verschiedenen Ländern.</a:t>
            </a:r>
          </a:p>
          <a:p>
            <a:endParaRPr lang="en-GB" dirty="0"/>
          </a:p>
          <a:p>
            <a:endParaRPr lang="en-GB" dirty="0"/>
          </a:p>
          <a:p>
            <a:r>
              <a:rPr lang="en-GB" dirty="0"/>
              <a:t>https://www.jojusolar.co.uk/case-studies/tesla-powerwall/</a:t>
            </a:r>
          </a:p>
          <a:p>
            <a:r>
              <a:rPr lang="en-GB" dirty="0"/>
              <a:t>https://www.weforum.org/stories/2023/05/renewable-energy-incentives-households-countries/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630435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Nächste Schritte</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Wenn Sie mehr über die Digitalisierung im Energiesektor erfahren möchten, könnten die folgenden Ressourcen für Sie interessant sein: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ea typeface="맑은 고딕"/>
              </a:rPr>
              <a:t>Entlarven Sie einige Mythen über die Digitalisierung im Energiesektor in Every1s </a:t>
            </a:r>
            <a:r>
              <a:rPr lang="en-GB" sz="1200" i="1" noProof="0" dirty="0">
                <a:solidFill>
                  <a:srgbClr val="373737"/>
                </a:solidFill>
                <a:ea typeface="맑은 고딕"/>
                <a:hlinkClick r:id="rId3"/>
              </a:rPr>
              <a:t>„Energy myths busted: Fact Vs fiction” (Mythen über Energie entlarvt: Fakten vs. Fiktion)</a:t>
            </a:r>
            <a:r>
              <a:rPr lang="en-GB" sz="1200" noProof="0" dirty="0">
                <a:solidFill>
                  <a:srgbClr val="373737"/>
                </a:solidFill>
                <a:ea typeface="맑은 고딕"/>
              </a:rPr>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Werfen Sie einen detaillierten Blick auf die Energiesicherheit in Every1s </a:t>
            </a:r>
            <a:r>
              <a:rPr lang="en-US" altLang="ko-KR" sz="1200" i="1" dirty="0">
                <a:solidFill>
                  <a:srgbClr val="373737"/>
                </a:solidFill>
                <a:hlinkClick r:id="rId3"/>
              </a:rPr>
              <a:t>„Cybersecurity digital energy myths…Busted!”.</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Sehen Sie sich die Reihe von Every1 mit Kurzkursen zu </a:t>
            </a:r>
            <a:r>
              <a:rPr lang="en-GB" sz="1200" i="1" noProof="0" dirty="0">
                <a:solidFill>
                  <a:srgbClr val="373737"/>
                </a:solidFill>
                <a:hlinkClick r:id="rId4"/>
              </a:rPr>
              <a:t>den Grundlagen der digitalen Energie (Digital Energy Essentials) </a:t>
            </a:r>
            <a:r>
              <a:rPr lang="en-GB" sz="1200" noProof="0" dirty="0">
                <a:solidFill>
                  <a:srgbClr val="373737"/>
                </a:solidFill>
              </a:rPr>
              <a:t>zum Thema Energiedigitalisierung an.</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5"/>
              </a:rPr>
              <a:t>Erfahren Sie mehr über die Lernmaterialien des Every1-Projekts.</a:t>
            </a:r>
            <a:endParaRPr lang="ko-KR" altLang="en-US" sz="1200" dirty="0">
              <a:solidFill>
                <a:srgbClr val="373737"/>
              </a:solidFill>
            </a:endParaRPr>
          </a:p>
          <a:p>
            <a:endParaRPr lang="en-GB" dirty="0"/>
          </a:p>
          <a:p>
            <a:endParaRPr lang="en-GB" dirty="0"/>
          </a:p>
          <a:p>
            <a:endParaRPr lang="en-GB" dirty="0"/>
          </a:p>
          <a:p>
            <a:r>
              <a:rPr lang="en-GB" dirty="0"/>
              <a:t>https://www.open.edu/openlearncreate/course/view.php?id=17128 </a:t>
            </a:r>
          </a:p>
          <a:p>
            <a:r>
              <a:rPr lang="en-GB" dirty="0"/>
              <a:t>https://www.open.edu/openlearncreate/course/view.php?id=17128</a:t>
            </a:r>
          </a:p>
          <a:p>
            <a:r>
              <a:rPr lang="en-GB" dirty="0"/>
              <a:t>https://www.open.edu/openlearncreate/course/index.php?categoryid=1459</a:t>
            </a:r>
          </a:p>
          <a:p>
            <a:r>
              <a:rPr lang="en-GB" dirty="0"/>
              <a:t>https://every1.energy/learning-materials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523067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latinLnBrk="0"/>
            <a:r>
              <a:rPr lang="en-GB" dirty="0"/>
              <a:t>Diese Präsentation </a:t>
            </a:r>
            <a:r>
              <a:rPr lang="en-GB" i="1" dirty="0"/>
              <a:t>„Grundlagen der digitalen Energie für Journalisten“ </a:t>
            </a:r>
            <a:r>
              <a:rPr lang="en-GB" dirty="0"/>
              <a:t>wurde vom Every1-Projekt erstellt und unterliegt, sofern nicht anders angegeben, der Lizenz </a:t>
            </a:r>
            <a:r>
              <a:rPr lang="en-GB" dirty="0">
                <a:hlinkClick r:id="rId3"/>
              </a:rPr>
              <a:t>CC BY-SA 4.0</a:t>
            </a:r>
            <a:r>
              <a:rPr lang="en-GB" dirty="0"/>
              <a:t>. </a:t>
            </a:r>
          </a:p>
          <a:p>
            <a:pPr latinLnBrk="0"/>
            <a:endParaRPr lang="en-GB" dirty="0"/>
          </a:p>
          <a:p>
            <a:pPr latinLnBrk="0"/>
            <a:r>
              <a:rPr lang="en-GB" dirty="0"/>
              <a:t>Die in dieser Präsentation verwendeten Bilder sind wie folgt: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Titelbild: Bildnachweis: Adaptiert aus </a:t>
            </a:r>
            <a:r>
              <a:rPr lang="en-US" dirty="0">
                <a:solidFill>
                  <a:schemeClr val="dk1"/>
                </a:solidFill>
                <a:ea typeface="Public Sans"/>
                <a:cs typeface="Public Sans"/>
                <a:sym typeface="Public Sans"/>
                <a:hlinkClick r:id="rId4"/>
              </a:rPr>
              <a:t>„Journalists on Duty“ </a:t>
            </a:r>
            <a:r>
              <a:rPr lang="en-US" dirty="0">
                <a:solidFill>
                  <a:schemeClr val="dk1"/>
                </a:solidFill>
                <a:ea typeface="Public Sans"/>
                <a:cs typeface="Public Sans"/>
                <a:sym typeface="Public Sans"/>
              </a:rPr>
              <a:t>von Yan Arief, lizenziert unter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Bild zum Einführungstext: </a:t>
            </a:r>
            <a:r>
              <a:rPr lang="en-GB" dirty="0">
                <a:solidFill>
                  <a:schemeClr val="dk1"/>
                </a:solidFill>
                <a:ea typeface="Public Sans"/>
                <a:cs typeface="Arial" panose="020B0604020202020204" pitchFamily="34" charset="0"/>
                <a:sym typeface="Public Sans"/>
                <a:hlinkClick r:id="rId6"/>
              </a:rPr>
              <a:t>Mikrofon </a:t>
            </a:r>
            <a:r>
              <a:rPr lang="en-GB" dirty="0">
                <a:solidFill>
                  <a:schemeClr val="dk1"/>
                </a:solidFill>
                <a:ea typeface="Public Sans"/>
                <a:cs typeface="Arial" panose="020B0604020202020204" pitchFamily="34" charset="0"/>
                <a:sym typeface="Public Sans"/>
              </a:rPr>
              <a:t>von Julia, lizenziert unter </a:t>
            </a:r>
            <a:r>
              <a:rPr lang="en-GB" dirty="0">
                <a:solidFill>
                  <a:schemeClr val="dk1"/>
                </a:solidFill>
                <a:ea typeface="Public Sans"/>
                <a:cs typeface="Arial" panose="020B0604020202020204" pitchFamily="34" charset="0"/>
                <a:sym typeface="Public Sans"/>
                <a:hlinkClick r:id="rId7"/>
              </a:rPr>
              <a:t>CC BY-NC 2.0</a:t>
            </a:r>
            <a:r>
              <a:rPr lang="en-GB" dirty="0">
                <a:solidFill>
                  <a:schemeClr val="dk1"/>
                </a:solidFill>
                <a:ea typeface="Public Sans"/>
                <a:cs typeface="Arial" panose="020B0604020202020204" pitchFamily="34" charset="0"/>
                <a:sym typeface="Public Sans"/>
              </a:rPr>
              <a:t>.</a:t>
            </a: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Mit Elektrofahrzeugen vorangehen: </a:t>
            </a:r>
            <a:r>
              <a:rPr lang="en-GB" b="0" i="0" dirty="0">
                <a:solidFill>
                  <a:srgbClr val="242424"/>
                </a:solidFill>
                <a:effectLst/>
                <a:latin typeface="Aptos Narrow" panose="020B0004020202020204" pitchFamily="34" charset="0"/>
                <a:hlinkClick r:id="rId8"/>
              </a:rPr>
              <a:t>Triple Cities Makerspace, Inc. </a:t>
            </a:r>
            <a:r>
              <a:rPr lang="en-GB" b="0" i="0" dirty="0">
                <a:solidFill>
                  <a:srgbClr val="242424"/>
                </a:solidFill>
                <a:effectLst/>
                <a:latin typeface="Aptos Narrow" panose="020B0004020202020204" pitchFamily="34" charset="0"/>
              </a:rPr>
              <a:t>von 100% Campaign ist lizenziert </a:t>
            </a:r>
            <a:r>
              <a:rPr lang="en-GB" b="0" i="0" dirty="0">
                <a:solidFill>
                  <a:srgbClr val="242424"/>
                </a:solidFill>
                <a:effectLst/>
                <a:latin typeface="Aptos Narrow" panose="020B0004020202020204" pitchFamily="34" charset="0"/>
                <a:hlinkClick r:id="rId9"/>
              </a:rPr>
              <a:t>unter CC BY 2.0</a:t>
            </a:r>
            <a:r>
              <a:rPr lang="en-GB" b="0" i="0" dirty="0">
                <a:solidFill>
                  <a:srgbClr val="242424"/>
                </a:solidFill>
                <a:effectLst/>
                <a:latin typeface="Aptos Narrow" panose="020B0004020202020204" pitchFamily="34" charset="0"/>
              </a:rPr>
              <a:t>. </a:t>
            </a:r>
            <a:endParaRPr lang="en-GB" dirty="0">
              <a:solidFill>
                <a:schemeClr val="dk1"/>
              </a:solidFill>
              <a:ea typeface="Public Sans"/>
              <a:cs typeface="Arial" panose="020B0604020202020204" pitchFamily="34" charset="0"/>
              <a:sym typeface="Public Sans"/>
            </a:endParaRP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Wind in Strom umwandeln: </a:t>
            </a:r>
            <a:r>
              <a:rPr lang="en-GB" i="0" u="none" strike="noStrike" dirty="0">
                <a:solidFill>
                  <a:schemeClr val="tx1"/>
                </a:solidFill>
                <a:effectLst/>
                <a:latin typeface="+mn-lt"/>
                <a:hlinkClick r:id="rId10"/>
              </a:rPr>
              <a:t>Offshore-Windpark </a:t>
            </a:r>
            <a:r>
              <a:rPr lang="en-GB" i="0" u="none" strike="noStrike" dirty="0" err="1">
                <a:solidFill>
                  <a:schemeClr val="tx1"/>
                </a:solidFill>
                <a:effectLst/>
                <a:latin typeface="+mn-lt"/>
                <a:hlinkClick r:id="rId10"/>
              </a:rPr>
              <a:t>Middelgrunden </a:t>
            </a:r>
            <a:r>
              <a:rPr lang="en-GB" i="0" u="none" strike="noStrike" dirty="0">
                <a:solidFill>
                  <a:schemeClr val="tx1"/>
                </a:solidFill>
                <a:effectLst/>
                <a:latin typeface="+mn-lt"/>
              </a:rPr>
              <a:t>von Øyvind Holmstad ist lizenziert </a:t>
            </a:r>
            <a:r>
              <a:rPr lang="en-GB"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unter CC BY-SA 4.0.  </a:t>
            </a:r>
            <a:endParaRPr lang="en-GB" i="0" u="none" strike="noStrike" dirty="0">
              <a:solidFill>
                <a:schemeClr val="tx1"/>
              </a:solidFill>
              <a:effectLst/>
              <a:latin typeface="+mn-lt"/>
            </a:endParaRPr>
          </a:p>
          <a:p>
            <a:pPr marL="285750" indent="-285750" latinLnBrk="0">
              <a:buFont typeface="Arial" panose="020B0604020202020204" pitchFamily="34" charset="0"/>
              <a:buChar char="•"/>
            </a:pPr>
            <a:r>
              <a:rPr lang="en-GB" dirty="0"/>
              <a:t>Solarstromspeicherung verstehen: </a:t>
            </a:r>
            <a:r>
              <a:rPr lang="en-GB" dirty="0">
                <a:hlinkClick r:id="rId11"/>
              </a:rPr>
              <a:t>Solarfassade </a:t>
            </a:r>
            <a:r>
              <a:rPr lang="en-GB" dirty="0"/>
              <a:t>von La Citta Vita ist lizenziert </a:t>
            </a:r>
            <a:r>
              <a:rPr lang="en-US" dirty="0">
                <a:solidFill>
                  <a:schemeClr val="dk1"/>
                </a:solidFill>
                <a:ea typeface="Public Sans"/>
                <a:cs typeface="Public Sans"/>
                <a:sym typeface="Public Sans"/>
                <a:hlinkClick r:id="rId5"/>
              </a:rPr>
              <a:t>unter 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GB" dirty="0"/>
              <a:t> Einige praktische Tipps für die Kommunikation mit der Öffentlichkeit: </a:t>
            </a:r>
            <a:r>
              <a:rPr lang="en-GB" dirty="0">
                <a:hlinkClick r:id="rId12"/>
              </a:rPr>
              <a:t>Die Menschenmassen </a:t>
            </a:r>
            <a:r>
              <a:rPr lang="en-GB" dirty="0"/>
              <a:t>von Bob Walker ist lizenziert </a:t>
            </a:r>
            <a:r>
              <a:rPr lang="en-US" dirty="0">
                <a:solidFill>
                  <a:schemeClr val="dk1"/>
                </a:solidFill>
                <a:ea typeface="Public Sans"/>
                <a:cs typeface="Public Sans"/>
                <a:sym typeface="Public Sans"/>
                <a:hlinkClick r:id="rId5"/>
              </a:rPr>
              <a:t>unter 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Danke!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6914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Die Berichterstattung über technische Themen wie digitale Energie kann schwierig sein. Wie stellen Sie sicher, dass Sie verschiedene technische Konzepte einem breiten Publikum klar und korrekt vermitteln? Und wie können Sie sicherstellen, dass Ihre Texte interessant und relevant sind?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In dieser kurzen Präsentation werden wir uns mit folgenden Themen befassen: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Drei wichtige Themen und Konzepte für digitale Energie.</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Wichtige Begriffe und Informationen, die Ihnen den Einstieg in die Recherche oder Bewertung von vorhandenem Material zum Thema digitale Energie erleichtern.</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Einige praktische Tipps für die Kommunikation mit der Öffentlichkeit.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34734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Unsere Erörterung jedes Themas beginnt mit einer reflektierenden Frage. Nehmen Sie sich einen Moment Zeit, um über jede Frage nachzudenken, bevor Sie zur nächsten Folie übergehen.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Wir beginnen jedes Thema mit wichtigen Begriffen und Informationen. Anschließend stellen wir Ihnen begleitende Ressourcen vor, die Sie sich ansehen können. </a:t>
            </a:r>
          </a:p>
          <a:p>
            <a:pPr latinLnBrk="0"/>
            <a:endParaRPr lang="en-GB" sz="1200" noProof="0" dirty="0">
              <a:solidFill>
                <a:srgbClr val="2B2C30"/>
              </a:solidFill>
              <a:sym typeface="Public Sans"/>
            </a:endParaRPr>
          </a:p>
          <a:p>
            <a:pPr latinLnBrk="0"/>
            <a:r>
              <a:rPr lang="en-GB" sz="1200" dirty="0">
                <a:solidFill>
                  <a:srgbClr val="2B2C30"/>
                </a:solidFill>
                <a:sym typeface="Public Sans"/>
              </a:rPr>
              <a:t>Sie können jeden Abschnitt der Präsentation nacheinander durcharbeiten. Alternativ können Sie über das Menü ein bestimmtes Thema auswählen, das Sie zuerst erkunden möchten.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249603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Wichtige Themen und Konzepte </a:t>
            </a:r>
            <a:r>
              <a:rPr lang="en-GB" sz="1200" b="1" kern="1200" noProof="0" dirty="0" err="1">
                <a:solidFill>
                  <a:schemeClr val="bg1"/>
                </a:solidFill>
                <a:latin typeface="+mn-lt"/>
                <a:ea typeface="Public Sans"/>
                <a:cs typeface="Public Sans"/>
                <a:sym typeface="Public Sans"/>
              </a:rPr>
              <a:t>der Digitalisierung</a:t>
            </a:r>
            <a:r>
              <a:rPr lang="en-GB" sz="1200" b="1" kern="1200" noProof="0" dirty="0">
                <a:solidFill>
                  <a:schemeClr val="bg1"/>
                </a:solidFill>
                <a:latin typeface="+mn-lt"/>
                <a:ea typeface="Public Sans"/>
                <a:cs typeface="Public Sans"/>
                <a:sym typeface="Public Sans"/>
              </a:rPr>
              <a:t> im Energiesektor</a:t>
            </a:r>
            <a:endParaRPr lang="en-GB" sz="1050" kern="1200" noProof="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Vorantreiben der Elektromobilität (EVs).</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Wind in Strom umwandeln.</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Solarstromspeicherung verstehen.</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Einige praktische Tipps für die Kommunikation mit der Öffentlichkeit.</a:t>
            </a:r>
          </a:p>
          <a:p>
            <a:pPr latinLnBrk="0"/>
            <a:endParaRPr lang="en-US" sz="1200" dirty="0">
              <a:ea typeface="Public Sans"/>
              <a:cs typeface="Public Sans"/>
              <a:sym typeface="Public Sans"/>
            </a:endParaRP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08813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Vorwärts mit Elektrofahrzeugen (EVs)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Wie funktionieren Elektrofahrzeuge (EVs)?</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0917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Elektrofahrzeuge (EVs): Wichtige Begriffe</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2200" b="1" noProof="0" dirty="0">
                <a:ea typeface="Public Sans"/>
                <a:cs typeface="Public Sans"/>
                <a:sym typeface="Public Sans"/>
              </a:rPr>
              <a:t>Vehicle-to-Grid (V2G): </a:t>
            </a:r>
            <a:r>
              <a:rPr lang="en-GB" sz="2200" noProof="0" dirty="0">
                <a:ea typeface="Public Sans"/>
                <a:cs typeface="Public Sans"/>
                <a:sym typeface="Public Sans"/>
              </a:rPr>
              <a:t>Technologie, mit der EVs nicht nur Strom aus dem Netz beziehen, sondern auch Strom zurück ins Netz speisen können.</a:t>
            </a:r>
          </a:p>
          <a:p>
            <a:pPr marL="342900" indent="-342900" latinLnBrk="0">
              <a:buFont typeface="Arial" panose="020B0604020202020204" pitchFamily="34" charset="0"/>
              <a:buChar char="•"/>
            </a:pPr>
            <a:endParaRPr lang="en-GB" sz="2200" noProof="0" dirty="0">
              <a:ea typeface="Public Sans"/>
              <a:cs typeface="Public Sans"/>
              <a:sym typeface="Public Sans"/>
            </a:endParaRPr>
          </a:p>
          <a:p>
            <a:pPr marL="342900" indent="-342900" latinLnBrk="0">
              <a:buFont typeface="Arial" panose="020B0604020202020204" pitchFamily="34" charset="0"/>
              <a:buChar char="•"/>
            </a:pPr>
            <a:r>
              <a:rPr lang="en-GB" sz="2200" b="1" noProof="0" dirty="0">
                <a:ea typeface="Public Sans"/>
                <a:cs typeface="Public Sans"/>
                <a:sym typeface="Public Sans"/>
              </a:rPr>
              <a:t>Smart Charging: </a:t>
            </a:r>
            <a:r>
              <a:rPr lang="en-GB" sz="2200" noProof="0" dirty="0">
                <a:ea typeface="Public Sans"/>
                <a:cs typeface="Public Sans"/>
                <a:sym typeface="Public Sans"/>
              </a:rPr>
              <a:t>Ein fortschrittliches Ladesystem, das den Zeitpunkt und die Art des Ladevorgangs eines Elektrofahrzeugs auf der Grundlage </a:t>
            </a:r>
            <a:r>
              <a:rPr lang="en-GB" sz="2200" dirty="0">
                <a:ea typeface="Public Sans"/>
                <a:cs typeface="Public Sans"/>
                <a:sym typeface="Public Sans"/>
              </a:rPr>
              <a:t>folgender</a:t>
            </a:r>
            <a:r>
              <a:rPr lang="en-GB" sz="2200" noProof="0" dirty="0">
                <a:ea typeface="Public Sans"/>
                <a:cs typeface="Public Sans"/>
                <a:sym typeface="Public Sans"/>
              </a:rPr>
              <a:t> Faktoren optimiert</a:t>
            </a:r>
            <a:r>
              <a:rPr lang="en-GB" sz="2200" dirty="0">
                <a:ea typeface="Public Sans"/>
                <a:cs typeface="Public Sans"/>
                <a:sym typeface="Public Sans"/>
              </a:rPr>
              <a:t>:</a:t>
            </a:r>
            <a:r>
              <a:rPr lang="en-GB" sz="2200" noProof="0" dirty="0">
                <a:ea typeface="Public Sans"/>
                <a:cs typeface="Public Sans"/>
                <a:sym typeface="Public Sans"/>
              </a:rPr>
              <a:t> </a:t>
            </a:r>
          </a:p>
          <a:p>
            <a:pPr marL="800100" lvl="1" indent="-342900" latinLnBrk="0">
              <a:buFont typeface="Arial" panose="020B0604020202020204" pitchFamily="34" charset="0"/>
              <a:buChar char="•"/>
            </a:pPr>
            <a:r>
              <a:rPr lang="en-GB" sz="2200" noProof="0" dirty="0">
                <a:ea typeface="Public Sans"/>
                <a:cs typeface="Public Sans"/>
                <a:sym typeface="Public Sans"/>
              </a:rPr>
              <a:t>Strompreise.</a:t>
            </a:r>
          </a:p>
          <a:p>
            <a:pPr marL="800100" lvl="1" indent="-342900" latinLnBrk="0">
              <a:buFont typeface="Arial" panose="020B0604020202020204" pitchFamily="34" charset="0"/>
              <a:buChar char="•"/>
            </a:pPr>
            <a:r>
              <a:rPr lang="en-GB" sz="2200" noProof="0" dirty="0">
                <a:ea typeface="Public Sans"/>
                <a:cs typeface="Public Sans"/>
                <a:sym typeface="Public Sans"/>
              </a:rPr>
              <a:t>Netzbedarf.</a:t>
            </a:r>
            <a:endParaRPr lang="en-GB" sz="2200" dirty="0">
              <a:ea typeface="Public Sans"/>
              <a:cs typeface="Public Sans"/>
              <a:sym typeface="Public Sans"/>
            </a:endParaRPr>
          </a:p>
          <a:p>
            <a:pPr marL="800100" lvl="1" indent="-342900" latinLnBrk="0">
              <a:buFont typeface="Arial" panose="020B0604020202020204" pitchFamily="34" charset="0"/>
              <a:buChar char="•"/>
            </a:pPr>
            <a:r>
              <a:rPr lang="en-GB" sz="2200" noProof="0" dirty="0">
                <a:ea typeface="Public Sans"/>
                <a:cs typeface="Public Sans"/>
                <a:sym typeface="Public Sans"/>
              </a:rPr>
              <a:t>Verfügbarkeit erneuerbarer Energien.</a:t>
            </a:r>
          </a:p>
          <a:p>
            <a:pPr latinLnBrk="0"/>
            <a:endParaRPr lang="en-GB" sz="2200" b="1" noProof="0" dirty="0">
              <a:solidFill>
                <a:schemeClr val="accent5"/>
              </a:solidFill>
              <a:ea typeface="Public Sans"/>
              <a:cs typeface="Public Sans"/>
              <a:sym typeface="Public Sans"/>
            </a:endParaRPr>
          </a:p>
          <a:p>
            <a:pPr latinLnBrk="0"/>
            <a:endParaRPr lang="en-GB" sz="2200" b="1" noProof="0" dirty="0">
              <a:solidFill>
                <a:schemeClr val="accent5"/>
              </a:solidFill>
              <a:ea typeface="Public Sans"/>
              <a:cs typeface="Public Sans"/>
              <a:sym typeface="Public Sans"/>
            </a:endParaRPr>
          </a:p>
          <a:p>
            <a:pPr latinLnBrk="0"/>
            <a:endParaRPr lang="en-GB" sz="2200" b="1" noProof="0" dirty="0">
              <a:solidFill>
                <a:schemeClr val="accent5"/>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41710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C127-5400-48FE-9705-C5922CE34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5D5A1-8EE8-64FD-7311-A0A817361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83E42-30F7-CE74-E035-704F71D7D51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Elektrofahrzeuge (EVs): Wichtige Fakten und Informationen</a:t>
            </a:r>
            <a:endParaRPr lang="en-US" sz="1050" dirty="0">
              <a:solidFill>
                <a:schemeClr val="bg1"/>
              </a:solidFill>
            </a:endParaRPr>
          </a:p>
          <a:p>
            <a:pPr latinLnBrk="0"/>
            <a:r>
              <a:rPr lang="en-GB" sz="1200" dirty="0">
                <a:ea typeface="Public Sans"/>
                <a:cs typeface="Public Sans"/>
                <a:sym typeface="Public Sans"/>
              </a:rPr>
              <a:t>Elektrofahrzeuge (EVs) werden zu einem wichtigen Bestandteil der Energiewende, da sie unsere Abhängigkeit von fossilen Brennstoffen verringern und die CO2-Emissionen senken.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Lesen Sie den Bericht </a:t>
            </a:r>
            <a:r>
              <a:rPr lang="en-GB" sz="1200" dirty="0">
                <a:ea typeface="Public Sans"/>
                <a:cs typeface="Public Sans"/>
                <a:sym typeface="Public Sans"/>
                <a:hlinkClick r:id="rId3"/>
              </a:rPr>
              <a:t>„Global EV Outlook 2025” </a:t>
            </a:r>
            <a:r>
              <a:rPr lang="en-GB" sz="1200" dirty="0">
                <a:ea typeface="Public Sans"/>
                <a:cs typeface="Public Sans"/>
                <a:sym typeface="Public Sans"/>
              </a:rPr>
              <a:t>der Internationalen Energieagentur.</a:t>
            </a:r>
          </a:p>
          <a:p>
            <a:pPr marL="342900" indent="-342900" latinLnBrk="0">
              <a:buFont typeface="Arial" panose="020B0604020202020204" pitchFamily="34" charset="0"/>
              <a:buChar char="•"/>
            </a:pPr>
            <a:r>
              <a:rPr lang="en-GB" sz="1200" dirty="0">
                <a:ea typeface="Public Sans"/>
                <a:cs typeface="Public Sans"/>
                <a:sym typeface="Public Sans"/>
              </a:rPr>
              <a:t>Eine zentrale Herausforderung für die Einführung von Elektrofahrzeugen ist die Ladeinfrastruktur. </a:t>
            </a:r>
            <a:r>
              <a:rPr lang="en-GB" sz="1200" dirty="0">
                <a:ea typeface="Public Sans"/>
                <a:cs typeface="Public Sans"/>
                <a:sym typeface="Public Sans"/>
                <a:hlinkClick r:id="rId4"/>
              </a:rPr>
              <a:t>Finden Sie heraus, ob die Ladeinfrastruktur für Elektrofahrzeuge mit der Nachfrage Schritt hält</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Bleiben Sie über die </a:t>
            </a:r>
            <a:r>
              <a:rPr lang="en-GB" sz="1200" dirty="0">
                <a:ea typeface="Public Sans"/>
                <a:cs typeface="Public Sans"/>
                <a:sym typeface="Public Sans"/>
                <a:hlinkClick r:id="rId5"/>
              </a:rPr>
              <a:t>European Alternative Fuels Observatory </a:t>
            </a:r>
            <a:r>
              <a:rPr lang="en-GB" sz="1200" dirty="0">
                <a:ea typeface="Public Sans"/>
                <a:cs typeface="Public Sans"/>
                <a:sym typeface="Public Sans"/>
              </a:rPr>
              <a:t>über die neuesten Entwicklungen der Ladeinfrastruktur für Elektrofahrzeuge in Europa auf dem Laufenden.</a:t>
            </a:r>
          </a:p>
          <a:p>
            <a:pPr marL="342900" indent="-342900" latinLnBrk="0">
              <a:buFont typeface="Arial" panose="020B0604020202020204" pitchFamily="34" charset="0"/>
              <a:buChar char="•"/>
            </a:pPr>
            <a:r>
              <a:rPr lang="en-GB" sz="1200" dirty="0">
                <a:ea typeface="Public Sans"/>
                <a:cs typeface="Public Sans"/>
                <a:sym typeface="Public Sans"/>
              </a:rPr>
              <a:t>Lesen Sie diesen Artikel aus dem Jahr 2024 darüber, </a:t>
            </a:r>
            <a:r>
              <a:rPr lang="en-GB" sz="1200" dirty="0">
                <a:ea typeface="Public Sans"/>
                <a:cs typeface="Public Sans"/>
                <a:sym typeface="Public Sans"/>
                <a:hlinkClick r:id="rId6"/>
              </a:rPr>
              <a:t>welche europäischen Länder bei der Ladeinfrastruktur für Elektrofahrzeuge führend sind</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Lesen Sie den Bericht </a:t>
            </a:r>
            <a:r>
              <a:rPr lang="en-GB" sz="1200" dirty="0">
                <a:ea typeface="Public Sans"/>
                <a:cs typeface="Public Sans"/>
                <a:sym typeface="Public Sans"/>
                <a:hlinkClick r:id="rId7"/>
              </a:rPr>
              <a:t>„Charging ahead: accelerating the roll-out of EU electric vehicle charging infrastructure</a:t>
            </a:r>
            <a:r>
              <a:rPr lang="en-GB" sz="1200" dirty="0">
                <a:ea typeface="Public Sans"/>
                <a:cs typeface="Public Sans"/>
                <a:sym typeface="Public Sans"/>
              </a:rPr>
              <a:t>” (Vorwärts mit dem Laden: Beschleunigung des Ausbaus der Ladeinfrastruktur für Elektrofahrzeuge in der EU) der ACEA aus dem Jahr 2024.</a:t>
            </a:r>
          </a:p>
          <a:p>
            <a:pPr latinLnBrk="0"/>
            <a:endParaRPr lang="en-GB" sz="1200" dirty="0">
              <a:ea typeface="Public Sans"/>
              <a:cs typeface="Public Sans"/>
              <a:sym typeface="Public Sans"/>
            </a:endParaRPr>
          </a:p>
          <a:p>
            <a:endParaRPr lang="en-GB" dirty="0"/>
          </a:p>
          <a:p>
            <a:endParaRPr lang="en-GB" dirty="0"/>
          </a:p>
          <a:p>
            <a:r>
              <a:rPr lang="en-GB" dirty="0"/>
              <a:t>https://www.iea.org/reports/global-ev-outlook-2025</a:t>
            </a:r>
          </a:p>
          <a:p>
            <a:r>
              <a:rPr lang="en-GB" dirty="0"/>
              <a:t>https://www.acea.auto/press-release/electric-cars-eu-needs-8-times-more-charging-points-per-year-by-2030-to-meet-co2-targets/</a:t>
            </a:r>
          </a:p>
          <a:p>
            <a:r>
              <a:rPr lang="en-GB" dirty="0"/>
              <a:t>https://alternative-fuels-observatory.ec.europa.eu/general-information/news</a:t>
            </a:r>
          </a:p>
          <a:p>
            <a:r>
              <a:rPr lang="en-GB" dirty="0"/>
              <a:t>https://alternative-fuels-observatory.ec.europa.eu/general-information/news/eafo-analysis-trends-ev-charging-infrastructure-across-Europe</a:t>
            </a:r>
          </a:p>
          <a:p>
            <a:r>
              <a:rPr lang="en-GB" dirty="0"/>
              <a:t>https://alternative-fuels-observatory.ec.europa.eu/sites/default/files/document-files/2024-05/Charging_ahead_Accelerating_the_roll-out_of_EU_electric_vehicle_charging_infrastructure.pdf</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7062FB78-632B-FA12-E377-DFE308CA7B96}"/>
              </a:ext>
            </a:extLst>
          </p:cNvPr>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372383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Wind in Strom umwandeln</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Wie viel Energie produziert eine Windkraftanlage?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69996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Wind in Strom umwandeln: Wichtige Begriffe </a:t>
            </a:r>
            <a:endParaRPr lang="en-US" sz="1050" kern="1200" dirty="0">
              <a:solidFill>
                <a:schemeClr val="bg1"/>
              </a:solidFill>
              <a:latin typeface="+mn-lt"/>
              <a:ea typeface="+mn-ea"/>
              <a:cs typeface="+mn-cs"/>
            </a:endParaRPr>
          </a:p>
          <a:p>
            <a:pPr latinLnBrk="0"/>
            <a:r>
              <a:rPr lang="en-GB" sz="1200" b="1" dirty="0">
                <a:solidFill>
                  <a:srgbClr val="2B2C30"/>
                </a:solidFill>
              </a:rPr>
              <a:t>Onshore-Windpark: </a:t>
            </a:r>
            <a:r>
              <a:rPr lang="en-GB" sz="1200" dirty="0">
                <a:solidFill>
                  <a:srgbClr val="2B2C30"/>
                </a:solidFill>
              </a:rPr>
              <a:t>Eine Ansammlung von Windkraftanlagen, die an Land installiert sind, typischerweise auf offenen Feldern oder Hügeln, wo die Windgeschwindigkeiten stark und konstant sind.</a:t>
            </a:r>
          </a:p>
          <a:p>
            <a:pPr latinLnBrk="0"/>
            <a:endParaRPr lang="en-GB" sz="1200" dirty="0"/>
          </a:p>
          <a:p>
            <a:pPr latinLnBrk="0"/>
            <a:r>
              <a:rPr lang="en-GB" sz="1200" b="1" dirty="0">
                <a:solidFill>
                  <a:srgbClr val="2B2C30"/>
                </a:solidFill>
              </a:rPr>
              <a:t>Offshore-Windpark: </a:t>
            </a:r>
            <a:r>
              <a:rPr lang="en-GB" sz="1200" dirty="0">
                <a:solidFill>
                  <a:srgbClr val="2B2C30"/>
                </a:solidFill>
              </a:rPr>
              <a:t>Windkraftanlagen, die in Gewässern wie Meeren oder Ozeanen installiert sind, wo die Windgeschwindigkeiten stärker und konstanter sind.</a:t>
            </a:r>
            <a:endParaRPr lang="en-GB" sz="1200" dirty="0"/>
          </a:p>
          <a:p>
            <a:pPr latinLnBrk="0">
              <a:lnSpc>
                <a:spcPct val="150000"/>
              </a:lnSpc>
            </a:pPr>
            <a:endParaRPr lang="en-GB"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470639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3" name="TextBox 2">
            <a:extLst>
              <a:ext uri="{FF2B5EF4-FFF2-40B4-BE49-F238E27FC236}">
                <a16:creationId xmlns:a16="http://schemas.microsoft.com/office/drawing/2014/main" id="{3FF2DCE0-FF8D-4ED2-3C1F-16DB811E499D}"/>
              </a:ext>
            </a:extLst>
          </p:cNvPr>
          <p:cNvSpPr txBox="1"/>
          <p:nvPr userDrawn="1"/>
        </p:nvSpPr>
        <p:spPr>
          <a:xfrm>
            <a:off x="2223865" y="5884797"/>
            <a:ext cx="5360966" cy="861774"/>
          </a:xfrm>
          <a:prstGeom prst="rect">
            <a:avLst/>
          </a:prstGeom>
          <a:noFill/>
        </p:spPr>
        <p:txBody>
          <a:bodyPr wrap="square" rtlCol="0">
            <a:spAutoFit/>
          </a:bodyPr>
          <a:lstStyle/>
          <a:p>
            <a:pPr latinLnBrk="0" hangingPunct="0"/>
            <a:r>
              <a:rPr lang="de-DE" sz="1000" b="0" i="0" kern="1200" noProof="1">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de-DE" sz="1000" noProof="1"/>
              <a:t> </a:t>
            </a:r>
            <a:r>
              <a:rPr lang="de-DE" sz="1000" b="0" i="0" kern="1200" noProof="1">
                <a:solidFill>
                  <a:schemeClr val="tx1"/>
                </a:solidFill>
                <a:effectLst/>
                <a:latin typeface="+mn-lt"/>
                <a:ea typeface="+mn-ea"/>
                <a:cs typeface="+mn-cs"/>
              </a:rPr>
              <a:t>sofern nicht anders angegeben</a:t>
            </a:r>
            <a:r>
              <a:rPr lang="de-DE" sz="1000" b="0" i="0" u="sng" kern="1200" noProof="1">
                <a:solidFill>
                  <a:schemeClr val="tx1"/>
                </a:solidFill>
                <a:effectLst/>
                <a:latin typeface="+mn-lt"/>
                <a:ea typeface="+mn-ea"/>
                <a:cs typeface="+mn-cs"/>
                <a:hlinkClick r:id="rId3"/>
              </a:rPr>
              <a:t>, </a:t>
            </a:r>
            <a:r>
              <a:rPr lang="de-DE" sz="1000" b="0" i="0" kern="1200" noProof="1">
                <a:solidFill>
                  <a:schemeClr val="tx1"/>
                </a:solidFill>
                <a:effectLst/>
                <a:latin typeface="+mn-lt"/>
                <a:ea typeface="+mn-ea"/>
                <a:cs typeface="+mn-cs"/>
              </a:rPr>
              <a:t>unter </a:t>
            </a:r>
            <a:r>
              <a:rPr lang="de-DE" sz="1000" b="0" i="0" u="sng" kern="1200" noProof="1">
                <a:solidFill>
                  <a:schemeClr val="tx1"/>
                </a:solidFill>
                <a:effectLst/>
                <a:latin typeface="+mn-lt"/>
                <a:ea typeface="+mn-ea"/>
                <a:cs typeface="+mn-cs"/>
                <a:hlinkClick r:id="rId3"/>
              </a:rPr>
              <a:t>CC BY-SA 4.0 </a:t>
            </a:r>
            <a:r>
              <a:rPr lang="de-DE" sz="1000" b="0" i="0" kern="1200" noProof="1">
                <a:solidFill>
                  <a:schemeClr val="tx1"/>
                </a:solidFill>
                <a:effectLst/>
                <a:latin typeface="+mn-lt"/>
                <a:ea typeface="+mn-ea"/>
                <a:cs typeface="+mn-cs"/>
              </a:rPr>
              <a:t>lizenziert. </a:t>
            </a:r>
            <a:endParaRPr lang="de-DE" sz="1000" noProof="1"/>
          </a:p>
        </p:txBody>
      </p:sp>
      <p:pic>
        <p:nvPicPr>
          <p:cNvPr id="5" name="Picture 4">
            <a:extLst>
              <a:ext uri="{FF2B5EF4-FFF2-40B4-BE49-F238E27FC236}">
                <a16:creationId xmlns:a16="http://schemas.microsoft.com/office/drawing/2014/main" id="{84A27E6A-3877-263F-9621-4CC309C192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603" y="6182579"/>
            <a:ext cx="2063262" cy="448316"/>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indeurope.org/about-wind/wind-basics/" TargetMode="External"/><Relationship Id="rId7" Type="http://schemas.openxmlformats.org/officeDocument/2006/relationships/hyperlink" Target="https://www.sciencedirect.com/science/article/pii/S136403212200017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windsystemsmag.com/harnessing-ai-for-strategic-advantage-in-wind-energy/" TargetMode="External"/><Relationship Id="rId5" Type="http://schemas.openxmlformats.org/officeDocument/2006/relationships/hyperlink" Target="https://www.gwec.net/reports/globalwindreport" TargetMode="External"/><Relationship Id="rId4" Type="http://schemas.openxmlformats.org/officeDocument/2006/relationships/hyperlink" Target="https://energy.ec.europa.eu/topics/renewable-energy/eu-wind-energy_e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nergy.ec.europa.eu/topics/renewable-energy/solar-energy_e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smart-cities-marketplace.ec.europa.eu/news-and-events/news/2024/updated-solution-booklet-pv-and-battery" TargetMode="External"/><Relationship Id="rId5" Type="http://schemas.openxmlformats.org/officeDocument/2006/relationships/hyperlink" Target="https://www.irena.org/Energy-Transition/Technology/Energy-Storage" TargetMode="External"/><Relationship Id="rId4" Type="http://schemas.openxmlformats.org/officeDocument/2006/relationships/hyperlink" Target="https://www.alphaess.com/the-ultimate-guide-to-energy-storage-terminology:-key-terms-and-concepts-explaine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jojusolar.co.uk/case-studies/tesla-powerwal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s://www.weforum.org/stories/2023/05/renewable-energy-incentives-households-countri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very1.energy/learning-materials" TargetMode="External"/><Relationship Id="rId4" Type="http://schemas.openxmlformats.org/officeDocument/2006/relationships/hyperlink" Target="https://www.open.edu/openlearncreate/course/index.php?categoryid=145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flickr.com/photos/149368236@N06/33496772910/in/photolist-T2ZHzq-fGwupJ-Bkg5jr-2mtYgB5-2mu896t-q3WFYk-xNEiCZ-2osVkot-q1QC4S-2ij1mQ5-7E1YnV-2oikYa5-2pxqmEQ-2osVrKB-2osStGV-7VvsXg-Ky81jR-Af3ujk-2osWmcZ-nMf2gx-nv3mkn-qauZzM-2nMZ8xQ-tQkUUB-SobJBe-2osSwi1-2bbxqbS-defSCN-dj4r3g-T2ZH9f-7atCb1-Ap6LRH-mfKkMF-CbHjdX-2osXHv2-yt2MdK-2osSusc-2o694Xz-2osSwsV-2njE86c-2osXsvz-zisew3-8188pD-z4eJK6-EkGvDN-2osVt8M-dj4rkX-q1QBYG-2osSBFq-2oDiED2"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2.0/" TargetMode="External"/><Relationship Id="rId12" Type="http://schemas.openxmlformats.org/officeDocument/2006/relationships/hyperlink" Target="https://www.flickr.com/photos/rjw1/6702740359/in/photolist-Dv28A-6QpueS-okTA-5UjCyB-bdiibX-4YHDDh-4u6NSr-4ZKdjS-gJcqG7-7Jknc2-aFkUG4-6wbE7B-8RFNTi-6Cj1cF-dd8Jxm-uEJ6H1-2e8kgN9-5TXvNe-x1rBd-oA9KZk-hpDY2-9c1DLX-eJ2PR-qkFVKE-7VfUWJ-h95ZT-8QzRTc-9R17Eo-3ppN9-89SyN4-8PD7n4-9Z5f1L-9p1XzW-o74fzs-6bRLLQ-gZMLcb-4n25fT-cjg6hN-WXJM89-9Rr7Z4-6aUxEF-ebNYMA-6NuwyV-bmLYnG-4CCfd9-6bNKEz-9pTg2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flickr.com/photos/bookishjulia/5170384132/in/photolist-8STz51-EjSV9-vLDsz-axnVcw-4pX7VT-mPZGv-4tbBXc-9qNAPa-p2Aysz-4zVATz-9puybw-fnHA8h-a6goGs-cBJu1q-uMJCA-9x37XH-24zEkEv-2ndp8Dy-52oobZ-6ip2AG-fJNLe-9kp6aT-bgJoyi-ibijD-5SQhC-B52MXw-48h5Hn-dMBoC5-oYjXVe-VDchtg-81EvDV-eGHVE5-4cxRZg-oDnEQc-e92Th3-e92Ts3-e8We6x-e92Tny-RF5xuc-8GyFnS-bqL272-8rc2mH-8rc26T-8rc1Uk-8F3Qca-bDFnxh-ec498p-4qnNLn-8rf9kG-8F6QWN" TargetMode="External"/><Relationship Id="rId11"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78304219@N06/47971206747/in/photolist-pcnk82-oUQN9Q-pcbL79-oUNNYX-2g63Ytv-2pYmyp5-2oPVvN3-2okjdDX-bv7HCM-bv7D2D-bv7Fck-bv7y8p-bv7KxM-bv7z2H-bv7AnV-bv7Rbn-bv7MfH-bv7PGc-bv7J9K-bv7BGc-dhcrhL-bv7CrX-ipCCsr-ipCmPp-ipCVLX-ipCnQb-ipCipD-ipCqgn-ipCqdh-ipD6B6-ipCVBh-ipBS98-ipCGSR-ipCFko-ipBPqH-2o9vzXG-ipC1e6-ipBYGs-ipCP2e-ipCxmC-ipCaMz-ipDESK-ipCbFh-ipCwdq-ipCAi8-ipBVSQ-ipCJ61-ipDziZ-ipDtiT-ipCr83" TargetMode="External"/><Relationship Id="rId4" Type="http://schemas.openxmlformats.org/officeDocument/2006/relationships/hyperlink" Target="https://www.flickr.com/photos/yanrf/1408711192/in/photolist-39u1L1-4APB4-e6CGTw-dHvtNv-6hdKsq-pUUqXC-qu62Qk-Zr5dpr-9qDWdY-ntxC6e-oLHdEZ-2k64EEA-fUMosn-oLYSA2-8YXGCD-nU75Kf-bmpkZL-ntxC76-cd6kkQ-2xH1Sh-7WBLGb-6uEWWT-j7s6pF-axm1xx-4dyUdy-7S4dnp-5mEP5H-kGEMC9-CwfhL-9pC3DW-o99T5-6tKZcz-3K92tp-eAeBk-87DwDi-gyTMT-61YBV8-o99Bq-86nz8c-4grCAG-NbXxp-bBLECL-FRVWR3-dHCMz1-LtwHM9-Lww2oK-bVQ3Jr-68wbLC-34tqJZ-phyqDt" TargetMode="External"/><Relationship Id="rId9" Type="http://schemas.openxmlformats.org/officeDocument/2006/relationships/hyperlink" Target="https://creativecommons.org/licenses/by/2.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ea.org/reports/global-ev-outlook-2025" TargetMode="External"/><Relationship Id="rId7" Type="http://schemas.openxmlformats.org/officeDocument/2006/relationships/hyperlink" Target="https://alternative-fuels-observatory.ec.europa.eu/sites/default/files/document-files/2024-05/Charging_ahead_Accelerating_the_roll-out_of_EU_electric_vehicle_charging_infrastructure.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alternative-fuels-observatory.ec.europa.eu/general-information/news/eafo-analysis-trends-ev-charging-infrastructure-across-europe" TargetMode="External"/><Relationship Id="rId5" Type="http://schemas.openxmlformats.org/officeDocument/2006/relationships/hyperlink" Target="https://alternative-fuels-observatory.ec.europa.eu/general-information/news" TargetMode="External"/><Relationship Id="rId4" Type="http://schemas.openxmlformats.org/officeDocument/2006/relationships/hyperlink" Target="https://www.acea.auto/press-release/electric-cars-eu-needs-8-times-more-charging-points-per-year-by-2030-to-meet-co2-targe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60AF7134-34ED-DED0-6CCD-4D8131C49C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699" y="1883070"/>
            <a:ext cx="4502301" cy="3092967"/>
          </a:xfrm>
          <a:prstGeom prst="rect">
            <a:avLst/>
          </a:prstGeom>
        </p:spPr>
      </p:pic>
      <p:sp>
        <p:nvSpPr>
          <p:cNvPr id="2" name="Title 1">
            <a:extLst>
              <a:ext uri="{FF2B5EF4-FFF2-40B4-BE49-F238E27FC236}">
                <a16:creationId xmlns:a16="http://schemas.microsoft.com/office/drawing/2014/main" id="{6325EB25-14E4-3C14-F576-F7A979BA79A2}"/>
              </a:ext>
            </a:extLst>
          </p:cNvPr>
          <p:cNvSpPr>
            <a:spLocks noGrp="1"/>
          </p:cNvSpPr>
          <p:nvPr>
            <p:ph type="title" idx="4294967295"/>
          </p:nvPr>
        </p:nvSpPr>
        <p:spPr>
          <a:xfrm>
            <a:off x="838199" y="1658983"/>
            <a:ext cx="6092321" cy="3683726"/>
          </a:xfrm>
          <a:prstGeom prst="rect">
            <a:avLst/>
          </a:prstGeom>
        </p:spPr>
        <p:txBody>
          <a:bodyPr/>
          <a:lstStyle/>
          <a:p>
            <a:pPr latinLnBrk="0"/>
            <a:r>
              <a:rPr lang="de-DE" sz="6600" noProof="1"/>
              <a:t>Grundlagen der digitalen Energie für Journalisten</a:t>
            </a:r>
          </a:p>
        </p:txBody>
      </p:sp>
    </p:spTree>
    <p:extLst>
      <p:ext uri="{BB962C8B-B14F-4D97-AF65-F5344CB8AC3E}">
        <p14:creationId xmlns:p14="http://schemas.microsoft.com/office/powerpoint/2010/main" val="203291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CF262-98D8-BE56-1CA9-A84DFCFD33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F4424E-96FD-E7E6-E1DA-BCED42215313}"/>
              </a:ext>
            </a:extLst>
          </p:cNvPr>
          <p:cNvSpPr>
            <a:spLocks noGrp="1"/>
          </p:cNvSpPr>
          <p:nvPr>
            <p:ph type="title" idx="4294967295"/>
          </p:nvPr>
        </p:nvSpPr>
        <p:spPr>
          <a:xfrm>
            <a:off x="377482" y="783137"/>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Wind in Strom umwandeln: Wichtige Fakten und Informationen </a:t>
            </a:r>
            <a:endParaRPr lang="de-DE" noProof="1">
              <a:effectLst/>
            </a:endParaRPr>
          </a:p>
          <a:p>
            <a:endParaRPr lang="de-DE" noProof="1"/>
          </a:p>
        </p:txBody>
      </p:sp>
      <p:sp>
        <p:nvSpPr>
          <p:cNvPr id="4" name="TextBox 3">
            <a:extLst>
              <a:ext uri="{FF2B5EF4-FFF2-40B4-BE49-F238E27FC236}">
                <a16:creationId xmlns:a16="http://schemas.microsoft.com/office/drawing/2014/main" id="{1422382B-2AB3-2B41-4E36-550DCB887EDE}"/>
              </a:ext>
            </a:extLst>
          </p:cNvPr>
          <p:cNvSpPr txBox="1"/>
          <p:nvPr/>
        </p:nvSpPr>
        <p:spPr>
          <a:xfrm>
            <a:off x="377482" y="2205833"/>
            <a:ext cx="11437035" cy="4093428"/>
          </a:xfrm>
          <a:prstGeom prst="rect">
            <a:avLst/>
          </a:prstGeom>
          <a:noFill/>
        </p:spPr>
        <p:txBody>
          <a:bodyPr wrap="square" lIns="91440" tIns="45720" rIns="91440" bIns="45720" rtlCol="0" anchor="t">
            <a:spAutoFit/>
          </a:bodyPr>
          <a:lstStyle/>
          <a:p>
            <a:pPr latinLnBrk="0"/>
            <a:r>
              <a:rPr lang="en-GB" sz="2000" dirty="0">
                <a:solidFill>
                  <a:srgbClr val="2B2C30"/>
                </a:solidFill>
              </a:rPr>
              <a:t>Windenergie ist eine der am schnellsten wachsenden erneuerbaren Energiequellen und trägt dazu bei, die Abhängigkeit von fossilen Brennstoffen zu verringern. Windkraftanlagen wandeln die kinetische Energie (Bewegung) des Windes in Strom um. Windkraftanlagen bieten eine saubere und skalierbare Energielösung. </a:t>
            </a:r>
          </a:p>
          <a:p>
            <a:pPr latinLnBrk="0"/>
            <a:endParaRPr lang="en-GB" sz="2000" dirty="0">
              <a:solidFill>
                <a:srgbClr val="2B2C30"/>
              </a:solidFill>
            </a:endParaRPr>
          </a:p>
          <a:p>
            <a:r>
              <a:rPr lang="en-GB" sz="2000" dirty="0">
                <a:solidFill>
                  <a:srgbClr val="2B2C30"/>
                </a:solidFill>
              </a:rPr>
              <a:t>Windkraftanlagen können ohne Wind keinen Strom erzeugen, aber Energiespeicherung und Netzintegration tragen dazu bei, die Stromversorgung aufrechtzuerhalten. </a:t>
            </a:r>
          </a:p>
          <a:p>
            <a:endParaRPr lang="en-GB" sz="2000" dirty="0">
              <a:solidFill>
                <a:srgbClr val="2B2C30"/>
              </a:solidFill>
            </a:endParaRPr>
          </a:p>
          <a:p>
            <a:pPr marL="342900" indent="-342900">
              <a:buFont typeface="Arial" panose="020B0604020202020204" pitchFamily="34" charset="0"/>
              <a:buChar char="•"/>
            </a:pPr>
            <a:r>
              <a:rPr lang="en-GB" sz="2000" dirty="0">
                <a:solidFill>
                  <a:srgbClr val="2B2C30"/>
                </a:solidFill>
              </a:rPr>
              <a:t>Entdecken Sie </a:t>
            </a:r>
            <a:r>
              <a:rPr lang="en-GB" sz="2000" dirty="0">
                <a:solidFill>
                  <a:srgbClr val="2B2C30"/>
                </a:solidFill>
                <a:hlinkClick r:id="rId3"/>
              </a:rPr>
              <a:t>die Grundlagen der Windenergie</a:t>
            </a:r>
            <a:r>
              <a:rPr lang="en-GB" sz="2000" dirty="0">
                <a:solidFill>
                  <a:srgbClr val="2B2C30"/>
                </a:solidFill>
              </a:rPr>
              <a:t> von Wind Europe.</a:t>
            </a:r>
          </a:p>
          <a:p>
            <a:pPr marL="342900" indent="-342900">
              <a:buFont typeface="Arial" panose="020B0604020202020204" pitchFamily="34" charset="0"/>
              <a:buChar char="•"/>
            </a:pPr>
            <a:r>
              <a:rPr lang="en-GB" sz="2000" dirty="0">
                <a:solidFill>
                  <a:srgbClr val="2B2C30"/>
                </a:solidFill>
              </a:rPr>
              <a:t>Lesen Sie, warum Europa </a:t>
            </a:r>
            <a:r>
              <a:rPr lang="en-GB" sz="2000" dirty="0">
                <a:solidFill>
                  <a:srgbClr val="2B2C30"/>
                </a:solidFill>
                <a:hlinkClick r:id="rId4"/>
              </a:rPr>
              <a:t>führend</a:t>
            </a:r>
            <a:r>
              <a:rPr lang="en-GB" sz="2000" dirty="0">
                <a:solidFill>
                  <a:srgbClr val="2B2C30"/>
                </a:solidFill>
              </a:rPr>
              <a:t> im Bereich </a:t>
            </a:r>
            <a:r>
              <a:rPr lang="en-GB" sz="2000" dirty="0">
                <a:solidFill>
                  <a:srgbClr val="2B2C30"/>
                </a:solidFill>
                <a:hlinkClick r:id="rId4"/>
              </a:rPr>
              <a:t>Windenergie</a:t>
            </a:r>
            <a:r>
              <a:rPr lang="en-GB" sz="2000" dirty="0">
                <a:solidFill>
                  <a:srgbClr val="2B2C30"/>
                </a:solidFill>
              </a:rPr>
              <a:t> ist.</a:t>
            </a:r>
          </a:p>
          <a:p>
            <a:pPr marL="342900" indent="-342900">
              <a:buFont typeface="Arial" panose="020B0604020202020204" pitchFamily="34" charset="0"/>
              <a:buChar char="•"/>
            </a:pPr>
            <a:r>
              <a:rPr lang="en-GB" sz="2000" dirty="0">
                <a:solidFill>
                  <a:srgbClr val="2B2C30"/>
                </a:solidFill>
              </a:rPr>
              <a:t>Lesen Sie den </a:t>
            </a:r>
            <a:r>
              <a:rPr lang="en-GB" sz="2000" dirty="0">
                <a:solidFill>
                  <a:srgbClr val="2B2C30"/>
                </a:solidFill>
                <a:hlinkClick r:id="rId5"/>
              </a:rPr>
              <a:t>Global Wind Report 2025</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Erfahren Sie, wie </a:t>
            </a:r>
            <a:r>
              <a:rPr lang="en-GB" sz="2000" dirty="0">
                <a:solidFill>
                  <a:srgbClr val="2B2C30"/>
                </a:solidFill>
                <a:hlinkClick r:id="rId6"/>
              </a:rPr>
              <a:t>künstliche Intelligenz (KI) die Windenergie unterstützen kann</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Erfahren Sie, wie wir </a:t>
            </a:r>
            <a:r>
              <a:rPr lang="en-GB" sz="2000" dirty="0">
                <a:solidFill>
                  <a:srgbClr val="2B2C30"/>
                </a:solidFill>
                <a:hlinkClick r:id="rId7"/>
              </a:rPr>
              <a:t>die Umweltauswirkungen von Windkraftanlagen minimieren</a:t>
            </a:r>
            <a:r>
              <a:rPr lang="en-GB" sz="2000" dirty="0">
                <a:solidFill>
                  <a:srgbClr val="2B2C30"/>
                </a:solidFill>
              </a:rPr>
              <a:t> können.</a:t>
            </a:r>
          </a:p>
          <a:p>
            <a:endParaRPr lang="en-GB" sz="2000" dirty="0">
              <a:solidFill>
                <a:srgbClr val="2B2C30"/>
              </a:solidFill>
              <a:ea typeface="Calibri"/>
              <a:cs typeface="Calibri"/>
            </a:endParaRPr>
          </a:p>
        </p:txBody>
      </p:sp>
    </p:spTree>
    <p:extLst>
      <p:ext uri="{BB962C8B-B14F-4D97-AF65-F5344CB8AC3E}">
        <p14:creationId xmlns:p14="http://schemas.microsoft.com/office/powerpoint/2010/main" val="385178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E118E-60E2-0CCF-31DE-F3A096C9C8EA}"/>
              </a:ext>
            </a:extLst>
          </p:cNvPr>
          <p:cNvSpPr>
            <a:spLocks noGrp="1"/>
          </p:cNvSpPr>
          <p:nvPr>
            <p:ph type="title" idx="4294967295"/>
          </p:nvPr>
        </p:nvSpPr>
        <p:spPr>
          <a:xfrm>
            <a:off x="315685" y="783136"/>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3. Solarstromspeicherung verstehen </a:t>
            </a:r>
            <a:endParaRPr lang="de-DE" noProof="1">
              <a:effectLst/>
            </a:endParaRPr>
          </a:p>
          <a:p>
            <a:endParaRPr lang="de-DE"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231715"/>
            <a:ext cx="10421655" cy="1446550"/>
          </a:xfrm>
          <a:prstGeom prst="rect">
            <a:avLst/>
          </a:prstGeom>
          <a:noFill/>
        </p:spPr>
        <p:txBody>
          <a:bodyPr wrap="square" rtlCol="0">
            <a:spAutoFit/>
          </a:bodyPr>
          <a:lstStyle/>
          <a:p>
            <a:pPr algn="ctr" latinLnBrk="0"/>
            <a:r>
              <a:rPr lang="en-US" sz="4400" i="1" dirty="0">
                <a:solidFill>
                  <a:schemeClr val="accent5"/>
                </a:solidFill>
              </a:rPr>
              <a:t>Haben Sie sich jemals gefragt, was passiert, wenn die Sonne nicht scheint?</a:t>
            </a:r>
          </a:p>
        </p:txBody>
      </p:sp>
    </p:spTree>
    <p:extLst>
      <p:ext uri="{BB962C8B-B14F-4D97-AF65-F5344CB8AC3E}">
        <p14:creationId xmlns:p14="http://schemas.microsoft.com/office/powerpoint/2010/main" val="95456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40AF1-5B9F-507A-3FA4-D8D3618C0D26}"/>
              </a:ext>
            </a:extLst>
          </p:cNvPr>
          <p:cNvSpPr>
            <a:spLocks noGrp="1"/>
          </p:cNvSpPr>
          <p:nvPr>
            <p:ph type="title" idx="4294967295"/>
          </p:nvPr>
        </p:nvSpPr>
        <p:spPr>
          <a:xfrm>
            <a:off x="302623" y="75705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Grundlagen der Solarstromspeicherung: Wichtige Begriffe</a:t>
            </a:r>
            <a:endParaRPr lang="de-DE" noProof="1">
              <a:effectLst/>
            </a:endParaRPr>
          </a:p>
          <a:p>
            <a:endParaRPr lang="de-DE"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4532243" y="2282673"/>
            <a:ext cx="7453431" cy="4124206"/>
          </a:xfrm>
          <a:prstGeom prst="rect">
            <a:avLst/>
          </a:prstGeom>
          <a:noFill/>
        </p:spPr>
        <p:txBody>
          <a:bodyPr wrap="square" rtlCol="0">
            <a:spAutoFit/>
          </a:bodyPr>
          <a:lstStyle/>
          <a:p>
            <a:pPr lvl="0" latinLnBrk="0"/>
            <a:r>
              <a:rPr lang="en-US" sz="2000" b="1" dirty="0">
                <a:ea typeface="Public Sans"/>
                <a:cs typeface="Public Sans"/>
                <a:sym typeface="Public Sans"/>
              </a:rPr>
              <a:t>Energiespeichersystem (ESS)</a:t>
            </a:r>
            <a:r>
              <a:rPr lang="en-US" sz="2000" dirty="0">
                <a:ea typeface="Public Sans"/>
                <a:cs typeface="Public Sans"/>
                <a:sym typeface="Public Sans"/>
              </a:rPr>
              <a:t>: Technologie, die Strom für die spätere Nutzung speichert und so dazu beiträgt, Angebot </a:t>
            </a:r>
            <a:r>
              <a:rPr lang="en-GB" sz="2000" noProof="0" dirty="0">
                <a:ea typeface="Public Sans"/>
                <a:cs typeface="Public Sans"/>
                <a:sym typeface="Public Sans"/>
              </a:rPr>
              <a:t>und Nachfrage </a:t>
            </a:r>
            <a:r>
              <a:rPr lang="en-US" sz="2000" dirty="0">
                <a:ea typeface="Public Sans"/>
                <a:cs typeface="Public Sans"/>
                <a:sym typeface="Public Sans"/>
              </a:rPr>
              <a:t>auszugleichen</a:t>
            </a:r>
            <a:r>
              <a:rPr lang="en-GB" sz="2000" noProof="0" dirty="0">
                <a:ea typeface="Public Sans"/>
                <a:cs typeface="Public Sans"/>
                <a:sym typeface="Public Sans"/>
              </a:rPr>
              <a:t>, die Energienutzung zu optimieren und die Netzzuverlässigkeit zu verbessern.</a:t>
            </a:r>
          </a:p>
          <a:p>
            <a:pPr lvl="0" latinLnBrk="0"/>
            <a:endParaRPr lang="en-US" sz="1100" dirty="0">
              <a:ea typeface="Public Sans"/>
              <a:cs typeface="Public Sans"/>
              <a:sym typeface="Public Sans"/>
            </a:endParaRPr>
          </a:p>
          <a:p>
            <a:pPr lvl="0" latinLnBrk="0"/>
            <a:r>
              <a:rPr lang="en-US" sz="2000" b="1" dirty="0">
                <a:ea typeface="Public Sans"/>
                <a:cs typeface="Public Sans"/>
                <a:sym typeface="Public Sans"/>
              </a:rPr>
              <a:t>Eigenverbrauch</a:t>
            </a:r>
            <a:r>
              <a:rPr lang="en-US" sz="2000" dirty="0">
                <a:ea typeface="Public Sans"/>
                <a:cs typeface="Public Sans"/>
                <a:sym typeface="Public Sans"/>
              </a:rPr>
              <a:t>: Nutzung von Energie aus erneuerbaren Quellen direkt innerhalb der Immobilie, wodurch die Energieunabhängigkeit und Einsparungen durch die Vermeidung von Einspeisungen ins Netz erhöht werden.</a:t>
            </a:r>
          </a:p>
          <a:p>
            <a:pPr lvl="0" latinLnBrk="0"/>
            <a:endParaRPr lang="en-US" sz="1100" dirty="0">
              <a:ea typeface="Public Sans"/>
              <a:cs typeface="Public Sans"/>
              <a:sym typeface="Public Sans"/>
            </a:endParaRPr>
          </a:p>
          <a:p>
            <a:pPr lvl="0" latinLnBrk="0"/>
            <a:r>
              <a:rPr lang="en-US" sz="2000" b="1" dirty="0">
                <a:ea typeface="Public Sans"/>
                <a:cs typeface="Public Sans"/>
                <a:sym typeface="Public Sans"/>
              </a:rPr>
              <a:t>Intelligente Energiespeicherung</a:t>
            </a:r>
            <a:r>
              <a:rPr lang="en-US" sz="2000" dirty="0">
                <a:ea typeface="Public Sans"/>
                <a:cs typeface="Public Sans"/>
                <a:sym typeface="Public Sans"/>
              </a:rPr>
              <a:t>: Verbesserung der Überwachung, des Managements und der Effizienz durch den Einsatz fortschrittlicher Technologien wie dem Internet der Dinge (IoT) und künstlicher Intelligenz (KI).</a:t>
            </a:r>
          </a:p>
        </p:txBody>
      </p:sp>
      <p:pic>
        <p:nvPicPr>
          <p:cNvPr id="7" name="Picture 6">
            <a:extLst>
              <a:ext uri="{FF2B5EF4-FFF2-40B4-BE49-F238E27FC236}">
                <a16:creationId xmlns:a16="http://schemas.microsoft.com/office/drawing/2014/main" id="{68C7FB1C-7B12-EE0F-E025-47D3FB1087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26" y="3190461"/>
            <a:ext cx="4098997" cy="2308630"/>
          </a:xfrm>
          <a:prstGeom prst="rect">
            <a:avLst/>
          </a:prstGeom>
        </p:spPr>
      </p:pic>
    </p:spTree>
    <p:extLst>
      <p:ext uri="{BB962C8B-B14F-4D97-AF65-F5344CB8AC3E}">
        <p14:creationId xmlns:p14="http://schemas.microsoft.com/office/powerpoint/2010/main" val="20496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15548-E3C6-0288-5677-BDCE60732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F62FA-97C5-ED53-D5A5-534D852C075E}"/>
              </a:ext>
            </a:extLst>
          </p:cNvPr>
          <p:cNvSpPr>
            <a:spLocks noGrp="1"/>
          </p:cNvSpPr>
          <p:nvPr>
            <p:ph type="title" idx="4294967295"/>
          </p:nvPr>
        </p:nvSpPr>
        <p:spPr>
          <a:xfrm>
            <a:off x="262759" y="647778"/>
            <a:ext cx="10640673"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Solarstromspeicherung verstehen: Wichtige Fakten und Informationen </a:t>
            </a:r>
            <a:endParaRPr lang="de-DE" noProof="1">
              <a:effectLst/>
            </a:endParaRPr>
          </a:p>
          <a:p>
            <a:endParaRPr lang="de-DE" noProof="1"/>
          </a:p>
        </p:txBody>
      </p:sp>
      <p:sp>
        <p:nvSpPr>
          <p:cNvPr id="4" name="TextBox 3">
            <a:extLst>
              <a:ext uri="{FF2B5EF4-FFF2-40B4-BE49-F238E27FC236}">
                <a16:creationId xmlns:a16="http://schemas.microsoft.com/office/drawing/2014/main" id="{0AA59405-2C00-D281-DA2C-55E0950F0113}"/>
              </a:ext>
            </a:extLst>
          </p:cNvPr>
          <p:cNvSpPr txBox="1"/>
          <p:nvPr/>
        </p:nvSpPr>
        <p:spPr>
          <a:xfrm>
            <a:off x="201091" y="2282345"/>
            <a:ext cx="11789817" cy="4431983"/>
          </a:xfrm>
          <a:prstGeom prst="rect">
            <a:avLst/>
          </a:prstGeom>
          <a:noFill/>
        </p:spPr>
        <p:txBody>
          <a:bodyPr wrap="square" rtlCol="0">
            <a:spAutoFit/>
          </a:bodyPr>
          <a:lstStyle/>
          <a:p>
            <a:pPr lvl="0" latinLnBrk="0"/>
            <a:r>
              <a:rPr lang="en-US" sz="2000" dirty="0">
                <a:ea typeface="Public Sans"/>
                <a:cs typeface="Public Sans"/>
                <a:sym typeface="Public Sans"/>
              </a:rPr>
              <a:t>Solarstromanlagen können Batteriespeicher nutzen, um Strom zu liefern, wenn kein Sonnenlicht verfügbar ist. Tagsüber erzeugen Solarmodule Strom, und überschüssige Energie wird in Batterien für die spätere Verwendung gespeichert.</a:t>
            </a:r>
          </a:p>
          <a:p>
            <a:pPr lvl="0" latinLnBrk="0"/>
            <a:endParaRPr lang="en-US" sz="1100" dirty="0">
              <a:ea typeface="Public Sans"/>
              <a:cs typeface="Public Sans"/>
              <a:sym typeface="Public Sans"/>
            </a:endParaRPr>
          </a:p>
          <a:p>
            <a:pPr lvl="0" latinLnBrk="0"/>
            <a:r>
              <a:rPr lang="en-US" sz="2000" dirty="0">
                <a:ea typeface="Public Sans"/>
                <a:cs typeface="Public Sans"/>
                <a:sym typeface="Public Sans"/>
              </a:rPr>
              <a:t>Zu den gängigsten Batterietechnologien für die Speicherung von Solarenergie gehören Lithium-Ionen-Batterien (die in Tesla Powerwall und anderen Heimspeicherlösungen verwendet werden) und Blei-Säure-Batterien (die kostengünstiger, aber weniger effizient sind und eine kürzere Lebensdauer haben).</a:t>
            </a:r>
          </a:p>
          <a:p>
            <a:pPr lvl="0" latinLnBrk="0"/>
            <a:endParaRPr lang="en-US" sz="1100" dirty="0">
              <a:ea typeface="Public Sans"/>
              <a:cs typeface="Public Sans"/>
              <a:sym typeface="Public Sans"/>
            </a:endParaRPr>
          </a:p>
          <a:p>
            <a:pPr marL="342900" lvl="0" indent="-342900" latinLnBrk="0">
              <a:buFont typeface="Arial" panose="020B0604020202020204" pitchFamily="34" charset="0"/>
              <a:buChar char="•"/>
            </a:pPr>
            <a:r>
              <a:rPr lang="en-US" sz="2000" dirty="0">
                <a:ea typeface="Public Sans"/>
                <a:cs typeface="Public Sans"/>
                <a:sym typeface="Public Sans"/>
              </a:rPr>
              <a:t>Die Europäische Kommission bietet einen </a:t>
            </a:r>
            <a:r>
              <a:rPr lang="en-US" sz="2000" dirty="0">
                <a:ea typeface="Public Sans"/>
                <a:cs typeface="Public Sans"/>
                <a:sym typeface="Public Sans"/>
                <a:hlinkClick r:id="rId3"/>
              </a:rPr>
              <a:t>umfassenden Überblick über Solarenergie in Europa</a:t>
            </a:r>
            <a:r>
              <a:rPr lang="en-US" sz="2000" dirty="0">
                <a:ea typeface="Public Sans"/>
                <a:cs typeface="Public Sans"/>
                <a:sym typeface="Public Sans"/>
              </a:rPr>
              <a:t>.</a:t>
            </a:r>
          </a:p>
          <a:p>
            <a:pPr marL="342900" lvl="0" indent="-342900" latinLnBrk="0">
              <a:buFont typeface="Arial" panose="020B0604020202020204" pitchFamily="34" charset="0"/>
              <a:buChar char="•"/>
            </a:pPr>
            <a:r>
              <a:rPr lang="en-US" sz="2000" dirty="0">
                <a:ea typeface="Public Sans"/>
                <a:cs typeface="Public Sans"/>
                <a:sym typeface="Public Sans"/>
              </a:rPr>
              <a:t>Entdecken Sie </a:t>
            </a:r>
            <a:r>
              <a:rPr lang="en-US" sz="2000" dirty="0">
                <a:ea typeface="Public Sans"/>
                <a:cs typeface="Public Sans"/>
                <a:sym typeface="Public Sans"/>
                <a:hlinkClick r:id="rId4"/>
              </a:rPr>
              <a:t>den ultimativen Leitfaden zur Terminologie der Energiespeicherung</a:t>
            </a:r>
            <a:r>
              <a:rPr lang="en-US" sz="2000" dirty="0">
                <a:ea typeface="Public Sans"/>
                <a:cs typeface="Public Sans"/>
                <a:sym typeface="Public Sans"/>
              </a:rPr>
              <a:t>.</a:t>
            </a:r>
          </a:p>
          <a:p>
            <a:pPr marL="342900" lvl="0" indent="-342900" latinLnBrk="0">
              <a:buFont typeface="Arial" panose="020B0604020202020204" pitchFamily="34" charset="0"/>
              <a:buChar char="•"/>
            </a:pPr>
            <a:r>
              <a:rPr lang="en-US" sz="2000" dirty="0">
                <a:ea typeface="Public Sans"/>
                <a:cs typeface="Public Sans"/>
                <a:sym typeface="Public Sans"/>
              </a:rPr>
              <a:t>Die Internationale Agentur für erneuerbare Energien (IRENA) bietet eine Einführung zum Thema </a:t>
            </a:r>
            <a:r>
              <a:rPr lang="en-US" sz="2000" dirty="0">
                <a:ea typeface="Public Sans"/>
                <a:cs typeface="Public Sans"/>
                <a:sym typeface="Public Sans"/>
                <a:hlinkClick r:id="rId5"/>
              </a:rPr>
              <a:t>Energiespeicherung</a:t>
            </a:r>
            <a:r>
              <a:rPr lang="en-US" sz="2000" dirty="0">
                <a:ea typeface="Public Sans"/>
                <a:cs typeface="Public Sans"/>
                <a:sym typeface="Public Sans"/>
              </a:rPr>
              <a:t>.</a:t>
            </a:r>
          </a:p>
          <a:p>
            <a:pPr marL="342900" lvl="0" indent="-342900" latinLnBrk="0">
              <a:buFont typeface="Arial" panose="020B0604020202020204" pitchFamily="34" charset="0"/>
              <a:buChar char="•"/>
            </a:pPr>
            <a:r>
              <a:rPr lang="en-US" sz="2000" dirty="0">
                <a:ea typeface="Public Sans"/>
                <a:cs typeface="Public Sans"/>
                <a:sym typeface="Public Sans"/>
              </a:rPr>
              <a:t>Entdecken Sie die Rolle von Batterien in der digitalen Energiewende im </a:t>
            </a:r>
            <a:r>
              <a:rPr lang="en-US" sz="2000" dirty="0">
                <a:ea typeface="Public Sans"/>
                <a:cs typeface="Public Sans"/>
                <a:sym typeface="Public Sans"/>
                <a:hlinkClick r:id="rId6"/>
              </a:rPr>
              <a:t>PV- und Batterie-Lösungsheft </a:t>
            </a:r>
            <a:r>
              <a:rPr lang="en-US" sz="2000" dirty="0">
                <a:ea typeface="Public Sans"/>
                <a:cs typeface="Public Sans"/>
                <a:sym typeface="Public Sans"/>
              </a:rPr>
              <a:t>der Europäischen Kommission.</a:t>
            </a:r>
          </a:p>
          <a:p>
            <a:pPr lvl="0" latinLnBrk="0"/>
            <a:endParaRPr lang="en-US" sz="2000" dirty="0">
              <a:ea typeface="Public Sans"/>
              <a:cs typeface="Public Sans"/>
              <a:sym typeface="Public Sans"/>
            </a:endParaRPr>
          </a:p>
        </p:txBody>
      </p:sp>
    </p:spTree>
    <p:extLst>
      <p:ext uri="{BB962C8B-B14F-4D97-AF65-F5344CB8AC3E}">
        <p14:creationId xmlns:p14="http://schemas.microsoft.com/office/powerpoint/2010/main" val="282033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6AB54-937D-9F1A-E1C1-19D3249405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932F96-E1CE-29F1-73E1-EFFE23DACA81}"/>
              </a:ext>
            </a:extLst>
          </p:cNvPr>
          <p:cNvSpPr txBox="1"/>
          <p:nvPr/>
        </p:nvSpPr>
        <p:spPr>
          <a:xfrm>
            <a:off x="4953913" y="2255697"/>
            <a:ext cx="6676373" cy="3359061"/>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lang="en-GB" sz="2400" dirty="0">
                <a:solidFill>
                  <a:srgbClr val="2B2C30"/>
                </a:solidFill>
              </a:rPr>
              <a:t>Verwenden Sie </a:t>
            </a:r>
            <a:r>
              <a:rPr lang="en-GB" sz="2400" dirty="0">
                <a:solidFill>
                  <a:srgbClr val="000066"/>
                </a:solidFill>
                <a:hlinkClick r:id="rId3">
                  <a:extLst>
                    <a:ext uri="{A12FA001-AC4F-418D-AE19-62706E023703}">
                      <ahyp:hlinkClr xmlns:ahyp="http://schemas.microsoft.com/office/drawing/2018/hyperlinkcolor" val="tx"/>
                    </a:ext>
                  </a:extLst>
                </a:hlinkClick>
              </a:rPr>
              <a:t>Beispiele aus der Praxis.</a:t>
            </a:r>
          </a:p>
          <a:p>
            <a:pPr marL="342900" indent="-342900" latinLnBrk="0">
              <a:lnSpc>
                <a:spcPct val="150000"/>
              </a:lnSpc>
              <a:buFont typeface="Arial" panose="020B0604020202020204" pitchFamily="34" charset="0"/>
              <a:buChar char="•"/>
            </a:pPr>
            <a:r>
              <a:rPr lang="en-GB" sz="2400" dirty="0">
                <a:solidFill>
                  <a:srgbClr val="2B2C30"/>
                </a:solidFill>
              </a:rPr>
              <a:t>Erklären Sie Fachbegriffe anhand einfacher Analogien (z. B.: „Eine Solarbatterie funktioniert wie eine Powerbank für Ihr Smartphone, nur im Maßstab eines ganzen Hauses“).</a:t>
            </a:r>
            <a:endParaRPr lang="en-GB" sz="2400" dirty="0"/>
          </a:p>
          <a:p>
            <a:pPr marL="342900" indent="-342900" latinLnBrk="0">
              <a:lnSpc>
                <a:spcPct val="150000"/>
              </a:lnSpc>
              <a:buFont typeface="Arial" panose="020B0604020202020204" pitchFamily="34" charset="0"/>
              <a:buChar char="•"/>
            </a:pPr>
            <a:r>
              <a:rPr lang="en-GB" sz="2400" dirty="0">
                <a:solidFill>
                  <a:srgbClr val="000066"/>
                </a:solidFill>
                <a:hlinkClick r:id="rId4">
                  <a:extLst>
                    <a:ext uri="{A12FA001-AC4F-418D-AE19-62706E023703}">
                      <ahyp:hlinkClr xmlns:ahyp="http://schemas.microsoft.com/office/drawing/2018/hyperlinkcolor" val="tx"/>
                    </a:ext>
                  </a:extLst>
                </a:hlinkClick>
              </a:rPr>
              <a:t>Vergleichen Sie Kosteneinsparungen und Anreize für die Nutzung erneuerbarer Energien in verschiedenen Ländern.</a:t>
            </a:r>
          </a:p>
        </p:txBody>
      </p:sp>
      <p:pic>
        <p:nvPicPr>
          <p:cNvPr id="5" name="Picture 4">
            <a:extLst>
              <a:ext uri="{FF2B5EF4-FFF2-40B4-BE49-F238E27FC236}">
                <a16:creationId xmlns:a16="http://schemas.microsoft.com/office/drawing/2014/main" id="{2D109CDC-B519-FE27-6B78-B4E6A4DA1E5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30058" y="2648270"/>
            <a:ext cx="4676148" cy="3507111"/>
          </a:xfrm>
          <a:prstGeom prst="rect">
            <a:avLst/>
          </a:prstGeom>
        </p:spPr>
      </p:pic>
      <p:sp>
        <p:nvSpPr>
          <p:cNvPr id="2" name="Title 1">
            <a:extLst>
              <a:ext uri="{FF2B5EF4-FFF2-40B4-BE49-F238E27FC236}">
                <a16:creationId xmlns:a16="http://schemas.microsoft.com/office/drawing/2014/main" id="{14463DD1-04BB-813D-DE50-545E79D0AE6B}"/>
              </a:ext>
            </a:extLst>
          </p:cNvPr>
          <p:cNvSpPr>
            <a:spLocks noGrp="1"/>
          </p:cNvSpPr>
          <p:nvPr>
            <p:ph type="title" idx="4294967295"/>
          </p:nvPr>
        </p:nvSpPr>
        <p:spPr>
          <a:xfrm>
            <a:off x="838200" y="738188"/>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Einige praktische Tipps für die Kommunikation mit der Öffentlichkeit </a:t>
            </a:r>
            <a:endParaRPr lang="de-DE" noProof="1">
              <a:effectLst/>
            </a:endParaRPr>
          </a:p>
          <a:p>
            <a:endParaRPr lang="de-DE" noProof="1"/>
          </a:p>
        </p:txBody>
      </p:sp>
    </p:spTree>
    <p:extLst>
      <p:ext uri="{BB962C8B-B14F-4D97-AF65-F5344CB8AC3E}">
        <p14:creationId xmlns:p14="http://schemas.microsoft.com/office/powerpoint/2010/main" val="14884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186EC441-33A8-7B5E-09C0-2B1A885D4900}"/>
              </a:ext>
            </a:extLst>
          </p:cNvPr>
          <p:cNvSpPr>
            <a:spLocks noGrp="1"/>
          </p:cNvSpPr>
          <p:nvPr>
            <p:ph type="title" idx="4294967295"/>
          </p:nvPr>
        </p:nvSpPr>
        <p:spPr>
          <a:xfrm>
            <a:off x="790220" y="532472"/>
            <a:ext cx="7957457" cy="1325563"/>
          </a:xfrm>
          <a:prstGeom prst="rect">
            <a:avLst/>
          </a:prstGeom>
        </p:spPr>
        <p:txBody>
          <a:bodyPr/>
          <a:lstStyle/>
          <a:p>
            <a:r>
              <a:rPr lang="de-DE" sz="2800" noProof="1">
                <a:solidFill>
                  <a:schemeClr val="tx2"/>
                </a:solidFill>
              </a:rPr>
              <a:t>Nächste Schritte</a:t>
            </a: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Wenn Sie mehr über die Digitalisierung im Energiesektor erfahren möchten, könnten die folgenden Ressourcen für Sie nützlich sein: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335287"/>
            <a:ext cx="2175491" cy="2308324"/>
          </a:xfrm>
          <a:prstGeom prst="rect">
            <a:avLst/>
          </a:prstGeom>
          <a:noFill/>
        </p:spPr>
        <p:txBody>
          <a:bodyPr wrap="square" lIns="91440" tIns="45720" rIns="91440" bIns="45720" rtlCol="0" anchor="t" anchorCtr="0">
            <a:spAutoFit/>
          </a:bodyPr>
          <a:lstStyle/>
          <a:p>
            <a:pPr algn="ctr" latinLnBrk="0"/>
            <a:r>
              <a:rPr lang="en-GB" sz="1600" noProof="0" dirty="0">
                <a:solidFill>
                  <a:srgbClr val="373737"/>
                </a:solidFill>
                <a:ea typeface="맑은 고딕"/>
              </a:rPr>
              <a:t>Entlarven Sie einige Mythen über die Digitalisierung im Energiesektor in Every1s </a:t>
            </a:r>
            <a:r>
              <a:rPr lang="en-GB" sz="1600" i="1" noProof="0" dirty="0">
                <a:solidFill>
                  <a:srgbClr val="373737"/>
                </a:solidFill>
                <a:ea typeface="맑은 고딕"/>
                <a:hlinkClick r:id="rId3"/>
              </a:rPr>
              <a:t>„Energy myths busted: Fact Vs fiction” (Mythen über Energie entlarvt: Fakten vs. Fiktion)</a:t>
            </a:r>
            <a:r>
              <a:rPr lang="en-GB" sz="1600" noProof="0" dirty="0">
                <a:solidFill>
                  <a:srgbClr val="373737"/>
                </a:solidFill>
                <a:ea typeface="맑은 고딕"/>
              </a:rPr>
              <a:t>. </a:t>
            </a: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27649" y="3589297"/>
            <a:ext cx="2364667" cy="2308324"/>
          </a:xfrm>
          <a:prstGeom prst="rect">
            <a:avLst/>
          </a:prstGeom>
          <a:noFill/>
        </p:spPr>
        <p:txBody>
          <a:bodyPr wrap="square" rtlCol="0" anchor="t" anchorCtr="0">
            <a:spAutoFit/>
          </a:bodyPr>
          <a:lstStyle/>
          <a:p>
            <a:pPr algn="ctr"/>
            <a:r>
              <a:rPr lang="en-US" altLang="ko-KR" sz="1600" dirty="0">
                <a:solidFill>
                  <a:srgbClr val="373737"/>
                </a:solidFill>
              </a:rPr>
              <a:t>Werfen Sie einen detaillierten Blick auf die Energiesicherheit in Every1s </a:t>
            </a:r>
            <a:r>
              <a:rPr lang="en-US" altLang="ko-KR" sz="1600" i="1" dirty="0">
                <a:solidFill>
                  <a:srgbClr val="373737"/>
                </a:solidFill>
                <a:hlinkClick r:id="rId3"/>
              </a:rPr>
              <a:t>„Cybersecurity digital energy myths…Busted!“ (Mythen über digitale Energie und Cybersicherheit – widerlegt!).</a:t>
            </a:r>
            <a:endParaRPr lang="ko-KR" altLang="en-US" sz="16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1815882"/>
          </a:xfrm>
          <a:prstGeom prst="rect">
            <a:avLst/>
          </a:prstGeom>
          <a:noFill/>
        </p:spPr>
        <p:txBody>
          <a:bodyPr wrap="square" rtlCol="0" anchor="t" anchorCtr="0">
            <a:spAutoFit/>
          </a:bodyPr>
          <a:lstStyle/>
          <a:p>
            <a:pPr algn="ctr" latinLnBrk="0"/>
            <a:r>
              <a:rPr lang="en-GB" sz="1600" noProof="0" dirty="0">
                <a:solidFill>
                  <a:srgbClr val="373737"/>
                </a:solidFill>
              </a:rPr>
              <a:t>Sehen Sie sich die Reihe von Every1 mit Kurzkursen zu</a:t>
            </a:r>
            <a:r>
              <a:rPr lang="en-GB" sz="1600" i="1" noProof="0" dirty="0">
                <a:solidFill>
                  <a:srgbClr val="373737"/>
                </a:solidFill>
                <a:hlinkClick r:id="rId4"/>
              </a:rPr>
              <a:t> den Grundlagen der digitalen Energie </a:t>
            </a:r>
            <a:r>
              <a:rPr lang="en-GB" sz="1600" noProof="0" dirty="0">
                <a:solidFill>
                  <a:srgbClr val="373737"/>
                </a:solidFill>
              </a:rPr>
              <a:t>zum Thema Digitalisierung der Energiebranche an.</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077218"/>
          </a:xfrm>
          <a:prstGeom prst="rect">
            <a:avLst/>
          </a:prstGeom>
          <a:noFill/>
        </p:spPr>
        <p:txBody>
          <a:bodyPr wrap="square" rtlCol="0" anchor="t" anchorCtr="0">
            <a:spAutoFit/>
          </a:bodyPr>
          <a:lstStyle/>
          <a:p>
            <a:pPr algn="ctr"/>
            <a:r>
              <a:rPr lang="en-US" altLang="ko-KR" sz="1600" dirty="0">
                <a:solidFill>
                  <a:srgbClr val="373737"/>
                </a:solidFill>
                <a:hlinkClick r:id="rId5"/>
              </a:rPr>
              <a:t>Erfahren Sie mehr über die Lernmaterialien des Every1-Projekts.</a:t>
            </a:r>
            <a:endParaRPr lang="ko-KR" altLang="en-US" sz="1600" dirty="0">
              <a:solidFill>
                <a:srgbClr val="373737"/>
              </a:solidFill>
            </a:endParaRPr>
          </a:p>
        </p:txBody>
      </p:sp>
    </p:spTree>
    <p:extLst>
      <p:ext uri="{BB962C8B-B14F-4D97-AF65-F5344CB8AC3E}">
        <p14:creationId xmlns:p14="http://schemas.microsoft.com/office/powerpoint/2010/main" val="315746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124754"/>
          </a:xfrm>
          <a:prstGeom prst="rect">
            <a:avLst/>
          </a:prstGeom>
          <a:noFill/>
        </p:spPr>
        <p:txBody>
          <a:bodyPr wrap="square" lIns="91440" tIns="45720" rIns="91440" bIns="45720" rtlCol="0" anchor="t">
            <a:spAutoFit/>
          </a:bodyPr>
          <a:lstStyle/>
          <a:p>
            <a:pPr latinLnBrk="0"/>
            <a:r>
              <a:rPr lang="en-GB" dirty="0"/>
              <a:t>Diese </a:t>
            </a:r>
            <a:r>
              <a:rPr lang="en-GB" dirty="0" err="1"/>
              <a:t>Präsentation</a:t>
            </a:r>
            <a:r>
              <a:rPr lang="en-GB" dirty="0"/>
              <a:t> </a:t>
            </a:r>
            <a:r>
              <a:rPr lang="en-GB" i="1" dirty="0"/>
              <a:t>„</a:t>
            </a:r>
            <a:r>
              <a:rPr lang="de-DE" dirty="0"/>
              <a:t>Grundlagen der digitalen Energie für Journalisten</a:t>
            </a:r>
            <a:r>
              <a:rPr lang="en-GB" i="1" dirty="0"/>
              <a:t>“ </a:t>
            </a:r>
            <a:r>
              <a:rPr lang="en-GB" dirty="0"/>
              <a:t>wurde vom Every1-Projekt erstellt und unterliegt, sofern nicht anders angegeben, der Lizenz </a:t>
            </a:r>
            <a:r>
              <a:rPr lang="en-GB" dirty="0">
                <a:hlinkClick r:id="rId3"/>
              </a:rPr>
              <a:t>CC BY-SA 4.0</a:t>
            </a:r>
            <a:r>
              <a:rPr lang="en-GB" dirty="0"/>
              <a:t>. </a:t>
            </a:r>
          </a:p>
          <a:p>
            <a:pPr latinLnBrk="0"/>
            <a:endParaRPr lang="en-GB" dirty="0"/>
          </a:p>
          <a:p>
            <a:pPr latinLnBrk="0"/>
            <a:r>
              <a:rPr lang="en-GB" dirty="0"/>
              <a:t>Die in dieser Präsentation verwendeten Bilder sind wie folgt: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Titelbild: Bildnachweis: Adaptiert aus </a:t>
            </a:r>
            <a:r>
              <a:rPr lang="en-US" dirty="0">
                <a:solidFill>
                  <a:schemeClr val="dk1"/>
                </a:solidFill>
                <a:ea typeface="Public Sans"/>
                <a:cs typeface="Public Sans"/>
                <a:sym typeface="Public Sans"/>
                <a:hlinkClick r:id="rId4"/>
              </a:rPr>
              <a:t>„Journalists on Duty“ </a:t>
            </a:r>
            <a:r>
              <a:rPr lang="en-US" dirty="0">
                <a:solidFill>
                  <a:schemeClr val="dk1"/>
                </a:solidFill>
                <a:ea typeface="Public Sans"/>
                <a:cs typeface="Public Sans"/>
                <a:sym typeface="Public Sans"/>
              </a:rPr>
              <a:t>von Yan Arief, lizenziert unter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Bild zum Einführungstext: </a:t>
            </a:r>
            <a:r>
              <a:rPr lang="en-GB" dirty="0">
                <a:solidFill>
                  <a:schemeClr val="dk1"/>
                </a:solidFill>
                <a:ea typeface="Public Sans"/>
                <a:cs typeface="Arial" panose="020B0604020202020204" pitchFamily="34" charset="0"/>
                <a:sym typeface="Public Sans"/>
                <a:hlinkClick r:id="rId6"/>
              </a:rPr>
              <a:t>Mikrofon </a:t>
            </a:r>
            <a:r>
              <a:rPr lang="en-GB" dirty="0">
                <a:solidFill>
                  <a:schemeClr val="dk1"/>
                </a:solidFill>
                <a:ea typeface="Public Sans"/>
                <a:cs typeface="Arial" panose="020B0604020202020204" pitchFamily="34" charset="0"/>
                <a:sym typeface="Public Sans"/>
              </a:rPr>
              <a:t>von Julia, lizenziert unter </a:t>
            </a:r>
            <a:r>
              <a:rPr lang="en-GB" dirty="0">
                <a:solidFill>
                  <a:schemeClr val="dk1"/>
                </a:solidFill>
                <a:ea typeface="Public Sans"/>
                <a:cs typeface="Arial" panose="020B0604020202020204" pitchFamily="34" charset="0"/>
                <a:sym typeface="Public Sans"/>
                <a:hlinkClick r:id="rId7"/>
              </a:rPr>
              <a:t>CC BY-NC 2.0</a:t>
            </a:r>
            <a:r>
              <a:rPr lang="en-GB" dirty="0">
                <a:solidFill>
                  <a:schemeClr val="dk1"/>
                </a:solidFill>
                <a:ea typeface="Public Sans"/>
                <a:cs typeface="Arial" panose="020B0604020202020204" pitchFamily="34" charset="0"/>
                <a:sym typeface="Public Sans"/>
              </a:rPr>
              <a:t>.</a:t>
            </a: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Mit Elektrofahrzeugen vorangehen: </a:t>
            </a:r>
            <a:r>
              <a:rPr lang="en-GB" b="0" i="0" dirty="0">
                <a:solidFill>
                  <a:srgbClr val="242424"/>
                </a:solidFill>
                <a:effectLst/>
                <a:latin typeface="Aptos Narrow" panose="020B0004020202020204" pitchFamily="34" charset="0"/>
                <a:hlinkClick r:id="rId8"/>
              </a:rPr>
              <a:t>Triple Cities Makerspace, Inc. </a:t>
            </a:r>
            <a:r>
              <a:rPr lang="en-GB" b="0" i="0" dirty="0">
                <a:solidFill>
                  <a:srgbClr val="242424"/>
                </a:solidFill>
                <a:effectLst/>
                <a:latin typeface="Aptos Narrow" panose="020B0004020202020204" pitchFamily="34" charset="0"/>
              </a:rPr>
              <a:t>von 100% Campaign ist lizenziert </a:t>
            </a:r>
            <a:r>
              <a:rPr lang="en-GB" b="0" i="0" dirty="0">
                <a:solidFill>
                  <a:srgbClr val="242424"/>
                </a:solidFill>
                <a:effectLst/>
                <a:latin typeface="Aptos Narrow" panose="020B0004020202020204" pitchFamily="34" charset="0"/>
                <a:hlinkClick r:id="rId9"/>
              </a:rPr>
              <a:t>unter CC BY 2.0</a:t>
            </a:r>
            <a:r>
              <a:rPr lang="en-GB" b="0" i="0" dirty="0">
                <a:solidFill>
                  <a:srgbClr val="242424"/>
                </a:solidFill>
                <a:effectLst/>
                <a:latin typeface="Aptos Narrow" panose="020B0004020202020204" pitchFamily="34" charset="0"/>
              </a:rPr>
              <a:t>. </a:t>
            </a:r>
            <a:endParaRPr lang="en-GB" dirty="0">
              <a:solidFill>
                <a:schemeClr val="dk1"/>
              </a:solidFill>
              <a:ea typeface="Public Sans"/>
              <a:cs typeface="Arial" panose="020B0604020202020204" pitchFamily="34" charset="0"/>
              <a:sym typeface="Public Sans"/>
            </a:endParaRP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Wind in Strom umwandeln: </a:t>
            </a:r>
            <a:r>
              <a:rPr lang="en-GB" i="0" u="none" strike="noStrike" dirty="0">
                <a:solidFill>
                  <a:schemeClr val="tx1"/>
                </a:solidFill>
                <a:effectLst/>
                <a:latin typeface="+mn-lt"/>
                <a:hlinkClick r:id="rId10"/>
              </a:rPr>
              <a:t>Offshore-Windpark Middelgrunden </a:t>
            </a:r>
            <a:r>
              <a:rPr lang="en-GB" i="0" u="none" strike="noStrike" dirty="0">
                <a:solidFill>
                  <a:schemeClr val="tx1"/>
                </a:solidFill>
                <a:effectLst/>
                <a:latin typeface="+mn-lt"/>
              </a:rPr>
              <a:t>von Øyvind Holmstad ist lizenziert </a:t>
            </a:r>
            <a:r>
              <a:rPr lang="en-GB"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unter CC BY-SA 4.0.  </a:t>
            </a:r>
            <a:endParaRPr lang="en-GB" i="0" u="none" strike="noStrike" dirty="0">
              <a:solidFill>
                <a:schemeClr val="tx1"/>
              </a:solidFill>
              <a:effectLst/>
              <a:latin typeface="+mn-lt"/>
            </a:endParaRPr>
          </a:p>
          <a:p>
            <a:pPr marL="285750" indent="-285750" latinLnBrk="0">
              <a:buFont typeface="Arial" panose="020B0604020202020204" pitchFamily="34" charset="0"/>
              <a:buChar char="•"/>
            </a:pPr>
            <a:r>
              <a:rPr lang="en-GB" dirty="0"/>
              <a:t>Solarstromspeicherung verstehen: </a:t>
            </a:r>
            <a:r>
              <a:rPr lang="en-GB" dirty="0">
                <a:hlinkClick r:id="rId11"/>
              </a:rPr>
              <a:t>Solarfassade </a:t>
            </a:r>
            <a:r>
              <a:rPr lang="en-GB" dirty="0"/>
              <a:t>von La Citta Vita ist lizenziert </a:t>
            </a:r>
            <a:r>
              <a:rPr lang="en-US" dirty="0">
                <a:solidFill>
                  <a:schemeClr val="dk1"/>
                </a:solidFill>
                <a:ea typeface="Public Sans"/>
                <a:cs typeface="Public Sans"/>
                <a:sym typeface="Public Sans"/>
                <a:hlinkClick r:id="rId5"/>
              </a:rPr>
              <a:t>unter 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GB" dirty="0"/>
              <a:t> Einige praktische Tipps für die Kommunikation mit der Öffentlichkeit: </a:t>
            </a:r>
            <a:r>
              <a:rPr lang="en-GB" dirty="0">
                <a:hlinkClick r:id="rId12"/>
              </a:rPr>
              <a:t>Die Menschenmassen </a:t>
            </a:r>
            <a:r>
              <a:rPr lang="en-GB" dirty="0"/>
              <a:t>von Bob Walker ist lizenziert </a:t>
            </a:r>
            <a:r>
              <a:rPr lang="en-US" dirty="0">
                <a:solidFill>
                  <a:schemeClr val="dk1"/>
                </a:solidFill>
                <a:ea typeface="Public Sans"/>
                <a:cs typeface="Public Sans"/>
                <a:sym typeface="Public Sans"/>
                <a:hlinkClick r:id="rId5"/>
              </a:rPr>
              <a:t>unter CC BY-SA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BF29CAAB-BAC8-5180-E907-6B2384C8CCC9}"/>
              </a:ext>
            </a:extLst>
          </p:cNvPr>
          <p:cNvSpPr>
            <a:spLocks noGrp="1"/>
          </p:cNvSpPr>
          <p:nvPr>
            <p:ph type="title" idx="4294967295"/>
          </p:nvPr>
        </p:nvSpPr>
        <p:spPr>
          <a:xfrm>
            <a:off x="487680" y="800140"/>
            <a:ext cx="10515600" cy="1325563"/>
          </a:xfrm>
          <a:prstGeom prst="rect">
            <a:avLst/>
          </a:prstGeom>
        </p:spPr>
        <p:txBody>
          <a:bodyPr/>
          <a:lstStyle/>
          <a:p>
            <a:pPr rtl="0" eaLnBrk="1" latinLnBrk="1" hangingPunct="1"/>
            <a:r>
              <a:rPr lang="de-DE"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a:t>
            </a:r>
            <a:endParaRPr lang="de-DE" noProof="1">
              <a:effectLst/>
            </a:endParaRPr>
          </a:p>
          <a:p>
            <a:endParaRPr lang="de-DE" noProof="1"/>
          </a:p>
        </p:txBody>
      </p:sp>
    </p:spTree>
    <p:extLst>
      <p:ext uri="{BB962C8B-B14F-4D97-AF65-F5344CB8AC3E}">
        <p14:creationId xmlns:p14="http://schemas.microsoft.com/office/powerpoint/2010/main" val="62826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067F-03A6-692E-8356-66ADF8CE07B2}"/>
              </a:ext>
            </a:extLst>
          </p:cNvPr>
          <p:cNvSpPr>
            <a:spLocks noGrp="1"/>
          </p:cNvSpPr>
          <p:nvPr>
            <p:ph type="title" idx="4294967295"/>
          </p:nvPr>
        </p:nvSpPr>
        <p:spPr>
          <a:xfrm>
            <a:off x="4012474" y="2766218"/>
            <a:ext cx="4726577" cy="1325563"/>
          </a:xfrm>
          <a:prstGeom prst="rect">
            <a:avLst/>
          </a:prstGeom>
        </p:spPr>
        <p:txBody>
          <a:bodyPr/>
          <a:lstStyle/>
          <a:p>
            <a:pPr rtl="0" eaLnBrk="1" latinLnBrk="1" hangingPunct="1"/>
            <a:r>
              <a:rPr lang="de-DE" sz="6000" b="0" kern="1200" noProof="1">
                <a:solidFill>
                  <a:srgbClr val="FFFFFF"/>
                </a:solidFill>
                <a:effectLst/>
                <a:latin typeface="Calibri" panose="020F0502020204030204" pitchFamily="34" charset="0"/>
                <a:ea typeface="맑은 고딕" panose="020B0503020000020004" pitchFamily="34" charset="-127"/>
                <a:cs typeface="+mn-cs"/>
              </a:rPr>
              <a:t>Danke!</a:t>
            </a:r>
            <a:endParaRPr lang="de-DE" noProof="1">
              <a:effectLst/>
            </a:endParaRPr>
          </a:p>
          <a:p>
            <a:endParaRPr lang="de-DE" noProof="1"/>
          </a:p>
        </p:txBody>
      </p:sp>
    </p:spTree>
    <p:extLst>
      <p:ext uri="{BB962C8B-B14F-4D97-AF65-F5344CB8AC3E}">
        <p14:creationId xmlns:p14="http://schemas.microsoft.com/office/powerpoint/2010/main" val="374752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5C9BDD-F6F6-C0F5-74DA-D7AF263D3056}"/>
              </a:ext>
            </a:extLst>
          </p:cNvPr>
          <p:cNvSpPr>
            <a:spLocks noGrp="1"/>
          </p:cNvSpPr>
          <p:nvPr>
            <p:ph type="title" idx="4294967295"/>
          </p:nvPr>
        </p:nvSpPr>
        <p:spPr>
          <a:xfrm>
            <a:off x="556590" y="365125"/>
            <a:ext cx="3270827" cy="1325563"/>
          </a:xfrm>
          <a:prstGeom prst="rect">
            <a:avLst/>
          </a:prstGeom>
        </p:spPr>
        <p:txBody>
          <a:bodyPr/>
          <a:lstStyle/>
          <a:p>
            <a:r>
              <a:rPr lang="de-DE" noProof="1">
                <a:solidFill>
                  <a:schemeClr val="bg1"/>
                </a:solidFill>
              </a:rPr>
              <a:t>Einführung</a:t>
            </a:r>
          </a:p>
        </p:txBody>
      </p:sp>
      <p:sp>
        <p:nvSpPr>
          <p:cNvPr id="2" name="TextBox 1">
            <a:extLst>
              <a:ext uri="{FF2B5EF4-FFF2-40B4-BE49-F238E27FC236}">
                <a16:creationId xmlns:a16="http://schemas.microsoft.com/office/drawing/2014/main" id="{0FE65402-2D24-4C0B-3A9B-70B199ADCEA8}"/>
              </a:ext>
            </a:extLst>
          </p:cNvPr>
          <p:cNvSpPr txBox="1"/>
          <p:nvPr/>
        </p:nvSpPr>
        <p:spPr>
          <a:xfrm>
            <a:off x="4661386" y="797510"/>
            <a:ext cx="6974024" cy="4708981"/>
          </a:xfrm>
          <a:prstGeom prst="rect">
            <a:avLst/>
          </a:prstGeom>
          <a:noFill/>
        </p:spPr>
        <p:txBody>
          <a:bodyPr wrap="square" lIns="91440" tIns="45720" rIns="91440" bIns="45720" rtlCol="0" anchor="t">
            <a:spAutoFit/>
          </a:bodyPr>
          <a:lstStyle/>
          <a:p>
            <a:pPr latinLnBrk="0"/>
            <a:r>
              <a:rPr lang="en-GB" sz="2000" dirty="0">
                <a:solidFill>
                  <a:srgbClr val="2B2C30"/>
                </a:solidFill>
                <a:ea typeface="Public Sans"/>
                <a:cs typeface="Public Sans"/>
                <a:sym typeface="Public Sans"/>
              </a:rPr>
              <a:t>Die Berichterstattung über technische Themen wie digitale Energie kann schwierig sein. Wie stellen Sie sicher, dass Sie verschiedene technische Konzepte einem breiten Publikum klar und korrekt vermitteln? Und wie können Sie sicherstellen, dass Ihre Texte interessant und relevant sind? </a:t>
            </a:r>
          </a:p>
          <a:p>
            <a:pPr latinLnBrk="0"/>
            <a:endParaRPr lang="en-GB" sz="2000" dirty="0">
              <a:solidFill>
                <a:srgbClr val="2B2C30"/>
              </a:solidFill>
              <a:ea typeface="Public Sans"/>
              <a:cs typeface="Public Sans"/>
              <a:sym typeface="Public Sans"/>
            </a:endParaRPr>
          </a:p>
          <a:p>
            <a:pPr latinLnBrk="0"/>
            <a:r>
              <a:rPr lang="en-GB" sz="2000" dirty="0">
                <a:solidFill>
                  <a:srgbClr val="2B2C30"/>
                </a:solidFill>
                <a:ea typeface="Public Sans"/>
                <a:cs typeface="Public Sans"/>
                <a:sym typeface="Public Sans"/>
              </a:rPr>
              <a:t>In dieser kurzen Präsentation werden wir uns mit folgenden Themen befassen: </a:t>
            </a:r>
          </a:p>
          <a:p>
            <a:pPr latinLnBrk="0"/>
            <a:endParaRPr lang="en-GB" sz="20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2000" dirty="0">
                <a:solidFill>
                  <a:srgbClr val="2B2C30"/>
                </a:solidFill>
                <a:ea typeface="Public Sans"/>
                <a:cs typeface="Public Sans"/>
                <a:sym typeface="Public Sans"/>
              </a:rPr>
              <a:t>Drei wichtige Themen und Konzepte für digitale Energie.</a:t>
            </a:r>
          </a:p>
          <a:p>
            <a:pPr marL="342900" indent="-342900" latinLnBrk="0">
              <a:buFont typeface="Arial" panose="020B0604020202020204" pitchFamily="34" charset="0"/>
              <a:buChar char="•"/>
            </a:pPr>
            <a:r>
              <a:rPr lang="en-GB" sz="2000" dirty="0">
                <a:solidFill>
                  <a:srgbClr val="2B2C30"/>
                </a:solidFill>
                <a:ea typeface="Public Sans"/>
                <a:cs typeface="Public Sans"/>
                <a:sym typeface="Public Sans"/>
              </a:rPr>
              <a:t>Wichtige Begriffe und Informationen, die Ihnen den Einstieg in die Recherche oder Bewertung von vorhandenem Material zum Thema digitale Energie erleichtern.</a:t>
            </a:r>
          </a:p>
          <a:p>
            <a:pPr marL="342900" indent="-342900" latinLnBrk="0">
              <a:buFont typeface="Arial" panose="020B0604020202020204" pitchFamily="34" charset="0"/>
              <a:buChar char="•"/>
            </a:pPr>
            <a:r>
              <a:rPr lang="en-GB" sz="2000" dirty="0">
                <a:solidFill>
                  <a:srgbClr val="2B2C30"/>
                </a:solidFill>
                <a:ea typeface="Public Sans"/>
                <a:cs typeface="Public Sans"/>
                <a:sym typeface="Public Sans"/>
              </a:rPr>
              <a:t>Einige praktische Tipps für die Kommunikation mit der Öffentlichkeit.</a:t>
            </a:r>
          </a:p>
        </p:txBody>
      </p:sp>
      <p:pic>
        <p:nvPicPr>
          <p:cNvPr id="5" name="Picture 4">
            <a:extLst>
              <a:ext uri="{FF2B5EF4-FFF2-40B4-BE49-F238E27FC236}">
                <a16:creationId xmlns:a16="http://schemas.microsoft.com/office/drawing/2014/main" id="{14D262B6-B3E3-5B67-92B1-895BC3B694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0538"/>
            <a:ext cx="4051005" cy="2696924"/>
          </a:xfrm>
          <a:prstGeom prst="rect">
            <a:avLst/>
          </a:prstGeom>
        </p:spPr>
      </p:pic>
    </p:spTree>
    <p:extLst>
      <p:ext uri="{BB962C8B-B14F-4D97-AF65-F5344CB8AC3E}">
        <p14:creationId xmlns:p14="http://schemas.microsoft.com/office/powerpoint/2010/main" val="34749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5240" y="727193"/>
            <a:ext cx="6944367"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Unsere Erörterung jedes Themas beginnt mit einer reflektierenden Frage. Nehmen Sie sich einen Moment Zeit, um über jede Frage nachzudenken, bevor Sie zur nächsten Folie übergehen.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Wir beginnen jedes Thema mit wichtigen Begriffen und Informationen. Anschließend stellen wir Ihnen begleitende Ressourcen vor, die Sie sich ansehen können. </a:t>
            </a:r>
          </a:p>
          <a:p>
            <a:pPr latinLnBrk="0"/>
            <a:endParaRPr lang="en-GB" sz="2400" noProof="0" dirty="0">
              <a:solidFill>
                <a:srgbClr val="2B2C30"/>
              </a:solidFill>
              <a:sym typeface="Public Sans"/>
            </a:endParaRPr>
          </a:p>
          <a:p>
            <a:pPr latinLnBrk="0"/>
            <a:r>
              <a:rPr lang="en-GB" sz="2400" dirty="0">
                <a:solidFill>
                  <a:srgbClr val="2B2C30"/>
                </a:solidFill>
                <a:sym typeface="Public Sans"/>
              </a:rPr>
              <a:t>Sie können jeden Abschnitt der Präsentation nacheinander durcharbeiten. Alternativ können Sie über das Menü ein bestimmtes Thema auswählen, das Sie zuerst erkunden möchten. </a:t>
            </a:r>
            <a:endParaRPr lang="en-GB" sz="2400" noProof="0" dirty="0"/>
          </a:p>
        </p:txBody>
      </p:sp>
      <p:pic>
        <p:nvPicPr>
          <p:cNvPr id="5" name="Picture 4">
            <a:extLst>
              <a:ext uri="{FF2B5EF4-FFF2-40B4-BE49-F238E27FC236}">
                <a16:creationId xmlns:a16="http://schemas.microsoft.com/office/drawing/2014/main" id="{3F2EAE27-0D9D-E6A0-4D94-A76D062A64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2677"/>
            <a:ext cx="4044578" cy="2692646"/>
          </a:xfrm>
          <a:prstGeom prst="rect">
            <a:avLst/>
          </a:prstGeom>
        </p:spPr>
      </p:pic>
      <p:sp>
        <p:nvSpPr>
          <p:cNvPr id="3" name="Title 2">
            <a:extLst>
              <a:ext uri="{FF2B5EF4-FFF2-40B4-BE49-F238E27FC236}">
                <a16:creationId xmlns:a16="http://schemas.microsoft.com/office/drawing/2014/main" id="{9CE9E803-2315-C348-C69F-0FC22E1C6B9B}"/>
              </a:ext>
            </a:extLst>
          </p:cNvPr>
          <p:cNvSpPr>
            <a:spLocks noGrp="1"/>
          </p:cNvSpPr>
          <p:nvPr>
            <p:ph type="title" idx="4294967295"/>
          </p:nvPr>
        </p:nvSpPr>
        <p:spPr>
          <a:xfrm>
            <a:off x="286196" y="273685"/>
            <a:ext cx="3758382" cy="1325563"/>
          </a:xfrm>
          <a:prstGeom prst="rect">
            <a:avLst/>
          </a:prstGeom>
        </p:spPr>
        <p:txBody>
          <a:bodyPr/>
          <a:lstStyle/>
          <a:p>
            <a:pPr latinLnBrk="0"/>
            <a:r>
              <a:rPr lang="de-DE" sz="3600" noProof="1">
                <a:solidFill>
                  <a:schemeClr val="bg1"/>
                </a:solidFill>
              </a:rPr>
              <a:t>Diese Präsentation behandelt</a:t>
            </a:r>
          </a:p>
        </p:txBody>
      </p:sp>
    </p:spTree>
    <p:extLst>
      <p:ext uri="{BB962C8B-B14F-4D97-AF65-F5344CB8AC3E}">
        <p14:creationId xmlns:p14="http://schemas.microsoft.com/office/powerpoint/2010/main" val="5576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DFA4E-0E5C-DBFF-AEAC-997A394DA103}"/>
              </a:ext>
            </a:extLst>
          </p:cNvPr>
          <p:cNvSpPr>
            <a:spLocks noGrp="1"/>
          </p:cNvSpPr>
          <p:nvPr>
            <p:ph type="title" idx="4294967295"/>
          </p:nvPr>
        </p:nvSpPr>
        <p:spPr>
          <a:xfrm>
            <a:off x="384130" y="835388"/>
            <a:ext cx="10515600" cy="1325563"/>
          </a:xfrm>
          <a:prstGeom prst="rect">
            <a:avLst/>
          </a:prstGeom>
        </p:spPr>
        <p:txBody>
          <a:bodyPr/>
          <a:lstStyle/>
          <a:p>
            <a:r>
              <a:rPr lang="de-DE" sz="2800" b="1" noProof="1">
                <a:solidFill>
                  <a:schemeClr val="bg1"/>
                </a:solidFill>
              </a:rPr>
              <a:t>Wichtige Themen und Konzepte der Energiedigitalisierung</a:t>
            </a:r>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537325"/>
            <a:ext cx="11423738" cy="3785652"/>
          </a:xfrm>
          <a:prstGeom prst="rect">
            <a:avLst/>
          </a:prstGeom>
          <a:noFill/>
        </p:spPr>
        <p:txBody>
          <a:bodyPr wrap="square" rtlCol="0">
            <a:spAutoFit/>
          </a:bodyPr>
          <a:lstStyle/>
          <a:p>
            <a:pPr marL="342900" indent="-342900" latinLnBrk="0">
              <a:buFont typeface="+mj-lt"/>
              <a:buAutoNum type="arabicPeriod"/>
            </a:pPr>
            <a:r>
              <a:rPr lang="en-US" sz="2400" dirty="0">
                <a:ea typeface="Public Sans"/>
                <a:cs typeface="Public Sans"/>
                <a:sym typeface="Public Sans"/>
              </a:rPr>
              <a:t>Mit Elektrofahrzeugen (EVs) vorangehen.</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Wind in Strom umwandeln.</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Solarstromspeicherung verstehen.</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Einige praktische Tipps für die Kommunikation mit der Öffentlichkeit.</a:t>
            </a:r>
          </a:p>
          <a:p>
            <a:pPr latinLnBrk="0"/>
            <a:endParaRPr lang="en-US" sz="2400" dirty="0">
              <a:ea typeface="Public Sans"/>
              <a:cs typeface="Public Sans"/>
              <a:sym typeface="Public Sans"/>
            </a:endParaRP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64417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EA8C-47CD-DBD4-ECCB-4F7630795F9C}"/>
              </a:ext>
            </a:extLst>
          </p:cNvPr>
          <p:cNvSpPr>
            <a:spLocks noGrp="1"/>
          </p:cNvSpPr>
          <p:nvPr>
            <p:ph type="title" idx="4294967295"/>
          </p:nvPr>
        </p:nvSpPr>
        <p:spPr>
          <a:xfrm>
            <a:off x="377867" y="861514"/>
            <a:ext cx="10515600" cy="1325563"/>
          </a:xfrm>
          <a:prstGeom prst="rect">
            <a:avLst/>
          </a:prstGeom>
        </p:spPr>
        <p:txBody>
          <a:bodyPr/>
          <a:lstStyle/>
          <a:p>
            <a:r>
              <a:rPr lang="de-DE" sz="2800" b="1" noProof="1">
                <a:solidFill>
                  <a:schemeClr val="bg1"/>
                </a:solidFill>
              </a:rPr>
              <a:t>1. Mit Elektrofahrzeugen vorangehen</a:t>
            </a:r>
          </a:p>
        </p:txBody>
      </p:sp>
      <p:sp>
        <p:nvSpPr>
          <p:cNvPr id="4" name="TextBox 3">
            <a:extLst>
              <a:ext uri="{FF2B5EF4-FFF2-40B4-BE49-F238E27FC236}">
                <a16:creationId xmlns:a16="http://schemas.microsoft.com/office/drawing/2014/main" id="{3ECF41D1-D927-3D59-52A9-A0E9BBB94037}"/>
              </a:ext>
            </a:extLst>
          </p:cNvPr>
          <p:cNvSpPr txBox="1"/>
          <p:nvPr/>
        </p:nvSpPr>
        <p:spPr>
          <a:xfrm>
            <a:off x="1298530" y="3429000"/>
            <a:ext cx="9594937" cy="830997"/>
          </a:xfrm>
          <a:prstGeom prst="rect">
            <a:avLst/>
          </a:prstGeom>
          <a:noFill/>
        </p:spPr>
        <p:txBody>
          <a:bodyPr wrap="square" rtlCol="0">
            <a:spAutoFit/>
          </a:bodyPr>
          <a:lstStyle/>
          <a:p>
            <a:pPr algn="ctr" latinLnBrk="0"/>
            <a:r>
              <a:rPr lang="en-US" sz="4800" i="1" dirty="0">
                <a:solidFill>
                  <a:schemeClr val="accent5"/>
                </a:solidFill>
              </a:rPr>
              <a:t>Wie funktionieren Elektrofahrzeuge (EVs)?</a:t>
            </a:r>
            <a:endParaRPr lang="en-GB" sz="4800" i="1" dirty="0">
              <a:solidFill>
                <a:schemeClr val="accent5"/>
              </a:solidFill>
            </a:endParaRPr>
          </a:p>
        </p:txBody>
      </p:sp>
    </p:spTree>
    <p:extLst>
      <p:ext uri="{BB962C8B-B14F-4D97-AF65-F5344CB8AC3E}">
        <p14:creationId xmlns:p14="http://schemas.microsoft.com/office/powerpoint/2010/main" val="386240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68728-4224-065B-C2AB-C2488AC50DFC}"/>
              </a:ext>
            </a:extLst>
          </p:cNvPr>
          <p:cNvSpPr>
            <a:spLocks noGrp="1"/>
          </p:cNvSpPr>
          <p:nvPr>
            <p:ph type="title" idx="4294967295"/>
          </p:nvPr>
        </p:nvSpPr>
        <p:spPr>
          <a:xfrm>
            <a:off x="377482" y="691696"/>
            <a:ext cx="10515600" cy="1325563"/>
          </a:xfrm>
          <a:prstGeom prst="rect">
            <a:avLst/>
          </a:prstGeom>
        </p:spPr>
        <p:txBody>
          <a:bodyPr/>
          <a:lstStyle/>
          <a:p>
            <a:r>
              <a:rPr lang="de-DE" sz="2800" b="1" noProof="1">
                <a:solidFill>
                  <a:schemeClr val="bg1"/>
                </a:solidFill>
              </a:rPr>
              <a:t>Elektrofahrzeuge: Wichtige Begriffe</a:t>
            </a:r>
          </a:p>
        </p:txBody>
      </p:sp>
      <p:sp>
        <p:nvSpPr>
          <p:cNvPr id="4" name="TextBox 3">
            <a:extLst>
              <a:ext uri="{FF2B5EF4-FFF2-40B4-BE49-F238E27FC236}">
                <a16:creationId xmlns:a16="http://schemas.microsoft.com/office/drawing/2014/main" id="{CB33C395-3CC3-4B54-6421-D833B99114A3}"/>
              </a:ext>
            </a:extLst>
          </p:cNvPr>
          <p:cNvSpPr txBox="1"/>
          <p:nvPr/>
        </p:nvSpPr>
        <p:spPr>
          <a:xfrm>
            <a:off x="4887624" y="2177726"/>
            <a:ext cx="6926894" cy="4893647"/>
          </a:xfrm>
          <a:prstGeom prst="rect">
            <a:avLst/>
          </a:prstGeom>
          <a:noFill/>
        </p:spPr>
        <p:txBody>
          <a:bodyPr wrap="square" rtlCol="0">
            <a:spAutoFit/>
          </a:bodyPr>
          <a:lstStyle/>
          <a:p>
            <a:pPr marL="342900" indent="-342900" latinLnBrk="0">
              <a:buFont typeface="Arial" panose="020B0604020202020204" pitchFamily="34" charset="0"/>
              <a:buChar char="•"/>
            </a:pPr>
            <a:r>
              <a:rPr lang="en-GB" sz="2400" b="1" noProof="0" dirty="0">
                <a:ea typeface="Public Sans"/>
                <a:cs typeface="Public Sans"/>
                <a:sym typeface="Public Sans"/>
              </a:rPr>
              <a:t>Vehicle-to-Grid (V2G): </a:t>
            </a:r>
            <a:r>
              <a:rPr lang="en-GB" sz="2400" noProof="0" dirty="0">
                <a:ea typeface="Public Sans"/>
                <a:cs typeface="Public Sans"/>
                <a:sym typeface="Public Sans"/>
              </a:rPr>
              <a:t>Technologie, mit der Elektrofahrzeuge nicht nur Strom aus dem Netz beziehen, sondern auch Strom zurück ins Netz speisen können.</a:t>
            </a:r>
          </a:p>
          <a:p>
            <a:pPr marL="342900" indent="-342900" latinLnBrk="0">
              <a:buFont typeface="Arial" panose="020B0604020202020204" pitchFamily="34" charset="0"/>
              <a:buChar char="•"/>
            </a:pPr>
            <a:endParaRPr lang="en-GB" sz="2400" noProof="0" dirty="0">
              <a:ea typeface="Public Sans"/>
              <a:cs typeface="Public Sans"/>
              <a:sym typeface="Public Sans"/>
            </a:endParaRPr>
          </a:p>
          <a:p>
            <a:pPr marL="342900" indent="-342900" latinLnBrk="0">
              <a:buFont typeface="Arial" panose="020B0604020202020204" pitchFamily="34" charset="0"/>
              <a:buChar char="•"/>
            </a:pPr>
            <a:r>
              <a:rPr lang="en-GB" sz="2400" b="1" noProof="0" dirty="0">
                <a:ea typeface="Public Sans"/>
                <a:cs typeface="Public Sans"/>
                <a:sym typeface="Public Sans"/>
              </a:rPr>
              <a:t>Smart Charging: </a:t>
            </a:r>
            <a:r>
              <a:rPr lang="en-GB" sz="2400" noProof="0" dirty="0">
                <a:ea typeface="Public Sans"/>
                <a:cs typeface="Public Sans"/>
                <a:sym typeface="Public Sans"/>
              </a:rPr>
              <a:t>Ein fortschrittliches Ladesystem, das den Zeitpunkt und die Art des Ladevorgangs eines Elektrofahrzeugs auf der Grundlage </a:t>
            </a:r>
            <a:r>
              <a:rPr lang="en-GB" sz="2400" dirty="0">
                <a:ea typeface="Public Sans"/>
                <a:cs typeface="Public Sans"/>
                <a:sym typeface="Public Sans"/>
              </a:rPr>
              <a:t>verschiedener</a:t>
            </a:r>
            <a:r>
              <a:rPr lang="en-GB" sz="2400" noProof="0" dirty="0">
                <a:ea typeface="Public Sans"/>
                <a:cs typeface="Public Sans"/>
                <a:sym typeface="Public Sans"/>
              </a:rPr>
              <a:t> Faktoren optimiert</a:t>
            </a:r>
            <a:r>
              <a:rPr lang="en-GB" sz="2400" dirty="0">
                <a:ea typeface="Public Sans"/>
                <a:cs typeface="Public Sans"/>
                <a:sym typeface="Public Sans"/>
              </a:rPr>
              <a:t>, darunter:</a:t>
            </a:r>
            <a:r>
              <a:rPr lang="en-GB" sz="2400" noProof="0" dirty="0">
                <a:ea typeface="Public Sans"/>
                <a:cs typeface="Public Sans"/>
                <a:sym typeface="Public Sans"/>
              </a:rPr>
              <a:t> </a:t>
            </a:r>
          </a:p>
          <a:p>
            <a:pPr marL="800100" lvl="1" indent="-342900" latinLnBrk="0">
              <a:buFont typeface="Arial" panose="020B0604020202020204" pitchFamily="34" charset="0"/>
              <a:buChar char="•"/>
            </a:pPr>
            <a:r>
              <a:rPr lang="en-GB" sz="2400" noProof="0" dirty="0">
                <a:ea typeface="Public Sans"/>
                <a:cs typeface="Public Sans"/>
                <a:sym typeface="Public Sans"/>
              </a:rPr>
              <a:t>Strompreise.</a:t>
            </a:r>
          </a:p>
          <a:p>
            <a:pPr marL="800100" lvl="1" indent="-342900" latinLnBrk="0">
              <a:buFont typeface="Arial" panose="020B0604020202020204" pitchFamily="34" charset="0"/>
              <a:buChar char="•"/>
            </a:pPr>
            <a:r>
              <a:rPr lang="en-GB" sz="2400" noProof="0" dirty="0">
                <a:ea typeface="Public Sans"/>
                <a:cs typeface="Public Sans"/>
                <a:sym typeface="Public Sans"/>
              </a:rPr>
              <a:t>Netzbedarf.</a:t>
            </a:r>
            <a:endParaRPr lang="en-GB" sz="2400" dirty="0">
              <a:ea typeface="Public Sans"/>
              <a:cs typeface="Public Sans"/>
              <a:sym typeface="Public Sans"/>
            </a:endParaRPr>
          </a:p>
          <a:p>
            <a:pPr marL="800100" lvl="1" indent="-342900" latinLnBrk="0">
              <a:buFont typeface="Arial" panose="020B0604020202020204" pitchFamily="34" charset="0"/>
              <a:buChar char="•"/>
            </a:pPr>
            <a:r>
              <a:rPr lang="en-GB" sz="2400" noProof="0" dirty="0">
                <a:ea typeface="Public Sans"/>
                <a:cs typeface="Public Sans"/>
                <a:sym typeface="Public Sans"/>
              </a:rPr>
              <a:t>Verfügbarkeit erneuerbarer Energien.</a:t>
            </a:r>
          </a:p>
          <a:p>
            <a:pPr latinLnBrk="0"/>
            <a:endParaRPr lang="en-GB" sz="2400" b="1" noProof="0" dirty="0">
              <a:solidFill>
                <a:schemeClr val="accent5"/>
              </a:solidFill>
              <a:ea typeface="Public Sans"/>
              <a:cs typeface="Public Sans"/>
              <a:sym typeface="Public Sans"/>
            </a:endParaRPr>
          </a:p>
          <a:p>
            <a:pPr latinLnBrk="0"/>
            <a:endParaRPr lang="en-GB" sz="2400" b="1" noProof="0" dirty="0">
              <a:solidFill>
                <a:schemeClr val="accent5"/>
              </a:solidFill>
              <a:ea typeface="Public Sans"/>
              <a:cs typeface="Public Sans"/>
              <a:sym typeface="Public Sans"/>
            </a:endParaRPr>
          </a:p>
          <a:p>
            <a:pPr latinLnBrk="0"/>
            <a:endParaRPr lang="en-GB" sz="2400" b="1" noProof="0" dirty="0">
              <a:solidFill>
                <a:schemeClr val="accent5"/>
              </a:solidFill>
              <a:ea typeface="Public Sans"/>
              <a:cs typeface="Public Sans"/>
              <a:sym typeface="Public Sans"/>
            </a:endParaRPr>
          </a:p>
        </p:txBody>
      </p:sp>
      <p:pic>
        <p:nvPicPr>
          <p:cNvPr id="6" name="Picture 5">
            <a:extLst>
              <a:ext uri="{FF2B5EF4-FFF2-40B4-BE49-F238E27FC236}">
                <a16:creationId xmlns:a16="http://schemas.microsoft.com/office/drawing/2014/main" id="{1FCD7420-B2AC-2CF4-AF32-0946C4D127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849525"/>
            <a:ext cx="4278341" cy="2851195"/>
          </a:xfrm>
          <a:prstGeom prst="rect">
            <a:avLst/>
          </a:prstGeom>
        </p:spPr>
      </p:pic>
    </p:spTree>
    <p:extLst>
      <p:ext uri="{BB962C8B-B14F-4D97-AF65-F5344CB8AC3E}">
        <p14:creationId xmlns:p14="http://schemas.microsoft.com/office/powerpoint/2010/main" val="274710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01233-2A14-6071-A7F9-3279598D4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8533F-8C68-D413-2E74-A11F06025A5E}"/>
              </a:ext>
            </a:extLst>
          </p:cNvPr>
          <p:cNvSpPr>
            <a:spLocks noGrp="1"/>
          </p:cNvSpPr>
          <p:nvPr>
            <p:ph type="title" idx="4294967295"/>
          </p:nvPr>
        </p:nvSpPr>
        <p:spPr>
          <a:xfrm>
            <a:off x="377480" y="840688"/>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Elektrofahrzeuge (EVs): Wichtige Fakten und Informationen</a:t>
            </a:r>
            <a:endParaRPr lang="de-DE" noProof="1">
              <a:effectLst/>
            </a:endParaRPr>
          </a:p>
          <a:p>
            <a:endParaRPr lang="de-DE" noProof="1"/>
          </a:p>
        </p:txBody>
      </p:sp>
      <p:sp>
        <p:nvSpPr>
          <p:cNvPr id="4" name="TextBox 3">
            <a:extLst>
              <a:ext uri="{FF2B5EF4-FFF2-40B4-BE49-F238E27FC236}">
                <a16:creationId xmlns:a16="http://schemas.microsoft.com/office/drawing/2014/main" id="{8F59EF84-A0DC-E61D-F196-26BDE825F1EB}"/>
              </a:ext>
            </a:extLst>
          </p:cNvPr>
          <p:cNvSpPr txBox="1"/>
          <p:nvPr/>
        </p:nvSpPr>
        <p:spPr>
          <a:xfrm>
            <a:off x="377480" y="2166251"/>
            <a:ext cx="11437035" cy="4401205"/>
          </a:xfrm>
          <a:prstGeom prst="rect">
            <a:avLst/>
          </a:prstGeom>
          <a:noFill/>
        </p:spPr>
        <p:txBody>
          <a:bodyPr wrap="square" rtlCol="0">
            <a:spAutoFit/>
          </a:bodyPr>
          <a:lstStyle/>
          <a:p>
            <a:pPr latinLnBrk="0"/>
            <a:r>
              <a:rPr lang="en-GB" sz="2000" dirty="0">
                <a:ea typeface="Public Sans"/>
                <a:cs typeface="Public Sans"/>
                <a:sym typeface="Public Sans"/>
              </a:rPr>
              <a:t>Elektrofahrzeuge (EVs) werden zu einem wichtigen Bestandteil der Energiewende, da sie unsere Abhängigkeit von fossilen Brennstoffen verringern und die CO2-Emissionen senken. </a:t>
            </a:r>
          </a:p>
          <a:p>
            <a:pPr latinLnBrk="0"/>
            <a:endParaRPr lang="en-GB" sz="2000" dirty="0">
              <a:ea typeface="Public Sans"/>
              <a:cs typeface="Public Sans"/>
              <a:sym typeface="Public Sans"/>
            </a:endParaRPr>
          </a:p>
          <a:p>
            <a:pPr marL="342900" indent="-342900" latinLnBrk="0">
              <a:buFont typeface="Arial" panose="020B0604020202020204" pitchFamily="34" charset="0"/>
              <a:buChar char="•"/>
            </a:pPr>
            <a:r>
              <a:rPr lang="en-GB" sz="2000" dirty="0">
                <a:ea typeface="Public Sans"/>
                <a:cs typeface="Public Sans"/>
                <a:sym typeface="Public Sans"/>
              </a:rPr>
              <a:t>Lesen Sie den Bericht </a:t>
            </a:r>
            <a:r>
              <a:rPr lang="en-GB" sz="2000" dirty="0">
                <a:ea typeface="Public Sans"/>
                <a:cs typeface="Public Sans"/>
                <a:sym typeface="Public Sans"/>
                <a:hlinkClick r:id="rId3"/>
              </a:rPr>
              <a:t>„Global EV Outlook 2025” </a:t>
            </a:r>
            <a:r>
              <a:rPr lang="en-GB" sz="2000" dirty="0">
                <a:ea typeface="Public Sans"/>
                <a:cs typeface="Public Sans"/>
                <a:sym typeface="Public Sans"/>
              </a:rPr>
              <a:t>der Internationalen Energieagentur.</a:t>
            </a:r>
          </a:p>
          <a:p>
            <a:pPr marL="342900" indent="-342900" latinLnBrk="0">
              <a:buFont typeface="Arial" panose="020B0604020202020204" pitchFamily="34" charset="0"/>
              <a:buChar char="•"/>
            </a:pPr>
            <a:r>
              <a:rPr lang="en-GB" sz="2000" dirty="0">
                <a:ea typeface="Public Sans"/>
                <a:cs typeface="Public Sans"/>
                <a:sym typeface="Public Sans"/>
              </a:rPr>
              <a:t>Eine zentrale Herausforderung für die Einführung von Elektrofahrzeugen ist die Ladeinfrastruktur. </a:t>
            </a:r>
            <a:r>
              <a:rPr lang="en-GB" sz="2000" dirty="0">
                <a:ea typeface="Public Sans"/>
                <a:cs typeface="Public Sans"/>
                <a:sym typeface="Public Sans"/>
                <a:hlinkClick r:id="rId4"/>
              </a:rPr>
              <a:t>Finden Sie heraus, ob die Ladeinfrastruktur für Elektrofahrzeuge mit der Nachfrage Schritt hält</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Bleiben Sie über die Nachrichten zur Ladeinfrastruktur für Elektrofahrzeuge in Europa auf dem Laufenden – über das </a:t>
            </a:r>
            <a:r>
              <a:rPr lang="en-GB" sz="2000" dirty="0">
                <a:ea typeface="Public Sans"/>
                <a:cs typeface="Public Sans"/>
                <a:sym typeface="Public Sans"/>
                <a:hlinkClick r:id="rId5"/>
              </a:rPr>
              <a:t>European Alternative Fuels Observatory</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Lesen Sie diesen Artikel aus dem Jahr 2024 darüber, </a:t>
            </a:r>
            <a:r>
              <a:rPr lang="en-GB" sz="2000" dirty="0">
                <a:ea typeface="Public Sans"/>
                <a:cs typeface="Public Sans"/>
                <a:sym typeface="Public Sans"/>
                <a:hlinkClick r:id="rId6"/>
              </a:rPr>
              <a:t>welche europäischen Länder bei der Ladeinfrastruktur für Elektrofahrzeuge führend sind</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Lesen Sie den Bericht </a:t>
            </a:r>
            <a:r>
              <a:rPr lang="en-GB" sz="2000" dirty="0">
                <a:ea typeface="Public Sans"/>
                <a:cs typeface="Public Sans"/>
                <a:sym typeface="Public Sans"/>
                <a:hlinkClick r:id="rId7"/>
              </a:rPr>
              <a:t>„Charging ahead: accelerating the roll-out of EU electric vehicle charging infrastructure</a:t>
            </a:r>
            <a:r>
              <a:rPr lang="en-GB" sz="2000" dirty="0">
                <a:ea typeface="Public Sans"/>
                <a:cs typeface="Public Sans"/>
                <a:sym typeface="Public Sans"/>
              </a:rPr>
              <a:t>” (Vorwärts mit dem Laden: Beschleunigung des Ausbaus der Ladeinfrastruktur für Elektrofahrzeuge in der EU) der ACEA aus dem Jahr 2024.</a:t>
            </a:r>
          </a:p>
          <a:p>
            <a:pPr latinLnBrk="0"/>
            <a:endParaRPr lang="en-GB" sz="2000" dirty="0">
              <a:ea typeface="Public Sans"/>
              <a:cs typeface="Public Sans"/>
              <a:sym typeface="Public Sans"/>
            </a:endParaRPr>
          </a:p>
        </p:txBody>
      </p:sp>
    </p:spTree>
    <p:extLst>
      <p:ext uri="{BB962C8B-B14F-4D97-AF65-F5344CB8AC3E}">
        <p14:creationId xmlns:p14="http://schemas.microsoft.com/office/powerpoint/2010/main" val="70248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523D0-C546-5C60-AD34-9AD51BE678F4}"/>
              </a:ext>
            </a:extLst>
          </p:cNvPr>
          <p:cNvSpPr>
            <a:spLocks noGrp="1"/>
          </p:cNvSpPr>
          <p:nvPr>
            <p:ph type="title" idx="4294967295"/>
          </p:nvPr>
        </p:nvSpPr>
        <p:spPr>
          <a:xfrm>
            <a:off x="569934" y="835388"/>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de-DE" sz="2800" b="1" kern="1200" noProof="1">
                <a:solidFill>
                  <a:schemeClr val="bg1"/>
                </a:solidFill>
                <a:effectLst/>
              </a:rPr>
              <a:t>2. Wind in Strom umwandeln</a:t>
            </a:r>
            <a:endParaRPr lang="de-DE" sz="2800" noProof="1">
              <a:solidFill>
                <a:schemeClr val="bg1"/>
              </a:solidFill>
              <a:effectLst/>
            </a:endParaRPr>
          </a:p>
          <a:p>
            <a:endParaRPr lang="de-DE"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Wie viel Energie erzeugt eine Windkraftanlage?</a:t>
            </a:r>
            <a:endParaRPr lang="en-US" sz="4000" i="1" dirty="0">
              <a:solidFill>
                <a:schemeClr val="accent2"/>
              </a:solidFill>
            </a:endParaRPr>
          </a:p>
        </p:txBody>
      </p:sp>
    </p:spTree>
    <p:extLst>
      <p:ext uri="{BB962C8B-B14F-4D97-AF65-F5344CB8AC3E}">
        <p14:creationId xmlns:p14="http://schemas.microsoft.com/office/powerpoint/2010/main" val="325683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0033AA-BC50-5858-F1FA-DBA045056AA5}"/>
              </a:ext>
            </a:extLst>
          </p:cNvPr>
          <p:cNvSpPr>
            <a:spLocks noGrp="1"/>
          </p:cNvSpPr>
          <p:nvPr>
            <p:ph type="title" idx="4294967295"/>
          </p:nvPr>
        </p:nvSpPr>
        <p:spPr>
          <a:xfrm>
            <a:off x="247480" y="823453"/>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Wind in Strom umwandeln: Wichtige Begriffe </a:t>
            </a:r>
            <a:endParaRPr lang="de-DE" noProof="1">
              <a:effectLst/>
            </a:endParaRPr>
          </a:p>
          <a:p>
            <a:endParaRPr lang="de-DE"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5348528" y="2614210"/>
            <a:ext cx="6453377" cy="3174395"/>
          </a:xfrm>
          <a:prstGeom prst="rect">
            <a:avLst/>
          </a:prstGeom>
          <a:noFill/>
        </p:spPr>
        <p:txBody>
          <a:bodyPr wrap="square" rtlCol="0">
            <a:spAutoFit/>
          </a:bodyPr>
          <a:lstStyle/>
          <a:p>
            <a:pPr latinLnBrk="0"/>
            <a:r>
              <a:rPr lang="en-GB" sz="2400" b="1" dirty="0">
                <a:solidFill>
                  <a:srgbClr val="2B2C30"/>
                </a:solidFill>
              </a:rPr>
              <a:t>Onshore-Windpark: </a:t>
            </a:r>
            <a:r>
              <a:rPr lang="en-GB" sz="2400" dirty="0">
                <a:solidFill>
                  <a:srgbClr val="2B2C30"/>
                </a:solidFill>
              </a:rPr>
              <a:t>Eine Ansammlung von Windkraftanlagen, die an Land installiert sind, typischerweise auf offenen Feldern oder Hügeln, wo die Windgeschwindigkeiten stark und konstant sind.</a:t>
            </a:r>
          </a:p>
          <a:p>
            <a:pPr latinLnBrk="0"/>
            <a:endParaRPr lang="en-GB" sz="2400" dirty="0"/>
          </a:p>
          <a:p>
            <a:pPr latinLnBrk="0"/>
            <a:r>
              <a:rPr lang="en-GB" sz="2400" b="1" dirty="0">
                <a:solidFill>
                  <a:srgbClr val="2B2C30"/>
                </a:solidFill>
              </a:rPr>
              <a:t>Offshore-Windpark: </a:t>
            </a:r>
            <a:r>
              <a:rPr lang="en-GB" sz="2400" dirty="0">
                <a:solidFill>
                  <a:srgbClr val="2B2C30"/>
                </a:solidFill>
              </a:rPr>
              <a:t>Windkraftanlagen, die in Gewässern wie Meeren oder Ozeanen installiert sind, wo die Windgeschwindigkeiten stärker und konstanter sind.</a:t>
            </a:r>
            <a:endParaRPr lang="en-GB" sz="2400" dirty="0"/>
          </a:p>
          <a:p>
            <a:pPr latinLnBrk="0">
              <a:lnSpc>
                <a:spcPct val="150000"/>
              </a:lnSpc>
            </a:pPr>
            <a:endParaRPr lang="en-GB" sz="2400" dirty="0">
              <a:solidFill>
                <a:srgbClr val="2B2C30"/>
              </a:solidFill>
            </a:endParaRPr>
          </a:p>
        </p:txBody>
      </p:sp>
      <p:pic>
        <p:nvPicPr>
          <p:cNvPr id="7" name="Picture 6">
            <a:extLst>
              <a:ext uri="{FF2B5EF4-FFF2-40B4-BE49-F238E27FC236}">
                <a16:creationId xmlns:a16="http://schemas.microsoft.com/office/drawing/2014/main" id="{6935CB82-5492-E4B1-A27E-8C91F61FBA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80" y="2866458"/>
            <a:ext cx="4964283" cy="2792220"/>
          </a:xfrm>
          <a:prstGeom prst="rect">
            <a:avLst/>
          </a:prstGeom>
        </p:spPr>
      </p:pic>
    </p:spTree>
    <p:extLst>
      <p:ext uri="{BB962C8B-B14F-4D97-AF65-F5344CB8AC3E}">
        <p14:creationId xmlns:p14="http://schemas.microsoft.com/office/powerpoint/2010/main" val="14305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2E265A9E-51D5-460C-864F-4FF9C8EA1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379</TotalTime>
  <Words>2818</Words>
  <Application>Microsoft Macintosh PowerPoint</Application>
  <PresentationFormat>Widescreen</PresentationFormat>
  <Paragraphs>252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맑은 고딕</vt:lpstr>
      <vt:lpstr>Aptos Narrow</vt:lpstr>
      <vt:lpstr>Arial</vt:lpstr>
      <vt:lpstr>Calibri</vt:lpstr>
      <vt:lpstr>Public Sans</vt:lpstr>
      <vt:lpstr>Every1 slide master</vt:lpstr>
      <vt:lpstr>Grundlagen der digitalen Energie für Journalisten</vt:lpstr>
      <vt:lpstr>Einführung</vt:lpstr>
      <vt:lpstr>Diese Präsentation behandelt</vt:lpstr>
      <vt:lpstr>Wichtige Themen und Konzepte der Energiedigitalisierung</vt:lpstr>
      <vt:lpstr>1. Mit Elektrofahrzeugen vorangehen</vt:lpstr>
      <vt:lpstr>Elektrofahrzeuge: Wichtige Begriffe</vt:lpstr>
      <vt:lpstr>Elektrofahrzeuge (EVs): Wichtige Fakten und Informationen </vt:lpstr>
      <vt:lpstr>2. Wind in Strom umwandeln </vt:lpstr>
      <vt:lpstr>Wind in Strom umwandeln: Wichtige Begriffe  </vt:lpstr>
      <vt:lpstr>Wind in Strom umwandeln: Wichtige Fakten und Informationen  </vt:lpstr>
      <vt:lpstr>3. Solarstromspeicherung verstehen  </vt:lpstr>
      <vt:lpstr>Grundlagen der Solarstromspeicherung: Wichtige Begriffe </vt:lpstr>
      <vt:lpstr>Solarstromspeicherung verstehen: Wichtige Fakten und Informationen  </vt:lpstr>
      <vt:lpstr>Einige praktische Tipps für die Kommunikation mit der Öffentlichkeit  </vt:lpstr>
      <vt:lpstr>Nächste Schritte</vt:lpstr>
      <vt:lpstr>Danksagungen </vt:lpstr>
      <vt:lpstr>Danke!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56</cp:revision>
  <cp:lastPrinted>2025-03-21T11:31:47Z</cp:lastPrinted>
  <dcterms:created xsi:type="dcterms:W3CDTF">2019-04-06T05:20:47Z</dcterms:created>
  <dcterms:modified xsi:type="dcterms:W3CDTF">2026-03-09T14:34:53Z</dcterms:modified>
  <cp:category/>
</cp:coreProperties>
</file>