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3"/>
  </p:notesMasterIdLst>
  <p:handoutMasterIdLst>
    <p:handoutMasterId r:id="rId34"/>
  </p:handoutMasterIdLst>
  <p:sldIdLst>
    <p:sldId id="652" r:id="rId5"/>
    <p:sldId id="653" r:id="rId6"/>
    <p:sldId id="654" r:id="rId7"/>
    <p:sldId id="655" r:id="rId8"/>
    <p:sldId id="656" r:id="rId9"/>
    <p:sldId id="657" r:id="rId10"/>
    <p:sldId id="658" r:id="rId11"/>
    <p:sldId id="659" r:id="rId12"/>
    <p:sldId id="660" r:id="rId13"/>
    <p:sldId id="661" r:id="rId14"/>
    <p:sldId id="662" r:id="rId15"/>
    <p:sldId id="663" r:id="rId16"/>
    <p:sldId id="664" r:id="rId17"/>
    <p:sldId id="665" r:id="rId18"/>
    <p:sldId id="666" r:id="rId19"/>
    <p:sldId id="667" r:id="rId20"/>
    <p:sldId id="668" r:id="rId21"/>
    <p:sldId id="669" r:id="rId22"/>
    <p:sldId id="670" r:id="rId23"/>
    <p:sldId id="671" r:id="rId24"/>
    <p:sldId id="672" r:id="rId25"/>
    <p:sldId id="673" r:id="rId26"/>
    <p:sldId id="674" r:id="rId27"/>
    <p:sldId id="675" r:id="rId28"/>
    <p:sldId id="676" r:id="rId29"/>
    <p:sldId id="677" r:id="rId30"/>
    <p:sldId id="678" r:id="rId31"/>
    <p:sldId id="679" r:id="rId3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3BE729-6E44-D548-FBD7-236EBA67FC94}" v="4" dt="2026-02-09T14:54:10.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705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463BE729-6E44-D548-FBD7-236EBA67FC94}"/>
    <pc:docChg chg="modSld">
      <pc:chgData name="Alexander Deliukov" userId="S::alexander_think-e.be#ext#@flux50.onmicrosoft.com::bee075c1-faac-4166-8fcb-7b2057bad6f6" providerId="AD" clId="Web-{463BE729-6E44-D548-FBD7-236EBA67FC94}" dt="2026-02-09T14:54:10.080" v="2" actId="14100"/>
      <pc:docMkLst>
        <pc:docMk/>
      </pc:docMkLst>
      <pc:sldChg chg="addSp modSp">
        <pc:chgData name="Alexander Deliukov" userId="S::alexander_think-e.be#ext#@flux50.onmicrosoft.com::bee075c1-faac-4166-8fcb-7b2057bad6f6" providerId="AD" clId="Web-{463BE729-6E44-D548-FBD7-236EBA67FC94}" dt="2026-02-09T14:54:10.080" v="2" actId="14100"/>
        <pc:sldMkLst>
          <pc:docMk/>
          <pc:sldMk cId="2340336029" sldId="652"/>
        </pc:sldMkLst>
        <pc:picChg chg="add mod">
          <ac:chgData name="Alexander Deliukov" userId="S::alexander_think-e.be#ext#@flux50.onmicrosoft.com::bee075c1-faac-4166-8fcb-7b2057bad6f6" providerId="AD" clId="Web-{463BE729-6E44-D548-FBD7-236EBA67FC94}" dt="2026-02-09T14:54:10.080" v="2" actId="14100"/>
          <ac:picMkLst>
            <pc:docMk/>
            <pc:sldMk cId="2340336029" sldId="652"/>
            <ac:picMk id="5" creationId="{70FA870B-CBA4-FE53-99AE-26EBD10B2EAE}"/>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8T09:21:04.419" v="40" actId="1076"/>
      <pc:docMkLst>
        <pc:docMk/>
      </pc:docMkLst>
      <pc:sldChg chg="modSp mod">
        <pc:chgData name="Alexander Deliukov" userId="d5fda0f2-1d08-4016-b7e9-bb882f168707" providerId="ADAL" clId="{FE9DFF45-01DC-45CC-A80A-B50597210401}" dt="2026-01-28T09:16:27.576" v="7" actId="948"/>
        <pc:sldMkLst>
          <pc:docMk/>
          <pc:sldMk cId="2340336029" sldId="652"/>
        </pc:sldMkLst>
        <pc:spChg chg="mod">
          <ac:chgData name="Alexander Deliukov" userId="d5fda0f2-1d08-4016-b7e9-bb882f168707" providerId="ADAL" clId="{FE9DFF45-01DC-45CC-A80A-B50597210401}" dt="2026-01-28T09:16:27.576" v="7" actId="948"/>
          <ac:spMkLst>
            <pc:docMk/>
            <pc:sldMk cId="2340336029" sldId="652"/>
            <ac:spMk id="2" creationId="{8D2DE0A9-F37C-2EF1-ACC3-F03C3C6A8D71}"/>
          </ac:spMkLst>
        </pc:spChg>
      </pc:sldChg>
      <pc:sldChg chg="modSp mod">
        <pc:chgData name="Alexander Deliukov" userId="d5fda0f2-1d08-4016-b7e9-bb882f168707" providerId="ADAL" clId="{FE9DFF45-01DC-45CC-A80A-B50597210401}" dt="2026-01-28T09:19:53.943" v="18" actId="1076"/>
        <pc:sldMkLst>
          <pc:docMk/>
          <pc:sldMk cId="2542077266" sldId="657"/>
        </pc:sldMkLst>
        <pc:spChg chg="mod">
          <ac:chgData name="Alexander Deliukov" userId="d5fda0f2-1d08-4016-b7e9-bb882f168707" providerId="ADAL" clId="{FE9DFF45-01DC-45CC-A80A-B50597210401}" dt="2026-01-28T09:19:53.943" v="18" actId="1076"/>
          <ac:spMkLst>
            <pc:docMk/>
            <pc:sldMk cId="2542077266" sldId="657"/>
            <ac:spMk id="4" creationId="{CB33C395-3CC3-4B54-6421-D833B99114A3}"/>
          </ac:spMkLst>
        </pc:spChg>
      </pc:sldChg>
      <pc:sldChg chg="modSp mod">
        <pc:chgData name="Alexander Deliukov" userId="d5fda0f2-1d08-4016-b7e9-bb882f168707" providerId="ADAL" clId="{FE9DFF45-01DC-45CC-A80A-B50597210401}" dt="2026-01-28T09:19:57.092" v="19" actId="1076"/>
        <pc:sldMkLst>
          <pc:docMk/>
          <pc:sldMk cId="3310764134" sldId="659"/>
        </pc:sldMkLst>
        <pc:spChg chg="mod">
          <ac:chgData name="Alexander Deliukov" userId="d5fda0f2-1d08-4016-b7e9-bb882f168707" providerId="ADAL" clId="{FE9DFF45-01DC-45CC-A80A-B50597210401}" dt="2026-01-28T09:19:57.092" v="19" actId="1076"/>
          <ac:spMkLst>
            <pc:docMk/>
            <pc:sldMk cId="3310764134" sldId="659"/>
            <ac:spMk id="4" creationId="{12E9D6D4-ADBC-D7EB-E231-9A2E3FFD7EF4}"/>
          </ac:spMkLst>
        </pc:spChg>
      </pc:sldChg>
      <pc:sldChg chg="modSp mod">
        <pc:chgData name="Alexander Deliukov" userId="d5fda0f2-1d08-4016-b7e9-bb882f168707" providerId="ADAL" clId="{FE9DFF45-01DC-45CC-A80A-B50597210401}" dt="2026-01-28T09:20:01.076" v="20" actId="1076"/>
        <pc:sldMkLst>
          <pc:docMk/>
          <pc:sldMk cId="3754770913" sldId="661"/>
        </pc:sldMkLst>
        <pc:spChg chg="mod">
          <ac:chgData name="Alexander Deliukov" userId="d5fda0f2-1d08-4016-b7e9-bb882f168707" providerId="ADAL" clId="{FE9DFF45-01DC-45CC-A80A-B50597210401}" dt="2026-01-28T09:20:01.076" v="20" actId="1076"/>
          <ac:spMkLst>
            <pc:docMk/>
            <pc:sldMk cId="3754770913" sldId="661"/>
            <ac:spMk id="4" creationId="{92FE9A94-DCC1-E1C5-4D79-C962BC490CDE}"/>
          </ac:spMkLst>
        </pc:spChg>
      </pc:sldChg>
      <pc:sldChg chg="modSp mod">
        <pc:chgData name="Alexander Deliukov" userId="d5fda0f2-1d08-4016-b7e9-bb882f168707" providerId="ADAL" clId="{FE9DFF45-01DC-45CC-A80A-B50597210401}" dt="2026-01-28T09:20:06.034" v="21" actId="1076"/>
        <pc:sldMkLst>
          <pc:docMk/>
          <pc:sldMk cId="1021193289" sldId="665"/>
        </pc:sldMkLst>
        <pc:spChg chg="mod">
          <ac:chgData name="Alexander Deliukov" userId="d5fda0f2-1d08-4016-b7e9-bb882f168707" providerId="ADAL" clId="{FE9DFF45-01DC-45CC-A80A-B50597210401}" dt="2026-01-28T09:20:06.034" v="21" actId="1076"/>
          <ac:spMkLst>
            <pc:docMk/>
            <pc:sldMk cId="1021193289" sldId="665"/>
            <ac:spMk id="4" creationId="{C48B4B3E-49EA-5666-7C14-9015697F413B}"/>
          </ac:spMkLst>
        </pc:spChg>
      </pc:sldChg>
      <pc:sldChg chg="modSp mod">
        <pc:chgData name="Alexander Deliukov" userId="d5fda0f2-1d08-4016-b7e9-bb882f168707" providerId="ADAL" clId="{FE9DFF45-01DC-45CC-A80A-B50597210401}" dt="2026-01-28T09:20:10.391" v="22" actId="1076"/>
        <pc:sldMkLst>
          <pc:docMk/>
          <pc:sldMk cId="3160540007" sldId="667"/>
        </pc:sldMkLst>
        <pc:spChg chg="mod">
          <ac:chgData name="Alexander Deliukov" userId="d5fda0f2-1d08-4016-b7e9-bb882f168707" providerId="ADAL" clId="{FE9DFF45-01DC-45CC-A80A-B50597210401}" dt="2026-01-28T09:20:10.391" v="22" actId="1076"/>
          <ac:spMkLst>
            <pc:docMk/>
            <pc:sldMk cId="3160540007" sldId="667"/>
            <ac:spMk id="4" creationId="{B8F24D65-3C3C-DDDB-79E7-E2DA63900FA9}"/>
          </ac:spMkLst>
        </pc:spChg>
      </pc:sldChg>
      <pc:sldChg chg="modSp mod">
        <pc:chgData name="Alexander Deliukov" userId="d5fda0f2-1d08-4016-b7e9-bb882f168707" providerId="ADAL" clId="{FE9DFF45-01DC-45CC-A80A-B50597210401}" dt="2026-01-28T09:20:15.357" v="23" actId="1076"/>
        <pc:sldMkLst>
          <pc:docMk/>
          <pc:sldMk cId="4161409751" sldId="669"/>
        </pc:sldMkLst>
        <pc:spChg chg="mod">
          <ac:chgData name="Alexander Deliukov" userId="d5fda0f2-1d08-4016-b7e9-bb882f168707" providerId="ADAL" clId="{FE9DFF45-01DC-45CC-A80A-B50597210401}" dt="2026-01-28T09:20:15.357" v="23" actId="1076"/>
          <ac:spMkLst>
            <pc:docMk/>
            <pc:sldMk cId="4161409751" sldId="669"/>
            <ac:spMk id="4" creationId="{C6FF838B-BFE6-EDA6-76BC-6105074602D6}"/>
          </ac:spMkLst>
        </pc:spChg>
      </pc:sldChg>
      <pc:sldChg chg="modSp mod">
        <pc:chgData name="Alexander Deliukov" userId="d5fda0f2-1d08-4016-b7e9-bb882f168707" providerId="ADAL" clId="{FE9DFF45-01DC-45CC-A80A-B50597210401}" dt="2026-01-28T09:20:19.236" v="24" actId="1076"/>
        <pc:sldMkLst>
          <pc:docMk/>
          <pc:sldMk cId="2510157298" sldId="671"/>
        </pc:sldMkLst>
        <pc:spChg chg="mod">
          <ac:chgData name="Alexander Deliukov" userId="d5fda0f2-1d08-4016-b7e9-bb882f168707" providerId="ADAL" clId="{FE9DFF45-01DC-45CC-A80A-B50597210401}" dt="2026-01-28T09:20:19.236" v="24" actId="1076"/>
          <ac:spMkLst>
            <pc:docMk/>
            <pc:sldMk cId="2510157298" sldId="671"/>
            <ac:spMk id="4" creationId="{18C55726-5E4A-A0F6-F79D-6164468DD29C}"/>
          </ac:spMkLst>
        </pc:spChg>
      </pc:sldChg>
      <pc:sldChg chg="modSp mod">
        <pc:chgData name="Alexander Deliukov" userId="d5fda0f2-1d08-4016-b7e9-bb882f168707" providerId="ADAL" clId="{FE9DFF45-01DC-45CC-A80A-B50597210401}" dt="2026-01-28T09:20:25.388" v="25" actId="1076"/>
        <pc:sldMkLst>
          <pc:docMk/>
          <pc:sldMk cId="3900238749" sldId="675"/>
        </pc:sldMkLst>
        <pc:spChg chg="mod">
          <ac:chgData name="Alexander Deliukov" userId="d5fda0f2-1d08-4016-b7e9-bb882f168707" providerId="ADAL" clId="{FE9DFF45-01DC-45CC-A80A-B50597210401}" dt="2026-01-28T09:20:25.388" v="25" actId="1076"/>
          <ac:spMkLst>
            <pc:docMk/>
            <pc:sldMk cId="3900238749" sldId="675"/>
            <ac:spMk id="4" creationId="{98F002ED-7076-C12C-76BA-4FEBBC6F2705}"/>
          </ac:spMkLst>
        </pc:spChg>
      </pc:sldChg>
      <pc:sldChg chg="modSp mod">
        <pc:chgData name="Alexander Deliukov" userId="d5fda0f2-1d08-4016-b7e9-bb882f168707" providerId="ADAL" clId="{FE9DFF45-01DC-45CC-A80A-B50597210401}" dt="2026-01-28T09:20:57.510" v="39" actId="1076"/>
        <pc:sldMkLst>
          <pc:docMk/>
          <pc:sldMk cId="3354913082" sldId="676"/>
        </pc:sldMkLst>
        <pc:spChg chg="mod">
          <ac:chgData name="Alexander Deliukov" userId="d5fda0f2-1d08-4016-b7e9-bb882f168707" providerId="ADAL" clId="{FE9DFF45-01DC-45CC-A80A-B50597210401}" dt="2026-01-28T09:20:40.204" v="29" actId="1076"/>
          <ac:spMkLst>
            <pc:docMk/>
            <pc:sldMk cId="3354913082" sldId="676"/>
            <ac:spMk id="29" creationId="{4ECDE187-04E2-45C2-AB71-3163282F7484}"/>
          </ac:spMkLst>
        </pc:spChg>
        <pc:spChg chg="mod">
          <ac:chgData name="Alexander Deliukov" userId="d5fda0f2-1d08-4016-b7e9-bb882f168707" providerId="ADAL" clId="{FE9DFF45-01DC-45CC-A80A-B50597210401}" dt="2026-01-28T09:20:44.415" v="32" actId="1076"/>
          <ac:spMkLst>
            <pc:docMk/>
            <pc:sldMk cId="3354913082" sldId="676"/>
            <ac:spMk id="31" creationId="{054E5D47-4CA2-42D3-88F2-36300092A0B6}"/>
          </ac:spMkLst>
        </pc:spChg>
        <pc:spChg chg="mod">
          <ac:chgData name="Alexander Deliukov" userId="d5fda0f2-1d08-4016-b7e9-bb882f168707" providerId="ADAL" clId="{FE9DFF45-01DC-45CC-A80A-B50597210401}" dt="2026-01-28T09:20:46.153" v="33" actId="1076"/>
          <ac:spMkLst>
            <pc:docMk/>
            <pc:sldMk cId="3354913082" sldId="676"/>
            <ac:spMk id="41" creationId="{D9C87595-16A2-4A0F-9DBB-4AF40FA3BA2C}"/>
          </ac:spMkLst>
        </pc:spChg>
        <pc:spChg chg="mod">
          <ac:chgData name="Alexander Deliukov" userId="d5fda0f2-1d08-4016-b7e9-bb882f168707" providerId="ADAL" clId="{FE9DFF45-01DC-45CC-A80A-B50597210401}" dt="2026-01-28T09:20:50.990" v="35" actId="1076"/>
          <ac:spMkLst>
            <pc:docMk/>
            <pc:sldMk cId="3354913082" sldId="676"/>
            <ac:spMk id="49" creationId="{E8F01505-D47E-4B07-82B8-EC043F5EC813}"/>
          </ac:spMkLst>
        </pc:spChg>
        <pc:spChg chg="mod">
          <ac:chgData name="Alexander Deliukov" userId="d5fda0f2-1d08-4016-b7e9-bb882f168707" providerId="ADAL" clId="{FE9DFF45-01DC-45CC-A80A-B50597210401}" dt="2026-01-28T09:20:54.993" v="38" actId="1076"/>
          <ac:spMkLst>
            <pc:docMk/>
            <pc:sldMk cId="3354913082" sldId="676"/>
            <ac:spMk id="51" creationId="{27655039-CC5E-4A6C-B955-BA8E42F25249}"/>
          </ac:spMkLst>
        </pc:spChg>
        <pc:spChg chg="mod">
          <ac:chgData name="Alexander Deliukov" userId="d5fda0f2-1d08-4016-b7e9-bb882f168707" providerId="ADAL" clId="{FE9DFF45-01DC-45CC-A80A-B50597210401}" dt="2026-01-28T09:20:57.510" v="39" actId="1076"/>
          <ac:spMkLst>
            <pc:docMk/>
            <pc:sldMk cId="3354913082" sldId="676"/>
            <ac:spMk id="60" creationId="{DB6D982A-54DA-4FCC-9383-F91FC1E1D9CE}"/>
          </ac:spMkLst>
        </pc:spChg>
      </pc:sldChg>
      <pc:sldChg chg="modSp mod">
        <pc:chgData name="Alexander Deliukov" userId="d5fda0f2-1d08-4016-b7e9-bb882f168707" providerId="ADAL" clId="{FE9DFF45-01DC-45CC-A80A-B50597210401}" dt="2026-01-28T09:21:04.419" v="40" actId="1076"/>
        <pc:sldMkLst>
          <pc:docMk/>
          <pc:sldMk cId="579631938" sldId="677"/>
        </pc:sldMkLst>
        <pc:spChg chg="mod">
          <ac:chgData name="Alexander Deliukov" userId="d5fda0f2-1d08-4016-b7e9-bb882f168707" providerId="ADAL" clId="{FE9DFF45-01DC-45CC-A80A-B50597210401}" dt="2026-01-28T09:21:04.419" v="40" actId="1076"/>
          <ac:spMkLst>
            <pc:docMk/>
            <pc:sldMk cId="579631938" sldId="677"/>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Editare stil text master</a:t>
            </a:r>
          </a:p>
          <a:p>
            <a:pPr lvl="1"/>
            <a:r>
              <a:rPr lang="ko-KR" altLang="en-US"/>
              <a:t>Al doilea nivel</a:t>
            </a:r>
          </a:p>
          <a:p>
            <a:pPr lvl="2"/>
            <a:r>
              <a:rPr lang="ko-KR" altLang="en-US"/>
              <a:t>Al treilea nivel</a:t>
            </a:r>
          </a:p>
          <a:p>
            <a:pPr lvl="3"/>
            <a:r>
              <a:rPr lang="ko-KR" altLang="en-US"/>
              <a:t>Al patrulea nivel</a:t>
            </a:r>
          </a:p>
          <a:p>
            <a:pPr lvl="4"/>
            <a:r>
              <a:rPr lang="ko-KR" altLang="en-US"/>
              <a:t>Al cincilea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ergy-efficient-products.ec.europa.eu/ecodesign-and-energy-label/understanding-energy-label_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ich.co.uk/reviews/fridge-freezers/article/how-to-defrost-your-fridge-freezer-axDiH1G0Zd4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cience.howstuffworks.com/environmental/green-tech/sustainable/smart-power-strip.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commons.wikimedia.org/wiki/File:Vorarlberger_Kraftwerke-Energy_meter_(electro)-smart_meter-02ASD.jpg" TargetMode="External"/><Relationship Id="rId13" Type="http://schemas.openxmlformats.org/officeDocument/2006/relationships/hyperlink" Target="https://creativecommons.org/publicdomain/zero/1.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sa/2.0/" TargetMode="External"/><Relationship Id="rId12" Type="http://schemas.openxmlformats.org/officeDocument/2006/relationships/hyperlink" Target="https://www.flickr.com/photos/dennissylvesterhurd/14425711711/in/photolist-nYKxvr-ae584u-rmB7jz-6EV3kZ-r5hbgV-Zc9CcY-XbvGTW-s3ZXqC-2nm2k68-8AN3SK-hcvJv-doMV6t-moh9jW-ftZ4iY-KpcKT-ceme3-2cd59s-douphm-8twuwn-4H3HYX-9MScDZ-XMzjLr-XMyFLK-vzL8iF-8RSYpk-a6526e-fQDqrz-o5g5Y-gHGmt-9zqsMe-9zqsHV-2Gexsp-96bC4t-2pknfb6-9uiLJ8-r7SVqA-9uiLAV-2nyHGon-bBwXK-4EffyG-92R5Du-79YGDx-7EtaN7-z7XgLu-4aFPxi-zng5GS-pfb6jT-zqqYTe-5SpzgV-z84m8H"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11" Type="http://schemas.openxmlformats.org/officeDocument/2006/relationships/hyperlink" Target="https://www.flickr.com/photos/codeofthenew/15011000448/"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www.flickr.com/photos/87547772@N00/539175921"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60486986@N05/23388097312/" TargetMode="External"/><Relationship Id="rId9"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4" Type="http://schemas.openxmlformats.org/officeDocument/2006/relationships/hyperlink" Target="https://www.flickr.com/photos/jirka_matousek/50749644658/"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hyperlink" Target="https://www.flickr.com/photos/151653494@N04/32459482564/in/photolist-Rskki7" TargetMode="External"/><Relationship Id="rId7" Type="http://schemas.openxmlformats.org/officeDocument/2006/relationships/hyperlink" Target="https://www.flickr.com/photos/vizpix/4544572654/"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106631515" TargetMode="External"/><Relationship Id="rId4" Type="http://schemas.openxmlformats.org/officeDocument/2006/relationships/hyperlink" Target="https://creativecommons.org/licenses/by/2.0/" TargetMode="External"/><Relationship Id="rId9" Type="http://schemas.openxmlformats.org/officeDocument/2006/relationships/hyperlink" Target="https://www.flickr.com/photos/dfid/21375818360/in/photolist-yyUE5q-8fsNLX-TodgT1-28zYvnc-2mGzX8W-VY1H1F-7dzWrF-atbVgq-2o1yhrw-2o1yhqQ-286BAUy-Af3ujk-2mGzWYH-2o4Eh8X-2o6bJBg-c19xwG-2887yFi-x7kE7x-2o694Hw-tvptVY-2kRFrfz-uaQve5-MwsBjH-XV7ZC7-SobHar-8fwbVG-MwsBhD-L4tjGf-2887yQg-nWw1KG-c1cead-nqjvL3-dj4quJ-2mPVTn7-2o1wS1v-Lc6pve-2hiCYHV-c1cecy-Jtbgnx-c19xVQ-dj4qfW-2nHDTEu-MfTHPr-nZmA2U-nHSJ3Y-c19xUj-P89Vmy-Xc9uog-dj4pA1-nMf2gx"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Implicați-vă în tranziția energetică digitală:</a:t>
            </a:r>
            <a:r>
              <a:rPr lang="en-US" altLang="ko-KR" sz="1200" dirty="0">
                <a:solidFill>
                  <a:schemeClr val="tx2"/>
                </a:solidFill>
                <a:cs typeface="Arial" panose="020B0604020202020204" pitchFamily="34" charset="0"/>
              </a:rPr>
              <a:t> 10 pași simpli pe care îi puteți face astăzi!</a:t>
            </a:r>
            <a:endParaRPr lang="ko-KR" altLang="en-US" sz="1200" dirty="0">
              <a:solidFill>
                <a:schemeClr val="tx2"/>
              </a:solidFill>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pPr latinLnBrk="0" hangingPunct="0"/>
            <a:r>
              <a:rPr lang="en-GB" sz="1200" b="0" i="0" kern="1200" dirty="0">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cu excepția cazului în care se specifică altfel.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86177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Creșterea eficienței: investiți în electrocasnice</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Când cumpărați electrocasnice noi (cum ar fi frigidere, mașini de spălat și mașini de spălat vase), alegeți modele eficiente din punct de vedere energetic.</a:t>
            </a:r>
            <a:endParaRPr lang="en-US" sz="1200" b="1" dirty="0">
              <a:solidFill>
                <a:srgbClr val="2B2C30"/>
              </a:solidFill>
              <a:ea typeface="Public Sans"/>
              <a:cs typeface="Segoe UI"/>
            </a:endParaRPr>
          </a:p>
          <a:p>
            <a:pPr marL="457200" indent="-457200" latinLnBrk="0">
              <a:buChar char="•"/>
            </a:pPr>
            <a:r>
              <a:rPr lang="en-US" sz="1200" dirty="0">
                <a:solidFill>
                  <a:srgbClr val="2B2C30"/>
                </a:solidFill>
                <a:ea typeface="Public Sans"/>
                <a:cs typeface="Segoe UI"/>
                <a:hlinkClick r:id="rId3"/>
              </a:rPr>
              <a:t>Etichetele energetice ale UE </a:t>
            </a:r>
            <a:r>
              <a:rPr lang="en-US" sz="1200" dirty="0">
                <a:solidFill>
                  <a:srgbClr val="2B2C30"/>
                </a:solidFill>
                <a:ea typeface="Public Sans"/>
                <a:cs typeface="Segoe UI"/>
              </a:rPr>
              <a:t>vă ajută să alegeți aparate mai eficiente din punct de vedere energetic. </a:t>
            </a:r>
          </a:p>
          <a:p>
            <a:pPr marL="457200" indent="-457200" latinLnBrk="0">
              <a:buChar char="•"/>
            </a:pPr>
            <a:r>
              <a:rPr lang="en-US" sz="1200" dirty="0">
                <a:solidFill>
                  <a:srgbClr val="2B2C30"/>
                </a:solidFill>
                <a:ea typeface="Public Sans"/>
                <a:cs typeface="Segoe UI"/>
              </a:rPr>
              <a:t>Luați în considerare economiile pe termen lung la facturile de energie atunci când investiți în aparate mai eficiente.</a:t>
            </a:r>
            <a:endParaRPr lang="en-US" sz="1200" b="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63519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4. Dezghețați congelatorul în mod regulat</a:t>
            </a:r>
            <a:endParaRPr lang="en-US" sz="1050" kern="1200" dirty="0">
              <a:solidFill>
                <a:schemeClr val="bg1"/>
              </a:solidFill>
              <a:latin typeface="+mn-lt"/>
              <a:ea typeface="+mn-ea"/>
              <a:cs typeface="+mn-cs"/>
            </a:endParaRPr>
          </a:p>
          <a:p>
            <a:pPr algn="ctr" latinLnBrk="0"/>
            <a:r>
              <a:rPr lang="en-US" sz="1200" i="1" dirty="0">
                <a:solidFill>
                  <a:schemeClr val="accent2"/>
                </a:solidFill>
              </a:rPr>
              <a:t>De ce este important să dezghețați congelatorul în mod regulat?</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75304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4. Dezghețați congelatorul în mod regulat</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Acumularea de gheață în congelator poate duce la creșterea consumului de energie. Acest lucru se datorează faptului că congelatorul funcționează mai intens pentru a menține alimentele reci.</a:t>
            </a:r>
          </a:p>
          <a:p>
            <a:pPr marL="457200" indent="-457200" latinLnBrk="0">
              <a:buChar char="•"/>
            </a:pPr>
            <a:r>
              <a:rPr lang="en-US" sz="1200" dirty="0">
                <a:solidFill>
                  <a:srgbClr val="2B2C30"/>
                </a:solidFill>
                <a:ea typeface="Public Sans"/>
                <a:cs typeface="Segoe UI"/>
                <a:hlinkClick r:id="rId3"/>
              </a:rPr>
              <a:t>Decongelarea regulată a congelatorului poate preveni acumularea de gheață. </a:t>
            </a:r>
          </a:p>
          <a:p>
            <a:pPr marL="457200" indent="-457200" latinLnBrk="0">
              <a:buChar char="•"/>
            </a:pPr>
            <a:r>
              <a:rPr lang="en-US" sz="1200" dirty="0">
                <a:solidFill>
                  <a:srgbClr val="2B2C30"/>
                </a:solidFill>
                <a:ea typeface="Public Sans"/>
                <a:cs typeface="Segoe UI"/>
                <a:hlinkClick r:id="rId3"/>
              </a:rPr>
              <a:t>Aflați cum se dezgheață un congelator</a:t>
            </a:r>
            <a:r>
              <a:rPr lang="en-US" sz="1200" dirty="0">
                <a:solidFill>
                  <a:srgbClr val="2B2C30"/>
                </a:solidFill>
                <a:ea typeface="Public Sans"/>
                <a:cs typeface="Segoe UI"/>
              </a:rPr>
              <a:t>.</a:t>
            </a:r>
          </a:p>
          <a:p>
            <a:endParaRPr lang="en-GB" dirty="0"/>
          </a:p>
          <a:p>
            <a:r>
              <a:rPr lang="en-GB" dirty="0"/>
              <a:t>https://www.which.co.uk/reviews/fridge-freezers/article/how-to-defrost-your-fridge-freezer-axDiH1G0Zd4i</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86789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Deconectați aparatele electronice inactive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Ce este energia „fantomă”?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92979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Deconectați aparatele electronice inactive </a:t>
            </a:r>
            <a:endParaRPr lang="en-US" sz="1050" dirty="0">
              <a:solidFill>
                <a:schemeClr val="bg1"/>
              </a:solidFill>
            </a:endParaRPr>
          </a:p>
          <a:p>
            <a:pPr marL="457200" indent="-457200" latinLnBrk="0">
              <a:buChar char="•"/>
            </a:pPr>
            <a:r>
              <a:rPr lang="en-US" sz="1200" dirty="0">
                <a:solidFill>
                  <a:srgbClr val="2B2C30"/>
                </a:solidFill>
                <a:ea typeface="Public Sans"/>
                <a:cs typeface="Segoe UI"/>
              </a:rPr>
              <a:t>Energia „fantomă” sau energia „în standby” este energia consumată de aparatele electronice atunci când nu sunt utilizate.</a:t>
            </a:r>
          </a:p>
          <a:p>
            <a:pPr marL="457200" indent="-457200" latinLnBrk="0">
              <a:buChar char="•"/>
            </a:pPr>
            <a:r>
              <a:rPr lang="en-US" sz="1200" dirty="0">
                <a:solidFill>
                  <a:srgbClr val="2B2C30"/>
                </a:solidFill>
                <a:ea typeface="Public Sans"/>
                <a:cs typeface="Segoe UI"/>
              </a:rPr>
              <a:t>Puteți utiliza citirile contorului inteligent pentru a verifica consumul „invizibil” de energie.</a:t>
            </a:r>
          </a:p>
          <a:p>
            <a:pPr marL="457200" indent="-457200" latinLnBrk="0">
              <a:buChar char="•"/>
            </a:pPr>
            <a:r>
              <a:rPr lang="en-US" sz="1200" dirty="0">
                <a:solidFill>
                  <a:srgbClr val="2B2C30"/>
                </a:solidFill>
                <a:ea typeface="Public Sans"/>
                <a:cs typeface="Segoe UI"/>
              </a:rPr>
              <a:t>Luați în considerare deconectarea aparatelor electronice și a aparatelor electrocasnice care nu sunt utilizate, cum ar fi încărcătoarele, televizoarele și aparatele de bucătărie. </a:t>
            </a:r>
          </a:p>
          <a:p>
            <a:pPr marL="457200" indent="-457200" latinLnBrk="0">
              <a:buChar char="•"/>
            </a:pPr>
            <a:r>
              <a:rPr lang="en-US" sz="1200" dirty="0">
                <a:solidFill>
                  <a:srgbClr val="2B2C30"/>
                </a:solidFill>
                <a:ea typeface="Public Sans"/>
                <a:cs typeface="Segoe UI"/>
              </a:rPr>
              <a:t>Puteți lua în considerare utilizarea </a:t>
            </a:r>
            <a:r>
              <a:rPr lang="en-US" sz="1200" dirty="0">
                <a:solidFill>
                  <a:srgbClr val="2B2C30"/>
                </a:solidFill>
                <a:ea typeface="Public Sans"/>
                <a:cs typeface="Segoe UI"/>
                <a:hlinkClick r:id="rId3"/>
              </a:rPr>
              <a:t>prizelor inteligente </a:t>
            </a:r>
            <a:r>
              <a:rPr lang="en-US" sz="1200" dirty="0">
                <a:solidFill>
                  <a:srgbClr val="2B2C30"/>
                </a:solidFill>
                <a:ea typeface="Public Sans"/>
                <a:cs typeface="Segoe UI"/>
              </a:rPr>
              <a:t>pentru a gestiona mai multe dispozitive.</a:t>
            </a:r>
            <a:endParaRPr lang="en-US" sz="1200" dirty="0"/>
          </a:p>
          <a:p>
            <a:endParaRPr lang="en-GB" dirty="0"/>
          </a:p>
          <a:p>
            <a:r>
              <a:rPr lang="en-GB" dirty="0"/>
              <a:t>https://science.howstuffworks.com/environmental/green-tech/sustainable/smart-power-strip.htm</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80963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5. Implementați o casă inteligentă</a:t>
            </a:r>
            <a:endParaRPr lang="en-GB" sz="1050" noProof="0" dirty="0">
              <a:solidFill>
                <a:schemeClr val="bg1"/>
              </a:solidFill>
            </a:endParaRPr>
          </a:p>
          <a:p>
            <a:pPr algn="ctr" latinLnBrk="0"/>
            <a:r>
              <a:rPr lang="en-GB" sz="1200" i="1" noProof="0" dirty="0">
                <a:solidFill>
                  <a:schemeClr val="accent2"/>
                </a:solidFill>
              </a:rPr>
              <a:t>Ce tehnologii pentru case inteligente vă pot ajuta să economisiți energie și cum funcționează acestea?</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908245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5. Implementați o casă inteligentă</a:t>
            </a:r>
            <a:endParaRPr lang="en-GB" sz="1050" noProof="0" dirty="0">
              <a:solidFill>
                <a:schemeClr val="bg1"/>
              </a:solidFill>
            </a:endParaRPr>
          </a:p>
          <a:p>
            <a:pPr marL="457200" indent="-457200" latinLnBrk="0">
              <a:buChar char="•"/>
            </a:pPr>
            <a:r>
              <a:rPr lang="en-GB" sz="1200" noProof="0" dirty="0">
                <a:solidFill>
                  <a:srgbClr val="2B2C30"/>
                </a:solidFill>
                <a:ea typeface="Public Sans"/>
                <a:cs typeface="Segoe UI"/>
              </a:rPr>
              <a:t>Prize, lumini și termostate inteligente pot automatiza și sprijini optimizarea energiei.</a:t>
            </a:r>
            <a:endParaRPr lang="en-GB" sz="1200" noProof="0" dirty="0">
              <a:solidFill>
                <a:srgbClr val="242424"/>
              </a:solidFill>
              <a:ea typeface="Public Sans"/>
              <a:cs typeface="Segoe UI"/>
            </a:endParaRPr>
          </a:p>
          <a:p>
            <a:pPr marL="457200" indent="-457200" latinLnBrk="0">
              <a:buChar char="•"/>
            </a:pPr>
            <a:r>
              <a:rPr lang="en-GB" sz="1200" noProof="0" dirty="0">
                <a:solidFill>
                  <a:srgbClr val="2B2C30"/>
                </a:solidFill>
                <a:ea typeface="Public Sans"/>
                <a:cs typeface="Segoe UI"/>
              </a:rPr>
              <a:t>Aceste dispozitive </a:t>
            </a:r>
            <a:r>
              <a:rPr lang="en-GB" sz="1200" dirty="0">
                <a:solidFill>
                  <a:srgbClr val="2B2C30"/>
                </a:solidFill>
                <a:ea typeface="Public Sans"/>
                <a:cs typeface="Segoe UI"/>
              </a:rPr>
              <a:t>sunt </a:t>
            </a:r>
            <a:r>
              <a:rPr lang="en-GB" sz="1200" noProof="0" dirty="0">
                <a:solidFill>
                  <a:srgbClr val="2B2C30"/>
                </a:solidFill>
                <a:ea typeface="Public Sans"/>
                <a:cs typeface="Segoe UI"/>
              </a:rPr>
              <a:t>controlate de la distanță prin intermediul aplicațiilor pentru smartphone, permițându-vă să monitorizați și să reglați consumul de energie în timp real. </a:t>
            </a:r>
            <a:endParaRPr lang="en-GB" sz="1200" noProof="0" dirty="0">
              <a:solidFill>
                <a:srgbClr val="242424"/>
              </a:solidFill>
              <a:ea typeface="Public Sans"/>
              <a:cs typeface="Segoe UI"/>
            </a:endParaRPr>
          </a:p>
          <a:p>
            <a:pPr marL="457200" indent="-457200" latinLnBrk="0">
              <a:buChar char="•"/>
            </a:pPr>
            <a:r>
              <a:rPr lang="en-GB" sz="1200" noProof="0" dirty="0">
                <a:solidFill>
                  <a:srgbClr val="2B2C30"/>
                </a:solidFill>
                <a:ea typeface="Public Sans"/>
                <a:cs typeface="Segoe UI"/>
              </a:rPr>
              <a:t>Puteți programa luminile și aparatele să se aprindă și să se stingă automat, atunci când este necesar.</a:t>
            </a:r>
          </a:p>
          <a:p>
            <a:pPr marL="457200" indent="-457200" latinLnBrk="0">
              <a:buChar char="•"/>
            </a:pPr>
            <a:r>
              <a:rPr lang="en-GB" sz="1200" noProof="0" dirty="0">
                <a:solidFill>
                  <a:srgbClr val="2B2C30"/>
                </a:solidFill>
                <a:ea typeface="Public Sans"/>
                <a:cs typeface="Segoe UI"/>
              </a:rPr>
              <a:t>Termostatele inteligente pot fi utilizate pentru a menține o încălzire și răcire eficiente.</a:t>
            </a:r>
            <a:endParaRPr lang="en-GB" sz="1200" noProof="0" dirty="0">
              <a:solidFill>
                <a:srgbClr val="242424"/>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222691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Utilizați termostate inteligente</a:t>
            </a:r>
            <a:endParaRPr lang="en-US" sz="1050" kern="1200" dirty="0">
              <a:solidFill>
                <a:schemeClr val="bg1"/>
              </a:solidFill>
              <a:latin typeface="+mn-lt"/>
              <a:ea typeface="+mn-ea"/>
              <a:cs typeface="+mn-cs"/>
            </a:endParaRPr>
          </a:p>
          <a:p>
            <a:pPr algn="ctr" latinLnBrk="0"/>
            <a:r>
              <a:rPr lang="en-US" sz="1200" i="1" dirty="0">
                <a:solidFill>
                  <a:schemeClr val="accent2"/>
                </a:solidFill>
              </a:rPr>
              <a:t>Ce este un termostat inteligent și cum poate ajuta la economisirea energiei?</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858622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Utilizați termostate inteligente</a:t>
            </a:r>
            <a:endParaRPr lang="en-US" sz="1050" kern="1200" dirty="0">
              <a:solidFill>
                <a:schemeClr val="bg1"/>
              </a:solidFill>
              <a:latin typeface="+mn-lt"/>
              <a:ea typeface="+mn-ea"/>
              <a:cs typeface="+mn-cs"/>
            </a:endParaRPr>
          </a:p>
          <a:p>
            <a:pPr marL="457200" indent="-457200" latinLnBrk="0">
              <a:buFontTx/>
              <a:buChar char="•"/>
            </a:pPr>
            <a:r>
              <a:rPr lang="en-GB" sz="1200" noProof="0" dirty="0">
                <a:solidFill>
                  <a:srgbClr val="2B2C30"/>
                </a:solidFill>
                <a:ea typeface="Public Sans"/>
                <a:cs typeface="Segoe UI"/>
              </a:rPr>
              <a:t>Termostatele inteligente vă permit să gestionați de la distanță temperatura din casa dvs. prin intermediul </a:t>
            </a:r>
            <a:r>
              <a:rPr lang="en-GB" sz="1200" dirty="0">
                <a:solidFill>
                  <a:srgbClr val="2B2C30"/>
                </a:solidFill>
                <a:ea typeface="Public Sans"/>
                <a:cs typeface="Segoe UI"/>
              </a:rPr>
              <a:t>aplicațiilor</a:t>
            </a:r>
            <a:r>
              <a:rPr lang="en-GB" sz="1200" noProof="0" dirty="0">
                <a:solidFill>
                  <a:srgbClr val="2B2C30"/>
                </a:solidFill>
                <a:ea typeface="Public Sans"/>
                <a:cs typeface="Segoe UI"/>
              </a:rPr>
              <a:t> pentru smartphone</a:t>
            </a:r>
            <a:r>
              <a:rPr lang="en-GB" sz="1200" dirty="0">
                <a:solidFill>
                  <a:srgbClr val="2B2C30"/>
                </a:solidFill>
                <a:ea typeface="Public Sans"/>
                <a:cs typeface="Segoe UI"/>
              </a:rPr>
              <a:t>.</a:t>
            </a:r>
          </a:p>
          <a:p>
            <a:pPr marL="457200" indent="-457200" latinLnBrk="0">
              <a:buFontTx/>
              <a:buChar char="•"/>
            </a:pPr>
            <a:r>
              <a:rPr lang="en-GB" sz="1200" noProof="0" dirty="0">
                <a:solidFill>
                  <a:srgbClr val="2B2C30"/>
                </a:solidFill>
                <a:ea typeface="Public Sans"/>
                <a:cs typeface="Segoe UI"/>
              </a:rPr>
              <a:t>Termostatele inteligente pot învăța obiceiurile dvs. și pot optimiza încălzirea și răcirea pentru a economisi energie. </a:t>
            </a:r>
            <a:r>
              <a:rPr lang="en-GB" sz="1200" dirty="0">
                <a:solidFill>
                  <a:srgbClr val="2B2C30"/>
                </a:solidFill>
                <a:ea typeface="Public Sans"/>
                <a:cs typeface="Segoe UI"/>
              </a:rPr>
              <a:t>De asemenea, puteți </a:t>
            </a:r>
            <a:r>
              <a:rPr lang="en-GB" sz="1200" noProof="0" dirty="0">
                <a:solidFill>
                  <a:srgbClr val="2B2C30"/>
                </a:solidFill>
                <a:ea typeface="Public Sans"/>
                <a:cs typeface="Segoe UI"/>
              </a:rPr>
              <a:t>seta programe de temperatură pentru a reduce încălzirea și răcirea când dormiți sau sunteți plecat.</a:t>
            </a:r>
            <a:endParaRPr lang="en-GB" sz="1200" noProof="0" dirty="0">
              <a:solidFill>
                <a:srgbClr val="242424"/>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150321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Utilizați prize multiple </a:t>
            </a:r>
            <a:endParaRPr lang="en-US" sz="1050" kern="1200" dirty="0">
              <a:solidFill>
                <a:schemeClr val="bg1"/>
              </a:solidFill>
              <a:latin typeface="+mn-lt"/>
              <a:ea typeface="+mn-ea"/>
              <a:cs typeface="+mn-cs"/>
            </a:endParaRPr>
          </a:p>
          <a:p>
            <a:pPr algn="ctr" latinLnBrk="0"/>
            <a:r>
              <a:rPr lang="en-US" sz="1200" i="1" dirty="0">
                <a:solidFill>
                  <a:schemeClr val="accent2"/>
                </a:solidFill>
              </a:rPr>
              <a:t>Care sunt avantajele prizelor inteligente și cum pot acestea contribui la reducerea consumului de energie?</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342081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Tranziția energetică digitală oferă tuturor posibilitatea de a înțelege mai bine propria consum de energie. Înțelegând consumul nostru de energie, putem lua decizii informate cu privire la modul de economisire a energiei, fără inconveniente sau sacrificarea confortului. Micile schimbări pot însemna și economii mari!  </a:t>
            </a:r>
          </a:p>
          <a:p>
            <a:pPr latinLnBrk="0"/>
            <a:endParaRPr lang="en-GB" sz="1200" dirty="0"/>
          </a:p>
          <a:p>
            <a:pPr latinLnBrk="0"/>
            <a:r>
              <a:rPr lang="en-GB" sz="1200" dirty="0"/>
              <a:t>În această scurtă prezentare vom explora: </a:t>
            </a:r>
          </a:p>
          <a:p>
            <a:endParaRPr lang="en-GB" sz="1200" dirty="0"/>
          </a:p>
          <a:p>
            <a:pPr marL="457200" indent="-457200" latinLnBrk="0">
              <a:buChar char="•"/>
            </a:pPr>
            <a:r>
              <a:rPr lang="en-GB" sz="1200" dirty="0"/>
              <a:t>Pași simpli pe care îi puteți urma pentru a înțelege consumul dvs. de energie.</a:t>
            </a:r>
          </a:p>
          <a:p>
            <a:pPr marL="457200" indent="-457200" latinLnBrk="0">
              <a:buChar char="•"/>
            </a:pPr>
            <a:r>
              <a:rPr lang="en-GB" sz="1200" dirty="0"/>
              <a:t>Alegeri pozitive pe care le puteți face pentru a reduce consumul de energie și a economisi bani.</a:t>
            </a:r>
          </a:p>
          <a:p>
            <a:pPr latinLnBrk="0"/>
            <a:endParaRPr lang="en-GB" sz="1200" dirty="0"/>
          </a:p>
          <a:p>
            <a:pPr latinLnBrk="0"/>
            <a:r>
              <a:rPr lang="en-GB" sz="1200" dirty="0"/>
              <a:t>Indiferent dacă locuiți într-o casă sau un apartament, închiriați locuința, locuiți într-o locuință socială sau sunteți proprietar, această prezentare vă oferă sfaturi utile.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45792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Folosiți prize multiple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Prelungitoarele vă permit să opriți mai multe dispozitive simultan. </a:t>
            </a:r>
          </a:p>
          <a:p>
            <a:pPr marL="457200" indent="-457200" latinLnBrk="0">
              <a:buChar char="•"/>
            </a:pPr>
            <a:r>
              <a:rPr lang="en-US" sz="1200" dirty="0">
                <a:solidFill>
                  <a:srgbClr val="2B2C30"/>
                </a:solidFill>
                <a:ea typeface="Public Sans"/>
                <a:cs typeface="Segoe UI"/>
              </a:rPr>
              <a:t>Prizele multiple inteligente pot întrerupe automat alimentarea cu energie electrică a dispozitivelor care nu sunt utilizate. De asemenea, puteți gestiona prizele multiple inteligente de la distanță prin intermediul aplicațiilor pentru smartphone.</a:t>
            </a:r>
          </a:p>
          <a:p>
            <a:pPr marL="457200" indent="-457200" latinLnBrk="0">
              <a:buFontTx/>
              <a:buChar char="•"/>
            </a:pPr>
            <a:r>
              <a:rPr lang="en-US" sz="1200" dirty="0">
                <a:solidFill>
                  <a:srgbClr val="2B2C30"/>
                </a:solidFill>
                <a:ea typeface="Public Sans"/>
                <a:cs typeface="Segoe UI"/>
              </a:rPr>
              <a:t>Prelungitoarele pot reduce consumul de energie în standby fără a reduce confortul sau comoditatea. </a:t>
            </a:r>
          </a:p>
          <a:p>
            <a:pPr marL="457200" indent="-457200" latinLnBrk="0">
              <a:buChar char="•"/>
            </a:pPr>
            <a:endParaRPr lang="en-US" sz="1200" dirty="0">
              <a:solidFill>
                <a:srgbClr val="2B2C30"/>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2442537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9. Colaborarea: rolul comunităților energetice </a:t>
            </a:r>
            <a:endParaRPr lang="en-US" sz="1050" dirty="0">
              <a:solidFill>
                <a:schemeClr val="bg1"/>
              </a:solidFill>
              <a:latin typeface="Calibri"/>
              <a:ea typeface="Calibri"/>
              <a:cs typeface="Calibri"/>
            </a:endParaRPr>
          </a:p>
          <a:p>
            <a:pPr algn="ctr" latinLnBrk="0"/>
            <a:r>
              <a:rPr lang="en-GB" sz="1200" i="1" noProof="0" dirty="0">
                <a:solidFill>
                  <a:schemeClr val="accent2"/>
                </a:solidFill>
              </a:rPr>
              <a:t>Cum vă poate ajuta participarea la o comunitate energetică pe dumneavoastră și pe vecinii dumneavoastră?</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4103615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9. Colaborarea: rolul comunităților energetice </a:t>
            </a:r>
            <a:endParaRPr lang="en-US" sz="1050" dirty="0">
              <a:solidFill>
                <a:schemeClr val="bg1"/>
              </a:solidFill>
              <a:latin typeface="Calibri"/>
              <a:ea typeface="Calibri"/>
              <a:cs typeface="Calibri"/>
            </a:endParaRPr>
          </a:p>
          <a:p>
            <a:pPr marL="457200" indent="-457200" latinLnBrk="0">
              <a:buChar char="•"/>
            </a:pPr>
            <a:r>
              <a:rPr lang="en-US" sz="1200" dirty="0">
                <a:solidFill>
                  <a:srgbClr val="2B2C30"/>
                </a:solidFill>
                <a:ea typeface="Public Sans"/>
                <a:cs typeface="Segoe UI"/>
              </a:rPr>
              <a:t>Comunitățile energetice investesc colectiv în proiecte de energie regenerabilă, împărtășesc resurse și se sprijină reciproc în reducerea consumului de energie. </a:t>
            </a:r>
          </a:p>
          <a:p>
            <a:pPr marL="457200" indent="-457200" latinLnBrk="0">
              <a:buChar char="•"/>
            </a:pPr>
            <a:r>
              <a:rPr lang="en-US" sz="1200" dirty="0">
                <a:solidFill>
                  <a:srgbClr val="2B2C30"/>
                </a:solidFill>
                <a:ea typeface="Public Sans"/>
                <a:cs typeface="Segoe UI"/>
                <a:hlinkClick r:id="rId3"/>
              </a:rPr>
              <a:t>Există mii de comunități energetice în toată Europa</a:t>
            </a:r>
            <a:r>
              <a:rPr lang="en-US" sz="1200" dirty="0">
                <a:solidFill>
                  <a:srgbClr val="2B2C30"/>
                </a:solidFill>
                <a:ea typeface="Public Sans"/>
                <a:cs typeface="Segoe UI"/>
              </a:rPr>
              <a:t>.</a:t>
            </a:r>
          </a:p>
          <a:p>
            <a:pPr marL="457200" indent="-457200" latinLnBrk="0">
              <a:buFontTx/>
              <a:buChar char="•"/>
            </a:pPr>
            <a:r>
              <a:rPr lang="en-US" sz="1200" dirty="0">
                <a:solidFill>
                  <a:srgbClr val="2B2C30"/>
                </a:solidFill>
                <a:ea typeface="Public Sans"/>
                <a:cs typeface="Segoe UI"/>
              </a:rPr>
              <a:t>Alăturați-vă sau formați o comunitate energetică pentru a colabora cu vecinii în inițiative de economisire a energiei. </a:t>
            </a:r>
            <a:endParaRPr lang="en-US" sz="1200" dirty="0">
              <a:ea typeface="Public Sans"/>
            </a:endParaRPr>
          </a:p>
          <a:p>
            <a:pPr marL="457200" indent="-457200" latinLnBrk="0">
              <a:buChar char="•"/>
            </a:pPr>
            <a:r>
              <a:rPr lang="en-US" sz="1200" dirty="0">
                <a:solidFill>
                  <a:srgbClr val="2B2C30"/>
                </a:solidFill>
                <a:ea typeface="Public Sans"/>
                <a:cs typeface="Segoe UI"/>
              </a:rPr>
              <a:t>Lucrând împreună, membrii pot beneficia de cunoștințe comune, putere de cumpărare în bloc și negocieri colective pentru tarife energetice mai bune.</a:t>
            </a:r>
            <a:r>
              <a:rPr lang="en-US" sz="1200" dirty="0">
                <a:solidFill>
                  <a:srgbClr val="2B2C30"/>
                </a:solidFill>
                <a:ea typeface="Public Sans"/>
                <a:cs typeface="Public Sans"/>
              </a:rPr>
              <a:t> </a:t>
            </a:r>
            <a:endParaRPr lang="en-US" sz="1200" dirty="0"/>
          </a:p>
          <a:p>
            <a:endParaRPr lang="en-GB" dirty="0"/>
          </a:p>
          <a:p>
            <a:endParaRPr lang="en-GB" dirty="0"/>
          </a:p>
          <a:p>
            <a:r>
              <a:rPr lang="en-GB" dirty="0"/>
              <a:t>https://www.rescoop.eu</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139573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Aflați unde puteți obține sprijin </a:t>
            </a:r>
            <a:endParaRPr lang="en-US" sz="1050" kern="1200" dirty="0">
              <a:solidFill>
                <a:schemeClr val="bg1"/>
              </a:solidFill>
              <a:latin typeface="+mn-lt"/>
              <a:ea typeface="+mn-ea"/>
              <a:cs typeface="+mn-cs"/>
            </a:endParaRPr>
          </a:p>
          <a:p>
            <a:pPr algn="ctr" latinLnBrk="0"/>
            <a:r>
              <a:rPr lang="en-GB" sz="1200" i="1" noProof="0" dirty="0">
                <a:solidFill>
                  <a:schemeClr val="accent2"/>
                </a:solidFill>
              </a:rPr>
              <a:t>Cum vă pot ajuta grupurile și organizațiile locale din domeniul energetic să vă atingeți obiectivele de economisire a energiei?</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4419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Aflați unde puteți obține sprijin </a:t>
            </a:r>
            <a:endParaRPr lang="en-US" sz="1050" kern="1200" dirty="0">
              <a:solidFill>
                <a:schemeClr val="bg1"/>
              </a:solidFill>
              <a:latin typeface="+mn-lt"/>
              <a:ea typeface="+mn-ea"/>
              <a:cs typeface="+mn-cs"/>
            </a:endParaRPr>
          </a:p>
          <a:p>
            <a:pPr marL="457200" indent="-457200" latinLnBrk="0">
              <a:buChar char="•"/>
            </a:pPr>
            <a:r>
              <a:rPr lang="en-GB" sz="1200" noProof="0" dirty="0">
                <a:solidFill>
                  <a:srgbClr val="2B2C30"/>
                </a:solidFill>
                <a:ea typeface="Public Sans"/>
                <a:cs typeface="Segoe UI"/>
              </a:rPr>
              <a:t>Căutați grupuri locale, organizații și programe guvernamentale legate de energie care oferă resurse și sprijin pentru inițiative de economisire a energiei. </a:t>
            </a:r>
          </a:p>
          <a:p>
            <a:pPr marL="457200" indent="-457200" latinLnBrk="0">
              <a:buChar char="•"/>
            </a:pPr>
            <a:r>
              <a:rPr lang="en-GB" sz="1200" noProof="0" dirty="0">
                <a:solidFill>
                  <a:srgbClr val="2B2C30"/>
                </a:solidFill>
                <a:ea typeface="Public Sans"/>
                <a:cs typeface="Segoe UI"/>
              </a:rPr>
              <a:t>Aceste grupuri pot oferi informații valoroase, asistență tehnică și, uneori, chiar stimulente financiare pentru a vă ajuta să implementați practici eficiente din punct de vedere energetic. </a:t>
            </a:r>
          </a:p>
          <a:p>
            <a:pPr marL="457200" indent="-457200" latinLnBrk="0">
              <a:buChar char="•"/>
            </a:pPr>
            <a:r>
              <a:rPr lang="en-GB" sz="1200" noProof="0" dirty="0">
                <a:solidFill>
                  <a:srgbClr val="2B2C30"/>
                </a:solidFill>
                <a:ea typeface="Public Sans"/>
                <a:cs typeface="Segoe UI"/>
              </a:rPr>
              <a:t>Verificați bazele de date online, forumurile comunității și site-urile web ale administrațiilor locale pentru a afla resursele disponibile.</a:t>
            </a:r>
            <a:endParaRPr lang="en-GB" sz="1200" noProof="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4223885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Pași următori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Dacă doriți să aflați mai multe despre tranziția energetică digitală, următoarele resurse vă pot fi utile: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Consultați seria de cursuri scurte Every1: </a:t>
            </a:r>
            <a:r>
              <a:rPr lang="en-US" altLang="ko-KR" sz="1200" i="1" dirty="0">
                <a:solidFill>
                  <a:srgbClr val="373737"/>
                </a:solidFill>
                <a:ea typeface="맑은 고딕"/>
                <a:hlinkClick r:id="rId3"/>
              </a:rPr>
              <a:t>Noțiuni esențiale despre energia digitală</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Citiți broșura informativă Every1 </a:t>
            </a:r>
            <a:r>
              <a:rPr lang="en-US" altLang="ko-KR" sz="1200" i="1" dirty="0">
                <a:solidFill>
                  <a:srgbClr val="373737"/>
                </a:solidFill>
                <a:hlinkClick r:id="rId4"/>
              </a:rPr>
              <a:t>Ce este o comunitate energetică și de ce ar trebui să mă alătur?</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Citiți articolul Energy Monitor </a:t>
            </a:r>
            <a:r>
              <a:rPr lang="en-US" altLang="ko-KR" sz="1200" i="1" dirty="0">
                <a:solidFill>
                  <a:srgbClr val="373737"/>
                </a:solidFill>
                <a:hlinkClick r:id="rId5"/>
              </a:rPr>
              <a:t>„Dispelling myths around renewable energy technologies” (Demitizarea miturilor legate de tehnologiile de energie regenerabilă</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Aflați mai multe despre materialele de învățare ale proiectului Every1.</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478003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latinLnBrk="0"/>
            <a:r>
              <a:rPr lang="en-GB" dirty="0"/>
              <a:t>Această prezentare de diapozitive </a:t>
            </a:r>
            <a:r>
              <a:rPr lang="en-GB" i="1" dirty="0"/>
              <a:t>Implicați-vă în tranziția energetică digitală: 10 pași simpli pe care îi puteți face astăzi! </a:t>
            </a:r>
            <a:r>
              <a:rPr lang="en-GB" dirty="0"/>
              <a:t>a fost realizată de proiectul Every1 și este licențiată </a:t>
            </a:r>
            <a:r>
              <a:rPr lang="en-GB" dirty="0">
                <a:hlinkClick r:id="rId3"/>
              </a:rPr>
              <a:t>CC BY-SA 4.0</a:t>
            </a:r>
            <a:r>
              <a:rPr lang="en-GB" dirty="0"/>
              <a:t>, cu excepția cazului în care se specifică altfel. </a:t>
            </a:r>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a:t>
            </a:r>
            <a:r>
              <a:rPr lang="en-US" dirty="0">
                <a:solidFill>
                  <a:schemeClr val="dk1"/>
                </a:solidFill>
                <a:ea typeface="Public Sans"/>
                <a:cs typeface="Public Sans"/>
                <a:sym typeface="Public Sans"/>
                <a:hlinkClick r:id="rId4"/>
              </a:rPr>
              <a:t>P1010139_smartphone </a:t>
            </a:r>
            <a:r>
              <a:rPr lang="en-US" dirty="0">
                <a:solidFill>
                  <a:schemeClr val="dk1"/>
                </a:solidFill>
                <a:ea typeface="Public Sans"/>
                <a:cs typeface="Public Sans"/>
                <a:sym typeface="Public Sans"/>
              </a:rPr>
              <a:t>de </a:t>
            </a:r>
            <a:r>
              <a:rPr lang="en-US" dirty="0" err="1">
                <a:solidFill>
                  <a:schemeClr val="dk1"/>
                </a:solidFill>
                <a:ea typeface="Public Sans"/>
                <a:cs typeface="Public Sans"/>
                <a:sym typeface="Public Sans"/>
              </a:rPr>
              <a:t>stekelbes </a:t>
            </a:r>
            <a:r>
              <a:rPr lang="en-US" dirty="0">
                <a:solidFill>
                  <a:schemeClr val="dk1"/>
                </a:solidFill>
                <a:ea typeface="Public Sans"/>
                <a:cs typeface="Public Sans"/>
                <a:sym typeface="Public Sans"/>
              </a:rPr>
              <a:t>este licențiată </a:t>
            </a:r>
            <a:r>
              <a:rPr lang="en-US" dirty="0">
                <a:solidFill>
                  <a:schemeClr val="dk1"/>
                </a:solidFill>
                <a:ea typeface="Public Sans"/>
                <a:cs typeface="Public Sans"/>
                <a:sym typeface="Public Sans"/>
                <a:hlinkClick r:id="rId5"/>
              </a:rPr>
              <a:t>CC BY-NC-ND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textului introductiv: </a:t>
            </a:r>
            <a:r>
              <a:rPr lang="en-US" i="1" dirty="0">
                <a:solidFill>
                  <a:schemeClr val="dk1"/>
                </a:solidFill>
                <a:ea typeface="Public Sans"/>
                <a:cs typeface="Public Sans"/>
                <a:sym typeface="Public Sans"/>
                <a:hlinkClick r:id="rId6"/>
              </a:rPr>
              <a:t>home </a:t>
            </a:r>
            <a:r>
              <a:rPr lang="en-US" dirty="0">
                <a:solidFill>
                  <a:schemeClr val="dk1"/>
                </a:solidFill>
                <a:ea typeface="Public Sans"/>
                <a:cs typeface="Public Sans"/>
                <a:sym typeface="Public Sans"/>
              </a:rPr>
              <a:t>de Loraine și Mark este licențiată </a:t>
            </a:r>
            <a:r>
              <a:rPr lang="en-US" dirty="0">
                <a:solidFill>
                  <a:schemeClr val="dk1"/>
                </a:solidFill>
                <a:ea typeface="Public Sans"/>
                <a:cs typeface="Public Sans"/>
                <a:sym typeface="Public Sans"/>
                <a:hlinkClick r:id="rId7"/>
              </a:rPr>
              <a:t>CC BY-SA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Înțelegeți propriul consum de energie: </a:t>
            </a:r>
            <a:r>
              <a:rPr lang="en-GB" b="0" i="0" dirty="0" err="1">
                <a:solidFill>
                  <a:srgbClr val="242424"/>
                </a:solidFill>
                <a:effectLst/>
                <a:hlinkClick r:id="rId8"/>
              </a:rPr>
              <a:t>Vorarlberger </a:t>
            </a:r>
            <a:r>
              <a:rPr lang="en-GB" b="0" i="0" dirty="0">
                <a:solidFill>
                  <a:srgbClr val="242424"/>
                </a:solidFill>
                <a:effectLst/>
                <a:hlinkClick r:id="rId8"/>
              </a:rPr>
              <a:t>Kraftwerke-Energy meter (electro)-smart meter-02ASD </a:t>
            </a:r>
            <a:r>
              <a:rPr lang="en-GB" b="0" i="0" dirty="0">
                <a:solidFill>
                  <a:srgbClr val="242424"/>
                </a:solidFill>
                <a:effectLst/>
              </a:rPr>
              <a:t>de </a:t>
            </a:r>
            <a:r>
              <a:rPr lang="en-GB" b="0" i="0" dirty="0" err="1">
                <a:solidFill>
                  <a:srgbClr val="242424"/>
                </a:solidFill>
                <a:effectLst/>
              </a:rPr>
              <a:t>Asurnipal </a:t>
            </a:r>
            <a:r>
              <a:rPr lang="en-GB" b="0" i="0" dirty="0">
                <a:solidFill>
                  <a:srgbClr val="242424"/>
                </a:solidFill>
                <a:effectLst/>
              </a:rPr>
              <a:t>este licențiată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Alegeți un contract de energie: </a:t>
            </a:r>
            <a:r>
              <a:rPr lang="en-GB" sz="1200" dirty="0">
                <a:solidFill>
                  <a:srgbClr val="242424"/>
                </a:solidFill>
                <a:ea typeface="Public Sans"/>
                <a:cs typeface="Public Sans"/>
                <a:sym typeface="Public Sans"/>
                <a:hlinkClick r:id="rId9"/>
              </a:rPr>
              <a:t>Facturi de energie electrică cu bec și calculator </a:t>
            </a:r>
            <a:r>
              <a:rPr lang="en-GB" sz="1200" dirty="0">
                <a:solidFill>
                  <a:srgbClr val="242424"/>
                </a:solidFill>
                <a:ea typeface="Public Sans"/>
                <a:cs typeface="Public Sans"/>
                <a:sym typeface="Public Sans"/>
              </a:rPr>
              <a:t>de Uswitch.com Images este </a:t>
            </a:r>
            <a:r>
              <a:rPr lang="en-GB" dirty="0">
                <a:solidFill>
                  <a:srgbClr val="242424"/>
                </a:solidFill>
              </a:rPr>
              <a:t>licențiată </a:t>
            </a:r>
            <a:r>
              <a:rPr lang="en-GB" noProof="0" dirty="0">
                <a:solidFill>
                  <a:schemeClr val="dk1"/>
                </a:solidFill>
                <a:ea typeface="Public Sans"/>
                <a:cs typeface="Public Sans"/>
                <a:sym typeface="Public Sans"/>
                <a:hlinkClick r:id="rId10"/>
              </a:rPr>
              <a:t>CC BY 2.0</a:t>
            </a:r>
            <a:r>
              <a:rPr lang="en-GB" dirty="0">
                <a:solidFill>
                  <a:srgbClr val="242424"/>
                </a:solidFill>
              </a:rPr>
              <a:t>. Această imagine a fost decupată.</a:t>
            </a:r>
          </a:p>
          <a:p>
            <a:pPr marL="285750" indent="-285750" latinLnBrk="0">
              <a:buFont typeface="Arial" panose="020B0604020202020204" pitchFamily="34" charset="0"/>
              <a:buChar char="•"/>
            </a:pPr>
            <a:r>
              <a:rPr lang="en-GB" dirty="0">
                <a:solidFill>
                  <a:srgbClr val="242424"/>
                </a:solidFill>
              </a:rPr>
              <a:t>Creșteți eficiența: Investiți în electrocasnice: </a:t>
            </a:r>
            <a:r>
              <a:rPr lang="en-GB" dirty="0">
                <a:solidFill>
                  <a:srgbClr val="242424"/>
                </a:solidFill>
                <a:hlinkClick r:id="rId11"/>
              </a:rPr>
              <a:t>Samsung </a:t>
            </a:r>
            <a:r>
              <a:rPr lang="en-GB" dirty="0">
                <a:solidFill>
                  <a:srgbClr val="242424"/>
                </a:solidFill>
              </a:rPr>
              <a:t>de </a:t>
            </a:r>
            <a:r>
              <a:rPr lang="en-GB" dirty="0" err="1">
                <a:solidFill>
                  <a:srgbClr val="242424"/>
                </a:solidFill>
              </a:rPr>
              <a:t>CODE_n </a:t>
            </a:r>
            <a:r>
              <a:rPr lang="en-GB" dirty="0">
                <a:solidFill>
                  <a:srgbClr val="242424"/>
                </a:solidFill>
              </a:rPr>
              <a:t>este licențiat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Deconectați aparatele electronice inactive: </a:t>
            </a:r>
            <a:r>
              <a:rPr lang="en-GB" dirty="0">
                <a:solidFill>
                  <a:srgbClr val="242424"/>
                </a:solidFill>
                <a:hlinkClick r:id="rId12"/>
              </a:rPr>
              <a:t>Ceainic </a:t>
            </a:r>
            <a:r>
              <a:rPr lang="en-GB" dirty="0">
                <a:solidFill>
                  <a:srgbClr val="242424"/>
                </a:solidFill>
              </a:rPr>
              <a:t>de Denis Sylvester Hurd este licențiat </a:t>
            </a:r>
            <a:r>
              <a:rPr lang="en-GB" dirty="0">
                <a:solidFill>
                  <a:srgbClr val="242424"/>
                </a:solidFill>
                <a:hlinkClick r:id="rId13"/>
              </a:rPr>
              <a:t>CC0 1.0</a:t>
            </a:r>
            <a:r>
              <a:rPr lang="en-GB" dirty="0">
                <a:solidFill>
                  <a:srgbClr val="242424"/>
                </a:solidFill>
              </a:rPr>
              <a:t>.</a:t>
            </a:r>
          </a:p>
          <a:p>
            <a:pPr marL="285750" indent="-285750" latinLnBrk="0">
              <a:buFont typeface="Arial" panose="020B0604020202020204" pitchFamily="34" charset="0"/>
              <a:buChar char="•"/>
            </a:pPr>
            <a:r>
              <a:rPr lang="en-GB" dirty="0">
                <a:solidFill>
                  <a:srgbClr val="242424"/>
                </a:solidFill>
              </a:rPr>
              <a:t>Implementați o casă inteligentă: </a:t>
            </a:r>
            <a:r>
              <a:rPr lang="en-GB" noProof="0" dirty="0">
                <a:solidFill>
                  <a:schemeClr val="dk1"/>
                </a:solidFill>
                <a:ea typeface="Public Sans"/>
                <a:cs typeface="Public Sans"/>
                <a:sym typeface="Public Sans"/>
                <a:hlinkClick r:id="rId14"/>
              </a:rPr>
              <a:t>becul UMAX U-Smart </a:t>
            </a:r>
            <a:r>
              <a:rPr lang="en-GB" noProof="0" dirty="0" err="1">
                <a:solidFill>
                  <a:schemeClr val="dk1"/>
                </a:solidFill>
                <a:ea typeface="Public Sans"/>
                <a:cs typeface="Public Sans"/>
                <a:sym typeface="Public Sans"/>
                <a:hlinkClick r:id="rId14"/>
              </a:rPr>
              <a:t>Wifi </a:t>
            </a:r>
            <a:r>
              <a:rPr lang="en-GB" noProof="0" dirty="0">
                <a:solidFill>
                  <a:schemeClr val="dk1"/>
                </a:solidFill>
                <a:ea typeface="Public Sans"/>
                <a:cs typeface="Public Sans"/>
                <a:sym typeface="Public Sans"/>
              </a:rPr>
              <a:t>de Jirka Matousek este licențiat </a:t>
            </a:r>
            <a:r>
              <a:rPr lang="en-GB" noProof="0" dirty="0">
                <a:solidFill>
                  <a:schemeClr val="dk1"/>
                </a:solidFill>
                <a:ea typeface="Public Sans"/>
                <a:cs typeface="Public Sans"/>
                <a:sym typeface="Public Sans"/>
                <a:hlinkClick r:id="rId10"/>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Decongelați regulat congelatorul: </a:t>
            </a:r>
            <a:r>
              <a:rPr lang="en-GB" dirty="0">
                <a:solidFill>
                  <a:schemeClr val="dk1"/>
                </a:solidFill>
                <a:sym typeface="Public Sans"/>
                <a:hlinkClick r:id="rId15"/>
              </a:rPr>
              <a:t>Stalactite în congelator </a:t>
            </a:r>
            <a:r>
              <a:rPr lang="en-GB" dirty="0">
                <a:solidFill>
                  <a:schemeClr val="dk1"/>
                </a:solidFill>
                <a:sym typeface="Public Sans"/>
              </a:rPr>
              <a:t>de Anders Sandberg este </a:t>
            </a:r>
            <a:r>
              <a:rPr lang="en-GB" dirty="0">
                <a:solidFill>
                  <a:srgbClr val="242424"/>
                </a:solidFill>
              </a:rPr>
              <a:t>licențiată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C076-5568-11C7-637A-4FC27F0AB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8696-0E21-77A1-9189-23747D4FCA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BF1581-5471-3531-8D5E-1126FB2C687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marL="285750" indent="-285750" latinLnBrk="0">
              <a:buFont typeface="Arial" panose="020B0604020202020204" pitchFamily="34" charset="0"/>
              <a:buChar char="•"/>
            </a:pPr>
            <a:r>
              <a:rPr lang="en-GB" dirty="0">
                <a:solidFill>
                  <a:srgbClr val="242424"/>
                </a:solidFill>
              </a:rPr>
              <a:t>Utilizați termostate inteligente: Promovarea comportamentelor de economisire a energiei: </a:t>
            </a:r>
            <a:r>
              <a:rPr lang="en-GB" dirty="0">
                <a:solidFill>
                  <a:srgbClr val="242424"/>
                </a:solidFill>
                <a:hlinkClick r:id="rId3"/>
              </a:rPr>
              <a:t>reglați termostatul </a:t>
            </a:r>
            <a:r>
              <a:rPr lang="en-GB" dirty="0">
                <a:solidFill>
                  <a:srgbClr val="242424"/>
                </a:solidFill>
              </a:rPr>
              <a:t>de CORGI </a:t>
            </a:r>
            <a:r>
              <a:rPr lang="en-GB" dirty="0" err="1">
                <a:solidFill>
                  <a:srgbClr val="242424"/>
                </a:solidFill>
              </a:rPr>
              <a:t>HomePlan </a:t>
            </a:r>
            <a:r>
              <a:rPr lang="en-GB" dirty="0">
                <a:solidFill>
                  <a:srgbClr val="242424"/>
                </a:solidFill>
              </a:rPr>
              <a:t>este licențiat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Utilizați prize multiple: </a:t>
            </a:r>
            <a:r>
              <a:rPr lang="en-GB" dirty="0">
                <a:solidFill>
                  <a:schemeClr val="dk1"/>
                </a:solidFill>
                <a:sym typeface="Public Sans"/>
                <a:hlinkClick r:id="rId5"/>
              </a:rPr>
              <a:t>Prize multiple cu prelungitor.jpg </a:t>
            </a:r>
            <a:r>
              <a:rPr lang="en-GB" dirty="0">
                <a:solidFill>
                  <a:schemeClr val="dk1"/>
                </a:solidFill>
                <a:sym typeface="Public Sans"/>
              </a:rPr>
              <a:t>de Dmitry Makeev este licențiat </a:t>
            </a:r>
            <a:r>
              <a:rPr lang="en-GB" dirty="0">
                <a:solidFill>
                  <a:schemeClr val="dk1"/>
                </a:solidFill>
                <a:sym typeface="Public Sans"/>
                <a:hlinkClick r:id="rId6"/>
              </a:rPr>
              <a:t>CC BY-SA 4.0</a:t>
            </a:r>
            <a:r>
              <a:rPr lang="en-GB" dirty="0">
                <a:solidFill>
                  <a:schemeClr val="dk1"/>
                </a:solidFill>
                <a:sym typeface="Public Sans"/>
              </a:rPr>
              <a:t>.</a:t>
            </a:r>
            <a:endParaRPr lang="en-GB" dirty="0">
              <a:solidFill>
                <a:srgbClr val="242424"/>
              </a:solidFill>
            </a:endParaRPr>
          </a:p>
          <a:p>
            <a:pPr marL="285750" indent="-285750" latinLnBrk="0">
              <a:buFont typeface="Arial" panose="020B0604020202020204" pitchFamily="34" charset="0"/>
              <a:buChar char="•"/>
            </a:pPr>
            <a:r>
              <a:rPr lang="en-GB" dirty="0">
                <a:solidFill>
                  <a:srgbClr val="242424"/>
                </a:solidFill>
              </a:rPr>
              <a:t>Colaborați: Rolul comunităților energetice: </a:t>
            </a:r>
            <a:r>
              <a:rPr lang="en-GB" dirty="0">
                <a:solidFill>
                  <a:schemeClr val="dk1"/>
                </a:solidFill>
                <a:ea typeface="Public Sans"/>
                <a:cs typeface="Public Sans"/>
                <a:sym typeface="Public Sans"/>
                <a:hlinkClick r:id="rId7"/>
              </a:rPr>
              <a:t>Energie curată la locul de muncă pentru </a:t>
            </a:r>
            <a:r>
              <a:rPr lang="en-GB" dirty="0" err="1">
                <a:solidFill>
                  <a:schemeClr val="dk1"/>
                </a:solidFill>
                <a:ea typeface="Public Sans"/>
                <a:cs typeface="Public Sans"/>
                <a:sym typeface="Public Sans"/>
                <a:hlinkClick r:id="rId7"/>
              </a:rPr>
              <a:t>Ziua Pământului</a:t>
            </a:r>
            <a:r>
              <a:rPr lang="en-GB" dirty="0">
                <a:solidFill>
                  <a:schemeClr val="dk1"/>
                </a:solidFill>
                <a:ea typeface="Public Sans"/>
                <a:cs typeface="Public Sans"/>
                <a:sym typeface="Public Sans"/>
                <a:hlinkClick r:id="rId7"/>
              </a:rPr>
              <a:t>! </a:t>
            </a:r>
            <a:r>
              <a:rPr lang="en-GB" dirty="0">
                <a:solidFill>
                  <a:schemeClr val="dk1"/>
                </a:solidFill>
                <a:ea typeface="Public Sans"/>
                <a:cs typeface="Public Sans"/>
                <a:sym typeface="Public Sans"/>
              </a:rPr>
              <a:t>de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este licențiat </a:t>
            </a:r>
            <a:r>
              <a:rPr lang="en-US" dirty="0">
                <a:solidFill>
                  <a:schemeClr val="dk1"/>
                </a:solidFill>
                <a:ea typeface="Public Sans"/>
                <a:cs typeface="Public Sans"/>
                <a:sym typeface="Public Sans"/>
                <a:hlinkClick r:id="rId8"/>
              </a:rPr>
              <a:t>CC BY-SA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Aflați unde puteți obține sprijin: </a:t>
            </a:r>
            <a:r>
              <a:rPr lang="en-US" dirty="0" err="1">
                <a:solidFill>
                  <a:schemeClr val="dk1"/>
                </a:solidFill>
                <a:ea typeface="Public Sans"/>
                <a:cs typeface="Public Sans"/>
                <a:sym typeface="Public Sans"/>
                <a:hlinkClick r:id="rId9"/>
              </a:rPr>
              <a:t>Mecktilda </a:t>
            </a:r>
            <a:r>
              <a:rPr lang="en-US" dirty="0">
                <a:solidFill>
                  <a:schemeClr val="dk1"/>
                </a:solidFill>
                <a:ea typeface="Public Sans"/>
                <a:cs typeface="Public Sans"/>
                <a:sym typeface="Public Sans"/>
                <a:hlinkClick r:id="rId9"/>
              </a:rPr>
              <a:t>și Stefano - agenți de vânzări pentru sistemele de energie solară Global Cycle Solutions </a:t>
            </a:r>
            <a:r>
              <a:rPr lang="en-US" dirty="0">
                <a:solidFill>
                  <a:schemeClr val="dk1"/>
                </a:solidFill>
                <a:ea typeface="Public Sans"/>
                <a:cs typeface="Public Sans"/>
                <a:sym typeface="Public Sans"/>
              </a:rPr>
              <a:t>de DIFD – Departamentul pentru Dezvoltare Internațională al Regatului Unit este </a:t>
            </a:r>
            <a:r>
              <a:rPr lang="en-GB" dirty="0">
                <a:solidFill>
                  <a:srgbClr val="242424"/>
                </a:solidFill>
              </a:rPr>
              <a:t>licențiat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 Această imagine a fost decupată.</a:t>
            </a:r>
            <a:endParaRPr lang="en-US" dirty="0">
              <a:solidFill>
                <a:schemeClr val="dk1"/>
              </a:solidFill>
              <a:ea typeface="Public Sans"/>
              <a:cs typeface="Public Sans"/>
              <a:sym typeface="Public Sans"/>
            </a:endParaRPr>
          </a:p>
          <a:p>
            <a:endParaRPr lang="en-BE" dirty="0"/>
          </a:p>
        </p:txBody>
      </p:sp>
      <p:sp>
        <p:nvSpPr>
          <p:cNvPr id="4" name="Slide Number Placeholder 3">
            <a:extLst>
              <a:ext uri="{FF2B5EF4-FFF2-40B4-BE49-F238E27FC236}">
                <a16:creationId xmlns:a16="http://schemas.microsoft.com/office/drawing/2014/main" id="{B40D3E98-DD98-53AF-BD13-DD97A5DDEBA3}"/>
              </a:ext>
            </a:extLst>
          </p:cNvPr>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2412844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Mulțumesc!</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1896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Explorarea fiecărei etape începe cu o întrebare de reflecție. Acordați-vă un moment pentru a analiza fiecare întrebare, înainte de a trece la diapozitivul următor.</a:t>
            </a:r>
          </a:p>
          <a:p>
            <a:pPr latinLnBrk="0"/>
            <a:endParaRPr lang="en-GB" sz="1200" noProof="0" dirty="0">
              <a:solidFill>
                <a:srgbClr val="2B2C30"/>
              </a:solidFill>
              <a:sym typeface="Public Sans"/>
            </a:endParaRPr>
          </a:p>
          <a:p>
            <a:pPr latinLnBrk="0"/>
            <a:r>
              <a:rPr lang="en-GB" sz="1200" dirty="0">
                <a:solidFill>
                  <a:srgbClr val="2B2C30"/>
                </a:solidFill>
                <a:sym typeface="Public Sans"/>
              </a:rPr>
              <a:t>Puteți parcurge fiecare etapă pe rând. Alternativ, puteți selecta o anumită etapă pe care doriți să o explorați mai întâi prin intermediul meniului.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81147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pași simpli pe care îi puteți face astăzi </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Înțelegeți propriul consum de energie.</a:t>
            </a:r>
          </a:p>
          <a:p>
            <a:pPr marL="342900" indent="-342900" latinLnBrk="0">
              <a:buFont typeface="+mj-lt"/>
              <a:buAutoNum type="arabicPeriod"/>
            </a:pPr>
            <a:r>
              <a:rPr lang="en-GB" sz="1200" dirty="0">
                <a:ea typeface="Public Sans"/>
                <a:cs typeface="Public Sans"/>
                <a:sym typeface="Public Sans"/>
              </a:rPr>
              <a:t>Alegeți un contract de energie.</a:t>
            </a:r>
          </a:p>
          <a:p>
            <a:pPr marL="342900" indent="-342900" latinLnBrk="0">
              <a:buFont typeface="+mj-lt"/>
              <a:buAutoNum type="arabicPeriod"/>
            </a:pPr>
            <a:r>
              <a:rPr lang="en-GB" sz="1200" noProof="0" dirty="0">
                <a:ea typeface="Public Sans"/>
                <a:cs typeface="Public Sans"/>
                <a:sym typeface="Public Sans"/>
              </a:rPr>
              <a:t>Creșteți eficiența: investiți în electrocasnice.</a:t>
            </a:r>
          </a:p>
          <a:p>
            <a:pPr marL="342900" indent="-342900" latinLnBrk="0">
              <a:buFont typeface="+mj-lt"/>
              <a:buAutoNum type="arabicPeriod"/>
            </a:pPr>
            <a:r>
              <a:rPr lang="en-GB" sz="1200" dirty="0">
                <a:ea typeface="Public Sans"/>
                <a:cs typeface="Public Sans"/>
                <a:sym typeface="Public Sans"/>
              </a:rPr>
              <a:t>Decongelați regulat congelatorul.</a:t>
            </a:r>
          </a:p>
          <a:p>
            <a:pPr marL="342900" indent="-342900" latinLnBrk="0">
              <a:buFont typeface="+mj-lt"/>
              <a:buAutoNum type="arabicPeriod"/>
            </a:pPr>
            <a:r>
              <a:rPr lang="en-GB" sz="1200" dirty="0">
                <a:ea typeface="Public Sans"/>
                <a:cs typeface="Public Sans"/>
                <a:sym typeface="Public Sans"/>
              </a:rPr>
              <a:t>Deconectați aparatele electronice care nu sunt utilizate.</a:t>
            </a:r>
          </a:p>
          <a:p>
            <a:pPr marL="342900" indent="-342900" latinLnBrk="0">
              <a:buFont typeface="+mj-lt"/>
              <a:buAutoNum type="arabicPeriod"/>
            </a:pPr>
            <a:r>
              <a:rPr lang="en-GB" sz="1200" noProof="0" dirty="0">
                <a:ea typeface="Public Sans"/>
                <a:cs typeface="Public Sans"/>
                <a:sym typeface="Public Sans"/>
              </a:rPr>
              <a:t>Implementați o casă inteligentă.</a:t>
            </a:r>
          </a:p>
          <a:p>
            <a:pPr marL="342900" indent="-342900" latinLnBrk="0">
              <a:buFont typeface="+mj-lt"/>
              <a:buAutoNum type="arabicPeriod"/>
            </a:pPr>
            <a:r>
              <a:rPr lang="en-GB" sz="1200" noProof="0" dirty="0">
                <a:ea typeface="Public Sans"/>
                <a:cs typeface="Public Sans"/>
                <a:sym typeface="Public Sans"/>
              </a:rPr>
              <a:t>Utilizați </a:t>
            </a:r>
            <a:r>
              <a:rPr lang="en-GB" sz="1200" dirty="0">
                <a:ea typeface="Public Sans"/>
                <a:cs typeface="Public Sans"/>
                <a:sym typeface="Public Sans"/>
              </a:rPr>
              <a:t>termostate</a:t>
            </a:r>
            <a:r>
              <a:rPr lang="en-GB" sz="1200" noProof="0" dirty="0">
                <a:ea typeface="Public Sans"/>
                <a:cs typeface="Public Sans"/>
                <a:sym typeface="Public Sans"/>
              </a:rPr>
              <a:t> inteligente</a:t>
            </a:r>
            <a:r>
              <a:rPr lang="en-GB" sz="1200" dirty="0">
                <a:ea typeface="Public Sans"/>
                <a:cs typeface="Public Sans"/>
                <a:sym typeface="Public Sans"/>
              </a:rPr>
              <a:t>.</a:t>
            </a:r>
          </a:p>
          <a:p>
            <a:pPr marL="342900" indent="-342900" latinLnBrk="0">
              <a:buFont typeface="+mj-lt"/>
              <a:buAutoNum type="arabicPeriod"/>
            </a:pPr>
            <a:r>
              <a:rPr lang="en-GB" sz="1200" noProof="0" dirty="0">
                <a:ea typeface="Public Sans"/>
                <a:cs typeface="Public Sans"/>
                <a:sym typeface="Public Sans"/>
              </a:rPr>
              <a:t>Utilizați </a:t>
            </a:r>
            <a:r>
              <a:rPr lang="en-GB" sz="1200" dirty="0">
                <a:ea typeface="Public Sans"/>
                <a:cs typeface="Public Sans"/>
                <a:sym typeface="Public Sans"/>
              </a:rPr>
              <a:t>prize</a:t>
            </a:r>
            <a:r>
              <a:rPr lang="en-GB" sz="1200" noProof="0" dirty="0">
                <a:ea typeface="Public Sans"/>
                <a:cs typeface="Public Sans"/>
                <a:sym typeface="Public Sans"/>
              </a:rPr>
              <a:t> multiple</a:t>
            </a:r>
            <a:r>
              <a:rPr lang="en-GB" sz="1200" dirty="0">
                <a:ea typeface="Public Sans"/>
                <a:cs typeface="Public Sans"/>
                <a:sym typeface="Public Sans"/>
              </a:rPr>
              <a:t>.</a:t>
            </a:r>
            <a:endParaRPr lang="en-GB" sz="1200" noProof="0" dirty="0">
              <a:ea typeface="Public Sans"/>
              <a:cs typeface="Public Sans"/>
              <a:sym typeface="Public Sans"/>
            </a:endParaRPr>
          </a:p>
          <a:p>
            <a:pPr marL="342900" indent="-342900" latinLnBrk="0">
              <a:buFont typeface="+mj-lt"/>
              <a:buAutoNum type="arabicPeriod"/>
            </a:pPr>
            <a:r>
              <a:rPr lang="en-GB" sz="1200" noProof="0" dirty="0">
                <a:ea typeface="Public Sans"/>
                <a:cs typeface="Public Sans"/>
                <a:sym typeface="Public Sans"/>
              </a:rPr>
              <a:t>Colaborați: rolul comunităților energetice.</a:t>
            </a:r>
          </a:p>
          <a:p>
            <a:pPr marL="342900" indent="-342900" latinLnBrk="0">
              <a:buFont typeface="+mj-lt"/>
              <a:buAutoNum type="arabicPeriod"/>
            </a:pPr>
            <a:r>
              <a:rPr lang="en-GB" sz="1200" dirty="0">
                <a:ea typeface="Public Sans"/>
                <a:cs typeface="Public Sans"/>
                <a:sym typeface="Public Sans"/>
              </a:rPr>
              <a:t> Aflați de unde puteți obține sprijin.</a:t>
            </a: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15996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Înțelegeți consumul propriu de energie</a:t>
            </a:r>
            <a:endParaRPr lang="en-US" sz="1050" kern="1200" dirty="0">
              <a:solidFill>
                <a:schemeClr val="bg1"/>
              </a:solidFill>
              <a:latin typeface="+mn-lt"/>
              <a:ea typeface="+mn-ea"/>
              <a:cs typeface="+mn-cs"/>
            </a:endParaRPr>
          </a:p>
          <a:p>
            <a:pPr algn="ctr" latinLnBrk="0"/>
            <a:r>
              <a:rPr lang="en-GB" sz="1200" i="1" noProof="0" dirty="0">
                <a:solidFill>
                  <a:schemeClr val="accent5"/>
                </a:solidFill>
              </a:rPr>
              <a:t>Cum vă poate ajuta înțelegerea consumului de energie să economisiți energie și să reduceți factura la electricitate?</a:t>
            </a:r>
          </a:p>
          <a:p>
            <a:pPr algn="ctr" latinLnBrk="0"/>
            <a:endParaRPr lang="en-GB" sz="1200" i="1" noProof="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62385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Înțelegeți propriul consum de energie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457200" indent="-457200" latinLnBrk="0">
              <a:buChar char="•"/>
            </a:pPr>
            <a:r>
              <a:rPr lang="en-GB" sz="1200" noProof="0" dirty="0">
                <a:solidFill>
                  <a:srgbClr val="2B2C30"/>
                </a:solidFill>
                <a:cs typeface="Segoe UI"/>
              </a:rPr>
              <a:t>Un contor inteligent vă permite dvs. și furnizorului dvs. de energie să monitorizați și să analizați în timp real modelele dvs. de consum de energie. </a:t>
            </a:r>
          </a:p>
          <a:p>
            <a:pPr marL="457200" indent="-457200" latinLnBrk="0">
              <a:buFontTx/>
              <a:buChar char="•"/>
            </a:pPr>
            <a:r>
              <a:rPr lang="en-GB" sz="1200" dirty="0">
                <a:solidFill>
                  <a:srgbClr val="2B2C30"/>
                </a:solidFill>
                <a:cs typeface="Segoe UI"/>
              </a:rPr>
              <a:t>Verificați dacă aveți un contor inteligent sau un contor digital (analogic).</a:t>
            </a:r>
          </a:p>
          <a:p>
            <a:pPr marL="457200" indent="-457200" latinLnBrk="0">
              <a:buFontTx/>
              <a:buChar char="•"/>
            </a:pPr>
            <a:r>
              <a:rPr lang="en-GB" sz="1200" noProof="0" dirty="0">
                <a:solidFill>
                  <a:srgbClr val="2B2C30"/>
                </a:solidFill>
                <a:cs typeface="Segoe UI"/>
              </a:rPr>
              <a:t>Dacă aveți un contor inteligent, puteți verifica consumul de energie în diferite momente ale zilei. Acest lucru vă va ajuta să identificați momentele din zi în care consumați mai multă energie. </a:t>
            </a:r>
          </a:p>
          <a:p>
            <a:pPr marL="457200" indent="-457200" latinLnBrk="0">
              <a:buChar char="•"/>
            </a:pPr>
            <a:r>
              <a:rPr lang="en-GB" sz="1200" dirty="0">
                <a:solidFill>
                  <a:srgbClr val="2B2C30"/>
                </a:solidFill>
                <a:cs typeface="Segoe UI"/>
              </a:rPr>
              <a:t>Există momente ale zilei în care consumați mai multă energie? Căutați tendințe și oportunități de </a:t>
            </a:r>
            <a:r>
              <a:rPr lang="en-GB" sz="1200" noProof="0" dirty="0">
                <a:solidFill>
                  <a:srgbClr val="2B2C30"/>
                </a:solidFill>
                <a:cs typeface="Segoe UI"/>
              </a:rPr>
              <a:t>reducere a consumului. De exemplu, </a:t>
            </a:r>
            <a:r>
              <a:rPr lang="en-GB" sz="1200" noProof="0" dirty="0">
                <a:solidFill>
                  <a:srgbClr val="2B2C30"/>
                </a:solidFill>
                <a:cs typeface="Segoe UI"/>
                <a:hlinkClick r:id="rId3"/>
              </a:rPr>
              <a:t>deconectarea dispozitivelor când nu le utilizați, în loc să le lăsați în standby</a:t>
            </a:r>
            <a:r>
              <a:rPr lang="en-GB" sz="1200" noProof="0" dirty="0">
                <a:solidFill>
                  <a:srgbClr val="2B2C30"/>
                </a:solidFill>
                <a:cs typeface="Segoe UI"/>
              </a:rPr>
              <a:t>, reduce consumul de energie.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https://www.smartenergygb.org/smart-living/smart-energy-tips/switching-appliances-off-stand-by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1434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Alegeți un contract de energie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Cum vă poate ajuta schimbarea contractului de energie să economisiți bani și să optimizați consumul de energie?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157494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Alegeți un contract de energie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rPr>
              <a:t>Cercetați și comparați diferite contracte de energie care oferă opțiuni flexibile și prețuri dinamice. Prețurile dinamice înseamnă că prețul energiei dvs. fluctuează în funcție de cererea totală. </a:t>
            </a:r>
          </a:p>
          <a:p>
            <a:pPr marL="457200" indent="-457200" latinLnBrk="0">
              <a:buChar char="•"/>
            </a:pPr>
            <a:r>
              <a:rPr lang="en-US" sz="1200" dirty="0">
                <a:solidFill>
                  <a:srgbClr val="2B2C30"/>
                </a:solidFill>
              </a:rPr>
              <a:t>Luați în considerare planurile care vă permit să beneficiați de tarife mai mici în afara orelor de vârf sau care oferă stimulente pentru reducerea consumului în orele de vârf. </a:t>
            </a:r>
            <a:endParaRPr lang="en-US" sz="1200" dirty="0"/>
          </a:p>
          <a:p>
            <a:pPr marL="457200" indent="-457200" latinLnBrk="0">
              <a:buChar char="•"/>
            </a:pPr>
            <a:r>
              <a:rPr lang="en-US" sz="1200" dirty="0">
                <a:solidFill>
                  <a:srgbClr val="2B2C30"/>
                </a:solidFill>
              </a:rPr>
              <a:t>Unele tipuri de contracte pot oferi opțiuni de energie regenerabilă sau recompense pentru comportamente de economisire a energiei.</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25630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Creșterea eficienței: investiții în electrocasnice</a:t>
            </a:r>
            <a:endParaRPr lang="en-US" sz="1050" kern="1200" dirty="0">
              <a:solidFill>
                <a:schemeClr val="bg1"/>
              </a:solidFill>
              <a:latin typeface="+mn-lt"/>
              <a:ea typeface="+mn-ea"/>
              <a:cs typeface="+mn-cs"/>
            </a:endParaRPr>
          </a:p>
          <a:p>
            <a:pPr algn="ctr" latinLnBrk="0"/>
            <a:r>
              <a:rPr lang="en-US" sz="1200" i="1" dirty="0">
                <a:solidFill>
                  <a:schemeClr val="accent5"/>
                </a:solidFill>
              </a:rPr>
              <a:t>Cum poate investiția în electrocasnice să ducă la economii pe termen lung la facturile de energie?</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415418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BF1E4DE0-A63A-A4E8-9A44-68EBA6E34ECF}"/>
              </a:ext>
            </a:extLst>
          </p:cNvPr>
          <p:cNvSpPr txBox="1"/>
          <p:nvPr userDrawn="1"/>
        </p:nvSpPr>
        <p:spPr>
          <a:xfrm>
            <a:off x="2286000" y="5996226"/>
            <a:ext cx="5298831" cy="861774"/>
          </a:xfrm>
          <a:prstGeom prst="rect">
            <a:avLst/>
          </a:prstGeom>
          <a:noFill/>
        </p:spPr>
        <p:txBody>
          <a:bodyPr wrap="square" rtlCol="0">
            <a:spAutoFit/>
          </a:bodyPr>
          <a:lstStyle/>
          <a:p>
            <a:pPr latinLnBrk="0" hangingPunct="0"/>
            <a:r>
              <a:rPr lang="ro-RO" sz="1000" b="0" i="0" kern="1200" noProof="1">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ro-RO" sz="10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ro-RO" sz="1000" b="0" i="0" kern="1200" noProof="1">
                <a:solidFill>
                  <a:schemeClr val="tx1"/>
                </a:solidFill>
                <a:effectLst/>
                <a:latin typeface="+mn-lt"/>
                <a:ea typeface="+mn-ea"/>
                <a:cs typeface="+mn-cs"/>
              </a:rPr>
              <a:t>cu excepția cazului în care se specifică altfel. </a:t>
            </a:r>
            <a:endParaRPr lang="ro-RO" sz="1000" noProof="1"/>
          </a:p>
        </p:txBody>
      </p:sp>
      <p:pic>
        <p:nvPicPr>
          <p:cNvPr id="6" name="Picture 5">
            <a:extLst>
              <a:ext uri="{FF2B5EF4-FFF2-40B4-BE49-F238E27FC236}">
                <a16:creationId xmlns:a16="http://schemas.microsoft.com/office/drawing/2014/main" id="{E89AF007-F73E-D4A5-AD8B-43BEC0223F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47" y="6186726"/>
            <a:ext cx="2286000" cy="479166"/>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energy-efficient-products.ec.europa.eu/ecodesign-and-energy-label/understanding-energy-label_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ich.co.uk/reviews/fridge-freezers/article/how-to-defrost-your-fridge-freezer-axDiH1G0Zd4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cience.howstuffworks.com/environmental/green-tech/sustainable/smart-power-strip.ht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ommons.wikimedia.org/wiki/File:Vorarlberger_Kraftwerke-Energy_meter_(electro)-smart_meter-02ASD.jpg" TargetMode="External"/><Relationship Id="rId13" Type="http://schemas.openxmlformats.org/officeDocument/2006/relationships/hyperlink" Target="https://creativecommons.org/publicdomain/zero/1.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sa/2.0/" TargetMode="External"/><Relationship Id="rId12" Type="http://schemas.openxmlformats.org/officeDocument/2006/relationships/hyperlink" Target="https://www.flickr.com/photos/dennissylvesterhurd/14425711711/in/photolist-nYKxvr-ae584u-rmB7jz-6EV3kZ-r5hbgV-Zc9CcY-XbvGTW-s3ZXqC-2nm2k68-8AN3SK-hcvJv-doMV6t-moh9jW-ftZ4iY-KpcKT-ceme3-2cd59s-douphm-8twuwn-4H3HYX-9MScDZ-XMzjLr-XMyFLK-vzL8iF-8RSYpk-a6526e-fQDqrz-o5g5Y-gHGmt-9zqsMe-9zqsHV-2Gexsp-96bC4t-2pknfb6-9uiLJ8-r7SVqA-9uiLAV-2nyHGon-bBwXK-4EffyG-92R5Du-79YGDx-7EtaN7-z7XgLu-4aFPxi-zng5GS-pfb6jT-zqqYTe-5SpzgV-z84m8H"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11" Type="http://schemas.openxmlformats.org/officeDocument/2006/relationships/hyperlink" Target="https://www.flickr.com/photos/codeofthenew/15011000448/"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www.flickr.com/photos/87547772@N00/539175921"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60486986@N05/23388097312/" TargetMode="External"/><Relationship Id="rId9"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4" Type="http://schemas.openxmlformats.org/officeDocument/2006/relationships/hyperlink" Target="https://www.flickr.com/photos/jirka_matousek/50749644658/"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hyperlink" Target="https://www.flickr.com/photos/151653494@N04/32459482564/in/photolist-Rskki7" TargetMode="External"/><Relationship Id="rId7" Type="http://schemas.openxmlformats.org/officeDocument/2006/relationships/hyperlink" Target="https://www.flickr.com/photos/vizpix/454457265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106631515" TargetMode="External"/><Relationship Id="rId4" Type="http://schemas.openxmlformats.org/officeDocument/2006/relationships/hyperlink" Target="https://creativecommons.org/licenses/by/2.0/" TargetMode="External"/><Relationship Id="rId9" Type="http://schemas.openxmlformats.org/officeDocument/2006/relationships/hyperlink" Target="https://www.flickr.com/photos/dfid/21375818360/in/photolist-yyUE5q-8fsNLX-TodgT1-28zYvnc-2mGzX8W-VY1H1F-7dzWrF-atbVgq-2o1yhrw-2o1yhqQ-286BAUy-Af3ujk-2mGzWYH-2o4Eh8X-2o6bJBg-c19xwG-2887yFi-x7kE7x-2o694Hw-tvptVY-2kRFrfz-uaQve5-MwsBjH-XV7ZC7-SobHar-8fwbVG-MwsBhD-L4tjGf-2887yQg-nWw1KG-c1cead-nqjvL3-dj4quJ-2mPVTn7-2o1wS1v-Lc6pve-2hiCYHV-c1cecy-Jtbgnx-c19xVQ-dj4qfW-2nHDTEu-MfTHPr-nZmA2U-nHSJ3Y-c19xUj-P89Vmy-Xc9uog-dj4pA1-nMf2g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CC7CD423-36EE-D0A8-45FD-F7D2FBAF8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929" y="1954877"/>
            <a:ext cx="4526071" cy="3394553"/>
          </a:xfrm>
          <a:prstGeom prst="rect">
            <a:avLst/>
          </a:prstGeom>
        </p:spPr>
      </p:pic>
      <p:sp>
        <p:nvSpPr>
          <p:cNvPr id="2" name="Title 1">
            <a:extLst>
              <a:ext uri="{FF2B5EF4-FFF2-40B4-BE49-F238E27FC236}">
                <a16:creationId xmlns:a16="http://schemas.microsoft.com/office/drawing/2014/main" id="{8D2DE0A9-F37C-2EF1-ACC3-F03C3C6A8D71}"/>
              </a:ext>
            </a:extLst>
          </p:cNvPr>
          <p:cNvSpPr>
            <a:spLocks noGrp="1"/>
          </p:cNvSpPr>
          <p:nvPr>
            <p:ph type="title" idx="4294967295"/>
          </p:nvPr>
        </p:nvSpPr>
        <p:spPr>
          <a:xfrm>
            <a:off x="700347" y="1256925"/>
            <a:ext cx="6965582" cy="5470773"/>
          </a:xfrm>
          <a:prstGeom prst="rect">
            <a:avLst/>
          </a:prstGeom>
        </p:spPr>
        <p:txBody>
          <a:bodyPr/>
          <a:lstStyle/>
          <a:p>
            <a:pPr lvl="0" latinLnBrk="0">
              <a:defRPr/>
            </a:pPr>
            <a:r>
              <a:rPr lang="ro-RO" sz="6000" noProof="1"/>
              <a:t>Implicați-vă în tranziția energetică digitală: 10 pași simpli pe care îi puteți face astăzi!</a:t>
            </a:r>
            <a:endParaRPr lang="ro-RO" sz="7200" noProof="1"/>
          </a:p>
        </p:txBody>
      </p:sp>
    </p:spTree>
    <p:extLst>
      <p:ext uri="{BB962C8B-B14F-4D97-AF65-F5344CB8AC3E}">
        <p14:creationId xmlns:p14="http://schemas.microsoft.com/office/powerpoint/2010/main" val="234033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2001C-3374-C331-455C-B0772C2ED4A4}"/>
              </a:ext>
            </a:extLst>
          </p:cNvPr>
          <p:cNvSpPr>
            <a:spLocks noGrp="1"/>
          </p:cNvSpPr>
          <p:nvPr>
            <p:ph type="title" idx="4294967295"/>
          </p:nvPr>
        </p:nvSpPr>
        <p:spPr>
          <a:xfrm>
            <a:off x="563880" y="764187"/>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3. Creșteți eficiența: investiți în electrocasnice</a:t>
            </a:r>
            <a:endParaRPr lang="ro-RO" noProof="1">
              <a:effectLst/>
            </a:endParaRPr>
          </a:p>
          <a:p>
            <a:endParaRPr lang="ro-RO"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5279850" y="2437857"/>
            <a:ext cx="6317116" cy="3416320"/>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Când cumpărați aparate electrocasnice noi (cum ar fi frigidere, mașini de spălat rufe și mașini de spălat vase), alegeți modele eficiente din punct de vedere energetic.</a:t>
            </a:r>
            <a:endParaRPr lang="en-US" sz="2400" b="1" dirty="0">
              <a:solidFill>
                <a:srgbClr val="2B2C30"/>
              </a:solidFill>
              <a:ea typeface="Public Sans"/>
              <a:cs typeface="Segoe UI"/>
            </a:endParaRPr>
          </a:p>
          <a:p>
            <a:pPr marL="457200" indent="-457200" latinLnBrk="0">
              <a:buChar char="•"/>
            </a:pPr>
            <a:r>
              <a:rPr lang="en-US" sz="2400" dirty="0">
                <a:solidFill>
                  <a:srgbClr val="2B2C30"/>
                </a:solidFill>
                <a:ea typeface="Public Sans"/>
                <a:cs typeface="Segoe UI"/>
                <a:hlinkClick r:id="rId3"/>
              </a:rPr>
              <a:t>Etichetele energetice ale UE </a:t>
            </a:r>
            <a:r>
              <a:rPr lang="en-US" sz="2400" dirty="0">
                <a:solidFill>
                  <a:srgbClr val="2B2C30"/>
                </a:solidFill>
                <a:ea typeface="Public Sans"/>
                <a:cs typeface="Segoe UI"/>
              </a:rPr>
              <a:t>vă ajută să alegeți aparate mai eficiente din punct de vedere energetic. </a:t>
            </a:r>
          </a:p>
          <a:p>
            <a:pPr marL="457200" indent="-457200" latinLnBrk="0">
              <a:buChar char="•"/>
            </a:pPr>
            <a:r>
              <a:rPr lang="en-US" sz="2400" dirty="0">
                <a:solidFill>
                  <a:srgbClr val="2B2C30"/>
                </a:solidFill>
                <a:ea typeface="Public Sans"/>
                <a:cs typeface="Segoe UI"/>
              </a:rPr>
              <a:t>Luați în considerare economiile pe termen lung la facturile de energie atunci când investiți în aparate mai eficiente.</a:t>
            </a:r>
            <a:endParaRPr lang="en-US" sz="2400" b="1" dirty="0">
              <a:solidFill>
                <a:srgbClr val="2B2C30"/>
              </a:solidFill>
              <a:ea typeface="Public Sans"/>
              <a:cs typeface="Public Sans"/>
            </a:endParaRPr>
          </a:p>
        </p:txBody>
      </p:sp>
      <p:pic>
        <p:nvPicPr>
          <p:cNvPr id="6" name="Picture 5">
            <a:extLst>
              <a:ext uri="{FF2B5EF4-FFF2-40B4-BE49-F238E27FC236}">
                <a16:creationId xmlns:a16="http://schemas.microsoft.com/office/drawing/2014/main" id="{38305BAD-95D5-66C6-8821-6DF7E30A10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73" y="2188878"/>
            <a:ext cx="4868814" cy="4393550"/>
          </a:xfrm>
          <a:prstGeom prst="rect">
            <a:avLst/>
          </a:prstGeom>
        </p:spPr>
      </p:pic>
    </p:spTree>
    <p:extLst>
      <p:ext uri="{BB962C8B-B14F-4D97-AF65-F5344CB8AC3E}">
        <p14:creationId xmlns:p14="http://schemas.microsoft.com/office/powerpoint/2010/main" val="375477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6477C-AAD7-33A1-849A-56CFC2C285F7}"/>
              </a:ext>
            </a:extLst>
          </p:cNvPr>
          <p:cNvSpPr>
            <a:spLocks noGrp="1"/>
          </p:cNvSpPr>
          <p:nvPr>
            <p:ph type="title" idx="4294967295"/>
          </p:nvPr>
        </p:nvSpPr>
        <p:spPr>
          <a:xfrm>
            <a:off x="472440" y="848451"/>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4. Dezghețați congelatorul în mod regulat - Introducere</a:t>
            </a:r>
            <a:endParaRPr lang="ro-RO" noProof="1">
              <a:effectLst/>
            </a:endParaRPr>
          </a:p>
          <a:p>
            <a:endParaRPr lang="ro-RO"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079325" y="3263226"/>
            <a:ext cx="10033348" cy="2308324"/>
          </a:xfrm>
          <a:prstGeom prst="rect">
            <a:avLst/>
          </a:prstGeom>
          <a:noFill/>
        </p:spPr>
        <p:txBody>
          <a:bodyPr wrap="square" rtlCol="0">
            <a:spAutoFit/>
          </a:bodyPr>
          <a:lstStyle/>
          <a:p>
            <a:pPr algn="ctr" latinLnBrk="0"/>
            <a:r>
              <a:rPr lang="en-US" sz="4800" i="1" dirty="0">
                <a:solidFill>
                  <a:schemeClr val="accent2"/>
                </a:solidFill>
              </a:rPr>
              <a:t>De ce este important să dezghețați congelatorul în mod regulat?</a:t>
            </a:r>
          </a:p>
          <a:p>
            <a:pPr algn="ctr" latinLnBrk="0"/>
            <a:endParaRPr lang="en-US" sz="4800" i="1" dirty="0">
              <a:solidFill>
                <a:schemeClr val="accent2"/>
              </a:solidFill>
            </a:endParaRPr>
          </a:p>
        </p:txBody>
      </p:sp>
    </p:spTree>
    <p:extLst>
      <p:ext uri="{BB962C8B-B14F-4D97-AF65-F5344CB8AC3E}">
        <p14:creationId xmlns:p14="http://schemas.microsoft.com/office/powerpoint/2010/main" val="408146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71436C-D8D6-71F9-2005-F28335AA19C8}"/>
              </a:ext>
            </a:extLst>
          </p:cNvPr>
          <p:cNvSpPr>
            <a:spLocks noGrp="1"/>
          </p:cNvSpPr>
          <p:nvPr>
            <p:ph type="title" idx="4294967295"/>
          </p:nvPr>
        </p:nvSpPr>
        <p:spPr>
          <a:xfrm>
            <a:off x="485503" y="783136"/>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4. Dezghețați congelatorul în mod regulat</a:t>
            </a:r>
            <a:endParaRPr lang="ro-RO" noProof="1">
              <a:effectLst/>
            </a:endParaRPr>
          </a:p>
          <a:p>
            <a:endParaRPr lang="ro-RO"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5586608" y="2968668"/>
            <a:ext cx="6075123" cy="2677656"/>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Acumularea de gheață în congelator poate duce la creșterea consumului de energie. Acest lucru se datorează faptului că congelatorul funcționează mai intens pentru a menține alimentele reci.</a:t>
            </a:r>
          </a:p>
          <a:p>
            <a:pPr marL="457200" indent="-457200" latinLnBrk="0">
              <a:buChar char="•"/>
            </a:pPr>
            <a:r>
              <a:rPr lang="en-US" sz="2400" dirty="0">
                <a:solidFill>
                  <a:srgbClr val="2B2C30"/>
                </a:solidFill>
                <a:ea typeface="Public Sans"/>
                <a:cs typeface="Segoe UI"/>
                <a:hlinkClick r:id="rId3"/>
              </a:rPr>
              <a:t>Decongelarea regulată a congelatorului poate preveni acumularea de gheață. </a:t>
            </a:r>
          </a:p>
          <a:p>
            <a:pPr marL="457200" indent="-457200" latinLnBrk="0">
              <a:buChar char="•"/>
            </a:pPr>
            <a:r>
              <a:rPr lang="en-US" sz="2400" dirty="0">
                <a:solidFill>
                  <a:srgbClr val="2B2C30"/>
                </a:solidFill>
                <a:ea typeface="Public Sans"/>
                <a:cs typeface="Segoe UI"/>
                <a:hlinkClick r:id="rId3"/>
              </a:rPr>
              <a:t>Aflați cum se dezgheață un congelator</a:t>
            </a:r>
            <a:r>
              <a:rPr lang="en-US" sz="2400" dirty="0">
                <a:solidFill>
                  <a:srgbClr val="2B2C30"/>
                </a:solidFill>
                <a:ea typeface="Public Sans"/>
                <a:cs typeface="Segoe UI"/>
              </a:rPr>
              <a:t>.</a:t>
            </a:r>
          </a:p>
        </p:txBody>
      </p:sp>
      <p:pic>
        <p:nvPicPr>
          <p:cNvPr id="6" name="Picture 5">
            <a:extLst>
              <a:ext uri="{FF2B5EF4-FFF2-40B4-BE49-F238E27FC236}">
                <a16:creationId xmlns:a16="http://schemas.microsoft.com/office/drawing/2014/main" id="{400FEF6D-8487-406A-19D2-5A7C019E34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30" y="3272166"/>
            <a:ext cx="5246643" cy="1974049"/>
          </a:xfrm>
          <a:prstGeom prst="rect">
            <a:avLst/>
          </a:prstGeom>
        </p:spPr>
      </p:pic>
    </p:spTree>
    <p:extLst>
      <p:ext uri="{BB962C8B-B14F-4D97-AF65-F5344CB8AC3E}">
        <p14:creationId xmlns:p14="http://schemas.microsoft.com/office/powerpoint/2010/main" val="13792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D82BC-0743-05BB-1A6A-DF5BB929A333}"/>
              </a:ext>
            </a:extLst>
          </p:cNvPr>
          <p:cNvSpPr>
            <a:spLocks noGrp="1"/>
          </p:cNvSpPr>
          <p:nvPr>
            <p:ph type="title" idx="4294967295"/>
          </p:nvPr>
        </p:nvSpPr>
        <p:spPr>
          <a:xfrm>
            <a:off x="537755" y="730885"/>
            <a:ext cx="10515600" cy="1325563"/>
          </a:xfrm>
          <a:prstGeom prst="rect">
            <a:avLst/>
          </a:prstGeom>
        </p:spPr>
        <p:txBody>
          <a:bodyPr/>
          <a:lstStyle/>
          <a:p>
            <a:pPr rtl="0" eaLnBrk="1" latinLnBrk="0" hangingPunct="1"/>
            <a:r>
              <a:rPr lang="ro-RO" sz="2800" b="1" kern="1200" noProof="1">
                <a:solidFill>
                  <a:srgbClr val="FFFFFF"/>
                </a:solidFill>
                <a:effectLst/>
                <a:latin typeface="Public Sans"/>
                <a:ea typeface="Public Sans"/>
                <a:cs typeface="Public Sans"/>
              </a:rPr>
              <a:t>5. Deconectați aparatele electronice inactive - Introducere</a:t>
            </a:r>
            <a:endParaRPr lang="ro-RO" noProof="1">
              <a:effectLst/>
            </a:endParaRPr>
          </a:p>
          <a:p>
            <a:endParaRPr lang="ro-RO"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814193" y="3227801"/>
            <a:ext cx="10797434" cy="830997"/>
          </a:xfrm>
          <a:prstGeom prst="rect">
            <a:avLst/>
          </a:prstGeom>
          <a:noFill/>
        </p:spPr>
        <p:txBody>
          <a:bodyPr wrap="square" rtlCol="0">
            <a:spAutoFit/>
          </a:bodyPr>
          <a:lstStyle/>
          <a:p>
            <a:pPr algn="ctr" latinLnBrk="0"/>
            <a:r>
              <a:rPr lang="en-US" sz="4800" i="1" dirty="0">
                <a:solidFill>
                  <a:schemeClr val="accent2"/>
                </a:solidFill>
              </a:rPr>
              <a:t>Ce este energia „fantomă”? </a:t>
            </a:r>
          </a:p>
        </p:txBody>
      </p:sp>
    </p:spTree>
    <p:extLst>
      <p:ext uri="{BB962C8B-B14F-4D97-AF65-F5344CB8AC3E}">
        <p14:creationId xmlns:p14="http://schemas.microsoft.com/office/powerpoint/2010/main" val="80792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F0DD8-CB38-0AEE-BEE0-6FB08602A9C7}"/>
              </a:ext>
            </a:extLst>
          </p:cNvPr>
          <p:cNvSpPr>
            <a:spLocks noGrp="1"/>
          </p:cNvSpPr>
          <p:nvPr>
            <p:ph type="title" idx="4294967295"/>
          </p:nvPr>
        </p:nvSpPr>
        <p:spPr>
          <a:xfrm>
            <a:off x="621252" y="770074"/>
            <a:ext cx="10515600" cy="1325563"/>
          </a:xfrm>
          <a:prstGeom prst="rect">
            <a:avLst/>
          </a:prstGeom>
        </p:spPr>
        <p:txBody>
          <a:bodyPr/>
          <a:lstStyle/>
          <a:p>
            <a:pPr rtl="0" eaLnBrk="1" latinLnBrk="0" hangingPunct="1"/>
            <a:r>
              <a:rPr lang="ro-RO" sz="2800" b="1" kern="1200" noProof="1">
                <a:solidFill>
                  <a:srgbClr val="FFFFFF"/>
                </a:solidFill>
                <a:effectLst/>
                <a:latin typeface="Public Sans"/>
                <a:ea typeface="Public Sans"/>
                <a:cs typeface="Public Sans"/>
              </a:rPr>
              <a:t>5. Deconectați aparatele electronice inactive </a:t>
            </a:r>
            <a:endParaRPr lang="ro-RO" noProof="1">
              <a:effectLst/>
            </a:endParaRPr>
          </a:p>
          <a:p>
            <a:endParaRPr lang="ro-RO"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170067" y="2219716"/>
            <a:ext cx="7675982" cy="3046988"/>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Energia „fantomă” sau energia „în standby” este energia consumată de aparatele electrocasnice atunci când nu sunt utilizate.</a:t>
            </a:r>
          </a:p>
          <a:p>
            <a:pPr marL="457200" indent="-457200" latinLnBrk="0">
              <a:buChar char="•"/>
            </a:pPr>
            <a:r>
              <a:rPr lang="en-US" sz="2400" dirty="0">
                <a:solidFill>
                  <a:srgbClr val="2B2C30"/>
                </a:solidFill>
                <a:ea typeface="Public Sans"/>
                <a:cs typeface="Segoe UI"/>
              </a:rPr>
              <a:t>Puteți utiliza citirile contorului inteligent pentru a verifica consumul „invizibil” de energie.</a:t>
            </a:r>
          </a:p>
          <a:p>
            <a:pPr marL="457200" indent="-457200" latinLnBrk="0">
              <a:buChar char="•"/>
            </a:pPr>
            <a:r>
              <a:rPr lang="en-US" sz="2400" dirty="0">
                <a:solidFill>
                  <a:srgbClr val="2B2C30"/>
                </a:solidFill>
                <a:ea typeface="Public Sans"/>
                <a:cs typeface="Segoe UI"/>
              </a:rPr>
              <a:t>Luați în considerare deconectarea aparatelor electronice și a aparatelor electrocasnice care nu sunt utilizate, cum ar fi încărcătoarele, televizoarele și aparatele de bucătărie. </a:t>
            </a:r>
          </a:p>
          <a:p>
            <a:pPr marL="457200" indent="-457200" latinLnBrk="0">
              <a:buChar char="•"/>
            </a:pPr>
            <a:r>
              <a:rPr lang="en-US" sz="2400" dirty="0">
                <a:solidFill>
                  <a:srgbClr val="2B2C30"/>
                </a:solidFill>
                <a:ea typeface="Public Sans"/>
                <a:cs typeface="Segoe UI"/>
              </a:rPr>
              <a:t>Puteți lua în considerare utilizarea </a:t>
            </a:r>
            <a:r>
              <a:rPr lang="en-US" sz="2400" dirty="0">
                <a:solidFill>
                  <a:srgbClr val="2B2C30"/>
                </a:solidFill>
                <a:ea typeface="Public Sans"/>
                <a:cs typeface="Segoe UI"/>
                <a:hlinkClick r:id="rId3"/>
              </a:rPr>
              <a:t>prizelor inteligente </a:t>
            </a:r>
            <a:r>
              <a:rPr lang="en-US" sz="2400" dirty="0">
                <a:solidFill>
                  <a:srgbClr val="2B2C30"/>
                </a:solidFill>
                <a:ea typeface="Public Sans"/>
                <a:cs typeface="Segoe UI"/>
              </a:rPr>
              <a:t>pentru a gestiona mai multe dispozitive.</a:t>
            </a:r>
            <a:endParaRPr lang="en-US" sz="2400" dirty="0"/>
          </a:p>
        </p:txBody>
      </p:sp>
      <p:pic>
        <p:nvPicPr>
          <p:cNvPr id="7" name="Picture 6">
            <a:extLst>
              <a:ext uri="{FF2B5EF4-FFF2-40B4-BE49-F238E27FC236}">
                <a16:creationId xmlns:a16="http://schemas.microsoft.com/office/drawing/2014/main" id="{7D2CD309-D920-BF91-A61A-D2AE629DF0E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52" y="2219716"/>
            <a:ext cx="3174135" cy="4278921"/>
          </a:xfrm>
          <a:prstGeom prst="rect">
            <a:avLst/>
          </a:prstGeom>
        </p:spPr>
      </p:pic>
    </p:spTree>
    <p:extLst>
      <p:ext uri="{BB962C8B-B14F-4D97-AF65-F5344CB8AC3E}">
        <p14:creationId xmlns:p14="http://schemas.microsoft.com/office/powerpoint/2010/main" val="10211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A153C-356E-4C67-30E7-EC80DE9A22CE}"/>
              </a:ext>
            </a:extLst>
          </p:cNvPr>
          <p:cNvSpPr>
            <a:spLocks noGrp="1"/>
          </p:cNvSpPr>
          <p:nvPr>
            <p:ph type="title" idx="4294967295"/>
          </p:nvPr>
        </p:nvSpPr>
        <p:spPr>
          <a:xfrm>
            <a:off x="521916" y="678634"/>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6. Implementarea unei case inteligente – Introducere</a:t>
            </a:r>
            <a:endParaRPr lang="ro-RO" noProof="1">
              <a:effectLst/>
            </a:endParaRPr>
          </a:p>
          <a:p>
            <a:endParaRPr lang="ro-RO"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521916" y="2898244"/>
            <a:ext cx="11148165" cy="2308324"/>
          </a:xfrm>
          <a:prstGeom prst="rect">
            <a:avLst/>
          </a:prstGeom>
          <a:noFill/>
        </p:spPr>
        <p:txBody>
          <a:bodyPr wrap="square" rtlCol="0">
            <a:spAutoFit/>
          </a:bodyPr>
          <a:lstStyle/>
          <a:p>
            <a:pPr algn="ctr" latinLnBrk="0"/>
            <a:r>
              <a:rPr lang="en-GB" sz="4800" i="1" noProof="0" dirty="0">
                <a:solidFill>
                  <a:schemeClr val="accent2"/>
                </a:solidFill>
              </a:rPr>
              <a:t>Ce tehnologii pentru case inteligente vă pot ajuta să economisiți energie și cum funcționează acestea?</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1801661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92C0E8-044C-54EA-9DA3-11294AE3327B}"/>
              </a:ext>
            </a:extLst>
          </p:cNvPr>
          <p:cNvSpPr>
            <a:spLocks noGrp="1"/>
          </p:cNvSpPr>
          <p:nvPr>
            <p:ph type="title" idx="4294967295"/>
          </p:nvPr>
        </p:nvSpPr>
        <p:spPr>
          <a:xfrm>
            <a:off x="403964" y="743948"/>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6. Implementați o casă inteligentă</a:t>
            </a:r>
            <a:endParaRPr lang="ro-RO" noProof="1">
              <a:effectLst/>
            </a:endParaRPr>
          </a:p>
          <a:p>
            <a:endParaRPr lang="ro-RO"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5635283" y="2069511"/>
            <a:ext cx="6152753" cy="3785652"/>
          </a:xfrm>
          <a:prstGeom prst="rect">
            <a:avLst/>
          </a:prstGeom>
          <a:noFill/>
        </p:spPr>
        <p:txBody>
          <a:bodyPr wrap="square" rtlCol="0">
            <a:spAutoFit/>
          </a:bodyPr>
          <a:lstStyle/>
          <a:p>
            <a:pPr marL="457200" indent="-457200" latinLnBrk="0">
              <a:buChar char="•"/>
            </a:pPr>
            <a:r>
              <a:rPr lang="en-GB" sz="2400" noProof="0" dirty="0">
                <a:solidFill>
                  <a:srgbClr val="2B2C30"/>
                </a:solidFill>
                <a:ea typeface="Public Sans"/>
                <a:cs typeface="Segoe UI"/>
              </a:rPr>
              <a:t>Prize inteligente, becuri și termostate pot automatiza și sprijini optimizarea energiei.</a:t>
            </a:r>
            <a:endParaRPr lang="en-GB" sz="2400" noProof="0" dirty="0">
              <a:solidFill>
                <a:srgbClr val="242424"/>
              </a:solidFill>
              <a:ea typeface="Public Sans"/>
              <a:cs typeface="Segoe UI"/>
            </a:endParaRPr>
          </a:p>
          <a:p>
            <a:pPr marL="457200" indent="-457200" latinLnBrk="0">
              <a:buChar char="•"/>
            </a:pPr>
            <a:r>
              <a:rPr lang="en-GB" sz="2400" noProof="0" dirty="0">
                <a:solidFill>
                  <a:srgbClr val="2B2C30"/>
                </a:solidFill>
                <a:ea typeface="Public Sans"/>
                <a:cs typeface="Segoe UI"/>
              </a:rPr>
              <a:t>Aceste dispozitive </a:t>
            </a:r>
            <a:r>
              <a:rPr lang="en-GB" sz="2400" dirty="0">
                <a:solidFill>
                  <a:srgbClr val="2B2C30"/>
                </a:solidFill>
                <a:ea typeface="Public Sans"/>
                <a:cs typeface="Segoe UI"/>
              </a:rPr>
              <a:t>sunt </a:t>
            </a:r>
            <a:r>
              <a:rPr lang="en-GB" sz="2400" noProof="0" dirty="0">
                <a:solidFill>
                  <a:srgbClr val="2B2C30"/>
                </a:solidFill>
                <a:ea typeface="Public Sans"/>
                <a:cs typeface="Segoe UI"/>
              </a:rPr>
              <a:t>controlate de la distanță prin intermediul aplicațiilor pentru smartphone, permițându-vă să monitorizați și să reglați consumul de energie în timp real. </a:t>
            </a:r>
            <a:endParaRPr lang="en-GB" sz="2400" noProof="0" dirty="0">
              <a:solidFill>
                <a:srgbClr val="242424"/>
              </a:solidFill>
              <a:ea typeface="Public Sans"/>
              <a:cs typeface="Segoe UI"/>
            </a:endParaRPr>
          </a:p>
          <a:p>
            <a:pPr marL="457200" indent="-457200" latinLnBrk="0">
              <a:buChar char="•"/>
            </a:pPr>
            <a:r>
              <a:rPr lang="en-GB" sz="2400" noProof="0" dirty="0">
                <a:solidFill>
                  <a:srgbClr val="2B2C30"/>
                </a:solidFill>
                <a:ea typeface="Public Sans"/>
                <a:cs typeface="Segoe UI"/>
              </a:rPr>
              <a:t>Puteți programa luminile și aparatele să se aprindă și să se stingă automat, atunci când este necesar.</a:t>
            </a:r>
          </a:p>
          <a:p>
            <a:pPr marL="457200" indent="-457200" latinLnBrk="0">
              <a:buChar char="•"/>
            </a:pPr>
            <a:r>
              <a:rPr lang="en-GB" sz="2400" noProof="0" dirty="0">
                <a:solidFill>
                  <a:srgbClr val="2B2C30"/>
                </a:solidFill>
                <a:ea typeface="Public Sans"/>
                <a:cs typeface="Segoe UI"/>
              </a:rPr>
              <a:t>Termostatele inteligente pot fi utilizate pentru a menține o încălzire și răcire eficiente.</a:t>
            </a:r>
            <a:endParaRPr lang="en-GB" sz="2400" noProof="0" dirty="0">
              <a:solidFill>
                <a:srgbClr val="242424"/>
              </a:solidFill>
              <a:ea typeface="Public Sans"/>
              <a:cs typeface="Segoe UI"/>
            </a:endParaRPr>
          </a:p>
        </p:txBody>
      </p:sp>
      <p:pic>
        <p:nvPicPr>
          <p:cNvPr id="5" name="Picture 4">
            <a:extLst>
              <a:ext uri="{FF2B5EF4-FFF2-40B4-BE49-F238E27FC236}">
                <a16:creationId xmlns:a16="http://schemas.microsoft.com/office/drawing/2014/main" id="{68A943D0-DCC0-7212-ABAE-8566648C0E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70" y="2490228"/>
            <a:ext cx="5252581" cy="3939436"/>
          </a:xfrm>
          <a:prstGeom prst="rect">
            <a:avLst/>
          </a:prstGeom>
        </p:spPr>
      </p:pic>
    </p:spTree>
    <p:extLst>
      <p:ext uri="{BB962C8B-B14F-4D97-AF65-F5344CB8AC3E}">
        <p14:creationId xmlns:p14="http://schemas.microsoft.com/office/powerpoint/2010/main" val="31605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C88A-4827-E78F-6E46-7015F147CC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5EEBFB-F30D-3E76-627E-620DBF4964C9}"/>
              </a:ext>
            </a:extLst>
          </p:cNvPr>
          <p:cNvSpPr>
            <a:spLocks noGrp="1"/>
          </p:cNvSpPr>
          <p:nvPr>
            <p:ph type="title" idx="4294967295"/>
          </p:nvPr>
        </p:nvSpPr>
        <p:spPr>
          <a:xfrm>
            <a:off x="485503" y="757011"/>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7. Utilizați termostate inteligente - Introducere</a:t>
            </a:r>
            <a:endParaRPr lang="ro-RO" noProof="1">
              <a:effectLst/>
            </a:endParaRPr>
          </a:p>
          <a:p>
            <a:endParaRPr lang="ro-RO" noProof="1"/>
          </a:p>
        </p:txBody>
      </p:sp>
      <p:sp>
        <p:nvSpPr>
          <p:cNvPr id="4" name="TextBox 3">
            <a:extLst>
              <a:ext uri="{FF2B5EF4-FFF2-40B4-BE49-F238E27FC236}">
                <a16:creationId xmlns:a16="http://schemas.microsoft.com/office/drawing/2014/main" id="{C3AB2072-28EA-1A3F-E8BA-84B26C31EC0A}"/>
              </a:ext>
            </a:extLst>
          </p:cNvPr>
          <p:cNvSpPr txBox="1"/>
          <p:nvPr/>
        </p:nvSpPr>
        <p:spPr>
          <a:xfrm>
            <a:off x="691019" y="3286516"/>
            <a:ext cx="10809961" cy="2308324"/>
          </a:xfrm>
          <a:prstGeom prst="rect">
            <a:avLst/>
          </a:prstGeom>
          <a:noFill/>
        </p:spPr>
        <p:txBody>
          <a:bodyPr wrap="square" rtlCol="0">
            <a:spAutoFit/>
          </a:bodyPr>
          <a:lstStyle/>
          <a:p>
            <a:pPr algn="ctr" latinLnBrk="0"/>
            <a:r>
              <a:rPr lang="en-US" sz="4800" i="1" dirty="0">
                <a:solidFill>
                  <a:schemeClr val="accent2"/>
                </a:solidFill>
              </a:rPr>
              <a:t>Ce este un termostat inteligent și cum poate ajuta la economisirea energiei?</a:t>
            </a:r>
          </a:p>
          <a:p>
            <a:pPr algn="ctr" latinLnBrk="0"/>
            <a:endParaRPr lang="en-US" sz="4800" i="1" dirty="0">
              <a:solidFill>
                <a:schemeClr val="accent2"/>
              </a:solidFill>
            </a:endParaRPr>
          </a:p>
        </p:txBody>
      </p:sp>
    </p:spTree>
    <p:extLst>
      <p:ext uri="{BB962C8B-B14F-4D97-AF65-F5344CB8AC3E}">
        <p14:creationId xmlns:p14="http://schemas.microsoft.com/office/powerpoint/2010/main" val="353441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DC49-6DA9-659C-DAE8-BA0B96A6BC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E236C3-86D3-8196-6B48-9C8BB411CFBF}"/>
              </a:ext>
            </a:extLst>
          </p:cNvPr>
          <p:cNvSpPr>
            <a:spLocks noGrp="1"/>
          </p:cNvSpPr>
          <p:nvPr>
            <p:ph type="title" idx="4294967295"/>
          </p:nvPr>
        </p:nvSpPr>
        <p:spPr>
          <a:xfrm>
            <a:off x="420188" y="770074"/>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7. Utilizați termostate inteligente</a:t>
            </a:r>
            <a:endParaRPr lang="ro-RO" noProof="1">
              <a:effectLst/>
            </a:endParaRPr>
          </a:p>
          <a:p>
            <a:endParaRPr lang="ro-RO" noProof="1"/>
          </a:p>
        </p:txBody>
      </p:sp>
      <p:sp>
        <p:nvSpPr>
          <p:cNvPr id="4" name="TextBox 3">
            <a:extLst>
              <a:ext uri="{FF2B5EF4-FFF2-40B4-BE49-F238E27FC236}">
                <a16:creationId xmlns:a16="http://schemas.microsoft.com/office/drawing/2014/main" id="{C6FF838B-BFE6-EDA6-76BC-6105074602D6}"/>
              </a:ext>
            </a:extLst>
          </p:cNvPr>
          <p:cNvSpPr txBox="1"/>
          <p:nvPr/>
        </p:nvSpPr>
        <p:spPr>
          <a:xfrm>
            <a:off x="4998231" y="2730674"/>
            <a:ext cx="6726476" cy="2677656"/>
          </a:xfrm>
          <a:prstGeom prst="rect">
            <a:avLst/>
          </a:prstGeom>
          <a:noFill/>
        </p:spPr>
        <p:txBody>
          <a:bodyPr wrap="square" rtlCol="0">
            <a:spAutoFit/>
          </a:bodyPr>
          <a:lstStyle/>
          <a:p>
            <a:pPr marL="457200" indent="-457200" latinLnBrk="0">
              <a:buFontTx/>
              <a:buChar char="•"/>
            </a:pPr>
            <a:r>
              <a:rPr lang="en-GB" sz="2400" noProof="0" dirty="0">
                <a:solidFill>
                  <a:srgbClr val="2B2C30"/>
                </a:solidFill>
                <a:ea typeface="Public Sans"/>
                <a:cs typeface="Segoe UI"/>
              </a:rPr>
              <a:t>Termostatele inteligente vă permit să gestionați de la distanță temperatura din locuința dvs. prin intermediul </a:t>
            </a:r>
            <a:r>
              <a:rPr lang="en-GB" sz="2400" dirty="0">
                <a:solidFill>
                  <a:srgbClr val="2B2C30"/>
                </a:solidFill>
                <a:ea typeface="Public Sans"/>
                <a:cs typeface="Segoe UI"/>
              </a:rPr>
              <a:t>aplicațiilor</a:t>
            </a:r>
            <a:r>
              <a:rPr lang="en-GB" sz="2400" noProof="0" dirty="0">
                <a:solidFill>
                  <a:srgbClr val="2B2C30"/>
                </a:solidFill>
                <a:ea typeface="Public Sans"/>
                <a:cs typeface="Segoe UI"/>
              </a:rPr>
              <a:t> pentru smartphone</a:t>
            </a:r>
            <a:r>
              <a:rPr lang="en-GB" sz="2400" dirty="0">
                <a:solidFill>
                  <a:srgbClr val="2B2C30"/>
                </a:solidFill>
                <a:ea typeface="Public Sans"/>
                <a:cs typeface="Segoe UI"/>
              </a:rPr>
              <a:t>.</a:t>
            </a:r>
          </a:p>
          <a:p>
            <a:pPr marL="457200" indent="-457200" latinLnBrk="0">
              <a:buFontTx/>
              <a:buChar char="•"/>
            </a:pPr>
            <a:r>
              <a:rPr lang="en-GB" sz="2400" noProof="0" dirty="0">
                <a:solidFill>
                  <a:srgbClr val="2B2C30"/>
                </a:solidFill>
                <a:ea typeface="Public Sans"/>
                <a:cs typeface="Segoe UI"/>
              </a:rPr>
              <a:t>Termostatele inteligente pot învăța obiceiurile dvs. și pot optimiza încălzirea și răcirea pentru a economisi energie. </a:t>
            </a:r>
            <a:r>
              <a:rPr lang="en-GB" sz="2400" dirty="0">
                <a:solidFill>
                  <a:srgbClr val="2B2C30"/>
                </a:solidFill>
                <a:ea typeface="Public Sans"/>
                <a:cs typeface="Segoe UI"/>
              </a:rPr>
              <a:t>De asemenea, puteți </a:t>
            </a:r>
            <a:r>
              <a:rPr lang="en-GB" sz="2400" noProof="0" dirty="0">
                <a:solidFill>
                  <a:srgbClr val="2B2C30"/>
                </a:solidFill>
                <a:ea typeface="Public Sans"/>
                <a:cs typeface="Segoe UI"/>
              </a:rPr>
              <a:t>seta programe de temperatură pentru a reduce încălzirea și răcirea când dormiți sau sunteți plecat.</a:t>
            </a:r>
            <a:endParaRPr lang="en-GB" sz="2400" noProof="0" dirty="0">
              <a:solidFill>
                <a:srgbClr val="242424"/>
              </a:solidFill>
              <a:ea typeface="Public Sans"/>
              <a:cs typeface="Segoe UI"/>
            </a:endParaRPr>
          </a:p>
        </p:txBody>
      </p:sp>
      <p:pic>
        <p:nvPicPr>
          <p:cNvPr id="7" name="Picture 6">
            <a:extLst>
              <a:ext uri="{FF2B5EF4-FFF2-40B4-BE49-F238E27FC236}">
                <a16:creationId xmlns:a16="http://schemas.microsoft.com/office/drawing/2014/main" id="{B5FFB9B3-808A-DD03-7867-D4662A50D9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37" y="2730674"/>
            <a:ext cx="4815245" cy="3202302"/>
          </a:xfrm>
          <a:prstGeom prst="rect">
            <a:avLst/>
          </a:prstGeom>
        </p:spPr>
      </p:pic>
    </p:spTree>
    <p:extLst>
      <p:ext uri="{BB962C8B-B14F-4D97-AF65-F5344CB8AC3E}">
        <p14:creationId xmlns:p14="http://schemas.microsoft.com/office/powerpoint/2010/main" val="41614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D807-DAB9-1AB0-3541-504CB006F4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C3AB92-2D4E-842C-F549-47A00A1287E3}"/>
              </a:ext>
            </a:extLst>
          </p:cNvPr>
          <p:cNvSpPr>
            <a:spLocks noGrp="1"/>
          </p:cNvSpPr>
          <p:nvPr>
            <p:ph type="title" idx="4294967295"/>
          </p:nvPr>
        </p:nvSpPr>
        <p:spPr>
          <a:xfrm>
            <a:off x="446314" y="783137"/>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8. Utilizați prize multiple - Introducere</a:t>
            </a:r>
            <a:endParaRPr lang="ro-RO" noProof="1">
              <a:effectLst/>
            </a:endParaRPr>
          </a:p>
          <a:p>
            <a:endParaRPr lang="ro-RO" noProof="1"/>
          </a:p>
        </p:txBody>
      </p:sp>
      <p:sp>
        <p:nvSpPr>
          <p:cNvPr id="4" name="TextBox 3">
            <a:extLst>
              <a:ext uri="{FF2B5EF4-FFF2-40B4-BE49-F238E27FC236}">
                <a16:creationId xmlns:a16="http://schemas.microsoft.com/office/drawing/2014/main" id="{3DEE6772-2864-A659-EF4C-1D84F481CA30}"/>
              </a:ext>
            </a:extLst>
          </p:cNvPr>
          <p:cNvSpPr txBox="1"/>
          <p:nvPr/>
        </p:nvSpPr>
        <p:spPr>
          <a:xfrm>
            <a:off x="563671" y="2906038"/>
            <a:ext cx="11085534" cy="3046988"/>
          </a:xfrm>
          <a:prstGeom prst="rect">
            <a:avLst/>
          </a:prstGeom>
          <a:noFill/>
        </p:spPr>
        <p:txBody>
          <a:bodyPr wrap="square" rtlCol="0">
            <a:spAutoFit/>
          </a:bodyPr>
          <a:lstStyle/>
          <a:p>
            <a:pPr algn="ctr" latinLnBrk="0"/>
            <a:r>
              <a:rPr lang="en-US" sz="4800" i="1" dirty="0">
                <a:solidFill>
                  <a:schemeClr val="accent2"/>
                </a:solidFill>
              </a:rPr>
              <a:t>Care sunt avantajele prizelor inteligente și cum pot acestea contribui la reducerea consumului de energie?</a:t>
            </a:r>
          </a:p>
          <a:p>
            <a:pPr algn="ctr" latinLnBrk="0"/>
            <a:endParaRPr lang="en-US" sz="4800" i="1" dirty="0">
              <a:solidFill>
                <a:schemeClr val="accent2"/>
              </a:solidFill>
            </a:endParaRPr>
          </a:p>
        </p:txBody>
      </p:sp>
    </p:spTree>
    <p:extLst>
      <p:ext uri="{BB962C8B-B14F-4D97-AF65-F5344CB8AC3E}">
        <p14:creationId xmlns:p14="http://schemas.microsoft.com/office/powerpoint/2010/main" val="59001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3FC5A-BE47-10F2-248A-2CDC9EB65C63}"/>
              </a:ext>
            </a:extLst>
          </p:cNvPr>
          <p:cNvSpPr>
            <a:spLocks noGrp="1"/>
          </p:cNvSpPr>
          <p:nvPr>
            <p:ph type="title" idx="4294967295"/>
          </p:nvPr>
        </p:nvSpPr>
        <p:spPr>
          <a:xfrm>
            <a:off x="668383" y="691126"/>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rPr>
              <a:t>Introducere</a:t>
            </a:r>
            <a:endParaRPr lang="ro-RO" noProof="1">
              <a:effectLst/>
            </a:endParaRPr>
          </a:p>
          <a:p>
            <a:endParaRPr lang="ro-RO" noProof="1"/>
          </a:p>
        </p:txBody>
      </p:sp>
      <p:sp>
        <p:nvSpPr>
          <p:cNvPr id="2" name="TextBox 1">
            <a:extLst>
              <a:ext uri="{FF2B5EF4-FFF2-40B4-BE49-F238E27FC236}">
                <a16:creationId xmlns:a16="http://schemas.microsoft.com/office/drawing/2014/main" id="{0FE65402-2D24-4C0B-3A9B-70B199ADCEA8}"/>
              </a:ext>
            </a:extLst>
          </p:cNvPr>
          <p:cNvSpPr txBox="1"/>
          <p:nvPr/>
        </p:nvSpPr>
        <p:spPr>
          <a:xfrm>
            <a:off x="4249116" y="243512"/>
            <a:ext cx="7678453" cy="6370975"/>
          </a:xfrm>
          <a:prstGeom prst="rect">
            <a:avLst/>
          </a:prstGeom>
          <a:noFill/>
        </p:spPr>
        <p:txBody>
          <a:bodyPr wrap="square" lIns="91440" tIns="45720" rIns="91440" bIns="45720" rtlCol="0" anchor="t">
            <a:spAutoFit/>
          </a:bodyPr>
          <a:lstStyle/>
          <a:p>
            <a:pPr latinLnBrk="0"/>
            <a:r>
              <a:rPr lang="en-GB" sz="2400" dirty="0"/>
              <a:t>Tranziția energetică digitală oferă tuturor posibilitatea de a înțelege mai bine propriul consum de energie. Înțelegând consumul nostru de energie, putem lua decizii informate cu privire la modul de economisire a energiei, fără inconveniente sau sacrificarea confortului. Micile schimbări pot însemna și economii mari!  </a:t>
            </a:r>
          </a:p>
          <a:p>
            <a:pPr latinLnBrk="0"/>
            <a:endParaRPr lang="en-GB" sz="2400" dirty="0"/>
          </a:p>
          <a:p>
            <a:pPr latinLnBrk="0"/>
            <a:r>
              <a:rPr lang="en-GB" sz="2400" dirty="0"/>
              <a:t>În această scurtă prezentare vom explora: </a:t>
            </a:r>
          </a:p>
          <a:p>
            <a:endParaRPr lang="en-GB" sz="2400" dirty="0"/>
          </a:p>
          <a:p>
            <a:pPr marL="457200" indent="-457200" latinLnBrk="0">
              <a:buChar char="•"/>
            </a:pPr>
            <a:r>
              <a:rPr lang="en-GB" sz="2400" dirty="0"/>
              <a:t>Pași simpli pe care îi puteți urma pentru a înțelege consumul dvs. de energie.</a:t>
            </a:r>
          </a:p>
          <a:p>
            <a:pPr marL="457200" indent="-457200" latinLnBrk="0">
              <a:buChar char="•"/>
            </a:pPr>
            <a:r>
              <a:rPr lang="en-GB" sz="2400" dirty="0"/>
              <a:t>Alegeri pozitive pe care le puteți face pentru a reduce consumul de energie și a economisi bani.</a:t>
            </a:r>
          </a:p>
          <a:p>
            <a:pPr latinLnBrk="0"/>
            <a:endParaRPr lang="en-GB" sz="2400" dirty="0"/>
          </a:p>
          <a:p>
            <a:pPr latinLnBrk="0"/>
            <a:r>
              <a:rPr lang="en-GB" sz="2400" dirty="0"/>
              <a:t>Indiferent dacă locuiți într-o casă sau un apartament, închiriați locuința, locuiți într-o locuință socială sau sunteți proprietar, această prezentare vă oferă sfaturi utile. </a:t>
            </a:r>
          </a:p>
        </p:txBody>
      </p:sp>
      <p:pic>
        <p:nvPicPr>
          <p:cNvPr id="4" name="Picture 3">
            <a:extLst>
              <a:ext uri="{FF2B5EF4-FFF2-40B4-BE49-F238E27FC236}">
                <a16:creationId xmlns:a16="http://schemas.microsoft.com/office/drawing/2014/main" id="{F1392AF9-1687-9CED-BE66-94B674F95D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6689"/>
            <a:ext cx="4029245" cy="3022705"/>
          </a:xfrm>
          <a:prstGeom prst="rect">
            <a:avLst/>
          </a:prstGeom>
        </p:spPr>
      </p:pic>
    </p:spTree>
    <p:extLst>
      <p:ext uri="{BB962C8B-B14F-4D97-AF65-F5344CB8AC3E}">
        <p14:creationId xmlns:p14="http://schemas.microsoft.com/office/powerpoint/2010/main" val="39525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2EE8-091B-0FE0-B4BE-A7D17AA556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11A378-DA55-6A4F-BA41-E2B34762FBDA}"/>
              </a:ext>
            </a:extLst>
          </p:cNvPr>
          <p:cNvSpPr>
            <a:spLocks noGrp="1"/>
          </p:cNvSpPr>
          <p:nvPr>
            <p:ph type="title" idx="4294967295"/>
          </p:nvPr>
        </p:nvSpPr>
        <p:spPr>
          <a:xfrm>
            <a:off x="485502" y="743948"/>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8. Utilizați prize multiple </a:t>
            </a:r>
            <a:endParaRPr lang="ro-RO" noProof="1">
              <a:effectLst/>
            </a:endParaRPr>
          </a:p>
          <a:p>
            <a:endParaRPr lang="ro-RO" noProof="1"/>
          </a:p>
        </p:txBody>
      </p:sp>
      <p:sp>
        <p:nvSpPr>
          <p:cNvPr id="4" name="TextBox 3">
            <a:extLst>
              <a:ext uri="{FF2B5EF4-FFF2-40B4-BE49-F238E27FC236}">
                <a16:creationId xmlns:a16="http://schemas.microsoft.com/office/drawing/2014/main" id="{18C55726-5E4A-A0F6-F79D-6164468DD29C}"/>
              </a:ext>
            </a:extLst>
          </p:cNvPr>
          <p:cNvSpPr txBox="1"/>
          <p:nvPr/>
        </p:nvSpPr>
        <p:spPr>
          <a:xfrm>
            <a:off x="5541450" y="2457681"/>
            <a:ext cx="6132808" cy="3785652"/>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Prelungitoarele cu priză vă permit să opriți mai multe dispozitive simultan. </a:t>
            </a:r>
          </a:p>
          <a:p>
            <a:pPr marL="457200" indent="-457200" latinLnBrk="0">
              <a:buChar char="•"/>
            </a:pPr>
            <a:r>
              <a:rPr lang="en-US" sz="2400" dirty="0">
                <a:solidFill>
                  <a:srgbClr val="2B2C30"/>
                </a:solidFill>
                <a:ea typeface="Public Sans"/>
                <a:cs typeface="Segoe UI"/>
              </a:rPr>
              <a:t>Prizele multiple inteligente pot întrerupe automat alimentarea cu energie electrică a dispozitivelor care nu sunt utilizate. De asemenea, puteți gestiona prizele multiple inteligente de la distanță prin intermediul aplicațiilor pentru smartphone.</a:t>
            </a:r>
          </a:p>
          <a:p>
            <a:pPr marL="457200" indent="-457200" latinLnBrk="0">
              <a:buFontTx/>
              <a:buChar char="•"/>
            </a:pPr>
            <a:r>
              <a:rPr lang="en-US" sz="2400" dirty="0">
                <a:solidFill>
                  <a:srgbClr val="2B2C30"/>
                </a:solidFill>
                <a:ea typeface="Public Sans"/>
                <a:cs typeface="Segoe UI"/>
              </a:rPr>
              <a:t>Prizele multiple pot reduce consumul de energie în standby fără a reduce confortul sau comoditatea. </a:t>
            </a:r>
          </a:p>
          <a:p>
            <a:pPr marL="457200" indent="-457200" latinLnBrk="0">
              <a:buChar char="•"/>
            </a:pPr>
            <a:endParaRPr lang="en-US" sz="2400" dirty="0">
              <a:solidFill>
                <a:srgbClr val="2B2C30"/>
              </a:solidFill>
              <a:ea typeface="Public Sans"/>
              <a:cs typeface="Segoe UI"/>
            </a:endParaRPr>
          </a:p>
        </p:txBody>
      </p:sp>
      <p:pic>
        <p:nvPicPr>
          <p:cNvPr id="7" name="Picture 6">
            <a:extLst>
              <a:ext uri="{FF2B5EF4-FFF2-40B4-BE49-F238E27FC236}">
                <a16:creationId xmlns:a16="http://schemas.microsoft.com/office/drawing/2014/main" id="{61785334-AAEB-F3E5-3E51-01273EE5F0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457681"/>
            <a:ext cx="4921028" cy="3964161"/>
          </a:xfrm>
          <a:prstGeom prst="rect">
            <a:avLst/>
          </a:prstGeom>
        </p:spPr>
      </p:pic>
    </p:spTree>
    <p:extLst>
      <p:ext uri="{BB962C8B-B14F-4D97-AF65-F5344CB8AC3E}">
        <p14:creationId xmlns:p14="http://schemas.microsoft.com/office/powerpoint/2010/main" val="25101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EAC63-C46E-AFD3-8AD2-ABA511DAD7A3}"/>
              </a:ext>
            </a:extLst>
          </p:cNvPr>
          <p:cNvSpPr>
            <a:spLocks noGrp="1"/>
          </p:cNvSpPr>
          <p:nvPr>
            <p:ph type="title" idx="4294967295"/>
          </p:nvPr>
        </p:nvSpPr>
        <p:spPr>
          <a:xfrm>
            <a:off x="537755" y="73088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9. Colaborarea: Rolul comunităților energetice – Introducere</a:t>
            </a:r>
            <a:endParaRPr lang="ro-RO" noProof="1">
              <a:effectLst/>
            </a:endParaRPr>
          </a:p>
          <a:p>
            <a:endParaRPr lang="ro-RO"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377483" y="2718148"/>
            <a:ext cx="11196566" cy="2308324"/>
          </a:xfrm>
          <a:prstGeom prst="rect">
            <a:avLst/>
          </a:prstGeom>
          <a:noFill/>
        </p:spPr>
        <p:txBody>
          <a:bodyPr wrap="square" rtlCol="0">
            <a:spAutoFit/>
          </a:bodyPr>
          <a:lstStyle/>
          <a:p>
            <a:pPr algn="ctr" latinLnBrk="0"/>
            <a:r>
              <a:rPr lang="en-GB" sz="4800" i="1" noProof="0" dirty="0">
                <a:solidFill>
                  <a:schemeClr val="accent2"/>
                </a:solidFill>
              </a:rPr>
              <a:t>Cum vă poate ajuta participarea la o comunitate energetică pe dumneavoastră și pe vecinii dumneavoastră?</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60590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02933-3F28-4A46-6511-A3E9C79C2F4D}"/>
              </a:ext>
            </a:extLst>
          </p:cNvPr>
          <p:cNvSpPr>
            <a:spLocks noGrp="1"/>
          </p:cNvSpPr>
          <p:nvPr>
            <p:ph type="title" idx="4294967295"/>
          </p:nvPr>
        </p:nvSpPr>
        <p:spPr>
          <a:xfrm>
            <a:off x="485503" y="836940"/>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9. Colaborarea: rolul comunităților energetice </a:t>
            </a:r>
            <a:endParaRPr lang="ro-RO" noProof="1">
              <a:effectLst/>
            </a:endParaRPr>
          </a:p>
          <a:p>
            <a:endParaRPr lang="ro-RO"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561556" y="1964353"/>
            <a:ext cx="6516009" cy="4893647"/>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Comunitățile energetice investesc colectiv în proiecte de energie regenerabilă, împărtășesc resurse și se sprijină reciproc în reducerea consumului de energie. </a:t>
            </a:r>
          </a:p>
          <a:p>
            <a:pPr marL="457200" indent="-457200" latinLnBrk="0">
              <a:buChar char="•"/>
            </a:pPr>
            <a:r>
              <a:rPr lang="en-US" sz="2400" dirty="0">
                <a:solidFill>
                  <a:srgbClr val="2B2C30"/>
                </a:solidFill>
                <a:ea typeface="Public Sans"/>
                <a:cs typeface="Segoe UI"/>
                <a:hlinkClick r:id="rId3"/>
              </a:rPr>
              <a:t>Există mii de comunități energetice în toată Europa</a:t>
            </a:r>
            <a:r>
              <a:rPr lang="en-US" sz="2400" dirty="0">
                <a:solidFill>
                  <a:srgbClr val="2B2C30"/>
                </a:solidFill>
                <a:ea typeface="Public Sans"/>
                <a:cs typeface="Segoe UI"/>
              </a:rPr>
              <a:t>.</a:t>
            </a:r>
          </a:p>
          <a:p>
            <a:pPr marL="457200" indent="-457200" latinLnBrk="0">
              <a:buFontTx/>
              <a:buChar char="•"/>
            </a:pPr>
            <a:r>
              <a:rPr lang="en-US" sz="2400" dirty="0">
                <a:solidFill>
                  <a:srgbClr val="2B2C30"/>
                </a:solidFill>
                <a:ea typeface="Public Sans"/>
                <a:cs typeface="Segoe UI"/>
              </a:rPr>
              <a:t>Alăturați-vă sau formați o comunitate energetică pentru a colabora cu vecinii în inițiative de economisire a energiei. </a:t>
            </a:r>
            <a:endParaRPr lang="en-US" sz="2400" dirty="0">
              <a:ea typeface="Public Sans"/>
            </a:endParaRPr>
          </a:p>
          <a:p>
            <a:pPr marL="457200" indent="-457200" latinLnBrk="0">
              <a:buChar char="•"/>
            </a:pPr>
            <a:r>
              <a:rPr lang="en-US" sz="2400" dirty="0">
                <a:solidFill>
                  <a:srgbClr val="2B2C30"/>
                </a:solidFill>
                <a:ea typeface="Public Sans"/>
                <a:cs typeface="Segoe UI"/>
              </a:rPr>
              <a:t>Lucrând împreună, membrii pot beneficia de cunoștințe comune, putere de cumpărare în bloc și negocieri colective pentru tarife energetice mai bune.</a:t>
            </a:r>
            <a:r>
              <a:rPr lang="en-US" sz="2400" dirty="0">
                <a:solidFill>
                  <a:srgbClr val="2B2C30"/>
                </a:solidFill>
                <a:ea typeface="Public Sans"/>
                <a:cs typeface="Public Sans"/>
              </a:rPr>
              <a:t> </a:t>
            </a:r>
            <a:endParaRPr lang="en-US" sz="2400" dirty="0"/>
          </a:p>
        </p:txBody>
      </p:sp>
      <p:pic>
        <p:nvPicPr>
          <p:cNvPr id="5" name="Picture 4">
            <a:extLst>
              <a:ext uri="{FF2B5EF4-FFF2-40B4-BE49-F238E27FC236}">
                <a16:creationId xmlns:a16="http://schemas.microsoft.com/office/drawing/2014/main" id="{A39DF4FF-C69C-8F4F-9CED-2B1D3198480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35" y="2617940"/>
            <a:ext cx="5343742" cy="3403120"/>
          </a:xfrm>
          <a:prstGeom prst="rect">
            <a:avLst/>
          </a:prstGeom>
        </p:spPr>
      </p:pic>
    </p:spTree>
    <p:extLst>
      <p:ext uri="{BB962C8B-B14F-4D97-AF65-F5344CB8AC3E}">
        <p14:creationId xmlns:p14="http://schemas.microsoft.com/office/powerpoint/2010/main" val="144253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82FF-2403-0C51-C25B-F2416358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1C5FC-B098-3578-4C68-C439D3941AB4}"/>
              </a:ext>
            </a:extLst>
          </p:cNvPr>
          <p:cNvSpPr>
            <a:spLocks noGrp="1"/>
          </p:cNvSpPr>
          <p:nvPr>
            <p:ph type="title" idx="4294967295"/>
          </p:nvPr>
        </p:nvSpPr>
        <p:spPr>
          <a:xfrm>
            <a:off x="537754" y="8223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10. Aflați unde puteți obține sprijin - Introducere</a:t>
            </a:r>
            <a:endParaRPr lang="ro-RO" noProof="1">
              <a:effectLst/>
            </a:endParaRPr>
          </a:p>
          <a:p>
            <a:endParaRPr lang="ro-RO" noProof="1"/>
          </a:p>
        </p:txBody>
      </p:sp>
      <p:sp>
        <p:nvSpPr>
          <p:cNvPr id="4" name="TextBox 3">
            <a:extLst>
              <a:ext uri="{FF2B5EF4-FFF2-40B4-BE49-F238E27FC236}">
                <a16:creationId xmlns:a16="http://schemas.microsoft.com/office/drawing/2014/main" id="{25E5C836-0C4E-2B70-2559-800920D4B8CB}"/>
              </a:ext>
            </a:extLst>
          </p:cNvPr>
          <p:cNvSpPr txBox="1"/>
          <p:nvPr/>
        </p:nvSpPr>
        <p:spPr>
          <a:xfrm>
            <a:off x="377482" y="2693096"/>
            <a:ext cx="11259196" cy="3046988"/>
          </a:xfrm>
          <a:prstGeom prst="rect">
            <a:avLst/>
          </a:prstGeom>
          <a:noFill/>
        </p:spPr>
        <p:txBody>
          <a:bodyPr wrap="square" rtlCol="0">
            <a:spAutoFit/>
          </a:bodyPr>
          <a:lstStyle/>
          <a:p>
            <a:pPr algn="ctr" latinLnBrk="0"/>
            <a:r>
              <a:rPr lang="en-GB" sz="4800" i="1" noProof="0" dirty="0">
                <a:solidFill>
                  <a:schemeClr val="accent2"/>
                </a:solidFill>
              </a:rPr>
              <a:t>Cum vă pot ajuta grupurile și organizațiile locale din domeniul energetic să vă atingeți obiectivele de economisire a energiei?</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759686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F51B-8541-BED7-1085-2608B37A2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022DF-46A0-CD2B-47B4-326D7D001C44}"/>
              </a:ext>
            </a:extLst>
          </p:cNvPr>
          <p:cNvSpPr>
            <a:spLocks noGrp="1"/>
          </p:cNvSpPr>
          <p:nvPr>
            <p:ph type="title" idx="4294967295"/>
          </p:nvPr>
        </p:nvSpPr>
        <p:spPr>
          <a:xfrm>
            <a:off x="745073" y="691696"/>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10. Aflați de unde puteți obține sprijin </a:t>
            </a:r>
            <a:endParaRPr lang="ro-RO" noProof="1">
              <a:effectLst/>
            </a:endParaRPr>
          </a:p>
          <a:p>
            <a:endParaRPr lang="ro-RO" noProof="1"/>
          </a:p>
        </p:txBody>
      </p:sp>
      <p:sp>
        <p:nvSpPr>
          <p:cNvPr id="4" name="TextBox 3">
            <a:extLst>
              <a:ext uri="{FF2B5EF4-FFF2-40B4-BE49-F238E27FC236}">
                <a16:creationId xmlns:a16="http://schemas.microsoft.com/office/drawing/2014/main" id="{98F002ED-7076-C12C-76BA-4FEBBC6F2705}"/>
              </a:ext>
            </a:extLst>
          </p:cNvPr>
          <p:cNvSpPr txBox="1"/>
          <p:nvPr/>
        </p:nvSpPr>
        <p:spPr>
          <a:xfrm>
            <a:off x="4446737" y="2349757"/>
            <a:ext cx="7315199" cy="3416320"/>
          </a:xfrm>
          <a:prstGeom prst="rect">
            <a:avLst/>
          </a:prstGeom>
          <a:noFill/>
        </p:spPr>
        <p:txBody>
          <a:bodyPr wrap="square" rtlCol="0">
            <a:spAutoFit/>
          </a:bodyPr>
          <a:lstStyle/>
          <a:p>
            <a:pPr marL="457200" indent="-457200" latinLnBrk="0">
              <a:buChar char="•"/>
            </a:pPr>
            <a:r>
              <a:rPr lang="en-GB" sz="2400" noProof="0" dirty="0">
                <a:solidFill>
                  <a:srgbClr val="2B2C30"/>
                </a:solidFill>
                <a:ea typeface="Public Sans"/>
                <a:cs typeface="Segoe UI"/>
              </a:rPr>
              <a:t>Căutați grupuri locale, organizații și programe guvernamentale legate de energie care oferă resurse și sprijin pentru inițiative de economisire a energiei. </a:t>
            </a:r>
          </a:p>
          <a:p>
            <a:pPr marL="457200" indent="-457200" latinLnBrk="0">
              <a:buChar char="•"/>
            </a:pPr>
            <a:r>
              <a:rPr lang="en-GB" sz="2400" noProof="0" dirty="0">
                <a:solidFill>
                  <a:srgbClr val="2B2C30"/>
                </a:solidFill>
                <a:ea typeface="Public Sans"/>
                <a:cs typeface="Segoe UI"/>
              </a:rPr>
              <a:t>Aceste grupuri pot oferi informații valoroase, asistență tehnică și, uneori, chiar stimulente financiare pentru a vă ajuta să implementați practici eficiente din punct de vedere energetic. </a:t>
            </a:r>
          </a:p>
          <a:p>
            <a:pPr marL="457200" indent="-457200" latinLnBrk="0">
              <a:buChar char="•"/>
            </a:pPr>
            <a:r>
              <a:rPr lang="en-GB" sz="2400" noProof="0" dirty="0">
                <a:solidFill>
                  <a:srgbClr val="2B2C30"/>
                </a:solidFill>
                <a:ea typeface="Public Sans"/>
                <a:cs typeface="Segoe UI"/>
              </a:rPr>
              <a:t>Verificați bazele de date online, forumurile comunității și site-urile web ale administrațiilor locale pentru a afla resursele disponibile.</a:t>
            </a:r>
            <a:endParaRPr lang="en-GB" sz="2400" noProof="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0CE6F499-8F9F-EE20-76AB-3EBE93D6F4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73" y="2349757"/>
            <a:ext cx="3253109" cy="4277638"/>
          </a:xfrm>
          <a:prstGeom prst="rect">
            <a:avLst/>
          </a:prstGeom>
        </p:spPr>
      </p:pic>
    </p:spTree>
    <p:extLst>
      <p:ext uri="{BB962C8B-B14F-4D97-AF65-F5344CB8AC3E}">
        <p14:creationId xmlns:p14="http://schemas.microsoft.com/office/powerpoint/2010/main" val="39002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4" name="Title 3">
            <a:extLst>
              <a:ext uri="{FF2B5EF4-FFF2-40B4-BE49-F238E27FC236}">
                <a16:creationId xmlns:a16="http://schemas.microsoft.com/office/drawing/2014/main" id="{1CB3AB17-8875-D3B2-DE3D-43F70B766127}"/>
              </a:ext>
            </a:extLst>
          </p:cNvPr>
          <p:cNvSpPr>
            <a:spLocks noGrp="1"/>
          </p:cNvSpPr>
          <p:nvPr>
            <p:ph type="title" idx="4294967295"/>
          </p:nvPr>
        </p:nvSpPr>
        <p:spPr>
          <a:xfrm>
            <a:off x="746139" y="680377"/>
            <a:ext cx="10515600" cy="1325563"/>
          </a:xfrm>
          <a:prstGeom prst="rect">
            <a:avLst/>
          </a:prstGeom>
        </p:spPr>
        <p:txBody>
          <a:bodyPr/>
          <a:lstStyle/>
          <a:p>
            <a:pPr rtl="0" eaLnBrk="1" latinLnBrk="1" hangingPunct="1"/>
            <a:r>
              <a:rPr lang="ro-RO"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Pașii următori</a:t>
            </a:r>
            <a:endParaRPr lang="ro-RO" noProof="1">
              <a:effectLst/>
            </a:endParaRPr>
          </a:p>
          <a:p>
            <a:endParaRPr lang="ro-RO"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Dacă doriți să aflați mai multe despre tranziția energetică digitală, următoarele resurse vă pot fi utile: </a:t>
            </a:r>
          </a:p>
        </p:txBody>
      </p:sp>
      <p:sp>
        <p:nvSpPr>
          <p:cNvPr id="29" name="TextBox 28">
            <a:extLst>
              <a:ext uri="{FF2B5EF4-FFF2-40B4-BE49-F238E27FC236}">
                <a16:creationId xmlns:a16="http://schemas.microsoft.com/office/drawing/2014/main" id="{4ECDE187-04E2-45C2-AB71-3163282F7484}"/>
              </a:ext>
            </a:extLst>
          </p:cNvPr>
          <p:cNvSpPr txBox="1"/>
          <p:nvPr/>
        </p:nvSpPr>
        <p:spPr>
          <a:xfrm>
            <a:off x="1049909" y="3716334"/>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Consultați seria de cursuri scurte Every1: </a:t>
            </a:r>
            <a:r>
              <a:rPr lang="en-US" altLang="ko-KR" sz="2200" i="1" dirty="0">
                <a:solidFill>
                  <a:srgbClr val="373737"/>
                </a:solidFill>
                <a:ea typeface="맑은 고딕"/>
                <a:hlinkClick r:id="rId3"/>
              </a:rPr>
              <a:t>Noțiuni esențiale despre energia digitală</a:t>
            </a:r>
            <a:r>
              <a:rPr lang="en-US" altLang="ko-KR" sz="2200" i="1" dirty="0">
                <a:solidFill>
                  <a:srgbClr val="373737"/>
                </a:solidFill>
                <a:ea typeface="맑은 고딕"/>
              </a:rPr>
              <a:t>.</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448803" y="3519246"/>
            <a:ext cx="2592189" cy="1785104"/>
          </a:xfrm>
          <a:prstGeom prst="rect">
            <a:avLst/>
          </a:prstGeom>
          <a:noFill/>
        </p:spPr>
        <p:txBody>
          <a:bodyPr wrap="square" rtlCol="0" anchor="t" anchorCtr="0">
            <a:spAutoFit/>
          </a:bodyPr>
          <a:lstStyle/>
          <a:p>
            <a:pPr algn="ctr"/>
            <a:r>
              <a:rPr lang="en-US" altLang="ko-KR" sz="2200" dirty="0">
                <a:solidFill>
                  <a:srgbClr val="373737"/>
                </a:solidFill>
              </a:rPr>
              <a:t>Citiți broșura informativă Every1 </a:t>
            </a:r>
            <a:r>
              <a:rPr lang="en-US" altLang="ko-KR" sz="2200" i="1" dirty="0">
                <a:solidFill>
                  <a:srgbClr val="373737"/>
                </a:solidFill>
                <a:hlinkClick r:id="rId4"/>
              </a:rPr>
              <a:t>Ce este o comunitate energetică și de ce ar trebui să mă alătur?</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092952" y="3519246"/>
            <a:ext cx="2735098" cy="1785104"/>
          </a:xfrm>
          <a:prstGeom prst="rect">
            <a:avLst/>
          </a:prstGeom>
          <a:noFill/>
        </p:spPr>
        <p:txBody>
          <a:bodyPr wrap="square" rtlCol="0" anchor="t" anchorCtr="0">
            <a:spAutoFit/>
          </a:bodyPr>
          <a:lstStyle/>
          <a:p>
            <a:pPr algn="ctr"/>
            <a:r>
              <a:rPr lang="en-US" altLang="ko-KR" sz="2200" dirty="0">
                <a:solidFill>
                  <a:srgbClr val="373737"/>
                </a:solidFill>
              </a:rPr>
              <a:t>Citiți articolul Energy Monitor </a:t>
            </a:r>
            <a:r>
              <a:rPr lang="en-US" altLang="ko-KR" sz="2200" i="1" dirty="0">
                <a:solidFill>
                  <a:srgbClr val="373737"/>
                </a:solidFill>
                <a:hlinkClick r:id="rId5"/>
              </a:rPr>
              <a:t>„</a:t>
            </a:r>
            <a:r>
              <a:rPr lang="en-US" altLang="ko-KR" sz="2200" i="1" dirty="0" err="1">
                <a:solidFill>
                  <a:srgbClr val="373737"/>
                </a:solidFill>
                <a:hlinkClick r:id="rId5"/>
              </a:rPr>
              <a:t>Demitizarea</a:t>
            </a:r>
            <a:r>
              <a:rPr lang="en-US" altLang="ko-KR" sz="2200" i="1" dirty="0">
                <a:solidFill>
                  <a:srgbClr val="373737"/>
                </a:solidFill>
                <a:hlinkClick r:id="rId5"/>
              </a:rPr>
              <a:t> </a:t>
            </a:r>
            <a:r>
              <a:rPr lang="en-US" altLang="ko-KR" sz="2200" i="1" dirty="0" err="1">
                <a:solidFill>
                  <a:srgbClr val="373737"/>
                </a:solidFill>
                <a:hlinkClick r:id="rId5"/>
              </a:rPr>
              <a:t>miturilor</a:t>
            </a:r>
            <a:r>
              <a:rPr lang="en-US" altLang="ko-KR" sz="2200" i="1" dirty="0">
                <a:solidFill>
                  <a:srgbClr val="373737"/>
                </a:solidFill>
                <a:hlinkClick r:id="rId5"/>
              </a:rPr>
              <a:t> legate de </a:t>
            </a:r>
            <a:r>
              <a:rPr lang="en-US" altLang="ko-KR" sz="2200" i="1" dirty="0" err="1">
                <a:solidFill>
                  <a:srgbClr val="373737"/>
                </a:solidFill>
                <a:hlinkClick r:id="rId5"/>
              </a:rPr>
              <a:t>tehnologiile</a:t>
            </a:r>
            <a:r>
              <a:rPr lang="en-US" altLang="ko-KR" sz="2200" i="1" dirty="0">
                <a:solidFill>
                  <a:srgbClr val="373737"/>
                </a:solidFill>
                <a:hlinkClick r:id="rId5"/>
              </a:rPr>
              <a:t> de </a:t>
            </a:r>
            <a:r>
              <a:rPr lang="en-US" altLang="ko-KR" sz="2200" i="1" dirty="0" err="1">
                <a:solidFill>
                  <a:srgbClr val="373737"/>
                </a:solidFill>
                <a:hlinkClick r:id="rId5"/>
              </a:rPr>
              <a:t>energie</a:t>
            </a:r>
            <a:r>
              <a:rPr lang="en-US" altLang="ko-KR" sz="2200" i="1" dirty="0">
                <a:solidFill>
                  <a:srgbClr val="373737"/>
                </a:solidFill>
                <a:hlinkClick r:id="rId5"/>
              </a:rPr>
              <a:t> </a:t>
            </a:r>
            <a:r>
              <a:rPr lang="en-US" altLang="ko-KR" sz="2200" i="1" dirty="0" err="1">
                <a:solidFill>
                  <a:srgbClr val="373737"/>
                </a:solidFill>
                <a:hlinkClick r:id="rId5"/>
              </a:rPr>
              <a:t>regenerabilă</a:t>
            </a:r>
            <a:r>
              <a:rPr lang="en-US" altLang="ko-KR" sz="2200" i="1" dirty="0">
                <a:solidFill>
                  <a:srgbClr val="373737"/>
                </a:solidFill>
                <a:hlinkClick r:id="rId5"/>
              </a:rPr>
              <a:t>”</a:t>
            </a:r>
            <a:r>
              <a:rPr lang="en-US" altLang="ko-KR" sz="2200" i="1" dirty="0">
                <a:solidFill>
                  <a:srgbClr val="373737"/>
                </a:solidFill>
              </a:rPr>
              <a:t>.</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 uri="{C183D7F6-B498-43B3-948B-1728B52AA6E4}">
                  <adec:decorative xmlns:adec="http://schemas.microsoft.com/office/drawing/2017/decorative" val="1"/>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dirty="0"/>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8901727" y="3688523"/>
            <a:ext cx="2346210" cy="1446550"/>
          </a:xfrm>
          <a:prstGeom prst="rect">
            <a:avLst/>
          </a:prstGeom>
          <a:noFill/>
        </p:spPr>
        <p:txBody>
          <a:bodyPr wrap="square" rtlCol="0" anchor="t" anchorCtr="0">
            <a:spAutoFit/>
          </a:bodyPr>
          <a:lstStyle/>
          <a:p>
            <a:pPr algn="ctr"/>
            <a:r>
              <a:rPr lang="en-US" altLang="ko-KR" sz="2200" dirty="0">
                <a:solidFill>
                  <a:srgbClr val="373737"/>
                </a:solidFill>
                <a:hlinkClick r:id="rId6"/>
              </a:rPr>
              <a:t>Aflați mai multe despre materialele de învățare ale proiectului Every1.</a:t>
            </a:r>
            <a:endParaRPr lang="ko-KR" altLang="en-US" sz="2200" dirty="0">
              <a:solidFill>
                <a:srgbClr val="373737"/>
              </a:solidFill>
            </a:endParaRPr>
          </a:p>
        </p:txBody>
      </p:sp>
    </p:spTree>
    <p:extLst>
      <p:ext uri="{BB962C8B-B14F-4D97-AF65-F5344CB8AC3E}">
        <p14:creationId xmlns:p14="http://schemas.microsoft.com/office/powerpoint/2010/main" val="335491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128D5-002D-4FE4-6C5F-2491E28731FD}"/>
              </a:ext>
            </a:extLst>
          </p:cNvPr>
          <p:cNvSpPr>
            <a:spLocks noGrp="1"/>
          </p:cNvSpPr>
          <p:nvPr>
            <p:ph type="title" idx="4294967295"/>
          </p:nvPr>
        </p:nvSpPr>
        <p:spPr>
          <a:xfrm>
            <a:off x="381000" y="913765"/>
            <a:ext cx="10515600" cy="1325563"/>
          </a:xfrm>
          <a:prstGeom prst="rect">
            <a:avLst/>
          </a:prstGeom>
        </p:spPr>
        <p:txBody>
          <a:bodyPr/>
          <a:lstStyle/>
          <a:p>
            <a:pPr rtl="0" eaLnBrk="1" latinLnBrk="1" hangingPunct="1"/>
            <a:r>
              <a:rPr lang="ro-RO"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Mulțumiri 1</a:t>
            </a:r>
            <a:endParaRPr lang="ro-RO" noProof="1">
              <a:effectLst/>
            </a:endParaRPr>
          </a:p>
          <a:p>
            <a:endParaRPr lang="ro-RO"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64982" y="234709"/>
            <a:ext cx="7628351" cy="6740307"/>
          </a:xfrm>
          <a:prstGeom prst="rect">
            <a:avLst/>
          </a:prstGeom>
          <a:noFill/>
        </p:spPr>
        <p:txBody>
          <a:bodyPr wrap="square" lIns="91440" tIns="45720" rIns="91440" bIns="45720" rtlCol="0" anchor="t">
            <a:spAutoFit/>
          </a:bodyPr>
          <a:lstStyle/>
          <a:p>
            <a:pPr latinLnBrk="0"/>
            <a:r>
              <a:rPr lang="en-GB" dirty="0"/>
              <a:t>Această prezentare de </a:t>
            </a:r>
            <a:r>
              <a:rPr lang="en-GB" dirty="0" err="1"/>
              <a:t>diapozitive</a:t>
            </a:r>
            <a:r>
              <a:rPr lang="en-GB" dirty="0"/>
              <a:t> “</a:t>
            </a:r>
            <a:r>
              <a:rPr lang="en-GB" dirty="0" err="1"/>
              <a:t>Implicați-vă</a:t>
            </a:r>
            <a:r>
              <a:rPr lang="en-GB" dirty="0"/>
              <a:t> </a:t>
            </a:r>
            <a:r>
              <a:rPr lang="en-GB" dirty="0" err="1"/>
              <a:t>în</a:t>
            </a:r>
            <a:r>
              <a:rPr lang="en-GB" dirty="0"/>
              <a:t> </a:t>
            </a:r>
            <a:r>
              <a:rPr lang="en-GB" dirty="0" err="1"/>
              <a:t>tranziția</a:t>
            </a:r>
            <a:r>
              <a:rPr lang="en-GB" dirty="0"/>
              <a:t> </a:t>
            </a:r>
            <a:r>
              <a:rPr lang="en-GB" dirty="0" err="1"/>
              <a:t>energetică</a:t>
            </a:r>
            <a:r>
              <a:rPr lang="en-GB" dirty="0"/>
              <a:t> </a:t>
            </a:r>
            <a:r>
              <a:rPr lang="en-GB" dirty="0" err="1"/>
              <a:t>digitală</a:t>
            </a:r>
            <a:r>
              <a:rPr lang="en-GB" dirty="0"/>
              <a:t>: 10 </a:t>
            </a:r>
            <a:r>
              <a:rPr lang="en-GB" dirty="0" err="1"/>
              <a:t>pași</a:t>
            </a:r>
            <a:r>
              <a:rPr lang="en-GB" dirty="0"/>
              <a:t> </a:t>
            </a:r>
            <a:r>
              <a:rPr lang="en-GB" dirty="0" err="1"/>
              <a:t>simpli</a:t>
            </a:r>
            <a:r>
              <a:rPr lang="en-GB" dirty="0"/>
              <a:t> pe care </a:t>
            </a:r>
            <a:r>
              <a:rPr lang="en-GB" dirty="0" err="1"/>
              <a:t>îi</a:t>
            </a:r>
            <a:r>
              <a:rPr lang="en-GB" dirty="0"/>
              <a:t> </a:t>
            </a:r>
            <a:r>
              <a:rPr lang="en-GB" dirty="0" err="1"/>
              <a:t>puteți</a:t>
            </a:r>
            <a:r>
              <a:rPr lang="en-GB" dirty="0"/>
              <a:t> face </a:t>
            </a:r>
            <a:r>
              <a:rPr lang="en-GB" dirty="0" err="1"/>
              <a:t>astăzi</a:t>
            </a:r>
            <a:r>
              <a:rPr lang="en-GB" dirty="0"/>
              <a:t>!”</a:t>
            </a:r>
            <a:r>
              <a:rPr lang="en-GB" i="1" dirty="0"/>
              <a:t> </a:t>
            </a:r>
            <a:r>
              <a:rPr lang="en-GB" dirty="0"/>
              <a:t>a fost realizată de proiectul Every1 și este licențiată </a:t>
            </a:r>
            <a:r>
              <a:rPr lang="en-GB" dirty="0">
                <a:hlinkClick r:id="rId3"/>
              </a:rPr>
              <a:t>CC BY-SA 4.0</a:t>
            </a:r>
            <a:r>
              <a:rPr lang="en-GB" dirty="0"/>
              <a:t>, cu excepția cazului în care se specifică altfel. </a:t>
            </a:r>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a:t>
            </a:r>
            <a:r>
              <a:rPr lang="en-US" dirty="0">
                <a:solidFill>
                  <a:schemeClr val="dk1"/>
                </a:solidFill>
                <a:ea typeface="Public Sans"/>
                <a:cs typeface="Public Sans"/>
                <a:sym typeface="Public Sans"/>
                <a:hlinkClick r:id="rId4"/>
              </a:rPr>
              <a:t>P1010139_smartphone </a:t>
            </a:r>
            <a:r>
              <a:rPr lang="en-US" dirty="0">
                <a:solidFill>
                  <a:schemeClr val="dk1"/>
                </a:solidFill>
                <a:ea typeface="Public Sans"/>
                <a:cs typeface="Public Sans"/>
                <a:sym typeface="Public Sans"/>
              </a:rPr>
              <a:t>de </a:t>
            </a:r>
            <a:r>
              <a:rPr lang="en-US" dirty="0" err="1">
                <a:solidFill>
                  <a:schemeClr val="dk1"/>
                </a:solidFill>
                <a:ea typeface="Public Sans"/>
                <a:cs typeface="Public Sans"/>
                <a:sym typeface="Public Sans"/>
              </a:rPr>
              <a:t>stekelbes </a:t>
            </a:r>
            <a:r>
              <a:rPr lang="en-US" dirty="0">
                <a:solidFill>
                  <a:schemeClr val="dk1"/>
                </a:solidFill>
                <a:ea typeface="Public Sans"/>
                <a:cs typeface="Public Sans"/>
                <a:sym typeface="Public Sans"/>
              </a:rPr>
              <a:t>este licențiată </a:t>
            </a:r>
            <a:r>
              <a:rPr lang="en-US" dirty="0">
                <a:solidFill>
                  <a:schemeClr val="dk1"/>
                </a:solidFill>
                <a:ea typeface="Public Sans"/>
                <a:cs typeface="Public Sans"/>
                <a:sym typeface="Public Sans"/>
                <a:hlinkClick r:id="rId5"/>
              </a:rPr>
              <a:t>CC BY-NC-ND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textului introductiv: </a:t>
            </a:r>
            <a:r>
              <a:rPr lang="en-US" i="1" dirty="0">
                <a:solidFill>
                  <a:schemeClr val="dk1"/>
                </a:solidFill>
                <a:ea typeface="Public Sans"/>
                <a:cs typeface="Public Sans"/>
                <a:sym typeface="Public Sans"/>
                <a:hlinkClick r:id="rId6"/>
              </a:rPr>
              <a:t>home </a:t>
            </a:r>
            <a:r>
              <a:rPr lang="en-US" dirty="0">
                <a:solidFill>
                  <a:schemeClr val="dk1"/>
                </a:solidFill>
                <a:ea typeface="Public Sans"/>
                <a:cs typeface="Public Sans"/>
                <a:sym typeface="Public Sans"/>
              </a:rPr>
              <a:t>de Loraine și Mark este licențiată </a:t>
            </a:r>
            <a:r>
              <a:rPr lang="en-US" dirty="0">
                <a:solidFill>
                  <a:schemeClr val="dk1"/>
                </a:solidFill>
                <a:ea typeface="Public Sans"/>
                <a:cs typeface="Public Sans"/>
                <a:sym typeface="Public Sans"/>
                <a:hlinkClick r:id="rId7"/>
              </a:rPr>
              <a:t>CC BY-SA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Înțelegeți propriul consum de energie: </a:t>
            </a:r>
            <a:r>
              <a:rPr lang="en-GB" b="0" i="0" dirty="0">
                <a:solidFill>
                  <a:srgbClr val="242424"/>
                </a:solidFill>
                <a:effectLst/>
                <a:hlinkClick r:id="rId8"/>
              </a:rPr>
              <a:t>Vorarlberger Kraftwerke-Energy meter (electro)-smart meter-02ASD </a:t>
            </a:r>
            <a:r>
              <a:rPr lang="en-GB" b="0" i="0" dirty="0">
                <a:solidFill>
                  <a:srgbClr val="242424"/>
                </a:solidFill>
                <a:effectLst/>
              </a:rPr>
              <a:t>de </a:t>
            </a:r>
            <a:r>
              <a:rPr lang="en-GB" b="0" i="0" dirty="0" err="1">
                <a:solidFill>
                  <a:srgbClr val="242424"/>
                </a:solidFill>
                <a:effectLst/>
              </a:rPr>
              <a:t>Asurnipal </a:t>
            </a:r>
            <a:r>
              <a:rPr lang="en-GB" b="0" i="0" dirty="0">
                <a:solidFill>
                  <a:srgbClr val="242424"/>
                </a:solidFill>
                <a:effectLst/>
              </a:rPr>
              <a:t>este licențiată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Alegeți un contract de energie: </a:t>
            </a:r>
            <a:r>
              <a:rPr lang="en-GB" sz="1800" dirty="0">
                <a:solidFill>
                  <a:srgbClr val="242424"/>
                </a:solidFill>
                <a:ea typeface="Public Sans"/>
                <a:cs typeface="Public Sans"/>
                <a:sym typeface="Public Sans"/>
                <a:hlinkClick r:id="rId9"/>
              </a:rPr>
              <a:t>Facturi de energie electrică cu bec și calculator </a:t>
            </a:r>
            <a:r>
              <a:rPr lang="en-GB" sz="1800" dirty="0">
                <a:solidFill>
                  <a:srgbClr val="242424"/>
                </a:solidFill>
                <a:ea typeface="Public Sans"/>
                <a:cs typeface="Public Sans"/>
                <a:sym typeface="Public Sans"/>
              </a:rPr>
              <a:t>de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este </a:t>
            </a:r>
            <a:r>
              <a:rPr lang="en-GB" dirty="0">
                <a:solidFill>
                  <a:srgbClr val="242424"/>
                </a:solidFill>
              </a:rPr>
              <a:t>licențiată </a:t>
            </a:r>
            <a:r>
              <a:rPr lang="en-GB" noProof="0" dirty="0">
                <a:solidFill>
                  <a:schemeClr val="dk1"/>
                </a:solidFill>
                <a:ea typeface="Public Sans"/>
                <a:cs typeface="Public Sans"/>
                <a:sym typeface="Public Sans"/>
                <a:hlinkClick r:id="rId10"/>
              </a:rPr>
              <a:t>CC BY 2.0</a:t>
            </a:r>
            <a:r>
              <a:rPr lang="en-GB" dirty="0">
                <a:solidFill>
                  <a:srgbClr val="242424"/>
                </a:solidFill>
              </a:rPr>
              <a:t>. Această imagine a fost decupată.</a:t>
            </a:r>
          </a:p>
          <a:p>
            <a:pPr marL="285750" indent="-285750" latinLnBrk="0">
              <a:buFont typeface="Arial" panose="020B0604020202020204" pitchFamily="34" charset="0"/>
              <a:buChar char="•"/>
            </a:pPr>
            <a:r>
              <a:rPr lang="en-GB" dirty="0">
                <a:solidFill>
                  <a:srgbClr val="242424"/>
                </a:solidFill>
              </a:rPr>
              <a:t>Creșteți eficiența: Investiți în electrocasnice: </a:t>
            </a:r>
            <a:r>
              <a:rPr lang="en-GB" dirty="0">
                <a:solidFill>
                  <a:srgbClr val="242424"/>
                </a:solidFill>
                <a:hlinkClick r:id="rId11"/>
              </a:rPr>
              <a:t>Samsung </a:t>
            </a:r>
            <a:r>
              <a:rPr lang="en-GB" dirty="0">
                <a:solidFill>
                  <a:srgbClr val="242424"/>
                </a:solidFill>
              </a:rPr>
              <a:t>de </a:t>
            </a:r>
            <a:r>
              <a:rPr lang="en-GB" dirty="0" err="1">
                <a:solidFill>
                  <a:srgbClr val="242424"/>
                </a:solidFill>
              </a:rPr>
              <a:t>CODE_n </a:t>
            </a:r>
            <a:r>
              <a:rPr lang="en-GB" dirty="0">
                <a:solidFill>
                  <a:srgbClr val="242424"/>
                </a:solidFill>
              </a:rPr>
              <a:t>este licențiat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Deconectați aparatele electronice inactive: </a:t>
            </a:r>
            <a:r>
              <a:rPr lang="en-GB" dirty="0">
                <a:solidFill>
                  <a:srgbClr val="242424"/>
                </a:solidFill>
                <a:hlinkClick r:id="rId12"/>
              </a:rPr>
              <a:t>Ceainic </a:t>
            </a:r>
            <a:r>
              <a:rPr lang="en-GB" dirty="0">
                <a:solidFill>
                  <a:srgbClr val="242424"/>
                </a:solidFill>
              </a:rPr>
              <a:t>de Denis Sylvester Hurd este licențiat </a:t>
            </a:r>
            <a:r>
              <a:rPr lang="en-GB" dirty="0">
                <a:solidFill>
                  <a:srgbClr val="242424"/>
                </a:solidFill>
                <a:hlinkClick r:id="rId13"/>
              </a:rPr>
              <a:t>CC0 1.0</a:t>
            </a:r>
            <a:r>
              <a:rPr lang="en-GB" dirty="0">
                <a:solidFill>
                  <a:srgbClr val="242424"/>
                </a:solidFill>
              </a:rPr>
              <a:t>.</a:t>
            </a:r>
          </a:p>
          <a:p>
            <a:pPr marL="285750" indent="-285750" latinLnBrk="0">
              <a:buFont typeface="Arial" panose="020B0604020202020204" pitchFamily="34" charset="0"/>
              <a:buChar char="•"/>
            </a:pPr>
            <a:r>
              <a:rPr lang="en-GB" dirty="0">
                <a:solidFill>
                  <a:srgbClr val="242424"/>
                </a:solidFill>
              </a:rPr>
              <a:t>Implementați o casă inteligentă: </a:t>
            </a:r>
            <a:r>
              <a:rPr lang="en-GB" noProof="0" dirty="0">
                <a:solidFill>
                  <a:schemeClr val="dk1"/>
                </a:solidFill>
                <a:ea typeface="Public Sans"/>
                <a:cs typeface="Public Sans"/>
                <a:sym typeface="Public Sans"/>
                <a:hlinkClick r:id="rId14"/>
              </a:rPr>
              <a:t>becul UMAX U-Smart Wifi </a:t>
            </a:r>
            <a:r>
              <a:rPr lang="en-GB" noProof="0" dirty="0">
                <a:solidFill>
                  <a:schemeClr val="dk1"/>
                </a:solidFill>
                <a:ea typeface="Public Sans"/>
                <a:cs typeface="Public Sans"/>
                <a:sym typeface="Public Sans"/>
              </a:rPr>
              <a:t>de Jirka Matousek este licențiat </a:t>
            </a:r>
            <a:r>
              <a:rPr lang="en-GB" noProof="0" dirty="0">
                <a:solidFill>
                  <a:schemeClr val="dk1"/>
                </a:solidFill>
                <a:ea typeface="Public Sans"/>
                <a:cs typeface="Public Sans"/>
                <a:sym typeface="Public Sans"/>
                <a:hlinkClick r:id="rId10"/>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Decongelați regulat congelatorul: </a:t>
            </a:r>
            <a:r>
              <a:rPr lang="en-GB" dirty="0">
                <a:solidFill>
                  <a:schemeClr val="dk1"/>
                </a:solidFill>
                <a:sym typeface="Public Sans"/>
                <a:hlinkClick r:id="rId15"/>
              </a:rPr>
              <a:t>Stalactite în congelator </a:t>
            </a:r>
            <a:r>
              <a:rPr lang="en-GB" dirty="0">
                <a:solidFill>
                  <a:schemeClr val="dk1"/>
                </a:solidFill>
                <a:sym typeface="Public Sans"/>
              </a:rPr>
              <a:t>de Anders Sandberg este </a:t>
            </a:r>
            <a:r>
              <a:rPr lang="en-GB" dirty="0">
                <a:solidFill>
                  <a:srgbClr val="242424"/>
                </a:solidFill>
              </a:rPr>
              <a:t>licențiată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p:txBody>
      </p:sp>
    </p:spTree>
    <p:extLst>
      <p:ext uri="{BB962C8B-B14F-4D97-AF65-F5344CB8AC3E}">
        <p14:creationId xmlns:p14="http://schemas.microsoft.com/office/powerpoint/2010/main" val="57963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3706-38C2-DA73-1F48-3591D20800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24405C-1E82-C28A-BB3C-97DE3D44DA53}"/>
              </a:ext>
            </a:extLst>
          </p:cNvPr>
          <p:cNvSpPr>
            <a:spLocks noGrp="1"/>
          </p:cNvSpPr>
          <p:nvPr>
            <p:ph type="title" idx="4294967295"/>
          </p:nvPr>
        </p:nvSpPr>
        <p:spPr>
          <a:xfrm>
            <a:off x="304801" y="874576"/>
            <a:ext cx="10515600" cy="1325563"/>
          </a:xfrm>
          <a:prstGeom prst="rect">
            <a:avLst/>
          </a:prstGeom>
        </p:spPr>
        <p:txBody>
          <a:bodyPr/>
          <a:lstStyle/>
          <a:p>
            <a:pPr rtl="0" eaLnBrk="1" latinLnBrk="1" hangingPunct="1"/>
            <a:r>
              <a:rPr lang="ro-RO"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Mulțumiri 2</a:t>
            </a:r>
            <a:endParaRPr lang="ro-RO" noProof="1">
              <a:effectLst/>
            </a:endParaRPr>
          </a:p>
          <a:p>
            <a:endParaRPr lang="ro-RO" noProof="1"/>
          </a:p>
        </p:txBody>
      </p:sp>
      <p:sp>
        <p:nvSpPr>
          <p:cNvPr id="4" name="TextBox 3">
            <a:extLst>
              <a:ext uri="{FF2B5EF4-FFF2-40B4-BE49-F238E27FC236}">
                <a16:creationId xmlns:a16="http://schemas.microsoft.com/office/drawing/2014/main" id="{FABA671B-4366-A68A-28DD-76DB95051182}"/>
              </a:ext>
            </a:extLst>
          </p:cNvPr>
          <p:cNvSpPr txBox="1"/>
          <p:nvPr/>
        </p:nvSpPr>
        <p:spPr>
          <a:xfrm>
            <a:off x="4258848" y="458700"/>
            <a:ext cx="7628351" cy="2862322"/>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rgbClr val="242424"/>
                </a:solidFill>
              </a:rPr>
              <a:t>Utilizați termostate inteligente: Promovarea comportamentelor de economisire a energiei: </a:t>
            </a:r>
            <a:r>
              <a:rPr lang="en-GB" dirty="0">
                <a:solidFill>
                  <a:srgbClr val="242424"/>
                </a:solidFill>
                <a:hlinkClick r:id="rId3"/>
              </a:rPr>
              <a:t>reglați termostatul </a:t>
            </a:r>
            <a:r>
              <a:rPr lang="en-GB" dirty="0">
                <a:solidFill>
                  <a:srgbClr val="242424"/>
                </a:solidFill>
              </a:rPr>
              <a:t>de CORGI </a:t>
            </a:r>
            <a:r>
              <a:rPr lang="en-GB" dirty="0" err="1">
                <a:solidFill>
                  <a:srgbClr val="242424"/>
                </a:solidFill>
              </a:rPr>
              <a:t>HomePlan </a:t>
            </a:r>
            <a:r>
              <a:rPr lang="en-GB" dirty="0">
                <a:solidFill>
                  <a:srgbClr val="242424"/>
                </a:solidFill>
              </a:rPr>
              <a:t>este licențiat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Utilizați prize multiple: </a:t>
            </a:r>
            <a:r>
              <a:rPr lang="en-GB" dirty="0">
                <a:solidFill>
                  <a:schemeClr val="dk1"/>
                </a:solidFill>
                <a:sym typeface="Public Sans"/>
                <a:hlinkClick r:id="rId5"/>
              </a:rPr>
              <a:t>Prize multiple cu prelungitor.jpg </a:t>
            </a:r>
            <a:r>
              <a:rPr lang="en-GB" dirty="0">
                <a:solidFill>
                  <a:schemeClr val="dk1"/>
                </a:solidFill>
                <a:sym typeface="Public Sans"/>
              </a:rPr>
              <a:t>de Dmitry Makeev este licențiat </a:t>
            </a:r>
            <a:r>
              <a:rPr lang="en-GB" dirty="0">
                <a:solidFill>
                  <a:schemeClr val="dk1"/>
                </a:solidFill>
                <a:sym typeface="Public Sans"/>
                <a:hlinkClick r:id="rId6"/>
              </a:rPr>
              <a:t>CC BY-SA 4.0</a:t>
            </a:r>
            <a:r>
              <a:rPr lang="en-GB" dirty="0">
                <a:solidFill>
                  <a:schemeClr val="dk1"/>
                </a:solidFill>
                <a:sym typeface="Public Sans"/>
              </a:rPr>
              <a:t>.</a:t>
            </a:r>
            <a:endParaRPr lang="en-GB" dirty="0">
              <a:solidFill>
                <a:srgbClr val="242424"/>
              </a:solidFill>
            </a:endParaRPr>
          </a:p>
          <a:p>
            <a:pPr marL="285750" indent="-285750" latinLnBrk="0">
              <a:buFont typeface="Arial" panose="020B0604020202020204" pitchFamily="34" charset="0"/>
              <a:buChar char="•"/>
            </a:pPr>
            <a:r>
              <a:rPr lang="en-GB" dirty="0">
                <a:solidFill>
                  <a:srgbClr val="242424"/>
                </a:solidFill>
              </a:rPr>
              <a:t>Colaborați: Rolul comunităților energetice: </a:t>
            </a:r>
            <a:r>
              <a:rPr lang="en-GB" dirty="0">
                <a:solidFill>
                  <a:schemeClr val="dk1"/>
                </a:solidFill>
                <a:ea typeface="Public Sans"/>
                <a:cs typeface="Public Sans"/>
                <a:sym typeface="Public Sans"/>
                <a:hlinkClick r:id="rId7"/>
              </a:rPr>
              <a:t>Energie curată la locul de muncă pentru Ziua Pământului! </a:t>
            </a:r>
            <a:r>
              <a:rPr lang="en-GB" dirty="0">
                <a:solidFill>
                  <a:schemeClr val="dk1"/>
                </a:solidFill>
                <a:ea typeface="Public Sans"/>
                <a:cs typeface="Public Sans"/>
                <a:sym typeface="Public Sans"/>
              </a:rPr>
              <a:t>de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este licențiat </a:t>
            </a:r>
            <a:r>
              <a:rPr lang="en-US" dirty="0">
                <a:solidFill>
                  <a:schemeClr val="dk1"/>
                </a:solidFill>
                <a:ea typeface="Public Sans"/>
                <a:cs typeface="Public Sans"/>
                <a:sym typeface="Public Sans"/>
                <a:hlinkClick r:id="rId8"/>
              </a:rPr>
              <a:t>CC BY-SA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Aflați unde puteți obține sprijin: </a:t>
            </a:r>
            <a:r>
              <a:rPr lang="en-US" dirty="0">
                <a:solidFill>
                  <a:schemeClr val="dk1"/>
                </a:solidFill>
                <a:ea typeface="Public Sans"/>
                <a:cs typeface="Public Sans"/>
                <a:sym typeface="Public Sans"/>
                <a:hlinkClick r:id="rId9"/>
              </a:rPr>
              <a:t>Mecktilda și Stefano - agenți de vânzări pentru sistemele de energie solară Global Cycle Solutions </a:t>
            </a:r>
            <a:r>
              <a:rPr lang="en-US" dirty="0">
                <a:solidFill>
                  <a:schemeClr val="dk1"/>
                </a:solidFill>
                <a:ea typeface="Public Sans"/>
                <a:cs typeface="Public Sans"/>
                <a:sym typeface="Public Sans"/>
              </a:rPr>
              <a:t>de DIFD – Departamentul pentru Dezvoltare Internațională al Regatului Unit este </a:t>
            </a:r>
            <a:r>
              <a:rPr lang="en-GB" dirty="0">
                <a:solidFill>
                  <a:srgbClr val="242424"/>
                </a:solidFill>
              </a:rPr>
              <a:t>licențiat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 Această imagine a fost decupată.</a:t>
            </a:r>
            <a:endParaRPr lang="en-US" dirty="0">
              <a:solidFill>
                <a:schemeClr val="dk1"/>
              </a:solidFill>
              <a:ea typeface="Public Sans"/>
              <a:cs typeface="Public Sans"/>
              <a:sym typeface="Public Sans"/>
            </a:endParaRPr>
          </a:p>
        </p:txBody>
      </p:sp>
    </p:spTree>
    <p:extLst>
      <p:ext uri="{BB962C8B-B14F-4D97-AF65-F5344CB8AC3E}">
        <p14:creationId xmlns:p14="http://schemas.microsoft.com/office/powerpoint/2010/main" val="224723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5A24-158F-333C-F8AC-4929D63A1DE7}"/>
              </a:ext>
            </a:extLst>
          </p:cNvPr>
          <p:cNvSpPr>
            <a:spLocks noGrp="1"/>
          </p:cNvSpPr>
          <p:nvPr>
            <p:ph type="title" idx="4294967295"/>
          </p:nvPr>
        </p:nvSpPr>
        <p:spPr>
          <a:xfrm>
            <a:off x="4359728" y="2977697"/>
            <a:ext cx="3961312"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ro-RO" sz="6000" b="0" kern="1200" noProof="1">
                <a:solidFill>
                  <a:schemeClr val="bg1"/>
                </a:solidFill>
                <a:effectLst/>
              </a:rPr>
              <a:t>Mulțumesc!</a:t>
            </a:r>
            <a:endParaRPr lang="ro-RO" sz="6000" noProof="1">
              <a:solidFill>
                <a:schemeClr val="bg1"/>
              </a:solidFill>
              <a:effectLst/>
            </a:endParaRPr>
          </a:p>
          <a:p>
            <a:endParaRPr lang="ro-RO" sz="6000" noProof="1">
              <a:solidFill>
                <a:schemeClr val="bg1"/>
              </a:solidFill>
            </a:endParaRPr>
          </a:p>
        </p:txBody>
      </p:sp>
    </p:spTree>
    <p:extLst>
      <p:ext uri="{BB962C8B-B14F-4D97-AF65-F5344CB8AC3E}">
        <p14:creationId xmlns:p14="http://schemas.microsoft.com/office/powerpoint/2010/main" val="380924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142B5F-9C88-7421-8D82-C9889D0BEA31}"/>
              </a:ext>
            </a:extLst>
          </p:cNvPr>
          <p:cNvSpPr>
            <a:spLocks noGrp="1"/>
          </p:cNvSpPr>
          <p:nvPr>
            <p:ph type="title" idx="4294967295"/>
          </p:nvPr>
        </p:nvSpPr>
        <p:spPr>
          <a:xfrm>
            <a:off x="576943" y="691126"/>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mj-ea"/>
                <a:cs typeface="+mj-cs"/>
              </a:rPr>
              <a:t>Această </a:t>
            </a:r>
            <a:r>
              <a:rPr lang="ro-RO" sz="2800" b="1" kern="1200" baseline="0" noProof="1">
                <a:solidFill>
                  <a:srgbClr val="FFFFFF"/>
                </a:solidFill>
                <a:effectLst/>
                <a:latin typeface="Calibri" panose="020F0502020204030204" pitchFamily="34" charset="0"/>
                <a:ea typeface="+mj-ea"/>
                <a:cs typeface="+mj-cs"/>
              </a:rPr>
              <a:t>prezentare</a:t>
            </a:r>
            <a:endParaRPr lang="ro-RO" noProof="1">
              <a:effectLst/>
            </a:endParaRPr>
          </a:p>
          <a:p>
            <a:endParaRPr lang="ro-RO" noProof="1"/>
          </a:p>
        </p:txBody>
      </p:sp>
      <p:sp>
        <p:nvSpPr>
          <p:cNvPr id="2" name="TextBox 1">
            <a:extLst>
              <a:ext uri="{FF2B5EF4-FFF2-40B4-BE49-F238E27FC236}">
                <a16:creationId xmlns:a16="http://schemas.microsoft.com/office/drawing/2014/main" id="{4D366B55-7ACA-91FD-62DA-6FBF6BEC8E01}"/>
              </a:ext>
            </a:extLst>
          </p:cNvPr>
          <p:cNvSpPr txBox="1"/>
          <p:nvPr/>
        </p:nvSpPr>
        <p:spPr>
          <a:xfrm>
            <a:off x="4511072" y="2197893"/>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Explorarea fiecărei etape începe cu o întrebare de reflecție. Acordați-vă un moment pentru a analiza fiecare întrebare, înainte de a trece la diapozitivul următor.</a:t>
            </a:r>
          </a:p>
          <a:p>
            <a:pPr latinLnBrk="0"/>
            <a:endParaRPr lang="en-GB" sz="2400" noProof="0" dirty="0">
              <a:solidFill>
                <a:srgbClr val="2B2C30"/>
              </a:solidFill>
              <a:sym typeface="Public Sans"/>
            </a:endParaRPr>
          </a:p>
          <a:p>
            <a:pPr latinLnBrk="0"/>
            <a:r>
              <a:rPr lang="en-GB" sz="2400" dirty="0">
                <a:solidFill>
                  <a:srgbClr val="2B2C30"/>
                </a:solidFill>
                <a:sym typeface="Public Sans"/>
              </a:rPr>
              <a:t>Puteți parcurge fiecare etapă pe rând. Alternativ, puteți selecta o anumită etapă pe care doriți să o explorați mai întâi prin intermediul meniului. </a:t>
            </a:r>
            <a:endParaRPr lang="en-GB" sz="2400" noProof="0" dirty="0"/>
          </a:p>
        </p:txBody>
      </p:sp>
      <p:pic>
        <p:nvPicPr>
          <p:cNvPr id="4" name="Picture 3">
            <a:extLst>
              <a:ext uri="{FF2B5EF4-FFF2-40B4-BE49-F238E27FC236}">
                <a16:creationId xmlns:a16="http://schemas.microsoft.com/office/drawing/2014/main" id="{6DCB2999-080F-8ABF-1BEF-700A8461BC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6689"/>
            <a:ext cx="4029245" cy="3022705"/>
          </a:xfrm>
          <a:prstGeom prst="rect">
            <a:avLst/>
          </a:prstGeom>
        </p:spPr>
      </p:pic>
    </p:spTree>
    <p:extLst>
      <p:ext uri="{BB962C8B-B14F-4D97-AF65-F5344CB8AC3E}">
        <p14:creationId xmlns:p14="http://schemas.microsoft.com/office/powerpoint/2010/main" val="3511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27791-A2C9-75C8-3B91-943DC1C287E3}"/>
              </a:ext>
            </a:extLst>
          </p:cNvPr>
          <p:cNvSpPr>
            <a:spLocks noGrp="1"/>
          </p:cNvSpPr>
          <p:nvPr>
            <p:ph type="title" idx="4294967295"/>
          </p:nvPr>
        </p:nvSpPr>
        <p:spPr>
          <a:xfrm>
            <a:off x="384131" y="823456"/>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10 pași simpli pe care îi puteți face astăzi </a:t>
            </a:r>
            <a:endParaRPr lang="ro-RO" noProof="1">
              <a:effectLst/>
            </a:endParaRPr>
          </a:p>
          <a:p>
            <a:endParaRPr lang="ro-RO"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4154984"/>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Înțelegeți consumul propriu de energie.</a:t>
            </a:r>
          </a:p>
          <a:p>
            <a:pPr marL="342900" indent="-342900" latinLnBrk="0">
              <a:buFont typeface="+mj-lt"/>
              <a:buAutoNum type="arabicPeriod"/>
            </a:pPr>
            <a:r>
              <a:rPr lang="en-GB" sz="2400" dirty="0">
                <a:ea typeface="Public Sans"/>
                <a:cs typeface="Public Sans"/>
                <a:sym typeface="Public Sans"/>
              </a:rPr>
              <a:t>Alegeți un contract de energie.</a:t>
            </a:r>
          </a:p>
          <a:p>
            <a:pPr marL="342900" indent="-342900" latinLnBrk="0">
              <a:buFont typeface="+mj-lt"/>
              <a:buAutoNum type="arabicPeriod"/>
            </a:pPr>
            <a:r>
              <a:rPr lang="en-GB" sz="2400" noProof="0" dirty="0">
                <a:ea typeface="Public Sans"/>
                <a:cs typeface="Public Sans"/>
                <a:sym typeface="Public Sans"/>
              </a:rPr>
              <a:t>Creșteți eficiența: investiți în electrocasnice.</a:t>
            </a:r>
          </a:p>
          <a:p>
            <a:pPr marL="342900" indent="-342900" latinLnBrk="0">
              <a:buFont typeface="+mj-lt"/>
              <a:buAutoNum type="arabicPeriod"/>
            </a:pPr>
            <a:r>
              <a:rPr lang="en-GB" sz="2400" dirty="0">
                <a:ea typeface="Public Sans"/>
                <a:cs typeface="Public Sans"/>
                <a:sym typeface="Public Sans"/>
              </a:rPr>
              <a:t>Decongelați regulat congelatorul.</a:t>
            </a:r>
          </a:p>
          <a:p>
            <a:pPr marL="342900" indent="-342900" latinLnBrk="0">
              <a:buFont typeface="+mj-lt"/>
              <a:buAutoNum type="arabicPeriod"/>
            </a:pPr>
            <a:r>
              <a:rPr lang="en-GB" sz="2400" dirty="0">
                <a:ea typeface="Public Sans"/>
                <a:cs typeface="Public Sans"/>
                <a:sym typeface="Public Sans"/>
              </a:rPr>
              <a:t>Deconectați aparatele electronice care nu sunt utilizate.</a:t>
            </a:r>
          </a:p>
          <a:p>
            <a:pPr marL="342900" indent="-342900" latinLnBrk="0">
              <a:buFont typeface="+mj-lt"/>
              <a:buAutoNum type="arabicPeriod"/>
            </a:pPr>
            <a:r>
              <a:rPr lang="en-GB" sz="2400" noProof="0" dirty="0">
                <a:ea typeface="Public Sans"/>
                <a:cs typeface="Public Sans"/>
                <a:sym typeface="Public Sans"/>
              </a:rPr>
              <a:t>Implementați o casă inteligentă.</a:t>
            </a:r>
          </a:p>
          <a:p>
            <a:pPr marL="342900" indent="-342900" latinLnBrk="0">
              <a:buFont typeface="+mj-lt"/>
              <a:buAutoNum type="arabicPeriod"/>
            </a:pPr>
            <a:r>
              <a:rPr lang="en-GB" sz="2400" noProof="0" dirty="0">
                <a:ea typeface="Public Sans"/>
                <a:cs typeface="Public Sans"/>
                <a:sym typeface="Public Sans"/>
              </a:rPr>
              <a:t>Utilizați </a:t>
            </a:r>
            <a:r>
              <a:rPr lang="en-GB" sz="2400" dirty="0">
                <a:ea typeface="Public Sans"/>
                <a:cs typeface="Public Sans"/>
                <a:sym typeface="Public Sans"/>
              </a:rPr>
              <a:t>termostate</a:t>
            </a:r>
            <a:r>
              <a:rPr lang="en-GB" sz="2400" noProof="0" dirty="0">
                <a:ea typeface="Public Sans"/>
                <a:cs typeface="Public Sans"/>
                <a:sym typeface="Public Sans"/>
              </a:rPr>
              <a:t> inteligente</a:t>
            </a:r>
            <a:r>
              <a:rPr lang="en-GB" sz="2400" dirty="0">
                <a:ea typeface="Public Sans"/>
                <a:cs typeface="Public Sans"/>
                <a:sym typeface="Public Sans"/>
              </a:rPr>
              <a:t>.</a:t>
            </a:r>
          </a:p>
          <a:p>
            <a:pPr marL="342900" indent="-342900" latinLnBrk="0">
              <a:buFont typeface="+mj-lt"/>
              <a:buAutoNum type="arabicPeriod"/>
            </a:pPr>
            <a:r>
              <a:rPr lang="en-GB" sz="2400" noProof="0" dirty="0">
                <a:ea typeface="Public Sans"/>
                <a:cs typeface="Public Sans"/>
                <a:sym typeface="Public Sans"/>
              </a:rPr>
              <a:t>Utilizați </a:t>
            </a:r>
            <a:r>
              <a:rPr lang="en-GB" sz="2400" dirty="0">
                <a:ea typeface="Public Sans"/>
                <a:cs typeface="Public Sans"/>
                <a:sym typeface="Public Sans"/>
              </a:rPr>
              <a:t>prize</a:t>
            </a:r>
            <a:r>
              <a:rPr lang="en-GB" sz="2400" noProof="0" dirty="0">
                <a:ea typeface="Public Sans"/>
                <a:cs typeface="Public Sans"/>
                <a:sym typeface="Public Sans"/>
              </a:rPr>
              <a:t> multiple</a:t>
            </a:r>
            <a:r>
              <a:rPr lang="en-GB" sz="2400" dirty="0">
                <a:ea typeface="Public Sans"/>
                <a:cs typeface="Public Sans"/>
                <a:sym typeface="Public Sans"/>
              </a:rPr>
              <a:t>.</a:t>
            </a:r>
            <a:endParaRPr lang="en-GB" sz="2400" noProof="0" dirty="0">
              <a:ea typeface="Public Sans"/>
              <a:cs typeface="Public Sans"/>
              <a:sym typeface="Public Sans"/>
            </a:endParaRPr>
          </a:p>
          <a:p>
            <a:pPr marL="342900" indent="-342900" latinLnBrk="0">
              <a:buFont typeface="+mj-lt"/>
              <a:buAutoNum type="arabicPeriod"/>
            </a:pPr>
            <a:r>
              <a:rPr lang="en-GB" sz="2400" noProof="0" dirty="0">
                <a:ea typeface="Public Sans"/>
                <a:cs typeface="Public Sans"/>
                <a:sym typeface="Public Sans"/>
              </a:rPr>
              <a:t>Colaborați: rolul comunităților energetice.</a:t>
            </a:r>
          </a:p>
          <a:p>
            <a:pPr marL="342900" indent="-342900" latinLnBrk="0">
              <a:buFont typeface="+mj-lt"/>
              <a:buAutoNum type="arabicPeriod"/>
            </a:pPr>
            <a:r>
              <a:rPr lang="en-GB" sz="2400" dirty="0">
                <a:ea typeface="Public Sans"/>
                <a:cs typeface="Public Sans"/>
                <a:sym typeface="Public Sans"/>
              </a:rPr>
              <a:t> Aflați de unde puteți obține sprijin.</a:t>
            </a:r>
          </a:p>
          <a:p>
            <a:pPr marL="342900" indent="-342900" latinLnBrk="0">
              <a:buFont typeface="+mj-lt"/>
              <a:buAutoNum type="arabicPeriod"/>
            </a:pPr>
            <a:endParaRPr lang="en-GB" sz="2400" noProof="0" dirty="0">
              <a:ea typeface="Public Sans"/>
              <a:cs typeface="Public Sans"/>
              <a:sym typeface="Public Sans"/>
            </a:endParaRPr>
          </a:p>
        </p:txBody>
      </p:sp>
    </p:spTree>
    <p:extLst>
      <p:ext uri="{BB962C8B-B14F-4D97-AF65-F5344CB8AC3E}">
        <p14:creationId xmlns:p14="http://schemas.microsoft.com/office/powerpoint/2010/main" val="317177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2A1E-C13D-D5FE-F008-35AF50F92142}"/>
              </a:ext>
            </a:extLst>
          </p:cNvPr>
          <p:cNvSpPr>
            <a:spLocks noGrp="1"/>
          </p:cNvSpPr>
          <p:nvPr>
            <p:ph type="title" idx="4294967295"/>
          </p:nvPr>
        </p:nvSpPr>
        <p:spPr>
          <a:xfrm>
            <a:off x="485503" y="730885"/>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1. Înțelegeți consumul propriu de energie - Introducere</a:t>
            </a:r>
            <a:endParaRPr lang="ro-RO" noProof="1">
              <a:effectLst/>
            </a:endParaRPr>
          </a:p>
          <a:p>
            <a:endParaRPr lang="ro-RO"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377482" y="3303740"/>
            <a:ext cx="11437034" cy="2308324"/>
          </a:xfrm>
          <a:prstGeom prst="rect">
            <a:avLst/>
          </a:prstGeom>
          <a:noFill/>
        </p:spPr>
        <p:txBody>
          <a:bodyPr wrap="square" rtlCol="0">
            <a:spAutoFit/>
          </a:bodyPr>
          <a:lstStyle/>
          <a:p>
            <a:pPr algn="ctr" latinLnBrk="0"/>
            <a:r>
              <a:rPr lang="en-GB" sz="4800" i="1" noProof="0" dirty="0">
                <a:solidFill>
                  <a:schemeClr val="accent5"/>
                </a:solidFill>
              </a:rPr>
              <a:t>Cum vă poate ajuta înțelegerea consumului de energie să economisiți energie și să reduceți factura la electricitate?</a:t>
            </a:r>
          </a:p>
          <a:p>
            <a:pPr algn="ctr" latinLnBrk="0"/>
            <a:endParaRPr lang="en-GB" sz="4800" i="1" noProof="0" dirty="0">
              <a:solidFill>
                <a:schemeClr val="accent5"/>
              </a:solidFill>
            </a:endParaRPr>
          </a:p>
        </p:txBody>
      </p:sp>
    </p:spTree>
    <p:extLst>
      <p:ext uri="{BB962C8B-B14F-4D97-AF65-F5344CB8AC3E}">
        <p14:creationId xmlns:p14="http://schemas.microsoft.com/office/powerpoint/2010/main" val="174532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33E00E-A43A-8486-4825-3F0C2F8306DF}"/>
              </a:ext>
            </a:extLst>
          </p:cNvPr>
          <p:cNvSpPr>
            <a:spLocks noGrp="1"/>
          </p:cNvSpPr>
          <p:nvPr>
            <p:ph type="title" idx="4294967295"/>
          </p:nvPr>
        </p:nvSpPr>
        <p:spPr>
          <a:xfrm>
            <a:off x="838200" y="365125"/>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1. Înțelegeți propriul consum de energie</a:t>
            </a:r>
            <a:endParaRPr lang="ro-RO" noProof="1">
              <a:effectLst/>
            </a:endParaRPr>
          </a:p>
          <a:p>
            <a:endParaRPr lang="ro-RO"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3889202" y="2349032"/>
            <a:ext cx="7906396" cy="3785652"/>
          </a:xfrm>
          <a:prstGeom prst="rect">
            <a:avLst/>
          </a:prstGeom>
          <a:noFill/>
        </p:spPr>
        <p:txBody>
          <a:bodyPr wrap="square" rtlCol="0">
            <a:spAutoFit/>
          </a:bodyPr>
          <a:lstStyle/>
          <a:p>
            <a:pPr marL="457200" indent="-457200" latinLnBrk="0">
              <a:buChar char="•"/>
            </a:pPr>
            <a:r>
              <a:rPr lang="en-GB" sz="2000" noProof="0" dirty="0">
                <a:solidFill>
                  <a:srgbClr val="2B2C30"/>
                </a:solidFill>
                <a:cs typeface="Segoe UI"/>
              </a:rPr>
              <a:t>Un contor inteligent vă permite dvs. și furnizorului dvs. de energie să monitorizați și să analizați în timp real modelele dvs. de consum energetic. </a:t>
            </a:r>
          </a:p>
          <a:p>
            <a:pPr marL="457200" indent="-457200" latinLnBrk="0">
              <a:buFontTx/>
              <a:buChar char="•"/>
            </a:pPr>
            <a:r>
              <a:rPr lang="en-GB" sz="2000" dirty="0">
                <a:solidFill>
                  <a:srgbClr val="2B2C30"/>
                </a:solidFill>
                <a:cs typeface="Segoe UI"/>
              </a:rPr>
              <a:t>Verificați dacă aveți un contor inteligent sau un contor digital (analogic).</a:t>
            </a:r>
          </a:p>
          <a:p>
            <a:pPr marL="457200" indent="-457200" latinLnBrk="0">
              <a:buFontTx/>
              <a:buChar char="•"/>
            </a:pPr>
            <a:r>
              <a:rPr lang="en-GB" sz="2000" noProof="0" dirty="0">
                <a:solidFill>
                  <a:srgbClr val="2B2C30"/>
                </a:solidFill>
                <a:cs typeface="Segoe UI"/>
              </a:rPr>
              <a:t>Dacă aveți un contor inteligent, puteți verifica consumul de energie în diferite momente ale zilei. Acest lucru vă va ajuta să identificați momentele zilei în care consumați mai multă energie. </a:t>
            </a:r>
          </a:p>
          <a:p>
            <a:pPr marL="457200" indent="-457200" latinLnBrk="0">
              <a:buChar char="•"/>
            </a:pPr>
            <a:r>
              <a:rPr lang="en-GB" sz="2000" dirty="0">
                <a:solidFill>
                  <a:srgbClr val="2B2C30"/>
                </a:solidFill>
                <a:cs typeface="Segoe UI"/>
              </a:rPr>
              <a:t>Există momente ale zilei în care consumați mai multă energie? Căutați tendințe și oportunități de </a:t>
            </a:r>
            <a:r>
              <a:rPr lang="en-GB" sz="2000" noProof="0" dirty="0">
                <a:solidFill>
                  <a:srgbClr val="2B2C30"/>
                </a:solidFill>
                <a:cs typeface="Segoe UI"/>
              </a:rPr>
              <a:t>reducere a consumului. De exemplu, </a:t>
            </a:r>
            <a:r>
              <a:rPr lang="en-GB" sz="2000" noProof="0" dirty="0">
                <a:solidFill>
                  <a:srgbClr val="2B2C30"/>
                </a:solidFill>
                <a:cs typeface="Segoe UI"/>
                <a:hlinkClick r:id="rId3"/>
              </a:rPr>
              <a:t>deconectarea dispozitivelor când nu le utilizați, în loc să le lăsați în standby</a:t>
            </a:r>
            <a:r>
              <a:rPr lang="en-GB" sz="2000" noProof="0" dirty="0">
                <a:solidFill>
                  <a:srgbClr val="2B2C30"/>
                </a:solidFill>
                <a:cs typeface="Segoe UI"/>
              </a:rPr>
              <a:t>, reduce consumul de energie. </a:t>
            </a:r>
          </a:p>
        </p:txBody>
      </p:sp>
      <p:pic>
        <p:nvPicPr>
          <p:cNvPr id="7" name="Picture 6">
            <a:extLst>
              <a:ext uri="{FF2B5EF4-FFF2-40B4-BE49-F238E27FC236}">
                <a16:creationId xmlns:a16="http://schemas.microsoft.com/office/drawing/2014/main" id="{2BA414CB-E4FB-3249-B22D-6AE5311A8B6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35" y="2119407"/>
            <a:ext cx="2803801" cy="4555012"/>
          </a:xfrm>
          <a:prstGeom prst="rect">
            <a:avLst/>
          </a:prstGeom>
        </p:spPr>
      </p:pic>
    </p:spTree>
    <p:extLst>
      <p:ext uri="{BB962C8B-B14F-4D97-AF65-F5344CB8AC3E}">
        <p14:creationId xmlns:p14="http://schemas.microsoft.com/office/powerpoint/2010/main" val="254207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ACF01-3D52-65FA-226E-49F21BB2F04E}"/>
              </a:ext>
            </a:extLst>
          </p:cNvPr>
          <p:cNvSpPr>
            <a:spLocks noGrp="1"/>
          </p:cNvSpPr>
          <p:nvPr>
            <p:ph type="title" idx="4294967295"/>
          </p:nvPr>
        </p:nvSpPr>
        <p:spPr>
          <a:xfrm>
            <a:off x="446315" y="717823"/>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2. Alegeți un contract de energie - Introducere</a:t>
            </a:r>
            <a:endParaRPr lang="ro-RO" noProof="1">
              <a:effectLst/>
            </a:endParaRPr>
          </a:p>
          <a:p>
            <a:endParaRPr lang="ro-RO"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53231" y="2768252"/>
            <a:ext cx="11085535" cy="2308324"/>
          </a:xfrm>
          <a:prstGeom prst="rect">
            <a:avLst/>
          </a:prstGeom>
          <a:noFill/>
        </p:spPr>
        <p:txBody>
          <a:bodyPr wrap="square" rtlCol="0">
            <a:spAutoFit/>
          </a:bodyPr>
          <a:lstStyle/>
          <a:p>
            <a:pPr algn="ctr" latinLnBrk="0"/>
            <a:r>
              <a:rPr lang="en-GB" sz="4800" i="1" noProof="0" dirty="0">
                <a:solidFill>
                  <a:schemeClr val="accent2"/>
                </a:solidFill>
              </a:rPr>
              <a:t>Cum poate schimbarea contractului de energie să vă ajute să economisiți bani și să optimizați consumul de energie?</a:t>
            </a:r>
          </a:p>
        </p:txBody>
      </p:sp>
    </p:spTree>
    <p:extLst>
      <p:ext uri="{BB962C8B-B14F-4D97-AF65-F5344CB8AC3E}">
        <p14:creationId xmlns:p14="http://schemas.microsoft.com/office/powerpoint/2010/main" val="108325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F1249-E2F2-0249-3260-7E3CB78ADDA8}"/>
              </a:ext>
            </a:extLst>
          </p:cNvPr>
          <p:cNvSpPr>
            <a:spLocks noGrp="1"/>
          </p:cNvSpPr>
          <p:nvPr>
            <p:ph type="title" idx="4294967295"/>
          </p:nvPr>
        </p:nvSpPr>
        <p:spPr>
          <a:xfrm>
            <a:off x="583376" y="764667"/>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2. Alegeți un contract de energie </a:t>
            </a:r>
            <a:endParaRPr lang="ro-RO" noProof="1">
              <a:effectLst/>
            </a:endParaRPr>
          </a:p>
          <a:p>
            <a:endParaRPr lang="ro-RO"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307732" y="2365307"/>
            <a:ext cx="7405886" cy="3416320"/>
          </a:xfrm>
          <a:prstGeom prst="rect">
            <a:avLst/>
          </a:prstGeom>
          <a:noFill/>
        </p:spPr>
        <p:txBody>
          <a:bodyPr wrap="square" rtlCol="0">
            <a:spAutoFit/>
          </a:bodyPr>
          <a:lstStyle/>
          <a:p>
            <a:pPr marL="457200" indent="-457200" latinLnBrk="0">
              <a:buChar char="•"/>
            </a:pPr>
            <a:r>
              <a:rPr lang="en-US" sz="2400" dirty="0">
                <a:solidFill>
                  <a:srgbClr val="2B2C30"/>
                </a:solidFill>
              </a:rPr>
              <a:t>Cercetați și comparați diferite contracte de energie care oferă opțiuni flexibile și prețuri dinamice. Prețurile dinamice înseamnă că prețul energiei dvs. fluctuează în funcție de cererea totală. </a:t>
            </a:r>
          </a:p>
          <a:p>
            <a:pPr marL="457200" indent="-457200" latinLnBrk="0">
              <a:buChar char="•"/>
            </a:pPr>
            <a:r>
              <a:rPr lang="en-US" sz="2400" dirty="0">
                <a:solidFill>
                  <a:srgbClr val="2B2C30"/>
                </a:solidFill>
              </a:rPr>
              <a:t>Luați în considerare planurile care vă permit să beneficiați de tarife mai mici în afara orelor de vârf sau care oferă stimulente pentru reducerea consumului în orele de vârf. </a:t>
            </a:r>
            <a:endParaRPr lang="en-US" sz="2400" dirty="0"/>
          </a:p>
          <a:p>
            <a:pPr marL="457200" indent="-457200" latinLnBrk="0">
              <a:buChar char="•"/>
            </a:pPr>
            <a:r>
              <a:rPr lang="en-US" sz="2400" dirty="0">
                <a:solidFill>
                  <a:srgbClr val="2B2C30"/>
                </a:solidFill>
              </a:rPr>
              <a:t>Unele tipuri de contracte pot oferi opțiuni de energie regenerabilă sau recompense pentru comportamente de economisire a energiei.</a:t>
            </a:r>
            <a:endParaRPr lang="en-US" sz="2400" dirty="0"/>
          </a:p>
        </p:txBody>
      </p:sp>
      <p:pic>
        <p:nvPicPr>
          <p:cNvPr id="5" name="Picture 4">
            <a:extLst>
              <a:ext uri="{FF2B5EF4-FFF2-40B4-BE49-F238E27FC236}">
                <a16:creationId xmlns:a16="http://schemas.microsoft.com/office/drawing/2014/main" id="{013F9013-B925-266E-9CF5-488DE29918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76" y="2090230"/>
            <a:ext cx="3249588" cy="4559734"/>
          </a:xfrm>
          <a:prstGeom prst="rect">
            <a:avLst/>
          </a:prstGeom>
        </p:spPr>
      </p:pic>
    </p:spTree>
    <p:extLst>
      <p:ext uri="{BB962C8B-B14F-4D97-AF65-F5344CB8AC3E}">
        <p14:creationId xmlns:p14="http://schemas.microsoft.com/office/powerpoint/2010/main" val="331076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4DB7F-AD8A-51A4-5BD2-1A8B57D972B4}"/>
              </a:ext>
            </a:extLst>
          </p:cNvPr>
          <p:cNvSpPr>
            <a:spLocks noGrp="1"/>
          </p:cNvSpPr>
          <p:nvPr>
            <p:ph type="title" idx="4294967295"/>
          </p:nvPr>
        </p:nvSpPr>
        <p:spPr>
          <a:xfrm>
            <a:off x="550818" y="809263"/>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3. Creșterea eficienței: Investiția în electrocasnice - Introducere</a:t>
            </a:r>
            <a:endParaRPr lang="ro-RO" noProof="1">
              <a:effectLst/>
            </a:endParaRPr>
          </a:p>
          <a:p>
            <a:endParaRPr lang="ro-RO"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429000"/>
            <a:ext cx="10421655" cy="2123658"/>
          </a:xfrm>
          <a:prstGeom prst="rect">
            <a:avLst/>
          </a:prstGeom>
          <a:noFill/>
        </p:spPr>
        <p:txBody>
          <a:bodyPr wrap="square" rtlCol="0">
            <a:spAutoFit/>
          </a:bodyPr>
          <a:lstStyle/>
          <a:p>
            <a:pPr algn="ctr" latinLnBrk="0"/>
            <a:r>
              <a:rPr lang="en-US" sz="4400" i="1" dirty="0">
                <a:solidFill>
                  <a:schemeClr val="accent5"/>
                </a:solidFill>
              </a:rPr>
              <a:t>Cum poate investiția în electrocasnice să ducă la economii pe termen lung la facturile de energie?</a:t>
            </a:r>
          </a:p>
          <a:p>
            <a:pPr algn="ctr" latinLnBrk="0"/>
            <a:endParaRPr lang="en-US" sz="4400" i="1" dirty="0">
              <a:solidFill>
                <a:schemeClr val="accent5"/>
              </a:solidFill>
            </a:endParaRPr>
          </a:p>
        </p:txBody>
      </p:sp>
    </p:spTree>
    <p:extLst>
      <p:ext uri="{BB962C8B-B14F-4D97-AF65-F5344CB8AC3E}">
        <p14:creationId xmlns:p14="http://schemas.microsoft.com/office/powerpoint/2010/main" val="2651338207"/>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8EDEFA10-2419-4B92-A572-F6D5DC537E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373</TotalTime>
  <Words>3468</Words>
  <Application>Microsoft Macintosh PowerPoint</Application>
  <PresentationFormat>Widescreen</PresentationFormat>
  <Paragraphs>264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맑은 고딕</vt:lpstr>
      <vt:lpstr>Arial</vt:lpstr>
      <vt:lpstr>Calibri</vt:lpstr>
      <vt:lpstr>Public Sans</vt:lpstr>
      <vt:lpstr>Segoe UI</vt:lpstr>
      <vt:lpstr>Every1 slide master</vt:lpstr>
      <vt:lpstr>Implicați-vă în tranziția energetică digitală: 10 pași simpli pe care îi puteți face astăzi!</vt:lpstr>
      <vt:lpstr>Introducere </vt:lpstr>
      <vt:lpstr>Această prezentare </vt:lpstr>
      <vt:lpstr>10 pași simpli pe care îi puteți face astăzi  </vt:lpstr>
      <vt:lpstr>1. Înțelegeți consumul propriu de energie - Introducere </vt:lpstr>
      <vt:lpstr>1. Înțelegeți propriul consum de energie </vt:lpstr>
      <vt:lpstr>2. Alegeți un contract de energie - Introducere </vt:lpstr>
      <vt:lpstr>2. Alegeți un contract de energie  </vt:lpstr>
      <vt:lpstr>3. Creșterea eficienței: Investiția în electrocasnice - Introducere </vt:lpstr>
      <vt:lpstr>3. Creșteți eficiența: investiți în electrocasnice </vt:lpstr>
      <vt:lpstr>4. Dezghețați congelatorul în mod regulat - Introducere </vt:lpstr>
      <vt:lpstr>4. Dezghețați congelatorul în mod regulat </vt:lpstr>
      <vt:lpstr>5. Deconectați aparatele electronice inactive - Introducere </vt:lpstr>
      <vt:lpstr>5. Deconectați aparatele electronice inactive  </vt:lpstr>
      <vt:lpstr>6. Implementarea unei case inteligente – Introducere </vt:lpstr>
      <vt:lpstr>6. Implementați o casă inteligentă </vt:lpstr>
      <vt:lpstr>7. Utilizați termostate inteligente - Introducere </vt:lpstr>
      <vt:lpstr>7. Utilizați termostate inteligente </vt:lpstr>
      <vt:lpstr>8. Utilizați prize multiple - Introducere </vt:lpstr>
      <vt:lpstr>8. Utilizați prize multiple  </vt:lpstr>
      <vt:lpstr>9. Colaborarea: Rolul comunităților energetice – Introducere </vt:lpstr>
      <vt:lpstr>9. Colaborarea: rolul comunităților energetice  </vt:lpstr>
      <vt:lpstr>10. Aflați unde puteți obține sprijin - Introducere </vt:lpstr>
      <vt:lpstr>10. Aflați de unde puteți obține sprijin  </vt:lpstr>
      <vt:lpstr>Pașii următori </vt:lpstr>
      <vt:lpstr>Mulțumiri 1 </vt:lpstr>
      <vt:lpstr>Mulțumiri 2 </vt:lpstr>
      <vt:lpstr>Mulțumesc!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2026-03-15T14:39:37Z</dcterms:modified>
  <cp:category/>
</cp:coreProperties>
</file>