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56" r:id="rId2"/>
    <p:sldId id="299" r:id="rId3"/>
    <p:sldId id="269" r:id="rId4"/>
    <p:sldId id="270" r:id="rId5"/>
    <p:sldId id="271" r:id="rId6"/>
    <p:sldId id="300" r:id="rId7"/>
    <p:sldId id="302" r:id="rId8"/>
    <p:sldId id="285" r:id="rId9"/>
    <p:sldId id="304" r:id="rId10"/>
    <p:sldId id="287" r:id="rId11"/>
    <p:sldId id="259" r:id="rId12"/>
    <p:sldId id="307" r:id="rId13"/>
    <p:sldId id="306" r:id="rId14"/>
    <p:sldId id="305" r:id="rId15"/>
    <p:sldId id="308" r:id="rId16"/>
    <p:sldId id="309" r:id="rId17"/>
    <p:sldId id="301" r:id="rId18"/>
    <p:sldId id="274" r:id="rId19"/>
    <p:sldId id="273" r:id="rId20"/>
    <p:sldId id="303" r:id="rId21"/>
    <p:sldId id="275" r:id="rId22"/>
    <p:sldId id="280" r:id="rId23"/>
    <p:sldId id="281" r:id="rId24"/>
    <p:sldId id="282" r:id="rId25"/>
    <p:sldId id="283" r:id="rId26"/>
    <p:sldId id="284" r:id="rId27"/>
    <p:sldId id="295" r:id="rId28"/>
    <p:sldId id="296"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8BF63B-C807-4649-BCEE-678425385FE9}" v="29" dt="2021-03-29T15:47:46.7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94660" autoAdjust="0"/>
  </p:normalViewPr>
  <p:slideViewPr>
    <p:cSldViewPr snapToGrid="0" snapToObjects="1">
      <p:cViewPr>
        <p:scale>
          <a:sx n="60" d="100"/>
          <a:sy n="60" d="100"/>
        </p:scale>
        <p:origin x="3090" y="10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snapToObjects="1">
      <p:cViewPr varScale="1">
        <p:scale>
          <a:sx n="84" d="100"/>
          <a:sy n="84" d="100"/>
        </p:scale>
        <p:origin x="3192"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3.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38"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37"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k Harvey" userId="a2e80a2cf01f411a" providerId="LiveId" clId="{008BF63B-C807-4649-BCEE-678425385FE9}"/>
    <pc:docChg chg="undo custSel addSld delSld modSld">
      <pc:chgData name="Nick Harvey" userId="a2e80a2cf01f411a" providerId="LiveId" clId="{008BF63B-C807-4649-BCEE-678425385FE9}" dt="2021-03-29T15:47:59.560" v="386" actId="114"/>
      <pc:docMkLst>
        <pc:docMk/>
      </pc:docMkLst>
      <pc:sldChg chg="addSp delSp modSp mod modNotesTx">
        <pc:chgData name="Nick Harvey" userId="a2e80a2cf01f411a" providerId="LiveId" clId="{008BF63B-C807-4649-BCEE-678425385FE9}" dt="2021-03-29T15:17:36.040" v="62"/>
        <pc:sldMkLst>
          <pc:docMk/>
          <pc:sldMk cId="1624413581" sldId="259"/>
        </pc:sldMkLst>
        <pc:spChg chg="mod">
          <ac:chgData name="Nick Harvey" userId="a2e80a2cf01f411a" providerId="LiveId" clId="{008BF63B-C807-4649-BCEE-678425385FE9}" dt="2021-03-29T15:15:49.540" v="39" actId="1076"/>
          <ac:spMkLst>
            <pc:docMk/>
            <pc:sldMk cId="1624413581" sldId="259"/>
            <ac:spMk id="2" creationId="{00000000-0000-0000-0000-000000000000}"/>
          </ac:spMkLst>
        </pc:spChg>
        <pc:spChg chg="del mod">
          <ac:chgData name="Nick Harvey" userId="a2e80a2cf01f411a" providerId="LiveId" clId="{008BF63B-C807-4649-BCEE-678425385FE9}" dt="2021-03-29T15:12:42.345" v="11" actId="478"/>
          <ac:spMkLst>
            <pc:docMk/>
            <pc:sldMk cId="1624413581" sldId="259"/>
            <ac:spMk id="5" creationId="{00000000-0000-0000-0000-000000000000}"/>
          </ac:spMkLst>
        </pc:spChg>
        <pc:spChg chg="add del mod">
          <ac:chgData name="Nick Harvey" userId="a2e80a2cf01f411a" providerId="LiveId" clId="{008BF63B-C807-4649-BCEE-678425385FE9}" dt="2021-03-29T15:12:37.100" v="8" actId="478"/>
          <ac:spMkLst>
            <pc:docMk/>
            <pc:sldMk cId="1624413581" sldId="259"/>
            <ac:spMk id="6" creationId="{DB96178B-51AA-4168-9FB2-07379EB78D26}"/>
          </ac:spMkLst>
        </pc:spChg>
        <pc:spChg chg="del mod">
          <ac:chgData name="Nick Harvey" userId="a2e80a2cf01f411a" providerId="LiveId" clId="{008BF63B-C807-4649-BCEE-678425385FE9}" dt="2021-03-29T15:14:47.008" v="18" actId="478"/>
          <ac:spMkLst>
            <pc:docMk/>
            <pc:sldMk cId="1624413581" sldId="259"/>
            <ac:spMk id="8" creationId="{00000000-0000-0000-0000-000000000000}"/>
          </ac:spMkLst>
        </pc:spChg>
        <pc:spChg chg="add mod">
          <ac:chgData name="Nick Harvey" userId="a2e80a2cf01f411a" providerId="LiveId" clId="{008BF63B-C807-4649-BCEE-678425385FE9}" dt="2021-03-29T15:17:36.040" v="62"/>
          <ac:spMkLst>
            <pc:docMk/>
            <pc:sldMk cId="1624413581" sldId="259"/>
            <ac:spMk id="13" creationId="{2401A285-84A2-45E2-BB7D-7847142D6CEB}"/>
          </ac:spMkLst>
        </pc:spChg>
        <pc:picChg chg="del">
          <ac:chgData name="Nick Harvey" userId="a2e80a2cf01f411a" providerId="LiveId" clId="{008BF63B-C807-4649-BCEE-678425385FE9}" dt="2021-03-29T15:12:33.510" v="7" actId="478"/>
          <ac:picMkLst>
            <pc:docMk/>
            <pc:sldMk cId="1624413581" sldId="259"/>
            <ac:picMk id="4" creationId="{00000000-0000-0000-0000-000000000000}"/>
          </ac:picMkLst>
        </pc:picChg>
        <pc:picChg chg="add del">
          <ac:chgData name="Nick Harvey" userId="a2e80a2cf01f411a" providerId="LiveId" clId="{008BF63B-C807-4649-BCEE-678425385FE9}" dt="2021-03-29T15:13:18.177" v="14" actId="478"/>
          <ac:picMkLst>
            <pc:docMk/>
            <pc:sldMk cId="1624413581" sldId="259"/>
            <ac:picMk id="7" creationId="{39659266-BC00-4F12-A6ED-8499535D8987}"/>
          </ac:picMkLst>
        </pc:picChg>
        <pc:picChg chg="add del mod modCrop">
          <ac:chgData name="Nick Harvey" userId="a2e80a2cf01f411a" providerId="LiveId" clId="{008BF63B-C807-4649-BCEE-678425385FE9}" dt="2021-03-29T15:15:22.814" v="27" actId="478"/>
          <ac:picMkLst>
            <pc:docMk/>
            <pc:sldMk cId="1624413581" sldId="259"/>
            <ac:picMk id="10" creationId="{87167749-E41D-4F96-9CE9-B7729A9E8AFC}"/>
          </ac:picMkLst>
        </pc:picChg>
        <pc:picChg chg="add mod modCrop">
          <ac:chgData name="Nick Harvey" userId="a2e80a2cf01f411a" providerId="LiveId" clId="{008BF63B-C807-4649-BCEE-678425385FE9}" dt="2021-03-29T15:16:50.036" v="55" actId="14100"/>
          <ac:picMkLst>
            <pc:docMk/>
            <pc:sldMk cId="1624413581" sldId="259"/>
            <ac:picMk id="12" creationId="{738C3A31-4B90-43D0-B11A-0DA1273C4F6B}"/>
          </ac:picMkLst>
        </pc:picChg>
      </pc:sldChg>
      <pc:sldChg chg="modSp mod">
        <pc:chgData name="Nick Harvey" userId="a2e80a2cf01f411a" providerId="LiveId" clId="{008BF63B-C807-4649-BCEE-678425385FE9}" dt="2021-03-29T15:28:21.549" v="372" actId="20577"/>
        <pc:sldMkLst>
          <pc:docMk/>
          <pc:sldMk cId="1343151908" sldId="273"/>
        </pc:sldMkLst>
        <pc:spChg chg="mod">
          <ac:chgData name="Nick Harvey" userId="a2e80a2cf01f411a" providerId="LiveId" clId="{008BF63B-C807-4649-BCEE-678425385FE9}" dt="2021-03-29T15:28:21.549" v="372" actId="20577"/>
          <ac:spMkLst>
            <pc:docMk/>
            <pc:sldMk cId="1343151908" sldId="273"/>
            <ac:spMk id="6" creationId="{00000000-0000-0000-0000-000000000000}"/>
          </ac:spMkLst>
        </pc:spChg>
      </pc:sldChg>
      <pc:sldChg chg="del">
        <pc:chgData name="Nick Harvey" userId="a2e80a2cf01f411a" providerId="LiveId" clId="{008BF63B-C807-4649-BCEE-678425385FE9}" dt="2021-03-29T14:19:15.105" v="0" actId="2696"/>
        <pc:sldMkLst>
          <pc:docMk/>
          <pc:sldMk cId="683967035" sldId="297"/>
        </pc:sldMkLst>
      </pc:sldChg>
      <pc:sldChg chg="addSp delSp modSp mod">
        <pc:chgData name="Nick Harvey" userId="a2e80a2cf01f411a" providerId="LiveId" clId="{008BF63B-C807-4649-BCEE-678425385FE9}" dt="2021-03-29T15:28:02.617" v="368" actId="1076"/>
        <pc:sldMkLst>
          <pc:docMk/>
          <pc:sldMk cId="51002304" sldId="305"/>
        </pc:sldMkLst>
        <pc:spChg chg="add mod">
          <ac:chgData name="Nick Harvey" userId="a2e80a2cf01f411a" providerId="LiveId" clId="{008BF63B-C807-4649-BCEE-678425385FE9}" dt="2021-03-29T15:27:56.863" v="365" actId="1076"/>
          <ac:spMkLst>
            <pc:docMk/>
            <pc:sldMk cId="51002304" sldId="305"/>
            <ac:spMk id="4" creationId="{266339C0-79DD-4466-8078-E2A131453345}"/>
          </ac:spMkLst>
        </pc:spChg>
        <pc:picChg chg="del">
          <ac:chgData name="Nick Harvey" userId="a2e80a2cf01f411a" providerId="LiveId" clId="{008BF63B-C807-4649-BCEE-678425385FE9}" dt="2021-03-29T15:22:18.107" v="356" actId="478"/>
          <ac:picMkLst>
            <pc:docMk/>
            <pc:sldMk cId="51002304" sldId="305"/>
            <ac:picMk id="5" creationId="{512B418A-1A82-4110-AC48-CA9FFB5F31D5}"/>
          </ac:picMkLst>
        </pc:picChg>
        <pc:picChg chg="add mod">
          <ac:chgData name="Nick Harvey" userId="a2e80a2cf01f411a" providerId="LiveId" clId="{008BF63B-C807-4649-BCEE-678425385FE9}" dt="2021-03-29T15:28:02.617" v="368" actId="1076"/>
          <ac:picMkLst>
            <pc:docMk/>
            <pc:sldMk cId="51002304" sldId="305"/>
            <ac:picMk id="2050" creationId="{508281CB-50C7-4E60-922A-F1620E71EA2D}"/>
          </ac:picMkLst>
        </pc:picChg>
      </pc:sldChg>
      <pc:sldChg chg="addSp delSp modSp new mod modAnim">
        <pc:chgData name="Nick Harvey" userId="a2e80a2cf01f411a" providerId="LiveId" clId="{008BF63B-C807-4649-BCEE-678425385FE9}" dt="2021-03-29T14:56:05.199" v="6" actId="14100"/>
        <pc:sldMkLst>
          <pc:docMk/>
          <pc:sldMk cId="2176579717" sldId="306"/>
        </pc:sldMkLst>
        <pc:spChg chg="del">
          <ac:chgData name="Nick Harvey" userId="a2e80a2cf01f411a" providerId="LiveId" clId="{008BF63B-C807-4649-BCEE-678425385FE9}" dt="2021-03-29T14:54:59.688" v="2" actId="478"/>
          <ac:spMkLst>
            <pc:docMk/>
            <pc:sldMk cId="2176579717" sldId="306"/>
            <ac:spMk id="2" creationId="{494DF31C-384D-4F38-AC50-1B2F726D8695}"/>
          </ac:spMkLst>
        </pc:spChg>
        <pc:spChg chg="del">
          <ac:chgData name="Nick Harvey" userId="a2e80a2cf01f411a" providerId="LiveId" clId="{008BF63B-C807-4649-BCEE-678425385FE9}" dt="2021-03-29T14:55:00.580" v="3" actId="478"/>
          <ac:spMkLst>
            <pc:docMk/>
            <pc:sldMk cId="2176579717" sldId="306"/>
            <ac:spMk id="3" creationId="{14A21C9B-16DA-43C4-A7A8-14C667F80052}"/>
          </ac:spMkLst>
        </pc:spChg>
        <pc:picChg chg="add mod">
          <ac:chgData name="Nick Harvey" userId="a2e80a2cf01f411a" providerId="LiveId" clId="{008BF63B-C807-4649-BCEE-678425385FE9}" dt="2021-03-29T14:56:05.199" v="6" actId="14100"/>
          <ac:picMkLst>
            <pc:docMk/>
            <pc:sldMk cId="2176579717" sldId="306"/>
            <ac:picMk id="4" creationId="{769760A1-83D2-43A6-A3C4-0B2C09EE038D}"/>
          </ac:picMkLst>
        </pc:picChg>
      </pc:sldChg>
      <pc:sldChg chg="addSp delSp modSp add mod modNotesTx">
        <pc:chgData name="Nick Harvey" userId="a2e80a2cf01f411a" providerId="LiveId" clId="{008BF63B-C807-4649-BCEE-678425385FE9}" dt="2021-03-29T15:18:04.965" v="71" actId="1076"/>
        <pc:sldMkLst>
          <pc:docMk/>
          <pc:sldMk cId="1533981353" sldId="307"/>
        </pc:sldMkLst>
        <pc:spChg chg="mod">
          <ac:chgData name="Nick Harvey" userId="a2e80a2cf01f411a" providerId="LiveId" clId="{008BF63B-C807-4649-BCEE-678425385FE9}" dt="2021-03-29T15:17:58.273" v="68" actId="14100"/>
          <ac:spMkLst>
            <pc:docMk/>
            <pc:sldMk cId="1533981353" sldId="307"/>
            <ac:spMk id="2" creationId="{00000000-0000-0000-0000-000000000000}"/>
          </ac:spMkLst>
        </pc:spChg>
        <pc:spChg chg="add mod">
          <ac:chgData name="Nick Harvey" userId="a2e80a2cf01f411a" providerId="LiveId" clId="{008BF63B-C807-4649-BCEE-678425385FE9}" dt="2021-03-29T15:18:04.965" v="71" actId="1076"/>
          <ac:spMkLst>
            <pc:docMk/>
            <pc:sldMk cId="1533981353" sldId="307"/>
            <ac:spMk id="5" creationId="{93E6B93E-02EE-4B58-98D2-D72E1031DC83}"/>
          </ac:spMkLst>
        </pc:spChg>
        <pc:picChg chg="add mod">
          <ac:chgData name="Nick Harvey" userId="a2e80a2cf01f411a" providerId="LiveId" clId="{008BF63B-C807-4649-BCEE-678425385FE9}" dt="2021-03-29T15:17:59.276" v="69" actId="1076"/>
          <ac:picMkLst>
            <pc:docMk/>
            <pc:sldMk cId="1533981353" sldId="307"/>
            <ac:picMk id="4" creationId="{59FBCE98-06D1-4EC3-A8FA-AE490895E1D0}"/>
          </ac:picMkLst>
        </pc:picChg>
        <pc:picChg chg="del">
          <ac:chgData name="Nick Harvey" userId="a2e80a2cf01f411a" providerId="LiveId" clId="{008BF63B-C807-4649-BCEE-678425385FE9}" dt="2021-03-29T15:16:07.825" v="46" actId="478"/>
          <ac:picMkLst>
            <pc:docMk/>
            <pc:sldMk cId="1533981353" sldId="307"/>
            <ac:picMk id="12" creationId="{738C3A31-4B90-43D0-B11A-0DA1273C4F6B}"/>
          </ac:picMkLst>
        </pc:picChg>
      </pc:sldChg>
      <pc:sldChg chg="delSp add del mod">
        <pc:chgData name="Nick Harvey" userId="a2e80a2cf01f411a" providerId="LiveId" clId="{008BF63B-C807-4649-BCEE-678425385FE9}" dt="2021-03-29T15:16:03.655" v="44" actId="2696"/>
        <pc:sldMkLst>
          <pc:docMk/>
          <pc:sldMk cId="3770435506" sldId="307"/>
        </pc:sldMkLst>
        <pc:picChg chg="del">
          <ac:chgData name="Nick Harvey" userId="a2e80a2cf01f411a" providerId="LiveId" clId="{008BF63B-C807-4649-BCEE-678425385FE9}" dt="2021-03-29T15:16:01.637" v="43" actId="21"/>
          <ac:picMkLst>
            <pc:docMk/>
            <pc:sldMk cId="3770435506" sldId="307"/>
            <ac:picMk id="10" creationId="{87167749-E41D-4F96-9CE9-B7729A9E8AFC}"/>
          </ac:picMkLst>
        </pc:picChg>
        <pc:picChg chg="del">
          <ac:chgData name="Nick Harvey" userId="a2e80a2cf01f411a" providerId="LiveId" clId="{008BF63B-C807-4649-BCEE-678425385FE9}" dt="2021-03-29T15:15:59.775" v="42" actId="478"/>
          <ac:picMkLst>
            <pc:docMk/>
            <pc:sldMk cId="3770435506" sldId="307"/>
            <ac:picMk id="12" creationId="{738C3A31-4B90-43D0-B11A-0DA1273C4F6B}"/>
          </ac:picMkLst>
        </pc:picChg>
      </pc:sldChg>
      <pc:sldChg chg="addSp delSp modSp new mod">
        <pc:chgData name="Nick Harvey" userId="a2e80a2cf01f411a" providerId="LiveId" clId="{008BF63B-C807-4649-BCEE-678425385FE9}" dt="2021-03-29T15:21:24.760" v="355" actId="1076"/>
        <pc:sldMkLst>
          <pc:docMk/>
          <pc:sldMk cId="1796281130" sldId="308"/>
        </pc:sldMkLst>
        <pc:spChg chg="del">
          <ac:chgData name="Nick Harvey" userId="a2e80a2cf01f411a" providerId="LiveId" clId="{008BF63B-C807-4649-BCEE-678425385FE9}" dt="2021-03-29T15:19:12.368" v="73" actId="478"/>
          <ac:spMkLst>
            <pc:docMk/>
            <pc:sldMk cId="1796281130" sldId="308"/>
            <ac:spMk id="2" creationId="{F3ACB1F9-4904-4E5D-81AC-6A26A858362A}"/>
          </ac:spMkLst>
        </pc:spChg>
        <pc:spChg chg="del">
          <ac:chgData name="Nick Harvey" userId="a2e80a2cf01f411a" providerId="LiveId" clId="{008BF63B-C807-4649-BCEE-678425385FE9}" dt="2021-03-29T15:19:13.502" v="74" actId="478"/>
          <ac:spMkLst>
            <pc:docMk/>
            <pc:sldMk cId="1796281130" sldId="308"/>
            <ac:spMk id="3" creationId="{F38E9660-0C87-4513-9CA1-F3CD5BC9B7A2}"/>
          </ac:spMkLst>
        </pc:spChg>
        <pc:spChg chg="add mod">
          <ac:chgData name="Nick Harvey" userId="a2e80a2cf01f411a" providerId="LiveId" clId="{008BF63B-C807-4649-BCEE-678425385FE9}" dt="2021-03-29T15:21:09.215" v="350" actId="14100"/>
          <ac:spMkLst>
            <pc:docMk/>
            <pc:sldMk cId="1796281130" sldId="308"/>
            <ac:spMk id="5" creationId="{B8F5F751-1D25-46EA-93F7-7B3B9683219B}"/>
          </ac:spMkLst>
        </pc:spChg>
        <pc:spChg chg="add mod">
          <ac:chgData name="Nick Harvey" userId="a2e80a2cf01f411a" providerId="LiveId" clId="{008BF63B-C807-4649-BCEE-678425385FE9}" dt="2021-03-29T15:21:19.900" v="354" actId="14100"/>
          <ac:spMkLst>
            <pc:docMk/>
            <pc:sldMk cId="1796281130" sldId="308"/>
            <ac:spMk id="6" creationId="{48CDA624-B3E1-404D-AC6C-C9AADF2AF921}"/>
          </ac:spMkLst>
        </pc:spChg>
        <pc:picChg chg="add mod">
          <ac:chgData name="Nick Harvey" userId="a2e80a2cf01f411a" providerId="LiveId" clId="{008BF63B-C807-4649-BCEE-678425385FE9}" dt="2021-03-29T15:21:24.760" v="355" actId="1076"/>
          <ac:picMkLst>
            <pc:docMk/>
            <pc:sldMk cId="1796281130" sldId="308"/>
            <ac:picMk id="1026" creationId="{5B44532A-B8E1-4684-B5BE-DE2CD58BDDFD}"/>
          </ac:picMkLst>
        </pc:picChg>
      </pc:sldChg>
      <pc:sldChg chg="addSp delSp modSp new mod">
        <pc:chgData name="Nick Harvey" userId="a2e80a2cf01f411a" providerId="LiveId" clId="{008BF63B-C807-4649-BCEE-678425385FE9}" dt="2021-03-29T15:47:59.560" v="386" actId="114"/>
        <pc:sldMkLst>
          <pc:docMk/>
          <pc:sldMk cId="802887064" sldId="309"/>
        </pc:sldMkLst>
        <pc:spChg chg="del">
          <ac:chgData name="Nick Harvey" userId="a2e80a2cf01f411a" providerId="LiveId" clId="{008BF63B-C807-4649-BCEE-678425385FE9}" dt="2021-03-29T15:47:20.741" v="375" actId="478"/>
          <ac:spMkLst>
            <pc:docMk/>
            <pc:sldMk cId="802887064" sldId="309"/>
            <ac:spMk id="2" creationId="{67A5C011-0160-40E0-8FA4-F92D9C43280D}"/>
          </ac:spMkLst>
        </pc:spChg>
        <pc:spChg chg="del">
          <ac:chgData name="Nick Harvey" userId="a2e80a2cf01f411a" providerId="LiveId" clId="{008BF63B-C807-4649-BCEE-678425385FE9}" dt="2021-03-29T15:47:20.139" v="374" actId="478"/>
          <ac:spMkLst>
            <pc:docMk/>
            <pc:sldMk cId="802887064" sldId="309"/>
            <ac:spMk id="3" creationId="{0CBC07CF-4DCA-449C-BA24-42496AA89857}"/>
          </ac:spMkLst>
        </pc:spChg>
        <pc:spChg chg="add mod">
          <ac:chgData name="Nick Harvey" userId="a2e80a2cf01f411a" providerId="LiveId" clId="{008BF63B-C807-4649-BCEE-678425385FE9}" dt="2021-03-29T15:47:59.560" v="386" actId="114"/>
          <ac:spMkLst>
            <pc:docMk/>
            <pc:sldMk cId="802887064" sldId="309"/>
            <ac:spMk id="4" creationId="{E5D320A4-E0E6-4C8B-8083-CC608231AC18}"/>
          </ac:spMkLst>
        </pc:spChg>
        <pc:spChg chg="add mod">
          <ac:chgData name="Nick Harvey" userId="a2e80a2cf01f411a" providerId="LiveId" clId="{008BF63B-C807-4649-BCEE-678425385FE9}" dt="2021-03-29T15:47:39.640" v="378" actId="14100"/>
          <ac:spMkLst>
            <pc:docMk/>
            <pc:sldMk cId="802887064" sldId="309"/>
            <ac:spMk id="5" creationId="{79F2A834-A77B-4A84-AD2A-00C7102A5058}"/>
          </ac:spMkLst>
        </pc:spChg>
        <pc:spChg chg="add mod">
          <ac:chgData name="Nick Harvey" userId="a2e80a2cf01f411a" providerId="LiveId" clId="{008BF63B-C807-4649-BCEE-678425385FE9}" dt="2021-03-29T15:47:52.552" v="385" actId="14100"/>
          <ac:spMkLst>
            <pc:docMk/>
            <pc:sldMk cId="802887064" sldId="309"/>
            <ac:spMk id="8" creationId="{797D00FD-3758-4A87-90D4-317E7F4BA74A}"/>
          </ac:spMkLst>
        </pc:spChg>
        <pc:picChg chg="add mod">
          <ac:chgData name="Nick Harvey" userId="a2e80a2cf01f411a" providerId="LiveId" clId="{008BF63B-C807-4649-BCEE-678425385FE9}" dt="2021-03-29T15:47:46.686" v="383" actId="14100"/>
          <ac:picMkLst>
            <pc:docMk/>
            <pc:sldMk cId="802887064" sldId="309"/>
            <ac:picMk id="6" creationId="{65E0AA28-EC85-4F46-9661-E71005A633C8}"/>
          </ac:picMkLst>
        </pc:picChg>
        <pc:picChg chg="add mod">
          <ac:chgData name="Nick Harvey" userId="a2e80a2cf01f411a" providerId="LiveId" clId="{008BF63B-C807-4649-BCEE-678425385FE9}" dt="2021-03-29T15:47:44.750" v="382" actId="1076"/>
          <ac:picMkLst>
            <pc:docMk/>
            <pc:sldMk cId="802887064" sldId="309"/>
            <ac:picMk id="7" creationId="{F665C22C-24A3-4629-8047-62D0FE585E65}"/>
          </ac:picMkLst>
        </pc:picChg>
      </pc:sldChg>
    </pc:docChg>
  </pc:docChgLst>
  <pc:docChgLst>
    <pc:chgData name="Nick Harvey" userId="a2e80a2cf01f411a" providerId="LiveId" clId="{9BCD8334-8A84-49F1-95C3-3BA049B61A04}"/>
    <pc:docChg chg="undo custSel mod addSld modSld">
      <pc:chgData name="Nick Harvey" userId="a2e80a2cf01f411a" providerId="LiveId" clId="{9BCD8334-8A84-49F1-95C3-3BA049B61A04}" dt="2019-11-24T15:29:07.128" v="48" actId="26606"/>
      <pc:docMkLst>
        <pc:docMk/>
      </pc:docMkLst>
      <pc:sldChg chg="modSp setBg">
        <pc:chgData name="Nick Harvey" userId="a2e80a2cf01f411a" providerId="LiveId" clId="{9BCD8334-8A84-49F1-95C3-3BA049B61A04}" dt="2019-10-04T10:18:07.647" v="4" actId="207"/>
        <pc:sldMkLst>
          <pc:docMk/>
          <pc:sldMk cId="3151837210" sldId="256"/>
        </pc:sldMkLst>
        <pc:spChg chg="mod">
          <ac:chgData name="Nick Harvey" userId="a2e80a2cf01f411a" providerId="LiveId" clId="{9BCD8334-8A84-49F1-95C3-3BA049B61A04}" dt="2019-10-04T10:18:04.080" v="3" actId="207"/>
          <ac:spMkLst>
            <pc:docMk/>
            <pc:sldMk cId="3151837210" sldId="256"/>
            <ac:spMk id="2" creationId="{00000000-0000-0000-0000-000000000000}"/>
          </ac:spMkLst>
        </pc:spChg>
        <pc:spChg chg="mod">
          <ac:chgData name="Nick Harvey" userId="a2e80a2cf01f411a" providerId="LiveId" clId="{9BCD8334-8A84-49F1-95C3-3BA049B61A04}" dt="2019-10-04T10:18:07.647" v="4" actId="207"/>
          <ac:spMkLst>
            <pc:docMk/>
            <pc:sldMk cId="3151837210" sldId="256"/>
            <ac:spMk id="3" creationId="{00000000-0000-0000-0000-000000000000}"/>
          </ac:spMkLst>
        </pc:spChg>
      </pc:sldChg>
      <pc:sldChg chg="addSp modSp">
        <pc:chgData name="Nick Harvey" userId="a2e80a2cf01f411a" providerId="LiveId" clId="{9BCD8334-8A84-49F1-95C3-3BA049B61A04}" dt="2019-10-04T10:22:09.977" v="26" actId="14100"/>
        <pc:sldMkLst>
          <pc:docMk/>
          <pc:sldMk cId="1900163506" sldId="296"/>
        </pc:sldMkLst>
        <pc:spChg chg="mod">
          <ac:chgData name="Nick Harvey" userId="a2e80a2cf01f411a" providerId="LiveId" clId="{9BCD8334-8A84-49F1-95C3-3BA049B61A04}" dt="2019-10-04T10:19:54.018" v="6" actId="14100"/>
          <ac:spMkLst>
            <pc:docMk/>
            <pc:sldMk cId="1900163506" sldId="296"/>
            <ac:spMk id="2" creationId="{00000000-0000-0000-0000-000000000000}"/>
          </ac:spMkLst>
        </pc:spChg>
        <pc:spChg chg="mod">
          <ac:chgData name="Nick Harvey" userId="a2e80a2cf01f411a" providerId="LiveId" clId="{9BCD8334-8A84-49F1-95C3-3BA049B61A04}" dt="2019-10-04T10:21:19.530" v="19" actId="1076"/>
          <ac:spMkLst>
            <pc:docMk/>
            <pc:sldMk cId="1900163506" sldId="296"/>
            <ac:spMk id="3" creationId="{00000000-0000-0000-0000-000000000000}"/>
          </ac:spMkLst>
        </pc:spChg>
        <pc:picChg chg="add mod">
          <ac:chgData name="Nick Harvey" userId="a2e80a2cf01f411a" providerId="LiveId" clId="{9BCD8334-8A84-49F1-95C3-3BA049B61A04}" dt="2019-10-04T10:21:14.480" v="18" actId="1076"/>
          <ac:picMkLst>
            <pc:docMk/>
            <pc:sldMk cId="1900163506" sldId="296"/>
            <ac:picMk id="4" creationId="{9D7FB504-EBA4-48B1-8763-E7766AB9D29B}"/>
          </ac:picMkLst>
        </pc:picChg>
        <pc:picChg chg="add mod">
          <ac:chgData name="Nick Harvey" userId="a2e80a2cf01f411a" providerId="LiveId" clId="{9BCD8334-8A84-49F1-95C3-3BA049B61A04}" dt="2019-10-04T10:22:09.977" v="26" actId="14100"/>
          <ac:picMkLst>
            <pc:docMk/>
            <pc:sldMk cId="1900163506" sldId="296"/>
            <ac:picMk id="5" creationId="{8F45C368-6BF5-4EF8-A51B-913AC59C1F9D}"/>
          </ac:picMkLst>
        </pc:picChg>
      </pc:sldChg>
      <pc:sldChg chg="addSp delSp modSp add">
        <pc:chgData name="Nick Harvey" userId="a2e80a2cf01f411a" providerId="LiveId" clId="{9BCD8334-8A84-49F1-95C3-3BA049B61A04}" dt="2019-10-04T10:38:12.939" v="40" actId="14100"/>
        <pc:sldMkLst>
          <pc:docMk/>
          <pc:sldMk cId="3855082861" sldId="304"/>
        </pc:sldMkLst>
        <pc:spChg chg="add del mod">
          <ac:chgData name="Nick Harvey" userId="a2e80a2cf01f411a" providerId="LiveId" clId="{9BCD8334-8A84-49F1-95C3-3BA049B61A04}" dt="2019-10-04T10:35:44.668" v="31" actId="478"/>
          <ac:spMkLst>
            <pc:docMk/>
            <pc:sldMk cId="3855082861" sldId="304"/>
            <ac:spMk id="3" creationId="{112728A4-75B2-43AA-BB7B-BCCF178B72EB}"/>
          </ac:spMkLst>
        </pc:spChg>
        <pc:spChg chg="del">
          <ac:chgData name="Nick Harvey" userId="a2e80a2cf01f411a" providerId="LiveId" clId="{9BCD8334-8A84-49F1-95C3-3BA049B61A04}" dt="2019-10-04T10:35:39.484" v="28" actId="478"/>
          <ac:spMkLst>
            <pc:docMk/>
            <pc:sldMk cId="3855082861" sldId="304"/>
            <ac:spMk id="4" creationId="{00000000-0000-0000-0000-000000000000}"/>
          </ac:spMkLst>
        </pc:spChg>
        <pc:spChg chg="del">
          <ac:chgData name="Nick Harvey" userId="a2e80a2cf01f411a" providerId="LiveId" clId="{9BCD8334-8A84-49F1-95C3-3BA049B61A04}" dt="2019-10-04T10:36:25.001" v="34" actId="478"/>
          <ac:spMkLst>
            <pc:docMk/>
            <pc:sldMk cId="3855082861" sldId="304"/>
            <ac:spMk id="6" creationId="{00000000-0000-0000-0000-000000000000}"/>
          </ac:spMkLst>
        </pc:spChg>
        <pc:spChg chg="add del mod">
          <ac:chgData name="Nick Harvey" userId="a2e80a2cf01f411a" providerId="LiveId" clId="{9BCD8334-8A84-49F1-95C3-3BA049B61A04}" dt="2019-10-04T10:35:42.130" v="30" actId="478"/>
          <ac:spMkLst>
            <pc:docMk/>
            <pc:sldMk cId="3855082861" sldId="304"/>
            <ac:spMk id="8" creationId="{F5818397-4608-42FB-9C46-CDA697C49D4F}"/>
          </ac:spMkLst>
        </pc:spChg>
        <pc:picChg chg="del">
          <ac:chgData name="Nick Harvey" userId="a2e80a2cf01f411a" providerId="LiveId" clId="{9BCD8334-8A84-49F1-95C3-3BA049B61A04}" dt="2019-10-04T10:35:40.688" v="29" actId="478"/>
          <ac:picMkLst>
            <pc:docMk/>
            <pc:sldMk cId="3855082861" sldId="304"/>
            <ac:picMk id="5" creationId="{00000000-0000-0000-0000-000000000000}"/>
          </ac:picMkLst>
        </pc:picChg>
        <pc:picChg chg="add mod">
          <ac:chgData name="Nick Harvey" userId="a2e80a2cf01f411a" providerId="LiveId" clId="{9BCD8334-8A84-49F1-95C3-3BA049B61A04}" dt="2019-10-04T10:38:12.939" v="40" actId="14100"/>
          <ac:picMkLst>
            <pc:docMk/>
            <pc:sldMk cId="3855082861" sldId="304"/>
            <ac:picMk id="9" creationId="{B0E405EA-B4CB-4220-B69A-B2532EE0E2C8}"/>
          </ac:picMkLst>
        </pc:picChg>
      </pc:sldChg>
      <pc:sldChg chg="addSp delSp modSp add mod setBg">
        <pc:chgData name="Nick Harvey" userId="a2e80a2cf01f411a" providerId="LiveId" clId="{9BCD8334-8A84-49F1-95C3-3BA049B61A04}" dt="2019-11-24T15:29:07.128" v="48" actId="26606"/>
        <pc:sldMkLst>
          <pc:docMk/>
          <pc:sldMk cId="51002304" sldId="305"/>
        </pc:sldMkLst>
        <pc:spChg chg="del">
          <ac:chgData name="Nick Harvey" userId="a2e80a2cf01f411a" providerId="LiveId" clId="{9BCD8334-8A84-49F1-95C3-3BA049B61A04}" dt="2019-11-24T15:28:02.590" v="42" actId="478"/>
          <ac:spMkLst>
            <pc:docMk/>
            <pc:sldMk cId="51002304" sldId="305"/>
            <ac:spMk id="2" creationId="{75A1210C-D64B-4677-818F-62C2CE41DCA5}"/>
          </ac:spMkLst>
        </pc:spChg>
        <pc:spChg chg="del">
          <ac:chgData name="Nick Harvey" userId="a2e80a2cf01f411a" providerId="LiveId" clId="{9BCD8334-8A84-49F1-95C3-3BA049B61A04}" dt="2019-11-24T15:28:04.231" v="43" actId="478"/>
          <ac:spMkLst>
            <pc:docMk/>
            <pc:sldMk cId="51002304" sldId="305"/>
            <ac:spMk id="3" creationId="{6F24E992-2420-4B9A-A568-06F7316A1893}"/>
          </ac:spMkLst>
        </pc:spChg>
        <pc:spChg chg="add del">
          <ac:chgData name="Nick Harvey" userId="a2e80a2cf01f411a" providerId="LiveId" clId="{9BCD8334-8A84-49F1-95C3-3BA049B61A04}" dt="2019-11-24T15:29:07.128" v="48" actId="26606"/>
          <ac:spMkLst>
            <pc:docMk/>
            <pc:sldMk cId="51002304" sldId="305"/>
            <ac:spMk id="10" creationId="{32BC26D8-82FB-445E-AA49-62A77D7C1EE0}"/>
          </ac:spMkLst>
        </pc:spChg>
        <pc:spChg chg="add del">
          <ac:chgData name="Nick Harvey" userId="a2e80a2cf01f411a" providerId="LiveId" clId="{9BCD8334-8A84-49F1-95C3-3BA049B61A04}" dt="2019-11-24T15:29:07.128" v="48" actId="26606"/>
          <ac:spMkLst>
            <pc:docMk/>
            <pc:sldMk cId="51002304" sldId="305"/>
            <ac:spMk id="12" creationId="{CB44330D-EA18-4254-AA95-EB49948539B8}"/>
          </ac:spMkLst>
        </pc:spChg>
        <pc:picChg chg="add mod">
          <ac:chgData name="Nick Harvey" userId="a2e80a2cf01f411a" providerId="LiveId" clId="{9BCD8334-8A84-49F1-95C3-3BA049B61A04}" dt="2019-11-24T15:29:07.128" v="48" actId="26606"/>
          <ac:picMkLst>
            <pc:docMk/>
            <pc:sldMk cId="51002304" sldId="305"/>
            <ac:picMk id="5" creationId="{512B418A-1A82-4110-AC48-CA9FFB5F31D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FAAFD0F-416D-3C44-BEBC-F6B5041753D2}" type="datetimeFigureOut">
              <a:rPr lang="en-US" smtClean="0"/>
              <a:t>3/29/2021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5BFEDD4-B87D-4B42-80FB-64805CA0C7C3}" type="slidenum">
              <a:rPr lang="en-US" smtClean="0"/>
              <a:t>‹#›</a:t>
            </a:fld>
            <a:endParaRPr lang="en-US"/>
          </a:p>
        </p:txBody>
      </p:sp>
    </p:spTree>
    <p:extLst>
      <p:ext uri="{BB962C8B-B14F-4D97-AF65-F5344CB8AC3E}">
        <p14:creationId xmlns:p14="http://schemas.microsoft.com/office/powerpoint/2010/main" val="17488055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5BFEDD4-B87D-4B42-80FB-64805CA0C7C3}" type="slidenum">
              <a:rPr lang="en-US" smtClean="0"/>
              <a:t>1</a:t>
            </a:fld>
            <a:endParaRPr lang="en-US"/>
          </a:p>
        </p:txBody>
      </p:sp>
    </p:spTree>
    <p:extLst>
      <p:ext uri="{BB962C8B-B14F-4D97-AF65-F5344CB8AC3E}">
        <p14:creationId xmlns:p14="http://schemas.microsoft.com/office/powerpoint/2010/main" val="678236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b="1" i="0" dirty="0">
                <a:solidFill>
                  <a:srgbClr val="2D5677"/>
                </a:solidFill>
                <a:effectLst/>
                <a:latin typeface="Open Sans"/>
              </a:rPr>
              <a:t>Caption:</a:t>
            </a:r>
            <a:r>
              <a:rPr lang="en-GB" b="0" i="0" dirty="0">
                <a:solidFill>
                  <a:srgbClr val="2D5677"/>
                </a:solidFill>
                <a:effectLst/>
                <a:latin typeface="Open Sans"/>
              </a:rPr>
              <a:t> This image shows observations globally from nine different variables that are key indicators of a warming climate. The indicators (listed below) all show long-term trends that are consistent with global warming. In parentheses are the number of datasets shown in each graph, the length of time covered by the combined datasets and their anomaly reference period (where applicable), and the direction of the trend: land surface air temperature (4 datasets, 1850–2016 relative to 1976–2005, increase); sea surface temperature (3 datasets, 1850–2016 relative to 1976–2005, increase); sea level (4 datasets, 1880–2014 relative to 1996–2005, increase); tropospheric temperature (5 datasets, 1958–2016 relative to 1981–2005, increase); ocean heat content, upper 700m (5 datasets, 1950–2016 relative to 1996–2005, increase); specific humidity (4 datasets, 1973–2016 relative to 1980–2003, increase); Northern Hemisphere snow cover, March–April and annual (1 dataset, 1967–2016 relative to 1976–2005, decrease); arctic sea ice extent, September and annual (1 dataset, 1979–2016, decrease); glacier cumulative mass balance (1 dataset, 1980–2016, decrease). More information on the datasets can be found in the accompanying metadata. (Figure source: NOAA NCEI and CICS-NC, updated from Melillo et al. 2014;</a:t>
            </a:r>
            <a:r>
              <a:rPr lang="en-GB" b="0" i="0" baseline="30000" dirty="0">
                <a:solidFill>
                  <a:srgbClr val="297FB7"/>
                </a:solidFill>
                <a:effectLst/>
                <a:latin typeface="Open Sans"/>
              </a:rPr>
              <a:t>1</a:t>
            </a:r>
            <a:r>
              <a:rPr lang="en-GB" b="0" i="0" dirty="0">
                <a:solidFill>
                  <a:srgbClr val="2D5677"/>
                </a:solidFill>
                <a:effectLst/>
                <a:latin typeface="Open Sans"/>
              </a:rPr>
              <a:t> Blunden and Arndt 2016</a:t>
            </a:r>
            <a:r>
              <a:rPr lang="en-GB" b="0" i="0" baseline="30000" dirty="0">
                <a:solidFill>
                  <a:srgbClr val="297FB7"/>
                </a:solidFill>
                <a:effectLst/>
                <a:latin typeface="Open Sans"/>
              </a:rPr>
              <a:t>2</a:t>
            </a:r>
            <a:r>
              <a:rPr lang="en-GB" b="0" i="0" dirty="0">
                <a:solidFill>
                  <a:srgbClr val="2D5677"/>
                </a:solidFill>
                <a:effectLst/>
                <a:latin typeface="Open Sans"/>
              </a:rPr>
              <a:t> ).</a:t>
            </a:r>
          </a:p>
          <a:p>
            <a:endParaRPr lang="en-GB" dirty="0"/>
          </a:p>
        </p:txBody>
      </p:sp>
      <p:sp>
        <p:nvSpPr>
          <p:cNvPr id="4" name="Slide Number Placeholder 3"/>
          <p:cNvSpPr>
            <a:spLocks noGrp="1"/>
          </p:cNvSpPr>
          <p:nvPr>
            <p:ph type="sldNum" sz="quarter" idx="5"/>
          </p:nvPr>
        </p:nvSpPr>
        <p:spPr/>
        <p:txBody>
          <a:bodyPr/>
          <a:lstStyle/>
          <a:p>
            <a:fld id="{85BFEDD4-B87D-4B42-80FB-64805CA0C7C3}" type="slidenum">
              <a:rPr lang="en-US" smtClean="0"/>
              <a:t>11</a:t>
            </a:fld>
            <a:endParaRPr lang="en-US"/>
          </a:p>
        </p:txBody>
      </p:sp>
    </p:spTree>
    <p:extLst>
      <p:ext uri="{BB962C8B-B14F-4D97-AF65-F5344CB8AC3E}">
        <p14:creationId xmlns:p14="http://schemas.microsoft.com/office/powerpoint/2010/main" val="1825249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b="1" i="0" dirty="0">
                <a:solidFill>
                  <a:srgbClr val="2D5677"/>
                </a:solidFill>
                <a:effectLst/>
                <a:latin typeface="Open Sans"/>
              </a:rPr>
              <a:t>Caption:</a:t>
            </a:r>
            <a:r>
              <a:rPr lang="en-GB" b="0" i="0" dirty="0">
                <a:solidFill>
                  <a:srgbClr val="2D5677"/>
                </a:solidFill>
                <a:effectLst/>
                <a:latin typeface="Open Sans"/>
              </a:rPr>
              <a:t> This image shows observations globally from nine different variables that are key indicators of a warming climate. The indicators (listed below) all show long-term trends that are consistent with global warming. In parentheses are the number of datasets shown in each graph, the length of time covered by the combined datasets and their anomaly reference period (where applicable), and the direction of the trend: land surface air temperature (4 datasets, 1850–2016 relative to 1976–2005, increase); sea surface temperature (3 datasets, 1850–2016 relative to 1976–2005, increase); sea level (4 datasets, 1880–2014 relative to 1996–2005, increase); tropospheric temperature (5 datasets, 1958–2016 relative to 1981–2005, increase); ocean heat content, upper 700m (5 datasets, 1950–2016 relative to 1996–2005, increase); specific humidity (4 datasets, 1973–2016 relative to 1980–2003, increase); Northern Hemisphere snow cover, March–April and annual (1 dataset, 1967–2016 relative to 1976–2005, decrease); arctic sea ice extent, September and annual (1 dataset, 1979–2016, decrease); glacier cumulative mass balance (1 dataset, 1980–2016, decrease). More information on the datasets can be found in the accompanying metadata. (Figure source: NOAA NCEI and CICS-NC, updated from Melillo et al. 2014;</a:t>
            </a:r>
            <a:r>
              <a:rPr lang="en-GB" b="0" i="0" baseline="30000" dirty="0">
                <a:solidFill>
                  <a:srgbClr val="297FB7"/>
                </a:solidFill>
                <a:effectLst/>
                <a:latin typeface="Open Sans"/>
              </a:rPr>
              <a:t>1</a:t>
            </a:r>
            <a:r>
              <a:rPr lang="en-GB" b="0" i="0" dirty="0">
                <a:solidFill>
                  <a:srgbClr val="2D5677"/>
                </a:solidFill>
                <a:effectLst/>
                <a:latin typeface="Open Sans"/>
              </a:rPr>
              <a:t> Blunden and Arndt 2016</a:t>
            </a:r>
            <a:r>
              <a:rPr lang="en-GB" b="0" i="0" baseline="30000" dirty="0">
                <a:solidFill>
                  <a:srgbClr val="297FB7"/>
                </a:solidFill>
                <a:effectLst/>
                <a:latin typeface="Open Sans"/>
              </a:rPr>
              <a:t>2</a:t>
            </a:r>
            <a:r>
              <a:rPr lang="en-GB" b="0" i="0" dirty="0">
                <a:solidFill>
                  <a:srgbClr val="2D5677"/>
                </a:solidFill>
                <a:effectLst/>
                <a:latin typeface="Open Sans"/>
              </a:rPr>
              <a:t> ).</a:t>
            </a:r>
          </a:p>
          <a:p>
            <a:endParaRPr lang="en-GB" dirty="0"/>
          </a:p>
        </p:txBody>
      </p:sp>
      <p:sp>
        <p:nvSpPr>
          <p:cNvPr id="4" name="Slide Number Placeholder 3"/>
          <p:cNvSpPr>
            <a:spLocks noGrp="1"/>
          </p:cNvSpPr>
          <p:nvPr>
            <p:ph type="sldNum" sz="quarter" idx="5"/>
          </p:nvPr>
        </p:nvSpPr>
        <p:spPr/>
        <p:txBody>
          <a:bodyPr/>
          <a:lstStyle/>
          <a:p>
            <a:fld id="{85BFEDD4-B87D-4B42-80FB-64805CA0C7C3}" type="slidenum">
              <a:rPr lang="en-US" smtClean="0"/>
              <a:t>12</a:t>
            </a:fld>
            <a:endParaRPr lang="en-US"/>
          </a:p>
        </p:txBody>
      </p:sp>
    </p:spTree>
    <p:extLst>
      <p:ext uri="{BB962C8B-B14F-4D97-AF65-F5344CB8AC3E}">
        <p14:creationId xmlns:p14="http://schemas.microsoft.com/office/powerpoint/2010/main" val="1599856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8BBBE60-712A-5141-9B12-F297512F08E3}" type="datetimeFigureOut">
              <a:rPr lang="en-US" smtClean="0"/>
              <a:t>3/29/2021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1A9EBE-31D4-EB43-AFA3-B85704A3D2B0}" type="slidenum">
              <a:rPr lang="en-US" smtClean="0"/>
              <a:t>‹#›</a:t>
            </a:fld>
            <a:endParaRPr lang="en-US"/>
          </a:p>
        </p:txBody>
      </p:sp>
    </p:spTree>
    <p:extLst>
      <p:ext uri="{BB962C8B-B14F-4D97-AF65-F5344CB8AC3E}">
        <p14:creationId xmlns:p14="http://schemas.microsoft.com/office/powerpoint/2010/main" val="14386592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BBBE60-712A-5141-9B12-F297512F08E3}" type="datetimeFigureOut">
              <a:rPr lang="en-US" smtClean="0"/>
              <a:t>3/29/2021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1A9EBE-31D4-EB43-AFA3-B85704A3D2B0}" type="slidenum">
              <a:rPr lang="en-US" smtClean="0"/>
              <a:t>‹#›</a:t>
            </a:fld>
            <a:endParaRPr lang="en-US"/>
          </a:p>
        </p:txBody>
      </p:sp>
    </p:spTree>
    <p:extLst>
      <p:ext uri="{BB962C8B-B14F-4D97-AF65-F5344CB8AC3E}">
        <p14:creationId xmlns:p14="http://schemas.microsoft.com/office/powerpoint/2010/main" val="76836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BBBE60-712A-5141-9B12-F297512F08E3}" type="datetimeFigureOut">
              <a:rPr lang="en-US" smtClean="0"/>
              <a:t>3/29/2021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1A9EBE-31D4-EB43-AFA3-B85704A3D2B0}" type="slidenum">
              <a:rPr lang="en-US" smtClean="0"/>
              <a:t>‹#›</a:t>
            </a:fld>
            <a:endParaRPr lang="en-US"/>
          </a:p>
        </p:txBody>
      </p:sp>
    </p:spTree>
    <p:extLst>
      <p:ext uri="{BB962C8B-B14F-4D97-AF65-F5344CB8AC3E}">
        <p14:creationId xmlns:p14="http://schemas.microsoft.com/office/powerpoint/2010/main" val="2311148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BBBE60-712A-5141-9B12-F297512F08E3}" type="datetimeFigureOut">
              <a:rPr lang="en-US" smtClean="0"/>
              <a:t>3/29/2021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1A9EBE-31D4-EB43-AFA3-B85704A3D2B0}" type="slidenum">
              <a:rPr lang="en-US" smtClean="0"/>
              <a:t>‹#›</a:t>
            </a:fld>
            <a:endParaRPr lang="en-US"/>
          </a:p>
        </p:txBody>
      </p:sp>
    </p:spTree>
    <p:extLst>
      <p:ext uri="{BB962C8B-B14F-4D97-AF65-F5344CB8AC3E}">
        <p14:creationId xmlns:p14="http://schemas.microsoft.com/office/powerpoint/2010/main" val="266010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8BBBE60-712A-5141-9B12-F297512F08E3}" type="datetimeFigureOut">
              <a:rPr lang="en-US" smtClean="0"/>
              <a:t>3/29/2021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1A9EBE-31D4-EB43-AFA3-B85704A3D2B0}" type="slidenum">
              <a:rPr lang="en-US" smtClean="0"/>
              <a:t>‹#›</a:t>
            </a:fld>
            <a:endParaRPr lang="en-US"/>
          </a:p>
        </p:txBody>
      </p:sp>
    </p:spTree>
    <p:extLst>
      <p:ext uri="{BB962C8B-B14F-4D97-AF65-F5344CB8AC3E}">
        <p14:creationId xmlns:p14="http://schemas.microsoft.com/office/powerpoint/2010/main" val="3139423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8BBBE60-712A-5141-9B12-F297512F08E3}" type="datetimeFigureOut">
              <a:rPr lang="en-US" smtClean="0"/>
              <a:t>3/29/2021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1A9EBE-31D4-EB43-AFA3-B85704A3D2B0}" type="slidenum">
              <a:rPr lang="en-US" smtClean="0"/>
              <a:t>‹#›</a:t>
            </a:fld>
            <a:endParaRPr lang="en-US"/>
          </a:p>
        </p:txBody>
      </p:sp>
    </p:spTree>
    <p:extLst>
      <p:ext uri="{BB962C8B-B14F-4D97-AF65-F5344CB8AC3E}">
        <p14:creationId xmlns:p14="http://schemas.microsoft.com/office/powerpoint/2010/main" val="38093024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8BBBE60-712A-5141-9B12-F297512F08E3}" type="datetimeFigureOut">
              <a:rPr lang="en-US" smtClean="0"/>
              <a:t>3/29/2021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1A9EBE-31D4-EB43-AFA3-B85704A3D2B0}" type="slidenum">
              <a:rPr lang="en-US" smtClean="0"/>
              <a:t>‹#›</a:t>
            </a:fld>
            <a:endParaRPr lang="en-US"/>
          </a:p>
        </p:txBody>
      </p:sp>
    </p:spTree>
    <p:extLst>
      <p:ext uri="{BB962C8B-B14F-4D97-AF65-F5344CB8AC3E}">
        <p14:creationId xmlns:p14="http://schemas.microsoft.com/office/powerpoint/2010/main" val="41482398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8BBBE60-712A-5141-9B12-F297512F08E3}" type="datetimeFigureOut">
              <a:rPr lang="en-US" smtClean="0"/>
              <a:t>3/29/2021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1A9EBE-31D4-EB43-AFA3-B85704A3D2B0}" type="slidenum">
              <a:rPr lang="en-US" smtClean="0"/>
              <a:t>‹#›</a:t>
            </a:fld>
            <a:endParaRPr lang="en-US"/>
          </a:p>
        </p:txBody>
      </p:sp>
    </p:spTree>
    <p:extLst>
      <p:ext uri="{BB962C8B-B14F-4D97-AF65-F5344CB8AC3E}">
        <p14:creationId xmlns:p14="http://schemas.microsoft.com/office/powerpoint/2010/main" val="21349559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BBBE60-712A-5141-9B12-F297512F08E3}" type="datetimeFigureOut">
              <a:rPr lang="en-US" smtClean="0"/>
              <a:t>3/29/2021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1A9EBE-31D4-EB43-AFA3-B85704A3D2B0}" type="slidenum">
              <a:rPr lang="en-US" smtClean="0"/>
              <a:t>‹#›</a:t>
            </a:fld>
            <a:endParaRPr lang="en-US"/>
          </a:p>
        </p:txBody>
      </p:sp>
    </p:spTree>
    <p:extLst>
      <p:ext uri="{BB962C8B-B14F-4D97-AF65-F5344CB8AC3E}">
        <p14:creationId xmlns:p14="http://schemas.microsoft.com/office/powerpoint/2010/main" val="1255847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8BBBE60-712A-5141-9B12-F297512F08E3}" type="datetimeFigureOut">
              <a:rPr lang="en-US" smtClean="0"/>
              <a:t>3/29/2021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1A9EBE-31D4-EB43-AFA3-B85704A3D2B0}" type="slidenum">
              <a:rPr lang="en-US" smtClean="0"/>
              <a:t>‹#›</a:t>
            </a:fld>
            <a:endParaRPr lang="en-US"/>
          </a:p>
        </p:txBody>
      </p:sp>
    </p:spTree>
    <p:extLst>
      <p:ext uri="{BB962C8B-B14F-4D97-AF65-F5344CB8AC3E}">
        <p14:creationId xmlns:p14="http://schemas.microsoft.com/office/powerpoint/2010/main" val="1479190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8BBBE60-712A-5141-9B12-F297512F08E3}" type="datetimeFigureOut">
              <a:rPr lang="en-US" smtClean="0"/>
              <a:t>3/29/2021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1A9EBE-31D4-EB43-AFA3-B85704A3D2B0}" type="slidenum">
              <a:rPr lang="en-US" smtClean="0"/>
              <a:t>‹#›</a:t>
            </a:fld>
            <a:endParaRPr lang="en-US"/>
          </a:p>
        </p:txBody>
      </p:sp>
    </p:spTree>
    <p:extLst>
      <p:ext uri="{BB962C8B-B14F-4D97-AF65-F5344CB8AC3E}">
        <p14:creationId xmlns:p14="http://schemas.microsoft.com/office/powerpoint/2010/main" val="22056353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BBBE60-712A-5141-9B12-F297512F08E3}" type="datetimeFigureOut">
              <a:rPr lang="en-US" smtClean="0"/>
              <a:t>3/29/2021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A9EBE-31D4-EB43-AFA3-B85704A3D2B0}" type="slidenum">
              <a:rPr lang="en-US" smtClean="0"/>
              <a:t>‹#›</a:t>
            </a:fld>
            <a:endParaRPr lang="en-US"/>
          </a:p>
        </p:txBody>
      </p:sp>
    </p:spTree>
    <p:extLst>
      <p:ext uri="{BB962C8B-B14F-4D97-AF65-F5344CB8AC3E}">
        <p14:creationId xmlns:p14="http://schemas.microsoft.com/office/powerpoint/2010/main" val="33883974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video" Target="https://www.youtube.com/embed/-yIHxOui9nQ?feature=oembed"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gif"/><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solidFill>
                  <a:schemeClr val="bg1"/>
                </a:solidFill>
              </a:rPr>
              <a:t>Session 1:</a:t>
            </a:r>
            <a:br>
              <a:rPr lang="en-US" dirty="0">
                <a:solidFill>
                  <a:schemeClr val="bg1"/>
                </a:solidFill>
              </a:rPr>
            </a:br>
            <a:r>
              <a:rPr lang="en-US" dirty="0">
                <a:solidFill>
                  <a:schemeClr val="bg1"/>
                </a:solidFill>
              </a:rPr>
              <a:t>Global environmental change</a:t>
            </a:r>
          </a:p>
        </p:txBody>
      </p:sp>
      <p:sp>
        <p:nvSpPr>
          <p:cNvPr id="3" name="Subtitle 2"/>
          <p:cNvSpPr>
            <a:spLocks noGrp="1"/>
          </p:cNvSpPr>
          <p:nvPr>
            <p:ph type="subTitle" idx="1"/>
          </p:nvPr>
        </p:nvSpPr>
        <p:spPr/>
        <p:txBody>
          <a:bodyPr>
            <a:normAutofit/>
          </a:bodyPr>
          <a:lstStyle/>
          <a:p>
            <a:r>
              <a:rPr lang="en-US" dirty="0">
                <a:solidFill>
                  <a:schemeClr val="bg1"/>
                </a:solidFill>
              </a:rPr>
              <a:t>Nick Harvey </a:t>
            </a:r>
          </a:p>
          <a:p>
            <a:r>
              <a:rPr lang="en-US" dirty="0">
                <a:solidFill>
                  <a:schemeClr val="bg1"/>
                </a:solidFill>
              </a:rPr>
              <a:t>Conservation PhD candidate</a:t>
            </a:r>
          </a:p>
          <a:p>
            <a:r>
              <a:rPr lang="en-US" dirty="0">
                <a:solidFill>
                  <a:schemeClr val="bg1"/>
                </a:solidFill>
              </a:rPr>
              <a:t>University of Manchester</a:t>
            </a:r>
          </a:p>
          <a:p>
            <a:endParaRPr lang="en-US" dirty="0"/>
          </a:p>
        </p:txBody>
      </p:sp>
    </p:spTree>
    <p:extLst>
      <p:ext uri="{BB962C8B-B14F-4D97-AF65-F5344CB8AC3E}">
        <p14:creationId xmlns:p14="http://schemas.microsoft.com/office/powerpoint/2010/main" val="31518372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8-10-11 at 09.43.48.png"/>
          <p:cNvPicPr>
            <a:picLocks noGrp="1" noChangeAspect="1"/>
          </p:cNvPicPr>
          <p:nvPr>
            <p:ph idx="1"/>
          </p:nvPr>
        </p:nvPicPr>
        <p:blipFill>
          <a:blip r:embed="rId2">
            <a:extLst>
              <a:ext uri="{28A0092B-C50C-407E-A947-70E740481C1C}">
                <a14:useLocalDpi xmlns:a14="http://schemas.microsoft.com/office/drawing/2010/main" val="0"/>
              </a:ext>
            </a:extLst>
          </a:blip>
          <a:srcRect t="-24312" b="-24312"/>
          <a:stretch>
            <a:fillRect/>
          </a:stretch>
        </p:blipFill>
        <p:spPr>
          <a:xfrm>
            <a:off x="-109183" y="-497864"/>
            <a:ext cx="9225291" cy="5073555"/>
          </a:xfrm>
        </p:spPr>
      </p:pic>
      <p:sp>
        <p:nvSpPr>
          <p:cNvPr id="6" name="TextBox 5"/>
          <p:cNvSpPr txBox="1"/>
          <p:nvPr/>
        </p:nvSpPr>
        <p:spPr>
          <a:xfrm>
            <a:off x="2417731" y="3935292"/>
            <a:ext cx="6548848" cy="1938992"/>
          </a:xfrm>
          <a:prstGeom prst="rect">
            <a:avLst/>
          </a:prstGeom>
          <a:noFill/>
        </p:spPr>
        <p:txBody>
          <a:bodyPr wrap="square" rtlCol="0">
            <a:spAutoFit/>
          </a:bodyPr>
          <a:lstStyle/>
          <a:p>
            <a:pPr algn="r"/>
            <a:r>
              <a:rPr lang="en-US" sz="2400" dirty="0">
                <a:solidFill>
                  <a:srgbClr val="FF0000"/>
                </a:solidFill>
              </a:rPr>
              <a:t>Most anthropogenic transformation in tropical and temperate deciduous forests and grasslands/</a:t>
            </a:r>
            <a:r>
              <a:rPr lang="en-US" sz="2400" dirty="0" err="1">
                <a:solidFill>
                  <a:srgbClr val="FF0000"/>
                </a:solidFill>
              </a:rPr>
              <a:t>shrublands</a:t>
            </a:r>
            <a:r>
              <a:rPr lang="en-US" sz="2400" dirty="0">
                <a:solidFill>
                  <a:srgbClr val="FF0000"/>
                </a:solidFill>
              </a:rPr>
              <a:t> </a:t>
            </a:r>
          </a:p>
          <a:p>
            <a:pPr algn="r"/>
            <a:endParaRPr lang="en-US" sz="2400" dirty="0">
              <a:solidFill>
                <a:srgbClr val="FF0000"/>
              </a:solidFill>
            </a:endParaRPr>
          </a:p>
          <a:p>
            <a:pPr algn="r"/>
            <a:r>
              <a:rPr lang="en-US" sz="2400" dirty="0">
                <a:solidFill>
                  <a:srgbClr val="FF0000"/>
                </a:solidFill>
              </a:rPr>
              <a:t>Why is this important?</a:t>
            </a:r>
          </a:p>
        </p:txBody>
      </p:sp>
      <p:pic>
        <p:nvPicPr>
          <p:cNvPr id="2" name="Picture 1"/>
          <p:cNvPicPr>
            <a:picLocks noChangeAspect="1"/>
          </p:cNvPicPr>
          <p:nvPr/>
        </p:nvPicPr>
        <p:blipFill rotWithShape="1">
          <a:blip r:embed="rId3"/>
          <a:srcRect l="-288" t="6412" r="77738" b="72393"/>
          <a:stretch/>
        </p:blipFill>
        <p:spPr>
          <a:xfrm>
            <a:off x="79557" y="4056339"/>
            <a:ext cx="2141491" cy="1992573"/>
          </a:xfrm>
          <a:prstGeom prst="rect">
            <a:avLst/>
          </a:prstGeom>
        </p:spPr>
      </p:pic>
      <p:sp>
        <p:nvSpPr>
          <p:cNvPr id="7" name="TextBox 6"/>
          <p:cNvSpPr txBox="1"/>
          <p:nvPr/>
        </p:nvSpPr>
        <p:spPr>
          <a:xfrm>
            <a:off x="1150302" y="6156514"/>
            <a:ext cx="7100470" cy="369332"/>
          </a:xfrm>
          <a:prstGeom prst="rect">
            <a:avLst/>
          </a:prstGeom>
          <a:noFill/>
        </p:spPr>
        <p:txBody>
          <a:bodyPr wrap="none" rtlCol="0">
            <a:spAutoFit/>
          </a:bodyPr>
          <a:lstStyle/>
          <a:p>
            <a:r>
              <a:rPr lang="en-US" sz="1400" dirty="0"/>
              <a:t>Ellis et al (2010)</a:t>
            </a:r>
            <a:r>
              <a:rPr lang="en-US" sz="1400" i="1" dirty="0"/>
              <a:t> </a:t>
            </a:r>
            <a:r>
              <a:rPr lang="en-US" sz="1400" dirty="0"/>
              <a:t>Anthropogenic transformation 1700-2000. </a:t>
            </a:r>
            <a:r>
              <a:rPr lang="en-US" sz="1400" i="1" dirty="0"/>
              <a:t>Global Ecology and Biogeography</a:t>
            </a:r>
            <a:r>
              <a:rPr lang="en-US" dirty="0"/>
              <a:t>  </a:t>
            </a:r>
          </a:p>
        </p:txBody>
      </p:sp>
    </p:spTree>
    <p:extLst>
      <p:ext uri="{BB962C8B-B14F-4D97-AF65-F5344CB8AC3E}">
        <p14:creationId xmlns:p14="http://schemas.microsoft.com/office/powerpoint/2010/main" val="9244939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563" y="186612"/>
            <a:ext cx="2080727" cy="2048068"/>
          </a:xfrm>
        </p:spPr>
        <p:txBody>
          <a:bodyPr>
            <a:normAutofit/>
          </a:bodyPr>
          <a:lstStyle/>
          <a:p>
            <a:r>
              <a:rPr lang="en-US" sz="4800" i="1" dirty="0"/>
              <a:t>Climate Change</a:t>
            </a:r>
          </a:p>
        </p:txBody>
      </p:sp>
      <p:pic>
        <p:nvPicPr>
          <p:cNvPr id="12" name="Picture 11" descr="Chart, line chart&#10;&#10;Description automatically generated">
            <a:extLst>
              <a:ext uri="{FF2B5EF4-FFF2-40B4-BE49-F238E27FC236}">
                <a16:creationId xmlns:a16="http://schemas.microsoft.com/office/drawing/2014/main" id="{738C3A31-4B90-43D0-B11A-0DA1273C4F6B}"/>
              </a:ext>
            </a:extLst>
          </p:cNvPr>
          <p:cNvPicPr>
            <a:picLocks noChangeAspect="1"/>
          </p:cNvPicPr>
          <p:nvPr/>
        </p:nvPicPr>
        <p:blipFill rotWithShape="1">
          <a:blip r:embed="rId3"/>
          <a:srcRect b="30885"/>
          <a:stretch/>
        </p:blipFill>
        <p:spPr>
          <a:xfrm>
            <a:off x="2699093" y="186612"/>
            <a:ext cx="5801096" cy="6242180"/>
          </a:xfrm>
          <a:prstGeom prst="rect">
            <a:avLst/>
          </a:prstGeom>
        </p:spPr>
      </p:pic>
      <p:sp>
        <p:nvSpPr>
          <p:cNvPr id="13" name="TextBox 12">
            <a:extLst>
              <a:ext uri="{FF2B5EF4-FFF2-40B4-BE49-F238E27FC236}">
                <a16:creationId xmlns:a16="http://schemas.microsoft.com/office/drawing/2014/main" id="{2401A285-84A2-45E2-BB7D-7847142D6CEB}"/>
              </a:ext>
            </a:extLst>
          </p:cNvPr>
          <p:cNvSpPr txBox="1"/>
          <p:nvPr/>
        </p:nvSpPr>
        <p:spPr>
          <a:xfrm>
            <a:off x="354562" y="2580764"/>
            <a:ext cx="1688841" cy="3323987"/>
          </a:xfrm>
          <a:prstGeom prst="rect">
            <a:avLst/>
          </a:prstGeom>
          <a:noFill/>
        </p:spPr>
        <p:txBody>
          <a:bodyPr wrap="square" rtlCol="0">
            <a:spAutoFit/>
          </a:bodyPr>
          <a:lstStyle/>
          <a:p>
            <a:r>
              <a:rPr lang="en-US" sz="1400" dirty="0"/>
              <a:t>USGCRP, 2017: Climate Science Special Report: Fourth National Climate Assessment, Volume I [</a:t>
            </a:r>
            <a:r>
              <a:rPr lang="en-US" sz="1400" dirty="0" err="1"/>
              <a:t>Wuebbles</a:t>
            </a:r>
            <a:r>
              <a:rPr lang="en-US" sz="1400" dirty="0"/>
              <a:t>, D.J., D.W. Fahey, K.A. Hibbard, D.J. Dokken, B.C. Stewart, and T.K. </a:t>
            </a:r>
            <a:r>
              <a:rPr lang="en-US" sz="1400" dirty="0" err="1"/>
              <a:t>Maycock</a:t>
            </a:r>
            <a:r>
              <a:rPr lang="en-US" sz="1400" dirty="0"/>
              <a:t> (eds.)]. U.S. Global Change Research Program, Washington, DC, USA, 470 pp.</a:t>
            </a:r>
            <a:endParaRPr lang="en-US" dirty="0"/>
          </a:p>
        </p:txBody>
      </p:sp>
    </p:spTree>
    <p:extLst>
      <p:ext uri="{BB962C8B-B14F-4D97-AF65-F5344CB8AC3E}">
        <p14:creationId xmlns:p14="http://schemas.microsoft.com/office/powerpoint/2010/main" val="16244135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563" y="186612"/>
            <a:ext cx="4506686" cy="998376"/>
          </a:xfrm>
        </p:spPr>
        <p:txBody>
          <a:bodyPr>
            <a:normAutofit/>
          </a:bodyPr>
          <a:lstStyle/>
          <a:p>
            <a:r>
              <a:rPr lang="en-US" sz="4800" i="1" dirty="0"/>
              <a:t>Climate Change</a:t>
            </a:r>
          </a:p>
        </p:txBody>
      </p:sp>
      <p:pic>
        <p:nvPicPr>
          <p:cNvPr id="4" name="Picture 3" descr="Chart, line chart&#10;&#10;Description automatically generated">
            <a:extLst>
              <a:ext uri="{FF2B5EF4-FFF2-40B4-BE49-F238E27FC236}">
                <a16:creationId xmlns:a16="http://schemas.microsoft.com/office/drawing/2014/main" id="{59FBCE98-06D1-4EC3-A8FA-AE490895E1D0}"/>
              </a:ext>
            </a:extLst>
          </p:cNvPr>
          <p:cNvPicPr>
            <a:picLocks noChangeAspect="1"/>
          </p:cNvPicPr>
          <p:nvPr/>
        </p:nvPicPr>
        <p:blipFill rotWithShape="1">
          <a:blip r:embed="rId3"/>
          <a:srcRect t="69252"/>
          <a:stretch/>
        </p:blipFill>
        <p:spPr>
          <a:xfrm>
            <a:off x="1017356" y="1366932"/>
            <a:ext cx="7314881" cy="3501694"/>
          </a:xfrm>
          <a:prstGeom prst="rect">
            <a:avLst/>
          </a:prstGeom>
        </p:spPr>
      </p:pic>
      <p:sp>
        <p:nvSpPr>
          <p:cNvPr id="5" name="TextBox 4">
            <a:extLst>
              <a:ext uri="{FF2B5EF4-FFF2-40B4-BE49-F238E27FC236}">
                <a16:creationId xmlns:a16="http://schemas.microsoft.com/office/drawing/2014/main" id="{93E6B93E-02EE-4B58-98D2-D72E1031DC83}"/>
              </a:ext>
            </a:extLst>
          </p:cNvPr>
          <p:cNvSpPr txBox="1"/>
          <p:nvPr/>
        </p:nvSpPr>
        <p:spPr>
          <a:xfrm>
            <a:off x="1017356" y="5766319"/>
            <a:ext cx="7314881" cy="738664"/>
          </a:xfrm>
          <a:prstGeom prst="rect">
            <a:avLst/>
          </a:prstGeom>
          <a:noFill/>
        </p:spPr>
        <p:txBody>
          <a:bodyPr wrap="square" rtlCol="0">
            <a:spAutoFit/>
          </a:bodyPr>
          <a:lstStyle/>
          <a:p>
            <a:r>
              <a:rPr lang="en-US" sz="1400" dirty="0"/>
              <a:t>USGCRP, 2017: Climate Science Special Report: Fourth National Climate Assessment, Volume I [</a:t>
            </a:r>
            <a:r>
              <a:rPr lang="en-US" sz="1400" dirty="0" err="1"/>
              <a:t>Wuebbles</a:t>
            </a:r>
            <a:r>
              <a:rPr lang="en-US" sz="1400" dirty="0"/>
              <a:t>, D.J., D.W. Fahey, K.A. Hibbard, D.J. Dokken, B.C. Stewart, and T.K. </a:t>
            </a:r>
            <a:r>
              <a:rPr lang="en-US" sz="1400" dirty="0" err="1"/>
              <a:t>Maycock</a:t>
            </a:r>
            <a:r>
              <a:rPr lang="en-US" sz="1400" dirty="0"/>
              <a:t> (eds.)]. U.S. Global Change Research Program, Washington, DC, USA, 470 pp.</a:t>
            </a:r>
            <a:endParaRPr lang="en-US" dirty="0"/>
          </a:p>
        </p:txBody>
      </p:sp>
    </p:spTree>
    <p:extLst>
      <p:ext uri="{BB962C8B-B14F-4D97-AF65-F5344CB8AC3E}">
        <p14:creationId xmlns:p14="http://schemas.microsoft.com/office/powerpoint/2010/main" val="15339813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Animation: How temperature has changed in each country since 1900">
            <a:hlinkClick r:id="" action="ppaction://media"/>
            <a:extLst>
              <a:ext uri="{FF2B5EF4-FFF2-40B4-BE49-F238E27FC236}">
                <a16:creationId xmlns:a16="http://schemas.microsoft.com/office/drawing/2014/main" id="{769760A1-83D2-43A6-A3C4-0B2C09EE038D}"/>
              </a:ext>
            </a:extLst>
          </p:cNvPr>
          <p:cNvPicPr>
            <a:picLocks noRot="1" noChangeAspect="1"/>
          </p:cNvPicPr>
          <p:nvPr>
            <a:videoFile r:link="rId1"/>
          </p:nvPr>
        </p:nvPicPr>
        <p:blipFill>
          <a:blip r:embed="rId3"/>
          <a:stretch>
            <a:fillRect/>
          </a:stretch>
        </p:blipFill>
        <p:spPr>
          <a:xfrm>
            <a:off x="814984" y="1306286"/>
            <a:ext cx="7695690" cy="4348065"/>
          </a:xfrm>
          <a:prstGeom prst="rect">
            <a:avLst/>
          </a:prstGeom>
        </p:spPr>
      </p:pic>
    </p:spTree>
    <p:extLst>
      <p:ext uri="{BB962C8B-B14F-4D97-AF65-F5344CB8AC3E}">
        <p14:creationId xmlns:p14="http://schemas.microsoft.com/office/powerpoint/2010/main" val="2176579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508281CB-50C7-4E60-922A-F1620E71EA2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9728"/>
          <a:stretch/>
        </p:blipFill>
        <p:spPr bwMode="auto">
          <a:xfrm>
            <a:off x="193005" y="1106609"/>
            <a:ext cx="8757989" cy="37214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66339C0-79DD-4466-8078-E2A131453345}"/>
              </a:ext>
            </a:extLst>
          </p:cNvPr>
          <p:cNvSpPr txBox="1"/>
          <p:nvPr/>
        </p:nvSpPr>
        <p:spPr>
          <a:xfrm>
            <a:off x="1017356" y="5485903"/>
            <a:ext cx="7314881" cy="1169551"/>
          </a:xfrm>
          <a:prstGeom prst="rect">
            <a:avLst/>
          </a:prstGeom>
          <a:noFill/>
        </p:spPr>
        <p:txBody>
          <a:bodyPr wrap="square" rtlCol="0">
            <a:spAutoFit/>
          </a:bodyPr>
          <a:lstStyle/>
          <a:p>
            <a:r>
              <a:rPr lang="en-US" sz="1400" dirty="0" err="1"/>
              <a:t>Hayhoe</a:t>
            </a:r>
            <a:r>
              <a:rPr lang="en-US" sz="1400" dirty="0"/>
              <a:t>, K., J. Edmonds, R.E. Kopp, A.N. </a:t>
            </a:r>
            <a:r>
              <a:rPr lang="en-US" sz="1400" dirty="0" err="1"/>
              <a:t>LeGrande</a:t>
            </a:r>
            <a:r>
              <a:rPr lang="en-US" sz="1400" dirty="0"/>
              <a:t>, B.M. Sanderson, M.F. </a:t>
            </a:r>
            <a:r>
              <a:rPr lang="en-US" sz="1400" dirty="0" err="1"/>
              <a:t>Wehner</a:t>
            </a:r>
            <a:r>
              <a:rPr lang="en-US" sz="1400" dirty="0"/>
              <a:t>, and D.J. </a:t>
            </a:r>
            <a:r>
              <a:rPr lang="en-US" sz="1400" dirty="0" err="1"/>
              <a:t>Wuebbles</a:t>
            </a:r>
            <a:r>
              <a:rPr lang="en-US" sz="1400" dirty="0"/>
              <a:t>, 2017: Climate models, scenarios, and projections. In: Climate Science Special Report: Fourth National Climate Assessment, Volume I [</a:t>
            </a:r>
            <a:r>
              <a:rPr lang="en-US" sz="1400" dirty="0" err="1"/>
              <a:t>Wuebbles</a:t>
            </a:r>
            <a:r>
              <a:rPr lang="en-US" sz="1400" dirty="0"/>
              <a:t>, D.J., D.W. Fahey, K.A. Hibbard, D.J. Dokken, B.C. Stewart, and T.K. </a:t>
            </a:r>
            <a:r>
              <a:rPr lang="en-US" sz="1400" dirty="0" err="1"/>
              <a:t>Maycock</a:t>
            </a:r>
            <a:r>
              <a:rPr lang="en-US" sz="1400" dirty="0"/>
              <a:t> (eds.)]. U.S. Global Change Research Program, Washington, DC, USA, pp. 133-160, </a:t>
            </a:r>
            <a:r>
              <a:rPr lang="en-US" sz="1400" dirty="0" err="1"/>
              <a:t>doi</a:t>
            </a:r>
            <a:r>
              <a:rPr lang="en-US" sz="1400" dirty="0"/>
              <a:t>: 10.7930/J0WH2N54.</a:t>
            </a:r>
            <a:endParaRPr lang="en-US" dirty="0"/>
          </a:p>
        </p:txBody>
      </p:sp>
    </p:spTree>
    <p:extLst>
      <p:ext uri="{BB962C8B-B14F-4D97-AF65-F5344CB8AC3E}">
        <p14:creationId xmlns:p14="http://schemas.microsoft.com/office/powerpoint/2010/main" val="510023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B44532A-B8E1-4684-B5BE-DE2CD58BDD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6955" y="303332"/>
            <a:ext cx="6550090" cy="468854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8F5F751-1D25-46EA-93F7-7B3B9683219B}"/>
              </a:ext>
            </a:extLst>
          </p:cNvPr>
          <p:cNvSpPr txBox="1"/>
          <p:nvPr/>
        </p:nvSpPr>
        <p:spPr>
          <a:xfrm>
            <a:off x="448972" y="5038531"/>
            <a:ext cx="5205380" cy="1569660"/>
          </a:xfrm>
          <a:prstGeom prst="rect">
            <a:avLst/>
          </a:prstGeom>
          <a:noFill/>
        </p:spPr>
        <p:txBody>
          <a:bodyPr wrap="square" rtlCol="0">
            <a:spAutoFit/>
          </a:bodyPr>
          <a:lstStyle/>
          <a:p>
            <a:r>
              <a:rPr lang="en-US" sz="2400" dirty="0">
                <a:solidFill>
                  <a:srgbClr val="FF0000"/>
                </a:solidFill>
              </a:rPr>
              <a:t>Temperature change is spatially variable</a:t>
            </a:r>
          </a:p>
          <a:p>
            <a:endParaRPr lang="en-US" sz="2400" dirty="0">
              <a:solidFill>
                <a:srgbClr val="FF0000"/>
              </a:solidFill>
            </a:endParaRPr>
          </a:p>
          <a:p>
            <a:r>
              <a:rPr lang="en-US" sz="2400" dirty="0">
                <a:solidFill>
                  <a:srgbClr val="FF0000"/>
                </a:solidFill>
              </a:rPr>
              <a:t>Effects will be more severe for some biomes and species</a:t>
            </a:r>
          </a:p>
        </p:txBody>
      </p:sp>
      <p:sp>
        <p:nvSpPr>
          <p:cNvPr id="6" name="TextBox 5">
            <a:extLst>
              <a:ext uri="{FF2B5EF4-FFF2-40B4-BE49-F238E27FC236}">
                <a16:creationId xmlns:a16="http://schemas.microsoft.com/office/drawing/2014/main" id="{48CDA624-B3E1-404D-AC6C-C9AADF2AF921}"/>
              </a:ext>
            </a:extLst>
          </p:cNvPr>
          <p:cNvSpPr txBox="1"/>
          <p:nvPr/>
        </p:nvSpPr>
        <p:spPr>
          <a:xfrm>
            <a:off x="5654351" y="5131837"/>
            <a:ext cx="3349689" cy="1600438"/>
          </a:xfrm>
          <a:prstGeom prst="rect">
            <a:avLst/>
          </a:prstGeom>
          <a:noFill/>
        </p:spPr>
        <p:txBody>
          <a:bodyPr wrap="square" rtlCol="0">
            <a:spAutoFit/>
          </a:bodyPr>
          <a:lstStyle/>
          <a:p>
            <a:r>
              <a:rPr lang="en-US" sz="1400" dirty="0"/>
              <a:t>USGCRP, 2017: Climate Science Special Report: Fourth National Climate Assessment, Volume I [</a:t>
            </a:r>
            <a:r>
              <a:rPr lang="en-US" sz="1400" dirty="0" err="1"/>
              <a:t>Wuebbles</a:t>
            </a:r>
            <a:r>
              <a:rPr lang="en-US" sz="1400" dirty="0"/>
              <a:t>, D.J., D.W. Fahey, K.A. Hibbard, D.J. Dokken, B.C. Stewart, and T.K. </a:t>
            </a:r>
            <a:r>
              <a:rPr lang="en-US" sz="1400" dirty="0" err="1"/>
              <a:t>Maycock</a:t>
            </a:r>
            <a:r>
              <a:rPr lang="en-US" sz="1400" dirty="0"/>
              <a:t> (eds.)]. U.S. Global Change Research Program, Washington, DC, USA, 470 pp.</a:t>
            </a:r>
            <a:endParaRPr lang="en-US" dirty="0"/>
          </a:p>
        </p:txBody>
      </p:sp>
    </p:spTree>
    <p:extLst>
      <p:ext uri="{BB962C8B-B14F-4D97-AF65-F5344CB8AC3E}">
        <p14:creationId xmlns:p14="http://schemas.microsoft.com/office/powerpoint/2010/main" val="17962811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5D320A4-E0E6-4C8B-8083-CC608231AC18}"/>
              </a:ext>
            </a:extLst>
          </p:cNvPr>
          <p:cNvSpPr>
            <a:spLocks noGrp="1"/>
          </p:cNvSpPr>
          <p:nvPr>
            <p:ph type="title"/>
          </p:nvPr>
        </p:nvSpPr>
        <p:spPr>
          <a:xfrm>
            <a:off x="-2931694" y="188577"/>
            <a:ext cx="10515600" cy="1325563"/>
          </a:xfrm>
        </p:spPr>
        <p:txBody>
          <a:bodyPr/>
          <a:lstStyle/>
          <a:p>
            <a:r>
              <a:rPr lang="en-GB" i="1" dirty="0"/>
              <a:t>Climate change</a:t>
            </a:r>
          </a:p>
        </p:txBody>
      </p:sp>
      <p:sp>
        <p:nvSpPr>
          <p:cNvPr id="5" name="TextBox 4">
            <a:extLst>
              <a:ext uri="{FF2B5EF4-FFF2-40B4-BE49-F238E27FC236}">
                <a16:creationId xmlns:a16="http://schemas.microsoft.com/office/drawing/2014/main" id="{79F2A834-A77B-4A84-AD2A-00C7102A5058}"/>
              </a:ext>
            </a:extLst>
          </p:cNvPr>
          <p:cNvSpPr txBox="1"/>
          <p:nvPr/>
        </p:nvSpPr>
        <p:spPr>
          <a:xfrm>
            <a:off x="423081" y="1690688"/>
            <a:ext cx="3459108" cy="2677656"/>
          </a:xfrm>
          <a:prstGeom prst="rect">
            <a:avLst/>
          </a:prstGeom>
          <a:noFill/>
        </p:spPr>
        <p:txBody>
          <a:bodyPr wrap="square" rtlCol="0">
            <a:spAutoFit/>
          </a:bodyPr>
          <a:lstStyle/>
          <a:p>
            <a:pPr marL="285750" indent="-285750">
              <a:buFont typeface="Arial" panose="020B0604020202020204" pitchFamily="34" charset="0"/>
              <a:buChar char="•"/>
            </a:pPr>
            <a:r>
              <a:rPr lang="en-GB" sz="2400" dirty="0"/>
              <a:t>What about polar and high altitude species?</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They may have nowhere else to go</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endParaRPr lang="en-GB" sz="2400" dirty="0"/>
          </a:p>
        </p:txBody>
      </p:sp>
      <p:pic>
        <p:nvPicPr>
          <p:cNvPr id="6" name="Picture 2">
            <a:extLst>
              <a:ext uri="{FF2B5EF4-FFF2-40B4-BE49-F238E27FC236}">
                <a16:creationId xmlns:a16="http://schemas.microsoft.com/office/drawing/2014/main" id="{65E0AA28-EC85-4F46-9661-E71005A633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081" y="4074695"/>
            <a:ext cx="4237077" cy="222753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F665C22C-24A3-4629-8047-62D0FE585E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4716" y="547305"/>
            <a:ext cx="3525252" cy="282020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97D00FD-3758-4A87-90D4-317E7F4BA74A}"/>
              </a:ext>
            </a:extLst>
          </p:cNvPr>
          <p:cNvSpPr txBox="1"/>
          <p:nvPr/>
        </p:nvSpPr>
        <p:spPr>
          <a:xfrm>
            <a:off x="5101391" y="3954110"/>
            <a:ext cx="3268578" cy="2677656"/>
          </a:xfrm>
          <a:prstGeom prst="rect">
            <a:avLst/>
          </a:prstGeom>
          <a:noFill/>
        </p:spPr>
        <p:txBody>
          <a:bodyPr wrap="square" rtlCol="0">
            <a:spAutoFit/>
          </a:bodyPr>
          <a:lstStyle/>
          <a:p>
            <a:pPr marL="342900" indent="-342900">
              <a:buFont typeface="Arial" panose="020B0604020202020204" pitchFamily="34" charset="0"/>
              <a:buChar char="•"/>
            </a:pPr>
            <a:r>
              <a:rPr lang="en-GB" sz="2400" dirty="0"/>
              <a:t>Alpine and polar plants in montane nature reserves, Scotland</a:t>
            </a:r>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400" dirty="0"/>
              <a:t>Dwarf willow</a:t>
            </a:r>
            <a:r>
              <a:rPr lang="en-GB" sz="2400" i="1" dirty="0"/>
              <a:t> Salix </a:t>
            </a:r>
            <a:r>
              <a:rPr lang="en-GB" sz="2400" i="1" dirty="0" err="1"/>
              <a:t>herbacea</a:t>
            </a:r>
            <a:endParaRPr lang="en-GB" sz="2400" i="1" dirty="0"/>
          </a:p>
        </p:txBody>
      </p:sp>
    </p:spTree>
    <p:extLst>
      <p:ext uri="{BB962C8B-B14F-4D97-AF65-F5344CB8AC3E}">
        <p14:creationId xmlns:p14="http://schemas.microsoft.com/office/powerpoint/2010/main" val="8028870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27797" y="1051215"/>
            <a:ext cx="7997587" cy="4524315"/>
          </a:xfrm>
          <a:prstGeom prst="rect">
            <a:avLst/>
          </a:prstGeom>
          <a:noFill/>
        </p:spPr>
        <p:txBody>
          <a:bodyPr wrap="square" rtlCol="0">
            <a:spAutoFit/>
          </a:bodyPr>
          <a:lstStyle/>
          <a:p>
            <a:pPr algn="ctr"/>
            <a:r>
              <a:rPr lang="en-GB" sz="7200" dirty="0"/>
              <a:t>Protected areas are our main method of protecting biodiversity</a:t>
            </a:r>
          </a:p>
        </p:txBody>
      </p:sp>
    </p:spTree>
    <p:extLst>
      <p:ext uri="{BB962C8B-B14F-4D97-AF65-F5344CB8AC3E}">
        <p14:creationId xmlns:p14="http://schemas.microsoft.com/office/powerpoint/2010/main" val="38442248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2664"/>
            <a:ext cx="8229600" cy="1143000"/>
          </a:xfrm>
        </p:spPr>
        <p:txBody>
          <a:bodyPr>
            <a:normAutofit fontScale="90000"/>
          </a:bodyPr>
          <a:lstStyle/>
          <a:p>
            <a:r>
              <a:rPr lang="en-GB" i="1" dirty="0"/>
              <a:t>High and Far: Biases in the Location of Protected Areas</a:t>
            </a:r>
            <a:endParaRPr lang="en-US" i="1" dirty="0"/>
          </a:p>
        </p:txBody>
      </p:sp>
      <p:pic>
        <p:nvPicPr>
          <p:cNvPr id="3" name="Picture 2"/>
          <p:cNvPicPr>
            <a:picLocks noChangeAspect="1"/>
          </p:cNvPicPr>
          <p:nvPr/>
        </p:nvPicPr>
        <p:blipFill>
          <a:blip r:embed="rId2"/>
          <a:stretch>
            <a:fillRect/>
          </a:stretch>
        </p:blipFill>
        <p:spPr>
          <a:xfrm>
            <a:off x="429904" y="1697701"/>
            <a:ext cx="8284191" cy="3934738"/>
          </a:xfrm>
          <a:prstGeom prst="rect">
            <a:avLst/>
          </a:prstGeom>
        </p:spPr>
      </p:pic>
      <p:sp>
        <p:nvSpPr>
          <p:cNvPr id="10" name="TextBox 9"/>
          <p:cNvSpPr txBox="1"/>
          <p:nvPr/>
        </p:nvSpPr>
        <p:spPr>
          <a:xfrm>
            <a:off x="1318640" y="6156514"/>
            <a:ext cx="6506718" cy="307777"/>
          </a:xfrm>
          <a:prstGeom prst="rect">
            <a:avLst/>
          </a:prstGeom>
          <a:noFill/>
        </p:spPr>
        <p:txBody>
          <a:bodyPr wrap="none" rtlCol="0">
            <a:spAutoFit/>
          </a:bodyPr>
          <a:lstStyle/>
          <a:p>
            <a:r>
              <a:rPr lang="en-GB" sz="1400" dirty="0"/>
              <a:t>Joppa and Pfaff (2009) High and far: biases in the location of protected areas. </a:t>
            </a:r>
            <a:r>
              <a:rPr lang="en-GB" sz="1400" i="1" dirty="0" err="1"/>
              <a:t>PloS</a:t>
            </a:r>
            <a:r>
              <a:rPr lang="en-GB" sz="1400" i="1" dirty="0"/>
              <a:t> one</a:t>
            </a:r>
            <a:endParaRPr lang="en-US" dirty="0"/>
          </a:p>
        </p:txBody>
      </p:sp>
    </p:spTree>
    <p:extLst>
      <p:ext uri="{BB962C8B-B14F-4D97-AF65-F5344CB8AC3E}">
        <p14:creationId xmlns:p14="http://schemas.microsoft.com/office/powerpoint/2010/main" val="15430984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i="1" dirty="0"/>
              <a:t>Many species do not occur within formally protected areas </a:t>
            </a:r>
          </a:p>
        </p:txBody>
      </p:sp>
      <p:pic>
        <p:nvPicPr>
          <p:cNvPr id="4" name="Content Placeholder 3"/>
          <p:cNvPicPr>
            <a:picLocks noGrp="1" noChangeAspect="1"/>
          </p:cNvPicPr>
          <p:nvPr>
            <p:ph idx="1"/>
          </p:nvPr>
        </p:nvPicPr>
        <p:blipFill>
          <a:blip r:embed="rId2"/>
          <a:srcRect l="-3121" r="-3121"/>
          <a:stretch>
            <a:fillRect/>
          </a:stretch>
        </p:blipFill>
        <p:spPr>
          <a:xfrm>
            <a:off x="457200" y="1834897"/>
            <a:ext cx="8229600" cy="4525963"/>
          </a:xfrm>
        </p:spPr>
      </p:pic>
      <p:sp>
        <p:nvSpPr>
          <p:cNvPr id="6" name="TextBox 5"/>
          <p:cNvSpPr txBox="1"/>
          <p:nvPr/>
        </p:nvSpPr>
        <p:spPr>
          <a:xfrm>
            <a:off x="4756709" y="1672094"/>
            <a:ext cx="4141631" cy="830997"/>
          </a:xfrm>
          <a:prstGeom prst="rect">
            <a:avLst/>
          </a:prstGeom>
          <a:noFill/>
        </p:spPr>
        <p:txBody>
          <a:bodyPr wrap="square" rtlCol="0">
            <a:spAutoFit/>
          </a:bodyPr>
          <a:lstStyle/>
          <a:p>
            <a:pPr algn="r"/>
            <a:r>
              <a:rPr lang="en-US" sz="2400" dirty="0">
                <a:solidFill>
                  <a:srgbClr val="FF0000"/>
                </a:solidFill>
              </a:rPr>
              <a:t>92% of Critically Endangered species are gap or partial gap</a:t>
            </a:r>
          </a:p>
        </p:txBody>
      </p:sp>
      <p:sp>
        <p:nvSpPr>
          <p:cNvPr id="8" name="TextBox 7"/>
          <p:cNvSpPr txBox="1"/>
          <p:nvPr/>
        </p:nvSpPr>
        <p:spPr>
          <a:xfrm>
            <a:off x="281574" y="6310402"/>
            <a:ext cx="8862426" cy="307777"/>
          </a:xfrm>
          <a:prstGeom prst="rect">
            <a:avLst/>
          </a:prstGeom>
          <a:noFill/>
        </p:spPr>
        <p:txBody>
          <a:bodyPr wrap="none" rtlCol="0">
            <a:spAutoFit/>
          </a:bodyPr>
          <a:lstStyle/>
          <a:p>
            <a:r>
              <a:rPr lang="en-GB" sz="1400" dirty="0" err="1"/>
              <a:t>Rodrigueset</a:t>
            </a:r>
            <a:r>
              <a:rPr lang="en-GB" sz="1400" dirty="0"/>
              <a:t> al. (2004) Global gap analysis: priority regions for expanding the global protected-area network. </a:t>
            </a:r>
            <a:r>
              <a:rPr lang="en-GB" sz="1400" i="1" dirty="0" err="1"/>
              <a:t>BioScience</a:t>
            </a:r>
            <a:endParaRPr lang="en-US" i="1" dirty="0"/>
          </a:p>
        </p:txBody>
      </p:sp>
    </p:spTree>
    <p:extLst>
      <p:ext uri="{BB962C8B-B14F-4D97-AF65-F5344CB8AC3E}">
        <p14:creationId xmlns:p14="http://schemas.microsoft.com/office/powerpoint/2010/main" val="13431519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t="11694" b="7560"/>
          <a:stretch/>
        </p:blipFill>
        <p:spPr>
          <a:xfrm>
            <a:off x="266131" y="2374711"/>
            <a:ext cx="3616005" cy="3897259"/>
          </a:xfrm>
          <a:prstGeom prst="rect">
            <a:avLst/>
          </a:prstGeom>
        </p:spPr>
      </p:pic>
      <p:sp>
        <p:nvSpPr>
          <p:cNvPr id="7" name="Title 1"/>
          <p:cNvSpPr>
            <a:spLocks noGrp="1"/>
          </p:cNvSpPr>
          <p:nvPr>
            <p:ph type="title"/>
          </p:nvPr>
        </p:nvSpPr>
        <p:spPr>
          <a:xfrm>
            <a:off x="457200" y="571500"/>
            <a:ext cx="8229600" cy="1143000"/>
          </a:xfrm>
        </p:spPr>
        <p:txBody>
          <a:bodyPr>
            <a:normAutofit fontScale="90000"/>
          </a:bodyPr>
          <a:lstStyle/>
          <a:p>
            <a:pPr algn="l"/>
            <a:r>
              <a:rPr lang="en-US" dirty="0"/>
              <a:t>PhD – Conservation of eastern black rhinos </a:t>
            </a:r>
            <a:r>
              <a:rPr lang="en-US" i="1" dirty="0"/>
              <a:t>(</a:t>
            </a:r>
            <a:r>
              <a:rPr lang="en-US" i="1" dirty="0" err="1"/>
              <a:t>Diceros</a:t>
            </a:r>
            <a:r>
              <a:rPr lang="en-US" i="1" dirty="0"/>
              <a:t> </a:t>
            </a:r>
            <a:r>
              <a:rPr lang="en-US" i="1" dirty="0" err="1"/>
              <a:t>bicornis</a:t>
            </a:r>
            <a:r>
              <a:rPr lang="en-US" i="1" dirty="0"/>
              <a:t> </a:t>
            </a:r>
            <a:r>
              <a:rPr lang="en-US" i="1" dirty="0" err="1"/>
              <a:t>michaeli</a:t>
            </a:r>
            <a:r>
              <a:rPr lang="en-US" i="1" dirty="0"/>
              <a:t>) </a:t>
            </a:r>
            <a:r>
              <a:rPr lang="en-US" dirty="0"/>
              <a:t>in Kenya</a:t>
            </a: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26388"/>
          <a:stretch/>
        </p:blipFill>
        <p:spPr>
          <a:xfrm>
            <a:off x="4234573" y="1714500"/>
            <a:ext cx="4356693" cy="3945670"/>
          </a:xfrm>
          <a:prstGeom prst="rect">
            <a:avLst/>
          </a:prstGeom>
        </p:spPr>
      </p:pic>
    </p:spTree>
    <p:extLst>
      <p:ext uri="{BB962C8B-B14F-4D97-AF65-F5344CB8AC3E}">
        <p14:creationId xmlns:p14="http://schemas.microsoft.com/office/powerpoint/2010/main" val="472228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27797" y="1051215"/>
            <a:ext cx="7997587" cy="4524315"/>
          </a:xfrm>
          <a:prstGeom prst="rect">
            <a:avLst/>
          </a:prstGeom>
          <a:noFill/>
        </p:spPr>
        <p:txBody>
          <a:bodyPr wrap="square" rtlCol="0">
            <a:spAutoFit/>
          </a:bodyPr>
          <a:lstStyle/>
          <a:p>
            <a:pPr algn="ctr"/>
            <a:r>
              <a:rPr lang="en-GB" sz="7200" dirty="0"/>
              <a:t>Not only is protected area placement biased, so is research </a:t>
            </a:r>
          </a:p>
        </p:txBody>
      </p:sp>
    </p:spTree>
    <p:extLst>
      <p:ext uri="{BB962C8B-B14F-4D97-AF65-F5344CB8AC3E}">
        <p14:creationId xmlns:p14="http://schemas.microsoft.com/office/powerpoint/2010/main" val="29786983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801"/>
            <a:ext cx="8229600" cy="1143000"/>
          </a:xfrm>
        </p:spPr>
        <p:txBody>
          <a:bodyPr>
            <a:normAutofit/>
          </a:bodyPr>
          <a:lstStyle/>
          <a:p>
            <a:pPr algn="l"/>
            <a:r>
              <a:rPr lang="en-US" sz="4000" i="1" dirty="0">
                <a:latin typeface="+mn-lt"/>
              </a:rPr>
              <a:t>Biases in ecological studies</a:t>
            </a:r>
          </a:p>
        </p:txBody>
      </p:sp>
      <p:pic>
        <p:nvPicPr>
          <p:cNvPr id="4" name="Content Placeholder 3" descr="Screen Shot 2018-02-28 at 19.05.34.png"/>
          <p:cNvPicPr>
            <a:picLocks noGrp="1" noChangeAspect="1"/>
          </p:cNvPicPr>
          <p:nvPr>
            <p:ph idx="1"/>
          </p:nvPr>
        </p:nvPicPr>
        <p:blipFill>
          <a:blip r:embed="rId2">
            <a:extLst>
              <a:ext uri="{28A0092B-C50C-407E-A947-70E740481C1C}">
                <a14:useLocalDpi xmlns:a14="http://schemas.microsoft.com/office/drawing/2010/main" val="0"/>
              </a:ext>
            </a:extLst>
          </a:blip>
          <a:srcRect t="-10649" b="-10649"/>
          <a:stretch>
            <a:fillRect/>
          </a:stretch>
        </p:blipFill>
        <p:spPr>
          <a:xfrm>
            <a:off x="1482923" y="597254"/>
            <a:ext cx="6153019" cy="3383923"/>
          </a:xfrm>
        </p:spPr>
      </p:pic>
      <p:pic>
        <p:nvPicPr>
          <p:cNvPr id="5" name="Picture 4" descr="Screen Shot 2018-02-28 at 19.06.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816" y="3608167"/>
            <a:ext cx="7701067" cy="3249833"/>
          </a:xfrm>
          <a:prstGeom prst="rect">
            <a:avLst/>
          </a:prstGeom>
        </p:spPr>
      </p:pic>
    </p:spTree>
    <p:extLst>
      <p:ext uri="{BB962C8B-B14F-4D97-AF65-F5344CB8AC3E}">
        <p14:creationId xmlns:p14="http://schemas.microsoft.com/office/powerpoint/2010/main" val="30608124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018" y="2709868"/>
            <a:ext cx="8229600" cy="1143000"/>
          </a:xfrm>
        </p:spPr>
        <p:txBody>
          <a:bodyPr>
            <a:noAutofit/>
          </a:bodyPr>
          <a:lstStyle/>
          <a:p>
            <a:r>
              <a:rPr lang="en-US" sz="7200" dirty="0"/>
              <a:t>Conservation Bias</a:t>
            </a:r>
            <a:br>
              <a:rPr lang="en-US" sz="7200" dirty="0"/>
            </a:br>
            <a:r>
              <a:rPr lang="en-US" sz="7200" dirty="0"/>
              <a:t>A Case Study</a:t>
            </a:r>
          </a:p>
        </p:txBody>
      </p:sp>
    </p:spTree>
    <p:extLst>
      <p:ext uri="{BB962C8B-B14F-4D97-AF65-F5344CB8AC3E}">
        <p14:creationId xmlns:p14="http://schemas.microsoft.com/office/powerpoint/2010/main" val="5315204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45300"/>
          </a:xfrm>
          <a:prstGeom prst="rect">
            <a:avLst/>
          </a:prstGeom>
        </p:spPr>
      </p:pic>
      <p:sp>
        <p:nvSpPr>
          <p:cNvPr id="2" name="Title 1"/>
          <p:cNvSpPr>
            <a:spLocks noGrp="1"/>
          </p:cNvSpPr>
          <p:nvPr>
            <p:ph type="title"/>
          </p:nvPr>
        </p:nvSpPr>
        <p:spPr>
          <a:xfrm>
            <a:off x="332956" y="223068"/>
            <a:ext cx="6169137" cy="796380"/>
          </a:xfrm>
          <a:solidFill>
            <a:schemeClr val="bg2"/>
          </a:solidFill>
        </p:spPr>
        <p:txBody>
          <a:bodyPr/>
          <a:lstStyle/>
          <a:p>
            <a:r>
              <a:rPr lang="en-US" dirty="0"/>
              <a:t>Cape Floristic Region</a:t>
            </a:r>
          </a:p>
        </p:txBody>
      </p:sp>
    </p:spTree>
    <p:extLst>
      <p:ext uri="{BB962C8B-B14F-4D97-AF65-F5344CB8AC3E}">
        <p14:creationId xmlns:p14="http://schemas.microsoft.com/office/powerpoint/2010/main" val="15000023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4749" y="127030"/>
            <a:ext cx="5397310" cy="6619342"/>
          </a:xfrm>
          <a:prstGeom prst="rect">
            <a:avLst/>
          </a:prstGeom>
        </p:spPr>
      </p:pic>
      <p:sp>
        <p:nvSpPr>
          <p:cNvPr id="7" name="TextBox 6"/>
          <p:cNvSpPr txBox="1"/>
          <p:nvPr/>
        </p:nvSpPr>
        <p:spPr>
          <a:xfrm>
            <a:off x="5973956" y="5022875"/>
            <a:ext cx="2820873" cy="1600438"/>
          </a:xfrm>
          <a:prstGeom prst="rect">
            <a:avLst/>
          </a:prstGeom>
          <a:noFill/>
        </p:spPr>
        <p:txBody>
          <a:bodyPr wrap="square" rtlCol="0">
            <a:spAutoFit/>
          </a:bodyPr>
          <a:lstStyle/>
          <a:p>
            <a:r>
              <a:rPr lang="en-GB" sz="1400" dirty="0" err="1"/>
              <a:t>Rouget</a:t>
            </a:r>
            <a:r>
              <a:rPr lang="en-GB" sz="1400" dirty="0"/>
              <a:t> et al. (2003) The current configuration of protected areas in the Cape Floristic Region, South Africa—reservation bias and representation of biodiversity patterns and processes. </a:t>
            </a:r>
            <a:r>
              <a:rPr lang="en-GB" sz="1400" i="1" dirty="0"/>
              <a:t>Biological Conservation</a:t>
            </a:r>
            <a:endParaRPr lang="en-US" sz="1400" i="1" dirty="0"/>
          </a:p>
        </p:txBody>
      </p:sp>
      <p:sp>
        <p:nvSpPr>
          <p:cNvPr id="8" name="TextBox 7"/>
          <p:cNvSpPr txBox="1"/>
          <p:nvPr/>
        </p:nvSpPr>
        <p:spPr>
          <a:xfrm>
            <a:off x="4516720" y="539330"/>
            <a:ext cx="4141631" cy="1200329"/>
          </a:xfrm>
          <a:prstGeom prst="rect">
            <a:avLst/>
          </a:prstGeom>
          <a:noFill/>
        </p:spPr>
        <p:txBody>
          <a:bodyPr wrap="square" rtlCol="0">
            <a:spAutoFit/>
          </a:bodyPr>
          <a:lstStyle/>
          <a:p>
            <a:pPr algn="r"/>
            <a:r>
              <a:rPr lang="en-US" sz="2400" dirty="0">
                <a:solidFill>
                  <a:srgbClr val="FF0000"/>
                </a:solidFill>
              </a:rPr>
              <a:t>Some habitats in the Cape Floristic Region are better protected than others </a:t>
            </a:r>
          </a:p>
        </p:txBody>
      </p:sp>
    </p:spTree>
    <p:extLst>
      <p:ext uri="{BB962C8B-B14F-4D97-AF65-F5344CB8AC3E}">
        <p14:creationId xmlns:p14="http://schemas.microsoft.com/office/powerpoint/2010/main" val="38314903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0310" y="261034"/>
            <a:ext cx="6629400" cy="3302000"/>
          </a:xfrm>
          <a:prstGeom prst="rect">
            <a:avLst/>
          </a:prstGeom>
        </p:spPr>
      </p:pic>
      <p:sp>
        <p:nvSpPr>
          <p:cNvPr id="6" name="TextBox 5"/>
          <p:cNvSpPr txBox="1"/>
          <p:nvPr/>
        </p:nvSpPr>
        <p:spPr>
          <a:xfrm>
            <a:off x="635000" y="5651500"/>
            <a:ext cx="7620000" cy="254000"/>
          </a:xfrm>
          <a:prstGeom prst="rect">
            <a:avLst/>
          </a:prstGeom>
        </p:spPr>
        <p:txBody>
          <a:bodyPr/>
          <a:lstStyle/>
          <a:p>
            <a:endParaRPr lang="en-US" sz="1000" dirty="0">
              <a:latin typeface="Arial"/>
            </a:endParaRPr>
          </a:p>
        </p:txBody>
      </p:sp>
      <p:sp>
        <p:nvSpPr>
          <p:cNvPr id="8" name="TextBox 7"/>
          <p:cNvSpPr txBox="1"/>
          <p:nvPr/>
        </p:nvSpPr>
        <p:spPr>
          <a:xfrm>
            <a:off x="911576" y="4474543"/>
            <a:ext cx="2813591" cy="1200329"/>
          </a:xfrm>
          <a:prstGeom prst="rect">
            <a:avLst/>
          </a:prstGeom>
          <a:noFill/>
        </p:spPr>
        <p:txBody>
          <a:bodyPr wrap="none" rtlCol="0">
            <a:spAutoFit/>
          </a:bodyPr>
          <a:lstStyle/>
          <a:p>
            <a:r>
              <a:rPr lang="en-US" dirty="0"/>
              <a:t>XST- Xeric Succulent Thicket</a:t>
            </a:r>
          </a:p>
          <a:p>
            <a:r>
              <a:rPr lang="en-US" dirty="0"/>
              <a:t>SV- </a:t>
            </a:r>
            <a:r>
              <a:rPr lang="en-US" dirty="0" err="1"/>
              <a:t>Strandveld</a:t>
            </a:r>
            <a:endParaRPr lang="en-US" dirty="0"/>
          </a:p>
          <a:p>
            <a:r>
              <a:rPr lang="en-US" dirty="0"/>
              <a:t>MC- </a:t>
            </a:r>
            <a:r>
              <a:rPr lang="en-US" dirty="0" err="1"/>
              <a:t>Montane</a:t>
            </a:r>
            <a:r>
              <a:rPr lang="en-US" dirty="0"/>
              <a:t> </a:t>
            </a:r>
            <a:r>
              <a:rPr lang="en-US" dirty="0" err="1"/>
              <a:t>Fynbos</a:t>
            </a:r>
            <a:endParaRPr lang="en-US" dirty="0"/>
          </a:p>
          <a:p>
            <a:r>
              <a:rPr lang="en-US" dirty="0"/>
              <a:t>CR- Coastal </a:t>
            </a:r>
            <a:r>
              <a:rPr lang="en-US" dirty="0" err="1"/>
              <a:t>Renosterveld</a:t>
            </a:r>
            <a:endParaRPr lang="en-US" dirty="0"/>
          </a:p>
        </p:txBody>
      </p:sp>
      <p:grpSp>
        <p:nvGrpSpPr>
          <p:cNvPr id="21" name="Group 20"/>
          <p:cNvGrpSpPr/>
          <p:nvPr/>
        </p:nvGrpSpPr>
        <p:grpSpPr>
          <a:xfrm>
            <a:off x="3630720" y="4041778"/>
            <a:ext cx="3015506" cy="1092471"/>
            <a:chOff x="3630720" y="4041778"/>
            <a:chExt cx="3015506" cy="1092471"/>
          </a:xfrm>
        </p:grpSpPr>
        <p:pic>
          <p:nvPicPr>
            <p:cNvPr id="10" name="Picture 9"/>
            <p:cNvPicPr>
              <a:picLocks noChangeAspect="1"/>
            </p:cNvPicPr>
            <p:nvPr/>
          </p:nvPicPr>
          <p:blipFill>
            <a:blip r:embed="rId3"/>
            <a:stretch>
              <a:fillRect/>
            </a:stretch>
          </p:blipFill>
          <p:spPr>
            <a:xfrm>
              <a:off x="4581252" y="4041778"/>
              <a:ext cx="2064974" cy="1092471"/>
            </a:xfrm>
            <a:prstGeom prst="rect">
              <a:avLst/>
            </a:prstGeom>
          </p:spPr>
        </p:pic>
        <p:cxnSp>
          <p:nvCxnSpPr>
            <p:cNvPr id="14" name="Straight Connector 13"/>
            <p:cNvCxnSpPr/>
            <p:nvPr/>
          </p:nvCxnSpPr>
          <p:spPr>
            <a:xfrm flipV="1">
              <a:off x="3630720" y="4474543"/>
              <a:ext cx="950532" cy="18445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22" name="Group 21"/>
          <p:cNvGrpSpPr/>
          <p:nvPr/>
        </p:nvGrpSpPr>
        <p:grpSpPr>
          <a:xfrm>
            <a:off x="2680188" y="4115218"/>
            <a:ext cx="5760941" cy="1323397"/>
            <a:chOff x="2680188" y="4115218"/>
            <a:chExt cx="5760941" cy="1323397"/>
          </a:xfrm>
        </p:grpSpPr>
        <p:pic>
          <p:nvPicPr>
            <p:cNvPr id="9" name="Picture 8"/>
            <p:cNvPicPr>
              <a:picLocks noChangeAspect="1"/>
            </p:cNvPicPr>
            <p:nvPr/>
          </p:nvPicPr>
          <p:blipFill>
            <a:blip r:embed="rId4"/>
            <a:stretch>
              <a:fillRect/>
            </a:stretch>
          </p:blipFill>
          <p:spPr>
            <a:xfrm>
              <a:off x="6786883" y="4115218"/>
              <a:ext cx="1654246" cy="1323397"/>
            </a:xfrm>
            <a:prstGeom prst="rect">
              <a:avLst/>
            </a:prstGeom>
          </p:spPr>
        </p:pic>
        <p:cxnSp>
          <p:nvCxnSpPr>
            <p:cNvPr id="15" name="Straight Connector 14"/>
            <p:cNvCxnSpPr/>
            <p:nvPr/>
          </p:nvCxnSpPr>
          <p:spPr>
            <a:xfrm flipV="1">
              <a:off x="2680188" y="4892728"/>
              <a:ext cx="4106695" cy="10312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24" name="Group 23"/>
          <p:cNvGrpSpPr/>
          <p:nvPr/>
        </p:nvGrpSpPr>
        <p:grpSpPr>
          <a:xfrm>
            <a:off x="3093124" y="5146198"/>
            <a:ext cx="3485986" cy="1010604"/>
            <a:chOff x="3093124" y="5146198"/>
            <a:chExt cx="3485986" cy="1010604"/>
          </a:xfrm>
        </p:grpSpPr>
        <p:pic>
          <p:nvPicPr>
            <p:cNvPr id="11" name="Picture 10"/>
            <p:cNvPicPr>
              <a:picLocks noChangeAspect="1"/>
            </p:cNvPicPr>
            <p:nvPr/>
          </p:nvPicPr>
          <p:blipFill>
            <a:blip r:embed="rId5"/>
            <a:stretch>
              <a:fillRect/>
            </a:stretch>
          </p:blipFill>
          <p:spPr>
            <a:xfrm>
              <a:off x="5064387" y="5146198"/>
              <a:ext cx="1514723" cy="1010604"/>
            </a:xfrm>
            <a:prstGeom prst="rect">
              <a:avLst/>
            </a:prstGeom>
          </p:spPr>
        </p:pic>
        <p:cxnSp>
          <p:nvCxnSpPr>
            <p:cNvPr id="17" name="Straight Connector 16"/>
            <p:cNvCxnSpPr>
              <a:endCxn id="11" idx="1"/>
            </p:cNvCxnSpPr>
            <p:nvPr/>
          </p:nvCxnSpPr>
          <p:spPr>
            <a:xfrm>
              <a:off x="3093124" y="5222113"/>
              <a:ext cx="1971263" cy="4293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3370184" y="5523225"/>
            <a:ext cx="5298844" cy="1116587"/>
            <a:chOff x="3370184" y="5523225"/>
            <a:chExt cx="5298844" cy="1116587"/>
          </a:xfrm>
        </p:grpSpPr>
        <p:pic>
          <p:nvPicPr>
            <p:cNvPr id="12" name="Picture 11"/>
            <p:cNvPicPr>
              <a:picLocks noChangeAspect="1"/>
            </p:cNvPicPr>
            <p:nvPr/>
          </p:nvPicPr>
          <p:blipFill>
            <a:blip r:embed="rId6"/>
            <a:stretch>
              <a:fillRect/>
            </a:stretch>
          </p:blipFill>
          <p:spPr>
            <a:xfrm>
              <a:off x="6646226" y="5523225"/>
              <a:ext cx="2022802" cy="1116587"/>
            </a:xfrm>
            <a:prstGeom prst="rect">
              <a:avLst/>
            </a:prstGeom>
          </p:spPr>
        </p:pic>
        <p:cxnSp>
          <p:nvCxnSpPr>
            <p:cNvPr id="19" name="Straight Connector 18"/>
            <p:cNvCxnSpPr/>
            <p:nvPr/>
          </p:nvCxnSpPr>
          <p:spPr>
            <a:xfrm>
              <a:off x="3370184" y="5615453"/>
              <a:ext cx="3276042" cy="73418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0" name="TextBox 19"/>
          <p:cNvSpPr txBox="1"/>
          <p:nvPr/>
        </p:nvSpPr>
        <p:spPr>
          <a:xfrm>
            <a:off x="776896" y="6011046"/>
            <a:ext cx="2820873" cy="523220"/>
          </a:xfrm>
          <a:prstGeom prst="rect">
            <a:avLst/>
          </a:prstGeom>
          <a:noFill/>
        </p:spPr>
        <p:txBody>
          <a:bodyPr wrap="square" rtlCol="0">
            <a:spAutoFit/>
          </a:bodyPr>
          <a:lstStyle/>
          <a:p>
            <a:r>
              <a:rPr lang="en-GB" sz="1400" dirty="0" err="1"/>
              <a:t>Rouget</a:t>
            </a:r>
            <a:r>
              <a:rPr lang="en-GB" sz="1400" dirty="0"/>
              <a:t> et al. (2003) </a:t>
            </a:r>
            <a:r>
              <a:rPr lang="en-GB" sz="1400" i="1" dirty="0"/>
              <a:t>Biological Conservation</a:t>
            </a:r>
            <a:endParaRPr lang="en-US" sz="1400" i="1" dirty="0"/>
          </a:p>
        </p:txBody>
      </p:sp>
    </p:spTree>
    <p:extLst>
      <p:ext uri="{BB962C8B-B14F-4D97-AF65-F5344CB8AC3E}">
        <p14:creationId xmlns:p14="http://schemas.microsoft.com/office/powerpoint/2010/main" val="2842933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37892"/>
            <a:ext cx="3490992" cy="1299003"/>
          </a:xfrm>
          <a:noFill/>
        </p:spPr>
        <p:txBody>
          <a:bodyPr>
            <a:noAutofit/>
          </a:bodyPr>
          <a:lstStyle/>
          <a:p>
            <a:pPr marL="0" indent="0">
              <a:buNone/>
            </a:pPr>
            <a:r>
              <a:rPr lang="en-US" dirty="0">
                <a:solidFill>
                  <a:srgbClr val="FF0000"/>
                </a:solidFill>
              </a:rPr>
              <a:t>Climate change means species will move in the future as habitats change</a:t>
            </a:r>
          </a:p>
          <a:p>
            <a:pPr marL="0" indent="0">
              <a:buNone/>
            </a:pPr>
            <a:endParaRPr lang="en-US" dirty="0">
              <a:solidFill>
                <a:srgbClr val="FF0000"/>
              </a:solidFill>
            </a:endParaRPr>
          </a:p>
          <a:p>
            <a:pPr marL="0" indent="0">
              <a:buNone/>
            </a:pPr>
            <a:r>
              <a:rPr lang="en-US" dirty="0">
                <a:solidFill>
                  <a:srgbClr val="FF0000"/>
                </a:solidFill>
              </a:rPr>
              <a:t>Should we plan protected areas for this?</a:t>
            </a:r>
          </a:p>
        </p:txBody>
      </p:sp>
      <p:pic>
        <p:nvPicPr>
          <p:cNvPr id="5" name="Picture 4"/>
          <p:cNvPicPr>
            <a:picLocks noChangeAspect="1"/>
          </p:cNvPicPr>
          <p:nvPr/>
        </p:nvPicPr>
        <p:blipFill>
          <a:blip r:embed="rId2"/>
          <a:stretch>
            <a:fillRect/>
          </a:stretch>
        </p:blipFill>
        <p:spPr>
          <a:xfrm>
            <a:off x="3954971" y="1019448"/>
            <a:ext cx="5094243" cy="5725930"/>
          </a:xfrm>
          <a:prstGeom prst="rect">
            <a:avLst/>
          </a:prstGeom>
        </p:spPr>
      </p:pic>
      <p:sp>
        <p:nvSpPr>
          <p:cNvPr id="7" name="Title 1"/>
          <p:cNvSpPr>
            <a:spLocks noGrp="1"/>
          </p:cNvSpPr>
          <p:nvPr>
            <p:ph type="title"/>
          </p:nvPr>
        </p:nvSpPr>
        <p:spPr>
          <a:xfrm>
            <a:off x="457200" y="-162801"/>
            <a:ext cx="8229600" cy="1143000"/>
          </a:xfrm>
        </p:spPr>
        <p:txBody>
          <a:bodyPr>
            <a:normAutofit/>
          </a:bodyPr>
          <a:lstStyle/>
          <a:p>
            <a:pPr algn="l"/>
            <a:r>
              <a:rPr lang="en-US" sz="4000" i="1" dirty="0">
                <a:latin typeface="+mn-lt"/>
              </a:rPr>
              <a:t>Protecting for the future</a:t>
            </a:r>
          </a:p>
        </p:txBody>
      </p:sp>
    </p:spTree>
    <p:extLst>
      <p:ext uri="{BB962C8B-B14F-4D97-AF65-F5344CB8AC3E}">
        <p14:creationId xmlns:p14="http://schemas.microsoft.com/office/powerpoint/2010/main" val="2361242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p:txBody>
          <a:bodyPr>
            <a:normAutofit lnSpcReduction="10000"/>
          </a:bodyPr>
          <a:lstStyle/>
          <a:p>
            <a:r>
              <a:rPr lang="en-US" dirty="0"/>
              <a:t>Protected area coverage increasing, but extinction rates continue to increase</a:t>
            </a:r>
          </a:p>
          <a:p>
            <a:r>
              <a:rPr lang="en-US" dirty="0"/>
              <a:t>Human land use patterns have transformed many biomes extensively</a:t>
            </a:r>
          </a:p>
          <a:p>
            <a:r>
              <a:rPr lang="en-US" dirty="0"/>
              <a:t>Climate change adding to environmental change</a:t>
            </a:r>
          </a:p>
          <a:p>
            <a:r>
              <a:rPr lang="en-US" dirty="0"/>
              <a:t>Bias in protected areas towards areas humans don’t want</a:t>
            </a:r>
          </a:p>
          <a:p>
            <a:r>
              <a:rPr lang="en-US" dirty="0"/>
              <a:t>Bias in our information as well</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575678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1609898" cy="1143000"/>
          </a:xfrm>
        </p:spPr>
        <p:txBody>
          <a:bodyPr/>
          <a:lstStyle/>
          <a:p>
            <a:r>
              <a:rPr lang="en-US" dirty="0"/>
              <a:t>Next</a:t>
            </a:r>
          </a:p>
        </p:txBody>
      </p:sp>
      <p:sp>
        <p:nvSpPr>
          <p:cNvPr id="3" name="Content Placeholder 2"/>
          <p:cNvSpPr>
            <a:spLocks noGrp="1"/>
          </p:cNvSpPr>
          <p:nvPr>
            <p:ph idx="1"/>
          </p:nvPr>
        </p:nvSpPr>
        <p:spPr>
          <a:xfrm>
            <a:off x="457200" y="2873715"/>
            <a:ext cx="8229600" cy="3439625"/>
          </a:xfrm>
        </p:spPr>
        <p:txBody>
          <a:bodyPr>
            <a:normAutofit fontScale="92500" lnSpcReduction="20000"/>
          </a:bodyPr>
          <a:lstStyle/>
          <a:p>
            <a:r>
              <a:rPr lang="en-US" dirty="0"/>
              <a:t>Activity sheet</a:t>
            </a:r>
          </a:p>
          <a:p>
            <a:pPr lvl="1"/>
            <a:r>
              <a:rPr lang="en-US" dirty="0"/>
              <a:t>Identifying patterns of land use change and protected area distribution in South East Asia</a:t>
            </a:r>
          </a:p>
          <a:p>
            <a:pPr lvl="1"/>
            <a:r>
              <a:rPr lang="en-US" dirty="0"/>
              <a:t>What habitats have been changed most?</a:t>
            </a:r>
          </a:p>
          <a:p>
            <a:pPr lvl="1"/>
            <a:endParaRPr lang="en-US" dirty="0"/>
          </a:p>
          <a:p>
            <a:r>
              <a:rPr lang="en-US" dirty="0"/>
              <a:t>Debate</a:t>
            </a:r>
          </a:p>
          <a:p>
            <a:pPr lvl="1"/>
            <a:r>
              <a:rPr lang="en-US" dirty="0"/>
              <a:t>What habitats should be prioritized for conservation?</a:t>
            </a:r>
          </a:p>
          <a:p>
            <a:pPr lvl="1"/>
            <a:r>
              <a:rPr lang="en-US" dirty="0"/>
              <a:t>Where should we make a new protected area? </a:t>
            </a:r>
          </a:p>
          <a:p>
            <a:endParaRPr lang="en-US" dirty="0"/>
          </a:p>
          <a:p>
            <a:endParaRPr lang="en-US" dirty="0"/>
          </a:p>
        </p:txBody>
      </p:sp>
      <p:pic>
        <p:nvPicPr>
          <p:cNvPr id="4" name="Picture 3">
            <a:extLst>
              <a:ext uri="{FF2B5EF4-FFF2-40B4-BE49-F238E27FC236}">
                <a16:creationId xmlns:a16="http://schemas.microsoft.com/office/drawing/2014/main" id="{9D7FB504-EBA4-48B1-8763-E7766AB9D29B}"/>
              </a:ext>
            </a:extLst>
          </p:cNvPr>
          <p:cNvPicPr/>
          <p:nvPr/>
        </p:nvPicPr>
        <p:blipFill rotWithShape="1">
          <a:blip r:embed="rId2">
            <a:extLst>
              <a:ext uri="{28A0092B-C50C-407E-A947-70E740481C1C}">
                <a14:useLocalDpi xmlns:a14="http://schemas.microsoft.com/office/drawing/2010/main" val="0"/>
              </a:ext>
            </a:extLst>
          </a:blip>
          <a:srcRect l="50941" t="16827" r="12079" b="6121"/>
          <a:stretch/>
        </p:blipFill>
        <p:spPr bwMode="auto">
          <a:xfrm>
            <a:off x="3602181" y="230557"/>
            <a:ext cx="2388523" cy="2925791"/>
          </a:xfrm>
          <a:prstGeom prst="rect">
            <a:avLst/>
          </a:prstGeom>
          <a:ln>
            <a:noFill/>
          </a:ln>
          <a:extLst>
            <a:ext uri="{53640926-AAD7-44D8-BBD7-CCE9431645EC}">
              <a14:shadowObscured xmlns:a14="http://schemas.microsoft.com/office/drawing/2010/main"/>
            </a:ext>
          </a:extLst>
        </p:spPr>
      </p:pic>
      <p:pic>
        <p:nvPicPr>
          <p:cNvPr id="5" name="Picture 4" descr="Image result for vegetation types myanmar">
            <a:extLst>
              <a:ext uri="{FF2B5EF4-FFF2-40B4-BE49-F238E27FC236}">
                <a16:creationId xmlns:a16="http://schemas.microsoft.com/office/drawing/2014/main" id="{8F45C368-6BF5-4EF8-A51B-913AC59C1F9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794269" y="230557"/>
            <a:ext cx="1657003" cy="2925791"/>
          </a:xfrm>
          <a:prstGeom prst="rect">
            <a:avLst/>
          </a:prstGeom>
          <a:noFill/>
          <a:ln>
            <a:noFill/>
          </a:ln>
        </p:spPr>
      </p:pic>
    </p:spTree>
    <p:extLst>
      <p:ext uri="{BB962C8B-B14F-4D97-AF65-F5344CB8AC3E}">
        <p14:creationId xmlns:p14="http://schemas.microsoft.com/office/powerpoint/2010/main" val="19001635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a:t>
            </a:r>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dirty="0"/>
              <a:t>Understand spatial and temporal patterns of anthropogenic impacts on climate and land use</a:t>
            </a:r>
          </a:p>
          <a:p>
            <a:pPr marL="514350" indent="-514350">
              <a:buFont typeface="+mj-lt"/>
              <a:buAutoNum type="arabicPeriod"/>
            </a:pPr>
            <a:r>
              <a:rPr lang="en-US" dirty="0"/>
              <a:t>Relate variation in environmental change impacts to different biomes</a:t>
            </a:r>
          </a:p>
          <a:p>
            <a:pPr marL="514350" indent="-514350">
              <a:buFont typeface="+mj-lt"/>
              <a:buAutoNum type="arabicPeriod"/>
            </a:pPr>
            <a:r>
              <a:rPr lang="en-US" dirty="0"/>
              <a:t>Establish link between anthropogenic land use and bias in protected area cover</a:t>
            </a:r>
          </a:p>
          <a:p>
            <a:pPr marL="514350" indent="-514350">
              <a:buFont typeface="+mj-lt"/>
              <a:buAutoNum type="arabicPeriod"/>
            </a:pPr>
            <a:r>
              <a:rPr lang="en-US" dirty="0"/>
              <a:t>Case study</a:t>
            </a:r>
          </a:p>
          <a:p>
            <a:pPr marL="514350" indent="-514350">
              <a:buFont typeface="+mj-lt"/>
              <a:buAutoNum type="arabicPeriod"/>
            </a:pPr>
            <a:endParaRPr lang="en-US" dirty="0"/>
          </a:p>
        </p:txBody>
      </p:sp>
    </p:spTree>
    <p:extLst>
      <p:ext uri="{BB962C8B-B14F-4D97-AF65-F5344CB8AC3E}">
        <p14:creationId xmlns:p14="http://schemas.microsoft.com/office/powerpoint/2010/main" val="13238492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rcRect l="-16755" r="-16755"/>
          <a:stretch>
            <a:fillRect/>
          </a:stretch>
        </p:blipFill>
        <p:spPr>
          <a:xfrm>
            <a:off x="-542925" y="273193"/>
            <a:ext cx="10013498" cy="5507038"/>
          </a:xfrm>
        </p:spPr>
      </p:pic>
      <p:sp>
        <p:nvSpPr>
          <p:cNvPr id="2" name="TextBox 1"/>
          <p:cNvSpPr txBox="1"/>
          <p:nvPr/>
        </p:nvSpPr>
        <p:spPr>
          <a:xfrm>
            <a:off x="791570" y="5935934"/>
            <a:ext cx="7588155" cy="523220"/>
          </a:xfrm>
          <a:prstGeom prst="rect">
            <a:avLst/>
          </a:prstGeom>
          <a:noFill/>
        </p:spPr>
        <p:txBody>
          <a:bodyPr wrap="square" rtlCol="0">
            <a:spAutoFit/>
          </a:bodyPr>
          <a:lstStyle/>
          <a:p>
            <a:r>
              <a:rPr lang="en-GB" sz="1400" dirty="0"/>
              <a:t>Ceballos et al. (2015) Accelerated modern human–induced species losses: Entering the sixth mass extinction </a:t>
            </a:r>
            <a:r>
              <a:rPr lang="en-GB" sz="1400" i="1" dirty="0"/>
              <a:t>Science advances</a:t>
            </a:r>
            <a:r>
              <a:rPr lang="en-GB" sz="1400" dirty="0"/>
              <a:t> </a:t>
            </a:r>
          </a:p>
        </p:txBody>
      </p:sp>
      <p:sp>
        <p:nvSpPr>
          <p:cNvPr id="3" name="TextBox 2"/>
          <p:cNvSpPr txBox="1"/>
          <p:nvPr/>
        </p:nvSpPr>
        <p:spPr>
          <a:xfrm>
            <a:off x="1733266" y="382137"/>
            <a:ext cx="4107976" cy="1200329"/>
          </a:xfrm>
          <a:prstGeom prst="rect">
            <a:avLst/>
          </a:prstGeom>
          <a:noFill/>
        </p:spPr>
        <p:txBody>
          <a:bodyPr wrap="square" rtlCol="0">
            <a:spAutoFit/>
          </a:bodyPr>
          <a:lstStyle/>
          <a:p>
            <a:pPr algn="ctr"/>
            <a:r>
              <a:rPr lang="en-GB" sz="7200" i="1" dirty="0"/>
              <a:t>Extinction</a:t>
            </a:r>
          </a:p>
        </p:txBody>
      </p:sp>
    </p:spTree>
    <p:extLst>
      <p:ext uri="{BB962C8B-B14F-4D97-AF65-F5344CB8AC3E}">
        <p14:creationId xmlns:p14="http://schemas.microsoft.com/office/powerpoint/2010/main" val="22718355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33128" b="14856"/>
          <a:stretch/>
        </p:blipFill>
        <p:spPr>
          <a:xfrm>
            <a:off x="380290" y="1186674"/>
            <a:ext cx="5464826" cy="5227775"/>
          </a:xfrm>
          <a:prstGeom prst="rect">
            <a:avLst/>
          </a:prstGeom>
        </p:spPr>
      </p:pic>
      <p:sp>
        <p:nvSpPr>
          <p:cNvPr id="7" name="TextBox 6"/>
          <p:cNvSpPr txBox="1"/>
          <p:nvPr/>
        </p:nvSpPr>
        <p:spPr>
          <a:xfrm>
            <a:off x="380289" y="6536576"/>
            <a:ext cx="6020511" cy="307777"/>
          </a:xfrm>
          <a:prstGeom prst="rect">
            <a:avLst/>
          </a:prstGeom>
          <a:noFill/>
        </p:spPr>
        <p:txBody>
          <a:bodyPr wrap="square" rtlCol="0">
            <a:spAutoFit/>
          </a:bodyPr>
          <a:lstStyle/>
          <a:p>
            <a:r>
              <a:rPr lang="en-GB" sz="1400" dirty="0"/>
              <a:t>Watson et al. (2014) The performance and potential of protected areas. </a:t>
            </a:r>
            <a:r>
              <a:rPr lang="en-GB" sz="1400" i="1" dirty="0"/>
              <a:t>Nature</a:t>
            </a:r>
            <a:r>
              <a:rPr lang="en-GB" sz="1400" dirty="0"/>
              <a:t> </a:t>
            </a:r>
          </a:p>
        </p:txBody>
      </p:sp>
      <p:sp>
        <p:nvSpPr>
          <p:cNvPr id="5" name="TextBox 4"/>
          <p:cNvSpPr txBox="1"/>
          <p:nvPr/>
        </p:nvSpPr>
        <p:spPr>
          <a:xfrm>
            <a:off x="6550925" y="1023583"/>
            <a:ext cx="2347415" cy="5262979"/>
          </a:xfrm>
          <a:prstGeom prst="rect">
            <a:avLst/>
          </a:prstGeom>
          <a:noFill/>
        </p:spPr>
        <p:txBody>
          <a:bodyPr wrap="square" rtlCol="0">
            <a:spAutoFit/>
          </a:bodyPr>
          <a:lstStyle/>
          <a:p>
            <a:pPr algn="r"/>
            <a:r>
              <a:rPr lang="en-GB" sz="2800" dirty="0">
                <a:solidFill>
                  <a:srgbClr val="FF0000"/>
                </a:solidFill>
              </a:rPr>
              <a:t>The global protected area estate has grown massively but species are still going extinct</a:t>
            </a:r>
          </a:p>
          <a:p>
            <a:pPr algn="r"/>
            <a:endParaRPr lang="en-GB" sz="2800" dirty="0">
              <a:solidFill>
                <a:srgbClr val="FF0000"/>
              </a:solidFill>
            </a:endParaRPr>
          </a:p>
          <a:p>
            <a:pPr algn="r"/>
            <a:endParaRPr lang="en-GB" sz="2800" dirty="0">
              <a:solidFill>
                <a:srgbClr val="FF0000"/>
              </a:solidFill>
            </a:endParaRPr>
          </a:p>
          <a:p>
            <a:pPr algn="r"/>
            <a:r>
              <a:rPr lang="en-GB" sz="2800" dirty="0">
                <a:solidFill>
                  <a:srgbClr val="FF0000"/>
                </a:solidFill>
              </a:rPr>
              <a:t>What is going on?</a:t>
            </a:r>
          </a:p>
        </p:txBody>
      </p:sp>
      <p:sp>
        <p:nvSpPr>
          <p:cNvPr id="10" name="TextBox 9"/>
          <p:cNvSpPr txBox="1"/>
          <p:nvPr/>
        </p:nvSpPr>
        <p:spPr>
          <a:xfrm>
            <a:off x="122831" y="54928"/>
            <a:ext cx="6277969" cy="1200329"/>
          </a:xfrm>
          <a:prstGeom prst="rect">
            <a:avLst/>
          </a:prstGeom>
          <a:noFill/>
        </p:spPr>
        <p:txBody>
          <a:bodyPr wrap="square" rtlCol="0">
            <a:spAutoFit/>
          </a:bodyPr>
          <a:lstStyle/>
          <a:p>
            <a:pPr algn="ctr"/>
            <a:r>
              <a:rPr lang="en-GB" sz="7200" i="1" dirty="0"/>
              <a:t>Protected Areas</a:t>
            </a:r>
          </a:p>
        </p:txBody>
      </p:sp>
    </p:spTree>
    <p:extLst>
      <p:ext uri="{BB962C8B-B14F-4D97-AF65-F5344CB8AC3E}">
        <p14:creationId xmlns:p14="http://schemas.microsoft.com/office/powerpoint/2010/main" val="11779932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7797" y="723669"/>
            <a:ext cx="7997587" cy="5632311"/>
          </a:xfrm>
          <a:prstGeom prst="rect">
            <a:avLst/>
          </a:prstGeom>
          <a:noFill/>
        </p:spPr>
        <p:txBody>
          <a:bodyPr wrap="square" rtlCol="0">
            <a:spAutoFit/>
          </a:bodyPr>
          <a:lstStyle/>
          <a:p>
            <a:pPr algn="ctr"/>
            <a:r>
              <a:rPr lang="en-GB" sz="7200" dirty="0"/>
              <a:t>Anthropogenic actions are altering the natural world and driving extinction</a:t>
            </a:r>
          </a:p>
        </p:txBody>
      </p:sp>
    </p:spTree>
    <p:extLst>
      <p:ext uri="{BB962C8B-B14F-4D97-AF65-F5344CB8AC3E}">
        <p14:creationId xmlns:p14="http://schemas.microsoft.com/office/powerpoint/2010/main" val="35617744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ig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1630" y="434285"/>
            <a:ext cx="5090615" cy="574391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752812" y="6382687"/>
            <a:ext cx="6020511" cy="307777"/>
          </a:xfrm>
          <a:prstGeom prst="rect">
            <a:avLst/>
          </a:prstGeom>
          <a:noFill/>
        </p:spPr>
        <p:txBody>
          <a:bodyPr wrap="square" rtlCol="0">
            <a:spAutoFit/>
          </a:bodyPr>
          <a:lstStyle/>
          <a:p>
            <a:r>
              <a:rPr lang="en-GB" sz="1400" dirty="0" err="1"/>
              <a:t>Thuiller</a:t>
            </a:r>
            <a:r>
              <a:rPr lang="en-GB" sz="1400" dirty="0"/>
              <a:t>, W. (2007) Biodiversity: climate change and the ecologist. </a:t>
            </a:r>
            <a:r>
              <a:rPr lang="en-GB" sz="1400" i="1" dirty="0"/>
              <a:t>Nature</a:t>
            </a:r>
          </a:p>
        </p:txBody>
      </p:sp>
      <p:cxnSp>
        <p:nvCxnSpPr>
          <p:cNvPr id="7" name="Straight Arrow Connector 6"/>
          <p:cNvCxnSpPr/>
          <p:nvPr/>
        </p:nvCxnSpPr>
        <p:spPr>
          <a:xfrm flipH="1">
            <a:off x="3971499" y="832513"/>
            <a:ext cx="668740" cy="818866"/>
          </a:xfrm>
          <a:prstGeom prst="straightConnector1">
            <a:avLst/>
          </a:prstGeom>
          <a:ln w="76200">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12" name="Straight Arrow Connector 11"/>
          <p:cNvCxnSpPr/>
          <p:nvPr/>
        </p:nvCxnSpPr>
        <p:spPr>
          <a:xfrm flipH="1">
            <a:off x="4640239" y="1630795"/>
            <a:ext cx="668740" cy="818866"/>
          </a:xfrm>
          <a:prstGeom prst="straightConnector1">
            <a:avLst/>
          </a:prstGeom>
          <a:ln w="76200">
            <a:solidFill>
              <a:srgbClr val="FF0000"/>
            </a:solidFill>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1061072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creen Shot 2018-10-11 at 09.44.47.png"/>
          <p:cNvPicPr>
            <a:picLocks noGrp="1" noChangeAspect="1"/>
          </p:cNvPicPr>
          <p:nvPr>
            <p:ph idx="1"/>
          </p:nvPr>
        </p:nvPicPr>
        <p:blipFill>
          <a:blip r:embed="rId2">
            <a:extLst>
              <a:ext uri="{28A0092B-C50C-407E-A947-70E740481C1C}">
                <a14:useLocalDpi xmlns:a14="http://schemas.microsoft.com/office/drawing/2010/main" val="0"/>
              </a:ext>
            </a:extLst>
          </a:blip>
          <a:srcRect l="-7918" r="-7918"/>
          <a:stretch>
            <a:fillRect/>
          </a:stretch>
        </p:blipFill>
        <p:spPr>
          <a:xfrm>
            <a:off x="-981217" y="573207"/>
            <a:ext cx="10255309" cy="5640024"/>
          </a:xfrm>
        </p:spPr>
      </p:pic>
      <p:sp>
        <p:nvSpPr>
          <p:cNvPr id="4" name="Title 1"/>
          <p:cNvSpPr>
            <a:spLocks noGrp="1"/>
          </p:cNvSpPr>
          <p:nvPr>
            <p:ph type="title"/>
          </p:nvPr>
        </p:nvSpPr>
        <p:spPr>
          <a:xfrm>
            <a:off x="320723" y="-126242"/>
            <a:ext cx="8229600" cy="1143000"/>
          </a:xfrm>
        </p:spPr>
        <p:txBody>
          <a:bodyPr>
            <a:normAutofit/>
          </a:bodyPr>
          <a:lstStyle/>
          <a:p>
            <a:r>
              <a:rPr lang="en-US" sz="4800" i="1" dirty="0"/>
              <a:t>Land Use Change</a:t>
            </a:r>
          </a:p>
        </p:txBody>
      </p:sp>
      <p:sp>
        <p:nvSpPr>
          <p:cNvPr id="6" name="TextBox 5"/>
          <p:cNvSpPr txBox="1"/>
          <p:nvPr/>
        </p:nvSpPr>
        <p:spPr>
          <a:xfrm>
            <a:off x="879231" y="6341180"/>
            <a:ext cx="7100470" cy="369332"/>
          </a:xfrm>
          <a:prstGeom prst="rect">
            <a:avLst/>
          </a:prstGeom>
          <a:noFill/>
        </p:spPr>
        <p:txBody>
          <a:bodyPr wrap="none" rtlCol="0">
            <a:spAutoFit/>
          </a:bodyPr>
          <a:lstStyle/>
          <a:p>
            <a:r>
              <a:rPr lang="en-US" sz="1400" dirty="0"/>
              <a:t>Ellis et al (2010)</a:t>
            </a:r>
            <a:r>
              <a:rPr lang="en-US" sz="1400" i="1" dirty="0"/>
              <a:t> </a:t>
            </a:r>
            <a:r>
              <a:rPr lang="en-US" sz="1400" dirty="0"/>
              <a:t>Anthropogenic transformation 1700-2000. </a:t>
            </a:r>
            <a:r>
              <a:rPr lang="en-US" sz="1400" i="1" dirty="0"/>
              <a:t>Global Ecology and Biogeography</a:t>
            </a:r>
            <a:r>
              <a:rPr lang="en-US" dirty="0"/>
              <a:t>  </a:t>
            </a:r>
          </a:p>
        </p:txBody>
      </p:sp>
    </p:spTree>
    <p:extLst>
      <p:ext uri="{BB962C8B-B14F-4D97-AF65-F5344CB8AC3E}">
        <p14:creationId xmlns:p14="http://schemas.microsoft.com/office/powerpoint/2010/main" val="40225008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 map&#10;&#10;Description automatically generated">
            <a:extLst>
              <a:ext uri="{FF2B5EF4-FFF2-40B4-BE49-F238E27FC236}">
                <a16:creationId xmlns:a16="http://schemas.microsoft.com/office/drawing/2014/main" id="{B0E405EA-B4CB-4220-B69A-B2532EE0E2C8}"/>
              </a:ext>
            </a:extLst>
          </p:cNvPr>
          <p:cNvPicPr/>
          <p:nvPr/>
        </p:nvPicPr>
        <p:blipFill rotWithShape="1">
          <a:blip r:embed="rId2">
            <a:extLst>
              <a:ext uri="{28A0092B-C50C-407E-A947-70E740481C1C}">
                <a14:useLocalDpi xmlns:a14="http://schemas.microsoft.com/office/drawing/2010/main" val="0"/>
              </a:ext>
            </a:extLst>
          </a:blip>
          <a:srcRect t="49582"/>
          <a:stretch/>
        </p:blipFill>
        <p:spPr bwMode="auto">
          <a:xfrm>
            <a:off x="1067822" y="0"/>
            <a:ext cx="7019165" cy="634207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550828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94FDE60FF607542A8938EF5BD5BE825" ma:contentTypeVersion="6" ma:contentTypeDescription="Create a new document." ma:contentTypeScope="" ma:versionID="42333c817fbedfab4d6888ffca566e4c">
  <xsd:schema xmlns:xsd="http://www.w3.org/2001/XMLSchema" xmlns:xs="http://www.w3.org/2001/XMLSchema" xmlns:p="http://schemas.microsoft.com/office/2006/metadata/properties" xmlns:ns2="1bff5ba4-f8ce-4e5a-8d12-16d349a7a505" targetNamespace="http://schemas.microsoft.com/office/2006/metadata/properties" ma:root="true" ma:fieldsID="59c2ac20afdbb326a6dfe8cb6f114b68" ns2:_="">
    <xsd:import namespace="1bff5ba4-f8ce-4e5a-8d12-16d349a7a50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ff5ba4-f8ce-4e5a-8d12-16d349a7a5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LengthInSeconds" ma:index="13"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0B67CB1-5174-4F6F-85E7-9B94A674F483}"/>
</file>

<file path=customXml/itemProps2.xml><?xml version="1.0" encoding="utf-8"?>
<ds:datastoreItem xmlns:ds="http://schemas.openxmlformats.org/officeDocument/2006/customXml" ds:itemID="{80540745-D75B-470E-96BA-BA3069D8ED3B}"/>
</file>

<file path=customXml/itemProps3.xml><?xml version="1.0" encoding="utf-8"?>
<ds:datastoreItem xmlns:ds="http://schemas.openxmlformats.org/officeDocument/2006/customXml" ds:itemID="{4045CE34-4300-44E4-9857-B04EE0F9C703}"/>
</file>

<file path=docProps/app.xml><?xml version="1.0" encoding="utf-8"?>
<Properties xmlns="http://schemas.openxmlformats.org/officeDocument/2006/extended-properties" xmlns:vt="http://schemas.openxmlformats.org/officeDocument/2006/docPropsVTypes">
  <TotalTime>13547</TotalTime>
  <Words>1368</Words>
  <Application>Microsoft Office PowerPoint</Application>
  <PresentationFormat>On-screen Show (4:3)</PresentationFormat>
  <Paragraphs>84</Paragraphs>
  <Slides>28</Slides>
  <Notes>3</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Calibri</vt:lpstr>
      <vt:lpstr>Open Sans</vt:lpstr>
      <vt:lpstr>Office Theme</vt:lpstr>
      <vt:lpstr>Session 1: Global environmental change</vt:lpstr>
      <vt:lpstr>PhD – Conservation of eastern black rhinos (Diceros bicornis michaeli) in Kenya</vt:lpstr>
      <vt:lpstr>Learning objectives</vt:lpstr>
      <vt:lpstr>PowerPoint Presentation</vt:lpstr>
      <vt:lpstr>PowerPoint Presentation</vt:lpstr>
      <vt:lpstr>PowerPoint Presentation</vt:lpstr>
      <vt:lpstr>PowerPoint Presentation</vt:lpstr>
      <vt:lpstr>Land Use Change</vt:lpstr>
      <vt:lpstr>PowerPoint Presentation</vt:lpstr>
      <vt:lpstr>PowerPoint Presentation</vt:lpstr>
      <vt:lpstr>Climate Change</vt:lpstr>
      <vt:lpstr>Climate Change</vt:lpstr>
      <vt:lpstr>PowerPoint Presentation</vt:lpstr>
      <vt:lpstr>PowerPoint Presentation</vt:lpstr>
      <vt:lpstr>PowerPoint Presentation</vt:lpstr>
      <vt:lpstr>Climate change</vt:lpstr>
      <vt:lpstr>PowerPoint Presentation</vt:lpstr>
      <vt:lpstr>High and Far: Biases in the Location of Protected Areas</vt:lpstr>
      <vt:lpstr>Many species do not occur within formally protected areas </vt:lpstr>
      <vt:lpstr>PowerPoint Presentation</vt:lpstr>
      <vt:lpstr>Biases in ecological studies</vt:lpstr>
      <vt:lpstr>Conservation Bias A Case Study</vt:lpstr>
      <vt:lpstr>Cape Floristic Region</vt:lpstr>
      <vt:lpstr>PowerPoint Presentation</vt:lpstr>
      <vt:lpstr>PowerPoint Presentation</vt:lpstr>
      <vt:lpstr>Protecting for the future</vt:lpstr>
      <vt:lpstr>Summary</vt:lpstr>
      <vt:lpstr>Next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Susanne Shultz</dc:creator>
  <cp:lastModifiedBy>Nick Harvey</cp:lastModifiedBy>
  <cp:revision>38</cp:revision>
  <dcterms:created xsi:type="dcterms:W3CDTF">2018-10-04T10:52:37Z</dcterms:created>
  <dcterms:modified xsi:type="dcterms:W3CDTF">2021-03-29T15:48:03Z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0x010100294FDE60FF607542A8938EF5BD5BE825</vt:lpwstr>
  </property>
</Properties>
</file>